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theme/theme1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7.xml" ContentType="application/vnd.openxmlformats-officedocument.theme+xml"/>
  <Override PartName="/ppt/slideLayouts/slideLayout83.xml" ContentType="application/vnd.openxmlformats-officedocument.presentationml.slideLayout+xml"/>
  <Override PartName="/ppt/theme/theme18.xml" ContentType="application/vnd.openxmlformats-officedocument.theme+xml"/>
  <Override PartName="/ppt/slideLayouts/slideLayout84.xml" ContentType="application/vnd.openxmlformats-officedocument.presentationml.slideLayout+xml"/>
  <Override PartName="/ppt/theme/theme19.xml" ContentType="application/vnd.openxmlformats-officedocument.theme+xml"/>
  <Override PartName="/ppt/slideLayouts/slideLayout85.xml" ContentType="application/vnd.openxmlformats-officedocument.presentationml.slideLayout+xml"/>
  <Override PartName="/ppt/theme/theme20.xml" ContentType="application/vnd.openxmlformats-officedocument.theme+xml"/>
  <Override PartName="/ppt/slideLayouts/slideLayout86.xml" ContentType="application/vnd.openxmlformats-officedocument.presentationml.slideLayout+xml"/>
  <Override PartName="/ppt/theme/theme21.xml" ContentType="application/vnd.openxmlformats-officedocument.theme+xml"/>
  <Override PartName="/ppt/slideLayouts/slideLayout87.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2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5.xml" ContentType="application/vnd.openxmlformats-officedocument.theme+xml"/>
  <Override PartName="/ppt/slideLayouts/slideLayout101.xml" ContentType="application/vnd.openxmlformats-officedocument.presentationml.slideLayout+xml"/>
  <Override PartName="/ppt/theme/theme26.xml" ContentType="application/vnd.openxmlformats-officedocument.theme+xml"/>
  <Override PartName="/ppt/slideLayouts/slideLayout102.xml" ContentType="application/vnd.openxmlformats-officedocument.presentationml.slideLayout+xml"/>
  <Override PartName="/ppt/theme/theme2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2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30.xml" ContentType="application/vnd.openxmlformats-officedocument.theme+xml"/>
  <Override PartName="/ppt/slideLayouts/slideLayout127.xml" ContentType="application/vnd.openxmlformats-officedocument.presentationml.slideLayout+xml"/>
  <Override PartName="/ppt/theme/theme3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32.xml" ContentType="application/vnd.openxmlformats-officedocument.theme+xml"/>
  <Override PartName="/ppt/slideLayouts/slideLayout139.xml" ContentType="application/vnd.openxmlformats-officedocument.presentationml.slideLayout+xml"/>
  <Override PartName="/ppt/theme/theme33.xml" ContentType="application/vnd.openxmlformats-officedocument.theme+xml"/>
  <Override PartName="/ppt/slideLayouts/slideLayout140.xml" ContentType="application/vnd.openxmlformats-officedocument.presentationml.slideLayout+xml"/>
  <Override PartName="/ppt/theme/theme3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93198" r:id="rId2"/>
    <p:sldMasterId id="2147493201" r:id="rId3"/>
    <p:sldMasterId id="2147493224" r:id="rId4"/>
    <p:sldMasterId id="2147494256" r:id="rId5"/>
    <p:sldMasterId id="2147502220" r:id="rId6"/>
    <p:sldMasterId id="2147503556" r:id="rId7"/>
    <p:sldMasterId id="2147507929" r:id="rId8"/>
    <p:sldMasterId id="2147513921" r:id="rId9"/>
    <p:sldMasterId id="2147514094" r:id="rId10"/>
    <p:sldMasterId id="2147514106" r:id="rId11"/>
    <p:sldMasterId id="2147514277" r:id="rId12"/>
    <p:sldMasterId id="2147514291" r:id="rId13"/>
    <p:sldMasterId id="2147514387" r:id="rId14"/>
    <p:sldMasterId id="2147514401" r:id="rId15"/>
    <p:sldMasterId id="2147514431" r:id="rId16"/>
    <p:sldMasterId id="2147514458" r:id="rId17"/>
    <p:sldMasterId id="2147514461" r:id="rId18"/>
    <p:sldMasterId id="2147514500" r:id="rId19"/>
    <p:sldMasterId id="2147514542" r:id="rId20"/>
    <p:sldMasterId id="2147514670" r:id="rId21"/>
    <p:sldMasterId id="2147514678" r:id="rId22"/>
    <p:sldMasterId id="2147514680" r:id="rId23"/>
    <p:sldMasterId id="2147514682" r:id="rId24"/>
    <p:sldMasterId id="2147514684" r:id="rId25"/>
    <p:sldMasterId id="2147514696" r:id="rId26"/>
    <p:sldMasterId id="2147514698" r:id="rId27"/>
    <p:sldMasterId id="2147514700" r:id="rId28"/>
    <p:sldMasterId id="2147514703" r:id="rId29"/>
    <p:sldMasterId id="2147514718" r:id="rId30"/>
    <p:sldMasterId id="2147514778" r:id="rId31"/>
    <p:sldMasterId id="2147514780" r:id="rId32"/>
    <p:sldMasterId id="2147514792" r:id="rId33"/>
    <p:sldMasterId id="2147514794" r:id="rId34"/>
    <p:sldMasterId id="2147514796" r:id="rId35"/>
  </p:sldMasterIdLst>
  <p:notesMasterIdLst>
    <p:notesMasterId r:id="rId98"/>
  </p:notesMasterIdLst>
  <p:handoutMasterIdLst>
    <p:handoutMasterId r:id="rId99"/>
  </p:handoutMasterIdLst>
  <p:sldIdLst>
    <p:sldId id="12323" r:id="rId36"/>
    <p:sldId id="983" r:id="rId37"/>
    <p:sldId id="1401" r:id="rId38"/>
    <p:sldId id="1257" r:id="rId39"/>
    <p:sldId id="2087" r:id="rId40"/>
    <p:sldId id="12320" r:id="rId41"/>
    <p:sldId id="12324" r:id="rId42"/>
    <p:sldId id="12232" r:id="rId43"/>
    <p:sldId id="1661" r:id="rId44"/>
    <p:sldId id="1745" r:id="rId45"/>
    <p:sldId id="1747" r:id="rId46"/>
    <p:sldId id="2506" r:id="rId47"/>
    <p:sldId id="2133" r:id="rId48"/>
    <p:sldId id="12235" r:id="rId49"/>
    <p:sldId id="1869" r:id="rId50"/>
    <p:sldId id="12243" r:id="rId51"/>
    <p:sldId id="1875" r:id="rId52"/>
    <p:sldId id="1876" r:id="rId53"/>
    <p:sldId id="2367" r:id="rId54"/>
    <p:sldId id="7095" r:id="rId55"/>
    <p:sldId id="748" r:id="rId56"/>
    <p:sldId id="2507" r:id="rId57"/>
    <p:sldId id="2134804715" r:id="rId58"/>
    <p:sldId id="2489" r:id="rId59"/>
    <p:sldId id="2134804716" r:id="rId60"/>
    <p:sldId id="2147" r:id="rId61"/>
    <p:sldId id="2134804712" r:id="rId62"/>
    <p:sldId id="2510" r:id="rId63"/>
    <p:sldId id="2509" r:id="rId64"/>
    <p:sldId id="639" r:id="rId65"/>
    <p:sldId id="2134804717" r:id="rId66"/>
    <p:sldId id="2159" r:id="rId67"/>
    <p:sldId id="1893" r:id="rId68"/>
    <p:sldId id="2514" r:id="rId69"/>
    <p:sldId id="1929" r:id="rId70"/>
    <p:sldId id="2273" r:id="rId71"/>
    <p:sldId id="1957" r:id="rId72"/>
    <p:sldId id="2134804713" r:id="rId73"/>
    <p:sldId id="2516" r:id="rId74"/>
    <p:sldId id="2418" r:id="rId75"/>
    <p:sldId id="2479" r:id="rId76"/>
    <p:sldId id="2390" r:id="rId77"/>
    <p:sldId id="2718" r:id="rId78"/>
    <p:sldId id="2460" r:id="rId79"/>
    <p:sldId id="2610" r:id="rId80"/>
    <p:sldId id="2502" r:id="rId81"/>
    <p:sldId id="2724" r:id="rId82"/>
    <p:sldId id="2501" r:id="rId83"/>
    <p:sldId id="12338" r:id="rId84"/>
    <p:sldId id="12290" r:id="rId85"/>
    <p:sldId id="12270" r:id="rId86"/>
    <p:sldId id="12272" r:id="rId87"/>
    <p:sldId id="2146" r:id="rId88"/>
    <p:sldId id="2751" r:id="rId89"/>
    <p:sldId id="2752" r:id="rId90"/>
    <p:sldId id="12241" r:id="rId91"/>
    <p:sldId id="751" r:id="rId92"/>
    <p:sldId id="12222" r:id="rId93"/>
    <p:sldId id="12220" r:id="rId94"/>
    <p:sldId id="12327" r:id="rId95"/>
    <p:sldId id="7108" r:id="rId96"/>
    <p:sldId id="2667" r:id="rId9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Helvetica"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Helvetica"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Helvetica"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Helvetica"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Helvetica" charset="0"/>
        <a:ea typeface="MS PGothic" pitchFamily="34" charset="-128"/>
        <a:cs typeface="+mn-cs"/>
      </a:defRPr>
    </a:lvl5pPr>
    <a:lvl6pPr marL="2286000" algn="l" defTabSz="914400" rtl="0" eaLnBrk="1" latinLnBrk="0" hangingPunct="1">
      <a:defRPr kern="1200">
        <a:solidFill>
          <a:schemeClr val="tx1"/>
        </a:solidFill>
        <a:latin typeface="Helvetica" charset="0"/>
        <a:ea typeface="MS PGothic" pitchFamily="34" charset="-128"/>
        <a:cs typeface="+mn-cs"/>
      </a:defRPr>
    </a:lvl6pPr>
    <a:lvl7pPr marL="2743200" algn="l" defTabSz="914400" rtl="0" eaLnBrk="1" latinLnBrk="0" hangingPunct="1">
      <a:defRPr kern="1200">
        <a:solidFill>
          <a:schemeClr val="tx1"/>
        </a:solidFill>
        <a:latin typeface="Helvetica" charset="0"/>
        <a:ea typeface="MS PGothic" pitchFamily="34" charset="-128"/>
        <a:cs typeface="+mn-cs"/>
      </a:defRPr>
    </a:lvl7pPr>
    <a:lvl8pPr marL="3200400" algn="l" defTabSz="914400" rtl="0" eaLnBrk="1" latinLnBrk="0" hangingPunct="1">
      <a:defRPr kern="1200">
        <a:solidFill>
          <a:schemeClr val="tx1"/>
        </a:solidFill>
        <a:latin typeface="Helvetica" charset="0"/>
        <a:ea typeface="MS PGothic" pitchFamily="34" charset="-128"/>
        <a:cs typeface="+mn-cs"/>
      </a:defRPr>
    </a:lvl8pPr>
    <a:lvl9pPr marL="3657600" algn="l" defTabSz="914400" rtl="0" eaLnBrk="1" latinLnBrk="0" hangingPunct="1">
      <a:defRPr kern="1200">
        <a:solidFill>
          <a:schemeClr val="tx1"/>
        </a:solidFill>
        <a:latin typeface="Helvetica" charset="0"/>
        <a:ea typeface="MS PGothic" pitchFamily="34" charset="-128"/>
        <a:cs typeface="+mn-cs"/>
      </a:defRPr>
    </a:lvl9pPr>
  </p:defaultTextStyle>
  <p:extLst>
    <p:ext uri="{EFAFB233-063F-42B5-8137-9DF3F51BA10A}">
      <p15:sldGuideLst xmlns:p15="http://schemas.microsoft.com/office/powerpoint/2012/main">
        <p15:guide id="1" orient="horz" pos="3743">
          <p15:clr>
            <a:srgbClr val="A4A3A4"/>
          </p15:clr>
        </p15:guide>
        <p15:guide id="2" pos="318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FF9933"/>
    <a:srgbClr val="FF9966"/>
    <a:srgbClr val="0000FF"/>
    <a:srgbClr val="FFCC00"/>
    <a:srgbClr val="FFCCFF"/>
    <a:srgbClr val="FF6600"/>
    <a:srgbClr val="FFFF99"/>
    <a:srgbClr val="F4AEE8"/>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48"/>
    <p:restoredTop sz="94674"/>
  </p:normalViewPr>
  <p:slideViewPr>
    <p:cSldViewPr snapToGrid="0">
      <p:cViewPr varScale="1">
        <p:scale>
          <a:sx n="67" d="100"/>
          <a:sy n="67" d="100"/>
        </p:scale>
        <p:origin x="58" y="240"/>
      </p:cViewPr>
      <p:guideLst>
        <p:guide orient="horz" pos="3743"/>
        <p:guide pos="318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9" d="100"/>
          <a:sy n="59" d="100"/>
        </p:scale>
        <p:origin x="1066" y="6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7.xml"/><Relationship Id="rId47" Type="http://schemas.openxmlformats.org/officeDocument/2006/relationships/slide" Target="slides/slide12.xml"/><Relationship Id="rId63" Type="http://schemas.openxmlformats.org/officeDocument/2006/relationships/slide" Target="slides/slide28.xml"/><Relationship Id="rId68" Type="http://schemas.openxmlformats.org/officeDocument/2006/relationships/slide" Target="slides/slide33.xml"/><Relationship Id="rId84" Type="http://schemas.openxmlformats.org/officeDocument/2006/relationships/slide" Target="slides/slide49.xml"/><Relationship Id="rId89" Type="http://schemas.openxmlformats.org/officeDocument/2006/relationships/slide" Target="slides/slide5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2.xml"/><Relationship Id="rId53" Type="http://schemas.openxmlformats.org/officeDocument/2006/relationships/slide" Target="slides/slide18.xml"/><Relationship Id="rId58" Type="http://schemas.openxmlformats.org/officeDocument/2006/relationships/slide" Target="slides/slide23.xml"/><Relationship Id="rId74" Type="http://schemas.openxmlformats.org/officeDocument/2006/relationships/slide" Target="slides/slide39.xml"/><Relationship Id="rId79" Type="http://schemas.openxmlformats.org/officeDocument/2006/relationships/slide" Target="slides/slide44.xml"/><Relationship Id="rId102"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55.xml"/><Relationship Id="rId95" Type="http://schemas.openxmlformats.org/officeDocument/2006/relationships/slide" Target="slides/slide6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8.xml"/><Relationship Id="rId48" Type="http://schemas.openxmlformats.org/officeDocument/2006/relationships/slide" Target="slides/slide13.xml"/><Relationship Id="rId64" Type="http://schemas.openxmlformats.org/officeDocument/2006/relationships/slide" Target="slides/slide29.xml"/><Relationship Id="rId69" Type="http://schemas.openxmlformats.org/officeDocument/2006/relationships/slide" Target="slides/slide34.xml"/><Relationship Id="rId80" Type="http://schemas.openxmlformats.org/officeDocument/2006/relationships/slide" Target="slides/slide45.xml"/><Relationship Id="rId85" Type="http://schemas.openxmlformats.org/officeDocument/2006/relationships/slide" Target="slides/slide5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3.xml"/><Relationship Id="rId46" Type="http://schemas.openxmlformats.org/officeDocument/2006/relationships/slide" Target="slides/slide11.xml"/><Relationship Id="rId59" Type="http://schemas.openxmlformats.org/officeDocument/2006/relationships/slide" Target="slides/slide24.xml"/><Relationship Id="rId67" Type="http://schemas.openxmlformats.org/officeDocument/2006/relationships/slide" Target="slides/slide32.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6.xml"/><Relationship Id="rId54" Type="http://schemas.openxmlformats.org/officeDocument/2006/relationships/slide" Target="slides/slide19.xml"/><Relationship Id="rId62" Type="http://schemas.openxmlformats.org/officeDocument/2006/relationships/slide" Target="slides/slide27.xml"/><Relationship Id="rId70" Type="http://schemas.openxmlformats.org/officeDocument/2006/relationships/slide" Target="slides/slide35.xml"/><Relationship Id="rId75" Type="http://schemas.openxmlformats.org/officeDocument/2006/relationships/slide" Target="slides/slide40.xml"/><Relationship Id="rId83" Type="http://schemas.openxmlformats.org/officeDocument/2006/relationships/slide" Target="slides/slide48.xml"/><Relationship Id="rId88" Type="http://schemas.openxmlformats.org/officeDocument/2006/relationships/slide" Target="slides/slide53.xml"/><Relationship Id="rId91" Type="http://schemas.openxmlformats.org/officeDocument/2006/relationships/slide" Target="slides/slide56.xml"/><Relationship Id="rId96"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1.xml"/><Relationship Id="rId49" Type="http://schemas.openxmlformats.org/officeDocument/2006/relationships/slide" Target="slides/slide14.xml"/><Relationship Id="rId57" Type="http://schemas.openxmlformats.org/officeDocument/2006/relationships/slide" Target="slides/slide2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9.xml"/><Relationship Id="rId52" Type="http://schemas.openxmlformats.org/officeDocument/2006/relationships/slide" Target="slides/slide17.xml"/><Relationship Id="rId60" Type="http://schemas.openxmlformats.org/officeDocument/2006/relationships/slide" Target="slides/slide25.xml"/><Relationship Id="rId65" Type="http://schemas.openxmlformats.org/officeDocument/2006/relationships/slide" Target="slides/slide30.xml"/><Relationship Id="rId73" Type="http://schemas.openxmlformats.org/officeDocument/2006/relationships/slide" Target="slides/slide38.xml"/><Relationship Id="rId78" Type="http://schemas.openxmlformats.org/officeDocument/2006/relationships/slide" Target="slides/slide43.xml"/><Relationship Id="rId81" Type="http://schemas.openxmlformats.org/officeDocument/2006/relationships/slide" Target="slides/slide46.xml"/><Relationship Id="rId86" Type="http://schemas.openxmlformats.org/officeDocument/2006/relationships/slide" Target="slides/slide51.xml"/><Relationship Id="rId94" Type="http://schemas.openxmlformats.org/officeDocument/2006/relationships/slide" Target="slides/slide59.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4.xml"/><Relationship Id="rId34" Type="http://schemas.openxmlformats.org/officeDocument/2006/relationships/slideMaster" Target="slideMasters/slideMaster34.xml"/><Relationship Id="rId50" Type="http://schemas.openxmlformats.org/officeDocument/2006/relationships/slide" Target="slides/slide15.xml"/><Relationship Id="rId55" Type="http://schemas.openxmlformats.org/officeDocument/2006/relationships/slide" Target="slides/slide20.xml"/><Relationship Id="rId76" Type="http://schemas.openxmlformats.org/officeDocument/2006/relationships/slide" Target="slides/slide41.xml"/><Relationship Id="rId97"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36.xml"/><Relationship Id="rId92"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5.xml"/><Relationship Id="rId45" Type="http://schemas.openxmlformats.org/officeDocument/2006/relationships/slide" Target="slides/slide10.xml"/><Relationship Id="rId66" Type="http://schemas.openxmlformats.org/officeDocument/2006/relationships/slide" Target="slides/slide31.xml"/><Relationship Id="rId87" Type="http://schemas.openxmlformats.org/officeDocument/2006/relationships/slide" Target="slides/slide52.xml"/><Relationship Id="rId61" Type="http://schemas.openxmlformats.org/officeDocument/2006/relationships/slide" Target="slides/slide26.xml"/><Relationship Id="rId82"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21.xml"/><Relationship Id="rId77" Type="http://schemas.openxmlformats.org/officeDocument/2006/relationships/slide" Target="slides/slide42.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6.xml"/><Relationship Id="rId72" Type="http://schemas.openxmlformats.org/officeDocument/2006/relationships/slide" Target="slides/slide37.xml"/><Relationship Id="rId93" Type="http://schemas.openxmlformats.org/officeDocument/2006/relationships/slide" Target="slides/slide58.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6" y="98298"/>
            <a:ext cx="6353172" cy="466088"/>
          </a:xfrm>
          <a:prstGeom prst="rect">
            <a:avLst/>
          </a:prstGeom>
          <a:noFill/>
          <a:ln w="9525">
            <a:noFill/>
            <a:miter lim="800000"/>
            <a:headEnd/>
            <a:tailEnd/>
          </a:ln>
        </p:spPr>
        <p:txBody>
          <a:bodyPr vert="horz" wrap="square" lIns="92991" tIns="46495" rIns="92991" bIns="46495" numCol="1" anchor="t" anchorCtr="0" compatLnSpc="1">
            <a:prstTxWarp prst="textNoShape">
              <a:avLst/>
            </a:prstTxWarp>
          </a:bodyPr>
          <a:lstStyle>
            <a:lvl1pPr algn="l" defTabSz="928545" eaLnBrk="0" hangingPunct="0">
              <a:defRPr sz="1200" b="1">
                <a:latin typeface="Helvetica"/>
                <a:ea typeface="ＭＳ Ｐゴシック"/>
                <a:cs typeface="ＭＳ Ｐゴシック"/>
              </a:defRPr>
            </a:lvl1pPr>
          </a:lstStyle>
          <a:p>
            <a:pPr>
              <a:defRPr/>
            </a:pPr>
            <a:r>
              <a:rPr lang="en-US" sz="1500" dirty="0"/>
              <a:t>Treatment  of T2DM – Turkey – November 2024</a:t>
            </a:r>
          </a:p>
        </p:txBody>
      </p:sp>
      <p:sp>
        <p:nvSpPr>
          <p:cNvPr id="51203" name="Rectangle 3"/>
          <p:cNvSpPr>
            <a:spLocks noGrp="1" noChangeArrowheads="1"/>
          </p:cNvSpPr>
          <p:nvPr>
            <p:ph type="dt" sz="quarter" idx="1"/>
          </p:nvPr>
        </p:nvSpPr>
        <p:spPr bwMode="auto">
          <a:xfrm>
            <a:off x="3971653" y="1"/>
            <a:ext cx="3038747" cy="466088"/>
          </a:xfrm>
          <a:prstGeom prst="rect">
            <a:avLst/>
          </a:prstGeom>
          <a:noFill/>
          <a:ln w="9525">
            <a:noFill/>
            <a:miter lim="800000"/>
            <a:headEnd/>
            <a:tailEnd/>
          </a:ln>
        </p:spPr>
        <p:txBody>
          <a:bodyPr vert="horz" wrap="square" lIns="92991" tIns="46495" rIns="92991" bIns="46495" numCol="1" anchor="t" anchorCtr="0" compatLnSpc="1">
            <a:prstTxWarp prst="textNoShape">
              <a:avLst/>
            </a:prstTxWarp>
          </a:bodyPr>
          <a:lstStyle>
            <a:lvl1pPr algn="r" defTabSz="928545" eaLnBrk="0" hangingPunct="0">
              <a:defRPr sz="1200">
                <a:latin typeface="Helvetica"/>
                <a:ea typeface="ＭＳ Ｐゴシック"/>
                <a:cs typeface="ＭＳ Ｐゴシック"/>
              </a:defRPr>
            </a:lvl1pPr>
          </a:lstStyle>
          <a:p>
            <a:pPr>
              <a:defRPr/>
            </a:pPr>
            <a:endParaRPr lang="en-US" dirty="0"/>
          </a:p>
        </p:txBody>
      </p:sp>
      <p:sp>
        <p:nvSpPr>
          <p:cNvPr id="51204" name="Rectangle 4"/>
          <p:cNvSpPr>
            <a:spLocks noGrp="1" noChangeArrowheads="1"/>
          </p:cNvSpPr>
          <p:nvPr>
            <p:ph type="ftr" sz="quarter" idx="2"/>
          </p:nvPr>
        </p:nvSpPr>
        <p:spPr bwMode="auto">
          <a:xfrm>
            <a:off x="3" y="8830320"/>
            <a:ext cx="3038747" cy="466088"/>
          </a:xfrm>
          <a:prstGeom prst="rect">
            <a:avLst/>
          </a:prstGeom>
          <a:noFill/>
          <a:ln w="9525">
            <a:noFill/>
            <a:miter lim="800000"/>
            <a:headEnd/>
            <a:tailEnd/>
          </a:ln>
        </p:spPr>
        <p:txBody>
          <a:bodyPr vert="horz" wrap="square" lIns="92991" tIns="46495" rIns="92991" bIns="46495" numCol="1" anchor="b" anchorCtr="0" compatLnSpc="1">
            <a:prstTxWarp prst="textNoShape">
              <a:avLst/>
            </a:prstTxWarp>
          </a:bodyPr>
          <a:lstStyle>
            <a:lvl1pPr algn="l" defTabSz="928545" eaLnBrk="0" hangingPunct="0">
              <a:defRPr sz="1200">
                <a:latin typeface="Helvetica"/>
                <a:ea typeface="ＭＳ Ｐゴシック"/>
                <a:cs typeface="ＭＳ Ｐゴシック"/>
              </a:defRPr>
            </a:lvl1pPr>
          </a:lstStyle>
          <a:p>
            <a:pPr>
              <a:defRPr/>
            </a:pPr>
            <a:endParaRPr lang="en-US"/>
          </a:p>
        </p:txBody>
      </p:sp>
      <p:sp>
        <p:nvSpPr>
          <p:cNvPr id="51205" name="Rectangle 5"/>
          <p:cNvSpPr>
            <a:spLocks noGrp="1" noChangeArrowheads="1"/>
          </p:cNvSpPr>
          <p:nvPr>
            <p:ph type="sldNum" sz="quarter" idx="3"/>
          </p:nvPr>
        </p:nvSpPr>
        <p:spPr bwMode="auto">
          <a:xfrm>
            <a:off x="3802036" y="8670202"/>
            <a:ext cx="3038747" cy="466088"/>
          </a:xfrm>
          <a:prstGeom prst="rect">
            <a:avLst/>
          </a:prstGeom>
          <a:noFill/>
          <a:ln w="9525">
            <a:noFill/>
            <a:miter lim="800000"/>
            <a:headEnd/>
            <a:tailEnd/>
          </a:ln>
        </p:spPr>
        <p:txBody>
          <a:bodyPr vert="horz" wrap="square" lIns="92991" tIns="46495" rIns="92991" bIns="46495" numCol="1" anchor="b" anchorCtr="0" compatLnSpc="1">
            <a:prstTxWarp prst="textNoShape">
              <a:avLst/>
            </a:prstTxWarp>
          </a:bodyPr>
          <a:lstStyle>
            <a:lvl1pPr algn="r" defTabSz="926680">
              <a:defRPr sz="1200"/>
            </a:lvl1pPr>
          </a:lstStyle>
          <a:p>
            <a:fld id="{27B50D12-2C9A-47FB-AC63-1DE954CB6C9F}" type="slidenum">
              <a:rPr lang="en-US" altLang="en-US"/>
              <a:pPr/>
              <a:t>‹#›</a:t>
            </a:fld>
            <a:endParaRPr lang="en-US" altLang="en-US"/>
          </a:p>
        </p:txBody>
      </p:sp>
    </p:spTree>
    <p:extLst>
      <p:ext uri="{BB962C8B-B14F-4D97-AF65-F5344CB8AC3E}">
        <p14:creationId xmlns:p14="http://schemas.microsoft.com/office/powerpoint/2010/main" val="14543968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dt" idx="1"/>
          </p:nvPr>
        </p:nvSpPr>
        <p:spPr bwMode="auto">
          <a:xfrm>
            <a:off x="3971653" y="1"/>
            <a:ext cx="3038747" cy="466088"/>
          </a:xfrm>
          <a:prstGeom prst="rect">
            <a:avLst/>
          </a:prstGeom>
          <a:noFill/>
          <a:ln w="9525">
            <a:noFill/>
            <a:miter lim="800000"/>
            <a:headEnd/>
            <a:tailEnd/>
          </a:ln>
        </p:spPr>
        <p:txBody>
          <a:bodyPr vert="horz" wrap="square" lIns="92991" tIns="46495" rIns="92991" bIns="46495" numCol="1" anchor="t" anchorCtr="0" compatLnSpc="1">
            <a:prstTxWarp prst="textNoShape">
              <a:avLst/>
            </a:prstTxWarp>
          </a:bodyPr>
          <a:lstStyle>
            <a:lvl1pPr algn="r" defTabSz="928545" eaLnBrk="0" hangingPunct="0">
              <a:defRPr sz="1200">
                <a:latin typeface="Helvetica"/>
                <a:ea typeface="ＭＳ Ｐゴシック"/>
                <a:cs typeface="ＭＳ Ｐゴシック"/>
              </a:defRPr>
            </a:lvl1pPr>
          </a:lstStyle>
          <a:p>
            <a:pPr>
              <a:defRPr/>
            </a:pPr>
            <a:endParaRPr lang="en-US"/>
          </a:p>
        </p:txBody>
      </p:sp>
      <p:sp>
        <p:nvSpPr>
          <p:cNvPr id="402435" name="Rectangle 4"/>
          <p:cNvSpPr>
            <a:spLocks noGrp="1" noRot="1" noChangeAspect="1" noChangeArrowheads="1" noTextEdit="1"/>
          </p:cNvSpPr>
          <p:nvPr>
            <p:ph type="sldImg" idx="2"/>
          </p:nvPr>
        </p:nvSpPr>
        <p:spPr bwMode="auto">
          <a:xfrm>
            <a:off x="1185863"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934516" y="4418331"/>
            <a:ext cx="5141387" cy="4180526"/>
          </a:xfrm>
          <a:prstGeom prst="rect">
            <a:avLst/>
          </a:prstGeom>
          <a:noFill/>
          <a:ln w="9525">
            <a:noFill/>
            <a:miter lim="800000"/>
            <a:headEnd/>
            <a:tailEnd/>
          </a:ln>
        </p:spPr>
        <p:txBody>
          <a:bodyPr vert="horz" wrap="square" lIns="92991" tIns="46495" rIns="92991" bIns="4649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3" y="8830320"/>
            <a:ext cx="3038747" cy="466088"/>
          </a:xfrm>
          <a:prstGeom prst="rect">
            <a:avLst/>
          </a:prstGeom>
          <a:noFill/>
          <a:ln w="9525">
            <a:noFill/>
            <a:miter lim="800000"/>
            <a:headEnd/>
            <a:tailEnd/>
          </a:ln>
        </p:spPr>
        <p:txBody>
          <a:bodyPr vert="horz" wrap="square" lIns="92991" tIns="46495" rIns="92991" bIns="46495" numCol="1" anchor="b" anchorCtr="0" compatLnSpc="1">
            <a:prstTxWarp prst="textNoShape">
              <a:avLst/>
            </a:prstTxWarp>
          </a:bodyPr>
          <a:lstStyle>
            <a:lvl1pPr algn="l" defTabSz="928545" eaLnBrk="0" hangingPunct="0">
              <a:defRPr sz="1200">
                <a:latin typeface="Helvetica"/>
                <a:ea typeface="ＭＳ Ｐゴシック"/>
                <a:cs typeface="ＭＳ Ｐゴシック"/>
              </a:defRPr>
            </a:lvl1pPr>
          </a:lstStyle>
          <a:p>
            <a:pPr>
              <a:defRPr/>
            </a:pPr>
            <a:endParaRPr lang="en-US"/>
          </a:p>
        </p:txBody>
      </p:sp>
      <p:sp>
        <p:nvSpPr>
          <p:cNvPr id="49159" name="Rectangle 7"/>
          <p:cNvSpPr>
            <a:spLocks noGrp="1" noChangeArrowheads="1"/>
          </p:cNvSpPr>
          <p:nvPr>
            <p:ph type="sldNum" sz="quarter" idx="5"/>
          </p:nvPr>
        </p:nvSpPr>
        <p:spPr bwMode="auto">
          <a:xfrm>
            <a:off x="3971653" y="8830320"/>
            <a:ext cx="3038747" cy="466088"/>
          </a:xfrm>
          <a:prstGeom prst="rect">
            <a:avLst/>
          </a:prstGeom>
          <a:noFill/>
          <a:ln w="9525">
            <a:noFill/>
            <a:miter lim="800000"/>
            <a:headEnd/>
            <a:tailEnd/>
          </a:ln>
        </p:spPr>
        <p:txBody>
          <a:bodyPr vert="horz" wrap="square" lIns="92991" tIns="46495" rIns="92991" bIns="46495" numCol="1" anchor="b" anchorCtr="0" compatLnSpc="1">
            <a:prstTxWarp prst="textNoShape">
              <a:avLst/>
            </a:prstTxWarp>
          </a:bodyPr>
          <a:lstStyle>
            <a:lvl1pPr algn="r" defTabSz="926680">
              <a:defRPr sz="1200"/>
            </a:lvl1pPr>
          </a:lstStyle>
          <a:p>
            <a:fld id="{E212594E-AEB3-4E06-B850-4567A0239EC5}" type="slidenum">
              <a:rPr lang="en-US" altLang="en-US"/>
              <a:pPr/>
              <a:t>‹#›</a:t>
            </a:fld>
            <a:endParaRPr lang="en-US" altLang="en-US"/>
          </a:p>
        </p:txBody>
      </p:sp>
    </p:spTree>
    <p:extLst>
      <p:ext uri="{BB962C8B-B14F-4D97-AF65-F5344CB8AC3E}">
        <p14:creationId xmlns:p14="http://schemas.microsoft.com/office/powerpoint/2010/main" val="28781438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1919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fld id="{79852C9F-C0D8-49F3-918A-46416A0C895A}" type="slidenum">
              <a:rPr lang="en-US" altLang="en-US">
                <a:solidFill>
                  <a:srgbClr val="000000"/>
                </a:solidFill>
                <a:latin typeface="Helvetica" charset="0"/>
              </a:rPr>
              <a:pPr>
                <a:spcBef>
                  <a:spcPct val="0"/>
                </a:spcBef>
                <a:defRPr/>
              </a:pPr>
              <a:t>10</a:t>
            </a:fld>
            <a:endParaRPr lang="en-US" altLang="en-US">
              <a:solidFill>
                <a:srgbClr val="000000"/>
              </a:solidFill>
              <a:latin typeface="Helvetica" charset="0"/>
            </a:endParaRPr>
          </a:p>
        </p:txBody>
      </p:sp>
      <p:sp>
        <p:nvSpPr>
          <p:cNvPr id="517123" name="Rectangle 2"/>
          <p:cNvSpPr>
            <a:spLocks noGrp="1" noRot="1" noChangeAspect="1" noChangeArrowheads="1" noTextEdit="1"/>
          </p:cNvSpPr>
          <p:nvPr>
            <p:ph type="sldImg"/>
          </p:nvPr>
        </p:nvSpPr>
        <p:spPr>
          <a:ln/>
        </p:spPr>
      </p:sp>
      <p:sp>
        <p:nvSpPr>
          <p:cNvPr id="517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7125"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3613253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504">
              <a:spcBef>
                <a:spcPct val="30000"/>
              </a:spcBef>
              <a:defRPr sz="1200">
                <a:solidFill>
                  <a:schemeClr val="tx1"/>
                </a:solidFill>
                <a:latin typeface="Times New Roman" pitchFamily="18" charset="0"/>
                <a:ea typeface="MS PGothic" pitchFamily="34" charset="-128"/>
              </a:defRPr>
            </a:lvl1pPr>
            <a:lvl2pPr marL="713688" indent="-274985" defTabSz="923504">
              <a:spcBef>
                <a:spcPct val="30000"/>
              </a:spcBef>
              <a:defRPr sz="1200">
                <a:solidFill>
                  <a:schemeClr val="tx1"/>
                </a:solidFill>
                <a:latin typeface="Times New Roman" pitchFamily="18" charset="0"/>
                <a:ea typeface="MS PGothic" pitchFamily="34" charset="-128"/>
              </a:defRPr>
            </a:lvl2pPr>
            <a:lvl3pPr marL="1099939" indent="-219354" defTabSz="923504">
              <a:spcBef>
                <a:spcPct val="30000"/>
              </a:spcBef>
              <a:defRPr sz="1200">
                <a:solidFill>
                  <a:schemeClr val="tx1"/>
                </a:solidFill>
                <a:latin typeface="Times New Roman" pitchFamily="18" charset="0"/>
                <a:ea typeface="MS PGothic" pitchFamily="34" charset="-128"/>
              </a:defRPr>
            </a:lvl3pPr>
            <a:lvl4pPr marL="1540233" indent="-219354" defTabSz="923504">
              <a:spcBef>
                <a:spcPct val="30000"/>
              </a:spcBef>
              <a:defRPr sz="1200">
                <a:solidFill>
                  <a:schemeClr val="tx1"/>
                </a:solidFill>
                <a:latin typeface="Times New Roman" pitchFamily="18" charset="0"/>
                <a:ea typeface="MS PGothic" pitchFamily="34" charset="-128"/>
              </a:defRPr>
            </a:lvl4pPr>
            <a:lvl5pPr marL="1978935" indent="-219354" defTabSz="923504">
              <a:spcBef>
                <a:spcPct val="30000"/>
              </a:spcBef>
              <a:defRPr sz="1200">
                <a:solidFill>
                  <a:schemeClr val="tx1"/>
                </a:solidFill>
                <a:latin typeface="Times New Roman" pitchFamily="18" charset="0"/>
                <a:ea typeface="MS PGothic" pitchFamily="34" charset="-128"/>
              </a:defRPr>
            </a:lvl5pPr>
            <a:lvl6pPr marL="2436714" indent="-219354" defTabSz="923504"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3504"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3504"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3504"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fld id="{8510DEFA-6CED-454F-A755-0C28C0892FF7}" type="slidenum">
              <a:rPr lang="en-US" altLang="en-US">
                <a:solidFill>
                  <a:srgbClr val="000000"/>
                </a:solidFill>
                <a:latin typeface="Helvetica" charset="0"/>
              </a:rPr>
              <a:pPr>
                <a:spcBef>
                  <a:spcPct val="0"/>
                </a:spcBef>
                <a:defRPr/>
              </a:pPr>
              <a:t>11</a:t>
            </a:fld>
            <a:endParaRPr lang="en-US" altLang="en-US">
              <a:solidFill>
                <a:srgbClr val="000000"/>
              </a:solidFill>
              <a:latin typeface="Helvetica" charset="0"/>
            </a:endParaRPr>
          </a:p>
        </p:txBody>
      </p:sp>
      <p:sp>
        <p:nvSpPr>
          <p:cNvPr id="519171" name="Rectangle 2"/>
          <p:cNvSpPr>
            <a:spLocks noGrp="1" noRot="1" noChangeAspect="1" noChangeArrowheads="1" noTextEdit="1"/>
          </p:cNvSpPr>
          <p:nvPr>
            <p:ph type="sldImg"/>
          </p:nvPr>
        </p:nvSpPr>
        <p:spPr>
          <a:ln/>
        </p:spPr>
      </p:sp>
      <p:sp>
        <p:nvSpPr>
          <p:cNvPr id="519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9173"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207176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8196" name="Header Placeholder 1"/>
          <p:cNvSpPr>
            <a:spLocks noGrp="1"/>
          </p:cNvSpPr>
          <p:nvPr>
            <p:ph type="hdr" sz="quarter" idx="4294967295"/>
          </p:nvPr>
        </p:nvSpPr>
        <p:spPr bwMode="auto">
          <a:xfrm>
            <a:off x="2"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3776405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9765">
              <a:spcBef>
                <a:spcPct val="30000"/>
              </a:spcBef>
              <a:defRPr sz="1200">
                <a:solidFill>
                  <a:schemeClr val="tx1"/>
                </a:solidFill>
                <a:latin typeface="Times New Roman" pitchFamily="18" charset="0"/>
                <a:ea typeface="MS PGothic" pitchFamily="34" charset="-128"/>
              </a:defRPr>
            </a:lvl1pPr>
            <a:lvl2pPr marL="758923" indent="-289740" defTabSz="959765">
              <a:spcBef>
                <a:spcPct val="30000"/>
              </a:spcBef>
              <a:defRPr sz="1200">
                <a:solidFill>
                  <a:schemeClr val="tx1"/>
                </a:solidFill>
                <a:latin typeface="Times New Roman" pitchFamily="18" charset="0"/>
                <a:ea typeface="MS PGothic" pitchFamily="34" charset="-128"/>
              </a:defRPr>
            </a:lvl2pPr>
            <a:lvl3pPr marL="1167195" indent="-232119" defTabSz="959765">
              <a:spcBef>
                <a:spcPct val="30000"/>
              </a:spcBef>
              <a:defRPr sz="1200">
                <a:solidFill>
                  <a:schemeClr val="tx1"/>
                </a:solidFill>
                <a:latin typeface="Times New Roman" pitchFamily="18" charset="0"/>
                <a:ea typeface="MS PGothic" pitchFamily="34" charset="-128"/>
              </a:defRPr>
            </a:lvl3pPr>
            <a:lvl4pPr marL="1634727" indent="-232119" defTabSz="959765">
              <a:spcBef>
                <a:spcPct val="30000"/>
              </a:spcBef>
              <a:defRPr sz="1200">
                <a:solidFill>
                  <a:schemeClr val="tx1"/>
                </a:solidFill>
                <a:latin typeface="Times New Roman" pitchFamily="18" charset="0"/>
                <a:ea typeface="MS PGothic" pitchFamily="34" charset="-128"/>
              </a:defRPr>
            </a:lvl4pPr>
            <a:lvl5pPr marL="2102264" indent="-232119" defTabSz="959765">
              <a:spcBef>
                <a:spcPct val="30000"/>
              </a:spcBef>
              <a:defRPr sz="1200">
                <a:solidFill>
                  <a:schemeClr val="tx1"/>
                </a:solidFill>
                <a:latin typeface="Times New Roman" pitchFamily="18" charset="0"/>
                <a:ea typeface="MS PGothic" pitchFamily="34" charset="-128"/>
              </a:defRPr>
            </a:lvl5pPr>
            <a:lvl6pPr marL="2576385" indent="-232119" defTabSz="95976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50505" indent="-232119" defTabSz="95976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24626" indent="-232119" defTabSz="95976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98745" indent="-232119" defTabSz="95976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B8E35D39-F4F6-41AF-8715-36867FDAA238}" type="slidenum">
              <a:rPr lang="en-US" altLang="en-US">
                <a:solidFill>
                  <a:srgbClr val="000000"/>
                </a:solidFill>
                <a:latin typeface="Helvetica" charset="0"/>
              </a:rPr>
              <a:pPr>
                <a:spcBef>
                  <a:spcPct val="0"/>
                </a:spcBef>
              </a:pPr>
              <a:t>13</a:t>
            </a:fld>
            <a:endParaRPr lang="en-US" altLang="en-US">
              <a:solidFill>
                <a:srgbClr val="000000"/>
              </a:solidFill>
              <a:latin typeface="Helvetica" charset="0"/>
            </a:endParaRPr>
          </a:p>
        </p:txBody>
      </p:sp>
      <p:sp>
        <p:nvSpPr>
          <p:cNvPr id="521219" name="Rectangle 2"/>
          <p:cNvSpPr>
            <a:spLocks noGrp="1" noRot="1" noChangeAspect="1" noChangeArrowheads="1" noTextEdit="1"/>
          </p:cNvSpPr>
          <p:nvPr>
            <p:ph type="sldImg"/>
          </p:nvPr>
        </p:nvSpPr>
        <p:spPr>
          <a:ln/>
        </p:spPr>
      </p:sp>
      <p:sp>
        <p:nvSpPr>
          <p:cNvPr id="521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3206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06722">
              <a:spcBef>
                <a:spcPct val="30000"/>
              </a:spcBef>
              <a:defRPr sz="1200">
                <a:solidFill>
                  <a:schemeClr val="tx1"/>
                </a:solidFill>
                <a:latin typeface="Times New Roman" pitchFamily="18" charset="0"/>
                <a:ea typeface="MS PGothic" pitchFamily="34" charset="-128"/>
              </a:defRPr>
            </a:lvl1pPr>
            <a:lvl2pPr marL="659393" indent="-251742" defTabSz="806722">
              <a:spcBef>
                <a:spcPct val="30000"/>
              </a:spcBef>
              <a:defRPr sz="1200">
                <a:solidFill>
                  <a:schemeClr val="tx1"/>
                </a:solidFill>
                <a:latin typeface="Times New Roman" pitchFamily="18" charset="0"/>
                <a:ea typeface="MS PGothic" pitchFamily="34" charset="-128"/>
              </a:defRPr>
            </a:lvl2pPr>
            <a:lvl3pPr marL="1014123" indent="-201678" defTabSz="806722">
              <a:spcBef>
                <a:spcPct val="30000"/>
              </a:spcBef>
              <a:defRPr sz="1200">
                <a:solidFill>
                  <a:schemeClr val="tx1"/>
                </a:solidFill>
                <a:latin typeface="Times New Roman" pitchFamily="18" charset="0"/>
                <a:ea typeface="MS PGothic" pitchFamily="34" charset="-128"/>
              </a:defRPr>
            </a:lvl3pPr>
            <a:lvl4pPr marL="1420338" indent="-201678" defTabSz="806722">
              <a:spcBef>
                <a:spcPct val="30000"/>
              </a:spcBef>
              <a:defRPr sz="1200">
                <a:solidFill>
                  <a:schemeClr val="tx1"/>
                </a:solidFill>
                <a:latin typeface="Times New Roman" pitchFamily="18" charset="0"/>
                <a:ea typeface="MS PGothic" pitchFamily="34" charset="-128"/>
              </a:defRPr>
            </a:lvl4pPr>
            <a:lvl5pPr marL="1826557" indent="-201678" defTabSz="806722">
              <a:spcBef>
                <a:spcPct val="30000"/>
              </a:spcBef>
              <a:defRPr sz="1200">
                <a:solidFill>
                  <a:schemeClr val="tx1"/>
                </a:solidFill>
                <a:latin typeface="Times New Roman" pitchFamily="18" charset="0"/>
                <a:ea typeface="MS PGothic" pitchFamily="34" charset="-128"/>
              </a:defRPr>
            </a:lvl5pPr>
            <a:lvl6pPr marL="2238501" indent="-201678" defTabSz="80672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650443" indent="-201678" defTabSz="80672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062383" indent="-201678" defTabSz="80672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474326" indent="-201678" defTabSz="80672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fld id="{6345DE52-BFF9-4F35-8CA5-920532D01229}" type="slidenum">
              <a:rPr lang="en-US" altLang="en-US">
                <a:solidFill>
                  <a:srgbClr val="000000"/>
                </a:solidFill>
                <a:latin typeface="Helvetica" charset="0"/>
              </a:rPr>
              <a:pPr>
                <a:spcBef>
                  <a:spcPct val="0"/>
                </a:spcBef>
                <a:defRPr/>
              </a:pPr>
              <a:t>14</a:t>
            </a:fld>
            <a:endParaRPr lang="en-US" altLang="en-US">
              <a:solidFill>
                <a:srgbClr val="000000"/>
              </a:solidFill>
              <a:latin typeface="Helvetica" charset="0"/>
            </a:endParaRPr>
          </a:p>
        </p:txBody>
      </p:sp>
      <p:sp>
        <p:nvSpPr>
          <p:cNvPr id="523267" name="Rectangle 2"/>
          <p:cNvSpPr>
            <a:spLocks noGrp="1" noRot="1" noChangeAspect="1" noChangeArrowheads="1" noTextEdit="1"/>
          </p:cNvSpPr>
          <p:nvPr>
            <p:ph type="sldImg"/>
          </p:nvPr>
        </p:nvSpPr>
        <p:spPr>
          <a:ln/>
        </p:spPr>
      </p:sp>
      <p:sp>
        <p:nvSpPr>
          <p:cNvPr id="523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pPr>
            <a:endParaRPr lang="en-US" altLang="en-US" sz="1500">
              <a:latin typeface="Helvetica" charset="0"/>
            </a:endParaRPr>
          </a:p>
        </p:txBody>
      </p:sp>
    </p:spTree>
    <p:extLst>
      <p:ext uri="{BB962C8B-B14F-4D97-AF65-F5344CB8AC3E}">
        <p14:creationId xmlns:p14="http://schemas.microsoft.com/office/powerpoint/2010/main" val="33652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542724" name="Header Placeholder 1"/>
          <p:cNvSpPr>
            <a:spLocks noGrp="1"/>
          </p:cNvSpPr>
          <p:nvPr>
            <p:ph type="hdr" sz="quarter" idx="4294967295"/>
          </p:nvPr>
        </p:nvSpPr>
        <p:spPr bwMode="auto">
          <a:xfrm>
            <a:off x="9" y="7"/>
            <a:ext cx="4486773" cy="4381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21" tIns="41012" rIns="82021" bIns="41012"/>
          <a:lstStyle>
            <a:lvl1pPr defTabSz="863549">
              <a:spcBef>
                <a:spcPct val="30000"/>
              </a:spcBef>
              <a:defRPr sz="1200">
                <a:solidFill>
                  <a:schemeClr val="tx1"/>
                </a:solidFill>
                <a:latin typeface="Times New Roman" pitchFamily="18" charset="0"/>
                <a:ea typeface="MS PGothic" pitchFamily="34" charset="-128"/>
              </a:defRPr>
            </a:lvl1pPr>
            <a:lvl2pPr marL="665067" indent="-256251" defTabSz="863549">
              <a:spcBef>
                <a:spcPct val="30000"/>
              </a:spcBef>
              <a:defRPr sz="1200">
                <a:solidFill>
                  <a:schemeClr val="tx1"/>
                </a:solidFill>
                <a:latin typeface="Times New Roman" pitchFamily="18" charset="0"/>
                <a:ea typeface="MS PGothic" pitchFamily="34" charset="-128"/>
              </a:defRPr>
            </a:lvl2pPr>
            <a:lvl3pPr marL="1025000" indent="-204403" defTabSz="863549">
              <a:spcBef>
                <a:spcPct val="30000"/>
              </a:spcBef>
              <a:defRPr sz="1200">
                <a:solidFill>
                  <a:schemeClr val="tx1"/>
                </a:solidFill>
                <a:latin typeface="Times New Roman" pitchFamily="18" charset="0"/>
                <a:ea typeface="MS PGothic" pitchFamily="34" charset="-128"/>
              </a:defRPr>
            </a:lvl3pPr>
            <a:lvl4pPr marL="1435296" indent="-204403" defTabSz="863549">
              <a:spcBef>
                <a:spcPct val="30000"/>
              </a:spcBef>
              <a:defRPr sz="1200">
                <a:solidFill>
                  <a:schemeClr val="tx1"/>
                </a:solidFill>
                <a:latin typeface="Times New Roman" pitchFamily="18" charset="0"/>
                <a:ea typeface="MS PGothic" pitchFamily="34" charset="-128"/>
              </a:defRPr>
            </a:lvl4pPr>
            <a:lvl5pPr marL="1844111" indent="-204403" defTabSz="863549">
              <a:spcBef>
                <a:spcPct val="30000"/>
              </a:spcBef>
              <a:defRPr sz="1200">
                <a:solidFill>
                  <a:schemeClr val="tx1"/>
                </a:solidFill>
                <a:latin typeface="Times New Roman" pitchFamily="18" charset="0"/>
                <a:ea typeface="MS PGothic" pitchFamily="34" charset="-128"/>
              </a:defRPr>
            </a:lvl5pPr>
            <a:lvl6pPr marL="2270701" indent="-204403" defTabSz="863549"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697295" indent="-204403" defTabSz="863549"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123885" indent="-204403" defTabSz="863549"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550473" indent="-204403" defTabSz="863549"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18725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D440872E-00EB-4649-8F76-C0F0505F9D1D}" type="slidenum">
              <a:rPr lang="en-US" altLang="en-US">
                <a:solidFill>
                  <a:srgbClr val="000000"/>
                </a:solidFill>
                <a:latin typeface="Helvetica" charset="0"/>
              </a:rPr>
              <a:pPr>
                <a:spcBef>
                  <a:spcPct val="0"/>
                </a:spcBef>
              </a:pPr>
              <a:t>17</a:t>
            </a:fld>
            <a:endParaRPr lang="en-US" altLang="en-US">
              <a:solidFill>
                <a:srgbClr val="000000"/>
              </a:solidFill>
              <a:latin typeface="Helvetica" charset="0"/>
            </a:endParaRPr>
          </a:p>
        </p:txBody>
      </p:sp>
      <p:sp>
        <p:nvSpPr>
          <p:cNvPr id="544771" name="Rectangle 7"/>
          <p:cNvSpPr txBox="1">
            <a:spLocks noGrp="1" noChangeArrowheads="1"/>
          </p:cNvSpPr>
          <p:nvPr/>
        </p:nvSpPr>
        <p:spPr bwMode="auto">
          <a:xfrm>
            <a:off x="3971653" y="8831906"/>
            <a:ext cx="3038747"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4" tIns="46509" rIns="93014" bIns="46509" anchor="b"/>
          <a:lstStyle>
            <a:lvl1pPr defTabSz="911225">
              <a:spcBef>
                <a:spcPct val="30000"/>
              </a:spcBef>
              <a:defRPr sz="1200">
                <a:solidFill>
                  <a:schemeClr val="tx1"/>
                </a:solidFill>
                <a:latin typeface="Times New Roman" pitchFamily="18" charset="0"/>
                <a:ea typeface="MS PGothic" pitchFamily="34" charset="-128"/>
              </a:defRPr>
            </a:lvl1pPr>
            <a:lvl2pPr marL="742950" indent="-285750" defTabSz="911225">
              <a:spcBef>
                <a:spcPct val="30000"/>
              </a:spcBef>
              <a:defRPr sz="1200">
                <a:solidFill>
                  <a:schemeClr val="tx1"/>
                </a:solidFill>
                <a:latin typeface="Times New Roman" pitchFamily="18" charset="0"/>
                <a:ea typeface="MS PGothic" pitchFamily="34" charset="-128"/>
              </a:defRPr>
            </a:lvl2pPr>
            <a:lvl3pPr marL="1143000" indent="-228600" defTabSz="911225">
              <a:spcBef>
                <a:spcPct val="30000"/>
              </a:spcBef>
              <a:defRPr sz="1200">
                <a:solidFill>
                  <a:schemeClr val="tx1"/>
                </a:solidFill>
                <a:latin typeface="Times New Roman" pitchFamily="18" charset="0"/>
                <a:ea typeface="MS PGothic" pitchFamily="34" charset="-128"/>
              </a:defRPr>
            </a:lvl3pPr>
            <a:lvl4pPr marL="1600200" indent="-228600" defTabSz="911225">
              <a:spcBef>
                <a:spcPct val="30000"/>
              </a:spcBef>
              <a:defRPr sz="1200">
                <a:solidFill>
                  <a:schemeClr val="tx1"/>
                </a:solidFill>
                <a:latin typeface="Times New Roman" pitchFamily="18" charset="0"/>
                <a:ea typeface="MS PGothic" pitchFamily="34" charset="-128"/>
              </a:defRPr>
            </a:lvl4pPr>
            <a:lvl5pPr marL="2057400" indent="-228600" defTabSz="911225">
              <a:spcBef>
                <a:spcPct val="30000"/>
              </a:spcBef>
              <a:defRPr sz="1200">
                <a:solidFill>
                  <a:schemeClr val="tx1"/>
                </a:solidFill>
                <a:latin typeface="Times New Roman" pitchFamily="18" charset="0"/>
                <a:ea typeface="MS PGothic" pitchFamily="34" charset="-128"/>
              </a:defRPr>
            </a:lvl5pPr>
            <a:lvl6pPr marL="25146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1122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a:spcBef>
                <a:spcPct val="0"/>
              </a:spcBef>
            </a:pPr>
            <a:fld id="{3A71E0F2-4DFB-4302-84B8-6B7C75C59D0B}" type="slidenum">
              <a:rPr lang="en-US" altLang="en-US">
                <a:solidFill>
                  <a:srgbClr val="000000"/>
                </a:solidFill>
                <a:latin typeface="Helvetica" charset="0"/>
              </a:rPr>
              <a:pPr algn="r">
                <a:spcBef>
                  <a:spcPct val="0"/>
                </a:spcBef>
              </a:pPr>
              <a:t>17</a:t>
            </a:fld>
            <a:endParaRPr lang="en-US" altLang="en-US">
              <a:solidFill>
                <a:srgbClr val="000000"/>
              </a:solidFill>
              <a:latin typeface="Helvetica" charset="0"/>
            </a:endParaRPr>
          </a:p>
        </p:txBody>
      </p:sp>
      <p:sp>
        <p:nvSpPr>
          <p:cNvPr id="544772" name="Rectangle 2"/>
          <p:cNvSpPr>
            <a:spLocks noGrp="1" noRot="1" noChangeAspect="1" noChangeArrowheads="1" noTextEdit="1"/>
          </p:cNvSpPr>
          <p:nvPr>
            <p:ph type="sldImg"/>
          </p:nvPr>
        </p:nvSpPr>
        <p:spPr>
          <a:ln/>
        </p:spPr>
      </p:sp>
      <p:sp>
        <p:nvSpPr>
          <p:cNvPr id="544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4" tIns="46509" rIns="93014" bIns="46509"/>
          <a:lstStyle/>
          <a:p>
            <a:endParaRPr lang="en-US" altLang="en-US"/>
          </a:p>
        </p:txBody>
      </p:sp>
      <p:sp>
        <p:nvSpPr>
          <p:cNvPr id="544774"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latin typeface="Helvetica" charset="0"/>
              </a:rPr>
              <a:t>Treatment of T2DM-Denmark (Vancouver)-Feb_2014</a:t>
            </a:r>
          </a:p>
        </p:txBody>
      </p:sp>
    </p:spTree>
    <p:extLst>
      <p:ext uri="{BB962C8B-B14F-4D97-AF65-F5344CB8AC3E}">
        <p14:creationId xmlns:p14="http://schemas.microsoft.com/office/powerpoint/2010/main" val="2337849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xfrm>
            <a:off x="379413" y="385763"/>
            <a:ext cx="3614737" cy="2713037"/>
          </a:xfrm>
          <a:solidFill>
            <a:srgbClr val="FFFFFF"/>
          </a:solidFill>
          <a:ln/>
        </p:spPr>
      </p:sp>
      <p:sp>
        <p:nvSpPr>
          <p:cNvPr id="546819" name="Rectangle 3"/>
          <p:cNvSpPr>
            <a:spLocks noGrp="1" noChangeArrowheads="1"/>
          </p:cNvSpPr>
          <p:nvPr>
            <p:ph type="body" idx="1"/>
          </p:nvPr>
        </p:nvSpPr>
        <p:spPr>
          <a:xfrm>
            <a:off x="387245" y="3254701"/>
            <a:ext cx="6235911" cy="5737325"/>
          </a:xfrm>
          <a:solidFill>
            <a:srgbClr val="FFFFFF"/>
          </a:solidFill>
          <a:ln>
            <a:solidFill>
              <a:srgbClr val="000000"/>
            </a:solidFill>
          </a:ln>
        </p:spPr>
        <p:txBody>
          <a:bodyPr lIns="96674" tIns="48339" rIns="96674" bIns="48339"/>
          <a:lstStyle/>
          <a:p>
            <a:r>
              <a:rPr lang="en-US" altLang="en-US" b="1"/>
              <a:t>Required</a:t>
            </a:r>
          </a:p>
          <a:p>
            <a:endParaRPr lang="en-US" altLang="en-US"/>
          </a:p>
          <a:p>
            <a:r>
              <a:rPr lang="en-US" altLang="en-US"/>
              <a:t>DISCUSSION POINTS:</a:t>
            </a:r>
          </a:p>
          <a:p>
            <a:pPr lvl="1"/>
            <a:r>
              <a:rPr lang="en-US" altLang="en-US"/>
              <a:t>--87% of the subjects who completed the 30-week placebo-controlled, double-blind, Phase 3 studies chose to continue in open-label extension (OLE) studies.</a:t>
            </a:r>
          </a:p>
          <a:p>
            <a:pPr lvl="1"/>
            <a:r>
              <a:rPr lang="en-US" altLang="en-US"/>
              <a:t>--All subjects were given 5 mcg BYETTA for the first 4 weeks of the OLE (overall, Weeks 30 to 34), after which they received 10 mcg BYETTA for the remainder of their participation in the OLE.</a:t>
            </a:r>
          </a:p>
          <a:p>
            <a:pPr lvl="1"/>
            <a:r>
              <a:rPr lang="en-US" altLang="en-US"/>
              <a:t>--Shown is 82-week data (30 weeks from placebo-controlled, double-blind study and 52 weeks from OLE) for 393 patients.</a:t>
            </a:r>
          </a:p>
          <a:p>
            <a:pPr lvl="1"/>
            <a:r>
              <a:rPr lang="en-US" altLang="en-US"/>
              <a:t>--Of the 1446 subjects randomized to the three 30 week, blinded, placebo-controlled trials, 1125 completed and were eligible for enrollment into the open label extension studies (OLE).  </a:t>
            </a:r>
          </a:p>
          <a:p>
            <a:pPr lvl="2"/>
            <a:r>
              <a:rPr lang="en-US" altLang="en-US"/>
              <a:t>--Of the 1125 subjects, 977 (87%) enrolled into the OLEs. At the time of this data analysis, 795 had completed treatment through 52 weeks and 393 had completed treatment through 82 weeks.  </a:t>
            </a:r>
          </a:p>
          <a:p>
            <a:pPr lvl="2"/>
            <a:r>
              <a:rPr lang="en-US" altLang="en-US"/>
              <a:t>--Using the intent-to-treat (ITT) and Last Observation Carried Forward (LOCF) analysis method, the 977 ITT population had A1C and weight reductions at 82 weeks consistent with the 82-week completer population shown here.</a:t>
            </a:r>
          </a:p>
          <a:p>
            <a:pPr lvl="1"/>
            <a:r>
              <a:rPr lang="en-US" altLang="en-US"/>
              <a:t>--Placebo cohort upon receiving BYETTA showed an immediate decrease of A1C similar to that observed with BYETTA treatment in the first 30 weeks.</a:t>
            </a:r>
          </a:p>
          <a:p>
            <a:pPr lvl="1"/>
            <a:r>
              <a:rPr lang="en-US" altLang="en-US"/>
              <a:t>--Mean A1C reductions from baseline were very similar at 82 weeks (at least -1.1%) for all three original study treatment groups. </a:t>
            </a:r>
          </a:p>
          <a:p>
            <a:pPr lvl="1"/>
            <a:r>
              <a:rPr lang="en-US" altLang="en-US"/>
              <a:t>--For patients receiving 10 mcg BYETTA for 82 weeks, 51% achieved an A1C of </a:t>
            </a:r>
            <a:r>
              <a:rPr lang="en-US" altLang="en-US">
                <a:sym typeface="Symbol" pitchFamily="18" charset="2"/>
              </a:rPr>
              <a:t>7% at 82 weeks.</a:t>
            </a:r>
          </a:p>
          <a:p>
            <a:pPr lvl="1"/>
            <a:endParaRPr lang="en-US" altLang="en-US">
              <a:sym typeface="Symbol" pitchFamily="18" charset="2"/>
            </a:endParaRPr>
          </a:p>
          <a:p>
            <a:r>
              <a:rPr lang="en-US" altLang="en-US"/>
              <a:t>SLIDE BACKGROUND:</a:t>
            </a:r>
          </a:p>
          <a:p>
            <a:pPr lvl="1"/>
            <a:r>
              <a:rPr lang="en-US" altLang="en-US"/>
              <a:t>--The slight upward trend seen for both the placebo and BYETTA treatment groups from Weeks 18 to 30 likely represents an initial study effect that disappears over time, and is similar in magnitude to the decrease in A1C during the 4-week placebo lead-in period.</a:t>
            </a:r>
          </a:p>
          <a:p>
            <a:pPr lvl="1"/>
            <a:endParaRPr lang="en-US" altLang="en-US">
              <a:sym typeface="Symbol" pitchFamily="18" charset="2"/>
            </a:endParaRPr>
          </a:p>
        </p:txBody>
      </p:sp>
      <p:sp>
        <p:nvSpPr>
          <p:cNvPr id="546820"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3371514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1289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1581" eaLnBrk="1" fontAlgn="auto" hangingPunct="1">
              <a:spcBef>
                <a:spcPts val="0"/>
              </a:spcBef>
              <a:spcAft>
                <a:spcPts val="0"/>
              </a:spcAft>
              <a:defRPr/>
            </a:pPr>
            <a:fld id="{E212594E-AEB3-4E06-B850-4567A0239EC5}" type="slidenum">
              <a:rPr lang="en-US" altLang="en-US" sz="1300">
                <a:solidFill>
                  <a:prstClr val="black"/>
                </a:solidFill>
                <a:latin typeface="Calibri" panose="020F0502020204030204"/>
              </a:rPr>
              <a:pPr defTabSz="911581" eaLnBrk="1" fontAlgn="auto" hangingPunct="1">
                <a:spcBef>
                  <a:spcPts val="0"/>
                </a:spcBef>
                <a:spcAft>
                  <a:spcPts val="0"/>
                </a:spcAft>
                <a:defRPr/>
              </a:pPr>
              <a:t>20</a:t>
            </a:fld>
            <a:endParaRPr lang="en-US" altLang="en-US" sz="1300">
              <a:solidFill>
                <a:prstClr val="black"/>
              </a:solidFill>
              <a:latin typeface="Calibri" panose="020F0502020204030204"/>
            </a:endParaRPr>
          </a:p>
        </p:txBody>
      </p:sp>
    </p:spTree>
    <p:extLst>
      <p:ext uri="{BB962C8B-B14F-4D97-AF65-F5344CB8AC3E}">
        <p14:creationId xmlns:p14="http://schemas.microsoft.com/office/powerpoint/2010/main" val="21162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7556"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40" tIns="44022" rIns="88040" bIns="44022"/>
          <a:lstStyle>
            <a:lvl1pPr defTabSz="926932">
              <a:spcBef>
                <a:spcPct val="30000"/>
              </a:spcBef>
              <a:defRPr sz="1200">
                <a:solidFill>
                  <a:schemeClr val="tx1"/>
                </a:solidFill>
                <a:latin typeface="Times New Roman" pitchFamily="18" charset="0"/>
                <a:ea typeface="MS PGothic" pitchFamily="34" charset="-128"/>
              </a:defRPr>
            </a:lvl1pPr>
            <a:lvl2pPr marL="713882" indent="-275060" defTabSz="926932">
              <a:spcBef>
                <a:spcPct val="30000"/>
              </a:spcBef>
              <a:defRPr sz="1200">
                <a:solidFill>
                  <a:schemeClr val="tx1"/>
                </a:solidFill>
                <a:latin typeface="Times New Roman" pitchFamily="18" charset="0"/>
                <a:ea typeface="MS PGothic" pitchFamily="34" charset="-128"/>
              </a:defRPr>
            </a:lvl2pPr>
            <a:lvl3pPr marL="1100237" indent="-219412" defTabSz="926932">
              <a:spcBef>
                <a:spcPct val="30000"/>
              </a:spcBef>
              <a:defRPr sz="1200">
                <a:solidFill>
                  <a:schemeClr val="tx1"/>
                </a:solidFill>
                <a:latin typeface="Times New Roman" pitchFamily="18" charset="0"/>
                <a:ea typeface="MS PGothic" pitchFamily="34" charset="-128"/>
              </a:defRPr>
            </a:lvl3pPr>
            <a:lvl4pPr marL="1540650" indent="-219412" defTabSz="926932">
              <a:spcBef>
                <a:spcPct val="30000"/>
              </a:spcBef>
              <a:defRPr sz="1200">
                <a:solidFill>
                  <a:schemeClr val="tx1"/>
                </a:solidFill>
                <a:latin typeface="Times New Roman" pitchFamily="18" charset="0"/>
                <a:ea typeface="MS PGothic" pitchFamily="34" charset="-128"/>
              </a:defRPr>
            </a:lvl4pPr>
            <a:lvl5pPr marL="1979470" indent="-219412" defTabSz="926932">
              <a:spcBef>
                <a:spcPct val="30000"/>
              </a:spcBef>
              <a:defRPr sz="1200">
                <a:solidFill>
                  <a:schemeClr val="tx1"/>
                </a:solidFill>
                <a:latin typeface="Times New Roman" pitchFamily="18" charset="0"/>
                <a:ea typeface="MS PGothic" pitchFamily="34" charset="-128"/>
              </a:defRPr>
            </a:lvl5pPr>
            <a:lvl6pPr marL="2437373" indent="-219412" defTabSz="92693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5277" indent="-219412" defTabSz="92693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3176" indent="-219412" defTabSz="92693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1078" indent="-219412" defTabSz="92693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382716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8196" name="Header Placeholder 1"/>
          <p:cNvSpPr>
            <a:spLocks noGrp="1"/>
          </p:cNvSpPr>
          <p:nvPr>
            <p:ph type="hdr" sz="quarter" idx="4294967295"/>
          </p:nvPr>
        </p:nvSpPr>
        <p:spPr bwMode="auto">
          <a:xfrm>
            <a:off x="2"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1060657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961D2441-6C61-24F4-DA0C-FDC380DD7033}"/>
              </a:ext>
            </a:extLst>
          </p:cNvPr>
          <p:cNvSpPr>
            <a:spLocks noGrp="1" noRot="1" noChangeAspect="1" noChangeArrowheads="1" noTextEdit="1"/>
          </p:cNvSpPr>
          <p:nvPr>
            <p:ph type="sldImg"/>
          </p:nvPr>
        </p:nvSpPr>
        <p:spPr>
          <a:ln/>
        </p:spPr>
      </p:sp>
      <p:sp>
        <p:nvSpPr>
          <p:cNvPr id="199683" name="Notes Placeholder 2">
            <a:extLst>
              <a:ext uri="{FF2B5EF4-FFF2-40B4-BE49-F238E27FC236}">
                <a16:creationId xmlns:a16="http://schemas.microsoft.com/office/drawing/2014/main" id="{D7C7AE79-CABD-71CB-CE69-856E679CC7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40C4CD5-025A-FE6B-BD70-BCBC2EE2109C}"/>
              </a:ext>
            </a:extLst>
          </p:cNvPr>
          <p:cNvSpPr>
            <a:spLocks noGrp="1"/>
          </p:cNvSpPr>
          <p:nvPr>
            <p:ph type="sldNum" sz="quarter" idx="5"/>
          </p:nvPr>
        </p:nvSpPr>
        <p:spPr/>
        <p:txBody>
          <a:bodyPr/>
          <a:lstStyle/>
          <a:p>
            <a:pPr defTabSz="912937" eaLnBrk="1" fontAlgn="auto" hangingPunct="1">
              <a:spcBef>
                <a:spcPts val="0"/>
              </a:spcBef>
              <a:spcAft>
                <a:spcPts val="0"/>
              </a:spcAft>
              <a:defRPr/>
            </a:pPr>
            <a:fld id="{CD011968-CB46-4A63-B606-6B41B7E26285}" type="slidenum">
              <a:rPr lang="en-US" altLang="en-US" kern="0">
                <a:solidFill>
                  <a:sysClr val="windowText" lastClr="000000"/>
                </a:solidFill>
                <a:latin typeface="Helvetica" panose="020B0604020202020204" pitchFamily="34" charset="0"/>
                <a:ea typeface="+mn-ea"/>
              </a:rPr>
              <a:pPr defTabSz="912937" eaLnBrk="1" fontAlgn="auto" hangingPunct="1">
                <a:spcBef>
                  <a:spcPts val="0"/>
                </a:spcBef>
                <a:spcAft>
                  <a:spcPts val="0"/>
                </a:spcAft>
                <a:defRPr/>
              </a:pPr>
              <a:t>26</a:t>
            </a:fld>
            <a:endParaRPr lang="en-US" altLang="en-US" kern="0">
              <a:solidFill>
                <a:sysClr val="windowText" lastClr="000000"/>
              </a:solidFill>
              <a:latin typeface="Helvetica" panose="020B0604020202020204" pitchFamily="34" charset="0"/>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290513"/>
            <a:ext cx="3741737" cy="2808287"/>
          </a:xfrm>
        </p:spPr>
      </p:sp>
      <p:sp>
        <p:nvSpPr>
          <p:cNvPr id="3" name="Notes Placeholder 2"/>
          <p:cNvSpPr>
            <a:spLocks noGrp="1"/>
          </p:cNvSpPr>
          <p:nvPr>
            <p:ph type="body" idx="1"/>
          </p:nvPr>
        </p:nvSpPr>
        <p:spPr/>
        <p:txBody>
          <a:bodyPr/>
          <a:lstStyle/>
          <a:p>
            <a:pPr defTabSz="881350" eaLnBrk="1" fontAlgn="auto" hangingPunct="1">
              <a:lnSpc>
                <a:spcPct val="90000"/>
              </a:lnSpc>
              <a:spcBef>
                <a:spcPts val="0"/>
              </a:spcBef>
              <a:spcAft>
                <a:spcPts val="0"/>
              </a:spcAft>
              <a:buClr>
                <a:prstClr val="black"/>
              </a:buClr>
              <a:defRPr/>
            </a:pPr>
            <a:r>
              <a:rPr lang="en-US" sz="1000" b="1">
                <a:solidFill>
                  <a:prstClr val="black"/>
                </a:solidFill>
                <a:latin typeface="Arial"/>
                <a:ea typeface="+mn-ea"/>
                <a:cs typeface="Arial" panose="020B0604020202020204" pitchFamily="34" charset="0"/>
              </a:rPr>
              <a:t>Key Point:</a:t>
            </a:r>
            <a:r>
              <a:rPr lang="en-US" sz="1000">
                <a:solidFill>
                  <a:prstClr val="black"/>
                </a:solidFill>
                <a:latin typeface="Arial"/>
                <a:ea typeface="+mn-ea"/>
                <a:cs typeface="Arial" panose="020B0604020202020204" pitchFamily="34" charset="0"/>
              </a:rPr>
              <a:t> The results of the primary composite endpoint were consistent both in patients with and without diabetes.</a:t>
            </a:r>
          </a:p>
          <a:p>
            <a:pPr defTabSz="881350" eaLnBrk="1" fontAlgn="auto" hangingPunct="1">
              <a:lnSpc>
                <a:spcPct val="90000"/>
              </a:lnSpc>
              <a:spcBef>
                <a:spcPts val="0"/>
              </a:spcBef>
              <a:spcAft>
                <a:spcPts val="0"/>
              </a:spcAft>
              <a:buClr>
                <a:prstClr val="black"/>
              </a:buClr>
              <a:defRPr/>
            </a:pPr>
            <a:endParaRPr lang="en-US" sz="1000" b="1">
              <a:solidFill>
                <a:prstClr val="black"/>
              </a:solidFill>
              <a:latin typeface="Arial"/>
              <a:ea typeface="+mn-ea"/>
              <a:cs typeface="Arial" panose="020B0604020202020204" pitchFamily="34" charset="0"/>
            </a:endParaRPr>
          </a:p>
          <a:p>
            <a:pPr defTabSz="881350" eaLnBrk="1" fontAlgn="auto" hangingPunct="1">
              <a:lnSpc>
                <a:spcPct val="90000"/>
              </a:lnSpc>
              <a:spcBef>
                <a:spcPts val="0"/>
              </a:spcBef>
              <a:spcAft>
                <a:spcPts val="0"/>
              </a:spcAft>
              <a:buClr>
                <a:prstClr val="black"/>
              </a:buClr>
              <a:defRPr/>
            </a:pPr>
            <a:r>
              <a:rPr lang="en-US" sz="1000" b="1">
                <a:solidFill>
                  <a:prstClr val="black"/>
                </a:solidFill>
                <a:latin typeface="Arial"/>
                <a:ea typeface="+mn-ea"/>
                <a:cs typeface="Arial" panose="020B0604020202020204" pitchFamily="34" charset="0"/>
              </a:rPr>
              <a:t>Talking Points</a:t>
            </a:r>
          </a:p>
          <a:p>
            <a:pPr marL="165253" indent="-165253" defTabSz="881350" eaLnBrk="1" fontAlgn="auto" hangingPunct="1">
              <a:lnSpc>
                <a:spcPct val="90000"/>
              </a:lnSpc>
              <a:spcBef>
                <a:spcPts val="0"/>
              </a:spcBef>
              <a:spcAft>
                <a:spcPts val="0"/>
              </a:spcAft>
              <a:buClr>
                <a:prstClr val="black"/>
              </a:buClr>
              <a:buFont typeface="Arial" panose="020B0604020202020204" pitchFamily="34" charset="0"/>
              <a:buChar char="•"/>
              <a:defRPr/>
            </a:pPr>
            <a:r>
              <a:rPr lang="en-US" sz="1000">
                <a:solidFill>
                  <a:prstClr val="black"/>
                </a:solidFill>
                <a:latin typeface="Arial"/>
                <a:ea typeface="+mn-ea"/>
                <a:cs typeface="Arial" panose="020B0604020202020204" pitchFamily="34" charset="0"/>
              </a:rPr>
              <a:t>Results for the primary composite endpoint in favor of dapagliflozin compared with placebo were consistent across all prespecified subgroups</a:t>
            </a:r>
            <a:r>
              <a:rPr lang="en-US" sz="1000" baseline="30000">
                <a:solidFill>
                  <a:prstClr val="black"/>
                </a:solidFill>
                <a:latin typeface="Arial"/>
                <a:ea typeface="+mn-ea"/>
                <a:cs typeface="Arial" panose="020B0604020202020204" pitchFamily="34" charset="0"/>
              </a:rPr>
              <a:t>1</a:t>
            </a:r>
          </a:p>
          <a:p>
            <a:pPr marL="165253" indent="-165253" defTabSz="881350" eaLnBrk="1" fontAlgn="auto" hangingPunct="1">
              <a:lnSpc>
                <a:spcPct val="90000"/>
              </a:lnSpc>
              <a:spcBef>
                <a:spcPts val="0"/>
              </a:spcBef>
              <a:spcAft>
                <a:spcPts val="0"/>
              </a:spcAft>
              <a:buClr>
                <a:prstClr val="black"/>
              </a:buClr>
              <a:buFont typeface="Arial" panose="020B0604020202020204" pitchFamily="34" charset="0"/>
              <a:buChar char="•"/>
              <a:defRPr/>
            </a:pPr>
            <a:r>
              <a:rPr lang="en-US" sz="1000">
                <a:solidFill>
                  <a:prstClr val="black"/>
                </a:solidFill>
                <a:latin typeface="Arial"/>
                <a:ea typeface="+mn-ea"/>
                <a:cs typeface="Arial" panose="020B0604020202020204" pitchFamily="34" charset="0"/>
              </a:rPr>
              <a:t>Looking specifically at subgroups by diabetes status</a:t>
            </a:r>
            <a:r>
              <a:rPr lang="en-US" sz="1000" baseline="30000">
                <a:solidFill>
                  <a:prstClr val="black"/>
                </a:solidFill>
                <a:latin typeface="Arial"/>
                <a:ea typeface="+mn-ea"/>
                <a:cs typeface="Arial" panose="020B0604020202020204" pitchFamily="34" charset="0"/>
              </a:rPr>
              <a:t>2</a:t>
            </a:r>
            <a:endParaRPr lang="en-US" sz="1000">
              <a:solidFill>
                <a:prstClr val="black"/>
              </a:solidFill>
              <a:latin typeface="Arial"/>
              <a:ea typeface="+mn-ea"/>
              <a:cs typeface="Arial" panose="020B0604020202020204" pitchFamily="34" charset="0"/>
            </a:endParaRPr>
          </a:p>
          <a:p>
            <a:pPr marL="329639" lvl="2" indent="-163085" defTabSz="881350" eaLnBrk="1" fontAlgn="auto" hangingPunct="1">
              <a:lnSpc>
                <a:spcPct val="90000"/>
              </a:lnSpc>
              <a:spcBef>
                <a:spcPts val="0"/>
              </a:spcBef>
              <a:spcAft>
                <a:spcPts val="0"/>
              </a:spcAft>
              <a:buFont typeface="Calibri" pitchFamily="34" charset="0"/>
              <a:buChar char="–"/>
              <a:defRPr/>
            </a:pPr>
            <a:r>
              <a:rPr lang="en-US" sz="1000">
                <a:solidFill>
                  <a:prstClr val="black"/>
                </a:solidFill>
                <a:latin typeface="Arial"/>
                <a:ea typeface="+mn-ea"/>
                <a:cs typeface="Arial" panose="020B0604020202020204" pitchFamily="34" charset="0"/>
              </a:rPr>
              <a:t>In patients with T2D, the event rates were 10.4% and 15.8% over the duration of the study for dapagliflozin and placebo, respectively (HR: 0.64). This represents an absolute risk reduction of 5.3% and a relative risk reduction of 36%</a:t>
            </a:r>
          </a:p>
          <a:p>
            <a:pPr marL="329639" lvl="2" indent="-163085" defTabSz="881350" eaLnBrk="1" fontAlgn="auto" hangingPunct="1">
              <a:lnSpc>
                <a:spcPct val="90000"/>
              </a:lnSpc>
              <a:spcBef>
                <a:spcPts val="0"/>
              </a:spcBef>
              <a:spcAft>
                <a:spcPts val="0"/>
              </a:spcAft>
              <a:buClr>
                <a:prstClr val="black"/>
              </a:buClr>
              <a:buFont typeface="Calibri" pitchFamily="34" charset="0"/>
              <a:buChar char="–"/>
              <a:defRPr/>
            </a:pPr>
            <a:r>
              <a:rPr lang="en-US" sz="1000">
                <a:solidFill>
                  <a:prstClr val="black"/>
                </a:solidFill>
                <a:latin typeface="Arial"/>
                <a:ea typeface="+mn-ea"/>
                <a:cs typeface="Arial" panose="020B0604020202020204" pitchFamily="34" charset="0"/>
              </a:rPr>
              <a:t>In patients without T2D, the rates were 6.5% and 11.8%, respectively (HR: 0.5), representing an absolute risk reduction of 5.4% and a relative risk reduction of 50%</a:t>
            </a:r>
          </a:p>
          <a:p>
            <a:pPr defTabSz="881350" eaLnBrk="1" fontAlgn="auto" hangingPunct="1">
              <a:lnSpc>
                <a:spcPct val="90000"/>
              </a:lnSpc>
              <a:spcBef>
                <a:spcPts val="0"/>
              </a:spcBef>
              <a:spcAft>
                <a:spcPts val="0"/>
              </a:spcAft>
              <a:defRPr/>
            </a:pPr>
            <a:endParaRPr lang="en-US" sz="1000" b="1">
              <a:solidFill>
                <a:prstClr val="black"/>
              </a:solidFill>
              <a:latin typeface="Arial"/>
              <a:ea typeface="+mn-ea"/>
              <a:cs typeface="Arial" panose="020B0604020202020204" pitchFamily="34" charset="0"/>
            </a:endParaRPr>
          </a:p>
          <a:p>
            <a:pPr defTabSz="881350" eaLnBrk="1" fontAlgn="auto" hangingPunct="1">
              <a:lnSpc>
                <a:spcPct val="90000"/>
              </a:lnSpc>
              <a:spcBef>
                <a:spcPts val="0"/>
              </a:spcBef>
              <a:spcAft>
                <a:spcPts val="0"/>
              </a:spcAft>
              <a:defRPr/>
            </a:pPr>
            <a:r>
              <a:rPr lang="en-US" sz="1000" b="1">
                <a:solidFill>
                  <a:prstClr val="black"/>
                </a:solidFill>
                <a:latin typeface="Arial"/>
                <a:ea typeface="+mn-ea"/>
                <a:cs typeface="Arial" panose="020B0604020202020204" pitchFamily="34" charset="0"/>
              </a:rPr>
              <a:t>References</a:t>
            </a:r>
            <a:endParaRPr lang="en-US" sz="1000" b="1" spc="-30">
              <a:solidFill>
                <a:prstClr val="black"/>
              </a:solidFill>
              <a:latin typeface="Arial"/>
              <a:ea typeface="+mn-ea"/>
              <a:cs typeface="Arial" panose="020B0604020202020204" pitchFamily="34" charset="0"/>
            </a:endParaRPr>
          </a:p>
          <a:p>
            <a:pPr marL="220337" indent="-220337" defTabSz="881350" eaLnBrk="1" fontAlgn="auto" hangingPunct="1">
              <a:lnSpc>
                <a:spcPct val="90000"/>
              </a:lnSpc>
              <a:spcBef>
                <a:spcPts val="0"/>
              </a:spcBef>
              <a:spcAft>
                <a:spcPts val="0"/>
              </a:spcAft>
              <a:buFont typeface="+mj-lt"/>
              <a:buAutoNum type="arabicPeriod"/>
              <a:defRPr/>
            </a:pPr>
            <a:r>
              <a:rPr lang="en-US" sz="1000">
                <a:solidFill>
                  <a:prstClr val="black"/>
                </a:solidFill>
                <a:latin typeface="Arial"/>
                <a:ea typeface="+mn-lt"/>
                <a:cs typeface="Arial" panose="020B0604020202020204" pitchFamily="34" charset="0"/>
              </a:rPr>
              <a:t>Heerspink HJL,</a:t>
            </a:r>
            <a:r>
              <a:rPr lang="en-US" sz="1000">
                <a:solidFill>
                  <a:prstClr val="black"/>
                </a:solidFill>
                <a:latin typeface="Arial"/>
                <a:ea typeface="Calibri" panose="020F0502020204030204" pitchFamily="34" charset="0"/>
                <a:cs typeface="Arial" panose="020B0604020202020204" pitchFamily="34" charset="0"/>
              </a:rPr>
              <a:t> </a:t>
            </a:r>
            <a:r>
              <a:rPr lang="en-US" sz="1000">
                <a:solidFill>
                  <a:prstClr val="black"/>
                </a:solidFill>
                <a:latin typeface="Arial"/>
                <a:ea typeface="+mn-lt"/>
                <a:cs typeface="Arial" panose="020B0604020202020204" pitchFamily="34" charset="0"/>
              </a:rPr>
              <a:t>et al. </a:t>
            </a:r>
            <a:r>
              <a:rPr lang="en-US" sz="1000" i="1">
                <a:solidFill>
                  <a:prstClr val="black"/>
                </a:solidFill>
                <a:latin typeface="Arial"/>
                <a:ea typeface="+mn-lt"/>
                <a:cs typeface="Arial" panose="020B0604020202020204" pitchFamily="34" charset="0"/>
              </a:rPr>
              <a:t>N Engl J Med</a:t>
            </a:r>
            <a:r>
              <a:rPr lang="en-US" sz="1000">
                <a:solidFill>
                  <a:prstClr val="black"/>
                </a:solidFill>
                <a:latin typeface="Arial"/>
                <a:ea typeface="+mn-lt"/>
                <a:cs typeface="Arial" panose="020B0604020202020204" pitchFamily="34" charset="0"/>
              </a:rPr>
              <a:t> 2020;383:1436–1446</a:t>
            </a:r>
            <a:endParaRPr lang="en-US" sz="1000">
              <a:solidFill>
                <a:prstClr val="black"/>
              </a:solidFill>
              <a:latin typeface="Arial"/>
              <a:ea typeface="+mn-ea"/>
              <a:cs typeface="Arial" panose="020B0604020202020204" pitchFamily="34" charset="0"/>
            </a:endParaRPr>
          </a:p>
          <a:p>
            <a:pPr marL="220337" indent="-220337" defTabSz="881350" eaLnBrk="1" fontAlgn="auto" hangingPunct="1">
              <a:lnSpc>
                <a:spcPct val="90000"/>
              </a:lnSpc>
              <a:spcBef>
                <a:spcPts val="0"/>
              </a:spcBef>
              <a:spcAft>
                <a:spcPts val="0"/>
              </a:spcAft>
              <a:buFont typeface="+mj-lt"/>
              <a:buAutoNum type="arabicPeriod"/>
              <a:defRPr/>
            </a:pPr>
            <a:r>
              <a:rPr lang="en-US" sz="1000">
                <a:solidFill>
                  <a:prstClr val="black"/>
                </a:solidFill>
                <a:latin typeface="Arial"/>
                <a:ea typeface="+mn-ea"/>
                <a:cs typeface="Arial" panose="020B0604020202020204" pitchFamily="34" charset="0"/>
              </a:rPr>
              <a:t>Wheeler DC, et al. </a:t>
            </a:r>
            <a:r>
              <a:rPr lang="en-US" sz="1000" i="1">
                <a:solidFill>
                  <a:prstClr val="black"/>
                </a:solidFill>
                <a:latin typeface="Arial"/>
                <a:ea typeface="+mn-ea"/>
                <a:cs typeface="Arial" panose="020B0604020202020204" pitchFamily="34" charset="0"/>
              </a:rPr>
              <a:t>Lancet Diabetes Endocrinol</a:t>
            </a:r>
            <a:r>
              <a:rPr lang="en-US" sz="1000">
                <a:solidFill>
                  <a:prstClr val="black"/>
                </a:solidFill>
                <a:latin typeface="Arial"/>
                <a:ea typeface="+mn-ea"/>
                <a:cs typeface="Arial" panose="020B0604020202020204" pitchFamily="34" charset="0"/>
              </a:rPr>
              <a:t> 2021;9:22–31</a:t>
            </a:r>
            <a:endParaRPr lang="en-US" sz="1000" dirty="0">
              <a:solidFill>
                <a:prstClr val="black"/>
              </a:solidFill>
              <a:latin typeface="Arial"/>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881350" eaLnBrk="1" fontAlgn="auto" hangingPunct="1">
              <a:spcBef>
                <a:spcPts val="0"/>
              </a:spcBef>
              <a:spcAft>
                <a:spcPts val="0"/>
              </a:spcAft>
              <a:defRPr/>
            </a:pPr>
            <a:fld id="{48857A81-DEF9-4B57-AC08-20326D7F815B}" type="slidenum">
              <a:rPr lang="en-GB" sz="800">
                <a:solidFill>
                  <a:srgbClr val="3F4444"/>
                </a:solidFill>
                <a:latin typeface="Calibri" panose="020F0502020204030204"/>
                <a:ea typeface="+mn-ea"/>
              </a:rPr>
              <a:pPr defTabSz="881350" eaLnBrk="1" fontAlgn="auto" hangingPunct="1">
                <a:spcBef>
                  <a:spcPts val="0"/>
                </a:spcBef>
                <a:spcAft>
                  <a:spcPts val="0"/>
                </a:spcAft>
                <a:defRPr/>
              </a:pPr>
              <a:t>30</a:t>
            </a:fld>
            <a:endParaRPr lang="en-GB" sz="800">
              <a:solidFill>
                <a:srgbClr val="3F4444"/>
              </a:solidFill>
              <a:latin typeface="Calibri" panose="020F0502020204030204"/>
              <a:ea typeface="+mn-ea"/>
            </a:endParaRPr>
          </a:p>
        </p:txBody>
      </p:sp>
    </p:spTree>
    <p:extLst>
      <p:ext uri="{BB962C8B-B14F-4D97-AF65-F5344CB8AC3E}">
        <p14:creationId xmlns:p14="http://schemas.microsoft.com/office/powerpoint/2010/main" val="1667162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6222" eaLnBrk="1" fontAlgn="auto" hangingPunct="1">
              <a:spcBef>
                <a:spcPts val="0"/>
              </a:spcBef>
              <a:spcAft>
                <a:spcPts val="0"/>
              </a:spcAft>
              <a:defRPr/>
            </a:pPr>
            <a:fld id="{5B72C261-009E-CC44-8E65-76A05C8FA23E}" type="slidenum">
              <a:rPr lang="en-US" sz="1300">
                <a:solidFill>
                  <a:prstClr val="black"/>
                </a:solidFill>
                <a:latin typeface="Calibri" panose="020F0502020204030204"/>
              </a:rPr>
              <a:pPr defTabSz="456222" eaLnBrk="1" fontAlgn="auto" hangingPunct="1">
                <a:spcBef>
                  <a:spcPts val="0"/>
                </a:spcBef>
                <a:spcAft>
                  <a:spcPts val="0"/>
                </a:spcAft>
                <a:defRPr/>
              </a:pPr>
              <a:t>31</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384916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B5DF533F-4BEF-42CD-8AB7-F53E124FE157}" type="slidenum">
              <a:rPr lang="en-US" altLang="en-US">
                <a:solidFill>
                  <a:srgbClr val="000000"/>
                </a:solidFill>
                <a:latin typeface="Arial" pitchFamily="34" charset="0"/>
              </a:rPr>
              <a:pPr>
                <a:spcBef>
                  <a:spcPct val="0"/>
                </a:spcBef>
              </a:pPr>
              <a:t>33</a:t>
            </a:fld>
            <a:endParaRPr lang="en-US" altLang="en-US">
              <a:solidFill>
                <a:srgbClr val="000000"/>
              </a:solidFill>
              <a:latin typeface="Arial" pitchFamily="34" charset="0"/>
            </a:endParaRPr>
          </a:p>
        </p:txBody>
      </p:sp>
      <p:sp>
        <p:nvSpPr>
          <p:cNvPr id="576515" name="Rectangle 2"/>
          <p:cNvSpPr>
            <a:spLocks noGrp="1" noRot="1" noChangeAspect="1" noChangeArrowheads="1" noTextEdit="1"/>
          </p:cNvSpPr>
          <p:nvPr>
            <p:ph type="sldImg"/>
          </p:nvPr>
        </p:nvSpPr>
        <p:spPr>
          <a:xfrm>
            <a:off x="1181100" y="696913"/>
            <a:ext cx="4648200" cy="3486150"/>
          </a:xfrm>
          <a:ln/>
        </p:spPr>
      </p:sp>
      <p:sp>
        <p:nvSpPr>
          <p:cNvPr id="576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
        <p:nvSpPr>
          <p:cNvPr id="576517"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latin typeface="Helvetica" charset="0"/>
              </a:rPr>
              <a:t>Treatment of T2DM-Denmark (Vancouver)-Feb_2014</a:t>
            </a:r>
          </a:p>
        </p:txBody>
      </p:sp>
    </p:spTree>
    <p:extLst>
      <p:ext uri="{BB962C8B-B14F-4D97-AF65-F5344CB8AC3E}">
        <p14:creationId xmlns:p14="http://schemas.microsoft.com/office/powerpoint/2010/main" val="574390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5"/>
        <p:cNvGrpSpPr/>
        <p:nvPr/>
      </p:nvGrpSpPr>
      <p:grpSpPr>
        <a:xfrm>
          <a:off x="0" y="0"/>
          <a:ext cx="0" cy="0"/>
          <a:chOff x="0" y="0"/>
          <a:chExt cx="0" cy="0"/>
        </a:xfrm>
      </p:grpSpPr>
      <p:sp>
        <p:nvSpPr>
          <p:cNvPr id="4086" name="Google Shape;4086;p32:notes"/>
          <p:cNvSpPr>
            <a:spLocks noGrp="1" noRot="1" noChangeAspect="1"/>
          </p:cNvSpPr>
          <p:nvPr>
            <p:ph type="sldImg" idx="2"/>
          </p:nvPr>
        </p:nvSpPr>
        <p:spPr>
          <a:xfrm>
            <a:off x="1185863"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87" name="Google Shape;4087;p32:notes"/>
          <p:cNvSpPr txBox="1">
            <a:spLocks noGrp="1"/>
          </p:cNvSpPr>
          <p:nvPr>
            <p:ph type="body" idx="1"/>
          </p:nvPr>
        </p:nvSpPr>
        <p:spPr>
          <a:xfrm>
            <a:off x="934516" y="4418331"/>
            <a:ext cx="5141387" cy="4180526"/>
          </a:xfrm>
          <a:prstGeom prst="rect">
            <a:avLst/>
          </a:prstGeom>
          <a:noFill/>
          <a:ln>
            <a:noFill/>
          </a:ln>
        </p:spPr>
        <p:txBody>
          <a:bodyPr spcFirstLastPara="1" wrap="square" lIns="92982" tIns="46480" rIns="92982" bIns="46480" anchor="t" anchorCtr="0">
            <a:noAutofit/>
          </a:bodyPr>
          <a:lstStyle/>
          <a:p>
            <a:pPr>
              <a:spcBef>
                <a:spcPts val="0"/>
              </a:spcBef>
              <a:spcAft>
                <a:spcPts val="0"/>
              </a:spcAft>
              <a:buClr>
                <a:schemeClr val="dk1"/>
              </a:buClr>
              <a:buSzPts val="1200"/>
            </a:pPr>
            <a:r>
              <a:rPr lang="en-US">
                <a:solidFill>
                  <a:schemeClr val="dk1"/>
                </a:solidFill>
                <a:latin typeface="Arial"/>
                <a:ea typeface="Arial"/>
                <a:cs typeface="Arial"/>
                <a:sym typeface="Arial"/>
              </a:rPr>
              <a:t>The effect of DPP4 inhibitors on CV outcomes has been investigated in several studies. These agents have been shown to be CV neutral and have nor increased the risk of MACE, with superimposable curves from clinical trials. </a:t>
            </a:r>
            <a:endParaRPr>
              <a:latin typeface="Arial"/>
              <a:ea typeface="Arial"/>
              <a:cs typeface="Arial"/>
              <a:sym typeface="Arial"/>
            </a:endParaRPr>
          </a:p>
        </p:txBody>
      </p:sp>
      <p:sp>
        <p:nvSpPr>
          <p:cNvPr id="4088" name="Google Shape;4088;p32:notes"/>
          <p:cNvSpPr txBox="1">
            <a:spLocks noGrp="1"/>
          </p:cNvSpPr>
          <p:nvPr>
            <p:ph type="sldNum" idx="12"/>
          </p:nvPr>
        </p:nvSpPr>
        <p:spPr>
          <a:xfrm>
            <a:off x="3971653" y="8830320"/>
            <a:ext cx="3038747" cy="466088"/>
          </a:xfrm>
          <a:prstGeom prst="rect">
            <a:avLst/>
          </a:prstGeom>
          <a:noFill/>
          <a:ln>
            <a:noFill/>
          </a:ln>
        </p:spPr>
        <p:txBody>
          <a:bodyPr spcFirstLastPara="1" wrap="square" lIns="92982" tIns="46480" rIns="92982" bIns="46480" anchor="b" anchorCtr="0">
            <a:noAutofit/>
          </a:bodyPr>
          <a:lstStyle/>
          <a:p>
            <a:pPr defTabSz="880386" eaLnBrk="1" fontAlgn="auto" hangingPunct="1">
              <a:spcBef>
                <a:spcPts val="0"/>
              </a:spcBef>
              <a:spcAft>
                <a:spcPts val="0"/>
              </a:spcAft>
              <a:buClr>
                <a:srgbClr val="000000"/>
              </a:buClr>
              <a:buSzPts val="1200"/>
              <a:defRPr/>
            </a:pPr>
            <a:fld id="{00000000-1234-1234-1234-123412341234}" type="slidenum">
              <a:rPr lang="en-US" kern="0">
                <a:solidFill>
                  <a:srgbClr val="000000"/>
                </a:solidFill>
                <a:latin typeface="Calibri"/>
                <a:ea typeface="Calibri"/>
                <a:cs typeface="Calibri"/>
                <a:sym typeface="Calibri"/>
              </a:rPr>
              <a:pPr defTabSz="880386" eaLnBrk="1" fontAlgn="auto" hangingPunct="1">
                <a:spcBef>
                  <a:spcPts val="0"/>
                </a:spcBef>
                <a:spcAft>
                  <a:spcPts val="0"/>
                </a:spcAft>
                <a:buClr>
                  <a:srgbClr val="000000"/>
                </a:buClr>
                <a:buSzPts val="1200"/>
                <a:defRPr/>
              </a:pPr>
              <a:t>34</a:t>
            </a:fld>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18990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092">
              <a:spcBef>
                <a:spcPct val="30000"/>
              </a:spcBef>
              <a:defRPr sz="1200">
                <a:solidFill>
                  <a:schemeClr val="tx1"/>
                </a:solidFill>
                <a:latin typeface="Times New Roman" pitchFamily="18" charset="0"/>
                <a:ea typeface="MS PGothic" pitchFamily="34" charset="-128"/>
              </a:defRPr>
            </a:lvl1pPr>
            <a:lvl2pPr marL="713688" indent="-274985" defTabSz="925092">
              <a:spcBef>
                <a:spcPct val="30000"/>
              </a:spcBef>
              <a:defRPr sz="1200">
                <a:solidFill>
                  <a:schemeClr val="tx1"/>
                </a:solidFill>
                <a:latin typeface="Times New Roman" pitchFamily="18" charset="0"/>
                <a:ea typeface="MS PGothic" pitchFamily="34" charset="-128"/>
              </a:defRPr>
            </a:lvl2pPr>
            <a:lvl3pPr marL="1099939" indent="-219354" defTabSz="925092">
              <a:spcBef>
                <a:spcPct val="30000"/>
              </a:spcBef>
              <a:defRPr sz="1200">
                <a:solidFill>
                  <a:schemeClr val="tx1"/>
                </a:solidFill>
                <a:latin typeface="Times New Roman" pitchFamily="18" charset="0"/>
                <a:ea typeface="MS PGothic" pitchFamily="34" charset="-128"/>
              </a:defRPr>
            </a:lvl3pPr>
            <a:lvl4pPr marL="1540233" indent="-219354" defTabSz="925092">
              <a:spcBef>
                <a:spcPct val="30000"/>
              </a:spcBef>
              <a:defRPr sz="1200">
                <a:solidFill>
                  <a:schemeClr val="tx1"/>
                </a:solidFill>
                <a:latin typeface="Times New Roman" pitchFamily="18" charset="0"/>
                <a:ea typeface="MS PGothic" pitchFamily="34" charset="-128"/>
              </a:defRPr>
            </a:lvl4pPr>
            <a:lvl5pPr marL="1978935" indent="-219354" defTabSz="925092">
              <a:spcBef>
                <a:spcPct val="30000"/>
              </a:spcBef>
              <a:defRPr sz="1200">
                <a:solidFill>
                  <a:schemeClr val="tx1"/>
                </a:solidFill>
                <a:latin typeface="Times New Roman" pitchFamily="18" charset="0"/>
                <a:ea typeface="MS PGothic" pitchFamily="34" charset="-128"/>
              </a:defRPr>
            </a:lvl5pPr>
            <a:lvl6pPr marL="243671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E2800D52-E4DE-445C-8EF3-962F6247A7E9}" type="slidenum">
              <a:rPr lang="en-US" altLang="en-US">
                <a:solidFill>
                  <a:srgbClr val="000000"/>
                </a:solidFill>
                <a:latin typeface="Arial" pitchFamily="34" charset="0"/>
              </a:rPr>
              <a:pPr>
                <a:spcBef>
                  <a:spcPct val="0"/>
                </a:spcBef>
              </a:pPr>
              <a:t>36</a:t>
            </a:fld>
            <a:endParaRPr lang="en-US" altLang="en-US">
              <a:solidFill>
                <a:srgbClr val="000000"/>
              </a:solidFill>
              <a:latin typeface="Arial" pitchFamily="34" charset="0"/>
            </a:endParaRPr>
          </a:p>
        </p:txBody>
      </p:sp>
      <p:sp>
        <p:nvSpPr>
          <p:cNvPr id="581635" name="Rectangle 2"/>
          <p:cNvSpPr>
            <a:spLocks noGrp="1" noRot="1" noChangeAspect="1" noChangeArrowheads="1" noTextEdit="1"/>
          </p:cNvSpPr>
          <p:nvPr>
            <p:ph type="sldImg"/>
          </p:nvPr>
        </p:nvSpPr>
        <p:spPr>
          <a:ln/>
        </p:spPr>
      </p:sp>
      <p:sp>
        <p:nvSpPr>
          <p:cNvPr id="581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Arial" pitchFamily="34" charset="0"/>
            </a:endParaRPr>
          </a:p>
        </p:txBody>
      </p:sp>
      <p:sp>
        <p:nvSpPr>
          <p:cNvPr id="581637" name="Header Placeholder 1"/>
          <p:cNvSpPr>
            <a:spLocks noGrp="1"/>
          </p:cNvSpPr>
          <p:nvPr>
            <p:ph type="hdr" sz="quarter" idx="4294967295"/>
          </p:nvPr>
        </p:nvSpPr>
        <p:spPr bwMode="auto">
          <a:xfrm>
            <a:off x="129622" y="77683"/>
            <a:ext cx="4867756" cy="4645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8" tIns="44002" rIns="88008" bIns="44002"/>
          <a:lstStyle>
            <a:lvl1pPr defTabSz="925092">
              <a:spcBef>
                <a:spcPct val="30000"/>
              </a:spcBef>
              <a:defRPr sz="1200">
                <a:solidFill>
                  <a:schemeClr val="tx1"/>
                </a:solidFill>
                <a:latin typeface="Times New Roman" pitchFamily="18" charset="0"/>
                <a:ea typeface="MS PGothic" pitchFamily="34" charset="-128"/>
              </a:defRPr>
            </a:lvl1pPr>
            <a:lvl2pPr marL="713688" indent="-274985" defTabSz="925092">
              <a:spcBef>
                <a:spcPct val="30000"/>
              </a:spcBef>
              <a:defRPr sz="1200">
                <a:solidFill>
                  <a:schemeClr val="tx1"/>
                </a:solidFill>
                <a:latin typeface="Times New Roman" pitchFamily="18" charset="0"/>
                <a:ea typeface="MS PGothic" pitchFamily="34" charset="-128"/>
              </a:defRPr>
            </a:lvl2pPr>
            <a:lvl3pPr marL="1099939" indent="-219354" defTabSz="925092">
              <a:spcBef>
                <a:spcPct val="30000"/>
              </a:spcBef>
              <a:defRPr sz="1200">
                <a:solidFill>
                  <a:schemeClr val="tx1"/>
                </a:solidFill>
                <a:latin typeface="Times New Roman" pitchFamily="18" charset="0"/>
                <a:ea typeface="MS PGothic" pitchFamily="34" charset="-128"/>
              </a:defRPr>
            </a:lvl3pPr>
            <a:lvl4pPr marL="1540233" indent="-219354" defTabSz="925092">
              <a:spcBef>
                <a:spcPct val="30000"/>
              </a:spcBef>
              <a:defRPr sz="1200">
                <a:solidFill>
                  <a:schemeClr val="tx1"/>
                </a:solidFill>
                <a:latin typeface="Times New Roman" pitchFamily="18" charset="0"/>
                <a:ea typeface="MS PGothic" pitchFamily="34" charset="-128"/>
              </a:defRPr>
            </a:lvl4pPr>
            <a:lvl5pPr marL="1978935" indent="-219354" defTabSz="925092">
              <a:spcBef>
                <a:spcPct val="30000"/>
              </a:spcBef>
              <a:defRPr sz="1200">
                <a:solidFill>
                  <a:schemeClr val="tx1"/>
                </a:solidFill>
                <a:latin typeface="Times New Roman" pitchFamily="18" charset="0"/>
                <a:ea typeface="MS PGothic" pitchFamily="34" charset="-128"/>
              </a:defRPr>
            </a:lvl5pPr>
            <a:lvl6pPr marL="243671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pPr>
            <a:r>
              <a:rPr lang="en-US" altLang="en-US">
                <a:solidFill>
                  <a:srgbClr val="000000"/>
                </a:solidFill>
                <a:latin typeface="Helvetica" charset="0"/>
              </a:rPr>
              <a:t>Kidney T2DM-AACE-New York 3_26_2014</a:t>
            </a:r>
          </a:p>
        </p:txBody>
      </p:sp>
    </p:spTree>
    <p:extLst>
      <p:ext uri="{BB962C8B-B14F-4D97-AF65-F5344CB8AC3E}">
        <p14:creationId xmlns:p14="http://schemas.microsoft.com/office/powerpoint/2010/main" val="3567611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384003" name="Rectangle 3"/>
          <p:cNvSpPr>
            <a:spLocks noGrp="1" noChangeArrowheads="1"/>
          </p:cNvSpPr>
          <p:nvPr>
            <p:ph type="body" idx="1"/>
          </p:nvPr>
        </p:nvSpPr>
        <p:spPr>
          <a:solidFill>
            <a:srgbClr val="FFFFFF"/>
          </a:solidFill>
          <a:ln>
            <a:solidFill>
              <a:srgbClr val="000000"/>
            </a:solidFill>
          </a:ln>
        </p:spPr>
        <p:txBody>
          <a:bodyPr lIns="96804" tIns="48403" rIns="96804" bIns="48403"/>
          <a:lstStyle/>
          <a:p>
            <a:r>
              <a:rPr lang="en-US" altLang="en-US"/>
              <a:t>Slides 51 through 69</a:t>
            </a:r>
          </a:p>
        </p:txBody>
      </p:sp>
      <p:sp>
        <p:nvSpPr>
          <p:cNvPr id="384004"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defTabSz="927117">
              <a:spcBef>
                <a:spcPct val="30000"/>
              </a:spcBef>
              <a:defRPr sz="1200">
                <a:solidFill>
                  <a:schemeClr val="tx1"/>
                </a:solidFill>
                <a:latin typeface="Times New Roman" pitchFamily="18" charset="0"/>
                <a:ea typeface="ＭＳ Ｐゴシック" pitchFamily="34" charset="-128"/>
              </a:defRPr>
            </a:lvl1pPr>
            <a:lvl2pPr marL="742000" indent="-284561" defTabSz="927117">
              <a:spcBef>
                <a:spcPct val="30000"/>
              </a:spcBef>
              <a:defRPr sz="1200">
                <a:solidFill>
                  <a:schemeClr val="tx1"/>
                </a:solidFill>
                <a:latin typeface="Times New Roman" pitchFamily="18" charset="0"/>
                <a:ea typeface="ＭＳ Ｐゴシック" pitchFamily="34" charset="-128"/>
              </a:defRPr>
            </a:lvl2pPr>
            <a:lvl3pPr marL="1141303" indent="-227955" defTabSz="927117">
              <a:spcBef>
                <a:spcPct val="30000"/>
              </a:spcBef>
              <a:defRPr sz="1200">
                <a:solidFill>
                  <a:schemeClr val="tx1"/>
                </a:solidFill>
                <a:latin typeface="Times New Roman" pitchFamily="18" charset="0"/>
                <a:ea typeface="ＭＳ Ｐゴシック" pitchFamily="34" charset="-128"/>
              </a:defRPr>
            </a:lvl3pPr>
            <a:lvl4pPr marL="1598742" indent="-227955" defTabSz="927117">
              <a:spcBef>
                <a:spcPct val="30000"/>
              </a:spcBef>
              <a:defRPr sz="1200">
                <a:solidFill>
                  <a:schemeClr val="tx1"/>
                </a:solidFill>
                <a:latin typeface="Times New Roman" pitchFamily="18" charset="0"/>
                <a:ea typeface="ＭＳ Ｐゴシック" pitchFamily="34" charset="-128"/>
              </a:defRPr>
            </a:lvl4pPr>
            <a:lvl5pPr marL="2056180" indent="-227955" defTabSz="927117">
              <a:spcBef>
                <a:spcPct val="30000"/>
              </a:spcBef>
              <a:defRPr sz="1200">
                <a:solidFill>
                  <a:schemeClr val="tx1"/>
                </a:solidFill>
                <a:latin typeface="Times New Roman" pitchFamily="18" charset="0"/>
                <a:ea typeface="ＭＳ Ｐゴシック" pitchFamily="34" charset="-128"/>
              </a:defRPr>
            </a:lvl5pPr>
            <a:lvl6pPr marL="2496790" indent="-227955" defTabSz="927117"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37401" indent="-227955" defTabSz="927117"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378011" indent="-227955" defTabSz="927117"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18620" indent="-227955" defTabSz="927117"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defRPr/>
            </a:pPr>
            <a:r>
              <a:rPr lang="en-US" altLang="en-US" sz="1300">
                <a:solidFill>
                  <a:srgbClr val="000000"/>
                </a:solidFill>
                <a:latin typeface="Helvetica" pitchFamily="34" charset="0"/>
              </a:rPr>
              <a:t>Pathogenesis of T2DM-Denmark (Vancouver)-February 6_2014</a:t>
            </a:r>
          </a:p>
        </p:txBody>
      </p:sp>
    </p:spTree>
    <p:extLst>
      <p:ext uri="{BB962C8B-B14F-4D97-AF65-F5344CB8AC3E}">
        <p14:creationId xmlns:p14="http://schemas.microsoft.com/office/powerpoint/2010/main" val="2124300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pPr defTabSz="960323">
              <a:defRPr/>
            </a:pPr>
            <a:fld id="{2B07DDDB-A86B-4FF4-BE54-65235E00B419}" type="slidenum">
              <a:rPr lang="en-US" altLang="en-US" sz="1300">
                <a:solidFill>
                  <a:srgbClr val="000000"/>
                </a:solidFill>
                <a:latin typeface="Arial" pitchFamily="34" charset="0"/>
              </a:rPr>
              <a:pPr defTabSz="960323">
                <a:defRPr/>
              </a:pPr>
              <a:t>38</a:t>
            </a:fld>
            <a:endParaRPr lang="en-US" altLang="en-US" sz="1300">
              <a:solidFill>
                <a:srgbClr val="000000"/>
              </a:solidFill>
              <a:latin typeface="Arial" pitchFamily="34" charset="0"/>
            </a:endParaRPr>
          </a:p>
        </p:txBody>
      </p:sp>
      <p:sp>
        <p:nvSpPr>
          <p:cNvPr id="113667" name="Rectangle 2"/>
          <p:cNvSpPr>
            <a:spLocks noGrp="1" noRot="1" noChangeAspect="1" noChangeArrowheads="1" noTextEdit="1"/>
          </p:cNvSpPr>
          <p:nvPr>
            <p:ph type="sldImg"/>
          </p:nvPr>
        </p:nvSpPr>
        <p:spPr>
          <a:xfrm>
            <a:off x="1257300" y="719138"/>
            <a:ext cx="4794250" cy="3595687"/>
          </a:xfrm>
          <a:ln/>
        </p:spPr>
      </p:sp>
      <p:sp>
        <p:nvSpPr>
          <p:cNvPr id="113668" name="Rectangle 3"/>
          <p:cNvSpPr>
            <a:spLocks noGrp="1" noChangeArrowheads="1"/>
          </p:cNvSpPr>
          <p:nvPr>
            <p:ph type="body" idx="1"/>
          </p:nvPr>
        </p:nvSpPr>
        <p:spPr>
          <a:noFill/>
          <a:ln/>
        </p:spPr>
        <p:txBody>
          <a:bodyPr/>
          <a:lstStyle/>
          <a:p>
            <a:endParaRPr lang="es-MX" altLang="en-US">
              <a:latin typeface="Arial" pitchFamily="34" charset="0"/>
            </a:endParaRPr>
          </a:p>
        </p:txBody>
      </p:sp>
      <p:sp>
        <p:nvSpPr>
          <p:cNvPr id="113669" name="Header Placeholder 1"/>
          <p:cNvSpPr>
            <a:spLocks noGrp="1"/>
          </p:cNvSpPr>
          <p:nvPr>
            <p:ph type="hdr" sz="quarter"/>
          </p:nvPr>
        </p:nvSpPr>
        <p:spPr>
          <a:xfrm>
            <a:off x="134239" y="80572"/>
            <a:ext cx="5071366" cy="479733"/>
          </a:xfrm>
          <a:prstGeom prst="rect">
            <a:avLst/>
          </a:prstGeom>
          <a:noFill/>
        </p:spPr>
        <p:txBody>
          <a:bodyPr lIns="91156" tIns="45579" rIns="91156" bIns="45579"/>
          <a:lstStyle/>
          <a:p>
            <a:pPr defTabSz="960323" eaLnBrk="1" hangingPunct="1">
              <a:defRPr/>
            </a:pPr>
            <a:r>
              <a:rPr lang="en-US" altLang="en-US" sz="1300">
                <a:solidFill>
                  <a:srgbClr val="000000"/>
                </a:solidFill>
              </a:rPr>
              <a:t>Kidney T2DM-AACE-New York 3_26_2014</a:t>
            </a:r>
          </a:p>
        </p:txBody>
      </p:sp>
    </p:spTree>
    <p:extLst>
      <p:ext uri="{BB962C8B-B14F-4D97-AF65-F5344CB8AC3E}">
        <p14:creationId xmlns:p14="http://schemas.microsoft.com/office/powerpoint/2010/main" val="2493697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8196" name="Header Placeholder 1"/>
          <p:cNvSpPr>
            <a:spLocks noGrp="1"/>
          </p:cNvSpPr>
          <p:nvPr>
            <p:ph type="hdr" sz="quarter" idx="4294967295"/>
          </p:nvPr>
        </p:nvSpPr>
        <p:spPr bwMode="auto">
          <a:xfrm>
            <a:off x="2"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210928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1108"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3554818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092">
              <a:spcBef>
                <a:spcPct val="30000"/>
              </a:spcBef>
              <a:defRPr sz="1200">
                <a:solidFill>
                  <a:schemeClr val="tx1"/>
                </a:solidFill>
                <a:latin typeface="Times New Roman" pitchFamily="18" charset="0"/>
                <a:ea typeface="MS PGothic" pitchFamily="34" charset="-128"/>
              </a:defRPr>
            </a:lvl1pPr>
            <a:lvl2pPr marL="713688" indent="-274985" defTabSz="925092">
              <a:spcBef>
                <a:spcPct val="30000"/>
              </a:spcBef>
              <a:defRPr sz="1200">
                <a:solidFill>
                  <a:schemeClr val="tx1"/>
                </a:solidFill>
                <a:latin typeface="Times New Roman" pitchFamily="18" charset="0"/>
                <a:ea typeface="MS PGothic" pitchFamily="34" charset="-128"/>
              </a:defRPr>
            </a:lvl2pPr>
            <a:lvl3pPr marL="1099939" indent="-219354" defTabSz="925092">
              <a:spcBef>
                <a:spcPct val="30000"/>
              </a:spcBef>
              <a:defRPr sz="1200">
                <a:solidFill>
                  <a:schemeClr val="tx1"/>
                </a:solidFill>
                <a:latin typeface="Times New Roman" pitchFamily="18" charset="0"/>
                <a:ea typeface="MS PGothic" pitchFamily="34" charset="-128"/>
              </a:defRPr>
            </a:lvl3pPr>
            <a:lvl4pPr marL="1540233" indent="-219354" defTabSz="925092">
              <a:spcBef>
                <a:spcPct val="30000"/>
              </a:spcBef>
              <a:defRPr sz="1200">
                <a:solidFill>
                  <a:schemeClr val="tx1"/>
                </a:solidFill>
                <a:latin typeface="Times New Roman" pitchFamily="18" charset="0"/>
                <a:ea typeface="MS PGothic" pitchFamily="34" charset="-128"/>
              </a:defRPr>
            </a:lvl4pPr>
            <a:lvl5pPr marL="1978935" indent="-219354" defTabSz="925092">
              <a:spcBef>
                <a:spcPct val="30000"/>
              </a:spcBef>
              <a:defRPr sz="1200">
                <a:solidFill>
                  <a:schemeClr val="tx1"/>
                </a:solidFill>
                <a:latin typeface="Times New Roman" pitchFamily="18" charset="0"/>
                <a:ea typeface="MS PGothic" pitchFamily="34" charset="-128"/>
              </a:defRPr>
            </a:lvl5pPr>
            <a:lvl6pPr marL="243671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fld id="{9140D73D-4CD8-4342-A474-EAFAD42BB175}" type="slidenum">
              <a:rPr lang="en-US" altLang="en-US">
                <a:solidFill>
                  <a:srgbClr val="000000"/>
                </a:solidFill>
                <a:latin typeface="Arial" pitchFamily="34" charset="0"/>
              </a:rPr>
              <a:pPr>
                <a:spcBef>
                  <a:spcPct val="0"/>
                </a:spcBef>
                <a:defRPr/>
              </a:pPr>
              <a:t>41</a:t>
            </a:fld>
            <a:endParaRPr lang="en-US" altLang="en-US">
              <a:solidFill>
                <a:srgbClr val="000000"/>
              </a:solidFill>
              <a:latin typeface="Arial" pitchFamily="34" charset="0"/>
            </a:endParaRPr>
          </a:p>
        </p:txBody>
      </p:sp>
      <p:sp>
        <p:nvSpPr>
          <p:cNvPr id="622595" name="Rectangle 2"/>
          <p:cNvSpPr>
            <a:spLocks noGrp="1" noRot="1" noChangeAspect="1" noChangeArrowheads="1" noTextEdit="1"/>
          </p:cNvSpPr>
          <p:nvPr>
            <p:ph type="sldImg"/>
          </p:nvPr>
        </p:nvSpPr>
        <p:spPr>
          <a:ln/>
        </p:spPr>
      </p:sp>
      <p:sp>
        <p:nvSpPr>
          <p:cNvPr id="622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
        <p:nvSpPr>
          <p:cNvPr id="622597" name="Header Placeholder 1"/>
          <p:cNvSpPr>
            <a:spLocks noGrp="1"/>
          </p:cNvSpPr>
          <p:nvPr>
            <p:ph type="hdr" sz="quarter" idx="4294967295"/>
          </p:nvPr>
        </p:nvSpPr>
        <p:spPr bwMode="auto">
          <a:xfrm>
            <a:off x="98766" y="101958"/>
            <a:ext cx="3708766" cy="609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8" tIns="44002" rIns="88008" bIns="44002"/>
          <a:lstStyle>
            <a:lvl1pPr defTabSz="925092">
              <a:spcBef>
                <a:spcPct val="30000"/>
              </a:spcBef>
              <a:defRPr sz="1200">
                <a:solidFill>
                  <a:schemeClr val="tx1"/>
                </a:solidFill>
                <a:latin typeface="Times New Roman" pitchFamily="18" charset="0"/>
                <a:ea typeface="MS PGothic" pitchFamily="34" charset="-128"/>
              </a:defRPr>
            </a:lvl1pPr>
            <a:lvl2pPr marL="713688" indent="-274985" defTabSz="925092">
              <a:spcBef>
                <a:spcPct val="30000"/>
              </a:spcBef>
              <a:defRPr sz="1200">
                <a:solidFill>
                  <a:schemeClr val="tx1"/>
                </a:solidFill>
                <a:latin typeface="Times New Roman" pitchFamily="18" charset="0"/>
                <a:ea typeface="MS PGothic" pitchFamily="34" charset="-128"/>
              </a:defRPr>
            </a:lvl2pPr>
            <a:lvl3pPr marL="1099939" indent="-219354" defTabSz="925092">
              <a:spcBef>
                <a:spcPct val="30000"/>
              </a:spcBef>
              <a:defRPr sz="1200">
                <a:solidFill>
                  <a:schemeClr val="tx1"/>
                </a:solidFill>
                <a:latin typeface="Times New Roman" pitchFamily="18" charset="0"/>
                <a:ea typeface="MS PGothic" pitchFamily="34" charset="-128"/>
              </a:defRPr>
            </a:lvl3pPr>
            <a:lvl4pPr marL="1540233" indent="-219354" defTabSz="925092">
              <a:spcBef>
                <a:spcPct val="30000"/>
              </a:spcBef>
              <a:defRPr sz="1200">
                <a:solidFill>
                  <a:schemeClr val="tx1"/>
                </a:solidFill>
                <a:latin typeface="Times New Roman" pitchFamily="18" charset="0"/>
                <a:ea typeface="MS PGothic" pitchFamily="34" charset="-128"/>
              </a:defRPr>
            </a:lvl4pPr>
            <a:lvl5pPr marL="1978935" indent="-219354" defTabSz="925092">
              <a:spcBef>
                <a:spcPct val="30000"/>
              </a:spcBef>
              <a:defRPr sz="1200">
                <a:solidFill>
                  <a:schemeClr val="tx1"/>
                </a:solidFill>
                <a:latin typeface="Times New Roman" pitchFamily="18" charset="0"/>
                <a:ea typeface="MS PGothic" pitchFamily="34" charset="-128"/>
              </a:defRPr>
            </a:lvl5pPr>
            <a:lvl6pPr marL="243671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defRPr/>
            </a:pPr>
            <a:r>
              <a:rPr lang="en-US" altLang="en-US">
                <a:solidFill>
                  <a:srgbClr val="000000"/>
                </a:solidFill>
                <a:latin typeface="Helvetica" charset="0"/>
              </a:rPr>
              <a:t>SGLT2 Inhibitors-Dapagliflozin-Panama 3_15_2014 (1 PM)</a:t>
            </a:r>
          </a:p>
        </p:txBody>
      </p:sp>
    </p:spTree>
    <p:extLst>
      <p:ext uri="{BB962C8B-B14F-4D97-AF65-F5344CB8AC3E}">
        <p14:creationId xmlns:p14="http://schemas.microsoft.com/office/powerpoint/2010/main" val="845683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p:cNvSpPr>
            <a:spLocks noGrp="1" noRot="1" noChangeAspect="1" noTextEdit="1"/>
          </p:cNvSpPr>
          <p:nvPr>
            <p:ph type="sldImg"/>
          </p:nvPr>
        </p:nvSpPr>
        <p:spPr>
          <a:xfrm>
            <a:off x="1181100" y="696913"/>
            <a:ext cx="4648200" cy="3486150"/>
          </a:xfrm>
          <a:ln/>
        </p:spPr>
      </p:sp>
      <p:sp>
        <p:nvSpPr>
          <p:cNvPr id="633859" name="Notes Placeholder 2"/>
          <p:cNvSpPr>
            <a:spLocks noGrp="1"/>
          </p:cNvSpPr>
          <p:nvPr>
            <p:ph type="body" idx="1"/>
          </p:nvPr>
        </p:nvSpPr>
        <p:spPr>
          <a:xfrm>
            <a:off x="1049733" y="4541987"/>
            <a:ext cx="4309292" cy="43025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altLang="en-US" sz="1000">
                <a:latin typeface="Arial" pitchFamily="34" charset="0"/>
                <a:cs typeface="Arial" pitchFamily="34" charset="0"/>
              </a:rPr>
              <a:t>SGLT2-inhibitors are known for their increased glucosuria, which produces osmotic diuresis leading to reductions in blood pressure.</a:t>
            </a:r>
            <a:r>
              <a:rPr lang="en-US" altLang="en-US" sz="1000" baseline="30000">
                <a:latin typeface="Arial" pitchFamily="34" charset="0"/>
                <a:cs typeface="Arial" pitchFamily="34" charset="0"/>
              </a:rPr>
              <a:t>1,2</a:t>
            </a:r>
            <a:r>
              <a:rPr lang="en-US" altLang="en-US" sz="1000">
                <a:latin typeface="Arial" pitchFamily="34" charset="0"/>
                <a:cs typeface="Arial" pitchFamily="34" charset="0"/>
              </a:rPr>
              <a:t>  Reductions in blood pressure also contribute to reduced arterial stiffness.</a:t>
            </a:r>
            <a:r>
              <a:rPr lang="en-US" altLang="en-US" sz="1000" baseline="30000">
                <a:latin typeface="Arial" pitchFamily="34" charset="0"/>
                <a:cs typeface="Arial" pitchFamily="34" charset="0"/>
              </a:rPr>
              <a:t>3</a:t>
            </a:r>
            <a:r>
              <a:rPr lang="en-US" altLang="en-US" sz="1000">
                <a:latin typeface="Arial" pitchFamily="34" charset="0"/>
                <a:cs typeface="Arial" pitchFamily="34" charset="0"/>
              </a:rPr>
              <a:t>  This is also attributed to improved glycemic control, weight loss, volume contraction, diuretic effects, and several potential mechanisms, including vasoactive mediators, anti-inflammatory mediators, and decreased oxidative stress.  Blood pressure reductions were seen independent of change in heart rate, which could be related to a relative decrease in sympathetic nervous system tone.  Weight loss and glucose control have anti-inflammatory properties, which is proposed to be caused by a reduction in oxidative stress and thus a reduction in inflammatory markers.</a:t>
            </a:r>
            <a:r>
              <a:rPr lang="en-US" altLang="en-US" sz="1000" baseline="30000">
                <a:latin typeface="Arial" pitchFamily="34" charset="0"/>
                <a:cs typeface="Arial" pitchFamily="34" charset="0"/>
              </a:rPr>
              <a:t>1,3</a:t>
            </a:r>
            <a:r>
              <a:rPr lang="en-US" altLang="en-US" sz="1000">
                <a:latin typeface="Arial" pitchFamily="34" charset="0"/>
                <a:cs typeface="Arial" pitchFamily="34" charset="0"/>
              </a:rPr>
              <a:t>  </a:t>
            </a:r>
          </a:p>
          <a:p>
            <a:endParaRPr lang="en-US" altLang="en-US" sz="1000">
              <a:latin typeface="Arial" pitchFamily="34" charset="0"/>
              <a:cs typeface="Arial" pitchFamily="34" charset="0"/>
            </a:endParaRPr>
          </a:p>
          <a:p>
            <a:r>
              <a:rPr lang="en-US" altLang="en-US" sz="1000">
                <a:latin typeface="Arial" pitchFamily="34" charset="0"/>
                <a:cs typeface="Arial" pitchFamily="34" charset="0"/>
              </a:rPr>
              <a:t>SGLT2-inhibition has also been attributed to reduced urinary albumin excretion.  This is due to reduced renal hyperfiltration, which causes an increase in arteriolar resistance independent of altering efferent arteriorlar resistance causing a partial correction of abnormally high baseline glomerular hydrostatitc pressure.</a:t>
            </a:r>
            <a:r>
              <a:rPr lang="en-US" altLang="en-US" sz="1000" baseline="30000">
                <a:latin typeface="Arial" pitchFamily="34" charset="0"/>
                <a:cs typeface="Arial" pitchFamily="34" charset="0"/>
              </a:rPr>
              <a:t>1</a:t>
            </a:r>
          </a:p>
          <a:p>
            <a:endParaRPr lang="en-US" altLang="en-US" sz="1000" baseline="30000">
              <a:latin typeface="Arial" pitchFamily="34" charset="0"/>
              <a:cs typeface="Arial" pitchFamily="34" charset="0"/>
            </a:endParaRPr>
          </a:p>
          <a:p>
            <a:r>
              <a:rPr lang="en-US" altLang="en-US" sz="1000">
                <a:latin typeface="Arial" pitchFamily="34" charset="0"/>
                <a:cs typeface="Arial" pitchFamily="34" charset="0"/>
              </a:rPr>
              <a:t>Increased glucosuria correlates to a caloric loss of 200-300 kcal per day, which results in a weight reduction of ~2-3 kg over 24-52 weeks.  Studies have shown that a majority of the weight loss was due to a reduction in visceral fat as well as a reduction on waist circumference, which is an index of central obesity.</a:t>
            </a:r>
            <a:r>
              <a:rPr lang="en-US" altLang="en-US" sz="1000" baseline="30000">
                <a:latin typeface="Arial" pitchFamily="34" charset="0"/>
                <a:cs typeface="Arial" pitchFamily="34" charset="0"/>
              </a:rPr>
              <a:t>1</a:t>
            </a:r>
            <a:r>
              <a:rPr lang="en-US" altLang="en-US" sz="1000">
                <a:latin typeface="Arial" pitchFamily="34" charset="0"/>
                <a:cs typeface="Arial" pitchFamily="34" charset="0"/>
              </a:rPr>
              <a:t> </a:t>
            </a:r>
          </a:p>
          <a:p>
            <a:endParaRPr lang="en-US" altLang="en-US" sz="1000">
              <a:latin typeface="Arial" pitchFamily="34" charset="0"/>
              <a:cs typeface="Arial" pitchFamily="34" charset="0"/>
            </a:endParaRPr>
          </a:p>
          <a:p>
            <a:r>
              <a:rPr lang="en-US" altLang="en-US" sz="1000">
                <a:latin typeface="Arial" pitchFamily="34" charset="0"/>
                <a:cs typeface="Arial" pitchFamily="34" charset="0"/>
              </a:rPr>
              <a:t>Small increases in HDL-C along with an increase in LDL-C with simultaneous reductions in TG levels have also been noted with SGLT2-inhibition.  The clinical relevance of these lipid changes is yet to be determined.</a:t>
            </a:r>
            <a:r>
              <a:rPr lang="en-US" altLang="en-US" sz="1000" baseline="30000">
                <a:latin typeface="Arial" pitchFamily="34" charset="0"/>
                <a:cs typeface="Arial" pitchFamily="34" charset="0"/>
              </a:rPr>
              <a:t>1</a:t>
            </a:r>
            <a:r>
              <a:rPr lang="en-US" altLang="en-US" sz="1000">
                <a:latin typeface="Arial" pitchFamily="34" charset="0"/>
                <a:cs typeface="Arial" pitchFamily="34" charset="0"/>
              </a:rPr>
              <a:t>    </a:t>
            </a:r>
          </a:p>
          <a:p>
            <a:endParaRPr lang="en-US" altLang="en-US" sz="1000">
              <a:latin typeface="Arial" pitchFamily="34" charset="0"/>
              <a:cs typeface="Arial" pitchFamily="34" charset="0"/>
            </a:endParaRPr>
          </a:p>
        </p:txBody>
      </p:sp>
      <p:sp>
        <p:nvSpPr>
          <p:cNvPr id="633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579">
              <a:spcBef>
                <a:spcPct val="30000"/>
              </a:spcBef>
              <a:defRPr sz="1200">
                <a:solidFill>
                  <a:schemeClr val="tx1"/>
                </a:solidFill>
                <a:latin typeface="Times New Roman" pitchFamily="18" charset="0"/>
                <a:ea typeface="MS PGothic" pitchFamily="34" charset="-128"/>
              </a:defRPr>
            </a:lvl1pPr>
            <a:lvl2pPr marL="711705" indent="-273245" defTabSz="924579">
              <a:spcBef>
                <a:spcPct val="30000"/>
              </a:spcBef>
              <a:defRPr sz="1200">
                <a:solidFill>
                  <a:schemeClr val="tx1"/>
                </a:solidFill>
                <a:latin typeface="Times New Roman" pitchFamily="18" charset="0"/>
                <a:ea typeface="MS PGothic" pitchFamily="34" charset="-128"/>
              </a:defRPr>
            </a:lvl2pPr>
            <a:lvl3pPr marL="1096154" indent="-217648" defTabSz="924579">
              <a:spcBef>
                <a:spcPct val="30000"/>
              </a:spcBef>
              <a:defRPr sz="1200">
                <a:solidFill>
                  <a:schemeClr val="tx1"/>
                </a:solidFill>
                <a:latin typeface="Times New Roman" pitchFamily="18" charset="0"/>
                <a:ea typeface="MS PGothic" pitchFamily="34" charset="-128"/>
              </a:defRPr>
            </a:lvl3pPr>
            <a:lvl4pPr marL="1537793" indent="-217648" defTabSz="924579">
              <a:spcBef>
                <a:spcPct val="30000"/>
              </a:spcBef>
              <a:defRPr sz="1200">
                <a:solidFill>
                  <a:schemeClr val="tx1"/>
                </a:solidFill>
                <a:latin typeface="Times New Roman" pitchFamily="18" charset="0"/>
                <a:ea typeface="MS PGothic" pitchFamily="34" charset="-128"/>
              </a:defRPr>
            </a:lvl4pPr>
            <a:lvl5pPr marL="1976253" indent="-217648" defTabSz="924579">
              <a:spcBef>
                <a:spcPct val="30000"/>
              </a:spcBef>
              <a:defRPr sz="1200">
                <a:solidFill>
                  <a:schemeClr val="tx1"/>
                </a:solidFill>
                <a:latin typeface="Times New Roman" pitchFamily="18" charset="0"/>
                <a:ea typeface="MS PGothic" pitchFamily="34" charset="-128"/>
              </a:defRPr>
            </a:lvl5pPr>
            <a:lvl6pPr marL="2433779" indent="-217648" defTabSz="924579"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1303" indent="-217648" defTabSz="924579"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48830" indent="-217648" defTabSz="924579"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06353" indent="-217648" defTabSz="924579"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fld id="{BBEA93ED-9924-42C7-9368-57EBC332F72E}" type="slidenum">
              <a:rPr lang="en-US" altLang="en-US">
                <a:solidFill>
                  <a:srgbClr val="000000"/>
                </a:solidFill>
                <a:latin typeface="Helvetica" charset="0"/>
              </a:rPr>
              <a:pPr>
                <a:spcBef>
                  <a:spcPct val="0"/>
                </a:spcBef>
                <a:defRPr/>
              </a:pPr>
              <a:t>43</a:t>
            </a:fld>
            <a:endParaRPr lang="en-US" altLang="en-US">
              <a:solidFill>
                <a:srgbClr val="000000"/>
              </a:solidFill>
              <a:latin typeface="Helvetica" charset="0"/>
            </a:endParaRPr>
          </a:p>
        </p:txBody>
      </p:sp>
    </p:spTree>
    <p:extLst>
      <p:ext uri="{BB962C8B-B14F-4D97-AF65-F5344CB8AC3E}">
        <p14:creationId xmlns:p14="http://schemas.microsoft.com/office/powerpoint/2010/main" val="3532248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34F8E016-DED8-4D98-888F-DD30D5B35B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373">
              <a:spcBef>
                <a:spcPct val="30000"/>
              </a:spcBef>
              <a:defRPr sz="1200">
                <a:solidFill>
                  <a:schemeClr val="tx1"/>
                </a:solidFill>
                <a:latin typeface="Times New Roman" panose="02020603050405020304" pitchFamily="18" charset="0"/>
              </a:defRPr>
            </a:lvl1pPr>
            <a:lvl2pPr marL="712362" indent="-273633" defTabSz="926373">
              <a:spcBef>
                <a:spcPct val="30000"/>
              </a:spcBef>
              <a:defRPr sz="1200">
                <a:solidFill>
                  <a:schemeClr val="tx1"/>
                </a:solidFill>
                <a:latin typeface="Times New Roman" panose="02020603050405020304" pitchFamily="18" charset="0"/>
              </a:defRPr>
            </a:lvl2pPr>
            <a:lvl3pPr marL="1099116" indent="-218603" defTabSz="926373">
              <a:spcBef>
                <a:spcPct val="30000"/>
              </a:spcBef>
              <a:defRPr sz="1200">
                <a:solidFill>
                  <a:schemeClr val="tx1"/>
                </a:solidFill>
                <a:latin typeface="Times New Roman" panose="02020603050405020304" pitchFamily="18" charset="0"/>
              </a:defRPr>
            </a:lvl3pPr>
            <a:lvl4pPr marL="1539372" indent="-218603" defTabSz="926373">
              <a:spcBef>
                <a:spcPct val="30000"/>
              </a:spcBef>
              <a:defRPr sz="1200">
                <a:solidFill>
                  <a:schemeClr val="tx1"/>
                </a:solidFill>
                <a:latin typeface="Times New Roman" panose="02020603050405020304" pitchFamily="18" charset="0"/>
              </a:defRPr>
            </a:lvl4pPr>
            <a:lvl5pPr marL="1978102" indent="-218603" defTabSz="926373">
              <a:spcBef>
                <a:spcPct val="30000"/>
              </a:spcBef>
              <a:defRPr sz="1200">
                <a:solidFill>
                  <a:schemeClr val="tx1"/>
                </a:solidFill>
                <a:latin typeface="Times New Roman" panose="02020603050405020304" pitchFamily="18" charset="0"/>
              </a:defRPr>
            </a:lvl5pPr>
            <a:lvl6pPr marL="2418359" indent="-218603" defTabSz="926373" eaLnBrk="0" fontAlgn="base" hangingPunct="0">
              <a:spcBef>
                <a:spcPct val="30000"/>
              </a:spcBef>
              <a:spcAft>
                <a:spcPct val="0"/>
              </a:spcAft>
              <a:defRPr sz="1200">
                <a:solidFill>
                  <a:schemeClr val="tx1"/>
                </a:solidFill>
                <a:latin typeface="Times New Roman" panose="02020603050405020304" pitchFamily="18" charset="0"/>
              </a:defRPr>
            </a:lvl6pPr>
            <a:lvl7pPr marL="2858617" indent="-218603" defTabSz="926373" eaLnBrk="0" fontAlgn="base" hangingPunct="0">
              <a:spcBef>
                <a:spcPct val="30000"/>
              </a:spcBef>
              <a:spcAft>
                <a:spcPct val="0"/>
              </a:spcAft>
              <a:defRPr sz="1200">
                <a:solidFill>
                  <a:schemeClr val="tx1"/>
                </a:solidFill>
                <a:latin typeface="Times New Roman" panose="02020603050405020304" pitchFamily="18" charset="0"/>
              </a:defRPr>
            </a:lvl7pPr>
            <a:lvl8pPr marL="3298876" indent="-218603" defTabSz="926373" eaLnBrk="0" fontAlgn="base" hangingPunct="0">
              <a:spcBef>
                <a:spcPct val="30000"/>
              </a:spcBef>
              <a:spcAft>
                <a:spcPct val="0"/>
              </a:spcAft>
              <a:defRPr sz="1200">
                <a:solidFill>
                  <a:schemeClr val="tx1"/>
                </a:solidFill>
                <a:latin typeface="Times New Roman" panose="02020603050405020304" pitchFamily="18" charset="0"/>
              </a:defRPr>
            </a:lvl8pPr>
            <a:lvl9pPr marL="3739133" indent="-218603" defTabSz="92637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6BDA7E2D-870C-40F3-B9E6-FBFA988EF39B}" type="slidenum">
              <a:rPr lang="en-US" altLang="en-US">
                <a:solidFill>
                  <a:srgbClr val="000000"/>
                </a:solidFill>
                <a:latin typeface="Helvetica" panose="020B0604020202020204" pitchFamily="34" charset="0"/>
                <a:ea typeface="ＭＳ Ｐゴシック" panose="020B0600070205080204" pitchFamily="34" charset="-128"/>
              </a:rPr>
              <a:pPr>
                <a:spcBef>
                  <a:spcPct val="0"/>
                </a:spcBef>
                <a:defRPr/>
              </a:pPr>
              <a:t>45</a:t>
            </a:fld>
            <a:endParaRPr lang="en-US" altLang="en-US">
              <a:solidFill>
                <a:srgbClr val="000000"/>
              </a:solidFill>
              <a:latin typeface="Helvetica" panose="020B0604020202020204" pitchFamily="34" charset="0"/>
              <a:ea typeface="ＭＳ Ｐゴシック" panose="020B0600070205080204" pitchFamily="34" charset="-128"/>
            </a:endParaRPr>
          </a:p>
        </p:txBody>
      </p:sp>
      <p:sp>
        <p:nvSpPr>
          <p:cNvPr id="143363" name="Rectangle 2">
            <a:extLst>
              <a:ext uri="{FF2B5EF4-FFF2-40B4-BE49-F238E27FC236}">
                <a16:creationId xmlns:a16="http://schemas.microsoft.com/office/drawing/2014/main" id="{A2D850A5-1089-4DAC-BDBF-FB9A463141D3}"/>
              </a:ext>
            </a:extLst>
          </p:cNvPr>
          <p:cNvSpPr>
            <a:spLocks noGrp="1" noRot="1" noChangeAspect="1" noChangeArrowheads="1" noTextEdit="1"/>
          </p:cNvSpPr>
          <p:nvPr>
            <p:ph type="sldImg"/>
          </p:nvPr>
        </p:nvSpPr>
        <p:spPr>
          <a:ln/>
        </p:spPr>
      </p:sp>
      <p:sp>
        <p:nvSpPr>
          <p:cNvPr id="143364" name="Rectangle 3">
            <a:extLst>
              <a:ext uri="{FF2B5EF4-FFF2-40B4-BE49-F238E27FC236}">
                <a16:creationId xmlns:a16="http://schemas.microsoft.com/office/drawing/2014/main" id="{06A09D53-B1A0-46A2-8EB9-42A51B1C87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365" name="Header Placeholder 1">
            <a:extLst>
              <a:ext uri="{FF2B5EF4-FFF2-40B4-BE49-F238E27FC236}">
                <a16:creationId xmlns:a16="http://schemas.microsoft.com/office/drawing/2014/main" id="{106D245E-1839-47DD-9DC8-1B5578ABD93A}"/>
              </a:ext>
            </a:extLst>
          </p:cNvPr>
          <p:cNvSpPr>
            <a:spLocks noGrp="1"/>
          </p:cNvSpPr>
          <p:nvPr>
            <p:ph type="hdr" sz="quarter"/>
          </p:nvPr>
        </p:nvSpPr>
        <p:spPr>
          <a:xfrm>
            <a:off x="7" y="7"/>
            <a:ext cx="4868334" cy="4657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373">
              <a:spcBef>
                <a:spcPct val="30000"/>
              </a:spcBef>
              <a:defRPr sz="1200">
                <a:solidFill>
                  <a:schemeClr val="tx1"/>
                </a:solidFill>
                <a:latin typeface="Times New Roman" panose="02020603050405020304" pitchFamily="18" charset="0"/>
              </a:defRPr>
            </a:lvl1pPr>
            <a:lvl2pPr marL="712362" indent="-273633" defTabSz="926373">
              <a:spcBef>
                <a:spcPct val="30000"/>
              </a:spcBef>
              <a:defRPr sz="1200">
                <a:solidFill>
                  <a:schemeClr val="tx1"/>
                </a:solidFill>
                <a:latin typeface="Times New Roman" panose="02020603050405020304" pitchFamily="18" charset="0"/>
              </a:defRPr>
            </a:lvl2pPr>
            <a:lvl3pPr marL="1099116" indent="-218603" defTabSz="926373">
              <a:spcBef>
                <a:spcPct val="30000"/>
              </a:spcBef>
              <a:defRPr sz="1200">
                <a:solidFill>
                  <a:schemeClr val="tx1"/>
                </a:solidFill>
                <a:latin typeface="Times New Roman" panose="02020603050405020304" pitchFamily="18" charset="0"/>
              </a:defRPr>
            </a:lvl3pPr>
            <a:lvl4pPr marL="1539372" indent="-218603" defTabSz="926373">
              <a:spcBef>
                <a:spcPct val="30000"/>
              </a:spcBef>
              <a:defRPr sz="1200">
                <a:solidFill>
                  <a:schemeClr val="tx1"/>
                </a:solidFill>
                <a:latin typeface="Times New Roman" panose="02020603050405020304" pitchFamily="18" charset="0"/>
              </a:defRPr>
            </a:lvl4pPr>
            <a:lvl5pPr marL="1978102" indent="-218603" defTabSz="926373">
              <a:spcBef>
                <a:spcPct val="30000"/>
              </a:spcBef>
              <a:defRPr sz="1200">
                <a:solidFill>
                  <a:schemeClr val="tx1"/>
                </a:solidFill>
                <a:latin typeface="Times New Roman" panose="02020603050405020304" pitchFamily="18" charset="0"/>
              </a:defRPr>
            </a:lvl5pPr>
            <a:lvl6pPr marL="2418359" indent="-218603" defTabSz="926373" eaLnBrk="0" fontAlgn="base" hangingPunct="0">
              <a:spcBef>
                <a:spcPct val="30000"/>
              </a:spcBef>
              <a:spcAft>
                <a:spcPct val="0"/>
              </a:spcAft>
              <a:defRPr sz="1200">
                <a:solidFill>
                  <a:schemeClr val="tx1"/>
                </a:solidFill>
                <a:latin typeface="Times New Roman" panose="02020603050405020304" pitchFamily="18" charset="0"/>
              </a:defRPr>
            </a:lvl6pPr>
            <a:lvl7pPr marL="2858617" indent="-218603" defTabSz="926373" eaLnBrk="0" fontAlgn="base" hangingPunct="0">
              <a:spcBef>
                <a:spcPct val="30000"/>
              </a:spcBef>
              <a:spcAft>
                <a:spcPct val="0"/>
              </a:spcAft>
              <a:defRPr sz="1200">
                <a:solidFill>
                  <a:schemeClr val="tx1"/>
                </a:solidFill>
                <a:latin typeface="Times New Roman" panose="02020603050405020304" pitchFamily="18" charset="0"/>
              </a:defRPr>
            </a:lvl7pPr>
            <a:lvl8pPr marL="3298876" indent="-218603" defTabSz="926373" eaLnBrk="0" fontAlgn="base" hangingPunct="0">
              <a:spcBef>
                <a:spcPct val="30000"/>
              </a:spcBef>
              <a:spcAft>
                <a:spcPct val="0"/>
              </a:spcAft>
              <a:defRPr sz="1200">
                <a:solidFill>
                  <a:schemeClr val="tx1"/>
                </a:solidFill>
                <a:latin typeface="Times New Roman" panose="02020603050405020304" pitchFamily="18" charset="0"/>
              </a:defRPr>
            </a:lvl8pPr>
            <a:lvl9pPr marL="3739133" indent="-218603" defTabSz="92637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r>
              <a:rPr lang="en-US" altLang="en-US">
                <a:solidFill>
                  <a:srgbClr val="000000"/>
                </a:solidFill>
                <a:latin typeface="Helvetica" panose="020B0604020202020204" pitchFamily="34" charset="0"/>
                <a:ea typeface="ＭＳ Ｐゴシック" panose="020B0600070205080204" pitchFamily="34" charset="-128"/>
              </a:rPr>
              <a:t>Treatment of T2DM-Denmark (Vancouver)-Feb_2014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220">
              <a:defRPr sz="2000">
                <a:solidFill>
                  <a:schemeClr val="tx1"/>
                </a:solidFill>
                <a:latin typeface="Helvetica" panose="020B0604020202020204" pitchFamily="34" charset="0"/>
              </a:defRPr>
            </a:lvl1pPr>
            <a:lvl2pPr marL="755090" indent="-288105" defTabSz="929220">
              <a:defRPr sz="2000">
                <a:solidFill>
                  <a:schemeClr val="tx1"/>
                </a:solidFill>
                <a:latin typeface="Helvetica" panose="020B0604020202020204" pitchFamily="34" charset="0"/>
              </a:defRPr>
            </a:lvl2pPr>
            <a:lvl3pPr marL="1163502" indent="-229535" defTabSz="929220">
              <a:defRPr sz="2000">
                <a:solidFill>
                  <a:schemeClr val="tx1"/>
                </a:solidFill>
                <a:latin typeface="Helvetica" panose="020B0604020202020204" pitchFamily="34" charset="0"/>
              </a:defRPr>
            </a:lvl3pPr>
            <a:lvl4pPr marL="1630487" indent="-229535" defTabSz="929220">
              <a:defRPr sz="2000">
                <a:solidFill>
                  <a:schemeClr val="tx1"/>
                </a:solidFill>
                <a:latin typeface="Helvetica" panose="020B0604020202020204" pitchFamily="34" charset="0"/>
              </a:defRPr>
            </a:lvl4pPr>
            <a:lvl5pPr marL="2097471" indent="-229535" defTabSz="929220">
              <a:defRPr sz="2000">
                <a:solidFill>
                  <a:schemeClr val="tx1"/>
                </a:solidFill>
                <a:latin typeface="Helvetica" panose="020B0604020202020204" pitchFamily="34" charset="0"/>
              </a:defRPr>
            </a:lvl5pPr>
            <a:lvl6pPr marL="2553374" indent="-229535" defTabSz="929220" eaLnBrk="0" fontAlgn="base" hangingPunct="0">
              <a:spcBef>
                <a:spcPct val="0"/>
              </a:spcBef>
              <a:spcAft>
                <a:spcPct val="0"/>
              </a:spcAft>
              <a:defRPr sz="2000">
                <a:solidFill>
                  <a:schemeClr val="tx1"/>
                </a:solidFill>
                <a:latin typeface="Helvetica" panose="020B0604020202020204" pitchFamily="34" charset="0"/>
              </a:defRPr>
            </a:lvl6pPr>
            <a:lvl7pPr marL="3009276" indent="-229535" defTabSz="929220" eaLnBrk="0" fontAlgn="base" hangingPunct="0">
              <a:spcBef>
                <a:spcPct val="0"/>
              </a:spcBef>
              <a:spcAft>
                <a:spcPct val="0"/>
              </a:spcAft>
              <a:defRPr sz="2000">
                <a:solidFill>
                  <a:schemeClr val="tx1"/>
                </a:solidFill>
                <a:latin typeface="Helvetica" panose="020B0604020202020204" pitchFamily="34" charset="0"/>
              </a:defRPr>
            </a:lvl7pPr>
            <a:lvl8pPr marL="3465181" indent="-229535" defTabSz="929220" eaLnBrk="0" fontAlgn="base" hangingPunct="0">
              <a:spcBef>
                <a:spcPct val="0"/>
              </a:spcBef>
              <a:spcAft>
                <a:spcPct val="0"/>
              </a:spcAft>
              <a:defRPr sz="2000">
                <a:solidFill>
                  <a:schemeClr val="tx1"/>
                </a:solidFill>
                <a:latin typeface="Helvetica" panose="020B0604020202020204" pitchFamily="34" charset="0"/>
              </a:defRPr>
            </a:lvl8pPr>
            <a:lvl9pPr marL="3921085" indent="-229535" defTabSz="929220" eaLnBrk="0" fontAlgn="base" hangingPunct="0">
              <a:spcBef>
                <a:spcPct val="0"/>
              </a:spcBef>
              <a:spcAft>
                <a:spcPct val="0"/>
              </a:spcAft>
              <a:defRPr sz="2000">
                <a:solidFill>
                  <a:schemeClr val="tx1"/>
                </a:solidFill>
                <a:latin typeface="Helvetica" panose="020B0604020202020204" pitchFamily="34" charset="0"/>
              </a:defRPr>
            </a:lvl9pPr>
          </a:lstStyle>
          <a:p>
            <a:pPr>
              <a:defRPr/>
            </a:pPr>
            <a:fld id="{CD0D4D2D-8B0A-4503-9D6D-A32C501D1238}" type="slidenum">
              <a:rPr lang="en-US" altLang="en-US" sz="1200">
                <a:solidFill>
                  <a:srgbClr val="000000"/>
                </a:solidFill>
              </a:rPr>
              <a:pPr>
                <a:defRPr/>
              </a:pPr>
              <a:t>46</a:t>
            </a:fld>
            <a:endParaRPr lang="en-US" altLang="en-US" sz="1200">
              <a:solidFill>
                <a:srgbClr val="000000"/>
              </a:solidFill>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49611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53BB2007-1BC7-4A23-9170-3D7EBBC4E5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u="sng">
                <a:solidFill>
                  <a:schemeClr val="tx1"/>
                </a:solidFill>
                <a:latin typeface="Helvetica" panose="020B0604020202020204" pitchFamily="34" charset="0"/>
              </a:defRPr>
            </a:lvl1pPr>
            <a:lvl2pPr marL="778095" indent="-296563">
              <a:defRPr sz="1900" u="sng">
                <a:solidFill>
                  <a:schemeClr val="tx1"/>
                </a:solidFill>
                <a:latin typeface="Helvetica" panose="020B0604020202020204" pitchFamily="34" charset="0"/>
              </a:defRPr>
            </a:lvl2pPr>
            <a:lvl3pPr marL="1201535" indent="-235415">
              <a:defRPr sz="1900" u="sng">
                <a:solidFill>
                  <a:schemeClr val="tx1"/>
                </a:solidFill>
                <a:latin typeface="Helvetica" panose="020B0604020202020204" pitchFamily="34" charset="0"/>
              </a:defRPr>
            </a:lvl3pPr>
            <a:lvl4pPr marL="1683070" indent="-235415">
              <a:defRPr sz="1900" u="sng">
                <a:solidFill>
                  <a:schemeClr val="tx1"/>
                </a:solidFill>
                <a:latin typeface="Helvetica" panose="020B0604020202020204" pitchFamily="34" charset="0"/>
              </a:defRPr>
            </a:lvl4pPr>
            <a:lvl5pPr marL="2167657" indent="-235415">
              <a:defRPr sz="1900" u="sng">
                <a:solidFill>
                  <a:schemeClr val="tx1"/>
                </a:solidFill>
                <a:latin typeface="Helvetica" panose="020B0604020202020204" pitchFamily="34" charset="0"/>
              </a:defRPr>
            </a:lvl5pPr>
            <a:lvl6pPr marL="2607915" indent="-235415" eaLnBrk="0" fontAlgn="base" hangingPunct="0">
              <a:spcBef>
                <a:spcPct val="0"/>
              </a:spcBef>
              <a:spcAft>
                <a:spcPct val="0"/>
              </a:spcAft>
              <a:defRPr sz="1900" u="sng">
                <a:solidFill>
                  <a:schemeClr val="tx1"/>
                </a:solidFill>
                <a:latin typeface="Helvetica" panose="020B0604020202020204" pitchFamily="34" charset="0"/>
              </a:defRPr>
            </a:lvl6pPr>
            <a:lvl7pPr marL="3048173" indent="-235415" eaLnBrk="0" fontAlgn="base" hangingPunct="0">
              <a:spcBef>
                <a:spcPct val="0"/>
              </a:spcBef>
              <a:spcAft>
                <a:spcPct val="0"/>
              </a:spcAft>
              <a:defRPr sz="1900" u="sng">
                <a:solidFill>
                  <a:schemeClr val="tx1"/>
                </a:solidFill>
                <a:latin typeface="Helvetica" panose="020B0604020202020204" pitchFamily="34" charset="0"/>
              </a:defRPr>
            </a:lvl7pPr>
            <a:lvl8pPr marL="3488429" indent="-235415" eaLnBrk="0" fontAlgn="base" hangingPunct="0">
              <a:spcBef>
                <a:spcPct val="0"/>
              </a:spcBef>
              <a:spcAft>
                <a:spcPct val="0"/>
              </a:spcAft>
              <a:defRPr sz="1900" u="sng">
                <a:solidFill>
                  <a:schemeClr val="tx1"/>
                </a:solidFill>
                <a:latin typeface="Helvetica" panose="020B0604020202020204" pitchFamily="34" charset="0"/>
              </a:defRPr>
            </a:lvl8pPr>
            <a:lvl9pPr marL="3928690" indent="-235415" eaLnBrk="0" fontAlgn="base" hangingPunct="0">
              <a:spcBef>
                <a:spcPct val="0"/>
              </a:spcBef>
              <a:spcAft>
                <a:spcPct val="0"/>
              </a:spcAft>
              <a:defRPr sz="1900" u="sng">
                <a:solidFill>
                  <a:schemeClr val="tx1"/>
                </a:solidFill>
                <a:latin typeface="Helvetica" panose="020B0604020202020204" pitchFamily="34" charset="0"/>
              </a:defRPr>
            </a:lvl9pPr>
          </a:lstStyle>
          <a:p>
            <a:pPr defTabSz="880516">
              <a:defRPr/>
            </a:pPr>
            <a:fld id="{310BBA8A-CEEB-4C7D-AE71-4AC689FA76C2}" type="slidenum">
              <a:rPr lang="en-US" altLang="en-US" sz="1300" u="none">
                <a:solidFill>
                  <a:srgbClr val="000000"/>
                </a:solidFill>
                <a:ea typeface="+mn-ea"/>
              </a:rPr>
              <a:pPr defTabSz="880516">
                <a:defRPr/>
              </a:pPr>
              <a:t>47</a:t>
            </a:fld>
            <a:endParaRPr lang="en-US" altLang="en-US" sz="1300" u="none">
              <a:solidFill>
                <a:srgbClr val="000000"/>
              </a:solidFill>
              <a:ea typeface="+mn-ea"/>
            </a:endParaRPr>
          </a:p>
        </p:txBody>
      </p:sp>
      <p:sp>
        <p:nvSpPr>
          <p:cNvPr id="156675" name="Rectangle 2">
            <a:extLst>
              <a:ext uri="{FF2B5EF4-FFF2-40B4-BE49-F238E27FC236}">
                <a16:creationId xmlns:a16="http://schemas.microsoft.com/office/drawing/2014/main" id="{9EC854F0-3F81-4479-88C9-809DA50ACF82}"/>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CF050CD2-8DE3-40A5-8BF2-39ED2306CE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0015">
              <a:defRPr/>
            </a:pPr>
            <a:fld id="{E212594E-AEB3-4E06-B850-4567A0239EC5}" type="slidenum">
              <a:rPr lang="en-US" altLang="en-US">
                <a:solidFill>
                  <a:srgbClr val="000000"/>
                </a:solidFill>
              </a:rPr>
              <a:pPr defTabSz="960015">
                <a:defRPr/>
              </a:pPr>
              <a:t>50</a:t>
            </a:fld>
            <a:endParaRPr lang="en-US" altLang="en-US">
              <a:solidFill>
                <a:srgbClr val="000000"/>
              </a:solidFill>
            </a:endParaRPr>
          </a:p>
        </p:txBody>
      </p:sp>
    </p:spTree>
    <p:extLst>
      <p:ext uri="{BB962C8B-B14F-4D97-AF65-F5344CB8AC3E}">
        <p14:creationId xmlns:p14="http://schemas.microsoft.com/office/powerpoint/2010/main" val="4120537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6798">
              <a:defRPr/>
            </a:pPr>
            <a:fld id="{E212594E-AEB3-4E06-B850-4567A0239EC5}" type="slidenum">
              <a:rPr lang="en-US" altLang="en-US">
                <a:solidFill>
                  <a:srgbClr val="000000"/>
                </a:solidFill>
              </a:rPr>
              <a:pPr defTabSz="926798">
                <a:defRPr/>
              </a:pPr>
              <a:t>51</a:t>
            </a:fld>
            <a:endParaRPr lang="en-US" altLang="en-US">
              <a:solidFill>
                <a:srgbClr val="000000"/>
              </a:solidFill>
            </a:endParaRPr>
          </a:p>
        </p:txBody>
      </p:sp>
    </p:spTree>
    <p:extLst>
      <p:ext uri="{BB962C8B-B14F-4D97-AF65-F5344CB8AC3E}">
        <p14:creationId xmlns:p14="http://schemas.microsoft.com/office/powerpoint/2010/main" val="2721124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6798">
              <a:defRPr/>
            </a:pPr>
            <a:fld id="{E212594E-AEB3-4E06-B850-4567A0239EC5}" type="slidenum">
              <a:rPr lang="en-US" altLang="en-US">
                <a:solidFill>
                  <a:srgbClr val="000000"/>
                </a:solidFill>
              </a:rPr>
              <a:pPr defTabSz="926798">
                <a:defRPr/>
              </a:pPr>
              <a:t>52</a:t>
            </a:fld>
            <a:endParaRPr lang="en-US" altLang="en-US">
              <a:solidFill>
                <a:srgbClr val="000000"/>
              </a:solidFill>
            </a:endParaRPr>
          </a:p>
        </p:txBody>
      </p:sp>
    </p:spTree>
    <p:extLst>
      <p:ext uri="{BB962C8B-B14F-4D97-AF65-F5344CB8AC3E}">
        <p14:creationId xmlns:p14="http://schemas.microsoft.com/office/powerpoint/2010/main" val="3789030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12937" eaLnBrk="1" fontAlgn="auto" hangingPunct="1">
              <a:spcBef>
                <a:spcPts val="0"/>
              </a:spcBef>
              <a:spcAft>
                <a:spcPts val="0"/>
              </a:spcAft>
              <a:defRPr/>
            </a:pPr>
            <a:fld id="{8F2BF940-6475-394C-8350-C127205706EF}" type="slidenum">
              <a:rPr lang="en-US" altLang="en-US" kern="0">
                <a:solidFill>
                  <a:sysClr val="windowText" lastClr="000000"/>
                </a:solidFill>
              </a:rPr>
              <a:pPr defTabSz="912937" eaLnBrk="1" fontAlgn="auto" hangingPunct="1">
                <a:spcBef>
                  <a:spcPts val="0"/>
                </a:spcBef>
                <a:spcAft>
                  <a:spcPts val="0"/>
                </a:spcAft>
                <a:defRPr/>
              </a:pPr>
              <a:t>53</a:t>
            </a:fld>
            <a:endParaRPr lang="en-US" altLang="en-US" kern="0">
              <a:solidFill>
                <a:sysClr val="windowText" lastClr="000000"/>
              </a:solidFill>
            </a:endParaRPr>
          </a:p>
        </p:txBody>
      </p:sp>
    </p:spTree>
    <p:extLst>
      <p:ext uri="{BB962C8B-B14F-4D97-AF65-F5344CB8AC3E}">
        <p14:creationId xmlns:p14="http://schemas.microsoft.com/office/powerpoint/2010/main" val="3842740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94497">
              <a:defRPr/>
            </a:pPr>
            <a:fld id="{E212594E-AEB3-4E06-B850-4567A0239EC5}" type="slidenum">
              <a:rPr lang="en-US" altLang="en-US">
                <a:solidFill>
                  <a:srgbClr val="000000"/>
                </a:solidFill>
              </a:rPr>
              <a:pPr defTabSz="894497">
                <a:defRPr/>
              </a:pPr>
              <a:t>56</a:t>
            </a:fld>
            <a:endParaRPr lang="en-US" altLang="en-US">
              <a:solidFill>
                <a:srgbClr val="000000"/>
              </a:solidFill>
            </a:endParaRPr>
          </a:p>
        </p:txBody>
      </p:sp>
    </p:spTree>
    <p:extLst>
      <p:ext uri="{BB962C8B-B14F-4D97-AF65-F5344CB8AC3E}">
        <p14:creationId xmlns:p14="http://schemas.microsoft.com/office/powerpoint/2010/main" val="275558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9476"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r>
              <a:rPr lang="en-US" altLang="en-US">
                <a:latin typeface="Helvetica" charset="0"/>
              </a:rPr>
              <a:t>Treatment of T2DM-Denmark (Vancouver)-Feb_2014</a:t>
            </a:r>
          </a:p>
        </p:txBody>
      </p:sp>
    </p:spTree>
    <p:extLst>
      <p:ext uri="{BB962C8B-B14F-4D97-AF65-F5344CB8AC3E}">
        <p14:creationId xmlns:p14="http://schemas.microsoft.com/office/powerpoint/2010/main" val="3330770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a:extLst>
              <a:ext uri="{FF2B5EF4-FFF2-40B4-BE49-F238E27FC236}">
                <a16:creationId xmlns:a16="http://schemas.microsoft.com/office/drawing/2014/main" id="{8A4BAF67-FDB7-414B-A9ED-81A9ECBA3B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tx1"/>
                </a:solidFill>
                <a:latin typeface="Helvetica" panose="020B0604020202020204" pitchFamily="34" charset="0"/>
              </a:defRPr>
            </a:lvl1pPr>
            <a:lvl2pPr marL="807456" indent="-308732">
              <a:defRPr sz="2000" u="sng">
                <a:solidFill>
                  <a:schemeClr val="tx1"/>
                </a:solidFill>
                <a:latin typeface="Helvetica" panose="020B0604020202020204" pitchFamily="34" charset="0"/>
              </a:defRPr>
            </a:lvl2pPr>
            <a:lvl3pPr marL="1246014" indent="-245404">
              <a:defRPr sz="2000" u="sng">
                <a:solidFill>
                  <a:schemeClr val="tx1"/>
                </a:solidFill>
                <a:latin typeface="Helvetica" panose="020B0604020202020204" pitchFamily="34" charset="0"/>
              </a:defRPr>
            </a:lvl3pPr>
            <a:lvl4pPr marL="1744737" indent="-245404">
              <a:defRPr sz="2000" u="sng">
                <a:solidFill>
                  <a:schemeClr val="tx1"/>
                </a:solidFill>
                <a:latin typeface="Helvetica" panose="020B0604020202020204" pitchFamily="34" charset="0"/>
              </a:defRPr>
            </a:lvl4pPr>
            <a:lvl5pPr marL="2246628" indent="-245404">
              <a:defRPr sz="2000" u="sng">
                <a:solidFill>
                  <a:schemeClr val="tx1"/>
                </a:solidFill>
                <a:latin typeface="Helvetica" panose="020B0604020202020204" pitchFamily="34" charset="0"/>
              </a:defRPr>
            </a:lvl5pPr>
            <a:lvl6pPr marL="2702604" indent="-245404" eaLnBrk="0" fontAlgn="base" hangingPunct="0">
              <a:spcBef>
                <a:spcPct val="0"/>
              </a:spcBef>
              <a:spcAft>
                <a:spcPct val="0"/>
              </a:spcAft>
              <a:defRPr sz="2000" u="sng">
                <a:solidFill>
                  <a:schemeClr val="tx1"/>
                </a:solidFill>
                <a:latin typeface="Helvetica" panose="020B0604020202020204" pitchFamily="34" charset="0"/>
              </a:defRPr>
            </a:lvl6pPr>
            <a:lvl7pPr marL="3158577" indent="-245404" eaLnBrk="0" fontAlgn="base" hangingPunct="0">
              <a:spcBef>
                <a:spcPct val="0"/>
              </a:spcBef>
              <a:spcAft>
                <a:spcPct val="0"/>
              </a:spcAft>
              <a:defRPr sz="2000" u="sng">
                <a:solidFill>
                  <a:schemeClr val="tx1"/>
                </a:solidFill>
                <a:latin typeface="Helvetica" panose="020B0604020202020204" pitchFamily="34" charset="0"/>
              </a:defRPr>
            </a:lvl7pPr>
            <a:lvl8pPr marL="3614552" indent="-245404" eaLnBrk="0" fontAlgn="base" hangingPunct="0">
              <a:spcBef>
                <a:spcPct val="0"/>
              </a:spcBef>
              <a:spcAft>
                <a:spcPct val="0"/>
              </a:spcAft>
              <a:defRPr sz="2000" u="sng">
                <a:solidFill>
                  <a:schemeClr val="tx1"/>
                </a:solidFill>
                <a:latin typeface="Helvetica" panose="020B0604020202020204" pitchFamily="34" charset="0"/>
              </a:defRPr>
            </a:lvl8pPr>
            <a:lvl9pPr marL="4070526" indent="-245404" eaLnBrk="0" fontAlgn="base" hangingPunct="0">
              <a:spcBef>
                <a:spcPct val="0"/>
              </a:spcBef>
              <a:spcAft>
                <a:spcPct val="0"/>
              </a:spcAft>
              <a:defRPr sz="2000" u="sng">
                <a:solidFill>
                  <a:schemeClr val="tx1"/>
                </a:solidFill>
                <a:latin typeface="Helvetica" panose="020B0604020202020204" pitchFamily="34" charset="0"/>
              </a:defRPr>
            </a:lvl9pPr>
          </a:lstStyle>
          <a:p>
            <a:pPr defTabSz="911951">
              <a:defRPr/>
            </a:pPr>
            <a:fld id="{1055FB8E-76DC-4532-B9A2-84F62EF86D05}" type="slidenum">
              <a:rPr lang="en-US" altLang="en-US" sz="1300" u="none">
                <a:solidFill>
                  <a:srgbClr val="000000"/>
                </a:solidFill>
              </a:rPr>
              <a:pPr defTabSz="911951">
                <a:defRPr/>
              </a:pPr>
              <a:t>60</a:t>
            </a:fld>
            <a:endParaRPr lang="en-US" altLang="en-US" sz="1300" u="none">
              <a:solidFill>
                <a:srgbClr val="000000"/>
              </a:solidFill>
            </a:endParaRPr>
          </a:p>
        </p:txBody>
      </p:sp>
      <p:sp>
        <p:nvSpPr>
          <p:cNvPr id="159747" name="Rectangle 2">
            <a:extLst>
              <a:ext uri="{FF2B5EF4-FFF2-40B4-BE49-F238E27FC236}">
                <a16:creationId xmlns:a16="http://schemas.microsoft.com/office/drawing/2014/main" id="{EB7D01C6-031F-4D84-9938-F084BD4DD9A8}"/>
              </a:ext>
            </a:extLst>
          </p:cNvPr>
          <p:cNvSpPr>
            <a:spLocks noGrp="1" noRot="1" noChangeAspect="1" noChangeArrowheads="1" noTextEdit="1"/>
          </p:cNvSpPr>
          <p:nvPr>
            <p:ph type="sldImg"/>
          </p:nvPr>
        </p:nvSpPr>
        <p:spPr>
          <a:ln/>
        </p:spPr>
      </p:sp>
      <p:sp>
        <p:nvSpPr>
          <p:cNvPr id="159748" name="Rectangle 3">
            <a:extLst>
              <a:ext uri="{FF2B5EF4-FFF2-40B4-BE49-F238E27FC236}">
                <a16:creationId xmlns:a16="http://schemas.microsoft.com/office/drawing/2014/main" id="{28B036A5-4B43-402E-B062-874D4E5915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84388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8D4ABD7C-692C-9610-0F11-E1BA9B3A3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992">
              <a:spcBef>
                <a:spcPct val="30000"/>
              </a:spcBef>
              <a:defRPr sz="1200">
                <a:solidFill>
                  <a:schemeClr val="tx1"/>
                </a:solidFill>
                <a:latin typeface="Times New Roman" panose="02020603050405020304" pitchFamily="18" charset="0"/>
              </a:defRPr>
            </a:lvl1pPr>
            <a:lvl2pPr marL="731757" indent="-278765" defTabSz="924992">
              <a:spcBef>
                <a:spcPct val="30000"/>
              </a:spcBef>
              <a:defRPr sz="1200">
                <a:solidFill>
                  <a:schemeClr val="tx1"/>
                </a:solidFill>
                <a:latin typeface="Times New Roman" panose="02020603050405020304" pitchFamily="18" charset="0"/>
              </a:defRPr>
            </a:lvl2pPr>
            <a:lvl3pPr marL="1126145" indent="-221745" defTabSz="924992">
              <a:spcBef>
                <a:spcPct val="30000"/>
              </a:spcBef>
              <a:defRPr sz="1200">
                <a:solidFill>
                  <a:schemeClr val="tx1"/>
                </a:solidFill>
                <a:latin typeface="Times New Roman" panose="02020603050405020304" pitchFamily="18" charset="0"/>
              </a:defRPr>
            </a:lvl3pPr>
            <a:lvl4pPr marL="1575970" indent="-221745" defTabSz="924992">
              <a:spcBef>
                <a:spcPct val="30000"/>
              </a:spcBef>
              <a:defRPr sz="1200">
                <a:solidFill>
                  <a:schemeClr val="tx1"/>
                </a:solidFill>
                <a:latin typeface="Times New Roman" panose="02020603050405020304" pitchFamily="18" charset="0"/>
              </a:defRPr>
            </a:lvl4pPr>
            <a:lvl5pPr marL="2028961" indent="-221745" defTabSz="924992">
              <a:spcBef>
                <a:spcPct val="30000"/>
              </a:spcBef>
              <a:defRPr sz="1200">
                <a:solidFill>
                  <a:schemeClr val="tx1"/>
                </a:solidFill>
                <a:latin typeface="Times New Roman" panose="02020603050405020304" pitchFamily="18" charset="0"/>
              </a:defRPr>
            </a:lvl5pPr>
            <a:lvl6pPr marL="2485120" indent="-221745" defTabSz="924992" eaLnBrk="0" fontAlgn="base" hangingPunct="0">
              <a:spcBef>
                <a:spcPct val="30000"/>
              </a:spcBef>
              <a:spcAft>
                <a:spcPct val="0"/>
              </a:spcAft>
              <a:defRPr sz="1200">
                <a:solidFill>
                  <a:schemeClr val="tx1"/>
                </a:solidFill>
                <a:latin typeface="Times New Roman" panose="02020603050405020304" pitchFamily="18" charset="0"/>
              </a:defRPr>
            </a:lvl6pPr>
            <a:lvl7pPr marL="2941280" indent="-221745" defTabSz="924992" eaLnBrk="0" fontAlgn="base" hangingPunct="0">
              <a:spcBef>
                <a:spcPct val="30000"/>
              </a:spcBef>
              <a:spcAft>
                <a:spcPct val="0"/>
              </a:spcAft>
              <a:defRPr sz="1200">
                <a:solidFill>
                  <a:schemeClr val="tx1"/>
                </a:solidFill>
                <a:latin typeface="Times New Roman" panose="02020603050405020304" pitchFamily="18" charset="0"/>
              </a:defRPr>
            </a:lvl7pPr>
            <a:lvl8pPr marL="3397440" indent="-221745" defTabSz="924992" eaLnBrk="0" fontAlgn="base" hangingPunct="0">
              <a:spcBef>
                <a:spcPct val="30000"/>
              </a:spcBef>
              <a:spcAft>
                <a:spcPct val="0"/>
              </a:spcAft>
              <a:defRPr sz="1200">
                <a:solidFill>
                  <a:schemeClr val="tx1"/>
                </a:solidFill>
                <a:latin typeface="Times New Roman" panose="02020603050405020304" pitchFamily="18" charset="0"/>
              </a:defRPr>
            </a:lvl8pPr>
            <a:lvl9pPr marL="3853601" indent="-221745" defTabSz="92499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fld id="{1DEA6AB0-2CA8-4C3F-B4CD-131F87864DB0}" type="slidenum">
              <a:rPr lang="en-US" altLang="en-US" sz="1300">
                <a:solidFill>
                  <a:srgbClr val="000000"/>
                </a:solidFill>
                <a:latin typeface="Helvetica" panose="020B0604020202020204" pitchFamily="34" charset="0"/>
                <a:ea typeface="ＭＳ Ｐゴシック" panose="020B0600070205080204" pitchFamily="34" charset="-128"/>
              </a:rPr>
              <a:pPr>
                <a:spcBef>
                  <a:spcPct val="0"/>
                </a:spcBef>
                <a:defRPr/>
              </a:pPr>
              <a:t>62</a:t>
            </a:fld>
            <a:endParaRPr lang="en-US" altLang="en-US" sz="1300">
              <a:solidFill>
                <a:srgbClr val="000000"/>
              </a:solidFill>
              <a:latin typeface="Helvetica" panose="020B0604020202020204" pitchFamily="34" charset="0"/>
              <a:ea typeface="ＭＳ Ｐゴシック" panose="020B0600070205080204" pitchFamily="34" charset="-128"/>
            </a:endParaRPr>
          </a:p>
        </p:txBody>
      </p:sp>
      <p:sp>
        <p:nvSpPr>
          <p:cNvPr id="203779" name="Rectangle 2">
            <a:extLst>
              <a:ext uri="{FF2B5EF4-FFF2-40B4-BE49-F238E27FC236}">
                <a16:creationId xmlns:a16="http://schemas.microsoft.com/office/drawing/2014/main" id="{E767E664-39B0-67E6-FFA4-614F9D95C31F}"/>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7C8866A0-A6B1-1181-2382-501482D976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3781" name="Header Placeholder 1">
            <a:extLst>
              <a:ext uri="{FF2B5EF4-FFF2-40B4-BE49-F238E27FC236}">
                <a16:creationId xmlns:a16="http://schemas.microsoft.com/office/drawing/2014/main" id="{81B82E78-B0B7-F0BC-31D3-6F2785B5943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39" tIns="44020" rIns="88039" bIns="44020"/>
          <a:lstStyle>
            <a:lvl1pPr defTabSz="924992">
              <a:spcBef>
                <a:spcPct val="30000"/>
              </a:spcBef>
              <a:defRPr sz="1200">
                <a:solidFill>
                  <a:schemeClr val="tx1"/>
                </a:solidFill>
                <a:latin typeface="Times New Roman" panose="02020603050405020304" pitchFamily="18" charset="0"/>
              </a:defRPr>
            </a:lvl1pPr>
            <a:lvl2pPr marL="712750" indent="-272429" defTabSz="924992">
              <a:spcBef>
                <a:spcPct val="30000"/>
              </a:spcBef>
              <a:defRPr sz="1200">
                <a:solidFill>
                  <a:schemeClr val="tx1"/>
                </a:solidFill>
                <a:latin typeface="Times New Roman" panose="02020603050405020304" pitchFamily="18" charset="0"/>
              </a:defRPr>
            </a:lvl2pPr>
            <a:lvl3pPr marL="1097636" indent="-216991" defTabSz="924992">
              <a:spcBef>
                <a:spcPct val="30000"/>
              </a:spcBef>
              <a:defRPr sz="1200">
                <a:solidFill>
                  <a:schemeClr val="tx1"/>
                </a:solidFill>
                <a:latin typeface="Times New Roman" panose="02020603050405020304" pitchFamily="18" charset="0"/>
              </a:defRPr>
            </a:lvl3pPr>
            <a:lvl4pPr marL="1537955" indent="-216991" defTabSz="924992">
              <a:spcBef>
                <a:spcPct val="30000"/>
              </a:spcBef>
              <a:defRPr sz="1200">
                <a:solidFill>
                  <a:schemeClr val="tx1"/>
                </a:solidFill>
                <a:latin typeface="Times New Roman" panose="02020603050405020304" pitchFamily="18" charset="0"/>
              </a:defRPr>
            </a:lvl4pPr>
            <a:lvl5pPr marL="1978278" indent="-216991" defTabSz="924992">
              <a:spcBef>
                <a:spcPct val="30000"/>
              </a:spcBef>
              <a:defRPr sz="1200">
                <a:solidFill>
                  <a:schemeClr val="tx1"/>
                </a:solidFill>
                <a:latin typeface="Times New Roman" panose="02020603050405020304" pitchFamily="18" charset="0"/>
              </a:defRPr>
            </a:lvl5pPr>
            <a:lvl6pPr marL="2434437" indent="-216991" defTabSz="924992" eaLnBrk="0" fontAlgn="base" hangingPunct="0">
              <a:spcBef>
                <a:spcPct val="30000"/>
              </a:spcBef>
              <a:spcAft>
                <a:spcPct val="0"/>
              </a:spcAft>
              <a:defRPr sz="1200">
                <a:solidFill>
                  <a:schemeClr val="tx1"/>
                </a:solidFill>
                <a:latin typeface="Times New Roman" panose="02020603050405020304" pitchFamily="18" charset="0"/>
              </a:defRPr>
            </a:lvl6pPr>
            <a:lvl7pPr marL="2890601" indent="-216991" defTabSz="924992" eaLnBrk="0" fontAlgn="base" hangingPunct="0">
              <a:spcBef>
                <a:spcPct val="30000"/>
              </a:spcBef>
              <a:spcAft>
                <a:spcPct val="0"/>
              </a:spcAft>
              <a:defRPr sz="1200">
                <a:solidFill>
                  <a:schemeClr val="tx1"/>
                </a:solidFill>
                <a:latin typeface="Times New Roman" panose="02020603050405020304" pitchFamily="18" charset="0"/>
              </a:defRPr>
            </a:lvl7pPr>
            <a:lvl8pPr marL="3346758" indent="-216991" defTabSz="924992" eaLnBrk="0" fontAlgn="base" hangingPunct="0">
              <a:spcBef>
                <a:spcPct val="30000"/>
              </a:spcBef>
              <a:spcAft>
                <a:spcPct val="0"/>
              </a:spcAft>
              <a:defRPr sz="1200">
                <a:solidFill>
                  <a:schemeClr val="tx1"/>
                </a:solidFill>
                <a:latin typeface="Times New Roman" panose="02020603050405020304" pitchFamily="18" charset="0"/>
              </a:defRPr>
            </a:lvl8pPr>
            <a:lvl9pPr marL="3802917" indent="-216991" defTabSz="924992"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defRPr/>
            </a:pPr>
            <a:r>
              <a:rPr lang="en-US" altLang="en-US" sz="1300">
                <a:solidFill>
                  <a:srgbClr val="000000"/>
                </a:solidFill>
                <a:latin typeface="Helvetica" panose="020B0604020202020204" pitchFamily="34" charset="0"/>
                <a:ea typeface="ＭＳ Ｐゴシック" panose="020B0600070205080204" pitchFamily="34" charset="-128"/>
              </a:rPr>
              <a:t>Thiazolidinediones-Panama-3_15_2014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5620"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2" tIns="46521" rIns="93042" bIns="46521"/>
          <a:lstStyle>
            <a:lvl1pPr defTabSz="925092">
              <a:spcBef>
                <a:spcPct val="30000"/>
              </a:spcBef>
              <a:defRPr sz="1200">
                <a:solidFill>
                  <a:schemeClr val="tx1"/>
                </a:solidFill>
                <a:latin typeface="Times New Roman" pitchFamily="18" charset="0"/>
                <a:ea typeface="MS PGothic" pitchFamily="34" charset="-128"/>
              </a:defRPr>
            </a:lvl1pPr>
            <a:lvl2pPr marL="712099" indent="-273394" defTabSz="925092">
              <a:spcBef>
                <a:spcPct val="30000"/>
              </a:spcBef>
              <a:defRPr sz="1200">
                <a:solidFill>
                  <a:schemeClr val="tx1"/>
                </a:solidFill>
                <a:latin typeface="Times New Roman" pitchFamily="18" charset="0"/>
                <a:ea typeface="MS PGothic" pitchFamily="34" charset="-128"/>
              </a:defRPr>
            </a:lvl2pPr>
            <a:lvl3pPr marL="1098350" indent="-217766" defTabSz="925092">
              <a:spcBef>
                <a:spcPct val="30000"/>
              </a:spcBef>
              <a:defRPr sz="1200">
                <a:solidFill>
                  <a:schemeClr val="tx1"/>
                </a:solidFill>
                <a:latin typeface="Times New Roman" pitchFamily="18" charset="0"/>
                <a:ea typeface="MS PGothic" pitchFamily="34" charset="-128"/>
              </a:defRPr>
            </a:lvl3pPr>
            <a:lvl4pPr marL="1538643" indent="-217766" defTabSz="925092">
              <a:spcBef>
                <a:spcPct val="30000"/>
              </a:spcBef>
              <a:defRPr sz="1200">
                <a:solidFill>
                  <a:schemeClr val="tx1"/>
                </a:solidFill>
                <a:latin typeface="Times New Roman" pitchFamily="18" charset="0"/>
                <a:ea typeface="MS PGothic" pitchFamily="34" charset="-128"/>
              </a:defRPr>
            </a:lvl4pPr>
            <a:lvl5pPr marL="1975759" indent="-217766" defTabSz="925092">
              <a:spcBef>
                <a:spcPct val="30000"/>
              </a:spcBef>
              <a:defRPr sz="1200">
                <a:solidFill>
                  <a:schemeClr val="tx1"/>
                </a:solidFill>
                <a:latin typeface="Times New Roman" pitchFamily="18" charset="0"/>
                <a:ea typeface="MS PGothic" pitchFamily="34" charset="-128"/>
              </a:defRPr>
            </a:lvl5pPr>
            <a:lvl6pPr marL="2433534" indent="-217766"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1311" indent="-217766"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49091" indent="-217766"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06868" indent="-217766" defTabSz="92509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343051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191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04825">
              <a:defRPr/>
            </a:pPr>
            <a:fld id="{E212594E-AEB3-4E06-B850-4567A0239EC5}" type="slidenum">
              <a:rPr lang="en-US" altLang="en-US">
                <a:solidFill>
                  <a:srgbClr val="000000"/>
                </a:solidFill>
              </a:rPr>
              <a:pPr defTabSz="804825">
                <a:defRPr/>
              </a:pPr>
              <a:t>7</a:t>
            </a:fld>
            <a:endParaRPr lang="en-US" altLang="en-US">
              <a:solidFill>
                <a:srgbClr val="000000"/>
              </a:solidFill>
            </a:endParaRPr>
          </a:p>
        </p:txBody>
      </p:sp>
    </p:spTree>
    <p:extLst>
      <p:ext uri="{BB962C8B-B14F-4D97-AF65-F5344CB8AC3E}">
        <p14:creationId xmlns:p14="http://schemas.microsoft.com/office/powerpoint/2010/main" val="365198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8196" name="Header Placeholder 1"/>
          <p:cNvSpPr>
            <a:spLocks noGrp="1"/>
          </p:cNvSpPr>
          <p:nvPr>
            <p:ph type="hdr" sz="quarter" idx="4294967295"/>
          </p:nvPr>
        </p:nvSpPr>
        <p:spPr bwMode="auto">
          <a:xfrm>
            <a:off x="2" y="0"/>
            <a:ext cx="4673384" cy="4519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60" tIns="42481" rIns="84960" bIns="42481"/>
          <a:lstStyle>
            <a:lvl1pPr defTabSz="894498">
              <a:spcBef>
                <a:spcPct val="30000"/>
              </a:spcBef>
              <a:defRPr sz="1200">
                <a:solidFill>
                  <a:schemeClr val="tx1"/>
                </a:solidFill>
                <a:latin typeface="Times New Roman" pitchFamily="18" charset="0"/>
                <a:ea typeface="MS PGothic" pitchFamily="34" charset="-128"/>
              </a:defRPr>
            </a:lvl1pPr>
            <a:lvl2pPr marL="688903" indent="-265437" defTabSz="894498">
              <a:spcBef>
                <a:spcPct val="30000"/>
              </a:spcBef>
              <a:defRPr sz="1200">
                <a:solidFill>
                  <a:schemeClr val="tx1"/>
                </a:solidFill>
                <a:latin typeface="Times New Roman" pitchFamily="18" charset="0"/>
                <a:ea typeface="MS PGothic" pitchFamily="34" charset="-128"/>
              </a:defRPr>
            </a:lvl2pPr>
            <a:lvl3pPr marL="1061736" indent="-211731" defTabSz="894498">
              <a:spcBef>
                <a:spcPct val="30000"/>
              </a:spcBef>
              <a:defRPr sz="1200">
                <a:solidFill>
                  <a:schemeClr val="tx1"/>
                </a:solidFill>
                <a:latin typeface="Times New Roman" pitchFamily="18" charset="0"/>
                <a:ea typeface="MS PGothic" pitchFamily="34" charset="-128"/>
              </a:defRPr>
            </a:lvl3pPr>
            <a:lvl4pPr marL="1486739" indent="-211731" defTabSz="894498">
              <a:spcBef>
                <a:spcPct val="30000"/>
              </a:spcBef>
              <a:defRPr sz="1200">
                <a:solidFill>
                  <a:schemeClr val="tx1"/>
                </a:solidFill>
                <a:latin typeface="Times New Roman" pitchFamily="18" charset="0"/>
                <a:ea typeface="MS PGothic" pitchFamily="34" charset="-128"/>
              </a:defRPr>
            </a:lvl4pPr>
            <a:lvl5pPr marL="1910206" indent="-211731" defTabSz="894498">
              <a:spcBef>
                <a:spcPct val="30000"/>
              </a:spcBef>
              <a:defRPr sz="1200">
                <a:solidFill>
                  <a:schemeClr val="tx1"/>
                </a:solidFill>
                <a:latin typeface="Times New Roman" pitchFamily="18" charset="0"/>
                <a:ea typeface="MS PGothic" pitchFamily="34" charset="-128"/>
              </a:defRPr>
            </a:lvl5pPr>
            <a:lvl6pPr marL="2352086" indent="-211731" defTabSz="894498"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793966" indent="-211731" defTabSz="894498"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235843" indent="-211731" defTabSz="894498"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677722" indent="-211731" defTabSz="894498"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eaLnBrk="1" hangingPunct="1">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139960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7"/>
          <p:cNvSpPr txBox="1">
            <a:spLocks noGrp="1" noChangeArrowheads="1"/>
          </p:cNvSpPr>
          <p:nvPr/>
        </p:nvSpPr>
        <p:spPr bwMode="auto">
          <a:xfrm>
            <a:off x="3971653" y="8830320"/>
            <a:ext cx="3038747" cy="46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88" tIns="46495" rIns="92988" bIns="46495" anchor="b"/>
          <a:lstStyle>
            <a:lvl1pPr defTabSz="939800">
              <a:spcBef>
                <a:spcPct val="30000"/>
              </a:spcBef>
              <a:defRPr sz="1200">
                <a:solidFill>
                  <a:schemeClr val="tx1"/>
                </a:solidFill>
                <a:latin typeface="Times New Roman" pitchFamily="18" charset="0"/>
                <a:ea typeface="MS PGothic" pitchFamily="34" charset="-128"/>
              </a:defRPr>
            </a:lvl1pPr>
            <a:lvl2pPr marL="742950" indent="-285750" defTabSz="939800">
              <a:spcBef>
                <a:spcPct val="30000"/>
              </a:spcBef>
              <a:defRPr sz="1200">
                <a:solidFill>
                  <a:schemeClr val="tx1"/>
                </a:solidFill>
                <a:latin typeface="Times New Roman" pitchFamily="18" charset="0"/>
                <a:ea typeface="MS PGothic" pitchFamily="34" charset="-128"/>
              </a:defRPr>
            </a:lvl2pPr>
            <a:lvl3pPr marL="1143000" indent="-228600" defTabSz="939800">
              <a:spcBef>
                <a:spcPct val="30000"/>
              </a:spcBef>
              <a:defRPr sz="1200">
                <a:solidFill>
                  <a:schemeClr val="tx1"/>
                </a:solidFill>
                <a:latin typeface="Times New Roman" pitchFamily="18" charset="0"/>
                <a:ea typeface="MS PGothic" pitchFamily="34" charset="-128"/>
              </a:defRPr>
            </a:lvl3pPr>
            <a:lvl4pPr marL="1600200" indent="-228600" defTabSz="939800">
              <a:spcBef>
                <a:spcPct val="30000"/>
              </a:spcBef>
              <a:defRPr sz="1200">
                <a:solidFill>
                  <a:schemeClr val="tx1"/>
                </a:solidFill>
                <a:latin typeface="Times New Roman" pitchFamily="18" charset="0"/>
                <a:ea typeface="MS PGothic" pitchFamily="34" charset="-128"/>
              </a:defRPr>
            </a:lvl4pPr>
            <a:lvl5pPr marL="2057400" indent="-228600" defTabSz="939800">
              <a:spcBef>
                <a:spcPct val="30000"/>
              </a:spcBef>
              <a:defRPr sz="1200">
                <a:solidFill>
                  <a:schemeClr val="tx1"/>
                </a:solidFill>
                <a:latin typeface="Times New Roman" pitchFamily="18" charset="0"/>
                <a:ea typeface="MS PGothic" pitchFamily="34" charset="-128"/>
              </a:defRPr>
            </a:lvl5pPr>
            <a:lvl6pPr marL="2514600" indent="-228600" defTabSz="93980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3980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3980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3980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lgn="r" defTabSz="937662" eaLnBrk="1" hangingPunct="1">
              <a:spcBef>
                <a:spcPct val="0"/>
              </a:spcBef>
              <a:defRPr/>
            </a:pPr>
            <a:fld id="{D664260F-C4F1-4E07-A08C-DCA8A410E1D6}" type="slidenum">
              <a:rPr lang="en-US" altLang="en-US">
                <a:solidFill>
                  <a:srgbClr val="000000"/>
                </a:solidFill>
                <a:latin typeface="Arial" pitchFamily="34" charset="0"/>
              </a:rPr>
              <a:pPr algn="r" defTabSz="937662" eaLnBrk="1" hangingPunct="1">
                <a:spcBef>
                  <a:spcPct val="0"/>
                </a:spcBef>
                <a:defRPr/>
              </a:pPr>
              <a:t>9</a:t>
            </a:fld>
            <a:endParaRPr lang="en-US" altLang="en-US">
              <a:solidFill>
                <a:srgbClr val="000000"/>
              </a:solidFill>
              <a:latin typeface="Arial" pitchFamily="34" charset="0"/>
            </a:endParaRPr>
          </a:p>
        </p:txBody>
      </p:sp>
      <p:sp>
        <p:nvSpPr>
          <p:cNvPr id="515075" name="Rectangle 2"/>
          <p:cNvSpPr>
            <a:spLocks noGrp="1" noRot="1" noChangeAspect="1" noChangeArrowheads="1" noTextEdit="1"/>
          </p:cNvSpPr>
          <p:nvPr>
            <p:ph type="sldImg"/>
          </p:nvPr>
        </p:nvSpPr>
        <p:spPr>
          <a:solidFill>
            <a:srgbClr val="FFFFFF"/>
          </a:solidFill>
          <a:ln/>
        </p:spPr>
      </p:sp>
      <p:sp>
        <p:nvSpPr>
          <p:cNvPr id="515076" name="Rectangle 3"/>
          <p:cNvSpPr>
            <a:spLocks noGrp="1" noChangeArrowheads="1"/>
          </p:cNvSpPr>
          <p:nvPr>
            <p:ph type="body" idx="1"/>
          </p:nvPr>
        </p:nvSpPr>
        <p:spPr>
          <a:solidFill>
            <a:srgbClr val="FFFFFF"/>
          </a:solidFill>
          <a:ln>
            <a:solidFill>
              <a:srgbClr val="000000"/>
            </a:solidFill>
          </a:ln>
        </p:spPr>
        <p:txBody>
          <a:bodyPr lIns="92988" rIns="92988"/>
          <a:lstStyle/>
          <a:p>
            <a:pPr eaLnBrk="1" hangingPunct="1"/>
            <a:endParaRPr lang="en-US" altLang="en-US"/>
          </a:p>
        </p:txBody>
      </p:sp>
      <p:sp>
        <p:nvSpPr>
          <p:cNvPr id="515077" name="Header Placeholder 1"/>
          <p:cNvSpPr>
            <a:spLocks noGrp="1"/>
          </p:cNvSpPr>
          <p:nvPr>
            <p:ph type="hdr" sz="quarter" idx="4294967295"/>
          </p:nvPr>
        </p:nvSpPr>
        <p:spPr bwMode="auto">
          <a:xfrm>
            <a:off x="3" y="1"/>
            <a:ext cx="4867756" cy="466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6" tIns="44010" rIns="88016" bIns="44010"/>
          <a:lstStyle>
            <a:lvl1pPr defTabSz="926680">
              <a:spcBef>
                <a:spcPct val="30000"/>
              </a:spcBef>
              <a:defRPr sz="1200">
                <a:solidFill>
                  <a:schemeClr val="tx1"/>
                </a:solidFill>
                <a:latin typeface="Times New Roman" pitchFamily="18" charset="0"/>
                <a:ea typeface="MS PGothic" pitchFamily="34" charset="-128"/>
              </a:defRPr>
            </a:lvl1pPr>
            <a:lvl2pPr marL="713688" indent="-274985" defTabSz="926680">
              <a:spcBef>
                <a:spcPct val="30000"/>
              </a:spcBef>
              <a:defRPr sz="1200">
                <a:solidFill>
                  <a:schemeClr val="tx1"/>
                </a:solidFill>
                <a:latin typeface="Times New Roman" pitchFamily="18" charset="0"/>
                <a:ea typeface="MS PGothic" pitchFamily="34" charset="-128"/>
              </a:defRPr>
            </a:lvl2pPr>
            <a:lvl3pPr marL="1099939" indent="-219354" defTabSz="926680">
              <a:spcBef>
                <a:spcPct val="30000"/>
              </a:spcBef>
              <a:defRPr sz="1200">
                <a:solidFill>
                  <a:schemeClr val="tx1"/>
                </a:solidFill>
                <a:latin typeface="Times New Roman" pitchFamily="18" charset="0"/>
                <a:ea typeface="MS PGothic" pitchFamily="34" charset="-128"/>
              </a:defRPr>
            </a:lvl3pPr>
            <a:lvl4pPr marL="1540233" indent="-219354" defTabSz="926680">
              <a:spcBef>
                <a:spcPct val="30000"/>
              </a:spcBef>
              <a:defRPr sz="1200">
                <a:solidFill>
                  <a:schemeClr val="tx1"/>
                </a:solidFill>
                <a:latin typeface="Times New Roman" pitchFamily="18" charset="0"/>
                <a:ea typeface="MS PGothic" pitchFamily="34" charset="-128"/>
              </a:defRPr>
            </a:lvl4pPr>
            <a:lvl5pPr marL="1978935" indent="-219354" defTabSz="926680">
              <a:spcBef>
                <a:spcPct val="30000"/>
              </a:spcBef>
              <a:defRPr sz="1200">
                <a:solidFill>
                  <a:schemeClr val="tx1"/>
                </a:solidFill>
                <a:latin typeface="Times New Roman" pitchFamily="18" charset="0"/>
                <a:ea typeface="MS PGothic" pitchFamily="34" charset="-128"/>
              </a:defRPr>
            </a:lvl5pPr>
            <a:lvl6pPr marL="243671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894494"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352270"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10047" indent="-219354" defTabSz="926680"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defRPr/>
            </a:pPr>
            <a:r>
              <a:rPr lang="en-US" altLang="en-US">
                <a:solidFill>
                  <a:srgbClr val="000000"/>
                </a:solidFill>
                <a:latin typeface="Helvetica" charset="0"/>
              </a:rPr>
              <a:t>Treatment of T2DM-Denmark (Vancouver)-Feb_2014</a:t>
            </a:r>
          </a:p>
        </p:txBody>
      </p:sp>
    </p:spTree>
    <p:extLst>
      <p:ext uri="{BB962C8B-B14F-4D97-AF65-F5344CB8AC3E}">
        <p14:creationId xmlns:p14="http://schemas.microsoft.com/office/powerpoint/2010/main" val="122941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9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3C17C5A3-D3CA-4EE3-B57B-02386A3956F6}" type="slidenum">
              <a:rPr lang="en-US" altLang="en-US"/>
              <a:pPr/>
              <a:t>‹#›</a:t>
            </a:fld>
            <a:endParaRPr lang="en-US" altLang="en-US"/>
          </a:p>
        </p:txBody>
      </p:sp>
    </p:spTree>
    <p:extLst>
      <p:ext uri="{BB962C8B-B14F-4D97-AF65-F5344CB8AC3E}">
        <p14:creationId xmlns:p14="http://schemas.microsoft.com/office/powerpoint/2010/main" val="100449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43A0080F-38BA-4DAE-92C9-0CEF477A6CF3}" type="slidenum">
              <a:rPr lang="en-US" altLang="en-US"/>
              <a:pPr/>
              <a:t>‹#›</a:t>
            </a:fld>
            <a:endParaRPr lang="en-US" altLang="en-US"/>
          </a:p>
        </p:txBody>
      </p:sp>
    </p:spTree>
    <p:extLst>
      <p:ext uri="{BB962C8B-B14F-4D97-AF65-F5344CB8AC3E}">
        <p14:creationId xmlns:p14="http://schemas.microsoft.com/office/powerpoint/2010/main" val="20144754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B0E887-D503-4BD8-B0D1-E33AA713206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1B58D2-6866-4986-A3DE-3BAA35AF612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1A9ED-B4EC-4AB2-B105-AD74B7B161B6}"/>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5" name="Footer Placeholder 4">
            <a:extLst>
              <a:ext uri="{FF2B5EF4-FFF2-40B4-BE49-F238E27FC236}">
                <a16:creationId xmlns:a16="http://schemas.microsoft.com/office/drawing/2014/main" id="{95AB8BA9-02AF-4C0D-968C-91D0EFEDF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87DA5-8B19-4849-B029-CF905BFA1B45}"/>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4189589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84A4F6A7-221E-43D6-9AF6-5CC74AAF37D2}" type="slidenum">
              <a:rPr lang="en-US" altLang="en-US"/>
              <a:pPr/>
              <a:t>‹#›</a:t>
            </a:fld>
            <a:endParaRPr lang="en-US" altLang="en-US"/>
          </a:p>
        </p:txBody>
      </p:sp>
    </p:spTree>
    <p:extLst>
      <p:ext uri="{BB962C8B-B14F-4D97-AF65-F5344CB8AC3E}">
        <p14:creationId xmlns:p14="http://schemas.microsoft.com/office/powerpoint/2010/main" val="21102382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6929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B4E127E7-1848-40AC-9194-9ADB3B567979}" type="slidenum">
              <a:rPr lang="en-US" altLang="en-US"/>
              <a:pPr/>
              <a:t>‹#›</a:t>
            </a:fld>
            <a:endParaRPr lang="en-US" altLang="en-US"/>
          </a:p>
        </p:txBody>
      </p:sp>
    </p:spTree>
    <p:extLst>
      <p:ext uri="{BB962C8B-B14F-4D97-AF65-F5344CB8AC3E}">
        <p14:creationId xmlns:p14="http://schemas.microsoft.com/office/powerpoint/2010/main" val="1074324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97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6C1E69FC-7382-4CBD-AA86-0C073563BA6A}" type="slidenum">
              <a:rPr lang="en-US" altLang="en-US"/>
              <a:pPr/>
              <a:t>‹#›</a:t>
            </a:fld>
            <a:endParaRPr lang="en-US" altLang="en-US"/>
          </a:p>
        </p:txBody>
      </p:sp>
    </p:spTree>
    <p:extLst>
      <p:ext uri="{BB962C8B-B14F-4D97-AF65-F5344CB8AC3E}">
        <p14:creationId xmlns:p14="http://schemas.microsoft.com/office/powerpoint/2010/main" val="20128017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9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61253" indent="0" algn="ctr">
              <a:buNone/>
              <a:defRPr/>
            </a:lvl2pPr>
            <a:lvl3pPr marL="722507" indent="0" algn="ctr">
              <a:buNone/>
              <a:defRPr/>
            </a:lvl3pPr>
            <a:lvl4pPr marL="1083760" indent="0" algn="ctr">
              <a:buNone/>
              <a:defRPr/>
            </a:lvl4pPr>
            <a:lvl5pPr marL="1445014" indent="0" algn="ctr">
              <a:buNone/>
              <a:defRPr/>
            </a:lvl5pPr>
            <a:lvl6pPr marL="1806267" indent="0" algn="ctr">
              <a:buNone/>
              <a:defRPr/>
            </a:lvl6pPr>
            <a:lvl7pPr marL="2167520" indent="0" algn="ctr">
              <a:buNone/>
              <a:defRPr/>
            </a:lvl7pPr>
            <a:lvl8pPr marL="2528775" indent="0" algn="ctr">
              <a:buNone/>
              <a:defRPr/>
            </a:lvl8pPr>
            <a:lvl9pPr marL="2890028"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42C6CBDE-13DD-43FE-A076-6BDF0BFA78E3}"/>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21B8646-27DA-4D8F-84F2-A9A643C8114C}"/>
              </a:ext>
            </a:extLst>
          </p:cNvPr>
          <p:cNvSpPr>
            <a:spLocks noGrp="1" noChangeArrowheads="1"/>
          </p:cNvSpPr>
          <p:nvPr>
            <p:ph type="sldNum" sz="quarter" idx="11"/>
          </p:nvPr>
        </p:nvSpPr>
        <p:spPr>
          <a:ln/>
        </p:spPr>
        <p:txBody>
          <a:bodyPr/>
          <a:lstStyle>
            <a:lvl1pPr>
              <a:defRPr/>
            </a:lvl1pPr>
          </a:lstStyle>
          <a:p>
            <a:fld id="{67A97B4D-3330-4531-A9DD-900E71264EBC}" type="slidenum">
              <a:rPr lang="en-US" altLang="en-US"/>
              <a:pPr/>
              <a:t>‹#›</a:t>
            </a:fld>
            <a:endParaRPr lang="en-US" altLang="en-US"/>
          </a:p>
        </p:txBody>
      </p:sp>
    </p:spTree>
    <p:extLst>
      <p:ext uri="{BB962C8B-B14F-4D97-AF65-F5344CB8AC3E}">
        <p14:creationId xmlns:p14="http://schemas.microsoft.com/office/powerpoint/2010/main" val="36323733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4B6A3D8-1AC6-441F-82D1-E606A05A5F6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D5124A7-2679-4157-844F-F933B194DEDC}"/>
              </a:ext>
            </a:extLst>
          </p:cNvPr>
          <p:cNvSpPr>
            <a:spLocks noGrp="1" noChangeArrowheads="1"/>
          </p:cNvSpPr>
          <p:nvPr>
            <p:ph type="sldNum" sz="quarter" idx="11"/>
          </p:nvPr>
        </p:nvSpPr>
        <p:spPr>
          <a:ln/>
        </p:spPr>
        <p:txBody>
          <a:bodyPr/>
          <a:lstStyle>
            <a:lvl1pPr>
              <a:defRPr/>
            </a:lvl1pPr>
          </a:lstStyle>
          <a:p>
            <a:fld id="{7991202C-AAE3-4FC4-AB8B-E744BFE45866}" type="slidenum">
              <a:rPr lang="en-US" altLang="en-US"/>
              <a:pPr/>
              <a:t>‹#›</a:t>
            </a:fld>
            <a:endParaRPr lang="en-US" altLang="en-US"/>
          </a:p>
        </p:txBody>
      </p:sp>
    </p:spTree>
    <p:extLst>
      <p:ext uri="{BB962C8B-B14F-4D97-AF65-F5344CB8AC3E}">
        <p14:creationId xmlns:p14="http://schemas.microsoft.com/office/powerpoint/2010/main" val="32291289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9439"/>
            <a:ext cx="7772400" cy="1362075"/>
          </a:xfrm>
        </p:spPr>
        <p:txBody>
          <a:bodyPr anchor="t"/>
          <a:lstStyle>
            <a:lvl1pPr algn="l">
              <a:defRPr sz="3161"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580"/>
            </a:lvl1pPr>
            <a:lvl2pPr marL="361253" indent="0">
              <a:buNone/>
              <a:defRPr sz="1422"/>
            </a:lvl2pPr>
            <a:lvl3pPr marL="722507" indent="0">
              <a:buNone/>
              <a:defRPr sz="1264"/>
            </a:lvl3pPr>
            <a:lvl4pPr marL="1083760" indent="0">
              <a:buNone/>
              <a:defRPr sz="1106"/>
            </a:lvl4pPr>
            <a:lvl5pPr marL="1445014" indent="0">
              <a:buNone/>
              <a:defRPr sz="1106"/>
            </a:lvl5pPr>
            <a:lvl6pPr marL="1806267" indent="0">
              <a:buNone/>
              <a:defRPr sz="1106"/>
            </a:lvl6pPr>
            <a:lvl7pPr marL="2167520" indent="0">
              <a:buNone/>
              <a:defRPr sz="1106"/>
            </a:lvl7pPr>
            <a:lvl8pPr marL="2528775" indent="0">
              <a:buNone/>
              <a:defRPr sz="1106"/>
            </a:lvl8pPr>
            <a:lvl9pPr marL="2890028" indent="0">
              <a:buNone/>
              <a:defRPr sz="1106"/>
            </a:lvl9pPr>
          </a:lstStyle>
          <a:p>
            <a:pPr lvl="0"/>
            <a:r>
              <a:rPr lang="en-US"/>
              <a:t>Click to edit Master text styles</a:t>
            </a:r>
          </a:p>
        </p:txBody>
      </p:sp>
      <p:sp>
        <p:nvSpPr>
          <p:cNvPr id="4" name="Rectangle 5">
            <a:extLst>
              <a:ext uri="{FF2B5EF4-FFF2-40B4-BE49-F238E27FC236}">
                <a16:creationId xmlns:a16="http://schemas.microsoft.com/office/drawing/2014/main" id="{7CF63DC3-B898-41C5-8181-3D962ECDE29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9974B52-EA78-4835-8F4C-E3EDA7794E3B}"/>
              </a:ext>
            </a:extLst>
          </p:cNvPr>
          <p:cNvSpPr>
            <a:spLocks noGrp="1" noChangeArrowheads="1"/>
          </p:cNvSpPr>
          <p:nvPr>
            <p:ph type="sldNum" sz="quarter" idx="11"/>
          </p:nvPr>
        </p:nvSpPr>
        <p:spPr>
          <a:ln/>
        </p:spPr>
        <p:txBody>
          <a:bodyPr/>
          <a:lstStyle>
            <a:lvl1pPr>
              <a:defRPr/>
            </a:lvl1pPr>
          </a:lstStyle>
          <a:p>
            <a:fld id="{5C3815AA-0C3B-4118-B0AF-99296CC7702C}" type="slidenum">
              <a:rPr lang="en-US" altLang="en-US"/>
              <a:pPr/>
              <a:t>‹#›</a:t>
            </a:fld>
            <a:endParaRPr lang="en-US" altLang="en-US"/>
          </a:p>
        </p:txBody>
      </p:sp>
    </p:spTree>
    <p:extLst>
      <p:ext uri="{BB962C8B-B14F-4D97-AF65-F5344CB8AC3E}">
        <p14:creationId xmlns:p14="http://schemas.microsoft.com/office/powerpoint/2010/main" val="16713419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189" y="1905000"/>
            <a:ext cx="3818467" cy="4114800"/>
          </a:xfrm>
        </p:spPr>
        <p:txBody>
          <a:bodyPr/>
          <a:lstStyle>
            <a:lvl1pPr>
              <a:defRPr sz="2212"/>
            </a:lvl1pPr>
            <a:lvl2pPr>
              <a:defRPr sz="1896"/>
            </a:lvl2pPr>
            <a:lvl3pPr>
              <a:defRPr sz="158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46" y="1905000"/>
            <a:ext cx="3818467" cy="4114800"/>
          </a:xfrm>
        </p:spPr>
        <p:txBody>
          <a:bodyPr/>
          <a:lstStyle>
            <a:lvl1pPr>
              <a:defRPr sz="2212"/>
            </a:lvl1pPr>
            <a:lvl2pPr>
              <a:defRPr sz="1896"/>
            </a:lvl2pPr>
            <a:lvl3pPr>
              <a:defRPr sz="158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B4DDDC4-62A4-4392-BCCA-B0D095B7FD4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FAB4D4-FB79-4DFB-B7D9-0779F609DE6B}"/>
              </a:ext>
            </a:extLst>
          </p:cNvPr>
          <p:cNvSpPr>
            <a:spLocks noGrp="1" noChangeArrowheads="1"/>
          </p:cNvSpPr>
          <p:nvPr>
            <p:ph type="sldNum" sz="quarter" idx="11"/>
          </p:nvPr>
        </p:nvSpPr>
        <p:spPr>
          <a:ln/>
        </p:spPr>
        <p:txBody>
          <a:bodyPr/>
          <a:lstStyle>
            <a:lvl1pPr>
              <a:defRPr/>
            </a:lvl1pPr>
          </a:lstStyle>
          <a:p>
            <a:fld id="{065D8C61-FB37-4EC7-B125-1E459F05C610}" type="slidenum">
              <a:rPr lang="en-US" altLang="en-US"/>
              <a:pPr/>
              <a:t>‹#›</a:t>
            </a:fld>
            <a:endParaRPr lang="en-US" altLang="en-US"/>
          </a:p>
        </p:txBody>
      </p:sp>
    </p:spTree>
    <p:extLst>
      <p:ext uri="{BB962C8B-B14F-4D97-AF65-F5344CB8AC3E}">
        <p14:creationId xmlns:p14="http://schemas.microsoft.com/office/powerpoint/2010/main" val="34636380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1896" b="1"/>
            </a:lvl1pPr>
            <a:lvl2pPr marL="361253" indent="0">
              <a:buNone/>
              <a:defRPr sz="1580" b="1"/>
            </a:lvl2pPr>
            <a:lvl3pPr marL="722507" indent="0">
              <a:buNone/>
              <a:defRPr sz="1422" b="1"/>
            </a:lvl3pPr>
            <a:lvl4pPr marL="1083760" indent="0">
              <a:buNone/>
              <a:defRPr sz="1264" b="1"/>
            </a:lvl4pPr>
            <a:lvl5pPr marL="1445014" indent="0">
              <a:buNone/>
              <a:defRPr sz="1264" b="1"/>
            </a:lvl5pPr>
            <a:lvl6pPr marL="1806267" indent="0">
              <a:buNone/>
              <a:defRPr sz="1264" b="1"/>
            </a:lvl6pPr>
            <a:lvl7pPr marL="2167520" indent="0">
              <a:buNone/>
              <a:defRPr sz="1264" b="1"/>
            </a:lvl7pPr>
            <a:lvl8pPr marL="2528775" indent="0">
              <a:buNone/>
              <a:defRPr sz="1264" b="1"/>
            </a:lvl8pPr>
            <a:lvl9pPr marL="2890028" indent="0">
              <a:buNone/>
              <a:defRPr sz="1264"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1896"/>
            </a:lvl1pPr>
            <a:lvl2pPr>
              <a:defRPr sz="1580"/>
            </a:lvl2pPr>
            <a:lvl3pPr>
              <a:defRPr sz="1422"/>
            </a:lvl3pPr>
            <a:lvl4pPr>
              <a:defRPr sz="1264"/>
            </a:lvl4pPr>
            <a:lvl5pPr>
              <a:defRPr sz="1264"/>
            </a:lvl5pPr>
            <a:lvl6pPr>
              <a:defRPr sz="1264"/>
            </a:lvl6pPr>
            <a:lvl7pPr>
              <a:defRPr sz="1264"/>
            </a:lvl7pPr>
            <a:lvl8pPr>
              <a:defRPr sz="1264"/>
            </a:lvl8pPr>
            <a:lvl9pPr>
              <a:defRPr sz="1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1896" b="1"/>
            </a:lvl1pPr>
            <a:lvl2pPr marL="361253" indent="0">
              <a:buNone/>
              <a:defRPr sz="1580" b="1"/>
            </a:lvl2pPr>
            <a:lvl3pPr marL="722507" indent="0">
              <a:buNone/>
              <a:defRPr sz="1422" b="1"/>
            </a:lvl3pPr>
            <a:lvl4pPr marL="1083760" indent="0">
              <a:buNone/>
              <a:defRPr sz="1264" b="1"/>
            </a:lvl4pPr>
            <a:lvl5pPr marL="1445014" indent="0">
              <a:buNone/>
              <a:defRPr sz="1264" b="1"/>
            </a:lvl5pPr>
            <a:lvl6pPr marL="1806267" indent="0">
              <a:buNone/>
              <a:defRPr sz="1264" b="1"/>
            </a:lvl6pPr>
            <a:lvl7pPr marL="2167520" indent="0">
              <a:buNone/>
              <a:defRPr sz="1264" b="1"/>
            </a:lvl7pPr>
            <a:lvl8pPr marL="2528775" indent="0">
              <a:buNone/>
              <a:defRPr sz="1264" b="1"/>
            </a:lvl8pPr>
            <a:lvl9pPr marL="2890028" indent="0">
              <a:buNone/>
              <a:defRPr sz="1264"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1896"/>
            </a:lvl1pPr>
            <a:lvl2pPr>
              <a:defRPr sz="1580"/>
            </a:lvl2pPr>
            <a:lvl3pPr>
              <a:defRPr sz="1422"/>
            </a:lvl3pPr>
            <a:lvl4pPr>
              <a:defRPr sz="1264"/>
            </a:lvl4pPr>
            <a:lvl5pPr>
              <a:defRPr sz="1264"/>
            </a:lvl5pPr>
            <a:lvl6pPr>
              <a:defRPr sz="1264"/>
            </a:lvl6pPr>
            <a:lvl7pPr>
              <a:defRPr sz="1264"/>
            </a:lvl7pPr>
            <a:lvl8pPr>
              <a:defRPr sz="1264"/>
            </a:lvl8pPr>
            <a:lvl9pPr>
              <a:defRPr sz="1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140B3FA-48D9-49E8-BF2F-6DD06F844E6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CB549B29-45B6-4B97-89BC-2BB2F4FAB891}"/>
              </a:ext>
            </a:extLst>
          </p:cNvPr>
          <p:cNvSpPr>
            <a:spLocks noGrp="1" noChangeArrowheads="1"/>
          </p:cNvSpPr>
          <p:nvPr>
            <p:ph type="sldNum" sz="quarter" idx="11"/>
          </p:nvPr>
        </p:nvSpPr>
        <p:spPr>
          <a:ln/>
        </p:spPr>
        <p:txBody>
          <a:bodyPr/>
          <a:lstStyle>
            <a:lvl1pPr>
              <a:defRPr/>
            </a:lvl1pPr>
          </a:lstStyle>
          <a:p>
            <a:fld id="{7CA9FA01-E39F-4D40-B547-09611FE758B2}" type="slidenum">
              <a:rPr lang="en-US" altLang="en-US"/>
              <a:pPr/>
              <a:t>‹#›</a:t>
            </a:fld>
            <a:endParaRPr lang="en-US" altLang="en-US"/>
          </a:p>
        </p:txBody>
      </p:sp>
    </p:spTree>
    <p:extLst>
      <p:ext uri="{BB962C8B-B14F-4D97-AF65-F5344CB8AC3E}">
        <p14:creationId xmlns:p14="http://schemas.microsoft.com/office/powerpoint/2010/main" val="19573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39" y="609600"/>
            <a:ext cx="569383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FAA9271D-BCD3-4B23-8107-FE4EE72FB8EC}" type="slidenum">
              <a:rPr lang="en-US" altLang="en-US"/>
              <a:pPr/>
              <a:t>‹#›</a:t>
            </a:fld>
            <a:endParaRPr lang="en-US" altLang="en-US"/>
          </a:p>
        </p:txBody>
      </p:sp>
    </p:spTree>
    <p:extLst>
      <p:ext uri="{BB962C8B-B14F-4D97-AF65-F5344CB8AC3E}">
        <p14:creationId xmlns:p14="http://schemas.microsoft.com/office/powerpoint/2010/main" val="36350622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0E9DBC5-61DC-475E-9960-8A903783A98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905D9C0-774B-45FC-8C81-9332D97FBBBE}"/>
              </a:ext>
            </a:extLst>
          </p:cNvPr>
          <p:cNvSpPr>
            <a:spLocks noGrp="1" noChangeArrowheads="1"/>
          </p:cNvSpPr>
          <p:nvPr>
            <p:ph type="sldNum" sz="quarter" idx="11"/>
          </p:nvPr>
        </p:nvSpPr>
        <p:spPr>
          <a:ln/>
        </p:spPr>
        <p:txBody>
          <a:bodyPr/>
          <a:lstStyle>
            <a:lvl1pPr>
              <a:defRPr/>
            </a:lvl1pPr>
          </a:lstStyle>
          <a:p>
            <a:fld id="{3726AAAA-0F0E-450E-894E-03FF5B803316}" type="slidenum">
              <a:rPr lang="en-US" altLang="en-US"/>
              <a:pPr/>
              <a:t>‹#›</a:t>
            </a:fld>
            <a:endParaRPr lang="en-US" altLang="en-US"/>
          </a:p>
        </p:txBody>
      </p:sp>
    </p:spTree>
    <p:extLst>
      <p:ext uri="{BB962C8B-B14F-4D97-AF65-F5344CB8AC3E}">
        <p14:creationId xmlns:p14="http://schemas.microsoft.com/office/powerpoint/2010/main" val="22188665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96DA2B4-1A63-4F81-B169-FB4C133DDAA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A0043B29-C130-4472-9213-D9AEACB13AE5}"/>
              </a:ext>
            </a:extLst>
          </p:cNvPr>
          <p:cNvSpPr>
            <a:spLocks noGrp="1" noChangeArrowheads="1"/>
          </p:cNvSpPr>
          <p:nvPr>
            <p:ph type="sldNum" sz="quarter" idx="11"/>
          </p:nvPr>
        </p:nvSpPr>
        <p:spPr>
          <a:ln/>
        </p:spPr>
        <p:txBody>
          <a:bodyPr/>
          <a:lstStyle>
            <a:lvl1pPr>
              <a:defRPr/>
            </a:lvl1pPr>
          </a:lstStyle>
          <a:p>
            <a:fld id="{CB11CDD3-A66E-433F-9EFD-BACBD4141A8A}" type="slidenum">
              <a:rPr lang="en-US" altLang="en-US"/>
              <a:pPr/>
              <a:t>‹#›</a:t>
            </a:fld>
            <a:endParaRPr lang="en-US" altLang="en-US"/>
          </a:p>
        </p:txBody>
      </p:sp>
    </p:spTree>
    <p:extLst>
      <p:ext uri="{BB962C8B-B14F-4D97-AF65-F5344CB8AC3E}">
        <p14:creationId xmlns:p14="http://schemas.microsoft.com/office/powerpoint/2010/main" val="30763477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l">
              <a:defRPr sz="1580" b="1"/>
            </a:lvl1pPr>
          </a:lstStyle>
          <a:p>
            <a:r>
              <a:rPr lang="en-US"/>
              <a:t>Click to edit Master title style</a:t>
            </a:r>
          </a:p>
        </p:txBody>
      </p:sp>
      <p:sp>
        <p:nvSpPr>
          <p:cNvPr id="3" name="Content Placeholder 2"/>
          <p:cNvSpPr>
            <a:spLocks noGrp="1"/>
          </p:cNvSpPr>
          <p:nvPr>
            <p:ph idx="1"/>
          </p:nvPr>
        </p:nvSpPr>
        <p:spPr>
          <a:xfrm>
            <a:off x="3575789" y="274752"/>
            <a:ext cx="5111044" cy="5853113"/>
          </a:xfrm>
        </p:spPr>
        <p:txBody>
          <a:bodyPr/>
          <a:lstStyle>
            <a:lvl1pPr>
              <a:defRPr sz="2528"/>
            </a:lvl1pPr>
            <a:lvl2pPr>
              <a:defRPr sz="2212"/>
            </a:lvl2pPr>
            <a:lvl3pPr>
              <a:defRPr sz="1896"/>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13"/>
            <a:ext cx="3008489" cy="4691063"/>
          </a:xfrm>
        </p:spPr>
        <p:txBody>
          <a:bodyPr/>
          <a:lstStyle>
            <a:lvl1pPr marL="0" indent="0">
              <a:buNone/>
              <a:defRPr sz="1106"/>
            </a:lvl1pPr>
            <a:lvl2pPr marL="361253" indent="0">
              <a:buNone/>
              <a:defRPr sz="948"/>
            </a:lvl2pPr>
            <a:lvl3pPr marL="722507" indent="0">
              <a:buNone/>
              <a:defRPr sz="790"/>
            </a:lvl3pPr>
            <a:lvl4pPr marL="1083760" indent="0">
              <a:buNone/>
              <a:defRPr sz="711"/>
            </a:lvl4pPr>
            <a:lvl5pPr marL="1445014" indent="0">
              <a:buNone/>
              <a:defRPr sz="711"/>
            </a:lvl5pPr>
            <a:lvl6pPr marL="1806267" indent="0">
              <a:buNone/>
              <a:defRPr sz="711"/>
            </a:lvl6pPr>
            <a:lvl7pPr marL="2167520" indent="0">
              <a:buNone/>
              <a:defRPr sz="711"/>
            </a:lvl7pPr>
            <a:lvl8pPr marL="2528775" indent="0">
              <a:buNone/>
              <a:defRPr sz="711"/>
            </a:lvl8pPr>
            <a:lvl9pPr marL="2890028" indent="0">
              <a:buNone/>
              <a:defRPr sz="711"/>
            </a:lvl9pPr>
          </a:lstStyle>
          <a:p>
            <a:pPr lvl="0"/>
            <a:r>
              <a:rPr lang="en-US"/>
              <a:t>Click to edit Master text styles</a:t>
            </a:r>
          </a:p>
        </p:txBody>
      </p:sp>
      <p:sp>
        <p:nvSpPr>
          <p:cNvPr id="5" name="Rectangle 5">
            <a:extLst>
              <a:ext uri="{FF2B5EF4-FFF2-40B4-BE49-F238E27FC236}">
                <a16:creationId xmlns:a16="http://schemas.microsoft.com/office/drawing/2014/main" id="{4DAD9D93-45E5-4D66-9A60-73733354AD1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CE21CC5-6209-45C7-AC5E-91949EB35062}"/>
              </a:ext>
            </a:extLst>
          </p:cNvPr>
          <p:cNvSpPr>
            <a:spLocks noGrp="1" noChangeArrowheads="1"/>
          </p:cNvSpPr>
          <p:nvPr>
            <p:ph type="sldNum" sz="quarter" idx="11"/>
          </p:nvPr>
        </p:nvSpPr>
        <p:spPr>
          <a:ln/>
        </p:spPr>
        <p:txBody>
          <a:bodyPr/>
          <a:lstStyle>
            <a:lvl1pPr>
              <a:defRPr/>
            </a:lvl1pPr>
          </a:lstStyle>
          <a:p>
            <a:fld id="{EC58A832-D713-43AA-96F2-75D3D6215333}" type="slidenum">
              <a:rPr lang="en-US" altLang="en-US"/>
              <a:pPr/>
              <a:t>‹#›</a:t>
            </a:fld>
            <a:endParaRPr lang="en-US" altLang="en-US"/>
          </a:p>
        </p:txBody>
      </p:sp>
    </p:spTree>
    <p:extLst>
      <p:ext uri="{BB962C8B-B14F-4D97-AF65-F5344CB8AC3E}">
        <p14:creationId xmlns:p14="http://schemas.microsoft.com/office/powerpoint/2010/main" val="23272443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58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528"/>
            </a:lvl1pPr>
            <a:lvl2pPr marL="361253" indent="0">
              <a:buNone/>
              <a:defRPr sz="2212"/>
            </a:lvl2pPr>
            <a:lvl3pPr marL="722507" indent="0">
              <a:buNone/>
              <a:defRPr sz="1896"/>
            </a:lvl3pPr>
            <a:lvl4pPr marL="1083760" indent="0">
              <a:buNone/>
              <a:defRPr sz="1580"/>
            </a:lvl4pPr>
            <a:lvl5pPr marL="1445014" indent="0">
              <a:buNone/>
              <a:defRPr sz="1580"/>
            </a:lvl5pPr>
            <a:lvl6pPr marL="1806267" indent="0">
              <a:buNone/>
              <a:defRPr sz="1580"/>
            </a:lvl6pPr>
            <a:lvl7pPr marL="2167520" indent="0">
              <a:buNone/>
              <a:defRPr sz="1580"/>
            </a:lvl7pPr>
            <a:lvl8pPr marL="2528775" indent="0">
              <a:buNone/>
              <a:defRPr sz="1580"/>
            </a:lvl8pPr>
            <a:lvl9pPr marL="2890028" indent="0">
              <a:buNone/>
              <a:defRPr sz="158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106"/>
            </a:lvl1pPr>
            <a:lvl2pPr marL="361253" indent="0">
              <a:buNone/>
              <a:defRPr sz="948"/>
            </a:lvl2pPr>
            <a:lvl3pPr marL="722507" indent="0">
              <a:buNone/>
              <a:defRPr sz="790"/>
            </a:lvl3pPr>
            <a:lvl4pPr marL="1083760" indent="0">
              <a:buNone/>
              <a:defRPr sz="711"/>
            </a:lvl4pPr>
            <a:lvl5pPr marL="1445014" indent="0">
              <a:buNone/>
              <a:defRPr sz="711"/>
            </a:lvl5pPr>
            <a:lvl6pPr marL="1806267" indent="0">
              <a:buNone/>
              <a:defRPr sz="711"/>
            </a:lvl6pPr>
            <a:lvl7pPr marL="2167520" indent="0">
              <a:buNone/>
              <a:defRPr sz="711"/>
            </a:lvl7pPr>
            <a:lvl8pPr marL="2528775" indent="0">
              <a:buNone/>
              <a:defRPr sz="711"/>
            </a:lvl8pPr>
            <a:lvl9pPr marL="2890028" indent="0">
              <a:buNone/>
              <a:defRPr sz="711"/>
            </a:lvl9pPr>
          </a:lstStyle>
          <a:p>
            <a:pPr lvl="0"/>
            <a:r>
              <a:rPr lang="en-US"/>
              <a:t>Click to edit Master text styles</a:t>
            </a:r>
          </a:p>
        </p:txBody>
      </p:sp>
      <p:sp>
        <p:nvSpPr>
          <p:cNvPr id="5" name="Rectangle 5">
            <a:extLst>
              <a:ext uri="{FF2B5EF4-FFF2-40B4-BE49-F238E27FC236}">
                <a16:creationId xmlns:a16="http://schemas.microsoft.com/office/drawing/2014/main" id="{EB39DE5F-E01C-4FBD-BFC0-B973C7EA9E6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9212F8-321E-462D-A2C0-ECF91081258F}"/>
              </a:ext>
            </a:extLst>
          </p:cNvPr>
          <p:cNvSpPr>
            <a:spLocks noGrp="1" noChangeArrowheads="1"/>
          </p:cNvSpPr>
          <p:nvPr>
            <p:ph type="sldNum" sz="quarter" idx="11"/>
          </p:nvPr>
        </p:nvSpPr>
        <p:spPr>
          <a:ln/>
        </p:spPr>
        <p:txBody>
          <a:bodyPr/>
          <a:lstStyle>
            <a:lvl1pPr>
              <a:defRPr/>
            </a:lvl1pPr>
          </a:lstStyle>
          <a:p>
            <a:fld id="{F95A70D5-0222-438B-986F-2C5FF808514C}" type="slidenum">
              <a:rPr lang="en-US" altLang="en-US"/>
              <a:pPr/>
              <a:t>‹#›</a:t>
            </a:fld>
            <a:endParaRPr lang="en-US" altLang="en-US"/>
          </a:p>
        </p:txBody>
      </p:sp>
    </p:spTree>
    <p:extLst>
      <p:ext uri="{BB962C8B-B14F-4D97-AF65-F5344CB8AC3E}">
        <p14:creationId xmlns:p14="http://schemas.microsoft.com/office/powerpoint/2010/main" val="36942076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5ED55A2-D22C-4F80-B835-D5C55EE8FA6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9154D1-F3E4-404C-9792-04DB8C470DD9}"/>
              </a:ext>
            </a:extLst>
          </p:cNvPr>
          <p:cNvSpPr>
            <a:spLocks noGrp="1" noChangeArrowheads="1"/>
          </p:cNvSpPr>
          <p:nvPr>
            <p:ph type="sldNum" sz="quarter" idx="11"/>
          </p:nvPr>
        </p:nvSpPr>
        <p:spPr>
          <a:ln/>
        </p:spPr>
        <p:txBody>
          <a:bodyPr/>
          <a:lstStyle>
            <a:lvl1pPr>
              <a:defRPr/>
            </a:lvl1pPr>
          </a:lstStyle>
          <a:p>
            <a:fld id="{18293C9A-DBF2-4BEA-9997-825BCBAA7CAA}" type="slidenum">
              <a:rPr lang="en-US" altLang="en-US"/>
              <a:pPr/>
              <a:t>‹#›</a:t>
            </a:fld>
            <a:endParaRPr lang="en-US" altLang="en-US"/>
          </a:p>
        </p:txBody>
      </p:sp>
    </p:spTree>
    <p:extLst>
      <p:ext uri="{BB962C8B-B14F-4D97-AF65-F5344CB8AC3E}">
        <p14:creationId xmlns:p14="http://schemas.microsoft.com/office/powerpoint/2010/main" val="6010266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39" y="609600"/>
            <a:ext cx="569383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8A3F814-3FDD-44F1-ABA1-015C19068AA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4B5A23A-6D77-4DDE-A633-0F418109DE1B}"/>
              </a:ext>
            </a:extLst>
          </p:cNvPr>
          <p:cNvSpPr>
            <a:spLocks noGrp="1" noChangeArrowheads="1"/>
          </p:cNvSpPr>
          <p:nvPr>
            <p:ph type="sldNum" sz="quarter" idx="11"/>
          </p:nvPr>
        </p:nvSpPr>
        <p:spPr>
          <a:ln/>
        </p:spPr>
        <p:txBody>
          <a:bodyPr/>
          <a:lstStyle>
            <a:lvl1pPr>
              <a:defRPr/>
            </a:lvl1pPr>
          </a:lstStyle>
          <a:p>
            <a:fld id="{6F8A95AE-FDE5-4FEF-A3FF-3AA7BABFB65E}" type="slidenum">
              <a:rPr lang="en-US" altLang="en-US"/>
              <a:pPr/>
              <a:t>‹#›</a:t>
            </a:fld>
            <a:endParaRPr lang="en-US" altLang="en-US"/>
          </a:p>
        </p:txBody>
      </p:sp>
    </p:spTree>
    <p:extLst>
      <p:ext uri="{BB962C8B-B14F-4D97-AF65-F5344CB8AC3E}">
        <p14:creationId xmlns:p14="http://schemas.microsoft.com/office/powerpoint/2010/main" val="26240360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70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61253" indent="0" algn="ctr">
              <a:buNone/>
              <a:defRPr/>
            </a:lvl2pPr>
            <a:lvl3pPr marL="722507" indent="0" algn="ctr">
              <a:buNone/>
              <a:defRPr/>
            </a:lvl3pPr>
            <a:lvl4pPr marL="1083760" indent="0" algn="ctr">
              <a:buNone/>
              <a:defRPr/>
            </a:lvl4pPr>
            <a:lvl5pPr marL="1445014" indent="0" algn="ctr">
              <a:buNone/>
              <a:defRPr/>
            </a:lvl5pPr>
            <a:lvl6pPr marL="1806267" indent="0" algn="ctr">
              <a:buNone/>
              <a:defRPr/>
            </a:lvl6pPr>
            <a:lvl7pPr marL="2167520" indent="0" algn="ctr">
              <a:buNone/>
              <a:defRPr/>
            </a:lvl7pPr>
            <a:lvl8pPr marL="2528775" indent="0" algn="ctr">
              <a:buNone/>
              <a:defRPr/>
            </a:lvl8pPr>
            <a:lvl9pPr marL="2890028"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9FAA507B-30E2-45CB-8D0F-345BC75CD0FA}"/>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DAAE202-4152-4F96-A72D-5EC90BF755BF}"/>
              </a:ext>
            </a:extLst>
          </p:cNvPr>
          <p:cNvSpPr>
            <a:spLocks noGrp="1" noChangeArrowheads="1"/>
          </p:cNvSpPr>
          <p:nvPr>
            <p:ph type="sldNum" sz="quarter" idx="11"/>
          </p:nvPr>
        </p:nvSpPr>
        <p:spPr>
          <a:ln/>
        </p:spPr>
        <p:txBody>
          <a:bodyPr/>
          <a:lstStyle>
            <a:lvl1pPr>
              <a:defRPr/>
            </a:lvl1pPr>
          </a:lstStyle>
          <a:p>
            <a:pPr>
              <a:defRPr/>
            </a:pPr>
            <a:fld id="{43533DBD-95F9-487A-94C5-576D2CCA6F82}" type="slidenum">
              <a:rPr lang="en-US" altLang="en-US"/>
              <a:pPr>
                <a:defRPr/>
              </a:pPr>
              <a:t>‹#›</a:t>
            </a:fld>
            <a:endParaRPr lang="en-US" altLang="en-US"/>
          </a:p>
        </p:txBody>
      </p:sp>
    </p:spTree>
    <p:extLst>
      <p:ext uri="{BB962C8B-B14F-4D97-AF65-F5344CB8AC3E}">
        <p14:creationId xmlns:p14="http://schemas.microsoft.com/office/powerpoint/2010/main" val="2777395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E266E6C-C2B2-4A5A-918A-BCEF2BD3357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337E8DD-00D3-45CD-9FB0-C0658A03D2E3}"/>
              </a:ext>
            </a:extLst>
          </p:cNvPr>
          <p:cNvSpPr>
            <a:spLocks noGrp="1" noChangeArrowheads="1"/>
          </p:cNvSpPr>
          <p:nvPr>
            <p:ph type="sldNum" sz="quarter" idx="11"/>
          </p:nvPr>
        </p:nvSpPr>
        <p:spPr>
          <a:ln/>
        </p:spPr>
        <p:txBody>
          <a:bodyPr/>
          <a:lstStyle>
            <a:lvl1pPr>
              <a:defRPr/>
            </a:lvl1pPr>
          </a:lstStyle>
          <a:p>
            <a:pPr>
              <a:defRPr/>
            </a:pPr>
            <a:fld id="{0821417F-390F-4F98-BACA-C26C9D3D935B}" type="slidenum">
              <a:rPr lang="en-US" altLang="en-US"/>
              <a:pPr>
                <a:defRPr/>
              </a:pPr>
              <a:t>‹#›</a:t>
            </a:fld>
            <a:endParaRPr lang="en-US" altLang="en-US"/>
          </a:p>
        </p:txBody>
      </p:sp>
    </p:spTree>
    <p:extLst>
      <p:ext uri="{BB962C8B-B14F-4D97-AF65-F5344CB8AC3E}">
        <p14:creationId xmlns:p14="http://schemas.microsoft.com/office/powerpoint/2010/main" val="9091653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9215"/>
            <a:ext cx="7772400" cy="1362075"/>
          </a:xfrm>
        </p:spPr>
        <p:txBody>
          <a:bodyPr anchor="t"/>
          <a:lstStyle>
            <a:lvl1pPr algn="l">
              <a:defRPr sz="3161"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580"/>
            </a:lvl1pPr>
            <a:lvl2pPr marL="361253" indent="0">
              <a:buNone/>
              <a:defRPr sz="1422"/>
            </a:lvl2pPr>
            <a:lvl3pPr marL="722507" indent="0">
              <a:buNone/>
              <a:defRPr sz="1264"/>
            </a:lvl3pPr>
            <a:lvl4pPr marL="1083760" indent="0">
              <a:buNone/>
              <a:defRPr sz="1106"/>
            </a:lvl4pPr>
            <a:lvl5pPr marL="1445014" indent="0">
              <a:buNone/>
              <a:defRPr sz="1106"/>
            </a:lvl5pPr>
            <a:lvl6pPr marL="1806267" indent="0">
              <a:buNone/>
              <a:defRPr sz="1106"/>
            </a:lvl6pPr>
            <a:lvl7pPr marL="2167520" indent="0">
              <a:buNone/>
              <a:defRPr sz="1106"/>
            </a:lvl7pPr>
            <a:lvl8pPr marL="2528775" indent="0">
              <a:buNone/>
              <a:defRPr sz="1106"/>
            </a:lvl8pPr>
            <a:lvl9pPr marL="2890028" indent="0">
              <a:buNone/>
              <a:defRPr sz="1106"/>
            </a:lvl9pPr>
          </a:lstStyle>
          <a:p>
            <a:pPr lvl="0"/>
            <a:r>
              <a:rPr lang="en-US"/>
              <a:t>Click to edit Master text styles</a:t>
            </a:r>
          </a:p>
        </p:txBody>
      </p:sp>
      <p:sp>
        <p:nvSpPr>
          <p:cNvPr id="4" name="Rectangle 5">
            <a:extLst>
              <a:ext uri="{FF2B5EF4-FFF2-40B4-BE49-F238E27FC236}">
                <a16:creationId xmlns:a16="http://schemas.microsoft.com/office/drawing/2014/main" id="{D6A24596-0CAE-46BE-9751-88F0B0BDDCC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8BD6215-DF15-4E6A-B9A4-3F0DA113A6FD}"/>
              </a:ext>
            </a:extLst>
          </p:cNvPr>
          <p:cNvSpPr>
            <a:spLocks noGrp="1" noChangeArrowheads="1"/>
          </p:cNvSpPr>
          <p:nvPr>
            <p:ph type="sldNum" sz="quarter" idx="11"/>
          </p:nvPr>
        </p:nvSpPr>
        <p:spPr>
          <a:ln/>
        </p:spPr>
        <p:txBody>
          <a:bodyPr/>
          <a:lstStyle>
            <a:lvl1pPr>
              <a:defRPr/>
            </a:lvl1pPr>
          </a:lstStyle>
          <a:p>
            <a:pPr>
              <a:defRPr/>
            </a:pPr>
            <a:fld id="{64DDAA52-0B57-4A78-B757-B8A17E77791F}" type="slidenum">
              <a:rPr lang="en-US" altLang="en-US"/>
              <a:pPr>
                <a:defRPr/>
              </a:pPr>
              <a:t>‹#›</a:t>
            </a:fld>
            <a:endParaRPr lang="en-US" altLang="en-US"/>
          </a:p>
        </p:txBody>
      </p:sp>
    </p:spTree>
    <p:extLst>
      <p:ext uri="{BB962C8B-B14F-4D97-AF65-F5344CB8AC3E}">
        <p14:creationId xmlns:p14="http://schemas.microsoft.com/office/powerpoint/2010/main" val="1879420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083" y="1905000"/>
            <a:ext cx="3818467" cy="4114800"/>
          </a:xfrm>
        </p:spPr>
        <p:txBody>
          <a:bodyPr/>
          <a:lstStyle>
            <a:lvl1pPr>
              <a:defRPr sz="2212"/>
            </a:lvl1pPr>
            <a:lvl2pPr>
              <a:defRPr sz="1896"/>
            </a:lvl2pPr>
            <a:lvl3pPr>
              <a:defRPr sz="158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434" y="1905000"/>
            <a:ext cx="3818467" cy="4114800"/>
          </a:xfrm>
        </p:spPr>
        <p:txBody>
          <a:bodyPr/>
          <a:lstStyle>
            <a:lvl1pPr>
              <a:defRPr sz="2212"/>
            </a:lvl1pPr>
            <a:lvl2pPr>
              <a:defRPr sz="1896"/>
            </a:lvl2pPr>
            <a:lvl3pPr>
              <a:defRPr sz="158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F90FFE7-908B-4FE5-8B25-D7CE467541C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430338-7B01-4879-A807-617940845372}"/>
              </a:ext>
            </a:extLst>
          </p:cNvPr>
          <p:cNvSpPr>
            <a:spLocks noGrp="1" noChangeArrowheads="1"/>
          </p:cNvSpPr>
          <p:nvPr>
            <p:ph type="sldNum" sz="quarter" idx="11"/>
          </p:nvPr>
        </p:nvSpPr>
        <p:spPr>
          <a:ln/>
        </p:spPr>
        <p:txBody>
          <a:bodyPr/>
          <a:lstStyle>
            <a:lvl1pPr>
              <a:defRPr/>
            </a:lvl1pPr>
          </a:lstStyle>
          <a:p>
            <a:pPr>
              <a:defRPr/>
            </a:pPr>
            <a:fld id="{8F9950DB-900D-4C9D-ABF9-5E88BB534B94}" type="slidenum">
              <a:rPr lang="en-US" altLang="en-US"/>
              <a:pPr>
                <a:defRPr/>
              </a:pPr>
              <a:t>‹#›</a:t>
            </a:fld>
            <a:endParaRPr lang="en-US" altLang="en-US"/>
          </a:p>
        </p:txBody>
      </p:sp>
    </p:spTree>
    <p:extLst>
      <p:ext uri="{BB962C8B-B14F-4D97-AF65-F5344CB8AC3E}">
        <p14:creationId xmlns:p14="http://schemas.microsoft.com/office/powerpoint/2010/main" val="350867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753"/>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Footer Placeholder 3"/>
          <p:cNvSpPr>
            <a:spLocks noGrp="1" noChangeArrowheads="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rgbClr val="001965"/>
                </a:solidFill>
                <a:latin typeface="Helvetica"/>
                <a:ea typeface="ＭＳ Ｐゴシック"/>
                <a:cs typeface="ＭＳ Ｐゴシック"/>
              </a:defRPr>
            </a:lvl1pPr>
          </a:lstStyle>
          <a:p>
            <a:pPr>
              <a:defRPr/>
            </a:pPr>
            <a:endParaRPr lang="en-US"/>
          </a:p>
        </p:txBody>
      </p:sp>
      <p:sp>
        <p:nvSpPr>
          <p:cNvPr id="5" name="Slide Number Placeholder 4"/>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rgbClr val="001965"/>
                </a:solidFill>
              </a:defRPr>
            </a:lvl1pPr>
          </a:lstStyle>
          <a:p>
            <a:fld id="{91712D4F-B1F3-44AC-8C71-9B5C0DD24C4D}" type="slidenum">
              <a:rPr lang="en-US" altLang="en-US"/>
              <a:pPr/>
              <a:t>‹#›</a:t>
            </a:fld>
            <a:endParaRPr lang="en-US" altLang="en-US"/>
          </a:p>
        </p:txBody>
      </p:sp>
    </p:spTree>
    <p:extLst>
      <p:ext uri="{BB962C8B-B14F-4D97-AF65-F5344CB8AC3E}">
        <p14:creationId xmlns:p14="http://schemas.microsoft.com/office/powerpoint/2010/main" val="26469647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1896" b="1"/>
            </a:lvl1pPr>
            <a:lvl2pPr marL="361253" indent="0">
              <a:buNone/>
              <a:defRPr sz="1580" b="1"/>
            </a:lvl2pPr>
            <a:lvl3pPr marL="722507" indent="0">
              <a:buNone/>
              <a:defRPr sz="1422" b="1"/>
            </a:lvl3pPr>
            <a:lvl4pPr marL="1083760" indent="0">
              <a:buNone/>
              <a:defRPr sz="1264" b="1"/>
            </a:lvl4pPr>
            <a:lvl5pPr marL="1445014" indent="0">
              <a:buNone/>
              <a:defRPr sz="1264" b="1"/>
            </a:lvl5pPr>
            <a:lvl6pPr marL="1806267" indent="0">
              <a:buNone/>
              <a:defRPr sz="1264" b="1"/>
            </a:lvl6pPr>
            <a:lvl7pPr marL="2167520" indent="0">
              <a:buNone/>
              <a:defRPr sz="1264" b="1"/>
            </a:lvl7pPr>
            <a:lvl8pPr marL="2528775" indent="0">
              <a:buNone/>
              <a:defRPr sz="1264" b="1"/>
            </a:lvl8pPr>
            <a:lvl9pPr marL="2890028" indent="0">
              <a:buNone/>
              <a:defRPr sz="1264"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1896"/>
            </a:lvl1pPr>
            <a:lvl2pPr>
              <a:defRPr sz="1580"/>
            </a:lvl2pPr>
            <a:lvl3pPr>
              <a:defRPr sz="1422"/>
            </a:lvl3pPr>
            <a:lvl4pPr>
              <a:defRPr sz="1264"/>
            </a:lvl4pPr>
            <a:lvl5pPr>
              <a:defRPr sz="1264"/>
            </a:lvl5pPr>
            <a:lvl6pPr>
              <a:defRPr sz="1264"/>
            </a:lvl6pPr>
            <a:lvl7pPr>
              <a:defRPr sz="1264"/>
            </a:lvl7pPr>
            <a:lvl8pPr>
              <a:defRPr sz="1264"/>
            </a:lvl8pPr>
            <a:lvl9pPr>
              <a:defRPr sz="1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1896" b="1"/>
            </a:lvl1pPr>
            <a:lvl2pPr marL="361253" indent="0">
              <a:buNone/>
              <a:defRPr sz="1580" b="1"/>
            </a:lvl2pPr>
            <a:lvl3pPr marL="722507" indent="0">
              <a:buNone/>
              <a:defRPr sz="1422" b="1"/>
            </a:lvl3pPr>
            <a:lvl4pPr marL="1083760" indent="0">
              <a:buNone/>
              <a:defRPr sz="1264" b="1"/>
            </a:lvl4pPr>
            <a:lvl5pPr marL="1445014" indent="0">
              <a:buNone/>
              <a:defRPr sz="1264" b="1"/>
            </a:lvl5pPr>
            <a:lvl6pPr marL="1806267" indent="0">
              <a:buNone/>
              <a:defRPr sz="1264" b="1"/>
            </a:lvl6pPr>
            <a:lvl7pPr marL="2167520" indent="0">
              <a:buNone/>
              <a:defRPr sz="1264" b="1"/>
            </a:lvl7pPr>
            <a:lvl8pPr marL="2528775" indent="0">
              <a:buNone/>
              <a:defRPr sz="1264" b="1"/>
            </a:lvl8pPr>
            <a:lvl9pPr marL="2890028" indent="0">
              <a:buNone/>
              <a:defRPr sz="1264"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1896"/>
            </a:lvl1pPr>
            <a:lvl2pPr>
              <a:defRPr sz="1580"/>
            </a:lvl2pPr>
            <a:lvl3pPr>
              <a:defRPr sz="1422"/>
            </a:lvl3pPr>
            <a:lvl4pPr>
              <a:defRPr sz="1264"/>
            </a:lvl4pPr>
            <a:lvl5pPr>
              <a:defRPr sz="1264"/>
            </a:lvl5pPr>
            <a:lvl6pPr>
              <a:defRPr sz="1264"/>
            </a:lvl6pPr>
            <a:lvl7pPr>
              <a:defRPr sz="1264"/>
            </a:lvl7pPr>
            <a:lvl8pPr>
              <a:defRPr sz="1264"/>
            </a:lvl8pPr>
            <a:lvl9pPr>
              <a:defRPr sz="12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E4179508-877B-424E-8E64-FFB52F4DD619}"/>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822AE19-C249-4A27-94E0-94D3A99BA41F}"/>
              </a:ext>
            </a:extLst>
          </p:cNvPr>
          <p:cNvSpPr>
            <a:spLocks noGrp="1" noChangeArrowheads="1"/>
          </p:cNvSpPr>
          <p:nvPr>
            <p:ph type="sldNum" sz="quarter" idx="11"/>
          </p:nvPr>
        </p:nvSpPr>
        <p:spPr>
          <a:ln/>
        </p:spPr>
        <p:txBody>
          <a:bodyPr/>
          <a:lstStyle>
            <a:lvl1pPr>
              <a:defRPr/>
            </a:lvl1pPr>
          </a:lstStyle>
          <a:p>
            <a:pPr>
              <a:defRPr/>
            </a:pPr>
            <a:fld id="{E1457031-3851-477E-83F8-DBA3B35588AB}" type="slidenum">
              <a:rPr lang="en-US" altLang="en-US"/>
              <a:pPr>
                <a:defRPr/>
              </a:pPr>
              <a:t>‹#›</a:t>
            </a:fld>
            <a:endParaRPr lang="en-US" altLang="en-US"/>
          </a:p>
        </p:txBody>
      </p:sp>
    </p:spTree>
    <p:extLst>
      <p:ext uri="{BB962C8B-B14F-4D97-AF65-F5344CB8AC3E}">
        <p14:creationId xmlns:p14="http://schemas.microsoft.com/office/powerpoint/2010/main" val="1636590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7CFECBE3-0278-43E1-A1C8-8D6296E83EF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39863E6-9536-489E-880D-15A9FAABD8B8}"/>
              </a:ext>
            </a:extLst>
          </p:cNvPr>
          <p:cNvSpPr>
            <a:spLocks noGrp="1" noChangeArrowheads="1"/>
          </p:cNvSpPr>
          <p:nvPr>
            <p:ph type="sldNum" sz="quarter" idx="11"/>
          </p:nvPr>
        </p:nvSpPr>
        <p:spPr>
          <a:ln/>
        </p:spPr>
        <p:txBody>
          <a:bodyPr/>
          <a:lstStyle>
            <a:lvl1pPr>
              <a:defRPr/>
            </a:lvl1pPr>
          </a:lstStyle>
          <a:p>
            <a:pPr>
              <a:defRPr/>
            </a:pPr>
            <a:fld id="{1A62333C-C1B4-4BB2-B55A-59A66DB084F3}" type="slidenum">
              <a:rPr lang="en-US" altLang="en-US"/>
              <a:pPr>
                <a:defRPr/>
              </a:pPr>
              <a:t>‹#›</a:t>
            </a:fld>
            <a:endParaRPr lang="en-US" altLang="en-US"/>
          </a:p>
        </p:txBody>
      </p:sp>
    </p:spTree>
    <p:extLst>
      <p:ext uri="{BB962C8B-B14F-4D97-AF65-F5344CB8AC3E}">
        <p14:creationId xmlns:p14="http://schemas.microsoft.com/office/powerpoint/2010/main" val="27002748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B65B70F-260F-4386-AC2D-D6B5AB994BF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F18EECC5-33A3-412C-A6BA-836B0A7970FB}"/>
              </a:ext>
            </a:extLst>
          </p:cNvPr>
          <p:cNvSpPr>
            <a:spLocks noGrp="1" noChangeArrowheads="1"/>
          </p:cNvSpPr>
          <p:nvPr>
            <p:ph type="sldNum" sz="quarter" idx="11"/>
          </p:nvPr>
        </p:nvSpPr>
        <p:spPr>
          <a:ln/>
        </p:spPr>
        <p:txBody>
          <a:bodyPr/>
          <a:lstStyle>
            <a:lvl1pPr>
              <a:defRPr/>
            </a:lvl1pPr>
          </a:lstStyle>
          <a:p>
            <a:pPr>
              <a:defRPr/>
            </a:pPr>
            <a:fld id="{88C4CD1F-DEAC-4041-82A9-580CCFF17B37}" type="slidenum">
              <a:rPr lang="en-US" altLang="en-US"/>
              <a:pPr>
                <a:defRPr/>
              </a:pPr>
              <a:t>‹#›</a:t>
            </a:fld>
            <a:endParaRPr lang="en-US" altLang="en-US"/>
          </a:p>
        </p:txBody>
      </p:sp>
    </p:spTree>
    <p:extLst>
      <p:ext uri="{BB962C8B-B14F-4D97-AF65-F5344CB8AC3E}">
        <p14:creationId xmlns:p14="http://schemas.microsoft.com/office/powerpoint/2010/main" val="948786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l">
              <a:defRPr sz="1580" b="1"/>
            </a:lvl1pPr>
          </a:lstStyle>
          <a:p>
            <a:r>
              <a:rPr lang="en-US"/>
              <a:t>Click to edit Master title style</a:t>
            </a:r>
          </a:p>
        </p:txBody>
      </p:sp>
      <p:sp>
        <p:nvSpPr>
          <p:cNvPr id="3" name="Content Placeholder 2"/>
          <p:cNvSpPr>
            <a:spLocks noGrp="1"/>
          </p:cNvSpPr>
          <p:nvPr>
            <p:ph idx="1"/>
          </p:nvPr>
        </p:nvSpPr>
        <p:spPr>
          <a:xfrm>
            <a:off x="3575789" y="274552"/>
            <a:ext cx="5111044" cy="5853113"/>
          </a:xfrm>
        </p:spPr>
        <p:txBody>
          <a:bodyPr/>
          <a:lstStyle>
            <a:lvl1pPr>
              <a:defRPr sz="2528"/>
            </a:lvl1pPr>
            <a:lvl2pPr>
              <a:defRPr sz="2212"/>
            </a:lvl2pPr>
            <a:lvl3pPr>
              <a:defRPr sz="1896"/>
            </a:lvl3pPr>
            <a:lvl4pPr>
              <a:defRPr sz="1580"/>
            </a:lvl4pPr>
            <a:lvl5pPr>
              <a:defRPr sz="1580"/>
            </a:lvl5pPr>
            <a:lvl6pPr>
              <a:defRPr sz="1580"/>
            </a:lvl6pPr>
            <a:lvl7pPr>
              <a:defRPr sz="1580"/>
            </a:lvl7pPr>
            <a:lvl8pPr>
              <a:defRPr sz="1580"/>
            </a:lvl8pPr>
            <a:lvl9pPr>
              <a:defRPr sz="15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13"/>
            <a:ext cx="3008489" cy="4691063"/>
          </a:xfrm>
        </p:spPr>
        <p:txBody>
          <a:bodyPr/>
          <a:lstStyle>
            <a:lvl1pPr marL="0" indent="0">
              <a:buNone/>
              <a:defRPr sz="1106"/>
            </a:lvl1pPr>
            <a:lvl2pPr marL="361253" indent="0">
              <a:buNone/>
              <a:defRPr sz="948"/>
            </a:lvl2pPr>
            <a:lvl3pPr marL="722507" indent="0">
              <a:buNone/>
              <a:defRPr sz="790"/>
            </a:lvl3pPr>
            <a:lvl4pPr marL="1083760" indent="0">
              <a:buNone/>
              <a:defRPr sz="711"/>
            </a:lvl4pPr>
            <a:lvl5pPr marL="1445014" indent="0">
              <a:buNone/>
              <a:defRPr sz="711"/>
            </a:lvl5pPr>
            <a:lvl6pPr marL="1806267" indent="0">
              <a:buNone/>
              <a:defRPr sz="711"/>
            </a:lvl6pPr>
            <a:lvl7pPr marL="2167520" indent="0">
              <a:buNone/>
              <a:defRPr sz="711"/>
            </a:lvl7pPr>
            <a:lvl8pPr marL="2528775" indent="0">
              <a:buNone/>
              <a:defRPr sz="711"/>
            </a:lvl8pPr>
            <a:lvl9pPr marL="2890028" indent="0">
              <a:buNone/>
              <a:defRPr sz="711"/>
            </a:lvl9pPr>
          </a:lstStyle>
          <a:p>
            <a:pPr lvl="0"/>
            <a:r>
              <a:rPr lang="en-US"/>
              <a:t>Click to edit Master text styles</a:t>
            </a:r>
          </a:p>
        </p:txBody>
      </p:sp>
      <p:sp>
        <p:nvSpPr>
          <p:cNvPr id="5" name="Rectangle 5">
            <a:extLst>
              <a:ext uri="{FF2B5EF4-FFF2-40B4-BE49-F238E27FC236}">
                <a16:creationId xmlns:a16="http://schemas.microsoft.com/office/drawing/2014/main" id="{B00893AA-F093-434C-8445-261CAB1040A6}"/>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A665A6-E51D-4A1A-A71F-0D3DF5AFBFBD}"/>
              </a:ext>
            </a:extLst>
          </p:cNvPr>
          <p:cNvSpPr>
            <a:spLocks noGrp="1" noChangeArrowheads="1"/>
          </p:cNvSpPr>
          <p:nvPr>
            <p:ph type="sldNum" sz="quarter" idx="11"/>
          </p:nvPr>
        </p:nvSpPr>
        <p:spPr>
          <a:ln/>
        </p:spPr>
        <p:txBody>
          <a:bodyPr/>
          <a:lstStyle>
            <a:lvl1pPr>
              <a:defRPr/>
            </a:lvl1pPr>
          </a:lstStyle>
          <a:p>
            <a:pPr>
              <a:defRPr/>
            </a:pPr>
            <a:fld id="{BD2012B7-9DE5-4011-9398-D006492A4974}" type="slidenum">
              <a:rPr lang="en-US" altLang="en-US"/>
              <a:pPr>
                <a:defRPr/>
              </a:pPr>
              <a:t>‹#›</a:t>
            </a:fld>
            <a:endParaRPr lang="en-US" altLang="en-US"/>
          </a:p>
        </p:txBody>
      </p:sp>
    </p:spTree>
    <p:extLst>
      <p:ext uri="{BB962C8B-B14F-4D97-AF65-F5344CB8AC3E}">
        <p14:creationId xmlns:p14="http://schemas.microsoft.com/office/powerpoint/2010/main" val="31313164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58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528"/>
            </a:lvl1pPr>
            <a:lvl2pPr marL="361253" indent="0">
              <a:buNone/>
              <a:defRPr sz="2212"/>
            </a:lvl2pPr>
            <a:lvl3pPr marL="722507" indent="0">
              <a:buNone/>
              <a:defRPr sz="1896"/>
            </a:lvl3pPr>
            <a:lvl4pPr marL="1083760" indent="0">
              <a:buNone/>
              <a:defRPr sz="1580"/>
            </a:lvl4pPr>
            <a:lvl5pPr marL="1445014" indent="0">
              <a:buNone/>
              <a:defRPr sz="1580"/>
            </a:lvl5pPr>
            <a:lvl6pPr marL="1806267" indent="0">
              <a:buNone/>
              <a:defRPr sz="1580"/>
            </a:lvl6pPr>
            <a:lvl7pPr marL="2167520" indent="0">
              <a:buNone/>
              <a:defRPr sz="1580"/>
            </a:lvl7pPr>
            <a:lvl8pPr marL="2528775" indent="0">
              <a:buNone/>
              <a:defRPr sz="1580"/>
            </a:lvl8pPr>
            <a:lvl9pPr marL="2890028" indent="0">
              <a:buNone/>
              <a:defRPr sz="158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106"/>
            </a:lvl1pPr>
            <a:lvl2pPr marL="361253" indent="0">
              <a:buNone/>
              <a:defRPr sz="948"/>
            </a:lvl2pPr>
            <a:lvl3pPr marL="722507" indent="0">
              <a:buNone/>
              <a:defRPr sz="790"/>
            </a:lvl3pPr>
            <a:lvl4pPr marL="1083760" indent="0">
              <a:buNone/>
              <a:defRPr sz="711"/>
            </a:lvl4pPr>
            <a:lvl5pPr marL="1445014" indent="0">
              <a:buNone/>
              <a:defRPr sz="711"/>
            </a:lvl5pPr>
            <a:lvl6pPr marL="1806267" indent="0">
              <a:buNone/>
              <a:defRPr sz="711"/>
            </a:lvl6pPr>
            <a:lvl7pPr marL="2167520" indent="0">
              <a:buNone/>
              <a:defRPr sz="711"/>
            </a:lvl7pPr>
            <a:lvl8pPr marL="2528775" indent="0">
              <a:buNone/>
              <a:defRPr sz="711"/>
            </a:lvl8pPr>
            <a:lvl9pPr marL="2890028" indent="0">
              <a:buNone/>
              <a:defRPr sz="711"/>
            </a:lvl9pPr>
          </a:lstStyle>
          <a:p>
            <a:pPr lvl="0"/>
            <a:r>
              <a:rPr lang="en-US"/>
              <a:t>Click to edit Master text styles</a:t>
            </a:r>
          </a:p>
        </p:txBody>
      </p:sp>
      <p:sp>
        <p:nvSpPr>
          <p:cNvPr id="5" name="Rectangle 5">
            <a:extLst>
              <a:ext uri="{FF2B5EF4-FFF2-40B4-BE49-F238E27FC236}">
                <a16:creationId xmlns:a16="http://schemas.microsoft.com/office/drawing/2014/main" id="{A3F9155F-5F67-4265-ABAB-470128B4A41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4FC5A7-1AA0-465E-A0E8-93FB32C07A18}"/>
              </a:ext>
            </a:extLst>
          </p:cNvPr>
          <p:cNvSpPr>
            <a:spLocks noGrp="1" noChangeArrowheads="1"/>
          </p:cNvSpPr>
          <p:nvPr>
            <p:ph type="sldNum" sz="quarter" idx="11"/>
          </p:nvPr>
        </p:nvSpPr>
        <p:spPr>
          <a:ln/>
        </p:spPr>
        <p:txBody>
          <a:bodyPr/>
          <a:lstStyle>
            <a:lvl1pPr>
              <a:defRPr/>
            </a:lvl1pPr>
          </a:lstStyle>
          <a:p>
            <a:pPr>
              <a:defRPr/>
            </a:pPr>
            <a:fld id="{7275E92A-91BC-4F34-A428-D7147316E95C}" type="slidenum">
              <a:rPr lang="en-US" altLang="en-US"/>
              <a:pPr>
                <a:defRPr/>
              </a:pPr>
              <a:t>‹#›</a:t>
            </a:fld>
            <a:endParaRPr lang="en-US" altLang="en-US"/>
          </a:p>
        </p:txBody>
      </p:sp>
    </p:spTree>
    <p:extLst>
      <p:ext uri="{BB962C8B-B14F-4D97-AF65-F5344CB8AC3E}">
        <p14:creationId xmlns:p14="http://schemas.microsoft.com/office/powerpoint/2010/main" val="2005213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1DC827D-FCA6-4441-9510-4ADF6038814B}"/>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70B3E4-B55C-4988-8B5C-41CCC46F015E}"/>
              </a:ext>
            </a:extLst>
          </p:cNvPr>
          <p:cNvSpPr>
            <a:spLocks noGrp="1" noChangeArrowheads="1"/>
          </p:cNvSpPr>
          <p:nvPr>
            <p:ph type="sldNum" sz="quarter" idx="11"/>
          </p:nvPr>
        </p:nvSpPr>
        <p:spPr>
          <a:ln/>
        </p:spPr>
        <p:txBody>
          <a:bodyPr/>
          <a:lstStyle>
            <a:lvl1pPr>
              <a:defRPr/>
            </a:lvl1pPr>
          </a:lstStyle>
          <a:p>
            <a:pPr>
              <a:defRPr/>
            </a:pPr>
            <a:fld id="{B891ACD3-8015-4950-8210-2C7431200416}" type="slidenum">
              <a:rPr lang="en-US" altLang="en-US"/>
              <a:pPr>
                <a:defRPr/>
              </a:pPr>
              <a:t>‹#›</a:t>
            </a:fld>
            <a:endParaRPr lang="en-US" altLang="en-US"/>
          </a:p>
        </p:txBody>
      </p:sp>
    </p:spTree>
    <p:extLst>
      <p:ext uri="{BB962C8B-B14F-4D97-AF65-F5344CB8AC3E}">
        <p14:creationId xmlns:p14="http://schemas.microsoft.com/office/powerpoint/2010/main" val="449553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39" y="609600"/>
            <a:ext cx="569383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CFBB27F-6A14-40A8-8295-3D3CEE5A985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ABBA8A-5D21-4F60-B2C5-9E0F1AEFE1F1}"/>
              </a:ext>
            </a:extLst>
          </p:cNvPr>
          <p:cNvSpPr>
            <a:spLocks noGrp="1" noChangeArrowheads="1"/>
          </p:cNvSpPr>
          <p:nvPr>
            <p:ph type="sldNum" sz="quarter" idx="11"/>
          </p:nvPr>
        </p:nvSpPr>
        <p:spPr>
          <a:ln/>
        </p:spPr>
        <p:txBody>
          <a:bodyPr/>
          <a:lstStyle>
            <a:lvl1pPr>
              <a:defRPr/>
            </a:lvl1pPr>
          </a:lstStyle>
          <a:p>
            <a:pPr>
              <a:defRPr/>
            </a:pPr>
            <a:fld id="{5D48BD49-F202-461A-BD93-5D83BD6AD418}" type="slidenum">
              <a:rPr lang="en-US" altLang="en-US"/>
              <a:pPr>
                <a:defRPr/>
              </a:pPr>
              <a:t>‹#›</a:t>
            </a:fld>
            <a:endParaRPr lang="en-US" altLang="en-US"/>
          </a:p>
        </p:txBody>
      </p:sp>
    </p:spTree>
    <p:extLst>
      <p:ext uri="{BB962C8B-B14F-4D97-AF65-F5344CB8AC3E}">
        <p14:creationId xmlns:p14="http://schemas.microsoft.com/office/powerpoint/2010/main" val="35492350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0823525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9"/>
            <a:ext cx="6858000" cy="1655763"/>
          </a:xfrm>
        </p:spPr>
        <p:txBody>
          <a:bodyPr/>
          <a:lstStyle>
            <a:lvl1pPr marL="0" indent="0" algn="ctr">
              <a:buNone/>
              <a:defRPr sz="2133"/>
            </a:lvl1pPr>
            <a:lvl2pPr marL="406395" indent="0" algn="ctr">
              <a:buNone/>
              <a:defRPr sz="1778"/>
            </a:lvl2pPr>
            <a:lvl3pPr marL="812790" indent="0" algn="ctr">
              <a:buNone/>
              <a:defRPr sz="1600"/>
            </a:lvl3pPr>
            <a:lvl4pPr marL="1219185" indent="0" algn="ctr">
              <a:buNone/>
              <a:defRPr sz="1422"/>
            </a:lvl4pPr>
            <a:lvl5pPr marL="1625579" indent="0" algn="ctr">
              <a:buNone/>
              <a:defRPr sz="1422"/>
            </a:lvl5pPr>
            <a:lvl6pPr marL="2031975" indent="0" algn="ctr">
              <a:buNone/>
              <a:defRPr sz="1422"/>
            </a:lvl6pPr>
            <a:lvl7pPr marL="2438369" indent="0" algn="ctr">
              <a:buNone/>
              <a:defRPr sz="1422"/>
            </a:lvl7pPr>
            <a:lvl8pPr marL="2844764" indent="0" algn="ctr">
              <a:buNone/>
              <a:defRPr sz="1422"/>
            </a:lvl8pPr>
            <a:lvl9pPr marL="3251160" indent="0" algn="ctr">
              <a:buNone/>
              <a:defRPr sz="1422"/>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F239ACD-4340-77C6-C954-56E77A62ED87}"/>
              </a:ext>
            </a:extLst>
          </p:cNvPr>
          <p:cNvSpPr>
            <a:spLocks noGrp="1"/>
          </p:cNvSpPr>
          <p:nvPr>
            <p:ph type="dt" sz="half" idx="10"/>
          </p:nvPr>
        </p:nvSpPr>
        <p:spPr/>
        <p:txBody>
          <a:bodyPr/>
          <a:lstStyle>
            <a:lvl1pPr>
              <a:defRPr/>
            </a:lvl1pPr>
          </a:lstStyle>
          <a:p>
            <a:pPr>
              <a:defRPr/>
            </a:pPr>
            <a:fld id="{3CAEB397-D720-491A-BC03-890DF64C5245}" type="datetimeFigureOut">
              <a:rPr lang="en-US"/>
              <a:pPr>
                <a:defRPr/>
              </a:pPr>
              <a:t>11/21/2024</a:t>
            </a:fld>
            <a:endParaRPr lang="en-US"/>
          </a:p>
        </p:txBody>
      </p:sp>
      <p:sp>
        <p:nvSpPr>
          <p:cNvPr id="5" name="Footer Placeholder 4">
            <a:extLst>
              <a:ext uri="{FF2B5EF4-FFF2-40B4-BE49-F238E27FC236}">
                <a16:creationId xmlns:a16="http://schemas.microsoft.com/office/drawing/2014/main" id="{8DBC6041-392A-779D-DCB8-59DF01866E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739706-616C-D56B-DC56-7F6155F7B6D2}"/>
              </a:ext>
            </a:extLst>
          </p:cNvPr>
          <p:cNvSpPr>
            <a:spLocks noGrp="1"/>
          </p:cNvSpPr>
          <p:nvPr>
            <p:ph type="sldNum" sz="quarter" idx="12"/>
          </p:nvPr>
        </p:nvSpPr>
        <p:spPr/>
        <p:txBody>
          <a:bodyPr/>
          <a:lstStyle>
            <a:lvl1pPr>
              <a:defRPr/>
            </a:lvl1pPr>
          </a:lstStyle>
          <a:p>
            <a:pPr>
              <a:defRPr/>
            </a:pPr>
            <a:fld id="{B666A94B-F9A1-4C83-AE16-EAAD72F697F0}" type="slidenum">
              <a:rPr lang="en-US"/>
              <a:pPr>
                <a:defRPr/>
              </a:pPr>
              <a:t>‹#›</a:t>
            </a:fld>
            <a:endParaRPr lang="en-US"/>
          </a:p>
        </p:txBody>
      </p:sp>
    </p:spTree>
    <p:extLst>
      <p:ext uri="{BB962C8B-B14F-4D97-AF65-F5344CB8AC3E}">
        <p14:creationId xmlns:p14="http://schemas.microsoft.com/office/powerpoint/2010/main" val="37532511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689B01-B2F4-BFBA-DBCB-4D80FC0C9125}"/>
              </a:ext>
            </a:extLst>
          </p:cNvPr>
          <p:cNvSpPr>
            <a:spLocks noGrp="1"/>
          </p:cNvSpPr>
          <p:nvPr>
            <p:ph type="dt" sz="half" idx="10"/>
          </p:nvPr>
        </p:nvSpPr>
        <p:spPr/>
        <p:txBody>
          <a:bodyPr/>
          <a:lstStyle>
            <a:lvl1pPr>
              <a:defRPr/>
            </a:lvl1pPr>
          </a:lstStyle>
          <a:p>
            <a:pPr>
              <a:defRPr/>
            </a:pPr>
            <a:fld id="{740EB775-CB8A-4FE3-B50A-B76F7823CE07}" type="datetimeFigureOut">
              <a:rPr lang="en-US"/>
              <a:pPr>
                <a:defRPr/>
              </a:pPr>
              <a:t>11/21/2024</a:t>
            </a:fld>
            <a:endParaRPr lang="en-US"/>
          </a:p>
        </p:txBody>
      </p:sp>
      <p:sp>
        <p:nvSpPr>
          <p:cNvPr id="5" name="Footer Placeholder 4">
            <a:extLst>
              <a:ext uri="{FF2B5EF4-FFF2-40B4-BE49-F238E27FC236}">
                <a16:creationId xmlns:a16="http://schemas.microsoft.com/office/drawing/2014/main" id="{E3F04EDC-E992-C151-E976-7C6346EC2C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594D3-3B6F-9DB5-1DBB-AC6FDDA08890}"/>
              </a:ext>
            </a:extLst>
          </p:cNvPr>
          <p:cNvSpPr>
            <a:spLocks noGrp="1"/>
          </p:cNvSpPr>
          <p:nvPr>
            <p:ph type="sldNum" sz="quarter" idx="12"/>
          </p:nvPr>
        </p:nvSpPr>
        <p:spPr/>
        <p:txBody>
          <a:bodyPr/>
          <a:lstStyle>
            <a:lvl1pPr>
              <a:defRPr/>
            </a:lvl1pPr>
          </a:lstStyle>
          <a:p>
            <a:pPr>
              <a:defRPr/>
            </a:pPr>
            <a:fld id="{AE2773C5-F1F1-4F85-84A8-1C3AF30E2A07}" type="slidenum">
              <a:rPr lang="en-US"/>
              <a:pPr>
                <a:defRPr/>
              </a:pPr>
              <a:t>‹#›</a:t>
            </a:fld>
            <a:endParaRPr lang="en-US"/>
          </a:p>
        </p:txBody>
      </p:sp>
    </p:spTree>
    <p:extLst>
      <p:ext uri="{BB962C8B-B14F-4D97-AF65-F5344CB8AC3E}">
        <p14:creationId xmlns:p14="http://schemas.microsoft.com/office/powerpoint/2010/main" val="524425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lgn="ctr" eaLnBrk="0" hangingPunct="0">
              <a:defRPr>
                <a:solidFill>
                  <a:srgbClr val="FFFFFF"/>
                </a:solidFill>
                <a:latin typeface="Helvetica"/>
                <a:ea typeface="ＭＳ Ｐゴシック"/>
                <a:cs typeface="ＭＳ Ｐゴシック"/>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fld id="{F67573BA-3983-4FF9-8027-9869F90F7A5E}" type="slidenum">
              <a:rPr lang="en-US" altLang="en-US"/>
              <a:pPr/>
              <a:t>‹#›</a:t>
            </a:fld>
            <a:endParaRPr lang="en-US" altLang="en-US"/>
          </a:p>
        </p:txBody>
      </p:sp>
    </p:spTree>
    <p:extLst>
      <p:ext uri="{BB962C8B-B14F-4D97-AF65-F5344CB8AC3E}">
        <p14:creationId xmlns:p14="http://schemas.microsoft.com/office/powerpoint/2010/main" val="14192006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tint val="75000"/>
                  </a:schemeClr>
                </a:solidFill>
              </a:defRPr>
            </a:lvl1pPr>
            <a:lvl2pPr marL="406395" indent="0">
              <a:buNone/>
              <a:defRPr sz="1778">
                <a:solidFill>
                  <a:schemeClr val="tx1">
                    <a:tint val="75000"/>
                  </a:schemeClr>
                </a:solidFill>
              </a:defRPr>
            </a:lvl2pPr>
            <a:lvl3pPr marL="812790" indent="0">
              <a:buNone/>
              <a:defRPr sz="1600">
                <a:solidFill>
                  <a:schemeClr val="tx1">
                    <a:tint val="75000"/>
                  </a:schemeClr>
                </a:solidFill>
              </a:defRPr>
            </a:lvl3pPr>
            <a:lvl4pPr marL="1219185" indent="0">
              <a:buNone/>
              <a:defRPr sz="1422">
                <a:solidFill>
                  <a:schemeClr val="tx1">
                    <a:tint val="75000"/>
                  </a:schemeClr>
                </a:solidFill>
              </a:defRPr>
            </a:lvl4pPr>
            <a:lvl5pPr marL="1625579" indent="0">
              <a:buNone/>
              <a:defRPr sz="1422">
                <a:solidFill>
                  <a:schemeClr val="tx1">
                    <a:tint val="75000"/>
                  </a:schemeClr>
                </a:solidFill>
              </a:defRPr>
            </a:lvl5pPr>
            <a:lvl6pPr marL="2031975" indent="0">
              <a:buNone/>
              <a:defRPr sz="1422">
                <a:solidFill>
                  <a:schemeClr val="tx1">
                    <a:tint val="75000"/>
                  </a:schemeClr>
                </a:solidFill>
              </a:defRPr>
            </a:lvl6pPr>
            <a:lvl7pPr marL="2438369" indent="0">
              <a:buNone/>
              <a:defRPr sz="1422">
                <a:solidFill>
                  <a:schemeClr val="tx1">
                    <a:tint val="75000"/>
                  </a:schemeClr>
                </a:solidFill>
              </a:defRPr>
            </a:lvl7pPr>
            <a:lvl8pPr marL="2844764" indent="0">
              <a:buNone/>
              <a:defRPr sz="1422">
                <a:solidFill>
                  <a:schemeClr val="tx1">
                    <a:tint val="75000"/>
                  </a:schemeClr>
                </a:solidFill>
              </a:defRPr>
            </a:lvl8pPr>
            <a:lvl9pPr marL="3251160" indent="0">
              <a:buNone/>
              <a:defRPr sz="142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F73B4-836D-F08F-51FE-C8C7D335ED98}"/>
              </a:ext>
            </a:extLst>
          </p:cNvPr>
          <p:cNvSpPr>
            <a:spLocks noGrp="1"/>
          </p:cNvSpPr>
          <p:nvPr>
            <p:ph type="dt" sz="half" idx="10"/>
          </p:nvPr>
        </p:nvSpPr>
        <p:spPr/>
        <p:txBody>
          <a:bodyPr/>
          <a:lstStyle>
            <a:lvl1pPr>
              <a:defRPr/>
            </a:lvl1pPr>
          </a:lstStyle>
          <a:p>
            <a:pPr>
              <a:defRPr/>
            </a:pPr>
            <a:fld id="{376B8EAE-6632-4058-BF29-56C5F6CD4AFB}" type="datetimeFigureOut">
              <a:rPr lang="en-US"/>
              <a:pPr>
                <a:defRPr/>
              </a:pPr>
              <a:t>11/21/2024</a:t>
            </a:fld>
            <a:endParaRPr lang="en-US"/>
          </a:p>
        </p:txBody>
      </p:sp>
      <p:sp>
        <p:nvSpPr>
          <p:cNvPr id="5" name="Footer Placeholder 4">
            <a:extLst>
              <a:ext uri="{FF2B5EF4-FFF2-40B4-BE49-F238E27FC236}">
                <a16:creationId xmlns:a16="http://schemas.microsoft.com/office/drawing/2014/main" id="{31FA4B44-1B9D-3977-A592-063790D52D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84CD03-35A6-0D2F-6C37-6F5BCAE03E94}"/>
              </a:ext>
            </a:extLst>
          </p:cNvPr>
          <p:cNvSpPr>
            <a:spLocks noGrp="1"/>
          </p:cNvSpPr>
          <p:nvPr>
            <p:ph type="sldNum" sz="quarter" idx="12"/>
          </p:nvPr>
        </p:nvSpPr>
        <p:spPr/>
        <p:txBody>
          <a:bodyPr/>
          <a:lstStyle>
            <a:lvl1pPr>
              <a:defRPr/>
            </a:lvl1pPr>
          </a:lstStyle>
          <a:p>
            <a:pPr>
              <a:defRPr/>
            </a:pPr>
            <a:fld id="{C7C885D2-898A-4D14-BBB3-77E63B76D384}" type="slidenum">
              <a:rPr lang="en-US"/>
              <a:pPr>
                <a:defRPr/>
              </a:pPr>
              <a:t>‹#›</a:t>
            </a:fld>
            <a:endParaRPr lang="en-US"/>
          </a:p>
        </p:txBody>
      </p:sp>
    </p:spTree>
    <p:extLst>
      <p:ext uri="{BB962C8B-B14F-4D97-AF65-F5344CB8AC3E}">
        <p14:creationId xmlns:p14="http://schemas.microsoft.com/office/powerpoint/2010/main" val="383706179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714005E-DFD4-6006-A3A5-0F65906BA4A5}"/>
              </a:ext>
            </a:extLst>
          </p:cNvPr>
          <p:cNvSpPr>
            <a:spLocks noGrp="1"/>
          </p:cNvSpPr>
          <p:nvPr>
            <p:ph type="dt" sz="half" idx="10"/>
          </p:nvPr>
        </p:nvSpPr>
        <p:spPr/>
        <p:txBody>
          <a:bodyPr/>
          <a:lstStyle>
            <a:lvl1pPr>
              <a:defRPr/>
            </a:lvl1pPr>
          </a:lstStyle>
          <a:p>
            <a:pPr>
              <a:defRPr/>
            </a:pPr>
            <a:fld id="{8A05B180-DE7B-4420-9600-C29ED420E7B7}" type="datetimeFigureOut">
              <a:rPr lang="en-US"/>
              <a:pPr>
                <a:defRPr/>
              </a:pPr>
              <a:t>11/21/2024</a:t>
            </a:fld>
            <a:endParaRPr lang="en-US"/>
          </a:p>
        </p:txBody>
      </p:sp>
      <p:sp>
        <p:nvSpPr>
          <p:cNvPr id="6" name="Footer Placeholder 4">
            <a:extLst>
              <a:ext uri="{FF2B5EF4-FFF2-40B4-BE49-F238E27FC236}">
                <a16:creationId xmlns:a16="http://schemas.microsoft.com/office/drawing/2014/main" id="{DE2ECAA4-76A7-87EA-FE25-F3D48C0D69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42BC7C-A3D1-35DD-EB71-C0D0371B5311}"/>
              </a:ext>
            </a:extLst>
          </p:cNvPr>
          <p:cNvSpPr>
            <a:spLocks noGrp="1"/>
          </p:cNvSpPr>
          <p:nvPr>
            <p:ph type="sldNum" sz="quarter" idx="12"/>
          </p:nvPr>
        </p:nvSpPr>
        <p:spPr/>
        <p:txBody>
          <a:bodyPr/>
          <a:lstStyle>
            <a:lvl1pPr>
              <a:defRPr/>
            </a:lvl1pPr>
          </a:lstStyle>
          <a:p>
            <a:pPr>
              <a:defRPr/>
            </a:pPr>
            <a:fld id="{7047C545-9973-4BDE-AB58-8CE64E324886}" type="slidenum">
              <a:rPr lang="en-US"/>
              <a:pPr>
                <a:defRPr/>
              </a:pPr>
              <a:t>‹#›</a:t>
            </a:fld>
            <a:endParaRPr lang="en-US"/>
          </a:p>
        </p:txBody>
      </p:sp>
    </p:spTree>
    <p:extLst>
      <p:ext uri="{BB962C8B-B14F-4D97-AF65-F5344CB8AC3E}">
        <p14:creationId xmlns:p14="http://schemas.microsoft.com/office/powerpoint/2010/main" val="26982298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395" indent="0">
              <a:buNone/>
              <a:defRPr sz="1778" b="1"/>
            </a:lvl2pPr>
            <a:lvl3pPr marL="812790" indent="0">
              <a:buNone/>
              <a:defRPr sz="1600" b="1"/>
            </a:lvl3pPr>
            <a:lvl4pPr marL="1219185" indent="0">
              <a:buNone/>
              <a:defRPr sz="1422" b="1"/>
            </a:lvl4pPr>
            <a:lvl5pPr marL="1625579" indent="0">
              <a:buNone/>
              <a:defRPr sz="1422" b="1"/>
            </a:lvl5pPr>
            <a:lvl6pPr marL="2031975" indent="0">
              <a:buNone/>
              <a:defRPr sz="1422" b="1"/>
            </a:lvl6pPr>
            <a:lvl7pPr marL="2438369" indent="0">
              <a:buNone/>
              <a:defRPr sz="1422" b="1"/>
            </a:lvl7pPr>
            <a:lvl8pPr marL="2844764" indent="0">
              <a:buNone/>
              <a:defRPr sz="1422" b="1"/>
            </a:lvl8pPr>
            <a:lvl9pPr marL="3251160"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133" b="1"/>
            </a:lvl1pPr>
            <a:lvl2pPr marL="406395" indent="0">
              <a:buNone/>
              <a:defRPr sz="1778" b="1"/>
            </a:lvl2pPr>
            <a:lvl3pPr marL="812790" indent="0">
              <a:buNone/>
              <a:defRPr sz="1600" b="1"/>
            </a:lvl3pPr>
            <a:lvl4pPr marL="1219185" indent="0">
              <a:buNone/>
              <a:defRPr sz="1422" b="1"/>
            </a:lvl4pPr>
            <a:lvl5pPr marL="1625579" indent="0">
              <a:buNone/>
              <a:defRPr sz="1422" b="1"/>
            </a:lvl5pPr>
            <a:lvl6pPr marL="2031975" indent="0">
              <a:buNone/>
              <a:defRPr sz="1422" b="1"/>
            </a:lvl6pPr>
            <a:lvl7pPr marL="2438369" indent="0">
              <a:buNone/>
              <a:defRPr sz="1422" b="1"/>
            </a:lvl7pPr>
            <a:lvl8pPr marL="2844764" indent="0">
              <a:buNone/>
              <a:defRPr sz="1422" b="1"/>
            </a:lvl8pPr>
            <a:lvl9pPr marL="3251160"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8EA0F1E-9175-F8A8-E6AB-F333C79F750A}"/>
              </a:ext>
            </a:extLst>
          </p:cNvPr>
          <p:cNvSpPr>
            <a:spLocks noGrp="1"/>
          </p:cNvSpPr>
          <p:nvPr>
            <p:ph type="dt" sz="half" idx="10"/>
          </p:nvPr>
        </p:nvSpPr>
        <p:spPr/>
        <p:txBody>
          <a:bodyPr/>
          <a:lstStyle>
            <a:lvl1pPr>
              <a:defRPr/>
            </a:lvl1pPr>
          </a:lstStyle>
          <a:p>
            <a:pPr>
              <a:defRPr/>
            </a:pPr>
            <a:fld id="{240AAF9A-12B5-4A61-B7F7-1D9DEEDDD2AB}" type="datetimeFigureOut">
              <a:rPr lang="en-US"/>
              <a:pPr>
                <a:defRPr/>
              </a:pPr>
              <a:t>11/21/2024</a:t>
            </a:fld>
            <a:endParaRPr lang="en-US"/>
          </a:p>
        </p:txBody>
      </p:sp>
      <p:sp>
        <p:nvSpPr>
          <p:cNvPr id="8" name="Footer Placeholder 4">
            <a:extLst>
              <a:ext uri="{FF2B5EF4-FFF2-40B4-BE49-F238E27FC236}">
                <a16:creationId xmlns:a16="http://schemas.microsoft.com/office/drawing/2014/main" id="{6FA61C2F-1970-17BA-8D23-416DA1F22F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D4DD8D7-556D-D6A5-C181-779A3F086589}"/>
              </a:ext>
            </a:extLst>
          </p:cNvPr>
          <p:cNvSpPr>
            <a:spLocks noGrp="1"/>
          </p:cNvSpPr>
          <p:nvPr>
            <p:ph type="sldNum" sz="quarter" idx="12"/>
          </p:nvPr>
        </p:nvSpPr>
        <p:spPr/>
        <p:txBody>
          <a:bodyPr/>
          <a:lstStyle>
            <a:lvl1pPr>
              <a:defRPr/>
            </a:lvl1pPr>
          </a:lstStyle>
          <a:p>
            <a:pPr>
              <a:defRPr/>
            </a:pPr>
            <a:fld id="{F901B39A-87B9-4CB8-BD1C-35F48B8E4436}" type="slidenum">
              <a:rPr lang="en-US"/>
              <a:pPr>
                <a:defRPr/>
              </a:pPr>
              <a:t>‹#›</a:t>
            </a:fld>
            <a:endParaRPr lang="en-US"/>
          </a:p>
        </p:txBody>
      </p:sp>
    </p:spTree>
    <p:extLst>
      <p:ext uri="{BB962C8B-B14F-4D97-AF65-F5344CB8AC3E}">
        <p14:creationId xmlns:p14="http://schemas.microsoft.com/office/powerpoint/2010/main" val="29799428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92FB06E-B842-2EF4-CB3A-9D6EF860DFB7}"/>
              </a:ext>
            </a:extLst>
          </p:cNvPr>
          <p:cNvSpPr>
            <a:spLocks noGrp="1"/>
          </p:cNvSpPr>
          <p:nvPr>
            <p:ph type="dt" sz="half" idx="10"/>
          </p:nvPr>
        </p:nvSpPr>
        <p:spPr/>
        <p:txBody>
          <a:bodyPr/>
          <a:lstStyle>
            <a:lvl1pPr>
              <a:defRPr/>
            </a:lvl1pPr>
          </a:lstStyle>
          <a:p>
            <a:pPr>
              <a:defRPr/>
            </a:pPr>
            <a:fld id="{523F7AC6-A207-42EA-9A1C-592C012C0D24}" type="datetimeFigureOut">
              <a:rPr lang="en-US"/>
              <a:pPr>
                <a:defRPr/>
              </a:pPr>
              <a:t>11/21/2024</a:t>
            </a:fld>
            <a:endParaRPr lang="en-US"/>
          </a:p>
        </p:txBody>
      </p:sp>
      <p:sp>
        <p:nvSpPr>
          <p:cNvPr id="4" name="Footer Placeholder 4">
            <a:extLst>
              <a:ext uri="{FF2B5EF4-FFF2-40B4-BE49-F238E27FC236}">
                <a16:creationId xmlns:a16="http://schemas.microsoft.com/office/drawing/2014/main" id="{C3586790-BBF7-77BD-B61C-788F1134FF6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FA237ED-CB1C-7FAB-3303-E74169C12C06}"/>
              </a:ext>
            </a:extLst>
          </p:cNvPr>
          <p:cNvSpPr>
            <a:spLocks noGrp="1"/>
          </p:cNvSpPr>
          <p:nvPr>
            <p:ph type="sldNum" sz="quarter" idx="12"/>
          </p:nvPr>
        </p:nvSpPr>
        <p:spPr/>
        <p:txBody>
          <a:bodyPr/>
          <a:lstStyle>
            <a:lvl1pPr>
              <a:defRPr/>
            </a:lvl1pPr>
          </a:lstStyle>
          <a:p>
            <a:pPr>
              <a:defRPr/>
            </a:pPr>
            <a:fld id="{2F0DD834-616C-4F99-A3BC-3FFE80CA26A0}" type="slidenum">
              <a:rPr lang="en-US"/>
              <a:pPr>
                <a:defRPr/>
              </a:pPr>
              <a:t>‹#›</a:t>
            </a:fld>
            <a:endParaRPr lang="en-US"/>
          </a:p>
        </p:txBody>
      </p:sp>
    </p:spTree>
    <p:extLst>
      <p:ext uri="{BB962C8B-B14F-4D97-AF65-F5344CB8AC3E}">
        <p14:creationId xmlns:p14="http://schemas.microsoft.com/office/powerpoint/2010/main" val="6265185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8489EAD-FE67-7BD8-2F0A-69CD6B14F514}"/>
              </a:ext>
            </a:extLst>
          </p:cNvPr>
          <p:cNvSpPr>
            <a:spLocks noGrp="1"/>
          </p:cNvSpPr>
          <p:nvPr>
            <p:ph type="dt" sz="half" idx="10"/>
          </p:nvPr>
        </p:nvSpPr>
        <p:spPr/>
        <p:txBody>
          <a:bodyPr/>
          <a:lstStyle>
            <a:lvl1pPr>
              <a:defRPr/>
            </a:lvl1pPr>
          </a:lstStyle>
          <a:p>
            <a:pPr>
              <a:defRPr/>
            </a:pPr>
            <a:fld id="{B6C254F1-D0B3-4E3F-A244-C56E3BFBB79A}" type="datetimeFigureOut">
              <a:rPr lang="en-US"/>
              <a:pPr>
                <a:defRPr/>
              </a:pPr>
              <a:t>11/21/2024</a:t>
            </a:fld>
            <a:endParaRPr lang="en-US"/>
          </a:p>
        </p:txBody>
      </p:sp>
      <p:sp>
        <p:nvSpPr>
          <p:cNvPr id="3" name="Footer Placeholder 4">
            <a:extLst>
              <a:ext uri="{FF2B5EF4-FFF2-40B4-BE49-F238E27FC236}">
                <a16:creationId xmlns:a16="http://schemas.microsoft.com/office/drawing/2014/main" id="{9C820939-5708-6A3B-9F66-F5B857905A4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8A7F039-C3A3-8B9A-C71F-CB0026CBE4D6}"/>
              </a:ext>
            </a:extLst>
          </p:cNvPr>
          <p:cNvSpPr>
            <a:spLocks noGrp="1"/>
          </p:cNvSpPr>
          <p:nvPr>
            <p:ph type="sldNum" sz="quarter" idx="12"/>
          </p:nvPr>
        </p:nvSpPr>
        <p:spPr/>
        <p:txBody>
          <a:bodyPr/>
          <a:lstStyle>
            <a:lvl1pPr>
              <a:defRPr/>
            </a:lvl1pPr>
          </a:lstStyle>
          <a:p>
            <a:pPr>
              <a:defRPr/>
            </a:pPr>
            <a:fld id="{D4BFB612-3352-41D5-9A8F-A8C02C91FB78}" type="slidenum">
              <a:rPr lang="en-US"/>
              <a:pPr>
                <a:defRPr/>
              </a:pPr>
              <a:t>‹#›</a:t>
            </a:fld>
            <a:endParaRPr lang="en-US"/>
          </a:p>
        </p:txBody>
      </p:sp>
    </p:spTree>
    <p:extLst>
      <p:ext uri="{BB962C8B-B14F-4D97-AF65-F5344CB8AC3E}">
        <p14:creationId xmlns:p14="http://schemas.microsoft.com/office/powerpoint/2010/main" val="37602285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422"/>
            </a:lvl1pPr>
            <a:lvl2pPr marL="406395" indent="0">
              <a:buNone/>
              <a:defRPr sz="1244"/>
            </a:lvl2pPr>
            <a:lvl3pPr marL="812790" indent="0">
              <a:buNone/>
              <a:defRPr sz="1067"/>
            </a:lvl3pPr>
            <a:lvl4pPr marL="1219185" indent="0">
              <a:buNone/>
              <a:defRPr sz="889"/>
            </a:lvl4pPr>
            <a:lvl5pPr marL="1625579" indent="0">
              <a:buNone/>
              <a:defRPr sz="889"/>
            </a:lvl5pPr>
            <a:lvl6pPr marL="2031975" indent="0">
              <a:buNone/>
              <a:defRPr sz="889"/>
            </a:lvl6pPr>
            <a:lvl7pPr marL="2438369" indent="0">
              <a:buNone/>
              <a:defRPr sz="889"/>
            </a:lvl7pPr>
            <a:lvl8pPr marL="2844764" indent="0">
              <a:buNone/>
              <a:defRPr sz="889"/>
            </a:lvl8pPr>
            <a:lvl9pPr marL="3251160" indent="0">
              <a:buNone/>
              <a:defRPr sz="889"/>
            </a:lvl9pPr>
          </a:lstStyle>
          <a:p>
            <a:pPr lvl="0"/>
            <a:r>
              <a:rPr lang="en-US"/>
              <a:t>Click to edit Master text styles</a:t>
            </a:r>
          </a:p>
        </p:txBody>
      </p:sp>
      <p:sp>
        <p:nvSpPr>
          <p:cNvPr id="5" name="Date Placeholder 3">
            <a:extLst>
              <a:ext uri="{FF2B5EF4-FFF2-40B4-BE49-F238E27FC236}">
                <a16:creationId xmlns:a16="http://schemas.microsoft.com/office/drawing/2014/main" id="{7B6DD25C-F971-884F-B4D1-6191F3B1B457}"/>
              </a:ext>
            </a:extLst>
          </p:cNvPr>
          <p:cNvSpPr>
            <a:spLocks noGrp="1"/>
          </p:cNvSpPr>
          <p:nvPr>
            <p:ph type="dt" sz="half" idx="10"/>
          </p:nvPr>
        </p:nvSpPr>
        <p:spPr/>
        <p:txBody>
          <a:bodyPr/>
          <a:lstStyle>
            <a:lvl1pPr>
              <a:defRPr/>
            </a:lvl1pPr>
          </a:lstStyle>
          <a:p>
            <a:pPr>
              <a:defRPr/>
            </a:pPr>
            <a:fld id="{A9014A71-9135-4D3B-8242-87391EC92E47}" type="datetimeFigureOut">
              <a:rPr lang="en-US"/>
              <a:pPr>
                <a:defRPr/>
              </a:pPr>
              <a:t>11/21/2024</a:t>
            </a:fld>
            <a:endParaRPr lang="en-US"/>
          </a:p>
        </p:txBody>
      </p:sp>
      <p:sp>
        <p:nvSpPr>
          <p:cNvPr id="6" name="Footer Placeholder 4">
            <a:extLst>
              <a:ext uri="{FF2B5EF4-FFF2-40B4-BE49-F238E27FC236}">
                <a16:creationId xmlns:a16="http://schemas.microsoft.com/office/drawing/2014/main" id="{4433F72D-88D4-7050-821D-8DE736CAEB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8A42F8-0ED8-4CF6-592C-A8BE0AB8CA42}"/>
              </a:ext>
            </a:extLst>
          </p:cNvPr>
          <p:cNvSpPr>
            <a:spLocks noGrp="1"/>
          </p:cNvSpPr>
          <p:nvPr>
            <p:ph type="sldNum" sz="quarter" idx="12"/>
          </p:nvPr>
        </p:nvSpPr>
        <p:spPr/>
        <p:txBody>
          <a:bodyPr/>
          <a:lstStyle>
            <a:lvl1pPr>
              <a:defRPr/>
            </a:lvl1pPr>
          </a:lstStyle>
          <a:p>
            <a:pPr>
              <a:defRPr/>
            </a:pPr>
            <a:fld id="{E8D8162B-5263-4B44-99EB-85BEAAA6A20C}" type="slidenum">
              <a:rPr lang="en-US"/>
              <a:pPr>
                <a:defRPr/>
              </a:pPr>
              <a:t>‹#›</a:t>
            </a:fld>
            <a:endParaRPr lang="en-US"/>
          </a:p>
        </p:txBody>
      </p:sp>
    </p:spTree>
    <p:extLst>
      <p:ext uri="{BB962C8B-B14F-4D97-AF65-F5344CB8AC3E}">
        <p14:creationId xmlns:p14="http://schemas.microsoft.com/office/powerpoint/2010/main" val="16693396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2844"/>
            </a:lvl1pPr>
            <a:lvl2pPr marL="406395" indent="0">
              <a:buNone/>
              <a:defRPr sz="2489"/>
            </a:lvl2pPr>
            <a:lvl3pPr marL="812790" indent="0">
              <a:buNone/>
              <a:defRPr sz="2133"/>
            </a:lvl3pPr>
            <a:lvl4pPr marL="1219185" indent="0">
              <a:buNone/>
              <a:defRPr sz="1778"/>
            </a:lvl4pPr>
            <a:lvl5pPr marL="1625579" indent="0">
              <a:buNone/>
              <a:defRPr sz="1778"/>
            </a:lvl5pPr>
            <a:lvl6pPr marL="2031975" indent="0">
              <a:buNone/>
              <a:defRPr sz="1778"/>
            </a:lvl6pPr>
            <a:lvl7pPr marL="2438369" indent="0">
              <a:buNone/>
              <a:defRPr sz="1778"/>
            </a:lvl7pPr>
            <a:lvl8pPr marL="2844764" indent="0">
              <a:buNone/>
              <a:defRPr sz="1778"/>
            </a:lvl8pPr>
            <a:lvl9pPr marL="3251160" indent="0">
              <a:buNone/>
              <a:defRPr sz="1778"/>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422"/>
            </a:lvl1pPr>
            <a:lvl2pPr marL="406395" indent="0">
              <a:buNone/>
              <a:defRPr sz="1244"/>
            </a:lvl2pPr>
            <a:lvl3pPr marL="812790" indent="0">
              <a:buNone/>
              <a:defRPr sz="1067"/>
            </a:lvl3pPr>
            <a:lvl4pPr marL="1219185" indent="0">
              <a:buNone/>
              <a:defRPr sz="889"/>
            </a:lvl4pPr>
            <a:lvl5pPr marL="1625579" indent="0">
              <a:buNone/>
              <a:defRPr sz="889"/>
            </a:lvl5pPr>
            <a:lvl6pPr marL="2031975" indent="0">
              <a:buNone/>
              <a:defRPr sz="889"/>
            </a:lvl6pPr>
            <a:lvl7pPr marL="2438369" indent="0">
              <a:buNone/>
              <a:defRPr sz="889"/>
            </a:lvl7pPr>
            <a:lvl8pPr marL="2844764" indent="0">
              <a:buNone/>
              <a:defRPr sz="889"/>
            </a:lvl8pPr>
            <a:lvl9pPr marL="3251160" indent="0">
              <a:buNone/>
              <a:defRPr sz="889"/>
            </a:lvl9pPr>
          </a:lstStyle>
          <a:p>
            <a:pPr lvl="0"/>
            <a:r>
              <a:rPr lang="en-US"/>
              <a:t>Click to edit Master text styles</a:t>
            </a:r>
          </a:p>
        </p:txBody>
      </p:sp>
      <p:sp>
        <p:nvSpPr>
          <p:cNvPr id="5" name="Date Placeholder 3">
            <a:extLst>
              <a:ext uri="{FF2B5EF4-FFF2-40B4-BE49-F238E27FC236}">
                <a16:creationId xmlns:a16="http://schemas.microsoft.com/office/drawing/2014/main" id="{1A014D0E-3F9E-E361-6A12-EA0724A1C632}"/>
              </a:ext>
            </a:extLst>
          </p:cNvPr>
          <p:cNvSpPr>
            <a:spLocks noGrp="1"/>
          </p:cNvSpPr>
          <p:nvPr>
            <p:ph type="dt" sz="half" idx="10"/>
          </p:nvPr>
        </p:nvSpPr>
        <p:spPr/>
        <p:txBody>
          <a:bodyPr/>
          <a:lstStyle>
            <a:lvl1pPr>
              <a:defRPr/>
            </a:lvl1pPr>
          </a:lstStyle>
          <a:p>
            <a:pPr>
              <a:defRPr/>
            </a:pPr>
            <a:fld id="{674FCCD1-07A4-4329-8473-EC32364014C7}" type="datetimeFigureOut">
              <a:rPr lang="en-US"/>
              <a:pPr>
                <a:defRPr/>
              </a:pPr>
              <a:t>11/21/2024</a:t>
            </a:fld>
            <a:endParaRPr lang="en-US"/>
          </a:p>
        </p:txBody>
      </p:sp>
      <p:sp>
        <p:nvSpPr>
          <p:cNvPr id="6" name="Footer Placeholder 4">
            <a:extLst>
              <a:ext uri="{FF2B5EF4-FFF2-40B4-BE49-F238E27FC236}">
                <a16:creationId xmlns:a16="http://schemas.microsoft.com/office/drawing/2014/main" id="{FA34A1E8-A2FF-FF7D-87D4-CBD968C5EC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7B5698-E623-EA53-5E9A-70C127CCFF07}"/>
              </a:ext>
            </a:extLst>
          </p:cNvPr>
          <p:cNvSpPr>
            <a:spLocks noGrp="1"/>
          </p:cNvSpPr>
          <p:nvPr>
            <p:ph type="sldNum" sz="quarter" idx="12"/>
          </p:nvPr>
        </p:nvSpPr>
        <p:spPr/>
        <p:txBody>
          <a:bodyPr/>
          <a:lstStyle>
            <a:lvl1pPr>
              <a:defRPr/>
            </a:lvl1pPr>
          </a:lstStyle>
          <a:p>
            <a:pPr>
              <a:defRPr/>
            </a:pPr>
            <a:fld id="{F7BFCF63-4540-4C05-B9BB-D4738F7AE529}" type="slidenum">
              <a:rPr lang="en-US"/>
              <a:pPr>
                <a:defRPr/>
              </a:pPr>
              <a:t>‹#›</a:t>
            </a:fld>
            <a:endParaRPr lang="en-US"/>
          </a:p>
        </p:txBody>
      </p:sp>
    </p:spTree>
    <p:extLst>
      <p:ext uri="{BB962C8B-B14F-4D97-AF65-F5344CB8AC3E}">
        <p14:creationId xmlns:p14="http://schemas.microsoft.com/office/powerpoint/2010/main" val="33390714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EB915C-3147-6095-6928-26C1F9F54113}"/>
              </a:ext>
            </a:extLst>
          </p:cNvPr>
          <p:cNvSpPr>
            <a:spLocks noGrp="1"/>
          </p:cNvSpPr>
          <p:nvPr>
            <p:ph type="dt" sz="half" idx="10"/>
          </p:nvPr>
        </p:nvSpPr>
        <p:spPr/>
        <p:txBody>
          <a:bodyPr/>
          <a:lstStyle>
            <a:lvl1pPr>
              <a:defRPr/>
            </a:lvl1pPr>
          </a:lstStyle>
          <a:p>
            <a:pPr>
              <a:defRPr/>
            </a:pPr>
            <a:fld id="{639593BF-D3FA-46AF-AD52-3A8CEDCF2760}" type="datetimeFigureOut">
              <a:rPr lang="en-US"/>
              <a:pPr>
                <a:defRPr/>
              </a:pPr>
              <a:t>11/21/2024</a:t>
            </a:fld>
            <a:endParaRPr lang="en-US"/>
          </a:p>
        </p:txBody>
      </p:sp>
      <p:sp>
        <p:nvSpPr>
          <p:cNvPr id="5" name="Footer Placeholder 4">
            <a:extLst>
              <a:ext uri="{FF2B5EF4-FFF2-40B4-BE49-F238E27FC236}">
                <a16:creationId xmlns:a16="http://schemas.microsoft.com/office/drawing/2014/main" id="{C51F17F4-9EC2-A7B0-9221-F5154E8AEC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C656CC5-9798-A470-1738-AD4EBB4DDDF2}"/>
              </a:ext>
            </a:extLst>
          </p:cNvPr>
          <p:cNvSpPr>
            <a:spLocks noGrp="1"/>
          </p:cNvSpPr>
          <p:nvPr>
            <p:ph type="sldNum" sz="quarter" idx="12"/>
          </p:nvPr>
        </p:nvSpPr>
        <p:spPr/>
        <p:txBody>
          <a:bodyPr/>
          <a:lstStyle>
            <a:lvl1pPr>
              <a:defRPr/>
            </a:lvl1pPr>
          </a:lstStyle>
          <a:p>
            <a:pPr>
              <a:defRPr/>
            </a:pPr>
            <a:fld id="{C2FD65C7-4D99-4078-A4E5-DAA4B633C98A}" type="slidenum">
              <a:rPr lang="en-US"/>
              <a:pPr>
                <a:defRPr/>
              </a:pPr>
              <a:t>‹#›</a:t>
            </a:fld>
            <a:endParaRPr lang="en-US"/>
          </a:p>
        </p:txBody>
      </p:sp>
    </p:spTree>
    <p:extLst>
      <p:ext uri="{BB962C8B-B14F-4D97-AF65-F5344CB8AC3E}">
        <p14:creationId xmlns:p14="http://schemas.microsoft.com/office/powerpoint/2010/main" val="37622747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8"/>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8"/>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2320960-93D8-8F4E-3827-20862E9010A5}"/>
              </a:ext>
            </a:extLst>
          </p:cNvPr>
          <p:cNvSpPr>
            <a:spLocks noGrp="1"/>
          </p:cNvSpPr>
          <p:nvPr>
            <p:ph type="dt" sz="half" idx="10"/>
          </p:nvPr>
        </p:nvSpPr>
        <p:spPr/>
        <p:txBody>
          <a:bodyPr/>
          <a:lstStyle>
            <a:lvl1pPr>
              <a:defRPr/>
            </a:lvl1pPr>
          </a:lstStyle>
          <a:p>
            <a:pPr>
              <a:defRPr/>
            </a:pPr>
            <a:fld id="{F15BEFEA-3210-40E2-8A8C-BD4021EC47F5}" type="datetimeFigureOut">
              <a:rPr lang="en-US"/>
              <a:pPr>
                <a:defRPr/>
              </a:pPr>
              <a:t>11/21/2024</a:t>
            </a:fld>
            <a:endParaRPr lang="en-US"/>
          </a:p>
        </p:txBody>
      </p:sp>
      <p:sp>
        <p:nvSpPr>
          <p:cNvPr id="5" name="Footer Placeholder 4">
            <a:extLst>
              <a:ext uri="{FF2B5EF4-FFF2-40B4-BE49-F238E27FC236}">
                <a16:creationId xmlns:a16="http://schemas.microsoft.com/office/drawing/2014/main" id="{F9FD3000-E0B5-C0BB-3226-440E39D3A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B8C99E-98C2-3CD0-C191-EE4ADABB5668}"/>
              </a:ext>
            </a:extLst>
          </p:cNvPr>
          <p:cNvSpPr>
            <a:spLocks noGrp="1"/>
          </p:cNvSpPr>
          <p:nvPr>
            <p:ph type="sldNum" sz="quarter" idx="12"/>
          </p:nvPr>
        </p:nvSpPr>
        <p:spPr/>
        <p:txBody>
          <a:bodyPr/>
          <a:lstStyle>
            <a:lvl1pPr>
              <a:defRPr/>
            </a:lvl1pPr>
          </a:lstStyle>
          <a:p>
            <a:pPr>
              <a:defRPr/>
            </a:pPr>
            <a:fld id="{CD743A8A-48C4-4452-9FB7-B0C015D39E5E}" type="slidenum">
              <a:rPr lang="en-US"/>
              <a:pPr>
                <a:defRPr/>
              </a:pPr>
              <a:t>‹#›</a:t>
            </a:fld>
            <a:endParaRPr lang="en-US"/>
          </a:p>
        </p:txBody>
      </p:sp>
    </p:spTree>
    <p:extLst>
      <p:ext uri="{BB962C8B-B14F-4D97-AF65-F5344CB8AC3E}">
        <p14:creationId xmlns:p14="http://schemas.microsoft.com/office/powerpoint/2010/main" val="11011901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lgn="l" eaLnBrk="1" hangingPunct="1">
              <a:defRPr>
                <a:ea typeface="ＭＳ Ｐゴシック" pitchFamily="16" charset="-128"/>
              </a:defRPr>
            </a:lvl1pPr>
          </a:lstStyle>
          <a:p>
            <a:pPr>
              <a:defRPr/>
            </a:pPr>
            <a:endParaRPr lang="en-US"/>
          </a:p>
        </p:txBody>
      </p:sp>
      <p:sp>
        <p:nvSpPr>
          <p:cNvPr id="3" name="Rectangle 2"/>
          <p:cNvSpPr>
            <a:spLocks noGrp="1" noChangeArrowheads="1"/>
          </p:cNvSpPr>
          <p:nvPr>
            <p:ph type="sldNum" sz="quarter" idx="11"/>
          </p:nvPr>
        </p:nvSpPr>
        <p:spPr/>
        <p:txBody>
          <a:bodyPr/>
          <a:lstStyle>
            <a:lvl1pPr eaLnBrk="1" hangingPunct="1">
              <a:defRPr/>
            </a:lvl1pPr>
          </a:lstStyle>
          <a:p>
            <a:pPr>
              <a:defRPr/>
            </a:pPr>
            <a:fld id="{B5ACDE9F-817F-4A1F-B59C-72A30A10F9DD}" type="slidenum">
              <a:rPr lang="en-US" altLang="en-US"/>
              <a:pPr>
                <a:defRPr/>
              </a:pPr>
              <a:t>‹#›</a:t>
            </a:fld>
            <a:endParaRPr lang="en-US" altLang="en-US"/>
          </a:p>
        </p:txBody>
      </p:sp>
    </p:spTree>
    <p:extLst>
      <p:ext uri="{BB962C8B-B14F-4D97-AF65-F5344CB8AC3E}">
        <p14:creationId xmlns:p14="http://schemas.microsoft.com/office/powerpoint/2010/main" val="2236169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1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3"/>
          <p:cNvSpPr>
            <a:spLocks noGrp="1" noChangeArrowheads="1"/>
          </p:cNvSpPr>
          <p:nvPr>
            <p:ph type="ftr" sz="quarter" idx="10"/>
          </p:nvPr>
        </p:nvSpPr>
        <p:spPr/>
        <p:txBody>
          <a:bodyPr/>
          <a:lstStyle>
            <a:lvl1pPr>
              <a:defRPr>
                <a:ea typeface="ＭＳ Ｐゴシック"/>
                <a:cs typeface="ＭＳ Ｐゴシック"/>
              </a:defRPr>
            </a:lvl1pPr>
          </a:lstStyle>
          <a:p>
            <a:pPr>
              <a:defRPr/>
            </a:pPr>
            <a:endParaRPr lang="en-US"/>
          </a:p>
        </p:txBody>
      </p:sp>
      <p:sp>
        <p:nvSpPr>
          <p:cNvPr id="5" name="Rectangle 4"/>
          <p:cNvSpPr>
            <a:spLocks noGrp="1" noChangeArrowheads="1"/>
          </p:cNvSpPr>
          <p:nvPr>
            <p:ph type="sldNum" sz="quarter" idx="11"/>
          </p:nvPr>
        </p:nvSpPr>
        <p:spPr/>
        <p:txBody>
          <a:bodyPr/>
          <a:lstStyle>
            <a:lvl1pPr>
              <a:defRPr/>
            </a:lvl1pPr>
          </a:lstStyle>
          <a:p>
            <a:fld id="{55490F90-38AD-464C-AD28-E290B27B1CDE}" type="slidenum">
              <a:rPr lang="en-US" altLang="en-US"/>
              <a:pPr/>
              <a:t>‹#›</a:t>
            </a:fld>
            <a:endParaRPr lang="en-US" altLang="en-US"/>
          </a:p>
        </p:txBody>
      </p:sp>
    </p:spTree>
    <p:extLst>
      <p:ext uri="{BB962C8B-B14F-4D97-AF65-F5344CB8AC3E}">
        <p14:creationId xmlns:p14="http://schemas.microsoft.com/office/powerpoint/2010/main" val="334976158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59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3"/>
          <p:cNvSpPr>
            <a:spLocks noGrp="1" noChangeArrowheads="1"/>
          </p:cNvSpPr>
          <p:nvPr>
            <p:ph type="ftr" sz="quarter" idx="10"/>
          </p:nvPr>
        </p:nvSpPr>
        <p:spPr/>
        <p:txBody>
          <a:bodyPr/>
          <a:lstStyle>
            <a:lvl1pPr eaLnBrk="0" hangingPunct="0">
              <a:defRPr/>
            </a:lvl1pPr>
          </a:lstStyle>
          <a:p>
            <a:pPr>
              <a:defRPr/>
            </a:pPr>
            <a:endParaRPr lang="en-US"/>
          </a:p>
        </p:txBody>
      </p:sp>
      <p:sp>
        <p:nvSpPr>
          <p:cNvPr id="5" name="Rectangle 4"/>
          <p:cNvSpPr>
            <a:spLocks noGrp="1" noChangeArrowheads="1"/>
          </p:cNvSpPr>
          <p:nvPr>
            <p:ph type="sldNum" sz="quarter" idx="11"/>
          </p:nvPr>
        </p:nvSpPr>
        <p:spPr/>
        <p:txBody>
          <a:bodyPr/>
          <a:lstStyle>
            <a:lvl1pPr eaLnBrk="0" hangingPunct="0">
              <a:defRPr/>
            </a:lvl1pPr>
          </a:lstStyle>
          <a:p>
            <a:fld id="{3BECC2A2-6910-43F1-B905-753B49C391C1}" type="slidenum">
              <a:rPr lang="en-US" altLang="en-US"/>
              <a:pPr/>
              <a:t>‹#›</a:t>
            </a:fld>
            <a:endParaRPr lang="en-US" altLang="en-US"/>
          </a:p>
        </p:txBody>
      </p:sp>
    </p:spTree>
    <p:extLst>
      <p:ext uri="{BB962C8B-B14F-4D97-AF65-F5344CB8AC3E}">
        <p14:creationId xmlns:p14="http://schemas.microsoft.com/office/powerpoint/2010/main" val="19772518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CCF33-927A-C549-A530-2AA83393FEB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4200634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CCF33-927A-C549-A530-2AA83393FEB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35131071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CCF33-927A-C549-A530-2AA83393FEB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4840043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CCF33-927A-C549-A530-2AA83393FEB5}"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27004308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CCF33-927A-C549-A530-2AA83393FEB5}"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40856453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CCF33-927A-C549-A530-2AA83393FEB5}"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27706162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CCF33-927A-C549-A530-2AA83393FEB5}"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19567424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DCCF33-927A-C549-A530-2AA83393FEB5}"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7186334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DCCF33-927A-C549-A530-2AA83393FEB5}"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2112880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0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98958E15-2968-492E-A4B0-283C3D062F59}" type="slidenum">
              <a:rPr lang="en-US" altLang="en-US"/>
              <a:pPr/>
              <a:t>‹#›</a:t>
            </a:fld>
            <a:endParaRPr lang="en-US" altLang="en-US"/>
          </a:p>
        </p:txBody>
      </p:sp>
    </p:spTree>
    <p:extLst>
      <p:ext uri="{BB962C8B-B14F-4D97-AF65-F5344CB8AC3E}">
        <p14:creationId xmlns:p14="http://schemas.microsoft.com/office/powerpoint/2010/main" val="119015821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CCF33-927A-C549-A530-2AA83393FEB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17972854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CCF33-927A-C549-A530-2AA83393FEB5}"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ED9D8-50F5-5B48-BEA0-4CB2D3DA654F}" type="slidenum">
              <a:rPr lang="en-US" smtClean="0"/>
              <a:t>‹#›</a:t>
            </a:fld>
            <a:endParaRPr lang="en-US"/>
          </a:p>
        </p:txBody>
      </p:sp>
    </p:spTree>
    <p:extLst>
      <p:ext uri="{BB962C8B-B14F-4D97-AF65-F5344CB8AC3E}">
        <p14:creationId xmlns:p14="http://schemas.microsoft.com/office/powerpoint/2010/main" val="103894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2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Arial" pitchFamily="34" charset="0"/>
                <a:ea typeface="ＭＳ Ｐゴシック" pitchFamily="16" charset="-128"/>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CF53308-B1DB-4E25-ACCE-DB908F6E2563}" type="slidenum">
              <a:rPr lang="en-US" altLang="en-US"/>
              <a:pPr/>
              <a:t>‹#›</a:t>
            </a:fld>
            <a:endParaRPr lang="en-US" altLang="en-US"/>
          </a:p>
        </p:txBody>
      </p:sp>
    </p:spTree>
    <p:extLst>
      <p:ext uri="{BB962C8B-B14F-4D97-AF65-F5344CB8AC3E}">
        <p14:creationId xmlns:p14="http://schemas.microsoft.com/office/powerpoint/2010/main" val="70700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a:defRPr/>
            </a:lvl1pPr>
          </a:lstStyle>
          <a:p>
            <a:fld id="{5C6985EC-6478-417E-8F05-040EDD6A945E}" type="slidenum">
              <a:rPr lang="en-US" altLang="en-US"/>
              <a:pPr/>
              <a:t>‹#›</a:t>
            </a:fld>
            <a:endParaRPr lang="en-US" altLang="en-US"/>
          </a:p>
        </p:txBody>
      </p:sp>
    </p:spTree>
    <p:extLst>
      <p:ext uri="{BB962C8B-B14F-4D97-AF65-F5344CB8AC3E}">
        <p14:creationId xmlns:p14="http://schemas.microsoft.com/office/powerpoint/2010/main" val="642677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241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12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AEB4F9A9-E64F-45C0-BDBC-528C9EDD9C82}" type="slidenum">
              <a:rPr lang="en-US" altLang="en-US"/>
              <a:pPr/>
              <a:t>‹#›</a:t>
            </a:fld>
            <a:endParaRPr lang="en-US" altLang="en-US"/>
          </a:p>
        </p:txBody>
      </p:sp>
    </p:spTree>
    <p:extLst>
      <p:ext uri="{BB962C8B-B14F-4D97-AF65-F5344CB8AC3E}">
        <p14:creationId xmlns:p14="http://schemas.microsoft.com/office/powerpoint/2010/main" val="1684636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004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156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lgn="l" eaLnBrk="1" hangingPunct="1">
              <a:defRPr sz="1600">
                <a:solidFill>
                  <a:srgbClr val="000000"/>
                </a:solidFill>
                <a:latin typeface="Helvetica" panose="020B0604020202020204" pitchFamily="34" charset="0"/>
                <a:ea typeface="MS PGothic" panose="020B0600070205080204" pitchFamily="34" charset="-128"/>
                <a:cs typeface="+mn-cs"/>
              </a:defRPr>
            </a:lvl1pPr>
          </a:lstStyle>
          <a:p>
            <a:pPr>
              <a:defRPr/>
            </a:pPr>
            <a:endParaRPr lang="en-US"/>
          </a:p>
        </p:txBody>
      </p:sp>
      <p:sp>
        <p:nvSpPr>
          <p:cNvPr id="3"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F03720B1-1A37-4949-A436-05AC9BC23ACB}" type="slidenum">
              <a:rPr lang="en-US" altLang="en-US"/>
              <a:pPr/>
              <a:t>‹#›</a:t>
            </a:fld>
            <a:endParaRPr lang="en-US" altLang="en-US"/>
          </a:p>
        </p:txBody>
      </p:sp>
    </p:spTree>
    <p:extLst>
      <p:ext uri="{BB962C8B-B14F-4D97-AF65-F5344CB8AC3E}">
        <p14:creationId xmlns:p14="http://schemas.microsoft.com/office/powerpoint/2010/main" val="4034545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ullet Content 1 with Subtitle">
    <p:spTree>
      <p:nvGrpSpPr>
        <p:cNvPr id="1" name=""/>
        <p:cNvGrpSpPr/>
        <p:nvPr/>
      </p:nvGrpSpPr>
      <p:grpSpPr>
        <a:xfrm>
          <a:off x="0" y="0"/>
          <a:ext cx="0" cy="0"/>
          <a:chOff x="0" y="0"/>
          <a:chExt cx="0" cy="0"/>
        </a:xfrm>
      </p:grpSpPr>
      <p:sp>
        <p:nvSpPr>
          <p:cNvPr id="8" name="Content Placeholder 2"/>
          <p:cNvSpPr>
            <a:spLocks noGrp="1"/>
          </p:cNvSpPr>
          <p:nvPr>
            <p:ph idx="15"/>
          </p:nvPr>
        </p:nvSpPr>
        <p:spPr>
          <a:xfrm>
            <a:off x="237600" y="1495625"/>
            <a:ext cx="7056000" cy="2160000"/>
          </a:xfrm>
          <a:prstGeom prst="rect">
            <a:avLst/>
          </a:prstGeom>
        </p:spPr>
        <p:txBody>
          <a:bodyPr/>
          <a:lstStyle>
            <a:lvl1pPr marL="120002" indent="-120002">
              <a:lnSpc>
                <a:spcPct val="100000"/>
              </a:lnSpc>
              <a:spcBef>
                <a:spcPts val="1067"/>
              </a:spcBef>
              <a:buClr>
                <a:srgbClr val="830051"/>
              </a:buClr>
              <a:buFont typeface="Arial" pitchFamily="34" charset="0"/>
              <a:buChar char="•"/>
              <a:defRPr sz="1600">
                <a:solidFill>
                  <a:schemeClr val="tx1"/>
                </a:solidFill>
                <a:latin typeface="Arial" pitchFamily="34" charset="0"/>
                <a:cs typeface="Arial" pitchFamily="34" charset="0"/>
              </a:defRPr>
            </a:lvl1pPr>
            <a:lvl2pPr marL="320327" indent="-159458" defTabSz="479784">
              <a:lnSpc>
                <a:spcPct val="100000"/>
              </a:lnSpc>
              <a:spcBef>
                <a:spcPts val="533"/>
              </a:spcBef>
              <a:defRPr lang="en-GB" sz="1600" kern="1200" baseline="0" noProof="0" dirty="0" smtClean="0">
                <a:solidFill>
                  <a:schemeClr val="tx1"/>
                </a:solidFill>
                <a:latin typeface="Arial" pitchFamily="34" charset="0"/>
                <a:ea typeface="+mn-ea"/>
                <a:cs typeface="Arial" pitchFamily="34" charset="0"/>
              </a:defRPr>
            </a:lvl2pPr>
            <a:lvl3pPr>
              <a:defRPr sz="933" baseline="0">
                <a:latin typeface="Arial" pitchFamily="34" charset="0"/>
                <a:cs typeface="Arial" pitchFamily="34" charset="0"/>
              </a:defRPr>
            </a:lvl3pPr>
            <a:lvl4pPr marL="415205" indent="-120002">
              <a:defRPr sz="933">
                <a:latin typeface="Arial" pitchFamily="34" charset="0"/>
                <a:cs typeface="Arial" pitchFamily="34" charset="0"/>
              </a:defRPr>
            </a:lvl4pPr>
            <a:lvl5pPr marL="415205">
              <a:defRPr sz="933">
                <a:latin typeface="Arial" pitchFamily="34" charset="0"/>
                <a:cs typeface="Arial" pitchFamily="34" charset="0"/>
              </a:defRPr>
            </a:lvl5pPr>
            <a:lvl6pPr>
              <a:defRPr>
                <a:latin typeface="Arial" pitchFamily="34" charset="0"/>
                <a:cs typeface="Arial" pitchFamily="34" charset="0"/>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Title 8"/>
          <p:cNvSpPr>
            <a:spLocks noGrp="1"/>
          </p:cNvSpPr>
          <p:nvPr>
            <p:ph type="title"/>
          </p:nvPr>
        </p:nvSpPr>
        <p:spPr>
          <a:xfrm>
            <a:off x="237118" y="192000"/>
            <a:ext cx="8765651" cy="672000"/>
          </a:xfrm>
          <a:prstGeom prst="rect">
            <a:avLst/>
          </a:prstGeom>
        </p:spPr>
        <p:txBody>
          <a:bodyPr vert="horz"/>
          <a:lstStyle>
            <a:lvl1pPr algn="l" defTabSz="406405" rtl="0" eaLnBrk="1" latinLnBrk="0" hangingPunct="1">
              <a:lnSpc>
                <a:spcPct val="100000"/>
              </a:lnSpc>
              <a:spcBef>
                <a:spcPct val="0"/>
              </a:spcBef>
              <a:buNone/>
              <a:defRPr lang="en-GB" sz="2133" b="1" kern="1200" baseline="0" noProof="0" dirty="0">
                <a:solidFill>
                  <a:srgbClr val="830051"/>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ubtitle 2"/>
          <p:cNvSpPr>
            <a:spLocks noGrp="1"/>
          </p:cNvSpPr>
          <p:nvPr>
            <p:ph type="subTitle" idx="10"/>
          </p:nvPr>
        </p:nvSpPr>
        <p:spPr>
          <a:xfrm>
            <a:off x="237118" y="702468"/>
            <a:ext cx="8765651" cy="432000"/>
          </a:xfrm>
          <a:prstGeom prst="rect">
            <a:avLst/>
          </a:prstGeom>
        </p:spPr>
        <p:txBody>
          <a:bodyPr/>
          <a:lstStyle>
            <a:lvl1pPr marL="0" indent="0" algn="l">
              <a:lnSpc>
                <a:spcPct val="100000"/>
              </a:lnSpc>
              <a:spcBef>
                <a:spcPts val="0"/>
              </a:spcBef>
              <a:buNone/>
              <a:defRPr sz="2133">
                <a:solidFill>
                  <a:srgbClr val="830051"/>
                </a:solidFill>
                <a:latin typeface="Arial" pitchFamily="34" charset="0"/>
                <a:cs typeface="Arial" pitchFamily="34" charset="0"/>
              </a:defRPr>
            </a:lvl1pPr>
            <a:lvl2pPr marL="304804" indent="0" algn="ctr">
              <a:buNone/>
              <a:defRPr>
                <a:solidFill>
                  <a:schemeClr val="tx1">
                    <a:tint val="75000"/>
                  </a:schemeClr>
                </a:solidFill>
              </a:defRPr>
            </a:lvl2pPr>
            <a:lvl3pPr marL="609608" indent="0" algn="ctr">
              <a:buNone/>
              <a:defRPr>
                <a:solidFill>
                  <a:schemeClr val="tx1">
                    <a:tint val="75000"/>
                  </a:schemeClr>
                </a:solidFill>
              </a:defRPr>
            </a:lvl3pPr>
            <a:lvl4pPr marL="914411" indent="0" algn="ctr">
              <a:buNone/>
              <a:defRPr>
                <a:solidFill>
                  <a:schemeClr val="tx1">
                    <a:tint val="75000"/>
                  </a:schemeClr>
                </a:solidFill>
              </a:defRPr>
            </a:lvl4pPr>
            <a:lvl5pPr marL="1219215" indent="0" algn="ctr">
              <a:buNone/>
              <a:defRPr>
                <a:solidFill>
                  <a:schemeClr val="tx1">
                    <a:tint val="75000"/>
                  </a:schemeClr>
                </a:solidFill>
              </a:defRPr>
            </a:lvl5pPr>
            <a:lvl6pPr marL="1524019" indent="0" algn="ctr">
              <a:buNone/>
              <a:defRPr>
                <a:solidFill>
                  <a:schemeClr val="tx1">
                    <a:tint val="75000"/>
                  </a:schemeClr>
                </a:solidFill>
              </a:defRPr>
            </a:lvl6pPr>
            <a:lvl7pPr marL="1828823" indent="0" algn="ctr">
              <a:buNone/>
              <a:defRPr>
                <a:solidFill>
                  <a:schemeClr val="tx1">
                    <a:tint val="75000"/>
                  </a:schemeClr>
                </a:solidFill>
              </a:defRPr>
            </a:lvl7pPr>
            <a:lvl8pPr marL="2133627" indent="0" algn="ctr">
              <a:buNone/>
              <a:defRPr>
                <a:solidFill>
                  <a:schemeClr val="tx1">
                    <a:tint val="75000"/>
                  </a:schemeClr>
                </a:solidFill>
              </a:defRPr>
            </a:lvl8pPr>
            <a:lvl9pPr marL="2438430" indent="0" algn="ctr">
              <a:buNone/>
              <a:defRPr>
                <a:solidFill>
                  <a:schemeClr val="tx1">
                    <a:tint val="75000"/>
                  </a:schemeClr>
                </a:solidFill>
              </a:defRPr>
            </a:lvl9pPr>
          </a:lstStyle>
          <a:p>
            <a:r>
              <a:rPr lang="en-US" noProof="0"/>
              <a:t>Click to edit Master subtitle style</a:t>
            </a:r>
            <a:endParaRPr lang="en-GB" noProof="0" dirty="0"/>
          </a:p>
        </p:txBody>
      </p:sp>
      <p:sp>
        <p:nvSpPr>
          <p:cNvPr id="10" name="Text Placeholder 2"/>
          <p:cNvSpPr>
            <a:spLocks noGrp="1"/>
          </p:cNvSpPr>
          <p:nvPr>
            <p:ph type="body" sz="quarter" idx="16"/>
          </p:nvPr>
        </p:nvSpPr>
        <p:spPr>
          <a:xfrm>
            <a:off x="113767" y="6028269"/>
            <a:ext cx="3865562" cy="328084"/>
          </a:xfrm>
          <a:prstGeom prst="rect">
            <a:avLst/>
          </a:prstGeom>
        </p:spPr>
        <p:txBody>
          <a:bodyPr anchor="b"/>
          <a:lstStyle>
            <a:lvl1pPr marL="0" indent="0">
              <a:buNone/>
              <a:defRPr sz="889"/>
            </a:lvl1pPr>
            <a:lvl2pPr marL="406405" indent="0">
              <a:buNone/>
              <a:defRPr sz="889"/>
            </a:lvl2pPr>
            <a:lvl3pPr marL="812810" indent="0">
              <a:buNone/>
              <a:defRPr sz="889"/>
            </a:lvl3pPr>
            <a:lvl4pPr marL="1219215" indent="0">
              <a:buNone/>
              <a:defRPr sz="889"/>
            </a:lvl4pPr>
            <a:lvl5pPr marL="1625620" indent="0">
              <a:buNone/>
              <a:defRPr sz="889"/>
            </a:lvl5pPr>
          </a:lstStyle>
          <a:p>
            <a:pPr lvl="0"/>
            <a:r>
              <a:rPr lang="en-US" dirty="0"/>
              <a:t>Click to edit Master text styles</a:t>
            </a:r>
          </a:p>
        </p:txBody>
      </p:sp>
      <p:sp>
        <p:nvSpPr>
          <p:cNvPr id="11" name="Text Placeholder 2"/>
          <p:cNvSpPr>
            <a:spLocks noGrp="1"/>
          </p:cNvSpPr>
          <p:nvPr>
            <p:ph type="body" sz="quarter" idx="17"/>
          </p:nvPr>
        </p:nvSpPr>
        <p:spPr>
          <a:xfrm>
            <a:off x="113767" y="6507339"/>
            <a:ext cx="3865562" cy="328084"/>
          </a:xfrm>
          <a:prstGeom prst="rect">
            <a:avLst/>
          </a:prstGeom>
        </p:spPr>
        <p:txBody>
          <a:bodyPr anchor="b"/>
          <a:lstStyle>
            <a:lvl1pPr marL="0" indent="0">
              <a:buNone/>
              <a:defRPr sz="889"/>
            </a:lvl1pPr>
            <a:lvl2pPr marL="406405" indent="0">
              <a:buNone/>
              <a:defRPr sz="889"/>
            </a:lvl2pPr>
            <a:lvl3pPr marL="812810" indent="0">
              <a:buNone/>
              <a:defRPr sz="889"/>
            </a:lvl3pPr>
            <a:lvl4pPr marL="1219215" indent="0">
              <a:buNone/>
              <a:defRPr sz="889"/>
            </a:lvl4pPr>
            <a:lvl5pPr marL="1625620" indent="0">
              <a:buNone/>
              <a:defRPr sz="889"/>
            </a:lvl5pPr>
          </a:lstStyle>
          <a:p>
            <a:pPr lvl="0"/>
            <a:r>
              <a:rPr lang="en-US"/>
              <a:t>Click to edit Master text styles</a:t>
            </a:r>
          </a:p>
        </p:txBody>
      </p:sp>
      <p:sp>
        <p:nvSpPr>
          <p:cNvPr id="7" name="Slide Number Placeholder 5"/>
          <p:cNvSpPr>
            <a:spLocks noGrp="1"/>
          </p:cNvSpPr>
          <p:nvPr>
            <p:ph type="sldNum" sz="quarter" idx="18"/>
          </p:nvPr>
        </p:nvSpPr>
        <p:spPr>
          <a:xfrm>
            <a:off x="8547100" y="6623050"/>
            <a:ext cx="396875" cy="215900"/>
          </a:xfrm>
          <a:prstGeom prst="rect">
            <a:avLst/>
          </a:prstGeom>
        </p:spPr>
        <p:txBody>
          <a:bodyPr vert="horz" wrap="square" lIns="0" tIns="0" rIns="0" bIns="0" numCol="1" anchor="b" anchorCtr="0" compatLnSpc="1">
            <a:prstTxWarp prst="textNoShape">
              <a:avLst/>
            </a:prstTxWarp>
          </a:bodyPr>
          <a:lstStyle>
            <a:lvl1pPr algn="r">
              <a:defRPr sz="700" b="1">
                <a:solidFill>
                  <a:srgbClr val="000000"/>
                </a:solidFill>
                <a:latin typeface="Arial" pitchFamily="34" charset="0"/>
                <a:cs typeface="Arial" pitchFamily="34" charset="0"/>
              </a:defRPr>
            </a:lvl1pPr>
          </a:lstStyle>
          <a:p>
            <a:fld id="{45503F77-015C-4E49-95F1-047BC22D0437}" type="slidenum">
              <a:rPr lang="en-GB" altLang="en-US"/>
              <a:pPr/>
              <a:t>‹#›</a:t>
            </a:fld>
            <a:endParaRPr lang="en-GB" altLang="en-US"/>
          </a:p>
        </p:txBody>
      </p:sp>
    </p:spTree>
    <p:extLst>
      <p:ext uri="{BB962C8B-B14F-4D97-AF65-F5344CB8AC3E}">
        <p14:creationId xmlns:p14="http://schemas.microsoft.com/office/powerpoint/2010/main" val="226328691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a:defRPr>
                <a:ea typeface="ＭＳ Ｐゴシック" pitchFamily="64" charset="-128"/>
              </a:defRPr>
            </a:lvl1pPr>
          </a:lstStyle>
          <a:p>
            <a:pPr>
              <a:defRPr/>
            </a:pPr>
            <a:endParaRPr lang="en-US"/>
          </a:p>
        </p:txBody>
      </p:sp>
      <p:sp>
        <p:nvSpPr>
          <p:cNvPr id="5" name="Rectangle 4"/>
          <p:cNvSpPr>
            <a:spLocks noGrp="1" noChangeArrowheads="1"/>
          </p:cNvSpPr>
          <p:nvPr>
            <p:ph type="sldNum" sz="quarter" idx="11"/>
          </p:nvPr>
        </p:nvSpPr>
        <p:spPr/>
        <p:txBody>
          <a:bodyPr/>
          <a:lstStyle>
            <a:lvl1pPr eaLnBrk="1" hangingPunct="1">
              <a:defRPr/>
            </a:lvl1pPr>
          </a:lstStyle>
          <a:p>
            <a:fld id="{7D43AE9F-7B44-4397-87F7-7BFABCA0600F}" type="slidenum">
              <a:rPr lang="en-US" altLang="en-US"/>
              <a:pPr/>
              <a:t>‹#›</a:t>
            </a:fld>
            <a:endParaRPr lang="en-US" altLang="en-US"/>
          </a:p>
        </p:txBody>
      </p:sp>
    </p:spTree>
    <p:extLst>
      <p:ext uri="{BB962C8B-B14F-4D97-AF65-F5344CB8AC3E}">
        <p14:creationId xmlns:p14="http://schemas.microsoft.com/office/powerpoint/2010/main" val="1551522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CCB5FD-E4BA-4468-9682-03254F3CC436}" type="slidenum">
              <a:rPr lang="en-US"/>
              <a:pPr>
                <a:defRPr/>
              </a:pPr>
              <a:t>‹#›</a:t>
            </a:fld>
            <a:endParaRPr lang="en-US"/>
          </a:p>
        </p:txBody>
      </p:sp>
    </p:spTree>
    <p:extLst>
      <p:ext uri="{BB962C8B-B14F-4D97-AF65-F5344CB8AC3E}">
        <p14:creationId xmlns:p14="http://schemas.microsoft.com/office/powerpoint/2010/main" val="578284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DF7B3-9C3F-4736-9B55-3C7342ED1770}" type="slidenum">
              <a:rPr lang="en-US"/>
              <a:pPr>
                <a:defRPr/>
              </a:pPr>
              <a:t>‹#›</a:t>
            </a:fld>
            <a:endParaRPr lang="en-US"/>
          </a:p>
        </p:txBody>
      </p:sp>
    </p:spTree>
    <p:extLst>
      <p:ext uri="{BB962C8B-B14F-4D97-AF65-F5344CB8AC3E}">
        <p14:creationId xmlns:p14="http://schemas.microsoft.com/office/powerpoint/2010/main" val="3699649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9"/>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E404B-8A76-4D39-9FD9-C62D1292419F}" type="slidenum">
              <a:rPr lang="en-US"/>
              <a:pPr>
                <a:defRPr/>
              </a:pPr>
              <a:t>‹#›</a:t>
            </a:fld>
            <a:endParaRPr lang="en-US"/>
          </a:p>
        </p:txBody>
      </p:sp>
    </p:spTree>
    <p:extLst>
      <p:ext uri="{BB962C8B-B14F-4D97-AF65-F5344CB8AC3E}">
        <p14:creationId xmlns:p14="http://schemas.microsoft.com/office/powerpoint/2010/main" val="2380711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9"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3"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CD6405-9499-41E2-AE98-5688F926F8C8}" type="slidenum">
              <a:rPr lang="en-US"/>
              <a:pPr>
                <a:defRPr/>
              </a:pPr>
              <a:t>‹#›</a:t>
            </a:fld>
            <a:endParaRPr lang="en-US"/>
          </a:p>
        </p:txBody>
      </p:sp>
    </p:spTree>
    <p:extLst>
      <p:ext uri="{BB962C8B-B14F-4D97-AF65-F5344CB8AC3E}">
        <p14:creationId xmlns:p14="http://schemas.microsoft.com/office/powerpoint/2010/main" val="333918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4294FC-0DE9-4638-841E-89571CF880A3}" type="slidenum">
              <a:rPr lang="en-US"/>
              <a:pPr>
                <a:defRPr/>
              </a:pPr>
              <a:t>‹#›</a:t>
            </a:fld>
            <a:endParaRPr lang="en-US"/>
          </a:p>
        </p:txBody>
      </p:sp>
    </p:spTree>
    <p:extLst>
      <p:ext uri="{BB962C8B-B14F-4D97-AF65-F5344CB8AC3E}">
        <p14:creationId xmlns:p14="http://schemas.microsoft.com/office/powerpoint/2010/main" val="342001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9437"/>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8B46483C-371E-4A47-BDC0-9018A5B3067F}" type="slidenum">
              <a:rPr lang="en-US" altLang="en-US"/>
              <a:pPr/>
              <a:t>‹#›</a:t>
            </a:fld>
            <a:endParaRPr lang="en-US" altLang="en-US"/>
          </a:p>
        </p:txBody>
      </p:sp>
    </p:spTree>
    <p:extLst>
      <p:ext uri="{BB962C8B-B14F-4D97-AF65-F5344CB8AC3E}">
        <p14:creationId xmlns:p14="http://schemas.microsoft.com/office/powerpoint/2010/main" val="2123695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vl1pPr>
          </a:lstStyle>
          <a:p>
            <a:pPr>
              <a:defRPr/>
            </a:pPr>
            <a:fld id="{7CCB3744-D80C-47F3-9B2E-93A4E6E6D952}" type="slidenum">
              <a:rPr lang="en-US"/>
              <a:pPr>
                <a:defRPr/>
              </a:pPr>
              <a:t>‹#›</a:t>
            </a:fld>
            <a:endParaRPr lang="en-US"/>
          </a:p>
        </p:txBody>
      </p:sp>
    </p:spTree>
    <p:extLst>
      <p:ext uri="{BB962C8B-B14F-4D97-AF65-F5344CB8AC3E}">
        <p14:creationId xmlns:p14="http://schemas.microsoft.com/office/powerpoint/2010/main" val="1254549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8510EA-E5C6-411F-879F-2AFD223A0B8D}" type="slidenum">
              <a:rPr lang="en-US"/>
              <a:pPr>
                <a:defRPr/>
              </a:pPr>
              <a:t>‹#›</a:t>
            </a:fld>
            <a:endParaRPr lang="en-US"/>
          </a:p>
        </p:txBody>
      </p:sp>
    </p:spTree>
    <p:extLst>
      <p:ext uri="{BB962C8B-B14F-4D97-AF65-F5344CB8AC3E}">
        <p14:creationId xmlns:p14="http://schemas.microsoft.com/office/powerpoint/2010/main" val="3226207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69"/>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1558D4-4963-4305-813E-59580F14934E}" type="slidenum">
              <a:rPr lang="en-US"/>
              <a:pPr>
                <a:defRPr/>
              </a:pPr>
              <a:t>‹#›</a:t>
            </a:fld>
            <a:endParaRPr lang="en-US"/>
          </a:p>
        </p:txBody>
      </p:sp>
    </p:spTree>
    <p:extLst>
      <p:ext uri="{BB962C8B-B14F-4D97-AF65-F5344CB8AC3E}">
        <p14:creationId xmlns:p14="http://schemas.microsoft.com/office/powerpoint/2010/main" val="2963153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7AD4BE-9601-4FA6-83DF-0AE603302DCC}" type="slidenum">
              <a:rPr lang="en-US"/>
              <a:pPr>
                <a:defRPr/>
              </a:pPr>
              <a:t>‹#›</a:t>
            </a:fld>
            <a:endParaRPr lang="en-US"/>
          </a:p>
        </p:txBody>
      </p:sp>
    </p:spTree>
    <p:extLst>
      <p:ext uri="{BB962C8B-B14F-4D97-AF65-F5344CB8AC3E}">
        <p14:creationId xmlns:p14="http://schemas.microsoft.com/office/powerpoint/2010/main" val="658380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6A7E8D-4601-47F9-B994-50D3EB56817C}" type="slidenum">
              <a:rPr lang="en-US"/>
              <a:pPr>
                <a:defRPr/>
              </a:pPr>
              <a:t>‹#›</a:t>
            </a:fld>
            <a:endParaRPr lang="en-US"/>
          </a:p>
        </p:txBody>
      </p:sp>
    </p:spTree>
    <p:extLst>
      <p:ext uri="{BB962C8B-B14F-4D97-AF65-F5344CB8AC3E}">
        <p14:creationId xmlns:p14="http://schemas.microsoft.com/office/powerpoint/2010/main" val="2559337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4B84F-3F2E-4BD9-8453-161903F691A0}" type="slidenum">
              <a:rPr lang="en-US"/>
              <a:pPr>
                <a:defRPr/>
              </a:pPr>
              <a:t>‹#›</a:t>
            </a:fld>
            <a:endParaRPr lang="en-US"/>
          </a:p>
        </p:txBody>
      </p:sp>
    </p:spTree>
    <p:extLst>
      <p:ext uri="{BB962C8B-B14F-4D97-AF65-F5344CB8AC3E}">
        <p14:creationId xmlns:p14="http://schemas.microsoft.com/office/powerpoint/2010/main" val="3455783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25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29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72D3EA73-960A-43DA-85AA-9DA7D267070A}" type="slidenum">
              <a:rPr lang="en-US" altLang="en-US"/>
              <a:pPr/>
              <a:t>‹#›</a:t>
            </a:fld>
            <a:endParaRPr lang="en-US" altLang="en-US"/>
          </a:p>
        </p:txBody>
      </p:sp>
    </p:spTree>
    <p:extLst>
      <p:ext uri="{BB962C8B-B14F-4D97-AF65-F5344CB8AC3E}">
        <p14:creationId xmlns:p14="http://schemas.microsoft.com/office/powerpoint/2010/main" val="960889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56EAAF9B-159E-4930-812F-D64EFC3714CA}" type="slidenum">
              <a:rPr lang="en-US" altLang="en-US"/>
              <a:pPr/>
              <a:t>‹#›</a:t>
            </a:fld>
            <a:endParaRPr lang="en-US" altLang="en-US"/>
          </a:p>
        </p:txBody>
      </p:sp>
    </p:spTree>
    <p:extLst>
      <p:ext uri="{BB962C8B-B14F-4D97-AF65-F5344CB8AC3E}">
        <p14:creationId xmlns:p14="http://schemas.microsoft.com/office/powerpoint/2010/main" val="3121195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9437"/>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BF42D8BF-DB00-4613-BCDA-093F59361006}" type="slidenum">
              <a:rPr lang="en-US" altLang="en-US"/>
              <a:pPr/>
              <a:t>‹#›</a:t>
            </a:fld>
            <a:endParaRPr lang="en-US" altLang="en-US"/>
          </a:p>
        </p:txBody>
      </p:sp>
    </p:spTree>
    <p:extLst>
      <p:ext uri="{BB962C8B-B14F-4D97-AF65-F5344CB8AC3E}">
        <p14:creationId xmlns:p14="http://schemas.microsoft.com/office/powerpoint/2010/main" val="172675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188"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45"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72FAA229-31C3-44EF-8731-6FEA61818F81}" type="slidenum">
              <a:rPr lang="en-US" altLang="en-US"/>
              <a:pPr/>
              <a:t>‹#›</a:t>
            </a:fld>
            <a:endParaRPr lang="en-US" altLang="en-US"/>
          </a:p>
        </p:txBody>
      </p:sp>
    </p:spTree>
    <p:extLst>
      <p:ext uri="{BB962C8B-B14F-4D97-AF65-F5344CB8AC3E}">
        <p14:creationId xmlns:p14="http://schemas.microsoft.com/office/powerpoint/2010/main" val="30609250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6188"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0545"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AB8932E5-6FFC-4C26-A51E-E44AFEBA1AD4}" type="slidenum">
              <a:rPr lang="en-US" altLang="en-US"/>
              <a:pPr/>
              <a:t>‹#›</a:t>
            </a:fld>
            <a:endParaRPr lang="en-US" altLang="en-US"/>
          </a:p>
        </p:txBody>
      </p:sp>
    </p:spTree>
    <p:extLst>
      <p:ext uri="{BB962C8B-B14F-4D97-AF65-F5344CB8AC3E}">
        <p14:creationId xmlns:p14="http://schemas.microsoft.com/office/powerpoint/2010/main" val="2473873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1768EC7D-036B-4A77-BE86-32398A29D515}" type="slidenum">
              <a:rPr lang="en-US" altLang="en-US"/>
              <a:pPr/>
              <a:t>‹#›</a:t>
            </a:fld>
            <a:endParaRPr lang="en-US" altLang="en-US"/>
          </a:p>
        </p:txBody>
      </p:sp>
    </p:spTree>
    <p:extLst>
      <p:ext uri="{BB962C8B-B14F-4D97-AF65-F5344CB8AC3E}">
        <p14:creationId xmlns:p14="http://schemas.microsoft.com/office/powerpoint/2010/main" val="1337473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0EF92CF0-690C-4FDF-8D8C-8B581A46AAEA}" type="slidenum">
              <a:rPr lang="en-US" altLang="en-US"/>
              <a:pPr/>
              <a:t>‹#›</a:t>
            </a:fld>
            <a:endParaRPr lang="en-US" altLang="en-US"/>
          </a:p>
        </p:txBody>
      </p:sp>
    </p:spTree>
    <p:extLst>
      <p:ext uri="{BB962C8B-B14F-4D97-AF65-F5344CB8AC3E}">
        <p14:creationId xmlns:p14="http://schemas.microsoft.com/office/powerpoint/2010/main" val="4222749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7B61EC2D-C2B7-4BD7-867A-516035D16252}" type="slidenum">
              <a:rPr lang="en-US" altLang="en-US"/>
              <a:pPr/>
              <a:t>‹#›</a:t>
            </a:fld>
            <a:endParaRPr lang="en-US" altLang="en-US"/>
          </a:p>
        </p:txBody>
      </p:sp>
    </p:spTree>
    <p:extLst>
      <p:ext uri="{BB962C8B-B14F-4D97-AF65-F5344CB8AC3E}">
        <p14:creationId xmlns:p14="http://schemas.microsoft.com/office/powerpoint/2010/main" val="3786320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89" y="274750"/>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1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68079E90-5B30-4066-9F8C-DAF484A26DC3}" type="slidenum">
              <a:rPr lang="en-US" altLang="en-US"/>
              <a:pPr/>
              <a:t>‹#›</a:t>
            </a:fld>
            <a:endParaRPr lang="en-US" altLang="en-US"/>
          </a:p>
        </p:txBody>
      </p:sp>
    </p:spTree>
    <p:extLst>
      <p:ext uri="{BB962C8B-B14F-4D97-AF65-F5344CB8AC3E}">
        <p14:creationId xmlns:p14="http://schemas.microsoft.com/office/powerpoint/2010/main" val="38015842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EC80A877-0FBC-49C8-9FD7-83DAD0DF2883}" type="slidenum">
              <a:rPr lang="en-US" altLang="en-US"/>
              <a:pPr/>
              <a:t>‹#›</a:t>
            </a:fld>
            <a:endParaRPr lang="en-US" altLang="en-US"/>
          </a:p>
        </p:txBody>
      </p:sp>
    </p:spTree>
    <p:extLst>
      <p:ext uri="{BB962C8B-B14F-4D97-AF65-F5344CB8AC3E}">
        <p14:creationId xmlns:p14="http://schemas.microsoft.com/office/powerpoint/2010/main" val="1643889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6AFDB4F4-DAA5-4A83-BF56-2729BA70FC3C}" type="slidenum">
              <a:rPr lang="en-US" altLang="en-US"/>
              <a:pPr/>
              <a:t>‹#›</a:t>
            </a:fld>
            <a:endParaRPr lang="en-US" altLang="en-US"/>
          </a:p>
        </p:txBody>
      </p:sp>
    </p:spTree>
    <p:extLst>
      <p:ext uri="{BB962C8B-B14F-4D97-AF65-F5344CB8AC3E}">
        <p14:creationId xmlns:p14="http://schemas.microsoft.com/office/powerpoint/2010/main" val="3186718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39" y="609600"/>
            <a:ext cx="569383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D1A5BEAA-7423-4FF8-95C2-2150C4CDFE67}" type="slidenum">
              <a:rPr lang="en-US" altLang="en-US"/>
              <a:pPr/>
              <a:t>‹#›</a:t>
            </a:fld>
            <a:endParaRPr lang="en-US" altLang="en-US"/>
          </a:p>
        </p:txBody>
      </p:sp>
    </p:spTree>
    <p:extLst>
      <p:ext uri="{BB962C8B-B14F-4D97-AF65-F5344CB8AC3E}">
        <p14:creationId xmlns:p14="http://schemas.microsoft.com/office/powerpoint/2010/main" val="1035068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sz="2000">
                <a:solidFill>
                  <a:srgbClr val="000000"/>
                </a:solidFill>
                <a:latin typeface="Helvetica" pitchFamily="34" charset="0"/>
                <a:ea typeface="ＭＳ Ｐゴシック" charset="-128"/>
              </a:defRPr>
            </a:lvl1pPr>
          </a:lstStyle>
          <a:p>
            <a:pPr>
              <a:defRPr/>
            </a:pPr>
            <a:endParaRPr lang="en-US"/>
          </a:p>
          <a:p>
            <a:pPr>
              <a:defRPr/>
            </a:pPr>
            <a:endParaRPr lang="en-US"/>
          </a:p>
          <a:p>
            <a:pPr>
              <a:defRPr/>
            </a:pPr>
            <a:endParaRPr lang="en-US"/>
          </a:p>
          <a:p>
            <a:pPr>
              <a:defRPr/>
            </a:pPr>
            <a:endParaRPr lang="en-US"/>
          </a:p>
          <a:p>
            <a:pPr>
              <a:defRPr/>
            </a:pPr>
            <a:r>
              <a:rPr lang="en-US"/>
              <a:t>RAD 11-30-04</a:t>
            </a:r>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3D4CD5EF-4E90-41DF-A380-54EF1F030043}" type="slidenum">
              <a:rPr lang="en-US"/>
              <a:pPr>
                <a:defRPr/>
              </a:pPr>
              <a:t>‹#›</a:t>
            </a:fld>
            <a:endParaRPr lang="en-US"/>
          </a:p>
        </p:txBody>
      </p:sp>
    </p:spTree>
    <p:extLst>
      <p:ext uri="{BB962C8B-B14F-4D97-AF65-F5344CB8AC3E}">
        <p14:creationId xmlns:p14="http://schemas.microsoft.com/office/powerpoint/2010/main" val="19433230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US"/>
          </a:p>
        </p:txBody>
      </p:sp>
      <p:sp>
        <p:nvSpPr>
          <p:cNvPr id="3" name="Rectangle 6"/>
          <p:cNvSpPr>
            <a:spLocks noGrp="1" noChangeArrowheads="1"/>
          </p:cNvSpPr>
          <p:nvPr>
            <p:ph type="sldNum" sz="quarter" idx="11"/>
          </p:nvPr>
        </p:nvSpPr>
        <p:spPr/>
        <p:txBody>
          <a:bodyPr/>
          <a:lstStyle>
            <a:lvl1pPr eaLnBrk="1" hangingPunct="1">
              <a:defRPr/>
            </a:lvl1pPr>
          </a:lstStyle>
          <a:p>
            <a:pPr>
              <a:defRPr/>
            </a:pPr>
            <a:fld id="{83F7093A-098D-4910-A149-BE644146D62D}" type="slidenum">
              <a:rPr lang="en-US"/>
              <a:pPr>
                <a:defRPr/>
              </a:pPr>
              <a:t>‹#›</a:t>
            </a:fld>
            <a:endParaRPr lang="en-US"/>
          </a:p>
        </p:txBody>
      </p:sp>
    </p:spTree>
    <p:extLst>
      <p:ext uri="{BB962C8B-B14F-4D97-AF65-F5344CB8AC3E}">
        <p14:creationId xmlns:p14="http://schemas.microsoft.com/office/powerpoint/2010/main" val="304648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53F5D26D-6568-46AF-9AC0-F3839993B3B7}" type="slidenum">
              <a:rPr lang="en-US" altLang="en-US"/>
              <a:pPr/>
              <a:t>‹#›</a:t>
            </a:fld>
            <a:endParaRPr lang="en-US" altLang="en-US"/>
          </a:p>
        </p:txBody>
      </p:sp>
    </p:spTree>
    <p:extLst>
      <p:ext uri="{BB962C8B-B14F-4D97-AF65-F5344CB8AC3E}">
        <p14:creationId xmlns:p14="http://schemas.microsoft.com/office/powerpoint/2010/main" val="2402437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sz="2000">
                <a:solidFill>
                  <a:srgbClr val="FFFFFF"/>
                </a:solidFill>
                <a:latin typeface="Helvetica" pitchFamily="34" charset="0"/>
                <a:ea typeface="ＭＳ Ｐゴシック" charset="-128"/>
              </a:defRPr>
            </a:lvl1pPr>
          </a:lstStyle>
          <a:p>
            <a:pPr>
              <a:defRPr/>
            </a:pPr>
            <a:endParaRPr lang="en-US"/>
          </a:p>
          <a:p>
            <a:pPr>
              <a:defRPr/>
            </a:pPr>
            <a:endParaRPr lang="en-US"/>
          </a:p>
          <a:p>
            <a:pPr>
              <a:defRPr/>
            </a:pPr>
            <a:endParaRPr lang="en-US"/>
          </a:p>
          <a:p>
            <a:pPr>
              <a:defRPr/>
            </a:pPr>
            <a:endParaRPr lang="en-US"/>
          </a:p>
          <a:p>
            <a:pPr>
              <a:defRPr/>
            </a:pPr>
            <a:r>
              <a:rPr lang="en-US"/>
              <a:t>RAD 11-30-04</a:t>
            </a:r>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solidFill>
                  <a:srgbClr val="000000"/>
                </a:solidFill>
              </a:defRPr>
            </a:lvl1pPr>
          </a:lstStyle>
          <a:p>
            <a:pPr>
              <a:defRPr/>
            </a:pPr>
            <a:fld id="{5305DE47-BC3A-4EE4-81BA-AB44394112A2}" type="slidenum">
              <a:rPr lang="en-US"/>
              <a:pPr>
                <a:defRPr/>
              </a:pPr>
              <a:t>‹#›</a:t>
            </a:fld>
            <a:endParaRPr lang="en-US" dirty="0"/>
          </a:p>
        </p:txBody>
      </p:sp>
    </p:spTree>
    <p:extLst>
      <p:ext uri="{BB962C8B-B14F-4D97-AF65-F5344CB8AC3E}">
        <p14:creationId xmlns:p14="http://schemas.microsoft.com/office/powerpoint/2010/main" val="10410104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DBF299A-8BB1-4CC2-A2BC-99DC184EFDA7}" type="datetime1">
              <a:rPr lang="en-US" altLang="en-US"/>
              <a:pPr>
                <a:defRPr/>
              </a:pPr>
              <a:t>11/21/2024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950272-DC5D-49A8-8582-CB3B1197366C}" type="slidenum">
              <a:rPr lang="en-US" altLang="en-US"/>
              <a:pPr>
                <a:defRPr/>
              </a:pPr>
              <a:t>‹#›</a:t>
            </a:fld>
            <a:endParaRPr lang="en-US" altLang="en-US"/>
          </a:p>
        </p:txBody>
      </p:sp>
    </p:spTree>
    <p:extLst>
      <p:ext uri="{BB962C8B-B14F-4D97-AF65-F5344CB8AC3E}">
        <p14:creationId xmlns:p14="http://schemas.microsoft.com/office/powerpoint/2010/main" val="10618721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1DC1C6-A6E8-47FA-8AA9-F57BCB31B770}" type="datetime1">
              <a:rPr lang="en-US" altLang="en-US"/>
              <a:pPr>
                <a:defRPr/>
              </a:pPr>
              <a:t>11/21/2024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C229E8-0D78-488E-A024-AF1DF2966FAC}" type="slidenum">
              <a:rPr lang="en-US" altLang="en-US"/>
              <a:pPr>
                <a:defRPr/>
              </a:pPr>
              <a:t>‹#›</a:t>
            </a:fld>
            <a:endParaRPr lang="en-US" altLang="en-US"/>
          </a:p>
        </p:txBody>
      </p:sp>
    </p:spTree>
    <p:extLst>
      <p:ext uri="{BB962C8B-B14F-4D97-AF65-F5344CB8AC3E}">
        <p14:creationId xmlns:p14="http://schemas.microsoft.com/office/powerpoint/2010/main" val="2654168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solidFill>
                  <a:schemeClr val="tx1">
                    <a:tint val="75000"/>
                  </a:schemeClr>
                </a:solidFill>
              </a:defRPr>
            </a:lvl1pPr>
            <a:lvl2pPr marL="406405" indent="0">
              <a:buNone/>
              <a:defRPr sz="1600">
                <a:solidFill>
                  <a:schemeClr val="tx1">
                    <a:tint val="75000"/>
                  </a:schemeClr>
                </a:solidFill>
              </a:defRPr>
            </a:lvl2pPr>
            <a:lvl3pPr marL="812810" indent="0">
              <a:buNone/>
              <a:defRPr sz="1422">
                <a:solidFill>
                  <a:schemeClr val="tx1">
                    <a:tint val="75000"/>
                  </a:schemeClr>
                </a:solidFill>
              </a:defRPr>
            </a:lvl3pPr>
            <a:lvl4pPr marL="1219215" indent="0">
              <a:buNone/>
              <a:defRPr sz="1244">
                <a:solidFill>
                  <a:schemeClr val="tx1">
                    <a:tint val="75000"/>
                  </a:schemeClr>
                </a:solidFill>
              </a:defRPr>
            </a:lvl4pPr>
            <a:lvl5pPr marL="1625620" indent="0">
              <a:buNone/>
              <a:defRPr sz="1244">
                <a:solidFill>
                  <a:schemeClr val="tx1">
                    <a:tint val="75000"/>
                  </a:schemeClr>
                </a:solidFill>
              </a:defRPr>
            </a:lvl5pPr>
            <a:lvl6pPr marL="2032025" indent="0">
              <a:buNone/>
              <a:defRPr sz="1244">
                <a:solidFill>
                  <a:schemeClr val="tx1">
                    <a:tint val="75000"/>
                  </a:schemeClr>
                </a:solidFill>
              </a:defRPr>
            </a:lvl6pPr>
            <a:lvl7pPr marL="2438430" indent="0">
              <a:buNone/>
              <a:defRPr sz="1244">
                <a:solidFill>
                  <a:schemeClr val="tx1">
                    <a:tint val="75000"/>
                  </a:schemeClr>
                </a:solidFill>
              </a:defRPr>
            </a:lvl7pPr>
            <a:lvl8pPr marL="2844836" indent="0">
              <a:buNone/>
              <a:defRPr sz="1244">
                <a:solidFill>
                  <a:schemeClr val="tx1">
                    <a:tint val="75000"/>
                  </a:schemeClr>
                </a:solidFill>
              </a:defRPr>
            </a:lvl8pPr>
            <a:lvl9pPr marL="3251241" indent="0">
              <a:buNone/>
              <a:defRPr sz="12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0E69A0-09E4-4EA9-B64C-5FD7301601A7}" type="datetime1">
              <a:rPr lang="en-US" altLang="en-US"/>
              <a:pPr>
                <a:defRPr/>
              </a:pPr>
              <a:t>11/21/2024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65D003-BAB6-4C2A-A143-0E60FFCEBE43}" type="slidenum">
              <a:rPr lang="en-US" altLang="en-US"/>
              <a:pPr>
                <a:defRPr/>
              </a:pPr>
              <a:t>‹#›</a:t>
            </a:fld>
            <a:endParaRPr lang="en-US" altLang="en-US"/>
          </a:p>
        </p:txBody>
      </p:sp>
    </p:spTree>
    <p:extLst>
      <p:ext uri="{BB962C8B-B14F-4D97-AF65-F5344CB8AC3E}">
        <p14:creationId xmlns:p14="http://schemas.microsoft.com/office/powerpoint/2010/main" val="3020140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DB751C-C0AC-4981-8556-7DC2574182C7}" type="datetime1">
              <a:rPr lang="en-US" altLang="en-US"/>
              <a:pPr>
                <a:defRPr/>
              </a:pPr>
              <a:t>11/21/2024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048220-9B8C-4E32-B6A7-4262AEC0B82A}" type="slidenum">
              <a:rPr lang="en-US" altLang="en-US"/>
              <a:pPr>
                <a:defRPr/>
              </a:pPr>
              <a:t>‹#›</a:t>
            </a:fld>
            <a:endParaRPr lang="en-US" altLang="en-US"/>
          </a:p>
        </p:txBody>
      </p:sp>
    </p:spTree>
    <p:extLst>
      <p:ext uri="{BB962C8B-B14F-4D97-AF65-F5344CB8AC3E}">
        <p14:creationId xmlns:p14="http://schemas.microsoft.com/office/powerpoint/2010/main" val="1230747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F334F6-D10D-4FF9-84F9-283A1AC25055}" type="datetime1">
              <a:rPr lang="en-US" altLang="en-US"/>
              <a:pPr>
                <a:defRPr/>
              </a:pPr>
              <a:t>11/21/2024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B7B68E-4E78-402F-B5CC-C4C6F498AA8E}" type="slidenum">
              <a:rPr lang="en-US" altLang="en-US"/>
              <a:pPr>
                <a:defRPr/>
              </a:pPr>
              <a:t>‹#›</a:t>
            </a:fld>
            <a:endParaRPr lang="en-US" altLang="en-US"/>
          </a:p>
        </p:txBody>
      </p:sp>
    </p:spTree>
    <p:extLst>
      <p:ext uri="{BB962C8B-B14F-4D97-AF65-F5344CB8AC3E}">
        <p14:creationId xmlns:p14="http://schemas.microsoft.com/office/powerpoint/2010/main" val="421831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04E62E-404A-4D37-A31A-D57AF263074E}" type="datetime1">
              <a:rPr lang="en-US" altLang="en-US"/>
              <a:pPr>
                <a:defRPr/>
              </a:pPr>
              <a:t>11/21/2024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159B07-5F30-416A-BDFF-16B73A0F507E}" type="slidenum">
              <a:rPr lang="en-US" altLang="en-US"/>
              <a:pPr>
                <a:defRPr/>
              </a:pPr>
              <a:t>‹#›</a:t>
            </a:fld>
            <a:endParaRPr lang="en-US" altLang="en-US"/>
          </a:p>
        </p:txBody>
      </p:sp>
    </p:spTree>
    <p:extLst>
      <p:ext uri="{BB962C8B-B14F-4D97-AF65-F5344CB8AC3E}">
        <p14:creationId xmlns:p14="http://schemas.microsoft.com/office/powerpoint/2010/main" val="27270945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7974A2-B78E-45F6-BA80-9E55C4780309}" type="datetime1">
              <a:rPr lang="en-US" altLang="en-US"/>
              <a:pPr>
                <a:defRPr/>
              </a:pPr>
              <a:t>11/21/2024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84598F-FC6D-491F-A8EE-D2B512AC1609}" type="slidenum">
              <a:rPr lang="en-US" altLang="en-US"/>
              <a:pPr>
                <a:defRPr/>
              </a:pPr>
              <a:t>‹#›</a:t>
            </a:fld>
            <a:endParaRPr lang="en-US" altLang="en-US"/>
          </a:p>
        </p:txBody>
      </p:sp>
    </p:spTree>
    <p:extLst>
      <p:ext uri="{BB962C8B-B14F-4D97-AF65-F5344CB8AC3E}">
        <p14:creationId xmlns:p14="http://schemas.microsoft.com/office/powerpoint/2010/main" val="14687075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030B63F-5363-44B4-BE66-ABB56F162EE2}" type="datetime1">
              <a:rPr lang="en-US" altLang="en-US"/>
              <a:pPr>
                <a:defRPr/>
              </a:pPr>
              <a:t>11/21/2024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5528FE-0A6C-4D7E-AA10-F58C9E830B05}" type="slidenum">
              <a:rPr lang="en-US" altLang="en-US"/>
              <a:pPr>
                <a:defRPr/>
              </a:pPr>
              <a:t>‹#›</a:t>
            </a:fld>
            <a:endParaRPr lang="en-US" altLang="en-US"/>
          </a:p>
        </p:txBody>
      </p:sp>
    </p:spTree>
    <p:extLst>
      <p:ext uri="{BB962C8B-B14F-4D97-AF65-F5344CB8AC3E}">
        <p14:creationId xmlns:p14="http://schemas.microsoft.com/office/powerpoint/2010/main" val="3251039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8F6847D-5B84-421F-9FA6-8BFA60D39082}" type="datetime1">
              <a:rPr lang="en-US" altLang="en-US"/>
              <a:pPr>
                <a:defRPr/>
              </a:pPr>
              <a:t>11/21/2024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355A6E-71EC-4B43-B0AE-1DC1EE72A358}" type="slidenum">
              <a:rPr lang="en-US" altLang="en-US"/>
              <a:pPr>
                <a:defRPr/>
              </a:pPr>
              <a:t>‹#›</a:t>
            </a:fld>
            <a:endParaRPr lang="en-US" altLang="en-US"/>
          </a:p>
        </p:txBody>
      </p:sp>
    </p:spTree>
    <p:extLst>
      <p:ext uri="{BB962C8B-B14F-4D97-AF65-F5344CB8AC3E}">
        <p14:creationId xmlns:p14="http://schemas.microsoft.com/office/powerpoint/2010/main" val="279164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3603F69D-B51B-4AED-92AA-4A67617F510F}" type="slidenum">
              <a:rPr lang="en-US" altLang="en-US"/>
              <a:pPr/>
              <a:t>‹#›</a:t>
            </a:fld>
            <a:endParaRPr lang="en-US" altLang="en-US"/>
          </a:p>
        </p:txBody>
      </p:sp>
    </p:spTree>
    <p:extLst>
      <p:ext uri="{BB962C8B-B14F-4D97-AF65-F5344CB8AC3E}">
        <p14:creationId xmlns:p14="http://schemas.microsoft.com/office/powerpoint/2010/main" val="7522983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0F61DFA-8621-4B51-BB68-7EF91B037D86}" type="datetime1">
              <a:rPr lang="en-US" altLang="en-US"/>
              <a:pPr>
                <a:defRPr/>
              </a:pPr>
              <a:t>11/21/2024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05AE8A-7277-4707-BC93-6093387B43DB}" type="slidenum">
              <a:rPr lang="en-US" altLang="en-US"/>
              <a:pPr>
                <a:defRPr/>
              </a:pPr>
              <a:t>‹#›</a:t>
            </a:fld>
            <a:endParaRPr lang="en-US" altLang="en-US"/>
          </a:p>
        </p:txBody>
      </p:sp>
    </p:spTree>
    <p:extLst>
      <p:ext uri="{BB962C8B-B14F-4D97-AF65-F5344CB8AC3E}">
        <p14:creationId xmlns:p14="http://schemas.microsoft.com/office/powerpoint/2010/main" val="1445187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4E6AA3B-C3FF-4620-B4A1-E73F7A29DB04}" type="datetime1">
              <a:rPr lang="en-US" altLang="en-US"/>
              <a:pPr>
                <a:defRPr/>
              </a:pPr>
              <a:t>11/21/2024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72DCD3-2FD5-4AFA-A6C3-71F375DCF54C}" type="slidenum">
              <a:rPr lang="en-US" altLang="en-US"/>
              <a:pPr>
                <a:defRPr/>
              </a:pPr>
              <a:t>‹#›</a:t>
            </a:fld>
            <a:endParaRPr lang="en-US" altLang="en-US"/>
          </a:p>
        </p:txBody>
      </p:sp>
    </p:spTree>
    <p:extLst>
      <p:ext uri="{BB962C8B-B14F-4D97-AF65-F5344CB8AC3E}">
        <p14:creationId xmlns:p14="http://schemas.microsoft.com/office/powerpoint/2010/main" val="5226507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4_Content">
  <p:cSld name="4_Content">
    <p:spTree>
      <p:nvGrpSpPr>
        <p:cNvPr id="1" name="Shape 314"/>
        <p:cNvGrpSpPr/>
        <p:nvPr/>
      </p:nvGrpSpPr>
      <p:grpSpPr>
        <a:xfrm>
          <a:off x="0" y="0"/>
          <a:ext cx="0" cy="0"/>
          <a:chOff x="0" y="0"/>
          <a:chExt cx="0" cy="0"/>
        </a:xfrm>
      </p:grpSpPr>
    </p:spTree>
    <p:extLst>
      <p:ext uri="{BB962C8B-B14F-4D97-AF65-F5344CB8AC3E}">
        <p14:creationId xmlns:p14="http://schemas.microsoft.com/office/powerpoint/2010/main" val="29645851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2"/>
        <p:cNvGrpSpPr/>
        <p:nvPr/>
      </p:nvGrpSpPr>
      <p:grpSpPr>
        <a:xfrm>
          <a:off x="0" y="0"/>
          <a:ext cx="0" cy="0"/>
          <a:chOff x="0" y="0"/>
          <a:chExt cx="0" cy="0"/>
        </a:xfrm>
      </p:grpSpPr>
      <p:sp>
        <p:nvSpPr>
          <p:cNvPr id="323" name="Google Shape;323;p72"/>
          <p:cNvSpPr txBox="1">
            <a:spLocks noGrp="1"/>
          </p:cNvSpPr>
          <p:nvPr>
            <p:ph type="title"/>
          </p:nvPr>
        </p:nvSpPr>
        <p:spPr>
          <a:xfrm>
            <a:off x="310501" y="273602"/>
            <a:ext cx="8415337" cy="511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1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4" name="Google Shape;324;p72"/>
          <p:cNvSpPr txBox="1">
            <a:spLocks noGrp="1"/>
          </p:cNvSpPr>
          <p:nvPr>
            <p:ph type="body" idx="1"/>
          </p:nvPr>
        </p:nvSpPr>
        <p:spPr>
          <a:xfrm>
            <a:off x="310500" y="1044000"/>
            <a:ext cx="8415900" cy="4230000"/>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5000"/>
              </a:lnSpc>
              <a:spcBef>
                <a:spcPts val="900"/>
              </a:spcBef>
              <a:spcAft>
                <a:spcPts val="0"/>
              </a:spcAft>
              <a:buClr>
                <a:srgbClr val="A50021"/>
              </a:buClr>
              <a:buSzPts val="1350"/>
              <a:buFont typeface="Arial Narrow"/>
              <a:buChar char="•"/>
              <a:defRPr sz="1350" b="0" i="0" u="none" strike="noStrike" cap="none">
                <a:solidFill>
                  <a:schemeClr val="dk1"/>
                </a:solidFill>
                <a:latin typeface="Arial Narrow"/>
                <a:ea typeface="Arial Narrow"/>
                <a:cs typeface="Arial Narrow"/>
                <a:sym typeface="Arial Narrow"/>
              </a:defRPr>
            </a:lvl1pPr>
            <a:lvl2pPr marL="914400" marR="0" lvl="1" indent="-304800" algn="l" rtl="0">
              <a:lnSpc>
                <a:spcPct val="95000"/>
              </a:lnSpc>
              <a:spcBef>
                <a:spcPts val="450"/>
              </a:spcBef>
              <a:spcAft>
                <a:spcPts val="0"/>
              </a:spcAft>
              <a:buClr>
                <a:schemeClr val="dk2"/>
              </a:buClr>
              <a:buSzPts val="1200"/>
              <a:buFont typeface="Arial"/>
              <a:buChar char="–"/>
              <a:defRPr sz="1200" b="0" i="0" u="none" strike="noStrike" cap="none">
                <a:solidFill>
                  <a:schemeClr val="dk1"/>
                </a:solidFill>
                <a:latin typeface="Arial Narrow"/>
                <a:ea typeface="Arial Narrow"/>
                <a:cs typeface="Arial Narrow"/>
                <a:sym typeface="Arial Narrow"/>
              </a:defRPr>
            </a:lvl2pPr>
            <a:lvl3pPr marL="1371600" marR="0" lvl="2" indent="-295275" algn="l" rtl="0">
              <a:lnSpc>
                <a:spcPct val="95000"/>
              </a:lnSpc>
              <a:spcBef>
                <a:spcPts val="225"/>
              </a:spcBef>
              <a:spcAft>
                <a:spcPts val="0"/>
              </a:spcAft>
              <a:buClr>
                <a:schemeClr val="dk2"/>
              </a:buClr>
              <a:buSzPts val="1050"/>
              <a:buFont typeface="Arial Narrow"/>
              <a:buChar char="–"/>
              <a:defRPr sz="1050" b="0" i="0" u="none" strike="noStrike" cap="none">
                <a:solidFill>
                  <a:schemeClr val="dk1"/>
                </a:solidFill>
                <a:latin typeface="Arial Narrow"/>
                <a:ea typeface="Arial Narrow"/>
                <a:cs typeface="Arial Narrow"/>
                <a:sym typeface="Arial Narrow"/>
              </a:defRPr>
            </a:lvl3pPr>
            <a:lvl4pPr marL="1828800" marR="0" lvl="3" indent="-295275" algn="l" rtl="0">
              <a:lnSpc>
                <a:spcPct val="95000"/>
              </a:lnSpc>
              <a:spcBef>
                <a:spcPts val="225"/>
              </a:spcBef>
              <a:spcAft>
                <a:spcPts val="0"/>
              </a:spcAft>
              <a:buClr>
                <a:schemeClr val="dk2"/>
              </a:buClr>
              <a:buSzPts val="1050"/>
              <a:buFont typeface="Arial Narrow"/>
              <a:buChar char="–"/>
              <a:defRPr sz="1050" b="0" i="0" u="none" strike="noStrike" cap="none">
                <a:solidFill>
                  <a:schemeClr val="dk1"/>
                </a:solidFill>
                <a:latin typeface="Arial Narrow"/>
                <a:ea typeface="Arial Narrow"/>
                <a:cs typeface="Arial Narrow"/>
                <a:sym typeface="Arial Narrow"/>
              </a:defRPr>
            </a:lvl4pPr>
            <a:lvl5pPr marL="2286000" marR="0" lvl="4" indent="-295275" algn="l" rtl="0">
              <a:lnSpc>
                <a:spcPct val="95000"/>
              </a:lnSpc>
              <a:spcBef>
                <a:spcPts val="225"/>
              </a:spcBef>
              <a:spcAft>
                <a:spcPts val="0"/>
              </a:spcAft>
              <a:buClr>
                <a:schemeClr val="dk2"/>
              </a:buClr>
              <a:buSzPts val="1050"/>
              <a:buFont typeface="Arial Narrow"/>
              <a:buChar char="–"/>
              <a:defRPr sz="1050" b="0" i="0" u="none" strike="noStrike" cap="none">
                <a:solidFill>
                  <a:schemeClr val="dk1"/>
                </a:solidFill>
                <a:latin typeface="Arial Narrow"/>
                <a:ea typeface="Arial Narrow"/>
                <a:cs typeface="Arial Narrow"/>
                <a:sym typeface="Arial Narrow"/>
              </a:defRPr>
            </a:lvl5pPr>
            <a:lvl6pPr marL="2743200" marR="0" lvl="5"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6pPr>
            <a:lvl7pPr marL="3200400" marR="0" lvl="6"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7pPr>
            <a:lvl8pPr marL="3657600" marR="0" lvl="7"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8pPr>
            <a:lvl9pPr marL="4114800" marR="0" lvl="8" indent="-323850" algn="l" rtl="0">
              <a:lnSpc>
                <a:spcPct val="95000"/>
              </a:lnSpc>
              <a:spcBef>
                <a:spcPts val="300"/>
              </a:spcBef>
              <a:spcAft>
                <a:spcPts val="225"/>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325" name="Google Shape;325;p72"/>
          <p:cNvSpPr txBox="1">
            <a:spLocks noGrp="1"/>
          </p:cNvSpPr>
          <p:nvPr>
            <p:ph type="body" idx="2"/>
          </p:nvPr>
        </p:nvSpPr>
        <p:spPr>
          <a:xfrm>
            <a:off x="0" y="6659261"/>
            <a:ext cx="8892480" cy="19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5000"/>
              </a:lnSpc>
              <a:spcBef>
                <a:spcPts val="0"/>
              </a:spcBef>
              <a:spcAft>
                <a:spcPts val="0"/>
              </a:spcAft>
              <a:buClr>
                <a:srgbClr val="A50021"/>
              </a:buClr>
              <a:buSzPts val="750"/>
              <a:buFont typeface="Arial Narrow"/>
              <a:buNone/>
              <a:defRPr sz="750" b="0" i="0" u="none" strike="noStrike" cap="none">
                <a:solidFill>
                  <a:schemeClr val="dk1"/>
                </a:solidFill>
                <a:latin typeface="Arial Narrow"/>
                <a:ea typeface="Arial Narrow"/>
                <a:cs typeface="Arial Narrow"/>
                <a:sym typeface="Arial Narrow"/>
              </a:defRPr>
            </a:lvl1pPr>
            <a:lvl2pPr marL="914400" marR="0" lvl="1" indent="-352425" algn="l" rtl="0">
              <a:lnSpc>
                <a:spcPct val="95000"/>
              </a:lnSpc>
              <a:spcBef>
                <a:spcPts val="390"/>
              </a:spcBef>
              <a:spcAft>
                <a:spcPts val="0"/>
              </a:spcAft>
              <a:buClr>
                <a:srgbClr val="A50021"/>
              </a:buClr>
              <a:buSzPts val="1950"/>
              <a:buFont typeface="Arial Narrow"/>
              <a:buChar char="–"/>
              <a:defRPr sz="1950" b="0" i="0" u="none" strike="noStrike" cap="none">
                <a:solidFill>
                  <a:schemeClr val="dk1"/>
                </a:solidFill>
                <a:latin typeface="Arial Narrow"/>
                <a:ea typeface="Arial Narrow"/>
                <a:cs typeface="Arial Narrow"/>
                <a:sym typeface="Arial Narrow"/>
              </a:defRPr>
            </a:lvl2pPr>
            <a:lvl3pPr marL="1371600" marR="0" lvl="2" indent="-342900" algn="l" rtl="0">
              <a:lnSpc>
                <a:spcPct val="95000"/>
              </a:lnSpc>
              <a:spcBef>
                <a:spcPts val="360"/>
              </a:spcBef>
              <a:spcAft>
                <a:spcPts val="0"/>
              </a:spcAft>
              <a:buClr>
                <a:srgbClr val="A50021"/>
              </a:buClr>
              <a:buSzPts val="1800"/>
              <a:buFont typeface="Arial Narrow"/>
              <a:buChar char="–"/>
              <a:defRPr sz="1800" b="0" i="0" u="none" strike="noStrike" cap="none">
                <a:solidFill>
                  <a:schemeClr val="dk1"/>
                </a:solidFill>
                <a:latin typeface="Arial Narrow"/>
                <a:ea typeface="Arial Narrow"/>
                <a:cs typeface="Arial Narrow"/>
                <a:sym typeface="Arial Narrow"/>
              </a:defRPr>
            </a:lvl3pPr>
            <a:lvl4pPr marL="1828800" marR="0" lvl="3" indent="-333375" algn="l" rtl="0">
              <a:lnSpc>
                <a:spcPct val="95000"/>
              </a:lnSpc>
              <a:spcBef>
                <a:spcPts val="330"/>
              </a:spcBef>
              <a:spcAft>
                <a:spcPts val="0"/>
              </a:spcAft>
              <a:buClr>
                <a:srgbClr val="A50021"/>
              </a:buClr>
              <a:buSzPts val="1650"/>
              <a:buFont typeface="Arial Narrow"/>
              <a:buChar char="–"/>
              <a:defRPr sz="1650" b="0" i="0" u="none" strike="noStrike" cap="none">
                <a:solidFill>
                  <a:schemeClr val="dk1"/>
                </a:solidFill>
                <a:latin typeface="Arial Narrow"/>
                <a:ea typeface="Arial Narrow"/>
                <a:cs typeface="Arial Narrow"/>
                <a:sym typeface="Arial Narrow"/>
              </a:defRPr>
            </a:lvl4pPr>
            <a:lvl5pPr marL="2286000" marR="0" lvl="4"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5pPr>
            <a:lvl6pPr marL="2743200" marR="0" lvl="5"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6pPr>
            <a:lvl7pPr marL="3200400" marR="0" lvl="6"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7pPr>
            <a:lvl8pPr marL="3657600" marR="0" lvl="7"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8pPr>
            <a:lvl9pPr marL="4114800" marR="0" lvl="8" indent="-323850" algn="l" rtl="0">
              <a:lnSpc>
                <a:spcPct val="95000"/>
              </a:lnSpc>
              <a:spcBef>
                <a:spcPts val="300"/>
              </a:spcBef>
              <a:spcAft>
                <a:spcPts val="225"/>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649103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and Content" type="obj">
  <p:cSld name="2_Title and Content">
    <p:spTree>
      <p:nvGrpSpPr>
        <p:cNvPr id="1" name="Shape 326"/>
        <p:cNvGrpSpPr/>
        <p:nvPr/>
      </p:nvGrpSpPr>
      <p:grpSpPr>
        <a:xfrm>
          <a:off x="0" y="0"/>
          <a:ext cx="0" cy="0"/>
          <a:chOff x="0" y="0"/>
          <a:chExt cx="0" cy="0"/>
        </a:xfrm>
      </p:grpSpPr>
      <p:sp>
        <p:nvSpPr>
          <p:cNvPr id="327" name="Google Shape;327;p73"/>
          <p:cNvSpPr txBox="1">
            <a:spLocks noGrp="1"/>
          </p:cNvSpPr>
          <p:nvPr>
            <p:ph type="title"/>
          </p:nvPr>
        </p:nvSpPr>
        <p:spPr>
          <a:xfrm>
            <a:off x="1515985" y="174130"/>
            <a:ext cx="8420100" cy="8683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8" name="Google Shape;328;p73"/>
          <p:cNvSpPr txBox="1">
            <a:spLocks noGrp="1"/>
          </p:cNvSpPr>
          <p:nvPr>
            <p:ph type="body" idx="1"/>
          </p:nvPr>
        </p:nvSpPr>
        <p:spPr>
          <a:xfrm>
            <a:off x="323850" y="1760542"/>
            <a:ext cx="6705600" cy="4425951"/>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5000"/>
              </a:lnSpc>
              <a:spcBef>
                <a:spcPts val="420"/>
              </a:spcBef>
              <a:spcAft>
                <a:spcPts val="0"/>
              </a:spcAft>
              <a:buClr>
                <a:srgbClr val="A50021"/>
              </a:buClr>
              <a:buSzPts val="2100"/>
              <a:buFont typeface="Arial Narrow"/>
              <a:buChar char="•"/>
              <a:defRPr sz="2100" b="0" i="0" u="none" strike="noStrike" cap="none">
                <a:solidFill>
                  <a:schemeClr val="dk1"/>
                </a:solidFill>
                <a:latin typeface="Arial Narrow"/>
                <a:ea typeface="Arial Narrow"/>
                <a:cs typeface="Arial Narrow"/>
                <a:sym typeface="Arial Narrow"/>
              </a:defRPr>
            </a:lvl1pPr>
            <a:lvl2pPr marL="914400" marR="0" lvl="1" indent="-352425" algn="l" rtl="0">
              <a:lnSpc>
                <a:spcPct val="95000"/>
              </a:lnSpc>
              <a:spcBef>
                <a:spcPts val="390"/>
              </a:spcBef>
              <a:spcAft>
                <a:spcPts val="0"/>
              </a:spcAft>
              <a:buClr>
                <a:srgbClr val="A50021"/>
              </a:buClr>
              <a:buSzPts val="1950"/>
              <a:buFont typeface="Arial Narrow"/>
              <a:buChar char="–"/>
              <a:defRPr sz="1950" b="0" i="0" u="none" strike="noStrike" cap="none">
                <a:solidFill>
                  <a:schemeClr val="dk1"/>
                </a:solidFill>
                <a:latin typeface="Arial Narrow"/>
                <a:ea typeface="Arial Narrow"/>
                <a:cs typeface="Arial Narrow"/>
                <a:sym typeface="Arial Narrow"/>
              </a:defRPr>
            </a:lvl2pPr>
            <a:lvl3pPr marL="1371600" marR="0" lvl="2" indent="-342900" algn="l" rtl="0">
              <a:lnSpc>
                <a:spcPct val="95000"/>
              </a:lnSpc>
              <a:spcBef>
                <a:spcPts val="360"/>
              </a:spcBef>
              <a:spcAft>
                <a:spcPts val="0"/>
              </a:spcAft>
              <a:buClr>
                <a:srgbClr val="A50021"/>
              </a:buClr>
              <a:buSzPts val="1800"/>
              <a:buFont typeface="Arial Narrow"/>
              <a:buChar char="–"/>
              <a:defRPr sz="1800" b="0" i="0" u="none" strike="noStrike" cap="none">
                <a:solidFill>
                  <a:schemeClr val="dk1"/>
                </a:solidFill>
                <a:latin typeface="Arial Narrow"/>
                <a:ea typeface="Arial Narrow"/>
                <a:cs typeface="Arial Narrow"/>
                <a:sym typeface="Arial Narrow"/>
              </a:defRPr>
            </a:lvl3pPr>
            <a:lvl4pPr marL="1828800" marR="0" lvl="3" indent="-333375" algn="l" rtl="0">
              <a:lnSpc>
                <a:spcPct val="95000"/>
              </a:lnSpc>
              <a:spcBef>
                <a:spcPts val="330"/>
              </a:spcBef>
              <a:spcAft>
                <a:spcPts val="0"/>
              </a:spcAft>
              <a:buClr>
                <a:srgbClr val="A50021"/>
              </a:buClr>
              <a:buSzPts val="1650"/>
              <a:buFont typeface="Arial Narrow"/>
              <a:buChar char="–"/>
              <a:defRPr sz="1650" b="0" i="0" u="none" strike="noStrike" cap="none">
                <a:solidFill>
                  <a:schemeClr val="dk1"/>
                </a:solidFill>
                <a:latin typeface="Arial Narrow"/>
                <a:ea typeface="Arial Narrow"/>
                <a:cs typeface="Arial Narrow"/>
                <a:sym typeface="Arial Narrow"/>
              </a:defRPr>
            </a:lvl4pPr>
            <a:lvl5pPr marL="2286000" marR="0" lvl="4"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5pPr>
            <a:lvl6pPr marL="2743200" marR="0" lvl="5"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6pPr>
            <a:lvl7pPr marL="3200400" marR="0" lvl="6"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7pPr>
            <a:lvl8pPr marL="3657600" marR="0" lvl="7"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8pPr>
            <a:lvl9pPr marL="4114800" marR="0" lvl="8" indent="-323850" algn="l" rtl="0">
              <a:lnSpc>
                <a:spcPct val="95000"/>
              </a:lnSpc>
              <a:spcBef>
                <a:spcPts val="300"/>
              </a:spcBef>
              <a:spcAft>
                <a:spcPts val="225"/>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329" name="Google Shape;329;p73"/>
          <p:cNvSpPr txBox="1">
            <a:spLocks noGrp="1"/>
          </p:cNvSpPr>
          <p:nvPr>
            <p:ph type="dt" idx="10"/>
          </p:nvPr>
        </p:nvSpPr>
        <p:spPr>
          <a:xfrm>
            <a:off x="457200" y="6245225"/>
            <a:ext cx="2133600" cy="4762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30" name="Google Shape;330;p73"/>
          <p:cNvSpPr txBox="1">
            <a:spLocks noGrp="1"/>
          </p:cNvSpPr>
          <p:nvPr>
            <p:ph type="ftr" idx="11"/>
          </p:nvPr>
        </p:nvSpPr>
        <p:spPr>
          <a:xfrm>
            <a:off x="3124200" y="6245225"/>
            <a:ext cx="2895600" cy="47625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2pPr>
            <a:lvl3pPr marR="0" lvl="2"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3pPr>
            <a:lvl4pPr marR="0" lvl="3"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4pPr>
            <a:lvl5pPr marR="0" lvl="4"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5pPr>
            <a:lvl6pPr marR="0" lvl="5"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6pPr>
            <a:lvl7pPr marR="0" lvl="6"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7pPr>
            <a:lvl8pPr marR="0" lvl="7"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8pPr>
            <a:lvl9pPr marR="0" lvl="8" algn="l" rtl="0">
              <a:spcBef>
                <a:spcPts val="0"/>
              </a:spcBef>
              <a:spcAft>
                <a:spcPts val="0"/>
              </a:spcAft>
              <a:buSzPts val="1400"/>
              <a:buNone/>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31" name="Google Shape;331;p73"/>
          <p:cNvSpPr txBox="1">
            <a:spLocks noGrp="1"/>
          </p:cNvSpPr>
          <p:nvPr>
            <p:ph type="sldNum" idx="12"/>
          </p:nvPr>
        </p:nvSpPr>
        <p:spPr>
          <a:xfrm>
            <a:off x="6553200" y="6245225"/>
            <a:ext cx="2133600" cy="476251"/>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25">
                <a:solidFill>
                  <a:srgbClr val="000000"/>
                </a:solidFill>
                <a:latin typeface="Helvetica Neue"/>
                <a:ea typeface="Helvetica Neue"/>
                <a:cs typeface="Helvetica Neue"/>
                <a:sym typeface="Helvetica Neue"/>
              </a:defRPr>
            </a:lvl1pPr>
            <a:lvl2pPr marL="0" marR="0" lvl="1" indent="0" algn="l" rtl="0">
              <a:spcBef>
                <a:spcPts val="0"/>
              </a:spcBef>
              <a:spcAft>
                <a:spcPts val="0"/>
              </a:spcAft>
              <a:buNone/>
              <a:defRPr sz="1425">
                <a:solidFill>
                  <a:srgbClr val="000000"/>
                </a:solidFill>
                <a:latin typeface="Helvetica Neue"/>
                <a:ea typeface="Helvetica Neue"/>
                <a:cs typeface="Helvetica Neue"/>
                <a:sym typeface="Helvetica Neue"/>
              </a:defRPr>
            </a:lvl2pPr>
            <a:lvl3pPr marL="0" marR="0" lvl="2" indent="0" algn="l" rtl="0">
              <a:spcBef>
                <a:spcPts val="0"/>
              </a:spcBef>
              <a:spcAft>
                <a:spcPts val="0"/>
              </a:spcAft>
              <a:buNone/>
              <a:defRPr sz="1425">
                <a:solidFill>
                  <a:srgbClr val="000000"/>
                </a:solidFill>
                <a:latin typeface="Helvetica Neue"/>
                <a:ea typeface="Helvetica Neue"/>
                <a:cs typeface="Helvetica Neue"/>
                <a:sym typeface="Helvetica Neue"/>
              </a:defRPr>
            </a:lvl3pPr>
            <a:lvl4pPr marL="0" marR="0" lvl="3" indent="0" algn="l" rtl="0">
              <a:spcBef>
                <a:spcPts val="0"/>
              </a:spcBef>
              <a:spcAft>
                <a:spcPts val="0"/>
              </a:spcAft>
              <a:buNone/>
              <a:defRPr sz="1425">
                <a:solidFill>
                  <a:srgbClr val="000000"/>
                </a:solidFill>
                <a:latin typeface="Helvetica Neue"/>
                <a:ea typeface="Helvetica Neue"/>
                <a:cs typeface="Helvetica Neue"/>
                <a:sym typeface="Helvetica Neue"/>
              </a:defRPr>
            </a:lvl4pPr>
            <a:lvl5pPr marL="0" marR="0" lvl="4" indent="0" algn="l" rtl="0">
              <a:spcBef>
                <a:spcPts val="0"/>
              </a:spcBef>
              <a:spcAft>
                <a:spcPts val="0"/>
              </a:spcAft>
              <a:buNone/>
              <a:defRPr sz="1425">
                <a:solidFill>
                  <a:srgbClr val="000000"/>
                </a:solidFill>
                <a:latin typeface="Helvetica Neue"/>
                <a:ea typeface="Helvetica Neue"/>
                <a:cs typeface="Helvetica Neue"/>
                <a:sym typeface="Helvetica Neue"/>
              </a:defRPr>
            </a:lvl5pPr>
            <a:lvl6pPr marL="0" marR="0" lvl="5" indent="0" algn="l" rtl="0">
              <a:spcBef>
                <a:spcPts val="0"/>
              </a:spcBef>
              <a:spcAft>
                <a:spcPts val="0"/>
              </a:spcAft>
              <a:buNone/>
              <a:defRPr sz="1425">
                <a:solidFill>
                  <a:srgbClr val="000000"/>
                </a:solidFill>
                <a:latin typeface="Helvetica Neue"/>
                <a:ea typeface="Helvetica Neue"/>
                <a:cs typeface="Helvetica Neue"/>
                <a:sym typeface="Helvetica Neue"/>
              </a:defRPr>
            </a:lvl6pPr>
            <a:lvl7pPr marL="0" marR="0" lvl="6" indent="0" algn="l" rtl="0">
              <a:spcBef>
                <a:spcPts val="0"/>
              </a:spcBef>
              <a:spcAft>
                <a:spcPts val="0"/>
              </a:spcAft>
              <a:buNone/>
              <a:defRPr sz="1425">
                <a:solidFill>
                  <a:srgbClr val="000000"/>
                </a:solidFill>
                <a:latin typeface="Helvetica Neue"/>
                <a:ea typeface="Helvetica Neue"/>
                <a:cs typeface="Helvetica Neue"/>
                <a:sym typeface="Helvetica Neue"/>
              </a:defRPr>
            </a:lvl7pPr>
            <a:lvl8pPr marL="0" marR="0" lvl="7" indent="0" algn="l" rtl="0">
              <a:spcBef>
                <a:spcPts val="0"/>
              </a:spcBef>
              <a:spcAft>
                <a:spcPts val="0"/>
              </a:spcAft>
              <a:buNone/>
              <a:defRPr sz="1425">
                <a:solidFill>
                  <a:srgbClr val="000000"/>
                </a:solidFill>
                <a:latin typeface="Helvetica Neue"/>
                <a:ea typeface="Helvetica Neue"/>
                <a:cs typeface="Helvetica Neue"/>
                <a:sym typeface="Helvetica Neue"/>
              </a:defRPr>
            </a:lvl8pPr>
            <a:lvl9pPr marL="0" marR="0" lvl="8" indent="0" algn="l" rtl="0">
              <a:spcBef>
                <a:spcPts val="0"/>
              </a:spcBef>
              <a:spcAft>
                <a:spcPts val="0"/>
              </a:spcAft>
              <a:buNone/>
              <a:defRPr sz="1425">
                <a:solidFill>
                  <a:srgbClr val="000000"/>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0689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32"/>
        <p:cNvGrpSpPr/>
        <p:nvPr/>
      </p:nvGrpSpPr>
      <p:grpSpPr>
        <a:xfrm>
          <a:off x="0" y="0"/>
          <a:ext cx="0" cy="0"/>
          <a:chOff x="0" y="0"/>
          <a:chExt cx="0" cy="0"/>
        </a:xfrm>
      </p:grpSpPr>
      <p:sp>
        <p:nvSpPr>
          <p:cNvPr id="333" name="Google Shape;333;p74"/>
          <p:cNvSpPr txBox="1">
            <a:spLocks noGrp="1"/>
          </p:cNvSpPr>
          <p:nvPr>
            <p:ph type="title"/>
          </p:nvPr>
        </p:nvSpPr>
        <p:spPr>
          <a:xfrm>
            <a:off x="310501" y="273602"/>
            <a:ext cx="8415337" cy="5111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21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4" name="Google Shape;334;p74"/>
          <p:cNvSpPr txBox="1">
            <a:spLocks noGrp="1"/>
          </p:cNvSpPr>
          <p:nvPr>
            <p:ph type="body" idx="1"/>
          </p:nvPr>
        </p:nvSpPr>
        <p:spPr>
          <a:xfrm>
            <a:off x="310500" y="1044000"/>
            <a:ext cx="8415900" cy="4230000"/>
          </a:xfrm>
          <a:prstGeom prst="rect">
            <a:avLst/>
          </a:prstGeom>
          <a:noFill/>
          <a:ln>
            <a:noFill/>
          </a:ln>
        </p:spPr>
        <p:txBody>
          <a:bodyPr spcFirstLastPara="1" wrap="square" lIns="91425" tIns="45700" rIns="91425" bIns="45700" anchor="t" anchorCtr="0">
            <a:noAutofit/>
          </a:bodyPr>
          <a:lstStyle>
            <a:lvl1pPr marL="457200" marR="0" lvl="0" indent="-314325" algn="l" rtl="0">
              <a:lnSpc>
                <a:spcPct val="95000"/>
              </a:lnSpc>
              <a:spcBef>
                <a:spcPts val="900"/>
              </a:spcBef>
              <a:spcAft>
                <a:spcPts val="0"/>
              </a:spcAft>
              <a:buClr>
                <a:srgbClr val="A50021"/>
              </a:buClr>
              <a:buSzPts val="1350"/>
              <a:buFont typeface="Arial Narrow"/>
              <a:buChar char="•"/>
              <a:defRPr sz="1350" b="0" i="0" u="none" strike="noStrike" cap="none">
                <a:solidFill>
                  <a:schemeClr val="dk1"/>
                </a:solidFill>
                <a:latin typeface="Arial Narrow"/>
                <a:ea typeface="Arial Narrow"/>
                <a:cs typeface="Arial Narrow"/>
                <a:sym typeface="Arial Narrow"/>
              </a:defRPr>
            </a:lvl1pPr>
            <a:lvl2pPr marL="914400" marR="0" lvl="1" indent="-304800" algn="l" rtl="0">
              <a:lnSpc>
                <a:spcPct val="95000"/>
              </a:lnSpc>
              <a:spcBef>
                <a:spcPts val="450"/>
              </a:spcBef>
              <a:spcAft>
                <a:spcPts val="0"/>
              </a:spcAft>
              <a:buClr>
                <a:schemeClr val="dk2"/>
              </a:buClr>
              <a:buSzPts val="1200"/>
              <a:buFont typeface="Arial"/>
              <a:buChar char="–"/>
              <a:defRPr sz="1200" b="0" i="0" u="none" strike="noStrike" cap="none">
                <a:solidFill>
                  <a:schemeClr val="dk1"/>
                </a:solidFill>
                <a:latin typeface="Arial Narrow"/>
                <a:ea typeface="Arial Narrow"/>
                <a:cs typeface="Arial Narrow"/>
                <a:sym typeface="Arial Narrow"/>
              </a:defRPr>
            </a:lvl2pPr>
            <a:lvl3pPr marL="1371600" marR="0" lvl="2" indent="-295275" algn="l" rtl="0">
              <a:lnSpc>
                <a:spcPct val="95000"/>
              </a:lnSpc>
              <a:spcBef>
                <a:spcPts val="225"/>
              </a:spcBef>
              <a:spcAft>
                <a:spcPts val="0"/>
              </a:spcAft>
              <a:buClr>
                <a:schemeClr val="dk2"/>
              </a:buClr>
              <a:buSzPts val="1050"/>
              <a:buFont typeface="Arial Narrow"/>
              <a:buChar char="–"/>
              <a:defRPr sz="1050" b="0" i="0" u="none" strike="noStrike" cap="none">
                <a:solidFill>
                  <a:schemeClr val="dk1"/>
                </a:solidFill>
                <a:latin typeface="Arial Narrow"/>
                <a:ea typeface="Arial Narrow"/>
                <a:cs typeface="Arial Narrow"/>
                <a:sym typeface="Arial Narrow"/>
              </a:defRPr>
            </a:lvl3pPr>
            <a:lvl4pPr marL="1828800" marR="0" lvl="3" indent="-295275" algn="l" rtl="0">
              <a:lnSpc>
                <a:spcPct val="95000"/>
              </a:lnSpc>
              <a:spcBef>
                <a:spcPts val="225"/>
              </a:spcBef>
              <a:spcAft>
                <a:spcPts val="0"/>
              </a:spcAft>
              <a:buClr>
                <a:schemeClr val="dk2"/>
              </a:buClr>
              <a:buSzPts val="1050"/>
              <a:buFont typeface="Arial Narrow"/>
              <a:buChar char="–"/>
              <a:defRPr sz="1050" b="0" i="0" u="none" strike="noStrike" cap="none">
                <a:solidFill>
                  <a:schemeClr val="dk1"/>
                </a:solidFill>
                <a:latin typeface="Arial Narrow"/>
                <a:ea typeface="Arial Narrow"/>
                <a:cs typeface="Arial Narrow"/>
                <a:sym typeface="Arial Narrow"/>
              </a:defRPr>
            </a:lvl4pPr>
            <a:lvl5pPr marL="2286000" marR="0" lvl="4" indent="-295275" algn="l" rtl="0">
              <a:lnSpc>
                <a:spcPct val="95000"/>
              </a:lnSpc>
              <a:spcBef>
                <a:spcPts val="225"/>
              </a:spcBef>
              <a:spcAft>
                <a:spcPts val="0"/>
              </a:spcAft>
              <a:buClr>
                <a:schemeClr val="dk2"/>
              </a:buClr>
              <a:buSzPts val="1050"/>
              <a:buFont typeface="Arial Narrow"/>
              <a:buChar char="–"/>
              <a:defRPr sz="1050" b="0" i="0" u="none" strike="noStrike" cap="none">
                <a:solidFill>
                  <a:schemeClr val="dk1"/>
                </a:solidFill>
                <a:latin typeface="Arial Narrow"/>
                <a:ea typeface="Arial Narrow"/>
                <a:cs typeface="Arial Narrow"/>
                <a:sym typeface="Arial Narrow"/>
              </a:defRPr>
            </a:lvl5pPr>
            <a:lvl6pPr marL="2743200" marR="0" lvl="5"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6pPr>
            <a:lvl7pPr marL="3200400" marR="0" lvl="6"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7pPr>
            <a:lvl8pPr marL="3657600" marR="0" lvl="7"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8pPr>
            <a:lvl9pPr marL="4114800" marR="0" lvl="8" indent="-323850" algn="l" rtl="0">
              <a:lnSpc>
                <a:spcPct val="95000"/>
              </a:lnSpc>
              <a:spcBef>
                <a:spcPts val="300"/>
              </a:spcBef>
              <a:spcAft>
                <a:spcPts val="225"/>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9pPr>
          </a:lstStyle>
          <a:p>
            <a:endParaRPr/>
          </a:p>
        </p:txBody>
      </p:sp>
      <p:sp>
        <p:nvSpPr>
          <p:cNvPr id="335" name="Google Shape;335;p74"/>
          <p:cNvSpPr txBox="1">
            <a:spLocks noGrp="1"/>
          </p:cNvSpPr>
          <p:nvPr>
            <p:ph type="body" idx="2"/>
          </p:nvPr>
        </p:nvSpPr>
        <p:spPr>
          <a:xfrm>
            <a:off x="0" y="6659261"/>
            <a:ext cx="8892480" cy="1980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5000"/>
              </a:lnSpc>
              <a:spcBef>
                <a:spcPts val="0"/>
              </a:spcBef>
              <a:spcAft>
                <a:spcPts val="0"/>
              </a:spcAft>
              <a:buClr>
                <a:srgbClr val="A50021"/>
              </a:buClr>
              <a:buSzPts val="750"/>
              <a:buFont typeface="Arial Narrow"/>
              <a:buNone/>
              <a:defRPr sz="750" b="0" i="0" u="none" strike="noStrike" cap="none">
                <a:solidFill>
                  <a:schemeClr val="dk1"/>
                </a:solidFill>
                <a:latin typeface="Arial Narrow"/>
                <a:ea typeface="Arial Narrow"/>
                <a:cs typeface="Arial Narrow"/>
                <a:sym typeface="Arial Narrow"/>
              </a:defRPr>
            </a:lvl1pPr>
            <a:lvl2pPr marL="914400" marR="0" lvl="1" indent="-352425" algn="l" rtl="0">
              <a:lnSpc>
                <a:spcPct val="95000"/>
              </a:lnSpc>
              <a:spcBef>
                <a:spcPts val="390"/>
              </a:spcBef>
              <a:spcAft>
                <a:spcPts val="0"/>
              </a:spcAft>
              <a:buClr>
                <a:srgbClr val="A50021"/>
              </a:buClr>
              <a:buSzPts val="1950"/>
              <a:buFont typeface="Arial Narrow"/>
              <a:buChar char="–"/>
              <a:defRPr sz="1950" b="0" i="0" u="none" strike="noStrike" cap="none">
                <a:solidFill>
                  <a:schemeClr val="dk1"/>
                </a:solidFill>
                <a:latin typeface="Arial Narrow"/>
                <a:ea typeface="Arial Narrow"/>
                <a:cs typeface="Arial Narrow"/>
                <a:sym typeface="Arial Narrow"/>
              </a:defRPr>
            </a:lvl2pPr>
            <a:lvl3pPr marL="1371600" marR="0" lvl="2" indent="-342900" algn="l" rtl="0">
              <a:lnSpc>
                <a:spcPct val="95000"/>
              </a:lnSpc>
              <a:spcBef>
                <a:spcPts val="360"/>
              </a:spcBef>
              <a:spcAft>
                <a:spcPts val="0"/>
              </a:spcAft>
              <a:buClr>
                <a:srgbClr val="A50021"/>
              </a:buClr>
              <a:buSzPts val="1800"/>
              <a:buFont typeface="Arial Narrow"/>
              <a:buChar char="–"/>
              <a:defRPr sz="1800" b="0" i="0" u="none" strike="noStrike" cap="none">
                <a:solidFill>
                  <a:schemeClr val="dk1"/>
                </a:solidFill>
                <a:latin typeface="Arial Narrow"/>
                <a:ea typeface="Arial Narrow"/>
                <a:cs typeface="Arial Narrow"/>
                <a:sym typeface="Arial Narrow"/>
              </a:defRPr>
            </a:lvl3pPr>
            <a:lvl4pPr marL="1828800" marR="0" lvl="3" indent="-333375" algn="l" rtl="0">
              <a:lnSpc>
                <a:spcPct val="95000"/>
              </a:lnSpc>
              <a:spcBef>
                <a:spcPts val="330"/>
              </a:spcBef>
              <a:spcAft>
                <a:spcPts val="0"/>
              </a:spcAft>
              <a:buClr>
                <a:srgbClr val="A50021"/>
              </a:buClr>
              <a:buSzPts val="1650"/>
              <a:buFont typeface="Arial Narrow"/>
              <a:buChar char="–"/>
              <a:defRPr sz="1650" b="0" i="0" u="none" strike="noStrike" cap="none">
                <a:solidFill>
                  <a:schemeClr val="dk1"/>
                </a:solidFill>
                <a:latin typeface="Arial Narrow"/>
                <a:ea typeface="Arial Narrow"/>
                <a:cs typeface="Arial Narrow"/>
                <a:sym typeface="Arial Narrow"/>
              </a:defRPr>
            </a:lvl4pPr>
            <a:lvl5pPr marL="2286000" marR="0" lvl="4"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5pPr>
            <a:lvl6pPr marL="2743200" marR="0" lvl="5"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6pPr>
            <a:lvl7pPr marL="3200400" marR="0" lvl="6"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7pPr>
            <a:lvl8pPr marL="3657600" marR="0" lvl="7" indent="-323850" algn="l" rtl="0">
              <a:lnSpc>
                <a:spcPct val="95000"/>
              </a:lnSpc>
              <a:spcBef>
                <a:spcPts val="300"/>
              </a:spcBef>
              <a:spcAft>
                <a:spcPts val="0"/>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8pPr>
            <a:lvl9pPr marL="4114800" marR="0" lvl="8" indent="-323850" algn="l" rtl="0">
              <a:lnSpc>
                <a:spcPct val="95000"/>
              </a:lnSpc>
              <a:spcBef>
                <a:spcPts val="300"/>
              </a:spcBef>
              <a:spcAft>
                <a:spcPts val="225"/>
              </a:spcAft>
              <a:buClr>
                <a:srgbClr val="A50021"/>
              </a:buClr>
              <a:buSzPts val="1500"/>
              <a:buFont typeface="Arial Narrow"/>
              <a:buChar char="–"/>
              <a:defRPr sz="1500" b="0" i="0" u="none" strike="noStrike" cap="none">
                <a:solidFill>
                  <a:schemeClr val="dk1"/>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34523690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E6C15DDF-2A93-4E4B-9DA5-3D71AF9B6756}" type="slidenum">
              <a:rPr lang="en-US" altLang="en-US"/>
              <a:pPr/>
              <a:t>‹#›</a:t>
            </a:fld>
            <a:endParaRPr lang="en-US" altLang="en-US"/>
          </a:p>
        </p:txBody>
      </p:sp>
    </p:spTree>
    <p:extLst>
      <p:ext uri="{BB962C8B-B14F-4D97-AF65-F5344CB8AC3E}">
        <p14:creationId xmlns:p14="http://schemas.microsoft.com/office/powerpoint/2010/main" val="3261882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sz="1778">
                <a:solidFill>
                  <a:srgbClr val="000000"/>
                </a:solidFill>
                <a:latin typeface="Helvetica" pitchFamily="34" charset="0"/>
                <a:ea typeface="ＭＳ Ｐゴシック" charset="-128"/>
              </a:defRPr>
            </a:lvl1pPr>
          </a:lstStyle>
          <a:p>
            <a:pPr>
              <a:defRPr/>
            </a:pPr>
            <a:endParaRPr lang="en-US"/>
          </a:p>
          <a:p>
            <a:pPr>
              <a:defRPr/>
            </a:pPr>
            <a:endParaRPr lang="en-US"/>
          </a:p>
          <a:p>
            <a:pPr>
              <a:defRPr/>
            </a:pPr>
            <a:endParaRPr lang="en-US"/>
          </a:p>
          <a:p>
            <a:pPr>
              <a:defRPr/>
            </a:pPr>
            <a:endParaRPr lang="en-US"/>
          </a:p>
          <a:p>
            <a:pPr>
              <a:defRPr/>
            </a:pPr>
            <a:r>
              <a:rPr lang="en-US"/>
              <a:t>RAD 11-30-04</a:t>
            </a:r>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fld id="{4B433106-17BE-4189-BB48-67590B347D92}" type="slidenum">
              <a:rPr lang="en-US" altLang="en-US"/>
              <a:pPr/>
              <a:t>‹#›</a:t>
            </a:fld>
            <a:endParaRPr lang="en-US" altLang="en-US"/>
          </a:p>
        </p:txBody>
      </p:sp>
    </p:spTree>
    <p:extLst>
      <p:ext uri="{BB962C8B-B14F-4D97-AF65-F5344CB8AC3E}">
        <p14:creationId xmlns:p14="http://schemas.microsoft.com/office/powerpoint/2010/main" val="12072419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endParaRPr lang="en-US"/>
          </a:p>
        </p:txBody>
      </p:sp>
      <p:sp>
        <p:nvSpPr>
          <p:cNvPr id="3" name="Rectangle 2"/>
          <p:cNvSpPr>
            <a:spLocks noGrp="1" noChangeArrowheads="1"/>
          </p:cNvSpPr>
          <p:nvPr>
            <p:ph type="sldNum" sz="quarter" idx="11"/>
          </p:nvPr>
        </p:nvSpPr>
        <p:spPr/>
        <p:txBody>
          <a:bodyPr/>
          <a:lstStyle>
            <a:lvl1pPr eaLnBrk="1" hangingPunct="1">
              <a:defRPr/>
            </a:lvl1pPr>
          </a:lstStyle>
          <a:p>
            <a:fld id="{68FC9416-CA74-4100-99A8-2A49415F7EE2}" type="slidenum">
              <a:rPr lang="en-US" altLang="en-US"/>
              <a:pPr/>
              <a:t>‹#›</a:t>
            </a:fld>
            <a:endParaRPr lang="en-US" altLang="en-US"/>
          </a:p>
        </p:txBody>
      </p:sp>
    </p:spTree>
    <p:extLst>
      <p:ext uri="{BB962C8B-B14F-4D97-AF65-F5344CB8AC3E}">
        <p14:creationId xmlns:p14="http://schemas.microsoft.com/office/powerpoint/2010/main" val="24052922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sz="1778">
                <a:solidFill>
                  <a:srgbClr val="FFFFFF"/>
                </a:solidFill>
                <a:latin typeface="Helvetica" pitchFamily="34" charset="0"/>
                <a:ea typeface="ＭＳ Ｐゴシック" charset="-128"/>
              </a:defRPr>
            </a:lvl1pPr>
          </a:lstStyle>
          <a:p>
            <a:pPr>
              <a:defRPr/>
            </a:pPr>
            <a:endParaRPr lang="en-US"/>
          </a:p>
          <a:p>
            <a:pPr>
              <a:defRPr/>
            </a:pPr>
            <a:endParaRPr lang="en-US"/>
          </a:p>
          <a:p>
            <a:pPr>
              <a:defRPr/>
            </a:pPr>
            <a:endParaRPr lang="en-US"/>
          </a:p>
          <a:p>
            <a:pPr>
              <a:defRPr/>
            </a:pPr>
            <a:endParaRPr lang="en-US"/>
          </a:p>
          <a:p>
            <a:pPr>
              <a:defRPr/>
            </a:pPr>
            <a:r>
              <a:rPr lang="en-US"/>
              <a:t>RAD 11-30-04</a:t>
            </a:r>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BBF4C249-0FEB-4871-AE9D-1953AF093B44}" type="slidenum">
              <a:rPr lang="en-US" altLang="en-US"/>
              <a:pPr/>
              <a:t>‹#›</a:t>
            </a:fld>
            <a:endParaRPr lang="en-US" altLang="en-US"/>
          </a:p>
        </p:txBody>
      </p:sp>
    </p:spTree>
    <p:extLst>
      <p:ext uri="{BB962C8B-B14F-4D97-AF65-F5344CB8AC3E}">
        <p14:creationId xmlns:p14="http://schemas.microsoft.com/office/powerpoint/2010/main" val="382263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790AB4FD-1A83-4F58-82F0-4A2459BAE106}" type="slidenum">
              <a:rPr lang="en-US" altLang="en-US"/>
              <a:pPr/>
              <a:t>‹#›</a:t>
            </a:fld>
            <a:endParaRPr lang="en-US" altLang="en-US"/>
          </a:p>
        </p:txBody>
      </p:sp>
    </p:spTree>
    <p:extLst>
      <p:ext uri="{BB962C8B-B14F-4D97-AF65-F5344CB8AC3E}">
        <p14:creationId xmlns:p14="http://schemas.microsoft.com/office/powerpoint/2010/main" val="910987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F5D56BA-A0A3-40BB-80A0-A903FE621843}"/>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5" name="Rectangle 5">
            <a:extLst>
              <a:ext uri="{FF2B5EF4-FFF2-40B4-BE49-F238E27FC236}">
                <a16:creationId xmlns:a16="http://schemas.microsoft.com/office/drawing/2014/main" id="{11955A22-FAD8-458B-8088-9F3959AFB4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B9E3A6-3178-4EC2-A014-20DE3F4109C6}"/>
              </a:ext>
            </a:extLst>
          </p:cNvPr>
          <p:cNvSpPr>
            <a:spLocks noGrp="1" noChangeArrowheads="1"/>
          </p:cNvSpPr>
          <p:nvPr>
            <p:ph type="sldNum" sz="quarter" idx="12"/>
          </p:nvPr>
        </p:nvSpPr>
        <p:spPr>
          <a:ln/>
        </p:spPr>
        <p:txBody>
          <a:bodyPr/>
          <a:lstStyle>
            <a:lvl1pPr>
              <a:defRPr/>
            </a:lvl1pPr>
          </a:lstStyle>
          <a:p>
            <a:fld id="{EEFDB477-6896-4B30-8F61-B02DD32D02AD}" type="slidenum">
              <a:rPr lang="en-US" altLang="en-US"/>
              <a:pPr/>
              <a:t>‹#›</a:t>
            </a:fld>
            <a:endParaRPr lang="en-US" altLang="en-US"/>
          </a:p>
        </p:txBody>
      </p:sp>
    </p:spTree>
    <p:extLst>
      <p:ext uri="{BB962C8B-B14F-4D97-AF65-F5344CB8AC3E}">
        <p14:creationId xmlns:p14="http://schemas.microsoft.com/office/powerpoint/2010/main" val="10051693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71C39D-0C65-4187-8299-903B69F6970F}"/>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5" name="Rectangle 5">
            <a:extLst>
              <a:ext uri="{FF2B5EF4-FFF2-40B4-BE49-F238E27FC236}">
                <a16:creationId xmlns:a16="http://schemas.microsoft.com/office/drawing/2014/main" id="{C0F29264-EE5D-4781-BB84-EC45CECE8B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1E93FE-27BB-4D75-87DD-DF257C227780}"/>
              </a:ext>
            </a:extLst>
          </p:cNvPr>
          <p:cNvSpPr>
            <a:spLocks noGrp="1" noChangeArrowheads="1"/>
          </p:cNvSpPr>
          <p:nvPr>
            <p:ph type="sldNum" sz="quarter" idx="12"/>
          </p:nvPr>
        </p:nvSpPr>
        <p:spPr>
          <a:ln/>
        </p:spPr>
        <p:txBody>
          <a:bodyPr/>
          <a:lstStyle>
            <a:lvl1pPr>
              <a:defRPr/>
            </a:lvl1pPr>
          </a:lstStyle>
          <a:p>
            <a:fld id="{BFD6493E-77D0-4029-A799-AC790AE09022}" type="slidenum">
              <a:rPr lang="en-US" altLang="en-US"/>
              <a:pPr/>
              <a:t>‹#›</a:t>
            </a:fld>
            <a:endParaRPr lang="en-US" altLang="en-US"/>
          </a:p>
        </p:txBody>
      </p:sp>
    </p:spTree>
    <p:extLst>
      <p:ext uri="{BB962C8B-B14F-4D97-AF65-F5344CB8AC3E}">
        <p14:creationId xmlns:p14="http://schemas.microsoft.com/office/powerpoint/2010/main" val="2425302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47"/>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a:extLst>
              <a:ext uri="{FF2B5EF4-FFF2-40B4-BE49-F238E27FC236}">
                <a16:creationId xmlns:a16="http://schemas.microsoft.com/office/drawing/2014/main" id="{15CA5A5F-95F3-444B-BA9A-68F00002880A}"/>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5" name="Rectangle 5">
            <a:extLst>
              <a:ext uri="{FF2B5EF4-FFF2-40B4-BE49-F238E27FC236}">
                <a16:creationId xmlns:a16="http://schemas.microsoft.com/office/drawing/2014/main" id="{614AF77D-56DB-40E0-9544-ED85EBAEC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5F8CA6-67F0-4C99-AAD4-9B35B6434C7B}"/>
              </a:ext>
            </a:extLst>
          </p:cNvPr>
          <p:cNvSpPr>
            <a:spLocks noGrp="1" noChangeArrowheads="1"/>
          </p:cNvSpPr>
          <p:nvPr>
            <p:ph type="sldNum" sz="quarter" idx="12"/>
          </p:nvPr>
        </p:nvSpPr>
        <p:spPr>
          <a:ln/>
        </p:spPr>
        <p:txBody>
          <a:bodyPr/>
          <a:lstStyle>
            <a:lvl1pPr>
              <a:defRPr/>
            </a:lvl1pPr>
          </a:lstStyle>
          <a:p>
            <a:fld id="{4677F5CC-2225-4042-BC66-A98DCBBAB176}" type="slidenum">
              <a:rPr lang="en-US" altLang="en-US"/>
              <a:pPr/>
              <a:t>‹#›</a:t>
            </a:fld>
            <a:endParaRPr lang="en-US" altLang="en-US"/>
          </a:p>
        </p:txBody>
      </p:sp>
    </p:spTree>
    <p:extLst>
      <p:ext uri="{BB962C8B-B14F-4D97-AF65-F5344CB8AC3E}">
        <p14:creationId xmlns:p14="http://schemas.microsoft.com/office/powerpoint/2010/main" val="93840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8"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9" y="19050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A97D92-CC1F-4664-9EC2-CDDCEBD19AEA}"/>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6" name="Rectangle 5">
            <a:extLst>
              <a:ext uri="{FF2B5EF4-FFF2-40B4-BE49-F238E27FC236}">
                <a16:creationId xmlns:a16="http://schemas.microsoft.com/office/drawing/2014/main" id="{927A700A-C88D-4749-8A46-044E4A5D4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ADF099-7952-4A50-B454-DB1ED8798ADD}"/>
              </a:ext>
            </a:extLst>
          </p:cNvPr>
          <p:cNvSpPr>
            <a:spLocks noGrp="1" noChangeArrowheads="1"/>
          </p:cNvSpPr>
          <p:nvPr>
            <p:ph type="sldNum" sz="quarter" idx="12"/>
          </p:nvPr>
        </p:nvSpPr>
        <p:spPr>
          <a:ln/>
        </p:spPr>
        <p:txBody>
          <a:bodyPr/>
          <a:lstStyle>
            <a:lvl1pPr>
              <a:defRPr/>
            </a:lvl1pPr>
          </a:lstStyle>
          <a:p>
            <a:fld id="{FE5C7F57-9123-4A10-BE3A-E8F6F6D0B7C2}" type="slidenum">
              <a:rPr lang="en-US" altLang="en-US"/>
              <a:pPr/>
              <a:t>‹#›</a:t>
            </a:fld>
            <a:endParaRPr lang="en-US" altLang="en-US"/>
          </a:p>
        </p:txBody>
      </p:sp>
    </p:spTree>
    <p:extLst>
      <p:ext uri="{BB962C8B-B14F-4D97-AF65-F5344CB8AC3E}">
        <p14:creationId xmlns:p14="http://schemas.microsoft.com/office/powerpoint/2010/main" val="40481981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8"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8"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85"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85"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43C2839-432D-49E6-B222-582BA586821D}"/>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8" name="Rectangle 5">
            <a:extLst>
              <a:ext uri="{FF2B5EF4-FFF2-40B4-BE49-F238E27FC236}">
                <a16:creationId xmlns:a16="http://schemas.microsoft.com/office/drawing/2014/main" id="{7234D21C-48C6-4195-A5EE-373123F48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12BD1FB-54FE-4FF3-8972-CCE0DE094B34}"/>
              </a:ext>
            </a:extLst>
          </p:cNvPr>
          <p:cNvSpPr>
            <a:spLocks noGrp="1" noChangeArrowheads="1"/>
          </p:cNvSpPr>
          <p:nvPr>
            <p:ph type="sldNum" sz="quarter" idx="12"/>
          </p:nvPr>
        </p:nvSpPr>
        <p:spPr>
          <a:ln/>
        </p:spPr>
        <p:txBody>
          <a:bodyPr/>
          <a:lstStyle>
            <a:lvl1pPr>
              <a:defRPr/>
            </a:lvl1pPr>
          </a:lstStyle>
          <a:p>
            <a:fld id="{04156C47-E32B-4957-8589-21765619ACE5}" type="slidenum">
              <a:rPr lang="en-US" altLang="en-US"/>
              <a:pPr/>
              <a:t>‹#›</a:t>
            </a:fld>
            <a:endParaRPr lang="en-US" altLang="en-US"/>
          </a:p>
        </p:txBody>
      </p:sp>
    </p:spTree>
    <p:extLst>
      <p:ext uri="{BB962C8B-B14F-4D97-AF65-F5344CB8AC3E}">
        <p14:creationId xmlns:p14="http://schemas.microsoft.com/office/powerpoint/2010/main" val="2628059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9A473CC-819E-4A4C-A6D4-69A7FE81CB95}"/>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4" name="Rectangle 5">
            <a:extLst>
              <a:ext uri="{FF2B5EF4-FFF2-40B4-BE49-F238E27FC236}">
                <a16:creationId xmlns:a16="http://schemas.microsoft.com/office/drawing/2014/main" id="{C04B8A17-BB85-4A0E-8086-0EE5AAC2D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E458F2-55D1-4EA7-8BFC-E821941CCD70}"/>
              </a:ext>
            </a:extLst>
          </p:cNvPr>
          <p:cNvSpPr>
            <a:spLocks noGrp="1" noChangeArrowheads="1"/>
          </p:cNvSpPr>
          <p:nvPr>
            <p:ph type="sldNum" sz="quarter" idx="12"/>
          </p:nvPr>
        </p:nvSpPr>
        <p:spPr>
          <a:ln/>
        </p:spPr>
        <p:txBody>
          <a:bodyPr/>
          <a:lstStyle>
            <a:lvl1pPr>
              <a:defRPr/>
            </a:lvl1pPr>
          </a:lstStyle>
          <a:p>
            <a:fld id="{5F151DC8-2C05-4DBB-90EC-9ACC48D1218A}" type="slidenum">
              <a:rPr lang="en-US" altLang="en-US"/>
              <a:pPr/>
              <a:t>‹#›</a:t>
            </a:fld>
            <a:endParaRPr lang="en-US" altLang="en-US"/>
          </a:p>
        </p:txBody>
      </p:sp>
    </p:spTree>
    <p:extLst>
      <p:ext uri="{BB962C8B-B14F-4D97-AF65-F5344CB8AC3E}">
        <p14:creationId xmlns:p14="http://schemas.microsoft.com/office/powerpoint/2010/main" val="2954584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14027E6-B87D-4E6F-BB85-E2F44FAB1665}"/>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3" name="Rectangle 5">
            <a:extLst>
              <a:ext uri="{FF2B5EF4-FFF2-40B4-BE49-F238E27FC236}">
                <a16:creationId xmlns:a16="http://schemas.microsoft.com/office/drawing/2014/main" id="{F981938D-B37E-445E-A89E-DE7E1A8631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4740D2C-07F8-41C2-929D-C947A0FB0DC3}"/>
              </a:ext>
            </a:extLst>
          </p:cNvPr>
          <p:cNvSpPr>
            <a:spLocks noGrp="1" noChangeArrowheads="1"/>
          </p:cNvSpPr>
          <p:nvPr>
            <p:ph type="sldNum" sz="quarter" idx="12"/>
          </p:nvPr>
        </p:nvSpPr>
        <p:spPr>
          <a:ln/>
        </p:spPr>
        <p:txBody>
          <a:bodyPr/>
          <a:lstStyle>
            <a:lvl1pPr>
              <a:defRPr/>
            </a:lvl1pPr>
          </a:lstStyle>
          <a:p>
            <a:fld id="{965E95B1-E55B-4B93-A68C-B19F21367257}" type="slidenum">
              <a:rPr lang="en-US" altLang="en-US"/>
              <a:pPr/>
              <a:t>‹#›</a:t>
            </a:fld>
            <a:endParaRPr lang="en-US" altLang="en-US"/>
          </a:p>
        </p:txBody>
      </p:sp>
    </p:spTree>
    <p:extLst>
      <p:ext uri="{BB962C8B-B14F-4D97-AF65-F5344CB8AC3E}">
        <p14:creationId xmlns:p14="http://schemas.microsoft.com/office/powerpoint/2010/main" val="3543186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64" y="273097"/>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a:extLst>
              <a:ext uri="{FF2B5EF4-FFF2-40B4-BE49-F238E27FC236}">
                <a16:creationId xmlns:a16="http://schemas.microsoft.com/office/drawing/2014/main" id="{6C2D7B2D-7E96-4F95-9E46-1E9F61577C4C}"/>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6" name="Rectangle 5">
            <a:extLst>
              <a:ext uri="{FF2B5EF4-FFF2-40B4-BE49-F238E27FC236}">
                <a16:creationId xmlns:a16="http://schemas.microsoft.com/office/drawing/2014/main" id="{F3138C15-F9FE-4FEF-A213-DE8EDD7038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D0D6907-61C8-41E2-B095-7F9D15B3F7CC}"/>
              </a:ext>
            </a:extLst>
          </p:cNvPr>
          <p:cNvSpPr>
            <a:spLocks noGrp="1" noChangeArrowheads="1"/>
          </p:cNvSpPr>
          <p:nvPr>
            <p:ph type="sldNum" sz="quarter" idx="12"/>
          </p:nvPr>
        </p:nvSpPr>
        <p:spPr>
          <a:ln/>
        </p:spPr>
        <p:txBody>
          <a:bodyPr/>
          <a:lstStyle>
            <a:lvl1pPr>
              <a:defRPr/>
            </a:lvl1pPr>
          </a:lstStyle>
          <a:p>
            <a:fld id="{96A684E4-919E-4ED9-A9FD-0F905FD43009}" type="slidenum">
              <a:rPr lang="en-US" altLang="en-US"/>
              <a:pPr/>
              <a:t>‹#›</a:t>
            </a:fld>
            <a:endParaRPr lang="en-US" altLang="en-US"/>
          </a:p>
        </p:txBody>
      </p:sp>
    </p:spTree>
    <p:extLst>
      <p:ext uri="{BB962C8B-B14F-4D97-AF65-F5344CB8AC3E}">
        <p14:creationId xmlns:p14="http://schemas.microsoft.com/office/powerpoint/2010/main" val="3108676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a:extLst>
              <a:ext uri="{FF2B5EF4-FFF2-40B4-BE49-F238E27FC236}">
                <a16:creationId xmlns:a16="http://schemas.microsoft.com/office/drawing/2014/main" id="{1808878D-F5B3-4D2C-AFB9-93F41B3560BE}"/>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6" name="Rectangle 5">
            <a:extLst>
              <a:ext uri="{FF2B5EF4-FFF2-40B4-BE49-F238E27FC236}">
                <a16:creationId xmlns:a16="http://schemas.microsoft.com/office/drawing/2014/main" id="{6FDE1830-2374-4D77-9261-0C9872FE18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309A9C-70D7-49AF-B3B5-98F49927E187}"/>
              </a:ext>
            </a:extLst>
          </p:cNvPr>
          <p:cNvSpPr>
            <a:spLocks noGrp="1" noChangeArrowheads="1"/>
          </p:cNvSpPr>
          <p:nvPr>
            <p:ph type="sldNum" sz="quarter" idx="12"/>
          </p:nvPr>
        </p:nvSpPr>
        <p:spPr>
          <a:ln/>
        </p:spPr>
        <p:txBody>
          <a:bodyPr/>
          <a:lstStyle>
            <a:lvl1pPr>
              <a:defRPr/>
            </a:lvl1pPr>
          </a:lstStyle>
          <a:p>
            <a:fld id="{C6A35C97-63F6-4562-9CFC-B9970C0E5246}" type="slidenum">
              <a:rPr lang="en-US" altLang="en-US"/>
              <a:pPr/>
              <a:t>‹#›</a:t>
            </a:fld>
            <a:endParaRPr lang="en-US" altLang="en-US"/>
          </a:p>
        </p:txBody>
      </p:sp>
    </p:spTree>
    <p:extLst>
      <p:ext uri="{BB962C8B-B14F-4D97-AF65-F5344CB8AC3E}">
        <p14:creationId xmlns:p14="http://schemas.microsoft.com/office/powerpoint/2010/main" val="16640886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D345D8E-612E-4EF7-AA0B-AF7C1B28728D}"/>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5" name="Rectangle 5">
            <a:extLst>
              <a:ext uri="{FF2B5EF4-FFF2-40B4-BE49-F238E27FC236}">
                <a16:creationId xmlns:a16="http://schemas.microsoft.com/office/drawing/2014/main" id="{EBC42F8D-1A16-4448-A22B-8670A8701D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98DBF4-C605-4820-9740-D3EBEAFB9479}"/>
              </a:ext>
            </a:extLst>
          </p:cNvPr>
          <p:cNvSpPr>
            <a:spLocks noGrp="1" noChangeArrowheads="1"/>
          </p:cNvSpPr>
          <p:nvPr>
            <p:ph type="sldNum" sz="quarter" idx="12"/>
          </p:nvPr>
        </p:nvSpPr>
        <p:spPr>
          <a:ln/>
        </p:spPr>
        <p:txBody>
          <a:bodyPr/>
          <a:lstStyle>
            <a:lvl1pPr>
              <a:defRPr/>
            </a:lvl1pPr>
          </a:lstStyle>
          <a:p>
            <a:fld id="{56A5212C-BEB2-4FC0-A190-9C7431CC8DA5}" type="slidenum">
              <a:rPr lang="en-US" altLang="en-US"/>
              <a:pPr/>
              <a:t>‹#›</a:t>
            </a:fld>
            <a:endParaRPr lang="en-US" altLang="en-US"/>
          </a:p>
        </p:txBody>
      </p:sp>
    </p:spTree>
    <p:extLst>
      <p:ext uri="{BB962C8B-B14F-4D97-AF65-F5344CB8AC3E}">
        <p14:creationId xmlns:p14="http://schemas.microsoft.com/office/powerpoint/2010/main" val="39914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89" y="274750"/>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1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EB358BAB-344F-4682-B4A5-97178E0590B0}" type="slidenum">
              <a:rPr lang="en-US" altLang="en-US"/>
              <a:pPr/>
              <a:t>‹#›</a:t>
            </a:fld>
            <a:endParaRPr lang="en-US" altLang="en-US"/>
          </a:p>
        </p:txBody>
      </p:sp>
    </p:spTree>
    <p:extLst>
      <p:ext uri="{BB962C8B-B14F-4D97-AF65-F5344CB8AC3E}">
        <p14:creationId xmlns:p14="http://schemas.microsoft.com/office/powerpoint/2010/main" val="41184170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7"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27BDC4-927D-42E8-8BA0-8D016E8EB6A2}"/>
              </a:ext>
            </a:extLst>
          </p:cNvPr>
          <p:cNvSpPr>
            <a:spLocks noGrp="1" noChangeArrowheads="1"/>
          </p:cNvSpPr>
          <p:nvPr>
            <p:ph type="dt" sz="half" idx="10"/>
          </p:nvPr>
        </p:nvSpPr>
        <p:spPr>
          <a:ln/>
        </p:spPr>
        <p:txBody>
          <a:bodyPr/>
          <a:lstStyle>
            <a:lvl1pPr>
              <a:defRPr/>
            </a:lvl1pPr>
          </a:lstStyle>
          <a:p>
            <a:pPr>
              <a:defRPr/>
            </a:pPr>
            <a:endParaRPr lang="en-US"/>
          </a:p>
          <a:p>
            <a:pPr>
              <a:defRPr/>
            </a:pPr>
            <a:endParaRPr lang="en-US"/>
          </a:p>
          <a:p>
            <a:pPr>
              <a:defRPr/>
            </a:pPr>
            <a:endParaRPr lang="en-US"/>
          </a:p>
          <a:p>
            <a:pPr>
              <a:defRPr/>
            </a:pPr>
            <a:endParaRPr lang="en-US"/>
          </a:p>
        </p:txBody>
      </p:sp>
      <p:sp>
        <p:nvSpPr>
          <p:cNvPr id="5" name="Rectangle 5">
            <a:extLst>
              <a:ext uri="{FF2B5EF4-FFF2-40B4-BE49-F238E27FC236}">
                <a16:creationId xmlns:a16="http://schemas.microsoft.com/office/drawing/2014/main" id="{0EF5D344-03B7-4BCB-BB34-ED4C227D5F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EC1272-26DC-4FB9-A8B7-92CD082C813D}"/>
              </a:ext>
            </a:extLst>
          </p:cNvPr>
          <p:cNvSpPr>
            <a:spLocks noGrp="1" noChangeArrowheads="1"/>
          </p:cNvSpPr>
          <p:nvPr>
            <p:ph type="sldNum" sz="quarter" idx="12"/>
          </p:nvPr>
        </p:nvSpPr>
        <p:spPr>
          <a:ln/>
        </p:spPr>
        <p:txBody>
          <a:bodyPr/>
          <a:lstStyle>
            <a:lvl1pPr>
              <a:defRPr/>
            </a:lvl1pPr>
          </a:lstStyle>
          <a:p>
            <a:fld id="{CFA8FEE5-8C92-4D03-801D-8C84385738DD}" type="slidenum">
              <a:rPr lang="en-US" altLang="en-US"/>
              <a:pPr/>
              <a:t>‹#›</a:t>
            </a:fld>
            <a:endParaRPr lang="en-US" altLang="en-US"/>
          </a:p>
        </p:txBody>
      </p:sp>
    </p:spTree>
    <p:extLst>
      <p:ext uri="{BB962C8B-B14F-4D97-AF65-F5344CB8AC3E}">
        <p14:creationId xmlns:p14="http://schemas.microsoft.com/office/powerpoint/2010/main" val="2994875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56363BE-C30E-4BF6-A569-A58A0F04C6B0}"/>
              </a:ext>
            </a:extLst>
          </p:cNvPr>
          <p:cNvSpPr>
            <a:spLocks noGrp="1" noChangeArrowheads="1"/>
          </p:cNvSpPr>
          <p:nvPr>
            <p:ph type="dt" sz="half" idx="10"/>
          </p:nvPr>
        </p:nvSpPr>
        <p:spPr>
          <a:ln/>
        </p:spPr>
        <p:txBody>
          <a:bodyPr/>
          <a:lstStyle>
            <a:lvl1pPr>
              <a:defRPr/>
            </a:lvl1pPr>
          </a:lstStyle>
          <a:p>
            <a:pPr>
              <a:defRPr/>
            </a:pPr>
            <a:r>
              <a:rPr lang="en-US"/>
              <a:t>SR121262-3/03</a:t>
            </a:r>
          </a:p>
        </p:txBody>
      </p:sp>
      <p:sp>
        <p:nvSpPr>
          <p:cNvPr id="3" name="Rectangle 5">
            <a:extLst>
              <a:ext uri="{FF2B5EF4-FFF2-40B4-BE49-F238E27FC236}">
                <a16:creationId xmlns:a16="http://schemas.microsoft.com/office/drawing/2014/main" id="{B349E51C-2466-4E9E-B505-E1185FE7DB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EB15727-C883-4F0F-9C03-A25302511C90}"/>
              </a:ext>
            </a:extLst>
          </p:cNvPr>
          <p:cNvSpPr>
            <a:spLocks noGrp="1" noChangeArrowheads="1"/>
          </p:cNvSpPr>
          <p:nvPr>
            <p:ph type="sldNum" sz="quarter" idx="12"/>
          </p:nvPr>
        </p:nvSpPr>
        <p:spPr>
          <a:ln/>
        </p:spPr>
        <p:txBody>
          <a:bodyPr/>
          <a:lstStyle>
            <a:lvl1pPr>
              <a:defRPr/>
            </a:lvl1pPr>
          </a:lstStyle>
          <a:p>
            <a:pPr>
              <a:defRPr/>
            </a:pPr>
            <a:fld id="{37530DC9-FA0B-4FFC-9AD2-10E5A6566F42}" type="slidenum">
              <a:rPr lang="en-US" altLang="en-US"/>
              <a:pPr>
                <a:defRPr/>
              </a:pPr>
              <a:t>‹#›</a:t>
            </a:fld>
            <a:endParaRPr lang="en-US" altLang="en-US"/>
          </a:p>
        </p:txBody>
      </p:sp>
    </p:spTree>
    <p:extLst>
      <p:ext uri="{BB962C8B-B14F-4D97-AF65-F5344CB8AC3E}">
        <p14:creationId xmlns:p14="http://schemas.microsoft.com/office/powerpoint/2010/main" val="3945174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6" name="Text Placeholder 7"/>
          <p:cNvSpPr txBox="1">
            <a:spLocks noGrp="1"/>
          </p:cNvSpPr>
          <p:nvPr>
            <p:ph type="body" idx="4294967295"/>
          </p:nvPr>
        </p:nvSpPr>
        <p:spPr>
          <a:xfrm>
            <a:off x="251524" y="6432564"/>
            <a:ext cx="6842123" cy="194990"/>
          </a:xfrm>
        </p:spPr>
        <p:txBody>
          <a:bodyPr anchor="b">
            <a:spAutoFit/>
          </a:bodyPr>
          <a:lstStyle>
            <a:lvl1pPr marL="0" indent="0">
              <a:buNone/>
              <a:defRPr sz="667"/>
            </a:lvl1pPr>
          </a:lstStyle>
          <a:p>
            <a:pPr lvl="0"/>
            <a:r>
              <a:rPr lang="en-US"/>
              <a:t>Click to edit Master text styles</a:t>
            </a:r>
            <a:endParaRPr lang="en-GB"/>
          </a:p>
        </p:txBody>
      </p:sp>
      <p:sp>
        <p:nvSpPr>
          <p:cNvPr id="4" name="Date Placeholder 2">
            <a:extLst>
              <a:ext uri="{FF2B5EF4-FFF2-40B4-BE49-F238E27FC236}">
                <a16:creationId xmlns:a16="http://schemas.microsoft.com/office/drawing/2014/main" id="{83190BA1-C228-4E34-842F-C534E3AE9C6E}"/>
              </a:ext>
            </a:extLst>
          </p:cNvPr>
          <p:cNvSpPr txBox="1">
            <a:spLocks noGrp="1"/>
          </p:cNvSpPr>
          <p:nvPr>
            <p:ph type="dt" sz="quarter" idx="10"/>
          </p:nvPr>
        </p:nvSpPr>
        <p:spPr>
          <a:xfrm>
            <a:off x="0" y="0"/>
            <a:ext cx="0" cy="0"/>
          </a:xfrm>
        </p:spPr>
        <p:txBody>
          <a:bodyPr>
            <a:noAutofit/>
          </a:bodyPr>
          <a:lstStyle>
            <a:lvl1pPr marL="0" marR="0" lvl="0" indent="0" algn="l" defTabSz="609608" rtl="0" eaLnBrk="1" fontAlgn="auto" hangingPunct="1">
              <a:lnSpc>
                <a:spcPct val="100000"/>
              </a:lnSpc>
              <a:spcBef>
                <a:spcPts val="0"/>
              </a:spcBef>
              <a:spcAft>
                <a:spcPts val="0"/>
              </a:spcAft>
              <a:buClr>
                <a:srgbClr val="000000"/>
              </a:buClr>
              <a:buSzPct val="100000"/>
              <a:buFont typeface="Times New Roman" panose="02020603050405020304" pitchFamily="18" charset="0"/>
              <a:buNone/>
              <a:tabLst/>
              <a:defRPr lang="en-GB" sz="1200" b="0" i="0" u="none" strike="noStrike" kern="1200" cap="none" spc="0" baseline="0">
                <a:solidFill>
                  <a:srgbClr val="898989"/>
                </a:solidFill>
                <a:uFillTx/>
                <a:latin typeface="Calibri"/>
              </a:defRPr>
            </a:lvl1pPr>
          </a:lstStyle>
          <a:p>
            <a:pPr>
              <a:defRPr/>
            </a:pPr>
            <a:endParaRPr/>
          </a:p>
        </p:txBody>
      </p:sp>
      <p:sp>
        <p:nvSpPr>
          <p:cNvPr id="5" name="Footer Placeholder 3">
            <a:extLst>
              <a:ext uri="{FF2B5EF4-FFF2-40B4-BE49-F238E27FC236}">
                <a16:creationId xmlns:a16="http://schemas.microsoft.com/office/drawing/2014/main" id="{C5B63F53-29A7-432E-8D1E-490864C4F16E}"/>
              </a:ext>
            </a:extLst>
          </p:cNvPr>
          <p:cNvSpPr txBox="1">
            <a:spLocks noGrp="1"/>
          </p:cNvSpPr>
          <p:nvPr>
            <p:ph type="ftr" sz="quarter" idx="11"/>
          </p:nvPr>
        </p:nvSpPr>
        <p:spPr/>
        <p:txBody>
          <a:bodyPr/>
          <a:lstStyle>
            <a:lvl1pPr>
              <a:defRPr>
                <a:solidFill>
                  <a:srgbClr val="898989"/>
                </a:solidFill>
              </a:defRPr>
            </a:lvl1pPr>
          </a:lstStyle>
          <a:p>
            <a:pPr>
              <a:defRPr/>
            </a:pPr>
            <a:r>
              <a:t>T1D-N, type 1 diabetes patients with renal normofiltration; T1D-H, type 1 diabetes patients with renal hyperfiltration; EMPA, empagliflozin. Skrtic M et al. Diabetologia 2014;57:2599</a:t>
            </a:r>
          </a:p>
        </p:txBody>
      </p:sp>
      <p:sp>
        <p:nvSpPr>
          <p:cNvPr id="7" name="Slide Number Placeholder 4">
            <a:extLst>
              <a:ext uri="{FF2B5EF4-FFF2-40B4-BE49-F238E27FC236}">
                <a16:creationId xmlns:a16="http://schemas.microsoft.com/office/drawing/2014/main" id="{91D03CA0-0970-4409-B644-FB3BD0837369}"/>
              </a:ext>
            </a:extLst>
          </p:cNvPr>
          <p:cNvSpPr txBox="1">
            <a:spLocks noGrp="1"/>
          </p:cNvSpPr>
          <p:nvPr>
            <p:ph type="sldNum" sz="quarter" idx="12"/>
          </p:nvPr>
        </p:nvSpPr>
        <p:spPr>
          <a:xfrm>
            <a:off x="8208963" y="6492875"/>
            <a:ext cx="935037" cy="365125"/>
          </a:xfrm>
        </p:spPr>
        <p:txBody>
          <a:bodyPr/>
          <a:lstStyle>
            <a:lvl1pPr>
              <a:defRPr>
                <a:solidFill>
                  <a:srgbClr val="898989"/>
                </a:solidFill>
              </a:defRPr>
            </a:lvl1pPr>
          </a:lstStyle>
          <a:p>
            <a:pPr>
              <a:defRPr/>
            </a:pPr>
            <a:fld id="{F9FD00EA-078C-47E0-823D-2590A61BC9CD}" type="slidenum">
              <a:rPr lang="en-US" altLang="en-US"/>
              <a:pPr>
                <a:defRPr/>
              </a:pPr>
              <a:t>‹#›</a:t>
            </a:fld>
            <a:endParaRPr lang="en-US" altLang="en-US"/>
          </a:p>
        </p:txBody>
      </p:sp>
    </p:spTree>
    <p:extLst>
      <p:ext uri="{BB962C8B-B14F-4D97-AF65-F5344CB8AC3E}">
        <p14:creationId xmlns:p14="http://schemas.microsoft.com/office/powerpoint/2010/main" val="2732765998"/>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Title and Content with References">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2" y="274640"/>
            <a:ext cx="8229600" cy="914400"/>
          </a:xfrm>
        </p:spPr>
        <p:txBody>
          <a:bodyPr/>
          <a:lstStyle>
            <a:lvl1pPr>
              <a:defRPr>
                <a:solidFill>
                  <a:srgbClr val="6482C3"/>
                </a:solidFill>
              </a:defRPr>
            </a:lvl1pPr>
          </a:lstStyle>
          <a:p>
            <a:pPr lvl="0"/>
            <a:r>
              <a:rPr lang="en-US"/>
              <a:t>Click to edit Master title style</a:t>
            </a:r>
          </a:p>
        </p:txBody>
      </p:sp>
      <p:sp>
        <p:nvSpPr>
          <p:cNvPr id="3" name="Content Placeholder 2"/>
          <p:cNvSpPr txBox="1">
            <a:spLocks noGrp="1"/>
          </p:cNvSpPr>
          <p:nvPr>
            <p:ph idx="4294967295"/>
          </p:nvPr>
        </p:nvSpPr>
        <p:spPr>
          <a:xfrm>
            <a:off x="457202" y="1371600"/>
            <a:ext cx="8229600" cy="4203697"/>
          </a:xfrm>
        </p:spPr>
        <p:txBody>
          <a:bodyPr/>
          <a:lstStyle>
            <a:lvl1pPr>
              <a:defRPr>
                <a:solidFill>
                  <a:srgbClr val="5A5A5A"/>
                </a:solidFill>
              </a:defRPr>
            </a:lvl1pPr>
            <a:lvl2pPr>
              <a:defRPr sz="1467">
                <a:solidFill>
                  <a:srgbClr val="5A5A5A"/>
                </a:solidFill>
              </a:defRPr>
            </a:lvl2pPr>
            <a:lvl3pPr>
              <a:defRPr>
                <a:solidFill>
                  <a:srgbClr val="5A5A5A"/>
                </a:solidFill>
              </a:defRPr>
            </a:lvl3pPr>
            <a:lvl4pPr>
              <a:defRPr>
                <a:solidFill>
                  <a:srgbClr val="5A5A5A"/>
                </a:solidFill>
              </a:defRPr>
            </a:lvl4pPr>
            <a:lvl5pPr>
              <a:defRPr>
                <a:solidFill>
                  <a:srgbClr val="5A5A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txBox="1">
            <a:spLocks noGrp="1"/>
          </p:cNvSpPr>
          <p:nvPr>
            <p:ph type="body" idx="4294967295"/>
          </p:nvPr>
        </p:nvSpPr>
        <p:spPr>
          <a:xfrm>
            <a:off x="457203" y="5575297"/>
            <a:ext cx="7086597" cy="482602"/>
          </a:xfrm>
        </p:spPr>
        <p:txBody>
          <a:bodyPr anchor="b"/>
          <a:lstStyle>
            <a:lvl1pPr marL="0" indent="0">
              <a:buNone/>
              <a:defRPr sz="667"/>
            </a:lvl1pPr>
          </a:lstStyle>
          <a:p>
            <a:pPr lvl="0"/>
            <a:r>
              <a:rPr lang="en-US"/>
              <a:t>*Reference copy goes here in Arial Regular 10pts</a:t>
            </a:r>
          </a:p>
        </p:txBody>
      </p:sp>
      <p:sp>
        <p:nvSpPr>
          <p:cNvPr id="5" name="Footer Placeholder 4">
            <a:extLst>
              <a:ext uri="{FF2B5EF4-FFF2-40B4-BE49-F238E27FC236}">
                <a16:creationId xmlns:a16="http://schemas.microsoft.com/office/drawing/2014/main" id="{21A15883-EC2F-4793-BA87-F96778DD606A}"/>
              </a:ext>
            </a:extLst>
          </p:cNvPr>
          <p:cNvSpPr txBox="1">
            <a:spLocks noGrp="1"/>
          </p:cNvSpPr>
          <p:nvPr>
            <p:ph type="ftr" sz="quarter" idx="10"/>
          </p:nvPr>
        </p:nvSpPr>
        <p:spPr>
          <a:xfrm>
            <a:off x="1187450" y="6300788"/>
            <a:ext cx="2573338" cy="352425"/>
          </a:xfrm>
        </p:spPr>
        <p:txBody>
          <a:bodyPr lIns="0" tIns="0" rIns="0" bIns="0"/>
          <a:lstStyle>
            <a:lvl1pPr fontAlgn="base">
              <a:spcBef>
                <a:spcPct val="0"/>
              </a:spcBef>
              <a:spcAft>
                <a:spcPct val="0"/>
              </a:spcAft>
              <a:defRPr sz="533">
                <a:solidFill>
                  <a:srgbClr val="FFFFFF"/>
                </a:solidFill>
                <a:latin typeface="Arial" panose="020B0604020202020204" pitchFamily="34" charset="0"/>
              </a:defRPr>
            </a:lvl1pPr>
          </a:lstStyle>
          <a:p>
            <a:pPr>
              <a:defRPr/>
            </a:pPr>
            <a:r>
              <a:rPr lang="en-US" altLang="en-US"/>
              <a:t>T1D-N, type 1 diabetes patients with renal normofiltration; T1D-H, type 1 diabetes patients with renal hyperfiltration; EMPA, empagliflozin. Skrtic M et al. Diabetologia 2014;57:2599</a:t>
            </a:r>
          </a:p>
        </p:txBody>
      </p:sp>
      <p:sp>
        <p:nvSpPr>
          <p:cNvPr id="7" name="Slide Number Placeholder 5">
            <a:extLst>
              <a:ext uri="{FF2B5EF4-FFF2-40B4-BE49-F238E27FC236}">
                <a16:creationId xmlns:a16="http://schemas.microsoft.com/office/drawing/2014/main" id="{CF60469E-CCF9-4F3E-B670-317947E9E929}"/>
              </a:ext>
            </a:extLst>
          </p:cNvPr>
          <p:cNvSpPr txBox="1">
            <a:spLocks noGrp="1"/>
          </p:cNvSpPr>
          <p:nvPr>
            <p:ph type="sldNum" sz="quarter" idx="11"/>
          </p:nvPr>
        </p:nvSpPr>
        <p:spPr>
          <a:xfrm>
            <a:off x="457200" y="6267450"/>
            <a:ext cx="635000" cy="365125"/>
          </a:xfrm>
        </p:spPr>
        <p:txBody>
          <a:bodyPr lIns="0" tIns="0" rIns="0" bIns="0"/>
          <a:lstStyle>
            <a:lvl1pPr algn="l">
              <a:defRPr sz="1333">
                <a:solidFill>
                  <a:srgbClr val="FFFFFF"/>
                </a:solidFill>
                <a:latin typeface="Arial" panose="020B0604020202020204" pitchFamily="34" charset="0"/>
              </a:defRPr>
            </a:lvl1pPr>
          </a:lstStyle>
          <a:p>
            <a:pPr>
              <a:defRPr/>
            </a:pPr>
            <a:fld id="{2A401C30-0A37-4183-B9BB-BB5D70478187}" type="slidenum">
              <a:rPr lang="en-US" altLang="en-US"/>
              <a:pPr>
                <a:defRPr/>
              </a:pPr>
              <a:t>‹#›</a:t>
            </a:fld>
            <a:endParaRPr lang="en-US" altLang="en-US"/>
          </a:p>
        </p:txBody>
      </p:sp>
    </p:spTree>
    <p:extLst>
      <p:ext uri="{BB962C8B-B14F-4D97-AF65-F5344CB8AC3E}">
        <p14:creationId xmlns:p14="http://schemas.microsoft.com/office/powerpoint/2010/main" val="34582428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765DC529-4B32-4E58-8FDA-569A02B02958}" type="slidenum">
              <a:rPr lang="en-US" altLang="en-US"/>
              <a:pPr>
                <a:defRPr/>
              </a:pPr>
              <a:t>‹#›</a:t>
            </a:fld>
            <a:endParaRPr lang="en-US" altLang="en-US"/>
          </a:p>
        </p:txBody>
      </p:sp>
    </p:spTree>
    <p:extLst>
      <p:ext uri="{BB962C8B-B14F-4D97-AF65-F5344CB8AC3E}">
        <p14:creationId xmlns:p14="http://schemas.microsoft.com/office/powerpoint/2010/main" val="6508137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961DBC6-B24C-4935-968D-7D07A3072CFB}" type="datetimeFigureOut">
              <a:rPr lang="en-US" smtClean="0"/>
              <a:t>11/21/2024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6778B2B-9B96-4FBC-9C68-C7B45A75EB36}" type="slidenum">
              <a:rPr lang="en-US" smtClean="0"/>
              <a:t>‹#›</a:t>
            </a:fld>
            <a:endParaRPr lang="en-US"/>
          </a:p>
        </p:txBody>
      </p:sp>
    </p:spTree>
    <p:extLst>
      <p:ext uri="{BB962C8B-B14F-4D97-AF65-F5344CB8AC3E}">
        <p14:creationId xmlns:p14="http://schemas.microsoft.com/office/powerpoint/2010/main" val="9454168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p:txBody>
          <a:bodyPr/>
          <a:lstStyle>
            <a:lvl1pPr>
              <a:defRPr>
                <a:ea typeface="ＭＳ Ｐゴシック" pitchFamily="64" charset="-128"/>
              </a:defRPr>
            </a:lvl1pPr>
          </a:lstStyle>
          <a:p>
            <a:pPr>
              <a:defRPr/>
            </a:pPr>
            <a:endParaRPr lang="en-US"/>
          </a:p>
        </p:txBody>
      </p:sp>
      <p:sp>
        <p:nvSpPr>
          <p:cNvPr id="5" name="Rectangle 6"/>
          <p:cNvSpPr>
            <a:spLocks noGrp="1" noChangeArrowheads="1"/>
          </p:cNvSpPr>
          <p:nvPr>
            <p:ph type="sldNum" sz="quarter" idx="11"/>
          </p:nvPr>
        </p:nvSpPr>
        <p:spPr/>
        <p:txBody>
          <a:bodyPr/>
          <a:lstStyle>
            <a:lvl1pPr eaLnBrk="1" hangingPunct="1">
              <a:defRPr/>
            </a:lvl1pPr>
          </a:lstStyle>
          <a:p>
            <a:pPr>
              <a:defRPr/>
            </a:pPr>
            <a:fld id="{E19CE310-1556-4994-9EC1-03E6F5834FD0}" type="slidenum">
              <a:rPr lang="en-US" altLang="en-US"/>
              <a:pPr>
                <a:defRPr/>
              </a:pPr>
              <a:t>‹#›</a:t>
            </a:fld>
            <a:endParaRPr lang="en-US" altLang="en-US"/>
          </a:p>
        </p:txBody>
      </p:sp>
    </p:spTree>
    <p:extLst>
      <p:ext uri="{BB962C8B-B14F-4D97-AF65-F5344CB8AC3E}">
        <p14:creationId xmlns:p14="http://schemas.microsoft.com/office/powerpoint/2010/main" val="29446726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Content with Referenc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120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D772AC-4B01-943A-8873-44F6D7387102}"/>
              </a:ext>
            </a:extLst>
          </p:cNvPr>
          <p:cNvSpPr>
            <a:spLocks noGrp="1" noChangeArrowheads="1"/>
          </p:cNvSpPr>
          <p:nvPr>
            <p:ph type="dt" sz="half" idx="10"/>
          </p:nvPr>
        </p:nvSpPr>
        <p:spPr/>
        <p:txBody>
          <a:bodyPr/>
          <a:lstStyle>
            <a:lvl1pPr eaLnBrk="1" hangingPunct="1">
              <a:defRPr>
                <a:ea typeface="ＭＳ Ｐゴシック" pitchFamily="48" charset="-128"/>
              </a:defRPr>
            </a:lvl1pPr>
          </a:lstStyle>
          <a:p>
            <a:pPr>
              <a:defRPr/>
            </a:pPr>
            <a:endParaRPr lang="en-US"/>
          </a:p>
          <a:p>
            <a:pPr>
              <a:defRPr/>
            </a:pPr>
            <a:endParaRPr lang="en-US"/>
          </a:p>
          <a:p>
            <a:pPr>
              <a:defRPr/>
            </a:pPr>
            <a:endParaRPr lang="en-US"/>
          </a:p>
          <a:p>
            <a:pPr>
              <a:defRPr/>
            </a:pPr>
            <a:endParaRPr lang="en-US"/>
          </a:p>
          <a:p>
            <a:pPr>
              <a:defRPr/>
            </a:pPr>
            <a:r>
              <a:rPr lang="en-US"/>
              <a:t>Rad 4-4-06</a:t>
            </a:r>
          </a:p>
        </p:txBody>
      </p:sp>
      <p:sp>
        <p:nvSpPr>
          <p:cNvPr id="4" name="Rectangle 5">
            <a:extLst>
              <a:ext uri="{FF2B5EF4-FFF2-40B4-BE49-F238E27FC236}">
                <a16:creationId xmlns:a16="http://schemas.microsoft.com/office/drawing/2014/main" id="{D72B1FE4-D8BE-37D3-E6C8-BF3E106893B7}"/>
              </a:ext>
            </a:extLst>
          </p:cNvPr>
          <p:cNvSpPr>
            <a:spLocks noGrp="1" noChangeArrowheads="1"/>
          </p:cNvSpPr>
          <p:nvPr>
            <p:ph type="ftr" sz="quarter" idx="11"/>
          </p:nvPr>
        </p:nvSpPr>
        <p:spPr/>
        <p:txBody>
          <a:bodyPr/>
          <a:lstStyle>
            <a:lvl1pPr algn="l" eaLnBrk="1" hangingPunct="1">
              <a:defRPr>
                <a:ea typeface="ＭＳ Ｐゴシック" pitchFamily="48" charset="-128"/>
              </a:defRPr>
            </a:lvl1pPr>
          </a:lstStyle>
          <a:p>
            <a:pPr>
              <a:defRPr/>
            </a:pPr>
            <a:endParaRPr lang="en-US"/>
          </a:p>
        </p:txBody>
      </p:sp>
      <p:sp>
        <p:nvSpPr>
          <p:cNvPr id="5" name="Rectangle 6">
            <a:extLst>
              <a:ext uri="{FF2B5EF4-FFF2-40B4-BE49-F238E27FC236}">
                <a16:creationId xmlns:a16="http://schemas.microsoft.com/office/drawing/2014/main" id="{A0995EF3-4010-C54B-3EB7-C415AB83B84B}"/>
              </a:ext>
            </a:extLst>
          </p:cNvPr>
          <p:cNvSpPr>
            <a:spLocks noGrp="1" noChangeArrowheads="1"/>
          </p:cNvSpPr>
          <p:nvPr>
            <p:ph type="sldNum" sz="quarter" idx="12"/>
          </p:nvPr>
        </p:nvSpPr>
        <p:spPr/>
        <p:txBody>
          <a:bodyPr/>
          <a:lstStyle>
            <a:lvl1pPr eaLnBrk="1" hangingPunct="1">
              <a:defRPr/>
            </a:lvl1pPr>
          </a:lstStyle>
          <a:p>
            <a:pPr>
              <a:defRPr/>
            </a:pPr>
            <a:fld id="{2AF692CB-5320-4306-9E02-DA599B43A834}" type="slidenum">
              <a:rPr lang="en-US" altLang="en-US"/>
              <a:pPr>
                <a:defRPr/>
              </a:pPr>
              <a:t>‹#›</a:t>
            </a:fld>
            <a:endParaRPr lang="en-US" altLang="en-US"/>
          </a:p>
        </p:txBody>
      </p:sp>
    </p:spTree>
    <p:extLst>
      <p:ext uri="{BB962C8B-B14F-4D97-AF65-F5344CB8AC3E}">
        <p14:creationId xmlns:p14="http://schemas.microsoft.com/office/powerpoint/2010/main" val="29667758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5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ftr" sz="quarter" idx="10"/>
          </p:nvPr>
        </p:nvSpPr>
        <p:spPr/>
        <p:txBody>
          <a:bodyPr/>
          <a:lstStyle>
            <a:lvl1pPr algn="l" eaLnBrk="1" hangingPunct="1">
              <a:defRPr>
                <a:cs typeface="Arial" pitchFamily="34" charset="0"/>
              </a:defRPr>
            </a:lvl1pPr>
          </a:lstStyle>
          <a:p>
            <a:pPr>
              <a:defRPr/>
            </a:pPr>
            <a:endParaRPr lang="en-US"/>
          </a:p>
        </p:txBody>
      </p:sp>
      <p:sp>
        <p:nvSpPr>
          <p:cNvPr id="5" name="Rectangle 5"/>
          <p:cNvSpPr>
            <a:spLocks noGrp="1" noChangeArrowheads="1"/>
          </p:cNvSpPr>
          <p:nvPr>
            <p:ph type="sldNum" sz="quarter" idx="11"/>
          </p:nvPr>
        </p:nvSpPr>
        <p:spPr/>
        <p:txBody>
          <a:bodyPr/>
          <a:lstStyle>
            <a:lvl1pPr eaLnBrk="1" hangingPunct="1">
              <a:defRPr/>
            </a:lvl1pPr>
          </a:lstStyle>
          <a:p>
            <a:fld id="{27BE0D3C-402B-4F46-9240-682B9B463FFE}" type="slidenum">
              <a:rPr lang="en-US" altLang="en-US"/>
              <a:pPr/>
              <a:t>‹#›</a:t>
            </a:fld>
            <a:endParaRPr lang="en-US" altLang="en-US"/>
          </a:p>
        </p:txBody>
      </p:sp>
    </p:spTree>
    <p:extLst>
      <p:ext uri="{BB962C8B-B14F-4D97-AF65-F5344CB8AC3E}">
        <p14:creationId xmlns:p14="http://schemas.microsoft.com/office/powerpoint/2010/main" val="262284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0FA28818-1BEE-4945-A215-67F43CB10D74}" type="slidenum">
              <a:rPr lang="en-US" altLang="en-US"/>
              <a:pPr/>
              <a:t>‹#›</a:t>
            </a:fld>
            <a:endParaRPr lang="en-US" altLang="en-US"/>
          </a:p>
        </p:txBody>
      </p:sp>
    </p:spTree>
    <p:extLst>
      <p:ext uri="{BB962C8B-B14F-4D97-AF65-F5344CB8AC3E}">
        <p14:creationId xmlns:p14="http://schemas.microsoft.com/office/powerpoint/2010/main" val="1120849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2961-E6AE-4D63-9428-BC5AB98116C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BCAACE-98E5-4247-83B8-5B27D52719C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E58FB42-852B-4708-A75E-CE0BFD179844}"/>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5" name="Footer Placeholder 4">
            <a:extLst>
              <a:ext uri="{FF2B5EF4-FFF2-40B4-BE49-F238E27FC236}">
                <a16:creationId xmlns:a16="http://schemas.microsoft.com/office/drawing/2014/main" id="{BBA86AB0-11E1-4199-AD61-616F58872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29397-C301-4050-96BF-18C256B795A3}"/>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19152171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5609-9A56-4F1D-B66B-50DD494C81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87BE6A-0EC2-4568-9168-15AFAEA42D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F37F7-C231-4C9D-811C-50B030737F9C}"/>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5" name="Footer Placeholder 4">
            <a:extLst>
              <a:ext uri="{FF2B5EF4-FFF2-40B4-BE49-F238E27FC236}">
                <a16:creationId xmlns:a16="http://schemas.microsoft.com/office/drawing/2014/main" id="{F1896117-6527-457F-93B6-E1127A0F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EBECB-0AAE-4A39-B928-E1E92F4EFD30}"/>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31442562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47F0-32B1-4250-8457-101BCC3C300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AAFA331-34E5-4003-A1D2-39261C8487B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099F7-41FC-492F-98A1-49A2078CDCFC}"/>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5" name="Footer Placeholder 4">
            <a:extLst>
              <a:ext uri="{FF2B5EF4-FFF2-40B4-BE49-F238E27FC236}">
                <a16:creationId xmlns:a16="http://schemas.microsoft.com/office/drawing/2014/main" id="{8BBED47F-3755-4A53-B4D9-CF3812DCC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6A59E-6FB5-4C2F-9E4F-8E540F1FB820}"/>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2311089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6A62F-2705-4684-8717-E291245FB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72AE1B-28AC-47D4-8EFD-C15CC01125C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BC57D-C025-4BFE-85C7-5853B17E2D9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484215-9DB4-438B-9037-24036A7DD761}"/>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6" name="Footer Placeholder 5">
            <a:extLst>
              <a:ext uri="{FF2B5EF4-FFF2-40B4-BE49-F238E27FC236}">
                <a16:creationId xmlns:a16="http://schemas.microsoft.com/office/drawing/2014/main" id="{7AE17687-5B7D-4729-A7CB-A0702514D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0B7AFB-9549-4581-B908-5314AB6D6D69}"/>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559482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37FF-553E-461E-A170-FDF54EA09CF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676866-19C5-4FFE-B96A-104F0EAB0FB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15EBE9A-24EC-4690-A5EF-B62EB430DD6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048CAB-AEA5-4BF1-8D38-B0C1F37D48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8587C-9B25-4B1C-8CE8-0883A697A7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11A53E-7DA4-428A-8B8D-10B64D43E14B}"/>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8" name="Footer Placeholder 7">
            <a:extLst>
              <a:ext uri="{FF2B5EF4-FFF2-40B4-BE49-F238E27FC236}">
                <a16:creationId xmlns:a16="http://schemas.microsoft.com/office/drawing/2014/main" id="{F6B1126A-BC6D-40B7-9703-4D1E73E79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8D5BB-7A40-4610-A449-55D11758801D}"/>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37486084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7C9C-1F67-413D-BEBB-2DF90BF15B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FE7950-1B60-4942-93F1-2D4F32D2A940}"/>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4" name="Footer Placeholder 3">
            <a:extLst>
              <a:ext uri="{FF2B5EF4-FFF2-40B4-BE49-F238E27FC236}">
                <a16:creationId xmlns:a16="http://schemas.microsoft.com/office/drawing/2014/main" id="{F90780DF-91A5-4AC9-9444-40F0E30CAE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E8315C-E15C-49B6-8BD0-D32BB6B25CE6}"/>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21890732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FBAB17-D94F-44F8-BCAB-D2EC0C3E3DD0}"/>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3" name="Footer Placeholder 2">
            <a:extLst>
              <a:ext uri="{FF2B5EF4-FFF2-40B4-BE49-F238E27FC236}">
                <a16:creationId xmlns:a16="http://schemas.microsoft.com/office/drawing/2014/main" id="{85EDBD4C-964E-4AA1-BDA9-C9D9FC7C6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720BE5-E426-4DB3-B246-19C589D62740}"/>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7038814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7B87-309D-4631-B457-199A0E25F03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D2D41B-43EA-40D9-A81B-9B438CD195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EDDD-DB9C-4784-8F18-B8478CB6AA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E207D16-1AE7-406E-893F-527E083838D8}"/>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6" name="Footer Placeholder 5">
            <a:extLst>
              <a:ext uri="{FF2B5EF4-FFF2-40B4-BE49-F238E27FC236}">
                <a16:creationId xmlns:a16="http://schemas.microsoft.com/office/drawing/2014/main" id="{CD220E52-07B1-42BD-9E9E-7E83ACD6F0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A6465-0A5D-4391-9709-45274E3DDD88}"/>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16090590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0FC9-9B85-4DCA-9F3B-C4ED547AC2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E327FE5-0212-443F-B099-6278AF17805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3B5097F-47C6-45B5-92C1-5C5270142B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966DAC-F948-492E-A259-5BCDDF385B71}"/>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6" name="Footer Placeholder 5">
            <a:extLst>
              <a:ext uri="{FF2B5EF4-FFF2-40B4-BE49-F238E27FC236}">
                <a16:creationId xmlns:a16="http://schemas.microsoft.com/office/drawing/2014/main" id="{462EEFE1-0AEB-4AE2-B49A-815CBA518A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A2C6B-6B59-411B-949E-C8D3B052BAC3}"/>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731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05A9-A41B-4208-86EF-CD4A0D3EB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FB198-B696-4420-8D78-738CEA10E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DDDCF-2C5D-4728-A4FC-143055DB1AC1}"/>
              </a:ext>
            </a:extLst>
          </p:cNvPr>
          <p:cNvSpPr>
            <a:spLocks noGrp="1"/>
          </p:cNvSpPr>
          <p:nvPr>
            <p:ph type="dt" sz="half" idx="10"/>
          </p:nvPr>
        </p:nvSpPr>
        <p:spPr/>
        <p:txBody>
          <a:bodyPr/>
          <a:lstStyle/>
          <a:p>
            <a:fld id="{FBFD0311-6E95-4399-8528-70E5FFCF88C1}" type="datetimeFigureOut">
              <a:rPr lang="en-US" smtClean="0"/>
              <a:t>11/21/2024</a:t>
            </a:fld>
            <a:endParaRPr lang="en-US"/>
          </a:p>
        </p:txBody>
      </p:sp>
      <p:sp>
        <p:nvSpPr>
          <p:cNvPr id="5" name="Footer Placeholder 4">
            <a:extLst>
              <a:ext uri="{FF2B5EF4-FFF2-40B4-BE49-F238E27FC236}">
                <a16:creationId xmlns:a16="http://schemas.microsoft.com/office/drawing/2014/main" id="{9A60D94C-11D9-4B28-A966-BD4BE4588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DE53D2-4B36-49B5-B9E3-CE768D45F5EE}"/>
              </a:ext>
            </a:extLst>
          </p:cNvPr>
          <p:cNvSpPr>
            <a:spLocks noGrp="1"/>
          </p:cNvSpPr>
          <p:nvPr>
            <p:ph type="sldNum" sz="quarter" idx="12"/>
          </p:nvPr>
        </p:nvSpPr>
        <p:spPr/>
        <p:txBody>
          <a:bodyPr/>
          <a:lstStyle/>
          <a:p>
            <a:fld id="{13FC5894-4A87-4864-87BC-929C47501F4F}" type="slidenum">
              <a:rPr lang="en-US" smtClean="0"/>
              <a:t>‹#›</a:t>
            </a:fld>
            <a:endParaRPr lang="en-US"/>
          </a:p>
        </p:txBody>
      </p:sp>
    </p:spTree>
    <p:extLst>
      <p:ext uri="{BB962C8B-B14F-4D97-AF65-F5344CB8AC3E}">
        <p14:creationId xmlns:p14="http://schemas.microsoft.com/office/powerpoint/2010/main" val="389722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10.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1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5" Type="http://schemas.openxmlformats.org/officeDocument/2006/relationships/theme" Target="../theme/theme13.xml"/><Relationship Id="rId4" Type="http://schemas.openxmlformats.org/officeDocument/2006/relationships/slideLayout" Target="../slideLayouts/slideLayout6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6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82.xml"/><Relationship Id="rId1" Type="http://schemas.openxmlformats.org/officeDocument/2006/relationships/slideLayout" Target="../slideLayouts/slideLayout8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83.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8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8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86.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87.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88.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8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25.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01.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02.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104.xml"/><Relationship Id="rId1" Type="http://schemas.openxmlformats.org/officeDocument/2006/relationships/slideLayout" Target="../slideLayouts/slideLayout10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2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30.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3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1.emf"/><Relationship Id="rId2" Type="http://schemas.openxmlformats.org/officeDocument/2006/relationships/theme" Target="../theme/theme31.xml"/><Relationship Id="rId1" Type="http://schemas.openxmlformats.org/officeDocument/2006/relationships/slideLayout" Target="../slideLayouts/slideLayout127.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ags" Target="../tags/tag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3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139.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140.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3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vl1pPr>
          </a:lstStyle>
          <a:p>
            <a:fld id="{36D5D380-1949-441A-B654-9B78634C3D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13340" r:id="rId1"/>
    <p:sldLayoutId id="2147513341" r:id="rId2"/>
    <p:sldLayoutId id="2147513342" r:id="rId3"/>
    <p:sldLayoutId id="2147513343" r:id="rId4"/>
    <p:sldLayoutId id="2147513344" r:id="rId5"/>
    <p:sldLayoutId id="2147513345" r:id="rId6"/>
    <p:sldLayoutId id="2147513346" r:id="rId7"/>
    <p:sldLayoutId id="2147513347" r:id="rId8"/>
    <p:sldLayoutId id="2147513348" r:id="rId9"/>
    <p:sldLayoutId id="2147513349" r:id="rId10"/>
    <p:sldLayoutId id="2147513350" r:id="rId11"/>
  </p:sldLayoutIdLst>
  <p:transition/>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F995F912-B4CC-4274-9E72-1F3E89102BC1}" type="slidenum">
              <a:rPr lang="en-US" altLang="en-US"/>
              <a:pPr/>
              <a:t>‹#›</a:t>
            </a:fld>
            <a:endParaRPr lang="en-US" altLang="en-US"/>
          </a:p>
        </p:txBody>
      </p:sp>
    </p:spTree>
    <p:extLst>
      <p:ext uri="{BB962C8B-B14F-4D97-AF65-F5344CB8AC3E}">
        <p14:creationId xmlns:p14="http://schemas.microsoft.com/office/powerpoint/2010/main" val="2511925931"/>
      </p:ext>
    </p:extLst>
  </p:cSld>
  <p:clrMap bg1="lt1" tx1="dk1" bg2="lt2" tx2="dk2" accent1="accent1" accent2="accent2" accent3="accent3" accent4="accent4" accent5="accent5" accent6="accent6" hlink="hlink" folHlink="folHlink"/>
  <p:sldLayoutIdLst>
    <p:sldLayoutId id="2147514095" r:id="rId1"/>
    <p:sldLayoutId id="2147514096" r:id="rId2"/>
    <p:sldLayoutId id="2147514097" r:id="rId3"/>
    <p:sldLayoutId id="2147514098" r:id="rId4"/>
    <p:sldLayoutId id="2147514099" r:id="rId5"/>
    <p:sldLayoutId id="2147514100" r:id="rId6"/>
    <p:sldLayoutId id="2147514101" r:id="rId7"/>
    <p:sldLayoutId id="2147514102" r:id="rId8"/>
    <p:sldLayoutId id="2147514103" r:id="rId9"/>
    <p:sldLayoutId id="2147514104" r:id="rId10"/>
    <p:sldLayoutId id="2147514105" r:id="rId11"/>
  </p:sldLayoutIdLst>
  <p:transition/>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000000"/>
                </a:solidFill>
                <a:latin typeface="Helvetica" pitchFamily="34" charset="0"/>
                <a:ea typeface="ＭＳ Ｐゴシック" charset="-128"/>
              </a:defRPr>
            </a:lvl1pPr>
          </a:lstStyle>
          <a:p>
            <a:pPr>
              <a:defRPr/>
            </a:pPr>
            <a:fld id="{28A0306E-3BA8-460D-93F5-5770C00581AD}" type="slidenum">
              <a:rPr lang="en-US"/>
              <a:pPr>
                <a:defRPr/>
              </a:pPr>
              <a:t>‹#›</a:t>
            </a:fld>
            <a:endParaRPr lang="en-US"/>
          </a:p>
        </p:txBody>
      </p:sp>
    </p:spTree>
    <p:extLst>
      <p:ext uri="{BB962C8B-B14F-4D97-AF65-F5344CB8AC3E}">
        <p14:creationId xmlns:p14="http://schemas.microsoft.com/office/powerpoint/2010/main" val="2572363807"/>
      </p:ext>
    </p:extLst>
  </p:cSld>
  <p:clrMap bg1="lt1" tx1="dk1" bg2="lt2" tx2="dk2" accent1="accent1" accent2="accent2" accent3="accent3" accent4="accent4" accent5="accent5" accent6="accent6" hlink="hlink" folHlink="folHlink"/>
  <p:sldLayoutIdLst>
    <p:sldLayoutId id="2147514107" r:id="rId1"/>
    <p:sldLayoutId id="2147514108" r:id="rId2"/>
    <p:sldLayoutId id="2147514109" r:id="rId3"/>
  </p:sldLayoutIdLst>
  <p:transition/>
  <p:txStyles>
    <p:titleStyle>
      <a:lvl1pPr algn="ctr" rtl="0" eaLnBrk="0" fontAlgn="base" hangingPunct="0">
        <a:spcBef>
          <a:spcPct val="0"/>
        </a:spcBef>
        <a:spcAft>
          <a:spcPct val="0"/>
        </a:spcAft>
        <a:defRPr sz="4400" b="1">
          <a:solidFill>
            <a:srgbClr val="FF7308"/>
          </a:solidFill>
          <a:latin typeface="+mj-lt"/>
          <a:ea typeface="MS PGothic" pitchFamily="34" charset="-128"/>
          <a:cs typeface="ＭＳ Ｐゴシック"/>
        </a:defRPr>
      </a:lvl1pPr>
      <a:lvl2pPr algn="ctr" rtl="0" eaLnBrk="0" fontAlgn="base" hangingPunct="0">
        <a:spcBef>
          <a:spcPct val="0"/>
        </a:spcBef>
        <a:spcAft>
          <a:spcPct val="0"/>
        </a:spcAft>
        <a:defRPr sz="4400" b="1">
          <a:solidFill>
            <a:srgbClr val="FF7308"/>
          </a:solidFill>
          <a:latin typeface="Helvetica" pitchFamily="34" charset="0"/>
          <a:ea typeface="MS PGothic" pitchFamily="34" charset="-128"/>
          <a:cs typeface="ＭＳ Ｐゴシック"/>
        </a:defRPr>
      </a:lvl2pPr>
      <a:lvl3pPr algn="ctr" rtl="0" eaLnBrk="0" fontAlgn="base" hangingPunct="0">
        <a:spcBef>
          <a:spcPct val="0"/>
        </a:spcBef>
        <a:spcAft>
          <a:spcPct val="0"/>
        </a:spcAft>
        <a:defRPr sz="4400" b="1">
          <a:solidFill>
            <a:srgbClr val="FF7308"/>
          </a:solidFill>
          <a:latin typeface="Helvetica" pitchFamily="34" charset="0"/>
          <a:ea typeface="MS PGothic" pitchFamily="34" charset="-128"/>
          <a:cs typeface="ＭＳ Ｐゴシック"/>
        </a:defRPr>
      </a:lvl3pPr>
      <a:lvl4pPr algn="ctr" rtl="0" eaLnBrk="0" fontAlgn="base" hangingPunct="0">
        <a:spcBef>
          <a:spcPct val="0"/>
        </a:spcBef>
        <a:spcAft>
          <a:spcPct val="0"/>
        </a:spcAft>
        <a:defRPr sz="4400" b="1">
          <a:solidFill>
            <a:srgbClr val="FF7308"/>
          </a:solidFill>
          <a:latin typeface="Helvetica" pitchFamily="34" charset="0"/>
          <a:ea typeface="MS PGothic" pitchFamily="34" charset="-128"/>
          <a:cs typeface="ＭＳ Ｐゴシック"/>
        </a:defRPr>
      </a:lvl4pPr>
      <a:lvl5pPr algn="ctr" rtl="0" eaLnBrk="0" fontAlgn="base" hangingPunct="0">
        <a:spcBef>
          <a:spcPct val="0"/>
        </a:spcBef>
        <a:spcAft>
          <a:spcPct val="0"/>
        </a:spcAft>
        <a:defRPr sz="4400" b="1">
          <a:solidFill>
            <a:srgbClr val="FF7308"/>
          </a:solidFill>
          <a:latin typeface="Helvetica" pitchFamily="34" charset="0"/>
          <a:ea typeface="MS PGothic" pitchFamily="34" charset="-128"/>
          <a:cs typeface="ＭＳ Ｐゴシック"/>
        </a:defRPr>
      </a:lvl5pPr>
      <a:lvl6pPr marL="457200" algn="ctr" rtl="0" eaLnBrk="0" fontAlgn="base" hangingPunct="0">
        <a:spcBef>
          <a:spcPct val="0"/>
        </a:spcBef>
        <a:spcAft>
          <a:spcPct val="0"/>
        </a:spcAft>
        <a:defRPr sz="4400" b="1">
          <a:solidFill>
            <a:srgbClr val="FF7308"/>
          </a:solidFill>
          <a:latin typeface="Helvetica" pitchFamily="34" charset="0"/>
        </a:defRPr>
      </a:lvl6pPr>
      <a:lvl7pPr marL="914400" algn="ctr" rtl="0" eaLnBrk="0" fontAlgn="base" hangingPunct="0">
        <a:spcBef>
          <a:spcPct val="0"/>
        </a:spcBef>
        <a:spcAft>
          <a:spcPct val="0"/>
        </a:spcAft>
        <a:defRPr sz="4400" b="1">
          <a:solidFill>
            <a:srgbClr val="FF7308"/>
          </a:solidFill>
          <a:latin typeface="Helvetica" pitchFamily="34" charset="0"/>
        </a:defRPr>
      </a:lvl7pPr>
      <a:lvl8pPr marL="1371600" algn="ctr" rtl="0" eaLnBrk="0" fontAlgn="base" hangingPunct="0">
        <a:spcBef>
          <a:spcPct val="0"/>
        </a:spcBef>
        <a:spcAft>
          <a:spcPct val="0"/>
        </a:spcAft>
        <a:defRPr sz="4400" b="1">
          <a:solidFill>
            <a:srgbClr val="FF7308"/>
          </a:solidFill>
          <a:latin typeface="Helvetica" pitchFamily="34" charset="0"/>
        </a:defRPr>
      </a:lvl8pPr>
      <a:lvl9pPr marL="1828800" algn="ctr" rtl="0" eaLnBrk="0" fontAlgn="base" hangingPunct="0">
        <a:spcBef>
          <a:spcPct val="0"/>
        </a:spcBef>
        <a:spcAft>
          <a:spcPct val="0"/>
        </a:spcAft>
        <a:defRPr sz="4400" b="1">
          <a:solidFill>
            <a:srgbClr val="FF7308"/>
          </a:solidFill>
          <a:latin typeface="Helvetica"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S PGothic" pitchFamily="34" charset="-128"/>
          <a:cs typeface="ＭＳ Ｐゴシック"/>
        </a:defRPr>
      </a:lvl1pPr>
      <a:lvl2pPr marL="742950" indent="-285750" algn="l" rtl="0" eaLnBrk="0" fontAlgn="base" hangingPunct="0">
        <a:spcBef>
          <a:spcPct val="20000"/>
        </a:spcBef>
        <a:spcAft>
          <a:spcPct val="0"/>
        </a:spcAft>
        <a:buChar char="–"/>
        <a:defRPr sz="2800" b="1">
          <a:solidFill>
            <a:schemeClr val="bg1"/>
          </a:solidFill>
          <a:latin typeface="+mn-lt"/>
          <a:ea typeface="MS PGothic" pitchFamily="34" charset="-128"/>
          <a:cs typeface="ＭＳ Ｐゴシック"/>
        </a:defRPr>
      </a:lvl2pPr>
      <a:lvl3pPr marL="1143000" indent="-228600" algn="l" rtl="0" eaLnBrk="0" fontAlgn="base" hangingPunct="0">
        <a:spcBef>
          <a:spcPct val="20000"/>
        </a:spcBef>
        <a:spcAft>
          <a:spcPct val="0"/>
        </a:spcAft>
        <a:buChar char="•"/>
        <a:defRPr sz="2400" b="1">
          <a:solidFill>
            <a:schemeClr val="bg1"/>
          </a:solidFill>
          <a:latin typeface="+mn-lt"/>
          <a:ea typeface="MS PGothic" pitchFamily="34" charset="-128"/>
          <a:cs typeface="ＭＳ Ｐゴシック"/>
        </a:defRPr>
      </a:lvl3pPr>
      <a:lvl4pPr marL="1600200" indent="-228600" algn="l" rtl="0" eaLnBrk="0" fontAlgn="base" hangingPunct="0">
        <a:spcBef>
          <a:spcPct val="20000"/>
        </a:spcBef>
        <a:spcAft>
          <a:spcPct val="0"/>
        </a:spcAft>
        <a:buChar char="–"/>
        <a:defRPr sz="2000" b="1">
          <a:solidFill>
            <a:schemeClr val="bg1"/>
          </a:solidFill>
          <a:latin typeface="+mn-lt"/>
          <a:ea typeface="MS PGothic" pitchFamily="34" charset="-128"/>
          <a:cs typeface="ＭＳ Ｐゴシック"/>
        </a:defRPr>
      </a:lvl4pPr>
      <a:lvl5pPr marL="2057400" indent="-228600" algn="l" rtl="0" eaLnBrk="0" fontAlgn="base" hangingPunct="0">
        <a:spcBef>
          <a:spcPct val="20000"/>
        </a:spcBef>
        <a:spcAft>
          <a:spcPct val="0"/>
        </a:spcAft>
        <a:buChar char="»"/>
        <a:defRPr sz="2000" b="1">
          <a:solidFill>
            <a:schemeClr val="bg1"/>
          </a:solidFill>
          <a:latin typeface="+mn-lt"/>
          <a:ea typeface="MS PGothic" pitchFamily="34" charset="-128"/>
          <a:cs typeface="ＭＳ Ｐゴシック"/>
        </a:defRPr>
      </a:lvl5pPr>
      <a:lvl6pPr marL="2514600" indent="-228600" algn="l" rtl="0" eaLnBrk="0" fontAlgn="base" hangingPunct="0">
        <a:spcBef>
          <a:spcPct val="20000"/>
        </a:spcBef>
        <a:spcAft>
          <a:spcPct val="0"/>
        </a:spcAft>
        <a:buChar char="»"/>
        <a:defRPr sz="2000" b="1">
          <a:solidFill>
            <a:schemeClr val="bg1"/>
          </a:solidFill>
          <a:latin typeface="+mn-lt"/>
        </a:defRPr>
      </a:lvl6pPr>
      <a:lvl7pPr marL="2971800" indent="-228600" algn="l" rtl="0" eaLnBrk="0" fontAlgn="base" hangingPunct="0">
        <a:spcBef>
          <a:spcPct val="20000"/>
        </a:spcBef>
        <a:spcAft>
          <a:spcPct val="0"/>
        </a:spcAft>
        <a:buChar char="»"/>
        <a:defRPr sz="2000" b="1">
          <a:solidFill>
            <a:schemeClr val="bg1"/>
          </a:solidFill>
          <a:latin typeface="+mn-lt"/>
        </a:defRPr>
      </a:lvl7pPr>
      <a:lvl8pPr marL="3429000" indent="-228600" algn="l" rtl="0" eaLnBrk="0" fontAlgn="base" hangingPunct="0">
        <a:spcBef>
          <a:spcPct val="20000"/>
        </a:spcBef>
        <a:spcAft>
          <a:spcPct val="0"/>
        </a:spcAft>
        <a:buChar char="»"/>
        <a:defRPr sz="2000" b="1">
          <a:solidFill>
            <a:schemeClr val="bg1"/>
          </a:solidFill>
          <a:latin typeface="+mn-lt"/>
        </a:defRPr>
      </a:lvl8pPr>
      <a:lvl9pPr marL="3886200" indent="-228600" algn="l" rtl="0" eaLnBrk="0" fontAlgn="base" hangingPunct="0">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067">
                <a:solidFill>
                  <a:srgbClr val="898989"/>
                </a:solidFill>
              </a:defRPr>
            </a:lvl1pPr>
          </a:lstStyle>
          <a:p>
            <a:pPr>
              <a:defRPr/>
            </a:pPr>
            <a:fld id="{82C71032-CB49-4203-B205-3E04C1C37D07}" type="datetime1">
              <a:rPr lang="en-US" altLang="en-US"/>
              <a:pPr>
                <a:defRPr/>
              </a:pPr>
              <a:t>11/21/2024</a:t>
            </a:fld>
            <a:endParaRPr lang="en-US" alt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67">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67">
                <a:solidFill>
                  <a:srgbClr val="898989"/>
                </a:solidFill>
              </a:defRPr>
            </a:lvl1pPr>
          </a:lstStyle>
          <a:p>
            <a:pPr>
              <a:defRPr/>
            </a:pPr>
            <a:fld id="{DF1AD247-4E8F-4E9C-8FC4-F49906D92145}" type="slidenum">
              <a:rPr lang="en-US" altLang="en-US"/>
              <a:pPr>
                <a:defRPr/>
              </a:pPr>
              <a:t>‹#›</a:t>
            </a:fld>
            <a:endParaRPr lang="en-US" altLang="en-US"/>
          </a:p>
        </p:txBody>
      </p:sp>
    </p:spTree>
    <p:extLst>
      <p:ext uri="{BB962C8B-B14F-4D97-AF65-F5344CB8AC3E}">
        <p14:creationId xmlns:p14="http://schemas.microsoft.com/office/powerpoint/2010/main" val="679346973"/>
      </p:ext>
    </p:extLst>
  </p:cSld>
  <p:clrMap bg1="lt1" tx1="dk1" bg2="lt2" tx2="dk2" accent1="accent1" accent2="accent2" accent3="accent3" accent4="accent4" accent5="accent5" accent6="accent6" hlink="hlink" folHlink="folHlink"/>
  <p:sldLayoutIdLst>
    <p:sldLayoutId id="2147514278" r:id="rId1"/>
    <p:sldLayoutId id="2147514279" r:id="rId2"/>
    <p:sldLayoutId id="2147514280" r:id="rId3"/>
    <p:sldLayoutId id="2147514281" r:id="rId4"/>
    <p:sldLayoutId id="2147514282" r:id="rId5"/>
    <p:sldLayoutId id="2147514283" r:id="rId6"/>
    <p:sldLayoutId id="2147514284" r:id="rId7"/>
    <p:sldLayoutId id="2147514285" r:id="rId8"/>
    <p:sldLayoutId id="2147514286" r:id="rId9"/>
    <p:sldLayoutId id="2147514287" r:id="rId10"/>
    <p:sldLayoutId id="2147514288" r:id="rId11"/>
  </p:sldLayoutIdLst>
  <p:txStyles>
    <p:titleStyle>
      <a:lvl1pPr algn="ctr" defTabSz="406405" rtl="0" eaLnBrk="0" fontAlgn="base" hangingPunct="0">
        <a:spcBef>
          <a:spcPct val="0"/>
        </a:spcBef>
        <a:spcAft>
          <a:spcPct val="0"/>
        </a:spcAft>
        <a:defRPr sz="3911" kern="1200">
          <a:solidFill>
            <a:schemeClr val="tx1"/>
          </a:solidFill>
          <a:latin typeface="+mj-lt"/>
          <a:ea typeface="ＭＳ Ｐゴシック" charset="0"/>
          <a:cs typeface="ＭＳ Ｐゴシック" charset="0"/>
        </a:defRPr>
      </a:lvl1pPr>
      <a:lvl2pPr algn="ctr" defTabSz="406405" rtl="0" eaLnBrk="0" fontAlgn="base" hangingPunct="0">
        <a:spcBef>
          <a:spcPct val="0"/>
        </a:spcBef>
        <a:spcAft>
          <a:spcPct val="0"/>
        </a:spcAft>
        <a:defRPr sz="3911">
          <a:solidFill>
            <a:schemeClr val="tx1"/>
          </a:solidFill>
          <a:latin typeface="Calibri" charset="0"/>
          <a:ea typeface="ＭＳ Ｐゴシック" charset="0"/>
          <a:cs typeface="ＭＳ Ｐゴシック" charset="0"/>
        </a:defRPr>
      </a:lvl2pPr>
      <a:lvl3pPr algn="ctr" defTabSz="406405" rtl="0" eaLnBrk="0" fontAlgn="base" hangingPunct="0">
        <a:spcBef>
          <a:spcPct val="0"/>
        </a:spcBef>
        <a:spcAft>
          <a:spcPct val="0"/>
        </a:spcAft>
        <a:defRPr sz="3911">
          <a:solidFill>
            <a:schemeClr val="tx1"/>
          </a:solidFill>
          <a:latin typeface="Calibri" charset="0"/>
          <a:ea typeface="ＭＳ Ｐゴシック" charset="0"/>
          <a:cs typeface="ＭＳ Ｐゴシック" charset="0"/>
        </a:defRPr>
      </a:lvl3pPr>
      <a:lvl4pPr algn="ctr" defTabSz="406405" rtl="0" eaLnBrk="0" fontAlgn="base" hangingPunct="0">
        <a:spcBef>
          <a:spcPct val="0"/>
        </a:spcBef>
        <a:spcAft>
          <a:spcPct val="0"/>
        </a:spcAft>
        <a:defRPr sz="3911">
          <a:solidFill>
            <a:schemeClr val="tx1"/>
          </a:solidFill>
          <a:latin typeface="Calibri" charset="0"/>
          <a:ea typeface="ＭＳ Ｐゴシック" charset="0"/>
          <a:cs typeface="ＭＳ Ｐゴシック" charset="0"/>
        </a:defRPr>
      </a:lvl4pPr>
      <a:lvl5pPr algn="ctr" defTabSz="406405" rtl="0" eaLnBrk="0" fontAlgn="base" hangingPunct="0">
        <a:spcBef>
          <a:spcPct val="0"/>
        </a:spcBef>
        <a:spcAft>
          <a:spcPct val="0"/>
        </a:spcAft>
        <a:defRPr sz="3911">
          <a:solidFill>
            <a:schemeClr val="tx1"/>
          </a:solidFill>
          <a:latin typeface="Calibri" charset="0"/>
          <a:ea typeface="ＭＳ Ｐゴシック" charset="0"/>
          <a:cs typeface="ＭＳ Ｐゴシック" charset="0"/>
        </a:defRPr>
      </a:lvl5pPr>
      <a:lvl6pPr marL="406405"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6pPr>
      <a:lvl7pPr marL="812810"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7pPr>
      <a:lvl8pPr marL="1219215"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8pPr>
      <a:lvl9pPr marL="1625620" algn="ctr" defTabSz="406405" rtl="0" fontAlgn="base">
        <a:spcBef>
          <a:spcPct val="0"/>
        </a:spcBef>
        <a:spcAft>
          <a:spcPct val="0"/>
        </a:spcAft>
        <a:defRPr sz="3911">
          <a:solidFill>
            <a:schemeClr val="tx1"/>
          </a:solidFill>
          <a:latin typeface="Calibri" charset="0"/>
          <a:ea typeface="ＭＳ Ｐゴシック" charset="0"/>
          <a:cs typeface="ＭＳ Ｐゴシック" charset="0"/>
        </a:defRPr>
      </a:lvl9pPr>
    </p:titleStyle>
    <p:bodyStyle>
      <a:lvl1pPr marL="304804" indent="-304804" algn="l" defTabSz="406405" rtl="0" eaLnBrk="0" fontAlgn="base" hangingPunct="0">
        <a:spcBef>
          <a:spcPct val="20000"/>
        </a:spcBef>
        <a:spcAft>
          <a:spcPct val="0"/>
        </a:spcAft>
        <a:buFont typeface="Arial" panose="020B0604020202020204" pitchFamily="34" charset="0"/>
        <a:buChar char="•"/>
        <a:defRPr sz="2844" kern="1200">
          <a:solidFill>
            <a:schemeClr val="tx1"/>
          </a:solidFill>
          <a:latin typeface="+mn-lt"/>
          <a:ea typeface="ＭＳ Ｐゴシック" charset="0"/>
          <a:cs typeface="ＭＳ Ｐゴシック" charset="0"/>
        </a:defRPr>
      </a:lvl1pPr>
      <a:lvl2pPr marL="660408" indent="-254003" algn="l" defTabSz="406405" rtl="0" eaLnBrk="0" fontAlgn="base" hangingPunct="0">
        <a:spcBef>
          <a:spcPct val="20000"/>
        </a:spcBef>
        <a:spcAft>
          <a:spcPct val="0"/>
        </a:spcAft>
        <a:buFont typeface="Arial" panose="020B0604020202020204" pitchFamily="34" charset="0"/>
        <a:buChar char="–"/>
        <a:defRPr sz="2489" kern="1200">
          <a:solidFill>
            <a:schemeClr val="tx1"/>
          </a:solidFill>
          <a:latin typeface="+mn-lt"/>
          <a:ea typeface="ＭＳ Ｐゴシック" charset="0"/>
          <a:cs typeface="+mn-cs"/>
        </a:defRPr>
      </a:lvl2pPr>
      <a:lvl3pPr marL="1016013" indent="-203203" algn="l" defTabSz="406405"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ＭＳ Ｐゴシック" charset="0"/>
          <a:cs typeface="+mn-cs"/>
        </a:defRPr>
      </a:lvl3pPr>
      <a:lvl4pPr marL="1422418" indent="-203203" algn="l" defTabSz="4064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ＭＳ Ｐゴシック" charset="0"/>
          <a:cs typeface="+mn-cs"/>
        </a:defRPr>
      </a:lvl4pPr>
      <a:lvl5pPr marL="1828823" indent="-203203" algn="l" defTabSz="4064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ＭＳ Ｐゴシック" charset="0"/>
          <a:cs typeface="+mn-cs"/>
        </a:defRPr>
      </a:lvl5pPr>
      <a:lvl6pPr marL="2235228" indent="-203203" algn="l" defTabSz="406405" rtl="0" eaLnBrk="1" latinLnBrk="0" hangingPunct="1">
        <a:spcBef>
          <a:spcPct val="20000"/>
        </a:spcBef>
        <a:buFont typeface="Arial"/>
        <a:buChar char="•"/>
        <a:defRPr sz="1778" kern="1200">
          <a:solidFill>
            <a:schemeClr val="tx1"/>
          </a:solidFill>
          <a:latin typeface="+mn-lt"/>
          <a:ea typeface="+mn-ea"/>
          <a:cs typeface="+mn-cs"/>
        </a:defRPr>
      </a:lvl6pPr>
      <a:lvl7pPr marL="2641633" indent="-203203" algn="l" defTabSz="406405" rtl="0" eaLnBrk="1" latinLnBrk="0" hangingPunct="1">
        <a:spcBef>
          <a:spcPct val="20000"/>
        </a:spcBef>
        <a:buFont typeface="Arial"/>
        <a:buChar char="•"/>
        <a:defRPr sz="1778" kern="1200">
          <a:solidFill>
            <a:schemeClr val="tx1"/>
          </a:solidFill>
          <a:latin typeface="+mn-lt"/>
          <a:ea typeface="+mn-ea"/>
          <a:cs typeface="+mn-cs"/>
        </a:defRPr>
      </a:lvl7pPr>
      <a:lvl8pPr marL="3048038" indent="-203203" algn="l" defTabSz="406405" rtl="0" eaLnBrk="1" latinLnBrk="0" hangingPunct="1">
        <a:spcBef>
          <a:spcPct val="20000"/>
        </a:spcBef>
        <a:buFont typeface="Arial"/>
        <a:buChar char="•"/>
        <a:defRPr sz="1778" kern="1200">
          <a:solidFill>
            <a:schemeClr val="tx1"/>
          </a:solidFill>
          <a:latin typeface="+mn-lt"/>
          <a:ea typeface="+mn-ea"/>
          <a:cs typeface="+mn-cs"/>
        </a:defRPr>
      </a:lvl8pPr>
      <a:lvl9pPr marL="3454443" indent="-203203" algn="l" defTabSz="406405" rtl="0" eaLnBrk="1" latinLnBrk="0" hangingPunct="1">
        <a:spcBef>
          <a:spcPct val="20000"/>
        </a:spcBef>
        <a:buFont typeface="Arial"/>
        <a:buChar char="•"/>
        <a:defRPr sz="1778" kern="1200">
          <a:solidFill>
            <a:schemeClr val="tx1"/>
          </a:solidFill>
          <a:latin typeface="+mn-lt"/>
          <a:ea typeface="+mn-ea"/>
          <a:cs typeface="+mn-cs"/>
        </a:defRPr>
      </a:lvl9pPr>
    </p:bodyStyle>
    <p:otherStyle>
      <a:defPPr>
        <a:defRPr lang="en-US"/>
      </a:defPPr>
      <a:lvl1pPr marL="0" algn="l" defTabSz="406405" rtl="0" eaLnBrk="1" latinLnBrk="0" hangingPunct="1">
        <a:defRPr sz="1600" kern="1200">
          <a:solidFill>
            <a:schemeClr val="tx1"/>
          </a:solidFill>
          <a:latin typeface="+mn-lt"/>
          <a:ea typeface="+mn-ea"/>
          <a:cs typeface="+mn-cs"/>
        </a:defRPr>
      </a:lvl1pPr>
      <a:lvl2pPr marL="406405" algn="l" defTabSz="406405" rtl="0" eaLnBrk="1" latinLnBrk="0" hangingPunct="1">
        <a:defRPr sz="1600" kern="1200">
          <a:solidFill>
            <a:schemeClr val="tx1"/>
          </a:solidFill>
          <a:latin typeface="+mn-lt"/>
          <a:ea typeface="+mn-ea"/>
          <a:cs typeface="+mn-cs"/>
        </a:defRPr>
      </a:lvl2pPr>
      <a:lvl3pPr marL="812810" algn="l" defTabSz="406405" rtl="0" eaLnBrk="1" latinLnBrk="0" hangingPunct="1">
        <a:defRPr sz="1600" kern="1200">
          <a:solidFill>
            <a:schemeClr val="tx1"/>
          </a:solidFill>
          <a:latin typeface="+mn-lt"/>
          <a:ea typeface="+mn-ea"/>
          <a:cs typeface="+mn-cs"/>
        </a:defRPr>
      </a:lvl3pPr>
      <a:lvl4pPr marL="1219215" algn="l" defTabSz="406405" rtl="0" eaLnBrk="1" latinLnBrk="0" hangingPunct="1">
        <a:defRPr sz="1600" kern="1200">
          <a:solidFill>
            <a:schemeClr val="tx1"/>
          </a:solidFill>
          <a:latin typeface="+mn-lt"/>
          <a:ea typeface="+mn-ea"/>
          <a:cs typeface="+mn-cs"/>
        </a:defRPr>
      </a:lvl4pPr>
      <a:lvl5pPr marL="1625620" algn="l" defTabSz="406405" rtl="0" eaLnBrk="1" latinLnBrk="0" hangingPunct="1">
        <a:defRPr sz="1600" kern="1200">
          <a:solidFill>
            <a:schemeClr val="tx1"/>
          </a:solidFill>
          <a:latin typeface="+mn-lt"/>
          <a:ea typeface="+mn-ea"/>
          <a:cs typeface="+mn-cs"/>
        </a:defRPr>
      </a:lvl5pPr>
      <a:lvl6pPr marL="2032025" algn="l" defTabSz="406405" rtl="0" eaLnBrk="1" latinLnBrk="0" hangingPunct="1">
        <a:defRPr sz="1600" kern="1200">
          <a:solidFill>
            <a:schemeClr val="tx1"/>
          </a:solidFill>
          <a:latin typeface="+mn-lt"/>
          <a:ea typeface="+mn-ea"/>
          <a:cs typeface="+mn-cs"/>
        </a:defRPr>
      </a:lvl6pPr>
      <a:lvl7pPr marL="2438430" algn="l" defTabSz="406405" rtl="0" eaLnBrk="1" latinLnBrk="0" hangingPunct="1">
        <a:defRPr sz="1600" kern="1200">
          <a:solidFill>
            <a:schemeClr val="tx1"/>
          </a:solidFill>
          <a:latin typeface="+mn-lt"/>
          <a:ea typeface="+mn-ea"/>
          <a:cs typeface="+mn-cs"/>
        </a:defRPr>
      </a:lvl7pPr>
      <a:lvl8pPr marL="2844836" algn="l" defTabSz="406405" rtl="0" eaLnBrk="1" latinLnBrk="0" hangingPunct="1">
        <a:defRPr sz="1600" kern="1200">
          <a:solidFill>
            <a:schemeClr val="tx1"/>
          </a:solidFill>
          <a:latin typeface="+mn-lt"/>
          <a:ea typeface="+mn-ea"/>
          <a:cs typeface="+mn-cs"/>
        </a:defRPr>
      </a:lvl8pPr>
      <a:lvl9pPr marL="3251241" algn="l" defTabSz="406405"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12"/>
        <p:cNvGrpSpPr/>
        <p:nvPr/>
      </p:nvGrpSpPr>
      <p:grpSpPr>
        <a:xfrm>
          <a:off x="0" y="0"/>
          <a:ext cx="0" cy="0"/>
          <a:chOff x="0" y="0"/>
          <a:chExt cx="0" cy="0"/>
        </a:xfrm>
      </p:grpSpPr>
      <p:sp>
        <p:nvSpPr>
          <p:cNvPr id="313" name="Google Shape;313;p68"/>
          <p:cNvSpPr txBox="1">
            <a:spLocks noGrp="1"/>
          </p:cNvSpPr>
          <p:nvPr>
            <p:ph type="title"/>
          </p:nvPr>
        </p:nvSpPr>
        <p:spPr>
          <a:xfrm>
            <a:off x="1515985" y="174130"/>
            <a:ext cx="8420100" cy="86836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SzPts val="1400"/>
              <a:buNone/>
              <a:defRPr sz="2700" b="1" i="0" u="none" strike="noStrike" cap="none">
                <a:solidFill>
                  <a:schemeClr val="lt1"/>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2pPr>
            <a:lvl3pPr marR="0" lvl="2"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3pPr>
            <a:lvl4pPr marR="0" lvl="3"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4pPr>
            <a:lvl5pPr marR="0" lvl="4"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5pPr>
            <a:lvl6pPr marR="0" lvl="5"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6pPr>
            <a:lvl7pPr marR="0" lvl="6"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7pPr>
            <a:lvl8pPr marR="0" lvl="7"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8pPr>
            <a:lvl9pPr marR="0" lvl="8" algn="l" rtl="0">
              <a:lnSpc>
                <a:spcPct val="90000"/>
              </a:lnSpc>
              <a:spcBef>
                <a:spcPts val="0"/>
              </a:spcBef>
              <a:spcAft>
                <a:spcPts val="0"/>
              </a:spcAft>
              <a:buSzPts val="1400"/>
              <a:buNone/>
              <a:defRPr sz="2700" b="1" i="0" u="none" strike="noStrike" cap="none">
                <a:solidFill>
                  <a:schemeClr val="dk2"/>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506261339"/>
      </p:ext>
    </p:extLst>
  </p:cSld>
  <p:clrMap bg1="lt1" tx1="dk1" bg2="dk2" tx2="lt2" accent1="accent1" accent2="accent2" accent3="accent3" accent4="accent4" accent5="accent5" accent6="accent6" hlink="hlink" folHlink="folHlink"/>
  <p:sldLayoutIdLst>
    <p:sldLayoutId id="2147514292" r:id="rId1"/>
    <p:sldLayoutId id="2147514295" r:id="rId2"/>
    <p:sldLayoutId id="2147514296" r:id="rId3"/>
    <p:sldLayoutId id="214751429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E6ED88F4-E113-4AC9-9689-98CCCFFE1856}" type="slidenum">
              <a:rPr lang="en-US" altLang="en-US"/>
              <a:pPr/>
              <a:t>‹#›</a:t>
            </a:fld>
            <a:endParaRPr lang="en-US" altLang="en-US"/>
          </a:p>
        </p:txBody>
      </p:sp>
    </p:spTree>
    <p:extLst>
      <p:ext uri="{BB962C8B-B14F-4D97-AF65-F5344CB8AC3E}">
        <p14:creationId xmlns:p14="http://schemas.microsoft.com/office/powerpoint/2010/main" val="4154439322"/>
      </p:ext>
    </p:extLst>
  </p:cSld>
  <p:clrMap bg1="lt1" tx1="dk1" bg2="lt2" tx2="dk2" accent1="accent1" accent2="accent2" accent3="accent3" accent4="accent4" accent5="accent5" accent6="accent6" hlink="hlink" folHlink="folHlink"/>
  <p:sldLayoutIdLst>
    <p:sldLayoutId id="2147514388" r:id="rId1"/>
  </p:sldLayoutIdLst>
  <p:transition/>
  <p:hf sldNum="0" hdr="0" dt="0"/>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3731"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pPr eaLnBrk="0" hangingPunct="0"/>
            <a:fld id="{14313301-4468-4D36-A75D-76A0E8950F5C}" type="slidenum">
              <a:rPr lang="en-US" altLang="en-US"/>
              <a:pPr eaLnBrk="0" hangingPunct="0"/>
              <a:t>‹#›</a:t>
            </a:fld>
            <a:endParaRPr lang="en-US" altLang="en-US"/>
          </a:p>
        </p:txBody>
      </p:sp>
    </p:spTree>
    <p:extLst>
      <p:ext uri="{BB962C8B-B14F-4D97-AF65-F5344CB8AC3E}">
        <p14:creationId xmlns:p14="http://schemas.microsoft.com/office/powerpoint/2010/main" val="936377013"/>
      </p:ext>
    </p:extLst>
  </p:cSld>
  <p:clrMap bg1="lt1" tx1="dk1" bg2="lt2" tx2="dk2" accent1="accent1" accent2="accent2" accent3="accent3" accent4="accent4" accent5="accent5" accent6="accent6" hlink="hlink" folHlink="folHlink"/>
  <p:sldLayoutIdLst>
    <p:sldLayoutId id="2147514402" r:id="rId1"/>
    <p:sldLayoutId id="2147514403" r:id="rId2"/>
    <p:sldLayoutId id="2147514404" r:id="rId3"/>
  </p:sldLayoutIdLst>
  <p:transition/>
  <p:txStyles>
    <p:titleStyle>
      <a:lvl1pPr algn="ctr" rtl="0" eaLnBrk="0" fontAlgn="base" hangingPunct="0">
        <a:spcBef>
          <a:spcPct val="0"/>
        </a:spcBef>
        <a:spcAft>
          <a:spcPct val="0"/>
        </a:spcAft>
        <a:defRPr sz="3900" b="1">
          <a:solidFill>
            <a:srgbClr val="FF7308"/>
          </a:solidFill>
          <a:latin typeface="+mj-lt"/>
          <a:ea typeface="MS PGothic" pitchFamily="34" charset="-128"/>
          <a:cs typeface="ＭＳ Ｐゴシック"/>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ＭＳ Ｐゴシック"/>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ＭＳ Ｐゴシック"/>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ＭＳ Ｐゴシック"/>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ＭＳ Ｐゴシック"/>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ＭＳ Ｐゴシック"/>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ＭＳ Ｐゴシック"/>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ＭＳ Ｐゴシック"/>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ＭＳ Ｐゴシック"/>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ＭＳ Ｐゴシック"/>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81D58"/>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C58F9DD-B7A4-4054-8E40-E7B5CC042391}"/>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3AD86BE-7DE1-49E8-9031-537BCAFE624C}"/>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81A1D8-87DE-4AEE-A205-EA6B97E4247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11" b="1" u="none">
                <a:solidFill>
                  <a:schemeClr val="bg1"/>
                </a:solidFill>
                <a:effectLst/>
                <a:latin typeface="Helvetica" panose="020B0604020202020204" pitchFamily="34" charset="0"/>
              </a:defRPr>
            </a:lvl1pPr>
          </a:lstStyle>
          <a:p>
            <a:pPr>
              <a:defRPr/>
            </a:pPr>
            <a:endParaRPr lang="en-US"/>
          </a:p>
          <a:p>
            <a:pPr>
              <a:defRPr/>
            </a:pPr>
            <a:endParaRPr lang="en-US"/>
          </a:p>
          <a:p>
            <a:pPr>
              <a:defRPr/>
            </a:pPr>
            <a:endParaRPr lang="en-US"/>
          </a:p>
          <a:p>
            <a:pPr>
              <a:defRPr/>
            </a:pPr>
            <a:endParaRPr lang="en-US"/>
          </a:p>
        </p:txBody>
      </p:sp>
      <p:sp>
        <p:nvSpPr>
          <p:cNvPr id="1029" name="Rectangle 5">
            <a:extLst>
              <a:ext uri="{FF2B5EF4-FFF2-40B4-BE49-F238E27FC236}">
                <a16:creationId xmlns:a16="http://schemas.microsoft.com/office/drawing/2014/main" id="{666E4E87-C5DC-4158-968E-0D7EA620BB7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b="1" u="none">
                <a:effectLst/>
                <a:latin typeface="Helvetica"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157D82C1-925D-4135-BA8C-69AA88C0C48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b="1" u="none"/>
            </a:lvl1pPr>
          </a:lstStyle>
          <a:p>
            <a:fld id="{982C08BB-C97D-469A-933F-9E5109152ABD}" type="slidenum">
              <a:rPr lang="en-US" altLang="en-US"/>
              <a:pPr/>
              <a:t>‹#›</a:t>
            </a:fld>
            <a:endParaRPr lang="en-US" altLang="en-US"/>
          </a:p>
        </p:txBody>
      </p:sp>
    </p:spTree>
    <p:extLst>
      <p:ext uri="{BB962C8B-B14F-4D97-AF65-F5344CB8AC3E}">
        <p14:creationId xmlns:p14="http://schemas.microsoft.com/office/powerpoint/2010/main" val="950135868"/>
      </p:ext>
    </p:extLst>
  </p:cSld>
  <p:clrMap bg1="lt1" tx1="dk1" bg2="lt2" tx2="dk2" accent1="accent1" accent2="accent2" accent3="accent3" accent4="accent4" accent5="accent5" accent6="accent6" hlink="hlink" folHlink="folHlink"/>
  <p:sldLayoutIdLst>
    <p:sldLayoutId id="2147514432" r:id="rId1"/>
    <p:sldLayoutId id="2147514433" r:id="rId2"/>
    <p:sldLayoutId id="2147514434" r:id="rId3"/>
    <p:sldLayoutId id="2147514435" r:id="rId4"/>
    <p:sldLayoutId id="2147514436" r:id="rId5"/>
    <p:sldLayoutId id="2147514437" r:id="rId6"/>
    <p:sldLayoutId id="2147514438" r:id="rId7"/>
    <p:sldLayoutId id="2147514439" r:id="rId8"/>
    <p:sldLayoutId id="2147514440" r:id="rId9"/>
    <p:sldLayoutId id="2147514441" r:id="rId10"/>
    <p:sldLayoutId id="2147514442" r:id="rId11"/>
  </p:sldLayoutIdLst>
  <p:hf sldNum="0" hdr="0" ftr="0"/>
  <p:txStyles>
    <p:title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4" indent="-304804" algn="l" rtl="0" eaLnBrk="0" fontAlgn="base" hangingPunct="0">
        <a:spcBef>
          <a:spcPct val="20000"/>
        </a:spcBef>
        <a:spcAft>
          <a:spcPct val="0"/>
        </a:spcAft>
        <a:buChar char="•"/>
        <a:defRPr sz="2844" b="1">
          <a:solidFill>
            <a:schemeClr val="bg1"/>
          </a:solidFill>
          <a:latin typeface="+mn-lt"/>
          <a:ea typeface="+mn-ea"/>
          <a:cs typeface="+mn-cs"/>
        </a:defRPr>
      </a:lvl1pPr>
      <a:lvl2pPr marL="660408" indent="-254003" algn="l" rtl="0" eaLnBrk="0" fontAlgn="base" hangingPunct="0">
        <a:spcBef>
          <a:spcPct val="20000"/>
        </a:spcBef>
        <a:spcAft>
          <a:spcPct val="0"/>
        </a:spcAft>
        <a:buChar char="–"/>
        <a:defRPr sz="2489" b="1">
          <a:solidFill>
            <a:schemeClr val="bg1"/>
          </a:solidFill>
          <a:latin typeface="+mn-lt"/>
        </a:defRPr>
      </a:lvl2pPr>
      <a:lvl3pPr marL="1016013" indent="-203203" algn="l" rtl="0" eaLnBrk="0" fontAlgn="base" hangingPunct="0">
        <a:spcBef>
          <a:spcPct val="20000"/>
        </a:spcBef>
        <a:spcAft>
          <a:spcPct val="0"/>
        </a:spcAft>
        <a:buChar char="•"/>
        <a:defRPr sz="2133" b="1">
          <a:solidFill>
            <a:schemeClr val="bg1"/>
          </a:solidFill>
          <a:latin typeface="+mn-lt"/>
        </a:defRPr>
      </a:lvl3pPr>
      <a:lvl4pPr marL="1422418" indent="-203203" algn="l" rtl="0" eaLnBrk="0" fontAlgn="base" hangingPunct="0">
        <a:spcBef>
          <a:spcPct val="20000"/>
        </a:spcBef>
        <a:spcAft>
          <a:spcPct val="0"/>
        </a:spcAft>
        <a:buChar char="–"/>
        <a:defRPr sz="1778" b="1">
          <a:solidFill>
            <a:schemeClr val="bg1"/>
          </a:solidFill>
          <a:latin typeface="+mn-lt"/>
        </a:defRPr>
      </a:lvl4pPr>
      <a:lvl5pPr marL="1828823" indent="-203203" algn="l" rtl="0" eaLnBrk="0" fontAlgn="base" hangingPunct="0">
        <a:spcBef>
          <a:spcPct val="20000"/>
        </a:spcBef>
        <a:spcAft>
          <a:spcPct val="0"/>
        </a:spcAft>
        <a:buChar char="»"/>
        <a:defRPr sz="1778" b="1">
          <a:solidFill>
            <a:schemeClr val="bg1"/>
          </a:solidFill>
          <a:latin typeface="+mn-lt"/>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432FF"/>
        </a:solidFill>
        <a:effectLst/>
      </p:bgPr>
    </p:bg>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5C10A32B-343A-4A68-A66B-20D804EC9AD7}"/>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a:extLst>
              <a:ext uri="{FF2B5EF4-FFF2-40B4-BE49-F238E27FC236}">
                <a16:creationId xmlns:a16="http://schemas.microsoft.com/office/drawing/2014/main" id="{49527EA0-6745-4F20-B6DC-4EEA2125041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9476" name="Rectangle 4">
            <a:extLst>
              <a:ext uri="{FF2B5EF4-FFF2-40B4-BE49-F238E27FC236}">
                <a16:creationId xmlns:a16="http://schemas.microsoft.com/office/drawing/2014/main" id="{BD8972C3-21B1-4382-80C8-E48095AC87F8}"/>
              </a:ext>
            </a:extLst>
          </p:cNvPr>
          <p:cNvSpPr>
            <a:spLocks noGrp="1" noChangeArrowheads="1"/>
          </p:cNvSpPr>
          <p:nvPr>
            <p:ph type="dt" sz="half" idx="2"/>
          </p:nvPr>
        </p:nvSpPr>
        <p:spPr bwMode="auto">
          <a:xfrm>
            <a:off x="0" y="6629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711">
                <a:solidFill>
                  <a:schemeClr val="bg1"/>
                </a:solidFill>
                <a:latin typeface="Helvetica" pitchFamily="34" charset="0"/>
              </a:defRPr>
            </a:lvl1pPr>
          </a:lstStyle>
          <a:p>
            <a:pPr>
              <a:defRPr/>
            </a:pPr>
            <a:r>
              <a:rPr lang="en-US"/>
              <a:t>SR121262-3/03</a:t>
            </a:r>
          </a:p>
        </p:txBody>
      </p:sp>
      <p:sp>
        <p:nvSpPr>
          <p:cNvPr id="489477" name="Rectangle 5">
            <a:extLst>
              <a:ext uri="{FF2B5EF4-FFF2-40B4-BE49-F238E27FC236}">
                <a16:creationId xmlns:a16="http://schemas.microsoft.com/office/drawing/2014/main" id="{D176D1D3-6E89-48CA-BB2F-A83ADD132BD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44">
                <a:latin typeface="Times New Roman" pitchFamily="18" charset="0"/>
              </a:defRPr>
            </a:lvl1pPr>
          </a:lstStyle>
          <a:p>
            <a:pPr>
              <a:defRPr/>
            </a:pPr>
            <a:endParaRPr lang="en-US"/>
          </a:p>
        </p:txBody>
      </p:sp>
      <p:sp>
        <p:nvSpPr>
          <p:cNvPr id="489478" name="Rectangle 6">
            <a:extLst>
              <a:ext uri="{FF2B5EF4-FFF2-40B4-BE49-F238E27FC236}">
                <a16:creationId xmlns:a16="http://schemas.microsoft.com/office/drawing/2014/main" id="{8F811A13-1526-4C84-A60A-43BD0AA12478}"/>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44">
                <a:latin typeface="Times New Roman" panose="02020603050405020304" pitchFamily="18" charset="0"/>
              </a:defRPr>
            </a:lvl1pPr>
          </a:lstStyle>
          <a:p>
            <a:pPr>
              <a:defRPr/>
            </a:pPr>
            <a:fld id="{1983F616-AE01-48BC-807F-27DE526F8535}" type="slidenum">
              <a:rPr lang="en-US" altLang="en-US"/>
              <a:pPr>
                <a:defRPr/>
              </a:pPr>
              <a:t>‹#›</a:t>
            </a:fld>
            <a:endParaRPr lang="en-US" altLang="en-US"/>
          </a:p>
        </p:txBody>
      </p:sp>
    </p:spTree>
    <p:extLst>
      <p:ext uri="{BB962C8B-B14F-4D97-AF65-F5344CB8AC3E}">
        <p14:creationId xmlns:p14="http://schemas.microsoft.com/office/powerpoint/2010/main" val="138323975"/>
      </p:ext>
    </p:extLst>
  </p:cSld>
  <p:clrMap bg1="lt1" tx1="dk1" bg2="lt2" tx2="dk2" accent1="accent1" accent2="accent2" accent3="accent3" accent4="accent4" accent5="accent5" accent6="accent6" hlink="hlink" folHlink="folHlink"/>
  <p:sldLayoutIdLst>
    <p:sldLayoutId id="2147514459" r:id="rId1"/>
    <p:sldLayoutId id="2147514460" r:id="rId2"/>
  </p:sldLayoutIdLst>
  <p:hf sldNum="0" hdr="0" ftr="0"/>
  <p:txStyles>
    <p:titleStyle>
      <a:lvl1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2pPr>
      <a:lvl3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3pPr>
      <a:lvl4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4pPr>
      <a:lvl5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5pPr>
      <a:lvl6pPr marL="406405"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6pPr>
      <a:lvl7pPr marL="812810"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7pPr>
      <a:lvl8pPr marL="1219215"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8pPr>
      <a:lvl9pPr marL="1625620"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9pPr>
    </p:titleStyle>
    <p:bodyStyle>
      <a:lvl1pPr marL="304800" indent="-304800" algn="l" rtl="0" eaLnBrk="0" fontAlgn="base" hangingPunct="0">
        <a:spcBef>
          <a:spcPct val="20000"/>
        </a:spcBef>
        <a:spcAft>
          <a:spcPct val="0"/>
        </a:spcAft>
        <a:buChar char="•"/>
        <a:defRPr sz="2800">
          <a:solidFill>
            <a:schemeClr val="tx1"/>
          </a:solidFill>
          <a:latin typeface="+mn-lt"/>
          <a:ea typeface="+mn-ea"/>
          <a:cs typeface="+mn-cs"/>
        </a:defRPr>
      </a:lvl1pPr>
      <a:lvl2pPr marL="660400" indent="-254000" algn="l" rtl="0" eaLnBrk="0" fontAlgn="base" hangingPunct="0">
        <a:spcBef>
          <a:spcPct val="20000"/>
        </a:spcBef>
        <a:spcAft>
          <a:spcPct val="0"/>
        </a:spcAft>
        <a:buChar char="–"/>
        <a:defRPr sz="2400">
          <a:solidFill>
            <a:schemeClr val="tx1"/>
          </a:solidFill>
          <a:latin typeface="+mn-lt"/>
        </a:defRPr>
      </a:lvl2pPr>
      <a:lvl3pPr marL="1016000" indent="-203200" algn="l" rtl="0" eaLnBrk="0" fontAlgn="base" hangingPunct="0">
        <a:spcBef>
          <a:spcPct val="20000"/>
        </a:spcBef>
        <a:spcAft>
          <a:spcPct val="0"/>
        </a:spcAft>
        <a:buChar char="•"/>
        <a:defRPr sz="2100">
          <a:solidFill>
            <a:schemeClr val="tx1"/>
          </a:solidFill>
          <a:latin typeface="+mn-lt"/>
        </a:defRPr>
      </a:lvl3pPr>
      <a:lvl4pPr marL="1422400" indent="-203200" algn="l" rtl="0" eaLnBrk="0" fontAlgn="base" hangingPunct="0">
        <a:spcBef>
          <a:spcPct val="20000"/>
        </a:spcBef>
        <a:spcAft>
          <a:spcPct val="0"/>
        </a:spcAft>
        <a:buChar char="–"/>
        <a:defRPr sz="1700">
          <a:solidFill>
            <a:schemeClr val="tx1"/>
          </a:solidFill>
          <a:latin typeface="+mn-lt"/>
        </a:defRPr>
      </a:lvl4pPr>
      <a:lvl5pPr marL="1828800" indent="-203200" algn="l" rtl="0" eaLnBrk="0" fontAlgn="base" hangingPunct="0">
        <a:spcBef>
          <a:spcPct val="20000"/>
        </a:spcBef>
        <a:spcAft>
          <a:spcPct val="0"/>
        </a:spcAft>
        <a:buChar char="»"/>
        <a:defRPr sz="1700">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432FF"/>
        </a:solidFill>
        <a:effectLst/>
      </p:bgPr>
    </p:bg>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196ACCD4-EBD0-452E-986A-6CBB07D3AD02}"/>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a:extLst>
              <a:ext uri="{FF2B5EF4-FFF2-40B4-BE49-F238E27FC236}">
                <a16:creationId xmlns:a16="http://schemas.microsoft.com/office/drawing/2014/main" id="{B07C4EB6-5819-4BD9-842B-42216590007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9476" name="Rectangle 4">
            <a:extLst>
              <a:ext uri="{FF2B5EF4-FFF2-40B4-BE49-F238E27FC236}">
                <a16:creationId xmlns:a16="http://schemas.microsoft.com/office/drawing/2014/main" id="{FE85E0CD-4695-4224-A496-E9C2F1791E32}"/>
              </a:ext>
            </a:extLst>
          </p:cNvPr>
          <p:cNvSpPr>
            <a:spLocks noGrp="1" noChangeArrowheads="1"/>
          </p:cNvSpPr>
          <p:nvPr>
            <p:ph type="dt" sz="half" idx="2"/>
          </p:nvPr>
        </p:nvSpPr>
        <p:spPr bwMode="auto">
          <a:xfrm>
            <a:off x="0" y="6629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711">
                <a:solidFill>
                  <a:schemeClr val="bg1"/>
                </a:solidFill>
                <a:latin typeface="Helvetica" pitchFamily="34" charset="0"/>
              </a:defRPr>
            </a:lvl1pPr>
          </a:lstStyle>
          <a:p>
            <a:pPr>
              <a:defRPr/>
            </a:pPr>
            <a:r>
              <a:rPr lang="en-US"/>
              <a:t>SR121262-3/03</a:t>
            </a:r>
          </a:p>
        </p:txBody>
      </p:sp>
      <p:sp>
        <p:nvSpPr>
          <p:cNvPr id="489477" name="Rectangle 5">
            <a:extLst>
              <a:ext uri="{FF2B5EF4-FFF2-40B4-BE49-F238E27FC236}">
                <a16:creationId xmlns:a16="http://schemas.microsoft.com/office/drawing/2014/main" id="{69DD426E-0C1D-4DF8-9FC9-D92E421BAE1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44">
                <a:latin typeface="Times New Roman" pitchFamily="18" charset="0"/>
              </a:defRPr>
            </a:lvl1pPr>
          </a:lstStyle>
          <a:p>
            <a:pPr>
              <a:defRPr/>
            </a:pPr>
            <a:endParaRPr lang="en-US"/>
          </a:p>
        </p:txBody>
      </p:sp>
      <p:sp>
        <p:nvSpPr>
          <p:cNvPr id="489478" name="Rectangle 6">
            <a:extLst>
              <a:ext uri="{FF2B5EF4-FFF2-40B4-BE49-F238E27FC236}">
                <a16:creationId xmlns:a16="http://schemas.microsoft.com/office/drawing/2014/main" id="{C6ED3FE3-265E-412D-B387-5C5B9193892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44">
                <a:latin typeface="Times New Roman" panose="02020603050405020304" pitchFamily="18" charset="0"/>
              </a:defRPr>
            </a:lvl1pPr>
          </a:lstStyle>
          <a:p>
            <a:pPr>
              <a:defRPr/>
            </a:pPr>
            <a:fld id="{4B8A67FB-8780-482B-A3F8-F131506A0DBB}" type="slidenum">
              <a:rPr lang="en-US" altLang="en-US"/>
              <a:pPr>
                <a:defRPr/>
              </a:pPr>
              <a:t>‹#›</a:t>
            </a:fld>
            <a:endParaRPr lang="en-US" altLang="en-US"/>
          </a:p>
        </p:txBody>
      </p:sp>
    </p:spTree>
    <p:extLst>
      <p:ext uri="{BB962C8B-B14F-4D97-AF65-F5344CB8AC3E}">
        <p14:creationId xmlns:p14="http://schemas.microsoft.com/office/powerpoint/2010/main" val="1562097834"/>
      </p:ext>
    </p:extLst>
  </p:cSld>
  <p:clrMap bg1="lt1" tx1="dk1" bg2="lt2" tx2="dk2" accent1="accent1" accent2="accent2" accent3="accent3" accent4="accent4" accent5="accent5" accent6="accent6" hlink="hlink" folHlink="folHlink"/>
  <p:sldLayoutIdLst>
    <p:sldLayoutId id="2147514462" r:id="rId1"/>
  </p:sldLayoutIdLst>
  <p:hf sldNum="0" hdr="0" ftr="0"/>
  <p:txStyles>
    <p:titleStyle>
      <a:lvl1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2pPr>
      <a:lvl3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3pPr>
      <a:lvl4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4pPr>
      <a:lvl5pPr algn="ctr" rtl="0" eaLnBrk="0" fontAlgn="base" hangingPunct="0">
        <a:spcBef>
          <a:spcPct val="0"/>
        </a:spcBef>
        <a:spcAft>
          <a:spcPct val="0"/>
        </a:spcAft>
        <a:defRPr sz="3900" b="1">
          <a:solidFill>
            <a:schemeClr val="bg1"/>
          </a:solidFill>
          <a:effectLst>
            <a:outerShdw blurRad="38100" dist="38100" dir="2700000" algn="tl">
              <a:srgbClr val="000000"/>
            </a:outerShdw>
          </a:effectLst>
          <a:latin typeface="Helvetica" pitchFamily="34" charset="0"/>
        </a:defRPr>
      </a:lvl5pPr>
      <a:lvl6pPr marL="406405"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6pPr>
      <a:lvl7pPr marL="812810"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7pPr>
      <a:lvl8pPr marL="1219215"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8pPr>
      <a:lvl9pPr marL="1625620" algn="ctr" rtl="0" fontAlgn="base">
        <a:spcBef>
          <a:spcPct val="0"/>
        </a:spcBef>
        <a:spcAft>
          <a:spcPct val="0"/>
        </a:spcAft>
        <a:defRPr sz="3911" b="1">
          <a:solidFill>
            <a:schemeClr val="bg1"/>
          </a:solidFill>
          <a:effectLst>
            <a:outerShdw blurRad="38100" dist="38100" dir="2700000" algn="tl">
              <a:srgbClr val="000000"/>
            </a:outerShdw>
          </a:effectLst>
          <a:latin typeface="Helvetica" pitchFamily="34" charset="0"/>
        </a:defRPr>
      </a:lvl9pPr>
    </p:titleStyle>
    <p:bodyStyle>
      <a:lvl1pPr marL="304800" indent="-304800" algn="l" rtl="0" eaLnBrk="0" fontAlgn="base" hangingPunct="0">
        <a:spcBef>
          <a:spcPct val="20000"/>
        </a:spcBef>
        <a:spcAft>
          <a:spcPct val="0"/>
        </a:spcAft>
        <a:buChar char="•"/>
        <a:defRPr sz="2800">
          <a:solidFill>
            <a:schemeClr val="tx1"/>
          </a:solidFill>
          <a:latin typeface="+mn-lt"/>
          <a:ea typeface="+mn-ea"/>
          <a:cs typeface="+mn-cs"/>
        </a:defRPr>
      </a:lvl1pPr>
      <a:lvl2pPr marL="660400" indent="-254000" algn="l" rtl="0" eaLnBrk="0" fontAlgn="base" hangingPunct="0">
        <a:spcBef>
          <a:spcPct val="20000"/>
        </a:spcBef>
        <a:spcAft>
          <a:spcPct val="0"/>
        </a:spcAft>
        <a:buChar char="–"/>
        <a:defRPr sz="2400">
          <a:solidFill>
            <a:schemeClr val="tx1"/>
          </a:solidFill>
          <a:latin typeface="+mn-lt"/>
        </a:defRPr>
      </a:lvl2pPr>
      <a:lvl3pPr marL="1016000" indent="-203200" algn="l" rtl="0" eaLnBrk="0" fontAlgn="base" hangingPunct="0">
        <a:spcBef>
          <a:spcPct val="20000"/>
        </a:spcBef>
        <a:spcAft>
          <a:spcPct val="0"/>
        </a:spcAft>
        <a:buChar char="•"/>
        <a:defRPr sz="2100">
          <a:solidFill>
            <a:schemeClr val="tx1"/>
          </a:solidFill>
          <a:latin typeface="+mn-lt"/>
        </a:defRPr>
      </a:lvl3pPr>
      <a:lvl4pPr marL="1422400" indent="-203200" algn="l" rtl="0" eaLnBrk="0" fontAlgn="base" hangingPunct="0">
        <a:spcBef>
          <a:spcPct val="20000"/>
        </a:spcBef>
        <a:spcAft>
          <a:spcPct val="0"/>
        </a:spcAft>
        <a:buChar char="–"/>
        <a:defRPr sz="1700">
          <a:solidFill>
            <a:schemeClr val="tx1"/>
          </a:solidFill>
          <a:latin typeface="+mn-lt"/>
        </a:defRPr>
      </a:lvl4pPr>
      <a:lvl5pPr marL="1828800" indent="-203200" algn="l" rtl="0" eaLnBrk="0" fontAlgn="base" hangingPunct="0">
        <a:spcBef>
          <a:spcPct val="20000"/>
        </a:spcBef>
        <a:spcAft>
          <a:spcPct val="0"/>
        </a:spcAft>
        <a:buChar char="»"/>
        <a:defRPr sz="1700">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48548"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b="1">
                <a:latin typeface="Helvetica" pitchFamily="34" charset="0"/>
              </a:defRPr>
            </a:lvl1pPr>
          </a:lstStyle>
          <a:p>
            <a:pPr>
              <a:defRPr/>
            </a:pPr>
            <a:endParaRPr lang="en-US"/>
          </a:p>
        </p:txBody>
      </p:sp>
      <p:sp>
        <p:nvSpPr>
          <p:cNvPr id="748549"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b="1"/>
            </a:lvl1pPr>
          </a:lstStyle>
          <a:p>
            <a:pPr>
              <a:defRPr/>
            </a:pPr>
            <a:fld id="{947078B7-AB02-44BE-81C6-956197CC877B}" type="slidenum">
              <a:rPr lang="en-US" altLang="en-US"/>
              <a:pPr>
                <a:defRPr/>
              </a:pPr>
              <a:t>‹#›</a:t>
            </a:fld>
            <a:endParaRPr lang="en-US" altLang="en-US"/>
          </a:p>
        </p:txBody>
      </p:sp>
    </p:spTree>
    <p:extLst>
      <p:ext uri="{BB962C8B-B14F-4D97-AF65-F5344CB8AC3E}">
        <p14:creationId xmlns:p14="http://schemas.microsoft.com/office/powerpoint/2010/main" val="3498484771"/>
      </p:ext>
    </p:extLst>
  </p:cSld>
  <p:clrMap bg1="lt1" tx1="dk1" bg2="lt2" tx2="dk2" accent1="accent1" accent2="accent2" accent3="accent3" accent4="accent4" accent5="accent5" accent6="accent6" hlink="hlink" folHlink="folHlink"/>
  <p:sldLayoutIdLst>
    <p:sldLayoutId id="2147514501" r:id="rId1"/>
  </p:sldLayoutIdLst>
  <p:txStyles>
    <p:title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4" indent="-304804" algn="l" rtl="0" eaLnBrk="0" fontAlgn="base" hangingPunct="0">
        <a:spcBef>
          <a:spcPct val="20000"/>
        </a:spcBef>
        <a:spcAft>
          <a:spcPct val="0"/>
        </a:spcAft>
        <a:buChar char="•"/>
        <a:defRPr sz="2844" b="1">
          <a:solidFill>
            <a:schemeClr val="bg1"/>
          </a:solidFill>
          <a:latin typeface="+mn-lt"/>
          <a:ea typeface="+mn-ea"/>
          <a:cs typeface="+mn-cs"/>
        </a:defRPr>
      </a:lvl1pPr>
      <a:lvl2pPr marL="660408" indent="-254003" algn="l" rtl="0" eaLnBrk="0" fontAlgn="base" hangingPunct="0">
        <a:spcBef>
          <a:spcPct val="20000"/>
        </a:spcBef>
        <a:spcAft>
          <a:spcPct val="0"/>
        </a:spcAft>
        <a:buChar char="–"/>
        <a:defRPr sz="2489" b="1">
          <a:solidFill>
            <a:schemeClr val="bg1"/>
          </a:solidFill>
          <a:latin typeface="+mn-lt"/>
        </a:defRPr>
      </a:lvl2pPr>
      <a:lvl3pPr marL="1016013" indent="-203203" algn="l" rtl="0" eaLnBrk="0" fontAlgn="base" hangingPunct="0">
        <a:spcBef>
          <a:spcPct val="20000"/>
        </a:spcBef>
        <a:spcAft>
          <a:spcPct val="0"/>
        </a:spcAft>
        <a:buChar char="•"/>
        <a:defRPr sz="2133" b="1">
          <a:solidFill>
            <a:schemeClr val="bg1"/>
          </a:solidFill>
          <a:latin typeface="+mn-lt"/>
        </a:defRPr>
      </a:lvl3pPr>
      <a:lvl4pPr marL="1422418" indent="-203203" algn="l" rtl="0" eaLnBrk="0" fontAlgn="base" hangingPunct="0">
        <a:spcBef>
          <a:spcPct val="20000"/>
        </a:spcBef>
        <a:spcAft>
          <a:spcPct val="0"/>
        </a:spcAft>
        <a:buChar char="–"/>
        <a:defRPr sz="1778" b="1">
          <a:solidFill>
            <a:schemeClr val="bg1"/>
          </a:solidFill>
          <a:latin typeface="+mn-lt"/>
        </a:defRPr>
      </a:lvl4pPr>
      <a:lvl5pPr marL="1828823" indent="-203203" algn="l" rtl="0" eaLnBrk="0" fontAlgn="base" hangingPunct="0">
        <a:spcBef>
          <a:spcPct val="20000"/>
        </a:spcBef>
        <a:spcAft>
          <a:spcPct val="0"/>
        </a:spcAft>
        <a:buChar char="»"/>
        <a:defRPr sz="1778" b="1">
          <a:solidFill>
            <a:schemeClr val="bg1"/>
          </a:solidFill>
          <a:latin typeface="+mn-lt"/>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20483" name="Rectangle 20"/>
          <p:cNvSpPr>
            <a:spLocks noChangeArrowheads="1"/>
          </p:cNvSpPr>
          <p:nvPr/>
        </p:nvSpPr>
        <p:spPr bwMode="auto">
          <a:xfrm>
            <a:off x="6299200" y="-127000"/>
            <a:ext cx="1460500" cy="471488"/>
          </a:xfrm>
          <a:prstGeom prst="rect">
            <a:avLst/>
          </a:prstGeom>
          <a:noFill/>
          <a:ln>
            <a:noFill/>
          </a:ln>
        </p:spPr>
        <p:txBody>
          <a:bodyPr lIns="0" tIns="0" rIns="0" bIns="0" anchor="ctr"/>
          <a:lstStyle>
            <a:lvl1pPr eaLnBrk="0" hangingPunct="0">
              <a:defRPr>
                <a:solidFill>
                  <a:schemeClr val="tx1"/>
                </a:solidFill>
                <a:latin typeface="Helvetica" pitchFamily="2" charset="0"/>
                <a:ea typeface="MS PGothic" pitchFamily="34" charset="-128"/>
              </a:defRPr>
            </a:lvl1pPr>
            <a:lvl2pPr marL="742950" indent="-285750" eaLnBrk="0" hangingPunct="0">
              <a:defRPr>
                <a:solidFill>
                  <a:schemeClr val="tx1"/>
                </a:solidFill>
                <a:latin typeface="Helvetica" pitchFamily="2" charset="0"/>
                <a:ea typeface="MS PGothic" pitchFamily="34" charset="-128"/>
              </a:defRPr>
            </a:lvl2pPr>
            <a:lvl3pPr marL="1143000" indent="-228600" eaLnBrk="0" hangingPunct="0">
              <a:defRPr>
                <a:solidFill>
                  <a:schemeClr val="tx1"/>
                </a:solidFill>
                <a:latin typeface="Helvetica" pitchFamily="2" charset="0"/>
                <a:ea typeface="MS PGothic" pitchFamily="34" charset="-128"/>
              </a:defRPr>
            </a:lvl3pPr>
            <a:lvl4pPr marL="1600200" indent="-228600" eaLnBrk="0" hangingPunct="0">
              <a:defRPr>
                <a:solidFill>
                  <a:schemeClr val="tx1"/>
                </a:solidFill>
                <a:latin typeface="Helvetica" pitchFamily="2" charset="0"/>
                <a:ea typeface="MS PGothic" pitchFamily="34" charset="-128"/>
              </a:defRPr>
            </a:lvl4pPr>
            <a:lvl5pPr marL="2057400" indent="-228600" eaLnBrk="0" hangingPunct="0">
              <a:defRPr>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a:solidFill>
                  <a:schemeClr val="tx1"/>
                </a:solidFill>
                <a:latin typeface="Helvetica" pitchFamily="2" charset="0"/>
                <a:ea typeface="MS PGothic" pitchFamily="34" charset="-128"/>
              </a:defRPr>
            </a:lvl9pPr>
          </a:lstStyle>
          <a:p>
            <a:pPr algn="r" eaLnBrk="1" hangingPunct="1">
              <a:defRPr/>
            </a:pPr>
            <a:endParaRPr lang="en-GB" altLang="en-US" sz="711" b="1">
              <a:solidFill>
                <a:srgbClr val="BDB2A4"/>
              </a:solidFill>
              <a:latin typeface="Verdana" pitchFamily="34" charset="0"/>
            </a:endParaRPr>
          </a:p>
        </p:txBody>
      </p:sp>
      <p:sp>
        <p:nvSpPr>
          <p:cNvPr id="20484" name="Rectangle 15"/>
          <p:cNvSpPr>
            <a:spLocks noChangeArrowheads="1"/>
          </p:cNvSpPr>
          <p:nvPr userDrawn="1"/>
        </p:nvSpPr>
        <p:spPr bwMode="auto">
          <a:xfrm>
            <a:off x="0" y="0"/>
            <a:ext cx="9144000" cy="6858000"/>
          </a:xfrm>
          <a:prstGeom prst="rect">
            <a:avLst/>
          </a:prstGeom>
          <a:noFill/>
          <a:ln w="12700" algn="ctr">
            <a:solidFill>
              <a:schemeClr val="tx1"/>
            </a:solidFill>
            <a:miter lim="800000"/>
            <a:headEnd/>
            <a:tailEnd/>
          </a:ln>
        </p:spPr>
        <p:txBody>
          <a:bodyPr wrap="none" anchor="ctr"/>
          <a:lstStyle>
            <a:lvl1pPr eaLnBrk="0" hangingPunct="0">
              <a:defRPr>
                <a:solidFill>
                  <a:schemeClr val="tx1"/>
                </a:solidFill>
                <a:latin typeface="Helvetica" pitchFamily="2" charset="0"/>
                <a:ea typeface="MS PGothic" pitchFamily="34" charset="-128"/>
              </a:defRPr>
            </a:lvl1pPr>
            <a:lvl2pPr marL="742950" indent="-285750" eaLnBrk="0" hangingPunct="0">
              <a:defRPr>
                <a:solidFill>
                  <a:schemeClr val="tx1"/>
                </a:solidFill>
                <a:latin typeface="Helvetica" pitchFamily="2" charset="0"/>
                <a:ea typeface="MS PGothic" pitchFamily="34" charset="-128"/>
              </a:defRPr>
            </a:lvl2pPr>
            <a:lvl3pPr marL="1143000" indent="-228600" eaLnBrk="0" hangingPunct="0">
              <a:defRPr>
                <a:solidFill>
                  <a:schemeClr val="tx1"/>
                </a:solidFill>
                <a:latin typeface="Helvetica" pitchFamily="2" charset="0"/>
                <a:ea typeface="MS PGothic" pitchFamily="34" charset="-128"/>
              </a:defRPr>
            </a:lvl3pPr>
            <a:lvl4pPr marL="1600200" indent="-228600" eaLnBrk="0" hangingPunct="0">
              <a:defRPr>
                <a:solidFill>
                  <a:schemeClr val="tx1"/>
                </a:solidFill>
                <a:latin typeface="Helvetica" pitchFamily="2" charset="0"/>
                <a:ea typeface="MS PGothic" pitchFamily="34" charset="-128"/>
              </a:defRPr>
            </a:lvl4pPr>
            <a:lvl5pPr marL="2057400" indent="-228600" eaLnBrk="0" hangingPunct="0">
              <a:defRPr>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a:solidFill>
                  <a:schemeClr val="tx1"/>
                </a:solidFill>
                <a:latin typeface="Helvetica" pitchFamily="2" charset="0"/>
                <a:ea typeface="MS PGothic" pitchFamily="34" charset="-128"/>
              </a:defRPr>
            </a:lvl9pPr>
          </a:lstStyle>
          <a:p>
            <a:pPr algn="ctr" eaLnBrk="1" hangingPunct="1">
              <a:defRPr/>
            </a:pPr>
            <a:endParaRPr lang="en-US" altLang="en-US">
              <a:solidFill>
                <a:srgbClr val="001965"/>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513540" r:id="rId1"/>
  </p:sldLayoutIdLst>
  <p:hf hdr="0" ftr="0" dt="0"/>
  <p:txStyles>
    <p:titleStyle>
      <a:lvl1pPr algn="l" rtl="0" eaLnBrk="0" fontAlgn="base" hangingPunct="0">
        <a:lnSpc>
          <a:spcPct val="90000"/>
        </a:lnSpc>
        <a:spcBef>
          <a:spcPct val="0"/>
        </a:spcBef>
        <a:spcAft>
          <a:spcPct val="0"/>
        </a:spcAft>
        <a:defRPr sz="2100">
          <a:solidFill>
            <a:schemeClr val="tx1"/>
          </a:solidFill>
          <a:latin typeface="+mj-lt"/>
          <a:ea typeface="MS PGothic" pitchFamily="34" charset="-128"/>
          <a:cs typeface="MS PGothic" charset="0"/>
        </a:defRPr>
      </a:lvl1pPr>
      <a:lvl2pPr algn="l" rtl="0" eaLnBrk="0" fontAlgn="base" hangingPunct="0">
        <a:lnSpc>
          <a:spcPct val="90000"/>
        </a:lnSpc>
        <a:spcBef>
          <a:spcPct val="0"/>
        </a:spcBef>
        <a:spcAft>
          <a:spcPct val="0"/>
        </a:spcAft>
        <a:defRPr sz="2100">
          <a:solidFill>
            <a:schemeClr val="tx1"/>
          </a:solidFill>
          <a:latin typeface="Verdana" pitchFamily="34" charset="0"/>
          <a:ea typeface="MS PGothic" pitchFamily="34" charset="-128"/>
          <a:cs typeface="MS PGothic" charset="0"/>
        </a:defRPr>
      </a:lvl2pPr>
      <a:lvl3pPr algn="l" rtl="0" eaLnBrk="0" fontAlgn="base" hangingPunct="0">
        <a:lnSpc>
          <a:spcPct val="90000"/>
        </a:lnSpc>
        <a:spcBef>
          <a:spcPct val="0"/>
        </a:spcBef>
        <a:spcAft>
          <a:spcPct val="0"/>
        </a:spcAft>
        <a:defRPr sz="2100">
          <a:solidFill>
            <a:schemeClr val="tx1"/>
          </a:solidFill>
          <a:latin typeface="Verdana" pitchFamily="34" charset="0"/>
          <a:ea typeface="MS PGothic" pitchFamily="34" charset="-128"/>
          <a:cs typeface="MS PGothic" charset="0"/>
        </a:defRPr>
      </a:lvl3pPr>
      <a:lvl4pPr algn="l" rtl="0" eaLnBrk="0" fontAlgn="base" hangingPunct="0">
        <a:lnSpc>
          <a:spcPct val="90000"/>
        </a:lnSpc>
        <a:spcBef>
          <a:spcPct val="0"/>
        </a:spcBef>
        <a:spcAft>
          <a:spcPct val="0"/>
        </a:spcAft>
        <a:defRPr sz="2100">
          <a:solidFill>
            <a:schemeClr val="tx1"/>
          </a:solidFill>
          <a:latin typeface="Verdana" pitchFamily="34" charset="0"/>
          <a:ea typeface="MS PGothic" pitchFamily="34" charset="-128"/>
          <a:cs typeface="MS PGothic" charset="0"/>
        </a:defRPr>
      </a:lvl4pPr>
      <a:lvl5pPr algn="l" rtl="0" eaLnBrk="0" fontAlgn="base" hangingPunct="0">
        <a:lnSpc>
          <a:spcPct val="90000"/>
        </a:lnSpc>
        <a:spcBef>
          <a:spcPct val="0"/>
        </a:spcBef>
        <a:spcAft>
          <a:spcPct val="0"/>
        </a:spcAft>
        <a:defRPr sz="2100">
          <a:solidFill>
            <a:schemeClr val="tx1"/>
          </a:solidFill>
          <a:latin typeface="Verdana" pitchFamily="34" charset="0"/>
          <a:ea typeface="MS PGothic" pitchFamily="34" charset="-128"/>
          <a:cs typeface="MS PGothic" charset="0"/>
        </a:defRPr>
      </a:lvl5pPr>
      <a:lvl6pPr marL="406405" algn="l" rtl="0" eaLnBrk="1" fontAlgn="base" hangingPunct="1">
        <a:lnSpc>
          <a:spcPct val="90000"/>
        </a:lnSpc>
        <a:spcBef>
          <a:spcPct val="0"/>
        </a:spcBef>
        <a:spcAft>
          <a:spcPct val="0"/>
        </a:spcAft>
        <a:defRPr sz="2844">
          <a:solidFill>
            <a:schemeClr val="tx1"/>
          </a:solidFill>
          <a:latin typeface="Verdana" pitchFamily="34" charset="0"/>
        </a:defRPr>
      </a:lvl6pPr>
      <a:lvl7pPr marL="812810" algn="l" rtl="0" eaLnBrk="1" fontAlgn="base" hangingPunct="1">
        <a:lnSpc>
          <a:spcPct val="90000"/>
        </a:lnSpc>
        <a:spcBef>
          <a:spcPct val="0"/>
        </a:spcBef>
        <a:spcAft>
          <a:spcPct val="0"/>
        </a:spcAft>
        <a:defRPr sz="2844">
          <a:solidFill>
            <a:schemeClr val="tx1"/>
          </a:solidFill>
          <a:latin typeface="Verdana" pitchFamily="34" charset="0"/>
        </a:defRPr>
      </a:lvl7pPr>
      <a:lvl8pPr marL="1219215" algn="l" rtl="0" eaLnBrk="1" fontAlgn="base" hangingPunct="1">
        <a:lnSpc>
          <a:spcPct val="90000"/>
        </a:lnSpc>
        <a:spcBef>
          <a:spcPct val="0"/>
        </a:spcBef>
        <a:spcAft>
          <a:spcPct val="0"/>
        </a:spcAft>
        <a:defRPr sz="2844">
          <a:solidFill>
            <a:schemeClr val="tx1"/>
          </a:solidFill>
          <a:latin typeface="Verdana" pitchFamily="34" charset="0"/>
        </a:defRPr>
      </a:lvl8pPr>
      <a:lvl9pPr marL="1625620" algn="l" rtl="0" eaLnBrk="1" fontAlgn="base" hangingPunct="1">
        <a:lnSpc>
          <a:spcPct val="90000"/>
        </a:lnSpc>
        <a:spcBef>
          <a:spcPct val="0"/>
        </a:spcBef>
        <a:spcAft>
          <a:spcPct val="0"/>
        </a:spcAft>
        <a:defRPr sz="2844">
          <a:solidFill>
            <a:schemeClr val="tx1"/>
          </a:solidFill>
          <a:latin typeface="Verdana" pitchFamily="34" charset="0"/>
        </a:defRPr>
      </a:lvl9pPr>
    </p:titleStyle>
    <p:bodyStyle>
      <a:lvl1pPr marL="304800" indent="-304800" algn="l" rtl="0" eaLnBrk="0" fontAlgn="base" hangingPunct="0">
        <a:spcBef>
          <a:spcPct val="20000"/>
        </a:spcBef>
        <a:spcAft>
          <a:spcPct val="0"/>
        </a:spcAft>
        <a:buClr>
          <a:srgbClr val="880038"/>
        </a:buClr>
        <a:buChar char="•"/>
        <a:defRPr sz="1700">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lr>
          <a:schemeClr val="tx1"/>
        </a:buClr>
        <a:buChar char="•"/>
        <a:defRPr sz="2400">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lr>
          <a:schemeClr val="hlink"/>
        </a:buClr>
        <a:buChar char="•"/>
        <a:defRPr sz="1400">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lr>
          <a:srgbClr val="8DA2CC"/>
        </a:buClr>
        <a:buChar char="•"/>
        <a:defRPr sz="1200">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lr>
          <a:srgbClr val="ECCCDA"/>
        </a:buClr>
        <a:buChar char="•"/>
        <a:defRPr sz="1200">
          <a:solidFill>
            <a:schemeClr val="bg1"/>
          </a:solidFill>
          <a:latin typeface="+mn-lt"/>
          <a:ea typeface="MS PGothic" pitchFamily="34" charset="-128"/>
          <a:cs typeface="MS PGothic" charset="0"/>
        </a:defRPr>
      </a:lvl5pPr>
      <a:lvl6pPr marL="2235228" indent="-203203" algn="l" rtl="0" eaLnBrk="1" fontAlgn="base" hangingPunct="1">
        <a:spcBef>
          <a:spcPct val="20000"/>
        </a:spcBef>
        <a:spcAft>
          <a:spcPct val="0"/>
        </a:spcAft>
        <a:buClr>
          <a:srgbClr val="ECCCDA"/>
        </a:buClr>
        <a:buChar char="•"/>
        <a:defRPr sz="1244">
          <a:solidFill>
            <a:srgbClr val="001965"/>
          </a:solidFill>
          <a:latin typeface="+mn-lt"/>
        </a:defRPr>
      </a:lvl6pPr>
      <a:lvl7pPr marL="2641633" indent="-203203" algn="l" rtl="0" eaLnBrk="1" fontAlgn="base" hangingPunct="1">
        <a:spcBef>
          <a:spcPct val="20000"/>
        </a:spcBef>
        <a:spcAft>
          <a:spcPct val="0"/>
        </a:spcAft>
        <a:buClr>
          <a:srgbClr val="ECCCDA"/>
        </a:buClr>
        <a:buChar char="•"/>
        <a:defRPr sz="1244">
          <a:solidFill>
            <a:srgbClr val="001965"/>
          </a:solidFill>
          <a:latin typeface="+mn-lt"/>
        </a:defRPr>
      </a:lvl7pPr>
      <a:lvl8pPr marL="3048038" indent="-203203" algn="l" rtl="0" eaLnBrk="1" fontAlgn="base" hangingPunct="1">
        <a:spcBef>
          <a:spcPct val="20000"/>
        </a:spcBef>
        <a:spcAft>
          <a:spcPct val="0"/>
        </a:spcAft>
        <a:buClr>
          <a:srgbClr val="ECCCDA"/>
        </a:buClr>
        <a:buChar char="•"/>
        <a:defRPr sz="1244">
          <a:solidFill>
            <a:srgbClr val="001965"/>
          </a:solidFill>
          <a:latin typeface="+mn-lt"/>
        </a:defRPr>
      </a:lvl8pPr>
      <a:lvl9pPr marL="3454443" indent="-203203" algn="l" rtl="0" eaLnBrk="1" fontAlgn="base" hangingPunct="1">
        <a:spcBef>
          <a:spcPct val="20000"/>
        </a:spcBef>
        <a:spcAft>
          <a:spcPct val="0"/>
        </a:spcAft>
        <a:buClr>
          <a:srgbClr val="ECCCDA"/>
        </a:buClr>
        <a:buChar char="•"/>
        <a:defRPr sz="1244">
          <a:solidFill>
            <a:srgbClr val="001965"/>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1515985" y="174130"/>
            <a:ext cx="8420100" cy="868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944089320"/>
      </p:ext>
    </p:extLst>
  </p:cSld>
  <p:clrMap bg1="lt1" tx1="dk1" bg2="lt2" tx2="dk2" accent1="accent1" accent2="accent2" accent3="accent3" accent4="accent4" accent5="accent5" accent6="accent6" hlink="hlink" folHlink="folHlink"/>
  <p:sldLayoutIdLst>
    <p:sldLayoutId id="2147514544" r:id="rId1"/>
  </p:sldLayoutIdLst>
  <p:hf sldNum="0" hdr="0" ftr="0" dt="0"/>
  <p:txStyles>
    <p:titleStyle>
      <a:lvl1pPr algn="l" rtl="0" eaLnBrk="1" fontAlgn="base" hangingPunct="1">
        <a:lnSpc>
          <a:spcPct val="90000"/>
        </a:lnSpc>
        <a:spcBef>
          <a:spcPct val="0"/>
        </a:spcBef>
        <a:spcAft>
          <a:spcPct val="0"/>
        </a:spcAft>
        <a:defRPr sz="2700" b="1">
          <a:solidFill>
            <a:schemeClr val="bg1"/>
          </a:solidFill>
          <a:latin typeface="+mj-lt"/>
          <a:ea typeface="+mj-ea"/>
          <a:cs typeface="+mj-cs"/>
        </a:defRPr>
      </a:lvl1pPr>
      <a:lvl2pPr algn="l" rtl="0" eaLnBrk="1" fontAlgn="base" hangingPunct="1">
        <a:lnSpc>
          <a:spcPct val="90000"/>
        </a:lnSpc>
        <a:spcBef>
          <a:spcPct val="0"/>
        </a:spcBef>
        <a:spcAft>
          <a:spcPct val="0"/>
        </a:spcAft>
        <a:defRPr sz="2700" b="1">
          <a:solidFill>
            <a:schemeClr val="tx2"/>
          </a:solidFill>
          <a:latin typeface="Arial Narrow" pitchFamily="34" charset="0"/>
        </a:defRPr>
      </a:lvl2pPr>
      <a:lvl3pPr algn="l" rtl="0" eaLnBrk="1" fontAlgn="base" hangingPunct="1">
        <a:lnSpc>
          <a:spcPct val="90000"/>
        </a:lnSpc>
        <a:spcBef>
          <a:spcPct val="0"/>
        </a:spcBef>
        <a:spcAft>
          <a:spcPct val="0"/>
        </a:spcAft>
        <a:defRPr sz="2700" b="1">
          <a:solidFill>
            <a:schemeClr val="tx2"/>
          </a:solidFill>
          <a:latin typeface="Arial Narrow" pitchFamily="34" charset="0"/>
        </a:defRPr>
      </a:lvl3pPr>
      <a:lvl4pPr algn="l" rtl="0" eaLnBrk="1" fontAlgn="base" hangingPunct="1">
        <a:lnSpc>
          <a:spcPct val="90000"/>
        </a:lnSpc>
        <a:spcBef>
          <a:spcPct val="0"/>
        </a:spcBef>
        <a:spcAft>
          <a:spcPct val="0"/>
        </a:spcAft>
        <a:defRPr sz="2700" b="1">
          <a:solidFill>
            <a:schemeClr val="tx2"/>
          </a:solidFill>
          <a:latin typeface="Arial Narrow" pitchFamily="34" charset="0"/>
        </a:defRPr>
      </a:lvl4pPr>
      <a:lvl5pPr algn="l" rtl="0" eaLnBrk="1" fontAlgn="base" hangingPunct="1">
        <a:lnSpc>
          <a:spcPct val="90000"/>
        </a:lnSpc>
        <a:spcBef>
          <a:spcPct val="0"/>
        </a:spcBef>
        <a:spcAft>
          <a:spcPct val="0"/>
        </a:spcAft>
        <a:defRPr sz="2700" b="1">
          <a:solidFill>
            <a:schemeClr val="tx2"/>
          </a:solidFill>
          <a:latin typeface="Arial Narrow" pitchFamily="34" charset="0"/>
        </a:defRPr>
      </a:lvl5pPr>
      <a:lvl6pPr marL="342900" algn="l" rtl="0" eaLnBrk="1" fontAlgn="base" hangingPunct="1">
        <a:lnSpc>
          <a:spcPct val="90000"/>
        </a:lnSpc>
        <a:spcBef>
          <a:spcPct val="0"/>
        </a:spcBef>
        <a:spcAft>
          <a:spcPct val="0"/>
        </a:spcAft>
        <a:defRPr sz="2700" b="1">
          <a:solidFill>
            <a:schemeClr val="tx2"/>
          </a:solidFill>
          <a:latin typeface="Arial Narrow" pitchFamily="34" charset="0"/>
        </a:defRPr>
      </a:lvl6pPr>
      <a:lvl7pPr marL="685800" algn="l" rtl="0" eaLnBrk="1" fontAlgn="base" hangingPunct="1">
        <a:lnSpc>
          <a:spcPct val="90000"/>
        </a:lnSpc>
        <a:spcBef>
          <a:spcPct val="0"/>
        </a:spcBef>
        <a:spcAft>
          <a:spcPct val="0"/>
        </a:spcAft>
        <a:defRPr sz="2700" b="1">
          <a:solidFill>
            <a:schemeClr val="tx2"/>
          </a:solidFill>
          <a:latin typeface="Arial Narrow" pitchFamily="34" charset="0"/>
        </a:defRPr>
      </a:lvl7pPr>
      <a:lvl8pPr marL="1028700" algn="l" rtl="0" eaLnBrk="1" fontAlgn="base" hangingPunct="1">
        <a:lnSpc>
          <a:spcPct val="90000"/>
        </a:lnSpc>
        <a:spcBef>
          <a:spcPct val="0"/>
        </a:spcBef>
        <a:spcAft>
          <a:spcPct val="0"/>
        </a:spcAft>
        <a:defRPr sz="2700" b="1">
          <a:solidFill>
            <a:schemeClr val="tx2"/>
          </a:solidFill>
          <a:latin typeface="Arial Narrow" pitchFamily="34" charset="0"/>
        </a:defRPr>
      </a:lvl8pPr>
      <a:lvl9pPr marL="1371600" algn="l" rtl="0" eaLnBrk="1" fontAlgn="base" hangingPunct="1">
        <a:lnSpc>
          <a:spcPct val="90000"/>
        </a:lnSpc>
        <a:spcBef>
          <a:spcPct val="0"/>
        </a:spcBef>
        <a:spcAft>
          <a:spcPct val="0"/>
        </a:spcAft>
        <a:defRPr sz="2700" b="1">
          <a:solidFill>
            <a:schemeClr val="tx2"/>
          </a:solidFill>
          <a:latin typeface="Arial Narrow" pitchFamily="34" charset="0"/>
        </a:defRPr>
      </a:lvl9pPr>
    </p:titleStyle>
    <p:bodyStyle>
      <a:lvl1pPr marL="216694" indent="-216694" algn="l" rtl="0" eaLnBrk="1" fontAlgn="base" hangingPunct="1">
        <a:lnSpc>
          <a:spcPct val="95000"/>
        </a:lnSpc>
        <a:spcBef>
          <a:spcPct val="20000"/>
        </a:spcBef>
        <a:spcAft>
          <a:spcPct val="15000"/>
        </a:spcAft>
        <a:buClr>
          <a:srgbClr val="A50021"/>
        </a:buClr>
        <a:buChar char="•"/>
        <a:defRPr sz="2100">
          <a:solidFill>
            <a:schemeClr val="tx1"/>
          </a:solidFill>
          <a:latin typeface="+mn-lt"/>
          <a:ea typeface="+mn-ea"/>
          <a:cs typeface="+mn-cs"/>
        </a:defRPr>
      </a:lvl1pPr>
      <a:lvl2pPr marL="556022" indent="-253604" algn="l" rtl="0" eaLnBrk="1" fontAlgn="base" hangingPunct="1">
        <a:lnSpc>
          <a:spcPct val="95000"/>
        </a:lnSpc>
        <a:spcBef>
          <a:spcPct val="20000"/>
        </a:spcBef>
        <a:spcAft>
          <a:spcPct val="15000"/>
        </a:spcAft>
        <a:buClr>
          <a:srgbClr val="A50021"/>
        </a:buClr>
        <a:buFont typeface="Arial Narrow" pitchFamily="34" charset="0"/>
        <a:buChar char="–"/>
        <a:defRPr sz="1950">
          <a:solidFill>
            <a:schemeClr val="tx1"/>
          </a:solidFill>
          <a:latin typeface="+mn-lt"/>
        </a:defRPr>
      </a:lvl2pPr>
      <a:lvl3pPr marL="902494" indent="-260747" algn="l" rtl="0" eaLnBrk="1" fontAlgn="base" hangingPunct="1">
        <a:lnSpc>
          <a:spcPct val="95000"/>
        </a:lnSpc>
        <a:spcBef>
          <a:spcPct val="20000"/>
        </a:spcBef>
        <a:spcAft>
          <a:spcPct val="15000"/>
        </a:spcAft>
        <a:buClr>
          <a:srgbClr val="A50021"/>
        </a:buClr>
        <a:buFont typeface="Arial Narrow" pitchFamily="34" charset="0"/>
        <a:buChar char="–"/>
        <a:defRPr sz="1800">
          <a:solidFill>
            <a:schemeClr val="tx1"/>
          </a:solidFill>
          <a:latin typeface="+mn-lt"/>
        </a:defRPr>
      </a:lvl3pPr>
      <a:lvl4pPr marL="1197769" indent="-208360" algn="l" rtl="0" eaLnBrk="1" fontAlgn="base" hangingPunct="1">
        <a:lnSpc>
          <a:spcPct val="95000"/>
        </a:lnSpc>
        <a:spcBef>
          <a:spcPct val="20000"/>
        </a:spcBef>
        <a:spcAft>
          <a:spcPct val="15000"/>
        </a:spcAft>
        <a:buClr>
          <a:srgbClr val="A50021"/>
        </a:buClr>
        <a:buFont typeface="Arial Narrow" pitchFamily="34" charset="0"/>
        <a:buChar char="–"/>
        <a:defRPr sz="1650">
          <a:solidFill>
            <a:schemeClr val="tx1"/>
          </a:solidFill>
          <a:latin typeface="+mn-lt"/>
        </a:defRPr>
      </a:lvl4pPr>
      <a:lvl5pPr marL="1502569" indent="-176213" algn="l" rtl="0" eaLnBrk="1" fontAlgn="base" hangingPunct="1">
        <a:lnSpc>
          <a:spcPct val="95000"/>
        </a:lnSpc>
        <a:spcBef>
          <a:spcPct val="20000"/>
        </a:spcBef>
        <a:spcAft>
          <a:spcPct val="15000"/>
        </a:spcAft>
        <a:buClr>
          <a:srgbClr val="A50021"/>
        </a:buClr>
        <a:buFont typeface="Arial Narrow" pitchFamily="34" charset="0"/>
        <a:buChar char="–"/>
        <a:defRPr sz="1500">
          <a:solidFill>
            <a:schemeClr val="tx1"/>
          </a:solidFill>
          <a:latin typeface="+mn-lt"/>
        </a:defRPr>
      </a:lvl5pPr>
      <a:lvl6pPr marL="1845469" indent="-176213" algn="l" rtl="0" eaLnBrk="1" fontAlgn="base" hangingPunct="1">
        <a:lnSpc>
          <a:spcPct val="95000"/>
        </a:lnSpc>
        <a:spcBef>
          <a:spcPct val="20000"/>
        </a:spcBef>
        <a:spcAft>
          <a:spcPct val="15000"/>
        </a:spcAft>
        <a:buClr>
          <a:srgbClr val="A50021"/>
        </a:buClr>
        <a:buFont typeface="Arial Narrow" pitchFamily="34" charset="0"/>
        <a:buChar char="–"/>
        <a:defRPr sz="1500">
          <a:solidFill>
            <a:schemeClr val="tx1"/>
          </a:solidFill>
          <a:latin typeface="+mn-lt"/>
        </a:defRPr>
      </a:lvl6pPr>
      <a:lvl7pPr marL="2188369" indent="-176213" algn="l" rtl="0" eaLnBrk="1" fontAlgn="base" hangingPunct="1">
        <a:lnSpc>
          <a:spcPct val="95000"/>
        </a:lnSpc>
        <a:spcBef>
          <a:spcPct val="20000"/>
        </a:spcBef>
        <a:spcAft>
          <a:spcPct val="15000"/>
        </a:spcAft>
        <a:buClr>
          <a:srgbClr val="A50021"/>
        </a:buClr>
        <a:buFont typeface="Arial Narrow" pitchFamily="34" charset="0"/>
        <a:buChar char="–"/>
        <a:defRPr sz="1500">
          <a:solidFill>
            <a:schemeClr val="tx1"/>
          </a:solidFill>
          <a:latin typeface="+mn-lt"/>
        </a:defRPr>
      </a:lvl7pPr>
      <a:lvl8pPr marL="2531269" indent="-176213" algn="l" rtl="0" eaLnBrk="1" fontAlgn="base" hangingPunct="1">
        <a:lnSpc>
          <a:spcPct val="95000"/>
        </a:lnSpc>
        <a:spcBef>
          <a:spcPct val="20000"/>
        </a:spcBef>
        <a:spcAft>
          <a:spcPct val="15000"/>
        </a:spcAft>
        <a:buClr>
          <a:srgbClr val="A50021"/>
        </a:buClr>
        <a:buFont typeface="Arial Narrow" pitchFamily="34" charset="0"/>
        <a:buChar char="–"/>
        <a:defRPr sz="1500">
          <a:solidFill>
            <a:schemeClr val="tx1"/>
          </a:solidFill>
          <a:latin typeface="+mn-lt"/>
        </a:defRPr>
      </a:lvl8pPr>
      <a:lvl9pPr marL="2874169" indent="-176213" algn="l" rtl="0" eaLnBrk="1" fontAlgn="base" hangingPunct="1">
        <a:lnSpc>
          <a:spcPct val="95000"/>
        </a:lnSpc>
        <a:spcBef>
          <a:spcPct val="20000"/>
        </a:spcBef>
        <a:spcAft>
          <a:spcPct val="15000"/>
        </a:spcAft>
        <a:buClr>
          <a:srgbClr val="A50021"/>
        </a:buClr>
        <a:buFont typeface="Arial Narrow" pitchFamily="34" charset="0"/>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solidFill>
                  <a:srgbClr val="000000"/>
                </a:solidFill>
                <a:ea typeface="MS PGothic" pitchFamily="34" charset="-128"/>
              </a:defRPr>
            </a:lvl1pPr>
          </a:lstStyle>
          <a:p>
            <a:pPr>
              <a:defRPr/>
            </a:pPr>
            <a:fld id="{AAD37E42-DE8E-461A-B44E-DA08B5420590}" type="slidenum">
              <a:rPr lang="en-US" altLang="en-US"/>
              <a:pPr>
                <a:defRPr/>
              </a:pPr>
              <a:t>‹#›</a:t>
            </a:fld>
            <a:endParaRPr lang="en-US" altLang="en-US"/>
          </a:p>
        </p:txBody>
      </p:sp>
    </p:spTree>
    <p:extLst>
      <p:ext uri="{BB962C8B-B14F-4D97-AF65-F5344CB8AC3E}">
        <p14:creationId xmlns:p14="http://schemas.microsoft.com/office/powerpoint/2010/main" val="1835035880"/>
      </p:ext>
    </p:extLst>
  </p:cSld>
  <p:clrMap bg1="lt1" tx1="dk1" bg2="lt2" tx2="dk2" accent1="accent1" accent2="accent2" accent3="accent3" accent4="accent4" accent5="accent5" accent6="accent6" hlink="hlink" folHlink="folHlink"/>
  <p:sldLayoutIdLst>
    <p:sldLayoutId id="2147514671" r:id="rId1"/>
  </p:sldLayoutIdLst>
  <p:transition/>
  <p:txStyles>
    <p:titleStyle>
      <a:lvl1pPr algn="ctr" rtl="0" eaLnBrk="0" fontAlgn="base" hangingPunct="0">
        <a:spcBef>
          <a:spcPct val="0"/>
        </a:spcBef>
        <a:spcAft>
          <a:spcPct val="0"/>
        </a:spcAft>
        <a:defRPr sz="44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44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44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4400" b="1">
          <a:solidFill>
            <a:srgbClr val="FF7308"/>
          </a:solidFill>
          <a:latin typeface="Helvetica" pitchFamily="34" charset="0"/>
          <a:ea typeface="MS PGothic" pitchFamily="34" charset="-128"/>
          <a:cs typeface="MS PGothic" charset="0"/>
        </a:defRPr>
      </a:lvl5pPr>
      <a:lvl6pPr marL="457200" algn="ctr" rtl="0" eaLnBrk="0" fontAlgn="base" hangingPunct="0">
        <a:spcBef>
          <a:spcPct val="0"/>
        </a:spcBef>
        <a:spcAft>
          <a:spcPct val="0"/>
        </a:spcAft>
        <a:defRPr sz="4400" b="1">
          <a:solidFill>
            <a:srgbClr val="FF7308"/>
          </a:solidFill>
          <a:latin typeface="Helvetica" pitchFamily="34" charset="0"/>
        </a:defRPr>
      </a:lvl6pPr>
      <a:lvl7pPr marL="914400" algn="ctr" rtl="0" eaLnBrk="0" fontAlgn="base" hangingPunct="0">
        <a:spcBef>
          <a:spcPct val="0"/>
        </a:spcBef>
        <a:spcAft>
          <a:spcPct val="0"/>
        </a:spcAft>
        <a:defRPr sz="4400" b="1">
          <a:solidFill>
            <a:srgbClr val="FF7308"/>
          </a:solidFill>
          <a:latin typeface="Helvetica" pitchFamily="34" charset="0"/>
        </a:defRPr>
      </a:lvl7pPr>
      <a:lvl8pPr marL="1371600" algn="ctr" rtl="0" eaLnBrk="0" fontAlgn="base" hangingPunct="0">
        <a:spcBef>
          <a:spcPct val="0"/>
        </a:spcBef>
        <a:spcAft>
          <a:spcPct val="0"/>
        </a:spcAft>
        <a:defRPr sz="4400" b="1">
          <a:solidFill>
            <a:srgbClr val="FF7308"/>
          </a:solidFill>
          <a:latin typeface="Helvetica" pitchFamily="34" charset="0"/>
        </a:defRPr>
      </a:lvl8pPr>
      <a:lvl9pPr marL="1828800" algn="ctr" rtl="0" eaLnBrk="0" fontAlgn="base" hangingPunct="0">
        <a:spcBef>
          <a:spcPct val="0"/>
        </a:spcBef>
        <a:spcAft>
          <a:spcPct val="0"/>
        </a:spcAft>
        <a:defRPr sz="4400" b="1">
          <a:solidFill>
            <a:srgbClr val="FF7308"/>
          </a:solidFill>
          <a:latin typeface="Helvetica"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b="1">
          <a:solidFill>
            <a:schemeClr val="bg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b="1">
          <a:solidFill>
            <a:schemeClr val="bg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b="1">
          <a:solidFill>
            <a:schemeClr val="bg1"/>
          </a:solidFill>
          <a:latin typeface="+mn-lt"/>
        </a:defRPr>
      </a:lvl6pPr>
      <a:lvl7pPr marL="2971800" indent="-228600" algn="l" rtl="0" eaLnBrk="0" fontAlgn="base" hangingPunct="0">
        <a:spcBef>
          <a:spcPct val="20000"/>
        </a:spcBef>
        <a:spcAft>
          <a:spcPct val="0"/>
        </a:spcAft>
        <a:buChar char="»"/>
        <a:defRPr sz="2000" b="1">
          <a:solidFill>
            <a:schemeClr val="bg1"/>
          </a:solidFill>
          <a:latin typeface="+mn-lt"/>
        </a:defRPr>
      </a:lvl7pPr>
      <a:lvl8pPr marL="3429000" indent="-228600" algn="l" rtl="0" eaLnBrk="0" fontAlgn="base" hangingPunct="0">
        <a:spcBef>
          <a:spcPct val="20000"/>
        </a:spcBef>
        <a:spcAft>
          <a:spcPct val="0"/>
        </a:spcAft>
        <a:buChar char="»"/>
        <a:defRPr sz="2000" b="1">
          <a:solidFill>
            <a:schemeClr val="bg1"/>
          </a:solidFill>
          <a:latin typeface="+mn-lt"/>
        </a:defRPr>
      </a:lvl8pPr>
      <a:lvl9pPr marL="3886200" indent="-228600" algn="l" rtl="0" eaLnBrk="0" fontAlgn="base" hangingPunct="0">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0000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574579"/>
      </p:ext>
    </p:extLst>
  </p:cSld>
  <p:clrMap bg1="lt1" tx1="dk1" bg2="lt2" tx2="dk2" accent1="accent1" accent2="accent2" accent3="accent3" accent4="accent4" accent5="accent5" accent6="accent6" hlink="hlink" folHlink="folHlink"/>
  <p:sldLayoutIdLst>
    <p:sldLayoutId id="2147514679" r:id="rId1"/>
  </p:sldLayoutIdLst>
  <p:txStyles>
    <p:titleStyle>
      <a:lvl1pPr algn="ctr" rtl="0" eaLnBrk="0" fontAlgn="base" hangingPunct="0">
        <a:spcBef>
          <a:spcPct val="0"/>
        </a:spcBef>
        <a:spcAft>
          <a:spcPct val="0"/>
        </a:spcAft>
        <a:defRPr sz="3200">
          <a:solidFill>
            <a:srgbClr val="FFFF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FFFF00"/>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200">
          <a:solidFill>
            <a:srgbClr val="FFFF00"/>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200">
          <a:solidFill>
            <a:srgbClr val="FFFF00"/>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200">
          <a:solidFill>
            <a:srgbClr val="FFFF00"/>
          </a:solidFill>
          <a:latin typeface="Helvetica" pitchFamily="34" charset="0"/>
          <a:ea typeface="MS PGothic" pitchFamily="34" charset="-128"/>
          <a:cs typeface="MS PGothic" charset="0"/>
        </a:defRPr>
      </a:lvl5pPr>
      <a:lvl6pPr marL="457200" algn="ctr" rtl="0" fontAlgn="base">
        <a:spcBef>
          <a:spcPct val="0"/>
        </a:spcBef>
        <a:spcAft>
          <a:spcPct val="0"/>
        </a:spcAft>
        <a:defRPr sz="3200">
          <a:solidFill>
            <a:srgbClr val="FFFF00"/>
          </a:solidFill>
          <a:latin typeface="Helvetica" pitchFamily="34" charset="0"/>
        </a:defRPr>
      </a:lvl6pPr>
      <a:lvl7pPr marL="914400" algn="ctr" rtl="0" fontAlgn="base">
        <a:spcBef>
          <a:spcPct val="0"/>
        </a:spcBef>
        <a:spcAft>
          <a:spcPct val="0"/>
        </a:spcAft>
        <a:defRPr sz="3200">
          <a:solidFill>
            <a:srgbClr val="FFFF00"/>
          </a:solidFill>
          <a:latin typeface="Helvetica" pitchFamily="34" charset="0"/>
        </a:defRPr>
      </a:lvl7pPr>
      <a:lvl8pPr marL="1371600" algn="ctr" rtl="0" fontAlgn="base">
        <a:spcBef>
          <a:spcPct val="0"/>
        </a:spcBef>
        <a:spcAft>
          <a:spcPct val="0"/>
        </a:spcAft>
        <a:defRPr sz="3200">
          <a:solidFill>
            <a:srgbClr val="FFFF00"/>
          </a:solidFill>
          <a:latin typeface="Helvetica" pitchFamily="34" charset="0"/>
        </a:defRPr>
      </a:lvl8pPr>
      <a:lvl9pPr marL="1828800" algn="ctr" rtl="0" fontAlgn="base">
        <a:spcBef>
          <a:spcPct val="0"/>
        </a:spcBef>
        <a:spcAft>
          <a:spcPct val="0"/>
        </a:spcAft>
        <a:defRPr sz="3200">
          <a:solidFill>
            <a:srgbClr val="FFFF00"/>
          </a:solidFill>
          <a:latin typeface="Helvetica" pitchFamily="34" charset="0"/>
        </a:defRPr>
      </a:lvl9pPr>
    </p:titleStyle>
    <p:bodyStyle>
      <a:lvl1pPr marL="365125" indent="-365125" algn="l" rtl="0" eaLnBrk="0" fontAlgn="base" hangingPunct="0">
        <a:spcBef>
          <a:spcPct val="30000"/>
        </a:spcBef>
        <a:spcAft>
          <a:spcPct val="0"/>
        </a:spcAft>
        <a:buClr>
          <a:srgbClr val="FFFF00"/>
        </a:buClr>
        <a:buSzPct val="80000"/>
        <a:buFont typeface="Zapf Dingbats" charset="2"/>
        <a:buChar char="l"/>
        <a:defRPr sz="2400">
          <a:solidFill>
            <a:schemeClr val="bg1"/>
          </a:solidFill>
          <a:latin typeface="+mn-lt"/>
          <a:ea typeface="MS PGothic" pitchFamily="34" charset="-128"/>
          <a:cs typeface="MS PGothic" charset="0"/>
        </a:defRPr>
      </a:lvl1pPr>
      <a:lvl2pPr marL="892175" indent="-347663" algn="l" rtl="0" eaLnBrk="0" fontAlgn="base" hangingPunct="0">
        <a:spcBef>
          <a:spcPct val="30000"/>
        </a:spcBef>
        <a:spcAft>
          <a:spcPct val="0"/>
        </a:spcAft>
        <a:buClr>
          <a:srgbClr val="FFFF00"/>
        </a:buClr>
        <a:buSzPct val="70000"/>
        <a:buFont typeface="Zapf Dingbats" charset="2"/>
        <a:buChar char="n"/>
        <a:defRPr sz="2200">
          <a:solidFill>
            <a:schemeClr val="bg1"/>
          </a:solidFill>
          <a:latin typeface="+mn-lt"/>
          <a:ea typeface="MS PGothic" pitchFamily="34" charset="-128"/>
          <a:cs typeface="MS PGothic" charset="0"/>
        </a:defRPr>
      </a:lvl2pPr>
      <a:lvl3pPr marL="1300163" indent="-228600" algn="l" rtl="0" eaLnBrk="0" fontAlgn="base" hangingPunct="0">
        <a:lnSpc>
          <a:spcPct val="80000"/>
        </a:lnSpc>
        <a:spcBef>
          <a:spcPct val="30000"/>
        </a:spcBef>
        <a:spcAft>
          <a:spcPct val="0"/>
        </a:spcAft>
        <a:buClr>
          <a:srgbClr val="FFFF00"/>
        </a:buClr>
        <a:buSzPct val="80000"/>
        <a:buFont typeface="Zapf Dingbats" charset="2"/>
        <a:buChar char="u"/>
        <a:defRPr sz="2000">
          <a:solidFill>
            <a:schemeClr val="bg1"/>
          </a:solidFill>
          <a:latin typeface="+mn-lt"/>
          <a:ea typeface="MS PGothic" pitchFamily="34" charset="-128"/>
          <a:cs typeface="MS PGothic" charset="0"/>
        </a:defRPr>
      </a:lvl3pPr>
      <a:lvl4pPr marL="1709738" indent="-230188" algn="l" rtl="0" eaLnBrk="0" fontAlgn="base" hangingPunct="0">
        <a:lnSpc>
          <a:spcPct val="80000"/>
        </a:lnSpc>
        <a:spcBef>
          <a:spcPct val="30000"/>
        </a:spcBef>
        <a:spcAft>
          <a:spcPct val="0"/>
        </a:spcAft>
        <a:buClr>
          <a:srgbClr val="FFFF00"/>
        </a:buClr>
        <a:buSzPct val="80000"/>
        <a:buFont typeface="Zapf Dingbats" charset="2"/>
        <a:buChar char="s"/>
        <a:defRPr sz="2000">
          <a:solidFill>
            <a:schemeClr val="bg1"/>
          </a:solidFill>
          <a:latin typeface="+mn-lt"/>
          <a:ea typeface="MS PGothic" pitchFamily="34" charset="-128"/>
          <a:cs typeface="MS PGothic" charset="0"/>
        </a:defRPr>
      </a:lvl4pPr>
      <a:lvl5pPr marL="2119313" indent="-230188" algn="l" rtl="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mn-lt"/>
          <a:ea typeface="MS PGothic" pitchFamily="34" charset="-128"/>
          <a:cs typeface="MS PGothic" charset="0"/>
        </a:defRPr>
      </a:lvl5pPr>
      <a:lvl6pPr marL="2576513" indent="-230188" algn="l" rtl="0" fontAlgn="base">
        <a:lnSpc>
          <a:spcPct val="80000"/>
        </a:lnSpc>
        <a:spcBef>
          <a:spcPct val="30000"/>
        </a:spcBef>
        <a:spcAft>
          <a:spcPct val="0"/>
        </a:spcAft>
        <a:buClr>
          <a:schemeClr val="accent2"/>
        </a:buClr>
        <a:buFont typeface="Arial" charset="0"/>
        <a:buChar char="►"/>
        <a:defRPr sz="2000">
          <a:solidFill>
            <a:schemeClr val="bg1"/>
          </a:solidFill>
          <a:latin typeface="+mn-lt"/>
        </a:defRPr>
      </a:lvl6pPr>
      <a:lvl7pPr marL="3033713" indent="-230188" algn="l" rtl="0" fontAlgn="base">
        <a:lnSpc>
          <a:spcPct val="80000"/>
        </a:lnSpc>
        <a:spcBef>
          <a:spcPct val="30000"/>
        </a:spcBef>
        <a:spcAft>
          <a:spcPct val="0"/>
        </a:spcAft>
        <a:buClr>
          <a:schemeClr val="accent2"/>
        </a:buClr>
        <a:buFont typeface="Arial" charset="0"/>
        <a:buChar char="►"/>
        <a:defRPr sz="2000">
          <a:solidFill>
            <a:schemeClr val="bg1"/>
          </a:solidFill>
          <a:latin typeface="+mn-lt"/>
        </a:defRPr>
      </a:lvl7pPr>
      <a:lvl8pPr marL="3490913" indent="-230188" algn="l" rtl="0" fontAlgn="base">
        <a:lnSpc>
          <a:spcPct val="80000"/>
        </a:lnSpc>
        <a:spcBef>
          <a:spcPct val="30000"/>
        </a:spcBef>
        <a:spcAft>
          <a:spcPct val="0"/>
        </a:spcAft>
        <a:buClr>
          <a:schemeClr val="accent2"/>
        </a:buClr>
        <a:buFont typeface="Arial" charset="0"/>
        <a:buChar char="►"/>
        <a:defRPr sz="2000">
          <a:solidFill>
            <a:schemeClr val="bg1"/>
          </a:solidFill>
          <a:latin typeface="+mn-lt"/>
        </a:defRPr>
      </a:lvl8pPr>
      <a:lvl9pPr marL="3948113" indent="-230188" algn="l" rtl="0" fontAlgn="base">
        <a:lnSpc>
          <a:spcPct val="80000"/>
        </a:lnSpc>
        <a:spcBef>
          <a:spcPct val="30000"/>
        </a:spcBef>
        <a:spcAft>
          <a:spcPct val="0"/>
        </a:spcAft>
        <a:buClr>
          <a:schemeClr val="accent2"/>
        </a:buClr>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DFA0E69-B48F-8542-BD4E-AD1C59C946E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4819" name="Rectangle 3">
            <a:extLst>
              <a:ext uri="{FF2B5EF4-FFF2-40B4-BE49-F238E27FC236}">
                <a16:creationId xmlns:a16="http://schemas.microsoft.com/office/drawing/2014/main" id="{59BBE006-2AE5-3C35-12C0-0562B4B013BC}"/>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5700" name="Rectangle 4">
            <a:extLst>
              <a:ext uri="{FF2B5EF4-FFF2-40B4-BE49-F238E27FC236}">
                <a16:creationId xmlns:a16="http://schemas.microsoft.com/office/drawing/2014/main" id="{DC47EF76-7E74-FD2C-89FA-71EF0FDD621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632" b="1">
                <a:solidFill>
                  <a:srgbClr val="FFFFFF"/>
                </a:solidFill>
                <a:latin typeface="Helvetica" pitchFamily="34" charset="0"/>
                <a:ea typeface="+mn-ea"/>
              </a:defRPr>
            </a:lvl1pPr>
          </a:lstStyle>
          <a:p>
            <a:pPr>
              <a:defRPr/>
            </a:pPr>
            <a:endParaRPr lang="en-US"/>
          </a:p>
          <a:p>
            <a:pPr>
              <a:defRPr/>
            </a:pPr>
            <a:endParaRPr lang="en-US"/>
          </a:p>
          <a:p>
            <a:pPr>
              <a:defRPr/>
            </a:pPr>
            <a:endParaRPr lang="en-US"/>
          </a:p>
          <a:p>
            <a:pPr>
              <a:defRPr/>
            </a:pPr>
            <a:endParaRPr lang="en-US"/>
          </a:p>
          <a:p>
            <a:pPr>
              <a:defRPr/>
            </a:pPr>
            <a:r>
              <a:rPr lang="en-US"/>
              <a:t>Rad 4-4-06</a:t>
            </a:r>
          </a:p>
        </p:txBody>
      </p:sp>
      <p:sp>
        <p:nvSpPr>
          <p:cNvPr id="925701" name="Rectangle 5">
            <a:extLst>
              <a:ext uri="{FF2B5EF4-FFF2-40B4-BE49-F238E27FC236}">
                <a16:creationId xmlns:a16="http://schemas.microsoft.com/office/drawing/2014/main" id="{2A85DE9D-8CFF-E6A3-ABFE-1A9DC5A820C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06" b="1">
                <a:solidFill>
                  <a:srgbClr val="000000"/>
                </a:solidFill>
                <a:latin typeface="Helvetica" pitchFamily="34" charset="0"/>
                <a:ea typeface="+mn-ea"/>
              </a:defRPr>
            </a:lvl1pPr>
          </a:lstStyle>
          <a:p>
            <a:pPr>
              <a:defRPr/>
            </a:pPr>
            <a:endParaRPr lang="en-US"/>
          </a:p>
        </p:txBody>
      </p:sp>
      <p:sp>
        <p:nvSpPr>
          <p:cNvPr id="925702" name="Rectangle 6">
            <a:extLst>
              <a:ext uri="{FF2B5EF4-FFF2-40B4-BE49-F238E27FC236}">
                <a16:creationId xmlns:a16="http://schemas.microsoft.com/office/drawing/2014/main" id="{87E0FFC6-B2FA-3DBC-42C2-EBE0A4E0D43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106" b="1">
                <a:solidFill>
                  <a:srgbClr val="000000"/>
                </a:solidFill>
              </a:defRPr>
            </a:lvl1pPr>
          </a:lstStyle>
          <a:p>
            <a:pPr>
              <a:defRPr/>
            </a:pPr>
            <a:fld id="{59D18BA3-CDE8-42A9-9ABE-24C6A44DFD99}" type="slidenum">
              <a:rPr lang="en-US" altLang="en-US"/>
              <a:pPr>
                <a:defRPr/>
              </a:pPr>
              <a:t>‹#›</a:t>
            </a:fld>
            <a:endParaRPr lang="en-US" altLang="en-US"/>
          </a:p>
        </p:txBody>
      </p:sp>
    </p:spTree>
    <p:extLst>
      <p:ext uri="{BB962C8B-B14F-4D97-AF65-F5344CB8AC3E}">
        <p14:creationId xmlns:p14="http://schemas.microsoft.com/office/powerpoint/2010/main" val="3658978771"/>
      </p:ext>
    </p:extLst>
  </p:cSld>
  <p:clrMap bg1="lt1" tx1="dk1" bg2="lt2" tx2="dk2" accent1="accent1" accent2="accent2" accent3="accent3" accent4="accent4" accent5="accent5" accent6="accent6" hlink="hlink" folHlink="folHlink"/>
  <p:sldLayoutIdLst>
    <p:sldLayoutId id="2147514681" r:id="rId1"/>
  </p:sldLayoutIdLst>
  <p:hf sldNum="0" hdr="0" ftr="0"/>
  <p:txStyles>
    <p:titleStyle>
      <a:lvl1pPr algn="ctr" rtl="0" eaLnBrk="0" fontAlgn="base" hangingPunct="0">
        <a:spcBef>
          <a:spcPct val="0"/>
        </a:spcBef>
        <a:spcAft>
          <a:spcPct val="0"/>
        </a:spcAft>
        <a:defRPr sz="3467" b="1">
          <a:solidFill>
            <a:srgbClr val="FF7308"/>
          </a:solidFill>
          <a:latin typeface="+mj-lt"/>
          <a:ea typeface="+mj-ea"/>
          <a:cs typeface="+mj-cs"/>
        </a:defRPr>
      </a:lvl1pPr>
      <a:lvl2pPr algn="ctr" rtl="0" eaLnBrk="0" fontAlgn="base" hangingPunct="0">
        <a:spcBef>
          <a:spcPct val="0"/>
        </a:spcBef>
        <a:spcAft>
          <a:spcPct val="0"/>
        </a:spcAft>
        <a:defRPr sz="3467" b="1">
          <a:solidFill>
            <a:srgbClr val="FF7308"/>
          </a:solidFill>
          <a:latin typeface="Helvetica" pitchFamily="34" charset="0"/>
        </a:defRPr>
      </a:lvl2pPr>
      <a:lvl3pPr algn="ctr" rtl="0" eaLnBrk="0" fontAlgn="base" hangingPunct="0">
        <a:spcBef>
          <a:spcPct val="0"/>
        </a:spcBef>
        <a:spcAft>
          <a:spcPct val="0"/>
        </a:spcAft>
        <a:defRPr sz="3467" b="1">
          <a:solidFill>
            <a:srgbClr val="FF7308"/>
          </a:solidFill>
          <a:latin typeface="Helvetica" pitchFamily="34" charset="0"/>
        </a:defRPr>
      </a:lvl3pPr>
      <a:lvl4pPr algn="ctr" rtl="0" eaLnBrk="0" fontAlgn="base" hangingPunct="0">
        <a:spcBef>
          <a:spcPct val="0"/>
        </a:spcBef>
        <a:spcAft>
          <a:spcPct val="0"/>
        </a:spcAft>
        <a:defRPr sz="3467" b="1">
          <a:solidFill>
            <a:srgbClr val="FF7308"/>
          </a:solidFill>
          <a:latin typeface="Helvetica" pitchFamily="34" charset="0"/>
        </a:defRPr>
      </a:lvl4pPr>
      <a:lvl5pPr algn="ctr" rtl="0" eaLnBrk="0" fontAlgn="base" hangingPunct="0">
        <a:spcBef>
          <a:spcPct val="0"/>
        </a:spcBef>
        <a:spcAft>
          <a:spcPct val="0"/>
        </a:spcAft>
        <a:defRPr sz="3467" b="1">
          <a:solidFill>
            <a:srgbClr val="FF7308"/>
          </a:solidFill>
          <a:latin typeface="Helvetica" pitchFamily="34" charset="0"/>
        </a:defRPr>
      </a:lvl5pPr>
      <a:lvl6pPr marL="361253" algn="ctr" rtl="0" eaLnBrk="0" fontAlgn="base" hangingPunct="0">
        <a:spcBef>
          <a:spcPct val="0"/>
        </a:spcBef>
        <a:spcAft>
          <a:spcPct val="0"/>
        </a:spcAft>
        <a:defRPr sz="3476" b="1">
          <a:solidFill>
            <a:srgbClr val="FF7308"/>
          </a:solidFill>
          <a:latin typeface="Helvetica" pitchFamily="34" charset="0"/>
        </a:defRPr>
      </a:lvl6pPr>
      <a:lvl7pPr marL="722507" algn="ctr" rtl="0" eaLnBrk="0" fontAlgn="base" hangingPunct="0">
        <a:spcBef>
          <a:spcPct val="0"/>
        </a:spcBef>
        <a:spcAft>
          <a:spcPct val="0"/>
        </a:spcAft>
        <a:defRPr sz="3476" b="1">
          <a:solidFill>
            <a:srgbClr val="FF7308"/>
          </a:solidFill>
          <a:latin typeface="Helvetica" pitchFamily="34" charset="0"/>
        </a:defRPr>
      </a:lvl7pPr>
      <a:lvl8pPr marL="1083760" algn="ctr" rtl="0" eaLnBrk="0" fontAlgn="base" hangingPunct="0">
        <a:spcBef>
          <a:spcPct val="0"/>
        </a:spcBef>
        <a:spcAft>
          <a:spcPct val="0"/>
        </a:spcAft>
        <a:defRPr sz="3476" b="1">
          <a:solidFill>
            <a:srgbClr val="FF7308"/>
          </a:solidFill>
          <a:latin typeface="Helvetica" pitchFamily="34" charset="0"/>
        </a:defRPr>
      </a:lvl8pPr>
      <a:lvl9pPr marL="1445014" algn="ctr" rtl="0" eaLnBrk="0" fontAlgn="base" hangingPunct="0">
        <a:spcBef>
          <a:spcPct val="0"/>
        </a:spcBef>
        <a:spcAft>
          <a:spcPct val="0"/>
        </a:spcAft>
        <a:defRPr sz="3476" b="1">
          <a:solidFill>
            <a:srgbClr val="FF7308"/>
          </a:solidFill>
          <a:latin typeface="Helvetica" pitchFamily="34" charset="0"/>
        </a:defRPr>
      </a:lvl9pPr>
    </p:titleStyle>
    <p:bodyStyle>
      <a:lvl1pPr marL="270937" indent="-270937" algn="l" rtl="0" eaLnBrk="0" fontAlgn="base" hangingPunct="0">
        <a:spcBef>
          <a:spcPct val="20000"/>
        </a:spcBef>
        <a:spcAft>
          <a:spcPct val="0"/>
        </a:spcAft>
        <a:buChar char="•"/>
        <a:defRPr sz="2489" b="1">
          <a:solidFill>
            <a:schemeClr val="bg1"/>
          </a:solidFill>
          <a:latin typeface="+mn-lt"/>
          <a:ea typeface="+mn-ea"/>
          <a:cs typeface="+mn-cs"/>
        </a:defRPr>
      </a:lvl1pPr>
      <a:lvl2pPr marL="587030" indent="-225781" algn="l" rtl="0" eaLnBrk="0" fontAlgn="base" hangingPunct="0">
        <a:spcBef>
          <a:spcPct val="20000"/>
        </a:spcBef>
        <a:spcAft>
          <a:spcPct val="0"/>
        </a:spcAft>
        <a:buChar char="–"/>
        <a:defRPr sz="2133" b="1">
          <a:solidFill>
            <a:schemeClr val="bg1"/>
          </a:solidFill>
          <a:latin typeface="+mn-lt"/>
        </a:defRPr>
      </a:lvl2pPr>
      <a:lvl3pPr marL="903122" indent="-180624" algn="l" rtl="0" eaLnBrk="0" fontAlgn="base" hangingPunct="0">
        <a:spcBef>
          <a:spcPct val="20000"/>
        </a:spcBef>
        <a:spcAft>
          <a:spcPct val="0"/>
        </a:spcAft>
        <a:buChar char="•"/>
        <a:defRPr sz="1867" b="1">
          <a:solidFill>
            <a:schemeClr val="bg1"/>
          </a:solidFill>
          <a:latin typeface="+mn-lt"/>
        </a:defRPr>
      </a:lvl3pPr>
      <a:lvl4pPr marL="1264371" indent="-180624" algn="l" rtl="0" eaLnBrk="0" fontAlgn="base" hangingPunct="0">
        <a:spcBef>
          <a:spcPct val="20000"/>
        </a:spcBef>
        <a:spcAft>
          <a:spcPct val="0"/>
        </a:spcAft>
        <a:buChar char="–"/>
        <a:defRPr sz="1511" b="1">
          <a:solidFill>
            <a:schemeClr val="bg1"/>
          </a:solidFill>
          <a:latin typeface="+mn-lt"/>
        </a:defRPr>
      </a:lvl4pPr>
      <a:lvl5pPr marL="1625620" indent="-180624" algn="l" rtl="0" eaLnBrk="0" fontAlgn="base" hangingPunct="0">
        <a:spcBef>
          <a:spcPct val="20000"/>
        </a:spcBef>
        <a:spcAft>
          <a:spcPct val="0"/>
        </a:spcAft>
        <a:buChar char="»"/>
        <a:defRPr sz="1511" b="1">
          <a:solidFill>
            <a:schemeClr val="bg1"/>
          </a:solidFill>
          <a:latin typeface="+mn-lt"/>
        </a:defRPr>
      </a:lvl5pPr>
      <a:lvl6pPr marL="1986894" indent="-180627" algn="l" rtl="0" eaLnBrk="0" fontAlgn="base" hangingPunct="0">
        <a:spcBef>
          <a:spcPct val="20000"/>
        </a:spcBef>
        <a:spcAft>
          <a:spcPct val="0"/>
        </a:spcAft>
        <a:buChar char="»"/>
        <a:defRPr sz="1580" b="1">
          <a:solidFill>
            <a:schemeClr val="bg1"/>
          </a:solidFill>
          <a:latin typeface="+mn-lt"/>
        </a:defRPr>
      </a:lvl6pPr>
      <a:lvl7pPr marL="2348148" indent="-180627" algn="l" rtl="0" eaLnBrk="0" fontAlgn="base" hangingPunct="0">
        <a:spcBef>
          <a:spcPct val="20000"/>
        </a:spcBef>
        <a:spcAft>
          <a:spcPct val="0"/>
        </a:spcAft>
        <a:buChar char="»"/>
        <a:defRPr sz="1580" b="1">
          <a:solidFill>
            <a:schemeClr val="bg1"/>
          </a:solidFill>
          <a:latin typeface="+mn-lt"/>
        </a:defRPr>
      </a:lvl7pPr>
      <a:lvl8pPr marL="2709401" indent="-180627" algn="l" rtl="0" eaLnBrk="0" fontAlgn="base" hangingPunct="0">
        <a:spcBef>
          <a:spcPct val="20000"/>
        </a:spcBef>
        <a:spcAft>
          <a:spcPct val="0"/>
        </a:spcAft>
        <a:buChar char="»"/>
        <a:defRPr sz="1580" b="1">
          <a:solidFill>
            <a:schemeClr val="bg1"/>
          </a:solidFill>
          <a:latin typeface="+mn-lt"/>
        </a:defRPr>
      </a:lvl8pPr>
      <a:lvl9pPr marL="3070654" indent="-180627" algn="l" rtl="0" eaLnBrk="0" fontAlgn="base" hangingPunct="0">
        <a:spcBef>
          <a:spcPct val="20000"/>
        </a:spcBef>
        <a:spcAft>
          <a:spcPct val="0"/>
        </a:spcAft>
        <a:buChar char="»"/>
        <a:defRPr sz="1580" b="1">
          <a:solidFill>
            <a:schemeClr val="bg1"/>
          </a:solidFill>
          <a:latin typeface="+mn-lt"/>
        </a:defRPr>
      </a:lvl9pPr>
    </p:bodyStyle>
    <p:otherStyle>
      <a:defPPr>
        <a:defRPr lang="en-US"/>
      </a:defPPr>
      <a:lvl1pPr marL="0" algn="l" defTabSz="722507" rtl="0" eaLnBrk="1" latinLnBrk="0" hangingPunct="1">
        <a:defRPr sz="1422" kern="1200">
          <a:solidFill>
            <a:schemeClr val="tx1"/>
          </a:solidFill>
          <a:latin typeface="+mn-lt"/>
          <a:ea typeface="+mn-ea"/>
          <a:cs typeface="+mn-cs"/>
        </a:defRPr>
      </a:lvl1pPr>
      <a:lvl2pPr marL="361253" algn="l" defTabSz="722507" rtl="0" eaLnBrk="1" latinLnBrk="0" hangingPunct="1">
        <a:defRPr sz="1422" kern="1200">
          <a:solidFill>
            <a:schemeClr val="tx1"/>
          </a:solidFill>
          <a:latin typeface="+mn-lt"/>
          <a:ea typeface="+mn-ea"/>
          <a:cs typeface="+mn-cs"/>
        </a:defRPr>
      </a:lvl2pPr>
      <a:lvl3pPr marL="722507" algn="l" defTabSz="722507" rtl="0" eaLnBrk="1" latinLnBrk="0" hangingPunct="1">
        <a:defRPr sz="1422" kern="1200">
          <a:solidFill>
            <a:schemeClr val="tx1"/>
          </a:solidFill>
          <a:latin typeface="+mn-lt"/>
          <a:ea typeface="+mn-ea"/>
          <a:cs typeface="+mn-cs"/>
        </a:defRPr>
      </a:lvl3pPr>
      <a:lvl4pPr marL="1083760" algn="l" defTabSz="722507" rtl="0" eaLnBrk="1" latinLnBrk="0" hangingPunct="1">
        <a:defRPr sz="1422" kern="1200">
          <a:solidFill>
            <a:schemeClr val="tx1"/>
          </a:solidFill>
          <a:latin typeface="+mn-lt"/>
          <a:ea typeface="+mn-ea"/>
          <a:cs typeface="+mn-cs"/>
        </a:defRPr>
      </a:lvl4pPr>
      <a:lvl5pPr marL="1445014" algn="l" defTabSz="722507" rtl="0" eaLnBrk="1" latinLnBrk="0" hangingPunct="1">
        <a:defRPr sz="1422" kern="1200">
          <a:solidFill>
            <a:schemeClr val="tx1"/>
          </a:solidFill>
          <a:latin typeface="+mn-lt"/>
          <a:ea typeface="+mn-ea"/>
          <a:cs typeface="+mn-cs"/>
        </a:defRPr>
      </a:lvl5pPr>
      <a:lvl6pPr marL="1806267" algn="l" defTabSz="722507" rtl="0" eaLnBrk="1" latinLnBrk="0" hangingPunct="1">
        <a:defRPr sz="1422" kern="1200">
          <a:solidFill>
            <a:schemeClr val="tx1"/>
          </a:solidFill>
          <a:latin typeface="+mn-lt"/>
          <a:ea typeface="+mn-ea"/>
          <a:cs typeface="+mn-cs"/>
        </a:defRPr>
      </a:lvl6pPr>
      <a:lvl7pPr marL="2167520" algn="l" defTabSz="722507" rtl="0" eaLnBrk="1" latinLnBrk="0" hangingPunct="1">
        <a:defRPr sz="1422" kern="1200">
          <a:solidFill>
            <a:schemeClr val="tx1"/>
          </a:solidFill>
          <a:latin typeface="+mn-lt"/>
          <a:ea typeface="+mn-ea"/>
          <a:cs typeface="+mn-cs"/>
        </a:defRPr>
      </a:lvl7pPr>
      <a:lvl8pPr marL="2528775" algn="l" defTabSz="722507" rtl="0" eaLnBrk="1" latinLnBrk="0" hangingPunct="1">
        <a:defRPr sz="1422" kern="1200">
          <a:solidFill>
            <a:schemeClr val="tx1"/>
          </a:solidFill>
          <a:latin typeface="+mn-lt"/>
          <a:ea typeface="+mn-ea"/>
          <a:cs typeface="+mn-cs"/>
        </a:defRPr>
      </a:lvl8pPr>
      <a:lvl9pPr marL="2890028" algn="l" defTabSz="722507" rtl="0" eaLnBrk="1" latinLnBrk="0" hangingPunct="1">
        <a:defRPr sz="1422"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4893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pitchFamily="34" charset="0"/>
                <a:ea typeface="+mn-ea"/>
                <a:cs typeface="+mn-cs"/>
              </a:defRPr>
            </a:lvl1pPr>
          </a:lstStyle>
          <a:p>
            <a:pPr>
              <a:defRPr/>
            </a:pPr>
            <a:endParaRPr lang="en-US"/>
          </a:p>
        </p:txBody>
      </p:sp>
      <p:sp>
        <p:nvSpPr>
          <p:cNvPr id="1148933"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D84B0038-D30A-4A31-8E64-DE4F531FB913}" type="slidenum">
              <a:rPr lang="en-US" altLang="en-US"/>
              <a:pPr/>
              <a:t>‹#›</a:t>
            </a:fld>
            <a:endParaRPr lang="en-US" altLang="en-US"/>
          </a:p>
        </p:txBody>
      </p:sp>
    </p:spTree>
    <p:extLst>
      <p:ext uri="{BB962C8B-B14F-4D97-AF65-F5344CB8AC3E}">
        <p14:creationId xmlns:p14="http://schemas.microsoft.com/office/powerpoint/2010/main" val="1209281262"/>
      </p:ext>
    </p:extLst>
  </p:cSld>
  <p:clrMap bg1="lt1" tx1="dk1" bg2="lt2" tx2="dk2" accent1="accent1" accent2="accent2" accent3="accent3" accent4="accent4" accent5="accent5" accent6="accent6" hlink="hlink" folHlink="folHlink"/>
  <p:sldLayoutIdLst>
    <p:sldLayoutId id="2147514683" r:id="rId1"/>
  </p:sldLayoutIdLst>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229959-0B04-4F68-A05C-CCB79EA6CF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04FC2-2545-47CB-81EA-B3102E21844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A9C72-BDE2-482C-B2A5-D637CE57A02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FD0311-6E95-4399-8528-70E5FFCF88C1}" type="datetimeFigureOut">
              <a:rPr lang="en-US" smtClean="0"/>
              <a:t>11/21/2024</a:t>
            </a:fld>
            <a:endParaRPr lang="en-US"/>
          </a:p>
        </p:txBody>
      </p:sp>
      <p:sp>
        <p:nvSpPr>
          <p:cNvPr id="5" name="Footer Placeholder 4">
            <a:extLst>
              <a:ext uri="{FF2B5EF4-FFF2-40B4-BE49-F238E27FC236}">
                <a16:creationId xmlns:a16="http://schemas.microsoft.com/office/drawing/2014/main" id="{373F5AA2-AE36-45D9-9D50-E136329E62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6DD76D-E3F7-492C-B039-DC2DCFED6C4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FC5894-4A87-4864-87BC-929C47501F4F}" type="slidenum">
              <a:rPr lang="en-US" smtClean="0"/>
              <a:t>‹#›</a:t>
            </a:fld>
            <a:endParaRPr lang="en-US"/>
          </a:p>
        </p:txBody>
      </p:sp>
    </p:spTree>
    <p:extLst>
      <p:ext uri="{BB962C8B-B14F-4D97-AF65-F5344CB8AC3E}">
        <p14:creationId xmlns:p14="http://schemas.microsoft.com/office/powerpoint/2010/main" val="402294764"/>
      </p:ext>
    </p:extLst>
  </p:cSld>
  <p:clrMap bg1="lt1" tx1="dk1" bg2="lt2" tx2="dk2" accent1="accent1" accent2="accent2" accent3="accent3" accent4="accent4" accent5="accent5" accent6="accent6" hlink="hlink" folHlink="folHlink"/>
  <p:sldLayoutIdLst>
    <p:sldLayoutId id="2147514685" r:id="rId1"/>
    <p:sldLayoutId id="2147514686" r:id="rId2"/>
    <p:sldLayoutId id="2147514687" r:id="rId3"/>
    <p:sldLayoutId id="2147514688" r:id="rId4"/>
    <p:sldLayoutId id="2147514689" r:id="rId5"/>
    <p:sldLayoutId id="2147514690" r:id="rId6"/>
    <p:sldLayoutId id="2147514691" r:id="rId7"/>
    <p:sldLayoutId id="2147514692" r:id="rId8"/>
    <p:sldLayoutId id="2147514693" r:id="rId9"/>
    <p:sldLayoutId id="2147514694" r:id="rId10"/>
    <p:sldLayoutId id="2147514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3BC061DF-1631-4208-8C47-E7954A82A23C}" type="slidenum">
              <a:rPr lang="en-US" altLang="en-US"/>
              <a:pPr/>
              <a:t>‹#›</a:t>
            </a:fld>
            <a:endParaRPr lang="en-US" altLang="en-US"/>
          </a:p>
        </p:txBody>
      </p:sp>
    </p:spTree>
    <p:extLst>
      <p:ext uri="{BB962C8B-B14F-4D97-AF65-F5344CB8AC3E}">
        <p14:creationId xmlns:p14="http://schemas.microsoft.com/office/powerpoint/2010/main" val="3335605095"/>
      </p:ext>
    </p:extLst>
  </p:cSld>
  <p:clrMap bg1="lt1" tx1="dk1" bg2="lt2" tx2="dk2" accent1="accent1" accent2="accent2" accent3="accent3" accent4="accent4" accent5="accent5" accent6="accent6" hlink="hlink" folHlink="folHlink"/>
  <p:sldLayoutIdLst>
    <p:sldLayoutId id="2147514697" r:id="rId1"/>
  </p:sldLayoutIdLst>
  <p:transition/>
  <p:hf sldNum="0" hdr="0" dt="0"/>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0000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107950"/>
            <a:ext cx="84963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ctr" anchorCtr="0" compatLnSpc="1">
            <a:prstTxWarp prst="textNoShape">
              <a:avLst/>
            </a:prstTxWarp>
          </a:bodyPr>
          <a:lstStyle/>
          <a:p>
            <a:pPr lvl="0"/>
            <a:r>
              <a:rPr lang="en-GB" altLang="en-US"/>
              <a:t>Click to edit Master title style</a:t>
            </a:r>
          </a:p>
        </p:txBody>
      </p:sp>
      <p:sp>
        <p:nvSpPr>
          <p:cNvPr id="11267" name="Rectangle 3"/>
          <p:cNvSpPr>
            <a:spLocks noGrp="1" noChangeArrowheads="1"/>
          </p:cNvSpPr>
          <p:nvPr>
            <p:ph type="body" idx="1"/>
          </p:nvPr>
        </p:nvSpPr>
        <p:spPr bwMode="auto">
          <a:xfrm>
            <a:off x="323850" y="1279525"/>
            <a:ext cx="84963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20" rIns="91439"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556972409"/>
      </p:ext>
    </p:extLst>
  </p:cSld>
  <p:clrMap bg1="lt1" tx1="dk1" bg2="lt2" tx2="dk2" accent1="accent1" accent2="accent2" accent3="accent3" accent4="accent4" accent5="accent5" accent6="accent6" hlink="hlink" folHlink="folHlink"/>
  <p:sldLayoutIdLst>
    <p:sldLayoutId id="2147514699" r:id="rId1"/>
  </p:sldLayoutIdLst>
  <p:txStyles>
    <p:titleStyle>
      <a:lvl1pPr algn="ctr" rtl="0" eaLnBrk="0" fontAlgn="base" hangingPunct="0">
        <a:spcBef>
          <a:spcPct val="0"/>
        </a:spcBef>
        <a:spcAft>
          <a:spcPct val="0"/>
        </a:spcAft>
        <a:defRPr sz="2800">
          <a:solidFill>
            <a:srgbClr val="FFFF00"/>
          </a:solidFill>
          <a:latin typeface="+mj-lt"/>
          <a:ea typeface="MS PGothic" pitchFamily="34" charset="-128"/>
          <a:cs typeface="+mj-cs"/>
        </a:defRPr>
      </a:lvl1pPr>
      <a:lvl2pPr algn="ctr" rtl="0" eaLnBrk="0" fontAlgn="base" hangingPunct="0">
        <a:spcBef>
          <a:spcPct val="0"/>
        </a:spcBef>
        <a:spcAft>
          <a:spcPct val="0"/>
        </a:spcAft>
        <a:defRPr sz="2800">
          <a:solidFill>
            <a:srgbClr val="FFFF00"/>
          </a:solidFill>
          <a:latin typeface="Helvetica" pitchFamily="34" charset="0"/>
          <a:ea typeface="MS PGothic" pitchFamily="34" charset="-128"/>
        </a:defRPr>
      </a:lvl2pPr>
      <a:lvl3pPr algn="ctr" rtl="0" eaLnBrk="0" fontAlgn="base" hangingPunct="0">
        <a:spcBef>
          <a:spcPct val="0"/>
        </a:spcBef>
        <a:spcAft>
          <a:spcPct val="0"/>
        </a:spcAft>
        <a:defRPr sz="2800">
          <a:solidFill>
            <a:srgbClr val="FFFF00"/>
          </a:solidFill>
          <a:latin typeface="Helvetica" pitchFamily="34" charset="0"/>
          <a:ea typeface="MS PGothic" pitchFamily="34" charset="-128"/>
        </a:defRPr>
      </a:lvl3pPr>
      <a:lvl4pPr algn="ctr" rtl="0" eaLnBrk="0" fontAlgn="base" hangingPunct="0">
        <a:spcBef>
          <a:spcPct val="0"/>
        </a:spcBef>
        <a:spcAft>
          <a:spcPct val="0"/>
        </a:spcAft>
        <a:defRPr sz="2800">
          <a:solidFill>
            <a:srgbClr val="FFFF00"/>
          </a:solidFill>
          <a:latin typeface="Helvetica" pitchFamily="34" charset="0"/>
          <a:ea typeface="MS PGothic" pitchFamily="34" charset="-128"/>
        </a:defRPr>
      </a:lvl4pPr>
      <a:lvl5pPr algn="ctr" rtl="0" eaLnBrk="0" fontAlgn="base" hangingPunct="0">
        <a:spcBef>
          <a:spcPct val="0"/>
        </a:spcBef>
        <a:spcAft>
          <a:spcPct val="0"/>
        </a:spcAft>
        <a:defRPr sz="2800">
          <a:solidFill>
            <a:srgbClr val="FFFF00"/>
          </a:solidFill>
          <a:latin typeface="Helvetica" pitchFamily="34" charset="0"/>
          <a:ea typeface="MS PGothic" pitchFamily="34" charset="-128"/>
        </a:defRPr>
      </a:lvl5pPr>
      <a:lvl6pPr marL="406405" algn="ctr" rtl="0" fontAlgn="base">
        <a:spcBef>
          <a:spcPct val="0"/>
        </a:spcBef>
        <a:spcAft>
          <a:spcPct val="0"/>
        </a:spcAft>
        <a:defRPr sz="2844">
          <a:solidFill>
            <a:srgbClr val="FFFF00"/>
          </a:solidFill>
          <a:latin typeface="Helvetica" pitchFamily="34" charset="0"/>
        </a:defRPr>
      </a:lvl6pPr>
      <a:lvl7pPr marL="812810" algn="ctr" rtl="0" fontAlgn="base">
        <a:spcBef>
          <a:spcPct val="0"/>
        </a:spcBef>
        <a:spcAft>
          <a:spcPct val="0"/>
        </a:spcAft>
        <a:defRPr sz="2844">
          <a:solidFill>
            <a:srgbClr val="FFFF00"/>
          </a:solidFill>
          <a:latin typeface="Helvetica" pitchFamily="34" charset="0"/>
        </a:defRPr>
      </a:lvl7pPr>
      <a:lvl8pPr marL="1219215" algn="ctr" rtl="0" fontAlgn="base">
        <a:spcBef>
          <a:spcPct val="0"/>
        </a:spcBef>
        <a:spcAft>
          <a:spcPct val="0"/>
        </a:spcAft>
        <a:defRPr sz="2844">
          <a:solidFill>
            <a:srgbClr val="FFFF00"/>
          </a:solidFill>
          <a:latin typeface="Helvetica" pitchFamily="34" charset="0"/>
        </a:defRPr>
      </a:lvl8pPr>
      <a:lvl9pPr marL="1625620" algn="ctr" rtl="0" fontAlgn="base">
        <a:spcBef>
          <a:spcPct val="0"/>
        </a:spcBef>
        <a:spcAft>
          <a:spcPct val="0"/>
        </a:spcAft>
        <a:defRPr sz="2844">
          <a:solidFill>
            <a:srgbClr val="FFFF00"/>
          </a:solidFill>
          <a:latin typeface="Helvetica" pitchFamily="34" charset="0"/>
        </a:defRPr>
      </a:lvl9pPr>
    </p:titleStyle>
    <p:bodyStyle>
      <a:lvl1pPr marL="323850" indent="-323850" algn="l" rtl="0" eaLnBrk="0" fontAlgn="base" hangingPunct="0">
        <a:spcBef>
          <a:spcPct val="30000"/>
        </a:spcBef>
        <a:spcAft>
          <a:spcPct val="0"/>
        </a:spcAft>
        <a:buClr>
          <a:srgbClr val="FFFF00"/>
        </a:buClr>
        <a:buSzPct val="80000"/>
        <a:buFont typeface="Zapf Dingbats" charset="2"/>
        <a:buChar char="l"/>
        <a:defRPr sz="2100">
          <a:solidFill>
            <a:schemeClr val="bg1"/>
          </a:solidFill>
          <a:latin typeface="+mn-lt"/>
          <a:ea typeface="MS PGothic" pitchFamily="34" charset="-128"/>
          <a:cs typeface="+mn-cs"/>
        </a:defRPr>
      </a:lvl1pPr>
      <a:lvl2pPr marL="792163" indent="-307975" algn="l" rtl="0" eaLnBrk="0" fontAlgn="base" hangingPunct="0">
        <a:spcBef>
          <a:spcPct val="30000"/>
        </a:spcBef>
        <a:spcAft>
          <a:spcPct val="0"/>
        </a:spcAft>
        <a:buClr>
          <a:srgbClr val="FFFF00"/>
        </a:buClr>
        <a:buSzPct val="70000"/>
        <a:buFont typeface="Zapf Dingbats" charset="2"/>
        <a:buChar char="n"/>
        <a:defRPr sz="1900">
          <a:solidFill>
            <a:schemeClr val="bg1"/>
          </a:solidFill>
          <a:latin typeface="+mn-lt"/>
          <a:ea typeface="MS PGothic" pitchFamily="34" charset="-128"/>
        </a:defRPr>
      </a:lvl2pPr>
      <a:lvl3pPr marL="1155700" indent="-203200" algn="l" rtl="0" eaLnBrk="0" fontAlgn="base" hangingPunct="0">
        <a:lnSpc>
          <a:spcPct val="80000"/>
        </a:lnSpc>
        <a:spcBef>
          <a:spcPct val="30000"/>
        </a:spcBef>
        <a:spcAft>
          <a:spcPct val="0"/>
        </a:spcAft>
        <a:buClr>
          <a:srgbClr val="FFFF00"/>
        </a:buClr>
        <a:buSzPct val="80000"/>
        <a:buFont typeface="Zapf Dingbats" charset="2"/>
        <a:buChar char="u"/>
        <a:defRPr sz="1700">
          <a:solidFill>
            <a:schemeClr val="bg1"/>
          </a:solidFill>
          <a:latin typeface="+mn-lt"/>
          <a:ea typeface="MS PGothic" pitchFamily="34" charset="-128"/>
        </a:defRPr>
      </a:lvl3pPr>
      <a:lvl4pPr marL="1519238" indent="-203200" algn="l" rtl="0" eaLnBrk="0" fontAlgn="base" hangingPunct="0">
        <a:lnSpc>
          <a:spcPct val="80000"/>
        </a:lnSpc>
        <a:spcBef>
          <a:spcPct val="30000"/>
        </a:spcBef>
        <a:spcAft>
          <a:spcPct val="0"/>
        </a:spcAft>
        <a:buClr>
          <a:srgbClr val="FFFF00"/>
        </a:buClr>
        <a:buSzPct val="80000"/>
        <a:buFont typeface="Zapf Dingbats" charset="2"/>
        <a:buChar char="s"/>
        <a:defRPr sz="1700">
          <a:solidFill>
            <a:schemeClr val="bg1"/>
          </a:solidFill>
          <a:latin typeface="+mn-lt"/>
          <a:ea typeface="MS PGothic" pitchFamily="34" charset="-128"/>
        </a:defRPr>
      </a:lvl4pPr>
      <a:lvl5pPr marL="1882775" indent="-203200" algn="l" rtl="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mn-lt"/>
          <a:ea typeface="MS PGothic" pitchFamily="34" charset="-128"/>
        </a:defRPr>
      </a:lvl5pPr>
      <a:lvl6pPr marL="2290262" indent="-204614" algn="l" rtl="0" fontAlgn="base">
        <a:lnSpc>
          <a:spcPct val="80000"/>
        </a:lnSpc>
        <a:spcBef>
          <a:spcPct val="30000"/>
        </a:spcBef>
        <a:spcAft>
          <a:spcPct val="0"/>
        </a:spcAft>
        <a:buClr>
          <a:schemeClr val="accent2"/>
        </a:buClr>
        <a:buFont typeface="Arial" charset="0"/>
        <a:buChar char="►"/>
        <a:defRPr sz="1778">
          <a:solidFill>
            <a:schemeClr val="bg1"/>
          </a:solidFill>
          <a:latin typeface="+mn-lt"/>
        </a:defRPr>
      </a:lvl6pPr>
      <a:lvl7pPr marL="2696667" indent="-204614" algn="l" rtl="0" fontAlgn="base">
        <a:lnSpc>
          <a:spcPct val="80000"/>
        </a:lnSpc>
        <a:spcBef>
          <a:spcPct val="30000"/>
        </a:spcBef>
        <a:spcAft>
          <a:spcPct val="0"/>
        </a:spcAft>
        <a:buClr>
          <a:schemeClr val="accent2"/>
        </a:buClr>
        <a:buFont typeface="Arial" charset="0"/>
        <a:buChar char="►"/>
        <a:defRPr sz="1778">
          <a:solidFill>
            <a:schemeClr val="bg1"/>
          </a:solidFill>
          <a:latin typeface="+mn-lt"/>
        </a:defRPr>
      </a:lvl7pPr>
      <a:lvl8pPr marL="3103073" indent="-204614" algn="l" rtl="0" fontAlgn="base">
        <a:lnSpc>
          <a:spcPct val="80000"/>
        </a:lnSpc>
        <a:spcBef>
          <a:spcPct val="30000"/>
        </a:spcBef>
        <a:spcAft>
          <a:spcPct val="0"/>
        </a:spcAft>
        <a:buClr>
          <a:schemeClr val="accent2"/>
        </a:buClr>
        <a:buFont typeface="Arial" charset="0"/>
        <a:buChar char="►"/>
        <a:defRPr sz="1778">
          <a:solidFill>
            <a:schemeClr val="bg1"/>
          </a:solidFill>
          <a:latin typeface="+mn-lt"/>
        </a:defRPr>
      </a:lvl8pPr>
      <a:lvl9pPr marL="3509478" indent="-204614" algn="l" rtl="0" fontAlgn="base">
        <a:lnSpc>
          <a:spcPct val="80000"/>
        </a:lnSpc>
        <a:spcBef>
          <a:spcPct val="30000"/>
        </a:spcBef>
        <a:spcAft>
          <a:spcPct val="0"/>
        </a:spcAft>
        <a:buClr>
          <a:schemeClr val="accent2"/>
        </a:buClr>
        <a:buFont typeface="Arial" charset="0"/>
        <a:buChar char="►"/>
        <a:defRPr sz="1778">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972DA054-0AA4-472C-9767-E4E9992D8E4A}" type="slidenum">
              <a:rPr lang="en-US" altLang="en-US"/>
              <a:pPr/>
              <a:t>‹#›</a:t>
            </a:fld>
            <a:endParaRPr lang="en-US" altLang="en-US"/>
          </a:p>
        </p:txBody>
      </p:sp>
    </p:spTree>
    <p:extLst>
      <p:ext uri="{BB962C8B-B14F-4D97-AF65-F5344CB8AC3E}">
        <p14:creationId xmlns:p14="http://schemas.microsoft.com/office/powerpoint/2010/main" val="426444232"/>
      </p:ext>
    </p:extLst>
  </p:cSld>
  <p:clrMap bg1="lt1" tx1="dk1" bg2="lt2" tx2="dk2" accent1="accent1" accent2="accent2" accent3="accent3" accent4="accent4" accent5="accent5" accent6="accent6" hlink="hlink" folHlink="folHlink"/>
  <p:sldLayoutIdLst>
    <p:sldLayoutId id="2147514701" r:id="rId1"/>
    <p:sldLayoutId id="2147514702" r:id="rId2"/>
  </p:sldLayoutIdLst>
  <p:transition/>
  <p:hf sldNum="0" hdr="0" dt="0"/>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9C1E678-35E7-414C-AFB3-9F1EE950997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483" name="Rectangle 3">
            <a:extLst>
              <a:ext uri="{FF2B5EF4-FFF2-40B4-BE49-F238E27FC236}">
                <a16:creationId xmlns:a16="http://schemas.microsoft.com/office/drawing/2014/main" id="{DB9C8A39-216F-418E-ADF7-2CE7A359C939}"/>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62A08CAC-7FFB-42F2-9A33-E026E3B2897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06" b="1">
                <a:latin typeface="Helvetica"/>
                <a:ea typeface="ＭＳ Ｐゴシック"/>
                <a:cs typeface="ＭＳ Ｐゴシック"/>
              </a:defRPr>
            </a:lvl1pPr>
          </a:lstStyle>
          <a:p>
            <a:pPr>
              <a:defRPr/>
            </a:pPr>
            <a:endParaRPr lang="en-US"/>
          </a:p>
        </p:txBody>
      </p:sp>
      <p:sp>
        <p:nvSpPr>
          <p:cNvPr id="1030" name="Rectangle 6">
            <a:extLst>
              <a:ext uri="{FF2B5EF4-FFF2-40B4-BE49-F238E27FC236}">
                <a16:creationId xmlns:a16="http://schemas.microsoft.com/office/drawing/2014/main" id="{BE05E2EB-1F39-4007-9368-0B78E478653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67" b="1"/>
            </a:lvl1pPr>
          </a:lstStyle>
          <a:p>
            <a:fld id="{C127FE1B-8D18-432F-845B-7661C9F4CEB5}" type="slidenum">
              <a:rPr lang="en-US" altLang="en-US"/>
              <a:pPr/>
              <a:t>‹#›</a:t>
            </a:fld>
            <a:endParaRPr lang="en-US" altLang="en-US"/>
          </a:p>
        </p:txBody>
      </p:sp>
    </p:spTree>
    <p:extLst>
      <p:ext uri="{BB962C8B-B14F-4D97-AF65-F5344CB8AC3E}">
        <p14:creationId xmlns:p14="http://schemas.microsoft.com/office/powerpoint/2010/main" val="672261871"/>
      </p:ext>
    </p:extLst>
  </p:cSld>
  <p:clrMap bg1="lt1" tx1="dk1" bg2="lt2" tx2="dk2" accent1="accent1" accent2="accent2" accent3="accent3" accent4="accent4" accent5="accent5" accent6="accent6" hlink="hlink" folHlink="folHlink"/>
  <p:sldLayoutIdLst>
    <p:sldLayoutId id="2147514704" r:id="rId1"/>
    <p:sldLayoutId id="2147514705" r:id="rId2"/>
    <p:sldLayoutId id="2147514706" r:id="rId3"/>
    <p:sldLayoutId id="2147514707" r:id="rId4"/>
    <p:sldLayoutId id="2147514708" r:id="rId5"/>
    <p:sldLayoutId id="2147514709" r:id="rId6"/>
    <p:sldLayoutId id="2147514710" r:id="rId7"/>
    <p:sldLayoutId id="2147514711" r:id="rId8"/>
    <p:sldLayoutId id="2147514712" r:id="rId9"/>
    <p:sldLayoutId id="2147514713" r:id="rId10"/>
    <p:sldLayoutId id="2147514714" r:id="rId11"/>
  </p:sldLayoutIdLst>
  <p:transition/>
  <p:txStyles>
    <p:titleStyle>
      <a:lvl1pPr algn="ctr" rtl="0" eaLnBrk="0" fontAlgn="base" hangingPunct="0">
        <a:spcBef>
          <a:spcPct val="0"/>
        </a:spcBef>
        <a:spcAft>
          <a:spcPct val="0"/>
        </a:spcAft>
        <a:defRPr sz="3467" b="1">
          <a:solidFill>
            <a:srgbClr val="FF7308"/>
          </a:solidFill>
          <a:latin typeface="+mj-lt"/>
          <a:ea typeface="ＭＳ Ｐゴシック" panose="020B0600070205080204" pitchFamily="34" charset="-128"/>
          <a:cs typeface="MS PGothic" charset="0"/>
        </a:defRPr>
      </a:lvl1pPr>
      <a:lvl2pPr algn="ctr" rtl="0" eaLnBrk="0" fontAlgn="base" hangingPunct="0">
        <a:spcBef>
          <a:spcPct val="0"/>
        </a:spcBef>
        <a:spcAft>
          <a:spcPct val="0"/>
        </a:spcAft>
        <a:defRPr sz="3467" b="1">
          <a:solidFill>
            <a:srgbClr val="FF7308"/>
          </a:solidFill>
          <a:latin typeface="Helvetica" pitchFamily="34" charset="0"/>
          <a:ea typeface="ＭＳ Ｐゴシック" panose="020B0600070205080204" pitchFamily="34" charset="-128"/>
          <a:cs typeface="MS PGothic" charset="0"/>
        </a:defRPr>
      </a:lvl2pPr>
      <a:lvl3pPr algn="ctr" rtl="0" eaLnBrk="0" fontAlgn="base" hangingPunct="0">
        <a:spcBef>
          <a:spcPct val="0"/>
        </a:spcBef>
        <a:spcAft>
          <a:spcPct val="0"/>
        </a:spcAft>
        <a:defRPr sz="3467" b="1">
          <a:solidFill>
            <a:srgbClr val="FF7308"/>
          </a:solidFill>
          <a:latin typeface="Helvetica" pitchFamily="34" charset="0"/>
          <a:ea typeface="ＭＳ Ｐゴシック" panose="020B0600070205080204" pitchFamily="34" charset="-128"/>
          <a:cs typeface="MS PGothic" charset="0"/>
        </a:defRPr>
      </a:lvl3pPr>
      <a:lvl4pPr algn="ctr" rtl="0" eaLnBrk="0" fontAlgn="base" hangingPunct="0">
        <a:spcBef>
          <a:spcPct val="0"/>
        </a:spcBef>
        <a:spcAft>
          <a:spcPct val="0"/>
        </a:spcAft>
        <a:defRPr sz="3467" b="1">
          <a:solidFill>
            <a:srgbClr val="FF7308"/>
          </a:solidFill>
          <a:latin typeface="Helvetica" pitchFamily="34" charset="0"/>
          <a:ea typeface="ＭＳ Ｐゴシック" panose="020B0600070205080204" pitchFamily="34" charset="-128"/>
          <a:cs typeface="MS PGothic" charset="0"/>
        </a:defRPr>
      </a:lvl4pPr>
      <a:lvl5pPr algn="ctr" rtl="0" eaLnBrk="0" fontAlgn="base" hangingPunct="0">
        <a:spcBef>
          <a:spcPct val="0"/>
        </a:spcBef>
        <a:spcAft>
          <a:spcPct val="0"/>
        </a:spcAft>
        <a:defRPr sz="3467" b="1">
          <a:solidFill>
            <a:srgbClr val="FF7308"/>
          </a:solidFill>
          <a:latin typeface="Helvetica" pitchFamily="34" charset="0"/>
          <a:ea typeface="ＭＳ Ｐゴシック" panose="020B0600070205080204" pitchFamily="34" charset="-128"/>
          <a:cs typeface="MS PGothic" charset="0"/>
        </a:defRPr>
      </a:lvl5pPr>
      <a:lvl6pPr marL="361253" algn="ctr" rtl="0" eaLnBrk="0" fontAlgn="base" hangingPunct="0">
        <a:spcBef>
          <a:spcPct val="0"/>
        </a:spcBef>
        <a:spcAft>
          <a:spcPct val="0"/>
        </a:spcAft>
        <a:defRPr sz="3476" b="1">
          <a:solidFill>
            <a:srgbClr val="FF7308"/>
          </a:solidFill>
          <a:latin typeface="Helvetica" pitchFamily="34" charset="0"/>
        </a:defRPr>
      </a:lvl6pPr>
      <a:lvl7pPr marL="722507" algn="ctr" rtl="0" eaLnBrk="0" fontAlgn="base" hangingPunct="0">
        <a:spcBef>
          <a:spcPct val="0"/>
        </a:spcBef>
        <a:spcAft>
          <a:spcPct val="0"/>
        </a:spcAft>
        <a:defRPr sz="3476" b="1">
          <a:solidFill>
            <a:srgbClr val="FF7308"/>
          </a:solidFill>
          <a:latin typeface="Helvetica" pitchFamily="34" charset="0"/>
        </a:defRPr>
      </a:lvl7pPr>
      <a:lvl8pPr marL="1083760" algn="ctr" rtl="0" eaLnBrk="0" fontAlgn="base" hangingPunct="0">
        <a:spcBef>
          <a:spcPct val="0"/>
        </a:spcBef>
        <a:spcAft>
          <a:spcPct val="0"/>
        </a:spcAft>
        <a:defRPr sz="3476" b="1">
          <a:solidFill>
            <a:srgbClr val="FF7308"/>
          </a:solidFill>
          <a:latin typeface="Helvetica" pitchFamily="34" charset="0"/>
        </a:defRPr>
      </a:lvl8pPr>
      <a:lvl9pPr marL="1445014" algn="ctr" rtl="0" eaLnBrk="0" fontAlgn="base" hangingPunct="0">
        <a:spcBef>
          <a:spcPct val="0"/>
        </a:spcBef>
        <a:spcAft>
          <a:spcPct val="0"/>
        </a:spcAft>
        <a:defRPr sz="3476" b="1">
          <a:solidFill>
            <a:srgbClr val="FF7308"/>
          </a:solidFill>
          <a:latin typeface="Helvetica" pitchFamily="34" charset="0"/>
        </a:defRPr>
      </a:lvl9pPr>
    </p:titleStyle>
    <p:bodyStyle>
      <a:lvl1pPr marL="270937" indent="-270937" algn="l" rtl="0" eaLnBrk="0" fontAlgn="base" hangingPunct="0">
        <a:spcBef>
          <a:spcPct val="20000"/>
        </a:spcBef>
        <a:spcAft>
          <a:spcPct val="0"/>
        </a:spcAft>
        <a:buChar char="•"/>
        <a:defRPr sz="2489" b="1">
          <a:solidFill>
            <a:schemeClr val="bg1"/>
          </a:solidFill>
          <a:latin typeface="+mn-lt"/>
          <a:ea typeface="ＭＳ Ｐゴシック" panose="020B0600070205080204" pitchFamily="34" charset="-128"/>
          <a:cs typeface="MS PGothic" charset="0"/>
        </a:defRPr>
      </a:lvl1pPr>
      <a:lvl2pPr marL="587030" indent="-225781" algn="l" rtl="0" eaLnBrk="0" fontAlgn="base" hangingPunct="0">
        <a:spcBef>
          <a:spcPct val="20000"/>
        </a:spcBef>
        <a:spcAft>
          <a:spcPct val="0"/>
        </a:spcAft>
        <a:buChar char="–"/>
        <a:defRPr sz="2133" b="1">
          <a:solidFill>
            <a:schemeClr val="bg1"/>
          </a:solidFill>
          <a:latin typeface="+mn-lt"/>
          <a:ea typeface="ＭＳ Ｐゴシック" panose="020B0600070205080204" pitchFamily="34" charset="-128"/>
          <a:cs typeface="MS PGothic" charset="0"/>
        </a:defRPr>
      </a:lvl2pPr>
      <a:lvl3pPr marL="903122" indent="-180624" algn="l" rtl="0" eaLnBrk="0" fontAlgn="base" hangingPunct="0">
        <a:spcBef>
          <a:spcPct val="20000"/>
        </a:spcBef>
        <a:spcAft>
          <a:spcPct val="0"/>
        </a:spcAft>
        <a:buChar char="•"/>
        <a:defRPr sz="1867" b="1">
          <a:solidFill>
            <a:schemeClr val="bg1"/>
          </a:solidFill>
          <a:latin typeface="+mn-lt"/>
          <a:ea typeface="ＭＳ Ｐゴシック" panose="020B0600070205080204" pitchFamily="34" charset="-128"/>
          <a:cs typeface="MS PGothic" charset="0"/>
        </a:defRPr>
      </a:lvl3pPr>
      <a:lvl4pPr marL="1264371" indent="-180624" algn="l" rtl="0" eaLnBrk="0" fontAlgn="base" hangingPunct="0">
        <a:spcBef>
          <a:spcPct val="20000"/>
        </a:spcBef>
        <a:spcAft>
          <a:spcPct val="0"/>
        </a:spcAft>
        <a:buChar char="–"/>
        <a:defRPr sz="1511" b="1">
          <a:solidFill>
            <a:schemeClr val="bg1"/>
          </a:solidFill>
          <a:latin typeface="+mn-lt"/>
          <a:ea typeface="ＭＳ Ｐゴシック" panose="020B0600070205080204" pitchFamily="34" charset="-128"/>
          <a:cs typeface="MS PGothic" charset="0"/>
        </a:defRPr>
      </a:lvl4pPr>
      <a:lvl5pPr marL="1625620" indent="-180624" algn="l" rtl="0" eaLnBrk="0" fontAlgn="base" hangingPunct="0">
        <a:spcBef>
          <a:spcPct val="20000"/>
        </a:spcBef>
        <a:spcAft>
          <a:spcPct val="0"/>
        </a:spcAft>
        <a:buChar char="»"/>
        <a:defRPr sz="1511" b="1">
          <a:solidFill>
            <a:schemeClr val="bg1"/>
          </a:solidFill>
          <a:latin typeface="+mn-lt"/>
          <a:ea typeface="ＭＳ Ｐゴシック" panose="020B0600070205080204" pitchFamily="34" charset="-128"/>
          <a:cs typeface="MS PGothic" charset="0"/>
        </a:defRPr>
      </a:lvl5pPr>
      <a:lvl6pPr marL="1986894" indent="-180627" algn="l" rtl="0" eaLnBrk="0" fontAlgn="base" hangingPunct="0">
        <a:spcBef>
          <a:spcPct val="20000"/>
        </a:spcBef>
        <a:spcAft>
          <a:spcPct val="0"/>
        </a:spcAft>
        <a:buChar char="»"/>
        <a:defRPr sz="1580" b="1">
          <a:solidFill>
            <a:schemeClr val="bg1"/>
          </a:solidFill>
          <a:latin typeface="+mn-lt"/>
        </a:defRPr>
      </a:lvl6pPr>
      <a:lvl7pPr marL="2348148" indent="-180627" algn="l" rtl="0" eaLnBrk="0" fontAlgn="base" hangingPunct="0">
        <a:spcBef>
          <a:spcPct val="20000"/>
        </a:spcBef>
        <a:spcAft>
          <a:spcPct val="0"/>
        </a:spcAft>
        <a:buChar char="»"/>
        <a:defRPr sz="1580" b="1">
          <a:solidFill>
            <a:schemeClr val="bg1"/>
          </a:solidFill>
          <a:latin typeface="+mn-lt"/>
        </a:defRPr>
      </a:lvl7pPr>
      <a:lvl8pPr marL="2709401" indent="-180627" algn="l" rtl="0" eaLnBrk="0" fontAlgn="base" hangingPunct="0">
        <a:spcBef>
          <a:spcPct val="20000"/>
        </a:spcBef>
        <a:spcAft>
          <a:spcPct val="0"/>
        </a:spcAft>
        <a:buChar char="»"/>
        <a:defRPr sz="1580" b="1">
          <a:solidFill>
            <a:schemeClr val="bg1"/>
          </a:solidFill>
          <a:latin typeface="+mn-lt"/>
        </a:defRPr>
      </a:lvl8pPr>
      <a:lvl9pPr marL="3070654" indent="-180627" algn="l" rtl="0" eaLnBrk="0" fontAlgn="base" hangingPunct="0">
        <a:spcBef>
          <a:spcPct val="20000"/>
        </a:spcBef>
        <a:spcAft>
          <a:spcPct val="0"/>
        </a:spcAft>
        <a:buChar char="»"/>
        <a:defRPr sz="1580" b="1">
          <a:solidFill>
            <a:schemeClr val="bg1"/>
          </a:solidFill>
          <a:latin typeface="+mn-lt"/>
        </a:defRPr>
      </a:lvl9pPr>
    </p:bodyStyle>
    <p:otherStyle>
      <a:defPPr>
        <a:defRPr lang="en-US"/>
      </a:defPPr>
      <a:lvl1pPr marL="0" algn="l" defTabSz="722507" rtl="0" eaLnBrk="1" latinLnBrk="0" hangingPunct="1">
        <a:defRPr sz="1422" kern="1200">
          <a:solidFill>
            <a:schemeClr val="tx1"/>
          </a:solidFill>
          <a:latin typeface="+mn-lt"/>
          <a:ea typeface="+mn-ea"/>
          <a:cs typeface="+mn-cs"/>
        </a:defRPr>
      </a:lvl1pPr>
      <a:lvl2pPr marL="361253" algn="l" defTabSz="722507" rtl="0" eaLnBrk="1" latinLnBrk="0" hangingPunct="1">
        <a:defRPr sz="1422" kern="1200">
          <a:solidFill>
            <a:schemeClr val="tx1"/>
          </a:solidFill>
          <a:latin typeface="+mn-lt"/>
          <a:ea typeface="+mn-ea"/>
          <a:cs typeface="+mn-cs"/>
        </a:defRPr>
      </a:lvl2pPr>
      <a:lvl3pPr marL="722507" algn="l" defTabSz="722507" rtl="0" eaLnBrk="1" latinLnBrk="0" hangingPunct="1">
        <a:defRPr sz="1422" kern="1200">
          <a:solidFill>
            <a:schemeClr val="tx1"/>
          </a:solidFill>
          <a:latin typeface="+mn-lt"/>
          <a:ea typeface="+mn-ea"/>
          <a:cs typeface="+mn-cs"/>
        </a:defRPr>
      </a:lvl3pPr>
      <a:lvl4pPr marL="1083760" algn="l" defTabSz="722507" rtl="0" eaLnBrk="1" latinLnBrk="0" hangingPunct="1">
        <a:defRPr sz="1422" kern="1200">
          <a:solidFill>
            <a:schemeClr val="tx1"/>
          </a:solidFill>
          <a:latin typeface="+mn-lt"/>
          <a:ea typeface="+mn-ea"/>
          <a:cs typeface="+mn-cs"/>
        </a:defRPr>
      </a:lvl4pPr>
      <a:lvl5pPr marL="1445014" algn="l" defTabSz="722507" rtl="0" eaLnBrk="1" latinLnBrk="0" hangingPunct="1">
        <a:defRPr sz="1422" kern="1200">
          <a:solidFill>
            <a:schemeClr val="tx1"/>
          </a:solidFill>
          <a:latin typeface="+mn-lt"/>
          <a:ea typeface="+mn-ea"/>
          <a:cs typeface="+mn-cs"/>
        </a:defRPr>
      </a:lvl5pPr>
      <a:lvl6pPr marL="1806267" algn="l" defTabSz="722507" rtl="0" eaLnBrk="1" latinLnBrk="0" hangingPunct="1">
        <a:defRPr sz="1422" kern="1200">
          <a:solidFill>
            <a:schemeClr val="tx1"/>
          </a:solidFill>
          <a:latin typeface="+mn-lt"/>
          <a:ea typeface="+mn-ea"/>
          <a:cs typeface="+mn-cs"/>
        </a:defRPr>
      </a:lvl6pPr>
      <a:lvl7pPr marL="2167520" algn="l" defTabSz="722507" rtl="0" eaLnBrk="1" latinLnBrk="0" hangingPunct="1">
        <a:defRPr sz="1422" kern="1200">
          <a:solidFill>
            <a:schemeClr val="tx1"/>
          </a:solidFill>
          <a:latin typeface="+mn-lt"/>
          <a:ea typeface="+mn-ea"/>
          <a:cs typeface="+mn-cs"/>
        </a:defRPr>
      </a:lvl7pPr>
      <a:lvl8pPr marL="2528775" algn="l" defTabSz="722507" rtl="0" eaLnBrk="1" latinLnBrk="0" hangingPunct="1">
        <a:defRPr sz="1422" kern="1200">
          <a:solidFill>
            <a:schemeClr val="tx1"/>
          </a:solidFill>
          <a:latin typeface="+mn-lt"/>
          <a:ea typeface="+mn-ea"/>
          <a:cs typeface="+mn-cs"/>
        </a:defRPr>
      </a:lvl8pPr>
      <a:lvl9pPr marL="2890028" algn="l" defTabSz="722507" rtl="0" eaLnBrk="1" latinLnBrk="0" hangingPunct="1">
        <a:defRPr sz="142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13762" name="Rectangle 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latin typeface="Arial" pitchFamily="34" charset="0"/>
              </a:defRPr>
            </a:lvl1pPr>
          </a:lstStyle>
          <a:p>
            <a:fld id="{43F22048-DB94-484E-A8CE-BAEA52546519}" type="slidenum">
              <a:rPr lang="en-US" altLang="en-US"/>
              <a:pPr/>
              <a:t>‹#›</a:t>
            </a:fld>
            <a:endParaRPr lang="en-US" altLang="en-US"/>
          </a:p>
        </p:txBody>
      </p:sp>
      <p:sp>
        <p:nvSpPr>
          <p:cNvPr id="1013763" name="Rectangle 3"/>
          <p:cNvSpPr>
            <a:spLocks noGrp="1" noChangeArrowheads="1"/>
          </p:cNvSpPr>
          <p:nvPr>
            <p:ph type="title"/>
          </p:nvPr>
        </p:nvSpPr>
        <p:spPr bwMode="auto">
          <a:xfrm>
            <a:off x="438150" y="76200"/>
            <a:ext cx="8196263" cy="1004888"/>
          </a:xfrm>
          <a:prstGeom prst="rect">
            <a:avLst/>
          </a:prstGeom>
          <a:noFill/>
          <a:ln>
            <a:noFill/>
          </a:ln>
          <a:effectLst>
            <a:outerShdw blurRad="63500" dist="17961" dir="2700000" algn="ctr" rotWithShape="0">
              <a:srgbClr val="000000">
                <a:alpha val="74997"/>
              </a:srgbClr>
            </a:outerShdw>
          </a:effectLst>
          <a:extLst>
            <a:ext uri="{FAA26D3D-D897-4be2-8F04-BA451C77F1D7}"/>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4340" name="Rectangle 4"/>
          <p:cNvSpPr>
            <a:spLocks noGrp="1" noChangeArrowheads="1"/>
          </p:cNvSpPr>
          <p:nvPr>
            <p:ph type="body" idx="1"/>
          </p:nvPr>
        </p:nvSpPr>
        <p:spPr bwMode="auto">
          <a:xfrm>
            <a:off x="438150" y="1287463"/>
            <a:ext cx="820261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513541" r:id="rId1"/>
  </p:sldLayoutIdLst>
  <p:txStyles>
    <p:titleStyle>
      <a:lvl1pPr algn="l" rtl="0" eaLnBrk="0" fontAlgn="base" hangingPunct="0">
        <a:spcBef>
          <a:spcPct val="0"/>
        </a:spcBef>
        <a:spcAft>
          <a:spcPct val="0"/>
        </a:spcAft>
        <a:defRPr sz="2400" b="1">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2pPr>
      <a:lvl3pPr algn="l"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3pPr>
      <a:lvl4pPr algn="l"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4pPr>
      <a:lvl5pPr algn="l" rtl="0" eaLnBrk="0" fontAlgn="base" hangingPunct="0">
        <a:spcBef>
          <a:spcPct val="0"/>
        </a:spcBef>
        <a:spcAft>
          <a:spcPct val="0"/>
        </a:spcAft>
        <a:defRPr sz="2400" b="1">
          <a:solidFill>
            <a:schemeClr val="tx1"/>
          </a:solidFill>
          <a:latin typeface="Arial" pitchFamily="34" charset="0"/>
          <a:ea typeface="MS PGothic" pitchFamily="34" charset="-128"/>
          <a:cs typeface="MS PGothic" charset="0"/>
        </a:defRPr>
      </a:lvl5pPr>
      <a:lvl6pPr marL="406405" algn="l" rtl="0" fontAlgn="base">
        <a:spcBef>
          <a:spcPct val="0"/>
        </a:spcBef>
        <a:spcAft>
          <a:spcPct val="0"/>
        </a:spcAft>
        <a:defRPr sz="2489" b="1">
          <a:solidFill>
            <a:schemeClr val="tx1"/>
          </a:solidFill>
          <a:latin typeface="Arial" pitchFamily="34" charset="0"/>
        </a:defRPr>
      </a:lvl6pPr>
      <a:lvl7pPr marL="812810" algn="l" rtl="0" fontAlgn="base">
        <a:spcBef>
          <a:spcPct val="0"/>
        </a:spcBef>
        <a:spcAft>
          <a:spcPct val="0"/>
        </a:spcAft>
        <a:defRPr sz="2489" b="1">
          <a:solidFill>
            <a:schemeClr val="tx1"/>
          </a:solidFill>
          <a:latin typeface="Arial" pitchFamily="34" charset="0"/>
        </a:defRPr>
      </a:lvl7pPr>
      <a:lvl8pPr marL="1219215" algn="l" rtl="0" fontAlgn="base">
        <a:spcBef>
          <a:spcPct val="0"/>
        </a:spcBef>
        <a:spcAft>
          <a:spcPct val="0"/>
        </a:spcAft>
        <a:defRPr sz="2489" b="1">
          <a:solidFill>
            <a:schemeClr val="tx1"/>
          </a:solidFill>
          <a:latin typeface="Arial" pitchFamily="34" charset="0"/>
        </a:defRPr>
      </a:lvl8pPr>
      <a:lvl9pPr marL="1625620" algn="l" rtl="0" fontAlgn="base">
        <a:spcBef>
          <a:spcPct val="0"/>
        </a:spcBef>
        <a:spcAft>
          <a:spcPct val="0"/>
        </a:spcAft>
        <a:defRPr sz="2489" b="1">
          <a:solidFill>
            <a:schemeClr val="tx1"/>
          </a:solidFill>
          <a:latin typeface="Arial" pitchFamily="34" charset="0"/>
        </a:defRPr>
      </a:lvl9pPr>
    </p:titleStyle>
    <p:bodyStyle>
      <a:lvl1pPr marL="261938" indent="-261938" algn="l" rtl="0" eaLnBrk="0" fontAlgn="base" hangingPunct="0">
        <a:lnSpc>
          <a:spcPct val="85000"/>
        </a:lnSpc>
        <a:spcBef>
          <a:spcPct val="70000"/>
        </a:spcBef>
        <a:spcAft>
          <a:spcPct val="0"/>
        </a:spcAft>
        <a:buClr>
          <a:schemeClr val="tx1"/>
        </a:buClr>
        <a:buChar char="•"/>
        <a:defRPr sz="1900">
          <a:solidFill>
            <a:srgbClr val="FFFFFF"/>
          </a:solidFill>
          <a:latin typeface="+mn-lt"/>
          <a:ea typeface="MS PGothic" pitchFamily="34" charset="-128"/>
          <a:cs typeface="MS PGothic" charset="0"/>
        </a:defRPr>
      </a:lvl1pPr>
      <a:lvl2pPr marL="484188" indent="-220663" algn="l" rtl="0" eaLnBrk="0" fontAlgn="base" hangingPunct="0">
        <a:lnSpc>
          <a:spcPct val="85000"/>
        </a:lnSpc>
        <a:spcBef>
          <a:spcPct val="40000"/>
        </a:spcBef>
        <a:spcAft>
          <a:spcPct val="0"/>
        </a:spcAft>
        <a:buClr>
          <a:schemeClr val="tx1"/>
        </a:buClr>
        <a:buChar char="–"/>
        <a:defRPr sz="1600">
          <a:solidFill>
            <a:srgbClr val="FFFFFF"/>
          </a:solidFill>
          <a:latin typeface="+mn-lt"/>
          <a:ea typeface="MS PGothic" pitchFamily="34" charset="-128"/>
          <a:cs typeface="MS PGothic" charset="0"/>
        </a:defRPr>
      </a:lvl2pPr>
      <a:lvl3pPr marL="665163" indent="-177800" algn="l" rtl="0" eaLnBrk="0" fontAlgn="base" hangingPunct="0">
        <a:lnSpc>
          <a:spcPct val="85000"/>
        </a:lnSpc>
        <a:spcBef>
          <a:spcPct val="40000"/>
        </a:spcBef>
        <a:spcAft>
          <a:spcPct val="0"/>
        </a:spcAft>
        <a:buClr>
          <a:schemeClr val="tx1"/>
        </a:buClr>
        <a:buFont typeface="Wingdings" pitchFamily="2" charset="2"/>
        <a:buChar char="§"/>
        <a:defRPr sz="2100">
          <a:solidFill>
            <a:srgbClr val="FFFFFF"/>
          </a:solidFill>
          <a:latin typeface="+mn-lt"/>
          <a:ea typeface="MS PGothic" pitchFamily="34" charset="-128"/>
          <a:cs typeface="MS PGothic" charset="0"/>
        </a:defRPr>
      </a:lvl3pPr>
      <a:lvl4pPr marL="852488" indent="-185738" algn="l" rtl="0" eaLnBrk="0" fontAlgn="base" hangingPunct="0">
        <a:lnSpc>
          <a:spcPct val="85000"/>
        </a:lnSpc>
        <a:spcBef>
          <a:spcPct val="40000"/>
        </a:spcBef>
        <a:spcAft>
          <a:spcPct val="0"/>
        </a:spcAft>
        <a:buClr>
          <a:schemeClr val="tx1"/>
        </a:buClr>
        <a:buChar char="–"/>
        <a:defRPr sz="1700">
          <a:solidFill>
            <a:srgbClr val="FFFFFF"/>
          </a:solidFill>
          <a:latin typeface="+mn-lt"/>
          <a:ea typeface="MS PGothic" pitchFamily="34" charset="-128"/>
          <a:cs typeface="MS PGothic" charset="0"/>
        </a:defRPr>
      </a:lvl4pPr>
      <a:lvl5pPr marL="1041400" indent="-187325" algn="l" rtl="0" eaLnBrk="0" fontAlgn="base" hangingPunct="0">
        <a:lnSpc>
          <a:spcPct val="85000"/>
        </a:lnSpc>
        <a:spcBef>
          <a:spcPct val="40000"/>
        </a:spcBef>
        <a:spcAft>
          <a:spcPct val="0"/>
        </a:spcAft>
        <a:buClr>
          <a:schemeClr val="tx1"/>
        </a:buClr>
        <a:buChar char="–"/>
        <a:defRPr sz="1700">
          <a:solidFill>
            <a:srgbClr val="FFFFFF"/>
          </a:solidFill>
          <a:latin typeface="+mn-lt"/>
          <a:ea typeface="MS PGothic" pitchFamily="34" charset="-128"/>
          <a:cs typeface="MS PGothic" charset="0"/>
        </a:defRPr>
      </a:lvl5pPr>
      <a:lvl6pPr marL="1449230" indent="-187681" algn="l" rtl="0" fontAlgn="base">
        <a:lnSpc>
          <a:spcPct val="85000"/>
        </a:lnSpc>
        <a:spcBef>
          <a:spcPct val="40000"/>
        </a:spcBef>
        <a:spcAft>
          <a:spcPct val="0"/>
        </a:spcAft>
        <a:buClr>
          <a:schemeClr val="tx1"/>
        </a:buClr>
        <a:buChar char="–"/>
        <a:defRPr>
          <a:solidFill>
            <a:srgbClr val="FFFFFF"/>
          </a:solidFill>
          <a:latin typeface="+mn-lt"/>
        </a:defRPr>
      </a:lvl6pPr>
      <a:lvl7pPr marL="1855635" indent="-187681" algn="l" rtl="0" fontAlgn="base">
        <a:lnSpc>
          <a:spcPct val="85000"/>
        </a:lnSpc>
        <a:spcBef>
          <a:spcPct val="40000"/>
        </a:spcBef>
        <a:spcAft>
          <a:spcPct val="0"/>
        </a:spcAft>
        <a:buClr>
          <a:schemeClr val="tx1"/>
        </a:buClr>
        <a:buChar char="–"/>
        <a:defRPr>
          <a:solidFill>
            <a:srgbClr val="FFFFFF"/>
          </a:solidFill>
          <a:latin typeface="+mn-lt"/>
        </a:defRPr>
      </a:lvl7pPr>
      <a:lvl8pPr marL="2262040" indent="-187681" algn="l" rtl="0" fontAlgn="base">
        <a:lnSpc>
          <a:spcPct val="85000"/>
        </a:lnSpc>
        <a:spcBef>
          <a:spcPct val="40000"/>
        </a:spcBef>
        <a:spcAft>
          <a:spcPct val="0"/>
        </a:spcAft>
        <a:buClr>
          <a:schemeClr val="tx1"/>
        </a:buClr>
        <a:buChar char="–"/>
        <a:defRPr>
          <a:solidFill>
            <a:srgbClr val="FFFFFF"/>
          </a:solidFill>
          <a:latin typeface="+mn-lt"/>
        </a:defRPr>
      </a:lvl8pPr>
      <a:lvl9pPr marL="2668445" indent="-187681" algn="l" rtl="0" fontAlgn="base">
        <a:lnSpc>
          <a:spcPct val="85000"/>
        </a:lnSpc>
        <a:spcBef>
          <a:spcPct val="40000"/>
        </a:spcBef>
        <a:spcAft>
          <a:spcPct val="0"/>
        </a:spcAft>
        <a:buClr>
          <a:schemeClr val="tx1"/>
        </a:buClr>
        <a:buChar char="–"/>
        <a:defRPr>
          <a:solidFill>
            <a:srgbClr val="FFFFFF"/>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0C62A08-356E-4304-9B56-3E57428BFD0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a:extLst>
              <a:ext uri="{FF2B5EF4-FFF2-40B4-BE49-F238E27FC236}">
                <a16:creationId xmlns:a16="http://schemas.microsoft.com/office/drawing/2014/main" id="{4209DA85-9DD1-492D-8AFF-67705DC3F768}"/>
              </a:ext>
            </a:extLst>
          </p:cNvPr>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B00D8153-5E62-4327-8138-49D6E50FC81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06" b="1">
                <a:latin typeface="Helvetica"/>
                <a:ea typeface="ＭＳ Ｐゴシック"/>
                <a:cs typeface="ＭＳ Ｐゴシック"/>
              </a:defRPr>
            </a:lvl1pPr>
          </a:lstStyle>
          <a:p>
            <a:pPr>
              <a:defRPr/>
            </a:pPr>
            <a:endParaRPr lang="en-US"/>
          </a:p>
        </p:txBody>
      </p:sp>
      <p:sp>
        <p:nvSpPr>
          <p:cNvPr id="1030" name="Rectangle 6">
            <a:extLst>
              <a:ext uri="{FF2B5EF4-FFF2-40B4-BE49-F238E27FC236}">
                <a16:creationId xmlns:a16="http://schemas.microsoft.com/office/drawing/2014/main" id="{A9B93900-9250-404C-B06D-50D4450A948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106" b="1"/>
            </a:lvl1pPr>
          </a:lstStyle>
          <a:p>
            <a:pPr>
              <a:defRPr/>
            </a:pPr>
            <a:fld id="{744A18D6-7A2B-4DD7-8C65-E1B77F0A89CA}" type="slidenum">
              <a:rPr lang="en-US" altLang="en-US"/>
              <a:pPr>
                <a:defRPr/>
              </a:pPr>
              <a:t>‹#›</a:t>
            </a:fld>
            <a:endParaRPr lang="en-US" altLang="en-US"/>
          </a:p>
        </p:txBody>
      </p:sp>
    </p:spTree>
    <p:extLst>
      <p:ext uri="{BB962C8B-B14F-4D97-AF65-F5344CB8AC3E}">
        <p14:creationId xmlns:p14="http://schemas.microsoft.com/office/powerpoint/2010/main" val="2425670138"/>
      </p:ext>
    </p:extLst>
  </p:cSld>
  <p:clrMap bg1="lt1" tx1="dk1" bg2="lt2" tx2="dk2" accent1="accent1" accent2="accent2" accent3="accent3" accent4="accent4" accent5="accent5" accent6="accent6" hlink="hlink" folHlink="folHlink"/>
  <p:sldLayoutIdLst>
    <p:sldLayoutId id="2147514719" r:id="rId1"/>
    <p:sldLayoutId id="2147514720" r:id="rId2"/>
    <p:sldLayoutId id="2147514721" r:id="rId3"/>
    <p:sldLayoutId id="2147514722" r:id="rId4"/>
    <p:sldLayoutId id="2147514723" r:id="rId5"/>
    <p:sldLayoutId id="2147514724" r:id="rId6"/>
    <p:sldLayoutId id="2147514725" r:id="rId7"/>
    <p:sldLayoutId id="2147514726" r:id="rId8"/>
    <p:sldLayoutId id="2147514727" r:id="rId9"/>
    <p:sldLayoutId id="2147514728" r:id="rId10"/>
    <p:sldLayoutId id="2147514729" r:id="rId11"/>
  </p:sldLayoutIdLst>
  <p:transition/>
  <p:txStyles>
    <p:titleStyle>
      <a:lvl1pPr algn="ctr" rtl="0" eaLnBrk="0" fontAlgn="base" hangingPunct="0">
        <a:spcBef>
          <a:spcPct val="0"/>
        </a:spcBef>
        <a:spcAft>
          <a:spcPct val="0"/>
        </a:spcAft>
        <a:defRPr sz="3467" b="1">
          <a:solidFill>
            <a:srgbClr val="FF7308"/>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467" b="1">
          <a:solidFill>
            <a:srgbClr val="FF7308"/>
          </a:solidFill>
          <a:latin typeface="Helvetica" pitchFamily="34" charset="0"/>
          <a:ea typeface="MS PGothic" panose="020B0600070205080204" pitchFamily="34" charset="-128"/>
          <a:cs typeface="MS PGothic" charset="0"/>
        </a:defRPr>
      </a:lvl2pPr>
      <a:lvl3pPr algn="ctr" rtl="0" eaLnBrk="0" fontAlgn="base" hangingPunct="0">
        <a:spcBef>
          <a:spcPct val="0"/>
        </a:spcBef>
        <a:spcAft>
          <a:spcPct val="0"/>
        </a:spcAft>
        <a:defRPr sz="3467" b="1">
          <a:solidFill>
            <a:srgbClr val="FF7308"/>
          </a:solidFill>
          <a:latin typeface="Helvetica" pitchFamily="34" charset="0"/>
          <a:ea typeface="MS PGothic" panose="020B0600070205080204" pitchFamily="34" charset="-128"/>
          <a:cs typeface="MS PGothic" charset="0"/>
        </a:defRPr>
      </a:lvl3pPr>
      <a:lvl4pPr algn="ctr" rtl="0" eaLnBrk="0" fontAlgn="base" hangingPunct="0">
        <a:spcBef>
          <a:spcPct val="0"/>
        </a:spcBef>
        <a:spcAft>
          <a:spcPct val="0"/>
        </a:spcAft>
        <a:defRPr sz="3467" b="1">
          <a:solidFill>
            <a:srgbClr val="FF7308"/>
          </a:solidFill>
          <a:latin typeface="Helvetica" pitchFamily="34" charset="0"/>
          <a:ea typeface="MS PGothic" panose="020B0600070205080204" pitchFamily="34" charset="-128"/>
          <a:cs typeface="MS PGothic" charset="0"/>
        </a:defRPr>
      </a:lvl4pPr>
      <a:lvl5pPr algn="ctr" rtl="0" eaLnBrk="0" fontAlgn="base" hangingPunct="0">
        <a:spcBef>
          <a:spcPct val="0"/>
        </a:spcBef>
        <a:spcAft>
          <a:spcPct val="0"/>
        </a:spcAft>
        <a:defRPr sz="3467" b="1">
          <a:solidFill>
            <a:srgbClr val="FF7308"/>
          </a:solidFill>
          <a:latin typeface="Helvetica" pitchFamily="34" charset="0"/>
          <a:ea typeface="MS PGothic" panose="020B0600070205080204" pitchFamily="34" charset="-128"/>
          <a:cs typeface="MS PGothic" charset="0"/>
        </a:defRPr>
      </a:lvl5pPr>
      <a:lvl6pPr marL="361253" algn="ctr" rtl="0" eaLnBrk="0" fontAlgn="base" hangingPunct="0">
        <a:spcBef>
          <a:spcPct val="0"/>
        </a:spcBef>
        <a:spcAft>
          <a:spcPct val="0"/>
        </a:spcAft>
        <a:defRPr sz="3476" b="1">
          <a:solidFill>
            <a:srgbClr val="FF7308"/>
          </a:solidFill>
          <a:latin typeface="Helvetica" pitchFamily="34" charset="0"/>
        </a:defRPr>
      </a:lvl6pPr>
      <a:lvl7pPr marL="722507" algn="ctr" rtl="0" eaLnBrk="0" fontAlgn="base" hangingPunct="0">
        <a:spcBef>
          <a:spcPct val="0"/>
        </a:spcBef>
        <a:spcAft>
          <a:spcPct val="0"/>
        </a:spcAft>
        <a:defRPr sz="3476" b="1">
          <a:solidFill>
            <a:srgbClr val="FF7308"/>
          </a:solidFill>
          <a:latin typeface="Helvetica" pitchFamily="34" charset="0"/>
        </a:defRPr>
      </a:lvl7pPr>
      <a:lvl8pPr marL="1083760" algn="ctr" rtl="0" eaLnBrk="0" fontAlgn="base" hangingPunct="0">
        <a:spcBef>
          <a:spcPct val="0"/>
        </a:spcBef>
        <a:spcAft>
          <a:spcPct val="0"/>
        </a:spcAft>
        <a:defRPr sz="3476" b="1">
          <a:solidFill>
            <a:srgbClr val="FF7308"/>
          </a:solidFill>
          <a:latin typeface="Helvetica" pitchFamily="34" charset="0"/>
        </a:defRPr>
      </a:lvl8pPr>
      <a:lvl9pPr marL="1445014" algn="ctr" rtl="0" eaLnBrk="0" fontAlgn="base" hangingPunct="0">
        <a:spcBef>
          <a:spcPct val="0"/>
        </a:spcBef>
        <a:spcAft>
          <a:spcPct val="0"/>
        </a:spcAft>
        <a:defRPr sz="3476" b="1">
          <a:solidFill>
            <a:srgbClr val="FF7308"/>
          </a:solidFill>
          <a:latin typeface="Helvetica" pitchFamily="34" charset="0"/>
        </a:defRPr>
      </a:lvl9pPr>
    </p:titleStyle>
    <p:bodyStyle>
      <a:lvl1pPr marL="270937" indent="-270937" algn="l" rtl="0" eaLnBrk="0" fontAlgn="base" hangingPunct="0">
        <a:spcBef>
          <a:spcPct val="20000"/>
        </a:spcBef>
        <a:spcAft>
          <a:spcPct val="0"/>
        </a:spcAft>
        <a:buChar char="•"/>
        <a:defRPr sz="2489" b="1">
          <a:solidFill>
            <a:schemeClr val="bg1"/>
          </a:solidFill>
          <a:latin typeface="+mn-lt"/>
          <a:ea typeface="MS PGothic" panose="020B0600070205080204" pitchFamily="34" charset="-128"/>
          <a:cs typeface="MS PGothic" charset="0"/>
        </a:defRPr>
      </a:lvl1pPr>
      <a:lvl2pPr marL="587030" indent="-225781" algn="l" rtl="0" eaLnBrk="0" fontAlgn="base" hangingPunct="0">
        <a:spcBef>
          <a:spcPct val="20000"/>
        </a:spcBef>
        <a:spcAft>
          <a:spcPct val="0"/>
        </a:spcAft>
        <a:buChar char="–"/>
        <a:defRPr sz="2133" b="1">
          <a:solidFill>
            <a:schemeClr val="bg1"/>
          </a:solidFill>
          <a:latin typeface="+mn-lt"/>
          <a:ea typeface="MS PGothic" panose="020B0600070205080204" pitchFamily="34" charset="-128"/>
          <a:cs typeface="MS PGothic" charset="0"/>
        </a:defRPr>
      </a:lvl2pPr>
      <a:lvl3pPr marL="903122" indent="-180624" algn="l" rtl="0" eaLnBrk="0" fontAlgn="base" hangingPunct="0">
        <a:spcBef>
          <a:spcPct val="20000"/>
        </a:spcBef>
        <a:spcAft>
          <a:spcPct val="0"/>
        </a:spcAft>
        <a:buChar char="•"/>
        <a:defRPr sz="1867" b="1">
          <a:solidFill>
            <a:schemeClr val="bg1"/>
          </a:solidFill>
          <a:latin typeface="+mn-lt"/>
          <a:ea typeface="MS PGothic" panose="020B0600070205080204" pitchFamily="34" charset="-128"/>
          <a:cs typeface="MS PGothic" charset="0"/>
        </a:defRPr>
      </a:lvl3pPr>
      <a:lvl4pPr marL="1264371" indent="-180624" algn="l" rtl="0" eaLnBrk="0" fontAlgn="base" hangingPunct="0">
        <a:spcBef>
          <a:spcPct val="20000"/>
        </a:spcBef>
        <a:spcAft>
          <a:spcPct val="0"/>
        </a:spcAft>
        <a:buChar char="–"/>
        <a:defRPr sz="1511" b="1">
          <a:solidFill>
            <a:schemeClr val="bg1"/>
          </a:solidFill>
          <a:latin typeface="+mn-lt"/>
          <a:ea typeface="MS PGothic" panose="020B0600070205080204" pitchFamily="34" charset="-128"/>
          <a:cs typeface="MS PGothic" charset="0"/>
        </a:defRPr>
      </a:lvl4pPr>
      <a:lvl5pPr marL="1625620" indent="-180624" algn="l" rtl="0" eaLnBrk="0" fontAlgn="base" hangingPunct="0">
        <a:spcBef>
          <a:spcPct val="20000"/>
        </a:spcBef>
        <a:spcAft>
          <a:spcPct val="0"/>
        </a:spcAft>
        <a:buChar char="»"/>
        <a:defRPr sz="1511" b="1">
          <a:solidFill>
            <a:schemeClr val="bg1"/>
          </a:solidFill>
          <a:latin typeface="+mn-lt"/>
          <a:ea typeface="MS PGothic" panose="020B0600070205080204" pitchFamily="34" charset="-128"/>
          <a:cs typeface="MS PGothic" charset="0"/>
        </a:defRPr>
      </a:lvl5pPr>
      <a:lvl6pPr marL="1986894" indent="-180627" algn="l" rtl="0" eaLnBrk="0" fontAlgn="base" hangingPunct="0">
        <a:spcBef>
          <a:spcPct val="20000"/>
        </a:spcBef>
        <a:spcAft>
          <a:spcPct val="0"/>
        </a:spcAft>
        <a:buChar char="»"/>
        <a:defRPr sz="1580" b="1">
          <a:solidFill>
            <a:schemeClr val="bg1"/>
          </a:solidFill>
          <a:latin typeface="+mn-lt"/>
        </a:defRPr>
      </a:lvl6pPr>
      <a:lvl7pPr marL="2348148" indent="-180627" algn="l" rtl="0" eaLnBrk="0" fontAlgn="base" hangingPunct="0">
        <a:spcBef>
          <a:spcPct val="20000"/>
        </a:spcBef>
        <a:spcAft>
          <a:spcPct val="0"/>
        </a:spcAft>
        <a:buChar char="»"/>
        <a:defRPr sz="1580" b="1">
          <a:solidFill>
            <a:schemeClr val="bg1"/>
          </a:solidFill>
          <a:latin typeface="+mn-lt"/>
        </a:defRPr>
      </a:lvl7pPr>
      <a:lvl8pPr marL="2709401" indent="-180627" algn="l" rtl="0" eaLnBrk="0" fontAlgn="base" hangingPunct="0">
        <a:spcBef>
          <a:spcPct val="20000"/>
        </a:spcBef>
        <a:spcAft>
          <a:spcPct val="0"/>
        </a:spcAft>
        <a:buChar char="»"/>
        <a:defRPr sz="1580" b="1">
          <a:solidFill>
            <a:schemeClr val="bg1"/>
          </a:solidFill>
          <a:latin typeface="+mn-lt"/>
        </a:defRPr>
      </a:lvl8pPr>
      <a:lvl9pPr marL="3070654" indent="-180627" algn="l" rtl="0" eaLnBrk="0" fontAlgn="base" hangingPunct="0">
        <a:spcBef>
          <a:spcPct val="20000"/>
        </a:spcBef>
        <a:spcAft>
          <a:spcPct val="0"/>
        </a:spcAft>
        <a:buChar char="»"/>
        <a:defRPr sz="1580" b="1">
          <a:solidFill>
            <a:schemeClr val="bg1"/>
          </a:solidFill>
          <a:latin typeface="+mn-lt"/>
        </a:defRPr>
      </a:lvl9pPr>
    </p:bodyStyle>
    <p:otherStyle>
      <a:defPPr>
        <a:defRPr lang="en-US"/>
      </a:defPPr>
      <a:lvl1pPr marL="0" algn="l" defTabSz="722507" rtl="0" eaLnBrk="1" latinLnBrk="0" hangingPunct="1">
        <a:defRPr sz="1422" kern="1200">
          <a:solidFill>
            <a:schemeClr val="tx1"/>
          </a:solidFill>
          <a:latin typeface="+mn-lt"/>
          <a:ea typeface="+mn-ea"/>
          <a:cs typeface="+mn-cs"/>
        </a:defRPr>
      </a:lvl1pPr>
      <a:lvl2pPr marL="361253" algn="l" defTabSz="722507" rtl="0" eaLnBrk="1" latinLnBrk="0" hangingPunct="1">
        <a:defRPr sz="1422" kern="1200">
          <a:solidFill>
            <a:schemeClr val="tx1"/>
          </a:solidFill>
          <a:latin typeface="+mn-lt"/>
          <a:ea typeface="+mn-ea"/>
          <a:cs typeface="+mn-cs"/>
        </a:defRPr>
      </a:lvl2pPr>
      <a:lvl3pPr marL="722507" algn="l" defTabSz="722507" rtl="0" eaLnBrk="1" latinLnBrk="0" hangingPunct="1">
        <a:defRPr sz="1422" kern="1200">
          <a:solidFill>
            <a:schemeClr val="tx1"/>
          </a:solidFill>
          <a:latin typeface="+mn-lt"/>
          <a:ea typeface="+mn-ea"/>
          <a:cs typeface="+mn-cs"/>
        </a:defRPr>
      </a:lvl3pPr>
      <a:lvl4pPr marL="1083760" algn="l" defTabSz="722507" rtl="0" eaLnBrk="1" latinLnBrk="0" hangingPunct="1">
        <a:defRPr sz="1422" kern="1200">
          <a:solidFill>
            <a:schemeClr val="tx1"/>
          </a:solidFill>
          <a:latin typeface="+mn-lt"/>
          <a:ea typeface="+mn-ea"/>
          <a:cs typeface="+mn-cs"/>
        </a:defRPr>
      </a:lvl4pPr>
      <a:lvl5pPr marL="1445014" algn="l" defTabSz="722507" rtl="0" eaLnBrk="1" latinLnBrk="0" hangingPunct="1">
        <a:defRPr sz="1422" kern="1200">
          <a:solidFill>
            <a:schemeClr val="tx1"/>
          </a:solidFill>
          <a:latin typeface="+mn-lt"/>
          <a:ea typeface="+mn-ea"/>
          <a:cs typeface="+mn-cs"/>
        </a:defRPr>
      </a:lvl5pPr>
      <a:lvl6pPr marL="1806267" algn="l" defTabSz="722507" rtl="0" eaLnBrk="1" latinLnBrk="0" hangingPunct="1">
        <a:defRPr sz="1422" kern="1200">
          <a:solidFill>
            <a:schemeClr val="tx1"/>
          </a:solidFill>
          <a:latin typeface="+mn-lt"/>
          <a:ea typeface="+mn-ea"/>
          <a:cs typeface="+mn-cs"/>
        </a:defRPr>
      </a:lvl6pPr>
      <a:lvl7pPr marL="2167520" algn="l" defTabSz="722507" rtl="0" eaLnBrk="1" latinLnBrk="0" hangingPunct="1">
        <a:defRPr sz="1422" kern="1200">
          <a:solidFill>
            <a:schemeClr val="tx1"/>
          </a:solidFill>
          <a:latin typeface="+mn-lt"/>
          <a:ea typeface="+mn-ea"/>
          <a:cs typeface="+mn-cs"/>
        </a:defRPr>
      </a:lvl7pPr>
      <a:lvl8pPr marL="2528775" algn="l" defTabSz="722507" rtl="0" eaLnBrk="1" latinLnBrk="0" hangingPunct="1">
        <a:defRPr sz="1422" kern="1200">
          <a:solidFill>
            <a:schemeClr val="tx1"/>
          </a:solidFill>
          <a:latin typeface="+mn-lt"/>
          <a:ea typeface="+mn-ea"/>
          <a:cs typeface="+mn-cs"/>
        </a:defRPr>
      </a:lvl8pPr>
      <a:lvl9pPr marL="2890028" algn="l" defTabSz="722507" rtl="0" eaLnBrk="1" latinLnBrk="0" hangingPunct="1">
        <a:defRPr sz="1422"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8B60AB-8A55-FB39-4205-6E7F3443CCE4}"/>
              </a:ext>
            </a:extLst>
          </p:cNvPr>
          <p:cNvGraphicFramePr>
            <a:graphicFrameLocks noChangeAspect="1"/>
          </p:cNvGraphicFramePr>
          <p:nvPr userDrawn="1">
            <p:custDataLst>
              <p:tags r:id="rId5"/>
            </p:custDataLst>
            <p:extLst>
              <p:ext uri="{D42A27DB-BD31-4B8C-83A1-F6EECF244321}">
                <p14:modId xmlns:p14="http://schemas.microsoft.com/office/powerpoint/2010/main" val="412911972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6" name="think-cell Slide" r:id="rId6" imgW="608" imgH="608" progId="TCLayout.ActiveDocument.1">
                  <p:embed/>
                </p:oleObj>
              </mc:Choice>
              <mc:Fallback>
                <p:oleObj name="think-cell Slide" r:id="rId6" imgW="608" imgH="608" progId="TCLayout.ActiveDocument.1">
                  <p:embed/>
                  <p:pic>
                    <p:nvPicPr>
                      <p:cNvPr id="5" name="think-cell data - do not delete" hidden="1">
                        <a:extLst>
                          <a:ext uri="{FF2B5EF4-FFF2-40B4-BE49-F238E27FC236}">
                            <a16:creationId xmlns:a16="http://schemas.microsoft.com/office/drawing/2014/main" id="{FD8B60AB-8A55-FB39-4205-6E7F3443CCE4}"/>
                          </a:ext>
                        </a:extLst>
                      </p:cNvPr>
                      <p:cNvPicPr/>
                      <p:nvPr/>
                    </p:nvPicPr>
                    <p:blipFill>
                      <a:blip r:embed="rId7"/>
                      <a:stretch>
                        <a:fillRect/>
                      </a:stretch>
                    </p:blipFill>
                    <p:spPr>
                      <a:xfrm>
                        <a:off x="1191" y="1588"/>
                        <a:ext cx="1191" cy="1588"/>
                      </a:xfrm>
                      <a:prstGeom prst="rect">
                        <a:avLst/>
                      </a:prstGeom>
                    </p:spPr>
                  </p:pic>
                </p:oleObj>
              </mc:Fallback>
            </mc:AlternateContent>
          </a:graphicData>
        </a:graphic>
      </p:graphicFrame>
    </p:spTree>
    <p:custDataLst>
      <p:tags r:id="rId4"/>
    </p:custDataLst>
    <p:extLst>
      <p:ext uri="{BB962C8B-B14F-4D97-AF65-F5344CB8AC3E}">
        <p14:creationId xmlns:p14="http://schemas.microsoft.com/office/powerpoint/2010/main" val="695313099"/>
      </p:ext>
    </p:extLst>
  </p:cSld>
  <p:clrMap bg1="lt1" tx1="dk1" bg2="lt2" tx2="dk2" accent1="accent1" accent2="accent2" accent3="accent3" accent4="accent4" accent5="accent5" accent6="accent6" hlink="hlink" folHlink="folHlink"/>
  <p:sldLayoutIdLst>
    <p:sldLayoutId id="2147514779" r:id="rId1"/>
  </p:sldLayoutIdLst>
  <p:hf hdr="0" ftr="0"/>
  <p:txStyles>
    <p:titleStyle>
      <a:lvl1pPr algn="l" defTabSz="685800" rtl="0" eaLnBrk="1" latinLnBrk="0" hangingPunct="1">
        <a:lnSpc>
          <a:spcPct val="100000"/>
        </a:lnSpc>
        <a:spcBef>
          <a:spcPct val="0"/>
        </a:spcBef>
        <a:buNone/>
        <a:defRPr sz="2700" kern="1200">
          <a:solidFill>
            <a:schemeClr val="accent1"/>
          </a:solidFill>
          <a:latin typeface="+mj-lt"/>
          <a:ea typeface="+mj-ea"/>
          <a:cs typeface="+mj-cs"/>
        </a:defRPr>
      </a:lvl1pPr>
    </p:titleStyle>
    <p:bodyStyle>
      <a:lvl1pPr marL="171450" indent="-171450" algn="l" defTabSz="685800" rtl="0" eaLnBrk="1" latinLnBrk="0" hangingPunct="1">
        <a:lnSpc>
          <a:spcPct val="100000"/>
        </a:lnSpc>
        <a:spcBef>
          <a:spcPts val="450"/>
        </a:spcBef>
        <a:spcAft>
          <a:spcPts val="450"/>
        </a:spcAft>
        <a:buFont typeface="Arial" panose="020B0604020202020204" pitchFamily="34" charset="0"/>
        <a:buChar char="•"/>
        <a:defRPr sz="1800" kern="1200">
          <a:solidFill>
            <a:schemeClr val="tx1"/>
          </a:solidFill>
          <a:latin typeface="+mn-lt"/>
          <a:ea typeface="+mn-ea"/>
          <a:cs typeface="+mn-cs"/>
        </a:defRPr>
      </a:lvl1pPr>
      <a:lvl2pPr marL="345600" marR="0" indent="-172800" algn="l" defTabSz="685800" rtl="0" eaLnBrk="1" fontAlgn="auto" latinLnBrk="0" hangingPunct="1">
        <a:lnSpc>
          <a:spcPct val="100000"/>
        </a:lnSpc>
        <a:spcBef>
          <a:spcPts val="0"/>
        </a:spcBef>
        <a:spcAft>
          <a:spcPts val="600"/>
        </a:spcAft>
        <a:buClrTx/>
        <a:buSzPct val="100000"/>
        <a:buFont typeface="Arial" panose="020B0604020202020204" pitchFamily="34" charset="0"/>
        <a:buChar char="•"/>
        <a:tabLst/>
        <a:defRPr lang="en-US" sz="1800" kern="1200">
          <a:solidFill>
            <a:schemeClr val="tx1"/>
          </a:solidFill>
          <a:latin typeface="+mn-lt"/>
          <a:ea typeface="+mn-ea"/>
          <a:cs typeface="+mn-cs"/>
        </a:defRPr>
      </a:lvl2pPr>
      <a:lvl3pPr marL="518400" indent="-172800"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3pPr>
      <a:lvl4pPr marL="691200" indent="-172800" algn="l" defTabSz="685800" rtl="0" eaLnBrk="1" latinLnBrk="0" hangingPunct="1">
        <a:lnSpc>
          <a:spcPct val="100000"/>
        </a:lnSpc>
        <a:spcBef>
          <a:spcPts val="0"/>
        </a:spcBef>
        <a:spcAft>
          <a:spcPts val="600"/>
        </a:spcAft>
        <a:buClrTx/>
        <a:buSzPct val="100000"/>
        <a:buFont typeface="Arial" panose="020B0604020202020204" pitchFamily="34" charset="0"/>
        <a:buChar char="•"/>
        <a:defRPr lang="en-US" sz="1500" kern="1200" dirty="0">
          <a:solidFill>
            <a:schemeClr val="tx1"/>
          </a:solidFill>
          <a:latin typeface="+mn-lt"/>
          <a:ea typeface="+mn-ea"/>
          <a:cs typeface="+mn-cs"/>
        </a:defRPr>
      </a:lvl4pPr>
      <a:lvl5pPr marL="864000" indent="-171450" algn="l" defTabSz="685800" rtl="0" eaLnBrk="1" latinLnBrk="0" hangingPunct="1">
        <a:lnSpc>
          <a:spcPct val="100000"/>
        </a:lnSpc>
        <a:spcBef>
          <a:spcPts val="0"/>
        </a:spcBef>
        <a:spcAft>
          <a:spcPts val="600"/>
        </a:spcAft>
        <a:buClrTx/>
        <a:buSzPct val="100000"/>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C35EA4"/>
          </p15:clr>
        </p15:guide>
        <p15:guide id="2" pos="5567">
          <p15:clr>
            <a:srgbClr val="C35EA4"/>
          </p15:clr>
        </p15:guide>
        <p15:guide id="3" orient="horz" pos="3906">
          <p15:clr>
            <a:srgbClr val="C35EA4"/>
          </p15:clr>
        </p15:guide>
        <p15:guide id="4" orient="horz" pos="255">
          <p15:clr>
            <a:srgbClr val="C35EA4"/>
          </p15:clr>
        </p15:guide>
      </p15:sldGuideLst>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3010" name="Title Placeholder 1">
            <a:extLst>
              <a:ext uri="{FF2B5EF4-FFF2-40B4-BE49-F238E27FC236}">
                <a16:creationId xmlns:a16="http://schemas.microsoft.com/office/drawing/2014/main" id="{8E87FD05-D60C-D18D-6333-45992C0C0067}"/>
              </a:ext>
            </a:extLst>
          </p:cNvPr>
          <p:cNvSpPr>
            <a:spLocks noGrp="1" noChangeArrowheads="1"/>
          </p:cNvSpPr>
          <p:nvPr>
            <p:ph type="title"/>
          </p:nvPr>
        </p:nvSpPr>
        <p:spPr bwMode="auto">
          <a:xfrm>
            <a:off x="627945" y="365126"/>
            <a:ext cx="788811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Text Placeholder 2">
            <a:extLst>
              <a:ext uri="{FF2B5EF4-FFF2-40B4-BE49-F238E27FC236}">
                <a16:creationId xmlns:a16="http://schemas.microsoft.com/office/drawing/2014/main" id="{CA315BFA-1B80-9DEC-8C03-011A1922E5D2}"/>
              </a:ext>
            </a:extLst>
          </p:cNvPr>
          <p:cNvSpPr>
            <a:spLocks noGrp="1" noChangeArrowheads="1"/>
          </p:cNvSpPr>
          <p:nvPr>
            <p:ph type="body" idx="1"/>
          </p:nvPr>
        </p:nvSpPr>
        <p:spPr bwMode="auto">
          <a:xfrm>
            <a:off x="627945" y="1825625"/>
            <a:ext cx="788811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368C1-C330-A794-C165-57B30B857E1E}"/>
              </a:ext>
            </a:extLst>
          </p:cNvPr>
          <p:cNvSpPr>
            <a:spLocks noGrp="1"/>
          </p:cNvSpPr>
          <p:nvPr>
            <p:ph type="dt" sz="half" idx="2"/>
          </p:nvPr>
        </p:nvSpPr>
        <p:spPr>
          <a:xfrm>
            <a:off x="627945" y="6356351"/>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a:defRPr/>
            </a:pPr>
            <a:fld id="{300B735A-A02A-48D2-AEFA-B4052F082988}" type="datetimeFigureOut">
              <a:rPr lang="en-US"/>
              <a:pPr>
                <a:defRPr/>
              </a:pPr>
              <a:t>11/21/2024</a:t>
            </a:fld>
            <a:endParaRPr lang="en-US"/>
          </a:p>
        </p:txBody>
      </p:sp>
      <p:sp>
        <p:nvSpPr>
          <p:cNvPr id="5" name="Footer Placeholder 4">
            <a:extLst>
              <a:ext uri="{FF2B5EF4-FFF2-40B4-BE49-F238E27FC236}">
                <a16:creationId xmlns:a16="http://schemas.microsoft.com/office/drawing/2014/main" id="{B16EB89C-95D4-4DAD-E610-E87F731FD678}"/>
              </a:ext>
            </a:extLst>
          </p:cNvPr>
          <p:cNvSpPr>
            <a:spLocks noGrp="1"/>
          </p:cNvSpPr>
          <p:nvPr>
            <p:ph type="ftr" sz="quarter" idx="3"/>
          </p:nvPr>
        </p:nvSpPr>
        <p:spPr>
          <a:xfrm>
            <a:off x="3029656" y="6356351"/>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1C2A4301-752F-E9B0-2A70-63D2DC324E95}"/>
              </a:ext>
            </a:extLst>
          </p:cNvPr>
          <p:cNvSpPr>
            <a:spLocks noGrp="1"/>
          </p:cNvSpPr>
          <p:nvPr>
            <p:ph type="sldNum" sz="quarter" idx="4"/>
          </p:nvPr>
        </p:nvSpPr>
        <p:spPr>
          <a:xfrm>
            <a:off x="6458656" y="6356351"/>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a:defRPr/>
            </a:pPr>
            <a:fld id="{F1F56E33-272B-45E3-8EF0-D773A62F40C6}" type="slidenum">
              <a:rPr lang="en-US"/>
              <a:pPr>
                <a:defRPr/>
              </a:pPr>
              <a:t>‹#›</a:t>
            </a:fld>
            <a:endParaRPr lang="en-US"/>
          </a:p>
        </p:txBody>
      </p:sp>
    </p:spTree>
    <p:extLst>
      <p:ext uri="{BB962C8B-B14F-4D97-AF65-F5344CB8AC3E}">
        <p14:creationId xmlns:p14="http://schemas.microsoft.com/office/powerpoint/2010/main" val="2015601465"/>
      </p:ext>
    </p:extLst>
  </p:cSld>
  <p:clrMap bg1="lt1" tx1="dk1" bg2="lt2" tx2="dk2" accent1="accent1" accent2="accent2" accent3="accent3" accent4="accent4" accent5="accent5" accent6="accent6" hlink="hlink" folHlink="folHlink"/>
  <p:sldLayoutIdLst>
    <p:sldLayoutId id="2147514781" r:id="rId1"/>
    <p:sldLayoutId id="2147514782" r:id="rId2"/>
    <p:sldLayoutId id="2147514783" r:id="rId3"/>
    <p:sldLayoutId id="2147514784" r:id="rId4"/>
    <p:sldLayoutId id="2147514785" r:id="rId5"/>
    <p:sldLayoutId id="2147514786" r:id="rId6"/>
    <p:sldLayoutId id="2147514787" r:id="rId7"/>
    <p:sldLayoutId id="2147514788" r:id="rId8"/>
    <p:sldLayoutId id="2147514789" r:id="rId9"/>
    <p:sldLayoutId id="2147514790" r:id="rId10"/>
    <p:sldLayoutId id="2147514791" r:id="rId11"/>
  </p:sldLayoutIdLst>
  <p:txStyles>
    <p:titleStyle>
      <a:lvl1pPr algn="l" defTabSz="811399" rtl="0" eaLnBrk="0" fontAlgn="base" hangingPunct="0">
        <a:lnSpc>
          <a:spcPct val="90000"/>
        </a:lnSpc>
        <a:spcBef>
          <a:spcPct val="0"/>
        </a:spcBef>
        <a:spcAft>
          <a:spcPct val="0"/>
        </a:spcAft>
        <a:defRPr sz="3911" kern="1200">
          <a:solidFill>
            <a:schemeClr val="tx1"/>
          </a:solidFill>
          <a:latin typeface="+mj-lt"/>
          <a:ea typeface="+mj-ea"/>
          <a:cs typeface="+mj-cs"/>
        </a:defRPr>
      </a:lvl1pPr>
      <a:lvl2pPr algn="l" defTabSz="811399" rtl="0" eaLnBrk="0" fontAlgn="base" hangingPunct="0">
        <a:lnSpc>
          <a:spcPct val="90000"/>
        </a:lnSpc>
        <a:spcBef>
          <a:spcPct val="0"/>
        </a:spcBef>
        <a:spcAft>
          <a:spcPct val="0"/>
        </a:spcAft>
        <a:defRPr sz="3911">
          <a:solidFill>
            <a:schemeClr val="tx1"/>
          </a:solidFill>
          <a:latin typeface="Calibri Light" panose="020F0302020204030204" pitchFamily="34" charset="0"/>
        </a:defRPr>
      </a:lvl2pPr>
      <a:lvl3pPr algn="l" defTabSz="811399" rtl="0" eaLnBrk="0" fontAlgn="base" hangingPunct="0">
        <a:lnSpc>
          <a:spcPct val="90000"/>
        </a:lnSpc>
        <a:spcBef>
          <a:spcPct val="0"/>
        </a:spcBef>
        <a:spcAft>
          <a:spcPct val="0"/>
        </a:spcAft>
        <a:defRPr sz="3911">
          <a:solidFill>
            <a:schemeClr val="tx1"/>
          </a:solidFill>
          <a:latin typeface="Calibri Light" panose="020F0302020204030204" pitchFamily="34" charset="0"/>
        </a:defRPr>
      </a:lvl3pPr>
      <a:lvl4pPr algn="l" defTabSz="811399" rtl="0" eaLnBrk="0" fontAlgn="base" hangingPunct="0">
        <a:lnSpc>
          <a:spcPct val="90000"/>
        </a:lnSpc>
        <a:spcBef>
          <a:spcPct val="0"/>
        </a:spcBef>
        <a:spcAft>
          <a:spcPct val="0"/>
        </a:spcAft>
        <a:defRPr sz="3911">
          <a:solidFill>
            <a:schemeClr val="tx1"/>
          </a:solidFill>
          <a:latin typeface="Calibri Light" panose="020F0302020204030204" pitchFamily="34" charset="0"/>
        </a:defRPr>
      </a:lvl4pPr>
      <a:lvl5pPr algn="l" defTabSz="811399" rtl="0" eaLnBrk="0" fontAlgn="base" hangingPunct="0">
        <a:lnSpc>
          <a:spcPct val="90000"/>
        </a:lnSpc>
        <a:spcBef>
          <a:spcPct val="0"/>
        </a:spcBef>
        <a:spcAft>
          <a:spcPct val="0"/>
        </a:spcAft>
        <a:defRPr sz="3911">
          <a:solidFill>
            <a:schemeClr val="tx1"/>
          </a:solidFill>
          <a:latin typeface="Calibri Light" panose="020F0302020204030204" pitchFamily="34" charset="0"/>
        </a:defRPr>
      </a:lvl5pPr>
      <a:lvl6pPr marL="406405" algn="l" defTabSz="811399" rtl="0" fontAlgn="base">
        <a:lnSpc>
          <a:spcPct val="90000"/>
        </a:lnSpc>
        <a:spcBef>
          <a:spcPct val="0"/>
        </a:spcBef>
        <a:spcAft>
          <a:spcPct val="0"/>
        </a:spcAft>
        <a:defRPr sz="3911">
          <a:solidFill>
            <a:schemeClr val="tx1"/>
          </a:solidFill>
          <a:latin typeface="Calibri Light" panose="020F0302020204030204" pitchFamily="34" charset="0"/>
        </a:defRPr>
      </a:lvl6pPr>
      <a:lvl7pPr marL="812810" algn="l" defTabSz="811399" rtl="0" fontAlgn="base">
        <a:lnSpc>
          <a:spcPct val="90000"/>
        </a:lnSpc>
        <a:spcBef>
          <a:spcPct val="0"/>
        </a:spcBef>
        <a:spcAft>
          <a:spcPct val="0"/>
        </a:spcAft>
        <a:defRPr sz="3911">
          <a:solidFill>
            <a:schemeClr val="tx1"/>
          </a:solidFill>
          <a:latin typeface="Calibri Light" panose="020F0302020204030204" pitchFamily="34" charset="0"/>
        </a:defRPr>
      </a:lvl7pPr>
      <a:lvl8pPr marL="1219215" algn="l" defTabSz="811399" rtl="0" fontAlgn="base">
        <a:lnSpc>
          <a:spcPct val="90000"/>
        </a:lnSpc>
        <a:spcBef>
          <a:spcPct val="0"/>
        </a:spcBef>
        <a:spcAft>
          <a:spcPct val="0"/>
        </a:spcAft>
        <a:defRPr sz="3911">
          <a:solidFill>
            <a:schemeClr val="tx1"/>
          </a:solidFill>
          <a:latin typeface="Calibri Light" panose="020F0302020204030204" pitchFamily="34" charset="0"/>
        </a:defRPr>
      </a:lvl8pPr>
      <a:lvl9pPr marL="1625620" algn="l" defTabSz="811399" rtl="0" fontAlgn="base">
        <a:lnSpc>
          <a:spcPct val="90000"/>
        </a:lnSpc>
        <a:spcBef>
          <a:spcPct val="0"/>
        </a:spcBef>
        <a:spcAft>
          <a:spcPct val="0"/>
        </a:spcAft>
        <a:defRPr sz="3911">
          <a:solidFill>
            <a:schemeClr val="tx1"/>
          </a:solidFill>
          <a:latin typeface="Calibri Light" panose="020F0302020204030204" pitchFamily="34" charset="0"/>
        </a:defRPr>
      </a:lvl9pPr>
    </p:titleStyle>
    <p:bodyStyle>
      <a:lvl1pPr marL="201792" indent="-201792" algn="l" defTabSz="811399" rtl="0" eaLnBrk="0" fontAlgn="base" hangingPunct="0">
        <a:lnSpc>
          <a:spcPct val="90000"/>
        </a:lnSpc>
        <a:spcBef>
          <a:spcPts val="889"/>
        </a:spcBef>
        <a:spcAft>
          <a:spcPct val="0"/>
        </a:spcAft>
        <a:buFont typeface="Arial" panose="020B0604020202020204" pitchFamily="34" charset="0"/>
        <a:buChar char="•"/>
        <a:defRPr sz="2489" kern="1200">
          <a:solidFill>
            <a:schemeClr val="tx1"/>
          </a:solidFill>
          <a:latin typeface="+mn-lt"/>
          <a:ea typeface="+mn-ea"/>
          <a:cs typeface="+mn-cs"/>
        </a:defRPr>
      </a:lvl1pPr>
      <a:lvl2pPr marL="608197" indent="-201792" algn="l" defTabSz="811399" rtl="0" eaLnBrk="0" fontAlgn="base" hangingPunct="0">
        <a:lnSpc>
          <a:spcPct val="90000"/>
        </a:lnSpc>
        <a:spcBef>
          <a:spcPts val="444"/>
        </a:spcBef>
        <a:spcAft>
          <a:spcPct val="0"/>
        </a:spcAft>
        <a:buFont typeface="Arial" panose="020B0604020202020204" pitchFamily="34" charset="0"/>
        <a:buChar char="•"/>
        <a:defRPr sz="2133" kern="1200">
          <a:solidFill>
            <a:schemeClr val="tx1"/>
          </a:solidFill>
          <a:latin typeface="+mn-lt"/>
          <a:ea typeface="+mn-ea"/>
          <a:cs typeface="+mn-cs"/>
        </a:defRPr>
      </a:lvl2pPr>
      <a:lvl3pPr marL="1014602" indent="-201792" algn="l" defTabSz="811399" rtl="0" eaLnBrk="0" fontAlgn="base" hangingPunct="0">
        <a:lnSpc>
          <a:spcPct val="90000"/>
        </a:lnSpc>
        <a:spcBef>
          <a:spcPts val="444"/>
        </a:spcBef>
        <a:spcAft>
          <a:spcPct val="0"/>
        </a:spcAft>
        <a:buFont typeface="Arial" panose="020B0604020202020204" pitchFamily="34" charset="0"/>
        <a:buChar char="•"/>
        <a:defRPr sz="1778" kern="1200">
          <a:solidFill>
            <a:schemeClr val="tx1"/>
          </a:solidFill>
          <a:latin typeface="+mn-lt"/>
          <a:ea typeface="+mn-ea"/>
          <a:cs typeface="+mn-cs"/>
        </a:defRPr>
      </a:lvl3pPr>
      <a:lvl4pPr marL="1421007" indent="-201792" algn="l" defTabSz="811399" rtl="0" eaLnBrk="0" fontAlgn="base" hangingPunct="0">
        <a:lnSpc>
          <a:spcPct val="90000"/>
        </a:lnSpc>
        <a:spcBef>
          <a:spcPts val="444"/>
        </a:spcBef>
        <a:spcAft>
          <a:spcPct val="0"/>
        </a:spcAft>
        <a:buFont typeface="Arial" panose="020B0604020202020204" pitchFamily="34" charset="0"/>
        <a:buChar char="•"/>
        <a:defRPr kern="1200">
          <a:solidFill>
            <a:schemeClr val="tx1"/>
          </a:solidFill>
          <a:latin typeface="+mn-lt"/>
          <a:ea typeface="+mn-ea"/>
          <a:cs typeface="+mn-cs"/>
        </a:defRPr>
      </a:lvl4pPr>
      <a:lvl5pPr marL="1827412" indent="-201792" algn="l" defTabSz="811399" rtl="0" eaLnBrk="0" fontAlgn="base" hangingPunct="0">
        <a:lnSpc>
          <a:spcPct val="90000"/>
        </a:lnSpc>
        <a:spcBef>
          <a:spcPts val="444"/>
        </a:spcBef>
        <a:spcAft>
          <a:spcPct val="0"/>
        </a:spcAft>
        <a:buFont typeface="Arial" panose="020B0604020202020204" pitchFamily="34" charset="0"/>
        <a:buChar char="•"/>
        <a:defRPr kern="1200">
          <a:solidFill>
            <a:schemeClr val="tx1"/>
          </a:solidFill>
          <a:latin typeface="+mn-lt"/>
          <a:ea typeface="+mn-ea"/>
          <a:cs typeface="+mn-cs"/>
        </a:defRPr>
      </a:lvl5pPr>
      <a:lvl6pPr marL="2235172" indent="-203197" algn="l" defTabSz="81279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567" indent="-203197" algn="l" defTabSz="81279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7962" indent="-203197" algn="l" defTabSz="81279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357" indent="-203197" algn="l" defTabSz="81279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790" rtl="0" eaLnBrk="1" latinLnBrk="0" hangingPunct="1">
        <a:defRPr sz="1600" kern="1200">
          <a:solidFill>
            <a:schemeClr val="tx1"/>
          </a:solidFill>
          <a:latin typeface="+mn-lt"/>
          <a:ea typeface="+mn-ea"/>
          <a:cs typeface="+mn-cs"/>
        </a:defRPr>
      </a:lvl1pPr>
      <a:lvl2pPr marL="406395" algn="l" defTabSz="812790" rtl="0" eaLnBrk="1" latinLnBrk="0" hangingPunct="1">
        <a:defRPr sz="1600" kern="1200">
          <a:solidFill>
            <a:schemeClr val="tx1"/>
          </a:solidFill>
          <a:latin typeface="+mn-lt"/>
          <a:ea typeface="+mn-ea"/>
          <a:cs typeface="+mn-cs"/>
        </a:defRPr>
      </a:lvl2pPr>
      <a:lvl3pPr marL="812790" algn="l" defTabSz="812790" rtl="0" eaLnBrk="1" latinLnBrk="0" hangingPunct="1">
        <a:defRPr sz="1600" kern="1200">
          <a:solidFill>
            <a:schemeClr val="tx1"/>
          </a:solidFill>
          <a:latin typeface="+mn-lt"/>
          <a:ea typeface="+mn-ea"/>
          <a:cs typeface="+mn-cs"/>
        </a:defRPr>
      </a:lvl3pPr>
      <a:lvl4pPr marL="1219185" algn="l" defTabSz="812790" rtl="0" eaLnBrk="1" latinLnBrk="0" hangingPunct="1">
        <a:defRPr sz="1600" kern="1200">
          <a:solidFill>
            <a:schemeClr val="tx1"/>
          </a:solidFill>
          <a:latin typeface="+mn-lt"/>
          <a:ea typeface="+mn-ea"/>
          <a:cs typeface="+mn-cs"/>
        </a:defRPr>
      </a:lvl4pPr>
      <a:lvl5pPr marL="1625579" algn="l" defTabSz="812790" rtl="0" eaLnBrk="1" latinLnBrk="0" hangingPunct="1">
        <a:defRPr sz="1600" kern="1200">
          <a:solidFill>
            <a:schemeClr val="tx1"/>
          </a:solidFill>
          <a:latin typeface="+mn-lt"/>
          <a:ea typeface="+mn-ea"/>
          <a:cs typeface="+mn-cs"/>
        </a:defRPr>
      </a:lvl5pPr>
      <a:lvl6pPr marL="2031975" algn="l" defTabSz="812790" rtl="0" eaLnBrk="1" latinLnBrk="0" hangingPunct="1">
        <a:defRPr sz="1600" kern="1200">
          <a:solidFill>
            <a:schemeClr val="tx1"/>
          </a:solidFill>
          <a:latin typeface="+mn-lt"/>
          <a:ea typeface="+mn-ea"/>
          <a:cs typeface="+mn-cs"/>
        </a:defRPr>
      </a:lvl6pPr>
      <a:lvl7pPr marL="2438369" algn="l" defTabSz="812790" rtl="0" eaLnBrk="1" latinLnBrk="0" hangingPunct="1">
        <a:defRPr sz="1600" kern="1200">
          <a:solidFill>
            <a:schemeClr val="tx1"/>
          </a:solidFill>
          <a:latin typeface="+mn-lt"/>
          <a:ea typeface="+mn-ea"/>
          <a:cs typeface="+mn-cs"/>
        </a:defRPr>
      </a:lvl7pPr>
      <a:lvl8pPr marL="2844764" algn="l" defTabSz="812790" rtl="0" eaLnBrk="1" latinLnBrk="0" hangingPunct="1">
        <a:defRPr sz="1600" kern="1200">
          <a:solidFill>
            <a:schemeClr val="tx1"/>
          </a:solidFill>
          <a:latin typeface="+mn-lt"/>
          <a:ea typeface="+mn-ea"/>
          <a:cs typeface="+mn-cs"/>
        </a:defRPr>
      </a:lvl8pPr>
      <a:lvl9pPr marL="3251160" algn="l" defTabSz="812790" rtl="0" eaLnBrk="1" latinLnBrk="0" hangingPunct="1">
        <a:defRPr sz="16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rgbClr val="000000"/>
                </a:solidFill>
                <a:latin typeface="Helvetica"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0000"/>
                </a:solidFill>
              </a:defRPr>
            </a:lvl1pPr>
          </a:lstStyle>
          <a:p>
            <a:pPr>
              <a:defRPr/>
            </a:pPr>
            <a:fld id="{D43ECDBD-91C6-494C-B85F-520E1CF12D02}" type="slidenum">
              <a:rPr lang="en-US" altLang="en-US"/>
              <a:pPr>
                <a:defRPr/>
              </a:pPr>
              <a:t>‹#›</a:t>
            </a:fld>
            <a:endParaRPr lang="en-US" altLang="en-US"/>
          </a:p>
        </p:txBody>
      </p:sp>
    </p:spTree>
    <p:extLst>
      <p:ext uri="{BB962C8B-B14F-4D97-AF65-F5344CB8AC3E}">
        <p14:creationId xmlns:p14="http://schemas.microsoft.com/office/powerpoint/2010/main" val="1006699966"/>
      </p:ext>
    </p:extLst>
  </p:cSld>
  <p:clrMap bg1="lt1" tx1="dk1" bg2="lt2" tx2="dk2" accent1="accent1" accent2="accent2" accent3="accent3" accent4="accent4" accent5="accent5" accent6="accent6" hlink="hlink" folHlink="folHlink"/>
  <p:sldLayoutIdLst>
    <p:sldLayoutId id="2147514793" r:id="rId1"/>
  </p:sldLayoutIdLst>
  <p:transition/>
  <p:txStyles>
    <p:titleStyle>
      <a:lvl1pPr algn="ctr" rtl="0" eaLnBrk="0" fontAlgn="base" hangingPunct="0">
        <a:spcBef>
          <a:spcPct val="0"/>
        </a:spcBef>
        <a:spcAft>
          <a:spcPct val="0"/>
        </a:spcAft>
        <a:defRPr sz="4400" b="1">
          <a:solidFill>
            <a:srgbClr val="FF7308"/>
          </a:solidFill>
          <a:latin typeface="+mj-lt"/>
          <a:ea typeface="ＭＳ Ｐゴシック" pitchFamily="34" charset="-128"/>
          <a:cs typeface="+mj-cs"/>
        </a:defRPr>
      </a:lvl1pPr>
      <a:lvl2pPr algn="ctr" rtl="0" eaLnBrk="0" fontAlgn="base" hangingPunct="0">
        <a:spcBef>
          <a:spcPct val="0"/>
        </a:spcBef>
        <a:spcAft>
          <a:spcPct val="0"/>
        </a:spcAft>
        <a:defRPr sz="4400" b="1">
          <a:solidFill>
            <a:srgbClr val="FF7308"/>
          </a:solidFill>
          <a:latin typeface="Helvetica" pitchFamily="34" charset="0"/>
          <a:ea typeface="ＭＳ Ｐゴシック" pitchFamily="34" charset="-128"/>
        </a:defRPr>
      </a:lvl2pPr>
      <a:lvl3pPr algn="ctr" rtl="0" eaLnBrk="0" fontAlgn="base" hangingPunct="0">
        <a:spcBef>
          <a:spcPct val="0"/>
        </a:spcBef>
        <a:spcAft>
          <a:spcPct val="0"/>
        </a:spcAft>
        <a:defRPr sz="4400" b="1">
          <a:solidFill>
            <a:srgbClr val="FF7308"/>
          </a:solidFill>
          <a:latin typeface="Helvetica" pitchFamily="34" charset="0"/>
          <a:ea typeface="ＭＳ Ｐゴシック" pitchFamily="34" charset="-128"/>
        </a:defRPr>
      </a:lvl3pPr>
      <a:lvl4pPr algn="ctr" rtl="0" eaLnBrk="0" fontAlgn="base" hangingPunct="0">
        <a:spcBef>
          <a:spcPct val="0"/>
        </a:spcBef>
        <a:spcAft>
          <a:spcPct val="0"/>
        </a:spcAft>
        <a:defRPr sz="4400" b="1">
          <a:solidFill>
            <a:srgbClr val="FF7308"/>
          </a:solidFill>
          <a:latin typeface="Helvetica" pitchFamily="34" charset="0"/>
          <a:ea typeface="ＭＳ Ｐゴシック" pitchFamily="34" charset="-128"/>
        </a:defRPr>
      </a:lvl4pPr>
      <a:lvl5pPr algn="ctr" rtl="0" eaLnBrk="0" fontAlgn="base" hangingPunct="0">
        <a:spcBef>
          <a:spcPct val="0"/>
        </a:spcBef>
        <a:spcAft>
          <a:spcPct val="0"/>
        </a:spcAft>
        <a:defRPr sz="4400" b="1">
          <a:solidFill>
            <a:srgbClr val="FF7308"/>
          </a:solidFill>
          <a:latin typeface="Helvetica" pitchFamily="34" charset="0"/>
          <a:ea typeface="ＭＳ Ｐゴシック" pitchFamily="34" charset="-128"/>
        </a:defRPr>
      </a:lvl5pPr>
      <a:lvl6pPr marL="457200" algn="ctr" rtl="0" eaLnBrk="0" fontAlgn="base" hangingPunct="0">
        <a:spcBef>
          <a:spcPct val="0"/>
        </a:spcBef>
        <a:spcAft>
          <a:spcPct val="0"/>
        </a:spcAft>
        <a:defRPr sz="4400" b="1">
          <a:solidFill>
            <a:srgbClr val="FF7308"/>
          </a:solidFill>
          <a:latin typeface="Helvetica" pitchFamily="34" charset="0"/>
        </a:defRPr>
      </a:lvl6pPr>
      <a:lvl7pPr marL="914400" algn="ctr" rtl="0" eaLnBrk="0" fontAlgn="base" hangingPunct="0">
        <a:spcBef>
          <a:spcPct val="0"/>
        </a:spcBef>
        <a:spcAft>
          <a:spcPct val="0"/>
        </a:spcAft>
        <a:defRPr sz="4400" b="1">
          <a:solidFill>
            <a:srgbClr val="FF7308"/>
          </a:solidFill>
          <a:latin typeface="Helvetica" pitchFamily="34" charset="0"/>
        </a:defRPr>
      </a:lvl7pPr>
      <a:lvl8pPr marL="1371600" algn="ctr" rtl="0" eaLnBrk="0" fontAlgn="base" hangingPunct="0">
        <a:spcBef>
          <a:spcPct val="0"/>
        </a:spcBef>
        <a:spcAft>
          <a:spcPct val="0"/>
        </a:spcAft>
        <a:defRPr sz="4400" b="1">
          <a:solidFill>
            <a:srgbClr val="FF7308"/>
          </a:solidFill>
          <a:latin typeface="Helvetica" pitchFamily="34" charset="0"/>
        </a:defRPr>
      </a:lvl8pPr>
      <a:lvl9pPr marL="1828800" algn="ctr" rtl="0" eaLnBrk="0" fontAlgn="base" hangingPunct="0">
        <a:spcBef>
          <a:spcPct val="0"/>
        </a:spcBef>
        <a:spcAft>
          <a:spcPct val="0"/>
        </a:spcAft>
        <a:defRPr sz="4400" b="1">
          <a:solidFill>
            <a:srgbClr val="FF7308"/>
          </a:solidFill>
          <a:latin typeface="Helvetica" pitchFamily="34"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b="1">
          <a:solidFill>
            <a:schemeClr val="bg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b="1">
          <a:solidFill>
            <a:schemeClr val="bg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b="1">
          <a:solidFill>
            <a:schemeClr val="bg1"/>
          </a:solidFill>
          <a:latin typeface="+mn-lt"/>
          <a:ea typeface="ＭＳ Ｐゴシック" pitchFamily="34" charset="-128"/>
        </a:defRPr>
      </a:lvl5pPr>
      <a:lvl6pPr marL="2514600" indent="-228600" algn="l" rtl="0" eaLnBrk="0" fontAlgn="base" hangingPunct="0">
        <a:spcBef>
          <a:spcPct val="20000"/>
        </a:spcBef>
        <a:spcAft>
          <a:spcPct val="0"/>
        </a:spcAft>
        <a:buChar char="»"/>
        <a:defRPr sz="2000" b="1">
          <a:solidFill>
            <a:schemeClr val="bg1"/>
          </a:solidFill>
          <a:latin typeface="+mn-lt"/>
        </a:defRPr>
      </a:lvl6pPr>
      <a:lvl7pPr marL="2971800" indent="-228600" algn="l" rtl="0" eaLnBrk="0" fontAlgn="base" hangingPunct="0">
        <a:spcBef>
          <a:spcPct val="20000"/>
        </a:spcBef>
        <a:spcAft>
          <a:spcPct val="0"/>
        </a:spcAft>
        <a:buChar char="»"/>
        <a:defRPr sz="2000" b="1">
          <a:solidFill>
            <a:schemeClr val="bg1"/>
          </a:solidFill>
          <a:latin typeface="+mn-lt"/>
        </a:defRPr>
      </a:lvl7pPr>
      <a:lvl8pPr marL="3429000" indent="-228600" algn="l" rtl="0" eaLnBrk="0" fontAlgn="base" hangingPunct="0">
        <a:spcBef>
          <a:spcPct val="20000"/>
        </a:spcBef>
        <a:spcAft>
          <a:spcPct val="0"/>
        </a:spcAft>
        <a:buChar char="»"/>
        <a:defRPr sz="2000" b="1">
          <a:solidFill>
            <a:schemeClr val="bg1"/>
          </a:solidFill>
          <a:latin typeface="+mn-lt"/>
        </a:defRPr>
      </a:lvl8pPr>
      <a:lvl9pPr marL="3886200" indent="-228600" algn="l" rtl="0" eaLnBrk="0" fontAlgn="base" hangingPunct="0">
        <a:spcBef>
          <a:spcPct val="20000"/>
        </a:spcBef>
        <a:spcAft>
          <a:spcPct val="0"/>
        </a:spcAft>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63"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07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b="1">
                <a:solidFill>
                  <a:srgbClr val="000000"/>
                </a:solidFill>
                <a:latin typeface="Helvetica" pitchFamily="34" charset="0"/>
                <a:ea typeface="ＭＳ Ｐゴシック" pitchFamily="34" charset="-128"/>
                <a:cs typeface="+mn-cs"/>
              </a:defRPr>
            </a:lvl1pPr>
          </a:lstStyle>
          <a:p>
            <a:pPr>
              <a:defRPr/>
            </a:pPr>
            <a:endParaRPr lang="en-US"/>
          </a:p>
        </p:txBody>
      </p:sp>
      <p:sp>
        <p:nvSpPr>
          <p:cNvPr id="907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b="1">
                <a:solidFill>
                  <a:srgbClr val="000000"/>
                </a:solidFill>
              </a:defRPr>
            </a:lvl1pPr>
          </a:lstStyle>
          <a:p>
            <a:fld id="{F9D3F888-038F-4B78-9345-F8D0B2B7E322}" type="slidenum">
              <a:rPr lang="en-US" altLang="en-US"/>
              <a:pPr/>
              <a:t>‹#›</a:t>
            </a:fld>
            <a:endParaRPr lang="en-US" altLang="en-US"/>
          </a:p>
        </p:txBody>
      </p:sp>
    </p:spTree>
    <p:extLst>
      <p:ext uri="{BB962C8B-B14F-4D97-AF65-F5344CB8AC3E}">
        <p14:creationId xmlns:p14="http://schemas.microsoft.com/office/powerpoint/2010/main" val="3366367278"/>
      </p:ext>
    </p:extLst>
  </p:cSld>
  <p:clrMap bg1="lt1" tx1="dk1" bg2="lt2" tx2="dk2" accent1="accent1" accent2="accent2" accent3="accent3" accent4="accent4" accent5="accent5" accent6="accent6" hlink="hlink" folHlink="folHlink"/>
  <p:sldLayoutIdLst>
    <p:sldLayoutId id="2147514795" r:id="rId1"/>
  </p:sldLayoutIdLst>
  <p:txStyles>
    <p:titleStyle>
      <a:lvl1pPr algn="ctr" rtl="0" eaLnBrk="0" fontAlgn="base" hangingPunct="0">
        <a:spcBef>
          <a:spcPct val="0"/>
        </a:spcBef>
        <a:spcAft>
          <a:spcPct val="0"/>
        </a:spcAft>
        <a:defRPr sz="3900" b="1">
          <a:solidFill>
            <a:srgbClr val="FF7308"/>
          </a:solidFill>
          <a:latin typeface="+mj-lt"/>
          <a:ea typeface="+mj-ea"/>
          <a:cs typeface="+mj-cs"/>
        </a:defRPr>
      </a:lvl1pPr>
      <a:lvl2pPr algn="ctr" rtl="0" eaLnBrk="0" fontAlgn="base" hangingPunct="0">
        <a:spcBef>
          <a:spcPct val="0"/>
        </a:spcBef>
        <a:spcAft>
          <a:spcPct val="0"/>
        </a:spcAft>
        <a:defRPr sz="3900" b="1">
          <a:solidFill>
            <a:srgbClr val="FF7308"/>
          </a:solidFill>
          <a:latin typeface="Helvetica" pitchFamily="34" charset="0"/>
        </a:defRPr>
      </a:lvl2pPr>
      <a:lvl3pPr algn="ctr" rtl="0" eaLnBrk="0" fontAlgn="base" hangingPunct="0">
        <a:spcBef>
          <a:spcPct val="0"/>
        </a:spcBef>
        <a:spcAft>
          <a:spcPct val="0"/>
        </a:spcAft>
        <a:defRPr sz="3900" b="1">
          <a:solidFill>
            <a:srgbClr val="FF7308"/>
          </a:solidFill>
          <a:latin typeface="Helvetica" pitchFamily="34" charset="0"/>
        </a:defRPr>
      </a:lvl3pPr>
      <a:lvl4pPr algn="ctr" rtl="0" eaLnBrk="0" fontAlgn="base" hangingPunct="0">
        <a:spcBef>
          <a:spcPct val="0"/>
        </a:spcBef>
        <a:spcAft>
          <a:spcPct val="0"/>
        </a:spcAft>
        <a:defRPr sz="3900" b="1">
          <a:solidFill>
            <a:srgbClr val="FF7308"/>
          </a:solidFill>
          <a:latin typeface="Helvetica" pitchFamily="34" charset="0"/>
        </a:defRPr>
      </a:lvl4pPr>
      <a:lvl5pPr algn="ctr" rtl="0" eaLnBrk="0" fontAlgn="base" hangingPunct="0">
        <a:spcBef>
          <a:spcPct val="0"/>
        </a:spcBef>
        <a:spcAft>
          <a:spcPct val="0"/>
        </a:spcAft>
        <a:defRPr sz="3900"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n-ea"/>
          <a:cs typeface="+mn-cs"/>
        </a:defRPr>
      </a:lvl1pPr>
      <a:lvl2pPr marL="660400" indent="-254000" algn="l" rtl="0" eaLnBrk="0" fontAlgn="base" hangingPunct="0">
        <a:spcBef>
          <a:spcPct val="20000"/>
        </a:spcBef>
        <a:spcAft>
          <a:spcPct val="0"/>
        </a:spcAft>
        <a:buChar char="–"/>
        <a:defRPr sz="2400" b="1">
          <a:solidFill>
            <a:schemeClr val="bg1"/>
          </a:solidFill>
          <a:latin typeface="+mn-lt"/>
        </a:defRPr>
      </a:lvl2pPr>
      <a:lvl3pPr marL="1016000" indent="-203200" algn="l" rtl="0" eaLnBrk="0" fontAlgn="base" hangingPunct="0">
        <a:spcBef>
          <a:spcPct val="20000"/>
        </a:spcBef>
        <a:spcAft>
          <a:spcPct val="0"/>
        </a:spcAft>
        <a:buChar char="•"/>
        <a:defRPr sz="2100" b="1">
          <a:solidFill>
            <a:schemeClr val="bg1"/>
          </a:solidFill>
          <a:latin typeface="+mn-lt"/>
        </a:defRPr>
      </a:lvl3pPr>
      <a:lvl4pPr marL="1422400" indent="-203200" algn="l" rtl="0" eaLnBrk="0" fontAlgn="base" hangingPunct="0">
        <a:spcBef>
          <a:spcPct val="20000"/>
        </a:spcBef>
        <a:spcAft>
          <a:spcPct val="0"/>
        </a:spcAft>
        <a:buChar char="–"/>
        <a:defRPr sz="1700" b="1">
          <a:solidFill>
            <a:schemeClr val="bg1"/>
          </a:solidFill>
          <a:latin typeface="+mn-lt"/>
        </a:defRPr>
      </a:lvl4pPr>
      <a:lvl5pPr marL="1828800" indent="-203200" algn="l" rtl="0" eaLnBrk="0" fontAlgn="base" hangingPunct="0">
        <a:spcBef>
          <a:spcPct val="20000"/>
        </a:spcBef>
        <a:spcAft>
          <a:spcPct val="0"/>
        </a:spcAft>
        <a:buChar char="»"/>
        <a:defRPr sz="1700" b="1">
          <a:solidFill>
            <a:schemeClr val="bg1"/>
          </a:solidFill>
          <a:latin typeface="+mn-lt"/>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CCF33-927A-C549-A530-2AA83393FEB5}" type="datetimeFigureOut">
              <a:rPr lang="en-US" smtClean="0"/>
              <a:t>11/21/2024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ED9D8-50F5-5B48-BEA0-4CB2D3DA654F}" type="slidenum">
              <a:rPr lang="en-US" smtClean="0"/>
              <a:t>‹#›</a:t>
            </a:fld>
            <a:endParaRPr lang="en-US"/>
          </a:p>
        </p:txBody>
      </p:sp>
    </p:spTree>
    <p:extLst>
      <p:ext uri="{BB962C8B-B14F-4D97-AF65-F5344CB8AC3E}">
        <p14:creationId xmlns:p14="http://schemas.microsoft.com/office/powerpoint/2010/main" val="3467719230"/>
      </p:ext>
    </p:extLst>
  </p:cSld>
  <p:clrMap bg1="lt1" tx1="dk1" bg2="lt2" tx2="dk2" accent1="accent1" accent2="accent2" accent3="accent3" accent4="accent4" accent5="accent5" accent6="accent6" hlink="hlink" folHlink="folHlink"/>
  <p:sldLayoutIdLst>
    <p:sldLayoutId id="2147514797" r:id="rId1"/>
    <p:sldLayoutId id="2147514798" r:id="rId2"/>
    <p:sldLayoutId id="2147514799" r:id="rId3"/>
    <p:sldLayoutId id="2147514800" r:id="rId4"/>
    <p:sldLayoutId id="2147514801" r:id="rId5"/>
    <p:sldLayoutId id="2147514802" r:id="rId6"/>
    <p:sldLayoutId id="2147514803" r:id="rId7"/>
    <p:sldLayoutId id="2147514804" r:id="rId8"/>
    <p:sldLayoutId id="2147514805" r:id="rId9"/>
    <p:sldLayoutId id="2147514806" r:id="rId10"/>
    <p:sldLayoutId id="21475148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pitchFamily="34"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604DC203-3EAB-4F75-849A-BEF0C60E07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13542" r:id="rId1"/>
  </p:sldLayoutIdLst>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44">
                <a:solidFill>
                  <a:srgbClr val="000000"/>
                </a:solidFill>
                <a:latin typeface="Arial" charset="0"/>
                <a:ea typeface="MS PGothic"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244">
                <a:solidFill>
                  <a:srgbClr val="000000"/>
                </a:solidFill>
                <a:latin typeface="Arial" charset="0"/>
                <a:ea typeface="MS PGothic"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000000"/>
                </a:solidFill>
                <a:latin typeface="Arial" pitchFamily="34" charset="0"/>
              </a:defRPr>
            </a:lvl1pPr>
          </a:lstStyle>
          <a:p>
            <a:fld id="{5D56EF80-EC59-4733-84DD-11B3954BCBE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13543" r:id="rId1"/>
  </p:sldLayoutIdLst>
  <p:txStyles>
    <p:titleStyle>
      <a:lvl1pPr algn="ctr" rtl="0" eaLnBrk="0" fontAlgn="base" hangingPunct="0">
        <a:spcBef>
          <a:spcPct val="0"/>
        </a:spcBef>
        <a:spcAft>
          <a:spcPct val="0"/>
        </a:spcAft>
        <a:defRPr sz="39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900">
          <a:solidFill>
            <a:schemeClr val="tx2"/>
          </a:solidFill>
          <a:latin typeface="Arial" charset="0"/>
          <a:ea typeface="MS PGothic" pitchFamily="34" charset="-128"/>
          <a:cs typeface="MS PGothic" charset="0"/>
        </a:defRPr>
      </a:lvl2pPr>
      <a:lvl3pPr algn="ctr" rtl="0" eaLnBrk="0" fontAlgn="base" hangingPunct="0">
        <a:spcBef>
          <a:spcPct val="0"/>
        </a:spcBef>
        <a:spcAft>
          <a:spcPct val="0"/>
        </a:spcAft>
        <a:defRPr sz="3900">
          <a:solidFill>
            <a:schemeClr val="tx2"/>
          </a:solidFill>
          <a:latin typeface="Arial" charset="0"/>
          <a:ea typeface="MS PGothic" pitchFamily="34" charset="-128"/>
          <a:cs typeface="MS PGothic" charset="0"/>
        </a:defRPr>
      </a:lvl3pPr>
      <a:lvl4pPr algn="ctr" rtl="0" eaLnBrk="0" fontAlgn="base" hangingPunct="0">
        <a:spcBef>
          <a:spcPct val="0"/>
        </a:spcBef>
        <a:spcAft>
          <a:spcPct val="0"/>
        </a:spcAft>
        <a:defRPr sz="3900">
          <a:solidFill>
            <a:schemeClr val="tx2"/>
          </a:solidFill>
          <a:latin typeface="Arial" charset="0"/>
          <a:ea typeface="MS PGothic" pitchFamily="34" charset="-128"/>
          <a:cs typeface="MS PGothic" charset="0"/>
        </a:defRPr>
      </a:lvl4pPr>
      <a:lvl5pPr algn="ctr" rtl="0" eaLnBrk="0" fontAlgn="base" hangingPunct="0">
        <a:spcBef>
          <a:spcPct val="0"/>
        </a:spcBef>
        <a:spcAft>
          <a:spcPct val="0"/>
        </a:spcAft>
        <a:defRPr sz="3900">
          <a:solidFill>
            <a:schemeClr val="tx2"/>
          </a:solidFill>
          <a:latin typeface="Arial" charset="0"/>
          <a:ea typeface="MS PGothic" pitchFamily="34" charset="-128"/>
          <a:cs typeface="MS PGothic" charset="0"/>
        </a:defRPr>
      </a:lvl5pPr>
      <a:lvl6pPr marL="406405" algn="ctr" rtl="0" fontAlgn="base">
        <a:spcBef>
          <a:spcPct val="0"/>
        </a:spcBef>
        <a:spcAft>
          <a:spcPct val="0"/>
        </a:spcAft>
        <a:defRPr sz="3911">
          <a:solidFill>
            <a:schemeClr val="tx2"/>
          </a:solidFill>
          <a:latin typeface="Arial" charset="0"/>
          <a:ea typeface="MS PGothic" pitchFamily="34" charset="-128"/>
        </a:defRPr>
      </a:lvl6pPr>
      <a:lvl7pPr marL="812810" algn="ctr" rtl="0" fontAlgn="base">
        <a:spcBef>
          <a:spcPct val="0"/>
        </a:spcBef>
        <a:spcAft>
          <a:spcPct val="0"/>
        </a:spcAft>
        <a:defRPr sz="3911">
          <a:solidFill>
            <a:schemeClr val="tx2"/>
          </a:solidFill>
          <a:latin typeface="Arial" charset="0"/>
          <a:ea typeface="MS PGothic" pitchFamily="34" charset="-128"/>
        </a:defRPr>
      </a:lvl7pPr>
      <a:lvl8pPr marL="1219215" algn="ctr" rtl="0" fontAlgn="base">
        <a:spcBef>
          <a:spcPct val="0"/>
        </a:spcBef>
        <a:spcAft>
          <a:spcPct val="0"/>
        </a:spcAft>
        <a:defRPr sz="3911">
          <a:solidFill>
            <a:schemeClr val="tx2"/>
          </a:solidFill>
          <a:latin typeface="Arial" charset="0"/>
          <a:ea typeface="MS PGothic" pitchFamily="34" charset="-128"/>
        </a:defRPr>
      </a:lvl8pPr>
      <a:lvl9pPr marL="1625620" algn="ctr" rtl="0" fontAlgn="base">
        <a:spcBef>
          <a:spcPct val="0"/>
        </a:spcBef>
        <a:spcAft>
          <a:spcPct val="0"/>
        </a:spcAft>
        <a:defRPr sz="3911">
          <a:solidFill>
            <a:schemeClr val="tx2"/>
          </a:solidFill>
          <a:latin typeface="Arial" charset="0"/>
          <a:ea typeface="MS PGothic" pitchFamily="34" charset="-128"/>
        </a:defRPr>
      </a:lvl9pPr>
    </p:titleStyle>
    <p:bodyStyle>
      <a:lvl1pPr marL="304800" indent="-30480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a:solidFill>
            <a:schemeClr val="tx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a:solidFill>
            <a:schemeClr val="tx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a:solidFill>
            <a:schemeClr val="tx1"/>
          </a:solidFill>
          <a:latin typeface="+mn-lt"/>
          <a:ea typeface="MS PGothic" pitchFamily="34" charset="-128"/>
          <a:cs typeface="MS PGothic" charset="0"/>
        </a:defRPr>
      </a:lvl5pPr>
      <a:lvl6pPr marL="2235228" indent="-203203" algn="l" rtl="0" fontAlgn="base">
        <a:spcBef>
          <a:spcPct val="20000"/>
        </a:spcBef>
        <a:spcAft>
          <a:spcPct val="0"/>
        </a:spcAft>
        <a:buChar char="»"/>
        <a:defRPr sz="1778">
          <a:solidFill>
            <a:schemeClr val="tx1"/>
          </a:solidFill>
          <a:latin typeface="+mn-lt"/>
          <a:ea typeface="+mn-ea"/>
        </a:defRPr>
      </a:lvl6pPr>
      <a:lvl7pPr marL="2641633" indent="-203203" algn="l" rtl="0" fontAlgn="base">
        <a:spcBef>
          <a:spcPct val="20000"/>
        </a:spcBef>
        <a:spcAft>
          <a:spcPct val="0"/>
        </a:spcAft>
        <a:buChar char="»"/>
        <a:defRPr sz="1778">
          <a:solidFill>
            <a:schemeClr val="tx1"/>
          </a:solidFill>
          <a:latin typeface="+mn-lt"/>
          <a:ea typeface="+mn-ea"/>
        </a:defRPr>
      </a:lvl7pPr>
      <a:lvl8pPr marL="3048038" indent="-203203" algn="l" rtl="0" fontAlgn="base">
        <a:spcBef>
          <a:spcPct val="20000"/>
        </a:spcBef>
        <a:spcAft>
          <a:spcPct val="0"/>
        </a:spcAft>
        <a:buChar char="»"/>
        <a:defRPr sz="1778">
          <a:solidFill>
            <a:schemeClr val="tx1"/>
          </a:solidFill>
          <a:latin typeface="+mn-lt"/>
          <a:ea typeface="+mn-ea"/>
        </a:defRPr>
      </a:lvl8pPr>
      <a:lvl9pPr marL="3454443" indent="-203203" algn="l" rtl="0" fontAlgn="base">
        <a:spcBef>
          <a:spcPct val="20000"/>
        </a:spcBef>
        <a:spcAft>
          <a:spcPct val="0"/>
        </a:spcAft>
        <a:buChar char="»"/>
        <a:defRPr sz="1778">
          <a:solidFill>
            <a:schemeClr val="tx1"/>
          </a:solidFill>
          <a:latin typeface="+mn-lt"/>
          <a:ea typeface="+mn-ea"/>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67">
                <a:solidFill>
                  <a:srgbClr val="898989"/>
                </a:solidFill>
                <a:latin typeface="Arial" pitchFamily="34" charset="0"/>
                <a:cs typeface="Arial" pitchFamily="34" charset="0"/>
              </a:defRPr>
            </a:lvl1pPr>
          </a:lstStyle>
          <a:p>
            <a:pPr>
              <a:defRPr/>
            </a:pPr>
            <a:fld id="{41645FF5-1361-4532-BF53-A0F8438A9A62}" type="datetime1">
              <a:rPr lang="en-US" altLang="en-US"/>
              <a:pPr>
                <a:defRPr/>
              </a:pPr>
              <a:t>11/21/2024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067">
                <a:solidFill>
                  <a:prstClr val="black">
                    <a:tint val="75000"/>
                  </a:prstClr>
                </a:solidFill>
                <a:latin typeface="Arial" pitchFamily="34" charset="0"/>
                <a:ea typeface="ＭＳ Ｐゴシック" pitchFamily="48"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pitchFamily="34" charset="0"/>
                <a:cs typeface="Arial" pitchFamily="34" charset="0"/>
              </a:defRPr>
            </a:lvl1pPr>
          </a:lstStyle>
          <a:p>
            <a:fld id="{011229F4-C5DD-4440-9F89-C21051EB197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13621" r:id="rId1"/>
    <p:sldLayoutId id="2147513622" r:id="rId2"/>
  </p:sldLayoutIdLst>
  <p:txStyles>
    <p:titleStyle>
      <a:lvl1pPr algn="ctr" rtl="0" eaLnBrk="0" fontAlgn="base" hangingPunct="0">
        <a:spcBef>
          <a:spcPct val="0"/>
        </a:spcBef>
        <a:spcAft>
          <a:spcPct val="0"/>
        </a:spcAft>
        <a:defRPr sz="3900" kern="1200">
          <a:solidFill>
            <a:schemeClr val="tx1"/>
          </a:solidFill>
          <a:latin typeface="Arial" pitchFamily="34" charset="0"/>
          <a:ea typeface="MS PGothic" pitchFamily="34" charset="-128"/>
          <a:cs typeface="Arial" pitchFamily="34" charset="0"/>
        </a:defRPr>
      </a:lvl1pPr>
      <a:lvl2pPr algn="ctr" rtl="0" eaLnBrk="0" fontAlgn="base" hangingPunct="0">
        <a:spcBef>
          <a:spcPct val="0"/>
        </a:spcBef>
        <a:spcAft>
          <a:spcPct val="0"/>
        </a:spcAft>
        <a:defRPr sz="3900">
          <a:solidFill>
            <a:schemeClr val="tx1"/>
          </a:solidFill>
          <a:latin typeface="Arial" pitchFamily="34" charset="0"/>
          <a:ea typeface="MS PGothic" pitchFamily="34" charset="-128"/>
          <a:cs typeface="Arial" pitchFamily="34" charset="0"/>
        </a:defRPr>
      </a:lvl2pPr>
      <a:lvl3pPr algn="ctr" rtl="0" eaLnBrk="0" fontAlgn="base" hangingPunct="0">
        <a:spcBef>
          <a:spcPct val="0"/>
        </a:spcBef>
        <a:spcAft>
          <a:spcPct val="0"/>
        </a:spcAft>
        <a:defRPr sz="3900">
          <a:solidFill>
            <a:schemeClr val="tx1"/>
          </a:solidFill>
          <a:latin typeface="Arial" pitchFamily="34" charset="0"/>
          <a:ea typeface="MS PGothic" pitchFamily="34" charset="-128"/>
          <a:cs typeface="Arial" pitchFamily="34" charset="0"/>
        </a:defRPr>
      </a:lvl3pPr>
      <a:lvl4pPr algn="ctr" rtl="0" eaLnBrk="0" fontAlgn="base" hangingPunct="0">
        <a:spcBef>
          <a:spcPct val="0"/>
        </a:spcBef>
        <a:spcAft>
          <a:spcPct val="0"/>
        </a:spcAft>
        <a:defRPr sz="3900">
          <a:solidFill>
            <a:schemeClr val="tx1"/>
          </a:solidFill>
          <a:latin typeface="Arial" pitchFamily="34" charset="0"/>
          <a:ea typeface="MS PGothic" pitchFamily="34" charset="-128"/>
          <a:cs typeface="Arial" pitchFamily="34" charset="0"/>
        </a:defRPr>
      </a:lvl4pPr>
      <a:lvl5pPr algn="ctr" rtl="0" eaLnBrk="0" fontAlgn="base" hangingPunct="0">
        <a:spcBef>
          <a:spcPct val="0"/>
        </a:spcBef>
        <a:spcAft>
          <a:spcPct val="0"/>
        </a:spcAft>
        <a:defRPr sz="3900">
          <a:solidFill>
            <a:schemeClr val="tx1"/>
          </a:solidFill>
          <a:latin typeface="Arial" pitchFamily="34" charset="0"/>
          <a:ea typeface="MS PGothic" pitchFamily="34" charset="-128"/>
          <a:cs typeface="Arial" pitchFamily="34" charset="0"/>
        </a:defRPr>
      </a:lvl5pPr>
      <a:lvl6pPr marL="406405" algn="ctr" rtl="0" fontAlgn="base">
        <a:spcBef>
          <a:spcPct val="0"/>
        </a:spcBef>
        <a:spcAft>
          <a:spcPct val="0"/>
        </a:spcAft>
        <a:defRPr sz="3911">
          <a:solidFill>
            <a:schemeClr val="tx1"/>
          </a:solidFill>
          <a:latin typeface="Arial" pitchFamily="34" charset="0"/>
          <a:cs typeface="Arial" pitchFamily="34" charset="0"/>
        </a:defRPr>
      </a:lvl6pPr>
      <a:lvl7pPr marL="812810" algn="ctr" rtl="0" fontAlgn="base">
        <a:spcBef>
          <a:spcPct val="0"/>
        </a:spcBef>
        <a:spcAft>
          <a:spcPct val="0"/>
        </a:spcAft>
        <a:defRPr sz="3911">
          <a:solidFill>
            <a:schemeClr val="tx1"/>
          </a:solidFill>
          <a:latin typeface="Arial" pitchFamily="34" charset="0"/>
          <a:cs typeface="Arial" pitchFamily="34" charset="0"/>
        </a:defRPr>
      </a:lvl7pPr>
      <a:lvl8pPr marL="1219215" algn="ctr" rtl="0" fontAlgn="base">
        <a:spcBef>
          <a:spcPct val="0"/>
        </a:spcBef>
        <a:spcAft>
          <a:spcPct val="0"/>
        </a:spcAft>
        <a:defRPr sz="3911">
          <a:solidFill>
            <a:schemeClr val="tx1"/>
          </a:solidFill>
          <a:latin typeface="Arial" pitchFamily="34" charset="0"/>
          <a:cs typeface="Arial" pitchFamily="34" charset="0"/>
        </a:defRPr>
      </a:lvl8pPr>
      <a:lvl9pPr marL="1625620" algn="ctr" rtl="0" fontAlgn="base">
        <a:spcBef>
          <a:spcPct val="0"/>
        </a:spcBef>
        <a:spcAft>
          <a:spcPct val="0"/>
        </a:spcAft>
        <a:defRPr sz="3911">
          <a:solidFill>
            <a:schemeClr val="tx1"/>
          </a:solidFill>
          <a:latin typeface="Arial" pitchFamily="34" charset="0"/>
          <a:cs typeface="Arial" pitchFamily="34" charset="0"/>
        </a:defRPr>
      </a:lvl9pPr>
    </p:titleStyle>
    <p:bodyStyle>
      <a:lvl1pPr marL="304800" indent="-30480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1pPr>
      <a:lvl2pPr marL="660400" indent="-2540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2pPr>
      <a:lvl3pPr marL="1016000" indent="-203200" algn="l" rtl="0" eaLnBrk="0" fontAlgn="base" hangingPunct="0">
        <a:spcBef>
          <a:spcPct val="20000"/>
        </a:spcBef>
        <a:spcAft>
          <a:spcPct val="0"/>
        </a:spcAft>
        <a:buFont typeface="Arial" pitchFamily="34" charset="0"/>
        <a:buChar char="•"/>
        <a:defRPr sz="2100" kern="1200">
          <a:solidFill>
            <a:schemeClr val="tx1"/>
          </a:solidFill>
          <a:latin typeface="Arial" pitchFamily="34" charset="0"/>
          <a:ea typeface="Arial" charset="0"/>
          <a:cs typeface="Arial" pitchFamily="34" charset="0"/>
        </a:defRPr>
      </a:lvl3pPr>
      <a:lvl4pPr marL="1422400" indent="-203200" algn="l" rtl="0" eaLnBrk="0" fontAlgn="base" hangingPunct="0">
        <a:spcBef>
          <a:spcPct val="20000"/>
        </a:spcBef>
        <a:spcAft>
          <a:spcPct val="0"/>
        </a:spcAft>
        <a:buFont typeface="Arial" pitchFamily="34" charset="0"/>
        <a:buChar char="–"/>
        <a:defRPr sz="1700" kern="1200">
          <a:solidFill>
            <a:schemeClr val="tx1"/>
          </a:solidFill>
          <a:latin typeface="Arial" pitchFamily="34" charset="0"/>
          <a:ea typeface="Arial" charset="0"/>
          <a:cs typeface="Arial" pitchFamily="34" charset="0"/>
        </a:defRPr>
      </a:lvl4pPr>
      <a:lvl5pPr marL="1828800" indent="-203200" algn="l" rtl="0" eaLnBrk="0" fontAlgn="base" hangingPunct="0">
        <a:spcBef>
          <a:spcPct val="20000"/>
        </a:spcBef>
        <a:spcAft>
          <a:spcPct val="0"/>
        </a:spcAft>
        <a:buFont typeface="Arial" pitchFamily="34" charset="0"/>
        <a:buChar char="»"/>
        <a:defRPr sz="1700" kern="1200">
          <a:solidFill>
            <a:schemeClr val="tx1"/>
          </a:solidFill>
          <a:latin typeface="Arial" pitchFamily="34" charset="0"/>
          <a:ea typeface="Arial" charset="0"/>
          <a:cs typeface="Arial" pitchFamily="34" charset="0"/>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513413" r:id="rId1"/>
    <p:sldLayoutId id="2147513414" r:id="rId2"/>
    <p:sldLayoutId id="2147513415" r:id="rId3"/>
    <p:sldLayoutId id="2147513416" r:id="rId4"/>
    <p:sldLayoutId id="2147513637" r:id="rId5"/>
    <p:sldLayoutId id="2147513638" r:id="rId6"/>
  </p:sldLayoutIdLst>
  <p:transition/>
  <p:txStyles>
    <p:titleStyle>
      <a:lvl1pPr algn="ctr" rtl="0" eaLnBrk="0" fontAlgn="base" hangingPunct="0">
        <a:spcBef>
          <a:spcPct val="0"/>
        </a:spcBef>
        <a:spcAft>
          <a:spcPct val="0"/>
        </a:spcAft>
        <a:defRPr sz="3900" b="1">
          <a:solidFill>
            <a:srgbClr val="FF7308"/>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anose="020B0600070205080204"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anose="020B0600070205080204"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anose="020B0600070205080204"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anose="020B0600070205080204"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anose="020B0600070205080204"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anose="020B0600070205080204"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anose="020B0600070205080204"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anose="020B0600070205080204"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anose="020B0600070205080204"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683"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44" b="1">
                <a:solidFill>
                  <a:srgbClr val="000000"/>
                </a:solidFill>
                <a:latin typeface="Helvetica"/>
                <a:ea typeface="ＭＳ Ｐゴシック"/>
                <a:cs typeface="ＭＳ Ｐゴシック"/>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0000"/>
                </a:solidFill>
              </a:defRPr>
            </a:lvl1pPr>
          </a:lstStyle>
          <a:p>
            <a:fld id="{D1ED2E1D-742D-4E17-8FC9-D320ED9924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13806" r:id="rId1"/>
  </p:sldLayoutIdLst>
  <p:transition/>
  <p:txStyles>
    <p:titleStyle>
      <a:lvl1pPr algn="ctr" rtl="0" eaLnBrk="0" fontAlgn="base" hangingPunct="0">
        <a:spcBef>
          <a:spcPct val="0"/>
        </a:spcBef>
        <a:spcAft>
          <a:spcPct val="0"/>
        </a:spcAft>
        <a:defRPr sz="3900" b="1">
          <a:solidFill>
            <a:srgbClr val="FF7308"/>
          </a:solidFill>
          <a:latin typeface="+mj-lt"/>
          <a:ea typeface="MS PGothic" pitchFamily="34" charset="-128"/>
          <a:cs typeface="MS PGothic" charset="0"/>
        </a:defRPr>
      </a:lvl1pPr>
      <a:lvl2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2pPr>
      <a:lvl3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3pPr>
      <a:lvl4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4pPr>
      <a:lvl5pPr algn="ctr" rtl="0" eaLnBrk="0" fontAlgn="base" hangingPunct="0">
        <a:spcBef>
          <a:spcPct val="0"/>
        </a:spcBef>
        <a:spcAft>
          <a:spcPct val="0"/>
        </a:spcAft>
        <a:defRPr sz="3900" b="1">
          <a:solidFill>
            <a:srgbClr val="FF7308"/>
          </a:solidFill>
          <a:latin typeface="Helvetica" pitchFamily="34" charset="0"/>
          <a:ea typeface="MS PGothic" pitchFamily="34" charset="-128"/>
          <a:cs typeface="MS PGothic"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0" indent="-304800" algn="l" rtl="0" eaLnBrk="0" fontAlgn="base" hangingPunct="0">
        <a:spcBef>
          <a:spcPct val="20000"/>
        </a:spcBef>
        <a:spcAft>
          <a:spcPct val="0"/>
        </a:spcAft>
        <a:buChar char="•"/>
        <a:defRPr sz="2800" b="1">
          <a:solidFill>
            <a:schemeClr val="bg1"/>
          </a:solidFill>
          <a:latin typeface="+mn-lt"/>
          <a:ea typeface="MS PGothic" pitchFamily="34" charset="-128"/>
          <a:cs typeface="MS PGothic" charset="0"/>
        </a:defRPr>
      </a:lvl1pPr>
      <a:lvl2pPr marL="660400" indent="-254000" algn="l" rtl="0" eaLnBrk="0" fontAlgn="base" hangingPunct="0">
        <a:spcBef>
          <a:spcPct val="20000"/>
        </a:spcBef>
        <a:spcAft>
          <a:spcPct val="0"/>
        </a:spcAft>
        <a:buChar char="–"/>
        <a:defRPr sz="2400" b="1">
          <a:solidFill>
            <a:schemeClr val="bg1"/>
          </a:solidFill>
          <a:latin typeface="+mn-lt"/>
          <a:ea typeface="MS PGothic" pitchFamily="34" charset="-128"/>
          <a:cs typeface="MS PGothic" charset="0"/>
        </a:defRPr>
      </a:lvl2pPr>
      <a:lvl3pPr marL="1016000" indent="-203200" algn="l" rtl="0" eaLnBrk="0" fontAlgn="base" hangingPunct="0">
        <a:spcBef>
          <a:spcPct val="20000"/>
        </a:spcBef>
        <a:spcAft>
          <a:spcPct val="0"/>
        </a:spcAft>
        <a:buChar char="•"/>
        <a:defRPr sz="2100" b="1">
          <a:solidFill>
            <a:schemeClr val="bg1"/>
          </a:solidFill>
          <a:latin typeface="+mn-lt"/>
          <a:ea typeface="MS PGothic" pitchFamily="34" charset="-128"/>
          <a:cs typeface="MS PGothic" charset="0"/>
        </a:defRPr>
      </a:lvl3pPr>
      <a:lvl4pPr marL="14224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4pPr>
      <a:lvl5pPr marL="1828800" indent="-203200" algn="l" rtl="0" eaLnBrk="0" fontAlgn="base" hangingPunct="0">
        <a:spcBef>
          <a:spcPct val="20000"/>
        </a:spcBef>
        <a:spcAft>
          <a:spcPct val="0"/>
        </a:spcAft>
        <a:buChar char="»"/>
        <a:defRPr sz="1700" b="1">
          <a:solidFill>
            <a:schemeClr val="bg1"/>
          </a:solidFill>
          <a:latin typeface="+mn-lt"/>
          <a:ea typeface="MS PGothic" pitchFamily="34" charset="-128"/>
          <a:cs typeface="MS PGothic" charset="0"/>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11" b="1">
                <a:solidFill>
                  <a:schemeClr val="bg1"/>
                </a:solidFill>
                <a:latin typeface="Helvetica" pitchFamily="34" charset="0"/>
              </a:defRPr>
            </a:lvl1pPr>
          </a:lstStyle>
          <a:p>
            <a:pPr>
              <a:defRPr/>
            </a:pPr>
            <a:endParaRPr lang="en-US"/>
          </a:p>
          <a:p>
            <a:pPr>
              <a:defRPr/>
            </a:pPr>
            <a:endParaRPr lang="en-US"/>
          </a:p>
          <a:p>
            <a:pPr>
              <a:defRPr/>
            </a:pPr>
            <a:endParaRPr lang="en-US"/>
          </a:p>
          <a:p>
            <a:pPr>
              <a:defRPr/>
            </a:pPr>
            <a:endParaRPr lang="en-US"/>
          </a:p>
          <a:p>
            <a:pPr>
              <a:defRPr/>
            </a:pPr>
            <a:r>
              <a:rPr lang="en-US"/>
              <a:t>RAD 11-8-04</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b="1">
                <a:latin typeface="Helvetica"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b="1" smtClean="0"/>
            </a:lvl1pPr>
          </a:lstStyle>
          <a:p>
            <a:pPr>
              <a:defRPr/>
            </a:pPr>
            <a:fld id="{1D3B2E48-2EBA-424E-9E14-FEB96A5B6C98}" type="slidenum">
              <a:rPr lang="en-US"/>
              <a:pPr>
                <a:defRPr/>
              </a:pPr>
              <a:t>‹#›</a:t>
            </a:fld>
            <a:endParaRPr lang="en-US"/>
          </a:p>
        </p:txBody>
      </p:sp>
    </p:spTree>
    <p:extLst>
      <p:ext uri="{BB962C8B-B14F-4D97-AF65-F5344CB8AC3E}">
        <p14:creationId xmlns:p14="http://schemas.microsoft.com/office/powerpoint/2010/main" val="4170657740"/>
      </p:ext>
    </p:extLst>
  </p:cSld>
  <p:clrMap bg1="lt1" tx1="dk1" bg2="lt2" tx2="dk2" accent1="accent1" accent2="accent2" accent3="accent3" accent4="accent4" accent5="accent5" accent6="accent6" hlink="hlink" folHlink="folHlink"/>
  <p:sldLayoutIdLst>
    <p:sldLayoutId id="2147513922" r:id="rId1"/>
    <p:sldLayoutId id="2147513923" r:id="rId2"/>
    <p:sldLayoutId id="2147513924" r:id="rId3"/>
    <p:sldLayoutId id="2147513925" r:id="rId4"/>
    <p:sldLayoutId id="2147513926" r:id="rId5"/>
    <p:sldLayoutId id="2147513927" r:id="rId6"/>
    <p:sldLayoutId id="2147513928" r:id="rId7"/>
    <p:sldLayoutId id="2147513929" r:id="rId8"/>
    <p:sldLayoutId id="2147513930" r:id="rId9"/>
    <p:sldLayoutId id="2147513931" r:id="rId10"/>
    <p:sldLayoutId id="2147513932" r:id="rId11"/>
    <p:sldLayoutId id="2147513933" r:id="rId12"/>
  </p:sldLayoutIdLst>
  <p:hf sldNum="0" hdr="0" ftr="0"/>
  <p:txStyles>
    <p:title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p:titleStyle>
    <p:bodyStyle>
      <a:lvl1pPr marL="304804" indent="-304804" algn="l" rtl="0" eaLnBrk="0" fontAlgn="base" hangingPunct="0">
        <a:spcBef>
          <a:spcPct val="20000"/>
        </a:spcBef>
        <a:spcAft>
          <a:spcPct val="0"/>
        </a:spcAft>
        <a:buChar char="•"/>
        <a:defRPr sz="2844" b="1">
          <a:solidFill>
            <a:schemeClr val="bg1"/>
          </a:solidFill>
          <a:latin typeface="+mn-lt"/>
          <a:ea typeface="+mn-ea"/>
          <a:cs typeface="+mn-cs"/>
        </a:defRPr>
      </a:lvl1pPr>
      <a:lvl2pPr marL="660408" indent="-254003" algn="l" rtl="0" eaLnBrk="0" fontAlgn="base" hangingPunct="0">
        <a:spcBef>
          <a:spcPct val="20000"/>
        </a:spcBef>
        <a:spcAft>
          <a:spcPct val="0"/>
        </a:spcAft>
        <a:buChar char="–"/>
        <a:defRPr sz="2489" b="1">
          <a:solidFill>
            <a:schemeClr val="bg1"/>
          </a:solidFill>
          <a:latin typeface="+mn-lt"/>
        </a:defRPr>
      </a:lvl2pPr>
      <a:lvl3pPr marL="1016013" indent="-203203" algn="l" rtl="0" eaLnBrk="0" fontAlgn="base" hangingPunct="0">
        <a:spcBef>
          <a:spcPct val="20000"/>
        </a:spcBef>
        <a:spcAft>
          <a:spcPct val="0"/>
        </a:spcAft>
        <a:buChar char="•"/>
        <a:defRPr sz="2133" b="1">
          <a:solidFill>
            <a:schemeClr val="bg1"/>
          </a:solidFill>
          <a:latin typeface="+mn-lt"/>
        </a:defRPr>
      </a:lvl3pPr>
      <a:lvl4pPr marL="1422418" indent="-203203" algn="l" rtl="0" eaLnBrk="0" fontAlgn="base" hangingPunct="0">
        <a:spcBef>
          <a:spcPct val="20000"/>
        </a:spcBef>
        <a:spcAft>
          <a:spcPct val="0"/>
        </a:spcAft>
        <a:buChar char="–"/>
        <a:defRPr sz="1778" b="1">
          <a:solidFill>
            <a:schemeClr val="bg1"/>
          </a:solidFill>
          <a:latin typeface="+mn-lt"/>
        </a:defRPr>
      </a:lvl4pPr>
      <a:lvl5pPr marL="1828823" indent="-203203" algn="l" rtl="0" eaLnBrk="0" fontAlgn="base" hangingPunct="0">
        <a:spcBef>
          <a:spcPct val="20000"/>
        </a:spcBef>
        <a:spcAft>
          <a:spcPct val="0"/>
        </a:spcAft>
        <a:buChar char="»"/>
        <a:defRPr sz="1778" b="1">
          <a:solidFill>
            <a:schemeClr val="bg1"/>
          </a:solidFill>
          <a:latin typeface="+mn-lt"/>
        </a:defRPr>
      </a:lvl5pPr>
      <a:lvl6pPr marL="2235228" indent="-203203" algn="l" rtl="0" eaLnBrk="0" fontAlgn="base" hangingPunct="0">
        <a:spcBef>
          <a:spcPct val="20000"/>
        </a:spcBef>
        <a:spcAft>
          <a:spcPct val="0"/>
        </a:spcAft>
        <a:buChar char="»"/>
        <a:defRPr sz="1778" b="1">
          <a:solidFill>
            <a:schemeClr val="bg1"/>
          </a:solidFill>
          <a:latin typeface="+mn-lt"/>
        </a:defRPr>
      </a:lvl6pPr>
      <a:lvl7pPr marL="2641633" indent="-203203" algn="l" rtl="0" eaLnBrk="0" fontAlgn="base" hangingPunct="0">
        <a:spcBef>
          <a:spcPct val="20000"/>
        </a:spcBef>
        <a:spcAft>
          <a:spcPct val="0"/>
        </a:spcAft>
        <a:buChar char="»"/>
        <a:defRPr sz="1778" b="1">
          <a:solidFill>
            <a:schemeClr val="bg1"/>
          </a:solidFill>
          <a:latin typeface="+mn-lt"/>
        </a:defRPr>
      </a:lvl7pPr>
      <a:lvl8pPr marL="3048038" indent="-203203" algn="l" rtl="0" eaLnBrk="0" fontAlgn="base" hangingPunct="0">
        <a:spcBef>
          <a:spcPct val="20000"/>
        </a:spcBef>
        <a:spcAft>
          <a:spcPct val="0"/>
        </a:spcAft>
        <a:buChar char="»"/>
        <a:defRPr sz="1778" b="1">
          <a:solidFill>
            <a:schemeClr val="bg1"/>
          </a:solidFill>
          <a:latin typeface="+mn-lt"/>
        </a:defRPr>
      </a:lvl8pPr>
      <a:lvl9pPr marL="3454443" indent="-203203" algn="l" rtl="0" eaLnBrk="0" fontAlgn="base" hangingPunct="0">
        <a:spcBef>
          <a:spcPct val="20000"/>
        </a:spcBef>
        <a:spcAft>
          <a:spcPct val="0"/>
        </a:spcAft>
        <a:buChar char="»"/>
        <a:defRPr sz="1778" b="1">
          <a:solidFill>
            <a:schemeClr val="bg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43.xml"/><Relationship Id="rId7" Type="http://schemas.openxmlformats.org/officeDocument/2006/relationships/oleObject" Target="../embeddings/oleObject4.bin"/><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notesSlide" Target="../notesSlides/notesSlide12.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43.xml"/><Relationship Id="rId7" Type="http://schemas.openxmlformats.org/officeDocument/2006/relationships/oleObject" Target="../embeddings/oleObject5.bin"/><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notesSlide" Target="../notesSlides/notesSlide20.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66.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7.xml"/><Relationship Id="rId7" Type="http://schemas.openxmlformats.org/officeDocument/2006/relationships/image" Target="../media/image22.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6.bin"/><Relationship Id="rId4"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9.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43.xml"/><Relationship Id="rId7" Type="http://schemas.openxmlformats.org/officeDocument/2006/relationships/oleObject" Target="../embeddings/oleObject7.bin"/><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notesSlide" Target="../notesSlides/notesSlide29.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1.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9.xml"/><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83.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43.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notesSlide" Target="../notesSlides/notesSlide8.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3"/>
          <p:cNvSpPr>
            <a:spLocks noGrp="1" noChangeArrowheads="1"/>
          </p:cNvSpPr>
          <p:nvPr>
            <p:ph type="body" idx="4294967295"/>
          </p:nvPr>
        </p:nvSpPr>
        <p:spPr>
          <a:xfrm>
            <a:off x="522288" y="360609"/>
            <a:ext cx="8094662" cy="3068392"/>
          </a:xfrm>
          <a:solidFill>
            <a:srgbClr val="FF7F00"/>
          </a:solidFill>
          <a:ln>
            <a:solidFill>
              <a:srgbClr val="FF9966"/>
            </a:solidFill>
            <a:miter lim="800000"/>
            <a:headEnd/>
            <a:tailEnd/>
          </a:ln>
        </p:spPr>
        <p:txBody>
          <a:bodyPr/>
          <a:lstStyle/>
          <a:p>
            <a:pPr marL="0" indent="0" algn="ctr">
              <a:lnSpc>
                <a:spcPct val="105000"/>
              </a:lnSpc>
              <a:spcBef>
                <a:spcPct val="0"/>
              </a:spcBef>
              <a:buFontTx/>
              <a:buNone/>
              <a:defRPr/>
            </a:pPr>
            <a:r>
              <a:rPr lang="en-US" altLang="en-US" sz="4800" dirty="0"/>
              <a:t>TREATMENT OF T2DM: A RATIONAL APPROACH BASED UPON ITS PATHOPHYSIOLOGY</a:t>
            </a:r>
          </a:p>
        </p:txBody>
      </p:sp>
      <p:sp>
        <p:nvSpPr>
          <p:cNvPr id="430083" name="Rectangle 3"/>
          <p:cNvSpPr txBox="1">
            <a:spLocks noChangeArrowheads="1"/>
          </p:cNvSpPr>
          <p:nvPr/>
        </p:nvSpPr>
        <p:spPr bwMode="auto">
          <a:xfrm>
            <a:off x="504825" y="4004898"/>
            <a:ext cx="8096250" cy="2363788"/>
          </a:xfrm>
          <a:prstGeom prst="rect">
            <a:avLst/>
          </a:prstGeom>
          <a:solidFill>
            <a:srgbClr val="FFFF00"/>
          </a:solidFill>
          <a:ln w="9525">
            <a:solidFill>
              <a:srgbClr val="FFFF00"/>
            </a:solid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en-US" sz="3556"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Ralph A. DeFronzo, MD</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en-US" sz="3556"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Professor of Medicine</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en-US" sz="3556"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Chief, Diabetes Division</a:t>
            </a:r>
          </a:p>
          <a:p>
            <a:pPr marL="0" marR="0" lvl="0" indent="0" algn="ctr" defTabSz="914400" rtl="0" eaLnBrk="0" fontAlgn="base" latinLnBrk="0" hangingPunct="0">
              <a:lnSpc>
                <a:spcPct val="105000"/>
              </a:lnSpc>
              <a:spcBef>
                <a:spcPct val="0"/>
              </a:spcBef>
              <a:spcAft>
                <a:spcPct val="0"/>
              </a:spcAft>
              <a:buClrTx/>
              <a:buSzTx/>
              <a:buFontTx/>
              <a:buNone/>
              <a:tabLst/>
              <a:defRPr/>
            </a:pPr>
            <a:r>
              <a:rPr kumimoji="0" lang="en-US" altLang="en-US" sz="3556"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UT Health, San Antonio, TX</a:t>
            </a:r>
          </a:p>
        </p:txBody>
      </p:sp>
    </p:spTree>
    <p:extLst>
      <p:ext uri="{BB962C8B-B14F-4D97-AF65-F5344CB8AC3E}">
        <p14:creationId xmlns:p14="http://schemas.microsoft.com/office/powerpoint/2010/main" val="1152238997"/>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ChangeArrowheads="1"/>
          </p:cNvSpPr>
          <p:nvPr/>
        </p:nvSpPr>
        <p:spPr bwMode="auto">
          <a:xfrm>
            <a:off x="392113" y="717550"/>
            <a:ext cx="8396287" cy="928688"/>
          </a:xfrm>
          <a:prstGeom prst="rect">
            <a:avLst/>
          </a:prstGeom>
          <a:solidFill>
            <a:srgbClr val="FF7F00"/>
          </a:solidFill>
          <a:ln w="9525">
            <a:noFill/>
            <a:miter lim="800000"/>
            <a:headEnd/>
            <a:tailEnd/>
          </a:ln>
          <a:effectLst/>
        </p:spPr>
        <p:txBody>
          <a:bodyPr anchor="ctr"/>
          <a:lstStyle>
            <a:lvl1pPr eaLnBrk="0" hangingPunct="0">
              <a:defRPr sz="2400">
                <a:solidFill>
                  <a:schemeClr val="tx1"/>
                </a:solidFill>
                <a:latin typeface="Helvetica" pitchFamily="1" charset="0"/>
                <a:ea typeface="MS PGothic" pitchFamily="34" charset="-128"/>
              </a:defRPr>
            </a:lvl1pPr>
            <a:lvl2pPr marL="742950" indent="-285750" eaLnBrk="0" hangingPunct="0">
              <a:defRPr sz="2400">
                <a:solidFill>
                  <a:schemeClr val="tx1"/>
                </a:solidFill>
                <a:latin typeface="Helvetica" pitchFamily="1" charset="0"/>
                <a:ea typeface="MS PGothic" pitchFamily="34" charset="-128"/>
              </a:defRPr>
            </a:lvl2pPr>
            <a:lvl3pPr marL="1143000" indent="-228600" eaLnBrk="0" hangingPunct="0">
              <a:defRPr sz="2400">
                <a:solidFill>
                  <a:schemeClr val="tx1"/>
                </a:solidFill>
                <a:latin typeface="Helvetica" pitchFamily="1" charset="0"/>
                <a:ea typeface="MS PGothic" pitchFamily="34" charset="-128"/>
              </a:defRPr>
            </a:lvl3pPr>
            <a:lvl4pPr marL="1600200" indent="-228600" eaLnBrk="0" hangingPunct="0">
              <a:defRPr sz="2400">
                <a:solidFill>
                  <a:schemeClr val="tx1"/>
                </a:solidFill>
                <a:latin typeface="Helvetica" pitchFamily="1" charset="0"/>
                <a:ea typeface="MS PGothic" pitchFamily="34" charset="-128"/>
              </a:defRPr>
            </a:lvl4pPr>
            <a:lvl5pPr marL="2057400" indent="-228600" eaLnBrk="0" hangingPunct="0">
              <a:defRPr sz="2400">
                <a:solidFill>
                  <a:schemeClr val="tx1"/>
                </a:solidFill>
                <a:latin typeface="Helvetica"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1"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022"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mn-cs"/>
              </a:rPr>
              <a:t>EFFECT OF THIAZOLIDINEDIONES ON INSULIN-MEDIATED GLUCOSE DISPOSAL</a:t>
            </a:r>
          </a:p>
        </p:txBody>
      </p:sp>
      <p:sp>
        <p:nvSpPr>
          <p:cNvPr id="516099" name="Freeform 3"/>
          <p:cNvSpPr>
            <a:spLocks/>
          </p:cNvSpPr>
          <p:nvPr/>
        </p:nvSpPr>
        <p:spPr bwMode="auto">
          <a:xfrm>
            <a:off x="1524000" y="2744788"/>
            <a:ext cx="147638" cy="2832100"/>
          </a:xfrm>
          <a:custGeom>
            <a:avLst/>
            <a:gdLst>
              <a:gd name="T0" fmla="*/ 2147483646 w 160"/>
              <a:gd name="T1" fmla="*/ 0 h 2232"/>
              <a:gd name="T2" fmla="*/ 0 w 160"/>
              <a:gd name="T3" fmla="*/ 0 h 2232"/>
              <a:gd name="T4" fmla="*/ 0 w 160"/>
              <a:gd name="T5" fmla="*/ 2147483646 h 2232"/>
              <a:gd name="T6" fmla="*/ 0 60000 65536"/>
              <a:gd name="T7" fmla="*/ 0 60000 65536"/>
              <a:gd name="T8" fmla="*/ 0 60000 65536"/>
              <a:gd name="T9" fmla="*/ 0 w 160"/>
              <a:gd name="T10" fmla="*/ 0 h 2232"/>
              <a:gd name="T11" fmla="*/ 160 w 160"/>
              <a:gd name="T12" fmla="*/ 2232 h 2232"/>
            </a:gdLst>
            <a:ahLst/>
            <a:cxnLst>
              <a:cxn ang="T6">
                <a:pos x="T0" y="T1"/>
              </a:cxn>
              <a:cxn ang="T7">
                <a:pos x="T2" y="T3"/>
              </a:cxn>
              <a:cxn ang="T8">
                <a:pos x="T4" y="T5"/>
              </a:cxn>
            </a:cxnLst>
            <a:rect l="T9" t="T10" r="T11" b="T12"/>
            <a:pathLst>
              <a:path w="160" h="2232">
                <a:moveTo>
                  <a:pt x="160" y="0"/>
                </a:moveTo>
                <a:lnTo>
                  <a:pt x="0" y="0"/>
                </a:lnTo>
                <a:lnTo>
                  <a:pt x="0" y="2232"/>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00" name="Freeform 4"/>
          <p:cNvSpPr>
            <a:spLocks/>
          </p:cNvSpPr>
          <p:nvPr/>
        </p:nvSpPr>
        <p:spPr bwMode="auto">
          <a:xfrm>
            <a:off x="1524000" y="5662613"/>
            <a:ext cx="149225" cy="277812"/>
          </a:xfrm>
          <a:custGeom>
            <a:avLst/>
            <a:gdLst>
              <a:gd name="T0" fmla="*/ 2147483646 w 106"/>
              <a:gd name="T1" fmla="*/ 2147483646 h 219"/>
              <a:gd name="T2" fmla="*/ 2147483646 w 106"/>
              <a:gd name="T3" fmla="*/ 2147483646 h 219"/>
              <a:gd name="T4" fmla="*/ 0 w 106"/>
              <a:gd name="T5" fmla="*/ 2147483646 h 219"/>
              <a:gd name="T6" fmla="*/ 0 w 106"/>
              <a:gd name="T7" fmla="*/ 0 h 219"/>
              <a:gd name="T8" fmla="*/ 0 60000 65536"/>
              <a:gd name="T9" fmla="*/ 0 60000 65536"/>
              <a:gd name="T10" fmla="*/ 0 60000 65536"/>
              <a:gd name="T11" fmla="*/ 0 60000 65536"/>
              <a:gd name="T12" fmla="*/ 0 w 106"/>
              <a:gd name="T13" fmla="*/ 0 h 219"/>
              <a:gd name="T14" fmla="*/ 106 w 106"/>
              <a:gd name="T15" fmla="*/ 219 h 219"/>
            </a:gdLst>
            <a:ahLst/>
            <a:cxnLst>
              <a:cxn ang="T8">
                <a:pos x="T0" y="T1"/>
              </a:cxn>
              <a:cxn ang="T9">
                <a:pos x="T2" y="T3"/>
              </a:cxn>
              <a:cxn ang="T10">
                <a:pos x="T4" y="T5"/>
              </a:cxn>
              <a:cxn ang="T11">
                <a:pos x="T6" y="T7"/>
              </a:cxn>
            </a:cxnLst>
            <a:rect l="T12" t="T13" r="T14" b="T15"/>
            <a:pathLst>
              <a:path w="106" h="219">
                <a:moveTo>
                  <a:pt x="106" y="219"/>
                </a:moveTo>
                <a:lnTo>
                  <a:pt x="1" y="219"/>
                </a:lnTo>
                <a:lnTo>
                  <a:pt x="0" y="96"/>
                </a:lnTo>
                <a:lnTo>
                  <a:pt x="0" y="0"/>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02789" name="Rectangle 5" descr="Solid diamond"/>
          <p:cNvSpPr>
            <a:spLocks noChangeArrowheads="1"/>
          </p:cNvSpPr>
          <p:nvPr/>
        </p:nvSpPr>
        <p:spPr bwMode="auto">
          <a:xfrm>
            <a:off x="1885950" y="5218113"/>
            <a:ext cx="1509713" cy="704850"/>
          </a:xfrm>
          <a:prstGeom prst="rect">
            <a:avLst/>
          </a:prstGeom>
          <a:pattFill prst="solidDmnd">
            <a:fgClr>
              <a:schemeClr val="tx1"/>
            </a:fgClr>
            <a:bgClr>
              <a:srgbClr val="FFFF00"/>
            </a:bgClr>
          </a:pattFill>
          <a:ln w="11113">
            <a:solidFill>
              <a:srgbClr val="000000"/>
            </a:solidFill>
            <a:miter lim="800000"/>
            <a:headEnd/>
            <a:tailEnd/>
          </a:ln>
        </p:spPr>
        <p:txBody>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02790" name="Rectangle 6" descr="Solid diamond"/>
          <p:cNvSpPr>
            <a:spLocks noChangeArrowheads="1"/>
          </p:cNvSpPr>
          <p:nvPr/>
        </p:nvSpPr>
        <p:spPr bwMode="auto">
          <a:xfrm>
            <a:off x="3813175" y="5180013"/>
            <a:ext cx="1500188" cy="742950"/>
          </a:xfrm>
          <a:prstGeom prst="rect">
            <a:avLst/>
          </a:prstGeom>
          <a:pattFill prst="solidDmnd">
            <a:fgClr>
              <a:schemeClr val="tx1"/>
            </a:fgClr>
            <a:bgClr>
              <a:srgbClr val="FF7F00"/>
            </a:bgClr>
          </a:pattFill>
          <a:ln w="11113">
            <a:solidFill>
              <a:srgbClr val="000000"/>
            </a:solidFill>
            <a:miter lim="800000"/>
            <a:headEnd/>
            <a:tailEnd/>
          </a:ln>
        </p:spPr>
        <p:txBody>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02791" name="Rectangle 7" descr="Solid diamond"/>
          <p:cNvSpPr>
            <a:spLocks noChangeArrowheads="1"/>
          </p:cNvSpPr>
          <p:nvPr/>
        </p:nvSpPr>
        <p:spPr bwMode="auto">
          <a:xfrm>
            <a:off x="5730875" y="5218113"/>
            <a:ext cx="1509713" cy="714375"/>
          </a:xfrm>
          <a:prstGeom prst="rect">
            <a:avLst/>
          </a:prstGeom>
          <a:pattFill prst="solidDmnd">
            <a:fgClr>
              <a:schemeClr val="tx1"/>
            </a:fgClr>
            <a:bgClr>
              <a:srgbClr val="B0FF89"/>
            </a:bgClr>
          </a:pattFill>
          <a:ln w="11113">
            <a:solidFill>
              <a:srgbClr val="000000"/>
            </a:solidFill>
            <a:miter lim="800000"/>
            <a:headEnd/>
            <a:tailEnd/>
          </a:ln>
        </p:spPr>
        <p:txBody>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02792" name="Rectangle 8"/>
          <p:cNvSpPr>
            <a:spLocks noChangeArrowheads="1"/>
          </p:cNvSpPr>
          <p:nvPr/>
        </p:nvSpPr>
        <p:spPr bwMode="auto">
          <a:xfrm rot="16200000">
            <a:off x="-889794" y="4039394"/>
            <a:ext cx="30749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mg/kg FFM•min</a:t>
            </a:r>
            <a:endParaRPr kumimoji="0" lang="en-US" altLang="en-US" sz="2844"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02793" name="Rectangle 9"/>
          <p:cNvSpPr>
            <a:spLocks noChangeArrowheads="1"/>
          </p:cNvSpPr>
          <p:nvPr/>
        </p:nvSpPr>
        <p:spPr bwMode="auto">
          <a:xfrm>
            <a:off x="1749425" y="5967413"/>
            <a:ext cx="17145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rPr>
              <a:t>Before</a:t>
            </a:r>
            <a:endParaRPr kumimoji="0" lang="en-US" altLang="en-US" sz="2844" b="0" i="0" u="none" strike="noStrike" kern="1200" cap="none" spc="0" normalizeH="0" baseline="0" noProof="0">
              <a:ln>
                <a:noFill/>
              </a:ln>
              <a:solidFill>
                <a:srgbClr val="FFFF00"/>
              </a:solidFill>
              <a:effectLst/>
              <a:uLnTx/>
              <a:uFillTx/>
              <a:latin typeface="Times New Roman" panose="02020603050405020304" pitchFamily="18" charset="0"/>
              <a:ea typeface="MS PGothic" panose="020B0600070205080204" pitchFamily="34" charset="-128"/>
              <a:cs typeface="+mn-cs"/>
            </a:endParaRPr>
          </a:p>
        </p:txBody>
      </p:sp>
      <p:sp>
        <p:nvSpPr>
          <p:cNvPr id="502794" name="Rectangle 10"/>
          <p:cNvSpPr>
            <a:spLocks noChangeArrowheads="1"/>
          </p:cNvSpPr>
          <p:nvPr/>
        </p:nvSpPr>
        <p:spPr bwMode="auto">
          <a:xfrm>
            <a:off x="3729038" y="5967413"/>
            <a:ext cx="17145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7F00"/>
                </a:solidFill>
                <a:effectLst/>
                <a:uLnTx/>
                <a:uFillTx/>
                <a:latin typeface="Helvetica" panose="020B0604020202020204" pitchFamily="34" charset="0"/>
                <a:ea typeface="MS PGothic" panose="020B0600070205080204" pitchFamily="34" charset="-128"/>
                <a:cs typeface="+mn-cs"/>
              </a:rPr>
              <a:t>PIO</a:t>
            </a:r>
            <a:endParaRPr kumimoji="0" lang="en-US" altLang="en-US" sz="2844" b="0" i="0" u="none" strike="noStrike" kern="1200" cap="none" spc="0" normalizeH="0" baseline="0" noProof="0">
              <a:ln>
                <a:noFill/>
              </a:ln>
              <a:solidFill>
                <a:srgbClr val="FF7F00"/>
              </a:solidFill>
              <a:effectLst/>
              <a:uLnTx/>
              <a:uFillTx/>
              <a:latin typeface="Times New Roman" panose="02020603050405020304" pitchFamily="18" charset="0"/>
              <a:ea typeface="MS PGothic" panose="020B0600070205080204" pitchFamily="34" charset="-128"/>
              <a:cs typeface="+mn-cs"/>
            </a:endParaRPr>
          </a:p>
        </p:txBody>
      </p:sp>
      <p:sp>
        <p:nvSpPr>
          <p:cNvPr id="502795" name="Rectangle 11"/>
          <p:cNvSpPr>
            <a:spLocks noChangeArrowheads="1"/>
          </p:cNvSpPr>
          <p:nvPr/>
        </p:nvSpPr>
        <p:spPr bwMode="auto">
          <a:xfrm>
            <a:off x="5645150" y="5967413"/>
            <a:ext cx="17145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B0FF89"/>
                </a:solidFill>
                <a:effectLst/>
                <a:uLnTx/>
                <a:uFillTx/>
                <a:latin typeface="Helvetica" panose="020B0604020202020204" pitchFamily="34" charset="0"/>
                <a:ea typeface="MS PGothic" panose="020B0600070205080204" pitchFamily="34" charset="-128"/>
                <a:cs typeface="+mn-cs"/>
              </a:rPr>
              <a:t>ROSI</a:t>
            </a:r>
            <a:endParaRPr kumimoji="0" lang="en-US" altLang="en-US" sz="2844" b="0" i="0" u="none" strike="noStrike" kern="1200" cap="none" spc="0" normalizeH="0" baseline="0" noProof="0">
              <a:ln>
                <a:noFill/>
              </a:ln>
              <a:solidFill>
                <a:srgbClr val="B0FF89"/>
              </a:solidFill>
              <a:effectLst/>
              <a:uLnTx/>
              <a:uFillTx/>
              <a:latin typeface="Times New Roman" panose="02020603050405020304" pitchFamily="18" charset="0"/>
              <a:ea typeface="MS PGothic" panose="020B0600070205080204" pitchFamily="34" charset="-128"/>
              <a:cs typeface="+mn-cs"/>
            </a:endParaRPr>
          </a:p>
        </p:txBody>
      </p:sp>
      <p:sp>
        <p:nvSpPr>
          <p:cNvPr id="502796" name="Rectangle 12"/>
          <p:cNvSpPr>
            <a:spLocks noChangeArrowheads="1"/>
          </p:cNvSpPr>
          <p:nvPr/>
        </p:nvSpPr>
        <p:spPr bwMode="auto">
          <a:xfrm>
            <a:off x="1885950" y="3810000"/>
            <a:ext cx="1509713" cy="1408113"/>
          </a:xfrm>
          <a:prstGeom prst="rect">
            <a:avLst/>
          </a:prstGeom>
          <a:solidFill>
            <a:srgbClr val="FFFF00"/>
          </a:solidFill>
          <a:ln w="11113">
            <a:solidFill>
              <a:srgbClr val="000000"/>
            </a:solidFill>
            <a:miter lim="800000"/>
            <a:headEnd/>
            <a:tailEnd/>
          </a:ln>
        </p:spPr>
        <p:txBody>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02797" name="Rectangle 13"/>
          <p:cNvSpPr>
            <a:spLocks noChangeArrowheads="1"/>
          </p:cNvSpPr>
          <p:nvPr/>
        </p:nvSpPr>
        <p:spPr bwMode="auto">
          <a:xfrm>
            <a:off x="3813175" y="2674938"/>
            <a:ext cx="1500188" cy="2505075"/>
          </a:xfrm>
          <a:prstGeom prst="rect">
            <a:avLst/>
          </a:prstGeom>
          <a:solidFill>
            <a:srgbClr val="FF7F00"/>
          </a:solidFill>
          <a:ln w="11113">
            <a:solidFill>
              <a:srgbClr val="000000"/>
            </a:solidFill>
            <a:miter lim="800000"/>
            <a:headEnd/>
            <a:tailEnd/>
          </a:ln>
        </p:spPr>
        <p:txBody>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02798" name="Rectangle 14"/>
          <p:cNvSpPr>
            <a:spLocks noChangeArrowheads="1"/>
          </p:cNvSpPr>
          <p:nvPr/>
        </p:nvSpPr>
        <p:spPr bwMode="auto">
          <a:xfrm>
            <a:off x="5730875" y="2751138"/>
            <a:ext cx="1509713" cy="2466975"/>
          </a:xfrm>
          <a:prstGeom prst="rect">
            <a:avLst/>
          </a:prstGeom>
          <a:solidFill>
            <a:srgbClr val="B0FF89"/>
          </a:solidFill>
          <a:ln w="11113">
            <a:solidFill>
              <a:srgbClr val="000000"/>
            </a:solidFill>
            <a:miter lim="800000"/>
            <a:headEnd/>
            <a:tailEnd/>
          </a:ln>
        </p:spPr>
        <p:txBody>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16111" name="Line 15"/>
          <p:cNvSpPr>
            <a:spLocks noChangeShapeType="1"/>
          </p:cNvSpPr>
          <p:nvPr/>
        </p:nvSpPr>
        <p:spPr bwMode="auto">
          <a:xfrm flipV="1">
            <a:off x="4549775" y="2416175"/>
            <a:ext cx="1588" cy="261938"/>
          </a:xfrm>
          <a:prstGeom prst="line">
            <a:avLst/>
          </a:prstGeom>
          <a:noFill/>
          <a:ln w="20638">
            <a:solidFill>
              <a:srgbClr val="FF7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12" name="Line 16"/>
          <p:cNvSpPr>
            <a:spLocks noChangeShapeType="1"/>
          </p:cNvSpPr>
          <p:nvPr/>
        </p:nvSpPr>
        <p:spPr bwMode="auto">
          <a:xfrm>
            <a:off x="4519613" y="2403475"/>
            <a:ext cx="66675" cy="1588"/>
          </a:xfrm>
          <a:prstGeom prst="line">
            <a:avLst/>
          </a:prstGeom>
          <a:noFill/>
          <a:ln w="20638">
            <a:solidFill>
              <a:srgbClr val="FF7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13" name="Line 17"/>
          <p:cNvSpPr>
            <a:spLocks noChangeShapeType="1"/>
          </p:cNvSpPr>
          <p:nvPr/>
        </p:nvSpPr>
        <p:spPr bwMode="auto">
          <a:xfrm flipV="1">
            <a:off x="6475413" y="2490788"/>
            <a:ext cx="1587" cy="261937"/>
          </a:xfrm>
          <a:prstGeom prst="line">
            <a:avLst/>
          </a:prstGeom>
          <a:noFill/>
          <a:ln w="20638">
            <a:solidFill>
              <a:srgbClr val="B0FF8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14" name="Line 18"/>
          <p:cNvSpPr>
            <a:spLocks noChangeShapeType="1"/>
          </p:cNvSpPr>
          <p:nvPr/>
        </p:nvSpPr>
        <p:spPr bwMode="auto">
          <a:xfrm>
            <a:off x="6446838" y="2478088"/>
            <a:ext cx="66675" cy="1587"/>
          </a:xfrm>
          <a:prstGeom prst="line">
            <a:avLst/>
          </a:prstGeom>
          <a:noFill/>
          <a:ln w="20638">
            <a:solidFill>
              <a:srgbClr val="B0FF8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02803" name="Rectangle 19"/>
          <p:cNvSpPr>
            <a:spLocks noChangeArrowheads="1"/>
          </p:cNvSpPr>
          <p:nvPr/>
        </p:nvSpPr>
        <p:spPr bwMode="auto">
          <a:xfrm>
            <a:off x="1177925" y="5757863"/>
            <a:ext cx="1968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7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endParaRPr kumimoji="0" lang="en-US" altLang="en-US" sz="2133"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02804" name="Rectangle 20"/>
          <p:cNvSpPr>
            <a:spLocks noChangeArrowheads="1"/>
          </p:cNvSpPr>
          <p:nvPr/>
        </p:nvSpPr>
        <p:spPr bwMode="auto">
          <a:xfrm>
            <a:off x="1177925" y="4816475"/>
            <a:ext cx="19685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7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4</a:t>
            </a:r>
            <a:endParaRPr kumimoji="0" lang="en-US" altLang="en-US" sz="2133"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02805" name="Rectangle 21"/>
          <p:cNvSpPr>
            <a:spLocks noChangeArrowheads="1"/>
          </p:cNvSpPr>
          <p:nvPr/>
        </p:nvSpPr>
        <p:spPr bwMode="auto">
          <a:xfrm>
            <a:off x="1177925" y="4057650"/>
            <a:ext cx="1968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7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6</a:t>
            </a:r>
            <a:endParaRPr kumimoji="0" lang="en-US" altLang="en-US" sz="2133"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02806" name="Rectangle 22"/>
          <p:cNvSpPr>
            <a:spLocks noChangeArrowheads="1"/>
          </p:cNvSpPr>
          <p:nvPr/>
        </p:nvSpPr>
        <p:spPr bwMode="auto">
          <a:xfrm>
            <a:off x="1177925" y="3297238"/>
            <a:ext cx="1968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7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8</a:t>
            </a:r>
            <a:endParaRPr kumimoji="0" lang="en-US" altLang="en-US" sz="2133"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02807" name="Rectangle 23"/>
          <p:cNvSpPr>
            <a:spLocks noChangeArrowheads="1"/>
          </p:cNvSpPr>
          <p:nvPr/>
        </p:nvSpPr>
        <p:spPr bwMode="auto">
          <a:xfrm>
            <a:off x="979488" y="2538413"/>
            <a:ext cx="39528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7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10</a:t>
            </a:r>
            <a:endParaRPr kumimoji="0" lang="en-US" altLang="en-US" sz="2133"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sp>
        <p:nvSpPr>
          <p:cNvPr id="516120" name="Line 24"/>
          <p:cNvSpPr>
            <a:spLocks noChangeShapeType="1"/>
          </p:cNvSpPr>
          <p:nvPr/>
        </p:nvSpPr>
        <p:spPr bwMode="auto">
          <a:xfrm flipV="1">
            <a:off x="2622550" y="3613150"/>
            <a:ext cx="0" cy="188913"/>
          </a:xfrm>
          <a:prstGeom prst="line">
            <a:avLst/>
          </a:prstGeom>
          <a:noFill/>
          <a:ln w="20638">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1" name="Line 25"/>
          <p:cNvSpPr>
            <a:spLocks noChangeShapeType="1"/>
          </p:cNvSpPr>
          <p:nvPr/>
        </p:nvSpPr>
        <p:spPr bwMode="auto">
          <a:xfrm>
            <a:off x="2593975" y="3613150"/>
            <a:ext cx="66675" cy="1588"/>
          </a:xfrm>
          <a:prstGeom prst="line">
            <a:avLst/>
          </a:prstGeom>
          <a:noFill/>
          <a:ln w="20638">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2" name="Line 26"/>
          <p:cNvSpPr>
            <a:spLocks noChangeShapeType="1"/>
          </p:cNvSpPr>
          <p:nvPr/>
        </p:nvSpPr>
        <p:spPr bwMode="auto">
          <a:xfrm>
            <a:off x="1536700" y="5405438"/>
            <a:ext cx="65088"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3" name="Line 27"/>
          <p:cNvSpPr>
            <a:spLocks noChangeShapeType="1"/>
          </p:cNvSpPr>
          <p:nvPr/>
        </p:nvSpPr>
        <p:spPr bwMode="auto">
          <a:xfrm>
            <a:off x="1536700" y="4643438"/>
            <a:ext cx="65088" cy="3175"/>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4" name="Line 28"/>
          <p:cNvSpPr>
            <a:spLocks noChangeShapeType="1"/>
          </p:cNvSpPr>
          <p:nvPr/>
        </p:nvSpPr>
        <p:spPr bwMode="auto">
          <a:xfrm>
            <a:off x="1536700" y="3884613"/>
            <a:ext cx="65088"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5" name="Line 29"/>
          <p:cNvSpPr>
            <a:spLocks noChangeShapeType="1"/>
          </p:cNvSpPr>
          <p:nvPr/>
        </p:nvSpPr>
        <p:spPr bwMode="auto">
          <a:xfrm>
            <a:off x="1536700" y="3125788"/>
            <a:ext cx="65088" cy="1587"/>
          </a:xfrm>
          <a:prstGeom prst="line">
            <a:avLst/>
          </a:prstGeom>
          <a:noFill/>
          <a:ln w="20638">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6" name="Line 30"/>
          <p:cNvSpPr>
            <a:spLocks noChangeShapeType="1"/>
          </p:cNvSpPr>
          <p:nvPr/>
        </p:nvSpPr>
        <p:spPr bwMode="auto">
          <a:xfrm>
            <a:off x="1536700" y="5022850"/>
            <a:ext cx="120650" cy="0"/>
          </a:xfrm>
          <a:prstGeom prst="line">
            <a:avLst/>
          </a:prstGeom>
          <a:noFill/>
          <a:ln w="20701">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7" name="Line 31"/>
          <p:cNvSpPr>
            <a:spLocks noChangeShapeType="1"/>
          </p:cNvSpPr>
          <p:nvPr/>
        </p:nvSpPr>
        <p:spPr bwMode="auto">
          <a:xfrm>
            <a:off x="1536700" y="4260850"/>
            <a:ext cx="120650" cy="0"/>
          </a:xfrm>
          <a:prstGeom prst="line">
            <a:avLst/>
          </a:prstGeom>
          <a:noFill/>
          <a:ln w="20701">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8" name="Line 32"/>
          <p:cNvSpPr>
            <a:spLocks noChangeShapeType="1"/>
          </p:cNvSpPr>
          <p:nvPr/>
        </p:nvSpPr>
        <p:spPr bwMode="auto">
          <a:xfrm>
            <a:off x="1536700" y="3500438"/>
            <a:ext cx="120650" cy="1587"/>
          </a:xfrm>
          <a:prstGeom prst="line">
            <a:avLst/>
          </a:prstGeom>
          <a:noFill/>
          <a:ln w="20701">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29" name="Line 33"/>
          <p:cNvSpPr>
            <a:spLocks noChangeShapeType="1"/>
          </p:cNvSpPr>
          <p:nvPr/>
        </p:nvSpPr>
        <p:spPr bwMode="auto">
          <a:xfrm flipV="1">
            <a:off x="1393825" y="5530850"/>
            <a:ext cx="261938" cy="825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30" name="Line 34"/>
          <p:cNvSpPr>
            <a:spLocks noChangeShapeType="1"/>
          </p:cNvSpPr>
          <p:nvPr/>
        </p:nvSpPr>
        <p:spPr bwMode="auto">
          <a:xfrm flipV="1">
            <a:off x="1393825" y="5621338"/>
            <a:ext cx="261938" cy="825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516131" name="Rectangle 35"/>
          <p:cNvSpPr>
            <a:spLocks noChangeArrowheads="1"/>
          </p:cNvSpPr>
          <p:nvPr/>
        </p:nvSpPr>
        <p:spPr bwMode="auto">
          <a:xfrm>
            <a:off x="4294188" y="2155825"/>
            <a:ext cx="5397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30000"/>
              </a:spcBef>
              <a:buClr>
                <a:srgbClr val="FFFF00"/>
              </a:buClr>
              <a:buSzPct val="80000"/>
              <a:buFont typeface="Zapf Dingbats" charset="2"/>
              <a:buChar char="l"/>
              <a:defRPr sz="2100">
                <a:solidFill>
                  <a:schemeClr val="bg1"/>
                </a:solidFill>
                <a:latin typeface="Arial" pitchFamily="34" charset="0"/>
                <a:ea typeface="MS PGothic" pitchFamily="34" charset="-128"/>
              </a:defRPr>
            </a:lvl1pPr>
            <a:lvl2pPr marL="742950" indent="-285750">
              <a:spcBef>
                <a:spcPct val="30000"/>
              </a:spcBef>
              <a:buClr>
                <a:srgbClr val="FFFF00"/>
              </a:buClr>
              <a:buSzPct val="70000"/>
              <a:buFont typeface="Zapf Dingbats" charset="2"/>
              <a:buChar char="n"/>
              <a:defRPr sz="1900">
                <a:solidFill>
                  <a:schemeClr val="bg1"/>
                </a:solidFill>
                <a:latin typeface="Arial" pitchFamily="34" charset="0"/>
                <a:ea typeface="MS PGothic" pitchFamily="34" charset="-128"/>
              </a:defRPr>
            </a:lvl2pPr>
            <a:lvl3pPr marL="1143000" indent="-228600">
              <a:lnSpc>
                <a:spcPct val="80000"/>
              </a:lnSpc>
              <a:spcBef>
                <a:spcPct val="30000"/>
              </a:spcBef>
              <a:buClr>
                <a:srgbClr val="FFFF00"/>
              </a:buClr>
              <a:buSzPct val="80000"/>
              <a:buFont typeface="Zapf Dingbats" charset="2"/>
              <a:buChar char="u"/>
              <a:defRPr sz="1700">
                <a:solidFill>
                  <a:schemeClr val="bg1"/>
                </a:solidFill>
                <a:latin typeface="Arial" pitchFamily="34" charset="0"/>
                <a:ea typeface="MS PGothic" pitchFamily="34" charset="-128"/>
              </a:defRPr>
            </a:lvl3pPr>
            <a:lvl4pPr marL="1600200" indent="-228600">
              <a:lnSpc>
                <a:spcPct val="80000"/>
              </a:lnSpc>
              <a:spcBef>
                <a:spcPct val="30000"/>
              </a:spcBef>
              <a:buClr>
                <a:srgbClr val="FFFF00"/>
              </a:buClr>
              <a:buSzPct val="80000"/>
              <a:buFont typeface="Zapf Dingbats" charset="2"/>
              <a:buChar char="s"/>
              <a:defRPr sz="1700">
                <a:solidFill>
                  <a:schemeClr val="bg1"/>
                </a:solidFill>
                <a:latin typeface="Arial" pitchFamily="34" charset="0"/>
                <a:ea typeface="MS PGothic" pitchFamily="34" charset="-128"/>
              </a:defRPr>
            </a:lvl4pPr>
            <a:lvl5pPr marL="2057400" indent="-228600">
              <a:lnSpc>
                <a:spcPct val="80000"/>
              </a:lnSpc>
              <a:spcBef>
                <a:spcPct val="30000"/>
              </a:spcBef>
              <a:buClr>
                <a:schemeClr val="accent2"/>
              </a:buClr>
              <a:buFont typeface="Arial" pitchFamily="34" charset="0"/>
              <a:buChar char="►"/>
              <a:defRPr sz="1700">
                <a:solidFill>
                  <a:schemeClr val="bg1"/>
                </a:solidFill>
                <a:latin typeface="Arial" pitchFamily="34" charset="0"/>
                <a:ea typeface="MS PGothic" pitchFamily="34" charset="-128"/>
              </a:defRPr>
            </a:lvl5pPr>
            <a:lvl6pPr marL="25146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6pPr>
            <a:lvl7pPr marL="29718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7pPr>
            <a:lvl8pPr marL="34290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8pPr>
            <a:lvl9pPr marL="38862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elvetica" charset="0"/>
                <a:ea typeface="MS PGothic" pitchFamily="34" charset="-128"/>
                <a:cs typeface="+mn-cs"/>
              </a:rPr>
              <a:t>*</a:t>
            </a:r>
            <a:endParaRPr kumimoji="0" lang="en-US" altLang="en-US" sz="32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sp>
        <p:nvSpPr>
          <p:cNvPr id="516132" name="Rectangle 36"/>
          <p:cNvSpPr>
            <a:spLocks noChangeArrowheads="1"/>
          </p:cNvSpPr>
          <p:nvPr/>
        </p:nvSpPr>
        <p:spPr bwMode="auto">
          <a:xfrm>
            <a:off x="6213475" y="2236788"/>
            <a:ext cx="5397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spcBef>
                <a:spcPct val="30000"/>
              </a:spcBef>
              <a:buClr>
                <a:srgbClr val="FFFF00"/>
              </a:buClr>
              <a:buSzPct val="80000"/>
              <a:buFont typeface="Zapf Dingbats" charset="2"/>
              <a:buChar char="l"/>
              <a:defRPr sz="2100">
                <a:solidFill>
                  <a:schemeClr val="bg1"/>
                </a:solidFill>
                <a:latin typeface="Arial" pitchFamily="34" charset="0"/>
                <a:ea typeface="MS PGothic" pitchFamily="34" charset="-128"/>
              </a:defRPr>
            </a:lvl1pPr>
            <a:lvl2pPr marL="742950" indent="-285750">
              <a:spcBef>
                <a:spcPct val="30000"/>
              </a:spcBef>
              <a:buClr>
                <a:srgbClr val="FFFF00"/>
              </a:buClr>
              <a:buSzPct val="70000"/>
              <a:buFont typeface="Zapf Dingbats" charset="2"/>
              <a:buChar char="n"/>
              <a:defRPr sz="1900">
                <a:solidFill>
                  <a:schemeClr val="bg1"/>
                </a:solidFill>
                <a:latin typeface="Arial" pitchFamily="34" charset="0"/>
                <a:ea typeface="MS PGothic" pitchFamily="34" charset="-128"/>
              </a:defRPr>
            </a:lvl2pPr>
            <a:lvl3pPr marL="1143000" indent="-228600">
              <a:lnSpc>
                <a:spcPct val="80000"/>
              </a:lnSpc>
              <a:spcBef>
                <a:spcPct val="30000"/>
              </a:spcBef>
              <a:buClr>
                <a:srgbClr val="FFFF00"/>
              </a:buClr>
              <a:buSzPct val="80000"/>
              <a:buFont typeface="Zapf Dingbats" charset="2"/>
              <a:buChar char="u"/>
              <a:defRPr sz="1700">
                <a:solidFill>
                  <a:schemeClr val="bg1"/>
                </a:solidFill>
                <a:latin typeface="Arial" pitchFamily="34" charset="0"/>
                <a:ea typeface="MS PGothic" pitchFamily="34" charset="-128"/>
              </a:defRPr>
            </a:lvl3pPr>
            <a:lvl4pPr marL="1600200" indent="-228600">
              <a:lnSpc>
                <a:spcPct val="80000"/>
              </a:lnSpc>
              <a:spcBef>
                <a:spcPct val="30000"/>
              </a:spcBef>
              <a:buClr>
                <a:srgbClr val="FFFF00"/>
              </a:buClr>
              <a:buSzPct val="80000"/>
              <a:buFont typeface="Zapf Dingbats" charset="2"/>
              <a:buChar char="s"/>
              <a:defRPr sz="1700">
                <a:solidFill>
                  <a:schemeClr val="bg1"/>
                </a:solidFill>
                <a:latin typeface="Arial" pitchFamily="34" charset="0"/>
                <a:ea typeface="MS PGothic" pitchFamily="34" charset="-128"/>
              </a:defRPr>
            </a:lvl4pPr>
            <a:lvl5pPr marL="2057400" indent="-228600">
              <a:lnSpc>
                <a:spcPct val="80000"/>
              </a:lnSpc>
              <a:spcBef>
                <a:spcPct val="30000"/>
              </a:spcBef>
              <a:buClr>
                <a:schemeClr val="accent2"/>
              </a:buClr>
              <a:buFont typeface="Arial" pitchFamily="34" charset="0"/>
              <a:buChar char="►"/>
              <a:defRPr sz="1700">
                <a:solidFill>
                  <a:schemeClr val="bg1"/>
                </a:solidFill>
                <a:latin typeface="Arial" pitchFamily="34" charset="0"/>
                <a:ea typeface="MS PGothic" pitchFamily="34" charset="-128"/>
              </a:defRPr>
            </a:lvl5pPr>
            <a:lvl6pPr marL="25146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6pPr>
            <a:lvl7pPr marL="29718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7pPr>
            <a:lvl8pPr marL="34290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8pPr>
            <a:lvl9pPr marL="3886200" indent="-228600" eaLnBrk="0" fontAlgn="base" hangingPunct="0">
              <a:lnSpc>
                <a:spcPct val="80000"/>
              </a:lnSpc>
              <a:spcBef>
                <a:spcPct val="30000"/>
              </a:spcBef>
              <a:spcAft>
                <a:spcPct val="0"/>
              </a:spcAft>
              <a:buClr>
                <a:schemeClr val="accent2"/>
              </a:buClr>
              <a:buFont typeface="Arial" pitchFamily="34" charset="0"/>
              <a:buChar char="►"/>
              <a:defRPr sz="1700">
                <a:solidFill>
                  <a:schemeClr val="bg1"/>
                </a:solidFill>
                <a:latin typeface="Arial" pitchFamily="34"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elvetica" charset="0"/>
                <a:ea typeface="MS PGothic" pitchFamily="34" charset="-128"/>
                <a:cs typeface="+mn-cs"/>
              </a:rPr>
              <a:t>*</a:t>
            </a:r>
            <a:endParaRPr kumimoji="0" lang="en-US" altLang="en-US" sz="3200" b="0" i="0" u="none" strike="noStrike" kern="1200" cap="none" spc="0" normalizeH="0" baseline="0" noProof="0">
              <a:ln>
                <a:noFill/>
              </a:ln>
              <a:solidFill>
                <a:srgbClr val="FFFFFF"/>
              </a:solidFill>
              <a:effectLst/>
              <a:uLnTx/>
              <a:uFillTx/>
              <a:latin typeface="Times New Roman" pitchFamily="18" charset="0"/>
              <a:ea typeface="MS PGothic" pitchFamily="34" charset="-128"/>
              <a:cs typeface="+mn-cs"/>
            </a:endParaRPr>
          </a:p>
        </p:txBody>
      </p:sp>
      <p:grpSp>
        <p:nvGrpSpPr>
          <p:cNvPr id="516133" name="Group 37"/>
          <p:cNvGrpSpPr>
            <a:grpSpLocks/>
          </p:cNvGrpSpPr>
          <p:nvPr/>
        </p:nvGrpSpPr>
        <p:grpSpPr bwMode="auto">
          <a:xfrm>
            <a:off x="3135313" y="1670050"/>
            <a:ext cx="3944937" cy="487363"/>
            <a:chOff x="2422" y="914"/>
            <a:chExt cx="2796" cy="345"/>
          </a:xfrm>
        </p:grpSpPr>
        <p:sp>
          <p:nvSpPr>
            <p:cNvPr id="502826" name="Text Box 38"/>
            <p:cNvSpPr txBox="1">
              <a:spLocks noChangeArrowheads="1"/>
            </p:cNvSpPr>
            <p:nvPr/>
          </p:nvSpPr>
          <p:spPr bwMode="auto">
            <a:xfrm>
              <a:off x="2422" y="914"/>
              <a:ext cx="279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44" b="1" i="0" u="none" strike="noStrike" kern="1200" cap="none" spc="0" normalizeH="0" baseline="0" noProof="0">
                  <a:ln>
                    <a:noFill/>
                  </a:ln>
                  <a:solidFill>
                    <a:srgbClr val="FF99CC"/>
                  </a:solidFill>
                  <a:effectLst/>
                  <a:uLnTx/>
                  <a:uFillTx/>
                  <a:latin typeface="Arial" panose="020B0604020202020204" pitchFamily="34" charset="0"/>
                  <a:ea typeface="MS PGothic" panose="020B0600070205080204" pitchFamily="34" charset="-128"/>
                  <a:cs typeface="+mn-cs"/>
                </a:rPr>
                <a:t>Miyazaki &amp; DeFronzo, </a:t>
              </a:r>
              <a:r>
                <a:rPr kumimoji="0" lang="en-US" altLang="en-US" sz="1244" b="1" i="1" u="none" strike="noStrike" kern="1200" cap="none" spc="0" normalizeH="0" baseline="0" noProof="0">
                  <a:ln>
                    <a:noFill/>
                  </a:ln>
                  <a:solidFill>
                    <a:srgbClr val="FF99CC"/>
                  </a:solidFill>
                  <a:effectLst/>
                  <a:uLnTx/>
                  <a:uFillTx/>
                  <a:latin typeface="Arial" panose="020B0604020202020204" pitchFamily="34" charset="0"/>
                  <a:ea typeface="MS PGothic" panose="020B0600070205080204" pitchFamily="34" charset="-128"/>
                  <a:cs typeface="+mn-cs"/>
                </a:rPr>
                <a:t>Diabetologia</a:t>
              </a:r>
              <a:r>
                <a:rPr kumimoji="0" lang="en-US" altLang="en-US" sz="1244" b="1" i="0" u="none" strike="noStrike" kern="1200" cap="none" spc="0" normalizeH="0" baseline="0" noProof="0">
                  <a:ln>
                    <a:noFill/>
                  </a:ln>
                  <a:solidFill>
                    <a:srgbClr val="FF99CC"/>
                  </a:solidFill>
                  <a:effectLst/>
                  <a:uLnTx/>
                  <a:uFillTx/>
                  <a:latin typeface="Arial" panose="020B0604020202020204" pitchFamily="34" charset="0"/>
                  <a:ea typeface="MS PGothic" panose="020B0600070205080204" pitchFamily="34" charset="-128"/>
                  <a:cs typeface="+mn-cs"/>
                </a:rPr>
                <a:t> 44: 2210, 2001</a:t>
              </a:r>
            </a:p>
          </p:txBody>
        </p:sp>
        <p:sp>
          <p:nvSpPr>
            <p:cNvPr id="502827" name="Text Box 39"/>
            <p:cNvSpPr txBox="1">
              <a:spLocks noChangeArrowheads="1"/>
            </p:cNvSpPr>
            <p:nvPr/>
          </p:nvSpPr>
          <p:spPr bwMode="auto">
            <a:xfrm>
              <a:off x="2934" y="1058"/>
              <a:ext cx="161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44" b="1" i="1" u="none" strike="noStrike" kern="1200" cap="none" spc="0" normalizeH="0" baseline="0" noProof="0">
                  <a:ln>
                    <a:noFill/>
                  </a:ln>
                  <a:solidFill>
                    <a:srgbClr val="FF99CC"/>
                  </a:solidFill>
                  <a:effectLst/>
                  <a:uLnTx/>
                  <a:uFillTx/>
                  <a:latin typeface="Arial" panose="020B0604020202020204" pitchFamily="34" charset="0"/>
                  <a:ea typeface="MS PGothic" panose="020B0600070205080204" pitchFamily="34" charset="-128"/>
                  <a:cs typeface="+mn-cs"/>
                </a:rPr>
                <a:t>Diabetes Care</a:t>
              </a:r>
              <a:r>
                <a:rPr kumimoji="0" lang="en-US" altLang="en-US" sz="1244" b="1" i="0" u="none" strike="noStrike" kern="1200" cap="none" spc="0" normalizeH="0" baseline="0" noProof="0">
                  <a:ln>
                    <a:noFill/>
                  </a:ln>
                  <a:solidFill>
                    <a:srgbClr val="FF99CC"/>
                  </a:solidFill>
                  <a:effectLst/>
                  <a:uLnTx/>
                  <a:uFillTx/>
                  <a:latin typeface="Arial" panose="020B0604020202020204" pitchFamily="34" charset="0"/>
                  <a:ea typeface="MS PGothic" panose="020B0600070205080204" pitchFamily="34" charset="-128"/>
                  <a:cs typeface="+mn-cs"/>
                </a:rPr>
                <a:t> 24: 710, 2001</a:t>
              </a:r>
            </a:p>
          </p:txBody>
        </p:sp>
      </p:grpSp>
      <p:sp>
        <p:nvSpPr>
          <p:cNvPr id="502822" name="Rectangle 40"/>
          <p:cNvSpPr>
            <a:spLocks noChangeArrowheads="1"/>
          </p:cNvSpPr>
          <p:nvPr/>
        </p:nvSpPr>
        <p:spPr bwMode="auto">
          <a:xfrm>
            <a:off x="7361238" y="3619500"/>
            <a:ext cx="1714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99CC"/>
                </a:solidFill>
                <a:effectLst/>
                <a:uLnTx/>
                <a:uFillTx/>
                <a:latin typeface="Helvetica" panose="020B0604020202020204" pitchFamily="34" charset="0"/>
                <a:ea typeface="MS PGothic" panose="020B0600070205080204" pitchFamily="34" charset="-128"/>
                <a:cs typeface="+mn-cs"/>
              </a:rPr>
              <a:t>GLY</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99CC"/>
                </a:solidFill>
                <a:effectLst/>
                <a:uLnTx/>
                <a:uFillTx/>
                <a:latin typeface="Helvetica" panose="020B0604020202020204" pitchFamily="34" charset="0"/>
                <a:ea typeface="MS PGothic" panose="020B0600070205080204" pitchFamily="34" charset="-128"/>
                <a:cs typeface="+mn-cs"/>
              </a:rPr>
              <a:t>SYNTH</a:t>
            </a:r>
            <a:endParaRPr kumimoji="0" lang="en-US" altLang="en-US" sz="2844" b="0" i="0" u="none" strike="noStrike" kern="1200" cap="none" spc="0" normalizeH="0" baseline="0" noProof="0">
              <a:ln>
                <a:noFill/>
              </a:ln>
              <a:solidFill>
                <a:srgbClr val="FF99CC"/>
              </a:solidFill>
              <a:effectLst/>
              <a:uLnTx/>
              <a:uFillTx/>
              <a:latin typeface="Times New Roman" panose="02020603050405020304" pitchFamily="18" charset="0"/>
              <a:ea typeface="MS PGothic" panose="020B0600070205080204" pitchFamily="34" charset="-128"/>
              <a:cs typeface="+mn-cs"/>
            </a:endParaRPr>
          </a:p>
        </p:txBody>
      </p:sp>
      <p:sp>
        <p:nvSpPr>
          <p:cNvPr id="502823" name="Rectangle 41"/>
          <p:cNvSpPr>
            <a:spLocks noChangeArrowheads="1"/>
          </p:cNvSpPr>
          <p:nvPr/>
        </p:nvSpPr>
        <p:spPr bwMode="auto">
          <a:xfrm>
            <a:off x="7181850" y="5384800"/>
            <a:ext cx="17145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99CC"/>
                </a:solidFill>
                <a:effectLst/>
                <a:uLnTx/>
                <a:uFillTx/>
                <a:latin typeface="Helvetica" panose="020B0604020202020204" pitchFamily="34" charset="0"/>
                <a:ea typeface="MS PGothic" panose="020B0600070205080204" pitchFamily="34" charset="-128"/>
                <a:cs typeface="+mn-cs"/>
              </a:rPr>
              <a:t>GOX</a:t>
            </a:r>
            <a:endParaRPr kumimoji="0" lang="en-US" altLang="en-US" sz="2844" b="0" i="0" u="none" strike="noStrike" kern="1200" cap="none" spc="0" normalizeH="0" baseline="0" noProof="0">
              <a:ln>
                <a:noFill/>
              </a:ln>
              <a:solidFill>
                <a:srgbClr val="FF99CC"/>
              </a:solidFill>
              <a:effectLst/>
              <a:uLnTx/>
              <a:uFillTx/>
              <a:latin typeface="Times New Roman" panose="02020603050405020304" pitchFamily="18" charset="0"/>
              <a:ea typeface="MS PGothic" panose="020B0600070205080204" pitchFamily="34" charset="-128"/>
              <a:cs typeface="+mn-cs"/>
            </a:endParaRPr>
          </a:p>
        </p:txBody>
      </p:sp>
      <p:sp>
        <p:nvSpPr>
          <p:cNvPr id="502824" name="AutoShape 42"/>
          <p:cNvSpPr>
            <a:spLocks/>
          </p:cNvSpPr>
          <p:nvPr/>
        </p:nvSpPr>
        <p:spPr bwMode="auto">
          <a:xfrm>
            <a:off x="7292975" y="2786063"/>
            <a:ext cx="304800" cy="2403475"/>
          </a:xfrm>
          <a:prstGeom prst="rightBrace">
            <a:avLst>
              <a:gd name="adj1" fmla="val 65741"/>
              <a:gd name="adj2" fmla="val 50000"/>
            </a:avLst>
          </a:prstGeom>
          <a:noFill/>
          <a:ln w="57150">
            <a:solidFill>
              <a:srgbClr val="FF99CC"/>
            </a:solidFill>
            <a:round/>
            <a:headEnd/>
            <a:tailEnd type="none" w="med"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02825" name="AutoShape 43"/>
          <p:cNvSpPr>
            <a:spLocks/>
          </p:cNvSpPr>
          <p:nvPr/>
        </p:nvSpPr>
        <p:spPr bwMode="auto">
          <a:xfrm>
            <a:off x="7292975" y="5257800"/>
            <a:ext cx="247650" cy="666750"/>
          </a:xfrm>
          <a:prstGeom prst="rightBrace">
            <a:avLst>
              <a:gd name="adj1" fmla="val 22348"/>
              <a:gd name="adj2" fmla="val 50000"/>
            </a:avLst>
          </a:prstGeom>
          <a:noFill/>
          <a:ln w="57150">
            <a:solidFill>
              <a:srgbClr val="FF99CC"/>
            </a:solidFill>
            <a:round/>
            <a:headEnd/>
            <a:tailEnd type="none" w="med" len="sm"/>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lr>
                <a:srgbClr val="FFFF00"/>
              </a:buClr>
              <a:buSzPct val="80000"/>
              <a:buFont typeface="Zapf Dingbats" charset="2"/>
              <a:buChar char="l"/>
              <a:defRPr sz="2400">
                <a:solidFill>
                  <a:schemeClr val="bg1"/>
                </a:solidFill>
                <a:latin typeface="Arial" panose="020B0604020202020204" pitchFamily="34" charset="0"/>
                <a:ea typeface="MS PGothic" panose="020B0600070205080204" pitchFamily="34" charset="-128"/>
              </a:defRPr>
            </a:lvl1pPr>
            <a:lvl2pPr marL="742950" indent="-285750" eaLnBrk="0" hangingPunct="0">
              <a:spcBef>
                <a:spcPct val="30000"/>
              </a:spcBef>
              <a:buClr>
                <a:srgbClr val="FFFF00"/>
              </a:buClr>
              <a:buSzPct val="70000"/>
              <a:buFont typeface="Zapf Dingbats" charset="2"/>
              <a:buChar char="n"/>
              <a:defRPr sz="2200">
                <a:solidFill>
                  <a:schemeClr val="bg1"/>
                </a:solidFill>
                <a:latin typeface="Arial" panose="020B0604020202020204" pitchFamily="34" charset="0"/>
                <a:ea typeface="MS PGothic" panose="020B0600070205080204" pitchFamily="34" charset="-128"/>
              </a:defRPr>
            </a:lvl2pPr>
            <a:lvl3pPr marL="1143000" indent="-228600" eaLnBrk="0" hangingPunct="0">
              <a:lnSpc>
                <a:spcPct val="80000"/>
              </a:lnSpc>
              <a:spcBef>
                <a:spcPct val="30000"/>
              </a:spcBef>
              <a:buClr>
                <a:srgbClr val="FFFF00"/>
              </a:buClr>
              <a:buSzPct val="80000"/>
              <a:buFont typeface="Zapf Dingbats" charset="2"/>
              <a:buChar char="u"/>
              <a:defRPr sz="2000">
                <a:solidFill>
                  <a:schemeClr val="bg1"/>
                </a:solidFill>
                <a:latin typeface="Arial" panose="020B0604020202020204" pitchFamily="34" charset="0"/>
                <a:ea typeface="MS PGothic" panose="020B0600070205080204" pitchFamily="34" charset="-128"/>
              </a:defRPr>
            </a:lvl3pPr>
            <a:lvl4pPr marL="1600200" indent="-228600" eaLnBrk="0" hangingPunct="0">
              <a:lnSpc>
                <a:spcPct val="80000"/>
              </a:lnSpc>
              <a:spcBef>
                <a:spcPct val="30000"/>
              </a:spcBef>
              <a:buClr>
                <a:srgbClr val="FFFF00"/>
              </a:buClr>
              <a:buSzPct val="80000"/>
              <a:buFont typeface="Zapf Dingbats" charset="2"/>
              <a:buChar char="s"/>
              <a:defRPr sz="2000">
                <a:solidFill>
                  <a:schemeClr val="bg1"/>
                </a:solidFill>
                <a:latin typeface="Arial" panose="020B0604020202020204" pitchFamily="34" charset="0"/>
                <a:ea typeface="MS PGothic" panose="020B0600070205080204" pitchFamily="34" charset="-128"/>
              </a:defRPr>
            </a:lvl4pPr>
            <a:lvl5pPr marL="2057400" indent="-228600" eaLnBrk="0" hangingPunct="0">
              <a:lnSpc>
                <a:spcPct val="80000"/>
              </a:lnSpc>
              <a:spcBef>
                <a:spcPct val="30000"/>
              </a:spcBef>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5pPr>
            <a:lvl6pPr marL="25146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6pPr>
            <a:lvl7pPr marL="29718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7pPr>
            <a:lvl8pPr marL="34290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8pPr>
            <a:lvl9pPr marL="3886200" indent="-228600" eaLnBrk="0" fontAlgn="base" hangingPunct="0">
              <a:lnSpc>
                <a:spcPct val="80000"/>
              </a:lnSpc>
              <a:spcBef>
                <a:spcPct val="30000"/>
              </a:spcBef>
              <a:spcAft>
                <a:spcPct val="0"/>
              </a:spcAft>
              <a:buClr>
                <a:schemeClr val="accent2"/>
              </a:buClr>
              <a:buFont typeface="Arial" panose="020B0604020202020204" pitchFamily="34" charset="0"/>
              <a:buChar char="►"/>
              <a:defRPr sz="20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946" name="Rectangle 2"/>
          <p:cNvSpPr>
            <a:spLocks noChangeArrowheads="1"/>
          </p:cNvSpPr>
          <p:nvPr/>
        </p:nvSpPr>
        <p:spPr bwMode="auto">
          <a:xfrm>
            <a:off x="388938" y="346925"/>
            <a:ext cx="8331200" cy="787400"/>
          </a:xfrm>
          <a:prstGeom prst="rect">
            <a:avLst/>
          </a:prstGeom>
          <a:solidFill>
            <a:srgbClr val="FF7F00"/>
          </a:solidFill>
          <a:ln w="9525">
            <a:noFill/>
            <a:miter lim="800000"/>
            <a:headEnd/>
            <a:tailEnd/>
          </a:ln>
          <a:effectLst/>
        </p:spPr>
        <p:txBody>
          <a:bodyPr anchor="ctr"/>
          <a:lstStyle>
            <a:lvl1pPr eaLnBrk="0" hangingPunct="0">
              <a:defRPr sz="2400">
                <a:solidFill>
                  <a:schemeClr val="tx1"/>
                </a:solidFill>
                <a:latin typeface="Helvetica" pitchFamily="1" charset="0"/>
                <a:ea typeface="MS PGothic" pitchFamily="34" charset="-128"/>
              </a:defRPr>
            </a:lvl1pPr>
            <a:lvl2pPr marL="742950" indent="-285750" eaLnBrk="0" hangingPunct="0">
              <a:defRPr sz="2400">
                <a:solidFill>
                  <a:schemeClr val="tx1"/>
                </a:solidFill>
                <a:latin typeface="Helvetica" pitchFamily="1" charset="0"/>
                <a:ea typeface="MS PGothic" pitchFamily="34" charset="-128"/>
              </a:defRPr>
            </a:lvl2pPr>
            <a:lvl3pPr marL="1143000" indent="-228600" eaLnBrk="0" hangingPunct="0">
              <a:defRPr sz="2400">
                <a:solidFill>
                  <a:schemeClr val="tx1"/>
                </a:solidFill>
                <a:latin typeface="Helvetica" pitchFamily="1" charset="0"/>
                <a:ea typeface="MS PGothic" pitchFamily="34" charset="-128"/>
              </a:defRPr>
            </a:lvl3pPr>
            <a:lvl4pPr marL="1600200" indent="-228600" eaLnBrk="0" hangingPunct="0">
              <a:defRPr sz="2400">
                <a:solidFill>
                  <a:schemeClr val="tx1"/>
                </a:solidFill>
                <a:latin typeface="Helvetica" pitchFamily="1" charset="0"/>
                <a:ea typeface="MS PGothic" pitchFamily="34" charset="-128"/>
              </a:defRPr>
            </a:lvl4pPr>
            <a:lvl5pPr marL="2057400" indent="-228600" eaLnBrk="0" hangingPunct="0">
              <a:defRPr sz="2400">
                <a:solidFill>
                  <a:schemeClr val="tx1"/>
                </a:solidFill>
                <a:latin typeface="Helvetica"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1" charset="0"/>
                <a:ea typeface="MS PGothic" pitchFamily="34"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667" b="1" i="0" u="none" strike="noStrike" kern="1200" cap="none" spc="0" normalizeH="0" baseline="0" noProof="0" dirty="0">
                <a:ln>
                  <a:noFill/>
                </a:ln>
                <a:solidFill>
                  <a:srgbClr val="FFFFFF"/>
                </a:solidFill>
                <a:effectLst/>
                <a:uLnTx/>
                <a:uFillTx/>
                <a:latin typeface="Helvetica"/>
                <a:ea typeface="MS PGothic" pitchFamily="34" charset="-128"/>
                <a:cs typeface="+mn-cs"/>
              </a:rPr>
              <a:t>EFFECT OF TZDs ON BETA CELL FUNCTION</a:t>
            </a:r>
          </a:p>
        </p:txBody>
      </p:sp>
      <p:sp>
        <p:nvSpPr>
          <p:cNvPr id="503811" name="Rectangle 3"/>
          <p:cNvSpPr>
            <a:spLocks noChangeArrowheads="1"/>
          </p:cNvSpPr>
          <p:nvPr/>
        </p:nvSpPr>
        <p:spPr bwMode="auto">
          <a:xfrm rot="16200000">
            <a:off x="568638" y="3471918"/>
            <a:ext cx="25796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a:t>
            </a: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 ISR (AUC)</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12" name="Rectangle 4"/>
          <p:cNvSpPr>
            <a:spLocks noChangeArrowheads="1"/>
          </p:cNvSpPr>
          <p:nvPr/>
        </p:nvSpPr>
        <p:spPr bwMode="auto">
          <a:xfrm rot="16200000">
            <a:off x="691668" y="3512400"/>
            <a:ext cx="301466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a:t>
            </a: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 Glucose (AUC)</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13" name="Rectangle 5"/>
          <p:cNvSpPr>
            <a:spLocks noChangeArrowheads="1"/>
          </p:cNvSpPr>
          <p:nvPr/>
        </p:nvSpPr>
        <p:spPr bwMode="auto">
          <a:xfrm rot="16200000">
            <a:off x="1542569" y="1216875"/>
            <a:ext cx="7731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1</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IR</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18150" name="Line 6"/>
          <p:cNvSpPr>
            <a:spLocks noChangeShapeType="1"/>
          </p:cNvSpPr>
          <p:nvPr/>
        </p:nvSpPr>
        <p:spPr bwMode="auto">
          <a:xfrm>
            <a:off x="2001356" y="2463062"/>
            <a:ext cx="0" cy="2392363"/>
          </a:xfrm>
          <a:prstGeom prst="line">
            <a:avLst/>
          </a:prstGeom>
          <a:noFill/>
          <a:ln w="38100">
            <a:solidFill>
              <a:schemeClr val="bg1"/>
            </a:solidFill>
            <a:round/>
            <a:headEnd/>
            <a:tailEnd type="none" w="med"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3815" name="Rectangle 7"/>
          <p:cNvSpPr>
            <a:spLocks noChangeArrowheads="1"/>
          </p:cNvSpPr>
          <p:nvPr/>
        </p:nvSpPr>
        <p:spPr bwMode="auto">
          <a:xfrm rot="16200000">
            <a:off x="1566382" y="1929662"/>
            <a:ext cx="7731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x</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18152" name="Line 8"/>
          <p:cNvSpPr>
            <a:spLocks noChangeShapeType="1"/>
          </p:cNvSpPr>
          <p:nvPr/>
        </p:nvSpPr>
        <p:spPr bwMode="auto">
          <a:xfrm>
            <a:off x="1923569" y="1277200"/>
            <a:ext cx="0" cy="496887"/>
          </a:xfrm>
          <a:prstGeom prst="line">
            <a:avLst/>
          </a:prstGeom>
          <a:noFill/>
          <a:ln w="38100">
            <a:solidFill>
              <a:schemeClr val="bg1"/>
            </a:solidFill>
            <a:round/>
            <a:headEnd/>
            <a:tailEnd type="none" w="med"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518153" name="Group 9"/>
          <p:cNvGrpSpPr>
            <a:grpSpLocks/>
          </p:cNvGrpSpPr>
          <p:nvPr/>
        </p:nvGrpSpPr>
        <p:grpSpPr bwMode="auto">
          <a:xfrm>
            <a:off x="3693768" y="3252050"/>
            <a:ext cx="153988" cy="868362"/>
            <a:chOff x="1375" y="3535"/>
            <a:chExt cx="109" cy="616"/>
          </a:xfrm>
        </p:grpSpPr>
        <p:sp>
          <p:nvSpPr>
            <p:cNvPr id="518220" name="Line 10"/>
            <p:cNvSpPr>
              <a:spLocks noChangeShapeType="1"/>
            </p:cNvSpPr>
            <p:nvPr/>
          </p:nvSpPr>
          <p:spPr bwMode="auto">
            <a:xfrm flipV="1">
              <a:off x="1428" y="3535"/>
              <a:ext cx="2" cy="616"/>
            </a:xfrm>
            <a:prstGeom prst="line">
              <a:avLst/>
            </a:prstGeom>
            <a:noFill/>
            <a:ln w="317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21" name="Line 11"/>
            <p:cNvSpPr>
              <a:spLocks noChangeShapeType="1"/>
            </p:cNvSpPr>
            <p:nvPr/>
          </p:nvSpPr>
          <p:spPr bwMode="auto">
            <a:xfrm>
              <a:off x="1375" y="3535"/>
              <a:ext cx="109" cy="1"/>
            </a:xfrm>
            <a:prstGeom prst="line">
              <a:avLst/>
            </a:prstGeom>
            <a:noFill/>
            <a:ln w="317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18154" name="Group 12"/>
          <p:cNvGrpSpPr>
            <a:grpSpLocks/>
          </p:cNvGrpSpPr>
          <p:nvPr/>
        </p:nvGrpSpPr>
        <p:grpSpPr bwMode="auto">
          <a:xfrm>
            <a:off x="4292256" y="3533037"/>
            <a:ext cx="153987" cy="869950"/>
            <a:chOff x="1375" y="3535"/>
            <a:chExt cx="109" cy="616"/>
          </a:xfrm>
        </p:grpSpPr>
        <p:sp>
          <p:nvSpPr>
            <p:cNvPr id="518218" name="Line 13"/>
            <p:cNvSpPr>
              <a:spLocks noChangeShapeType="1"/>
            </p:cNvSpPr>
            <p:nvPr/>
          </p:nvSpPr>
          <p:spPr bwMode="auto">
            <a:xfrm flipV="1">
              <a:off x="1428" y="3535"/>
              <a:ext cx="2" cy="616"/>
            </a:xfrm>
            <a:prstGeom prst="line">
              <a:avLst/>
            </a:prstGeom>
            <a:noFill/>
            <a:ln w="317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19" name="Line 14"/>
            <p:cNvSpPr>
              <a:spLocks noChangeShapeType="1"/>
            </p:cNvSpPr>
            <p:nvPr/>
          </p:nvSpPr>
          <p:spPr bwMode="auto">
            <a:xfrm>
              <a:off x="1375" y="3535"/>
              <a:ext cx="109" cy="1"/>
            </a:xfrm>
            <a:prstGeom prst="line">
              <a:avLst/>
            </a:prstGeom>
            <a:noFill/>
            <a:ln w="317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18155" name="Group 15"/>
          <p:cNvGrpSpPr>
            <a:grpSpLocks/>
          </p:cNvGrpSpPr>
          <p:nvPr/>
        </p:nvGrpSpPr>
        <p:grpSpPr bwMode="auto">
          <a:xfrm>
            <a:off x="5082831" y="3782275"/>
            <a:ext cx="153987" cy="868362"/>
            <a:chOff x="1375" y="3535"/>
            <a:chExt cx="109" cy="616"/>
          </a:xfrm>
        </p:grpSpPr>
        <p:sp>
          <p:nvSpPr>
            <p:cNvPr id="518216" name="Line 16"/>
            <p:cNvSpPr>
              <a:spLocks noChangeShapeType="1"/>
            </p:cNvSpPr>
            <p:nvPr/>
          </p:nvSpPr>
          <p:spPr bwMode="auto">
            <a:xfrm flipV="1">
              <a:off x="1428" y="3535"/>
              <a:ext cx="2" cy="616"/>
            </a:xfrm>
            <a:prstGeom prst="line">
              <a:avLst/>
            </a:prstGeom>
            <a:noFill/>
            <a:ln w="31750">
              <a:solidFill>
                <a:srgbClr val="B0FF8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17" name="Line 17"/>
            <p:cNvSpPr>
              <a:spLocks noChangeShapeType="1"/>
            </p:cNvSpPr>
            <p:nvPr/>
          </p:nvSpPr>
          <p:spPr bwMode="auto">
            <a:xfrm>
              <a:off x="1375" y="3535"/>
              <a:ext cx="109" cy="1"/>
            </a:xfrm>
            <a:prstGeom prst="line">
              <a:avLst/>
            </a:prstGeom>
            <a:noFill/>
            <a:ln w="31750">
              <a:solidFill>
                <a:srgbClr val="B0FF8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18156" name="Group 18"/>
          <p:cNvGrpSpPr>
            <a:grpSpLocks/>
          </p:cNvGrpSpPr>
          <p:nvPr/>
        </p:nvGrpSpPr>
        <p:grpSpPr bwMode="auto">
          <a:xfrm>
            <a:off x="5692431" y="2236050"/>
            <a:ext cx="153987" cy="868362"/>
            <a:chOff x="1375" y="3535"/>
            <a:chExt cx="109" cy="616"/>
          </a:xfrm>
        </p:grpSpPr>
        <p:sp>
          <p:nvSpPr>
            <p:cNvPr id="518214" name="Line 19"/>
            <p:cNvSpPr>
              <a:spLocks noChangeShapeType="1"/>
            </p:cNvSpPr>
            <p:nvPr/>
          </p:nvSpPr>
          <p:spPr bwMode="auto">
            <a:xfrm flipV="1">
              <a:off x="1428" y="3535"/>
              <a:ext cx="2" cy="616"/>
            </a:xfrm>
            <a:prstGeom prst="line">
              <a:avLst/>
            </a:prstGeom>
            <a:noFill/>
            <a:ln w="31750">
              <a:solidFill>
                <a:srgbClr val="B0FF8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15" name="Line 20"/>
            <p:cNvSpPr>
              <a:spLocks noChangeShapeType="1"/>
            </p:cNvSpPr>
            <p:nvPr/>
          </p:nvSpPr>
          <p:spPr bwMode="auto">
            <a:xfrm>
              <a:off x="1375" y="3535"/>
              <a:ext cx="109" cy="1"/>
            </a:xfrm>
            <a:prstGeom prst="line">
              <a:avLst/>
            </a:prstGeom>
            <a:noFill/>
            <a:ln w="31750">
              <a:solidFill>
                <a:srgbClr val="B0FF89"/>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18157" name="Group 21"/>
          <p:cNvGrpSpPr>
            <a:grpSpLocks/>
          </p:cNvGrpSpPr>
          <p:nvPr/>
        </p:nvGrpSpPr>
        <p:grpSpPr bwMode="auto">
          <a:xfrm>
            <a:off x="6471893" y="3240937"/>
            <a:ext cx="153988" cy="868363"/>
            <a:chOff x="1375" y="3535"/>
            <a:chExt cx="109" cy="616"/>
          </a:xfrm>
        </p:grpSpPr>
        <p:sp>
          <p:nvSpPr>
            <p:cNvPr id="518212" name="Line 22"/>
            <p:cNvSpPr>
              <a:spLocks noChangeShapeType="1"/>
            </p:cNvSpPr>
            <p:nvPr/>
          </p:nvSpPr>
          <p:spPr bwMode="auto">
            <a:xfrm flipV="1">
              <a:off x="1428" y="3535"/>
              <a:ext cx="2" cy="616"/>
            </a:xfrm>
            <a:prstGeom prst="line">
              <a:avLst/>
            </a:prstGeom>
            <a:noFill/>
            <a:ln w="31750">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13" name="Line 23"/>
            <p:cNvSpPr>
              <a:spLocks noChangeShapeType="1"/>
            </p:cNvSpPr>
            <p:nvPr/>
          </p:nvSpPr>
          <p:spPr bwMode="auto">
            <a:xfrm>
              <a:off x="1375" y="3535"/>
              <a:ext cx="109" cy="1"/>
            </a:xfrm>
            <a:prstGeom prst="line">
              <a:avLst/>
            </a:prstGeom>
            <a:noFill/>
            <a:ln w="31750">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18158" name="Group 24"/>
          <p:cNvGrpSpPr>
            <a:grpSpLocks/>
          </p:cNvGrpSpPr>
          <p:nvPr/>
        </p:nvGrpSpPr>
        <p:grpSpPr bwMode="auto">
          <a:xfrm>
            <a:off x="7081493" y="1794725"/>
            <a:ext cx="153988" cy="869950"/>
            <a:chOff x="1375" y="3535"/>
            <a:chExt cx="109" cy="616"/>
          </a:xfrm>
        </p:grpSpPr>
        <p:sp>
          <p:nvSpPr>
            <p:cNvPr id="518210" name="Line 25"/>
            <p:cNvSpPr>
              <a:spLocks noChangeShapeType="1"/>
            </p:cNvSpPr>
            <p:nvPr/>
          </p:nvSpPr>
          <p:spPr bwMode="auto">
            <a:xfrm flipV="1">
              <a:off x="1428" y="3535"/>
              <a:ext cx="2" cy="616"/>
            </a:xfrm>
            <a:prstGeom prst="line">
              <a:avLst/>
            </a:prstGeom>
            <a:noFill/>
            <a:ln w="31750">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11" name="Line 26"/>
            <p:cNvSpPr>
              <a:spLocks noChangeShapeType="1"/>
            </p:cNvSpPr>
            <p:nvPr/>
          </p:nvSpPr>
          <p:spPr bwMode="auto">
            <a:xfrm>
              <a:off x="1375" y="3535"/>
              <a:ext cx="109" cy="1"/>
            </a:xfrm>
            <a:prstGeom prst="line">
              <a:avLst/>
            </a:prstGeom>
            <a:noFill/>
            <a:ln w="31750">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503826" name="Rectangle 36"/>
          <p:cNvSpPr>
            <a:spLocks noChangeArrowheads="1"/>
          </p:cNvSpPr>
          <p:nvPr/>
        </p:nvSpPr>
        <p:spPr bwMode="auto">
          <a:xfrm rot="2700000">
            <a:off x="3396112" y="5072118"/>
            <a:ext cx="15494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Naïve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 Placebo</a:t>
            </a:r>
            <a:endParaRPr kumimoji="0" lang="en-US" altLang="en-US" sz="2133" b="0" i="0" u="none" strike="noStrike" kern="1200" cap="none" spc="0" normalizeH="0" baseline="0" noProof="0">
              <a:ln>
                <a:noFill/>
              </a:ln>
              <a:solidFill>
                <a:srgbClr val="FFFF00"/>
              </a:solidFill>
              <a:effectLst/>
              <a:uLnTx/>
              <a:uFillTx/>
              <a:latin typeface="Times" panose="02020603050405020304" pitchFamily="18" charset="0"/>
              <a:ea typeface="MS PGothic" panose="020B0600070205080204" pitchFamily="34" charset="-128"/>
              <a:cs typeface="+mn-cs"/>
            </a:endParaRPr>
          </a:p>
        </p:txBody>
      </p:sp>
      <p:sp>
        <p:nvSpPr>
          <p:cNvPr id="503827" name="Rectangle 37"/>
          <p:cNvSpPr>
            <a:spLocks noChangeArrowheads="1"/>
          </p:cNvSpPr>
          <p:nvPr/>
        </p:nvSpPr>
        <p:spPr bwMode="auto">
          <a:xfrm rot="2700000">
            <a:off x="4762156" y="5050687"/>
            <a:ext cx="1549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B0FF89"/>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Naïve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B0FF89"/>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 PIO</a:t>
            </a:r>
            <a:endParaRPr kumimoji="0" lang="en-US" altLang="en-US" sz="2133" b="0" i="0" u="none" strike="noStrike" kern="1200" cap="none" spc="0" normalizeH="0" baseline="0" noProof="0">
              <a:ln>
                <a:noFill/>
              </a:ln>
              <a:solidFill>
                <a:srgbClr val="B0FF89"/>
              </a:solidFill>
              <a:effectLst/>
              <a:uLnTx/>
              <a:uFillTx/>
              <a:latin typeface="Times" panose="02020603050405020304" pitchFamily="18" charset="0"/>
              <a:ea typeface="MS PGothic" panose="020B0600070205080204" pitchFamily="34" charset="-128"/>
              <a:cs typeface="+mn-cs"/>
            </a:endParaRPr>
          </a:p>
        </p:txBody>
      </p:sp>
      <p:sp>
        <p:nvSpPr>
          <p:cNvPr id="503828" name="Rectangle 38"/>
          <p:cNvSpPr>
            <a:spLocks noChangeArrowheads="1"/>
          </p:cNvSpPr>
          <p:nvPr/>
        </p:nvSpPr>
        <p:spPr bwMode="auto">
          <a:xfrm rot="2700000">
            <a:off x="6160743" y="5050687"/>
            <a:ext cx="1549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66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Naïve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66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 ROSI</a:t>
            </a:r>
            <a:endParaRPr kumimoji="0" lang="en-US" altLang="en-US" sz="2133" b="0" i="0" u="none" strike="noStrike" kern="1200" cap="none" spc="0" normalizeH="0" baseline="0" noProof="0">
              <a:ln>
                <a:noFill/>
              </a:ln>
              <a:solidFill>
                <a:srgbClr val="66FFFF"/>
              </a:solidFill>
              <a:effectLst/>
              <a:uLnTx/>
              <a:uFillTx/>
              <a:latin typeface="Times" panose="02020603050405020304" pitchFamily="18" charset="0"/>
              <a:ea typeface="MS PGothic" panose="020B0600070205080204" pitchFamily="34" charset="-128"/>
              <a:cs typeface="+mn-cs"/>
            </a:endParaRPr>
          </a:p>
        </p:txBody>
      </p:sp>
      <p:sp>
        <p:nvSpPr>
          <p:cNvPr id="503831" name="Rectangle 41"/>
          <p:cNvSpPr>
            <a:spLocks noChangeArrowheads="1"/>
          </p:cNvSpPr>
          <p:nvPr/>
        </p:nvSpPr>
        <p:spPr bwMode="auto">
          <a:xfrm>
            <a:off x="3469931" y="3545737"/>
            <a:ext cx="609600" cy="1227138"/>
          </a:xfrm>
          <a:prstGeom prst="rect">
            <a:avLst/>
          </a:prstGeom>
          <a:solidFill>
            <a:srgbClr val="FFFF00"/>
          </a:solid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32" name="Rectangle 42" descr="Wide upward diagonal"/>
          <p:cNvSpPr>
            <a:spLocks noChangeArrowheads="1"/>
          </p:cNvSpPr>
          <p:nvPr/>
        </p:nvSpPr>
        <p:spPr bwMode="auto">
          <a:xfrm>
            <a:off x="4079531" y="3761637"/>
            <a:ext cx="609600" cy="1011238"/>
          </a:xfrm>
          <a:prstGeom prst="rect">
            <a:avLst/>
          </a:prstGeom>
          <a:pattFill prst="wdUpDiag">
            <a:fgClr>
              <a:schemeClr val="tx1"/>
            </a:fgClr>
            <a:bgClr>
              <a:srgbClr val="FFFF00"/>
            </a:bgClr>
          </a:patt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33" name="Rectangle 43"/>
          <p:cNvSpPr>
            <a:spLocks noChangeArrowheads="1"/>
          </p:cNvSpPr>
          <p:nvPr/>
        </p:nvSpPr>
        <p:spPr bwMode="auto">
          <a:xfrm>
            <a:off x="4858993" y="3964837"/>
            <a:ext cx="609600" cy="808038"/>
          </a:xfrm>
          <a:prstGeom prst="rect">
            <a:avLst/>
          </a:prstGeom>
          <a:solidFill>
            <a:srgbClr val="B0FF89"/>
          </a:solid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34" name="Rectangle 44" descr="Wide upward diagonal"/>
          <p:cNvSpPr>
            <a:spLocks noChangeArrowheads="1"/>
          </p:cNvSpPr>
          <p:nvPr/>
        </p:nvSpPr>
        <p:spPr bwMode="auto">
          <a:xfrm>
            <a:off x="5457481" y="2620225"/>
            <a:ext cx="609600" cy="2152650"/>
          </a:xfrm>
          <a:prstGeom prst="rect">
            <a:avLst/>
          </a:prstGeom>
          <a:pattFill prst="wdUpDiag">
            <a:fgClr>
              <a:schemeClr val="tx1"/>
            </a:fgClr>
            <a:bgClr>
              <a:srgbClr val="B0FF89"/>
            </a:bgClr>
          </a:patt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35" name="Rectangle 45" descr="Wide upward diagonal"/>
          <p:cNvSpPr>
            <a:spLocks noChangeArrowheads="1"/>
          </p:cNvSpPr>
          <p:nvPr/>
        </p:nvSpPr>
        <p:spPr bwMode="auto">
          <a:xfrm>
            <a:off x="6833843" y="2496400"/>
            <a:ext cx="609600" cy="2276475"/>
          </a:xfrm>
          <a:prstGeom prst="rect">
            <a:avLst/>
          </a:prstGeom>
          <a:pattFill prst="wdUpDiag">
            <a:fgClr>
              <a:schemeClr val="tx1"/>
            </a:fgClr>
            <a:bgClr>
              <a:srgbClr val="66FFFF"/>
            </a:bgClr>
          </a:patt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38" name="Rectangle 48"/>
          <p:cNvSpPr>
            <a:spLocks noChangeArrowheads="1"/>
          </p:cNvSpPr>
          <p:nvPr/>
        </p:nvSpPr>
        <p:spPr bwMode="auto">
          <a:xfrm>
            <a:off x="6224243" y="3523512"/>
            <a:ext cx="609600" cy="1249363"/>
          </a:xfrm>
          <a:prstGeom prst="rect">
            <a:avLst/>
          </a:prstGeom>
          <a:solidFill>
            <a:srgbClr val="66FFFF"/>
          </a:solid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43" name="Rectangle 55"/>
          <p:cNvSpPr>
            <a:spLocks noChangeArrowheads="1"/>
          </p:cNvSpPr>
          <p:nvPr/>
        </p:nvSpPr>
        <p:spPr bwMode="auto">
          <a:xfrm>
            <a:off x="7008468" y="1539137"/>
            <a:ext cx="295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a:t>
            </a:r>
            <a:endParaRPr kumimoji="0" lang="en-US" altLang="en-US" sz="2844"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44" name="Rectangle 56"/>
          <p:cNvSpPr>
            <a:spLocks noChangeArrowheads="1"/>
          </p:cNvSpPr>
          <p:nvPr/>
        </p:nvSpPr>
        <p:spPr bwMode="auto">
          <a:xfrm>
            <a:off x="5630518" y="1989987"/>
            <a:ext cx="2968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a:t>
            </a:r>
            <a:endParaRPr kumimoji="0" lang="en-US" altLang="en-US" sz="2844"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45" name="Rectangle 57"/>
          <p:cNvSpPr>
            <a:spLocks noChangeArrowheads="1"/>
          </p:cNvSpPr>
          <p:nvPr/>
        </p:nvSpPr>
        <p:spPr bwMode="auto">
          <a:xfrm>
            <a:off x="3503268" y="1480400"/>
            <a:ext cx="304800" cy="293687"/>
          </a:xfrm>
          <a:prstGeom prst="rect">
            <a:avLst/>
          </a:prstGeom>
          <a:solidFill>
            <a:schemeClr val="bg1"/>
          </a:solid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46" name="Rectangle 58" descr="Wide upward diagonal"/>
          <p:cNvSpPr>
            <a:spLocks noChangeArrowheads="1"/>
          </p:cNvSpPr>
          <p:nvPr/>
        </p:nvSpPr>
        <p:spPr bwMode="auto">
          <a:xfrm>
            <a:off x="3503268" y="1853462"/>
            <a:ext cx="304800" cy="293688"/>
          </a:xfrm>
          <a:prstGeom prst="rect">
            <a:avLst/>
          </a:prstGeom>
          <a:pattFill prst="wdUpDiag">
            <a:fgClr>
              <a:schemeClr val="tx1"/>
            </a:fgClr>
            <a:bgClr>
              <a:srgbClr val="FFFFFF"/>
            </a:bgClr>
          </a:pattFill>
          <a:ln w="12700">
            <a:solidFill>
              <a:schemeClr val="tx1"/>
            </a:solidFill>
            <a:miter lim="800000"/>
            <a:headEnd/>
            <a:tailEnd type="none" w="med" len="sm"/>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3847" name="Rectangle 59"/>
          <p:cNvSpPr>
            <a:spLocks noChangeArrowheads="1"/>
          </p:cNvSpPr>
          <p:nvPr/>
        </p:nvSpPr>
        <p:spPr bwMode="auto">
          <a:xfrm>
            <a:off x="3881093" y="1462937"/>
            <a:ext cx="1604963"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5000"/>
              </a:lnSpc>
              <a:spcBef>
                <a:spcPct val="30000"/>
              </a:spcBef>
              <a:spcAft>
                <a:spcPct val="0"/>
              </a:spcAft>
              <a:buClrTx/>
              <a:buSzTx/>
              <a:buFontTx/>
              <a:buNone/>
              <a:tabLst/>
              <a:defRPr/>
            </a:pPr>
            <a:r>
              <a:rPr kumimoji="0" lang="en-US" altLang="en-US" sz="19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Before Rx</a:t>
            </a:r>
          </a:p>
          <a:p>
            <a:pPr marL="0" marR="0" lvl="0" indent="0" algn="l" defTabSz="914400" rtl="0" eaLnBrk="0" fontAlgn="base" latinLnBrk="0" hangingPunct="0">
              <a:lnSpc>
                <a:spcPct val="105000"/>
              </a:lnSpc>
              <a:spcBef>
                <a:spcPct val="30000"/>
              </a:spcBef>
              <a:spcAft>
                <a:spcPct val="0"/>
              </a:spcAft>
              <a:buClrTx/>
              <a:buSzTx/>
              <a:buFontTx/>
              <a:buNone/>
              <a:tabLst/>
              <a:defRPr/>
            </a:pPr>
            <a:r>
              <a:rPr kumimoji="0" lang="en-US" altLang="en-US" sz="1956"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After Rx</a:t>
            </a:r>
            <a:endParaRPr kumimoji="0" lang="en-US" altLang="en-US" sz="1956"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nvGrpSpPr>
          <p:cNvPr id="518184" name="Group 60"/>
          <p:cNvGrpSpPr>
            <a:grpSpLocks/>
          </p:cNvGrpSpPr>
          <p:nvPr/>
        </p:nvGrpSpPr>
        <p:grpSpPr bwMode="auto">
          <a:xfrm>
            <a:off x="3233393" y="1464525"/>
            <a:ext cx="157163" cy="3308350"/>
            <a:chOff x="1232" y="1005"/>
            <a:chExt cx="112" cy="2344"/>
          </a:xfrm>
        </p:grpSpPr>
        <p:sp>
          <p:nvSpPr>
            <p:cNvPr id="518192" name="Line 61"/>
            <p:cNvSpPr>
              <a:spLocks noChangeShapeType="1"/>
            </p:cNvSpPr>
            <p:nvPr/>
          </p:nvSpPr>
          <p:spPr bwMode="auto">
            <a:xfrm>
              <a:off x="1232" y="3110"/>
              <a:ext cx="106" cy="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3" name="Line 62"/>
            <p:cNvSpPr>
              <a:spLocks noChangeShapeType="1"/>
            </p:cNvSpPr>
            <p:nvPr/>
          </p:nvSpPr>
          <p:spPr bwMode="auto">
            <a:xfrm>
              <a:off x="1232" y="2886"/>
              <a:ext cx="106" cy="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4" name="Line 63"/>
            <p:cNvSpPr>
              <a:spLocks noChangeShapeType="1"/>
            </p:cNvSpPr>
            <p:nvPr/>
          </p:nvSpPr>
          <p:spPr bwMode="auto">
            <a:xfrm>
              <a:off x="1232" y="2643"/>
              <a:ext cx="106" cy="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5" name="Line 64"/>
            <p:cNvSpPr>
              <a:spLocks noChangeShapeType="1"/>
            </p:cNvSpPr>
            <p:nvPr/>
          </p:nvSpPr>
          <p:spPr bwMode="auto">
            <a:xfrm>
              <a:off x="1232" y="2412"/>
              <a:ext cx="106" cy="1"/>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6" name="Line 65"/>
            <p:cNvSpPr>
              <a:spLocks noChangeShapeType="1"/>
            </p:cNvSpPr>
            <p:nvPr/>
          </p:nvSpPr>
          <p:spPr bwMode="auto">
            <a:xfrm>
              <a:off x="1232" y="1244"/>
              <a:ext cx="10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7" name="Freeform 66"/>
            <p:cNvSpPr>
              <a:spLocks/>
            </p:cNvSpPr>
            <p:nvPr/>
          </p:nvSpPr>
          <p:spPr bwMode="auto">
            <a:xfrm>
              <a:off x="1232" y="1005"/>
              <a:ext cx="112" cy="2344"/>
            </a:xfrm>
            <a:custGeom>
              <a:avLst/>
              <a:gdLst>
                <a:gd name="T0" fmla="*/ 18640785 w 104"/>
                <a:gd name="T1" fmla="*/ 0 h 2856"/>
                <a:gd name="T2" fmla="*/ 0 w 104"/>
                <a:gd name="T3" fmla="*/ 0 h 2856"/>
                <a:gd name="T4" fmla="*/ 0 w 104"/>
                <a:gd name="T5" fmla="*/ 2 h 2856"/>
                <a:gd name="T6" fmla="*/ 18640785 w 104"/>
                <a:gd name="T7" fmla="*/ 2 h 2856"/>
                <a:gd name="T8" fmla="*/ 0 60000 65536"/>
                <a:gd name="T9" fmla="*/ 0 60000 65536"/>
                <a:gd name="T10" fmla="*/ 0 60000 65536"/>
                <a:gd name="T11" fmla="*/ 0 60000 65536"/>
                <a:gd name="T12" fmla="*/ 0 w 104"/>
                <a:gd name="T13" fmla="*/ 0 h 2856"/>
                <a:gd name="T14" fmla="*/ 104 w 104"/>
                <a:gd name="T15" fmla="*/ 2856 h 2856"/>
              </a:gdLst>
              <a:ahLst/>
              <a:cxnLst>
                <a:cxn ang="T8">
                  <a:pos x="T0" y="T1"/>
                </a:cxn>
                <a:cxn ang="T9">
                  <a:pos x="T2" y="T3"/>
                </a:cxn>
                <a:cxn ang="T10">
                  <a:pos x="T4" y="T5"/>
                </a:cxn>
                <a:cxn ang="T11">
                  <a:pos x="T6" y="T7"/>
                </a:cxn>
              </a:cxnLst>
              <a:rect l="T12" t="T13" r="T14" b="T15"/>
              <a:pathLst>
                <a:path w="104" h="2856">
                  <a:moveTo>
                    <a:pt x="104" y="0"/>
                  </a:moveTo>
                  <a:lnTo>
                    <a:pt x="0" y="0"/>
                  </a:lnTo>
                  <a:lnTo>
                    <a:pt x="0" y="2856"/>
                  </a:lnTo>
                  <a:lnTo>
                    <a:pt x="104" y="2856"/>
                  </a:lnTo>
                </a:path>
              </a:pathLst>
            </a:custGeom>
            <a:noFill/>
            <a:ln w="38100">
              <a:solidFill>
                <a:schemeClr val="bg1"/>
              </a:solidFill>
              <a:round/>
              <a:headEnd/>
              <a:tailEnd type="none" w="med"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8" name="Line 67"/>
            <p:cNvSpPr>
              <a:spLocks noChangeShapeType="1"/>
            </p:cNvSpPr>
            <p:nvPr/>
          </p:nvSpPr>
          <p:spPr bwMode="auto">
            <a:xfrm>
              <a:off x="1232" y="1468"/>
              <a:ext cx="10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199" name="Line 68"/>
            <p:cNvSpPr>
              <a:spLocks noChangeShapeType="1"/>
            </p:cNvSpPr>
            <p:nvPr/>
          </p:nvSpPr>
          <p:spPr bwMode="auto">
            <a:xfrm>
              <a:off x="1232" y="1708"/>
              <a:ext cx="10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00" name="Line 69"/>
            <p:cNvSpPr>
              <a:spLocks noChangeShapeType="1"/>
            </p:cNvSpPr>
            <p:nvPr/>
          </p:nvSpPr>
          <p:spPr bwMode="auto">
            <a:xfrm>
              <a:off x="1232" y="1940"/>
              <a:ext cx="10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8201" name="Line 70"/>
            <p:cNvSpPr>
              <a:spLocks noChangeShapeType="1"/>
            </p:cNvSpPr>
            <p:nvPr/>
          </p:nvSpPr>
          <p:spPr bwMode="auto">
            <a:xfrm>
              <a:off x="1232" y="2172"/>
              <a:ext cx="10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18185" name="Group 71"/>
          <p:cNvGrpSpPr>
            <a:grpSpLocks/>
          </p:cNvGrpSpPr>
          <p:nvPr/>
        </p:nvGrpSpPr>
        <p:grpSpPr bwMode="auto">
          <a:xfrm>
            <a:off x="2244381" y="1339112"/>
            <a:ext cx="893762" cy="3606800"/>
            <a:chOff x="595" y="916"/>
            <a:chExt cx="634" cy="2556"/>
          </a:xfrm>
        </p:grpSpPr>
        <p:sp>
          <p:nvSpPr>
            <p:cNvPr id="503850" name="Rectangle 72"/>
            <p:cNvSpPr>
              <a:spLocks noChangeArrowheads="1"/>
            </p:cNvSpPr>
            <p:nvPr/>
          </p:nvSpPr>
          <p:spPr bwMode="auto">
            <a:xfrm>
              <a:off x="595" y="916"/>
              <a:ext cx="6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2500</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51" name="Rectangle 73"/>
            <p:cNvSpPr>
              <a:spLocks noChangeArrowheads="1"/>
            </p:cNvSpPr>
            <p:nvPr/>
          </p:nvSpPr>
          <p:spPr bwMode="auto">
            <a:xfrm>
              <a:off x="595" y="3245"/>
              <a:ext cx="6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0</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52" name="Rectangle 74"/>
            <p:cNvSpPr>
              <a:spLocks noChangeArrowheads="1"/>
            </p:cNvSpPr>
            <p:nvPr/>
          </p:nvSpPr>
          <p:spPr bwMode="auto">
            <a:xfrm>
              <a:off x="595" y="1364"/>
              <a:ext cx="6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2000</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53" name="Rectangle 75"/>
            <p:cNvSpPr>
              <a:spLocks noChangeArrowheads="1"/>
            </p:cNvSpPr>
            <p:nvPr/>
          </p:nvSpPr>
          <p:spPr bwMode="auto">
            <a:xfrm>
              <a:off x="595" y="1836"/>
              <a:ext cx="6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1500</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54" name="Rectangle 76"/>
            <p:cNvSpPr>
              <a:spLocks noChangeArrowheads="1"/>
            </p:cNvSpPr>
            <p:nvPr/>
          </p:nvSpPr>
          <p:spPr bwMode="auto">
            <a:xfrm>
              <a:off x="595" y="2316"/>
              <a:ext cx="6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1000</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03855" name="Rectangle 77"/>
            <p:cNvSpPr>
              <a:spLocks noChangeArrowheads="1"/>
            </p:cNvSpPr>
            <p:nvPr/>
          </p:nvSpPr>
          <p:spPr bwMode="auto">
            <a:xfrm>
              <a:off x="595" y="2772"/>
              <a:ext cx="634"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sym typeface="Symbol" panose="05050102010706020507" pitchFamily="18" charset="2"/>
                </a:rPr>
                <a:t>500</a:t>
              </a:r>
              <a:endParaRPr kumimoji="0" lang="en-US" altLang="en-US" sz="2311"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sp>
        <p:nvSpPr>
          <p:cNvPr id="2" name="TextBox 1"/>
          <p:cNvSpPr txBox="1"/>
          <p:nvPr/>
        </p:nvSpPr>
        <p:spPr>
          <a:xfrm>
            <a:off x="82862" y="6320687"/>
            <a:ext cx="567341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4AEE8"/>
                </a:solidFill>
                <a:effectLst/>
                <a:uLnTx/>
                <a:uFillTx/>
                <a:latin typeface="Helvetica" charset="0"/>
                <a:ea typeface="MS PGothic" pitchFamily="34" charset="-128"/>
                <a:cs typeface="+mn-cs"/>
              </a:rPr>
              <a:t>Gastaldelli, DeFronzo et al, AJP 292:E871-83, 2007</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23" name="Explosion 2 180"/>
          <p:cNvSpPr>
            <a:spLocks noChangeArrowheads="1"/>
          </p:cNvSpPr>
          <p:nvPr/>
        </p:nvSpPr>
        <p:spPr bwMode="auto">
          <a:xfrm rot="-1399548">
            <a:off x="6810375" y="5135563"/>
            <a:ext cx="1520825" cy="1055687"/>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21" name="Explosion 2 191"/>
          <p:cNvSpPr>
            <a:spLocks noChangeArrowheads="1"/>
          </p:cNvSpPr>
          <p:nvPr/>
        </p:nvSpPr>
        <p:spPr bwMode="auto">
          <a:xfrm rot="-1055084">
            <a:off x="2025650" y="5006975"/>
            <a:ext cx="1581150" cy="12636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20" name="TextBox 204"/>
          <p:cNvSpPr txBox="1">
            <a:spLocks noChangeArrowheads="1"/>
          </p:cNvSpPr>
          <p:nvPr/>
        </p:nvSpPr>
        <p:spPr bwMode="auto">
          <a:xfrm rot="155335">
            <a:off x="5381625" y="1108075"/>
            <a:ext cx="8985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GLP1</a:t>
            </a:r>
          </a:p>
        </p:txBody>
      </p:sp>
      <p:sp>
        <p:nvSpPr>
          <p:cNvPr id="356517" name="Explosion 2 200"/>
          <p:cNvSpPr>
            <a:spLocks noChangeArrowheads="1"/>
          </p:cNvSpPr>
          <p:nvPr/>
        </p:nvSpPr>
        <p:spPr bwMode="auto">
          <a:xfrm rot="20937868" flipV="1">
            <a:off x="7666038" y="514350"/>
            <a:ext cx="1433512" cy="9334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8" name="TextBox 201"/>
          <p:cNvSpPr txBox="1">
            <a:spLocks noChangeArrowheads="1"/>
          </p:cNvSpPr>
          <p:nvPr/>
        </p:nvSpPr>
        <p:spPr bwMode="auto">
          <a:xfrm rot="155335">
            <a:off x="7850188" y="762000"/>
            <a:ext cx="8667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TZDs</a:t>
            </a:r>
          </a:p>
        </p:txBody>
      </p:sp>
      <p:sp>
        <p:nvSpPr>
          <p:cNvPr id="647178" name="Freeform 51"/>
          <p:cNvSpPr>
            <a:spLocks/>
          </p:cNvSpPr>
          <p:nvPr/>
        </p:nvSpPr>
        <p:spPr bwMode="auto">
          <a:xfrm>
            <a:off x="6221413" y="2235200"/>
            <a:ext cx="681037" cy="715963"/>
          </a:xfrm>
          <a:custGeom>
            <a:avLst/>
            <a:gdLst>
              <a:gd name="T0" fmla="*/ 2147483646 w 686"/>
              <a:gd name="T1" fmla="*/ 0 h 629"/>
              <a:gd name="T2" fmla="*/ 2147483646 w 686"/>
              <a:gd name="T3" fmla="*/ 2147483646 h 629"/>
              <a:gd name="T4" fmla="*/ 2147483646 w 686"/>
              <a:gd name="T5" fmla="*/ 2147483646 h 629"/>
              <a:gd name="T6" fmla="*/ 2147483646 w 686"/>
              <a:gd name="T7" fmla="*/ 2147483646 h 629"/>
              <a:gd name="T8" fmla="*/ 2147483646 w 686"/>
              <a:gd name="T9" fmla="*/ 2147483646 h 629"/>
              <a:gd name="T10" fmla="*/ 2147483646 w 686"/>
              <a:gd name="T11" fmla="*/ 2147483646 h 629"/>
              <a:gd name="T12" fmla="*/ 2147483646 w 686"/>
              <a:gd name="T13" fmla="*/ 2147483646 h 629"/>
              <a:gd name="T14" fmla="*/ 2147483646 w 686"/>
              <a:gd name="T15" fmla="*/ 2147483646 h 629"/>
              <a:gd name="T16" fmla="*/ 0 w 686"/>
              <a:gd name="T17" fmla="*/ 2147483646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6"/>
              <a:gd name="T28" fmla="*/ 0 h 629"/>
              <a:gd name="T29" fmla="*/ 686 w 686"/>
              <a:gd name="T30" fmla="*/ 629 h 6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6" h="629">
                <a:moveTo>
                  <a:pt x="648" y="0"/>
                </a:moveTo>
                <a:cubicBezTo>
                  <a:pt x="667" y="43"/>
                  <a:pt x="686" y="86"/>
                  <a:pt x="661" y="108"/>
                </a:cubicBezTo>
                <a:cubicBezTo>
                  <a:pt x="635" y="131"/>
                  <a:pt x="526" y="112"/>
                  <a:pt x="498" y="135"/>
                </a:cubicBezTo>
                <a:cubicBezTo>
                  <a:pt x="469" y="161"/>
                  <a:pt x="518" y="231"/>
                  <a:pt x="490" y="255"/>
                </a:cubicBezTo>
                <a:cubicBezTo>
                  <a:pt x="464" y="279"/>
                  <a:pt x="364" y="257"/>
                  <a:pt x="337" y="281"/>
                </a:cubicBezTo>
                <a:cubicBezTo>
                  <a:pt x="313" y="305"/>
                  <a:pt x="368" y="377"/>
                  <a:pt x="341" y="398"/>
                </a:cubicBezTo>
                <a:cubicBezTo>
                  <a:pt x="316" y="419"/>
                  <a:pt x="212" y="391"/>
                  <a:pt x="185" y="408"/>
                </a:cubicBezTo>
                <a:cubicBezTo>
                  <a:pt x="159" y="426"/>
                  <a:pt x="208" y="467"/>
                  <a:pt x="177" y="504"/>
                </a:cubicBezTo>
                <a:cubicBezTo>
                  <a:pt x="146" y="541"/>
                  <a:pt x="37" y="603"/>
                  <a:pt x="0" y="629"/>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pic>
        <p:nvPicPr>
          <p:cNvPr id="647181" name="Picture 187" descr="lipid.png"/>
          <p:cNvPicPr>
            <a:picLocks noChangeAspect="1"/>
          </p:cNvPicPr>
          <p:nvPr/>
        </p:nvPicPr>
        <p:blipFill>
          <a:blip r:embed="rId5">
            <a:extLst>
              <a:ext uri="{28A0092B-C50C-407E-A947-70E740481C1C}">
                <a14:useLocalDpi xmlns:a14="http://schemas.microsoft.com/office/drawing/2010/main" val="0"/>
              </a:ext>
            </a:extLst>
          </a:blip>
          <a:srcRect l="40816" t="23497"/>
          <a:stretch>
            <a:fillRect/>
          </a:stretch>
        </p:blipFill>
        <p:spPr bwMode="auto">
          <a:xfrm>
            <a:off x="6597650" y="1008063"/>
            <a:ext cx="16637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82" name="Picture 181" descr="Artery.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46923">
            <a:off x="3641725" y="1470025"/>
            <a:ext cx="18716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7185" name="Object 22"/>
          <p:cNvGraphicFramePr>
            <a:graphicFrameLocks noChangeAspect="1"/>
          </p:cNvGraphicFramePr>
          <p:nvPr/>
        </p:nvGraphicFramePr>
        <p:xfrm>
          <a:off x="4632325" y="2984500"/>
          <a:ext cx="9525" cy="6350"/>
        </p:xfrm>
        <a:graphic>
          <a:graphicData uri="http://schemas.openxmlformats.org/presentationml/2006/ole">
            <mc:AlternateContent xmlns:mc="http://schemas.openxmlformats.org/markup-compatibility/2006">
              <mc:Choice xmlns:v="urn:schemas-microsoft-com:vml" Requires="v">
                <p:oleObj spid="_x0000_s4098" name="CorelDRAW" r:id="rId7" imgW="7315200" imgH="4889500" progId="CorelDRAW.Graphic.9">
                  <p:embed/>
                </p:oleObj>
              </mc:Choice>
              <mc:Fallback>
                <p:oleObj name="CorelDRAW" r:id="rId7" imgW="7315200" imgH="4889500" progId="CorelDRAW.Graphic.9">
                  <p:embed/>
                  <p:pic>
                    <p:nvPicPr>
                      <p:cNvPr id="64718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2984500"/>
                        <a:ext cx="9525"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647186" name="Group 40"/>
          <p:cNvGrpSpPr>
            <a:grpSpLocks/>
          </p:cNvGrpSpPr>
          <p:nvPr/>
        </p:nvGrpSpPr>
        <p:grpSpPr bwMode="auto">
          <a:xfrm>
            <a:off x="2876550" y="2714625"/>
            <a:ext cx="3530600" cy="922338"/>
            <a:chOff x="1958" y="1906"/>
            <a:chExt cx="2609" cy="682"/>
          </a:xfrm>
        </p:grpSpPr>
        <p:sp>
          <p:nvSpPr>
            <p:cNvPr id="647327" name="Freeform 41"/>
            <p:cNvSpPr>
              <a:spLocks/>
            </p:cNvSpPr>
            <p:nvPr/>
          </p:nvSpPr>
          <p:spPr bwMode="auto">
            <a:xfrm>
              <a:off x="1973" y="1919"/>
              <a:ext cx="2582" cy="658"/>
            </a:xfrm>
            <a:custGeom>
              <a:avLst/>
              <a:gdLst>
                <a:gd name="T0" fmla="*/ 0 w 6878"/>
                <a:gd name="T1" fmla="*/ 0 h 1966"/>
                <a:gd name="T2" fmla="*/ 0 w 6878"/>
                <a:gd name="T3" fmla="*/ 0 h 1966"/>
                <a:gd name="T4" fmla="*/ 0 w 6878"/>
                <a:gd name="T5" fmla="*/ 0 h 1966"/>
                <a:gd name="T6" fmla="*/ 0 w 6878"/>
                <a:gd name="T7" fmla="*/ 0 h 1966"/>
                <a:gd name="T8" fmla="*/ 0 w 6878"/>
                <a:gd name="T9" fmla="*/ 0 h 1966"/>
                <a:gd name="T10" fmla="*/ 0 w 6878"/>
                <a:gd name="T11" fmla="*/ 0 h 1966"/>
                <a:gd name="T12" fmla="*/ 0 w 6878"/>
                <a:gd name="T13" fmla="*/ 0 h 1966"/>
                <a:gd name="T14" fmla="*/ 0 w 6878"/>
                <a:gd name="T15" fmla="*/ 0 h 1966"/>
                <a:gd name="T16" fmla="*/ 0 w 6878"/>
                <a:gd name="T17" fmla="*/ 0 h 1966"/>
                <a:gd name="T18" fmla="*/ 0 w 6878"/>
                <a:gd name="T19" fmla="*/ 0 h 1966"/>
                <a:gd name="T20" fmla="*/ 0 w 6878"/>
                <a:gd name="T21" fmla="*/ 0 h 1966"/>
                <a:gd name="T22" fmla="*/ 0 w 6878"/>
                <a:gd name="T23" fmla="*/ 0 h 1966"/>
                <a:gd name="T24" fmla="*/ 0 w 6878"/>
                <a:gd name="T25" fmla="*/ 0 h 1966"/>
                <a:gd name="T26" fmla="*/ 0 w 6878"/>
                <a:gd name="T27" fmla="*/ 0 h 1966"/>
                <a:gd name="T28" fmla="*/ 0 w 6878"/>
                <a:gd name="T29" fmla="*/ 0 h 1966"/>
                <a:gd name="T30" fmla="*/ 0 w 6878"/>
                <a:gd name="T31" fmla="*/ 0 h 1966"/>
                <a:gd name="T32" fmla="*/ 0 w 6878"/>
                <a:gd name="T33" fmla="*/ 0 h 1966"/>
                <a:gd name="T34" fmla="*/ 0 w 6878"/>
                <a:gd name="T35" fmla="*/ 0 h 1966"/>
                <a:gd name="T36" fmla="*/ 0 w 6878"/>
                <a:gd name="T37" fmla="*/ 0 h 1966"/>
                <a:gd name="T38" fmla="*/ 0 w 6878"/>
                <a:gd name="T39" fmla="*/ 0 h 1966"/>
                <a:gd name="T40" fmla="*/ 0 w 6878"/>
                <a:gd name="T41" fmla="*/ 0 h 1966"/>
                <a:gd name="T42" fmla="*/ 0 w 6878"/>
                <a:gd name="T43" fmla="*/ 0 h 1966"/>
                <a:gd name="T44" fmla="*/ 0 w 6878"/>
                <a:gd name="T45" fmla="*/ 0 h 1966"/>
                <a:gd name="T46" fmla="*/ 0 w 6878"/>
                <a:gd name="T47" fmla="*/ 0 h 1966"/>
                <a:gd name="T48" fmla="*/ 0 w 6878"/>
                <a:gd name="T49" fmla="*/ 0 h 1966"/>
                <a:gd name="T50" fmla="*/ 0 w 6878"/>
                <a:gd name="T51" fmla="*/ 0 h 1966"/>
                <a:gd name="T52" fmla="*/ 0 w 6878"/>
                <a:gd name="T53" fmla="*/ 0 h 1966"/>
                <a:gd name="T54" fmla="*/ 0 w 6878"/>
                <a:gd name="T55" fmla="*/ 0 h 1966"/>
                <a:gd name="T56" fmla="*/ 0 w 6878"/>
                <a:gd name="T57" fmla="*/ 0 h 1966"/>
                <a:gd name="T58" fmla="*/ 0 w 6878"/>
                <a:gd name="T59" fmla="*/ 0 h 1966"/>
                <a:gd name="T60" fmla="*/ 0 w 6878"/>
                <a:gd name="T61" fmla="*/ 0 h 1966"/>
                <a:gd name="T62" fmla="*/ 0 w 6878"/>
                <a:gd name="T63" fmla="*/ 0 h 1966"/>
                <a:gd name="T64" fmla="*/ 0 w 6878"/>
                <a:gd name="T65" fmla="*/ 0 h 1966"/>
                <a:gd name="T66" fmla="*/ 0 w 6878"/>
                <a:gd name="T67" fmla="*/ 0 h 1966"/>
                <a:gd name="T68" fmla="*/ 0 w 6878"/>
                <a:gd name="T69" fmla="*/ 0 h 1966"/>
                <a:gd name="T70" fmla="*/ 0 w 6878"/>
                <a:gd name="T71" fmla="*/ 0 h 1966"/>
                <a:gd name="T72" fmla="*/ 0 w 6878"/>
                <a:gd name="T73" fmla="*/ 0 h 1966"/>
                <a:gd name="T74" fmla="*/ 0 w 6878"/>
                <a:gd name="T75" fmla="*/ 0 h 1966"/>
                <a:gd name="T76" fmla="*/ 0 w 6878"/>
                <a:gd name="T77" fmla="*/ 0 h 1966"/>
                <a:gd name="T78" fmla="*/ 0 w 6878"/>
                <a:gd name="T79" fmla="*/ 0 h 1966"/>
                <a:gd name="T80" fmla="*/ 0 w 6878"/>
                <a:gd name="T81" fmla="*/ 0 h 1966"/>
                <a:gd name="T82" fmla="*/ 0 w 6878"/>
                <a:gd name="T83" fmla="*/ 0 h 1966"/>
                <a:gd name="T84" fmla="*/ 0 w 6878"/>
                <a:gd name="T85" fmla="*/ 0 h 19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78"/>
                <a:gd name="T130" fmla="*/ 0 h 1966"/>
                <a:gd name="T131" fmla="*/ 6878 w 6878"/>
                <a:gd name="T132" fmla="*/ 1966 h 19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78" h="1966">
                  <a:moveTo>
                    <a:pt x="3438" y="1966"/>
                  </a:moveTo>
                  <a:lnTo>
                    <a:pt x="3615" y="1964"/>
                  </a:lnTo>
                  <a:lnTo>
                    <a:pt x="3789" y="1961"/>
                  </a:lnTo>
                  <a:lnTo>
                    <a:pt x="3961" y="1954"/>
                  </a:lnTo>
                  <a:lnTo>
                    <a:pt x="4130" y="1945"/>
                  </a:lnTo>
                  <a:lnTo>
                    <a:pt x="4296" y="1935"/>
                  </a:lnTo>
                  <a:lnTo>
                    <a:pt x="4459" y="1922"/>
                  </a:lnTo>
                  <a:lnTo>
                    <a:pt x="4618" y="1906"/>
                  </a:lnTo>
                  <a:lnTo>
                    <a:pt x="4775" y="1888"/>
                  </a:lnTo>
                  <a:lnTo>
                    <a:pt x="4927" y="1868"/>
                  </a:lnTo>
                  <a:lnTo>
                    <a:pt x="5075" y="1847"/>
                  </a:lnTo>
                  <a:lnTo>
                    <a:pt x="5220" y="1823"/>
                  </a:lnTo>
                  <a:lnTo>
                    <a:pt x="5359" y="1797"/>
                  </a:lnTo>
                  <a:lnTo>
                    <a:pt x="5494" y="1769"/>
                  </a:lnTo>
                  <a:lnTo>
                    <a:pt x="5624" y="1741"/>
                  </a:lnTo>
                  <a:lnTo>
                    <a:pt x="5749" y="1710"/>
                  </a:lnTo>
                  <a:lnTo>
                    <a:pt x="5869" y="1677"/>
                  </a:lnTo>
                  <a:lnTo>
                    <a:pt x="5981" y="1644"/>
                  </a:lnTo>
                  <a:lnTo>
                    <a:pt x="6091" y="1608"/>
                  </a:lnTo>
                  <a:lnTo>
                    <a:pt x="6193" y="1570"/>
                  </a:lnTo>
                  <a:lnTo>
                    <a:pt x="6288" y="1532"/>
                  </a:lnTo>
                  <a:lnTo>
                    <a:pt x="6378" y="1491"/>
                  </a:lnTo>
                  <a:lnTo>
                    <a:pt x="6462" y="1451"/>
                  </a:lnTo>
                  <a:lnTo>
                    <a:pt x="6538" y="1408"/>
                  </a:lnTo>
                  <a:lnTo>
                    <a:pt x="6607" y="1364"/>
                  </a:lnTo>
                  <a:lnTo>
                    <a:pt x="6668" y="1320"/>
                  </a:lnTo>
                  <a:lnTo>
                    <a:pt x="6722" y="1274"/>
                  </a:lnTo>
                  <a:lnTo>
                    <a:pt x="6768" y="1228"/>
                  </a:lnTo>
                  <a:lnTo>
                    <a:pt x="6807" y="1180"/>
                  </a:lnTo>
                  <a:lnTo>
                    <a:pt x="6837" y="1133"/>
                  </a:lnTo>
                  <a:lnTo>
                    <a:pt x="6860" y="1083"/>
                  </a:lnTo>
                  <a:lnTo>
                    <a:pt x="6873" y="1033"/>
                  </a:lnTo>
                  <a:lnTo>
                    <a:pt x="6878" y="983"/>
                  </a:lnTo>
                  <a:lnTo>
                    <a:pt x="6873" y="932"/>
                  </a:lnTo>
                  <a:lnTo>
                    <a:pt x="6860" y="883"/>
                  </a:lnTo>
                  <a:lnTo>
                    <a:pt x="6837" y="833"/>
                  </a:lnTo>
                  <a:lnTo>
                    <a:pt x="6807" y="786"/>
                  </a:lnTo>
                  <a:lnTo>
                    <a:pt x="6768" y="738"/>
                  </a:lnTo>
                  <a:lnTo>
                    <a:pt x="6722" y="690"/>
                  </a:lnTo>
                  <a:lnTo>
                    <a:pt x="6668" y="645"/>
                  </a:lnTo>
                  <a:lnTo>
                    <a:pt x="6607" y="601"/>
                  </a:lnTo>
                  <a:lnTo>
                    <a:pt x="6538" y="557"/>
                  </a:lnTo>
                  <a:lnTo>
                    <a:pt x="6462" y="515"/>
                  </a:lnTo>
                  <a:lnTo>
                    <a:pt x="6378" y="474"/>
                  </a:lnTo>
                  <a:lnTo>
                    <a:pt x="6288" y="434"/>
                  </a:lnTo>
                  <a:lnTo>
                    <a:pt x="6193" y="396"/>
                  </a:lnTo>
                  <a:lnTo>
                    <a:pt x="6091" y="358"/>
                  </a:lnTo>
                  <a:lnTo>
                    <a:pt x="5981" y="322"/>
                  </a:lnTo>
                  <a:lnTo>
                    <a:pt x="5869" y="289"/>
                  </a:lnTo>
                  <a:lnTo>
                    <a:pt x="5749" y="256"/>
                  </a:lnTo>
                  <a:lnTo>
                    <a:pt x="5624" y="225"/>
                  </a:lnTo>
                  <a:lnTo>
                    <a:pt x="5494" y="196"/>
                  </a:lnTo>
                  <a:lnTo>
                    <a:pt x="5359" y="168"/>
                  </a:lnTo>
                  <a:lnTo>
                    <a:pt x="5220" y="143"/>
                  </a:lnTo>
                  <a:lnTo>
                    <a:pt x="5075" y="119"/>
                  </a:lnTo>
                  <a:lnTo>
                    <a:pt x="4927" y="98"/>
                  </a:lnTo>
                  <a:lnTo>
                    <a:pt x="4775" y="77"/>
                  </a:lnTo>
                  <a:lnTo>
                    <a:pt x="4618" y="60"/>
                  </a:lnTo>
                  <a:lnTo>
                    <a:pt x="4459" y="44"/>
                  </a:lnTo>
                  <a:lnTo>
                    <a:pt x="4296" y="31"/>
                  </a:lnTo>
                  <a:lnTo>
                    <a:pt x="4130" y="20"/>
                  </a:lnTo>
                  <a:lnTo>
                    <a:pt x="3961" y="11"/>
                  </a:lnTo>
                  <a:lnTo>
                    <a:pt x="3789" y="5"/>
                  </a:lnTo>
                  <a:lnTo>
                    <a:pt x="3615" y="1"/>
                  </a:lnTo>
                  <a:lnTo>
                    <a:pt x="3438" y="0"/>
                  </a:lnTo>
                  <a:lnTo>
                    <a:pt x="3262" y="1"/>
                  </a:lnTo>
                  <a:lnTo>
                    <a:pt x="3088" y="5"/>
                  </a:lnTo>
                  <a:lnTo>
                    <a:pt x="2917" y="11"/>
                  </a:lnTo>
                  <a:lnTo>
                    <a:pt x="2747" y="20"/>
                  </a:lnTo>
                  <a:lnTo>
                    <a:pt x="2582" y="31"/>
                  </a:lnTo>
                  <a:lnTo>
                    <a:pt x="2418" y="44"/>
                  </a:lnTo>
                  <a:lnTo>
                    <a:pt x="2258" y="60"/>
                  </a:lnTo>
                  <a:lnTo>
                    <a:pt x="2103" y="77"/>
                  </a:lnTo>
                  <a:lnTo>
                    <a:pt x="1951" y="98"/>
                  </a:lnTo>
                  <a:lnTo>
                    <a:pt x="1802" y="119"/>
                  </a:lnTo>
                  <a:lnTo>
                    <a:pt x="1658" y="143"/>
                  </a:lnTo>
                  <a:lnTo>
                    <a:pt x="1518" y="168"/>
                  </a:lnTo>
                  <a:lnTo>
                    <a:pt x="1384" y="196"/>
                  </a:lnTo>
                  <a:lnTo>
                    <a:pt x="1254" y="225"/>
                  </a:lnTo>
                  <a:lnTo>
                    <a:pt x="1128" y="256"/>
                  </a:lnTo>
                  <a:lnTo>
                    <a:pt x="1009" y="289"/>
                  </a:lnTo>
                  <a:lnTo>
                    <a:pt x="895" y="322"/>
                  </a:lnTo>
                  <a:lnTo>
                    <a:pt x="787" y="358"/>
                  </a:lnTo>
                  <a:lnTo>
                    <a:pt x="685" y="396"/>
                  </a:lnTo>
                  <a:lnTo>
                    <a:pt x="589" y="434"/>
                  </a:lnTo>
                  <a:lnTo>
                    <a:pt x="499" y="474"/>
                  </a:lnTo>
                  <a:lnTo>
                    <a:pt x="416" y="515"/>
                  </a:lnTo>
                  <a:lnTo>
                    <a:pt x="340" y="557"/>
                  </a:lnTo>
                  <a:lnTo>
                    <a:pt x="271" y="601"/>
                  </a:lnTo>
                  <a:lnTo>
                    <a:pt x="210" y="645"/>
                  </a:lnTo>
                  <a:lnTo>
                    <a:pt x="155" y="690"/>
                  </a:lnTo>
                  <a:lnTo>
                    <a:pt x="109" y="738"/>
                  </a:lnTo>
                  <a:lnTo>
                    <a:pt x="70" y="786"/>
                  </a:lnTo>
                  <a:lnTo>
                    <a:pt x="40" y="833"/>
                  </a:lnTo>
                  <a:lnTo>
                    <a:pt x="18" y="883"/>
                  </a:lnTo>
                  <a:lnTo>
                    <a:pt x="5" y="932"/>
                  </a:lnTo>
                  <a:lnTo>
                    <a:pt x="0" y="983"/>
                  </a:lnTo>
                  <a:lnTo>
                    <a:pt x="5" y="1033"/>
                  </a:lnTo>
                  <a:lnTo>
                    <a:pt x="18" y="1083"/>
                  </a:lnTo>
                  <a:lnTo>
                    <a:pt x="40" y="1133"/>
                  </a:lnTo>
                  <a:lnTo>
                    <a:pt x="70" y="1180"/>
                  </a:lnTo>
                  <a:lnTo>
                    <a:pt x="109" y="1228"/>
                  </a:lnTo>
                  <a:lnTo>
                    <a:pt x="155" y="1274"/>
                  </a:lnTo>
                  <a:lnTo>
                    <a:pt x="210" y="1320"/>
                  </a:lnTo>
                  <a:lnTo>
                    <a:pt x="271" y="1364"/>
                  </a:lnTo>
                  <a:lnTo>
                    <a:pt x="340" y="1408"/>
                  </a:lnTo>
                  <a:lnTo>
                    <a:pt x="416" y="1451"/>
                  </a:lnTo>
                  <a:lnTo>
                    <a:pt x="499" y="1491"/>
                  </a:lnTo>
                  <a:lnTo>
                    <a:pt x="589" y="1532"/>
                  </a:lnTo>
                  <a:lnTo>
                    <a:pt x="685" y="1570"/>
                  </a:lnTo>
                  <a:lnTo>
                    <a:pt x="787" y="1608"/>
                  </a:lnTo>
                  <a:lnTo>
                    <a:pt x="895" y="1644"/>
                  </a:lnTo>
                  <a:lnTo>
                    <a:pt x="1009" y="1677"/>
                  </a:lnTo>
                  <a:lnTo>
                    <a:pt x="1128" y="1710"/>
                  </a:lnTo>
                  <a:lnTo>
                    <a:pt x="1254" y="1741"/>
                  </a:lnTo>
                  <a:lnTo>
                    <a:pt x="1384" y="1769"/>
                  </a:lnTo>
                  <a:lnTo>
                    <a:pt x="1518" y="1797"/>
                  </a:lnTo>
                  <a:lnTo>
                    <a:pt x="1658" y="1823"/>
                  </a:lnTo>
                  <a:lnTo>
                    <a:pt x="1802" y="1847"/>
                  </a:lnTo>
                  <a:lnTo>
                    <a:pt x="1951" y="1868"/>
                  </a:lnTo>
                  <a:lnTo>
                    <a:pt x="2103" y="1888"/>
                  </a:lnTo>
                  <a:lnTo>
                    <a:pt x="2258" y="1906"/>
                  </a:lnTo>
                  <a:lnTo>
                    <a:pt x="2418" y="1922"/>
                  </a:lnTo>
                  <a:lnTo>
                    <a:pt x="2582" y="1935"/>
                  </a:lnTo>
                  <a:lnTo>
                    <a:pt x="2747" y="1945"/>
                  </a:lnTo>
                  <a:lnTo>
                    <a:pt x="2917" y="1954"/>
                  </a:lnTo>
                  <a:lnTo>
                    <a:pt x="3088" y="1961"/>
                  </a:lnTo>
                  <a:lnTo>
                    <a:pt x="3262" y="1964"/>
                  </a:lnTo>
                  <a:lnTo>
                    <a:pt x="3438" y="19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8" name="Freeform 42"/>
            <p:cNvSpPr>
              <a:spLocks/>
            </p:cNvSpPr>
            <p:nvPr/>
          </p:nvSpPr>
          <p:spPr bwMode="auto">
            <a:xfrm>
              <a:off x="3262" y="2248"/>
              <a:ext cx="1305" cy="340"/>
            </a:xfrm>
            <a:custGeom>
              <a:avLst/>
              <a:gdLst>
                <a:gd name="T0" fmla="*/ 0 w 3479"/>
                <a:gd name="T1" fmla="*/ 0 h 1022"/>
                <a:gd name="T2" fmla="*/ 0 w 3479"/>
                <a:gd name="T3" fmla="*/ 0 h 1022"/>
                <a:gd name="T4" fmla="*/ 0 w 3479"/>
                <a:gd name="T5" fmla="*/ 0 h 1022"/>
                <a:gd name="T6" fmla="*/ 0 w 3479"/>
                <a:gd name="T7" fmla="*/ 0 h 1022"/>
                <a:gd name="T8" fmla="*/ 0 w 3479"/>
                <a:gd name="T9" fmla="*/ 0 h 1022"/>
                <a:gd name="T10" fmla="*/ 0 w 3479"/>
                <a:gd name="T11" fmla="*/ 0 h 1022"/>
                <a:gd name="T12" fmla="*/ 0 w 3479"/>
                <a:gd name="T13" fmla="*/ 0 h 1022"/>
                <a:gd name="T14" fmla="*/ 0 w 3479"/>
                <a:gd name="T15" fmla="*/ 0 h 1022"/>
                <a:gd name="T16" fmla="*/ 0 w 3479"/>
                <a:gd name="T17" fmla="*/ 0 h 1022"/>
                <a:gd name="T18" fmla="*/ 0 w 3479"/>
                <a:gd name="T19" fmla="*/ 0 h 1022"/>
                <a:gd name="T20" fmla="*/ 0 w 3479"/>
                <a:gd name="T21" fmla="*/ 0 h 1022"/>
                <a:gd name="T22" fmla="*/ 0 w 3479"/>
                <a:gd name="T23" fmla="*/ 0 h 1022"/>
                <a:gd name="T24" fmla="*/ 0 w 3479"/>
                <a:gd name="T25" fmla="*/ 0 h 1022"/>
                <a:gd name="T26" fmla="*/ 0 w 3479"/>
                <a:gd name="T27" fmla="*/ 0 h 1022"/>
                <a:gd name="T28" fmla="*/ 0 w 3479"/>
                <a:gd name="T29" fmla="*/ 0 h 1022"/>
                <a:gd name="T30" fmla="*/ 0 w 3479"/>
                <a:gd name="T31" fmla="*/ 0 h 1022"/>
                <a:gd name="T32" fmla="*/ 0 w 3479"/>
                <a:gd name="T33" fmla="*/ 0 h 1022"/>
                <a:gd name="T34" fmla="*/ 0 w 3479"/>
                <a:gd name="T35" fmla="*/ 0 h 1022"/>
                <a:gd name="T36" fmla="*/ 0 w 3479"/>
                <a:gd name="T37" fmla="*/ 0 h 1022"/>
                <a:gd name="T38" fmla="*/ 0 w 3479"/>
                <a:gd name="T39" fmla="*/ 0 h 1022"/>
                <a:gd name="T40" fmla="*/ 0 w 3479"/>
                <a:gd name="T41" fmla="*/ 0 h 1022"/>
                <a:gd name="T42" fmla="*/ 0 w 3479"/>
                <a:gd name="T43" fmla="*/ 0 h 1022"/>
                <a:gd name="T44" fmla="*/ 0 w 3479"/>
                <a:gd name="T45" fmla="*/ 0 h 1022"/>
                <a:gd name="T46" fmla="*/ 0 w 3479"/>
                <a:gd name="T47" fmla="*/ 0 h 1022"/>
                <a:gd name="T48" fmla="*/ 0 w 3479"/>
                <a:gd name="T49" fmla="*/ 0 h 1022"/>
                <a:gd name="T50" fmla="*/ 0 w 3479"/>
                <a:gd name="T51" fmla="*/ 0 h 1022"/>
                <a:gd name="T52" fmla="*/ 0 w 3479"/>
                <a:gd name="T53" fmla="*/ 0 h 1022"/>
                <a:gd name="T54" fmla="*/ 0 w 3479"/>
                <a:gd name="T55" fmla="*/ 0 h 1022"/>
                <a:gd name="T56" fmla="*/ 0 w 3479"/>
                <a:gd name="T57" fmla="*/ 0 h 1022"/>
                <a:gd name="T58" fmla="*/ 0 w 3479"/>
                <a:gd name="T59" fmla="*/ 0 h 1022"/>
                <a:gd name="T60" fmla="*/ 0 w 3479"/>
                <a:gd name="T61" fmla="*/ 0 h 1022"/>
                <a:gd name="T62" fmla="*/ 0 w 3479"/>
                <a:gd name="T63" fmla="*/ 0 h 1022"/>
                <a:gd name="T64" fmla="*/ 0 w 3479"/>
                <a:gd name="T65" fmla="*/ 0 h 1022"/>
                <a:gd name="T66" fmla="*/ 0 w 3479"/>
                <a:gd name="T67" fmla="*/ 0 h 1022"/>
                <a:gd name="T68" fmla="*/ 0 w 3479"/>
                <a:gd name="T69" fmla="*/ 0 h 1022"/>
                <a:gd name="T70" fmla="*/ 0 w 3479"/>
                <a:gd name="T71" fmla="*/ 0 h 1022"/>
                <a:gd name="T72" fmla="*/ 0 w 3479"/>
                <a:gd name="T73" fmla="*/ 0 h 1022"/>
                <a:gd name="T74" fmla="*/ 0 w 3479"/>
                <a:gd name="T75" fmla="*/ 0 h 1022"/>
                <a:gd name="T76" fmla="*/ 0 w 3479"/>
                <a:gd name="T77" fmla="*/ 0 h 1022"/>
                <a:gd name="T78" fmla="*/ 0 w 3479"/>
                <a:gd name="T79" fmla="*/ 0 h 1022"/>
                <a:gd name="T80" fmla="*/ 0 w 3479"/>
                <a:gd name="T81" fmla="*/ 0 h 1022"/>
                <a:gd name="T82" fmla="*/ 0 w 3479"/>
                <a:gd name="T83" fmla="*/ 0 h 1022"/>
                <a:gd name="T84" fmla="*/ 0 w 3479"/>
                <a:gd name="T85" fmla="*/ 0 h 1022"/>
                <a:gd name="T86" fmla="*/ 0 w 3479"/>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2"/>
                <a:gd name="T134" fmla="*/ 3479 w 3479"/>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2">
                  <a:moveTo>
                    <a:pt x="3399" y="0"/>
                  </a:moveTo>
                  <a:lnTo>
                    <a:pt x="3399" y="0"/>
                  </a:lnTo>
                  <a:lnTo>
                    <a:pt x="3398" y="21"/>
                  </a:lnTo>
                  <a:lnTo>
                    <a:pt x="3396" y="44"/>
                  </a:lnTo>
                  <a:lnTo>
                    <a:pt x="3391" y="65"/>
                  </a:lnTo>
                  <a:lnTo>
                    <a:pt x="3384" y="87"/>
                  </a:lnTo>
                  <a:lnTo>
                    <a:pt x="3375" y="108"/>
                  </a:lnTo>
                  <a:lnTo>
                    <a:pt x="3365" y="131"/>
                  </a:lnTo>
                  <a:lnTo>
                    <a:pt x="3352" y="152"/>
                  </a:lnTo>
                  <a:lnTo>
                    <a:pt x="3337" y="174"/>
                  </a:lnTo>
                  <a:lnTo>
                    <a:pt x="3319" y="196"/>
                  </a:lnTo>
                  <a:lnTo>
                    <a:pt x="3302" y="218"/>
                  </a:lnTo>
                  <a:lnTo>
                    <a:pt x="3280" y="240"/>
                  </a:lnTo>
                  <a:lnTo>
                    <a:pt x="3258" y="262"/>
                  </a:lnTo>
                  <a:lnTo>
                    <a:pt x="3233" y="284"/>
                  </a:lnTo>
                  <a:lnTo>
                    <a:pt x="3205" y="305"/>
                  </a:lnTo>
                  <a:lnTo>
                    <a:pt x="3177" y="328"/>
                  </a:lnTo>
                  <a:lnTo>
                    <a:pt x="3146" y="349"/>
                  </a:lnTo>
                  <a:lnTo>
                    <a:pt x="3114" y="371"/>
                  </a:lnTo>
                  <a:lnTo>
                    <a:pt x="3079" y="391"/>
                  </a:lnTo>
                  <a:lnTo>
                    <a:pt x="3043" y="412"/>
                  </a:lnTo>
                  <a:lnTo>
                    <a:pt x="3005" y="432"/>
                  </a:lnTo>
                  <a:lnTo>
                    <a:pt x="2965" y="453"/>
                  </a:lnTo>
                  <a:lnTo>
                    <a:pt x="2924" y="473"/>
                  </a:lnTo>
                  <a:lnTo>
                    <a:pt x="2880" y="493"/>
                  </a:lnTo>
                  <a:lnTo>
                    <a:pt x="2835" y="512"/>
                  </a:lnTo>
                  <a:lnTo>
                    <a:pt x="2788" y="531"/>
                  </a:lnTo>
                  <a:lnTo>
                    <a:pt x="2741" y="550"/>
                  </a:lnTo>
                  <a:lnTo>
                    <a:pt x="2691" y="569"/>
                  </a:lnTo>
                  <a:lnTo>
                    <a:pt x="2640" y="587"/>
                  </a:lnTo>
                  <a:lnTo>
                    <a:pt x="2586" y="605"/>
                  </a:lnTo>
                  <a:lnTo>
                    <a:pt x="2533" y="622"/>
                  </a:lnTo>
                  <a:lnTo>
                    <a:pt x="2477" y="639"/>
                  </a:lnTo>
                  <a:lnTo>
                    <a:pt x="2419" y="656"/>
                  </a:lnTo>
                  <a:lnTo>
                    <a:pt x="2360" y="672"/>
                  </a:lnTo>
                  <a:lnTo>
                    <a:pt x="2301" y="688"/>
                  </a:lnTo>
                  <a:lnTo>
                    <a:pt x="2239" y="704"/>
                  </a:lnTo>
                  <a:lnTo>
                    <a:pt x="2176" y="719"/>
                  </a:lnTo>
                  <a:lnTo>
                    <a:pt x="2112" y="734"/>
                  </a:lnTo>
                  <a:lnTo>
                    <a:pt x="2048" y="748"/>
                  </a:lnTo>
                  <a:lnTo>
                    <a:pt x="1981" y="762"/>
                  </a:lnTo>
                  <a:lnTo>
                    <a:pt x="1914" y="776"/>
                  </a:lnTo>
                  <a:lnTo>
                    <a:pt x="1845" y="789"/>
                  </a:lnTo>
                  <a:lnTo>
                    <a:pt x="1775" y="801"/>
                  </a:lnTo>
                  <a:lnTo>
                    <a:pt x="1703" y="813"/>
                  </a:lnTo>
                  <a:lnTo>
                    <a:pt x="1631" y="824"/>
                  </a:lnTo>
                  <a:lnTo>
                    <a:pt x="1558" y="835"/>
                  </a:lnTo>
                  <a:lnTo>
                    <a:pt x="1483" y="846"/>
                  </a:lnTo>
                  <a:lnTo>
                    <a:pt x="1409" y="857"/>
                  </a:lnTo>
                  <a:lnTo>
                    <a:pt x="1333" y="866"/>
                  </a:lnTo>
                  <a:lnTo>
                    <a:pt x="1255" y="874"/>
                  </a:lnTo>
                  <a:lnTo>
                    <a:pt x="1177" y="884"/>
                  </a:lnTo>
                  <a:lnTo>
                    <a:pt x="1097" y="891"/>
                  </a:lnTo>
                  <a:lnTo>
                    <a:pt x="1018" y="899"/>
                  </a:lnTo>
                  <a:lnTo>
                    <a:pt x="937" y="905"/>
                  </a:lnTo>
                  <a:lnTo>
                    <a:pt x="855" y="912"/>
                  </a:lnTo>
                  <a:lnTo>
                    <a:pt x="773" y="917"/>
                  </a:lnTo>
                  <a:lnTo>
                    <a:pt x="690" y="923"/>
                  </a:lnTo>
                  <a:lnTo>
                    <a:pt x="606" y="928"/>
                  </a:lnTo>
                  <a:lnTo>
                    <a:pt x="521" y="931"/>
                  </a:lnTo>
                  <a:lnTo>
                    <a:pt x="436" y="935"/>
                  </a:lnTo>
                  <a:lnTo>
                    <a:pt x="350" y="937"/>
                  </a:lnTo>
                  <a:lnTo>
                    <a:pt x="264" y="940"/>
                  </a:lnTo>
                  <a:lnTo>
                    <a:pt x="176" y="942"/>
                  </a:lnTo>
                  <a:lnTo>
                    <a:pt x="89" y="942"/>
                  </a:lnTo>
                  <a:lnTo>
                    <a:pt x="0" y="943"/>
                  </a:lnTo>
                  <a:lnTo>
                    <a:pt x="0" y="1022"/>
                  </a:lnTo>
                  <a:lnTo>
                    <a:pt x="89" y="1022"/>
                  </a:lnTo>
                  <a:lnTo>
                    <a:pt x="177" y="1021"/>
                  </a:lnTo>
                  <a:lnTo>
                    <a:pt x="265" y="1019"/>
                  </a:lnTo>
                  <a:lnTo>
                    <a:pt x="352" y="1017"/>
                  </a:lnTo>
                  <a:lnTo>
                    <a:pt x="439" y="1015"/>
                  </a:lnTo>
                  <a:lnTo>
                    <a:pt x="524" y="1011"/>
                  </a:lnTo>
                  <a:lnTo>
                    <a:pt x="610" y="1006"/>
                  </a:lnTo>
                  <a:lnTo>
                    <a:pt x="694" y="1002"/>
                  </a:lnTo>
                  <a:lnTo>
                    <a:pt x="778" y="997"/>
                  </a:lnTo>
                  <a:lnTo>
                    <a:pt x="861" y="991"/>
                  </a:lnTo>
                  <a:lnTo>
                    <a:pt x="943" y="985"/>
                  </a:lnTo>
                  <a:lnTo>
                    <a:pt x="1025" y="978"/>
                  </a:lnTo>
                  <a:lnTo>
                    <a:pt x="1106" y="971"/>
                  </a:lnTo>
                  <a:lnTo>
                    <a:pt x="1185" y="962"/>
                  </a:lnTo>
                  <a:lnTo>
                    <a:pt x="1264" y="954"/>
                  </a:lnTo>
                  <a:lnTo>
                    <a:pt x="1342" y="945"/>
                  </a:lnTo>
                  <a:lnTo>
                    <a:pt x="1418" y="935"/>
                  </a:lnTo>
                  <a:lnTo>
                    <a:pt x="1494" y="924"/>
                  </a:lnTo>
                  <a:lnTo>
                    <a:pt x="1569" y="914"/>
                  </a:lnTo>
                  <a:lnTo>
                    <a:pt x="1644" y="903"/>
                  </a:lnTo>
                  <a:lnTo>
                    <a:pt x="1716" y="891"/>
                  </a:lnTo>
                  <a:lnTo>
                    <a:pt x="1788" y="879"/>
                  </a:lnTo>
                  <a:lnTo>
                    <a:pt x="1859" y="866"/>
                  </a:lnTo>
                  <a:lnTo>
                    <a:pt x="1928" y="853"/>
                  </a:lnTo>
                  <a:lnTo>
                    <a:pt x="1997" y="840"/>
                  </a:lnTo>
                  <a:lnTo>
                    <a:pt x="2063" y="826"/>
                  </a:lnTo>
                  <a:lnTo>
                    <a:pt x="2130" y="811"/>
                  </a:lnTo>
                  <a:lnTo>
                    <a:pt x="2194" y="796"/>
                  </a:lnTo>
                  <a:lnTo>
                    <a:pt x="2258" y="781"/>
                  </a:lnTo>
                  <a:lnTo>
                    <a:pt x="2320" y="765"/>
                  </a:lnTo>
                  <a:lnTo>
                    <a:pt x="2382" y="748"/>
                  </a:lnTo>
                  <a:lnTo>
                    <a:pt x="2441" y="732"/>
                  </a:lnTo>
                  <a:lnTo>
                    <a:pt x="2499" y="715"/>
                  </a:lnTo>
                  <a:lnTo>
                    <a:pt x="2555" y="697"/>
                  </a:lnTo>
                  <a:lnTo>
                    <a:pt x="2611" y="680"/>
                  </a:lnTo>
                  <a:lnTo>
                    <a:pt x="2665" y="662"/>
                  </a:lnTo>
                  <a:lnTo>
                    <a:pt x="2718" y="643"/>
                  </a:lnTo>
                  <a:lnTo>
                    <a:pt x="2768" y="624"/>
                  </a:lnTo>
                  <a:lnTo>
                    <a:pt x="2818" y="605"/>
                  </a:lnTo>
                  <a:lnTo>
                    <a:pt x="2866" y="586"/>
                  </a:lnTo>
                  <a:lnTo>
                    <a:pt x="2912" y="565"/>
                  </a:lnTo>
                  <a:lnTo>
                    <a:pt x="2957" y="544"/>
                  </a:lnTo>
                  <a:lnTo>
                    <a:pt x="3000" y="524"/>
                  </a:lnTo>
                  <a:lnTo>
                    <a:pt x="3041" y="502"/>
                  </a:lnTo>
                  <a:lnTo>
                    <a:pt x="3081" y="481"/>
                  </a:lnTo>
                  <a:lnTo>
                    <a:pt x="3120" y="460"/>
                  </a:lnTo>
                  <a:lnTo>
                    <a:pt x="3155" y="437"/>
                  </a:lnTo>
                  <a:lnTo>
                    <a:pt x="3190" y="415"/>
                  </a:lnTo>
                  <a:lnTo>
                    <a:pt x="3223" y="392"/>
                  </a:lnTo>
                  <a:lnTo>
                    <a:pt x="3254" y="368"/>
                  </a:lnTo>
                  <a:lnTo>
                    <a:pt x="3284" y="344"/>
                  </a:lnTo>
                  <a:lnTo>
                    <a:pt x="3311" y="321"/>
                  </a:lnTo>
                  <a:lnTo>
                    <a:pt x="3336" y="296"/>
                  </a:lnTo>
                  <a:lnTo>
                    <a:pt x="3360" y="272"/>
                  </a:lnTo>
                  <a:lnTo>
                    <a:pt x="3381" y="246"/>
                  </a:lnTo>
                  <a:lnTo>
                    <a:pt x="3401" y="221"/>
                  </a:lnTo>
                  <a:lnTo>
                    <a:pt x="3419" y="195"/>
                  </a:lnTo>
                  <a:lnTo>
                    <a:pt x="3435" y="167"/>
                  </a:lnTo>
                  <a:lnTo>
                    <a:pt x="3448" y="141"/>
                  </a:lnTo>
                  <a:lnTo>
                    <a:pt x="3459" y="114"/>
                  </a:lnTo>
                  <a:lnTo>
                    <a:pt x="3467" y="85"/>
                  </a:lnTo>
                  <a:lnTo>
                    <a:pt x="3474" y="57"/>
                  </a:lnTo>
                  <a:lnTo>
                    <a:pt x="3478" y="28"/>
                  </a:lnTo>
                  <a:lnTo>
                    <a:pt x="3479" y="0"/>
                  </a:lnTo>
                  <a:lnTo>
                    <a:pt x="3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9" name="Freeform 43"/>
            <p:cNvSpPr>
              <a:spLocks/>
            </p:cNvSpPr>
            <p:nvPr/>
          </p:nvSpPr>
          <p:spPr bwMode="auto">
            <a:xfrm>
              <a:off x="3262" y="1906"/>
              <a:ext cx="1305" cy="342"/>
            </a:xfrm>
            <a:custGeom>
              <a:avLst/>
              <a:gdLst>
                <a:gd name="T0" fmla="*/ 0 w 3479"/>
                <a:gd name="T1" fmla="*/ 0 h 1023"/>
                <a:gd name="T2" fmla="*/ 0 w 3479"/>
                <a:gd name="T3" fmla="*/ 0 h 1023"/>
                <a:gd name="T4" fmla="*/ 0 w 3479"/>
                <a:gd name="T5" fmla="*/ 0 h 1023"/>
                <a:gd name="T6" fmla="*/ 0 w 3479"/>
                <a:gd name="T7" fmla="*/ 0 h 1023"/>
                <a:gd name="T8" fmla="*/ 0 w 3479"/>
                <a:gd name="T9" fmla="*/ 0 h 1023"/>
                <a:gd name="T10" fmla="*/ 0 w 3479"/>
                <a:gd name="T11" fmla="*/ 0 h 1023"/>
                <a:gd name="T12" fmla="*/ 0 w 3479"/>
                <a:gd name="T13" fmla="*/ 0 h 1023"/>
                <a:gd name="T14" fmla="*/ 0 w 3479"/>
                <a:gd name="T15" fmla="*/ 0 h 1023"/>
                <a:gd name="T16" fmla="*/ 0 w 3479"/>
                <a:gd name="T17" fmla="*/ 0 h 1023"/>
                <a:gd name="T18" fmla="*/ 0 w 3479"/>
                <a:gd name="T19" fmla="*/ 0 h 1023"/>
                <a:gd name="T20" fmla="*/ 0 w 3479"/>
                <a:gd name="T21" fmla="*/ 0 h 1023"/>
                <a:gd name="T22" fmla="*/ 0 w 3479"/>
                <a:gd name="T23" fmla="*/ 0 h 1023"/>
                <a:gd name="T24" fmla="*/ 0 w 3479"/>
                <a:gd name="T25" fmla="*/ 0 h 1023"/>
                <a:gd name="T26" fmla="*/ 0 w 3479"/>
                <a:gd name="T27" fmla="*/ 0 h 1023"/>
                <a:gd name="T28" fmla="*/ 0 w 3479"/>
                <a:gd name="T29" fmla="*/ 0 h 1023"/>
                <a:gd name="T30" fmla="*/ 0 w 3479"/>
                <a:gd name="T31" fmla="*/ 0 h 1023"/>
                <a:gd name="T32" fmla="*/ 0 w 3479"/>
                <a:gd name="T33" fmla="*/ 0 h 1023"/>
                <a:gd name="T34" fmla="*/ 0 w 3479"/>
                <a:gd name="T35" fmla="*/ 0 h 1023"/>
                <a:gd name="T36" fmla="*/ 0 w 3479"/>
                <a:gd name="T37" fmla="*/ 0 h 1023"/>
                <a:gd name="T38" fmla="*/ 0 w 3479"/>
                <a:gd name="T39" fmla="*/ 0 h 1023"/>
                <a:gd name="T40" fmla="*/ 0 w 3479"/>
                <a:gd name="T41" fmla="*/ 0 h 1023"/>
                <a:gd name="T42" fmla="*/ 0 w 3479"/>
                <a:gd name="T43" fmla="*/ 0 h 1023"/>
                <a:gd name="T44" fmla="*/ 0 w 3479"/>
                <a:gd name="T45" fmla="*/ 0 h 1023"/>
                <a:gd name="T46" fmla="*/ 0 w 3479"/>
                <a:gd name="T47" fmla="*/ 0 h 1023"/>
                <a:gd name="T48" fmla="*/ 0 w 3479"/>
                <a:gd name="T49" fmla="*/ 0 h 1023"/>
                <a:gd name="T50" fmla="*/ 0 w 3479"/>
                <a:gd name="T51" fmla="*/ 0 h 1023"/>
                <a:gd name="T52" fmla="*/ 0 w 3479"/>
                <a:gd name="T53" fmla="*/ 0 h 1023"/>
                <a:gd name="T54" fmla="*/ 0 w 3479"/>
                <a:gd name="T55" fmla="*/ 0 h 1023"/>
                <a:gd name="T56" fmla="*/ 0 w 3479"/>
                <a:gd name="T57" fmla="*/ 0 h 1023"/>
                <a:gd name="T58" fmla="*/ 0 w 3479"/>
                <a:gd name="T59" fmla="*/ 0 h 1023"/>
                <a:gd name="T60" fmla="*/ 0 w 3479"/>
                <a:gd name="T61" fmla="*/ 0 h 1023"/>
                <a:gd name="T62" fmla="*/ 0 w 3479"/>
                <a:gd name="T63" fmla="*/ 0 h 1023"/>
                <a:gd name="T64" fmla="*/ 0 w 3479"/>
                <a:gd name="T65" fmla="*/ 0 h 1023"/>
                <a:gd name="T66" fmla="*/ 0 w 3479"/>
                <a:gd name="T67" fmla="*/ 0 h 1023"/>
                <a:gd name="T68" fmla="*/ 0 w 3479"/>
                <a:gd name="T69" fmla="*/ 0 h 1023"/>
                <a:gd name="T70" fmla="*/ 0 w 3479"/>
                <a:gd name="T71" fmla="*/ 0 h 1023"/>
                <a:gd name="T72" fmla="*/ 0 w 3479"/>
                <a:gd name="T73" fmla="*/ 0 h 1023"/>
                <a:gd name="T74" fmla="*/ 0 w 3479"/>
                <a:gd name="T75" fmla="*/ 0 h 1023"/>
                <a:gd name="T76" fmla="*/ 0 w 3479"/>
                <a:gd name="T77" fmla="*/ 0 h 1023"/>
                <a:gd name="T78" fmla="*/ 0 w 3479"/>
                <a:gd name="T79" fmla="*/ 0 h 1023"/>
                <a:gd name="T80" fmla="*/ 0 w 3479"/>
                <a:gd name="T81" fmla="*/ 0 h 1023"/>
                <a:gd name="T82" fmla="*/ 0 w 3479"/>
                <a:gd name="T83" fmla="*/ 0 h 1023"/>
                <a:gd name="T84" fmla="*/ 0 w 3479"/>
                <a:gd name="T85" fmla="*/ 0 h 1023"/>
                <a:gd name="T86" fmla="*/ 0 w 3479"/>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3"/>
                <a:gd name="T134" fmla="*/ 3479 w 3479"/>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3">
                  <a:moveTo>
                    <a:pt x="0" y="79"/>
                  </a:moveTo>
                  <a:lnTo>
                    <a:pt x="0" y="79"/>
                  </a:lnTo>
                  <a:lnTo>
                    <a:pt x="89" y="80"/>
                  </a:lnTo>
                  <a:lnTo>
                    <a:pt x="176" y="80"/>
                  </a:lnTo>
                  <a:lnTo>
                    <a:pt x="264" y="83"/>
                  </a:lnTo>
                  <a:lnTo>
                    <a:pt x="350" y="84"/>
                  </a:lnTo>
                  <a:lnTo>
                    <a:pt x="436" y="88"/>
                  </a:lnTo>
                  <a:lnTo>
                    <a:pt x="521" y="91"/>
                  </a:lnTo>
                  <a:lnTo>
                    <a:pt x="606" y="95"/>
                  </a:lnTo>
                  <a:lnTo>
                    <a:pt x="690" y="100"/>
                  </a:lnTo>
                  <a:lnTo>
                    <a:pt x="773" y="104"/>
                  </a:lnTo>
                  <a:lnTo>
                    <a:pt x="855" y="110"/>
                  </a:lnTo>
                  <a:lnTo>
                    <a:pt x="937" y="117"/>
                  </a:lnTo>
                  <a:lnTo>
                    <a:pt x="1018" y="123"/>
                  </a:lnTo>
                  <a:lnTo>
                    <a:pt x="1097" y="132"/>
                  </a:lnTo>
                  <a:lnTo>
                    <a:pt x="1177" y="139"/>
                  </a:lnTo>
                  <a:lnTo>
                    <a:pt x="1255" y="148"/>
                  </a:lnTo>
                  <a:lnTo>
                    <a:pt x="1333" y="157"/>
                  </a:lnTo>
                  <a:lnTo>
                    <a:pt x="1409" y="166"/>
                  </a:lnTo>
                  <a:lnTo>
                    <a:pt x="1483" y="177"/>
                  </a:lnTo>
                  <a:lnTo>
                    <a:pt x="1558" y="187"/>
                  </a:lnTo>
                  <a:lnTo>
                    <a:pt x="1631" y="198"/>
                  </a:lnTo>
                  <a:lnTo>
                    <a:pt x="1703" y="210"/>
                  </a:lnTo>
                  <a:lnTo>
                    <a:pt x="1775" y="222"/>
                  </a:lnTo>
                  <a:lnTo>
                    <a:pt x="1845" y="234"/>
                  </a:lnTo>
                  <a:lnTo>
                    <a:pt x="1914" y="247"/>
                  </a:lnTo>
                  <a:lnTo>
                    <a:pt x="1981" y="260"/>
                  </a:lnTo>
                  <a:lnTo>
                    <a:pt x="2048" y="274"/>
                  </a:lnTo>
                  <a:lnTo>
                    <a:pt x="2112" y="288"/>
                  </a:lnTo>
                  <a:lnTo>
                    <a:pt x="2176" y="304"/>
                  </a:lnTo>
                  <a:lnTo>
                    <a:pt x="2239" y="318"/>
                  </a:lnTo>
                  <a:lnTo>
                    <a:pt x="2301" y="334"/>
                  </a:lnTo>
                  <a:lnTo>
                    <a:pt x="2360" y="350"/>
                  </a:lnTo>
                  <a:lnTo>
                    <a:pt x="2419" y="367"/>
                  </a:lnTo>
                  <a:lnTo>
                    <a:pt x="2477" y="384"/>
                  </a:lnTo>
                  <a:lnTo>
                    <a:pt x="2533" y="400"/>
                  </a:lnTo>
                  <a:lnTo>
                    <a:pt x="2586" y="418"/>
                  </a:lnTo>
                  <a:lnTo>
                    <a:pt x="2640" y="436"/>
                  </a:lnTo>
                  <a:lnTo>
                    <a:pt x="2691" y="454"/>
                  </a:lnTo>
                  <a:lnTo>
                    <a:pt x="2741" y="473"/>
                  </a:lnTo>
                  <a:lnTo>
                    <a:pt x="2788" y="492"/>
                  </a:lnTo>
                  <a:lnTo>
                    <a:pt x="2835" y="511"/>
                  </a:lnTo>
                  <a:lnTo>
                    <a:pt x="2880" y="530"/>
                  </a:lnTo>
                  <a:lnTo>
                    <a:pt x="2924" y="550"/>
                  </a:lnTo>
                  <a:lnTo>
                    <a:pt x="2965" y="570"/>
                  </a:lnTo>
                  <a:lnTo>
                    <a:pt x="3005" y="590"/>
                  </a:lnTo>
                  <a:lnTo>
                    <a:pt x="3043" y="610"/>
                  </a:lnTo>
                  <a:lnTo>
                    <a:pt x="3079" y="632"/>
                  </a:lnTo>
                  <a:lnTo>
                    <a:pt x="3114" y="652"/>
                  </a:lnTo>
                  <a:lnTo>
                    <a:pt x="3146" y="673"/>
                  </a:lnTo>
                  <a:lnTo>
                    <a:pt x="3177" y="695"/>
                  </a:lnTo>
                  <a:lnTo>
                    <a:pt x="3205" y="716"/>
                  </a:lnTo>
                  <a:lnTo>
                    <a:pt x="3233" y="739"/>
                  </a:lnTo>
                  <a:lnTo>
                    <a:pt x="3258" y="760"/>
                  </a:lnTo>
                  <a:lnTo>
                    <a:pt x="3280" y="782"/>
                  </a:lnTo>
                  <a:lnTo>
                    <a:pt x="3302" y="804"/>
                  </a:lnTo>
                  <a:lnTo>
                    <a:pt x="3319" y="827"/>
                  </a:lnTo>
                  <a:lnTo>
                    <a:pt x="3337" y="848"/>
                  </a:lnTo>
                  <a:lnTo>
                    <a:pt x="3352" y="871"/>
                  </a:lnTo>
                  <a:lnTo>
                    <a:pt x="3365" y="892"/>
                  </a:lnTo>
                  <a:lnTo>
                    <a:pt x="3375" y="913"/>
                  </a:lnTo>
                  <a:lnTo>
                    <a:pt x="3384" y="936"/>
                  </a:lnTo>
                  <a:lnTo>
                    <a:pt x="3391" y="957"/>
                  </a:lnTo>
                  <a:lnTo>
                    <a:pt x="3396" y="979"/>
                  </a:lnTo>
                  <a:lnTo>
                    <a:pt x="3398" y="1001"/>
                  </a:lnTo>
                  <a:lnTo>
                    <a:pt x="3399" y="1023"/>
                  </a:lnTo>
                  <a:lnTo>
                    <a:pt x="3479" y="1023"/>
                  </a:lnTo>
                  <a:lnTo>
                    <a:pt x="3478" y="994"/>
                  </a:lnTo>
                  <a:lnTo>
                    <a:pt x="3474" y="966"/>
                  </a:lnTo>
                  <a:lnTo>
                    <a:pt x="3467" y="937"/>
                  </a:lnTo>
                  <a:lnTo>
                    <a:pt x="3459" y="909"/>
                  </a:lnTo>
                  <a:lnTo>
                    <a:pt x="3448" y="881"/>
                  </a:lnTo>
                  <a:lnTo>
                    <a:pt x="3435" y="854"/>
                  </a:lnTo>
                  <a:lnTo>
                    <a:pt x="3419" y="828"/>
                  </a:lnTo>
                  <a:lnTo>
                    <a:pt x="3401" y="802"/>
                  </a:lnTo>
                  <a:lnTo>
                    <a:pt x="3381" y="777"/>
                  </a:lnTo>
                  <a:lnTo>
                    <a:pt x="3360" y="751"/>
                  </a:lnTo>
                  <a:lnTo>
                    <a:pt x="3336" y="726"/>
                  </a:lnTo>
                  <a:lnTo>
                    <a:pt x="3311" y="702"/>
                  </a:lnTo>
                  <a:lnTo>
                    <a:pt x="3284" y="678"/>
                  </a:lnTo>
                  <a:lnTo>
                    <a:pt x="3254" y="654"/>
                  </a:lnTo>
                  <a:lnTo>
                    <a:pt x="3223" y="631"/>
                  </a:lnTo>
                  <a:lnTo>
                    <a:pt x="3190" y="608"/>
                  </a:lnTo>
                  <a:lnTo>
                    <a:pt x="3155" y="586"/>
                  </a:lnTo>
                  <a:lnTo>
                    <a:pt x="3120" y="563"/>
                  </a:lnTo>
                  <a:lnTo>
                    <a:pt x="3081" y="542"/>
                  </a:lnTo>
                  <a:lnTo>
                    <a:pt x="3041" y="520"/>
                  </a:lnTo>
                  <a:lnTo>
                    <a:pt x="3000" y="499"/>
                  </a:lnTo>
                  <a:lnTo>
                    <a:pt x="2957" y="477"/>
                  </a:lnTo>
                  <a:lnTo>
                    <a:pt x="2912" y="457"/>
                  </a:lnTo>
                  <a:lnTo>
                    <a:pt x="2866" y="437"/>
                  </a:lnTo>
                  <a:lnTo>
                    <a:pt x="2818" y="418"/>
                  </a:lnTo>
                  <a:lnTo>
                    <a:pt x="2768" y="398"/>
                  </a:lnTo>
                  <a:lnTo>
                    <a:pt x="2718" y="379"/>
                  </a:lnTo>
                  <a:lnTo>
                    <a:pt x="2665" y="361"/>
                  </a:lnTo>
                  <a:lnTo>
                    <a:pt x="2611" y="342"/>
                  </a:lnTo>
                  <a:lnTo>
                    <a:pt x="2555" y="324"/>
                  </a:lnTo>
                  <a:lnTo>
                    <a:pt x="2499" y="307"/>
                  </a:lnTo>
                  <a:lnTo>
                    <a:pt x="2441" y="290"/>
                  </a:lnTo>
                  <a:lnTo>
                    <a:pt x="2382" y="273"/>
                  </a:lnTo>
                  <a:lnTo>
                    <a:pt x="2320" y="258"/>
                  </a:lnTo>
                  <a:lnTo>
                    <a:pt x="2258" y="242"/>
                  </a:lnTo>
                  <a:lnTo>
                    <a:pt x="2194" y="227"/>
                  </a:lnTo>
                  <a:lnTo>
                    <a:pt x="2130" y="211"/>
                  </a:lnTo>
                  <a:lnTo>
                    <a:pt x="2063" y="197"/>
                  </a:lnTo>
                  <a:lnTo>
                    <a:pt x="1997" y="183"/>
                  </a:lnTo>
                  <a:lnTo>
                    <a:pt x="1928" y="170"/>
                  </a:lnTo>
                  <a:lnTo>
                    <a:pt x="1859" y="157"/>
                  </a:lnTo>
                  <a:lnTo>
                    <a:pt x="1788" y="143"/>
                  </a:lnTo>
                  <a:lnTo>
                    <a:pt x="1716" y="132"/>
                  </a:lnTo>
                  <a:lnTo>
                    <a:pt x="1644" y="120"/>
                  </a:lnTo>
                  <a:lnTo>
                    <a:pt x="1569" y="109"/>
                  </a:lnTo>
                  <a:lnTo>
                    <a:pt x="1494" y="98"/>
                  </a:lnTo>
                  <a:lnTo>
                    <a:pt x="1418" y="88"/>
                  </a:lnTo>
                  <a:lnTo>
                    <a:pt x="1342" y="78"/>
                  </a:lnTo>
                  <a:lnTo>
                    <a:pt x="1264" y="69"/>
                  </a:lnTo>
                  <a:lnTo>
                    <a:pt x="1185" y="60"/>
                  </a:lnTo>
                  <a:lnTo>
                    <a:pt x="1106" y="52"/>
                  </a:lnTo>
                  <a:lnTo>
                    <a:pt x="1025" y="45"/>
                  </a:lnTo>
                  <a:lnTo>
                    <a:pt x="943" y="38"/>
                  </a:lnTo>
                  <a:lnTo>
                    <a:pt x="861" y="32"/>
                  </a:lnTo>
                  <a:lnTo>
                    <a:pt x="778" y="26"/>
                  </a:lnTo>
                  <a:lnTo>
                    <a:pt x="694" y="20"/>
                  </a:lnTo>
                  <a:lnTo>
                    <a:pt x="610" y="15"/>
                  </a:lnTo>
                  <a:lnTo>
                    <a:pt x="524" y="12"/>
                  </a:lnTo>
                  <a:lnTo>
                    <a:pt x="439" y="8"/>
                  </a:lnTo>
                  <a:lnTo>
                    <a:pt x="352" y="6"/>
                  </a:lnTo>
                  <a:lnTo>
                    <a:pt x="265" y="3"/>
                  </a:lnTo>
                  <a:lnTo>
                    <a:pt x="177" y="2"/>
                  </a:lnTo>
                  <a:lnTo>
                    <a:pt x="89" y="1"/>
                  </a:lnTo>
                  <a:lnTo>
                    <a:pt x="0" y="0"/>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0" name="Freeform 44"/>
            <p:cNvSpPr>
              <a:spLocks/>
            </p:cNvSpPr>
            <p:nvPr/>
          </p:nvSpPr>
          <p:spPr bwMode="auto">
            <a:xfrm>
              <a:off x="1958" y="1906"/>
              <a:ext cx="1304" cy="342"/>
            </a:xfrm>
            <a:custGeom>
              <a:avLst/>
              <a:gdLst>
                <a:gd name="T0" fmla="*/ 0 w 3478"/>
                <a:gd name="T1" fmla="*/ 0 h 1023"/>
                <a:gd name="T2" fmla="*/ 0 w 3478"/>
                <a:gd name="T3" fmla="*/ 0 h 1023"/>
                <a:gd name="T4" fmla="*/ 0 w 3478"/>
                <a:gd name="T5" fmla="*/ 0 h 1023"/>
                <a:gd name="T6" fmla="*/ 0 w 3478"/>
                <a:gd name="T7" fmla="*/ 0 h 1023"/>
                <a:gd name="T8" fmla="*/ 0 w 3478"/>
                <a:gd name="T9" fmla="*/ 0 h 1023"/>
                <a:gd name="T10" fmla="*/ 0 w 3478"/>
                <a:gd name="T11" fmla="*/ 0 h 1023"/>
                <a:gd name="T12" fmla="*/ 0 w 3478"/>
                <a:gd name="T13" fmla="*/ 0 h 1023"/>
                <a:gd name="T14" fmla="*/ 0 w 3478"/>
                <a:gd name="T15" fmla="*/ 0 h 1023"/>
                <a:gd name="T16" fmla="*/ 0 w 3478"/>
                <a:gd name="T17" fmla="*/ 0 h 1023"/>
                <a:gd name="T18" fmla="*/ 0 w 3478"/>
                <a:gd name="T19" fmla="*/ 0 h 1023"/>
                <a:gd name="T20" fmla="*/ 0 w 3478"/>
                <a:gd name="T21" fmla="*/ 0 h 1023"/>
                <a:gd name="T22" fmla="*/ 0 w 3478"/>
                <a:gd name="T23" fmla="*/ 0 h 1023"/>
                <a:gd name="T24" fmla="*/ 0 w 3478"/>
                <a:gd name="T25" fmla="*/ 0 h 1023"/>
                <a:gd name="T26" fmla="*/ 0 w 3478"/>
                <a:gd name="T27" fmla="*/ 0 h 1023"/>
                <a:gd name="T28" fmla="*/ 0 w 3478"/>
                <a:gd name="T29" fmla="*/ 0 h 1023"/>
                <a:gd name="T30" fmla="*/ 0 w 3478"/>
                <a:gd name="T31" fmla="*/ 0 h 1023"/>
                <a:gd name="T32" fmla="*/ 0 w 3478"/>
                <a:gd name="T33" fmla="*/ 0 h 1023"/>
                <a:gd name="T34" fmla="*/ 0 w 3478"/>
                <a:gd name="T35" fmla="*/ 0 h 1023"/>
                <a:gd name="T36" fmla="*/ 0 w 3478"/>
                <a:gd name="T37" fmla="*/ 0 h 1023"/>
                <a:gd name="T38" fmla="*/ 0 w 3478"/>
                <a:gd name="T39" fmla="*/ 0 h 1023"/>
                <a:gd name="T40" fmla="*/ 0 w 3478"/>
                <a:gd name="T41" fmla="*/ 0 h 1023"/>
                <a:gd name="T42" fmla="*/ 0 w 3478"/>
                <a:gd name="T43" fmla="*/ 0 h 1023"/>
                <a:gd name="T44" fmla="*/ 0 w 3478"/>
                <a:gd name="T45" fmla="*/ 0 h 1023"/>
                <a:gd name="T46" fmla="*/ 0 w 3478"/>
                <a:gd name="T47" fmla="*/ 0 h 1023"/>
                <a:gd name="T48" fmla="*/ 0 w 3478"/>
                <a:gd name="T49" fmla="*/ 0 h 1023"/>
                <a:gd name="T50" fmla="*/ 0 w 3478"/>
                <a:gd name="T51" fmla="*/ 0 h 1023"/>
                <a:gd name="T52" fmla="*/ 0 w 3478"/>
                <a:gd name="T53" fmla="*/ 0 h 1023"/>
                <a:gd name="T54" fmla="*/ 0 w 3478"/>
                <a:gd name="T55" fmla="*/ 0 h 1023"/>
                <a:gd name="T56" fmla="*/ 0 w 3478"/>
                <a:gd name="T57" fmla="*/ 0 h 1023"/>
                <a:gd name="T58" fmla="*/ 0 w 3478"/>
                <a:gd name="T59" fmla="*/ 0 h 1023"/>
                <a:gd name="T60" fmla="*/ 0 w 3478"/>
                <a:gd name="T61" fmla="*/ 0 h 1023"/>
                <a:gd name="T62" fmla="*/ 0 w 3478"/>
                <a:gd name="T63" fmla="*/ 0 h 1023"/>
                <a:gd name="T64" fmla="*/ 0 w 3478"/>
                <a:gd name="T65" fmla="*/ 0 h 1023"/>
                <a:gd name="T66" fmla="*/ 0 w 3478"/>
                <a:gd name="T67" fmla="*/ 0 h 1023"/>
                <a:gd name="T68" fmla="*/ 0 w 3478"/>
                <a:gd name="T69" fmla="*/ 0 h 1023"/>
                <a:gd name="T70" fmla="*/ 0 w 3478"/>
                <a:gd name="T71" fmla="*/ 0 h 1023"/>
                <a:gd name="T72" fmla="*/ 0 w 3478"/>
                <a:gd name="T73" fmla="*/ 0 h 1023"/>
                <a:gd name="T74" fmla="*/ 0 w 3478"/>
                <a:gd name="T75" fmla="*/ 0 h 1023"/>
                <a:gd name="T76" fmla="*/ 0 w 3478"/>
                <a:gd name="T77" fmla="*/ 0 h 1023"/>
                <a:gd name="T78" fmla="*/ 0 w 3478"/>
                <a:gd name="T79" fmla="*/ 0 h 1023"/>
                <a:gd name="T80" fmla="*/ 0 w 3478"/>
                <a:gd name="T81" fmla="*/ 0 h 1023"/>
                <a:gd name="T82" fmla="*/ 0 w 3478"/>
                <a:gd name="T83" fmla="*/ 0 h 1023"/>
                <a:gd name="T84" fmla="*/ 0 w 3478"/>
                <a:gd name="T85" fmla="*/ 0 h 1023"/>
                <a:gd name="T86" fmla="*/ 0 w 3478"/>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3"/>
                <a:gd name="T134" fmla="*/ 3478 w 3478"/>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3">
                  <a:moveTo>
                    <a:pt x="80" y="1023"/>
                  </a:moveTo>
                  <a:lnTo>
                    <a:pt x="80" y="1023"/>
                  </a:lnTo>
                  <a:lnTo>
                    <a:pt x="81" y="1001"/>
                  </a:lnTo>
                  <a:lnTo>
                    <a:pt x="83" y="979"/>
                  </a:lnTo>
                  <a:lnTo>
                    <a:pt x="88" y="957"/>
                  </a:lnTo>
                  <a:lnTo>
                    <a:pt x="95" y="936"/>
                  </a:lnTo>
                  <a:lnTo>
                    <a:pt x="105" y="913"/>
                  </a:lnTo>
                  <a:lnTo>
                    <a:pt x="115" y="892"/>
                  </a:lnTo>
                  <a:lnTo>
                    <a:pt x="127" y="871"/>
                  </a:lnTo>
                  <a:lnTo>
                    <a:pt x="143" y="848"/>
                  </a:lnTo>
                  <a:lnTo>
                    <a:pt x="159" y="827"/>
                  </a:lnTo>
                  <a:lnTo>
                    <a:pt x="178" y="804"/>
                  </a:lnTo>
                  <a:lnTo>
                    <a:pt x="198" y="782"/>
                  </a:lnTo>
                  <a:lnTo>
                    <a:pt x="222" y="760"/>
                  </a:lnTo>
                  <a:lnTo>
                    <a:pt x="247" y="739"/>
                  </a:lnTo>
                  <a:lnTo>
                    <a:pt x="273" y="716"/>
                  </a:lnTo>
                  <a:lnTo>
                    <a:pt x="302" y="695"/>
                  </a:lnTo>
                  <a:lnTo>
                    <a:pt x="333" y="673"/>
                  </a:lnTo>
                  <a:lnTo>
                    <a:pt x="366" y="652"/>
                  </a:lnTo>
                  <a:lnTo>
                    <a:pt x="400" y="632"/>
                  </a:lnTo>
                  <a:lnTo>
                    <a:pt x="436" y="610"/>
                  </a:lnTo>
                  <a:lnTo>
                    <a:pt x="474" y="590"/>
                  </a:lnTo>
                  <a:lnTo>
                    <a:pt x="515" y="570"/>
                  </a:lnTo>
                  <a:lnTo>
                    <a:pt x="556" y="550"/>
                  </a:lnTo>
                  <a:lnTo>
                    <a:pt x="599" y="530"/>
                  </a:lnTo>
                  <a:lnTo>
                    <a:pt x="644" y="511"/>
                  </a:lnTo>
                  <a:lnTo>
                    <a:pt x="690" y="492"/>
                  </a:lnTo>
                  <a:lnTo>
                    <a:pt x="739" y="473"/>
                  </a:lnTo>
                  <a:lnTo>
                    <a:pt x="789" y="454"/>
                  </a:lnTo>
                  <a:lnTo>
                    <a:pt x="840" y="436"/>
                  </a:lnTo>
                  <a:lnTo>
                    <a:pt x="892" y="418"/>
                  </a:lnTo>
                  <a:lnTo>
                    <a:pt x="947" y="400"/>
                  </a:lnTo>
                  <a:lnTo>
                    <a:pt x="1003" y="384"/>
                  </a:lnTo>
                  <a:lnTo>
                    <a:pt x="1060" y="367"/>
                  </a:lnTo>
                  <a:lnTo>
                    <a:pt x="1118" y="350"/>
                  </a:lnTo>
                  <a:lnTo>
                    <a:pt x="1179" y="334"/>
                  </a:lnTo>
                  <a:lnTo>
                    <a:pt x="1239" y="318"/>
                  </a:lnTo>
                  <a:lnTo>
                    <a:pt x="1302" y="304"/>
                  </a:lnTo>
                  <a:lnTo>
                    <a:pt x="1367" y="288"/>
                  </a:lnTo>
                  <a:lnTo>
                    <a:pt x="1432" y="274"/>
                  </a:lnTo>
                  <a:lnTo>
                    <a:pt x="1499" y="260"/>
                  </a:lnTo>
                  <a:lnTo>
                    <a:pt x="1566" y="247"/>
                  </a:lnTo>
                  <a:lnTo>
                    <a:pt x="1635" y="234"/>
                  </a:lnTo>
                  <a:lnTo>
                    <a:pt x="1704" y="222"/>
                  </a:lnTo>
                  <a:lnTo>
                    <a:pt x="1775" y="210"/>
                  </a:lnTo>
                  <a:lnTo>
                    <a:pt x="1848" y="198"/>
                  </a:lnTo>
                  <a:lnTo>
                    <a:pt x="1922" y="187"/>
                  </a:lnTo>
                  <a:lnTo>
                    <a:pt x="1995" y="177"/>
                  </a:lnTo>
                  <a:lnTo>
                    <a:pt x="2070" y="166"/>
                  </a:lnTo>
                  <a:lnTo>
                    <a:pt x="2147" y="157"/>
                  </a:lnTo>
                  <a:lnTo>
                    <a:pt x="2225" y="148"/>
                  </a:lnTo>
                  <a:lnTo>
                    <a:pt x="2302" y="139"/>
                  </a:lnTo>
                  <a:lnTo>
                    <a:pt x="2381" y="132"/>
                  </a:lnTo>
                  <a:lnTo>
                    <a:pt x="2461" y="123"/>
                  </a:lnTo>
                  <a:lnTo>
                    <a:pt x="2542" y="117"/>
                  </a:lnTo>
                  <a:lnTo>
                    <a:pt x="2624" y="110"/>
                  </a:lnTo>
                  <a:lnTo>
                    <a:pt x="2706" y="104"/>
                  </a:lnTo>
                  <a:lnTo>
                    <a:pt x="2789" y="100"/>
                  </a:lnTo>
                  <a:lnTo>
                    <a:pt x="2873" y="95"/>
                  </a:lnTo>
                  <a:lnTo>
                    <a:pt x="2958" y="91"/>
                  </a:lnTo>
                  <a:lnTo>
                    <a:pt x="3043" y="88"/>
                  </a:lnTo>
                  <a:lnTo>
                    <a:pt x="3129" y="84"/>
                  </a:lnTo>
                  <a:lnTo>
                    <a:pt x="3216" y="83"/>
                  </a:lnTo>
                  <a:lnTo>
                    <a:pt x="3302" y="80"/>
                  </a:lnTo>
                  <a:lnTo>
                    <a:pt x="3390" y="80"/>
                  </a:lnTo>
                  <a:lnTo>
                    <a:pt x="3478" y="79"/>
                  </a:lnTo>
                  <a:lnTo>
                    <a:pt x="3478" y="0"/>
                  </a:lnTo>
                  <a:lnTo>
                    <a:pt x="3390" y="1"/>
                  </a:lnTo>
                  <a:lnTo>
                    <a:pt x="3301" y="2"/>
                  </a:lnTo>
                  <a:lnTo>
                    <a:pt x="3213" y="3"/>
                  </a:lnTo>
                  <a:lnTo>
                    <a:pt x="3127" y="6"/>
                  </a:lnTo>
                  <a:lnTo>
                    <a:pt x="3040" y="8"/>
                  </a:lnTo>
                  <a:lnTo>
                    <a:pt x="2954" y="12"/>
                  </a:lnTo>
                  <a:lnTo>
                    <a:pt x="2869" y="15"/>
                  </a:lnTo>
                  <a:lnTo>
                    <a:pt x="2784" y="20"/>
                  </a:lnTo>
                  <a:lnTo>
                    <a:pt x="2701" y="26"/>
                  </a:lnTo>
                  <a:lnTo>
                    <a:pt x="2618" y="32"/>
                  </a:lnTo>
                  <a:lnTo>
                    <a:pt x="2536" y="38"/>
                  </a:lnTo>
                  <a:lnTo>
                    <a:pt x="2455" y="45"/>
                  </a:lnTo>
                  <a:lnTo>
                    <a:pt x="2374" y="52"/>
                  </a:lnTo>
                  <a:lnTo>
                    <a:pt x="2295" y="60"/>
                  </a:lnTo>
                  <a:lnTo>
                    <a:pt x="2215" y="69"/>
                  </a:lnTo>
                  <a:lnTo>
                    <a:pt x="2138" y="78"/>
                  </a:lnTo>
                  <a:lnTo>
                    <a:pt x="2061" y="88"/>
                  </a:lnTo>
                  <a:lnTo>
                    <a:pt x="1985" y="98"/>
                  </a:lnTo>
                  <a:lnTo>
                    <a:pt x="1910" y="109"/>
                  </a:lnTo>
                  <a:lnTo>
                    <a:pt x="1836" y="120"/>
                  </a:lnTo>
                  <a:lnTo>
                    <a:pt x="1764" y="132"/>
                  </a:lnTo>
                  <a:lnTo>
                    <a:pt x="1691" y="143"/>
                  </a:lnTo>
                  <a:lnTo>
                    <a:pt x="1621" y="157"/>
                  </a:lnTo>
                  <a:lnTo>
                    <a:pt x="1551" y="170"/>
                  </a:lnTo>
                  <a:lnTo>
                    <a:pt x="1482" y="183"/>
                  </a:lnTo>
                  <a:lnTo>
                    <a:pt x="1415" y="197"/>
                  </a:lnTo>
                  <a:lnTo>
                    <a:pt x="1349" y="211"/>
                  </a:lnTo>
                  <a:lnTo>
                    <a:pt x="1285" y="227"/>
                  </a:lnTo>
                  <a:lnTo>
                    <a:pt x="1220" y="242"/>
                  </a:lnTo>
                  <a:lnTo>
                    <a:pt x="1159" y="258"/>
                  </a:lnTo>
                  <a:lnTo>
                    <a:pt x="1098" y="273"/>
                  </a:lnTo>
                  <a:lnTo>
                    <a:pt x="1039" y="290"/>
                  </a:lnTo>
                  <a:lnTo>
                    <a:pt x="980" y="307"/>
                  </a:lnTo>
                  <a:lnTo>
                    <a:pt x="923" y="324"/>
                  </a:lnTo>
                  <a:lnTo>
                    <a:pt x="867" y="342"/>
                  </a:lnTo>
                  <a:lnTo>
                    <a:pt x="814" y="361"/>
                  </a:lnTo>
                  <a:lnTo>
                    <a:pt x="762" y="379"/>
                  </a:lnTo>
                  <a:lnTo>
                    <a:pt x="711" y="398"/>
                  </a:lnTo>
                  <a:lnTo>
                    <a:pt x="661" y="418"/>
                  </a:lnTo>
                  <a:lnTo>
                    <a:pt x="613" y="437"/>
                  </a:lnTo>
                  <a:lnTo>
                    <a:pt x="567" y="457"/>
                  </a:lnTo>
                  <a:lnTo>
                    <a:pt x="523" y="477"/>
                  </a:lnTo>
                  <a:lnTo>
                    <a:pt x="479" y="499"/>
                  </a:lnTo>
                  <a:lnTo>
                    <a:pt x="437" y="520"/>
                  </a:lnTo>
                  <a:lnTo>
                    <a:pt x="398" y="542"/>
                  </a:lnTo>
                  <a:lnTo>
                    <a:pt x="360" y="563"/>
                  </a:lnTo>
                  <a:lnTo>
                    <a:pt x="323" y="586"/>
                  </a:lnTo>
                  <a:lnTo>
                    <a:pt x="289" y="608"/>
                  </a:lnTo>
                  <a:lnTo>
                    <a:pt x="257" y="631"/>
                  </a:lnTo>
                  <a:lnTo>
                    <a:pt x="225" y="654"/>
                  </a:lnTo>
                  <a:lnTo>
                    <a:pt x="196" y="678"/>
                  </a:lnTo>
                  <a:lnTo>
                    <a:pt x="169" y="702"/>
                  </a:lnTo>
                  <a:lnTo>
                    <a:pt x="143" y="726"/>
                  </a:lnTo>
                  <a:lnTo>
                    <a:pt x="119" y="751"/>
                  </a:lnTo>
                  <a:lnTo>
                    <a:pt x="97" y="777"/>
                  </a:lnTo>
                  <a:lnTo>
                    <a:pt x="78" y="802"/>
                  </a:lnTo>
                  <a:lnTo>
                    <a:pt x="61" y="828"/>
                  </a:lnTo>
                  <a:lnTo>
                    <a:pt x="45" y="854"/>
                  </a:lnTo>
                  <a:lnTo>
                    <a:pt x="32" y="881"/>
                  </a:lnTo>
                  <a:lnTo>
                    <a:pt x="20" y="909"/>
                  </a:lnTo>
                  <a:lnTo>
                    <a:pt x="12" y="937"/>
                  </a:lnTo>
                  <a:lnTo>
                    <a:pt x="6" y="966"/>
                  </a:lnTo>
                  <a:lnTo>
                    <a:pt x="1" y="994"/>
                  </a:lnTo>
                  <a:lnTo>
                    <a:pt x="0" y="1023"/>
                  </a:lnTo>
                  <a:lnTo>
                    <a:pt x="80" y="10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1" name="Freeform 45"/>
            <p:cNvSpPr>
              <a:spLocks/>
            </p:cNvSpPr>
            <p:nvPr/>
          </p:nvSpPr>
          <p:spPr bwMode="auto">
            <a:xfrm>
              <a:off x="1958" y="2248"/>
              <a:ext cx="1304" cy="340"/>
            </a:xfrm>
            <a:custGeom>
              <a:avLst/>
              <a:gdLst>
                <a:gd name="T0" fmla="*/ 0 w 3478"/>
                <a:gd name="T1" fmla="*/ 0 h 1022"/>
                <a:gd name="T2" fmla="*/ 0 w 3478"/>
                <a:gd name="T3" fmla="*/ 0 h 1022"/>
                <a:gd name="T4" fmla="*/ 0 w 3478"/>
                <a:gd name="T5" fmla="*/ 0 h 1022"/>
                <a:gd name="T6" fmla="*/ 0 w 3478"/>
                <a:gd name="T7" fmla="*/ 0 h 1022"/>
                <a:gd name="T8" fmla="*/ 0 w 3478"/>
                <a:gd name="T9" fmla="*/ 0 h 1022"/>
                <a:gd name="T10" fmla="*/ 0 w 3478"/>
                <a:gd name="T11" fmla="*/ 0 h 1022"/>
                <a:gd name="T12" fmla="*/ 0 w 3478"/>
                <a:gd name="T13" fmla="*/ 0 h 1022"/>
                <a:gd name="T14" fmla="*/ 0 w 3478"/>
                <a:gd name="T15" fmla="*/ 0 h 1022"/>
                <a:gd name="T16" fmla="*/ 0 w 3478"/>
                <a:gd name="T17" fmla="*/ 0 h 1022"/>
                <a:gd name="T18" fmla="*/ 0 w 3478"/>
                <a:gd name="T19" fmla="*/ 0 h 1022"/>
                <a:gd name="T20" fmla="*/ 0 w 3478"/>
                <a:gd name="T21" fmla="*/ 0 h 1022"/>
                <a:gd name="T22" fmla="*/ 0 w 3478"/>
                <a:gd name="T23" fmla="*/ 0 h 1022"/>
                <a:gd name="T24" fmla="*/ 0 w 3478"/>
                <a:gd name="T25" fmla="*/ 0 h 1022"/>
                <a:gd name="T26" fmla="*/ 0 w 3478"/>
                <a:gd name="T27" fmla="*/ 0 h 1022"/>
                <a:gd name="T28" fmla="*/ 0 w 3478"/>
                <a:gd name="T29" fmla="*/ 0 h 1022"/>
                <a:gd name="T30" fmla="*/ 0 w 3478"/>
                <a:gd name="T31" fmla="*/ 0 h 1022"/>
                <a:gd name="T32" fmla="*/ 0 w 3478"/>
                <a:gd name="T33" fmla="*/ 0 h 1022"/>
                <a:gd name="T34" fmla="*/ 0 w 3478"/>
                <a:gd name="T35" fmla="*/ 0 h 1022"/>
                <a:gd name="T36" fmla="*/ 0 w 3478"/>
                <a:gd name="T37" fmla="*/ 0 h 1022"/>
                <a:gd name="T38" fmla="*/ 0 w 3478"/>
                <a:gd name="T39" fmla="*/ 0 h 1022"/>
                <a:gd name="T40" fmla="*/ 0 w 3478"/>
                <a:gd name="T41" fmla="*/ 0 h 1022"/>
                <a:gd name="T42" fmla="*/ 0 w 3478"/>
                <a:gd name="T43" fmla="*/ 0 h 1022"/>
                <a:gd name="T44" fmla="*/ 0 w 3478"/>
                <a:gd name="T45" fmla="*/ 0 h 1022"/>
                <a:gd name="T46" fmla="*/ 0 w 3478"/>
                <a:gd name="T47" fmla="*/ 0 h 1022"/>
                <a:gd name="T48" fmla="*/ 0 w 3478"/>
                <a:gd name="T49" fmla="*/ 0 h 1022"/>
                <a:gd name="T50" fmla="*/ 0 w 3478"/>
                <a:gd name="T51" fmla="*/ 0 h 1022"/>
                <a:gd name="T52" fmla="*/ 0 w 3478"/>
                <a:gd name="T53" fmla="*/ 0 h 1022"/>
                <a:gd name="T54" fmla="*/ 0 w 3478"/>
                <a:gd name="T55" fmla="*/ 0 h 1022"/>
                <a:gd name="T56" fmla="*/ 0 w 3478"/>
                <a:gd name="T57" fmla="*/ 0 h 1022"/>
                <a:gd name="T58" fmla="*/ 0 w 3478"/>
                <a:gd name="T59" fmla="*/ 0 h 1022"/>
                <a:gd name="T60" fmla="*/ 0 w 3478"/>
                <a:gd name="T61" fmla="*/ 0 h 1022"/>
                <a:gd name="T62" fmla="*/ 0 w 3478"/>
                <a:gd name="T63" fmla="*/ 0 h 1022"/>
                <a:gd name="T64" fmla="*/ 0 w 3478"/>
                <a:gd name="T65" fmla="*/ 0 h 1022"/>
                <a:gd name="T66" fmla="*/ 0 w 3478"/>
                <a:gd name="T67" fmla="*/ 0 h 1022"/>
                <a:gd name="T68" fmla="*/ 0 w 3478"/>
                <a:gd name="T69" fmla="*/ 0 h 1022"/>
                <a:gd name="T70" fmla="*/ 0 w 3478"/>
                <a:gd name="T71" fmla="*/ 0 h 1022"/>
                <a:gd name="T72" fmla="*/ 0 w 3478"/>
                <a:gd name="T73" fmla="*/ 0 h 1022"/>
                <a:gd name="T74" fmla="*/ 0 w 3478"/>
                <a:gd name="T75" fmla="*/ 0 h 1022"/>
                <a:gd name="T76" fmla="*/ 0 w 3478"/>
                <a:gd name="T77" fmla="*/ 0 h 1022"/>
                <a:gd name="T78" fmla="*/ 0 w 3478"/>
                <a:gd name="T79" fmla="*/ 0 h 1022"/>
                <a:gd name="T80" fmla="*/ 0 w 3478"/>
                <a:gd name="T81" fmla="*/ 0 h 1022"/>
                <a:gd name="T82" fmla="*/ 0 w 3478"/>
                <a:gd name="T83" fmla="*/ 0 h 1022"/>
                <a:gd name="T84" fmla="*/ 0 w 3478"/>
                <a:gd name="T85" fmla="*/ 0 h 1022"/>
                <a:gd name="T86" fmla="*/ 0 w 3478"/>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2"/>
                <a:gd name="T134" fmla="*/ 3478 w 3478"/>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2">
                  <a:moveTo>
                    <a:pt x="3478" y="943"/>
                  </a:moveTo>
                  <a:lnTo>
                    <a:pt x="3478" y="943"/>
                  </a:lnTo>
                  <a:lnTo>
                    <a:pt x="3390" y="942"/>
                  </a:lnTo>
                  <a:lnTo>
                    <a:pt x="3302" y="942"/>
                  </a:lnTo>
                  <a:lnTo>
                    <a:pt x="3216" y="940"/>
                  </a:lnTo>
                  <a:lnTo>
                    <a:pt x="3129" y="937"/>
                  </a:lnTo>
                  <a:lnTo>
                    <a:pt x="3043" y="935"/>
                  </a:lnTo>
                  <a:lnTo>
                    <a:pt x="2958" y="931"/>
                  </a:lnTo>
                  <a:lnTo>
                    <a:pt x="2873" y="928"/>
                  </a:lnTo>
                  <a:lnTo>
                    <a:pt x="2789" y="923"/>
                  </a:lnTo>
                  <a:lnTo>
                    <a:pt x="2706" y="917"/>
                  </a:lnTo>
                  <a:lnTo>
                    <a:pt x="2624" y="912"/>
                  </a:lnTo>
                  <a:lnTo>
                    <a:pt x="2542" y="905"/>
                  </a:lnTo>
                  <a:lnTo>
                    <a:pt x="2461" y="899"/>
                  </a:lnTo>
                  <a:lnTo>
                    <a:pt x="2381" y="891"/>
                  </a:lnTo>
                  <a:lnTo>
                    <a:pt x="2302" y="884"/>
                  </a:lnTo>
                  <a:lnTo>
                    <a:pt x="2225" y="874"/>
                  </a:lnTo>
                  <a:lnTo>
                    <a:pt x="2147" y="866"/>
                  </a:lnTo>
                  <a:lnTo>
                    <a:pt x="2070" y="857"/>
                  </a:lnTo>
                  <a:lnTo>
                    <a:pt x="1995" y="846"/>
                  </a:lnTo>
                  <a:lnTo>
                    <a:pt x="1922" y="835"/>
                  </a:lnTo>
                  <a:lnTo>
                    <a:pt x="1848" y="824"/>
                  </a:lnTo>
                  <a:lnTo>
                    <a:pt x="1775" y="813"/>
                  </a:lnTo>
                  <a:lnTo>
                    <a:pt x="1704" y="801"/>
                  </a:lnTo>
                  <a:lnTo>
                    <a:pt x="1635" y="789"/>
                  </a:lnTo>
                  <a:lnTo>
                    <a:pt x="1566" y="776"/>
                  </a:lnTo>
                  <a:lnTo>
                    <a:pt x="1499" y="762"/>
                  </a:lnTo>
                  <a:lnTo>
                    <a:pt x="1432" y="748"/>
                  </a:lnTo>
                  <a:lnTo>
                    <a:pt x="1367" y="734"/>
                  </a:lnTo>
                  <a:lnTo>
                    <a:pt x="1302" y="719"/>
                  </a:lnTo>
                  <a:lnTo>
                    <a:pt x="1239" y="704"/>
                  </a:lnTo>
                  <a:lnTo>
                    <a:pt x="1179" y="688"/>
                  </a:lnTo>
                  <a:lnTo>
                    <a:pt x="1118" y="672"/>
                  </a:lnTo>
                  <a:lnTo>
                    <a:pt x="1060" y="656"/>
                  </a:lnTo>
                  <a:lnTo>
                    <a:pt x="1003" y="639"/>
                  </a:lnTo>
                  <a:lnTo>
                    <a:pt x="947" y="622"/>
                  </a:lnTo>
                  <a:lnTo>
                    <a:pt x="892" y="605"/>
                  </a:lnTo>
                  <a:lnTo>
                    <a:pt x="840" y="587"/>
                  </a:lnTo>
                  <a:lnTo>
                    <a:pt x="789" y="569"/>
                  </a:lnTo>
                  <a:lnTo>
                    <a:pt x="739" y="550"/>
                  </a:lnTo>
                  <a:lnTo>
                    <a:pt x="690" y="531"/>
                  </a:lnTo>
                  <a:lnTo>
                    <a:pt x="644" y="512"/>
                  </a:lnTo>
                  <a:lnTo>
                    <a:pt x="599" y="493"/>
                  </a:lnTo>
                  <a:lnTo>
                    <a:pt x="556" y="473"/>
                  </a:lnTo>
                  <a:lnTo>
                    <a:pt x="515" y="453"/>
                  </a:lnTo>
                  <a:lnTo>
                    <a:pt x="474" y="432"/>
                  </a:lnTo>
                  <a:lnTo>
                    <a:pt x="436" y="412"/>
                  </a:lnTo>
                  <a:lnTo>
                    <a:pt x="400" y="391"/>
                  </a:lnTo>
                  <a:lnTo>
                    <a:pt x="366" y="371"/>
                  </a:lnTo>
                  <a:lnTo>
                    <a:pt x="333" y="349"/>
                  </a:lnTo>
                  <a:lnTo>
                    <a:pt x="302" y="328"/>
                  </a:lnTo>
                  <a:lnTo>
                    <a:pt x="273" y="305"/>
                  </a:lnTo>
                  <a:lnTo>
                    <a:pt x="247" y="284"/>
                  </a:lnTo>
                  <a:lnTo>
                    <a:pt x="222" y="262"/>
                  </a:lnTo>
                  <a:lnTo>
                    <a:pt x="198" y="240"/>
                  </a:lnTo>
                  <a:lnTo>
                    <a:pt x="178" y="218"/>
                  </a:lnTo>
                  <a:lnTo>
                    <a:pt x="159" y="196"/>
                  </a:lnTo>
                  <a:lnTo>
                    <a:pt x="143" y="174"/>
                  </a:lnTo>
                  <a:lnTo>
                    <a:pt x="127" y="152"/>
                  </a:lnTo>
                  <a:lnTo>
                    <a:pt x="115" y="131"/>
                  </a:lnTo>
                  <a:lnTo>
                    <a:pt x="105" y="108"/>
                  </a:lnTo>
                  <a:lnTo>
                    <a:pt x="95" y="87"/>
                  </a:lnTo>
                  <a:lnTo>
                    <a:pt x="88" y="65"/>
                  </a:lnTo>
                  <a:lnTo>
                    <a:pt x="83" y="44"/>
                  </a:lnTo>
                  <a:lnTo>
                    <a:pt x="81" y="21"/>
                  </a:lnTo>
                  <a:lnTo>
                    <a:pt x="80" y="0"/>
                  </a:lnTo>
                  <a:lnTo>
                    <a:pt x="0" y="0"/>
                  </a:lnTo>
                  <a:lnTo>
                    <a:pt x="1" y="28"/>
                  </a:lnTo>
                  <a:lnTo>
                    <a:pt x="6" y="57"/>
                  </a:lnTo>
                  <a:lnTo>
                    <a:pt x="12" y="85"/>
                  </a:lnTo>
                  <a:lnTo>
                    <a:pt x="20" y="114"/>
                  </a:lnTo>
                  <a:lnTo>
                    <a:pt x="32" y="141"/>
                  </a:lnTo>
                  <a:lnTo>
                    <a:pt x="45" y="167"/>
                  </a:lnTo>
                  <a:lnTo>
                    <a:pt x="61" y="195"/>
                  </a:lnTo>
                  <a:lnTo>
                    <a:pt x="78" y="221"/>
                  </a:lnTo>
                  <a:lnTo>
                    <a:pt x="97" y="246"/>
                  </a:lnTo>
                  <a:lnTo>
                    <a:pt x="119" y="272"/>
                  </a:lnTo>
                  <a:lnTo>
                    <a:pt x="143" y="296"/>
                  </a:lnTo>
                  <a:lnTo>
                    <a:pt x="169" y="321"/>
                  </a:lnTo>
                  <a:lnTo>
                    <a:pt x="196" y="344"/>
                  </a:lnTo>
                  <a:lnTo>
                    <a:pt x="225" y="368"/>
                  </a:lnTo>
                  <a:lnTo>
                    <a:pt x="257" y="392"/>
                  </a:lnTo>
                  <a:lnTo>
                    <a:pt x="289" y="415"/>
                  </a:lnTo>
                  <a:lnTo>
                    <a:pt x="323" y="437"/>
                  </a:lnTo>
                  <a:lnTo>
                    <a:pt x="360" y="460"/>
                  </a:lnTo>
                  <a:lnTo>
                    <a:pt x="398" y="481"/>
                  </a:lnTo>
                  <a:lnTo>
                    <a:pt x="437" y="502"/>
                  </a:lnTo>
                  <a:lnTo>
                    <a:pt x="479" y="524"/>
                  </a:lnTo>
                  <a:lnTo>
                    <a:pt x="523" y="544"/>
                  </a:lnTo>
                  <a:lnTo>
                    <a:pt x="567" y="565"/>
                  </a:lnTo>
                  <a:lnTo>
                    <a:pt x="613" y="586"/>
                  </a:lnTo>
                  <a:lnTo>
                    <a:pt x="661" y="605"/>
                  </a:lnTo>
                  <a:lnTo>
                    <a:pt x="711" y="624"/>
                  </a:lnTo>
                  <a:lnTo>
                    <a:pt x="762" y="643"/>
                  </a:lnTo>
                  <a:lnTo>
                    <a:pt x="814" y="662"/>
                  </a:lnTo>
                  <a:lnTo>
                    <a:pt x="867" y="680"/>
                  </a:lnTo>
                  <a:lnTo>
                    <a:pt x="923" y="697"/>
                  </a:lnTo>
                  <a:lnTo>
                    <a:pt x="980" y="715"/>
                  </a:lnTo>
                  <a:lnTo>
                    <a:pt x="1039" y="732"/>
                  </a:lnTo>
                  <a:lnTo>
                    <a:pt x="1098" y="748"/>
                  </a:lnTo>
                  <a:lnTo>
                    <a:pt x="1159" y="765"/>
                  </a:lnTo>
                  <a:lnTo>
                    <a:pt x="1220" y="781"/>
                  </a:lnTo>
                  <a:lnTo>
                    <a:pt x="1285" y="796"/>
                  </a:lnTo>
                  <a:lnTo>
                    <a:pt x="1349" y="811"/>
                  </a:lnTo>
                  <a:lnTo>
                    <a:pt x="1415" y="826"/>
                  </a:lnTo>
                  <a:lnTo>
                    <a:pt x="1482" y="840"/>
                  </a:lnTo>
                  <a:lnTo>
                    <a:pt x="1551" y="853"/>
                  </a:lnTo>
                  <a:lnTo>
                    <a:pt x="1621" y="866"/>
                  </a:lnTo>
                  <a:lnTo>
                    <a:pt x="1691" y="879"/>
                  </a:lnTo>
                  <a:lnTo>
                    <a:pt x="1764" y="891"/>
                  </a:lnTo>
                  <a:lnTo>
                    <a:pt x="1836" y="903"/>
                  </a:lnTo>
                  <a:lnTo>
                    <a:pt x="1910" y="914"/>
                  </a:lnTo>
                  <a:lnTo>
                    <a:pt x="1985" y="924"/>
                  </a:lnTo>
                  <a:lnTo>
                    <a:pt x="2061" y="935"/>
                  </a:lnTo>
                  <a:lnTo>
                    <a:pt x="2138" y="945"/>
                  </a:lnTo>
                  <a:lnTo>
                    <a:pt x="2215" y="954"/>
                  </a:lnTo>
                  <a:lnTo>
                    <a:pt x="2295" y="962"/>
                  </a:lnTo>
                  <a:lnTo>
                    <a:pt x="2374" y="971"/>
                  </a:lnTo>
                  <a:lnTo>
                    <a:pt x="2455" y="978"/>
                  </a:lnTo>
                  <a:lnTo>
                    <a:pt x="2536" y="985"/>
                  </a:lnTo>
                  <a:lnTo>
                    <a:pt x="2618" y="991"/>
                  </a:lnTo>
                  <a:lnTo>
                    <a:pt x="2701" y="997"/>
                  </a:lnTo>
                  <a:lnTo>
                    <a:pt x="2784" y="1002"/>
                  </a:lnTo>
                  <a:lnTo>
                    <a:pt x="2869" y="1006"/>
                  </a:lnTo>
                  <a:lnTo>
                    <a:pt x="2954" y="1011"/>
                  </a:lnTo>
                  <a:lnTo>
                    <a:pt x="3040" y="1015"/>
                  </a:lnTo>
                  <a:lnTo>
                    <a:pt x="3127" y="1017"/>
                  </a:lnTo>
                  <a:lnTo>
                    <a:pt x="3213" y="1019"/>
                  </a:lnTo>
                  <a:lnTo>
                    <a:pt x="3301" y="1021"/>
                  </a:lnTo>
                  <a:lnTo>
                    <a:pt x="3390" y="1022"/>
                  </a:lnTo>
                  <a:lnTo>
                    <a:pt x="3478" y="1022"/>
                  </a:lnTo>
                  <a:lnTo>
                    <a:pt x="3478"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2" name="Rectangle 46"/>
            <p:cNvSpPr>
              <a:spLocks noChangeArrowheads="1"/>
            </p:cNvSpPr>
            <p:nvPr/>
          </p:nvSpPr>
          <p:spPr bwMode="auto">
            <a:xfrm>
              <a:off x="2137" y="2077"/>
              <a:ext cx="2189"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89" b="1" i="0" u="none" strike="noStrike" kern="1200" cap="none" spc="0" normalizeH="0" baseline="0" noProof="0">
                  <a:ln>
                    <a:noFill/>
                  </a:ln>
                  <a:solidFill>
                    <a:srgbClr val="FFFFFF"/>
                  </a:solidFill>
                  <a:effectLst/>
                  <a:uLnTx/>
                  <a:uFillTx/>
                  <a:latin typeface="Arial" charset="0"/>
                  <a:ea typeface="MS PGothic" charset="0"/>
                  <a:cs typeface="MS PGothic" charset="0"/>
                </a:rPr>
                <a:t>HYPERGLYCEMIA</a:t>
              </a:r>
              <a:endParaRPr kumimoji="0" lang="en-US" sz="2489" b="0" i="0" u="none" strike="noStrike" kern="1200" cap="none" spc="0" normalizeH="0" baseline="0" noProof="0">
                <a:ln>
                  <a:noFill/>
                </a:ln>
                <a:solidFill>
                  <a:srgbClr val="000000"/>
                </a:solidFill>
                <a:effectLst/>
                <a:uLnTx/>
                <a:uFillTx/>
                <a:latin typeface="Times" charset="0"/>
                <a:ea typeface="MS PGothic" charset="0"/>
                <a:cs typeface="MS PGothic" charset="0"/>
              </a:endParaRPr>
            </a:p>
          </p:txBody>
        </p:sp>
      </p:grpSp>
      <p:grpSp>
        <p:nvGrpSpPr>
          <p:cNvPr id="647187" name="Group 283"/>
          <p:cNvGrpSpPr>
            <a:grpSpLocks/>
          </p:cNvGrpSpPr>
          <p:nvPr/>
        </p:nvGrpSpPr>
        <p:grpSpPr bwMode="auto">
          <a:xfrm>
            <a:off x="3551238" y="947738"/>
            <a:ext cx="2154237" cy="1706562"/>
            <a:chOff x="3996217" y="771525"/>
            <a:chExt cx="2422525" cy="1918184"/>
          </a:xfrm>
        </p:grpSpPr>
        <p:sp>
          <p:nvSpPr>
            <p:cNvPr id="356505" name="Rectangle 56"/>
            <p:cNvSpPr>
              <a:spLocks noChangeArrowheads="1"/>
            </p:cNvSpPr>
            <p:nvPr/>
          </p:nvSpPr>
          <p:spPr bwMode="auto">
            <a:xfrm>
              <a:off x="3996217" y="771525"/>
              <a:ext cx="2422525" cy="55315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Decreased</a:t>
              </a:r>
              <a:b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b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Incretin Effect</a:t>
              </a:r>
              <a:endParaRPr kumimoji="0" lang="en-US" sz="1778" b="0" i="0" u="none" strike="noStrike" kern="1200" cap="none" spc="0" normalizeH="0" baseline="0" noProof="0">
                <a:ln>
                  <a:noFill/>
                </a:ln>
                <a:solidFill>
                  <a:srgbClr val="FFFFFF"/>
                </a:solidFill>
                <a:effectLst/>
                <a:uLnTx/>
                <a:uFillTx/>
                <a:latin typeface="Times" charset="0"/>
                <a:ea typeface="MS PGothic" charset="0"/>
                <a:cs typeface="MS PGothic" charset="0"/>
              </a:endParaRPr>
            </a:p>
          </p:txBody>
        </p:sp>
        <p:sp>
          <p:nvSpPr>
            <p:cNvPr id="647326" name="Freeform 57"/>
            <p:cNvSpPr>
              <a:spLocks/>
            </p:cNvSpPr>
            <p:nvPr/>
          </p:nvSpPr>
          <p:spPr bwMode="auto">
            <a:xfrm>
              <a:off x="5123342" y="1859924"/>
              <a:ext cx="79375" cy="829785"/>
            </a:xfrm>
            <a:custGeom>
              <a:avLst/>
              <a:gdLst>
                <a:gd name="T0" fmla="*/ 2147483646 w 106"/>
                <a:gd name="T1" fmla="*/ 0 h 692"/>
                <a:gd name="T2" fmla="*/ 2147483646 w 106"/>
                <a:gd name="T3" fmla="*/ 2147483646 h 692"/>
                <a:gd name="T4" fmla="*/ 2147483646 w 106"/>
                <a:gd name="T5" fmla="*/ 2147483646 h 692"/>
                <a:gd name="T6" fmla="*/ 2147483646 w 106"/>
                <a:gd name="T7" fmla="*/ 2147483646 h 692"/>
                <a:gd name="T8" fmla="*/ 2147483646 w 106"/>
                <a:gd name="T9" fmla="*/ 2147483646 h 692"/>
                <a:gd name="T10" fmla="*/ 2147483646 w 106"/>
                <a:gd name="T11" fmla="*/ 2147483646 h 692"/>
                <a:gd name="T12" fmla="*/ 2147483646 w 106"/>
                <a:gd name="T13" fmla="*/ 2147483646 h 692"/>
                <a:gd name="T14" fmla="*/ 2147483646 w 106"/>
                <a:gd name="T15" fmla="*/ 2147483646 h 692"/>
                <a:gd name="T16" fmla="*/ 2147483646 w 106"/>
                <a:gd name="T17" fmla="*/ 2147483646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92"/>
                <a:gd name="T29" fmla="*/ 106 w 106"/>
                <a:gd name="T30" fmla="*/ 692 h 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92">
                  <a:moveTo>
                    <a:pt x="40" y="0"/>
                  </a:moveTo>
                  <a:cubicBezTo>
                    <a:pt x="74" y="14"/>
                    <a:pt x="106" y="27"/>
                    <a:pt x="104" y="53"/>
                  </a:cubicBezTo>
                  <a:cubicBezTo>
                    <a:pt x="103" y="79"/>
                    <a:pt x="33" y="125"/>
                    <a:pt x="30" y="153"/>
                  </a:cubicBezTo>
                  <a:cubicBezTo>
                    <a:pt x="28" y="180"/>
                    <a:pt x="91" y="195"/>
                    <a:pt x="90" y="221"/>
                  </a:cubicBezTo>
                  <a:cubicBezTo>
                    <a:pt x="88" y="248"/>
                    <a:pt x="22" y="289"/>
                    <a:pt x="20" y="315"/>
                  </a:cubicBezTo>
                  <a:cubicBezTo>
                    <a:pt x="19" y="341"/>
                    <a:pt x="88" y="352"/>
                    <a:pt x="84" y="377"/>
                  </a:cubicBezTo>
                  <a:cubicBezTo>
                    <a:pt x="82" y="402"/>
                    <a:pt x="11" y="441"/>
                    <a:pt x="5" y="464"/>
                  </a:cubicBezTo>
                  <a:cubicBezTo>
                    <a:pt x="0" y="487"/>
                    <a:pt x="50" y="482"/>
                    <a:pt x="51" y="520"/>
                  </a:cubicBezTo>
                  <a:cubicBezTo>
                    <a:pt x="52" y="558"/>
                    <a:pt x="17" y="656"/>
                    <a:pt x="8" y="692"/>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647188" name="Group 280"/>
          <p:cNvGrpSpPr>
            <a:grpSpLocks/>
          </p:cNvGrpSpPr>
          <p:nvPr/>
        </p:nvGrpSpPr>
        <p:grpSpPr bwMode="auto">
          <a:xfrm>
            <a:off x="874713" y="1296988"/>
            <a:ext cx="2679700" cy="1617662"/>
            <a:chOff x="984317" y="1163177"/>
            <a:chExt cx="3014663" cy="1821613"/>
          </a:xfrm>
        </p:grpSpPr>
        <p:sp>
          <p:nvSpPr>
            <p:cNvPr id="647322" name="Freeform 55"/>
            <p:cNvSpPr>
              <a:spLocks/>
            </p:cNvSpPr>
            <p:nvPr/>
          </p:nvSpPr>
          <p:spPr bwMode="auto">
            <a:xfrm rot="5261489">
              <a:off x="2546204" y="2051127"/>
              <a:ext cx="1035477" cy="831850"/>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3" name="Freeform 58"/>
            <p:cNvSpPr>
              <a:spLocks/>
            </p:cNvSpPr>
            <p:nvPr/>
          </p:nvSpPr>
          <p:spPr bwMode="auto">
            <a:xfrm>
              <a:off x="984317" y="1163177"/>
              <a:ext cx="3014663" cy="1181587"/>
            </a:xfrm>
            <a:custGeom>
              <a:avLst/>
              <a:gdLst>
                <a:gd name="T0" fmla="*/ 2147483646 w 6317"/>
                <a:gd name="T1" fmla="*/ 2147483646 h 2779"/>
                <a:gd name="T2" fmla="*/ 2147483646 w 6317"/>
                <a:gd name="T3" fmla="*/ 2147483646 h 2779"/>
                <a:gd name="T4" fmla="*/ 2147483646 w 6317"/>
                <a:gd name="T5" fmla="*/ 2147483646 h 2779"/>
                <a:gd name="T6" fmla="*/ 2147483646 w 6317"/>
                <a:gd name="T7" fmla="*/ 2147483646 h 2779"/>
                <a:gd name="T8" fmla="*/ 2147483646 w 6317"/>
                <a:gd name="T9" fmla="*/ 2147483646 h 2779"/>
                <a:gd name="T10" fmla="*/ 2147483646 w 6317"/>
                <a:gd name="T11" fmla="*/ 2147483646 h 2779"/>
                <a:gd name="T12" fmla="*/ 2147483646 w 6317"/>
                <a:gd name="T13" fmla="*/ 2147483646 h 2779"/>
                <a:gd name="T14" fmla="*/ 2147483646 w 6317"/>
                <a:gd name="T15" fmla="*/ 2147483646 h 2779"/>
                <a:gd name="T16" fmla="*/ 2147483646 w 6317"/>
                <a:gd name="T17" fmla="*/ 2147483646 h 2779"/>
                <a:gd name="T18" fmla="*/ 2147483646 w 6317"/>
                <a:gd name="T19" fmla="*/ 2147483646 h 2779"/>
                <a:gd name="T20" fmla="*/ 2147483646 w 6317"/>
                <a:gd name="T21" fmla="*/ 2147483646 h 2779"/>
                <a:gd name="T22" fmla="*/ 2147483646 w 6317"/>
                <a:gd name="T23" fmla="*/ 2147483646 h 2779"/>
                <a:gd name="T24" fmla="*/ 2147483646 w 6317"/>
                <a:gd name="T25" fmla="*/ 2147483646 h 2779"/>
                <a:gd name="T26" fmla="*/ 2147483646 w 6317"/>
                <a:gd name="T27" fmla="*/ 2147483646 h 2779"/>
                <a:gd name="T28" fmla="*/ 2147483646 w 6317"/>
                <a:gd name="T29" fmla="*/ 2147483646 h 2779"/>
                <a:gd name="T30" fmla="*/ 2147483646 w 6317"/>
                <a:gd name="T31" fmla="*/ 2147483646 h 2779"/>
                <a:gd name="T32" fmla="*/ 2147483646 w 6317"/>
                <a:gd name="T33" fmla="*/ 2147483646 h 2779"/>
                <a:gd name="T34" fmla="*/ 2147483646 w 6317"/>
                <a:gd name="T35" fmla="*/ 2147483646 h 2779"/>
                <a:gd name="T36" fmla="*/ 2147483646 w 6317"/>
                <a:gd name="T37" fmla="*/ 2147483646 h 2779"/>
                <a:gd name="T38" fmla="*/ 2147483646 w 6317"/>
                <a:gd name="T39" fmla="*/ 2147483646 h 2779"/>
                <a:gd name="T40" fmla="*/ 2147483646 w 6317"/>
                <a:gd name="T41" fmla="*/ 2147483646 h 2779"/>
                <a:gd name="T42" fmla="*/ 2147483646 w 6317"/>
                <a:gd name="T43" fmla="*/ 2147483646 h 2779"/>
                <a:gd name="T44" fmla="*/ 2147483646 w 6317"/>
                <a:gd name="T45" fmla="*/ 2147483646 h 2779"/>
                <a:gd name="T46" fmla="*/ 2147483646 w 6317"/>
                <a:gd name="T47" fmla="*/ 2147483646 h 2779"/>
                <a:gd name="T48" fmla="*/ 2147483646 w 6317"/>
                <a:gd name="T49" fmla="*/ 2147483646 h 2779"/>
                <a:gd name="T50" fmla="*/ 2147483646 w 6317"/>
                <a:gd name="T51" fmla="*/ 2147483646 h 2779"/>
                <a:gd name="T52" fmla="*/ 2147483646 w 6317"/>
                <a:gd name="T53" fmla="*/ 2147483646 h 2779"/>
                <a:gd name="T54" fmla="*/ 2147483646 w 6317"/>
                <a:gd name="T55" fmla="*/ 2147483646 h 2779"/>
                <a:gd name="T56" fmla="*/ 2147483646 w 6317"/>
                <a:gd name="T57" fmla="*/ 2147483646 h 2779"/>
                <a:gd name="T58" fmla="*/ 2147483646 w 6317"/>
                <a:gd name="T59" fmla="*/ 2147483646 h 2779"/>
                <a:gd name="T60" fmla="*/ 2147483646 w 6317"/>
                <a:gd name="T61" fmla="*/ 2147483646 h 2779"/>
                <a:gd name="T62" fmla="*/ 2147483646 w 6317"/>
                <a:gd name="T63" fmla="*/ 2147483646 h 2779"/>
                <a:gd name="T64" fmla="*/ 2147483646 w 6317"/>
                <a:gd name="T65" fmla="*/ 2147483646 h 2779"/>
                <a:gd name="T66" fmla="*/ 2147483646 w 6317"/>
                <a:gd name="T67" fmla="*/ 2147483646 h 2779"/>
                <a:gd name="T68" fmla="*/ 2147483646 w 6317"/>
                <a:gd name="T69" fmla="*/ 2147483646 h 2779"/>
                <a:gd name="T70" fmla="*/ 2147483646 w 6317"/>
                <a:gd name="T71" fmla="*/ 2147483646 h 2779"/>
                <a:gd name="T72" fmla="*/ 2147483646 w 6317"/>
                <a:gd name="T73" fmla="*/ 2147483646 h 2779"/>
                <a:gd name="T74" fmla="*/ 2147483646 w 6317"/>
                <a:gd name="T75" fmla="*/ 2147483646 h 2779"/>
                <a:gd name="T76" fmla="*/ 2147483646 w 6317"/>
                <a:gd name="T77" fmla="*/ 2147483646 h 2779"/>
                <a:gd name="T78" fmla="*/ 2147483646 w 6317"/>
                <a:gd name="T79" fmla="*/ 2147483646 h 2779"/>
                <a:gd name="T80" fmla="*/ 2147483646 w 6317"/>
                <a:gd name="T81" fmla="*/ 2147483646 h 2779"/>
                <a:gd name="T82" fmla="*/ 2147483646 w 6317"/>
                <a:gd name="T83" fmla="*/ 2147483646 h 2779"/>
                <a:gd name="T84" fmla="*/ 2147483646 w 6317"/>
                <a:gd name="T85" fmla="*/ 2147483646 h 2779"/>
                <a:gd name="T86" fmla="*/ 2147483646 w 6317"/>
                <a:gd name="T87" fmla="*/ 2147483646 h 2779"/>
                <a:gd name="T88" fmla="*/ 2147483646 w 6317"/>
                <a:gd name="T89" fmla="*/ 2147483646 h 2779"/>
                <a:gd name="T90" fmla="*/ 2147483646 w 6317"/>
                <a:gd name="T91" fmla="*/ 2147483646 h 2779"/>
                <a:gd name="T92" fmla="*/ 2147483646 w 6317"/>
                <a:gd name="T93" fmla="*/ 2147483646 h 2779"/>
                <a:gd name="T94" fmla="*/ 2147483646 w 6317"/>
                <a:gd name="T95" fmla="*/ 2147483646 h 2779"/>
                <a:gd name="T96" fmla="*/ 2147483646 w 6317"/>
                <a:gd name="T97" fmla="*/ 2147483646 h 2779"/>
                <a:gd name="T98" fmla="*/ 2147483646 w 6317"/>
                <a:gd name="T99" fmla="*/ 2147483646 h 2779"/>
                <a:gd name="T100" fmla="*/ 2147483646 w 6317"/>
                <a:gd name="T101" fmla="*/ 2147483646 h 2779"/>
                <a:gd name="T102" fmla="*/ 2147483646 w 6317"/>
                <a:gd name="T103" fmla="*/ 2147483646 h 2779"/>
                <a:gd name="T104" fmla="*/ 2147483646 w 6317"/>
                <a:gd name="T105" fmla="*/ 2147483646 h 2779"/>
                <a:gd name="T106" fmla="*/ 2147483646 w 6317"/>
                <a:gd name="T107" fmla="*/ 2147483646 h 2779"/>
                <a:gd name="T108" fmla="*/ 2147483646 w 6317"/>
                <a:gd name="T109" fmla="*/ 2147483646 h 2779"/>
                <a:gd name="T110" fmla="*/ 2147483646 w 6317"/>
                <a:gd name="T111" fmla="*/ 2147483646 h 2779"/>
                <a:gd name="T112" fmla="*/ 2147483646 w 6317"/>
                <a:gd name="T113" fmla="*/ 2147483646 h 2779"/>
                <a:gd name="T114" fmla="*/ 2147483646 w 6317"/>
                <a:gd name="T115" fmla="*/ 2147483646 h 2779"/>
                <a:gd name="T116" fmla="*/ 2147483646 w 6317"/>
                <a:gd name="T117" fmla="*/ 2147483646 h 2779"/>
                <a:gd name="T118" fmla="*/ 2147483646 w 6317"/>
                <a:gd name="T119" fmla="*/ 2147483646 h 2779"/>
                <a:gd name="T120" fmla="*/ 2147483646 w 6317"/>
                <a:gd name="T121" fmla="*/ 2147483646 h 2779"/>
                <a:gd name="T122" fmla="*/ 2147483646 w 6317"/>
                <a:gd name="T123" fmla="*/ 2147483646 h 2779"/>
                <a:gd name="T124" fmla="*/ 2147483646 w 6317"/>
                <a:gd name="T125" fmla="*/ 2147483646 h 27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17"/>
                <a:gd name="T190" fmla="*/ 0 h 2779"/>
                <a:gd name="T191" fmla="*/ 6317 w 6317"/>
                <a:gd name="T192" fmla="*/ 2779 h 27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17" h="2779">
                  <a:moveTo>
                    <a:pt x="4701" y="444"/>
                  </a:moveTo>
                  <a:lnTo>
                    <a:pt x="4678" y="439"/>
                  </a:lnTo>
                  <a:lnTo>
                    <a:pt x="4654" y="435"/>
                  </a:lnTo>
                  <a:lnTo>
                    <a:pt x="4631" y="431"/>
                  </a:lnTo>
                  <a:lnTo>
                    <a:pt x="4609" y="429"/>
                  </a:lnTo>
                  <a:lnTo>
                    <a:pt x="4587" y="428"/>
                  </a:lnTo>
                  <a:lnTo>
                    <a:pt x="4567" y="427"/>
                  </a:lnTo>
                  <a:lnTo>
                    <a:pt x="4547" y="425"/>
                  </a:lnTo>
                  <a:lnTo>
                    <a:pt x="4528" y="427"/>
                  </a:lnTo>
                  <a:lnTo>
                    <a:pt x="4490" y="428"/>
                  </a:lnTo>
                  <a:lnTo>
                    <a:pt x="4454" y="431"/>
                  </a:lnTo>
                  <a:lnTo>
                    <a:pt x="4421" y="437"/>
                  </a:lnTo>
                  <a:lnTo>
                    <a:pt x="4389" y="443"/>
                  </a:lnTo>
                  <a:lnTo>
                    <a:pt x="4326" y="456"/>
                  </a:lnTo>
                  <a:lnTo>
                    <a:pt x="4265" y="468"/>
                  </a:lnTo>
                  <a:lnTo>
                    <a:pt x="4234" y="473"/>
                  </a:lnTo>
                  <a:lnTo>
                    <a:pt x="4203" y="477"/>
                  </a:lnTo>
                  <a:lnTo>
                    <a:pt x="4171" y="478"/>
                  </a:lnTo>
                  <a:lnTo>
                    <a:pt x="4138" y="478"/>
                  </a:lnTo>
                  <a:lnTo>
                    <a:pt x="4117" y="475"/>
                  </a:lnTo>
                  <a:lnTo>
                    <a:pt x="4098" y="473"/>
                  </a:lnTo>
                  <a:lnTo>
                    <a:pt x="4080" y="471"/>
                  </a:lnTo>
                  <a:lnTo>
                    <a:pt x="4062" y="466"/>
                  </a:lnTo>
                  <a:lnTo>
                    <a:pt x="4031" y="458"/>
                  </a:lnTo>
                  <a:lnTo>
                    <a:pt x="4001" y="447"/>
                  </a:lnTo>
                  <a:lnTo>
                    <a:pt x="3948" y="422"/>
                  </a:lnTo>
                  <a:lnTo>
                    <a:pt x="3892" y="397"/>
                  </a:lnTo>
                  <a:lnTo>
                    <a:pt x="3877" y="391"/>
                  </a:lnTo>
                  <a:lnTo>
                    <a:pt x="3860" y="386"/>
                  </a:lnTo>
                  <a:lnTo>
                    <a:pt x="3843" y="380"/>
                  </a:lnTo>
                  <a:lnTo>
                    <a:pt x="3825" y="376"/>
                  </a:lnTo>
                  <a:lnTo>
                    <a:pt x="3805" y="371"/>
                  </a:lnTo>
                  <a:lnTo>
                    <a:pt x="3785" y="367"/>
                  </a:lnTo>
                  <a:lnTo>
                    <a:pt x="3762" y="364"/>
                  </a:lnTo>
                  <a:lnTo>
                    <a:pt x="3739" y="361"/>
                  </a:lnTo>
                  <a:lnTo>
                    <a:pt x="3713" y="359"/>
                  </a:lnTo>
                  <a:lnTo>
                    <a:pt x="3685" y="358"/>
                  </a:lnTo>
                  <a:lnTo>
                    <a:pt x="3656" y="357"/>
                  </a:lnTo>
                  <a:lnTo>
                    <a:pt x="3623" y="358"/>
                  </a:lnTo>
                  <a:lnTo>
                    <a:pt x="3589" y="359"/>
                  </a:lnTo>
                  <a:lnTo>
                    <a:pt x="3552" y="361"/>
                  </a:lnTo>
                  <a:lnTo>
                    <a:pt x="3513" y="364"/>
                  </a:lnTo>
                  <a:lnTo>
                    <a:pt x="3471" y="368"/>
                  </a:lnTo>
                  <a:lnTo>
                    <a:pt x="3448" y="371"/>
                  </a:lnTo>
                  <a:lnTo>
                    <a:pt x="3426" y="371"/>
                  </a:lnTo>
                  <a:lnTo>
                    <a:pt x="3407" y="370"/>
                  </a:lnTo>
                  <a:lnTo>
                    <a:pt x="3388" y="367"/>
                  </a:lnTo>
                  <a:lnTo>
                    <a:pt x="3371" y="364"/>
                  </a:lnTo>
                  <a:lnTo>
                    <a:pt x="3355" y="359"/>
                  </a:lnTo>
                  <a:lnTo>
                    <a:pt x="3339" y="353"/>
                  </a:lnTo>
                  <a:lnTo>
                    <a:pt x="3325" y="347"/>
                  </a:lnTo>
                  <a:lnTo>
                    <a:pt x="3297" y="332"/>
                  </a:lnTo>
                  <a:lnTo>
                    <a:pt x="3268" y="314"/>
                  </a:lnTo>
                  <a:lnTo>
                    <a:pt x="3240" y="296"/>
                  </a:lnTo>
                  <a:lnTo>
                    <a:pt x="3209" y="276"/>
                  </a:lnTo>
                  <a:lnTo>
                    <a:pt x="3192" y="266"/>
                  </a:lnTo>
                  <a:lnTo>
                    <a:pt x="3173" y="257"/>
                  </a:lnTo>
                  <a:lnTo>
                    <a:pt x="3154" y="248"/>
                  </a:lnTo>
                  <a:lnTo>
                    <a:pt x="3134" y="240"/>
                  </a:lnTo>
                  <a:lnTo>
                    <a:pt x="3111" y="232"/>
                  </a:lnTo>
                  <a:lnTo>
                    <a:pt x="3086" y="225"/>
                  </a:lnTo>
                  <a:lnTo>
                    <a:pt x="3060" y="218"/>
                  </a:lnTo>
                  <a:lnTo>
                    <a:pt x="3032" y="212"/>
                  </a:lnTo>
                  <a:lnTo>
                    <a:pt x="3001" y="207"/>
                  </a:lnTo>
                  <a:lnTo>
                    <a:pt x="2967" y="203"/>
                  </a:lnTo>
                  <a:lnTo>
                    <a:pt x="2932" y="201"/>
                  </a:lnTo>
                  <a:lnTo>
                    <a:pt x="2893" y="198"/>
                  </a:lnTo>
                  <a:lnTo>
                    <a:pt x="2851" y="200"/>
                  </a:lnTo>
                  <a:lnTo>
                    <a:pt x="2805" y="201"/>
                  </a:lnTo>
                  <a:lnTo>
                    <a:pt x="2757" y="204"/>
                  </a:lnTo>
                  <a:lnTo>
                    <a:pt x="2704" y="209"/>
                  </a:lnTo>
                  <a:lnTo>
                    <a:pt x="2683" y="208"/>
                  </a:lnTo>
                  <a:lnTo>
                    <a:pt x="2648" y="209"/>
                  </a:lnTo>
                  <a:lnTo>
                    <a:pt x="2639" y="210"/>
                  </a:lnTo>
                  <a:lnTo>
                    <a:pt x="2631" y="212"/>
                  </a:lnTo>
                  <a:lnTo>
                    <a:pt x="2623" y="213"/>
                  </a:lnTo>
                  <a:lnTo>
                    <a:pt x="2616" y="215"/>
                  </a:lnTo>
                  <a:lnTo>
                    <a:pt x="2610" y="219"/>
                  </a:lnTo>
                  <a:lnTo>
                    <a:pt x="2605" y="222"/>
                  </a:lnTo>
                  <a:lnTo>
                    <a:pt x="2601" y="227"/>
                  </a:lnTo>
                  <a:lnTo>
                    <a:pt x="2600" y="232"/>
                  </a:lnTo>
                  <a:lnTo>
                    <a:pt x="2572" y="210"/>
                  </a:lnTo>
                  <a:lnTo>
                    <a:pt x="2546" y="191"/>
                  </a:lnTo>
                  <a:lnTo>
                    <a:pt x="2521" y="176"/>
                  </a:lnTo>
                  <a:lnTo>
                    <a:pt x="2496" y="160"/>
                  </a:lnTo>
                  <a:lnTo>
                    <a:pt x="2470" y="147"/>
                  </a:lnTo>
                  <a:lnTo>
                    <a:pt x="2442" y="136"/>
                  </a:lnTo>
                  <a:lnTo>
                    <a:pt x="2414" y="124"/>
                  </a:lnTo>
                  <a:lnTo>
                    <a:pt x="2380" y="112"/>
                  </a:lnTo>
                  <a:lnTo>
                    <a:pt x="2368" y="108"/>
                  </a:lnTo>
                  <a:lnTo>
                    <a:pt x="2357" y="106"/>
                  </a:lnTo>
                  <a:lnTo>
                    <a:pt x="2344" y="105"/>
                  </a:lnTo>
                  <a:lnTo>
                    <a:pt x="2332" y="103"/>
                  </a:lnTo>
                  <a:lnTo>
                    <a:pt x="2319" y="103"/>
                  </a:lnTo>
                  <a:lnTo>
                    <a:pt x="2307" y="105"/>
                  </a:lnTo>
                  <a:lnTo>
                    <a:pt x="2294" y="107"/>
                  </a:lnTo>
                  <a:lnTo>
                    <a:pt x="2281" y="108"/>
                  </a:lnTo>
                  <a:lnTo>
                    <a:pt x="2256" y="114"/>
                  </a:lnTo>
                  <a:lnTo>
                    <a:pt x="2229" y="121"/>
                  </a:lnTo>
                  <a:lnTo>
                    <a:pt x="2204" y="130"/>
                  </a:lnTo>
                  <a:lnTo>
                    <a:pt x="2178" y="139"/>
                  </a:lnTo>
                  <a:lnTo>
                    <a:pt x="2153" y="146"/>
                  </a:lnTo>
                  <a:lnTo>
                    <a:pt x="2128" y="155"/>
                  </a:lnTo>
                  <a:lnTo>
                    <a:pt x="2103" y="160"/>
                  </a:lnTo>
                  <a:lnTo>
                    <a:pt x="2080" y="164"/>
                  </a:lnTo>
                  <a:lnTo>
                    <a:pt x="2068" y="164"/>
                  </a:lnTo>
                  <a:lnTo>
                    <a:pt x="2056" y="164"/>
                  </a:lnTo>
                  <a:lnTo>
                    <a:pt x="2044" y="164"/>
                  </a:lnTo>
                  <a:lnTo>
                    <a:pt x="2032" y="163"/>
                  </a:lnTo>
                  <a:lnTo>
                    <a:pt x="2020" y="159"/>
                  </a:lnTo>
                  <a:lnTo>
                    <a:pt x="2010" y="156"/>
                  </a:lnTo>
                  <a:lnTo>
                    <a:pt x="1999" y="151"/>
                  </a:lnTo>
                  <a:lnTo>
                    <a:pt x="1987" y="145"/>
                  </a:lnTo>
                  <a:lnTo>
                    <a:pt x="1950" y="124"/>
                  </a:lnTo>
                  <a:lnTo>
                    <a:pt x="1913" y="103"/>
                  </a:lnTo>
                  <a:lnTo>
                    <a:pt x="1879" y="86"/>
                  </a:lnTo>
                  <a:lnTo>
                    <a:pt x="1846" y="69"/>
                  </a:lnTo>
                  <a:lnTo>
                    <a:pt x="1812" y="56"/>
                  </a:lnTo>
                  <a:lnTo>
                    <a:pt x="1781" y="43"/>
                  </a:lnTo>
                  <a:lnTo>
                    <a:pt x="1751" y="32"/>
                  </a:lnTo>
                  <a:lnTo>
                    <a:pt x="1722" y="24"/>
                  </a:lnTo>
                  <a:lnTo>
                    <a:pt x="1693" y="17"/>
                  </a:lnTo>
                  <a:lnTo>
                    <a:pt x="1665" y="11"/>
                  </a:lnTo>
                  <a:lnTo>
                    <a:pt x="1639" y="6"/>
                  </a:lnTo>
                  <a:lnTo>
                    <a:pt x="1613" y="2"/>
                  </a:lnTo>
                  <a:lnTo>
                    <a:pt x="1587" y="1"/>
                  </a:lnTo>
                  <a:lnTo>
                    <a:pt x="1562" y="0"/>
                  </a:lnTo>
                  <a:lnTo>
                    <a:pt x="1537" y="0"/>
                  </a:lnTo>
                  <a:lnTo>
                    <a:pt x="1513" y="1"/>
                  </a:lnTo>
                  <a:lnTo>
                    <a:pt x="1489" y="4"/>
                  </a:lnTo>
                  <a:lnTo>
                    <a:pt x="1465" y="6"/>
                  </a:lnTo>
                  <a:lnTo>
                    <a:pt x="1442" y="8"/>
                  </a:lnTo>
                  <a:lnTo>
                    <a:pt x="1419" y="13"/>
                  </a:lnTo>
                  <a:lnTo>
                    <a:pt x="1371" y="21"/>
                  </a:lnTo>
                  <a:lnTo>
                    <a:pt x="1325" y="32"/>
                  </a:lnTo>
                  <a:lnTo>
                    <a:pt x="1276" y="42"/>
                  </a:lnTo>
                  <a:lnTo>
                    <a:pt x="1228" y="52"/>
                  </a:lnTo>
                  <a:lnTo>
                    <a:pt x="1175" y="61"/>
                  </a:lnTo>
                  <a:lnTo>
                    <a:pt x="1121" y="69"/>
                  </a:lnTo>
                  <a:lnTo>
                    <a:pt x="1095" y="73"/>
                  </a:lnTo>
                  <a:lnTo>
                    <a:pt x="1067" y="80"/>
                  </a:lnTo>
                  <a:lnTo>
                    <a:pt x="1040" y="88"/>
                  </a:lnTo>
                  <a:lnTo>
                    <a:pt x="1013" y="99"/>
                  </a:lnTo>
                  <a:lnTo>
                    <a:pt x="985" y="111"/>
                  </a:lnTo>
                  <a:lnTo>
                    <a:pt x="958" y="124"/>
                  </a:lnTo>
                  <a:lnTo>
                    <a:pt x="931" y="138"/>
                  </a:lnTo>
                  <a:lnTo>
                    <a:pt x="903" y="152"/>
                  </a:lnTo>
                  <a:lnTo>
                    <a:pt x="891" y="158"/>
                  </a:lnTo>
                  <a:lnTo>
                    <a:pt x="879" y="163"/>
                  </a:lnTo>
                  <a:lnTo>
                    <a:pt x="866" y="166"/>
                  </a:lnTo>
                  <a:lnTo>
                    <a:pt x="853" y="169"/>
                  </a:lnTo>
                  <a:lnTo>
                    <a:pt x="826" y="172"/>
                  </a:lnTo>
                  <a:lnTo>
                    <a:pt x="797" y="175"/>
                  </a:lnTo>
                  <a:lnTo>
                    <a:pt x="768" y="176"/>
                  </a:lnTo>
                  <a:lnTo>
                    <a:pt x="739" y="178"/>
                  </a:lnTo>
                  <a:lnTo>
                    <a:pt x="724" y="181"/>
                  </a:lnTo>
                  <a:lnTo>
                    <a:pt x="710" y="183"/>
                  </a:lnTo>
                  <a:lnTo>
                    <a:pt x="695" y="187"/>
                  </a:lnTo>
                  <a:lnTo>
                    <a:pt x="681" y="191"/>
                  </a:lnTo>
                  <a:lnTo>
                    <a:pt x="657" y="201"/>
                  </a:lnTo>
                  <a:lnTo>
                    <a:pt x="633" y="212"/>
                  </a:lnTo>
                  <a:lnTo>
                    <a:pt x="610" y="222"/>
                  </a:lnTo>
                  <a:lnTo>
                    <a:pt x="586" y="233"/>
                  </a:lnTo>
                  <a:lnTo>
                    <a:pt x="563" y="246"/>
                  </a:lnTo>
                  <a:lnTo>
                    <a:pt x="541" y="258"/>
                  </a:lnTo>
                  <a:lnTo>
                    <a:pt x="518" y="271"/>
                  </a:lnTo>
                  <a:lnTo>
                    <a:pt x="497" y="285"/>
                  </a:lnTo>
                  <a:lnTo>
                    <a:pt x="475" y="299"/>
                  </a:lnTo>
                  <a:lnTo>
                    <a:pt x="454" y="315"/>
                  </a:lnTo>
                  <a:lnTo>
                    <a:pt x="434" y="330"/>
                  </a:lnTo>
                  <a:lnTo>
                    <a:pt x="414" y="346"/>
                  </a:lnTo>
                  <a:lnTo>
                    <a:pt x="393" y="362"/>
                  </a:lnTo>
                  <a:lnTo>
                    <a:pt x="374" y="380"/>
                  </a:lnTo>
                  <a:lnTo>
                    <a:pt x="355" y="397"/>
                  </a:lnTo>
                  <a:lnTo>
                    <a:pt x="338" y="416"/>
                  </a:lnTo>
                  <a:lnTo>
                    <a:pt x="320" y="434"/>
                  </a:lnTo>
                  <a:lnTo>
                    <a:pt x="303" y="453"/>
                  </a:lnTo>
                  <a:lnTo>
                    <a:pt x="285" y="473"/>
                  </a:lnTo>
                  <a:lnTo>
                    <a:pt x="270" y="493"/>
                  </a:lnTo>
                  <a:lnTo>
                    <a:pt x="253" y="513"/>
                  </a:lnTo>
                  <a:lnTo>
                    <a:pt x="239" y="535"/>
                  </a:lnTo>
                  <a:lnTo>
                    <a:pt x="223" y="556"/>
                  </a:lnTo>
                  <a:lnTo>
                    <a:pt x="209" y="579"/>
                  </a:lnTo>
                  <a:lnTo>
                    <a:pt x="196" y="601"/>
                  </a:lnTo>
                  <a:lnTo>
                    <a:pt x="183" y="624"/>
                  </a:lnTo>
                  <a:lnTo>
                    <a:pt x="170" y="648"/>
                  </a:lnTo>
                  <a:lnTo>
                    <a:pt x="158" y="671"/>
                  </a:lnTo>
                  <a:lnTo>
                    <a:pt x="147" y="696"/>
                  </a:lnTo>
                  <a:lnTo>
                    <a:pt x="137" y="721"/>
                  </a:lnTo>
                  <a:lnTo>
                    <a:pt x="126" y="746"/>
                  </a:lnTo>
                  <a:lnTo>
                    <a:pt x="117" y="772"/>
                  </a:lnTo>
                  <a:lnTo>
                    <a:pt x="114" y="780"/>
                  </a:lnTo>
                  <a:lnTo>
                    <a:pt x="114" y="787"/>
                  </a:lnTo>
                  <a:lnTo>
                    <a:pt x="114" y="795"/>
                  </a:lnTo>
                  <a:lnTo>
                    <a:pt x="114" y="803"/>
                  </a:lnTo>
                  <a:lnTo>
                    <a:pt x="117" y="821"/>
                  </a:lnTo>
                  <a:lnTo>
                    <a:pt x="121" y="840"/>
                  </a:lnTo>
                  <a:lnTo>
                    <a:pt x="124" y="858"/>
                  </a:lnTo>
                  <a:lnTo>
                    <a:pt x="126" y="875"/>
                  </a:lnTo>
                  <a:lnTo>
                    <a:pt x="126" y="883"/>
                  </a:lnTo>
                  <a:lnTo>
                    <a:pt x="125" y="891"/>
                  </a:lnTo>
                  <a:lnTo>
                    <a:pt x="122" y="898"/>
                  </a:lnTo>
                  <a:lnTo>
                    <a:pt x="120" y="904"/>
                  </a:lnTo>
                  <a:lnTo>
                    <a:pt x="87" y="957"/>
                  </a:lnTo>
                  <a:lnTo>
                    <a:pt x="57" y="1008"/>
                  </a:lnTo>
                  <a:lnTo>
                    <a:pt x="44" y="1033"/>
                  </a:lnTo>
                  <a:lnTo>
                    <a:pt x="32" y="1058"/>
                  </a:lnTo>
                  <a:lnTo>
                    <a:pt x="21" y="1083"/>
                  </a:lnTo>
                  <a:lnTo>
                    <a:pt x="13" y="1108"/>
                  </a:lnTo>
                  <a:lnTo>
                    <a:pt x="7" y="1134"/>
                  </a:lnTo>
                  <a:lnTo>
                    <a:pt x="2" y="1160"/>
                  </a:lnTo>
                  <a:lnTo>
                    <a:pt x="1" y="1173"/>
                  </a:lnTo>
                  <a:lnTo>
                    <a:pt x="0" y="1187"/>
                  </a:lnTo>
                  <a:lnTo>
                    <a:pt x="0" y="1201"/>
                  </a:lnTo>
                  <a:lnTo>
                    <a:pt x="1" y="1216"/>
                  </a:lnTo>
                  <a:lnTo>
                    <a:pt x="2" y="1230"/>
                  </a:lnTo>
                  <a:lnTo>
                    <a:pt x="4" y="1244"/>
                  </a:lnTo>
                  <a:lnTo>
                    <a:pt x="7" y="1260"/>
                  </a:lnTo>
                  <a:lnTo>
                    <a:pt x="10" y="1275"/>
                  </a:lnTo>
                  <a:lnTo>
                    <a:pt x="14" y="1291"/>
                  </a:lnTo>
                  <a:lnTo>
                    <a:pt x="19" y="1307"/>
                  </a:lnTo>
                  <a:lnTo>
                    <a:pt x="25" y="1324"/>
                  </a:lnTo>
                  <a:lnTo>
                    <a:pt x="32" y="1340"/>
                  </a:lnTo>
                  <a:lnTo>
                    <a:pt x="42" y="1362"/>
                  </a:lnTo>
                  <a:lnTo>
                    <a:pt x="51" y="1384"/>
                  </a:lnTo>
                  <a:lnTo>
                    <a:pt x="61" y="1408"/>
                  </a:lnTo>
                  <a:lnTo>
                    <a:pt x="69" y="1432"/>
                  </a:lnTo>
                  <a:lnTo>
                    <a:pt x="76" y="1456"/>
                  </a:lnTo>
                  <a:lnTo>
                    <a:pt x="81" y="1481"/>
                  </a:lnTo>
                  <a:lnTo>
                    <a:pt x="82" y="1493"/>
                  </a:lnTo>
                  <a:lnTo>
                    <a:pt x="83" y="1504"/>
                  </a:lnTo>
                  <a:lnTo>
                    <a:pt x="82" y="1517"/>
                  </a:lnTo>
                  <a:lnTo>
                    <a:pt x="81" y="1529"/>
                  </a:lnTo>
                  <a:lnTo>
                    <a:pt x="78" y="1544"/>
                  </a:lnTo>
                  <a:lnTo>
                    <a:pt x="77" y="1558"/>
                  </a:lnTo>
                  <a:lnTo>
                    <a:pt x="77" y="1571"/>
                  </a:lnTo>
                  <a:lnTo>
                    <a:pt x="77" y="1584"/>
                  </a:lnTo>
                  <a:lnTo>
                    <a:pt x="77" y="1597"/>
                  </a:lnTo>
                  <a:lnTo>
                    <a:pt x="78" y="1609"/>
                  </a:lnTo>
                  <a:lnTo>
                    <a:pt x="81" y="1621"/>
                  </a:lnTo>
                  <a:lnTo>
                    <a:pt x="83" y="1633"/>
                  </a:lnTo>
                  <a:lnTo>
                    <a:pt x="89" y="1655"/>
                  </a:lnTo>
                  <a:lnTo>
                    <a:pt x="96" y="1677"/>
                  </a:lnTo>
                  <a:lnTo>
                    <a:pt x="106" y="1698"/>
                  </a:lnTo>
                  <a:lnTo>
                    <a:pt x="115" y="1718"/>
                  </a:lnTo>
                  <a:lnTo>
                    <a:pt x="137" y="1756"/>
                  </a:lnTo>
                  <a:lnTo>
                    <a:pt x="158" y="1793"/>
                  </a:lnTo>
                  <a:lnTo>
                    <a:pt x="166" y="1812"/>
                  </a:lnTo>
                  <a:lnTo>
                    <a:pt x="176" y="1830"/>
                  </a:lnTo>
                  <a:lnTo>
                    <a:pt x="182" y="1849"/>
                  </a:lnTo>
                  <a:lnTo>
                    <a:pt x="188" y="1869"/>
                  </a:lnTo>
                  <a:lnTo>
                    <a:pt x="195" y="1894"/>
                  </a:lnTo>
                  <a:lnTo>
                    <a:pt x="203" y="1919"/>
                  </a:lnTo>
                  <a:lnTo>
                    <a:pt x="214" y="1943"/>
                  </a:lnTo>
                  <a:lnTo>
                    <a:pt x="226" y="1964"/>
                  </a:lnTo>
                  <a:lnTo>
                    <a:pt x="239" y="1986"/>
                  </a:lnTo>
                  <a:lnTo>
                    <a:pt x="253" y="2005"/>
                  </a:lnTo>
                  <a:lnTo>
                    <a:pt x="270" y="2024"/>
                  </a:lnTo>
                  <a:lnTo>
                    <a:pt x="288" y="2042"/>
                  </a:lnTo>
                  <a:lnTo>
                    <a:pt x="307" y="2058"/>
                  </a:lnTo>
                  <a:lnTo>
                    <a:pt x="328" y="2074"/>
                  </a:lnTo>
                  <a:lnTo>
                    <a:pt x="349" y="2089"/>
                  </a:lnTo>
                  <a:lnTo>
                    <a:pt x="373" y="2103"/>
                  </a:lnTo>
                  <a:lnTo>
                    <a:pt x="398" y="2116"/>
                  </a:lnTo>
                  <a:lnTo>
                    <a:pt x="424" y="2128"/>
                  </a:lnTo>
                  <a:lnTo>
                    <a:pt x="452" y="2141"/>
                  </a:lnTo>
                  <a:lnTo>
                    <a:pt x="480" y="2152"/>
                  </a:lnTo>
                  <a:lnTo>
                    <a:pt x="478" y="2159"/>
                  </a:lnTo>
                  <a:lnTo>
                    <a:pt x="477" y="2167"/>
                  </a:lnTo>
                  <a:lnTo>
                    <a:pt x="475" y="2175"/>
                  </a:lnTo>
                  <a:lnTo>
                    <a:pt x="475" y="2184"/>
                  </a:lnTo>
                  <a:lnTo>
                    <a:pt x="475" y="2202"/>
                  </a:lnTo>
                  <a:lnTo>
                    <a:pt x="478" y="2220"/>
                  </a:lnTo>
                  <a:lnTo>
                    <a:pt x="481" y="2236"/>
                  </a:lnTo>
                  <a:lnTo>
                    <a:pt x="487" y="2252"/>
                  </a:lnTo>
                  <a:lnTo>
                    <a:pt x="490" y="2259"/>
                  </a:lnTo>
                  <a:lnTo>
                    <a:pt x="493" y="2265"/>
                  </a:lnTo>
                  <a:lnTo>
                    <a:pt x="497" y="2271"/>
                  </a:lnTo>
                  <a:lnTo>
                    <a:pt x="500" y="2274"/>
                  </a:lnTo>
                  <a:lnTo>
                    <a:pt x="522" y="2298"/>
                  </a:lnTo>
                  <a:lnTo>
                    <a:pt x="544" y="2320"/>
                  </a:lnTo>
                  <a:lnTo>
                    <a:pt x="567" y="2341"/>
                  </a:lnTo>
                  <a:lnTo>
                    <a:pt x="591" y="2360"/>
                  </a:lnTo>
                  <a:lnTo>
                    <a:pt x="613" y="2378"/>
                  </a:lnTo>
                  <a:lnTo>
                    <a:pt x="637" y="2396"/>
                  </a:lnTo>
                  <a:lnTo>
                    <a:pt x="661" y="2411"/>
                  </a:lnTo>
                  <a:lnTo>
                    <a:pt x="685" y="2425"/>
                  </a:lnTo>
                  <a:lnTo>
                    <a:pt x="708" y="2438"/>
                  </a:lnTo>
                  <a:lnTo>
                    <a:pt x="732" y="2450"/>
                  </a:lnTo>
                  <a:lnTo>
                    <a:pt x="756" y="2461"/>
                  </a:lnTo>
                  <a:lnTo>
                    <a:pt x="780" y="2471"/>
                  </a:lnTo>
                  <a:lnTo>
                    <a:pt x="805" y="2479"/>
                  </a:lnTo>
                  <a:lnTo>
                    <a:pt x="828" y="2486"/>
                  </a:lnTo>
                  <a:lnTo>
                    <a:pt x="853" y="2491"/>
                  </a:lnTo>
                  <a:lnTo>
                    <a:pt x="877" y="2495"/>
                  </a:lnTo>
                  <a:lnTo>
                    <a:pt x="900" y="2499"/>
                  </a:lnTo>
                  <a:lnTo>
                    <a:pt x="922" y="2505"/>
                  </a:lnTo>
                  <a:lnTo>
                    <a:pt x="944" y="2512"/>
                  </a:lnTo>
                  <a:lnTo>
                    <a:pt x="964" y="2520"/>
                  </a:lnTo>
                  <a:lnTo>
                    <a:pt x="984" y="2530"/>
                  </a:lnTo>
                  <a:lnTo>
                    <a:pt x="1003" y="2539"/>
                  </a:lnTo>
                  <a:lnTo>
                    <a:pt x="1022" y="2551"/>
                  </a:lnTo>
                  <a:lnTo>
                    <a:pt x="1040" y="2563"/>
                  </a:lnTo>
                  <a:lnTo>
                    <a:pt x="1076" y="2589"/>
                  </a:lnTo>
                  <a:lnTo>
                    <a:pt x="1109" y="2618"/>
                  </a:lnTo>
                  <a:lnTo>
                    <a:pt x="1142" y="2646"/>
                  </a:lnTo>
                  <a:lnTo>
                    <a:pt x="1173" y="2674"/>
                  </a:lnTo>
                  <a:lnTo>
                    <a:pt x="1205" y="2701"/>
                  </a:lnTo>
                  <a:lnTo>
                    <a:pt x="1237" y="2725"/>
                  </a:lnTo>
                  <a:lnTo>
                    <a:pt x="1253" y="2737"/>
                  </a:lnTo>
                  <a:lnTo>
                    <a:pt x="1269" y="2746"/>
                  </a:lnTo>
                  <a:lnTo>
                    <a:pt x="1286" y="2756"/>
                  </a:lnTo>
                  <a:lnTo>
                    <a:pt x="1303" y="2763"/>
                  </a:lnTo>
                  <a:lnTo>
                    <a:pt x="1319" y="2770"/>
                  </a:lnTo>
                  <a:lnTo>
                    <a:pt x="1337" y="2775"/>
                  </a:lnTo>
                  <a:lnTo>
                    <a:pt x="1355" y="2778"/>
                  </a:lnTo>
                  <a:lnTo>
                    <a:pt x="1374" y="2779"/>
                  </a:lnTo>
                  <a:lnTo>
                    <a:pt x="1392" y="2779"/>
                  </a:lnTo>
                  <a:lnTo>
                    <a:pt x="1412" y="2777"/>
                  </a:lnTo>
                  <a:lnTo>
                    <a:pt x="1432" y="2774"/>
                  </a:lnTo>
                  <a:lnTo>
                    <a:pt x="1452" y="2766"/>
                  </a:lnTo>
                  <a:lnTo>
                    <a:pt x="1475" y="2759"/>
                  </a:lnTo>
                  <a:lnTo>
                    <a:pt x="1496" y="2752"/>
                  </a:lnTo>
                  <a:lnTo>
                    <a:pt x="1515" y="2747"/>
                  </a:lnTo>
                  <a:lnTo>
                    <a:pt x="1534" y="2743"/>
                  </a:lnTo>
                  <a:lnTo>
                    <a:pt x="1553" y="2740"/>
                  </a:lnTo>
                  <a:lnTo>
                    <a:pt x="1570" y="2738"/>
                  </a:lnTo>
                  <a:lnTo>
                    <a:pt x="1587" y="2736"/>
                  </a:lnTo>
                  <a:lnTo>
                    <a:pt x="1602" y="2734"/>
                  </a:lnTo>
                  <a:lnTo>
                    <a:pt x="1631" y="2734"/>
                  </a:lnTo>
                  <a:lnTo>
                    <a:pt x="1658" y="2737"/>
                  </a:lnTo>
                  <a:lnTo>
                    <a:pt x="1682" y="2740"/>
                  </a:lnTo>
                  <a:lnTo>
                    <a:pt x="1705" y="2745"/>
                  </a:lnTo>
                  <a:lnTo>
                    <a:pt x="1749" y="2755"/>
                  </a:lnTo>
                  <a:lnTo>
                    <a:pt x="1792" y="2763"/>
                  </a:lnTo>
                  <a:lnTo>
                    <a:pt x="1815" y="2764"/>
                  </a:lnTo>
                  <a:lnTo>
                    <a:pt x="1838" y="2764"/>
                  </a:lnTo>
                  <a:lnTo>
                    <a:pt x="1852" y="2763"/>
                  </a:lnTo>
                  <a:lnTo>
                    <a:pt x="1865" y="2760"/>
                  </a:lnTo>
                  <a:lnTo>
                    <a:pt x="1879" y="2758"/>
                  </a:lnTo>
                  <a:lnTo>
                    <a:pt x="1893" y="2755"/>
                  </a:lnTo>
                  <a:lnTo>
                    <a:pt x="1899" y="2751"/>
                  </a:lnTo>
                  <a:lnTo>
                    <a:pt x="1905" y="2747"/>
                  </a:lnTo>
                  <a:lnTo>
                    <a:pt x="1911" y="2741"/>
                  </a:lnTo>
                  <a:lnTo>
                    <a:pt x="1916" y="2734"/>
                  </a:lnTo>
                  <a:lnTo>
                    <a:pt x="1925" y="2718"/>
                  </a:lnTo>
                  <a:lnTo>
                    <a:pt x="1934" y="2700"/>
                  </a:lnTo>
                  <a:lnTo>
                    <a:pt x="1942" y="2681"/>
                  </a:lnTo>
                  <a:lnTo>
                    <a:pt x="1951" y="2664"/>
                  </a:lnTo>
                  <a:lnTo>
                    <a:pt x="1956" y="2657"/>
                  </a:lnTo>
                  <a:lnTo>
                    <a:pt x="1962" y="2651"/>
                  </a:lnTo>
                  <a:lnTo>
                    <a:pt x="1968" y="2646"/>
                  </a:lnTo>
                  <a:lnTo>
                    <a:pt x="1974" y="2644"/>
                  </a:lnTo>
                  <a:lnTo>
                    <a:pt x="1992" y="2639"/>
                  </a:lnTo>
                  <a:lnTo>
                    <a:pt x="2011" y="2637"/>
                  </a:lnTo>
                  <a:lnTo>
                    <a:pt x="2030" y="2637"/>
                  </a:lnTo>
                  <a:lnTo>
                    <a:pt x="2050" y="2636"/>
                  </a:lnTo>
                  <a:lnTo>
                    <a:pt x="2069" y="2634"/>
                  </a:lnTo>
                  <a:lnTo>
                    <a:pt x="2088" y="2631"/>
                  </a:lnTo>
                  <a:lnTo>
                    <a:pt x="2098" y="2629"/>
                  </a:lnTo>
                  <a:lnTo>
                    <a:pt x="2106" y="2625"/>
                  </a:lnTo>
                  <a:lnTo>
                    <a:pt x="2114" y="2620"/>
                  </a:lnTo>
                  <a:lnTo>
                    <a:pt x="2122" y="2615"/>
                  </a:lnTo>
                  <a:lnTo>
                    <a:pt x="2133" y="2607"/>
                  </a:lnTo>
                  <a:lnTo>
                    <a:pt x="2146" y="2601"/>
                  </a:lnTo>
                  <a:lnTo>
                    <a:pt x="2159" y="2594"/>
                  </a:lnTo>
                  <a:lnTo>
                    <a:pt x="2172" y="2588"/>
                  </a:lnTo>
                  <a:lnTo>
                    <a:pt x="2187" y="2582"/>
                  </a:lnTo>
                  <a:lnTo>
                    <a:pt x="2199" y="2575"/>
                  </a:lnTo>
                  <a:lnTo>
                    <a:pt x="2210" y="2568"/>
                  </a:lnTo>
                  <a:lnTo>
                    <a:pt x="2221" y="2560"/>
                  </a:lnTo>
                  <a:lnTo>
                    <a:pt x="2241" y="2539"/>
                  </a:lnTo>
                  <a:lnTo>
                    <a:pt x="2259" y="2519"/>
                  </a:lnTo>
                  <a:lnTo>
                    <a:pt x="2277" y="2499"/>
                  </a:lnTo>
                  <a:lnTo>
                    <a:pt x="2295" y="2476"/>
                  </a:lnTo>
                  <a:lnTo>
                    <a:pt x="2313" y="2450"/>
                  </a:lnTo>
                  <a:lnTo>
                    <a:pt x="2333" y="2419"/>
                  </a:lnTo>
                  <a:lnTo>
                    <a:pt x="2354" y="2381"/>
                  </a:lnTo>
                  <a:lnTo>
                    <a:pt x="2380" y="2336"/>
                  </a:lnTo>
                  <a:lnTo>
                    <a:pt x="2385" y="2328"/>
                  </a:lnTo>
                  <a:lnTo>
                    <a:pt x="2391" y="2321"/>
                  </a:lnTo>
                  <a:lnTo>
                    <a:pt x="2398" y="2312"/>
                  </a:lnTo>
                  <a:lnTo>
                    <a:pt x="2408" y="2304"/>
                  </a:lnTo>
                  <a:lnTo>
                    <a:pt x="2429" y="2285"/>
                  </a:lnTo>
                  <a:lnTo>
                    <a:pt x="2454" y="2264"/>
                  </a:lnTo>
                  <a:lnTo>
                    <a:pt x="2481" y="2240"/>
                  </a:lnTo>
                  <a:lnTo>
                    <a:pt x="2511" y="2213"/>
                  </a:lnTo>
                  <a:lnTo>
                    <a:pt x="2527" y="2197"/>
                  </a:lnTo>
                  <a:lnTo>
                    <a:pt x="2542" y="2182"/>
                  </a:lnTo>
                  <a:lnTo>
                    <a:pt x="2557" y="2165"/>
                  </a:lnTo>
                  <a:lnTo>
                    <a:pt x="2573" y="2147"/>
                  </a:lnTo>
                  <a:lnTo>
                    <a:pt x="2576" y="2141"/>
                  </a:lnTo>
                  <a:lnTo>
                    <a:pt x="2580" y="2134"/>
                  </a:lnTo>
                  <a:lnTo>
                    <a:pt x="2584" y="2128"/>
                  </a:lnTo>
                  <a:lnTo>
                    <a:pt x="2586" y="2121"/>
                  </a:lnTo>
                  <a:lnTo>
                    <a:pt x="2590" y="2106"/>
                  </a:lnTo>
                  <a:lnTo>
                    <a:pt x="2591" y="2091"/>
                  </a:lnTo>
                  <a:lnTo>
                    <a:pt x="2592" y="2076"/>
                  </a:lnTo>
                  <a:lnTo>
                    <a:pt x="2591" y="2061"/>
                  </a:lnTo>
                  <a:lnTo>
                    <a:pt x="2590" y="2046"/>
                  </a:lnTo>
                  <a:lnTo>
                    <a:pt x="2587" y="2033"/>
                  </a:lnTo>
                  <a:lnTo>
                    <a:pt x="2584" y="2014"/>
                  </a:lnTo>
                  <a:lnTo>
                    <a:pt x="2580" y="2001"/>
                  </a:lnTo>
                  <a:lnTo>
                    <a:pt x="2576" y="1992"/>
                  </a:lnTo>
                  <a:lnTo>
                    <a:pt x="2572" y="1985"/>
                  </a:lnTo>
                  <a:lnTo>
                    <a:pt x="2568" y="1976"/>
                  </a:lnTo>
                  <a:lnTo>
                    <a:pt x="2565" y="1965"/>
                  </a:lnTo>
                  <a:lnTo>
                    <a:pt x="2560" y="1951"/>
                  </a:lnTo>
                  <a:lnTo>
                    <a:pt x="2556" y="1930"/>
                  </a:lnTo>
                  <a:lnTo>
                    <a:pt x="2568" y="1939"/>
                  </a:lnTo>
                  <a:lnTo>
                    <a:pt x="2580" y="1948"/>
                  </a:lnTo>
                  <a:lnTo>
                    <a:pt x="2592" y="1956"/>
                  </a:lnTo>
                  <a:lnTo>
                    <a:pt x="2605" y="1963"/>
                  </a:lnTo>
                  <a:lnTo>
                    <a:pt x="2618" y="1969"/>
                  </a:lnTo>
                  <a:lnTo>
                    <a:pt x="2631" y="1975"/>
                  </a:lnTo>
                  <a:lnTo>
                    <a:pt x="2644" y="1980"/>
                  </a:lnTo>
                  <a:lnTo>
                    <a:pt x="2658" y="1983"/>
                  </a:lnTo>
                  <a:lnTo>
                    <a:pt x="2673" y="1988"/>
                  </a:lnTo>
                  <a:lnTo>
                    <a:pt x="2688" y="1990"/>
                  </a:lnTo>
                  <a:lnTo>
                    <a:pt x="2702" y="1993"/>
                  </a:lnTo>
                  <a:lnTo>
                    <a:pt x="2718" y="1995"/>
                  </a:lnTo>
                  <a:lnTo>
                    <a:pt x="2749" y="1996"/>
                  </a:lnTo>
                  <a:lnTo>
                    <a:pt x="2781" y="1996"/>
                  </a:lnTo>
                  <a:lnTo>
                    <a:pt x="2814" y="1995"/>
                  </a:lnTo>
                  <a:lnTo>
                    <a:pt x="2847" y="1992"/>
                  </a:lnTo>
                  <a:lnTo>
                    <a:pt x="2881" y="1987"/>
                  </a:lnTo>
                  <a:lnTo>
                    <a:pt x="2915" y="1981"/>
                  </a:lnTo>
                  <a:lnTo>
                    <a:pt x="2950" y="1973"/>
                  </a:lnTo>
                  <a:lnTo>
                    <a:pt x="2984" y="1964"/>
                  </a:lnTo>
                  <a:lnTo>
                    <a:pt x="3019" y="1956"/>
                  </a:lnTo>
                  <a:lnTo>
                    <a:pt x="3053" y="1945"/>
                  </a:lnTo>
                  <a:lnTo>
                    <a:pt x="3059" y="1944"/>
                  </a:lnTo>
                  <a:lnTo>
                    <a:pt x="3065" y="1939"/>
                  </a:lnTo>
                  <a:lnTo>
                    <a:pt x="3072" y="1935"/>
                  </a:lnTo>
                  <a:lnTo>
                    <a:pt x="3079" y="1930"/>
                  </a:lnTo>
                  <a:lnTo>
                    <a:pt x="3096" y="1916"/>
                  </a:lnTo>
                  <a:lnTo>
                    <a:pt x="3114" y="1901"/>
                  </a:lnTo>
                  <a:lnTo>
                    <a:pt x="3133" y="1886"/>
                  </a:lnTo>
                  <a:lnTo>
                    <a:pt x="3154" y="1873"/>
                  </a:lnTo>
                  <a:lnTo>
                    <a:pt x="3165" y="1867"/>
                  </a:lnTo>
                  <a:lnTo>
                    <a:pt x="3177" y="1862"/>
                  </a:lnTo>
                  <a:lnTo>
                    <a:pt x="3188" y="1859"/>
                  </a:lnTo>
                  <a:lnTo>
                    <a:pt x="3200" y="1855"/>
                  </a:lnTo>
                  <a:lnTo>
                    <a:pt x="3246" y="1849"/>
                  </a:lnTo>
                  <a:lnTo>
                    <a:pt x="3287" y="1844"/>
                  </a:lnTo>
                  <a:lnTo>
                    <a:pt x="3325" y="1841"/>
                  </a:lnTo>
                  <a:lnTo>
                    <a:pt x="3364" y="1835"/>
                  </a:lnTo>
                  <a:lnTo>
                    <a:pt x="3383" y="1830"/>
                  </a:lnTo>
                  <a:lnTo>
                    <a:pt x="3404" y="1826"/>
                  </a:lnTo>
                  <a:lnTo>
                    <a:pt x="3424" y="1821"/>
                  </a:lnTo>
                  <a:lnTo>
                    <a:pt x="3445" y="1813"/>
                  </a:lnTo>
                  <a:lnTo>
                    <a:pt x="3468" y="1805"/>
                  </a:lnTo>
                  <a:lnTo>
                    <a:pt x="3492" y="1794"/>
                  </a:lnTo>
                  <a:lnTo>
                    <a:pt x="3518" y="1784"/>
                  </a:lnTo>
                  <a:lnTo>
                    <a:pt x="3544" y="1769"/>
                  </a:lnTo>
                  <a:lnTo>
                    <a:pt x="3557" y="1763"/>
                  </a:lnTo>
                  <a:lnTo>
                    <a:pt x="3570" y="1760"/>
                  </a:lnTo>
                  <a:lnTo>
                    <a:pt x="3583" y="1756"/>
                  </a:lnTo>
                  <a:lnTo>
                    <a:pt x="3596" y="1754"/>
                  </a:lnTo>
                  <a:lnTo>
                    <a:pt x="3623" y="1752"/>
                  </a:lnTo>
                  <a:lnTo>
                    <a:pt x="3652" y="1752"/>
                  </a:lnTo>
                  <a:lnTo>
                    <a:pt x="3680" y="1752"/>
                  </a:lnTo>
                  <a:lnTo>
                    <a:pt x="3709" y="1753"/>
                  </a:lnTo>
                  <a:lnTo>
                    <a:pt x="3739" y="1753"/>
                  </a:lnTo>
                  <a:lnTo>
                    <a:pt x="3767" y="1750"/>
                  </a:lnTo>
                  <a:lnTo>
                    <a:pt x="3783" y="1747"/>
                  </a:lnTo>
                  <a:lnTo>
                    <a:pt x="3798" y="1741"/>
                  </a:lnTo>
                  <a:lnTo>
                    <a:pt x="3812" y="1733"/>
                  </a:lnTo>
                  <a:lnTo>
                    <a:pt x="3827" y="1724"/>
                  </a:lnTo>
                  <a:lnTo>
                    <a:pt x="3840" y="1717"/>
                  </a:lnTo>
                  <a:lnTo>
                    <a:pt x="3853" y="1709"/>
                  </a:lnTo>
                  <a:lnTo>
                    <a:pt x="3866" y="1703"/>
                  </a:lnTo>
                  <a:lnTo>
                    <a:pt x="3879" y="1699"/>
                  </a:lnTo>
                  <a:lnTo>
                    <a:pt x="3892" y="1698"/>
                  </a:lnTo>
                  <a:lnTo>
                    <a:pt x="3905" y="1697"/>
                  </a:lnTo>
                  <a:lnTo>
                    <a:pt x="3918" y="1697"/>
                  </a:lnTo>
                  <a:lnTo>
                    <a:pt x="3930" y="1697"/>
                  </a:lnTo>
                  <a:lnTo>
                    <a:pt x="3954" y="1699"/>
                  </a:lnTo>
                  <a:lnTo>
                    <a:pt x="3978" y="1703"/>
                  </a:lnTo>
                  <a:lnTo>
                    <a:pt x="4025" y="1714"/>
                  </a:lnTo>
                  <a:lnTo>
                    <a:pt x="4073" y="1725"/>
                  </a:lnTo>
                  <a:lnTo>
                    <a:pt x="4096" y="1731"/>
                  </a:lnTo>
                  <a:lnTo>
                    <a:pt x="4121" y="1734"/>
                  </a:lnTo>
                  <a:lnTo>
                    <a:pt x="4134" y="1735"/>
                  </a:lnTo>
                  <a:lnTo>
                    <a:pt x="4147" y="1736"/>
                  </a:lnTo>
                  <a:lnTo>
                    <a:pt x="4161" y="1736"/>
                  </a:lnTo>
                  <a:lnTo>
                    <a:pt x="4174" y="1735"/>
                  </a:lnTo>
                  <a:lnTo>
                    <a:pt x="4188" y="1734"/>
                  </a:lnTo>
                  <a:lnTo>
                    <a:pt x="4201" y="1731"/>
                  </a:lnTo>
                  <a:lnTo>
                    <a:pt x="4215" y="1728"/>
                  </a:lnTo>
                  <a:lnTo>
                    <a:pt x="4231" y="1723"/>
                  </a:lnTo>
                  <a:lnTo>
                    <a:pt x="4245" y="1718"/>
                  </a:lnTo>
                  <a:lnTo>
                    <a:pt x="4260" y="1711"/>
                  </a:lnTo>
                  <a:lnTo>
                    <a:pt x="4277" y="1704"/>
                  </a:lnTo>
                  <a:lnTo>
                    <a:pt x="4292" y="1696"/>
                  </a:lnTo>
                  <a:lnTo>
                    <a:pt x="4303" y="1690"/>
                  </a:lnTo>
                  <a:lnTo>
                    <a:pt x="4315" y="1685"/>
                  </a:lnTo>
                  <a:lnTo>
                    <a:pt x="4326" y="1683"/>
                  </a:lnTo>
                  <a:lnTo>
                    <a:pt x="4336" y="1680"/>
                  </a:lnTo>
                  <a:lnTo>
                    <a:pt x="4348" y="1678"/>
                  </a:lnTo>
                  <a:lnTo>
                    <a:pt x="4360" y="1677"/>
                  </a:lnTo>
                  <a:lnTo>
                    <a:pt x="4372" y="1677"/>
                  </a:lnTo>
                  <a:lnTo>
                    <a:pt x="4385" y="1678"/>
                  </a:lnTo>
                  <a:lnTo>
                    <a:pt x="4410" y="1680"/>
                  </a:lnTo>
                  <a:lnTo>
                    <a:pt x="4436" y="1684"/>
                  </a:lnTo>
                  <a:lnTo>
                    <a:pt x="4462" y="1690"/>
                  </a:lnTo>
                  <a:lnTo>
                    <a:pt x="4490" y="1695"/>
                  </a:lnTo>
                  <a:lnTo>
                    <a:pt x="4518" y="1700"/>
                  </a:lnTo>
                  <a:lnTo>
                    <a:pt x="4548" y="1705"/>
                  </a:lnTo>
                  <a:lnTo>
                    <a:pt x="4578" y="1708"/>
                  </a:lnTo>
                  <a:lnTo>
                    <a:pt x="4609" y="1709"/>
                  </a:lnTo>
                  <a:lnTo>
                    <a:pt x="4624" y="1709"/>
                  </a:lnTo>
                  <a:lnTo>
                    <a:pt x="4641" y="1708"/>
                  </a:lnTo>
                  <a:lnTo>
                    <a:pt x="4656" y="1705"/>
                  </a:lnTo>
                  <a:lnTo>
                    <a:pt x="4673" y="1703"/>
                  </a:lnTo>
                  <a:lnTo>
                    <a:pt x="4688" y="1699"/>
                  </a:lnTo>
                  <a:lnTo>
                    <a:pt x="4705" y="1695"/>
                  </a:lnTo>
                  <a:lnTo>
                    <a:pt x="4723" y="1689"/>
                  </a:lnTo>
                  <a:lnTo>
                    <a:pt x="4739" y="1681"/>
                  </a:lnTo>
                  <a:lnTo>
                    <a:pt x="4752" y="1677"/>
                  </a:lnTo>
                  <a:lnTo>
                    <a:pt x="4765" y="1674"/>
                  </a:lnTo>
                  <a:lnTo>
                    <a:pt x="4780" y="1674"/>
                  </a:lnTo>
                  <a:lnTo>
                    <a:pt x="4794" y="1676"/>
                  </a:lnTo>
                  <a:lnTo>
                    <a:pt x="4808" y="1678"/>
                  </a:lnTo>
                  <a:lnTo>
                    <a:pt x="4822" y="1683"/>
                  </a:lnTo>
                  <a:lnTo>
                    <a:pt x="4837" y="1687"/>
                  </a:lnTo>
                  <a:lnTo>
                    <a:pt x="4851" y="1692"/>
                  </a:lnTo>
                  <a:lnTo>
                    <a:pt x="4880" y="1704"/>
                  </a:lnTo>
                  <a:lnTo>
                    <a:pt x="4906" y="1716"/>
                  </a:lnTo>
                  <a:lnTo>
                    <a:pt x="4918" y="1721"/>
                  </a:lnTo>
                  <a:lnTo>
                    <a:pt x="4929" y="1724"/>
                  </a:lnTo>
                  <a:lnTo>
                    <a:pt x="4939" y="1727"/>
                  </a:lnTo>
                  <a:lnTo>
                    <a:pt x="4948" y="1728"/>
                  </a:lnTo>
                  <a:lnTo>
                    <a:pt x="4962" y="1728"/>
                  </a:lnTo>
                  <a:lnTo>
                    <a:pt x="4976" y="1727"/>
                  </a:lnTo>
                  <a:lnTo>
                    <a:pt x="4992" y="1724"/>
                  </a:lnTo>
                  <a:lnTo>
                    <a:pt x="5009" y="1721"/>
                  </a:lnTo>
                  <a:lnTo>
                    <a:pt x="5026" y="1717"/>
                  </a:lnTo>
                  <a:lnTo>
                    <a:pt x="5041" y="1711"/>
                  </a:lnTo>
                  <a:lnTo>
                    <a:pt x="5057" y="1706"/>
                  </a:lnTo>
                  <a:lnTo>
                    <a:pt x="5070" y="1700"/>
                  </a:lnTo>
                  <a:lnTo>
                    <a:pt x="5072" y="1699"/>
                  </a:lnTo>
                  <a:lnTo>
                    <a:pt x="5074" y="1699"/>
                  </a:lnTo>
                  <a:lnTo>
                    <a:pt x="5077" y="1699"/>
                  </a:lnTo>
                  <a:lnTo>
                    <a:pt x="5080" y="1700"/>
                  </a:lnTo>
                  <a:lnTo>
                    <a:pt x="5087" y="1704"/>
                  </a:lnTo>
                  <a:lnTo>
                    <a:pt x="5095" y="1708"/>
                  </a:lnTo>
                  <a:lnTo>
                    <a:pt x="5102" y="1712"/>
                  </a:lnTo>
                  <a:lnTo>
                    <a:pt x="5109" y="1717"/>
                  </a:lnTo>
                  <a:lnTo>
                    <a:pt x="5117" y="1721"/>
                  </a:lnTo>
                  <a:lnTo>
                    <a:pt x="5124" y="1724"/>
                  </a:lnTo>
                  <a:lnTo>
                    <a:pt x="5133" y="1724"/>
                  </a:lnTo>
                  <a:lnTo>
                    <a:pt x="5143" y="1723"/>
                  </a:lnTo>
                  <a:lnTo>
                    <a:pt x="5154" y="1722"/>
                  </a:lnTo>
                  <a:lnTo>
                    <a:pt x="5166" y="1718"/>
                  </a:lnTo>
                  <a:lnTo>
                    <a:pt x="5190" y="1711"/>
                  </a:lnTo>
                  <a:lnTo>
                    <a:pt x="5216" y="1703"/>
                  </a:lnTo>
                  <a:lnTo>
                    <a:pt x="5241" y="1695"/>
                  </a:lnTo>
                  <a:lnTo>
                    <a:pt x="5262" y="1690"/>
                  </a:lnTo>
                  <a:lnTo>
                    <a:pt x="5272" y="1689"/>
                  </a:lnTo>
                  <a:lnTo>
                    <a:pt x="5280" y="1689"/>
                  </a:lnTo>
                  <a:lnTo>
                    <a:pt x="5287" y="1691"/>
                  </a:lnTo>
                  <a:lnTo>
                    <a:pt x="5292" y="1695"/>
                  </a:lnTo>
                  <a:lnTo>
                    <a:pt x="5303" y="1704"/>
                  </a:lnTo>
                  <a:lnTo>
                    <a:pt x="5314" y="1711"/>
                  </a:lnTo>
                  <a:lnTo>
                    <a:pt x="5325" y="1718"/>
                  </a:lnTo>
                  <a:lnTo>
                    <a:pt x="5338" y="1724"/>
                  </a:lnTo>
                  <a:lnTo>
                    <a:pt x="5350" y="1728"/>
                  </a:lnTo>
                  <a:lnTo>
                    <a:pt x="5363" y="1731"/>
                  </a:lnTo>
                  <a:lnTo>
                    <a:pt x="5376" y="1734"/>
                  </a:lnTo>
                  <a:lnTo>
                    <a:pt x="5389" y="1734"/>
                  </a:lnTo>
                  <a:lnTo>
                    <a:pt x="5402" y="1734"/>
                  </a:lnTo>
                  <a:lnTo>
                    <a:pt x="5415" y="1731"/>
                  </a:lnTo>
                  <a:lnTo>
                    <a:pt x="5430" y="1729"/>
                  </a:lnTo>
                  <a:lnTo>
                    <a:pt x="5444" y="1725"/>
                  </a:lnTo>
                  <a:lnTo>
                    <a:pt x="5458" y="1721"/>
                  </a:lnTo>
                  <a:lnTo>
                    <a:pt x="5471" y="1715"/>
                  </a:lnTo>
                  <a:lnTo>
                    <a:pt x="5486" y="1709"/>
                  </a:lnTo>
                  <a:lnTo>
                    <a:pt x="5500" y="1700"/>
                  </a:lnTo>
                  <a:lnTo>
                    <a:pt x="5541" y="1678"/>
                  </a:lnTo>
                  <a:lnTo>
                    <a:pt x="5582" y="1654"/>
                  </a:lnTo>
                  <a:lnTo>
                    <a:pt x="5622" y="1633"/>
                  </a:lnTo>
                  <a:lnTo>
                    <a:pt x="5661" y="1610"/>
                  </a:lnTo>
                  <a:lnTo>
                    <a:pt x="5701" y="1586"/>
                  </a:lnTo>
                  <a:lnTo>
                    <a:pt x="5739" y="1561"/>
                  </a:lnTo>
                  <a:lnTo>
                    <a:pt x="5758" y="1548"/>
                  </a:lnTo>
                  <a:lnTo>
                    <a:pt x="5776" y="1534"/>
                  </a:lnTo>
                  <a:lnTo>
                    <a:pt x="5793" y="1519"/>
                  </a:lnTo>
                  <a:lnTo>
                    <a:pt x="5811" y="1503"/>
                  </a:lnTo>
                  <a:lnTo>
                    <a:pt x="5821" y="1493"/>
                  </a:lnTo>
                  <a:lnTo>
                    <a:pt x="5830" y="1479"/>
                  </a:lnTo>
                  <a:lnTo>
                    <a:pt x="5837" y="1464"/>
                  </a:lnTo>
                  <a:lnTo>
                    <a:pt x="5846" y="1446"/>
                  </a:lnTo>
                  <a:lnTo>
                    <a:pt x="5859" y="1407"/>
                  </a:lnTo>
                  <a:lnTo>
                    <a:pt x="5871" y="1365"/>
                  </a:lnTo>
                  <a:lnTo>
                    <a:pt x="5881" y="1325"/>
                  </a:lnTo>
                  <a:lnTo>
                    <a:pt x="5891" y="1289"/>
                  </a:lnTo>
                  <a:lnTo>
                    <a:pt x="5896" y="1275"/>
                  </a:lnTo>
                  <a:lnTo>
                    <a:pt x="5899" y="1263"/>
                  </a:lnTo>
                  <a:lnTo>
                    <a:pt x="5904" y="1254"/>
                  </a:lnTo>
                  <a:lnTo>
                    <a:pt x="5907" y="1248"/>
                  </a:lnTo>
                  <a:lnTo>
                    <a:pt x="5948" y="1212"/>
                  </a:lnTo>
                  <a:lnTo>
                    <a:pt x="5986" y="1178"/>
                  </a:lnTo>
                  <a:lnTo>
                    <a:pt x="6023" y="1143"/>
                  </a:lnTo>
                  <a:lnTo>
                    <a:pt x="6058" y="1108"/>
                  </a:lnTo>
                  <a:lnTo>
                    <a:pt x="6092" y="1073"/>
                  </a:lnTo>
                  <a:lnTo>
                    <a:pt x="6123" y="1039"/>
                  </a:lnTo>
                  <a:lnTo>
                    <a:pt x="6152" y="1003"/>
                  </a:lnTo>
                  <a:lnTo>
                    <a:pt x="6181" y="966"/>
                  </a:lnTo>
                  <a:lnTo>
                    <a:pt x="6193" y="947"/>
                  </a:lnTo>
                  <a:lnTo>
                    <a:pt x="6206" y="928"/>
                  </a:lnTo>
                  <a:lnTo>
                    <a:pt x="6218" y="909"/>
                  </a:lnTo>
                  <a:lnTo>
                    <a:pt x="6228" y="890"/>
                  </a:lnTo>
                  <a:lnTo>
                    <a:pt x="6239" y="870"/>
                  </a:lnTo>
                  <a:lnTo>
                    <a:pt x="6250" y="850"/>
                  </a:lnTo>
                  <a:lnTo>
                    <a:pt x="6259" y="828"/>
                  </a:lnTo>
                  <a:lnTo>
                    <a:pt x="6269" y="807"/>
                  </a:lnTo>
                  <a:lnTo>
                    <a:pt x="6277" y="786"/>
                  </a:lnTo>
                  <a:lnTo>
                    <a:pt x="6284" y="763"/>
                  </a:lnTo>
                  <a:lnTo>
                    <a:pt x="6291" y="740"/>
                  </a:lnTo>
                  <a:lnTo>
                    <a:pt x="6298" y="718"/>
                  </a:lnTo>
                  <a:lnTo>
                    <a:pt x="6303" y="694"/>
                  </a:lnTo>
                  <a:lnTo>
                    <a:pt x="6309" y="669"/>
                  </a:lnTo>
                  <a:lnTo>
                    <a:pt x="6313" y="644"/>
                  </a:lnTo>
                  <a:lnTo>
                    <a:pt x="6317" y="618"/>
                  </a:lnTo>
                  <a:lnTo>
                    <a:pt x="6316" y="612"/>
                  </a:lnTo>
                  <a:lnTo>
                    <a:pt x="6314" y="605"/>
                  </a:lnTo>
                  <a:lnTo>
                    <a:pt x="6310" y="598"/>
                  </a:lnTo>
                  <a:lnTo>
                    <a:pt x="6304" y="589"/>
                  </a:lnTo>
                  <a:lnTo>
                    <a:pt x="6289" y="569"/>
                  </a:lnTo>
                  <a:lnTo>
                    <a:pt x="6268" y="545"/>
                  </a:lnTo>
                  <a:lnTo>
                    <a:pt x="6260" y="537"/>
                  </a:lnTo>
                  <a:lnTo>
                    <a:pt x="6252" y="530"/>
                  </a:lnTo>
                  <a:lnTo>
                    <a:pt x="6244" y="523"/>
                  </a:lnTo>
                  <a:lnTo>
                    <a:pt x="6234" y="517"/>
                  </a:lnTo>
                  <a:lnTo>
                    <a:pt x="6226" y="512"/>
                  </a:lnTo>
                  <a:lnTo>
                    <a:pt x="6216" y="507"/>
                  </a:lnTo>
                  <a:lnTo>
                    <a:pt x="6207" y="504"/>
                  </a:lnTo>
                  <a:lnTo>
                    <a:pt x="6197" y="500"/>
                  </a:lnTo>
                  <a:lnTo>
                    <a:pt x="6177" y="494"/>
                  </a:lnTo>
                  <a:lnTo>
                    <a:pt x="6156" y="491"/>
                  </a:lnTo>
                  <a:lnTo>
                    <a:pt x="6134" y="488"/>
                  </a:lnTo>
                  <a:lnTo>
                    <a:pt x="6113" y="487"/>
                  </a:lnTo>
                  <a:lnTo>
                    <a:pt x="6069" y="487"/>
                  </a:lnTo>
                  <a:lnTo>
                    <a:pt x="6024" y="488"/>
                  </a:lnTo>
                  <a:lnTo>
                    <a:pt x="6003" y="490"/>
                  </a:lnTo>
                  <a:lnTo>
                    <a:pt x="5981" y="490"/>
                  </a:lnTo>
                  <a:lnTo>
                    <a:pt x="5960" y="488"/>
                  </a:lnTo>
                  <a:lnTo>
                    <a:pt x="5940" y="486"/>
                  </a:lnTo>
                  <a:lnTo>
                    <a:pt x="5921" y="485"/>
                  </a:lnTo>
                  <a:lnTo>
                    <a:pt x="5904" y="484"/>
                  </a:lnTo>
                  <a:lnTo>
                    <a:pt x="5887" y="484"/>
                  </a:lnTo>
                  <a:lnTo>
                    <a:pt x="5871" y="484"/>
                  </a:lnTo>
                  <a:lnTo>
                    <a:pt x="5855" y="485"/>
                  </a:lnTo>
                  <a:lnTo>
                    <a:pt x="5841" y="487"/>
                  </a:lnTo>
                  <a:lnTo>
                    <a:pt x="5827" y="490"/>
                  </a:lnTo>
                  <a:lnTo>
                    <a:pt x="5814" y="493"/>
                  </a:lnTo>
                  <a:lnTo>
                    <a:pt x="5789" y="500"/>
                  </a:lnTo>
                  <a:lnTo>
                    <a:pt x="5766" y="510"/>
                  </a:lnTo>
                  <a:lnTo>
                    <a:pt x="5745" y="519"/>
                  </a:lnTo>
                  <a:lnTo>
                    <a:pt x="5726" y="530"/>
                  </a:lnTo>
                  <a:lnTo>
                    <a:pt x="5707" y="540"/>
                  </a:lnTo>
                  <a:lnTo>
                    <a:pt x="5689" y="549"/>
                  </a:lnTo>
                  <a:lnTo>
                    <a:pt x="5671" y="557"/>
                  </a:lnTo>
                  <a:lnTo>
                    <a:pt x="5653" y="563"/>
                  </a:lnTo>
                  <a:lnTo>
                    <a:pt x="5645" y="566"/>
                  </a:lnTo>
                  <a:lnTo>
                    <a:pt x="5635" y="567"/>
                  </a:lnTo>
                  <a:lnTo>
                    <a:pt x="5626" y="568"/>
                  </a:lnTo>
                  <a:lnTo>
                    <a:pt x="5618" y="568"/>
                  </a:lnTo>
                  <a:lnTo>
                    <a:pt x="5608" y="567"/>
                  </a:lnTo>
                  <a:lnTo>
                    <a:pt x="5598" y="564"/>
                  </a:lnTo>
                  <a:lnTo>
                    <a:pt x="5588" y="562"/>
                  </a:lnTo>
                  <a:lnTo>
                    <a:pt x="5578" y="559"/>
                  </a:lnTo>
                  <a:lnTo>
                    <a:pt x="5568" y="555"/>
                  </a:lnTo>
                  <a:lnTo>
                    <a:pt x="5544" y="551"/>
                  </a:lnTo>
                  <a:lnTo>
                    <a:pt x="5526" y="551"/>
                  </a:lnTo>
                  <a:lnTo>
                    <a:pt x="5507" y="550"/>
                  </a:lnTo>
                  <a:lnTo>
                    <a:pt x="5483" y="551"/>
                  </a:lnTo>
                  <a:lnTo>
                    <a:pt x="5458" y="555"/>
                  </a:lnTo>
                  <a:lnTo>
                    <a:pt x="5431" y="561"/>
                  </a:lnTo>
                  <a:lnTo>
                    <a:pt x="5401" y="568"/>
                  </a:lnTo>
                  <a:lnTo>
                    <a:pt x="5386" y="574"/>
                  </a:lnTo>
                  <a:lnTo>
                    <a:pt x="5370" y="580"/>
                  </a:lnTo>
                  <a:lnTo>
                    <a:pt x="5354" y="586"/>
                  </a:lnTo>
                  <a:lnTo>
                    <a:pt x="5337" y="594"/>
                  </a:lnTo>
                  <a:lnTo>
                    <a:pt x="5319" y="603"/>
                  </a:lnTo>
                  <a:lnTo>
                    <a:pt x="5303" y="612"/>
                  </a:lnTo>
                  <a:lnTo>
                    <a:pt x="5285" y="623"/>
                  </a:lnTo>
                  <a:lnTo>
                    <a:pt x="5267" y="635"/>
                  </a:lnTo>
                  <a:lnTo>
                    <a:pt x="5248" y="648"/>
                  </a:lnTo>
                  <a:lnTo>
                    <a:pt x="5230" y="662"/>
                  </a:lnTo>
                  <a:lnTo>
                    <a:pt x="5211" y="677"/>
                  </a:lnTo>
                  <a:lnTo>
                    <a:pt x="5193" y="694"/>
                  </a:lnTo>
                  <a:lnTo>
                    <a:pt x="5137" y="658"/>
                  </a:lnTo>
                  <a:lnTo>
                    <a:pt x="5078" y="623"/>
                  </a:lnTo>
                  <a:lnTo>
                    <a:pt x="5017" y="588"/>
                  </a:lnTo>
                  <a:lnTo>
                    <a:pt x="4954" y="554"/>
                  </a:lnTo>
                  <a:lnTo>
                    <a:pt x="4890" y="522"/>
                  </a:lnTo>
                  <a:lnTo>
                    <a:pt x="4826" y="492"/>
                  </a:lnTo>
                  <a:lnTo>
                    <a:pt x="4794" y="479"/>
                  </a:lnTo>
                  <a:lnTo>
                    <a:pt x="4763" y="466"/>
                  </a:lnTo>
                  <a:lnTo>
                    <a:pt x="4732" y="454"/>
                  </a:lnTo>
                  <a:lnTo>
                    <a:pt x="4701" y="444"/>
                  </a:lnTo>
                  <a:close/>
                </a:path>
              </a:pathLst>
            </a:custGeom>
            <a:solidFill>
              <a:srgbClr val="66FFFF"/>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956" name="Rectangle 59"/>
            <p:cNvSpPr>
              <a:spLocks noChangeArrowheads="1"/>
            </p:cNvSpPr>
            <p:nvPr/>
          </p:nvSpPr>
          <p:spPr bwMode="auto">
            <a:xfrm>
              <a:off x="1105761" y="1374119"/>
              <a:ext cx="2198489" cy="55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Insulin</a:t>
              </a:r>
              <a:b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Secretion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grpSp>
        <p:nvGrpSpPr>
          <p:cNvPr id="647189" name="Group 281"/>
          <p:cNvGrpSpPr>
            <a:grpSpLocks/>
          </p:cNvGrpSpPr>
          <p:nvPr/>
        </p:nvGrpSpPr>
        <p:grpSpPr bwMode="auto">
          <a:xfrm>
            <a:off x="219075" y="2787650"/>
            <a:ext cx="3322638" cy="2855913"/>
            <a:chOff x="246390" y="2841886"/>
            <a:chExt cx="3738951" cy="3210475"/>
          </a:xfrm>
        </p:grpSpPr>
        <p:sp>
          <p:nvSpPr>
            <p:cNvPr id="647315" name="Freeform 37"/>
            <p:cNvSpPr>
              <a:spLocks/>
            </p:cNvSpPr>
            <p:nvPr/>
          </p:nvSpPr>
          <p:spPr bwMode="auto">
            <a:xfrm>
              <a:off x="1513347" y="4639943"/>
              <a:ext cx="2471994" cy="1412418"/>
            </a:xfrm>
            <a:custGeom>
              <a:avLst/>
              <a:gdLst>
                <a:gd name="T0" fmla="*/ 2147483646 w 4335"/>
                <a:gd name="T1" fmla="*/ 2147483646 h 2785"/>
                <a:gd name="T2" fmla="*/ 2147483646 w 4335"/>
                <a:gd name="T3" fmla="*/ 2147483646 h 2785"/>
                <a:gd name="T4" fmla="*/ 2147483646 w 4335"/>
                <a:gd name="T5" fmla="*/ 2147483646 h 2785"/>
                <a:gd name="T6" fmla="*/ 2147483646 w 4335"/>
                <a:gd name="T7" fmla="*/ 2147483646 h 2785"/>
                <a:gd name="T8" fmla="*/ 2147483646 w 4335"/>
                <a:gd name="T9" fmla="*/ 2147483646 h 2785"/>
                <a:gd name="T10" fmla="*/ 2147483646 w 4335"/>
                <a:gd name="T11" fmla="*/ 2147483646 h 2785"/>
                <a:gd name="T12" fmla="*/ 2147483646 w 4335"/>
                <a:gd name="T13" fmla="*/ 2147483646 h 2785"/>
                <a:gd name="T14" fmla="*/ 2147483646 w 4335"/>
                <a:gd name="T15" fmla="*/ 2147483646 h 2785"/>
                <a:gd name="T16" fmla="*/ 2147483646 w 4335"/>
                <a:gd name="T17" fmla="*/ 2147483646 h 2785"/>
                <a:gd name="T18" fmla="*/ 2147483646 w 4335"/>
                <a:gd name="T19" fmla="*/ 2147483646 h 2785"/>
                <a:gd name="T20" fmla="*/ 2147483646 w 4335"/>
                <a:gd name="T21" fmla="*/ 2147483646 h 2785"/>
                <a:gd name="T22" fmla="*/ 2147483646 w 4335"/>
                <a:gd name="T23" fmla="*/ 2147483646 h 2785"/>
                <a:gd name="T24" fmla="*/ 2147483646 w 4335"/>
                <a:gd name="T25" fmla="*/ 2147483646 h 2785"/>
                <a:gd name="T26" fmla="*/ 2147483646 w 4335"/>
                <a:gd name="T27" fmla="*/ 2147483646 h 2785"/>
                <a:gd name="T28" fmla="*/ 2147483646 w 4335"/>
                <a:gd name="T29" fmla="*/ 2147483646 h 2785"/>
                <a:gd name="T30" fmla="*/ 2147483646 w 4335"/>
                <a:gd name="T31" fmla="*/ 2147483646 h 2785"/>
                <a:gd name="T32" fmla="*/ 2147483646 w 4335"/>
                <a:gd name="T33" fmla="*/ 2147483646 h 2785"/>
                <a:gd name="T34" fmla="*/ 2147483646 w 4335"/>
                <a:gd name="T35" fmla="*/ 2147483646 h 2785"/>
                <a:gd name="T36" fmla="*/ 2147483646 w 4335"/>
                <a:gd name="T37" fmla="*/ 2147483646 h 2785"/>
                <a:gd name="T38" fmla="*/ 2147483646 w 4335"/>
                <a:gd name="T39" fmla="*/ 2147483646 h 2785"/>
                <a:gd name="T40" fmla="*/ 2147483646 w 4335"/>
                <a:gd name="T41" fmla="*/ 2147483646 h 2785"/>
                <a:gd name="T42" fmla="*/ 2147483646 w 4335"/>
                <a:gd name="T43" fmla="*/ 2147483646 h 2785"/>
                <a:gd name="T44" fmla="*/ 2147483646 w 4335"/>
                <a:gd name="T45" fmla="*/ 2147483646 h 2785"/>
                <a:gd name="T46" fmla="*/ 2147483646 w 4335"/>
                <a:gd name="T47" fmla="*/ 2147483646 h 2785"/>
                <a:gd name="T48" fmla="*/ 2147483646 w 4335"/>
                <a:gd name="T49" fmla="*/ 2147483646 h 2785"/>
                <a:gd name="T50" fmla="*/ 2147483646 w 4335"/>
                <a:gd name="T51" fmla="*/ 2147483646 h 2785"/>
                <a:gd name="T52" fmla="*/ 2147483646 w 4335"/>
                <a:gd name="T53" fmla="*/ 2147483646 h 2785"/>
                <a:gd name="T54" fmla="*/ 2147483646 w 4335"/>
                <a:gd name="T55" fmla="*/ 2147483646 h 2785"/>
                <a:gd name="T56" fmla="*/ 2147483646 w 4335"/>
                <a:gd name="T57" fmla="*/ 2147483646 h 2785"/>
                <a:gd name="T58" fmla="*/ 2147483646 w 4335"/>
                <a:gd name="T59" fmla="*/ 2147483646 h 2785"/>
                <a:gd name="T60" fmla="*/ 2147483646 w 4335"/>
                <a:gd name="T61" fmla="*/ 2147483646 h 2785"/>
                <a:gd name="T62" fmla="*/ 2147483646 w 4335"/>
                <a:gd name="T63" fmla="*/ 2147483646 h 2785"/>
                <a:gd name="T64" fmla="*/ 2147483646 w 4335"/>
                <a:gd name="T65" fmla="*/ 2147483646 h 2785"/>
                <a:gd name="T66" fmla="*/ 2147483646 w 4335"/>
                <a:gd name="T67" fmla="*/ 2147483646 h 2785"/>
                <a:gd name="T68" fmla="*/ 2147483646 w 4335"/>
                <a:gd name="T69" fmla="*/ 2147483646 h 2785"/>
                <a:gd name="T70" fmla="*/ 2147483646 w 4335"/>
                <a:gd name="T71" fmla="*/ 2147483646 h 2785"/>
                <a:gd name="T72" fmla="*/ 2147483646 w 4335"/>
                <a:gd name="T73" fmla="*/ 2147483646 h 2785"/>
                <a:gd name="T74" fmla="*/ 2147483646 w 4335"/>
                <a:gd name="T75" fmla="*/ 2147483646 h 2785"/>
                <a:gd name="T76" fmla="*/ 2147483646 w 4335"/>
                <a:gd name="T77" fmla="*/ 2147483646 h 2785"/>
                <a:gd name="T78" fmla="*/ 2147483646 w 4335"/>
                <a:gd name="T79" fmla="*/ 2147483646 h 2785"/>
                <a:gd name="T80" fmla="*/ 2147483646 w 4335"/>
                <a:gd name="T81" fmla="*/ 2147483646 h 2785"/>
                <a:gd name="T82" fmla="*/ 2147483646 w 4335"/>
                <a:gd name="T83" fmla="*/ 2147483646 h 2785"/>
                <a:gd name="T84" fmla="*/ 2147483646 w 4335"/>
                <a:gd name="T85" fmla="*/ 2147483646 h 2785"/>
                <a:gd name="T86" fmla="*/ 2147483646 w 4335"/>
                <a:gd name="T87" fmla="*/ 2147483646 h 2785"/>
                <a:gd name="T88" fmla="*/ 2147483646 w 4335"/>
                <a:gd name="T89" fmla="*/ 2147483646 h 2785"/>
                <a:gd name="T90" fmla="*/ 2147483646 w 4335"/>
                <a:gd name="T91" fmla="*/ 2147483646 h 2785"/>
                <a:gd name="T92" fmla="*/ 2147483646 w 4335"/>
                <a:gd name="T93" fmla="*/ 2147483646 h 2785"/>
                <a:gd name="T94" fmla="*/ 2147483646 w 4335"/>
                <a:gd name="T95" fmla="*/ 2147483646 h 2785"/>
                <a:gd name="T96" fmla="*/ 2147483646 w 4335"/>
                <a:gd name="T97" fmla="*/ 2147483646 h 2785"/>
                <a:gd name="T98" fmla="*/ 2147483646 w 4335"/>
                <a:gd name="T99" fmla="*/ 2147483646 h 2785"/>
                <a:gd name="T100" fmla="*/ 2147483646 w 4335"/>
                <a:gd name="T101" fmla="*/ 2147483646 h 2785"/>
                <a:gd name="T102" fmla="*/ 2147483646 w 4335"/>
                <a:gd name="T103" fmla="*/ 2147483646 h 2785"/>
                <a:gd name="T104" fmla="*/ 2147483646 w 4335"/>
                <a:gd name="T105" fmla="*/ 2147483646 h 2785"/>
                <a:gd name="T106" fmla="*/ 2147483646 w 4335"/>
                <a:gd name="T107" fmla="*/ 2147483646 h 2785"/>
                <a:gd name="T108" fmla="*/ 2147483646 w 4335"/>
                <a:gd name="T109" fmla="*/ 2147483646 h 27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35"/>
                <a:gd name="T166" fmla="*/ 0 h 2785"/>
                <a:gd name="T167" fmla="*/ 4335 w 4335"/>
                <a:gd name="T168" fmla="*/ 2785 h 27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35" h="2785">
                  <a:moveTo>
                    <a:pt x="249" y="446"/>
                  </a:moveTo>
                  <a:lnTo>
                    <a:pt x="203" y="500"/>
                  </a:lnTo>
                  <a:lnTo>
                    <a:pt x="169" y="561"/>
                  </a:lnTo>
                  <a:lnTo>
                    <a:pt x="137" y="623"/>
                  </a:lnTo>
                  <a:lnTo>
                    <a:pt x="110" y="686"/>
                  </a:lnTo>
                  <a:lnTo>
                    <a:pt x="86" y="748"/>
                  </a:lnTo>
                  <a:lnTo>
                    <a:pt x="64" y="810"/>
                  </a:lnTo>
                  <a:lnTo>
                    <a:pt x="47" y="873"/>
                  </a:lnTo>
                  <a:lnTo>
                    <a:pt x="32" y="934"/>
                  </a:lnTo>
                  <a:lnTo>
                    <a:pt x="20" y="997"/>
                  </a:lnTo>
                  <a:lnTo>
                    <a:pt x="11" y="1059"/>
                  </a:lnTo>
                  <a:lnTo>
                    <a:pt x="5" y="1122"/>
                  </a:lnTo>
                  <a:lnTo>
                    <a:pt x="1" y="1185"/>
                  </a:lnTo>
                  <a:lnTo>
                    <a:pt x="0" y="1247"/>
                  </a:lnTo>
                  <a:lnTo>
                    <a:pt x="1" y="1310"/>
                  </a:lnTo>
                  <a:lnTo>
                    <a:pt x="4" y="1372"/>
                  </a:lnTo>
                  <a:lnTo>
                    <a:pt x="10" y="1435"/>
                  </a:lnTo>
                  <a:lnTo>
                    <a:pt x="17" y="1497"/>
                  </a:lnTo>
                  <a:lnTo>
                    <a:pt x="26" y="1558"/>
                  </a:lnTo>
                  <a:lnTo>
                    <a:pt x="38" y="1620"/>
                  </a:lnTo>
                  <a:lnTo>
                    <a:pt x="51" y="1682"/>
                  </a:lnTo>
                  <a:lnTo>
                    <a:pt x="66" y="1744"/>
                  </a:lnTo>
                  <a:lnTo>
                    <a:pt x="82" y="1804"/>
                  </a:lnTo>
                  <a:lnTo>
                    <a:pt x="100" y="1866"/>
                  </a:lnTo>
                  <a:lnTo>
                    <a:pt x="118" y="1927"/>
                  </a:lnTo>
                  <a:lnTo>
                    <a:pt x="138" y="1987"/>
                  </a:lnTo>
                  <a:lnTo>
                    <a:pt x="160" y="2048"/>
                  </a:lnTo>
                  <a:lnTo>
                    <a:pt x="181" y="2107"/>
                  </a:lnTo>
                  <a:lnTo>
                    <a:pt x="203" y="2167"/>
                  </a:lnTo>
                  <a:lnTo>
                    <a:pt x="227" y="2226"/>
                  </a:lnTo>
                  <a:lnTo>
                    <a:pt x="276" y="2344"/>
                  </a:lnTo>
                  <a:lnTo>
                    <a:pt x="326" y="2460"/>
                  </a:lnTo>
                  <a:lnTo>
                    <a:pt x="339" y="2486"/>
                  </a:lnTo>
                  <a:lnTo>
                    <a:pt x="356" y="2514"/>
                  </a:lnTo>
                  <a:lnTo>
                    <a:pt x="375" y="2542"/>
                  </a:lnTo>
                  <a:lnTo>
                    <a:pt x="397" y="2572"/>
                  </a:lnTo>
                  <a:lnTo>
                    <a:pt x="422" y="2603"/>
                  </a:lnTo>
                  <a:lnTo>
                    <a:pt x="447" y="2631"/>
                  </a:lnTo>
                  <a:lnTo>
                    <a:pt x="474" y="2660"/>
                  </a:lnTo>
                  <a:lnTo>
                    <a:pt x="503" y="2687"/>
                  </a:lnTo>
                  <a:lnTo>
                    <a:pt x="531" y="2712"/>
                  </a:lnTo>
                  <a:lnTo>
                    <a:pt x="559" y="2734"/>
                  </a:lnTo>
                  <a:lnTo>
                    <a:pt x="573" y="2744"/>
                  </a:lnTo>
                  <a:lnTo>
                    <a:pt x="587" y="2753"/>
                  </a:lnTo>
                  <a:lnTo>
                    <a:pt x="600" y="2761"/>
                  </a:lnTo>
                  <a:lnTo>
                    <a:pt x="613" y="2768"/>
                  </a:lnTo>
                  <a:lnTo>
                    <a:pt x="625" y="2774"/>
                  </a:lnTo>
                  <a:lnTo>
                    <a:pt x="638" y="2779"/>
                  </a:lnTo>
                  <a:lnTo>
                    <a:pt x="649" y="2782"/>
                  </a:lnTo>
                  <a:lnTo>
                    <a:pt x="661" y="2785"/>
                  </a:lnTo>
                  <a:lnTo>
                    <a:pt x="671" y="2785"/>
                  </a:lnTo>
                  <a:lnTo>
                    <a:pt x="681" y="2785"/>
                  </a:lnTo>
                  <a:lnTo>
                    <a:pt x="690" y="2782"/>
                  </a:lnTo>
                  <a:lnTo>
                    <a:pt x="698" y="2779"/>
                  </a:lnTo>
                  <a:lnTo>
                    <a:pt x="704" y="2772"/>
                  </a:lnTo>
                  <a:lnTo>
                    <a:pt x="713" y="2755"/>
                  </a:lnTo>
                  <a:lnTo>
                    <a:pt x="720" y="2743"/>
                  </a:lnTo>
                  <a:lnTo>
                    <a:pt x="730" y="2729"/>
                  </a:lnTo>
                  <a:lnTo>
                    <a:pt x="741" y="2713"/>
                  </a:lnTo>
                  <a:lnTo>
                    <a:pt x="756" y="2695"/>
                  </a:lnTo>
                  <a:lnTo>
                    <a:pt x="774" y="2675"/>
                  </a:lnTo>
                  <a:lnTo>
                    <a:pt x="795" y="2653"/>
                  </a:lnTo>
                  <a:lnTo>
                    <a:pt x="823" y="2629"/>
                  </a:lnTo>
                  <a:lnTo>
                    <a:pt x="854" y="2603"/>
                  </a:lnTo>
                  <a:lnTo>
                    <a:pt x="890" y="2575"/>
                  </a:lnTo>
                  <a:lnTo>
                    <a:pt x="932" y="2546"/>
                  </a:lnTo>
                  <a:lnTo>
                    <a:pt x="981" y="2515"/>
                  </a:lnTo>
                  <a:lnTo>
                    <a:pt x="1035" y="2482"/>
                  </a:lnTo>
                  <a:lnTo>
                    <a:pt x="1048" y="2472"/>
                  </a:lnTo>
                  <a:lnTo>
                    <a:pt x="1063" y="2461"/>
                  </a:lnTo>
                  <a:lnTo>
                    <a:pt x="1077" y="2450"/>
                  </a:lnTo>
                  <a:lnTo>
                    <a:pt x="1091" y="2435"/>
                  </a:lnTo>
                  <a:lnTo>
                    <a:pt x="1123" y="2404"/>
                  </a:lnTo>
                  <a:lnTo>
                    <a:pt x="1159" y="2371"/>
                  </a:lnTo>
                  <a:lnTo>
                    <a:pt x="1178" y="2353"/>
                  </a:lnTo>
                  <a:lnTo>
                    <a:pt x="1198" y="2335"/>
                  </a:lnTo>
                  <a:lnTo>
                    <a:pt x="1220" y="2319"/>
                  </a:lnTo>
                  <a:lnTo>
                    <a:pt x="1242" y="2302"/>
                  </a:lnTo>
                  <a:lnTo>
                    <a:pt x="1267" y="2287"/>
                  </a:lnTo>
                  <a:lnTo>
                    <a:pt x="1293" y="2271"/>
                  </a:lnTo>
                  <a:lnTo>
                    <a:pt x="1321" y="2258"/>
                  </a:lnTo>
                  <a:lnTo>
                    <a:pt x="1350" y="2245"/>
                  </a:lnTo>
                  <a:lnTo>
                    <a:pt x="1428" y="2218"/>
                  </a:lnTo>
                  <a:lnTo>
                    <a:pt x="1499" y="2193"/>
                  </a:lnTo>
                  <a:lnTo>
                    <a:pt x="1567" y="2170"/>
                  </a:lnTo>
                  <a:lnTo>
                    <a:pt x="1632" y="2148"/>
                  </a:lnTo>
                  <a:lnTo>
                    <a:pt x="1664" y="2136"/>
                  </a:lnTo>
                  <a:lnTo>
                    <a:pt x="1696" y="2123"/>
                  </a:lnTo>
                  <a:lnTo>
                    <a:pt x="1729" y="2110"/>
                  </a:lnTo>
                  <a:lnTo>
                    <a:pt x="1761" y="2094"/>
                  </a:lnTo>
                  <a:lnTo>
                    <a:pt x="1796" y="2079"/>
                  </a:lnTo>
                  <a:lnTo>
                    <a:pt x="1830" y="2061"/>
                  </a:lnTo>
                  <a:lnTo>
                    <a:pt x="1866" y="2042"/>
                  </a:lnTo>
                  <a:lnTo>
                    <a:pt x="1904" y="2022"/>
                  </a:lnTo>
                  <a:lnTo>
                    <a:pt x="1974" y="1983"/>
                  </a:lnTo>
                  <a:lnTo>
                    <a:pt x="2056" y="1937"/>
                  </a:lnTo>
                  <a:lnTo>
                    <a:pt x="2099" y="1912"/>
                  </a:lnTo>
                  <a:lnTo>
                    <a:pt x="2142" y="1886"/>
                  </a:lnTo>
                  <a:lnTo>
                    <a:pt x="2185" y="1858"/>
                  </a:lnTo>
                  <a:lnTo>
                    <a:pt x="2225" y="1829"/>
                  </a:lnTo>
                  <a:lnTo>
                    <a:pt x="2245" y="1815"/>
                  </a:lnTo>
                  <a:lnTo>
                    <a:pt x="2263" y="1800"/>
                  </a:lnTo>
                  <a:lnTo>
                    <a:pt x="2282" y="1784"/>
                  </a:lnTo>
                  <a:lnTo>
                    <a:pt x="2299" y="1769"/>
                  </a:lnTo>
                  <a:lnTo>
                    <a:pt x="2315" y="1753"/>
                  </a:lnTo>
                  <a:lnTo>
                    <a:pt x="2329" y="1737"/>
                  </a:lnTo>
                  <a:lnTo>
                    <a:pt x="2344" y="1720"/>
                  </a:lnTo>
                  <a:lnTo>
                    <a:pt x="2356" y="1703"/>
                  </a:lnTo>
                  <a:lnTo>
                    <a:pt x="2366" y="1687"/>
                  </a:lnTo>
                  <a:lnTo>
                    <a:pt x="2376" y="1670"/>
                  </a:lnTo>
                  <a:lnTo>
                    <a:pt x="2384" y="1652"/>
                  </a:lnTo>
                  <a:lnTo>
                    <a:pt x="2390" y="1636"/>
                  </a:lnTo>
                  <a:lnTo>
                    <a:pt x="2394" y="1618"/>
                  </a:lnTo>
                  <a:lnTo>
                    <a:pt x="2396" y="1600"/>
                  </a:lnTo>
                  <a:lnTo>
                    <a:pt x="2396" y="1582"/>
                  </a:lnTo>
                  <a:lnTo>
                    <a:pt x="2394" y="1563"/>
                  </a:lnTo>
                  <a:lnTo>
                    <a:pt x="2395" y="1587"/>
                  </a:lnTo>
                  <a:lnTo>
                    <a:pt x="2400" y="1607"/>
                  </a:lnTo>
                  <a:lnTo>
                    <a:pt x="2410" y="1624"/>
                  </a:lnTo>
                  <a:lnTo>
                    <a:pt x="2423" y="1637"/>
                  </a:lnTo>
                  <a:lnTo>
                    <a:pt x="2441" y="1646"/>
                  </a:lnTo>
                  <a:lnTo>
                    <a:pt x="2464" y="1653"/>
                  </a:lnTo>
                  <a:lnTo>
                    <a:pt x="2488" y="1657"/>
                  </a:lnTo>
                  <a:lnTo>
                    <a:pt x="2516" y="1657"/>
                  </a:lnTo>
                  <a:lnTo>
                    <a:pt x="2548" y="1655"/>
                  </a:lnTo>
                  <a:lnTo>
                    <a:pt x="2581" y="1650"/>
                  </a:lnTo>
                  <a:lnTo>
                    <a:pt x="2618" y="1643"/>
                  </a:lnTo>
                  <a:lnTo>
                    <a:pt x="2659" y="1634"/>
                  </a:lnTo>
                  <a:lnTo>
                    <a:pt x="2700" y="1622"/>
                  </a:lnTo>
                  <a:lnTo>
                    <a:pt x="2743" y="1609"/>
                  </a:lnTo>
                  <a:lnTo>
                    <a:pt x="2789" y="1594"/>
                  </a:lnTo>
                  <a:lnTo>
                    <a:pt x="2837" y="1576"/>
                  </a:lnTo>
                  <a:lnTo>
                    <a:pt x="2886" y="1558"/>
                  </a:lnTo>
                  <a:lnTo>
                    <a:pt x="2936" y="1538"/>
                  </a:lnTo>
                  <a:lnTo>
                    <a:pt x="2987" y="1518"/>
                  </a:lnTo>
                  <a:lnTo>
                    <a:pt x="3039" y="1495"/>
                  </a:lnTo>
                  <a:lnTo>
                    <a:pt x="3146" y="1449"/>
                  </a:lnTo>
                  <a:lnTo>
                    <a:pt x="3254" y="1400"/>
                  </a:lnTo>
                  <a:lnTo>
                    <a:pt x="3361" y="1350"/>
                  </a:lnTo>
                  <a:lnTo>
                    <a:pt x="3467" y="1300"/>
                  </a:lnTo>
                  <a:lnTo>
                    <a:pt x="3569" y="1252"/>
                  </a:lnTo>
                  <a:lnTo>
                    <a:pt x="3666" y="1205"/>
                  </a:lnTo>
                  <a:lnTo>
                    <a:pt x="3710" y="1184"/>
                  </a:lnTo>
                  <a:lnTo>
                    <a:pt x="3754" y="1159"/>
                  </a:lnTo>
                  <a:lnTo>
                    <a:pt x="3797" y="1132"/>
                  </a:lnTo>
                  <a:lnTo>
                    <a:pt x="3838" y="1103"/>
                  </a:lnTo>
                  <a:lnTo>
                    <a:pt x="3878" y="1072"/>
                  </a:lnTo>
                  <a:lnTo>
                    <a:pt x="3917" y="1040"/>
                  </a:lnTo>
                  <a:lnTo>
                    <a:pt x="3955" y="1006"/>
                  </a:lnTo>
                  <a:lnTo>
                    <a:pt x="3991" y="970"/>
                  </a:lnTo>
                  <a:lnTo>
                    <a:pt x="4026" y="934"/>
                  </a:lnTo>
                  <a:lnTo>
                    <a:pt x="4060" y="896"/>
                  </a:lnTo>
                  <a:lnTo>
                    <a:pt x="4092" y="858"/>
                  </a:lnTo>
                  <a:lnTo>
                    <a:pt x="4122" y="820"/>
                  </a:lnTo>
                  <a:lnTo>
                    <a:pt x="4150" y="781"/>
                  </a:lnTo>
                  <a:lnTo>
                    <a:pt x="4177" y="742"/>
                  </a:lnTo>
                  <a:lnTo>
                    <a:pt x="4202" y="703"/>
                  </a:lnTo>
                  <a:lnTo>
                    <a:pt x="4225" y="664"/>
                  </a:lnTo>
                  <a:lnTo>
                    <a:pt x="4246" y="625"/>
                  </a:lnTo>
                  <a:lnTo>
                    <a:pt x="4265" y="587"/>
                  </a:lnTo>
                  <a:lnTo>
                    <a:pt x="4282" y="549"/>
                  </a:lnTo>
                  <a:lnTo>
                    <a:pt x="4297" y="514"/>
                  </a:lnTo>
                  <a:lnTo>
                    <a:pt x="4309" y="478"/>
                  </a:lnTo>
                  <a:lnTo>
                    <a:pt x="4320" y="445"/>
                  </a:lnTo>
                  <a:lnTo>
                    <a:pt x="4327" y="413"/>
                  </a:lnTo>
                  <a:lnTo>
                    <a:pt x="4333" y="382"/>
                  </a:lnTo>
                  <a:lnTo>
                    <a:pt x="4335" y="353"/>
                  </a:lnTo>
                  <a:lnTo>
                    <a:pt x="4335" y="327"/>
                  </a:lnTo>
                  <a:lnTo>
                    <a:pt x="4333" y="303"/>
                  </a:lnTo>
                  <a:lnTo>
                    <a:pt x="4328" y="282"/>
                  </a:lnTo>
                  <a:lnTo>
                    <a:pt x="4320" y="263"/>
                  </a:lnTo>
                  <a:lnTo>
                    <a:pt x="4309" y="248"/>
                  </a:lnTo>
                  <a:lnTo>
                    <a:pt x="4296" y="235"/>
                  </a:lnTo>
                  <a:lnTo>
                    <a:pt x="4278" y="225"/>
                  </a:lnTo>
                  <a:lnTo>
                    <a:pt x="4223" y="216"/>
                  </a:lnTo>
                  <a:lnTo>
                    <a:pt x="4168" y="208"/>
                  </a:lnTo>
                  <a:lnTo>
                    <a:pt x="4117" y="202"/>
                  </a:lnTo>
                  <a:lnTo>
                    <a:pt x="4068" y="197"/>
                  </a:lnTo>
                  <a:lnTo>
                    <a:pt x="4023" y="193"/>
                  </a:lnTo>
                  <a:lnTo>
                    <a:pt x="3979" y="189"/>
                  </a:lnTo>
                  <a:lnTo>
                    <a:pt x="3937" y="187"/>
                  </a:lnTo>
                  <a:lnTo>
                    <a:pt x="3898" y="186"/>
                  </a:lnTo>
                  <a:lnTo>
                    <a:pt x="3860" y="185"/>
                  </a:lnTo>
                  <a:lnTo>
                    <a:pt x="3823" y="185"/>
                  </a:lnTo>
                  <a:lnTo>
                    <a:pt x="3789" y="186"/>
                  </a:lnTo>
                  <a:lnTo>
                    <a:pt x="3754" y="187"/>
                  </a:lnTo>
                  <a:lnTo>
                    <a:pt x="3690" y="192"/>
                  </a:lnTo>
                  <a:lnTo>
                    <a:pt x="3627" y="198"/>
                  </a:lnTo>
                  <a:lnTo>
                    <a:pt x="3565" y="205"/>
                  </a:lnTo>
                  <a:lnTo>
                    <a:pt x="3502" y="213"/>
                  </a:lnTo>
                  <a:lnTo>
                    <a:pt x="3438" y="223"/>
                  </a:lnTo>
                  <a:lnTo>
                    <a:pt x="3369" y="232"/>
                  </a:lnTo>
                  <a:lnTo>
                    <a:pt x="3296" y="240"/>
                  </a:lnTo>
                  <a:lnTo>
                    <a:pt x="3215" y="248"/>
                  </a:lnTo>
                  <a:lnTo>
                    <a:pt x="3172" y="251"/>
                  </a:lnTo>
                  <a:lnTo>
                    <a:pt x="3127" y="254"/>
                  </a:lnTo>
                  <a:lnTo>
                    <a:pt x="3078" y="256"/>
                  </a:lnTo>
                  <a:lnTo>
                    <a:pt x="3028" y="258"/>
                  </a:lnTo>
                  <a:lnTo>
                    <a:pt x="2983" y="258"/>
                  </a:lnTo>
                  <a:lnTo>
                    <a:pt x="2936" y="256"/>
                  </a:lnTo>
                  <a:lnTo>
                    <a:pt x="2886" y="252"/>
                  </a:lnTo>
                  <a:lnTo>
                    <a:pt x="2836" y="248"/>
                  </a:lnTo>
                  <a:lnTo>
                    <a:pt x="2732" y="237"/>
                  </a:lnTo>
                  <a:lnTo>
                    <a:pt x="2634" y="227"/>
                  </a:lnTo>
                  <a:lnTo>
                    <a:pt x="2586" y="224"/>
                  </a:lnTo>
                  <a:lnTo>
                    <a:pt x="2542" y="223"/>
                  </a:lnTo>
                  <a:lnTo>
                    <a:pt x="2521" y="223"/>
                  </a:lnTo>
                  <a:lnTo>
                    <a:pt x="2501" y="223"/>
                  </a:lnTo>
                  <a:lnTo>
                    <a:pt x="2482" y="224"/>
                  </a:lnTo>
                  <a:lnTo>
                    <a:pt x="2464" y="226"/>
                  </a:lnTo>
                  <a:lnTo>
                    <a:pt x="2446" y="229"/>
                  </a:lnTo>
                  <a:lnTo>
                    <a:pt x="2430" y="232"/>
                  </a:lnTo>
                  <a:lnTo>
                    <a:pt x="2416" y="237"/>
                  </a:lnTo>
                  <a:lnTo>
                    <a:pt x="2403" y="242"/>
                  </a:lnTo>
                  <a:lnTo>
                    <a:pt x="2391" y="249"/>
                  </a:lnTo>
                  <a:lnTo>
                    <a:pt x="2381" y="256"/>
                  </a:lnTo>
                  <a:lnTo>
                    <a:pt x="2372" y="264"/>
                  </a:lnTo>
                  <a:lnTo>
                    <a:pt x="2365" y="275"/>
                  </a:lnTo>
                  <a:lnTo>
                    <a:pt x="2356" y="294"/>
                  </a:lnTo>
                  <a:lnTo>
                    <a:pt x="2352" y="299"/>
                  </a:lnTo>
                  <a:lnTo>
                    <a:pt x="2352" y="293"/>
                  </a:lnTo>
                  <a:lnTo>
                    <a:pt x="2351" y="277"/>
                  </a:lnTo>
                  <a:lnTo>
                    <a:pt x="2347" y="267"/>
                  </a:lnTo>
                  <a:lnTo>
                    <a:pt x="2343" y="255"/>
                  </a:lnTo>
                  <a:lnTo>
                    <a:pt x="2334" y="242"/>
                  </a:lnTo>
                  <a:lnTo>
                    <a:pt x="2324" y="229"/>
                  </a:lnTo>
                  <a:lnTo>
                    <a:pt x="2316" y="221"/>
                  </a:lnTo>
                  <a:lnTo>
                    <a:pt x="2308" y="214"/>
                  </a:lnTo>
                  <a:lnTo>
                    <a:pt x="2299" y="207"/>
                  </a:lnTo>
                  <a:lnTo>
                    <a:pt x="2289" y="200"/>
                  </a:lnTo>
                  <a:lnTo>
                    <a:pt x="2277" y="193"/>
                  </a:lnTo>
                  <a:lnTo>
                    <a:pt x="2264" y="186"/>
                  </a:lnTo>
                  <a:lnTo>
                    <a:pt x="2250" y="179"/>
                  </a:lnTo>
                  <a:lnTo>
                    <a:pt x="2234" y="173"/>
                  </a:lnTo>
                  <a:lnTo>
                    <a:pt x="2190" y="155"/>
                  </a:lnTo>
                  <a:lnTo>
                    <a:pt x="2142" y="136"/>
                  </a:lnTo>
                  <a:lnTo>
                    <a:pt x="2092" y="117"/>
                  </a:lnTo>
                  <a:lnTo>
                    <a:pt x="2041" y="99"/>
                  </a:lnTo>
                  <a:lnTo>
                    <a:pt x="1991" y="82"/>
                  </a:lnTo>
                  <a:lnTo>
                    <a:pt x="1943" y="68"/>
                  </a:lnTo>
                  <a:lnTo>
                    <a:pt x="1899" y="56"/>
                  </a:lnTo>
                  <a:lnTo>
                    <a:pt x="1860" y="48"/>
                  </a:lnTo>
                  <a:lnTo>
                    <a:pt x="1813" y="38"/>
                  </a:lnTo>
                  <a:lnTo>
                    <a:pt x="1765" y="31"/>
                  </a:lnTo>
                  <a:lnTo>
                    <a:pt x="1717" y="24"/>
                  </a:lnTo>
                  <a:lnTo>
                    <a:pt x="1670" y="18"/>
                  </a:lnTo>
                  <a:lnTo>
                    <a:pt x="1621" y="12"/>
                  </a:lnTo>
                  <a:lnTo>
                    <a:pt x="1574" y="8"/>
                  </a:lnTo>
                  <a:lnTo>
                    <a:pt x="1525" y="4"/>
                  </a:lnTo>
                  <a:lnTo>
                    <a:pt x="1477" y="2"/>
                  </a:lnTo>
                  <a:lnTo>
                    <a:pt x="1429" y="0"/>
                  </a:lnTo>
                  <a:lnTo>
                    <a:pt x="1381" y="0"/>
                  </a:lnTo>
                  <a:lnTo>
                    <a:pt x="1332" y="0"/>
                  </a:lnTo>
                  <a:lnTo>
                    <a:pt x="1284" y="2"/>
                  </a:lnTo>
                  <a:lnTo>
                    <a:pt x="1236" y="5"/>
                  </a:lnTo>
                  <a:lnTo>
                    <a:pt x="1187" y="9"/>
                  </a:lnTo>
                  <a:lnTo>
                    <a:pt x="1140" y="15"/>
                  </a:lnTo>
                  <a:lnTo>
                    <a:pt x="1091" y="21"/>
                  </a:lnTo>
                  <a:lnTo>
                    <a:pt x="1044" y="29"/>
                  </a:lnTo>
                  <a:lnTo>
                    <a:pt x="996" y="37"/>
                  </a:lnTo>
                  <a:lnTo>
                    <a:pt x="949" y="48"/>
                  </a:lnTo>
                  <a:lnTo>
                    <a:pt x="901" y="60"/>
                  </a:lnTo>
                  <a:lnTo>
                    <a:pt x="854" y="73"/>
                  </a:lnTo>
                  <a:lnTo>
                    <a:pt x="806" y="88"/>
                  </a:lnTo>
                  <a:lnTo>
                    <a:pt x="758" y="104"/>
                  </a:lnTo>
                  <a:lnTo>
                    <a:pt x="712" y="122"/>
                  </a:lnTo>
                  <a:lnTo>
                    <a:pt x="666" y="142"/>
                  </a:lnTo>
                  <a:lnTo>
                    <a:pt x="618" y="162"/>
                  </a:lnTo>
                  <a:lnTo>
                    <a:pt x="573" y="185"/>
                  </a:lnTo>
                  <a:lnTo>
                    <a:pt x="527" y="210"/>
                  </a:lnTo>
                  <a:lnTo>
                    <a:pt x="480" y="236"/>
                  </a:lnTo>
                  <a:lnTo>
                    <a:pt x="435" y="263"/>
                  </a:lnTo>
                  <a:lnTo>
                    <a:pt x="390" y="293"/>
                  </a:lnTo>
                  <a:lnTo>
                    <a:pt x="345" y="324"/>
                  </a:lnTo>
                  <a:lnTo>
                    <a:pt x="249" y="446"/>
                  </a:lnTo>
                  <a:close/>
                </a:path>
              </a:pathLst>
            </a:custGeom>
            <a:solidFill>
              <a:srgbClr val="FF7F00"/>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110" name="Rectangle 38"/>
            <p:cNvSpPr>
              <a:spLocks noChangeArrowheads="1"/>
            </p:cNvSpPr>
            <p:nvPr/>
          </p:nvSpPr>
          <p:spPr bwMode="auto">
            <a:xfrm>
              <a:off x="1891672" y="4806718"/>
              <a:ext cx="1196893" cy="30694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515111" name="Rectangle 39"/>
            <p:cNvSpPr>
              <a:spLocks noChangeArrowheads="1"/>
            </p:cNvSpPr>
            <p:nvPr/>
          </p:nvSpPr>
          <p:spPr bwMode="auto">
            <a:xfrm>
              <a:off x="2204292" y="5158282"/>
              <a:ext cx="557359" cy="3087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HGP</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647318" name="Freeform 52"/>
            <p:cNvSpPr>
              <a:spLocks/>
            </p:cNvSpPr>
            <p:nvPr/>
          </p:nvSpPr>
          <p:spPr bwMode="auto">
            <a:xfrm rot="-1475969">
              <a:off x="2831109" y="4160673"/>
              <a:ext cx="938310" cy="358659"/>
            </a:xfrm>
            <a:custGeom>
              <a:avLst/>
              <a:gdLst>
                <a:gd name="T0" fmla="*/ 0 w 924"/>
                <a:gd name="T1" fmla="*/ 2147483646 h 317"/>
                <a:gd name="T2" fmla="*/ 2147483646 w 924"/>
                <a:gd name="T3" fmla="*/ 2147483646 h 317"/>
                <a:gd name="T4" fmla="*/ 2147483646 w 924"/>
                <a:gd name="T5" fmla="*/ 2147483646 h 317"/>
                <a:gd name="T6" fmla="*/ 2147483646 w 924"/>
                <a:gd name="T7" fmla="*/ 2147483646 h 317"/>
                <a:gd name="T8" fmla="*/ 2147483646 w 924"/>
                <a:gd name="T9" fmla="*/ 2147483646 h 317"/>
                <a:gd name="T10" fmla="*/ 2147483646 w 924"/>
                <a:gd name="T11" fmla="*/ 2147483646 h 317"/>
                <a:gd name="T12" fmla="*/ 2147483646 w 924"/>
                <a:gd name="T13" fmla="*/ 2147483646 h 317"/>
                <a:gd name="T14" fmla="*/ 2147483646 w 924"/>
                <a:gd name="T15" fmla="*/ 2147483646 h 317"/>
                <a:gd name="T16" fmla="*/ 2147483646 w 924"/>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4"/>
                <a:gd name="T28" fmla="*/ 0 h 317"/>
                <a:gd name="T29" fmla="*/ 924 w 924"/>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4" h="317">
                  <a:moveTo>
                    <a:pt x="0" y="315"/>
                  </a:moveTo>
                  <a:cubicBezTo>
                    <a:pt x="27" y="305"/>
                    <a:pt x="119" y="259"/>
                    <a:pt x="168" y="259"/>
                  </a:cubicBezTo>
                  <a:cubicBezTo>
                    <a:pt x="216" y="258"/>
                    <a:pt x="264" y="317"/>
                    <a:pt x="291" y="311"/>
                  </a:cubicBezTo>
                  <a:cubicBezTo>
                    <a:pt x="317" y="304"/>
                    <a:pt x="295" y="229"/>
                    <a:pt x="330" y="218"/>
                  </a:cubicBezTo>
                  <a:cubicBezTo>
                    <a:pt x="365" y="206"/>
                    <a:pt x="469" y="253"/>
                    <a:pt x="503" y="241"/>
                  </a:cubicBezTo>
                  <a:cubicBezTo>
                    <a:pt x="537" y="229"/>
                    <a:pt x="498" y="156"/>
                    <a:pt x="531" y="147"/>
                  </a:cubicBezTo>
                  <a:cubicBezTo>
                    <a:pt x="564" y="137"/>
                    <a:pt x="669" y="190"/>
                    <a:pt x="703" y="184"/>
                  </a:cubicBezTo>
                  <a:cubicBezTo>
                    <a:pt x="737" y="178"/>
                    <a:pt x="701" y="142"/>
                    <a:pt x="738" y="111"/>
                  </a:cubicBezTo>
                  <a:cubicBezTo>
                    <a:pt x="775" y="81"/>
                    <a:pt x="886" y="23"/>
                    <a:pt x="924"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9" name="Freeform 62"/>
            <p:cNvSpPr>
              <a:spLocks/>
            </p:cNvSpPr>
            <p:nvPr/>
          </p:nvSpPr>
          <p:spPr bwMode="auto">
            <a:xfrm rot="18357658" flipV="1">
              <a:off x="2474029" y="3401972"/>
              <a:ext cx="680818" cy="563621"/>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42481" name="Rectangle 60"/>
            <p:cNvSpPr>
              <a:spLocks noChangeArrowheads="1"/>
            </p:cNvSpPr>
            <p:nvPr/>
          </p:nvSpPr>
          <p:spPr bwMode="auto">
            <a:xfrm>
              <a:off x="550079" y="2841886"/>
              <a:ext cx="2424155" cy="2766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Islet–</a:t>
              </a:r>
              <a:r>
                <a:rPr kumimoji="0" lang="en-US" altLang="en-US" sz="1778" b="1" i="0" u="none" strike="noStrike" kern="1200" cap="none" spc="0" normalizeH="0" baseline="0" noProof="0">
                  <a:ln>
                    <a:noFill/>
                  </a:ln>
                  <a:solidFill>
                    <a:srgbClr val="FFFFFF"/>
                  </a:solidFill>
                  <a:effectLst/>
                  <a:uLnTx/>
                  <a:uFillTx/>
                  <a:latin typeface="Symbol" pitchFamily="18" charset="2"/>
                  <a:ea typeface="MS PGothic" pitchFamily="34" charset="-128"/>
                  <a:cs typeface="+mn-cs"/>
                </a:rPr>
                <a:t>a </a:t>
              </a: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cell</a:t>
              </a:r>
              <a:endParaRPr kumimoji="0" lang="en-US" altLang="en-US" sz="1778" b="0" i="0" u="none" strike="noStrike" kern="1200" cap="none" spc="0" normalizeH="0" baseline="0" noProof="0">
                <a:ln>
                  <a:noFill/>
                </a:ln>
                <a:solidFill>
                  <a:srgbClr val="FFFFFF"/>
                </a:solidFill>
                <a:effectLst/>
                <a:uLnTx/>
                <a:uFillTx/>
                <a:latin typeface="Times" pitchFamily="18" charset="0"/>
                <a:ea typeface="MS PGothic" pitchFamily="34" charset="-128"/>
                <a:cs typeface="+mn-cs"/>
              </a:endParaRPr>
            </a:p>
          </p:txBody>
        </p:sp>
        <p:sp>
          <p:nvSpPr>
            <p:cNvPr id="2" name="Rectangle 61"/>
            <p:cNvSpPr>
              <a:spLocks noChangeArrowheads="1"/>
            </p:cNvSpPr>
            <p:nvPr/>
          </p:nvSpPr>
          <p:spPr bwMode="auto">
            <a:xfrm>
              <a:off x="246390" y="4408755"/>
              <a:ext cx="1196893" cy="8298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Glucagon</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Secretion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sp>
        <p:nvSpPr>
          <p:cNvPr id="515238" name="Rectangle 166"/>
          <p:cNvSpPr>
            <a:spLocks noChangeArrowheads="1"/>
          </p:cNvSpPr>
          <p:nvPr/>
        </p:nvSpPr>
        <p:spPr bwMode="auto">
          <a:xfrm>
            <a:off x="929357" y="57468"/>
            <a:ext cx="7285287" cy="492443"/>
          </a:xfrm>
          <a:prstGeom prst="rect">
            <a:avLst/>
          </a:prstGeom>
          <a:solidFill>
            <a:srgbClr val="FF7F00"/>
          </a:solidFill>
          <a:ln w="9525">
            <a:noFill/>
            <a:miter lim="800000"/>
            <a:headEnd/>
            <a:tailEnd/>
          </a:ln>
        </p:spPr>
        <p:txBody>
          <a:bodyPr wrap="square"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OMINOUS OCTET - PIOGLITAZONE</a:t>
            </a:r>
          </a:p>
        </p:txBody>
      </p:sp>
      <p:sp>
        <p:nvSpPr>
          <p:cNvPr id="647191" name="Freeform 177"/>
          <p:cNvSpPr>
            <a:spLocks/>
          </p:cNvSpPr>
          <p:nvPr/>
        </p:nvSpPr>
        <p:spPr bwMode="auto">
          <a:xfrm>
            <a:off x="7224713" y="2863850"/>
            <a:ext cx="1379537" cy="1770063"/>
          </a:xfrm>
          <a:custGeom>
            <a:avLst/>
            <a:gdLst>
              <a:gd name="T0" fmla="*/ 2147483646 w 978"/>
              <a:gd name="T1" fmla="*/ 2147483646 h 1255"/>
              <a:gd name="T2" fmla="*/ 2147483646 w 978"/>
              <a:gd name="T3" fmla="*/ 2147483646 h 1255"/>
              <a:gd name="T4" fmla="*/ 2147483646 w 978"/>
              <a:gd name="T5" fmla="*/ 2147483646 h 1255"/>
              <a:gd name="T6" fmla="*/ 2147483646 w 978"/>
              <a:gd name="T7" fmla="*/ 2147483646 h 1255"/>
              <a:gd name="T8" fmla="*/ 2147483646 w 978"/>
              <a:gd name="T9" fmla="*/ 2147483646 h 1255"/>
              <a:gd name="T10" fmla="*/ 2147483646 w 978"/>
              <a:gd name="T11" fmla="*/ 2147483646 h 1255"/>
              <a:gd name="T12" fmla="*/ 2147483646 w 978"/>
              <a:gd name="T13" fmla="*/ 2147483646 h 1255"/>
              <a:gd name="T14" fmla="*/ 2147483646 w 978"/>
              <a:gd name="T15" fmla="*/ 2147483646 h 1255"/>
              <a:gd name="T16" fmla="*/ 2147483646 w 978"/>
              <a:gd name="T17" fmla="*/ 2147483646 h 1255"/>
              <a:gd name="T18" fmla="*/ 2147483646 w 978"/>
              <a:gd name="T19" fmla="*/ 2147483646 h 1255"/>
              <a:gd name="T20" fmla="*/ 2147483646 w 978"/>
              <a:gd name="T21" fmla="*/ 2147483646 h 1255"/>
              <a:gd name="T22" fmla="*/ 2147483646 w 978"/>
              <a:gd name="T23" fmla="*/ 2147483646 h 1255"/>
              <a:gd name="T24" fmla="*/ 2147483646 w 978"/>
              <a:gd name="T25" fmla="*/ 2147483646 h 1255"/>
              <a:gd name="T26" fmla="*/ 2147483646 w 978"/>
              <a:gd name="T27" fmla="*/ 2147483646 h 1255"/>
              <a:gd name="T28" fmla="*/ 2147483646 w 978"/>
              <a:gd name="T29" fmla="*/ 2147483646 h 1255"/>
              <a:gd name="T30" fmla="*/ 2147483646 w 978"/>
              <a:gd name="T31" fmla="*/ 2147483646 h 1255"/>
              <a:gd name="T32" fmla="*/ 2147483646 w 978"/>
              <a:gd name="T33" fmla="*/ 2147483646 h 1255"/>
              <a:gd name="T34" fmla="*/ 2147483646 w 978"/>
              <a:gd name="T35" fmla="*/ 2147483646 h 1255"/>
              <a:gd name="T36" fmla="*/ 2147483646 w 978"/>
              <a:gd name="T37" fmla="*/ 2147483646 h 1255"/>
              <a:gd name="T38" fmla="*/ 2147483646 w 978"/>
              <a:gd name="T39" fmla="*/ 2147483646 h 1255"/>
              <a:gd name="T40" fmla="*/ 2147483646 w 978"/>
              <a:gd name="T41" fmla="*/ 2147483646 h 1255"/>
              <a:gd name="T42" fmla="*/ 2147483646 w 978"/>
              <a:gd name="T43" fmla="*/ 2147483646 h 1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8"/>
              <a:gd name="T67" fmla="*/ 0 h 1255"/>
              <a:gd name="T68" fmla="*/ 978 w 978"/>
              <a:gd name="T69" fmla="*/ 1255 h 1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8" h="1255">
                <a:moveTo>
                  <a:pt x="386" y="436"/>
                </a:moveTo>
                <a:cubicBezTo>
                  <a:pt x="408" y="393"/>
                  <a:pt x="280" y="456"/>
                  <a:pt x="234" y="431"/>
                </a:cubicBezTo>
                <a:cubicBezTo>
                  <a:pt x="188" y="406"/>
                  <a:pt x="117" y="345"/>
                  <a:pt x="112" y="287"/>
                </a:cubicBezTo>
                <a:cubicBezTo>
                  <a:pt x="107" y="229"/>
                  <a:pt x="146" y="127"/>
                  <a:pt x="202" y="81"/>
                </a:cubicBezTo>
                <a:cubicBezTo>
                  <a:pt x="258" y="35"/>
                  <a:pt x="354" y="0"/>
                  <a:pt x="445" y="9"/>
                </a:cubicBezTo>
                <a:cubicBezTo>
                  <a:pt x="536" y="18"/>
                  <a:pt x="664" y="56"/>
                  <a:pt x="746" y="135"/>
                </a:cubicBezTo>
                <a:cubicBezTo>
                  <a:pt x="828" y="214"/>
                  <a:pt x="901" y="365"/>
                  <a:pt x="935" y="481"/>
                </a:cubicBezTo>
                <a:cubicBezTo>
                  <a:pt x="969" y="597"/>
                  <a:pt x="978" y="731"/>
                  <a:pt x="953" y="831"/>
                </a:cubicBezTo>
                <a:cubicBezTo>
                  <a:pt x="928" y="931"/>
                  <a:pt x="865" y="1021"/>
                  <a:pt x="786" y="1083"/>
                </a:cubicBezTo>
                <a:cubicBezTo>
                  <a:pt x="707" y="1145"/>
                  <a:pt x="573" y="1199"/>
                  <a:pt x="481" y="1204"/>
                </a:cubicBezTo>
                <a:cubicBezTo>
                  <a:pt x="389" y="1209"/>
                  <a:pt x="290" y="1166"/>
                  <a:pt x="234" y="1114"/>
                </a:cubicBezTo>
                <a:cubicBezTo>
                  <a:pt x="178" y="1062"/>
                  <a:pt x="116" y="940"/>
                  <a:pt x="144" y="894"/>
                </a:cubicBezTo>
                <a:cubicBezTo>
                  <a:pt x="172" y="848"/>
                  <a:pt x="361" y="862"/>
                  <a:pt x="404" y="840"/>
                </a:cubicBezTo>
                <a:cubicBezTo>
                  <a:pt x="447" y="818"/>
                  <a:pt x="429" y="775"/>
                  <a:pt x="404" y="759"/>
                </a:cubicBezTo>
                <a:cubicBezTo>
                  <a:pt x="379" y="743"/>
                  <a:pt x="302" y="733"/>
                  <a:pt x="256" y="746"/>
                </a:cubicBezTo>
                <a:cubicBezTo>
                  <a:pt x="210" y="759"/>
                  <a:pt x="155" y="794"/>
                  <a:pt x="126" y="836"/>
                </a:cubicBezTo>
                <a:cubicBezTo>
                  <a:pt x="97" y="878"/>
                  <a:pt x="83" y="933"/>
                  <a:pt x="81" y="997"/>
                </a:cubicBezTo>
                <a:cubicBezTo>
                  <a:pt x="79" y="1061"/>
                  <a:pt x="117" y="1189"/>
                  <a:pt x="112" y="1222"/>
                </a:cubicBezTo>
                <a:cubicBezTo>
                  <a:pt x="107" y="1255"/>
                  <a:pt x="66" y="1245"/>
                  <a:pt x="49" y="1195"/>
                </a:cubicBezTo>
                <a:cubicBezTo>
                  <a:pt x="32" y="1145"/>
                  <a:pt x="0" y="1006"/>
                  <a:pt x="9" y="921"/>
                </a:cubicBezTo>
                <a:cubicBezTo>
                  <a:pt x="18" y="836"/>
                  <a:pt x="41" y="766"/>
                  <a:pt x="103" y="687"/>
                </a:cubicBezTo>
                <a:cubicBezTo>
                  <a:pt x="165" y="608"/>
                  <a:pt x="364" y="479"/>
                  <a:pt x="386" y="436"/>
                </a:cubicBezTo>
                <a:close/>
              </a:path>
            </a:pathLst>
          </a:custGeom>
          <a:solidFill>
            <a:srgbClr val="D26969"/>
          </a:solidFill>
          <a:ln w="1905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4" name="Rectangle 50"/>
          <p:cNvSpPr>
            <a:spLocks noChangeArrowheads="1"/>
          </p:cNvSpPr>
          <p:nvPr/>
        </p:nvSpPr>
        <p:spPr bwMode="auto">
          <a:xfrm>
            <a:off x="7061200" y="1587500"/>
            <a:ext cx="1063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Increased</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3" name="Freeform 53"/>
          <p:cNvSpPr>
            <a:spLocks/>
          </p:cNvSpPr>
          <p:nvPr/>
        </p:nvSpPr>
        <p:spPr bwMode="auto">
          <a:xfrm rot="1964039">
            <a:off x="5530850" y="3862388"/>
            <a:ext cx="1141413" cy="482600"/>
          </a:xfrm>
          <a:custGeom>
            <a:avLst/>
            <a:gdLst>
              <a:gd name="T0" fmla="*/ 2147483646 w 891"/>
              <a:gd name="T1" fmla="*/ 2147483646 h 381"/>
              <a:gd name="T2" fmla="*/ 2147483646 w 891"/>
              <a:gd name="T3" fmla="*/ 2147483646 h 381"/>
              <a:gd name="T4" fmla="*/ 2147483646 w 891"/>
              <a:gd name="T5" fmla="*/ 2147483646 h 381"/>
              <a:gd name="T6" fmla="*/ 2147483646 w 891"/>
              <a:gd name="T7" fmla="*/ 2147483646 h 381"/>
              <a:gd name="T8" fmla="*/ 2147483646 w 891"/>
              <a:gd name="T9" fmla="*/ 2147483646 h 381"/>
              <a:gd name="T10" fmla="*/ 2147483646 w 891"/>
              <a:gd name="T11" fmla="*/ 2147483646 h 381"/>
              <a:gd name="T12" fmla="*/ 2147483646 w 891"/>
              <a:gd name="T13" fmla="*/ 2147483646 h 381"/>
              <a:gd name="T14" fmla="*/ 2147483646 w 891"/>
              <a:gd name="T15" fmla="*/ 2147483646 h 381"/>
              <a:gd name="T16" fmla="*/ 0 w 891"/>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381"/>
              <a:gd name="T29" fmla="*/ 891 w 89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381">
                <a:moveTo>
                  <a:pt x="891" y="381"/>
                </a:moveTo>
                <a:cubicBezTo>
                  <a:pt x="867" y="363"/>
                  <a:pt x="790" y="287"/>
                  <a:pt x="747" y="277"/>
                </a:cubicBezTo>
                <a:cubicBezTo>
                  <a:pt x="703" y="266"/>
                  <a:pt x="655" y="324"/>
                  <a:pt x="630" y="316"/>
                </a:cubicBezTo>
                <a:cubicBezTo>
                  <a:pt x="604" y="307"/>
                  <a:pt x="627" y="235"/>
                  <a:pt x="593" y="223"/>
                </a:cubicBezTo>
                <a:cubicBezTo>
                  <a:pt x="557" y="211"/>
                  <a:pt x="453" y="257"/>
                  <a:pt x="419" y="245"/>
                </a:cubicBezTo>
                <a:cubicBezTo>
                  <a:pt x="385" y="232"/>
                  <a:pt x="425" y="160"/>
                  <a:pt x="392" y="150"/>
                </a:cubicBezTo>
                <a:cubicBezTo>
                  <a:pt x="359" y="141"/>
                  <a:pt x="254" y="193"/>
                  <a:pt x="219" y="186"/>
                </a:cubicBezTo>
                <a:cubicBezTo>
                  <a:pt x="186" y="180"/>
                  <a:pt x="222" y="144"/>
                  <a:pt x="185" y="113"/>
                </a:cubicBezTo>
                <a:cubicBezTo>
                  <a:pt x="148" y="82"/>
                  <a:pt x="38" y="24"/>
                  <a:pt x="0"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6" name="Rectangle 54"/>
          <p:cNvSpPr>
            <a:spLocks noChangeArrowheads="1"/>
          </p:cNvSpPr>
          <p:nvPr/>
        </p:nvSpPr>
        <p:spPr bwMode="auto">
          <a:xfrm>
            <a:off x="7126288" y="184785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Lipolysis</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5" name="Freeform 165"/>
          <p:cNvSpPr>
            <a:spLocks/>
          </p:cNvSpPr>
          <p:nvPr/>
        </p:nvSpPr>
        <p:spPr bwMode="auto">
          <a:xfrm rot="3242342" flipH="1" flipV="1">
            <a:off x="6507163" y="3282950"/>
            <a:ext cx="711200" cy="49847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248" name="Rectangle 176"/>
          <p:cNvSpPr>
            <a:spLocks noChangeArrowheads="1"/>
          </p:cNvSpPr>
          <p:nvPr/>
        </p:nvSpPr>
        <p:spPr bwMode="auto">
          <a:xfrm>
            <a:off x="7286625" y="3248025"/>
            <a:ext cx="1470025" cy="820738"/>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Reabsorption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nvGrpSpPr>
          <p:cNvPr id="647197" name="Group 196"/>
          <p:cNvGrpSpPr>
            <a:grpSpLocks/>
          </p:cNvGrpSpPr>
          <p:nvPr/>
        </p:nvGrpSpPr>
        <p:grpSpPr bwMode="auto">
          <a:xfrm>
            <a:off x="3517900" y="3736975"/>
            <a:ext cx="1885950" cy="2001838"/>
            <a:chOff x="3954472" y="3774344"/>
            <a:chExt cx="2125195" cy="2252219"/>
          </a:xfrm>
        </p:grpSpPr>
        <p:grpSp>
          <p:nvGrpSpPr>
            <p:cNvPr id="647212" name="Group 63"/>
            <p:cNvGrpSpPr>
              <a:grpSpLocks/>
            </p:cNvGrpSpPr>
            <p:nvPr/>
          </p:nvGrpSpPr>
          <p:grpSpPr bwMode="auto">
            <a:xfrm>
              <a:off x="4254906" y="4240574"/>
              <a:ext cx="1824761" cy="1460368"/>
              <a:chOff x="5099" y="1919"/>
              <a:chExt cx="1045" cy="887"/>
            </a:xfrm>
          </p:grpSpPr>
          <p:sp>
            <p:nvSpPr>
              <p:cNvPr id="647215" name="Freeform 64"/>
              <p:cNvSpPr>
                <a:spLocks/>
              </p:cNvSpPr>
              <p:nvPr/>
            </p:nvSpPr>
            <p:spPr bwMode="auto">
              <a:xfrm>
                <a:off x="5099" y="1919"/>
                <a:ext cx="1045" cy="879"/>
              </a:xfrm>
              <a:custGeom>
                <a:avLst/>
                <a:gdLst>
                  <a:gd name="T0" fmla="*/ 0 w 2504"/>
                  <a:gd name="T1" fmla="*/ 0 h 2104"/>
                  <a:gd name="T2" fmla="*/ 0 w 2504"/>
                  <a:gd name="T3" fmla="*/ 0 h 2104"/>
                  <a:gd name="T4" fmla="*/ 0 w 2504"/>
                  <a:gd name="T5" fmla="*/ 0 h 2104"/>
                  <a:gd name="T6" fmla="*/ 0 w 2504"/>
                  <a:gd name="T7" fmla="*/ 0 h 2104"/>
                  <a:gd name="T8" fmla="*/ 0 w 2504"/>
                  <a:gd name="T9" fmla="*/ 0 h 2104"/>
                  <a:gd name="T10" fmla="*/ 0 w 2504"/>
                  <a:gd name="T11" fmla="*/ 0 h 2104"/>
                  <a:gd name="T12" fmla="*/ 0 w 2504"/>
                  <a:gd name="T13" fmla="*/ 0 h 2104"/>
                  <a:gd name="T14" fmla="*/ 0 w 2504"/>
                  <a:gd name="T15" fmla="*/ 0 h 2104"/>
                  <a:gd name="T16" fmla="*/ 0 w 2504"/>
                  <a:gd name="T17" fmla="*/ 0 h 2104"/>
                  <a:gd name="T18" fmla="*/ 0 w 2504"/>
                  <a:gd name="T19" fmla="*/ 0 h 2104"/>
                  <a:gd name="T20" fmla="*/ 0 w 2504"/>
                  <a:gd name="T21" fmla="*/ 0 h 2104"/>
                  <a:gd name="T22" fmla="*/ 0 w 2504"/>
                  <a:gd name="T23" fmla="*/ 0 h 2104"/>
                  <a:gd name="T24" fmla="*/ 0 w 2504"/>
                  <a:gd name="T25" fmla="*/ 0 h 2104"/>
                  <a:gd name="T26" fmla="*/ 0 w 2504"/>
                  <a:gd name="T27" fmla="*/ 0 h 2104"/>
                  <a:gd name="T28" fmla="*/ 0 w 2504"/>
                  <a:gd name="T29" fmla="*/ 0 h 2104"/>
                  <a:gd name="T30" fmla="*/ 0 w 2504"/>
                  <a:gd name="T31" fmla="*/ 0 h 2104"/>
                  <a:gd name="T32" fmla="*/ 0 w 2504"/>
                  <a:gd name="T33" fmla="*/ 0 h 2104"/>
                  <a:gd name="T34" fmla="*/ 0 w 2504"/>
                  <a:gd name="T35" fmla="*/ 0 h 2104"/>
                  <a:gd name="T36" fmla="*/ 0 w 2504"/>
                  <a:gd name="T37" fmla="*/ 0 h 2104"/>
                  <a:gd name="T38" fmla="*/ 0 w 2504"/>
                  <a:gd name="T39" fmla="*/ 0 h 2104"/>
                  <a:gd name="T40" fmla="*/ 0 w 2504"/>
                  <a:gd name="T41" fmla="*/ 0 h 2104"/>
                  <a:gd name="T42" fmla="*/ 0 w 2504"/>
                  <a:gd name="T43" fmla="*/ 0 h 2104"/>
                  <a:gd name="T44" fmla="*/ 0 w 2504"/>
                  <a:gd name="T45" fmla="*/ 0 h 2104"/>
                  <a:gd name="T46" fmla="*/ 0 w 2504"/>
                  <a:gd name="T47" fmla="*/ 0 h 2104"/>
                  <a:gd name="T48" fmla="*/ 0 w 2504"/>
                  <a:gd name="T49" fmla="*/ 0 h 2104"/>
                  <a:gd name="T50" fmla="*/ 0 w 2504"/>
                  <a:gd name="T51" fmla="*/ 0 h 2104"/>
                  <a:gd name="T52" fmla="*/ 0 w 2504"/>
                  <a:gd name="T53" fmla="*/ 0 h 2104"/>
                  <a:gd name="T54" fmla="*/ 0 w 2504"/>
                  <a:gd name="T55" fmla="*/ 0 h 2104"/>
                  <a:gd name="T56" fmla="*/ 0 w 2504"/>
                  <a:gd name="T57" fmla="*/ 0 h 2104"/>
                  <a:gd name="T58" fmla="*/ 0 w 2504"/>
                  <a:gd name="T59" fmla="*/ 0 h 2104"/>
                  <a:gd name="T60" fmla="*/ 0 w 2504"/>
                  <a:gd name="T61" fmla="*/ 0 h 2104"/>
                  <a:gd name="T62" fmla="*/ 0 w 2504"/>
                  <a:gd name="T63" fmla="*/ 0 h 2104"/>
                  <a:gd name="T64" fmla="*/ 0 w 2504"/>
                  <a:gd name="T65" fmla="*/ 0 h 2104"/>
                  <a:gd name="T66" fmla="*/ 0 w 2504"/>
                  <a:gd name="T67" fmla="*/ 0 h 2104"/>
                  <a:gd name="T68" fmla="*/ 0 w 2504"/>
                  <a:gd name="T69" fmla="*/ 0 h 2104"/>
                  <a:gd name="T70" fmla="*/ 0 w 2504"/>
                  <a:gd name="T71" fmla="*/ 0 h 2104"/>
                  <a:gd name="T72" fmla="*/ 0 w 2504"/>
                  <a:gd name="T73" fmla="*/ 0 h 2104"/>
                  <a:gd name="T74" fmla="*/ 0 w 2504"/>
                  <a:gd name="T75" fmla="*/ 0 h 2104"/>
                  <a:gd name="T76" fmla="*/ 0 w 2504"/>
                  <a:gd name="T77" fmla="*/ 0 h 2104"/>
                  <a:gd name="T78" fmla="*/ 0 w 2504"/>
                  <a:gd name="T79" fmla="*/ 0 h 2104"/>
                  <a:gd name="T80" fmla="*/ 0 w 2504"/>
                  <a:gd name="T81" fmla="*/ 0 h 2104"/>
                  <a:gd name="T82" fmla="*/ 0 w 2504"/>
                  <a:gd name="T83" fmla="*/ 0 h 2104"/>
                  <a:gd name="T84" fmla="*/ 0 w 2504"/>
                  <a:gd name="T85" fmla="*/ 0 h 2104"/>
                  <a:gd name="T86" fmla="*/ 0 w 2504"/>
                  <a:gd name="T87" fmla="*/ 0 h 2104"/>
                  <a:gd name="T88" fmla="*/ 0 w 2504"/>
                  <a:gd name="T89" fmla="*/ 0 h 2104"/>
                  <a:gd name="T90" fmla="*/ 0 w 2504"/>
                  <a:gd name="T91" fmla="*/ 0 h 2104"/>
                  <a:gd name="T92" fmla="*/ 0 w 2504"/>
                  <a:gd name="T93" fmla="*/ 0 h 2104"/>
                  <a:gd name="T94" fmla="*/ 0 w 2504"/>
                  <a:gd name="T95" fmla="*/ 0 h 2104"/>
                  <a:gd name="T96" fmla="*/ 0 w 2504"/>
                  <a:gd name="T97" fmla="*/ 0 h 2104"/>
                  <a:gd name="T98" fmla="*/ 0 w 2504"/>
                  <a:gd name="T99" fmla="*/ 0 h 2104"/>
                  <a:gd name="T100" fmla="*/ 0 w 2504"/>
                  <a:gd name="T101" fmla="*/ 0 h 2104"/>
                  <a:gd name="T102" fmla="*/ 0 w 2504"/>
                  <a:gd name="T103" fmla="*/ 0 h 2104"/>
                  <a:gd name="T104" fmla="*/ 0 w 2504"/>
                  <a:gd name="T105" fmla="*/ 0 h 2104"/>
                  <a:gd name="T106" fmla="*/ 0 w 2504"/>
                  <a:gd name="T107" fmla="*/ 0 h 2104"/>
                  <a:gd name="T108" fmla="*/ 0 w 2504"/>
                  <a:gd name="T109" fmla="*/ 0 h 2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04"/>
                  <a:gd name="T166" fmla="*/ 0 h 2104"/>
                  <a:gd name="T167" fmla="*/ 2504 w 2504"/>
                  <a:gd name="T168" fmla="*/ 2104 h 2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04" h="2104">
                    <a:moveTo>
                      <a:pt x="1436" y="1"/>
                    </a:moveTo>
                    <a:lnTo>
                      <a:pt x="1456" y="0"/>
                    </a:lnTo>
                    <a:lnTo>
                      <a:pt x="1476" y="0"/>
                    </a:lnTo>
                    <a:lnTo>
                      <a:pt x="1496" y="0"/>
                    </a:lnTo>
                    <a:lnTo>
                      <a:pt x="1516" y="1"/>
                    </a:lnTo>
                    <a:lnTo>
                      <a:pt x="1535" y="2"/>
                    </a:lnTo>
                    <a:lnTo>
                      <a:pt x="1554" y="4"/>
                    </a:lnTo>
                    <a:lnTo>
                      <a:pt x="1572" y="6"/>
                    </a:lnTo>
                    <a:lnTo>
                      <a:pt x="1592" y="9"/>
                    </a:lnTo>
                    <a:lnTo>
                      <a:pt x="1610" y="12"/>
                    </a:lnTo>
                    <a:lnTo>
                      <a:pt x="1628" y="17"/>
                    </a:lnTo>
                    <a:lnTo>
                      <a:pt x="1647" y="22"/>
                    </a:lnTo>
                    <a:lnTo>
                      <a:pt x="1665" y="28"/>
                    </a:lnTo>
                    <a:lnTo>
                      <a:pt x="1682" y="33"/>
                    </a:lnTo>
                    <a:lnTo>
                      <a:pt x="1700" y="42"/>
                    </a:lnTo>
                    <a:lnTo>
                      <a:pt x="1717" y="50"/>
                    </a:lnTo>
                    <a:lnTo>
                      <a:pt x="1735" y="61"/>
                    </a:lnTo>
                    <a:lnTo>
                      <a:pt x="1748" y="61"/>
                    </a:lnTo>
                    <a:lnTo>
                      <a:pt x="1760" y="63"/>
                    </a:lnTo>
                    <a:lnTo>
                      <a:pt x="1771" y="65"/>
                    </a:lnTo>
                    <a:lnTo>
                      <a:pt x="1784" y="69"/>
                    </a:lnTo>
                    <a:lnTo>
                      <a:pt x="1795" y="72"/>
                    </a:lnTo>
                    <a:lnTo>
                      <a:pt x="1806" y="78"/>
                    </a:lnTo>
                    <a:lnTo>
                      <a:pt x="1816" y="83"/>
                    </a:lnTo>
                    <a:lnTo>
                      <a:pt x="1827" y="89"/>
                    </a:lnTo>
                    <a:lnTo>
                      <a:pt x="1837" y="94"/>
                    </a:lnTo>
                    <a:lnTo>
                      <a:pt x="1846" y="101"/>
                    </a:lnTo>
                    <a:lnTo>
                      <a:pt x="1856" y="108"/>
                    </a:lnTo>
                    <a:lnTo>
                      <a:pt x="1866" y="116"/>
                    </a:lnTo>
                    <a:lnTo>
                      <a:pt x="1876" y="123"/>
                    </a:lnTo>
                    <a:lnTo>
                      <a:pt x="1886" y="129"/>
                    </a:lnTo>
                    <a:lnTo>
                      <a:pt x="1897" y="137"/>
                    </a:lnTo>
                    <a:lnTo>
                      <a:pt x="1907" y="145"/>
                    </a:lnTo>
                    <a:lnTo>
                      <a:pt x="1927" y="145"/>
                    </a:lnTo>
                    <a:lnTo>
                      <a:pt x="1949" y="147"/>
                    </a:lnTo>
                    <a:lnTo>
                      <a:pt x="1970" y="152"/>
                    </a:lnTo>
                    <a:lnTo>
                      <a:pt x="1992" y="158"/>
                    </a:lnTo>
                    <a:lnTo>
                      <a:pt x="2012" y="164"/>
                    </a:lnTo>
                    <a:lnTo>
                      <a:pt x="2033" y="174"/>
                    </a:lnTo>
                    <a:lnTo>
                      <a:pt x="2053" y="184"/>
                    </a:lnTo>
                    <a:lnTo>
                      <a:pt x="2074" y="197"/>
                    </a:lnTo>
                    <a:lnTo>
                      <a:pt x="2092" y="209"/>
                    </a:lnTo>
                    <a:lnTo>
                      <a:pt x="2111" y="221"/>
                    </a:lnTo>
                    <a:lnTo>
                      <a:pt x="2128" y="237"/>
                    </a:lnTo>
                    <a:lnTo>
                      <a:pt x="2145" y="253"/>
                    </a:lnTo>
                    <a:lnTo>
                      <a:pt x="2161" y="269"/>
                    </a:lnTo>
                    <a:lnTo>
                      <a:pt x="2176" y="287"/>
                    </a:lnTo>
                    <a:lnTo>
                      <a:pt x="2189" y="305"/>
                    </a:lnTo>
                    <a:lnTo>
                      <a:pt x="2203" y="324"/>
                    </a:lnTo>
                    <a:lnTo>
                      <a:pt x="2236" y="345"/>
                    </a:lnTo>
                    <a:lnTo>
                      <a:pt x="2265" y="369"/>
                    </a:lnTo>
                    <a:lnTo>
                      <a:pt x="2291" y="394"/>
                    </a:lnTo>
                    <a:lnTo>
                      <a:pt x="2314" y="423"/>
                    </a:lnTo>
                    <a:lnTo>
                      <a:pt x="2333" y="452"/>
                    </a:lnTo>
                    <a:lnTo>
                      <a:pt x="2351" y="484"/>
                    </a:lnTo>
                    <a:lnTo>
                      <a:pt x="2367" y="516"/>
                    </a:lnTo>
                    <a:lnTo>
                      <a:pt x="2381" y="550"/>
                    </a:lnTo>
                    <a:lnTo>
                      <a:pt x="2394" y="583"/>
                    </a:lnTo>
                    <a:lnTo>
                      <a:pt x="2406" y="618"/>
                    </a:lnTo>
                    <a:lnTo>
                      <a:pt x="2418" y="652"/>
                    </a:lnTo>
                    <a:lnTo>
                      <a:pt x="2430" y="687"/>
                    </a:lnTo>
                    <a:lnTo>
                      <a:pt x="2441" y="721"/>
                    </a:lnTo>
                    <a:lnTo>
                      <a:pt x="2454" y="754"/>
                    </a:lnTo>
                    <a:lnTo>
                      <a:pt x="2467" y="787"/>
                    </a:lnTo>
                    <a:lnTo>
                      <a:pt x="2483" y="820"/>
                    </a:lnTo>
                    <a:lnTo>
                      <a:pt x="2493" y="848"/>
                    </a:lnTo>
                    <a:lnTo>
                      <a:pt x="2499" y="878"/>
                    </a:lnTo>
                    <a:lnTo>
                      <a:pt x="2503" y="906"/>
                    </a:lnTo>
                    <a:lnTo>
                      <a:pt x="2504" y="936"/>
                    </a:lnTo>
                    <a:lnTo>
                      <a:pt x="2501" y="964"/>
                    </a:lnTo>
                    <a:lnTo>
                      <a:pt x="2497" y="994"/>
                    </a:lnTo>
                    <a:lnTo>
                      <a:pt x="2490" y="1023"/>
                    </a:lnTo>
                    <a:lnTo>
                      <a:pt x="2483" y="1053"/>
                    </a:lnTo>
                    <a:lnTo>
                      <a:pt x="2473" y="1080"/>
                    </a:lnTo>
                    <a:lnTo>
                      <a:pt x="2462" y="1109"/>
                    </a:lnTo>
                    <a:lnTo>
                      <a:pt x="2451" y="1137"/>
                    </a:lnTo>
                    <a:lnTo>
                      <a:pt x="2439" y="1166"/>
                    </a:lnTo>
                    <a:lnTo>
                      <a:pt x="2427" y="1193"/>
                    </a:lnTo>
                    <a:lnTo>
                      <a:pt x="2415" y="1221"/>
                    </a:lnTo>
                    <a:lnTo>
                      <a:pt x="2403" y="1248"/>
                    </a:lnTo>
                    <a:lnTo>
                      <a:pt x="2393" y="1276"/>
                    </a:lnTo>
                    <a:lnTo>
                      <a:pt x="2385" y="1292"/>
                    </a:lnTo>
                    <a:lnTo>
                      <a:pt x="2377" y="1309"/>
                    </a:lnTo>
                    <a:lnTo>
                      <a:pt x="2369" y="1324"/>
                    </a:lnTo>
                    <a:lnTo>
                      <a:pt x="2361" y="1339"/>
                    </a:lnTo>
                    <a:lnTo>
                      <a:pt x="2352" y="1355"/>
                    </a:lnTo>
                    <a:lnTo>
                      <a:pt x="2342" y="1369"/>
                    </a:lnTo>
                    <a:lnTo>
                      <a:pt x="2331" y="1383"/>
                    </a:lnTo>
                    <a:lnTo>
                      <a:pt x="2321" y="1396"/>
                    </a:lnTo>
                    <a:lnTo>
                      <a:pt x="2308" y="1408"/>
                    </a:lnTo>
                    <a:lnTo>
                      <a:pt x="2296" y="1419"/>
                    </a:lnTo>
                    <a:lnTo>
                      <a:pt x="2283" y="1429"/>
                    </a:lnTo>
                    <a:lnTo>
                      <a:pt x="2268" y="1438"/>
                    </a:lnTo>
                    <a:lnTo>
                      <a:pt x="2252" y="1445"/>
                    </a:lnTo>
                    <a:lnTo>
                      <a:pt x="2237" y="1451"/>
                    </a:lnTo>
                    <a:lnTo>
                      <a:pt x="2220" y="1455"/>
                    </a:lnTo>
                    <a:lnTo>
                      <a:pt x="2203" y="1460"/>
                    </a:lnTo>
                    <a:lnTo>
                      <a:pt x="2198" y="1465"/>
                    </a:lnTo>
                    <a:lnTo>
                      <a:pt x="2194" y="1473"/>
                    </a:lnTo>
                    <a:lnTo>
                      <a:pt x="2190" y="1481"/>
                    </a:lnTo>
                    <a:lnTo>
                      <a:pt x="2189" y="1491"/>
                    </a:lnTo>
                    <a:lnTo>
                      <a:pt x="2185" y="1500"/>
                    </a:lnTo>
                    <a:lnTo>
                      <a:pt x="2182" y="1510"/>
                    </a:lnTo>
                    <a:lnTo>
                      <a:pt x="2180" y="1520"/>
                    </a:lnTo>
                    <a:lnTo>
                      <a:pt x="2177" y="1530"/>
                    </a:lnTo>
                    <a:lnTo>
                      <a:pt x="2172" y="1539"/>
                    </a:lnTo>
                    <a:lnTo>
                      <a:pt x="2169" y="1548"/>
                    </a:lnTo>
                    <a:lnTo>
                      <a:pt x="2162" y="1557"/>
                    </a:lnTo>
                    <a:lnTo>
                      <a:pt x="2157" y="1565"/>
                    </a:lnTo>
                    <a:lnTo>
                      <a:pt x="2149" y="1572"/>
                    </a:lnTo>
                    <a:lnTo>
                      <a:pt x="2141" y="1578"/>
                    </a:lnTo>
                    <a:lnTo>
                      <a:pt x="2130" y="1583"/>
                    </a:lnTo>
                    <a:lnTo>
                      <a:pt x="2119" y="1586"/>
                    </a:lnTo>
                    <a:lnTo>
                      <a:pt x="2109" y="1593"/>
                    </a:lnTo>
                    <a:lnTo>
                      <a:pt x="2100" y="1602"/>
                    </a:lnTo>
                    <a:lnTo>
                      <a:pt x="2092" y="1609"/>
                    </a:lnTo>
                    <a:lnTo>
                      <a:pt x="2083" y="1620"/>
                    </a:lnTo>
                    <a:lnTo>
                      <a:pt x="2074" y="1629"/>
                    </a:lnTo>
                    <a:lnTo>
                      <a:pt x="2065" y="1640"/>
                    </a:lnTo>
                    <a:lnTo>
                      <a:pt x="2056" y="1649"/>
                    </a:lnTo>
                    <a:lnTo>
                      <a:pt x="2047" y="1660"/>
                    </a:lnTo>
                    <a:lnTo>
                      <a:pt x="2036" y="1669"/>
                    </a:lnTo>
                    <a:lnTo>
                      <a:pt x="2027" y="1679"/>
                    </a:lnTo>
                    <a:lnTo>
                      <a:pt x="2016" y="1686"/>
                    </a:lnTo>
                    <a:lnTo>
                      <a:pt x="2005" y="1695"/>
                    </a:lnTo>
                    <a:lnTo>
                      <a:pt x="1993" y="1700"/>
                    </a:lnTo>
                    <a:lnTo>
                      <a:pt x="1982" y="1707"/>
                    </a:lnTo>
                    <a:lnTo>
                      <a:pt x="1969" y="1711"/>
                    </a:lnTo>
                    <a:lnTo>
                      <a:pt x="1956" y="1715"/>
                    </a:lnTo>
                    <a:lnTo>
                      <a:pt x="1941" y="1719"/>
                    </a:lnTo>
                    <a:lnTo>
                      <a:pt x="1927" y="1727"/>
                    </a:lnTo>
                    <a:lnTo>
                      <a:pt x="1912" y="1732"/>
                    </a:lnTo>
                    <a:lnTo>
                      <a:pt x="1899" y="1738"/>
                    </a:lnTo>
                    <a:lnTo>
                      <a:pt x="1883" y="1744"/>
                    </a:lnTo>
                    <a:lnTo>
                      <a:pt x="1869" y="1750"/>
                    </a:lnTo>
                    <a:lnTo>
                      <a:pt x="1853" y="1755"/>
                    </a:lnTo>
                    <a:lnTo>
                      <a:pt x="1840" y="1760"/>
                    </a:lnTo>
                    <a:lnTo>
                      <a:pt x="1825" y="1764"/>
                    </a:lnTo>
                    <a:lnTo>
                      <a:pt x="1808" y="1767"/>
                    </a:lnTo>
                    <a:lnTo>
                      <a:pt x="1793" y="1769"/>
                    </a:lnTo>
                    <a:lnTo>
                      <a:pt x="1778" y="1772"/>
                    </a:lnTo>
                    <a:lnTo>
                      <a:pt x="1761" y="1772"/>
                    </a:lnTo>
                    <a:lnTo>
                      <a:pt x="1745" y="1773"/>
                    </a:lnTo>
                    <a:lnTo>
                      <a:pt x="1729" y="1771"/>
                    </a:lnTo>
                    <a:lnTo>
                      <a:pt x="1712" y="1769"/>
                    </a:lnTo>
                    <a:lnTo>
                      <a:pt x="1700" y="1771"/>
                    </a:lnTo>
                    <a:lnTo>
                      <a:pt x="1691" y="1774"/>
                    </a:lnTo>
                    <a:lnTo>
                      <a:pt x="1684" y="1779"/>
                    </a:lnTo>
                    <a:lnTo>
                      <a:pt x="1682" y="1787"/>
                    </a:lnTo>
                    <a:lnTo>
                      <a:pt x="1680" y="1794"/>
                    </a:lnTo>
                    <a:lnTo>
                      <a:pt x="1682" y="1804"/>
                    </a:lnTo>
                    <a:lnTo>
                      <a:pt x="1684" y="1813"/>
                    </a:lnTo>
                    <a:lnTo>
                      <a:pt x="1691" y="1823"/>
                    </a:lnTo>
                    <a:lnTo>
                      <a:pt x="1695" y="1833"/>
                    </a:lnTo>
                    <a:lnTo>
                      <a:pt x="1703" y="1844"/>
                    </a:lnTo>
                    <a:lnTo>
                      <a:pt x="1711" y="1854"/>
                    </a:lnTo>
                    <a:lnTo>
                      <a:pt x="1720" y="1865"/>
                    </a:lnTo>
                    <a:lnTo>
                      <a:pt x="1728" y="1874"/>
                    </a:lnTo>
                    <a:lnTo>
                      <a:pt x="1736" y="1884"/>
                    </a:lnTo>
                    <a:lnTo>
                      <a:pt x="1743" y="1891"/>
                    </a:lnTo>
                    <a:lnTo>
                      <a:pt x="1750" y="1900"/>
                    </a:lnTo>
                    <a:lnTo>
                      <a:pt x="1754" y="1906"/>
                    </a:lnTo>
                    <a:lnTo>
                      <a:pt x="1759" y="1910"/>
                    </a:lnTo>
                    <a:lnTo>
                      <a:pt x="1763" y="1916"/>
                    </a:lnTo>
                    <a:lnTo>
                      <a:pt x="1769" y="1921"/>
                    </a:lnTo>
                    <a:lnTo>
                      <a:pt x="1772" y="1926"/>
                    </a:lnTo>
                    <a:lnTo>
                      <a:pt x="1778" y="1931"/>
                    </a:lnTo>
                    <a:lnTo>
                      <a:pt x="1783" y="1937"/>
                    </a:lnTo>
                    <a:lnTo>
                      <a:pt x="1788" y="1942"/>
                    </a:lnTo>
                    <a:lnTo>
                      <a:pt x="1792" y="1945"/>
                    </a:lnTo>
                    <a:lnTo>
                      <a:pt x="1797" y="1950"/>
                    </a:lnTo>
                    <a:lnTo>
                      <a:pt x="1803" y="1956"/>
                    </a:lnTo>
                    <a:lnTo>
                      <a:pt x="1807" y="1961"/>
                    </a:lnTo>
                    <a:lnTo>
                      <a:pt x="1813" y="1965"/>
                    </a:lnTo>
                    <a:lnTo>
                      <a:pt x="1819" y="1969"/>
                    </a:lnTo>
                    <a:lnTo>
                      <a:pt x="1825" y="1975"/>
                    </a:lnTo>
                    <a:lnTo>
                      <a:pt x="1830" y="1980"/>
                    </a:lnTo>
                    <a:lnTo>
                      <a:pt x="1818" y="1987"/>
                    </a:lnTo>
                    <a:lnTo>
                      <a:pt x="1807" y="1996"/>
                    </a:lnTo>
                    <a:lnTo>
                      <a:pt x="1795" y="2004"/>
                    </a:lnTo>
                    <a:lnTo>
                      <a:pt x="1784" y="2013"/>
                    </a:lnTo>
                    <a:lnTo>
                      <a:pt x="1770" y="2021"/>
                    </a:lnTo>
                    <a:lnTo>
                      <a:pt x="1759" y="2030"/>
                    </a:lnTo>
                    <a:lnTo>
                      <a:pt x="1747" y="2039"/>
                    </a:lnTo>
                    <a:lnTo>
                      <a:pt x="1735" y="2047"/>
                    </a:lnTo>
                    <a:lnTo>
                      <a:pt x="1722" y="2054"/>
                    </a:lnTo>
                    <a:lnTo>
                      <a:pt x="1711" y="2061"/>
                    </a:lnTo>
                    <a:lnTo>
                      <a:pt x="1698" y="2070"/>
                    </a:lnTo>
                    <a:lnTo>
                      <a:pt x="1687" y="2078"/>
                    </a:lnTo>
                    <a:lnTo>
                      <a:pt x="1674" y="2084"/>
                    </a:lnTo>
                    <a:lnTo>
                      <a:pt x="1663" y="2091"/>
                    </a:lnTo>
                    <a:lnTo>
                      <a:pt x="1651" y="2097"/>
                    </a:lnTo>
                    <a:lnTo>
                      <a:pt x="1640" y="2104"/>
                    </a:lnTo>
                    <a:lnTo>
                      <a:pt x="1592" y="2054"/>
                    </a:lnTo>
                    <a:lnTo>
                      <a:pt x="1543" y="2010"/>
                    </a:lnTo>
                    <a:lnTo>
                      <a:pt x="1491" y="1969"/>
                    </a:lnTo>
                    <a:lnTo>
                      <a:pt x="1439" y="1933"/>
                    </a:lnTo>
                    <a:lnTo>
                      <a:pt x="1384" y="1899"/>
                    </a:lnTo>
                    <a:lnTo>
                      <a:pt x="1329" y="1868"/>
                    </a:lnTo>
                    <a:lnTo>
                      <a:pt x="1272" y="1839"/>
                    </a:lnTo>
                    <a:lnTo>
                      <a:pt x="1214" y="1813"/>
                    </a:lnTo>
                    <a:lnTo>
                      <a:pt x="1155" y="1789"/>
                    </a:lnTo>
                    <a:lnTo>
                      <a:pt x="1095" y="1766"/>
                    </a:lnTo>
                    <a:lnTo>
                      <a:pt x="1035" y="1745"/>
                    </a:lnTo>
                    <a:lnTo>
                      <a:pt x="974" y="1726"/>
                    </a:lnTo>
                    <a:lnTo>
                      <a:pt x="913" y="1706"/>
                    </a:lnTo>
                    <a:lnTo>
                      <a:pt x="852" y="1688"/>
                    </a:lnTo>
                    <a:lnTo>
                      <a:pt x="792" y="1670"/>
                    </a:lnTo>
                    <a:lnTo>
                      <a:pt x="731" y="1652"/>
                    </a:lnTo>
                    <a:lnTo>
                      <a:pt x="705" y="1642"/>
                    </a:lnTo>
                    <a:lnTo>
                      <a:pt x="681" y="1632"/>
                    </a:lnTo>
                    <a:lnTo>
                      <a:pt x="657" y="1621"/>
                    </a:lnTo>
                    <a:lnTo>
                      <a:pt x="634" y="1608"/>
                    </a:lnTo>
                    <a:lnTo>
                      <a:pt x="610" y="1595"/>
                    </a:lnTo>
                    <a:lnTo>
                      <a:pt x="588" y="1580"/>
                    </a:lnTo>
                    <a:lnTo>
                      <a:pt x="566" y="1564"/>
                    </a:lnTo>
                    <a:lnTo>
                      <a:pt x="546" y="1548"/>
                    </a:lnTo>
                    <a:lnTo>
                      <a:pt x="526" y="1529"/>
                    </a:lnTo>
                    <a:lnTo>
                      <a:pt x="508" y="1510"/>
                    </a:lnTo>
                    <a:lnTo>
                      <a:pt x="490" y="1491"/>
                    </a:lnTo>
                    <a:lnTo>
                      <a:pt x="476" y="1471"/>
                    </a:lnTo>
                    <a:lnTo>
                      <a:pt x="461" y="1450"/>
                    </a:lnTo>
                    <a:lnTo>
                      <a:pt x="449" y="1427"/>
                    </a:lnTo>
                    <a:lnTo>
                      <a:pt x="438" y="1404"/>
                    </a:lnTo>
                    <a:lnTo>
                      <a:pt x="430" y="1381"/>
                    </a:lnTo>
                    <a:lnTo>
                      <a:pt x="411" y="1372"/>
                    </a:lnTo>
                    <a:lnTo>
                      <a:pt x="392" y="1362"/>
                    </a:lnTo>
                    <a:lnTo>
                      <a:pt x="374" y="1352"/>
                    </a:lnTo>
                    <a:lnTo>
                      <a:pt x="356" y="1341"/>
                    </a:lnTo>
                    <a:lnTo>
                      <a:pt x="337" y="1329"/>
                    </a:lnTo>
                    <a:lnTo>
                      <a:pt x="321" y="1317"/>
                    </a:lnTo>
                    <a:lnTo>
                      <a:pt x="304" y="1302"/>
                    </a:lnTo>
                    <a:lnTo>
                      <a:pt x="289" y="1290"/>
                    </a:lnTo>
                    <a:lnTo>
                      <a:pt x="272" y="1274"/>
                    </a:lnTo>
                    <a:lnTo>
                      <a:pt x="257" y="1260"/>
                    </a:lnTo>
                    <a:lnTo>
                      <a:pt x="241" y="1243"/>
                    </a:lnTo>
                    <a:lnTo>
                      <a:pt x="226" y="1227"/>
                    </a:lnTo>
                    <a:lnTo>
                      <a:pt x="212" y="1210"/>
                    </a:lnTo>
                    <a:lnTo>
                      <a:pt x="198" y="1194"/>
                    </a:lnTo>
                    <a:lnTo>
                      <a:pt x="185" y="1176"/>
                    </a:lnTo>
                    <a:lnTo>
                      <a:pt x="172" y="1159"/>
                    </a:lnTo>
                    <a:lnTo>
                      <a:pt x="160" y="1147"/>
                    </a:lnTo>
                    <a:lnTo>
                      <a:pt x="150" y="1135"/>
                    </a:lnTo>
                    <a:lnTo>
                      <a:pt x="138" y="1124"/>
                    </a:lnTo>
                    <a:lnTo>
                      <a:pt x="127" y="1112"/>
                    </a:lnTo>
                    <a:lnTo>
                      <a:pt x="115" y="1102"/>
                    </a:lnTo>
                    <a:lnTo>
                      <a:pt x="105" y="1091"/>
                    </a:lnTo>
                    <a:lnTo>
                      <a:pt x="94" y="1079"/>
                    </a:lnTo>
                    <a:lnTo>
                      <a:pt x="86" y="1068"/>
                    </a:lnTo>
                    <a:lnTo>
                      <a:pt x="75" y="1055"/>
                    </a:lnTo>
                    <a:lnTo>
                      <a:pt x="68" y="1042"/>
                    </a:lnTo>
                    <a:lnTo>
                      <a:pt x="62" y="1028"/>
                    </a:lnTo>
                    <a:lnTo>
                      <a:pt x="57" y="1015"/>
                    </a:lnTo>
                    <a:lnTo>
                      <a:pt x="54" y="999"/>
                    </a:lnTo>
                    <a:lnTo>
                      <a:pt x="53" y="985"/>
                    </a:lnTo>
                    <a:lnTo>
                      <a:pt x="53" y="969"/>
                    </a:lnTo>
                    <a:lnTo>
                      <a:pt x="56" y="951"/>
                    </a:lnTo>
                    <a:lnTo>
                      <a:pt x="55" y="941"/>
                    </a:lnTo>
                    <a:lnTo>
                      <a:pt x="54" y="933"/>
                    </a:lnTo>
                    <a:lnTo>
                      <a:pt x="52" y="923"/>
                    </a:lnTo>
                    <a:lnTo>
                      <a:pt x="51" y="916"/>
                    </a:lnTo>
                    <a:lnTo>
                      <a:pt x="48" y="907"/>
                    </a:lnTo>
                    <a:lnTo>
                      <a:pt x="47" y="899"/>
                    </a:lnTo>
                    <a:lnTo>
                      <a:pt x="46" y="890"/>
                    </a:lnTo>
                    <a:lnTo>
                      <a:pt x="44" y="882"/>
                    </a:lnTo>
                    <a:lnTo>
                      <a:pt x="41" y="874"/>
                    </a:lnTo>
                    <a:lnTo>
                      <a:pt x="38" y="865"/>
                    </a:lnTo>
                    <a:lnTo>
                      <a:pt x="36" y="857"/>
                    </a:lnTo>
                    <a:lnTo>
                      <a:pt x="33" y="848"/>
                    </a:lnTo>
                    <a:lnTo>
                      <a:pt x="30" y="840"/>
                    </a:lnTo>
                    <a:lnTo>
                      <a:pt x="29" y="832"/>
                    </a:lnTo>
                    <a:lnTo>
                      <a:pt x="26" y="825"/>
                    </a:lnTo>
                    <a:lnTo>
                      <a:pt x="24" y="817"/>
                    </a:lnTo>
                    <a:lnTo>
                      <a:pt x="12" y="796"/>
                    </a:lnTo>
                    <a:lnTo>
                      <a:pt x="6" y="776"/>
                    </a:lnTo>
                    <a:lnTo>
                      <a:pt x="1" y="756"/>
                    </a:lnTo>
                    <a:lnTo>
                      <a:pt x="0" y="736"/>
                    </a:lnTo>
                    <a:lnTo>
                      <a:pt x="1" y="715"/>
                    </a:lnTo>
                    <a:lnTo>
                      <a:pt x="5" y="695"/>
                    </a:lnTo>
                    <a:lnTo>
                      <a:pt x="10" y="674"/>
                    </a:lnTo>
                    <a:lnTo>
                      <a:pt x="17" y="655"/>
                    </a:lnTo>
                    <a:lnTo>
                      <a:pt x="24" y="634"/>
                    </a:lnTo>
                    <a:lnTo>
                      <a:pt x="31" y="613"/>
                    </a:lnTo>
                    <a:lnTo>
                      <a:pt x="39" y="592"/>
                    </a:lnTo>
                    <a:lnTo>
                      <a:pt x="47" y="572"/>
                    </a:lnTo>
                    <a:lnTo>
                      <a:pt x="54" y="552"/>
                    </a:lnTo>
                    <a:lnTo>
                      <a:pt x="60" y="531"/>
                    </a:lnTo>
                    <a:lnTo>
                      <a:pt x="65" y="510"/>
                    </a:lnTo>
                    <a:lnTo>
                      <a:pt x="67" y="490"/>
                    </a:lnTo>
                    <a:lnTo>
                      <a:pt x="78" y="473"/>
                    </a:lnTo>
                    <a:lnTo>
                      <a:pt x="92" y="459"/>
                    </a:lnTo>
                    <a:lnTo>
                      <a:pt x="105" y="445"/>
                    </a:lnTo>
                    <a:lnTo>
                      <a:pt x="121" y="433"/>
                    </a:lnTo>
                    <a:lnTo>
                      <a:pt x="135" y="421"/>
                    </a:lnTo>
                    <a:lnTo>
                      <a:pt x="150" y="411"/>
                    </a:lnTo>
                    <a:lnTo>
                      <a:pt x="167" y="402"/>
                    </a:lnTo>
                    <a:lnTo>
                      <a:pt x="183" y="392"/>
                    </a:lnTo>
                    <a:lnTo>
                      <a:pt x="199" y="382"/>
                    </a:lnTo>
                    <a:lnTo>
                      <a:pt x="216" y="371"/>
                    </a:lnTo>
                    <a:lnTo>
                      <a:pt x="231" y="360"/>
                    </a:lnTo>
                    <a:lnTo>
                      <a:pt x="247" y="350"/>
                    </a:lnTo>
                    <a:lnTo>
                      <a:pt x="262" y="335"/>
                    </a:lnTo>
                    <a:lnTo>
                      <a:pt x="277" y="322"/>
                    </a:lnTo>
                    <a:lnTo>
                      <a:pt x="291" y="307"/>
                    </a:lnTo>
                    <a:lnTo>
                      <a:pt x="306" y="290"/>
                    </a:lnTo>
                    <a:lnTo>
                      <a:pt x="324" y="281"/>
                    </a:lnTo>
                    <a:lnTo>
                      <a:pt x="342" y="273"/>
                    </a:lnTo>
                    <a:lnTo>
                      <a:pt x="360" y="265"/>
                    </a:lnTo>
                    <a:lnTo>
                      <a:pt x="379" y="257"/>
                    </a:lnTo>
                    <a:lnTo>
                      <a:pt x="397" y="249"/>
                    </a:lnTo>
                    <a:lnTo>
                      <a:pt x="415" y="240"/>
                    </a:lnTo>
                    <a:lnTo>
                      <a:pt x="433" y="232"/>
                    </a:lnTo>
                    <a:lnTo>
                      <a:pt x="452" y="224"/>
                    </a:lnTo>
                    <a:lnTo>
                      <a:pt x="470" y="215"/>
                    </a:lnTo>
                    <a:lnTo>
                      <a:pt x="488" y="206"/>
                    </a:lnTo>
                    <a:lnTo>
                      <a:pt x="507" y="197"/>
                    </a:lnTo>
                    <a:lnTo>
                      <a:pt x="525" y="187"/>
                    </a:lnTo>
                    <a:lnTo>
                      <a:pt x="543" y="176"/>
                    </a:lnTo>
                    <a:lnTo>
                      <a:pt x="561" y="165"/>
                    </a:lnTo>
                    <a:lnTo>
                      <a:pt x="578" y="154"/>
                    </a:lnTo>
                    <a:lnTo>
                      <a:pt x="595" y="142"/>
                    </a:lnTo>
                    <a:lnTo>
                      <a:pt x="613" y="134"/>
                    </a:lnTo>
                    <a:lnTo>
                      <a:pt x="633" y="128"/>
                    </a:lnTo>
                    <a:lnTo>
                      <a:pt x="652" y="123"/>
                    </a:lnTo>
                    <a:lnTo>
                      <a:pt x="672" y="120"/>
                    </a:lnTo>
                    <a:lnTo>
                      <a:pt x="692" y="116"/>
                    </a:lnTo>
                    <a:lnTo>
                      <a:pt x="712" y="113"/>
                    </a:lnTo>
                    <a:lnTo>
                      <a:pt x="731" y="109"/>
                    </a:lnTo>
                    <a:lnTo>
                      <a:pt x="752" y="107"/>
                    </a:lnTo>
                    <a:lnTo>
                      <a:pt x="771" y="103"/>
                    </a:lnTo>
                    <a:lnTo>
                      <a:pt x="791" y="99"/>
                    </a:lnTo>
                    <a:lnTo>
                      <a:pt x="810" y="93"/>
                    </a:lnTo>
                    <a:lnTo>
                      <a:pt x="830" y="88"/>
                    </a:lnTo>
                    <a:lnTo>
                      <a:pt x="848" y="80"/>
                    </a:lnTo>
                    <a:lnTo>
                      <a:pt x="867" y="72"/>
                    </a:lnTo>
                    <a:lnTo>
                      <a:pt x="885" y="62"/>
                    </a:lnTo>
                    <a:lnTo>
                      <a:pt x="903" y="51"/>
                    </a:lnTo>
                    <a:lnTo>
                      <a:pt x="919" y="47"/>
                    </a:lnTo>
                    <a:lnTo>
                      <a:pt x="936" y="43"/>
                    </a:lnTo>
                    <a:lnTo>
                      <a:pt x="953" y="41"/>
                    </a:lnTo>
                    <a:lnTo>
                      <a:pt x="970" y="41"/>
                    </a:lnTo>
                    <a:lnTo>
                      <a:pt x="986" y="39"/>
                    </a:lnTo>
                    <a:lnTo>
                      <a:pt x="1004" y="39"/>
                    </a:lnTo>
                    <a:lnTo>
                      <a:pt x="1021" y="40"/>
                    </a:lnTo>
                    <a:lnTo>
                      <a:pt x="1038" y="41"/>
                    </a:lnTo>
                    <a:lnTo>
                      <a:pt x="1054" y="41"/>
                    </a:lnTo>
                    <a:lnTo>
                      <a:pt x="1070" y="41"/>
                    </a:lnTo>
                    <a:lnTo>
                      <a:pt x="1086" y="40"/>
                    </a:lnTo>
                    <a:lnTo>
                      <a:pt x="1104" y="40"/>
                    </a:lnTo>
                    <a:lnTo>
                      <a:pt x="1120" y="37"/>
                    </a:lnTo>
                    <a:lnTo>
                      <a:pt x="1138" y="34"/>
                    </a:lnTo>
                    <a:lnTo>
                      <a:pt x="1154" y="30"/>
                    </a:lnTo>
                    <a:lnTo>
                      <a:pt x="1171" y="26"/>
                    </a:lnTo>
                    <a:lnTo>
                      <a:pt x="1179" y="26"/>
                    </a:lnTo>
                    <a:lnTo>
                      <a:pt x="1187" y="28"/>
                    </a:lnTo>
                    <a:lnTo>
                      <a:pt x="1195" y="28"/>
                    </a:lnTo>
                    <a:lnTo>
                      <a:pt x="1202" y="31"/>
                    </a:lnTo>
                    <a:lnTo>
                      <a:pt x="1210" y="32"/>
                    </a:lnTo>
                    <a:lnTo>
                      <a:pt x="1218" y="35"/>
                    </a:lnTo>
                    <a:lnTo>
                      <a:pt x="1226" y="38"/>
                    </a:lnTo>
                    <a:lnTo>
                      <a:pt x="1235" y="41"/>
                    </a:lnTo>
                    <a:lnTo>
                      <a:pt x="1243" y="42"/>
                    </a:lnTo>
                    <a:lnTo>
                      <a:pt x="1251" y="44"/>
                    </a:lnTo>
                    <a:lnTo>
                      <a:pt x="1259" y="46"/>
                    </a:lnTo>
                    <a:lnTo>
                      <a:pt x="1268" y="47"/>
                    </a:lnTo>
                    <a:lnTo>
                      <a:pt x="1275" y="48"/>
                    </a:lnTo>
                    <a:lnTo>
                      <a:pt x="1284" y="49"/>
                    </a:lnTo>
                    <a:lnTo>
                      <a:pt x="1292" y="48"/>
                    </a:lnTo>
                    <a:lnTo>
                      <a:pt x="1302" y="48"/>
                    </a:lnTo>
                    <a:lnTo>
                      <a:pt x="1308" y="43"/>
                    </a:lnTo>
                    <a:lnTo>
                      <a:pt x="1314" y="39"/>
                    </a:lnTo>
                    <a:lnTo>
                      <a:pt x="1321" y="34"/>
                    </a:lnTo>
                    <a:lnTo>
                      <a:pt x="1329" y="32"/>
                    </a:lnTo>
                    <a:lnTo>
                      <a:pt x="1337" y="29"/>
                    </a:lnTo>
                    <a:lnTo>
                      <a:pt x="1346" y="27"/>
                    </a:lnTo>
                    <a:lnTo>
                      <a:pt x="1354" y="24"/>
                    </a:lnTo>
                    <a:lnTo>
                      <a:pt x="1364" y="22"/>
                    </a:lnTo>
                    <a:lnTo>
                      <a:pt x="1372" y="19"/>
                    </a:lnTo>
                    <a:lnTo>
                      <a:pt x="1382" y="16"/>
                    </a:lnTo>
                    <a:lnTo>
                      <a:pt x="1390" y="13"/>
                    </a:lnTo>
                    <a:lnTo>
                      <a:pt x="1400" y="12"/>
                    </a:lnTo>
                    <a:lnTo>
                      <a:pt x="1408" y="9"/>
                    </a:lnTo>
                    <a:lnTo>
                      <a:pt x="1418" y="6"/>
                    </a:lnTo>
                    <a:lnTo>
                      <a:pt x="1426" y="4"/>
                    </a:lnTo>
                    <a:lnTo>
                      <a:pt x="143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6" name="Freeform 65"/>
              <p:cNvSpPr>
                <a:spLocks/>
              </p:cNvSpPr>
              <p:nvPr/>
            </p:nvSpPr>
            <p:spPr bwMode="auto">
              <a:xfrm>
                <a:off x="5678" y="1931"/>
                <a:ext cx="115" cy="22"/>
              </a:xfrm>
              <a:custGeom>
                <a:avLst/>
                <a:gdLst>
                  <a:gd name="T0" fmla="*/ 0 w 279"/>
                  <a:gd name="T1" fmla="*/ 0 h 53"/>
                  <a:gd name="T2" fmla="*/ 0 w 279"/>
                  <a:gd name="T3" fmla="*/ 0 h 53"/>
                  <a:gd name="T4" fmla="*/ 0 w 279"/>
                  <a:gd name="T5" fmla="*/ 0 h 53"/>
                  <a:gd name="T6" fmla="*/ 0 w 279"/>
                  <a:gd name="T7" fmla="*/ 0 h 53"/>
                  <a:gd name="T8" fmla="*/ 0 w 279"/>
                  <a:gd name="T9" fmla="*/ 0 h 53"/>
                  <a:gd name="T10" fmla="*/ 0 w 279"/>
                  <a:gd name="T11" fmla="*/ 0 h 53"/>
                  <a:gd name="T12" fmla="*/ 0 w 279"/>
                  <a:gd name="T13" fmla="*/ 0 h 53"/>
                  <a:gd name="T14" fmla="*/ 0 w 279"/>
                  <a:gd name="T15" fmla="*/ 0 h 53"/>
                  <a:gd name="T16" fmla="*/ 0 w 279"/>
                  <a:gd name="T17" fmla="*/ 0 h 53"/>
                  <a:gd name="T18" fmla="*/ 0 w 279"/>
                  <a:gd name="T19" fmla="*/ 0 h 53"/>
                  <a:gd name="T20" fmla="*/ 0 w 279"/>
                  <a:gd name="T21" fmla="*/ 0 h 53"/>
                  <a:gd name="T22" fmla="*/ 0 w 279"/>
                  <a:gd name="T23" fmla="*/ 0 h 53"/>
                  <a:gd name="T24" fmla="*/ 0 w 279"/>
                  <a:gd name="T25" fmla="*/ 0 h 53"/>
                  <a:gd name="T26" fmla="*/ 0 w 279"/>
                  <a:gd name="T27" fmla="*/ 0 h 53"/>
                  <a:gd name="T28" fmla="*/ 0 w 279"/>
                  <a:gd name="T29" fmla="*/ 0 h 53"/>
                  <a:gd name="T30" fmla="*/ 0 w 279"/>
                  <a:gd name="T31" fmla="*/ 0 h 53"/>
                  <a:gd name="T32" fmla="*/ 0 w 279"/>
                  <a:gd name="T33" fmla="*/ 0 h 53"/>
                  <a:gd name="T34" fmla="*/ 0 w 279"/>
                  <a:gd name="T35" fmla="*/ 0 h 53"/>
                  <a:gd name="T36" fmla="*/ 0 w 279"/>
                  <a:gd name="T37" fmla="*/ 0 h 53"/>
                  <a:gd name="T38" fmla="*/ 0 w 279"/>
                  <a:gd name="T39" fmla="*/ 0 h 53"/>
                  <a:gd name="T40" fmla="*/ 0 w 279"/>
                  <a:gd name="T41" fmla="*/ 0 h 53"/>
                  <a:gd name="T42" fmla="*/ 0 w 279"/>
                  <a:gd name="T43" fmla="*/ 0 h 53"/>
                  <a:gd name="T44" fmla="*/ 0 w 279"/>
                  <a:gd name="T45" fmla="*/ 0 h 53"/>
                  <a:gd name="T46" fmla="*/ 0 w 279"/>
                  <a:gd name="T47" fmla="*/ 0 h 53"/>
                  <a:gd name="T48" fmla="*/ 0 w 279"/>
                  <a:gd name="T49" fmla="*/ 0 h 53"/>
                  <a:gd name="T50" fmla="*/ 0 w 279"/>
                  <a:gd name="T51" fmla="*/ 0 h 53"/>
                  <a:gd name="T52" fmla="*/ 0 w 279"/>
                  <a:gd name="T53" fmla="*/ 0 h 53"/>
                  <a:gd name="T54" fmla="*/ 0 w 279"/>
                  <a:gd name="T55" fmla="*/ 0 h 53"/>
                  <a:gd name="T56" fmla="*/ 0 w 279"/>
                  <a:gd name="T57" fmla="*/ 0 h 53"/>
                  <a:gd name="T58" fmla="*/ 0 w 279"/>
                  <a:gd name="T59" fmla="*/ 0 h 53"/>
                  <a:gd name="T60" fmla="*/ 0 w 279"/>
                  <a:gd name="T61" fmla="*/ 0 h 53"/>
                  <a:gd name="T62" fmla="*/ 0 w 279"/>
                  <a:gd name="T63" fmla="*/ 0 h 53"/>
                  <a:gd name="T64" fmla="*/ 0 w 279"/>
                  <a:gd name="T65" fmla="*/ 0 h 53"/>
                  <a:gd name="T66" fmla="*/ 0 w 279"/>
                  <a:gd name="T67" fmla="*/ 0 h 53"/>
                  <a:gd name="T68" fmla="*/ 0 w 279"/>
                  <a:gd name="T69" fmla="*/ 0 h 53"/>
                  <a:gd name="T70" fmla="*/ 0 w 279"/>
                  <a:gd name="T71" fmla="*/ 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53"/>
                  <a:gd name="T110" fmla="*/ 279 w 27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53">
                    <a:moveTo>
                      <a:pt x="95" y="0"/>
                    </a:moveTo>
                    <a:lnTo>
                      <a:pt x="101" y="0"/>
                    </a:lnTo>
                    <a:lnTo>
                      <a:pt x="109" y="0"/>
                    </a:lnTo>
                    <a:lnTo>
                      <a:pt x="114" y="0"/>
                    </a:lnTo>
                    <a:lnTo>
                      <a:pt x="121" y="0"/>
                    </a:lnTo>
                    <a:lnTo>
                      <a:pt x="128" y="0"/>
                    </a:lnTo>
                    <a:lnTo>
                      <a:pt x="134" y="0"/>
                    </a:lnTo>
                    <a:lnTo>
                      <a:pt x="140" y="0"/>
                    </a:lnTo>
                    <a:lnTo>
                      <a:pt x="148" y="1"/>
                    </a:lnTo>
                    <a:lnTo>
                      <a:pt x="154" y="1"/>
                    </a:lnTo>
                    <a:lnTo>
                      <a:pt x="161" y="1"/>
                    </a:lnTo>
                    <a:lnTo>
                      <a:pt x="167" y="2"/>
                    </a:lnTo>
                    <a:lnTo>
                      <a:pt x="174" y="3"/>
                    </a:lnTo>
                    <a:lnTo>
                      <a:pt x="180" y="3"/>
                    </a:lnTo>
                    <a:lnTo>
                      <a:pt x="187" y="4"/>
                    </a:lnTo>
                    <a:lnTo>
                      <a:pt x="193" y="5"/>
                    </a:lnTo>
                    <a:lnTo>
                      <a:pt x="200" y="7"/>
                    </a:lnTo>
                    <a:lnTo>
                      <a:pt x="205" y="8"/>
                    </a:lnTo>
                    <a:lnTo>
                      <a:pt x="211" y="10"/>
                    </a:lnTo>
                    <a:lnTo>
                      <a:pt x="217" y="11"/>
                    </a:lnTo>
                    <a:lnTo>
                      <a:pt x="223" y="13"/>
                    </a:lnTo>
                    <a:lnTo>
                      <a:pt x="228" y="15"/>
                    </a:lnTo>
                    <a:lnTo>
                      <a:pt x="234" y="18"/>
                    </a:lnTo>
                    <a:lnTo>
                      <a:pt x="240" y="20"/>
                    </a:lnTo>
                    <a:lnTo>
                      <a:pt x="246" y="22"/>
                    </a:lnTo>
                    <a:lnTo>
                      <a:pt x="249" y="25"/>
                    </a:lnTo>
                    <a:lnTo>
                      <a:pt x="255" y="28"/>
                    </a:lnTo>
                    <a:lnTo>
                      <a:pt x="259" y="32"/>
                    </a:lnTo>
                    <a:lnTo>
                      <a:pt x="265" y="36"/>
                    </a:lnTo>
                    <a:lnTo>
                      <a:pt x="271" y="43"/>
                    </a:lnTo>
                    <a:lnTo>
                      <a:pt x="279" y="53"/>
                    </a:lnTo>
                    <a:lnTo>
                      <a:pt x="266" y="47"/>
                    </a:lnTo>
                    <a:lnTo>
                      <a:pt x="252" y="42"/>
                    </a:lnTo>
                    <a:lnTo>
                      <a:pt x="239" y="39"/>
                    </a:lnTo>
                    <a:lnTo>
                      <a:pt x="226" y="37"/>
                    </a:lnTo>
                    <a:lnTo>
                      <a:pt x="211" y="36"/>
                    </a:lnTo>
                    <a:lnTo>
                      <a:pt x="198" y="35"/>
                    </a:lnTo>
                    <a:lnTo>
                      <a:pt x="184" y="35"/>
                    </a:lnTo>
                    <a:lnTo>
                      <a:pt x="170" y="36"/>
                    </a:lnTo>
                    <a:lnTo>
                      <a:pt x="156" y="36"/>
                    </a:lnTo>
                    <a:lnTo>
                      <a:pt x="142" y="37"/>
                    </a:lnTo>
                    <a:lnTo>
                      <a:pt x="128" y="37"/>
                    </a:lnTo>
                    <a:lnTo>
                      <a:pt x="114" y="39"/>
                    </a:lnTo>
                    <a:lnTo>
                      <a:pt x="100" y="40"/>
                    </a:lnTo>
                    <a:lnTo>
                      <a:pt x="88" y="40"/>
                    </a:lnTo>
                    <a:lnTo>
                      <a:pt x="75" y="41"/>
                    </a:lnTo>
                    <a:lnTo>
                      <a:pt x="62" y="42"/>
                    </a:lnTo>
                    <a:lnTo>
                      <a:pt x="53" y="41"/>
                    </a:lnTo>
                    <a:lnTo>
                      <a:pt x="44" y="41"/>
                    </a:lnTo>
                    <a:lnTo>
                      <a:pt x="37" y="40"/>
                    </a:lnTo>
                    <a:lnTo>
                      <a:pt x="29" y="40"/>
                    </a:lnTo>
                    <a:lnTo>
                      <a:pt x="21" y="39"/>
                    </a:lnTo>
                    <a:lnTo>
                      <a:pt x="14" y="37"/>
                    </a:lnTo>
                    <a:lnTo>
                      <a:pt x="6" y="36"/>
                    </a:lnTo>
                    <a:lnTo>
                      <a:pt x="0" y="35"/>
                    </a:lnTo>
                    <a:lnTo>
                      <a:pt x="3" y="30"/>
                    </a:lnTo>
                    <a:lnTo>
                      <a:pt x="7" y="25"/>
                    </a:lnTo>
                    <a:lnTo>
                      <a:pt x="13" y="21"/>
                    </a:lnTo>
                    <a:lnTo>
                      <a:pt x="17" y="18"/>
                    </a:lnTo>
                    <a:lnTo>
                      <a:pt x="23" y="16"/>
                    </a:lnTo>
                    <a:lnTo>
                      <a:pt x="29" y="13"/>
                    </a:lnTo>
                    <a:lnTo>
                      <a:pt x="35" y="12"/>
                    </a:lnTo>
                    <a:lnTo>
                      <a:pt x="43" y="11"/>
                    </a:lnTo>
                    <a:lnTo>
                      <a:pt x="49" y="9"/>
                    </a:lnTo>
                    <a:lnTo>
                      <a:pt x="56" y="8"/>
                    </a:lnTo>
                    <a:lnTo>
                      <a:pt x="62" y="6"/>
                    </a:lnTo>
                    <a:lnTo>
                      <a:pt x="70" y="5"/>
                    </a:lnTo>
                    <a:lnTo>
                      <a:pt x="75" y="3"/>
                    </a:lnTo>
                    <a:lnTo>
                      <a:pt x="82" y="3"/>
                    </a:lnTo>
                    <a:lnTo>
                      <a:pt x="89" y="1"/>
                    </a:lnTo>
                    <a:lnTo>
                      <a:pt x="9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7" name="Freeform 66"/>
              <p:cNvSpPr>
                <a:spLocks/>
              </p:cNvSpPr>
              <p:nvPr/>
            </p:nvSpPr>
            <p:spPr bwMode="auto">
              <a:xfrm>
                <a:off x="5483" y="1941"/>
                <a:ext cx="186" cy="156"/>
              </a:xfrm>
              <a:custGeom>
                <a:avLst/>
                <a:gdLst>
                  <a:gd name="T0" fmla="*/ 0 w 443"/>
                  <a:gd name="T1" fmla="*/ 0 h 374"/>
                  <a:gd name="T2" fmla="*/ 0 w 443"/>
                  <a:gd name="T3" fmla="*/ 0 h 374"/>
                  <a:gd name="T4" fmla="*/ 0 w 443"/>
                  <a:gd name="T5" fmla="*/ 0 h 374"/>
                  <a:gd name="T6" fmla="*/ 0 w 443"/>
                  <a:gd name="T7" fmla="*/ 0 h 374"/>
                  <a:gd name="T8" fmla="*/ 0 w 443"/>
                  <a:gd name="T9" fmla="*/ 0 h 374"/>
                  <a:gd name="T10" fmla="*/ 0 w 443"/>
                  <a:gd name="T11" fmla="*/ 0 h 374"/>
                  <a:gd name="T12" fmla="*/ 0 w 443"/>
                  <a:gd name="T13" fmla="*/ 0 h 374"/>
                  <a:gd name="T14" fmla="*/ 0 w 443"/>
                  <a:gd name="T15" fmla="*/ 0 h 374"/>
                  <a:gd name="T16" fmla="*/ 0 w 443"/>
                  <a:gd name="T17" fmla="*/ 0 h 374"/>
                  <a:gd name="T18" fmla="*/ 0 w 443"/>
                  <a:gd name="T19" fmla="*/ 0 h 374"/>
                  <a:gd name="T20" fmla="*/ 0 w 443"/>
                  <a:gd name="T21" fmla="*/ 0 h 374"/>
                  <a:gd name="T22" fmla="*/ 0 w 443"/>
                  <a:gd name="T23" fmla="*/ 0 h 374"/>
                  <a:gd name="T24" fmla="*/ 0 w 443"/>
                  <a:gd name="T25" fmla="*/ 0 h 374"/>
                  <a:gd name="T26" fmla="*/ 0 w 443"/>
                  <a:gd name="T27" fmla="*/ 0 h 374"/>
                  <a:gd name="T28" fmla="*/ 0 w 443"/>
                  <a:gd name="T29" fmla="*/ 0 h 374"/>
                  <a:gd name="T30" fmla="*/ 0 w 443"/>
                  <a:gd name="T31" fmla="*/ 0 h 374"/>
                  <a:gd name="T32" fmla="*/ 0 w 443"/>
                  <a:gd name="T33" fmla="*/ 0 h 374"/>
                  <a:gd name="T34" fmla="*/ 0 w 443"/>
                  <a:gd name="T35" fmla="*/ 0 h 374"/>
                  <a:gd name="T36" fmla="*/ 0 w 443"/>
                  <a:gd name="T37" fmla="*/ 0 h 374"/>
                  <a:gd name="T38" fmla="*/ 0 w 443"/>
                  <a:gd name="T39" fmla="*/ 0 h 374"/>
                  <a:gd name="T40" fmla="*/ 0 w 443"/>
                  <a:gd name="T41" fmla="*/ 0 h 374"/>
                  <a:gd name="T42" fmla="*/ 0 w 443"/>
                  <a:gd name="T43" fmla="*/ 0 h 374"/>
                  <a:gd name="T44" fmla="*/ 0 w 443"/>
                  <a:gd name="T45" fmla="*/ 0 h 374"/>
                  <a:gd name="T46" fmla="*/ 0 w 443"/>
                  <a:gd name="T47" fmla="*/ 0 h 374"/>
                  <a:gd name="T48" fmla="*/ 0 w 443"/>
                  <a:gd name="T49" fmla="*/ 0 h 374"/>
                  <a:gd name="T50" fmla="*/ 0 w 443"/>
                  <a:gd name="T51" fmla="*/ 0 h 374"/>
                  <a:gd name="T52" fmla="*/ 0 w 443"/>
                  <a:gd name="T53" fmla="*/ 0 h 374"/>
                  <a:gd name="T54" fmla="*/ 0 w 443"/>
                  <a:gd name="T55" fmla="*/ 0 h 374"/>
                  <a:gd name="T56" fmla="*/ 0 w 443"/>
                  <a:gd name="T57" fmla="*/ 0 h 374"/>
                  <a:gd name="T58" fmla="*/ 0 w 443"/>
                  <a:gd name="T59" fmla="*/ 0 h 374"/>
                  <a:gd name="T60" fmla="*/ 0 w 443"/>
                  <a:gd name="T61" fmla="*/ 0 h 374"/>
                  <a:gd name="T62" fmla="*/ 0 w 443"/>
                  <a:gd name="T63" fmla="*/ 0 h 374"/>
                  <a:gd name="T64" fmla="*/ 0 w 443"/>
                  <a:gd name="T65" fmla="*/ 0 h 374"/>
                  <a:gd name="T66" fmla="*/ 0 w 443"/>
                  <a:gd name="T67" fmla="*/ 0 h 374"/>
                  <a:gd name="T68" fmla="*/ 0 w 443"/>
                  <a:gd name="T69" fmla="*/ 0 h 374"/>
                  <a:gd name="T70" fmla="*/ 0 w 443"/>
                  <a:gd name="T71" fmla="*/ 0 h 374"/>
                  <a:gd name="T72" fmla="*/ 0 w 443"/>
                  <a:gd name="T73" fmla="*/ 0 h 374"/>
                  <a:gd name="T74" fmla="*/ 0 w 443"/>
                  <a:gd name="T75" fmla="*/ 0 h 374"/>
                  <a:gd name="T76" fmla="*/ 0 w 443"/>
                  <a:gd name="T77" fmla="*/ 0 h 374"/>
                  <a:gd name="T78" fmla="*/ 0 w 443"/>
                  <a:gd name="T79" fmla="*/ 0 h 374"/>
                  <a:gd name="T80" fmla="*/ 0 w 443"/>
                  <a:gd name="T81" fmla="*/ 0 h 374"/>
                  <a:gd name="T82" fmla="*/ 0 w 443"/>
                  <a:gd name="T83" fmla="*/ 0 h 374"/>
                  <a:gd name="T84" fmla="*/ 0 w 443"/>
                  <a:gd name="T85" fmla="*/ 0 h 374"/>
                  <a:gd name="T86" fmla="*/ 0 w 443"/>
                  <a:gd name="T87" fmla="*/ 0 h 374"/>
                  <a:gd name="T88" fmla="*/ 0 w 443"/>
                  <a:gd name="T89" fmla="*/ 0 h 374"/>
                  <a:gd name="T90" fmla="*/ 0 w 443"/>
                  <a:gd name="T91" fmla="*/ 0 h 374"/>
                  <a:gd name="T92" fmla="*/ 0 w 443"/>
                  <a:gd name="T93" fmla="*/ 0 h 374"/>
                  <a:gd name="T94" fmla="*/ 0 w 443"/>
                  <a:gd name="T95" fmla="*/ 0 h 374"/>
                  <a:gd name="T96" fmla="*/ 0 w 443"/>
                  <a:gd name="T97" fmla="*/ 0 h 374"/>
                  <a:gd name="T98" fmla="*/ 0 w 443"/>
                  <a:gd name="T99" fmla="*/ 0 h 374"/>
                  <a:gd name="T100" fmla="*/ 0 w 443"/>
                  <a:gd name="T101" fmla="*/ 0 h 374"/>
                  <a:gd name="T102" fmla="*/ 0 w 443"/>
                  <a:gd name="T103" fmla="*/ 0 h 374"/>
                  <a:gd name="T104" fmla="*/ 0 w 443"/>
                  <a:gd name="T105" fmla="*/ 0 h 374"/>
                  <a:gd name="T106" fmla="*/ 0 w 443"/>
                  <a:gd name="T107" fmla="*/ 0 h 374"/>
                  <a:gd name="T108" fmla="*/ 0 w 443"/>
                  <a:gd name="T109" fmla="*/ 0 h 374"/>
                  <a:gd name="T110" fmla="*/ 0 w 443"/>
                  <a:gd name="T111" fmla="*/ 0 h 374"/>
                  <a:gd name="T112" fmla="*/ 0 w 443"/>
                  <a:gd name="T113" fmla="*/ 0 h 374"/>
                  <a:gd name="T114" fmla="*/ 0 w 443"/>
                  <a:gd name="T115" fmla="*/ 0 h 374"/>
                  <a:gd name="T116" fmla="*/ 0 w 443"/>
                  <a:gd name="T117" fmla="*/ 0 h 374"/>
                  <a:gd name="T118" fmla="*/ 0 w 443"/>
                  <a:gd name="T119" fmla="*/ 0 h 374"/>
                  <a:gd name="T120" fmla="*/ 0 w 443"/>
                  <a:gd name="T121" fmla="*/ 0 h 374"/>
                  <a:gd name="T122" fmla="*/ 0 w 443"/>
                  <a:gd name="T123" fmla="*/ 0 h 374"/>
                  <a:gd name="T124" fmla="*/ 0 w 443"/>
                  <a:gd name="T125" fmla="*/ 0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3"/>
                  <a:gd name="T190" fmla="*/ 0 h 374"/>
                  <a:gd name="T191" fmla="*/ 443 w 443"/>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3" h="374">
                    <a:moveTo>
                      <a:pt x="239" y="2"/>
                    </a:moveTo>
                    <a:lnTo>
                      <a:pt x="251" y="0"/>
                    </a:lnTo>
                    <a:lnTo>
                      <a:pt x="260" y="1"/>
                    </a:lnTo>
                    <a:lnTo>
                      <a:pt x="268" y="2"/>
                    </a:lnTo>
                    <a:lnTo>
                      <a:pt x="273" y="6"/>
                    </a:lnTo>
                    <a:lnTo>
                      <a:pt x="275" y="9"/>
                    </a:lnTo>
                    <a:lnTo>
                      <a:pt x="276" y="13"/>
                    </a:lnTo>
                    <a:lnTo>
                      <a:pt x="276" y="18"/>
                    </a:lnTo>
                    <a:lnTo>
                      <a:pt x="274" y="23"/>
                    </a:lnTo>
                    <a:lnTo>
                      <a:pt x="270" y="28"/>
                    </a:lnTo>
                    <a:lnTo>
                      <a:pt x="265" y="32"/>
                    </a:lnTo>
                    <a:lnTo>
                      <a:pt x="258" y="34"/>
                    </a:lnTo>
                    <a:lnTo>
                      <a:pt x="253" y="38"/>
                    </a:lnTo>
                    <a:lnTo>
                      <a:pt x="244" y="39"/>
                    </a:lnTo>
                    <a:lnTo>
                      <a:pt x="236" y="40"/>
                    </a:lnTo>
                    <a:lnTo>
                      <a:pt x="228" y="39"/>
                    </a:lnTo>
                    <a:lnTo>
                      <a:pt x="220" y="38"/>
                    </a:lnTo>
                    <a:lnTo>
                      <a:pt x="212" y="39"/>
                    </a:lnTo>
                    <a:lnTo>
                      <a:pt x="202" y="42"/>
                    </a:lnTo>
                    <a:lnTo>
                      <a:pt x="193" y="44"/>
                    </a:lnTo>
                    <a:lnTo>
                      <a:pt x="183" y="47"/>
                    </a:lnTo>
                    <a:lnTo>
                      <a:pt x="174" y="48"/>
                    </a:lnTo>
                    <a:lnTo>
                      <a:pt x="164" y="49"/>
                    </a:lnTo>
                    <a:lnTo>
                      <a:pt x="154" y="51"/>
                    </a:lnTo>
                    <a:lnTo>
                      <a:pt x="145" y="53"/>
                    </a:lnTo>
                    <a:lnTo>
                      <a:pt x="135" y="55"/>
                    </a:lnTo>
                    <a:lnTo>
                      <a:pt x="127" y="57"/>
                    </a:lnTo>
                    <a:lnTo>
                      <a:pt x="118" y="61"/>
                    </a:lnTo>
                    <a:lnTo>
                      <a:pt x="111" y="66"/>
                    </a:lnTo>
                    <a:lnTo>
                      <a:pt x="103" y="71"/>
                    </a:lnTo>
                    <a:lnTo>
                      <a:pt x="100" y="77"/>
                    </a:lnTo>
                    <a:lnTo>
                      <a:pt x="94" y="86"/>
                    </a:lnTo>
                    <a:lnTo>
                      <a:pt x="92" y="95"/>
                    </a:lnTo>
                    <a:lnTo>
                      <a:pt x="98" y="91"/>
                    </a:lnTo>
                    <a:lnTo>
                      <a:pt x="103" y="86"/>
                    </a:lnTo>
                    <a:lnTo>
                      <a:pt x="109" y="81"/>
                    </a:lnTo>
                    <a:lnTo>
                      <a:pt x="118" y="77"/>
                    </a:lnTo>
                    <a:lnTo>
                      <a:pt x="125" y="72"/>
                    </a:lnTo>
                    <a:lnTo>
                      <a:pt x="133" y="70"/>
                    </a:lnTo>
                    <a:lnTo>
                      <a:pt x="140" y="66"/>
                    </a:lnTo>
                    <a:lnTo>
                      <a:pt x="148" y="65"/>
                    </a:lnTo>
                    <a:lnTo>
                      <a:pt x="156" y="62"/>
                    </a:lnTo>
                    <a:lnTo>
                      <a:pt x="164" y="61"/>
                    </a:lnTo>
                    <a:lnTo>
                      <a:pt x="172" y="61"/>
                    </a:lnTo>
                    <a:lnTo>
                      <a:pt x="179" y="62"/>
                    </a:lnTo>
                    <a:lnTo>
                      <a:pt x="186" y="63"/>
                    </a:lnTo>
                    <a:lnTo>
                      <a:pt x="194" y="66"/>
                    </a:lnTo>
                    <a:lnTo>
                      <a:pt x="202" y="69"/>
                    </a:lnTo>
                    <a:lnTo>
                      <a:pt x="210" y="75"/>
                    </a:lnTo>
                    <a:lnTo>
                      <a:pt x="202" y="75"/>
                    </a:lnTo>
                    <a:lnTo>
                      <a:pt x="197" y="76"/>
                    </a:lnTo>
                    <a:lnTo>
                      <a:pt x="190" y="77"/>
                    </a:lnTo>
                    <a:lnTo>
                      <a:pt x="183" y="79"/>
                    </a:lnTo>
                    <a:lnTo>
                      <a:pt x="177" y="80"/>
                    </a:lnTo>
                    <a:lnTo>
                      <a:pt x="171" y="82"/>
                    </a:lnTo>
                    <a:lnTo>
                      <a:pt x="164" y="85"/>
                    </a:lnTo>
                    <a:lnTo>
                      <a:pt x="159" y="87"/>
                    </a:lnTo>
                    <a:lnTo>
                      <a:pt x="152" y="89"/>
                    </a:lnTo>
                    <a:lnTo>
                      <a:pt x="146" y="91"/>
                    </a:lnTo>
                    <a:lnTo>
                      <a:pt x="140" y="93"/>
                    </a:lnTo>
                    <a:lnTo>
                      <a:pt x="135" y="96"/>
                    </a:lnTo>
                    <a:lnTo>
                      <a:pt x="128" y="99"/>
                    </a:lnTo>
                    <a:lnTo>
                      <a:pt x="122" y="102"/>
                    </a:lnTo>
                    <a:lnTo>
                      <a:pt x="118" y="105"/>
                    </a:lnTo>
                    <a:lnTo>
                      <a:pt x="112" y="110"/>
                    </a:lnTo>
                    <a:lnTo>
                      <a:pt x="115" y="110"/>
                    </a:lnTo>
                    <a:lnTo>
                      <a:pt x="120" y="110"/>
                    </a:lnTo>
                    <a:lnTo>
                      <a:pt x="125" y="110"/>
                    </a:lnTo>
                    <a:lnTo>
                      <a:pt x="131" y="109"/>
                    </a:lnTo>
                    <a:lnTo>
                      <a:pt x="137" y="107"/>
                    </a:lnTo>
                    <a:lnTo>
                      <a:pt x="143" y="105"/>
                    </a:lnTo>
                    <a:lnTo>
                      <a:pt x="149" y="104"/>
                    </a:lnTo>
                    <a:lnTo>
                      <a:pt x="156" y="104"/>
                    </a:lnTo>
                    <a:lnTo>
                      <a:pt x="162" y="103"/>
                    </a:lnTo>
                    <a:lnTo>
                      <a:pt x="168" y="103"/>
                    </a:lnTo>
                    <a:lnTo>
                      <a:pt x="174" y="103"/>
                    </a:lnTo>
                    <a:lnTo>
                      <a:pt x="179" y="105"/>
                    </a:lnTo>
                    <a:lnTo>
                      <a:pt x="183" y="107"/>
                    </a:lnTo>
                    <a:lnTo>
                      <a:pt x="189" y="111"/>
                    </a:lnTo>
                    <a:lnTo>
                      <a:pt x="193" y="115"/>
                    </a:lnTo>
                    <a:lnTo>
                      <a:pt x="196" y="123"/>
                    </a:lnTo>
                    <a:lnTo>
                      <a:pt x="186" y="120"/>
                    </a:lnTo>
                    <a:lnTo>
                      <a:pt x="179" y="118"/>
                    </a:lnTo>
                    <a:lnTo>
                      <a:pt x="171" y="117"/>
                    </a:lnTo>
                    <a:lnTo>
                      <a:pt x="165" y="119"/>
                    </a:lnTo>
                    <a:lnTo>
                      <a:pt x="158" y="120"/>
                    </a:lnTo>
                    <a:lnTo>
                      <a:pt x="154" y="123"/>
                    </a:lnTo>
                    <a:lnTo>
                      <a:pt x="149" y="126"/>
                    </a:lnTo>
                    <a:lnTo>
                      <a:pt x="147" y="130"/>
                    </a:lnTo>
                    <a:lnTo>
                      <a:pt x="145" y="138"/>
                    </a:lnTo>
                    <a:lnTo>
                      <a:pt x="148" y="148"/>
                    </a:lnTo>
                    <a:lnTo>
                      <a:pt x="152" y="151"/>
                    </a:lnTo>
                    <a:lnTo>
                      <a:pt x="158" y="155"/>
                    </a:lnTo>
                    <a:lnTo>
                      <a:pt x="165" y="159"/>
                    </a:lnTo>
                    <a:lnTo>
                      <a:pt x="175" y="162"/>
                    </a:lnTo>
                    <a:lnTo>
                      <a:pt x="169" y="163"/>
                    </a:lnTo>
                    <a:lnTo>
                      <a:pt x="164" y="165"/>
                    </a:lnTo>
                    <a:lnTo>
                      <a:pt x="159" y="166"/>
                    </a:lnTo>
                    <a:lnTo>
                      <a:pt x="154" y="167"/>
                    </a:lnTo>
                    <a:lnTo>
                      <a:pt x="148" y="168"/>
                    </a:lnTo>
                    <a:lnTo>
                      <a:pt x="143" y="170"/>
                    </a:lnTo>
                    <a:lnTo>
                      <a:pt x="138" y="172"/>
                    </a:lnTo>
                    <a:lnTo>
                      <a:pt x="134" y="175"/>
                    </a:lnTo>
                    <a:lnTo>
                      <a:pt x="128" y="177"/>
                    </a:lnTo>
                    <a:lnTo>
                      <a:pt x="123" y="180"/>
                    </a:lnTo>
                    <a:lnTo>
                      <a:pt x="118" y="182"/>
                    </a:lnTo>
                    <a:lnTo>
                      <a:pt x="114" y="186"/>
                    </a:lnTo>
                    <a:lnTo>
                      <a:pt x="108" y="189"/>
                    </a:lnTo>
                    <a:lnTo>
                      <a:pt x="105" y="195"/>
                    </a:lnTo>
                    <a:lnTo>
                      <a:pt x="101" y="200"/>
                    </a:lnTo>
                    <a:lnTo>
                      <a:pt x="98" y="206"/>
                    </a:lnTo>
                    <a:lnTo>
                      <a:pt x="101" y="205"/>
                    </a:lnTo>
                    <a:lnTo>
                      <a:pt x="106" y="205"/>
                    </a:lnTo>
                    <a:lnTo>
                      <a:pt x="111" y="204"/>
                    </a:lnTo>
                    <a:lnTo>
                      <a:pt x="117" y="204"/>
                    </a:lnTo>
                    <a:lnTo>
                      <a:pt x="121" y="203"/>
                    </a:lnTo>
                    <a:lnTo>
                      <a:pt x="127" y="202"/>
                    </a:lnTo>
                    <a:lnTo>
                      <a:pt x="134" y="202"/>
                    </a:lnTo>
                    <a:lnTo>
                      <a:pt x="140" y="202"/>
                    </a:lnTo>
                    <a:lnTo>
                      <a:pt x="144" y="202"/>
                    </a:lnTo>
                    <a:lnTo>
                      <a:pt x="149" y="203"/>
                    </a:lnTo>
                    <a:lnTo>
                      <a:pt x="154" y="205"/>
                    </a:lnTo>
                    <a:lnTo>
                      <a:pt x="159" y="207"/>
                    </a:lnTo>
                    <a:lnTo>
                      <a:pt x="161" y="209"/>
                    </a:lnTo>
                    <a:lnTo>
                      <a:pt x="165" y="215"/>
                    </a:lnTo>
                    <a:lnTo>
                      <a:pt x="166" y="220"/>
                    </a:lnTo>
                    <a:lnTo>
                      <a:pt x="168" y="227"/>
                    </a:lnTo>
                    <a:lnTo>
                      <a:pt x="160" y="226"/>
                    </a:lnTo>
                    <a:lnTo>
                      <a:pt x="153" y="225"/>
                    </a:lnTo>
                    <a:lnTo>
                      <a:pt x="145" y="225"/>
                    </a:lnTo>
                    <a:lnTo>
                      <a:pt x="138" y="225"/>
                    </a:lnTo>
                    <a:lnTo>
                      <a:pt x="130" y="225"/>
                    </a:lnTo>
                    <a:lnTo>
                      <a:pt x="123" y="226"/>
                    </a:lnTo>
                    <a:lnTo>
                      <a:pt x="117" y="227"/>
                    </a:lnTo>
                    <a:lnTo>
                      <a:pt x="110" y="230"/>
                    </a:lnTo>
                    <a:lnTo>
                      <a:pt x="103" y="233"/>
                    </a:lnTo>
                    <a:lnTo>
                      <a:pt x="99" y="237"/>
                    </a:lnTo>
                    <a:lnTo>
                      <a:pt x="92" y="240"/>
                    </a:lnTo>
                    <a:lnTo>
                      <a:pt x="89" y="246"/>
                    </a:lnTo>
                    <a:lnTo>
                      <a:pt x="83" y="251"/>
                    </a:lnTo>
                    <a:lnTo>
                      <a:pt x="81" y="258"/>
                    </a:lnTo>
                    <a:lnTo>
                      <a:pt x="79" y="265"/>
                    </a:lnTo>
                    <a:lnTo>
                      <a:pt x="79" y="276"/>
                    </a:lnTo>
                    <a:lnTo>
                      <a:pt x="86" y="268"/>
                    </a:lnTo>
                    <a:lnTo>
                      <a:pt x="94" y="264"/>
                    </a:lnTo>
                    <a:lnTo>
                      <a:pt x="102" y="261"/>
                    </a:lnTo>
                    <a:lnTo>
                      <a:pt x="113" y="259"/>
                    </a:lnTo>
                    <a:lnTo>
                      <a:pt x="121" y="257"/>
                    </a:lnTo>
                    <a:lnTo>
                      <a:pt x="132" y="257"/>
                    </a:lnTo>
                    <a:lnTo>
                      <a:pt x="141" y="258"/>
                    </a:lnTo>
                    <a:lnTo>
                      <a:pt x="152" y="259"/>
                    </a:lnTo>
                    <a:lnTo>
                      <a:pt x="160" y="259"/>
                    </a:lnTo>
                    <a:lnTo>
                      <a:pt x="170" y="259"/>
                    </a:lnTo>
                    <a:lnTo>
                      <a:pt x="179" y="258"/>
                    </a:lnTo>
                    <a:lnTo>
                      <a:pt x="189" y="257"/>
                    </a:lnTo>
                    <a:lnTo>
                      <a:pt x="198" y="254"/>
                    </a:lnTo>
                    <a:lnTo>
                      <a:pt x="206" y="250"/>
                    </a:lnTo>
                    <a:lnTo>
                      <a:pt x="214" y="244"/>
                    </a:lnTo>
                    <a:lnTo>
                      <a:pt x="222" y="237"/>
                    </a:lnTo>
                    <a:lnTo>
                      <a:pt x="215" y="218"/>
                    </a:lnTo>
                    <a:lnTo>
                      <a:pt x="212" y="199"/>
                    </a:lnTo>
                    <a:lnTo>
                      <a:pt x="211" y="180"/>
                    </a:lnTo>
                    <a:lnTo>
                      <a:pt x="213" y="162"/>
                    </a:lnTo>
                    <a:lnTo>
                      <a:pt x="217" y="143"/>
                    </a:lnTo>
                    <a:lnTo>
                      <a:pt x="222" y="125"/>
                    </a:lnTo>
                    <a:lnTo>
                      <a:pt x="231" y="109"/>
                    </a:lnTo>
                    <a:lnTo>
                      <a:pt x="242" y="94"/>
                    </a:lnTo>
                    <a:lnTo>
                      <a:pt x="254" y="79"/>
                    </a:lnTo>
                    <a:lnTo>
                      <a:pt x="268" y="66"/>
                    </a:lnTo>
                    <a:lnTo>
                      <a:pt x="283" y="55"/>
                    </a:lnTo>
                    <a:lnTo>
                      <a:pt x="300" y="47"/>
                    </a:lnTo>
                    <a:lnTo>
                      <a:pt x="317" y="38"/>
                    </a:lnTo>
                    <a:lnTo>
                      <a:pt x="337" y="33"/>
                    </a:lnTo>
                    <a:lnTo>
                      <a:pt x="357" y="29"/>
                    </a:lnTo>
                    <a:lnTo>
                      <a:pt x="378" y="29"/>
                    </a:lnTo>
                    <a:lnTo>
                      <a:pt x="380" y="29"/>
                    </a:lnTo>
                    <a:lnTo>
                      <a:pt x="385" y="29"/>
                    </a:lnTo>
                    <a:lnTo>
                      <a:pt x="389" y="29"/>
                    </a:lnTo>
                    <a:lnTo>
                      <a:pt x="395" y="29"/>
                    </a:lnTo>
                    <a:lnTo>
                      <a:pt x="399" y="29"/>
                    </a:lnTo>
                    <a:lnTo>
                      <a:pt x="405" y="30"/>
                    </a:lnTo>
                    <a:lnTo>
                      <a:pt x="409" y="30"/>
                    </a:lnTo>
                    <a:lnTo>
                      <a:pt x="415" y="32"/>
                    </a:lnTo>
                    <a:lnTo>
                      <a:pt x="424" y="34"/>
                    </a:lnTo>
                    <a:lnTo>
                      <a:pt x="432" y="38"/>
                    </a:lnTo>
                    <a:lnTo>
                      <a:pt x="435" y="41"/>
                    </a:lnTo>
                    <a:lnTo>
                      <a:pt x="438" y="45"/>
                    </a:lnTo>
                    <a:lnTo>
                      <a:pt x="440" y="48"/>
                    </a:lnTo>
                    <a:lnTo>
                      <a:pt x="443" y="53"/>
                    </a:lnTo>
                    <a:lnTo>
                      <a:pt x="437" y="53"/>
                    </a:lnTo>
                    <a:lnTo>
                      <a:pt x="432" y="52"/>
                    </a:lnTo>
                    <a:lnTo>
                      <a:pt x="427" y="51"/>
                    </a:lnTo>
                    <a:lnTo>
                      <a:pt x="424" y="51"/>
                    </a:lnTo>
                    <a:lnTo>
                      <a:pt x="415" y="51"/>
                    </a:lnTo>
                    <a:lnTo>
                      <a:pt x="407" y="52"/>
                    </a:lnTo>
                    <a:lnTo>
                      <a:pt x="398" y="52"/>
                    </a:lnTo>
                    <a:lnTo>
                      <a:pt x="389" y="53"/>
                    </a:lnTo>
                    <a:lnTo>
                      <a:pt x="380" y="53"/>
                    </a:lnTo>
                    <a:lnTo>
                      <a:pt x="370" y="55"/>
                    </a:lnTo>
                    <a:lnTo>
                      <a:pt x="366" y="55"/>
                    </a:lnTo>
                    <a:lnTo>
                      <a:pt x="361" y="55"/>
                    </a:lnTo>
                    <a:lnTo>
                      <a:pt x="355" y="56"/>
                    </a:lnTo>
                    <a:lnTo>
                      <a:pt x="351" y="58"/>
                    </a:lnTo>
                    <a:lnTo>
                      <a:pt x="346" y="61"/>
                    </a:lnTo>
                    <a:lnTo>
                      <a:pt x="342" y="65"/>
                    </a:lnTo>
                    <a:lnTo>
                      <a:pt x="339" y="68"/>
                    </a:lnTo>
                    <a:lnTo>
                      <a:pt x="336" y="73"/>
                    </a:lnTo>
                    <a:lnTo>
                      <a:pt x="341" y="72"/>
                    </a:lnTo>
                    <a:lnTo>
                      <a:pt x="348" y="72"/>
                    </a:lnTo>
                    <a:lnTo>
                      <a:pt x="353" y="72"/>
                    </a:lnTo>
                    <a:lnTo>
                      <a:pt x="361" y="73"/>
                    </a:lnTo>
                    <a:lnTo>
                      <a:pt x="369" y="74"/>
                    </a:lnTo>
                    <a:lnTo>
                      <a:pt x="376" y="75"/>
                    </a:lnTo>
                    <a:lnTo>
                      <a:pt x="383" y="77"/>
                    </a:lnTo>
                    <a:lnTo>
                      <a:pt x="390" y="80"/>
                    </a:lnTo>
                    <a:lnTo>
                      <a:pt x="397" y="82"/>
                    </a:lnTo>
                    <a:lnTo>
                      <a:pt x="401" y="84"/>
                    </a:lnTo>
                    <a:lnTo>
                      <a:pt x="404" y="86"/>
                    </a:lnTo>
                    <a:lnTo>
                      <a:pt x="405" y="88"/>
                    </a:lnTo>
                    <a:lnTo>
                      <a:pt x="401" y="90"/>
                    </a:lnTo>
                    <a:lnTo>
                      <a:pt x="396" y="91"/>
                    </a:lnTo>
                    <a:lnTo>
                      <a:pt x="390" y="91"/>
                    </a:lnTo>
                    <a:lnTo>
                      <a:pt x="387" y="92"/>
                    </a:lnTo>
                    <a:lnTo>
                      <a:pt x="380" y="93"/>
                    </a:lnTo>
                    <a:lnTo>
                      <a:pt x="374" y="94"/>
                    </a:lnTo>
                    <a:lnTo>
                      <a:pt x="366" y="95"/>
                    </a:lnTo>
                    <a:lnTo>
                      <a:pt x="358" y="98"/>
                    </a:lnTo>
                    <a:lnTo>
                      <a:pt x="350" y="100"/>
                    </a:lnTo>
                    <a:lnTo>
                      <a:pt x="341" y="103"/>
                    </a:lnTo>
                    <a:lnTo>
                      <a:pt x="332" y="105"/>
                    </a:lnTo>
                    <a:lnTo>
                      <a:pt x="322" y="106"/>
                    </a:lnTo>
                    <a:lnTo>
                      <a:pt x="312" y="109"/>
                    </a:lnTo>
                    <a:lnTo>
                      <a:pt x="305" y="111"/>
                    </a:lnTo>
                    <a:lnTo>
                      <a:pt x="295" y="113"/>
                    </a:lnTo>
                    <a:lnTo>
                      <a:pt x="287" y="116"/>
                    </a:lnTo>
                    <a:lnTo>
                      <a:pt x="278" y="120"/>
                    </a:lnTo>
                    <a:lnTo>
                      <a:pt x="273" y="125"/>
                    </a:lnTo>
                    <a:lnTo>
                      <a:pt x="265" y="130"/>
                    </a:lnTo>
                    <a:lnTo>
                      <a:pt x="259" y="136"/>
                    </a:lnTo>
                    <a:lnTo>
                      <a:pt x="255" y="143"/>
                    </a:lnTo>
                    <a:lnTo>
                      <a:pt x="252" y="152"/>
                    </a:lnTo>
                    <a:lnTo>
                      <a:pt x="257" y="149"/>
                    </a:lnTo>
                    <a:lnTo>
                      <a:pt x="264" y="147"/>
                    </a:lnTo>
                    <a:lnTo>
                      <a:pt x="272" y="144"/>
                    </a:lnTo>
                    <a:lnTo>
                      <a:pt x="279" y="142"/>
                    </a:lnTo>
                    <a:lnTo>
                      <a:pt x="286" y="139"/>
                    </a:lnTo>
                    <a:lnTo>
                      <a:pt x="294" y="136"/>
                    </a:lnTo>
                    <a:lnTo>
                      <a:pt x="302" y="133"/>
                    </a:lnTo>
                    <a:lnTo>
                      <a:pt x="311" y="132"/>
                    </a:lnTo>
                    <a:lnTo>
                      <a:pt x="317" y="129"/>
                    </a:lnTo>
                    <a:lnTo>
                      <a:pt x="325" y="129"/>
                    </a:lnTo>
                    <a:lnTo>
                      <a:pt x="332" y="129"/>
                    </a:lnTo>
                    <a:lnTo>
                      <a:pt x="340" y="130"/>
                    </a:lnTo>
                    <a:lnTo>
                      <a:pt x="346" y="131"/>
                    </a:lnTo>
                    <a:lnTo>
                      <a:pt x="352" y="134"/>
                    </a:lnTo>
                    <a:lnTo>
                      <a:pt x="358" y="139"/>
                    </a:lnTo>
                    <a:lnTo>
                      <a:pt x="364" y="145"/>
                    </a:lnTo>
                    <a:lnTo>
                      <a:pt x="357" y="148"/>
                    </a:lnTo>
                    <a:lnTo>
                      <a:pt x="351" y="151"/>
                    </a:lnTo>
                    <a:lnTo>
                      <a:pt x="343" y="152"/>
                    </a:lnTo>
                    <a:lnTo>
                      <a:pt x="337" y="155"/>
                    </a:lnTo>
                    <a:lnTo>
                      <a:pt x="330" y="156"/>
                    </a:lnTo>
                    <a:lnTo>
                      <a:pt x="323" y="159"/>
                    </a:lnTo>
                    <a:lnTo>
                      <a:pt x="315" y="160"/>
                    </a:lnTo>
                    <a:lnTo>
                      <a:pt x="310" y="162"/>
                    </a:lnTo>
                    <a:lnTo>
                      <a:pt x="302" y="164"/>
                    </a:lnTo>
                    <a:lnTo>
                      <a:pt x="295" y="167"/>
                    </a:lnTo>
                    <a:lnTo>
                      <a:pt x="289" y="169"/>
                    </a:lnTo>
                    <a:lnTo>
                      <a:pt x="284" y="173"/>
                    </a:lnTo>
                    <a:lnTo>
                      <a:pt x="278" y="177"/>
                    </a:lnTo>
                    <a:lnTo>
                      <a:pt x="274" y="183"/>
                    </a:lnTo>
                    <a:lnTo>
                      <a:pt x="268" y="189"/>
                    </a:lnTo>
                    <a:lnTo>
                      <a:pt x="266" y="198"/>
                    </a:lnTo>
                    <a:lnTo>
                      <a:pt x="269" y="197"/>
                    </a:lnTo>
                    <a:lnTo>
                      <a:pt x="274" y="197"/>
                    </a:lnTo>
                    <a:lnTo>
                      <a:pt x="279" y="196"/>
                    </a:lnTo>
                    <a:lnTo>
                      <a:pt x="286" y="195"/>
                    </a:lnTo>
                    <a:lnTo>
                      <a:pt x="291" y="193"/>
                    </a:lnTo>
                    <a:lnTo>
                      <a:pt x="297" y="193"/>
                    </a:lnTo>
                    <a:lnTo>
                      <a:pt x="303" y="192"/>
                    </a:lnTo>
                    <a:lnTo>
                      <a:pt x="310" y="192"/>
                    </a:lnTo>
                    <a:lnTo>
                      <a:pt x="314" y="192"/>
                    </a:lnTo>
                    <a:lnTo>
                      <a:pt x="319" y="192"/>
                    </a:lnTo>
                    <a:lnTo>
                      <a:pt x="324" y="193"/>
                    </a:lnTo>
                    <a:lnTo>
                      <a:pt x="330" y="196"/>
                    </a:lnTo>
                    <a:lnTo>
                      <a:pt x="333" y="199"/>
                    </a:lnTo>
                    <a:lnTo>
                      <a:pt x="336" y="203"/>
                    </a:lnTo>
                    <a:lnTo>
                      <a:pt x="339" y="208"/>
                    </a:lnTo>
                    <a:lnTo>
                      <a:pt x="342" y="215"/>
                    </a:lnTo>
                    <a:lnTo>
                      <a:pt x="329" y="215"/>
                    </a:lnTo>
                    <a:lnTo>
                      <a:pt x="318" y="218"/>
                    </a:lnTo>
                    <a:lnTo>
                      <a:pt x="308" y="222"/>
                    </a:lnTo>
                    <a:lnTo>
                      <a:pt x="298" y="227"/>
                    </a:lnTo>
                    <a:lnTo>
                      <a:pt x="288" y="235"/>
                    </a:lnTo>
                    <a:lnTo>
                      <a:pt x="279" y="243"/>
                    </a:lnTo>
                    <a:lnTo>
                      <a:pt x="271" y="252"/>
                    </a:lnTo>
                    <a:lnTo>
                      <a:pt x="262" y="262"/>
                    </a:lnTo>
                    <a:lnTo>
                      <a:pt x="253" y="270"/>
                    </a:lnTo>
                    <a:lnTo>
                      <a:pt x="243" y="279"/>
                    </a:lnTo>
                    <a:lnTo>
                      <a:pt x="233" y="285"/>
                    </a:lnTo>
                    <a:lnTo>
                      <a:pt x="222" y="294"/>
                    </a:lnTo>
                    <a:lnTo>
                      <a:pt x="212" y="299"/>
                    </a:lnTo>
                    <a:lnTo>
                      <a:pt x="199" y="303"/>
                    </a:lnTo>
                    <a:lnTo>
                      <a:pt x="186" y="304"/>
                    </a:lnTo>
                    <a:lnTo>
                      <a:pt x="174" y="304"/>
                    </a:lnTo>
                    <a:lnTo>
                      <a:pt x="165" y="301"/>
                    </a:lnTo>
                    <a:lnTo>
                      <a:pt x="159" y="301"/>
                    </a:lnTo>
                    <a:lnTo>
                      <a:pt x="150" y="301"/>
                    </a:lnTo>
                    <a:lnTo>
                      <a:pt x="142" y="302"/>
                    </a:lnTo>
                    <a:lnTo>
                      <a:pt x="135" y="301"/>
                    </a:lnTo>
                    <a:lnTo>
                      <a:pt x="128" y="299"/>
                    </a:lnTo>
                    <a:lnTo>
                      <a:pt x="124" y="294"/>
                    </a:lnTo>
                    <a:lnTo>
                      <a:pt x="124" y="286"/>
                    </a:lnTo>
                    <a:lnTo>
                      <a:pt x="118" y="289"/>
                    </a:lnTo>
                    <a:lnTo>
                      <a:pt x="116" y="292"/>
                    </a:lnTo>
                    <a:lnTo>
                      <a:pt x="114" y="295"/>
                    </a:lnTo>
                    <a:lnTo>
                      <a:pt x="114" y="300"/>
                    </a:lnTo>
                    <a:lnTo>
                      <a:pt x="118" y="308"/>
                    </a:lnTo>
                    <a:lnTo>
                      <a:pt x="124" y="317"/>
                    </a:lnTo>
                    <a:lnTo>
                      <a:pt x="127" y="320"/>
                    </a:lnTo>
                    <a:lnTo>
                      <a:pt x="132" y="323"/>
                    </a:lnTo>
                    <a:lnTo>
                      <a:pt x="137" y="326"/>
                    </a:lnTo>
                    <a:lnTo>
                      <a:pt x="142" y="330"/>
                    </a:lnTo>
                    <a:lnTo>
                      <a:pt x="151" y="333"/>
                    </a:lnTo>
                    <a:lnTo>
                      <a:pt x="159" y="334"/>
                    </a:lnTo>
                    <a:lnTo>
                      <a:pt x="160" y="336"/>
                    </a:lnTo>
                    <a:lnTo>
                      <a:pt x="158" y="340"/>
                    </a:lnTo>
                    <a:lnTo>
                      <a:pt x="160" y="344"/>
                    </a:lnTo>
                    <a:lnTo>
                      <a:pt x="159" y="345"/>
                    </a:lnTo>
                    <a:lnTo>
                      <a:pt x="159" y="346"/>
                    </a:lnTo>
                    <a:lnTo>
                      <a:pt x="150" y="341"/>
                    </a:lnTo>
                    <a:lnTo>
                      <a:pt x="145" y="339"/>
                    </a:lnTo>
                    <a:lnTo>
                      <a:pt x="140" y="339"/>
                    </a:lnTo>
                    <a:lnTo>
                      <a:pt x="137" y="341"/>
                    </a:lnTo>
                    <a:lnTo>
                      <a:pt x="134" y="343"/>
                    </a:lnTo>
                    <a:lnTo>
                      <a:pt x="133" y="348"/>
                    </a:lnTo>
                    <a:lnTo>
                      <a:pt x="131" y="352"/>
                    </a:lnTo>
                    <a:lnTo>
                      <a:pt x="131" y="357"/>
                    </a:lnTo>
                    <a:lnTo>
                      <a:pt x="129" y="366"/>
                    </a:lnTo>
                    <a:lnTo>
                      <a:pt x="127" y="372"/>
                    </a:lnTo>
                    <a:lnTo>
                      <a:pt x="124" y="373"/>
                    </a:lnTo>
                    <a:lnTo>
                      <a:pt x="121" y="374"/>
                    </a:lnTo>
                    <a:lnTo>
                      <a:pt x="118" y="371"/>
                    </a:lnTo>
                    <a:lnTo>
                      <a:pt x="112" y="368"/>
                    </a:lnTo>
                    <a:lnTo>
                      <a:pt x="104" y="352"/>
                    </a:lnTo>
                    <a:lnTo>
                      <a:pt x="95" y="338"/>
                    </a:lnTo>
                    <a:lnTo>
                      <a:pt x="84" y="323"/>
                    </a:lnTo>
                    <a:lnTo>
                      <a:pt x="73" y="311"/>
                    </a:lnTo>
                    <a:lnTo>
                      <a:pt x="62" y="296"/>
                    </a:lnTo>
                    <a:lnTo>
                      <a:pt x="49" y="282"/>
                    </a:lnTo>
                    <a:lnTo>
                      <a:pt x="38" y="268"/>
                    </a:lnTo>
                    <a:lnTo>
                      <a:pt x="27" y="255"/>
                    </a:lnTo>
                    <a:lnTo>
                      <a:pt x="17" y="240"/>
                    </a:lnTo>
                    <a:lnTo>
                      <a:pt x="9" y="225"/>
                    </a:lnTo>
                    <a:lnTo>
                      <a:pt x="3" y="210"/>
                    </a:lnTo>
                    <a:lnTo>
                      <a:pt x="0" y="197"/>
                    </a:lnTo>
                    <a:lnTo>
                      <a:pt x="0" y="181"/>
                    </a:lnTo>
                    <a:lnTo>
                      <a:pt x="4" y="166"/>
                    </a:lnTo>
                    <a:lnTo>
                      <a:pt x="10" y="150"/>
                    </a:lnTo>
                    <a:lnTo>
                      <a:pt x="23" y="134"/>
                    </a:lnTo>
                    <a:lnTo>
                      <a:pt x="31" y="118"/>
                    </a:lnTo>
                    <a:lnTo>
                      <a:pt x="42" y="105"/>
                    </a:lnTo>
                    <a:lnTo>
                      <a:pt x="52" y="91"/>
                    </a:lnTo>
                    <a:lnTo>
                      <a:pt x="64" y="80"/>
                    </a:lnTo>
                    <a:lnTo>
                      <a:pt x="75" y="69"/>
                    </a:lnTo>
                    <a:lnTo>
                      <a:pt x="88" y="58"/>
                    </a:lnTo>
                    <a:lnTo>
                      <a:pt x="101" y="50"/>
                    </a:lnTo>
                    <a:lnTo>
                      <a:pt x="115" y="42"/>
                    </a:lnTo>
                    <a:lnTo>
                      <a:pt x="127" y="34"/>
                    </a:lnTo>
                    <a:lnTo>
                      <a:pt x="142" y="28"/>
                    </a:lnTo>
                    <a:lnTo>
                      <a:pt x="158" y="21"/>
                    </a:lnTo>
                    <a:lnTo>
                      <a:pt x="174" y="17"/>
                    </a:lnTo>
                    <a:lnTo>
                      <a:pt x="189" y="12"/>
                    </a:lnTo>
                    <a:lnTo>
                      <a:pt x="205" y="9"/>
                    </a:lnTo>
                    <a:lnTo>
                      <a:pt x="221" y="5"/>
                    </a:lnTo>
                    <a:lnTo>
                      <a:pt x="239"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8" name="Freeform 67"/>
              <p:cNvSpPr>
                <a:spLocks/>
              </p:cNvSpPr>
              <p:nvPr/>
            </p:nvSpPr>
            <p:spPr bwMode="auto">
              <a:xfrm>
                <a:off x="5371" y="1944"/>
                <a:ext cx="146" cy="83"/>
              </a:xfrm>
              <a:custGeom>
                <a:avLst/>
                <a:gdLst>
                  <a:gd name="T0" fmla="*/ 0 w 345"/>
                  <a:gd name="T1" fmla="*/ 0 h 198"/>
                  <a:gd name="T2" fmla="*/ 0 w 345"/>
                  <a:gd name="T3" fmla="*/ 0 h 198"/>
                  <a:gd name="T4" fmla="*/ 0 w 345"/>
                  <a:gd name="T5" fmla="*/ 0 h 198"/>
                  <a:gd name="T6" fmla="*/ 0 w 345"/>
                  <a:gd name="T7" fmla="*/ 0 h 198"/>
                  <a:gd name="T8" fmla="*/ 0 w 345"/>
                  <a:gd name="T9" fmla="*/ 0 h 198"/>
                  <a:gd name="T10" fmla="*/ 0 w 345"/>
                  <a:gd name="T11" fmla="*/ 0 h 198"/>
                  <a:gd name="T12" fmla="*/ 0 w 345"/>
                  <a:gd name="T13" fmla="*/ 0 h 198"/>
                  <a:gd name="T14" fmla="*/ 0 w 345"/>
                  <a:gd name="T15" fmla="*/ 0 h 198"/>
                  <a:gd name="T16" fmla="*/ 0 w 345"/>
                  <a:gd name="T17" fmla="*/ 0 h 198"/>
                  <a:gd name="T18" fmla="*/ 0 w 345"/>
                  <a:gd name="T19" fmla="*/ 0 h 198"/>
                  <a:gd name="T20" fmla="*/ 0 w 345"/>
                  <a:gd name="T21" fmla="*/ 0 h 198"/>
                  <a:gd name="T22" fmla="*/ 0 w 345"/>
                  <a:gd name="T23" fmla="*/ 0 h 198"/>
                  <a:gd name="T24" fmla="*/ 0 w 345"/>
                  <a:gd name="T25" fmla="*/ 0 h 198"/>
                  <a:gd name="T26" fmla="*/ 0 w 345"/>
                  <a:gd name="T27" fmla="*/ 0 h 198"/>
                  <a:gd name="T28" fmla="*/ 0 w 345"/>
                  <a:gd name="T29" fmla="*/ 0 h 198"/>
                  <a:gd name="T30" fmla="*/ 0 w 345"/>
                  <a:gd name="T31" fmla="*/ 0 h 198"/>
                  <a:gd name="T32" fmla="*/ 0 w 345"/>
                  <a:gd name="T33" fmla="*/ 0 h 198"/>
                  <a:gd name="T34" fmla="*/ 0 w 345"/>
                  <a:gd name="T35" fmla="*/ 0 h 198"/>
                  <a:gd name="T36" fmla="*/ 0 w 345"/>
                  <a:gd name="T37" fmla="*/ 0 h 198"/>
                  <a:gd name="T38" fmla="*/ 0 w 345"/>
                  <a:gd name="T39" fmla="*/ 0 h 198"/>
                  <a:gd name="T40" fmla="*/ 0 w 345"/>
                  <a:gd name="T41" fmla="*/ 0 h 198"/>
                  <a:gd name="T42" fmla="*/ 0 w 345"/>
                  <a:gd name="T43" fmla="*/ 0 h 198"/>
                  <a:gd name="T44" fmla="*/ 0 w 345"/>
                  <a:gd name="T45" fmla="*/ 0 h 198"/>
                  <a:gd name="T46" fmla="*/ 0 w 345"/>
                  <a:gd name="T47" fmla="*/ 0 h 198"/>
                  <a:gd name="T48" fmla="*/ 0 w 345"/>
                  <a:gd name="T49" fmla="*/ 0 h 198"/>
                  <a:gd name="T50" fmla="*/ 0 w 345"/>
                  <a:gd name="T51" fmla="*/ 0 h 198"/>
                  <a:gd name="T52" fmla="*/ 0 w 345"/>
                  <a:gd name="T53" fmla="*/ 0 h 198"/>
                  <a:gd name="T54" fmla="*/ 0 w 345"/>
                  <a:gd name="T55" fmla="*/ 0 h 198"/>
                  <a:gd name="T56" fmla="*/ 0 w 345"/>
                  <a:gd name="T57" fmla="*/ 0 h 198"/>
                  <a:gd name="T58" fmla="*/ 0 w 345"/>
                  <a:gd name="T59" fmla="*/ 0 h 198"/>
                  <a:gd name="T60" fmla="*/ 0 w 345"/>
                  <a:gd name="T61" fmla="*/ 0 h 198"/>
                  <a:gd name="T62" fmla="*/ 0 w 345"/>
                  <a:gd name="T63" fmla="*/ 0 h 198"/>
                  <a:gd name="T64" fmla="*/ 0 w 345"/>
                  <a:gd name="T65" fmla="*/ 0 h 198"/>
                  <a:gd name="T66" fmla="*/ 0 w 345"/>
                  <a:gd name="T67" fmla="*/ 0 h 198"/>
                  <a:gd name="T68" fmla="*/ 0 w 345"/>
                  <a:gd name="T69" fmla="*/ 0 h 198"/>
                  <a:gd name="T70" fmla="*/ 0 w 345"/>
                  <a:gd name="T71" fmla="*/ 0 h 198"/>
                  <a:gd name="T72" fmla="*/ 0 w 345"/>
                  <a:gd name="T73" fmla="*/ 0 h 198"/>
                  <a:gd name="T74" fmla="*/ 0 w 345"/>
                  <a:gd name="T75" fmla="*/ 0 h 198"/>
                  <a:gd name="T76" fmla="*/ 0 w 345"/>
                  <a:gd name="T77" fmla="*/ 0 h 198"/>
                  <a:gd name="T78" fmla="*/ 0 w 345"/>
                  <a:gd name="T79" fmla="*/ 0 h 198"/>
                  <a:gd name="T80" fmla="*/ 0 w 345"/>
                  <a:gd name="T81" fmla="*/ 0 h 198"/>
                  <a:gd name="T82" fmla="*/ 0 w 345"/>
                  <a:gd name="T83" fmla="*/ 0 h 198"/>
                  <a:gd name="T84" fmla="*/ 0 w 345"/>
                  <a:gd name="T85" fmla="*/ 0 h 198"/>
                  <a:gd name="T86" fmla="*/ 0 w 345"/>
                  <a:gd name="T87" fmla="*/ 0 h 198"/>
                  <a:gd name="T88" fmla="*/ 0 w 345"/>
                  <a:gd name="T89" fmla="*/ 0 h 198"/>
                  <a:gd name="T90" fmla="*/ 0 w 345"/>
                  <a:gd name="T91" fmla="*/ 0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198"/>
                  <a:gd name="T140" fmla="*/ 345 w 345"/>
                  <a:gd name="T141" fmla="*/ 198 h 1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198">
                    <a:moveTo>
                      <a:pt x="320" y="1"/>
                    </a:moveTo>
                    <a:lnTo>
                      <a:pt x="325" y="0"/>
                    </a:lnTo>
                    <a:lnTo>
                      <a:pt x="330" y="1"/>
                    </a:lnTo>
                    <a:lnTo>
                      <a:pt x="333" y="3"/>
                    </a:lnTo>
                    <a:lnTo>
                      <a:pt x="337" y="6"/>
                    </a:lnTo>
                    <a:lnTo>
                      <a:pt x="339" y="9"/>
                    </a:lnTo>
                    <a:lnTo>
                      <a:pt x="342" y="15"/>
                    </a:lnTo>
                    <a:lnTo>
                      <a:pt x="344" y="19"/>
                    </a:lnTo>
                    <a:lnTo>
                      <a:pt x="345" y="24"/>
                    </a:lnTo>
                    <a:lnTo>
                      <a:pt x="332" y="28"/>
                    </a:lnTo>
                    <a:lnTo>
                      <a:pt x="321" y="35"/>
                    </a:lnTo>
                    <a:lnTo>
                      <a:pt x="310" y="42"/>
                    </a:lnTo>
                    <a:lnTo>
                      <a:pt x="299" y="51"/>
                    </a:lnTo>
                    <a:lnTo>
                      <a:pt x="288" y="61"/>
                    </a:lnTo>
                    <a:lnTo>
                      <a:pt x="276" y="72"/>
                    </a:lnTo>
                    <a:lnTo>
                      <a:pt x="265" y="82"/>
                    </a:lnTo>
                    <a:lnTo>
                      <a:pt x="254" y="94"/>
                    </a:lnTo>
                    <a:lnTo>
                      <a:pt x="243" y="103"/>
                    </a:lnTo>
                    <a:lnTo>
                      <a:pt x="231" y="113"/>
                    </a:lnTo>
                    <a:lnTo>
                      <a:pt x="218" y="119"/>
                    </a:lnTo>
                    <a:lnTo>
                      <a:pt x="206" y="127"/>
                    </a:lnTo>
                    <a:lnTo>
                      <a:pt x="194" y="131"/>
                    </a:lnTo>
                    <a:lnTo>
                      <a:pt x="180" y="133"/>
                    </a:lnTo>
                    <a:lnTo>
                      <a:pt x="167" y="133"/>
                    </a:lnTo>
                    <a:lnTo>
                      <a:pt x="154" y="130"/>
                    </a:lnTo>
                    <a:lnTo>
                      <a:pt x="144" y="131"/>
                    </a:lnTo>
                    <a:lnTo>
                      <a:pt x="136" y="133"/>
                    </a:lnTo>
                    <a:lnTo>
                      <a:pt x="128" y="135"/>
                    </a:lnTo>
                    <a:lnTo>
                      <a:pt x="120" y="138"/>
                    </a:lnTo>
                    <a:lnTo>
                      <a:pt x="113" y="142"/>
                    </a:lnTo>
                    <a:lnTo>
                      <a:pt x="105" y="146"/>
                    </a:lnTo>
                    <a:lnTo>
                      <a:pt x="99" y="151"/>
                    </a:lnTo>
                    <a:lnTo>
                      <a:pt x="93" y="156"/>
                    </a:lnTo>
                    <a:lnTo>
                      <a:pt x="84" y="160"/>
                    </a:lnTo>
                    <a:lnTo>
                      <a:pt x="78" y="165"/>
                    </a:lnTo>
                    <a:lnTo>
                      <a:pt x="71" y="170"/>
                    </a:lnTo>
                    <a:lnTo>
                      <a:pt x="64" y="176"/>
                    </a:lnTo>
                    <a:lnTo>
                      <a:pt x="57" y="180"/>
                    </a:lnTo>
                    <a:lnTo>
                      <a:pt x="48" y="186"/>
                    </a:lnTo>
                    <a:lnTo>
                      <a:pt x="41" y="192"/>
                    </a:lnTo>
                    <a:lnTo>
                      <a:pt x="34" y="198"/>
                    </a:lnTo>
                    <a:lnTo>
                      <a:pt x="31" y="193"/>
                    </a:lnTo>
                    <a:lnTo>
                      <a:pt x="28" y="190"/>
                    </a:lnTo>
                    <a:lnTo>
                      <a:pt x="24" y="187"/>
                    </a:lnTo>
                    <a:lnTo>
                      <a:pt x="20" y="185"/>
                    </a:lnTo>
                    <a:lnTo>
                      <a:pt x="14" y="182"/>
                    </a:lnTo>
                    <a:lnTo>
                      <a:pt x="9" y="181"/>
                    </a:lnTo>
                    <a:lnTo>
                      <a:pt x="4" y="179"/>
                    </a:lnTo>
                    <a:lnTo>
                      <a:pt x="0" y="179"/>
                    </a:lnTo>
                    <a:lnTo>
                      <a:pt x="9" y="165"/>
                    </a:lnTo>
                    <a:lnTo>
                      <a:pt x="21" y="155"/>
                    </a:lnTo>
                    <a:lnTo>
                      <a:pt x="33" y="146"/>
                    </a:lnTo>
                    <a:lnTo>
                      <a:pt x="47" y="139"/>
                    </a:lnTo>
                    <a:lnTo>
                      <a:pt x="60" y="133"/>
                    </a:lnTo>
                    <a:lnTo>
                      <a:pt x="75" y="128"/>
                    </a:lnTo>
                    <a:lnTo>
                      <a:pt x="90" y="124"/>
                    </a:lnTo>
                    <a:lnTo>
                      <a:pt x="105" y="122"/>
                    </a:lnTo>
                    <a:lnTo>
                      <a:pt x="120" y="119"/>
                    </a:lnTo>
                    <a:lnTo>
                      <a:pt x="136" y="116"/>
                    </a:lnTo>
                    <a:lnTo>
                      <a:pt x="151" y="113"/>
                    </a:lnTo>
                    <a:lnTo>
                      <a:pt x="167" y="111"/>
                    </a:lnTo>
                    <a:lnTo>
                      <a:pt x="181" y="106"/>
                    </a:lnTo>
                    <a:lnTo>
                      <a:pt x="196" y="102"/>
                    </a:lnTo>
                    <a:lnTo>
                      <a:pt x="211" y="96"/>
                    </a:lnTo>
                    <a:lnTo>
                      <a:pt x="225" y="89"/>
                    </a:lnTo>
                    <a:lnTo>
                      <a:pt x="231" y="82"/>
                    </a:lnTo>
                    <a:lnTo>
                      <a:pt x="236" y="75"/>
                    </a:lnTo>
                    <a:lnTo>
                      <a:pt x="240" y="65"/>
                    </a:lnTo>
                    <a:lnTo>
                      <a:pt x="243" y="58"/>
                    </a:lnTo>
                    <a:lnTo>
                      <a:pt x="242" y="49"/>
                    </a:lnTo>
                    <a:lnTo>
                      <a:pt x="239" y="43"/>
                    </a:lnTo>
                    <a:lnTo>
                      <a:pt x="235" y="41"/>
                    </a:lnTo>
                    <a:lnTo>
                      <a:pt x="234" y="39"/>
                    </a:lnTo>
                    <a:lnTo>
                      <a:pt x="228" y="38"/>
                    </a:lnTo>
                    <a:lnTo>
                      <a:pt x="224" y="38"/>
                    </a:lnTo>
                    <a:lnTo>
                      <a:pt x="224" y="36"/>
                    </a:lnTo>
                    <a:lnTo>
                      <a:pt x="226" y="33"/>
                    </a:lnTo>
                    <a:lnTo>
                      <a:pt x="230" y="30"/>
                    </a:lnTo>
                    <a:lnTo>
                      <a:pt x="235" y="28"/>
                    </a:lnTo>
                    <a:lnTo>
                      <a:pt x="241" y="25"/>
                    </a:lnTo>
                    <a:lnTo>
                      <a:pt x="249" y="23"/>
                    </a:lnTo>
                    <a:lnTo>
                      <a:pt x="256" y="20"/>
                    </a:lnTo>
                    <a:lnTo>
                      <a:pt x="265" y="18"/>
                    </a:lnTo>
                    <a:lnTo>
                      <a:pt x="272" y="15"/>
                    </a:lnTo>
                    <a:lnTo>
                      <a:pt x="281" y="12"/>
                    </a:lnTo>
                    <a:lnTo>
                      <a:pt x="289" y="9"/>
                    </a:lnTo>
                    <a:lnTo>
                      <a:pt x="297" y="8"/>
                    </a:lnTo>
                    <a:lnTo>
                      <a:pt x="303" y="5"/>
                    </a:lnTo>
                    <a:lnTo>
                      <a:pt x="310" y="4"/>
                    </a:lnTo>
                    <a:lnTo>
                      <a:pt x="315" y="2"/>
                    </a:lnTo>
                    <a:lnTo>
                      <a:pt x="3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9" name="Freeform 68"/>
              <p:cNvSpPr>
                <a:spLocks/>
              </p:cNvSpPr>
              <p:nvPr/>
            </p:nvSpPr>
            <p:spPr bwMode="auto">
              <a:xfrm>
                <a:off x="5563" y="1958"/>
                <a:ext cx="224" cy="296"/>
              </a:xfrm>
              <a:custGeom>
                <a:avLst/>
                <a:gdLst>
                  <a:gd name="T0" fmla="*/ 0 w 537"/>
                  <a:gd name="T1" fmla="*/ 0 h 708"/>
                  <a:gd name="T2" fmla="*/ 0 w 537"/>
                  <a:gd name="T3" fmla="*/ 0 h 708"/>
                  <a:gd name="T4" fmla="*/ 0 w 537"/>
                  <a:gd name="T5" fmla="*/ 0 h 708"/>
                  <a:gd name="T6" fmla="*/ 0 w 537"/>
                  <a:gd name="T7" fmla="*/ 0 h 708"/>
                  <a:gd name="T8" fmla="*/ 0 w 537"/>
                  <a:gd name="T9" fmla="*/ 0 h 708"/>
                  <a:gd name="T10" fmla="*/ 0 w 537"/>
                  <a:gd name="T11" fmla="*/ 0 h 708"/>
                  <a:gd name="T12" fmla="*/ 0 w 537"/>
                  <a:gd name="T13" fmla="*/ 0 h 708"/>
                  <a:gd name="T14" fmla="*/ 0 w 537"/>
                  <a:gd name="T15" fmla="*/ 0 h 708"/>
                  <a:gd name="T16" fmla="*/ 0 w 537"/>
                  <a:gd name="T17" fmla="*/ 0 h 708"/>
                  <a:gd name="T18" fmla="*/ 0 w 537"/>
                  <a:gd name="T19" fmla="*/ 0 h 708"/>
                  <a:gd name="T20" fmla="*/ 0 w 537"/>
                  <a:gd name="T21" fmla="*/ 0 h 708"/>
                  <a:gd name="T22" fmla="*/ 0 w 537"/>
                  <a:gd name="T23" fmla="*/ 0 h 708"/>
                  <a:gd name="T24" fmla="*/ 0 w 537"/>
                  <a:gd name="T25" fmla="*/ 0 h 708"/>
                  <a:gd name="T26" fmla="*/ 0 w 537"/>
                  <a:gd name="T27" fmla="*/ 0 h 708"/>
                  <a:gd name="T28" fmla="*/ 0 w 537"/>
                  <a:gd name="T29" fmla="*/ 0 h 708"/>
                  <a:gd name="T30" fmla="*/ 0 w 537"/>
                  <a:gd name="T31" fmla="*/ 0 h 708"/>
                  <a:gd name="T32" fmla="*/ 0 w 537"/>
                  <a:gd name="T33" fmla="*/ 0 h 708"/>
                  <a:gd name="T34" fmla="*/ 0 w 537"/>
                  <a:gd name="T35" fmla="*/ 0 h 708"/>
                  <a:gd name="T36" fmla="*/ 0 w 537"/>
                  <a:gd name="T37" fmla="*/ 0 h 708"/>
                  <a:gd name="T38" fmla="*/ 0 w 537"/>
                  <a:gd name="T39" fmla="*/ 0 h 708"/>
                  <a:gd name="T40" fmla="*/ 0 w 537"/>
                  <a:gd name="T41" fmla="*/ 0 h 708"/>
                  <a:gd name="T42" fmla="*/ 0 w 537"/>
                  <a:gd name="T43" fmla="*/ 0 h 708"/>
                  <a:gd name="T44" fmla="*/ 0 w 537"/>
                  <a:gd name="T45" fmla="*/ 0 h 708"/>
                  <a:gd name="T46" fmla="*/ 0 w 537"/>
                  <a:gd name="T47" fmla="*/ 0 h 708"/>
                  <a:gd name="T48" fmla="*/ 0 w 537"/>
                  <a:gd name="T49" fmla="*/ 0 h 708"/>
                  <a:gd name="T50" fmla="*/ 0 w 537"/>
                  <a:gd name="T51" fmla="*/ 0 h 708"/>
                  <a:gd name="T52" fmla="*/ 0 w 537"/>
                  <a:gd name="T53" fmla="*/ 0 h 708"/>
                  <a:gd name="T54" fmla="*/ 0 w 537"/>
                  <a:gd name="T55" fmla="*/ 0 h 708"/>
                  <a:gd name="T56" fmla="*/ 0 w 537"/>
                  <a:gd name="T57" fmla="*/ 0 h 708"/>
                  <a:gd name="T58" fmla="*/ 0 w 537"/>
                  <a:gd name="T59" fmla="*/ 0 h 708"/>
                  <a:gd name="T60" fmla="*/ 0 w 537"/>
                  <a:gd name="T61" fmla="*/ 0 h 708"/>
                  <a:gd name="T62" fmla="*/ 0 w 537"/>
                  <a:gd name="T63" fmla="*/ 0 h 708"/>
                  <a:gd name="T64" fmla="*/ 0 w 537"/>
                  <a:gd name="T65" fmla="*/ 0 h 708"/>
                  <a:gd name="T66" fmla="*/ 0 w 537"/>
                  <a:gd name="T67" fmla="*/ 0 h 708"/>
                  <a:gd name="T68" fmla="*/ 0 w 537"/>
                  <a:gd name="T69" fmla="*/ 0 h 708"/>
                  <a:gd name="T70" fmla="*/ 0 w 537"/>
                  <a:gd name="T71" fmla="*/ 0 h 708"/>
                  <a:gd name="T72" fmla="*/ 0 w 537"/>
                  <a:gd name="T73" fmla="*/ 0 h 708"/>
                  <a:gd name="T74" fmla="*/ 0 w 537"/>
                  <a:gd name="T75" fmla="*/ 0 h 708"/>
                  <a:gd name="T76" fmla="*/ 0 w 537"/>
                  <a:gd name="T77" fmla="*/ 0 h 708"/>
                  <a:gd name="T78" fmla="*/ 0 w 537"/>
                  <a:gd name="T79" fmla="*/ 0 h 708"/>
                  <a:gd name="T80" fmla="*/ 0 w 537"/>
                  <a:gd name="T81" fmla="*/ 0 h 708"/>
                  <a:gd name="T82" fmla="*/ 0 w 537"/>
                  <a:gd name="T83" fmla="*/ 0 h 708"/>
                  <a:gd name="T84" fmla="*/ 0 w 537"/>
                  <a:gd name="T85" fmla="*/ 0 h 708"/>
                  <a:gd name="T86" fmla="*/ 0 w 537"/>
                  <a:gd name="T87" fmla="*/ 0 h 708"/>
                  <a:gd name="T88" fmla="*/ 0 w 537"/>
                  <a:gd name="T89" fmla="*/ 0 h 708"/>
                  <a:gd name="T90" fmla="*/ 0 w 537"/>
                  <a:gd name="T91" fmla="*/ 0 h 708"/>
                  <a:gd name="T92" fmla="*/ 0 w 537"/>
                  <a:gd name="T93" fmla="*/ 0 h 708"/>
                  <a:gd name="T94" fmla="*/ 0 w 537"/>
                  <a:gd name="T95" fmla="*/ 0 h 708"/>
                  <a:gd name="T96" fmla="*/ 0 w 537"/>
                  <a:gd name="T97" fmla="*/ 0 h 708"/>
                  <a:gd name="T98" fmla="*/ 0 w 537"/>
                  <a:gd name="T99" fmla="*/ 0 h 708"/>
                  <a:gd name="T100" fmla="*/ 0 w 537"/>
                  <a:gd name="T101" fmla="*/ 0 h 708"/>
                  <a:gd name="T102" fmla="*/ 0 w 537"/>
                  <a:gd name="T103" fmla="*/ 0 h 708"/>
                  <a:gd name="T104" fmla="*/ 0 w 537"/>
                  <a:gd name="T105" fmla="*/ 0 h 708"/>
                  <a:gd name="T106" fmla="*/ 0 w 537"/>
                  <a:gd name="T107" fmla="*/ 0 h 708"/>
                  <a:gd name="T108" fmla="*/ 0 w 537"/>
                  <a:gd name="T109" fmla="*/ 0 h 708"/>
                  <a:gd name="T110" fmla="*/ 0 w 537"/>
                  <a:gd name="T111" fmla="*/ 0 h 708"/>
                  <a:gd name="T112" fmla="*/ 0 w 537"/>
                  <a:gd name="T113" fmla="*/ 0 h 7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7"/>
                  <a:gd name="T172" fmla="*/ 0 h 708"/>
                  <a:gd name="T173" fmla="*/ 537 w 537"/>
                  <a:gd name="T174" fmla="*/ 708 h 7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7" h="708">
                    <a:moveTo>
                      <a:pt x="403" y="2"/>
                    </a:moveTo>
                    <a:lnTo>
                      <a:pt x="412" y="1"/>
                    </a:lnTo>
                    <a:lnTo>
                      <a:pt x="421" y="0"/>
                    </a:lnTo>
                    <a:lnTo>
                      <a:pt x="429" y="0"/>
                    </a:lnTo>
                    <a:lnTo>
                      <a:pt x="439" y="1"/>
                    </a:lnTo>
                    <a:lnTo>
                      <a:pt x="446" y="1"/>
                    </a:lnTo>
                    <a:lnTo>
                      <a:pt x="456" y="2"/>
                    </a:lnTo>
                    <a:lnTo>
                      <a:pt x="464" y="3"/>
                    </a:lnTo>
                    <a:lnTo>
                      <a:pt x="473" y="5"/>
                    </a:lnTo>
                    <a:lnTo>
                      <a:pt x="481" y="7"/>
                    </a:lnTo>
                    <a:lnTo>
                      <a:pt x="488" y="9"/>
                    </a:lnTo>
                    <a:lnTo>
                      <a:pt x="497" y="11"/>
                    </a:lnTo>
                    <a:lnTo>
                      <a:pt x="505" y="14"/>
                    </a:lnTo>
                    <a:lnTo>
                      <a:pt x="513" y="17"/>
                    </a:lnTo>
                    <a:lnTo>
                      <a:pt x="521" y="22"/>
                    </a:lnTo>
                    <a:lnTo>
                      <a:pt x="528" y="25"/>
                    </a:lnTo>
                    <a:lnTo>
                      <a:pt x="537" y="30"/>
                    </a:lnTo>
                    <a:lnTo>
                      <a:pt x="532" y="32"/>
                    </a:lnTo>
                    <a:lnTo>
                      <a:pt x="527" y="35"/>
                    </a:lnTo>
                    <a:lnTo>
                      <a:pt x="522" y="35"/>
                    </a:lnTo>
                    <a:lnTo>
                      <a:pt x="516" y="36"/>
                    </a:lnTo>
                    <a:lnTo>
                      <a:pt x="509" y="35"/>
                    </a:lnTo>
                    <a:lnTo>
                      <a:pt x="503" y="33"/>
                    </a:lnTo>
                    <a:lnTo>
                      <a:pt x="496" y="32"/>
                    </a:lnTo>
                    <a:lnTo>
                      <a:pt x="488" y="30"/>
                    </a:lnTo>
                    <a:lnTo>
                      <a:pt x="481" y="28"/>
                    </a:lnTo>
                    <a:lnTo>
                      <a:pt x="474" y="26"/>
                    </a:lnTo>
                    <a:lnTo>
                      <a:pt x="466" y="24"/>
                    </a:lnTo>
                    <a:lnTo>
                      <a:pt x="459" y="24"/>
                    </a:lnTo>
                    <a:lnTo>
                      <a:pt x="451" y="23"/>
                    </a:lnTo>
                    <a:lnTo>
                      <a:pt x="445" y="25"/>
                    </a:lnTo>
                    <a:lnTo>
                      <a:pt x="439" y="27"/>
                    </a:lnTo>
                    <a:lnTo>
                      <a:pt x="433" y="32"/>
                    </a:lnTo>
                    <a:lnTo>
                      <a:pt x="439" y="32"/>
                    </a:lnTo>
                    <a:lnTo>
                      <a:pt x="445" y="32"/>
                    </a:lnTo>
                    <a:lnTo>
                      <a:pt x="449" y="32"/>
                    </a:lnTo>
                    <a:lnTo>
                      <a:pt x="456" y="34"/>
                    </a:lnTo>
                    <a:lnTo>
                      <a:pt x="461" y="35"/>
                    </a:lnTo>
                    <a:lnTo>
                      <a:pt x="466" y="37"/>
                    </a:lnTo>
                    <a:lnTo>
                      <a:pt x="471" y="39"/>
                    </a:lnTo>
                    <a:lnTo>
                      <a:pt x="478" y="42"/>
                    </a:lnTo>
                    <a:lnTo>
                      <a:pt x="482" y="43"/>
                    </a:lnTo>
                    <a:lnTo>
                      <a:pt x="487" y="46"/>
                    </a:lnTo>
                    <a:lnTo>
                      <a:pt x="492" y="48"/>
                    </a:lnTo>
                    <a:lnTo>
                      <a:pt x="497" y="52"/>
                    </a:lnTo>
                    <a:lnTo>
                      <a:pt x="502" y="55"/>
                    </a:lnTo>
                    <a:lnTo>
                      <a:pt x="506" y="60"/>
                    </a:lnTo>
                    <a:lnTo>
                      <a:pt x="512" y="63"/>
                    </a:lnTo>
                    <a:lnTo>
                      <a:pt x="517" y="68"/>
                    </a:lnTo>
                    <a:lnTo>
                      <a:pt x="506" y="67"/>
                    </a:lnTo>
                    <a:lnTo>
                      <a:pt x="498" y="66"/>
                    </a:lnTo>
                    <a:lnTo>
                      <a:pt x="487" y="64"/>
                    </a:lnTo>
                    <a:lnTo>
                      <a:pt x="479" y="62"/>
                    </a:lnTo>
                    <a:lnTo>
                      <a:pt x="468" y="61"/>
                    </a:lnTo>
                    <a:lnTo>
                      <a:pt x="460" y="59"/>
                    </a:lnTo>
                    <a:lnTo>
                      <a:pt x="449" y="57"/>
                    </a:lnTo>
                    <a:lnTo>
                      <a:pt x="441" y="56"/>
                    </a:lnTo>
                    <a:lnTo>
                      <a:pt x="431" y="54"/>
                    </a:lnTo>
                    <a:lnTo>
                      <a:pt x="422" y="53"/>
                    </a:lnTo>
                    <a:lnTo>
                      <a:pt x="412" y="53"/>
                    </a:lnTo>
                    <a:lnTo>
                      <a:pt x="404" y="54"/>
                    </a:lnTo>
                    <a:lnTo>
                      <a:pt x="394" y="55"/>
                    </a:lnTo>
                    <a:lnTo>
                      <a:pt x="386" y="58"/>
                    </a:lnTo>
                    <a:lnTo>
                      <a:pt x="376" y="62"/>
                    </a:lnTo>
                    <a:lnTo>
                      <a:pt x="369" y="67"/>
                    </a:lnTo>
                    <a:lnTo>
                      <a:pt x="373" y="68"/>
                    </a:lnTo>
                    <a:lnTo>
                      <a:pt x="379" y="69"/>
                    </a:lnTo>
                    <a:lnTo>
                      <a:pt x="385" y="69"/>
                    </a:lnTo>
                    <a:lnTo>
                      <a:pt x="393" y="70"/>
                    </a:lnTo>
                    <a:lnTo>
                      <a:pt x="400" y="70"/>
                    </a:lnTo>
                    <a:lnTo>
                      <a:pt x="407" y="70"/>
                    </a:lnTo>
                    <a:lnTo>
                      <a:pt x="412" y="71"/>
                    </a:lnTo>
                    <a:lnTo>
                      <a:pt x="419" y="75"/>
                    </a:lnTo>
                    <a:lnTo>
                      <a:pt x="418" y="78"/>
                    </a:lnTo>
                    <a:lnTo>
                      <a:pt x="415" y="81"/>
                    </a:lnTo>
                    <a:lnTo>
                      <a:pt x="410" y="84"/>
                    </a:lnTo>
                    <a:lnTo>
                      <a:pt x="405" y="87"/>
                    </a:lnTo>
                    <a:lnTo>
                      <a:pt x="398" y="89"/>
                    </a:lnTo>
                    <a:lnTo>
                      <a:pt x="391" y="90"/>
                    </a:lnTo>
                    <a:lnTo>
                      <a:pt x="384" y="92"/>
                    </a:lnTo>
                    <a:lnTo>
                      <a:pt x="375" y="95"/>
                    </a:lnTo>
                    <a:lnTo>
                      <a:pt x="368" y="96"/>
                    </a:lnTo>
                    <a:lnTo>
                      <a:pt x="361" y="98"/>
                    </a:lnTo>
                    <a:lnTo>
                      <a:pt x="355" y="99"/>
                    </a:lnTo>
                    <a:lnTo>
                      <a:pt x="351" y="101"/>
                    </a:lnTo>
                    <a:lnTo>
                      <a:pt x="348" y="102"/>
                    </a:lnTo>
                    <a:lnTo>
                      <a:pt x="348" y="104"/>
                    </a:lnTo>
                    <a:lnTo>
                      <a:pt x="350" y="106"/>
                    </a:lnTo>
                    <a:lnTo>
                      <a:pt x="356" y="109"/>
                    </a:lnTo>
                    <a:lnTo>
                      <a:pt x="357" y="110"/>
                    </a:lnTo>
                    <a:lnTo>
                      <a:pt x="350" y="119"/>
                    </a:lnTo>
                    <a:lnTo>
                      <a:pt x="347" y="128"/>
                    </a:lnTo>
                    <a:lnTo>
                      <a:pt x="344" y="138"/>
                    </a:lnTo>
                    <a:lnTo>
                      <a:pt x="343" y="147"/>
                    </a:lnTo>
                    <a:lnTo>
                      <a:pt x="342" y="157"/>
                    </a:lnTo>
                    <a:lnTo>
                      <a:pt x="343" y="166"/>
                    </a:lnTo>
                    <a:lnTo>
                      <a:pt x="344" y="175"/>
                    </a:lnTo>
                    <a:lnTo>
                      <a:pt x="347" y="185"/>
                    </a:lnTo>
                    <a:lnTo>
                      <a:pt x="347" y="194"/>
                    </a:lnTo>
                    <a:lnTo>
                      <a:pt x="349" y="203"/>
                    </a:lnTo>
                    <a:lnTo>
                      <a:pt x="350" y="213"/>
                    </a:lnTo>
                    <a:lnTo>
                      <a:pt x="352" y="222"/>
                    </a:lnTo>
                    <a:lnTo>
                      <a:pt x="352" y="232"/>
                    </a:lnTo>
                    <a:lnTo>
                      <a:pt x="352" y="241"/>
                    </a:lnTo>
                    <a:lnTo>
                      <a:pt x="350" y="250"/>
                    </a:lnTo>
                    <a:lnTo>
                      <a:pt x="349" y="260"/>
                    </a:lnTo>
                    <a:lnTo>
                      <a:pt x="349" y="261"/>
                    </a:lnTo>
                    <a:lnTo>
                      <a:pt x="344" y="261"/>
                    </a:lnTo>
                    <a:lnTo>
                      <a:pt x="339" y="264"/>
                    </a:lnTo>
                    <a:lnTo>
                      <a:pt x="335" y="267"/>
                    </a:lnTo>
                    <a:lnTo>
                      <a:pt x="331" y="270"/>
                    </a:lnTo>
                    <a:lnTo>
                      <a:pt x="324" y="276"/>
                    </a:lnTo>
                    <a:lnTo>
                      <a:pt x="318" y="282"/>
                    </a:lnTo>
                    <a:lnTo>
                      <a:pt x="310" y="287"/>
                    </a:lnTo>
                    <a:lnTo>
                      <a:pt x="302" y="289"/>
                    </a:lnTo>
                    <a:lnTo>
                      <a:pt x="297" y="288"/>
                    </a:lnTo>
                    <a:lnTo>
                      <a:pt x="292" y="288"/>
                    </a:lnTo>
                    <a:lnTo>
                      <a:pt x="288" y="285"/>
                    </a:lnTo>
                    <a:lnTo>
                      <a:pt x="282" y="282"/>
                    </a:lnTo>
                    <a:lnTo>
                      <a:pt x="282" y="288"/>
                    </a:lnTo>
                    <a:lnTo>
                      <a:pt x="283" y="293"/>
                    </a:lnTo>
                    <a:lnTo>
                      <a:pt x="282" y="296"/>
                    </a:lnTo>
                    <a:lnTo>
                      <a:pt x="281" y="300"/>
                    </a:lnTo>
                    <a:lnTo>
                      <a:pt x="277" y="305"/>
                    </a:lnTo>
                    <a:lnTo>
                      <a:pt x="272" y="307"/>
                    </a:lnTo>
                    <a:lnTo>
                      <a:pt x="264" y="305"/>
                    </a:lnTo>
                    <a:lnTo>
                      <a:pt x="255" y="302"/>
                    </a:lnTo>
                    <a:lnTo>
                      <a:pt x="251" y="298"/>
                    </a:lnTo>
                    <a:lnTo>
                      <a:pt x="245" y="296"/>
                    </a:lnTo>
                    <a:lnTo>
                      <a:pt x="240" y="293"/>
                    </a:lnTo>
                    <a:lnTo>
                      <a:pt x="235" y="289"/>
                    </a:lnTo>
                    <a:lnTo>
                      <a:pt x="230" y="282"/>
                    </a:lnTo>
                    <a:lnTo>
                      <a:pt x="225" y="278"/>
                    </a:lnTo>
                    <a:lnTo>
                      <a:pt x="219" y="274"/>
                    </a:lnTo>
                    <a:lnTo>
                      <a:pt x="215" y="271"/>
                    </a:lnTo>
                    <a:lnTo>
                      <a:pt x="207" y="269"/>
                    </a:lnTo>
                    <a:lnTo>
                      <a:pt x="200" y="267"/>
                    </a:lnTo>
                    <a:lnTo>
                      <a:pt x="194" y="266"/>
                    </a:lnTo>
                    <a:lnTo>
                      <a:pt x="187" y="266"/>
                    </a:lnTo>
                    <a:lnTo>
                      <a:pt x="178" y="266"/>
                    </a:lnTo>
                    <a:lnTo>
                      <a:pt x="171" y="268"/>
                    </a:lnTo>
                    <a:lnTo>
                      <a:pt x="163" y="270"/>
                    </a:lnTo>
                    <a:lnTo>
                      <a:pt x="157" y="272"/>
                    </a:lnTo>
                    <a:lnTo>
                      <a:pt x="149" y="275"/>
                    </a:lnTo>
                    <a:lnTo>
                      <a:pt x="141" y="278"/>
                    </a:lnTo>
                    <a:lnTo>
                      <a:pt x="135" y="282"/>
                    </a:lnTo>
                    <a:lnTo>
                      <a:pt x="130" y="288"/>
                    </a:lnTo>
                    <a:lnTo>
                      <a:pt x="137" y="288"/>
                    </a:lnTo>
                    <a:lnTo>
                      <a:pt x="144" y="289"/>
                    </a:lnTo>
                    <a:lnTo>
                      <a:pt x="153" y="289"/>
                    </a:lnTo>
                    <a:lnTo>
                      <a:pt x="161" y="289"/>
                    </a:lnTo>
                    <a:lnTo>
                      <a:pt x="170" y="289"/>
                    </a:lnTo>
                    <a:lnTo>
                      <a:pt x="178" y="291"/>
                    </a:lnTo>
                    <a:lnTo>
                      <a:pt x="188" y="292"/>
                    </a:lnTo>
                    <a:lnTo>
                      <a:pt x="197" y="295"/>
                    </a:lnTo>
                    <a:lnTo>
                      <a:pt x="205" y="296"/>
                    </a:lnTo>
                    <a:lnTo>
                      <a:pt x="213" y="299"/>
                    </a:lnTo>
                    <a:lnTo>
                      <a:pt x="219" y="303"/>
                    </a:lnTo>
                    <a:lnTo>
                      <a:pt x="226" y="308"/>
                    </a:lnTo>
                    <a:lnTo>
                      <a:pt x="231" y="314"/>
                    </a:lnTo>
                    <a:lnTo>
                      <a:pt x="235" y="319"/>
                    </a:lnTo>
                    <a:lnTo>
                      <a:pt x="239" y="327"/>
                    </a:lnTo>
                    <a:lnTo>
                      <a:pt x="242" y="336"/>
                    </a:lnTo>
                    <a:lnTo>
                      <a:pt x="232" y="332"/>
                    </a:lnTo>
                    <a:lnTo>
                      <a:pt x="221" y="328"/>
                    </a:lnTo>
                    <a:lnTo>
                      <a:pt x="212" y="325"/>
                    </a:lnTo>
                    <a:lnTo>
                      <a:pt x="203" y="322"/>
                    </a:lnTo>
                    <a:lnTo>
                      <a:pt x="194" y="319"/>
                    </a:lnTo>
                    <a:lnTo>
                      <a:pt x="185" y="317"/>
                    </a:lnTo>
                    <a:lnTo>
                      <a:pt x="176" y="315"/>
                    </a:lnTo>
                    <a:lnTo>
                      <a:pt x="167" y="315"/>
                    </a:lnTo>
                    <a:lnTo>
                      <a:pt x="158" y="314"/>
                    </a:lnTo>
                    <a:lnTo>
                      <a:pt x="148" y="314"/>
                    </a:lnTo>
                    <a:lnTo>
                      <a:pt x="139" y="315"/>
                    </a:lnTo>
                    <a:lnTo>
                      <a:pt x="130" y="317"/>
                    </a:lnTo>
                    <a:lnTo>
                      <a:pt x="120" y="319"/>
                    </a:lnTo>
                    <a:lnTo>
                      <a:pt x="112" y="323"/>
                    </a:lnTo>
                    <a:lnTo>
                      <a:pt x="102" y="327"/>
                    </a:lnTo>
                    <a:lnTo>
                      <a:pt x="94" y="333"/>
                    </a:lnTo>
                    <a:lnTo>
                      <a:pt x="100" y="333"/>
                    </a:lnTo>
                    <a:lnTo>
                      <a:pt x="108" y="333"/>
                    </a:lnTo>
                    <a:lnTo>
                      <a:pt x="116" y="333"/>
                    </a:lnTo>
                    <a:lnTo>
                      <a:pt x="125" y="334"/>
                    </a:lnTo>
                    <a:lnTo>
                      <a:pt x="134" y="334"/>
                    </a:lnTo>
                    <a:lnTo>
                      <a:pt x="143" y="335"/>
                    </a:lnTo>
                    <a:lnTo>
                      <a:pt x="153" y="337"/>
                    </a:lnTo>
                    <a:lnTo>
                      <a:pt x="163" y="340"/>
                    </a:lnTo>
                    <a:lnTo>
                      <a:pt x="172" y="343"/>
                    </a:lnTo>
                    <a:lnTo>
                      <a:pt x="180" y="346"/>
                    </a:lnTo>
                    <a:lnTo>
                      <a:pt x="188" y="350"/>
                    </a:lnTo>
                    <a:lnTo>
                      <a:pt x="197" y="355"/>
                    </a:lnTo>
                    <a:lnTo>
                      <a:pt x="202" y="360"/>
                    </a:lnTo>
                    <a:lnTo>
                      <a:pt x="207" y="366"/>
                    </a:lnTo>
                    <a:lnTo>
                      <a:pt x="211" y="374"/>
                    </a:lnTo>
                    <a:lnTo>
                      <a:pt x="215" y="383"/>
                    </a:lnTo>
                    <a:lnTo>
                      <a:pt x="213" y="383"/>
                    </a:lnTo>
                    <a:lnTo>
                      <a:pt x="213" y="384"/>
                    </a:lnTo>
                    <a:lnTo>
                      <a:pt x="207" y="379"/>
                    </a:lnTo>
                    <a:lnTo>
                      <a:pt x="201" y="375"/>
                    </a:lnTo>
                    <a:lnTo>
                      <a:pt x="196" y="373"/>
                    </a:lnTo>
                    <a:lnTo>
                      <a:pt x="189" y="371"/>
                    </a:lnTo>
                    <a:lnTo>
                      <a:pt x="182" y="368"/>
                    </a:lnTo>
                    <a:lnTo>
                      <a:pt x="178" y="367"/>
                    </a:lnTo>
                    <a:lnTo>
                      <a:pt x="170" y="366"/>
                    </a:lnTo>
                    <a:lnTo>
                      <a:pt x="165" y="366"/>
                    </a:lnTo>
                    <a:lnTo>
                      <a:pt x="159" y="365"/>
                    </a:lnTo>
                    <a:lnTo>
                      <a:pt x="152" y="365"/>
                    </a:lnTo>
                    <a:lnTo>
                      <a:pt x="145" y="366"/>
                    </a:lnTo>
                    <a:lnTo>
                      <a:pt x="140" y="367"/>
                    </a:lnTo>
                    <a:lnTo>
                      <a:pt x="133" y="367"/>
                    </a:lnTo>
                    <a:lnTo>
                      <a:pt x="127" y="369"/>
                    </a:lnTo>
                    <a:lnTo>
                      <a:pt x="122" y="370"/>
                    </a:lnTo>
                    <a:lnTo>
                      <a:pt x="118" y="372"/>
                    </a:lnTo>
                    <a:lnTo>
                      <a:pt x="124" y="373"/>
                    </a:lnTo>
                    <a:lnTo>
                      <a:pt x="132" y="376"/>
                    </a:lnTo>
                    <a:lnTo>
                      <a:pt x="139" y="379"/>
                    </a:lnTo>
                    <a:lnTo>
                      <a:pt x="145" y="383"/>
                    </a:lnTo>
                    <a:lnTo>
                      <a:pt x="150" y="387"/>
                    </a:lnTo>
                    <a:lnTo>
                      <a:pt x="155" y="392"/>
                    </a:lnTo>
                    <a:lnTo>
                      <a:pt x="159" y="397"/>
                    </a:lnTo>
                    <a:lnTo>
                      <a:pt x="162" y="403"/>
                    </a:lnTo>
                    <a:lnTo>
                      <a:pt x="163" y="411"/>
                    </a:lnTo>
                    <a:lnTo>
                      <a:pt x="159" y="419"/>
                    </a:lnTo>
                    <a:lnTo>
                      <a:pt x="154" y="421"/>
                    </a:lnTo>
                    <a:lnTo>
                      <a:pt x="147" y="422"/>
                    </a:lnTo>
                    <a:lnTo>
                      <a:pt x="139" y="423"/>
                    </a:lnTo>
                    <a:lnTo>
                      <a:pt x="128" y="423"/>
                    </a:lnTo>
                    <a:lnTo>
                      <a:pt x="122" y="425"/>
                    </a:lnTo>
                    <a:lnTo>
                      <a:pt x="118" y="427"/>
                    </a:lnTo>
                    <a:lnTo>
                      <a:pt x="113" y="428"/>
                    </a:lnTo>
                    <a:lnTo>
                      <a:pt x="108" y="430"/>
                    </a:lnTo>
                    <a:lnTo>
                      <a:pt x="103" y="432"/>
                    </a:lnTo>
                    <a:lnTo>
                      <a:pt x="98" y="435"/>
                    </a:lnTo>
                    <a:lnTo>
                      <a:pt x="94" y="438"/>
                    </a:lnTo>
                    <a:lnTo>
                      <a:pt x="90" y="440"/>
                    </a:lnTo>
                    <a:lnTo>
                      <a:pt x="82" y="446"/>
                    </a:lnTo>
                    <a:lnTo>
                      <a:pt x="75" y="453"/>
                    </a:lnTo>
                    <a:lnTo>
                      <a:pt x="71" y="457"/>
                    </a:lnTo>
                    <a:lnTo>
                      <a:pt x="67" y="462"/>
                    </a:lnTo>
                    <a:lnTo>
                      <a:pt x="65" y="467"/>
                    </a:lnTo>
                    <a:lnTo>
                      <a:pt x="63" y="473"/>
                    </a:lnTo>
                    <a:lnTo>
                      <a:pt x="69" y="469"/>
                    </a:lnTo>
                    <a:lnTo>
                      <a:pt x="76" y="467"/>
                    </a:lnTo>
                    <a:lnTo>
                      <a:pt x="83" y="464"/>
                    </a:lnTo>
                    <a:lnTo>
                      <a:pt x="91" y="461"/>
                    </a:lnTo>
                    <a:lnTo>
                      <a:pt x="99" y="458"/>
                    </a:lnTo>
                    <a:lnTo>
                      <a:pt x="106" y="455"/>
                    </a:lnTo>
                    <a:lnTo>
                      <a:pt x="114" y="452"/>
                    </a:lnTo>
                    <a:lnTo>
                      <a:pt x="122" y="450"/>
                    </a:lnTo>
                    <a:lnTo>
                      <a:pt x="129" y="448"/>
                    </a:lnTo>
                    <a:lnTo>
                      <a:pt x="137" y="447"/>
                    </a:lnTo>
                    <a:lnTo>
                      <a:pt x="144" y="447"/>
                    </a:lnTo>
                    <a:lnTo>
                      <a:pt x="152" y="448"/>
                    </a:lnTo>
                    <a:lnTo>
                      <a:pt x="159" y="449"/>
                    </a:lnTo>
                    <a:lnTo>
                      <a:pt x="167" y="451"/>
                    </a:lnTo>
                    <a:lnTo>
                      <a:pt x="174" y="455"/>
                    </a:lnTo>
                    <a:lnTo>
                      <a:pt x="180" y="461"/>
                    </a:lnTo>
                    <a:lnTo>
                      <a:pt x="174" y="462"/>
                    </a:lnTo>
                    <a:lnTo>
                      <a:pt x="167" y="465"/>
                    </a:lnTo>
                    <a:lnTo>
                      <a:pt x="159" y="467"/>
                    </a:lnTo>
                    <a:lnTo>
                      <a:pt x="154" y="469"/>
                    </a:lnTo>
                    <a:lnTo>
                      <a:pt x="147" y="472"/>
                    </a:lnTo>
                    <a:lnTo>
                      <a:pt x="141" y="475"/>
                    </a:lnTo>
                    <a:lnTo>
                      <a:pt x="134" y="478"/>
                    </a:lnTo>
                    <a:lnTo>
                      <a:pt x="128" y="482"/>
                    </a:lnTo>
                    <a:lnTo>
                      <a:pt x="120" y="485"/>
                    </a:lnTo>
                    <a:lnTo>
                      <a:pt x="114" y="487"/>
                    </a:lnTo>
                    <a:lnTo>
                      <a:pt x="106" y="490"/>
                    </a:lnTo>
                    <a:lnTo>
                      <a:pt x="101" y="494"/>
                    </a:lnTo>
                    <a:lnTo>
                      <a:pt x="94" y="497"/>
                    </a:lnTo>
                    <a:lnTo>
                      <a:pt x="86" y="499"/>
                    </a:lnTo>
                    <a:lnTo>
                      <a:pt x="80" y="502"/>
                    </a:lnTo>
                    <a:lnTo>
                      <a:pt x="74" y="505"/>
                    </a:lnTo>
                    <a:lnTo>
                      <a:pt x="76" y="507"/>
                    </a:lnTo>
                    <a:lnTo>
                      <a:pt x="82" y="509"/>
                    </a:lnTo>
                    <a:lnTo>
                      <a:pt x="86" y="509"/>
                    </a:lnTo>
                    <a:lnTo>
                      <a:pt x="93" y="510"/>
                    </a:lnTo>
                    <a:lnTo>
                      <a:pt x="99" y="509"/>
                    </a:lnTo>
                    <a:lnTo>
                      <a:pt x="105" y="508"/>
                    </a:lnTo>
                    <a:lnTo>
                      <a:pt x="113" y="507"/>
                    </a:lnTo>
                    <a:lnTo>
                      <a:pt x="121" y="506"/>
                    </a:lnTo>
                    <a:lnTo>
                      <a:pt x="128" y="504"/>
                    </a:lnTo>
                    <a:lnTo>
                      <a:pt x="135" y="503"/>
                    </a:lnTo>
                    <a:lnTo>
                      <a:pt x="141" y="502"/>
                    </a:lnTo>
                    <a:lnTo>
                      <a:pt x="150" y="502"/>
                    </a:lnTo>
                    <a:lnTo>
                      <a:pt x="156" y="502"/>
                    </a:lnTo>
                    <a:lnTo>
                      <a:pt x="162" y="504"/>
                    </a:lnTo>
                    <a:lnTo>
                      <a:pt x="168" y="507"/>
                    </a:lnTo>
                    <a:lnTo>
                      <a:pt x="174" y="512"/>
                    </a:lnTo>
                    <a:lnTo>
                      <a:pt x="167" y="517"/>
                    </a:lnTo>
                    <a:lnTo>
                      <a:pt x="159" y="520"/>
                    </a:lnTo>
                    <a:lnTo>
                      <a:pt x="153" y="520"/>
                    </a:lnTo>
                    <a:lnTo>
                      <a:pt x="148" y="521"/>
                    </a:lnTo>
                    <a:lnTo>
                      <a:pt x="142" y="522"/>
                    </a:lnTo>
                    <a:lnTo>
                      <a:pt x="139" y="523"/>
                    </a:lnTo>
                    <a:lnTo>
                      <a:pt x="133" y="523"/>
                    </a:lnTo>
                    <a:lnTo>
                      <a:pt x="128" y="524"/>
                    </a:lnTo>
                    <a:lnTo>
                      <a:pt x="123" y="525"/>
                    </a:lnTo>
                    <a:lnTo>
                      <a:pt x="121" y="527"/>
                    </a:lnTo>
                    <a:lnTo>
                      <a:pt x="118" y="530"/>
                    </a:lnTo>
                    <a:lnTo>
                      <a:pt x="116" y="534"/>
                    </a:lnTo>
                    <a:lnTo>
                      <a:pt x="115" y="538"/>
                    </a:lnTo>
                    <a:lnTo>
                      <a:pt x="116" y="544"/>
                    </a:lnTo>
                    <a:lnTo>
                      <a:pt x="111" y="543"/>
                    </a:lnTo>
                    <a:lnTo>
                      <a:pt x="107" y="545"/>
                    </a:lnTo>
                    <a:lnTo>
                      <a:pt x="103" y="548"/>
                    </a:lnTo>
                    <a:lnTo>
                      <a:pt x="101" y="553"/>
                    </a:lnTo>
                    <a:lnTo>
                      <a:pt x="99" y="557"/>
                    </a:lnTo>
                    <a:lnTo>
                      <a:pt x="98" y="561"/>
                    </a:lnTo>
                    <a:lnTo>
                      <a:pt x="96" y="565"/>
                    </a:lnTo>
                    <a:lnTo>
                      <a:pt x="95" y="570"/>
                    </a:lnTo>
                    <a:lnTo>
                      <a:pt x="100" y="567"/>
                    </a:lnTo>
                    <a:lnTo>
                      <a:pt x="103" y="565"/>
                    </a:lnTo>
                    <a:lnTo>
                      <a:pt x="109" y="563"/>
                    </a:lnTo>
                    <a:lnTo>
                      <a:pt x="114" y="561"/>
                    </a:lnTo>
                    <a:lnTo>
                      <a:pt x="119" y="559"/>
                    </a:lnTo>
                    <a:lnTo>
                      <a:pt x="123" y="557"/>
                    </a:lnTo>
                    <a:lnTo>
                      <a:pt x="129" y="555"/>
                    </a:lnTo>
                    <a:lnTo>
                      <a:pt x="134" y="554"/>
                    </a:lnTo>
                    <a:lnTo>
                      <a:pt x="139" y="551"/>
                    </a:lnTo>
                    <a:lnTo>
                      <a:pt x="143" y="550"/>
                    </a:lnTo>
                    <a:lnTo>
                      <a:pt x="149" y="548"/>
                    </a:lnTo>
                    <a:lnTo>
                      <a:pt x="154" y="547"/>
                    </a:lnTo>
                    <a:lnTo>
                      <a:pt x="159" y="546"/>
                    </a:lnTo>
                    <a:lnTo>
                      <a:pt x="165" y="546"/>
                    </a:lnTo>
                    <a:lnTo>
                      <a:pt x="171" y="546"/>
                    </a:lnTo>
                    <a:lnTo>
                      <a:pt x="178" y="547"/>
                    </a:lnTo>
                    <a:lnTo>
                      <a:pt x="178" y="556"/>
                    </a:lnTo>
                    <a:lnTo>
                      <a:pt x="175" y="564"/>
                    </a:lnTo>
                    <a:lnTo>
                      <a:pt x="170" y="569"/>
                    </a:lnTo>
                    <a:lnTo>
                      <a:pt x="165" y="574"/>
                    </a:lnTo>
                    <a:lnTo>
                      <a:pt x="158" y="578"/>
                    </a:lnTo>
                    <a:lnTo>
                      <a:pt x="150" y="581"/>
                    </a:lnTo>
                    <a:lnTo>
                      <a:pt x="141" y="582"/>
                    </a:lnTo>
                    <a:lnTo>
                      <a:pt x="132" y="585"/>
                    </a:lnTo>
                    <a:lnTo>
                      <a:pt x="122" y="587"/>
                    </a:lnTo>
                    <a:lnTo>
                      <a:pt x="114" y="590"/>
                    </a:lnTo>
                    <a:lnTo>
                      <a:pt x="106" y="592"/>
                    </a:lnTo>
                    <a:lnTo>
                      <a:pt x="101" y="598"/>
                    </a:lnTo>
                    <a:lnTo>
                      <a:pt x="94" y="602"/>
                    </a:lnTo>
                    <a:lnTo>
                      <a:pt x="92" y="611"/>
                    </a:lnTo>
                    <a:lnTo>
                      <a:pt x="91" y="619"/>
                    </a:lnTo>
                    <a:lnTo>
                      <a:pt x="94" y="631"/>
                    </a:lnTo>
                    <a:lnTo>
                      <a:pt x="98" y="630"/>
                    </a:lnTo>
                    <a:lnTo>
                      <a:pt x="103" y="629"/>
                    </a:lnTo>
                    <a:lnTo>
                      <a:pt x="108" y="627"/>
                    </a:lnTo>
                    <a:lnTo>
                      <a:pt x="113" y="625"/>
                    </a:lnTo>
                    <a:lnTo>
                      <a:pt x="119" y="622"/>
                    </a:lnTo>
                    <a:lnTo>
                      <a:pt x="123" y="621"/>
                    </a:lnTo>
                    <a:lnTo>
                      <a:pt x="129" y="618"/>
                    </a:lnTo>
                    <a:lnTo>
                      <a:pt x="135" y="617"/>
                    </a:lnTo>
                    <a:lnTo>
                      <a:pt x="140" y="615"/>
                    </a:lnTo>
                    <a:lnTo>
                      <a:pt x="145" y="614"/>
                    </a:lnTo>
                    <a:lnTo>
                      <a:pt x="150" y="613"/>
                    </a:lnTo>
                    <a:lnTo>
                      <a:pt x="157" y="613"/>
                    </a:lnTo>
                    <a:lnTo>
                      <a:pt x="161" y="613"/>
                    </a:lnTo>
                    <a:lnTo>
                      <a:pt x="168" y="614"/>
                    </a:lnTo>
                    <a:lnTo>
                      <a:pt x="173" y="616"/>
                    </a:lnTo>
                    <a:lnTo>
                      <a:pt x="178" y="619"/>
                    </a:lnTo>
                    <a:lnTo>
                      <a:pt x="170" y="619"/>
                    </a:lnTo>
                    <a:lnTo>
                      <a:pt x="161" y="621"/>
                    </a:lnTo>
                    <a:lnTo>
                      <a:pt x="153" y="624"/>
                    </a:lnTo>
                    <a:lnTo>
                      <a:pt x="145" y="630"/>
                    </a:lnTo>
                    <a:lnTo>
                      <a:pt x="137" y="634"/>
                    </a:lnTo>
                    <a:lnTo>
                      <a:pt x="130" y="639"/>
                    </a:lnTo>
                    <a:lnTo>
                      <a:pt x="122" y="645"/>
                    </a:lnTo>
                    <a:lnTo>
                      <a:pt x="119" y="651"/>
                    </a:lnTo>
                    <a:lnTo>
                      <a:pt x="113" y="655"/>
                    </a:lnTo>
                    <a:lnTo>
                      <a:pt x="112" y="659"/>
                    </a:lnTo>
                    <a:lnTo>
                      <a:pt x="111" y="663"/>
                    </a:lnTo>
                    <a:lnTo>
                      <a:pt x="113" y="667"/>
                    </a:lnTo>
                    <a:lnTo>
                      <a:pt x="118" y="668"/>
                    </a:lnTo>
                    <a:lnTo>
                      <a:pt x="124" y="668"/>
                    </a:lnTo>
                    <a:lnTo>
                      <a:pt x="135" y="668"/>
                    </a:lnTo>
                    <a:lnTo>
                      <a:pt x="150" y="665"/>
                    </a:lnTo>
                    <a:lnTo>
                      <a:pt x="156" y="669"/>
                    </a:lnTo>
                    <a:lnTo>
                      <a:pt x="163" y="670"/>
                    </a:lnTo>
                    <a:lnTo>
                      <a:pt x="154" y="677"/>
                    </a:lnTo>
                    <a:lnTo>
                      <a:pt x="144" y="685"/>
                    </a:lnTo>
                    <a:lnTo>
                      <a:pt x="132" y="692"/>
                    </a:lnTo>
                    <a:lnTo>
                      <a:pt x="121" y="697"/>
                    </a:lnTo>
                    <a:lnTo>
                      <a:pt x="108" y="702"/>
                    </a:lnTo>
                    <a:lnTo>
                      <a:pt x="95" y="706"/>
                    </a:lnTo>
                    <a:lnTo>
                      <a:pt x="82" y="707"/>
                    </a:lnTo>
                    <a:lnTo>
                      <a:pt x="70" y="708"/>
                    </a:lnTo>
                    <a:lnTo>
                      <a:pt x="57" y="706"/>
                    </a:lnTo>
                    <a:lnTo>
                      <a:pt x="45" y="704"/>
                    </a:lnTo>
                    <a:lnTo>
                      <a:pt x="35" y="698"/>
                    </a:lnTo>
                    <a:lnTo>
                      <a:pt x="26" y="692"/>
                    </a:lnTo>
                    <a:lnTo>
                      <a:pt x="18" y="682"/>
                    </a:lnTo>
                    <a:lnTo>
                      <a:pt x="12" y="671"/>
                    </a:lnTo>
                    <a:lnTo>
                      <a:pt x="8" y="657"/>
                    </a:lnTo>
                    <a:lnTo>
                      <a:pt x="7" y="641"/>
                    </a:lnTo>
                    <a:lnTo>
                      <a:pt x="1" y="624"/>
                    </a:lnTo>
                    <a:lnTo>
                      <a:pt x="0" y="609"/>
                    </a:lnTo>
                    <a:lnTo>
                      <a:pt x="1" y="594"/>
                    </a:lnTo>
                    <a:lnTo>
                      <a:pt x="4" y="581"/>
                    </a:lnTo>
                    <a:lnTo>
                      <a:pt x="8" y="568"/>
                    </a:lnTo>
                    <a:lnTo>
                      <a:pt x="15" y="556"/>
                    </a:lnTo>
                    <a:lnTo>
                      <a:pt x="22" y="544"/>
                    </a:lnTo>
                    <a:lnTo>
                      <a:pt x="29" y="535"/>
                    </a:lnTo>
                    <a:lnTo>
                      <a:pt x="34" y="523"/>
                    </a:lnTo>
                    <a:lnTo>
                      <a:pt x="40" y="512"/>
                    </a:lnTo>
                    <a:lnTo>
                      <a:pt x="44" y="501"/>
                    </a:lnTo>
                    <a:lnTo>
                      <a:pt x="45" y="490"/>
                    </a:lnTo>
                    <a:lnTo>
                      <a:pt x="44" y="478"/>
                    </a:lnTo>
                    <a:lnTo>
                      <a:pt x="39" y="466"/>
                    </a:lnTo>
                    <a:lnTo>
                      <a:pt x="30" y="454"/>
                    </a:lnTo>
                    <a:lnTo>
                      <a:pt x="18" y="442"/>
                    </a:lnTo>
                    <a:lnTo>
                      <a:pt x="7" y="413"/>
                    </a:lnTo>
                    <a:lnTo>
                      <a:pt x="5" y="387"/>
                    </a:lnTo>
                    <a:lnTo>
                      <a:pt x="7" y="361"/>
                    </a:lnTo>
                    <a:lnTo>
                      <a:pt x="16" y="337"/>
                    </a:lnTo>
                    <a:lnTo>
                      <a:pt x="28" y="314"/>
                    </a:lnTo>
                    <a:lnTo>
                      <a:pt x="44" y="295"/>
                    </a:lnTo>
                    <a:lnTo>
                      <a:pt x="64" y="276"/>
                    </a:lnTo>
                    <a:lnTo>
                      <a:pt x="87" y="260"/>
                    </a:lnTo>
                    <a:lnTo>
                      <a:pt x="111" y="247"/>
                    </a:lnTo>
                    <a:lnTo>
                      <a:pt x="138" y="238"/>
                    </a:lnTo>
                    <a:lnTo>
                      <a:pt x="164" y="231"/>
                    </a:lnTo>
                    <a:lnTo>
                      <a:pt x="192" y="229"/>
                    </a:lnTo>
                    <a:lnTo>
                      <a:pt x="217" y="230"/>
                    </a:lnTo>
                    <a:lnTo>
                      <a:pt x="244" y="236"/>
                    </a:lnTo>
                    <a:lnTo>
                      <a:pt x="269" y="246"/>
                    </a:lnTo>
                    <a:lnTo>
                      <a:pt x="291" y="261"/>
                    </a:lnTo>
                    <a:lnTo>
                      <a:pt x="297" y="262"/>
                    </a:lnTo>
                    <a:lnTo>
                      <a:pt x="303" y="263"/>
                    </a:lnTo>
                    <a:lnTo>
                      <a:pt x="298" y="251"/>
                    </a:lnTo>
                    <a:lnTo>
                      <a:pt x="291" y="241"/>
                    </a:lnTo>
                    <a:lnTo>
                      <a:pt x="282" y="231"/>
                    </a:lnTo>
                    <a:lnTo>
                      <a:pt x="273" y="222"/>
                    </a:lnTo>
                    <a:lnTo>
                      <a:pt x="262" y="213"/>
                    </a:lnTo>
                    <a:lnTo>
                      <a:pt x="252" y="203"/>
                    </a:lnTo>
                    <a:lnTo>
                      <a:pt x="240" y="195"/>
                    </a:lnTo>
                    <a:lnTo>
                      <a:pt x="231" y="186"/>
                    </a:lnTo>
                    <a:lnTo>
                      <a:pt x="220" y="177"/>
                    </a:lnTo>
                    <a:lnTo>
                      <a:pt x="214" y="167"/>
                    </a:lnTo>
                    <a:lnTo>
                      <a:pt x="208" y="157"/>
                    </a:lnTo>
                    <a:lnTo>
                      <a:pt x="206" y="147"/>
                    </a:lnTo>
                    <a:lnTo>
                      <a:pt x="206" y="136"/>
                    </a:lnTo>
                    <a:lnTo>
                      <a:pt x="210" y="124"/>
                    </a:lnTo>
                    <a:lnTo>
                      <a:pt x="217" y="110"/>
                    </a:lnTo>
                    <a:lnTo>
                      <a:pt x="232" y="97"/>
                    </a:lnTo>
                    <a:lnTo>
                      <a:pt x="239" y="85"/>
                    </a:lnTo>
                    <a:lnTo>
                      <a:pt x="248" y="74"/>
                    </a:lnTo>
                    <a:lnTo>
                      <a:pt x="256" y="64"/>
                    </a:lnTo>
                    <a:lnTo>
                      <a:pt x="267" y="56"/>
                    </a:lnTo>
                    <a:lnTo>
                      <a:pt x="276" y="48"/>
                    </a:lnTo>
                    <a:lnTo>
                      <a:pt x="287" y="41"/>
                    </a:lnTo>
                    <a:lnTo>
                      <a:pt x="298" y="34"/>
                    </a:lnTo>
                    <a:lnTo>
                      <a:pt x="310" y="29"/>
                    </a:lnTo>
                    <a:lnTo>
                      <a:pt x="319" y="23"/>
                    </a:lnTo>
                    <a:lnTo>
                      <a:pt x="331" y="19"/>
                    </a:lnTo>
                    <a:lnTo>
                      <a:pt x="342" y="14"/>
                    </a:lnTo>
                    <a:lnTo>
                      <a:pt x="355" y="11"/>
                    </a:lnTo>
                    <a:lnTo>
                      <a:pt x="366" y="8"/>
                    </a:lnTo>
                    <a:lnTo>
                      <a:pt x="378" y="5"/>
                    </a:lnTo>
                    <a:lnTo>
                      <a:pt x="390" y="4"/>
                    </a:lnTo>
                    <a:lnTo>
                      <a:pt x="403"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0" name="Freeform 69"/>
              <p:cNvSpPr>
                <a:spLocks/>
              </p:cNvSpPr>
              <p:nvPr/>
            </p:nvSpPr>
            <p:spPr bwMode="auto">
              <a:xfrm>
                <a:off x="5728" y="1957"/>
                <a:ext cx="142" cy="121"/>
              </a:xfrm>
              <a:custGeom>
                <a:avLst/>
                <a:gdLst>
                  <a:gd name="T0" fmla="*/ 0 w 339"/>
                  <a:gd name="T1" fmla="*/ 0 h 271"/>
                  <a:gd name="T2" fmla="*/ 0 w 339"/>
                  <a:gd name="T3" fmla="*/ 0 h 271"/>
                  <a:gd name="T4" fmla="*/ 0 w 339"/>
                  <a:gd name="T5" fmla="*/ 0 h 271"/>
                  <a:gd name="T6" fmla="*/ 0 w 339"/>
                  <a:gd name="T7" fmla="*/ 0 h 271"/>
                  <a:gd name="T8" fmla="*/ 0 w 339"/>
                  <a:gd name="T9" fmla="*/ 0 h 271"/>
                  <a:gd name="T10" fmla="*/ 0 w 339"/>
                  <a:gd name="T11" fmla="*/ 0 h 271"/>
                  <a:gd name="T12" fmla="*/ 0 w 339"/>
                  <a:gd name="T13" fmla="*/ 0 h 271"/>
                  <a:gd name="T14" fmla="*/ 0 w 339"/>
                  <a:gd name="T15" fmla="*/ 0 h 271"/>
                  <a:gd name="T16" fmla="*/ 0 w 339"/>
                  <a:gd name="T17" fmla="*/ 0 h 271"/>
                  <a:gd name="T18" fmla="*/ 0 w 339"/>
                  <a:gd name="T19" fmla="*/ 0 h 271"/>
                  <a:gd name="T20" fmla="*/ 0 w 339"/>
                  <a:gd name="T21" fmla="*/ 0 h 271"/>
                  <a:gd name="T22" fmla="*/ 0 w 339"/>
                  <a:gd name="T23" fmla="*/ 0 h 271"/>
                  <a:gd name="T24" fmla="*/ 0 w 339"/>
                  <a:gd name="T25" fmla="*/ 0 h 271"/>
                  <a:gd name="T26" fmla="*/ 0 w 339"/>
                  <a:gd name="T27" fmla="*/ 0 h 271"/>
                  <a:gd name="T28" fmla="*/ 0 w 339"/>
                  <a:gd name="T29" fmla="*/ 0 h 271"/>
                  <a:gd name="T30" fmla="*/ 0 w 339"/>
                  <a:gd name="T31" fmla="*/ 0 h 271"/>
                  <a:gd name="T32" fmla="*/ 0 w 339"/>
                  <a:gd name="T33" fmla="*/ 0 h 271"/>
                  <a:gd name="T34" fmla="*/ 0 w 339"/>
                  <a:gd name="T35" fmla="*/ 0 h 271"/>
                  <a:gd name="T36" fmla="*/ 0 w 339"/>
                  <a:gd name="T37" fmla="*/ 0 h 271"/>
                  <a:gd name="T38" fmla="*/ 0 w 339"/>
                  <a:gd name="T39" fmla="*/ 0 h 271"/>
                  <a:gd name="T40" fmla="*/ 0 w 339"/>
                  <a:gd name="T41" fmla="*/ 0 h 271"/>
                  <a:gd name="T42" fmla="*/ 0 w 339"/>
                  <a:gd name="T43" fmla="*/ 0 h 271"/>
                  <a:gd name="T44" fmla="*/ 0 w 339"/>
                  <a:gd name="T45" fmla="*/ 0 h 271"/>
                  <a:gd name="T46" fmla="*/ 0 w 339"/>
                  <a:gd name="T47" fmla="*/ 0 h 271"/>
                  <a:gd name="T48" fmla="*/ 0 w 339"/>
                  <a:gd name="T49" fmla="*/ 0 h 271"/>
                  <a:gd name="T50" fmla="*/ 0 w 339"/>
                  <a:gd name="T51" fmla="*/ 0 h 271"/>
                  <a:gd name="T52" fmla="*/ 0 w 339"/>
                  <a:gd name="T53" fmla="*/ 0 h 271"/>
                  <a:gd name="T54" fmla="*/ 0 w 339"/>
                  <a:gd name="T55" fmla="*/ 0 h 271"/>
                  <a:gd name="T56" fmla="*/ 0 w 339"/>
                  <a:gd name="T57" fmla="*/ 0 h 271"/>
                  <a:gd name="T58" fmla="*/ 0 w 339"/>
                  <a:gd name="T59" fmla="*/ 0 h 271"/>
                  <a:gd name="T60" fmla="*/ 0 w 339"/>
                  <a:gd name="T61" fmla="*/ 0 h 271"/>
                  <a:gd name="T62" fmla="*/ 0 w 339"/>
                  <a:gd name="T63" fmla="*/ 0 h 271"/>
                  <a:gd name="T64" fmla="*/ 0 w 339"/>
                  <a:gd name="T65" fmla="*/ 0 h 271"/>
                  <a:gd name="T66" fmla="*/ 0 w 339"/>
                  <a:gd name="T67" fmla="*/ 0 h 271"/>
                  <a:gd name="T68" fmla="*/ 0 w 339"/>
                  <a:gd name="T69" fmla="*/ 0 h 271"/>
                  <a:gd name="T70" fmla="*/ 0 w 339"/>
                  <a:gd name="T71" fmla="*/ 0 h 271"/>
                  <a:gd name="T72" fmla="*/ 0 w 339"/>
                  <a:gd name="T73" fmla="*/ 0 h 271"/>
                  <a:gd name="T74" fmla="*/ 0 w 339"/>
                  <a:gd name="T75" fmla="*/ 0 h 271"/>
                  <a:gd name="T76" fmla="*/ 0 w 339"/>
                  <a:gd name="T77" fmla="*/ 0 h 271"/>
                  <a:gd name="T78" fmla="*/ 0 w 339"/>
                  <a:gd name="T79" fmla="*/ 0 h 271"/>
                  <a:gd name="T80" fmla="*/ 0 w 339"/>
                  <a:gd name="T81" fmla="*/ 0 h 271"/>
                  <a:gd name="T82" fmla="*/ 0 w 339"/>
                  <a:gd name="T83" fmla="*/ 0 h 271"/>
                  <a:gd name="T84" fmla="*/ 0 w 339"/>
                  <a:gd name="T85" fmla="*/ 0 h 271"/>
                  <a:gd name="T86" fmla="*/ 0 w 339"/>
                  <a:gd name="T87" fmla="*/ 0 h 271"/>
                  <a:gd name="T88" fmla="*/ 0 w 339"/>
                  <a:gd name="T89" fmla="*/ 0 h 271"/>
                  <a:gd name="T90" fmla="*/ 0 w 339"/>
                  <a:gd name="T91" fmla="*/ 0 h 271"/>
                  <a:gd name="T92" fmla="*/ 0 w 339"/>
                  <a:gd name="T93" fmla="*/ 0 h 271"/>
                  <a:gd name="T94" fmla="*/ 0 w 339"/>
                  <a:gd name="T95" fmla="*/ 0 h 271"/>
                  <a:gd name="T96" fmla="*/ 0 w 339"/>
                  <a:gd name="T97" fmla="*/ 0 h 271"/>
                  <a:gd name="T98" fmla="*/ 0 w 339"/>
                  <a:gd name="T99" fmla="*/ 0 h 271"/>
                  <a:gd name="T100" fmla="*/ 0 w 339"/>
                  <a:gd name="T101" fmla="*/ 0 h 271"/>
                  <a:gd name="T102" fmla="*/ 0 w 339"/>
                  <a:gd name="T103" fmla="*/ 0 h 2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9"/>
                  <a:gd name="T157" fmla="*/ 0 h 271"/>
                  <a:gd name="T158" fmla="*/ 339 w 339"/>
                  <a:gd name="T159" fmla="*/ 271 h 2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9" h="271">
                    <a:moveTo>
                      <a:pt x="204" y="4"/>
                    </a:moveTo>
                    <a:lnTo>
                      <a:pt x="223" y="0"/>
                    </a:lnTo>
                    <a:lnTo>
                      <a:pt x="242" y="1"/>
                    </a:lnTo>
                    <a:lnTo>
                      <a:pt x="261" y="4"/>
                    </a:lnTo>
                    <a:lnTo>
                      <a:pt x="278" y="11"/>
                    </a:lnTo>
                    <a:lnTo>
                      <a:pt x="292" y="18"/>
                    </a:lnTo>
                    <a:lnTo>
                      <a:pt x="307" y="30"/>
                    </a:lnTo>
                    <a:lnTo>
                      <a:pt x="318" y="42"/>
                    </a:lnTo>
                    <a:lnTo>
                      <a:pt x="328" y="55"/>
                    </a:lnTo>
                    <a:lnTo>
                      <a:pt x="336" y="69"/>
                    </a:lnTo>
                    <a:lnTo>
                      <a:pt x="339" y="85"/>
                    </a:lnTo>
                    <a:lnTo>
                      <a:pt x="339" y="101"/>
                    </a:lnTo>
                    <a:lnTo>
                      <a:pt x="337" y="116"/>
                    </a:lnTo>
                    <a:lnTo>
                      <a:pt x="331" y="129"/>
                    </a:lnTo>
                    <a:lnTo>
                      <a:pt x="320" y="145"/>
                    </a:lnTo>
                    <a:lnTo>
                      <a:pt x="306" y="158"/>
                    </a:lnTo>
                    <a:lnTo>
                      <a:pt x="287" y="170"/>
                    </a:lnTo>
                    <a:lnTo>
                      <a:pt x="280" y="171"/>
                    </a:lnTo>
                    <a:lnTo>
                      <a:pt x="273" y="172"/>
                    </a:lnTo>
                    <a:lnTo>
                      <a:pt x="266" y="173"/>
                    </a:lnTo>
                    <a:lnTo>
                      <a:pt x="260" y="175"/>
                    </a:lnTo>
                    <a:lnTo>
                      <a:pt x="251" y="175"/>
                    </a:lnTo>
                    <a:lnTo>
                      <a:pt x="244" y="175"/>
                    </a:lnTo>
                    <a:lnTo>
                      <a:pt x="238" y="174"/>
                    </a:lnTo>
                    <a:lnTo>
                      <a:pt x="232" y="172"/>
                    </a:lnTo>
                    <a:lnTo>
                      <a:pt x="224" y="177"/>
                    </a:lnTo>
                    <a:lnTo>
                      <a:pt x="217" y="177"/>
                    </a:lnTo>
                    <a:lnTo>
                      <a:pt x="207" y="175"/>
                    </a:lnTo>
                    <a:lnTo>
                      <a:pt x="199" y="170"/>
                    </a:lnTo>
                    <a:lnTo>
                      <a:pt x="194" y="168"/>
                    </a:lnTo>
                    <a:lnTo>
                      <a:pt x="188" y="165"/>
                    </a:lnTo>
                    <a:lnTo>
                      <a:pt x="184" y="163"/>
                    </a:lnTo>
                    <a:lnTo>
                      <a:pt x="179" y="162"/>
                    </a:lnTo>
                    <a:lnTo>
                      <a:pt x="174" y="159"/>
                    </a:lnTo>
                    <a:lnTo>
                      <a:pt x="168" y="159"/>
                    </a:lnTo>
                    <a:lnTo>
                      <a:pt x="164" y="159"/>
                    </a:lnTo>
                    <a:lnTo>
                      <a:pt x="159" y="162"/>
                    </a:lnTo>
                    <a:lnTo>
                      <a:pt x="165" y="169"/>
                    </a:lnTo>
                    <a:lnTo>
                      <a:pt x="173" y="177"/>
                    </a:lnTo>
                    <a:lnTo>
                      <a:pt x="177" y="179"/>
                    </a:lnTo>
                    <a:lnTo>
                      <a:pt x="183" y="182"/>
                    </a:lnTo>
                    <a:lnTo>
                      <a:pt x="187" y="184"/>
                    </a:lnTo>
                    <a:lnTo>
                      <a:pt x="194" y="187"/>
                    </a:lnTo>
                    <a:lnTo>
                      <a:pt x="199" y="190"/>
                    </a:lnTo>
                    <a:lnTo>
                      <a:pt x="204" y="193"/>
                    </a:lnTo>
                    <a:lnTo>
                      <a:pt x="209" y="196"/>
                    </a:lnTo>
                    <a:lnTo>
                      <a:pt x="215" y="199"/>
                    </a:lnTo>
                    <a:lnTo>
                      <a:pt x="220" y="202"/>
                    </a:lnTo>
                    <a:lnTo>
                      <a:pt x="224" y="205"/>
                    </a:lnTo>
                    <a:lnTo>
                      <a:pt x="229" y="210"/>
                    </a:lnTo>
                    <a:lnTo>
                      <a:pt x="234" y="216"/>
                    </a:lnTo>
                    <a:lnTo>
                      <a:pt x="228" y="216"/>
                    </a:lnTo>
                    <a:lnTo>
                      <a:pt x="223" y="217"/>
                    </a:lnTo>
                    <a:lnTo>
                      <a:pt x="216" y="216"/>
                    </a:lnTo>
                    <a:lnTo>
                      <a:pt x="211" y="216"/>
                    </a:lnTo>
                    <a:lnTo>
                      <a:pt x="204" y="213"/>
                    </a:lnTo>
                    <a:lnTo>
                      <a:pt x="199" y="211"/>
                    </a:lnTo>
                    <a:lnTo>
                      <a:pt x="193" y="209"/>
                    </a:lnTo>
                    <a:lnTo>
                      <a:pt x="187" y="207"/>
                    </a:lnTo>
                    <a:lnTo>
                      <a:pt x="182" y="205"/>
                    </a:lnTo>
                    <a:lnTo>
                      <a:pt x="176" y="202"/>
                    </a:lnTo>
                    <a:lnTo>
                      <a:pt x="169" y="200"/>
                    </a:lnTo>
                    <a:lnTo>
                      <a:pt x="165" y="198"/>
                    </a:lnTo>
                    <a:lnTo>
                      <a:pt x="158" y="196"/>
                    </a:lnTo>
                    <a:lnTo>
                      <a:pt x="153" y="196"/>
                    </a:lnTo>
                    <a:lnTo>
                      <a:pt x="147" y="195"/>
                    </a:lnTo>
                    <a:lnTo>
                      <a:pt x="142" y="195"/>
                    </a:lnTo>
                    <a:lnTo>
                      <a:pt x="147" y="200"/>
                    </a:lnTo>
                    <a:lnTo>
                      <a:pt x="154" y="205"/>
                    </a:lnTo>
                    <a:lnTo>
                      <a:pt x="162" y="211"/>
                    </a:lnTo>
                    <a:lnTo>
                      <a:pt x="170" y="217"/>
                    </a:lnTo>
                    <a:lnTo>
                      <a:pt x="178" y="222"/>
                    </a:lnTo>
                    <a:lnTo>
                      <a:pt x="187" y="227"/>
                    </a:lnTo>
                    <a:lnTo>
                      <a:pt x="192" y="229"/>
                    </a:lnTo>
                    <a:lnTo>
                      <a:pt x="197" y="232"/>
                    </a:lnTo>
                    <a:lnTo>
                      <a:pt x="202" y="234"/>
                    </a:lnTo>
                    <a:lnTo>
                      <a:pt x="206" y="237"/>
                    </a:lnTo>
                    <a:lnTo>
                      <a:pt x="205" y="243"/>
                    </a:lnTo>
                    <a:lnTo>
                      <a:pt x="204" y="248"/>
                    </a:lnTo>
                    <a:lnTo>
                      <a:pt x="203" y="251"/>
                    </a:lnTo>
                    <a:lnTo>
                      <a:pt x="202" y="253"/>
                    </a:lnTo>
                    <a:lnTo>
                      <a:pt x="195" y="252"/>
                    </a:lnTo>
                    <a:lnTo>
                      <a:pt x="187" y="248"/>
                    </a:lnTo>
                    <a:lnTo>
                      <a:pt x="183" y="245"/>
                    </a:lnTo>
                    <a:lnTo>
                      <a:pt x="178" y="243"/>
                    </a:lnTo>
                    <a:lnTo>
                      <a:pt x="173" y="241"/>
                    </a:lnTo>
                    <a:lnTo>
                      <a:pt x="168" y="241"/>
                    </a:lnTo>
                    <a:lnTo>
                      <a:pt x="164" y="241"/>
                    </a:lnTo>
                    <a:lnTo>
                      <a:pt x="159" y="243"/>
                    </a:lnTo>
                    <a:lnTo>
                      <a:pt x="155" y="246"/>
                    </a:lnTo>
                    <a:lnTo>
                      <a:pt x="152" y="253"/>
                    </a:lnTo>
                    <a:lnTo>
                      <a:pt x="158" y="258"/>
                    </a:lnTo>
                    <a:lnTo>
                      <a:pt x="162" y="263"/>
                    </a:lnTo>
                    <a:lnTo>
                      <a:pt x="163" y="266"/>
                    </a:lnTo>
                    <a:lnTo>
                      <a:pt x="162" y="270"/>
                    </a:lnTo>
                    <a:lnTo>
                      <a:pt x="158" y="270"/>
                    </a:lnTo>
                    <a:lnTo>
                      <a:pt x="152" y="271"/>
                    </a:lnTo>
                    <a:lnTo>
                      <a:pt x="146" y="270"/>
                    </a:lnTo>
                    <a:lnTo>
                      <a:pt x="139" y="269"/>
                    </a:lnTo>
                    <a:lnTo>
                      <a:pt x="129" y="266"/>
                    </a:lnTo>
                    <a:lnTo>
                      <a:pt x="120" y="263"/>
                    </a:lnTo>
                    <a:lnTo>
                      <a:pt x="109" y="260"/>
                    </a:lnTo>
                    <a:lnTo>
                      <a:pt x="101" y="258"/>
                    </a:lnTo>
                    <a:lnTo>
                      <a:pt x="91" y="255"/>
                    </a:lnTo>
                    <a:lnTo>
                      <a:pt x="84" y="253"/>
                    </a:lnTo>
                    <a:lnTo>
                      <a:pt x="77" y="250"/>
                    </a:lnTo>
                    <a:lnTo>
                      <a:pt x="73" y="249"/>
                    </a:lnTo>
                    <a:lnTo>
                      <a:pt x="64" y="247"/>
                    </a:lnTo>
                    <a:lnTo>
                      <a:pt x="55" y="246"/>
                    </a:lnTo>
                    <a:lnTo>
                      <a:pt x="46" y="244"/>
                    </a:lnTo>
                    <a:lnTo>
                      <a:pt x="37" y="244"/>
                    </a:lnTo>
                    <a:lnTo>
                      <a:pt x="28" y="244"/>
                    </a:lnTo>
                    <a:lnTo>
                      <a:pt x="19" y="245"/>
                    </a:lnTo>
                    <a:lnTo>
                      <a:pt x="11" y="247"/>
                    </a:lnTo>
                    <a:lnTo>
                      <a:pt x="3" y="251"/>
                    </a:lnTo>
                    <a:lnTo>
                      <a:pt x="0" y="235"/>
                    </a:lnTo>
                    <a:lnTo>
                      <a:pt x="0" y="220"/>
                    </a:lnTo>
                    <a:lnTo>
                      <a:pt x="2" y="204"/>
                    </a:lnTo>
                    <a:lnTo>
                      <a:pt x="8" y="190"/>
                    </a:lnTo>
                    <a:lnTo>
                      <a:pt x="12" y="176"/>
                    </a:lnTo>
                    <a:lnTo>
                      <a:pt x="21" y="163"/>
                    </a:lnTo>
                    <a:lnTo>
                      <a:pt x="31" y="150"/>
                    </a:lnTo>
                    <a:lnTo>
                      <a:pt x="43" y="141"/>
                    </a:lnTo>
                    <a:lnTo>
                      <a:pt x="54" y="130"/>
                    </a:lnTo>
                    <a:lnTo>
                      <a:pt x="67" y="124"/>
                    </a:lnTo>
                    <a:lnTo>
                      <a:pt x="80" y="118"/>
                    </a:lnTo>
                    <a:lnTo>
                      <a:pt x="94" y="115"/>
                    </a:lnTo>
                    <a:lnTo>
                      <a:pt x="108" y="113"/>
                    </a:lnTo>
                    <a:lnTo>
                      <a:pt x="123" y="116"/>
                    </a:lnTo>
                    <a:lnTo>
                      <a:pt x="138" y="121"/>
                    </a:lnTo>
                    <a:lnTo>
                      <a:pt x="152" y="128"/>
                    </a:lnTo>
                    <a:lnTo>
                      <a:pt x="158" y="121"/>
                    </a:lnTo>
                    <a:lnTo>
                      <a:pt x="163" y="115"/>
                    </a:lnTo>
                    <a:lnTo>
                      <a:pt x="167" y="109"/>
                    </a:lnTo>
                    <a:lnTo>
                      <a:pt x="174" y="103"/>
                    </a:lnTo>
                    <a:lnTo>
                      <a:pt x="177" y="96"/>
                    </a:lnTo>
                    <a:lnTo>
                      <a:pt x="182" y="90"/>
                    </a:lnTo>
                    <a:lnTo>
                      <a:pt x="185" y="84"/>
                    </a:lnTo>
                    <a:lnTo>
                      <a:pt x="190" y="78"/>
                    </a:lnTo>
                    <a:lnTo>
                      <a:pt x="193" y="71"/>
                    </a:lnTo>
                    <a:lnTo>
                      <a:pt x="195" y="64"/>
                    </a:lnTo>
                    <a:lnTo>
                      <a:pt x="198" y="57"/>
                    </a:lnTo>
                    <a:lnTo>
                      <a:pt x="202" y="50"/>
                    </a:lnTo>
                    <a:lnTo>
                      <a:pt x="203" y="44"/>
                    </a:lnTo>
                    <a:lnTo>
                      <a:pt x="205" y="36"/>
                    </a:lnTo>
                    <a:lnTo>
                      <a:pt x="207" y="30"/>
                    </a:lnTo>
                    <a:lnTo>
                      <a:pt x="210" y="23"/>
                    </a:lnTo>
                    <a:lnTo>
                      <a:pt x="204" y="25"/>
                    </a:lnTo>
                    <a:lnTo>
                      <a:pt x="201" y="25"/>
                    </a:lnTo>
                    <a:lnTo>
                      <a:pt x="198" y="24"/>
                    </a:lnTo>
                    <a:lnTo>
                      <a:pt x="197" y="20"/>
                    </a:lnTo>
                    <a:lnTo>
                      <a:pt x="196" y="15"/>
                    </a:lnTo>
                    <a:lnTo>
                      <a:pt x="198" y="11"/>
                    </a:lnTo>
                    <a:lnTo>
                      <a:pt x="200" y="7"/>
                    </a:lnTo>
                    <a:lnTo>
                      <a:pt x="204"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1" name="Freeform 70"/>
              <p:cNvSpPr>
                <a:spLocks/>
              </p:cNvSpPr>
              <p:nvPr/>
            </p:nvSpPr>
            <p:spPr bwMode="auto">
              <a:xfrm>
                <a:off x="5788" y="2056"/>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7" y="3"/>
                    </a:moveTo>
                    <a:lnTo>
                      <a:pt x="13" y="0"/>
                    </a:lnTo>
                    <a:lnTo>
                      <a:pt x="8" y="0"/>
                    </a:lnTo>
                    <a:lnTo>
                      <a:pt x="4" y="1"/>
                    </a:lnTo>
                    <a:lnTo>
                      <a:pt x="0" y="1"/>
                    </a:lnTo>
                    <a:lnTo>
                      <a:pt x="2" y="7"/>
                    </a:lnTo>
                    <a:lnTo>
                      <a:pt x="4" y="13"/>
                    </a:lnTo>
                    <a:lnTo>
                      <a:pt x="7" y="11"/>
                    </a:lnTo>
                    <a:lnTo>
                      <a:pt x="11" y="8"/>
                    </a:lnTo>
                    <a:lnTo>
                      <a:pt x="14" y="5"/>
                    </a:lnTo>
                    <a:lnTo>
                      <a:pt x="17"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2" name="Freeform 71"/>
              <p:cNvSpPr>
                <a:spLocks/>
              </p:cNvSpPr>
              <p:nvPr/>
            </p:nvSpPr>
            <p:spPr bwMode="auto">
              <a:xfrm>
                <a:off x="5118" y="1971"/>
                <a:ext cx="328" cy="274"/>
              </a:xfrm>
              <a:custGeom>
                <a:avLst/>
                <a:gdLst>
                  <a:gd name="T0" fmla="*/ 0 w 789"/>
                  <a:gd name="T1" fmla="*/ 0 h 657"/>
                  <a:gd name="T2" fmla="*/ 0 w 789"/>
                  <a:gd name="T3" fmla="*/ 0 h 657"/>
                  <a:gd name="T4" fmla="*/ 0 w 789"/>
                  <a:gd name="T5" fmla="*/ 0 h 657"/>
                  <a:gd name="T6" fmla="*/ 0 w 789"/>
                  <a:gd name="T7" fmla="*/ 0 h 657"/>
                  <a:gd name="T8" fmla="*/ 0 w 789"/>
                  <a:gd name="T9" fmla="*/ 0 h 657"/>
                  <a:gd name="T10" fmla="*/ 0 w 789"/>
                  <a:gd name="T11" fmla="*/ 0 h 657"/>
                  <a:gd name="T12" fmla="*/ 0 w 789"/>
                  <a:gd name="T13" fmla="*/ 0 h 657"/>
                  <a:gd name="T14" fmla="*/ 0 w 789"/>
                  <a:gd name="T15" fmla="*/ 0 h 657"/>
                  <a:gd name="T16" fmla="*/ 0 w 789"/>
                  <a:gd name="T17" fmla="*/ 0 h 657"/>
                  <a:gd name="T18" fmla="*/ 0 w 789"/>
                  <a:gd name="T19" fmla="*/ 0 h 657"/>
                  <a:gd name="T20" fmla="*/ 0 w 789"/>
                  <a:gd name="T21" fmla="*/ 0 h 657"/>
                  <a:gd name="T22" fmla="*/ 0 w 789"/>
                  <a:gd name="T23" fmla="*/ 0 h 657"/>
                  <a:gd name="T24" fmla="*/ 0 w 789"/>
                  <a:gd name="T25" fmla="*/ 0 h 657"/>
                  <a:gd name="T26" fmla="*/ 0 w 789"/>
                  <a:gd name="T27" fmla="*/ 0 h 657"/>
                  <a:gd name="T28" fmla="*/ 0 w 789"/>
                  <a:gd name="T29" fmla="*/ 0 h 657"/>
                  <a:gd name="T30" fmla="*/ 0 w 789"/>
                  <a:gd name="T31" fmla="*/ 0 h 657"/>
                  <a:gd name="T32" fmla="*/ 0 w 789"/>
                  <a:gd name="T33" fmla="*/ 0 h 657"/>
                  <a:gd name="T34" fmla="*/ 0 w 789"/>
                  <a:gd name="T35" fmla="*/ 0 h 657"/>
                  <a:gd name="T36" fmla="*/ 0 w 789"/>
                  <a:gd name="T37" fmla="*/ 0 h 657"/>
                  <a:gd name="T38" fmla="*/ 0 w 789"/>
                  <a:gd name="T39" fmla="*/ 0 h 657"/>
                  <a:gd name="T40" fmla="*/ 0 w 789"/>
                  <a:gd name="T41" fmla="*/ 0 h 657"/>
                  <a:gd name="T42" fmla="*/ 0 w 789"/>
                  <a:gd name="T43" fmla="*/ 0 h 657"/>
                  <a:gd name="T44" fmla="*/ 0 w 789"/>
                  <a:gd name="T45" fmla="*/ 0 h 657"/>
                  <a:gd name="T46" fmla="*/ 0 w 789"/>
                  <a:gd name="T47" fmla="*/ 0 h 657"/>
                  <a:gd name="T48" fmla="*/ 0 w 789"/>
                  <a:gd name="T49" fmla="*/ 0 h 657"/>
                  <a:gd name="T50" fmla="*/ 0 w 789"/>
                  <a:gd name="T51" fmla="*/ 0 h 657"/>
                  <a:gd name="T52" fmla="*/ 0 w 789"/>
                  <a:gd name="T53" fmla="*/ 0 h 657"/>
                  <a:gd name="T54" fmla="*/ 0 w 789"/>
                  <a:gd name="T55" fmla="*/ 0 h 657"/>
                  <a:gd name="T56" fmla="*/ 0 w 789"/>
                  <a:gd name="T57" fmla="*/ 0 h 657"/>
                  <a:gd name="T58" fmla="*/ 0 w 789"/>
                  <a:gd name="T59" fmla="*/ 0 h 657"/>
                  <a:gd name="T60" fmla="*/ 0 w 789"/>
                  <a:gd name="T61" fmla="*/ 0 h 657"/>
                  <a:gd name="T62" fmla="*/ 0 w 789"/>
                  <a:gd name="T63" fmla="*/ 0 h 657"/>
                  <a:gd name="T64" fmla="*/ 0 w 789"/>
                  <a:gd name="T65" fmla="*/ 0 h 657"/>
                  <a:gd name="T66" fmla="*/ 0 w 789"/>
                  <a:gd name="T67" fmla="*/ 0 h 657"/>
                  <a:gd name="T68" fmla="*/ 0 w 789"/>
                  <a:gd name="T69" fmla="*/ 0 h 657"/>
                  <a:gd name="T70" fmla="*/ 0 w 789"/>
                  <a:gd name="T71" fmla="*/ 0 h 657"/>
                  <a:gd name="T72" fmla="*/ 0 w 789"/>
                  <a:gd name="T73" fmla="*/ 0 h 657"/>
                  <a:gd name="T74" fmla="*/ 0 w 789"/>
                  <a:gd name="T75" fmla="*/ 0 h 657"/>
                  <a:gd name="T76" fmla="*/ 0 w 789"/>
                  <a:gd name="T77" fmla="*/ 0 h 657"/>
                  <a:gd name="T78" fmla="*/ 0 w 789"/>
                  <a:gd name="T79" fmla="*/ 0 h 657"/>
                  <a:gd name="T80" fmla="*/ 0 w 789"/>
                  <a:gd name="T81" fmla="*/ 0 h 657"/>
                  <a:gd name="T82" fmla="*/ 0 w 789"/>
                  <a:gd name="T83" fmla="*/ 0 h 657"/>
                  <a:gd name="T84" fmla="*/ 0 w 789"/>
                  <a:gd name="T85" fmla="*/ 0 h 657"/>
                  <a:gd name="T86" fmla="*/ 0 w 789"/>
                  <a:gd name="T87" fmla="*/ 0 h 657"/>
                  <a:gd name="T88" fmla="*/ 0 w 789"/>
                  <a:gd name="T89" fmla="*/ 0 h 657"/>
                  <a:gd name="T90" fmla="*/ 0 w 789"/>
                  <a:gd name="T91" fmla="*/ 0 h 657"/>
                  <a:gd name="T92" fmla="*/ 0 w 789"/>
                  <a:gd name="T93" fmla="*/ 0 h 657"/>
                  <a:gd name="T94" fmla="*/ 0 w 789"/>
                  <a:gd name="T95" fmla="*/ 0 h 657"/>
                  <a:gd name="T96" fmla="*/ 0 w 789"/>
                  <a:gd name="T97" fmla="*/ 0 h 657"/>
                  <a:gd name="T98" fmla="*/ 0 w 789"/>
                  <a:gd name="T99" fmla="*/ 0 h 657"/>
                  <a:gd name="T100" fmla="*/ 0 w 789"/>
                  <a:gd name="T101" fmla="*/ 0 h 6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9"/>
                  <a:gd name="T154" fmla="*/ 0 h 657"/>
                  <a:gd name="T155" fmla="*/ 789 w 789"/>
                  <a:gd name="T156" fmla="*/ 657 h 6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9" h="657">
                    <a:moveTo>
                      <a:pt x="729" y="0"/>
                    </a:moveTo>
                    <a:lnTo>
                      <a:pt x="733" y="1"/>
                    </a:lnTo>
                    <a:lnTo>
                      <a:pt x="740" y="2"/>
                    </a:lnTo>
                    <a:lnTo>
                      <a:pt x="746" y="2"/>
                    </a:lnTo>
                    <a:lnTo>
                      <a:pt x="752" y="2"/>
                    </a:lnTo>
                    <a:lnTo>
                      <a:pt x="759" y="1"/>
                    </a:lnTo>
                    <a:lnTo>
                      <a:pt x="765" y="1"/>
                    </a:lnTo>
                    <a:lnTo>
                      <a:pt x="769" y="1"/>
                    </a:lnTo>
                    <a:lnTo>
                      <a:pt x="776" y="3"/>
                    </a:lnTo>
                    <a:lnTo>
                      <a:pt x="780" y="5"/>
                    </a:lnTo>
                    <a:lnTo>
                      <a:pt x="784" y="9"/>
                    </a:lnTo>
                    <a:lnTo>
                      <a:pt x="787" y="13"/>
                    </a:lnTo>
                    <a:lnTo>
                      <a:pt x="789" y="19"/>
                    </a:lnTo>
                    <a:lnTo>
                      <a:pt x="770" y="19"/>
                    </a:lnTo>
                    <a:lnTo>
                      <a:pt x="752" y="21"/>
                    </a:lnTo>
                    <a:lnTo>
                      <a:pt x="734" y="22"/>
                    </a:lnTo>
                    <a:lnTo>
                      <a:pt x="718" y="25"/>
                    </a:lnTo>
                    <a:lnTo>
                      <a:pt x="700" y="28"/>
                    </a:lnTo>
                    <a:lnTo>
                      <a:pt x="684" y="32"/>
                    </a:lnTo>
                    <a:lnTo>
                      <a:pt x="667" y="36"/>
                    </a:lnTo>
                    <a:lnTo>
                      <a:pt x="652" y="40"/>
                    </a:lnTo>
                    <a:lnTo>
                      <a:pt x="635" y="45"/>
                    </a:lnTo>
                    <a:lnTo>
                      <a:pt x="620" y="51"/>
                    </a:lnTo>
                    <a:lnTo>
                      <a:pt x="605" y="58"/>
                    </a:lnTo>
                    <a:lnTo>
                      <a:pt x="591" y="66"/>
                    </a:lnTo>
                    <a:lnTo>
                      <a:pt x="576" y="74"/>
                    </a:lnTo>
                    <a:lnTo>
                      <a:pt x="562" y="83"/>
                    </a:lnTo>
                    <a:lnTo>
                      <a:pt x="548" y="93"/>
                    </a:lnTo>
                    <a:lnTo>
                      <a:pt x="536" y="105"/>
                    </a:lnTo>
                    <a:lnTo>
                      <a:pt x="519" y="106"/>
                    </a:lnTo>
                    <a:lnTo>
                      <a:pt x="507" y="110"/>
                    </a:lnTo>
                    <a:lnTo>
                      <a:pt x="495" y="115"/>
                    </a:lnTo>
                    <a:lnTo>
                      <a:pt x="484" y="124"/>
                    </a:lnTo>
                    <a:lnTo>
                      <a:pt x="473" y="132"/>
                    </a:lnTo>
                    <a:lnTo>
                      <a:pt x="463" y="142"/>
                    </a:lnTo>
                    <a:lnTo>
                      <a:pt x="455" y="152"/>
                    </a:lnTo>
                    <a:lnTo>
                      <a:pt x="446" y="164"/>
                    </a:lnTo>
                    <a:lnTo>
                      <a:pt x="437" y="173"/>
                    </a:lnTo>
                    <a:lnTo>
                      <a:pt x="427" y="183"/>
                    </a:lnTo>
                    <a:lnTo>
                      <a:pt x="417" y="190"/>
                    </a:lnTo>
                    <a:lnTo>
                      <a:pt x="407" y="198"/>
                    </a:lnTo>
                    <a:lnTo>
                      <a:pt x="396" y="202"/>
                    </a:lnTo>
                    <a:lnTo>
                      <a:pt x="384" y="204"/>
                    </a:lnTo>
                    <a:lnTo>
                      <a:pt x="369" y="203"/>
                    </a:lnTo>
                    <a:lnTo>
                      <a:pt x="355" y="200"/>
                    </a:lnTo>
                    <a:lnTo>
                      <a:pt x="344" y="200"/>
                    </a:lnTo>
                    <a:lnTo>
                      <a:pt x="333" y="202"/>
                    </a:lnTo>
                    <a:lnTo>
                      <a:pt x="323" y="204"/>
                    </a:lnTo>
                    <a:lnTo>
                      <a:pt x="312" y="208"/>
                    </a:lnTo>
                    <a:lnTo>
                      <a:pt x="302" y="212"/>
                    </a:lnTo>
                    <a:lnTo>
                      <a:pt x="291" y="219"/>
                    </a:lnTo>
                    <a:lnTo>
                      <a:pt x="283" y="225"/>
                    </a:lnTo>
                    <a:lnTo>
                      <a:pt x="274" y="232"/>
                    </a:lnTo>
                    <a:lnTo>
                      <a:pt x="265" y="240"/>
                    </a:lnTo>
                    <a:lnTo>
                      <a:pt x="256" y="247"/>
                    </a:lnTo>
                    <a:lnTo>
                      <a:pt x="249" y="256"/>
                    </a:lnTo>
                    <a:lnTo>
                      <a:pt x="244" y="265"/>
                    </a:lnTo>
                    <a:lnTo>
                      <a:pt x="237" y="273"/>
                    </a:lnTo>
                    <a:lnTo>
                      <a:pt x="233" y="283"/>
                    </a:lnTo>
                    <a:lnTo>
                      <a:pt x="229" y="292"/>
                    </a:lnTo>
                    <a:lnTo>
                      <a:pt x="227" y="302"/>
                    </a:lnTo>
                    <a:lnTo>
                      <a:pt x="216" y="305"/>
                    </a:lnTo>
                    <a:lnTo>
                      <a:pt x="206" y="311"/>
                    </a:lnTo>
                    <a:lnTo>
                      <a:pt x="194" y="316"/>
                    </a:lnTo>
                    <a:lnTo>
                      <a:pt x="184" y="324"/>
                    </a:lnTo>
                    <a:lnTo>
                      <a:pt x="173" y="331"/>
                    </a:lnTo>
                    <a:lnTo>
                      <a:pt x="162" y="340"/>
                    </a:lnTo>
                    <a:lnTo>
                      <a:pt x="152" y="349"/>
                    </a:lnTo>
                    <a:lnTo>
                      <a:pt x="142" y="360"/>
                    </a:lnTo>
                    <a:lnTo>
                      <a:pt x="132" y="369"/>
                    </a:lnTo>
                    <a:lnTo>
                      <a:pt x="123" y="379"/>
                    </a:lnTo>
                    <a:lnTo>
                      <a:pt x="114" y="390"/>
                    </a:lnTo>
                    <a:lnTo>
                      <a:pt x="107" y="400"/>
                    </a:lnTo>
                    <a:lnTo>
                      <a:pt x="100" y="411"/>
                    </a:lnTo>
                    <a:lnTo>
                      <a:pt x="96" y="423"/>
                    </a:lnTo>
                    <a:lnTo>
                      <a:pt x="91" y="435"/>
                    </a:lnTo>
                    <a:lnTo>
                      <a:pt x="89" y="447"/>
                    </a:lnTo>
                    <a:lnTo>
                      <a:pt x="91" y="454"/>
                    </a:lnTo>
                    <a:lnTo>
                      <a:pt x="93" y="461"/>
                    </a:lnTo>
                    <a:lnTo>
                      <a:pt x="93" y="469"/>
                    </a:lnTo>
                    <a:lnTo>
                      <a:pt x="94" y="477"/>
                    </a:lnTo>
                    <a:lnTo>
                      <a:pt x="92" y="486"/>
                    </a:lnTo>
                    <a:lnTo>
                      <a:pt x="91" y="494"/>
                    </a:lnTo>
                    <a:lnTo>
                      <a:pt x="89" y="503"/>
                    </a:lnTo>
                    <a:lnTo>
                      <a:pt x="87" y="512"/>
                    </a:lnTo>
                    <a:lnTo>
                      <a:pt x="85" y="520"/>
                    </a:lnTo>
                    <a:lnTo>
                      <a:pt x="83" y="530"/>
                    </a:lnTo>
                    <a:lnTo>
                      <a:pt x="81" y="537"/>
                    </a:lnTo>
                    <a:lnTo>
                      <a:pt x="81" y="547"/>
                    </a:lnTo>
                    <a:lnTo>
                      <a:pt x="80" y="555"/>
                    </a:lnTo>
                    <a:lnTo>
                      <a:pt x="81" y="564"/>
                    </a:lnTo>
                    <a:lnTo>
                      <a:pt x="83" y="572"/>
                    </a:lnTo>
                    <a:lnTo>
                      <a:pt x="87" y="582"/>
                    </a:lnTo>
                    <a:lnTo>
                      <a:pt x="85" y="591"/>
                    </a:lnTo>
                    <a:lnTo>
                      <a:pt x="82" y="600"/>
                    </a:lnTo>
                    <a:lnTo>
                      <a:pt x="77" y="607"/>
                    </a:lnTo>
                    <a:lnTo>
                      <a:pt x="72" y="616"/>
                    </a:lnTo>
                    <a:lnTo>
                      <a:pt x="64" y="623"/>
                    </a:lnTo>
                    <a:lnTo>
                      <a:pt x="58" y="630"/>
                    </a:lnTo>
                    <a:lnTo>
                      <a:pt x="49" y="637"/>
                    </a:lnTo>
                    <a:lnTo>
                      <a:pt x="41" y="644"/>
                    </a:lnTo>
                    <a:lnTo>
                      <a:pt x="36" y="647"/>
                    </a:lnTo>
                    <a:lnTo>
                      <a:pt x="30" y="650"/>
                    </a:lnTo>
                    <a:lnTo>
                      <a:pt x="25" y="654"/>
                    </a:lnTo>
                    <a:lnTo>
                      <a:pt x="22" y="657"/>
                    </a:lnTo>
                    <a:lnTo>
                      <a:pt x="22" y="654"/>
                    </a:lnTo>
                    <a:lnTo>
                      <a:pt x="23" y="651"/>
                    </a:lnTo>
                    <a:lnTo>
                      <a:pt x="24" y="647"/>
                    </a:lnTo>
                    <a:lnTo>
                      <a:pt x="23" y="644"/>
                    </a:lnTo>
                    <a:lnTo>
                      <a:pt x="18" y="642"/>
                    </a:lnTo>
                    <a:lnTo>
                      <a:pt x="14" y="639"/>
                    </a:lnTo>
                    <a:lnTo>
                      <a:pt x="11" y="636"/>
                    </a:lnTo>
                    <a:lnTo>
                      <a:pt x="11" y="631"/>
                    </a:lnTo>
                    <a:lnTo>
                      <a:pt x="11" y="626"/>
                    </a:lnTo>
                    <a:lnTo>
                      <a:pt x="13" y="621"/>
                    </a:lnTo>
                    <a:lnTo>
                      <a:pt x="16" y="615"/>
                    </a:lnTo>
                    <a:lnTo>
                      <a:pt x="20" y="609"/>
                    </a:lnTo>
                    <a:lnTo>
                      <a:pt x="22" y="603"/>
                    </a:lnTo>
                    <a:lnTo>
                      <a:pt x="24" y="597"/>
                    </a:lnTo>
                    <a:lnTo>
                      <a:pt x="27" y="590"/>
                    </a:lnTo>
                    <a:lnTo>
                      <a:pt x="30" y="585"/>
                    </a:lnTo>
                    <a:lnTo>
                      <a:pt x="31" y="579"/>
                    </a:lnTo>
                    <a:lnTo>
                      <a:pt x="32" y="574"/>
                    </a:lnTo>
                    <a:lnTo>
                      <a:pt x="31" y="569"/>
                    </a:lnTo>
                    <a:lnTo>
                      <a:pt x="30" y="567"/>
                    </a:lnTo>
                    <a:lnTo>
                      <a:pt x="24" y="570"/>
                    </a:lnTo>
                    <a:lnTo>
                      <a:pt x="21" y="575"/>
                    </a:lnTo>
                    <a:lnTo>
                      <a:pt x="18" y="581"/>
                    </a:lnTo>
                    <a:lnTo>
                      <a:pt x="15" y="586"/>
                    </a:lnTo>
                    <a:lnTo>
                      <a:pt x="11" y="591"/>
                    </a:lnTo>
                    <a:lnTo>
                      <a:pt x="8" y="597"/>
                    </a:lnTo>
                    <a:lnTo>
                      <a:pt x="3" y="602"/>
                    </a:lnTo>
                    <a:lnTo>
                      <a:pt x="0" y="608"/>
                    </a:lnTo>
                    <a:lnTo>
                      <a:pt x="0" y="595"/>
                    </a:lnTo>
                    <a:lnTo>
                      <a:pt x="3" y="583"/>
                    </a:lnTo>
                    <a:lnTo>
                      <a:pt x="6" y="571"/>
                    </a:lnTo>
                    <a:lnTo>
                      <a:pt x="12" y="561"/>
                    </a:lnTo>
                    <a:lnTo>
                      <a:pt x="18" y="550"/>
                    </a:lnTo>
                    <a:lnTo>
                      <a:pt x="24" y="539"/>
                    </a:lnTo>
                    <a:lnTo>
                      <a:pt x="31" y="529"/>
                    </a:lnTo>
                    <a:lnTo>
                      <a:pt x="39" y="518"/>
                    </a:lnTo>
                    <a:lnTo>
                      <a:pt x="43" y="507"/>
                    </a:lnTo>
                    <a:lnTo>
                      <a:pt x="49" y="495"/>
                    </a:lnTo>
                    <a:lnTo>
                      <a:pt x="54" y="485"/>
                    </a:lnTo>
                    <a:lnTo>
                      <a:pt x="58" y="474"/>
                    </a:lnTo>
                    <a:lnTo>
                      <a:pt x="60" y="461"/>
                    </a:lnTo>
                    <a:lnTo>
                      <a:pt x="60" y="449"/>
                    </a:lnTo>
                    <a:lnTo>
                      <a:pt x="58" y="436"/>
                    </a:lnTo>
                    <a:lnTo>
                      <a:pt x="54" y="422"/>
                    </a:lnTo>
                    <a:lnTo>
                      <a:pt x="60" y="401"/>
                    </a:lnTo>
                    <a:lnTo>
                      <a:pt x="70" y="383"/>
                    </a:lnTo>
                    <a:lnTo>
                      <a:pt x="80" y="367"/>
                    </a:lnTo>
                    <a:lnTo>
                      <a:pt x="95" y="353"/>
                    </a:lnTo>
                    <a:lnTo>
                      <a:pt x="107" y="341"/>
                    </a:lnTo>
                    <a:lnTo>
                      <a:pt x="123" y="329"/>
                    </a:lnTo>
                    <a:lnTo>
                      <a:pt x="138" y="319"/>
                    </a:lnTo>
                    <a:lnTo>
                      <a:pt x="156" y="308"/>
                    </a:lnTo>
                    <a:lnTo>
                      <a:pt x="172" y="298"/>
                    </a:lnTo>
                    <a:lnTo>
                      <a:pt x="189" y="287"/>
                    </a:lnTo>
                    <a:lnTo>
                      <a:pt x="205" y="276"/>
                    </a:lnTo>
                    <a:lnTo>
                      <a:pt x="222" y="265"/>
                    </a:lnTo>
                    <a:lnTo>
                      <a:pt x="236" y="250"/>
                    </a:lnTo>
                    <a:lnTo>
                      <a:pt x="251" y="236"/>
                    </a:lnTo>
                    <a:lnTo>
                      <a:pt x="264" y="219"/>
                    </a:lnTo>
                    <a:lnTo>
                      <a:pt x="276" y="200"/>
                    </a:lnTo>
                    <a:lnTo>
                      <a:pt x="290" y="190"/>
                    </a:lnTo>
                    <a:lnTo>
                      <a:pt x="304" y="183"/>
                    </a:lnTo>
                    <a:lnTo>
                      <a:pt x="318" y="175"/>
                    </a:lnTo>
                    <a:lnTo>
                      <a:pt x="332" y="170"/>
                    </a:lnTo>
                    <a:lnTo>
                      <a:pt x="347" y="164"/>
                    </a:lnTo>
                    <a:lnTo>
                      <a:pt x="361" y="159"/>
                    </a:lnTo>
                    <a:lnTo>
                      <a:pt x="376" y="154"/>
                    </a:lnTo>
                    <a:lnTo>
                      <a:pt x="390" y="151"/>
                    </a:lnTo>
                    <a:lnTo>
                      <a:pt x="404" y="145"/>
                    </a:lnTo>
                    <a:lnTo>
                      <a:pt x="418" y="139"/>
                    </a:lnTo>
                    <a:lnTo>
                      <a:pt x="432" y="133"/>
                    </a:lnTo>
                    <a:lnTo>
                      <a:pt x="446" y="128"/>
                    </a:lnTo>
                    <a:lnTo>
                      <a:pt x="460" y="119"/>
                    </a:lnTo>
                    <a:lnTo>
                      <a:pt x="473" y="112"/>
                    </a:lnTo>
                    <a:lnTo>
                      <a:pt x="486" y="102"/>
                    </a:lnTo>
                    <a:lnTo>
                      <a:pt x="499" y="93"/>
                    </a:lnTo>
                    <a:lnTo>
                      <a:pt x="505" y="92"/>
                    </a:lnTo>
                    <a:lnTo>
                      <a:pt x="511" y="91"/>
                    </a:lnTo>
                    <a:lnTo>
                      <a:pt x="517" y="89"/>
                    </a:lnTo>
                    <a:lnTo>
                      <a:pt x="523" y="89"/>
                    </a:lnTo>
                    <a:lnTo>
                      <a:pt x="528" y="87"/>
                    </a:lnTo>
                    <a:lnTo>
                      <a:pt x="535" y="85"/>
                    </a:lnTo>
                    <a:lnTo>
                      <a:pt x="540" y="83"/>
                    </a:lnTo>
                    <a:lnTo>
                      <a:pt x="548" y="82"/>
                    </a:lnTo>
                    <a:lnTo>
                      <a:pt x="550" y="68"/>
                    </a:lnTo>
                    <a:lnTo>
                      <a:pt x="555" y="56"/>
                    </a:lnTo>
                    <a:lnTo>
                      <a:pt x="562" y="44"/>
                    </a:lnTo>
                    <a:lnTo>
                      <a:pt x="571" y="37"/>
                    </a:lnTo>
                    <a:lnTo>
                      <a:pt x="580" y="30"/>
                    </a:lnTo>
                    <a:lnTo>
                      <a:pt x="592" y="24"/>
                    </a:lnTo>
                    <a:lnTo>
                      <a:pt x="605" y="20"/>
                    </a:lnTo>
                    <a:lnTo>
                      <a:pt x="620" y="18"/>
                    </a:lnTo>
                    <a:lnTo>
                      <a:pt x="634" y="15"/>
                    </a:lnTo>
                    <a:lnTo>
                      <a:pt x="648" y="13"/>
                    </a:lnTo>
                    <a:lnTo>
                      <a:pt x="663" y="11"/>
                    </a:lnTo>
                    <a:lnTo>
                      <a:pt x="677" y="10"/>
                    </a:lnTo>
                    <a:lnTo>
                      <a:pt x="691" y="8"/>
                    </a:lnTo>
                    <a:lnTo>
                      <a:pt x="704" y="6"/>
                    </a:lnTo>
                    <a:lnTo>
                      <a:pt x="716" y="2"/>
                    </a:lnTo>
                    <a:lnTo>
                      <a:pt x="7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3" name="Freeform 72"/>
              <p:cNvSpPr>
                <a:spLocks/>
              </p:cNvSpPr>
              <p:nvPr/>
            </p:nvSpPr>
            <p:spPr bwMode="auto">
              <a:xfrm>
                <a:off x="5802" y="1972"/>
                <a:ext cx="29" cy="40"/>
              </a:xfrm>
              <a:custGeom>
                <a:avLst/>
                <a:gdLst>
                  <a:gd name="T0" fmla="*/ 0 w 69"/>
                  <a:gd name="T1" fmla="*/ 0 h 98"/>
                  <a:gd name="T2" fmla="*/ 0 w 69"/>
                  <a:gd name="T3" fmla="*/ 0 h 98"/>
                  <a:gd name="T4" fmla="*/ 0 w 69"/>
                  <a:gd name="T5" fmla="*/ 0 h 98"/>
                  <a:gd name="T6" fmla="*/ 0 w 69"/>
                  <a:gd name="T7" fmla="*/ 0 h 98"/>
                  <a:gd name="T8" fmla="*/ 0 w 69"/>
                  <a:gd name="T9" fmla="*/ 0 h 98"/>
                  <a:gd name="T10" fmla="*/ 0 w 69"/>
                  <a:gd name="T11" fmla="*/ 0 h 98"/>
                  <a:gd name="T12" fmla="*/ 0 w 69"/>
                  <a:gd name="T13" fmla="*/ 0 h 98"/>
                  <a:gd name="T14" fmla="*/ 0 w 69"/>
                  <a:gd name="T15" fmla="*/ 0 h 98"/>
                  <a:gd name="T16" fmla="*/ 0 w 69"/>
                  <a:gd name="T17" fmla="*/ 0 h 98"/>
                  <a:gd name="T18" fmla="*/ 0 w 69"/>
                  <a:gd name="T19" fmla="*/ 0 h 98"/>
                  <a:gd name="T20" fmla="*/ 0 w 69"/>
                  <a:gd name="T21" fmla="*/ 0 h 98"/>
                  <a:gd name="T22" fmla="*/ 0 w 69"/>
                  <a:gd name="T23" fmla="*/ 0 h 98"/>
                  <a:gd name="T24" fmla="*/ 0 w 69"/>
                  <a:gd name="T25" fmla="*/ 0 h 98"/>
                  <a:gd name="T26" fmla="*/ 0 w 69"/>
                  <a:gd name="T27" fmla="*/ 0 h 98"/>
                  <a:gd name="T28" fmla="*/ 0 w 69"/>
                  <a:gd name="T29" fmla="*/ 0 h 98"/>
                  <a:gd name="T30" fmla="*/ 0 w 69"/>
                  <a:gd name="T31" fmla="*/ 0 h 98"/>
                  <a:gd name="T32" fmla="*/ 0 w 69"/>
                  <a:gd name="T33" fmla="*/ 0 h 98"/>
                  <a:gd name="T34" fmla="*/ 0 w 69"/>
                  <a:gd name="T35" fmla="*/ 0 h 98"/>
                  <a:gd name="T36" fmla="*/ 0 w 69"/>
                  <a:gd name="T37" fmla="*/ 0 h 98"/>
                  <a:gd name="T38" fmla="*/ 0 w 69"/>
                  <a:gd name="T39" fmla="*/ 0 h 98"/>
                  <a:gd name="T40" fmla="*/ 0 w 69"/>
                  <a:gd name="T41" fmla="*/ 0 h 98"/>
                  <a:gd name="T42" fmla="*/ 0 w 69"/>
                  <a:gd name="T43" fmla="*/ 0 h 98"/>
                  <a:gd name="T44" fmla="*/ 0 w 69"/>
                  <a:gd name="T45" fmla="*/ 0 h 98"/>
                  <a:gd name="T46" fmla="*/ 0 w 69"/>
                  <a:gd name="T47" fmla="*/ 0 h 98"/>
                  <a:gd name="T48" fmla="*/ 0 w 69"/>
                  <a:gd name="T49" fmla="*/ 0 h 98"/>
                  <a:gd name="T50" fmla="*/ 0 w 69"/>
                  <a:gd name="T51" fmla="*/ 0 h 98"/>
                  <a:gd name="T52" fmla="*/ 0 w 69"/>
                  <a:gd name="T53" fmla="*/ 0 h 98"/>
                  <a:gd name="T54" fmla="*/ 0 w 69"/>
                  <a:gd name="T55" fmla="*/ 0 h 98"/>
                  <a:gd name="T56" fmla="*/ 0 w 69"/>
                  <a:gd name="T57" fmla="*/ 0 h 98"/>
                  <a:gd name="T58" fmla="*/ 0 w 69"/>
                  <a:gd name="T59" fmla="*/ 0 h 98"/>
                  <a:gd name="T60" fmla="*/ 0 w 69"/>
                  <a:gd name="T61" fmla="*/ 0 h 98"/>
                  <a:gd name="T62" fmla="*/ 0 w 69"/>
                  <a:gd name="T63" fmla="*/ 0 h 98"/>
                  <a:gd name="T64" fmla="*/ 0 w 69"/>
                  <a:gd name="T65" fmla="*/ 0 h 98"/>
                  <a:gd name="T66" fmla="*/ 0 w 69"/>
                  <a:gd name="T67" fmla="*/ 0 h 98"/>
                  <a:gd name="T68" fmla="*/ 0 w 69"/>
                  <a:gd name="T69" fmla="*/ 0 h 98"/>
                  <a:gd name="T70" fmla="*/ 0 w 69"/>
                  <a:gd name="T71" fmla="*/ 0 h 98"/>
                  <a:gd name="T72" fmla="*/ 0 w 69"/>
                  <a:gd name="T73" fmla="*/ 0 h 98"/>
                  <a:gd name="T74" fmla="*/ 0 w 69"/>
                  <a:gd name="T75" fmla="*/ 0 h 98"/>
                  <a:gd name="T76" fmla="*/ 0 w 69"/>
                  <a:gd name="T77" fmla="*/ 0 h 98"/>
                  <a:gd name="T78" fmla="*/ 0 w 69"/>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98"/>
                  <a:gd name="T122" fmla="*/ 69 w 69"/>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98">
                    <a:moveTo>
                      <a:pt x="55" y="0"/>
                    </a:moveTo>
                    <a:lnTo>
                      <a:pt x="61" y="2"/>
                    </a:lnTo>
                    <a:lnTo>
                      <a:pt x="65" y="5"/>
                    </a:lnTo>
                    <a:lnTo>
                      <a:pt x="67" y="9"/>
                    </a:lnTo>
                    <a:lnTo>
                      <a:pt x="69" y="13"/>
                    </a:lnTo>
                    <a:lnTo>
                      <a:pt x="69" y="17"/>
                    </a:lnTo>
                    <a:lnTo>
                      <a:pt x="69" y="22"/>
                    </a:lnTo>
                    <a:lnTo>
                      <a:pt x="67" y="28"/>
                    </a:lnTo>
                    <a:lnTo>
                      <a:pt x="65" y="34"/>
                    </a:lnTo>
                    <a:lnTo>
                      <a:pt x="59" y="42"/>
                    </a:lnTo>
                    <a:lnTo>
                      <a:pt x="52" y="52"/>
                    </a:lnTo>
                    <a:lnTo>
                      <a:pt x="47" y="56"/>
                    </a:lnTo>
                    <a:lnTo>
                      <a:pt x="44" y="61"/>
                    </a:lnTo>
                    <a:lnTo>
                      <a:pt x="39" y="66"/>
                    </a:lnTo>
                    <a:lnTo>
                      <a:pt x="35" y="71"/>
                    </a:lnTo>
                    <a:lnTo>
                      <a:pt x="29" y="74"/>
                    </a:lnTo>
                    <a:lnTo>
                      <a:pt x="26" y="78"/>
                    </a:lnTo>
                    <a:lnTo>
                      <a:pt x="20" y="83"/>
                    </a:lnTo>
                    <a:lnTo>
                      <a:pt x="17" y="87"/>
                    </a:lnTo>
                    <a:lnTo>
                      <a:pt x="8" y="93"/>
                    </a:lnTo>
                    <a:lnTo>
                      <a:pt x="1" y="98"/>
                    </a:lnTo>
                    <a:lnTo>
                      <a:pt x="0" y="91"/>
                    </a:lnTo>
                    <a:lnTo>
                      <a:pt x="2" y="86"/>
                    </a:lnTo>
                    <a:lnTo>
                      <a:pt x="4" y="82"/>
                    </a:lnTo>
                    <a:lnTo>
                      <a:pt x="8" y="79"/>
                    </a:lnTo>
                    <a:lnTo>
                      <a:pt x="14" y="75"/>
                    </a:lnTo>
                    <a:lnTo>
                      <a:pt x="23" y="71"/>
                    </a:lnTo>
                    <a:lnTo>
                      <a:pt x="24" y="64"/>
                    </a:lnTo>
                    <a:lnTo>
                      <a:pt x="26" y="58"/>
                    </a:lnTo>
                    <a:lnTo>
                      <a:pt x="27" y="54"/>
                    </a:lnTo>
                    <a:lnTo>
                      <a:pt x="28" y="50"/>
                    </a:lnTo>
                    <a:lnTo>
                      <a:pt x="32" y="42"/>
                    </a:lnTo>
                    <a:lnTo>
                      <a:pt x="37" y="35"/>
                    </a:lnTo>
                    <a:lnTo>
                      <a:pt x="40" y="28"/>
                    </a:lnTo>
                    <a:lnTo>
                      <a:pt x="45" y="19"/>
                    </a:lnTo>
                    <a:lnTo>
                      <a:pt x="46" y="15"/>
                    </a:lnTo>
                    <a:lnTo>
                      <a:pt x="49" y="11"/>
                    </a:lnTo>
                    <a:lnTo>
                      <a:pt x="52" y="6"/>
                    </a:lnTo>
                    <a:lnTo>
                      <a:pt x="5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4" name="Freeform 73"/>
              <p:cNvSpPr>
                <a:spLocks/>
              </p:cNvSpPr>
              <p:nvPr/>
            </p:nvSpPr>
            <p:spPr bwMode="auto">
              <a:xfrm>
                <a:off x="5814" y="1978"/>
                <a:ext cx="36" cy="41"/>
              </a:xfrm>
              <a:custGeom>
                <a:avLst/>
                <a:gdLst>
                  <a:gd name="T0" fmla="*/ 0 w 82"/>
                  <a:gd name="T1" fmla="*/ 0 h 98"/>
                  <a:gd name="T2" fmla="*/ 0 w 82"/>
                  <a:gd name="T3" fmla="*/ 0 h 98"/>
                  <a:gd name="T4" fmla="*/ 0 w 82"/>
                  <a:gd name="T5" fmla="*/ 0 h 98"/>
                  <a:gd name="T6" fmla="*/ 0 w 82"/>
                  <a:gd name="T7" fmla="*/ 0 h 98"/>
                  <a:gd name="T8" fmla="*/ 0 w 82"/>
                  <a:gd name="T9" fmla="*/ 0 h 98"/>
                  <a:gd name="T10" fmla="*/ 0 w 82"/>
                  <a:gd name="T11" fmla="*/ 0 h 98"/>
                  <a:gd name="T12" fmla="*/ 0 w 82"/>
                  <a:gd name="T13" fmla="*/ 0 h 98"/>
                  <a:gd name="T14" fmla="*/ 0 w 82"/>
                  <a:gd name="T15" fmla="*/ 0 h 98"/>
                  <a:gd name="T16" fmla="*/ 0 w 82"/>
                  <a:gd name="T17" fmla="*/ 0 h 98"/>
                  <a:gd name="T18" fmla="*/ 0 w 82"/>
                  <a:gd name="T19" fmla="*/ 0 h 98"/>
                  <a:gd name="T20" fmla="*/ 0 w 82"/>
                  <a:gd name="T21" fmla="*/ 0 h 98"/>
                  <a:gd name="T22" fmla="*/ 0 w 82"/>
                  <a:gd name="T23" fmla="*/ 0 h 98"/>
                  <a:gd name="T24" fmla="*/ 0 w 82"/>
                  <a:gd name="T25" fmla="*/ 0 h 98"/>
                  <a:gd name="T26" fmla="*/ 0 w 82"/>
                  <a:gd name="T27" fmla="*/ 0 h 98"/>
                  <a:gd name="T28" fmla="*/ 0 w 82"/>
                  <a:gd name="T29" fmla="*/ 0 h 98"/>
                  <a:gd name="T30" fmla="*/ 0 w 82"/>
                  <a:gd name="T31" fmla="*/ 0 h 98"/>
                  <a:gd name="T32" fmla="*/ 0 w 82"/>
                  <a:gd name="T33" fmla="*/ 0 h 98"/>
                  <a:gd name="T34" fmla="*/ 0 w 82"/>
                  <a:gd name="T35" fmla="*/ 0 h 98"/>
                  <a:gd name="T36" fmla="*/ 0 w 82"/>
                  <a:gd name="T37" fmla="*/ 0 h 98"/>
                  <a:gd name="T38" fmla="*/ 0 w 82"/>
                  <a:gd name="T39" fmla="*/ 0 h 98"/>
                  <a:gd name="T40" fmla="*/ 0 w 82"/>
                  <a:gd name="T41" fmla="*/ 0 h 98"/>
                  <a:gd name="T42" fmla="*/ 0 w 82"/>
                  <a:gd name="T43" fmla="*/ 0 h 98"/>
                  <a:gd name="T44" fmla="*/ 0 w 82"/>
                  <a:gd name="T45" fmla="*/ 0 h 98"/>
                  <a:gd name="T46" fmla="*/ 0 w 82"/>
                  <a:gd name="T47" fmla="*/ 0 h 98"/>
                  <a:gd name="T48" fmla="*/ 0 w 82"/>
                  <a:gd name="T49" fmla="*/ 0 h 98"/>
                  <a:gd name="T50" fmla="*/ 0 w 82"/>
                  <a:gd name="T51" fmla="*/ 0 h 98"/>
                  <a:gd name="T52" fmla="*/ 0 w 82"/>
                  <a:gd name="T53" fmla="*/ 0 h 98"/>
                  <a:gd name="T54" fmla="*/ 0 w 82"/>
                  <a:gd name="T55" fmla="*/ 0 h 98"/>
                  <a:gd name="T56" fmla="*/ 0 w 82"/>
                  <a:gd name="T57" fmla="*/ 0 h 98"/>
                  <a:gd name="T58" fmla="*/ 0 w 82"/>
                  <a:gd name="T59" fmla="*/ 0 h 98"/>
                  <a:gd name="T60" fmla="*/ 0 w 82"/>
                  <a:gd name="T61" fmla="*/ 0 h 98"/>
                  <a:gd name="T62" fmla="*/ 0 w 82"/>
                  <a:gd name="T63" fmla="*/ 0 h 98"/>
                  <a:gd name="T64" fmla="*/ 0 w 82"/>
                  <a:gd name="T65" fmla="*/ 0 h 98"/>
                  <a:gd name="T66" fmla="*/ 0 w 82"/>
                  <a:gd name="T67" fmla="*/ 0 h 98"/>
                  <a:gd name="T68" fmla="*/ 0 w 82"/>
                  <a:gd name="T69" fmla="*/ 0 h 98"/>
                  <a:gd name="T70" fmla="*/ 0 w 82"/>
                  <a:gd name="T71" fmla="*/ 0 h 98"/>
                  <a:gd name="T72" fmla="*/ 0 w 82"/>
                  <a:gd name="T73" fmla="*/ 0 h 98"/>
                  <a:gd name="T74" fmla="*/ 0 w 82"/>
                  <a:gd name="T75" fmla="*/ 0 h 98"/>
                  <a:gd name="T76" fmla="*/ 0 w 82"/>
                  <a:gd name="T77" fmla="*/ 0 h 98"/>
                  <a:gd name="T78" fmla="*/ 0 w 82"/>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98"/>
                  <a:gd name="T122" fmla="*/ 82 w 82"/>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98">
                    <a:moveTo>
                      <a:pt x="64" y="0"/>
                    </a:moveTo>
                    <a:lnTo>
                      <a:pt x="68" y="1"/>
                    </a:lnTo>
                    <a:lnTo>
                      <a:pt x="73" y="3"/>
                    </a:lnTo>
                    <a:lnTo>
                      <a:pt x="74" y="5"/>
                    </a:lnTo>
                    <a:lnTo>
                      <a:pt x="78" y="8"/>
                    </a:lnTo>
                    <a:lnTo>
                      <a:pt x="81" y="14"/>
                    </a:lnTo>
                    <a:lnTo>
                      <a:pt x="82" y="20"/>
                    </a:lnTo>
                    <a:lnTo>
                      <a:pt x="82" y="25"/>
                    </a:lnTo>
                    <a:lnTo>
                      <a:pt x="80" y="32"/>
                    </a:lnTo>
                    <a:lnTo>
                      <a:pt x="76" y="38"/>
                    </a:lnTo>
                    <a:lnTo>
                      <a:pt x="74" y="45"/>
                    </a:lnTo>
                    <a:lnTo>
                      <a:pt x="68" y="52"/>
                    </a:lnTo>
                    <a:lnTo>
                      <a:pt x="63" y="57"/>
                    </a:lnTo>
                    <a:lnTo>
                      <a:pt x="55" y="63"/>
                    </a:lnTo>
                    <a:lnTo>
                      <a:pt x="50" y="70"/>
                    </a:lnTo>
                    <a:lnTo>
                      <a:pt x="43" y="75"/>
                    </a:lnTo>
                    <a:lnTo>
                      <a:pt x="36" y="79"/>
                    </a:lnTo>
                    <a:lnTo>
                      <a:pt x="29" y="84"/>
                    </a:lnTo>
                    <a:lnTo>
                      <a:pt x="23" y="89"/>
                    </a:lnTo>
                    <a:lnTo>
                      <a:pt x="17" y="91"/>
                    </a:lnTo>
                    <a:lnTo>
                      <a:pt x="10" y="95"/>
                    </a:lnTo>
                    <a:lnTo>
                      <a:pt x="5" y="96"/>
                    </a:lnTo>
                    <a:lnTo>
                      <a:pt x="0" y="98"/>
                    </a:lnTo>
                    <a:lnTo>
                      <a:pt x="6" y="92"/>
                    </a:lnTo>
                    <a:lnTo>
                      <a:pt x="11" y="86"/>
                    </a:lnTo>
                    <a:lnTo>
                      <a:pt x="17" y="79"/>
                    </a:lnTo>
                    <a:lnTo>
                      <a:pt x="22" y="75"/>
                    </a:lnTo>
                    <a:lnTo>
                      <a:pt x="26" y="69"/>
                    </a:lnTo>
                    <a:lnTo>
                      <a:pt x="32" y="63"/>
                    </a:lnTo>
                    <a:lnTo>
                      <a:pt x="36" y="57"/>
                    </a:lnTo>
                    <a:lnTo>
                      <a:pt x="42" y="52"/>
                    </a:lnTo>
                    <a:lnTo>
                      <a:pt x="45" y="45"/>
                    </a:lnTo>
                    <a:lnTo>
                      <a:pt x="50" y="39"/>
                    </a:lnTo>
                    <a:lnTo>
                      <a:pt x="54" y="33"/>
                    </a:lnTo>
                    <a:lnTo>
                      <a:pt x="56" y="27"/>
                    </a:lnTo>
                    <a:lnTo>
                      <a:pt x="58" y="20"/>
                    </a:lnTo>
                    <a:lnTo>
                      <a:pt x="61" y="14"/>
                    </a:lnTo>
                    <a:lnTo>
                      <a:pt x="62" y="6"/>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5" name="Freeform 74"/>
              <p:cNvSpPr>
                <a:spLocks/>
              </p:cNvSpPr>
              <p:nvPr/>
            </p:nvSpPr>
            <p:spPr bwMode="auto">
              <a:xfrm>
                <a:off x="5853" y="1995"/>
                <a:ext cx="8" cy="12"/>
              </a:xfrm>
              <a:custGeom>
                <a:avLst/>
                <a:gdLst>
                  <a:gd name="T0" fmla="*/ 0 w 21"/>
                  <a:gd name="T1" fmla="*/ 0 h 30"/>
                  <a:gd name="T2" fmla="*/ 0 w 21"/>
                  <a:gd name="T3" fmla="*/ 0 h 30"/>
                  <a:gd name="T4" fmla="*/ 0 w 21"/>
                  <a:gd name="T5" fmla="*/ 0 h 30"/>
                  <a:gd name="T6" fmla="*/ 0 w 21"/>
                  <a:gd name="T7" fmla="*/ 0 h 30"/>
                  <a:gd name="T8" fmla="*/ 0 w 21"/>
                  <a:gd name="T9" fmla="*/ 0 h 30"/>
                  <a:gd name="T10" fmla="*/ 0 w 21"/>
                  <a:gd name="T11" fmla="*/ 0 h 30"/>
                  <a:gd name="T12" fmla="*/ 0 w 21"/>
                  <a:gd name="T13" fmla="*/ 0 h 30"/>
                  <a:gd name="T14" fmla="*/ 0 w 21"/>
                  <a:gd name="T15" fmla="*/ 0 h 30"/>
                  <a:gd name="T16" fmla="*/ 0 w 21"/>
                  <a:gd name="T17" fmla="*/ 0 h 30"/>
                  <a:gd name="T18" fmla="*/ 0 w 21"/>
                  <a:gd name="T19" fmla="*/ 0 h 30"/>
                  <a:gd name="T20" fmla="*/ 0 w 21"/>
                  <a:gd name="T21" fmla="*/ 0 h 30"/>
                  <a:gd name="T22" fmla="*/ 0 w 21"/>
                  <a:gd name="T23" fmla="*/ 0 h 30"/>
                  <a:gd name="T24" fmla="*/ 0 w 21"/>
                  <a:gd name="T25" fmla="*/ 0 h 30"/>
                  <a:gd name="T26" fmla="*/ 0 w 21"/>
                  <a:gd name="T27" fmla="*/ 0 h 30"/>
                  <a:gd name="T28" fmla="*/ 0 w 21"/>
                  <a:gd name="T29" fmla="*/ 0 h 30"/>
                  <a:gd name="T30" fmla="*/ 0 w 21"/>
                  <a:gd name="T31" fmla="*/ 0 h 30"/>
                  <a:gd name="T32" fmla="*/ 0 w 21"/>
                  <a:gd name="T33" fmla="*/ 0 h 30"/>
                  <a:gd name="T34" fmla="*/ 0 w 21"/>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0"/>
                  <a:gd name="T56" fmla="*/ 21 w 2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0">
                    <a:moveTo>
                      <a:pt x="19" y="0"/>
                    </a:moveTo>
                    <a:lnTo>
                      <a:pt x="20" y="5"/>
                    </a:lnTo>
                    <a:lnTo>
                      <a:pt x="21" y="10"/>
                    </a:lnTo>
                    <a:lnTo>
                      <a:pt x="20" y="14"/>
                    </a:lnTo>
                    <a:lnTo>
                      <a:pt x="20" y="18"/>
                    </a:lnTo>
                    <a:lnTo>
                      <a:pt x="19" y="23"/>
                    </a:lnTo>
                    <a:lnTo>
                      <a:pt x="15" y="26"/>
                    </a:lnTo>
                    <a:lnTo>
                      <a:pt x="10" y="28"/>
                    </a:lnTo>
                    <a:lnTo>
                      <a:pt x="6" y="30"/>
                    </a:lnTo>
                    <a:lnTo>
                      <a:pt x="2" y="30"/>
                    </a:lnTo>
                    <a:lnTo>
                      <a:pt x="1" y="28"/>
                    </a:lnTo>
                    <a:lnTo>
                      <a:pt x="0" y="25"/>
                    </a:lnTo>
                    <a:lnTo>
                      <a:pt x="2" y="20"/>
                    </a:lnTo>
                    <a:lnTo>
                      <a:pt x="4" y="15"/>
                    </a:lnTo>
                    <a:lnTo>
                      <a:pt x="8" y="11"/>
                    </a:lnTo>
                    <a:lnTo>
                      <a:pt x="12" y="5"/>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6" name="Freeform 75"/>
              <p:cNvSpPr>
                <a:spLocks/>
              </p:cNvSpPr>
              <p:nvPr/>
            </p:nvSpPr>
            <p:spPr bwMode="auto">
              <a:xfrm>
                <a:off x="5799" y="1996"/>
                <a:ext cx="195" cy="156"/>
              </a:xfrm>
              <a:custGeom>
                <a:avLst/>
                <a:gdLst>
                  <a:gd name="T0" fmla="*/ 0 w 464"/>
                  <a:gd name="T1" fmla="*/ 0 h 373"/>
                  <a:gd name="T2" fmla="*/ 0 w 464"/>
                  <a:gd name="T3" fmla="*/ 0 h 373"/>
                  <a:gd name="T4" fmla="*/ 0 w 464"/>
                  <a:gd name="T5" fmla="*/ 0 h 373"/>
                  <a:gd name="T6" fmla="*/ 0 w 464"/>
                  <a:gd name="T7" fmla="*/ 0 h 373"/>
                  <a:gd name="T8" fmla="*/ 0 w 464"/>
                  <a:gd name="T9" fmla="*/ 0 h 373"/>
                  <a:gd name="T10" fmla="*/ 0 w 464"/>
                  <a:gd name="T11" fmla="*/ 0 h 373"/>
                  <a:gd name="T12" fmla="*/ 0 w 464"/>
                  <a:gd name="T13" fmla="*/ 0 h 373"/>
                  <a:gd name="T14" fmla="*/ 0 w 464"/>
                  <a:gd name="T15" fmla="*/ 0 h 373"/>
                  <a:gd name="T16" fmla="*/ 0 w 464"/>
                  <a:gd name="T17" fmla="*/ 0 h 373"/>
                  <a:gd name="T18" fmla="*/ 0 w 464"/>
                  <a:gd name="T19" fmla="*/ 0 h 373"/>
                  <a:gd name="T20" fmla="*/ 0 w 464"/>
                  <a:gd name="T21" fmla="*/ 0 h 373"/>
                  <a:gd name="T22" fmla="*/ 0 w 464"/>
                  <a:gd name="T23" fmla="*/ 0 h 373"/>
                  <a:gd name="T24" fmla="*/ 0 w 464"/>
                  <a:gd name="T25" fmla="*/ 0 h 373"/>
                  <a:gd name="T26" fmla="*/ 0 w 464"/>
                  <a:gd name="T27" fmla="*/ 0 h 373"/>
                  <a:gd name="T28" fmla="*/ 0 w 464"/>
                  <a:gd name="T29" fmla="*/ 0 h 373"/>
                  <a:gd name="T30" fmla="*/ 0 w 464"/>
                  <a:gd name="T31" fmla="*/ 0 h 373"/>
                  <a:gd name="T32" fmla="*/ 0 w 464"/>
                  <a:gd name="T33" fmla="*/ 0 h 373"/>
                  <a:gd name="T34" fmla="*/ 0 w 464"/>
                  <a:gd name="T35" fmla="*/ 0 h 373"/>
                  <a:gd name="T36" fmla="*/ 0 w 464"/>
                  <a:gd name="T37" fmla="*/ 0 h 373"/>
                  <a:gd name="T38" fmla="*/ 0 w 464"/>
                  <a:gd name="T39" fmla="*/ 0 h 373"/>
                  <a:gd name="T40" fmla="*/ 0 w 464"/>
                  <a:gd name="T41" fmla="*/ 0 h 373"/>
                  <a:gd name="T42" fmla="*/ 0 w 464"/>
                  <a:gd name="T43" fmla="*/ 0 h 373"/>
                  <a:gd name="T44" fmla="*/ 0 w 464"/>
                  <a:gd name="T45" fmla="*/ 0 h 373"/>
                  <a:gd name="T46" fmla="*/ 0 w 464"/>
                  <a:gd name="T47" fmla="*/ 0 h 373"/>
                  <a:gd name="T48" fmla="*/ 0 w 464"/>
                  <a:gd name="T49" fmla="*/ 0 h 373"/>
                  <a:gd name="T50" fmla="*/ 0 w 464"/>
                  <a:gd name="T51" fmla="*/ 0 h 373"/>
                  <a:gd name="T52" fmla="*/ 0 w 464"/>
                  <a:gd name="T53" fmla="*/ 0 h 373"/>
                  <a:gd name="T54" fmla="*/ 0 w 464"/>
                  <a:gd name="T55" fmla="*/ 0 h 373"/>
                  <a:gd name="T56" fmla="*/ 0 w 464"/>
                  <a:gd name="T57" fmla="*/ 0 h 373"/>
                  <a:gd name="T58" fmla="*/ 0 w 464"/>
                  <a:gd name="T59" fmla="*/ 0 h 373"/>
                  <a:gd name="T60" fmla="*/ 0 w 464"/>
                  <a:gd name="T61" fmla="*/ 0 h 373"/>
                  <a:gd name="T62" fmla="*/ 0 w 464"/>
                  <a:gd name="T63" fmla="*/ 0 h 373"/>
                  <a:gd name="T64" fmla="*/ 0 w 464"/>
                  <a:gd name="T65" fmla="*/ 0 h 373"/>
                  <a:gd name="T66" fmla="*/ 0 w 464"/>
                  <a:gd name="T67" fmla="*/ 0 h 373"/>
                  <a:gd name="T68" fmla="*/ 0 w 464"/>
                  <a:gd name="T69" fmla="*/ 0 h 373"/>
                  <a:gd name="T70" fmla="*/ 0 w 464"/>
                  <a:gd name="T71" fmla="*/ 0 h 373"/>
                  <a:gd name="T72" fmla="*/ 0 w 464"/>
                  <a:gd name="T73" fmla="*/ 0 h 373"/>
                  <a:gd name="T74" fmla="*/ 0 w 464"/>
                  <a:gd name="T75" fmla="*/ 0 h 373"/>
                  <a:gd name="T76" fmla="*/ 0 w 464"/>
                  <a:gd name="T77" fmla="*/ 0 h 373"/>
                  <a:gd name="T78" fmla="*/ 0 w 464"/>
                  <a:gd name="T79" fmla="*/ 0 h 373"/>
                  <a:gd name="T80" fmla="*/ 0 w 464"/>
                  <a:gd name="T81" fmla="*/ 0 h 373"/>
                  <a:gd name="T82" fmla="*/ 0 w 464"/>
                  <a:gd name="T83" fmla="*/ 0 h 373"/>
                  <a:gd name="T84" fmla="*/ 0 w 464"/>
                  <a:gd name="T85" fmla="*/ 0 h 373"/>
                  <a:gd name="T86" fmla="*/ 0 w 464"/>
                  <a:gd name="T87" fmla="*/ 0 h 373"/>
                  <a:gd name="T88" fmla="*/ 0 w 464"/>
                  <a:gd name="T89" fmla="*/ 0 h 373"/>
                  <a:gd name="T90" fmla="*/ 0 w 464"/>
                  <a:gd name="T91" fmla="*/ 0 h 373"/>
                  <a:gd name="T92" fmla="*/ 0 w 464"/>
                  <a:gd name="T93" fmla="*/ 0 h 373"/>
                  <a:gd name="T94" fmla="*/ 0 w 464"/>
                  <a:gd name="T95" fmla="*/ 0 h 373"/>
                  <a:gd name="T96" fmla="*/ 0 w 464"/>
                  <a:gd name="T97" fmla="*/ 0 h 373"/>
                  <a:gd name="T98" fmla="*/ 0 w 464"/>
                  <a:gd name="T99" fmla="*/ 0 h 373"/>
                  <a:gd name="T100" fmla="*/ 0 w 464"/>
                  <a:gd name="T101" fmla="*/ 0 h 373"/>
                  <a:gd name="T102" fmla="*/ 0 w 464"/>
                  <a:gd name="T103" fmla="*/ 0 h 373"/>
                  <a:gd name="T104" fmla="*/ 0 w 464"/>
                  <a:gd name="T105" fmla="*/ 0 h 373"/>
                  <a:gd name="T106" fmla="*/ 0 w 464"/>
                  <a:gd name="T107" fmla="*/ 0 h 373"/>
                  <a:gd name="T108" fmla="*/ 0 w 464"/>
                  <a:gd name="T109" fmla="*/ 0 h 373"/>
                  <a:gd name="T110" fmla="*/ 0 w 464"/>
                  <a:gd name="T111" fmla="*/ 0 h 373"/>
                  <a:gd name="T112" fmla="*/ 0 w 464"/>
                  <a:gd name="T113" fmla="*/ 0 h 373"/>
                  <a:gd name="T114" fmla="*/ 0 w 464"/>
                  <a:gd name="T115" fmla="*/ 0 h 373"/>
                  <a:gd name="T116" fmla="*/ 0 w 464"/>
                  <a:gd name="T117" fmla="*/ 0 h 373"/>
                  <a:gd name="T118" fmla="*/ 0 w 464"/>
                  <a:gd name="T119" fmla="*/ 0 h 373"/>
                  <a:gd name="T120" fmla="*/ 0 w 464"/>
                  <a:gd name="T121" fmla="*/ 0 h 373"/>
                  <a:gd name="T122" fmla="*/ 0 w 464"/>
                  <a:gd name="T123" fmla="*/ 0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373"/>
                  <a:gd name="T188" fmla="*/ 464 w 464"/>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373">
                    <a:moveTo>
                      <a:pt x="258" y="0"/>
                    </a:moveTo>
                    <a:lnTo>
                      <a:pt x="276" y="2"/>
                    </a:lnTo>
                    <a:lnTo>
                      <a:pt x="294" y="6"/>
                    </a:lnTo>
                    <a:lnTo>
                      <a:pt x="312" y="11"/>
                    </a:lnTo>
                    <a:lnTo>
                      <a:pt x="330" y="18"/>
                    </a:lnTo>
                    <a:lnTo>
                      <a:pt x="346" y="26"/>
                    </a:lnTo>
                    <a:lnTo>
                      <a:pt x="363" y="36"/>
                    </a:lnTo>
                    <a:lnTo>
                      <a:pt x="379" y="46"/>
                    </a:lnTo>
                    <a:lnTo>
                      <a:pt x="395" y="59"/>
                    </a:lnTo>
                    <a:lnTo>
                      <a:pt x="407" y="71"/>
                    </a:lnTo>
                    <a:lnTo>
                      <a:pt x="420" y="85"/>
                    </a:lnTo>
                    <a:lnTo>
                      <a:pt x="432" y="100"/>
                    </a:lnTo>
                    <a:lnTo>
                      <a:pt x="442" y="115"/>
                    </a:lnTo>
                    <a:lnTo>
                      <a:pt x="450" y="131"/>
                    </a:lnTo>
                    <a:lnTo>
                      <a:pt x="456" y="147"/>
                    </a:lnTo>
                    <a:lnTo>
                      <a:pt x="461" y="165"/>
                    </a:lnTo>
                    <a:lnTo>
                      <a:pt x="464" y="183"/>
                    </a:lnTo>
                    <a:lnTo>
                      <a:pt x="460" y="188"/>
                    </a:lnTo>
                    <a:lnTo>
                      <a:pt x="461" y="195"/>
                    </a:lnTo>
                    <a:lnTo>
                      <a:pt x="441" y="202"/>
                    </a:lnTo>
                    <a:lnTo>
                      <a:pt x="424" y="204"/>
                    </a:lnTo>
                    <a:lnTo>
                      <a:pt x="406" y="203"/>
                    </a:lnTo>
                    <a:lnTo>
                      <a:pt x="389" y="198"/>
                    </a:lnTo>
                    <a:lnTo>
                      <a:pt x="372" y="190"/>
                    </a:lnTo>
                    <a:lnTo>
                      <a:pt x="357" y="181"/>
                    </a:lnTo>
                    <a:lnTo>
                      <a:pt x="340" y="169"/>
                    </a:lnTo>
                    <a:lnTo>
                      <a:pt x="324" y="159"/>
                    </a:lnTo>
                    <a:lnTo>
                      <a:pt x="308" y="147"/>
                    </a:lnTo>
                    <a:lnTo>
                      <a:pt x="292" y="136"/>
                    </a:lnTo>
                    <a:lnTo>
                      <a:pt x="275" y="127"/>
                    </a:lnTo>
                    <a:lnTo>
                      <a:pt x="258" y="120"/>
                    </a:lnTo>
                    <a:lnTo>
                      <a:pt x="239" y="114"/>
                    </a:lnTo>
                    <a:lnTo>
                      <a:pt x="221" y="114"/>
                    </a:lnTo>
                    <a:lnTo>
                      <a:pt x="201" y="118"/>
                    </a:lnTo>
                    <a:lnTo>
                      <a:pt x="181" y="128"/>
                    </a:lnTo>
                    <a:lnTo>
                      <a:pt x="174" y="131"/>
                    </a:lnTo>
                    <a:lnTo>
                      <a:pt x="169" y="136"/>
                    </a:lnTo>
                    <a:lnTo>
                      <a:pt x="164" y="141"/>
                    </a:lnTo>
                    <a:lnTo>
                      <a:pt x="158" y="146"/>
                    </a:lnTo>
                    <a:lnTo>
                      <a:pt x="165" y="145"/>
                    </a:lnTo>
                    <a:lnTo>
                      <a:pt x="173" y="144"/>
                    </a:lnTo>
                    <a:lnTo>
                      <a:pt x="177" y="142"/>
                    </a:lnTo>
                    <a:lnTo>
                      <a:pt x="183" y="142"/>
                    </a:lnTo>
                    <a:lnTo>
                      <a:pt x="186" y="141"/>
                    </a:lnTo>
                    <a:lnTo>
                      <a:pt x="192" y="141"/>
                    </a:lnTo>
                    <a:lnTo>
                      <a:pt x="200" y="141"/>
                    </a:lnTo>
                    <a:lnTo>
                      <a:pt x="207" y="145"/>
                    </a:lnTo>
                    <a:lnTo>
                      <a:pt x="210" y="147"/>
                    </a:lnTo>
                    <a:lnTo>
                      <a:pt x="213" y="150"/>
                    </a:lnTo>
                    <a:lnTo>
                      <a:pt x="215" y="155"/>
                    </a:lnTo>
                    <a:lnTo>
                      <a:pt x="218" y="161"/>
                    </a:lnTo>
                    <a:lnTo>
                      <a:pt x="212" y="160"/>
                    </a:lnTo>
                    <a:lnTo>
                      <a:pt x="208" y="160"/>
                    </a:lnTo>
                    <a:lnTo>
                      <a:pt x="203" y="160"/>
                    </a:lnTo>
                    <a:lnTo>
                      <a:pt x="199" y="160"/>
                    </a:lnTo>
                    <a:lnTo>
                      <a:pt x="193" y="160"/>
                    </a:lnTo>
                    <a:lnTo>
                      <a:pt x="188" y="161"/>
                    </a:lnTo>
                    <a:lnTo>
                      <a:pt x="183" y="162"/>
                    </a:lnTo>
                    <a:lnTo>
                      <a:pt x="179" y="164"/>
                    </a:lnTo>
                    <a:lnTo>
                      <a:pt x="173" y="165"/>
                    </a:lnTo>
                    <a:lnTo>
                      <a:pt x="168" y="166"/>
                    </a:lnTo>
                    <a:lnTo>
                      <a:pt x="165" y="168"/>
                    </a:lnTo>
                    <a:lnTo>
                      <a:pt x="161" y="170"/>
                    </a:lnTo>
                    <a:lnTo>
                      <a:pt x="154" y="176"/>
                    </a:lnTo>
                    <a:lnTo>
                      <a:pt x="149" y="183"/>
                    </a:lnTo>
                    <a:lnTo>
                      <a:pt x="158" y="181"/>
                    </a:lnTo>
                    <a:lnTo>
                      <a:pt x="166" y="181"/>
                    </a:lnTo>
                    <a:lnTo>
                      <a:pt x="173" y="181"/>
                    </a:lnTo>
                    <a:lnTo>
                      <a:pt x="180" y="182"/>
                    </a:lnTo>
                    <a:lnTo>
                      <a:pt x="185" y="182"/>
                    </a:lnTo>
                    <a:lnTo>
                      <a:pt x="190" y="183"/>
                    </a:lnTo>
                    <a:lnTo>
                      <a:pt x="194" y="184"/>
                    </a:lnTo>
                    <a:lnTo>
                      <a:pt x="199" y="186"/>
                    </a:lnTo>
                    <a:lnTo>
                      <a:pt x="204" y="188"/>
                    </a:lnTo>
                    <a:lnTo>
                      <a:pt x="210" y="193"/>
                    </a:lnTo>
                    <a:lnTo>
                      <a:pt x="214" y="198"/>
                    </a:lnTo>
                    <a:lnTo>
                      <a:pt x="220" y="202"/>
                    </a:lnTo>
                    <a:lnTo>
                      <a:pt x="211" y="202"/>
                    </a:lnTo>
                    <a:lnTo>
                      <a:pt x="203" y="203"/>
                    </a:lnTo>
                    <a:lnTo>
                      <a:pt x="192" y="204"/>
                    </a:lnTo>
                    <a:lnTo>
                      <a:pt x="183" y="205"/>
                    </a:lnTo>
                    <a:lnTo>
                      <a:pt x="170" y="206"/>
                    </a:lnTo>
                    <a:lnTo>
                      <a:pt x="160" y="207"/>
                    </a:lnTo>
                    <a:lnTo>
                      <a:pt x="148" y="209"/>
                    </a:lnTo>
                    <a:lnTo>
                      <a:pt x="139" y="212"/>
                    </a:lnTo>
                    <a:lnTo>
                      <a:pt x="129" y="214"/>
                    </a:lnTo>
                    <a:lnTo>
                      <a:pt x="123" y="217"/>
                    </a:lnTo>
                    <a:lnTo>
                      <a:pt x="117" y="220"/>
                    </a:lnTo>
                    <a:lnTo>
                      <a:pt x="114" y="225"/>
                    </a:lnTo>
                    <a:lnTo>
                      <a:pt x="113" y="229"/>
                    </a:lnTo>
                    <a:lnTo>
                      <a:pt x="116" y="236"/>
                    </a:lnTo>
                    <a:lnTo>
                      <a:pt x="121" y="242"/>
                    </a:lnTo>
                    <a:lnTo>
                      <a:pt x="131" y="249"/>
                    </a:lnTo>
                    <a:lnTo>
                      <a:pt x="125" y="252"/>
                    </a:lnTo>
                    <a:lnTo>
                      <a:pt x="118" y="255"/>
                    </a:lnTo>
                    <a:lnTo>
                      <a:pt x="111" y="258"/>
                    </a:lnTo>
                    <a:lnTo>
                      <a:pt x="106" y="261"/>
                    </a:lnTo>
                    <a:lnTo>
                      <a:pt x="99" y="264"/>
                    </a:lnTo>
                    <a:lnTo>
                      <a:pt x="92" y="267"/>
                    </a:lnTo>
                    <a:lnTo>
                      <a:pt x="86" y="271"/>
                    </a:lnTo>
                    <a:lnTo>
                      <a:pt x="80" y="275"/>
                    </a:lnTo>
                    <a:lnTo>
                      <a:pt x="73" y="278"/>
                    </a:lnTo>
                    <a:lnTo>
                      <a:pt x="68" y="282"/>
                    </a:lnTo>
                    <a:lnTo>
                      <a:pt x="62" y="286"/>
                    </a:lnTo>
                    <a:lnTo>
                      <a:pt x="58" y="292"/>
                    </a:lnTo>
                    <a:lnTo>
                      <a:pt x="52" y="297"/>
                    </a:lnTo>
                    <a:lnTo>
                      <a:pt x="50" y="302"/>
                    </a:lnTo>
                    <a:lnTo>
                      <a:pt x="46" y="308"/>
                    </a:lnTo>
                    <a:lnTo>
                      <a:pt x="44" y="316"/>
                    </a:lnTo>
                    <a:lnTo>
                      <a:pt x="51" y="312"/>
                    </a:lnTo>
                    <a:lnTo>
                      <a:pt x="58" y="309"/>
                    </a:lnTo>
                    <a:lnTo>
                      <a:pt x="66" y="305"/>
                    </a:lnTo>
                    <a:lnTo>
                      <a:pt x="73" y="302"/>
                    </a:lnTo>
                    <a:lnTo>
                      <a:pt x="81" y="298"/>
                    </a:lnTo>
                    <a:lnTo>
                      <a:pt x="90" y="294"/>
                    </a:lnTo>
                    <a:lnTo>
                      <a:pt x="97" y="291"/>
                    </a:lnTo>
                    <a:lnTo>
                      <a:pt x="106" y="288"/>
                    </a:lnTo>
                    <a:lnTo>
                      <a:pt x="112" y="285"/>
                    </a:lnTo>
                    <a:lnTo>
                      <a:pt x="120" y="283"/>
                    </a:lnTo>
                    <a:lnTo>
                      <a:pt x="127" y="283"/>
                    </a:lnTo>
                    <a:lnTo>
                      <a:pt x="135" y="283"/>
                    </a:lnTo>
                    <a:lnTo>
                      <a:pt x="142" y="284"/>
                    </a:lnTo>
                    <a:lnTo>
                      <a:pt x="148" y="287"/>
                    </a:lnTo>
                    <a:lnTo>
                      <a:pt x="155" y="292"/>
                    </a:lnTo>
                    <a:lnTo>
                      <a:pt x="162" y="299"/>
                    </a:lnTo>
                    <a:lnTo>
                      <a:pt x="155" y="298"/>
                    </a:lnTo>
                    <a:lnTo>
                      <a:pt x="149" y="298"/>
                    </a:lnTo>
                    <a:lnTo>
                      <a:pt x="145" y="299"/>
                    </a:lnTo>
                    <a:lnTo>
                      <a:pt x="139" y="300"/>
                    </a:lnTo>
                    <a:lnTo>
                      <a:pt x="134" y="301"/>
                    </a:lnTo>
                    <a:lnTo>
                      <a:pt x="128" y="302"/>
                    </a:lnTo>
                    <a:lnTo>
                      <a:pt x="124" y="305"/>
                    </a:lnTo>
                    <a:lnTo>
                      <a:pt x="119" y="308"/>
                    </a:lnTo>
                    <a:lnTo>
                      <a:pt x="113" y="311"/>
                    </a:lnTo>
                    <a:lnTo>
                      <a:pt x="109" y="313"/>
                    </a:lnTo>
                    <a:lnTo>
                      <a:pt x="103" y="316"/>
                    </a:lnTo>
                    <a:lnTo>
                      <a:pt x="98" y="318"/>
                    </a:lnTo>
                    <a:lnTo>
                      <a:pt x="92" y="320"/>
                    </a:lnTo>
                    <a:lnTo>
                      <a:pt x="88" y="321"/>
                    </a:lnTo>
                    <a:lnTo>
                      <a:pt x="82" y="323"/>
                    </a:lnTo>
                    <a:lnTo>
                      <a:pt x="77" y="326"/>
                    </a:lnTo>
                    <a:lnTo>
                      <a:pt x="83" y="331"/>
                    </a:lnTo>
                    <a:lnTo>
                      <a:pt x="92" y="334"/>
                    </a:lnTo>
                    <a:lnTo>
                      <a:pt x="97" y="334"/>
                    </a:lnTo>
                    <a:lnTo>
                      <a:pt x="102" y="334"/>
                    </a:lnTo>
                    <a:lnTo>
                      <a:pt x="107" y="334"/>
                    </a:lnTo>
                    <a:lnTo>
                      <a:pt x="110" y="335"/>
                    </a:lnTo>
                    <a:lnTo>
                      <a:pt x="117" y="335"/>
                    </a:lnTo>
                    <a:lnTo>
                      <a:pt x="119" y="338"/>
                    </a:lnTo>
                    <a:lnTo>
                      <a:pt x="118" y="339"/>
                    </a:lnTo>
                    <a:lnTo>
                      <a:pt x="117" y="344"/>
                    </a:lnTo>
                    <a:lnTo>
                      <a:pt x="114" y="349"/>
                    </a:lnTo>
                    <a:lnTo>
                      <a:pt x="110" y="358"/>
                    </a:lnTo>
                    <a:lnTo>
                      <a:pt x="91" y="368"/>
                    </a:lnTo>
                    <a:lnTo>
                      <a:pt x="74" y="373"/>
                    </a:lnTo>
                    <a:lnTo>
                      <a:pt x="58" y="373"/>
                    </a:lnTo>
                    <a:lnTo>
                      <a:pt x="44" y="371"/>
                    </a:lnTo>
                    <a:lnTo>
                      <a:pt x="32" y="364"/>
                    </a:lnTo>
                    <a:lnTo>
                      <a:pt x="22" y="356"/>
                    </a:lnTo>
                    <a:lnTo>
                      <a:pt x="13" y="343"/>
                    </a:lnTo>
                    <a:lnTo>
                      <a:pt x="7" y="331"/>
                    </a:lnTo>
                    <a:lnTo>
                      <a:pt x="2" y="315"/>
                    </a:lnTo>
                    <a:lnTo>
                      <a:pt x="0" y="299"/>
                    </a:lnTo>
                    <a:lnTo>
                      <a:pt x="1" y="282"/>
                    </a:lnTo>
                    <a:lnTo>
                      <a:pt x="5" y="266"/>
                    </a:lnTo>
                    <a:lnTo>
                      <a:pt x="10" y="250"/>
                    </a:lnTo>
                    <a:lnTo>
                      <a:pt x="18" y="236"/>
                    </a:lnTo>
                    <a:lnTo>
                      <a:pt x="31" y="223"/>
                    </a:lnTo>
                    <a:lnTo>
                      <a:pt x="46" y="212"/>
                    </a:lnTo>
                    <a:lnTo>
                      <a:pt x="60" y="188"/>
                    </a:lnTo>
                    <a:lnTo>
                      <a:pt x="77" y="169"/>
                    </a:lnTo>
                    <a:lnTo>
                      <a:pt x="95" y="150"/>
                    </a:lnTo>
                    <a:lnTo>
                      <a:pt x="116" y="135"/>
                    </a:lnTo>
                    <a:lnTo>
                      <a:pt x="136" y="122"/>
                    </a:lnTo>
                    <a:lnTo>
                      <a:pt x="159" y="111"/>
                    </a:lnTo>
                    <a:lnTo>
                      <a:pt x="183" y="103"/>
                    </a:lnTo>
                    <a:lnTo>
                      <a:pt x="205" y="97"/>
                    </a:lnTo>
                    <a:lnTo>
                      <a:pt x="229" y="93"/>
                    </a:lnTo>
                    <a:lnTo>
                      <a:pt x="252" y="93"/>
                    </a:lnTo>
                    <a:lnTo>
                      <a:pt x="276" y="96"/>
                    </a:lnTo>
                    <a:lnTo>
                      <a:pt x="300" y="104"/>
                    </a:lnTo>
                    <a:lnTo>
                      <a:pt x="322" y="113"/>
                    </a:lnTo>
                    <a:lnTo>
                      <a:pt x="343" y="128"/>
                    </a:lnTo>
                    <a:lnTo>
                      <a:pt x="364" y="146"/>
                    </a:lnTo>
                    <a:lnTo>
                      <a:pt x="384" y="167"/>
                    </a:lnTo>
                    <a:lnTo>
                      <a:pt x="389" y="168"/>
                    </a:lnTo>
                    <a:lnTo>
                      <a:pt x="395" y="169"/>
                    </a:lnTo>
                    <a:lnTo>
                      <a:pt x="399" y="169"/>
                    </a:lnTo>
                    <a:lnTo>
                      <a:pt x="405" y="170"/>
                    </a:lnTo>
                    <a:lnTo>
                      <a:pt x="410" y="170"/>
                    </a:lnTo>
                    <a:lnTo>
                      <a:pt x="415" y="170"/>
                    </a:lnTo>
                    <a:lnTo>
                      <a:pt x="420" y="170"/>
                    </a:lnTo>
                    <a:lnTo>
                      <a:pt x="426" y="170"/>
                    </a:lnTo>
                    <a:lnTo>
                      <a:pt x="422" y="160"/>
                    </a:lnTo>
                    <a:lnTo>
                      <a:pt x="418" y="151"/>
                    </a:lnTo>
                    <a:lnTo>
                      <a:pt x="415" y="142"/>
                    </a:lnTo>
                    <a:lnTo>
                      <a:pt x="412" y="134"/>
                    </a:lnTo>
                    <a:lnTo>
                      <a:pt x="407" y="126"/>
                    </a:lnTo>
                    <a:lnTo>
                      <a:pt x="402" y="118"/>
                    </a:lnTo>
                    <a:lnTo>
                      <a:pt x="397" y="110"/>
                    </a:lnTo>
                    <a:lnTo>
                      <a:pt x="393" y="104"/>
                    </a:lnTo>
                    <a:lnTo>
                      <a:pt x="387" y="96"/>
                    </a:lnTo>
                    <a:lnTo>
                      <a:pt x="380" y="91"/>
                    </a:lnTo>
                    <a:lnTo>
                      <a:pt x="375" y="85"/>
                    </a:lnTo>
                    <a:lnTo>
                      <a:pt x="369" y="81"/>
                    </a:lnTo>
                    <a:lnTo>
                      <a:pt x="360" y="75"/>
                    </a:lnTo>
                    <a:lnTo>
                      <a:pt x="354" y="72"/>
                    </a:lnTo>
                    <a:lnTo>
                      <a:pt x="346" y="69"/>
                    </a:lnTo>
                    <a:lnTo>
                      <a:pt x="338" y="67"/>
                    </a:lnTo>
                    <a:lnTo>
                      <a:pt x="333" y="64"/>
                    </a:lnTo>
                    <a:lnTo>
                      <a:pt x="326" y="64"/>
                    </a:lnTo>
                    <a:lnTo>
                      <a:pt x="320" y="66"/>
                    </a:lnTo>
                    <a:lnTo>
                      <a:pt x="315" y="69"/>
                    </a:lnTo>
                    <a:lnTo>
                      <a:pt x="309" y="71"/>
                    </a:lnTo>
                    <a:lnTo>
                      <a:pt x="305" y="70"/>
                    </a:lnTo>
                    <a:lnTo>
                      <a:pt x="304" y="67"/>
                    </a:lnTo>
                    <a:lnTo>
                      <a:pt x="304" y="65"/>
                    </a:lnTo>
                    <a:lnTo>
                      <a:pt x="304" y="60"/>
                    </a:lnTo>
                    <a:lnTo>
                      <a:pt x="305" y="55"/>
                    </a:lnTo>
                    <a:lnTo>
                      <a:pt x="298" y="57"/>
                    </a:lnTo>
                    <a:lnTo>
                      <a:pt x="292" y="58"/>
                    </a:lnTo>
                    <a:lnTo>
                      <a:pt x="286" y="58"/>
                    </a:lnTo>
                    <a:lnTo>
                      <a:pt x="281" y="56"/>
                    </a:lnTo>
                    <a:lnTo>
                      <a:pt x="277" y="53"/>
                    </a:lnTo>
                    <a:lnTo>
                      <a:pt x="276" y="49"/>
                    </a:lnTo>
                    <a:lnTo>
                      <a:pt x="274" y="43"/>
                    </a:lnTo>
                    <a:lnTo>
                      <a:pt x="274" y="36"/>
                    </a:lnTo>
                    <a:lnTo>
                      <a:pt x="272" y="36"/>
                    </a:lnTo>
                    <a:lnTo>
                      <a:pt x="270" y="36"/>
                    </a:lnTo>
                    <a:lnTo>
                      <a:pt x="265" y="44"/>
                    </a:lnTo>
                    <a:lnTo>
                      <a:pt x="259" y="49"/>
                    </a:lnTo>
                    <a:lnTo>
                      <a:pt x="252" y="52"/>
                    </a:lnTo>
                    <a:lnTo>
                      <a:pt x="245" y="52"/>
                    </a:lnTo>
                    <a:lnTo>
                      <a:pt x="238" y="51"/>
                    </a:lnTo>
                    <a:lnTo>
                      <a:pt x="229" y="48"/>
                    </a:lnTo>
                    <a:lnTo>
                      <a:pt x="222" y="44"/>
                    </a:lnTo>
                    <a:lnTo>
                      <a:pt x="217" y="39"/>
                    </a:lnTo>
                    <a:lnTo>
                      <a:pt x="211" y="33"/>
                    </a:lnTo>
                    <a:lnTo>
                      <a:pt x="208" y="28"/>
                    </a:lnTo>
                    <a:lnTo>
                      <a:pt x="207" y="20"/>
                    </a:lnTo>
                    <a:lnTo>
                      <a:pt x="209" y="15"/>
                    </a:lnTo>
                    <a:lnTo>
                      <a:pt x="212" y="10"/>
                    </a:lnTo>
                    <a:lnTo>
                      <a:pt x="221" y="6"/>
                    </a:lnTo>
                    <a:lnTo>
                      <a:pt x="230" y="3"/>
                    </a:lnTo>
                    <a:lnTo>
                      <a:pt x="247" y="2"/>
                    </a:lnTo>
                    <a:lnTo>
                      <a:pt x="252" y="1"/>
                    </a:lnTo>
                    <a:lnTo>
                      <a:pt x="2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7" name="Freeform 76"/>
              <p:cNvSpPr>
                <a:spLocks/>
              </p:cNvSpPr>
              <p:nvPr/>
            </p:nvSpPr>
            <p:spPr bwMode="auto">
              <a:xfrm>
                <a:off x="5504" y="1998"/>
                <a:ext cx="25" cy="20"/>
              </a:xfrm>
              <a:custGeom>
                <a:avLst/>
                <a:gdLst>
                  <a:gd name="T0" fmla="*/ 0 w 64"/>
                  <a:gd name="T1" fmla="*/ 0 h 48"/>
                  <a:gd name="T2" fmla="*/ 0 w 64"/>
                  <a:gd name="T3" fmla="*/ 0 h 48"/>
                  <a:gd name="T4" fmla="*/ 0 w 64"/>
                  <a:gd name="T5" fmla="*/ 0 h 48"/>
                  <a:gd name="T6" fmla="*/ 0 w 64"/>
                  <a:gd name="T7" fmla="*/ 0 h 48"/>
                  <a:gd name="T8" fmla="*/ 0 w 64"/>
                  <a:gd name="T9" fmla="*/ 0 h 48"/>
                  <a:gd name="T10" fmla="*/ 0 w 64"/>
                  <a:gd name="T11" fmla="*/ 0 h 48"/>
                  <a:gd name="T12" fmla="*/ 0 w 64"/>
                  <a:gd name="T13" fmla="*/ 0 h 48"/>
                  <a:gd name="T14" fmla="*/ 0 w 64"/>
                  <a:gd name="T15" fmla="*/ 0 h 48"/>
                  <a:gd name="T16" fmla="*/ 0 w 64"/>
                  <a:gd name="T17" fmla="*/ 0 h 48"/>
                  <a:gd name="T18" fmla="*/ 0 w 64"/>
                  <a:gd name="T19" fmla="*/ 0 h 48"/>
                  <a:gd name="T20" fmla="*/ 0 w 64"/>
                  <a:gd name="T21" fmla="*/ 0 h 48"/>
                  <a:gd name="T22" fmla="*/ 0 w 64"/>
                  <a:gd name="T23" fmla="*/ 0 h 48"/>
                  <a:gd name="T24" fmla="*/ 0 w 64"/>
                  <a:gd name="T25" fmla="*/ 0 h 48"/>
                  <a:gd name="T26" fmla="*/ 0 w 64"/>
                  <a:gd name="T27" fmla="*/ 0 h 48"/>
                  <a:gd name="T28" fmla="*/ 0 w 64"/>
                  <a:gd name="T29" fmla="*/ 0 h 48"/>
                  <a:gd name="T30" fmla="*/ 0 w 64"/>
                  <a:gd name="T31" fmla="*/ 0 h 48"/>
                  <a:gd name="T32" fmla="*/ 0 w 64"/>
                  <a:gd name="T33" fmla="*/ 0 h 48"/>
                  <a:gd name="T34" fmla="*/ 0 w 64"/>
                  <a:gd name="T35" fmla="*/ 0 h 48"/>
                  <a:gd name="T36" fmla="*/ 0 w 64"/>
                  <a:gd name="T37" fmla="*/ 0 h 48"/>
                  <a:gd name="T38" fmla="*/ 0 w 64"/>
                  <a:gd name="T39" fmla="*/ 0 h 48"/>
                  <a:gd name="T40" fmla="*/ 0 w 64"/>
                  <a:gd name="T41" fmla="*/ 0 h 48"/>
                  <a:gd name="T42" fmla="*/ 0 w 64"/>
                  <a:gd name="T43" fmla="*/ 0 h 48"/>
                  <a:gd name="T44" fmla="*/ 0 w 64"/>
                  <a:gd name="T45" fmla="*/ 0 h 48"/>
                  <a:gd name="T46" fmla="*/ 0 w 64"/>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48"/>
                  <a:gd name="T74" fmla="*/ 64 w 6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48">
                    <a:moveTo>
                      <a:pt x="64" y="0"/>
                    </a:moveTo>
                    <a:lnTo>
                      <a:pt x="59" y="8"/>
                    </a:lnTo>
                    <a:lnTo>
                      <a:pt x="52" y="16"/>
                    </a:lnTo>
                    <a:lnTo>
                      <a:pt x="46" y="20"/>
                    </a:lnTo>
                    <a:lnTo>
                      <a:pt x="40" y="24"/>
                    </a:lnTo>
                    <a:lnTo>
                      <a:pt x="34" y="27"/>
                    </a:lnTo>
                    <a:lnTo>
                      <a:pt x="29" y="31"/>
                    </a:lnTo>
                    <a:lnTo>
                      <a:pt x="21" y="34"/>
                    </a:lnTo>
                    <a:lnTo>
                      <a:pt x="14" y="39"/>
                    </a:lnTo>
                    <a:lnTo>
                      <a:pt x="7" y="42"/>
                    </a:lnTo>
                    <a:lnTo>
                      <a:pt x="0" y="48"/>
                    </a:lnTo>
                    <a:lnTo>
                      <a:pt x="0" y="40"/>
                    </a:lnTo>
                    <a:lnTo>
                      <a:pt x="2" y="33"/>
                    </a:lnTo>
                    <a:lnTo>
                      <a:pt x="5" y="29"/>
                    </a:lnTo>
                    <a:lnTo>
                      <a:pt x="10" y="24"/>
                    </a:lnTo>
                    <a:lnTo>
                      <a:pt x="13" y="20"/>
                    </a:lnTo>
                    <a:lnTo>
                      <a:pt x="18" y="17"/>
                    </a:lnTo>
                    <a:lnTo>
                      <a:pt x="23" y="14"/>
                    </a:lnTo>
                    <a:lnTo>
                      <a:pt x="29" y="12"/>
                    </a:lnTo>
                    <a:lnTo>
                      <a:pt x="37" y="9"/>
                    </a:lnTo>
                    <a:lnTo>
                      <a:pt x="46" y="6"/>
                    </a:lnTo>
                    <a:lnTo>
                      <a:pt x="54" y="3"/>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8" name="Freeform 77"/>
              <p:cNvSpPr>
                <a:spLocks/>
              </p:cNvSpPr>
              <p:nvPr/>
            </p:nvSpPr>
            <p:spPr bwMode="auto">
              <a:xfrm>
                <a:off x="5682" y="2010"/>
                <a:ext cx="15" cy="44"/>
              </a:xfrm>
              <a:custGeom>
                <a:avLst/>
                <a:gdLst>
                  <a:gd name="T0" fmla="*/ 0 w 44"/>
                  <a:gd name="T1" fmla="*/ 0 h 107"/>
                  <a:gd name="T2" fmla="*/ 0 w 44"/>
                  <a:gd name="T3" fmla="*/ 0 h 107"/>
                  <a:gd name="T4" fmla="*/ 0 w 44"/>
                  <a:gd name="T5" fmla="*/ 0 h 107"/>
                  <a:gd name="T6" fmla="*/ 0 w 44"/>
                  <a:gd name="T7" fmla="*/ 0 h 107"/>
                  <a:gd name="T8" fmla="*/ 0 w 44"/>
                  <a:gd name="T9" fmla="*/ 0 h 107"/>
                  <a:gd name="T10" fmla="*/ 0 w 44"/>
                  <a:gd name="T11" fmla="*/ 0 h 107"/>
                  <a:gd name="T12" fmla="*/ 0 w 44"/>
                  <a:gd name="T13" fmla="*/ 0 h 107"/>
                  <a:gd name="T14" fmla="*/ 0 w 44"/>
                  <a:gd name="T15" fmla="*/ 0 h 107"/>
                  <a:gd name="T16" fmla="*/ 0 w 44"/>
                  <a:gd name="T17" fmla="*/ 0 h 107"/>
                  <a:gd name="T18" fmla="*/ 0 w 44"/>
                  <a:gd name="T19" fmla="*/ 0 h 107"/>
                  <a:gd name="T20" fmla="*/ 0 w 44"/>
                  <a:gd name="T21" fmla="*/ 0 h 107"/>
                  <a:gd name="T22" fmla="*/ 0 w 44"/>
                  <a:gd name="T23" fmla="*/ 0 h 107"/>
                  <a:gd name="T24" fmla="*/ 0 w 44"/>
                  <a:gd name="T25" fmla="*/ 0 h 107"/>
                  <a:gd name="T26" fmla="*/ 0 w 44"/>
                  <a:gd name="T27" fmla="*/ 0 h 107"/>
                  <a:gd name="T28" fmla="*/ 0 w 44"/>
                  <a:gd name="T29" fmla="*/ 0 h 107"/>
                  <a:gd name="T30" fmla="*/ 0 w 44"/>
                  <a:gd name="T31" fmla="*/ 0 h 107"/>
                  <a:gd name="T32" fmla="*/ 0 w 44"/>
                  <a:gd name="T33" fmla="*/ 0 h 107"/>
                  <a:gd name="T34" fmla="*/ 0 w 44"/>
                  <a:gd name="T35" fmla="*/ 0 h 107"/>
                  <a:gd name="T36" fmla="*/ 0 w 44"/>
                  <a:gd name="T37" fmla="*/ 0 h 107"/>
                  <a:gd name="T38" fmla="*/ 0 w 44"/>
                  <a:gd name="T39" fmla="*/ 0 h 107"/>
                  <a:gd name="T40" fmla="*/ 0 w 44"/>
                  <a:gd name="T41" fmla="*/ 0 h 107"/>
                  <a:gd name="T42" fmla="*/ 0 w 44"/>
                  <a:gd name="T43" fmla="*/ 0 h 107"/>
                  <a:gd name="T44" fmla="*/ 0 w 44"/>
                  <a:gd name="T45" fmla="*/ 0 h 107"/>
                  <a:gd name="T46" fmla="*/ 0 w 44"/>
                  <a:gd name="T47" fmla="*/ 0 h 107"/>
                  <a:gd name="T48" fmla="*/ 0 w 44"/>
                  <a:gd name="T49" fmla="*/ 0 h 107"/>
                  <a:gd name="T50" fmla="*/ 0 w 44"/>
                  <a:gd name="T51" fmla="*/ 0 h 107"/>
                  <a:gd name="T52" fmla="*/ 0 w 44"/>
                  <a:gd name="T53" fmla="*/ 0 h 107"/>
                  <a:gd name="T54" fmla="*/ 0 w 44"/>
                  <a:gd name="T55" fmla="*/ 0 h 107"/>
                  <a:gd name="T56" fmla="*/ 0 w 44"/>
                  <a:gd name="T57" fmla="*/ 0 h 107"/>
                  <a:gd name="T58" fmla="*/ 0 w 44"/>
                  <a:gd name="T59" fmla="*/ 0 h 107"/>
                  <a:gd name="T60" fmla="*/ 0 w 44"/>
                  <a:gd name="T61" fmla="*/ 0 h 107"/>
                  <a:gd name="T62" fmla="*/ 0 w 44"/>
                  <a:gd name="T63" fmla="*/ 0 h 107"/>
                  <a:gd name="T64" fmla="*/ 0 w 44"/>
                  <a:gd name="T65" fmla="*/ 0 h 107"/>
                  <a:gd name="T66" fmla="*/ 0 w 44"/>
                  <a:gd name="T67" fmla="*/ 0 h 107"/>
                  <a:gd name="T68" fmla="*/ 0 w 44"/>
                  <a:gd name="T69" fmla="*/ 0 h 107"/>
                  <a:gd name="T70" fmla="*/ 0 w 44"/>
                  <a:gd name="T71" fmla="*/ 0 h 107"/>
                  <a:gd name="T72" fmla="*/ 0 w 44"/>
                  <a:gd name="T73" fmla="*/ 0 h 107"/>
                  <a:gd name="T74" fmla="*/ 0 w 44"/>
                  <a:gd name="T75" fmla="*/ 0 h 107"/>
                  <a:gd name="T76" fmla="*/ 0 w 44"/>
                  <a:gd name="T77" fmla="*/ 0 h 107"/>
                  <a:gd name="T78" fmla="*/ 0 w 44"/>
                  <a:gd name="T79" fmla="*/ 0 h 107"/>
                  <a:gd name="T80" fmla="*/ 0 w 44"/>
                  <a:gd name="T81" fmla="*/ 0 h 107"/>
                  <a:gd name="T82" fmla="*/ 0 w 44"/>
                  <a:gd name="T83" fmla="*/ 0 h 107"/>
                  <a:gd name="T84" fmla="*/ 0 w 44"/>
                  <a:gd name="T85" fmla="*/ 0 h 107"/>
                  <a:gd name="T86" fmla="*/ 0 w 44"/>
                  <a:gd name="T87" fmla="*/ 0 h 107"/>
                  <a:gd name="T88" fmla="*/ 0 w 44"/>
                  <a:gd name="T89" fmla="*/ 0 h 107"/>
                  <a:gd name="T90" fmla="*/ 0 w 44"/>
                  <a:gd name="T91" fmla="*/ 0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107"/>
                  <a:gd name="T140" fmla="*/ 44 w 44"/>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107">
                    <a:moveTo>
                      <a:pt x="44" y="0"/>
                    </a:moveTo>
                    <a:lnTo>
                      <a:pt x="43" y="4"/>
                    </a:lnTo>
                    <a:lnTo>
                      <a:pt x="42" y="9"/>
                    </a:lnTo>
                    <a:lnTo>
                      <a:pt x="40" y="14"/>
                    </a:lnTo>
                    <a:lnTo>
                      <a:pt x="39" y="20"/>
                    </a:lnTo>
                    <a:lnTo>
                      <a:pt x="37" y="24"/>
                    </a:lnTo>
                    <a:lnTo>
                      <a:pt x="36" y="31"/>
                    </a:lnTo>
                    <a:lnTo>
                      <a:pt x="35" y="36"/>
                    </a:lnTo>
                    <a:lnTo>
                      <a:pt x="35" y="42"/>
                    </a:lnTo>
                    <a:lnTo>
                      <a:pt x="33" y="47"/>
                    </a:lnTo>
                    <a:lnTo>
                      <a:pt x="32" y="53"/>
                    </a:lnTo>
                    <a:lnTo>
                      <a:pt x="32" y="59"/>
                    </a:lnTo>
                    <a:lnTo>
                      <a:pt x="32" y="65"/>
                    </a:lnTo>
                    <a:lnTo>
                      <a:pt x="31" y="71"/>
                    </a:lnTo>
                    <a:lnTo>
                      <a:pt x="31" y="77"/>
                    </a:lnTo>
                    <a:lnTo>
                      <a:pt x="31" y="82"/>
                    </a:lnTo>
                    <a:lnTo>
                      <a:pt x="32" y="90"/>
                    </a:lnTo>
                    <a:lnTo>
                      <a:pt x="27" y="88"/>
                    </a:lnTo>
                    <a:lnTo>
                      <a:pt x="25" y="89"/>
                    </a:lnTo>
                    <a:lnTo>
                      <a:pt x="23" y="91"/>
                    </a:lnTo>
                    <a:lnTo>
                      <a:pt x="23" y="93"/>
                    </a:lnTo>
                    <a:lnTo>
                      <a:pt x="22" y="99"/>
                    </a:lnTo>
                    <a:lnTo>
                      <a:pt x="21" y="107"/>
                    </a:lnTo>
                    <a:lnTo>
                      <a:pt x="16" y="105"/>
                    </a:lnTo>
                    <a:lnTo>
                      <a:pt x="10" y="102"/>
                    </a:lnTo>
                    <a:lnTo>
                      <a:pt x="7" y="96"/>
                    </a:lnTo>
                    <a:lnTo>
                      <a:pt x="4" y="91"/>
                    </a:lnTo>
                    <a:lnTo>
                      <a:pt x="2" y="86"/>
                    </a:lnTo>
                    <a:lnTo>
                      <a:pt x="1" y="81"/>
                    </a:lnTo>
                    <a:lnTo>
                      <a:pt x="0" y="77"/>
                    </a:lnTo>
                    <a:lnTo>
                      <a:pt x="0" y="73"/>
                    </a:lnTo>
                    <a:lnTo>
                      <a:pt x="0" y="68"/>
                    </a:lnTo>
                    <a:lnTo>
                      <a:pt x="0" y="63"/>
                    </a:lnTo>
                    <a:lnTo>
                      <a:pt x="0" y="58"/>
                    </a:lnTo>
                    <a:lnTo>
                      <a:pt x="2" y="54"/>
                    </a:lnTo>
                    <a:lnTo>
                      <a:pt x="3" y="46"/>
                    </a:lnTo>
                    <a:lnTo>
                      <a:pt x="7" y="39"/>
                    </a:lnTo>
                    <a:lnTo>
                      <a:pt x="9" y="32"/>
                    </a:lnTo>
                    <a:lnTo>
                      <a:pt x="15" y="24"/>
                    </a:lnTo>
                    <a:lnTo>
                      <a:pt x="20" y="17"/>
                    </a:lnTo>
                    <a:lnTo>
                      <a:pt x="27" y="11"/>
                    </a:lnTo>
                    <a:lnTo>
                      <a:pt x="30" y="7"/>
                    </a:lnTo>
                    <a:lnTo>
                      <a:pt x="35" y="4"/>
                    </a:lnTo>
                    <a:lnTo>
                      <a:pt x="39" y="2"/>
                    </a:lnTo>
                    <a:lnTo>
                      <a:pt x="4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9" name="Freeform 78"/>
              <p:cNvSpPr>
                <a:spLocks/>
              </p:cNvSpPr>
              <p:nvPr/>
            </p:nvSpPr>
            <p:spPr bwMode="auto">
              <a:xfrm>
                <a:off x="5319" y="2011"/>
                <a:ext cx="147" cy="95"/>
              </a:xfrm>
              <a:custGeom>
                <a:avLst/>
                <a:gdLst>
                  <a:gd name="T0" fmla="*/ 0 w 356"/>
                  <a:gd name="T1" fmla="*/ 0 h 226"/>
                  <a:gd name="T2" fmla="*/ 0 w 356"/>
                  <a:gd name="T3" fmla="*/ 0 h 226"/>
                  <a:gd name="T4" fmla="*/ 0 w 356"/>
                  <a:gd name="T5" fmla="*/ 0 h 226"/>
                  <a:gd name="T6" fmla="*/ 0 w 356"/>
                  <a:gd name="T7" fmla="*/ 0 h 226"/>
                  <a:gd name="T8" fmla="*/ 0 w 356"/>
                  <a:gd name="T9" fmla="*/ 0 h 226"/>
                  <a:gd name="T10" fmla="*/ 0 w 356"/>
                  <a:gd name="T11" fmla="*/ 0 h 226"/>
                  <a:gd name="T12" fmla="*/ 0 w 356"/>
                  <a:gd name="T13" fmla="*/ 0 h 226"/>
                  <a:gd name="T14" fmla="*/ 0 w 356"/>
                  <a:gd name="T15" fmla="*/ 0 h 226"/>
                  <a:gd name="T16" fmla="*/ 0 w 356"/>
                  <a:gd name="T17" fmla="*/ 0 h 226"/>
                  <a:gd name="T18" fmla="*/ 0 w 356"/>
                  <a:gd name="T19" fmla="*/ 0 h 226"/>
                  <a:gd name="T20" fmla="*/ 0 w 356"/>
                  <a:gd name="T21" fmla="*/ 0 h 226"/>
                  <a:gd name="T22" fmla="*/ 0 w 356"/>
                  <a:gd name="T23" fmla="*/ 0 h 226"/>
                  <a:gd name="T24" fmla="*/ 0 w 356"/>
                  <a:gd name="T25" fmla="*/ 0 h 226"/>
                  <a:gd name="T26" fmla="*/ 0 w 356"/>
                  <a:gd name="T27" fmla="*/ 0 h 226"/>
                  <a:gd name="T28" fmla="*/ 0 w 356"/>
                  <a:gd name="T29" fmla="*/ 0 h 226"/>
                  <a:gd name="T30" fmla="*/ 0 w 356"/>
                  <a:gd name="T31" fmla="*/ 0 h 226"/>
                  <a:gd name="T32" fmla="*/ 0 w 356"/>
                  <a:gd name="T33" fmla="*/ 0 h 226"/>
                  <a:gd name="T34" fmla="*/ 0 w 356"/>
                  <a:gd name="T35" fmla="*/ 0 h 226"/>
                  <a:gd name="T36" fmla="*/ 0 w 356"/>
                  <a:gd name="T37" fmla="*/ 0 h 226"/>
                  <a:gd name="T38" fmla="*/ 0 w 356"/>
                  <a:gd name="T39" fmla="*/ 0 h 226"/>
                  <a:gd name="T40" fmla="*/ 0 w 356"/>
                  <a:gd name="T41" fmla="*/ 0 h 226"/>
                  <a:gd name="T42" fmla="*/ 0 w 356"/>
                  <a:gd name="T43" fmla="*/ 0 h 226"/>
                  <a:gd name="T44" fmla="*/ 0 w 356"/>
                  <a:gd name="T45" fmla="*/ 0 h 226"/>
                  <a:gd name="T46" fmla="*/ 0 w 356"/>
                  <a:gd name="T47" fmla="*/ 0 h 226"/>
                  <a:gd name="T48" fmla="*/ 0 w 356"/>
                  <a:gd name="T49" fmla="*/ 0 h 226"/>
                  <a:gd name="T50" fmla="*/ 0 w 356"/>
                  <a:gd name="T51" fmla="*/ 0 h 226"/>
                  <a:gd name="T52" fmla="*/ 0 w 356"/>
                  <a:gd name="T53" fmla="*/ 0 h 226"/>
                  <a:gd name="T54" fmla="*/ 0 w 356"/>
                  <a:gd name="T55" fmla="*/ 0 h 226"/>
                  <a:gd name="T56" fmla="*/ 0 w 356"/>
                  <a:gd name="T57" fmla="*/ 0 h 226"/>
                  <a:gd name="T58" fmla="*/ 0 w 356"/>
                  <a:gd name="T59" fmla="*/ 0 h 226"/>
                  <a:gd name="T60" fmla="*/ 0 w 356"/>
                  <a:gd name="T61" fmla="*/ 0 h 226"/>
                  <a:gd name="T62" fmla="*/ 0 w 356"/>
                  <a:gd name="T63" fmla="*/ 0 h 226"/>
                  <a:gd name="T64" fmla="*/ 0 w 356"/>
                  <a:gd name="T65" fmla="*/ 0 h 226"/>
                  <a:gd name="T66" fmla="*/ 0 w 356"/>
                  <a:gd name="T67" fmla="*/ 0 h 226"/>
                  <a:gd name="T68" fmla="*/ 0 w 356"/>
                  <a:gd name="T69" fmla="*/ 0 h 226"/>
                  <a:gd name="T70" fmla="*/ 0 w 356"/>
                  <a:gd name="T71" fmla="*/ 0 h 226"/>
                  <a:gd name="T72" fmla="*/ 0 w 356"/>
                  <a:gd name="T73" fmla="*/ 0 h 226"/>
                  <a:gd name="T74" fmla="*/ 0 w 356"/>
                  <a:gd name="T75" fmla="*/ 0 h 226"/>
                  <a:gd name="T76" fmla="*/ 0 w 356"/>
                  <a:gd name="T77" fmla="*/ 0 h 226"/>
                  <a:gd name="T78" fmla="*/ 0 w 356"/>
                  <a:gd name="T79" fmla="*/ 0 h 226"/>
                  <a:gd name="T80" fmla="*/ 0 w 356"/>
                  <a:gd name="T81" fmla="*/ 0 h 226"/>
                  <a:gd name="T82" fmla="*/ 0 w 356"/>
                  <a:gd name="T83" fmla="*/ 0 h 226"/>
                  <a:gd name="T84" fmla="*/ 0 w 356"/>
                  <a:gd name="T85" fmla="*/ 0 h 226"/>
                  <a:gd name="T86" fmla="*/ 0 w 356"/>
                  <a:gd name="T87" fmla="*/ 0 h 226"/>
                  <a:gd name="T88" fmla="*/ 0 w 356"/>
                  <a:gd name="T89" fmla="*/ 0 h 226"/>
                  <a:gd name="T90" fmla="*/ 0 w 356"/>
                  <a:gd name="T91" fmla="*/ 0 h 226"/>
                  <a:gd name="T92" fmla="*/ 0 w 356"/>
                  <a:gd name="T93" fmla="*/ 0 h 226"/>
                  <a:gd name="T94" fmla="*/ 0 w 356"/>
                  <a:gd name="T95" fmla="*/ 0 h 226"/>
                  <a:gd name="T96" fmla="*/ 0 w 356"/>
                  <a:gd name="T97" fmla="*/ 0 h 226"/>
                  <a:gd name="T98" fmla="*/ 0 w 356"/>
                  <a:gd name="T99" fmla="*/ 0 h 226"/>
                  <a:gd name="T100" fmla="*/ 0 w 356"/>
                  <a:gd name="T101" fmla="*/ 0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6"/>
                  <a:gd name="T154" fmla="*/ 0 h 226"/>
                  <a:gd name="T155" fmla="*/ 356 w 356"/>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6" h="226">
                    <a:moveTo>
                      <a:pt x="291" y="0"/>
                    </a:moveTo>
                    <a:lnTo>
                      <a:pt x="296" y="0"/>
                    </a:lnTo>
                    <a:lnTo>
                      <a:pt x="300" y="0"/>
                    </a:lnTo>
                    <a:lnTo>
                      <a:pt x="306" y="0"/>
                    </a:lnTo>
                    <a:lnTo>
                      <a:pt x="310" y="0"/>
                    </a:lnTo>
                    <a:lnTo>
                      <a:pt x="316" y="0"/>
                    </a:lnTo>
                    <a:lnTo>
                      <a:pt x="321" y="0"/>
                    </a:lnTo>
                    <a:lnTo>
                      <a:pt x="327" y="0"/>
                    </a:lnTo>
                    <a:lnTo>
                      <a:pt x="331" y="1"/>
                    </a:lnTo>
                    <a:lnTo>
                      <a:pt x="340" y="4"/>
                    </a:lnTo>
                    <a:lnTo>
                      <a:pt x="347" y="10"/>
                    </a:lnTo>
                    <a:lnTo>
                      <a:pt x="350" y="13"/>
                    </a:lnTo>
                    <a:lnTo>
                      <a:pt x="353" y="18"/>
                    </a:lnTo>
                    <a:lnTo>
                      <a:pt x="355" y="22"/>
                    </a:lnTo>
                    <a:lnTo>
                      <a:pt x="356" y="30"/>
                    </a:lnTo>
                    <a:lnTo>
                      <a:pt x="348" y="26"/>
                    </a:lnTo>
                    <a:lnTo>
                      <a:pt x="342" y="22"/>
                    </a:lnTo>
                    <a:lnTo>
                      <a:pt x="333" y="19"/>
                    </a:lnTo>
                    <a:lnTo>
                      <a:pt x="325" y="18"/>
                    </a:lnTo>
                    <a:lnTo>
                      <a:pt x="315" y="18"/>
                    </a:lnTo>
                    <a:lnTo>
                      <a:pt x="308" y="20"/>
                    </a:lnTo>
                    <a:lnTo>
                      <a:pt x="303" y="23"/>
                    </a:lnTo>
                    <a:lnTo>
                      <a:pt x="300" y="27"/>
                    </a:lnTo>
                    <a:lnTo>
                      <a:pt x="296" y="32"/>
                    </a:lnTo>
                    <a:lnTo>
                      <a:pt x="293" y="38"/>
                    </a:lnTo>
                    <a:lnTo>
                      <a:pt x="296" y="42"/>
                    </a:lnTo>
                    <a:lnTo>
                      <a:pt x="302" y="45"/>
                    </a:lnTo>
                    <a:lnTo>
                      <a:pt x="309" y="44"/>
                    </a:lnTo>
                    <a:lnTo>
                      <a:pt x="319" y="44"/>
                    </a:lnTo>
                    <a:lnTo>
                      <a:pt x="327" y="44"/>
                    </a:lnTo>
                    <a:lnTo>
                      <a:pt x="337" y="46"/>
                    </a:lnTo>
                    <a:lnTo>
                      <a:pt x="339" y="48"/>
                    </a:lnTo>
                    <a:lnTo>
                      <a:pt x="343" y="51"/>
                    </a:lnTo>
                    <a:lnTo>
                      <a:pt x="345" y="54"/>
                    </a:lnTo>
                    <a:lnTo>
                      <a:pt x="346" y="60"/>
                    </a:lnTo>
                    <a:lnTo>
                      <a:pt x="335" y="58"/>
                    </a:lnTo>
                    <a:lnTo>
                      <a:pt x="325" y="59"/>
                    </a:lnTo>
                    <a:lnTo>
                      <a:pt x="315" y="59"/>
                    </a:lnTo>
                    <a:lnTo>
                      <a:pt x="306" y="62"/>
                    </a:lnTo>
                    <a:lnTo>
                      <a:pt x="296" y="65"/>
                    </a:lnTo>
                    <a:lnTo>
                      <a:pt x="288" y="67"/>
                    </a:lnTo>
                    <a:lnTo>
                      <a:pt x="278" y="71"/>
                    </a:lnTo>
                    <a:lnTo>
                      <a:pt x="270" y="75"/>
                    </a:lnTo>
                    <a:lnTo>
                      <a:pt x="261" y="78"/>
                    </a:lnTo>
                    <a:lnTo>
                      <a:pt x="252" y="83"/>
                    </a:lnTo>
                    <a:lnTo>
                      <a:pt x="244" y="87"/>
                    </a:lnTo>
                    <a:lnTo>
                      <a:pt x="235" y="92"/>
                    </a:lnTo>
                    <a:lnTo>
                      <a:pt x="227" y="95"/>
                    </a:lnTo>
                    <a:lnTo>
                      <a:pt x="218" y="98"/>
                    </a:lnTo>
                    <a:lnTo>
                      <a:pt x="210" y="102"/>
                    </a:lnTo>
                    <a:lnTo>
                      <a:pt x="202" y="106"/>
                    </a:lnTo>
                    <a:lnTo>
                      <a:pt x="194" y="102"/>
                    </a:lnTo>
                    <a:lnTo>
                      <a:pt x="187" y="97"/>
                    </a:lnTo>
                    <a:lnTo>
                      <a:pt x="178" y="93"/>
                    </a:lnTo>
                    <a:lnTo>
                      <a:pt x="169" y="89"/>
                    </a:lnTo>
                    <a:lnTo>
                      <a:pt x="159" y="84"/>
                    </a:lnTo>
                    <a:lnTo>
                      <a:pt x="150" y="78"/>
                    </a:lnTo>
                    <a:lnTo>
                      <a:pt x="140" y="74"/>
                    </a:lnTo>
                    <a:lnTo>
                      <a:pt x="132" y="72"/>
                    </a:lnTo>
                    <a:lnTo>
                      <a:pt x="122" y="68"/>
                    </a:lnTo>
                    <a:lnTo>
                      <a:pt x="113" y="67"/>
                    </a:lnTo>
                    <a:lnTo>
                      <a:pt x="105" y="67"/>
                    </a:lnTo>
                    <a:lnTo>
                      <a:pt x="98" y="68"/>
                    </a:lnTo>
                    <a:lnTo>
                      <a:pt x="91" y="70"/>
                    </a:lnTo>
                    <a:lnTo>
                      <a:pt x="86" y="74"/>
                    </a:lnTo>
                    <a:lnTo>
                      <a:pt x="81" y="81"/>
                    </a:lnTo>
                    <a:lnTo>
                      <a:pt x="79" y="91"/>
                    </a:lnTo>
                    <a:lnTo>
                      <a:pt x="84" y="90"/>
                    </a:lnTo>
                    <a:lnTo>
                      <a:pt x="89" y="90"/>
                    </a:lnTo>
                    <a:lnTo>
                      <a:pt x="94" y="90"/>
                    </a:lnTo>
                    <a:lnTo>
                      <a:pt x="99" y="90"/>
                    </a:lnTo>
                    <a:lnTo>
                      <a:pt x="104" y="90"/>
                    </a:lnTo>
                    <a:lnTo>
                      <a:pt x="110" y="91"/>
                    </a:lnTo>
                    <a:lnTo>
                      <a:pt x="115" y="92"/>
                    </a:lnTo>
                    <a:lnTo>
                      <a:pt x="120" y="93"/>
                    </a:lnTo>
                    <a:lnTo>
                      <a:pt x="124" y="94"/>
                    </a:lnTo>
                    <a:lnTo>
                      <a:pt x="130" y="96"/>
                    </a:lnTo>
                    <a:lnTo>
                      <a:pt x="135" y="99"/>
                    </a:lnTo>
                    <a:lnTo>
                      <a:pt x="140" y="103"/>
                    </a:lnTo>
                    <a:lnTo>
                      <a:pt x="144" y="105"/>
                    </a:lnTo>
                    <a:lnTo>
                      <a:pt x="150" y="110"/>
                    </a:lnTo>
                    <a:lnTo>
                      <a:pt x="154" y="114"/>
                    </a:lnTo>
                    <a:lnTo>
                      <a:pt x="158" y="120"/>
                    </a:lnTo>
                    <a:lnTo>
                      <a:pt x="152" y="120"/>
                    </a:lnTo>
                    <a:lnTo>
                      <a:pt x="147" y="120"/>
                    </a:lnTo>
                    <a:lnTo>
                      <a:pt x="140" y="120"/>
                    </a:lnTo>
                    <a:lnTo>
                      <a:pt x="134" y="120"/>
                    </a:lnTo>
                    <a:lnTo>
                      <a:pt x="127" y="118"/>
                    </a:lnTo>
                    <a:lnTo>
                      <a:pt x="121" y="118"/>
                    </a:lnTo>
                    <a:lnTo>
                      <a:pt x="114" y="117"/>
                    </a:lnTo>
                    <a:lnTo>
                      <a:pt x="108" y="117"/>
                    </a:lnTo>
                    <a:lnTo>
                      <a:pt x="101" y="117"/>
                    </a:lnTo>
                    <a:lnTo>
                      <a:pt x="95" y="118"/>
                    </a:lnTo>
                    <a:lnTo>
                      <a:pt x="89" y="119"/>
                    </a:lnTo>
                    <a:lnTo>
                      <a:pt x="85" y="122"/>
                    </a:lnTo>
                    <a:lnTo>
                      <a:pt x="79" y="124"/>
                    </a:lnTo>
                    <a:lnTo>
                      <a:pt x="76" y="129"/>
                    </a:lnTo>
                    <a:lnTo>
                      <a:pt x="73" y="133"/>
                    </a:lnTo>
                    <a:lnTo>
                      <a:pt x="71" y="142"/>
                    </a:lnTo>
                    <a:lnTo>
                      <a:pt x="78" y="140"/>
                    </a:lnTo>
                    <a:lnTo>
                      <a:pt x="86" y="139"/>
                    </a:lnTo>
                    <a:lnTo>
                      <a:pt x="94" y="138"/>
                    </a:lnTo>
                    <a:lnTo>
                      <a:pt x="102" y="138"/>
                    </a:lnTo>
                    <a:lnTo>
                      <a:pt x="109" y="138"/>
                    </a:lnTo>
                    <a:lnTo>
                      <a:pt x="117" y="138"/>
                    </a:lnTo>
                    <a:lnTo>
                      <a:pt x="124" y="139"/>
                    </a:lnTo>
                    <a:lnTo>
                      <a:pt x="132" y="141"/>
                    </a:lnTo>
                    <a:lnTo>
                      <a:pt x="139" y="142"/>
                    </a:lnTo>
                    <a:lnTo>
                      <a:pt x="146" y="143"/>
                    </a:lnTo>
                    <a:lnTo>
                      <a:pt x="154" y="145"/>
                    </a:lnTo>
                    <a:lnTo>
                      <a:pt x="161" y="148"/>
                    </a:lnTo>
                    <a:lnTo>
                      <a:pt x="169" y="149"/>
                    </a:lnTo>
                    <a:lnTo>
                      <a:pt x="176" y="151"/>
                    </a:lnTo>
                    <a:lnTo>
                      <a:pt x="184" y="155"/>
                    </a:lnTo>
                    <a:lnTo>
                      <a:pt x="192" y="159"/>
                    </a:lnTo>
                    <a:lnTo>
                      <a:pt x="183" y="161"/>
                    </a:lnTo>
                    <a:lnTo>
                      <a:pt x="174" y="162"/>
                    </a:lnTo>
                    <a:lnTo>
                      <a:pt x="164" y="162"/>
                    </a:lnTo>
                    <a:lnTo>
                      <a:pt x="155" y="162"/>
                    </a:lnTo>
                    <a:lnTo>
                      <a:pt x="143" y="162"/>
                    </a:lnTo>
                    <a:lnTo>
                      <a:pt x="132" y="162"/>
                    </a:lnTo>
                    <a:lnTo>
                      <a:pt x="121" y="161"/>
                    </a:lnTo>
                    <a:lnTo>
                      <a:pt x="111" y="161"/>
                    </a:lnTo>
                    <a:lnTo>
                      <a:pt x="99" y="161"/>
                    </a:lnTo>
                    <a:lnTo>
                      <a:pt x="89" y="162"/>
                    </a:lnTo>
                    <a:lnTo>
                      <a:pt x="79" y="164"/>
                    </a:lnTo>
                    <a:lnTo>
                      <a:pt x="72" y="169"/>
                    </a:lnTo>
                    <a:lnTo>
                      <a:pt x="65" y="174"/>
                    </a:lnTo>
                    <a:lnTo>
                      <a:pt x="59" y="182"/>
                    </a:lnTo>
                    <a:lnTo>
                      <a:pt x="57" y="191"/>
                    </a:lnTo>
                    <a:lnTo>
                      <a:pt x="57" y="205"/>
                    </a:lnTo>
                    <a:lnTo>
                      <a:pt x="52" y="209"/>
                    </a:lnTo>
                    <a:lnTo>
                      <a:pt x="48" y="215"/>
                    </a:lnTo>
                    <a:lnTo>
                      <a:pt x="44" y="219"/>
                    </a:lnTo>
                    <a:lnTo>
                      <a:pt x="40" y="223"/>
                    </a:lnTo>
                    <a:lnTo>
                      <a:pt x="36" y="225"/>
                    </a:lnTo>
                    <a:lnTo>
                      <a:pt x="30" y="226"/>
                    </a:lnTo>
                    <a:lnTo>
                      <a:pt x="24" y="225"/>
                    </a:lnTo>
                    <a:lnTo>
                      <a:pt x="19" y="224"/>
                    </a:lnTo>
                    <a:lnTo>
                      <a:pt x="20" y="218"/>
                    </a:lnTo>
                    <a:lnTo>
                      <a:pt x="21" y="212"/>
                    </a:lnTo>
                    <a:lnTo>
                      <a:pt x="21" y="206"/>
                    </a:lnTo>
                    <a:lnTo>
                      <a:pt x="23" y="199"/>
                    </a:lnTo>
                    <a:lnTo>
                      <a:pt x="24" y="190"/>
                    </a:lnTo>
                    <a:lnTo>
                      <a:pt x="25" y="184"/>
                    </a:lnTo>
                    <a:lnTo>
                      <a:pt x="26" y="177"/>
                    </a:lnTo>
                    <a:lnTo>
                      <a:pt x="27" y="171"/>
                    </a:lnTo>
                    <a:lnTo>
                      <a:pt x="26" y="166"/>
                    </a:lnTo>
                    <a:lnTo>
                      <a:pt x="25" y="162"/>
                    </a:lnTo>
                    <a:lnTo>
                      <a:pt x="23" y="160"/>
                    </a:lnTo>
                    <a:lnTo>
                      <a:pt x="22" y="160"/>
                    </a:lnTo>
                    <a:lnTo>
                      <a:pt x="20" y="161"/>
                    </a:lnTo>
                    <a:lnTo>
                      <a:pt x="17" y="165"/>
                    </a:lnTo>
                    <a:lnTo>
                      <a:pt x="12" y="171"/>
                    </a:lnTo>
                    <a:lnTo>
                      <a:pt x="8" y="181"/>
                    </a:lnTo>
                    <a:lnTo>
                      <a:pt x="7" y="181"/>
                    </a:lnTo>
                    <a:lnTo>
                      <a:pt x="6" y="181"/>
                    </a:lnTo>
                    <a:lnTo>
                      <a:pt x="1" y="176"/>
                    </a:lnTo>
                    <a:lnTo>
                      <a:pt x="0" y="171"/>
                    </a:lnTo>
                    <a:lnTo>
                      <a:pt x="0" y="166"/>
                    </a:lnTo>
                    <a:lnTo>
                      <a:pt x="1" y="161"/>
                    </a:lnTo>
                    <a:lnTo>
                      <a:pt x="2" y="153"/>
                    </a:lnTo>
                    <a:lnTo>
                      <a:pt x="4" y="148"/>
                    </a:lnTo>
                    <a:lnTo>
                      <a:pt x="8" y="141"/>
                    </a:lnTo>
                    <a:lnTo>
                      <a:pt x="11" y="135"/>
                    </a:lnTo>
                    <a:lnTo>
                      <a:pt x="13" y="130"/>
                    </a:lnTo>
                    <a:lnTo>
                      <a:pt x="16" y="125"/>
                    </a:lnTo>
                    <a:lnTo>
                      <a:pt x="17" y="121"/>
                    </a:lnTo>
                    <a:lnTo>
                      <a:pt x="18" y="119"/>
                    </a:lnTo>
                    <a:lnTo>
                      <a:pt x="15" y="117"/>
                    </a:lnTo>
                    <a:lnTo>
                      <a:pt x="12" y="117"/>
                    </a:lnTo>
                    <a:lnTo>
                      <a:pt x="7" y="119"/>
                    </a:lnTo>
                    <a:lnTo>
                      <a:pt x="1" y="124"/>
                    </a:lnTo>
                    <a:lnTo>
                      <a:pt x="2" y="107"/>
                    </a:lnTo>
                    <a:lnTo>
                      <a:pt x="7" y="93"/>
                    </a:lnTo>
                    <a:lnTo>
                      <a:pt x="14" y="81"/>
                    </a:lnTo>
                    <a:lnTo>
                      <a:pt x="22" y="72"/>
                    </a:lnTo>
                    <a:lnTo>
                      <a:pt x="32" y="63"/>
                    </a:lnTo>
                    <a:lnTo>
                      <a:pt x="44" y="57"/>
                    </a:lnTo>
                    <a:lnTo>
                      <a:pt x="57" y="52"/>
                    </a:lnTo>
                    <a:lnTo>
                      <a:pt x="71" y="49"/>
                    </a:lnTo>
                    <a:lnTo>
                      <a:pt x="84" y="47"/>
                    </a:lnTo>
                    <a:lnTo>
                      <a:pt x="98" y="47"/>
                    </a:lnTo>
                    <a:lnTo>
                      <a:pt x="113" y="48"/>
                    </a:lnTo>
                    <a:lnTo>
                      <a:pt x="128" y="50"/>
                    </a:lnTo>
                    <a:lnTo>
                      <a:pt x="141" y="53"/>
                    </a:lnTo>
                    <a:lnTo>
                      <a:pt x="156" y="57"/>
                    </a:lnTo>
                    <a:lnTo>
                      <a:pt x="169" y="62"/>
                    </a:lnTo>
                    <a:lnTo>
                      <a:pt x="183" y="69"/>
                    </a:lnTo>
                    <a:lnTo>
                      <a:pt x="188" y="63"/>
                    </a:lnTo>
                    <a:lnTo>
                      <a:pt x="195" y="57"/>
                    </a:lnTo>
                    <a:lnTo>
                      <a:pt x="200" y="53"/>
                    </a:lnTo>
                    <a:lnTo>
                      <a:pt x="207" y="48"/>
                    </a:lnTo>
                    <a:lnTo>
                      <a:pt x="213" y="42"/>
                    </a:lnTo>
                    <a:lnTo>
                      <a:pt x="220" y="37"/>
                    </a:lnTo>
                    <a:lnTo>
                      <a:pt x="226" y="32"/>
                    </a:lnTo>
                    <a:lnTo>
                      <a:pt x="234" y="28"/>
                    </a:lnTo>
                    <a:lnTo>
                      <a:pt x="240" y="22"/>
                    </a:lnTo>
                    <a:lnTo>
                      <a:pt x="247" y="18"/>
                    </a:lnTo>
                    <a:lnTo>
                      <a:pt x="253" y="14"/>
                    </a:lnTo>
                    <a:lnTo>
                      <a:pt x="262" y="10"/>
                    </a:lnTo>
                    <a:lnTo>
                      <a:pt x="269" y="7"/>
                    </a:lnTo>
                    <a:lnTo>
                      <a:pt x="276" y="4"/>
                    </a:lnTo>
                    <a:lnTo>
                      <a:pt x="284" y="1"/>
                    </a:lnTo>
                    <a:lnTo>
                      <a:pt x="29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0" name="Freeform 79"/>
              <p:cNvSpPr>
                <a:spLocks/>
              </p:cNvSpPr>
              <p:nvPr/>
            </p:nvSpPr>
            <p:spPr bwMode="auto">
              <a:xfrm>
                <a:off x="5661" y="2011"/>
                <a:ext cx="15" cy="22"/>
              </a:xfrm>
              <a:custGeom>
                <a:avLst/>
                <a:gdLst>
                  <a:gd name="T0" fmla="*/ 0 w 41"/>
                  <a:gd name="T1" fmla="*/ 0 h 52"/>
                  <a:gd name="T2" fmla="*/ 0 w 41"/>
                  <a:gd name="T3" fmla="*/ 0 h 52"/>
                  <a:gd name="T4" fmla="*/ 0 w 41"/>
                  <a:gd name="T5" fmla="*/ 0 h 52"/>
                  <a:gd name="T6" fmla="*/ 0 w 41"/>
                  <a:gd name="T7" fmla="*/ 0 h 52"/>
                  <a:gd name="T8" fmla="*/ 0 w 41"/>
                  <a:gd name="T9" fmla="*/ 0 h 52"/>
                  <a:gd name="T10" fmla="*/ 0 w 41"/>
                  <a:gd name="T11" fmla="*/ 0 h 52"/>
                  <a:gd name="T12" fmla="*/ 0 w 41"/>
                  <a:gd name="T13" fmla="*/ 0 h 52"/>
                  <a:gd name="T14" fmla="*/ 0 w 41"/>
                  <a:gd name="T15" fmla="*/ 0 h 52"/>
                  <a:gd name="T16" fmla="*/ 0 w 41"/>
                  <a:gd name="T17" fmla="*/ 0 h 52"/>
                  <a:gd name="T18" fmla="*/ 0 w 41"/>
                  <a:gd name="T19" fmla="*/ 0 h 52"/>
                  <a:gd name="T20" fmla="*/ 0 w 41"/>
                  <a:gd name="T21" fmla="*/ 0 h 52"/>
                  <a:gd name="T22" fmla="*/ 0 w 41"/>
                  <a:gd name="T23" fmla="*/ 0 h 52"/>
                  <a:gd name="T24" fmla="*/ 0 w 41"/>
                  <a:gd name="T25" fmla="*/ 0 h 52"/>
                  <a:gd name="T26" fmla="*/ 0 w 41"/>
                  <a:gd name="T27" fmla="*/ 0 h 52"/>
                  <a:gd name="T28" fmla="*/ 0 w 41"/>
                  <a:gd name="T29" fmla="*/ 0 h 52"/>
                  <a:gd name="T30" fmla="*/ 0 w 41"/>
                  <a:gd name="T31" fmla="*/ 0 h 52"/>
                  <a:gd name="T32" fmla="*/ 0 w 41"/>
                  <a:gd name="T33" fmla="*/ 0 h 52"/>
                  <a:gd name="T34" fmla="*/ 0 w 41"/>
                  <a:gd name="T35" fmla="*/ 0 h 52"/>
                  <a:gd name="T36" fmla="*/ 0 w 41"/>
                  <a:gd name="T37" fmla="*/ 0 h 52"/>
                  <a:gd name="T38" fmla="*/ 0 w 41"/>
                  <a:gd name="T39" fmla="*/ 0 h 52"/>
                  <a:gd name="T40" fmla="*/ 0 w 41"/>
                  <a:gd name="T41" fmla="*/ 0 h 52"/>
                  <a:gd name="T42" fmla="*/ 0 w 41"/>
                  <a:gd name="T43" fmla="*/ 0 h 52"/>
                  <a:gd name="T44" fmla="*/ 0 w 41"/>
                  <a:gd name="T45" fmla="*/ 0 h 52"/>
                  <a:gd name="T46" fmla="*/ 0 w 41"/>
                  <a:gd name="T47" fmla="*/ 0 h 52"/>
                  <a:gd name="T48" fmla="*/ 0 w 41"/>
                  <a:gd name="T49" fmla="*/ 0 h 52"/>
                  <a:gd name="T50" fmla="*/ 0 w 41"/>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52"/>
                  <a:gd name="T80" fmla="*/ 41 w 4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52">
                    <a:moveTo>
                      <a:pt x="41" y="0"/>
                    </a:moveTo>
                    <a:lnTo>
                      <a:pt x="41" y="8"/>
                    </a:lnTo>
                    <a:lnTo>
                      <a:pt x="41" y="16"/>
                    </a:lnTo>
                    <a:lnTo>
                      <a:pt x="40" y="22"/>
                    </a:lnTo>
                    <a:lnTo>
                      <a:pt x="40" y="30"/>
                    </a:lnTo>
                    <a:lnTo>
                      <a:pt x="37" y="35"/>
                    </a:lnTo>
                    <a:lnTo>
                      <a:pt x="36" y="41"/>
                    </a:lnTo>
                    <a:lnTo>
                      <a:pt x="33" y="46"/>
                    </a:lnTo>
                    <a:lnTo>
                      <a:pt x="29" y="50"/>
                    </a:lnTo>
                    <a:lnTo>
                      <a:pt x="24" y="52"/>
                    </a:lnTo>
                    <a:lnTo>
                      <a:pt x="18" y="52"/>
                    </a:lnTo>
                    <a:lnTo>
                      <a:pt x="8" y="48"/>
                    </a:lnTo>
                    <a:lnTo>
                      <a:pt x="0" y="43"/>
                    </a:lnTo>
                    <a:lnTo>
                      <a:pt x="2" y="34"/>
                    </a:lnTo>
                    <a:lnTo>
                      <a:pt x="6" y="26"/>
                    </a:lnTo>
                    <a:lnTo>
                      <a:pt x="10" y="18"/>
                    </a:lnTo>
                    <a:lnTo>
                      <a:pt x="17" y="11"/>
                    </a:lnTo>
                    <a:lnTo>
                      <a:pt x="18" y="13"/>
                    </a:lnTo>
                    <a:lnTo>
                      <a:pt x="18" y="18"/>
                    </a:lnTo>
                    <a:lnTo>
                      <a:pt x="18" y="23"/>
                    </a:lnTo>
                    <a:lnTo>
                      <a:pt x="20" y="28"/>
                    </a:lnTo>
                    <a:lnTo>
                      <a:pt x="27" y="22"/>
                    </a:lnTo>
                    <a:lnTo>
                      <a:pt x="31" y="16"/>
                    </a:lnTo>
                    <a:lnTo>
                      <a:pt x="35" y="7"/>
                    </a:lnTo>
                    <a:lnTo>
                      <a:pt x="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1" name="Freeform 80"/>
              <p:cNvSpPr>
                <a:spLocks/>
              </p:cNvSpPr>
              <p:nvPr/>
            </p:nvSpPr>
            <p:spPr bwMode="auto">
              <a:xfrm>
                <a:off x="5501" y="2022"/>
                <a:ext cx="15" cy="1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48"/>
                  <a:gd name="T62" fmla="*/ 32 w 3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48">
                    <a:moveTo>
                      <a:pt x="28" y="0"/>
                    </a:moveTo>
                    <a:lnTo>
                      <a:pt x="31" y="5"/>
                    </a:lnTo>
                    <a:lnTo>
                      <a:pt x="32" y="13"/>
                    </a:lnTo>
                    <a:lnTo>
                      <a:pt x="29" y="20"/>
                    </a:lnTo>
                    <a:lnTo>
                      <a:pt x="27" y="29"/>
                    </a:lnTo>
                    <a:lnTo>
                      <a:pt x="22" y="35"/>
                    </a:lnTo>
                    <a:lnTo>
                      <a:pt x="19" y="40"/>
                    </a:lnTo>
                    <a:lnTo>
                      <a:pt x="13" y="45"/>
                    </a:lnTo>
                    <a:lnTo>
                      <a:pt x="9" y="48"/>
                    </a:lnTo>
                    <a:lnTo>
                      <a:pt x="3" y="48"/>
                    </a:lnTo>
                    <a:lnTo>
                      <a:pt x="1" y="45"/>
                    </a:lnTo>
                    <a:lnTo>
                      <a:pt x="0" y="40"/>
                    </a:lnTo>
                    <a:lnTo>
                      <a:pt x="0" y="35"/>
                    </a:lnTo>
                    <a:lnTo>
                      <a:pt x="0" y="29"/>
                    </a:lnTo>
                    <a:lnTo>
                      <a:pt x="2" y="20"/>
                    </a:lnTo>
                    <a:lnTo>
                      <a:pt x="6" y="13"/>
                    </a:lnTo>
                    <a:lnTo>
                      <a:pt x="14" y="8"/>
                    </a:lnTo>
                    <a:lnTo>
                      <a:pt x="21" y="3"/>
                    </a:lnTo>
                    <a:lnTo>
                      <a:pt x="2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2" name="Freeform 81"/>
              <p:cNvSpPr>
                <a:spLocks/>
              </p:cNvSpPr>
              <p:nvPr/>
            </p:nvSpPr>
            <p:spPr bwMode="auto">
              <a:xfrm>
                <a:off x="5756" y="2036"/>
                <a:ext cx="25" cy="13"/>
              </a:xfrm>
              <a:custGeom>
                <a:avLst/>
                <a:gdLst>
                  <a:gd name="T0" fmla="*/ 0 w 53"/>
                  <a:gd name="T1" fmla="*/ 0 h 25"/>
                  <a:gd name="T2" fmla="*/ 0 w 53"/>
                  <a:gd name="T3" fmla="*/ 0 h 25"/>
                  <a:gd name="T4" fmla="*/ 0 w 53"/>
                  <a:gd name="T5" fmla="*/ 0 h 25"/>
                  <a:gd name="T6" fmla="*/ 0 w 53"/>
                  <a:gd name="T7" fmla="*/ 0 h 25"/>
                  <a:gd name="T8" fmla="*/ 0 w 53"/>
                  <a:gd name="T9" fmla="*/ 0 h 25"/>
                  <a:gd name="T10" fmla="*/ 0 w 53"/>
                  <a:gd name="T11" fmla="*/ 0 h 25"/>
                  <a:gd name="T12" fmla="*/ 0 w 53"/>
                  <a:gd name="T13" fmla="*/ 0 h 25"/>
                  <a:gd name="T14" fmla="*/ 0 w 53"/>
                  <a:gd name="T15" fmla="*/ 0 h 25"/>
                  <a:gd name="T16" fmla="*/ 0 w 53"/>
                  <a:gd name="T17" fmla="*/ 0 h 25"/>
                  <a:gd name="T18" fmla="*/ 0 w 53"/>
                  <a:gd name="T19" fmla="*/ 0 h 25"/>
                  <a:gd name="T20" fmla="*/ 0 w 53"/>
                  <a:gd name="T21" fmla="*/ 0 h 25"/>
                  <a:gd name="T22" fmla="*/ 0 w 53"/>
                  <a:gd name="T23" fmla="*/ 0 h 25"/>
                  <a:gd name="T24" fmla="*/ 0 w 53"/>
                  <a:gd name="T25" fmla="*/ 0 h 25"/>
                  <a:gd name="T26" fmla="*/ 0 w 53"/>
                  <a:gd name="T27" fmla="*/ 0 h 25"/>
                  <a:gd name="T28" fmla="*/ 0 w 53"/>
                  <a:gd name="T29" fmla="*/ 0 h 25"/>
                  <a:gd name="T30" fmla="*/ 0 w 53"/>
                  <a:gd name="T31" fmla="*/ 0 h 25"/>
                  <a:gd name="T32" fmla="*/ 0 w 53"/>
                  <a:gd name="T33" fmla="*/ 0 h 25"/>
                  <a:gd name="T34" fmla="*/ 0 w 53"/>
                  <a:gd name="T35" fmla="*/ 0 h 25"/>
                  <a:gd name="T36" fmla="*/ 0 w 53"/>
                  <a:gd name="T37" fmla="*/ 0 h 25"/>
                  <a:gd name="T38" fmla="*/ 0 w 53"/>
                  <a:gd name="T39" fmla="*/ 0 h 25"/>
                  <a:gd name="T40" fmla="*/ 0 w 53"/>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5"/>
                  <a:gd name="T65" fmla="*/ 53 w 53"/>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5">
                    <a:moveTo>
                      <a:pt x="1" y="2"/>
                    </a:moveTo>
                    <a:lnTo>
                      <a:pt x="5" y="0"/>
                    </a:lnTo>
                    <a:lnTo>
                      <a:pt x="11" y="0"/>
                    </a:lnTo>
                    <a:lnTo>
                      <a:pt x="15" y="0"/>
                    </a:lnTo>
                    <a:lnTo>
                      <a:pt x="20" y="2"/>
                    </a:lnTo>
                    <a:lnTo>
                      <a:pt x="28" y="8"/>
                    </a:lnTo>
                    <a:lnTo>
                      <a:pt x="36" y="15"/>
                    </a:lnTo>
                    <a:lnTo>
                      <a:pt x="39" y="17"/>
                    </a:lnTo>
                    <a:lnTo>
                      <a:pt x="43" y="19"/>
                    </a:lnTo>
                    <a:lnTo>
                      <a:pt x="48" y="21"/>
                    </a:lnTo>
                    <a:lnTo>
                      <a:pt x="53" y="22"/>
                    </a:lnTo>
                    <a:lnTo>
                      <a:pt x="53" y="24"/>
                    </a:lnTo>
                    <a:lnTo>
                      <a:pt x="45" y="25"/>
                    </a:lnTo>
                    <a:lnTo>
                      <a:pt x="37" y="25"/>
                    </a:lnTo>
                    <a:lnTo>
                      <a:pt x="27" y="23"/>
                    </a:lnTo>
                    <a:lnTo>
                      <a:pt x="19" y="20"/>
                    </a:lnTo>
                    <a:lnTo>
                      <a:pt x="10" y="16"/>
                    </a:lnTo>
                    <a:lnTo>
                      <a:pt x="4" y="13"/>
                    </a:lnTo>
                    <a:lnTo>
                      <a:pt x="0" y="8"/>
                    </a:lnTo>
                    <a:lnTo>
                      <a:pt x="1"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3" name="Freeform 82"/>
              <p:cNvSpPr>
                <a:spLocks/>
              </p:cNvSpPr>
              <p:nvPr/>
            </p:nvSpPr>
            <p:spPr bwMode="auto">
              <a:xfrm>
                <a:off x="5749" y="2049"/>
                <a:ext cx="15" cy="8"/>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w 40"/>
                  <a:gd name="T13" fmla="*/ 0 h 18"/>
                  <a:gd name="T14" fmla="*/ 0 w 40"/>
                  <a:gd name="T15" fmla="*/ 0 h 18"/>
                  <a:gd name="T16" fmla="*/ 0 w 40"/>
                  <a:gd name="T17" fmla="*/ 0 h 18"/>
                  <a:gd name="T18" fmla="*/ 0 w 40"/>
                  <a:gd name="T19" fmla="*/ 0 h 18"/>
                  <a:gd name="T20" fmla="*/ 0 w 40"/>
                  <a:gd name="T21" fmla="*/ 0 h 18"/>
                  <a:gd name="T22" fmla="*/ 0 w 40"/>
                  <a:gd name="T23" fmla="*/ 0 h 18"/>
                  <a:gd name="T24" fmla="*/ 0 w 40"/>
                  <a:gd name="T25" fmla="*/ 0 h 18"/>
                  <a:gd name="T26" fmla="*/ 0 w 40"/>
                  <a:gd name="T27" fmla="*/ 0 h 18"/>
                  <a:gd name="T28" fmla="*/ 0 w 40"/>
                  <a:gd name="T29" fmla="*/ 0 h 18"/>
                  <a:gd name="T30" fmla="*/ 0 w 40"/>
                  <a:gd name="T31" fmla="*/ 0 h 18"/>
                  <a:gd name="T32" fmla="*/ 0 w 40"/>
                  <a:gd name="T33" fmla="*/ 0 h 18"/>
                  <a:gd name="T34" fmla="*/ 0 w 40"/>
                  <a:gd name="T35" fmla="*/ 0 h 18"/>
                  <a:gd name="T36" fmla="*/ 0 w 40"/>
                  <a:gd name="T37" fmla="*/ 0 h 18"/>
                  <a:gd name="T38" fmla="*/ 0 w 40"/>
                  <a:gd name="T39" fmla="*/ 0 h 18"/>
                  <a:gd name="T40" fmla="*/ 0 w 40"/>
                  <a:gd name="T41" fmla="*/ 0 h 18"/>
                  <a:gd name="T42" fmla="*/ 0 w 40"/>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18"/>
                  <a:gd name="T68" fmla="*/ 40 w 4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18">
                    <a:moveTo>
                      <a:pt x="12" y="0"/>
                    </a:moveTo>
                    <a:lnTo>
                      <a:pt x="16" y="1"/>
                    </a:lnTo>
                    <a:lnTo>
                      <a:pt x="20" y="2"/>
                    </a:lnTo>
                    <a:lnTo>
                      <a:pt x="24" y="2"/>
                    </a:lnTo>
                    <a:lnTo>
                      <a:pt x="28" y="3"/>
                    </a:lnTo>
                    <a:lnTo>
                      <a:pt x="32" y="4"/>
                    </a:lnTo>
                    <a:lnTo>
                      <a:pt x="37" y="6"/>
                    </a:lnTo>
                    <a:lnTo>
                      <a:pt x="39" y="10"/>
                    </a:lnTo>
                    <a:lnTo>
                      <a:pt x="40" y="16"/>
                    </a:lnTo>
                    <a:lnTo>
                      <a:pt x="36" y="16"/>
                    </a:lnTo>
                    <a:lnTo>
                      <a:pt x="31" y="17"/>
                    </a:lnTo>
                    <a:lnTo>
                      <a:pt x="25" y="17"/>
                    </a:lnTo>
                    <a:lnTo>
                      <a:pt x="20" y="18"/>
                    </a:lnTo>
                    <a:lnTo>
                      <a:pt x="15" y="17"/>
                    </a:lnTo>
                    <a:lnTo>
                      <a:pt x="10" y="17"/>
                    </a:lnTo>
                    <a:lnTo>
                      <a:pt x="4" y="17"/>
                    </a:lnTo>
                    <a:lnTo>
                      <a:pt x="0" y="17"/>
                    </a:lnTo>
                    <a:lnTo>
                      <a:pt x="2" y="12"/>
                    </a:lnTo>
                    <a:lnTo>
                      <a:pt x="5" y="7"/>
                    </a:lnTo>
                    <a:lnTo>
                      <a:pt x="8" y="3"/>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4" name="Freeform 83"/>
              <p:cNvSpPr>
                <a:spLocks/>
              </p:cNvSpPr>
              <p:nvPr/>
            </p:nvSpPr>
            <p:spPr bwMode="auto">
              <a:xfrm>
                <a:off x="5138" y="2051"/>
                <a:ext cx="370" cy="331"/>
              </a:xfrm>
              <a:custGeom>
                <a:avLst/>
                <a:gdLst>
                  <a:gd name="T0" fmla="*/ 0 w 891"/>
                  <a:gd name="T1" fmla="*/ 0 h 793"/>
                  <a:gd name="T2" fmla="*/ 0 w 891"/>
                  <a:gd name="T3" fmla="*/ 0 h 793"/>
                  <a:gd name="T4" fmla="*/ 0 w 891"/>
                  <a:gd name="T5" fmla="*/ 0 h 793"/>
                  <a:gd name="T6" fmla="*/ 0 w 891"/>
                  <a:gd name="T7" fmla="*/ 0 h 793"/>
                  <a:gd name="T8" fmla="*/ 0 w 891"/>
                  <a:gd name="T9" fmla="*/ 0 h 793"/>
                  <a:gd name="T10" fmla="*/ 0 w 891"/>
                  <a:gd name="T11" fmla="*/ 0 h 793"/>
                  <a:gd name="T12" fmla="*/ 0 w 891"/>
                  <a:gd name="T13" fmla="*/ 0 h 793"/>
                  <a:gd name="T14" fmla="*/ 0 w 891"/>
                  <a:gd name="T15" fmla="*/ 0 h 793"/>
                  <a:gd name="T16" fmla="*/ 0 w 891"/>
                  <a:gd name="T17" fmla="*/ 0 h 793"/>
                  <a:gd name="T18" fmla="*/ 0 w 891"/>
                  <a:gd name="T19" fmla="*/ 0 h 793"/>
                  <a:gd name="T20" fmla="*/ 0 w 891"/>
                  <a:gd name="T21" fmla="*/ 0 h 793"/>
                  <a:gd name="T22" fmla="*/ 0 w 891"/>
                  <a:gd name="T23" fmla="*/ 0 h 793"/>
                  <a:gd name="T24" fmla="*/ 0 w 891"/>
                  <a:gd name="T25" fmla="*/ 0 h 793"/>
                  <a:gd name="T26" fmla="*/ 0 w 891"/>
                  <a:gd name="T27" fmla="*/ 0 h 793"/>
                  <a:gd name="T28" fmla="*/ 0 w 891"/>
                  <a:gd name="T29" fmla="*/ 0 h 793"/>
                  <a:gd name="T30" fmla="*/ 0 w 891"/>
                  <a:gd name="T31" fmla="*/ 0 h 793"/>
                  <a:gd name="T32" fmla="*/ 0 w 891"/>
                  <a:gd name="T33" fmla="*/ 0 h 793"/>
                  <a:gd name="T34" fmla="*/ 0 w 891"/>
                  <a:gd name="T35" fmla="*/ 0 h 793"/>
                  <a:gd name="T36" fmla="*/ 0 w 891"/>
                  <a:gd name="T37" fmla="*/ 0 h 793"/>
                  <a:gd name="T38" fmla="*/ 0 w 891"/>
                  <a:gd name="T39" fmla="*/ 0 h 793"/>
                  <a:gd name="T40" fmla="*/ 0 w 891"/>
                  <a:gd name="T41" fmla="*/ 0 h 793"/>
                  <a:gd name="T42" fmla="*/ 0 w 891"/>
                  <a:gd name="T43" fmla="*/ 0 h 793"/>
                  <a:gd name="T44" fmla="*/ 0 w 891"/>
                  <a:gd name="T45" fmla="*/ 0 h 793"/>
                  <a:gd name="T46" fmla="*/ 0 w 891"/>
                  <a:gd name="T47" fmla="*/ 0 h 793"/>
                  <a:gd name="T48" fmla="*/ 0 w 891"/>
                  <a:gd name="T49" fmla="*/ 0 h 793"/>
                  <a:gd name="T50" fmla="*/ 0 w 891"/>
                  <a:gd name="T51" fmla="*/ 0 h 793"/>
                  <a:gd name="T52" fmla="*/ 0 w 891"/>
                  <a:gd name="T53" fmla="*/ 0 h 793"/>
                  <a:gd name="T54" fmla="*/ 0 w 891"/>
                  <a:gd name="T55" fmla="*/ 0 h 793"/>
                  <a:gd name="T56" fmla="*/ 0 w 891"/>
                  <a:gd name="T57" fmla="*/ 0 h 793"/>
                  <a:gd name="T58" fmla="*/ 0 w 891"/>
                  <a:gd name="T59" fmla="*/ 0 h 793"/>
                  <a:gd name="T60" fmla="*/ 0 w 891"/>
                  <a:gd name="T61" fmla="*/ 0 h 793"/>
                  <a:gd name="T62" fmla="*/ 0 w 891"/>
                  <a:gd name="T63" fmla="*/ 0 h 793"/>
                  <a:gd name="T64" fmla="*/ 0 w 891"/>
                  <a:gd name="T65" fmla="*/ 0 h 793"/>
                  <a:gd name="T66" fmla="*/ 0 w 891"/>
                  <a:gd name="T67" fmla="*/ 0 h 793"/>
                  <a:gd name="T68" fmla="*/ 0 w 891"/>
                  <a:gd name="T69" fmla="*/ 0 h 793"/>
                  <a:gd name="T70" fmla="*/ 0 w 891"/>
                  <a:gd name="T71" fmla="*/ 0 h 793"/>
                  <a:gd name="T72" fmla="*/ 0 w 891"/>
                  <a:gd name="T73" fmla="*/ 0 h 793"/>
                  <a:gd name="T74" fmla="*/ 0 w 891"/>
                  <a:gd name="T75" fmla="*/ 0 h 793"/>
                  <a:gd name="T76" fmla="*/ 0 w 891"/>
                  <a:gd name="T77" fmla="*/ 0 h 793"/>
                  <a:gd name="T78" fmla="*/ 0 w 891"/>
                  <a:gd name="T79" fmla="*/ 0 h 793"/>
                  <a:gd name="T80" fmla="*/ 0 w 891"/>
                  <a:gd name="T81" fmla="*/ 0 h 793"/>
                  <a:gd name="T82" fmla="*/ 0 w 891"/>
                  <a:gd name="T83" fmla="*/ 0 h 793"/>
                  <a:gd name="T84" fmla="*/ 0 w 891"/>
                  <a:gd name="T85" fmla="*/ 0 h 793"/>
                  <a:gd name="T86" fmla="*/ 0 w 891"/>
                  <a:gd name="T87" fmla="*/ 0 h 793"/>
                  <a:gd name="T88" fmla="*/ 0 w 891"/>
                  <a:gd name="T89" fmla="*/ 0 h 793"/>
                  <a:gd name="T90" fmla="*/ 0 w 891"/>
                  <a:gd name="T91" fmla="*/ 0 h 793"/>
                  <a:gd name="T92" fmla="*/ 0 w 891"/>
                  <a:gd name="T93" fmla="*/ 0 h 793"/>
                  <a:gd name="T94" fmla="*/ 0 w 891"/>
                  <a:gd name="T95" fmla="*/ 0 h 793"/>
                  <a:gd name="T96" fmla="*/ 0 w 891"/>
                  <a:gd name="T97" fmla="*/ 0 h 793"/>
                  <a:gd name="T98" fmla="*/ 0 w 891"/>
                  <a:gd name="T99" fmla="*/ 0 h 793"/>
                  <a:gd name="T100" fmla="*/ 0 w 891"/>
                  <a:gd name="T101" fmla="*/ 0 h 793"/>
                  <a:gd name="T102" fmla="*/ 0 w 891"/>
                  <a:gd name="T103" fmla="*/ 0 h 793"/>
                  <a:gd name="T104" fmla="*/ 0 w 891"/>
                  <a:gd name="T105" fmla="*/ 0 h 793"/>
                  <a:gd name="T106" fmla="*/ 0 w 891"/>
                  <a:gd name="T107" fmla="*/ 0 h 793"/>
                  <a:gd name="T108" fmla="*/ 0 w 891"/>
                  <a:gd name="T109" fmla="*/ 0 h 793"/>
                  <a:gd name="T110" fmla="*/ 0 w 891"/>
                  <a:gd name="T111" fmla="*/ 0 h 793"/>
                  <a:gd name="T112" fmla="*/ 0 w 891"/>
                  <a:gd name="T113" fmla="*/ 0 h 793"/>
                  <a:gd name="T114" fmla="*/ 0 w 891"/>
                  <a:gd name="T115" fmla="*/ 0 h 793"/>
                  <a:gd name="T116" fmla="*/ 0 w 891"/>
                  <a:gd name="T117" fmla="*/ 0 h 793"/>
                  <a:gd name="T118" fmla="*/ 0 w 891"/>
                  <a:gd name="T119" fmla="*/ 0 h 7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1"/>
                  <a:gd name="T181" fmla="*/ 0 h 793"/>
                  <a:gd name="T182" fmla="*/ 891 w 891"/>
                  <a:gd name="T183" fmla="*/ 793 h 7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1" h="793">
                    <a:moveTo>
                      <a:pt x="761" y="0"/>
                    </a:moveTo>
                    <a:lnTo>
                      <a:pt x="773" y="0"/>
                    </a:lnTo>
                    <a:lnTo>
                      <a:pt x="787" y="2"/>
                    </a:lnTo>
                    <a:lnTo>
                      <a:pt x="801" y="7"/>
                    </a:lnTo>
                    <a:lnTo>
                      <a:pt x="813" y="14"/>
                    </a:lnTo>
                    <a:lnTo>
                      <a:pt x="824" y="20"/>
                    </a:lnTo>
                    <a:lnTo>
                      <a:pt x="837" y="30"/>
                    </a:lnTo>
                    <a:lnTo>
                      <a:pt x="847" y="40"/>
                    </a:lnTo>
                    <a:lnTo>
                      <a:pt x="858" y="53"/>
                    </a:lnTo>
                    <a:lnTo>
                      <a:pt x="865" y="64"/>
                    </a:lnTo>
                    <a:lnTo>
                      <a:pt x="873" y="77"/>
                    </a:lnTo>
                    <a:lnTo>
                      <a:pt x="878" y="90"/>
                    </a:lnTo>
                    <a:lnTo>
                      <a:pt x="885" y="104"/>
                    </a:lnTo>
                    <a:lnTo>
                      <a:pt x="888" y="116"/>
                    </a:lnTo>
                    <a:lnTo>
                      <a:pt x="891" y="131"/>
                    </a:lnTo>
                    <a:lnTo>
                      <a:pt x="891" y="144"/>
                    </a:lnTo>
                    <a:lnTo>
                      <a:pt x="891" y="156"/>
                    </a:lnTo>
                    <a:lnTo>
                      <a:pt x="887" y="153"/>
                    </a:lnTo>
                    <a:lnTo>
                      <a:pt x="887" y="150"/>
                    </a:lnTo>
                    <a:lnTo>
                      <a:pt x="886" y="150"/>
                    </a:lnTo>
                    <a:lnTo>
                      <a:pt x="885" y="150"/>
                    </a:lnTo>
                    <a:lnTo>
                      <a:pt x="879" y="166"/>
                    </a:lnTo>
                    <a:lnTo>
                      <a:pt x="872" y="183"/>
                    </a:lnTo>
                    <a:lnTo>
                      <a:pt x="862" y="200"/>
                    </a:lnTo>
                    <a:lnTo>
                      <a:pt x="851" y="215"/>
                    </a:lnTo>
                    <a:lnTo>
                      <a:pt x="838" y="228"/>
                    </a:lnTo>
                    <a:lnTo>
                      <a:pt x="822" y="240"/>
                    </a:lnTo>
                    <a:lnTo>
                      <a:pt x="807" y="249"/>
                    </a:lnTo>
                    <a:lnTo>
                      <a:pt x="792" y="257"/>
                    </a:lnTo>
                    <a:lnTo>
                      <a:pt x="774" y="261"/>
                    </a:lnTo>
                    <a:lnTo>
                      <a:pt x="759" y="263"/>
                    </a:lnTo>
                    <a:lnTo>
                      <a:pt x="744" y="260"/>
                    </a:lnTo>
                    <a:lnTo>
                      <a:pt x="729" y="256"/>
                    </a:lnTo>
                    <a:lnTo>
                      <a:pt x="716" y="246"/>
                    </a:lnTo>
                    <a:lnTo>
                      <a:pt x="705" y="233"/>
                    </a:lnTo>
                    <a:lnTo>
                      <a:pt x="695" y="216"/>
                    </a:lnTo>
                    <a:lnTo>
                      <a:pt x="689" y="194"/>
                    </a:lnTo>
                    <a:lnTo>
                      <a:pt x="684" y="184"/>
                    </a:lnTo>
                    <a:lnTo>
                      <a:pt x="679" y="174"/>
                    </a:lnTo>
                    <a:lnTo>
                      <a:pt x="671" y="167"/>
                    </a:lnTo>
                    <a:lnTo>
                      <a:pt x="664" y="160"/>
                    </a:lnTo>
                    <a:lnTo>
                      <a:pt x="653" y="153"/>
                    </a:lnTo>
                    <a:lnTo>
                      <a:pt x="643" y="149"/>
                    </a:lnTo>
                    <a:lnTo>
                      <a:pt x="632" y="145"/>
                    </a:lnTo>
                    <a:lnTo>
                      <a:pt x="621" y="144"/>
                    </a:lnTo>
                    <a:lnTo>
                      <a:pt x="608" y="142"/>
                    </a:lnTo>
                    <a:lnTo>
                      <a:pt x="595" y="143"/>
                    </a:lnTo>
                    <a:lnTo>
                      <a:pt x="584" y="144"/>
                    </a:lnTo>
                    <a:lnTo>
                      <a:pt x="572" y="148"/>
                    </a:lnTo>
                    <a:lnTo>
                      <a:pt x="560" y="152"/>
                    </a:lnTo>
                    <a:lnTo>
                      <a:pt x="550" y="159"/>
                    </a:lnTo>
                    <a:lnTo>
                      <a:pt x="540" y="168"/>
                    </a:lnTo>
                    <a:lnTo>
                      <a:pt x="533" y="179"/>
                    </a:lnTo>
                    <a:lnTo>
                      <a:pt x="538" y="177"/>
                    </a:lnTo>
                    <a:lnTo>
                      <a:pt x="544" y="176"/>
                    </a:lnTo>
                    <a:lnTo>
                      <a:pt x="550" y="174"/>
                    </a:lnTo>
                    <a:lnTo>
                      <a:pt x="556" y="172"/>
                    </a:lnTo>
                    <a:lnTo>
                      <a:pt x="561" y="170"/>
                    </a:lnTo>
                    <a:lnTo>
                      <a:pt x="568" y="169"/>
                    </a:lnTo>
                    <a:lnTo>
                      <a:pt x="573" y="166"/>
                    </a:lnTo>
                    <a:lnTo>
                      <a:pt x="579" y="165"/>
                    </a:lnTo>
                    <a:lnTo>
                      <a:pt x="585" y="162"/>
                    </a:lnTo>
                    <a:lnTo>
                      <a:pt x="590" y="162"/>
                    </a:lnTo>
                    <a:lnTo>
                      <a:pt x="595" y="161"/>
                    </a:lnTo>
                    <a:lnTo>
                      <a:pt x="602" y="162"/>
                    </a:lnTo>
                    <a:lnTo>
                      <a:pt x="607" y="162"/>
                    </a:lnTo>
                    <a:lnTo>
                      <a:pt x="614" y="162"/>
                    </a:lnTo>
                    <a:lnTo>
                      <a:pt x="620" y="165"/>
                    </a:lnTo>
                    <a:lnTo>
                      <a:pt x="628" y="169"/>
                    </a:lnTo>
                    <a:lnTo>
                      <a:pt x="623" y="169"/>
                    </a:lnTo>
                    <a:lnTo>
                      <a:pt x="618" y="171"/>
                    </a:lnTo>
                    <a:lnTo>
                      <a:pt x="613" y="172"/>
                    </a:lnTo>
                    <a:lnTo>
                      <a:pt x="609" y="172"/>
                    </a:lnTo>
                    <a:lnTo>
                      <a:pt x="604" y="172"/>
                    </a:lnTo>
                    <a:lnTo>
                      <a:pt x="598" y="173"/>
                    </a:lnTo>
                    <a:lnTo>
                      <a:pt x="593" y="174"/>
                    </a:lnTo>
                    <a:lnTo>
                      <a:pt x="588" y="176"/>
                    </a:lnTo>
                    <a:lnTo>
                      <a:pt x="583" y="176"/>
                    </a:lnTo>
                    <a:lnTo>
                      <a:pt x="577" y="178"/>
                    </a:lnTo>
                    <a:lnTo>
                      <a:pt x="572" y="180"/>
                    </a:lnTo>
                    <a:lnTo>
                      <a:pt x="569" y="182"/>
                    </a:lnTo>
                    <a:lnTo>
                      <a:pt x="564" y="185"/>
                    </a:lnTo>
                    <a:lnTo>
                      <a:pt x="561" y="189"/>
                    </a:lnTo>
                    <a:lnTo>
                      <a:pt x="558" y="193"/>
                    </a:lnTo>
                    <a:lnTo>
                      <a:pt x="556" y="200"/>
                    </a:lnTo>
                    <a:lnTo>
                      <a:pt x="551" y="198"/>
                    </a:lnTo>
                    <a:lnTo>
                      <a:pt x="548" y="199"/>
                    </a:lnTo>
                    <a:lnTo>
                      <a:pt x="545" y="199"/>
                    </a:lnTo>
                    <a:lnTo>
                      <a:pt x="543" y="201"/>
                    </a:lnTo>
                    <a:lnTo>
                      <a:pt x="540" y="205"/>
                    </a:lnTo>
                    <a:lnTo>
                      <a:pt x="539" y="210"/>
                    </a:lnTo>
                    <a:lnTo>
                      <a:pt x="545" y="211"/>
                    </a:lnTo>
                    <a:lnTo>
                      <a:pt x="550" y="211"/>
                    </a:lnTo>
                    <a:lnTo>
                      <a:pt x="556" y="210"/>
                    </a:lnTo>
                    <a:lnTo>
                      <a:pt x="563" y="209"/>
                    </a:lnTo>
                    <a:lnTo>
                      <a:pt x="568" y="207"/>
                    </a:lnTo>
                    <a:lnTo>
                      <a:pt x="575" y="206"/>
                    </a:lnTo>
                    <a:lnTo>
                      <a:pt x="580" y="203"/>
                    </a:lnTo>
                    <a:lnTo>
                      <a:pt x="587" y="201"/>
                    </a:lnTo>
                    <a:lnTo>
                      <a:pt x="592" y="199"/>
                    </a:lnTo>
                    <a:lnTo>
                      <a:pt x="598" y="198"/>
                    </a:lnTo>
                    <a:lnTo>
                      <a:pt x="604" y="196"/>
                    </a:lnTo>
                    <a:lnTo>
                      <a:pt x="610" y="197"/>
                    </a:lnTo>
                    <a:lnTo>
                      <a:pt x="614" y="197"/>
                    </a:lnTo>
                    <a:lnTo>
                      <a:pt x="619" y="201"/>
                    </a:lnTo>
                    <a:lnTo>
                      <a:pt x="624" y="204"/>
                    </a:lnTo>
                    <a:lnTo>
                      <a:pt x="629" y="210"/>
                    </a:lnTo>
                    <a:lnTo>
                      <a:pt x="622" y="209"/>
                    </a:lnTo>
                    <a:lnTo>
                      <a:pt x="614" y="210"/>
                    </a:lnTo>
                    <a:lnTo>
                      <a:pt x="607" y="210"/>
                    </a:lnTo>
                    <a:lnTo>
                      <a:pt x="600" y="213"/>
                    </a:lnTo>
                    <a:lnTo>
                      <a:pt x="592" y="214"/>
                    </a:lnTo>
                    <a:lnTo>
                      <a:pt x="585" y="217"/>
                    </a:lnTo>
                    <a:lnTo>
                      <a:pt x="577" y="219"/>
                    </a:lnTo>
                    <a:lnTo>
                      <a:pt x="572" y="224"/>
                    </a:lnTo>
                    <a:lnTo>
                      <a:pt x="565" y="227"/>
                    </a:lnTo>
                    <a:lnTo>
                      <a:pt x="558" y="231"/>
                    </a:lnTo>
                    <a:lnTo>
                      <a:pt x="553" y="237"/>
                    </a:lnTo>
                    <a:lnTo>
                      <a:pt x="549" y="243"/>
                    </a:lnTo>
                    <a:lnTo>
                      <a:pt x="543" y="248"/>
                    </a:lnTo>
                    <a:lnTo>
                      <a:pt x="539" y="256"/>
                    </a:lnTo>
                    <a:lnTo>
                      <a:pt x="535" y="264"/>
                    </a:lnTo>
                    <a:lnTo>
                      <a:pt x="533" y="272"/>
                    </a:lnTo>
                    <a:lnTo>
                      <a:pt x="538" y="268"/>
                    </a:lnTo>
                    <a:lnTo>
                      <a:pt x="543" y="265"/>
                    </a:lnTo>
                    <a:lnTo>
                      <a:pt x="549" y="262"/>
                    </a:lnTo>
                    <a:lnTo>
                      <a:pt x="557" y="258"/>
                    </a:lnTo>
                    <a:lnTo>
                      <a:pt x="563" y="254"/>
                    </a:lnTo>
                    <a:lnTo>
                      <a:pt x="570" y="250"/>
                    </a:lnTo>
                    <a:lnTo>
                      <a:pt x="577" y="248"/>
                    </a:lnTo>
                    <a:lnTo>
                      <a:pt x="584" y="246"/>
                    </a:lnTo>
                    <a:lnTo>
                      <a:pt x="590" y="244"/>
                    </a:lnTo>
                    <a:lnTo>
                      <a:pt x="595" y="244"/>
                    </a:lnTo>
                    <a:lnTo>
                      <a:pt x="602" y="244"/>
                    </a:lnTo>
                    <a:lnTo>
                      <a:pt x="609" y="245"/>
                    </a:lnTo>
                    <a:lnTo>
                      <a:pt x="614" y="247"/>
                    </a:lnTo>
                    <a:lnTo>
                      <a:pt x="619" y="252"/>
                    </a:lnTo>
                    <a:lnTo>
                      <a:pt x="624" y="258"/>
                    </a:lnTo>
                    <a:lnTo>
                      <a:pt x="628" y="266"/>
                    </a:lnTo>
                    <a:lnTo>
                      <a:pt x="619" y="263"/>
                    </a:lnTo>
                    <a:lnTo>
                      <a:pt x="610" y="262"/>
                    </a:lnTo>
                    <a:lnTo>
                      <a:pt x="601" y="262"/>
                    </a:lnTo>
                    <a:lnTo>
                      <a:pt x="591" y="265"/>
                    </a:lnTo>
                    <a:lnTo>
                      <a:pt x="581" y="269"/>
                    </a:lnTo>
                    <a:lnTo>
                      <a:pt x="572" y="275"/>
                    </a:lnTo>
                    <a:lnTo>
                      <a:pt x="562" y="281"/>
                    </a:lnTo>
                    <a:lnTo>
                      <a:pt x="555" y="287"/>
                    </a:lnTo>
                    <a:lnTo>
                      <a:pt x="548" y="293"/>
                    </a:lnTo>
                    <a:lnTo>
                      <a:pt x="543" y="298"/>
                    </a:lnTo>
                    <a:lnTo>
                      <a:pt x="539" y="302"/>
                    </a:lnTo>
                    <a:lnTo>
                      <a:pt x="539" y="306"/>
                    </a:lnTo>
                    <a:lnTo>
                      <a:pt x="541" y="307"/>
                    </a:lnTo>
                    <a:lnTo>
                      <a:pt x="547" y="307"/>
                    </a:lnTo>
                    <a:lnTo>
                      <a:pt x="554" y="304"/>
                    </a:lnTo>
                    <a:lnTo>
                      <a:pt x="567" y="300"/>
                    </a:lnTo>
                    <a:lnTo>
                      <a:pt x="571" y="298"/>
                    </a:lnTo>
                    <a:lnTo>
                      <a:pt x="577" y="296"/>
                    </a:lnTo>
                    <a:lnTo>
                      <a:pt x="586" y="295"/>
                    </a:lnTo>
                    <a:lnTo>
                      <a:pt x="593" y="294"/>
                    </a:lnTo>
                    <a:lnTo>
                      <a:pt x="599" y="293"/>
                    </a:lnTo>
                    <a:lnTo>
                      <a:pt x="606" y="296"/>
                    </a:lnTo>
                    <a:lnTo>
                      <a:pt x="608" y="297"/>
                    </a:lnTo>
                    <a:lnTo>
                      <a:pt x="610" y="300"/>
                    </a:lnTo>
                    <a:lnTo>
                      <a:pt x="612" y="303"/>
                    </a:lnTo>
                    <a:lnTo>
                      <a:pt x="614" y="308"/>
                    </a:lnTo>
                    <a:lnTo>
                      <a:pt x="607" y="310"/>
                    </a:lnTo>
                    <a:lnTo>
                      <a:pt x="601" y="313"/>
                    </a:lnTo>
                    <a:lnTo>
                      <a:pt x="595" y="314"/>
                    </a:lnTo>
                    <a:lnTo>
                      <a:pt x="589" y="317"/>
                    </a:lnTo>
                    <a:lnTo>
                      <a:pt x="581" y="319"/>
                    </a:lnTo>
                    <a:lnTo>
                      <a:pt x="575" y="321"/>
                    </a:lnTo>
                    <a:lnTo>
                      <a:pt x="568" y="323"/>
                    </a:lnTo>
                    <a:lnTo>
                      <a:pt x="562" y="325"/>
                    </a:lnTo>
                    <a:lnTo>
                      <a:pt x="555" y="327"/>
                    </a:lnTo>
                    <a:lnTo>
                      <a:pt x="550" y="330"/>
                    </a:lnTo>
                    <a:lnTo>
                      <a:pt x="545" y="333"/>
                    </a:lnTo>
                    <a:lnTo>
                      <a:pt x="540" y="338"/>
                    </a:lnTo>
                    <a:lnTo>
                      <a:pt x="536" y="341"/>
                    </a:lnTo>
                    <a:lnTo>
                      <a:pt x="534" y="346"/>
                    </a:lnTo>
                    <a:lnTo>
                      <a:pt x="533" y="352"/>
                    </a:lnTo>
                    <a:lnTo>
                      <a:pt x="533" y="359"/>
                    </a:lnTo>
                    <a:lnTo>
                      <a:pt x="524" y="361"/>
                    </a:lnTo>
                    <a:lnTo>
                      <a:pt x="519" y="368"/>
                    </a:lnTo>
                    <a:lnTo>
                      <a:pt x="516" y="372"/>
                    </a:lnTo>
                    <a:lnTo>
                      <a:pt x="515" y="378"/>
                    </a:lnTo>
                    <a:lnTo>
                      <a:pt x="514" y="382"/>
                    </a:lnTo>
                    <a:lnTo>
                      <a:pt x="515" y="388"/>
                    </a:lnTo>
                    <a:lnTo>
                      <a:pt x="521" y="384"/>
                    </a:lnTo>
                    <a:lnTo>
                      <a:pt x="527" y="380"/>
                    </a:lnTo>
                    <a:lnTo>
                      <a:pt x="533" y="377"/>
                    </a:lnTo>
                    <a:lnTo>
                      <a:pt x="539" y="373"/>
                    </a:lnTo>
                    <a:lnTo>
                      <a:pt x="547" y="369"/>
                    </a:lnTo>
                    <a:lnTo>
                      <a:pt x="554" y="364"/>
                    </a:lnTo>
                    <a:lnTo>
                      <a:pt x="561" y="361"/>
                    </a:lnTo>
                    <a:lnTo>
                      <a:pt x="569" y="359"/>
                    </a:lnTo>
                    <a:lnTo>
                      <a:pt x="576" y="355"/>
                    </a:lnTo>
                    <a:lnTo>
                      <a:pt x="583" y="353"/>
                    </a:lnTo>
                    <a:lnTo>
                      <a:pt x="589" y="352"/>
                    </a:lnTo>
                    <a:lnTo>
                      <a:pt x="595" y="353"/>
                    </a:lnTo>
                    <a:lnTo>
                      <a:pt x="601" y="353"/>
                    </a:lnTo>
                    <a:lnTo>
                      <a:pt x="606" y="356"/>
                    </a:lnTo>
                    <a:lnTo>
                      <a:pt x="610" y="360"/>
                    </a:lnTo>
                    <a:lnTo>
                      <a:pt x="614" y="368"/>
                    </a:lnTo>
                    <a:lnTo>
                      <a:pt x="605" y="370"/>
                    </a:lnTo>
                    <a:lnTo>
                      <a:pt x="598" y="372"/>
                    </a:lnTo>
                    <a:lnTo>
                      <a:pt x="591" y="376"/>
                    </a:lnTo>
                    <a:lnTo>
                      <a:pt x="586" y="380"/>
                    </a:lnTo>
                    <a:lnTo>
                      <a:pt x="580" y="383"/>
                    </a:lnTo>
                    <a:lnTo>
                      <a:pt x="575" y="389"/>
                    </a:lnTo>
                    <a:lnTo>
                      <a:pt x="571" y="394"/>
                    </a:lnTo>
                    <a:lnTo>
                      <a:pt x="568" y="400"/>
                    </a:lnTo>
                    <a:lnTo>
                      <a:pt x="563" y="405"/>
                    </a:lnTo>
                    <a:lnTo>
                      <a:pt x="559" y="411"/>
                    </a:lnTo>
                    <a:lnTo>
                      <a:pt x="556" y="417"/>
                    </a:lnTo>
                    <a:lnTo>
                      <a:pt x="553" y="425"/>
                    </a:lnTo>
                    <a:lnTo>
                      <a:pt x="551" y="431"/>
                    </a:lnTo>
                    <a:lnTo>
                      <a:pt x="549" y="437"/>
                    </a:lnTo>
                    <a:lnTo>
                      <a:pt x="546" y="445"/>
                    </a:lnTo>
                    <a:lnTo>
                      <a:pt x="543" y="453"/>
                    </a:lnTo>
                    <a:lnTo>
                      <a:pt x="538" y="452"/>
                    </a:lnTo>
                    <a:lnTo>
                      <a:pt x="535" y="453"/>
                    </a:lnTo>
                    <a:lnTo>
                      <a:pt x="533" y="455"/>
                    </a:lnTo>
                    <a:lnTo>
                      <a:pt x="533" y="458"/>
                    </a:lnTo>
                    <a:lnTo>
                      <a:pt x="533" y="462"/>
                    </a:lnTo>
                    <a:lnTo>
                      <a:pt x="533" y="466"/>
                    </a:lnTo>
                    <a:lnTo>
                      <a:pt x="533" y="471"/>
                    </a:lnTo>
                    <a:lnTo>
                      <a:pt x="533" y="475"/>
                    </a:lnTo>
                    <a:lnTo>
                      <a:pt x="541" y="467"/>
                    </a:lnTo>
                    <a:lnTo>
                      <a:pt x="550" y="460"/>
                    </a:lnTo>
                    <a:lnTo>
                      <a:pt x="558" y="453"/>
                    </a:lnTo>
                    <a:lnTo>
                      <a:pt x="568" y="448"/>
                    </a:lnTo>
                    <a:lnTo>
                      <a:pt x="575" y="443"/>
                    </a:lnTo>
                    <a:lnTo>
                      <a:pt x="584" y="437"/>
                    </a:lnTo>
                    <a:lnTo>
                      <a:pt x="588" y="435"/>
                    </a:lnTo>
                    <a:lnTo>
                      <a:pt x="592" y="434"/>
                    </a:lnTo>
                    <a:lnTo>
                      <a:pt x="597" y="432"/>
                    </a:lnTo>
                    <a:lnTo>
                      <a:pt x="603" y="430"/>
                    </a:lnTo>
                    <a:lnTo>
                      <a:pt x="609" y="426"/>
                    </a:lnTo>
                    <a:lnTo>
                      <a:pt x="610" y="430"/>
                    </a:lnTo>
                    <a:lnTo>
                      <a:pt x="609" y="434"/>
                    </a:lnTo>
                    <a:lnTo>
                      <a:pt x="607" y="439"/>
                    </a:lnTo>
                    <a:lnTo>
                      <a:pt x="605" y="446"/>
                    </a:lnTo>
                    <a:lnTo>
                      <a:pt x="602" y="453"/>
                    </a:lnTo>
                    <a:lnTo>
                      <a:pt x="597" y="460"/>
                    </a:lnTo>
                    <a:lnTo>
                      <a:pt x="593" y="468"/>
                    </a:lnTo>
                    <a:lnTo>
                      <a:pt x="589" y="475"/>
                    </a:lnTo>
                    <a:lnTo>
                      <a:pt x="586" y="483"/>
                    </a:lnTo>
                    <a:lnTo>
                      <a:pt x="581" y="489"/>
                    </a:lnTo>
                    <a:lnTo>
                      <a:pt x="577" y="494"/>
                    </a:lnTo>
                    <a:lnTo>
                      <a:pt x="574" y="499"/>
                    </a:lnTo>
                    <a:lnTo>
                      <a:pt x="572" y="504"/>
                    </a:lnTo>
                    <a:lnTo>
                      <a:pt x="572" y="505"/>
                    </a:lnTo>
                    <a:lnTo>
                      <a:pt x="577" y="501"/>
                    </a:lnTo>
                    <a:lnTo>
                      <a:pt x="582" y="498"/>
                    </a:lnTo>
                    <a:lnTo>
                      <a:pt x="587" y="495"/>
                    </a:lnTo>
                    <a:lnTo>
                      <a:pt x="594" y="493"/>
                    </a:lnTo>
                    <a:lnTo>
                      <a:pt x="600" y="491"/>
                    </a:lnTo>
                    <a:lnTo>
                      <a:pt x="607" y="491"/>
                    </a:lnTo>
                    <a:lnTo>
                      <a:pt x="613" y="491"/>
                    </a:lnTo>
                    <a:lnTo>
                      <a:pt x="618" y="492"/>
                    </a:lnTo>
                    <a:lnTo>
                      <a:pt x="622" y="494"/>
                    </a:lnTo>
                    <a:lnTo>
                      <a:pt x="624" y="497"/>
                    </a:lnTo>
                    <a:lnTo>
                      <a:pt x="624" y="502"/>
                    </a:lnTo>
                    <a:lnTo>
                      <a:pt x="623" y="507"/>
                    </a:lnTo>
                    <a:lnTo>
                      <a:pt x="619" y="510"/>
                    </a:lnTo>
                    <a:lnTo>
                      <a:pt x="614" y="514"/>
                    </a:lnTo>
                    <a:lnTo>
                      <a:pt x="607" y="520"/>
                    </a:lnTo>
                    <a:lnTo>
                      <a:pt x="599" y="526"/>
                    </a:lnTo>
                    <a:lnTo>
                      <a:pt x="591" y="531"/>
                    </a:lnTo>
                    <a:lnTo>
                      <a:pt x="583" y="537"/>
                    </a:lnTo>
                    <a:lnTo>
                      <a:pt x="575" y="542"/>
                    </a:lnTo>
                    <a:lnTo>
                      <a:pt x="568" y="546"/>
                    </a:lnTo>
                    <a:lnTo>
                      <a:pt x="558" y="549"/>
                    </a:lnTo>
                    <a:lnTo>
                      <a:pt x="551" y="552"/>
                    </a:lnTo>
                    <a:lnTo>
                      <a:pt x="542" y="556"/>
                    </a:lnTo>
                    <a:lnTo>
                      <a:pt x="534" y="561"/>
                    </a:lnTo>
                    <a:lnTo>
                      <a:pt x="538" y="563"/>
                    </a:lnTo>
                    <a:lnTo>
                      <a:pt x="543" y="564"/>
                    </a:lnTo>
                    <a:lnTo>
                      <a:pt x="549" y="564"/>
                    </a:lnTo>
                    <a:lnTo>
                      <a:pt x="554" y="565"/>
                    </a:lnTo>
                    <a:lnTo>
                      <a:pt x="559" y="563"/>
                    </a:lnTo>
                    <a:lnTo>
                      <a:pt x="567" y="563"/>
                    </a:lnTo>
                    <a:lnTo>
                      <a:pt x="572" y="561"/>
                    </a:lnTo>
                    <a:lnTo>
                      <a:pt x="578" y="561"/>
                    </a:lnTo>
                    <a:lnTo>
                      <a:pt x="584" y="560"/>
                    </a:lnTo>
                    <a:lnTo>
                      <a:pt x="589" y="560"/>
                    </a:lnTo>
                    <a:lnTo>
                      <a:pt x="593" y="560"/>
                    </a:lnTo>
                    <a:lnTo>
                      <a:pt x="598" y="561"/>
                    </a:lnTo>
                    <a:lnTo>
                      <a:pt x="602" y="563"/>
                    </a:lnTo>
                    <a:lnTo>
                      <a:pt x="605" y="567"/>
                    </a:lnTo>
                    <a:lnTo>
                      <a:pt x="607" y="571"/>
                    </a:lnTo>
                    <a:lnTo>
                      <a:pt x="609" y="579"/>
                    </a:lnTo>
                    <a:lnTo>
                      <a:pt x="599" y="579"/>
                    </a:lnTo>
                    <a:lnTo>
                      <a:pt x="590" y="581"/>
                    </a:lnTo>
                    <a:lnTo>
                      <a:pt x="580" y="582"/>
                    </a:lnTo>
                    <a:lnTo>
                      <a:pt x="571" y="584"/>
                    </a:lnTo>
                    <a:lnTo>
                      <a:pt x="560" y="585"/>
                    </a:lnTo>
                    <a:lnTo>
                      <a:pt x="551" y="586"/>
                    </a:lnTo>
                    <a:lnTo>
                      <a:pt x="541" y="587"/>
                    </a:lnTo>
                    <a:lnTo>
                      <a:pt x="532" y="589"/>
                    </a:lnTo>
                    <a:lnTo>
                      <a:pt x="521" y="589"/>
                    </a:lnTo>
                    <a:lnTo>
                      <a:pt x="512" y="590"/>
                    </a:lnTo>
                    <a:lnTo>
                      <a:pt x="501" y="591"/>
                    </a:lnTo>
                    <a:lnTo>
                      <a:pt x="492" y="592"/>
                    </a:lnTo>
                    <a:lnTo>
                      <a:pt x="481" y="592"/>
                    </a:lnTo>
                    <a:lnTo>
                      <a:pt x="471" y="592"/>
                    </a:lnTo>
                    <a:lnTo>
                      <a:pt x="460" y="592"/>
                    </a:lnTo>
                    <a:lnTo>
                      <a:pt x="451" y="592"/>
                    </a:lnTo>
                    <a:lnTo>
                      <a:pt x="457" y="599"/>
                    </a:lnTo>
                    <a:lnTo>
                      <a:pt x="465" y="605"/>
                    </a:lnTo>
                    <a:lnTo>
                      <a:pt x="470" y="607"/>
                    </a:lnTo>
                    <a:lnTo>
                      <a:pt x="475" y="609"/>
                    </a:lnTo>
                    <a:lnTo>
                      <a:pt x="481" y="612"/>
                    </a:lnTo>
                    <a:lnTo>
                      <a:pt x="487" y="615"/>
                    </a:lnTo>
                    <a:lnTo>
                      <a:pt x="493" y="617"/>
                    </a:lnTo>
                    <a:lnTo>
                      <a:pt x="498" y="618"/>
                    </a:lnTo>
                    <a:lnTo>
                      <a:pt x="504" y="620"/>
                    </a:lnTo>
                    <a:lnTo>
                      <a:pt x="511" y="623"/>
                    </a:lnTo>
                    <a:lnTo>
                      <a:pt x="515" y="624"/>
                    </a:lnTo>
                    <a:lnTo>
                      <a:pt x="521" y="626"/>
                    </a:lnTo>
                    <a:lnTo>
                      <a:pt x="527" y="628"/>
                    </a:lnTo>
                    <a:lnTo>
                      <a:pt x="533" y="631"/>
                    </a:lnTo>
                    <a:lnTo>
                      <a:pt x="533" y="636"/>
                    </a:lnTo>
                    <a:lnTo>
                      <a:pt x="536" y="642"/>
                    </a:lnTo>
                    <a:lnTo>
                      <a:pt x="529" y="643"/>
                    </a:lnTo>
                    <a:lnTo>
                      <a:pt x="521" y="644"/>
                    </a:lnTo>
                    <a:lnTo>
                      <a:pt x="514" y="645"/>
                    </a:lnTo>
                    <a:lnTo>
                      <a:pt x="507" y="646"/>
                    </a:lnTo>
                    <a:lnTo>
                      <a:pt x="499" y="645"/>
                    </a:lnTo>
                    <a:lnTo>
                      <a:pt x="493" y="644"/>
                    </a:lnTo>
                    <a:lnTo>
                      <a:pt x="485" y="643"/>
                    </a:lnTo>
                    <a:lnTo>
                      <a:pt x="479" y="643"/>
                    </a:lnTo>
                    <a:lnTo>
                      <a:pt x="472" y="641"/>
                    </a:lnTo>
                    <a:lnTo>
                      <a:pt x="465" y="639"/>
                    </a:lnTo>
                    <a:lnTo>
                      <a:pt x="457" y="636"/>
                    </a:lnTo>
                    <a:lnTo>
                      <a:pt x="451" y="635"/>
                    </a:lnTo>
                    <a:lnTo>
                      <a:pt x="444" y="632"/>
                    </a:lnTo>
                    <a:lnTo>
                      <a:pt x="438" y="630"/>
                    </a:lnTo>
                    <a:lnTo>
                      <a:pt x="431" y="627"/>
                    </a:lnTo>
                    <a:lnTo>
                      <a:pt x="426" y="626"/>
                    </a:lnTo>
                    <a:lnTo>
                      <a:pt x="431" y="634"/>
                    </a:lnTo>
                    <a:lnTo>
                      <a:pt x="438" y="641"/>
                    </a:lnTo>
                    <a:lnTo>
                      <a:pt x="446" y="646"/>
                    </a:lnTo>
                    <a:lnTo>
                      <a:pt x="455" y="653"/>
                    </a:lnTo>
                    <a:lnTo>
                      <a:pt x="462" y="657"/>
                    </a:lnTo>
                    <a:lnTo>
                      <a:pt x="471" y="662"/>
                    </a:lnTo>
                    <a:lnTo>
                      <a:pt x="478" y="668"/>
                    </a:lnTo>
                    <a:lnTo>
                      <a:pt x="487" y="675"/>
                    </a:lnTo>
                    <a:lnTo>
                      <a:pt x="481" y="674"/>
                    </a:lnTo>
                    <a:lnTo>
                      <a:pt x="475" y="674"/>
                    </a:lnTo>
                    <a:lnTo>
                      <a:pt x="469" y="673"/>
                    </a:lnTo>
                    <a:lnTo>
                      <a:pt x="464" y="672"/>
                    </a:lnTo>
                    <a:lnTo>
                      <a:pt x="457" y="669"/>
                    </a:lnTo>
                    <a:lnTo>
                      <a:pt x="453" y="667"/>
                    </a:lnTo>
                    <a:lnTo>
                      <a:pt x="447" y="664"/>
                    </a:lnTo>
                    <a:lnTo>
                      <a:pt x="442" y="663"/>
                    </a:lnTo>
                    <a:lnTo>
                      <a:pt x="437" y="660"/>
                    </a:lnTo>
                    <a:lnTo>
                      <a:pt x="431" y="657"/>
                    </a:lnTo>
                    <a:lnTo>
                      <a:pt x="425" y="655"/>
                    </a:lnTo>
                    <a:lnTo>
                      <a:pt x="419" y="653"/>
                    </a:lnTo>
                    <a:lnTo>
                      <a:pt x="414" y="650"/>
                    </a:lnTo>
                    <a:lnTo>
                      <a:pt x="409" y="647"/>
                    </a:lnTo>
                    <a:lnTo>
                      <a:pt x="403" y="646"/>
                    </a:lnTo>
                    <a:lnTo>
                      <a:pt x="399" y="645"/>
                    </a:lnTo>
                    <a:lnTo>
                      <a:pt x="406" y="651"/>
                    </a:lnTo>
                    <a:lnTo>
                      <a:pt x="416" y="659"/>
                    </a:lnTo>
                    <a:lnTo>
                      <a:pt x="424" y="666"/>
                    </a:lnTo>
                    <a:lnTo>
                      <a:pt x="434" y="675"/>
                    </a:lnTo>
                    <a:lnTo>
                      <a:pt x="437" y="680"/>
                    </a:lnTo>
                    <a:lnTo>
                      <a:pt x="441" y="683"/>
                    </a:lnTo>
                    <a:lnTo>
                      <a:pt x="445" y="689"/>
                    </a:lnTo>
                    <a:lnTo>
                      <a:pt x="449" y="694"/>
                    </a:lnTo>
                    <a:lnTo>
                      <a:pt x="452" y="699"/>
                    </a:lnTo>
                    <a:lnTo>
                      <a:pt x="455" y="703"/>
                    </a:lnTo>
                    <a:lnTo>
                      <a:pt x="457" y="710"/>
                    </a:lnTo>
                    <a:lnTo>
                      <a:pt x="459" y="716"/>
                    </a:lnTo>
                    <a:lnTo>
                      <a:pt x="453" y="717"/>
                    </a:lnTo>
                    <a:lnTo>
                      <a:pt x="446" y="719"/>
                    </a:lnTo>
                    <a:lnTo>
                      <a:pt x="438" y="719"/>
                    </a:lnTo>
                    <a:lnTo>
                      <a:pt x="431" y="721"/>
                    </a:lnTo>
                    <a:lnTo>
                      <a:pt x="423" y="721"/>
                    </a:lnTo>
                    <a:lnTo>
                      <a:pt x="416" y="722"/>
                    </a:lnTo>
                    <a:lnTo>
                      <a:pt x="408" y="723"/>
                    </a:lnTo>
                    <a:lnTo>
                      <a:pt x="400" y="725"/>
                    </a:lnTo>
                    <a:lnTo>
                      <a:pt x="391" y="725"/>
                    </a:lnTo>
                    <a:lnTo>
                      <a:pt x="382" y="726"/>
                    </a:lnTo>
                    <a:lnTo>
                      <a:pt x="374" y="726"/>
                    </a:lnTo>
                    <a:lnTo>
                      <a:pt x="366" y="727"/>
                    </a:lnTo>
                    <a:lnTo>
                      <a:pt x="358" y="726"/>
                    </a:lnTo>
                    <a:lnTo>
                      <a:pt x="349" y="726"/>
                    </a:lnTo>
                    <a:lnTo>
                      <a:pt x="342" y="725"/>
                    </a:lnTo>
                    <a:lnTo>
                      <a:pt x="334" y="724"/>
                    </a:lnTo>
                    <a:lnTo>
                      <a:pt x="338" y="726"/>
                    </a:lnTo>
                    <a:lnTo>
                      <a:pt x="343" y="729"/>
                    </a:lnTo>
                    <a:lnTo>
                      <a:pt x="348" y="731"/>
                    </a:lnTo>
                    <a:lnTo>
                      <a:pt x="354" y="733"/>
                    </a:lnTo>
                    <a:lnTo>
                      <a:pt x="360" y="735"/>
                    </a:lnTo>
                    <a:lnTo>
                      <a:pt x="364" y="738"/>
                    </a:lnTo>
                    <a:lnTo>
                      <a:pt x="371" y="739"/>
                    </a:lnTo>
                    <a:lnTo>
                      <a:pt x="378" y="741"/>
                    </a:lnTo>
                    <a:lnTo>
                      <a:pt x="382" y="743"/>
                    </a:lnTo>
                    <a:lnTo>
                      <a:pt x="389" y="745"/>
                    </a:lnTo>
                    <a:lnTo>
                      <a:pt x="395" y="747"/>
                    </a:lnTo>
                    <a:lnTo>
                      <a:pt x="401" y="750"/>
                    </a:lnTo>
                    <a:lnTo>
                      <a:pt x="407" y="751"/>
                    </a:lnTo>
                    <a:lnTo>
                      <a:pt x="414" y="753"/>
                    </a:lnTo>
                    <a:lnTo>
                      <a:pt x="419" y="755"/>
                    </a:lnTo>
                    <a:lnTo>
                      <a:pt x="426" y="757"/>
                    </a:lnTo>
                    <a:lnTo>
                      <a:pt x="426" y="762"/>
                    </a:lnTo>
                    <a:lnTo>
                      <a:pt x="426" y="770"/>
                    </a:lnTo>
                    <a:lnTo>
                      <a:pt x="417" y="770"/>
                    </a:lnTo>
                    <a:lnTo>
                      <a:pt x="409" y="770"/>
                    </a:lnTo>
                    <a:lnTo>
                      <a:pt x="401" y="769"/>
                    </a:lnTo>
                    <a:lnTo>
                      <a:pt x="395" y="768"/>
                    </a:lnTo>
                    <a:lnTo>
                      <a:pt x="388" y="765"/>
                    </a:lnTo>
                    <a:lnTo>
                      <a:pt x="381" y="763"/>
                    </a:lnTo>
                    <a:lnTo>
                      <a:pt x="375" y="760"/>
                    </a:lnTo>
                    <a:lnTo>
                      <a:pt x="370" y="758"/>
                    </a:lnTo>
                    <a:lnTo>
                      <a:pt x="362" y="755"/>
                    </a:lnTo>
                    <a:lnTo>
                      <a:pt x="356" y="752"/>
                    </a:lnTo>
                    <a:lnTo>
                      <a:pt x="349" y="750"/>
                    </a:lnTo>
                    <a:lnTo>
                      <a:pt x="342" y="748"/>
                    </a:lnTo>
                    <a:lnTo>
                      <a:pt x="334" y="746"/>
                    </a:lnTo>
                    <a:lnTo>
                      <a:pt x="326" y="746"/>
                    </a:lnTo>
                    <a:lnTo>
                      <a:pt x="318" y="745"/>
                    </a:lnTo>
                    <a:lnTo>
                      <a:pt x="310" y="747"/>
                    </a:lnTo>
                    <a:lnTo>
                      <a:pt x="309" y="751"/>
                    </a:lnTo>
                    <a:lnTo>
                      <a:pt x="310" y="756"/>
                    </a:lnTo>
                    <a:lnTo>
                      <a:pt x="312" y="759"/>
                    </a:lnTo>
                    <a:lnTo>
                      <a:pt x="315" y="762"/>
                    </a:lnTo>
                    <a:lnTo>
                      <a:pt x="320" y="768"/>
                    </a:lnTo>
                    <a:lnTo>
                      <a:pt x="327" y="774"/>
                    </a:lnTo>
                    <a:lnTo>
                      <a:pt x="335" y="777"/>
                    </a:lnTo>
                    <a:lnTo>
                      <a:pt x="343" y="781"/>
                    </a:lnTo>
                    <a:lnTo>
                      <a:pt x="350" y="787"/>
                    </a:lnTo>
                    <a:lnTo>
                      <a:pt x="356" y="793"/>
                    </a:lnTo>
                    <a:lnTo>
                      <a:pt x="345" y="791"/>
                    </a:lnTo>
                    <a:lnTo>
                      <a:pt x="336" y="790"/>
                    </a:lnTo>
                    <a:lnTo>
                      <a:pt x="325" y="788"/>
                    </a:lnTo>
                    <a:lnTo>
                      <a:pt x="316" y="785"/>
                    </a:lnTo>
                    <a:lnTo>
                      <a:pt x="305" y="781"/>
                    </a:lnTo>
                    <a:lnTo>
                      <a:pt x="296" y="778"/>
                    </a:lnTo>
                    <a:lnTo>
                      <a:pt x="285" y="776"/>
                    </a:lnTo>
                    <a:lnTo>
                      <a:pt x="275" y="772"/>
                    </a:lnTo>
                    <a:lnTo>
                      <a:pt x="264" y="768"/>
                    </a:lnTo>
                    <a:lnTo>
                      <a:pt x="253" y="764"/>
                    </a:lnTo>
                    <a:lnTo>
                      <a:pt x="243" y="760"/>
                    </a:lnTo>
                    <a:lnTo>
                      <a:pt x="232" y="757"/>
                    </a:lnTo>
                    <a:lnTo>
                      <a:pt x="222" y="752"/>
                    </a:lnTo>
                    <a:lnTo>
                      <a:pt x="212" y="750"/>
                    </a:lnTo>
                    <a:lnTo>
                      <a:pt x="202" y="746"/>
                    </a:lnTo>
                    <a:lnTo>
                      <a:pt x="191" y="743"/>
                    </a:lnTo>
                    <a:lnTo>
                      <a:pt x="178" y="740"/>
                    </a:lnTo>
                    <a:lnTo>
                      <a:pt x="166" y="736"/>
                    </a:lnTo>
                    <a:lnTo>
                      <a:pt x="154" y="730"/>
                    </a:lnTo>
                    <a:lnTo>
                      <a:pt x="144" y="722"/>
                    </a:lnTo>
                    <a:lnTo>
                      <a:pt x="133" y="714"/>
                    </a:lnTo>
                    <a:lnTo>
                      <a:pt x="125" y="704"/>
                    </a:lnTo>
                    <a:lnTo>
                      <a:pt x="117" y="694"/>
                    </a:lnTo>
                    <a:lnTo>
                      <a:pt x="113" y="684"/>
                    </a:lnTo>
                    <a:lnTo>
                      <a:pt x="108" y="674"/>
                    </a:lnTo>
                    <a:lnTo>
                      <a:pt x="106" y="662"/>
                    </a:lnTo>
                    <a:lnTo>
                      <a:pt x="107" y="652"/>
                    </a:lnTo>
                    <a:lnTo>
                      <a:pt x="110" y="643"/>
                    </a:lnTo>
                    <a:lnTo>
                      <a:pt x="115" y="632"/>
                    </a:lnTo>
                    <a:lnTo>
                      <a:pt x="125" y="624"/>
                    </a:lnTo>
                    <a:lnTo>
                      <a:pt x="136" y="616"/>
                    </a:lnTo>
                    <a:lnTo>
                      <a:pt x="152" y="610"/>
                    </a:lnTo>
                    <a:lnTo>
                      <a:pt x="171" y="604"/>
                    </a:lnTo>
                    <a:lnTo>
                      <a:pt x="190" y="603"/>
                    </a:lnTo>
                    <a:lnTo>
                      <a:pt x="208" y="605"/>
                    </a:lnTo>
                    <a:lnTo>
                      <a:pt x="224" y="611"/>
                    </a:lnTo>
                    <a:lnTo>
                      <a:pt x="239" y="619"/>
                    </a:lnTo>
                    <a:lnTo>
                      <a:pt x="254" y="629"/>
                    </a:lnTo>
                    <a:lnTo>
                      <a:pt x="268" y="641"/>
                    </a:lnTo>
                    <a:lnTo>
                      <a:pt x="284" y="654"/>
                    </a:lnTo>
                    <a:lnTo>
                      <a:pt x="297" y="664"/>
                    </a:lnTo>
                    <a:lnTo>
                      <a:pt x="313" y="675"/>
                    </a:lnTo>
                    <a:lnTo>
                      <a:pt x="327" y="684"/>
                    </a:lnTo>
                    <a:lnTo>
                      <a:pt x="344" y="693"/>
                    </a:lnTo>
                    <a:lnTo>
                      <a:pt x="361" y="697"/>
                    </a:lnTo>
                    <a:lnTo>
                      <a:pt x="381" y="699"/>
                    </a:lnTo>
                    <a:lnTo>
                      <a:pt x="400" y="695"/>
                    </a:lnTo>
                    <a:lnTo>
                      <a:pt x="422" y="689"/>
                    </a:lnTo>
                    <a:lnTo>
                      <a:pt x="415" y="683"/>
                    </a:lnTo>
                    <a:lnTo>
                      <a:pt x="408" y="677"/>
                    </a:lnTo>
                    <a:lnTo>
                      <a:pt x="400" y="671"/>
                    </a:lnTo>
                    <a:lnTo>
                      <a:pt x="394" y="664"/>
                    </a:lnTo>
                    <a:lnTo>
                      <a:pt x="386" y="658"/>
                    </a:lnTo>
                    <a:lnTo>
                      <a:pt x="381" y="652"/>
                    </a:lnTo>
                    <a:lnTo>
                      <a:pt x="373" y="646"/>
                    </a:lnTo>
                    <a:lnTo>
                      <a:pt x="367" y="640"/>
                    </a:lnTo>
                    <a:lnTo>
                      <a:pt x="360" y="633"/>
                    </a:lnTo>
                    <a:lnTo>
                      <a:pt x="353" y="626"/>
                    </a:lnTo>
                    <a:lnTo>
                      <a:pt x="346" y="620"/>
                    </a:lnTo>
                    <a:lnTo>
                      <a:pt x="341" y="614"/>
                    </a:lnTo>
                    <a:lnTo>
                      <a:pt x="334" y="607"/>
                    </a:lnTo>
                    <a:lnTo>
                      <a:pt x="327" y="601"/>
                    </a:lnTo>
                    <a:lnTo>
                      <a:pt x="321" y="594"/>
                    </a:lnTo>
                    <a:lnTo>
                      <a:pt x="315" y="589"/>
                    </a:lnTo>
                    <a:lnTo>
                      <a:pt x="314" y="590"/>
                    </a:lnTo>
                    <a:lnTo>
                      <a:pt x="315" y="596"/>
                    </a:lnTo>
                    <a:lnTo>
                      <a:pt x="316" y="601"/>
                    </a:lnTo>
                    <a:lnTo>
                      <a:pt x="319" y="605"/>
                    </a:lnTo>
                    <a:lnTo>
                      <a:pt x="323" y="610"/>
                    </a:lnTo>
                    <a:lnTo>
                      <a:pt x="328" y="618"/>
                    </a:lnTo>
                    <a:lnTo>
                      <a:pt x="335" y="626"/>
                    </a:lnTo>
                    <a:lnTo>
                      <a:pt x="342" y="632"/>
                    </a:lnTo>
                    <a:lnTo>
                      <a:pt x="349" y="641"/>
                    </a:lnTo>
                    <a:lnTo>
                      <a:pt x="352" y="645"/>
                    </a:lnTo>
                    <a:lnTo>
                      <a:pt x="355" y="651"/>
                    </a:lnTo>
                    <a:lnTo>
                      <a:pt x="357" y="657"/>
                    </a:lnTo>
                    <a:lnTo>
                      <a:pt x="360" y="664"/>
                    </a:lnTo>
                    <a:lnTo>
                      <a:pt x="359" y="665"/>
                    </a:lnTo>
                    <a:lnTo>
                      <a:pt x="358" y="666"/>
                    </a:lnTo>
                    <a:lnTo>
                      <a:pt x="342" y="656"/>
                    </a:lnTo>
                    <a:lnTo>
                      <a:pt x="329" y="646"/>
                    </a:lnTo>
                    <a:lnTo>
                      <a:pt x="317" y="635"/>
                    </a:lnTo>
                    <a:lnTo>
                      <a:pt x="306" y="624"/>
                    </a:lnTo>
                    <a:lnTo>
                      <a:pt x="296" y="609"/>
                    </a:lnTo>
                    <a:lnTo>
                      <a:pt x="287" y="597"/>
                    </a:lnTo>
                    <a:lnTo>
                      <a:pt x="280" y="583"/>
                    </a:lnTo>
                    <a:lnTo>
                      <a:pt x="275" y="569"/>
                    </a:lnTo>
                    <a:lnTo>
                      <a:pt x="268" y="553"/>
                    </a:lnTo>
                    <a:lnTo>
                      <a:pt x="265" y="538"/>
                    </a:lnTo>
                    <a:lnTo>
                      <a:pt x="260" y="522"/>
                    </a:lnTo>
                    <a:lnTo>
                      <a:pt x="258" y="507"/>
                    </a:lnTo>
                    <a:lnTo>
                      <a:pt x="255" y="491"/>
                    </a:lnTo>
                    <a:lnTo>
                      <a:pt x="253" y="475"/>
                    </a:lnTo>
                    <a:lnTo>
                      <a:pt x="252" y="460"/>
                    </a:lnTo>
                    <a:lnTo>
                      <a:pt x="252" y="446"/>
                    </a:lnTo>
                    <a:lnTo>
                      <a:pt x="248" y="442"/>
                    </a:lnTo>
                    <a:lnTo>
                      <a:pt x="246" y="440"/>
                    </a:lnTo>
                    <a:lnTo>
                      <a:pt x="242" y="448"/>
                    </a:lnTo>
                    <a:lnTo>
                      <a:pt x="240" y="456"/>
                    </a:lnTo>
                    <a:lnTo>
                      <a:pt x="237" y="465"/>
                    </a:lnTo>
                    <a:lnTo>
                      <a:pt x="235" y="473"/>
                    </a:lnTo>
                    <a:lnTo>
                      <a:pt x="232" y="481"/>
                    </a:lnTo>
                    <a:lnTo>
                      <a:pt x="231" y="491"/>
                    </a:lnTo>
                    <a:lnTo>
                      <a:pt x="228" y="498"/>
                    </a:lnTo>
                    <a:lnTo>
                      <a:pt x="227" y="508"/>
                    </a:lnTo>
                    <a:lnTo>
                      <a:pt x="223" y="515"/>
                    </a:lnTo>
                    <a:lnTo>
                      <a:pt x="220" y="523"/>
                    </a:lnTo>
                    <a:lnTo>
                      <a:pt x="215" y="531"/>
                    </a:lnTo>
                    <a:lnTo>
                      <a:pt x="212" y="539"/>
                    </a:lnTo>
                    <a:lnTo>
                      <a:pt x="206" y="545"/>
                    </a:lnTo>
                    <a:lnTo>
                      <a:pt x="201" y="551"/>
                    </a:lnTo>
                    <a:lnTo>
                      <a:pt x="194" y="558"/>
                    </a:lnTo>
                    <a:lnTo>
                      <a:pt x="188" y="565"/>
                    </a:lnTo>
                    <a:lnTo>
                      <a:pt x="188" y="559"/>
                    </a:lnTo>
                    <a:lnTo>
                      <a:pt x="188" y="553"/>
                    </a:lnTo>
                    <a:lnTo>
                      <a:pt x="189" y="548"/>
                    </a:lnTo>
                    <a:lnTo>
                      <a:pt x="189" y="543"/>
                    </a:lnTo>
                    <a:lnTo>
                      <a:pt x="189" y="538"/>
                    </a:lnTo>
                    <a:lnTo>
                      <a:pt x="190" y="532"/>
                    </a:lnTo>
                    <a:lnTo>
                      <a:pt x="191" y="528"/>
                    </a:lnTo>
                    <a:lnTo>
                      <a:pt x="192" y="523"/>
                    </a:lnTo>
                    <a:lnTo>
                      <a:pt x="193" y="518"/>
                    </a:lnTo>
                    <a:lnTo>
                      <a:pt x="195" y="512"/>
                    </a:lnTo>
                    <a:lnTo>
                      <a:pt x="196" y="509"/>
                    </a:lnTo>
                    <a:lnTo>
                      <a:pt x="198" y="504"/>
                    </a:lnTo>
                    <a:lnTo>
                      <a:pt x="202" y="494"/>
                    </a:lnTo>
                    <a:lnTo>
                      <a:pt x="207" y="486"/>
                    </a:lnTo>
                    <a:lnTo>
                      <a:pt x="200" y="487"/>
                    </a:lnTo>
                    <a:lnTo>
                      <a:pt x="195" y="491"/>
                    </a:lnTo>
                    <a:lnTo>
                      <a:pt x="190" y="493"/>
                    </a:lnTo>
                    <a:lnTo>
                      <a:pt x="187" y="498"/>
                    </a:lnTo>
                    <a:lnTo>
                      <a:pt x="183" y="502"/>
                    </a:lnTo>
                    <a:lnTo>
                      <a:pt x="179" y="507"/>
                    </a:lnTo>
                    <a:lnTo>
                      <a:pt x="175" y="512"/>
                    </a:lnTo>
                    <a:lnTo>
                      <a:pt x="173" y="518"/>
                    </a:lnTo>
                    <a:lnTo>
                      <a:pt x="170" y="523"/>
                    </a:lnTo>
                    <a:lnTo>
                      <a:pt x="167" y="529"/>
                    </a:lnTo>
                    <a:lnTo>
                      <a:pt x="164" y="533"/>
                    </a:lnTo>
                    <a:lnTo>
                      <a:pt x="161" y="540"/>
                    </a:lnTo>
                    <a:lnTo>
                      <a:pt x="153" y="548"/>
                    </a:lnTo>
                    <a:lnTo>
                      <a:pt x="146" y="556"/>
                    </a:lnTo>
                    <a:lnTo>
                      <a:pt x="146" y="551"/>
                    </a:lnTo>
                    <a:lnTo>
                      <a:pt x="146" y="546"/>
                    </a:lnTo>
                    <a:lnTo>
                      <a:pt x="146" y="542"/>
                    </a:lnTo>
                    <a:lnTo>
                      <a:pt x="146" y="538"/>
                    </a:lnTo>
                    <a:lnTo>
                      <a:pt x="146" y="530"/>
                    </a:lnTo>
                    <a:lnTo>
                      <a:pt x="147" y="522"/>
                    </a:lnTo>
                    <a:lnTo>
                      <a:pt x="147" y="514"/>
                    </a:lnTo>
                    <a:lnTo>
                      <a:pt x="149" y="507"/>
                    </a:lnTo>
                    <a:lnTo>
                      <a:pt x="149" y="499"/>
                    </a:lnTo>
                    <a:lnTo>
                      <a:pt x="151" y="491"/>
                    </a:lnTo>
                    <a:lnTo>
                      <a:pt x="150" y="490"/>
                    </a:lnTo>
                    <a:lnTo>
                      <a:pt x="150" y="487"/>
                    </a:lnTo>
                    <a:lnTo>
                      <a:pt x="149" y="482"/>
                    </a:lnTo>
                    <a:lnTo>
                      <a:pt x="149" y="476"/>
                    </a:lnTo>
                    <a:lnTo>
                      <a:pt x="140" y="476"/>
                    </a:lnTo>
                    <a:lnTo>
                      <a:pt x="133" y="481"/>
                    </a:lnTo>
                    <a:lnTo>
                      <a:pt x="130" y="484"/>
                    </a:lnTo>
                    <a:lnTo>
                      <a:pt x="128" y="488"/>
                    </a:lnTo>
                    <a:lnTo>
                      <a:pt x="126" y="492"/>
                    </a:lnTo>
                    <a:lnTo>
                      <a:pt x="124" y="497"/>
                    </a:lnTo>
                    <a:lnTo>
                      <a:pt x="121" y="502"/>
                    </a:lnTo>
                    <a:lnTo>
                      <a:pt x="120" y="507"/>
                    </a:lnTo>
                    <a:lnTo>
                      <a:pt x="119" y="512"/>
                    </a:lnTo>
                    <a:lnTo>
                      <a:pt x="118" y="518"/>
                    </a:lnTo>
                    <a:lnTo>
                      <a:pt x="116" y="522"/>
                    </a:lnTo>
                    <a:lnTo>
                      <a:pt x="116" y="528"/>
                    </a:lnTo>
                    <a:lnTo>
                      <a:pt x="114" y="532"/>
                    </a:lnTo>
                    <a:lnTo>
                      <a:pt x="114" y="536"/>
                    </a:lnTo>
                    <a:lnTo>
                      <a:pt x="109" y="532"/>
                    </a:lnTo>
                    <a:lnTo>
                      <a:pt x="105" y="529"/>
                    </a:lnTo>
                    <a:lnTo>
                      <a:pt x="102" y="524"/>
                    </a:lnTo>
                    <a:lnTo>
                      <a:pt x="102" y="520"/>
                    </a:lnTo>
                    <a:lnTo>
                      <a:pt x="101" y="514"/>
                    </a:lnTo>
                    <a:lnTo>
                      <a:pt x="103" y="510"/>
                    </a:lnTo>
                    <a:lnTo>
                      <a:pt x="105" y="504"/>
                    </a:lnTo>
                    <a:lnTo>
                      <a:pt x="108" y="498"/>
                    </a:lnTo>
                    <a:lnTo>
                      <a:pt x="110" y="492"/>
                    </a:lnTo>
                    <a:lnTo>
                      <a:pt x="112" y="486"/>
                    </a:lnTo>
                    <a:lnTo>
                      <a:pt x="113" y="480"/>
                    </a:lnTo>
                    <a:lnTo>
                      <a:pt x="116" y="475"/>
                    </a:lnTo>
                    <a:lnTo>
                      <a:pt x="116" y="470"/>
                    </a:lnTo>
                    <a:lnTo>
                      <a:pt x="117" y="465"/>
                    </a:lnTo>
                    <a:lnTo>
                      <a:pt x="117" y="460"/>
                    </a:lnTo>
                    <a:lnTo>
                      <a:pt x="116" y="457"/>
                    </a:lnTo>
                    <a:lnTo>
                      <a:pt x="104" y="469"/>
                    </a:lnTo>
                    <a:lnTo>
                      <a:pt x="95" y="481"/>
                    </a:lnTo>
                    <a:lnTo>
                      <a:pt x="89" y="494"/>
                    </a:lnTo>
                    <a:lnTo>
                      <a:pt x="84" y="508"/>
                    </a:lnTo>
                    <a:lnTo>
                      <a:pt x="80" y="521"/>
                    </a:lnTo>
                    <a:lnTo>
                      <a:pt x="78" y="535"/>
                    </a:lnTo>
                    <a:lnTo>
                      <a:pt x="76" y="549"/>
                    </a:lnTo>
                    <a:lnTo>
                      <a:pt x="76" y="564"/>
                    </a:lnTo>
                    <a:lnTo>
                      <a:pt x="75" y="578"/>
                    </a:lnTo>
                    <a:lnTo>
                      <a:pt x="75" y="592"/>
                    </a:lnTo>
                    <a:lnTo>
                      <a:pt x="74" y="606"/>
                    </a:lnTo>
                    <a:lnTo>
                      <a:pt x="74" y="621"/>
                    </a:lnTo>
                    <a:lnTo>
                      <a:pt x="71" y="634"/>
                    </a:lnTo>
                    <a:lnTo>
                      <a:pt x="68" y="647"/>
                    </a:lnTo>
                    <a:lnTo>
                      <a:pt x="62" y="662"/>
                    </a:lnTo>
                    <a:lnTo>
                      <a:pt x="56" y="675"/>
                    </a:lnTo>
                    <a:lnTo>
                      <a:pt x="39" y="659"/>
                    </a:lnTo>
                    <a:lnTo>
                      <a:pt x="25" y="642"/>
                    </a:lnTo>
                    <a:lnTo>
                      <a:pt x="15" y="623"/>
                    </a:lnTo>
                    <a:lnTo>
                      <a:pt x="7" y="604"/>
                    </a:lnTo>
                    <a:lnTo>
                      <a:pt x="2" y="583"/>
                    </a:lnTo>
                    <a:lnTo>
                      <a:pt x="0" y="563"/>
                    </a:lnTo>
                    <a:lnTo>
                      <a:pt x="1" y="542"/>
                    </a:lnTo>
                    <a:lnTo>
                      <a:pt x="5" y="523"/>
                    </a:lnTo>
                    <a:lnTo>
                      <a:pt x="10" y="503"/>
                    </a:lnTo>
                    <a:lnTo>
                      <a:pt x="18" y="485"/>
                    </a:lnTo>
                    <a:lnTo>
                      <a:pt x="29" y="467"/>
                    </a:lnTo>
                    <a:lnTo>
                      <a:pt x="43" y="453"/>
                    </a:lnTo>
                    <a:lnTo>
                      <a:pt x="58" y="438"/>
                    </a:lnTo>
                    <a:lnTo>
                      <a:pt x="76" y="428"/>
                    </a:lnTo>
                    <a:lnTo>
                      <a:pt x="96" y="418"/>
                    </a:lnTo>
                    <a:lnTo>
                      <a:pt x="119" y="414"/>
                    </a:lnTo>
                    <a:lnTo>
                      <a:pt x="122" y="406"/>
                    </a:lnTo>
                    <a:lnTo>
                      <a:pt x="127" y="399"/>
                    </a:lnTo>
                    <a:lnTo>
                      <a:pt x="131" y="391"/>
                    </a:lnTo>
                    <a:lnTo>
                      <a:pt x="136" y="383"/>
                    </a:lnTo>
                    <a:lnTo>
                      <a:pt x="141" y="376"/>
                    </a:lnTo>
                    <a:lnTo>
                      <a:pt x="148" y="368"/>
                    </a:lnTo>
                    <a:lnTo>
                      <a:pt x="155" y="360"/>
                    </a:lnTo>
                    <a:lnTo>
                      <a:pt x="163" y="354"/>
                    </a:lnTo>
                    <a:lnTo>
                      <a:pt x="170" y="347"/>
                    </a:lnTo>
                    <a:lnTo>
                      <a:pt x="177" y="343"/>
                    </a:lnTo>
                    <a:lnTo>
                      <a:pt x="185" y="339"/>
                    </a:lnTo>
                    <a:lnTo>
                      <a:pt x="193" y="337"/>
                    </a:lnTo>
                    <a:lnTo>
                      <a:pt x="202" y="335"/>
                    </a:lnTo>
                    <a:lnTo>
                      <a:pt x="209" y="336"/>
                    </a:lnTo>
                    <a:lnTo>
                      <a:pt x="218" y="339"/>
                    </a:lnTo>
                    <a:lnTo>
                      <a:pt x="227" y="343"/>
                    </a:lnTo>
                    <a:lnTo>
                      <a:pt x="219" y="344"/>
                    </a:lnTo>
                    <a:lnTo>
                      <a:pt x="213" y="347"/>
                    </a:lnTo>
                    <a:lnTo>
                      <a:pt x="208" y="350"/>
                    </a:lnTo>
                    <a:lnTo>
                      <a:pt x="203" y="354"/>
                    </a:lnTo>
                    <a:lnTo>
                      <a:pt x="198" y="358"/>
                    </a:lnTo>
                    <a:lnTo>
                      <a:pt x="194" y="362"/>
                    </a:lnTo>
                    <a:lnTo>
                      <a:pt x="191" y="368"/>
                    </a:lnTo>
                    <a:lnTo>
                      <a:pt x="189" y="374"/>
                    </a:lnTo>
                    <a:lnTo>
                      <a:pt x="185" y="379"/>
                    </a:lnTo>
                    <a:lnTo>
                      <a:pt x="183" y="384"/>
                    </a:lnTo>
                    <a:lnTo>
                      <a:pt x="180" y="390"/>
                    </a:lnTo>
                    <a:lnTo>
                      <a:pt x="178" y="396"/>
                    </a:lnTo>
                    <a:lnTo>
                      <a:pt x="175" y="400"/>
                    </a:lnTo>
                    <a:lnTo>
                      <a:pt x="174" y="407"/>
                    </a:lnTo>
                    <a:lnTo>
                      <a:pt x="172" y="412"/>
                    </a:lnTo>
                    <a:lnTo>
                      <a:pt x="170" y="417"/>
                    </a:lnTo>
                    <a:lnTo>
                      <a:pt x="173" y="415"/>
                    </a:lnTo>
                    <a:lnTo>
                      <a:pt x="177" y="412"/>
                    </a:lnTo>
                    <a:lnTo>
                      <a:pt x="183" y="409"/>
                    </a:lnTo>
                    <a:lnTo>
                      <a:pt x="188" y="405"/>
                    </a:lnTo>
                    <a:lnTo>
                      <a:pt x="192" y="400"/>
                    </a:lnTo>
                    <a:lnTo>
                      <a:pt x="198" y="397"/>
                    </a:lnTo>
                    <a:lnTo>
                      <a:pt x="203" y="394"/>
                    </a:lnTo>
                    <a:lnTo>
                      <a:pt x="208" y="391"/>
                    </a:lnTo>
                    <a:lnTo>
                      <a:pt x="215" y="387"/>
                    </a:lnTo>
                    <a:lnTo>
                      <a:pt x="219" y="389"/>
                    </a:lnTo>
                    <a:lnTo>
                      <a:pt x="218" y="391"/>
                    </a:lnTo>
                    <a:lnTo>
                      <a:pt x="215" y="396"/>
                    </a:lnTo>
                    <a:lnTo>
                      <a:pt x="212" y="403"/>
                    </a:lnTo>
                    <a:lnTo>
                      <a:pt x="207" y="414"/>
                    </a:lnTo>
                    <a:lnTo>
                      <a:pt x="204" y="418"/>
                    </a:lnTo>
                    <a:lnTo>
                      <a:pt x="203" y="422"/>
                    </a:lnTo>
                    <a:lnTo>
                      <a:pt x="202" y="426"/>
                    </a:lnTo>
                    <a:lnTo>
                      <a:pt x="202" y="429"/>
                    </a:lnTo>
                    <a:lnTo>
                      <a:pt x="203" y="434"/>
                    </a:lnTo>
                    <a:lnTo>
                      <a:pt x="207" y="435"/>
                    </a:lnTo>
                    <a:lnTo>
                      <a:pt x="209" y="434"/>
                    </a:lnTo>
                    <a:lnTo>
                      <a:pt x="213" y="434"/>
                    </a:lnTo>
                    <a:lnTo>
                      <a:pt x="218" y="431"/>
                    </a:lnTo>
                    <a:lnTo>
                      <a:pt x="223" y="429"/>
                    </a:lnTo>
                    <a:lnTo>
                      <a:pt x="228" y="425"/>
                    </a:lnTo>
                    <a:lnTo>
                      <a:pt x="232" y="421"/>
                    </a:lnTo>
                    <a:lnTo>
                      <a:pt x="238" y="417"/>
                    </a:lnTo>
                    <a:lnTo>
                      <a:pt x="243" y="414"/>
                    </a:lnTo>
                    <a:lnTo>
                      <a:pt x="247" y="409"/>
                    </a:lnTo>
                    <a:lnTo>
                      <a:pt x="250" y="403"/>
                    </a:lnTo>
                    <a:lnTo>
                      <a:pt x="253" y="398"/>
                    </a:lnTo>
                    <a:lnTo>
                      <a:pt x="257" y="394"/>
                    </a:lnTo>
                    <a:lnTo>
                      <a:pt x="259" y="385"/>
                    </a:lnTo>
                    <a:lnTo>
                      <a:pt x="258" y="379"/>
                    </a:lnTo>
                    <a:lnTo>
                      <a:pt x="257" y="367"/>
                    </a:lnTo>
                    <a:lnTo>
                      <a:pt x="259" y="355"/>
                    </a:lnTo>
                    <a:lnTo>
                      <a:pt x="261" y="342"/>
                    </a:lnTo>
                    <a:lnTo>
                      <a:pt x="266" y="331"/>
                    </a:lnTo>
                    <a:lnTo>
                      <a:pt x="272" y="319"/>
                    </a:lnTo>
                    <a:lnTo>
                      <a:pt x="280" y="308"/>
                    </a:lnTo>
                    <a:lnTo>
                      <a:pt x="288" y="297"/>
                    </a:lnTo>
                    <a:lnTo>
                      <a:pt x="299" y="288"/>
                    </a:lnTo>
                    <a:lnTo>
                      <a:pt x="308" y="279"/>
                    </a:lnTo>
                    <a:lnTo>
                      <a:pt x="319" y="272"/>
                    </a:lnTo>
                    <a:lnTo>
                      <a:pt x="330" y="266"/>
                    </a:lnTo>
                    <a:lnTo>
                      <a:pt x="342" y="263"/>
                    </a:lnTo>
                    <a:lnTo>
                      <a:pt x="353" y="260"/>
                    </a:lnTo>
                    <a:lnTo>
                      <a:pt x="364" y="261"/>
                    </a:lnTo>
                    <a:lnTo>
                      <a:pt x="376" y="264"/>
                    </a:lnTo>
                    <a:lnTo>
                      <a:pt x="388" y="268"/>
                    </a:lnTo>
                    <a:lnTo>
                      <a:pt x="384" y="274"/>
                    </a:lnTo>
                    <a:lnTo>
                      <a:pt x="381" y="279"/>
                    </a:lnTo>
                    <a:lnTo>
                      <a:pt x="378" y="283"/>
                    </a:lnTo>
                    <a:lnTo>
                      <a:pt x="373" y="286"/>
                    </a:lnTo>
                    <a:lnTo>
                      <a:pt x="367" y="289"/>
                    </a:lnTo>
                    <a:lnTo>
                      <a:pt x="361" y="292"/>
                    </a:lnTo>
                    <a:lnTo>
                      <a:pt x="356" y="295"/>
                    </a:lnTo>
                    <a:lnTo>
                      <a:pt x="351" y="298"/>
                    </a:lnTo>
                    <a:lnTo>
                      <a:pt x="343" y="301"/>
                    </a:lnTo>
                    <a:lnTo>
                      <a:pt x="338" y="303"/>
                    </a:lnTo>
                    <a:lnTo>
                      <a:pt x="333" y="305"/>
                    </a:lnTo>
                    <a:lnTo>
                      <a:pt x="328" y="310"/>
                    </a:lnTo>
                    <a:lnTo>
                      <a:pt x="324" y="314"/>
                    </a:lnTo>
                    <a:lnTo>
                      <a:pt x="322" y="320"/>
                    </a:lnTo>
                    <a:lnTo>
                      <a:pt x="319" y="325"/>
                    </a:lnTo>
                    <a:lnTo>
                      <a:pt x="319" y="333"/>
                    </a:lnTo>
                    <a:lnTo>
                      <a:pt x="327" y="332"/>
                    </a:lnTo>
                    <a:lnTo>
                      <a:pt x="337" y="327"/>
                    </a:lnTo>
                    <a:lnTo>
                      <a:pt x="345" y="322"/>
                    </a:lnTo>
                    <a:lnTo>
                      <a:pt x="355" y="318"/>
                    </a:lnTo>
                    <a:lnTo>
                      <a:pt x="363" y="313"/>
                    </a:lnTo>
                    <a:lnTo>
                      <a:pt x="373" y="311"/>
                    </a:lnTo>
                    <a:lnTo>
                      <a:pt x="378" y="311"/>
                    </a:lnTo>
                    <a:lnTo>
                      <a:pt x="382" y="312"/>
                    </a:lnTo>
                    <a:lnTo>
                      <a:pt x="388" y="314"/>
                    </a:lnTo>
                    <a:lnTo>
                      <a:pt x="393" y="318"/>
                    </a:lnTo>
                    <a:lnTo>
                      <a:pt x="388" y="321"/>
                    </a:lnTo>
                    <a:lnTo>
                      <a:pt x="383" y="325"/>
                    </a:lnTo>
                    <a:lnTo>
                      <a:pt x="379" y="331"/>
                    </a:lnTo>
                    <a:lnTo>
                      <a:pt x="374" y="337"/>
                    </a:lnTo>
                    <a:lnTo>
                      <a:pt x="368" y="342"/>
                    </a:lnTo>
                    <a:lnTo>
                      <a:pt x="362" y="349"/>
                    </a:lnTo>
                    <a:lnTo>
                      <a:pt x="358" y="355"/>
                    </a:lnTo>
                    <a:lnTo>
                      <a:pt x="353" y="362"/>
                    </a:lnTo>
                    <a:lnTo>
                      <a:pt x="348" y="369"/>
                    </a:lnTo>
                    <a:lnTo>
                      <a:pt x="345" y="375"/>
                    </a:lnTo>
                    <a:lnTo>
                      <a:pt x="343" y="380"/>
                    </a:lnTo>
                    <a:lnTo>
                      <a:pt x="342" y="387"/>
                    </a:lnTo>
                    <a:lnTo>
                      <a:pt x="342" y="392"/>
                    </a:lnTo>
                    <a:lnTo>
                      <a:pt x="343" y="397"/>
                    </a:lnTo>
                    <a:lnTo>
                      <a:pt x="346" y="400"/>
                    </a:lnTo>
                    <a:lnTo>
                      <a:pt x="353" y="405"/>
                    </a:lnTo>
                    <a:lnTo>
                      <a:pt x="355" y="396"/>
                    </a:lnTo>
                    <a:lnTo>
                      <a:pt x="359" y="388"/>
                    </a:lnTo>
                    <a:lnTo>
                      <a:pt x="362" y="379"/>
                    </a:lnTo>
                    <a:lnTo>
                      <a:pt x="369" y="373"/>
                    </a:lnTo>
                    <a:lnTo>
                      <a:pt x="375" y="367"/>
                    </a:lnTo>
                    <a:lnTo>
                      <a:pt x="382" y="363"/>
                    </a:lnTo>
                    <a:lnTo>
                      <a:pt x="387" y="361"/>
                    </a:lnTo>
                    <a:lnTo>
                      <a:pt x="391" y="360"/>
                    </a:lnTo>
                    <a:lnTo>
                      <a:pt x="397" y="359"/>
                    </a:lnTo>
                    <a:lnTo>
                      <a:pt x="401" y="359"/>
                    </a:lnTo>
                    <a:lnTo>
                      <a:pt x="399" y="364"/>
                    </a:lnTo>
                    <a:lnTo>
                      <a:pt x="395" y="370"/>
                    </a:lnTo>
                    <a:lnTo>
                      <a:pt x="391" y="375"/>
                    </a:lnTo>
                    <a:lnTo>
                      <a:pt x="389" y="380"/>
                    </a:lnTo>
                    <a:lnTo>
                      <a:pt x="385" y="385"/>
                    </a:lnTo>
                    <a:lnTo>
                      <a:pt x="381" y="390"/>
                    </a:lnTo>
                    <a:lnTo>
                      <a:pt x="380" y="396"/>
                    </a:lnTo>
                    <a:lnTo>
                      <a:pt x="377" y="401"/>
                    </a:lnTo>
                    <a:lnTo>
                      <a:pt x="374" y="407"/>
                    </a:lnTo>
                    <a:lnTo>
                      <a:pt x="372" y="412"/>
                    </a:lnTo>
                    <a:lnTo>
                      <a:pt x="371" y="417"/>
                    </a:lnTo>
                    <a:lnTo>
                      <a:pt x="371" y="423"/>
                    </a:lnTo>
                    <a:lnTo>
                      <a:pt x="371" y="428"/>
                    </a:lnTo>
                    <a:lnTo>
                      <a:pt x="373" y="434"/>
                    </a:lnTo>
                    <a:lnTo>
                      <a:pt x="376" y="440"/>
                    </a:lnTo>
                    <a:lnTo>
                      <a:pt x="381" y="447"/>
                    </a:lnTo>
                    <a:lnTo>
                      <a:pt x="385" y="443"/>
                    </a:lnTo>
                    <a:lnTo>
                      <a:pt x="390" y="437"/>
                    </a:lnTo>
                    <a:lnTo>
                      <a:pt x="394" y="431"/>
                    </a:lnTo>
                    <a:lnTo>
                      <a:pt x="399" y="425"/>
                    </a:lnTo>
                    <a:lnTo>
                      <a:pt x="401" y="418"/>
                    </a:lnTo>
                    <a:lnTo>
                      <a:pt x="407" y="414"/>
                    </a:lnTo>
                    <a:lnTo>
                      <a:pt x="412" y="412"/>
                    </a:lnTo>
                    <a:lnTo>
                      <a:pt x="420" y="415"/>
                    </a:lnTo>
                    <a:lnTo>
                      <a:pt x="416" y="423"/>
                    </a:lnTo>
                    <a:lnTo>
                      <a:pt x="413" y="431"/>
                    </a:lnTo>
                    <a:lnTo>
                      <a:pt x="410" y="438"/>
                    </a:lnTo>
                    <a:lnTo>
                      <a:pt x="410" y="447"/>
                    </a:lnTo>
                    <a:lnTo>
                      <a:pt x="410" y="453"/>
                    </a:lnTo>
                    <a:lnTo>
                      <a:pt x="411" y="460"/>
                    </a:lnTo>
                    <a:lnTo>
                      <a:pt x="413" y="467"/>
                    </a:lnTo>
                    <a:lnTo>
                      <a:pt x="417" y="474"/>
                    </a:lnTo>
                    <a:lnTo>
                      <a:pt x="419" y="479"/>
                    </a:lnTo>
                    <a:lnTo>
                      <a:pt x="423" y="485"/>
                    </a:lnTo>
                    <a:lnTo>
                      <a:pt x="428" y="491"/>
                    </a:lnTo>
                    <a:lnTo>
                      <a:pt x="434" y="498"/>
                    </a:lnTo>
                    <a:lnTo>
                      <a:pt x="438" y="504"/>
                    </a:lnTo>
                    <a:lnTo>
                      <a:pt x="446" y="510"/>
                    </a:lnTo>
                    <a:lnTo>
                      <a:pt x="452" y="515"/>
                    </a:lnTo>
                    <a:lnTo>
                      <a:pt x="459" y="522"/>
                    </a:lnTo>
                    <a:lnTo>
                      <a:pt x="458" y="517"/>
                    </a:lnTo>
                    <a:lnTo>
                      <a:pt x="460" y="513"/>
                    </a:lnTo>
                    <a:lnTo>
                      <a:pt x="463" y="511"/>
                    </a:lnTo>
                    <a:lnTo>
                      <a:pt x="468" y="510"/>
                    </a:lnTo>
                    <a:lnTo>
                      <a:pt x="473" y="509"/>
                    </a:lnTo>
                    <a:lnTo>
                      <a:pt x="477" y="509"/>
                    </a:lnTo>
                    <a:lnTo>
                      <a:pt x="482" y="509"/>
                    </a:lnTo>
                    <a:lnTo>
                      <a:pt x="487" y="509"/>
                    </a:lnTo>
                    <a:lnTo>
                      <a:pt x="478" y="483"/>
                    </a:lnTo>
                    <a:lnTo>
                      <a:pt x="471" y="457"/>
                    </a:lnTo>
                    <a:lnTo>
                      <a:pt x="462" y="430"/>
                    </a:lnTo>
                    <a:lnTo>
                      <a:pt x="456" y="403"/>
                    </a:lnTo>
                    <a:lnTo>
                      <a:pt x="448" y="374"/>
                    </a:lnTo>
                    <a:lnTo>
                      <a:pt x="444" y="345"/>
                    </a:lnTo>
                    <a:lnTo>
                      <a:pt x="440" y="317"/>
                    </a:lnTo>
                    <a:lnTo>
                      <a:pt x="439" y="290"/>
                    </a:lnTo>
                    <a:lnTo>
                      <a:pt x="440" y="262"/>
                    </a:lnTo>
                    <a:lnTo>
                      <a:pt x="445" y="237"/>
                    </a:lnTo>
                    <a:lnTo>
                      <a:pt x="452" y="211"/>
                    </a:lnTo>
                    <a:lnTo>
                      <a:pt x="464" y="189"/>
                    </a:lnTo>
                    <a:lnTo>
                      <a:pt x="478" y="168"/>
                    </a:lnTo>
                    <a:lnTo>
                      <a:pt x="498" y="150"/>
                    </a:lnTo>
                    <a:lnTo>
                      <a:pt x="523" y="133"/>
                    </a:lnTo>
                    <a:lnTo>
                      <a:pt x="554" y="121"/>
                    </a:lnTo>
                    <a:lnTo>
                      <a:pt x="568" y="114"/>
                    </a:lnTo>
                    <a:lnTo>
                      <a:pt x="583" y="110"/>
                    </a:lnTo>
                    <a:lnTo>
                      <a:pt x="597" y="108"/>
                    </a:lnTo>
                    <a:lnTo>
                      <a:pt x="612" y="110"/>
                    </a:lnTo>
                    <a:lnTo>
                      <a:pt x="626" y="112"/>
                    </a:lnTo>
                    <a:lnTo>
                      <a:pt x="640" y="116"/>
                    </a:lnTo>
                    <a:lnTo>
                      <a:pt x="652" y="123"/>
                    </a:lnTo>
                    <a:lnTo>
                      <a:pt x="667" y="131"/>
                    </a:lnTo>
                    <a:lnTo>
                      <a:pt x="678" y="139"/>
                    </a:lnTo>
                    <a:lnTo>
                      <a:pt x="689" y="149"/>
                    </a:lnTo>
                    <a:lnTo>
                      <a:pt x="701" y="159"/>
                    </a:lnTo>
                    <a:lnTo>
                      <a:pt x="712" y="170"/>
                    </a:lnTo>
                    <a:lnTo>
                      <a:pt x="722" y="181"/>
                    </a:lnTo>
                    <a:lnTo>
                      <a:pt x="732" y="191"/>
                    </a:lnTo>
                    <a:lnTo>
                      <a:pt x="741" y="203"/>
                    </a:lnTo>
                    <a:lnTo>
                      <a:pt x="750" y="214"/>
                    </a:lnTo>
                    <a:lnTo>
                      <a:pt x="755" y="209"/>
                    </a:lnTo>
                    <a:lnTo>
                      <a:pt x="761" y="205"/>
                    </a:lnTo>
                    <a:lnTo>
                      <a:pt x="766" y="201"/>
                    </a:lnTo>
                    <a:lnTo>
                      <a:pt x="773" y="196"/>
                    </a:lnTo>
                    <a:lnTo>
                      <a:pt x="779" y="191"/>
                    </a:lnTo>
                    <a:lnTo>
                      <a:pt x="785" y="186"/>
                    </a:lnTo>
                    <a:lnTo>
                      <a:pt x="792" y="181"/>
                    </a:lnTo>
                    <a:lnTo>
                      <a:pt x="799" y="176"/>
                    </a:lnTo>
                    <a:lnTo>
                      <a:pt x="803" y="170"/>
                    </a:lnTo>
                    <a:lnTo>
                      <a:pt x="810" y="165"/>
                    </a:lnTo>
                    <a:lnTo>
                      <a:pt x="815" y="160"/>
                    </a:lnTo>
                    <a:lnTo>
                      <a:pt x="820" y="154"/>
                    </a:lnTo>
                    <a:lnTo>
                      <a:pt x="823" y="150"/>
                    </a:lnTo>
                    <a:lnTo>
                      <a:pt x="828" y="144"/>
                    </a:lnTo>
                    <a:lnTo>
                      <a:pt x="831" y="139"/>
                    </a:lnTo>
                    <a:lnTo>
                      <a:pt x="835" y="134"/>
                    </a:lnTo>
                    <a:lnTo>
                      <a:pt x="827" y="131"/>
                    </a:lnTo>
                    <a:lnTo>
                      <a:pt x="820" y="131"/>
                    </a:lnTo>
                    <a:lnTo>
                      <a:pt x="813" y="133"/>
                    </a:lnTo>
                    <a:lnTo>
                      <a:pt x="808" y="137"/>
                    </a:lnTo>
                    <a:lnTo>
                      <a:pt x="802" y="143"/>
                    </a:lnTo>
                    <a:lnTo>
                      <a:pt x="800" y="150"/>
                    </a:lnTo>
                    <a:lnTo>
                      <a:pt x="797" y="156"/>
                    </a:lnTo>
                    <a:lnTo>
                      <a:pt x="796" y="163"/>
                    </a:lnTo>
                    <a:lnTo>
                      <a:pt x="785" y="165"/>
                    </a:lnTo>
                    <a:lnTo>
                      <a:pt x="778" y="166"/>
                    </a:lnTo>
                    <a:lnTo>
                      <a:pt x="773" y="165"/>
                    </a:lnTo>
                    <a:lnTo>
                      <a:pt x="771" y="163"/>
                    </a:lnTo>
                    <a:lnTo>
                      <a:pt x="769" y="160"/>
                    </a:lnTo>
                    <a:lnTo>
                      <a:pt x="771" y="155"/>
                    </a:lnTo>
                    <a:lnTo>
                      <a:pt x="773" y="150"/>
                    </a:lnTo>
                    <a:lnTo>
                      <a:pt x="776" y="145"/>
                    </a:lnTo>
                    <a:lnTo>
                      <a:pt x="779" y="138"/>
                    </a:lnTo>
                    <a:lnTo>
                      <a:pt x="782" y="131"/>
                    </a:lnTo>
                    <a:lnTo>
                      <a:pt x="785" y="124"/>
                    </a:lnTo>
                    <a:lnTo>
                      <a:pt x="789" y="117"/>
                    </a:lnTo>
                    <a:lnTo>
                      <a:pt x="791" y="110"/>
                    </a:lnTo>
                    <a:lnTo>
                      <a:pt x="792" y="104"/>
                    </a:lnTo>
                    <a:lnTo>
                      <a:pt x="792" y="97"/>
                    </a:lnTo>
                    <a:lnTo>
                      <a:pt x="791" y="93"/>
                    </a:lnTo>
                    <a:lnTo>
                      <a:pt x="783" y="92"/>
                    </a:lnTo>
                    <a:lnTo>
                      <a:pt x="780" y="93"/>
                    </a:lnTo>
                    <a:lnTo>
                      <a:pt x="774" y="93"/>
                    </a:lnTo>
                    <a:lnTo>
                      <a:pt x="772" y="96"/>
                    </a:lnTo>
                    <a:lnTo>
                      <a:pt x="766" y="102"/>
                    </a:lnTo>
                    <a:lnTo>
                      <a:pt x="763" y="110"/>
                    </a:lnTo>
                    <a:lnTo>
                      <a:pt x="760" y="117"/>
                    </a:lnTo>
                    <a:lnTo>
                      <a:pt x="756" y="125"/>
                    </a:lnTo>
                    <a:lnTo>
                      <a:pt x="753" y="129"/>
                    </a:lnTo>
                    <a:lnTo>
                      <a:pt x="750" y="132"/>
                    </a:lnTo>
                    <a:lnTo>
                      <a:pt x="745" y="134"/>
                    </a:lnTo>
                    <a:lnTo>
                      <a:pt x="742" y="136"/>
                    </a:lnTo>
                    <a:lnTo>
                      <a:pt x="741" y="131"/>
                    </a:lnTo>
                    <a:lnTo>
                      <a:pt x="741" y="125"/>
                    </a:lnTo>
                    <a:lnTo>
                      <a:pt x="741" y="120"/>
                    </a:lnTo>
                    <a:lnTo>
                      <a:pt x="741" y="114"/>
                    </a:lnTo>
                    <a:lnTo>
                      <a:pt x="741" y="109"/>
                    </a:lnTo>
                    <a:lnTo>
                      <a:pt x="742" y="104"/>
                    </a:lnTo>
                    <a:lnTo>
                      <a:pt x="743" y="98"/>
                    </a:lnTo>
                    <a:lnTo>
                      <a:pt x="744" y="93"/>
                    </a:lnTo>
                    <a:lnTo>
                      <a:pt x="745" y="87"/>
                    </a:lnTo>
                    <a:lnTo>
                      <a:pt x="746" y="82"/>
                    </a:lnTo>
                    <a:lnTo>
                      <a:pt x="747" y="77"/>
                    </a:lnTo>
                    <a:lnTo>
                      <a:pt x="750" y="72"/>
                    </a:lnTo>
                    <a:lnTo>
                      <a:pt x="751" y="67"/>
                    </a:lnTo>
                    <a:lnTo>
                      <a:pt x="753" y="61"/>
                    </a:lnTo>
                    <a:lnTo>
                      <a:pt x="755" y="56"/>
                    </a:lnTo>
                    <a:lnTo>
                      <a:pt x="757" y="51"/>
                    </a:lnTo>
                    <a:lnTo>
                      <a:pt x="751" y="49"/>
                    </a:lnTo>
                    <a:lnTo>
                      <a:pt x="745" y="48"/>
                    </a:lnTo>
                    <a:lnTo>
                      <a:pt x="742" y="48"/>
                    </a:lnTo>
                    <a:lnTo>
                      <a:pt x="739" y="50"/>
                    </a:lnTo>
                    <a:lnTo>
                      <a:pt x="734" y="55"/>
                    </a:lnTo>
                    <a:lnTo>
                      <a:pt x="730" y="62"/>
                    </a:lnTo>
                    <a:lnTo>
                      <a:pt x="726" y="68"/>
                    </a:lnTo>
                    <a:lnTo>
                      <a:pt x="722" y="75"/>
                    </a:lnTo>
                    <a:lnTo>
                      <a:pt x="718" y="77"/>
                    </a:lnTo>
                    <a:lnTo>
                      <a:pt x="715" y="78"/>
                    </a:lnTo>
                    <a:lnTo>
                      <a:pt x="710" y="78"/>
                    </a:lnTo>
                    <a:lnTo>
                      <a:pt x="706" y="78"/>
                    </a:lnTo>
                    <a:lnTo>
                      <a:pt x="703" y="72"/>
                    </a:lnTo>
                    <a:lnTo>
                      <a:pt x="701" y="66"/>
                    </a:lnTo>
                    <a:lnTo>
                      <a:pt x="701" y="59"/>
                    </a:lnTo>
                    <a:lnTo>
                      <a:pt x="703" y="55"/>
                    </a:lnTo>
                    <a:lnTo>
                      <a:pt x="705" y="49"/>
                    </a:lnTo>
                    <a:lnTo>
                      <a:pt x="707" y="42"/>
                    </a:lnTo>
                    <a:lnTo>
                      <a:pt x="711" y="37"/>
                    </a:lnTo>
                    <a:lnTo>
                      <a:pt x="717" y="33"/>
                    </a:lnTo>
                    <a:lnTo>
                      <a:pt x="721" y="28"/>
                    </a:lnTo>
                    <a:lnTo>
                      <a:pt x="726" y="22"/>
                    </a:lnTo>
                    <a:lnTo>
                      <a:pt x="732" y="17"/>
                    </a:lnTo>
                    <a:lnTo>
                      <a:pt x="738" y="14"/>
                    </a:lnTo>
                    <a:lnTo>
                      <a:pt x="744" y="10"/>
                    </a:lnTo>
                    <a:lnTo>
                      <a:pt x="750" y="6"/>
                    </a:lnTo>
                    <a:lnTo>
                      <a:pt x="755" y="2"/>
                    </a:lnTo>
                    <a:lnTo>
                      <a:pt x="76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5" name="Freeform 84"/>
              <p:cNvSpPr>
                <a:spLocks/>
              </p:cNvSpPr>
              <p:nvPr/>
            </p:nvSpPr>
            <p:spPr bwMode="auto">
              <a:xfrm>
                <a:off x="5909" y="2062"/>
                <a:ext cx="25"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w 49"/>
                  <a:gd name="T13" fmla="*/ 0 h 50"/>
                  <a:gd name="T14" fmla="*/ 0 w 49"/>
                  <a:gd name="T15" fmla="*/ 0 h 50"/>
                  <a:gd name="T16" fmla="*/ 0 w 49"/>
                  <a:gd name="T17" fmla="*/ 0 h 50"/>
                  <a:gd name="T18" fmla="*/ 0 w 49"/>
                  <a:gd name="T19" fmla="*/ 0 h 50"/>
                  <a:gd name="T20" fmla="*/ 0 w 49"/>
                  <a:gd name="T21" fmla="*/ 0 h 50"/>
                  <a:gd name="T22" fmla="*/ 0 w 49"/>
                  <a:gd name="T23" fmla="*/ 0 h 50"/>
                  <a:gd name="T24" fmla="*/ 0 w 49"/>
                  <a:gd name="T25" fmla="*/ 0 h 50"/>
                  <a:gd name="T26" fmla="*/ 0 w 49"/>
                  <a:gd name="T27" fmla="*/ 0 h 50"/>
                  <a:gd name="T28" fmla="*/ 0 w 49"/>
                  <a:gd name="T29" fmla="*/ 0 h 50"/>
                  <a:gd name="T30" fmla="*/ 0 w 49"/>
                  <a:gd name="T31" fmla="*/ 0 h 50"/>
                  <a:gd name="T32" fmla="*/ 0 w 49"/>
                  <a:gd name="T33" fmla="*/ 0 h 50"/>
                  <a:gd name="T34" fmla="*/ 0 w 49"/>
                  <a:gd name="T35" fmla="*/ 0 h 50"/>
                  <a:gd name="T36" fmla="*/ 0 w 49"/>
                  <a:gd name="T37" fmla="*/ 0 h 50"/>
                  <a:gd name="T38" fmla="*/ 0 w 49"/>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50"/>
                  <a:gd name="T62" fmla="*/ 49 w 49"/>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50">
                    <a:moveTo>
                      <a:pt x="2" y="0"/>
                    </a:moveTo>
                    <a:lnTo>
                      <a:pt x="9" y="1"/>
                    </a:lnTo>
                    <a:lnTo>
                      <a:pt x="16" y="5"/>
                    </a:lnTo>
                    <a:lnTo>
                      <a:pt x="22" y="10"/>
                    </a:lnTo>
                    <a:lnTo>
                      <a:pt x="30" y="19"/>
                    </a:lnTo>
                    <a:lnTo>
                      <a:pt x="35" y="27"/>
                    </a:lnTo>
                    <a:lnTo>
                      <a:pt x="39" y="35"/>
                    </a:lnTo>
                    <a:lnTo>
                      <a:pt x="44" y="43"/>
                    </a:lnTo>
                    <a:lnTo>
                      <a:pt x="49" y="50"/>
                    </a:lnTo>
                    <a:lnTo>
                      <a:pt x="43" y="44"/>
                    </a:lnTo>
                    <a:lnTo>
                      <a:pt x="36" y="39"/>
                    </a:lnTo>
                    <a:lnTo>
                      <a:pt x="29" y="33"/>
                    </a:lnTo>
                    <a:lnTo>
                      <a:pt x="21" y="28"/>
                    </a:lnTo>
                    <a:lnTo>
                      <a:pt x="16" y="25"/>
                    </a:lnTo>
                    <a:lnTo>
                      <a:pt x="11" y="21"/>
                    </a:lnTo>
                    <a:lnTo>
                      <a:pt x="6" y="18"/>
                    </a:lnTo>
                    <a:lnTo>
                      <a:pt x="3" y="15"/>
                    </a:lnTo>
                    <a:lnTo>
                      <a:pt x="0" y="8"/>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6" name="Freeform 85"/>
              <p:cNvSpPr>
                <a:spLocks/>
              </p:cNvSpPr>
              <p:nvPr/>
            </p:nvSpPr>
            <p:spPr bwMode="auto">
              <a:xfrm>
                <a:off x="5993" y="2076"/>
                <a:ext cx="73" cy="108"/>
              </a:xfrm>
              <a:custGeom>
                <a:avLst/>
                <a:gdLst>
                  <a:gd name="T0" fmla="*/ 0 w 174"/>
                  <a:gd name="T1" fmla="*/ 0 h 260"/>
                  <a:gd name="T2" fmla="*/ 0 w 174"/>
                  <a:gd name="T3" fmla="*/ 0 h 260"/>
                  <a:gd name="T4" fmla="*/ 0 w 174"/>
                  <a:gd name="T5" fmla="*/ 0 h 260"/>
                  <a:gd name="T6" fmla="*/ 0 w 174"/>
                  <a:gd name="T7" fmla="*/ 0 h 260"/>
                  <a:gd name="T8" fmla="*/ 0 w 174"/>
                  <a:gd name="T9" fmla="*/ 0 h 260"/>
                  <a:gd name="T10" fmla="*/ 0 w 174"/>
                  <a:gd name="T11" fmla="*/ 0 h 260"/>
                  <a:gd name="T12" fmla="*/ 0 w 174"/>
                  <a:gd name="T13" fmla="*/ 0 h 260"/>
                  <a:gd name="T14" fmla="*/ 0 w 174"/>
                  <a:gd name="T15" fmla="*/ 0 h 260"/>
                  <a:gd name="T16" fmla="*/ 0 w 174"/>
                  <a:gd name="T17" fmla="*/ 0 h 260"/>
                  <a:gd name="T18" fmla="*/ 0 w 174"/>
                  <a:gd name="T19" fmla="*/ 0 h 260"/>
                  <a:gd name="T20" fmla="*/ 0 w 174"/>
                  <a:gd name="T21" fmla="*/ 0 h 260"/>
                  <a:gd name="T22" fmla="*/ 0 w 174"/>
                  <a:gd name="T23" fmla="*/ 0 h 260"/>
                  <a:gd name="T24" fmla="*/ 0 w 174"/>
                  <a:gd name="T25" fmla="*/ 0 h 260"/>
                  <a:gd name="T26" fmla="*/ 0 w 174"/>
                  <a:gd name="T27" fmla="*/ 0 h 260"/>
                  <a:gd name="T28" fmla="*/ 0 w 174"/>
                  <a:gd name="T29" fmla="*/ 0 h 260"/>
                  <a:gd name="T30" fmla="*/ 0 w 174"/>
                  <a:gd name="T31" fmla="*/ 0 h 260"/>
                  <a:gd name="T32" fmla="*/ 0 w 174"/>
                  <a:gd name="T33" fmla="*/ 0 h 260"/>
                  <a:gd name="T34" fmla="*/ 0 w 174"/>
                  <a:gd name="T35" fmla="*/ 0 h 260"/>
                  <a:gd name="T36" fmla="*/ 0 w 174"/>
                  <a:gd name="T37" fmla="*/ 0 h 260"/>
                  <a:gd name="T38" fmla="*/ 0 w 174"/>
                  <a:gd name="T39" fmla="*/ 0 h 260"/>
                  <a:gd name="T40" fmla="*/ 0 w 174"/>
                  <a:gd name="T41" fmla="*/ 0 h 260"/>
                  <a:gd name="T42" fmla="*/ 0 w 174"/>
                  <a:gd name="T43" fmla="*/ 0 h 260"/>
                  <a:gd name="T44" fmla="*/ 0 w 174"/>
                  <a:gd name="T45" fmla="*/ 0 h 260"/>
                  <a:gd name="T46" fmla="*/ 0 w 174"/>
                  <a:gd name="T47" fmla="*/ 0 h 260"/>
                  <a:gd name="T48" fmla="*/ 0 w 174"/>
                  <a:gd name="T49" fmla="*/ 0 h 260"/>
                  <a:gd name="T50" fmla="*/ 0 w 174"/>
                  <a:gd name="T51" fmla="*/ 0 h 260"/>
                  <a:gd name="T52" fmla="*/ 0 w 174"/>
                  <a:gd name="T53" fmla="*/ 0 h 260"/>
                  <a:gd name="T54" fmla="*/ 0 w 174"/>
                  <a:gd name="T55" fmla="*/ 0 h 260"/>
                  <a:gd name="T56" fmla="*/ 0 w 174"/>
                  <a:gd name="T57" fmla="*/ 0 h 260"/>
                  <a:gd name="T58" fmla="*/ 0 w 174"/>
                  <a:gd name="T59" fmla="*/ 0 h 260"/>
                  <a:gd name="T60" fmla="*/ 0 w 174"/>
                  <a:gd name="T61" fmla="*/ 0 h 260"/>
                  <a:gd name="T62" fmla="*/ 0 w 174"/>
                  <a:gd name="T63" fmla="*/ 0 h 260"/>
                  <a:gd name="T64" fmla="*/ 0 w 174"/>
                  <a:gd name="T65" fmla="*/ 0 h 260"/>
                  <a:gd name="T66" fmla="*/ 0 w 174"/>
                  <a:gd name="T67" fmla="*/ 0 h 260"/>
                  <a:gd name="T68" fmla="*/ 0 w 174"/>
                  <a:gd name="T69" fmla="*/ 0 h 260"/>
                  <a:gd name="T70" fmla="*/ 0 w 174"/>
                  <a:gd name="T71" fmla="*/ 0 h 260"/>
                  <a:gd name="T72" fmla="*/ 0 w 174"/>
                  <a:gd name="T73" fmla="*/ 0 h 260"/>
                  <a:gd name="T74" fmla="*/ 0 w 174"/>
                  <a:gd name="T75" fmla="*/ 0 h 260"/>
                  <a:gd name="T76" fmla="*/ 0 w 174"/>
                  <a:gd name="T77" fmla="*/ 0 h 260"/>
                  <a:gd name="T78" fmla="*/ 0 w 174"/>
                  <a:gd name="T79" fmla="*/ 0 h 260"/>
                  <a:gd name="T80" fmla="*/ 0 w 174"/>
                  <a:gd name="T81" fmla="*/ 0 h 260"/>
                  <a:gd name="T82" fmla="*/ 0 w 174"/>
                  <a:gd name="T83" fmla="*/ 0 h 260"/>
                  <a:gd name="T84" fmla="*/ 0 w 174"/>
                  <a:gd name="T85" fmla="*/ 0 h 260"/>
                  <a:gd name="T86" fmla="*/ 0 w 174"/>
                  <a:gd name="T87" fmla="*/ 0 h 260"/>
                  <a:gd name="T88" fmla="*/ 0 w 174"/>
                  <a:gd name="T89" fmla="*/ 0 h 260"/>
                  <a:gd name="T90" fmla="*/ 0 w 174"/>
                  <a:gd name="T91" fmla="*/ 0 h 260"/>
                  <a:gd name="T92" fmla="*/ 0 w 174"/>
                  <a:gd name="T93" fmla="*/ 0 h 260"/>
                  <a:gd name="T94" fmla="*/ 0 w 174"/>
                  <a:gd name="T95" fmla="*/ 0 h 260"/>
                  <a:gd name="T96" fmla="*/ 0 w 174"/>
                  <a:gd name="T97" fmla="*/ 0 h 260"/>
                  <a:gd name="T98" fmla="*/ 0 w 174"/>
                  <a:gd name="T99" fmla="*/ 0 h 260"/>
                  <a:gd name="T100" fmla="*/ 0 w 174"/>
                  <a:gd name="T101" fmla="*/ 0 h 260"/>
                  <a:gd name="T102" fmla="*/ 0 w 174"/>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60"/>
                  <a:gd name="T158" fmla="*/ 174 w 174"/>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60">
                    <a:moveTo>
                      <a:pt x="60" y="0"/>
                    </a:moveTo>
                    <a:lnTo>
                      <a:pt x="65" y="2"/>
                    </a:lnTo>
                    <a:lnTo>
                      <a:pt x="69" y="5"/>
                    </a:lnTo>
                    <a:lnTo>
                      <a:pt x="74" y="7"/>
                    </a:lnTo>
                    <a:lnTo>
                      <a:pt x="79" y="10"/>
                    </a:lnTo>
                    <a:lnTo>
                      <a:pt x="84" y="13"/>
                    </a:lnTo>
                    <a:lnTo>
                      <a:pt x="88" y="16"/>
                    </a:lnTo>
                    <a:lnTo>
                      <a:pt x="93" y="19"/>
                    </a:lnTo>
                    <a:lnTo>
                      <a:pt x="98" y="22"/>
                    </a:lnTo>
                    <a:lnTo>
                      <a:pt x="106" y="27"/>
                    </a:lnTo>
                    <a:lnTo>
                      <a:pt x="115" y="34"/>
                    </a:lnTo>
                    <a:lnTo>
                      <a:pt x="123" y="41"/>
                    </a:lnTo>
                    <a:lnTo>
                      <a:pt x="132" y="48"/>
                    </a:lnTo>
                    <a:lnTo>
                      <a:pt x="137" y="54"/>
                    </a:lnTo>
                    <a:lnTo>
                      <a:pt x="142" y="59"/>
                    </a:lnTo>
                    <a:lnTo>
                      <a:pt x="146" y="64"/>
                    </a:lnTo>
                    <a:lnTo>
                      <a:pt x="151" y="71"/>
                    </a:lnTo>
                    <a:lnTo>
                      <a:pt x="156" y="77"/>
                    </a:lnTo>
                    <a:lnTo>
                      <a:pt x="160" y="84"/>
                    </a:lnTo>
                    <a:lnTo>
                      <a:pt x="164" y="91"/>
                    </a:lnTo>
                    <a:lnTo>
                      <a:pt x="168" y="100"/>
                    </a:lnTo>
                    <a:lnTo>
                      <a:pt x="160" y="96"/>
                    </a:lnTo>
                    <a:lnTo>
                      <a:pt x="151" y="91"/>
                    </a:lnTo>
                    <a:lnTo>
                      <a:pt x="142" y="85"/>
                    </a:lnTo>
                    <a:lnTo>
                      <a:pt x="134" y="78"/>
                    </a:lnTo>
                    <a:lnTo>
                      <a:pt x="127" y="72"/>
                    </a:lnTo>
                    <a:lnTo>
                      <a:pt x="121" y="66"/>
                    </a:lnTo>
                    <a:lnTo>
                      <a:pt x="115" y="62"/>
                    </a:lnTo>
                    <a:lnTo>
                      <a:pt x="109" y="58"/>
                    </a:lnTo>
                    <a:lnTo>
                      <a:pt x="104" y="52"/>
                    </a:lnTo>
                    <a:lnTo>
                      <a:pt x="97" y="48"/>
                    </a:lnTo>
                    <a:lnTo>
                      <a:pt x="91" y="45"/>
                    </a:lnTo>
                    <a:lnTo>
                      <a:pt x="85" y="42"/>
                    </a:lnTo>
                    <a:lnTo>
                      <a:pt x="84" y="50"/>
                    </a:lnTo>
                    <a:lnTo>
                      <a:pt x="85" y="59"/>
                    </a:lnTo>
                    <a:lnTo>
                      <a:pt x="87" y="66"/>
                    </a:lnTo>
                    <a:lnTo>
                      <a:pt x="93" y="75"/>
                    </a:lnTo>
                    <a:lnTo>
                      <a:pt x="98" y="82"/>
                    </a:lnTo>
                    <a:lnTo>
                      <a:pt x="104" y="88"/>
                    </a:lnTo>
                    <a:lnTo>
                      <a:pt x="112" y="96"/>
                    </a:lnTo>
                    <a:lnTo>
                      <a:pt x="122" y="103"/>
                    </a:lnTo>
                    <a:lnTo>
                      <a:pt x="130" y="111"/>
                    </a:lnTo>
                    <a:lnTo>
                      <a:pt x="141" y="119"/>
                    </a:lnTo>
                    <a:lnTo>
                      <a:pt x="144" y="123"/>
                    </a:lnTo>
                    <a:lnTo>
                      <a:pt x="150" y="127"/>
                    </a:lnTo>
                    <a:lnTo>
                      <a:pt x="154" y="133"/>
                    </a:lnTo>
                    <a:lnTo>
                      <a:pt x="159" y="138"/>
                    </a:lnTo>
                    <a:lnTo>
                      <a:pt x="161" y="141"/>
                    </a:lnTo>
                    <a:lnTo>
                      <a:pt x="165" y="145"/>
                    </a:lnTo>
                    <a:lnTo>
                      <a:pt x="168" y="151"/>
                    </a:lnTo>
                    <a:lnTo>
                      <a:pt x="170" y="156"/>
                    </a:lnTo>
                    <a:lnTo>
                      <a:pt x="171" y="161"/>
                    </a:lnTo>
                    <a:lnTo>
                      <a:pt x="173" y="167"/>
                    </a:lnTo>
                    <a:lnTo>
                      <a:pt x="173" y="173"/>
                    </a:lnTo>
                    <a:lnTo>
                      <a:pt x="174" y="180"/>
                    </a:lnTo>
                    <a:lnTo>
                      <a:pt x="168" y="173"/>
                    </a:lnTo>
                    <a:lnTo>
                      <a:pt x="165" y="167"/>
                    </a:lnTo>
                    <a:lnTo>
                      <a:pt x="160" y="161"/>
                    </a:lnTo>
                    <a:lnTo>
                      <a:pt x="157" y="156"/>
                    </a:lnTo>
                    <a:lnTo>
                      <a:pt x="151" y="150"/>
                    </a:lnTo>
                    <a:lnTo>
                      <a:pt x="147" y="144"/>
                    </a:lnTo>
                    <a:lnTo>
                      <a:pt x="142" y="140"/>
                    </a:lnTo>
                    <a:lnTo>
                      <a:pt x="139" y="135"/>
                    </a:lnTo>
                    <a:lnTo>
                      <a:pt x="132" y="130"/>
                    </a:lnTo>
                    <a:lnTo>
                      <a:pt x="127" y="124"/>
                    </a:lnTo>
                    <a:lnTo>
                      <a:pt x="122" y="121"/>
                    </a:lnTo>
                    <a:lnTo>
                      <a:pt x="117" y="118"/>
                    </a:lnTo>
                    <a:lnTo>
                      <a:pt x="110" y="114"/>
                    </a:lnTo>
                    <a:lnTo>
                      <a:pt x="104" y="111"/>
                    </a:lnTo>
                    <a:lnTo>
                      <a:pt x="96" y="108"/>
                    </a:lnTo>
                    <a:lnTo>
                      <a:pt x="90" y="106"/>
                    </a:lnTo>
                    <a:lnTo>
                      <a:pt x="90" y="111"/>
                    </a:lnTo>
                    <a:lnTo>
                      <a:pt x="92" y="116"/>
                    </a:lnTo>
                    <a:lnTo>
                      <a:pt x="94" y="121"/>
                    </a:lnTo>
                    <a:lnTo>
                      <a:pt x="97" y="126"/>
                    </a:lnTo>
                    <a:lnTo>
                      <a:pt x="100" y="131"/>
                    </a:lnTo>
                    <a:lnTo>
                      <a:pt x="103" y="136"/>
                    </a:lnTo>
                    <a:lnTo>
                      <a:pt x="105" y="141"/>
                    </a:lnTo>
                    <a:lnTo>
                      <a:pt x="109" y="146"/>
                    </a:lnTo>
                    <a:lnTo>
                      <a:pt x="112" y="151"/>
                    </a:lnTo>
                    <a:lnTo>
                      <a:pt x="116" y="156"/>
                    </a:lnTo>
                    <a:lnTo>
                      <a:pt x="119" y="160"/>
                    </a:lnTo>
                    <a:lnTo>
                      <a:pt x="123" y="165"/>
                    </a:lnTo>
                    <a:lnTo>
                      <a:pt x="125" y="171"/>
                    </a:lnTo>
                    <a:lnTo>
                      <a:pt x="129" y="176"/>
                    </a:lnTo>
                    <a:lnTo>
                      <a:pt x="131" y="181"/>
                    </a:lnTo>
                    <a:lnTo>
                      <a:pt x="135" y="186"/>
                    </a:lnTo>
                    <a:lnTo>
                      <a:pt x="137" y="191"/>
                    </a:lnTo>
                    <a:lnTo>
                      <a:pt x="139" y="197"/>
                    </a:lnTo>
                    <a:lnTo>
                      <a:pt x="140" y="201"/>
                    </a:lnTo>
                    <a:lnTo>
                      <a:pt x="141" y="207"/>
                    </a:lnTo>
                    <a:lnTo>
                      <a:pt x="140" y="212"/>
                    </a:lnTo>
                    <a:lnTo>
                      <a:pt x="140" y="218"/>
                    </a:lnTo>
                    <a:lnTo>
                      <a:pt x="138" y="224"/>
                    </a:lnTo>
                    <a:lnTo>
                      <a:pt x="136" y="231"/>
                    </a:lnTo>
                    <a:lnTo>
                      <a:pt x="129" y="229"/>
                    </a:lnTo>
                    <a:lnTo>
                      <a:pt x="125" y="227"/>
                    </a:lnTo>
                    <a:lnTo>
                      <a:pt x="123" y="220"/>
                    </a:lnTo>
                    <a:lnTo>
                      <a:pt x="123" y="216"/>
                    </a:lnTo>
                    <a:lnTo>
                      <a:pt x="122" y="209"/>
                    </a:lnTo>
                    <a:lnTo>
                      <a:pt x="121" y="202"/>
                    </a:lnTo>
                    <a:lnTo>
                      <a:pt x="119" y="197"/>
                    </a:lnTo>
                    <a:lnTo>
                      <a:pt x="114" y="196"/>
                    </a:lnTo>
                    <a:lnTo>
                      <a:pt x="111" y="200"/>
                    </a:lnTo>
                    <a:lnTo>
                      <a:pt x="110" y="207"/>
                    </a:lnTo>
                    <a:lnTo>
                      <a:pt x="109" y="214"/>
                    </a:lnTo>
                    <a:lnTo>
                      <a:pt x="109" y="221"/>
                    </a:lnTo>
                    <a:lnTo>
                      <a:pt x="108" y="228"/>
                    </a:lnTo>
                    <a:lnTo>
                      <a:pt x="107" y="236"/>
                    </a:lnTo>
                    <a:lnTo>
                      <a:pt x="105" y="242"/>
                    </a:lnTo>
                    <a:lnTo>
                      <a:pt x="104" y="248"/>
                    </a:lnTo>
                    <a:lnTo>
                      <a:pt x="101" y="253"/>
                    </a:lnTo>
                    <a:lnTo>
                      <a:pt x="97" y="256"/>
                    </a:lnTo>
                    <a:lnTo>
                      <a:pt x="91" y="257"/>
                    </a:lnTo>
                    <a:lnTo>
                      <a:pt x="85" y="260"/>
                    </a:lnTo>
                    <a:lnTo>
                      <a:pt x="88" y="246"/>
                    </a:lnTo>
                    <a:lnTo>
                      <a:pt x="91" y="233"/>
                    </a:lnTo>
                    <a:lnTo>
                      <a:pt x="91" y="219"/>
                    </a:lnTo>
                    <a:lnTo>
                      <a:pt x="91" y="209"/>
                    </a:lnTo>
                    <a:lnTo>
                      <a:pt x="88" y="196"/>
                    </a:lnTo>
                    <a:lnTo>
                      <a:pt x="85" y="184"/>
                    </a:lnTo>
                    <a:lnTo>
                      <a:pt x="80" y="174"/>
                    </a:lnTo>
                    <a:lnTo>
                      <a:pt x="74" y="163"/>
                    </a:lnTo>
                    <a:lnTo>
                      <a:pt x="66" y="153"/>
                    </a:lnTo>
                    <a:lnTo>
                      <a:pt x="59" y="143"/>
                    </a:lnTo>
                    <a:lnTo>
                      <a:pt x="49" y="133"/>
                    </a:lnTo>
                    <a:lnTo>
                      <a:pt x="41" y="124"/>
                    </a:lnTo>
                    <a:lnTo>
                      <a:pt x="30" y="114"/>
                    </a:lnTo>
                    <a:lnTo>
                      <a:pt x="21" y="105"/>
                    </a:lnTo>
                    <a:lnTo>
                      <a:pt x="10" y="96"/>
                    </a:lnTo>
                    <a:lnTo>
                      <a:pt x="0" y="88"/>
                    </a:lnTo>
                    <a:lnTo>
                      <a:pt x="8" y="83"/>
                    </a:lnTo>
                    <a:lnTo>
                      <a:pt x="15" y="80"/>
                    </a:lnTo>
                    <a:lnTo>
                      <a:pt x="23" y="77"/>
                    </a:lnTo>
                    <a:lnTo>
                      <a:pt x="31" y="74"/>
                    </a:lnTo>
                    <a:lnTo>
                      <a:pt x="39" y="71"/>
                    </a:lnTo>
                    <a:lnTo>
                      <a:pt x="47" y="70"/>
                    </a:lnTo>
                    <a:lnTo>
                      <a:pt x="56" y="68"/>
                    </a:lnTo>
                    <a:lnTo>
                      <a:pt x="66" y="67"/>
                    </a:lnTo>
                    <a:lnTo>
                      <a:pt x="65" y="63"/>
                    </a:lnTo>
                    <a:lnTo>
                      <a:pt x="64" y="58"/>
                    </a:lnTo>
                    <a:lnTo>
                      <a:pt x="61" y="54"/>
                    </a:lnTo>
                    <a:lnTo>
                      <a:pt x="59" y="49"/>
                    </a:lnTo>
                    <a:lnTo>
                      <a:pt x="56" y="45"/>
                    </a:lnTo>
                    <a:lnTo>
                      <a:pt x="55" y="39"/>
                    </a:lnTo>
                    <a:lnTo>
                      <a:pt x="52" y="34"/>
                    </a:lnTo>
                    <a:lnTo>
                      <a:pt x="50" y="29"/>
                    </a:lnTo>
                    <a:lnTo>
                      <a:pt x="47" y="25"/>
                    </a:lnTo>
                    <a:lnTo>
                      <a:pt x="47" y="20"/>
                    </a:lnTo>
                    <a:lnTo>
                      <a:pt x="47" y="14"/>
                    </a:lnTo>
                    <a:lnTo>
                      <a:pt x="47" y="10"/>
                    </a:lnTo>
                    <a:lnTo>
                      <a:pt x="47" y="7"/>
                    </a:lnTo>
                    <a:lnTo>
                      <a:pt x="51" y="4"/>
                    </a:lnTo>
                    <a:lnTo>
                      <a:pt x="54" y="1"/>
                    </a:lnTo>
                    <a:lnTo>
                      <a:pt x="6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7" name="Freeform 86"/>
              <p:cNvSpPr>
                <a:spLocks/>
              </p:cNvSpPr>
              <p:nvPr/>
            </p:nvSpPr>
            <p:spPr bwMode="auto">
              <a:xfrm>
                <a:off x="5169" y="2076"/>
                <a:ext cx="147" cy="135"/>
              </a:xfrm>
              <a:custGeom>
                <a:avLst/>
                <a:gdLst>
                  <a:gd name="T0" fmla="*/ 0 w 356"/>
                  <a:gd name="T1" fmla="*/ 0 h 323"/>
                  <a:gd name="T2" fmla="*/ 0 w 356"/>
                  <a:gd name="T3" fmla="*/ 0 h 323"/>
                  <a:gd name="T4" fmla="*/ 0 w 356"/>
                  <a:gd name="T5" fmla="*/ 0 h 323"/>
                  <a:gd name="T6" fmla="*/ 0 w 356"/>
                  <a:gd name="T7" fmla="*/ 0 h 323"/>
                  <a:gd name="T8" fmla="*/ 0 w 356"/>
                  <a:gd name="T9" fmla="*/ 0 h 323"/>
                  <a:gd name="T10" fmla="*/ 0 w 356"/>
                  <a:gd name="T11" fmla="*/ 0 h 323"/>
                  <a:gd name="T12" fmla="*/ 0 w 356"/>
                  <a:gd name="T13" fmla="*/ 0 h 323"/>
                  <a:gd name="T14" fmla="*/ 0 w 356"/>
                  <a:gd name="T15" fmla="*/ 0 h 323"/>
                  <a:gd name="T16" fmla="*/ 0 w 356"/>
                  <a:gd name="T17" fmla="*/ 0 h 323"/>
                  <a:gd name="T18" fmla="*/ 0 w 356"/>
                  <a:gd name="T19" fmla="*/ 0 h 323"/>
                  <a:gd name="T20" fmla="*/ 0 w 356"/>
                  <a:gd name="T21" fmla="*/ 0 h 323"/>
                  <a:gd name="T22" fmla="*/ 0 w 356"/>
                  <a:gd name="T23" fmla="*/ 0 h 323"/>
                  <a:gd name="T24" fmla="*/ 0 w 356"/>
                  <a:gd name="T25" fmla="*/ 0 h 323"/>
                  <a:gd name="T26" fmla="*/ 0 w 356"/>
                  <a:gd name="T27" fmla="*/ 0 h 323"/>
                  <a:gd name="T28" fmla="*/ 0 w 356"/>
                  <a:gd name="T29" fmla="*/ 0 h 323"/>
                  <a:gd name="T30" fmla="*/ 0 w 356"/>
                  <a:gd name="T31" fmla="*/ 0 h 323"/>
                  <a:gd name="T32" fmla="*/ 0 w 356"/>
                  <a:gd name="T33" fmla="*/ 0 h 323"/>
                  <a:gd name="T34" fmla="*/ 0 w 356"/>
                  <a:gd name="T35" fmla="*/ 0 h 323"/>
                  <a:gd name="T36" fmla="*/ 0 w 356"/>
                  <a:gd name="T37" fmla="*/ 0 h 323"/>
                  <a:gd name="T38" fmla="*/ 0 w 356"/>
                  <a:gd name="T39" fmla="*/ 0 h 323"/>
                  <a:gd name="T40" fmla="*/ 0 w 356"/>
                  <a:gd name="T41" fmla="*/ 0 h 323"/>
                  <a:gd name="T42" fmla="*/ 0 w 356"/>
                  <a:gd name="T43" fmla="*/ 0 h 323"/>
                  <a:gd name="T44" fmla="*/ 0 w 356"/>
                  <a:gd name="T45" fmla="*/ 0 h 323"/>
                  <a:gd name="T46" fmla="*/ 0 w 356"/>
                  <a:gd name="T47" fmla="*/ 0 h 323"/>
                  <a:gd name="T48" fmla="*/ 0 w 356"/>
                  <a:gd name="T49" fmla="*/ 0 h 323"/>
                  <a:gd name="T50" fmla="*/ 0 w 356"/>
                  <a:gd name="T51" fmla="*/ 0 h 323"/>
                  <a:gd name="T52" fmla="*/ 0 w 356"/>
                  <a:gd name="T53" fmla="*/ 0 h 323"/>
                  <a:gd name="T54" fmla="*/ 0 w 356"/>
                  <a:gd name="T55" fmla="*/ 0 h 323"/>
                  <a:gd name="T56" fmla="*/ 0 w 356"/>
                  <a:gd name="T57" fmla="*/ 0 h 323"/>
                  <a:gd name="T58" fmla="*/ 0 w 356"/>
                  <a:gd name="T59" fmla="*/ 0 h 323"/>
                  <a:gd name="T60" fmla="*/ 0 w 356"/>
                  <a:gd name="T61" fmla="*/ 0 h 323"/>
                  <a:gd name="T62" fmla="*/ 0 w 356"/>
                  <a:gd name="T63" fmla="*/ 0 h 323"/>
                  <a:gd name="T64" fmla="*/ 0 w 356"/>
                  <a:gd name="T65" fmla="*/ 0 h 323"/>
                  <a:gd name="T66" fmla="*/ 0 w 356"/>
                  <a:gd name="T67" fmla="*/ 0 h 323"/>
                  <a:gd name="T68" fmla="*/ 0 w 356"/>
                  <a:gd name="T69" fmla="*/ 0 h 323"/>
                  <a:gd name="T70" fmla="*/ 0 w 356"/>
                  <a:gd name="T71" fmla="*/ 0 h 323"/>
                  <a:gd name="T72" fmla="*/ 0 w 356"/>
                  <a:gd name="T73" fmla="*/ 0 h 323"/>
                  <a:gd name="T74" fmla="*/ 0 w 356"/>
                  <a:gd name="T75" fmla="*/ 0 h 323"/>
                  <a:gd name="T76" fmla="*/ 0 w 356"/>
                  <a:gd name="T77" fmla="*/ 0 h 323"/>
                  <a:gd name="T78" fmla="*/ 0 w 356"/>
                  <a:gd name="T79" fmla="*/ 0 h 323"/>
                  <a:gd name="T80" fmla="*/ 0 w 356"/>
                  <a:gd name="T81" fmla="*/ 0 h 323"/>
                  <a:gd name="T82" fmla="*/ 0 w 356"/>
                  <a:gd name="T83" fmla="*/ 0 h 323"/>
                  <a:gd name="T84" fmla="*/ 0 w 356"/>
                  <a:gd name="T85" fmla="*/ 0 h 323"/>
                  <a:gd name="T86" fmla="*/ 0 w 356"/>
                  <a:gd name="T87" fmla="*/ 0 h 323"/>
                  <a:gd name="T88" fmla="*/ 0 w 356"/>
                  <a:gd name="T89" fmla="*/ 0 h 323"/>
                  <a:gd name="T90" fmla="*/ 0 w 356"/>
                  <a:gd name="T91" fmla="*/ 0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6"/>
                  <a:gd name="T139" fmla="*/ 0 h 323"/>
                  <a:gd name="T140" fmla="*/ 356 w 356"/>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6" h="323">
                    <a:moveTo>
                      <a:pt x="214" y="2"/>
                    </a:moveTo>
                    <a:lnTo>
                      <a:pt x="219" y="2"/>
                    </a:lnTo>
                    <a:lnTo>
                      <a:pt x="226" y="2"/>
                    </a:lnTo>
                    <a:lnTo>
                      <a:pt x="235" y="2"/>
                    </a:lnTo>
                    <a:lnTo>
                      <a:pt x="245" y="2"/>
                    </a:lnTo>
                    <a:lnTo>
                      <a:pt x="254" y="1"/>
                    </a:lnTo>
                    <a:lnTo>
                      <a:pt x="264" y="0"/>
                    </a:lnTo>
                    <a:lnTo>
                      <a:pt x="274" y="0"/>
                    </a:lnTo>
                    <a:lnTo>
                      <a:pt x="283" y="0"/>
                    </a:lnTo>
                    <a:lnTo>
                      <a:pt x="292" y="0"/>
                    </a:lnTo>
                    <a:lnTo>
                      <a:pt x="301" y="1"/>
                    </a:lnTo>
                    <a:lnTo>
                      <a:pt x="306" y="3"/>
                    </a:lnTo>
                    <a:lnTo>
                      <a:pt x="311" y="7"/>
                    </a:lnTo>
                    <a:lnTo>
                      <a:pt x="314" y="9"/>
                    </a:lnTo>
                    <a:lnTo>
                      <a:pt x="315" y="15"/>
                    </a:lnTo>
                    <a:lnTo>
                      <a:pt x="312" y="19"/>
                    </a:lnTo>
                    <a:lnTo>
                      <a:pt x="309" y="28"/>
                    </a:lnTo>
                    <a:lnTo>
                      <a:pt x="297" y="27"/>
                    </a:lnTo>
                    <a:lnTo>
                      <a:pt x="285" y="28"/>
                    </a:lnTo>
                    <a:lnTo>
                      <a:pt x="274" y="28"/>
                    </a:lnTo>
                    <a:lnTo>
                      <a:pt x="264" y="30"/>
                    </a:lnTo>
                    <a:lnTo>
                      <a:pt x="253" y="33"/>
                    </a:lnTo>
                    <a:lnTo>
                      <a:pt x="243" y="36"/>
                    </a:lnTo>
                    <a:lnTo>
                      <a:pt x="232" y="40"/>
                    </a:lnTo>
                    <a:lnTo>
                      <a:pt x="223" y="47"/>
                    </a:lnTo>
                    <a:lnTo>
                      <a:pt x="212" y="52"/>
                    </a:lnTo>
                    <a:lnTo>
                      <a:pt x="202" y="57"/>
                    </a:lnTo>
                    <a:lnTo>
                      <a:pt x="192" y="65"/>
                    </a:lnTo>
                    <a:lnTo>
                      <a:pt x="184" y="72"/>
                    </a:lnTo>
                    <a:lnTo>
                      <a:pt x="175" y="80"/>
                    </a:lnTo>
                    <a:lnTo>
                      <a:pt x="167" y="88"/>
                    </a:lnTo>
                    <a:lnTo>
                      <a:pt x="159" y="96"/>
                    </a:lnTo>
                    <a:lnTo>
                      <a:pt x="151" y="106"/>
                    </a:lnTo>
                    <a:lnTo>
                      <a:pt x="161" y="106"/>
                    </a:lnTo>
                    <a:lnTo>
                      <a:pt x="174" y="103"/>
                    </a:lnTo>
                    <a:lnTo>
                      <a:pt x="187" y="100"/>
                    </a:lnTo>
                    <a:lnTo>
                      <a:pt x="200" y="95"/>
                    </a:lnTo>
                    <a:lnTo>
                      <a:pt x="213" y="90"/>
                    </a:lnTo>
                    <a:lnTo>
                      <a:pt x="227" y="84"/>
                    </a:lnTo>
                    <a:lnTo>
                      <a:pt x="241" y="76"/>
                    </a:lnTo>
                    <a:lnTo>
                      <a:pt x="255" y="72"/>
                    </a:lnTo>
                    <a:lnTo>
                      <a:pt x="268" y="66"/>
                    </a:lnTo>
                    <a:lnTo>
                      <a:pt x="282" y="62"/>
                    </a:lnTo>
                    <a:lnTo>
                      <a:pt x="294" y="59"/>
                    </a:lnTo>
                    <a:lnTo>
                      <a:pt x="308" y="59"/>
                    </a:lnTo>
                    <a:lnTo>
                      <a:pt x="320" y="60"/>
                    </a:lnTo>
                    <a:lnTo>
                      <a:pt x="331" y="66"/>
                    </a:lnTo>
                    <a:lnTo>
                      <a:pt x="342" y="73"/>
                    </a:lnTo>
                    <a:lnTo>
                      <a:pt x="354" y="85"/>
                    </a:lnTo>
                    <a:lnTo>
                      <a:pt x="345" y="85"/>
                    </a:lnTo>
                    <a:lnTo>
                      <a:pt x="338" y="82"/>
                    </a:lnTo>
                    <a:lnTo>
                      <a:pt x="333" y="79"/>
                    </a:lnTo>
                    <a:lnTo>
                      <a:pt x="329" y="78"/>
                    </a:lnTo>
                    <a:lnTo>
                      <a:pt x="323" y="78"/>
                    </a:lnTo>
                    <a:lnTo>
                      <a:pt x="320" y="81"/>
                    </a:lnTo>
                    <a:lnTo>
                      <a:pt x="321" y="88"/>
                    </a:lnTo>
                    <a:lnTo>
                      <a:pt x="327" y="93"/>
                    </a:lnTo>
                    <a:lnTo>
                      <a:pt x="334" y="95"/>
                    </a:lnTo>
                    <a:lnTo>
                      <a:pt x="341" y="98"/>
                    </a:lnTo>
                    <a:lnTo>
                      <a:pt x="348" y="101"/>
                    </a:lnTo>
                    <a:lnTo>
                      <a:pt x="354" y="105"/>
                    </a:lnTo>
                    <a:lnTo>
                      <a:pt x="355" y="108"/>
                    </a:lnTo>
                    <a:lnTo>
                      <a:pt x="356" y="111"/>
                    </a:lnTo>
                    <a:lnTo>
                      <a:pt x="356" y="115"/>
                    </a:lnTo>
                    <a:lnTo>
                      <a:pt x="356" y="122"/>
                    </a:lnTo>
                    <a:lnTo>
                      <a:pt x="349" y="120"/>
                    </a:lnTo>
                    <a:lnTo>
                      <a:pt x="343" y="118"/>
                    </a:lnTo>
                    <a:lnTo>
                      <a:pt x="337" y="117"/>
                    </a:lnTo>
                    <a:lnTo>
                      <a:pt x="331" y="118"/>
                    </a:lnTo>
                    <a:lnTo>
                      <a:pt x="326" y="119"/>
                    </a:lnTo>
                    <a:lnTo>
                      <a:pt x="323" y="123"/>
                    </a:lnTo>
                    <a:lnTo>
                      <a:pt x="321" y="128"/>
                    </a:lnTo>
                    <a:lnTo>
                      <a:pt x="324" y="135"/>
                    </a:lnTo>
                    <a:lnTo>
                      <a:pt x="330" y="132"/>
                    </a:lnTo>
                    <a:lnTo>
                      <a:pt x="335" y="132"/>
                    </a:lnTo>
                    <a:lnTo>
                      <a:pt x="338" y="135"/>
                    </a:lnTo>
                    <a:lnTo>
                      <a:pt x="340" y="141"/>
                    </a:lnTo>
                    <a:lnTo>
                      <a:pt x="340" y="145"/>
                    </a:lnTo>
                    <a:lnTo>
                      <a:pt x="341" y="151"/>
                    </a:lnTo>
                    <a:lnTo>
                      <a:pt x="341" y="158"/>
                    </a:lnTo>
                    <a:lnTo>
                      <a:pt x="341" y="164"/>
                    </a:lnTo>
                    <a:lnTo>
                      <a:pt x="321" y="162"/>
                    </a:lnTo>
                    <a:lnTo>
                      <a:pt x="301" y="163"/>
                    </a:lnTo>
                    <a:lnTo>
                      <a:pt x="280" y="165"/>
                    </a:lnTo>
                    <a:lnTo>
                      <a:pt x="262" y="170"/>
                    </a:lnTo>
                    <a:lnTo>
                      <a:pt x="243" y="175"/>
                    </a:lnTo>
                    <a:lnTo>
                      <a:pt x="225" y="182"/>
                    </a:lnTo>
                    <a:lnTo>
                      <a:pt x="207" y="189"/>
                    </a:lnTo>
                    <a:lnTo>
                      <a:pt x="190" y="200"/>
                    </a:lnTo>
                    <a:lnTo>
                      <a:pt x="172" y="209"/>
                    </a:lnTo>
                    <a:lnTo>
                      <a:pt x="155" y="220"/>
                    </a:lnTo>
                    <a:lnTo>
                      <a:pt x="138" y="230"/>
                    </a:lnTo>
                    <a:lnTo>
                      <a:pt x="121" y="241"/>
                    </a:lnTo>
                    <a:lnTo>
                      <a:pt x="103" y="250"/>
                    </a:lnTo>
                    <a:lnTo>
                      <a:pt x="86" y="260"/>
                    </a:lnTo>
                    <a:lnTo>
                      <a:pt x="67" y="267"/>
                    </a:lnTo>
                    <a:lnTo>
                      <a:pt x="49" y="276"/>
                    </a:lnTo>
                    <a:lnTo>
                      <a:pt x="41" y="280"/>
                    </a:lnTo>
                    <a:lnTo>
                      <a:pt x="37" y="285"/>
                    </a:lnTo>
                    <a:lnTo>
                      <a:pt x="33" y="293"/>
                    </a:lnTo>
                    <a:lnTo>
                      <a:pt x="30" y="300"/>
                    </a:lnTo>
                    <a:lnTo>
                      <a:pt x="25" y="307"/>
                    </a:lnTo>
                    <a:lnTo>
                      <a:pt x="21" y="314"/>
                    </a:lnTo>
                    <a:lnTo>
                      <a:pt x="15" y="319"/>
                    </a:lnTo>
                    <a:lnTo>
                      <a:pt x="7" y="323"/>
                    </a:lnTo>
                    <a:lnTo>
                      <a:pt x="2" y="307"/>
                    </a:lnTo>
                    <a:lnTo>
                      <a:pt x="1" y="292"/>
                    </a:lnTo>
                    <a:lnTo>
                      <a:pt x="0" y="274"/>
                    </a:lnTo>
                    <a:lnTo>
                      <a:pt x="1" y="257"/>
                    </a:lnTo>
                    <a:lnTo>
                      <a:pt x="2" y="239"/>
                    </a:lnTo>
                    <a:lnTo>
                      <a:pt x="6" y="221"/>
                    </a:lnTo>
                    <a:lnTo>
                      <a:pt x="11" y="203"/>
                    </a:lnTo>
                    <a:lnTo>
                      <a:pt x="18" y="186"/>
                    </a:lnTo>
                    <a:lnTo>
                      <a:pt x="25" y="169"/>
                    </a:lnTo>
                    <a:lnTo>
                      <a:pt x="34" y="154"/>
                    </a:lnTo>
                    <a:lnTo>
                      <a:pt x="45" y="141"/>
                    </a:lnTo>
                    <a:lnTo>
                      <a:pt x="58" y="130"/>
                    </a:lnTo>
                    <a:lnTo>
                      <a:pt x="72" y="120"/>
                    </a:lnTo>
                    <a:lnTo>
                      <a:pt x="89" y="113"/>
                    </a:lnTo>
                    <a:lnTo>
                      <a:pt x="106" y="108"/>
                    </a:lnTo>
                    <a:lnTo>
                      <a:pt x="126" y="106"/>
                    </a:lnTo>
                    <a:lnTo>
                      <a:pt x="130" y="98"/>
                    </a:lnTo>
                    <a:lnTo>
                      <a:pt x="134" y="91"/>
                    </a:lnTo>
                    <a:lnTo>
                      <a:pt x="139" y="83"/>
                    </a:lnTo>
                    <a:lnTo>
                      <a:pt x="143" y="75"/>
                    </a:lnTo>
                    <a:lnTo>
                      <a:pt x="147" y="66"/>
                    </a:lnTo>
                    <a:lnTo>
                      <a:pt x="151" y="58"/>
                    </a:lnTo>
                    <a:lnTo>
                      <a:pt x="154" y="50"/>
                    </a:lnTo>
                    <a:lnTo>
                      <a:pt x="160" y="42"/>
                    </a:lnTo>
                    <a:lnTo>
                      <a:pt x="163" y="34"/>
                    </a:lnTo>
                    <a:lnTo>
                      <a:pt x="168" y="27"/>
                    </a:lnTo>
                    <a:lnTo>
                      <a:pt x="173" y="19"/>
                    </a:lnTo>
                    <a:lnTo>
                      <a:pt x="180" y="15"/>
                    </a:lnTo>
                    <a:lnTo>
                      <a:pt x="187" y="9"/>
                    </a:lnTo>
                    <a:lnTo>
                      <a:pt x="194" y="5"/>
                    </a:lnTo>
                    <a:lnTo>
                      <a:pt x="203" y="2"/>
                    </a:lnTo>
                    <a:lnTo>
                      <a:pt x="21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8" name="Freeform 87"/>
              <p:cNvSpPr>
                <a:spLocks/>
              </p:cNvSpPr>
              <p:nvPr/>
            </p:nvSpPr>
            <p:spPr bwMode="auto">
              <a:xfrm>
                <a:off x="5668" y="2076"/>
                <a:ext cx="115" cy="138"/>
              </a:xfrm>
              <a:custGeom>
                <a:avLst/>
                <a:gdLst>
                  <a:gd name="T0" fmla="*/ 0 w 277"/>
                  <a:gd name="T1" fmla="*/ 0 h 330"/>
                  <a:gd name="T2" fmla="*/ 0 w 277"/>
                  <a:gd name="T3" fmla="*/ 0 h 330"/>
                  <a:gd name="T4" fmla="*/ 0 w 277"/>
                  <a:gd name="T5" fmla="*/ 0 h 330"/>
                  <a:gd name="T6" fmla="*/ 0 w 277"/>
                  <a:gd name="T7" fmla="*/ 0 h 330"/>
                  <a:gd name="T8" fmla="*/ 0 w 277"/>
                  <a:gd name="T9" fmla="*/ 0 h 330"/>
                  <a:gd name="T10" fmla="*/ 0 w 277"/>
                  <a:gd name="T11" fmla="*/ 0 h 330"/>
                  <a:gd name="T12" fmla="*/ 0 w 277"/>
                  <a:gd name="T13" fmla="*/ 0 h 330"/>
                  <a:gd name="T14" fmla="*/ 0 w 277"/>
                  <a:gd name="T15" fmla="*/ 0 h 330"/>
                  <a:gd name="T16" fmla="*/ 0 w 277"/>
                  <a:gd name="T17" fmla="*/ 0 h 330"/>
                  <a:gd name="T18" fmla="*/ 0 w 277"/>
                  <a:gd name="T19" fmla="*/ 0 h 330"/>
                  <a:gd name="T20" fmla="*/ 0 w 277"/>
                  <a:gd name="T21" fmla="*/ 0 h 330"/>
                  <a:gd name="T22" fmla="*/ 0 w 277"/>
                  <a:gd name="T23" fmla="*/ 0 h 330"/>
                  <a:gd name="T24" fmla="*/ 0 w 277"/>
                  <a:gd name="T25" fmla="*/ 0 h 330"/>
                  <a:gd name="T26" fmla="*/ 0 w 277"/>
                  <a:gd name="T27" fmla="*/ 0 h 330"/>
                  <a:gd name="T28" fmla="*/ 0 w 277"/>
                  <a:gd name="T29" fmla="*/ 0 h 330"/>
                  <a:gd name="T30" fmla="*/ 0 w 277"/>
                  <a:gd name="T31" fmla="*/ 0 h 330"/>
                  <a:gd name="T32" fmla="*/ 0 w 277"/>
                  <a:gd name="T33" fmla="*/ 0 h 330"/>
                  <a:gd name="T34" fmla="*/ 0 w 277"/>
                  <a:gd name="T35" fmla="*/ 0 h 330"/>
                  <a:gd name="T36" fmla="*/ 0 w 277"/>
                  <a:gd name="T37" fmla="*/ 0 h 330"/>
                  <a:gd name="T38" fmla="*/ 0 w 277"/>
                  <a:gd name="T39" fmla="*/ 0 h 330"/>
                  <a:gd name="T40" fmla="*/ 0 w 277"/>
                  <a:gd name="T41" fmla="*/ 0 h 330"/>
                  <a:gd name="T42" fmla="*/ 0 w 277"/>
                  <a:gd name="T43" fmla="*/ 0 h 330"/>
                  <a:gd name="T44" fmla="*/ 0 w 277"/>
                  <a:gd name="T45" fmla="*/ 0 h 330"/>
                  <a:gd name="T46" fmla="*/ 0 w 277"/>
                  <a:gd name="T47" fmla="*/ 0 h 330"/>
                  <a:gd name="T48" fmla="*/ 0 w 277"/>
                  <a:gd name="T49" fmla="*/ 0 h 330"/>
                  <a:gd name="T50" fmla="*/ 0 w 277"/>
                  <a:gd name="T51" fmla="*/ 0 h 330"/>
                  <a:gd name="T52" fmla="*/ 0 w 277"/>
                  <a:gd name="T53" fmla="*/ 0 h 330"/>
                  <a:gd name="T54" fmla="*/ 0 w 277"/>
                  <a:gd name="T55" fmla="*/ 0 h 330"/>
                  <a:gd name="T56" fmla="*/ 0 w 277"/>
                  <a:gd name="T57" fmla="*/ 0 h 330"/>
                  <a:gd name="T58" fmla="*/ 0 w 277"/>
                  <a:gd name="T59" fmla="*/ 0 h 330"/>
                  <a:gd name="T60" fmla="*/ 0 w 277"/>
                  <a:gd name="T61" fmla="*/ 0 h 330"/>
                  <a:gd name="T62" fmla="*/ 0 w 277"/>
                  <a:gd name="T63" fmla="*/ 0 h 330"/>
                  <a:gd name="T64" fmla="*/ 0 w 277"/>
                  <a:gd name="T65" fmla="*/ 0 h 330"/>
                  <a:gd name="T66" fmla="*/ 0 w 277"/>
                  <a:gd name="T67" fmla="*/ 0 h 330"/>
                  <a:gd name="T68" fmla="*/ 0 w 277"/>
                  <a:gd name="T69" fmla="*/ 0 h 330"/>
                  <a:gd name="T70" fmla="*/ 0 w 277"/>
                  <a:gd name="T71" fmla="*/ 0 h 330"/>
                  <a:gd name="T72" fmla="*/ 0 w 277"/>
                  <a:gd name="T73" fmla="*/ 0 h 330"/>
                  <a:gd name="T74" fmla="*/ 0 w 277"/>
                  <a:gd name="T75" fmla="*/ 0 h 330"/>
                  <a:gd name="T76" fmla="*/ 0 w 277"/>
                  <a:gd name="T77" fmla="*/ 0 h 330"/>
                  <a:gd name="T78" fmla="*/ 0 w 277"/>
                  <a:gd name="T79" fmla="*/ 0 h 330"/>
                  <a:gd name="T80" fmla="*/ 0 w 277"/>
                  <a:gd name="T81" fmla="*/ 0 h 330"/>
                  <a:gd name="T82" fmla="*/ 0 w 277"/>
                  <a:gd name="T83" fmla="*/ 0 h 330"/>
                  <a:gd name="T84" fmla="*/ 0 w 277"/>
                  <a:gd name="T85" fmla="*/ 0 h 330"/>
                  <a:gd name="T86" fmla="*/ 0 w 277"/>
                  <a:gd name="T87" fmla="*/ 0 h 330"/>
                  <a:gd name="T88" fmla="*/ 0 w 277"/>
                  <a:gd name="T89" fmla="*/ 0 h 330"/>
                  <a:gd name="T90" fmla="*/ 0 w 277"/>
                  <a:gd name="T91" fmla="*/ 0 h 330"/>
                  <a:gd name="T92" fmla="*/ 0 w 277"/>
                  <a:gd name="T93" fmla="*/ 0 h 330"/>
                  <a:gd name="T94" fmla="*/ 0 w 277"/>
                  <a:gd name="T95" fmla="*/ 0 h 330"/>
                  <a:gd name="T96" fmla="*/ 0 w 277"/>
                  <a:gd name="T97" fmla="*/ 0 h 330"/>
                  <a:gd name="T98" fmla="*/ 0 w 277"/>
                  <a:gd name="T99" fmla="*/ 0 h 330"/>
                  <a:gd name="T100" fmla="*/ 0 w 277"/>
                  <a:gd name="T101" fmla="*/ 0 h 330"/>
                  <a:gd name="T102" fmla="*/ 0 w 277"/>
                  <a:gd name="T103" fmla="*/ 0 h 330"/>
                  <a:gd name="T104" fmla="*/ 0 w 277"/>
                  <a:gd name="T105" fmla="*/ 0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7"/>
                  <a:gd name="T160" fmla="*/ 0 h 330"/>
                  <a:gd name="T161" fmla="*/ 277 w 277"/>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7" h="330">
                    <a:moveTo>
                      <a:pt x="176" y="0"/>
                    </a:moveTo>
                    <a:lnTo>
                      <a:pt x="182" y="2"/>
                    </a:lnTo>
                    <a:lnTo>
                      <a:pt x="190" y="5"/>
                    </a:lnTo>
                    <a:lnTo>
                      <a:pt x="195" y="7"/>
                    </a:lnTo>
                    <a:lnTo>
                      <a:pt x="203" y="10"/>
                    </a:lnTo>
                    <a:lnTo>
                      <a:pt x="209" y="13"/>
                    </a:lnTo>
                    <a:lnTo>
                      <a:pt x="216" y="16"/>
                    </a:lnTo>
                    <a:lnTo>
                      <a:pt x="223" y="18"/>
                    </a:lnTo>
                    <a:lnTo>
                      <a:pt x="231" y="23"/>
                    </a:lnTo>
                    <a:lnTo>
                      <a:pt x="237" y="26"/>
                    </a:lnTo>
                    <a:lnTo>
                      <a:pt x="244" y="30"/>
                    </a:lnTo>
                    <a:lnTo>
                      <a:pt x="250" y="35"/>
                    </a:lnTo>
                    <a:lnTo>
                      <a:pt x="256" y="40"/>
                    </a:lnTo>
                    <a:lnTo>
                      <a:pt x="262" y="45"/>
                    </a:lnTo>
                    <a:lnTo>
                      <a:pt x="267" y="51"/>
                    </a:lnTo>
                    <a:lnTo>
                      <a:pt x="272" y="57"/>
                    </a:lnTo>
                    <a:lnTo>
                      <a:pt x="277" y="65"/>
                    </a:lnTo>
                    <a:lnTo>
                      <a:pt x="265" y="56"/>
                    </a:lnTo>
                    <a:lnTo>
                      <a:pt x="253" y="51"/>
                    </a:lnTo>
                    <a:lnTo>
                      <a:pt x="241" y="47"/>
                    </a:lnTo>
                    <a:lnTo>
                      <a:pt x="229" y="45"/>
                    </a:lnTo>
                    <a:lnTo>
                      <a:pt x="216" y="45"/>
                    </a:lnTo>
                    <a:lnTo>
                      <a:pt x="203" y="45"/>
                    </a:lnTo>
                    <a:lnTo>
                      <a:pt x="191" y="47"/>
                    </a:lnTo>
                    <a:lnTo>
                      <a:pt x="179" y="51"/>
                    </a:lnTo>
                    <a:lnTo>
                      <a:pt x="166" y="54"/>
                    </a:lnTo>
                    <a:lnTo>
                      <a:pt x="154" y="60"/>
                    </a:lnTo>
                    <a:lnTo>
                      <a:pt x="142" y="65"/>
                    </a:lnTo>
                    <a:lnTo>
                      <a:pt x="132" y="73"/>
                    </a:lnTo>
                    <a:lnTo>
                      <a:pt x="121" y="81"/>
                    </a:lnTo>
                    <a:lnTo>
                      <a:pt x="112" y="89"/>
                    </a:lnTo>
                    <a:lnTo>
                      <a:pt x="102" y="97"/>
                    </a:lnTo>
                    <a:lnTo>
                      <a:pt x="96" y="108"/>
                    </a:lnTo>
                    <a:lnTo>
                      <a:pt x="101" y="104"/>
                    </a:lnTo>
                    <a:lnTo>
                      <a:pt x="108" y="101"/>
                    </a:lnTo>
                    <a:lnTo>
                      <a:pt x="116" y="97"/>
                    </a:lnTo>
                    <a:lnTo>
                      <a:pt x="124" y="94"/>
                    </a:lnTo>
                    <a:lnTo>
                      <a:pt x="132" y="91"/>
                    </a:lnTo>
                    <a:lnTo>
                      <a:pt x="139" y="88"/>
                    </a:lnTo>
                    <a:lnTo>
                      <a:pt x="147" y="85"/>
                    </a:lnTo>
                    <a:lnTo>
                      <a:pt x="155" y="83"/>
                    </a:lnTo>
                    <a:lnTo>
                      <a:pt x="162" y="80"/>
                    </a:lnTo>
                    <a:lnTo>
                      <a:pt x="171" y="77"/>
                    </a:lnTo>
                    <a:lnTo>
                      <a:pt x="178" y="75"/>
                    </a:lnTo>
                    <a:lnTo>
                      <a:pt x="187" y="75"/>
                    </a:lnTo>
                    <a:lnTo>
                      <a:pt x="195" y="75"/>
                    </a:lnTo>
                    <a:lnTo>
                      <a:pt x="202" y="76"/>
                    </a:lnTo>
                    <a:lnTo>
                      <a:pt x="210" y="77"/>
                    </a:lnTo>
                    <a:lnTo>
                      <a:pt x="218" y="81"/>
                    </a:lnTo>
                    <a:lnTo>
                      <a:pt x="209" y="81"/>
                    </a:lnTo>
                    <a:lnTo>
                      <a:pt x="199" y="82"/>
                    </a:lnTo>
                    <a:lnTo>
                      <a:pt x="190" y="83"/>
                    </a:lnTo>
                    <a:lnTo>
                      <a:pt x="181" y="86"/>
                    </a:lnTo>
                    <a:lnTo>
                      <a:pt x="172" y="89"/>
                    </a:lnTo>
                    <a:lnTo>
                      <a:pt x="162" y="92"/>
                    </a:lnTo>
                    <a:lnTo>
                      <a:pt x="153" y="96"/>
                    </a:lnTo>
                    <a:lnTo>
                      <a:pt x="143" y="101"/>
                    </a:lnTo>
                    <a:lnTo>
                      <a:pt x="134" y="107"/>
                    </a:lnTo>
                    <a:lnTo>
                      <a:pt x="125" y="111"/>
                    </a:lnTo>
                    <a:lnTo>
                      <a:pt x="115" y="118"/>
                    </a:lnTo>
                    <a:lnTo>
                      <a:pt x="106" y="124"/>
                    </a:lnTo>
                    <a:lnTo>
                      <a:pt x="97" y="130"/>
                    </a:lnTo>
                    <a:lnTo>
                      <a:pt x="87" y="137"/>
                    </a:lnTo>
                    <a:lnTo>
                      <a:pt x="79" y="144"/>
                    </a:lnTo>
                    <a:lnTo>
                      <a:pt x="71" y="151"/>
                    </a:lnTo>
                    <a:lnTo>
                      <a:pt x="78" y="148"/>
                    </a:lnTo>
                    <a:lnTo>
                      <a:pt x="86" y="146"/>
                    </a:lnTo>
                    <a:lnTo>
                      <a:pt x="95" y="143"/>
                    </a:lnTo>
                    <a:lnTo>
                      <a:pt x="104" y="140"/>
                    </a:lnTo>
                    <a:lnTo>
                      <a:pt x="113" y="135"/>
                    </a:lnTo>
                    <a:lnTo>
                      <a:pt x="122" y="132"/>
                    </a:lnTo>
                    <a:lnTo>
                      <a:pt x="132" y="129"/>
                    </a:lnTo>
                    <a:lnTo>
                      <a:pt x="142" y="127"/>
                    </a:lnTo>
                    <a:lnTo>
                      <a:pt x="152" y="123"/>
                    </a:lnTo>
                    <a:lnTo>
                      <a:pt x="161" y="121"/>
                    </a:lnTo>
                    <a:lnTo>
                      <a:pt x="170" y="120"/>
                    </a:lnTo>
                    <a:lnTo>
                      <a:pt x="179" y="121"/>
                    </a:lnTo>
                    <a:lnTo>
                      <a:pt x="188" y="121"/>
                    </a:lnTo>
                    <a:lnTo>
                      <a:pt x="196" y="124"/>
                    </a:lnTo>
                    <a:lnTo>
                      <a:pt x="203" y="128"/>
                    </a:lnTo>
                    <a:lnTo>
                      <a:pt x="211" y="135"/>
                    </a:lnTo>
                    <a:lnTo>
                      <a:pt x="199" y="135"/>
                    </a:lnTo>
                    <a:lnTo>
                      <a:pt x="189" y="138"/>
                    </a:lnTo>
                    <a:lnTo>
                      <a:pt x="178" y="140"/>
                    </a:lnTo>
                    <a:lnTo>
                      <a:pt x="168" y="143"/>
                    </a:lnTo>
                    <a:lnTo>
                      <a:pt x="157" y="146"/>
                    </a:lnTo>
                    <a:lnTo>
                      <a:pt x="146" y="149"/>
                    </a:lnTo>
                    <a:lnTo>
                      <a:pt x="136" y="153"/>
                    </a:lnTo>
                    <a:lnTo>
                      <a:pt x="125" y="158"/>
                    </a:lnTo>
                    <a:lnTo>
                      <a:pt x="116" y="163"/>
                    </a:lnTo>
                    <a:lnTo>
                      <a:pt x="105" y="167"/>
                    </a:lnTo>
                    <a:lnTo>
                      <a:pt x="95" y="172"/>
                    </a:lnTo>
                    <a:lnTo>
                      <a:pt x="86" y="178"/>
                    </a:lnTo>
                    <a:lnTo>
                      <a:pt x="77" y="184"/>
                    </a:lnTo>
                    <a:lnTo>
                      <a:pt x="68" y="188"/>
                    </a:lnTo>
                    <a:lnTo>
                      <a:pt x="60" y="195"/>
                    </a:lnTo>
                    <a:lnTo>
                      <a:pt x="53" y="201"/>
                    </a:lnTo>
                    <a:lnTo>
                      <a:pt x="46" y="201"/>
                    </a:lnTo>
                    <a:lnTo>
                      <a:pt x="42" y="203"/>
                    </a:lnTo>
                    <a:lnTo>
                      <a:pt x="38" y="206"/>
                    </a:lnTo>
                    <a:lnTo>
                      <a:pt x="36" y="212"/>
                    </a:lnTo>
                    <a:lnTo>
                      <a:pt x="35" y="217"/>
                    </a:lnTo>
                    <a:lnTo>
                      <a:pt x="35" y="222"/>
                    </a:lnTo>
                    <a:lnTo>
                      <a:pt x="37" y="227"/>
                    </a:lnTo>
                    <a:lnTo>
                      <a:pt x="40" y="234"/>
                    </a:lnTo>
                    <a:lnTo>
                      <a:pt x="45" y="226"/>
                    </a:lnTo>
                    <a:lnTo>
                      <a:pt x="52" y="222"/>
                    </a:lnTo>
                    <a:lnTo>
                      <a:pt x="60" y="215"/>
                    </a:lnTo>
                    <a:lnTo>
                      <a:pt x="68" y="210"/>
                    </a:lnTo>
                    <a:lnTo>
                      <a:pt x="76" y="205"/>
                    </a:lnTo>
                    <a:lnTo>
                      <a:pt x="83" y="200"/>
                    </a:lnTo>
                    <a:lnTo>
                      <a:pt x="92" y="195"/>
                    </a:lnTo>
                    <a:lnTo>
                      <a:pt x="100" y="192"/>
                    </a:lnTo>
                    <a:lnTo>
                      <a:pt x="108" y="187"/>
                    </a:lnTo>
                    <a:lnTo>
                      <a:pt x="117" y="185"/>
                    </a:lnTo>
                    <a:lnTo>
                      <a:pt x="125" y="183"/>
                    </a:lnTo>
                    <a:lnTo>
                      <a:pt x="134" y="182"/>
                    </a:lnTo>
                    <a:lnTo>
                      <a:pt x="143" y="180"/>
                    </a:lnTo>
                    <a:lnTo>
                      <a:pt x="152" y="181"/>
                    </a:lnTo>
                    <a:lnTo>
                      <a:pt x="160" y="182"/>
                    </a:lnTo>
                    <a:lnTo>
                      <a:pt x="169" y="184"/>
                    </a:lnTo>
                    <a:lnTo>
                      <a:pt x="162" y="186"/>
                    </a:lnTo>
                    <a:lnTo>
                      <a:pt x="157" y="187"/>
                    </a:lnTo>
                    <a:lnTo>
                      <a:pt x="153" y="189"/>
                    </a:lnTo>
                    <a:lnTo>
                      <a:pt x="147" y="192"/>
                    </a:lnTo>
                    <a:lnTo>
                      <a:pt x="142" y="195"/>
                    </a:lnTo>
                    <a:lnTo>
                      <a:pt x="137" y="197"/>
                    </a:lnTo>
                    <a:lnTo>
                      <a:pt x="132" y="200"/>
                    </a:lnTo>
                    <a:lnTo>
                      <a:pt x="126" y="203"/>
                    </a:lnTo>
                    <a:lnTo>
                      <a:pt x="121" y="205"/>
                    </a:lnTo>
                    <a:lnTo>
                      <a:pt x="116" y="207"/>
                    </a:lnTo>
                    <a:lnTo>
                      <a:pt x="111" y="210"/>
                    </a:lnTo>
                    <a:lnTo>
                      <a:pt x="106" y="213"/>
                    </a:lnTo>
                    <a:lnTo>
                      <a:pt x="100" y="215"/>
                    </a:lnTo>
                    <a:lnTo>
                      <a:pt x="96" y="218"/>
                    </a:lnTo>
                    <a:lnTo>
                      <a:pt x="90" y="221"/>
                    </a:lnTo>
                    <a:lnTo>
                      <a:pt x="85" y="223"/>
                    </a:lnTo>
                    <a:lnTo>
                      <a:pt x="87" y="227"/>
                    </a:lnTo>
                    <a:lnTo>
                      <a:pt x="91" y="231"/>
                    </a:lnTo>
                    <a:lnTo>
                      <a:pt x="96" y="234"/>
                    </a:lnTo>
                    <a:lnTo>
                      <a:pt x="100" y="235"/>
                    </a:lnTo>
                    <a:lnTo>
                      <a:pt x="106" y="234"/>
                    </a:lnTo>
                    <a:lnTo>
                      <a:pt x="111" y="233"/>
                    </a:lnTo>
                    <a:lnTo>
                      <a:pt x="117" y="231"/>
                    </a:lnTo>
                    <a:lnTo>
                      <a:pt x="124" y="229"/>
                    </a:lnTo>
                    <a:lnTo>
                      <a:pt x="130" y="225"/>
                    </a:lnTo>
                    <a:lnTo>
                      <a:pt x="137" y="223"/>
                    </a:lnTo>
                    <a:lnTo>
                      <a:pt x="143" y="221"/>
                    </a:lnTo>
                    <a:lnTo>
                      <a:pt x="150" y="219"/>
                    </a:lnTo>
                    <a:lnTo>
                      <a:pt x="156" y="217"/>
                    </a:lnTo>
                    <a:lnTo>
                      <a:pt x="162" y="217"/>
                    </a:lnTo>
                    <a:lnTo>
                      <a:pt x="168" y="217"/>
                    </a:lnTo>
                    <a:lnTo>
                      <a:pt x="175" y="220"/>
                    </a:lnTo>
                    <a:lnTo>
                      <a:pt x="171" y="224"/>
                    </a:lnTo>
                    <a:lnTo>
                      <a:pt x="166" y="227"/>
                    </a:lnTo>
                    <a:lnTo>
                      <a:pt x="160" y="230"/>
                    </a:lnTo>
                    <a:lnTo>
                      <a:pt x="155" y="234"/>
                    </a:lnTo>
                    <a:lnTo>
                      <a:pt x="148" y="235"/>
                    </a:lnTo>
                    <a:lnTo>
                      <a:pt x="141" y="238"/>
                    </a:lnTo>
                    <a:lnTo>
                      <a:pt x="134" y="240"/>
                    </a:lnTo>
                    <a:lnTo>
                      <a:pt x="128" y="242"/>
                    </a:lnTo>
                    <a:lnTo>
                      <a:pt x="121" y="243"/>
                    </a:lnTo>
                    <a:lnTo>
                      <a:pt x="116" y="246"/>
                    </a:lnTo>
                    <a:lnTo>
                      <a:pt x="109" y="249"/>
                    </a:lnTo>
                    <a:lnTo>
                      <a:pt x="105" y="253"/>
                    </a:lnTo>
                    <a:lnTo>
                      <a:pt x="100" y="257"/>
                    </a:lnTo>
                    <a:lnTo>
                      <a:pt x="97" y="262"/>
                    </a:lnTo>
                    <a:lnTo>
                      <a:pt x="96" y="268"/>
                    </a:lnTo>
                    <a:lnTo>
                      <a:pt x="96" y="276"/>
                    </a:lnTo>
                    <a:lnTo>
                      <a:pt x="96" y="278"/>
                    </a:lnTo>
                    <a:lnTo>
                      <a:pt x="97" y="279"/>
                    </a:lnTo>
                    <a:lnTo>
                      <a:pt x="105" y="274"/>
                    </a:lnTo>
                    <a:lnTo>
                      <a:pt x="113" y="269"/>
                    </a:lnTo>
                    <a:lnTo>
                      <a:pt x="120" y="264"/>
                    </a:lnTo>
                    <a:lnTo>
                      <a:pt x="128" y="261"/>
                    </a:lnTo>
                    <a:lnTo>
                      <a:pt x="136" y="257"/>
                    </a:lnTo>
                    <a:lnTo>
                      <a:pt x="145" y="255"/>
                    </a:lnTo>
                    <a:lnTo>
                      <a:pt x="150" y="254"/>
                    </a:lnTo>
                    <a:lnTo>
                      <a:pt x="155" y="254"/>
                    </a:lnTo>
                    <a:lnTo>
                      <a:pt x="160" y="255"/>
                    </a:lnTo>
                    <a:lnTo>
                      <a:pt x="165" y="257"/>
                    </a:lnTo>
                    <a:lnTo>
                      <a:pt x="160" y="262"/>
                    </a:lnTo>
                    <a:lnTo>
                      <a:pt x="156" y="270"/>
                    </a:lnTo>
                    <a:lnTo>
                      <a:pt x="151" y="275"/>
                    </a:lnTo>
                    <a:lnTo>
                      <a:pt x="145" y="281"/>
                    </a:lnTo>
                    <a:lnTo>
                      <a:pt x="139" y="285"/>
                    </a:lnTo>
                    <a:lnTo>
                      <a:pt x="134" y="290"/>
                    </a:lnTo>
                    <a:lnTo>
                      <a:pt x="127" y="294"/>
                    </a:lnTo>
                    <a:lnTo>
                      <a:pt x="121" y="298"/>
                    </a:lnTo>
                    <a:lnTo>
                      <a:pt x="114" y="300"/>
                    </a:lnTo>
                    <a:lnTo>
                      <a:pt x="106" y="304"/>
                    </a:lnTo>
                    <a:lnTo>
                      <a:pt x="100" y="308"/>
                    </a:lnTo>
                    <a:lnTo>
                      <a:pt x="94" y="312"/>
                    </a:lnTo>
                    <a:lnTo>
                      <a:pt x="87" y="316"/>
                    </a:lnTo>
                    <a:lnTo>
                      <a:pt x="81" y="319"/>
                    </a:lnTo>
                    <a:lnTo>
                      <a:pt x="75" y="325"/>
                    </a:lnTo>
                    <a:lnTo>
                      <a:pt x="69" y="330"/>
                    </a:lnTo>
                    <a:lnTo>
                      <a:pt x="44" y="313"/>
                    </a:lnTo>
                    <a:lnTo>
                      <a:pt x="26" y="293"/>
                    </a:lnTo>
                    <a:lnTo>
                      <a:pt x="13" y="270"/>
                    </a:lnTo>
                    <a:lnTo>
                      <a:pt x="4" y="245"/>
                    </a:lnTo>
                    <a:lnTo>
                      <a:pt x="0" y="219"/>
                    </a:lnTo>
                    <a:lnTo>
                      <a:pt x="1" y="191"/>
                    </a:lnTo>
                    <a:lnTo>
                      <a:pt x="4" y="164"/>
                    </a:lnTo>
                    <a:lnTo>
                      <a:pt x="14" y="137"/>
                    </a:lnTo>
                    <a:lnTo>
                      <a:pt x="24" y="109"/>
                    </a:lnTo>
                    <a:lnTo>
                      <a:pt x="40" y="85"/>
                    </a:lnTo>
                    <a:lnTo>
                      <a:pt x="57" y="62"/>
                    </a:lnTo>
                    <a:lnTo>
                      <a:pt x="78" y="43"/>
                    </a:lnTo>
                    <a:lnTo>
                      <a:pt x="99" y="25"/>
                    </a:lnTo>
                    <a:lnTo>
                      <a:pt x="123" y="13"/>
                    </a:lnTo>
                    <a:lnTo>
                      <a:pt x="148" y="3"/>
                    </a:lnTo>
                    <a:lnTo>
                      <a:pt x="17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9" name="Freeform 88"/>
              <p:cNvSpPr>
                <a:spLocks/>
              </p:cNvSpPr>
              <p:nvPr/>
            </p:nvSpPr>
            <p:spPr bwMode="auto">
              <a:xfrm>
                <a:off x="5695" y="2193"/>
                <a:ext cx="15" cy="13"/>
              </a:xfrm>
              <a:custGeom>
                <a:avLst/>
                <a:gdLst>
                  <a:gd name="T0" fmla="*/ 0 w 28"/>
                  <a:gd name="T1" fmla="*/ 0 h 22"/>
                  <a:gd name="T2" fmla="*/ 0 w 28"/>
                  <a:gd name="T3" fmla="*/ 0 h 22"/>
                  <a:gd name="T4" fmla="*/ 0 w 28"/>
                  <a:gd name="T5" fmla="*/ 0 h 22"/>
                  <a:gd name="T6" fmla="*/ 0 w 28"/>
                  <a:gd name="T7" fmla="*/ 0 h 22"/>
                  <a:gd name="T8" fmla="*/ 0 w 28"/>
                  <a:gd name="T9" fmla="*/ 0 h 22"/>
                  <a:gd name="T10" fmla="*/ 0 w 28"/>
                  <a:gd name="T11" fmla="*/ 0 h 22"/>
                  <a:gd name="T12" fmla="*/ 0 w 28"/>
                  <a:gd name="T13" fmla="*/ 0 h 22"/>
                  <a:gd name="T14" fmla="*/ 0 w 28"/>
                  <a:gd name="T15" fmla="*/ 0 h 22"/>
                  <a:gd name="T16" fmla="*/ 0 w 28"/>
                  <a:gd name="T17" fmla="*/ 0 h 22"/>
                  <a:gd name="T18" fmla="*/ 0 w 28"/>
                  <a:gd name="T19" fmla="*/ 0 h 22"/>
                  <a:gd name="T20" fmla="*/ 0 w 28"/>
                  <a:gd name="T21" fmla="*/ 0 h 22"/>
                  <a:gd name="T22" fmla="*/ 0 w 28"/>
                  <a:gd name="T23" fmla="*/ 0 h 22"/>
                  <a:gd name="T24" fmla="*/ 0 w 28"/>
                  <a:gd name="T25" fmla="*/ 0 h 22"/>
                  <a:gd name="T26" fmla="*/ 0 w 28"/>
                  <a:gd name="T27" fmla="*/ 0 h 22"/>
                  <a:gd name="T28" fmla="*/ 0 w 28"/>
                  <a:gd name="T29" fmla="*/ 0 h 22"/>
                  <a:gd name="T30" fmla="*/ 0 w 2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6" y="0"/>
                    </a:moveTo>
                    <a:lnTo>
                      <a:pt x="21" y="0"/>
                    </a:lnTo>
                    <a:lnTo>
                      <a:pt x="15" y="0"/>
                    </a:lnTo>
                    <a:lnTo>
                      <a:pt x="11" y="2"/>
                    </a:lnTo>
                    <a:lnTo>
                      <a:pt x="8" y="5"/>
                    </a:lnTo>
                    <a:lnTo>
                      <a:pt x="3" y="8"/>
                    </a:lnTo>
                    <a:lnTo>
                      <a:pt x="2" y="13"/>
                    </a:lnTo>
                    <a:lnTo>
                      <a:pt x="0" y="18"/>
                    </a:lnTo>
                    <a:lnTo>
                      <a:pt x="0" y="22"/>
                    </a:lnTo>
                    <a:lnTo>
                      <a:pt x="7" y="19"/>
                    </a:lnTo>
                    <a:lnTo>
                      <a:pt x="14" y="13"/>
                    </a:lnTo>
                    <a:lnTo>
                      <a:pt x="19" y="6"/>
                    </a:lnTo>
                    <a:lnTo>
                      <a:pt x="28" y="3"/>
                    </a:lnTo>
                    <a:lnTo>
                      <a:pt x="27" y="2"/>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0" name="Freeform 89"/>
              <p:cNvSpPr>
                <a:spLocks/>
              </p:cNvSpPr>
              <p:nvPr/>
            </p:nvSpPr>
            <p:spPr bwMode="auto">
              <a:xfrm>
                <a:off x="5718" y="2103"/>
                <a:ext cx="262" cy="174"/>
              </a:xfrm>
              <a:custGeom>
                <a:avLst/>
                <a:gdLst>
                  <a:gd name="T0" fmla="*/ 0 w 627"/>
                  <a:gd name="T1" fmla="*/ 0 h 419"/>
                  <a:gd name="T2" fmla="*/ 0 w 627"/>
                  <a:gd name="T3" fmla="*/ 0 h 419"/>
                  <a:gd name="T4" fmla="*/ 0 w 627"/>
                  <a:gd name="T5" fmla="*/ 0 h 419"/>
                  <a:gd name="T6" fmla="*/ 0 w 627"/>
                  <a:gd name="T7" fmla="*/ 0 h 419"/>
                  <a:gd name="T8" fmla="*/ 0 w 627"/>
                  <a:gd name="T9" fmla="*/ 0 h 419"/>
                  <a:gd name="T10" fmla="*/ 0 w 627"/>
                  <a:gd name="T11" fmla="*/ 0 h 419"/>
                  <a:gd name="T12" fmla="*/ 0 w 627"/>
                  <a:gd name="T13" fmla="*/ 0 h 419"/>
                  <a:gd name="T14" fmla="*/ 0 w 627"/>
                  <a:gd name="T15" fmla="*/ 0 h 419"/>
                  <a:gd name="T16" fmla="*/ 0 w 627"/>
                  <a:gd name="T17" fmla="*/ 0 h 419"/>
                  <a:gd name="T18" fmla="*/ 0 w 627"/>
                  <a:gd name="T19" fmla="*/ 0 h 419"/>
                  <a:gd name="T20" fmla="*/ 0 w 627"/>
                  <a:gd name="T21" fmla="*/ 0 h 419"/>
                  <a:gd name="T22" fmla="*/ 0 w 627"/>
                  <a:gd name="T23" fmla="*/ 0 h 419"/>
                  <a:gd name="T24" fmla="*/ 0 w 627"/>
                  <a:gd name="T25" fmla="*/ 0 h 419"/>
                  <a:gd name="T26" fmla="*/ 0 w 627"/>
                  <a:gd name="T27" fmla="*/ 0 h 419"/>
                  <a:gd name="T28" fmla="*/ 0 w 627"/>
                  <a:gd name="T29" fmla="*/ 0 h 419"/>
                  <a:gd name="T30" fmla="*/ 0 w 627"/>
                  <a:gd name="T31" fmla="*/ 0 h 419"/>
                  <a:gd name="T32" fmla="*/ 0 w 627"/>
                  <a:gd name="T33" fmla="*/ 0 h 419"/>
                  <a:gd name="T34" fmla="*/ 0 w 627"/>
                  <a:gd name="T35" fmla="*/ 0 h 419"/>
                  <a:gd name="T36" fmla="*/ 0 w 627"/>
                  <a:gd name="T37" fmla="*/ 0 h 419"/>
                  <a:gd name="T38" fmla="*/ 0 w 627"/>
                  <a:gd name="T39" fmla="*/ 0 h 419"/>
                  <a:gd name="T40" fmla="*/ 0 w 627"/>
                  <a:gd name="T41" fmla="*/ 0 h 419"/>
                  <a:gd name="T42" fmla="*/ 0 w 627"/>
                  <a:gd name="T43" fmla="*/ 0 h 419"/>
                  <a:gd name="T44" fmla="*/ 0 w 627"/>
                  <a:gd name="T45" fmla="*/ 0 h 419"/>
                  <a:gd name="T46" fmla="*/ 0 w 627"/>
                  <a:gd name="T47" fmla="*/ 0 h 419"/>
                  <a:gd name="T48" fmla="*/ 0 w 627"/>
                  <a:gd name="T49" fmla="*/ 0 h 419"/>
                  <a:gd name="T50" fmla="*/ 0 w 627"/>
                  <a:gd name="T51" fmla="*/ 0 h 419"/>
                  <a:gd name="T52" fmla="*/ 0 w 627"/>
                  <a:gd name="T53" fmla="*/ 0 h 419"/>
                  <a:gd name="T54" fmla="*/ 0 w 627"/>
                  <a:gd name="T55" fmla="*/ 0 h 419"/>
                  <a:gd name="T56" fmla="*/ 0 w 627"/>
                  <a:gd name="T57" fmla="*/ 0 h 419"/>
                  <a:gd name="T58" fmla="*/ 0 w 627"/>
                  <a:gd name="T59" fmla="*/ 0 h 419"/>
                  <a:gd name="T60" fmla="*/ 0 w 627"/>
                  <a:gd name="T61" fmla="*/ 0 h 419"/>
                  <a:gd name="T62" fmla="*/ 0 w 627"/>
                  <a:gd name="T63" fmla="*/ 0 h 419"/>
                  <a:gd name="T64" fmla="*/ 0 w 627"/>
                  <a:gd name="T65" fmla="*/ 0 h 419"/>
                  <a:gd name="T66" fmla="*/ 0 w 627"/>
                  <a:gd name="T67" fmla="*/ 0 h 419"/>
                  <a:gd name="T68" fmla="*/ 0 w 627"/>
                  <a:gd name="T69" fmla="*/ 0 h 419"/>
                  <a:gd name="T70" fmla="*/ 0 w 627"/>
                  <a:gd name="T71" fmla="*/ 0 h 419"/>
                  <a:gd name="T72" fmla="*/ 0 w 627"/>
                  <a:gd name="T73" fmla="*/ 0 h 419"/>
                  <a:gd name="T74" fmla="*/ 0 w 627"/>
                  <a:gd name="T75" fmla="*/ 0 h 419"/>
                  <a:gd name="T76" fmla="*/ 0 w 627"/>
                  <a:gd name="T77" fmla="*/ 0 h 419"/>
                  <a:gd name="T78" fmla="*/ 0 w 627"/>
                  <a:gd name="T79" fmla="*/ 0 h 419"/>
                  <a:gd name="T80" fmla="*/ 0 w 627"/>
                  <a:gd name="T81" fmla="*/ 0 h 419"/>
                  <a:gd name="T82" fmla="*/ 0 w 627"/>
                  <a:gd name="T83" fmla="*/ 0 h 419"/>
                  <a:gd name="T84" fmla="*/ 0 w 627"/>
                  <a:gd name="T85" fmla="*/ 0 h 419"/>
                  <a:gd name="T86" fmla="*/ 0 w 627"/>
                  <a:gd name="T87" fmla="*/ 0 h 419"/>
                  <a:gd name="T88" fmla="*/ 0 w 627"/>
                  <a:gd name="T89" fmla="*/ 0 h 419"/>
                  <a:gd name="T90" fmla="*/ 0 w 627"/>
                  <a:gd name="T91" fmla="*/ 0 h 419"/>
                  <a:gd name="T92" fmla="*/ 0 w 627"/>
                  <a:gd name="T93" fmla="*/ 0 h 419"/>
                  <a:gd name="T94" fmla="*/ 0 w 627"/>
                  <a:gd name="T95" fmla="*/ 0 h 419"/>
                  <a:gd name="T96" fmla="*/ 0 w 627"/>
                  <a:gd name="T97" fmla="*/ 0 h 419"/>
                  <a:gd name="T98" fmla="*/ 0 w 627"/>
                  <a:gd name="T99" fmla="*/ 0 h 419"/>
                  <a:gd name="T100" fmla="*/ 0 w 627"/>
                  <a:gd name="T101" fmla="*/ 0 h 419"/>
                  <a:gd name="T102" fmla="*/ 0 w 627"/>
                  <a:gd name="T103" fmla="*/ 0 h 419"/>
                  <a:gd name="T104" fmla="*/ 0 w 627"/>
                  <a:gd name="T105" fmla="*/ 0 h 419"/>
                  <a:gd name="T106" fmla="*/ 0 w 627"/>
                  <a:gd name="T107" fmla="*/ 0 h 419"/>
                  <a:gd name="T108" fmla="*/ 0 w 627"/>
                  <a:gd name="T109" fmla="*/ 0 h 419"/>
                  <a:gd name="T110" fmla="*/ 0 w 627"/>
                  <a:gd name="T111" fmla="*/ 0 h 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7"/>
                  <a:gd name="T169" fmla="*/ 0 h 419"/>
                  <a:gd name="T170" fmla="*/ 627 w 627"/>
                  <a:gd name="T171" fmla="*/ 419 h 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7" h="419">
                    <a:moveTo>
                      <a:pt x="511" y="3"/>
                    </a:moveTo>
                    <a:lnTo>
                      <a:pt x="519" y="0"/>
                    </a:lnTo>
                    <a:lnTo>
                      <a:pt x="529" y="0"/>
                    </a:lnTo>
                    <a:lnTo>
                      <a:pt x="538" y="0"/>
                    </a:lnTo>
                    <a:lnTo>
                      <a:pt x="548" y="1"/>
                    </a:lnTo>
                    <a:lnTo>
                      <a:pt x="557" y="2"/>
                    </a:lnTo>
                    <a:lnTo>
                      <a:pt x="568" y="5"/>
                    </a:lnTo>
                    <a:lnTo>
                      <a:pt x="578" y="7"/>
                    </a:lnTo>
                    <a:lnTo>
                      <a:pt x="589" y="12"/>
                    </a:lnTo>
                    <a:lnTo>
                      <a:pt x="596" y="15"/>
                    </a:lnTo>
                    <a:lnTo>
                      <a:pt x="605" y="21"/>
                    </a:lnTo>
                    <a:lnTo>
                      <a:pt x="612" y="26"/>
                    </a:lnTo>
                    <a:lnTo>
                      <a:pt x="619" y="33"/>
                    </a:lnTo>
                    <a:lnTo>
                      <a:pt x="623" y="40"/>
                    </a:lnTo>
                    <a:lnTo>
                      <a:pt x="626" y="49"/>
                    </a:lnTo>
                    <a:lnTo>
                      <a:pt x="627" y="57"/>
                    </a:lnTo>
                    <a:lnTo>
                      <a:pt x="627" y="68"/>
                    </a:lnTo>
                    <a:lnTo>
                      <a:pt x="622" y="66"/>
                    </a:lnTo>
                    <a:lnTo>
                      <a:pt x="616" y="64"/>
                    </a:lnTo>
                    <a:lnTo>
                      <a:pt x="612" y="62"/>
                    </a:lnTo>
                    <a:lnTo>
                      <a:pt x="606" y="59"/>
                    </a:lnTo>
                    <a:lnTo>
                      <a:pt x="601" y="55"/>
                    </a:lnTo>
                    <a:lnTo>
                      <a:pt x="596" y="53"/>
                    </a:lnTo>
                    <a:lnTo>
                      <a:pt x="592" y="51"/>
                    </a:lnTo>
                    <a:lnTo>
                      <a:pt x="587" y="48"/>
                    </a:lnTo>
                    <a:lnTo>
                      <a:pt x="582" y="45"/>
                    </a:lnTo>
                    <a:lnTo>
                      <a:pt x="576" y="43"/>
                    </a:lnTo>
                    <a:lnTo>
                      <a:pt x="572" y="40"/>
                    </a:lnTo>
                    <a:lnTo>
                      <a:pt x="567" y="40"/>
                    </a:lnTo>
                    <a:lnTo>
                      <a:pt x="557" y="40"/>
                    </a:lnTo>
                    <a:lnTo>
                      <a:pt x="549" y="44"/>
                    </a:lnTo>
                    <a:lnTo>
                      <a:pt x="554" y="44"/>
                    </a:lnTo>
                    <a:lnTo>
                      <a:pt x="558" y="44"/>
                    </a:lnTo>
                    <a:lnTo>
                      <a:pt x="562" y="44"/>
                    </a:lnTo>
                    <a:lnTo>
                      <a:pt x="567" y="47"/>
                    </a:lnTo>
                    <a:lnTo>
                      <a:pt x="574" y="51"/>
                    </a:lnTo>
                    <a:lnTo>
                      <a:pt x="579" y="57"/>
                    </a:lnTo>
                    <a:lnTo>
                      <a:pt x="583" y="63"/>
                    </a:lnTo>
                    <a:lnTo>
                      <a:pt x="586" y="68"/>
                    </a:lnTo>
                    <a:lnTo>
                      <a:pt x="588" y="73"/>
                    </a:lnTo>
                    <a:lnTo>
                      <a:pt x="591" y="80"/>
                    </a:lnTo>
                    <a:lnTo>
                      <a:pt x="591" y="84"/>
                    </a:lnTo>
                    <a:lnTo>
                      <a:pt x="592" y="89"/>
                    </a:lnTo>
                    <a:lnTo>
                      <a:pt x="591" y="91"/>
                    </a:lnTo>
                    <a:lnTo>
                      <a:pt x="590" y="94"/>
                    </a:lnTo>
                    <a:lnTo>
                      <a:pt x="585" y="96"/>
                    </a:lnTo>
                    <a:lnTo>
                      <a:pt x="578" y="94"/>
                    </a:lnTo>
                    <a:lnTo>
                      <a:pt x="574" y="91"/>
                    </a:lnTo>
                    <a:lnTo>
                      <a:pt x="571" y="89"/>
                    </a:lnTo>
                    <a:lnTo>
                      <a:pt x="566" y="83"/>
                    </a:lnTo>
                    <a:lnTo>
                      <a:pt x="560" y="78"/>
                    </a:lnTo>
                    <a:lnTo>
                      <a:pt x="554" y="75"/>
                    </a:lnTo>
                    <a:lnTo>
                      <a:pt x="551" y="73"/>
                    </a:lnTo>
                    <a:lnTo>
                      <a:pt x="548" y="71"/>
                    </a:lnTo>
                    <a:lnTo>
                      <a:pt x="546" y="70"/>
                    </a:lnTo>
                    <a:lnTo>
                      <a:pt x="541" y="65"/>
                    </a:lnTo>
                    <a:lnTo>
                      <a:pt x="538" y="61"/>
                    </a:lnTo>
                    <a:lnTo>
                      <a:pt x="533" y="58"/>
                    </a:lnTo>
                    <a:lnTo>
                      <a:pt x="527" y="57"/>
                    </a:lnTo>
                    <a:lnTo>
                      <a:pt x="534" y="62"/>
                    </a:lnTo>
                    <a:lnTo>
                      <a:pt x="540" y="69"/>
                    </a:lnTo>
                    <a:lnTo>
                      <a:pt x="546" y="76"/>
                    </a:lnTo>
                    <a:lnTo>
                      <a:pt x="551" y="85"/>
                    </a:lnTo>
                    <a:lnTo>
                      <a:pt x="554" y="92"/>
                    </a:lnTo>
                    <a:lnTo>
                      <a:pt x="555" y="101"/>
                    </a:lnTo>
                    <a:lnTo>
                      <a:pt x="555" y="107"/>
                    </a:lnTo>
                    <a:lnTo>
                      <a:pt x="554" y="111"/>
                    </a:lnTo>
                    <a:lnTo>
                      <a:pt x="551" y="113"/>
                    </a:lnTo>
                    <a:lnTo>
                      <a:pt x="546" y="113"/>
                    </a:lnTo>
                    <a:lnTo>
                      <a:pt x="539" y="110"/>
                    </a:lnTo>
                    <a:lnTo>
                      <a:pt x="532" y="103"/>
                    </a:lnTo>
                    <a:lnTo>
                      <a:pt x="526" y="96"/>
                    </a:lnTo>
                    <a:lnTo>
                      <a:pt x="520" y="90"/>
                    </a:lnTo>
                    <a:lnTo>
                      <a:pt x="514" y="84"/>
                    </a:lnTo>
                    <a:lnTo>
                      <a:pt x="508" y="79"/>
                    </a:lnTo>
                    <a:lnTo>
                      <a:pt x="501" y="73"/>
                    </a:lnTo>
                    <a:lnTo>
                      <a:pt x="494" y="70"/>
                    </a:lnTo>
                    <a:lnTo>
                      <a:pt x="487" y="68"/>
                    </a:lnTo>
                    <a:lnTo>
                      <a:pt x="481" y="68"/>
                    </a:lnTo>
                    <a:lnTo>
                      <a:pt x="483" y="72"/>
                    </a:lnTo>
                    <a:lnTo>
                      <a:pt x="486" y="77"/>
                    </a:lnTo>
                    <a:lnTo>
                      <a:pt x="491" y="82"/>
                    </a:lnTo>
                    <a:lnTo>
                      <a:pt x="496" y="86"/>
                    </a:lnTo>
                    <a:lnTo>
                      <a:pt x="500" y="90"/>
                    </a:lnTo>
                    <a:lnTo>
                      <a:pt x="505" y="94"/>
                    </a:lnTo>
                    <a:lnTo>
                      <a:pt x="511" y="99"/>
                    </a:lnTo>
                    <a:lnTo>
                      <a:pt x="516" y="104"/>
                    </a:lnTo>
                    <a:lnTo>
                      <a:pt x="519" y="108"/>
                    </a:lnTo>
                    <a:lnTo>
                      <a:pt x="523" y="112"/>
                    </a:lnTo>
                    <a:lnTo>
                      <a:pt x="527" y="118"/>
                    </a:lnTo>
                    <a:lnTo>
                      <a:pt x="530" y="123"/>
                    </a:lnTo>
                    <a:lnTo>
                      <a:pt x="532" y="128"/>
                    </a:lnTo>
                    <a:lnTo>
                      <a:pt x="533" y="134"/>
                    </a:lnTo>
                    <a:lnTo>
                      <a:pt x="533" y="141"/>
                    </a:lnTo>
                    <a:lnTo>
                      <a:pt x="532" y="148"/>
                    </a:lnTo>
                    <a:lnTo>
                      <a:pt x="528" y="146"/>
                    </a:lnTo>
                    <a:lnTo>
                      <a:pt x="523" y="144"/>
                    </a:lnTo>
                    <a:lnTo>
                      <a:pt x="518" y="139"/>
                    </a:lnTo>
                    <a:lnTo>
                      <a:pt x="513" y="136"/>
                    </a:lnTo>
                    <a:lnTo>
                      <a:pt x="507" y="130"/>
                    </a:lnTo>
                    <a:lnTo>
                      <a:pt x="501" y="127"/>
                    </a:lnTo>
                    <a:lnTo>
                      <a:pt x="495" y="121"/>
                    </a:lnTo>
                    <a:lnTo>
                      <a:pt x="489" y="117"/>
                    </a:lnTo>
                    <a:lnTo>
                      <a:pt x="482" y="111"/>
                    </a:lnTo>
                    <a:lnTo>
                      <a:pt x="476" y="107"/>
                    </a:lnTo>
                    <a:lnTo>
                      <a:pt x="470" y="101"/>
                    </a:lnTo>
                    <a:lnTo>
                      <a:pt x="464" y="99"/>
                    </a:lnTo>
                    <a:lnTo>
                      <a:pt x="459" y="96"/>
                    </a:lnTo>
                    <a:lnTo>
                      <a:pt x="455" y="94"/>
                    </a:lnTo>
                    <a:lnTo>
                      <a:pt x="451" y="93"/>
                    </a:lnTo>
                    <a:lnTo>
                      <a:pt x="448" y="94"/>
                    </a:lnTo>
                    <a:lnTo>
                      <a:pt x="444" y="97"/>
                    </a:lnTo>
                    <a:lnTo>
                      <a:pt x="442" y="103"/>
                    </a:lnTo>
                    <a:lnTo>
                      <a:pt x="441" y="106"/>
                    </a:lnTo>
                    <a:lnTo>
                      <a:pt x="441" y="111"/>
                    </a:lnTo>
                    <a:lnTo>
                      <a:pt x="442" y="116"/>
                    </a:lnTo>
                    <a:lnTo>
                      <a:pt x="444" y="124"/>
                    </a:lnTo>
                    <a:lnTo>
                      <a:pt x="449" y="127"/>
                    </a:lnTo>
                    <a:lnTo>
                      <a:pt x="456" y="129"/>
                    </a:lnTo>
                    <a:lnTo>
                      <a:pt x="463" y="132"/>
                    </a:lnTo>
                    <a:lnTo>
                      <a:pt x="471" y="138"/>
                    </a:lnTo>
                    <a:lnTo>
                      <a:pt x="478" y="142"/>
                    </a:lnTo>
                    <a:lnTo>
                      <a:pt x="484" y="147"/>
                    </a:lnTo>
                    <a:lnTo>
                      <a:pt x="491" y="153"/>
                    </a:lnTo>
                    <a:lnTo>
                      <a:pt x="497" y="159"/>
                    </a:lnTo>
                    <a:lnTo>
                      <a:pt x="501" y="165"/>
                    </a:lnTo>
                    <a:lnTo>
                      <a:pt x="506" y="171"/>
                    </a:lnTo>
                    <a:lnTo>
                      <a:pt x="508" y="177"/>
                    </a:lnTo>
                    <a:lnTo>
                      <a:pt x="510" y="184"/>
                    </a:lnTo>
                    <a:lnTo>
                      <a:pt x="508" y="189"/>
                    </a:lnTo>
                    <a:lnTo>
                      <a:pt x="505" y="196"/>
                    </a:lnTo>
                    <a:lnTo>
                      <a:pt x="500" y="202"/>
                    </a:lnTo>
                    <a:lnTo>
                      <a:pt x="493" y="208"/>
                    </a:lnTo>
                    <a:lnTo>
                      <a:pt x="489" y="201"/>
                    </a:lnTo>
                    <a:lnTo>
                      <a:pt x="484" y="194"/>
                    </a:lnTo>
                    <a:lnTo>
                      <a:pt x="479" y="188"/>
                    </a:lnTo>
                    <a:lnTo>
                      <a:pt x="474" y="184"/>
                    </a:lnTo>
                    <a:lnTo>
                      <a:pt x="466" y="180"/>
                    </a:lnTo>
                    <a:lnTo>
                      <a:pt x="459" y="178"/>
                    </a:lnTo>
                    <a:lnTo>
                      <a:pt x="451" y="176"/>
                    </a:lnTo>
                    <a:lnTo>
                      <a:pt x="442" y="177"/>
                    </a:lnTo>
                    <a:lnTo>
                      <a:pt x="446" y="184"/>
                    </a:lnTo>
                    <a:lnTo>
                      <a:pt x="452" y="191"/>
                    </a:lnTo>
                    <a:lnTo>
                      <a:pt x="457" y="199"/>
                    </a:lnTo>
                    <a:lnTo>
                      <a:pt x="462" y="206"/>
                    </a:lnTo>
                    <a:lnTo>
                      <a:pt x="464" y="215"/>
                    </a:lnTo>
                    <a:lnTo>
                      <a:pt x="467" y="222"/>
                    </a:lnTo>
                    <a:lnTo>
                      <a:pt x="466" y="226"/>
                    </a:lnTo>
                    <a:lnTo>
                      <a:pt x="465" y="231"/>
                    </a:lnTo>
                    <a:lnTo>
                      <a:pt x="464" y="236"/>
                    </a:lnTo>
                    <a:lnTo>
                      <a:pt x="462" y="241"/>
                    </a:lnTo>
                    <a:lnTo>
                      <a:pt x="455" y="237"/>
                    </a:lnTo>
                    <a:lnTo>
                      <a:pt x="449" y="232"/>
                    </a:lnTo>
                    <a:lnTo>
                      <a:pt x="443" y="225"/>
                    </a:lnTo>
                    <a:lnTo>
                      <a:pt x="437" y="221"/>
                    </a:lnTo>
                    <a:lnTo>
                      <a:pt x="431" y="214"/>
                    </a:lnTo>
                    <a:lnTo>
                      <a:pt x="425" y="207"/>
                    </a:lnTo>
                    <a:lnTo>
                      <a:pt x="419" y="201"/>
                    </a:lnTo>
                    <a:lnTo>
                      <a:pt x="414" y="196"/>
                    </a:lnTo>
                    <a:lnTo>
                      <a:pt x="408" y="189"/>
                    </a:lnTo>
                    <a:lnTo>
                      <a:pt x="401" y="185"/>
                    </a:lnTo>
                    <a:lnTo>
                      <a:pt x="397" y="183"/>
                    </a:lnTo>
                    <a:lnTo>
                      <a:pt x="391" y="181"/>
                    </a:lnTo>
                    <a:lnTo>
                      <a:pt x="386" y="180"/>
                    </a:lnTo>
                    <a:lnTo>
                      <a:pt x="381" y="183"/>
                    </a:lnTo>
                    <a:lnTo>
                      <a:pt x="376" y="186"/>
                    </a:lnTo>
                    <a:lnTo>
                      <a:pt x="372" y="194"/>
                    </a:lnTo>
                    <a:lnTo>
                      <a:pt x="378" y="196"/>
                    </a:lnTo>
                    <a:lnTo>
                      <a:pt x="382" y="199"/>
                    </a:lnTo>
                    <a:lnTo>
                      <a:pt x="385" y="204"/>
                    </a:lnTo>
                    <a:lnTo>
                      <a:pt x="389" y="209"/>
                    </a:lnTo>
                    <a:lnTo>
                      <a:pt x="392" y="215"/>
                    </a:lnTo>
                    <a:lnTo>
                      <a:pt x="397" y="221"/>
                    </a:lnTo>
                    <a:lnTo>
                      <a:pt x="400" y="225"/>
                    </a:lnTo>
                    <a:lnTo>
                      <a:pt x="406" y="229"/>
                    </a:lnTo>
                    <a:lnTo>
                      <a:pt x="400" y="230"/>
                    </a:lnTo>
                    <a:lnTo>
                      <a:pt x="394" y="231"/>
                    </a:lnTo>
                    <a:lnTo>
                      <a:pt x="388" y="230"/>
                    </a:lnTo>
                    <a:lnTo>
                      <a:pt x="382" y="230"/>
                    </a:lnTo>
                    <a:lnTo>
                      <a:pt x="376" y="228"/>
                    </a:lnTo>
                    <a:lnTo>
                      <a:pt x="370" y="227"/>
                    </a:lnTo>
                    <a:lnTo>
                      <a:pt x="363" y="225"/>
                    </a:lnTo>
                    <a:lnTo>
                      <a:pt x="359" y="225"/>
                    </a:lnTo>
                    <a:lnTo>
                      <a:pt x="352" y="223"/>
                    </a:lnTo>
                    <a:lnTo>
                      <a:pt x="345" y="223"/>
                    </a:lnTo>
                    <a:lnTo>
                      <a:pt x="341" y="223"/>
                    </a:lnTo>
                    <a:lnTo>
                      <a:pt x="336" y="225"/>
                    </a:lnTo>
                    <a:lnTo>
                      <a:pt x="331" y="226"/>
                    </a:lnTo>
                    <a:lnTo>
                      <a:pt x="327" y="230"/>
                    </a:lnTo>
                    <a:lnTo>
                      <a:pt x="324" y="235"/>
                    </a:lnTo>
                    <a:lnTo>
                      <a:pt x="322" y="241"/>
                    </a:lnTo>
                    <a:lnTo>
                      <a:pt x="329" y="243"/>
                    </a:lnTo>
                    <a:lnTo>
                      <a:pt x="337" y="243"/>
                    </a:lnTo>
                    <a:lnTo>
                      <a:pt x="344" y="243"/>
                    </a:lnTo>
                    <a:lnTo>
                      <a:pt x="353" y="243"/>
                    </a:lnTo>
                    <a:lnTo>
                      <a:pt x="362" y="241"/>
                    </a:lnTo>
                    <a:lnTo>
                      <a:pt x="369" y="241"/>
                    </a:lnTo>
                    <a:lnTo>
                      <a:pt x="378" y="241"/>
                    </a:lnTo>
                    <a:lnTo>
                      <a:pt x="386" y="241"/>
                    </a:lnTo>
                    <a:lnTo>
                      <a:pt x="385" y="244"/>
                    </a:lnTo>
                    <a:lnTo>
                      <a:pt x="385" y="250"/>
                    </a:lnTo>
                    <a:lnTo>
                      <a:pt x="384" y="254"/>
                    </a:lnTo>
                    <a:lnTo>
                      <a:pt x="384" y="260"/>
                    </a:lnTo>
                    <a:lnTo>
                      <a:pt x="376" y="259"/>
                    </a:lnTo>
                    <a:lnTo>
                      <a:pt x="368" y="258"/>
                    </a:lnTo>
                    <a:lnTo>
                      <a:pt x="361" y="257"/>
                    </a:lnTo>
                    <a:lnTo>
                      <a:pt x="352" y="257"/>
                    </a:lnTo>
                    <a:lnTo>
                      <a:pt x="344" y="256"/>
                    </a:lnTo>
                    <a:lnTo>
                      <a:pt x="338" y="256"/>
                    </a:lnTo>
                    <a:lnTo>
                      <a:pt x="330" y="256"/>
                    </a:lnTo>
                    <a:lnTo>
                      <a:pt x="324" y="256"/>
                    </a:lnTo>
                    <a:lnTo>
                      <a:pt x="315" y="256"/>
                    </a:lnTo>
                    <a:lnTo>
                      <a:pt x="307" y="256"/>
                    </a:lnTo>
                    <a:lnTo>
                      <a:pt x="300" y="256"/>
                    </a:lnTo>
                    <a:lnTo>
                      <a:pt x="293" y="258"/>
                    </a:lnTo>
                    <a:lnTo>
                      <a:pt x="285" y="260"/>
                    </a:lnTo>
                    <a:lnTo>
                      <a:pt x="277" y="261"/>
                    </a:lnTo>
                    <a:lnTo>
                      <a:pt x="268" y="263"/>
                    </a:lnTo>
                    <a:lnTo>
                      <a:pt x="260" y="268"/>
                    </a:lnTo>
                    <a:lnTo>
                      <a:pt x="266" y="269"/>
                    </a:lnTo>
                    <a:lnTo>
                      <a:pt x="271" y="270"/>
                    </a:lnTo>
                    <a:lnTo>
                      <a:pt x="277" y="271"/>
                    </a:lnTo>
                    <a:lnTo>
                      <a:pt x="284" y="272"/>
                    </a:lnTo>
                    <a:lnTo>
                      <a:pt x="289" y="273"/>
                    </a:lnTo>
                    <a:lnTo>
                      <a:pt x="296" y="275"/>
                    </a:lnTo>
                    <a:lnTo>
                      <a:pt x="302" y="276"/>
                    </a:lnTo>
                    <a:lnTo>
                      <a:pt x="308" y="278"/>
                    </a:lnTo>
                    <a:lnTo>
                      <a:pt x="314" y="278"/>
                    </a:lnTo>
                    <a:lnTo>
                      <a:pt x="321" y="280"/>
                    </a:lnTo>
                    <a:lnTo>
                      <a:pt x="325" y="281"/>
                    </a:lnTo>
                    <a:lnTo>
                      <a:pt x="333" y="282"/>
                    </a:lnTo>
                    <a:lnTo>
                      <a:pt x="339" y="283"/>
                    </a:lnTo>
                    <a:lnTo>
                      <a:pt x="345" y="285"/>
                    </a:lnTo>
                    <a:lnTo>
                      <a:pt x="352" y="286"/>
                    </a:lnTo>
                    <a:lnTo>
                      <a:pt x="359" y="289"/>
                    </a:lnTo>
                    <a:lnTo>
                      <a:pt x="347" y="292"/>
                    </a:lnTo>
                    <a:lnTo>
                      <a:pt x="336" y="295"/>
                    </a:lnTo>
                    <a:lnTo>
                      <a:pt x="324" y="295"/>
                    </a:lnTo>
                    <a:lnTo>
                      <a:pt x="311" y="295"/>
                    </a:lnTo>
                    <a:lnTo>
                      <a:pt x="297" y="293"/>
                    </a:lnTo>
                    <a:lnTo>
                      <a:pt x="284" y="292"/>
                    </a:lnTo>
                    <a:lnTo>
                      <a:pt x="269" y="290"/>
                    </a:lnTo>
                    <a:lnTo>
                      <a:pt x="257" y="290"/>
                    </a:lnTo>
                    <a:lnTo>
                      <a:pt x="243" y="289"/>
                    </a:lnTo>
                    <a:lnTo>
                      <a:pt x="230" y="290"/>
                    </a:lnTo>
                    <a:lnTo>
                      <a:pt x="218" y="291"/>
                    </a:lnTo>
                    <a:lnTo>
                      <a:pt x="208" y="297"/>
                    </a:lnTo>
                    <a:lnTo>
                      <a:pt x="198" y="302"/>
                    </a:lnTo>
                    <a:lnTo>
                      <a:pt x="191" y="312"/>
                    </a:lnTo>
                    <a:lnTo>
                      <a:pt x="184" y="325"/>
                    </a:lnTo>
                    <a:lnTo>
                      <a:pt x="182" y="341"/>
                    </a:lnTo>
                    <a:lnTo>
                      <a:pt x="187" y="341"/>
                    </a:lnTo>
                    <a:lnTo>
                      <a:pt x="192" y="341"/>
                    </a:lnTo>
                    <a:lnTo>
                      <a:pt x="197" y="340"/>
                    </a:lnTo>
                    <a:lnTo>
                      <a:pt x="202" y="339"/>
                    </a:lnTo>
                    <a:lnTo>
                      <a:pt x="207" y="338"/>
                    </a:lnTo>
                    <a:lnTo>
                      <a:pt x="211" y="336"/>
                    </a:lnTo>
                    <a:lnTo>
                      <a:pt x="217" y="335"/>
                    </a:lnTo>
                    <a:lnTo>
                      <a:pt x="222" y="333"/>
                    </a:lnTo>
                    <a:lnTo>
                      <a:pt x="228" y="330"/>
                    </a:lnTo>
                    <a:lnTo>
                      <a:pt x="232" y="328"/>
                    </a:lnTo>
                    <a:lnTo>
                      <a:pt x="238" y="326"/>
                    </a:lnTo>
                    <a:lnTo>
                      <a:pt x="243" y="324"/>
                    </a:lnTo>
                    <a:lnTo>
                      <a:pt x="249" y="321"/>
                    </a:lnTo>
                    <a:lnTo>
                      <a:pt x="253" y="320"/>
                    </a:lnTo>
                    <a:lnTo>
                      <a:pt x="259" y="320"/>
                    </a:lnTo>
                    <a:lnTo>
                      <a:pt x="266" y="320"/>
                    </a:lnTo>
                    <a:lnTo>
                      <a:pt x="266" y="328"/>
                    </a:lnTo>
                    <a:lnTo>
                      <a:pt x="264" y="334"/>
                    </a:lnTo>
                    <a:lnTo>
                      <a:pt x="259" y="338"/>
                    </a:lnTo>
                    <a:lnTo>
                      <a:pt x="255" y="343"/>
                    </a:lnTo>
                    <a:lnTo>
                      <a:pt x="249" y="346"/>
                    </a:lnTo>
                    <a:lnTo>
                      <a:pt x="241" y="349"/>
                    </a:lnTo>
                    <a:lnTo>
                      <a:pt x="233" y="352"/>
                    </a:lnTo>
                    <a:lnTo>
                      <a:pt x="227" y="355"/>
                    </a:lnTo>
                    <a:lnTo>
                      <a:pt x="218" y="357"/>
                    </a:lnTo>
                    <a:lnTo>
                      <a:pt x="210" y="360"/>
                    </a:lnTo>
                    <a:lnTo>
                      <a:pt x="202" y="364"/>
                    </a:lnTo>
                    <a:lnTo>
                      <a:pt x="196" y="369"/>
                    </a:lnTo>
                    <a:lnTo>
                      <a:pt x="190" y="373"/>
                    </a:lnTo>
                    <a:lnTo>
                      <a:pt x="185" y="379"/>
                    </a:lnTo>
                    <a:lnTo>
                      <a:pt x="182" y="387"/>
                    </a:lnTo>
                    <a:lnTo>
                      <a:pt x="182" y="395"/>
                    </a:lnTo>
                    <a:lnTo>
                      <a:pt x="190" y="395"/>
                    </a:lnTo>
                    <a:lnTo>
                      <a:pt x="198" y="394"/>
                    </a:lnTo>
                    <a:lnTo>
                      <a:pt x="206" y="393"/>
                    </a:lnTo>
                    <a:lnTo>
                      <a:pt x="214" y="392"/>
                    </a:lnTo>
                    <a:lnTo>
                      <a:pt x="222" y="389"/>
                    </a:lnTo>
                    <a:lnTo>
                      <a:pt x="230" y="387"/>
                    </a:lnTo>
                    <a:lnTo>
                      <a:pt x="238" y="386"/>
                    </a:lnTo>
                    <a:lnTo>
                      <a:pt x="247" y="387"/>
                    </a:lnTo>
                    <a:lnTo>
                      <a:pt x="231" y="394"/>
                    </a:lnTo>
                    <a:lnTo>
                      <a:pt x="218" y="403"/>
                    </a:lnTo>
                    <a:lnTo>
                      <a:pt x="202" y="408"/>
                    </a:lnTo>
                    <a:lnTo>
                      <a:pt x="187" y="413"/>
                    </a:lnTo>
                    <a:lnTo>
                      <a:pt x="170" y="415"/>
                    </a:lnTo>
                    <a:lnTo>
                      <a:pt x="153" y="418"/>
                    </a:lnTo>
                    <a:lnTo>
                      <a:pt x="136" y="418"/>
                    </a:lnTo>
                    <a:lnTo>
                      <a:pt x="120" y="419"/>
                    </a:lnTo>
                    <a:lnTo>
                      <a:pt x="103" y="416"/>
                    </a:lnTo>
                    <a:lnTo>
                      <a:pt x="87" y="414"/>
                    </a:lnTo>
                    <a:lnTo>
                      <a:pt x="71" y="411"/>
                    </a:lnTo>
                    <a:lnTo>
                      <a:pt x="55" y="407"/>
                    </a:lnTo>
                    <a:lnTo>
                      <a:pt x="39" y="402"/>
                    </a:lnTo>
                    <a:lnTo>
                      <a:pt x="24" y="396"/>
                    </a:lnTo>
                    <a:lnTo>
                      <a:pt x="12" y="390"/>
                    </a:lnTo>
                    <a:lnTo>
                      <a:pt x="0" y="384"/>
                    </a:lnTo>
                    <a:lnTo>
                      <a:pt x="7" y="357"/>
                    </a:lnTo>
                    <a:lnTo>
                      <a:pt x="19" y="334"/>
                    </a:lnTo>
                    <a:lnTo>
                      <a:pt x="32" y="310"/>
                    </a:lnTo>
                    <a:lnTo>
                      <a:pt x="47" y="288"/>
                    </a:lnTo>
                    <a:lnTo>
                      <a:pt x="63" y="266"/>
                    </a:lnTo>
                    <a:lnTo>
                      <a:pt x="82" y="246"/>
                    </a:lnTo>
                    <a:lnTo>
                      <a:pt x="103" y="227"/>
                    </a:lnTo>
                    <a:lnTo>
                      <a:pt x="126" y="212"/>
                    </a:lnTo>
                    <a:lnTo>
                      <a:pt x="148" y="196"/>
                    </a:lnTo>
                    <a:lnTo>
                      <a:pt x="172" y="184"/>
                    </a:lnTo>
                    <a:lnTo>
                      <a:pt x="197" y="174"/>
                    </a:lnTo>
                    <a:lnTo>
                      <a:pt x="223" y="167"/>
                    </a:lnTo>
                    <a:lnTo>
                      <a:pt x="249" y="162"/>
                    </a:lnTo>
                    <a:lnTo>
                      <a:pt x="277" y="161"/>
                    </a:lnTo>
                    <a:lnTo>
                      <a:pt x="304" y="164"/>
                    </a:lnTo>
                    <a:lnTo>
                      <a:pt x="332" y="169"/>
                    </a:lnTo>
                    <a:lnTo>
                      <a:pt x="347" y="165"/>
                    </a:lnTo>
                    <a:lnTo>
                      <a:pt x="362" y="158"/>
                    </a:lnTo>
                    <a:lnTo>
                      <a:pt x="373" y="148"/>
                    </a:lnTo>
                    <a:lnTo>
                      <a:pt x="383" y="138"/>
                    </a:lnTo>
                    <a:lnTo>
                      <a:pt x="392" y="124"/>
                    </a:lnTo>
                    <a:lnTo>
                      <a:pt x="401" y="111"/>
                    </a:lnTo>
                    <a:lnTo>
                      <a:pt x="408" y="96"/>
                    </a:lnTo>
                    <a:lnTo>
                      <a:pt x="416" y="82"/>
                    </a:lnTo>
                    <a:lnTo>
                      <a:pt x="422" y="66"/>
                    </a:lnTo>
                    <a:lnTo>
                      <a:pt x="430" y="51"/>
                    </a:lnTo>
                    <a:lnTo>
                      <a:pt x="438" y="37"/>
                    </a:lnTo>
                    <a:lnTo>
                      <a:pt x="449" y="26"/>
                    </a:lnTo>
                    <a:lnTo>
                      <a:pt x="460" y="16"/>
                    </a:lnTo>
                    <a:lnTo>
                      <a:pt x="475" y="9"/>
                    </a:lnTo>
                    <a:lnTo>
                      <a:pt x="492" y="4"/>
                    </a:lnTo>
                    <a:lnTo>
                      <a:pt x="511"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1" name="Freeform 90"/>
              <p:cNvSpPr>
                <a:spLocks/>
              </p:cNvSpPr>
              <p:nvPr/>
            </p:nvSpPr>
            <p:spPr bwMode="auto">
              <a:xfrm>
                <a:off x="5241" y="2119"/>
                <a:ext cx="36" cy="26"/>
              </a:xfrm>
              <a:custGeom>
                <a:avLst/>
                <a:gdLst>
                  <a:gd name="T0" fmla="*/ 0 w 88"/>
                  <a:gd name="T1" fmla="*/ 0 h 62"/>
                  <a:gd name="T2" fmla="*/ 0 w 88"/>
                  <a:gd name="T3" fmla="*/ 0 h 62"/>
                  <a:gd name="T4" fmla="*/ 0 w 88"/>
                  <a:gd name="T5" fmla="*/ 0 h 62"/>
                  <a:gd name="T6" fmla="*/ 0 w 88"/>
                  <a:gd name="T7" fmla="*/ 0 h 62"/>
                  <a:gd name="T8" fmla="*/ 0 w 88"/>
                  <a:gd name="T9" fmla="*/ 0 h 62"/>
                  <a:gd name="T10" fmla="*/ 0 w 88"/>
                  <a:gd name="T11" fmla="*/ 0 h 62"/>
                  <a:gd name="T12" fmla="*/ 0 w 88"/>
                  <a:gd name="T13" fmla="*/ 0 h 62"/>
                  <a:gd name="T14" fmla="*/ 0 w 88"/>
                  <a:gd name="T15" fmla="*/ 0 h 62"/>
                  <a:gd name="T16" fmla="*/ 0 w 88"/>
                  <a:gd name="T17" fmla="*/ 0 h 62"/>
                  <a:gd name="T18" fmla="*/ 0 w 88"/>
                  <a:gd name="T19" fmla="*/ 0 h 62"/>
                  <a:gd name="T20" fmla="*/ 0 w 88"/>
                  <a:gd name="T21" fmla="*/ 0 h 62"/>
                  <a:gd name="T22" fmla="*/ 0 w 88"/>
                  <a:gd name="T23" fmla="*/ 0 h 62"/>
                  <a:gd name="T24" fmla="*/ 0 w 88"/>
                  <a:gd name="T25" fmla="*/ 0 h 62"/>
                  <a:gd name="T26" fmla="*/ 0 w 88"/>
                  <a:gd name="T27" fmla="*/ 0 h 62"/>
                  <a:gd name="T28" fmla="*/ 0 w 88"/>
                  <a:gd name="T29" fmla="*/ 0 h 62"/>
                  <a:gd name="T30" fmla="*/ 0 w 88"/>
                  <a:gd name="T31" fmla="*/ 0 h 62"/>
                  <a:gd name="T32" fmla="*/ 0 w 88"/>
                  <a:gd name="T33" fmla="*/ 0 h 62"/>
                  <a:gd name="T34" fmla="*/ 0 w 88"/>
                  <a:gd name="T35" fmla="*/ 0 h 62"/>
                  <a:gd name="T36" fmla="*/ 0 w 88"/>
                  <a:gd name="T37" fmla="*/ 0 h 62"/>
                  <a:gd name="T38" fmla="*/ 0 w 88"/>
                  <a:gd name="T39" fmla="*/ 0 h 62"/>
                  <a:gd name="T40" fmla="*/ 0 w 88"/>
                  <a:gd name="T41" fmla="*/ 0 h 62"/>
                  <a:gd name="T42" fmla="*/ 0 w 88"/>
                  <a:gd name="T43" fmla="*/ 0 h 62"/>
                  <a:gd name="T44" fmla="*/ 0 w 88"/>
                  <a:gd name="T45" fmla="*/ 0 h 62"/>
                  <a:gd name="T46" fmla="*/ 0 w 88"/>
                  <a:gd name="T47" fmla="*/ 0 h 62"/>
                  <a:gd name="T48" fmla="*/ 0 w 88"/>
                  <a:gd name="T49" fmla="*/ 0 h 62"/>
                  <a:gd name="T50" fmla="*/ 0 w 88"/>
                  <a:gd name="T51" fmla="*/ 0 h 62"/>
                  <a:gd name="T52" fmla="*/ 0 w 88"/>
                  <a:gd name="T53" fmla="*/ 0 h 62"/>
                  <a:gd name="T54" fmla="*/ 0 w 88"/>
                  <a:gd name="T55" fmla="*/ 0 h 62"/>
                  <a:gd name="T56" fmla="*/ 0 w 88"/>
                  <a:gd name="T57" fmla="*/ 0 h 62"/>
                  <a:gd name="T58" fmla="*/ 0 w 88"/>
                  <a:gd name="T59" fmla="*/ 0 h 62"/>
                  <a:gd name="T60" fmla="*/ 0 w 88"/>
                  <a:gd name="T61" fmla="*/ 0 h 62"/>
                  <a:gd name="T62" fmla="*/ 0 w 88"/>
                  <a:gd name="T63" fmla="*/ 0 h 62"/>
                  <a:gd name="T64" fmla="*/ 0 w 88"/>
                  <a:gd name="T65" fmla="*/ 0 h 62"/>
                  <a:gd name="T66" fmla="*/ 0 w 88"/>
                  <a:gd name="T67" fmla="*/ 0 h 62"/>
                  <a:gd name="T68" fmla="*/ 0 w 88"/>
                  <a:gd name="T69" fmla="*/ 0 h 62"/>
                  <a:gd name="T70" fmla="*/ 0 w 88"/>
                  <a:gd name="T71" fmla="*/ 0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62"/>
                  <a:gd name="T110" fmla="*/ 88 w 88"/>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62">
                    <a:moveTo>
                      <a:pt x="67" y="0"/>
                    </a:moveTo>
                    <a:lnTo>
                      <a:pt x="71" y="0"/>
                    </a:lnTo>
                    <a:lnTo>
                      <a:pt x="77" y="0"/>
                    </a:lnTo>
                    <a:lnTo>
                      <a:pt x="82" y="0"/>
                    </a:lnTo>
                    <a:lnTo>
                      <a:pt x="88" y="0"/>
                    </a:lnTo>
                    <a:lnTo>
                      <a:pt x="88" y="1"/>
                    </a:lnTo>
                    <a:lnTo>
                      <a:pt x="88" y="2"/>
                    </a:lnTo>
                    <a:lnTo>
                      <a:pt x="83" y="9"/>
                    </a:lnTo>
                    <a:lnTo>
                      <a:pt x="79" y="16"/>
                    </a:lnTo>
                    <a:lnTo>
                      <a:pt x="73" y="21"/>
                    </a:lnTo>
                    <a:lnTo>
                      <a:pt x="69" y="27"/>
                    </a:lnTo>
                    <a:lnTo>
                      <a:pt x="61" y="31"/>
                    </a:lnTo>
                    <a:lnTo>
                      <a:pt x="55" y="36"/>
                    </a:lnTo>
                    <a:lnTo>
                      <a:pt x="49" y="39"/>
                    </a:lnTo>
                    <a:lnTo>
                      <a:pt x="42" y="43"/>
                    </a:lnTo>
                    <a:lnTo>
                      <a:pt x="36" y="44"/>
                    </a:lnTo>
                    <a:lnTo>
                      <a:pt x="31" y="46"/>
                    </a:lnTo>
                    <a:lnTo>
                      <a:pt x="25" y="48"/>
                    </a:lnTo>
                    <a:lnTo>
                      <a:pt x="20" y="51"/>
                    </a:lnTo>
                    <a:lnTo>
                      <a:pt x="14" y="53"/>
                    </a:lnTo>
                    <a:lnTo>
                      <a:pt x="10" y="56"/>
                    </a:lnTo>
                    <a:lnTo>
                      <a:pt x="5" y="58"/>
                    </a:lnTo>
                    <a:lnTo>
                      <a:pt x="0" y="62"/>
                    </a:lnTo>
                    <a:lnTo>
                      <a:pt x="2" y="54"/>
                    </a:lnTo>
                    <a:lnTo>
                      <a:pt x="5" y="46"/>
                    </a:lnTo>
                    <a:lnTo>
                      <a:pt x="8" y="40"/>
                    </a:lnTo>
                    <a:lnTo>
                      <a:pt x="12" y="35"/>
                    </a:lnTo>
                    <a:lnTo>
                      <a:pt x="16" y="28"/>
                    </a:lnTo>
                    <a:lnTo>
                      <a:pt x="22" y="24"/>
                    </a:lnTo>
                    <a:lnTo>
                      <a:pt x="27" y="19"/>
                    </a:lnTo>
                    <a:lnTo>
                      <a:pt x="32" y="14"/>
                    </a:lnTo>
                    <a:lnTo>
                      <a:pt x="40" y="9"/>
                    </a:lnTo>
                    <a:lnTo>
                      <a:pt x="49" y="5"/>
                    </a:lnTo>
                    <a:lnTo>
                      <a:pt x="57" y="2"/>
                    </a:lnTo>
                    <a:lnTo>
                      <a:pt x="6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2" name="Freeform 91"/>
              <p:cNvSpPr>
                <a:spLocks/>
              </p:cNvSpPr>
              <p:nvPr/>
            </p:nvSpPr>
            <p:spPr bwMode="auto">
              <a:xfrm>
                <a:off x="5584" y="2130"/>
                <a:ext cx="30" cy="13"/>
              </a:xfrm>
              <a:custGeom>
                <a:avLst/>
                <a:gdLst>
                  <a:gd name="T0" fmla="*/ 0 w 73"/>
                  <a:gd name="T1" fmla="*/ 0 h 33"/>
                  <a:gd name="T2" fmla="*/ 0 w 73"/>
                  <a:gd name="T3" fmla="*/ 0 h 33"/>
                  <a:gd name="T4" fmla="*/ 0 w 73"/>
                  <a:gd name="T5" fmla="*/ 0 h 33"/>
                  <a:gd name="T6" fmla="*/ 0 w 73"/>
                  <a:gd name="T7" fmla="*/ 0 h 33"/>
                  <a:gd name="T8" fmla="*/ 0 w 73"/>
                  <a:gd name="T9" fmla="*/ 0 h 33"/>
                  <a:gd name="T10" fmla="*/ 0 w 73"/>
                  <a:gd name="T11" fmla="*/ 0 h 33"/>
                  <a:gd name="T12" fmla="*/ 0 w 73"/>
                  <a:gd name="T13" fmla="*/ 0 h 33"/>
                  <a:gd name="T14" fmla="*/ 0 w 73"/>
                  <a:gd name="T15" fmla="*/ 0 h 33"/>
                  <a:gd name="T16" fmla="*/ 0 w 73"/>
                  <a:gd name="T17" fmla="*/ 0 h 33"/>
                  <a:gd name="T18" fmla="*/ 0 w 73"/>
                  <a:gd name="T19" fmla="*/ 0 h 33"/>
                  <a:gd name="T20" fmla="*/ 0 w 73"/>
                  <a:gd name="T21" fmla="*/ 0 h 33"/>
                  <a:gd name="T22" fmla="*/ 0 w 73"/>
                  <a:gd name="T23" fmla="*/ 0 h 33"/>
                  <a:gd name="T24" fmla="*/ 0 w 73"/>
                  <a:gd name="T25" fmla="*/ 0 h 33"/>
                  <a:gd name="T26" fmla="*/ 0 w 73"/>
                  <a:gd name="T27" fmla="*/ 0 h 33"/>
                  <a:gd name="T28" fmla="*/ 0 w 73"/>
                  <a:gd name="T29" fmla="*/ 0 h 33"/>
                  <a:gd name="T30" fmla="*/ 0 w 73"/>
                  <a:gd name="T31" fmla="*/ 0 h 33"/>
                  <a:gd name="T32" fmla="*/ 0 w 73"/>
                  <a:gd name="T33" fmla="*/ 0 h 33"/>
                  <a:gd name="T34" fmla="*/ 0 w 73"/>
                  <a:gd name="T35" fmla="*/ 0 h 33"/>
                  <a:gd name="T36" fmla="*/ 0 w 73"/>
                  <a:gd name="T37" fmla="*/ 0 h 33"/>
                  <a:gd name="T38" fmla="*/ 0 w 73"/>
                  <a:gd name="T39" fmla="*/ 0 h 33"/>
                  <a:gd name="T40" fmla="*/ 0 w 73"/>
                  <a:gd name="T41" fmla="*/ 0 h 33"/>
                  <a:gd name="T42" fmla="*/ 0 w 73"/>
                  <a:gd name="T43" fmla="*/ 0 h 33"/>
                  <a:gd name="T44" fmla="*/ 0 w 73"/>
                  <a:gd name="T45" fmla="*/ 0 h 33"/>
                  <a:gd name="T46" fmla="*/ 0 w 73"/>
                  <a:gd name="T47" fmla="*/ 0 h 33"/>
                  <a:gd name="T48" fmla="*/ 0 w 73"/>
                  <a:gd name="T49" fmla="*/ 0 h 33"/>
                  <a:gd name="T50" fmla="*/ 0 w 73"/>
                  <a:gd name="T51" fmla="*/ 0 h 33"/>
                  <a:gd name="T52" fmla="*/ 0 w 73"/>
                  <a:gd name="T53" fmla="*/ 0 h 33"/>
                  <a:gd name="T54" fmla="*/ 0 w 73"/>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3"/>
                  <a:gd name="T86" fmla="*/ 73 w 73"/>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3">
                    <a:moveTo>
                      <a:pt x="27" y="1"/>
                    </a:moveTo>
                    <a:lnTo>
                      <a:pt x="33" y="0"/>
                    </a:lnTo>
                    <a:lnTo>
                      <a:pt x="41" y="0"/>
                    </a:lnTo>
                    <a:lnTo>
                      <a:pt x="49" y="0"/>
                    </a:lnTo>
                    <a:lnTo>
                      <a:pt x="56" y="1"/>
                    </a:lnTo>
                    <a:lnTo>
                      <a:pt x="63" y="3"/>
                    </a:lnTo>
                    <a:lnTo>
                      <a:pt x="69" y="6"/>
                    </a:lnTo>
                    <a:lnTo>
                      <a:pt x="72" y="11"/>
                    </a:lnTo>
                    <a:lnTo>
                      <a:pt x="73" y="18"/>
                    </a:lnTo>
                    <a:lnTo>
                      <a:pt x="67" y="17"/>
                    </a:lnTo>
                    <a:lnTo>
                      <a:pt x="61" y="18"/>
                    </a:lnTo>
                    <a:lnTo>
                      <a:pt x="53" y="20"/>
                    </a:lnTo>
                    <a:lnTo>
                      <a:pt x="45" y="22"/>
                    </a:lnTo>
                    <a:lnTo>
                      <a:pt x="36" y="23"/>
                    </a:lnTo>
                    <a:lnTo>
                      <a:pt x="28" y="26"/>
                    </a:lnTo>
                    <a:lnTo>
                      <a:pt x="20" y="29"/>
                    </a:lnTo>
                    <a:lnTo>
                      <a:pt x="14" y="32"/>
                    </a:lnTo>
                    <a:lnTo>
                      <a:pt x="8" y="33"/>
                    </a:lnTo>
                    <a:lnTo>
                      <a:pt x="4" y="33"/>
                    </a:lnTo>
                    <a:lnTo>
                      <a:pt x="0" y="33"/>
                    </a:lnTo>
                    <a:lnTo>
                      <a:pt x="0" y="31"/>
                    </a:lnTo>
                    <a:lnTo>
                      <a:pt x="1" y="26"/>
                    </a:lnTo>
                    <a:lnTo>
                      <a:pt x="6" y="22"/>
                    </a:lnTo>
                    <a:lnTo>
                      <a:pt x="13" y="14"/>
                    </a:lnTo>
                    <a:lnTo>
                      <a:pt x="23" y="5"/>
                    </a:lnTo>
                    <a:lnTo>
                      <a:pt x="23" y="1"/>
                    </a:lnTo>
                    <a:lnTo>
                      <a:pt x="27"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3" name="Freeform 92"/>
              <p:cNvSpPr>
                <a:spLocks/>
              </p:cNvSpPr>
              <p:nvPr/>
            </p:nvSpPr>
            <p:spPr bwMode="auto">
              <a:xfrm>
                <a:off x="5208" y="2130"/>
                <a:ext cx="25" cy="28"/>
              </a:xfrm>
              <a:custGeom>
                <a:avLst/>
                <a:gdLst>
                  <a:gd name="T0" fmla="*/ 0 w 66"/>
                  <a:gd name="T1" fmla="*/ 0 h 66"/>
                  <a:gd name="T2" fmla="*/ 0 w 66"/>
                  <a:gd name="T3" fmla="*/ 0 h 66"/>
                  <a:gd name="T4" fmla="*/ 0 w 66"/>
                  <a:gd name="T5" fmla="*/ 0 h 66"/>
                  <a:gd name="T6" fmla="*/ 0 w 66"/>
                  <a:gd name="T7" fmla="*/ 0 h 66"/>
                  <a:gd name="T8" fmla="*/ 0 w 66"/>
                  <a:gd name="T9" fmla="*/ 0 h 66"/>
                  <a:gd name="T10" fmla="*/ 0 w 66"/>
                  <a:gd name="T11" fmla="*/ 0 h 66"/>
                  <a:gd name="T12" fmla="*/ 0 w 66"/>
                  <a:gd name="T13" fmla="*/ 0 h 66"/>
                  <a:gd name="T14" fmla="*/ 0 w 66"/>
                  <a:gd name="T15" fmla="*/ 0 h 66"/>
                  <a:gd name="T16" fmla="*/ 0 w 66"/>
                  <a:gd name="T17" fmla="*/ 0 h 66"/>
                  <a:gd name="T18" fmla="*/ 0 w 66"/>
                  <a:gd name="T19" fmla="*/ 0 h 66"/>
                  <a:gd name="T20" fmla="*/ 0 w 66"/>
                  <a:gd name="T21" fmla="*/ 0 h 66"/>
                  <a:gd name="T22" fmla="*/ 0 w 66"/>
                  <a:gd name="T23" fmla="*/ 0 h 66"/>
                  <a:gd name="T24" fmla="*/ 0 w 66"/>
                  <a:gd name="T25" fmla="*/ 0 h 66"/>
                  <a:gd name="T26" fmla="*/ 0 w 66"/>
                  <a:gd name="T27" fmla="*/ 0 h 66"/>
                  <a:gd name="T28" fmla="*/ 0 w 66"/>
                  <a:gd name="T29" fmla="*/ 0 h 66"/>
                  <a:gd name="T30" fmla="*/ 0 w 66"/>
                  <a:gd name="T31" fmla="*/ 0 h 66"/>
                  <a:gd name="T32" fmla="*/ 0 w 66"/>
                  <a:gd name="T33" fmla="*/ 0 h 66"/>
                  <a:gd name="T34" fmla="*/ 0 w 66"/>
                  <a:gd name="T35" fmla="*/ 0 h 66"/>
                  <a:gd name="T36" fmla="*/ 0 w 66"/>
                  <a:gd name="T37" fmla="*/ 0 h 66"/>
                  <a:gd name="T38" fmla="*/ 0 w 66"/>
                  <a:gd name="T39" fmla="*/ 0 h 66"/>
                  <a:gd name="T40" fmla="*/ 0 w 66"/>
                  <a:gd name="T41" fmla="*/ 0 h 66"/>
                  <a:gd name="T42" fmla="*/ 0 w 66"/>
                  <a:gd name="T43" fmla="*/ 0 h 66"/>
                  <a:gd name="T44" fmla="*/ 0 w 66"/>
                  <a:gd name="T45" fmla="*/ 0 h 66"/>
                  <a:gd name="T46" fmla="*/ 0 w 66"/>
                  <a:gd name="T47" fmla="*/ 0 h 66"/>
                  <a:gd name="T48" fmla="*/ 0 w 66"/>
                  <a:gd name="T49" fmla="*/ 0 h 66"/>
                  <a:gd name="T50" fmla="*/ 0 w 66"/>
                  <a:gd name="T51" fmla="*/ 0 h 66"/>
                  <a:gd name="T52" fmla="*/ 0 w 66"/>
                  <a:gd name="T53" fmla="*/ 0 h 66"/>
                  <a:gd name="T54" fmla="*/ 0 w 66"/>
                  <a:gd name="T55" fmla="*/ 0 h 66"/>
                  <a:gd name="T56" fmla="*/ 0 w 66"/>
                  <a:gd name="T57" fmla="*/ 0 h 66"/>
                  <a:gd name="T58" fmla="*/ 0 w 66"/>
                  <a:gd name="T59" fmla="*/ 0 h 66"/>
                  <a:gd name="T60" fmla="*/ 0 w 66"/>
                  <a:gd name="T61" fmla="*/ 0 h 66"/>
                  <a:gd name="T62" fmla="*/ 0 w 66"/>
                  <a:gd name="T63" fmla="*/ 0 h 66"/>
                  <a:gd name="T64" fmla="*/ 0 w 66"/>
                  <a:gd name="T65" fmla="*/ 0 h 66"/>
                  <a:gd name="T66" fmla="*/ 0 w 66"/>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66"/>
                  <a:gd name="T104" fmla="*/ 66 w 66"/>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66">
                    <a:moveTo>
                      <a:pt x="58" y="0"/>
                    </a:moveTo>
                    <a:lnTo>
                      <a:pt x="61" y="2"/>
                    </a:lnTo>
                    <a:lnTo>
                      <a:pt x="64" y="4"/>
                    </a:lnTo>
                    <a:lnTo>
                      <a:pt x="65" y="8"/>
                    </a:lnTo>
                    <a:lnTo>
                      <a:pt x="66" y="14"/>
                    </a:lnTo>
                    <a:lnTo>
                      <a:pt x="64" y="19"/>
                    </a:lnTo>
                    <a:lnTo>
                      <a:pt x="61" y="24"/>
                    </a:lnTo>
                    <a:lnTo>
                      <a:pt x="58" y="30"/>
                    </a:lnTo>
                    <a:lnTo>
                      <a:pt x="55" y="37"/>
                    </a:lnTo>
                    <a:lnTo>
                      <a:pt x="48" y="43"/>
                    </a:lnTo>
                    <a:lnTo>
                      <a:pt x="42" y="50"/>
                    </a:lnTo>
                    <a:lnTo>
                      <a:pt x="34" y="55"/>
                    </a:lnTo>
                    <a:lnTo>
                      <a:pt x="27" y="60"/>
                    </a:lnTo>
                    <a:lnTo>
                      <a:pt x="19" y="63"/>
                    </a:lnTo>
                    <a:lnTo>
                      <a:pt x="13" y="66"/>
                    </a:lnTo>
                    <a:lnTo>
                      <a:pt x="5" y="66"/>
                    </a:lnTo>
                    <a:lnTo>
                      <a:pt x="0" y="66"/>
                    </a:lnTo>
                    <a:lnTo>
                      <a:pt x="1" y="60"/>
                    </a:lnTo>
                    <a:lnTo>
                      <a:pt x="3" y="55"/>
                    </a:lnTo>
                    <a:lnTo>
                      <a:pt x="4" y="50"/>
                    </a:lnTo>
                    <a:lnTo>
                      <a:pt x="6" y="44"/>
                    </a:lnTo>
                    <a:lnTo>
                      <a:pt x="9" y="40"/>
                    </a:lnTo>
                    <a:lnTo>
                      <a:pt x="12" y="34"/>
                    </a:lnTo>
                    <a:lnTo>
                      <a:pt x="14" y="29"/>
                    </a:lnTo>
                    <a:lnTo>
                      <a:pt x="18" y="24"/>
                    </a:lnTo>
                    <a:lnTo>
                      <a:pt x="21" y="19"/>
                    </a:lnTo>
                    <a:lnTo>
                      <a:pt x="25" y="15"/>
                    </a:lnTo>
                    <a:lnTo>
                      <a:pt x="30" y="9"/>
                    </a:lnTo>
                    <a:lnTo>
                      <a:pt x="35" y="6"/>
                    </a:lnTo>
                    <a:lnTo>
                      <a:pt x="39" y="4"/>
                    </a:lnTo>
                    <a:lnTo>
                      <a:pt x="45" y="2"/>
                    </a:lnTo>
                    <a:lnTo>
                      <a:pt x="51" y="0"/>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4" name="Freeform 93"/>
              <p:cNvSpPr>
                <a:spLocks/>
              </p:cNvSpPr>
              <p:nvPr/>
            </p:nvSpPr>
            <p:spPr bwMode="auto">
              <a:xfrm>
                <a:off x="5410" y="2137"/>
                <a:ext cx="145" cy="160"/>
              </a:xfrm>
              <a:custGeom>
                <a:avLst/>
                <a:gdLst>
                  <a:gd name="T0" fmla="*/ 0 w 346"/>
                  <a:gd name="T1" fmla="*/ 0 h 383"/>
                  <a:gd name="T2" fmla="*/ 0 w 346"/>
                  <a:gd name="T3" fmla="*/ 0 h 383"/>
                  <a:gd name="T4" fmla="*/ 0 w 346"/>
                  <a:gd name="T5" fmla="*/ 0 h 383"/>
                  <a:gd name="T6" fmla="*/ 0 w 346"/>
                  <a:gd name="T7" fmla="*/ 0 h 383"/>
                  <a:gd name="T8" fmla="*/ 0 w 346"/>
                  <a:gd name="T9" fmla="*/ 0 h 383"/>
                  <a:gd name="T10" fmla="*/ 0 w 346"/>
                  <a:gd name="T11" fmla="*/ 0 h 383"/>
                  <a:gd name="T12" fmla="*/ 0 w 346"/>
                  <a:gd name="T13" fmla="*/ 0 h 383"/>
                  <a:gd name="T14" fmla="*/ 0 w 346"/>
                  <a:gd name="T15" fmla="*/ 0 h 383"/>
                  <a:gd name="T16" fmla="*/ 0 w 346"/>
                  <a:gd name="T17" fmla="*/ 0 h 383"/>
                  <a:gd name="T18" fmla="*/ 0 w 346"/>
                  <a:gd name="T19" fmla="*/ 0 h 383"/>
                  <a:gd name="T20" fmla="*/ 0 w 346"/>
                  <a:gd name="T21" fmla="*/ 0 h 383"/>
                  <a:gd name="T22" fmla="*/ 0 w 346"/>
                  <a:gd name="T23" fmla="*/ 0 h 383"/>
                  <a:gd name="T24" fmla="*/ 0 w 346"/>
                  <a:gd name="T25" fmla="*/ 0 h 383"/>
                  <a:gd name="T26" fmla="*/ 0 w 346"/>
                  <a:gd name="T27" fmla="*/ 0 h 383"/>
                  <a:gd name="T28" fmla="*/ 0 w 346"/>
                  <a:gd name="T29" fmla="*/ 0 h 383"/>
                  <a:gd name="T30" fmla="*/ 0 w 346"/>
                  <a:gd name="T31" fmla="*/ 0 h 383"/>
                  <a:gd name="T32" fmla="*/ 0 w 346"/>
                  <a:gd name="T33" fmla="*/ 0 h 383"/>
                  <a:gd name="T34" fmla="*/ 0 w 346"/>
                  <a:gd name="T35" fmla="*/ 0 h 383"/>
                  <a:gd name="T36" fmla="*/ 0 w 346"/>
                  <a:gd name="T37" fmla="*/ 0 h 383"/>
                  <a:gd name="T38" fmla="*/ 0 w 346"/>
                  <a:gd name="T39" fmla="*/ 0 h 383"/>
                  <a:gd name="T40" fmla="*/ 0 w 346"/>
                  <a:gd name="T41" fmla="*/ 0 h 383"/>
                  <a:gd name="T42" fmla="*/ 0 w 346"/>
                  <a:gd name="T43" fmla="*/ 0 h 383"/>
                  <a:gd name="T44" fmla="*/ 0 w 346"/>
                  <a:gd name="T45" fmla="*/ 0 h 383"/>
                  <a:gd name="T46" fmla="*/ 0 w 346"/>
                  <a:gd name="T47" fmla="*/ 0 h 383"/>
                  <a:gd name="T48" fmla="*/ 0 w 346"/>
                  <a:gd name="T49" fmla="*/ 0 h 383"/>
                  <a:gd name="T50" fmla="*/ 0 w 346"/>
                  <a:gd name="T51" fmla="*/ 0 h 383"/>
                  <a:gd name="T52" fmla="*/ 0 w 346"/>
                  <a:gd name="T53" fmla="*/ 0 h 383"/>
                  <a:gd name="T54" fmla="*/ 0 w 346"/>
                  <a:gd name="T55" fmla="*/ 0 h 383"/>
                  <a:gd name="T56" fmla="*/ 0 w 346"/>
                  <a:gd name="T57" fmla="*/ 0 h 383"/>
                  <a:gd name="T58" fmla="*/ 0 w 346"/>
                  <a:gd name="T59" fmla="*/ 0 h 383"/>
                  <a:gd name="T60" fmla="*/ 0 w 346"/>
                  <a:gd name="T61" fmla="*/ 0 h 383"/>
                  <a:gd name="T62" fmla="*/ 0 w 346"/>
                  <a:gd name="T63" fmla="*/ 0 h 383"/>
                  <a:gd name="T64" fmla="*/ 0 w 346"/>
                  <a:gd name="T65" fmla="*/ 0 h 383"/>
                  <a:gd name="T66" fmla="*/ 0 w 346"/>
                  <a:gd name="T67" fmla="*/ 0 h 383"/>
                  <a:gd name="T68" fmla="*/ 0 w 346"/>
                  <a:gd name="T69" fmla="*/ 0 h 383"/>
                  <a:gd name="T70" fmla="*/ 0 w 346"/>
                  <a:gd name="T71" fmla="*/ 0 h 383"/>
                  <a:gd name="T72" fmla="*/ 0 w 346"/>
                  <a:gd name="T73" fmla="*/ 0 h 383"/>
                  <a:gd name="T74" fmla="*/ 0 w 346"/>
                  <a:gd name="T75" fmla="*/ 0 h 383"/>
                  <a:gd name="T76" fmla="*/ 0 w 346"/>
                  <a:gd name="T77" fmla="*/ 0 h 383"/>
                  <a:gd name="T78" fmla="*/ 0 w 346"/>
                  <a:gd name="T79" fmla="*/ 0 h 383"/>
                  <a:gd name="T80" fmla="*/ 0 w 346"/>
                  <a:gd name="T81" fmla="*/ 0 h 383"/>
                  <a:gd name="T82" fmla="*/ 0 w 346"/>
                  <a:gd name="T83" fmla="*/ 0 h 383"/>
                  <a:gd name="T84" fmla="*/ 0 w 346"/>
                  <a:gd name="T85" fmla="*/ 0 h 383"/>
                  <a:gd name="T86" fmla="*/ 0 w 346"/>
                  <a:gd name="T87" fmla="*/ 0 h 383"/>
                  <a:gd name="T88" fmla="*/ 0 w 346"/>
                  <a:gd name="T89" fmla="*/ 0 h 383"/>
                  <a:gd name="T90" fmla="*/ 0 w 346"/>
                  <a:gd name="T91" fmla="*/ 0 h 383"/>
                  <a:gd name="T92" fmla="*/ 0 w 346"/>
                  <a:gd name="T93" fmla="*/ 0 h 383"/>
                  <a:gd name="T94" fmla="*/ 0 w 346"/>
                  <a:gd name="T95" fmla="*/ 0 h 383"/>
                  <a:gd name="T96" fmla="*/ 0 w 346"/>
                  <a:gd name="T97" fmla="*/ 0 h 383"/>
                  <a:gd name="T98" fmla="*/ 0 w 346"/>
                  <a:gd name="T99" fmla="*/ 0 h 383"/>
                  <a:gd name="T100" fmla="*/ 0 w 346"/>
                  <a:gd name="T101" fmla="*/ 0 h 383"/>
                  <a:gd name="T102" fmla="*/ 0 w 346"/>
                  <a:gd name="T103" fmla="*/ 0 h 383"/>
                  <a:gd name="T104" fmla="*/ 0 w 346"/>
                  <a:gd name="T105" fmla="*/ 0 h 383"/>
                  <a:gd name="T106" fmla="*/ 0 w 346"/>
                  <a:gd name="T107" fmla="*/ 0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6"/>
                  <a:gd name="T163" fmla="*/ 0 h 383"/>
                  <a:gd name="T164" fmla="*/ 346 w 346"/>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6" h="383">
                    <a:moveTo>
                      <a:pt x="305" y="0"/>
                    </a:moveTo>
                    <a:lnTo>
                      <a:pt x="317" y="1"/>
                    </a:lnTo>
                    <a:lnTo>
                      <a:pt x="326" y="3"/>
                    </a:lnTo>
                    <a:lnTo>
                      <a:pt x="334" y="7"/>
                    </a:lnTo>
                    <a:lnTo>
                      <a:pt x="340" y="13"/>
                    </a:lnTo>
                    <a:lnTo>
                      <a:pt x="343" y="19"/>
                    </a:lnTo>
                    <a:lnTo>
                      <a:pt x="346" y="26"/>
                    </a:lnTo>
                    <a:lnTo>
                      <a:pt x="346" y="33"/>
                    </a:lnTo>
                    <a:lnTo>
                      <a:pt x="346" y="41"/>
                    </a:lnTo>
                    <a:lnTo>
                      <a:pt x="343" y="48"/>
                    </a:lnTo>
                    <a:lnTo>
                      <a:pt x="338" y="55"/>
                    </a:lnTo>
                    <a:lnTo>
                      <a:pt x="333" y="60"/>
                    </a:lnTo>
                    <a:lnTo>
                      <a:pt x="326" y="67"/>
                    </a:lnTo>
                    <a:lnTo>
                      <a:pt x="318" y="70"/>
                    </a:lnTo>
                    <a:lnTo>
                      <a:pt x="308" y="73"/>
                    </a:lnTo>
                    <a:lnTo>
                      <a:pt x="298" y="75"/>
                    </a:lnTo>
                    <a:lnTo>
                      <a:pt x="288" y="75"/>
                    </a:lnTo>
                    <a:lnTo>
                      <a:pt x="283" y="75"/>
                    </a:lnTo>
                    <a:lnTo>
                      <a:pt x="278" y="76"/>
                    </a:lnTo>
                    <a:lnTo>
                      <a:pt x="273" y="77"/>
                    </a:lnTo>
                    <a:lnTo>
                      <a:pt x="268" y="77"/>
                    </a:lnTo>
                    <a:lnTo>
                      <a:pt x="262" y="77"/>
                    </a:lnTo>
                    <a:lnTo>
                      <a:pt x="259" y="79"/>
                    </a:lnTo>
                    <a:lnTo>
                      <a:pt x="253" y="80"/>
                    </a:lnTo>
                    <a:lnTo>
                      <a:pt x="249" y="81"/>
                    </a:lnTo>
                    <a:lnTo>
                      <a:pt x="240" y="84"/>
                    </a:lnTo>
                    <a:lnTo>
                      <a:pt x="230" y="90"/>
                    </a:lnTo>
                    <a:lnTo>
                      <a:pt x="222" y="96"/>
                    </a:lnTo>
                    <a:lnTo>
                      <a:pt x="214" y="104"/>
                    </a:lnTo>
                    <a:lnTo>
                      <a:pt x="222" y="103"/>
                    </a:lnTo>
                    <a:lnTo>
                      <a:pt x="228" y="103"/>
                    </a:lnTo>
                    <a:lnTo>
                      <a:pt x="236" y="102"/>
                    </a:lnTo>
                    <a:lnTo>
                      <a:pt x="243" y="102"/>
                    </a:lnTo>
                    <a:lnTo>
                      <a:pt x="251" y="100"/>
                    </a:lnTo>
                    <a:lnTo>
                      <a:pt x="259" y="100"/>
                    </a:lnTo>
                    <a:lnTo>
                      <a:pt x="267" y="98"/>
                    </a:lnTo>
                    <a:lnTo>
                      <a:pt x="275" y="98"/>
                    </a:lnTo>
                    <a:lnTo>
                      <a:pt x="281" y="97"/>
                    </a:lnTo>
                    <a:lnTo>
                      <a:pt x="288" y="96"/>
                    </a:lnTo>
                    <a:lnTo>
                      <a:pt x="296" y="96"/>
                    </a:lnTo>
                    <a:lnTo>
                      <a:pt x="303" y="96"/>
                    </a:lnTo>
                    <a:lnTo>
                      <a:pt x="310" y="95"/>
                    </a:lnTo>
                    <a:lnTo>
                      <a:pt x="317" y="95"/>
                    </a:lnTo>
                    <a:lnTo>
                      <a:pt x="323" y="95"/>
                    </a:lnTo>
                    <a:lnTo>
                      <a:pt x="330" y="96"/>
                    </a:lnTo>
                    <a:lnTo>
                      <a:pt x="330" y="98"/>
                    </a:lnTo>
                    <a:lnTo>
                      <a:pt x="330" y="102"/>
                    </a:lnTo>
                    <a:lnTo>
                      <a:pt x="330" y="106"/>
                    </a:lnTo>
                    <a:lnTo>
                      <a:pt x="330" y="110"/>
                    </a:lnTo>
                    <a:lnTo>
                      <a:pt x="324" y="111"/>
                    </a:lnTo>
                    <a:lnTo>
                      <a:pt x="318" y="113"/>
                    </a:lnTo>
                    <a:lnTo>
                      <a:pt x="313" y="115"/>
                    </a:lnTo>
                    <a:lnTo>
                      <a:pt x="307" y="117"/>
                    </a:lnTo>
                    <a:lnTo>
                      <a:pt x="301" y="117"/>
                    </a:lnTo>
                    <a:lnTo>
                      <a:pt x="296" y="119"/>
                    </a:lnTo>
                    <a:lnTo>
                      <a:pt x="290" y="121"/>
                    </a:lnTo>
                    <a:lnTo>
                      <a:pt x="285" y="124"/>
                    </a:lnTo>
                    <a:lnTo>
                      <a:pt x="279" y="125"/>
                    </a:lnTo>
                    <a:lnTo>
                      <a:pt x="273" y="127"/>
                    </a:lnTo>
                    <a:lnTo>
                      <a:pt x="267" y="128"/>
                    </a:lnTo>
                    <a:lnTo>
                      <a:pt x="261" y="130"/>
                    </a:lnTo>
                    <a:lnTo>
                      <a:pt x="256" y="131"/>
                    </a:lnTo>
                    <a:lnTo>
                      <a:pt x="250" y="132"/>
                    </a:lnTo>
                    <a:lnTo>
                      <a:pt x="244" y="133"/>
                    </a:lnTo>
                    <a:lnTo>
                      <a:pt x="240" y="134"/>
                    </a:lnTo>
                    <a:lnTo>
                      <a:pt x="239" y="139"/>
                    </a:lnTo>
                    <a:lnTo>
                      <a:pt x="240" y="145"/>
                    </a:lnTo>
                    <a:lnTo>
                      <a:pt x="242" y="147"/>
                    </a:lnTo>
                    <a:lnTo>
                      <a:pt x="247" y="151"/>
                    </a:lnTo>
                    <a:lnTo>
                      <a:pt x="251" y="151"/>
                    </a:lnTo>
                    <a:lnTo>
                      <a:pt x="258" y="152"/>
                    </a:lnTo>
                    <a:lnTo>
                      <a:pt x="262" y="151"/>
                    </a:lnTo>
                    <a:lnTo>
                      <a:pt x="270" y="151"/>
                    </a:lnTo>
                    <a:lnTo>
                      <a:pt x="277" y="149"/>
                    </a:lnTo>
                    <a:lnTo>
                      <a:pt x="284" y="147"/>
                    </a:lnTo>
                    <a:lnTo>
                      <a:pt x="291" y="146"/>
                    </a:lnTo>
                    <a:lnTo>
                      <a:pt x="298" y="145"/>
                    </a:lnTo>
                    <a:lnTo>
                      <a:pt x="304" y="144"/>
                    </a:lnTo>
                    <a:lnTo>
                      <a:pt x="311" y="143"/>
                    </a:lnTo>
                    <a:lnTo>
                      <a:pt x="317" y="143"/>
                    </a:lnTo>
                    <a:lnTo>
                      <a:pt x="323" y="145"/>
                    </a:lnTo>
                    <a:lnTo>
                      <a:pt x="320" y="153"/>
                    </a:lnTo>
                    <a:lnTo>
                      <a:pt x="317" y="161"/>
                    </a:lnTo>
                    <a:lnTo>
                      <a:pt x="312" y="166"/>
                    </a:lnTo>
                    <a:lnTo>
                      <a:pt x="306" y="171"/>
                    </a:lnTo>
                    <a:lnTo>
                      <a:pt x="299" y="172"/>
                    </a:lnTo>
                    <a:lnTo>
                      <a:pt x="291" y="174"/>
                    </a:lnTo>
                    <a:lnTo>
                      <a:pt x="282" y="175"/>
                    </a:lnTo>
                    <a:lnTo>
                      <a:pt x="275" y="177"/>
                    </a:lnTo>
                    <a:lnTo>
                      <a:pt x="265" y="177"/>
                    </a:lnTo>
                    <a:lnTo>
                      <a:pt x="257" y="179"/>
                    </a:lnTo>
                    <a:lnTo>
                      <a:pt x="248" y="180"/>
                    </a:lnTo>
                    <a:lnTo>
                      <a:pt x="241" y="184"/>
                    </a:lnTo>
                    <a:lnTo>
                      <a:pt x="233" y="186"/>
                    </a:lnTo>
                    <a:lnTo>
                      <a:pt x="228" y="191"/>
                    </a:lnTo>
                    <a:lnTo>
                      <a:pt x="223" y="198"/>
                    </a:lnTo>
                    <a:lnTo>
                      <a:pt x="222" y="208"/>
                    </a:lnTo>
                    <a:lnTo>
                      <a:pt x="216" y="209"/>
                    </a:lnTo>
                    <a:lnTo>
                      <a:pt x="211" y="211"/>
                    </a:lnTo>
                    <a:lnTo>
                      <a:pt x="205" y="212"/>
                    </a:lnTo>
                    <a:lnTo>
                      <a:pt x="202" y="212"/>
                    </a:lnTo>
                    <a:lnTo>
                      <a:pt x="196" y="212"/>
                    </a:lnTo>
                    <a:lnTo>
                      <a:pt x="191" y="213"/>
                    </a:lnTo>
                    <a:lnTo>
                      <a:pt x="186" y="215"/>
                    </a:lnTo>
                    <a:lnTo>
                      <a:pt x="184" y="218"/>
                    </a:lnTo>
                    <a:lnTo>
                      <a:pt x="187" y="224"/>
                    </a:lnTo>
                    <a:lnTo>
                      <a:pt x="193" y="229"/>
                    </a:lnTo>
                    <a:lnTo>
                      <a:pt x="201" y="231"/>
                    </a:lnTo>
                    <a:lnTo>
                      <a:pt x="207" y="234"/>
                    </a:lnTo>
                    <a:lnTo>
                      <a:pt x="213" y="233"/>
                    </a:lnTo>
                    <a:lnTo>
                      <a:pt x="221" y="232"/>
                    </a:lnTo>
                    <a:lnTo>
                      <a:pt x="227" y="231"/>
                    </a:lnTo>
                    <a:lnTo>
                      <a:pt x="235" y="229"/>
                    </a:lnTo>
                    <a:lnTo>
                      <a:pt x="242" y="227"/>
                    </a:lnTo>
                    <a:lnTo>
                      <a:pt x="249" y="225"/>
                    </a:lnTo>
                    <a:lnTo>
                      <a:pt x="256" y="222"/>
                    </a:lnTo>
                    <a:lnTo>
                      <a:pt x="263" y="222"/>
                    </a:lnTo>
                    <a:lnTo>
                      <a:pt x="269" y="220"/>
                    </a:lnTo>
                    <a:lnTo>
                      <a:pt x="276" y="220"/>
                    </a:lnTo>
                    <a:lnTo>
                      <a:pt x="281" y="219"/>
                    </a:lnTo>
                    <a:lnTo>
                      <a:pt x="287" y="221"/>
                    </a:lnTo>
                    <a:lnTo>
                      <a:pt x="292" y="222"/>
                    </a:lnTo>
                    <a:lnTo>
                      <a:pt x="297" y="226"/>
                    </a:lnTo>
                    <a:lnTo>
                      <a:pt x="300" y="230"/>
                    </a:lnTo>
                    <a:lnTo>
                      <a:pt x="304" y="238"/>
                    </a:lnTo>
                    <a:lnTo>
                      <a:pt x="288" y="241"/>
                    </a:lnTo>
                    <a:lnTo>
                      <a:pt x="274" y="243"/>
                    </a:lnTo>
                    <a:lnTo>
                      <a:pt x="259" y="247"/>
                    </a:lnTo>
                    <a:lnTo>
                      <a:pt x="244" y="250"/>
                    </a:lnTo>
                    <a:lnTo>
                      <a:pt x="230" y="254"/>
                    </a:lnTo>
                    <a:lnTo>
                      <a:pt x="215" y="259"/>
                    </a:lnTo>
                    <a:lnTo>
                      <a:pt x="201" y="262"/>
                    </a:lnTo>
                    <a:lnTo>
                      <a:pt x="186" y="266"/>
                    </a:lnTo>
                    <a:lnTo>
                      <a:pt x="171" y="268"/>
                    </a:lnTo>
                    <a:lnTo>
                      <a:pt x="156" y="270"/>
                    </a:lnTo>
                    <a:lnTo>
                      <a:pt x="142" y="272"/>
                    </a:lnTo>
                    <a:lnTo>
                      <a:pt x="127" y="273"/>
                    </a:lnTo>
                    <a:lnTo>
                      <a:pt x="111" y="272"/>
                    </a:lnTo>
                    <a:lnTo>
                      <a:pt x="96" y="271"/>
                    </a:lnTo>
                    <a:lnTo>
                      <a:pt x="81" y="269"/>
                    </a:lnTo>
                    <a:lnTo>
                      <a:pt x="66" y="266"/>
                    </a:lnTo>
                    <a:lnTo>
                      <a:pt x="67" y="272"/>
                    </a:lnTo>
                    <a:lnTo>
                      <a:pt x="71" y="279"/>
                    </a:lnTo>
                    <a:lnTo>
                      <a:pt x="75" y="284"/>
                    </a:lnTo>
                    <a:lnTo>
                      <a:pt x="83" y="288"/>
                    </a:lnTo>
                    <a:lnTo>
                      <a:pt x="90" y="289"/>
                    </a:lnTo>
                    <a:lnTo>
                      <a:pt x="100" y="292"/>
                    </a:lnTo>
                    <a:lnTo>
                      <a:pt x="108" y="293"/>
                    </a:lnTo>
                    <a:lnTo>
                      <a:pt x="120" y="294"/>
                    </a:lnTo>
                    <a:lnTo>
                      <a:pt x="130" y="293"/>
                    </a:lnTo>
                    <a:lnTo>
                      <a:pt x="142" y="292"/>
                    </a:lnTo>
                    <a:lnTo>
                      <a:pt x="153" y="291"/>
                    </a:lnTo>
                    <a:lnTo>
                      <a:pt x="165" y="291"/>
                    </a:lnTo>
                    <a:lnTo>
                      <a:pt x="174" y="289"/>
                    </a:lnTo>
                    <a:lnTo>
                      <a:pt x="184" y="288"/>
                    </a:lnTo>
                    <a:lnTo>
                      <a:pt x="194" y="288"/>
                    </a:lnTo>
                    <a:lnTo>
                      <a:pt x="204" y="288"/>
                    </a:lnTo>
                    <a:lnTo>
                      <a:pt x="210" y="289"/>
                    </a:lnTo>
                    <a:lnTo>
                      <a:pt x="217" y="289"/>
                    </a:lnTo>
                    <a:lnTo>
                      <a:pt x="223" y="288"/>
                    </a:lnTo>
                    <a:lnTo>
                      <a:pt x="231" y="288"/>
                    </a:lnTo>
                    <a:lnTo>
                      <a:pt x="239" y="285"/>
                    </a:lnTo>
                    <a:lnTo>
                      <a:pt x="246" y="284"/>
                    </a:lnTo>
                    <a:lnTo>
                      <a:pt x="254" y="282"/>
                    </a:lnTo>
                    <a:lnTo>
                      <a:pt x="261" y="280"/>
                    </a:lnTo>
                    <a:lnTo>
                      <a:pt x="268" y="278"/>
                    </a:lnTo>
                    <a:lnTo>
                      <a:pt x="275" y="277"/>
                    </a:lnTo>
                    <a:lnTo>
                      <a:pt x="280" y="275"/>
                    </a:lnTo>
                    <a:lnTo>
                      <a:pt x="287" y="276"/>
                    </a:lnTo>
                    <a:lnTo>
                      <a:pt x="293" y="276"/>
                    </a:lnTo>
                    <a:lnTo>
                      <a:pt x="298" y="279"/>
                    </a:lnTo>
                    <a:lnTo>
                      <a:pt x="302" y="283"/>
                    </a:lnTo>
                    <a:lnTo>
                      <a:pt x="307" y="288"/>
                    </a:lnTo>
                    <a:lnTo>
                      <a:pt x="292" y="292"/>
                    </a:lnTo>
                    <a:lnTo>
                      <a:pt x="277" y="297"/>
                    </a:lnTo>
                    <a:lnTo>
                      <a:pt x="260" y="301"/>
                    </a:lnTo>
                    <a:lnTo>
                      <a:pt x="244" y="306"/>
                    </a:lnTo>
                    <a:lnTo>
                      <a:pt x="227" y="309"/>
                    </a:lnTo>
                    <a:lnTo>
                      <a:pt x="212" y="314"/>
                    </a:lnTo>
                    <a:lnTo>
                      <a:pt x="194" y="317"/>
                    </a:lnTo>
                    <a:lnTo>
                      <a:pt x="179" y="321"/>
                    </a:lnTo>
                    <a:lnTo>
                      <a:pt x="162" y="322"/>
                    </a:lnTo>
                    <a:lnTo>
                      <a:pt x="146" y="323"/>
                    </a:lnTo>
                    <a:lnTo>
                      <a:pt x="129" y="322"/>
                    </a:lnTo>
                    <a:lnTo>
                      <a:pt x="114" y="321"/>
                    </a:lnTo>
                    <a:lnTo>
                      <a:pt x="99" y="316"/>
                    </a:lnTo>
                    <a:lnTo>
                      <a:pt x="84" y="312"/>
                    </a:lnTo>
                    <a:lnTo>
                      <a:pt x="70" y="304"/>
                    </a:lnTo>
                    <a:lnTo>
                      <a:pt x="56" y="296"/>
                    </a:lnTo>
                    <a:lnTo>
                      <a:pt x="54" y="302"/>
                    </a:lnTo>
                    <a:lnTo>
                      <a:pt x="54" y="307"/>
                    </a:lnTo>
                    <a:lnTo>
                      <a:pt x="55" y="313"/>
                    </a:lnTo>
                    <a:lnTo>
                      <a:pt x="59" y="319"/>
                    </a:lnTo>
                    <a:lnTo>
                      <a:pt x="62" y="323"/>
                    </a:lnTo>
                    <a:lnTo>
                      <a:pt x="66" y="328"/>
                    </a:lnTo>
                    <a:lnTo>
                      <a:pt x="71" y="333"/>
                    </a:lnTo>
                    <a:lnTo>
                      <a:pt x="77" y="338"/>
                    </a:lnTo>
                    <a:lnTo>
                      <a:pt x="82" y="342"/>
                    </a:lnTo>
                    <a:lnTo>
                      <a:pt x="89" y="345"/>
                    </a:lnTo>
                    <a:lnTo>
                      <a:pt x="96" y="347"/>
                    </a:lnTo>
                    <a:lnTo>
                      <a:pt x="103" y="351"/>
                    </a:lnTo>
                    <a:lnTo>
                      <a:pt x="108" y="353"/>
                    </a:lnTo>
                    <a:lnTo>
                      <a:pt x="115" y="355"/>
                    </a:lnTo>
                    <a:lnTo>
                      <a:pt x="121" y="357"/>
                    </a:lnTo>
                    <a:lnTo>
                      <a:pt x="127" y="359"/>
                    </a:lnTo>
                    <a:lnTo>
                      <a:pt x="123" y="363"/>
                    </a:lnTo>
                    <a:lnTo>
                      <a:pt x="119" y="366"/>
                    </a:lnTo>
                    <a:lnTo>
                      <a:pt x="115" y="368"/>
                    </a:lnTo>
                    <a:lnTo>
                      <a:pt x="111" y="370"/>
                    </a:lnTo>
                    <a:lnTo>
                      <a:pt x="103" y="371"/>
                    </a:lnTo>
                    <a:lnTo>
                      <a:pt x="94" y="369"/>
                    </a:lnTo>
                    <a:lnTo>
                      <a:pt x="89" y="366"/>
                    </a:lnTo>
                    <a:lnTo>
                      <a:pt x="85" y="364"/>
                    </a:lnTo>
                    <a:lnTo>
                      <a:pt x="80" y="362"/>
                    </a:lnTo>
                    <a:lnTo>
                      <a:pt x="75" y="361"/>
                    </a:lnTo>
                    <a:lnTo>
                      <a:pt x="70" y="358"/>
                    </a:lnTo>
                    <a:lnTo>
                      <a:pt x="65" y="356"/>
                    </a:lnTo>
                    <a:lnTo>
                      <a:pt x="61" y="354"/>
                    </a:lnTo>
                    <a:lnTo>
                      <a:pt x="56" y="352"/>
                    </a:lnTo>
                    <a:lnTo>
                      <a:pt x="51" y="348"/>
                    </a:lnTo>
                    <a:lnTo>
                      <a:pt x="44" y="346"/>
                    </a:lnTo>
                    <a:lnTo>
                      <a:pt x="39" y="345"/>
                    </a:lnTo>
                    <a:lnTo>
                      <a:pt x="34" y="346"/>
                    </a:lnTo>
                    <a:lnTo>
                      <a:pt x="30" y="348"/>
                    </a:lnTo>
                    <a:lnTo>
                      <a:pt x="27" y="354"/>
                    </a:lnTo>
                    <a:lnTo>
                      <a:pt x="25" y="356"/>
                    </a:lnTo>
                    <a:lnTo>
                      <a:pt x="25" y="361"/>
                    </a:lnTo>
                    <a:lnTo>
                      <a:pt x="24" y="364"/>
                    </a:lnTo>
                    <a:lnTo>
                      <a:pt x="24" y="371"/>
                    </a:lnTo>
                    <a:lnTo>
                      <a:pt x="17" y="373"/>
                    </a:lnTo>
                    <a:lnTo>
                      <a:pt x="12" y="377"/>
                    </a:lnTo>
                    <a:lnTo>
                      <a:pt x="6" y="380"/>
                    </a:lnTo>
                    <a:lnTo>
                      <a:pt x="0" y="383"/>
                    </a:lnTo>
                    <a:lnTo>
                      <a:pt x="9" y="364"/>
                    </a:lnTo>
                    <a:lnTo>
                      <a:pt x="15" y="346"/>
                    </a:lnTo>
                    <a:lnTo>
                      <a:pt x="21" y="328"/>
                    </a:lnTo>
                    <a:lnTo>
                      <a:pt x="25" y="310"/>
                    </a:lnTo>
                    <a:lnTo>
                      <a:pt x="26" y="291"/>
                    </a:lnTo>
                    <a:lnTo>
                      <a:pt x="28" y="273"/>
                    </a:lnTo>
                    <a:lnTo>
                      <a:pt x="28" y="255"/>
                    </a:lnTo>
                    <a:lnTo>
                      <a:pt x="28" y="237"/>
                    </a:lnTo>
                    <a:lnTo>
                      <a:pt x="26" y="218"/>
                    </a:lnTo>
                    <a:lnTo>
                      <a:pt x="25" y="199"/>
                    </a:lnTo>
                    <a:lnTo>
                      <a:pt x="24" y="181"/>
                    </a:lnTo>
                    <a:lnTo>
                      <a:pt x="24" y="163"/>
                    </a:lnTo>
                    <a:lnTo>
                      <a:pt x="24" y="144"/>
                    </a:lnTo>
                    <a:lnTo>
                      <a:pt x="25" y="125"/>
                    </a:lnTo>
                    <a:lnTo>
                      <a:pt x="26" y="107"/>
                    </a:lnTo>
                    <a:lnTo>
                      <a:pt x="31" y="89"/>
                    </a:lnTo>
                    <a:lnTo>
                      <a:pt x="42" y="98"/>
                    </a:lnTo>
                    <a:lnTo>
                      <a:pt x="54" y="106"/>
                    </a:lnTo>
                    <a:lnTo>
                      <a:pt x="68" y="111"/>
                    </a:lnTo>
                    <a:lnTo>
                      <a:pt x="81" y="115"/>
                    </a:lnTo>
                    <a:lnTo>
                      <a:pt x="94" y="116"/>
                    </a:lnTo>
                    <a:lnTo>
                      <a:pt x="108" y="117"/>
                    </a:lnTo>
                    <a:lnTo>
                      <a:pt x="123" y="115"/>
                    </a:lnTo>
                    <a:lnTo>
                      <a:pt x="137" y="113"/>
                    </a:lnTo>
                    <a:lnTo>
                      <a:pt x="151" y="108"/>
                    </a:lnTo>
                    <a:lnTo>
                      <a:pt x="165" y="101"/>
                    </a:lnTo>
                    <a:lnTo>
                      <a:pt x="179" y="94"/>
                    </a:lnTo>
                    <a:lnTo>
                      <a:pt x="193" y="86"/>
                    </a:lnTo>
                    <a:lnTo>
                      <a:pt x="205" y="76"/>
                    </a:lnTo>
                    <a:lnTo>
                      <a:pt x="219" y="65"/>
                    </a:lnTo>
                    <a:lnTo>
                      <a:pt x="230" y="54"/>
                    </a:lnTo>
                    <a:lnTo>
                      <a:pt x="242" y="42"/>
                    </a:lnTo>
                    <a:lnTo>
                      <a:pt x="249" y="36"/>
                    </a:lnTo>
                    <a:lnTo>
                      <a:pt x="258" y="31"/>
                    </a:lnTo>
                    <a:lnTo>
                      <a:pt x="265" y="23"/>
                    </a:lnTo>
                    <a:lnTo>
                      <a:pt x="273" y="19"/>
                    </a:lnTo>
                    <a:lnTo>
                      <a:pt x="280" y="13"/>
                    </a:lnTo>
                    <a:lnTo>
                      <a:pt x="288" y="7"/>
                    </a:lnTo>
                    <a:lnTo>
                      <a:pt x="296" y="2"/>
                    </a:lnTo>
                    <a:lnTo>
                      <a:pt x="30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5" name="Freeform 94"/>
              <p:cNvSpPr>
                <a:spLocks/>
              </p:cNvSpPr>
              <p:nvPr/>
            </p:nvSpPr>
            <p:spPr bwMode="auto">
              <a:xfrm>
                <a:off x="5523" y="2157"/>
                <a:ext cx="21" cy="13"/>
              </a:xfrm>
              <a:custGeom>
                <a:avLst/>
                <a:gdLst>
                  <a:gd name="T0" fmla="*/ 0 w 50"/>
                  <a:gd name="T1" fmla="*/ 0 h 37"/>
                  <a:gd name="T2" fmla="*/ 0 w 50"/>
                  <a:gd name="T3" fmla="*/ 0 h 37"/>
                  <a:gd name="T4" fmla="*/ 0 w 50"/>
                  <a:gd name="T5" fmla="*/ 0 h 37"/>
                  <a:gd name="T6" fmla="*/ 0 w 50"/>
                  <a:gd name="T7" fmla="*/ 0 h 37"/>
                  <a:gd name="T8" fmla="*/ 0 w 50"/>
                  <a:gd name="T9" fmla="*/ 0 h 37"/>
                  <a:gd name="T10" fmla="*/ 0 w 50"/>
                  <a:gd name="T11" fmla="*/ 0 h 37"/>
                  <a:gd name="T12" fmla="*/ 0 w 50"/>
                  <a:gd name="T13" fmla="*/ 0 h 37"/>
                  <a:gd name="T14" fmla="*/ 0 w 50"/>
                  <a:gd name="T15" fmla="*/ 0 h 37"/>
                  <a:gd name="T16" fmla="*/ 0 w 50"/>
                  <a:gd name="T17" fmla="*/ 0 h 37"/>
                  <a:gd name="T18" fmla="*/ 0 w 50"/>
                  <a:gd name="T19" fmla="*/ 0 h 37"/>
                  <a:gd name="T20" fmla="*/ 0 w 50"/>
                  <a:gd name="T21" fmla="*/ 0 h 37"/>
                  <a:gd name="T22" fmla="*/ 0 w 50"/>
                  <a:gd name="T23" fmla="*/ 0 h 37"/>
                  <a:gd name="T24" fmla="*/ 0 w 50"/>
                  <a:gd name="T25" fmla="*/ 0 h 37"/>
                  <a:gd name="T26" fmla="*/ 0 w 50"/>
                  <a:gd name="T27" fmla="*/ 0 h 37"/>
                  <a:gd name="T28" fmla="*/ 0 w 50"/>
                  <a:gd name="T29" fmla="*/ 0 h 37"/>
                  <a:gd name="T30" fmla="*/ 0 w 50"/>
                  <a:gd name="T31" fmla="*/ 0 h 37"/>
                  <a:gd name="T32" fmla="*/ 0 w 50"/>
                  <a:gd name="T33" fmla="*/ 0 h 37"/>
                  <a:gd name="T34" fmla="*/ 0 w 50"/>
                  <a:gd name="T35" fmla="*/ 0 h 37"/>
                  <a:gd name="T36" fmla="*/ 0 w 50"/>
                  <a:gd name="T37" fmla="*/ 0 h 37"/>
                  <a:gd name="T38" fmla="*/ 0 w 50"/>
                  <a:gd name="T39" fmla="*/ 0 h 37"/>
                  <a:gd name="T40" fmla="*/ 0 w 50"/>
                  <a:gd name="T41" fmla="*/ 0 h 37"/>
                  <a:gd name="T42" fmla="*/ 0 w 50"/>
                  <a:gd name="T43" fmla="*/ 0 h 37"/>
                  <a:gd name="T44" fmla="*/ 0 w 50"/>
                  <a:gd name="T45" fmla="*/ 0 h 37"/>
                  <a:gd name="T46" fmla="*/ 0 w 50"/>
                  <a:gd name="T47" fmla="*/ 0 h 37"/>
                  <a:gd name="T48" fmla="*/ 0 w 50"/>
                  <a:gd name="T49" fmla="*/ 0 h 37"/>
                  <a:gd name="T50" fmla="*/ 0 w 50"/>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7"/>
                  <a:gd name="T80" fmla="*/ 50 w 50"/>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7">
                    <a:moveTo>
                      <a:pt x="35" y="0"/>
                    </a:moveTo>
                    <a:lnTo>
                      <a:pt x="42" y="2"/>
                    </a:lnTo>
                    <a:lnTo>
                      <a:pt x="47" y="5"/>
                    </a:lnTo>
                    <a:lnTo>
                      <a:pt x="48" y="8"/>
                    </a:lnTo>
                    <a:lnTo>
                      <a:pt x="50" y="12"/>
                    </a:lnTo>
                    <a:lnTo>
                      <a:pt x="48" y="18"/>
                    </a:lnTo>
                    <a:lnTo>
                      <a:pt x="43" y="25"/>
                    </a:lnTo>
                    <a:lnTo>
                      <a:pt x="37" y="28"/>
                    </a:lnTo>
                    <a:lnTo>
                      <a:pt x="32" y="31"/>
                    </a:lnTo>
                    <a:lnTo>
                      <a:pt x="26" y="33"/>
                    </a:lnTo>
                    <a:lnTo>
                      <a:pt x="21" y="35"/>
                    </a:lnTo>
                    <a:lnTo>
                      <a:pt x="15" y="36"/>
                    </a:lnTo>
                    <a:lnTo>
                      <a:pt x="9" y="37"/>
                    </a:lnTo>
                    <a:lnTo>
                      <a:pt x="4" y="37"/>
                    </a:lnTo>
                    <a:lnTo>
                      <a:pt x="0" y="37"/>
                    </a:lnTo>
                    <a:lnTo>
                      <a:pt x="0" y="35"/>
                    </a:lnTo>
                    <a:lnTo>
                      <a:pt x="0" y="33"/>
                    </a:lnTo>
                    <a:lnTo>
                      <a:pt x="5" y="31"/>
                    </a:lnTo>
                    <a:lnTo>
                      <a:pt x="8" y="26"/>
                    </a:lnTo>
                    <a:lnTo>
                      <a:pt x="11" y="22"/>
                    </a:lnTo>
                    <a:lnTo>
                      <a:pt x="15" y="17"/>
                    </a:lnTo>
                    <a:lnTo>
                      <a:pt x="18" y="12"/>
                    </a:lnTo>
                    <a:lnTo>
                      <a:pt x="23" y="7"/>
                    </a:lnTo>
                    <a:lnTo>
                      <a:pt x="28" y="3"/>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6" name="Freeform 95"/>
              <p:cNvSpPr>
                <a:spLocks/>
              </p:cNvSpPr>
              <p:nvPr/>
            </p:nvSpPr>
            <p:spPr bwMode="auto">
              <a:xfrm>
                <a:off x="5755" y="2157"/>
                <a:ext cx="5" cy="7"/>
              </a:xfrm>
              <a:custGeom>
                <a:avLst/>
                <a:gdLst>
                  <a:gd name="T0" fmla="*/ 0 w 9"/>
                  <a:gd name="T1" fmla="*/ 0 h 17"/>
                  <a:gd name="T2" fmla="*/ 0 w 9"/>
                  <a:gd name="T3" fmla="*/ 0 h 17"/>
                  <a:gd name="T4" fmla="*/ 0 w 9"/>
                  <a:gd name="T5" fmla="*/ 0 h 17"/>
                  <a:gd name="T6" fmla="*/ 0 w 9"/>
                  <a:gd name="T7" fmla="*/ 0 h 17"/>
                  <a:gd name="T8" fmla="*/ 0 w 9"/>
                  <a:gd name="T9" fmla="*/ 0 h 17"/>
                  <a:gd name="T10" fmla="*/ 0 w 9"/>
                  <a:gd name="T11" fmla="*/ 0 h 17"/>
                  <a:gd name="T12" fmla="*/ 0 w 9"/>
                  <a:gd name="T13" fmla="*/ 0 h 17"/>
                  <a:gd name="T14" fmla="*/ 0 w 9"/>
                  <a:gd name="T15" fmla="*/ 0 h 17"/>
                  <a:gd name="T16" fmla="*/ 0 w 9"/>
                  <a:gd name="T17" fmla="*/ 0 h 17"/>
                  <a:gd name="T18" fmla="*/ 0 w 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7"/>
                  <a:gd name="T32" fmla="*/ 9 w 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7">
                    <a:moveTo>
                      <a:pt x="3" y="0"/>
                    </a:moveTo>
                    <a:lnTo>
                      <a:pt x="6" y="4"/>
                    </a:lnTo>
                    <a:lnTo>
                      <a:pt x="9" y="9"/>
                    </a:lnTo>
                    <a:lnTo>
                      <a:pt x="9" y="12"/>
                    </a:lnTo>
                    <a:lnTo>
                      <a:pt x="9" y="17"/>
                    </a:lnTo>
                    <a:lnTo>
                      <a:pt x="4" y="15"/>
                    </a:lnTo>
                    <a:lnTo>
                      <a:pt x="2" y="14"/>
                    </a:lnTo>
                    <a:lnTo>
                      <a:pt x="0" y="6"/>
                    </a:lnTo>
                    <a:lnTo>
                      <a:pt x="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7" name="Freeform 96"/>
              <p:cNvSpPr>
                <a:spLocks/>
              </p:cNvSpPr>
              <p:nvPr/>
            </p:nvSpPr>
            <p:spPr bwMode="auto">
              <a:xfrm>
                <a:off x="5866" y="2162"/>
                <a:ext cx="136" cy="122"/>
              </a:xfrm>
              <a:custGeom>
                <a:avLst/>
                <a:gdLst>
                  <a:gd name="T0" fmla="*/ 0 w 324"/>
                  <a:gd name="T1" fmla="*/ 0 h 292"/>
                  <a:gd name="T2" fmla="*/ 0 w 324"/>
                  <a:gd name="T3" fmla="*/ 0 h 292"/>
                  <a:gd name="T4" fmla="*/ 0 w 324"/>
                  <a:gd name="T5" fmla="*/ 0 h 292"/>
                  <a:gd name="T6" fmla="*/ 0 w 324"/>
                  <a:gd name="T7" fmla="*/ 0 h 292"/>
                  <a:gd name="T8" fmla="*/ 0 w 324"/>
                  <a:gd name="T9" fmla="*/ 0 h 292"/>
                  <a:gd name="T10" fmla="*/ 0 w 324"/>
                  <a:gd name="T11" fmla="*/ 0 h 292"/>
                  <a:gd name="T12" fmla="*/ 0 w 324"/>
                  <a:gd name="T13" fmla="*/ 0 h 292"/>
                  <a:gd name="T14" fmla="*/ 0 w 324"/>
                  <a:gd name="T15" fmla="*/ 0 h 292"/>
                  <a:gd name="T16" fmla="*/ 0 w 324"/>
                  <a:gd name="T17" fmla="*/ 0 h 292"/>
                  <a:gd name="T18" fmla="*/ 0 w 324"/>
                  <a:gd name="T19" fmla="*/ 0 h 292"/>
                  <a:gd name="T20" fmla="*/ 0 w 324"/>
                  <a:gd name="T21" fmla="*/ 0 h 292"/>
                  <a:gd name="T22" fmla="*/ 0 w 324"/>
                  <a:gd name="T23" fmla="*/ 0 h 292"/>
                  <a:gd name="T24" fmla="*/ 0 w 324"/>
                  <a:gd name="T25" fmla="*/ 0 h 292"/>
                  <a:gd name="T26" fmla="*/ 0 w 324"/>
                  <a:gd name="T27" fmla="*/ 0 h 292"/>
                  <a:gd name="T28" fmla="*/ 0 w 324"/>
                  <a:gd name="T29" fmla="*/ 0 h 292"/>
                  <a:gd name="T30" fmla="*/ 0 w 324"/>
                  <a:gd name="T31" fmla="*/ 0 h 292"/>
                  <a:gd name="T32" fmla="*/ 0 w 324"/>
                  <a:gd name="T33" fmla="*/ 0 h 292"/>
                  <a:gd name="T34" fmla="*/ 0 w 324"/>
                  <a:gd name="T35" fmla="*/ 0 h 292"/>
                  <a:gd name="T36" fmla="*/ 0 w 324"/>
                  <a:gd name="T37" fmla="*/ 0 h 292"/>
                  <a:gd name="T38" fmla="*/ 0 w 324"/>
                  <a:gd name="T39" fmla="*/ 0 h 292"/>
                  <a:gd name="T40" fmla="*/ 0 w 324"/>
                  <a:gd name="T41" fmla="*/ 0 h 292"/>
                  <a:gd name="T42" fmla="*/ 0 w 324"/>
                  <a:gd name="T43" fmla="*/ 0 h 292"/>
                  <a:gd name="T44" fmla="*/ 0 w 324"/>
                  <a:gd name="T45" fmla="*/ 0 h 292"/>
                  <a:gd name="T46" fmla="*/ 0 w 324"/>
                  <a:gd name="T47" fmla="*/ 0 h 292"/>
                  <a:gd name="T48" fmla="*/ 0 w 324"/>
                  <a:gd name="T49" fmla="*/ 0 h 292"/>
                  <a:gd name="T50" fmla="*/ 0 w 324"/>
                  <a:gd name="T51" fmla="*/ 0 h 292"/>
                  <a:gd name="T52" fmla="*/ 0 w 324"/>
                  <a:gd name="T53" fmla="*/ 0 h 292"/>
                  <a:gd name="T54" fmla="*/ 0 w 324"/>
                  <a:gd name="T55" fmla="*/ 0 h 292"/>
                  <a:gd name="T56" fmla="*/ 0 w 324"/>
                  <a:gd name="T57" fmla="*/ 0 h 292"/>
                  <a:gd name="T58" fmla="*/ 0 w 324"/>
                  <a:gd name="T59" fmla="*/ 0 h 292"/>
                  <a:gd name="T60" fmla="*/ 0 w 324"/>
                  <a:gd name="T61" fmla="*/ 0 h 292"/>
                  <a:gd name="T62" fmla="*/ 0 w 324"/>
                  <a:gd name="T63" fmla="*/ 0 h 292"/>
                  <a:gd name="T64" fmla="*/ 0 w 324"/>
                  <a:gd name="T65" fmla="*/ 0 h 292"/>
                  <a:gd name="T66" fmla="*/ 0 w 324"/>
                  <a:gd name="T67" fmla="*/ 0 h 292"/>
                  <a:gd name="T68" fmla="*/ 0 w 324"/>
                  <a:gd name="T69" fmla="*/ 0 h 292"/>
                  <a:gd name="T70" fmla="*/ 0 w 324"/>
                  <a:gd name="T71" fmla="*/ 0 h 292"/>
                  <a:gd name="T72" fmla="*/ 0 w 324"/>
                  <a:gd name="T73" fmla="*/ 0 h 292"/>
                  <a:gd name="T74" fmla="*/ 0 w 324"/>
                  <a:gd name="T75" fmla="*/ 0 h 292"/>
                  <a:gd name="T76" fmla="*/ 0 w 324"/>
                  <a:gd name="T77" fmla="*/ 0 h 292"/>
                  <a:gd name="T78" fmla="*/ 0 w 324"/>
                  <a:gd name="T79" fmla="*/ 0 h 292"/>
                  <a:gd name="T80" fmla="*/ 0 w 324"/>
                  <a:gd name="T81" fmla="*/ 0 h 292"/>
                  <a:gd name="T82" fmla="*/ 0 w 324"/>
                  <a:gd name="T83" fmla="*/ 0 h 292"/>
                  <a:gd name="T84" fmla="*/ 0 w 324"/>
                  <a:gd name="T85" fmla="*/ 0 h 292"/>
                  <a:gd name="T86" fmla="*/ 0 w 324"/>
                  <a:gd name="T87" fmla="*/ 0 h 292"/>
                  <a:gd name="T88" fmla="*/ 0 w 324"/>
                  <a:gd name="T89" fmla="*/ 0 h 292"/>
                  <a:gd name="T90" fmla="*/ 0 w 324"/>
                  <a:gd name="T91" fmla="*/ 0 h 292"/>
                  <a:gd name="T92" fmla="*/ 0 w 324"/>
                  <a:gd name="T93" fmla="*/ 0 h 292"/>
                  <a:gd name="T94" fmla="*/ 0 w 324"/>
                  <a:gd name="T95" fmla="*/ 0 h 292"/>
                  <a:gd name="T96" fmla="*/ 0 w 324"/>
                  <a:gd name="T97" fmla="*/ 0 h 292"/>
                  <a:gd name="T98" fmla="*/ 0 w 324"/>
                  <a:gd name="T99" fmla="*/ 0 h 292"/>
                  <a:gd name="T100" fmla="*/ 0 w 324"/>
                  <a:gd name="T101" fmla="*/ 0 h 292"/>
                  <a:gd name="T102" fmla="*/ 0 w 324"/>
                  <a:gd name="T103" fmla="*/ 0 h 292"/>
                  <a:gd name="T104" fmla="*/ 0 w 324"/>
                  <a:gd name="T105" fmla="*/ 0 h 292"/>
                  <a:gd name="T106" fmla="*/ 0 w 324"/>
                  <a:gd name="T107" fmla="*/ 0 h 292"/>
                  <a:gd name="T108" fmla="*/ 0 w 324"/>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4"/>
                  <a:gd name="T166" fmla="*/ 0 h 292"/>
                  <a:gd name="T167" fmla="*/ 324 w 324"/>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4" h="292">
                    <a:moveTo>
                      <a:pt x="282" y="0"/>
                    </a:moveTo>
                    <a:lnTo>
                      <a:pt x="282" y="6"/>
                    </a:lnTo>
                    <a:lnTo>
                      <a:pt x="282" y="12"/>
                    </a:lnTo>
                    <a:lnTo>
                      <a:pt x="281" y="18"/>
                    </a:lnTo>
                    <a:lnTo>
                      <a:pt x="281" y="25"/>
                    </a:lnTo>
                    <a:lnTo>
                      <a:pt x="279" y="31"/>
                    </a:lnTo>
                    <a:lnTo>
                      <a:pt x="278" y="38"/>
                    </a:lnTo>
                    <a:lnTo>
                      <a:pt x="277" y="44"/>
                    </a:lnTo>
                    <a:lnTo>
                      <a:pt x="276" y="51"/>
                    </a:lnTo>
                    <a:lnTo>
                      <a:pt x="272" y="57"/>
                    </a:lnTo>
                    <a:lnTo>
                      <a:pt x="269" y="63"/>
                    </a:lnTo>
                    <a:lnTo>
                      <a:pt x="267" y="69"/>
                    </a:lnTo>
                    <a:lnTo>
                      <a:pt x="264" y="76"/>
                    </a:lnTo>
                    <a:lnTo>
                      <a:pt x="259" y="82"/>
                    </a:lnTo>
                    <a:lnTo>
                      <a:pt x="257" y="88"/>
                    </a:lnTo>
                    <a:lnTo>
                      <a:pt x="253" y="94"/>
                    </a:lnTo>
                    <a:lnTo>
                      <a:pt x="250" y="100"/>
                    </a:lnTo>
                    <a:lnTo>
                      <a:pt x="256" y="101"/>
                    </a:lnTo>
                    <a:lnTo>
                      <a:pt x="261" y="101"/>
                    </a:lnTo>
                    <a:lnTo>
                      <a:pt x="267" y="99"/>
                    </a:lnTo>
                    <a:lnTo>
                      <a:pt x="273" y="97"/>
                    </a:lnTo>
                    <a:lnTo>
                      <a:pt x="277" y="94"/>
                    </a:lnTo>
                    <a:lnTo>
                      <a:pt x="281" y="90"/>
                    </a:lnTo>
                    <a:lnTo>
                      <a:pt x="286" y="85"/>
                    </a:lnTo>
                    <a:lnTo>
                      <a:pt x="291" y="80"/>
                    </a:lnTo>
                    <a:lnTo>
                      <a:pt x="295" y="74"/>
                    </a:lnTo>
                    <a:lnTo>
                      <a:pt x="298" y="68"/>
                    </a:lnTo>
                    <a:lnTo>
                      <a:pt x="302" y="61"/>
                    </a:lnTo>
                    <a:lnTo>
                      <a:pt x="306" y="56"/>
                    </a:lnTo>
                    <a:lnTo>
                      <a:pt x="310" y="50"/>
                    </a:lnTo>
                    <a:lnTo>
                      <a:pt x="314" y="45"/>
                    </a:lnTo>
                    <a:lnTo>
                      <a:pt x="319" y="39"/>
                    </a:lnTo>
                    <a:lnTo>
                      <a:pt x="324" y="37"/>
                    </a:lnTo>
                    <a:lnTo>
                      <a:pt x="324" y="45"/>
                    </a:lnTo>
                    <a:lnTo>
                      <a:pt x="324" y="54"/>
                    </a:lnTo>
                    <a:lnTo>
                      <a:pt x="324" y="61"/>
                    </a:lnTo>
                    <a:lnTo>
                      <a:pt x="323" y="69"/>
                    </a:lnTo>
                    <a:lnTo>
                      <a:pt x="320" y="75"/>
                    </a:lnTo>
                    <a:lnTo>
                      <a:pt x="318" y="82"/>
                    </a:lnTo>
                    <a:lnTo>
                      <a:pt x="314" y="87"/>
                    </a:lnTo>
                    <a:lnTo>
                      <a:pt x="312" y="93"/>
                    </a:lnTo>
                    <a:lnTo>
                      <a:pt x="305" y="100"/>
                    </a:lnTo>
                    <a:lnTo>
                      <a:pt x="296" y="107"/>
                    </a:lnTo>
                    <a:lnTo>
                      <a:pt x="288" y="113"/>
                    </a:lnTo>
                    <a:lnTo>
                      <a:pt x="280" y="119"/>
                    </a:lnTo>
                    <a:lnTo>
                      <a:pt x="270" y="124"/>
                    </a:lnTo>
                    <a:lnTo>
                      <a:pt x="260" y="129"/>
                    </a:lnTo>
                    <a:lnTo>
                      <a:pt x="250" y="133"/>
                    </a:lnTo>
                    <a:lnTo>
                      <a:pt x="240" y="138"/>
                    </a:lnTo>
                    <a:lnTo>
                      <a:pt x="230" y="142"/>
                    </a:lnTo>
                    <a:lnTo>
                      <a:pt x="219" y="146"/>
                    </a:lnTo>
                    <a:lnTo>
                      <a:pt x="209" y="149"/>
                    </a:lnTo>
                    <a:lnTo>
                      <a:pt x="199" y="153"/>
                    </a:lnTo>
                    <a:lnTo>
                      <a:pt x="189" y="158"/>
                    </a:lnTo>
                    <a:lnTo>
                      <a:pt x="180" y="162"/>
                    </a:lnTo>
                    <a:lnTo>
                      <a:pt x="171" y="168"/>
                    </a:lnTo>
                    <a:lnTo>
                      <a:pt x="163" y="172"/>
                    </a:lnTo>
                    <a:lnTo>
                      <a:pt x="168" y="173"/>
                    </a:lnTo>
                    <a:lnTo>
                      <a:pt x="175" y="174"/>
                    </a:lnTo>
                    <a:lnTo>
                      <a:pt x="180" y="174"/>
                    </a:lnTo>
                    <a:lnTo>
                      <a:pt x="186" y="175"/>
                    </a:lnTo>
                    <a:lnTo>
                      <a:pt x="193" y="174"/>
                    </a:lnTo>
                    <a:lnTo>
                      <a:pt x="199" y="174"/>
                    </a:lnTo>
                    <a:lnTo>
                      <a:pt x="205" y="173"/>
                    </a:lnTo>
                    <a:lnTo>
                      <a:pt x="212" y="172"/>
                    </a:lnTo>
                    <a:lnTo>
                      <a:pt x="219" y="171"/>
                    </a:lnTo>
                    <a:lnTo>
                      <a:pt x="225" y="169"/>
                    </a:lnTo>
                    <a:lnTo>
                      <a:pt x="231" y="168"/>
                    </a:lnTo>
                    <a:lnTo>
                      <a:pt x="238" y="166"/>
                    </a:lnTo>
                    <a:lnTo>
                      <a:pt x="244" y="163"/>
                    </a:lnTo>
                    <a:lnTo>
                      <a:pt x="251" y="162"/>
                    </a:lnTo>
                    <a:lnTo>
                      <a:pt x="258" y="160"/>
                    </a:lnTo>
                    <a:lnTo>
                      <a:pt x="265" y="158"/>
                    </a:lnTo>
                    <a:lnTo>
                      <a:pt x="252" y="165"/>
                    </a:lnTo>
                    <a:lnTo>
                      <a:pt x="240" y="172"/>
                    </a:lnTo>
                    <a:lnTo>
                      <a:pt x="227" y="178"/>
                    </a:lnTo>
                    <a:lnTo>
                      <a:pt x="214" y="184"/>
                    </a:lnTo>
                    <a:lnTo>
                      <a:pt x="199" y="188"/>
                    </a:lnTo>
                    <a:lnTo>
                      <a:pt x="185" y="192"/>
                    </a:lnTo>
                    <a:lnTo>
                      <a:pt x="172" y="196"/>
                    </a:lnTo>
                    <a:lnTo>
                      <a:pt x="158" y="200"/>
                    </a:lnTo>
                    <a:lnTo>
                      <a:pt x="143" y="202"/>
                    </a:lnTo>
                    <a:lnTo>
                      <a:pt x="128" y="205"/>
                    </a:lnTo>
                    <a:lnTo>
                      <a:pt x="114" y="207"/>
                    </a:lnTo>
                    <a:lnTo>
                      <a:pt x="101" y="209"/>
                    </a:lnTo>
                    <a:lnTo>
                      <a:pt x="87" y="211"/>
                    </a:lnTo>
                    <a:lnTo>
                      <a:pt x="74" y="214"/>
                    </a:lnTo>
                    <a:lnTo>
                      <a:pt x="62" y="217"/>
                    </a:lnTo>
                    <a:lnTo>
                      <a:pt x="51" y="220"/>
                    </a:lnTo>
                    <a:lnTo>
                      <a:pt x="64" y="225"/>
                    </a:lnTo>
                    <a:lnTo>
                      <a:pt x="78" y="228"/>
                    </a:lnTo>
                    <a:lnTo>
                      <a:pt x="91" y="229"/>
                    </a:lnTo>
                    <a:lnTo>
                      <a:pt x="105" y="231"/>
                    </a:lnTo>
                    <a:lnTo>
                      <a:pt x="119" y="230"/>
                    </a:lnTo>
                    <a:lnTo>
                      <a:pt x="133" y="229"/>
                    </a:lnTo>
                    <a:lnTo>
                      <a:pt x="146" y="227"/>
                    </a:lnTo>
                    <a:lnTo>
                      <a:pt x="161" y="225"/>
                    </a:lnTo>
                    <a:lnTo>
                      <a:pt x="175" y="221"/>
                    </a:lnTo>
                    <a:lnTo>
                      <a:pt x="189" y="218"/>
                    </a:lnTo>
                    <a:lnTo>
                      <a:pt x="202" y="213"/>
                    </a:lnTo>
                    <a:lnTo>
                      <a:pt x="217" y="209"/>
                    </a:lnTo>
                    <a:lnTo>
                      <a:pt x="230" y="206"/>
                    </a:lnTo>
                    <a:lnTo>
                      <a:pt x="244" y="202"/>
                    </a:lnTo>
                    <a:lnTo>
                      <a:pt x="257" y="199"/>
                    </a:lnTo>
                    <a:lnTo>
                      <a:pt x="272" y="197"/>
                    </a:lnTo>
                    <a:lnTo>
                      <a:pt x="275" y="200"/>
                    </a:lnTo>
                    <a:lnTo>
                      <a:pt x="276" y="206"/>
                    </a:lnTo>
                    <a:lnTo>
                      <a:pt x="265" y="210"/>
                    </a:lnTo>
                    <a:lnTo>
                      <a:pt x="255" y="216"/>
                    </a:lnTo>
                    <a:lnTo>
                      <a:pt x="244" y="221"/>
                    </a:lnTo>
                    <a:lnTo>
                      <a:pt x="234" y="226"/>
                    </a:lnTo>
                    <a:lnTo>
                      <a:pt x="222" y="229"/>
                    </a:lnTo>
                    <a:lnTo>
                      <a:pt x="212" y="233"/>
                    </a:lnTo>
                    <a:lnTo>
                      <a:pt x="200" y="237"/>
                    </a:lnTo>
                    <a:lnTo>
                      <a:pt x="190" y="240"/>
                    </a:lnTo>
                    <a:lnTo>
                      <a:pt x="178" y="242"/>
                    </a:lnTo>
                    <a:lnTo>
                      <a:pt x="167" y="244"/>
                    </a:lnTo>
                    <a:lnTo>
                      <a:pt x="156" y="246"/>
                    </a:lnTo>
                    <a:lnTo>
                      <a:pt x="145" y="248"/>
                    </a:lnTo>
                    <a:lnTo>
                      <a:pt x="134" y="249"/>
                    </a:lnTo>
                    <a:lnTo>
                      <a:pt x="123" y="251"/>
                    </a:lnTo>
                    <a:lnTo>
                      <a:pt x="112" y="253"/>
                    </a:lnTo>
                    <a:lnTo>
                      <a:pt x="102" y="255"/>
                    </a:lnTo>
                    <a:lnTo>
                      <a:pt x="98" y="261"/>
                    </a:lnTo>
                    <a:lnTo>
                      <a:pt x="91" y="264"/>
                    </a:lnTo>
                    <a:lnTo>
                      <a:pt x="85" y="265"/>
                    </a:lnTo>
                    <a:lnTo>
                      <a:pt x="79" y="266"/>
                    </a:lnTo>
                    <a:lnTo>
                      <a:pt x="82" y="267"/>
                    </a:lnTo>
                    <a:lnTo>
                      <a:pt x="86" y="269"/>
                    </a:lnTo>
                    <a:lnTo>
                      <a:pt x="91" y="270"/>
                    </a:lnTo>
                    <a:lnTo>
                      <a:pt x="97" y="271"/>
                    </a:lnTo>
                    <a:lnTo>
                      <a:pt x="102" y="271"/>
                    </a:lnTo>
                    <a:lnTo>
                      <a:pt x="107" y="271"/>
                    </a:lnTo>
                    <a:lnTo>
                      <a:pt x="112" y="271"/>
                    </a:lnTo>
                    <a:lnTo>
                      <a:pt x="118" y="271"/>
                    </a:lnTo>
                    <a:lnTo>
                      <a:pt x="122" y="270"/>
                    </a:lnTo>
                    <a:lnTo>
                      <a:pt x="127" y="270"/>
                    </a:lnTo>
                    <a:lnTo>
                      <a:pt x="132" y="270"/>
                    </a:lnTo>
                    <a:lnTo>
                      <a:pt x="137" y="270"/>
                    </a:lnTo>
                    <a:lnTo>
                      <a:pt x="142" y="270"/>
                    </a:lnTo>
                    <a:lnTo>
                      <a:pt x="147" y="273"/>
                    </a:lnTo>
                    <a:lnTo>
                      <a:pt x="153" y="275"/>
                    </a:lnTo>
                    <a:lnTo>
                      <a:pt x="158" y="278"/>
                    </a:lnTo>
                    <a:lnTo>
                      <a:pt x="147" y="281"/>
                    </a:lnTo>
                    <a:lnTo>
                      <a:pt x="138" y="284"/>
                    </a:lnTo>
                    <a:lnTo>
                      <a:pt x="128" y="285"/>
                    </a:lnTo>
                    <a:lnTo>
                      <a:pt x="119" y="288"/>
                    </a:lnTo>
                    <a:lnTo>
                      <a:pt x="108" y="289"/>
                    </a:lnTo>
                    <a:lnTo>
                      <a:pt x="99" y="291"/>
                    </a:lnTo>
                    <a:lnTo>
                      <a:pt x="89" y="291"/>
                    </a:lnTo>
                    <a:lnTo>
                      <a:pt x="80" y="292"/>
                    </a:lnTo>
                    <a:lnTo>
                      <a:pt x="69" y="291"/>
                    </a:lnTo>
                    <a:lnTo>
                      <a:pt x="59" y="290"/>
                    </a:lnTo>
                    <a:lnTo>
                      <a:pt x="48" y="289"/>
                    </a:lnTo>
                    <a:lnTo>
                      <a:pt x="39" y="288"/>
                    </a:lnTo>
                    <a:lnTo>
                      <a:pt x="28" y="285"/>
                    </a:lnTo>
                    <a:lnTo>
                      <a:pt x="19" y="284"/>
                    </a:lnTo>
                    <a:lnTo>
                      <a:pt x="9" y="282"/>
                    </a:lnTo>
                    <a:lnTo>
                      <a:pt x="0" y="280"/>
                    </a:lnTo>
                    <a:lnTo>
                      <a:pt x="0" y="265"/>
                    </a:lnTo>
                    <a:lnTo>
                      <a:pt x="3" y="251"/>
                    </a:lnTo>
                    <a:lnTo>
                      <a:pt x="6" y="237"/>
                    </a:lnTo>
                    <a:lnTo>
                      <a:pt x="10" y="224"/>
                    </a:lnTo>
                    <a:lnTo>
                      <a:pt x="15" y="209"/>
                    </a:lnTo>
                    <a:lnTo>
                      <a:pt x="21" y="198"/>
                    </a:lnTo>
                    <a:lnTo>
                      <a:pt x="27" y="186"/>
                    </a:lnTo>
                    <a:lnTo>
                      <a:pt x="36" y="175"/>
                    </a:lnTo>
                    <a:lnTo>
                      <a:pt x="44" y="165"/>
                    </a:lnTo>
                    <a:lnTo>
                      <a:pt x="54" y="156"/>
                    </a:lnTo>
                    <a:lnTo>
                      <a:pt x="66" y="149"/>
                    </a:lnTo>
                    <a:lnTo>
                      <a:pt x="79" y="144"/>
                    </a:lnTo>
                    <a:lnTo>
                      <a:pt x="90" y="140"/>
                    </a:lnTo>
                    <a:lnTo>
                      <a:pt x="104" y="138"/>
                    </a:lnTo>
                    <a:lnTo>
                      <a:pt x="120" y="138"/>
                    </a:lnTo>
                    <a:lnTo>
                      <a:pt x="137" y="141"/>
                    </a:lnTo>
                    <a:lnTo>
                      <a:pt x="142" y="137"/>
                    </a:lnTo>
                    <a:lnTo>
                      <a:pt x="147" y="134"/>
                    </a:lnTo>
                    <a:lnTo>
                      <a:pt x="153" y="131"/>
                    </a:lnTo>
                    <a:lnTo>
                      <a:pt x="158" y="128"/>
                    </a:lnTo>
                    <a:lnTo>
                      <a:pt x="162" y="123"/>
                    </a:lnTo>
                    <a:lnTo>
                      <a:pt x="166" y="118"/>
                    </a:lnTo>
                    <a:lnTo>
                      <a:pt x="170" y="114"/>
                    </a:lnTo>
                    <a:lnTo>
                      <a:pt x="175" y="110"/>
                    </a:lnTo>
                    <a:lnTo>
                      <a:pt x="177" y="104"/>
                    </a:lnTo>
                    <a:lnTo>
                      <a:pt x="180" y="98"/>
                    </a:lnTo>
                    <a:lnTo>
                      <a:pt x="182" y="93"/>
                    </a:lnTo>
                    <a:lnTo>
                      <a:pt x="185" y="87"/>
                    </a:lnTo>
                    <a:lnTo>
                      <a:pt x="187" y="81"/>
                    </a:lnTo>
                    <a:lnTo>
                      <a:pt x="190" y="76"/>
                    </a:lnTo>
                    <a:lnTo>
                      <a:pt x="192" y="71"/>
                    </a:lnTo>
                    <a:lnTo>
                      <a:pt x="194" y="66"/>
                    </a:lnTo>
                    <a:lnTo>
                      <a:pt x="197" y="69"/>
                    </a:lnTo>
                    <a:lnTo>
                      <a:pt x="199" y="74"/>
                    </a:lnTo>
                    <a:lnTo>
                      <a:pt x="201" y="79"/>
                    </a:lnTo>
                    <a:lnTo>
                      <a:pt x="202" y="85"/>
                    </a:lnTo>
                    <a:lnTo>
                      <a:pt x="205" y="93"/>
                    </a:lnTo>
                    <a:lnTo>
                      <a:pt x="208" y="101"/>
                    </a:lnTo>
                    <a:lnTo>
                      <a:pt x="211" y="105"/>
                    </a:lnTo>
                    <a:lnTo>
                      <a:pt x="216" y="105"/>
                    </a:lnTo>
                    <a:lnTo>
                      <a:pt x="219" y="101"/>
                    </a:lnTo>
                    <a:lnTo>
                      <a:pt x="223" y="96"/>
                    </a:lnTo>
                    <a:lnTo>
                      <a:pt x="228" y="91"/>
                    </a:lnTo>
                    <a:lnTo>
                      <a:pt x="235" y="83"/>
                    </a:lnTo>
                    <a:lnTo>
                      <a:pt x="238" y="77"/>
                    </a:lnTo>
                    <a:lnTo>
                      <a:pt x="241" y="73"/>
                    </a:lnTo>
                    <a:lnTo>
                      <a:pt x="244" y="67"/>
                    </a:lnTo>
                    <a:lnTo>
                      <a:pt x="248" y="62"/>
                    </a:lnTo>
                    <a:lnTo>
                      <a:pt x="250" y="57"/>
                    </a:lnTo>
                    <a:lnTo>
                      <a:pt x="253" y="52"/>
                    </a:lnTo>
                    <a:lnTo>
                      <a:pt x="256" y="47"/>
                    </a:lnTo>
                    <a:lnTo>
                      <a:pt x="258" y="41"/>
                    </a:lnTo>
                    <a:lnTo>
                      <a:pt x="261" y="36"/>
                    </a:lnTo>
                    <a:lnTo>
                      <a:pt x="264" y="31"/>
                    </a:lnTo>
                    <a:lnTo>
                      <a:pt x="267" y="26"/>
                    </a:lnTo>
                    <a:lnTo>
                      <a:pt x="269" y="20"/>
                    </a:lnTo>
                    <a:lnTo>
                      <a:pt x="272" y="16"/>
                    </a:lnTo>
                    <a:lnTo>
                      <a:pt x="275" y="10"/>
                    </a:lnTo>
                    <a:lnTo>
                      <a:pt x="277" y="5"/>
                    </a:lnTo>
                    <a:lnTo>
                      <a:pt x="28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8" name="Freeform 97"/>
              <p:cNvSpPr>
                <a:spLocks/>
              </p:cNvSpPr>
              <p:nvPr/>
            </p:nvSpPr>
            <p:spPr bwMode="auto">
              <a:xfrm>
                <a:off x="5809" y="2183"/>
                <a:ext cx="19" cy="6"/>
              </a:xfrm>
              <a:custGeom>
                <a:avLst/>
                <a:gdLst>
                  <a:gd name="T0" fmla="*/ 0 w 45"/>
                  <a:gd name="T1" fmla="*/ 0 h 15"/>
                  <a:gd name="T2" fmla="*/ 0 w 45"/>
                  <a:gd name="T3" fmla="*/ 0 h 15"/>
                  <a:gd name="T4" fmla="*/ 0 w 45"/>
                  <a:gd name="T5" fmla="*/ 0 h 15"/>
                  <a:gd name="T6" fmla="*/ 0 w 45"/>
                  <a:gd name="T7" fmla="*/ 0 h 15"/>
                  <a:gd name="T8" fmla="*/ 0 w 45"/>
                  <a:gd name="T9" fmla="*/ 0 h 15"/>
                  <a:gd name="T10" fmla="*/ 0 w 45"/>
                  <a:gd name="T11" fmla="*/ 0 h 15"/>
                  <a:gd name="T12" fmla="*/ 0 w 45"/>
                  <a:gd name="T13" fmla="*/ 0 h 15"/>
                  <a:gd name="T14" fmla="*/ 0 w 45"/>
                  <a:gd name="T15" fmla="*/ 0 h 15"/>
                  <a:gd name="T16" fmla="*/ 0 w 45"/>
                  <a:gd name="T17" fmla="*/ 0 h 15"/>
                  <a:gd name="T18" fmla="*/ 0 w 45"/>
                  <a:gd name="T19" fmla="*/ 0 h 15"/>
                  <a:gd name="T20" fmla="*/ 0 w 45"/>
                  <a:gd name="T21" fmla="*/ 0 h 15"/>
                  <a:gd name="T22" fmla="*/ 0 w 45"/>
                  <a:gd name="T23" fmla="*/ 0 h 15"/>
                  <a:gd name="T24" fmla="*/ 0 w 45"/>
                  <a:gd name="T25" fmla="*/ 0 h 15"/>
                  <a:gd name="T26" fmla="*/ 0 w 45"/>
                  <a:gd name="T27" fmla="*/ 0 h 15"/>
                  <a:gd name="T28" fmla="*/ 0 w 45"/>
                  <a:gd name="T29" fmla="*/ 0 h 15"/>
                  <a:gd name="T30" fmla="*/ 0 w 45"/>
                  <a:gd name="T31" fmla="*/ 0 h 15"/>
                  <a:gd name="T32" fmla="*/ 0 w 45"/>
                  <a:gd name="T33" fmla="*/ 0 h 15"/>
                  <a:gd name="T34" fmla="*/ 0 w 45"/>
                  <a:gd name="T35" fmla="*/ 0 h 15"/>
                  <a:gd name="T36" fmla="*/ 0 w 45"/>
                  <a:gd name="T37" fmla="*/ 0 h 15"/>
                  <a:gd name="T38" fmla="*/ 0 w 45"/>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5"/>
                  <a:gd name="T62" fmla="*/ 45 w 4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5">
                    <a:moveTo>
                      <a:pt x="14" y="0"/>
                    </a:moveTo>
                    <a:lnTo>
                      <a:pt x="19" y="0"/>
                    </a:lnTo>
                    <a:lnTo>
                      <a:pt x="25" y="0"/>
                    </a:lnTo>
                    <a:lnTo>
                      <a:pt x="29" y="0"/>
                    </a:lnTo>
                    <a:lnTo>
                      <a:pt x="36" y="0"/>
                    </a:lnTo>
                    <a:lnTo>
                      <a:pt x="40" y="0"/>
                    </a:lnTo>
                    <a:lnTo>
                      <a:pt x="44" y="3"/>
                    </a:lnTo>
                    <a:lnTo>
                      <a:pt x="45" y="6"/>
                    </a:lnTo>
                    <a:lnTo>
                      <a:pt x="44" y="14"/>
                    </a:lnTo>
                    <a:lnTo>
                      <a:pt x="35" y="13"/>
                    </a:lnTo>
                    <a:lnTo>
                      <a:pt x="27" y="14"/>
                    </a:lnTo>
                    <a:lnTo>
                      <a:pt x="17" y="14"/>
                    </a:lnTo>
                    <a:lnTo>
                      <a:pt x="10" y="15"/>
                    </a:lnTo>
                    <a:lnTo>
                      <a:pt x="3" y="14"/>
                    </a:lnTo>
                    <a:lnTo>
                      <a:pt x="0" y="13"/>
                    </a:lnTo>
                    <a:lnTo>
                      <a:pt x="0" y="10"/>
                    </a:lnTo>
                    <a:lnTo>
                      <a:pt x="6" y="6"/>
                    </a:lnTo>
                    <a:lnTo>
                      <a:pt x="9" y="4"/>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9" name="Freeform 98"/>
              <p:cNvSpPr>
                <a:spLocks/>
              </p:cNvSpPr>
              <p:nvPr/>
            </p:nvSpPr>
            <p:spPr bwMode="auto">
              <a:xfrm>
                <a:off x="5428" y="2187"/>
                <a:ext cx="15" cy="21"/>
              </a:xfrm>
              <a:custGeom>
                <a:avLst/>
                <a:gdLst>
                  <a:gd name="T0" fmla="*/ 0 w 32"/>
                  <a:gd name="T1" fmla="*/ 0 h 52"/>
                  <a:gd name="T2" fmla="*/ 0 w 32"/>
                  <a:gd name="T3" fmla="*/ 0 h 52"/>
                  <a:gd name="T4" fmla="*/ 0 w 32"/>
                  <a:gd name="T5" fmla="*/ 0 h 52"/>
                  <a:gd name="T6" fmla="*/ 0 w 32"/>
                  <a:gd name="T7" fmla="*/ 0 h 52"/>
                  <a:gd name="T8" fmla="*/ 0 w 32"/>
                  <a:gd name="T9" fmla="*/ 0 h 52"/>
                  <a:gd name="T10" fmla="*/ 0 w 32"/>
                  <a:gd name="T11" fmla="*/ 0 h 52"/>
                  <a:gd name="T12" fmla="*/ 0 w 32"/>
                  <a:gd name="T13" fmla="*/ 0 h 52"/>
                  <a:gd name="T14" fmla="*/ 0 w 32"/>
                  <a:gd name="T15" fmla="*/ 0 h 52"/>
                  <a:gd name="T16" fmla="*/ 0 w 32"/>
                  <a:gd name="T17" fmla="*/ 0 h 52"/>
                  <a:gd name="T18" fmla="*/ 0 w 32"/>
                  <a:gd name="T19" fmla="*/ 0 h 52"/>
                  <a:gd name="T20" fmla="*/ 0 w 32"/>
                  <a:gd name="T21" fmla="*/ 0 h 52"/>
                  <a:gd name="T22" fmla="*/ 0 w 32"/>
                  <a:gd name="T23" fmla="*/ 0 h 52"/>
                  <a:gd name="T24" fmla="*/ 0 w 32"/>
                  <a:gd name="T25" fmla="*/ 0 h 52"/>
                  <a:gd name="T26" fmla="*/ 0 w 32"/>
                  <a:gd name="T27" fmla="*/ 0 h 52"/>
                  <a:gd name="T28" fmla="*/ 0 w 32"/>
                  <a:gd name="T29" fmla="*/ 0 h 52"/>
                  <a:gd name="T30" fmla="*/ 0 w 32"/>
                  <a:gd name="T31" fmla="*/ 0 h 52"/>
                  <a:gd name="T32" fmla="*/ 0 w 32"/>
                  <a:gd name="T33" fmla="*/ 0 h 52"/>
                  <a:gd name="T34" fmla="*/ 0 w 32"/>
                  <a:gd name="T35" fmla="*/ 0 h 52"/>
                  <a:gd name="T36" fmla="*/ 0 w 32"/>
                  <a:gd name="T37" fmla="*/ 0 h 52"/>
                  <a:gd name="T38" fmla="*/ 0 w 32"/>
                  <a:gd name="T39" fmla="*/ 0 h 52"/>
                  <a:gd name="T40" fmla="*/ 0 w 32"/>
                  <a:gd name="T41" fmla="*/ 0 h 52"/>
                  <a:gd name="T42" fmla="*/ 0 w 32"/>
                  <a:gd name="T43" fmla="*/ 0 h 52"/>
                  <a:gd name="T44" fmla="*/ 0 w 32"/>
                  <a:gd name="T45" fmla="*/ 0 h 52"/>
                  <a:gd name="T46" fmla="*/ 0 w 32"/>
                  <a:gd name="T47" fmla="*/ 0 h 52"/>
                  <a:gd name="T48" fmla="*/ 0 w 32"/>
                  <a:gd name="T49" fmla="*/ 0 h 52"/>
                  <a:gd name="T50" fmla="*/ 0 w 32"/>
                  <a:gd name="T51" fmla="*/ 0 h 52"/>
                  <a:gd name="T52" fmla="*/ 0 w 32"/>
                  <a:gd name="T53" fmla="*/ 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52"/>
                  <a:gd name="T83" fmla="*/ 32 w 32"/>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52">
                    <a:moveTo>
                      <a:pt x="8" y="0"/>
                    </a:moveTo>
                    <a:lnTo>
                      <a:pt x="12" y="6"/>
                    </a:lnTo>
                    <a:lnTo>
                      <a:pt x="19" y="10"/>
                    </a:lnTo>
                    <a:lnTo>
                      <a:pt x="25" y="13"/>
                    </a:lnTo>
                    <a:lnTo>
                      <a:pt x="32" y="14"/>
                    </a:lnTo>
                    <a:lnTo>
                      <a:pt x="32" y="16"/>
                    </a:lnTo>
                    <a:lnTo>
                      <a:pt x="26" y="18"/>
                    </a:lnTo>
                    <a:lnTo>
                      <a:pt x="20" y="24"/>
                    </a:lnTo>
                    <a:lnTo>
                      <a:pt x="15" y="30"/>
                    </a:lnTo>
                    <a:lnTo>
                      <a:pt x="12" y="36"/>
                    </a:lnTo>
                    <a:lnTo>
                      <a:pt x="10" y="40"/>
                    </a:lnTo>
                    <a:lnTo>
                      <a:pt x="8" y="45"/>
                    </a:lnTo>
                    <a:lnTo>
                      <a:pt x="5" y="49"/>
                    </a:lnTo>
                    <a:lnTo>
                      <a:pt x="4" y="52"/>
                    </a:lnTo>
                    <a:lnTo>
                      <a:pt x="2" y="52"/>
                    </a:lnTo>
                    <a:lnTo>
                      <a:pt x="1" y="49"/>
                    </a:lnTo>
                    <a:lnTo>
                      <a:pt x="1" y="46"/>
                    </a:lnTo>
                    <a:lnTo>
                      <a:pt x="1" y="43"/>
                    </a:lnTo>
                    <a:lnTo>
                      <a:pt x="1" y="38"/>
                    </a:lnTo>
                    <a:lnTo>
                      <a:pt x="1" y="32"/>
                    </a:lnTo>
                    <a:lnTo>
                      <a:pt x="1" y="25"/>
                    </a:lnTo>
                    <a:lnTo>
                      <a:pt x="0" y="17"/>
                    </a:lnTo>
                    <a:lnTo>
                      <a:pt x="0" y="12"/>
                    </a:lnTo>
                    <a:lnTo>
                      <a:pt x="2" y="6"/>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0" name="Freeform 99"/>
              <p:cNvSpPr>
                <a:spLocks/>
              </p:cNvSpPr>
              <p:nvPr/>
            </p:nvSpPr>
            <p:spPr bwMode="auto">
              <a:xfrm>
                <a:off x="5803" y="2189"/>
                <a:ext cx="30" cy="7"/>
              </a:xfrm>
              <a:custGeom>
                <a:avLst/>
                <a:gdLst>
                  <a:gd name="T0" fmla="*/ 0 w 71"/>
                  <a:gd name="T1" fmla="*/ 0 h 17"/>
                  <a:gd name="T2" fmla="*/ 0 w 71"/>
                  <a:gd name="T3" fmla="*/ 0 h 17"/>
                  <a:gd name="T4" fmla="*/ 0 w 71"/>
                  <a:gd name="T5" fmla="*/ 0 h 17"/>
                  <a:gd name="T6" fmla="*/ 0 w 71"/>
                  <a:gd name="T7" fmla="*/ 0 h 17"/>
                  <a:gd name="T8" fmla="*/ 0 w 71"/>
                  <a:gd name="T9" fmla="*/ 0 h 17"/>
                  <a:gd name="T10" fmla="*/ 0 w 71"/>
                  <a:gd name="T11" fmla="*/ 0 h 17"/>
                  <a:gd name="T12" fmla="*/ 0 w 71"/>
                  <a:gd name="T13" fmla="*/ 0 h 17"/>
                  <a:gd name="T14" fmla="*/ 0 w 71"/>
                  <a:gd name="T15" fmla="*/ 0 h 17"/>
                  <a:gd name="T16" fmla="*/ 0 w 71"/>
                  <a:gd name="T17" fmla="*/ 0 h 17"/>
                  <a:gd name="T18" fmla="*/ 0 w 71"/>
                  <a:gd name="T19" fmla="*/ 0 h 17"/>
                  <a:gd name="T20" fmla="*/ 0 w 71"/>
                  <a:gd name="T21" fmla="*/ 0 h 17"/>
                  <a:gd name="T22" fmla="*/ 0 w 71"/>
                  <a:gd name="T23" fmla="*/ 0 h 17"/>
                  <a:gd name="T24" fmla="*/ 0 w 71"/>
                  <a:gd name="T25" fmla="*/ 0 h 17"/>
                  <a:gd name="T26" fmla="*/ 0 w 71"/>
                  <a:gd name="T27" fmla="*/ 0 h 17"/>
                  <a:gd name="T28" fmla="*/ 0 w 71"/>
                  <a:gd name="T29" fmla="*/ 0 h 17"/>
                  <a:gd name="T30" fmla="*/ 0 w 71"/>
                  <a:gd name="T31" fmla="*/ 0 h 17"/>
                  <a:gd name="T32" fmla="*/ 0 w 71"/>
                  <a:gd name="T33" fmla="*/ 0 h 17"/>
                  <a:gd name="T34" fmla="*/ 0 w 71"/>
                  <a:gd name="T35" fmla="*/ 0 h 17"/>
                  <a:gd name="T36" fmla="*/ 0 w 71"/>
                  <a:gd name="T37" fmla="*/ 0 h 17"/>
                  <a:gd name="T38" fmla="*/ 0 w 71"/>
                  <a:gd name="T39" fmla="*/ 0 h 17"/>
                  <a:gd name="T40" fmla="*/ 0 w 71"/>
                  <a:gd name="T41" fmla="*/ 0 h 17"/>
                  <a:gd name="T42" fmla="*/ 0 w 71"/>
                  <a:gd name="T43" fmla="*/ 0 h 17"/>
                  <a:gd name="T44" fmla="*/ 0 w 71"/>
                  <a:gd name="T45" fmla="*/ 0 h 17"/>
                  <a:gd name="T46" fmla="*/ 0 w 71"/>
                  <a:gd name="T47" fmla="*/ 0 h 17"/>
                  <a:gd name="T48" fmla="*/ 0 w 71"/>
                  <a:gd name="T49" fmla="*/ 0 h 17"/>
                  <a:gd name="T50" fmla="*/ 0 w 71"/>
                  <a:gd name="T51" fmla="*/ 0 h 17"/>
                  <a:gd name="T52" fmla="*/ 0 w 71"/>
                  <a:gd name="T53" fmla="*/ 0 h 17"/>
                  <a:gd name="T54" fmla="*/ 0 w 71"/>
                  <a:gd name="T55" fmla="*/ 0 h 17"/>
                  <a:gd name="T56" fmla="*/ 0 w 71"/>
                  <a:gd name="T57" fmla="*/ 0 h 17"/>
                  <a:gd name="T58" fmla="*/ 0 w 71"/>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7"/>
                  <a:gd name="T92" fmla="*/ 71 w 7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7">
                    <a:moveTo>
                      <a:pt x="16" y="0"/>
                    </a:moveTo>
                    <a:lnTo>
                      <a:pt x="19" y="1"/>
                    </a:lnTo>
                    <a:lnTo>
                      <a:pt x="24" y="2"/>
                    </a:lnTo>
                    <a:lnTo>
                      <a:pt x="29" y="2"/>
                    </a:lnTo>
                    <a:lnTo>
                      <a:pt x="35" y="3"/>
                    </a:lnTo>
                    <a:lnTo>
                      <a:pt x="42" y="3"/>
                    </a:lnTo>
                    <a:lnTo>
                      <a:pt x="47" y="4"/>
                    </a:lnTo>
                    <a:lnTo>
                      <a:pt x="53" y="4"/>
                    </a:lnTo>
                    <a:lnTo>
                      <a:pt x="60" y="5"/>
                    </a:lnTo>
                    <a:lnTo>
                      <a:pt x="63" y="5"/>
                    </a:lnTo>
                    <a:lnTo>
                      <a:pt x="67" y="5"/>
                    </a:lnTo>
                    <a:lnTo>
                      <a:pt x="70" y="6"/>
                    </a:lnTo>
                    <a:lnTo>
                      <a:pt x="71" y="8"/>
                    </a:lnTo>
                    <a:lnTo>
                      <a:pt x="69" y="11"/>
                    </a:lnTo>
                    <a:lnTo>
                      <a:pt x="64" y="12"/>
                    </a:lnTo>
                    <a:lnTo>
                      <a:pt x="60" y="17"/>
                    </a:lnTo>
                    <a:lnTo>
                      <a:pt x="51" y="16"/>
                    </a:lnTo>
                    <a:lnTo>
                      <a:pt x="43" y="16"/>
                    </a:lnTo>
                    <a:lnTo>
                      <a:pt x="35" y="16"/>
                    </a:lnTo>
                    <a:lnTo>
                      <a:pt x="27" y="16"/>
                    </a:lnTo>
                    <a:lnTo>
                      <a:pt x="20" y="14"/>
                    </a:lnTo>
                    <a:lnTo>
                      <a:pt x="12" y="12"/>
                    </a:lnTo>
                    <a:lnTo>
                      <a:pt x="5" y="9"/>
                    </a:lnTo>
                    <a:lnTo>
                      <a:pt x="0" y="5"/>
                    </a:lnTo>
                    <a:lnTo>
                      <a:pt x="4" y="3"/>
                    </a:lnTo>
                    <a:lnTo>
                      <a:pt x="7" y="3"/>
                    </a:lnTo>
                    <a:lnTo>
                      <a:pt x="12" y="2"/>
                    </a:lnTo>
                    <a:lnTo>
                      <a:pt x="1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1" name="Freeform 100"/>
              <p:cNvSpPr>
                <a:spLocks/>
              </p:cNvSpPr>
              <p:nvPr/>
            </p:nvSpPr>
            <p:spPr bwMode="auto">
              <a:xfrm>
                <a:off x="5468" y="2195"/>
                <a:ext cx="15" cy="5"/>
              </a:xfrm>
              <a:custGeom>
                <a:avLst/>
                <a:gdLst>
                  <a:gd name="T0" fmla="*/ 0 w 45"/>
                  <a:gd name="T1" fmla="*/ 0 h 13"/>
                  <a:gd name="T2" fmla="*/ 0 w 45"/>
                  <a:gd name="T3" fmla="*/ 0 h 13"/>
                  <a:gd name="T4" fmla="*/ 0 w 45"/>
                  <a:gd name="T5" fmla="*/ 0 h 13"/>
                  <a:gd name="T6" fmla="*/ 0 w 45"/>
                  <a:gd name="T7" fmla="*/ 0 h 13"/>
                  <a:gd name="T8" fmla="*/ 0 w 45"/>
                  <a:gd name="T9" fmla="*/ 0 h 13"/>
                  <a:gd name="T10" fmla="*/ 0 w 45"/>
                  <a:gd name="T11" fmla="*/ 0 h 13"/>
                  <a:gd name="T12" fmla="*/ 0 w 45"/>
                  <a:gd name="T13" fmla="*/ 0 h 13"/>
                  <a:gd name="T14" fmla="*/ 0 w 45"/>
                  <a:gd name="T15" fmla="*/ 0 h 13"/>
                  <a:gd name="T16" fmla="*/ 0 w 45"/>
                  <a:gd name="T17" fmla="*/ 0 h 13"/>
                  <a:gd name="T18" fmla="*/ 0 w 45"/>
                  <a:gd name="T19" fmla="*/ 0 h 13"/>
                  <a:gd name="T20" fmla="*/ 0 w 45"/>
                  <a:gd name="T21" fmla="*/ 0 h 13"/>
                  <a:gd name="T22" fmla="*/ 0 w 45"/>
                  <a:gd name="T23" fmla="*/ 0 h 13"/>
                  <a:gd name="T24" fmla="*/ 0 w 45"/>
                  <a:gd name="T25" fmla="*/ 0 h 13"/>
                  <a:gd name="T26" fmla="*/ 0 w 45"/>
                  <a:gd name="T27" fmla="*/ 0 h 13"/>
                  <a:gd name="T28" fmla="*/ 0 w 45"/>
                  <a:gd name="T29" fmla="*/ 0 h 13"/>
                  <a:gd name="T30" fmla="*/ 0 w 45"/>
                  <a:gd name="T31" fmla="*/ 0 h 13"/>
                  <a:gd name="T32" fmla="*/ 0 w 45"/>
                  <a:gd name="T33" fmla="*/ 0 h 13"/>
                  <a:gd name="T34" fmla="*/ 0 w 45"/>
                  <a:gd name="T35" fmla="*/ 0 h 13"/>
                  <a:gd name="T36" fmla="*/ 0 w 45"/>
                  <a:gd name="T37" fmla="*/ 0 h 13"/>
                  <a:gd name="T38" fmla="*/ 0 w 45"/>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3"/>
                  <a:gd name="T62" fmla="*/ 45 w 4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3">
                    <a:moveTo>
                      <a:pt x="19" y="0"/>
                    </a:moveTo>
                    <a:lnTo>
                      <a:pt x="26" y="0"/>
                    </a:lnTo>
                    <a:lnTo>
                      <a:pt x="31" y="0"/>
                    </a:lnTo>
                    <a:lnTo>
                      <a:pt x="37" y="0"/>
                    </a:lnTo>
                    <a:lnTo>
                      <a:pt x="45" y="0"/>
                    </a:lnTo>
                    <a:lnTo>
                      <a:pt x="45" y="1"/>
                    </a:lnTo>
                    <a:lnTo>
                      <a:pt x="45" y="2"/>
                    </a:lnTo>
                    <a:lnTo>
                      <a:pt x="39" y="1"/>
                    </a:lnTo>
                    <a:lnTo>
                      <a:pt x="34" y="2"/>
                    </a:lnTo>
                    <a:lnTo>
                      <a:pt x="28" y="5"/>
                    </a:lnTo>
                    <a:lnTo>
                      <a:pt x="25" y="8"/>
                    </a:lnTo>
                    <a:lnTo>
                      <a:pt x="15" y="12"/>
                    </a:lnTo>
                    <a:lnTo>
                      <a:pt x="8" y="13"/>
                    </a:lnTo>
                    <a:lnTo>
                      <a:pt x="3" y="9"/>
                    </a:lnTo>
                    <a:lnTo>
                      <a:pt x="0" y="6"/>
                    </a:lnTo>
                    <a:lnTo>
                      <a:pt x="5" y="4"/>
                    </a:lnTo>
                    <a:lnTo>
                      <a:pt x="9" y="4"/>
                    </a:lnTo>
                    <a:lnTo>
                      <a:pt x="14" y="3"/>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2" name="Freeform 101"/>
              <p:cNvSpPr>
                <a:spLocks/>
              </p:cNvSpPr>
              <p:nvPr/>
            </p:nvSpPr>
            <p:spPr bwMode="auto">
              <a:xfrm>
                <a:off x="5992" y="2198"/>
                <a:ext cx="73" cy="175"/>
              </a:xfrm>
              <a:custGeom>
                <a:avLst/>
                <a:gdLst>
                  <a:gd name="T0" fmla="*/ 0 w 175"/>
                  <a:gd name="T1" fmla="*/ 0 h 396"/>
                  <a:gd name="T2" fmla="*/ 0 w 175"/>
                  <a:gd name="T3" fmla="*/ 0 h 396"/>
                  <a:gd name="T4" fmla="*/ 0 w 175"/>
                  <a:gd name="T5" fmla="*/ 0 h 396"/>
                  <a:gd name="T6" fmla="*/ 0 w 175"/>
                  <a:gd name="T7" fmla="*/ 0 h 396"/>
                  <a:gd name="T8" fmla="*/ 0 w 175"/>
                  <a:gd name="T9" fmla="*/ 0 h 396"/>
                  <a:gd name="T10" fmla="*/ 0 w 175"/>
                  <a:gd name="T11" fmla="*/ 0 h 396"/>
                  <a:gd name="T12" fmla="*/ 0 w 175"/>
                  <a:gd name="T13" fmla="*/ 0 h 396"/>
                  <a:gd name="T14" fmla="*/ 0 w 175"/>
                  <a:gd name="T15" fmla="*/ 0 h 396"/>
                  <a:gd name="T16" fmla="*/ 0 w 175"/>
                  <a:gd name="T17" fmla="*/ 0 h 396"/>
                  <a:gd name="T18" fmla="*/ 0 w 175"/>
                  <a:gd name="T19" fmla="*/ 0 h 396"/>
                  <a:gd name="T20" fmla="*/ 0 w 175"/>
                  <a:gd name="T21" fmla="*/ 0 h 396"/>
                  <a:gd name="T22" fmla="*/ 0 w 175"/>
                  <a:gd name="T23" fmla="*/ 0 h 396"/>
                  <a:gd name="T24" fmla="*/ 0 w 175"/>
                  <a:gd name="T25" fmla="*/ 0 h 396"/>
                  <a:gd name="T26" fmla="*/ 0 w 175"/>
                  <a:gd name="T27" fmla="*/ 0 h 396"/>
                  <a:gd name="T28" fmla="*/ 0 w 175"/>
                  <a:gd name="T29" fmla="*/ 0 h 396"/>
                  <a:gd name="T30" fmla="*/ 0 w 175"/>
                  <a:gd name="T31" fmla="*/ 0 h 396"/>
                  <a:gd name="T32" fmla="*/ 0 w 175"/>
                  <a:gd name="T33" fmla="*/ 0 h 396"/>
                  <a:gd name="T34" fmla="*/ 0 w 175"/>
                  <a:gd name="T35" fmla="*/ 0 h 396"/>
                  <a:gd name="T36" fmla="*/ 0 w 175"/>
                  <a:gd name="T37" fmla="*/ 0 h 396"/>
                  <a:gd name="T38" fmla="*/ 0 w 175"/>
                  <a:gd name="T39" fmla="*/ 0 h 396"/>
                  <a:gd name="T40" fmla="*/ 0 w 175"/>
                  <a:gd name="T41" fmla="*/ 0 h 396"/>
                  <a:gd name="T42" fmla="*/ 0 w 175"/>
                  <a:gd name="T43" fmla="*/ 0 h 396"/>
                  <a:gd name="T44" fmla="*/ 0 w 175"/>
                  <a:gd name="T45" fmla="*/ 0 h 396"/>
                  <a:gd name="T46" fmla="*/ 0 w 175"/>
                  <a:gd name="T47" fmla="*/ 0 h 396"/>
                  <a:gd name="T48" fmla="*/ 0 w 175"/>
                  <a:gd name="T49" fmla="*/ 0 h 396"/>
                  <a:gd name="T50" fmla="*/ 0 w 175"/>
                  <a:gd name="T51" fmla="*/ 0 h 396"/>
                  <a:gd name="T52" fmla="*/ 0 w 175"/>
                  <a:gd name="T53" fmla="*/ 0 h 396"/>
                  <a:gd name="T54" fmla="*/ 0 w 175"/>
                  <a:gd name="T55" fmla="*/ 0 h 396"/>
                  <a:gd name="T56" fmla="*/ 0 w 175"/>
                  <a:gd name="T57" fmla="*/ 0 h 396"/>
                  <a:gd name="T58" fmla="*/ 0 w 175"/>
                  <a:gd name="T59" fmla="*/ 0 h 396"/>
                  <a:gd name="T60" fmla="*/ 0 w 175"/>
                  <a:gd name="T61" fmla="*/ 0 h 396"/>
                  <a:gd name="T62" fmla="*/ 0 w 175"/>
                  <a:gd name="T63" fmla="*/ 0 h 396"/>
                  <a:gd name="T64" fmla="*/ 0 w 175"/>
                  <a:gd name="T65" fmla="*/ 0 h 396"/>
                  <a:gd name="T66" fmla="*/ 0 w 175"/>
                  <a:gd name="T67" fmla="*/ 0 h 396"/>
                  <a:gd name="T68" fmla="*/ 0 w 175"/>
                  <a:gd name="T69" fmla="*/ 0 h 396"/>
                  <a:gd name="T70" fmla="*/ 0 w 175"/>
                  <a:gd name="T71" fmla="*/ 0 h 396"/>
                  <a:gd name="T72" fmla="*/ 0 w 175"/>
                  <a:gd name="T73" fmla="*/ 0 h 396"/>
                  <a:gd name="T74" fmla="*/ 0 w 175"/>
                  <a:gd name="T75" fmla="*/ 0 h 396"/>
                  <a:gd name="T76" fmla="*/ 0 w 175"/>
                  <a:gd name="T77" fmla="*/ 0 h 396"/>
                  <a:gd name="T78" fmla="*/ 0 w 175"/>
                  <a:gd name="T79" fmla="*/ 0 h 396"/>
                  <a:gd name="T80" fmla="*/ 0 w 175"/>
                  <a:gd name="T81" fmla="*/ 0 h 396"/>
                  <a:gd name="T82" fmla="*/ 0 w 175"/>
                  <a:gd name="T83" fmla="*/ 0 h 396"/>
                  <a:gd name="T84" fmla="*/ 0 w 175"/>
                  <a:gd name="T85" fmla="*/ 0 h 396"/>
                  <a:gd name="T86" fmla="*/ 0 w 175"/>
                  <a:gd name="T87" fmla="*/ 0 h 396"/>
                  <a:gd name="T88" fmla="*/ 0 w 175"/>
                  <a:gd name="T89" fmla="*/ 0 h 396"/>
                  <a:gd name="T90" fmla="*/ 0 w 175"/>
                  <a:gd name="T91" fmla="*/ 0 h 396"/>
                  <a:gd name="T92" fmla="*/ 0 w 175"/>
                  <a:gd name="T93" fmla="*/ 0 h 396"/>
                  <a:gd name="T94" fmla="*/ 0 w 175"/>
                  <a:gd name="T95" fmla="*/ 0 h 396"/>
                  <a:gd name="T96" fmla="*/ 0 w 175"/>
                  <a:gd name="T97" fmla="*/ 0 h 396"/>
                  <a:gd name="T98" fmla="*/ 0 w 175"/>
                  <a:gd name="T99" fmla="*/ 0 h 396"/>
                  <a:gd name="T100" fmla="*/ 0 w 175"/>
                  <a:gd name="T101" fmla="*/ 0 h 396"/>
                  <a:gd name="T102" fmla="*/ 0 w 175"/>
                  <a:gd name="T103" fmla="*/ 0 h 396"/>
                  <a:gd name="T104" fmla="*/ 0 w 175"/>
                  <a:gd name="T105" fmla="*/ 0 h 396"/>
                  <a:gd name="T106" fmla="*/ 0 w 175"/>
                  <a:gd name="T107" fmla="*/ 0 h 396"/>
                  <a:gd name="T108" fmla="*/ 0 w 175"/>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396"/>
                  <a:gd name="T167" fmla="*/ 175 w 175"/>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396">
                    <a:moveTo>
                      <a:pt x="170" y="0"/>
                    </a:moveTo>
                    <a:lnTo>
                      <a:pt x="175" y="18"/>
                    </a:lnTo>
                    <a:lnTo>
                      <a:pt x="171" y="18"/>
                    </a:lnTo>
                    <a:lnTo>
                      <a:pt x="168" y="20"/>
                    </a:lnTo>
                    <a:lnTo>
                      <a:pt x="168" y="22"/>
                    </a:lnTo>
                    <a:lnTo>
                      <a:pt x="170" y="26"/>
                    </a:lnTo>
                    <a:lnTo>
                      <a:pt x="171" y="32"/>
                    </a:lnTo>
                    <a:lnTo>
                      <a:pt x="172" y="37"/>
                    </a:lnTo>
                    <a:lnTo>
                      <a:pt x="174" y="42"/>
                    </a:lnTo>
                    <a:lnTo>
                      <a:pt x="174" y="46"/>
                    </a:lnTo>
                    <a:lnTo>
                      <a:pt x="174" y="52"/>
                    </a:lnTo>
                    <a:lnTo>
                      <a:pt x="174" y="56"/>
                    </a:lnTo>
                    <a:lnTo>
                      <a:pt x="174" y="61"/>
                    </a:lnTo>
                    <a:lnTo>
                      <a:pt x="171" y="69"/>
                    </a:lnTo>
                    <a:lnTo>
                      <a:pt x="168" y="77"/>
                    </a:lnTo>
                    <a:lnTo>
                      <a:pt x="163" y="83"/>
                    </a:lnTo>
                    <a:lnTo>
                      <a:pt x="158" y="92"/>
                    </a:lnTo>
                    <a:lnTo>
                      <a:pt x="149" y="97"/>
                    </a:lnTo>
                    <a:lnTo>
                      <a:pt x="142" y="102"/>
                    </a:lnTo>
                    <a:lnTo>
                      <a:pt x="132" y="109"/>
                    </a:lnTo>
                    <a:lnTo>
                      <a:pt x="124" y="115"/>
                    </a:lnTo>
                    <a:lnTo>
                      <a:pt x="114" y="120"/>
                    </a:lnTo>
                    <a:lnTo>
                      <a:pt x="105" y="125"/>
                    </a:lnTo>
                    <a:lnTo>
                      <a:pt x="94" y="131"/>
                    </a:lnTo>
                    <a:lnTo>
                      <a:pt x="86" y="137"/>
                    </a:lnTo>
                    <a:lnTo>
                      <a:pt x="75" y="141"/>
                    </a:lnTo>
                    <a:lnTo>
                      <a:pt x="68" y="148"/>
                    </a:lnTo>
                    <a:lnTo>
                      <a:pt x="59" y="154"/>
                    </a:lnTo>
                    <a:lnTo>
                      <a:pt x="52" y="161"/>
                    </a:lnTo>
                    <a:lnTo>
                      <a:pt x="46" y="168"/>
                    </a:lnTo>
                    <a:lnTo>
                      <a:pt x="41" y="177"/>
                    </a:lnTo>
                    <a:lnTo>
                      <a:pt x="37" y="185"/>
                    </a:lnTo>
                    <a:lnTo>
                      <a:pt x="35" y="195"/>
                    </a:lnTo>
                    <a:lnTo>
                      <a:pt x="41" y="197"/>
                    </a:lnTo>
                    <a:lnTo>
                      <a:pt x="49" y="201"/>
                    </a:lnTo>
                    <a:lnTo>
                      <a:pt x="55" y="201"/>
                    </a:lnTo>
                    <a:lnTo>
                      <a:pt x="62" y="202"/>
                    </a:lnTo>
                    <a:lnTo>
                      <a:pt x="69" y="200"/>
                    </a:lnTo>
                    <a:lnTo>
                      <a:pt x="76" y="198"/>
                    </a:lnTo>
                    <a:lnTo>
                      <a:pt x="83" y="196"/>
                    </a:lnTo>
                    <a:lnTo>
                      <a:pt x="90" y="194"/>
                    </a:lnTo>
                    <a:lnTo>
                      <a:pt x="97" y="190"/>
                    </a:lnTo>
                    <a:lnTo>
                      <a:pt x="105" y="187"/>
                    </a:lnTo>
                    <a:lnTo>
                      <a:pt x="111" y="184"/>
                    </a:lnTo>
                    <a:lnTo>
                      <a:pt x="119" y="181"/>
                    </a:lnTo>
                    <a:lnTo>
                      <a:pt x="126" y="178"/>
                    </a:lnTo>
                    <a:lnTo>
                      <a:pt x="133" y="178"/>
                    </a:lnTo>
                    <a:lnTo>
                      <a:pt x="142" y="178"/>
                    </a:lnTo>
                    <a:lnTo>
                      <a:pt x="149" y="178"/>
                    </a:lnTo>
                    <a:lnTo>
                      <a:pt x="152" y="173"/>
                    </a:lnTo>
                    <a:lnTo>
                      <a:pt x="155" y="170"/>
                    </a:lnTo>
                    <a:lnTo>
                      <a:pt x="158" y="168"/>
                    </a:lnTo>
                    <a:lnTo>
                      <a:pt x="162" y="168"/>
                    </a:lnTo>
                    <a:lnTo>
                      <a:pt x="166" y="171"/>
                    </a:lnTo>
                    <a:lnTo>
                      <a:pt x="169" y="176"/>
                    </a:lnTo>
                    <a:lnTo>
                      <a:pt x="168" y="182"/>
                    </a:lnTo>
                    <a:lnTo>
                      <a:pt x="164" y="188"/>
                    </a:lnTo>
                    <a:lnTo>
                      <a:pt x="161" y="190"/>
                    </a:lnTo>
                    <a:lnTo>
                      <a:pt x="156" y="192"/>
                    </a:lnTo>
                    <a:lnTo>
                      <a:pt x="150" y="193"/>
                    </a:lnTo>
                    <a:lnTo>
                      <a:pt x="144" y="194"/>
                    </a:lnTo>
                    <a:lnTo>
                      <a:pt x="139" y="196"/>
                    </a:lnTo>
                    <a:lnTo>
                      <a:pt x="134" y="198"/>
                    </a:lnTo>
                    <a:lnTo>
                      <a:pt x="130" y="200"/>
                    </a:lnTo>
                    <a:lnTo>
                      <a:pt x="126" y="202"/>
                    </a:lnTo>
                    <a:lnTo>
                      <a:pt x="129" y="207"/>
                    </a:lnTo>
                    <a:lnTo>
                      <a:pt x="128" y="212"/>
                    </a:lnTo>
                    <a:lnTo>
                      <a:pt x="125" y="215"/>
                    </a:lnTo>
                    <a:lnTo>
                      <a:pt x="123" y="221"/>
                    </a:lnTo>
                    <a:lnTo>
                      <a:pt x="131" y="224"/>
                    </a:lnTo>
                    <a:lnTo>
                      <a:pt x="137" y="227"/>
                    </a:lnTo>
                    <a:lnTo>
                      <a:pt x="140" y="230"/>
                    </a:lnTo>
                    <a:lnTo>
                      <a:pt x="140" y="233"/>
                    </a:lnTo>
                    <a:lnTo>
                      <a:pt x="137" y="235"/>
                    </a:lnTo>
                    <a:lnTo>
                      <a:pt x="132" y="238"/>
                    </a:lnTo>
                    <a:lnTo>
                      <a:pt x="126" y="241"/>
                    </a:lnTo>
                    <a:lnTo>
                      <a:pt x="119" y="244"/>
                    </a:lnTo>
                    <a:lnTo>
                      <a:pt x="109" y="245"/>
                    </a:lnTo>
                    <a:lnTo>
                      <a:pt x="101" y="248"/>
                    </a:lnTo>
                    <a:lnTo>
                      <a:pt x="91" y="251"/>
                    </a:lnTo>
                    <a:lnTo>
                      <a:pt x="83" y="254"/>
                    </a:lnTo>
                    <a:lnTo>
                      <a:pt x="73" y="256"/>
                    </a:lnTo>
                    <a:lnTo>
                      <a:pt x="67" y="259"/>
                    </a:lnTo>
                    <a:lnTo>
                      <a:pt x="59" y="263"/>
                    </a:lnTo>
                    <a:lnTo>
                      <a:pt x="56" y="267"/>
                    </a:lnTo>
                    <a:lnTo>
                      <a:pt x="50" y="270"/>
                    </a:lnTo>
                    <a:lnTo>
                      <a:pt x="46" y="272"/>
                    </a:lnTo>
                    <a:lnTo>
                      <a:pt x="41" y="277"/>
                    </a:lnTo>
                    <a:lnTo>
                      <a:pt x="39" y="282"/>
                    </a:lnTo>
                    <a:lnTo>
                      <a:pt x="35" y="288"/>
                    </a:lnTo>
                    <a:lnTo>
                      <a:pt x="33" y="293"/>
                    </a:lnTo>
                    <a:lnTo>
                      <a:pt x="32" y="300"/>
                    </a:lnTo>
                    <a:lnTo>
                      <a:pt x="32" y="307"/>
                    </a:lnTo>
                    <a:lnTo>
                      <a:pt x="32" y="312"/>
                    </a:lnTo>
                    <a:lnTo>
                      <a:pt x="32" y="320"/>
                    </a:lnTo>
                    <a:lnTo>
                      <a:pt x="33" y="326"/>
                    </a:lnTo>
                    <a:lnTo>
                      <a:pt x="36" y="332"/>
                    </a:lnTo>
                    <a:lnTo>
                      <a:pt x="37" y="339"/>
                    </a:lnTo>
                    <a:lnTo>
                      <a:pt x="40" y="345"/>
                    </a:lnTo>
                    <a:lnTo>
                      <a:pt x="42" y="350"/>
                    </a:lnTo>
                    <a:lnTo>
                      <a:pt x="46" y="357"/>
                    </a:lnTo>
                    <a:lnTo>
                      <a:pt x="50" y="352"/>
                    </a:lnTo>
                    <a:lnTo>
                      <a:pt x="54" y="349"/>
                    </a:lnTo>
                    <a:lnTo>
                      <a:pt x="59" y="344"/>
                    </a:lnTo>
                    <a:lnTo>
                      <a:pt x="63" y="340"/>
                    </a:lnTo>
                    <a:lnTo>
                      <a:pt x="67" y="334"/>
                    </a:lnTo>
                    <a:lnTo>
                      <a:pt x="70" y="329"/>
                    </a:lnTo>
                    <a:lnTo>
                      <a:pt x="75" y="325"/>
                    </a:lnTo>
                    <a:lnTo>
                      <a:pt x="80" y="320"/>
                    </a:lnTo>
                    <a:lnTo>
                      <a:pt x="84" y="315"/>
                    </a:lnTo>
                    <a:lnTo>
                      <a:pt x="88" y="311"/>
                    </a:lnTo>
                    <a:lnTo>
                      <a:pt x="93" y="308"/>
                    </a:lnTo>
                    <a:lnTo>
                      <a:pt x="99" y="306"/>
                    </a:lnTo>
                    <a:lnTo>
                      <a:pt x="105" y="303"/>
                    </a:lnTo>
                    <a:lnTo>
                      <a:pt x="111" y="303"/>
                    </a:lnTo>
                    <a:lnTo>
                      <a:pt x="118" y="303"/>
                    </a:lnTo>
                    <a:lnTo>
                      <a:pt x="126" y="306"/>
                    </a:lnTo>
                    <a:lnTo>
                      <a:pt x="118" y="309"/>
                    </a:lnTo>
                    <a:lnTo>
                      <a:pt x="111" y="316"/>
                    </a:lnTo>
                    <a:lnTo>
                      <a:pt x="105" y="324"/>
                    </a:lnTo>
                    <a:lnTo>
                      <a:pt x="99" y="334"/>
                    </a:lnTo>
                    <a:lnTo>
                      <a:pt x="93" y="343"/>
                    </a:lnTo>
                    <a:lnTo>
                      <a:pt x="88" y="353"/>
                    </a:lnTo>
                    <a:lnTo>
                      <a:pt x="83" y="363"/>
                    </a:lnTo>
                    <a:lnTo>
                      <a:pt x="77" y="373"/>
                    </a:lnTo>
                    <a:lnTo>
                      <a:pt x="71" y="380"/>
                    </a:lnTo>
                    <a:lnTo>
                      <a:pt x="67" y="387"/>
                    </a:lnTo>
                    <a:lnTo>
                      <a:pt x="60" y="392"/>
                    </a:lnTo>
                    <a:lnTo>
                      <a:pt x="54" y="396"/>
                    </a:lnTo>
                    <a:lnTo>
                      <a:pt x="47" y="395"/>
                    </a:lnTo>
                    <a:lnTo>
                      <a:pt x="40" y="392"/>
                    </a:lnTo>
                    <a:lnTo>
                      <a:pt x="30" y="385"/>
                    </a:lnTo>
                    <a:lnTo>
                      <a:pt x="23" y="376"/>
                    </a:lnTo>
                    <a:lnTo>
                      <a:pt x="11" y="365"/>
                    </a:lnTo>
                    <a:lnTo>
                      <a:pt x="5" y="353"/>
                    </a:lnTo>
                    <a:lnTo>
                      <a:pt x="1" y="342"/>
                    </a:lnTo>
                    <a:lnTo>
                      <a:pt x="0" y="331"/>
                    </a:lnTo>
                    <a:lnTo>
                      <a:pt x="0" y="320"/>
                    </a:lnTo>
                    <a:lnTo>
                      <a:pt x="2" y="308"/>
                    </a:lnTo>
                    <a:lnTo>
                      <a:pt x="6" y="297"/>
                    </a:lnTo>
                    <a:lnTo>
                      <a:pt x="11" y="286"/>
                    </a:lnTo>
                    <a:lnTo>
                      <a:pt x="13" y="273"/>
                    </a:lnTo>
                    <a:lnTo>
                      <a:pt x="17" y="263"/>
                    </a:lnTo>
                    <a:lnTo>
                      <a:pt x="19" y="251"/>
                    </a:lnTo>
                    <a:lnTo>
                      <a:pt x="21" y="241"/>
                    </a:lnTo>
                    <a:lnTo>
                      <a:pt x="20" y="230"/>
                    </a:lnTo>
                    <a:lnTo>
                      <a:pt x="17" y="218"/>
                    </a:lnTo>
                    <a:lnTo>
                      <a:pt x="11" y="208"/>
                    </a:lnTo>
                    <a:lnTo>
                      <a:pt x="3" y="198"/>
                    </a:lnTo>
                    <a:lnTo>
                      <a:pt x="8" y="188"/>
                    </a:lnTo>
                    <a:lnTo>
                      <a:pt x="13" y="178"/>
                    </a:lnTo>
                    <a:lnTo>
                      <a:pt x="20" y="168"/>
                    </a:lnTo>
                    <a:lnTo>
                      <a:pt x="27" y="157"/>
                    </a:lnTo>
                    <a:lnTo>
                      <a:pt x="32" y="147"/>
                    </a:lnTo>
                    <a:lnTo>
                      <a:pt x="40" y="137"/>
                    </a:lnTo>
                    <a:lnTo>
                      <a:pt x="46" y="126"/>
                    </a:lnTo>
                    <a:lnTo>
                      <a:pt x="52" y="117"/>
                    </a:lnTo>
                    <a:lnTo>
                      <a:pt x="58" y="105"/>
                    </a:lnTo>
                    <a:lnTo>
                      <a:pt x="63" y="94"/>
                    </a:lnTo>
                    <a:lnTo>
                      <a:pt x="68" y="83"/>
                    </a:lnTo>
                    <a:lnTo>
                      <a:pt x="72" y="73"/>
                    </a:lnTo>
                    <a:lnTo>
                      <a:pt x="75" y="61"/>
                    </a:lnTo>
                    <a:lnTo>
                      <a:pt x="77" y="49"/>
                    </a:lnTo>
                    <a:lnTo>
                      <a:pt x="78" y="38"/>
                    </a:lnTo>
                    <a:lnTo>
                      <a:pt x="79" y="26"/>
                    </a:lnTo>
                    <a:lnTo>
                      <a:pt x="17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3" name="Freeform 102"/>
              <p:cNvSpPr>
                <a:spLocks/>
              </p:cNvSpPr>
              <p:nvPr/>
            </p:nvSpPr>
            <p:spPr bwMode="auto">
              <a:xfrm>
                <a:off x="6028" y="2210"/>
                <a:ext cx="25" cy="29"/>
              </a:xfrm>
              <a:custGeom>
                <a:avLst/>
                <a:gdLst>
                  <a:gd name="T0" fmla="*/ 0 w 71"/>
                  <a:gd name="T1" fmla="*/ 0 h 69"/>
                  <a:gd name="T2" fmla="*/ 0 w 71"/>
                  <a:gd name="T3" fmla="*/ 0 h 69"/>
                  <a:gd name="T4" fmla="*/ 0 w 71"/>
                  <a:gd name="T5" fmla="*/ 0 h 69"/>
                  <a:gd name="T6" fmla="*/ 0 w 71"/>
                  <a:gd name="T7" fmla="*/ 0 h 69"/>
                  <a:gd name="T8" fmla="*/ 0 w 71"/>
                  <a:gd name="T9" fmla="*/ 0 h 69"/>
                  <a:gd name="T10" fmla="*/ 0 w 71"/>
                  <a:gd name="T11" fmla="*/ 0 h 69"/>
                  <a:gd name="T12" fmla="*/ 0 w 71"/>
                  <a:gd name="T13" fmla="*/ 0 h 69"/>
                  <a:gd name="T14" fmla="*/ 0 w 71"/>
                  <a:gd name="T15" fmla="*/ 0 h 69"/>
                  <a:gd name="T16" fmla="*/ 0 w 71"/>
                  <a:gd name="T17" fmla="*/ 0 h 69"/>
                  <a:gd name="T18" fmla="*/ 0 w 71"/>
                  <a:gd name="T19" fmla="*/ 0 h 69"/>
                  <a:gd name="T20" fmla="*/ 0 w 71"/>
                  <a:gd name="T21" fmla="*/ 0 h 69"/>
                  <a:gd name="T22" fmla="*/ 0 w 71"/>
                  <a:gd name="T23" fmla="*/ 0 h 69"/>
                  <a:gd name="T24" fmla="*/ 0 w 71"/>
                  <a:gd name="T25" fmla="*/ 0 h 69"/>
                  <a:gd name="T26" fmla="*/ 0 w 71"/>
                  <a:gd name="T27" fmla="*/ 0 h 69"/>
                  <a:gd name="T28" fmla="*/ 0 w 71"/>
                  <a:gd name="T29" fmla="*/ 0 h 69"/>
                  <a:gd name="T30" fmla="*/ 0 w 71"/>
                  <a:gd name="T31" fmla="*/ 0 h 69"/>
                  <a:gd name="T32" fmla="*/ 0 w 71"/>
                  <a:gd name="T33" fmla="*/ 0 h 69"/>
                  <a:gd name="T34" fmla="*/ 0 w 71"/>
                  <a:gd name="T35" fmla="*/ 0 h 69"/>
                  <a:gd name="T36" fmla="*/ 0 w 71"/>
                  <a:gd name="T37" fmla="*/ 0 h 69"/>
                  <a:gd name="T38" fmla="*/ 0 w 71"/>
                  <a:gd name="T39" fmla="*/ 0 h 69"/>
                  <a:gd name="T40" fmla="*/ 0 w 71"/>
                  <a:gd name="T41" fmla="*/ 0 h 69"/>
                  <a:gd name="T42" fmla="*/ 0 w 71"/>
                  <a:gd name="T43" fmla="*/ 0 h 69"/>
                  <a:gd name="T44" fmla="*/ 0 w 71"/>
                  <a:gd name="T45" fmla="*/ 0 h 69"/>
                  <a:gd name="T46" fmla="*/ 0 w 71"/>
                  <a:gd name="T47" fmla="*/ 0 h 69"/>
                  <a:gd name="T48" fmla="*/ 0 w 71"/>
                  <a:gd name="T49" fmla="*/ 0 h 69"/>
                  <a:gd name="T50" fmla="*/ 0 w 71"/>
                  <a:gd name="T51" fmla="*/ 0 h 69"/>
                  <a:gd name="T52" fmla="*/ 0 w 71"/>
                  <a:gd name="T53" fmla="*/ 0 h 69"/>
                  <a:gd name="T54" fmla="*/ 0 w 71"/>
                  <a:gd name="T55" fmla="*/ 0 h 69"/>
                  <a:gd name="T56" fmla="*/ 0 w 71"/>
                  <a:gd name="T57" fmla="*/ 0 h 69"/>
                  <a:gd name="T58" fmla="*/ 0 w 71"/>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69"/>
                  <a:gd name="T92" fmla="*/ 71 w 71"/>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69">
                    <a:moveTo>
                      <a:pt x="71" y="0"/>
                    </a:moveTo>
                    <a:lnTo>
                      <a:pt x="61" y="3"/>
                    </a:lnTo>
                    <a:lnTo>
                      <a:pt x="54" y="5"/>
                    </a:lnTo>
                    <a:lnTo>
                      <a:pt x="46" y="5"/>
                    </a:lnTo>
                    <a:lnTo>
                      <a:pt x="39" y="6"/>
                    </a:lnTo>
                    <a:lnTo>
                      <a:pt x="30" y="5"/>
                    </a:lnTo>
                    <a:lnTo>
                      <a:pt x="23" y="5"/>
                    </a:lnTo>
                    <a:lnTo>
                      <a:pt x="16" y="6"/>
                    </a:lnTo>
                    <a:lnTo>
                      <a:pt x="8" y="8"/>
                    </a:lnTo>
                    <a:lnTo>
                      <a:pt x="10" y="15"/>
                    </a:lnTo>
                    <a:lnTo>
                      <a:pt x="10" y="21"/>
                    </a:lnTo>
                    <a:lnTo>
                      <a:pt x="8" y="29"/>
                    </a:lnTo>
                    <a:lnTo>
                      <a:pt x="6" y="37"/>
                    </a:lnTo>
                    <a:lnTo>
                      <a:pt x="3" y="45"/>
                    </a:lnTo>
                    <a:lnTo>
                      <a:pt x="2" y="53"/>
                    </a:lnTo>
                    <a:lnTo>
                      <a:pt x="0" y="60"/>
                    </a:lnTo>
                    <a:lnTo>
                      <a:pt x="0" y="69"/>
                    </a:lnTo>
                    <a:lnTo>
                      <a:pt x="6" y="63"/>
                    </a:lnTo>
                    <a:lnTo>
                      <a:pt x="14" y="57"/>
                    </a:lnTo>
                    <a:lnTo>
                      <a:pt x="22" y="52"/>
                    </a:lnTo>
                    <a:lnTo>
                      <a:pt x="29" y="47"/>
                    </a:lnTo>
                    <a:lnTo>
                      <a:pt x="35" y="41"/>
                    </a:lnTo>
                    <a:lnTo>
                      <a:pt x="41" y="36"/>
                    </a:lnTo>
                    <a:lnTo>
                      <a:pt x="46" y="31"/>
                    </a:lnTo>
                    <a:lnTo>
                      <a:pt x="52" y="26"/>
                    </a:lnTo>
                    <a:lnTo>
                      <a:pt x="58" y="20"/>
                    </a:lnTo>
                    <a:lnTo>
                      <a:pt x="62" y="14"/>
                    </a:lnTo>
                    <a:lnTo>
                      <a:pt x="67" y="7"/>
                    </a:lnTo>
                    <a:lnTo>
                      <a:pt x="7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4" name="Freeform 103"/>
              <p:cNvSpPr>
                <a:spLocks/>
              </p:cNvSpPr>
              <p:nvPr/>
            </p:nvSpPr>
            <p:spPr bwMode="auto">
              <a:xfrm>
                <a:off x="5798" y="2200"/>
                <a:ext cx="10" cy="13"/>
              </a:xfrm>
              <a:custGeom>
                <a:avLst/>
                <a:gdLst>
                  <a:gd name="T0" fmla="*/ 0 w 24"/>
                  <a:gd name="T1" fmla="*/ 0 h 13"/>
                  <a:gd name="T2" fmla="*/ 0 w 24"/>
                  <a:gd name="T3" fmla="*/ 0 h 13"/>
                  <a:gd name="T4" fmla="*/ 0 w 24"/>
                  <a:gd name="T5" fmla="*/ 0 h 13"/>
                  <a:gd name="T6" fmla="*/ 0 w 24"/>
                  <a:gd name="T7" fmla="*/ 0 h 13"/>
                  <a:gd name="T8" fmla="*/ 0 w 24"/>
                  <a:gd name="T9" fmla="*/ 0 h 13"/>
                  <a:gd name="T10" fmla="*/ 0 w 24"/>
                  <a:gd name="T11" fmla="*/ 0 h 13"/>
                  <a:gd name="T12" fmla="*/ 0 w 24"/>
                  <a:gd name="T13" fmla="*/ 0 h 13"/>
                  <a:gd name="T14" fmla="*/ 0 w 24"/>
                  <a:gd name="T15" fmla="*/ 0 h 13"/>
                  <a:gd name="T16" fmla="*/ 0 w 24"/>
                  <a:gd name="T17" fmla="*/ 0 h 13"/>
                  <a:gd name="T18" fmla="*/ 0 w 24"/>
                  <a:gd name="T19" fmla="*/ 0 h 13"/>
                  <a:gd name="T20" fmla="*/ 0 w 24"/>
                  <a:gd name="T21" fmla="*/ 0 h 13"/>
                  <a:gd name="T22" fmla="*/ 0 w 24"/>
                  <a:gd name="T23" fmla="*/ 0 h 13"/>
                  <a:gd name="T24" fmla="*/ 0 w 24"/>
                  <a:gd name="T25" fmla="*/ 0 h 13"/>
                  <a:gd name="T26" fmla="*/ 0 w 24"/>
                  <a:gd name="T27" fmla="*/ 0 h 13"/>
                  <a:gd name="T28" fmla="*/ 0 w 24"/>
                  <a:gd name="T29" fmla="*/ 0 h 13"/>
                  <a:gd name="T30" fmla="*/ 0 w 2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3"/>
                  <a:gd name="T50" fmla="*/ 24 w 24"/>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3">
                    <a:moveTo>
                      <a:pt x="8" y="0"/>
                    </a:moveTo>
                    <a:lnTo>
                      <a:pt x="11" y="0"/>
                    </a:lnTo>
                    <a:lnTo>
                      <a:pt x="16" y="0"/>
                    </a:lnTo>
                    <a:lnTo>
                      <a:pt x="19" y="0"/>
                    </a:lnTo>
                    <a:lnTo>
                      <a:pt x="24" y="0"/>
                    </a:lnTo>
                    <a:lnTo>
                      <a:pt x="22" y="5"/>
                    </a:lnTo>
                    <a:lnTo>
                      <a:pt x="20" y="10"/>
                    </a:lnTo>
                    <a:lnTo>
                      <a:pt x="16" y="12"/>
                    </a:lnTo>
                    <a:lnTo>
                      <a:pt x="12" y="13"/>
                    </a:lnTo>
                    <a:lnTo>
                      <a:pt x="7" y="13"/>
                    </a:lnTo>
                    <a:lnTo>
                      <a:pt x="3" y="12"/>
                    </a:lnTo>
                    <a:lnTo>
                      <a:pt x="0" y="10"/>
                    </a:lnTo>
                    <a:lnTo>
                      <a:pt x="1" y="7"/>
                    </a:lnTo>
                    <a:lnTo>
                      <a:pt x="4"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5" name="Freeform 104"/>
              <p:cNvSpPr>
                <a:spLocks/>
              </p:cNvSpPr>
              <p:nvPr/>
            </p:nvSpPr>
            <p:spPr bwMode="auto">
              <a:xfrm>
                <a:off x="5448" y="2210"/>
                <a:ext cx="41" cy="13"/>
              </a:xfrm>
              <a:custGeom>
                <a:avLst/>
                <a:gdLst>
                  <a:gd name="T0" fmla="*/ 0 w 99"/>
                  <a:gd name="T1" fmla="*/ 0 h 35"/>
                  <a:gd name="T2" fmla="*/ 0 w 99"/>
                  <a:gd name="T3" fmla="*/ 0 h 35"/>
                  <a:gd name="T4" fmla="*/ 0 w 99"/>
                  <a:gd name="T5" fmla="*/ 0 h 35"/>
                  <a:gd name="T6" fmla="*/ 0 w 99"/>
                  <a:gd name="T7" fmla="*/ 0 h 35"/>
                  <a:gd name="T8" fmla="*/ 0 w 99"/>
                  <a:gd name="T9" fmla="*/ 0 h 35"/>
                  <a:gd name="T10" fmla="*/ 0 w 99"/>
                  <a:gd name="T11" fmla="*/ 0 h 35"/>
                  <a:gd name="T12" fmla="*/ 0 w 99"/>
                  <a:gd name="T13" fmla="*/ 0 h 35"/>
                  <a:gd name="T14" fmla="*/ 0 w 99"/>
                  <a:gd name="T15" fmla="*/ 0 h 35"/>
                  <a:gd name="T16" fmla="*/ 0 w 99"/>
                  <a:gd name="T17" fmla="*/ 0 h 35"/>
                  <a:gd name="T18" fmla="*/ 0 w 99"/>
                  <a:gd name="T19" fmla="*/ 0 h 35"/>
                  <a:gd name="T20" fmla="*/ 0 w 99"/>
                  <a:gd name="T21" fmla="*/ 0 h 35"/>
                  <a:gd name="T22" fmla="*/ 0 w 99"/>
                  <a:gd name="T23" fmla="*/ 0 h 35"/>
                  <a:gd name="T24" fmla="*/ 0 w 99"/>
                  <a:gd name="T25" fmla="*/ 0 h 35"/>
                  <a:gd name="T26" fmla="*/ 0 w 99"/>
                  <a:gd name="T27" fmla="*/ 0 h 35"/>
                  <a:gd name="T28" fmla="*/ 0 w 99"/>
                  <a:gd name="T29" fmla="*/ 0 h 35"/>
                  <a:gd name="T30" fmla="*/ 0 w 99"/>
                  <a:gd name="T31" fmla="*/ 0 h 35"/>
                  <a:gd name="T32" fmla="*/ 0 w 99"/>
                  <a:gd name="T33" fmla="*/ 0 h 35"/>
                  <a:gd name="T34" fmla="*/ 0 w 99"/>
                  <a:gd name="T35" fmla="*/ 0 h 35"/>
                  <a:gd name="T36" fmla="*/ 0 w 99"/>
                  <a:gd name="T37" fmla="*/ 0 h 35"/>
                  <a:gd name="T38" fmla="*/ 0 w 99"/>
                  <a:gd name="T39" fmla="*/ 0 h 35"/>
                  <a:gd name="T40" fmla="*/ 0 w 99"/>
                  <a:gd name="T41" fmla="*/ 0 h 35"/>
                  <a:gd name="T42" fmla="*/ 0 w 99"/>
                  <a:gd name="T43" fmla="*/ 0 h 35"/>
                  <a:gd name="T44" fmla="*/ 0 w 99"/>
                  <a:gd name="T45" fmla="*/ 0 h 35"/>
                  <a:gd name="T46" fmla="*/ 0 w 99"/>
                  <a:gd name="T47" fmla="*/ 0 h 35"/>
                  <a:gd name="T48" fmla="*/ 0 w 99"/>
                  <a:gd name="T49" fmla="*/ 0 h 35"/>
                  <a:gd name="T50" fmla="*/ 0 w 99"/>
                  <a:gd name="T51" fmla="*/ 0 h 35"/>
                  <a:gd name="T52" fmla="*/ 0 w 99"/>
                  <a:gd name="T53" fmla="*/ 0 h 35"/>
                  <a:gd name="T54" fmla="*/ 0 w 99"/>
                  <a:gd name="T55" fmla="*/ 0 h 35"/>
                  <a:gd name="T56" fmla="*/ 0 w 99"/>
                  <a:gd name="T57" fmla="*/ 0 h 35"/>
                  <a:gd name="T58" fmla="*/ 0 w 99"/>
                  <a:gd name="T59" fmla="*/ 0 h 35"/>
                  <a:gd name="T60" fmla="*/ 0 w 99"/>
                  <a:gd name="T61" fmla="*/ 0 h 35"/>
                  <a:gd name="T62" fmla="*/ 0 w 99"/>
                  <a:gd name="T63" fmla="*/ 0 h 35"/>
                  <a:gd name="T64" fmla="*/ 0 w 99"/>
                  <a:gd name="T65" fmla="*/ 0 h 35"/>
                  <a:gd name="T66" fmla="*/ 0 w 99"/>
                  <a:gd name="T67" fmla="*/ 0 h 35"/>
                  <a:gd name="T68" fmla="*/ 0 w 99"/>
                  <a:gd name="T69" fmla="*/ 0 h 35"/>
                  <a:gd name="T70" fmla="*/ 0 w 99"/>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35"/>
                  <a:gd name="T110" fmla="*/ 99 w 9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35">
                    <a:moveTo>
                      <a:pt x="2" y="0"/>
                    </a:moveTo>
                    <a:lnTo>
                      <a:pt x="9" y="4"/>
                    </a:lnTo>
                    <a:lnTo>
                      <a:pt x="15" y="6"/>
                    </a:lnTo>
                    <a:lnTo>
                      <a:pt x="24" y="7"/>
                    </a:lnTo>
                    <a:lnTo>
                      <a:pt x="32" y="9"/>
                    </a:lnTo>
                    <a:lnTo>
                      <a:pt x="38" y="9"/>
                    </a:lnTo>
                    <a:lnTo>
                      <a:pt x="46" y="9"/>
                    </a:lnTo>
                    <a:lnTo>
                      <a:pt x="53" y="8"/>
                    </a:lnTo>
                    <a:lnTo>
                      <a:pt x="62" y="8"/>
                    </a:lnTo>
                    <a:lnTo>
                      <a:pt x="71" y="8"/>
                    </a:lnTo>
                    <a:lnTo>
                      <a:pt x="80" y="8"/>
                    </a:lnTo>
                    <a:lnTo>
                      <a:pt x="84" y="8"/>
                    </a:lnTo>
                    <a:lnTo>
                      <a:pt x="90" y="10"/>
                    </a:lnTo>
                    <a:lnTo>
                      <a:pt x="93" y="11"/>
                    </a:lnTo>
                    <a:lnTo>
                      <a:pt x="99" y="14"/>
                    </a:lnTo>
                    <a:lnTo>
                      <a:pt x="91" y="19"/>
                    </a:lnTo>
                    <a:lnTo>
                      <a:pt x="83" y="25"/>
                    </a:lnTo>
                    <a:lnTo>
                      <a:pt x="77" y="26"/>
                    </a:lnTo>
                    <a:lnTo>
                      <a:pt x="72" y="29"/>
                    </a:lnTo>
                    <a:lnTo>
                      <a:pt x="67" y="31"/>
                    </a:lnTo>
                    <a:lnTo>
                      <a:pt x="62" y="33"/>
                    </a:lnTo>
                    <a:lnTo>
                      <a:pt x="53" y="34"/>
                    </a:lnTo>
                    <a:lnTo>
                      <a:pt x="47" y="35"/>
                    </a:lnTo>
                    <a:lnTo>
                      <a:pt x="40" y="35"/>
                    </a:lnTo>
                    <a:lnTo>
                      <a:pt x="34" y="35"/>
                    </a:lnTo>
                    <a:lnTo>
                      <a:pt x="25" y="34"/>
                    </a:lnTo>
                    <a:lnTo>
                      <a:pt x="19" y="33"/>
                    </a:lnTo>
                    <a:lnTo>
                      <a:pt x="14" y="30"/>
                    </a:lnTo>
                    <a:lnTo>
                      <a:pt x="9" y="27"/>
                    </a:lnTo>
                    <a:lnTo>
                      <a:pt x="4" y="22"/>
                    </a:lnTo>
                    <a:lnTo>
                      <a:pt x="1" y="16"/>
                    </a:lnTo>
                    <a:lnTo>
                      <a:pt x="0" y="12"/>
                    </a:lnTo>
                    <a:lnTo>
                      <a:pt x="0" y="8"/>
                    </a:lnTo>
                    <a:lnTo>
                      <a:pt x="0" y="4"/>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6" name="Freeform 105"/>
              <p:cNvSpPr>
                <a:spLocks/>
              </p:cNvSpPr>
              <p:nvPr/>
            </p:nvSpPr>
            <p:spPr bwMode="auto">
              <a:xfrm>
                <a:off x="5759" y="2210"/>
                <a:ext cx="25" cy="13"/>
              </a:xfrm>
              <a:custGeom>
                <a:avLst/>
                <a:gdLst>
                  <a:gd name="T0" fmla="*/ 0 w 56"/>
                  <a:gd name="T1" fmla="*/ 0 h 42"/>
                  <a:gd name="T2" fmla="*/ 0 w 56"/>
                  <a:gd name="T3" fmla="*/ 0 h 42"/>
                  <a:gd name="T4" fmla="*/ 0 w 56"/>
                  <a:gd name="T5" fmla="*/ 0 h 42"/>
                  <a:gd name="T6" fmla="*/ 0 w 56"/>
                  <a:gd name="T7" fmla="*/ 0 h 42"/>
                  <a:gd name="T8" fmla="*/ 0 w 56"/>
                  <a:gd name="T9" fmla="*/ 0 h 42"/>
                  <a:gd name="T10" fmla="*/ 0 w 56"/>
                  <a:gd name="T11" fmla="*/ 0 h 42"/>
                  <a:gd name="T12" fmla="*/ 0 w 56"/>
                  <a:gd name="T13" fmla="*/ 0 h 42"/>
                  <a:gd name="T14" fmla="*/ 0 w 56"/>
                  <a:gd name="T15" fmla="*/ 0 h 42"/>
                  <a:gd name="T16" fmla="*/ 0 w 56"/>
                  <a:gd name="T17" fmla="*/ 0 h 42"/>
                  <a:gd name="T18" fmla="*/ 0 w 56"/>
                  <a:gd name="T19" fmla="*/ 0 h 42"/>
                  <a:gd name="T20" fmla="*/ 0 w 56"/>
                  <a:gd name="T21" fmla="*/ 0 h 42"/>
                  <a:gd name="T22" fmla="*/ 0 w 56"/>
                  <a:gd name="T23" fmla="*/ 0 h 42"/>
                  <a:gd name="T24" fmla="*/ 0 w 56"/>
                  <a:gd name="T25" fmla="*/ 0 h 42"/>
                  <a:gd name="T26" fmla="*/ 0 w 56"/>
                  <a:gd name="T27" fmla="*/ 0 h 42"/>
                  <a:gd name="T28" fmla="*/ 0 w 56"/>
                  <a:gd name="T29" fmla="*/ 0 h 42"/>
                  <a:gd name="T30" fmla="*/ 0 w 56"/>
                  <a:gd name="T31" fmla="*/ 0 h 42"/>
                  <a:gd name="T32" fmla="*/ 0 w 56"/>
                  <a:gd name="T33" fmla="*/ 0 h 42"/>
                  <a:gd name="T34" fmla="*/ 0 w 56"/>
                  <a:gd name="T35" fmla="*/ 0 h 42"/>
                  <a:gd name="T36" fmla="*/ 0 w 56"/>
                  <a:gd name="T37" fmla="*/ 0 h 42"/>
                  <a:gd name="T38" fmla="*/ 0 w 56"/>
                  <a:gd name="T39" fmla="*/ 0 h 42"/>
                  <a:gd name="T40" fmla="*/ 0 w 56"/>
                  <a:gd name="T41" fmla="*/ 0 h 42"/>
                  <a:gd name="T42" fmla="*/ 0 w 56"/>
                  <a:gd name="T43" fmla="*/ 0 h 42"/>
                  <a:gd name="T44" fmla="*/ 0 w 56"/>
                  <a:gd name="T45" fmla="*/ 0 h 42"/>
                  <a:gd name="T46" fmla="*/ 0 w 56"/>
                  <a:gd name="T47" fmla="*/ 0 h 42"/>
                  <a:gd name="T48" fmla="*/ 0 w 56"/>
                  <a:gd name="T49" fmla="*/ 0 h 42"/>
                  <a:gd name="T50" fmla="*/ 0 w 56"/>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2"/>
                  <a:gd name="T80" fmla="*/ 56 w 56"/>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2">
                    <a:moveTo>
                      <a:pt x="53" y="0"/>
                    </a:moveTo>
                    <a:lnTo>
                      <a:pt x="56" y="9"/>
                    </a:lnTo>
                    <a:lnTo>
                      <a:pt x="56" y="18"/>
                    </a:lnTo>
                    <a:lnTo>
                      <a:pt x="52" y="25"/>
                    </a:lnTo>
                    <a:lnTo>
                      <a:pt x="46" y="32"/>
                    </a:lnTo>
                    <a:lnTo>
                      <a:pt x="40" y="34"/>
                    </a:lnTo>
                    <a:lnTo>
                      <a:pt x="35" y="36"/>
                    </a:lnTo>
                    <a:lnTo>
                      <a:pt x="30" y="38"/>
                    </a:lnTo>
                    <a:lnTo>
                      <a:pt x="25" y="40"/>
                    </a:lnTo>
                    <a:lnTo>
                      <a:pt x="19" y="41"/>
                    </a:lnTo>
                    <a:lnTo>
                      <a:pt x="14" y="42"/>
                    </a:lnTo>
                    <a:lnTo>
                      <a:pt x="9" y="42"/>
                    </a:lnTo>
                    <a:lnTo>
                      <a:pt x="5" y="42"/>
                    </a:lnTo>
                    <a:lnTo>
                      <a:pt x="0" y="38"/>
                    </a:lnTo>
                    <a:lnTo>
                      <a:pt x="0" y="33"/>
                    </a:lnTo>
                    <a:lnTo>
                      <a:pt x="1" y="27"/>
                    </a:lnTo>
                    <a:lnTo>
                      <a:pt x="6" y="23"/>
                    </a:lnTo>
                    <a:lnTo>
                      <a:pt x="9" y="19"/>
                    </a:lnTo>
                    <a:lnTo>
                      <a:pt x="13" y="17"/>
                    </a:lnTo>
                    <a:lnTo>
                      <a:pt x="17" y="14"/>
                    </a:lnTo>
                    <a:lnTo>
                      <a:pt x="23" y="11"/>
                    </a:lnTo>
                    <a:lnTo>
                      <a:pt x="30" y="8"/>
                    </a:lnTo>
                    <a:lnTo>
                      <a:pt x="37" y="6"/>
                    </a:lnTo>
                    <a:lnTo>
                      <a:pt x="45" y="3"/>
                    </a:lnTo>
                    <a:lnTo>
                      <a:pt x="5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7" name="Freeform 106"/>
              <p:cNvSpPr>
                <a:spLocks/>
              </p:cNvSpPr>
              <p:nvPr/>
            </p:nvSpPr>
            <p:spPr bwMode="auto">
              <a:xfrm>
                <a:off x="5346" y="2221"/>
                <a:ext cx="15" cy="24"/>
              </a:xfrm>
              <a:custGeom>
                <a:avLst/>
                <a:gdLst>
                  <a:gd name="T0" fmla="*/ 0 w 35"/>
                  <a:gd name="T1" fmla="*/ 0 h 58"/>
                  <a:gd name="T2" fmla="*/ 0 w 35"/>
                  <a:gd name="T3" fmla="*/ 0 h 58"/>
                  <a:gd name="T4" fmla="*/ 0 w 35"/>
                  <a:gd name="T5" fmla="*/ 0 h 58"/>
                  <a:gd name="T6" fmla="*/ 0 w 35"/>
                  <a:gd name="T7" fmla="*/ 0 h 58"/>
                  <a:gd name="T8" fmla="*/ 0 w 35"/>
                  <a:gd name="T9" fmla="*/ 0 h 58"/>
                  <a:gd name="T10" fmla="*/ 0 w 35"/>
                  <a:gd name="T11" fmla="*/ 0 h 58"/>
                  <a:gd name="T12" fmla="*/ 0 w 35"/>
                  <a:gd name="T13" fmla="*/ 0 h 58"/>
                  <a:gd name="T14" fmla="*/ 0 w 35"/>
                  <a:gd name="T15" fmla="*/ 0 h 58"/>
                  <a:gd name="T16" fmla="*/ 0 w 35"/>
                  <a:gd name="T17" fmla="*/ 0 h 58"/>
                  <a:gd name="T18" fmla="*/ 0 w 35"/>
                  <a:gd name="T19" fmla="*/ 0 h 58"/>
                  <a:gd name="T20" fmla="*/ 0 w 35"/>
                  <a:gd name="T21" fmla="*/ 0 h 58"/>
                  <a:gd name="T22" fmla="*/ 0 w 35"/>
                  <a:gd name="T23" fmla="*/ 0 h 58"/>
                  <a:gd name="T24" fmla="*/ 0 w 35"/>
                  <a:gd name="T25" fmla="*/ 0 h 58"/>
                  <a:gd name="T26" fmla="*/ 0 w 35"/>
                  <a:gd name="T27" fmla="*/ 0 h 58"/>
                  <a:gd name="T28" fmla="*/ 0 w 35"/>
                  <a:gd name="T29" fmla="*/ 0 h 58"/>
                  <a:gd name="T30" fmla="*/ 0 w 35"/>
                  <a:gd name="T31" fmla="*/ 0 h 58"/>
                  <a:gd name="T32" fmla="*/ 0 w 35"/>
                  <a:gd name="T33" fmla="*/ 0 h 58"/>
                  <a:gd name="T34" fmla="*/ 0 w 35"/>
                  <a:gd name="T35" fmla="*/ 0 h 58"/>
                  <a:gd name="T36" fmla="*/ 0 w 35"/>
                  <a:gd name="T37" fmla="*/ 0 h 58"/>
                  <a:gd name="T38" fmla="*/ 0 w 35"/>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58"/>
                  <a:gd name="T62" fmla="*/ 35 w 35"/>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58">
                    <a:moveTo>
                      <a:pt x="35" y="0"/>
                    </a:moveTo>
                    <a:lnTo>
                      <a:pt x="35" y="5"/>
                    </a:lnTo>
                    <a:lnTo>
                      <a:pt x="35" y="11"/>
                    </a:lnTo>
                    <a:lnTo>
                      <a:pt x="33" y="16"/>
                    </a:lnTo>
                    <a:lnTo>
                      <a:pt x="31" y="22"/>
                    </a:lnTo>
                    <a:lnTo>
                      <a:pt x="27" y="27"/>
                    </a:lnTo>
                    <a:lnTo>
                      <a:pt x="24" y="31"/>
                    </a:lnTo>
                    <a:lnTo>
                      <a:pt x="19" y="37"/>
                    </a:lnTo>
                    <a:lnTo>
                      <a:pt x="15" y="42"/>
                    </a:lnTo>
                    <a:lnTo>
                      <a:pt x="9" y="49"/>
                    </a:lnTo>
                    <a:lnTo>
                      <a:pt x="3" y="58"/>
                    </a:lnTo>
                    <a:lnTo>
                      <a:pt x="0" y="49"/>
                    </a:lnTo>
                    <a:lnTo>
                      <a:pt x="1" y="42"/>
                    </a:lnTo>
                    <a:lnTo>
                      <a:pt x="3" y="36"/>
                    </a:lnTo>
                    <a:lnTo>
                      <a:pt x="8" y="30"/>
                    </a:lnTo>
                    <a:lnTo>
                      <a:pt x="14" y="22"/>
                    </a:lnTo>
                    <a:lnTo>
                      <a:pt x="22" y="14"/>
                    </a:lnTo>
                    <a:lnTo>
                      <a:pt x="29" y="7"/>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8" name="Freeform 107"/>
              <p:cNvSpPr>
                <a:spLocks/>
              </p:cNvSpPr>
              <p:nvPr/>
            </p:nvSpPr>
            <p:spPr bwMode="auto">
              <a:xfrm>
                <a:off x="5130" y="2222"/>
                <a:ext cx="9" cy="13"/>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32"/>
                  <a:gd name="T44" fmla="*/ 20 w 2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32">
                    <a:moveTo>
                      <a:pt x="17" y="0"/>
                    </a:moveTo>
                    <a:lnTo>
                      <a:pt x="20" y="8"/>
                    </a:lnTo>
                    <a:lnTo>
                      <a:pt x="17" y="17"/>
                    </a:lnTo>
                    <a:lnTo>
                      <a:pt x="13" y="20"/>
                    </a:lnTo>
                    <a:lnTo>
                      <a:pt x="11" y="24"/>
                    </a:lnTo>
                    <a:lnTo>
                      <a:pt x="6" y="27"/>
                    </a:lnTo>
                    <a:lnTo>
                      <a:pt x="3" y="32"/>
                    </a:lnTo>
                    <a:lnTo>
                      <a:pt x="0" y="31"/>
                    </a:lnTo>
                    <a:lnTo>
                      <a:pt x="0" y="30"/>
                    </a:lnTo>
                    <a:lnTo>
                      <a:pt x="4" y="23"/>
                    </a:lnTo>
                    <a:lnTo>
                      <a:pt x="9" y="14"/>
                    </a:lnTo>
                    <a:lnTo>
                      <a:pt x="11" y="6"/>
                    </a:lnTo>
                    <a:lnTo>
                      <a:pt x="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9" name="Freeform 108"/>
              <p:cNvSpPr>
                <a:spLocks/>
              </p:cNvSpPr>
              <p:nvPr/>
            </p:nvSpPr>
            <p:spPr bwMode="auto">
              <a:xfrm>
                <a:off x="5584" y="2237"/>
                <a:ext cx="5" cy="3"/>
              </a:xfrm>
              <a:custGeom>
                <a:avLst/>
                <a:gdLst>
                  <a:gd name="T0" fmla="*/ 0 w 14"/>
                  <a:gd name="T1" fmla="*/ 0 h 7"/>
                  <a:gd name="T2" fmla="*/ 0 w 14"/>
                  <a:gd name="T3" fmla="*/ 0 h 7"/>
                  <a:gd name="T4" fmla="*/ 0 w 14"/>
                  <a:gd name="T5" fmla="*/ 0 h 7"/>
                  <a:gd name="T6" fmla="*/ 0 w 14"/>
                  <a:gd name="T7" fmla="*/ 0 h 7"/>
                  <a:gd name="T8" fmla="*/ 0 w 14"/>
                  <a:gd name="T9" fmla="*/ 0 h 7"/>
                  <a:gd name="T10" fmla="*/ 0 w 14"/>
                  <a:gd name="T11" fmla="*/ 0 h 7"/>
                  <a:gd name="T12" fmla="*/ 0 w 14"/>
                  <a:gd name="T13" fmla="*/ 0 h 7"/>
                  <a:gd name="T14" fmla="*/ 0 w 14"/>
                  <a:gd name="T15" fmla="*/ 0 h 7"/>
                  <a:gd name="T16" fmla="*/ 0 w 14"/>
                  <a:gd name="T17" fmla="*/ 0 h 7"/>
                  <a:gd name="T18" fmla="*/ 0 w 14"/>
                  <a:gd name="T19" fmla="*/ 0 h 7"/>
                  <a:gd name="T20" fmla="*/ 0 w 14"/>
                  <a:gd name="T21" fmla="*/ 0 h 7"/>
                  <a:gd name="T22" fmla="*/ 0 w 14"/>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7"/>
                  <a:gd name="T38" fmla="*/ 14 w 1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7">
                    <a:moveTo>
                      <a:pt x="4" y="0"/>
                    </a:moveTo>
                    <a:lnTo>
                      <a:pt x="9" y="0"/>
                    </a:lnTo>
                    <a:lnTo>
                      <a:pt x="14" y="0"/>
                    </a:lnTo>
                    <a:lnTo>
                      <a:pt x="14" y="1"/>
                    </a:lnTo>
                    <a:lnTo>
                      <a:pt x="14" y="2"/>
                    </a:lnTo>
                    <a:lnTo>
                      <a:pt x="12" y="5"/>
                    </a:lnTo>
                    <a:lnTo>
                      <a:pt x="9" y="7"/>
                    </a:lnTo>
                    <a:lnTo>
                      <a:pt x="3" y="7"/>
                    </a:lnTo>
                    <a:lnTo>
                      <a:pt x="0" y="5"/>
                    </a:lnTo>
                    <a:lnTo>
                      <a:pt x="1"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0" name="Freeform 109"/>
              <p:cNvSpPr>
                <a:spLocks/>
              </p:cNvSpPr>
              <p:nvPr/>
            </p:nvSpPr>
            <p:spPr bwMode="auto">
              <a:xfrm>
                <a:off x="5434" y="2237"/>
                <a:ext cx="20" cy="9"/>
              </a:xfrm>
              <a:custGeom>
                <a:avLst/>
                <a:gdLst>
                  <a:gd name="T0" fmla="*/ 0 w 48"/>
                  <a:gd name="T1" fmla="*/ 0 h 21"/>
                  <a:gd name="T2" fmla="*/ 0 w 48"/>
                  <a:gd name="T3" fmla="*/ 0 h 21"/>
                  <a:gd name="T4" fmla="*/ 0 w 48"/>
                  <a:gd name="T5" fmla="*/ 0 h 21"/>
                  <a:gd name="T6" fmla="*/ 0 w 48"/>
                  <a:gd name="T7" fmla="*/ 0 h 21"/>
                  <a:gd name="T8" fmla="*/ 0 w 48"/>
                  <a:gd name="T9" fmla="*/ 0 h 21"/>
                  <a:gd name="T10" fmla="*/ 0 w 48"/>
                  <a:gd name="T11" fmla="*/ 0 h 21"/>
                  <a:gd name="T12" fmla="*/ 0 w 48"/>
                  <a:gd name="T13" fmla="*/ 0 h 21"/>
                  <a:gd name="T14" fmla="*/ 0 w 48"/>
                  <a:gd name="T15" fmla="*/ 0 h 21"/>
                  <a:gd name="T16" fmla="*/ 0 w 48"/>
                  <a:gd name="T17" fmla="*/ 0 h 21"/>
                  <a:gd name="T18" fmla="*/ 0 w 48"/>
                  <a:gd name="T19" fmla="*/ 0 h 21"/>
                  <a:gd name="T20" fmla="*/ 0 w 48"/>
                  <a:gd name="T21" fmla="*/ 0 h 21"/>
                  <a:gd name="T22" fmla="*/ 0 w 48"/>
                  <a:gd name="T23" fmla="*/ 0 h 21"/>
                  <a:gd name="T24" fmla="*/ 0 w 48"/>
                  <a:gd name="T25" fmla="*/ 0 h 21"/>
                  <a:gd name="T26" fmla="*/ 0 w 48"/>
                  <a:gd name="T27" fmla="*/ 0 h 21"/>
                  <a:gd name="T28" fmla="*/ 0 w 48"/>
                  <a:gd name="T29" fmla="*/ 0 h 21"/>
                  <a:gd name="T30" fmla="*/ 0 w 48"/>
                  <a:gd name="T31" fmla="*/ 0 h 21"/>
                  <a:gd name="T32" fmla="*/ 0 w 48"/>
                  <a:gd name="T33" fmla="*/ 0 h 21"/>
                  <a:gd name="T34" fmla="*/ 0 w 48"/>
                  <a:gd name="T35" fmla="*/ 0 h 21"/>
                  <a:gd name="T36" fmla="*/ 0 w 48"/>
                  <a:gd name="T37" fmla="*/ 0 h 21"/>
                  <a:gd name="T38" fmla="*/ 0 w 48"/>
                  <a:gd name="T39" fmla="*/ 0 h 21"/>
                  <a:gd name="T40" fmla="*/ 0 w 48"/>
                  <a:gd name="T41" fmla="*/ 0 h 21"/>
                  <a:gd name="T42" fmla="*/ 0 w 48"/>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1"/>
                  <a:gd name="T68" fmla="*/ 48 w 4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1">
                    <a:moveTo>
                      <a:pt x="8" y="0"/>
                    </a:moveTo>
                    <a:lnTo>
                      <a:pt x="12" y="2"/>
                    </a:lnTo>
                    <a:lnTo>
                      <a:pt x="18" y="4"/>
                    </a:lnTo>
                    <a:lnTo>
                      <a:pt x="23" y="6"/>
                    </a:lnTo>
                    <a:lnTo>
                      <a:pt x="29" y="9"/>
                    </a:lnTo>
                    <a:lnTo>
                      <a:pt x="33" y="11"/>
                    </a:lnTo>
                    <a:lnTo>
                      <a:pt x="39" y="13"/>
                    </a:lnTo>
                    <a:lnTo>
                      <a:pt x="44" y="16"/>
                    </a:lnTo>
                    <a:lnTo>
                      <a:pt x="48" y="19"/>
                    </a:lnTo>
                    <a:lnTo>
                      <a:pt x="43" y="20"/>
                    </a:lnTo>
                    <a:lnTo>
                      <a:pt x="38" y="21"/>
                    </a:lnTo>
                    <a:lnTo>
                      <a:pt x="31" y="21"/>
                    </a:lnTo>
                    <a:lnTo>
                      <a:pt x="26" y="21"/>
                    </a:lnTo>
                    <a:lnTo>
                      <a:pt x="19" y="21"/>
                    </a:lnTo>
                    <a:lnTo>
                      <a:pt x="12" y="21"/>
                    </a:lnTo>
                    <a:lnTo>
                      <a:pt x="6" y="21"/>
                    </a:lnTo>
                    <a:lnTo>
                      <a:pt x="0" y="21"/>
                    </a:lnTo>
                    <a:lnTo>
                      <a:pt x="2" y="15"/>
                    </a:lnTo>
                    <a:lnTo>
                      <a:pt x="3" y="9"/>
                    </a:lnTo>
                    <a:lnTo>
                      <a:pt x="3" y="2"/>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1" name="Freeform 110"/>
              <p:cNvSpPr>
                <a:spLocks/>
              </p:cNvSpPr>
              <p:nvPr/>
            </p:nvSpPr>
            <p:spPr bwMode="auto">
              <a:xfrm>
                <a:off x="5899" y="2237"/>
                <a:ext cx="25" cy="9"/>
              </a:xfrm>
              <a:custGeom>
                <a:avLst/>
                <a:gdLst>
                  <a:gd name="T0" fmla="*/ 0 w 54"/>
                  <a:gd name="T1" fmla="*/ 0 h 20"/>
                  <a:gd name="T2" fmla="*/ 0 w 54"/>
                  <a:gd name="T3" fmla="*/ 0 h 20"/>
                  <a:gd name="T4" fmla="*/ 0 w 54"/>
                  <a:gd name="T5" fmla="*/ 0 h 20"/>
                  <a:gd name="T6" fmla="*/ 0 w 54"/>
                  <a:gd name="T7" fmla="*/ 0 h 20"/>
                  <a:gd name="T8" fmla="*/ 0 w 54"/>
                  <a:gd name="T9" fmla="*/ 0 h 20"/>
                  <a:gd name="T10" fmla="*/ 0 w 54"/>
                  <a:gd name="T11" fmla="*/ 0 h 20"/>
                  <a:gd name="T12" fmla="*/ 0 w 54"/>
                  <a:gd name="T13" fmla="*/ 0 h 20"/>
                  <a:gd name="T14" fmla="*/ 0 w 54"/>
                  <a:gd name="T15" fmla="*/ 0 h 20"/>
                  <a:gd name="T16" fmla="*/ 0 w 54"/>
                  <a:gd name="T17" fmla="*/ 0 h 20"/>
                  <a:gd name="T18" fmla="*/ 0 w 54"/>
                  <a:gd name="T19" fmla="*/ 0 h 20"/>
                  <a:gd name="T20" fmla="*/ 0 w 54"/>
                  <a:gd name="T21" fmla="*/ 0 h 20"/>
                  <a:gd name="T22" fmla="*/ 0 w 54"/>
                  <a:gd name="T23" fmla="*/ 0 h 20"/>
                  <a:gd name="T24" fmla="*/ 0 w 54"/>
                  <a:gd name="T25" fmla="*/ 0 h 20"/>
                  <a:gd name="T26" fmla="*/ 0 w 54"/>
                  <a:gd name="T27" fmla="*/ 0 h 20"/>
                  <a:gd name="T28" fmla="*/ 0 w 54"/>
                  <a:gd name="T29" fmla="*/ 0 h 20"/>
                  <a:gd name="T30" fmla="*/ 0 w 54"/>
                  <a:gd name="T31" fmla="*/ 0 h 20"/>
                  <a:gd name="T32" fmla="*/ 0 w 54"/>
                  <a:gd name="T33" fmla="*/ 0 h 20"/>
                  <a:gd name="T34" fmla="*/ 0 w 54"/>
                  <a:gd name="T35" fmla="*/ 0 h 20"/>
                  <a:gd name="T36" fmla="*/ 0 w 54"/>
                  <a:gd name="T37" fmla="*/ 0 h 20"/>
                  <a:gd name="T38" fmla="*/ 0 w 5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
                  <a:gd name="T62" fmla="*/ 54 w 5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
                    <a:moveTo>
                      <a:pt x="7" y="2"/>
                    </a:moveTo>
                    <a:lnTo>
                      <a:pt x="13" y="1"/>
                    </a:lnTo>
                    <a:lnTo>
                      <a:pt x="20" y="0"/>
                    </a:lnTo>
                    <a:lnTo>
                      <a:pt x="26" y="0"/>
                    </a:lnTo>
                    <a:lnTo>
                      <a:pt x="33" y="1"/>
                    </a:lnTo>
                    <a:lnTo>
                      <a:pt x="37" y="1"/>
                    </a:lnTo>
                    <a:lnTo>
                      <a:pt x="42" y="2"/>
                    </a:lnTo>
                    <a:lnTo>
                      <a:pt x="46" y="3"/>
                    </a:lnTo>
                    <a:lnTo>
                      <a:pt x="50" y="5"/>
                    </a:lnTo>
                    <a:lnTo>
                      <a:pt x="53" y="9"/>
                    </a:lnTo>
                    <a:lnTo>
                      <a:pt x="54" y="14"/>
                    </a:lnTo>
                    <a:lnTo>
                      <a:pt x="50" y="16"/>
                    </a:lnTo>
                    <a:lnTo>
                      <a:pt x="44" y="20"/>
                    </a:lnTo>
                    <a:lnTo>
                      <a:pt x="38" y="20"/>
                    </a:lnTo>
                    <a:lnTo>
                      <a:pt x="32" y="20"/>
                    </a:lnTo>
                    <a:lnTo>
                      <a:pt x="24" y="20"/>
                    </a:lnTo>
                    <a:lnTo>
                      <a:pt x="17" y="20"/>
                    </a:lnTo>
                    <a:lnTo>
                      <a:pt x="0" y="14"/>
                    </a:lnTo>
                    <a:lnTo>
                      <a:pt x="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2" name="Freeform 111"/>
              <p:cNvSpPr>
                <a:spLocks/>
              </p:cNvSpPr>
              <p:nvPr/>
            </p:nvSpPr>
            <p:spPr bwMode="auto">
              <a:xfrm>
                <a:off x="5258" y="2237"/>
                <a:ext cx="45" cy="49"/>
              </a:xfrm>
              <a:custGeom>
                <a:avLst/>
                <a:gdLst>
                  <a:gd name="T0" fmla="*/ 0 w 114"/>
                  <a:gd name="T1" fmla="*/ 0 h 116"/>
                  <a:gd name="T2" fmla="*/ 0 w 114"/>
                  <a:gd name="T3" fmla="*/ 0 h 116"/>
                  <a:gd name="T4" fmla="*/ 0 w 114"/>
                  <a:gd name="T5" fmla="*/ 0 h 116"/>
                  <a:gd name="T6" fmla="*/ 0 w 114"/>
                  <a:gd name="T7" fmla="*/ 0 h 116"/>
                  <a:gd name="T8" fmla="*/ 0 w 114"/>
                  <a:gd name="T9" fmla="*/ 0 h 116"/>
                  <a:gd name="T10" fmla="*/ 0 w 114"/>
                  <a:gd name="T11" fmla="*/ 0 h 116"/>
                  <a:gd name="T12" fmla="*/ 0 w 114"/>
                  <a:gd name="T13" fmla="*/ 0 h 116"/>
                  <a:gd name="T14" fmla="*/ 0 w 114"/>
                  <a:gd name="T15" fmla="*/ 0 h 116"/>
                  <a:gd name="T16" fmla="*/ 0 w 114"/>
                  <a:gd name="T17" fmla="*/ 0 h 116"/>
                  <a:gd name="T18" fmla="*/ 0 w 114"/>
                  <a:gd name="T19" fmla="*/ 0 h 116"/>
                  <a:gd name="T20" fmla="*/ 0 w 114"/>
                  <a:gd name="T21" fmla="*/ 0 h 116"/>
                  <a:gd name="T22" fmla="*/ 0 w 114"/>
                  <a:gd name="T23" fmla="*/ 0 h 116"/>
                  <a:gd name="T24" fmla="*/ 0 w 114"/>
                  <a:gd name="T25" fmla="*/ 0 h 116"/>
                  <a:gd name="T26" fmla="*/ 0 w 114"/>
                  <a:gd name="T27" fmla="*/ 0 h 116"/>
                  <a:gd name="T28" fmla="*/ 0 w 114"/>
                  <a:gd name="T29" fmla="*/ 0 h 116"/>
                  <a:gd name="T30" fmla="*/ 0 w 114"/>
                  <a:gd name="T31" fmla="*/ 0 h 116"/>
                  <a:gd name="T32" fmla="*/ 0 w 114"/>
                  <a:gd name="T33" fmla="*/ 0 h 116"/>
                  <a:gd name="T34" fmla="*/ 0 w 114"/>
                  <a:gd name="T35" fmla="*/ 0 h 116"/>
                  <a:gd name="T36" fmla="*/ 0 w 114"/>
                  <a:gd name="T37" fmla="*/ 0 h 116"/>
                  <a:gd name="T38" fmla="*/ 0 w 114"/>
                  <a:gd name="T39" fmla="*/ 0 h 116"/>
                  <a:gd name="T40" fmla="*/ 0 w 114"/>
                  <a:gd name="T41" fmla="*/ 0 h 116"/>
                  <a:gd name="T42" fmla="*/ 0 w 114"/>
                  <a:gd name="T43" fmla="*/ 0 h 116"/>
                  <a:gd name="T44" fmla="*/ 0 w 114"/>
                  <a:gd name="T45" fmla="*/ 0 h 116"/>
                  <a:gd name="T46" fmla="*/ 0 w 114"/>
                  <a:gd name="T47" fmla="*/ 0 h 116"/>
                  <a:gd name="T48" fmla="*/ 0 w 114"/>
                  <a:gd name="T49" fmla="*/ 0 h 116"/>
                  <a:gd name="T50" fmla="*/ 0 w 114"/>
                  <a:gd name="T51" fmla="*/ 0 h 116"/>
                  <a:gd name="T52" fmla="*/ 0 w 114"/>
                  <a:gd name="T53" fmla="*/ 0 h 116"/>
                  <a:gd name="T54" fmla="*/ 0 w 114"/>
                  <a:gd name="T55" fmla="*/ 0 h 116"/>
                  <a:gd name="T56" fmla="*/ 0 w 114"/>
                  <a:gd name="T57" fmla="*/ 0 h 116"/>
                  <a:gd name="T58" fmla="*/ 0 w 114"/>
                  <a:gd name="T59" fmla="*/ 0 h 116"/>
                  <a:gd name="T60" fmla="*/ 0 w 114"/>
                  <a:gd name="T61" fmla="*/ 0 h 116"/>
                  <a:gd name="T62" fmla="*/ 0 w 114"/>
                  <a:gd name="T63" fmla="*/ 0 h 116"/>
                  <a:gd name="T64" fmla="*/ 0 w 114"/>
                  <a:gd name="T65" fmla="*/ 0 h 116"/>
                  <a:gd name="T66" fmla="*/ 0 w 114"/>
                  <a:gd name="T67" fmla="*/ 0 h 116"/>
                  <a:gd name="T68" fmla="*/ 0 w 114"/>
                  <a:gd name="T69" fmla="*/ 0 h 116"/>
                  <a:gd name="T70" fmla="*/ 0 w 114"/>
                  <a:gd name="T71" fmla="*/ 0 h 116"/>
                  <a:gd name="T72" fmla="*/ 0 w 114"/>
                  <a:gd name="T73" fmla="*/ 0 h 116"/>
                  <a:gd name="T74" fmla="*/ 0 w 114"/>
                  <a:gd name="T75" fmla="*/ 0 h 116"/>
                  <a:gd name="T76" fmla="*/ 0 w 114"/>
                  <a:gd name="T77" fmla="*/ 0 h 116"/>
                  <a:gd name="T78" fmla="*/ 0 w 114"/>
                  <a:gd name="T79" fmla="*/ 0 h 116"/>
                  <a:gd name="T80" fmla="*/ 0 w 114"/>
                  <a:gd name="T81" fmla="*/ 0 h 116"/>
                  <a:gd name="T82" fmla="*/ 0 w 114"/>
                  <a:gd name="T83" fmla="*/ 0 h 116"/>
                  <a:gd name="T84" fmla="*/ 0 w 114"/>
                  <a:gd name="T85" fmla="*/ 0 h 116"/>
                  <a:gd name="T86" fmla="*/ 0 w 114"/>
                  <a:gd name="T87" fmla="*/ 0 h 116"/>
                  <a:gd name="T88" fmla="*/ 0 w 114"/>
                  <a:gd name="T89" fmla="*/ 0 h 116"/>
                  <a:gd name="T90" fmla="*/ 0 w 114"/>
                  <a:gd name="T91" fmla="*/ 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16"/>
                  <a:gd name="T140" fmla="*/ 114 w 11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16">
                    <a:moveTo>
                      <a:pt x="0" y="0"/>
                    </a:moveTo>
                    <a:lnTo>
                      <a:pt x="7" y="9"/>
                    </a:lnTo>
                    <a:lnTo>
                      <a:pt x="16" y="17"/>
                    </a:lnTo>
                    <a:lnTo>
                      <a:pt x="24" y="26"/>
                    </a:lnTo>
                    <a:lnTo>
                      <a:pt x="33" y="35"/>
                    </a:lnTo>
                    <a:lnTo>
                      <a:pt x="40" y="44"/>
                    </a:lnTo>
                    <a:lnTo>
                      <a:pt x="49" y="53"/>
                    </a:lnTo>
                    <a:lnTo>
                      <a:pt x="52" y="57"/>
                    </a:lnTo>
                    <a:lnTo>
                      <a:pt x="57" y="63"/>
                    </a:lnTo>
                    <a:lnTo>
                      <a:pt x="60" y="67"/>
                    </a:lnTo>
                    <a:lnTo>
                      <a:pt x="66" y="72"/>
                    </a:lnTo>
                    <a:lnTo>
                      <a:pt x="71" y="77"/>
                    </a:lnTo>
                    <a:lnTo>
                      <a:pt x="76" y="84"/>
                    </a:lnTo>
                    <a:lnTo>
                      <a:pt x="81" y="89"/>
                    </a:lnTo>
                    <a:lnTo>
                      <a:pt x="87" y="94"/>
                    </a:lnTo>
                    <a:lnTo>
                      <a:pt x="93" y="100"/>
                    </a:lnTo>
                    <a:lnTo>
                      <a:pt x="99" y="105"/>
                    </a:lnTo>
                    <a:lnTo>
                      <a:pt x="105" y="110"/>
                    </a:lnTo>
                    <a:lnTo>
                      <a:pt x="114" y="116"/>
                    </a:lnTo>
                    <a:lnTo>
                      <a:pt x="107" y="116"/>
                    </a:lnTo>
                    <a:lnTo>
                      <a:pt x="102" y="116"/>
                    </a:lnTo>
                    <a:lnTo>
                      <a:pt x="96" y="116"/>
                    </a:lnTo>
                    <a:lnTo>
                      <a:pt x="92" y="116"/>
                    </a:lnTo>
                    <a:lnTo>
                      <a:pt x="82" y="114"/>
                    </a:lnTo>
                    <a:lnTo>
                      <a:pt x="74" y="112"/>
                    </a:lnTo>
                    <a:lnTo>
                      <a:pt x="64" y="107"/>
                    </a:lnTo>
                    <a:lnTo>
                      <a:pt x="57" y="102"/>
                    </a:lnTo>
                    <a:lnTo>
                      <a:pt x="49" y="95"/>
                    </a:lnTo>
                    <a:lnTo>
                      <a:pt x="41" y="90"/>
                    </a:lnTo>
                    <a:lnTo>
                      <a:pt x="37" y="84"/>
                    </a:lnTo>
                    <a:lnTo>
                      <a:pt x="31" y="79"/>
                    </a:lnTo>
                    <a:lnTo>
                      <a:pt x="27" y="74"/>
                    </a:lnTo>
                    <a:lnTo>
                      <a:pt x="23" y="69"/>
                    </a:lnTo>
                    <a:lnTo>
                      <a:pt x="20" y="63"/>
                    </a:lnTo>
                    <a:lnTo>
                      <a:pt x="17" y="57"/>
                    </a:lnTo>
                    <a:lnTo>
                      <a:pt x="14" y="52"/>
                    </a:lnTo>
                    <a:lnTo>
                      <a:pt x="11" y="47"/>
                    </a:lnTo>
                    <a:lnTo>
                      <a:pt x="9" y="39"/>
                    </a:lnTo>
                    <a:lnTo>
                      <a:pt x="6" y="34"/>
                    </a:lnTo>
                    <a:lnTo>
                      <a:pt x="3" y="27"/>
                    </a:lnTo>
                    <a:lnTo>
                      <a:pt x="2" y="22"/>
                    </a:lnTo>
                    <a:lnTo>
                      <a:pt x="1" y="16"/>
                    </a:lnTo>
                    <a:lnTo>
                      <a:pt x="0" y="11"/>
                    </a:lnTo>
                    <a:lnTo>
                      <a:pt x="0" y="6"/>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3" name="Freeform 112"/>
              <p:cNvSpPr>
                <a:spLocks/>
              </p:cNvSpPr>
              <p:nvPr/>
            </p:nvSpPr>
            <p:spPr bwMode="auto">
              <a:xfrm>
                <a:off x="5755" y="2237"/>
                <a:ext cx="25" cy="6"/>
              </a:xfrm>
              <a:custGeom>
                <a:avLst/>
                <a:gdLst>
                  <a:gd name="T0" fmla="*/ 0 w 59"/>
                  <a:gd name="T1" fmla="*/ 0 h 14"/>
                  <a:gd name="T2" fmla="*/ 0 w 59"/>
                  <a:gd name="T3" fmla="*/ 0 h 14"/>
                  <a:gd name="T4" fmla="*/ 0 w 59"/>
                  <a:gd name="T5" fmla="*/ 0 h 14"/>
                  <a:gd name="T6" fmla="*/ 0 w 59"/>
                  <a:gd name="T7" fmla="*/ 0 h 14"/>
                  <a:gd name="T8" fmla="*/ 0 w 59"/>
                  <a:gd name="T9" fmla="*/ 0 h 14"/>
                  <a:gd name="T10" fmla="*/ 0 w 59"/>
                  <a:gd name="T11" fmla="*/ 0 h 14"/>
                  <a:gd name="T12" fmla="*/ 0 w 59"/>
                  <a:gd name="T13" fmla="*/ 0 h 14"/>
                  <a:gd name="T14" fmla="*/ 0 w 59"/>
                  <a:gd name="T15" fmla="*/ 0 h 14"/>
                  <a:gd name="T16" fmla="*/ 0 w 59"/>
                  <a:gd name="T17" fmla="*/ 0 h 14"/>
                  <a:gd name="T18" fmla="*/ 0 w 59"/>
                  <a:gd name="T19" fmla="*/ 0 h 14"/>
                  <a:gd name="T20" fmla="*/ 0 w 59"/>
                  <a:gd name="T21" fmla="*/ 0 h 14"/>
                  <a:gd name="T22" fmla="*/ 0 w 59"/>
                  <a:gd name="T23" fmla="*/ 0 h 14"/>
                  <a:gd name="T24" fmla="*/ 0 w 59"/>
                  <a:gd name="T25" fmla="*/ 0 h 14"/>
                  <a:gd name="T26" fmla="*/ 0 w 59"/>
                  <a:gd name="T27" fmla="*/ 0 h 14"/>
                  <a:gd name="T28" fmla="*/ 0 w 59"/>
                  <a:gd name="T29" fmla="*/ 0 h 14"/>
                  <a:gd name="T30" fmla="*/ 0 w 59"/>
                  <a:gd name="T31" fmla="*/ 0 h 14"/>
                  <a:gd name="T32" fmla="*/ 0 w 59"/>
                  <a:gd name="T33" fmla="*/ 0 h 14"/>
                  <a:gd name="T34" fmla="*/ 0 w 59"/>
                  <a:gd name="T35" fmla="*/ 0 h 14"/>
                  <a:gd name="T36" fmla="*/ 0 w 59"/>
                  <a:gd name="T37" fmla="*/ 0 h 14"/>
                  <a:gd name="T38" fmla="*/ 0 w 59"/>
                  <a:gd name="T39" fmla="*/ 0 h 14"/>
                  <a:gd name="T40" fmla="*/ 0 w 59"/>
                  <a:gd name="T41" fmla="*/ 0 h 14"/>
                  <a:gd name="T42" fmla="*/ 0 w 59"/>
                  <a:gd name="T43" fmla="*/ 0 h 14"/>
                  <a:gd name="T44" fmla="*/ 0 w 59"/>
                  <a:gd name="T45" fmla="*/ 0 h 14"/>
                  <a:gd name="T46" fmla="*/ 0 w 59"/>
                  <a:gd name="T47" fmla="*/ 0 h 14"/>
                  <a:gd name="T48" fmla="*/ 0 w 59"/>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4"/>
                  <a:gd name="T77" fmla="*/ 59 w 59"/>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4">
                    <a:moveTo>
                      <a:pt x="47" y="2"/>
                    </a:moveTo>
                    <a:lnTo>
                      <a:pt x="53" y="0"/>
                    </a:lnTo>
                    <a:lnTo>
                      <a:pt x="57" y="1"/>
                    </a:lnTo>
                    <a:lnTo>
                      <a:pt x="58" y="3"/>
                    </a:lnTo>
                    <a:lnTo>
                      <a:pt x="59" y="7"/>
                    </a:lnTo>
                    <a:lnTo>
                      <a:pt x="59" y="10"/>
                    </a:lnTo>
                    <a:lnTo>
                      <a:pt x="59" y="14"/>
                    </a:lnTo>
                    <a:lnTo>
                      <a:pt x="51" y="14"/>
                    </a:lnTo>
                    <a:lnTo>
                      <a:pt x="44" y="14"/>
                    </a:lnTo>
                    <a:lnTo>
                      <a:pt x="36" y="14"/>
                    </a:lnTo>
                    <a:lnTo>
                      <a:pt x="28" y="14"/>
                    </a:lnTo>
                    <a:lnTo>
                      <a:pt x="20" y="14"/>
                    </a:lnTo>
                    <a:lnTo>
                      <a:pt x="13" y="14"/>
                    </a:lnTo>
                    <a:lnTo>
                      <a:pt x="7" y="14"/>
                    </a:lnTo>
                    <a:lnTo>
                      <a:pt x="0" y="14"/>
                    </a:lnTo>
                    <a:lnTo>
                      <a:pt x="0" y="12"/>
                    </a:lnTo>
                    <a:lnTo>
                      <a:pt x="5" y="8"/>
                    </a:lnTo>
                    <a:lnTo>
                      <a:pt x="10" y="6"/>
                    </a:lnTo>
                    <a:lnTo>
                      <a:pt x="16" y="6"/>
                    </a:lnTo>
                    <a:lnTo>
                      <a:pt x="23" y="6"/>
                    </a:lnTo>
                    <a:lnTo>
                      <a:pt x="29" y="6"/>
                    </a:lnTo>
                    <a:lnTo>
                      <a:pt x="35" y="6"/>
                    </a:lnTo>
                    <a:lnTo>
                      <a:pt x="41" y="5"/>
                    </a:lnTo>
                    <a:lnTo>
                      <a:pt x="4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4" name="Freeform 113"/>
              <p:cNvSpPr>
                <a:spLocks/>
              </p:cNvSpPr>
              <p:nvPr/>
            </p:nvSpPr>
            <p:spPr bwMode="auto">
              <a:xfrm>
                <a:off x="5309" y="2241"/>
                <a:ext cx="380" cy="208"/>
              </a:xfrm>
              <a:custGeom>
                <a:avLst/>
                <a:gdLst>
                  <a:gd name="T0" fmla="*/ 0 w 917"/>
                  <a:gd name="T1" fmla="*/ 0 h 497"/>
                  <a:gd name="T2" fmla="*/ 0 w 917"/>
                  <a:gd name="T3" fmla="*/ 0 h 497"/>
                  <a:gd name="T4" fmla="*/ 0 w 917"/>
                  <a:gd name="T5" fmla="*/ 0 h 497"/>
                  <a:gd name="T6" fmla="*/ 0 w 917"/>
                  <a:gd name="T7" fmla="*/ 0 h 497"/>
                  <a:gd name="T8" fmla="*/ 0 w 917"/>
                  <a:gd name="T9" fmla="*/ 0 h 497"/>
                  <a:gd name="T10" fmla="*/ 0 w 917"/>
                  <a:gd name="T11" fmla="*/ 0 h 497"/>
                  <a:gd name="T12" fmla="*/ 0 w 917"/>
                  <a:gd name="T13" fmla="*/ 0 h 497"/>
                  <a:gd name="T14" fmla="*/ 0 w 917"/>
                  <a:gd name="T15" fmla="*/ 0 h 497"/>
                  <a:gd name="T16" fmla="*/ 0 w 917"/>
                  <a:gd name="T17" fmla="*/ 0 h 497"/>
                  <a:gd name="T18" fmla="*/ 0 w 917"/>
                  <a:gd name="T19" fmla="*/ 0 h 497"/>
                  <a:gd name="T20" fmla="*/ 0 w 917"/>
                  <a:gd name="T21" fmla="*/ 0 h 497"/>
                  <a:gd name="T22" fmla="*/ 0 w 917"/>
                  <a:gd name="T23" fmla="*/ 0 h 497"/>
                  <a:gd name="T24" fmla="*/ 0 w 917"/>
                  <a:gd name="T25" fmla="*/ 0 h 497"/>
                  <a:gd name="T26" fmla="*/ 0 w 917"/>
                  <a:gd name="T27" fmla="*/ 0 h 497"/>
                  <a:gd name="T28" fmla="*/ 0 w 917"/>
                  <a:gd name="T29" fmla="*/ 0 h 497"/>
                  <a:gd name="T30" fmla="*/ 0 w 917"/>
                  <a:gd name="T31" fmla="*/ 0 h 497"/>
                  <a:gd name="T32" fmla="*/ 0 w 917"/>
                  <a:gd name="T33" fmla="*/ 0 h 497"/>
                  <a:gd name="T34" fmla="*/ 0 w 917"/>
                  <a:gd name="T35" fmla="*/ 0 h 497"/>
                  <a:gd name="T36" fmla="*/ 0 w 917"/>
                  <a:gd name="T37" fmla="*/ 0 h 497"/>
                  <a:gd name="T38" fmla="*/ 0 w 917"/>
                  <a:gd name="T39" fmla="*/ 0 h 497"/>
                  <a:gd name="T40" fmla="*/ 0 w 917"/>
                  <a:gd name="T41" fmla="*/ 0 h 497"/>
                  <a:gd name="T42" fmla="*/ 0 w 917"/>
                  <a:gd name="T43" fmla="*/ 0 h 497"/>
                  <a:gd name="T44" fmla="*/ 0 w 917"/>
                  <a:gd name="T45" fmla="*/ 0 h 497"/>
                  <a:gd name="T46" fmla="*/ 0 w 917"/>
                  <a:gd name="T47" fmla="*/ 0 h 497"/>
                  <a:gd name="T48" fmla="*/ 0 w 917"/>
                  <a:gd name="T49" fmla="*/ 0 h 497"/>
                  <a:gd name="T50" fmla="*/ 0 w 917"/>
                  <a:gd name="T51" fmla="*/ 0 h 497"/>
                  <a:gd name="T52" fmla="*/ 0 w 917"/>
                  <a:gd name="T53" fmla="*/ 0 h 497"/>
                  <a:gd name="T54" fmla="*/ 0 w 917"/>
                  <a:gd name="T55" fmla="*/ 0 h 497"/>
                  <a:gd name="T56" fmla="*/ 0 w 917"/>
                  <a:gd name="T57" fmla="*/ 0 h 497"/>
                  <a:gd name="T58" fmla="*/ 0 w 917"/>
                  <a:gd name="T59" fmla="*/ 0 h 497"/>
                  <a:gd name="T60" fmla="*/ 0 w 917"/>
                  <a:gd name="T61" fmla="*/ 0 h 497"/>
                  <a:gd name="T62" fmla="*/ 0 w 917"/>
                  <a:gd name="T63" fmla="*/ 0 h 497"/>
                  <a:gd name="T64" fmla="*/ 0 w 917"/>
                  <a:gd name="T65" fmla="*/ 0 h 497"/>
                  <a:gd name="T66" fmla="*/ 0 w 917"/>
                  <a:gd name="T67" fmla="*/ 0 h 497"/>
                  <a:gd name="T68" fmla="*/ 0 w 917"/>
                  <a:gd name="T69" fmla="*/ 0 h 497"/>
                  <a:gd name="T70" fmla="*/ 0 w 917"/>
                  <a:gd name="T71" fmla="*/ 0 h 497"/>
                  <a:gd name="T72" fmla="*/ 0 w 917"/>
                  <a:gd name="T73" fmla="*/ 0 h 497"/>
                  <a:gd name="T74" fmla="*/ 0 w 917"/>
                  <a:gd name="T75" fmla="*/ 0 h 497"/>
                  <a:gd name="T76" fmla="*/ 0 w 917"/>
                  <a:gd name="T77" fmla="*/ 0 h 497"/>
                  <a:gd name="T78" fmla="*/ 0 w 917"/>
                  <a:gd name="T79" fmla="*/ 0 h 497"/>
                  <a:gd name="T80" fmla="*/ 0 w 917"/>
                  <a:gd name="T81" fmla="*/ 0 h 497"/>
                  <a:gd name="T82" fmla="*/ 0 w 917"/>
                  <a:gd name="T83" fmla="*/ 0 h 497"/>
                  <a:gd name="T84" fmla="*/ 0 w 917"/>
                  <a:gd name="T85" fmla="*/ 0 h 497"/>
                  <a:gd name="T86" fmla="*/ 0 w 917"/>
                  <a:gd name="T87" fmla="*/ 0 h 497"/>
                  <a:gd name="T88" fmla="*/ 0 w 917"/>
                  <a:gd name="T89" fmla="*/ 0 h 497"/>
                  <a:gd name="T90" fmla="*/ 0 w 917"/>
                  <a:gd name="T91" fmla="*/ 0 h 497"/>
                  <a:gd name="T92" fmla="*/ 0 w 917"/>
                  <a:gd name="T93" fmla="*/ 0 h 497"/>
                  <a:gd name="T94" fmla="*/ 0 w 917"/>
                  <a:gd name="T95" fmla="*/ 0 h 497"/>
                  <a:gd name="T96" fmla="*/ 0 w 917"/>
                  <a:gd name="T97" fmla="*/ 0 h 497"/>
                  <a:gd name="T98" fmla="*/ 0 w 917"/>
                  <a:gd name="T99" fmla="*/ 0 h 497"/>
                  <a:gd name="T100" fmla="*/ 0 w 917"/>
                  <a:gd name="T101" fmla="*/ 0 h 497"/>
                  <a:gd name="T102" fmla="*/ 0 w 917"/>
                  <a:gd name="T103" fmla="*/ 0 h 497"/>
                  <a:gd name="T104" fmla="*/ 0 w 917"/>
                  <a:gd name="T105" fmla="*/ 0 h 497"/>
                  <a:gd name="T106" fmla="*/ 0 w 917"/>
                  <a:gd name="T107" fmla="*/ 0 h 497"/>
                  <a:gd name="T108" fmla="*/ 0 w 917"/>
                  <a:gd name="T109" fmla="*/ 0 h 497"/>
                  <a:gd name="T110" fmla="*/ 0 w 917"/>
                  <a:gd name="T111" fmla="*/ 0 h 497"/>
                  <a:gd name="T112" fmla="*/ 0 w 917"/>
                  <a:gd name="T113" fmla="*/ 0 h 497"/>
                  <a:gd name="T114" fmla="*/ 0 w 917"/>
                  <a:gd name="T115" fmla="*/ 0 h 497"/>
                  <a:gd name="T116" fmla="*/ 0 w 917"/>
                  <a:gd name="T117" fmla="*/ 0 h 497"/>
                  <a:gd name="T118" fmla="*/ 0 w 917"/>
                  <a:gd name="T119" fmla="*/ 0 h 4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7"/>
                  <a:gd name="T181" fmla="*/ 0 h 497"/>
                  <a:gd name="T182" fmla="*/ 917 w 917"/>
                  <a:gd name="T183" fmla="*/ 497 h 4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7" h="497">
                    <a:moveTo>
                      <a:pt x="903" y="0"/>
                    </a:moveTo>
                    <a:lnTo>
                      <a:pt x="908" y="3"/>
                    </a:lnTo>
                    <a:lnTo>
                      <a:pt x="913" y="6"/>
                    </a:lnTo>
                    <a:lnTo>
                      <a:pt x="915" y="8"/>
                    </a:lnTo>
                    <a:lnTo>
                      <a:pt x="917" y="12"/>
                    </a:lnTo>
                    <a:lnTo>
                      <a:pt x="914" y="18"/>
                    </a:lnTo>
                    <a:lnTo>
                      <a:pt x="907" y="26"/>
                    </a:lnTo>
                    <a:lnTo>
                      <a:pt x="903" y="28"/>
                    </a:lnTo>
                    <a:lnTo>
                      <a:pt x="897" y="32"/>
                    </a:lnTo>
                    <a:lnTo>
                      <a:pt x="892" y="34"/>
                    </a:lnTo>
                    <a:lnTo>
                      <a:pt x="886" y="37"/>
                    </a:lnTo>
                    <a:lnTo>
                      <a:pt x="882" y="40"/>
                    </a:lnTo>
                    <a:lnTo>
                      <a:pt x="876" y="43"/>
                    </a:lnTo>
                    <a:lnTo>
                      <a:pt x="871" y="46"/>
                    </a:lnTo>
                    <a:lnTo>
                      <a:pt x="868" y="48"/>
                    </a:lnTo>
                    <a:lnTo>
                      <a:pt x="879" y="48"/>
                    </a:lnTo>
                    <a:lnTo>
                      <a:pt x="886" y="49"/>
                    </a:lnTo>
                    <a:lnTo>
                      <a:pt x="892" y="50"/>
                    </a:lnTo>
                    <a:lnTo>
                      <a:pt x="897" y="53"/>
                    </a:lnTo>
                    <a:lnTo>
                      <a:pt x="900" y="56"/>
                    </a:lnTo>
                    <a:lnTo>
                      <a:pt x="898" y="62"/>
                    </a:lnTo>
                    <a:lnTo>
                      <a:pt x="894" y="65"/>
                    </a:lnTo>
                    <a:lnTo>
                      <a:pt x="890" y="67"/>
                    </a:lnTo>
                    <a:lnTo>
                      <a:pt x="885" y="70"/>
                    </a:lnTo>
                    <a:lnTo>
                      <a:pt x="881" y="72"/>
                    </a:lnTo>
                    <a:lnTo>
                      <a:pt x="875" y="74"/>
                    </a:lnTo>
                    <a:lnTo>
                      <a:pt x="869" y="76"/>
                    </a:lnTo>
                    <a:lnTo>
                      <a:pt x="865" y="77"/>
                    </a:lnTo>
                    <a:lnTo>
                      <a:pt x="859" y="79"/>
                    </a:lnTo>
                    <a:lnTo>
                      <a:pt x="853" y="83"/>
                    </a:lnTo>
                    <a:lnTo>
                      <a:pt x="847" y="86"/>
                    </a:lnTo>
                    <a:lnTo>
                      <a:pt x="841" y="88"/>
                    </a:lnTo>
                    <a:lnTo>
                      <a:pt x="835" y="89"/>
                    </a:lnTo>
                    <a:lnTo>
                      <a:pt x="828" y="88"/>
                    </a:lnTo>
                    <a:lnTo>
                      <a:pt x="822" y="87"/>
                    </a:lnTo>
                    <a:lnTo>
                      <a:pt x="815" y="85"/>
                    </a:lnTo>
                    <a:lnTo>
                      <a:pt x="809" y="84"/>
                    </a:lnTo>
                    <a:lnTo>
                      <a:pt x="801" y="81"/>
                    </a:lnTo>
                    <a:lnTo>
                      <a:pt x="795" y="79"/>
                    </a:lnTo>
                    <a:lnTo>
                      <a:pt x="789" y="77"/>
                    </a:lnTo>
                    <a:lnTo>
                      <a:pt x="782" y="77"/>
                    </a:lnTo>
                    <a:lnTo>
                      <a:pt x="775" y="76"/>
                    </a:lnTo>
                    <a:lnTo>
                      <a:pt x="770" y="78"/>
                    </a:lnTo>
                    <a:lnTo>
                      <a:pt x="763" y="80"/>
                    </a:lnTo>
                    <a:lnTo>
                      <a:pt x="758" y="85"/>
                    </a:lnTo>
                    <a:lnTo>
                      <a:pt x="763" y="87"/>
                    </a:lnTo>
                    <a:lnTo>
                      <a:pt x="770" y="92"/>
                    </a:lnTo>
                    <a:lnTo>
                      <a:pt x="773" y="98"/>
                    </a:lnTo>
                    <a:lnTo>
                      <a:pt x="778" y="105"/>
                    </a:lnTo>
                    <a:lnTo>
                      <a:pt x="778" y="111"/>
                    </a:lnTo>
                    <a:lnTo>
                      <a:pt x="775" y="115"/>
                    </a:lnTo>
                    <a:lnTo>
                      <a:pt x="771" y="116"/>
                    </a:lnTo>
                    <a:lnTo>
                      <a:pt x="769" y="117"/>
                    </a:lnTo>
                    <a:lnTo>
                      <a:pt x="762" y="116"/>
                    </a:lnTo>
                    <a:lnTo>
                      <a:pt x="756" y="114"/>
                    </a:lnTo>
                    <a:lnTo>
                      <a:pt x="751" y="110"/>
                    </a:lnTo>
                    <a:lnTo>
                      <a:pt x="745" y="106"/>
                    </a:lnTo>
                    <a:lnTo>
                      <a:pt x="739" y="103"/>
                    </a:lnTo>
                    <a:lnTo>
                      <a:pt x="734" y="100"/>
                    </a:lnTo>
                    <a:lnTo>
                      <a:pt x="728" y="97"/>
                    </a:lnTo>
                    <a:lnTo>
                      <a:pt x="722" y="95"/>
                    </a:lnTo>
                    <a:lnTo>
                      <a:pt x="715" y="94"/>
                    </a:lnTo>
                    <a:lnTo>
                      <a:pt x="711" y="94"/>
                    </a:lnTo>
                    <a:lnTo>
                      <a:pt x="704" y="93"/>
                    </a:lnTo>
                    <a:lnTo>
                      <a:pt x="697" y="93"/>
                    </a:lnTo>
                    <a:lnTo>
                      <a:pt x="692" y="94"/>
                    </a:lnTo>
                    <a:lnTo>
                      <a:pt x="686" y="95"/>
                    </a:lnTo>
                    <a:lnTo>
                      <a:pt x="679" y="96"/>
                    </a:lnTo>
                    <a:lnTo>
                      <a:pt x="674" y="99"/>
                    </a:lnTo>
                    <a:lnTo>
                      <a:pt x="669" y="102"/>
                    </a:lnTo>
                    <a:lnTo>
                      <a:pt x="663" y="104"/>
                    </a:lnTo>
                    <a:lnTo>
                      <a:pt x="668" y="107"/>
                    </a:lnTo>
                    <a:lnTo>
                      <a:pt x="673" y="110"/>
                    </a:lnTo>
                    <a:lnTo>
                      <a:pt x="678" y="111"/>
                    </a:lnTo>
                    <a:lnTo>
                      <a:pt x="687" y="112"/>
                    </a:lnTo>
                    <a:lnTo>
                      <a:pt x="694" y="112"/>
                    </a:lnTo>
                    <a:lnTo>
                      <a:pt x="700" y="113"/>
                    </a:lnTo>
                    <a:lnTo>
                      <a:pt x="707" y="115"/>
                    </a:lnTo>
                    <a:lnTo>
                      <a:pt x="714" y="118"/>
                    </a:lnTo>
                    <a:lnTo>
                      <a:pt x="709" y="125"/>
                    </a:lnTo>
                    <a:lnTo>
                      <a:pt x="704" y="129"/>
                    </a:lnTo>
                    <a:lnTo>
                      <a:pt x="698" y="132"/>
                    </a:lnTo>
                    <a:lnTo>
                      <a:pt x="694" y="133"/>
                    </a:lnTo>
                    <a:lnTo>
                      <a:pt x="687" y="132"/>
                    </a:lnTo>
                    <a:lnTo>
                      <a:pt x="680" y="132"/>
                    </a:lnTo>
                    <a:lnTo>
                      <a:pt x="674" y="129"/>
                    </a:lnTo>
                    <a:lnTo>
                      <a:pt x="668" y="128"/>
                    </a:lnTo>
                    <a:lnTo>
                      <a:pt x="659" y="123"/>
                    </a:lnTo>
                    <a:lnTo>
                      <a:pt x="653" y="121"/>
                    </a:lnTo>
                    <a:lnTo>
                      <a:pt x="646" y="117"/>
                    </a:lnTo>
                    <a:lnTo>
                      <a:pt x="640" y="115"/>
                    </a:lnTo>
                    <a:lnTo>
                      <a:pt x="633" y="113"/>
                    </a:lnTo>
                    <a:lnTo>
                      <a:pt x="627" y="114"/>
                    </a:lnTo>
                    <a:lnTo>
                      <a:pt x="621" y="115"/>
                    </a:lnTo>
                    <a:lnTo>
                      <a:pt x="616" y="120"/>
                    </a:lnTo>
                    <a:lnTo>
                      <a:pt x="622" y="122"/>
                    </a:lnTo>
                    <a:lnTo>
                      <a:pt x="630" y="124"/>
                    </a:lnTo>
                    <a:lnTo>
                      <a:pt x="637" y="126"/>
                    </a:lnTo>
                    <a:lnTo>
                      <a:pt x="645" y="129"/>
                    </a:lnTo>
                    <a:lnTo>
                      <a:pt x="652" y="131"/>
                    </a:lnTo>
                    <a:lnTo>
                      <a:pt x="659" y="133"/>
                    </a:lnTo>
                    <a:lnTo>
                      <a:pt x="665" y="137"/>
                    </a:lnTo>
                    <a:lnTo>
                      <a:pt x="672" y="143"/>
                    </a:lnTo>
                    <a:lnTo>
                      <a:pt x="664" y="144"/>
                    </a:lnTo>
                    <a:lnTo>
                      <a:pt x="656" y="145"/>
                    </a:lnTo>
                    <a:lnTo>
                      <a:pt x="649" y="144"/>
                    </a:lnTo>
                    <a:lnTo>
                      <a:pt x="641" y="144"/>
                    </a:lnTo>
                    <a:lnTo>
                      <a:pt x="634" y="142"/>
                    </a:lnTo>
                    <a:lnTo>
                      <a:pt x="626" y="142"/>
                    </a:lnTo>
                    <a:lnTo>
                      <a:pt x="618" y="140"/>
                    </a:lnTo>
                    <a:lnTo>
                      <a:pt x="611" y="138"/>
                    </a:lnTo>
                    <a:lnTo>
                      <a:pt x="602" y="135"/>
                    </a:lnTo>
                    <a:lnTo>
                      <a:pt x="594" y="134"/>
                    </a:lnTo>
                    <a:lnTo>
                      <a:pt x="586" y="133"/>
                    </a:lnTo>
                    <a:lnTo>
                      <a:pt x="579" y="133"/>
                    </a:lnTo>
                    <a:lnTo>
                      <a:pt x="571" y="133"/>
                    </a:lnTo>
                    <a:lnTo>
                      <a:pt x="563" y="134"/>
                    </a:lnTo>
                    <a:lnTo>
                      <a:pt x="557" y="137"/>
                    </a:lnTo>
                    <a:lnTo>
                      <a:pt x="549" y="142"/>
                    </a:lnTo>
                    <a:lnTo>
                      <a:pt x="554" y="145"/>
                    </a:lnTo>
                    <a:lnTo>
                      <a:pt x="560" y="148"/>
                    </a:lnTo>
                    <a:lnTo>
                      <a:pt x="566" y="150"/>
                    </a:lnTo>
                    <a:lnTo>
                      <a:pt x="575" y="152"/>
                    </a:lnTo>
                    <a:lnTo>
                      <a:pt x="581" y="153"/>
                    </a:lnTo>
                    <a:lnTo>
                      <a:pt x="588" y="155"/>
                    </a:lnTo>
                    <a:lnTo>
                      <a:pt x="595" y="157"/>
                    </a:lnTo>
                    <a:lnTo>
                      <a:pt x="602" y="160"/>
                    </a:lnTo>
                    <a:lnTo>
                      <a:pt x="599" y="167"/>
                    </a:lnTo>
                    <a:lnTo>
                      <a:pt x="594" y="171"/>
                    </a:lnTo>
                    <a:lnTo>
                      <a:pt x="589" y="173"/>
                    </a:lnTo>
                    <a:lnTo>
                      <a:pt x="585" y="174"/>
                    </a:lnTo>
                    <a:lnTo>
                      <a:pt x="578" y="172"/>
                    </a:lnTo>
                    <a:lnTo>
                      <a:pt x="571" y="170"/>
                    </a:lnTo>
                    <a:lnTo>
                      <a:pt x="564" y="167"/>
                    </a:lnTo>
                    <a:lnTo>
                      <a:pt x="557" y="165"/>
                    </a:lnTo>
                    <a:lnTo>
                      <a:pt x="549" y="160"/>
                    </a:lnTo>
                    <a:lnTo>
                      <a:pt x="541" y="156"/>
                    </a:lnTo>
                    <a:lnTo>
                      <a:pt x="534" y="152"/>
                    </a:lnTo>
                    <a:lnTo>
                      <a:pt x="528" y="151"/>
                    </a:lnTo>
                    <a:lnTo>
                      <a:pt x="521" y="149"/>
                    </a:lnTo>
                    <a:lnTo>
                      <a:pt x="516" y="151"/>
                    </a:lnTo>
                    <a:lnTo>
                      <a:pt x="510" y="153"/>
                    </a:lnTo>
                    <a:lnTo>
                      <a:pt x="507" y="159"/>
                    </a:lnTo>
                    <a:lnTo>
                      <a:pt x="502" y="158"/>
                    </a:lnTo>
                    <a:lnTo>
                      <a:pt x="498" y="157"/>
                    </a:lnTo>
                    <a:lnTo>
                      <a:pt x="494" y="156"/>
                    </a:lnTo>
                    <a:lnTo>
                      <a:pt x="491" y="160"/>
                    </a:lnTo>
                    <a:lnTo>
                      <a:pt x="497" y="163"/>
                    </a:lnTo>
                    <a:lnTo>
                      <a:pt x="504" y="167"/>
                    </a:lnTo>
                    <a:lnTo>
                      <a:pt x="512" y="169"/>
                    </a:lnTo>
                    <a:lnTo>
                      <a:pt x="521" y="172"/>
                    </a:lnTo>
                    <a:lnTo>
                      <a:pt x="528" y="175"/>
                    </a:lnTo>
                    <a:lnTo>
                      <a:pt x="535" y="181"/>
                    </a:lnTo>
                    <a:lnTo>
                      <a:pt x="537" y="184"/>
                    </a:lnTo>
                    <a:lnTo>
                      <a:pt x="539" y="188"/>
                    </a:lnTo>
                    <a:lnTo>
                      <a:pt x="540" y="192"/>
                    </a:lnTo>
                    <a:lnTo>
                      <a:pt x="541" y="198"/>
                    </a:lnTo>
                    <a:lnTo>
                      <a:pt x="533" y="197"/>
                    </a:lnTo>
                    <a:lnTo>
                      <a:pt x="525" y="196"/>
                    </a:lnTo>
                    <a:lnTo>
                      <a:pt x="519" y="194"/>
                    </a:lnTo>
                    <a:lnTo>
                      <a:pt x="511" y="192"/>
                    </a:lnTo>
                    <a:lnTo>
                      <a:pt x="503" y="189"/>
                    </a:lnTo>
                    <a:lnTo>
                      <a:pt x="497" y="187"/>
                    </a:lnTo>
                    <a:lnTo>
                      <a:pt x="490" y="185"/>
                    </a:lnTo>
                    <a:lnTo>
                      <a:pt x="483" y="183"/>
                    </a:lnTo>
                    <a:lnTo>
                      <a:pt x="475" y="180"/>
                    </a:lnTo>
                    <a:lnTo>
                      <a:pt x="469" y="178"/>
                    </a:lnTo>
                    <a:lnTo>
                      <a:pt x="462" y="175"/>
                    </a:lnTo>
                    <a:lnTo>
                      <a:pt x="455" y="175"/>
                    </a:lnTo>
                    <a:lnTo>
                      <a:pt x="448" y="175"/>
                    </a:lnTo>
                    <a:lnTo>
                      <a:pt x="442" y="176"/>
                    </a:lnTo>
                    <a:lnTo>
                      <a:pt x="435" y="178"/>
                    </a:lnTo>
                    <a:lnTo>
                      <a:pt x="428" y="181"/>
                    </a:lnTo>
                    <a:lnTo>
                      <a:pt x="435" y="184"/>
                    </a:lnTo>
                    <a:lnTo>
                      <a:pt x="445" y="187"/>
                    </a:lnTo>
                    <a:lnTo>
                      <a:pt x="448" y="187"/>
                    </a:lnTo>
                    <a:lnTo>
                      <a:pt x="454" y="189"/>
                    </a:lnTo>
                    <a:lnTo>
                      <a:pt x="458" y="189"/>
                    </a:lnTo>
                    <a:lnTo>
                      <a:pt x="464" y="191"/>
                    </a:lnTo>
                    <a:lnTo>
                      <a:pt x="470" y="193"/>
                    </a:lnTo>
                    <a:lnTo>
                      <a:pt x="478" y="198"/>
                    </a:lnTo>
                    <a:lnTo>
                      <a:pt x="480" y="200"/>
                    </a:lnTo>
                    <a:lnTo>
                      <a:pt x="482" y="205"/>
                    </a:lnTo>
                    <a:lnTo>
                      <a:pt x="484" y="208"/>
                    </a:lnTo>
                    <a:lnTo>
                      <a:pt x="484" y="215"/>
                    </a:lnTo>
                    <a:lnTo>
                      <a:pt x="476" y="209"/>
                    </a:lnTo>
                    <a:lnTo>
                      <a:pt x="467" y="205"/>
                    </a:lnTo>
                    <a:lnTo>
                      <a:pt x="459" y="200"/>
                    </a:lnTo>
                    <a:lnTo>
                      <a:pt x="450" y="198"/>
                    </a:lnTo>
                    <a:lnTo>
                      <a:pt x="441" y="193"/>
                    </a:lnTo>
                    <a:lnTo>
                      <a:pt x="432" y="190"/>
                    </a:lnTo>
                    <a:lnTo>
                      <a:pt x="424" y="188"/>
                    </a:lnTo>
                    <a:lnTo>
                      <a:pt x="415" y="187"/>
                    </a:lnTo>
                    <a:lnTo>
                      <a:pt x="406" y="185"/>
                    </a:lnTo>
                    <a:lnTo>
                      <a:pt x="396" y="185"/>
                    </a:lnTo>
                    <a:lnTo>
                      <a:pt x="387" y="184"/>
                    </a:lnTo>
                    <a:lnTo>
                      <a:pt x="378" y="186"/>
                    </a:lnTo>
                    <a:lnTo>
                      <a:pt x="369" y="186"/>
                    </a:lnTo>
                    <a:lnTo>
                      <a:pt x="360" y="189"/>
                    </a:lnTo>
                    <a:lnTo>
                      <a:pt x="351" y="192"/>
                    </a:lnTo>
                    <a:lnTo>
                      <a:pt x="344" y="198"/>
                    </a:lnTo>
                    <a:lnTo>
                      <a:pt x="347" y="200"/>
                    </a:lnTo>
                    <a:lnTo>
                      <a:pt x="350" y="203"/>
                    </a:lnTo>
                    <a:lnTo>
                      <a:pt x="354" y="204"/>
                    </a:lnTo>
                    <a:lnTo>
                      <a:pt x="360" y="205"/>
                    </a:lnTo>
                    <a:lnTo>
                      <a:pt x="364" y="205"/>
                    </a:lnTo>
                    <a:lnTo>
                      <a:pt x="369" y="206"/>
                    </a:lnTo>
                    <a:lnTo>
                      <a:pt x="374" y="207"/>
                    </a:lnTo>
                    <a:lnTo>
                      <a:pt x="380" y="207"/>
                    </a:lnTo>
                    <a:lnTo>
                      <a:pt x="385" y="207"/>
                    </a:lnTo>
                    <a:lnTo>
                      <a:pt x="389" y="208"/>
                    </a:lnTo>
                    <a:lnTo>
                      <a:pt x="393" y="210"/>
                    </a:lnTo>
                    <a:lnTo>
                      <a:pt x="398" y="213"/>
                    </a:lnTo>
                    <a:lnTo>
                      <a:pt x="400" y="216"/>
                    </a:lnTo>
                    <a:lnTo>
                      <a:pt x="403" y="219"/>
                    </a:lnTo>
                    <a:lnTo>
                      <a:pt x="405" y="224"/>
                    </a:lnTo>
                    <a:lnTo>
                      <a:pt x="406" y="230"/>
                    </a:lnTo>
                    <a:lnTo>
                      <a:pt x="397" y="228"/>
                    </a:lnTo>
                    <a:lnTo>
                      <a:pt x="388" y="226"/>
                    </a:lnTo>
                    <a:lnTo>
                      <a:pt x="381" y="225"/>
                    </a:lnTo>
                    <a:lnTo>
                      <a:pt x="373" y="224"/>
                    </a:lnTo>
                    <a:lnTo>
                      <a:pt x="366" y="221"/>
                    </a:lnTo>
                    <a:lnTo>
                      <a:pt x="358" y="218"/>
                    </a:lnTo>
                    <a:lnTo>
                      <a:pt x="350" y="217"/>
                    </a:lnTo>
                    <a:lnTo>
                      <a:pt x="342" y="215"/>
                    </a:lnTo>
                    <a:lnTo>
                      <a:pt x="333" y="212"/>
                    </a:lnTo>
                    <a:lnTo>
                      <a:pt x="326" y="211"/>
                    </a:lnTo>
                    <a:lnTo>
                      <a:pt x="318" y="211"/>
                    </a:lnTo>
                    <a:lnTo>
                      <a:pt x="311" y="211"/>
                    </a:lnTo>
                    <a:lnTo>
                      <a:pt x="303" y="211"/>
                    </a:lnTo>
                    <a:lnTo>
                      <a:pt x="294" y="214"/>
                    </a:lnTo>
                    <a:lnTo>
                      <a:pt x="287" y="216"/>
                    </a:lnTo>
                    <a:lnTo>
                      <a:pt x="279" y="220"/>
                    </a:lnTo>
                    <a:lnTo>
                      <a:pt x="286" y="222"/>
                    </a:lnTo>
                    <a:lnTo>
                      <a:pt x="295" y="226"/>
                    </a:lnTo>
                    <a:lnTo>
                      <a:pt x="304" y="234"/>
                    </a:lnTo>
                    <a:lnTo>
                      <a:pt x="312" y="241"/>
                    </a:lnTo>
                    <a:lnTo>
                      <a:pt x="314" y="246"/>
                    </a:lnTo>
                    <a:lnTo>
                      <a:pt x="313" y="250"/>
                    </a:lnTo>
                    <a:lnTo>
                      <a:pt x="310" y="250"/>
                    </a:lnTo>
                    <a:lnTo>
                      <a:pt x="305" y="251"/>
                    </a:lnTo>
                    <a:lnTo>
                      <a:pt x="297" y="249"/>
                    </a:lnTo>
                    <a:lnTo>
                      <a:pt x="290" y="247"/>
                    </a:lnTo>
                    <a:lnTo>
                      <a:pt x="282" y="244"/>
                    </a:lnTo>
                    <a:lnTo>
                      <a:pt x="275" y="243"/>
                    </a:lnTo>
                    <a:lnTo>
                      <a:pt x="268" y="242"/>
                    </a:lnTo>
                    <a:lnTo>
                      <a:pt x="262" y="242"/>
                    </a:lnTo>
                    <a:lnTo>
                      <a:pt x="254" y="242"/>
                    </a:lnTo>
                    <a:lnTo>
                      <a:pt x="248" y="243"/>
                    </a:lnTo>
                    <a:lnTo>
                      <a:pt x="241" y="243"/>
                    </a:lnTo>
                    <a:lnTo>
                      <a:pt x="235" y="246"/>
                    </a:lnTo>
                    <a:lnTo>
                      <a:pt x="229" y="247"/>
                    </a:lnTo>
                    <a:lnTo>
                      <a:pt x="222" y="250"/>
                    </a:lnTo>
                    <a:lnTo>
                      <a:pt x="216" y="252"/>
                    </a:lnTo>
                    <a:lnTo>
                      <a:pt x="210" y="255"/>
                    </a:lnTo>
                    <a:lnTo>
                      <a:pt x="202" y="256"/>
                    </a:lnTo>
                    <a:lnTo>
                      <a:pt x="197" y="259"/>
                    </a:lnTo>
                    <a:lnTo>
                      <a:pt x="192" y="262"/>
                    </a:lnTo>
                    <a:lnTo>
                      <a:pt x="186" y="264"/>
                    </a:lnTo>
                    <a:lnTo>
                      <a:pt x="194" y="264"/>
                    </a:lnTo>
                    <a:lnTo>
                      <a:pt x="201" y="265"/>
                    </a:lnTo>
                    <a:lnTo>
                      <a:pt x="211" y="266"/>
                    </a:lnTo>
                    <a:lnTo>
                      <a:pt x="219" y="269"/>
                    </a:lnTo>
                    <a:lnTo>
                      <a:pt x="227" y="271"/>
                    </a:lnTo>
                    <a:lnTo>
                      <a:pt x="235" y="274"/>
                    </a:lnTo>
                    <a:lnTo>
                      <a:pt x="243" y="278"/>
                    </a:lnTo>
                    <a:lnTo>
                      <a:pt x="252" y="283"/>
                    </a:lnTo>
                    <a:lnTo>
                      <a:pt x="245" y="284"/>
                    </a:lnTo>
                    <a:lnTo>
                      <a:pt x="238" y="286"/>
                    </a:lnTo>
                    <a:lnTo>
                      <a:pt x="231" y="286"/>
                    </a:lnTo>
                    <a:lnTo>
                      <a:pt x="225" y="286"/>
                    </a:lnTo>
                    <a:lnTo>
                      <a:pt x="217" y="285"/>
                    </a:lnTo>
                    <a:lnTo>
                      <a:pt x="211" y="284"/>
                    </a:lnTo>
                    <a:lnTo>
                      <a:pt x="203" y="283"/>
                    </a:lnTo>
                    <a:lnTo>
                      <a:pt x="197" y="283"/>
                    </a:lnTo>
                    <a:lnTo>
                      <a:pt x="190" y="281"/>
                    </a:lnTo>
                    <a:lnTo>
                      <a:pt x="183" y="281"/>
                    </a:lnTo>
                    <a:lnTo>
                      <a:pt x="177" y="281"/>
                    </a:lnTo>
                    <a:lnTo>
                      <a:pt x="172" y="283"/>
                    </a:lnTo>
                    <a:lnTo>
                      <a:pt x="166" y="284"/>
                    </a:lnTo>
                    <a:lnTo>
                      <a:pt x="161" y="289"/>
                    </a:lnTo>
                    <a:lnTo>
                      <a:pt x="156" y="294"/>
                    </a:lnTo>
                    <a:lnTo>
                      <a:pt x="154" y="302"/>
                    </a:lnTo>
                    <a:lnTo>
                      <a:pt x="161" y="302"/>
                    </a:lnTo>
                    <a:lnTo>
                      <a:pt x="169" y="303"/>
                    </a:lnTo>
                    <a:lnTo>
                      <a:pt x="177" y="304"/>
                    </a:lnTo>
                    <a:lnTo>
                      <a:pt x="185" y="307"/>
                    </a:lnTo>
                    <a:lnTo>
                      <a:pt x="192" y="310"/>
                    </a:lnTo>
                    <a:lnTo>
                      <a:pt x="200" y="315"/>
                    </a:lnTo>
                    <a:lnTo>
                      <a:pt x="207" y="319"/>
                    </a:lnTo>
                    <a:lnTo>
                      <a:pt x="215" y="325"/>
                    </a:lnTo>
                    <a:lnTo>
                      <a:pt x="206" y="326"/>
                    </a:lnTo>
                    <a:lnTo>
                      <a:pt x="197" y="327"/>
                    </a:lnTo>
                    <a:lnTo>
                      <a:pt x="189" y="326"/>
                    </a:lnTo>
                    <a:lnTo>
                      <a:pt x="181" y="326"/>
                    </a:lnTo>
                    <a:lnTo>
                      <a:pt x="173" y="324"/>
                    </a:lnTo>
                    <a:lnTo>
                      <a:pt x="164" y="324"/>
                    </a:lnTo>
                    <a:lnTo>
                      <a:pt x="156" y="323"/>
                    </a:lnTo>
                    <a:lnTo>
                      <a:pt x="148" y="323"/>
                    </a:lnTo>
                    <a:lnTo>
                      <a:pt x="140" y="322"/>
                    </a:lnTo>
                    <a:lnTo>
                      <a:pt x="132" y="323"/>
                    </a:lnTo>
                    <a:lnTo>
                      <a:pt x="124" y="324"/>
                    </a:lnTo>
                    <a:lnTo>
                      <a:pt x="117" y="327"/>
                    </a:lnTo>
                    <a:lnTo>
                      <a:pt x="108" y="330"/>
                    </a:lnTo>
                    <a:lnTo>
                      <a:pt x="101" y="335"/>
                    </a:lnTo>
                    <a:lnTo>
                      <a:pt x="95" y="340"/>
                    </a:lnTo>
                    <a:lnTo>
                      <a:pt x="89" y="350"/>
                    </a:lnTo>
                    <a:lnTo>
                      <a:pt x="97" y="348"/>
                    </a:lnTo>
                    <a:lnTo>
                      <a:pt x="104" y="348"/>
                    </a:lnTo>
                    <a:lnTo>
                      <a:pt x="113" y="347"/>
                    </a:lnTo>
                    <a:lnTo>
                      <a:pt x="122" y="348"/>
                    </a:lnTo>
                    <a:lnTo>
                      <a:pt x="131" y="348"/>
                    </a:lnTo>
                    <a:lnTo>
                      <a:pt x="140" y="350"/>
                    </a:lnTo>
                    <a:lnTo>
                      <a:pt x="149" y="352"/>
                    </a:lnTo>
                    <a:lnTo>
                      <a:pt x="159" y="357"/>
                    </a:lnTo>
                    <a:lnTo>
                      <a:pt x="153" y="359"/>
                    </a:lnTo>
                    <a:lnTo>
                      <a:pt x="147" y="363"/>
                    </a:lnTo>
                    <a:lnTo>
                      <a:pt x="142" y="366"/>
                    </a:lnTo>
                    <a:lnTo>
                      <a:pt x="137" y="369"/>
                    </a:lnTo>
                    <a:lnTo>
                      <a:pt x="131" y="369"/>
                    </a:lnTo>
                    <a:lnTo>
                      <a:pt x="125" y="370"/>
                    </a:lnTo>
                    <a:lnTo>
                      <a:pt x="119" y="370"/>
                    </a:lnTo>
                    <a:lnTo>
                      <a:pt x="114" y="371"/>
                    </a:lnTo>
                    <a:lnTo>
                      <a:pt x="107" y="371"/>
                    </a:lnTo>
                    <a:lnTo>
                      <a:pt x="101" y="371"/>
                    </a:lnTo>
                    <a:lnTo>
                      <a:pt x="94" y="371"/>
                    </a:lnTo>
                    <a:lnTo>
                      <a:pt x="88" y="372"/>
                    </a:lnTo>
                    <a:lnTo>
                      <a:pt x="81" y="372"/>
                    </a:lnTo>
                    <a:lnTo>
                      <a:pt x="75" y="375"/>
                    </a:lnTo>
                    <a:lnTo>
                      <a:pt x="68" y="376"/>
                    </a:lnTo>
                    <a:lnTo>
                      <a:pt x="62" y="379"/>
                    </a:lnTo>
                    <a:lnTo>
                      <a:pt x="57" y="384"/>
                    </a:lnTo>
                    <a:lnTo>
                      <a:pt x="53" y="389"/>
                    </a:lnTo>
                    <a:lnTo>
                      <a:pt x="50" y="395"/>
                    </a:lnTo>
                    <a:lnTo>
                      <a:pt x="46" y="400"/>
                    </a:lnTo>
                    <a:lnTo>
                      <a:pt x="52" y="400"/>
                    </a:lnTo>
                    <a:lnTo>
                      <a:pt x="58" y="400"/>
                    </a:lnTo>
                    <a:lnTo>
                      <a:pt x="63" y="399"/>
                    </a:lnTo>
                    <a:lnTo>
                      <a:pt x="70" y="398"/>
                    </a:lnTo>
                    <a:lnTo>
                      <a:pt x="76" y="397"/>
                    </a:lnTo>
                    <a:lnTo>
                      <a:pt x="82" y="396"/>
                    </a:lnTo>
                    <a:lnTo>
                      <a:pt x="89" y="396"/>
                    </a:lnTo>
                    <a:lnTo>
                      <a:pt x="98" y="397"/>
                    </a:lnTo>
                    <a:lnTo>
                      <a:pt x="95" y="402"/>
                    </a:lnTo>
                    <a:lnTo>
                      <a:pt x="93" y="408"/>
                    </a:lnTo>
                    <a:lnTo>
                      <a:pt x="89" y="412"/>
                    </a:lnTo>
                    <a:lnTo>
                      <a:pt x="85" y="415"/>
                    </a:lnTo>
                    <a:lnTo>
                      <a:pt x="80" y="416"/>
                    </a:lnTo>
                    <a:lnTo>
                      <a:pt x="74" y="418"/>
                    </a:lnTo>
                    <a:lnTo>
                      <a:pt x="68" y="419"/>
                    </a:lnTo>
                    <a:lnTo>
                      <a:pt x="63" y="421"/>
                    </a:lnTo>
                    <a:lnTo>
                      <a:pt x="56" y="421"/>
                    </a:lnTo>
                    <a:lnTo>
                      <a:pt x="50" y="422"/>
                    </a:lnTo>
                    <a:lnTo>
                      <a:pt x="44" y="423"/>
                    </a:lnTo>
                    <a:lnTo>
                      <a:pt x="39" y="426"/>
                    </a:lnTo>
                    <a:lnTo>
                      <a:pt x="33" y="427"/>
                    </a:lnTo>
                    <a:lnTo>
                      <a:pt x="28" y="431"/>
                    </a:lnTo>
                    <a:lnTo>
                      <a:pt x="25" y="435"/>
                    </a:lnTo>
                    <a:lnTo>
                      <a:pt x="24" y="441"/>
                    </a:lnTo>
                    <a:lnTo>
                      <a:pt x="29" y="440"/>
                    </a:lnTo>
                    <a:lnTo>
                      <a:pt x="35" y="441"/>
                    </a:lnTo>
                    <a:lnTo>
                      <a:pt x="39" y="443"/>
                    </a:lnTo>
                    <a:lnTo>
                      <a:pt x="42" y="445"/>
                    </a:lnTo>
                    <a:lnTo>
                      <a:pt x="43" y="452"/>
                    </a:lnTo>
                    <a:lnTo>
                      <a:pt x="40" y="460"/>
                    </a:lnTo>
                    <a:lnTo>
                      <a:pt x="34" y="464"/>
                    </a:lnTo>
                    <a:lnTo>
                      <a:pt x="27" y="467"/>
                    </a:lnTo>
                    <a:lnTo>
                      <a:pt x="20" y="466"/>
                    </a:lnTo>
                    <a:lnTo>
                      <a:pt x="13" y="463"/>
                    </a:lnTo>
                    <a:lnTo>
                      <a:pt x="13" y="472"/>
                    </a:lnTo>
                    <a:lnTo>
                      <a:pt x="10" y="481"/>
                    </a:lnTo>
                    <a:lnTo>
                      <a:pt x="6" y="489"/>
                    </a:lnTo>
                    <a:lnTo>
                      <a:pt x="3" y="497"/>
                    </a:lnTo>
                    <a:lnTo>
                      <a:pt x="0" y="463"/>
                    </a:lnTo>
                    <a:lnTo>
                      <a:pt x="3" y="431"/>
                    </a:lnTo>
                    <a:lnTo>
                      <a:pt x="9" y="399"/>
                    </a:lnTo>
                    <a:lnTo>
                      <a:pt x="23" y="371"/>
                    </a:lnTo>
                    <a:lnTo>
                      <a:pt x="38" y="343"/>
                    </a:lnTo>
                    <a:lnTo>
                      <a:pt x="58" y="319"/>
                    </a:lnTo>
                    <a:lnTo>
                      <a:pt x="81" y="294"/>
                    </a:lnTo>
                    <a:lnTo>
                      <a:pt x="107" y="274"/>
                    </a:lnTo>
                    <a:lnTo>
                      <a:pt x="134" y="253"/>
                    </a:lnTo>
                    <a:lnTo>
                      <a:pt x="163" y="236"/>
                    </a:lnTo>
                    <a:lnTo>
                      <a:pt x="193" y="219"/>
                    </a:lnTo>
                    <a:lnTo>
                      <a:pt x="224" y="205"/>
                    </a:lnTo>
                    <a:lnTo>
                      <a:pt x="255" y="192"/>
                    </a:lnTo>
                    <a:lnTo>
                      <a:pt x="287" y="182"/>
                    </a:lnTo>
                    <a:lnTo>
                      <a:pt x="317" y="174"/>
                    </a:lnTo>
                    <a:lnTo>
                      <a:pt x="348" y="169"/>
                    </a:lnTo>
                    <a:lnTo>
                      <a:pt x="360" y="168"/>
                    </a:lnTo>
                    <a:lnTo>
                      <a:pt x="372" y="168"/>
                    </a:lnTo>
                    <a:lnTo>
                      <a:pt x="386" y="167"/>
                    </a:lnTo>
                    <a:lnTo>
                      <a:pt x="398" y="166"/>
                    </a:lnTo>
                    <a:lnTo>
                      <a:pt x="410" y="163"/>
                    </a:lnTo>
                    <a:lnTo>
                      <a:pt x="423" y="161"/>
                    </a:lnTo>
                    <a:lnTo>
                      <a:pt x="435" y="158"/>
                    </a:lnTo>
                    <a:lnTo>
                      <a:pt x="447" y="154"/>
                    </a:lnTo>
                    <a:lnTo>
                      <a:pt x="459" y="149"/>
                    </a:lnTo>
                    <a:lnTo>
                      <a:pt x="470" y="145"/>
                    </a:lnTo>
                    <a:lnTo>
                      <a:pt x="482" y="139"/>
                    </a:lnTo>
                    <a:lnTo>
                      <a:pt x="492" y="133"/>
                    </a:lnTo>
                    <a:lnTo>
                      <a:pt x="503" y="127"/>
                    </a:lnTo>
                    <a:lnTo>
                      <a:pt x="514" y="120"/>
                    </a:lnTo>
                    <a:lnTo>
                      <a:pt x="524" y="112"/>
                    </a:lnTo>
                    <a:lnTo>
                      <a:pt x="536" y="104"/>
                    </a:lnTo>
                    <a:lnTo>
                      <a:pt x="558" y="95"/>
                    </a:lnTo>
                    <a:lnTo>
                      <a:pt x="580" y="89"/>
                    </a:lnTo>
                    <a:lnTo>
                      <a:pt x="603" y="83"/>
                    </a:lnTo>
                    <a:lnTo>
                      <a:pt x="627" y="77"/>
                    </a:lnTo>
                    <a:lnTo>
                      <a:pt x="650" y="72"/>
                    </a:lnTo>
                    <a:lnTo>
                      <a:pt x="674" y="66"/>
                    </a:lnTo>
                    <a:lnTo>
                      <a:pt x="697" y="61"/>
                    </a:lnTo>
                    <a:lnTo>
                      <a:pt x="720" y="56"/>
                    </a:lnTo>
                    <a:lnTo>
                      <a:pt x="743" y="51"/>
                    </a:lnTo>
                    <a:lnTo>
                      <a:pt x="766" y="46"/>
                    </a:lnTo>
                    <a:lnTo>
                      <a:pt x="790" y="39"/>
                    </a:lnTo>
                    <a:lnTo>
                      <a:pt x="812" y="34"/>
                    </a:lnTo>
                    <a:lnTo>
                      <a:pt x="835" y="26"/>
                    </a:lnTo>
                    <a:lnTo>
                      <a:pt x="858" y="18"/>
                    </a:lnTo>
                    <a:lnTo>
                      <a:pt x="881" y="9"/>
                    </a:lnTo>
                    <a:lnTo>
                      <a:pt x="9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5" name="Freeform 114"/>
              <p:cNvSpPr>
                <a:spLocks/>
              </p:cNvSpPr>
              <p:nvPr/>
            </p:nvSpPr>
            <p:spPr bwMode="auto">
              <a:xfrm>
                <a:off x="5729" y="2248"/>
                <a:ext cx="49" cy="17"/>
              </a:xfrm>
              <a:custGeom>
                <a:avLst/>
                <a:gdLst>
                  <a:gd name="T0" fmla="*/ 0 w 119"/>
                  <a:gd name="T1" fmla="*/ 0 h 41"/>
                  <a:gd name="T2" fmla="*/ 0 w 119"/>
                  <a:gd name="T3" fmla="*/ 0 h 41"/>
                  <a:gd name="T4" fmla="*/ 0 w 119"/>
                  <a:gd name="T5" fmla="*/ 0 h 41"/>
                  <a:gd name="T6" fmla="*/ 0 w 119"/>
                  <a:gd name="T7" fmla="*/ 0 h 41"/>
                  <a:gd name="T8" fmla="*/ 0 w 119"/>
                  <a:gd name="T9" fmla="*/ 0 h 41"/>
                  <a:gd name="T10" fmla="*/ 0 w 119"/>
                  <a:gd name="T11" fmla="*/ 0 h 41"/>
                  <a:gd name="T12" fmla="*/ 0 w 119"/>
                  <a:gd name="T13" fmla="*/ 0 h 41"/>
                  <a:gd name="T14" fmla="*/ 0 w 119"/>
                  <a:gd name="T15" fmla="*/ 0 h 41"/>
                  <a:gd name="T16" fmla="*/ 0 w 119"/>
                  <a:gd name="T17" fmla="*/ 0 h 41"/>
                  <a:gd name="T18" fmla="*/ 0 w 119"/>
                  <a:gd name="T19" fmla="*/ 0 h 41"/>
                  <a:gd name="T20" fmla="*/ 0 w 119"/>
                  <a:gd name="T21" fmla="*/ 0 h 41"/>
                  <a:gd name="T22" fmla="*/ 0 w 119"/>
                  <a:gd name="T23" fmla="*/ 0 h 41"/>
                  <a:gd name="T24" fmla="*/ 0 w 119"/>
                  <a:gd name="T25" fmla="*/ 0 h 41"/>
                  <a:gd name="T26" fmla="*/ 0 w 119"/>
                  <a:gd name="T27" fmla="*/ 0 h 41"/>
                  <a:gd name="T28" fmla="*/ 0 w 119"/>
                  <a:gd name="T29" fmla="*/ 0 h 41"/>
                  <a:gd name="T30" fmla="*/ 0 w 119"/>
                  <a:gd name="T31" fmla="*/ 0 h 41"/>
                  <a:gd name="T32" fmla="*/ 0 w 119"/>
                  <a:gd name="T33" fmla="*/ 0 h 41"/>
                  <a:gd name="T34" fmla="*/ 0 w 119"/>
                  <a:gd name="T35" fmla="*/ 0 h 41"/>
                  <a:gd name="T36" fmla="*/ 0 w 119"/>
                  <a:gd name="T37" fmla="*/ 0 h 41"/>
                  <a:gd name="T38" fmla="*/ 0 w 119"/>
                  <a:gd name="T39" fmla="*/ 0 h 41"/>
                  <a:gd name="T40" fmla="*/ 0 w 119"/>
                  <a:gd name="T41" fmla="*/ 0 h 41"/>
                  <a:gd name="T42" fmla="*/ 0 w 119"/>
                  <a:gd name="T43" fmla="*/ 0 h 41"/>
                  <a:gd name="T44" fmla="*/ 0 w 119"/>
                  <a:gd name="T45" fmla="*/ 0 h 41"/>
                  <a:gd name="T46" fmla="*/ 0 w 119"/>
                  <a:gd name="T47" fmla="*/ 0 h 41"/>
                  <a:gd name="T48" fmla="*/ 0 w 119"/>
                  <a:gd name="T49" fmla="*/ 0 h 41"/>
                  <a:gd name="T50" fmla="*/ 0 w 119"/>
                  <a:gd name="T51" fmla="*/ 0 h 41"/>
                  <a:gd name="T52" fmla="*/ 0 w 119"/>
                  <a:gd name="T53" fmla="*/ 0 h 41"/>
                  <a:gd name="T54" fmla="*/ 0 w 119"/>
                  <a:gd name="T55" fmla="*/ 0 h 41"/>
                  <a:gd name="T56" fmla="*/ 0 w 119"/>
                  <a:gd name="T57" fmla="*/ 0 h 41"/>
                  <a:gd name="T58" fmla="*/ 0 w 119"/>
                  <a:gd name="T59" fmla="*/ 0 h 41"/>
                  <a:gd name="T60" fmla="*/ 0 w 119"/>
                  <a:gd name="T61" fmla="*/ 0 h 41"/>
                  <a:gd name="T62" fmla="*/ 0 w 119"/>
                  <a:gd name="T63" fmla="*/ 0 h 41"/>
                  <a:gd name="T64" fmla="*/ 0 w 119"/>
                  <a:gd name="T65" fmla="*/ 0 h 41"/>
                  <a:gd name="T66" fmla="*/ 0 w 119"/>
                  <a:gd name="T67" fmla="*/ 0 h 41"/>
                  <a:gd name="T68" fmla="*/ 0 w 119"/>
                  <a:gd name="T69" fmla="*/ 0 h 41"/>
                  <a:gd name="T70" fmla="*/ 0 w 119"/>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41"/>
                  <a:gd name="T110" fmla="*/ 119 w 119"/>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41">
                    <a:moveTo>
                      <a:pt x="14" y="0"/>
                    </a:moveTo>
                    <a:lnTo>
                      <a:pt x="19" y="3"/>
                    </a:lnTo>
                    <a:lnTo>
                      <a:pt x="25" y="8"/>
                    </a:lnTo>
                    <a:lnTo>
                      <a:pt x="32" y="11"/>
                    </a:lnTo>
                    <a:lnTo>
                      <a:pt x="40" y="13"/>
                    </a:lnTo>
                    <a:lnTo>
                      <a:pt x="47" y="14"/>
                    </a:lnTo>
                    <a:lnTo>
                      <a:pt x="55" y="16"/>
                    </a:lnTo>
                    <a:lnTo>
                      <a:pt x="63" y="17"/>
                    </a:lnTo>
                    <a:lnTo>
                      <a:pt x="71" y="18"/>
                    </a:lnTo>
                    <a:lnTo>
                      <a:pt x="79" y="18"/>
                    </a:lnTo>
                    <a:lnTo>
                      <a:pt x="86" y="19"/>
                    </a:lnTo>
                    <a:lnTo>
                      <a:pt x="93" y="20"/>
                    </a:lnTo>
                    <a:lnTo>
                      <a:pt x="100" y="22"/>
                    </a:lnTo>
                    <a:lnTo>
                      <a:pt x="105" y="25"/>
                    </a:lnTo>
                    <a:lnTo>
                      <a:pt x="111" y="30"/>
                    </a:lnTo>
                    <a:lnTo>
                      <a:pt x="116" y="34"/>
                    </a:lnTo>
                    <a:lnTo>
                      <a:pt x="119" y="41"/>
                    </a:lnTo>
                    <a:lnTo>
                      <a:pt x="111" y="38"/>
                    </a:lnTo>
                    <a:lnTo>
                      <a:pt x="105" y="35"/>
                    </a:lnTo>
                    <a:lnTo>
                      <a:pt x="96" y="32"/>
                    </a:lnTo>
                    <a:lnTo>
                      <a:pt x="88" y="32"/>
                    </a:lnTo>
                    <a:lnTo>
                      <a:pt x="79" y="31"/>
                    </a:lnTo>
                    <a:lnTo>
                      <a:pt x="70" y="31"/>
                    </a:lnTo>
                    <a:lnTo>
                      <a:pt x="61" y="32"/>
                    </a:lnTo>
                    <a:lnTo>
                      <a:pt x="53" y="32"/>
                    </a:lnTo>
                    <a:lnTo>
                      <a:pt x="44" y="32"/>
                    </a:lnTo>
                    <a:lnTo>
                      <a:pt x="36" y="32"/>
                    </a:lnTo>
                    <a:lnTo>
                      <a:pt x="28" y="31"/>
                    </a:lnTo>
                    <a:lnTo>
                      <a:pt x="22" y="30"/>
                    </a:lnTo>
                    <a:lnTo>
                      <a:pt x="14" y="27"/>
                    </a:lnTo>
                    <a:lnTo>
                      <a:pt x="9" y="24"/>
                    </a:lnTo>
                    <a:lnTo>
                      <a:pt x="4" y="19"/>
                    </a:lnTo>
                    <a:lnTo>
                      <a:pt x="0" y="14"/>
                    </a:lnTo>
                    <a:lnTo>
                      <a:pt x="7" y="6"/>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6" name="Freeform 115"/>
              <p:cNvSpPr>
                <a:spLocks/>
              </p:cNvSpPr>
              <p:nvPr/>
            </p:nvSpPr>
            <p:spPr bwMode="auto">
              <a:xfrm>
                <a:off x="5879" y="2264"/>
                <a:ext cx="15" cy="5"/>
              </a:xfrm>
              <a:custGeom>
                <a:avLst/>
                <a:gdLst>
                  <a:gd name="T0" fmla="*/ 0 w 42"/>
                  <a:gd name="T1" fmla="*/ 0 h 12"/>
                  <a:gd name="T2" fmla="*/ 0 w 42"/>
                  <a:gd name="T3" fmla="*/ 0 h 12"/>
                  <a:gd name="T4" fmla="*/ 0 w 42"/>
                  <a:gd name="T5" fmla="*/ 0 h 12"/>
                  <a:gd name="T6" fmla="*/ 0 w 42"/>
                  <a:gd name="T7" fmla="*/ 0 h 12"/>
                  <a:gd name="T8" fmla="*/ 0 w 42"/>
                  <a:gd name="T9" fmla="*/ 0 h 12"/>
                  <a:gd name="T10" fmla="*/ 0 w 42"/>
                  <a:gd name="T11" fmla="*/ 0 h 12"/>
                  <a:gd name="T12" fmla="*/ 0 w 42"/>
                  <a:gd name="T13" fmla="*/ 0 h 12"/>
                  <a:gd name="T14" fmla="*/ 0 w 42"/>
                  <a:gd name="T15" fmla="*/ 0 h 12"/>
                  <a:gd name="T16" fmla="*/ 0 w 42"/>
                  <a:gd name="T17" fmla="*/ 0 h 12"/>
                  <a:gd name="T18" fmla="*/ 0 w 42"/>
                  <a:gd name="T19" fmla="*/ 0 h 12"/>
                  <a:gd name="T20" fmla="*/ 0 w 42"/>
                  <a:gd name="T21" fmla="*/ 0 h 12"/>
                  <a:gd name="T22" fmla="*/ 0 w 42"/>
                  <a:gd name="T23" fmla="*/ 0 h 12"/>
                  <a:gd name="T24" fmla="*/ 0 w 42"/>
                  <a:gd name="T25" fmla="*/ 0 h 12"/>
                  <a:gd name="T26" fmla="*/ 0 w 42"/>
                  <a:gd name="T27" fmla="*/ 0 h 12"/>
                  <a:gd name="T28" fmla="*/ 0 w 42"/>
                  <a:gd name="T29" fmla="*/ 0 h 12"/>
                  <a:gd name="T30" fmla="*/ 0 w 42"/>
                  <a:gd name="T31" fmla="*/ 0 h 12"/>
                  <a:gd name="T32" fmla="*/ 0 w 42"/>
                  <a:gd name="T33" fmla="*/ 0 h 12"/>
                  <a:gd name="T34" fmla="*/ 0 w 42"/>
                  <a:gd name="T35" fmla="*/ 0 h 12"/>
                  <a:gd name="T36" fmla="*/ 0 w 42"/>
                  <a:gd name="T37" fmla="*/ 0 h 12"/>
                  <a:gd name="T38" fmla="*/ 0 w 42"/>
                  <a:gd name="T39" fmla="*/ 0 h 12"/>
                  <a:gd name="T40" fmla="*/ 0 w 4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2"/>
                  <a:gd name="T65" fmla="*/ 42 w 4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2">
                    <a:moveTo>
                      <a:pt x="4" y="0"/>
                    </a:moveTo>
                    <a:lnTo>
                      <a:pt x="9" y="1"/>
                    </a:lnTo>
                    <a:lnTo>
                      <a:pt x="13" y="1"/>
                    </a:lnTo>
                    <a:lnTo>
                      <a:pt x="18" y="1"/>
                    </a:lnTo>
                    <a:lnTo>
                      <a:pt x="23" y="2"/>
                    </a:lnTo>
                    <a:lnTo>
                      <a:pt x="28" y="2"/>
                    </a:lnTo>
                    <a:lnTo>
                      <a:pt x="32" y="3"/>
                    </a:lnTo>
                    <a:lnTo>
                      <a:pt x="36" y="3"/>
                    </a:lnTo>
                    <a:lnTo>
                      <a:pt x="42" y="4"/>
                    </a:lnTo>
                    <a:lnTo>
                      <a:pt x="42" y="6"/>
                    </a:lnTo>
                    <a:lnTo>
                      <a:pt x="36" y="6"/>
                    </a:lnTo>
                    <a:lnTo>
                      <a:pt x="31" y="8"/>
                    </a:lnTo>
                    <a:lnTo>
                      <a:pt x="25" y="10"/>
                    </a:lnTo>
                    <a:lnTo>
                      <a:pt x="18" y="12"/>
                    </a:lnTo>
                    <a:lnTo>
                      <a:pt x="9" y="12"/>
                    </a:lnTo>
                    <a:lnTo>
                      <a:pt x="3" y="11"/>
                    </a:lnTo>
                    <a:lnTo>
                      <a:pt x="0" y="9"/>
                    </a:lnTo>
                    <a:lnTo>
                      <a:pt x="0" y="7"/>
                    </a:lnTo>
                    <a:lnTo>
                      <a:pt x="0"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7" name="Freeform 116"/>
              <p:cNvSpPr>
                <a:spLocks/>
              </p:cNvSpPr>
              <p:nvPr/>
            </p:nvSpPr>
            <p:spPr bwMode="auto">
              <a:xfrm>
                <a:off x="5333" y="2271"/>
                <a:ext cx="15" cy="9"/>
              </a:xfrm>
              <a:custGeom>
                <a:avLst/>
                <a:gdLst>
                  <a:gd name="T0" fmla="*/ 0 w 33"/>
                  <a:gd name="T1" fmla="*/ 0 h 21"/>
                  <a:gd name="T2" fmla="*/ 0 w 33"/>
                  <a:gd name="T3" fmla="*/ 0 h 21"/>
                  <a:gd name="T4" fmla="*/ 0 w 33"/>
                  <a:gd name="T5" fmla="*/ 0 h 21"/>
                  <a:gd name="T6" fmla="*/ 0 w 33"/>
                  <a:gd name="T7" fmla="*/ 0 h 21"/>
                  <a:gd name="T8" fmla="*/ 0 w 33"/>
                  <a:gd name="T9" fmla="*/ 0 h 21"/>
                  <a:gd name="T10" fmla="*/ 0 w 33"/>
                  <a:gd name="T11" fmla="*/ 0 h 21"/>
                  <a:gd name="T12" fmla="*/ 0 w 33"/>
                  <a:gd name="T13" fmla="*/ 0 h 21"/>
                  <a:gd name="T14" fmla="*/ 0 w 33"/>
                  <a:gd name="T15" fmla="*/ 0 h 21"/>
                  <a:gd name="T16" fmla="*/ 0 w 33"/>
                  <a:gd name="T17" fmla="*/ 0 h 21"/>
                  <a:gd name="T18" fmla="*/ 0 w 33"/>
                  <a:gd name="T19" fmla="*/ 0 h 21"/>
                  <a:gd name="T20" fmla="*/ 0 w 33"/>
                  <a:gd name="T21" fmla="*/ 0 h 21"/>
                  <a:gd name="T22" fmla="*/ 0 w 33"/>
                  <a:gd name="T23" fmla="*/ 0 h 21"/>
                  <a:gd name="T24" fmla="*/ 0 w 33"/>
                  <a:gd name="T25" fmla="*/ 0 h 21"/>
                  <a:gd name="T26" fmla="*/ 0 w 33"/>
                  <a:gd name="T27" fmla="*/ 0 h 21"/>
                  <a:gd name="T28" fmla="*/ 0 w 33"/>
                  <a:gd name="T29" fmla="*/ 0 h 21"/>
                  <a:gd name="T30" fmla="*/ 0 w 33"/>
                  <a:gd name="T31" fmla="*/ 0 h 21"/>
                  <a:gd name="T32" fmla="*/ 0 w 33"/>
                  <a:gd name="T33" fmla="*/ 0 h 21"/>
                  <a:gd name="T34" fmla="*/ 0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33" y="0"/>
                    </a:moveTo>
                    <a:lnTo>
                      <a:pt x="33" y="4"/>
                    </a:lnTo>
                    <a:lnTo>
                      <a:pt x="30" y="9"/>
                    </a:lnTo>
                    <a:lnTo>
                      <a:pt x="26" y="13"/>
                    </a:lnTo>
                    <a:lnTo>
                      <a:pt x="22" y="16"/>
                    </a:lnTo>
                    <a:lnTo>
                      <a:pt x="16" y="18"/>
                    </a:lnTo>
                    <a:lnTo>
                      <a:pt x="10" y="20"/>
                    </a:lnTo>
                    <a:lnTo>
                      <a:pt x="5" y="20"/>
                    </a:lnTo>
                    <a:lnTo>
                      <a:pt x="0" y="21"/>
                    </a:lnTo>
                    <a:lnTo>
                      <a:pt x="3" y="17"/>
                    </a:lnTo>
                    <a:lnTo>
                      <a:pt x="6" y="14"/>
                    </a:lnTo>
                    <a:lnTo>
                      <a:pt x="9" y="9"/>
                    </a:lnTo>
                    <a:lnTo>
                      <a:pt x="15" y="6"/>
                    </a:lnTo>
                    <a:lnTo>
                      <a:pt x="19" y="4"/>
                    </a:lnTo>
                    <a:lnTo>
                      <a:pt x="23" y="2"/>
                    </a:lnTo>
                    <a:lnTo>
                      <a:pt x="27" y="1"/>
                    </a:lnTo>
                    <a:lnTo>
                      <a:pt x="3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8" name="Freeform 117"/>
              <p:cNvSpPr>
                <a:spLocks/>
              </p:cNvSpPr>
              <p:nvPr/>
            </p:nvSpPr>
            <p:spPr bwMode="auto">
              <a:xfrm>
                <a:off x="6055" y="2291"/>
                <a:ext cx="48" cy="62"/>
              </a:xfrm>
              <a:custGeom>
                <a:avLst/>
                <a:gdLst>
                  <a:gd name="T0" fmla="*/ 0 w 115"/>
                  <a:gd name="T1" fmla="*/ 0 h 149"/>
                  <a:gd name="T2" fmla="*/ 0 w 115"/>
                  <a:gd name="T3" fmla="*/ 0 h 149"/>
                  <a:gd name="T4" fmla="*/ 0 w 115"/>
                  <a:gd name="T5" fmla="*/ 0 h 149"/>
                  <a:gd name="T6" fmla="*/ 0 w 115"/>
                  <a:gd name="T7" fmla="*/ 0 h 149"/>
                  <a:gd name="T8" fmla="*/ 0 w 115"/>
                  <a:gd name="T9" fmla="*/ 0 h 149"/>
                  <a:gd name="T10" fmla="*/ 0 w 115"/>
                  <a:gd name="T11" fmla="*/ 0 h 149"/>
                  <a:gd name="T12" fmla="*/ 0 w 115"/>
                  <a:gd name="T13" fmla="*/ 0 h 149"/>
                  <a:gd name="T14" fmla="*/ 0 w 115"/>
                  <a:gd name="T15" fmla="*/ 0 h 149"/>
                  <a:gd name="T16" fmla="*/ 0 w 115"/>
                  <a:gd name="T17" fmla="*/ 0 h 149"/>
                  <a:gd name="T18" fmla="*/ 0 w 115"/>
                  <a:gd name="T19" fmla="*/ 0 h 149"/>
                  <a:gd name="T20" fmla="*/ 0 w 115"/>
                  <a:gd name="T21" fmla="*/ 0 h 149"/>
                  <a:gd name="T22" fmla="*/ 0 w 115"/>
                  <a:gd name="T23" fmla="*/ 0 h 149"/>
                  <a:gd name="T24" fmla="*/ 0 w 115"/>
                  <a:gd name="T25" fmla="*/ 0 h 149"/>
                  <a:gd name="T26" fmla="*/ 0 w 115"/>
                  <a:gd name="T27" fmla="*/ 0 h 149"/>
                  <a:gd name="T28" fmla="*/ 0 w 115"/>
                  <a:gd name="T29" fmla="*/ 0 h 149"/>
                  <a:gd name="T30" fmla="*/ 0 w 115"/>
                  <a:gd name="T31" fmla="*/ 0 h 149"/>
                  <a:gd name="T32" fmla="*/ 0 w 115"/>
                  <a:gd name="T33" fmla="*/ 0 h 149"/>
                  <a:gd name="T34" fmla="*/ 0 w 115"/>
                  <a:gd name="T35" fmla="*/ 0 h 149"/>
                  <a:gd name="T36" fmla="*/ 0 w 115"/>
                  <a:gd name="T37" fmla="*/ 0 h 149"/>
                  <a:gd name="T38" fmla="*/ 0 w 115"/>
                  <a:gd name="T39" fmla="*/ 0 h 149"/>
                  <a:gd name="T40" fmla="*/ 0 w 115"/>
                  <a:gd name="T41" fmla="*/ 0 h 149"/>
                  <a:gd name="T42" fmla="*/ 0 w 115"/>
                  <a:gd name="T43" fmla="*/ 0 h 149"/>
                  <a:gd name="T44" fmla="*/ 0 w 115"/>
                  <a:gd name="T45" fmla="*/ 0 h 149"/>
                  <a:gd name="T46" fmla="*/ 0 w 115"/>
                  <a:gd name="T47" fmla="*/ 0 h 149"/>
                  <a:gd name="T48" fmla="*/ 0 w 115"/>
                  <a:gd name="T49" fmla="*/ 0 h 149"/>
                  <a:gd name="T50" fmla="*/ 0 w 115"/>
                  <a:gd name="T51" fmla="*/ 0 h 149"/>
                  <a:gd name="T52" fmla="*/ 0 w 115"/>
                  <a:gd name="T53" fmla="*/ 0 h 149"/>
                  <a:gd name="T54" fmla="*/ 0 w 115"/>
                  <a:gd name="T55" fmla="*/ 0 h 149"/>
                  <a:gd name="T56" fmla="*/ 0 w 115"/>
                  <a:gd name="T57" fmla="*/ 0 h 149"/>
                  <a:gd name="T58" fmla="*/ 0 w 115"/>
                  <a:gd name="T59" fmla="*/ 0 h 149"/>
                  <a:gd name="T60" fmla="*/ 0 w 115"/>
                  <a:gd name="T61" fmla="*/ 0 h 149"/>
                  <a:gd name="T62" fmla="*/ 0 w 115"/>
                  <a:gd name="T63" fmla="*/ 0 h 149"/>
                  <a:gd name="T64" fmla="*/ 0 w 115"/>
                  <a:gd name="T65" fmla="*/ 0 h 149"/>
                  <a:gd name="T66" fmla="*/ 0 w 115"/>
                  <a:gd name="T67" fmla="*/ 0 h 149"/>
                  <a:gd name="T68" fmla="*/ 0 w 115"/>
                  <a:gd name="T69" fmla="*/ 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
                  <a:gd name="T106" fmla="*/ 0 h 149"/>
                  <a:gd name="T107" fmla="*/ 115 w 115"/>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 h="149">
                    <a:moveTo>
                      <a:pt x="90" y="0"/>
                    </a:moveTo>
                    <a:lnTo>
                      <a:pt x="95" y="3"/>
                    </a:lnTo>
                    <a:lnTo>
                      <a:pt x="97" y="9"/>
                    </a:lnTo>
                    <a:lnTo>
                      <a:pt x="97" y="14"/>
                    </a:lnTo>
                    <a:lnTo>
                      <a:pt x="96" y="24"/>
                    </a:lnTo>
                    <a:lnTo>
                      <a:pt x="94" y="31"/>
                    </a:lnTo>
                    <a:lnTo>
                      <a:pt x="91" y="39"/>
                    </a:lnTo>
                    <a:lnTo>
                      <a:pt x="89" y="47"/>
                    </a:lnTo>
                    <a:lnTo>
                      <a:pt x="88" y="54"/>
                    </a:lnTo>
                    <a:lnTo>
                      <a:pt x="91" y="52"/>
                    </a:lnTo>
                    <a:lnTo>
                      <a:pt x="95" y="51"/>
                    </a:lnTo>
                    <a:lnTo>
                      <a:pt x="100" y="50"/>
                    </a:lnTo>
                    <a:lnTo>
                      <a:pt x="105" y="51"/>
                    </a:lnTo>
                    <a:lnTo>
                      <a:pt x="105" y="52"/>
                    </a:lnTo>
                    <a:lnTo>
                      <a:pt x="97" y="58"/>
                    </a:lnTo>
                    <a:lnTo>
                      <a:pt x="92" y="63"/>
                    </a:lnTo>
                    <a:lnTo>
                      <a:pt x="87" y="68"/>
                    </a:lnTo>
                    <a:lnTo>
                      <a:pt x="84" y="73"/>
                    </a:lnTo>
                    <a:lnTo>
                      <a:pt x="80" y="78"/>
                    </a:lnTo>
                    <a:lnTo>
                      <a:pt x="78" y="83"/>
                    </a:lnTo>
                    <a:lnTo>
                      <a:pt x="76" y="87"/>
                    </a:lnTo>
                    <a:lnTo>
                      <a:pt x="76" y="90"/>
                    </a:lnTo>
                    <a:lnTo>
                      <a:pt x="78" y="95"/>
                    </a:lnTo>
                    <a:lnTo>
                      <a:pt x="86" y="98"/>
                    </a:lnTo>
                    <a:lnTo>
                      <a:pt x="90" y="97"/>
                    </a:lnTo>
                    <a:lnTo>
                      <a:pt x="97" y="95"/>
                    </a:lnTo>
                    <a:lnTo>
                      <a:pt x="105" y="91"/>
                    </a:lnTo>
                    <a:lnTo>
                      <a:pt x="115" y="88"/>
                    </a:lnTo>
                    <a:lnTo>
                      <a:pt x="108" y="96"/>
                    </a:lnTo>
                    <a:lnTo>
                      <a:pt x="100" y="104"/>
                    </a:lnTo>
                    <a:lnTo>
                      <a:pt x="90" y="109"/>
                    </a:lnTo>
                    <a:lnTo>
                      <a:pt x="82" y="116"/>
                    </a:lnTo>
                    <a:lnTo>
                      <a:pt x="76" y="118"/>
                    </a:lnTo>
                    <a:lnTo>
                      <a:pt x="71" y="120"/>
                    </a:lnTo>
                    <a:lnTo>
                      <a:pt x="67" y="122"/>
                    </a:lnTo>
                    <a:lnTo>
                      <a:pt x="61" y="125"/>
                    </a:lnTo>
                    <a:lnTo>
                      <a:pt x="56" y="126"/>
                    </a:lnTo>
                    <a:lnTo>
                      <a:pt x="51" y="128"/>
                    </a:lnTo>
                    <a:lnTo>
                      <a:pt x="46" y="131"/>
                    </a:lnTo>
                    <a:lnTo>
                      <a:pt x="40" y="134"/>
                    </a:lnTo>
                    <a:lnTo>
                      <a:pt x="34" y="135"/>
                    </a:lnTo>
                    <a:lnTo>
                      <a:pt x="29" y="137"/>
                    </a:lnTo>
                    <a:lnTo>
                      <a:pt x="24" y="137"/>
                    </a:lnTo>
                    <a:lnTo>
                      <a:pt x="19" y="140"/>
                    </a:lnTo>
                    <a:lnTo>
                      <a:pt x="13" y="142"/>
                    </a:lnTo>
                    <a:lnTo>
                      <a:pt x="9" y="144"/>
                    </a:lnTo>
                    <a:lnTo>
                      <a:pt x="4" y="146"/>
                    </a:lnTo>
                    <a:lnTo>
                      <a:pt x="0" y="149"/>
                    </a:lnTo>
                    <a:lnTo>
                      <a:pt x="2" y="142"/>
                    </a:lnTo>
                    <a:lnTo>
                      <a:pt x="4" y="134"/>
                    </a:lnTo>
                    <a:lnTo>
                      <a:pt x="9" y="127"/>
                    </a:lnTo>
                    <a:lnTo>
                      <a:pt x="13" y="120"/>
                    </a:lnTo>
                    <a:lnTo>
                      <a:pt x="19" y="113"/>
                    </a:lnTo>
                    <a:lnTo>
                      <a:pt x="25" y="107"/>
                    </a:lnTo>
                    <a:lnTo>
                      <a:pt x="31" y="100"/>
                    </a:lnTo>
                    <a:lnTo>
                      <a:pt x="38" y="94"/>
                    </a:lnTo>
                    <a:lnTo>
                      <a:pt x="45" y="87"/>
                    </a:lnTo>
                    <a:lnTo>
                      <a:pt x="51" y="80"/>
                    </a:lnTo>
                    <a:lnTo>
                      <a:pt x="57" y="71"/>
                    </a:lnTo>
                    <a:lnTo>
                      <a:pt x="63" y="65"/>
                    </a:lnTo>
                    <a:lnTo>
                      <a:pt x="68" y="56"/>
                    </a:lnTo>
                    <a:lnTo>
                      <a:pt x="71" y="48"/>
                    </a:lnTo>
                    <a:lnTo>
                      <a:pt x="74" y="38"/>
                    </a:lnTo>
                    <a:lnTo>
                      <a:pt x="76" y="29"/>
                    </a:lnTo>
                    <a:lnTo>
                      <a:pt x="79" y="21"/>
                    </a:lnTo>
                    <a:lnTo>
                      <a:pt x="81" y="13"/>
                    </a:lnTo>
                    <a:lnTo>
                      <a:pt x="84" y="5"/>
                    </a:lnTo>
                    <a:lnTo>
                      <a:pt x="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9" name="Freeform 118"/>
              <p:cNvSpPr>
                <a:spLocks/>
              </p:cNvSpPr>
              <p:nvPr/>
            </p:nvSpPr>
            <p:spPr bwMode="auto">
              <a:xfrm>
                <a:off x="5321" y="2292"/>
                <a:ext cx="458" cy="265"/>
              </a:xfrm>
              <a:custGeom>
                <a:avLst/>
                <a:gdLst>
                  <a:gd name="T0" fmla="*/ 0 w 1096"/>
                  <a:gd name="T1" fmla="*/ 0 h 633"/>
                  <a:gd name="T2" fmla="*/ 0 w 1096"/>
                  <a:gd name="T3" fmla="*/ 0 h 633"/>
                  <a:gd name="T4" fmla="*/ 0 w 1096"/>
                  <a:gd name="T5" fmla="*/ 0 h 633"/>
                  <a:gd name="T6" fmla="*/ 0 w 1096"/>
                  <a:gd name="T7" fmla="*/ 0 h 633"/>
                  <a:gd name="T8" fmla="*/ 0 w 1096"/>
                  <a:gd name="T9" fmla="*/ 0 h 633"/>
                  <a:gd name="T10" fmla="*/ 0 w 1096"/>
                  <a:gd name="T11" fmla="*/ 0 h 633"/>
                  <a:gd name="T12" fmla="*/ 0 w 1096"/>
                  <a:gd name="T13" fmla="*/ 0 h 633"/>
                  <a:gd name="T14" fmla="*/ 0 w 1096"/>
                  <a:gd name="T15" fmla="*/ 0 h 633"/>
                  <a:gd name="T16" fmla="*/ 0 w 1096"/>
                  <a:gd name="T17" fmla="*/ 0 h 633"/>
                  <a:gd name="T18" fmla="*/ 0 w 1096"/>
                  <a:gd name="T19" fmla="*/ 0 h 633"/>
                  <a:gd name="T20" fmla="*/ 0 w 1096"/>
                  <a:gd name="T21" fmla="*/ 0 h 633"/>
                  <a:gd name="T22" fmla="*/ 0 w 1096"/>
                  <a:gd name="T23" fmla="*/ 0 h 633"/>
                  <a:gd name="T24" fmla="*/ 0 w 1096"/>
                  <a:gd name="T25" fmla="*/ 0 h 633"/>
                  <a:gd name="T26" fmla="*/ 0 w 1096"/>
                  <a:gd name="T27" fmla="*/ 0 h 633"/>
                  <a:gd name="T28" fmla="*/ 0 w 1096"/>
                  <a:gd name="T29" fmla="*/ 0 h 633"/>
                  <a:gd name="T30" fmla="*/ 0 w 1096"/>
                  <a:gd name="T31" fmla="*/ 0 h 633"/>
                  <a:gd name="T32" fmla="*/ 0 w 1096"/>
                  <a:gd name="T33" fmla="*/ 0 h 633"/>
                  <a:gd name="T34" fmla="*/ 0 w 1096"/>
                  <a:gd name="T35" fmla="*/ 0 h 633"/>
                  <a:gd name="T36" fmla="*/ 0 w 1096"/>
                  <a:gd name="T37" fmla="*/ 0 h 633"/>
                  <a:gd name="T38" fmla="*/ 0 w 1096"/>
                  <a:gd name="T39" fmla="*/ 0 h 633"/>
                  <a:gd name="T40" fmla="*/ 0 w 1096"/>
                  <a:gd name="T41" fmla="*/ 0 h 633"/>
                  <a:gd name="T42" fmla="*/ 0 w 1096"/>
                  <a:gd name="T43" fmla="*/ 0 h 633"/>
                  <a:gd name="T44" fmla="*/ 0 w 1096"/>
                  <a:gd name="T45" fmla="*/ 0 h 633"/>
                  <a:gd name="T46" fmla="*/ 0 w 1096"/>
                  <a:gd name="T47" fmla="*/ 0 h 633"/>
                  <a:gd name="T48" fmla="*/ 0 w 1096"/>
                  <a:gd name="T49" fmla="*/ 0 h 633"/>
                  <a:gd name="T50" fmla="*/ 0 w 1096"/>
                  <a:gd name="T51" fmla="*/ 0 h 633"/>
                  <a:gd name="T52" fmla="*/ 0 w 1096"/>
                  <a:gd name="T53" fmla="*/ 0 h 633"/>
                  <a:gd name="T54" fmla="*/ 0 w 1096"/>
                  <a:gd name="T55" fmla="*/ 0 h 633"/>
                  <a:gd name="T56" fmla="*/ 0 w 1096"/>
                  <a:gd name="T57" fmla="*/ 0 h 633"/>
                  <a:gd name="T58" fmla="*/ 0 w 1096"/>
                  <a:gd name="T59" fmla="*/ 0 h 633"/>
                  <a:gd name="T60" fmla="*/ 0 w 1096"/>
                  <a:gd name="T61" fmla="*/ 0 h 633"/>
                  <a:gd name="T62" fmla="*/ 0 w 1096"/>
                  <a:gd name="T63" fmla="*/ 0 h 633"/>
                  <a:gd name="T64" fmla="*/ 0 w 1096"/>
                  <a:gd name="T65" fmla="*/ 0 h 633"/>
                  <a:gd name="T66" fmla="*/ 0 w 1096"/>
                  <a:gd name="T67" fmla="*/ 0 h 633"/>
                  <a:gd name="T68" fmla="*/ 0 w 1096"/>
                  <a:gd name="T69" fmla="*/ 0 h 633"/>
                  <a:gd name="T70" fmla="*/ 0 w 1096"/>
                  <a:gd name="T71" fmla="*/ 0 h 633"/>
                  <a:gd name="T72" fmla="*/ 0 w 1096"/>
                  <a:gd name="T73" fmla="*/ 0 h 633"/>
                  <a:gd name="T74" fmla="*/ 0 w 1096"/>
                  <a:gd name="T75" fmla="*/ 0 h 633"/>
                  <a:gd name="T76" fmla="*/ 0 w 1096"/>
                  <a:gd name="T77" fmla="*/ 0 h 633"/>
                  <a:gd name="T78" fmla="*/ 0 w 1096"/>
                  <a:gd name="T79" fmla="*/ 0 h 633"/>
                  <a:gd name="T80" fmla="*/ 0 w 1096"/>
                  <a:gd name="T81" fmla="*/ 0 h 633"/>
                  <a:gd name="T82" fmla="*/ 0 w 1096"/>
                  <a:gd name="T83" fmla="*/ 0 h 633"/>
                  <a:gd name="T84" fmla="*/ 0 w 1096"/>
                  <a:gd name="T85" fmla="*/ 0 h 633"/>
                  <a:gd name="T86" fmla="*/ 0 w 1096"/>
                  <a:gd name="T87" fmla="*/ 0 h 633"/>
                  <a:gd name="T88" fmla="*/ 0 w 1096"/>
                  <a:gd name="T89" fmla="*/ 0 h 633"/>
                  <a:gd name="T90" fmla="*/ 0 w 1096"/>
                  <a:gd name="T91" fmla="*/ 0 h 633"/>
                  <a:gd name="T92" fmla="*/ 0 w 1096"/>
                  <a:gd name="T93" fmla="*/ 0 h 633"/>
                  <a:gd name="T94" fmla="*/ 0 w 1096"/>
                  <a:gd name="T95" fmla="*/ 0 h 633"/>
                  <a:gd name="T96" fmla="*/ 0 w 1096"/>
                  <a:gd name="T97" fmla="*/ 0 h 633"/>
                  <a:gd name="T98" fmla="*/ 0 w 1096"/>
                  <a:gd name="T99" fmla="*/ 0 h 633"/>
                  <a:gd name="T100" fmla="*/ 0 w 1096"/>
                  <a:gd name="T101" fmla="*/ 0 h 633"/>
                  <a:gd name="T102" fmla="*/ 0 w 1096"/>
                  <a:gd name="T103" fmla="*/ 0 h 633"/>
                  <a:gd name="T104" fmla="*/ 0 w 1096"/>
                  <a:gd name="T105" fmla="*/ 0 h 633"/>
                  <a:gd name="T106" fmla="*/ 0 w 1096"/>
                  <a:gd name="T107" fmla="*/ 0 h 633"/>
                  <a:gd name="T108" fmla="*/ 0 w 1096"/>
                  <a:gd name="T109" fmla="*/ 0 h 633"/>
                  <a:gd name="T110" fmla="*/ 0 w 1096"/>
                  <a:gd name="T111" fmla="*/ 0 h 633"/>
                  <a:gd name="T112" fmla="*/ 0 w 1096"/>
                  <a:gd name="T113" fmla="*/ 0 h 633"/>
                  <a:gd name="T114" fmla="*/ 0 w 1096"/>
                  <a:gd name="T115" fmla="*/ 0 h 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6"/>
                  <a:gd name="T175" fmla="*/ 0 h 633"/>
                  <a:gd name="T176" fmla="*/ 1096 w 1096"/>
                  <a:gd name="T177" fmla="*/ 633 h 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6" h="633">
                    <a:moveTo>
                      <a:pt x="917" y="0"/>
                    </a:moveTo>
                    <a:lnTo>
                      <a:pt x="926" y="0"/>
                    </a:lnTo>
                    <a:lnTo>
                      <a:pt x="934" y="2"/>
                    </a:lnTo>
                    <a:lnTo>
                      <a:pt x="943" y="2"/>
                    </a:lnTo>
                    <a:lnTo>
                      <a:pt x="953" y="3"/>
                    </a:lnTo>
                    <a:lnTo>
                      <a:pt x="962" y="3"/>
                    </a:lnTo>
                    <a:lnTo>
                      <a:pt x="971" y="3"/>
                    </a:lnTo>
                    <a:lnTo>
                      <a:pt x="981" y="3"/>
                    </a:lnTo>
                    <a:lnTo>
                      <a:pt x="991" y="3"/>
                    </a:lnTo>
                    <a:lnTo>
                      <a:pt x="1000" y="3"/>
                    </a:lnTo>
                    <a:lnTo>
                      <a:pt x="1009" y="3"/>
                    </a:lnTo>
                    <a:lnTo>
                      <a:pt x="1018" y="3"/>
                    </a:lnTo>
                    <a:lnTo>
                      <a:pt x="1027" y="4"/>
                    </a:lnTo>
                    <a:lnTo>
                      <a:pt x="1035" y="5"/>
                    </a:lnTo>
                    <a:lnTo>
                      <a:pt x="1043" y="7"/>
                    </a:lnTo>
                    <a:lnTo>
                      <a:pt x="1050" y="9"/>
                    </a:lnTo>
                    <a:lnTo>
                      <a:pt x="1058" y="13"/>
                    </a:lnTo>
                    <a:lnTo>
                      <a:pt x="1060" y="7"/>
                    </a:lnTo>
                    <a:lnTo>
                      <a:pt x="1063" y="6"/>
                    </a:lnTo>
                    <a:lnTo>
                      <a:pt x="1067" y="7"/>
                    </a:lnTo>
                    <a:lnTo>
                      <a:pt x="1074" y="10"/>
                    </a:lnTo>
                    <a:lnTo>
                      <a:pt x="1079" y="15"/>
                    </a:lnTo>
                    <a:lnTo>
                      <a:pt x="1084" y="20"/>
                    </a:lnTo>
                    <a:lnTo>
                      <a:pt x="1090" y="22"/>
                    </a:lnTo>
                    <a:lnTo>
                      <a:pt x="1096" y="23"/>
                    </a:lnTo>
                    <a:lnTo>
                      <a:pt x="1095" y="28"/>
                    </a:lnTo>
                    <a:lnTo>
                      <a:pt x="1094" y="33"/>
                    </a:lnTo>
                    <a:lnTo>
                      <a:pt x="1092" y="38"/>
                    </a:lnTo>
                    <a:lnTo>
                      <a:pt x="1090" y="44"/>
                    </a:lnTo>
                    <a:lnTo>
                      <a:pt x="1085" y="47"/>
                    </a:lnTo>
                    <a:lnTo>
                      <a:pt x="1082" y="51"/>
                    </a:lnTo>
                    <a:lnTo>
                      <a:pt x="1076" y="55"/>
                    </a:lnTo>
                    <a:lnTo>
                      <a:pt x="1072" y="58"/>
                    </a:lnTo>
                    <a:lnTo>
                      <a:pt x="1065" y="60"/>
                    </a:lnTo>
                    <a:lnTo>
                      <a:pt x="1059" y="63"/>
                    </a:lnTo>
                    <a:lnTo>
                      <a:pt x="1053" y="64"/>
                    </a:lnTo>
                    <a:lnTo>
                      <a:pt x="1047" y="66"/>
                    </a:lnTo>
                    <a:lnTo>
                      <a:pt x="1041" y="67"/>
                    </a:lnTo>
                    <a:lnTo>
                      <a:pt x="1035" y="68"/>
                    </a:lnTo>
                    <a:lnTo>
                      <a:pt x="1029" y="68"/>
                    </a:lnTo>
                    <a:lnTo>
                      <a:pt x="1024" y="69"/>
                    </a:lnTo>
                    <a:lnTo>
                      <a:pt x="1018" y="66"/>
                    </a:lnTo>
                    <a:lnTo>
                      <a:pt x="1012" y="63"/>
                    </a:lnTo>
                    <a:lnTo>
                      <a:pt x="1005" y="60"/>
                    </a:lnTo>
                    <a:lnTo>
                      <a:pt x="1001" y="58"/>
                    </a:lnTo>
                    <a:lnTo>
                      <a:pt x="993" y="56"/>
                    </a:lnTo>
                    <a:lnTo>
                      <a:pt x="988" y="54"/>
                    </a:lnTo>
                    <a:lnTo>
                      <a:pt x="982" y="52"/>
                    </a:lnTo>
                    <a:lnTo>
                      <a:pt x="976" y="51"/>
                    </a:lnTo>
                    <a:lnTo>
                      <a:pt x="969" y="49"/>
                    </a:lnTo>
                    <a:lnTo>
                      <a:pt x="963" y="48"/>
                    </a:lnTo>
                    <a:lnTo>
                      <a:pt x="956" y="47"/>
                    </a:lnTo>
                    <a:lnTo>
                      <a:pt x="950" y="47"/>
                    </a:lnTo>
                    <a:lnTo>
                      <a:pt x="944" y="47"/>
                    </a:lnTo>
                    <a:lnTo>
                      <a:pt x="937" y="47"/>
                    </a:lnTo>
                    <a:lnTo>
                      <a:pt x="930" y="47"/>
                    </a:lnTo>
                    <a:lnTo>
                      <a:pt x="925" y="47"/>
                    </a:lnTo>
                    <a:lnTo>
                      <a:pt x="929" y="49"/>
                    </a:lnTo>
                    <a:lnTo>
                      <a:pt x="933" y="52"/>
                    </a:lnTo>
                    <a:lnTo>
                      <a:pt x="938" y="55"/>
                    </a:lnTo>
                    <a:lnTo>
                      <a:pt x="945" y="57"/>
                    </a:lnTo>
                    <a:lnTo>
                      <a:pt x="949" y="60"/>
                    </a:lnTo>
                    <a:lnTo>
                      <a:pt x="954" y="63"/>
                    </a:lnTo>
                    <a:lnTo>
                      <a:pt x="961" y="65"/>
                    </a:lnTo>
                    <a:lnTo>
                      <a:pt x="967" y="67"/>
                    </a:lnTo>
                    <a:lnTo>
                      <a:pt x="972" y="70"/>
                    </a:lnTo>
                    <a:lnTo>
                      <a:pt x="978" y="73"/>
                    </a:lnTo>
                    <a:lnTo>
                      <a:pt x="983" y="76"/>
                    </a:lnTo>
                    <a:lnTo>
                      <a:pt x="989" y="78"/>
                    </a:lnTo>
                    <a:lnTo>
                      <a:pt x="994" y="81"/>
                    </a:lnTo>
                    <a:lnTo>
                      <a:pt x="1001" y="83"/>
                    </a:lnTo>
                    <a:lnTo>
                      <a:pt x="1006" y="85"/>
                    </a:lnTo>
                    <a:lnTo>
                      <a:pt x="1012" y="89"/>
                    </a:lnTo>
                    <a:lnTo>
                      <a:pt x="1006" y="92"/>
                    </a:lnTo>
                    <a:lnTo>
                      <a:pt x="1001" y="95"/>
                    </a:lnTo>
                    <a:lnTo>
                      <a:pt x="994" y="95"/>
                    </a:lnTo>
                    <a:lnTo>
                      <a:pt x="988" y="95"/>
                    </a:lnTo>
                    <a:lnTo>
                      <a:pt x="981" y="94"/>
                    </a:lnTo>
                    <a:lnTo>
                      <a:pt x="973" y="92"/>
                    </a:lnTo>
                    <a:lnTo>
                      <a:pt x="966" y="88"/>
                    </a:lnTo>
                    <a:lnTo>
                      <a:pt x="959" y="85"/>
                    </a:lnTo>
                    <a:lnTo>
                      <a:pt x="950" y="82"/>
                    </a:lnTo>
                    <a:lnTo>
                      <a:pt x="943" y="79"/>
                    </a:lnTo>
                    <a:lnTo>
                      <a:pt x="935" y="76"/>
                    </a:lnTo>
                    <a:lnTo>
                      <a:pt x="927" y="73"/>
                    </a:lnTo>
                    <a:lnTo>
                      <a:pt x="919" y="70"/>
                    </a:lnTo>
                    <a:lnTo>
                      <a:pt x="911" y="68"/>
                    </a:lnTo>
                    <a:lnTo>
                      <a:pt x="904" y="68"/>
                    </a:lnTo>
                    <a:lnTo>
                      <a:pt x="897" y="69"/>
                    </a:lnTo>
                    <a:lnTo>
                      <a:pt x="891" y="68"/>
                    </a:lnTo>
                    <a:lnTo>
                      <a:pt x="887" y="68"/>
                    </a:lnTo>
                    <a:lnTo>
                      <a:pt x="882" y="68"/>
                    </a:lnTo>
                    <a:lnTo>
                      <a:pt x="878" y="68"/>
                    </a:lnTo>
                    <a:lnTo>
                      <a:pt x="870" y="67"/>
                    </a:lnTo>
                    <a:lnTo>
                      <a:pt x="861" y="67"/>
                    </a:lnTo>
                    <a:lnTo>
                      <a:pt x="852" y="65"/>
                    </a:lnTo>
                    <a:lnTo>
                      <a:pt x="843" y="65"/>
                    </a:lnTo>
                    <a:lnTo>
                      <a:pt x="834" y="64"/>
                    </a:lnTo>
                    <a:lnTo>
                      <a:pt x="826" y="66"/>
                    </a:lnTo>
                    <a:lnTo>
                      <a:pt x="828" y="67"/>
                    </a:lnTo>
                    <a:lnTo>
                      <a:pt x="832" y="69"/>
                    </a:lnTo>
                    <a:lnTo>
                      <a:pt x="835" y="71"/>
                    </a:lnTo>
                    <a:lnTo>
                      <a:pt x="842" y="74"/>
                    </a:lnTo>
                    <a:lnTo>
                      <a:pt x="847" y="76"/>
                    </a:lnTo>
                    <a:lnTo>
                      <a:pt x="853" y="78"/>
                    </a:lnTo>
                    <a:lnTo>
                      <a:pt x="860" y="80"/>
                    </a:lnTo>
                    <a:lnTo>
                      <a:pt x="868" y="83"/>
                    </a:lnTo>
                    <a:lnTo>
                      <a:pt x="874" y="84"/>
                    </a:lnTo>
                    <a:lnTo>
                      <a:pt x="881" y="85"/>
                    </a:lnTo>
                    <a:lnTo>
                      <a:pt x="888" y="88"/>
                    </a:lnTo>
                    <a:lnTo>
                      <a:pt x="894" y="91"/>
                    </a:lnTo>
                    <a:lnTo>
                      <a:pt x="899" y="93"/>
                    </a:lnTo>
                    <a:lnTo>
                      <a:pt x="905" y="95"/>
                    </a:lnTo>
                    <a:lnTo>
                      <a:pt x="909" y="97"/>
                    </a:lnTo>
                    <a:lnTo>
                      <a:pt x="912" y="100"/>
                    </a:lnTo>
                    <a:lnTo>
                      <a:pt x="915" y="103"/>
                    </a:lnTo>
                    <a:lnTo>
                      <a:pt x="916" y="108"/>
                    </a:lnTo>
                    <a:lnTo>
                      <a:pt x="913" y="111"/>
                    </a:lnTo>
                    <a:lnTo>
                      <a:pt x="911" y="114"/>
                    </a:lnTo>
                    <a:lnTo>
                      <a:pt x="908" y="116"/>
                    </a:lnTo>
                    <a:lnTo>
                      <a:pt x="904" y="119"/>
                    </a:lnTo>
                    <a:lnTo>
                      <a:pt x="894" y="118"/>
                    </a:lnTo>
                    <a:lnTo>
                      <a:pt x="886" y="117"/>
                    </a:lnTo>
                    <a:lnTo>
                      <a:pt x="880" y="116"/>
                    </a:lnTo>
                    <a:lnTo>
                      <a:pt x="875" y="115"/>
                    </a:lnTo>
                    <a:lnTo>
                      <a:pt x="870" y="115"/>
                    </a:lnTo>
                    <a:lnTo>
                      <a:pt x="865" y="114"/>
                    </a:lnTo>
                    <a:lnTo>
                      <a:pt x="859" y="112"/>
                    </a:lnTo>
                    <a:lnTo>
                      <a:pt x="852" y="110"/>
                    </a:lnTo>
                    <a:lnTo>
                      <a:pt x="847" y="108"/>
                    </a:lnTo>
                    <a:lnTo>
                      <a:pt x="842" y="106"/>
                    </a:lnTo>
                    <a:lnTo>
                      <a:pt x="834" y="104"/>
                    </a:lnTo>
                    <a:lnTo>
                      <a:pt x="830" y="103"/>
                    </a:lnTo>
                    <a:lnTo>
                      <a:pt x="823" y="102"/>
                    </a:lnTo>
                    <a:lnTo>
                      <a:pt x="817" y="100"/>
                    </a:lnTo>
                    <a:lnTo>
                      <a:pt x="813" y="98"/>
                    </a:lnTo>
                    <a:lnTo>
                      <a:pt x="807" y="96"/>
                    </a:lnTo>
                    <a:lnTo>
                      <a:pt x="802" y="95"/>
                    </a:lnTo>
                    <a:lnTo>
                      <a:pt x="797" y="94"/>
                    </a:lnTo>
                    <a:lnTo>
                      <a:pt x="793" y="92"/>
                    </a:lnTo>
                    <a:lnTo>
                      <a:pt x="787" y="91"/>
                    </a:lnTo>
                    <a:lnTo>
                      <a:pt x="782" y="89"/>
                    </a:lnTo>
                    <a:lnTo>
                      <a:pt x="777" y="89"/>
                    </a:lnTo>
                    <a:lnTo>
                      <a:pt x="773" y="87"/>
                    </a:lnTo>
                    <a:lnTo>
                      <a:pt x="767" y="86"/>
                    </a:lnTo>
                    <a:lnTo>
                      <a:pt x="762" y="85"/>
                    </a:lnTo>
                    <a:lnTo>
                      <a:pt x="757" y="85"/>
                    </a:lnTo>
                    <a:lnTo>
                      <a:pt x="748" y="84"/>
                    </a:lnTo>
                    <a:lnTo>
                      <a:pt x="740" y="84"/>
                    </a:lnTo>
                    <a:lnTo>
                      <a:pt x="733" y="83"/>
                    </a:lnTo>
                    <a:lnTo>
                      <a:pt x="726" y="84"/>
                    </a:lnTo>
                    <a:lnTo>
                      <a:pt x="720" y="85"/>
                    </a:lnTo>
                    <a:lnTo>
                      <a:pt x="715" y="87"/>
                    </a:lnTo>
                    <a:lnTo>
                      <a:pt x="709" y="90"/>
                    </a:lnTo>
                    <a:lnTo>
                      <a:pt x="704" y="95"/>
                    </a:lnTo>
                    <a:lnTo>
                      <a:pt x="699" y="99"/>
                    </a:lnTo>
                    <a:lnTo>
                      <a:pt x="697" y="104"/>
                    </a:lnTo>
                    <a:lnTo>
                      <a:pt x="702" y="104"/>
                    </a:lnTo>
                    <a:lnTo>
                      <a:pt x="710" y="105"/>
                    </a:lnTo>
                    <a:lnTo>
                      <a:pt x="716" y="106"/>
                    </a:lnTo>
                    <a:lnTo>
                      <a:pt x="722" y="108"/>
                    </a:lnTo>
                    <a:lnTo>
                      <a:pt x="729" y="109"/>
                    </a:lnTo>
                    <a:lnTo>
                      <a:pt x="737" y="111"/>
                    </a:lnTo>
                    <a:lnTo>
                      <a:pt x="743" y="113"/>
                    </a:lnTo>
                    <a:lnTo>
                      <a:pt x="751" y="115"/>
                    </a:lnTo>
                    <a:lnTo>
                      <a:pt x="757" y="117"/>
                    </a:lnTo>
                    <a:lnTo>
                      <a:pt x="764" y="120"/>
                    </a:lnTo>
                    <a:lnTo>
                      <a:pt x="771" y="122"/>
                    </a:lnTo>
                    <a:lnTo>
                      <a:pt x="778" y="124"/>
                    </a:lnTo>
                    <a:lnTo>
                      <a:pt x="786" y="127"/>
                    </a:lnTo>
                    <a:lnTo>
                      <a:pt x="793" y="130"/>
                    </a:lnTo>
                    <a:lnTo>
                      <a:pt x="799" y="133"/>
                    </a:lnTo>
                    <a:lnTo>
                      <a:pt x="807" y="137"/>
                    </a:lnTo>
                    <a:lnTo>
                      <a:pt x="801" y="144"/>
                    </a:lnTo>
                    <a:lnTo>
                      <a:pt x="795" y="151"/>
                    </a:lnTo>
                    <a:lnTo>
                      <a:pt x="786" y="153"/>
                    </a:lnTo>
                    <a:lnTo>
                      <a:pt x="778" y="155"/>
                    </a:lnTo>
                    <a:lnTo>
                      <a:pt x="768" y="154"/>
                    </a:lnTo>
                    <a:lnTo>
                      <a:pt x="758" y="152"/>
                    </a:lnTo>
                    <a:lnTo>
                      <a:pt x="748" y="149"/>
                    </a:lnTo>
                    <a:lnTo>
                      <a:pt x="737" y="145"/>
                    </a:lnTo>
                    <a:lnTo>
                      <a:pt x="724" y="140"/>
                    </a:lnTo>
                    <a:lnTo>
                      <a:pt x="713" y="136"/>
                    </a:lnTo>
                    <a:lnTo>
                      <a:pt x="701" y="133"/>
                    </a:lnTo>
                    <a:lnTo>
                      <a:pt x="690" y="130"/>
                    </a:lnTo>
                    <a:lnTo>
                      <a:pt x="679" y="127"/>
                    </a:lnTo>
                    <a:lnTo>
                      <a:pt x="668" y="128"/>
                    </a:lnTo>
                    <a:lnTo>
                      <a:pt x="658" y="130"/>
                    </a:lnTo>
                    <a:lnTo>
                      <a:pt x="649" y="135"/>
                    </a:lnTo>
                    <a:lnTo>
                      <a:pt x="642" y="134"/>
                    </a:lnTo>
                    <a:lnTo>
                      <a:pt x="635" y="134"/>
                    </a:lnTo>
                    <a:lnTo>
                      <a:pt x="626" y="134"/>
                    </a:lnTo>
                    <a:lnTo>
                      <a:pt x="620" y="137"/>
                    </a:lnTo>
                    <a:lnTo>
                      <a:pt x="626" y="142"/>
                    </a:lnTo>
                    <a:lnTo>
                      <a:pt x="636" y="144"/>
                    </a:lnTo>
                    <a:lnTo>
                      <a:pt x="642" y="145"/>
                    </a:lnTo>
                    <a:lnTo>
                      <a:pt x="646" y="146"/>
                    </a:lnTo>
                    <a:lnTo>
                      <a:pt x="652" y="147"/>
                    </a:lnTo>
                    <a:lnTo>
                      <a:pt x="658" y="148"/>
                    </a:lnTo>
                    <a:lnTo>
                      <a:pt x="663" y="148"/>
                    </a:lnTo>
                    <a:lnTo>
                      <a:pt x="668" y="148"/>
                    </a:lnTo>
                    <a:lnTo>
                      <a:pt x="673" y="148"/>
                    </a:lnTo>
                    <a:lnTo>
                      <a:pt x="679" y="149"/>
                    </a:lnTo>
                    <a:lnTo>
                      <a:pt x="682" y="149"/>
                    </a:lnTo>
                    <a:lnTo>
                      <a:pt x="688" y="151"/>
                    </a:lnTo>
                    <a:lnTo>
                      <a:pt x="693" y="152"/>
                    </a:lnTo>
                    <a:lnTo>
                      <a:pt x="699" y="154"/>
                    </a:lnTo>
                    <a:lnTo>
                      <a:pt x="689" y="159"/>
                    </a:lnTo>
                    <a:lnTo>
                      <a:pt x="680" y="164"/>
                    </a:lnTo>
                    <a:lnTo>
                      <a:pt x="669" y="166"/>
                    </a:lnTo>
                    <a:lnTo>
                      <a:pt x="660" y="168"/>
                    </a:lnTo>
                    <a:lnTo>
                      <a:pt x="648" y="167"/>
                    </a:lnTo>
                    <a:lnTo>
                      <a:pt x="638" y="167"/>
                    </a:lnTo>
                    <a:lnTo>
                      <a:pt x="626" y="165"/>
                    </a:lnTo>
                    <a:lnTo>
                      <a:pt x="617" y="164"/>
                    </a:lnTo>
                    <a:lnTo>
                      <a:pt x="604" y="161"/>
                    </a:lnTo>
                    <a:lnTo>
                      <a:pt x="593" y="159"/>
                    </a:lnTo>
                    <a:lnTo>
                      <a:pt x="581" y="158"/>
                    </a:lnTo>
                    <a:lnTo>
                      <a:pt x="570" y="158"/>
                    </a:lnTo>
                    <a:lnTo>
                      <a:pt x="559" y="158"/>
                    </a:lnTo>
                    <a:lnTo>
                      <a:pt x="547" y="159"/>
                    </a:lnTo>
                    <a:lnTo>
                      <a:pt x="537" y="161"/>
                    </a:lnTo>
                    <a:lnTo>
                      <a:pt x="527" y="168"/>
                    </a:lnTo>
                    <a:lnTo>
                      <a:pt x="531" y="169"/>
                    </a:lnTo>
                    <a:lnTo>
                      <a:pt x="537" y="171"/>
                    </a:lnTo>
                    <a:lnTo>
                      <a:pt x="544" y="172"/>
                    </a:lnTo>
                    <a:lnTo>
                      <a:pt x="552" y="172"/>
                    </a:lnTo>
                    <a:lnTo>
                      <a:pt x="560" y="172"/>
                    </a:lnTo>
                    <a:lnTo>
                      <a:pt x="568" y="173"/>
                    </a:lnTo>
                    <a:lnTo>
                      <a:pt x="577" y="174"/>
                    </a:lnTo>
                    <a:lnTo>
                      <a:pt x="585" y="177"/>
                    </a:lnTo>
                    <a:lnTo>
                      <a:pt x="592" y="178"/>
                    </a:lnTo>
                    <a:lnTo>
                      <a:pt x="599" y="180"/>
                    </a:lnTo>
                    <a:lnTo>
                      <a:pt x="605" y="182"/>
                    </a:lnTo>
                    <a:lnTo>
                      <a:pt x="610" y="188"/>
                    </a:lnTo>
                    <a:lnTo>
                      <a:pt x="613" y="192"/>
                    </a:lnTo>
                    <a:lnTo>
                      <a:pt x="616" y="199"/>
                    </a:lnTo>
                    <a:lnTo>
                      <a:pt x="616" y="206"/>
                    </a:lnTo>
                    <a:lnTo>
                      <a:pt x="613" y="216"/>
                    </a:lnTo>
                    <a:lnTo>
                      <a:pt x="606" y="212"/>
                    </a:lnTo>
                    <a:lnTo>
                      <a:pt x="600" y="209"/>
                    </a:lnTo>
                    <a:lnTo>
                      <a:pt x="594" y="208"/>
                    </a:lnTo>
                    <a:lnTo>
                      <a:pt x="588" y="207"/>
                    </a:lnTo>
                    <a:lnTo>
                      <a:pt x="581" y="206"/>
                    </a:lnTo>
                    <a:lnTo>
                      <a:pt x="575" y="205"/>
                    </a:lnTo>
                    <a:lnTo>
                      <a:pt x="569" y="205"/>
                    </a:lnTo>
                    <a:lnTo>
                      <a:pt x="563" y="206"/>
                    </a:lnTo>
                    <a:lnTo>
                      <a:pt x="556" y="206"/>
                    </a:lnTo>
                    <a:lnTo>
                      <a:pt x="550" y="207"/>
                    </a:lnTo>
                    <a:lnTo>
                      <a:pt x="543" y="208"/>
                    </a:lnTo>
                    <a:lnTo>
                      <a:pt x="537" y="209"/>
                    </a:lnTo>
                    <a:lnTo>
                      <a:pt x="530" y="210"/>
                    </a:lnTo>
                    <a:lnTo>
                      <a:pt x="524" y="212"/>
                    </a:lnTo>
                    <a:lnTo>
                      <a:pt x="518" y="213"/>
                    </a:lnTo>
                    <a:lnTo>
                      <a:pt x="513" y="216"/>
                    </a:lnTo>
                    <a:lnTo>
                      <a:pt x="518" y="218"/>
                    </a:lnTo>
                    <a:lnTo>
                      <a:pt x="524" y="221"/>
                    </a:lnTo>
                    <a:lnTo>
                      <a:pt x="528" y="224"/>
                    </a:lnTo>
                    <a:lnTo>
                      <a:pt x="533" y="228"/>
                    </a:lnTo>
                    <a:lnTo>
                      <a:pt x="538" y="230"/>
                    </a:lnTo>
                    <a:lnTo>
                      <a:pt x="543" y="234"/>
                    </a:lnTo>
                    <a:lnTo>
                      <a:pt x="548" y="237"/>
                    </a:lnTo>
                    <a:lnTo>
                      <a:pt x="553" y="241"/>
                    </a:lnTo>
                    <a:lnTo>
                      <a:pt x="559" y="244"/>
                    </a:lnTo>
                    <a:lnTo>
                      <a:pt x="564" y="247"/>
                    </a:lnTo>
                    <a:lnTo>
                      <a:pt x="569" y="251"/>
                    </a:lnTo>
                    <a:lnTo>
                      <a:pt x="574" y="254"/>
                    </a:lnTo>
                    <a:lnTo>
                      <a:pt x="580" y="257"/>
                    </a:lnTo>
                    <a:lnTo>
                      <a:pt x="585" y="262"/>
                    </a:lnTo>
                    <a:lnTo>
                      <a:pt x="590" y="266"/>
                    </a:lnTo>
                    <a:lnTo>
                      <a:pt x="597" y="270"/>
                    </a:lnTo>
                    <a:lnTo>
                      <a:pt x="587" y="270"/>
                    </a:lnTo>
                    <a:lnTo>
                      <a:pt x="579" y="270"/>
                    </a:lnTo>
                    <a:lnTo>
                      <a:pt x="570" y="268"/>
                    </a:lnTo>
                    <a:lnTo>
                      <a:pt x="562" y="266"/>
                    </a:lnTo>
                    <a:lnTo>
                      <a:pt x="554" y="262"/>
                    </a:lnTo>
                    <a:lnTo>
                      <a:pt x="546" y="259"/>
                    </a:lnTo>
                    <a:lnTo>
                      <a:pt x="539" y="255"/>
                    </a:lnTo>
                    <a:lnTo>
                      <a:pt x="531" y="253"/>
                    </a:lnTo>
                    <a:lnTo>
                      <a:pt x="523" y="248"/>
                    </a:lnTo>
                    <a:lnTo>
                      <a:pt x="514" y="245"/>
                    </a:lnTo>
                    <a:lnTo>
                      <a:pt x="506" y="242"/>
                    </a:lnTo>
                    <a:lnTo>
                      <a:pt x="498" y="240"/>
                    </a:lnTo>
                    <a:lnTo>
                      <a:pt x="489" y="238"/>
                    </a:lnTo>
                    <a:lnTo>
                      <a:pt x="482" y="238"/>
                    </a:lnTo>
                    <a:lnTo>
                      <a:pt x="473" y="240"/>
                    </a:lnTo>
                    <a:lnTo>
                      <a:pt x="466" y="244"/>
                    </a:lnTo>
                    <a:lnTo>
                      <a:pt x="468" y="250"/>
                    </a:lnTo>
                    <a:lnTo>
                      <a:pt x="471" y="255"/>
                    </a:lnTo>
                    <a:lnTo>
                      <a:pt x="476" y="259"/>
                    </a:lnTo>
                    <a:lnTo>
                      <a:pt x="482" y="265"/>
                    </a:lnTo>
                    <a:lnTo>
                      <a:pt x="487" y="267"/>
                    </a:lnTo>
                    <a:lnTo>
                      <a:pt x="493" y="270"/>
                    </a:lnTo>
                    <a:lnTo>
                      <a:pt x="499" y="273"/>
                    </a:lnTo>
                    <a:lnTo>
                      <a:pt x="506" y="275"/>
                    </a:lnTo>
                    <a:lnTo>
                      <a:pt x="512" y="277"/>
                    </a:lnTo>
                    <a:lnTo>
                      <a:pt x="518" y="280"/>
                    </a:lnTo>
                    <a:lnTo>
                      <a:pt x="524" y="283"/>
                    </a:lnTo>
                    <a:lnTo>
                      <a:pt x="531" y="286"/>
                    </a:lnTo>
                    <a:lnTo>
                      <a:pt x="536" y="289"/>
                    </a:lnTo>
                    <a:lnTo>
                      <a:pt x="542" y="293"/>
                    </a:lnTo>
                    <a:lnTo>
                      <a:pt x="545" y="298"/>
                    </a:lnTo>
                    <a:lnTo>
                      <a:pt x="549" y="305"/>
                    </a:lnTo>
                    <a:lnTo>
                      <a:pt x="540" y="304"/>
                    </a:lnTo>
                    <a:lnTo>
                      <a:pt x="531" y="303"/>
                    </a:lnTo>
                    <a:lnTo>
                      <a:pt x="524" y="300"/>
                    </a:lnTo>
                    <a:lnTo>
                      <a:pt x="515" y="298"/>
                    </a:lnTo>
                    <a:lnTo>
                      <a:pt x="508" y="294"/>
                    </a:lnTo>
                    <a:lnTo>
                      <a:pt x="500" y="292"/>
                    </a:lnTo>
                    <a:lnTo>
                      <a:pt x="492" y="288"/>
                    </a:lnTo>
                    <a:lnTo>
                      <a:pt x="486" y="285"/>
                    </a:lnTo>
                    <a:lnTo>
                      <a:pt x="477" y="279"/>
                    </a:lnTo>
                    <a:lnTo>
                      <a:pt x="470" y="275"/>
                    </a:lnTo>
                    <a:lnTo>
                      <a:pt x="462" y="272"/>
                    </a:lnTo>
                    <a:lnTo>
                      <a:pt x="455" y="269"/>
                    </a:lnTo>
                    <a:lnTo>
                      <a:pt x="447" y="266"/>
                    </a:lnTo>
                    <a:lnTo>
                      <a:pt x="439" y="265"/>
                    </a:lnTo>
                    <a:lnTo>
                      <a:pt x="431" y="263"/>
                    </a:lnTo>
                    <a:lnTo>
                      <a:pt x="423" y="263"/>
                    </a:lnTo>
                    <a:lnTo>
                      <a:pt x="423" y="271"/>
                    </a:lnTo>
                    <a:lnTo>
                      <a:pt x="430" y="278"/>
                    </a:lnTo>
                    <a:lnTo>
                      <a:pt x="432" y="280"/>
                    </a:lnTo>
                    <a:lnTo>
                      <a:pt x="438" y="283"/>
                    </a:lnTo>
                    <a:lnTo>
                      <a:pt x="443" y="285"/>
                    </a:lnTo>
                    <a:lnTo>
                      <a:pt x="449" y="285"/>
                    </a:lnTo>
                    <a:lnTo>
                      <a:pt x="450" y="291"/>
                    </a:lnTo>
                    <a:lnTo>
                      <a:pt x="454" y="297"/>
                    </a:lnTo>
                    <a:lnTo>
                      <a:pt x="458" y="303"/>
                    </a:lnTo>
                    <a:lnTo>
                      <a:pt x="465" y="310"/>
                    </a:lnTo>
                    <a:lnTo>
                      <a:pt x="470" y="314"/>
                    </a:lnTo>
                    <a:lnTo>
                      <a:pt x="477" y="320"/>
                    </a:lnTo>
                    <a:lnTo>
                      <a:pt x="483" y="324"/>
                    </a:lnTo>
                    <a:lnTo>
                      <a:pt x="489" y="328"/>
                    </a:lnTo>
                    <a:lnTo>
                      <a:pt x="490" y="335"/>
                    </a:lnTo>
                    <a:lnTo>
                      <a:pt x="492" y="344"/>
                    </a:lnTo>
                    <a:lnTo>
                      <a:pt x="491" y="351"/>
                    </a:lnTo>
                    <a:lnTo>
                      <a:pt x="487" y="361"/>
                    </a:lnTo>
                    <a:lnTo>
                      <a:pt x="477" y="350"/>
                    </a:lnTo>
                    <a:lnTo>
                      <a:pt x="468" y="342"/>
                    </a:lnTo>
                    <a:lnTo>
                      <a:pt x="458" y="332"/>
                    </a:lnTo>
                    <a:lnTo>
                      <a:pt x="449" y="325"/>
                    </a:lnTo>
                    <a:lnTo>
                      <a:pt x="438" y="316"/>
                    </a:lnTo>
                    <a:lnTo>
                      <a:pt x="428" y="310"/>
                    </a:lnTo>
                    <a:lnTo>
                      <a:pt x="416" y="303"/>
                    </a:lnTo>
                    <a:lnTo>
                      <a:pt x="406" y="297"/>
                    </a:lnTo>
                    <a:lnTo>
                      <a:pt x="393" y="292"/>
                    </a:lnTo>
                    <a:lnTo>
                      <a:pt x="383" y="289"/>
                    </a:lnTo>
                    <a:lnTo>
                      <a:pt x="372" y="286"/>
                    </a:lnTo>
                    <a:lnTo>
                      <a:pt x="360" y="285"/>
                    </a:lnTo>
                    <a:lnTo>
                      <a:pt x="348" y="285"/>
                    </a:lnTo>
                    <a:lnTo>
                      <a:pt x="337" y="289"/>
                    </a:lnTo>
                    <a:lnTo>
                      <a:pt x="327" y="293"/>
                    </a:lnTo>
                    <a:lnTo>
                      <a:pt x="317" y="300"/>
                    </a:lnTo>
                    <a:lnTo>
                      <a:pt x="321" y="303"/>
                    </a:lnTo>
                    <a:lnTo>
                      <a:pt x="329" y="305"/>
                    </a:lnTo>
                    <a:lnTo>
                      <a:pt x="336" y="306"/>
                    </a:lnTo>
                    <a:lnTo>
                      <a:pt x="346" y="309"/>
                    </a:lnTo>
                    <a:lnTo>
                      <a:pt x="355" y="311"/>
                    </a:lnTo>
                    <a:lnTo>
                      <a:pt x="362" y="313"/>
                    </a:lnTo>
                    <a:lnTo>
                      <a:pt x="367" y="318"/>
                    </a:lnTo>
                    <a:lnTo>
                      <a:pt x="371" y="326"/>
                    </a:lnTo>
                    <a:lnTo>
                      <a:pt x="366" y="326"/>
                    </a:lnTo>
                    <a:lnTo>
                      <a:pt x="362" y="327"/>
                    </a:lnTo>
                    <a:lnTo>
                      <a:pt x="356" y="327"/>
                    </a:lnTo>
                    <a:lnTo>
                      <a:pt x="354" y="328"/>
                    </a:lnTo>
                    <a:lnTo>
                      <a:pt x="354" y="330"/>
                    </a:lnTo>
                    <a:lnTo>
                      <a:pt x="358" y="330"/>
                    </a:lnTo>
                    <a:lnTo>
                      <a:pt x="365" y="331"/>
                    </a:lnTo>
                    <a:lnTo>
                      <a:pt x="372" y="331"/>
                    </a:lnTo>
                    <a:lnTo>
                      <a:pt x="378" y="332"/>
                    </a:lnTo>
                    <a:lnTo>
                      <a:pt x="383" y="334"/>
                    </a:lnTo>
                    <a:lnTo>
                      <a:pt x="390" y="338"/>
                    </a:lnTo>
                    <a:lnTo>
                      <a:pt x="393" y="342"/>
                    </a:lnTo>
                    <a:lnTo>
                      <a:pt x="395" y="350"/>
                    </a:lnTo>
                    <a:lnTo>
                      <a:pt x="402" y="351"/>
                    </a:lnTo>
                    <a:lnTo>
                      <a:pt x="412" y="353"/>
                    </a:lnTo>
                    <a:lnTo>
                      <a:pt x="413" y="353"/>
                    </a:lnTo>
                    <a:lnTo>
                      <a:pt x="417" y="356"/>
                    </a:lnTo>
                    <a:lnTo>
                      <a:pt x="418" y="359"/>
                    </a:lnTo>
                    <a:lnTo>
                      <a:pt x="418" y="365"/>
                    </a:lnTo>
                    <a:lnTo>
                      <a:pt x="409" y="368"/>
                    </a:lnTo>
                    <a:lnTo>
                      <a:pt x="400" y="368"/>
                    </a:lnTo>
                    <a:lnTo>
                      <a:pt x="392" y="368"/>
                    </a:lnTo>
                    <a:lnTo>
                      <a:pt x="383" y="366"/>
                    </a:lnTo>
                    <a:lnTo>
                      <a:pt x="374" y="362"/>
                    </a:lnTo>
                    <a:lnTo>
                      <a:pt x="364" y="359"/>
                    </a:lnTo>
                    <a:lnTo>
                      <a:pt x="355" y="354"/>
                    </a:lnTo>
                    <a:lnTo>
                      <a:pt x="346" y="350"/>
                    </a:lnTo>
                    <a:lnTo>
                      <a:pt x="336" y="347"/>
                    </a:lnTo>
                    <a:lnTo>
                      <a:pt x="326" y="343"/>
                    </a:lnTo>
                    <a:lnTo>
                      <a:pt x="317" y="341"/>
                    </a:lnTo>
                    <a:lnTo>
                      <a:pt x="307" y="341"/>
                    </a:lnTo>
                    <a:lnTo>
                      <a:pt x="297" y="341"/>
                    </a:lnTo>
                    <a:lnTo>
                      <a:pt x="287" y="343"/>
                    </a:lnTo>
                    <a:lnTo>
                      <a:pt x="278" y="349"/>
                    </a:lnTo>
                    <a:lnTo>
                      <a:pt x="269" y="356"/>
                    </a:lnTo>
                    <a:lnTo>
                      <a:pt x="271" y="362"/>
                    </a:lnTo>
                    <a:lnTo>
                      <a:pt x="276" y="368"/>
                    </a:lnTo>
                    <a:lnTo>
                      <a:pt x="279" y="370"/>
                    </a:lnTo>
                    <a:lnTo>
                      <a:pt x="282" y="371"/>
                    </a:lnTo>
                    <a:lnTo>
                      <a:pt x="288" y="373"/>
                    </a:lnTo>
                    <a:lnTo>
                      <a:pt x="293" y="375"/>
                    </a:lnTo>
                    <a:lnTo>
                      <a:pt x="298" y="376"/>
                    </a:lnTo>
                    <a:lnTo>
                      <a:pt x="302" y="378"/>
                    </a:lnTo>
                    <a:lnTo>
                      <a:pt x="308" y="379"/>
                    </a:lnTo>
                    <a:lnTo>
                      <a:pt x="313" y="381"/>
                    </a:lnTo>
                    <a:lnTo>
                      <a:pt x="317" y="382"/>
                    </a:lnTo>
                    <a:lnTo>
                      <a:pt x="321" y="384"/>
                    </a:lnTo>
                    <a:lnTo>
                      <a:pt x="326" y="387"/>
                    </a:lnTo>
                    <a:lnTo>
                      <a:pt x="331" y="388"/>
                    </a:lnTo>
                    <a:lnTo>
                      <a:pt x="332" y="394"/>
                    </a:lnTo>
                    <a:lnTo>
                      <a:pt x="336" y="399"/>
                    </a:lnTo>
                    <a:lnTo>
                      <a:pt x="338" y="404"/>
                    </a:lnTo>
                    <a:lnTo>
                      <a:pt x="339" y="410"/>
                    </a:lnTo>
                    <a:lnTo>
                      <a:pt x="333" y="409"/>
                    </a:lnTo>
                    <a:lnTo>
                      <a:pt x="327" y="409"/>
                    </a:lnTo>
                    <a:lnTo>
                      <a:pt x="320" y="408"/>
                    </a:lnTo>
                    <a:lnTo>
                      <a:pt x="316" y="408"/>
                    </a:lnTo>
                    <a:lnTo>
                      <a:pt x="309" y="407"/>
                    </a:lnTo>
                    <a:lnTo>
                      <a:pt x="302" y="406"/>
                    </a:lnTo>
                    <a:lnTo>
                      <a:pt x="297" y="406"/>
                    </a:lnTo>
                    <a:lnTo>
                      <a:pt x="291" y="405"/>
                    </a:lnTo>
                    <a:lnTo>
                      <a:pt x="284" y="403"/>
                    </a:lnTo>
                    <a:lnTo>
                      <a:pt x="279" y="402"/>
                    </a:lnTo>
                    <a:lnTo>
                      <a:pt x="272" y="401"/>
                    </a:lnTo>
                    <a:lnTo>
                      <a:pt x="266" y="401"/>
                    </a:lnTo>
                    <a:lnTo>
                      <a:pt x="260" y="400"/>
                    </a:lnTo>
                    <a:lnTo>
                      <a:pt x="253" y="400"/>
                    </a:lnTo>
                    <a:lnTo>
                      <a:pt x="247" y="400"/>
                    </a:lnTo>
                    <a:lnTo>
                      <a:pt x="241" y="401"/>
                    </a:lnTo>
                    <a:lnTo>
                      <a:pt x="245" y="407"/>
                    </a:lnTo>
                    <a:lnTo>
                      <a:pt x="252" y="415"/>
                    </a:lnTo>
                    <a:lnTo>
                      <a:pt x="260" y="420"/>
                    </a:lnTo>
                    <a:lnTo>
                      <a:pt x="268" y="425"/>
                    </a:lnTo>
                    <a:lnTo>
                      <a:pt x="276" y="428"/>
                    </a:lnTo>
                    <a:lnTo>
                      <a:pt x="283" y="434"/>
                    </a:lnTo>
                    <a:lnTo>
                      <a:pt x="290" y="439"/>
                    </a:lnTo>
                    <a:lnTo>
                      <a:pt x="298" y="445"/>
                    </a:lnTo>
                    <a:lnTo>
                      <a:pt x="298" y="450"/>
                    </a:lnTo>
                    <a:lnTo>
                      <a:pt x="298" y="457"/>
                    </a:lnTo>
                    <a:lnTo>
                      <a:pt x="292" y="455"/>
                    </a:lnTo>
                    <a:lnTo>
                      <a:pt x="288" y="452"/>
                    </a:lnTo>
                    <a:lnTo>
                      <a:pt x="282" y="449"/>
                    </a:lnTo>
                    <a:lnTo>
                      <a:pt x="279" y="446"/>
                    </a:lnTo>
                    <a:lnTo>
                      <a:pt x="273" y="444"/>
                    </a:lnTo>
                    <a:lnTo>
                      <a:pt x="269" y="443"/>
                    </a:lnTo>
                    <a:lnTo>
                      <a:pt x="263" y="441"/>
                    </a:lnTo>
                    <a:lnTo>
                      <a:pt x="260" y="440"/>
                    </a:lnTo>
                    <a:lnTo>
                      <a:pt x="254" y="437"/>
                    </a:lnTo>
                    <a:lnTo>
                      <a:pt x="249" y="437"/>
                    </a:lnTo>
                    <a:lnTo>
                      <a:pt x="243" y="435"/>
                    </a:lnTo>
                    <a:lnTo>
                      <a:pt x="239" y="434"/>
                    </a:lnTo>
                    <a:lnTo>
                      <a:pt x="234" y="433"/>
                    </a:lnTo>
                    <a:lnTo>
                      <a:pt x="228" y="432"/>
                    </a:lnTo>
                    <a:lnTo>
                      <a:pt x="223" y="431"/>
                    </a:lnTo>
                    <a:lnTo>
                      <a:pt x="219" y="431"/>
                    </a:lnTo>
                    <a:lnTo>
                      <a:pt x="223" y="434"/>
                    </a:lnTo>
                    <a:lnTo>
                      <a:pt x="228" y="439"/>
                    </a:lnTo>
                    <a:lnTo>
                      <a:pt x="232" y="445"/>
                    </a:lnTo>
                    <a:lnTo>
                      <a:pt x="236" y="453"/>
                    </a:lnTo>
                    <a:lnTo>
                      <a:pt x="239" y="461"/>
                    </a:lnTo>
                    <a:lnTo>
                      <a:pt x="241" y="470"/>
                    </a:lnTo>
                    <a:lnTo>
                      <a:pt x="243" y="479"/>
                    </a:lnTo>
                    <a:lnTo>
                      <a:pt x="246" y="487"/>
                    </a:lnTo>
                    <a:lnTo>
                      <a:pt x="240" y="479"/>
                    </a:lnTo>
                    <a:lnTo>
                      <a:pt x="233" y="471"/>
                    </a:lnTo>
                    <a:lnTo>
                      <a:pt x="224" y="463"/>
                    </a:lnTo>
                    <a:lnTo>
                      <a:pt x="217" y="456"/>
                    </a:lnTo>
                    <a:lnTo>
                      <a:pt x="207" y="448"/>
                    </a:lnTo>
                    <a:lnTo>
                      <a:pt x="199" y="442"/>
                    </a:lnTo>
                    <a:lnTo>
                      <a:pt x="189" y="436"/>
                    </a:lnTo>
                    <a:lnTo>
                      <a:pt x="181" y="431"/>
                    </a:lnTo>
                    <a:lnTo>
                      <a:pt x="170" y="426"/>
                    </a:lnTo>
                    <a:lnTo>
                      <a:pt x="161" y="425"/>
                    </a:lnTo>
                    <a:lnTo>
                      <a:pt x="151" y="423"/>
                    </a:lnTo>
                    <a:lnTo>
                      <a:pt x="143" y="424"/>
                    </a:lnTo>
                    <a:lnTo>
                      <a:pt x="133" y="425"/>
                    </a:lnTo>
                    <a:lnTo>
                      <a:pt x="126" y="429"/>
                    </a:lnTo>
                    <a:lnTo>
                      <a:pt x="118" y="437"/>
                    </a:lnTo>
                    <a:lnTo>
                      <a:pt x="112" y="446"/>
                    </a:lnTo>
                    <a:lnTo>
                      <a:pt x="118" y="444"/>
                    </a:lnTo>
                    <a:lnTo>
                      <a:pt x="125" y="444"/>
                    </a:lnTo>
                    <a:lnTo>
                      <a:pt x="131" y="444"/>
                    </a:lnTo>
                    <a:lnTo>
                      <a:pt x="139" y="445"/>
                    </a:lnTo>
                    <a:lnTo>
                      <a:pt x="145" y="446"/>
                    </a:lnTo>
                    <a:lnTo>
                      <a:pt x="151" y="450"/>
                    </a:lnTo>
                    <a:lnTo>
                      <a:pt x="159" y="453"/>
                    </a:lnTo>
                    <a:lnTo>
                      <a:pt x="165" y="457"/>
                    </a:lnTo>
                    <a:lnTo>
                      <a:pt x="170" y="461"/>
                    </a:lnTo>
                    <a:lnTo>
                      <a:pt x="176" y="465"/>
                    </a:lnTo>
                    <a:lnTo>
                      <a:pt x="180" y="471"/>
                    </a:lnTo>
                    <a:lnTo>
                      <a:pt x="185" y="477"/>
                    </a:lnTo>
                    <a:lnTo>
                      <a:pt x="187" y="482"/>
                    </a:lnTo>
                    <a:lnTo>
                      <a:pt x="191" y="489"/>
                    </a:lnTo>
                    <a:lnTo>
                      <a:pt x="194" y="497"/>
                    </a:lnTo>
                    <a:lnTo>
                      <a:pt x="196" y="504"/>
                    </a:lnTo>
                    <a:lnTo>
                      <a:pt x="187" y="499"/>
                    </a:lnTo>
                    <a:lnTo>
                      <a:pt x="179" y="495"/>
                    </a:lnTo>
                    <a:lnTo>
                      <a:pt x="171" y="493"/>
                    </a:lnTo>
                    <a:lnTo>
                      <a:pt x="165" y="493"/>
                    </a:lnTo>
                    <a:lnTo>
                      <a:pt x="159" y="493"/>
                    </a:lnTo>
                    <a:lnTo>
                      <a:pt x="153" y="494"/>
                    </a:lnTo>
                    <a:lnTo>
                      <a:pt x="148" y="497"/>
                    </a:lnTo>
                    <a:lnTo>
                      <a:pt x="145" y="502"/>
                    </a:lnTo>
                    <a:lnTo>
                      <a:pt x="142" y="505"/>
                    </a:lnTo>
                    <a:lnTo>
                      <a:pt x="141" y="512"/>
                    </a:lnTo>
                    <a:lnTo>
                      <a:pt x="141" y="517"/>
                    </a:lnTo>
                    <a:lnTo>
                      <a:pt x="142" y="523"/>
                    </a:lnTo>
                    <a:lnTo>
                      <a:pt x="144" y="529"/>
                    </a:lnTo>
                    <a:lnTo>
                      <a:pt x="149" y="536"/>
                    </a:lnTo>
                    <a:lnTo>
                      <a:pt x="155" y="541"/>
                    </a:lnTo>
                    <a:lnTo>
                      <a:pt x="164" y="549"/>
                    </a:lnTo>
                    <a:lnTo>
                      <a:pt x="150" y="545"/>
                    </a:lnTo>
                    <a:lnTo>
                      <a:pt x="140" y="544"/>
                    </a:lnTo>
                    <a:lnTo>
                      <a:pt x="130" y="545"/>
                    </a:lnTo>
                    <a:lnTo>
                      <a:pt x="124" y="549"/>
                    </a:lnTo>
                    <a:lnTo>
                      <a:pt x="118" y="553"/>
                    </a:lnTo>
                    <a:lnTo>
                      <a:pt x="115" y="559"/>
                    </a:lnTo>
                    <a:lnTo>
                      <a:pt x="113" y="566"/>
                    </a:lnTo>
                    <a:lnTo>
                      <a:pt x="114" y="575"/>
                    </a:lnTo>
                    <a:lnTo>
                      <a:pt x="116" y="582"/>
                    </a:lnTo>
                    <a:lnTo>
                      <a:pt x="120" y="590"/>
                    </a:lnTo>
                    <a:lnTo>
                      <a:pt x="124" y="597"/>
                    </a:lnTo>
                    <a:lnTo>
                      <a:pt x="130" y="606"/>
                    </a:lnTo>
                    <a:lnTo>
                      <a:pt x="137" y="611"/>
                    </a:lnTo>
                    <a:lnTo>
                      <a:pt x="145" y="616"/>
                    </a:lnTo>
                    <a:lnTo>
                      <a:pt x="155" y="621"/>
                    </a:lnTo>
                    <a:lnTo>
                      <a:pt x="166" y="624"/>
                    </a:lnTo>
                    <a:lnTo>
                      <a:pt x="168" y="626"/>
                    </a:lnTo>
                    <a:lnTo>
                      <a:pt x="171" y="629"/>
                    </a:lnTo>
                    <a:lnTo>
                      <a:pt x="133" y="633"/>
                    </a:lnTo>
                    <a:lnTo>
                      <a:pt x="102" y="629"/>
                    </a:lnTo>
                    <a:lnTo>
                      <a:pt x="73" y="618"/>
                    </a:lnTo>
                    <a:lnTo>
                      <a:pt x="49" y="603"/>
                    </a:lnTo>
                    <a:lnTo>
                      <a:pt x="30" y="581"/>
                    </a:lnTo>
                    <a:lnTo>
                      <a:pt x="16" y="557"/>
                    </a:lnTo>
                    <a:lnTo>
                      <a:pt x="6" y="529"/>
                    </a:lnTo>
                    <a:lnTo>
                      <a:pt x="1" y="499"/>
                    </a:lnTo>
                    <a:lnTo>
                      <a:pt x="0" y="465"/>
                    </a:lnTo>
                    <a:lnTo>
                      <a:pt x="4" y="433"/>
                    </a:lnTo>
                    <a:lnTo>
                      <a:pt x="11" y="401"/>
                    </a:lnTo>
                    <a:lnTo>
                      <a:pt x="26" y="370"/>
                    </a:lnTo>
                    <a:lnTo>
                      <a:pt x="44" y="342"/>
                    </a:lnTo>
                    <a:lnTo>
                      <a:pt x="67" y="317"/>
                    </a:lnTo>
                    <a:lnTo>
                      <a:pt x="94" y="295"/>
                    </a:lnTo>
                    <a:lnTo>
                      <a:pt x="127" y="280"/>
                    </a:lnTo>
                    <a:lnTo>
                      <a:pt x="149" y="266"/>
                    </a:lnTo>
                    <a:lnTo>
                      <a:pt x="170" y="253"/>
                    </a:lnTo>
                    <a:lnTo>
                      <a:pt x="192" y="237"/>
                    </a:lnTo>
                    <a:lnTo>
                      <a:pt x="214" y="225"/>
                    </a:lnTo>
                    <a:lnTo>
                      <a:pt x="234" y="210"/>
                    </a:lnTo>
                    <a:lnTo>
                      <a:pt x="256" y="197"/>
                    </a:lnTo>
                    <a:lnTo>
                      <a:pt x="278" y="183"/>
                    </a:lnTo>
                    <a:lnTo>
                      <a:pt x="300" y="172"/>
                    </a:lnTo>
                    <a:lnTo>
                      <a:pt x="322" y="160"/>
                    </a:lnTo>
                    <a:lnTo>
                      <a:pt x="346" y="151"/>
                    </a:lnTo>
                    <a:lnTo>
                      <a:pt x="369" y="142"/>
                    </a:lnTo>
                    <a:lnTo>
                      <a:pt x="393" y="136"/>
                    </a:lnTo>
                    <a:lnTo>
                      <a:pt x="417" y="131"/>
                    </a:lnTo>
                    <a:lnTo>
                      <a:pt x="443" y="128"/>
                    </a:lnTo>
                    <a:lnTo>
                      <a:pt x="469" y="128"/>
                    </a:lnTo>
                    <a:lnTo>
                      <a:pt x="497" y="132"/>
                    </a:lnTo>
                    <a:lnTo>
                      <a:pt x="523" y="127"/>
                    </a:lnTo>
                    <a:lnTo>
                      <a:pt x="548" y="122"/>
                    </a:lnTo>
                    <a:lnTo>
                      <a:pt x="572" y="115"/>
                    </a:lnTo>
                    <a:lnTo>
                      <a:pt x="597" y="105"/>
                    </a:lnTo>
                    <a:lnTo>
                      <a:pt x="620" y="95"/>
                    </a:lnTo>
                    <a:lnTo>
                      <a:pt x="643" y="83"/>
                    </a:lnTo>
                    <a:lnTo>
                      <a:pt x="666" y="71"/>
                    </a:lnTo>
                    <a:lnTo>
                      <a:pt x="690" y="60"/>
                    </a:lnTo>
                    <a:lnTo>
                      <a:pt x="712" y="47"/>
                    </a:lnTo>
                    <a:lnTo>
                      <a:pt x="736" y="37"/>
                    </a:lnTo>
                    <a:lnTo>
                      <a:pt x="758" y="26"/>
                    </a:lnTo>
                    <a:lnTo>
                      <a:pt x="783" y="19"/>
                    </a:lnTo>
                    <a:lnTo>
                      <a:pt x="807" y="10"/>
                    </a:lnTo>
                    <a:lnTo>
                      <a:pt x="833" y="7"/>
                    </a:lnTo>
                    <a:lnTo>
                      <a:pt x="859" y="4"/>
                    </a:lnTo>
                    <a:lnTo>
                      <a:pt x="888" y="5"/>
                    </a:lnTo>
                    <a:lnTo>
                      <a:pt x="895" y="4"/>
                    </a:lnTo>
                    <a:lnTo>
                      <a:pt x="903" y="4"/>
                    </a:lnTo>
                    <a:lnTo>
                      <a:pt x="910" y="3"/>
                    </a:lnTo>
                    <a:lnTo>
                      <a:pt x="9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0" name="Freeform 119"/>
              <p:cNvSpPr>
                <a:spLocks/>
              </p:cNvSpPr>
              <p:nvPr/>
            </p:nvSpPr>
            <p:spPr bwMode="auto">
              <a:xfrm>
                <a:off x="5420" y="2294"/>
                <a:ext cx="451" cy="326"/>
              </a:xfrm>
              <a:custGeom>
                <a:avLst/>
                <a:gdLst>
                  <a:gd name="T0" fmla="*/ 0 w 1079"/>
                  <a:gd name="T1" fmla="*/ 0 h 779"/>
                  <a:gd name="T2" fmla="*/ 0 w 1079"/>
                  <a:gd name="T3" fmla="*/ 0 h 779"/>
                  <a:gd name="T4" fmla="*/ 0 w 1079"/>
                  <a:gd name="T5" fmla="*/ 0 h 779"/>
                  <a:gd name="T6" fmla="*/ 0 w 1079"/>
                  <a:gd name="T7" fmla="*/ 0 h 779"/>
                  <a:gd name="T8" fmla="*/ 0 w 1079"/>
                  <a:gd name="T9" fmla="*/ 0 h 779"/>
                  <a:gd name="T10" fmla="*/ 0 w 1079"/>
                  <a:gd name="T11" fmla="*/ 0 h 779"/>
                  <a:gd name="T12" fmla="*/ 0 w 1079"/>
                  <a:gd name="T13" fmla="*/ 0 h 779"/>
                  <a:gd name="T14" fmla="*/ 0 w 1079"/>
                  <a:gd name="T15" fmla="*/ 0 h 779"/>
                  <a:gd name="T16" fmla="*/ 0 w 1079"/>
                  <a:gd name="T17" fmla="*/ 0 h 779"/>
                  <a:gd name="T18" fmla="*/ 0 w 1079"/>
                  <a:gd name="T19" fmla="*/ 0 h 779"/>
                  <a:gd name="T20" fmla="*/ 0 w 1079"/>
                  <a:gd name="T21" fmla="*/ 0 h 779"/>
                  <a:gd name="T22" fmla="*/ 0 w 1079"/>
                  <a:gd name="T23" fmla="*/ 0 h 779"/>
                  <a:gd name="T24" fmla="*/ 0 w 1079"/>
                  <a:gd name="T25" fmla="*/ 0 h 779"/>
                  <a:gd name="T26" fmla="*/ 0 w 1079"/>
                  <a:gd name="T27" fmla="*/ 0 h 779"/>
                  <a:gd name="T28" fmla="*/ 0 w 1079"/>
                  <a:gd name="T29" fmla="*/ 0 h 779"/>
                  <a:gd name="T30" fmla="*/ 0 w 1079"/>
                  <a:gd name="T31" fmla="*/ 0 h 779"/>
                  <a:gd name="T32" fmla="*/ 0 w 1079"/>
                  <a:gd name="T33" fmla="*/ 0 h 779"/>
                  <a:gd name="T34" fmla="*/ 0 w 1079"/>
                  <a:gd name="T35" fmla="*/ 0 h 779"/>
                  <a:gd name="T36" fmla="*/ 0 w 1079"/>
                  <a:gd name="T37" fmla="*/ 0 h 779"/>
                  <a:gd name="T38" fmla="*/ 0 w 1079"/>
                  <a:gd name="T39" fmla="*/ 0 h 779"/>
                  <a:gd name="T40" fmla="*/ 0 w 1079"/>
                  <a:gd name="T41" fmla="*/ 0 h 779"/>
                  <a:gd name="T42" fmla="*/ 0 w 1079"/>
                  <a:gd name="T43" fmla="*/ 0 h 779"/>
                  <a:gd name="T44" fmla="*/ 0 w 1079"/>
                  <a:gd name="T45" fmla="*/ 0 h 779"/>
                  <a:gd name="T46" fmla="*/ 0 w 1079"/>
                  <a:gd name="T47" fmla="*/ 0 h 779"/>
                  <a:gd name="T48" fmla="*/ 0 w 1079"/>
                  <a:gd name="T49" fmla="*/ 0 h 779"/>
                  <a:gd name="T50" fmla="*/ 0 w 1079"/>
                  <a:gd name="T51" fmla="*/ 0 h 779"/>
                  <a:gd name="T52" fmla="*/ 0 w 1079"/>
                  <a:gd name="T53" fmla="*/ 0 h 779"/>
                  <a:gd name="T54" fmla="*/ 0 w 1079"/>
                  <a:gd name="T55" fmla="*/ 0 h 779"/>
                  <a:gd name="T56" fmla="*/ 0 w 1079"/>
                  <a:gd name="T57" fmla="*/ 0 h 779"/>
                  <a:gd name="T58" fmla="*/ 0 w 1079"/>
                  <a:gd name="T59" fmla="*/ 0 h 779"/>
                  <a:gd name="T60" fmla="*/ 0 w 1079"/>
                  <a:gd name="T61" fmla="*/ 0 h 779"/>
                  <a:gd name="T62" fmla="*/ 0 w 1079"/>
                  <a:gd name="T63" fmla="*/ 0 h 779"/>
                  <a:gd name="T64" fmla="*/ 0 w 1079"/>
                  <a:gd name="T65" fmla="*/ 0 h 779"/>
                  <a:gd name="T66" fmla="*/ 0 w 1079"/>
                  <a:gd name="T67" fmla="*/ 0 h 779"/>
                  <a:gd name="T68" fmla="*/ 0 w 1079"/>
                  <a:gd name="T69" fmla="*/ 0 h 779"/>
                  <a:gd name="T70" fmla="*/ 0 w 1079"/>
                  <a:gd name="T71" fmla="*/ 0 h 779"/>
                  <a:gd name="T72" fmla="*/ 0 w 1079"/>
                  <a:gd name="T73" fmla="*/ 0 h 779"/>
                  <a:gd name="T74" fmla="*/ 0 w 1079"/>
                  <a:gd name="T75" fmla="*/ 0 h 779"/>
                  <a:gd name="T76" fmla="*/ 0 w 1079"/>
                  <a:gd name="T77" fmla="*/ 0 h 779"/>
                  <a:gd name="T78" fmla="*/ 0 w 1079"/>
                  <a:gd name="T79" fmla="*/ 0 h 779"/>
                  <a:gd name="T80" fmla="*/ 0 w 1079"/>
                  <a:gd name="T81" fmla="*/ 0 h 779"/>
                  <a:gd name="T82" fmla="*/ 0 w 1079"/>
                  <a:gd name="T83" fmla="*/ 0 h 779"/>
                  <a:gd name="T84" fmla="*/ 0 w 1079"/>
                  <a:gd name="T85" fmla="*/ 0 h 779"/>
                  <a:gd name="T86" fmla="*/ 0 w 1079"/>
                  <a:gd name="T87" fmla="*/ 0 h 779"/>
                  <a:gd name="T88" fmla="*/ 0 w 1079"/>
                  <a:gd name="T89" fmla="*/ 0 h 779"/>
                  <a:gd name="T90" fmla="*/ 0 w 1079"/>
                  <a:gd name="T91" fmla="*/ 0 h 779"/>
                  <a:gd name="T92" fmla="*/ 0 w 1079"/>
                  <a:gd name="T93" fmla="*/ 0 h 779"/>
                  <a:gd name="T94" fmla="*/ 0 w 1079"/>
                  <a:gd name="T95" fmla="*/ 0 h 779"/>
                  <a:gd name="T96" fmla="*/ 0 w 1079"/>
                  <a:gd name="T97" fmla="*/ 0 h 779"/>
                  <a:gd name="T98" fmla="*/ 0 w 1079"/>
                  <a:gd name="T99" fmla="*/ 0 h 779"/>
                  <a:gd name="T100" fmla="*/ 0 w 1079"/>
                  <a:gd name="T101" fmla="*/ 0 h 779"/>
                  <a:gd name="T102" fmla="*/ 0 w 1079"/>
                  <a:gd name="T103" fmla="*/ 0 h 779"/>
                  <a:gd name="T104" fmla="*/ 0 w 1079"/>
                  <a:gd name="T105" fmla="*/ 0 h 779"/>
                  <a:gd name="T106" fmla="*/ 0 w 1079"/>
                  <a:gd name="T107" fmla="*/ 0 h 779"/>
                  <a:gd name="T108" fmla="*/ 0 w 1079"/>
                  <a:gd name="T109" fmla="*/ 0 h 779"/>
                  <a:gd name="T110" fmla="*/ 0 w 1079"/>
                  <a:gd name="T111" fmla="*/ 0 h 779"/>
                  <a:gd name="T112" fmla="*/ 0 w 1079"/>
                  <a:gd name="T113" fmla="*/ 0 h 779"/>
                  <a:gd name="T114" fmla="*/ 0 w 1079"/>
                  <a:gd name="T115" fmla="*/ 0 h 779"/>
                  <a:gd name="T116" fmla="*/ 0 w 1079"/>
                  <a:gd name="T117" fmla="*/ 0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779"/>
                  <a:gd name="T179" fmla="*/ 1079 w 1079"/>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779">
                    <a:moveTo>
                      <a:pt x="1017" y="0"/>
                    </a:moveTo>
                    <a:lnTo>
                      <a:pt x="1024" y="0"/>
                    </a:lnTo>
                    <a:lnTo>
                      <a:pt x="1033" y="2"/>
                    </a:lnTo>
                    <a:lnTo>
                      <a:pt x="1040" y="3"/>
                    </a:lnTo>
                    <a:lnTo>
                      <a:pt x="1049" y="5"/>
                    </a:lnTo>
                    <a:lnTo>
                      <a:pt x="1056" y="8"/>
                    </a:lnTo>
                    <a:lnTo>
                      <a:pt x="1063" y="12"/>
                    </a:lnTo>
                    <a:lnTo>
                      <a:pt x="1068" y="15"/>
                    </a:lnTo>
                    <a:lnTo>
                      <a:pt x="1074" y="20"/>
                    </a:lnTo>
                    <a:lnTo>
                      <a:pt x="1079" y="27"/>
                    </a:lnTo>
                    <a:lnTo>
                      <a:pt x="1078" y="35"/>
                    </a:lnTo>
                    <a:lnTo>
                      <a:pt x="1074" y="39"/>
                    </a:lnTo>
                    <a:lnTo>
                      <a:pt x="1069" y="42"/>
                    </a:lnTo>
                    <a:lnTo>
                      <a:pt x="1061" y="45"/>
                    </a:lnTo>
                    <a:lnTo>
                      <a:pt x="1052" y="49"/>
                    </a:lnTo>
                    <a:lnTo>
                      <a:pt x="1047" y="54"/>
                    </a:lnTo>
                    <a:lnTo>
                      <a:pt x="1043" y="60"/>
                    </a:lnTo>
                    <a:lnTo>
                      <a:pt x="1037" y="65"/>
                    </a:lnTo>
                    <a:lnTo>
                      <a:pt x="1032" y="72"/>
                    </a:lnTo>
                    <a:lnTo>
                      <a:pt x="1025" y="77"/>
                    </a:lnTo>
                    <a:lnTo>
                      <a:pt x="1018" y="81"/>
                    </a:lnTo>
                    <a:lnTo>
                      <a:pt x="1012" y="87"/>
                    </a:lnTo>
                    <a:lnTo>
                      <a:pt x="1005" y="92"/>
                    </a:lnTo>
                    <a:lnTo>
                      <a:pt x="998" y="97"/>
                    </a:lnTo>
                    <a:lnTo>
                      <a:pt x="989" y="101"/>
                    </a:lnTo>
                    <a:lnTo>
                      <a:pt x="982" y="107"/>
                    </a:lnTo>
                    <a:lnTo>
                      <a:pt x="976" y="112"/>
                    </a:lnTo>
                    <a:lnTo>
                      <a:pt x="969" y="117"/>
                    </a:lnTo>
                    <a:lnTo>
                      <a:pt x="962" y="122"/>
                    </a:lnTo>
                    <a:lnTo>
                      <a:pt x="958" y="128"/>
                    </a:lnTo>
                    <a:lnTo>
                      <a:pt x="953" y="135"/>
                    </a:lnTo>
                    <a:lnTo>
                      <a:pt x="960" y="133"/>
                    </a:lnTo>
                    <a:lnTo>
                      <a:pt x="966" y="130"/>
                    </a:lnTo>
                    <a:lnTo>
                      <a:pt x="972" y="127"/>
                    </a:lnTo>
                    <a:lnTo>
                      <a:pt x="980" y="124"/>
                    </a:lnTo>
                    <a:lnTo>
                      <a:pt x="986" y="120"/>
                    </a:lnTo>
                    <a:lnTo>
                      <a:pt x="993" y="117"/>
                    </a:lnTo>
                    <a:lnTo>
                      <a:pt x="999" y="115"/>
                    </a:lnTo>
                    <a:lnTo>
                      <a:pt x="1008" y="112"/>
                    </a:lnTo>
                    <a:lnTo>
                      <a:pt x="1014" y="109"/>
                    </a:lnTo>
                    <a:lnTo>
                      <a:pt x="1021" y="106"/>
                    </a:lnTo>
                    <a:lnTo>
                      <a:pt x="1027" y="103"/>
                    </a:lnTo>
                    <a:lnTo>
                      <a:pt x="1036" y="101"/>
                    </a:lnTo>
                    <a:lnTo>
                      <a:pt x="1041" y="99"/>
                    </a:lnTo>
                    <a:lnTo>
                      <a:pt x="1047" y="99"/>
                    </a:lnTo>
                    <a:lnTo>
                      <a:pt x="1054" y="99"/>
                    </a:lnTo>
                    <a:lnTo>
                      <a:pt x="1060" y="99"/>
                    </a:lnTo>
                    <a:lnTo>
                      <a:pt x="1056" y="106"/>
                    </a:lnTo>
                    <a:lnTo>
                      <a:pt x="1050" y="111"/>
                    </a:lnTo>
                    <a:lnTo>
                      <a:pt x="1042" y="115"/>
                    </a:lnTo>
                    <a:lnTo>
                      <a:pt x="1034" y="118"/>
                    </a:lnTo>
                    <a:lnTo>
                      <a:pt x="1025" y="120"/>
                    </a:lnTo>
                    <a:lnTo>
                      <a:pt x="1018" y="126"/>
                    </a:lnTo>
                    <a:lnTo>
                      <a:pt x="1014" y="128"/>
                    </a:lnTo>
                    <a:lnTo>
                      <a:pt x="1012" y="132"/>
                    </a:lnTo>
                    <a:lnTo>
                      <a:pt x="1009" y="135"/>
                    </a:lnTo>
                    <a:lnTo>
                      <a:pt x="1009" y="140"/>
                    </a:lnTo>
                    <a:lnTo>
                      <a:pt x="1003" y="140"/>
                    </a:lnTo>
                    <a:lnTo>
                      <a:pt x="999" y="143"/>
                    </a:lnTo>
                    <a:lnTo>
                      <a:pt x="997" y="147"/>
                    </a:lnTo>
                    <a:lnTo>
                      <a:pt x="998" y="153"/>
                    </a:lnTo>
                    <a:lnTo>
                      <a:pt x="1001" y="147"/>
                    </a:lnTo>
                    <a:lnTo>
                      <a:pt x="1007" y="145"/>
                    </a:lnTo>
                    <a:lnTo>
                      <a:pt x="1011" y="142"/>
                    </a:lnTo>
                    <a:lnTo>
                      <a:pt x="1017" y="140"/>
                    </a:lnTo>
                    <a:lnTo>
                      <a:pt x="1025" y="138"/>
                    </a:lnTo>
                    <a:lnTo>
                      <a:pt x="1033" y="139"/>
                    </a:lnTo>
                    <a:lnTo>
                      <a:pt x="1037" y="141"/>
                    </a:lnTo>
                    <a:lnTo>
                      <a:pt x="1039" y="145"/>
                    </a:lnTo>
                    <a:lnTo>
                      <a:pt x="1038" y="149"/>
                    </a:lnTo>
                    <a:lnTo>
                      <a:pt x="1036" y="154"/>
                    </a:lnTo>
                    <a:lnTo>
                      <a:pt x="1031" y="156"/>
                    </a:lnTo>
                    <a:lnTo>
                      <a:pt x="1026" y="160"/>
                    </a:lnTo>
                    <a:lnTo>
                      <a:pt x="1021" y="161"/>
                    </a:lnTo>
                    <a:lnTo>
                      <a:pt x="1018" y="163"/>
                    </a:lnTo>
                    <a:lnTo>
                      <a:pt x="1014" y="165"/>
                    </a:lnTo>
                    <a:lnTo>
                      <a:pt x="1009" y="167"/>
                    </a:lnTo>
                    <a:lnTo>
                      <a:pt x="1003" y="170"/>
                    </a:lnTo>
                    <a:lnTo>
                      <a:pt x="998" y="173"/>
                    </a:lnTo>
                    <a:lnTo>
                      <a:pt x="989" y="175"/>
                    </a:lnTo>
                    <a:lnTo>
                      <a:pt x="980" y="176"/>
                    </a:lnTo>
                    <a:lnTo>
                      <a:pt x="997" y="186"/>
                    </a:lnTo>
                    <a:lnTo>
                      <a:pt x="1010" y="199"/>
                    </a:lnTo>
                    <a:lnTo>
                      <a:pt x="1021" y="213"/>
                    </a:lnTo>
                    <a:lnTo>
                      <a:pt x="1031" y="229"/>
                    </a:lnTo>
                    <a:lnTo>
                      <a:pt x="1036" y="244"/>
                    </a:lnTo>
                    <a:lnTo>
                      <a:pt x="1039" y="262"/>
                    </a:lnTo>
                    <a:lnTo>
                      <a:pt x="1040" y="280"/>
                    </a:lnTo>
                    <a:lnTo>
                      <a:pt x="1039" y="297"/>
                    </a:lnTo>
                    <a:lnTo>
                      <a:pt x="1036" y="311"/>
                    </a:lnTo>
                    <a:lnTo>
                      <a:pt x="1029" y="327"/>
                    </a:lnTo>
                    <a:lnTo>
                      <a:pt x="1019" y="340"/>
                    </a:lnTo>
                    <a:lnTo>
                      <a:pt x="1009" y="351"/>
                    </a:lnTo>
                    <a:lnTo>
                      <a:pt x="996" y="360"/>
                    </a:lnTo>
                    <a:lnTo>
                      <a:pt x="980" y="365"/>
                    </a:lnTo>
                    <a:lnTo>
                      <a:pt x="961" y="368"/>
                    </a:lnTo>
                    <a:lnTo>
                      <a:pt x="941" y="368"/>
                    </a:lnTo>
                    <a:lnTo>
                      <a:pt x="922" y="370"/>
                    </a:lnTo>
                    <a:lnTo>
                      <a:pt x="904" y="372"/>
                    </a:lnTo>
                    <a:lnTo>
                      <a:pt x="886" y="372"/>
                    </a:lnTo>
                    <a:lnTo>
                      <a:pt x="867" y="373"/>
                    </a:lnTo>
                    <a:lnTo>
                      <a:pt x="849" y="371"/>
                    </a:lnTo>
                    <a:lnTo>
                      <a:pt x="831" y="369"/>
                    </a:lnTo>
                    <a:lnTo>
                      <a:pt x="813" y="365"/>
                    </a:lnTo>
                    <a:lnTo>
                      <a:pt x="797" y="363"/>
                    </a:lnTo>
                    <a:lnTo>
                      <a:pt x="779" y="358"/>
                    </a:lnTo>
                    <a:lnTo>
                      <a:pt x="763" y="353"/>
                    </a:lnTo>
                    <a:lnTo>
                      <a:pt x="746" y="346"/>
                    </a:lnTo>
                    <a:lnTo>
                      <a:pt x="730" y="341"/>
                    </a:lnTo>
                    <a:lnTo>
                      <a:pt x="713" y="333"/>
                    </a:lnTo>
                    <a:lnTo>
                      <a:pt x="698" y="325"/>
                    </a:lnTo>
                    <a:lnTo>
                      <a:pt x="683" y="316"/>
                    </a:lnTo>
                    <a:lnTo>
                      <a:pt x="670" y="307"/>
                    </a:lnTo>
                    <a:lnTo>
                      <a:pt x="670" y="306"/>
                    </a:lnTo>
                    <a:lnTo>
                      <a:pt x="674" y="303"/>
                    </a:lnTo>
                    <a:lnTo>
                      <a:pt x="677" y="300"/>
                    </a:lnTo>
                    <a:lnTo>
                      <a:pt x="676" y="298"/>
                    </a:lnTo>
                    <a:lnTo>
                      <a:pt x="674" y="295"/>
                    </a:lnTo>
                    <a:lnTo>
                      <a:pt x="671" y="291"/>
                    </a:lnTo>
                    <a:lnTo>
                      <a:pt x="670" y="288"/>
                    </a:lnTo>
                    <a:lnTo>
                      <a:pt x="668" y="285"/>
                    </a:lnTo>
                    <a:lnTo>
                      <a:pt x="670" y="280"/>
                    </a:lnTo>
                    <a:lnTo>
                      <a:pt x="665" y="280"/>
                    </a:lnTo>
                    <a:lnTo>
                      <a:pt x="662" y="282"/>
                    </a:lnTo>
                    <a:lnTo>
                      <a:pt x="662" y="279"/>
                    </a:lnTo>
                    <a:lnTo>
                      <a:pt x="663" y="274"/>
                    </a:lnTo>
                    <a:lnTo>
                      <a:pt x="665" y="269"/>
                    </a:lnTo>
                    <a:lnTo>
                      <a:pt x="670" y="264"/>
                    </a:lnTo>
                    <a:lnTo>
                      <a:pt x="673" y="259"/>
                    </a:lnTo>
                    <a:lnTo>
                      <a:pt x="679" y="254"/>
                    </a:lnTo>
                    <a:lnTo>
                      <a:pt x="684" y="251"/>
                    </a:lnTo>
                    <a:lnTo>
                      <a:pt x="692" y="252"/>
                    </a:lnTo>
                    <a:lnTo>
                      <a:pt x="686" y="261"/>
                    </a:lnTo>
                    <a:lnTo>
                      <a:pt x="682" y="268"/>
                    </a:lnTo>
                    <a:lnTo>
                      <a:pt x="680" y="272"/>
                    </a:lnTo>
                    <a:lnTo>
                      <a:pt x="682" y="277"/>
                    </a:lnTo>
                    <a:lnTo>
                      <a:pt x="684" y="279"/>
                    </a:lnTo>
                    <a:lnTo>
                      <a:pt x="690" y="280"/>
                    </a:lnTo>
                    <a:lnTo>
                      <a:pt x="694" y="280"/>
                    </a:lnTo>
                    <a:lnTo>
                      <a:pt x="702" y="280"/>
                    </a:lnTo>
                    <a:lnTo>
                      <a:pt x="709" y="277"/>
                    </a:lnTo>
                    <a:lnTo>
                      <a:pt x="716" y="275"/>
                    </a:lnTo>
                    <a:lnTo>
                      <a:pt x="724" y="271"/>
                    </a:lnTo>
                    <a:lnTo>
                      <a:pt x="731" y="268"/>
                    </a:lnTo>
                    <a:lnTo>
                      <a:pt x="738" y="264"/>
                    </a:lnTo>
                    <a:lnTo>
                      <a:pt x="746" y="261"/>
                    </a:lnTo>
                    <a:lnTo>
                      <a:pt x="751" y="256"/>
                    </a:lnTo>
                    <a:lnTo>
                      <a:pt x="756" y="252"/>
                    </a:lnTo>
                    <a:lnTo>
                      <a:pt x="753" y="258"/>
                    </a:lnTo>
                    <a:lnTo>
                      <a:pt x="750" y="264"/>
                    </a:lnTo>
                    <a:lnTo>
                      <a:pt x="748" y="270"/>
                    </a:lnTo>
                    <a:lnTo>
                      <a:pt x="746" y="276"/>
                    </a:lnTo>
                    <a:lnTo>
                      <a:pt x="743" y="282"/>
                    </a:lnTo>
                    <a:lnTo>
                      <a:pt x="743" y="288"/>
                    </a:lnTo>
                    <a:lnTo>
                      <a:pt x="743" y="296"/>
                    </a:lnTo>
                    <a:lnTo>
                      <a:pt x="745" y="304"/>
                    </a:lnTo>
                    <a:lnTo>
                      <a:pt x="751" y="299"/>
                    </a:lnTo>
                    <a:lnTo>
                      <a:pt x="760" y="294"/>
                    </a:lnTo>
                    <a:lnTo>
                      <a:pt x="769" y="288"/>
                    </a:lnTo>
                    <a:lnTo>
                      <a:pt x="778" y="282"/>
                    </a:lnTo>
                    <a:lnTo>
                      <a:pt x="786" y="275"/>
                    </a:lnTo>
                    <a:lnTo>
                      <a:pt x="793" y="268"/>
                    </a:lnTo>
                    <a:lnTo>
                      <a:pt x="800" y="261"/>
                    </a:lnTo>
                    <a:lnTo>
                      <a:pt x="804" y="252"/>
                    </a:lnTo>
                    <a:lnTo>
                      <a:pt x="810" y="252"/>
                    </a:lnTo>
                    <a:lnTo>
                      <a:pt x="815" y="257"/>
                    </a:lnTo>
                    <a:lnTo>
                      <a:pt x="817" y="263"/>
                    </a:lnTo>
                    <a:lnTo>
                      <a:pt x="816" y="270"/>
                    </a:lnTo>
                    <a:lnTo>
                      <a:pt x="808" y="271"/>
                    </a:lnTo>
                    <a:lnTo>
                      <a:pt x="802" y="276"/>
                    </a:lnTo>
                    <a:lnTo>
                      <a:pt x="796" y="280"/>
                    </a:lnTo>
                    <a:lnTo>
                      <a:pt x="793" y="286"/>
                    </a:lnTo>
                    <a:lnTo>
                      <a:pt x="791" y="289"/>
                    </a:lnTo>
                    <a:lnTo>
                      <a:pt x="790" y="295"/>
                    </a:lnTo>
                    <a:lnTo>
                      <a:pt x="790" y="300"/>
                    </a:lnTo>
                    <a:lnTo>
                      <a:pt x="792" y="306"/>
                    </a:lnTo>
                    <a:lnTo>
                      <a:pt x="794" y="308"/>
                    </a:lnTo>
                    <a:lnTo>
                      <a:pt x="798" y="311"/>
                    </a:lnTo>
                    <a:lnTo>
                      <a:pt x="802" y="312"/>
                    </a:lnTo>
                    <a:lnTo>
                      <a:pt x="807" y="313"/>
                    </a:lnTo>
                    <a:lnTo>
                      <a:pt x="811" y="311"/>
                    </a:lnTo>
                    <a:lnTo>
                      <a:pt x="817" y="308"/>
                    </a:lnTo>
                    <a:lnTo>
                      <a:pt x="823" y="304"/>
                    </a:lnTo>
                    <a:lnTo>
                      <a:pt x="830" y="297"/>
                    </a:lnTo>
                    <a:lnTo>
                      <a:pt x="838" y="288"/>
                    </a:lnTo>
                    <a:lnTo>
                      <a:pt x="841" y="280"/>
                    </a:lnTo>
                    <a:lnTo>
                      <a:pt x="847" y="282"/>
                    </a:lnTo>
                    <a:lnTo>
                      <a:pt x="853" y="281"/>
                    </a:lnTo>
                    <a:lnTo>
                      <a:pt x="858" y="278"/>
                    </a:lnTo>
                    <a:lnTo>
                      <a:pt x="864" y="272"/>
                    </a:lnTo>
                    <a:lnTo>
                      <a:pt x="867" y="266"/>
                    </a:lnTo>
                    <a:lnTo>
                      <a:pt x="870" y="260"/>
                    </a:lnTo>
                    <a:lnTo>
                      <a:pt x="872" y="252"/>
                    </a:lnTo>
                    <a:lnTo>
                      <a:pt x="874" y="248"/>
                    </a:lnTo>
                    <a:lnTo>
                      <a:pt x="856" y="234"/>
                    </a:lnTo>
                    <a:lnTo>
                      <a:pt x="837" y="224"/>
                    </a:lnTo>
                    <a:lnTo>
                      <a:pt x="816" y="213"/>
                    </a:lnTo>
                    <a:lnTo>
                      <a:pt x="796" y="205"/>
                    </a:lnTo>
                    <a:lnTo>
                      <a:pt x="774" y="197"/>
                    </a:lnTo>
                    <a:lnTo>
                      <a:pt x="752" y="192"/>
                    </a:lnTo>
                    <a:lnTo>
                      <a:pt x="730" y="188"/>
                    </a:lnTo>
                    <a:lnTo>
                      <a:pt x="708" y="186"/>
                    </a:lnTo>
                    <a:lnTo>
                      <a:pt x="684" y="185"/>
                    </a:lnTo>
                    <a:lnTo>
                      <a:pt x="662" y="187"/>
                    </a:lnTo>
                    <a:lnTo>
                      <a:pt x="640" y="190"/>
                    </a:lnTo>
                    <a:lnTo>
                      <a:pt x="619" y="195"/>
                    </a:lnTo>
                    <a:lnTo>
                      <a:pt x="598" y="203"/>
                    </a:lnTo>
                    <a:lnTo>
                      <a:pt x="580" y="213"/>
                    </a:lnTo>
                    <a:lnTo>
                      <a:pt x="563" y="225"/>
                    </a:lnTo>
                    <a:lnTo>
                      <a:pt x="549" y="241"/>
                    </a:lnTo>
                    <a:lnTo>
                      <a:pt x="553" y="242"/>
                    </a:lnTo>
                    <a:lnTo>
                      <a:pt x="559" y="245"/>
                    </a:lnTo>
                    <a:lnTo>
                      <a:pt x="562" y="248"/>
                    </a:lnTo>
                    <a:lnTo>
                      <a:pt x="568" y="251"/>
                    </a:lnTo>
                    <a:lnTo>
                      <a:pt x="576" y="258"/>
                    </a:lnTo>
                    <a:lnTo>
                      <a:pt x="584" y="268"/>
                    </a:lnTo>
                    <a:lnTo>
                      <a:pt x="587" y="271"/>
                    </a:lnTo>
                    <a:lnTo>
                      <a:pt x="589" y="277"/>
                    </a:lnTo>
                    <a:lnTo>
                      <a:pt x="592" y="282"/>
                    </a:lnTo>
                    <a:lnTo>
                      <a:pt x="595" y="287"/>
                    </a:lnTo>
                    <a:lnTo>
                      <a:pt x="596" y="292"/>
                    </a:lnTo>
                    <a:lnTo>
                      <a:pt x="597" y="299"/>
                    </a:lnTo>
                    <a:lnTo>
                      <a:pt x="597" y="306"/>
                    </a:lnTo>
                    <a:lnTo>
                      <a:pt x="597" y="312"/>
                    </a:lnTo>
                    <a:lnTo>
                      <a:pt x="591" y="305"/>
                    </a:lnTo>
                    <a:lnTo>
                      <a:pt x="584" y="299"/>
                    </a:lnTo>
                    <a:lnTo>
                      <a:pt x="578" y="293"/>
                    </a:lnTo>
                    <a:lnTo>
                      <a:pt x="571" y="288"/>
                    </a:lnTo>
                    <a:lnTo>
                      <a:pt x="563" y="284"/>
                    </a:lnTo>
                    <a:lnTo>
                      <a:pt x="558" y="280"/>
                    </a:lnTo>
                    <a:lnTo>
                      <a:pt x="550" y="278"/>
                    </a:lnTo>
                    <a:lnTo>
                      <a:pt x="543" y="275"/>
                    </a:lnTo>
                    <a:lnTo>
                      <a:pt x="536" y="272"/>
                    </a:lnTo>
                    <a:lnTo>
                      <a:pt x="528" y="270"/>
                    </a:lnTo>
                    <a:lnTo>
                      <a:pt x="521" y="270"/>
                    </a:lnTo>
                    <a:lnTo>
                      <a:pt x="512" y="270"/>
                    </a:lnTo>
                    <a:lnTo>
                      <a:pt x="504" y="270"/>
                    </a:lnTo>
                    <a:lnTo>
                      <a:pt x="497" y="270"/>
                    </a:lnTo>
                    <a:lnTo>
                      <a:pt x="489" y="272"/>
                    </a:lnTo>
                    <a:lnTo>
                      <a:pt x="482" y="275"/>
                    </a:lnTo>
                    <a:lnTo>
                      <a:pt x="483" y="280"/>
                    </a:lnTo>
                    <a:lnTo>
                      <a:pt x="487" y="283"/>
                    </a:lnTo>
                    <a:lnTo>
                      <a:pt x="493" y="286"/>
                    </a:lnTo>
                    <a:lnTo>
                      <a:pt x="500" y="288"/>
                    </a:lnTo>
                    <a:lnTo>
                      <a:pt x="506" y="290"/>
                    </a:lnTo>
                    <a:lnTo>
                      <a:pt x="514" y="292"/>
                    </a:lnTo>
                    <a:lnTo>
                      <a:pt x="521" y="294"/>
                    </a:lnTo>
                    <a:lnTo>
                      <a:pt x="529" y="297"/>
                    </a:lnTo>
                    <a:lnTo>
                      <a:pt x="534" y="298"/>
                    </a:lnTo>
                    <a:lnTo>
                      <a:pt x="540" y="299"/>
                    </a:lnTo>
                    <a:lnTo>
                      <a:pt x="545" y="302"/>
                    </a:lnTo>
                    <a:lnTo>
                      <a:pt x="550" y="306"/>
                    </a:lnTo>
                    <a:lnTo>
                      <a:pt x="551" y="308"/>
                    </a:lnTo>
                    <a:lnTo>
                      <a:pt x="551" y="313"/>
                    </a:lnTo>
                    <a:lnTo>
                      <a:pt x="549" y="318"/>
                    </a:lnTo>
                    <a:lnTo>
                      <a:pt x="545" y="326"/>
                    </a:lnTo>
                    <a:lnTo>
                      <a:pt x="540" y="321"/>
                    </a:lnTo>
                    <a:lnTo>
                      <a:pt x="537" y="318"/>
                    </a:lnTo>
                    <a:lnTo>
                      <a:pt x="531" y="315"/>
                    </a:lnTo>
                    <a:lnTo>
                      <a:pt x="528" y="315"/>
                    </a:lnTo>
                    <a:lnTo>
                      <a:pt x="520" y="315"/>
                    </a:lnTo>
                    <a:lnTo>
                      <a:pt x="512" y="318"/>
                    </a:lnTo>
                    <a:lnTo>
                      <a:pt x="502" y="321"/>
                    </a:lnTo>
                    <a:lnTo>
                      <a:pt x="493" y="325"/>
                    </a:lnTo>
                    <a:lnTo>
                      <a:pt x="484" y="328"/>
                    </a:lnTo>
                    <a:lnTo>
                      <a:pt x="476" y="331"/>
                    </a:lnTo>
                    <a:lnTo>
                      <a:pt x="483" y="337"/>
                    </a:lnTo>
                    <a:lnTo>
                      <a:pt x="493" y="343"/>
                    </a:lnTo>
                    <a:lnTo>
                      <a:pt x="497" y="344"/>
                    </a:lnTo>
                    <a:lnTo>
                      <a:pt x="502" y="344"/>
                    </a:lnTo>
                    <a:lnTo>
                      <a:pt x="507" y="345"/>
                    </a:lnTo>
                    <a:lnTo>
                      <a:pt x="512" y="346"/>
                    </a:lnTo>
                    <a:lnTo>
                      <a:pt x="517" y="346"/>
                    </a:lnTo>
                    <a:lnTo>
                      <a:pt x="521" y="347"/>
                    </a:lnTo>
                    <a:lnTo>
                      <a:pt x="527" y="347"/>
                    </a:lnTo>
                    <a:lnTo>
                      <a:pt x="532" y="348"/>
                    </a:lnTo>
                    <a:lnTo>
                      <a:pt x="537" y="349"/>
                    </a:lnTo>
                    <a:lnTo>
                      <a:pt x="541" y="351"/>
                    </a:lnTo>
                    <a:lnTo>
                      <a:pt x="547" y="353"/>
                    </a:lnTo>
                    <a:lnTo>
                      <a:pt x="552" y="356"/>
                    </a:lnTo>
                    <a:lnTo>
                      <a:pt x="550" y="361"/>
                    </a:lnTo>
                    <a:lnTo>
                      <a:pt x="550" y="365"/>
                    </a:lnTo>
                    <a:lnTo>
                      <a:pt x="552" y="370"/>
                    </a:lnTo>
                    <a:lnTo>
                      <a:pt x="556" y="375"/>
                    </a:lnTo>
                    <a:lnTo>
                      <a:pt x="550" y="374"/>
                    </a:lnTo>
                    <a:lnTo>
                      <a:pt x="544" y="373"/>
                    </a:lnTo>
                    <a:lnTo>
                      <a:pt x="540" y="371"/>
                    </a:lnTo>
                    <a:lnTo>
                      <a:pt x="536" y="371"/>
                    </a:lnTo>
                    <a:lnTo>
                      <a:pt x="528" y="369"/>
                    </a:lnTo>
                    <a:lnTo>
                      <a:pt x="521" y="369"/>
                    </a:lnTo>
                    <a:lnTo>
                      <a:pt x="513" y="368"/>
                    </a:lnTo>
                    <a:lnTo>
                      <a:pt x="506" y="369"/>
                    </a:lnTo>
                    <a:lnTo>
                      <a:pt x="502" y="369"/>
                    </a:lnTo>
                    <a:lnTo>
                      <a:pt x="498" y="371"/>
                    </a:lnTo>
                    <a:lnTo>
                      <a:pt x="493" y="372"/>
                    </a:lnTo>
                    <a:lnTo>
                      <a:pt x="487" y="374"/>
                    </a:lnTo>
                    <a:lnTo>
                      <a:pt x="488" y="378"/>
                    </a:lnTo>
                    <a:lnTo>
                      <a:pt x="491" y="383"/>
                    </a:lnTo>
                    <a:lnTo>
                      <a:pt x="493" y="386"/>
                    </a:lnTo>
                    <a:lnTo>
                      <a:pt x="498" y="390"/>
                    </a:lnTo>
                    <a:lnTo>
                      <a:pt x="502" y="392"/>
                    </a:lnTo>
                    <a:lnTo>
                      <a:pt x="506" y="394"/>
                    </a:lnTo>
                    <a:lnTo>
                      <a:pt x="512" y="396"/>
                    </a:lnTo>
                    <a:lnTo>
                      <a:pt x="517" y="398"/>
                    </a:lnTo>
                    <a:lnTo>
                      <a:pt x="525" y="400"/>
                    </a:lnTo>
                    <a:lnTo>
                      <a:pt x="532" y="403"/>
                    </a:lnTo>
                    <a:lnTo>
                      <a:pt x="534" y="405"/>
                    </a:lnTo>
                    <a:lnTo>
                      <a:pt x="536" y="409"/>
                    </a:lnTo>
                    <a:lnTo>
                      <a:pt x="536" y="413"/>
                    </a:lnTo>
                    <a:lnTo>
                      <a:pt x="536" y="420"/>
                    </a:lnTo>
                    <a:lnTo>
                      <a:pt x="531" y="418"/>
                    </a:lnTo>
                    <a:lnTo>
                      <a:pt x="526" y="417"/>
                    </a:lnTo>
                    <a:lnTo>
                      <a:pt x="521" y="416"/>
                    </a:lnTo>
                    <a:lnTo>
                      <a:pt x="518" y="416"/>
                    </a:lnTo>
                    <a:lnTo>
                      <a:pt x="508" y="417"/>
                    </a:lnTo>
                    <a:lnTo>
                      <a:pt x="502" y="422"/>
                    </a:lnTo>
                    <a:lnTo>
                      <a:pt x="510" y="422"/>
                    </a:lnTo>
                    <a:lnTo>
                      <a:pt x="519" y="425"/>
                    </a:lnTo>
                    <a:lnTo>
                      <a:pt x="527" y="431"/>
                    </a:lnTo>
                    <a:lnTo>
                      <a:pt x="536" y="437"/>
                    </a:lnTo>
                    <a:lnTo>
                      <a:pt x="543" y="441"/>
                    </a:lnTo>
                    <a:lnTo>
                      <a:pt x="552" y="447"/>
                    </a:lnTo>
                    <a:lnTo>
                      <a:pt x="557" y="449"/>
                    </a:lnTo>
                    <a:lnTo>
                      <a:pt x="560" y="450"/>
                    </a:lnTo>
                    <a:lnTo>
                      <a:pt x="566" y="451"/>
                    </a:lnTo>
                    <a:lnTo>
                      <a:pt x="571" y="452"/>
                    </a:lnTo>
                    <a:lnTo>
                      <a:pt x="563" y="455"/>
                    </a:lnTo>
                    <a:lnTo>
                      <a:pt x="556" y="456"/>
                    </a:lnTo>
                    <a:lnTo>
                      <a:pt x="547" y="455"/>
                    </a:lnTo>
                    <a:lnTo>
                      <a:pt x="540" y="454"/>
                    </a:lnTo>
                    <a:lnTo>
                      <a:pt x="531" y="451"/>
                    </a:lnTo>
                    <a:lnTo>
                      <a:pt x="521" y="450"/>
                    </a:lnTo>
                    <a:lnTo>
                      <a:pt x="514" y="448"/>
                    </a:lnTo>
                    <a:lnTo>
                      <a:pt x="506" y="449"/>
                    </a:lnTo>
                    <a:lnTo>
                      <a:pt x="510" y="457"/>
                    </a:lnTo>
                    <a:lnTo>
                      <a:pt x="515" y="464"/>
                    </a:lnTo>
                    <a:lnTo>
                      <a:pt x="521" y="470"/>
                    </a:lnTo>
                    <a:lnTo>
                      <a:pt x="529" y="477"/>
                    </a:lnTo>
                    <a:lnTo>
                      <a:pt x="536" y="480"/>
                    </a:lnTo>
                    <a:lnTo>
                      <a:pt x="544" y="486"/>
                    </a:lnTo>
                    <a:lnTo>
                      <a:pt x="553" y="491"/>
                    </a:lnTo>
                    <a:lnTo>
                      <a:pt x="562" y="497"/>
                    </a:lnTo>
                    <a:lnTo>
                      <a:pt x="556" y="497"/>
                    </a:lnTo>
                    <a:lnTo>
                      <a:pt x="550" y="497"/>
                    </a:lnTo>
                    <a:lnTo>
                      <a:pt x="543" y="497"/>
                    </a:lnTo>
                    <a:lnTo>
                      <a:pt x="539" y="498"/>
                    </a:lnTo>
                    <a:lnTo>
                      <a:pt x="531" y="497"/>
                    </a:lnTo>
                    <a:lnTo>
                      <a:pt x="526" y="497"/>
                    </a:lnTo>
                    <a:lnTo>
                      <a:pt x="521" y="497"/>
                    </a:lnTo>
                    <a:lnTo>
                      <a:pt x="517" y="496"/>
                    </a:lnTo>
                    <a:lnTo>
                      <a:pt x="515" y="500"/>
                    </a:lnTo>
                    <a:lnTo>
                      <a:pt x="517" y="505"/>
                    </a:lnTo>
                    <a:lnTo>
                      <a:pt x="511" y="507"/>
                    </a:lnTo>
                    <a:lnTo>
                      <a:pt x="504" y="510"/>
                    </a:lnTo>
                    <a:lnTo>
                      <a:pt x="498" y="514"/>
                    </a:lnTo>
                    <a:lnTo>
                      <a:pt x="493" y="519"/>
                    </a:lnTo>
                    <a:lnTo>
                      <a:pt x="501" y="523"/>
                    </a:lnTo>
                    <a:lnTo>
                      <a:pt x="510" y="527"/>
                    </a:lnTo>
                    <a:lnTo>
                      <a:pt x="514" y="529"/>
                    </a:lnTo>
                    <a:lnTo>
                      <a:pt x="520" y="532"/>
                    </a:lnTo>
                    <a:lnTo>
                      <a:pt x="523" y="533"/>
                    </a:lnTo>
                    <a:lnTo>
                      <a:pt x="529" y="533"/>
                    </a:lnTo>
                    <a:lnTo>
                      <a:pt x="521" y="538"/>
                    </a:lnTo>
                    <a:lnTo>
                      <a:pt x="512" y="543"/>
                    </a:lnTo>
                    <a:lnTo>
                      <a:pt x="504" y="545"/>
                    </a:lnTo>
                    <a:lnTo>
                      <a:pt x="497" y="545"/>
                    </a:lnTo>
                    <a:lnTo>
                      <a:pt x="488" y="544"/>
                    </a:lnTo>
                    <a:lnTo>
                      <a:pt x="481" y="542"/>
                    </a:lnTo>
                    <a:lnTo>
                      <a:pt x="473" y="538"/>
                    </a:lnTo>
                    <a:lnTo>
                      <a:pt x="465" y="535"/>
                    </a:lnTo>
                    <a:lnTo>
                      <a:pt x="456" y="531"/>
                    </a:lnTo>
                    <a:lnTo>
                      <a:pt x="447" y="526"/>
                    </a:lnTo>
                    <a:lnTo>
                      <a:pt x="439" y="520"/>
                    </a:lnTo>
                    <a:lnTo>
                      <a:pt x="431" y="516"/>
                    </a:lnTo>
                    <a:lnTo>
                      <a:pt x="423" y="511"/>
                    </a:lnTo>
                    <a:lnTo>
                      <a:pt x="415" y="507"/>
                    </a:lnTo>
                    <a:lnTo>
                      <a:pt x="407" y="503"/>
                    </a:lnTo>
                    <a:lnTo>
                      <a:pt x="400" y="501"/>
                    </a:lnTo>
                    <a:lnTo>
                      <a:pt x="397" y="503"/>
                    </a:lnTo>
                    <a:lnTo>
                      <a:pt x="397" y="507"/>
                    </a:lnTo>
                    <a:lnTo>
                      <a:pt x="398" y="512"/>
                    </a:lnTo>
                    <a:lnTo>
                      <a:pt x="400" y="516"/>
                    </a:lnTo>
                    <a:lnTo>
                      <a:pt x="400" y="517"/>
                    </a:lnTo>
                    <a:lnTo>
                      <a:pt x="392" y="511"/>
                    </a:lnTo>
                    <a:lnTo>
                      <a:pt x="385" y="505"/>
                    </a:lnTo>
                    <a:lnTo>
                      <a:pt x="376" y="499"/>
                    </a:lnTo>
                    <a:lnTo>
                      <a:pt x="368" y="496"/>
                    </a:lnTo>
                    <a:lnTo>
                      <a:pt x="358" y="490"/>
                    </a:lnTo>
                    <a:lnTo>
                      <a:pt x="349" y="488"/>
                    </a:lnTo>
                    <a:lnTo>
                      <a:pt x="341" y="484"/>
                    </a:lnTo>
                    <a:lnTo>
                      <a:pt x="334" y="483"/>
                    </a:lnTo>
                    <a:lnTo>
                      <a:pt x="326" y="481"/>
                    </a:lnTo>
                    <a:lnTo>
                      <a:pt x="322" y="481"/>
                    </a:lnTo>
                    <a:lnTo>
                      <a:pt x="318" y="482"/>
                    </a:lnTo>
                    <a:lnTo>
                      <a:pt x="318" y="486"/>
                    </a:lnTo>
                    <a:lnTo>
                      <a:pt x="319" y="489"/>
                    </a:lnTo>
                    <a:lnTo>
                      <a:pt x="325" y="496"/>
                    </a:lnTo>
                    <a:lnTo>
                      <a:pt x="332" y="502"/>
                    </a:lnTo>
                    <a:lnTo>
                      <a:pt x="345" y="512"/>
                    </a:lnTo>
                    <a:lnTo>
                      <a:pt x="349" y="516"/>
                    </a:lnTo>
                    <a:lnTo>
                      <a:pt x="354" y="523"/>
                    </a:lnTo>
                    <a:lnTo>
                      <a:pt x="361" y="529"/>
                    </a:lnTo>
                    <a:lnTo>
                      <a:pt x="366" y="535"/>
                    </a:lnTo>
                    <a:lnTo>
                      <a:pt x="356" y="535"/>
                    </a:lnTo>
                    <a:lnTo>
                      <a:pt x="348" y="535"/>
                    </a:lnTo>
                    <a:lnTo>
                      <a:pt x="340" y="533"/>
                    </a:lnTo>
                    <a:lnTo>
                      <a:pt x="333" y="529"/>
                    </a:lnTo>
                    <a:lnTo>
                      <a:pt x="325" y="524"/>
                    </a:lnTo>
                    <a:lnTo>
                      <a:pt x="319" y="519"/>
                    </a:lnTo>
                    <a:lnTo>
                      <a:pt x="313" y="514"/>
                    </a:lnTo>
                    <a:lnTo>
                      <a:pt x="308" y="507"/>
                    </a:lnTo>
                    <a:lnTo>
                      <a:pt x="302" y="500"/>
                    </a:lnTo>
                    <a:lnTo>
                      <a:pt x="296" y="494"/>
                    </a:lnTo>
                    <a:lnTo>
                      <a:pt x="290" y="487"/>
                    </a:lnTo>
                    <a:lnTo>
                      <a:pt x="285" y="481"/>
                    </a:lnTo>
                    <a:lnTo>
                      <a:pt x="278" y="477"/>
                    </a:lnTo>
                    <a:lnTo>
                      <a:pt x="273" y="472"/>
                    </a:lnTo>
                    <a:lnTo>
                      <a:pt x="268" y="469"/>
                    </a:lnTo>
                    <a:lnTo>
                      <a:pt x="261" y="467"/>
                    </a:lnTo>
                    <a:lnTo>
                      <a:pt x="261" y="471"/>
                    </a:lnTo>
                    <a:lnTo>
                      <a:pt x="263" y="477"/>
                    </a:lnTo>
                    <a:lnTo>
                      <a:pt x="265" y="481"/>
                    </a:lnTo>
                    <a:lnTo>
                      <a:pt x="268" y="488"/>
                    </a:lnTo>
                    <a:lnTo>
                      <a:pt x="270" y="493"/>
                    </a:lnTo>
                    <a:lnTo>
                      <a:pt x="272" y="497"/>
                    </a:lnTo>
                    <a:lnTo>
                      <a:pt x="276" y="504"/>
                    </a:lnTo>
                    <a:lnTo>
                      <a:pt x="279" y="510"/>
                    </a:lnTo>
                    <a:lnTo>
                      <a:pt x="282" y="515"/>
                    </a:lnTo>
                    <a:lnTo>
                      <a:pt x="286" y="520"/>
                    </a:lnTo>
                    <a:lnTo>
                      <a:pt x="289" y="526"/>
                    </a:lnTo>
                    <a:lnTo>
                      <a:pt x="293" y="531"/>
                    </a:lnTo>
                    <a:lnTo>
                      <a:pt x="301" y="539"/>
                    </a:lnTo>
                    <a:lnTo>
                      <a:pt x="310" y="547"/>
                    </a:lnTo>
                    <a:lnTo>
                      <a:pt x="310" y="552"/>
                    </a:lnTo>
                    <a:lnTo>
                      <a:pt x="311" y="557"/>
                    </a:lnTo>
                    <a:lnTo>
                      <a:pt x="310" y="557"/>
                    </a:lnTo>
                    <a:lnTo>
                      <a:pt x="303" y="553"/>
                    </a:lnTo>
                    <a:lnTo>
                      <a:pt x="297" y="549"/>
                    </a:lnTo>
                    <a:lnTo>
                      <a:pt x="291" y="544"/>
                    </a:lnTo>
                    <a:lnTo>
                      <a:pt x="286" y="539"/>
                    </a:lnTo>
                    <a:lnTo>
                      <a:pt x="279" y="533"/>
                    </a:lnTo>
                    <a:lnTo>
                      <a:pt x="274" y="528"/>
                    </a:lnTo>
                    <a:lnTo>
                      <a:pt x="269" y="523"/>
                    </a:lnTo>
                    <a:lnTo>
                      <a:pt x="264" y="517"/>
                    </a:lnTo>
                    <a:lnTo>
                      <a:pt x="258" y="512"/>
                    </a:lnTo>
                    <a:lnTo>
                      <a:pt x="252" y="507"/>
                    </a:lnTo>
                    <a:lnTo>
                      <a:pt x="246" y="501"/>
                    </a:lnTo>
                    <a:lnTo>
                      <a:pt x="241" y="496"/>
                    </a:lnTo>
                    <a:lnTo>
                      <a:pt x="234" y="491"/>
                    </a:lnTo>
                    <a:lnTo>
                      <a:pt x="228" y="486"/>
                    </a:lnTo>
                    <a:lnTo>
                      <a:pt x="222" y="481"/>
                    </a:lnTo>
                    <a:lnTo>
                      <a:pt x="215" y="479"/>
                    </a:lnTo>
                    <a:lnTo>
                      <a:pt x="213" y="484"/>
                    </a:lnTo>
                    <a:lnTo>
                      <a:pt x="213" y="489"/>
                    </a:lnTo>
                    <a:lnTo>
                      <a:pt x="213" y="495"/>
                    </a:lnTo>
                    <a:lnTo>
                      <a:pt x="215" y="499"/>
                    </a:lnTo>
                    <a:lnTo>
                      <a:pt x="216" y="504"/>
                    </a:lnTo>
                    <a:lnTo>
                      <a:pt x="220" y="509"/>
                    </a:lnTo>
                    <a:lnTo>
                      <a:pt x="223" y="515"/>
                    </a:lnTo>
                    <a:lnTo>
                      <a:pt x="229" y="519"/>
                    </a:lnTo>
                    <a:lnTo>
                      <a:pt x="233" y="524"/>
                    </a:lnTo>
                    <a:lnTo>
                      <a:pt x="238" y="528"/>
                    </a:lnTo>
                    <a:lnTo>
                      <a:pt x="243" y="533"/>
                    </a:lnTo>
                    <a:lnTo>
                      <a:pt x="249" y="536"/>
                    </a:lnTo>
                    <a:lnTo>
                      <a:pt x="253" y="541"/>
                    </a:lnTo>
                    <a:lnTo>
                      <a:pt x="258" y="545"/>
                    </a:lnTo>
                    <a:lnTo>
                      <a:pt x="263" y="550"/>
                    </a:lnTo>
                    <a:lnTo>
                      <a:pt x="269" y="554"/>
                    </a:lnTo>
                    <a:lnTo>
                      <a:pt x="262" y="555"/>
                    </a:lnTo>
                    <a:lnTo>
                      <a:pt x="257" y="556"/>
                    </a:lnTo>
                    <a:lnTo>
                      <a:pt x="252" y="555"/>
                    </a:lnTo>
                    <a:lnTo>
                      <a:pt x="247" y="555"/>
                    </a:lnTo>
                    <a:lnTo>
                      <a:pt x="241" y="553"/>
                    </a:lnTo>
                    <a:lnTo>
                      <a:pt x="237" y="551"/>
                    </a:lnTo>
                    <a:lnTo>
                      <a:pt x="232" y="547"/>
                    </a:lnTo>
                    <a:lnTo>
                      <a:pt x="228" y="545"/>
                    </a:lnTo>
                    <a:lnTo>
                      <a:pt x="222" y="540"/>
                    </a:lnTo>
                    <a:lnTo>
                      <a:pt x="217" y="535"/>
                    </a:lnTo>
                    <a:lnTo>
                      <a:pt x="213" y="532"/>
                    </a:lnTo>
                    <a:lnTo>
                      <a:pt x="209" y="528"/>
                    </a:lnTo>
                    <a:lnTo>
                      <a:pt x="199" y="519"/>
                    </a:lnTo>
                    <a:lnTo>
                      <a:pt x="191" y="514"/>
                    </a:lnTo>
                    <a:lnTo>
                      <a:pt x="188" y="519"/>
                    </a:lnTo>
                    <a:lnTo>
                      <a:pt x="188" y="526"/>
                    </a:lnTo>
                    <a:lnTo>
                      <a:pt x="189" y="531"/>
                    </a:lnTo>
                    <a:lnTo>
                      <a:pt x="192" y="536"/>
                    </a:lnTo>
                    <a:lnTo>
                      <a:pt x="194" y="542"/>
                    </a:lnTo>
                    <a:lnTo>
                      <a:pt x="196" y="547"/>
                    </a:lnTo>
                    <a:lnTo>
                      <a:pt x="201" y="552"/>
                    </a:lnTo>
                    <a:lnTo>
                      <a:pt x="206" y="557"/>
                    </a:lnTo>
                    <a:lnTo>
                      <a:pt x="211" y="561"/>
                    </a:lnTo>
                    <a:lnTo>
                      <a:pt x="215" y="564"/>
                    </a:lnTo>
                    <a:lnTo>
                      <a:pt x="221" y="568"/>
                    </a:lnTo>
                    <a:lnTo>
                      <a:pt x="227" y="572"/>
                    </a:lnTo>
                    <a:lnTo>
                      <a:pt x="232" y="574"/>
                    </a:lnTo>
                    <a:lnTo>
                      <a:pt x="238" y="578"/>
                    </a:lnTo>
                    <a:lnTo>
                      <a:pt x="243" y="581"/>
                    </a:lnTo>
                    <a:lnTo>
                      <a:pt x="249" y="584"/>
                    </a:lnTo>
                    <a:lnTo>
                      <a:pt x="248" y="589"/>
                    </a:lnTo>
                    <a:lnTo>
                      <a:pt x="250" y="591"/>
                    </a:lnTo>
                    <a:lnTo>
                      <a:pt x="252" y="592"/>
                    </a:lnTo>
                    <a:lnTo>
                      <a:pt x="257" y="592"/>
                    </a:lnTo>
                    <a:lnTo>
                      <a:pt x="257" y="594"/>
                    </a:lnTo>
                    <a:lnTo>
                      <a:pt x="244" y="594"/>
                    </a:lnTo>
                    <a:lnTo>
                      <a:pt x="234" y="594"/>
                    </a:lnTo>
                    <a:lnTo>
                      <a:pt x="223" y="592"/>
                    </a:lnTo>
                    <a:lnTo>
                      <a:pt x="214" y="589"/>
                    </a:lnTo>
                    <a:lnTo>
                      <a:pt x="203" y="583"/>
                    </a:lnTo>
                    <a:lnTo>
                      <a:pt x="195" y="578"/>
                    </a:lnTo>
                    <a:lnTo>
                      <a:pt x="186" y="571"/>
                    </a:lnTo>
                    <a:lnTo>
                      <a:pt x="178" y="565"/>
                    </a:lnTo>
                    <a:lnTo>
                      <a:pt x="170" y="557"/>
                    </a:lnTo>
                    <a:lnTo>
                      <a:pt x="162" y="550"/>
                    </a:lnTo>
                    <a:lnTo>
                      <a:pt x="155" y="542"/>
                    </a:lnTo>
                    <a:lnTo>
                      <a:pt x="147" y="534"/>
                    </a:lnTo>
                    <a:lnTo>
                      <a:pt x="139" y="527"/>
                    </a:lnTo>
                    <a:lnTo>
                      <a:pt x="133" y="519"/>
                    </a:lnTo>
                    <a:lnTo>
                      <a:pt x="126" y="514"/>
                    </a:lnTo>
                    <a:lnTo>
                      <a:pt x="119" y="508"/>
                    </a:lnTo>
                    <a:lnTo>
                      <a:pt x="113" y="516"/>
                    </a:lnTo>
                    <a:lnTo>
                      <a:pt x="110" y="524"/>
                    </a:lnTo>
                    <a:lnTo>
                      <a:pt x="110" y="532"/>
                    </a:lnTo>
                    <a:lnTo>
                      <a:pt x="110" y="539"/>
                    </a:lnTo>
                    <a:lnTo>
                      <a:pt x="112" y="545"/>
                    </a:lnTo>
                    <a:lnTo>
                      <a:pt x="117" y="552"/>
                    </a:lnTo>
                    <a:lnTo>
                      <a:pt x="120" y="559"/>
                    </a:lnTo>
                    <a:lnTo>
                      <a:pt x="128" y="566"/>
                    </a:lnTo>
                    <a:lnTo>
                      <a:pt x="134" y="572"/>
                    </a:lnTo>
                    <a:lnTo>
                      <a:pt x="141" y="578"/>
                    </a:lnTo>
                    <a:lnTo>
                      <a:pt x="148" y="584"/>
                    </a:lnTo>
                    <a:lnTo>
                      <a:pt x="157" y="590"/>
                    </a:lnTo>
                    <a:lnTo>
                      <a:pt x="163" y="596"/>
                    </a:lnTo>
                    <a:lnTo>
                      <a:pt x="171" y="602"/>
                    </a:lnTo>
                    <a:lnTo>
                      <a:pt x="177" y="609"/>
                    </a:lnTo>
                    <a:lnTo>
                      <a:pt x="184" y="615"/>
                    </a:lnTo>
                    <a:lnTo>
                      <a:pt x="177" y="614"/>
                    </a:lnTo>
                    <a:lnTo>
                      <a:pt x="171" y="614"/>
                    </a:lnTo>
                    <a:lnTo>
                      <a:pt x="164" y="613"/>
                    </a:lnTo>
                    <a:lnTo>
                      <a:pt x="157" y="613"/>
                    </a:lnTo>
                    <a:lnTo>
                      <a:pt x="152" y="611"/>
                    </a:lnTo>
                    <a:lnTo>
                      <a:pt x="146" y="610"/>
                    </a:lnTo>
                    <a:lnTo>
                      <a:pt x="140" y="609"/>
                    </a:lnTo>
                    <a:lnTo>
                      <a:pt x="136" y="607"/>
                    </a:lnTo>
                    <a:lnTo>
                      <a:pt x="129" y="603"/>
                    </a:lnTo>
                    <a:lnTo>
                      <a:pt x="124" y="601"/>
                    </a:lnTo>
                    <a:lnTo>
                      <a:pt x="119" y="597"/>
                    </a:lnTo>
                    <a:lnTo>
                      <a:pt x="115" y="593"/>
                    </a:lnTo>
                    <a:lnTo>
                      <a:pt x="110" y="590"/>
                    </a:lnTo>
                    <a:lnTo>
                      <a:pt x="104" y="585"/>
                    </a:lnTo>
                    <a:lnTo>
                      <a:pt x="100" y="580"/>
                    </a:lnTo>
                    <a:lnTo>
                      <a:pt x="97" y="575"/>
                    </a:lnTo>
                    <a:lnTo>
                      <a:pt x="95" y="582"/>
                    </a:lnTo>
                    <a:lnTo>
                      <a:pt x="96" y="589"/>
                    </a:lnTo>
                    <a:lnTo>
                      <a:pt x="97" y="594"/>
                    </a:lnTo>
                    <a:lnTo>
                      <a:pt x="100" y="602"/>
                    </a:lnTo>
                    <a:lnTo>
                      <a:pt x="102" y="607"/>
                    </a:lnTo>
                    <a:lnTo>
                      <a:pt x="107" y="611"/>
                    </a:lnTo>
                    <a:lnTo>
                      <a:pt x="112" y="617"/>
                    </a:lnTo>
                    <a:lnTo>
                      <a:pt x="118" y="622"/>
                    </a:lnTo>
                    <a:lnTo>
                      <a:pt x="122" y="627"/>
                    </a:lnTo>
                    <a:lnTo>
                      <a:pt x="128" y="631"/>
                    </a:lnTo>
                    <a:lnTo>
                      <a:pt x="133" y="637"/>
                    </a:lnTo>
                    <a:lnTo>
                      <a:pt x="138" y="642"/>
                    </a:lnTo>
                    <a:lnTo>
                      <a:pt x="143" y="647"/>
                    </a:lnTo>
                    <a:lnTo>
                      <a:pt x="148" y="652"/>
                    </a:lnTo>
                    <a:lnTo>
                      <a:pt x="152" y="658"/>
                    </a:lnTo>
                    <a:lnTo>
                      <a:pt x="157" y="665"/>
                    </a:lnTo>
                    <a:lnTo>
                      <a:pt x="148" y="663"/>
                    </a:lnTo>
                    <a:lnTo>
                      <a:pt x="140" y="660"/>
                    </a:lnTo>
                    <a:lnTo>
                      <a:pt x="134" y="657"/>
                    </a:lnTo>
                    <a:lnTo>
                      <a:pt x="128" y="653"/>
                    </a:lnTo>
                    <a:lnTo>
                      <a:pt x="121" y="648"/>
                    </a:lnTo>
                    <a:lnTo>
                      <a:pt x="116" y="644"/>
                    </a:lnTo>
                    <a:lnTo>
                      <a:pt x="110" y="640"/>
                    </a:lnTo>
                    <a:lnTo>
                      <a:pt x="104" y="635"/>
                    </a:lnTo>
                    <a:lnTo>
                      <a:pt x="98" y="630"/>
                    </a:lnTo>
                    <a:lnTo>
                      <a:pt x="91" y="625"/>
                    </a:lnTo>
                    <a:lnTo>
                      <a:pt x="85" y="620"/>
                    </a:lnTo>
                    <a:lnTo>
                      <a:pt x="80" y="616"/>
                    </a:lnTo>
                    <a:lnTo>
                      <a:pt x="73" y="611"/>
                    </a:lnTo>
                    <a:lnTo>
                      <a:pt x="65" y="610"/>
                    </a:lnTo>
                    <a:lnTo>
                      <a:pt x="59" y="609"/>
                    </a:lnTo>
                    <a:lnTo>
                      <a:pt x="53" y="609"/>
                    </a:lnTo>
                    <a:lnTo>
                      <a:pt x="53" y="611"/>
                    </a:lnTo>
                    <a:lnTo>
                      <a:pt x="55" y="617"/>
                    </a:lnTo>
                    <a:lnTo>
                      <a:pt x="58" y="623"/>
                    </a:lnTo>
                    <a:lnTo>
                      <a:pt x="62" y="629"/>
                    </a:lnTo>
                    <a:lnTo>
                      <a:pt x="63" y="635"/>
                    </a:lnTo>
                    <a:lnTo>
                      <a:pt x="67" y="641"/>
                    </a:lnTo>
                    <a:lnTo>
                      <a:pt x="71" y="647"/>
                    </a:lnTo>
                    <a:lnTo>
                      <a:pt x="74" y="652"/>
                    </a:lnTo>
                    <a:lnTo>
                      <a:pt x="77" y="659"/>
                    </a:lnTo>
                    <a:lnTo>
                      <a:pt x="76" y="664"/>
                    </a:lnTo>
                    <a:lnTo>
                      <a:pt x="73" y="663"/>
                    </a:lnTo>
                    <a:lnTo>
                      <a:pt x="69" y="662"/>
                    </a:lnTo>
                    <a:lnTo>
                      <a:pt x="62" y="659"/>
                    </a:lnTo>
                    <a:lnTo>
                      <a:pt x="54" y="654"/>
                    </a:lnTo>
                    <a:lnTo>
                      <a:pt x="49" y="650"/>
                    </a:lnTo>
                    <a:lnTo>
                      <a:pt x="44" y="648"/>
                    </a:lnTo>
                    <a:lnTo>
                      <a:pt x="40" y="645"/>
                    </a:lnTo>
                    <a:lnTo>
                      <a:pt x="35" y="642"/>
                    </a:lnTo>
                    <a:lnTo>
                      <a:pt x="30" y="638"/>
                    </a:lnTo>
                    <a:lnTo>
                      <a:pt x="27" y="634"/>
                    </a:lnTo>
                    <a:lnTo>
                      <a:pt x="25" y="630"/>
                    </a:lnTo>
                    <a:lnTo>
                      <a:pt x="24" y="626"/>
                    </a:lnTo>
                    <a:lnTo>
                      <a:pt x="18" y="631"/>
                    </a:lnTo>
                    <a:lnTo>
                      <a:pt x="19" y="640"/>
                    </a:lnTo>
                    <a:lnTo>
                      <a:pt x="19" y="645"/>
                    </a:lnTo>
                    <a:lnTo>
                      <a:pt x="22" y="649"/>
                    </a:lnTo>
                    <a:lnTo>
                      <a:pt x="23" y="654"/>
                    </a:lnTo>
                    <a:lnTo>
                      <a:pt x="24" y="659"/>
                    </a:lnTo>
                    <a:lnTo>
                      <a:pt x="33" y="664"/>
                    </a:lnTo>
                    <a:lnTo>
                      <a:pt x="43" y="668"/>
                    </a:lnTo>
                    <a:lnTo>
                      <a:pt x="46" y="671"/>
                    </a:lnTo>
                    <a:lnTo>
                      <a:pt x="52" y="675"/>
                    </a:lnTo>
                    <a:lnTo>
                      <a:pt x="56" y="678"/>
                    </a:lnTo>
                    <a:lnTo>
                      <a:pt x="62" y="682"/>
                    </a:lnTo>
                    <a:lnTo>
                      <a:pt x="70" y="687"/>
                    </a:lnTo>
                    <a:lnTo>
                      <a:pt x="80" y="693"/>
                    </a:lnTo>
                    <a:lnTo>
                      <a:pt x="83" y="695"/>
                    </a:lnTo>
                    <a:lnTo>
                      <a:pt x="89" y="697"/>
                    </a:lnTo>
                    <a:lnTo>
                      <a:pt x="94" y="699"/>
                    </a:lnTo>
                    <a:lnTo>
                      <a:pt x="100" y="702"/>
                    </a:lnTo>
                    <a:lnTo>
                      <a:pt x="94" y="704"/>
                    </a:lnTo>
                    <a:lnTo>
                      <a:pt x="89" y="706"/>
                    </a:lnTo>
                    <a:lnTo>
                      <a:pt x="82" y="707"/>
                    </a:lnTo>
                    <a:lnTo>
                      <a:pt x="77" y="708"/>
                    </a:lnTo>
                    <a:lnTo>
                      <a:pt x="70" y="707"/>
                    </a:lnTo>
                    <a:lnTo>
                      <a:pt x="64" y="706"/>
                    </a:lnTo>
                    <a:lnTo>
                      <a:pt x="58" y="706"/>
                    </a:lnTo>
                    <a:lnTo>
                      <a:pt x="53" y="705"/>
                    </a:lnTo>
                    <a:lnTo>
                      <a:pt x="61" y="716"/>
                    </a:lnTo>
                    <a:lnTo>
                      <a:pt x="71" y="723"/>
                    </a:lnTo>
                    <a:lnTo>
                      <a:pt x="81" y="728"/>
                    </a:lnTo>
                    <a:lnTo>
                      <a:pt x="92" y="731"/>
                    </a:lnTo>
                    <a:lnTo>
                      <a:pt x="102" y="731"/>
                    </a:lnTo>
                    <a:lnTo>
                      <a:pt x="115" y="730"/>
                    </a:lnTo>
                    <a:lnTo>
                      <a:pt x="127" y="727"/>
                    </a:lnTo>
                    <a:lnTo>
                      <a:pt x="139" y="725"/>
                    </a:lnTo>
                    <a:lnTo>
                      <a:pt x="152" y="721"/>
                    </a:lnTo>
                    <a:lnTo>
                      <a:pt x="164" y="717"/>
                    </a:lnTo>
                    <a:lnTo>
                      <a:pt x="176" y="714"/>
                    </a:lnTo>
                    <a:lnTo>
                      <a:pt x="187" y="712"/>
                    </a:lnTo>
                    <a:lnTo>
                      <a:pt x="198" y="710"/>
                    </a:lnTo>
                    <a:lnTo>
                      <a:pt x="210" y="712"/>
                    </a:lnTo>
                    <a:lnTo>
                      <a:pt x="219" y="715"/>
                    </a:lnTo>
                    <a:lnTo>
                      <a:pt x="230" y="721"/>
                    </a:lnTo>
                    <a:lnTo>
                      <a:pt x="226" y="723"/>
                    </a:lnTo>
                    <a:lnTo>
                      <a:pt x="224" y="725"/>
                    </a:lnTo>
                    <a:lnTo>
                      <a:pt x="232" y="728"/>
                    </a:lnTo>
                    <a:lnTo>
                      <a:pt x="239" y="734"/>
                    </a:lnTo>
                    <a:lnTo>
                      <a:pt x="246" y="739"/>
                    </a:lnTo>
                    <a:lnTo>
                      <a:pt x="253" y="746"/>
                    </a:lnTo>
                    <a:lnTo>
                      <a:pt x="258" y="753"/>
                    </a:lnTo>
                    <a:lnTo>
                      <a:pt x="263" y="761"/>
                    </a:lnTo>
                    <a:lnTo>
                      <a:pt x="266" y="770"/>
                    </a:lnTo>
                    <a:lnTo>
                      <a:pt x="267" y="779"/>
                    </a:lnTo>
                    <a:lnTo>
                      <a:pt x="250" y="774"/>
                    </a:lnTo>
                    <a:lnTo>
                      <a:pt x="232" y="773"/>
                    </a:lnTo>
                    <a:lnTo>
                      <a:pt x="214" y="770"/>
                    </a:lnTo>
                    <a:lnTo>
                      <a:pt x="196" y="769"/>
                    </a:lnTo>
                    <a:lnTo>
                      <a:pt x="176" y="767"/>
                    </a:lnTo>
                    <a:lnTo>
                      <a:pt x="157" y="766"/>
                    </a:lnTo>
                    <a:lnTo>
                      <a:pt x="138" y="764"/>
                    </a:lnTo>
                    <a:lnTo>
                      <a:pt x="120" y="763"/>
                    </a:lnTo>
                    <a:lnTo>
                      <a:pt x="101" y="759"/>
                    </a:lnTo>
                    <a:lnTo>
                      <a:pt x="85" y="753"/>
                    </a:lnTo>
                    <a:lnTo>
                      <a:pt x="69" y="747"/>
                    </a:lnTo>
                    <a:lnTo>
                      <a:pt x="55" y="740"/>
                    </a:lnTo>
                    <a:lnTo>
                      <a:pt x="42" y="728"/>
                    </a:lnTo>
                    <a:lnTo>
                      <a:pt x="31" y="716"/>
                    </a:lnTo>
                    <a:lnTo>
                      <a:pt x="23" y="700"/>
                    </a:lnTo>
                    <a:lnTo>
                      <a:pt x="17" y="682"/>
                    </a:lnTo>
                    <a:lnTo>
                      <a:pt x="8" y="666"/>
                    </a:lnTo>
                    <a:lnTo>
                      <a:pt x="4" y="649"/>
                    </a:lnTo>
                    <a:lnTo>
                      <a:pt x="0" y="632"/>
                    </a:lnTo>
                    <a:lnTo>
                      <a:pt x="0" y="616"/>
                    </a:lnTo>
                    <a:lnTo>
                      <a:pt x="1" y="598"/>
                    </a:lnTo>
                    <a:lnTo>
                      <a:pt x="5" y="581"/>
                    </a:lnTo>
                    <a:lnTo>
                      <a:pt x="10" y="564"/>
                    </a:lnTo>
                    <a:lnTo>
                      <a:pt x="18" y="548"/>
                    </a:lnTo>
                    <a:lnTo>
                      <a:pt x="26" y="532"/>
                    </a:lnTo>
                    <a:lnTo>
                      <a:pt x="38" y="517"/>
                    </a:lnTo>
                    <a:lnTo>
                      <a:pt x="50" y="504"/>
                    </a:lnTo>
                    <a:lnTo>
                      <a:pt x="64" y="493"/>
                    </a:lnTo>
                    <a:lnTo>
                      <a:pt x="80" y="482"/>
                    </a:lnTo>
                    <a:lnTo>
                      <a:pt x="97" y="476"/>
                    </a:lnTo>
                    <a:lnTo>
                      <a:pt x="115" y="470"/>
                    </a:lnTo>
                    <a:lnTo>
                      <a:pt x="135" y="467"/>
                    </a:lnTo>
                    <a:lnTo>
                      <a:pt x="147" y="458"/>
                    </a:lnTo>
                    <a:lnTo>
                      <a:pt x="163" y="450"/>
                    </a:lnTo>
                    <a:lnTo>
                      <a:pt x="178" y="440"/>
                    </a:lnTo>
                    <a:lnTo>
                      <a:pt x="196" y="433"/>
                    </a:lnTo>
                    <a:lnTo>
                      <a:pt x="213" y="425"/>
                    </a:lnTo>
                    <a:lnTo>
                      <a:pt x="232" y="419"/>
                    </a:lnTo>
                    <a:lnTo>
                      <a:pt x="249" y="413"/>
                    </a:lnTo>
                    <a:lnTo>
                      <a:pt x="267" y="410"/>
                    </a:lnTo>
                    <a:lnTo>
                      <a:pt x="283" y="407"/>
                    </a:lnTo>
                    <a:lnTo>
                      <a:pt x="299" y="407"/>
                    </a:lnTo>
                    <a:lnTo>
                      <a:pt x="314" y="409"/>
                    </a:lnTo>
                    <a:lnTo>
                      <a:pt x="330" y="413"/>
                    </a:lnTo>
                    <a:lnTo>
                      <a:pt x="343" y="420"/>
                    </a:lnTo>
                    <a:lnTo>
                      <a:pt x="354" y="430"/>
                    </a:lnTo>
                    <a:lnTo>
                      <a:pt x="365" y="442"/>
                    </a:lnTo>
                    <a:lnTo>
                      <a:pt x="373" y="459"/>
                    </a:lnTo>
                    <a:lnTo>
                      <a:pt x="380" y="461"/>
                    </a:lnTo>
                    <a:lnTo>
                      <a:pt x="386" y="464"/>
                    </a:lnTo>
                    <a:lnTo>
                      <a:pt x="391" y="467"/>
                    </a:lnTo>
                    <a:lnTo>
                      <a:pt x="399" y="470"/>
                    </a:lnTo>
                    <a:lnTo>
                      <a:pt x="404" y="473"/>
                    </a:lnTo>
                    <a:lnTo>
                      <a:pt x="409" y="477"/>
                    </a:lnTo>
                    <a:lnTo>
                      <a:pt x="416" y="479"/>
                    </a:lnTo>
                    <a:lnTo>
                      <a:pt x="422" y="484"/>
                    </a:lnTo>
                    <a:lnTo>
                      <a:pt x="427" y="487"/>
                    </a:lnTo>
                    <a:lnTo>
                      <a:pt x="433" y="489"/>
                    </a:lnTo>
                    <a:lnTo>
                      <a:pt x="439" y="492"/>
                    </a:lnTo>
                    <a:lnTo>
                      <a:pt x="446" y="496"/>
                    </a:lnTo>
                    <a:lnTo>
                      <a:pt x="451" y="496"/>
                    </a:lnTo>
                    <a:lnTo>
                      <a:pt x="458" y="497"/>
                    </a:lnTo>
                    <a:lnTo>
                      <a:pt x="465" y="498"/>
                    </a:lnTo>
                    <a:lnTo>
                      <a:pt x="473" y="499"/>
                    </a:lnTo>
                    <a:lnTo>
                      <a:pt x="460" y="488"/>
                    </a:lnTo>
                    <a:lnTo>
                      <a:pt x="448" y="476"/>
                    </a:lnTo>
                    <a:lnTo>
                      <a:pt x="437" y="463"/>
                    </a:lnTo>
                    <a:lnTo>
                      <a:pt x="427" y="452"/>
                    </a:lnTo>
                    <a:lnTo>
                      <a:pt x="417" y="439"/>
                    </a:lnTo>
                    <a:lnTo>
                      <a:pt x="407" y="427"/>
                    </a:lnTo>
                    <a:lnTo>
                      <a:pt x="400" y="414"/>
                    </a:lnTo>
                    <a:lnTo>
                      <a:pt x="393" y="402"/>
                    </a:lnTo>
                    <a:lnTo>
                      <a:pt x="387" y="388"/>
                    </a:lnTo>
                    <a:lnTo>
                      <a:pt x="384" y="375"/>
                    </a:lnTo>
                    <a:lnTo>
                      <a:pt x="382" y="362"/>
                    </a:lnTo>
                    <a:lnTo>
                      <a:pt x="383" y="347"/>
                    </a:lnTo>
                    <a:lnTo>
                      <a:pt x="386" y="333"/>
                    </a:lnTo>
                    <a:lnTo>
                      <a:pt x="390" y="319"/>
                    </a:lnTo>
                    <a:lnTo>
                      <a:pt x="399" y="306"/>
                    </a:lnTo>
                    <a:lnTo>
                      <a:pt x="409" y="291"/>
                    </a:lnTo>
                    <a:lnTo>
                      <a:pt x="429" y="265"/>
                    </a:lnTo>
                    <a:lnTo>
                      <a:pt x="452" y="242"/>
                    </a:lnTo>
                    <a:lnTo>
                      <a:pt x="477" y="221"/>
                    </a:lnTo>
                    <a:lnTo>
                      <a:pt x="503" y="204"/>
                    </a:lnTo>
                    <a:lnTo>
                      <a:pt x="531" y="190"/>
                    </a:lnTo>
                    <a:lnTo>
                      <a:pt x="561" y="177"/>
                    </a:lnTo>
                    <a:lnTo>
                      <a:pt x="592" y="167"/>
                    </a:lnTo>
                    <a:lnTo>
                      <a:pt x="624" y="159"/>
                    </a:lnTo>
                    <a:lnTo>
                      <a:pt x="656" y="153"/>
                    </a:lnTo>
                    <a:lnTo>
                      <a:pt x="690" y="147"/>
                    </a:lnTo>
                    <a:lnTo>
                      <a:pt x="723" y="144"/>
                    </a:lnTo>
                    <a:lnTo>
                      <a:pt x="756" y="141"/>
                    </a:lnTo>
                    <a:lnTo>
                      <a:pt x="789" y="138"/>
                    </a:lnTo>
                    <a:lnTo>
                      <a:pt x="823" y="137"/>
                    </a:lnTo>
                    <a:lnTo>
                      <a:pt x="855" y="136"/>
                    </a:lnTo>
                    <a:lnTo>
                      <a:pt x="886" y="135"/>
                    </a:lnTo>
                    <a:lnTo>
                      <a:pt x="891" y="123"/>
                    </a:lnTo>
                    <a:lnTo>
                      <a:pt x="896" y="112"/>
                    </a:lnTo>
                    <a:lnTo>
                      <a:pt x="901" y="100"/>
                    </a:lnTo>
                    <a:lnTo>
                      <a:pt x="906" y="90"/>
                    </a:lnTo>
                    <a:lnTo>
                      <a:pt x="912" y="78"/>
                    </a:lnTo>
                    <a:lnTo>
                      <a:pt x="918" y="66"/>
                    </a:lnTo>
                    <a:lnTo>
                      <a:pt x="924" y="55"/>
                    </a:lnTo>
                    <a:lnTo>
                      <a:pt x="933" y="45"/>
                    </a:lnTo>
                    <a:lnTo>
                      <a:pt x="941" y="35"/>
                    </a:lnTo>
                    <a:lnTo>
                      <a:pt x="949" y="26"/>
                    </a:lnTo>
                    <a:lnTo>
                      <a:pt x="958" y="18"/>
                    </a:lnTo>
                    <a:lnTo>
                      <a:pt x="968" y="12"/>
                    </a:lnTo>
                    <a:lnTo>
                      <a:pt x="979" y="5"/>
                    </a:lnTo>
                    <a:lnTo>
                      <a:pt x="989" y="2"/>
                    </a:lnTo>
                    <a:lnTo>
                      <a:pt x="1002" y="0"/>
                    </a:lnTo>
                    <a:lnTo>
                      <a:pt x="10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1" name="Freeform 120"/>
              <p:cNvSpPr>
                <a:spLocks/>
              </p:cNvSpPr>
              <p:nvPr/>
            </p:nvSpPr>
            <p:spPr bwMode="auto">
              <a:xfrm>
                <a:off x="5748" y="2299"/>
                <a:ext cx="15" cy="13"/>
              </a:xfrm>
              <a:custGeom>
                <a:avLst/>
                <a:gdLst>
                  <a:gd name="T0" fmla="*/ 0 w 34"/>
                  <a:gd name="T1" fmla="*/ 0 h 28"/>
                  <a:gd name="T2" fmla="*/ 0 w 34"/>
                  <a:gd name="T3" fmla="*/ 0 h 28"/>
                  <a:gd name="T4" fmla="*/ 0 w 34"/>
                  <a:gd name="T5" fmla="*/ 0 h 28"/>
                  <a:gd name="T6" fmla="*/ 0 w 34"/>
                  <a:gd name="T7" fmla="*/ 0 h 28"/>
                  <a:gd name="T8" fmla="*/ 0 w 34"/>
                  <a:gd name="T9" fmla="*/ 0 h 28"/>
                  <a:gd name="T10" fmla="*/ 0 w 34"/>
                  <a:gd name="T11" fmla="*/ 0 h 28"/>
                  <a:gd name="T12" fmla="*/ 0 w 34"/>
                  <a:gd name="T13" fmla="*/ 0 h 28"/>
                  <a:gd name="T14" fmla="*/ 0 w 34"/>
                  <a:gd name="T15" fmla="*/ 0 h 28"/>
                  <a:gd name="T16" fmla="*/ 0 w 34"/>
                  <a:gd name="T17" fmla="*/ 0 h 28"/>
                  <a:gd name="T18" fmla="*/ 0 w 34"/>
                  <a:gd name="T19" fmla="*/ 0 h 28"/>
                  <a:gd name="T20" fmla="*/ 0 w 34"/>
                  <a:gd name="T21" fmla="*/ 0 h 28"/>
                  <a:gd name="T22" fmla="*/ 0 w 34"/>
                  <a:gd name="T23" fmla="*/ 0 h 28"/>
                  <a:gd name="T24" fmla="*/ 0 w 34"/>
                  <a:gd name="T25" fmla="*/ 0 h 28"/>
                  <a:gd name="T26" fmla="*/ 0 w 34"/>
                  <a:gd name="T27" fmla="*/ 0 h 28"/>
                  <a:gd name="T28" fmla="*/ 0 w 34"/>
                  <a:gd name="T29" fmla="*/ 0 h 28"/>
                  <a:gd name="T30" fmla="*/ 0 w 34"/>
                  <a:gd name="T31" fmla="*/ 0 h 28"/>
                  <a:gd name="T32" fmla="*/ 0 w 34"/>
                  <a:gd name="T33" fmla="*/ 0 h 28"/>
                  <a:gd name="T34" fmla="*/ 0 w 34"/>
                  <a:gd name="T35" fmla="*/ 0 h 28"/>
                  <a:gd name="T36" fmla="*/ 0 w 34"/>
                  <a:gd name="T37" fmla="*/ 0 h 28"/>
                  <a:gd name="T38" fmla="*/ 0 w 34"/>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28"/>
                  <a:gd name="T62" fmla="*/ 34 w 3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28">
                    <a:moveTo>
                      <a:pt x="2" y="3"/>
                    </a:moveTo>
                    <a:lnTo>
                      <a:pt x="9" y="0"/>
                    </a:lnTo>
                    <a:lnTo>
                      <a:pt x="16" y="0"/>
                    </a:lnTo>
                    <a:lnTo>
                      <a:pt x="20" y="0"/>
                    </a:lnTo>
                    <a:lnTo>
                      <a:pt x="25" y="2"/>
                    </a:lnTo>
                    <a:lnTo>
                      <a:pt x="30" y="6"/>
                    </a:lnTo>
                    <a:lnTo>
                      <a:pt x="34" y="12"/>
                    </a:lnTo>
                    <a:lnTo>
                      <a:pt x="34" y="17"/>
                    </a:lnTo>
                    <a:lnTo>
                      <a:pt x="33" y="22"/>
                    </a:lnTo>
                    <a:lnTo>
                      <a:pt x="29" y="26"/>
                    </a:lnTo>
                    <a:lnTo>
                      <a:pt x="26" y="28"/>
                    </a:lnTo>
                    <a:lnTo>
                      <a:pt x="22" y="28"/>
                    </a:lnTo>
                    <a:lnTo>
                      <a:pt x="16" y="28"/>
                    </a:lnTo>
                    <a:lnTo>
                      <a:pt x="9" y="23"/>
                    </a:lnTo>
                    <a:lnTo>
                      <a:pt x="2" y="16"/>
                    </a:lnTo>
                    <a:lnTo>
                      <a:pt x="2" y="12"/>
                    </a:lnTo>
                    <a:lnTo>
                      <a:pt x="1" y="9"/>
                    </a:lnTo>
                    <a:lnTo>
                      <a:pt x="0" y="5"/>
                    </a:lnTo>
                    <a:lnTo>
                      <a:pt x="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2" name="Freeform 121"/>
              <p:cNvSpPr>
                <a:spLocks/>
              </p:cNvSpPr>
              <p:nvPr/>
            </p:nvSpPr>
            <p:spPr bwMode="auto">
              <a:xfrm>
                <a:off x="5881" y="2302"/>
                <a:ext cx="109" cy="125"/>
              </a:xfrm>
              <a:custGeom>
                <a:avLst/>
                <a:gdLst>
                  <a:gd name="T0" fmla="*/ 0 w 263"/>
                  <a:gd name="T1" fmla="*/ 0 h 300"/>
                  <a:gd name="T2" fmla="*/ 0 w 263"/>
                  <a:gd name="T3" fmla="*/ 0 h 300"/>
                  <a:gd name="T4" fmla="*/ 0 w 263"/>
                  <a:gd name="T5" fmla="*/ 0 h 300"/>
                  <a:gd name="T6" fmla="*/ 0 w 263"/>
                  <a:gd name="T7" fmla="*/ 0 h 300"/>
                  <a:gd name="T8" fmla="*/ 0 w 263"/>
                  <a:gd name="T9" fmla="*/ 0 h 300"/>
                  <a:gd name="T10" fmla="*/ 0 w 263"/>
                  <a:gd name="T11" fmla="*/ 0 h 300"/>
                  <a:gd name="T12" fmla="*/ 0 w 263"/>
                  <a:gd name="T13" fmla="*/ 0 h 300"/>
                  <a:gd name="T14" fmla="*/ 0 w 263"/>
                  <a:gd name="T15" fmla="*/ 0 h 300"/>
                  <a:gd name="T16" fmla="*/ 0 w 263"/>
                  <a:gd name="T17" fmla="*/ 0 h 300"/>
                  <a:gd name="T18" fmla="*/ 0 w 263"/>
                  <a:gd name="T19" fmla="*/ 0 h 300"/>
                  <a:gd name="T20" fmla="*/ 0 w 263"/>
                  <a:gd name="T21" fmla="*/ 0 h 300"/>
                  <a:gd name="T22" fmla="*/ 0 w 263"/>
                  <a:gd name="T23" fmla="*/ 0 h 300"/>
                  <a:gd name="T24" fmla="*/ 0 w 263"/>
                  <a:gd name="T25" fmla="*/ 0 h 300"/>
                  <a:gd name="T26" fmla="*/ 0 w 263"/>
                  <a:gd name="T27" fmla="*/ 0 h 300"/>
                  <a:gd name="T28" fmla="*/ 0 w 263"/>
                  <a:gd name="T29" fmla="*/ 0 h 300"/>
                  <a:gd name="T30" fmla="*/ 0 w 263"/>
                  <a:gd name="T31" fmla="*/ 0 h 300"/>
                  <a:gd name="T32" fmla="*/ 0 w 263"/>
                  <a:gd name="T33" fmla="*/ 0 h 300"/>
                  <a:gd name="T34" fmla="*/ 0 w 263"/>
                  <a:gd name="T35" fmla="*/ 0 h 300"/>
                  <a:gd name="T36" fmla="*/ 0 w 263"/>
                  <a:gd name="T37" fmla="*/ 0 h 300"/>
                  <a:gd name="T38" fmla="*/ 0 w 263"/>
                  <a:gd name="T39" fmla="*/ 0 h 300"/>
                  <a:gd name="T40" fmla="*/ 0 w 263"/>
                  <a:gd name="T41" fmla="*/ 0 h 300"/>
                  <a:gd name="T42" fmla="*/ 0 w 263"/>
                  <a:gd name="T43" fmla="*/ 0 h 300"/>
                  <a:gd name="T44" fmla="*/ 0 w 263"/>
                  <a:gd name="T45" fmla="*/ 0 h 300"/>
                  <a:gd name="T46" fmla="*/ 0 w 263"/>
                  <a:gd name="T47" fmla="*/ 0 h 300"/>
                  <a:gd name="T48" fmla="*/ 0 w 263"/>
                  <a:gd name="T49" fmla="*/ 0 h 300"/>
                  <a:gd name="T50" fmla="*/ 0 w 263"/>
                  <a:gd name="T51" fmla="*/ 0 h 300"/>
                  <a:gd name="T52" fmla="*/ 0 w 263"/>
                  <a:gd name="T53" fmla="*/ 0 h 300"/>
                  <a:gd name="T54" fmla="*/ 0 w 263"/>
                  <a:gd name="T55" fmla="*/ 0 h 300"/>
                  <a:gd name="T56" fmla="*/ 0 w 263"/>
                  <a:gd name="T57" fmla="*/ 0 h 300"/>
                  <a:gd name="T58" fmla="*/ 0 w 263"/>
                  <a:gd name="T59" fmla="*/ 0 h 300"/>
                  <a:gd name="T60" fmla="*/ 0 w 263"/>
                  <a:gd name="T61" fmla="*/ 0 h 300"/>
                  <a:gd name="T62" fmla="*/ 0 w 263"/>
                  <a:gd name="T63" fmla="*/ 0 h 300"/>
                  <a:gd name="T64" fmla="*/ 0 w 263"/>
                  <a:gd name="T65" fmla="*/ 0 h 300"/>
                  <a:gd name="T66" fmla="*/ 0 w 263"/>
                  <a:gd name="T67" fmla="*/ 0 h 300"/>
                  <a:gd name="T68" fmla="*/ 0 w 263"/>
                  <a:gd name="T69" fmla="*/ 0 h 300"/>
                  <a:gd name="T70" fmla="*/ 0 w 263"/>
                  <a:gd name="T71" fmla="*/ 0 h 300"/>
                  <a:gd name="T72" fmla="*/ 0 w 263"/>
                  <a:gd name="T73" fmla="*/ 0 h 300"/>
                  <a:gd name="T74" fmla="*/ 0 w 263"/>
                  <a:gd name="T75" fmla="*/ 0 h 300"/>
                  <a:gd name="T76" fmla="*/ 0 w 263"/>
                  <a:gd name="T77" fmla="*/ 0 h 300"/>
                  <a:gd name="T78" fmla="*/ 0 w 263"/>
                  <a:gd name="T79" fmla="*/ 0 h 300"/>
                  <a:gd name="T80" fmla="*/ 0 w 263"/>
                  <a:gd name="T81" fmla="*/ 0 h 300"/>
                  <a:gd name="T82" fmla="*/ 0 w 263"/>
                  <a:gd name="T83" fmla="*/ 0 h 300"/>
                  <a:gd name="T84" fmla="*/ 0 w 263"/>
                  <a:gd name="T85" fmla="*/ 0 h 300"/>
                  <a:gd name="T86" fmla="*/ 0 w 263"/>
                  <a:gd name="T87" fmla="*/ 0 h 300"/>
                  <a:gd name="T88" fmla="*/ 0 w 263"/>
                  <a:gd name="T89" fmla="*/ 0 h 300"/>
                  <a:gd name="T90" fmla="*/ 0 w 263"/>
                  <a:gd name="T91" fmla="*/ 0 h 300"/>
                  <a:gd name="T92" fmla="*/ 0 w 263"/>
                  <a:gd name="T93" fmla="*/ 0 h 300"/>
                  <a:gd name="T94" fmla="*/ 0 w 263"/>
                  <a:gd name="T95" fmla="*/ 0 h 300"/>
                  <a:gd name="T96" fmla="*/ 0 w 263"/>
                  <a:gd name="T97" fmla="*/ 0 h 300"/>
                  <a:gd name="T98" fmla="*/ 0 w 263"/>
                  <a:gd name="T99" fmla="*/ 0 h 300"/>
                  <a:gd name="T100" fmla="*/ 0 w 263"/>
                  <a:gd name="T101" fmla="*/ 0 h 300"/>
                  <a:gd name="T102" fmla="*/ 0 w 263"/>
                  <a:gd name="T103" fmla="*/ 0 h 300"/>
                  <a:gd name="T104" fmla="*/ 0 w 263"/>
                  <a:gd name="T105" fmla="*/ 0 h 300"/>
                  <a:gd name="T106" fmla="*/ 0 w 263"/>
                  <a:gd name="T107" fmla="*/ 0 h 300"/>
                  <a:gd name="T108" fmla="*/ 0 w 263"/>
                  <a:gd name="T109" fmla="*/ 0 h 300"/>
                  <a:gd name="T110" fmla="*/ 0 w 263"/>
                  <a:gd name="T111" fmla="*/ 0 h 300"/>
                  <a:gd name="T112" fmla="*/ 0 w 263"/>
                  <a:gd name="T113" fmla="*/ 0 h 300"/>
                  <a:gd name="T114" fmla="*/ 0 w 263"/>
                  <a:gd name="T115" fmla="*/ 0 h 300"/>
                  <a:gd name="T116" fmla="*/ 0 w 263"/>
                  <a:gd name="T117" fmla="*/ 0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
                  <a:gd name="T178" fmla="*/ 0 h 300"/>
                  <a:gd name="T179" fmla="*/ 263 w 263"/>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 h="300">
                    <a:moveTo>
                      <a:pt x="190" y="0"/>
                    </a:moveTo>
                    <a:lnTo>
                      <a:pt x="194" y="1"/>
                    </a:lnTo>
                    <a:lnTo>
                      <a:pt x="197" y="3"/>
                    </a:lnTo>
                    <a:lnTo>
                      <a:pt x="199" y="6"/>
                    </a:lnTo>
                    <a:lnTo>
                      <a:pt x="201" y="10"/>
                    </a:lnTo>
                    <a:lnTo>
                      <a:pt x="201" y="18"/>
                    </a:lnTo>
                    <a:lnTo>
                      <a:pt x="201" y="27"/>
                    </a:lnTo>
                    <a:lnTo>
                      <a:pt x="193" y="25"/>
                    </a:lnTo>
                    <a:lnTo>
                      <a:pt x="185" y="27"/>
                    </a:lnTo>
                    <a:lnTo>
                      <a:pt x="177" y="29"/>
                    </a:lnTo>
                    <a:lnTo>
                      <a:pt x="170" y="33"/>
                    </a:lnTo>
                    <a:lnTo>
                      <a:pt x="163" y="36"/>
                    </a:lnTo>
                    <a:lnTo>
                      <a:pt x="156" y="40"/>
                    </a:lnTo>
                    <a:lnTo>
                      <a:pt x="148" y="41"/>
                    </a:lnTo>
                    <a:lnTo>
                      <a:pt x="141" y="43"/>
                    </a:lnTo>
                    <a:lnTo>
                      <a:pt x="141" y="47"/>
                    </a:lnTo>
                    <a:lnTo>
                      <a:pt x="140" y="53"/>
                    </a:lnTo>
                    <a:lnTo>
                      <a:pt x="137" y="56"/>
                    </a:lnTo>
                    <a:lnTo>
                      <a:pt x="130" y="58"/>
                    </a:lnTo>
                    <a:lnTo>
                      <a:pt x="139" y="60"/>
                    </a:lnTo>
                    <a:lnTo>
                      <a:pt x="148" y="60"/>
                    </a:lnTo>
                    <a:lnTo>
                      <a:pt x="157" y="60"/>
                    </a:lnTo>
                    <a:lnTo>
                      <a:pt x="166" y="60"/>
                    </a:lnTo>
                    <a:lnTo>
                      <a:pt x="175" y="60"/>
                    </a:lnTo>
                    <a:lnTo>
                      <a:pt x="184" y="60"/>
                    </a:lnTo>
                    <a:lnTo>
                      <a:pt x="193" y="60"/>
                    </a:lnTo>
                    <a:lnTo>
                      <a:pt x="202" y="61"/>
                    </a:lnTo>
                    <a:lnTo>
                      <a:pt x="198" y="65"/>
                    </a:lnTo>
                    <a:lnTo>
                      <a:pt x="194" y="70"/>
                    </a:lnTo>
                    <a:lnTo>
                      <a:pt x="187" y="72"/>
                    </a:lnTo>
                    <a:lnTo>
                      <a:pt x="183" y="74"/>
                    </a:lnTo>
                    <a:lnTo>
                      <a:pt x="176" y="74"/>
                    </a:lnTo>
                    <a:lnTo>
                      <a:pt x="169" y="75"/>
                    </a:lnTo>
                    <a:lnTo>
                      <a:pt x="163" y="75"/>
                    </a:lnTo>
                    <a:lnTo>
                      <a:pt x="156" y="75"/>
                    </a:lnTo>
                    <a:lnTo>
                      <a:pt x="148" y="74"/>
                    </a:lnTo>
                    <a:lnTo>
                      <a:pt x="141" y="74"/>
                    </a:lnTo>
                    <a:lnTo>
                      <a:pt x="134" y="74"/>
                    </a:lnTo>
                    <a:lnTo>
                      <a:pt x="129" y="76"/>
                    </a:lnTo>
                    <a:lnTo>
                      <a:pt x="123" y="77"/>
                    </a:lnTo>
                    <a:lnTo>
                      <a:pt x="119" y="79"/>
                    </a:lnTo>
                    <a:lnTo>
                      <a:pt x="114" y="82"/>
                    </a:lnTo>
                    <a:lnTo>
                      <a:pt x="111" y="89"/>
                    </a:lnTo>
                    <a:lnTo>
                      <a:pt x="107" y="92"/>
                    </a:lnTo>
                    <a:lnTo>
                      <a:pt x="106" y="94"/>
                    </a:lnTo>
                    <a:lnTo>
                      <a:pt x="106" y="95"/>
                    </a:lnTo>
                    <a:lnTo>
                      <a:pt x="108" y="97"/>
                    </a:lnTo>
                    <a:lnTo>
                      <a:pt x="110" y="97"/>
                    </a:lnTo>
                    <a:lnTo>
                      <a:pt x="116" y="98"/>
                    </a:lnTo>
                    <a:lnTo>
                      <a:pt x="121" y="98"/>
                    </a:lnTo>
                    <a:lnTo>
                      <a:pt x="128" y="98"/>
                    </a:lnTo>
                    <a:lnTo>
                      <a:pt x="134" y="97"/>
                    </a:lnTo>
                    <a:lnTo>
                      <a:pt x="141" y="97"/>
                    </a:lnTo>
                    <a:lnTo>
                      <a:pt x="147" y="97"/>
                    </a:lnTo>
                    <a:lnTo>
                      <a:pt x="154" y="98"/>
                    </a:lnTo>
                    <a:lnTo>
                      <a:pt x="159" y="98"/>
                    </a:lnTo>
                    <a:lnTo>
                      <a:pt x="165" y="100"/>
                    </a:lnTo>
                    <a:lnTo>
                      <a:pt x="169" y="102"/>
                    </a:lnTo>
                    <a:lnTo>
                      <a:pt x="173" y="107"/>
                    </a:lnTo>
                    <a:lnTo>
                      <a:pt x="166" y="110"/>
                    </a:lnTo>
                    <a:lnTo>
                      <a:pt x="160" y="112"/>
                    </a:lnTo>
                    <a:lnTo>
                      <a:pt x="154" y="112"/>
                    </a:lnTo>
                    <a:lnTo>
                      <a:pt x="148" y="112"/>
                    </a:lnTo>
                    <a:lnTo>
                      <a:pt x="141" y="111"/>
                    </a:lnTo>
                    <a:lnTo>
                      <a:pt x="135" y="111"/>
                    </a:lnTo>
                    <a:lnTo>
                      <a:pt x="128" y="111"/>
                    </a:lnTo>
                    <a:lnTo>
                      <a:pt x="122" y="114"/>
                    </a:lnTo>
                    <a:lnTo>
                      <a:pt x="122" y="117"/>
                    </a:lnTo>
                    <a:lnTo>
                      <a:pt x="125" y="119"/>
                    </a:lnTo>
                    <a:lnTo>
                      <a:pt x="125" y="122"/>
                    </a:lnTo>
                    <a:lnTo>
                      <a:pt x="127" y="128"/>
                    </a:lnTo>
                    <a:lnTo>
                      <a:pt x="137" y="133"/>
                    </a:lnTo>
                    <a:lnTo>
                      <a:pt x="148" y="137"/>
                    </a:lnTo>
                    <a:lnTo>
                      <a:pt x="161" y="139"/>
                    </a:lnTo>
                    <a:lnTo>
                      <a:pt x="174" y="143"/>
                    </a:lnTo>
                    <a:lnTo>
                      <a:pt x="186" y="145"/>
                    </a:lnTo>
                    <a:lnTo>
                      <a:pt x="200" y="148"/>
                    </a:lnTo>
                    <a:lnTo>
                      <a:pt x="213" y="149"/>
                    </a:lnTo>
                    <a:lnTo>
                      <a:pt x="225" y="153"/>
                    </a:lnTo>
                    <a:lnTo>
                      <a:pt x="235" y="155"/>
                    </a:lnTo>
                    <a:lnTo>
                      <a:pt x="245" y="160"/>
                    </a:lnTo>
                    <a:lnTo>
                      <a:pt x="253" y="166"/>
                    </a:lnTo>
                    <a:lnTo>
                      <a:pt x="259" y="174"/>
                    </a:lnTo>
                    <a:lnTo>
                      <a:pt x="261" y="183"/>
                    </a:lnTo>
                    <a:lnTo>
                      <a:pt x="263" y="195"/>
                    </a:lnTo>
                    <a:lnTo>
                      <a:pt x="260" y="210"/>
                    </a:lnTo>
                    <a:lnTo>
                      <a:pt x="257" y="228"/>
                    </a:lnTo>
                    <a:lnTo>
                      <a:pt x="253" y="233"/>
                    </a:lnTo>
                    <a:lnTo>
                      <a:pt x="251" y="237"/>
                    </a:lnTo>
                    <a:lnTo>
                      <a:pt x="246" y="240"/>
                    </a:lnTo>
                    <a:lnTo>
                      <a:pt x="242" y="243"/>
                    </a:lnTo>
                    <a:lnTo>
                      <a:pt x="237" y="243"/>
                    </a:lnTo>
                    <a:lnTo>
                      <a:pt x="232" y="243"/>
                    </a:lnTo>
                    <a:lnTo>
                      <a:pt x="226" y="243"/>
                    </a:lnTo>
                    <a:lnTo>
                      <a:pt x="221" y="242"/>
                    </a:lnTo>
                    <a:lnTo>
                      <a:pt x="214" y="240"/>
                    </a:lnTo>
                    <a:lnTo>
                      <a:pt x="208" y="239"/>
                    </a:lnTo>
                    <a:lnTo>
                      <a:pt x="202" y="237"/>
                    </a:lnTo>
                    <a:lnTo>
                      <a:pt x="197" y="237"/>
                    </a:lnTo>
                    <a:lnTo>
                      <a:pt x="191" y="236"/>
                    </a:lnTo>
                    <a:lnTo>
                      <a:pt x="185" y="236"/>
                    </a:lnTo>
                    <a:lnTo>
                      <a:pt x="182" y="237"/>
                    </a:lnTo>
                    <a:lnTo>
                      <a:pt x="178" y="240"/>
                    </a:lnTo>
                    <a:lnTo>
                      <a:pt x="185" y="244"/>
                    </a:lnTo>
                    <a:lnTo>
                      <a:pt x="195" y="250"/>
                    </a:lnTo>
                    <a:lnTo>
                      <a:pt x="203" y="254"/>
                    </a:lnTo>
                    <a:lnTo>
                      <a:pt x="212" y="262"/>
                    </a:lnTo>
                    <a:lnTo>
                      <a:pt x="219" y="268"/>
                    </a:lnTo>
                    <a:lnTo>
                      <a:pt x="223" y="276"/>
                    </a:lnTo>
                    <a:lnTo>
                      <a:pt x="224" y="281"/>
                    </a:lnTo>
                    <a:lnTo>
                      <a:pt x="225" y="285"/>
                    </a:lnTo>
                    <a:lnTo>
                      <a:pt x="225" y="290"/>
                    </a:lnTo>
                    <a:lnTo>
                      <a:pt x="225" y="296"/>
                    </a:lnTo>
                    <a:lnTo>
                      <a:pt x="216" y="288"/>
                    </a:lnTo>
                    <a:lnTo>
                      <a:pt x="207" y="282"/>
                    </a:lnTo>
                    <a:lnTo>
                      <a:pt x="200" y="277"/>
                    </a:lnTo>
                    <a:lnTo>
                      <a:pt x="193" y="275"/>
                    </a:lnTo>
                    <a:lnTo>
                      <a:pt x="185" y="275"/>
                    </a:lnTo>
                    <a:lnTo>
                      <a:pt x="182" y="280"/>
                    </a:lnTo>
                    <a:lnTo>
                      <a:pt x="179" y="282"/>
                    </a:lnTo>
                    <a:lnTo>
                      <a:pt x="178" y="287"/>
                    </a:lnTo>
                    <a:lnTo>
                      <a:pt x="176" y="291"/>
                    </a:lnTo>
                    <a:lnTo>
                      <a:pt x="176" y="300"/>
                    </a:lnTo>
                    <a:lnTo>
                      <a:pt x="170" y="295"/>
                    </a:lnTo>
                    <a:lnTo>
                      <a:pt x="165" y="291"/>
                    </a:lnTo>
                    <a:lnTo>
                      <a:pt x="160" y="288"/>
                    </a:lnTo>
                    <a:lnTo>
                      <a:pt x="155" y="285"/>
                    </a:lnTo>
                    <a:lnTo>
                      <a:pt x="149" y="281"/>
                    </a:lnTo>
                    <a:lnTo>
                      <a:pt x="144" y="277"/>
                    </a:lnTo>
                    <a:lnTo>
                      <a:pt x="139" y="273"/>
                    </a:lnTo>
                    <a:lnTo>
                      <a:pt x="134" y="270"/>
                    </a:lnTo>
                    <a:lnTo>
                      <a:pt x="128" y="268"/>
                    </a:lnTo>
                    <a:lnTo>
                      <a:pt x="122" y="264"/>
                    </a:lnTo>
                    <a:lnTo>
                      <a:pt x="116" y="262"/>
                    </a:lnTo>
                    <a:lnTo>
                      <a:pt x="110" y="259"/>
                    </a:lnTo>
                    <a:lnTo>
                      <a:pt x="105" y="256"/>
                    </a:lnTo>
                    <a:lnTo>
                      <a:pt x="99" y="254"/>
                    </a:lnTo>
                    <a:lnTo>
                      <a:pt x="92" y="252"/>
                    </a:lnTo>
                    <a:lnTo>
                      <a:pt x="87" y="252"/>
                    </a:lnTo>
                    <a:lnTo>
                      <a:pt x="87" y="257"/>
                    </a:lnTo>
                    <a:lnTo>
                      <a:pt x="91" y="262"/>
                    </a:lnTo>
                    <a:lnTo>
                      <a:pt x="96" y="268"/>
                    </a:lnTo>
                    <a:lnTo>
                      <a:pt x="104" y="272"/>
                    </a:lnTo>
                    <a:lnTo>
                      <a:pt x="110" y="278"/>
                    </a:lnTo>
                    <a:lnTo>
                      <a:pt x="117" y="284"/>
                    </a:lnTo>
                    <a:lnTo>
                      <a:pt x="120" y="290"/>
                    </a:lnTo>
                    <a:lnTo>
                      <a:pt x="122" y="300"/>
                    </a:lnTo>
                    <a:lnTo>
                      <a:pt x="115" y="297"/>
                    </a:lnTo>
                    <a:lnTo>
                      <a:pt x="109" y="295"/>
                    </a:lnTo>
                    <a:lnTo>
                      <a:pt x="104" y="292"/>
                    </a:lnTo>
                    <a:lnTo>
                      <a:pt x="99" y="290"/>
                    </a:lnTo>
                    <a:lnTo>
                      <a:pt x="93" y="287"/>
                    </a:lnTo>
                    <a:lnTo>
                      <a:pt x="88" y="284"/>
                    </a:lnTo>
                    <a:lnTo>
                      <a:pt x="83" y="281"/>
                    </a:lnTo>
                    <a:lnTo>
                      <a:pt x="78" y="279"/>
                    </a:lnTo>
                    <a:lnTo>
                      <a:pt x="75" y="281"/>
                    </a:lnTo>
                    <a:lnTo>
                      <a:pt x="73" y="284"/>
                    </a:lnTo>
                    <a:lnTo>
                      <a:pt x="68" y="284"/>
                    </a:lnTo>
                    <a:lnTo>
                      <a:pt x="64" y="285"/>
                    </a:lnTo>
                    <a:lnTo>
                      <a:pt x="56" y="283"/>
                    </a:lnTo>
                    <a:lnTo>
                      <a:pt x="50" y="282"/>
                    </a:lnTo>
                    <a:lnTo>
                      <a:pt x="44" y="280"/>
                    </a:lnTo>
                    <a:lnTo>
                      <a:pt x="37" y="277"/>
                    </a:lnTo>
                    <a:lnTo>
                      <a:pt x="30" y="272"/>
                    </a:lnTo>
                    <a:lnTo>
                      <a:pt x="24" y="269"/>
                    </a:lnTo>
                    <a:lnTo>
                      <a:pt x="17" y="265"/>
                    </a:lnTo>
                    <a:lnTo>
                      <a:pt x="12" y="261"/>
                    </a:lnTo>
                    <a:lnTo>
                      <a:pt x="8" y="255"/>
                    </a:lnTo>
                    <a:lnTo>
                      <a:pt x="6" y="251"/>
                    </a:lnTo>
                    <a:lnTo>
                      <a:pt x="4" y="246"/>
                    </a:lnTo>
                    <a:lnTo>
                      <a:pt x="5" y="242"/>
                    </a:lnTo>
                    <a:lnTo>
                      <a:pt x="2" y="233"/>
                    </a:lnTo>
                    <a:lnTo>
                      <a:pt x="3" y="229"/>
                    </a:lnTo>
                    <a:lnTo>
                      <a:pt x="5" y="224"/>
                    </a:lnTo>
                    <a:lnTo>
                      <a:pt x="9" y="220"/>
                    </a:lnTo>
                    <a:lnTo>
                      <a:pt x="13" y="215"/>
                    </a:lnTo>
                    <a:lnTo>
                      <a:pt x="20" y="213"/>
                    </a:lnTo>
                    <a:lnTo>
                      <a:pt x="27" y="211"/>
                    </a:lnTo>
                    <a:lnTo>
                      <a:pt x="35" y="210"/>
                    </a:lnTo>
                    <a:lnTo>
                      <a:pt x="44" y="208"/>
                    </a:lnTo>
                    <a:lnTo>
                      <a:pt x="53" y="207"/>
                    </a:lnTo>
                    <a:lnTo>
                      <a:pt x="61" y="206"/>
                    </a:lnTo>
                    <a:lnTo>
                      <a:pt x="70" y="206"/>
                    </a:lnTo>
                    <a:lnTo>
                      <a:pt x="78" y="206"/>
                    </a:lnTo>
                    <a:lnTo>
                      <a:pt x="86" y="206"/>
                    </a:lnTo>
                    <a:lnTo>
                      <a:pt x="92" y="205"/>
                    </a:lnTo>
                    <a:lnTo>
                      <a:pt x="99" y="205"/>
                    </a:lnTo>
                    <a:lnTo>
                      <a:pt x="104" y="202"/>
                    </a:lnTo>
                    <a:lnTo>
                      <a:pt x="110" y="201"/>
                    </a:lnTo>
                    <a:lnTo>
                      <a:pt x="116" y="201"/>
                    </a:lnTo>
                    <a:lnTo>
                      <a:pt x="123" y="201"/>
                    </a:lnTo>
                    <a:lnTo>
                      <a:pt x="129" y="200"/>
                    </a:lnTo>
                    <a:lnTo>
                      <a:pt x="136" y="200"/>
                    </a:lnTo>
                    <a:lnTo>
                      <a:pt x="142" y="200"/>
                    </a:lnTo>
                    <a:lnTo>
                      <a:pt x="148" y="201"/>
                    </a:lnTo>
                    <a:lnTo>
                      <a:pt x="155" y="200"/>
                    </a:lnTo>
                    <a:lnTo>
                      <a:pt x="161" y="200"/>
                    </a:lnTo>
                    <a:lnTo>
                      <a:pt x="166" y="199"/>
                    </a:lnTo>
                    <a:lnTo>
                      <a:pt x="174" y="199"/>
                    </a:lnTo>
                    <a:lnTo>
                      <a:pt x="180" y="197"/>
                    </a:lnTo>
                    <a:lnTo>
                      <a:pt x="185" y="196"/>
                    </a:lnTo>
                    <a:lnTo>
                      <a:pt x="191" y="194"/>
                    </a:lnTo>
                    <a:lnTo>
                      <a:pt x="197" y="193"/>
                    </a:lnTo>
                    <a:lnTo>
                      <a:pt x="185" y="182"/>
                    </a:lnTo>
                    <a:lnTo>
                      <a:pt x="171" y="176"/>
                    </a:lnTo>
                    <a:lnTo>
                      <a:pt x="156" y="171"/>
                    </a:lnTo>
                    <a:lnTo>
                      <a:pt x="139" y="169"/>
                    </a:lnTo>
                    <a:lnTo>
                      <a:pt x="120" y="167"/>
                    </a:lnTo>
                    <a:lnTo>
                      <a:pt x="101" y="166"/>
                    </a:lnTo>
                    <a:lnTo>
                      <a:pt x="83" y="165"/>
                    </a:lnTo>
                    <a:lnTo>
                      <a:pt x="65" y="164"/>
                    </a:lnTo>
                    <a:lnTo>
                      <a:pt x="47" y="160"/>
                    </a:lnTo>
                    <a:lnTo>
                      <a:pt x="32" y="158"/>
                    </a:lnTo>
                    <a:lnTo>
                      <a:pt x="19" y="153"/>
                    </a:lnTo>
                    <a:lnTo>
                      <a:pt x="10" y="146"/>
                    </a:lnTo>
                    <a:lnTo>
                      <a:pt x="2" y="136"/>
                    </a:lnTo>
                    <a:lnTo>
                      <a:pt x="0" y="123"/>
                    </a:lnTo>
                    <a:lnTo>
                      <a:pt x="2" y="107"/>
                    </a:lnTo>
                    <a:lnTo>
                      <a:pt x="10" y="87"/>
                    </a:lnTo>
                    <a:lnTo>
                      <a:pt x="14" y="72"/>
                    </a:lnTo>
                    <a:lnTo>
                      <a:pt x="22" y="60"/>
                    </a:lnTo>
                    <a:lnTo>
                      <a:pt x="29" y="51"/>
                    </a:lnTo>
                    <a:lnTo>
                      <a:pt x="39" y="44"/>
                    </a:lnTo>
                    <a:lnTo>
                      <a:pt x="49" y="38"/>
                    </a:lnTo>
                    <a:lnTo>
                      <a:pt x="62" y="34"/>
                    </a:lnTo>
                    <a:lnTo>
                      <a:pt x="73" y="30"/>
                    </a:lnTo>
                    <a:lnTo>
                      <a:pt x="87" y="28"/>
                    </a:lnTo>
                    <a:lnTo>
                      <a:pt x="100" y="25"/>
                    </a:lnTo>
                    <a:lnTo>
                      <a:pt x="112" y="24"/>
                    </a:lnTo>
                    <a:lnTo>
                      <a:pt x="125" y="22"/>
                    </a:lnTo>
                    <a:lnTo>
                      <a:pt x="139" y="21"/>
                    </a:lnTo>
                    <a:lnTo>
                      <a:pt x="152" y="16"/>
                    </a:lnTo>
                    <a:lnTo>
                      <a:pt x="165" y="13"/>
                    </a:lnTo>
                    <a:lnTo>
                      <a:pt x="177" y="6"/>
                    </a:lnTo>
                    <a:lnTo>
                      <a:pt x="1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3" name="Freeform 122"/>
              <p:cNvSpPr>
                <a:spLocks/>
              </p:cNvSpPr>
              <p:nvPr/>
            </p:nvSpPr>
            <p:spPr bwMode="auto">
              <a:xfrm>
                <a:off x="5831" y="2318"/>
                <a:ext cx="15" cy="13"/>
              </a:xfrm>
              <a:custGeom>
                <a:avLst/>
                <a:gdLst>
                  <a:gd name="T0" fmla="*/ 0 w 40"/>
                  <a:gd name="T1" fmla="*/ 0 h 41"/>
                  <a:gd name="T2" fmla="*/ 0 w 40"/>
                  <a:gd name="T3" fmla="*/ 0 h 41"/>
                  <a:gd name="T4" fmla="*/ 0 w 40"/>
                  <a:gd name="T5" fmla="*/ 0 h 41"/>
                  <a:gd name="T6" fmla="*/ 0 w 40"/>
                  <a:gd name="T7" fmla="*/ 0 h 41"/>
                  <a:gd name="T8" fmla="*/ 0 w 40"/>
                  <a:gd name="T9" fmla="*/ 0 h 41"/>
                  <a:gd name="T10" fmla="*/ 0 w 40"/>
                  <a:gd name="T11" fmla="*/ 0 h 41"/>
                  <a:gd name="T12" fmla="*/ 0 w 40"/>
                  <a:gd name="T13" fmla="*/ 0 h 41"/>
                  <a:gd name="T14" fmla="*/ 0 w 40"/>
                  <a:gd name="T15" fmla="*/ 0 h 41"/>
                  <a:gd name="T16" fmla="*/ 0 w 40"/>
                  <a:gd name="T17" fmla="*/ 0 h 41"/>
                  <a:gd name="T18" fmla="*/ 0 w 40"/>
                  <a:gd name="T19" fmla="*/ 0 h 41"/>
                  <a:gd name="T20" fmla="*/ 0 w 40"/>
                  <a:gd name="T21" fmla="*/ 0 h 41"/>
                  <a:gd name="T22" fmla="*/ 0 w 40"/>
                  <a:gd name="T23" fmla="*/ 0 h 41"/>
                  <a:gd name="T24" fmla="*/ 0 w 40"/>
                  <a:gd name="T25" fmla="*/ 0 h 41"/>
                  <a:gd name="T26" fmla="*/ 0 w 40"/>
                  <a:gd name="T27" fmla="*/ 0 h 41"/>
                  <a:gd name="T28" fmla="*/ 0 w 40"/>
                  <a:gd name="T29" fmla="*/ 0 h 41"/>
                  <a:gd name="T30" fmla="*/ 0 w 40"/>
                  <a:gd name="T31" fmla="*/ 0 h 41"/>
                  <a:gd name="T32" fmla="*/ 0 w 40"/>
                  <a:gd name="T33" fmla="*/ 0 h 41"/>
                  <a:gd name="T34" fmla="*/ 0 w 40"/>
                  <a:gd name="T35" fmla="*/ 0 h 41"/>
                  <a:gd name="T36" fmla="*/ 0 w 40"/>
                  <a:gd name="T37" fmla="*/ 0 h 41"/>
                  <a:gd name="T38" fmla="*/ 0 w 40"/>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1"/>
                  <a:gd name="T62" fmla="*/ 40 w 40"/>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1">
                    <a:moveTo>
                      <a:pt x="30" y="0"/>
                    </a:moveTo>
                    <a:lnTo>
                      <a:pt x="35" y="0"/>
                    </a:lnTo>
                    <a:lnTo>
                      <a:pt x="40" y="0"/>
                    </a:lnTo>
                    <a:lnTo>
                      <a:pt x="37" y="7"/>
                    </a:lnTo>
                    <a:lnTo>
                      <a:pt x="34" y="15"/>
                    </a:lnTo>
                    <a:lnTo>
                      <a:pt x="27" y="22"/>
                    </a:lnTo>
                    <a:lnTo>
                      <a:pt x="21" y="27"/>
                    </a:lnTo>
                    <a:lnTo>
                      <a:pt x="16" y="31"/>
                    </a:lnTo>
                    <a:lnTo>
                      <a:pt x="11" y="35"/>
                    </a:lnTo>
                    <a:lnTo>
                      <a:pt x="6" y="37"/>
                    </a:lnTo>
                    <a:lnTo>
                      <a:pt x="1" y="41"/>
                    </a:lnTo>
                    <a:lnTo>
                      <a:pt x="0" y="35"/>
                    </a:lnTo>
                    <a:lnTo>
                      <a:pt x="1" y="28"/>
                    </a:lnTo>
                    <a:lnTo>
                      <a:pt x="3" y="22"/>
                    </a:lnTo>
                    <a:lnTo>
                      <a:pt x="7" y="17"/>
                    </a:lnTo>
                    <a:lnTo>
                      <a:pt x="12" y="10"/>
                    </a:lnTo>
                    <a:lnTo>
                      <a:pt x="16" y="5"/>
                    </a:lnTo>
                    <a:lnTo>
                      <a:pt x="23" y="2"/>
                    </a:lnTo>
                    <a:lnTo>
                      <a:pt x="3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4" name="Freeform 123"/>
              <p:cNvSpPr>
                <a:spLocks/>
              </p:cNvSpPr>
              <p:nvPr/>
            </p:nvSpPr>
            <p:spPr bwMode="auto">
              <a:xfrm>
                <a:off x="5168" y="2353"/>
                <a:ext cx="117" cy="74"/>
              </a:xfrm>
              <a:custGeom>
                <a:avLst/>
                <a:gdLst>
                  <a:gd name="T0" fmla="*/ 0 w 285"/>
                  <a:gd name="T1" fmla="*/ 0 h 178"/>
                  <a:gd name="T2" fmla="*/ 0 w 285"/>
                  <a:gd name="T3" fmla="*/ 0 h 178"/>
                  <a:gd name="T4" fmla="*/ 0 w 285"/>
                  <a:gd name="T5" fmla="*/ 0 h 178"/>
                  <a:gd name="T6" fmla="*/ 0 w 285"/>
                  <a:gd name="T7" fmla="*/ 0 h 178"/>
                  <a:gd name="T8" fmla="*/ 0 w 285"/>
                  <a:gd name="T9" fmla="*/ 0 h 178"/>
                  <a:gd name="T10" fmla="*/ 0 w 285"/>
                  <a:gd name="T11" fmla="*/ 0 h 178"/>
                  <a:gd name="T12" fmla="*/ 0 w 285"/>
                  <a:gd name="T13" fmla="*/ 0 h 178"/>
                  <a:gd name="T14" fmla="*/ 0 w 285"/>
                  <a:gd name="T15" fmla="*/ 0 h 178"/>
                  <a:gd name="T16" fmla="*/ 0 w 285"/>
                  <a:gd name="T17" fmla="*/ 0 h 178"/>
                  <a:gd name="T18" fmla="*/ 0 w 285"/>
                  <a:gd name="T19" fmla="*/ 0 h 178"/>
                  <a:gd name="T20" fmla="*/ 0 w 285"/>
                  <a:gd name="T21" fmla="*/ 0 h 178"/>
                  <a:gd name="T22" fmla="*/ 0 w 285"/>
                  <a:gd name="T23" fmla="*/ 0 h 178"/>
                  <a:gd name="T24" fmla="*/ 0 w 285"/>
                  <a:gd name="T25" fmla="*/ 0 h 178"/>
                  <a:gd name="T26" fmla="*/ 0 w 285"/>
                  <a:gd name="T27" fmla="*/ 0 h 178"/>
                  <a:gd name="T28" fmla="*/ 0 w 285"/>
                  <a:gd name="T29" fmla="*/ 0 h 178"/>
                  <a:gd name="T30" fmla="*/ 0 w 285"/>
                  <a:gd name="T31" fmla="*/ 0 h 178"/>
                  <a:gd name="T32" fmla="*/ 0 w 285"/>
                  <a:gd name="T33" fmla="*/ 0 h 178"/>
                  <a:gd name="T34" fmla="*/ 0 w 285"/>
                  <a:gd name="T35" fmla="*/ 0 h 178"/>
                  <a:gd name="T36" fmla="*/ 0 w 285"/>
                  <a:gd name="T37" fmla="*/ 0 h 178"/>
                  <a:gd name="T38" fmla="*/ 0 w 285"/>
                  <a:gd name="T39" fmla="*/ 0 h 178"/>
                  <a:gd name="T40" fmla="*/ 0 w 285"/>
                  <a:gd name="T41" fmla="*/ 0 h 178"/>
                  <a:gd name="T42" fmla="*/ 0 w 285"/>
                  <a:gd name="T43" fmla="*/ 0 h 178"/>
                  <a:gd name="T44" fmla="*/ 0 w 285"/>
                  <a:gd name="T45" fmla="*/ 0 h 178"/>
                  <a:gd name="T46" fmla="*/ 0 w 285"/>
                  <a:gd name="T47" fmla="*/ 0 h 178"/>
                  <a:gd name="T48" fmla="*/ 0 w 285"/>
                  <a:gd name="T49" fmla="*/ 0 h 178"/>
                  <a:gd name="T50" fmla="*/ 0 w 285"/>
                  <a:gd name="T51" fmla="*/ 0 h 178"/>
                  <a:gd name="T52" fmla="*/ 0 w 285"/>
                  <a:gd name="T53" fmla="*/ 0 h 178"/>
                  <a:gd name="T54" fmla="*/ 0 w 285"/>
                  <a:gd name="T55" fmla="*/ 0 h 178"/>
                  <a:gd name="T56" fmla="*/ 0 w 285"/>
                  <a:gd name="T57" fmla="*/ 0 h 178"/>
                  <a:gd name="T58" fmla="*/ 0 w 285"/>
                  <a:gd name="T59" fmla="*/ 0 h 178"/>
                  <a:gd name="T60" fmla="*/ 0 w 285"/>
                  <a:gd name="T61" fmla="*/ 0 h 178"/>
                  <a:gd name="T62" fmla="*/ 0 w 285"/>
                  <a:gd name="T63" fmla="*/ 0 h 178"/>
                  <a:gd name="T64" fmla="*/ 0 w 285"/>
                  <a:gd name="T65" fmla="*/ 0 h 178"/>
                  <a:gd name="T66" fmla="*/ 0 w 285"/>
                  <a:gd name="T67" fmla="*/ 0 h 178"/>
                  <a:gd name="T68" fmla="*/ 0 w 285"/>
                  <a:gd name="T69" fmla="*/ 0 h 178"/>
                  <a:gd name="T70" fmla="*/ 0 w 285"/>
                  <a:gd name="T71" fmla="*/ 0 h 178"/>
                  <a:gd name="T72" fmla="*/ 0 w 285"/>
                  <a:gd name="T73" fmla="*/ 0 h 178"/>
                  <a:gd name="T74" fmla="*/ 0 w 285"/>
                  <a:gd name="T75" fmla="*/ 0 h 178"/>
                  <a:gd name="T76" fmla="*/ 0 w 285"/>
                  <a:gd name="T77" fmla="*/ 0 h 1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5"/>
                  <a:gd name="T118" fmla="*/ 0 h 178"/>
                  <a:gd name="T119" fmla="*/ 285 w 285"/>
                  <a:gd name="T120" fmla="*/ 178 h 1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5" h="178">
                    <a:moveTo>
                      <a:pt x="7" y="0"/>
                    </a:moveTo>
                    <a:lnTo>
                      <a:pt x="16" y="6"/>
                    </a:lnTo>
                    <a:lnTo>
                      <a:pt x="25" y="14"/>
                    </a:lnTo>
                    <a:lnTo>
                      <a:pt x="34" y="21"/>
                    </a:lnTo>
                    <a:lnTo>
                      <a:pt x="42" y="29"/>
                    </a:lnTo>
                    <a:lnTo>
                      <a:pt x="50" y="36"/>
                    </a:lnTo>
                    <a:lnTo>
                      <a:pt x="57" y="45"/>
                    </a:lnTo>
                    <a:lnTo>
                      <a:pt x="65" y="52"/>
                    </a:lnTo>
                    <a:lnTo>
                      <a:pt x="74" y="60"/>
                    </a:lnTo>
                    <a:lnTo>
                      <a:pt x="75" y="51"/>
                    </a:lnTo>
                    <a:lnTo>
                      <a:pt x="76" y="45"/>
                    </a:lnTo>
                    <a:lnTo>
                      <a:pt x="78" y="42"/>
                    </a:lnTo>
                    <a:lnTo>
                      <a:pt x="80" y="42"/>
                    </a:lnTo>
                    <a:lnTo>
                      <a:pt x="81" y="43"/>
                    </a:lnTo>
                    <a:lnTo>
                      <a:pt x="84" y="46"/>
                    </a:lnTo>
                    <a:lnTo>
                      <a:pt x="87" y="51"/>
                    </a:lnTo>
                    <a:lnTo>
                      <a:pt x="90" y="55"/>
                    </a:lnTo>
                    <a:lnTo>
                      <a:pt x="92" y="61"/>
                    </a:lnTo>
                    <a:lnTo>
                      <a:pt x="95" y="66"/>
                    </a:lnTo>
                    <a:lnTo>
                      <a:pt x="98" y="71"/>
                    </a:lnTo>
                    <a:lnTo>
                      <a:pt x="102" y="76"/>
                    </a:lnTo>
                    <a:lnTo>
                      <a:pt x="106" y="79"/>
                    </a:lnTo>
                    <a:lnTo>
                      <a:pt x="110" y="82"/>
                    </a:lnTo>
                    <a:lnTo>
                      <a:pt x="115" y="83"/>
                    </a:lnTo>
                    <a:lnTo>
                      <a:pt x="121" y="83"/>
                    </a:lnTo>
                    <a:lnTo>
                      <a:pt x="117" y="73"/>
                    </a:lnTo>
                    <a:lnTo>
                      <a:pt x="117" y="67"/>
                    </a:lnTo>
                    <a:lnTo>
                      <a:pt x="116" y="61"/>
                    </a:lnTo>
                    <a:lnTo>
                      <a:pt x="117" y="57"/>
                    </a:lnTo>
                    <a:lnTo>
                      <a:pt x="120" y="53"/>
                    </a:lnTo>
                    <a:lnTo>
                      <a:pt x="127" y="54"/>
                    </a:lnTo>
                    <a:lnTo>
                      <a:pt x="132" y="59"/>
                    </a:lnTo>
                    <a:lnTo>
                      <a:pt x="137" y="67"/>
                    </a:lnTo>
                    <a:lnTo>
                      <a:pt x="139" y="71"/>
                    </a:lnTo>
                    <a:lnTo>
                      <a:pt x="142" y="76"/>
                    </a:lnTo>
                    <a:lnTo>
                      <a:pt x="144" y="83"/>
                    </a:lnTo>
                    <a:lnTo>
                      <a:pt x="147" y="90"/>
                    </a:lnTo>
                    <a:lnTo>
                      <a:pt x="155" y="90"/>
                    </a:lnTo>
                    <a:lnTo>
                      <a:pt x="166" y="92"/>
                    </a:lnTo>
                    <a:lnTo>
                      <a:pt x="176" y="93"/>
                    </a:lnTo>
                    <a:lnTo>
                      <a:pt x="190" y="95"/>
                    </a:lnTo>
                    <a:lnTo>
                      <a:pt x="201" y="97"/>
                    </a:lnTo>
                    <a:lnTo>
                      <a:pt x="212" y="100"/>
                    </a:lnTo>
                    <a:lnTo>
                      <a:pt x="225" y="102"/>
                    </a:lnTo>
                    <a:lnTo>
                      <a:pt x="237" y="108"/>
                    </a:lnTo>
                    <a:lnTo>
                      <a:pt x="247" y="111"/>
                    </a:lnTo>
                    <a:lnTo>
                      <a:pt x="257" y="116"/>
                    </a:lnTo>
                    <a:lnTo>
                      <a:pt x="266" y="122"/>
                    </a:lnTo>
                    <a:lnTo>
                      <a:pt x="273" y="130"/>
                    </a:lnTo>
                    <a:lnTo>
                      <a:pt x="278" y="140"/>
                    </a:lnTo>
                    <a:lnTo>
                      <a:pt x="283" y="149"/>
                    </a:lnTo>
                    <a:lnTo>
                      <a:pt x="285" y="162"/>
                    </a:lnTo>
                    <a:lnTo>
                      <a:pt x="285" y="178"/>
                    </a:lnTo>
                    <a:lnTo>
                      <a:pt x="268" y="165"/>
                    </a:lnTo>
                    <a:lnTo>
                      <a:pt x="252" y="154"/>
                    </a:lnTo>
                    <a:lnTo>
                      <a:pt x="236" y="145"/>
                    </a:lnTo>
                    <a:lnTo>
                      <a:pt x="220" y="139"/>
                    </a:lnTo>
                    <a:lnTo>
                      <a:pt x="202" y="132"/>
                    </a:lnTo>
                    <a:lnTo>
                      <a:pt x="184" y="128"/>
                    </a:lnTo>
                    <a:lnTo>
                      <a:pt x="167" y="124"/>
                    </a:lnTo>
                    <a:lnTo>
                      <a:pt x="150" y="121"/>
                    </a:lnTo>
                    <a:lnTo>
                      <a:pt x="132" y="115"/>
                    </a:lnTo>
                    <a:lnTo>
                      <a:pt x="114" y="110"/>
                    </a:lnTo>
                    <a:lnTo>
                      <a:pt x="96" y="103"/>
                    </a:lnTo>
                    <a:lnTo>
                      <a:pt x="81" y="95"/>
                    </a:lnTo>
                    <a:lnTo>
                      <a:pt x="64" y="85"/>
                    </a:lnTo>
                    <a:lnTo>
                      <a:pt x="49" y="73"/>
                    </a:lnTo>
                    <a:lnTo>
                      <a:pt x="35" y="59"/>
                    </a:lnTo>
                    <a:lnTo>
                      <a:pt x="21" y="43"/>
                    </a:lnTo>
                    <a:lnTo>
                      <a:pt x="15" y="37"/>
                    </a:lnTo>
                    <a:lnTo>
                      <a:pt x="11" y="33"/>
                    </a:lnTo>
                    <a:lnTo>
                      <a:pt x="5" y="27"/>
                    </a:lnTo>
                    <a:lnTo>
                      <a:pt x="3" y="22"/>
                    </a:lnTo>
                    <a:lnTo>
                      <a:pt x="0" y="16"/>
                    </a:lnTo>
                    <a:lnTo>
                      <a:pt x="0" y="10"/>
                    </a:lnTo>
                    <a:lnTo>
                      <a:pt x="2"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5" name="Freeform 124"/>
              <p:cNvSpPr>
                <a:spLocks/>
              </p:cNvSpPr>
              <p:nvPr/>
            </p:nvSpPr>
            <p:spPr bwMode="auto">
              <a:xfrm>
                <a:off x="5783" y="2372"/>
                <a:ext cx="66" cy="62"/>
              </a:xfrm>
              <a:custGeom>
                <a:avLst/>
                <a:gdLst>
                  <a:gd name="T0" fmla="*/ 0 w 155"/>
                  <a:gd name="T1" fmla="*/ 0 h 148"/>
                  <a:gd name="T2" fmla="*/ 0 w 155"/>
                  <a:gd name="T3" fmla="*/ 0 h 148"/>
                  <a:gd name="T4" fmla="*/ 0 w 155"/>
                  <a:gd name="T5" fmla="*/ 0 h 148"/>
                  <a:gd name="T6" fmla="*/ 0 w 155"/>
                  <a:gd name="T7" fmla="*/ 0 h 148"/>
                  <a:gd name="T8" fmla="*/ 0 w 155"/>
                  <a:gd name="T9" fmla="*/ 0 h 148"/>
                  <a:gd name="T10" fmla="*/ 0 w 155"/>
                  <a:gd name="T11" fmla="*/ 0 h 148"/>
                  <a:gd name="T12" fmla="*/ 0 w 155"/>
                  <a:gd name="T13" fmla="*/ 0 h 148"/>
                  <a:gd name="T14" fmla="*/ 0 w 155"/>
                  <a:gd name="T15" fmla="*/ 0 h 148"/>
                  <a:gd name="T16" fmla="*/ 0 w 155"/>
                  <a:gd name="T17" fmla="*/ 0 h 148"/>
                  <a:gd name="T18" fmla="*/ 0 w 155"/>
                  <a:gd name="T19" fmla="*/ 0 h 148"/>
                  <a:gd name="T20" fmla="*/ 0 w 155"/>
                  <a:gd name="T21" fmla="*/ 0 h 148"/>
                  <a:gd name="T22" fmla="*/ 0 w 155"/>
                  <a:gd name="T23" fmla="*/ 0 h 148"/>
                  <a:gd name="T24" fmla="*/ 0 w 155"/>
                  <a:gd name="T25" fmla="*/ 0 h 148"/>
                  <a:gd name="T26" fmla="*/ 0 w 155"/>
                  <a:gd name="T27" fmla="*/ 0 h 148"/>
                  <a:gd name="T28" fmla="*/ 0 w 155"/>
                  <a:gd name="T29" fmla="*/ 0 h 148"/>
                  <a:gd name="T30" fmla="*/ 0 w 155"/>
                  <a:gd name="T31" fmla="*/ 0 h 148"/>
                  <a:gd name="T32" fmla="*/ 0 w 155"/>
                  <a:gd name="T33" fmla="*/ 0 h 148"/>
                  <a:gd name="T34" fmla="*/ 0 w 155"/>
                  <a:gd name="T35" fmla="*/ 0 h 148"/>
                  <a:gd name="T36" fmla="*/ 0 w 155"/>
                  <a:gd name="T37" fmla="*/ 0 h 148"/>
                  <a:gd name="T38" fmla="*/ 0 w 155"/>
                  <a:gd name="T39" fmla="*/ 0 h 148"/>
                  <a:gd name="T40" fmla="*/ 0 w 155"/>
                  <a:gd name="T41" fmla="*/ 0 h 148"/>
                  <a:gd name="T42" fmla="*/ 0 w 155"/>
                  <a:gd name="T43" fmla="*/ 0 h 148"/>
                  <a:gd name="T44" fmla="*/ 0 w 155"/>
                  <a:gd name="T45" fmla="*/ 0 h 148"/>
                  <a:gd name="T46" fmla="*/ 0 w 155"/>
                  <a:gd name="T47" fmla="*/ 0 h 148"/>
                  <a:gd name="T48" fmla="*/ 0 w 155"/>
                  <a:gd name="T49" fmla="*/ 0 h 148"/>
                  <a:gd name="T50" fmla="*/ 0 w 155"/>
                  <a:gd name="T51" fmla="*/ 0 h 148"/>
                  <a:gd name="T52" fmla="*/ 0 w 155"/>
                  <a:gd name="T53" fmla="*/ 0 h 148"/>
                  <a:gd name="T54" fmla="*/ 0 w 155"/>
                  <a:gd name="T55" fmla="*/ 0 h 148"/>
                  <a:gd name="T56" fmla="*/ 0 w 155"/>
                  <a:gd name="T57" fmla="*/ 0 h 148"/>
                  <a:gd name="T58" fmla="*/ 0 w 155"/>
                  <a:gd name="T59" fmla="*/ 0 h 148"/>
                  <a:gd name="T60" fmla="*/ 0 w 155"/>
                  <a:gd name="T61" fmla="*/ 0 h 148"/>
                  <a:gd name="T62" fmla="*/ 0 w 155"/>
                  <a:gd name="T63" fmla="*/ 0 h 148"/>
                  <a:gd name="T64" fmla="*/ 0 w 155"/>
                  <a:gd name="T65" fmla="*/ 0 h 148"/>
                  <a:gd name="T66" fmla="*/ 0 w 155"/>
                  <a:gd name="T67" fmla="*/ 0 h 148"/>
                  <a:gd name="T68" fmla="*/ 0 w 155"/>
                  <a:gd name="T69" fmla="*/ 0 h 148"/>
                  <a:gd name="T70" fmla="*/ 0 w 155"/>
                  <a:gd name="T71" fmla="*/ 0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48"/>
                  <a:gd name="T110" fmla="*/ 155 w 155"/>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48">
                    <a:moveTo>
                      <a:pt x="2" y="2"/>
                    </a:moveTo>
                    <a:lnTo>
                      <a:pt x="15" y="0"/>
                    </a:lnTo>
                    <a:lnTo>
                      <a:pt x="31" y="1"/>
                    </a:lnTo>
                    <a:lnTo>
                      <a:pt x="46" y="2"/>
                    </a:lnTo>
                    <a:lnTo>
                      <a:pt x="63" y="7"/>
                    </a:lnTo>
                    <a:lnTo>
                      <a:pt x="77" y="11"/>
                    </a:lnTo>
                    <a:lnTo>
                      <a:pt x="92" y="19"/>
                    </a:lnTo>
                    <a:lnTo>
                      <a:pt x="108" y="28"/>
                    </a:lnTo>
                    <a:lnTo>
                      <a:pt x="121" y="39"/>
                    </a:lnTo>
                    <a:lnTo>
                      <a:pt x="132" y="49"/>
                    </a:lnTo>
                    <a:lnTo>
                      <a:pt x="142" y="62"/>
                    </a:lnTo>
                    <a:lnTo>
                      <a:pt x="148" y="74"/>
                    </a:lnTo>
                    <a:lnTo>
                      <a:pt x="154" y="88"/>
                    </a:lnTo>
                    <a:lnTo>
                      <a:pt x="155" y="102"/>
                    </a:lnTo>
                    <a:lnTo>
                      <a:pt x="153" y="117"/>
                    </a:lnTo>
                    <a:lnTo>
                      <a:pt x="148" y="133"/>
                    </a:lnTo>
                    <a:lnTo>
                      <a:pt x="138" y="148"/>
                    </a:lnTo>
                    <a:lnTo>
                      <a:pt x="131" y="137"/>
                    </a:lnTo>
                    <a:lnTo>
                      <a:pt x="127" y="125"/>
                    </a:lnTo>
                    <a:lnTo>
                      <a:pt x="119" y="114"/>
                    </a:lnTo>
                    <a:lnTo>
                      <a:pt x="113" y="103"/>
                    </a:lnTo>
                    <a:lnTo>
                      <a:pt x="107" y="92"/>
                    </a:lnTo>
                    <a:lnTo>
                      <a:pt x="100" y="81"/>
                    </a:lnTo>
                    <a:lnTo>
                      <a:pt x="91" y="70"/>
                    </a:lnTo>
                    <a:lnTo>
                      <a:pt x="84" y="60"/>
                    </a:lnTo>
                    <a:lnTo>
                      <a:pt x="74" y="49"/>
                    </a:lnTo>
                    <a:lnTo>
                      <a:pt x="66" y="40"/>
                    </a:lnTo>
                    <a:lnTo>
                      <a:pt x="56" y="31"/>
                    </a:lnTo>
                    <a:lnTo>
                      <a:pt x="47" y="25"/>
                    </a:lnTo>
                    <a:lnTo>
                      <a:pt x="35" y="17"/>
                    </a:lnTo>
                    <a:lnTo>
                      <a:pt x="25" y="12"/>
                    </a:lnTo>
                    <a:lnTo>
                      <a:pt x="13" y="7"/>
                    </a:lnTo>
                    <a:lnTo>
                      <a:pt x="0" y="6"/>
                    </a:lnTo>
                    <a:lnTo>
                      <a:pt x="0" y="4"/>
                    </a:lnTo>
                    <a:lnTo>
                      <a:pt x="2"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6" name="Freeform 125"/>
              <p:cNvSpPr>
                <a:spLocks/>
              </p:cNvSpPr>
              <p:nvPr/>
            </p:nvSpPr>
            <p:spPr bwMode="auto">
              <a:xfrm>
                <a:off x="6047" y="2372"/>
                <a:ext cx="51" cy="59"/>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1"/>
                  <a:gd name="T161" fmla="*/ 121 w 12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1">
                    <a:moveTo>
                      <a:pt x="86" y="0"/>
                    </a:moveTo>
                    <a:lnTo>
                      <a:pt x="89" y="2"/>
                    </a:lnTo>
                    <a:lnTo>
                      <a:pt x="92" y="3"/>
                    </a:lnTo>
                    <a:lnTo>
                      <a:pt x="93" y="6"/>
                    </a:lnTo>
                    <a:lnTo>
                      <a:pt x="94" y="9"/>
                    </a:lnTo>
                    <a:lnTo>
                      <a:pt x="89" y="15"/>
                    </a:lnTo>
                    <a:lnTo>
                      <a:pt x="82" y="21"/>
                    </a:lnTo>
                    <a:lnTo>
                      <a:pt x="76" y="23"/>
                    </a:lnTo>
                    <a:lnTo>
                      <a:pt x="70" y="26"/>
                    </a:lnTo>
                    <a:lnTo>
                      <a:pt x="66" y="29"/>
                    </a:lnTo>
                    <a:lnTo>
                      <a:pt x="60" y="32"/>
                    </a:lnTo>
                    <a:lnTo>
                      <a:pt x="55" y="35"/>
                    </a:lnTo>
                    <a:lnTo>
                      <a:pt x="51" y="38"/>
                    </a:lnTo>
                    <a:lnTo>
                      <a:pt x="47" y="40"/>
                    </a:lnTo>
                    <a:lnTo>
                      <a:pt x="45" y="44"/>
                    </a:lnTo>
                    <a:lnTo>
                      <a:pt x="49" y="45"/>
                    </a:lnTo>
                    <a:lnTo>
                      <a:pt x="54" y="46"/>
                    </a:lnTo>
                    <a:lnTo>
                      <a:pt x="58" y="45"/>
                    </a:lnTo>
                    <a:lnTo>
                      <a:pt x="64" y="45"/>
                    </a:lnTo>
                    <a:lnTo>
                      <a:pt x="68" y="42"/>
                    </a:lnTo>
                    <a:lnTo>
                      <a:pt x="73" y="40"/>
                    </a:lnTo>
                    <a:lnTo>
                      <a:pt x="78" y="39"/>
                    </a:lnTo>
                    <a:lnTo>
                      <a:pt x="84" y="38"/>
                    </a:lnTo>
                    <a:lnTo>
                      <a:pt x="92" y="33"/>
                    </a:lnTo>
                    <a:lnTo>
                      <a:pt x="102" y="31"/>
                    </a:lnTo>
                    <a:lnTo>
                      <a:pt x="106" y="31"/>
                    </a:lnTo>
                    <a:lnTo>
                      <a:pt x="111" y="31"/>
                    </a:lnTo>
                    <a:lnTo>
                      <a:pt x="115" y="32"/>
                    </a:lnTo>
                    <a:lnTo>
                      <a:pt x="121" y="36"/>
                    </a:lnTo>
                    <a:lnTo>
                      <a:pt x="115" y="39"/>
                    </a:lnTo>
                    <a:lnTo>
                      <a:pt x="110" y="43"/>
                    </a:lnTo>
                    <a:lnTo>
                      <a:pt x="105" y="46"/>
                    </a:lnTo>
                    <a:lnTo>
                      <a:pt x="100" y="50"/>
                    </a:lnTo>
                    <a:lnTo>
                      <a:pt x="94" y="51"/>
                    </a:lnTo>
                    <a:lnTo>
                      <a:pt x="88" y="54"/>
                    </a:lnTo>
                    <a:lnTo>
                      <a:pt x="82" y="57"/>
                    </a:lnTo>
                    <a:lnTo>
                      <a:pt x="76" y="59"/>
                    </a:lnTo>
                    <a:lnTo>
                      <a:pt x="69" y="59"/>
                    </a:lnTo>
                    <a:lnTo>
                      <a:pt x="63" y="62"/>
                    </a:lnTo>
                    <a:lnTo>
                      <a:pt x="56" y="64"/>
                    </a:lnTo>
                    <a:lnTo>
                      <a:pt x="50" y="67"/>
                    </a:lnTo>
                    <a:lnTo>
                      <a:pt x="43" y="69"/>
                    </a:lnTo>
                    <a:lnTo>
                      <a:pt x="37" y="71"/>
                    </a:lnTo>
                    <a:lnTo>
                      <a:pt x="31" y="74"/>
                    </a:lnTo>
                    <a:lnTo>
                      <a:pt x="26" y="78"/>
                    </a:lnTo>
                    <a:lnTo>
                      <a:pt x="33" y="80"/>
                    </a:lnTo>
                    <a:lnTo>
                      <a:pt x="43" y="82"/>
                    </a:lnTo>
                    <a:lnTo>
                      <a:pt x="48" y="81"/>
                    </a:lnTo>
                    <a:lnTo>
                      <a:pt x="51" y="81"/>
                    </a:lnTo>
                    <a:lnTo>
                      <a:pt x="57" y="81"/>
                    </a:lnTo>
                    <a:lnTo>
                      <a:pt x="62" y="81"/>
                    </a:lnTo>
                    <a:lnTo>
                      <a:pt x="67" y="79"/>
                    </a:lnTo>
                    <a:lnTo>
                      <a:pt x="71" y="79"/>
                    </a:lnTo>
                    <a:lnTo>
                      <a:pt x="76" y="78"/>
                    </a:lnTo>
                    <a:lnTo>
                      <a:pt x="81" y="78"/>
                    </a:lnTo>
                    <a:lnTo>
                      <a:pt x="86" y="78"/>
                    </a:lnTo>
                    <a:lnTo>
                      <a:pt x="90" y="78"/>
                    </a:lnTo>
                    <a:lnTo>
                      <a:pt x="95" y="78"/>
                    </a:lnTo>
                    <a:lnTo>
                      <a:pt x="101" y="79"/>
                    </a:lnTo>
                    <a:lnTo>
                      <a:pt x="96" y="82"/>
                    </a:lnTo>
                    <a:lnTo>
                      <a:pt x="92" y="85"/>
                    </a:lnTo>
                    <a:lnTo>
                      <a:pt x="87" y="87"/>
                    </a:lnTo>
                    <a:lnTo>
                      <a:pt x="82" y="89"/>
                    </a:lnTo>
                    <a:lnTo>
                      <a:pt x="76" y="91"/>
                    </a:lnTo>
                    <a:lnTo>
                      <a:pt x="70" y="93"/>
                    </a:lnTo>
                    <a:lnTo>
                      <a:pt x="65" y="95"/>
                    </a:lnTo>
                    <a:lnTo>
                      <a:pt x="61" y="97"/>
                    </a:lnTo>
                    <a:lnTo>
                      <a:pt x="53" y="99"/>
                    </a:lnTo>
                    <a:lnTo>
                      <a:pt x="51" y="104"/>
                    </a:lnTo>
                    <a:lnTo>
                      <a:pt x="52" y="106"/>
                    </a:lnTo>
                    <a:lnTo>
                      <a:pt x="57" y="108"/>
                    </a:lnTo>
                    <a:lnTo>
                      <a:pt x="63" y="111"/>
                    </a:lnTo>
                    <a:lnTo>
                      <a:pt x="71" y="114"/>
                    </a:lnTo>
                    <a:lnTo>
                      <a:pt x="68" y="122"/>
                    </a:lnTo>
                    <a:lnTo>
                      <a:pt x="61" y="128"/>
                    </a:lnTo>
                    <a:lnTo>
                      <a:pt x="52" y="134"/>
                    </a:lnTo>
                    <a:lnTo>
                      <a:pt x="47" y="141"/>
                    </a:lnTo>
                    <a:lnTo>
                      <a:pt x="40" y="133"/>
                    </a:lnTo>
                    <a:lnTo>
                      <a:pt x="33" y="124"/>
                    </a:lnTo>
                    <a:lnTo>
                      <a:pt x="27" y="115"/>
                    </a:lnTo>
                    <a:lnTo>
                      <a:pt x="21" y="107"/>
                    </a:lnTo>
                    <a:lnTo>
                      <a:pt x="17" y="101"/>
                    </a:lnTo>
                    <a:lnTo>
                      <a:pt x="13" y="96"/>
                    </a:lnTo>
                    <a:lnTo>
                      <a:pt x="12" y="92"/>
                    </a:lnTo>
                    <a:lnTo>
                      <a:pt x="9" y="88"/>
                    </a:lnTo>
                    <a:lnTo>
                      <a:pt x="3" y="78"/>
                    </a:lnTo>
                    <a:lnTo>
                      <a:pt x="1" y="69"/>
                    </a:lnTo>
                    <a:lnTo>
                      <a:pt x="0" y="61"/>
                    </a:lnTo>
                    <a:lnTo>
                      <a:pt x="1" y="56"/>
                    </a:lnTo>
                    <a:lnTo>
                      <a:pt x="1" y="50"/>
                    </a:lnTo>
                    <a:lnTo>
                      <a:pt x="5" y="44"/>
                    </a:lnTo>
                    <a:lnTo>
                      <a:pt x="10" y="38"/>
                    </a:lnTo>
                    <a:lnTo>
                      <a:pt x="15" y="33"/>
                    </a:lnTo>
                    <a:lnTo>
                      <a:pt x="19" y="31"/>
                    </a:lnTo>
                    <a:lnTo>
                      <a:pt x="23" y="29"/>
                    </a:lnTo>
                    <a:lnTo>
                      <a:pt x="29" y="27"/>
                    </a:lnTo>
                    <a:lnTo>
                      <a:pt x="34" y="25"/>
                    </a:lnTo>
                    <a:lnTo>
                      <a:pt x="40" y="21"/>
                    </a:lnTo>
                    <a:lnTo>
                      <a:pt x="47" y="19"/>
                    </a:lnTo>
                    <a:lnTo>
                      <a:pt x="52" y="16"/>
                    </a:lnTo>
                    <a:lnTo>
                      <a:pt x="59" y="12"/>
                    </a:lnTo>
                    <a:lnTo>
                      <a:pt x="66" y="9"/>
                    </a:lnTo>
                    <a:lnTo>
                      <a:pt x="72" y="5"/>
                    </a:lnTo>
                    <a:lnTo>
                      <a:pt x="78" y="3"/>
                    </a:lnTo>
                    <a:lnTo>
                      <a:pt x="8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7" name="Freeform 126"/>
              <p:cNvSpPr>
                <a:spLocks/>
              </p:cNvSpPr>
              <p:nvPr/>
            </p:nvSpPr>
            <p:spPr bwMode="auto">
              <a:xfrm>
                <a:off x="5491" y="2372"/>
                <a:ext cx="35" cy="9"/>
              </a:xfrm>
              <a:custGeom>
                <a:avLst/>
                <a:gdLst>
                  <a:gd name="T0" fmla="*/ 0 w 82"/>
                  <a:gd name="T1" fmla="*/ 0 h 22"/>
                  <a:gd name="T2" fmla="*/ 0 w 82"/>
                  <a:gd name="T3" fmla="*/ 0 h 22"/>
                  <a:gd name="T4" fmla="*/ 0 w 82"/>
                  <a:gd name="T5" fmla="*/ 0 h 22"/>
                  <a:gd name="T6" fmla="*/ 0 w 82"/>
                  <a:gd name="T7" fmla="*/ 0 h 22"/>
                  <a:gd name="T8" fmla="*/ 0 w 82"/>
                  <a:gd name="T9" fmla="*/ 0 h 22"/>
                  <a:gd name="T10" fmla="*/ 0 w 82"/>
                  <a:gd name="T11" fmla="*/ 0 h 22"/>
                  <a:gd name="T12" fmla="*/ 0 w 82"/>
                  <a:gd name="T13" fmla="*/ 0 h 22"/>
                  <a:gd name="T14" fmla="*/ 0 w 82"/>
                  <a:gd name="T15" fmla="*/ 0 h 22"/>
                  <a:gd name="T16" fmla="*/ 0 w 82"/>
                  <a:gd name="T17" fmla="*/ 0 h 22"/>
                  <a:gd name="T18" fmla="*/ 0 w 82"/>
                  <a:gd name="T19" fmla="*/ 0 h 22"/>
                  <a:gd name="T20" fmla="*/ 0 w 82"/>
                  <a:gd name="T21" fmla="*/ 0 h 22"/>
                  <a:gd name="T22" fmla="*/ 0 w 82"/>
                  <a:gd name="T23" fmla="*/ 0 h 22"/>
                  <a:gd name="T24" fmla="*/ 0 w 82"/>
                  <a:gd name="T25" fmla="*/ 0 h 22"/>
                  <a:gd name="T26" fmla="*/ 0 w 82"/>
                  <a:gd name="T27" fmla="*/ 0 h 22"/>
                  <a:gd name="T28" fmla="*/ 0 w 82"/>
                  <a:gd name="T29" fmla="*/ 0 h 22"/>
                  <a:gd name="T30" fmla="*/ 0 w 82"/>
                  <a:gd name="T31" fmla="*/ 0 h 22"/>
                  <a:gd name="T32" fmla="*/ 0 w 82"/>
                  <a:gd name="T33" fmla="*/ 0 h 22"/>
                  <a:gd name="T34" fmla="*/ 0 w 82"/>
                  <a:gd name="T35" fmla="*/ 0 h 22"/>
                  <a:gd name="T36" fmla="*/ 0 w 82"/>
                  <a:gd name="T37" fmla="*/ 0 h 22"/>
                  <a:gd name="T38" fmla="*/ 0 w 82"/>
                  <a:gd name="T39" fmla="*/ 0 h 22"/>
                  <a:gd name="T40" fmla="*/ 0 w 82"/>
                  <a:gd name="T41" fmla="*/ 0 h 22"/>
                  <a:gd name="T42" fmla="*/ 0 w 82"/>
                  <a:gd name="T43" fmla="*/ 0 h 22"/>
                  <a:gd name="T44" fmla="*/ 0 w 82"/>
                  <a:gd name="T45" fmla="*/ 0 h 22"/>
                  <a:gd name="T46" fmla="*/ 0 w 82"/>
                  <a:gd name="T47" fmla="*/ 0 h 22"/>
                  <a:gd name="T48" fmla="*/ 0 w 82"/>
                  <a:gd name="T49" fmla="*/ 0 h 22"/>
                  <a:gd name="T50" fmla="*/ 0 w 82"/>
                  <a:gd name="T51" fmla="*/ 0 h 22"/>
                  <a:gd name="T52" fmla="*/ 0 w 82"/>
                  <a:gd name="T53" fmla="*/ 0 h 22"/>
                  <a:gd name="T54" fmla="*/ 0 w 82"/>
                  <a:gd name="T55" fmla="*/ 0 h 22"/>
                  <a:gd name="T56" fmla="*/ 0 w 82"/>
                  <a:gd name="T57" fmla="*/ 0 h 22"/>
                  <a:gd name="T58" fmla="*/ 0 w 82"/>
                  <a:gd name="T59" fmla="*/ 0 h 22"/>
                  <a:gd name="T60" fmla="*/ 0 w 82"/>
                  <a:gd name="T61" fmla="*/ 0 h 22"/>
                  <a:gd name="T62" fmla="*/ 0 w 82"/>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22"/>
                  <a:gd name="T98" fmla="*/ 82 w 82"/>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22">
                    <a:moveTo>
                      <a:pt x="58" y="0"/>
                    </a:moveTo>
                    <a:lnTo>
                      <a:pt x="64" y="0"/>
                    </a:lnTo>
                    <a:lnTo>
                      <a:pt x="70" y="0"/>
                    </a:lnTo>
                    <a:lnTo>
                      <a:pt x="75" y="0"/>
                    </a:lnTo>
                    <a:lnTo>
                      <a:pt x="82" y="0"/>
                    </a:lnTo>
                    <a:lnTo>
                      <a:pt x="82" y="1"/>
                    </a:lnTo>
                    <a:lnTo>
                      <a:pt x="82" y="2"/>
                    </a:lnTo>
                    <a:lnTo>
                      <a:pt x="74" y="4"/>
                    </a:lnTo>
                    <a:lnTo>
                      <a:pt x="66" y="9"/>
                    </a:lnTo>
                    <a:lnTo>
                      <a:pt x="58" y="11"/>
                    </a:lnTo>
                    <a:lnTo>
                      <a:pt x="50" y="16"/>
                    </a:lnTo>
                    <a:lnTo>
                      <a:pt x="42" y="19"/>
                    </a:lnTo>
                    <a:lnTo>
                      <a:pt x="33" y="21"/>
                    </a:lnTo>
                    <a:lnTo>
                      <a:pt x="25" y="22"/>
                    </a:lnTo>
                    <a:lnTo>
                      <a:pt x="17" y="22"/>
                    </a:lnTo>
                    <a:lnTo>
                      <a:pt x="12" y="21"/>
                    </a:lnTo>
                    <a:lnTo>
                      <a:pt x="7" y="19"/>
                    </a:lnTo>
                    <a:lnTo>
                      <a:pt x="4" y="17"/>
                    </a:lnTo>
                    <a:lnTo>
                      <a:pt x="0" y="15"/>
                    </a:lnTo>
                    <a:lnTo>
                      <a:pt x="5" y="11"/>
                    </a:lnTo>
                    <a:lnTo>
                      <a:pt x="9" y="9"/>
                    </a:lnTo>
                    <a:lnTo>
                      <a:pt x="14" y="8"/>
                    </a:lnTo>
                    <a:lnTo>
                      <a:pt x="19" y="7"/>
                    </a:lnTo>
                    <a:lnTo>
                      <a:pt x="24" y="6"/>
                    </a:lnTo>
                    <a:lnTo>
                      <a:pt x="28" y="5"/>
                    </a:lnTo>
                    <a:lnTo>
                      <a:pt x="33" y="4"/>
                    </a:lnTo>
                    <a:lnTo>
                      <a:pt x="39" y="4"/>
                    </a:lnTo>
                    <a:lnTo>
                      <a:pt x="43" y="3"/>
                    </a:lnTo>
                    <a:lnTo>
                      <a:pt x="48" y="2"/>
                    </a:lnTo>
                    <a:lnTo>
                      <a:pt x="52" y="1"/>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8" name="Freeform 127"/>
              <p:cNvSpPr>
                <a:spLocks/>
              </p:cNvSpPr>
              <p:nvPr/>
            </p:nvSpPr>
            <p:spPr bwMode="auto">
              <a:xfrm>
                <a:off x="5759" y="2372"/>
                <a:ext cx="55" cy="67"/>
              </a:xfrm>
              <a:custGeom>
                <a:avLst/>
                <a:gdLst>
                  <a:gd name="T0" fmla="*/ 0 w 123"/>
                  <a:gd name="T1" fmla="*/ 0 h 162"/>
                  <a:gd name="T2" fmla="*/ 0 w 123"/>
                  <a:gd name="T3" fmla="*/ 0 h 162"/>
                  <a:gd name="T4" fmla="*/ 0 w 123"/>
                  <a:gd name="T5" fmla="*/ 0 h 162"/>
                  <a:gd name="T6" fmla="*/ 0 w 123"/>
                  <a:gd name="T7" fmla="*/ 0 h 162"/>
                  <a:gd name="T8" fmla="*/ 0 w 123"/>
                  <a:gd name="T9" fmla="*/ 0 h 162"/>
                  <a:gd name="T10" fmla="*/ 0 w 123"/>
                  <a:gd name="T11" fmla="*/ 0 h 162"/>
                  <a:gd name="T12" fmla="*/ 0 w 123"/>
                  <a:gd name="T13" fmla="*/ 0 h 162"/>
                  <a:gd name="T14" fmla="*/ 0 w 123"/>
                  <a:gd name="T15" fmla="*/ 0 h 162"/>
                  <a:gd name="T16" fmla="*/ 0 w 123"/>
                  <a:gd name="T17" fmla="*/ 0 h 162"/>
                  <a:gd name="T18" fmla="*/ 0 w 123"/>
                  <a:gd name="T19" fmla="*/ 0 h 162"/>
                  <a:gd name="T20" fmla="*/ 0 w 123"/>
                  <a:gd name="T21" fmla="*/ 0 h 162"/>
                  <a:gd name="T22" fmla="*/ 0 w 123"/>
                  <a:gd name="T23" fmla="*/ 0 h 162"/>
                  <a:gd name="T24" fmla="*/ 0 w 123"/>
                  <a:gd name="T25" fmla="*/ 0 h 162"/>
                  <a:gd name="T26" fmla="*/ 0 w 123"/>
                  <a:gd name="T27" fmla="*/ 0 h 162"/>
                  <a:gd name="T28" fmla="*/ 0 w 123"/>
                  <a:gd name="T29" fmla="*/ 0 h 162"/>
                  <a:gd name="T30" fmla="*/ 0 w 123"/>
                  <a:gd name="T31" fmla="*/ 0 h 162"/>
                  <a:gd name="T32" fmla="*/ 0 w 123"/>
                  <a:gd name="T33" fmla="*/ 0 h 162"/>
                  <a:gd name="T34" fmla="*/ 0 w 123"/>
                  <a:gd name="T35" fmla="*/ 0 h 162"/>
                  <a:gd name="T36" fmla="*/ 0 w 123"/>
                  <a:gd name="T37" fmla="*/ 0 h 162"/>
                  <a:gd name="T38" fmla="*/ 0 w 123"/>
                  <a:gd name="T39" fmla="*/ 0 h 162"/>
                  <a:gd name="T40" fmla="*/ 0 w 123"/>
                  <a:gd name="T41" fmla="*/ 0 h 162"/>
                  <a:gd name="T42" fmla="*/ 0 w 123"/>
                  <a:gd name="T43" fmla="*/ 0 h 162"/>
                  <a:gd name="T44" fmla="*/ 0 w 123"/>
                  <a:gd name="T45" fmla="*/ 0 h 162"/>
                  <a:gd name="T46" fmla="*/ 0 w 123"/>
                  <a:gd name="T47" fmla="*/ 0 h 162"/>
                  <a:gd name="T48" fmla="*/ 0 w 123"/>
                  <a:gd name="T49" fmla="*/ 0 h 162"/>
                  <a:gd name="T50" fmla="*/ 0 w 123"/>
                  <a:gd name="T51" fmla="*/ 0 h 162"/>
                  <a:gd name="T52" fmla="*/ 0 w 123"/>
                  <a:gd name="T53" fmla="*/ 0 h 162"/>
                  <a:gd name="T54" fmla="*/ 0 w 123"/>
                  <a:gd name="T55" fmla="*/ 0 h 162"/>
                  <a:gd name="T56" fmla="*/ 0 w 123"/>
                  <a:gd name="T57" fmla="*/ 0 h 162"/>
                  <a:gd name="T58" fmla="*/ 0 w 123"/>
                  <a:gd name="T59" fmla="*/ 0 h 162"/>
                  <a:gd name="T60" fmla="*/ 0 w 123"/>
                  <a:gd name="T61" fmla="*/ 0 h 162"/>
                  <a:gd name="T62" fmla="*/ 0 w 123"/>
                  <a:gd name="T63" fmla="*/ 0 h 162"/>
                  <a:gd name="T64" fmla="*/ 0 w 123"/>
                  <a:gd name="T65" fmla="*/ 0 h 162"/>
                  <a:gd name="T66" fmla="*/ 0 w 123"/>
                  <a:gd name="T67" fmla="*/ 0 h 162"/>
                  <a:gd name="T68" fmla="*/ 0 w 123"/>
                  <a:gd name="T69" fmla="*/ 0 h 162"/>
                  <a:gd name="T70" fmla="*/ 0 w 123"/>
                  <a:gd name="T71" fmla="*/ 0 h 162"/>
                  <a:gd name="T72" fmla="*/ 0 w 123"/>
                  <a:gd name="T73" fmla="*/ 0 h 162"/>
                  <a:gd name="T74" fmla="*/ 0 w 123"/>
                  <a:gd name="T75" fmla="*/ 0 h 162"/>
                  <a:gd name="T76" fmla="*/ 0 w 123"/>
                  <a:gd name="T77" fmla="*/ 0 h 162"/>
                  <a:gd name="T78" fmla="*/ 0 w 123"/>
                  <a:gd name="T79" fmla="*/ 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162"/>
                  <a:gd name="T122" fmla="*/ 123 w 123"/>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162">
                    <a:moveTo>
                      <a:pt x="2" y="0"/>
                    </a:moveTo>
                    <a:lnTo>
                      <a:pt x="16" y="1"/>
                    </a:lnTo>
                    <a:lnTo>
                      <a:pt x="32" y="4"/>
                    </a:lnTo>
                    <a:lnTo>
                      <a:pt x="46" y="9"/>
                    </a:lnTo>
                    <a:lnTo>
                      <a:pt x="60" y="16"/>
                    </a:lnTo>
                    <a:lnTo>
                      <a:pt x="71" y="23"/>
                    </a:lnTo>
                    <a:lnTo>
                      <a:pt x="82" y="32"/>
                    </a:lnTo>
                    <a:lnTo>
                      <a:pt x="92" y="42"/>
                    </a:lnTo>
                    <a:lnTo>
                      <a:pt x="102" y="54"/>
                    </a:lnTo>
                    <a:lnTo>
                      <a:pt x="109" y="66"/>
                    </a:lnTo>
                    <a:lnTo>
                      <a:pt x="115" y="78"/>
                    </a:lnTo>
                    <a:lnTo>
                      <a:pt x="119" y="91"/>
                    </a:lnTo>
                    <a:lnTo>
                      <a:pt x="123" y="104"/>
                    </a:lnTo>
                    <a:lnTo>
                      <a:pt x="123" y="117"/>
                    </a:lnTo>
                    <a:lnTo>
                      <a:pt x="123" y="131"/>
                    </a:lnTo>
                    <a:lnTo>
                      <a:pt x="120" y="144"/>
                    </a:lnTo>
                    <a:lnTo>
                      <a:pt x="116" y="159"/>
                    </a:lnTo>
                    <a:lnTo>
                      <a:pt x="110" y="159"/>
                    </a:lnTo>
                    <a:lnTo>
                      <a:pt x="107" y="161"/>
                    </a:lnTo>
                    <a:lnTo>
                      <a:pt x="101" y="162"/>
                    </a:lnTo>
                    <a:lnTo>
                      <a:pt x="97" y="162"/>
                    </a:lnTo>
                    <a:lnTo>
                      <a:pt x="97" y="146"/>
                    </a:lnTo>
                    <a:lnTo>
                      <a:pt x="97" y="134"/>
                    </a:lnTo>
                    <a:lnTo>
                      <a:pt x="95" y="121"/>
                    </a:lnTo>
                    <a:lnTo>
                      <a:pt x="93" y="109"/>
                    </a:lnTo>
                    <a:lnTo>
                      <a:pt x="89" y="97"/>
                    </a:lnTo>
                    <a:lnTo>
                      <a:pt x="85" y="87"/>
                    </a:lnTo>
                    <a:lnTo>
                      <a:pt x="80" y="77"/>
                    </a:lnTo>
                    <a:lnTo>
                      <a:pt x="74" y="68"/>
                    </a:lnTo>
                    <a:lnTo>
                      <a:pt x="67" y="58"/>
                    </a:lnTo>
                    <a:lnTo>
                      <a:pt x="60" y="49"/>
                    </a:lnTo>
                    <a:lnTo>
                      <a:pt x="51" y="41"/>
                    </a:lnTo>
                    <a:lnTo>
                      <a:pt x="43" y="33"/>
                    </a:lnTo>
                    <a:lnTo>
                      <a:pt x="32" y="26"/>
                    </a:lnTo>
                    <a:lnTo>
                      <a:pt x="23" y="18"/>
                    </a:lnTo>
                    <a:lnTo>
                      <a:pt x="12" y="10"/>
                    </a:lnTo>
                    <a:lnTo>
                      <a:pt x="0" y="3"/>
                    </a:lnTo>
                    <a:lnTo>
                      <a:pt x="0" y="2"/>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9" name="Freeform 128"/>
              <p:cNvSpPr>
                <a:spLocks/>
              </p:cNvSpPr>
              <p:nvPr/>
            </p:nvSpPr>
            <p:spPr bwMode="auto">
              <a:xfrm>
                <a:off x="5451" y="2399"/>
                <a:ext cx="15" cy="7"/>
              </a:xfrm>
              <a:custGeom>
                <a:avLst/>
                <a:gdLst>
                  <a:gd name="T0" fmla="*/ 0 w 32"/>
                  <a:gd name="T1" fmla="*/ 0 h 16"/>
                  <a:gd name="T2" fmla="*/ 0 w 32"/>
                  <a:gd name="T3" fmla="*/ 0 h 16"/>
                  <a:gd name="T4" fmla="*/ 0 w 32"/>
                  <a:gd name="T5" fmla="*/ 0 h 16"/>
                  <a:gd name="T6" fmla="*/ 0 w 32"/>
                  <a:gd name="T7" fmla="*/ 0 h 16"/>
                  <a:gd name="T8" fmla="*/ 0 w 32"/>
                  <a:gd name="T9" fmla="*/ 0 h 16"/>
                  <a:gd name="T10" fmla="*/ 0 w 32"/>
                  <a:gd name="T11" fmla="*/ 0 h 16"/>
                  <a:gd name="T12" fmla="*/ 0 w 32"/>
                  <a:gd name="T13" fmla="*/ 0 h 16"/>
                  <a:gd name="T14" fmla="*/ 0 w 32"/>
                  <a:gd name="T15" fmla="*/ 0 h 16"/>
                  <a:gd name="T16" fmla="*/ 0 w 32"/>
                  <a:gd name="T17" fmla="*/ 0 h 16"/>
                  <a:gd name="T18" fmla="*/ 0 w 32"/>
                  <a:gd name="T19" fmla="*/ 0 h 16"/>
                  <a:gd name="T20" fmla="*/ 0 w 32"/>
                  <a:gd name="T21" fmla="*/ 0 h 16"/>
                  <a:gd name="T22" fmla="*/ 0 w 32"/>
                  <a:gd name="T23" fmla="*/ 0 h 16"/>
                  <a:gd name="T24" fmla="*/ 0 w 32"/>
                  <a:gd name="T25" fmla="*/ 0 h 16"/>
                  <a:gd name="T26" fmla="*/ 0 w 32"/>
                  <a:gd name="T27" fmla="*/ 0 h 16"/>
                  <a:gd name="T28" fmla="*/ 0 w 32"/>
                  <a:gd name="T29" fmla="*/ 0 h 16"/>
                  <a:gd name="T30" fmla="*/ 0 w 3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26" y="0"/>
                    </a:moveTo>
                    <a:lnTo>
                      <a:pt x="30" y="3"/>
                    </a:lnTo>
                    <a:lnTo>
                      <a:pt x="32" y="6"/>
                    </a:lnTo>
                    <a:lnTo>
                      <a:pt x="29" y="9"/>
                    </a:lnTo>
                    <a:lnTo>
                      <a:pt x="26" y="12"/>
                    </a:lnTo>
                    <a:lnTo>
                      <a:pt x="19" y="14"/>
                    </a:lnTo>
                    <a:lnTo>
                      <a:pt x="12" y="16"/>
                    </a:lnTo>
                    <a:lnTo>
                      <a:pt x="5" y="16"/>
                    </a:lnTo>
                    <a:lnTo>
                      <a:pt x="0" y="16"/>
                    </a:lnTo>
                    <a:lnTo>
                      <a:pt x="0" y="14"/>
                    </a:lnTo>
                    <a:lnTo>
                      <a:pt x="0" y="12"/>
                    </a:lnTo>
                    <a:lnTo>
                      <a:pt x="6" y="9"/>
                    </a:lnTo>
                    <a:lnTo>
                      <a:pt x="13" y="7"/>
                    </a:lnTo>
                    <a:lnTo>
                      <a:pt x="20" y="4"/>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0" name="Freeform 129"/>
              <p:cNvSpPr>
                <a:spLocks/>
              </p:cNvSpPr>
              <p:nvPr/>
            </p:nvSpPr>
            <p:spPr bwMode="auto">
              <a:xfrm>
                <a:off x="5812" y="2399"/>
                <a:ext cx="15" cy="40"/>
              </a:xfrm>
              <a:custGeom>
                <a:avLst/>
                <a:gdLst>
                  <a:gd name="T0" fmla="*/ 0 w 42"/>
                  <a:gd name="T1" fmla="*/ 0 h 119"/>
                  <a:gd name="T2" fmla="*/ 0 w 42"/>
                  <a:gd name="T3" fmla="*/ 0 h 119"/>
                  <a:gd name="T4" fmla="*/ 0 w 42"/>
                  <a:gd name="T5" fmla="*/ 0 h 119"/>
                  <a:gd name="T6" fmla="*/ 0 w 42"/>
                  <a:gd name="T7" fmla="*/ 0 h 119"/>
                  <a:gd name="T8" fmla="*/ 0 w 42"/>
                  <a:gd name="T9" fmla="*/ 0 h 119"/>
                  <a:gd name="T10" fmla="*/ 0 w 42"/>
                  <a:gd name="T11" fmla="*/ 0 h 119"/>
                  <a:gd name="T12" fmla="*/ 0 w 42"/>
                  <a:gd name="T13" fmla="*/ 0 h 119"/>
                  <a:gd name="T14" fmla="*/ 0 w 42"/>
                  <a:gd name="T15" fmla="*/ 0 h 119"/>
                  <a:gd name="T16" fmla="*/ 0 w 42"/>
                  <a:gd name="T17" fmla="*/ 0 h 119"/>
                  <a:gd name="T18" fmla="*/ 0 w 42"/>
                  <a:gd name="T19" fmla="*/ 0 h 119"/>
                  <a:gd name="T20" fmla="*/ 0 w 42"/>
                  <a:gd name="T21" fmla="*/ 0 h 119"/>
                  <a:gd name="T22" fmla="*/ 0 w 42"/>
                  <a:gd name="T23" fmla="*/ 0 h 119"/>
                  <a:gd name="T24" fmla="*/ 0 w 42"/>
                  <a:gd name="T25" fmla="*/ 0 h 119"/>
                  <a:gd name="T26" fmla="*/ 0 w 42"/>
                  <a:gd name="T27" fmla="*/ 0 h 119"/>
                  <a:gd name="T28" fmla="*/ 0 w 42"/>
                  <a:gd name="T29" fmla="*/ 0 h 119"/>
                  <a:gd name="T30" fmla="*/ 0 w 42"/>
                  <a:gd name="T31" fmla="*/ 0 h 119"/>
                  <a:gd name="T32" fmla="*/ 0 w 42"/>
                  <a:gd name="T33" fmla="*/ 0 h 119"/>
                  <a:gd name="T34" fmla="*/ 0 w 42"/>
                  <a:gd name="T35" fmla="*/ 0 h 119"/>
                  <a:gd name="T36" fmla="*/ 0 w 42"/>
                  <a:gd name="T37" fmla="*/ 0 h 119"/>
                  <a:gd name="T38" fmla="*/ 0 w 42"/>
                  <a:gd name="T39" fmla="*/ 0 h 119"/>
                  <a:gd name="T40" fmla="*/ 0 w 42"/>
                  <a:gd name="T41" fmla="*/ 0 h 119"/>
                  <a:gd name="T42" fmla="*/ 0 w 42"/>
                  <a:gd name="T43" fmla="*/ 0 h 119"/>
                  <a:gd name="T44" fmla="*/ 0 w 42"/>
                  <a:gd name="T45" fmla="*/ 0 h 119"/>
                  <a:gd name="T46" fmla="*/ 0 w 42"/>
                  <a:gd name="T47" fmla="*/ 0 h 119"/>
                  <a:gd name="T48" fmla="*/ 0 w 42"/>
                  <a:gd name="T49" fmla="*/ 0 h 119"/>
                  <a:gd name="T50" fmla="*/ 0 w 42"/>
                  <a:gd name="T51" fmla="*/ 0 h 119"/>
                  <a:gd name="T52" fmla="*/ 0 w 42"/>
                  <a:gd name="T53" fmla="*/ 0 h 119"/>
                  <a:gd name="T54" fmla="*/ 0 w 42"/>
                  <a:gd name="T55" fmla="*/ 0 h 119"/>
                  <a:gd name="T56" fmla="*/ 0 w 42"/>
                  <a:gd name="T57" fmla="*/ 0 h 119"/>
                  <a:gd name="T58" fmla="*/ 0 w 42"/>
                  <a:gd name="T59" fmla="*/ 0 h 119"/>
                  <a:gd name="T60" fmla="*/ 0 w 42"/>
                  <a:gd name="T61" fmla="*/ 0 h 119"/>
                  <a:gd name="T62" fmla="*/ 0 w 42"/>
                  <a:gd name="T63" fmla="*/ 0 h 119"/>
                  <a:gd name="T64" fmla="*/ 0 w 42"/>
                  <a:gd name="T65" fmla="*/ 0 h 119"/>
                  <a:gd name="T66" fmla="*/ 0 w 42"/>
                  <a:gd name="T67" fmla="*/ 0 h 119"/>
                  <a:gd name="T68" fmla="*/ 0 w 42"/>
                  <a:gd name="T69" fmla="*/ 0 h 119"/>
                  <a:gd name="T70" fmla="*/ 0 w 42"/>
                  <a:gd name="T71" fmla="*/ 0 h 119"/>
                  <a:gd name="T72" fmla="*/ 0 w 42"/>
                  <a:gd name="T73" fmla="*/ 0 h 119"/>
                  <a:gd name="T74" fmla="*/ 0 w 42"/>
                  <a:gd name="T75" fmla="*/ 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119"/>
                  <a:gd name="T116" fmla="*/ 42 w 42"/>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119">
                    <a:moveTo>
                      <a:pt x="0" y="0"/>
                    </a:moveTo>
                    <a:lnTo>
                      <a:pt x="5" y="3"/>
                    </a:lnTo>
                    <a:lnTo>
                      <a:pt x="12" y="8"/>
                    </a:lnTo>
                    <a:lnTo>
                      <a:pt x="17" y="12"/>
                    </a:lnTo>
                    <a:lnTo>
                      <a:pt x="23" y="18"/>
                    </a:lnTo>
                    <a:lnTo>
                      <a:pt x="25" y="23"/>
                    </a:lnTo>
                    <a:lnTo>
                      <a:pt x="29" y="30"/>
                    </a:lnTo>
                    <a:lnTo>
                      <a:pt x="32" y="37"/>
                    </a:lnTo>
                    <a:lnTo>
                      <a:pt x="34" y="45"/>
                    </a:lnTo>
                    <a:lnTo>
                      <a:pt x="35" y="52"/>
                    </a:lnTo>
                    <a:lnTo>
                      <a:pt x="37" y="59"/>
                    </a:lnTo>
                    <a:lnTo>
                      <a:pt x="39" y="67"/>
                    </a:lnTo>
                    <a:lnTo>
                      <a:pt x="41" y="74"/>
                    </a:lnTo>
                    <a:lnTo>
                      <a:pt x="41" y="81"/>
                    </a:lnTo>
                    <a:lnTo>
                      <a:pt x="42" y="89"/>
                    </a:lnTo>
                    <a:lnTo>
                      <a:pt x="42" y="96"/>
                    </a:lnTo>
                    <a:lnTo>
                      <a:pt x="42" y="104"/>
                    </a:lnTo>
                    <a:lnTo>
                      <a:pt x="35" y="105"/>
                    </a:lnTo>
                    <a:lnTo>
                      <a:pt x="29" y="109"/>
                    </a:lnTo>
                    <a:lnTo>
                      <a:pt x="23" y="113"/>
                    </a:lnTo>
                    <a:lnTo>
                      <a:pt x="19" y="119"/>
                    </a:lnTo>
                    <a:lnTo>
                      <a:pt x="19" y="112"/>
                    </a:lnTo>
                    <a:lnTo>
                      <a:pt x="20" y="104"/>
                    </a:lnTo>
                    <a:lnTo>
                      <a:pt x="20" y="95"/>
                    </a:lnTo>
                    <a:lnTo>
                      <a:pt x="20" y="88"/>
                    </a:lnTo>
                    <a:lnTo>
                      <a:pt x="18" y="80"/>
                    </a:lnTo>
                    <a:lnTo>
                      <a:pt x="16" y="73"/>
                    </a:lnTo>
                    <a:lnTo>
                      <a:pt x="14" y="65"/>
                    </a:lnTo>
                    <a:lnTo>
                      <a:pt x="13" y="57"/>
                    </a:lnTo>
                    <a:lnTo>
                      <a:pt x="10" y="50"/>
                    </a:lnTo>
                    <a:lnTo>
                      <a:pt x="8" y="42"/>
                    </a:lnTo>
                    <a:lnTo>
                      <a:pt x="5" y="35"/>
                    </a:lnTo>
                    <a:lnTo>
                      <a:pt x="4" y="28"/>
                    </a:lnTo>
                    <a:lnTo>
                      <a:pt x="2" y="19"/>
                    </a:lnTo>
                    <a:lnTo>
                      <a:pt x="1" y="14"/>
                    </a:lnTo>
                    <a:lnTo>
                      <a:pt x="0" y="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1" name="Freeform 130"/>
              <p:cNvSpPr>
                <a:spLocks/>
              </p:cNvSpPr>
              <p:nvPr/>
            </p:nvSpPr>
            <p:spPr bwMode="auto">
              <a:xfrm>
                <a:off x="5421" y="2406"/>
                <a:ext cx="25" cy="6"/>
              </a:xfrm>
              <a:custGeom>
                <a:avLst/>
                <a:gdLst>
                  <a:gd name="T0" fmla="*/ 0 w 56"/>
                  <a:gd name="T1" fmla="*/ 0 h 14"/>
                  <a:gd name="T2" fmla="*/ 0 w 56"/>
                  <a:gd name="T3" fmla="*/ 0 h 14"/>
                  <a:gd name="T4" fmla="*/ 0 w 56"/>
                  <a:gd name="T5" fmla="*/ 0 h 14"/>
                  <a:gd name="T6" fmla="*/ 0 w 56"/>
                  <a:gd name="T7" fmla="*/ 0 h 14"/>
                  <a:gd name="T8" fmla="*/ 0 w 56"/>
                  <a:gd name="T9" fmla="*/ 0 h 14"/>
                  <a:gd name="T10" fmla="*/ 0 w 56"/>
                  <a:gd name="T11" fmla="*/ 0 h 14"/>
                  <a:gd name="T12" fmla="*/ 0 w 56"/>
                  <a:gd name="T13" fmla="*/ 0 h 14"/>
                  <a:gd name="T14" fmla="*/ 0 w 56"/>
                  <a:gd name="T15" fmla="*/ 0 h 14"/>
                  <a:gd name="T16" fmla="*/ 0 w 56"/>
                  <a:gd name="T17" fmla="*/ 0 h 14"/>
                  <a:gd name="T18" fmla="*/ 0 w 56"/>
                  <a:gd name="T19" fmla="*/ 0 h 14"/>
                  <a:gd name="T20" fmla="*/ 0 w 56"/>
                  <a:gd name="T21" fmla="*/ 0 h 14"/>
                  <a:gd name="T22" fmla="*/ 0 w 56"/>
                  <a:gd name="T23" fmla="*/ 0 h 14"/>
                  <a:gd name="T24" fmla="*/ 0 w 56"/>
                  <a:gd name="T25" fmla="*/ 0 h 14"/>
                  <a:gd name="T26" fmla="*/ 0 w 56"/>
                  <a:gd name="T27" fmla="*/ 0 h 14"/>
                  <a:gd name="T28" fmla="*/ 0 w 56"/>
                  <a:gd name="T29" fmla="*/ 0 h 14"/>
                  <a:gd name="T30" fmla="*/ 0 w 56"/>
                  <a:gd name="T31" fmla="*/ 0 h 14"/>
                  <a:gd name="T32" fmla="*/ 0 w 56"/>
                  <a:gd name="T33" fmla="*/ 0 h 14"/>
                  <a:gd name="T34" fmla="*/ 0 w 56"/>
                  <a:gd name="T35" fmla="*/ 0 h 14"/>
                  <a:gd name="T36" fmla="*/ 0 w 56"/>
                  <a:gd name="T37" fmla="*/ 0 h 14"/>
                  <a:gd name="T38" fmla="*/ 0 w 56"/>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4"/>
                  <a:gd name="T62" fmla="*/ 56 w 56"/>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4">
                    <a:moveTo>
                      <a:pt x="40" y="0"/>
                    </a:moveTo>
                    <a:lnTo>
                      <a:pt x="49" y="1"/>
                    </a:lnTo>
                    <a:lnTo>
                      <a:pt x="55" y="3"/>
                    </a:lnTo>
                    <a:lnTo>
                      <a:pt x="56" y="5"/>
                    </a:lnTo>
                    <a:lnTo>
                      <a:pt x="55" y="8"/>
                    </a:lnTo>
                    <a:lnTo>
                      <a:pt x="50" y="10"/>
                    </a:lnTo>
                    <a:lnTo>
                      <a:pt x="43" y="12"/>
                    </a:lnTo>
                    <a:lnTo>
                      <a:pt x="35" y="13"/>
                    </a:lnTo>
                    <a:lnTo>
                      <a:pt x="27" y="14"/>
                    </a:lnTo>
                    <a:lnTo>
                      <a:pt x="18" y="14"/>
                    </a:lnTo>
                    <a:lnTo>
                      <a:pt x="10" y="14"/>
                    </a:lnTo>
                    <a:lnTo>
                      <a:pt x="4" y="13"/>
                    </a:lnTo>
                    <a:lnTo>
                      <a:pt x="2" y="13"/>
                    </a:lnTo>
                    <a:lnTo>
                      <a:pt x="0" y="11"/>
                    </a:lnTo>
                    <a:lnTo>
                      <a:pt x="3" y="9"/>
                    </a:lnTo>
                    <a:lnTo>
                      <a:pt x="11" y="5"/>
                    </a:lnTo>
                    <a:lnTo>
                      <a:pt x="24" y="3"/>
                    </a:lnTo>
                    <a:lnTo>
                      <a:pt x="33" y="2"/>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2" name="Freeform 131"/>
              <p:cNvSpPr>
                <a:spLocks/>
              </p:cNvSpPr>
              <p:nvPr/>
            </p:nvSpPr>
            <p:spPr bwMode="auto">
              <a:xfrm>
                <a:off x="5773" y="2406"/>
                <a:ext cx="20" cy="29"/>
              </a:xfrm>
              <a:custGeom>
                <a:avLst/>
                <a:gdLst>
                  <a:gd name="T0" fmla="*/ 0 w 46"/>
                  <a:gd name="T1" fmla="*/ 0 h 69"/>
                  <a:gd name="T2" fmla="*/ 0 w 46"/>
                  <a:gd name="T3" fmla="*/ 0 h 69"/>
                  <a:gd name="T4" fmla="*/ 0 w 46"/>
                  <a:gd name="T5" fmla="*/ 0 h 69"/>
                  <a:gd name="T6" fmla="*/ 0 w 46"/>
                  <a:gd name="T7" fmla="*/ 0 h 69"/>
                  <a:gd name="T8" fmla="*/ 0 w 46"/>
                  <a:gd name="T9" fmla="*/ 0 h 69"/>
                  <a:gd name="T10" fmla="*/ 0 w 46"/>
                  <a:gd name="T11" fmla="*/ 0 h 69"/>
                  <a:gd name="T12" fmla="*/ 0 w 46"/>
                  <a:gd name="T13" fmla="*/ 0 h 69"/>
                  <a:gd name="T14" fmla="*/ 0 w 46"/>
                  <a:gd name="T15" fmla="*/ 0 h 69"/>
                  <a:gd name="T16" fmla="*/ 0 w 46"/>
                  <a:gd name="T17" fmla="*/ 0 h 69"/>
                  <a:gd name="T18" fmla="*/ 0 w 46"/>
                  <a:gd name="T19" fmla="*/ 0 h 69"/>
                  <a:gd name="T20" fmla="*/ 0 w 46"/>
                  <a:gd name="T21" fmla="*/ 0 h 69"/>
                  <a:gd name="T22" fmla="*/ 0 w 46"/>
                  <a:gd name="T23" fmla="*/ 0 h 69"/>
                  <a:gd name="T24" fmla="*/ 0 w 46"/>
                  <a:gd name="T25" fmla="*/ 0 h 69"/>
                  <a:gd name="T26" fmla="*/ 0 w 46"/>
                  <a:gd name="T27" fmla="*/ 0 h 69"/>
                  <a:gd name="T28" fmla="*/ 0 w 46"/>
                  <a:gd name="T29" fmla="*/ 0 h 69"/>
                  <a:gd name="T30" fmla="*/ 0 w 46"/>
                  <a:gd name="T31" fmla="*/ 0 h 69"/>
                  <a:gd name="T32" fmla="*/ 0 w 46"/>
                  <a:gd name="T33" fmla="*/ 0 h 69"/>
                  <a:gd name="T34" fmla="*/ 0 w 46"/>
                  <a:gd name="T35" fmla="*/ 0 h 69"/>
                  <a:gd name="T36" fmla="*/ 0 w 46"/>
                  <a:gd name="T37" fmla="*/ 0 h 69"/>
                  <a:gd name="T38" fmla="*/ 0 w 46"/>
                  <a:gd name="T39" fmla="*/ 0 h 69"/>
                  <a:gd name="T40" fmla="*/ 0 w 46"/>
                  <a:gd name="T41" fmla="*/ 0 h 69"/>
                  <a:gd name="T42" fmla="*/ 0 w 46"/>
                  <a:gd name="T43" fmla="*/ 0 h 69"/>
                  <a:gd name="T44" fmla="*/ 0 w 46"/>
                  <a:gd name="T45" fmla="*/ 0 h 69"/>
                  <a:gd name="T46" fmla="*/ 0 w 46"/>
                  <a:gd name="T47" fmla="*/ 0 h 69"/>
                  <a:gd name="T48" fmla="*/ 0 w 46"/>
                  <a:gd name="T49" fmla="*/ 0 h 69"/>
                  <a:gd name="T50" fmla="*/ 0 w 46"/>
                  <a:gd name="T51" fmla="*/ 0 h 69"/>
                  <a:gd name="T52" fmla="*/ 0 w 46"/>
                  <a:gd name="T53" fmla="*/ 0 h 69"/>
                  <a:gd name="T54" fmla="*/ 0 w 46"/>
                  <a:gd name="T55" fmla="*/ 0 h 69"/>
                  <a:gd name="T56" fmla="*/ 0 w 46"/>
                  <a:gd name="T57" fmla="*/ 0 h 69"/>
                  <a:gd name="T58" fmla="*/ 0 w 46"/>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69"/>
                  <a:gd name="T92" fmla="*/ 46 w 46"/>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69">
                    <a:moveTo>
                      <a:pt x="40" y="0"/>
                    </a:moveTo>
                    <a:lnTo>
                      <a:pt x="41" y="5"/>
                    </a:lnTo>
                    <a:lnTo>
                      <a:pt x="43" y="13"/>
                    </a:lnTo>
                    <a:lnTo>
                      <a:pt x="44" y="20"/>
                    </a:lnTo>
                    <a:lnTo>
                      <a:pt x="46" y="27"/>
                    </a:lnTo>
                    <a:lnTo>
                      <a:pt x="45" y="34"/>
                    </a:lnTo>
                    <a:lnTo>
                      <a:pt x="44" y="41"/>
                    </a:lnTo>
                    <a:lnTo>
                      <a:pt x="42" y="47"/>
                    </a:lnTo>
                    <a:lnTo>
                      <a:pt x="40" y="54"/>
                    </a:lnTo>
                    <a:lnTo>
                      <a:pt x="37" y="59"/>
                    </a:lnTo>
                    <a:lnTo>
                      <a:pt x="31" y="64"/>
                    </a:lnTo>
                    <a:lnTo>
                      <a:pt x="27" y="65"/>
                    </a:lnTo>
                    <a:lnTo>
                      <a:pt x="22" y="67"/>
                    </a:lnTo>
                    <a:lnTo>
                      <a:pt x="19" y="68"/>
                    </a:lnTo>
                    <a:lnTo>
                      <a:pt x="14" y="69"/>
                    </a:lnTo>
                    <a:lnTo>
                      <a:pt x="8" y="65"/>
                    </a:lnTo>
                    <a:lnTo>
                      <a:pt x="3" y="60"/>
                    </a:lnTo>
                    <a:lnTo>
                      <a:pt x="1" y="57"/>
                    </a:lnTo>
                    <a:lnTo>
                      <a:pt x="0" y="53"/>
                    </a:lnTo>
                    <a:lnTo>
                      <a:pt x="0" y="49"/>
                    </a:lnTo>
                    <a:lnTo>
                      <a:pt x="2" y="44"/>
                    </a:lnTo>
                    <a:lnTo>
                      <a:pt x="3" y="39"/>
                    </a:lnTo>
                    <a:lnTo>
                      <a:pt x="7" y="35"/>
                    </a:lnTo>
                    <a:lnTo>
                      <a:pt x="10" y="30"/>
                    </a:lnTo>
                    <a:lnTo>
                      <a:pt x="14" y="24"/>
                    </a:lnTo>
                    <a:lnTo>
                      <a:pt x="18" y="20"/>
                    </a:lnTo>
                    <a:lnTo>
                      <a:pt x="22" y="16"/>
                    </a:lnTo>
                    <a:lnTo>
                      <a:pt x="31" y="7"/>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3" name="Freeform 132"/>
              <p:cNvSpPr>
                <a:spLocks/>
              </p:cNvSpPr>
              <p:nvPr/>
            </p:nvSpPr>
            <p:spPr bwMode="auto">
              <a:xfrm>
                <a:off x="5218" y="2409"/>
                <a:ext cx="65" cy="40"/>
              </a:xfrm>
              <a:custGeom>
                <a:avLst/>
                <a:gdLst>
                  <a:gd name="T0" fmla="*/ 0 w 157"/>
                  <a:gd name="T1" fmla="*/ 0 h 90"/>
                  <a:gd name="T2" fmla="*/ 0 w 157"/>
                  <a:gd name="T3" fmla="*/ 0 h 90"/>
                  <a:gd name="T4" fmla="*/ 0 w 157"/>
                  <a:gd name="T5" fmla="*/ 0 h 90"/>
                  <a:gd name="T6" fmla="*/ 0 w 157"/>
                  <a:gd name="T7" fmla="*/ 0 h 90"/>
                  <a:gd name="T8" fmla="*/ 0 w 157"/>
                  <a:gd name="T9" fmla="*/ 0 h 90"/>
                  <a:gd name="T10" fmla="*/ 0 w 157"/>
                  <a:gd name="T11" fmla="*/ 0 h 90"/>
                  <a:gd name="T12" fmla="*/ 0 w 157"/>
                  <a:gd name="T13" fmla="*/ 0 h 90"/>
                  <a:gd name="T14" fmla="*/ 0 w 157"/>
                  <a:gd name="T15" fmla="*/ 0 h 90"/>
                  <a:gd name="T16" fmla="*/ 0 w 157"/>
                  <a:gd name="T17" fmla="*/ 0 h 90"/>
                  <a:gd name="T18" fmla="*/ 0 w 157"/>
                  <a:gd name="T19" fmla="*/ 0 h 90"/>
                  <a:gd name="T20" fmla="*/ 0 w 157"/>
                  <a:gd name="T21" fmla="*/ 0 h 90"/>
                  <a:gd name="T22" fmla="*/ 0 w 157"/>
                  <a:gd name="T23" fmla="*/ 0 h 90"/>
                  <a:gd name="T24" fmla="*/ 0 w 157"/>
                  <a:gd name="T25" fmla="*/ 0 h 90"/>
                  <a:gd name="T26" fmla="*/ 0 w 157"/>
                  <a:gd name="T27" fmla="*/ 0 h 90"/>
                  <a:gd name="T28" fmla="*/ 0 w 157"/>
                  <a:gd name="T29" fmla="*/ 0 h 90"/>
                  <a:gd name="T30" fmla="*/ 0 w 157"/>
                  <a:gd name="T31" fmla="*/ 0 h 90"/>
                  <a:gd name="T32" fmla="*/ 0 w 157"/>
                  <a:gd name="T33" fmla="*/ 0 h 90"/>
                  <a:gd name="T34" fmla="*/ 0 w 157"/>
                  <a:gd name="T35" fmla="*/ 0 h 90"/>
                  <a:gd name="T36" fmla="*/ 0 w 157"/>
                  <a:gd name="T37" fmla="*/ 0 h 90"/>
                  <a:gd name="T38" fmla="*/ 0 w 157"/>
                  <a:gd name="T39" fmla="*/ 0 h 90"/>
                  <a:gd name="T40" fmla="*/ 0 w 157"/>
                  <a:gd name="T41" fmla="*/ 0 h 90"/>
                  <a:gd name="T42" fmla="*/ 0 w 157"/>
                  <a:gd name="T43" fmla="*/ 0 h 90"/>
                  <a:gd name="T44" fmla="*/ 0 w 157"/>
                  <a:gd name="T45" fmla="*/ 0 h 90"/>
                  <a:gd name="T46" fmla="*/ 0 w 157"/>
                  <a:gd name="T47" fmla="*/ 0 h 90"/>
                  <a:gd name="T48" fmla="*/ 0 w 157"/>
                  <a:gd name="T49" fmla="*/ 0 h 90"/>
                  <a:gd name="T50" fmla="*/ 0 w 157"/>
                  <a:gd name="T51" fmla="*/ 0 h 90"/>
                  <a:gd name="T52" fmla="*/ 0 w 157"/>
                  <a:gd name="T53" fmla="*/ 0 h 90"/>
                  <a:gd name="T54" fmla="*/ 0 w 157"/>
                  <a:gd name="T55" fmla="*/ 0 h 90"/>
                  <a:gd name="T56" fmla="*/ 0 w 157"/>
                  <a:gd name="T57" fmla="*/ 0 h 90"/>
                  <a:gd name="T58" fmla="*/ 0 w 157"/>
                  <a:gd name="T59" fmla="*/ 0 h 90"/>
                  <a:gd name="T60" fmla="*/ 0 w 157"/>
                  <a:gd name="T61" fmla="*/ 0 h 90"/>
                  <a:gd name="T62" fmla="*/ 0 w 157"/>
                  <a:gd name="T63" fmla="*/ 0 h 90"/>
                  <a:gd name="T64" fmla="*/ 0 w 157"/>
                  <a:gd name="T65" fmla="*/ 0 h 90"/>
                  <a:gd name="T66" fmla="*/ 0 w 157"/>
                  <a:gd name="T67" fmla="*/ 0 h 90"/>
                  <a:gd name="T68" fmla="*/ 0 w 157"/>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
                  <a:gd name="T106" fmla="*/ 0 h 90"/>
                  <a:gd name="T107" fmla="*/ 157 w 157"/>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 h="90">
                    <a:moveTo>
                      <a:pt x="4" y="0"/>
                    </a:moveTo>
                    <a:lnTo>
                      <a:pt x="13" y="3"/>
                    </a:lnTo>
                    <a:lnTo>
                      <a:pt x="20" y="6"/>
                    </a:lnTo>
                    <a:lnTo>
                      <a:pt x="29" y="10"/>
                    </a:lnTo>
                    <a:lnTo>
                      <a:pt x="38" y="13"/>
                    </a:lnTo>
                    <a:lnTo>
                      <a:pt x="48" y="15"/>
                    </a:lnTo>
                    <a:lnTo>
                      <a:pt x="57" y="19"/>
                    </a:lnTo>
                    <a:lnTo>
                      <a:pt x="67" y="23"/>
                    </a:lnTo>
                    <a:lnTo>
                      <a:pt x="77" y="26"/>
                    </a:lnTo>
                    <a:lnTo>
                      <a:pt x="87" y="29"/>
                    </a:lnTo>
                    <a:lnTo>
                      <a:pt x="97" y="33"/>
                    </a:lnTo>
                    <a:lnTo>
                      <a:pt x="106" y="35"/>
                    </a:lnTo>
                    <a:lnTo>
                      <a:pt x="116" y="40"/>
                    </a:lnTo>
                    <a:lnTo>
                      <a:pt x="126" y="43"/>
                    </a:lnTo>
                    <a:lnTo>
                      <a:pt x="136" y="48"/>
                    </a:lnTo>
                    <a:lnTo>
                      <a:pt x="147" y="51"/>
                    </a:lnTo>
                    <a:lnTo>
                      <a:pt x="157" y="56"/>
                    </a:lnTo>
                    <a:lnTo>
                      <a:pt x="153" y="58"/>
                    </a:lnTo>
                    <a:lnTo>
                      <a:pt x="151" y="61"/>
                    </a:lnTo>
                    <a:lnTo>
                      <a:pt x="145" y="61"/>
                    </a:lnTo>
                    <a:lnTo>
                      <a:pt x="141" y="63"/>
                    </a:lnTo>
                    <a:lnTo>
                      <a:pt x="135" y="63"/>
                    </a:lnTo>
                    <a:lnTo>
                      <a:pt x="131" y="63"/>
                    </a:lnTo>
                    <a:lnTo>
                      <a:pt x="125" y="63"/>
                    </a:lnTo>
                    <a:lnTo>
                      <a:pt x="122" y="64"/>
                    </a:lnTo>
                    <a:lnTo>
                      <a:pt x="115" y="64"/>
                    </a:lnTo>
                    <a:lnTo>
                      <a:pt x="114" y="67"/>
                    </a:lnTo>
                    <a:lnTo>
                      <a:pt x="114" y="69"/>
                    </a:lnTo>
                    <a:lnTo>
                      <a:pt x="117" y="72"/>
                    </a:lnTo>
                    <a:lnTo>
                      <a:pt x="123" y="78"/>
                    </a:lnTo>
                    <a:lnTo>
                      <a:pt x="131" y="85"/>
                    </a:lnTo>
                    <a:lnTo>
                      <a:pt x="131" y="87"/>
                    </a:lnTo>
                    <a:lnTo>
                      <a:pt x="123" y="89"/>
                    </a:lnTo>
                    <a:lnTo>
                      <a:pt x="115" y="90"/>
                    </a:lnTo>
                    <a:lnTo>
                      <a:pt x="110" y="89"/>
                    </a:lnTo>
                    <a:lnTo>
                      <a:pt x="106" y="88"/>
                    </a:lnTo>
                    <a:lnTo>
                      <a:pt x="101" y="88"/>
                    </a:lnTo>
                    <a:lnTo>
                      <a:pt x="97" y="87"/>
                    </a:lnTo>
                    <a:lnTo>
                      <a:pt x="92" y="85"/>
                    </a:lnTo>
                    <a:lnTo>
                      <a:pt x="87" y="83"/>
                    </a:lnTo>
                    <a:lnTo>
                      <a:pt x="81" y="81"/>
                    </a:lnTo>
                    <a:lnTo>
                      <a:pt x="76" y="79"/>
                    </a:lnTo>
                    <a:lnTo>
                      <a:pt x="67" y="74"/>
                    </a:lnTo>
                    <a:lnTo>
                      <a:pt x="58" y="70"/>
                    </a:lnTo>
                    <a:lnTo>
                      <a:pt x="54" y="66"/>
                    </a:lnTo>
                    <a:lnTo>
                      <a:pt x="50" y="63"/>
                    </a:lnTo>
                    <a:lnTo>
                      <a:pt x="47" y="61"/>
                    </a:lnTo>
                    <a:lnTo>
                      <a:pt x="45" y="58"/>
                    </a:lnTo>
                    <a:lnTo>
                      <a:pt x="45" y="55"/>
                    </a:lnTo>
                    <a:lnTo>
                      <a:pt x="50" y="54"/>
                    </a:lnTo>
                    <a:lnTo>
                      <a:pt x="52" y="54"/>
                    </a:lnTo>
                    <a:lnTo>
                      <a:pt x="57" y="55"/>
                    </a:lnTo>
                    <a:lnTo>
                      <a:pt x="63" y="57"/>
                    </a:lnTo>
                    <a:lnTo>
                      <a:pt x="71" y="60"/>
                    </a:lnTo>
                    <a:lnTo>
                      <a:pt x="71" y="58"/>
                    </a:lnTo>
                    <a:lnTo>
                      <a:pt x="66" y="51"/>
                    </a:lnTo>
                    <a:lnTo>
                      <a:pt x="60" y="47"/>
                    </a:lnTo>
                    <a:lnTo>
                      <a:pt x="53" y="42"/>
                    </a:lnTo>
                    <a:lnTo>
                      <a:pt x="45" y="39"/>
                    </a:lnTo>
                    <a:lnTo>
                      <a:pt x="36" y="35"/>
                    </a:lnTo>
                    <a:lnTo>
                      <a:pt x="28" y="33"/>
                    </a:lnTo>
                    <a:lnTo>
                      <a:pt x="20" y="30"/>
                    </a:lnTo>
                    <a:lnTo>
                      <a:pt x="13" y="27"/>
                    </a:lnTo>
                    <a:lnTo>
                      <a:pt x="6" y="22"/>
                    </a:lnTo>
                    <a:lnTo>
                      <a:pt x="2" y="16"/>
                    </a:lnTo>
                    <a:lnTo>
                      <a:pt x="0" y="12"/>
                    </a:lnTo>
                    <a:lnTo>
                      <a:pt x="1" y="9"/>
                    </a:lnTo>
                    <a:lnTo>
                      <a:pt x="2" y="5"/>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4" name="Freeform 133"/>
              <p:cNvSpPr>
                <a:spLocks/>
              </p:cNvSpPr>
              <p:nvPr/>
            </p:nvSpPr>
            <p:spPr bwMode="auto">
              <a:xfrm>
                <a:off x="5595" y="2426"/>
                <a:ext cx="25" cy="59"/>
              </a:xfrm>
              <a:custGeom>
                <a:avLst/>
                <a:gdLst>
                  <a:gd name="T0" fmla="*/ 0 w 56"/>
                  <a:gd name="T1" fmla="*/ 0 h 141"/>
                  <a:gd name="T2" fmla="*/ 0 w 56"/>
                  <a:gd name="T3" fmla="*/ 0 h 141"/>
                  <a:gd name="T4" fmla="*/ 0 w 56"/>
                  <a:gd name="T5" fmla="*/ 0 h 141"/>
                  <a:gd name="T6" fmla="*/ 0 w 56"/>
                  <a:gd name="T7" fmla="*/ 0 h 141"/>
                  <a:gd name="T8" fmla="*/ 0 w 56"/>
                  <a:gd name="T9" fmla="*/ 0 h 141"/>
                  <a:gd name="T10" fmla="*/ 0 w 56"/>
                  <a:gd name="T11" fmla="*/ 0 h 141"/>
                  <a:gd name="T12" fmla="*/ 0 w 56"/>
                  <a:gd name="T13" fmla="*/ 0 h 141"/>
                  <a:gd name="T14" fmla="*/ 0 w 56"/>
                  <a:gd name="T15" fmla="*/ 0 h 141"/>
                  <a:gd name="T16" fmla="*/ 0 w 56"/>
                  <a:gd name="T17" fmla="*/ 0 h 141"/>
                  <a:gd name="T18" fmla="*/ 0 w 56"/>
                  <a:gd name="T19" fmla="*/ 0 h 141"/>
                  <a:gd name="T20" fmla="*/ 0 w 56"/>
                  <a:gd name="T21" fmla="*/ 0 h 141"/>
                  <a:gd name="T22" fmla="*/ 0 w 56"/>
                  <a:gd name="T23" fmla="*/ 0 h 141"/>
                  <a:gd name="T24" fmla="*/ 0 w 56"/>
                  <a:gd name="T25" fmla="*/ 0 h 141"/>
                  <a:gd name="T26" fmla="*/ 0 w 56"/>
                  <a:gd name="T27" fmla="*/ 0 h 141"/>
                  <a:gd name="T28" fmla="*/ 0 w 56"/>
                  <a:gd name="T29" fmla="*/ 0 h 141"/>
                  <a:gd name="T30" fmla="*/ 0 w 56"/>
                  <a:gd name="T31" fmla="*/ 0 h 141"/>
                  <a:gd name="T32" fmla="*/ 0 w 56"/>
                  <a:gd name="T33" fmla="*/ 0 h 141"/>
                  <a:gd name="T34" fmla="*/ 0 w 56"/>
                  <a:gd name="T35" fmla="*/ 0 h 141"/>
                  <a:gd name="T36" fmla="*/ 0 w 56"/>
                  <a:gd name="T37" fmla="*/ 0 h 141"/>
                  <a:gd name="T38" fmla="*/ 0 w 56"/>
                  <a:gd name="T39" fmla="*/ 0 h 141"/>
                  <a:gd name="T40" fmla="*/ 0 w 56"/>
                  <a:gd name="T41" fmla="*/ 0 h 141"/>
                  <a:gd name="T42" fmla="*/ 0 w 56"/>
                  <a:gd name="T43" fmla="*/ 0 h 141"/>
                  <a:gd name="T44" fmla="*/ 0 w 56"/>
                  <a:gd name="T45" fmla="*/ 0 h 141"/>
                  <a:gd name="T46" fmla="*/ 0 w 56"/>
                  <a:gd name="T47" fmla="*/ 0 h 141"/>
                  <a:gd name="T48" fmla="*/ 0 w 56"/>
                  <a:gd name="T49" fmla="*/ 0 h 141"/>
                  <a:gd name="T50" fmla="*/ 0 w 56"/>
                  <a:gd name="T51" fmla="*/ 0 h 141"/>
                  <a:gd name="T52" fmla="*/ 0 w 56"/>
                  <a:gd name="T53" fmla="*/ 0 h 141"/>
                  <a:gd name="T54" fmla="*/ 0 w 56"/>
                  <a:gd name="T55" fmla="*/ 0 h 141"/>
                  <a:gd name="T56" fmla="*/ 0 w 56"/>
                  <a:gd name="T57" fmla="*/ 0 h 141"/>
                  <a:gd name="T58" fmla="*/ 0 w 56"/>
                  <a:gd name="T59" fmla="*/ 0 h 141"/>
                  <a:gd name="T60" fmla="*/ 0 w 56"/>
                  <a:gd name="T61" fmla="*/ 0 h 141"/>
                  <a:gd name="T62" fmla="*/ 0 w 56"/>
                  <a:gd name="T63" fmla="*/ 0 h 141"/>
                  <a:gd name="T64" fmla="*/ 0 w 56"/>
                  <a:gd name="T65" fmla="*/ 0 h 141"/>
                  <a:gd name="T66" fmla="*/ 0 w 56"/>
                  <a:gd name="T67" fmla="*/ 0 h 141"/>
                  <a:gd name="T68" fmla="*/ 0 w 56"/>
                  <a:gd name="T69" fmla="*/ 0 h 141"/>
                  <a:gd name="T70" fmla="*/ 0 w 56"/>
                  <a:gd name="T71" fmla="*/ 0 h 141"/>
                  <a:gd name="T72" fmla="*/ 0 w 56"/>
                  <a:gd name="T73" fmla="*/ 0 h 141"/>
                  <a:gd name="T74" fmla="*/ 0 w 56"/>
                  <a:gd name="T75" fmla="*/ 0 h 141"/>
                  <a:gd name="T76" fmla="*/ 0 w 56"/>
                  <a:gd name="T77" fmla="*/ 0 h 141"/>
                  <a:gd name="T78" fmla="*/ 0 w 56"/>
                  <a:gd name="T79" fmla="*/ 0 h 141"/>
                  <a:gd name="T80" fmla="*/ 0 w 56"/>
                  <a:gd name="T81" fmla="*/ 0 h 141"/>
                  <a:gd name="T82" fmla="*/ 0 w 56"/>
                  <a:gd name="T83" fmla="*/ 0 h 141"/>
                  <a:gd name="T84" fmla="*/ 0 w 56"/>
                  <a:gd name="T85" fmla="*/ 0 h 141"/>
                  <a:gd name="T86" fmla="*/ 0 w 56"/>
                  <a:gd name="T87" fmla="*/ 0 h 141"/>
                  <a:gd name="T88" fmla="*/ 0 w 56"/>
                  <a:gd name="T89" fmla="*/ 0 h 141"/>
                  <a:gd name="T90" fmla="*/ 0 w 56"/>
                  <a:gd name="T91" fmla="*/ 0 h 141"/>
                  <a:gd name="T92" fmla="*/ 0 w 56"/>
                  <a:gd name="T93" fmla="*/ 0 h 141"/>
                  <a:gd name="T94" fmla="*/ 0 w 56"/>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141"/>
                  <a:gd name="T146" fmla="*/ 56 w 56"/>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141">
                    <a:moveTo>
                      <a:pt x="13" y="0"/>
                    </a:moveTo>
                    <a:lnTo>
                      <a:pt x="13" y="9"/>
                    </a:lnTo>
                    <a:lnTo>
                      <a:pt x="15" y="17"/>
                    </a:lnTo>
                    <a:lnTo>
                      <a:pt x="17" y="24"/>
                    </a:lnTo>
                    <a:lnTo>
                      <a:pt x="19" y="32"/>
                    </a:lnTo>
                    <a:lnTo>
                      <a:pt x="21" y="39"/>
                    </a:lnTo>
                    <a:lnTo>
                      <a:pt x="24" y="48"/>
                    </a:lnTo>
                    <a:lnTo>
                      <a:pt x="26" y="55"/>
                    </a:lnTo>
                    <a:lnTo>
                      <a:pt x="30" y="64"/>
                    </a:lnTo>
                    <a:lnTo>
                      <a:pt x="33" y="73"/>
                    </a:lnTo>
                    <a:lnTo>
                      <a:pt x="37" y="82"/>
                    </a:lnTo>
                    <a:lnTo>
                      <a:pt x="38" y="86"/>
                    </a:lnTo>
                    <a:lnTo>
                      <a:pt x="40" y="91"/>
                    </a:lnTo>
                    <a:lnTo>
                      <a:pt x="42" y="95"/>
                    </a:lnTo>
                    <a:lnTo>
                      <a:pt x="44" y="101"/>
                    </a:lnTo>
                    <a:lnTo>
                      <a:pt x="45" y="105"/>
                    </a:lnTo>
                    <a:lnTo>
                      <a:pt x="47" y="111"/>
                    </a:lnTo>
                    <a:lnTo>
                      <a:pt x="48" y="115"/>
                    </a:lnTo>
                    <a:lnTo>
                      <a:pt x="51" y="121"/>
                    </a:lnTo>
                    <a:lnTo>
                      <a:pt x="52" y="125"/>
                    </a:lnTo>
                    <a:lnTo>
                      <a:pt x="54" y="131"/>
                    </a:lnTo>
                    <a:lnTo>
                      <a:pt x="55" y="135"/>
                    </a:lnTo>
                    <a:lnTo>
                      <a:pt x="56" y="141"/>
                    </a:lnTo>
                    <a:lnTo>
                      <a:pt x="49" y="138"/>
                    </a:lnTo>
                    <a:lnTo>
                      <a:pt x="43" y="135"/>
                    </a:lnTo>
                    <a:lnTo>
                      <a:pt x="37" y="131"/>
                    </a:lnTo>
                    <a:lnTo>
                      <a:pt x="32" y="128"/>
                    </a:lnTo>
                    <a:lnTo>
                      <a:pt x="26" y="123"/>
                    </a:lnTo>
                    <a:lnTo>
                      <a:pt x="22" y="118"/>
                    </a:lnTo>
                    <a:lnTo>
                      <a:pt x="17" y="113"/>
                    </a:lnTo>
                    <a:lnTo>
                      <a:pt x="15" y="108"/>
                    </a:lnTo>
                    <a:lnTo>
                      <a:pt x="10" y="101"/>
                    </a:lnTo>
                    <a:lnTo>
                      <a:pt x="8" y="94"/>
                    </a:lnTo>
                    <a:lnTo>
                      <a:pt x="5" y="89"/>
                    </a:lnTo>
                    <a:lnTo>
                      <a:pt x="4" y="83"/>
                    </a:lnTo>
                    <a:lnTo>
                      <a:pt x="2" y="75"/>
                    </a:lnTo>
                    <a:lnTo>
                      <a:pt x="1" y="69"/>
                    </a:lnTo>
                    <a:lnTo>
                      <a:pt x="1" y="61"/>
                    </a:lnTo>
                    <a:lnTo>
                      <a:pt x="1" y="55"/>
                    </a:lnTo>
                    <a:lnTo>
                      <a:pt x="0" y="48"/>
                    </a:lnTo>
                    <a:lnTo>
                      <a:pt x="0" y="40"/>
                    </a:lnTo>
                    <a:lnTo>
                      <a:pt x="1" y="34"/>
                    </a:lnTo>
                    <a:lnTo>
                      <a:pt x="3" y="27"/>
                    </a:lnTo>
                    <a:lnTo>
                      <a:pt x="5" y="19"/>
                    </a:lnTo>
                    <a:lnTo>
                      <a:pt x="7" y="13"/>
                    </a:lnTo>
                    <a:lnTo>
                      <a:pt x="9" y="6"/>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5" name="Freeform 134"/>
              <p:cNvSpPr>
                <a:spLocks/>
              </p:cNvSpPr>
              <p:nvPr/>
            </p:nvSpPr>
            <p:spPr bwMode="auto">
              <a:xfrm>
                <a:off x="5371" y="2426"/>
                <a:ext cx="25" cy="11"/>
              </a:xfrm>
              <a:custGeom>
                <a:avLst/>
                <a:gdLst>
                  <a:gd name="T0" fmla="*/ 0 w 60"/>
                  <a:gd name="T1" fmla="*/ 0 h 28"/>
                  <a:gd name="T2" fmla="*/ 0 w 60"/>
                  <a:gd name="T3" fmla="*/ 0 h 28"/>
                  <a:gd name="T4" fmla="*/ 0 w 60"/>
                  <a:gd name="T5" fmla="*/ 0 h 28"/>
                  <a:gd name="T6" fmla="*/ 0 w 60"/>
                  <a:gd name="T7" fmla="*/ 0 h 28"/>
                  <a:gd name="T8" fmla="*/ 0 w 60"/>
                  <a:gd name="T9" fmla="*/ 0 h 28"/>
                  <a:gd name="T10" fmla="*/ 0 w 60"/>
                  <a:gd name="T11" fmla="*/ 0 h 28"/>
                  <a:gd name="T12" fmla="*/ 0 w 60"/>
                  <a:gd name="T13" fmla="*/ 0 h 28"/>
                  <a:gd name="T14" fmla="*/ 0 w 60"/>
                  <a:gd name="T15" fmla="*/ 0 h 28"/>
                  <a:gd name="T16" fmla="*/ 0 w 60"/>
                  <a:gd name="T17" fmla="*/ 0 h 28"/>
                  <a:gd name="T18" fmla="*/ 0 w 60"/>
                  <a:gd name="T19" fmla="*/ 0 h 28"/>
                  <a:gd name="T20" fmla="*/ 0 w 60"/>
                  <a:gd name="T21" fmla="*/ 0 h 28"/>
                  <a:gd name="T22" fmla="*/ 0 w 60"/>
                  <a:gd name="T23" fmla="*/ 0 h 28"/>
                  <a:gd name="T24" fmla="*/ 0 w 60"/>
                  <a:gd name="T25" fmla="*/ 0 h 28"/>
                  <a:gd name="T26" fmla="*/ 0 w 60"/>
                  <a:gd name="T27" fmla="*/ 0 h 28"/>
                  <a:gd name="T28" fmla="*/ 0 w 60"/>
                  <a:gd name="T29" fmla="*/ 0 h 28"/>
                  <a:gd name="T30" fmla="*/ 0 w 60"/>
                  <a:gd name="T31" fmla="*/ 0 h 28"/>
                  <a:gd name="T32" fmla="*/ 0 w 60"/>
                  <a:gd name="T33" fmla="*/ 0 h 28"/>
                  <a:gd name="T34" fmla="*/ 0 w 60"/>
                  <a:gd name="T35" fmla="*/ 0 h 28"/>
                  <a:gd name="T36" fmla="*/ 0 w 60"/>
                  <a:gd name="T37" fmla="*/ 0 h 28"/>
                  <a:gd name="T38" fmla="*/ 0 w 60"/>
                  <a:gd name="T39" fmla="*/ 0 h 28"/>
                  <a:gd name="T40" fmla="*/ 0 w 60"/>
                  <a:gd name="T41" fmla="*/ 0 h 28"/>
                  <a:gd name="T42" fmla="*/ 0 w 60"/>
                  <a:gd name="T43" fmla="*/ 0 h 28"/>
                  <a:gd name="T44" fmla="*/ 0 w 60"/>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8"/>
                  <a:gd name="T71" fmla="*/ 60 w 60"/>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8">
                    <a:moveTo>
                      <a:pt x="31" y="0"/>
                    </a:moveTo>
                    <a:lnTo>
                      <a:pt x="37" y="0"/>
                    </a:lnTo>
                    <a:lnTo>
                      <a:pt x="45" y="0"/>
                    </a:lnTo>
                    <a:lnTo>
                      <a:pt x="52" y="0"/>
                    </a:lnTo>
                    <a:lnTo>
                      <a:pt x="60" y="0"/>
                    </a:lnTo>
                    <a:lnTo>
                      <a:pt x="60" y="2"/>
                    </a:lnTo>
                    <a:lnTo>
                      <a:pt x="53" y="9"/>
                    </a:lnTo>
                    <a:lnTo>
                      <a:pt x="47" y="14"/>
                    </a:lnTo>
                    <a:lnTo>
                      <a:pt x="39" y="19"/>
                    </a:lnTo>
                    <a:lnTo>
                      <a:pt x="32" y="22"/>
                    </a:lnTo>
                    <a:lnTo>
                      <a:pt x="24" y="24"/>
                    </a:lnTo>
                    <a:lnTo>
                      <a:pt x="16" y="26"/>
                    </a:lnTo>
                    <a:lnTo>
                      <a:pt x="8" y="27"/>
                    </a:lnTo>
                    <a:lnTo>
                      <a:pt x="0" y="28"/>
                    </a:lnTo>
                    <a:lnTo>
                      <a:pt x="1" y="22"/>
                    </a:lnTo>
                    <a:lnTo>
                      <a:pt x="4" y="17"/>
                    </a:lnTo>
                    <a:lnTo>
                      <a:pt x="7" y="12"/>
                    </a:lnTo>
                    <a:lnTo>
                      <a:pt x="11" y="10"/>
                    </a:lnTo>
                    <a:lnTo>
                      <a:pt x="16" y="6"/>
                    </a:lnTo>
                    <a:lnTo>
                      <a:pt x="21" y="4"/>
                    </a:lnTo>
                    <a:lnTo>
                      <a:pt x="26" y="2"/>
                    </a:lnTo>
                    <a:lnTo>
                      <a:pt x="3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6" name="Freeform 135"/>
              <p:cNvSpPr>
                <a:spLocks/>
              </p:cNvSpPr>
              <p:nvPr/>
            </p:nvSpPr>
            <p:spPr bwMode="auto">
              <a:xfrm>
                <a:off x="5400" y="2427"/>
                <a:ext cx="35" cy="12"/>
              </a:xfrm>
              <a:custGeom>
                <a:avLst/>
                <a:gdLst>
                  <a:gd name="T0" fmla="*/ 0 w 94"/>
                  <a:gd name="T1" fmla="*/ 0 h 29"/>
                  <a:gd name="T2" fmla="*/ 0 w 94"/>
                  <a:gd name="T3" fmla="*/ 0 h 29"/>
                  <a:gd name="T4" fmla="*/ 0 w 94"/>
                  <a:gd name="T5" fmla="*/ 0 h 29"/>
                  <a:gd name="T6" fmla="*/ 0 w 94"/>
                  <a:gd name="T7" fmla="*/ 0 h 29"/>
                  <a:gd name="T8" fmla="*/ 0 w 94"/>
                  <a:gd name="T9" fmla="*/ 0 h 29"/>
                  <a:gd name="T10" fmla="*/ 0 w 94"/>
                  <a:gd name="T11" fmla="*/ 0 h 29"/>
                  <a:gd name="T12" fmla="*/ 0 w 94"/>
                  <a:gd name="T13" fmla="*/ 0 h 29"/>
                  <a:gd name="T14" fmla="*/ 0 w 94"/>
                  <a:gd name="T15" fmla="*/ 0 h 29"/>
                  <a:gd name="T16" fmla="*/ 0 w 94"/>
                  <a:gd name="T17" fmla="*/ 0 h 29"/>
                  <a:gd name="T18" fmla="*/ 0 w 94"/>
                  <a:gd name="T19" fmla="*/ 0 h 29"/>
                  <a:gd name="T20" fmla="*/ 0 w 94"/>
                  <a:gd name="T21" fmla="*/ 0 h 29"/>
                  <a:gd name="T22" fmla="*/ 0 w 94"/>
                  <a:gd name="T23" fmla="*/ 0 h 29"/>
                  <a:gd name="T24" fmla="*/ 0 w 94"/>
                  <a:gd name="T25" fmla="*/ 0 h 29"/>
                  <a:gd name="T26" fmla="*/ 0 w 94"/>
                  <a:gd name="T27" fmla="*/ 0 h 29"/>
                  <a:gd name="T28" fmla="*/ 0 w 94"/>
                  <a:gd name="T29" fmla="*/ 0 h 29"/>
                  <a:gd name="T30" fmla="*/ 0 w 94"/>
                  <a:gd name="T31" fmla="*/ 0 h 29"/>
                  <a:gd name="T32" fmla="*/ 0 w 94"/>
                  <a:gd name="T33" fmla="*/ 0 h 29"/>
                  <a:gd name="T34" fmla="*/ 0 w 94"/>
                  <a:gd name="T35" fmla="*/ 0 h 29"/>
                  <a:gd name="T36" fmla="*/ 0 w 94"/>
                  <a:gd name="T37" fmla="*/ 0 h 29"/>
                  <a:gd name="T38" fmla="*/ 0 w 94"/>
                  <a:gd name="T39" fmla="*/ 0 h 29"/>
                  <a:gd name="T40" fmla="*/ 0 w 94"/>
                  <a:gd name="T41" fmla="*/ 0 h 29"/>
                  <a:gd name="T42" fmla="*/ 0 w 94"/>
                  <a:gd name="T43" fmla="*/ 0 h 29"/>
                  <a:gd name="T44" fmla="*/ 0 w 94"/>
                  <a:gd name="T45" fmla="*/ 0 h 29"/>
                  <a:gd name="T46" fmla="*/ 0 w 94"/>
                  <a:gd name="T47" fmla="*/ 0 h 29"/>
                  <a:gd name="T48" fmla="*/ 0 w 94"/>
                  <a:gd name="T49" fmla="*/ 0 h 29"/>
                  <a:gd name="T50" fmla="*/ 0 w 94"/>
                  <a:gd name="T51" fmla="*/ 0 h 29"/>
                  <a:gd name="T52" fmla="*/ 0 w 94"/>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9"/>
                  <a:gd name="T83" fmla="*/ 94 w 94"/>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9">
                    <a:moveTo>
                      <a:pt x="32" y="0"/>
                    </a:moveTo>
                    <a:lnTo>
                      <a:pt x="39" y="0"/>
                    </a:lnTo>
                    <a:lnTo>
                      <a:pt x="48" y="0"/>
                    </a:lnTo>
                    <a:lnTo>
                      <a:pt x="55" y="0"/>
                    </a:lnTo>
                    <a:lnTo>
                      <a:pt x="63" y="0"/>
                    </a:lnTo>
                    <a:lnTo>
                      <a:pt x="70" y="0"/>
                    </a:lnTo>
                    <a:lnTo>
                      <a:pt x="77" y="0"/>
                    </a:lnTo>
                    <a:lnTo>
                      <a:pt x="86" y="2"/>
                    </a:lnTo>
                    <a:lnTo>
                      <a:pt x="94" y="5"/>
                    </a:lnTo>
                    <a:lnTo>
                      <a:pt x="94" y="7"/>
                    </a:lnTo>
                    <a:lnTo>
                      <a:pt x="85" y="10"/>
                    </a:lnTo>
                    <a:lnTo>
                      <a:pt x="77" y="15"/>
                    </a:lnTo>
                    <a:lnTo>
                      <a:pt x="71" y="19"/>
                    </a:lnTo>
                    <a:lnTo>
                      <a:pt x="65" y="24"/>
                    </a:lnTo>
                    <a:lnTo>
                      <a:pt x="57" y="26"/>
                    </a:lnTo>
                    <a:lnTo>
                      <a:pt x="49" y="27"/>
                    </a:lnTo>
                    <a:lnTo>
                      <a:pt x="41" y="27"/>
                    </a:lnTo>
                    <a:lnTo>
                      <a:pt x="35" y="29"/>
                    </a:lnTo>
                    <a:lnTo>
                      <a:pt x="26" y="28"/>
                    </a:lnTo>
                    <a:lnTo>
                      <a:pt x="18" y="27"/>
                    </a:lnTo>
                    <a:lnTo>
                      <a:pt x="9" y="26"/>
                    </a:lnTo>
                    <a:lnTo>
                      <a:pt x="0" y="26"/>
                    </a:lnTo>
                    <a:lnTo>
                      <a:pt x="6" y="18"/>
                    </a:lnTo>
                    <a:lnTo>
                      <a:pt x="14" y="12"/>
                    </a:lnTo>
                    <a:lnTo>
                      <a:pt x="22" y="6"/>
                    </a:lnTo>
                    <a:lnTo>
                      <a:pt x="3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7" name="Freeform 136"/>
              <p:cNvSpPr>
                <a:spLocks/>
              </p:cNvSpPr>
              <p:nvPr/>
            </p:nvSpPr>
            <p:spPr bwMode="auto">
              <a:xfrm>
                <a:off x="6033" y="2435"/>
                <a:ext cx="10" cy="24"/>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w 24"/>
                  <a:gd name="T43" fmla="*/ 0 h 57"/>
                  <a:gd name="T44" fmla="*/ 0 w 24"/>
                  <a:gd name="T45" fmla="*/ 0 h 57"/>
                  <a:gd name="T46" fmla="*/ 0 w 24"/>
                  <a:gd name="T47" fmla="*/ 0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57"/>
                  <a:gd name="T74" fmla="*/ 24 w 24"/>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57">
                    <a:moveTo>
                      <a:pt x="1" y="0"/>
                    </a:moveTo>
                    <a:lnTo>
                      <a:pt x="8" y="0"/>
                    </a:lnTo>
                    <a:lnTo>
                      <a:pt x="14" y="1"/>
                    </a:lnTo>
                    <a:lnTo>
                      <a:pt x="18" y="3"/>
                    </a:lnTo>
                    <a:lnTo>
                      <a:pt x="22" y="8"/>
                    </a:lnTo>
                    <a:lnTo>
                      <a:pt x="23" y="12"/>
                    </a:lnTo>
                    <a:lnTo>
                      <a:pt x="24" y="19"/>
                    </a:lnTo>
                    <a:lnTo>
                      <a:pt x="23" y="24"/>
                    </a:lnTo>
                    <a:lnTo>
                      <a:pt x="22" y="30"/>
                    </a:lnTo>
                    <a:lnTo>
                      <a:pt x="19" y="39"/>
                    </a:lnTo>
                    <a:lnTo>
                      <a:pt x="16" y="46"/>
                    </a:lnTo>
                    <a:lnTo>
                      <a:pt x="11" y="52"/>
                    </a:lnTo>
                    <a:lnTo>
                      <a:pt x="8" y="57"/>
                    </a:lnTo>
                    <a:lnTo>
                      <a:pt x="4" y="56"/>
                    </a:lnTo>
                    <a:lnTo>
                      <a:pt x="2" y="52"/>
                    </a:lnTo>
                    <a:lnTo>
                      <a:pt x="1" y="48"/>
                    </a:lnTo>
                    <a:lnTo>
                      <a:pt x="1" y="44"/>
                    </a:lnTo>
                    <a:lnTo>
                      <a:pt x="1" y="38"/>
                    </a:lnTo>
                    <a:lnTo>
                      <a:pt x="3" y="30"/>
                    </a:lnTo>
                    <a:lnTo>
                      <a:pt x="4" y="22"/>
                    </a:lnTo>
                    <a:lnTo>
                      <a:pt x="2" y="14"/>
                    </a:lnTo>
                    <a:lnTo>
                      <a:pt x="0" y="6"/>
                    </a:lnTo>
                    <a:lnTo>
                      <a:pt x="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8" name="Freeform 137"/>
              <p:cNvSpPr>
                <a:spLocks/>
              </p:cNvSpPr>
              <p:nvPr/>
            </p:nvSpPr>
            <p:spPr bwMode="auto">
              <a:xfrm>
                <a:off x="6013" y="2436"/>
                <a:ext cx="18" cy="40"/>
              </a:xfrm>
              <a:custGeom>
                <a:avLst/>
                <a:gdLst>
                  <a:gd name="T0" fmla="*/ 0 w 45"/>
                  <a:gd name="T1" fmla="*/ 0 h 88"/>
                  <a:gd name="T2" fmla="*/ 0 w 45"/>
                  <a:gd name="T3" fmla="*/ 0 h 88"/>
                  <a:gd name="T4" fmla="*/ 0 w 45"/>
                  <a:gd name="T5" fmla="*/ 0 h 88"/>
                  <a:gd name="T6" fmla="*/ 0 w 45"/>
                  <a:gd name="T7" fmla="*/ 0 h 88"/>
                  <a:gd name="T8" fmla="*/ 0 w 45"/>
                  <a:gd name="T9" fmla="*/ 0 h 88"/>
                  <a:gd name="T10" fmla="*/ 0 w 45"/>
                  <a:gd name="T11" fmla="*/ 0 h 88"/>
                  <a:gd name="T12" fmla="*/ 0 w 45"/>
                  <a:gd name="T13" fmla="*/ 0 h 88"/>
                  <a:gd name="T14" fmla="*/ 0 w 45"/>
                  <a:gd name="T15" fmla="*/ 0 h 88"/>
                  <a:gd name="T16" fmla="*/ 0 w 45"/>
                  <a:gd name="T17" fmla="*/ 0 h 88"/>
                  <a:gd name="T18" fmla="*/ 0 w 45"/>
                  <a:gd name="T19" fmla="*/ 0 h 88"/>
                  <a:gd name="T20" fmla="*/ 0 w 45"/>
                  <a:gd name="T21" fmla="*/ 0 h 88"/>
                  <a:gd name="T22" fmla="*/ 0 w 45"/>
                  <a:gd name="T23" fmla="*/ 0 h 88"/>
                  <a:gd name="T24" fmla="*/ 0 w 45"/>
                  <a:gd name="T25" fmla="*/ 0 h 88"/>
                  <a:gd name="T26" fmla="*/ 0 w 45"/>
                  <a:gd name="T27" fmla="*/ 0 h 88"/>
                  <a:gd name="T28" fmla="*/ 0 w 45"/>
                  <a:gd name="T29" fmla="*/ 0 h 88"/>
                  <a:gd name="T30" fmla="*/ 0 w 45"/>
                  <a:gd name="T31" fmla="*/ 0 h 88"/>
                  <a:gd name="T32" fmla="*/ 0 w 45"/>
                  <a:gd name="T33" fmla="*/ 0 h 88"/>
                  <a:gd name="T34" fmla="*/ 0 w 45"/>
                  <a:gd name="T35" fmla="*/ 0 h 88"/>
                  <a:gd name="T36" fmla="*/ 0 w 45"/>
                  <a:gd name="T37" fmla="*/ 0 h 88"/>
                  <a:gd name="T38" fmla="*/ 0 w 45"/>
                  <a:gd name="T39" fmla="*/ 0 h 88"/>
                  <a:gd name="T40" fmla="*/ 0 w 45"/>
                  <a:gd name="T41" fmla="*/ 0 h 88"/>
                  <a:gd name="T42" fmla="*/ 0 w 45"/>
                  <a:gd name="T43" fmla="*/ 0 h 88"/>
                  <a:gd name="T44" fmla="*/ 0 w 45"/>
                  <a:gd name="T45" fmla="*/ 0 h 88"/>
                  <a:gd name="T46" fmla="*/ 0 w 45"/>
                  <a:gd name="T47" fmla="*/ 0 h 88"/>
                  <a:gd name="T48" fmla="*/ 0 w 45"/>
                  <a:gd name="T49" fmla="*/ 0 h 88"/>
                  <a:gd name="T50" fmla="*/ 0 w 45"/>
                  <a:gd name="T51" fmla="*/ 0 h 88"/>
                  <a:gd name="T52" fmla="*/ 0 w 45"/>
                  <a:gd name="T53" fmla="*/ 0 h 88"/>
                  <a:gd name="T54" fmla="*/ 0 w 45"/>
                  <a:gd name="T55" fmla="*/ 0 h 88"/>
                  <a:gd name="T56" fmla="*/ 0 w 45"/>
                  <a:gd name="T57" fmla="*/ 0 h 88"/>
                  <a:gd name="T58" fmla="*/ 0 w 45"/>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88"/>
                  <a:gd name="T92" fmla="*/ 45 w 45"/>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88">
                    <a:moveTo>
                      <a:pt x="0" y="2"/>
                    </a:moveTo>
                    <a:lnTo>
                      <a:pt x="7" y="0"/>
                    </a:lnTo>
                    <a:lnTo>
                      <a:pt x="14" y="2"/>
                    </a:lnTo>
                    <a:lnTo>
                      <a:pt x="20" y="5"/>
                    </a:lnTo>
                    <a:lnTo>
                      <a:pt x="26" y="9"/>
                    </a:lnTo>
                    <a:lnTo>
                      <a:pt x="30" y="15"/>
                    </a:lnTo>
                    <a:lnTo>
                      <a:pt x="36" y="22"/>
                    </a:lnTo>
                    <a:lnTo>
                      <a:pt x="39" y="29"/>
                    </a:lnTo>
                    <a:lnTo>
                      <a:pt x="42" y="37"/>
                    </a:lnTo>
                    <a:lnTo>
                      <a:pt x="44" y="45"/>
                    </a:lnTo>
                    <a:lnTo>
                      <a:pt x="45" y="54"/>
                    </a:lnTo>
                    <a:lnTo>
                      <a:pt x="44" y="62"/>
                    </a:lnTo>
                    <a:lnTo>
                      <a:pt x="43" y="69"/>
                    </a:lnTo>
                    <a:lnTo>
                      <a:pt x="39" y="75"/>
                    </a:lnTo>
                    <a:lnTo>
                      <a:pt x="36" y="82"/>
                    </a:lnTo>
                    <a:lnTo>
                      <a:pt x="29" y="85"/>
                    </a:lnTo>
                    <a:lnTo>
                      <a:pt x="21" y="88"/>
                    </a:lnTo>
                    <a:lnTo>
                      <a:pt x="21" y="81"/>
                    </a:lnTo>
                    <a:lnTo>
                      <a:pt x="22" y="73"/>
                    </a:lnTo>
                    <a:lnTo>
                      <a:pt x="21" y="64"/>
                    </a:lnTo>
                    <a:lnTo>
                      <a:pt x="21" y="58"/>
                    </a:lnTo>
                    <a:lnTo>
                      <a:pt x="19" y="50"/>
                    </a:lnTo>
                    <a:lnTo>
                      <a:pt x="16" y="44"/>
                    </a:lnTo>
                    <a:lnTo>
                      <a:pt x="13" y="37"/>
                    </a:lnTo>
                    <a:lnTo>
                      <a:pt x="10" y="29"/>
                    </a:lnTo>
                    <a:lnTo>
                      <a:pt x="7" y="22"/>
                    </a:lnTo>
                    <a:lnTo>
                      <a:pt x="4" y="15"/>
                    </a:lnTo>
                    <a:lnTo>
                      <a:pt x="1" y="7"/>
                    </a:lnTo>
                    <a:lnTo>
                      <a:pt x="0"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9" name="Freeform 138"/>
              <p:cNvSpPr>
                <a:spLocks/>
              </p:cNvSpPr>
              <p:nvPr/>
            </p:nvSpPr>
            <p:spPr bwMode="auto">
              <a:xfrm>
                <a:off x="5819" y="2439"/>
                <a:ext cx="115" cy="40"/>
              </a:xfrm>
              <a:custGeom>
                <a:avLst/>
                <a:gdLst>
                  <a:gd name="T0" fmla="*/ 0 w 278"/>
                  <a:gd name="T1" fmla="*/ 0 h 93"/>
                  <a:gd name="T2" fmla="*/ 0 w 278"/>
                  <a:gd name="T3" fmla="*/ 0 h 93"/>
                  <a:gd name="T4" fmla="*/ 0 w 278"/>
                  <a:gd name="T5" fmla="*/ 0 h 93"/>
                  <a:gd name="T6" fmla="*/ 0 w 278"/>
                  <a:gd name="T7" fmla="*/ 0 h 93"/>
                  <a:gd name="T8" fmla="*/ 0 w 278"/>
                  <a:gd name="T9" fmla="*/ 0 h 93"/>
                  <a:gd name="T10" fmla="*/ 0 w 278"/>
                  <a:gd name="T11" fmla="*/ 0 h 93"/>
                  <a:gd name="T12" fmla="*/ 0 w 278"/>
                  <a:gd name="T13" fmla="*/ 0 h 93"/>
                  <a:gd name="T14" fmla="*/ 0 w 278"/>
                  <a:gd name="T15" fmla="*/ 0 h 93"/>
                  <a:gd name="T16" fmla="*/ 0 w 278"/>
                  <a:gd name="T17" fmla="*/ 0 h 93"/>
                  <a:gd name="T18" fmla="*/ 0 w 278"/>
                  <a:gd name="T19" fmla="*/ 0 h 93"/>
                  <a:gd name="T20" fmla="*/ 0 w 278"/>
                  <a:gd name="T21" fmla="*/ 0 h 93"/>
                  <a:gd name="T22" fmla="*/ 0 w 278"/>
                  <a:gd name="T23" fmla="*/ 0 h 93"/>
                  <a:gd name="T24" fmla="*/ 0 w 278"/>
                  <a:gd name="T25" fmla="*/ 0 h 93"/>
                  <a:gd name="T26" fmla="*/ 0 w 278"/>
                  <a:gd name="T27" fmla="*/ 0 h 93"/>
                  <a:gd name="T28" fmla="*/ 0 w 278"/>
                  <a:gd name="T29" fmla="*/ 0 h 93"/>
                  <a:gd name="T30" fmla="*/ 0 w 278"/>
                  <a:gd name="T31" fmla="*/ 0 h 93"/>
                  <a:gd name="T32" fmla="*/ 0 w 278"/>
                  <a:gd name="T33" fmla="*/ 0 h 93"/>
                  <a:gd name="T34" fmla="*/ 0 w 278"/>
                  <a:gd name="T35" fmla="*/ 0 h 93"/>
                  <a:gd name="T36" fmla="*/ 0 w 278"/>
                  <a:gd name="T37" fmla="*/ 0 h 93"/>
                  <a:gd name="T38" fmla="*/ 0 w 278"/>
                  <a:gd name="T39" fmla="*/ 0 h 93"/>
                  <a:gd name="T40" fmla="*/ 0 w 278"/>
                  <a:gd name="T41" fmla="*/ 0 h 93"/>
                  <a:gd name="T42" fmla="*/ 0 w 278"/>
                  <a:gd name="T43" fmla="*/ 0 h 93"/>
                  <a:gd name="T44" fmla="*/ 0 w 278"/>
                  <a:gd name="T45" fmla="*/ 0 h 93"/>
                  <a:gd name="T46" fmla="*/ 0 w 278"/>
                  <a:gd name="T47" fmla="*/ 0 h 93"/>
                  <a:gd name="T48" fmla="*/ 0 w 278"/>
                  <a:gd name="T49" fmla="*/ 0 h 93"/>
                  <a:gd name="T50" fmla="*/ 0 w 278"/>
                  <a:gd name="T51" fmla="*/ 0 h 93"/>
                  <a:gd name="T52" fmla="*/ 0 w 278"/>
                  <a:gd name="T53" fmla="*/ 0 h 93"/>
                  <a:gd name="T54" fmla="*/ 0 w 278"/>
                  <a:gd name="T55" fmla="*/ 0 h 93"/>
                  <a:gd name="T56" fmla="*/ 0 w 278"/>
                  <a:gd name="T57" fmla="*/ 0 h 93"/>
                  <a:gd name="T58" fmla="*/ 0 w 278"/>
                  <a:gd name="T59" fmla="*/ 0 h 93"/>
                  <a:gd name="T60" fmla="*/ 0 w 278"/>
                  <a:gd name="T61" fmla="*/ 0 h 93"/>
                  <a:gd name="T62" fmla="*/ 0 w 278"/>
                  <a:gd name="T63" fmla="*/ 0 h 93"/>
                  <a:gd name="T64" fmla="*/ 0 w 278"/>
                  <a:gd name="T65" fmla="*/ 0 h 93"/>
                  <a:gd name="T66" fmla="*/ 0 w 278"/>
                  <a:gd name="T67" fmla="*/ 0 h 93"/>
                  <a:gd name="T68" fmla="*/ 0 w 278"/>
                  <a:gd name="T69" fmla="*/ 0 h 93"/>
                  <a:gd name="T70" fmla="*/ 0 w 278"/>
                  <a:gd name="T71" fmla="*/ 0 h 93"/>
                  <a:gd name="T72" fmla="*/ 0 w 278"/>
                  <a:gd name="T73" fmla="*/ 0 h 93"/>
                  <a:gd name="T74" fmla="*/ 0 w 278"/>
                  <a:gd name="T75" fmla="*/ 0 h 93"/>
                  <a:gd name="T76" fmla="*/ 0 w 278"/>
                  <a:gd name="T77" fmla="*/ 0 h 93"/>
                  <a:gd name="T78" fmla="*/ 0 w 278"/>
                  <a:gd name="T79" fmla="*/ 0 h 93"/>
                  <a:gd name="T80" fmla="*/ 0 w 278"/>
                  <a:gd name="T81" fmla="*/ 0 h 93"/>
                  <a:gd name="T82" fmla="*/ 0 w 278"/>
                  <a:gd name="T83" fmla="*/ 0 h 93"/>
                  <a:gd name="T84" fmla="*/ 0 w 278"/>
                  <a:gd name="T85" fmla="*/ 0 h 93"/>
                  <a:gd name="T86" fmla="*/ 0 w 278"/>
                  <a:gd name="T87" fmla="*/ 0 h 93"/>
                  <a:gd name="T88" fmla="*/ 0 w 278"/>
                  <a:gd name="T89" fmla="*/ 0 h 93"/>
                  <a:gd name="T90" fmla="*/ 0 w 278"/>
                  <a:gd name="T91" fmla="*/ 0 h 93"/>
                  <a:gd name="T92" fmla="*/ 0 w 278"/>
                  <a:gd name="T93" fmla="*/ 0 h 93"/>
                  <a:gd name="T94" fmla="*/ 0 w 278"/>
                  <a:gd name="T95" fmla="*/ 0 h 93"/>
                  <a:gd name="T96" fmla="*/ 0 w 278"/>
                  <a:gd name="T97" fmla="*/ 0 h 93"/>
                  <a:gd name="T98" fmla="*/ 0 w 278"/>
                  <a:gd name="T99" fmla="*/ 0 h 93"/>
                  <a:gd name="T100" fmla="*/ 0 w 278"/>
                  <a:gd name="T101" fmla="*/ 0 h 93"/>
                  <a:gd name="T102" fmla="*/ 0 w 278"/>
                  <a:gd name="T103" fmla="*/ 0 h 93"/>
                  <a:gd name="T104" fmla="*/ 0 w 278"/>
                  <a:gd name="T105" fmla="*/ 0 h 93"/>
                  <a:gd name="T106" fmla="*/ 0 w 278"/>
                  <a:gd name="T107" fmla="*/ 0 h 93"/>
                  <a:gd name="T108" fmla="*/ 0 w 278"/>
                  <a:gd name="T109" fmla="*/ 0 h 93"/>
                  <a:gd name="T110" fmla="*/ 0 w 278"/>
                  <a:gd name="T111" fmla="*/ 0 h 93"/>
                  <a:gd name="T112" fmla="*/ 0 w 278"/>
                  <a:gd name="T113" fmla="*/ 0 h 93"/>
                  <a:gd name="T114" fmla="*/ 0 w 278"/>
                  <a:gd name="T115" fmla="*/ 0 h 93"/>
                  <a:gd name="T116" fmla="*/ 0 w 278"/>
                  <a:gd name="T117" fmla="*/ 0 h 93"/>
                  <a:gd name="T118" fmla="*/ 0 w 278"/>
                  <a:gd name="T119" fmla="*/ 0 h 93"/>
                  <a:gd name="T120" fmla="*/ 0 w 278"/>
                  <a:gd name="T121" fmla="*/ 0 h 93"/>
                  <a:gd name="T122" fmla="*/ 0 w 278"/>
                  <a:gd name="T123" fmla="*/ 0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
                  <a:gd name="T187" fmla="*/ 0 h 93"/>
                  <a:gd name="T188" fmla="*/ 278 w 278"/>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 h="93">
                    <a:moveTo>
                      <a:pt x="228" y="4"/>
                    </a:moveTo>
                    <a:lnTo>
                      <a:pt x="235" y="1"/>
                    </a:lnTo>
                    <a:lnTo>
                      <a:pt x="243" y="0"/>
                    </a:lnTo>
                    <a:lnTo>
                      <a:pt x="250" y="0"/>
                    </a:lnTo>
                    <a:lnTo>
                      <a:pt x="256" y="1"/>
                    </a:lnTo>
                    <a:lnTo>
                      <a:pt x="262" y="1"/>
                    </a:lnTo>
                    <a:lnTo>
                      <a:pt x="268" y="4"/>
                    </a:lnTo>
                    <a:lnTo>
                      <a:pt x="272" y="7"/>
                    </a:lnTo>
                    <a:lnTo>
                      <a:pt x="275" y="9"/>
                    </a:lnTo>
                    <a:lnTo>
                      <a:pt x="278" y="14"/>
                    </a:lnTo>
                    <a:lnTo>
                      <a:pt x="274" y="18"/>
                    </a:lnTo>
                    <a:lnTo>
                      <a:pt x="269" y="20"/>
                    </a:lnTo>
                    <a:lnTo>
                      <a:pt x="261" y="22"/>
                    </a:lnTo>
                    <a:lnTo>
                      <a:pt x="255" y="22"/>
                    </a:lnTo>
                    <a:lnTo>
                      <a:pt x="251" y="22"/>
                    </a:lnTo>
                    <a:lnTo>
                      <a:pt x="246" y="22"/>
                    </a:lnTo>
                    <a:lnTo>
                      <a:pt x="240" y="23"/>
                    </a:lnTo>
                    <a:lnTo>
                      <a:pt x="235" y="25"/>
                    </a:lnTo>
                    <a:lnTo>
                      <a:pt x="230" y="26"/>
                    </a:lnTo>
                    <a:lnTo>
                      <a:pt x="224" y="26"/>
                    </a:lnTo>
                    <a:lnTo>
                      <a:pt x="218" y="26"/>
                    </a:lnTo>
                    <a:lnTo>
                      <a:pt x="213" y="25"/>
                    </a:lnTo>
                    <a:lnTo>
                      <a:pt x="207" y="25"/>
                    </a:lnTo>
                    <a:lnTo>
                      <a:pt x="201" y="25"/>
                    </a:lnTo>
                    <a:lnTo>
                      <a:pt x="196" y="27"/>
                    </a:lnTo>
                    <a:lnTo>
                      <a:pt x="200" y="33"/>
                    </a:lnTo>
                    <a:lnTo>
                      <a:pt x="209" y="36"/>
                    </a:lnTo>
                    <a:lnTo>
                      <a:pt x="213" y="36"/>
                    </a:lnTo>
                    <a:lnTo>
                      <a:pt x="218" y="37"/>
                    </a:lnTo>
                    <a:lnTo>
                      <a:pt x="225" y="37"/>
                    </a:lnTo>
                    <a:lnTo>
                      <a:pt x="231" y="38"/>
                    </a:lnTo>
                    <a:lnTo>
                      <a:pt x="236" y="38"/>
                    </a:lnTo>
                    <a:lnTo>
                      <a:pt x="242" y="38"/>
                    </a:lnTo>
                    <a:lnTo>
                      <a:pt x="247" y="38"/>
                    </a:lnTo>
                    <a:lnTo>
                      <a:pt x="253" y="40"/>
                    </a:lnTo>
                    <a:lnTo>
                      <a:pt x="258" y="41"/>
                    </a:lnTo>
                    <a:lnTo>
                      <a:pt x="264" y="44"/>
                    </a:lnTo>
                    <a:lnTo>
                      <a:pt x="268" y="47"/>
                    </a:lnTo>
                    <a:lnTo>
                      <a:pt x="272" y="53"/>
                    </a:lnTo>
                    <a:lnTo>
                      <a:pt x="266" y="53"/>
                    </a:lnTo>
                    <a:lnTo>
                      <a:pt x="261" y="53"/>
                    </a:lnTo>
                    <a:lnTo>
                      <a:pt x="255" y="53"/>
                    </a:lnTo>
                    <a:lnTo>
                      <a:pt x="250" y="54"/>
                    </a:lnTo>
                    <a:lnTo>
                      <a:pt x="244" y="54"/>
                    </a:lnTo>
                    <a:lnTo>
                      <a:pt x="238" y="54"/>
                    </a:lnTo>
                    <a:lnTo>
                      <a:pt x="232" y="54"/>
                    </a:lnTo>
                    <a:lnTo>
                      <a:pt x="228" y="54"/>
                    </a:lnTo>
                    <a:lnTo>
                      <a:pt x="221" y="53"/>
                    </a:lnTo>
                    <a:lnTo>
                      <a:pt x="215" y="53"/>
                    </a:lnTo>
                    <a:lnTo>
                      <a:pt x="210" y="53"/>
                    </a:lnTo>
                    <a:lnTo>
                      <a:pt x="205" y="53"/>
                    </a:lnTo>
                    <a:lnTo>
                      <a:pt x="199" y="53"/>
                    </a:lnTo>
                    <a:lnTo>
                      <a:pt x="193" y="53"/>
                    </a:lnTo>
                    <a:lnTo>
                      <a:pt x="188" y="54"/>
                    </a:lnTo>
                    <a:lnTo>
                      <a:pt x="182" y="54"/>
                    </a:lnTo>
                    <a:lnTo>
                      <a:pt x="185" y="60"/>
                    </a:lnTo>
                    <a:lnTo>
                      <a:pt x="191" y="65"/>
                    </a:lnTo>
                    <a:lnTo>
                      <a:pt x="194" y="66"/>
                    </a:lnTo>
                    <a:lnTo>
                      <a:pt x="198" y="66"/>
                    </a:lnTo>
                    <a:lnTo>
                      <a:pt x="203" y="67"/>
                    </a:lnTo>
                    <a:lnTo>
                      <a:pt x="209" y="69"/>
                    </a:lnTo>
                    <a:lnTo>
                      <a:pt x="213" y="69"/>
                    </a:lnTo>
                    <a:lnTo>
                      <a:pt x="217" y="69"/>
                    </a:lnTo>
                    <a:lnTo>
                      <a:pt x="222" y="69"/>
                    </a:lnTo>
                    <a:lnTo>
                      <a:pt x="228" y="70"/>
                    </a:lnTo>
                    <a:lnTo>
                      <a:pt x="236" y="71"/>
                    </a:lnTo>
                    <a:lnTo>
                      <a:pt x="244" y="74"/>
                    </a:lnTo>
                    <a:lnTo>
                      <a:pt x="236" y="79"/>
                    </a:lnTo>
                    <a:lnTo>
                      <a:pt x="228" y="83"/>
                    </a:lnTo>
                    <a:lnTo>
                      <a:pt x="223" y="84"/>
                    </a:lnTo>
                    <a:lnTo>
                      <a:pt x="218" y="85"/>
                    </a:lnTo>
                    <a:lnTo>
                      <a:pt x="213" y="85"/>
                    </a:lnTo>
                    <a:lnTo>
                      <a:pt x="209" y="86"/>
                    </a:lnTo>
                    <a:lnTo>
                      <a:pt x="200" y="86"/>
                    </a:lnTo>
                    <a:lnTo>
                      <a:pt x="192" y="86"/>
                    </a:lnTo>
                    <a:lnTo>
                      <a:pt x="183" y="85"/>
                    </a:lnTo>
                    <a:lnTo>
                      <a:pt x="175" y="85"/>
                    </a:lnTo>
                    <a:lnTo>
                      <a:pt x="165" y="83"/>
                    </a:lnTo>
                    <a:lnTo>
                      <a:pt x="155" y="82"/>
                    </a:lnTo>
                    <a:lnTo>
                      <a:pt x="146" y="80"/>
                    </a:lnTo>
                    <a:lnTo>
                      <a:pt x="137" y="79"/>
                    </a:lnTo>
                    <a:lnTo>
                      <a:pt x="128" y="77"/>
                    </a:lnTo>
                    <a:lnTo>
                      <a:pt x="119" y="76"/>
                    </a:lnTo>
                    <a:lnTo>
                      <a:pt x="110" y="76"/>
                    </a:lnTo>
                    <a:lnTo>
                      <a:pt x="102" y="77"/>
                    </a:lnTo>
                    <a:lnTo>
                      <a:pt x="94" y="77"/>
                    </a:lnTo>
                    <a:lnTo>
                      <a:pt x="86" y="80"/>
                    </a:lnTo>
                    <a:lnTo>
                      <a:pt x="78" y="82"/>
                    </a:lnTo>
                    <a:lnTo>
                      <a:pt x="72" y="86"/>
                    </a:lnTo>
                    <a:lnTo>
                      <a:pt x="66" y="86"/>
                    </a:lnTo>
                    <a:lnTo>
                      <a:pt x="60" y="86"/>
                    </a:lnTo>
                    <a:lnTo>
                      <a:pt x="54" y="87"/>
                    </a:lnTo>
                    <a:lnTo>
                      <a:pt x="48" y="89"/>
                    </a:lnTo>
                    <a:lnTo>
                      <a:pt x="41" y="90"/>
                    </a:lnTo>
                    <a:lnTo>
                      <a:pt x="33" y="91"/>
                    </a:lnTo>
                    <a:lnTo>
                      <a:pt x="26" y="92"/>
                    </a:lnTo>
                    <a:lnTo>
                      <a:pt x="22" y="93"/>
                    </a:lnTo>
                    <a:lnTo>
                      <a:pt x="12" y="93"/>
                    </a:lnTo>
                    <a:lnTo>
                      <a:pt x="6" y="93"/>
                    </a:lnTo>
                    <a:lnTo>
                      <a:pt x="2" y="92"/>
                    </a:lnTo>
                    <a:lnTo>
                      <a:pt x="0" y="91"/>
                    </a:lnTo>
                    <a:lnTo>
                      <a:pt x="0" y="87"/>
                    </a:lnTo>
                    <a:lnTo>
                      <a:pt x="3" y="84"/>
                    </a:lnTo>
                    <a:lnTo>
                      <a:pt x="6" y="80"/>
                    </a:lnTo>
                    <a:lnTo>
                      <a:pt x="11" y="77"/>
                    </a:lnTo>
                    <a:lnTo>
                      <a:pt x="16" y="74"/>
                    </a:lnTo>
                    <a:lnTo>
                      <a:pt x="22" y="71"/>
                    </a:lnTo>
                    <a:lnTo>
                      <a:pt x="33" y="62"/>
                    </a:lnTo>
                    <a:lnTo>
                      <a:pt x="45" y="54"/>
                    </a:lnTo>
                    <a:lnTo>
                      <a:pt x="57" y="47"/>
                    </a:lnTo>
                    <a:lnTo>
                      <a:pt x="69" y="41"/>
                    </a:lnTo>
                    <a:lnTo>
                      <a:pt x="81" y="35"/>
                    </a:lnTo>
                    <a:lnTo>
                      <a:pt x="95" y="30"/>
                    </a:lnTo>
                    <a:lnTo>
                      <a:pt x="107" y="26"/>
                    </a:lnTo>
                    <a:lnTo>
                      <a:pt x="120" y="22"/>
                    </a:lnTo>
                    <a:lnTo>
                      <a:pt x="134" y="18"/>
                    </a:lnTo>
                    <a:lnTo>
                      <a:pt x="146" y="15"/>
                    </a:lnTo>
                    <a:lnTo>
                      <a:pt x="159" y="12"/>
                    </a:lnTo>
                    <a:lnTo>
                      <a:pt x="173" y="10"/>
                    </a:lnTo>
                    <a:lnTo>
                      <a:pt x="186" y="8"/>
                    </a:lnTo>
                    <a:lnTo>
                      <a:pt x="199" y="6"/>
                    </a:lnTo>
                    <a:lnTo>
                      <a:pt x="213" y="4"/>
                    </a:lnTo>
                    <a:lnTo>
                      <a:pt x="228"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0" name="Freeform 139"/>
              <p:cNvSpPr>
                <a:spLocks/>
              </p:cNvSpPr>
              <p:nvPr/>
            </p:nvSpPr>
            <p:spPr bwMode="auto">
              <a:xfrm>
                <a:off x="5955" y="2439"/>
                <a:ext cx="36" cy="45"/>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0 h 106"/>
                  <a:gd name="T18" fmla="*/ 0 w 83"/>
                  <a:gd name="T19" fmla="*/ 0 h 106"/>
                  <a:gd name="T20" fmla="*/ 0 w 83"/>
                  <a:gd name="T21" fmla="*/ 0 h 106"/>
                  <a:gd name="T22" fmla="*/ 0 w 83"/>
                  <a:gd name="T23" fmla="*/ 0 h 106"/>
                  <a:gd name="T24" fmla="*/ 0 w 83"/>
                  <a:gd name="T25" fmla="*/ 0 h 106"/>
                  <a:gd name="T26" fmla="*/ 0 w 83"/>
                  <a:gd name="T27" fmla="*/ 0 h 106"/>
                  <a:gd name="T28" fmla="*/ 0 w 83"/>
                  <a:gd name="T29" fmla="*/ 0 h 106"/>
                  <a:gd name="T30" fmla="*/ 0 w 83"/>
                  <a:gd name="T31" fmla="*/ 0 h 106"/>
                  <a:gd name="T32" fmla="*/ 0 w 83"/>
                  <a:gd name="T33" fmla="*/ 0 h 106"/>
                  <a:gd name="T34" fmla="*/ 0 w 83"/>
                  <a:gd name="T35" fmla="*/ 0 h 106"/>
                  <a:gd name="T36" fmla="*/ 0 w 83"/>
                  <a:gd name="T37" fmla="*/ 0 h 106"/>
                  <a:gd name="T38" fmla="*/ 0 w 83"/>
                  <a:gd name="T39" fmla="*/ 0 h 106"/>
                  <a:gd name="T40" fmla="*/ 0 w 83"/>
                  <a:gd name="T41" fmla="*/ 0 h 106"/>
                  <a:gd name="T42" fmla="*/ 0 w 83"/>
                  <a:gd name="T43" fmla="*/ 0 h 106"/>
                  <a:gd name="T44" fmla="*/ 0 w 83"/>
                  <a:gd name="T45" fmla="*/ 0 h 106"/>
                  <a:gd name="T46" fmla="*/ 0 w 83"/>
                  <a:gd name="T47" fmla="*/ 0 h 106"/>
                  <a:gd name="T48" fmla="*/ 0 w 83"/>
                  <a:gd name="T49" fmla="*/ 0 h 106"/>
                  <a:gd name="T50" fmla="*/ 0 w 83"/>
                  <a:gd name="T51" fmla="*/ 0 h 106"/>
                  <a:gd name="T52" fmla="*/ 0 w 83"/>
                  <a:gd name="T53" fmla="*/ 0 h 106"/>
                  <a:gd name="T54" fmla="*/ 0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0 w 83"/>
                  <a:gd name="T87" fmla="*/ 0 h 106"/>
                  <a:gd name="T88" fmla="*/ 0 w 83"/>
                  <a:gd name="T89" fmla="*/ 0 h 106"/>
                  <a:gd name="T90" fmla="*/ 0 w 83"/>
                  <a:gd name="T91" fmla="*/ 0 h 106"/>
                  <a:gd name="T92" fmla="*/ 0 w 83"/>
                  <a:gd name="T93" fmla="*/ 0 h 106"/>
                  <a:gd name="T94" fmla="*/ 0 w 83"/>
                  <a:gd name="T95" fmla="*/ 0 h 106"/>
                  <a:gd name="T96" fmla="*/ 0 w 83"/>
                  <a:gd name="T97" fmla="*/ 0 h 106"/>
                  <a:gd name="T98" fmla="*/ 0 w 83"/>
                  <a:gd name="T99" fmla="*/ 0 h 106"/>
                  <a:gd name="T100" fmla="*/ 0 w 83"/>
                  <a:gd name="T101" fmla="*/ 0 h 106"/>
                  <a:gd name="T102" fmla="*/ 0 w 83"/>
                  <a:gd name="T103" fmla="*/ 0 h 106"/>
                  <a:gd name="T104" fmla="*/ 0 w 83"/>
                  <a:gd name="T105" fmla="*/ 0 h 106"/>
                  <a:gd name="T106" fmla="*/ 0 w 83"/>
                  <a:gd name="T107" fmla="*/ 0 h 106"/>
                  <a:gd name="T108" fmla="*/ 0 w 83"/>
                  <a:gd name="T109" fmla="*/ 0 h 106"/>
                  <a:gd name="T110" fmla="*/ 0 w 83"/>
                  <a:gd name="T111" fmla="*/ 0 h 106"/>
                  <a:gd name="T112" fmla="*/ 0 w 83"/>
                  <a:gd name="T113" fmla="*/ 0 h 106"/>
                  <a:gd name="T114" fmla="*/ 0 w 83"/>
                  <a:gd name="T115" fmla="*/ 0 h 106"/>
                  <a:gd name="T116" fmla="*/ 0 w 83"/>
                  <a:gd name="T117" fmla="*/ 0 h 106"/>
                  <a:gd name="T118" fmla="*/ 0 w 83"/>
                  <a:gd name="T119" fmla="*/ 0 h 106"/>
                  <a:gd name="T120" fmla="*/ 0 w 83"/>
                  <a:gd name="T121" fmla="*/ 0 h 106"/>
                  <a:gd name="T122" fmla="*/ 0 w 83"/>
                  <a:gd name="T123" fmla="*/ 0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106"/>
                  <a:gd name="T188" fmla="*/ 83 w 83"/>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106">
                    <a:moveTo>
                      <a:pt x="26" y="4"/>
                    </a:moveTo>
                    <a:lnTo>
                      <a:pt x="34" y="0"/>
                    </a:lnTo>
                    <a:lnTo>
                      <a:pt x="42" y="0"/>
                    </a:lnTo>
                    <a:lnTo>
                      <a:pt x="47" y="0"/>
                    </a:lnTo>
                    <a:lnTo>
                      <a:pt x="54" y="3"/>
                    </a:lnTo>
                    <a:lnTo>
                      <a:pt x="60" y="6"/>
                    </a:lnTo>
                    <a:lnTo>
                      <a:pt x="64" y="10"/>
                    </a:lnTo>
                    <a:lnTo>
                      <a:pt x="68" y="15"/>
                    </a:lnTo>
                    <a:lnTo>
                      <a:pt x="73" y="20"/>
                    </a:lnTo>
                    <a:lnTo>
                      <a:pt x="75" y="26"/>
                    </a:lnTo>
                    <a:lnTo>
                      <a:pt x="78" y="33"/>
                    </a:lnTo>
                    <a:lnTo>
                      <a:pt x="80" y="39"/>
                    </a:lnTo>
                    <a:lnTo>
                      <a:pt x="82" y="47"/>
                    </a:lnTo>
                    <a:lnTo>
                      <a:pt x="82" y="55"/>
                    </a:lnTo>
                    <a:lnTo>
                      <a:pt x="83" y="63"/>
                    </a:lnTo>
                    <a:lnTo>
                      <a:pt x="83" y="71"/>
                    </a:lnTo>
                    <a:lnTo>
                      <a:pt x="83" y="79"/>
                    </a:lnTo>
                    <a:lnTo>
                      <a:pt x="75" y="82"/>
                    </a:lnTo>
                    <a:lnTo>
                      <a:pt x="70" y="88"/>
                    </a:lnTo>
                    <a:lnTo>
                      <a:pt x="64" y="94"/>
                    </a:lnTo>
                    <a:lnTo>
                      <a:pt x="60" y="102"/>
                    </a:lnTo>
                    <a:lnTo>
                      <a:pt x="54" y="103"/>
                    </a:lnTo>
                    <a:lnTo>
                      <a:pt x="50" y="106"/>
                    </a:lnTo>
                    <a:lnTo>
                      <a:pt x="43" y="106"/>
                    </a:lnTo>
                    <a:lnTo>
                      <a:pt x="36" y="105"/>
                    </a:lnTo>
                    <a:lnTo>
                      <a:pt x="43" y="98"/>
                    </a:lnTo>
                    <a:lnTo>
                      <a:pt x="48" y="92"/>
                    </a:lnTo>
                    <a:lnTo>
                      <a:pt x="52" y="86"/>
                    </a:lnTo>
                    <a:lnTo>
                      <a:pt x="55" y="80"/>
                    </a:lnTo>
                    <a:lnTo>
                      <a:pt x="57" y="73"/>
                    </a:lnTo>
                    <a:lnTo>
                      <a:pt x="58" y="67"/>
                    </a:lnTo>
                    <a:lnTo>
                      <a:pt x="57" y="62"/>
                    </a:lnTo>
                    <a:lnTo>
                      <a:pt x="57" y="57"/>
                    </a:lnTo>
                    <a:lnTo>
                      <a:pt x="52" y="52"/>
                    </a:lnTo>
                    <a:lnTo>
                      <a:pt x="44" y="52"/>
                    </a:lnTo>
                    <a:lnTo>
                      <a:pt x="40" y="54"/>
                    </a:lnTo>
                    <a:lnTo>
                      <a:pt x="35" y="57"/>
                    </a:lnTo>
                    <a:lnTo>
                      <a:pt x="30" y="65"/>
                    </a:lnTo>
                    <a:lnTo>
                      <a:pt x="26" y="74"/>
                    </a:lnTo>
                    <a:lnTo>
                      <a:pt x="19" y="76"/>
                    </a:lnTo>
                    <a:lnTo>
                      <a:pt x="13" y="79"/>
                    </a:lnTo>
                    <a:lnTo>
                      <a:pt x="6" y="81"/>
                    </a:lnTo>
                    <a:lnTo>
                      <a:pt x="0" y="83"/>
                    </a:lnTo>
                    <a:lnTo>
                      <a:pt x="5" y="78"/>
                    </a:lnTo>
                    <a:lnTo>
                      <a:pt x="10" y="74"/>
                    </a:lnTo>
                    <a:lnTo>
                      <a:pt x="14" y="70"/>
                    </a:lnTo>
                    <a:lnTo>
                      <a:pt x="18" y="66"/>
                    </a:lnTo>
                    <a:lnTo>
                      <a:pt x="20" y="60"/>
                    </a:lnTo>
                    <a:lnTo>
                      <a:pt x="23" y="55"/>
                    </a:lnTo>
                    <a:lnTo>
                      <a:pt x="24" y="51"/>
                    </a:lnTo>
                    <a:lnTo>
                      <a:pt x="25" y="46"/>
                    </a:lnTo>
                    <a:lnTo>
                      <a:pt x="25" y="41"/>
                    </a:lnTo>
                    <a:lnTo>
                      <a:pt x="25" y="36"/>
                    </a:lnTo>
                    <a:lnTo>
                      <a:pt x="24" y="31"/>
                    </a:lnTo>
                    <a:lnTo>
                      <a:pt x="24" y="26"/>
                    </a:lnTo>
                    <a:lnTo>
                      <a:pt x="23" y="20"/>
                    </a:lnTo>
                    <a:lnTo>
                      <a:pt x="23" y="16"/>
                    </a:lnTo>
                    <a:lnTo>
                      <a:pt x="21" y="11"/>
                    </a:lnTo>
                    <a:lnTo>
                      <a:pt x="21" y="8"/>
                    </a:lnTo>
                    <a:lnTo>
                      <a:pt x="23" y="6"/>
                    </a:lnTo>
                    <a:lnTo>
                      <a:pt x="2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1" name="Freeform 140"/>
              <p:cNvSpPr>
                <a:spLocks/>
              </p:cNvSpPr>
              <p:nvPr/>
            </p:nvSpPr>
            <p:spPr bwMode="auto">
              <a:xfrm>
                <a:off x="5351" y="2453"/>
                <a:ext cx="20" cy="12"/>
              </a:xfrm>
              <a:custGeom>
                <a:avLst/>
                <a:gdLst>
                  <a:gd name="T0" fmla="*/ 0 w 48"/>
                  <a:gd name="T1" fmla="*/ 0 h 30"/>
                  <a:gd name="T2" fmla="*/ 0 w 48"/>
                  <a:gd name="T3" fmla="*/ 0 h 30"/>
                  <a:gd name="T4" fmla="*/ 0 w 48"/>
                  <a:gd name="T5" fmla="*/ 0 h 30"/>
                  <a:gd name="T6" fmla="*/ 0 w 48"/>
                  <a:gd name="T7" fmla="*/ 0 h 30"/>
                  <a:gd name="T8" fmla="*/ 0 w 48"/>
                  <a:gd name="T9" fmla="*/ 0 h 30"/>
                  <a:gd name="T10" fmla="*/ 0 w 48"/>
                  <a:gd name="T11" fmla="*/ 0 h 30"/>
                  <a:gd name="T12" fmla="*/ 0 w 48"/>
                  <a:gd name="T13" fmla="*/ 0 h 30"/>
                  <a:gd name="T14" fmla="*/ 0 w 48"/>
                  <a:gd name="T15" fmla="*/ 0 h 30"/>
                  <a:gd name="T16" fmla="*/ 0 w 48"/>
                  <a:gd name="T17" fmla="*/ 0 h 30"/>
                  <a:gd name="T18" fmla="*/ 0 w 48"/>
                  <a:gd name="T19" fmla="*/ 0 h 30"/>
                  <a:gd name="T20" fmla="*/ 0 w 48"/>
                  <a:gd name="T21" fmla="*/ 0 h 30"/>
                  <a:gd name="T22" fmla="*/ 0 w 48"/>
                  <a:gd name="T23" fmla="*/ 0 h 30"/>
                  <a:gd name="T24" fmla="*/ 0 w 48"/>
                  <a:gd name="T25" fmla="*/ 0 h 30"/>
                  <a:gd name="T26" fmla="*/ 0 w 48"/>
                  <a:gd name="T27" fmla="*/ 0 h 30"/>
                  <a:gd name="T28" fmla="*/ 0 w 48"/>
                  <a:gd name="T29" fmla="*/ 0 h 30"/>
                  <a:gd name="T30" fmla="*/ 0 w 48"/>
                  <a:gd name="T31" fmla="*/ 0 h 30"/>
                  <a:gd name="T32" fmla="*/ 0 w 48"/>
                  <a:gd name="T33" fmla="*/ 0 h 30"/>
                  <a:gd name="T34" fmla="*/ 0 w 48"/>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0" y="0"/>
                    </a:moveTo>
                    <a:lnTo>
                      <a:pt x="27" y="0"/>
                    </a:lnTo>
                    <a:lnTo>
                      <a:pt x="34" y="0"/>
                    </a:lnTo>
                    <a:lnTo>
                      <a:pt x="40" y="0"/>
                    </a:lnTo>
                    <a:lnTo>
                      <a:pt x="48" y="0"/>
                    </a:lnTo>
                    <a:lnTo>
                      <a:pt x="44" y="8"/>
                    </a:lnTo>
                    <a:lnTo>
                      <a:pt x="39" y="13"/>
                    </a:lnTo>
                    <a:lnTo>
                      <a:pt x="34" y="19"/>
                    </a:lnTo>
                    <a:lnTo>
                      <a:pt x="28" y="23"/>
                    </a:lnTo>
                    <a:lnTo>
                      <a:pt x="21" y="25"/>
                    </a:lnTo>
                    <a:lnTo>
                      <a:pt x="15" y="28"/>
                    </a:lnTo>
                    <a:lnTo>
                      <a:pt x="7" y="29"/>
                    </a:lnTo>
                    <a:lnTo>
                      <a:pt x="0" y="30"/>
                    </a:lnTo>
                    <a:lnTo>
                      <a:pt x="3" y="22"/>
                    </a:lnTo>
                    <a:lnTo>
                      <a:pt x="9" y="13"/>
                    </a:lnTo>
                    <a:lnTo>
                      <a:pt x="14" y="6"/>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2" name="Freeform 141"/>
              <p:cNvSpPr>
                <a:spLocks/>
              </p:cNvSpPr>
              <p:nvPr/>
            </p:nvSpPr>
            <p:spPr bwMode="auto">
              <a:xfrm>
                <a:off x="5381" y="2453"/>
                <a:ext cx="25" cy="12"/>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w 49"/>
                  <a:gd name="T13" fmla="*/ 0 h 29"/>
                  <a:gd name="T14" fmla="*/ 0 w 49"/>
                  <a:gd name="T15" fmla="*/ 0 h 29"/>
                  <a:gd name="T16" fmla="*/ 0 w 49"/>
                  <a:gd name="T17" fmla="*/ 0 h 29"/>
                  <a:gd name="T18" fmla="*/ 0 w 49"/>
                  <a:gd name="T19" fmla="*/ 0 h 29"/>
                  <a:gd name="T20" fmla="*/ 0 w 49"/>
                  <a:gd name="T21" fmla="*/ 0 h 29"/>
                  <a:gd name="T22" fmla="*/ 0 w 49"/>
                  <a:gd name="T23" fmla="*/ 0 h 29"/>
                  <a:gd name="T24" fmla="*/ 0 w 49"/>
                  <a:gd name="T25" fmla="*/ 0 h 29"/>
                  <a:gd name="T26" fmla="*/ 0 w 49"/>
                  <a:gd name="T27" fmla="*/ 0 h 29"/>
                  <a:gd name="T28" fmla="*/ 0 w 49"/>
                  <a:gd name="T29" fmla="*/ 0 h 29"/>
                  <a:gd name="T30" fmla="*/ 0 w 49"/>
                  <a:gd name="T31" fmla="*/ 0 h 29"/>
                  <a:gd name="T32" fmla="*/ 0 w 49"/>
                  <a:gd name="T33" fmla="*/ 0 h 29"/>
                  <a:gd name="T34" fmla="*/ 0 w 49"/>
                  <a:gd name="T35" fmla="*/ 0 h 29"/>
                  <a:gd name="T36" fmla="*/ 0 w 49"/>
                  <a:gd name="T37" fmla="*/ 0 h 29"/>
                  <a:gd name="T38" fmla="*/ 0 w 49"/>
                  <a:gd name="T39" fmla="*/ 0 h 29"/>
                  <a:gd name="T40" fmla="*/ 0 w 49"/>
                  <a:gd name="T41" fmla="*/ 0 h 29"/>
                  <a:gd name="T42" fmla="*/ 0 w 49"/>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9"/>
                  <a:gd name="T68" fmla="*/ 49 w 4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9">
                    <a:moveTo>
                      <a:pt x="24" y="2"/>
                    </a:moveTo>
                    <a:lnTo>
                      <a:pt x="31" y="0"/>
                    </a:lnTo>
                    <a:lnTo>
                      <a:pt x="36" y="0"/>
                    </a:lnTo>
                    <a:lnTo>
                      <a:pt x="40" y="0"/>
                    </a:lnTo>
                    <a:lnTo>
                      <a:pt x="44" y="1"/>
                    </a:lnTo>
                    <a:lnTo>
                      <a:pt x="48" y="4"/>
                    </a:lnTo>
                    <a:lnTo>
                      <a:pt x="49" y="9"/>
                    </a:lnTo>
                    <a:lnTo>
                      <a:pt x="45" y="14"/>
                    </a:lnTo>
                    <a:lnTo>
                      <a:pt x="40" y="19"/>
                    </a:lnTo>
                    <a:lnTo>
                      <a:pt x="33" y="24"/>
                    </a:lnTo>
                    <a:lnTo>
                      <a:pt x="24" y="28"/>
                    </a:lnTo>
                    <a:lnTo>
                      <a:pt x="18" y="29"/>
                    </a:lnTo>
                    <a:lnTo>
                      <a:pt x="11" y="29"/>
                    </a:lnTo>
                    <a:lnTo>
                      <a:pt x="4" y="26"/>
                    </a:lnTo>
                    <a:lnTo>
                      <a:pt x="0" y="21"/>
                    </a:lnTo>
                    <a:lnTo>
                      <a:pt x="4" y="15"/>
                    </a:lnTo>
                    <a:lnTo>
                      <a:pt x="10" y="12"/>
                    </a:lnTo>
                    <a:lnTo>
                      <a:pt x="13" y="9"/>
                    </a:lnTo>
                    <a:lnTo>
                      <a:pt x="16" y="7"/>
                    </a:lnTo>
                    <a:lnTo>
                      <a:pt x="19" y="4"/>
                    </a:lnTo>
                    <a:lnTo>
                      <a:pt x="2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3" name="Freeform 142"/>
              <p:cNvSpPr>
                <a:spLocks/>
              </p:cNvSpPr>
              <p:nvPr/>
            </p:nvSpPr>
            <p:spPr bwMode="auto">
              <a:xfrm>
                <a:off x="5418" y="2453"/>
                <a:ext cx="15" cy="4"/>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w 42"/>
                  <a:gd name="T33" fmla="*/ 0 h 11"/>
                  <a:gd name="T34" fmla="*/ 0 w 42"/>
                  <a:gd name="T35" fmla="*/ 0 h 11"/>
                  <a:gd name="T36" fmla="*/ 0 w 42"/>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1"/>
                  <a:gd name="T59" fmla="*/ 42 w 42"/>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1">
                    <a:moveTo>
                      <a:pt x="13" y="0"/>
                    </a:moveTo>
                    <a:lnTo>
                      <a:pt x="19" y="0"/>
                    </a:lnTo>
                    <a:lnTo>
                      <a:pt x="27" y="1"/>
                    </a:lnTo>
                    <a:lnTo>
                      <a:pt x="34" y="2"/>
                    </a:lnTo>
                    <a:lnTo>
                      <a:pt x="42" y="5"/>
                    </a:lnTo>
                    <a:lnTo>
                      <a:pt x="42" y="7"/>
                    </a:lnTo>
                    <a:lnTo>
                      <a:pt x="36" y="8"/>
                    </a:lnTo>
                    <a:lnTo>
                      <a:pt x="32" y="9"/>
                    </a:lnTo>
                    <a:lnTo>
                      <a:pt x="26" y="9"/>
                    </a:lnTo>
                    <a:lnTo>
                      <a:pt x="21" y="11"/>
                    </a:lnTo>
                    <a:lnTo>
                      <a:pt x="16" y="11"/>
                    </a:lnTo>
                    <a:lnTo>
                      <a:pt x="11" y="11"/>
                    </a:lnTo>
                    <a:lnTo>
                      <a:pt x="6" y="11"/>
                    </a:lnTo>
                    <a:lnTo>
                      <a:pt x="0" y="11"/>
                    </a:lnTo>
                    <a:lnTo>
                      <a:pt x="1" y="8"/>
                    </a:lnTo>
                    <a:lnTo>
                      <a:pt x="5" y="5"/>
                    </a:lnTo>
                    <a:lnTo>
                      <a:pt x="8" y="2"/>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4" name="Freeform 143"/>
              <p:cNvSpPr>
                <a:spLocks/>
              </p:cNvSpPr>
              <p:nvPr/>
            </p:nvSpPr>
            <p:spPr bwMode="auto">
              <a:xfrm>
                <a:off x="5669" y="2454"/>
                <a:ext cx="25" cy="75"/>
              </a:xfrm>
              <a:custGeom>
                <a:avLst/>
                <a:gdLst>
                  <a:gd name="T0" fmla="*/ 0 w 56"/>
                  <a:gd name="T1" fmla="*/ 0 h 178"/>
                  <a:gd name="T2" fmla="*/ 0 w 56"/>
                  <a:gd name="T3" fmla="*/ 0 h 178"/>
                  <a:gd name="T4" fmla="*/ 0 w 56"/>
                  <a:gd name="T5" fmla="*/ 0 h 178"/>
                  <a:gd name="T6" fmla="*/ 0 w 56"/>
                  <a:gd name="T7" fmla="*/ 0 h 178"/>
                  <a:gd name="T8" fmla="*/ 0 w 56"/>
                  <a:gd name="T9" fmla="*/ 0 h 178"/>
                  <a:gd name="T10" fmla="*/ 0 w 56"/>
                  <a:gd name="T11" fmla="*/ 0 h 178"/>
                  <a:gd name="T12" fmla="*/ 0 w 56"/>
                  <a:gd name="T13" fmla="*/ 0 h 178"/>
                  <a:gd name="T14" fmla="*/ 0 w 56"/>
                  <a:gd name="T15" fmla="*/ 0 h 178"/>
                  <a:gd name="T16" fmla="*/ 0 w 56"/>
                  <a:gd name="T17" fmla="*/ 0 h 178"/>
                  <a:gd name="T18" fmla="*/ 0 w 56"/>
                  <a:gd name="T19" fmla="*/ 0 h 178"/>
                  <a:gd name="T20" fmla="*/ 0 w 56"/>
                  <a:gd name="T21" fmla="*/ 0 h 178"/>
                  <a:gd name="T22" fmla="*/ 0 w 56"/>
                  <a:gd name="T23" fmla="*/ 0 h 178"/>
                  <a:gd name="T24" fmla="*/ 0 w 56"/>
                  <a:gd name="T25" fmla="*/ 0 h 178"/>
                  <a:gd name="T26" fmla="*/ 0 w 56"/>
                  <a:gd name="T27" fmla="*/ 0 h 178"/>
                  <a:gd name="T28" fmla="*/ 0 w 56"/>
                  <a:gd name="T29" fmla="*/ 0 h 178"/>
                  <a:gd name="T30" fmla="*/ 0 w 56"/>
                  <a:gd name="T31" fmla="*/ 0 h 178"/>
                  <a:gd name="T32" fmla="*/ 0 w 56"/>
                  <a:gd name="T33" fmla="*/ 0 h 178"/>
                  <a:gd name="T34" fmla="*/ 0 w 56"/>
                  <a:gd name="T35" fmla="*/ 0 h 178"/>
                  <a:gd name="T36" fmla="*/ 0 w 56"/>
                  <a:gd name="T37" fmla="*/ 0 h 178"/>
                  <a:gd name="T38" fmla="*/ 0 w 56"/>
                  <a:gd name="T39" fmla="*/ 0 h 178"/>
                  <a:gd name="T40" fmla="*/ 0 w 56"/>
                  <a:gd name="T41" fmla="*/ 0 h 178"/>
                  <a:gd name="T42" fmla="*/ 0 w 56"/>
                  <a:gd name="T43" fmla="*/ 0 h 178"/>
                  <a:gd name="T44" fmla="*/ 0 w 56"/>
                  <a:gd name="T45" fmla="*/ 0 h 178"/>
                  <a:gd name="T46" fmla="*/ 0 w 56"/>
                  <a:gd name="T47" fmla="*/ 0 h 178"/>
                  <a:gd name="T48" fmla="*/ 0 w 56"/>
                  <a:gd name="T49" fmla="*/ 0 h 178"/>
                  <a:gd name="T50" fmla="*/ 0 w 56"/>
                  <a:gd name="T51" fmla="*/ 0 h 178"/>
                  <a:gd name="T52" fmla="*/ 0 w 56"/>
                  <a:gd name="T53" fmla="*/ 0 h 178"/>
                  <a:gd name="T54" fmla="*/ 0 w 56"/>
                  <a:gd name="T55" fmla="*/ 0 h 178"/>
                  <a:gd name="T56" fmla="*/ 0 w 56"/>
                  <a:gd name="T57" fmla="*/ 0 h 178"/>
                  <a:gd name="T58" fmla="*/ 0 w 56"/>
                  <a:gd name="T59" fmla="*/ 0 h 178"/>
                  <a:gd name="T60" fmla="*/ 0 w 56"/>
                  <a:gd name="T61" fmla="*/ 0 h 178"/>
                  <a:gd name="T62" fmla="*/ 0 w 56"/>
                  <a:gd name="T63" fmla="*/ 0 h 178"/>
                  <a:gd name="T64" fmla="*/ 0 w 56"/>
                  <a:gd name="T65" fmla="*/ 0 h 178"/>
                  <a:gd name="T66" fmla="*/ 0 w 56"/>
                  <a:gd name="T67" fmla="*/ 0 h 178"/>
                  <a:gd name="T68" fmla="*/ 0 w 56"/>
                  <a:gd name="T69" fmla="*/ 0 h 178"/>
                  <a:gd name="T70" fmla="*/ 0 w 56"/>
                  <a:gd name="T71" fmla="*/ 0 h 178"/>
                  <a:gd name="T72" fmla="*/ 0 w 56"/>
                  <a:gd name="T73" fmla="*/ 0 h 178"/>
                  <a:gd name="T74" fmla="*/ 0 w 56"/>
                  <a:gd name="T75" fmla="*/ 0 h 178"/>
                  <a:gd name="T76" fmla="*/ 0 w 56"/>
                  <a:gd name="T77" fmla="*/ 0 h 178"/>
                  <a:gd name="T78" fmla="*/ 0 w 56"/>
                  <a:gd name="T79" fmla="*/ 0 h 178"/>
                  <a:gd name="T80" fmla="*/ 0 w 56"/>
                  <a:gd name="T81" fmla="*/ 0 h 178"/>
                  <a:gd name="T82" fmla="*/ 0 w 56"/>
                  <a:gd name="T83" fmla="*/ 0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178"/>
                  <a:gd name="T128" fmla="*/ 56 w 56"/>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178">
                    <a:moveTo>
                      <a:pt x="34" y="0"/>
                    </a:moveTo>
                    <a:lnTo>
                      <a:pt x="40" y="8"/>
                    </a:lnTo>
                    <a:lnTo>
                      <a:pt x="46" y="18"/>
                    </a:lnTo>
                    <a:lnTo>
                      <a:pt x="50" y="27"/>
                    </a:lnTo>
                    <a:lnTo>
                      <a:pt x="54" y="39"/>
                    </a:lnTo>
                    <a:lnTo>
                      <a:pt x="55" y="50"/>
                    </a:lnTo>
                    <a:lnTo>
                      <a:pt x="56" y="63"/>
                    </a:lnTo>
                    <a:lnTo>
                      <a:pt x="55" y="76"/>
                    </a:lnTo>
                    <a:lnTo>
                      <a:pt x="53" y="89"/>
                    </a:lnTo>
                    <a:lnTo>
                      <a:pt x="49" y="101"/>
                    </a:lnTo>
                    <a:lnTo>
                      <a:pt x="45" y="114"/>
                    </a:lnTo>
                    <a:lnTo>
                      <a:pt x="39" y="126"/>
                    </a:lnTo>
                    <a:lnTo>
                      <a:pt x="33" y="139"/>
                    </a:lnTo>
                    <a:lnTo>
                      <a:pt x="25" y="150"/>
                    </a:lnTo>
                    <a:lnTo>
                      <a:pt x="18" y="161"/>
                    </a:lnTo>
                    <a:lnTo>
                      <a:pt x="9" y="169"/>
                    </a:lnTo>
                    <a:lnTo>
                      <a:pt x="1" y="178"/>
                    </a:lnTo>
                    <a:lnTo>
                      <a:pt x="0" y="169"/>
                    </a:lnTo>
                    <a:lnTo>
                      <a:pt x="1" y="162"/>
                    </a:lnTo>
                    <a:lnTo>
                      <a:pt x="2" y="153"/>
                    </a:lnTo>
                    <a:lnTo>
                      <a:pt x="6" y="146"/>
                    </a:lnTo>
                    <a:lnTo>
                      <a:pt x="10" y="138"/>
                    </a:lnTo>
                    <a:lnTo>
                      <a:pt x="14" y="131"/>
                    </a:lnTo>
                    <a:lnTo>
                      <a:pt x="20" y="123"/>
                    </a:lnTo>
                    <a:lnTo>
                      <a:pt x="25" y="114"/>
                    </a:lnTo>
                    <a:lnTo>
                      <a:pt x="29" y="106"/>
                    </a:lnTo>
                    <a:lnTo>
                      <a:pt x="34" y="98"/>
                    </a:lnTo>
                    <a:lnTo>
                      <a:pt x="38" y="90"/>
                    </a:lnTo>
                    <a:lnTo>
                      <a:pt x="40" y="81"/>
                    </a:lnTo>
                    <a:lnTo>
                      <a:pt x="42" y="72"/>
                    </a:lnTo>
                    <a:lnTo>
                      <a:pt x="43" y="62"/>
                    </a:lnTo>
                    <a:lnTo>
                      <a:pt x="42" y="53"/>
                    </a:lnTo>
                    <a:lnTo>
                      <a:pt x="40" y="43"/>
                    </a:lnTo>
                    <a:lnTo>
                      <a:pt x="40" y="37"/>
                    </a:lnTo>
                    <a:lnTo>
                      <a:pt x="40" y="31"/>
                    </a:lnTo>
                    <a:lnTo>
                      <a:pt x="39" y="25"/>
                    </a:lnTo>
                    <a:lnTo>
                      <a:pt x="39" y="19"/>
                    </a:lnTo>
                    <a:lnTo>
                      <a:pt x="37" y="14"/>
                    </a:lnTo>
                    <a:lnTo>
                      <a:pt x="35" y="9"/>
                    </a:lnTo>
                    <a:lnTo>
                      <a:pt x="34" y="4"/>
                    </a:lnTo>
                    <a:lnTo>
                      <a:pt x="3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5" name="Freeform 144"/>
              <p:cNvSpPr>
                <a:spLocks/>
              </p:cNvSpPr>
              <p:nvPr/>
            </p:nvSpPr>
            <p:spPr bwMode="auto">
              <a:xfrm>
                <a:off x="5708" y="2459"/>
                <a:ext cx="72" cy="48"/>
              </a:xfrm>
              <a:custGeom>
                <a:avLst/>
                <a:gdLst>
                  <a:gd name="T0" fmla="*/ 0 w 172"/>
                  <a:gd name="T1" fmla="*/ 0 h 115"/>
                  <a:gd name="T2" fmla="*/ 0 w 172"/>
                  <a:gd name="T3" fmla="*/ 0 h 115"/>
                  <a:gd name="T4" fmla="*/ 0 w 172"/>
                  <a:gd name="T5" fmla="*/ 0 h 115"/>
                  <a:gd name="T6" fmla="*/ 0 w 172"/>
                  <a:gd name="T7" fmla="*/ 0 h 115"/>
                  <a:gd name="T8" fmla="*/ 0 w 172"/>
                  <a:gd name="T9" fmla="*/ 0 h 115"/>
                  <a:gd name="T10" fmla="*/ 0 w 172"/>
                  <a:gd name="T11" fmla="*/ 0 h 115"/>
                  <a:gd name="T12" fmla="*/ 0 w 172"/>
                  <a:gd name="T13" fmla="*/ 0 h 115"/>
                  <a:gd name="T14" fmla="*/ 0 w 172"/>
                  <a:gd name="T15" fmla="*/ 0 h 115"/>
                  <a:gd name="T16" fmla="*/ 0 w 172"/>
                  <a:gd name="T17" fmla="*/ 0 h 115"/>
                  <a:gd name="T18" fmla="*/ 0 w 172"/>
                  <a:gd name="T19" fmla="*/ 0 h 115"/>
                  <a:gd name="T20" fmla="*/ 0 w 172"/>
                  <a:gd name="T21" fmla="*/ 0 h 115"/>
                  <a:gd name="T22" fmla="*/ 0 w 172"/>
                  <a:gd name="T23" fmla="*/ 0 h 115"/>
                  <a:gd name="T24" fmla="*/ 0 w 172"/>
                  <a:gd name="T25" fmla="*/ 0 h 115"/>
                  <a:gd name="T26" fmla="*/ 0 w 172"/>
                  <a:gd name="T27" fmla="*/ 0 h 115"/>
                  <a:gd name="T28" fmla="*/ 0 w 172"/>
                  <a:gd name="T29" fmla="*/ 0 h 115"/>
                  <a:gd name="T30" fmla="*/ 0 w 172"/>
                  <a:gd name="T31" fmla="*/ 0 h 115"/>
                  <a:gd name="T32" fmla="*/ 0 w 172"/>
                  <a:gd name="T33" fmla="*/ 0 h 115"/>
                  <a:gd name="T34" fmla="*/ 0 w 172"/>
                  <a:gd name="T35" fmla="*/ 0 h 115"/>
                  <a:gd name="T36" fmla="*/ 0 w 172"/>
                  <a:gd name="T37" fmla="*/ 0 h 115"/>
                  <a:gd name="T38" fmla="*/ 0 w 172"/>
                  <a:gd name="T39" fmla="*/ 0 h 115"/>
                  <a:gd name="T40" fmla="*/ 0 w 172"/>
                  <a:gd name="T41" fmla="*/ 0 h 115"/>
                  <a:gd name="T42" fmla="*/ 0 w 172"/>
                  <a:gd name="T43" fmla="*/ 0 h 115"/>
                  <a:gd name="T44" fmla="*/ 0 w 172"/>
                  <a:gd name="T45" fmla="*/ 0 h 115"/>
                  <a:gd name="T46" fmla="*/ 0 w 172"/>
                  <a:gd name="T47" fmla="*/ 0 h 115"/>
                  <a:gd name="T48" fmla="*/ 0 w 172"/>
                  <a:gd name="T49" fmla="*/ 0 h 115"/>
                  <a:gd name="T50" fmla="*/ 0 w 172"/>
                  <a:gd name="T51" fmla="*/ 0 h 115"/>
                  <a:gd name="T52" fmla="*/ 0 w 172"/>
                  <a:gd name="T53" fmla="*/ 0 h 115"/>
                  <a:gd name="T54" fmla="*/ 0 w 172"/>
                  <a:gd name="T55" fmla="*/ 0 h 115"/>
                  <a:gd name="T56" fmla="*/ 0 w 172"/>
                  <a:gd name="T57" fmla="*/ 0 h 115"/>
                  <a:gd name="T58" fmla="*/ 0 w 172"/>
                  <a:gd name="T59" fmla="*/ 0 h 115"/>
                  <a:gd name="T60" fmla="*/ 0 w 172"/>
                  <a:gd name="T61" fmla="*/ 0 h 115"/>
                  <a:gd name="T62" fmla="*/ 0 w 172"/>
                  <a:gd name="T63" fmla="*/ 0 h 115"/>
                  <a:gd name="T64" fmla="*/ 0 w 172"/>
                  <a:gd name="T65" fmla="*/ 0 h 115"/>
                  <a:gd name="T66" fmla="*/ 0 w 172"/>
                  <a:gd name="T67" fmla="*/ 0 h 115"/>
                  <a:gd name="T68" fmla="*/ 0 w 172"/>
                  <a:gd name="T69" fmla="*/ 0 h 115"/>
                  <a:gd name="T70" fmla="*/ 0 w 172"/>
                  <a:gd name="T71" fmla="*/ 0 h 115"/>
                  <a:gd name="T72" fmla="*/ 0 w 172"/>
                  <a:gd name="T73" fmla="*/ 0 h 115"/>
                  <a:gd name="T74" fmla="*/ 0 w 172"/>
                  <a:gd name="T75" fmla="*/ 0 h 115"/>
                  <a:gd name="T76" fmla="*/ 0 w 172"/>
                  <a:gd name="T77" fmla="*/ 0 h 115"/>
                  <a:gd name="T78" fmla="*/ 0 w 172"/>
                  <a:gd name="T79" fmla="*/ 0 h 115"/>
                  <a:gd name="T80" fmla="*/ 0 w 172"/>
                  <a:gd name="T81" fmla="*/ 0 h 115"/>
                  <a:gd name="T82" fmla="*/ 0 w 172"/>
                  <a:gd name="T83" fmla="*/ 0 h 115"/>
                  <a:gd name="T84" fmla="*/ 0 w 172"/>
                  <a:gd name="T85" fmla="*/ 0 h 115"/>
                  <a:gd name="T86" fmla="*/ 0 w 172"/>
                  <a:gd name="T87" fmla="*/ 0 h 115"/>
                  <a:gd name="T88" fmla="*/ 0 w 172"/>
                  <a:gd name="T89" fmla="*/ 0 h 115"/>
                  <a:gd name="T90" fmla="*/ 0 w 172"/>
                  <a:gd name="T91" fmla="*/ 0 h 115"/>
                  <a:gd name="T92" fmla="*/ 0 w 172"/>
                  <a:gd name="T93" fmla="*/ 0 h 115"/>
                  <a:gd name="T94" fmla="*/ 0 w 172"/>
                  <a:gd name="T95" fmla="*/ 0 h 115"/>
                  <a:gd name="T96" fmla="*/ 0 w 172"/>
                  <a:gd name="T97" fmla="*/ 0 h 115"/>
                  <a:gd name="T98" fmla="*/ 0 w 172"/>
                  <a:gd name="T99" fmla="*/ 0 h 115"/>
                  <a:gd name="T100" fmla="*/ 0 w 172"/>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15"/>
                  <a:gd name="T155" fmla="*/ 172 w 172"/>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15">
                    <a:moveTo>
                      <a:pt x="63" y="0"/>
                    </a:moveTo>
                    <a:lnTo>
                      <a:pt x="68" y="2"/>
                    </a:lnTo>
                    <a:lnTo>
                      <a:pt x="76" y="6"/>
                    </a:lnTo>
                    <a:lnTo>
                      <a:pt x="81" y="8"/>
                    </a:lnTo>
                    <a:lnTo>
                      <a:pt x="88" y="10"/>
                    </a:lnTo>
                    <a:lnTo>
                      <a:pt x="95" y="12"/>
                    </a:lnTo>
                    <a:lnTo>
                      <a:pt x="102" y="15"/>
                    </a:lnTo>
                    <a:lnTo>
                      <a:pt x="108" y="17"/>
                    </a:lnTo>
                    <a:lnTo>
                      <a:pt x="116" y="20"/>
                    </a:lnTo>
                    <a:lnTo>
                      <a:pt x="123" y="20"/>
                    </a:lnTo>
                    <a:lnTo>
                      <a:pt x="130" y="23"/>
                    </a:lnTo>
                    <a:lnTo>
                      <a:pt x="137" y="24"/>
                    </a:lnTo>
                    <a:lnTo>
                      <a:pt x="143" y="27"/>
                    </a:lnTo>
                    <a:lnTo>
                      <a:pt x="151" y="27"/>
                    </a:lnTo>
                    <a:lnTo>
                      <a:pt x="158" y="29"/>
                    </a:lnTo>
                    <a:lnTo>
                      <a:pt x="164" y="30"/>
                    </a:lnTo>
                    <a:lnTo>
                      <a:pt x="172" y="33"/>
                    </a:lnTo>
                    <a:lnTo>
                      <a:pt x="165" y="38"/>
                    </a:lnTo>
                    <a:lnTo>
                      <a:pt x="159" y="42"/>
                    </a:lnTo>
                    <a:lnTo>
                      <a:pt x="152" y="46"/>
                    </a:lnTo>
                    <a:lnTo>
                      <a:pt x="145" y="48"/>
                    </a:lnTo>
                    <a:lnTo>
                      <a:pt x="137" y="50"/>
                    </a:lnTo>
                    <a:lnTo>
                      <a:pt x="129" y="53"/>
                    </a:lnTo>
                    <a:lnTo>
                      <a:pt x="120" y="55"/>
                    </a:lnTo>
                    <a:lnTo>
                      <a:pt x="113" y="57"/>
                    </a:lnTo>
                    <a:lnTo>
                      <a:pt x="103" y="57"/>
                    </a:lnTo>
                    <a:lnTo>
                      <a:pt x="96" y="59"/>
                    </a:lnTo>
                    <a:lnTo>
                      <a:pt x="86" y="60"/>
                    </a:lnTo>
                    <a:lnTo>
                      <a:pt x="78" y="62"/>
                    </a:lnTo>
                    <a:lnTo>
                      <a:pt x="69" y="63"/>
                    </a:lnTo>
                    <a:lnTo>
                      <a:pt x="61" y="65"/>
                    </a:lnTo>
                    <a:lnTo>
                      <a:pt x="53" y="66"/>
                    </a:lnTo>
                    <a:lnTo>
                      <a:pt x="46" y="70"/>
                    </a:lnTo>
                    <a:lnTo>
                      <a:pt x="50" y="73"/>
                    </a:lnTo>
                    <a:lnTo>
                      <a:pt x="56" y="76"/>
                    </a:lnTo>
                    <a:lnTo>
                      <a:pt x="61" y="77"/>
                    </a:lnTo>
                    <a:lnTo>
                      <a:pt x="66" y="79"/>
                    </a:lnTo>
                    <a:lnTo>
                      <a:pt x="71" y="79"/>
                    </a:lnTo>
                    <a:lnTo>
                      <a:pt x="77" y="79"/>
                    </a:lnTo>
                    <a:lnTo>
                      <a:pt x="83" y="79"/>
                    </a:lnTo>
                    <a:lnTo>
                      <a:pt x="90" y="80"/>
                    </a:lnTo>
                    <a:lnTo>
                      <a:pt x="96" y="79"/>
                    </a:lnTo>
                    <a:lnTo>
                      <a:pt x="102" y="78"/>
                    </a:lnTo>
                    <a:lnTo>
                      <a:pt x="107" y="78"/>
                    </a:lnTo>
                    <a:lnTo>
                      <a:pt x="114" y="78"/>
                    </a:lnTo>
                    <a:lnTo>
                      <a:pt x="120" y="78"/>
                    </a:lnTo>
                    <a:lnTo>
                      <a:pt x="124" y="78"/>
                    </a:lnTo>
                    <a:lnTo>
                      <a:pt x="130" y="79"/>
                    </a:lnTo>
                    <a:lnTo>
                      <a:pt x="136" y="81"/>
                    </a:lnTo>
                    <a:lnTo>
                      <a:pt x="140" y="82"/>
                    </a:lnTo>
                    <a:lnTo>
                      <a:pt x="145" y="84"/>
                    </a:lnTo>
                    <a:lnTo>
                      <a:pt x="150" y="86"/>
                    </a:lnTo>
                    <a:lnTo>
                      <a:pt x="153" y="91"/>
                    </a:lnTo>
                    <a:lnTo>
                      <a:pt x="149" y="96"/>
                    </a:lnTo>
                    <a:lnTo>
                      <a:pt x="143" y="99"/>
                    </a:lnTo>
                    <a:lnTo>
                      <a:pt x="137" y="101"/>
                    </a:lnTo>
                    <a:lnTo>
                      <a:pt x="130" y="102"/>
                    </a:lnTo>
                    <a:lnTo>
                      <a:pt x="123" y="101"/>
                    </a:lnTo>
                    <a:lnTo>
                      <a:pt x="118" y="101"/>
                    </a:lnTo>
                    <a:lnTo>
                      <a:pt x="112" y="100"/>
                    </a:lnTo>
                    <a:lnTo>
                      <a:pt x="106" y="101"/>
                    </a:lnTo>
                    <a:lnTo>
                      <a:pt x="101" y="101"/>
                    </a:lnTo>
                    <a:lnTo>
                      <a:pt x="99" y="104"/>
                    </a:lnTo>
                    <a:lnTo>
                      <a:pt x="96" y="108"/>
                    </a:lnTo>
                    <a:lnTo>
                      <a:pt x="97" y="115"/>
                    </a:lnTo>
                    <a:lnTo>
                      <a:pt x="89" y="112"/>
                    </a:lnTo>
                    <a:lnTo>
                      <a:pt x="81" y="109"/>
                    </a:lnTo>
                    <a:lnTo>
                      <a:pt x="72" y="106"/>
                    </a:lnTo>
                    <a:lnTo>
                      <a:pt x="63" y="104"/>
                    </a:lnTo>
                    <a:lnTo>
                      <a:pt x="53" y="100"/>
                    </a:lnTo>
                    <a:lnTo>
                      <a:pt x="43" y="96"/>
                    </a:lnTo>
                    <a:lnTo>
                      <a:pt x="33" y="92"/>
                    </a:lnTo>
                    <a:lnTo>
                      <a:pt x="25" y="88"/>
                    </a:lnTo>
                    <a:lnTo>
                      <a:pt x="17" y="84"/>
                    </a:lnTo>
                    <a:lnTo>
                      <a:pt x="10" y="79"/>
                    </a:lnTo>
                    <a:lnTo>
                      <a:pt x="4" y="74"/>
                    </a:lnTo>
                    <a:lnTo>
                      <a:pt x="2" y="68"/>
                    </a:lnTo>
                    <a:lnTo>
                      <a:pt x="0" y="63"/>
                    </a:lnTo>
                    <a:lnTo>
                      <a:pt x="1" y="57"/>
                    </a:lnTo>
                    <a:lnTo>
                      <a:pt x="3" y="51"/>
                    </a:lnTo>
                    <a:lnTo>
                      <a:pt x="11" y="46"/>
                    </a:lnTo>
                    <a:lnTo>
                      <a:pt x="19" y="46"/>
                    </a:lnTo>
                    <a:lnTo>
                      <a:pt x="27" y="47"/>
                    </a:lnTo>
                    <a:lnTo>
                      <a:pt x="36" y="48"/>
                    </a:lnTo>
                    <a:lnTo>
                      <a:pt x="45" y="50"/>
                    </a:lnTo>
                    <a:lnTo>
                      <a:pt x="53" y="51"/>
                    </a:lnTo>
                    <a:lnTo>
                      <a:pt x="62" y="52"/>
                    </a:lnTo>
                    <a:lnTo>
                      <a:pt x="70" y="51"/>
                    </a:lnTo>
                    <a:lnTo>
                      <a:pt x="80" y="50"/>
                    </a:lnTo>
                    <a:lnTo>
                      <a:pt x="73" y="43"/>
                    </a:lnTo>
                    <a:lnTo>
                      <a:pt x="64" y="36"/>
                    </a:lnTo>
                    <a:lnTo>
                      <a:pt x="59" y="31"/>
                    </a:lnTo>
                    <a:lnTo>
                      <a:pt x="55" y="28"/>
                    </a:lnTo>
                    <a:lnTo>
                      <a:pt x="49" y="24"/>
                    </a:lnTo>
                    <a:lnTo>
                      <a:pt x="47" y="21"/>
                    </a:lnTo>
                    <a:lnTo>
                      <a:pt x="41" y="13"/>
                    </a:lnTo>
                    <a:lnTo>
                      <a:pt x="41" y="8"/>
                    </a:lnTo>
                    <a:lnTo>
                      <a:pt x="43" y="5"/>
                    </a:lnTo>
                    <a:lnTo>
                      <a:pt x="47" y="2"/>
                    </a:lnTo>
                    <a:lnTo>
                      <a:pt x="54" y="0"/>
                    </a:lnTo>
                    <a:lnTo>
                      <a:pt x="6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6" name="Freeform 145"/>
              <p:cNvSpPr>
                <a:spLocks/>
              </p:cNvSpPr>
              <p:nvPr/>
            </p:nvSpPr>
            <p:spPr bwMode="auto">
              <a:xfrm>
                <a:off x="5357" y="2488"/>
                <a:ext cx="15" cy="27"/>
              </a:xfrm>
              <a:custGeom>
                <a:avLst/>
                <a:gdLst>
                  <a:gd name="T0" fmla="*/ 0 w 42"/>
                  <a:gd name="T1" fmla="*/ 0 h 64"/>
                  <a:gd name="T2" fmla="*/ 0 w 42"/>
                  <a:gd name="T3" fmla="*/ 0 h 64"/>
                  <a:gd name="T4" fmla="*/ 0 w 42"/>
                  <a:gd name="T5" fmla="*/ 0 h 64"/>
                  <a:gd name="T6" fmla="*/ 0 w 42"/>
                  <a:gd name="T7" fmla="*/ 0 h 64"/>
                  <a:gd name="T8" fmla="*/ 0 w 42"/>
                  <a:gd name="T9" fmla="*/ 0 h 64"/>
                  <a:gd name="T10" fmla="*/ 0 w 42"/>
                  <a:gd name="T11" fmla="*/ 0 h 64"/>
                  <a:gd name="T12" fmla="*/ 0 w 42"/>
                  <a:gd name="T13" fmla="*/ 0 h 64"/>
                  <a:gd name="T14" fmla="*/ 0 w 42"/>
                  <a:gd name="T15" fmla="*/ 0 h 64"/>
                  <a:gd name="T16" fmla="*/ 0 w 42"/>
                  <a:gd name="T17" fmla="*/ 0 h 64"/>
                  <a:gd name="T18" fmla="*/ 0 w 42"/>
                  <a:gd name="T19" fmla="*/ 0 h 64"/>
                  <a:gd name="T20" fmla="*/ 0 w 42"/>
                  <a:gd name="T21" fmla="*/ 0 h 64"/>
                  <a:gd name="T22" fmla="*/ 0 w 42"/>
                  <a:gd name="T23" fmla="*/ 0 h 64"/>
                  <a:gd name="T24" fmla="*/ 0 w 42"/>
                  <a:gd name="T25" fmla="*/ 0 h 64"/>
                  <a:gd name="T26" fmla="*/ 0 w 42"/>
                  <a:gd name="T27" fmla="*/ 0 h 64"/>
                  <a:gd name="T28" fmla="*/ 0 w 42"/>
                  <a:gd name="T29" fmla="*/ 0 h 64"/>
                  <a:gd name="T30" fmla="*/ 0 w 42"/>
                  <a:gd name="T31" fmla="*/ 0 h 64"/>
                  <a:gd name="T32" fmla="*/ 0 w 42"/>
                  <a:gd name="T33" fmla="*/ 0 h 64"/>
                  <a:gd name="T34" fmla="*/ 0 w 42"/>
                  <a:gd name="T35" fmla="*/ 0 h 64"/>
                  <a:gd name="T36" fmla="*/ 0 w 42"/>
                  <a:gd name="T37" fmla="*/ 0 h 64"/>
                  <a:gd name="T38" fmla="*/ 0 w 42"/>
                  <a:gd name="T39" fmla="*/ 0 h 64"/>
                  <a:gd name="T40" fmla="*/ 0 w 42"/>
                  <a:gd name="T41" fmla="*/ 0 h 64"/>
                  <a:gd name="T42" fmla="*/ 0 w 42"/>
                  <a:gd name="T43" fmla="*/ 0 h 64"/>
                  <a:gd name="T44" fmla="*/ 0 w 42"/>
                  <a:gd name="T45" fmla="*/ 0 h 64"/>
                  <a:gd name="T46" fmla="*/ 0 w 42"/>
                  <a:gd name="T47" fmla="*/ 0 h 64"/>
                  <a:gd name="T48" fmla="*/ 0 w 42"/>
                  <a:gd name="T49" fmla="*/ 0 h 64"/>
                  <a:gd name="T50" fmla="*/ 0 w 42"/>
                  <a:gd name="T51" fmla="*/ 0 h 64"/>
                  <a:gd name="T52" fmla="*/ 0 w 42"/>
                  <a:gd name="T53" fmla="*/ 0 h 64"/>
                  <a:gd name="T54" fmla="*/ 0 w 42"/>
                  <a:gd name="T55" fmla="*/ 0 h 64"/>
                  <a:gd name="T56" fmla="*/ 0 w 42"/>
                  <a:gd name="T57" fmla="*/ 0 h 64"/>
                  <a:gd name="T58" fmla="*/ 0 w 42"/>
                  <a:gd name="T59" fmla="*/ 0 h 64"/>
                  <a:gd name="T60" fmla="*/ 0 w 42"/>
                  <a:gd name="T61" fmla="*/ 0 h 64"/>
                  <a:gd name="T62" fmla="*/ 0 w 4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4"/>
                  <a:gd name="T98" fmla="*/ 42 w 4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4">
                    <a:moveTo>
                      <a:pt x="15" y="3"/>
                    </a:moveTo>
                    <a:lnTo>
                      <a:pt x="22" y="0"/>
                    </a:lnTo>
                    <a:lnTo>
                      <a:pt x="28" y="0"/>
                    </a:lnTo>
                    <a:lnTo>
                      <a:pt x="32" y="0"/>
                    </a:lnTo>
                    <a:lnTo>
                      <a:pt x="37" y="3"/>
                    </a:lnTo>
                    <a:lnTo>
                      <a:pt x="38" y="6"/>
                    </a:lnTo>
                    <a:lnTo>
                      <a:pt x="41" y="9"/>
                    </a:lnTo>
                    <a:lnTo>
                      <a:pt x="41" y="13"/>
                    </a:lnTo>
                    <a:lnTo>
                      <a:pt x="42" y="18"/>
                    </a:lnTo>
                    <a:lnTo>
                      <a:pt x="39" y="24"/>
                    </a:lnTo>
                    <a:lnTo>
                      <a:pt x="36" y="32"/>
                    </a:lnTo>
                    <a:lnTo>
                      <a:pt x="30" y="40"/>
                    </a:lnTo>
                    <a:lnTo>
                      <a:pt x="25" y="48"/>
                    </a:lnTo>
                    <a:lnTo>
                      <a:pt x="19" y="53"/>
                    </a:lnTo>
                    <a:lnTo>
                      <a:pt x="14" y="60"/>
                    </a:lnTo>
                    <a:lnTo>
                      <a:pt x="9" y="63"/>
                    </a:lnTo>
                    <a:lnTo>
                      <a:pt x="6" y="64"/>
                    </a:lnTo>
                    <a:lnTo>
                      <a:pt x="1" y="61"/>
                    </a:lnTo>
                    <a:lnTo>
                      <a:pt x="0" y="55"/>
                    </a:lnTo>
                    <a:lnTo>
                      <a:pt x="0" y="51"/>
                    </a:lnTo>
                    <a:lnTo>
                      <a:pt x="0" y="46"/>
                    </a:lnTo>
                    <a:lnTo>
                      <a:pt x="0" y="39"/>
                    </a:lnTo>
                    <a:lnTo>
                      <a:pt x="3" y="32"/>
                    </a:lnTo>
                    <a:lnTo>
                      <a:pt x="2" y="27"/>
                    </a:lnTo>
                    <a:lnTo>
                      <a:pt x="1" y="22"/>
                    </a:lnTo>
                    <a:lnTo>
                      <a:pt x="1" y="16"/>
                    </a:lnTo>
                    <a:lnTo>
                      <a:pt x="2" y="13"/>
                    </a:lnTo>
                    <a:lnTo>
                      <a:pt x="3" y="9"/>
                    </a:lnTo>
                    <a:lnTo>
                      <a:pt x="5" y="6"/>
                    </a:lnTo>
                    <a:lnTo>
                      <a:pt x="9" y="4"/>
                    </a:lnTo>
                    <a:lnTo>
                      <a:pt x="15"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7" name="Freeform 146"/>
              <p:cNvSpPr>
                <a:spLocks/>
              </p:cNvSpPr>
              <p:nvPr/>
            </p:nvSpPr>
            <p:spPr bwMode="auto">
              <a:xfrm>
                <a:off x="5341" y="2507"/>
                <a:ext cx="8" cy="21"/>
              </a:xfrm>
              <a:custGeom>
                <a:avLst/>
                <a:gdLst>
                  <a:gd name="T0" fmla="*/ 0 w 19"/>
                  <a:gd name="T1" fmla="*/ 0 h 49"/>
                  <a:gd name="T2" fmla="*/ 0 w 19"/>
                  <a:gd name="T3" fmla="*/ 0 h 49"/>
                  <a:gd name="T4" fmla="*/ 0 w 19"/>
                  <a:gd name="T5" fmla="*/ 0 h 49"/>
                  <a:gd name="T6" fmla="*/ 0 w 19"/>
                  <a:gd name="T7" fmla="*/ 0 h 49"/>
                  <a:gd name="T8" fmla="*/ 0 w 19"/>
                  <a:gd name="T9" fmla="*/ 0 h 49"/>
                  <a:gd name="T10" fmla="*/ 0 w 19"/>
                  <a:gd name="T11" fmla="*/ 0 h 49"/>
                  <a:gd name="T12" fmla="*/ 0 w 19"/>
                  <a:gd name="T13" fmla="*/ 0 h 49"/>
                  <a:gd name="T14" fmla="*/ 0 w 19"/>
                  <a:gd name="T15" fmla="*/ 0 h 49"/>
                  <a:gd name="T16" fmla="*/ 0 w 19"/>
                  <a:gd name="T17" fmla="*/ 0 h 49"/>
                  <a:gd name="T18" fmla="*/ 0 w 19"/>
                  <a:gd name="T19" fmla="*/ 0 h 49"/>
                  <a:gd name="T20" fmla="*/ 0 w 19"/>
                  <a:gd name="T21" fmla="*/ 0 h 49"/>
                  <a:gd name="T22" fmla="*/ 0 w 19"/>
                  <a:gd name="T23" fmla="*/ 0 h 49"/>
                  <a:gd name="T24" fmla="*/ 0 w 19"/>
                  <a:gd name="T25" fmla="*/ 0 h 49"/>
                  <a:gd name="T26" fmla="*/ 0 w 19"/>
                  <a:gd name="T27" fmla="*/ 0 h 49"/>
                  <a:gd name="T28" fmla="*/ 0 w 19"/>
                  <a:gd name="T29" fmla="*/ 0 h 49"/>
                  <a:gd name="T30" fmla="*/ 0 w 19"/>
                  <a:gd name="T31" fmla="*/ 0 h 49"/>
                  <a:gd name="T32" fmla="*/ 0 w 19"/>
                  <a:gd name="T33" fmla="*/ 0 h 49"/>
                  <a:gd name="T34" fmla="*/ 0 w 19"/>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9"/>
                  <a:gd name="T56" fmla="*/ 19 w 1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9">
                    <a:moveTo>
                      <a:pt x="8" y="0"/>
                    </a:moveTo>
                    <a:lnTo>
                      <a:pt x="12" y="3"/>
                    </a:lnTo>
                    <a:lnTo>
                      <a:pt x="16" y="10"/>
                    </a:lnTo>
                    <a:lnTo>
                      <a:pt x="17" y="18"/>
                    </a:lnTo>
                    <a:lnTo>
                      <a:pt x="19" y="27"/>
                    </a:lnTo>
                    <a:lnTo>
                      <a:pt x="18" y="33"/>
                    </a:lnTo>
                    <a:lnTo>
                      <a:pt x="17" y="40"/>
                    </a:lnTo>
                    <a:lnTo>
                      <a:pt x="15" y="44"/>
                    </a:lnTo>
                    <a:lnTo>
                      <a:pt x="12" y="49"/>
                    </a:lnTo>
                    <a:lnTo>
                      <a:pt x="7" y="46"/>
                    </a:lnTo>
                    <a:lnTo>
                      <a:pt x="5" y="41"/>
                    </a:lnTo>
                    <a:lnTo>
                      <a:pt x="2" y="36"/>
                    </a:lnTo>
                    <a:lnTo>
                      <a:pt x="1" y="31"/>
                    </a:lnTo>
                    <a:lnTo>
                      <a:pt x="0" y="23"/>
                    </a:lnTo>
                    <a:lnTo>
                      <a:pt x="0" y="14"/>
                    </a:lnTo>
                    <a:lnTo>
                      <a:pt x="3" y="7"/>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8" name="Freeform 147"/>
              <p:cNvSpPr>
                <a:spLocks/>
              </p:cNvSpPr>
              <p:nvPr/>
            </p:nvSpPr>
            <p:spPr bwMode="auto">
              <a:xfrm>
                <a:off x="5793" y="2508"/>
                <a:ext cx="201" cy="33"/>
              </a:xfrm>
              <a:custGeom>
                <a:avLst/>
                <a:gdLst>
                  <a:gd name="T0" fmla="*/ 0 w 480"/>
                  <a:gd name="T1" fmla="*/ 0 h 79"/>
                  <a:gd name="T2" fmla="*/ 0 w 480"/>
                  <a:gd name="T3" fmla="*/ 0 h 79"/>
                  <a:gd name="T4" fmla="*/ 0 w 480"/>
                  <a:gd name="T5" fmla="*/ 0 h 79"/>
                  <a:gd name="T6" fmla="*/ 0 w 480"/>
                  <a:gd name="T7" fmla="*/ 0 h 79"/>
                  <a:gd name="T8" fmla="*/ 0 w 480"/>
                  <a:gd name="T9" fmla="*/ 0 h 79"/>
                  <a:gd name="T10" fmla="*/ 0 w 480"/>
                  <a:gd name="T11" fmla="*/ 0 h 79"/>
                  <a:gd name="T12" fmla="*/ 0 w 480"/>
                  <a:gd name="T13" fmla="*/ 0 h 79"/>
                  <a:gd name="T14" fmla="*/ 0 w 480"/>
                  <a:gd name="T15" fmla="*/ 0 h 79"/>
                  <a:gd name="T16" fmla="*/ 0 w 480"/>
                  <a:gd name="T17" fmla="*/ 0 h 79"/>
                  <a:gd name="T18" fmla="*/ 0 w 480"/>
                  <a:gd name="T19" fmla="*/ 0 h 79"/>
                  <a:gd name="T20" fmla="*/ 0 w 480"/>
                  <a:gd name="T21" fmla="*/ 0 h 79"/>
                  <a:gd name="T22" fmla="*/ 0 w 480"/>
                  <a:gd name="T23" fmla="*/ 0 h 79"/>
                  <a:gd name="T24" fmla="*/ 0 w 480"/>
                  <a:gd name="T25" fmla="*/ 0 h 79"/>
                  <a:gd name="T26" fmla="*/ 0 w 480"/>
                  <a:gd name="T27" fmla="*/ 0 h 79"/>
                  <a:gd name="T28" fmla="*/ 0 w 480"/>
                  <a:gd name="T29" fmla="*/ 0 h 79"/>
                  <a:gd name="T30" fmla="*/ 0 w 480"/>
                  <a:gd name="T31" fmla="*/ 0 h 79"/>
                  <a:gd name="T32" fmla="*/ 0 w 480"/>
                  <a:gd name="T33" fmla="*/ 0 h 79"/>
                  <a:gd name="T34" fmla="*/ 0 w 480"/>
                  <a:gd name="T35" fmla="*/ 0 h 79"/>
                  <a:gd name="T36" fmla="*/ 0 w 480"/>
                  <a:gd name="T37" fmla="*/ 0 h 79"/>
                  <a:gd name="T38" fmla="*/ 0 w 480"/>
                  <a:gd name="T39" fmla="*/ 0 h 79"/>
                  <a:gd name="T40" fmla="*/ 0 w 480"/>
                  <a:gd name="T41" fmla="*/ 0 h 79"/>
                  <a:gd name="T42" fmla="*/ 0 w 480"/>
                  <a:gd name="T43" fmla="*/ 0 h 79"/>
                  <a:gd name="T44" fmla="*/ 0 w 480"/>
                  <a:gd name="T45" fmla="*/ 0 h 79"/>
                  <a:gd name="T46" fmla="*/ 0 w 480"/>
                  <a:gd name="T47" fmla="*/ 0 h 79"/>
                  <a:gd name="T48" fmla="*/ 0 w 480"/>
                  <a:gd name="T49" fmla="*/ 0 h 79"/>
                  <a:gd name="T50" fmla="*/ 0 w 480"/>
                  <a:gd name="T51" fmla="*/ 0 h 79"/>
                  <a:gd name="T52" fmla="*/ 0 w 480"/>
                  <a:gd name="T53" fmla="*/ 0 h 79"/>
                  <a:gd name="T54" fmla="*/ 0 w 480"/>
                  <a:gd name="T55" fmla="*/ 0 h 79"/>
                  <a:gd name="T56" fmla="*/ 0 w 480"/>
                  <a:gd name="T57" fmla="*/ 0 h 79"/>
                  <a:gd name="T58" fmla="*/ 0 w 480"/>
                  <a:gd name="T59" fmla="*/ 0 h 79"/>
                  <a:gd name="T60" fmla="*/ 0 w 480"/>
                  <a:gd name="T61" fmla="*/ 0 h 79"/>
                  <a:gd name="T62" fmla="*/ 0 w 480"/>
                  <a:gd name="T63" fmla="*/ 0 h 79"/>
                  <a:gd name="T64" fmla="*/ 0 w 480"/>
                  <a:gd name="T65" fmla="*/ 0 h 79"/>
                  <a:gd name="T66" fmla="*/ 0 w 480"/>
                  <a:gd name="T67" fmla="*/ 0 h 79"/>
                  <a:gd name="T68" fmla="*/ 0 w 480"/>
                  <a:gd name="T69" fmla="*/ 0 h 79"/>
                  <a:gd name="T70" fmla="*/ 0 w 480"/>
                  <a:gd name="T71" fmla="*/ 0 h 79"/>
                  <a:gd name="T72" fmla="*/ 0 w 480"/>
                  <a:gd name="T73" fmla="*/ 0 h 79"/>
                  <a:gd name="T74" fmla="*/ 0 w 480"/>
                  <a:gd name="T75" fmla="*/ 0 h 79"/>
                  <a:gd name="T76" fmla="*/ 0 w 480"/>
                  <a:gd name="T77" fmla="*/ 0 h 79"/>
                  <a:gd name="T78" fmla="*/ 0 w 480"/>
                  <a:gd name="T79" fmla="*/ 0 h 79"/>
                  <a:gd name="T80" fmla="*/ 0 w 480"/>
                  <a:gd name="T81" fmla="*/ 0 h 79"/>
                  <a:gd name="T82" fmla="*/ 0 w 480"/>
                  <a:gd name="T83" fmla="*/ 0 h 79"/>
                  <a:gd name="T84" fmla="*/ 0 w 480"/>
                  <a:gd name="T85" fmla="*/ 0 h 79"/>
                  <a:gd name="T86" fmla="*/ 0 w 480"/>
                  <a:gd name="T87" fmla="*/ 0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79"/>
                  <a:gd name="T134" fmla="*/ 480 w 480"/>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79">
                    <a:moveTo>
                      <a:pt x="292" y="3"/>
                    </a:moveTo>
                    <a:lnTo>
                      <a:pt x="304" y="0"/>
                    </a:lnTo>
                    <a:lnTo>
                      <a:pt x="316" y="0"/>
                    </a:lnTo>
                    <a:lnTo>
                      <a:pt x="329" y="0"/>
                    </a:lnTo>
                    <a:lnTo>
                      <a:pt x="340" y="3"/>
                    </a:lnTo>
                    <a:lnTo>
                      <a:pt x="352" y="4"/>
                    </a:lnTo>
                    <a:lnTo>
                      <a:pt x="363" y="7"/>
                    </a:lnTo>
                    <a:lnTo>
                      <a:pt x="374" y="11"/>
                    </a:lnTo>
                    <a:lnTo>
                      <a:pt x="386" y="16"/>
                    </a:lnTo>
                    <a:lnTo>
                      <a:pt x="396" y="19"/>
                    </a:lnTo>
                    <a:lnTo>
                      <a:pt x="408" y="23"/>
                    </a:lnTo>
                    <a:lnTo>
                      <a:pt x="418" y="26"/>
                    </a:lnTo>
                    <a:lnTo>
                      <a:pt x="430" y="31"/>
                    </a:lnTo>
                    <a:lnTo>
                      <a:pt x="440" y="34"/>
                    </a:lnTo>
                    <a:lnTo>
                      <a:pt x="450" y="38"/>
                    </a:lnTo>
                    <a:lnTo>
                      <a:pt x="462" y="41"/>
                    </a:lnTo>
                    <a:lnTo>
                      <a:pt x="474" y="43"/>
                    </a:lnTo>
                    <a:lnTo>
                      <a:pt x="477" y="50"/>
                    </a:lnTo>
                    <a:lnTo>
                      <a:pt x="479" y="57"/>
                    </a:lnTo>
                    <a:lnTo>
                      <a:pt x="480" y="64"/>
                    </a:lnTo>
                    <a:lnTo>
                      <a:pt x="479" y="73"/>
                    </a:lnTo>
                    <a:lnTo>
                      <a:pt x="464" y="78"/>
                    </a:lnTo>
                    <a:lnTo>
                      <a:pt x="450" y="79"/>
                    </a:lnTo>
                    <a:lnTo>
                      <a:pt x="436" y="77"/>
                    </a:lnTo>
                    <a:lnTo>
                      <a:pt x="423" y="74"/>
                    </a:lnTo>
                    <a:lnTo>
                      <a:pt x="410" y="68"/>
                    </a:lnTo>
                    <a:lnTo>
                      <a:pt x="396" y="62"/>
                    </a:lnTo>
                    <a:lnTo>
                      <a:pt x="385" y="54"/>
                    </a:lnTo>
                    <a:lnTo>
                      <a:pt x="372" y="47"/>
                    </a:lnTo>
                    <a:lnTo>
                      <a:pt x="359" y="40"/>
                    </a:lnTo>
                    <a:lnTo>
                      <a:pt x="347" y="33"/>
                    </a:lnTo>
                    <a:lnTo>
                      <a:pt x="334" y="26"/>
                    </a:lnTo>
                    <a:lnTo>
                      <a:pt x="320" y="23"/>
                    </a:lnTo>
                    <a:lnTo>
                      <a:pt x="306" y="21"/>
                    </a:lnTo>
                    <a:lnTo>
                      <a:pt x="292" y="22"/>
                    </a:lnTo>
                    <a:lnTo>
                      <a:pt x="277" y="25"/>
                    </a:lnTo>
                    <a:lnTo>
                      <a:pt x="262" y="34"/>
                    </a:lnTo>
                    <a:lnTo>
                      <a:pt x="245" y="40"/>
                    </a:lnTo>
                    <a:lnTo>
                      <a:pt x="229" y="43"/>
                    </a:lnTo>
                    <a:lnTo>
                      <a:pt x="213" y="46"/>
                    </a:lnTo>
                    <a:lnTo>
                      <a:pt x="198" y="48"/>
                    </a:lnTo>
                    <a:lnTo>
                      <a:pt x="181" y="48"/>
                    </a:lnTo>
                    <a:lnTo>
                      <a:pt x="165" y="48"/>
                    </a:lnTo>
                    <a:lnTo>
                      <a:pt x="150" y="47"/>
                    </a:lnTo>
                    <a:lnTo>
                      <a:pt x="134" y="47"/>
                    </a:lnTo>
                    <a:lnTo>
                      <a:pt x="118" y="46"/>
                    </a:lnTo>
                    <a:lnTo>
                      <a:pt x="103" y="46"/>
                    </a:lnTo>
                    <a:lnTo>
                      <a:pt x="86" y="46"/>
                    </a:lnTo>
                    <a:lnTo>
                      <a:pt x="71" y="48"/>
                    </a:lnTo>
                    <a:lnTo>
                      <a:pt x="56" y="51"/>
                    </a:lnTo>
                    <a:lnTo>
                      <a:pt x="40" y="56"/>
                    </a:lnTo>
                    <a:lnTo>
                      <a:pt x="25" y="62"/>
                    </a:lnTo>
                    <a:lnTo>
                      <a:pt x="10" y="72"/>
                    </a:lnTo>
                    <a:lnTo>
                      <a:pt x="4" y="71"/>
                    </a:lnTo>
                    <a:lnTo>
                      <a:pt x="1" y="70"/>
                    </a:lnTo>
                    <a:lnTo>
                      <a:pt x="0" y="68"/>
                    </a:lnTo>
                    <a:lnTo>
                      <a:pt x="2" y="66"/>
                    </a:lnTo>
                    <a:lnTo>
                      <a:pt x="4" y="63"/>
                    </a:lnTo>
                    <a:lnTo>
                      <a:pt x="10" y="61"/>
                    </a:lnTo>
                    <a:lnTo>
                      <a:pt x="16" y="58"/>
                    </a:lnTo>
                    <a:lnTo>
                      <a:pt x="24" y="55"/>
                    </a:lnTo>
                    <a:lnTo>
                      <a:pt x="31" y="51"/>
                    </a:lnTo>
                    <a:lnTo>
                      <a:pt x="40" y="47"/>
                    </a:lnTo>
                    <a:lnTo>
                      <a:pt x="45" y="44"/>
                    </a:lnTo>
                    <a:lnTo>
                      <a:pt x="49" y="43"/>
                    </a:lnTo>
                    <a:lnTo>
                      <a:pt x="54" y="42"/>
                    </a:lnTo>
                    <a:lnTo>
                      <a:pt x="59" y="41"/>
                    </a:lnTo>
                    <a:lnTo>
                      <a:pt x="67" y="38"/>
                    </a:lnTo>
                    <a:lnTo>
                      <a:pt x="76" y="35"/>
                    </a:lnTo>
                    <a:lnTo>
                      <a:pt x="82" y="34"/>
                    </a:lnTo>
                    <a:lnTo>
                      <a:pt x="86" y="33"/>
                    </a:lnTo>
                    <a:lnTo>
                      <a:pt x="99" y="29"/>
                    </a:lnTo>
                    <a:lnTo>
                      <a:pt x="112" y="26"/>
                    </a:lnTo>
                    <a:lnTo>
                      <a:pt x="124" y="24"/>
                    </a:lnTo>
                    <a:lnTo>
                      <a:pt x="138" y="22"/>
                    </a:lnTo>
                    <a:lnTo>
                      <a:pt x="151" y="21"/>
                    </a:lnTo>
                    <a:lnTo>
                      <a:pt x="163" y="20"/>
                    </a:lnTo>
                    <a:lnTo>
                      <a:pt x="177" y="18"/>
                    </a:lnTo>
                    <a:lnTo>
                      <a:pt x="189" y="17"/>
                    </a:lnTo>
                    <a:lnTo>
                      <a:pt x="201" y="16"/>
                    </a:lnTo>
                    <a:lnTo>
                      <a:pt x="215" y="14"/>
                    </a:lnTo>
                    <a:lnTo>
                      <a:pt x="227" y="12"/>
                    </a:lnTo>
                    <a:lnTo>
                      <a:pt x="240" y="11"/>
                    </a:lnTo>
                    <a:lnTo>
                      <a:pt x="254" y="8"/>
                    </a:lnTo>
                    <a:lnTo>
                      <a:pt x="266" y="6"/>
                    </a:lnTo>
                    <a:lnTo>
                      <a:pt x="279" y="4"/>
                    </a:lnTo>
                    <a:lnTo>
                      <a:pt x="29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9" name="Freeform 148"/>
              <p:cNvSpPr>
                <a:spLocks/>
              </p:cNvSpPr>
              <p:nvPr/>
            </p:nvSpPr>
            <p:spPr bwMode="auto">
              <a:xfrm>
                <a:off x="5715" y="2511"/>
                <a:ext cx="32" cy="11"/>
              </a:xfrm>
              <a:custGeom>
                <a:avLst/>
                <a:gdLst>
                  <a:gd name="T0" fmla="*/ 0 w 76"/>
                  <a:gd name="T1" fmla="*/ 0 h 25"/>
                  <a:gd name="T2" fmla="*/ 0 w 76"/>
                  <a:gd name="T3" fmla="*/ 0 h 25"/>
                  <a:gd name="T4" fmla="*/ 0 w 76"/>
                  <a:gd name="T5" fmla="*/ 0 h 25"/>
                  <a:gd name="T6" fmla="*/ 0 w 76"/>
                  <a:gd name="T7" fmla="*/ 0 h 25"/>
                  <a:gd name="T8" fmla="*/ 0 w 76"/>
                  <a:gd name="T9" fmla="*/ 0 h 25"/>
                  <a:gd name="T10" fmla="*/ 0 w 76"/>
                  <a:gd name="T11" fmla="*/ 0 h 25"/>
                  <a:gd name="T12" fmla="*/ 0 w 76"/>
                  <a:gd name="T13" fmla="*/ 0 h 25"/>
                  <a:gd name="T14" fmla="*/ 0 w 76"/>
                  <a:gd name="T15" fmla="*/ 0 h 25"/>
                  <a:gd name="T16" fmla="*/ 0 w 76"/>
                  <a:gd name="T17" fmla="*/ 0 h 25"/>
                  <a:gd name="T18" fmla="*/ 0 w 76"/>
                  <a:gd name="T19" fmla="*/ 0 h 25"/>
                  <a:gd name="T20" fmla="*/ 0 w 76"/>
                  <a:gd name="T21" fmla="*/ 0 h 25"/>
                  <a:gd name="T22" fmla="*/ 0 w 76"/>
                  <a:gd name="T23" fmla="*/ 0 h 25"/>
                  <a:gd name="T24" fmla="*/ 0 w 76"/>
                  <a:gd name="T25" fmla="*/ 0 h 25"/>
                  <a:gd name="T26" fmla="*/ 0 w 76"/>
                  <a:gd name="T27" fmla="*/ 0 h 25"/>
                  <a:gd name="T28" fmla="*/ 0 w 76"/>
                  <a:gd name="T29" fmla="*/ 0 h 25"/>
                  <a:gd name="T30" fmla="*/ 0 w 76"/>
                  <a:gd name="T31" fmla="*/ 0 h 25"/>
                  <a:gd name="T32" fmla="*/ 0 w 76"/>
                  <a:gd name="T33" fmla="*/ 0 h 25"/>
                  <a:gd name="T34" fmla="*/ 0 w 76"/>
                  <a:gd name="T35" fmla="*/ 0 h 25"/>
                  <a:gd name="T36" fmla="*/ 0 w 76"/>
                  <a:gd name="T37" fmla="*/ 0 h 25"/>
                  <a:gd name="T38" fmla="*/ 0 w 76"/>
                  <a:gd name="T39" fmla="*/ 0 h 25"/>
                  <a:gd name="T40" fmla="*/ 0 w 76"/>
                  <a:gd name="T41" fmla="*/ 0 h 25"/>
                  <a:gd name="T42" fmla="*/ 0 w 76"/>
                  <a:gd name="T43" fmla="*/ 0 h 25"/>
                  <a:gd name="T44" fmla="*/ 0 w 76"/>
                  <a:gd name="T45" fmla="*/ 0 h 25"/>
                  <a:gd name="T46" fmla="*/ 0 w 76"/>
                  <a:gd name="T47" fmla="*/ 0 h 25"/>
                  <a:gd name="T48" fmla="*/ 0 w 76"/>
                  <a:gd name="T49" fmla="*/ 0 h 25"/>
                  <a:gd name="T50" fmla="*/ 0 w 76"/>
                  <a:gd name="T51" fmla="*/ 0 h 25"/>
                  <a:gd name="T52" fmla="*/ 0 w 76"/>
                  <a:gd name="T53" fmla="*/ 0 h 25"/>
                  <a:gd name="T54" fmla="*/ 0 w 76"/>
                  <a:gd name="T55" fmla="*/ 0 h 25"/>
                  <a:gd name="T56" fmla="*/ 0 w 76"/>
                  <a:gd name="T57" fmla="*/ 0 h 25"/>
                  <a:gd name="T58" fmla="*/ 0 w 76"/>
                  <a:gd name="T59" fmla="*/ 0 h 25"/>
                  <a:gd name="T60" fmla="*/ 0 w 76"/>
                  <a:gd name="T61" fmla="*/ 0 h 25"/>
                  <a:gd name="T62" fmla="*/ 0 w 76"/>
                  <a:gd name="T63" fmla="*/ 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25"/>
                  <a:gd name="T98" fmla="*/ 76 w 7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25">
                    <a:moveTo>
                      <a:pt x="0" y="0"/>
                    </a:moveTo>
                    <a:lnTo>
                      <a:pt x="3" y="0"/>
                    </a:lnTo>
                    <a:lnTo>
                      <a:pt x="7" y="0"/>
                    </a:lnTo>
                    <a:lnTo>
                      <a:pt x="12" y="0"/>
                    </a:lnTo>
                    <a:lnTo>
                      <a:pt x="17" y="0"/>
                    </a:lnTo>
                    <a:lnTo>
                      <a:pt x="23" y="0"/>
                    </a:lnTo>
                    <a:lnTo>
                      <a:pt x="27" y="1"/>
                    </a:lnTo>
                    <a:lnTo>
                      <a:pt x="33" y="2"/>
                    </a:lnTo>
                    <a:lnTo>
                      <a:pt x="40" y="3"/>
                    </a:lnTo>
                    <a:lnTo>
                      <a:pt x="44" y="3"/>
                    </a:lnTo>
                    <a:lnTo>
                      <a:pt x="49" y="4"/>
                    </a:lnTo>
                    <a:lnTo>
                      <a:pt x="54" y="5"/>
                    </a:lnTo>
                    <a:lnTo>
                      <a:pt x="60" y="6"/>
                    </a:lnTo>
                    <a:lnTo>
                      <a:pt x="67" y="8"/>
                    </a:lnTo>
                    <a:lnTo>
                      <a:pt x="74" y="11"/>
                    </a:lnTo>
                    <a:lnTo>
                      <a:pt x="76" y="14"/>
                    </a:lnTo>
                    <a:lnTo>
                      <a:pt x="75" y="16"/>
                    </a:lnTo>
                    <a:lnTo>
                      <a:pt x="71" y="18"/>
                    </a:lnTo>
                    <a:lnTo>
                      <a:pt x="69" y="20"/>
                    </a:lnTo>
                    <a:lnTo>
                      <a:pt x="63" y="22"/>
                    </a:lnTo>
                    <a:lnTo>
                      <a:pt x="58" y="25"/>
                    </a:lnTo>
                    <a:lnTo>
                      <a:pt x="52" y="25"/>
                    </a:lnTo>
                    <a:lnTo>
                      <a:pt x="46" y="25"/>
                    </a:lnTo>
                    <a:lnTo>
                      <a:pt x="40" y="24"/>
                    </a:lnTo>
                    <a:lnTo>
                      <a:pt x="33" y="24"/>
                    </a:lnTo>
                    <a:lnTo>
                      <a:pt x="26" y="22"/>
                    </a:lnTo>
                    <a:lnTo>
                      <a:pt x="19" y="20"/>
                    </a:lnTo>
                    <a:lnTo>
                      <a:pt x="13" y="16"/>
                    </a:lnTo>
                    <a:lnTo>
                      <a:pt x="8" y="14"/>
                    </a:lnTo>
                    <a:lnTo>
                      <a:pt x="1" y="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0" name="Freeform 149"/>
              <p:cNvSpPr>
                <a:spLocks/>
              </p:cNvSpPr>
              <p:nvPr/>
            </p:nvSpPr>
            <p:spPr bwMode="auto">
              <a:xfrm>
                <a:off x="5654" y="2534"/>
                <a:ext cx="10" cy="6"/>
              </a:xfrm>
              <a:custGeom>
                <a:avLst/>
                <a:gdLst>
                  <a:gd name="T0" fmla="*/ 0 w 23"/>
                  <a:gd name="T1" fmla="*/ 0 h 15"/>
                  <a:gd name="T2" fmla="*/ 0 w 23"/>
                  <a:gd name="T3" fmla="*/ 0 h 15"/>
                  <a:gd name="T4" fmla="*/ 0 w 23"/>
                  <a:gd name="T5" fmla="*/ 0 h 15"/>
                  <a:gd name="T6" fmla="*/ 0 w 23"/>
                  <a:gd name="T7" fmla="*/ 0 h 15"/>
                  <a:gd name="T8" fmla="*/ 0 w 23"/>
                  <a:gd name="T9" fmla="*/ 0 h 15"/>
                  <a:gd name="T10" fmla="*/ 0 w 23"/>
                  <a:gd name="T11" fmla="*/ 0 h 15"/>
                  <a:gd name="T12" fmla="*/ 0 w 23"/>
                  <a:gd name="T13" fmla="*/ 0 h 15"/>
                  <a:gd name="T14" fmla="*/ 0 w 23"/>
                  <a:gd name="T15" fmla="*/ 0 h 15"/>
                  <a:gd name="T16" fmla="*/ 0 w 23"/>
                  <a:gd name="T17" fmla="*/ 0 h 15"/>
                  <a:gd name="T18" fmla="*/ 0 w 23"/>
                  <a:gd name="T19" fmla="*/ 0 h 15"/>
                  <a:gd name="T20" fmla="*/ 0 w 23"/>
                  <a:gd name="T21" fmla="*/ 0 h 15"/>
                  <a:gd name="T22" fmla="*/ 0 w 23"/>
                  <a:gd name="T23" fmla="*/ 0 h 15"/>
                  <a:gd name="T24" fmla="*/ 0 w 23"/>
                  <a:gd name="T25" fmla="*/ 0 h 15"/>
                  <a:gd name="T26" fmla="*/ 0 w 23"/>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5"/>
                  <a:gd name="T44" fmla="*/ 23 w 23"/>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5">
                    <a:moveTo>
                      <a:pt x="20" y="0"/>
                    </a:moveTo>
                    <a:lnTo>
                      <a:pt x="23" y="6"/>
                    </a:lnTo>
                    <a:lnTo>
                      <a:pt x="23" y="10"/>
                    </a:lnTo>
                    <a:lnTo>
                      <a:pt x="20" y="12"/>
                    </a:lnTo>
                    <a:lnTo>
                      <a:pt x="17" y="15"/>
                    </a:lnTo>
                    <a:lnTo>
                      <a:pt x="10" y="15"/>
                    </a:lnTo>
                    <a:lnTo>
                      <a:pt x="3" y="15"/>
                    </a:lnTo>
                    <a:lnTo>
                      <a:pt x="0" y="12"/>
                    </a:lnTo>
                    <a:lnTo>
                      <a:pt x="1" y="9"/>
                    </a:lnTo>
                    <a:lnTo>
                      <a:pt x="3" y="7"/>
                    </a:lnTo>
                    <a:lnTo>
                      <a:pt x="8" y="5"/>
                    </a:lnTo>
                    <a:lnTo>
                      <a:pt x="12" y="2"/>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1" name="Freeform 150"/>
              <p:cNvSpPr>
                <a:spLocks/>
              </p:cNvSpPr>
              <p:nvPr/>
            </p:nvSpPr>
            <p:spPr bwMode="auto">
              <a:xfrm>
                <a:off x="5668" y="2534"/>
                <a:ext cx="25" cy="21"/>
              </a:xfrm>
              <a:custGeom>
                <a:avLst/>
                <a:gdLst>
                  <a:gd name="T0" fmla="*/ 0 w 65"/>
                  <a:gd name="T1" fmla="*/ 0 h 50"/>
                  <a:gd name="T2" fmla="*/ 0 w 65"/>
                  <a:gd name="T3" fmla="*/ 0 h 50"/>
                  <a:gd name="T4" fmla="*/ 0 w 65"/>
                  <a:gd name="T5" fmla="*/ 0 h 50"/>
                  <a:gd name="T6" fmla="*/ 0 w 65"/>
                  <a:gd name="T7" fmla="*/ 0 h 50"/>
                  <a:gd name="T8" fmla="*/ 0 w 65"/>
                  <a:gd name="T9" fmla="*/ 0 h 50"/>
                  <a:gd name="T10" fmla="*/ 0 w 65"/>
                  <a:gd name="T11" fmla="*/ 0 h 50"/>
                  <a:gd name="T12" fmla="*/ 0 w 65"/>
                  <a:gd name="T13" fmla="*/ 0 h 50"/>
                  <a:gd name="T14" fmla="*/ 0 w 65"/>
                  <a:gd name="T15" fmla="*/ 0 h 50"/>
                  <a:gd name="T16" fmla="*/ 0 w 65"/>
                  <a:gd name="T17" fmla="*/ 0 h 50"/>
                  <a:gd name="T18" fmla="*/ 0 w 65"/>
                  <a:gd name="T19" fmla="*/ 0 h 50"/>
                  <a:gd name="T20" fmla="*/ 0 w 65"/>
                  <a:gd name="T21" fmla="*/ 0 h 50"/>
                  <a:gd name="T22" fmla="*/ 0 w 65"/>
                  <a:gd name="T23" fmla="*/ 0 h 50"/>
                  <a:gd name="T24" fmla="*/ 0 w 65"/>
                  <a:gd name="T25" fmla="*/ 0 h 50"/>
                  <a:gd name="T26" fmla="*/ 0 w 65"/>
                  <a:gd name="T27" fmla="*/ 0 h 50"/>
                  <a:gd name="T28" fmla="*/ 0 w 65"/>
                  <a:gd name="T29" fmla="*/ 0 h 50"/>
                  <a:gd name="T30" fmla="*/ 0 w 65"/>
                  <a:gd name="T31" fmla="*/ 0 h 50"/>
                  <a:gd name="T32" fmla="*/ 0 w 65"/>
                  <a:gd name="T33" fmla="*/ 0 h 50"/>
                  <a:gd name="T34" fmla="*/ 0 w 65"/>
                  <a:gd name="T35" fmla="*/ 0 h 50"/>
                  <a:gd name="T36" fmla="*/ 0 w 65"/>
                  <a:gd name="T37" fmla="*/ 0 h 50"/>
                  <a:gd name="T38" fmla="*/ 0 w 65"/>
                  <a:gd name="T39" fmla="*/ 0 h 50"/>
                  <a:gd name="T40" fmla="*/ 0 w 65"/>
                  <a:gd name="T41" fmla="*/ 0 h 50"/>
                  <a:gd name="T42" fmla="*/ 0 w 65"/>
                  <a:gd name="T43" fmla="*/ 0 h 50"/>
                  <a:gd name="T44" fmla="*/ 0 w 65"/>
                  <a:gd name="T45" fmla="*/ 0 h 50"/>
                  <a:gd name="T46" fmla="*/ 0 w 65"/>
                  <a:gd name="T47" fmla="*/ 0 h 50"/>
                  <a:gd name="T48" fmla="*/ 0 w 65"/>
                  <a:gd name="T49" fmla="*/ 0 h 50"/>
                  <a:gd name="T50" fmla="*/ 0 w 65"/>
                  <a:gd name="T51" fmla="*/ 0 h 50"/>
                  <a:gd name="T52" fmla="*/ 0 w 65"/>
                  <a:gd name="T53" fmla="*/ 0 h 50"/>
                  <a:gd name="T54" fmla="*/ 0 w 65"/>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50"/>
                  <a:gd name="T86" fmla="*/ 65 w 65"/>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50">
                    <a:moveTo>
                      <a:pt x="45" y="0"/>
                    </a:moveTo>
                    <a:lnTo>
                      <a:pt x="49" y="1"/>
                    </a:lnTo>
                    <a:lnTo>
                      <a:pt x="53" y="2"/>
                    </a:lnTo>
                    <a:lnTo>
                      <a:pt x="57" y="2"/>
                    </a:lnTo>
                    <a:lnTo>
                      <a:pt x="61" y="0"/>
                    </a:lnTo>
                    <a:lnTo>
                      <a:pt x="64" y="4"/>
                    </a:lnTo>
                    <a:lnTo>
                      <a:pt x="65" y="11"/>
                    </a:lnTo>
                    <a:lnTo>
                      <a:pt x="64" y="17"/>
                    </a:lnTo>
                    <a:lnTo>
                      <a:pt x="65" y="22"/>
                    </a:lnTo>
                    <a:lnTo>
                      <a:pt x="59" y="27"/>
                    </a:lnTo>
                    <a:lnTo>
                      <a:pt x="51" y="33"/>
                    </a:lnTo>
                    <a:lnTo>
                      <a:pt x="43" y="39"/>
                    </a:lnTo>
                    <a:lnTo>
                      <a:pt x="37" y="44"/>
                    </a:lnTo>
                    <a:lnTo>
                      <a:pt x="27" y="48"/>
                    </a:lnTo>
                    <a:lnTo>
                      <a:pt x="19" y="50"/>
                    </a:lnTo>
                    <a:lnTo>
                      <a:pt x="13" y="49"/>
                    </a:lnTo>
                    <a:lnTo>
                      <a:pt x="9" y="49"/>
                    </a:lnTo>
                    <a:lnTo>
                      <a:pt x="3" y="47"/>
                    </a:lnTo>
                    <a:lnTo>
                      <a:pt x="0" y="45"/>
                    </a:lnTo>
                    <a:lnTo>
                      <a:pt x="3" y="38"/>
                    </a:lnTo>
                    <a:lnTo>
                      <a:pt x="9" y="32"/>
                    </a:lnTo>
                    <a:lnTo>
                      <a:pt x="15" y="27"/>
                    </a:lnTo>
                    <a:lnTo>
                      <a:pt x="22" y="22"/>
                    </a:lnTo>
                    <a:lnTo>
                      <a:pt x="28" y="17"/>
                    </a:lnTo>
                    <a:lnTo>
                      <a:pt x="34" y="12"/>
                    </a:lnTo>
                    <a:lnTo>
                      <a:pt x="40" y="5"/>
                    </a:lnTo>
                    <a:lnTo>
                      <a:pt x="4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2" name="Freeform 151"/>
              <p:cNvSpPr>
                <a:spLocks/>
              </p:cNvSpPr>
              <p:nvPr/>
            </p:nvSpPr>
            <p:spPr bwMode="auto">
              <a:xfrm>
                <a:off x="5769" y="2536"/>
                <a:ext cx="195" cy="26"/>
              </a:xfrm>
              <a:custGeom>
                <a:avLst/>
                <a:gdLst>
                  <a:gd name="T0" fmla="*/ 0 w 476"/>
                  <a:gd name="T1" fmla="*/ 0 h 61"/>
                  <a:gd name="T2" fmla="*/ 0 w 476"/>
                  <a:gd name="T3" fmla="*/ 0 h 61"/>
                  <a:gd name="T4" fmla="*/ 0 w 476"/>
                  <a:gd name="T5" fmla="*/ 0 h 61"/>
                  <a:gd name="T6" fmla="*/ 0 w 476"/>
                  <a:gd name="T7" fmla="*/ 0 h 61"/>
                  <a:gd name="T8" fmla="*/ 0 w 476"/>
                  <a:gd name="T9" fmla="*/ 0 h 61"/>
                  <a:gd name="T10" fmla="*/ 0 w 476"/>
                  <a:gd name="T11" fmla="*/ 0 h 61"/>
                  <a:gd name="T12" fmla="*/ 0 w 476"/>
                  <a:gd name="T13" fmla="*/ 0 h 61"/>
                  <a:gd name="T14" fmla="*/ 0 w 476"/>
                  <a:gd name="T15" fmla="*/ 0 h 61"/>
                  <a:gd name="T16" fmla="*/ 0 w 476"/>
                  <a:gd name="T17" fmla="*/ 0 h 61"/>
                  <a:gd name="T18" fmla="*/ 0 w 476"/>
                  <a:gd name="T19" fmla="*/ 0 h 61"/>
                  <a:gd name="T20" fmla="*/ 0 w 476"/>
                  <a:gd name="T21" fmla="*/ 0 h 61"/>
                  <a:gd name="T22" fmla="*/ 0 w 476"/>
                  <a:gd name="T23" fmla="*/ 0 h 61"/>
                  <a:gd name="T24" fmla="*/ 0 w 476"/>
                  <a:gd name="T25" fmla="*/ 0 h 61"/>
                  <a:gd name="T26" fmla="*/ 0 w 476"/>
                  <a:gd name="T27" fmla="*/ 0 h 61"/>
                  <a:gd name="T28" fmla="*/ 0 w 476"/>
                  <a:gd name="T29" fmla="*/ 0 h 61"/>
                  <a:gd name="T30" fmla="*/ 0 w 476"/>
                  <a:gd name="T31" fmla="*/ 0 h 61"/>
                  <a:gd name="T32" fmla="*/ 0 w 476"/>
                  <a:gd name="T33" fmla="*/ 0 h 61"/>
                  <a:gd name="T34" fmla="*/ 0 w 476"/>
                  <a:gd name="T35" fmla="*/ 0 h 61"/>
                  <a:gd name="T36" fmla="*/ 0 w 476"/>
                  <a:gd name="T37" fmla="*/ 0 h 61"/>
                  <a:gd name="T38" fmla="*/ 0 w 476"/>
                  <a:gd name="T39" fmla="*/ 0 h 61"/>
                  <a:gd name="T40" fmla="*/ 0 w 476"/>
                  <a:gd name="T41" fmla="*/ 0 h 61"/>
                  <a:gd name="T42" fmla="*/ 0 w 476"/>
                  <a:gd name="T43" fmla="*/ 0 h 61"/>
                  <a:gd name="T44" fmla="*/ 0 w 476"/>
                  <a:gd name="T45" fmla="*/ 0 h 61"/>
                  <a:gd name="T46" fmla="*/ 0 w 476"/>
                  <a:gd name="T47" fmla="*/ 0 h 61"/>
                  <a:gd name="T48" fmla="*/ 0 w 476"/>
                  <a:gd name="T49" fmla="*/ 0 h 61"/>
                  <a:gd name="T50" fmla="*/ 0 w 476"/>
                  <a:gd name="T51" fmla="*/ 0 h 61"/>
                  <a:gd name="T52" fmla="*/ 0 w 476"/>
                  <a:gd name="T53" fmla="*/ 0 h 61"/>
                  <a:gd name="T54" fmla="*/ 0 w 476"/>
                  <a:gd name="T55" fmla="*/ 0 h 61"/>
                  <a:gd name="T56" fmla="*/ 0 w 476"/>
                  <a:gd name="T57" fmla="*/ 0 h 61"/>
                  <a:gd name="T58" fmla="*/ 0 w 476"/>
                  <a:gd name="T59" fmla="*/ 0 h 61"/>
                  <a:gd name="T60" fmla="*/ 0 w 476"/>
                  <a:gd name="T61" fmla="*/ 0 h 61"/>
                  <a:gd name="T62" fmla="*/ 0 w 476"/>
                  <a:gd name="T63" fmla="*/ 0 h 61"/>
                  <a:gd name="T64" fmla="*/ 0 w 476"/>
                  <a:gd name="T65" fmla="*/ 0 h 61"/>
                  <a:gd name="T66" fmla="*/ 0 w 476"/>
                  <a:gd name="T67" fmla="*/ 0 h 61"/>
                  <a:gd name="T68" fmla="*/ 0 w 476"/>
                  <a:gd name="T69" fmla="*/ 0 h 61"/>
                  <a:gd name="T70" fmla="*/ 0 w 476"/>
                  <a:gd name="T71" fmla="*/ 0 h 61"/>
                  <a:gd name="T72" fmla="*/ 0 w 476"/>
                  <a:gd name="T73" fmla="*/ 0 h 61"/>
                  <a:gd name="T74" fmla="*/ 0 w 476"/>
                  <a:gd name="T75" fmla="*/ 0 h 61"/>
                  <a:gd name="T76" fmla="*/ 0 w 476"/>
                  <a:gd name="T77" fmla="*/ 0 h 61"/>
                  <a:gd name="T78" fmla="*/ 0 w 476"/>
                  <a:gd name="T79" fmla="*/ 0 h 61"/>
                  <a:gd name="T80" fmla="*/ 0 w 476"/>
                  <a:gd name="T81" fmla="*/ 0 h 61"/>
                  <a:gd name="T82" fmla="*/ 0 w 476"/>
                  <a:gd name="T83" fmla="*/ 0 h 61"/>
                  <a:gd name="T84" fmla="*/ 0 w 476"/>
                  <a:gd name="T85" fmla="*/ 0 h 61"/>
                  <a:gd name="T86" fmla="*/ 0 w 476"/>
                  <a:gd name="T87" fmla="*/ 0 h 61"/>
                  <a:gd name="T88" fmla="*/ 0 w 476"/>
                  <a:gd name="T89" fmla="*/ 0 h 61"/>
                  <a:gd name="T90" fmla="*/ 0 w 476"/>
                  <a:gd name="T91" fmla="*/ 0 h 61"/>
                  <a:gd name="T92" fmla="*/ 0 w 476"/>
                  <a:gd name="T93" fmla="*/ 0 h 61"/>
                  <a:gd name="T94" fmla="*/ 0 w 476"/>
                  <a:gd name="T95" fmla="*/ 0 h 61"/>
                  <a:gd name="T96" fmla="*/ 0 w 476"/>
                  <a:gd name="T97" fmla="*/ 0 h 61"/>
                  <a:gd name="T98" fmla="*/ 0 w 476"/>
                  <a:gd name="T99" fmla="*/ 0 h 61"/>
                  <a:gd name="T100" fmla="*/ 0 w 476"/>
                  <a:gd name="T101" fmla="*/ 0 h 61"/>
                  <a:gd name="T102" fmla="*/ 0 w 476"/>
                  <a:gd name="T103" fmla="*/ 0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61"/>
                  <a:gd name="T158" fmla="*/ 476 w 476"/>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61">
                    <a:moveTo>
                      <a:pt x="348" y="0"/>
                    </a:moveTo>
                    <a:lnTo>
                      <a:pt x="356" y="0"/>
                    </a:lnTo>
                    <a:lnTo>
                      <a:pt x="365" y="1"/>
                    </a:lnTo>
                    <a:lnTo>
                      <a:pt x="372" y="3"/>
                    </a:lnTo>
                    <a:lnTo>
                      <a:pt x="381" y="5"/>
                    </a:lnTo>
                    <a:lnTo>
                      <a:pt x="389" y="8"/>
                    </a:lnTo>
                    <a:lnTo>
                      <a:pt x="396" y="11"/>
                    </a:lnTo>
                    <a:lnTo>
                      <a:pt x="404" y="13"/>
                    </a:lnTo>
                    <a:lnTo>
                      <a:pt x="412" y="18"/>
                    </a:lnTo>
                    <a:lnTo>
                      <a:pt x="419" y="21"/>
                    </a:lnTo>
                    <a:lnTo>
                      <a:pt x="427" y="25"/>
                    </a:lnTo>
                    <a:lnTo>
                      <a:pt x="434" y="28"/>
                    </a:lnTo>
                    <a:lnTo>
                      <a:pt x="442" y="32"/>
                    </a:lnTo>
                    <a:lnTo>
                      <a:pt x="450" y="34"/>
                    </a:lnTo>
                    <a:lnTo>
                      <a:pt x="459" y="38"/>
                    </a:lnTo>
                    <a:lnTo>
                      <a:pt x="467" y="41"/>
                    </a:lnTo>
                    <a:lnTo>
                      <a:pt x="476" y="43"/>
                    </a:lnTo>
                    <a:lnTo>
                      <a:pt x="471" y="50"/>
                    </a:lnTo>
                    <a:lnTo>
                      <a:pt x="467" y="55"/>
                    </a:lnTo>
                    <a:lnTo>
                      <a:pt x="461" y="59"/>
                    </a:lnTo>
                    <a:lnTo>
                      <a:pt x="455" y="61"/>
                    </a:lnTo>
                    <a:lnTo>
                      <a:pt x="447" y="61"/>
                    </a:lnTo>
                    <a:lnTo>
                      <a:pt x="439" y="60"/>
                    </a:lnTo>
                    <a:lnTo>
                      <a:pt x="430" y="58"/>
                    </a:lnTo>
                    <a:lnTo>
                      <a:pt x="422" y="56"/>
                    </a:lnTo>
                    <a:lnTo>
                      <a:pt x="411" y="52"/>
                    </a:lnTo>
                    <a:lnTo>
                      <a:pt x="402" y="49"/>
                    </a:lnTo>
                    <a:lnTo>
                      <a:pt x="392" y="45"/>
                    </a:lnTo>
                    <a:lnTo>
                      <a:pt x="383" y="42"/>
                    </a:lnTo>
                    <a:lnTo>
                      <a:pt x="372" y="39"/>
                    </a:lnTo>
                    <a:lnTo>
                      <a:pt x="364" y="37"/>
                    </a:lnTo>
                    <a:lnTo>
                      <a:pt x="355" y="35"/>
                    </a:lnTo>
                    <a:lnTo>
                      <a:pt x="348" y="36"/>
                    </a:lnTo>
                    <a:lnTo>
                      <a:pt x="337" y="37"/>
                    </a:lnTo>
                    <a:lnTo>
                      <a:pt x="327" y="39"/>
                    </a:lnTo>
                    <a:lnTo>
                      <a:pt x="316" y="42"/>
                    </a:lnTo>
                    <a:lnTo>
                      <a:pt x="306" y="44"/>
                    </a:lnTo>
                    <a:lnTo>
                      <a:pt x="295" y="46"/>
                    </a:lnTo>
                    <a:lnTo>
                      <a:pt x="284" y="49"/>
                    </a:lnTo>
                    <a:lnTo>
                      <a:pt x="274" y="50"/>
                    </a:lnTo>
                    <a:lnTo>
                      <a:pt x="263" y="52"/>
                    </a:lnTo>
                    <a:lnTo>
                      <a:pt x="253" y="53"/>
                    </a:lnTo>
                    <a:lnTo>
                      <a:pt x="241" y="54"/>
                    </a:lnTo>
                    <a:lnTo>
                      <a:pt x="231" y="54"/>
                    </a:lnTo>
                    <a:lnTo>
                      <a:pt x="220" y="54"/>
                    </a:lnTo>
                    <a:lnTo>
                      <a:pt x="209" y="52"/>
                    </a:lnTo>
                    <a:lnTo>
                      <a:pt x="199" y="51"/>
                    </a:lnTo>
                    <a:lnTo>
                      <a:pt x="188" y="48"/>
                    </a:lnTo>
                    <a:lnTo>
                      <a:pt x="179" y="43"/>
                    </a:lnTo>
                    <a:lnTo>
                      <a:pt x="177" y="46"/>
                    </a:lnTo>
                    <a:lnTo>
                      <a:pt x="175" y="51"/>
                    </a:lnTo>
                    <a:lnTo>
                      <a:pt x="161" y="46"/>
                    </a:lnTo>
                    <a:lnTo>
                      <a:pt x="151" y="43"/>
                    </a:lnTo>
                    <a:lnTo>
                      <a:pt x="139" y="42"/>
                    </a:lnTo>
                    <a:lnTo>
                      <a:pt x="127" y="43"/>
                    </a:lnTo>
                    <a:lnTo>
                      <a:pt x="116" y="44"/>
                    </a:lnTo>
                    <a:lnTo>
                      <a:pt x="104" y="47"/>
                    </a:lnTo>
                    <a:lnTo>
                      <a:pt x="94" y="49"/>
                    </a:lnTo>
                    <a:lnTo>
                      <a:pt x="84" y="53"/>
                    </a:lnTo>
                    <a:lnTo>
                      <a:pt x="72" y="56"/>
                    </a:lnTo>
                    <a:lnTo>
                      <a:pt x="62" y="59"/>
                    </a:lnTo>
                    <a:lnTo>
                      <a:pt x="50" y="60"/>
                    </a:lnTo>
                    <a:lnTo>
                      <a:pt x="40" y="61"/>
                    </a:lnTo>
                    <a:lnTo>
                      <a:pt x="29" y="61"/>
                    </a:lnTo>
                    <a:lnTo>
                      <a:pt x="20" y="59"/>
                    </a:lnTo>
                    <a:lnTo>
                      <a:pt x="9" y="54"/>
                    </a:lnTo>
                    <a:lnTo>
                      <a:pt x="0" y="49"/>
                    </a:lnTo>
                    <a:lnTo>
                      <a:pt x="5" y="44"/>
                    </a:lnTo>
                    <a:lnTo>
                      <a:pt x="12" y="40"/>
                    </a:lnTo>
                    <a:lnTo>
                      <a:pt x="20" y="36"/>
                    </a:lnTo>
                    <a:lnTo>
                      <a:pt x="28" y="33"/>
                    </a:lnTo>
                    <a:lnTo>
                      <a:pt x="36" y="31"/>
                    </a:lnTo>
                    <a:lnTo>
                      <a:pt x="45" y="30"/>
                    </a:lnTo>
                    <a:lnTo>
                      <a:pt x="53" y="28"/>
                    </a:lnTo>
                    <a:lnTo>
                      <a:pt x="64" y="28"/>
                    </a:lnTo>
                    <a:lnTo>
                      <a:pt x="72" y="26"/>
                    </a:lnTo>
                    <a:lnTo>
                      <a:pt x="82" y="25"/>
                    </a:lnTo>
                    <a:lnTo>
                      <a:pt x="90" y="24"/>
                    </a:lnTo>
                    <a:lnTo>
                      <a:pt x="100" y="24"/>
                    </a:lnTo>
                    <a:lnTo>
                      <a:pt x="108" y="23"/>
                    </a:lnTo>
                    <a:lnTo>
                      <a:pt x="118" y="22"/>
                    </a:lnTo>
                    <a:lnTo>
                      <a:pt x="126" y="20"/>
                    </a:lnTo>
                    <a:lnTo>
                      <a:pt x="136" y="19"/>
                    </a:lnTo>
                    <a:lnTo>
                      <a:pt x="148" y="22"/>
                    </a:lnTo>
                    <a:lnTo>
                      <a:pt x="161" y="24"/>
                    </a:lnTo>
                    <a:lnTo>
                      <a:pt x="172" y="26"/>
                    </a:lnTo>
                    <a:lnTo>
                      <a:pt x="185" y="28"/>
                    </a:lnTo>
                    <a:lnTo>
                      <a:pt x="198" y="29"/>
                    </a:lnTo>
                    <a:lnTo>
                      <a:pt x="209" y="30"/>
                    </a:lnTo>
                    <a:lnTo>
                      <a:pt x="221" y="30"/>
                    </a:lnTo>
                    <a:lnTo>
                      <a:pt x="235" y="30"/>
                    </a:lnTo>
                    <a:lnTo>
                      <a:pt x="245" y="28"/>
                    </a:lnTo>
                    <a:lnTo>
                      <a:pt x="257" y="27"/>
                    </a:lnTo>
                    <a:lnTo>
                      <a:pt x="270" y="24"/>
                    </a:lnTo>
                    <a:lnTo>
                      <a:pt x="282" y="22"/>
                    </a:lnTo>
                    <a:lnTo>
                      <a:pt x="293" y="18"/>
                    </a:lnTo>
                    <a:lnTo>
                      <a:pt x="305" y="14"/>
                    </a:lnTo>
                    <a:lnTo>
                      <a:pt x="317" y="10"/>
                    </a:lnTo>
                    <a:lnTo>
                      <a:pt x="329" y="5"/>
                    </a:lnTo>
                    <a:lnTo>
                      <a:pt x="333" y="4"/>
                    </a:lnTo>
                    <a:lnTo>
                      <a:pt x="338" y="4"/>
                    </a:lnTo>
                    <a:lnTo>
                      <a:pt x="343" y="4"/>
                    </a:lnTo>
                    <a:lnTo>
                      <a:pt x="34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3" name="Freeform 152"/>
              <p:cNvSpPr>
                <a:spLocks/>
              </p:cNvSpPr>
              <p:nvPr/>
            </p:nvSpPr>
            <p:spPr bwMode="auto">
              <a:xfrm>
                <a:off x="5525" y="2541"/>
                <a:ext cx="146" cy="42"/>
              </a:xfrm>
              <a:custGeom>
                <a:avLst/>
                <a:gdLst>
                  <a:gd name="T0" fmla="*/ 0 w 337"/>
                  <a:gd name="T1" fmla="*/ 0 h 100"/>
                  <a:gd name="T2" fmla="*/ 0 w 337"/>
                  <a:gd name="T3" fmla="*/ 0 h 100"/>
                  <a:gd name="T4" fmla="*/ 0 w 337"/>
                  <a:gd name="T5" fmla="*/ 0 h 100"/>
                  <a:gd name="T6" fmla="*/ 0 w 337"/>
                  <a:gd name="T7" fmla="*/ 0 h 100"/>
                  <a:gd name="T8" fmla="*/ 0 w 337"/>
                  <a:gd name="T9" fmla="*/ 0 h 100"/>
                  <a:gd name="T10" fmla="*/ 0 w 337"/>
                  <a:gd name="T11" fmla="*/ 0 h 100"/>
                  <a:gd name="T12" fmla="*/ 0 w 337"/>
                  <a:gd name="T13" fmla="*/ 0 h 100"/>
                  <a:gd name="T14" fmla="*/ 0 w 337"/>
                  <a:gd name="T15" fmla="*/ 0 h 100"/>
                  <a:gd name="T16" fmla="*/ 0 w 337"/>
                  <a:gd name="T17" fmla="*/ 0 h 100"/>
                  <a:gd name="T18" fmla="*/ 0 w 337"/>
                  <a:gd name="T19" fmla="*/ 0 h 100"/>
                  <a:gd name="T20" fmla="*/ 0 w 337"/>
                  <a:gd name="T21" fmla="*/ 0 h 100"/>
                  <a:gd name="T22" fmla="*/ 0 w 337"/>
                  <a:gd name="T23" fmla="*/ 0 h 100"/>
                  <a:gd name="T24" fmla="*/ 0 w 337"/>
                  <a:gd name="T25" fmla="*/ 0 h 100"/>
                  <a:gd name="T26" fmla="*/ 0 w 337"/>
                  <a:gd name="T27" fmla="*/ 0 h 100"/>
                  <a:gd name="T28" fmla="*/ 0 w 337"/>
                  <a:gd name="T29" fmla="*/ 0 h 100"/>
                  <a:gd name="T30" fmla="*/ 0 w 337"/>
                  <a:gd name="T31" fmla="*/ 0 h 100"/>
                  <a:gd name="T32" fmla="*/ 0 w 337"/>
                  <a:gd name="T33" fmla="*/ 0 h 100"/>
                  <a:gd name="T34" fmla="*/ 0 w 337"/>
                  <a:gd name="T35" fmla="*/ 0 h 100"/>
                  <a:gd name="T36" fmla="*/ 0 w 337"/>
                  <a:gd name="T37" fmla="*/ 0 h 100"/>
                  <a:gd name="T38" fmla="*/ 0 w 337"/>
                  <a:gd name="T39" fmla="*/ 0 h 100"/>
                  <a:gd name="T40" fmla="*/ 0 w 337"/>
                  <a:gd name="T41" fmla="*/ 0 h 100"/>
                  <a:gd name="T42" fmla="*/ 0 w 337"/>
                  <a:gd name="T43" fmla="*/ 0 h 100"/>
                  <a:gd name="T44" fmla="*/ 0 w 337"/>
                  <a:gd name="T45" fmla="*/ 0 h 100"/>
                  <a:gd name="T46" fmla="*/ 0 w 337"/>
                  <a:gd name="T47" fmla="*/ 0 h 100"/>
                  <a:gd name="T48" fmla="*/ 0 w 337"/>
                  <a:gd name="T49" fmla="*/ 0 h 100"/>
                  <a:gd name="T50" fmla="*/ 0 w 337"/>
                  <a:gd name="T51" fmla="*/ 0 h 100"/>
                  <a:gd name="T52" fmla="*/ 0 w 337"/>
                  <a:gd name="T53" fmla="*/ 0 h 100"/>
                  <a:gd name="T54" fmla="*/ 0 w 337"/>
                  <a:gd name="T55" fmla="*/ 0 h 100"/>
                  <a:gd name="T56" fmla="*/ 0 w 337"/>
                  <a:gd name="T57" fmla="*/ 0 h 100"/>
                  <a:gd name="T58" fmla="*/ 0 w 337"/>
                  <a:gd name="T59" fmla="*/ 0 h 100"/>
                  <a:gd name="T60" fmla="*/ 0 w 337"/>
                  <a:gd name="T61" fmla="*/ 0 h 100"/>
                  <a:gd name="T62" fmla="*/ 0 w 337"/>
                  <a:gd name="T63" fmla="*/ 0 h 100"/>
                  <a:gd name="T64" fmla="*/ 0 w 337"/>
                  <a:gd name="T65" fmla="*/ 0 h 100"/>
                  <a:gd name="T66" fmla="*/ 0 w 337"/>
                  <a:gd name="T67" fmla="*/ 0 h 100"/>
                  <a:gd name="T68" fmla="*/ 0 w 337"/>
                  <a:gd name="T69" fmla="*/ 0 h 100"/>
                  <a:gd name="T70" fmla="*/ 0 w 337"/>
                  <a:gd name="T71" fmla="*/ 0 h 100"/>
                  <a:gd name="T72" fmla="*/ 0 w 337"/>
                  <a:gd name="T73" fmla="*/ 0 h 100"/>
                  <a:gd name="T74" fmla="*/ 0 w 337"/>
                  <a:gd name="T75" fmla="*/ 0 h 100"/>
                  <a:gd name="T76" fmla="*/ 0 w 337"/>
                  <a:gd name="T77" fmla="*/ 0 h 100"/>
                  <a:gd name="T78" fmla="*/ 0 w 337"/>
                  <a:gd name="T79" fmla="*/ 0 h 100"/>
                  <a:gd name="T80" fmla="*/ 0 w 337"/>
                  <a:gd name="T81" fmla="*/ 0 h 100"/>
                  <a:gd name="T82" fmla="*/ 0 w 337"/>
                  <a:gd name="T83" fmla="*/ 0 h 100"/>
                  <a:gd name="T84" fmla="*/ 0 w 337"/>
                  <a:gd name="T85" fmla="*/ 0 h 100"/>
                  <a:gd name="T86" fmla="*/ 0 w 337"/>
                  <a:gd name="T87" fmla="*/ 0 h 100"/>
                  <a:gd name="T88" fmla="*/ 0 w 337"/>
                  <a:gd name="T89" fmla="*/ 0 h 100"/>
                  <a:gd name="T90" fmla="*/ 0 w 337"/>
                  <a:gd name="T91" fmla="*/ 0 h 100"/>
                  <a:gd name="T92" fmla="*/ 0 w 337"/>
                  <a:gd name="T93" fmla="*/ 0 h 100"/>
                  <a:gd name="T94" fmla="*/ 0 w 337"/>
                  <a:gd name="T95" fmla="*/ 0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00"/>
                  <a:gd name="T146" fmla="*/ 337 w 337"/>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00">
                    <a:moveTo>
                      <a:pt x="124" y="0"/>
                    </a:moveTo>
                    <a:lnTo>
                      <a:pt x="136" y="2"/>
                    </a:lnTo>
                    <a:lnTo>
                      <a:pt x="149" y="7"/>
                    </a:lnTo>
                    <a:lnTo>
                      <a:pt x="162" y="12"/>
                    </a:lnTo>
                    <a:lnTo>
                      <a:pt x="175" y="16"/>
                    </a:lnTo>
                    <a:lnTo>
                      <a:pt x="188" y="19"/>
                    </a:lnTo>
                    <a:lnTo>
                      <a:pt x="202" y="21"/>
                    </a:lnTo>
                    <a:lnTo>
                      <a:pt x="214" y="25"/>
                    </a:lnTo>
                    <a:lnTo>
                      <a:pt x="229" y="29"/>
                    </a:lnTo>
                    <a:lnTo>
                      <a:pt x="241" y="31"/>
                    </a:lnTo>
                    <a:lnTo>
                      <a:pt x="254" y="33"/>
                    </a:lnTo>
                    <a:lnTo>
                      <a:pt x="268" y="36"/>
                    </a:lnTo>
                    <a:lnTo>
                      <a:pt x="282" y="38"/>
                    </a:lnTo>
                    <a:lnTo>
                      <a:pt x="295" y="41"/>
                    </a:lnTo>
                    <a:lnTo>
                      <a:pt x="308" y="43"/>
                    </a:lnTo>
                    <a:lnTo>
                      <a:pt x="323" y="46"/>
                    </a:lnTo>
                    <a:lnTo>
                      <a:pt x="337" y="49"/>
                    </a:lnTo>
                    <a:lnTo>
                      <a:pt x="330" y="51"/>
                    </a:lnTo>
                    <a:lnTo>
                      <a:pt x="324" y="54"/>
                    </a:lnTo>
                    <a:lnTo>
                      <a:pt x="316" y="57"/>
                    </a:lnTo>
                    <a:lnTo>
                      <a:pt x="309" y="59"/>
                    </a:lnTo>
                    <a:lnTo>
                      <a:pt x="303" y="60"/>
                    </a:lnTo>
                    <a:lnTo>
                      <a:pt x="296" y="62"/>
                    </a:lnTo>
                    <a:lnTo>
                      <a:pt x="288" y="63"/>
                    </a:lnTo>
                    <a:lnTo>
                      <a:pt x="282" y="65"/>
                    </a:lnTo>
                    <a:lnTo>
                      <a:pt x="274" y="65"/>
                    </a:lnTo>
                    <a:lnTo>
                      <a:pt x="268" y="66"/>
                    </a:lnTo>
                    <a:lnTo>
                      <a:pt x="259" y="66"/>
                    </a:lnTo>
                    <a:lnTo>
                      <a:pt x="252" y="66"/>
                    </a:lnTo>
                    <a:lnTo>
                      <a:pt x="245" y="65"/>
                    </a:lnTo>
                    <a:lnTo>
                      <a:pt x="238" y="65"/>
                    </a:lnTo>
                    <a:lnTo>
                      <a:pt x="230" y="64"/>
                    </a:lnTo>
                    <a:lnTo>
                      <a:pt x="223" y="64"/>
                    </a:lnTo>
                    <a:lnTo>
                      <a:pt x="228" y="67"/>
                    </a:lnTo>
                    <a:lnTo>
                      <a:pt x="232" y="70"/>
                    </a:lnTo>
                    <a:lnTo>
                      <a:pt x="239" y="73"/>
                    </a:lnTo>
                    <a:lnTo>
                      <a:pt x="246" y="76"/>
                    </a:lnTo>
                    <a:lnTo>
                      <a:pt x="251" y="78"/>
                    </a:lnTo>
                    <a:lnTo>
                      <a:pt x="258" y="79"/>
                    </a:lnTo>
                    <a:lnTo>
                      <a:pt x="264" y="81"/>
                    </a:lnTo>
                    <a:lnTo>
                      <a:pt x="270" y="83"/>
                    </a:lnTo>
                    <a:lnTo>
                      <a:pt x="264" y="86"/>
                    </a:lnTo>
                    <a:lnTo>
                      <a:pt x="257" y="89"/>
                    </a:lnTo>
                    <a:lnTo>
                      <a:pt x="249" y="89"/>
                    </a:lnTo>
                    <a:lnTo>
                      <a:pt x="242" y="90"/>
                    </a:lnTo>
                    <a:lnTo>
                      <a:pt x="234" y="89"/>
                    </a:lnTo>
                    <a:lnTo>
                      <a:pt x="227" y="88"/>
                    </a:lnTo>
                    <a:lnTo>
                      <a:pt x="219" y="85"/>
                    </a:lnTo>
                    <a:lnTo>
                      <a:pt x="212" y="82"/>
                    </a:lnTo>
                    <a:lnTo>
                      <a:pt x="203" y="78"/>
                    </a:lnTo>
                    <a:lnTo>
                      <a:pt x="195" y="74"/>
                    </a:lnTo>
                    <a:lnTo>
                      <a:pt x="188" y="69"/>
                    </a:lnTo>
                    <a:lnTo>
                      <a:pt x="180" y="64"/>
                    </a:lnTo>
                    <a:lnTo>
                      <a:pt x="172" y="59"/>
                    </a:lnTo>
                    <a:lnTo>
                      <a:pt x="166" y="55"/>
                    </a:lnTo>
                    <a:lnTo>
                      <a:pt x="157" y="50"/>
                    </a:lnTo>
                    <a:lnTo>
                      <a:pt x="152" y="45"/>
                    </a:lnTo>
                    <a:lnTo>
                      <a:pt x="141" y="41"/>
                    </a:lnTo>
                    <a:lnTo>
                      <a:pt x="134" y="40"/>
                    </a:lnTo>
                    <a:lnTo>
                      <a:pt x="129" y="40"/>
                    </a:lnTo>
                    <a:lnTo>
                      <a:pt x="127" y="41"/>
                    </a:lnTo>
                    <a:lnTo>
                      <a:pt x="126" y="48"/>
                    </a:lnTo>
                    <a:lnTo>
                      <a:pt x="131" y="57"/>
                    </a:lnTo>
                    <a:lnTo>
                      <a:pt x="134" y="60"/>
                    </a:lnTo>
                    <a:lnTo>
                      <a:pt x="138" y="66"/>
                    </a:lnTo>
                    <a:lnTo>
                      <a:pt x="144" y="71"/>
                    </a:lnTo>
                    <a:lnTo>
                      <a:pt x="150" y="76"/>
                    </a:lnTo>
                    <a:lnTo>
                      <a:pt x="155" y="79"/>
                    </a:lnTo>
                    <a:lnTo>
                      <a:pt x="161" y="84"/>
                    </a:lnTo>
                    <a:lnTo>
                      <a:pt x="166" y="87"/>
                    </a:lnTo>
                    <a:lnTo>
                      <a:pt x="172" y="90"/>
                    </a:lnTo>
                    <a:lnTo>
                      <a:pt x="165" y="94"/>
                    </a:lnTo>
                    <a:lnTo>
                      <a:pt x="157" y="96"/>
                    </a:lnTo>
                    <a:lnTo>
                      <a:pt x="151" y="96"/>
                    </a:lnTo>
                    <a:lnTo>
                      <a:pt x="146" y="96"/>
                    </a:lnTo>
                    <a:lnTo>
                      <a:pt x="140" y="94"/>
                    </a:lnTo>
                    <a:lnTo>
                      <a:pt x="135" y="91"/>
                    </a:lnTo>
                    <a:lnTo>
                      <a:pt x="130" y="88"/>
                    </a:lnTo>
                    <a:lnTo>
                      <a:pt x="126" y="84"/>
                    </a:lnTo>
                    <a:lnTo>
                      <a:pt x="120" y="78"/>
                    </a:lnTo>
                    <a:lnTo>
                      <a:pt x="116" y="75"/>
                    </a:lnTo>
                    <a:lnTo>
                      <a:pt x="111" y="71"/>
                    </a:lnTo>
                    <a:lnTo>
                      <a:pt x="107" y="69"/>
                    </a:lnTo>
                    <a:lnTo>
                      <a:pt x="101" y="66"/>
                    </a:lnTo>
                    <a:lnTo>
                      <a:pt x="96" y="66"/>
                    </a:lnTo>
                    <a:lnTo>
                      <a:pt x="91" y="66"/>
                    </a:lnTo>
                    <a:lnTo>
                      <a:pt x="85" y="69"/>
                    </a:lnTo>
                    <a:lnTo>
                      <a:pt x="88" y="75"/>
                    </a:lnTo>
                    <a:lnTo>
                      <a:pt x="93" y="78"/>
                    </a:lnTo>
                    <a:lnTo>
                      <a:pt x="99" y="82"/>
                    </a:lnTo>
                    <a:lnTo>
                      <a:pt x="106" y="88"/>
                    </a:lnTo>
                    <a:lnTo>
                      <a:pt x="100" y="90"/>
                    </a:lnTo>
                    <a:lnTo>
                      <a:pt x="96" y="91"/>
                    </a:lnTo>
                    <a:lnTo>
                      <a:pt x="91" y="90"/>
                    </a:lnTo>
                    <a:lnTo>
                      <a:pt x="86" y="90"/>
                    </a:lnTo>
                    <a:lnTo>
                      <a:pt x="80" y="88"/>
                    </a:lnTo>
                    <a:lnTo>
                      <a:pt x="75" y="86"/>
                    </a:lnTo>
                    <a:lnTo>
                      <a:pt x="70" y="83"/>
                    </a:lnTo>
                    <a:lnTo>
                      <a:pt x="64" y="81"/>
                    </a:lnTo>
                    <a:lnTo>
                      <a:pt x="58" y="78"/>
                    </a:lnTo>
                    <a:lnTo>
                      <a:pt x="54" y="78"/>
                    </a:lnTo>
                    <a:lnTo>
                      <a:pt x="49" y="77"/>
                    </a:lnTo>
                    <a:lnTo>
                      <a:pt x="46" y="78"/>
                    </a:lnTo>
                    <a:lnTo>
                      <a:pt x="43" y="79"/>
                    </a:lnTo>
                    <a:lnTo>
                      <a:pt x="41" y="83"/>
                    </a:lnTo>
                    <a:lnTo>
                      <a:pt x="40" y="88"/>
                    </a:lnTo>
                    <a:lnTo>
                      <a:pt x="41" y="96"/>
                    </a:lnTo>
                    <a:lnTo>
                      <a:pt x="36" y="97"/>
                    </a:lnTo>
                    <a:lnTo>
                      <a:pt x="31" y="98"/>
                    </a:lnTo>
                    <a:lnTo>
                      <a:pt x="26" y="99"/>
                    </a:lnTo>
                    <a:lnTo>
                      <a:pt x="23" y="100"/>
                    </a:lnTo>
                    <a:lnTo>
                      <a:pt x="16" y="100"/>
                    </a:lnTo>
                    <a:lnTo>
                      <a:pt x="11" y="99"/>
                    </a:lnTo>
                    <a:lnTo>
                      <a:pt x="6" y="96"/>
                    </a:lnTo>
                    <a:lnTo>
                      <a:pt x="3" y="94"/>
                    </a:lnTo>
                    <a:lnTo>
                      <a:pt x="0" y="89"/>
                    </a:lnTo>
                    <a:lnTo>
                      <a:pt x="0" y="85"/>
                    </a:lnTo>
                    <a:lnTo>
                      <a:pt x="0" y="77"/>
                    </a:lnTo>
                    <a:lnTo>
                      <a:pt x="2" y="69"/>
                    </a:lnTo>
                    <a:lnTo>
                      <a:pt x="6" y="62"/>
                    </a:lnTo>
                    <a:lnTo>
                      <a:pt x="12" y="57"/>
                    </a:lnTo>
                    <a:lnTo>
                      <a:pt x="15" y="53"/>
                    </a:lnTo>
                    <a:lnTo>
                      <a:pt x="19" y="50"/>
                    </a:lnTo>
                    <a:lnTo>
                      <a:pt x="23" y="49"/>
                    </a:lnTo>
                    <a:lnTo>
                      <a:pt x="28" y="48"/>
                    </a:lnTo>
                    <a:lnTo>
                      <a:pt x="33" y="47"/>
                    </a:lnTo>
                    <a:lnTo>
                      <a:pt x="38" y="48"/>
                    </a:lnTo>
                    <a:lnTo>
                      <a:pt x="44" y="48"/>
                    </a:lnTo>
                    <a:lnTo>
                      <a:pt x="50" y="50"/>
                    </a:lnTo>
                    <a:lnTo>
                      <a:pt x="56" y="49"/>
                    </a:lnTo>
                    <a:lnTo>
                      <a:pt x="62" y="47"/>
                    </a:lnTo>
                    <a:lnTo>
                      <a:pt x="67" y="45"/>
                    </a:lnTo>
                    <a:lnTo>
                      <a:pt x="73" y="44"/>
                    </a:lnTo>
                    <a:lnTo>
                      <a:pt x="78" y="41"/>
                    </a:lnTo>
                    <a:lnTo>
                      <a:pt x="83" y="39"/>
                    </a:lnTo>
                    <a:lnTo>
                      <a:pt x="89" y="37"/>
                    </a:lnTo>
                    <a:lnTo>
                      <a:pt x="95" y="35"/>
                    </a:lnTo>
                    <a:lnTo>
                      <a:pt x="102" y="28"/>
                    </a:lnTo>
                    <a:lnTo>
                      <a:pt x="110" y="20"/>
                    </a:lnTo>
                    <a:lnTo>
                      <a:pt x="114" y="15"/>
                    </a:lnTo>
                    <a:lnTo>
                      <a:pt x="117" y="10"/>
                    </a:lnTo>
                    <a:lnTo>
                      <a:pt x="120" y="4"/>
                    </a:lnTo>
                    <a:lnTo>
                      <a:pt x="12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4" name="Freeform 153"/>
              <p:cNvSpPr>
                <a:spLocks/>
              </p:cNvSpPr>
              <p:nvPr/>
            </p:nvSpPr>
            <p:spPr bwMode="auto">
              <a:xfrm>
                <a:off x="5736" y="2568"/>
                <a:ext cx="207" cy="26"/>
              </a:xfrm>
              <a:custGeom>
                <a:avLst/>
                <a:gdLst>
                  <a:gd name="T0" fmla="*/ 0 w 486"/>
                  <a:gd name="T1" fmla="*/ 0 h 64"/>
                  <a:gd name="T2" fmla="*/ 0 w 486"/>
                  <a:gd name="T3" fmla="*/ 0 h 64"/>
                  <a:gd name="T4" fmla="*/ 0 w 486"/>
                  <a:gd name="T5" fmla="*/ 0 h 64"/>
                  <a:gd name="T6" fmla="*/ 0 w 486"/>
                  <a:gd name="T7" fmla="*/ 0 h 64"/>
                  <a:gd name="T8" fmla="*/ 0 w 486"/>
                  <a:gd name="T9" fmla="*/ 0 h 64"/>
                  <a:gd name="T10" fmla="*/ 0 w 486"/>
                  <a:gd name="T11" fmla="*/ 0 h 64"/>
                  <a:gd name="T12" fmla="*/ 0 w 486"/>
                  <a:gd name="T13" fmla="*/ 0 h 64"/>
                  <a:gd name="T14" fmla="*/ 0 w 486"/>
                  <a:gd name="T15" fmla="*/ 0 h 64"/>
                  <a:gd name="T16" fmla="*/ 0 w 486"/>
                  <a:gd name="T17" fmla="*/ 0 h 64"/>
                  <a:gd name="T18" fmla="*/ 0 w 486"/>
                  <a:gd name="T19" fmla="*/ 0 h 64"/>
                  <a:gd name="T20" fmla="*/ 0 w 486"/>
                  <a:gd name="T21" fmla="*/ 0 h 64"/>
                  <a:gd name="T22" fmla="*/ 0 w 486"/>
                  <a:gd name="T23" fmla="*/ 0 h 64"/>
                  <a:gd name="T24" fmla="*/ 0 w 486"/>
                  <a:gd name="T25" fmla="*/ 0 h 64"/>
                  <a:gd name="T26" fmla="*/ 0 w 486"/>
                  <a:gd name="T27" fmla="*/ 0 h 64"/>
                  <a:gd name="T28" fmla="*/ 0 w 486"/>
                  <a:gd name="T29" fmla="*/ 0 h 64"/>
                  <a:gd name="T30" fmla="*/ 0 w 486"/>
                  <a:gd name="T31" fmla="*/ 0 h 64"/>
                  <a:gd name="T32" fmla="*/ 0 w 486"/>
                  <a:gd name="T33" fmla="*/ 0 h 64"/>
                  <a:gd name="T34" fmla="*/ 0 w 486"/>
                  <a:gd name="T35" fmla="*/ 0 h 64"/>
                  <a:gd name="T36" fmla="*/ 0 w 486"/>
                  <a:gd name="T37" fmla="*/ 0 h 64"/>
                  <a:gd name="T38" fmla="*/ 0 w 486"/>
                  <a:gd name="T39" fmla="*/ 0 h 64"/>
                  <a:gd name="T40" fmla="*/ 0 w 486"/>
                  <a:gd name="T41" fmla="*/ 0 h 64"/>
                  <a:gd name="T42" fmla="*/ 0 w 486"/>
                  <a:gd name="T43" fmla="*/ 0 h 64"/>
                  <a:gd name="T44" fmla="*/ 0 w 486"/>
                  <a:gd name="T45" fmla="*/ 0 h 64"/>
                  <a:gd name="T46" fmla="*/ 0 w 486"/>
                  <a:gd name="T47" fmla="*/ 0 h 64"/>
                  <a:gd name="T48" fmla="*/ 0 w 486"/>
                  <a:gd name="T49" fmla="*/ 0 h 64"/>
                  <a:gd name="T50" fmla="*/ 0 w 486"/>
                  <a:gd name="T51" fmla="*/ 0 h 64"/>
                  <a:gd name="T52" fmla="*/ 0 w 486"/>
                  <a:gd name="T53" fmla="*/ 0 h 64"/>
                  <a:gd name="T54" fmla="*/ 0 w 486"/>
                  <a:gd name="T55" fmla="*/ 0 h 64"/>
                  <a:gd name="T56" fmla="*/ 0 w 486"/>
                  <a:gd name="T57" fmla="*/ 0 h 64"/>
                  <a:gd name="T58" fmla="*/ 0 w 486"/>
                  <a:gd name="T59" fmla="*/ 0 h 64"/>
                  <a:gd name="T60" fmla="*/ 0 w 486"/>
                  <a:gd name="T61" fmla="*/ 0 h 64"/>
                  <a:gd name="T62" fmla="*/ 0 w 486"/>
                  <a:gd name="T63" fmla="*/ 0 h 64"/>
                  <a:gd name="T64" fmla="*/ 0 w 486"/>
                  <a:gd name="T65" fmla="*/ 0 h 64"/>
                  <a:gd name="T66" fmla="*/ 0 w 486"/>
                  <a:gd name="T67" fmla="*/ 0 h 64"/>
                  <a:gd name="T68" fmla="*/ 0 w 486"/>
                  <a:gd name="T69" fmla="*/ 0 h 64"/>
                  <a:gd name="T70" fmla="*/ 0 w 486"/>
                  <a:gd name="T71" fmla="*/ 0 h 64"/>
                  <a:gd name="T72" fmla="*/ 0 w 486"/>
                  <a:gd name="T73" fmla="*/ 0 h 64"/>
                  <a:gd name="T74" fmla="*/ 0 w 486"/>
                  <a:gd name="T75" fmla="*/ 0 h 64"/>
                  <a:gd name="T76" fmla="*/ 0 w 486"/>
                  <a:gd name="T77" fmla="*/ 0 h 64"/>
                  <a:gd name="T78" fmla="*/ 0 w 486"/>
                  <a:gd name="T79" fmla="*/ 0 h 64"/>
                  <a:gd name="T80" fmla="*/ 0 w 486"/>
                  <a:gd name="T81" fmla="*/ 0 h 64"/>
                  <a:gd name="T82" fmla="*/ 0 w 486"/>
                  <a:gd name="T83" fmla="*/ 0 h 64"/>
                  <a:gd name="T84" fmla="*/ 0 w 486"/>
                  <a:gd name="T85" fmla="*/ 0 h 64"/>
                  <a:gd name="T86" fmla="*/ 0 w 486"/>
                  <a:gd name="T87" fmla="*/ 0 h 64"/>
                  <a:gd name="T88" fmla="*/ 0 w 486"/>
                  <a:gd name="T89" fmla="*/ 0 h 64"/>
                  <a:gd name="T90" fmla="*/ 0 w 486"/>
                  <a:gd name="T91" fmla="*/ 0 h 64"/>
                  <a:gd name="T92" fmla="*/ 0 w 486"/>
                  <a:gd name="T93" fmla="*/ 0 h 64"/>
                  <a:gd name="T94" fmla="*/ 0 w 486"/>
                  <a:gd name="T95" fmla="*/ 0 h 64"/>
                  <a:gd name="T96" fmla="*/ 0 w 486"/>
                  <a:gd name="T97" fmla="*/ 0 h 64"/>
                  <a:gd name="T98" fmla="*/ 0 w 486"/>
                  <a:gd name="T99" fmla="*/ 0 h 64"/>
                  <a:gd name="T100" fmla="*/ 0 w 486"/>
                  <a:gd name="T101" fmla="*/ 0 h 64"/>
                  <a:gd name="T102" fmla="*/ 0 w 486"/>
                  <a:gd name="T103" fmla="*/ 0 h 64"/>
                  <a:gd name="T104" fmla="*/ 0 w 486"/>
                  <a:gd name="T105" fmla="*/ 0 h 64"/>
                  <a:gd name="T106" fmla="*/ 0 w 486"/>
                  <a:gd name="T107" fmla="*/ 0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6"/>
                  <a:gd name="T163" fmla="*/ 0 h 64"/>
                  <a:gd name="T164" fmla="*/ 486 w 486"/>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6" h="64">
                    <a:moveTo>
                      <a:pt x="404" y="0"/>
                    </a:moveTo>
                    <a:lnTo>
                      <a:pt x="409" y="0"/>
                    </a:lnTo>
                    <a:lnTo>
                      <a:pt x="413" y="0"/>
                    </a:lnTo>
                    <a:lnTo>
                      <a:pt x="418" y="0"/>
                    </a:lnTo>
                    <a:lnTo>
                      <a:pt x="424" y="1"/>
                    </a:lnTo>
                    <a:lnTo>
                      <a:pt x="429" y="1"/>
                    </a:lnTo>
                    <a:lnTo>
                      <a:pt x="435" y="2"/>
                    </a:lnTo>
                    <a:lnTo>
                      <a:pt x="441" y="3"/>
                    </a:lnTo>
                    <a:lnTo>
                      <a:pt x="447" y="5"/>
                    </a:lnTo>
                    <a:lnTo>
                      <a:pt x="452" y="5"/>
                    </a:lnTo>
                    <a:lnTo>
                      <a:pt x="457" y="6"/>
                    </a:lnTo>
                    <a:lnTo>
                      <a:pt x="463" y="7"/>
                    </a:lnTo>
                    <a:lnTo>
                      <a:pt x="468" y="10"/>
                    </a:lnTo>
                    <a:lnTo>
                      <a:pt x="475" y="14"/>
                    </a:lnTo>
                    <a:lnTo>
                      <a:pt x="483" y="21"/>
                    </a:lnTo>
                    <a:lnTo>
                      <a:pt x="485" y="26"/>
                    </a:lnTo>
                    <a:lnTo>
                      <a:pt x="486" y="34"/>
                    </a:lnTo>
                    <a:lnTo>
                      <a:pt x="484" y="39"/>
                    </a:lnTo>
                    <a:lnTo>
                      <a:pt x="484" y="44"/>
                    </a:lnTo>
                    <a:lnTo>
                      <a:pt x="481" y="50"/>
                    </a:lnTo>
                    <a:lnTo>
                      <a:pt x="479" y="56"/>
                    </a:lnTo>
                    <a:lnTo>
                      <a:pt x="473" y="50"/>
                    </a:lnTo>
                    <a:lnTo>
                      <a:pt x="467" y="45"/>
                    </a:lnTo>
                    <a:lnTo>
                      <a:pt x="460" y="42"/>
                    </a:lnTo>
                    <a:lnTo>
                      <a:pt x="454" y="40"/>
                    </a:lnTo>
                    <a:lnTo>
                      <a:pt x="447" y="38"/>
                    </a:lnTo>
                    <a:lnTo>
                      <a:pt x="440" y="38"/>
                    </a:lnTo>
                    <a:lnTo>
                      <a:pt x="433" y="38"/>
                    </a:lnTo>
                    <a:lnTo>
                      <a:pt x="428" y="40"/>
                    </a:lnTo>
                    <a:lnTo>
                      <a:pt x="419" y="40"/>
                    </a:lnTo>
                    <a:lnTo>
                      <a:pt x="413" y="42"/>
                    </a:lnTo>
                    <a:lnTo>
                      <a:pt x="406" y="42"/>
                    </a:lnTo>
                    <a:lnTo>
                      <a:pt x="399" y="44"/>
                    </a:lnTo>
                    <a:lnTo>
                      <a:pt x="393" y="44"/>
                    </a:lnTo>
                    <a:lnTo>
                      <a:pt x="387" y="44"/>
                    </a:lnTo>
                    <a:lnTo>
                      <a:pt x="380" y="43"/>
                    </a:lnTo>
                    <a:lnTo>
                      <a:pt x="375" y="42"/>
                    </a:lnTo>
                    <a:lnTo>
                      <a:pt x="367" y="42"/>
                    </a:lnTo>
                    <a:lnTo>
                      <a:pt x="359" y="45"/>
                    </a:lnTo>
                    <a:lnTo>
                      <a:pt x="353" y="47"/>
                    </a:lnTo>
                    <a:lnTo>
                      <a:pt x="345" y="50"/>
                    </a:lnTo>
                    <a:lnTo>
                      <a:pt x="337" y="52"/>
                    </a:lnTo>
                    <a:lnTo>
                      <a:pt x="332" y="55"/>
                    </a:lnTo>
                    <a:lnTo>
                      <a:pt x="324" y="58"/>
                    </a:lnTo>
                    <a:lnTo>
                      <a:pt x="318" y="62"/>
                    </a:lnTo>
                    <a:lnTo>
                      <a:pt x="312" y="62"/>
                    </a:lnTo>
                    <a:lnTo>
                      <a:pt x="305" y="64"/>
                    </a:lnTo>
                    <a:lnTo>
                      <a:pt x="298" y="64"/>
                    </a:lnTo>
                    <a:lnTo>
                      <a:pt x="291" y="64"/>
                    </a:lnTo>
                    <a:lnTo>
                      <a:pt x="283" y="62"/>
                    </a:lnTo>
                    <a:lnTo>
                      <a:pt x="277" y="58"/>
                    </a:lnTo>
                    <a:lnTo>
                      <a:pt x="268" y="52"/>
                    </a:lnTo>
                    <a:lnTo>
                      <a:pt x="261" y="48"/>
                    </a:lnTo>
                    <a:lnTo>
                      <a:pt x="247" y="42"/>
                    </a:lnTo>
                    <a:lnTo>
                      <a:pt x="233" y="39"/>
                    </a:lnTo>
                    <a:lnTo>
                      <a:pt x="220" y="36"/>
                    </a:lnTo>
                    <a:lnTo>
                      <a:pt x="206" y="36"/>
                    </a:lnTo>
                    <a:lnTo>
                      <a:pt x="193" y="35"/>
                    </a:lnTo>
                    <a:lnTo>
                      <a:pt x="180" y="35"/>
                    </a:lnTo>
                    <a:lnTo>
                      <a:pt x="165" y="36"/>
                    </a:lnTo>
                    <a:lnTo>
                      <a:pt x="153" y="38"/>
                    </a:lnTo>
                    <a:lnTo>
                      <a:pt x="139" y="38"/>
                    </a:lnTo>
                    <a:lnTo>
                      <a:pt x="126" y="39"/>
                    </a:lnTo>
                    <a:lnTo>
                      <a:pt x="111" y="40"/>
                    </a:lnTo>
                    <a:lnTo>
                      <a:pt x="98" y="41"/>
                    </a:lnTo>
                    <a:lnTo>
                      <a:pt x="83" y="40"/>
                    </a:lnTo>
                    <a:lnTo>
                      <a:pt x="69" y="39"/>
                    </a:lnTo>
                    <a:lnTo>
                      <a:pt x="53" y="36"/>
                    </a:lnTo>
                    <a:lnTo>
                      <a:pt x="39" y="33"/>
                    </a:lnTo>
                    <a:lnTo>
                      <a:pt x="28" y="34"/>
                    </a:lnTo>
                    <a:lnTo>
                      <a:pt x="19" y="34"/>
                    </a:lnTo>
                    <a:lnTo>
                      <a:pt x="11" y="33"/>
                    </a:lnTo>
                    <a:lnTo>
                      <a:pt x="7" y="32"/>
                    </a:lnTo>
                    <a:lnTo>
                      <a:pt x="0" y="25"/>
                    </a:lnTo>
                    <a:lnTo>
                      <a:pt x="0" y="19"/>
                    </a:lnTo>
                    <a:lnTo>
                      <a:pt x="2" y="14"/>
                    </a:lnTo>
                    <a:lnTo>
                      <a:pt x="6" y="12"/>
                    </a:lnTo>
                    <a:lnTo>
                      <a:pt x="10" y="9"/>
                    </a:lnTo>
                    <a:lnTo>
                      <a:pt x="16" y="7"/>
                    </a:lnTo>
                    <a:lnTo>
                      <a:pt x="23" y="5"/>
                    </a:lnTo>
                    <a:lnTo>
                      <a:pt x="31" y="6"/>
                    </a:lnTo>
                    <a:lnTo>
                      <a:pt x="41" y="7"/>
                    </a:lnTo>
                    <a:lnTo>
                      <a:pt x="53" y="11"/>
                    </a:lnTo>
                    <a:lnTo>
                      <a:pt x="71" y="11"/>
                    </a:lnTo>
                    <a:lnTo>
                      <a:pt x="90" y="11"/>
                    </a:lnTo>
                    <a:lnTo>
                      <a:pt x="109" y="11"/>
                    </a:lnTo>
                    <a:lnTo>
                      <a:pt x="129" y="11"/>
                    </a:lnTo>
                    <a:lnTo>
                      <a:pt x="148" y="10"/>
                    </a:lnTo>
                    <a:lnTo>
                      <a:pt x="168" y="10"/>
                    </a:lnTo>
                    <a:lnTo>
                      <a:pt x="188" y="9"/>
                    </a:lnTo>
                    <a:lnTo>
                      <a:pt x="208" y="9"/>
                    </a:lnTo>
                    <a:lnTo>
                      <a:pt x="227" y="8"/>
                    </a:lnTo>
                    <a:lnTo>
                      <a:pt x="247" y="8"/>
                    </a:lnTo>
                    <a:lnTo>
                      <a:pt x="266" y="8"/>
                    </a:lnTo>
                    <a:lnTo>
                      <a:pt x="286" y="9"/>
                    </a:lnTo>
                    <a:lnTo>
                      <a:pt x="305" y="10"/>
                    </a:lnTo>
                    <a:lnTo>
                      <a:pt x="324" y="12"/>
                    </a:lnTo>
                    <a:lnTo>
                      <a:pt x="343" y="14"/>
                    </a:lnTo>
                    <a:lnTo>
                      <a:pt x="362" y="17"/>
                    </a:lnTo>
                    <a:lnTo>
                      <a:pt x="366" y="14"/>
                    </a:lnTo>
                    <a:lnTo>
                      <a:pt x="372" y="12"/>
                    </a:lnTo>
                    <a:lnTo>
                      <a:pt x="376" y="10"/>
                    </a:lnTo>
                    <a:lnTo>
                      <a:pt x="381" y="8"/>
                    </a:lnTo>
                    <a:lnTo>
                      <a:pt x="387" y="5"/>
                    </a:lnTo>
                    <a:lnTo>
                      <a:pt x="392" y="4"/>
                    </a:lnTo>
                    <a:lnTo>
                      <a:pt x="398" y="2"/>
                    </a:lnTo>
                    <a:lnTo>
                      <a:pt x="40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5" name="Freeform 154"/>
              <p:cNvSpPr>
                <a:spLocks/>
              </p:cNvSpPr>
              <p:nvPr/>
            </p:nvSpPr>
            <p:spPr bwMode="auto">
              <a:xfrm>
                <a:off x="5738" y="2592"/>
                <a:ext cx="175" cy="49"/>
              </a:xfrm>
              <a:custGeom>
                <a:avLst/>
                <a:gdLst>
                  <a:gd name="T0" fmla="*/ 0 w 426"/>
                  <a:gd name="T1" fmla="*/ 0 h 119"/>
                  <a:gd name="T2" fmla="*/ 0 w 426"/>
                  <a:gd name="T3" fmla="*/ 0 h 119"/>
                  <a:gd name="T4" fmla="*/ 0 w 426"/>
                  <a:gd name="T5" fmla="*/ 0 h 119"/>
                  <a:gd name="T6" fmla="*/ 0 w 426"/>
                  <a:gd name="T7" fmla="*/ 0 h 119"/>
                  <a:gd name="T8" fmla="*/ 0 w 426"/>
                  <a:gd name="T9" fmla="*/ 0 h 119"/>
                  <a:gd name="T10" fmla="*/ 0 w 426"/>
                  <a:gd name="T11" fmla="*/ 0 h 119"/>
                  <a:gd name="T12" fmla="*/ 0 w 426"/>
                  <a:gd name="T13" fmla="*/ 0 h 119"/>
                  <a:gd name="T14" fmla="*/ 0 w 426"/>
                  <a:gd name="T15" fmla="*/ 0 h 119"/>
                  <a:gd name="T16" fmla="*/ 0 w 426"/>
                  <a:gd name="T17" fmla="*/ 0 h 119"/>
                  <a:gd name="T18" fmla="*/ 0 w 426"/>
                  <a:gd name="T19" fmla="*/ 0 h 119"/>
                  <a:gd name="T20" fmla="*/ 0 w 426"/>
                  <a:gd name="T21" fmla="*/ 0 h 119"/>
                  <a:gd name="T22" fmla="*/ 0 w 426"/>
                  <a:gd name="T23" fmla="*/ 0 h 119"/>
                  <a:gd name="T24" fmla="*/ 0 w 426"/>
                  <a:gd name="T25" fmla="*/ 0 h 119"/>
                  <a:gd name="T26" fmla="*/ 0 w 426"/>
                  <a:gd name="T27" fmla="*/ 0 h 119"/>
                  <a:gd name="T28" fmla="*/ 0 w 426"/>
                  <a:gd name="T29" fmla="*/ 0 h 119"/>
                  <a:gd name="T30" fmla="*/ 0 w 426"/>
                  <a:gd name="T31" fmla="*/ 0 h 119"/>
                  <a:gd name="T32" fmla="*/ 0 w 426"/>
                  <a:gd name="T33" fmla="*/ 0 h 119"/>
                  <a:gd name="T34" fmla="*/ 0 w 426"/>
                  <a:gd name="T35" fmla="*/ 0 h 119"/>
                  <a:gd name="T36" fmla="*/ 0 w 426"/>
                  <a:gd name="T37" fmla="*/ 0 h 119"/>
                  <a:gd name="T38" fmla="*/ 0 w 426"/>
                  <a:gd name="T39" fmla="*/ 0 h 119"/>
                  <a:gd name="T40" fmla="*/ 0 w 426"/>
                  <a:gd name="T41" fmla="*/ 0 h 119"/>
                  <a:gd name="T42" fmla="*/ 0 w 426"/>
                  <a:gd name="T43" fmla="*/ 0 h 119"/>
                  <a:gd name="T44" fmla="*/ 0 w 426"/>
                  <a:gd name="T45" fmla="*/ 0 h 119"/>
                  <a:gd name="T46" fmla="*/ 0 w 426"/>
                  <a:gd name="T47" fmla="*/ 0 h 119"/>
                  <a:gd name="T48" fmla="*/ 0 w 426"/>
                  <a:gd name="T49" fmla="*/ 0 h 119"/>
                  <a:gd name="T50" fmla="*/ 0 w 426"/>
                  <a:gd name="T51" fmla="*/ 0 h 119"/>
                  <a:gd name="T52" fmla="*/ 0 w 426"/>
                  <a:gd name="T53" fmla="*/ 0 h 119"/>
                  <a:gd name="T54" fmla="*/ 0 w 426"/>
                  <a:gd name="T55" fmla="*/ 0 h 119"/>
                  <a:gd name="T56" fmla="*/ 0 w 426"/>
                  <a:gd name="T57" fmla="*/ 0 h 119"/>
                  <a:gd name="T58" fmla="*/ 0 w 426"/>
                  <a:gd name="T59" fmla="*/ 0 h 119"/>
                  <a:gd name="T60" fmla="*/ 0 w 426"/>
                  <a:gd name="T61" fmla="*/ 0 h 119"/>
                  <a:gd name="T62" fmla="*/ 0 w 426"/>
                  <a:gd name="T63" fmla="*/ 0 h 119"/>
                  <a:gd name="T64" fmla="*/ 0 w 426"/>
                  <a:gd name="T65" fmla="*/ 0 h 119"/>
                  <a:gd name="T66" fmla="*/ 0 w 426"/>
                  <a:gd name="T67" fmla="*/ 0 h 119"/>
                  <a:gd name="T68" fmla="*/ 0 w 426"/>
                  <a:gd name="T69" fmla="*/ 0 h 119"/>
                  <a:gd name="T70" fmla="*/ 0 w 426"/>
                  <a:gd name="T71" fmla="*/ 0 h 119"/>
                  <a:gd name="T72" fmla="*/ 0 w 426"/>
                  <a:gd name="T73" fmla="*/ 0 h 119"/>
                  <a:gd name="T74" fmla="*/ 0 w 426"/>
                  <a:gd name="T75" fmla="*/ 0 h 119"/>
                  <a:gd name="T76" fmla="*/ 0 w 426"/>
                  <a:gd name="T77" fmla="*/ 0 h 119"/>
                  <a:gd name="T78" fmla="*/ 0 w 426"/>
                  <a:gd name="T79" fmla="*/ 0 h 119"/>
                  <a:gd name="T80" fmla="*/ 0 w 426"/>
                  <a:gd name="T81" fmla="*/ 0 h 119"/>
                  <a:gd name="T82" fmla="*/ 0 w 426"/>
                  <a:gd name="T83" fmla="*/ 0 h 119"/>
                  <a:gd name="T84" fmla="*/ 0 w 426"/>
                  <a:gd name="T85" fmla="*/ 0 h 119"/>
                  <a:gd name="T86" fmla="*/ 0 w 426"/>
                  <a:gd name="T87" fmla="*/ 0 h 119"/>
                  <a:gd name="T88" fmla="*/ 0 w 426"/>
                  <a:gd name="T89" fmla="*/ 0 h 119"/>
                  <a:gd name="T90" fmla="*/ 0 w 426"/>
                  <a:gd name="T91" fmla="*/ 0 h 119"/>
                  <a:gd name="T92" fmla="*/ 0 w 426"/>
                  <a:gd name="T93" fmla="*/ 0 h 119"/>
                  <a:gd name="T94" fmla="*/ 0 w 426"/>
                  <a:gd name="T95" fmla="*/ 0 h 119"/>
                  <a:gd name="T96" fmla="*/ 0 w 426"/>
                  <a:gd name="T97" fmla="*/ 0 h 119"/>
                  <a:gd name="T98" fmla="*/ 0 w 426"/>
                  <a:gd name="T99" fmla="*/ 0 h 119"/>
                  <a:gd name="T100" fmla="*/ 0 w 426"/>
                  <a:gd name="T101" fmla="*/ 0 h 119"/>
                  <a:gd name="T102" fmla="*/ 0 w 426"/>
                  <a:gd name="T103" fmla="*/ 0 h 119"/>
                  <a:gd name="T104" fmla="*/ 0 w 426"/>
                  <a:gd name="T105" fmla="*/ 0 h 119"/>
                  <a:gd name="T106" fmla="*/ 0 w 426"/>
                  <a:gd name="T107" fmla="*/ 0 h 119"/>
                  <a:gd name="T108" fmla="*/ 0 w 426"/>
                  <a:gd name="T109" fmla="*/ 0 h 119"/>
                  <a:gd name="T110" fmla="*/ 0 w 426"/>
                  <a:gd name="T111" fmla="*/ 0 h 119"/>
                  <a:gd name="T112" fmla="*/ 0 w 426"/>
                  <a:gd name="T113" fmla="*/ 0 h 119"/>
                  <a:gd name="T114" fmla="*/ 0 w 426"/>
                  <a:gd name="T115" fmla="*/ 0 h 119"/>
                  <a:gd name="T116" fmla="*/ 0 w 426"/>
                  <a:gd name="T117" fmla="*/ 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6"/>
                  <a:gd name="T178" fmla="*/ 0 h 119"/>
                  <a:gd name="T179" fmla="*/ 426 w 426"/>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6" h="119">
                    <a:moveTo>
                      <a:pt x="16" y="4"/>
                    </a:moveTo>
                    <a:lnTo>
                      <a:pt x="37" y="0"/>
                    </a:lnTo>
                    <a:lnTo>
                      <a:pt x="59" y="0"/>
                    </a:lnTo>
                    <a:lnTo>
                      <a:pt x="79" y="1"/>
                    </a:lnTo>
                    <a:lnTo>
                      <a:pt x="100" y="4"/>
                    </a:lnTo>
                    <a:lnTo>
                      <a:pt x="120" y="6"/>
                    </a:lnTo>
                    <a:lnTo>
                      <a:pt x="141" y="10"/>
                    </a:lnTo>
                    <a:lnTo>
                      <a:pt x="161" y="13"/>
                    </a:lnTo>
                    <a:lnTo>
                      <a:pt x="181" y="19"/>
                    </a:lnTo>
                    <a:lnTo>
                      <a:pt x="200" y="23"/>
                    </a:lnTo>
                    <a:lnTo>
                      <a:pt x="220" y="27"/>
                    </a:lnTo>
                    <a:lnTo>
                      <a:pt x="239" y="30"/>
                    </a:lnTo>
                    <a:lnTo>
                      <a:pt x="259" y="33"/>
                    </a:lnTo>
                    <a:lnTo>
                      <a:pt x="278" y="34"/>
                    </a:lnTo>
                    <a:lnTo>
                      <a:pt x="298" y="34"/>
                    </a:lnTo>
                    <a:lnTo>
                      <a:pt x="318" y="32"/>
                    </a:lnTo>
                    <a:lnTo>
                      <a:pt x="338" y="30"/>
                    </a:lnTo>
                    <a:lnTo>
                      <a:pt x="342" y="27"/>
                    </a:lnTo>
                    <a:lnTo>
                      <a:pt x="347" y="24"/>
                    </a:lnTo>
                    <a:lnTo>
                      <a:pt x="351" y="23"/>
                    </a:lnTo>
                    <a:lnTo>
                      <a:pt x="357" y="23"/>
                    </a:lnTo>
                    <a:lnTo>
                      <a:pt x="362" y="23"/>
                    </a:lnTo>
                    <a:lnTo>
                      <a:pt x="368" y="23"/>
                    </a:lnTo>
                    <a:lnTo>
                      <a:pt x="373" y="24"/>
                    </a:lnTo>
                    <a:lnTo>
                      <a:pt x="379" y="26"/>
                    </a:lnTo>
                    <a:lnTo>
                      <a:pt x="385" y="27"/>
                    </a:lnTo>
                    <a:lnTo>
                      <a:pt x="390" y="29"/>
                    </a:lnTo>
                    <a:lnTo>
                      <a:pt x="395" y="30"/>
                    </a:lnTo>
                    <a:lnTo>
                      <a:pt x="402" y="31"/>
                    </a:lnTo>
                    <a:lnTo>
                      <a:pt x="407" y="31"/>
                    </a:lnTo>
                    <a:lnTo>
                      <a:pt x="413" y="31"/>
                    </a:lnTo>
                    <a:lnTo>
                      <a:pt x="419" y="31"/>
                    </a:lnTo>
                    <a:lnTo>
                      <a:pt x="426" y="31"/>
                    </a:lnTo>
                    <a:lnTo>
                      <a:pt x="424" y="44"/>
                    </a:lnTo>
                    <a:lnTo>
                      <a:pt x="419" y="53"/>
                    </a:lnTo>
                    <a:lnTo>
                      <a:pt x="413" y="60"/>
                    </a:lnTo>
                    <a:lnTo>
                      <a:pt x="405" y="64"/>
                    </a:lnTo>
                    <a:lnTo>
                      <a:pt x="395" y="65"/>
                    </a:lnTo>
                    <a:lnTo>
                      <a:pt x="386" y="66"/>
                    </a:lnTo>
                    <a:lnTo>
                      <a:pt x="374" y="65"/>
                    </a:lnTo>
                    <a:lnTo>
                      <a:pt x="363" y="64"/>
                    </a:lnTo>
                    <a:lnTo>
                      <a:pt x="351" y="61"/>
                    </a:lnTo>
                    <a:lnTo>
                      <a:pt x="339" y="60"/>
                    </a:lnTo>
                    <a:lnTo>
                      <a:pt x="328" y="59"/>
                    </a:lnTo>
                    <a:lnTo>
                      <a:pt x="318" y="60"/>
                    </a:lnTo>
                    <a:lnTo>
                      <a:pt x="308" y="61"/>
                    </a:lnTo>
                    <a:lnTo>
                      <a:pt x="300" y="65"/>
                    </a:lnTo>
                    <a:lnTo>
                      <a:pt x="293" y="71"/>
                    </a:lnTo>
                    <a:lnTo>
                      <a:pt x="290" y="82"/>
                    </a:lnTo>
                    <a:lnTo>
                      <a:pt x="275" y="77"/>
                    </a:lnTo>
                    <a:lnTo>
                      <a:pt x="262" y="72"/>
                    </a:lnTo>
                    <a:lnTo>
                      <a:pt x="249" y="68"/>
                    </a:lnTo>
                    <a:lnTo>
                      <a:pt x="237" y="63"/>
                    </a:lnTo>
                    <a:lnTo>
                      <a:pt x="223" y="58"/>
                    </a:lnTo>
                    <a:lnTo>
                      <a:pt x="211" y="54"/>
                    </a:lnTo>
                    <a:lnTo>
                      <a:pt x="199" y="50"/>
                    </a:lnTo>
                    <a:lnTo>
                      <a:pt x="187" y="47"/>
                    </a:lnTo>
                    <a:lnTo>
                      <a:pt x="174" y="42"/>
                    </a:lnTo>
                    <a:lnTo>
                      <a:pt x="161" y="40"/>
                    </a:lnTo>
                    <a:lnTo>
                      <a:pt x="148" y="37"/>
                    </a:lnTo>
                    <a:lnTo>
                      <a:pt x="135" y="35"/>
                    </a:lnTo>
                    <a:lnTo>
                      <a:pt x="122" y="32"/>
                    </a:lnTo>
                    <a:lnTo>
                      <a:pt x="107" y="31"/>
                    </a:lnTo>
                    <a:lnTo>
                      <a:pt x="93" y="31"/>
                    </a:lnTo>
                    <a:lnTo>
                      <a:pt x="79" y="31"/>
                    </a:lnTo>
                    <a:lnTo>
                      <a:pt x="86" y="38"/>
                    </a:lnTo>
                    <a:lnTo>
                      <a:pt x="96" y="45"/>
                    </a:lnTo>
                    <a:lnTo>
                      <a:pt x="105" y="50"/>
                    </a:lnTo>
                    <a:lnTo>
                      <a:pt x="116" y="56"/>
                    </a:lnTo>
                    <a:lnTo>
                      <a:pt x="126" y="61"/>
                    </a:lnTo>
                    <a:lnTo>
                      <a:pt x="137" y="66"/>
                    </a:lnTo>
                    <a:lnTo>
                      <a:pt x="147" y="70"/>
                    </a:lnTo>
                    <a:lnTo>
                      <a:pt x="158" y="75"/>
                    </a:lnTo>
                    <a:lnTo>
                      <a:pt x="168" y="79"/>
                    </a:lnTo>
                    <a:lnTo>
                      <a:pt x="179" y="82"/>
                    </a:lnTo>
                    <a:lnTo>
                      <a:pt x="190" y="86"/>
                    </a:lnTo>
                    <a:lnTo>
                      <a:pt x="200" y="88"/>
                    </a:lnTo>
                    <a:lnTo>
                      <a:pt x="211" y="91"/>
                    </a:lnTo>
                    <a:lnTo>
                      <a:pt x="221" y="95"/>
                    </a:lnTo>
                    <a:lnTo>
                      <a:pt x="233" y="98"/>
                    </a:lnTo>
                    <a:lnTo>
                      <a:pt x="244" y="102"/>
                    </a:lnTo>
                    <a:lnTo>
                      <a:pt x="238" y="108"/>
                    </a:lnTo>
                    <a:lnTo>
                      <a:pt x="234" y="113"/>
                    </a:lnTo>
                    <a:lnTo>
                      <a:pt x="227" y="117"/>
                    </a:lnTo>
                    <a:lnTo>
                      <a:pt x="220" y="119"/>
                    </a:lnTo>
                    <a:lnTo>
                      <a:pt x="212" y="119"/>
                    </a:lnTo>
                    <a:lnTo>
                      <a:pt x="203" y="118"/>
                    </a:lnTo>
                    <a:lnTo>
                      <a:pt x="194" y="117"/>
                    </a:lnTo>
                    <a:lnTo>
                      <a:pt x="185" y="115"/>
                    </a:lnTo>
                    <a:lnTo>
                      <a:pt x="175" y="110"/>
                    </a:lnTo>
                    <a:lnTo>
                      <a:pt x="165" y="107"/>
                    </a:lnTo>
                    <a:lnTo>
                      <a:pt x="155" y="104"/>
                    </a:lnTo>
                    <a:lnTo>
                      <a:pt x="145" y="100"/>
                    </a:lnTo>
                    <a:lnTo>
                      <a:pt x="136" y="96"/>
                    </a:lnTo>
                    <a:lnTo>
                      <a:pt x="128" y="92"/>
                    </a:lnTo>
                    <a:lnTo>
                      <a:pt x="120" y="89"/>
                    </a:lnTo>
                    <a:lnTo>
                      <a:pt x="114" y="88"/>
                    </a:lnTo>
                    <a:lnTo>
                      <a:pt x="105" y="83"/>
                    </a:lnTo>
                    <a:lnTo>
                      <a:pt x="98" y="79"/>
                    </a:lnTo>
                    <a:lnTo>
                      <a:pt x="90" y="73"/>
                    </a:lnTo>
                    <a:lnTo>
                      <a:pt x="84" y="69"/>
                    </a:lnTo>
                    <a:lnTo>
                      <a:pt x="76" y="63"/>
                    </a:lnTo>
                    <a:lnTo>
                      <a:pt x="68" y="58"/>
                    </a:lnTo>
                    <a:lnTo>
                      <a:pt x="60" y="52"/>
                    </a:lnTo>
                    <a:lnTo>
                      <a:pt x="53" y="48"/>
                    </a:lnTo>
                    <a:lnTo>
                      <a:pt x="46" y="41"/>
                    </a:lnTo>
                    <a:lnTo>
                      <a:pt x="38" y="36"/>
                    </a:lnTo>
                    <a:lnTo>
                      <a:pt x="30" y="31"/>
                    </a:lnTo>
                    <a:lnTo>
                      <a:pt x="24" y="26"/>
                    </a:lnTo>
                    <a:lnTo>
                      <a:pt x="17" y="21"/>
                    </a:lnTo>
                    <a:lnTo>
                      <a:pt x="11" y="15"/>
                    </a:lnTo>
                    <a:lnTo>
                      <a:pt x="5" y="11"/>
                    </a:lnTo>
                    <a:lnTo>
                      <a:pt x="0" y="7"/>
                    </a:lnTo>
                    <a:lnTo>
                      <a:pt x="4" y="7"/>
                    </a:lnTo>
                    <a:lnTo>
                      <a:pt x="8" y="7"/>
                    </a:lnTo>
                    <a:lnTo>
                      <a:pt x="12" y="6"/>
                    </a:lnTo>
                    <a:lnTo>
                      <a:pt x="1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6" name="Freeform 155"/>
              <p:cNvSpPr>
                <a:spLocks/>
              </p:cNvSpPr>
              <p:nvPr/>
            </p:nvSpPr>
            <p:spPr bwMode="auto">
              <a:xfrm>
                <a:off x="5705" y="2595"/>
                <a:ext cx="65" cy="50"/>
              </a:xfrm>
              <a:custGeom>
                <a:avLst/>
                <a:gdLst>
                  <a:gd name="T0" fmla="*/ 0 w 156"/>
                  <a:gd name="T1" fmla="*/ 0 h 120"/>
                  <a:gd name="T2" fmla="*/ 0 w 156"/>
                  <a:gd name="T3" fmla="*/ 0 h 120"/>
                  <a:gd name="T4" fmla="*/ 0 w 156"/>
                  <a:gd name="T5" fmla="*/ 0 h 120"/>
                  <a:gd name="T6" fmla="*/ 0 w 156"/>
                  <a:gd name="T7" fmla="*/ 0 h 120"/>
                  <a:gd name="T8" fmla="*/ 0 w 156"/>
                  <a:gd name="T9" fmla="*/ 0 h 120"/>
                  <a:gd name="T10" fmla="*/ 0 w 156"/>
                  <a:gd name="T11" fmla="*/ 0 h 120"/>
                  <a:gd name="T12" fmla="*/ 0 w 156"/>
                  <a:gd name="T13" fmla="*/ 0 h 120"/>
                  <a:gd name="T14" fmla="*/ 0 w 156"/>
                  <a:gd name="T15" fmla="*/ 0 h 120"/>
                  <a:gd name="T16" fmla="*/ 0 w 156"/>
                  <a:gd name="T17" fmla="*/ 0 h 120"/>
                  <a:gd name="T18" fmla="*/ 0 w 156"/>
                  <a:gd name="T19" fmla="*/ 0 h 120"/>
                  <a:gd name="T20" fmla="*/ 0 w 156"/>
                  <a:gd name="T21" fmla="*/ 0 h 120"/>
                  <a:gd name="T22" fmla="*/ 0 w 156"/>
                  <a:gd name="T23" fmla="*/ 0 h 120"/>
                  <a:gd name="T24" fmla="*/ 0 w 156"/>
                  <a:gd name="T25" fmla="*/ 0 h 120"/>
                  <a:gd name="T26" fmla="*/ 0 w 156"/>
                  <a:gd name="T27" fmla="*/ 0 h 120"/>
                  <a:gd name="T28" fmla="*/ 0 w 156"/>
                  <a:gd name="T29" fmla="*/ 0 h 120"/>
                  <a:gd name="T30" fmla="*/ 0 w 156"/>
                  <a:gd name="T31" fmla="*/ 0 h 120"/>
                  <a:gd name="T32" fmla="*/ 0 w 156"/>
                  <a:gd name="T33" fmla="*/ 0 h 120"/>
                  <a:gd name="T34" fmla="*/ 0 w 156"/>
                  <a:gd name="T35" fmla="*/ 0 h 120"/>
                  <a:gd name="T36" fmla="*/ 0 w 156"/>
                  <a:gd name="T37" fmla="*/ 0 h 120"/>
                  <a:gd name="T38" fmla="*/ 0 w 156"/>
                  <a:gd name="T39" fmla="*/ 0 h 120"/>
                  <a:gd name="T40" fmla="*/ 0 w 156"/>
                  <a:gd name="T41" fmla="*/ 0 h 120"/>
                  <a:gd name="T42" fmla="*/ 0 w 156"/>
                  <a:gd name="T43" fmla="*/ 0 h 120"/>
                  <a:gd name="T44" fmla="*/ 0 w 156"/>
                  <a:gd name="T45" fmla="*/ 0 h 120"/>
                  <a:gd name="T46" fmla="*/ 0 w 156"/>
                  <a:gd name="T47" fmla="*/ 0 h 120"/>
                  <a:gd name="T48" fmla="*/ 0 w 156"/>
                  <a:gd name="T49" fmla="*/ 0 h 120"/>
                  <a:gd name="T50" fmla="*/ 0 w 156"/>
                  <a:gd name="T51" fmla="*/ 0 h 120"/>
                  <a:gd name="T52" fmla="*/ 0 w 156"/>
                  <a:gd name="T53" fmla="*/ 0 h 120"/>
                  <a:gd name="T54" fmla="*/ 0 w 156"/>
                  <a:gd name="T55" fmla="*/ 0 h 120"/>
                  <a:gd name="T56" fmla="*/ 0 w 156"/>
                  <a:gd name="T57" fmla="*/ 0 h 120"/>
                  <a:gd name="T58" fmla="*/ 0 w 156"/>
                  <a:gd name="T59" fmla="*/ 0 h 120"/>
                  <a:gd name="T60" fmla="*/ 0 w 156"/>
                  <a:gd name="T61" fmla="*/ 0 h 120"/>
                  <a:gd name="T62" fmla="*/ 0 w 156"/>
                  <a:gd name="T63" fmla="*/ 0 h 120"/>
                  <a:gd name="T64" fmla="*/ 0 w 156"/>
                  <a:gd name="T65" fmla="*/ 0 h 120"/>
                  <a:gd name="T66" fmla="*/ 0 w 156"/>
                  <a:gd name="T67" fmla="*/ 0 h 120"/>
                  <a:gd name="T68" fmla="*/ 0 w 156"/>
                  <a:gd name="T69" fmla="*/ 0 h 120"/>
                  <a:gd name="T70" fmla="*/ 0 w 156"/>
                  <a:gd name="T71" fmla="*/ 0 h 120"/>
                  <a:gd name="T72" fmla="*/ 0 w 156"/>
                  <a:gd name="T73" fmla="*/ 0 h 120"/>
                  <a:gd name="T74" fmla="*/ 0 w 156"/>
                  <a:gd name="T75" fmla="*/ 0 h 120"/>
                  <a:gd name="T76" fmla="*/ 0 w 156"/>
                  <a:gd name="T77" fmla="*/ 0 h 120"/>
                  <a:gd name="T78" fmla="*/ 0 w 156"/>
                  <a:gd name="T79" fmla="*/ 0 h 120"/>
                  <a:gd name="T80" fmla="*/ 0 w 156"/>
                  <a:gd name="T81" fmla="*/ 0 h 120"/>
                  <a:gd name="T82" fmla="*/ 0 w 156"/>
                  <a:gd name="T83" fmla="*/ 0 h 120"/>
                  <a:gd name="T84" fmla="*/ 0 w 156"/>
                  <a:gd name="T85" fmla="*/ 0 h 120"/>
                  <a:gd name="T86" fmla="*/ 0 w 156"/>
                  <a:gd name="T87" fmla="*/ 0 h 120"/>
                  <a:gd name="T88" fmla="*/ 0 w 156"/>
                  <a:gd name="T89" fmla="*/ 0 h 120"/>
                  <a:gd name="T90" fmla="*/ 0 w 156"/>
                  <a:gd name="T91" fmla="*/ 0 h 120"/>
                  <a:gd name="T92" fmla="*/ 0 w 156"/>
                  <a:gd name="T93" fmla="*/ 0 h 120"/>
                  <a:gd name="T94" fmla="*/ 0 w 156"/>
                  <a:gd name="T95" fmla="*/ 0 h 120"/>
                  <a:gd name="T96" fmla="*/ 0 w 156"/>
                  <a:gd name="T97" fmla="*/ 0 h 120"/>
                  <a:gd name="T98" fmla="*/ 0 w 156"/>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20"/>
                  <a:gd name="T152" fmla="*/ 156 w 156"/>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20">
                    <a:moveTo>
                      <a:pt x="22" y="0"/>
                    </a:moveTo>
                    <a:lnTo>
                      <a:pt x="30" y="6"/>
                    </a:lnTo>
                    <a:lnTo>
                      <a:pt x="39" y="13"/>
                    </a:lnTo>
                    <a:lnTo>
                      <a:pt x="48" y="21"/>
                    </a:lnTo>
                    <a:lnTo>
                      <a:pt x="57" y="28"/>
                    </a:lnTo>
                    <a:lnTo>
                      <a:pt x="66" y="36"/>
                    </a:lnTo>
                    <a:lnTo>
                      <a:pt x="75" y="44"/>
                    </a:lnTo>
                    <a:lnTo>
                      <a:pt x="84" y="52"/>
                    </a:lnTo>
                    <a:lnTo>
                      <a:pt x="93" y="61"/>
                    </a:lnTo>
                    <a:lnTo>
                      <a:pt x="102" y="68"/>
                    </a:lnTo>
                    <a:lnTo>
                      <a:pt x="110" y="76"/>
                    </a:lnTo>
                    <a:lnTo>
                      <a:pt x="119" y="83"/>
                    </a:lnTo>
                    <a:lnTo>
                      <a:pt x="127" y="91"/>
                    </a:lnTo>
                    <a:lnTo>
                      <a:pt x="134" y="99"/>
                    </a:lnTo>
                    <a:lnTo>
                      <a:pt x="142" y="106"/>
                    </a:lnTo>
                    <a:lnTo>
                      <a:pt x="148" y="113"/>
                    </a:lnTo>
                    <a:lnTo>
                      <a:pt x="156" y="120"/>
                    </a:lnTo>
                    <a:lnTo>
                      <a:pt x="147" y="119"/>
                    </a:lnTo>
                    <a:lnTo>
                      <a:pt x="139" y="118"/>
                    </a:lnTo>
                    <a:lnTo>
                      <a:pt x="131" y="116"/>
                    </a:lnTo>
                    <a:lnTo>
                      <a:pt x="124" y="114"/>
                    </a:lnTo>
                    <a:lnTo>
                      <a:pt x="116" y="111"/>
                    </a:lnTo>
                    <a:lnTo>
                      <a:pt x="108" y="109"/>
                    </a:lnTo>
                    <a:lnTo>
                      <a:pt x="101" y="105"/>
                    </a:lnTo>
                    <a:lnTo>
                      <a:pt x="92" y="101"/>
                    </a:lnTo>
                    <a:lnTo>
                      <a:pt x="85" y="98"/>
                    </a:lnTo>
                    <a:lnTo>
                      <a:pt x="77" y="93"/>
                    </a:lnTo>
                    <a:lnTo>
                      <a:pt x="69" y="89"/>
                    </a:lnTo>
                    <a:lnTo>
                      <a:pt x="63" y="84"/>
                    </a:lnTo>
                    <a:lnTo>
                      <a:pt x="54" y="79"/>
                    </a:lnTo>
                    <a:lnTo>
                      <a:pt x="49" y="73"/>
                    </a:lnTo>
                    <a:lnTo>
                      <a:pt x="42" y="68"/>
                    </a:lnTo>
                    <a:lnTo>
                      <a:pt x="36" y="63"/>
                    </a:lnTo>
                    <a:lnTo>
                      <a:pt x="30" y="59"/>
                    </a:lnTo>
                    <a:lnTo>
                      <a:pt x="26" y="54"/>
                    </a:lnTo>
                    <a:lnTo>
                      <a:pt x="21" y="50"/>
                    </a:lnTo>
                    <a:lnTo>
                      <a:pt x="17" y="45"/>
                    </a:lnTo>
                    <a:lnTo>
                      <a:pt x="14" y="41"/>
                    </a:lnTo>
                    <a:lnTo>
                      <a:pt x="11" y="36"/>
                    </a:lnTo>
                    <a:lnTo>
                      <a:pt x="8" y="31"/>
                    </a:lnTo>
                    <a:lnTo>
                      <a:pt x="5" y="26"/>
                    </a:lnTo>
                    <a:lnTo>
                      <a:pt x="1" y="21"/>
                    </a:lnTo>
                    <a:lnTo>
                      <a:pt x="0" y="16"/>
                    </a:lnTo>
                    <a:lnTo>
                      <a:pt x="1" y="11"/>
                    </a:lnTo>
                    <a:lnTo>
                      <a:pt x="5" y="8"/>
                    </a:lnTo>
                    <a:lnTo>
                      <a:pt x="8" y="5"/>
                    </a:lnTo>
                    <a:lnTo>
                      <a:pt x="12" y="3"/>
                    </a:lnTo>
                    <a:lnTo>
                      <a:pt x="17" y="1"/>
                    </a:lnTo>
                    <a:lnTo>
                      <a:pt x="2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7" name="Freeform 156"/>
              <p:cNvSpPr>
                <a:spLocks/>
              </p:cNvSpPr>
              <p:nvPr/>
            </p:nvSpPr>
            <p:spPr bwMode="auto">
              <a:xfrm>
                <a:off x="5680" y="2597"/>
                <a:ext cx="46" cy="46"/>
              </a:xfrm>
              <a:custGeom>
                <a:avLst/>
                <a:gdLst>
                  <a:gd name="T0" fmla="*/ 0 w 101"/>
                  <a:gd name="T1" fmla="*/ 0 h 111"/>
                  <a:gd name="T2" fmla="*/ 0 w 101"/>
                  <a:gd name="T3" fmla="*/ 0 h 111"/>
                  <a:gd name="T4" fmla="*/ 0 w 101"/>
                  <a:gd name="T5" fmla="*/ 0 h 111"/>
                  <a:gd name="T6" fmla="*/ 0 w 101"/>
                  <a:gd name="T7" fmla="*/ 0 h 111"/>
                  <a:gd name="T8" fmla="*/ 0 w 101"/>
                  <a:gd name="T9" fmla="*/ 0 h 111"/>
                  <a:gd name="T10" fmla="*/ 0 w 101"/>
                  <a:gd name="T11" fmla="*/ 0 h 111"/>
                  <a:gd name="T12" fmla="*/ 0 w 101"/>
                  <a:gd name="T13" fmla="*/ 0 h 111"/>
                  <a:gd name="T14" fmla="*/ 0 w 101"/>
                  <a:gd name="T15" fmla="*/ 0 h 111"/>
                  <a:gd name="T16" fmla="*/ 0 w 101"/>
                  <a:gd name="T17" fmla="*/ 0 h 111"/>
                  <a:gd name="T18" fmla="*/ 0 w 101"/>
                  <a:gd name="T19" fmla="*/ 0 h 111"/>
                  <a:gd name="T20" fmla="*/ 0 w 101"/>
                  <a:gd name="T21" fmla="*/ 0 h 111"/>
                  <a:gd name="T22" fmla="*/ 0 w 101"/>
                  <a:gd name="T23" fmla="*/ 0 h 111"/>
                  <a:gd name="T24" fmla="*/ 0 w 101"/>
                  <a:gd name="T25" fmla="*/ 0 h 111"/>
                  <a:gd name="T26" fmla="*/ 0 w 101"/>
                  <a:gd name="T27" fmla="*/ 0 h 111"/>
                  <a:gd name="T28" fmla="*/ 0 w 101"/>
                  <a:gd name="T29" fmla="*/ 0 h 111"/>
                  <a:gd name="T30" fmla="*/ 0 w 101"/>
                  <a:gd name="T31" fmla="*/ 0 h 111"/>
                  <a:gd name="T32" fmla="*/ 0 w 101"/>
                  <a:gd name="T33" fmla="*/ 0 h 111"/>
                  <a:gd name="T34" fmla="*/ 0 w 101"/>
                  <a:gd name="T35" fmla="*/ 0 h 111"/>
                  <a:gd name="T36" fmla="*/ 0 w 101"/>
                  <a:gd name="T37" fmla="*/ 0 h 111"/>
                  <a:gd name="T38" fmla="*/ 0 w 101"/>
                  <a:gd name="T39" fmla="*/ 0 h 111"/>
                  <a:gd name="T40" fmla="*/ 0 w 101"/>
                  <a:gd name="T41" fmla="*/ 0 h 111"/>
                  <a:gd name="T42" fmla="*/ 0 w 101"/>
                  <a:gd name="T43" fmla="*/ 0 h 111"/>
                  <a:gd name="T44" fmla="*/ 0 w 101"/>
                  <a:gd name="T45" fmla="*/ 0 h 111"/>
                  <a:gd name="T46" fmla="*/ 0 w 101"/>
                  <a:gd name="T47" fmla="*/ 0 h 111"/>
                  <a:gd name="T48" fmla="*/ 0 w 101"/>
                  <a:gd name="T49" fmla="*/ 0 h 111"/>
                  <a:gd name="T50" fmla="*/ 0 w 101"/>
                  <a:gd name="T51" fmla="*/ 0 h 111"/>
                  <a:gd name="T52" fmla="*/ 0 w 101"/>
                  <a:gd name="T53" fmla="*/ 0 h 111"/>
                  <a:gd name="T54" fmla="*/ 0 w 101"/>
                  <a:gd name="T55" fmla="*/ 0 h 111"/>
                  <a:gd name="T56" fmla="*/ 0 w 101"/>
                  <a:gd name="T57" fmla="*/ 0 h 111"/>
                  <a:gd name="T58" fmla="*/ 0 w 101"/>
                  <a:gd name="T59" fmla="*/ 0 h 111"/>
                  <a:gd name="T60" fmla="*/ 0 w 101"/>
                  <a:gd name="T61" fmla="*/ 0 h 111"/>
                  <a:gd name="T62" fmla="*/ 0 w 101"/>
                  <a:gd name="T63" fmla="*/ 0 h 111"/>
                  <a:gd name="T64" fmla="*/ 0 w 101"/>
                  <a:gd name="T65" fmla="*/ 0 h 111"/>
                  <a:gd name="T66" fmla="*/ 0 w 101"/>
                  <a:gd name="T67" fmla="*/ 0 h 111"/>
                  <a:gd name="T68" fmla="*/ 0 w 101"/>
                  <a:gd name="T69" fmla="*/ 0 h 111"/>
                  <a:gd name="T70" fmla="*/ 0 w 101"/>
                  <a:gd name="T71" fmla="*/ 0 h 111"/>
                  <a:gd name="T72" fmla="*/ 0 w 101"/>
                  <a:gd name="T73" fmla="*/ 0 h 111"/>
                  <a:gd name="T74" fmla="*/ 0 w 101"/>
                  <a:gd name="T75" fmla="*/ 0 h 111"/>
                  <a:gd name="T76" fmla="*/ 0 w 101"/>
                  <a:gd name="T77" fmla="*/ 0 h 111"/>
                  <a:gd name="T78" fmla="*/ 0 w 101"/>
                  <a:gd name="T79" fmla="*/ 0 h 111"/>
                  <a:gd name="T80" fmla="*/ 0 w 101"/>
                  <a:gd name="T81" fmla="*/ 0 h 111"/>
                  <a:gd name="T82" fmla="*/ 0 w 101"/>
                  <a:gd name="T83" fmla="*/ 0 h 111"/>
                  <a:gd name="T84" fmla="*/ 0 w 101"/>
                  <a:gd name="T85" fmla="*/ 0 h 111"/>
                  <a:gd name="T86" fmla="*/ 0 w 101"/>
                  <a:gd name="T87" fmla="*/ 0 h 111"/>
                  <a:gd name="T88" fmla="*/ 0 w 101"/>
                  <a:gd name="T89" fmla="*/ 0 h 111"/>
                  <a:gd name="T90" fmla="*/ 0 w 101"/>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11"/>
                  <a:gd name="T140" fmla="*/ 101 w 10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11">
                    <a:moveTo>
                      <a:pt x="23" y="0"/>
                    </a:moveTo>
                    <a:lnTo>
                      <a:pt x="25" y="8"/>
                    </a:lnTo>
                    <a:lnTo>
                      <a:pt x="28" y="16"/>
                    </a:lnTo>
                    <a:lnTo>
                      <a:pt x="30" y="23"/>
                    </a:lnTo>
                    <a:lnTo>
                      <a:pt x="34" y="32"/>
                    </a:lnTo>
                    <a:lnTo>
                      <a:pt x="37" y="39"/>
                    </a:lnTo>
                    <a:lnTo>
                      <a:pt x="41" y="47"/>
                    </a:lnTo>
                    <a:lnTo>
                      <a:pt x="46" y="54"/>
                    </a:lnTo>
                    <a:lnTo>
                      <a:pt x="51" y="61"/>
                    </a:lnTo>
                    <a:lnTo>
                      <a:pt x="55" y="67"/>
                    </a:lnTo>
                    <a:lnTo>
                      <a:pt x="61" y="75"/>
                    </a:lnTo>
                    <a:lnTo>
                      <a:pt x="66" y="80"/>
                    </a:lnTo>
                    <a:lnTo>
                      <a:pt x="72" y="86"/>
                    </a:lnTo>
                    <a:lnTo>
                      <a:pt x="77" y="91"/>
                    </a:lnTo>
                    <a:lnTo>
                      <a:pt x="85" y="96"/>
                    </a:lnTo>
                    <a:lnTo>
                      <a:pt x="92" y="99"/>
                    </a:lnTo>
                    <a:lnTo>
                      <a:pt x="101" y="104"/>
                    </a:lnTo>
                    <a:lnTo>
                      <a:pt x="95" y="106"/>
                    </a:lnTo>
                    <a:lnTo>
                      <a:pt x="91" y="109"/>
                    </a:lnTo>
                    <a:lnTo>
                      <a:pt x="86" y="110"/>
                    </a:lnTo>
                    <a:lnTo>
                      <a:pt x="82" y="111"/>
                    </a:lnTo>
                    <a:lnTo>
                      <a:pt x="75" y="110"/>
                    </a:lnTo>
                    <a:lnTo>
                      <a:pt x="69" y="108"/>
                    </a:lnTo>
                    <a:lnTo>
                      <a:pt x="64" y="106"/>
                    </a:lnTo>
                    <a:lnTo>
                      <a:pt x="58" y="104"/>
                    </a:lnTo>
                    <a:lnTo>
                      <a:pt x="51" y="99"/>
                    </a:lnTo>
                    <a:lnTo>
                      <a:pt x="46" y="96"/>
                    </a:lnTo>
                    <a:lnTo>
                      <a:pt x="39" y="91"/>
                    </a:lnTo>
                    <a:lnTo>
                      <a:pt x="34" y="86"/>
                    </a:lnTo>
                    <a:lnTo>
                      <a:pt x="28" y="79"/>
                    </a:lnTo>
                    <a:lnTo>
                      <a:pt x="23" y="75"/>
                    </a:lnTo>
                    <a:lnTo>
                      <a:pt x="18" y="68"/>
                    </a:lnTo>
                    <a:lnTo>
                      <a:pt x="14" y="63"/>
                    </a:lnTo>
                    <a:lnTo>
                      <a:pt x="10" y="58"/>
                    </a:lnTo>
                    <a:lnTo>
                      <a:pt x="9" y="54"/>
                    </a:lnTo>
                    <a:lnTo>
                      <a:pt x="6" y="49"/>
                    </a:lnTo>
                    <a:lnTo>
                      <a:pt x="4" y="44"/>
                    </a:lnTo>
                    <a:lnTo>
                      <a:pt x="0" y="35"/>
                    </a:lnTo>
                    <a:lnTo>
                      <a:pt x="0" y="27"/>
                    </a:lnTo>
                    <a:lnTo>
                      <a:pt x="1" y="18"/>
                    </a:lnTo>
                    <a:lnTo>
                      <a:pt x="7" y="11"/>
                    </a:lnTo>
                    <a:lnTo>
                      <a:pt x="9" y="8"/>
                    </a:lnTo>
                    <a:lnTo>
                      <a:pt x="12" y="4"/>
                    </a:lnTo>
                    <a:lnTo>
                      <a:pt x="17" y="1"/>
                    </a:lnTo>
                    <a:lnTo>
                      <a:pt x="2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8" name="Freeform 157"/>
              <p:cNvSpPr>
                <a:spLocks/>
              </p:cNvSpPr>
              <p:nvPr/>
            </p:nvSpPr>
            <p:spPr bwMode="auto">
              <a:xfrm>
                <a:off x="5650" y="2599"/>
                <a:ext cx="27" cy="40"/>
              </a:xfrm>
              <a:custGeom>
                <a:avLst/>
                <a:gdLst>
                  <a:gd name="T0" fmla="*/ 0 w 66"/>
                  <a:gd name="T1" fmla="*/ 0 h 80"/>
                  <a:gd name="T2" fmla="*/ 0 w 66"/>
                  <a:gd name="T3" fmla="*/ 0 h 80"/>
                  <a:gd name="T4" fmla="*/ 0 w 66"/>
                  <a:gd name="T5" fmla="*/ 0 h 80"/>
                  <a:gd name="T6" fmla="*/ 0 w 66"/>
                  <a:gd name="T7" fmla="*/ 0 h 80"/>
                  <a:gd name="T8" fmla="*/ 0 w 66"/>
                  <a:gd name="T9" fmla="*/ 0 h 80"/>
                  <a:gd name="T10" fmla="*/ 0 w 66"/>
                  <a:gd name="T11" fmla="*/ 0 h 80"/>
                  <a:gd name="T12" fmla="*/ 0 w 66"/>
                  <a:gd name="T13" fmla="*/ 0 h 80"/>
                  <a:gd name="T14" fmla="*/ 0 w 66"/>
                  <a:gd name="T15" fmla="*/ 0 h 80"/>
                  <a:gd name="T16" fmla="*/ 0 w 66"/>
                  <a:gd name="T17" fmla="*/ 0 h 80"/>
                  <a:gd name="T18" fmla="*/ 0 w 66"/>
                  <a:gd name="T19" fmla="*/ 0 h 80"/>
                  <a:gd name="T20" fmla="*/ 0 w 66"/>
                  <a:gd name="T21" fmla="*/ 0 h 80"/>
                  <a:gd name="T22" fmla="*/ 0 w 66"/>
                  <a:gd name="T23" fmla="*/ 0 h 80"/>
                  <a:gd name="T24" fmla="*/ 0 w 66"/>
                  <a:gd name="T25" fmla="*/ 0 h 80"/>
                  <a:gd name="T26" fmla="*/ 0 w 66"/>
                  <a:gd name="T27" fmla="*/ 0 h 80"/>
                  <a:gd name="T28" fmla="*/ 0 w 66"/>
                  <a:gd name="T29" fmla="*/ 0 h 80"/>
                  <a:gd name="T30" fmla="*/ 0 w 66"/>
                  <a:gd name="T31" fmla="*/ 0 h 80"/>
                  <a:gd name="T32" fmla="*/ 0 w 66"/>
                  <a:gd name="T33" fmla="*/ 0 h 80"/>
                  <a:gd name="T34" fmla="*/ 0 w 66"/>
                  <a:gd name="T35" fmla="*/ 0 h 80"/>
                  <a:gd name="T36" fmla="*/ 0 w 66"/>
                  <a:gd name="T37" fmla="*/ 0 h 80"/>
                  <a:gd name="T38" fmla="*/ 0 w 66"/>
                  <a:gd name="T39" fmla="*/ 0 h 80"/>
                  <a:gd name="T40" fmla="*/ 0 w 66"/>
                  <a:gd name="T41" fmla="*/ 0 h 80"/>
                  <a:gd name="T42" fmla="*/ 0 w 66"/>
                  <a:gd name="T43" fmla="*/ 0 h 80"/>
                  <a:gd name="T44" fmla="*/ 0 w 66"/>
                  <a:gd name="T45" fmla="*/ 0 h 80"/>
                  <a:gd name="T46" fmla="*/ 0 w 66"/>
                  <a:gd name="T47" fmla="*/ 0 h 80"/>
                  <a:gd name="T48" fmla="*/ 0 w 66"/>
                  <a:gd name="T49" fmla="*/ 0 h 80"/>
                  <a:gd name="T50" fmla="*/ 0 w 66"/>
                  <a:gd name="T51" fmla="*/ 0 h 80"/>
                  <a:gd name="T52" fmla="*/ 0 w 66"/>
                  <a:gd name="T53" fmla="*/ 0 h 80"/>
                  <a:gd name="T54" fmla="*/ 0 w 66"/>
                  <a:gd name="T55" fmla="*/ 0 h 80"/>
                  <a:gd name="T56" fmla="*/ 0 w 66"/>
                  <a:gd name="T57" fmla="*/ 0 h 80"/>
                  <a:gd name="T58" fmla="*/ 0 w 66"/>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80"/>
                  <a:gd name="T92" fmla="*/ 66 w 66"/>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80">
                    <a:moveTo>
                      <a:pt x="12" y="0"/>
                    </a:moveTo>
                    <a:lnTo>
                      <a:pt x="17" y="6"/>
                    </a:lnTo>
                    <a:lnTo>
                      <a:pt x="24" y="11"/>
                    </a:lnTo>
                    <a:lnTo>
                      <a:pt x="27" y="16"/>
                    </a:lnTo>
                    <a:lnTo>
                      <a:pt x="33" y="24"/>
                    </a:lnTo>
                    <a:lnTo>
                      <a:pt x="36" y="30"/>
                    </a:lnTo>
                    <a:lnTo>
                      <a:pt x="41" y="36"/>
                    </a:lnTo>
                    <a:lnTo>
                      <a:pt x="45" y="43"/>
                    </a:lnTo>
                    <a:lnTo>
                      <a:pt x="49" y="50"/>
                    </a:lnTo>
                    <a:lnTo>
                      <a:pt x="53" y="55"/>
                    </a:lnTo>
                    <a:lnTo>
                      <a:pt x="57" y="63"/>
                    </a:lnTo>
                    <a:lnTo>
                      <a:pt x="62" y="70"/>
                    </a:lnTo>
                    <a:lnTo>
                      <a:pt x="66" y="78"/>
                    </a:lnTo>
                    <a:lnTo>
                      <a:pt x="60" y="79"/>
                    </a:lnTo>
                    <a:lnTo>
                      <a:pt x="53" y="80"/>
                    </a:lnTo>
                    <a:lnTo>
                      <a:pt x="45" y="78"/>
                    </a:lnTo>
                    <a:lnTo>
                      <a:pt x="40" y="76"/>
                    </a:lnTo>
                    <a:lnTo>
                      <a:pt x="32" y="72"/>
                    </a:lnTo>
                    <a:lnTo>
                      <a:pt x="26" y="69"/>
                    </a:lnTo>
                    <a:lnTo>
                      <a:pt x="21" y="63"/>
                    </a:lnTo>
                    <a:lnTo>
                      <a:pt x="16" y="58"/>
                    </a:lnTo>
                    <a:lnTo>
                      <a:pt x="9" y="51"/>
                    </a:lnTo>
                    <a:lnTo>
                      <a:pt x="6" y="44"/>
                    </a:lnTo>
                    <a:lnTo>
                      <a:pt x="2" y="35"/>
                    </a:lnTo>
                    <a:lnTo>
                      <a:pt x="1" y="29"/>
                    </a:lnTo>
                    <a:lnTo>
                      <a:pt x="0" y="21"/>
                    </a:lnTo>
                    <a:lnTo>
                      <a:pt x="2" y="13"/>
                    </a:lnTo>
                    <a:lnTo>
                      <a:pt x="6" y="6"/>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9" name="Freeform 158"/>
              <p:cNvSpPr>
                <a:spLocks/>
              </p:cNvSpPr>
              <p:nvPr/>
            </p:nvSpPr>
            <p:spPr bwMode="auto">
              <a:xfrm>
                <a:off x="5598" y="2617"/>
                <a:ext cx="36" cy="25"/>
              </a:xfrm>
              <a:custGeom>
                <a:avLst/>
                <a:gdLst>
                  <a:gd name="T0" fmla="*/ 0 w 90"/>
                  <a:gd name="T1" fmla="*/ 0 h 61"/>
                  <a:gd name="T2" fmla="*/ 0 w 90"/>
                  <a:gd name="T3" fmla="*/ 0 h 61"/>
                  <a:gd name="T4" fmla="*/ 0 w 90"/>
                  <a:gd name="T5" fmla="*/ 0 h 61"/>
                  <a:gd name="T6" fmla="*/ 0 w 90"/>
                  <a:gd name="T7" fmla="*/ 0 h 61"/>
                  <a:gd name="T8" fmla="*/ 0 w 90"/>
                  <a:gd name="T9" fmla="*/ 0 h 61"/>
                  <a:gd name="T10" fmla="*/ 0 w 90"/>
                  <a:gd name="T11" fmla="*/ 0 h 61"/>
                  <a:gd name="T12" fmla="*/ 0 w 90"/>
                  <a:gd name="T13" fmla="*/ 0 h 61"/>
                  <a:gd name="T14" fmla="*/ 0 w 90"/>
                  <a:gd name="T15" fmla="*/ 0 h 61"/>
                  <a:gd name="T16" fmla="*/ 0 w 90"/>
                  <a:gd name="T17" fmla="*/ 0 h 61"/>
                  <a:gd name="T18" fmla="*/ 0 w 90"/>
                  <a:gd name="T19" fmla="*/ 0 h 61"/>
                  <a:gd name="T20" fmla="*/ 0 w 90"/>
                  <a:gd name="T21" fmla="*/ 0 h 61"/>
                  <a:gd name="T22" fmla="*/ 0 w 90"/>
                  <a:gd name="T23" fmla="*/ 0 h 61"/>
                  <a:gd name="T24" fmla="*/ 0 w 90"/>
                  <a:gd name="T25" fmla="*/ 0 h 61"/>
                  <a:gd name="T26" fmla="*/ 0 w 90"/>
                  <a:gd name="T27" fmla="*/ 0 h 61"/>
                  <a:gd name="T28" fmla="*/ 0 w 90"/>
                  <a:gd name="T29" fmla="*/ 0 h 61"/>
                  <a:gd name="T30" fmla="*/ 0 w 90"/>
                  <a:gd name="T31" fmla="*/ 0 h 61"/>
                  <a:gd name="T32" fmla="*/ 0 w 90"/>
                  <a:gd name="T33" fmla="*/ 0 h 61"/>
                  <a:gd name="T34" fmla="*/ 0 w 90"/>
                  <a:gd name="T35" fmla="*/ 0 h 61"/>
                  <a:gd name="T36" fmla="*/ 0 w 90"/>
                  <a:gd name="T37" fmla="*/ 0 h 61"/>
                  <a:gd name="T38" fmla="*/ 0 w 90"/>
                  <a:gd name="T39" fmla="*/ 0 h 61"/>
                  <a:gd name="T40" fmla="*/ 0 w 90"/>
                  <a:gd name="T41" fmla="*/ 0 h 61"/>
                  <a:gd name="T42" fmla="*/ 0 w 90"/>
                  <a:gd name="T43" fmla="*/ 0 h 61"/>
                  <a:gd name="T44" fmla="*/ 0 w 90"/>
                  <a:gd name="T45" fmla="*/ 0 h 61"/>
                  <a:gd name="T46" fmla="*/ 0 w 90"/>
                  <a:gd name="T47" fmla="*/ 0 h 61"/>
                  <a:gd name="T48" fmla="*/ 0 w 90"/>
                  <a:gd name="T49" fmla="*/ 0 h 61"/>
                  <a:gd name="T50" fmla="*/ 0 w 90"/>
                  <a:gd name="T51" fmla="*/ 0 h 61"/>
                  <a:gd name="T52" fmla="*/ 0 w 90"/>
                  <a:gd name="T53" fmla="*/ 0 h 61"/>
                  <a:gd name="T54" fmla="*/ 0 w 90"/>
                  <a:gd name="T55" fmla="*/ 0 h 61"/>
                  <a:gd name="T56" fmla="*/ 0 w 90"/>
                  <a:gd name="T57" fmla="*/ 0 h 61"/>
                  <a:gd name="T58" fmla="*/ 0 w 90"/>
                  <a:gd name="T59" fmla="*/ 0 h 61"/>
                  <a:gd name="T60" fmla="*/ 0 w 90"/>
                  <a:gd name="T61" fmla="*/ 0 h 61"/>
                  <a:gd name="T62" fmla="*/ 0 w 90"/>
                  <a:gd name="T63" fmla="*/ 0 h 61"/>
                  <a:gd name="T64" fmla="*/ 0 w 90"/>
                  <a:gd name="T65" fmla="*/ 0 h 61"/>
                  <a:gd name="T66" fmla="*/ 0 w 90"/>
                  <a:gd name="T67" fmla="*/ 0 h 61"/>
                  <a:gd name="T68" fmla="*/ 0 w 90"/>
                  <a:gd name="T69" fmla="*/ 0 h 61"/>
                  <a:gd name="T70" fmla="*/ 0 w 90"/>
                  <a:gd name="T71" fmla="*/ 0 h 61"/>
                  <a:gd name="T72" fmla="*/ 0 w 90"/>
                  <a:gd name="T73" fmla="*/ 0 h 61"/>
                  <a:gd name="T74" fmla="*/ 0 w 90"/>
                  <a:gd name="T75" fmla="*/ 0 h 61"/>
                  <a:gd name="T76" fmla="*/ 0 w 90"/>
                  <a:gd name="T77" fmla="*/ 0 h 61"/>
                  <a:gd name="T78" fmla="*/ 0 w 90"/>
                  <a:gd name="T79" fmla="*/ 0 h 61"/>
                  <a:gd name="T80" fmla="*/ 0 w 90"/>
                  <a:gd name="T81" fmla="*/ 0 h 61"/>
                  <a:gd name="T82" fmla="*/ 0 w 90"/>
                  <a:gd name="T83" fmla="*/ 0 h 61"/>
                  <a:gd name="T84" fmla="*/ 0 w 90"/>
                  <a:gd name="T85" fmla="*/ 0 h 61"/>
                  <a:gd name="T86" fmla="*/ 0 w 90"/>
                  <a:gd name="T87" fmla="*/ 0 h 61"/>
                  <a:gd name="T88" fmla="*/ 0 w 90"/>
                  <a:gd name="T89" fmla="*/ 0 h 61"/>
                  <a:gd name="T90" fmla="*/ 0 w 90"/>
                  <a:gd name="T91" fmla="*/ 0 h 61"/>
                  <a:gd name="T92" fmla="*/ 0 w 90"/>
                  <a:gd name="T93" fmla="*/ 0 h 61"/>
                  <a:gd name="T94" fmla="*/ 0 w 90"/>
                  <a:gd name="T95" fmla="*/ 0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61"/>
                  <a:gd name="T146" fmla="*/ 90 w 9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61">
                    <a:moveTo>
                      <a:pt x="8" y="0"/>
                    </a:moveTo>
                    <a:lnTo>
                      <a:pt x="13" y="1"/>
                    </a:lnTo>
                    <a:lnTo>
                      <a:pt x="19" y="7"/>
                    </a:lnTo>
                    <a:lnTo>
                      <a:pt x="21" y="12"/>
                    </a:lnTo>
                    <a:lnTo>
                      <a:pt x="27" y="19"/>
                    </a:lnTo>
                    <a:lnTo>
                      <a:pt x="31" y="26"/>
                    </a:lnTo>
                    <a:lnTo>
                      <a:pt x="37" y="30"/>
                    </a:lnTo>
                    <a:lnTo>
                      <a:pt x="42" y="35"/>
                    </a:lnTo>
                    <a:lnTo>
                      <a:pt x="51" y="37"/>
                    </a:lnTo>
                    <a:lnTo>
                      <a:pt x="49" y="28"/>
                    </a:lnTo>
                    <a:lnTo>
                      <a:pt x="49" y="20"/>
                    </a:lnTo>
                    <a:lnTo>
                      <a:pt x="50" y="12"/>
                    </a:lnTo>
                    <a:lnTo>
                      <a:pt x="55" y="7"/>
                    </a:lnTo>
                    <a:lnTo>
                      <a:pt x="58" y="1"/>
                    </a:lnTo>
                    <a:lnTo>
                      <a:pt x="63" y="1"/>
                    </a:lnTo>
                    <a:lnTo>
                      <a:pt x="65" y="1"/>
                    </a:lnTo>
                    <a:lnTo>
                      <a:pt x="67" y="4"/>
                    </a:lnTo>
                    <a:lnTo>
                      <a:pt x="68" y="8"/>
                    </a:lnTo>
                    <a:lnTo>
                      <a:pt x="71" y="13"/>
                    </a:lnTo>
                    <a:lnTo>
                      <a:pt x="78" y="18"/>
                    </a:lnTo>
                    <a:lnTo>
                      <a:pt x="84" y="23"/>
                    </a:lnTo>
                    <a:lnTo>
                      <a:pt x="87" y="28"/>
                    </a:lnTo>
                    <a:lnTo>
                      <a:pt x="90" y="34"/>
                    </a:lnTo>
                    <a:lnTo>
                      <a:pt x="89" y="39"/>
                    </a:lnTo>
                    <a:lnTo>
                      <a:pt x="88" y="45"/>
                    </a:lnTo>
                    <a:lnTo>
                      <a:pt x="86" y="48"/>
                    </a:lnTo>
                    <a:lnTo>
                      <a:pt x="83" y="54"/>
                    </a:lnTo>
                    <a:lnTo>
                      <a:pt x="77" y="56"/>
                    </a:lnTo>
                    <a:lnTo>
                      <a:pt x="72" y="58"/>
                    </a:lnTo>
                    <a:lnTo>
                      <a:pt x="66" y="60"/>
                    </a:lnTo>
                    <a:lnTo>
                      <a:pt x="60" y="61"/>
                    </a:lnTo>
                    <a:lnTo>
                      <a:pt x="54" y="60"/>
                    </a:lnTo>
                    <a:lnTo>
                      <a:pt x="48" y="58"/>
                    </a:lnTo>
                    <a:lnTo>
                      <a:pt x="42" y="54"/>
                    </a:lnTo>
                    <a:lnTo>
                      <a:pt x="38" y="48"/>
                    </a:lnTo>
                    <a:lnTo>
                      <a:pt x="28" y="51"/>
                    </a:lnTo>
                    <a:lnTo>
                      <a:pt x="20" y="51"/>
                    </a:lnTo>
                    <a:lnTo>
                      <a:pt x="13" y="48"/>
                    </a:lnTo>
                    <a:lnTo>
                      <a:pt x="8" y="44"/>
                    </a:lnTo>
                    <a:lnTo>
                      <a:pt x="3" y="38"/>
                    </a:lnTo>
                    <a:lnTo>
                      <a:pt x="2" y="32"/>
                    </a:lnTo>
                    <a:lnTo>
                      <a:pt x="0" y="26"/>
                    </a:lnTo>
                    <a:lnTo>
                      <a:pt x="0" y="20"/>
                    </a:lnTo>
                    <a:lnTo>
                      <a:pt x="0" y="13"/>
                    </a:lnTo>
                    <a:lnTo>
                      <a:pt x="1" y="8"/>
                    </a:lnTo>
                    <a:lnTo>
                      <a:pt x="3"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0" name="Freeform 159"/>
              <p:cNvSpPr>
                <a:spLocks/>
              </p:cNvSpPr>
              <p:nvPr/>
            </p:nvSpPr>
            <p:spPr bwMode="auto">
              <a:xfrm>
                <a:off x="5575" y="2618"/>
                <a:ext cx="11" cy="16"/>
              </a:xfrm>
              <a:custGeom>
                <a:avLst/>
                <a:gdLst>
                  <a:gd name="T0" fmla="*/ 0 w 26"/>
                  <a:gd name="T1" fmla="*/ 0 h 37"/>
                  <a:gd name="T2" fmla="*/ 0 w 26"/>
                  <a:gd name="T3" fmla="*/ 0 h 37"/>
                  <a:gd name="T4" fmla="*/ 0 w 26"/>
                  <a:gd name="T5" fmla="*/ 0 h 37"/>
                  <a:gd name="T6" fmla="*/ 0 w 26"/>
                  <a:gd name="T7" fmla="*/ 0 h 37"/>
                  <a:gd name="T8" fmla="*/ 0 w 26"/>
                  <a:gd name="T9" fmla="*/ 0 h 37"/>
                  <a:gd name="T10" fmla="*/ 0 w 26"/>
                  <a:gd name="T11" fmla="*/ 0 h 37"/>
                  <a:gd name="T12" fmla="*/ 0 w 26"/>
                  <a:gd name="T13" fmla="*/ 0 h 37"/>
                  <a:gd name="T14" fmla="*/ 0 w 26"/>
                  <a:gd name="T15" fmla="*/ 0 h 37"/>
                  <a:gd name="T16" fmla="*/ 0 w 26"/>
                  <a:gd name="T17" fmla="*/ 0 h 37"/>
                  <a:gd name="T18" fmla="*/ 0 w 26"/>
                  <a:gd name="T19" fmla="*/ 0 h 37"/>
                  <a:gd name="T20" fmla="*/ 0 w 26"/>
                  <a:gd name="T21" fmla="*/ 0 h 37"/>
                  <a:gd name="T22" fmla="*/ 0 w 26"/>
                  <a:gd name="T23" fmla="*/ 0 h 37"/>
                  <a:gd name="T24" fmla="*/ 0 w 26"/>
                  <a:gd name="T25" fmla="*/ 0 h 37"/>
                  <a:gd name="T26" fmla="*/ 0 w 26"/>
                  <a:gd name="T27" fmla="*/ 0 h 37"/>
                  <a:gd name="T28" fmla="*/ 0 w 26"/>
                  <a:gd name="T29" fmla="*/ 0 h 37"/>
                  <a:gd name="T30" fmla="*/ 0 w 26"/>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7"/>
                  <a:gd name="T50" fmla="*/ 26 w 26"/>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7">
                    <a:moveTo>
                      <a:pt x="7" y="0"/>
                    </a:moveTo>
                    <a:lnTo>
                      <a:pt x="10" y="5"/>
                    </a:lnTo>
                    <a:lnTo>
                      <a:pt x="14" y="11"/>
                    </a:lnTo>
                    <a:lnTo>
                      <a:pt x="18" y="17"/>
                    </a:lnTo>
                    <a:lnTo>
                      <a:pt x="22" y="24"/>
                    </a:lnTo>
                    <a:lnTo>
                      <a:pt x="25" y="29"/>
                    </a:lnTo>
                    <a:lnTo>
                      <a:pt x="26" y="37"/>
                    </a:lnTo>
                    <a:lnTo>
                      <a:pt x="20" y="35"/>
                    </a:lnTo>
                    <a:lnTo>
                      <a:pt x="17" y="33"/>
                    </a:lnTo>
                    <a:lnTo>
                      <a:pt x="11" y="28"/>
                    </a:lnTo>
                    <a:lnTo>
                      <a:pt x="7" y="25"/>
                    </a:lnTo>
                    <a:lnTo>
                      <a:pt x="2" y="18"/>
                    </a:lnTo>
                    <a:lnTo>
                      <a:pt x="0" y="12"/>
                    </a:lnTo>
                    <a:lnTo>
                      <a:pt x="1"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1" name="Freeform 160"/>
              <p:cNvSpPr>
                <a:spLocks/>
              </p:cNvSpPr>
              <p:nvPr/>
            </p:nvSpPr>
            <p:spPr bwMode="auto">
              <a:xfrm>
                <a:off x="5813" y="2669"/>
                <a:ext cx="36" cy="40"/>
              </a:xfrm>
              <a:custGeom>
                <a:avLst/>
                <a:gdLst>
                  <a:gd name="T0" fmla="*/ 0 w 88"/>
                  <a:gd name="T1" fmla="*/ 0 h 104"/>
                  <a:gd name="T2" fmla="*/ 0 w 88"/>
                  <a:gd name="T3" fmla="*/ 0 h 104"/>
                  <a:gd name="T4" fmla="*/ 0 w 88"/>
                  <a:gd name="T5" fmla="*/ 0 h 104"/>
                  <a:gd name="T6" fmla="*/ 0 w 88"/>
                  <a:gd name="T7" fmla="*/ 0 h 104"/>
                  <a:gd name="T8" fmla="*/ 0 w 88"/>
                  <a:gd name="T9" fmla="*/ 0 h 104"/>
                  <a:gd name="T10" fmla="*/ 0 w 88"/>
                  <a:gd name="T11" fmla="*/ 0 h 104"/>
                  <a:gd name="T12" fmla="*/ 0 w 88"/>
                  <a:gd name="T13" fmla="*/ 0 h 104"/>
                  <a:gd name="T14" fmla="*/ 0 w 88"/>
                  <a:gd name="T15" fmla="*/ 0 h 104"/>
                  <a:gd name="T16" fmla="*/ 0 w 88"/>
                  <a:gd name="T17" fmla="*/ 0 h 104"/>
                  <a:gd name="T18" fmla="*/ 0 w 88"/>
                  <a:gd name="T19" fmla="*/ 0 h 104"/>
                  <a:gd name="T20" fmla="*/ 0 w 88"/>
                  <a:gd name="T21" fmla="*/ 0 h 104"/>
                  <a:gd name="T22" fmla="*/ 0 w 88"/>
                  <a:gd name="T23" fmla="*/ 0 h 104"/>
                  <a:gd name="T24" fmla="*/ 0 w 88"/>
                  <a:gd name="T25" fmla="*/ 0 h 104"/>
                  <a:gd name="T26" fmla="*/ 0 w 88"/>
                  <a:gd name="T27" fmla="*/ 0 h 104"/>
                  <a:gd name="T28" fmla="*/ 0 w 88"/>
                  <a:gd name="T29" fmla="*/ 0 h 104"/>
                  <a:gd name="T30" fmla="*/ 0 w 88"/>
                  <a:gd name="T31" fmla="*/ 0 h 104"/>
                  <a:gd name="T32" fmla="*/ 0 w 88"/>
                  <a:gd name="T33" fmla="*/ 0 h 104"/>
                  <a:gd name="T34" fmla="*/ 0 w 88"/>
                  <a:gd name="T35" fmla="*/ 0 h 104"/>
                  <a:gd name="T36" fmla="*/ 0 w 88"/>
                  <a:gd name="T37" fmla="*/ 0 h 104"/>
                  <a:gd name="T38" fmla="*/ 0 w 88"/>
                  <a:gd name="T39" fmla="*/ 0 h 104"/>
                  <a:gd name="T40" fmla="*/ 0 w 88"/>
                  <a:gd name="T41" fmla="*/ 0 h 104"/>
                  <a:gd name="T42" fmla="*/ 0 w 88"/>
                  <a:gd name="T43" fmla="*/ 0 h 104"/>
                  <a:gd name="T44" fmla="*/ 0 w 88"/>
                  <a:gd name="T45" fmla="*/ 0 h 104"/>
                  <a:gd name="T46" fmla="*/ 0 w 88"/>
                  <a:gd name="T47" fmla="*/ 0 h 104"/>
                  <a:gd name="T48" fmla="*/ 0 w 88"/>
                  <a:gd name="T49" fmla="*/ 0 h 104"/>
                  <a:gd name="T50" fmla="*/ 0 w 88"/>
                  <a:gd name="T51" fmla="*/ 0 h 104"/>
                  <a:gd name="T52" fmla="*/ 0 w 88"/>
                  <a:gd name="T53" fmla="*/ 0 h 104"/>
                  <a:gd name="T54" fmla="*/ 0 w 88"/>
                  <a:gd name="T55" fmla="*/ 0 h 104"/>
                  <a:gd name="T56" fmla="*/ 0 w 88"/>
                  <a:gd name="T57" fmla="*/ 0 h 104"/>
                  <a:gd name="T58" fmla="*/ 0 w 88"/>
                  <a:gd name="T59" fmla="*/ 0 h 104"/>
                  <a:gd name="T60" fmla="*/ 0 w 88"/>
                  <a:gd name="T61" fmla="*/ 0 h 104"/>
                  <a:gd name="T62" fmla="*/ 0 w 88"/>
                  <a:gd name="T63" fmla="*/ 0 h 104"/>
                  <a:gd name="T64" fmla="*/ 0 w 88"/>
                  <a:gd name="T65" fmla="*/ 0 h 104"/>
                  <a:gd name="T66" fmla="*/ 0 w 88"/>
                  <a:gd name="T67" fmla="*/ 0 h 104"/>
                  <a:gd name="T68" fmla="*/ 0 w 88"/>
                  <a:gd name="T69" fmla="*/ 0 h 104"/>
                  <a:gd name="T70" fmla="*/ 0 w 88"/>
                  <a:gd name="T71" fmla="*/ 0 h 104"/>
                  <a:gd name="T72" fmla="*/ 0 w 88"/>
                  <a:gd name="T73" fmla="*/ 0 h 104"/>
                  <a:gd name="T74" fmla="*/ 0 w 88"/>
                  <a:gd name="T75" fmla="*/ 0 h 104"/>
                  <a:gd name="T76" fmla="*/ 0 w 88"/>
                  <a:gd name="T77" fmla="*/ 0 h 104"/>
                  <a:gd name="T78" fmla="*/ 0 w 88"/>
                  <a:gd name="T79" fmla="*/ 0 h 104"/>
                  <a:gd name="T80" fmla="*/ 0 w 88"/>
                  <a:gd name="T81" fmla="*/ 0 h 104"/>
                  <a:gd name="T82" fmla="*/ 0 w 88"/>
                  <a:gd name="T83" fmla="*/ 0 h 104"/>
                  <a:gd name="T84" fmla="*/ 0 w 88"/>
                  <a:gd name="T85" fmla="*/ 0 h 104"/>
                  <a:gd name="T86" fmla="*/ 0 w 88"/>
                  <a:gd name="T87" fmla="*/ 0 h 104"/>
                  <a:gd name="T88" fmla="*/ 0 w 88"/>
                  <a:gd name="T89" fmla="*/ 0 h 104"/>
                  <a:gd name="T90" fmla="*/ 0 w 88"/>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104"/>
                  <a:gd name="T140" fmla="*/ 88 w 88"/>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104">
                    <a:moveTo>
                      <a:pt x="21" y="1"/>
                    </a:moveTo>
                    <a:lnTo>
                      <a:pt x="29" y="0"/>
                    </a:lnTo>
                    <a:lnTo>
                      <a:pt x="38" y="2"/>
                    </a:lnTo>
                    <a:lnTo>
                      <a:pt x="44" y="4"/>
                    </a:lnTo>
                    <a:lnTo>
                      <a:pt x="50" y="10"/>
                    </a:lnTo>
                    <a:lnTo>
                      <a:pt x="55" y="15"/>
                    </a:lnTo>
                    <a:lnTo>
                      <a:pt x="59" y="22"/>
                    </a:lnTo>
                    <a:lnTo>
                      <a:pt x="62" y="29"/>
                    </a:lnTo>
                    <a:lnTo>
                      <a:pt x="66" y="38"/>
                    </a:lnTo>
                    <a:lnTo>
                      <a:pt x="68" y="45"/>
                    </a:lnTo>
                    <a:lnTo>
                      <a:pt x="70" y="54"/>
                    </a:lnTo>
                    <a:lnTo>
                      <a:pt x="72" y="61"/>
                    </a:lnTo>
                    <a:lnTo>
                      <a:pt x="75" y="71"/>
                    </a:lnTo>
                    <a:lnTo>
                      <a:pt x="78" y="79"/>
                    </a:lnTo>
                    <a:lnTo>
                      <a:pt x="79" y="89"/>
                    </a:lnTo>
                    <a:lnTo>
                      <a:pt x="83" y="97"/>
                    </a:lnTo>
                    <a:lnTo>
                      <a:pt x="88" y="104"/>
                    </a:lnTo>
                    <a:lnTo>
                      <a:pt x="80" y="98"/>
                    </a:lnTo>
                    <a:lnTo>
                      <a:pt x="76" y="95"/>
                    </a:lnTo>
                    <a:lnTo>
                      <a:pt x="70" y="89"/>
                    </a:lnTo>
                    <a:lnTo>
                      <a:pt x="66" y="82"/>
                    </a:lnTo>
                    <a:lnTo>
                      <a:pt x="61" y="75"/>
                    </a:lnTo>
                    <a:lnTo>
                      <a:pt x="59" y="68"/>
                    </a:lnTo>
                    <a:lnTo>
                      <a:pt x="55" y="60"/>
                    </a:lnTo>
                    <a:lnTo>
                      <a:pt x="52" y="53"/>
                    </a:lnTo>
                    <a:lnTo>
                      <a:pt x="48" y="45"/>
                    </a:lnTo>
                    <a:lnTo>
                      <a:pt x="44" y="40"/>
                    </a:lnTo>
                    <a:lnTo>
                      <a:pt x="40" y="34"/>
                    </a:lnTo>
                    <a:lnTo>
                      <a:pt x="37" y="30"/>
                    </a:lnTo>
                    <a:lnTo>
                      <a:pt x="30" y="26"/>
                    </a:lnTo>
                    <a:lnTo>
                      <a:pt x="25" y="25"/>
                    </a:lnTo>
                    <a:lnTo>
                      <a:pt x="19" y="25"/>
                    </a:lnTo>
                    <a:lnTo>
                      <a:pt x="12" y="29"/>
                    </a:lnTo>
                    <a:lnTo>
                      <a:pt x="5" y="23"/>
                    </a:lnTo>
                    <a:lnTo>
                      <a:pt x="2" y="19"/>
                    </a:lnTo>
                    <a:lnTo>
                      <a:pt x="0" y="13"/>
                    </a:lnTo>
                    <a:lnTo>
                      <a:pt x="1" y="10"/>
                    </a:lnTo>
                    <a:lnTo>
                      <a:pt x="1" y="6"/>
                    </a:lnTo>
                    <a:lnTo>
                      <a:pt x="4" y="5"/>
                    </a:lnTo>
                    <a:lnTo>
                      <a:pt x="9" y="5"/>
                    </a:lnTo>
                    <a:lnTo>
                      <a:pt x="17" y="9"/>
                    </a:lnTo>
                    <a:lnTo>
                      <a:pt x="17" y="5"/>
                    </a:lnTo>
                    <a:lnTo>
                      <a:pt x="17" y="2"/>
                    </a:lnTo>
                    <a:lnTo>
                      <a:pt x="18" y="0"/>
                    </a:lnTo>
                    <a:lnTo>
                      <a:pt x="21"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2" name="Freeform 161"/>
              <p:cNvSpPr>
                <a:spLocks/>
              </p:cNvSpPr>
              <p:nvPr/>
            </p:nvSpPr>
            <p:spPr bwMode="auto">
              <a:xfrm>
                <a:off x="5675" y="2669"/>
                <a:ext cx="157" cy="94"/>
              </a:xfrm>
              <a:custGeom>
                <a:avLst/>
                <a:gdLst>
                  <a:gd name="T0" fmla="*/ 0 w 380"/>
                  <a:gd name="T1" fmla="*/ 0 h 229"/>
                  <a:gd name="T2" fmla="*/ 0 w 380"/>
                  <a:gd name="T3" fmla="*/ 0 h 229"/>
                  <a:gd name="T4" fmla="*/ 0 w 380"/>
                  <a:gd name="T5" fmla="*/ 0 h 229"/>
                  <a:gd name="T6" fmla="*/ 0 w 380"/>
                  <a:gd name="T7" fmla="*/ 0 h 229"/>
                  <a:gd name="T8" fmla="*/ 0 w 380"/>
                  <a:gd name="T9" fmla="*/ 0 h 229"/>
                  <a:gd name="T10" fmla="*/ 0 w 380"/>
                  <a:gd name="T11" fmla="*/ 0 h 229"/>
                  <a:gd name="T12" fmla="*/ 0 w 380"/>
                  <a:gd name="T13" fmla="*/ 0 h 229"/>
                  <a:gd name="T14" fmla="*/ 0 w 380"/>
                  <a:gd name="T15" fmla="*/ 0 h 229"/>
                  <a:gd name="T16" fmla="*/ 0 w 380"/>
                  <a:gd name="T17" fmla="*/ 0 h 229"/>
                  <a:gd name="T18" fmla="*/ 0 w 380"/>
                  <a:gd name="T19" fmla="*/ 0 h 229"/>
                  <a:gd name="T20" fmla="*/ 0 w 380"/>
                  <a:gd name="T21" fmla="*/ 0 h 229"/>
                  <a:gd name="T22" fmla="*/ 0 w 380"/>
                  <a:gd name="T23" fmla="*/ 0 h 229"/>
                  <a:gd name="T24" fmla="*/ 0 w 380"/>
                  <a:gd name="T25" fmla="*/ 0 h 229"/>
                  <a:gd name="T26" fmla="*/ 0 w 380"/>
                  <a:gd name="T27" fmla="*/ 0 h 229"/>
                  <a:gd name="T28" fmla="*/ 0 w 380"/>
                  <a:gd name="T29" fmla="*/ 0 h 229"/>
                  <a:gd name="T30" fmla="*/ 0 w 380"/>
                  <a:gd name="T31" fmla="*/ 0 h 229"/>
                  <a:gd name="T32" fmla="*/ 0 w 380"/>
                  <a:gd name="T33" fmla="*/ 0 h 229"/>
                  <a:gd name="T34" fmla="*/ 0 w 380"/>
                  <a:gd name="T35" fmla="*/ 0 h 229"/>
                  <a:gd name="T36" fmla="*/ 0 w 380"/>
                  <a:gd name="T37" fmla="*/ 0 h 229"/>
                  <a:gd name="T38" fmla="*/ 0 w 380"/>
                  <a:gd name="T39" fmla="*/ 0 h 229"/>
                  <a:gd name="T40" fmla="*/ 0 w 380"/>
                  <a:gd name="T41" fmla="*/ 0 h 229"/>
                  <a:gd name="T42" fmla="*/ 0 w 380"/>
                  <a:gd name="T43" fmla="*/ 0 h 229"/>
                  <a:gd name="T44" fmla="*/ 0 w 380"/>
                  <a:gd name="T45" fmla="*/ 0 h 229"/>
                  <a:gd name="T46" fmla="*/ 0 w 380"/>
                  <a:gd name="T47" fmla="*/ 0 h 229"/>
                  <a:gd name="T48" fmla="*/ 0 w 380"/>
                  <a:gd name="T49" fmla="*/ 0 h 229"/>
                  <a:gd name="T50" fmla="*/ 0 w 380"/>
                  <a:gd name="T51" fmla="*/ 0 h 229"/>
                  <a:gd name="T52" fmla="*/ 0 w 380"/>
                  <a:gd name="T53" fmla="*/ 0 h 229"/>
                  <a:gd name="T54" fmla="*/ 0 w 380"/>
                  <a:gd name="T55" fmla="*/ 0 h 229"/>
                  <a:gd name="T56" fmla="*/ 0 w 380"/>
                  <a:gd name="T57" fmla="*/ 0 h 229"/>
                  <a:gd name="T58" fmla="*/ 0 w 380"/>
                  <a:gd name="T59" fmla="*/ 0 h 229"/>
                  <a:gd name="T60" fmla="*/ 0 w 380"/>
                  <a:gd name="T61" fmla="*/ 0 h 229"/>
                  <a:gd name="T62" fmla="*/ 0 w 380"/>
                  <a:gd name="T63" fmla="*/ 0 h 229"/>
                  <a:gd name="T64" fmla="*/ 0 w 380"/>
                  <a:gd name="T65" fmla="*/ 0 h 229"/>
                  <a:gd name="T66" fmla="*/ 0 w 380"/>
                  <a:gd name="T67" fmla="*/ 0 h 229"/>
                  <a:gd name="T68" fmla="*/ 0 w 380"/>
                  <a:gd name="T69" fmla="*/ 0 h 229"/>
                  <a:gd name="T70" fmla="*/ 0 w 380"/>
                  <a:gd name="T71" fmla="*/ 0 h 229"/>
                  <a:gd name="T72" fmla="*/ 0 w 380"/>
                  <a:gd name="T73" fmla="*/ 0 h 229"/>
                  <a:gd name="T74" fmla="*/ 0 w 380"/>
                  <a:gd name="T75" fmla="*/ 0 h 229"/>
                  <a:gd name="T76" fmla="*/ 0 w 380"/>
                  <a:gd name="T77" fmla="*/ 0 h 229"/>
                  <a:gd name="T78" fmla="*/ 0 w 380"/>
                  <a:gd name="T79" fmla="*/ 0 h 229"/>
                  <a:gd name="T80" fmla="*/ 0 w 380"/>
                  <a:gd name="T81" fmla="*/ 0 h 229"/>
                  <a:gd name="T82" fmla="*/ 0 w 380"/>
                  <a:gd name="T83" fmla="*/ 0 h 229"/>
                  <a:gd name="T84" fmla="*/ 0 w 380"/>
                  <a:gd name="T85" fmla="*/ 0 h 229"/>
                  <a:gd name="T86" fmla="*/ 0 w 380"/>
                  <a:gd name="T87" fmla="*/ 0 h 229"/>
                  <a:gd name="T88" fmla="*/ 0 w 380"/>
                  <a:gd name="T89" fmla="*/ 0 h 229"/>
                  <a:gd name="T90" fmla="*/ 0 w 380"/>
                  <a:gd name="T91" fmla="*/ 0 h 229"/>
                  <a:gd name="T92" fmla="*/ 0 w 380"/>
                  <a:gd name="T93" fmla="*/ 0 h 229"/>
                  <a:gd name="T94" fmla="*/ 0 w 380"/>
                  <a:gd name="T95" fmla="*/ 0 h 229"/>
                  <a:gd name="T96" fmla="*/ 0 w 380"/>
                  <a:gd name="T97" fmla="*/ 0 h 229"/>
                  <a:gd name="T98" fmla="*/ 0 w 380"/>
                  <a:gd name="T99" fmla="*/ 0 h 229"/>
                  <a:gd name="T100" fmla="*/ 0 w 380"/>
                  <a:gd name="T101" fmla="*/ 0 h 229"/>
                  <a:gd name="T102" fmla="*/ 0 w 380"/>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0"/>
                  <a:gd name="T157" fmla="*/ 0 h 229"/>
                  <a:gd name="T158" fmla="*/ 380 w 380"/>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0" h="229">
                    <a:moveTo>
                      <a:pt x="0" y="0"/>
                    </a:moveTo>
                    <a:lnTo>
                      <a:pt x="6" y="3"/>
                    </a:lnTo>
                    <a:lnTo>
                      <a:pt x="14" y="8"/>
                    </a:lnTo>
                    <a:lnTo>
                      <a:pt x="22" y="13"/>
                    </a:lnTo>
                    <a:lnTo>
                      <a:pt x="29" y="18"/>
                    </a:lnTo>
                    <a:lnTo>
                      <a:pt x="35" y="25"/>
                    </a:lnTo>
                    <a:lnTo>
                      <a:pt x="43" y="32"/>
                    </a:lnTo>
                    <a:lnTo>
                      <a:pt x="49" y="38"/>
                    </a:lnTo>
                    <a:lnTo>
                      <a:pt x="57" y="46"/>
                    </a:lnTo>
                    <a:lnTo>
                      <a:pt x="62" y="53"/>
                    </a:lnTo>
                    <a:lnTo>
                      <a:pt x="69" y="58"/>
                    </a:lnTo>
                    <a:lnTo>
                      <a:pt x="76" y="64"/>
                    </a:lnTo>
                    <a:lnTo>
                      <a:pt x="82" y="70"/>
                    </a:lnTo>
                    <a:lnTo>
                      <a:pt x="89" y="73"/>
                    </a:lnTo>
                    <a:lnTo>
                      <a:pt x="97" y="76"/>
                    </a:lnTo>
                    <a:lnTo>
                      <a:pt x="105" y="77"/>
                    </a:lnTo>
                    <a:lnTo>
                      <a:pt x="114" y="78"/>
                    </a:lnTo>
                    <a:lnTo>
                      <a:pt x="111" y="73"/>
                    </a:lnTo>
                    <a:lnTo>
                      <a:pt x="108" y="68"/>
                    </a:lnTo>
                    <a:lnTo>
                      <a:pt x="106" y="64"/>
                    </a:lnTo>
                    <a:lnTo>
                      <a:pt x="104" y="60"/>
                    </a:lnTo>
                    <a:lnTo>
                      <a:pt x="99" y="52"/>
                    </a:lnTo>
                    <a:lnTo>
                      <a:pt x="95" y="44"/>
                    </a:lnTo>
                    <a:lnTo>
                      <a:pt x="89" y="35"/>
                    </a:lnTo>
                    <a:lnTo>
                      <a:pt x="87" y="27"/>
                    </a:lnTo>
                    <a:lnTo>
                      <a:pt x="84" y="17"/>
                    </a:lnTo>
                    <a:lnTo>
                      <a:pt x="85" y="9"/>
                    </a:lnTo>
                    <a:lnTo>
                      <a:pt x="91" y="12"/>
                    </a:lnTo>
                    <a:lnTo>
                      <a:pt x="98" y="16"/>
                    </a:lnTo>
                    <a:lnTo>
                      <a:pt x="106" y="19"/>
                    </a:lnTo>
                    <a:lnTo>
                      <a:pt x="114" y="25"/>
                    </a:lnTo>
                    <a:lnTo>
                      <a:pt x="120" y="30"/>
                    </a:lnTo>
                    <a:lnTo>
                      <a:pt x="128" y="36"/>
                    </a:lnTo>
                    <a:lnTo>
                      <a:pt x="135" y="42"/>
                    </a:lnTo>
                    <a:lnTo>
                      <a:pt x="143" y="49"/>
                    </a:lnTo>
                    <a:lnTo>
                      <a:pt x="150" y="55"/>
                    </a:lnTo>
                    <a:lnTo>
                      <a:pt x="157" y="62"/>
                    </a:lnTo>
                    <a:lnTo>
                      <a:pt x="163" y="68"/>
                    </a:lnTo>
                    <a:lnTo>
                      <a:pt x="172" y="75"/>
                    </a:lnTo>
                    <a:lnTo>
                      <a:pt x="177" y="82"/>
                    </a:lnTo>
                    <a:lnTo>
                      <a:pt x="184" y="89"/>
                    </a:lnTo>
                    <a:lnTo>
                      <a:pt x="190" y="95"/>
                    </a:lnTo>
                    <a:lnTo>
                      <a:pt x="197" y="103"/>
                    </a:lnTo>
                    <a:lnTo>
                      <a:pt x="202" y="103"/>
                    </a:lnTo>
                    <a:lnTo>
                      <a:pt x="209" y="106"/>
                    </a:lnTo>
                    <a:lnTo>
                      <a:pt x="214" y="109"/>
                    </a:lnTo>
                    <a:lnTo>
                      <a:pt x="218" y="110"/>
                    </a:lnTo>
                    <a:lnTo>
                      <a:pt x="216" y="105"/>
                    </a:lnTo>
                    <a:lnTo>
                      <a:pt x="215" y="101"/>
                    </a:lnTo>
                    <a:lnTo>
                      <a:pt x="211" y="96"/>
                    </a:lnTo>
                    <a:lnTo>
                      <a:pt x="209" y="93"/>
                    </a:lnTo>
                    <a:lnTo>
                      <a:pt x="206" y="89"/>
                    </a:lnTo>
                    <a:lnTo>
                      <a:pt x="207" y="86"/>
                    </a:lnTo>
                    <a:lnTo>
                      <a:pt x="209" y="84"/>
                    </a:lnTo>
                    <a:lnTo>
                      <a:pt x="215" y="84"/>
                    </a:lnTo>
                    <a:lnTo>
                      <a:pt x="215" y="83"/>
                    </a:lnTo>
                    <a:lnTo>
                      <a:pt x="215" y="82"/>
                    </a:lnTo>
                    <a:lnTo>
                      <a:pt x="209" y="75"/>
                    </a:lnTo>
                    <a:lnTo>
                      <a:pt x="203" y="71"/>
                    </a:lnTo>
                    <a:lnTo>
                      <a:pt x="198" y="65"/>
                    </a:lnTo>
                    <a:lnTo>
                      <a:pt x="193" y="58"/>
                    </a:lnTo>
                    <a:lnTo>
                      <a:pt x="188" y="52"/>
                    </a:lnTo>
                    <a:lnTo>
                      <a:pt x="184" y="46"/>
                    </a:lnTo>
                    <a:lnTo>
                      <a:pt x="180" y="39"/>
                    </a:lnTo>
                    <a:lnTo>
                      <a:pt x="178" y="35"/>
                    </a:lnTo>
                    <a:lnTo>
                      <a:pt x="176" y="30"/>
                    </a:lnTo>
                    <a:lnTo>
                      <a:pt x="175" y="27"/>
                    </a:lnTo>
                    <a:lnTo>
                      <a:pt x="175" y="24"/>
                    </a:lnTo>
                    <a:lnTo>
                      <a:pt x="177" y="24"/>
                    </a:lnTo>
                    <a:lnTo>
                      <a:pt x="180" y="25"/>
                    </a:lnTo>
                    <a:lnTo>
                      <a:pt x="186" y="28"/>
                    </a:lnTo>
                    <a:lnTo>
                      <a:pt x="193" y="35"/>
                    </a:lnTo>
                    <a:lnTo>
                      <a:pt x="202" y="43"/>
                    </a:lnTo>
                    <a:lnTo>
                      <a:pt x="209" y="48"/>
                    </a:lnTo>
                    <a:lnTo>
                      <a:pt x="215" y="54"/>
                    </a:lnTo>
                    <a:lnTo>
                      <a:pt x="221" y="58"/>
                    </a:lnTo>
                    <a:lnTo>
                      <a:pt x="228" y="65"/>
                    </a:lnTo>
                    <a:lnTo>
                      <a:pt x="234" y="71"/>
                    </a:lnTo>
                    <a:lnTo>
                      <a:pt x="241" y="77"/>
                    </a:lnTo>
                    <a:lnTo>
                      <a:pt x="248" y="84"/>
                    </a:lnTo>
                    <a:lnTo>
                      <a:pt x="255" y="91"/>
                    </a:lnTo>
                    <a:lnTo>
                      <a:pt x="255" y="84"/>
                    </a:lnTo>
                    <a:lnTo>
                      <a:pt x="255" y="79"/>
                    </a:lnTo>
                    <a:lnTo>
                      <a:pt x="255" y="73"/>
                    </a:lnTo>
                    <a:lnTo>
                      <a:pt x="254" y="66"/>
                    </a:lnTo>
                    <a:lnTo>
                      <a:pt x="252" y="58"/>
                    </a:lnTo>
                    <a:lnTo>
                      <a:pt x="249" y="52"/>
                    </a:lnTo>
                    <a:lnTo>
                      <a:pt x="246" y="45"/>
                    </a:lnTo>
                    <a:lnTo>
                      <a:pt x="244" y="39"/>
                    </a:lnTo>
                    <a:lnTo>
                      <a:pt x="241" y="34"/>
                    </a:lnTo>
                    <a:lnTo>
                      <a:pt x="239" y="30"/>
                    </a:lnTo>
                    <a:lnTo>
                      <a:pt x="239" y="27"/>
                    </a:lnTo>
                    <a:lnTo>
                      <a:pt x="241" y="27"/>
                    </a:lnTo>
                    <a:lnTo>
                      <a:pt x="243" y="27"/>
                    </a:lnTo>
                    <a:lnTo>
                      <a:pt x="247" y="30"/>
                    </a:lnTo>
                    <a:lnTo>
                      <a:pt x="253" y="36"/>
                    </a:lnTo>
                    <a:lnTo>
                      <a:pt x="262" y="45"/>
                    </a:lnTo>
                    <a:lnTo>
                      <a:pt x="264" y="46"/>
                    </a:lnTo>
                    <a:lnTo>
                      <a:pt x="266" y="46"/>
                    </a:lnTo>
                    <a:lnTo>
                      <a:pt x="272" y="46"/>
                    </a:lnTo>
                    <a:lnTo>
                      <a:pt x="276" y="49"/>
                    </a:lnTo>
                    <a:lnTo>
                      <a:pt x="282" y="52"/>
                    </a:lnTo>
                    <a:lnTo>
                      <a:pt x="287" y="55"/>
                    </a:lnTo>
                    <a:lnTo>
                      <a:pt x="292" y="60"/>
                    </a:lnTo>
                    <a:lnTo>
                      <a:pt x="298" y="65"/>
                    </a:lnTo>
                    <a:lnTo>
                      <a:pt x="303" y="71"/>
                    </a:lnTo>
                    <a:lnTo>
                      <a:pt x="310" y="76"/>
                    </a:lnTo>
                    <a:lnTo>
                      <a:pt x="313" y="82"/>
                    </a:lnTo>
                    <a:lnTo>
                      <a:pt x="319" y="89"/>
                    </a:lnTo>
                    <a:lnTo>
                      <a:pt x="323" y="94"/>
                    </a:lnTo>
                    <a:lnTo>
                      <a:pt x="329" y="103"/>
                    </a:lnTo>
                    <a:lnTo>
                      <a:pt x="332" y="109"/>
                    </a:lnTo>
                    <a:lnTo>
                      <a:pt x="337" y="115"/>
                    </a:lnTo>
                    <a:lnTo>
                      <a:pt x="340" y="122"/>
                    </a:lnTo>
                    <a:lnTo>
                      <a:pt x="345" y="130"/>
                    </a:lnTo>
                    <a:lnTo>
                      <a:pt x="349" y="134"/>
                    </a:lnTo>
                    <a:lnTo>
                      <a:pt x="352" y="141"/>
                    </a:lnTo>
                    <a:lnTo>
                      <a:pt x="357" y="146"/>
                    </a:lnTo>
                    <a:lnTo>
                      <a:pt x="362" y="151"/>
                    </a:lnTo>
                    <a:lnTo>
                      <a:pt x="367" y="157"/>
                    </a:lnTo>
                    <a:lnTo>
                      <a:pt x="370" y="164"/>
                    </a:lnTo>
                    <a:lnTo>
                      <a:pt x="375" y="171"/>
                    </a:lnTo>
                    <a:lnTo>
                      <a:pt x="380" y="180"/>
                    </a:lnTo>
                    <a:lnTo>
                      <a:pt x="368" y="182"/>
                    </a:lnTo>
                    <a:lnTo>
                      <a:pt x="357" y="187"/>
                    </a:lnTo>
                    <a:lnTo>
                      <a:pt x="347" y="192"/>
                    </a:lnTo>
                    <a:lnTo>
                      <a:pt x="336" y="199"/>
                    </a:lnTo>
                    <a:lnTo>
                      <a:pt x="325" y="206"/>
                    </a:lnTo>
                    <a:lnTo>
                      <a:pt x="314" y="212"/>
                    </a:lnTo>
                    <a:lnTo>
                      <a:pt x="304" y="217"/>
                    </a:lnTo>
                    <a:lnTo>
                      <a:pt x="294" y="224"/>
                    </a:lnTo>
                    <a:lnTo>
                      <a:pt x="284" y="226"/>
                    </a:lnTo>
                    <a:lnTo>
                      <a:pt x="274" y="229"/>
                    </a:lnTo>
                    <a:lnTo>
                      <a:pt x="265" y="229"/>
                    </a:lnTo>
                    <a:lnTo>
                      <a:pt x="255" y="228"/>
                    </a:lnTo>
                    <a:lnTo>
                      <a:pt x="245" y="224"/>
                    </a:lnTo>
                    <a:lnTo>
                      <a:pt x="235" y="217"/>
                    </a:lnTo>
                    <a:lnTo>
                      <a:pt x="226" y="206"/>
                    </a:lnTo>
                    <a:lnTo>
                      <a:pt x="217" y="192"/>
                    </a:lnTo>
                    <a:lnTo>
                      <a:pt x="204" y="179"/>
                    </a:lnTo>
                    <a:lnTo>
                      <a:pt x="191" y="167"/>
                    </a:lnTo>
                    <a:lnTo>
                      <a:pt x="176" y="153"/>
                    </a:lnTo>
                    <a:lnTo>
                      <a:pt x="162" y="143"/>
                    </a:lnTo>
                    <a:lnTo>
                      <a:pt x="146" y="131"/>
                    </a:lnTo>
                    <a:lnTo>
                      <a:pt x="131" y="121"/>
                    </a:lnTo>
                    <a:lnTo>
                      <a:pt x="115" y="110"/>
                    </a:lnTo>
                    <a:lnTo>
                      <a:pt x="100" y="99"/>
                    </a:lnTo>
                    <a:lnTo>
                      <a:pt x="83" y="88"/>
                    </a:lnTo>
                    <a:lnTo>
                      <a:pt x="68" y="76"/>
                    </a:lnTo>
                    <a:lnTo>
                      <a:pt x="53" y="65"/>
                    </a:lnTo>
                    <a:lnTo>
                      <a:pt x="41" y="54"/>
                    </a:lnTo>
                    <a:lnTo>
                      <a:pt x="27" y="41"/>
                    </a:lnTo>
                    <a:lnTo>
                      <a:pt x="17" y="28"/>
                    </a:lnTo>
                    <a:lnTo>
                      <a:pt x="6" y="1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3" name="Freeform 162"/>
              <p:cNvSpPr>
                <a:spLocks/>
              </p:cNvSpPr>
              <p:nvPr/>
            </p:nvSpPr>
            <p:spPr bwMode="auto">
              <a:xfrm>
                <a:off x="5762" y="2722"/>
                <a:ext cx="59" cy="40"/>
              </a:xfrm>
              <a:custGeom>
                <a:avLst/>
                <a:gdLst>
                  <a:gd name="T0" fmla="*/ 0 w 141"/>
                  <a:gd name="T1" fmla="*/ 0 h 122"/>
                  <a:gd name="T2" fmla="*/ 0 w 141"/>
                  <a:gd name="T3" fmla="*/ 0 h 122"/>
                  <a:gd name="T4" fmla="*/ 0 w 141"/>
                  <a:gd name="T5" fmla="*/ 0 h 122"/>
                  <a:gd name="T6" fmla="*/ 0 w 141"/>
                  <a:gd name="T7" fmla="*/ 0 h 122"/>
                  <a:gd name="T8" fmla="*/ 0 w 141"/>
                  <a:gd name="T9" fmla="*/ 0 h 122"/>
                  <a:gd name="T10" fmla="*/ 0 w 141"/>
                  <a:gd name="T11" fmla="*/ 0 h 122"/>
                  <a:gd name="T12" fmla="*/ 0 w 141"/>
                  <a:gd name="T13" fmla="*/ 0 h 122"/>
                  <a:gd name="T14" fmla="*/ 0 w 141"/>
                  <a:gd name="T15" fmla="*/ 0 h 122"/>
                  <a:gd name="T16" fmla="*/ 0 w 141"/>
                  <a:gd name="T17" fmla="*/ 0 h 122"/>
                  <a:gd name="T18" fmla="*/ 0 w 141"/>
                  <a:gd name="T19" fmla="*/ 0 h 122"/>
                  <a:gd name="T20" fmla="*/ 0 w 141"/>
                  <a:gd name="T21" fmla="*/ 0 h 122"/>
                  <a:gd name="T22" fmla="*/ 0 w 141"/>
                  <a:gd name="T23" fmla="*/ 0 h 122"/>
                  <a:gd name="T24" fmla="*/ 0 w 141"/>
                  <a:gd name="T25" fmla="*/ 0 h 122"/>
                  <a:gd name="T26" fmla="*/ 0 w 141"/>
                  <a:gd name="T27" fmla="*/ 0 h 122"/>
                  <a:gd name="T28" fmla="*/ 0 w 141"/>
                  <a:gd name="T29" fmla="*/ 0 h 122"/>
                  <a:gd name="T30" fmla="*/ 0 w 141"/>
                  <a:gd name="T31" fmla="*/ 0 h 122"/>
                  <a:gd name="T32" fmla="*/ 0 w 141"/>
                  <a:gd name="T33" fmla="*/ 0 h 122"/>
                  <a:gd name="T34" fmla="*/ 0 w 141"/>
                  <a:gd name="T35" fmla="*/ 0 h 122"/>
                  <a:gd name="T36" fmla="*/ 0 w 141"/>
                  <a:gd name="T37" fmla="*/ 0 h 122"/>
                  <a:gd name="T38" fmla="*/ 0 w 141"/>
                  <a:gd name="T39" fmla="*/ 0 h 122"/>
                  <a:gd name="T40" fmla="*/ 0 w 141"/>
                  <a:gd name="T41" fmla="*/ 0 h 122"/>
                  <a:gd name="T42" fmla="*/ 0 w 141"/>
                  <a:gd name="T43" fmla="*/ 0 h 122"/>
                  <a:gd name="T44" fmla="*/ 0 w 141"/>
                  <a:gd name="T45" fmla="*/ 0 h 122"/>
                  <a:gd name="T46" fmla="*/ 0 w 141"/>
                  <a:gd name="T47" fmla="*/ 0 h 122"/>
                  <a:gd name="T48" fmla="*/ 0 w 141"/>
                  <a:gd name="T49" fmla="*/ 0 h 122"/>
                  <a:gd name="T50" fmla="*/ 0 w 141"/>
                  <a:gd name="T51" fmla="*/ 0 h 122"/>
                  <a:gd name="T52" fmla="*/ 0 w 141"/>
                  <a:gd name="T53" fmla="*/ 0 h 122"/>
                  <a:gd name="T54" fmla="*/ 0 w 141"/>
                  <a:gd name="T55" fmla="*/ 0 h 122"/>
                  <a:gd name="T56" fmla="*/ 0 w 141"/>
                  <a:gd name="T57" fmla="*/ 0 h 122"/>
                  <a:gd name="T58" fmla="*/ 0 w 141"/>
                  <a:gd name="T59" fmla="*/ 0 h 122"/>
                  <a:gd name="T60" fmla="*/ 0 w 141"/>
                  <a:gd name="T61" fmla="*/ 0 h 122"/>
                  <a:gd name="T62" fmla="*/ 0 w 141"/>
                  <a:gd name="T63" fmla="*/ 0 h 122"/>
                  <a:gd name="T64" fmla="*/ 0 w 141"/>
                  <a:gd name="T65" fmla="*/ 0 h 122"/>
                  <a:gd name="T66" fmla="*/ 0 w 141"/>
                  <a:gd name="T67" fmla="*/ 0 h 122"/>
                  <a:gd name="T68" fmla="*/ 0 w 141"/>
                  <a:gd name="T69" fmla="*/ 0 h 122"/>
                  <a:gd name="T70" fmla="*/ 0 w 141"/>
                  <a:gd name="T71" fmla="*/ 0 h 122"/>
                  <a:gd name="T72" fmla="*/ 0 w 141"/>
                  <a:gd name="T73" fmla="*/ 0 h 122"/>
                  <a:gd name="T74" fmla="*/ 0 w 141"/>
                  <a:gd name="T75" fmla="*/ 0 h 122"/>
                  <a:gd name="T76" fmla="*/ 0 w 141"/>
                  <a:gd name="T77" fmla="*/ 0 h 122"/>
                  <a:gd name="T78" fmla="*/ 0 w 141"/>
                  <a:gd name="T79" fmla="*/ 0 h 122"/>
                  <a:gd name="T80" fmla="*/ 0 w 141"/>
                  <a:gd name="T81" fmla="*/ 0 h 122"/>
                  <a:gd name="T82" fmla="*/ 0 w 141"/>
                  <a:gd name="T83" fmla="*/ 0 h 122"/>
                  <a:gd name="T84" fmla="*/ 0 w 141"/>
                  <a:gd name="T85" fmla="*/ 0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22"/>
                  <a:gd name="T131" fmla="*/ 141 w 141"/>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22">
                    <a:moveTo>
                      <a:pt x="68" y="0"/>
                    </a:moveTo>
                    <a:lnTo>
                      <a:pt x="77" y="8"/>
                    </a:lnTo>
                    <a:lnTo>
                      <a:pt x="85" y="16"/>
                    </a:lnTo>
                    <a:lnTo>
                      <a:pt x="94" y="24"/>
                    </a:lnTo>
                    <a:lnTo>
                      <a:pt x="103" y="32"/>
                    </a:lnTo>
                    <a:lnTo>
                      <a:pt x="111" y="39"/>
                    </a:lnTo>
                    <a:lnTo>
                      <a:pt x="121" y="46"/>
                    </a:lnTo>
                    <a:lnTo>
                      <a:pt x="124" y="47"/>
                    </a:lnTo>
                    <a:lnTo>
                      <a:pt x="130" y="50"/>
                    </a:lnTo>
                    <a:lnTo>
                      <a:pt x="135" y="53"/>
                    </a:lnTo>
                    <a:lnTo>
                      <a:pt x="141" y="56"/>
                    </a:lnTo>
                    <a:lnTo>
                      <a:pt x="135" y="59"/>
                    </a:lnTo>
                    <a:lnTo>
                      <a:pt x="131" y="63"/>
                    </a:lnTo>
                    <a:lnTo>
                      <a:pt x="125" y="66"/>
                    </a:lnTo>
                    <a:lnTo>
                      <a:pt x="121" y="69"/>
                    </a:lnTo>
                    <a:lnTo>
                      <a:pt x="115" y="72"/>
                    </a:lnTo>
                    <a:lnTo>
                      <a:pt x="109" y="76"/>
                    </a:lnTo>
                    <a:lnTo>
                      <a:pt x="104" y="79"/>
                    </a:lnTo>
                    <a:lnTo>
                      <a:pt x="99" y="84"/>
                    </a:lnTo>
                    <a:lnTo>
                      <a:pt x="94" y="86"/>
                    </a:lnTo>
                    <a:lnTo>
                      <a:pt x="88" y="91"/>
                    </a:lnTo>
                    <a:lnTo>
                      <a:pt x="84" y="95"/>
                    </a:lnTo>
                    <a:lnTo>
                      <a:pt x="80" y="100"/>
                    </a:lnTo>
                    <a:lnTo>
                      <a:pt x="76" y="103"/>
                    </a:lnTo>
                    <a:lnTo>
                      <a:pt x="73" y="109"/>
                    </a:lnTo>
                    <a:lnTo>
                      <a:pt x="70" y="115"/>
                    </a:lnTo>
                    <a:lnTo>
                      <a:pt x="70" y="122"/>
                    </a:lnTo>
                    <a:lnTo>
                      <a:pt x="62" y="119"/>
                    </a:lnTo>
                    <a:lnTo>
                      <a:pt x="56" y="116"/>
                    </a:lnTo>
                    <a:lnTo>
                      <a:pt x="50" y="112"/>
                    </a:lnTo>
                    <a:lnTo>
                      <a:pt x="47" y="108"/>
                    </a:lnTo>
                    <a:lnTo>
                      <a:pt x="42" y="103"/>
                    </a:lnTo>
                    <a:lnTo>
                      <a:pt x="39" y="98"/>
                    </a:lnTo>
                    <a:lnTo>
                      <a:pt x="36" y="93"/>
                    </a:lnTo>
                    <a:lnTo>
                      <a:pt x="33" y="87"/>
                    </a:lnTo>
                    <a:lnTo>
                      <a:pt x="30" y="81"/>
                    </a:lnTo>
                    <a:lnTo>
                      <a:pt x="27" y="76"/>
                    </a:lnTo>
                    <a:lnTo>
                      <a:pt x="23" y="69"/>
                    </a:lnTo>
                    <a:lnTo>
                      <a:pt x="21" y="65"/>
                    </a:lnTo>
                    <a:lnTo>
                      <a:pt x="15" y="58"/>
                    </a:lnTo>
                    <a:lnTo>
                      <a:pt x="11" y="53"/>
                    </a:lnTo>
                    <a:lnTo>
                      <a:pt x="6" y="48"/>
                    </a:lnTo>
                    <a:lnTo>
                      <a:pt x="0" y="46"/>
                    </a:lnTo>
                    <a:lnTo>
                      <a:pt x="5" y="39"/>
                    </a:lnTo>
                    <a:lnTo>
                      <a:pt x="11" y="36"/>
                    </a:lnTo>
                    <a:lnTo>
                      <a:pt x="16" y="35"/>
                    </a:lnTo>
                    <a:lnTo>
                      <a:pt x="22" y="36"/>
                    </a:lnTo>
                    <a:lnTo>
                      <a:pt x="28" y="38"/>
                    </a:lnTo>
                    <a:lnTo>
                      <a:pt x="33" y="42"/>
                    </a:lnTo>
                    <a:lnTo>
                      <a:pt x="39" y="46"/>
                    </a:lnTo>
                    <a:lnTo>
                      <a:pt x="45" y="53"/>
                    </a:lnTo>
                    <a:lnTo>
                      <a:pt x="49" y="58"/>
                    </a:lnTo>
                    <a:lnTo>
                      <a:pt x="55" y="65"/>
                    </a:lnTo>
                    <a:lnTo>
                      <a:pt x="60" y="70"/>
                    </a:lnTo>
                    <a:lnTo>
                      <a:pt x="66" y="76"/>
                    </a:lnTo>
                    <a:lnTo>
                      <a:pt x="70" y="81"/>
                    </a:lnTo>
                    <a:lnTo>
                      <a:pt x="77" y="85"/>
                    </a:lnTo>
                    <a:lnTo>
                      <a:pt x="83" y="86"/>
                    </a:lnTo>
                    <a:lnTo>
                      <a:pt x="89" y="89"/>
                    </a:lnTo>
                    <a:lnTo>
                      <a:pt x="86" y="81"/>
                    </a:lnTo>
                    <a:lnTo>
                      <a:pt x="82" y="74"/>
                    </a:lnTo>
                    <a:lnTo>
                      <a:pt x="76" y="66"/>
                    </a:lnTo>
                    <a:lnTo>
                      <a:pt x="70" y="62"/>
                    </a:lnTo>
                    <a:lnTo>
                      <a:pt x="66" y="56"/>
                    </a:lnTo>
                    <a:lnTo>
                      <a:pt x="63" y="49"/>
                    </a:lnTo>
                    <a:lnTo>
                      <a:pt x="62" y="43"/>
                    </a:lnTo>
                    <a:lnTo>
                      <a:pt x="66" y="35"/>
                    </a:lnTo>
                    <a:lnTo>
                      <a:pt x="70" y="35"/>
                    </a:lnTo>
                    <a:lnTo>
                      <a:pt x="76" y="38"/>
                    </a:lnTo>
                    <a:lnTo>
                      <a:pt x="81" y="42"/>
                    </a:lnTo>
                    <a:lnTo>
                      <a:pt x="86" y="46"/>
                    </a:lnTo>
                    <a:lnTo>
                      <a:pt x="92" y="50"/>
                    </a:lnTo>
                    <a:lnTo>
                      <a:pt x="98" y="54"/>
                    </a:lnTo>
                    <a:lnTo>
                      <a:pt x="104" y="56"/>
                    </a:lnTo>
                    <a:lnTo>
                      <a:pt x="112" y="56"/>
                    </a:lnTo>
                    <a:lnTo>
                      <a:pt x="111" y="50"/>
                    </a:lnTo>
                    <a:lnTo>
                      <a:pt x="109" y="46"/>
                    </a:lnTo>
                    <a:lnTo>
                      <a:pt x="106" y="42"/>
                    </a:lnTo>
                    <a:lnTo>
                      <a:pt x="105" y="38"/>
                    </a:lnTo>
                    <a:lnTo>
                      <a:pt x="97" y="31"/>
                    </a:lnTo>
                    <a:lnTo>
                      <a:pt x="90" y="26"/>
                    </a:lnTo>
                    <a:lnTo>
                      <a:pt x="82" y="19"/>
                    </a:lnTo>
                    <a:lnTo>
                      <a:pt x="75" y="13"/>
                    </a:lnTo>
                    <a:lnTo>
                      <a:pt x="70" y="7"/>
                    </a:lnTo>
                    <a:lnTo>
                      <a:pt x="6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4" name="Freeform 163"/>
              <p:cNvSpPr>
                <a:spLocks/>
              </p:cNvSpPr>
              <p:nvPr/>
            </p:nvSpPr>
            <p:spPr bwMode="auto">
              <a:xfrm>
                <a:off x="5773" y="2803"/>
                <a:ext cx="25" cy="6"/>
              </a:xfrm>
              <a:custGeom>
                <a:avLst/>
                <a:gdLst>
                  <a:gd name="T0" fmla="*/ 0 w 52"/>
                  <a:gd name="T1" fmla="*/ 0 h 15"/>
                  <a:gd name="T2" fmla="*/ 0 w 52"/>
                  <a:gd name="T3" fmla="*/ 0 h 15"/>
                  <a:gd name="T4" fmla="*/ 0 w 52"/>
                  <a:gd name="T5" fmla="*/ 0 h 15"/>
                  <a:gd name="T6" fmla="*/ 0 w 52"/>
                  <a:gd name="T7" fmla="*/ 0 h 15"/>
                  <a:gd name="T8" fmla="*/ 0 w 52"/>
                  <a:gd name="T9" fmla="*/ 0 h 15"/>
                  <a:gd name="T10" fmla="*/ 0 w 52"/>
                  <a:gd name="T11" fmla="*/ 0 h 15"/>
                  <a:gd name="T12" fmla="*/ 0 w 52"/>
                  <a:gd name="T13" fmla="*/ 0 h 15"/>
                  <a:gd name="T14" fmla="*/ 0 w 52"/>
                  <a:gd name="T15" fmla="*/ 0 h 15"/>
                  <a:gd name="T16" fmla="*/ 0 w 52"/>
                  <a:gd name="T17" fmla="*/ 0 h 15"/>
                  <a:gd name="T18" fmla="*/ 0 w 52"/>
                  <a:gd name="T19" fmla="*/ 0 h 15"/>
                  <a:gd name="T20" fmla="*/ 0 w 52"/>
                  <a:gd name="T21" fmla="*/ 0 h 15"/>
                  <a:gd name="T22" fmla="*/ 0 w 52"/>
                  <a:gd name="T23" fmla="*/ 0 h 15"/>
                  <a:gd name="T24" fmla="*/ 0 w 52"/>
                  <a:gd name="T25" fmla="*/ 0 h 15"/>
                  <a:gd name="T26" fmla="*/ 0 w 52"/>
                  <a:gd name="T27" fmla="*/ 0 h 15"/>
                  <a:gd name="T28" fmla="*/ 0 w 52"/>
                  <a:gd name="T29" fmla="*/ 0 h 15"/>
                  <a:gd name="T30" fmla="*/ 0 w 52"/>
                  <a:gd name="T31" fmla="*/ 0 h 15"/>
                  <a:gd name="T32" fmla="*/ 0 w 52"/>
                  <a:gd name="T33" fmla="*/ 0 h 15"/>
                  <a:gd name="T34" fmla="*/ 0 w 52"/>
                  <a:gd name="T35" fmla="*/ 0 h 15"/>
                  <a:gd name="T36" fmla="*/ 0 w 52"/>
                  <a:gd name="T37" fmla="*/ 0 h 15"/>
                  <a:gd name="T38" fmla="*/ 0 w 52"/>
                  <a:gd name="T39" fmla="*/ 0 h 15"/>
                  <a:gd name="T40" fmla="*/ 0 w 52"/>
                  <a:gd name="T41" fmla="*/ 0 h 15"/>
                  <a:gd name="T42" fmla="*/ 0 w 52"/>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15"/>
                  <a:gd name="T68" fmla="*/ 52 w 52"/>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15">
                    <a:moveTo>
                      <a:pt x="0" y="0"/>
                    </a:moveTo>
                    <a:lnTo>
                      <a:pt x="5" y="0"/>
                    </a:lnTo>
                    <a:lnTo>
                      <a:pt x="12" y="1"/>
                    </a:lnTo>
                    <a:lnTo>
                      <a:pt x="18" y="1"/>
                    </a:lnTo>
                    <a:lnTo>
                      <a:pt x="24" y="1"/>
                    </a:lnTo>
                    <a:lnTo>
                      <a:pt x="31" y="0"/>
                    </a:lnTo>
                    <a:lnTo>
                      <a:pt x="38" y="0"/>
                    </a:lnTo>
                    <a:lnTo>
                      <a:pt x="44" y="0"/>
                    </a:lnTo>
                    <a:lnTo>
                      <a:pt x="52" y="0"/>
                    </a:lnTo>
                    <a:lnTo>
                      <a:pt x="52" y="2"/>
                    </a:lnTo>
                    <a:lnTo>
                      <a:pt x="52" y="4"/>
                    </a:lnTo>
                    <a:lnTo>
                      <a:pt x="44" y="7"/>
                    </a:lnTo>
                    <a:lnTo>
                      <a:pt x="37" y="9"/>
                    </a:lnTo>
                    <a:lnTo>
                      <a:pt x="29" y="12"/>
                    </a:lnTo>
                    <a:lnTo>
                      <a:pt x="21" y="15"/>
                    </a:lnTo>
                    <a:lnTo>
                      <a:pt x="13" y="15"/>
                    </a:lnTo>
                    <a:lnTo>
                      <a:pt x="7" y="13"/>
                    </a:lnTo>
                    <a:lnTo>
                      <a:pt x="3" y="10"/>
                    </a:lnTo>
                    <a:lnTo>
                      <a:pt x="2" y="7"/>
                    </a:lnTo>
                    <a:lnTo>
                      <a:pt x="0" y="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588845" name="Rectangle 164"/>
            <p:cNvSpPr>
              <a:spLocks noChangeArrowheads="1"/>
            </p:cNvSpPr>
            <p:nvPr/>
          </p:nvSpPr>
          <p:spPr bwMode="auto">
            <a:xfrm>
              <a:off x="3954472" y="5472885"/>
              <a:ext cx="2078684" cy="5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Neurotransmitter</a:t>
              </a:r>
              <a:b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Dysfunction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214" name="Freeform 177"/>
            <p:cNvSpPr>
              <a:spLocks/>
            </p:cNvSpPr>
            <p:nvPr/>
          </p:nvSpPr>
          <p:spPr bwMode="auto">
            <a:xfrm rot="8642342" flipH="1" flipV="1">
              <a:off x="4649287" y="3774344"/>
              <a:ext cx="589635" cy="387283"/>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356390" name="Explosion 2 178"/>
          <p:cNvSpPr>
            <a:spLocks noChangeArrowheads="1"/>
          </p:cNvSpPr>
          <p:nvPr/>
        </p:nvSpPr>
        <p:spPr bwMode="auto">
          <a:xfrm rot="-636386">
            <a:off x="12700" y="504825"/>
            <a:ext cx="1593850" cy="1109663"/>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82" name="TextBox 181"/>
          <p:cNvSpPr txBox="1"/>
          <p:nvPr/>
        </p:nvSpPr>
        <p:spPr bwMode="auto">
          <a:xfrm>
            <a:off x="7126288" y="5530246"/>
            <a:ext cx="866775" cy="419100"/>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TZDs</a:t>
            </a:r>
          </a:p>
        </p:txBody>
      </p:sp>
      <p:pic>
        <p:nvPicPr>
          <p:cNvPr id="647201" name="Picture 177" descr="Ominous Octet-slid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275" y="3052763"/>
            <a:ext cx="1438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TextBox 192"/>
          <p:cNvSpPr txBox="1"/>
          <p:nvPr/>
        </p:nvSpPr>
        <p:spPr>
          <a:xfrm>
            <a:off x="2296490" y="5464479"/>
            <a:ext cx="866775" cy="420688"/>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TZDs</a:t>
            </a:r>
          </a:p>
        </p:txBody>
      </p:sp>
      <p:pic>
        <p:nvPicPr>
          <p:cNvPr id="647203" name="Picture 186" descr="Musc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54553">
            <a:off x="5619750" y="4573588"/>
            <a:ext cx="27574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36" name="Rectangle 47"/>
          <p:cNvSpPr>
            <a:spLocks noChangeArrowheads="1"/>
          </p:cNvSpPr>
          <p:nvPr/>
        </p:nvSpPr>
        <p:spPr bwMode="auto">
          <a:xfrm rot="21404812">
            <a:off x="5892800" y="4664075"/>
            <a:ext cx="2117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Uptake</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165" name="TextBox 164"/>
          <p:cNvSpPr txBox="1"/>
          <p:nvPr/>
        </p:nvSpPr>
        <p:spPr bwMode="auto">
          <a:xfrm rot="20963614">
            <a:off x="294680" y="898731"/>
            <a:ext cx="866775" cy="420688"/>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TZDs</a:t>
            </a:r>
          </a:p>
        </p:txBody>
      </p:sp>
    </p:spTree>
    <p:custDataLst>
      <p:tags r:id="rId2"/>
    </p:custDataLst>
    <p:extLst>
      <p:ext uri="{BB962C8B-B14F-4D97-AF65-F5344CB8AC3E}">
        <p14:creationId xmlns:p14="http://schemas.microsoft.com/office/powerpoint/2010/main" val="25833389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2368550" y="688975"/>
            <a:ext cx="4521200" cy="904875"/>
          </a:xfrm>
          <a:solidFill>
            <a:srgbClr val="FF7308"/>
          </a:solidFill>
          <a:ln>
            <a:solidFill>
              <a:srgbClr val="FF7308"/>
            </a:solidFill>
            <a:miter lim="800000"/>
            <a:headEnd/>
            <a:tailEnd/>
          </a:ln>
        </p:spPr>
        <p:txBody>
          <a:bodyPr/>
          <a:lstStyle/>
          <a:p>
            <a:pPr>
              <a:defRPr/>
            </a:pPr>
            <a:r>
              <a:rPr lang="en-US" altLang="en-US" sz="4267">
                <a:solidFill>
                  <a:schemeClr val="bg1"/>
                </a:solidFill>
              </a:rPr>
              <a:t>PROACTIVE</a:t>
            </a:r>
          </a:p>
        </p:txBody>
      </p:sp>
      <p:sp>
        <p:nvSpPr>
          <p:cNvPr id="520195" name="Rectangle 3"/>
          <p:cNvSpPr>
            <a:spLocks noChangeArrowheads="1"/>
          </p:cNvSpPr>
          <p:nvPr/>
        </p:nvSpPr>
        <p:spPr bwMode="auto">
          <a:xfrm>
            <a:off x="1311275" y="1857375"/>
            <a:ext cx="6637338" cy="735013"/>
          </a:xfrm>
          <a:prstGeom prst="rect">
            <a:avLst/>
          </a:prstGeom>
          <a:solidFill>
            <a:srgbClr val="FAFD00"/>
          </a:solidFill>
          <a:ln w="9525">
            <a:solidFill>
              <a:srgbClr val="FAFD00"/>
            </a:solidFill>
            <a:miter lim="800000"/>
            <a:headEnd/>
            <a:tailEnd/>
          </a:ln>
        </p:spPr>
        <p:txBody>
          <a:bodyPr anchor="ct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algn="ctr">
              <a:spcBef>
                <a:spcPct val="0"/>
              </a:spcBef>
              <a:buFontTx/>
              <a:buNone/>
            </a:pPr>
            <a:r>
              <a:rPr lang="en-US" altLang="en-US" sz="3200">
                <a:solidFill>
                  <a:srgbClr val="000000"/>
                </a:solidFill>
              </a:rPr>
              <a:t>In high risk type 2 diabetics:</a:t>
            </a:r>
          </a:p>
        </p:txBody>
      </p:sp>
      <p:sp>
        <p:nvSpPr>
          <p:cNvPr id="520196" name="Rectangle 4"/>
          <p:cNvSpPr>
            <a:spLocks noChangeArrowheads="1"/>
          </p:cNvSpPr>
          <p:nvPr/>
        </p:nvSpPr>
        <p:spPr bwMode="auto">
          <a:xfrm>
            <a:off x="846138" y="2851150"/>
            <a:ext cx="7567612" cy="1433513"/>
          </a:xfrm>
          <a:prstGeom prst="rect">
            <a:avLst/>
          </a:prstGeom>
          <a:solidFill>
            <a:srgbClr val="FFFFE7"/>
          </a:solidFill>
          <a:ln w="9525">
            <a:solidFill>
              <a:srgbClr val="FFFFE7"/>
            </a:solidFill>
            <a:miter lim="800000"/>
            <a:headEnd/>
            <a:tailEnd/>
          </a:ln>
        </p:spPr>
        <p:txBody>
          <a:bodyPr anchor="ctr"/>
          <a:lstStyle>
            <a:lvl1pPr marL="465138" indent="-465138">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a:spcBef>
                <a:spcPct val="0"/>
              </a:spcBef>
              <a:buFont typeface="Times New Roman" pitchFamily="18" charset="0"/>
              <a:buChar char="●"/>
            </a:pPr>
            <a:r>
              <a:rPr lang="en-US" altLang="en-US" sz="3200">
                <a:solidFill>
                  <a:srgbClr val="FF0000"/>
                </a:solidFill>
              </a:rPr>
              <a:t>To examine whether pioglitazone reduces total mortality and macrovascular morbidity</a:t>
            </a:r>
          </a:p>
        </p:txBody>
      </p:sp>
      <p:sp>
        <p:nvSpPr>
          <p:cNvPr id="520197" name="Rectangle 5"/>
          <p:cNvSpPr>
            <a:spLocks noChangeArrowheads="1"/>
          </p:cNvSpPr>
          <p:nvPr/>
        </p:nvSpPr>
        <p:spPr bwMode="auto">
          <a:xfrm>
            <a:off x="2170113" y="4552950"/>
            <a:ext cx="4921250" cy="736600"/>
          </a:xfrm>
          <a:prstGeom prst="rect">
            <a:avLst/>
          </a:prstGeom>
          <a:solidFill>
            <a:srgbClr val="FF0000"/>
          </a:solidFill>
          <a:ln w="9525">
            <a:solidFill>
              <a:srgbClr val="FF0000"/>
            </a:solidFill>
            <a:miter lim="800000"/>
            <a:headEnd/>
            <a:tailEnd/>
          </a:ln>
        </p:spPr>
        <p:txBody>
          <a:bodyPr anchor="ctr"/>
          <a:lstStyle>
            <a:lvl1pPr marL="465138" indent="-465138">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a:spcBef>
                <a:spcPct val="0"/>
              </a:spcBef>
              <a:buFont typeface="Times New Roman" pitchFamily="18" charset="0"/>
              <a:buNone/>
            </a:pPr>
            <a:r>
              <a:rPr lang="en-US" altLang="en-US" sz="3200">
                <a:solidFill>
                  <a:srgbClr val="FFFFE7"/>
                </a:solidFill>
              </a:rPr>
              <a:t>19 European Countries</a:t>
            </a:r>
          </a:p>
        </p:txBody>
      </p:sp>
      <p:sp>
        <p:nvSpPr>
          <p:cNvPr id="520198" name="Rectangle 6"/>
          <p:cNvSpPr>
            <a:spLocks noChangeArrowheads="1"/>
          </p:cNvSpPr>
          <p:nvPr/>
        </p:nvSpPr>
        <p:spPr bwMode="auto">
          <a:xfrm>
            <a:off x="2170113" y="5503863"/>
            <a:ext cx="4921250" cy="736600"/>
          </a:xfrm>
          <a:prstGeom prst="rect">
            <a:avLst/>
          </a:prstGeom>
          <a:solidFill>
            <a:srgbClr val="FF0000"/>
          </a:solidFill>
          <a:ln w="9525">
            <a:solidFill>
              <a:srgbClr val="FF0000"/>
            </a:solidFill>
            <a:miter lim="800000"/>
            <a:headEnd/>
            <a:tailEnd/>
          </a:ln>
        </p:spPr>
        <p:txBody>
          <a:bodyPr anchor="ctr"/>
          <a:lstStyle>
            <a:lvl1pPr marL="465138" indent="-465138">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a:spcBef>
                <a:spcPct val="0"/>
              </a:spcBef>
              <a:buFont typeface="Times New Roman" pitchFamily="18" charset="0"/>
              <a:buNone/>
            </a:pPr>
            <a:r>
              <a:rPr lang="en-US" altLang="en-US" sz="3200">
                <a:solidFill>
                  <a:srgbClr val="FFFFE7"/>
                </a:solidFill>
              </a:rPr>
              <a:t>5238 Type 2 Diabetics</a:t>
            </a:r>
          </a:p>
        </p:txBody>
      </p:sp>
      <p:sp>
        <p:nvSpPr>
          <p:cNvPr id="504839" name="Footer Placeholder 6"/>
          <p:cNvSpPr>
            <a:spLocks noGrp="1"/>
          </p:cNvSpPr>
          <p:nvPr>
            <p:ph type="ftr"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44" b="1">
                <a:solidFill>
                  <a:schemeClr val="bg1"/>
                </a:solidFill>
                <a:latin typeface="Helvetica" panose="020B0604020202020204" pitchFamily="34" charset="0"/>
                <a:ea typeface="MS PGothic" panose="020B0600070205080204" pitchFamily="34" charset="-128"/>
              </a:defRPr>
            </a:lvl1pPr>
            <a:lvl2pPr marL="660408" indent="-254003" eaLnBrk="0" hangingPunct="0">
              <a:spcBef>
                <a:spcPct val="20000"/>
              </a:spcBef>
              <a:buChar char="–"/>
              <a:defRPr sz="2489" b="1">
                <a:solidFill>
                  <a:schemeClr val="bg1"/>
                </a:solidFill>
                <a:latin typeface="Helvetica" panose="020B0604020202020204" pitchFamily="34" charset="0"/>
                <a:ea typeface="MS PGothic" panose="020B0600070205080204" pitchFamily="34" charset="-128"/>
              </a:defRPr>
            </a:lvl2pPr>
            <a:lvl3pPr marL="1016013" indent="-203203" eaLnBrk="0" hangingPunct="0">
              <a:spcBef>
                <a:spcPct val="20000"/>
              </a:spcBef>
              <a:buChar char="•"/>
              <a:defRPr sz="2133" b="1">
                <a:solidFill>
                  <a:schemeClr val="bg1"/>
                </a:solidFill>
                <a:latin typeface="Helvetica" panose="020B0604020202020204" pitchFamily="34" charset="0"/>
                <a:ea typeface="MS PGothic" panose="020B0600070205080204" pitchFamily="34" charset="-128"/>
              </a:defRPr>
            </a:lvl3pPr>
            <a:lvl4pPr marL="1422418" indent="-203203" eaLnBrk="0" hangingPunct="0">
              <a:spcBef>
                <a:spcPct val="20000"/>
              </a:spcBef>
              <a:buChar char="–"/>
              <a:defRPr sz="1778" b="1">
                <a:solidFill>
                  <a:schemeClr val="bg1"/>
                </a:solidFill>
                <a:latin typeface="Helvetica" panose="020B0604020202020204" pitchFamily="34" charset="0"/>
                <a:ea typeface="MS PGothic" panose="020B0600070205080204" pitchFamily="34" charset="-128"/>
              </a:defRPr>
            </a:lvl4pPr>
            <a:lvl5pPr marL="1828823" indent="-203203" eaLnBrk="0" hangingPunct="0">
              <a:spcBef>
                <a:spcPct val="20000"/>
              </a:spcBef>
              <a:buChar char="»"/>
              <a:defRPr sz="1778" b="1">
                <a:solidFill>
                  <a:schemeClr val="bg1"/>
                </a:solidFill>
                <a:latin typeface="Helvetica" panose="020B0604020202020204" pitchFamily="34" charset="0"/>
                <a:ea typeface="MS PGothic" panose="020B0600070205080204" pitchFamily="34" charset="-128"/>
              </a:defRPr>
            </a:lvl5pPr>
            <a:lvl6pPr marL="2235228" indent="-203203" eaLnBrk="0" fontAlgn="base" hangingPunct="0">
              <a:spcBef>
                <a:spcPct val="20000"/>
              </a:spcBef>
              <a:spcAft>
                <a:spcPct val="0"/>
              </a:spcAft>
              <a:buChar char="»"/>
              <a:defRPr sz="1778" b="1">
                <a:solidFill>
                  <a:schemeClr val="bg1"/>
                </a:solidFill>
                <a:latin typeface="Helvetica" panose="020B0604020202020204" pitchFamily="34" charset="0"/>
                <a:ea typeface="MS PGothic" panose="020B0600070205080204" pitchFamily="34" charset="-128"/>
              </a:defRPr>
            </a:lvl6pPr>
            <a:lvl7pPr marL="2641633" indent="-203203" eaLnBrk="0" fontAlgn="base" hangingPunct="0">
              <a:spcBef>
                <a:spcPct val="20000"/>
              </a:spcBef>
              <a:spcAft>
                <a:spcPct val="0"/>
              </a:spcAft>
              <a:buChar char="»"/>
              <a:defRPr sz="1778" b="1">
                <a:solidFill>
                  <a:schemeClr val="bg1"/>
                </a:solidFill>
                <a:latin typeface="Helvetica" panose="020B0604020202020204" pitchFamily="34" charset="0"/>
                <a:ea typeface="MS PGothic" panose="020B0600070205080204" pitchFamily="34" charset="-128"/>
              </a:defRPr>
            </a:lvl7pPr>
            <a:lvl8pPr marL="3048038" indent="-203203" eaLnBrk="0" fontAlgn="base" hangingPunct="0">
              <a:spcBef>
                <a:spcPct val="20000"/>
              </a:spcBef>
              <a:spcAft>
                <a:spcPct val="0"/>
              </a:spcAft>
              <a:buChar char="»"/>
              <a:defRPr sz="1778" b="1">
                <a:solidFill>
                  <a:schemeClr val="bg1"/>
                </a:solidFill>
                <a:latin typeface="Helvetica" panose="020B0604020202020204" pitchFamily="34" charset="0"/>
                <a:ea typeface="MS PGothic" panose="020B0600070205080204" pitchFamily="34" charset="-128"/>
              </a:defRPr>
            </a:lvl8pPr>
            <a:lvl9pPr marL="3454443" indent="-203203" eaLnBrk="0" fontAlgn="base" hangingPunct="0">
              <a:spcBef>
                <a:spcPct val="20000"/>
              </a:spcBef>
              <a:spcAft>
                <a:spcPct val="0"/>
              </a:spcAft>
              <a:buChar char="»"/>
              <a:defRPr sz="1778"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1244">
              <a:solidFill>
                <a:srgbClr val="00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8"/>
          <p:cNvGrpSpPr>
            <a:grpSpLocks/>
          </p:cNvGrpSpPr>
          <p:nvPr/>
        </p:nvGrpSpPr>
        <p:grpSpPr bwMode="auto">
          <a:xfrm>
            <a:off x="836909" y="1712913"/>
            <a:ext cx="7470183" cy="4656890"/>
            <a:chOff x="-34267" y="1498600"/>
            <a:chExt cx="5333349" cy="4154888"/>
          </a:xfrm>
        </p:grpSpPr>
        <p:sp>
          <p:nvSpPr>
            <p:cNvPr id="505940" name="Text Box 45"/>
            <p:cNvSpPr txBox="1">
              <a:spLocks noChangeArrowheads="1"/>
            </p:cNvSpPr>
            <p:nvPr/>
          </p:nvSpPr>
          <p:spPr bwMode="auto">
            <a:xfrm>
              <a:off x="2039813" y="5314095"/>
              <a:ext cx="1608216" cy="33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TIME (months)</a:t>
              </a:r>
            </a:p>
          </p:txBody>
        </p:sp>
        <p:grpSp>
          <p:nvGrpSpPr>
            <p:cNvPr id="522325" name="Group 127"/>
            <p:cNvGrpSpPr>
              <a:grpSpLocks/>
            </p:cNvGrpSpPr>
            <p:nvPr/>
          </p:nvGrpSpPr>
          <p:grpSpPr bwMode="auto">
            <a:xfrm>
              <a:off x="-34267" y="1498600"/>
              <a:ext cx="5333349" cy="3992335"/>
              <a:chOff x="-34267" y="1498600"/>
              <a:chExt cx="5333349" cy="3992335"/>
            </a:xfrm>
          </p:grpSpPr>
          <p:sp>
            <p:nvSpPr>
              <p:cNvPr id="505942" name="Rectangle 133"/>
              <p:cNvSpPr>
                <a:spLocks noChangeArrowheads="1"/>
              </p:cNvSpPr>
              <p:nvPr/>
            </p:nvSpPr>
            <p:spPr bwMode="auto">
              <a:xfrm>
                <a:off x="685057" y="1498600"/>
                <a:ext cx="4403405" cy="898498"/>
              </a:xfrm>
              <a:prstGeom prst="rect">
                <a:avLst/>
              </a:prstGeom>
              <a:solidFill>
                <a:srgbClr val="FF66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nvGrpSpPr>
              <p:cNvPr id="522327" name="Group 132"/>
              <p:cNvGrpSpPr>
                <a:grpSpLocks/>
              </p:cNvGrpSpPr>
              <p:nvPr/>
            </p:nvGrpSpPr>
            <p:grpSpPr bwMode="auto">
              <a:xfrm>
                <a:off x="1006475" y="2876550"/>
                <a:ext cx="1819275" cy="790575"/>
                <a:chOff x="634" y="1812"/>
                <a:chExt cx="1146" cy="498"/>
              </a:xfrm>
            </p:grpSpPr>
            <p:sp>
              <p:nvSpPr>
                <p:cNvPr id="505985" name="Rectangle 130"/>
                <p:cNvSpPr>
                  <a:spLocks noChangeArrowheads="1"/>
                </p:cNvSpPr>
                <p:nvPr/>
              </p:nvSpPr>
              <p:spPr bwMode="auto">
                <a:xfrm>
                  <a:off x="634" y="2006"/>
                  <a:ext cx="1146" cy="304"/>
                </a:xfrm>
                <a:prstGeom prst="rect">
                  <a:avLst/>
                </a:prstGeom>
                <a:solidFill>
                  <a:srgbClr val="FF99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5986" name="Rectangle 131"/>
                <p:cNvSpPr>
                  <a:spLocks noChangeArrowheads="1"/>
                </p:cNvSpPr>
                <p:nvPr/>
              </p:nvSpPr>
              <p:spPr bwMode="auto">
                <a:xfrm>
                  <a:off x="867" y="1812"/>
                  <a:ext cx="913" cy="222"/>
                </a:xfrm>
                <a:prstGeom prst="rect">
                  <a:avLst/>
                </a:prstGeom>
                <a:solidFill>
                  <a:srgbClr val="FF99FF"/>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sp>
            <p:nvSpPr>
              <p:cNvPr id="522328" name="Freeform 47"/>
              <p:cNvSpPr>
                <a:spLocks/>
              </p:cNvSpPr>
              <p:nvPr/>
            </p:nvSpPr>
            <p:spPr bwMode="auto">
              <a:xfrm>
                <a:off x="971550" y="3605213"/>
                <a:ext cx="3575050" cy="1274762"/>
              </a:xfrm>
              <a:custGeom>
                <a:avLst/>
                <a:gdLst>
                  <a:gd name="T0" fmla="*/ 0 w 3900"/>
                  <a:gd name="T1" fmla="*/ 2147483646 h 1557"/>
                  <a:gd name="T2" fmla="*/ 2147483646 w 3900"/>
                  <a:gd name="T3" fmla="*/ 2147483646 h 1557"/>
                  <a:gd name="T4" fmla="*/ 2147483646 w 3900"/>
                  <a:gd name="T5" fmla="*/ 2147483646 h 1557"/>
                  <a:gd name="T6" fmla="*/ 2147483646 w 3900"/>
                  <a:gd name="T7" fmla="*/ 2147483646 h 1557"/>
                  <a:gd name="T8" fmla="*/ 2147483646 w 3900"/>
                  <a:gd name="T9" fmla="*/ 2147483646 h 1557"/>
                  <a:gd name="T10" fmla="*/ 2147483646 w 3900"/>
                  <a:gd name="T11" fmla="*/ 2147483646 h 1557"/>
                  <a:gd name="T12" fmla="*/ 2147483646 w 3900"/>
                  <a:gd name="T13" fmla="*/ 0 h 1557"/>
                  <a:gd name="T14" fmla="*/ 0 60000 65536"/>
                  <a:gd name="T15" fmla="*/ 0 60000 65536"/>
                  <a:gd name="T16" fmla="*/ 0 60000 65536"/>
                  <a:gd name="T17" fmla="*/ 0 60000 65536"/>
                  <a:gd name="T18" fmla="*/ 0 60000 65536"/>
                  <a:gd name="T19" fmla="*/ 0 60000 65536"/>
                  <a:gd name="T20" fmla="*/ 0 60000 65536"/>
                  <a:gd name="T21" fmla="*/ 0 w 3900"/>
                  <a:gd name="T22" fmla="*/ 0 h 1557"/>
                  <a:gd name="T23" fmla="*/ 3900 w 3900"/>
                  <a:gd name="T24" fmla="*/ 1557 h 1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0" h="1557">
                    <a:moveTo>
                      <a:pt x="0" y="1557"/>
                    </a:moveTo>
                    <a:cubicBezTo>
                      <a:pt x="122" y="1530"/>
                      <a:pt x="244" y="1504"/>
                      <a:pt x="369" y="1453"/>
                    </a:cubicBezTo>
                    <a:cubicBezTo>
                      <a:pt x="494" y="1402"/>
                      <a:pt x="496" y="1367"/>
                      <a:pt x="752" y="1250"/>
                    </a:cubicBezTo>
                    <a:cubicBezTo>
                      <a:pt x="1008" y="1133"/>
                      <a:pt x="1619" y="866"/>
                      <a:pt x="1907" y="748"/>
                    </a:cubicBezTo>
                    <a:cubicBezTo>
                      <a:pt x="2195" y="630"/>
                      <a:pt x="2322" y="608"/>
                      <a:pt x="2480" y="540"/>
                    </a:cubicBezTo>
                    <a:cubicBezTo>
                      <a:pt x="2638" y="472"/>
                      <a:pt x="2617" y="431"/>
                      <a:pt x="2854" y="341"/>
                    </a:cubicBezTo>
                    <a:cubicBezTo>
                      <a:pt x="3091" y="251"/>
                      <a:pt x="3495" y="125"/>
                      <a:pt x="3900" y="0"/>
                    </a:cubicBezTo>
                  </a:path>
                </a:pathLst>
              </a:custGeom>
              <a:noFill/>
              <a:ln w="38100">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29" name="Freeform 46"/>
              <p:cNvSpPr>
                <a:spLocks/>
              </p:cNvSpPr>
              <p:nvPr/>
            </p:nvSpPr>
            <p:spPr bwMode="auto">
              <a:xfrm>
                <a:off x="792163" y="3035300"/>
                <a:ext cx="3719512" cy="1862138"/>
              </a:xfrm>
              <a:custGeom>
                <a:avLst/>
                <a:gdLst>
                  <a:gd name="T0" fmla="*/ 2147483646 w 4058"/>
                  <a:gd name="T1" fmla="*/ 2147483646 h 2275"/>
                  <a:gd name="T2" fmla="*/ 2147483646 w 4058"/>
                  <a:gd name="T3" fmla="*/ 2147483646 h 2275"/>
                  <a:gd name="T4" fmla="*/ 2147483646 w 4058"/>
                  <a:gd name="T5" fmla="*/ 0 h 2275"/>
                  <a:gd name="T6" fmla="*/ 0 60000 65536"/>
                  <a:gd name="T7" fmla="*/ 0 60000 65536"/>
                  <a:gd name="T8" fmla="*/ 0 60000 65536"/>
                  <a:gd name="T9" fmla="*/ 0 w 4058"/>
                  <a:gd name="T10" fmla="*/ 0 h 2275"/>
                  <a:gd name="T11" fmla="*/ 4058 w 4058"/>
                  <a:gd name="T12" fmla="*/ 2275 h 2275"/>
                </a:gdLst>
                <a:ahLst/>
                <a:cxnLst>
                  <a:cxn ang="T6">
                    <a:pos x="T0" y="T1"/>
                  </a:cxn>
                  <a:cxn ang="T7">
                    <a:pos x="T2" y="T3"/>
                  </a:cxn>
                  <a:cxn ang="T8">
                    <a:pos x="T4" y="T5"/>
                  </a:cxn>
                </a:cxnLst>
                <a:rect l="T9" t="T10" r="T11" b="T12"/>
                <a:pathLst>
                  <a:path w="4058" h="2275">
                    <a:moveTo>
                      <a:pt x="158" y="2173"/>
                    </a:moveTo>
                    <a:cubicBezTo>
                      <a:pt x="79" y="2224"/>
                      <a:pt x="0" y="2275"/>
                      <a:pt x="650" y="1913"/>
                    </a:cubicBezTo>
                    <a:cubicBezTo>
                      <a:pt x="1300" y="1551"/>
                      <a:pt x="2679" y="775"/>
                      <a:pt x="4058" y="0"/>
                    </a:cubicBez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5946" name="Rectangle 614"/>
              <p:cNvSpPr>
                <a:spLocks noChangeArrowheads="1"/>
              </p:cNvSpPr>
              <p:nvPr/>
            </p:nvSpPr>
            <p:spPr bwMode="auto">
              <a:xfrm>
                <a:off x="4479803" y="3015151"/>
                <a:ext cx="549756" cy="614480"/>
              </a:xfrm>
              <a:prstGeom prst="rect">
                <a:avLst/>
              </a:prstGeom>
              <a:solidFill>
                <a:srgbClr val="FF0000"/>
              </a:solidFill>
              <a:ln>
                <a:noFill/>
              </a:ln>
              <a:extLst>
                <a:ext uri="{91240B29-F687-4F45-9708-019B960494DF}">
                  <a14:hiddenLine xmlns:a14="http://schemas.microsoft.com/office/drawing/2010/main" w="28575">
                    <a:solidFill>
                      <a:srgbClr val="000000"/>
                    </a:solidFill>
                    <a:round/>
                    <a:headEnd/>
                    <a:tailEnd/>
                  </a14:hiddenLine>
                </a:ext>
              </a:extLst>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22331" name="Text Box 34"/>
              <p:cNvSpPr txBox="1">
                <a:spLocks noChangeArrowheads="1"/>
              </p:cNvSpPr>
              <p:nvPr/>
            </p:nvSpPr>
            <p:spPr bwMode="auto">
              <a:xfrm>
                <a:off x="706438" y="1587500"/>
                <a:ext cx="4370387" cy="567483"/>
              </a:xfrm>
              <a:prstGeom prst="rect">
                <a:avLst/>
              </a:prstGeom>
              <a:solidFill>
                <a:srgbClr val="FF6600"/>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81258" tIns="40628" rIns="81258" bIns="40628">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PROACTIVE (n=5238):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TIME TO DEATH, MI, OR STROKE</a:t>
                </a:r>
              </a:p>
            </p:txBody>
          </p:sp>
          <p:sp>
            <p:nvSpPr>
              <p:cNvPr id="505948" name="Text Box 35"/>
              <p:cNvSpPr txBox="1">
                <a:spLocks noChangeArrowheads="1"/>
              </p:cNvSpPr>
              <p:nvPr/>
            </p:nvSpPr>
            <p:spPr bwMode="auto">
              <a:xfrm>
                <a:off x="1816698" y="2389953"/>
                <a:ext cx="2099069" cy="27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LANCET 366:1279-89,2005</a:t>
                </a:r>
              </a:p>
            </p:txBody>
          </p:sp>
          <p:sp>
            <p:nvSpPr>
              <p:cNvPr id="522333" name="Line 8"/>
              <p:cNvSpPr>
                <a:spLocks noChangeShapeType="1"/>
              </p:cNvSpPr>
              <p:nvPr/>
            </p:nvSpPr>
            <p:spPr bwMode="auto">
              <a:xfrm flipH="1">
                <a:off x="719138" y="2919413"/>
                <a:ext cx="571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34" name="Line 9"/>
              <p:cNvSpPr>
                <a:spLocks noChangeShapeType="1"/>
              </p:cNvSpPr>
              <p:nvPr/>
            </p:nvSpPr>
            <p:spPr bwMode="auto">
              <a:xfrm flipH="1">
                <a:off x="701675" y="3657600"/>
                <a:ext cx="555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35" name="Line 10"/>
              <p:cNvSpPr>
                <a:spLocks noChangeShapeType="1"/>
              </p:cNvSpPr>
              <p:nvPr/>
            </p:nvSpPr>
            <p:spPr bwMode="auto">
              <a:xfrm flipH="1">
                <a:off x="711200" y="4343400"/>
                <a:ext cx="5556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36" name="Line 11"/>
              <p:cNvSpPr>
                <a:spLocks noChangeShapeType="1"/>
              </p:cNvSpPr>
              <p:nvPr/>
            </p:nvSpPr>
            <p:spPr bwMode="auto">
              <a:xfrm flipV="1">
                <a:off x="703263" y="5119688"/>
                <a:ext cx="4110037" cy="1587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37" name="Line 12"/>
              <p:cNvSpPr>
                <a:spLocks noChangeShapeType="1"/>
              </p:cNvSpPr>
              <p:nvPr/>
            </p:nvSpPr>
            <p:spPr bwMode="auto">
              <a:xfrm>
                <a:off x="714375" y="2919413"/>
                <a:ext cx="0" cy="2220912"/>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38" name="Line 13"/>
              <p:cNvSpPr>
                <a:spLocks noChangeShapeType="1"/>
              </p:cNvSpPr>
              <p:nvPr/>
            </p:nvSpPr>
            <p:spPr bwMode="auto">
              <a:xfrm>
                <a:off x="946150" y="5073650"/>
                <a:ext cx="0" cy="571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39" name="Line 14"/>
              <p:cNvSpPr>
                <a:spLocks noChangeShapeType="1"/>
              </p:cNvSpPr>
              <p:nvPr/>
            </p:nvSpPr>
            <p:spPr bwMode="auto">
              <a:xfrm>
                <a:off x="1517650" y="5080000"/>
                <a:ext cx="0" cy="5556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40" name="Line 15"/>
              <p:cNvSpPr>
                <a:spLocks noChangeShapeType="1"/>
              </p:cNvSpPr>
              <p:nvPr/>
            </p:nvSpPr>
            <p:spPr bwMode="auto">
              <a:xfrm>
                <a:off x="2730500" y="5067300"/>
                <a:ext cx="0" cy="571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41" name="Line 16"/>
              <p:cNvSpPr>
                <a:spLocks noChangeShapeType="1"/>
              </p:cNvSpPr>
              <p:nvPr/>
            </p:nvSpPr>
            <p:spPr bwMode="auto">
              <a:xfrm>
                <a:off x="3348038" y="5076825"/>
                <a:ext cx="0" cy="571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42" name="Line 17"/>
              <p:cNvSpPr>
                <a:spLocks noChangeShapeType="1"/>
              </p:cNvSpPr>
              <p:nvPr/>
            </p:nvSpPr>
            <p:spPr bwMode="auto">
              <a:xfrm>
                <a:off x="4143375" y="5064125"/>
                <a:ext cx="0" cy="571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43" name="Line 18"/>
              <p:cNvSpPr>
                <a:spLocks noChangeShapeType="1"/>
              </p:cNvSpPr>
              <p:nvPr/>
            </p:nvSpPr>
            <p:spPr bwMode="auto">
              <a:xfrm>
                <a:off x="2071688" y="5076825"/>
                <a:ext cx="0" cy="5556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5960" name="Text Box 30"/>
              <p:cNvSpPr txBox="1">
                <a:spLocks noChangeArrowheads="1"/>
              </p:cNvSpPr>
              <p:nvPr/>
            </p:nvSpPr>
            <p:spPr bwMode="auto">
              <a:xfrm>
                <a:off x="3648029" y="2686476"/>
                <a:ext cx="969213"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rPr>
                  <a:t>Placebo</a:t>
                </a:r>
              </a:p>
            </p:txBody>
          </p:sp>
          <p:sp>
            <p:nvSpPr>
              <p:cNvPr id="505961" name="Text Box 33"/>
              <p:cNvSpPr txBox="1">
                <a:spLocks noChangeArrowheads="1"/>
              </p:cNvSpPr>
              <p:nvPr/>
            </p:nvSpPr>
            <p:spPr bwMode="auto">
              <a:xfrm>
                <a:off x="3908628" y="4026186"/>
                <a:ext cx="1390454"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7F00"/>
                    </a:solidFill>
                    <a:effectLst/>
                    <a:uLnTx/>
                    <a:uFillTx/>
                    <a:latin typeface="Helvetica" panose="020B0604020202020204" pitchFamily="34" charset="0"/>
                    <a:ea typeface="MS PGothic" panose="020B0600070205080204" pitchFamily="34" charset="-128"/>
                    <a:cs typeface="+mn-cs"/>
                  </a:rPr>
                  <a:t>Pioglitazone</a:t>
                </a:r>
              </a:p>
            </p:txBody>
          </p:sp>
          <p:sp>
            <p:nvSpPr>
              <p:cNvPr id="505962" name="Text Box 36"/>
              <p:cNvSpPr txBox="1">
                <a:spLocks noChangeArrowheads="1"/>
              </p:cNvSpPr>
              <p:nvPr/>
            </p:nvSpPr>
            <p:spPr bwMode="auto">
              <a:xfrm rot="16200000">
                <a:off x="-1335701" y="3850366"/>
                <a:ext cx="2942003" cy="33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Kaplan-Meier Event Rate</a:t>
                </a:r>
              </a:p>
            </p:txBody>
          </p:sp>
          <p:sp>
            <p:nvSpPr>
              <p:cNvPr id="505963" name="Text Box 37"/>
              <p:cNvSpPr txBox="1">
                <a:spLocks noChangeArrowheads="1"/>
              </p:cNvSpPr>
              <p:nvPr/>
            </p:nvSpPr>
            <p:spPr bwMode="auto">
              <a:xfrm>
                <a:off x="179923" y="2779362"/>
                <a:ext cx="581885" cy="33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0.15</a:t>
                </a:r>
              </a:p>
            </p:txBody>
          </p:sp>
          <p:sp>
            <p:nvSpPr>
              <p:cNvPr id="505964" name="Text Box 38"/>
              <p:cNvSpPr txBox="1">
                <a:spLocks noChangeArrowheads="1"/>
              </p:cNvSpPr>
              <p:nvPr/>
            </p:nvSpPr>
            <p:spPr bwMode="auto">
              <a:xfrm>
                <a:off x="179923" y="3517097"/>
                <a:ext cx="581885" cy="33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0.10</a:t>
                </a:r>
              </a:p>
            </p:txBody>
          </p:sp>
          <p:sp>
            <p:nvSpPr>
              <p:cNvPr id="505965" name="Text Box 39"/>
              <p:cNvSpPr txBox="1">
                <a:spLocks noChangeArrowheads="1"/>
              </p:cNvSpPr>
              <p:nvPr/>
            </p:nvSpPr>
            <p:spPr bwMode="auto">
              <a:xfrm>
                <a:off x="179923" y="4172661"/>
                <a:ext cx="581885"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0.05</a:t>
                </a:r>
              </a:p>
            </p:txBody>
          </p:sp>
          <p:sp>
            <p:nvSpPr>
              <p:cNvPr id="505966" name="Text Box 40"/>
              <p:cNvSpPr txBox="1">
                <a:spLocks noChangeArrowheads="1"/>
              </p:cNvSpPr>
              <p:nvPr/>
            </p:nvSpPr>
            <p:spPr bwMode="auto">
              <a:xfrm>
                <a:off x="438737" y="4906823"/>
                <a:ext cx="298082" cy="33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p>
            </p:txBody>
          </p:sp>
          <p:sp>
            <p:nvSpPr>
              <p:cNvPr id="505967" name="Text Box 41"/>
              <p:cNvSpPr txBox="1">
                <a:spLocks noChangeArrowheads="1"/>
              </p:cNvSpPr>
              <p:nvPr/>
            </p:nvSpPr>
            <p:spPr bwMode="auto">
              <a:xfrm>
                <a:off x="842130" y="5097954"/>
                <a:ext cx="298082"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p>
            </p:txBody>
          </p:sp>
          <p:sp>
            <p:nvSpPr>
              <p:cNvPr id="505968" name="Text Box 42"/>
              <p:cNvSpPr txBox="1">
                <a:spLocks noChangeArrowheads="1"/>
              </p:cNvSpPr>
              <p:nvPr/>
            </p:nvSpPr>
            <p:spPr bwMode="auto">
              <a:xfrm>
                <a:off x="1891665" y="5097954"/>
                <a:ext cx="412317"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12</a:t>
                </a:r>
              </a:p>
            </p:txBody>
          </p:sp>
          <p:sp>
            <p:nvSpPr>
              <p:cNvPr id="505969" name="Text Box 43"/>
              <p:cNvSpPr txBox="1">
                <a:spLocks noChangeArrowheads="1"/>
              </p:cNvSpPr>
              <p:nvPr/>
            </p:nvSpPr>
            <p:spPr bwMode="auto">
              <a:xfrm>
                <a:off x="3153605" y="5097954"/>
                <a:ext cx="412318"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24</a:t>
                </a:r>
              </a:p>
            </p:txBody>
          </p:sp>
          <p:sp>
            <p:nvSpPr>
              <p:cNvPr id="505970" name="Text Box 44"/>
              <p:cNvSpPr txBox="1">
                <a:spLocks noChangeArrowheads="1"/>
              </p:cNvSpPr>
              <p:nvPr/>
            </p:nvSpPr>
            <p:spPr bwMode="auto">
              <a:xfrm>
                <a:off x="4645800" y="5097954"/>
                <a:ext cx="410532"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36</a:t>
                </a:r>
              </a:p>
            </p:txBody>
          </p:sp>
          <p:sp>
            <p:nvSpPr>
              <p:cNvPr id="505971" name="Rectangle 3"/>
              <p:cNvSpPr>
                <a:spLocks noChangeArrowheads="1"/>
              </p:cNvSpPr>
              <p:nvPr/>
            </p:nvSpPr>
            <p:spPr bwMode="auto">
              <a:xfrm>
                <a:off x="911741" y="3143764"/>
                <a:ext cx="1917007" cy="51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22"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5972" name="Rectangle 4"/>
              <p:cNvSpPr>
                <a:spLocks noChangeArrowheads="1"/>
              </p:cNvSpPr>
              <p:nvPr/>
            </p:nvSpPr>
            <p:spPr bwMode="auto">
              <a:xfrm>
                <a:off x="1258016" y="2891899"/>
                <a:ext cx="1567162"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22"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505973" name="Text Box 19"/>
              <p:cNvSpPr txBox="1">
                <a:spLocks noChangeArrowheads="1"/>
              </p:cNvSpPr>
              <p:nvPr/>
            </p:nvSpPr>
            <p:spPr bwMode="auto">
              <a:xfrm>
                <a:off x="943870" y="3161626"/>
                <a:ext cx="494424" cy="33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Plc</a:t>
                </a:r>
              </a:p>
            </p:txBody>
          </p:sp>
          <p:sp>
            <p:nvSpPr>
              <p:cNvPr id="505974" name="Text Box 20"/>
              <p:cNvSpPr txBox="1">
                <a:spLocks noChangeArrowheads="1"/>
              </p:cNvSpPr>
              <p:nvPr/>
            </p:nvSpPr>
            <p:spPr bwMode="auto">
              <a:xfrm>
                <a:off x="943870" y="3400988"/>
                <a:ext cx="539047"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PIO</a:t>
                </a:r>
              </a:p>
            </p:txBody>
          </p:sp>
          <p:sp>
            <p:nvSpPr>
              <p:cNvPr id="505975" name="Text Box 21"/>
              <p:cNvSpPr txBox="1">
                <a:spLocks noChangeArrowheads="1"/>
              </p:cNvSpPr>
              <p:nvPr/>
            </p:nvSpPr>
            <p:spPr bwMode="auto">
              <a:xfrm>
                <a:off x="1449004" y="3161626"/>
                <a:ext cx="526552" cy="33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358</a:t>
                </a:r>
              </a:p>
            </p:txBody>
          </p:sp>
          <p:sp>
            <p:nvSpPr>
              <p:cNvPr id="505976" name="Text Box 22"/>
              <p:cNvSpPr txBox="1">
                <a:spLocks noChangeArrowheads="1"/>
              </p:cNvSpPr>
              <p:nvPr/>
            </p:nvSpPr>
            <p:spPr bwMode="auto">
              <a:xfrm>
                <a:off x="1449004" y="3400988"/>
                <a:ext cx="526552"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301</a:t>
                </a:r>
              </a:p>
            </p:txBody>
          </p:sp>
          <p:sp>
            <p:nvSpPr>
              <p:cNvPr id="505977" name="Text Box 23"/>
              <p:cNvSpPr txBox="1">
                <a:spLocks noChangeArrowheads="1"/>
              </p:cNvSpPr>
              <p:nvPr/>
            </p:nvSpPr>
            <p:spPr bwMode="auto">
              <a:xfrm>
                <a:off x="2105855" y="3161626"/>
                <a:ext cx="765731" cy="33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14.4%</a:t>
                </a:r>
              </a:p>
            </p:txBody>
          </p:sp>
          <p:sp>
            <p:nvSpPr>
              <p:cNvPr id="505978" name="Text Box 24"/>
              <p:cNvSpPr txBox="1">
                <a:spLocks noChangeArrowheads="1"/>
              </p:cNvSpPr>
              <p:nvPr/>
            </p:nvSpPr>
            <p:spPr bwMode="auto">
              <a:xfrm>
                <a:off x="2105855" y="3400988"/>
                <a:ext cx="765731" cy="3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12.3%</a:t>
                </a:r>
              </a:p>
            </p:txBody>
          </p:sp>
          <p:sp>
            <p:nvSpPr>
              <p:cNvPr id="505979" name="Text Box 48"/>
              <p:cNvSpPr txBox="1">
                <a:spLocks noChangeArrowheads="1"/>
              </p:cNvSpPr>
              <p:nvPr/>
            </p:nvSpPr>
            <p:spPr bwMode="auto">
              <a:xfrm>
                <a:off x="1311564" y="2927624"/>
                <a:ext cx="813925" cy="27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 Events</a:t>
                </a:r>
              </a:p>
            </p:txBody>
          </p:sp>
          <p:sp>
            <p:nvSpPr>
              <p:cNvPr id="505980" name="Text Box 49"/>
              <p:cNvSpPr txBox="1">
                <a:spLocks noChangeArrowheads="1"/>
              </p:cNvSpPr>
              <p:nvPr/>
            </p:nvSpPr>
            <p:spPr bwMode="auto">
              <a:xfrm>
                <a:off x="2089790" y="2820447"/>
                <a:ext cx="822850" cy="46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3 Year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67"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Estimate</a:t>
                </a:r>
              </a:p>
            </p:txBody>
          </p:sp>
          <p:sp>
            <p:nvSpPr>
              <p:cNvPr id="505981" name="TextBox 49"/>
              <p:cNvSpPr txBox="1">
                <a:spLocks noChangeArrowheads="1"/>
              </p:cNvSpPr>
              <p:nvPr/>
            </p:nvSpPr>
            <p:spPr bwMode="auto">
              <a:xfrm>
                <a:off x="3458827" y="4638881"/>
                <a:ext cx="976352" cy="35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P=0.027</a:t>
                </a:r>
              </a:p>
            </p:txBody>
          </p:sp>
          <p:sp>
            <p:nvSpPr>
              <p:cNvPr id="505982" name="Text Box 29"/>
              <p:cNvSpPr txBox="1">
                <a:spLocks noChangeArrowheads="1"/>
              </p:cNvSpPr>
              <p:nvPr/>
            </p:nvSpPr>
            <p:spPr bwMode="auto">
              <a:xfrm>
                <a:off x="4442319" y="3031228"/>
                <a:ext cx="678271" cy="5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258" tIns="40628" rIns="81258" bIns="40628">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HR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0.84</a:t>
                </a:r>
              </a:p>
            </p:txBody>
          </p:sp>
          <p:sp>
            <p:nvSpPr>
              <p:cNvPr id="522367" name="Freeform 81"/>
              <p:cNvSpPr>
                <a:spLocks/>
              </p:cNvSpPr>
              <p:nvPr/>
            </p:nvSpPr>
            <p:spPr bwMode="auto">
              <a:xfrm flipH="1">
                <a:off x="3900488" y="2941638"/>
                <a:ext cx="165100" cy="361950"/>
              </a:xfrm>
              <a:custGeom>
                <a:avLst/>
                <a:gdLst>
                  <a:gd name="T0" fmla="*/ 2147483646 w 159"/>
                  <a:gd name="T1" fmla="*/ 0 h 217"/>
                  <a:gd name="T2" fmla="*/ 2147483646 w 159"/>
                  <a:gd name="T3" fmla="*/ 2147483646 h 217"/>
                  <a:gd name="T4" fmla="*/ 2147483646 w 159"/>
                  <a:gd name="T5" fmla="*/ 2147483646 h 217"/>
                  <a:gd name="T6" fmla="*/ 2147483646 w 159"/>
                  <a:gd name="T7" fmla="*/ 2147483646 h 217"/>
                  <a:gd name="T8" fmla="*/ 0 60000 65536"/>
                  <a:gd name="T9" fmla="*/ 0 60000 65536"/>
                  <a:gd name="T10" fmla="*/ 0 60000 65536"/>
                  <a:gd name="T11" fmla="*/ 0 60000 65536"/>
                  <a:gd name="T12" fmla="*/ 0 w 159"/>
                  <a:gd name="T13" fmla="*/ 0 h 217"/>
                  <a:gd name="T14" fmla="*/ 159 w 159"/>
                  <a:gd name="T15" fmla="*/ 217 h 217"/>
                </a:gdLst>
                <a:ahLst/>
                <a:cxnLst>
                  <a:cxn ang="T8">
                    <a:pos x="T0" y="T1"/>
                  </a:cxn>
                  <a:cxn ang="T9">
                    <a:pos x="T2" y="T3"/>
                  </a:cxn>
                  <a:cxn ang="T10">
                    <a:pos x="T4" y="T5"/>
                  </a:cxn>
                  <a:cxn ang="T11">
                    <a:pos x="T6" y="T7"/>
                  </a:cxn>
                </a:cxnLst>
                <a:rect l="T12" t="T13" r="T14" b="T15"/>
                <a:pathLst>
                  <a:path w="159" h="217">
                    <a:moveTo>
                      <a:pt x="20" y="0"/>
                    </a:moveTo>
                    <a:cubicBezTo>
                      <a:pt x="10" y="47"/>
                      <a:pt x="0" y="94"/>
                      <a:pt x="20" y="109"/>
                    </a:cubicBezTo>
                    <a:cubicBezTo>
                      <a:pt x="40" y="124"/>
                      <a:pt x="117" y="71"/>
                      <a:pt x="138" y="89"/>
                    </a:cubicBezTo>
                    <a:cubicBezTo>
                      <a:pt x="159" y="107"/>
                      <a:pt x="153" y="162"/>
                      <a:pt x="148" y="217"/>
                    </a:cubicBezTo>
                  </a:path>
                </a:pathLst>
              </a:custGeom>
              <a:noFill/>
              <a:ln w="28575">
                <a:solidFill>
                  <a:srgbClr val="FFFF0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2368" name="Freeform 82"/>
              <p:cNvSpPr>
                <a:spLocks/>
              </p:cNvSpPr>
              <p:nvPr/>
            </p:nvSpPr>
            <p:spPr bwMode="auto">
              <a:xfrm rot="10675165">
                <a:off x="4244975" y="3716338"/>
                <a:ext cx="165100" cy="360362"/>
              </a:xfrm>
              <a:custGeom>
                <a:avLst/>
                <a:gdLst>
                  <a:gd name="T0" fmla="*/ 2147483646 w 159"/>
                  <a:gd name="T1" fmla="*/ 0 h 217"/>
                  <a:gd name="T2" fmla="*/ 2147483646 w 159"/>
                  <a:gd name="T3" fmla="*/ 2147483646 h 217"/>
                  <a:gd name="T4" fmla="*/ 2147483646 w 159"/>
                  <a:gd name="T5" fmla="*/ 2147483646 h 217"/>
                  <a:gd name="T6" fmla="*/ 2147483646 w 159"/>
                  <a:gd name="T7" fmla="*/ 2147483646 h 217"/>
                  <a:gd name="T8" fmla="*/ 0 60000 65536"/>
                  <a:gd name="T9" fmla="*/ 0 60000 65536"/>
                  <a:gd name="T10" fmla="*/ 0 60000 65536"/>
                  <a:gd name="T11" fmla="*/ 0 60000 65536"/>
                  <a:gd name="T12" fmla="*/ 0 w 159"/>
                  <a:gd name="T13" fmla="*/ 0 h 217"/>
                  <a:gd name="T14" fmla="*/ 159 w 159"/>
                  <a:gd name="T15" fmla="*/ 217 h 217"/>
                </a:gdLst>
                <a:ahLst/>
                <a:cxnLst>
                  <a:cxn ang="T8">
                    <a:pos x="T0" y="T1"/>
                  </a:cxn>
                  <a:cxn ang="T9">
                    <a:pos x="T2" y="T3"/>
                  </a:cxn>
                  <a:cxn ang="T10">
                    <a:pos x="T4" y="T5"/>
                  </a:cxn>
                  <a:cxn ang="T11">
                    <a:pos x="T6" y="T7"/>
                  </a:cxn>
                </a:cxnLst>
                <a:rect l="T12" t="T13" r="T14" b="T15"/>
                <a:pathLst>
                  <a:path w="159" h="217">
                    <a:moveTo>
                      <a:pt x="20" y="0"/>
                    </a:moveTo>
                    <a:cubicBezTo>
                      <a:pt x="10" y="47"/>
                      <a:pt x="0" y="94"/>
                      <a:pt x="20" y="109"/>
                    </a:cubicBezTo>
                    <a:cubicBezTo>
                      <a:pt x="40" y="124"/>
                      <a:pt x="117" y="71"/>
                      <a:pt x="138" y="89"/>
                    </a:cubicBezTo>
                    <a:cubicBezTo>
                      <a:pt x="159" y="107"/>
                      <a:pt x="153" y="162"/>
                      <a:pt x="148" y="217"/>
                    </a:cubicBezTo>
                  </a:path>
                </a:pathLst>
              </a:custGeom>
              <a:noFill/>
              <a:ln w="28575">
                <a:solidFill>
                  <a:srgbClr val="FF7F00"/>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sp>
        <p:nvSpPr>
          <p:cNvPr id="505860" name="TextBox 126"/>
          <p:cNvSpPr txBox="1">
            <a:spLocks noChangeArrowheads="1"/>
          </p:cNvSpPr>
          <p:nvPr/>
        </p:nvSpPr>
        <p:spPr bwMode="auto">
          <a:xfrm>
            <a:off x="250825" y="711200"/>
            <a:ext cx="8675688" cy="474663"/>
          </a:xfrm>
          <a:prstGeom prst="rect">
            <a:avLst/>
          </a:prstGeom>
          <a:solidFill>
            <a:srgbClr val="FF6600"/>
          </a:solidFill>
          <a:ln w="9525">
            <a:solidFill>
              <a:srgbClr val="FF5050"/>
            </a:solidFill>
            <a:miter lim="800000"/>
            <a:headEnd/>
            <a:tailEnd/>
          </a:ln>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PIOGLITAZONE REDUCES CARDIOVASCULAR EVENTS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ctrTitle"/>
          </p:nvPr>
        </p:nvSpPr>
        <p:spPr>
          <a:xfrm>
            <a:off x="976313" y="3225799"/>
            <a:ext cx="7269162" cy="3136499"/>
          </a:xfrm>
          <a:solidFill>
            <a:schemeClr val="bg1"/>
          </a:solidFill>
          <a:ln>
            <a:solidFill>
              <a:schemeClr val="bg1"/>
            </a:solidFill>
            <a:miter lim="800000"/>
            <a:headEnd/>
            <a:tailEnd/>
          </a:ln>
        </p:spPr>
        <p:txBody>
          <a:bodyPr/>
          <a:lstStyle/>
          <a:p>
            <a:pPr>
              <a:lnSpc>
                <a:spcPct val="90000"/>
              </a:lnSpc>
            </a:pPr>
            <a:r>
              <a:rPr lang="en-US" altLang="en-US" sz="3200" dirty="0">
                <a:solidFill>
                  <a:srgbClr val="FF0000"/>
                </a:solidFill>
              </a:rPr>
              <a:t>Glucagon-like Peptide 1 (GLP-1)</a:t>
            </a:r>
            <a:br>
              <a:rPr lang="en-US" altLang="en-US" sz="3200" dirty="0">
                <a:solidFill>
                  <a:srgbClr val="FF0000"/>
                </a:solidFill>
              </a:rPr>
            </a:br>
            <a:r>
              <a:rPr lang="en-US" altLang="en-US" sz="3200" dirty="0">
                <a:solidFill>
                  <a:srgbClr val="FF0000"/>
                </a:solidFill>
              </a:rPr>
              <a:t>and </a:t>
            </a:r>
            <a:br>
              <a:rPr lang="en-US" altLang="en-US" sz="3200" dirty="0">
                <a:solidFill>
                  <a:srgbClr val="FF0000"/>
                </a:solidFill>
              </a:rPr>
            </a:br>
            <a:r>
              <a:rPr lang="en-US" altLang="en-US" sz="3200" dirty="0">
                <a:solidFill>
                  <a:srgbClr val="FF0000"/>
                </a:solidFill>
              </a:rPr>
              <a:t>Glucose-Dependent </a:t>
            </a:r>
            <a:r>
              <a:rPr lang="en-US" altLang="en-US" sz="3200" dirty="0" err="1">
                <a:solidFill>
                  <a:srgbClr val="FF0000"/>
                </a:solidFill>
              </a:rPr>
              <a:t>Insulinotrophic</a:t>
            </a:r>
            <a:r>
              <a:rPr lang="en-US" altLang="en-US" sz="3200" dirty="0">
                <a:solidFill>
                  <a:srgbClr val="FF0000"/>
                </a:solidFill>
              </a:rPr>
              <a:t> Polypeptide (GIP) </a:t>
            </a:r>
            <a:br>
              <a:rPr lang="en-US" altLang="en-US" sz="3200" dirty="0">
                <a:solidFill>
                  <a:srgbClr val="FF0000"/>
                </a:solidFill>
              </a:rPr>
            </a:br>
            <a:r>
              <a:rPr lang="en-US" altLang="en-US" sz="3200" dirty="0">
                <a:solidFill>
                  <a:srgbClr val="FF0000"/>
                </a:solidFill>
              </a:rPr>
              <a:t>account for ~90% of the </a:t>
            </a:r>
            <a:br>
              <a:rPr lang="en-US" altLang="en-US" sz="3200" dirty="0">
                <a:solidFill>
                  <a:srgbClr val="FF0000"/>
                </a:solidFill>
              </a:rPr>
            </a:br>
            <a:r>
              <a:rPr lang="en-US" altLang="en-US" sz="3200" dirty="0">
                <a:solidFill>
                  <a:srgbClr val="FF0000"/>
                </a:solidFill>
              </a:rPr>
              <a:t>incretin effect and 60-70% of insulin secreted during a meal</a:t>
            </a:r>
          </a:p>
        </p:txBody>
      </p:sp>
      <p:sp>
        <p:nvSpPr>
          <p:cNvPr id="7" name="Rectangle 2"/>
          <p:cNvSpPr txBox="1">
            <a:spLocks noChangeArrowheads="1"/>
          </p:cNvSpPr>
          <p:nvPr/>
        </p:nvSpPr>
        <p:spPr bwMode="auto">
          <a:xfrm>
            <a:off x="2238375" y="568325"/>
            <a:ext cx="4624388" cy="739775"/>
          </a:xfrm>
          <a:prstGeom prst="rect">
            <a:avLst/>
          </a:prstGeom>
          <a:solidFill>
            <a:srgbClr val="FF7308"/>
          </a:solidFill>
          <a:ln w="9525">
            <a:solidFill>
              <a:srgbClr val="FF7308"/>
            </a:solidFill>
            <a:miter lim="800000"/>
            <a:headEnd/>
            <a:tailEnd/>
          </a:ln>
        </p:spPr>
        <p:txBody>
          <a:bodyPr anchor="ctr"/>
          <a:lstStyle/>
          <a:p>
            <a:pPr algn="ctr">
              <a:defRPr/>
            </a:pPr>
            <a:r>
              <a:rPr lang="en-US" sz="5511" b="1" kern="0">
                <a:solidFill>
                  <a:srgbClr val="FFFFFF"/>
                </a:solidFill>
                <a:latin typeface="Helvetica"/>
                <a:ea typeface="ＭＳ Ｐゴシック"/>
                <a:cs typeface="ＭＳ Ｐゴシック"/>
              </a:rPr>
              <a:t>INCRETINS</a:t>
            </a:r>
            <a:endParaRPr lang="en-US" sz="5511" b="1" kern="0" dirty="0">
              <a:solidFill>
                <a:srgbClr val="FFFFFF"/>
              </a:solidFill>
              <a:latin typeface="Helvetica"/>
              <a:ea typeface="ＭＳ Ｐゴシック"/>
              <a:cs typeface="ＭＳ Ｐゴシック"/>
            </a:endParaRPr>
          </a:p>
        </p:txBody>
      </p:sp>
      <p:sp>
        <p:nvSpPr>
          <p:cNvPr id="512004" name="Rectangle 3"/>
          <p:cNvSpPr>
            <a:spLocks noGrp="1" noChangeArrowheads="1"/>
          </p:cNvSpPr>
          <p:nvPr>
            <p:ph type="subTitle" idx="1"/>
          </p:nvPr>
        </p:nvSpPr>
        <p:spPr>
          <a:xfrm>
            <a:off x="909638" y="1560513"/>
            <a:ext cx="7407275" cy="1325562"/>
          </a:xfrm>
          <a:solidFill>
            <a:srgbClr val="FAFD00"/>
          </a:solidFill>
          <a:ln>
            <a:solidFill>
              <a:srgbClr val="FAFD00"/>
            </a:solidFill>
            <a:miter lim="800000"/>
            <a:headEnd/>
            <a:tailEnd/>
          </a:ln>
        </p:spPr>
        <p:txBody>
          <a:bodyPr/>
          <a:lstStyle/>
          <a:p>
            <a:pPr>
              <a:lnSpc>
                <a:spcPct val="90000"/>
              </a:lnSpc>
              <a:spcBef>
                <a:spcPct val="0"/>
              </a:spcBef>
              <a:defRPr/>
            </a:pPr>
            <a:r>
              <a:rPr lang="en-US" altLang="en-US" sz="2844">
                <a:solidFill>
                  <a:schemeClr val="tx1"/>
                </a:solidFill>
              </a:rPr>
              <a:t>In response to equivalent hyperglycemic stimuli, </a:t>
            </a:r>
            <a:r>
              <a:rPr lang="en-US" altLang="en-US" sz="2844" u="sng">
                <a:solidFill>
                  <a:schemeClr val="tx1"/>
                </a:solidFill>
              </a:rPr>
              <a:t>ORAL</a:t>
            </a:r>
            <a:r>
              <a:rPr lang="en-US" altLang="en-US" sz="2844">
                <a:solidFill>
                  <a:schemeClr val="tx1"/>
                </a:solidFill>
              </a:rPr>
              <a:t> glucose elicits a greater insulin response than </a:t>
            </a:r>
            <a:r>
              <a:rPr lang="en-US" altLang="en-US" sz="2844" u="sng">
                <a:solidFill>
                  <a:schemeClr val="tx1"/>
                </a:solidFill>
              </a:rPr>
              <a:t>IV</a:t>
            </a:r>
            <a:r>
              <a:rPr lang="en-US" altLang="en-US" sz="2844">
                <a:solidFill>
                  <a:schemeClr val="tx1"/>
                </a:solidFill>
              </a:rPr>
              <a:t> glucose</a:t>
            </a:r>
            <a:endParaRPr lang="en-US" altLang="en-US" sz="2844" baseline="30000">
              <a:solidFill>
                <a:schemeClr val="tx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ctrTitle"/>
          </p:nvPr>
        </p:nvSpPr>
        <p:spPr bwMode="auto">
          <a:xfrm>
            <a:off x="576263" y="217564"/>
            <a:ext cx="8088312" cy="719138"/>
          </a:xfrm>
          <a:solidFill>
            <a:srgbClr val="FF7308"/>
          </a:solidFill>
          <a:ln>
            <a:solidFill>
              <a:srgbClr val="FF7308"/>
            </a:solidFill>
            <a:miter lim="800000"/>
            <a:headEnd/>
            <a:tailEnd/>
          </a:ln>
        </p:spPr>
        <p:txBody>
          <a:bodyPr vert="horz" wrap="square" lIns="81280" tIns="40640" rIns="81280" bIns="40640" numCol="1" anchor="t" anchorCtr="0" compatLnSpc="1">
            <a:prstTxWarp prst="textNoShape">
              <a:avLst/>
            </a:prstTxWarp>
          </a:bodyPr>
          <a:lstStyle/>
          <a:p>
            <a:pPr algn="ctr">
              <a:defRPr/>
            </a:pPr>
            <a:r>
              <a:rPr lang="en-US" altLang="en-US" sz="5333" b="1" dirty="0">
                <a:solidFill>
                  <a:srgbClr val="FFFFFF"/>
                </a:solidFill>
              </a:rPr>
              <a:t>GLP-1 ANALOGUES</a:t>
            </a:r>
          </a:p>
        </p:txBody>
      </p:sp>
      <p:sp>
        <p:nvSpPr>
          <p:cNvPr id="117763" name="Rectangle 3"/>
          <p:cNvSpPr>
            <a:spLocks noGrp="1" noChangeArrowheads="1"/>
          </p:cNvSpPr>
          <p:nvPr>
            <p:ph type="subTitle" idx="1"/>
          </p:nvPr>
        </p:nvSpPr>
        <p:spPr>
          <a:xfrm>
            <a:off x="200416" y="1177562"/>
            <a:ext cx="9169053" cy="4949825"/>
          </a:xfrm>
        </p:spPr>
        <p:txBody>
          <a:bodyPr/>
          <a:lstStyle/>
          <a:p>
            <a:pPr marL="506596" indent="-506596" algn="l">
              <a:spcBef>
                <a:spcPct val="0"/>
              </a:spcBef>
              <a:spcAft>
                <a:spcPts val="533"/>
              </a:spcAft>
              <a:buClr>
                <a:srgbClr val="FF0000"/>
              </a:buClr>
              <a:buFont typeface="Times" pitchFamily="18" charset="0"/>
              <a:buChar char="●"/>
              <a:defRPr/>
            </a:pPr>
            <a:r>
              <a:rPr lang="en-US" altLang="en-US" sz="2900" b="1" dirty="0">
                <a:solidFill>
                  <a:srgbClr val="FFFF00"/>
                </a:solidFill>
              </a:rPr>
              <a:t>Exenatide BID (</a:t>
            </a:r>
            <a:r>
              <a:rPr lang="en-US" altLang="en-US" sz="2900" b="1" dirty="0" err="1">
                <a:solidFill>
                  <a:srgbClr val="FFFF00"/>
                </a:solidFill>
              </a:rPr>
              <a:t>Byetta</a:t>
            </a:r>
            <a:r>
              <a:rPr lang="en-US" altLang="en-US" sz="2900" b="1" dirty="0">
                <a:solidFill>
                  <a:srgbClr val="FFFF00"/>
                </a:solidFill>
              </a:rPr>
              <a:t>)</a:t>
            </a:r>
          </a:p>
          <a:p>
            <a:pPr marL="506596" indent="-506596" algn="l">
              <a:spcBef>
                <a:spcPct val="0"/>
              </a:spcBef>
              <a:spcAft>
                <a:spcPts val="533"/>
              </a:spcAft>
              <a:buClr>
                <a:srgbClr val="FF0000"/>
              </a:buClr>
              <a:buFont typeface="Times" pitchFamily="18" charset="0"/>
              <a:buChar char="●"/>
              <a:defRPr/>
            </a:pPr>
            <a:r>
              <a:rPr lang="en-US" altLang="en-US" sz="2900" b="1" dirty="0" err="1">
                <a:solidFill>
                  <a:srgbClr val="FFCC00"/>
                </a:solidFill>
              </a:rPr>
              <a:t>Lixisenatide</a:t>
            </a:r>
            <a:r>
              <a:rPr lang="en-US" altLang="en-US" sz="2900" b="1" dirty="0">
                <a:solidFill>
                  <a:srgbClr val="FFCC00"/>
                </a:solidFill>
              </a:rPr>
              <a:t> (</a:t>
            </a:r>
            <a:r>
              <a:rPr lang="en-US" altLang="en-US" sz="2900" b="1" dirty="0" err="1">
                <a:solidFill>
                  <a:srgbClr val="FFCC00"/>
                </a:solidFill>
              </a:rPr>
              <a:t>Adlyin</a:t>
            </a:r>
            <a:r>
              <a:rPr lang="en-US" altLang="en-US" sz="2900" b="1" dirty="0">
                <a:solidFill>
                  <a:srgbClr val="FFCC00"/>
                </a:solidFill>
              </a:rPr>
              <a:t>)</a:t>
            </a:r>
          </a:p>
          <a:p>
            <a:pPr marL="506596" indent="-506596" algn="l">
              <a:spcBef>
                <a:spcPct val="0"/>
              </a:spcBef>
              <a:spcAft>
                <a:spcPts val="533"/>
              </a:spcAft>
              <a:buClr>
                <a:srgbClr val="FF0000"/>
              </a:buClr>
              <a:buFont typeface="Times" pitchFamily="18" charset="0"/>
              <a:buChar char="●"/>
              <a:defRPr/>
            </a:pPr>
            <a:r>
              <a:rPr lang="en-US" altLang="en-US" sz="2900" b="1" dirty="0">
                <a:solidFill>
                  <a:srgbClr val="66FFFF"/>
                </a:solidFill>
              </a:rPr>
              <a:t>Liraglutide (Victoza)</a:t>
            </a:r>
          </a:p>
          <a:p>
            <a:pPr marL="506596" indent="-506596" algn="l">
              <a:spcBef>
                <a:spcPct val="0"/>
              </a:spcBef>
              <a:spcAft>
                <a:spcPts val="533"/>
              </a:spcAft>
              <a:buClr>
                <a:srgbClr val="FF0000"/>
              </a:buClr>
              <a:buFont typeface="Times" pitchFamily="18" charset="0"/>
              <a:buChar char="●"/>
              <a:defRPr/>
            </a:pPr>
            <a:r>
              <a:rPr lang="en-US" altLang="en-US" sz="2900" b="1" dirty="0">
                <a:solidFill>
                  <a:srgbClr val="99FF99"/>
                </a:solidFill>
              </a:rPr>
              <a:t>Exenatide QW (</a:t>
            </a:r>
            <a:r>
              <a:rPr lang="en-US" altLang="en-US" sz="2900" b="1" dirty="0" err="1">
                <a:solidFill>
                  <a:srgbClr val="99FF99"/>
                </a:solidFill>
              </a:rPr>
              <a:t>Bydureon</a:t>
            </a:r>
            <a:r>
              <a:rPr lang="en-US" altLang="en-US" sz="2900" b="1" dirty="0">
                <a:solidFill>
                  <a:srgbClr val="99FF99"/>
                </a:solidFill>
              </a:rPr>
              <a:t>)</a:t>
            </a:r>
          </a:p>
          <a:p>
            <a:pPr marL="506596" indent="-506596" algn="l">
              <a:spcBef>
                <a:spcPct val="0"/>
              </a:spcBef>
              <a:spcAft>
                <a:spcPts val="533"/>
              </a:spcAft>
              <a:buClr>
                <a:srgbClr val="FF0000"/>
              </a:buClr>
              <a:buFont typeface="Times" pitchFamily="18" charset="0"/>
              <a:buChar char="●"/>
              <a:defRPr/>
            </a:pPr>
            <a:r>
              <a:rPr lang="en-US" altLang="en-US" sz="2900" b="1" dirty="0">
                <a:solidFill>
                  <a:srgbClr val="FFCCFF"/>
                </a:solidFill>
              </a:rPr>
              <a:t>Albiglutide QW (</a:t>
            </a:r>
            <a:r>
              <a:rPr lang="en-US" altLang="en-US" sz="2900" b="1" dirty="0" err="1">
                <a:solidFill>
                  <a:srgbClr val="FFCCFF"/>
                </a:solidFill>
              </a:rPr>
              <a:t>Tanzeum</a:t>
            </a:r>
            <a:r>
              <a:rPr lang="en-US" altLang="en-US" sz="2900" b="1" dirty="0">
                <a:solidFill>
                  <a:srgbClr val="FFCCFF"/>
                </a:solidFill>
              </a:rPr>
              <a:t>)</a:t>
            </a:r>
          </a:p>
          <a:p>
            <a:pPr marL="506596" indent="-506596" algn="l">
              <a:spcBef>
                <a:spcPct val="0"/>
              </a:spcBef>
              <a:spcAft>
                <a:spcPts val="533"/>
              </a:spcAft>
              <a:buClr>
                <a:srgbClr val="FF0000"/>
              </a:buClr>
              <a:buFont typeface="Times" pitchFamily="18" charset="0"/>
              <a:buChar char="●"/>
              <a:defRPr/>
            </a:pPr>
            <a:r>
              <a:rPr lang="en-US" altLang="en-US" sz="2900" b="1" dirty="0">
                <a:solidFill>
                  <a:srgbClr val="FF0000"/>
                </a:solidFill>
              </a:rPr>
              <a:t>Dulaglutide QW (Trulicity)</a:t>
            </a:r>
          </a:p>
          <a:p>
            <a:pPr marL="506596" indent="-506596" algn="l">
              <a:spcBef>
                <a:spcPct val="0"/>
              </a:spcBef>
              <a:spcAft>
                <a:spcPts val="533"/>
              </a:spcAft>
              <a:buClr>
                <a:srgbClr val="FF0000"/>
              </a:buClr>
              <a:buFont typeface="Times" pitchFamily="18" charset="0"/>
              <a:buChar char="●"/>
              <a:defRPr/>
            </a:pPr>
            <a:r>
              <a:rPr lang="en-US" altLang="en-US" sz="2900" b="1" dirty="0">
                <a:solidFill>
                  <a:schemeClr val="accent1">
                    <a:lumMod val="40000"/>
                    <a:lumOff val="60000"/>
                  </a:schemeClr>
                </a:solidFill>
              </a:rPr>
              <a:t>Semaglutide QW (Ozempic)</a:t>
            </a:r>
          </a:p>
          <a:p>
            <a:pPr marL="506596" indent="-506596" algn="l">
              <a:spcBef>
                <a:spcPct val="0"/>
              </a:spcBef>
              <a:spcAft>
                <a:spcPts val="533"/>
              </a:spcAft>
              <a:buClr>
                <a:srgbClr val="FF0000"/>
              </a:buClr>
              <a:buFont typeface="Times" pitchFamily="18" charset="0"/>
              <a:buChar char="●"/>
              <a:defRPr/>
            </a:pPr>
            <a:r>
              <a:rPr lang="en-US" altLang="en-US" sz="2900" b="1" dirty="0"/>
              <a:t>Semaglutide – oral (</a:t>
            </a:r>
            <a:r>
              <a:rPr lang="en-US" altLang="en-US" sz="2900" b="1" dirty="0" err="1"/>
              <a:t>Rybelsus</a:t>
            </a:r>
            <a:r>
              <a:rPr lang="en-US" altLang="en-US" sz="2900" b="1" dirty="0"/>
              <a:t>)</a:t>
            </a:r>
          </a:p>
          <a:p>
            <a:pPr marL="506596" indent="-506596" algn="l">
              <a:spcBef>
                <a:spcPct val="0"/>
              </a:spcBef>
              <a:spcAft>
                <a:spcPts val="533"/>
              </a:spcAft>
              <a:buClr>
                <a:srgbClr val="FF0000"/>
              </a:buClr>
              <a:buFont typeface="Times" pitchFamily="18" charset="0"/>
              <a:buChar char="●"/>
              <a:defRPr/>
            </a:pPr>
            <a:r>
              <a:rPr lang="en-US" altLang="en-US" sz="2900" b="1" dirty="0">
                <a:solidFill>
                  <a:schemeClr val="accent1">
                    <a:lumMod val="40000"/>
                    <a:lumOff val="60000"/>
                  </a:schemeClr>
                </a:solidFill>
              </a:rPr>
              <a:t>Tirzepatide (</a:t>
            </a:r>
            <a:r>
              <a:rPr lang="en-US" altLang="en-US" sz="2900" b="1" dirty="0" err="1">
                <a:solidFill>
                  <a:schemeClr val="accent1">
                    <a:lumMod val="40000"/>
                    <a:lumOff val="60000"/>
                  </a:schemeClr>
                </a:solidFill>
              </a:rPr>
              <a:t>Mounjaro</a:t>
            </a:r>
            <a:r>
              <a:rPr lang="en-US" altLang="en-US" sz="2900" b="1" dirty="0">
                <a:solidFill>
                  <a:schemeClr val="accent1">
                    <a:lumMod val="40000"/>
                    <a:lumOff val="60000"/>
                  </a:schemeClr>
                </a:solidFill>
              </a:rPr>
              <a:t>)</a:t>
            </a:r>
          </a:p>
          <a:p>
            <a:pPr marL="506596" indent="-506596" algn="l">
              <a:spcBef>
                <a:spcPct val="0"/>
              </a:spcBef>
              <a:spcAft>
                <a:spcPts val="533"/>
              </a:spcAft>
              <a:buClr>
                <a:srgbClr val="FF0000"/>
              </a:buClr>
              <a:buFont typeface="Times" pitchFamily="18" charset="0"/>
              <a:buChar char="●"/>
              <a:defRPr/>
            </a:pPr>
            <a:r>
              <a:rPr lang="en-US" altLang="en-US" sz="2900" b="1" dirty="0">
                <a:solidFill>
                  <a:srgbClr val="FFFF99"/>
                </a:solidFill>
              </a:rPr>
              <a:t>GLP-1 RA/GIP/GLUCAGON (</a:t>
            </a:r>
            <a:r>
              <a:rPr lang="en-US" altLang="en-US" sz="2900" b="1" dirty="0" err="1">
                <a:solidFill>
                  <a:srgbClr val="FFFF99"/>
                </a:solidFill>
              </a:rPr>
              <a:t>Ritatrutide</a:t>
            </a:r>
            <a:r>
              <a:rPr lang="en-US" altLang="en-US" sz="2900" b="1" dirty="0">
                <a:solidFill>
                  <a:srgbClr val="FFFF99"/>
                </a:solidFill>
              </a:rPr>
              <a:t>)</a:t>
            </a:r>
          </a:p>
          <a:p>
            <a:pPr marL="506596" indent="-506596" algn="l">
              <a:spcBef>
                <a:spcPct val="0"/>
              </a:spcBef>
              <a:spcAft>
                <a:spcPts val="533"/>
              </a:spcAft>
              <a:buClr>
                <a:srgbClr val="FF0000"/>
              </a:buClr>
              <a:buFont typeface="Times" pitchFamily="18" charset="0"/>
              <a:buChar char="●"/>
              <a:defRPr/>
            </a:pPr>
            <a:r>
              <a:rPr lang="en-US" altLang="en-US" sz="2900" b="1" dirty="0" err="1">
                <a:solidFill>
                  <a:srgbClr val="FFCC00"/>
                </a:solidFill>
              </a:rPr>
              <a:t>Cagrisema</a:t>
            </a:r>
            <a:endParaRPr lang="en-US" altLang="en-US" sz="2900" b="1" dirty="0">
              <a:solidFill>
                <a:srgbClr val="FFCC00"/>
              </a:solidFill>
            </a:endParaRPr>
          </a:p>
        </p:txBody>
      </p:sp>
    </p:spTree>
    <p:extLst>
      <p:ext uri="{BB962C8B-B14F-4D97-AF65-F5344CB8AC3E}">
        <p14:creationId xmlns:p14="http://schemas.microsoft.com/office/powerpoint/2010/main" val="631997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Date Placeholder 3"/>
          <p:cNvSpPr txBox="1">
            <a:spLocks noGrp="1"/>
          </p:cNvSpPr>
          <p:nvPr/>
        </p:nvSpPr>
        <p:spPr bwMode="auto">
          <a:xfrm>
            <a:off x="685800" y="5935663"/>
            <a:ext cx="1905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70000"/>
              </a:spcBef>
              <a:buClr>
                <a:schemeClr val="tx1"/>
              </a:buClr>
              <a:buChar char="•"/>
              <a:defRPr sz="2200">
                <a:solidFill>
                  <a:srgbClr val="FFFFFF"/>
                </a:solidFill>
                <a:latin typeface="Arial" panose="020B0604020202020204" pitchFamily="34" charset="0"/>
                <a:ea typeface="MS PGothic" panose="020B0600070205080204" pitchFamily="34" charset="-128"/>
              </a:defRPr>
            </a:lvl1pPr>
            <a:lvl2pPr marL="742950" indent="-285750" eaLnBrk="0" hangingPunct="0">
              <a:lnSpc>
                <a:spcPct val="85000"/>
              </a:lnSpc>
              <a:spcBef>
                <a:spcPct val="40000"/>
              </a:spcBef>
              <a:buClr>
                <a:schemeClr val="tx1"/>
              </a:buClr>
              <a:buChar char="–"/>
              <a:defRPr sz="1900">
                <a:solidFill>
                  <a:srgbClr val="FFFFFF"/>
                </a:solidFill>
                <a:latin typeface="Arial" panose="020B0604020202020204" pitchFamily="34" charset="0"/>
                <a:ea typeface="MS PGothic" panose="020B0600070205080204" pitchFamily="34" charset="-128"/>
              </a:defRPr>
            </a:lvl2pPr>
            <a:lvl3pPr marL="1143000" indent="-228600" eaLnBrk="0" hangingPunct="0">
              <a:lnSpc>
                <a:spcPct val="85000"/>
              </a:lnSpc>
              <a:spcBef>
                <a:spcPct val="40000"/>
              </a:spcBef>
              <a:buClr>
                <a:schemeClr val="tx1"/>
              </a:buClr>
              <a:buFont typeface="Wingdings" panose="05000000000000000000" pitchFamily="2" charset="2"/>
              <a:buChar char="§"/>
              <a:defRPr sz="2400">
                <a:solidFill>
                  <a:srgbClr val="FFFFFF"/>
                </a:solidFill>
                <a:latin typeface="Arial" panose="020B0604020202020204" pitchFamily="34" charset="0"/>
                <a:ea typeface="MS PGothic" panose="020B0600070205080204" pitchFamily="34" charset="-128"/>
              </a:defRPr>
            </a:lvl3pPr>
            <a:lvl4pPr marL="1600200" indent="-228600" eaLnBrk="0" hangingPunct="0">
              <a:lnSpc>
                <a:spcPct val="85000"/>
              </a:lnSpc>
              <a:spcBef>
                <a:spcPct val="40000"/>
              </a:spcBef>
              <a:buClr>
                <a:schemeClr val="tx1"/>
              </a:buClr>
              <a:buChar char="–"/>
              <a:defRPr sz="2000">
                <a:solidFill>
                  <a:srgbClr val="FFFFFF"/>
                </a:solidFill>
                <a:latin typeface="Arial" panose="020B0604020202020204" pitchFamily="34" charset="0"/>
                <a:ea typeface="MS PGothic" panose="020B0600070205080204" pitchFamily="34" charset="-128"/>
              </a:defRPr>
            </a:lvl4pPr>
            <a:lvl5pPr marL="2057400" indent="-228600" eaLnBrk="0" hangingPunct="0">
              <a:lnSpc>
                <a:spcPct val="85000"/>
              </a:lnSpc>
              <a:spcBef>
                <a:spcPct val="40000"/>
              </a:spcBef>
              <a:buClr>
                <a:schemeClr val="tx1"/>
              </a:buClr>
              <a:buChar char="–"/>
              <a:defRPr sz="2000">
                <a:solidFill>
                  <a:srgbClr val="FFFFFF"/>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9pPr>
          </a:lstStyle>
          <a:p>
            <a:pPr algn="ctr">
              <a:lnSpc>
                <a:spcPct val="100000"/>
              </a:lnSpc>
              <a:spcBef>
                <a:spcPct val="0"/>
              </a:spcBef>
              <a:buClrTx/>
              <a:buFontTx/>
              <a:buNone/>
              <a:defRPr/>
            </a:pPr>
            <a:endParaRPr lang="en-US" altLang="en-US" sz="711" b="1">
              <a:solidFill>
                <a:srgbClr val="006980"/>
              </a:solidFill>
              <a:latin typeface="Helvetica" panose="020B0604020202020204" pitchFamily="34" charset="0"/>
            </a:endParaRPr>
          </a:p>
          <a:p>
            <a:pPr algn="ctr">
              <a:lnSpc>
                <a:spcPct val="100000"/>
              </a:lnSpc>
              <a:spcBef>
                <a:spcPct val="0"/>
              </a:spcBef>
              <a:buClrTx/>
              <a:buFontTx/>
              <a:buNone/>
              <a:defRPr/>
            </a:pPr>
            <a:endParaRPr lang="en-US" altLang="en-US" sz="711" b="1">
              <a:solidFill>
                <a:srgbClr val="006980"/>
              </a:solidFill>
              <a:latin typeface="Helvetica" panose="020B0604020202020204" pitchFamily="34" charset="0"/>
            </a:endParaRPr>
          </a:p>
          <a:p>
            <a:pPr algn="ctr">
              <a:lnSpc>
                <a:spcPct val="100000"/>
              </a:lnSpc>
              <a:spcBef>
                <a:spcPct val="0"/>
              </a:spcBef>
              <a:buClrTx/>
              <a:buFontTx/>
              <a:buNone/>
              <a:defRPr/>
            </a:pPr>
            <a:endParaRPr lang="en-US" altLang="en-US" sz="711" b="1">
              <a:solidFill>
                <a:srgbClr val="006980"/>
              </a:solidFill>
              <a:latin typeface="Helvetica" panose="020B0604020202020204" pitchFamily="34" charset="0"/>
            </a:endParaRPr>
          </a:p>
          <a:p>
            <a:pPr algn="ctr">
              <a:lnSpc>
                <a:spcPct val="100000"/>
              </a:lnSpc>
              <a:spcBef>
                <a:spcPct val="0"/>
              </a:spcBef>
              <a:buClrTx/>
              <a:buFontTx/>
              <a:buNone/>
              <a:defRPr/>
            </a:pPr>
            <a:endParaRPr lang="en-US" altLang="en-US" sz="711" b="1">
              <a:solidFill>
                <a:srgbClr val="006980"/>
              </a:solidFill>
              <a:latin typeface="Helvetica" panose="020B0604020202020204" pitchFamily="34" charset="0"/>
            </a:endParaRPr>
          </a:p>
          <a:p>
            <a:pPr algn="ctr">
              <a:lnSpc>
                <a:spcPct val="100000"/>
              </a:lnSpc>
              <a:spcBef>
                <a:spcPct val="0"/>
              </a:spcBef>
              <a:buClrTx/>
              <a:buFontTx/>
              <a:buNone/>
              <a:defRPr/>
            </a:pPr>
            <a:r>
              <a:rPr lang="en-US" altLang="en-US" sz="711" b="1">
                <a:solidFill>
                  <a:srgbClr val="006980"/>
                </a:solidFill>
                <a:latin typeface="Helvetica" panose="020B0604020202020204" pitchFamily="34" charset="0"/>
              </a:rPr>
              <a:t>Rad 03/20/00</a:t>
            </a:r>
          </a:p>
        </p:txBody>
      </p:sp>
      <p:sp>
        <p:nvSpPr>
          <p:cNvPr id="62468" name="Rectangle 2"/>
          <p:cNvSpPr>
            <a:spLocks noGrp="1" noChangeArrowheads="1"/>
          </p:cNvSpPr>
          <p:nvPr>
            <p:ph type="title" idx="4294967295"/>
          </p:nvPr>
        </p:nvSpPr>
        <p:spPr>
          <a:xfrm>
            <a:off x="350044" y="142574"/>
            <a:ext cx="8443912" cy="862013"/>
          </a:xfrm>
          <a:solidFill>
            <a:srgbClr val="FF9933"/>
          </a:solidFill>
        </p:spPr>
        <p:txBody>
          <a:bodyPr/>
          <a:lstStyle/>
          <a:p>
            <a:pPr algn="ctr" eaLnBrk="1" hangingPunct="1">
              <a:defRPr/>
            </a:pPr>
            <a:r>
              <a:rPr lang="en-US" sz="4267" dirty="0">
                <a:ea typeface="ＭＳ Ｐゴシック"/>
                <a:cs typeface="ＭＳ Ｐゴシック"/>
              </a:rPr>
              <a:t>GLP-1 RECEPTOR AGONISTS</a:t>
            </a:r>
            <a:endParaRPr lang="en-US" sz="2133" dirty="0">
              <a:ea typeface="ＭＳ Ｐゴシック"/>
              <a:cs typeface="ＭＳ Ｐゴシック"/>
            </a:endParaRPr>
          </a:p>
        </p:txBody>
      </p:sp>
      <p:sp>
        <p:nvSpPr>
          <p:cNvPr id="543748" name="Rectangle 3"/>
          <p:cNvSpPr>
            <a:spLocks noGrp="1" noChangeArrowheads="1"/>
          </p:cNvSpPr>
          <p:nvPr>
            <p:ph type="body" idx="4294967295"/>
          </p:nvPr>
        </p:nvSpPr>
        <p:spPr>
          <a:xfrm>
            <a:off x="300038" y="1117218"/>
            <a:ext cx="8818562" cy="4408487"/>
          </a:xfrm>
          <a:noFill/>
        </p:spPr>
        <p:txBody>
          <a:bodyPr/>
          <a:lstStyle/>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solidFill>
                  <a:srgbClr val="FFFF00"/>
                </a:solidFill>
                <a:latin typeface="Helvetica" charset="0"/>
              </a:rPr>
              <a:t>Effectively reduce HbA</a:t>
            </a:r>
            <a:r>
              <a:rPr lang="en-US" altLang="en-US" sz="2800" b="1" baseline="-25000" dirty="0">
                <a:solidFill>
                  <a:srgbClr val="FFFF00"/>
                </a:solidFill>
                <a:latin typeface="Helvetica" charset="0"/>
              </a:rPr>
              <a:t>1c</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solidFill>
                  <a:srgbClr val="FFFF00"/>
                </a:solidFill>
                <a:latin typeface="Helvetica" charset="0"/>
              </a:rPr>
              <a:t>Preserve beta cell function</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solidFill>
                  <a:srgbClr val="FFFF00"/>
                </a:solidFill>
                <a:latin typeface="Helvetica" charset="0"/>
              </a:rPr>
              <a:t>Inhibit glucagon secretion</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latin typeface="Helvetica" charset="0"/>
              </a:rPr>
              <a:t>Promote weight loss</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latin typeface="Helvetica" charset="0"/>
              </a:rPr>
              <a:t>Correct 6 of the pathophysiologic  defects in T2DM</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solidFill>
                  <a:schemeClr val="tx1"/>
                </a:solidFill>
                <a:latin typeface="Helvetica" charset="0"/>
              </a:rPr>
              <a:t>Do not cause hypoglycemia</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solidFill>
                  <a:schemeClr val="tx1"/>
                </a:solidFill>
                <a:latin typeface="Helvetica" charset="0"/>
              </a:rPr>
              <a:t>Have an excellent safety profile</a:t>
            </a:r>
          </a:p>
          <a:p>
            <a:pPr marL="412750" indent="-412750" eaLnBrk="1" hangingPunct="1">
              <a:lnSpc>
                <a:spcPct val="90000"/>
              </a:lnSpc>
              <a:spcBef>
                <a:spcPts val="1063"/>
              </a:spcBef>
              <a:spcAft>
                <a:spcPts val="1063"/>
              </a:spcAft>
              <a:buClr>
                <a:srgbClr val="F4AEE8"/>
              </a:buClr>
              <a:buFont typeface="Times" pitchFamily="18" charset="0"/>
              <a:buChar char="●"/>
            </a:pPr>
            <a:r>
              <a:rPr lang="en-US" altLang="en-US" sz="2800" b="1" dirty="0">
                <a:solidFill>
                  <a:schemeClr val="tx1"/>
                </a:solidFill>
                <a:latin typeface="Helvetica" charset="0"/>
              </a:rPr>
              <a:t>Reduce cardiovascular events</a:t>
            </a:r>
          </a:p>
        </p:txBody>
      </p:sp>
      <p:sp>
        <p:nvSpPr>
          <p:cNvPr id="519173" name="TextBox 38"/>
          <p:cNvSpPr txBox="1">
            <a:spLocks noChangeArrowheads="1"/>
          </p:cNvSpPr>
          <p:nvPr/>
        </p:nvSpPr>
        <p:spPr bwMode="auto">
          <a:xfrm>
            <a:off x="4508500" y="6584681"/>
            <a:ext cx="4610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5000"/>
              </a:lnSpc>
              <a:spcBef>
                <a:spcPct val="70000"/>
              </a:spcBef>
              <a:buClr>
                <a:schemeClr val="tx1"/>
              </a:buClr>
              <a:buChar char="•"/>
              <a:defRPr sz="2200">
                <a:solidFill>
                  <a:srgbClr val="FFFFFF"/>
                </a:solidFill>
                <a:latin typeface="Arial" panose="020B0604020202020204" pitchFamily="34" charset="0"/>
                <a:ea typeface="MS PGothic" panose="020B0600070205080204" pitchFamily="34" charset="-128"/>
              </a:defRPr>
            </a:lvl1pPr>
            <a:lvl2pPr marL="742950" indent="-285750" eaLnBrk="0" hangingPunct="0">
              <a:lnSpc>
                <a:spcPct val="85000"/>
              </a:lnSpc>
              <a:spcBef>
                <a:spcPct val="40000"/>
              </a:spcBef>
              <a:buClr>
                <a:schemeClr val="tx1"/>
              </a:buClr>
              <a:buChar char="–"/>
              <a:defRPr sz="1900">
                <a:solidFill>
                  <a:srgbClr val="FFFFFF"/>
                </a:solidFill>
                <a:latin typeface="Arial" panose="020B0604020202020204" pitchFamily="34" charset="0"/>
                <a:ea typeface="MS PGothic" panose="020B0600070205080204" pitchFamily="34" charset="-128"/>
              </a:defRPr>
            </a:lvl2pPr>
            <a:lvl3pPr marL="1143000" indent="-228600" eaLnBrk="0" hangingPunct="0">
              <a:lnSpc>
                <a:spcPct val="85000"/>
              </a:lnSpc>
              <a:spcBef>
                <a:spcPct val="40000"/>
              </a:spcBef>
              <a:buClr>
                <a:schemeClr val="tx1"/>
              </a:buClr>
              <a:buFont typeface="Wingdings" panose="05000000000000000000" pitchFamily="2" charset="2"/>
              <a:buChar char="§"/>
              <a:defRPr sz="2400">
                <a:solidFill>
                  <a:srgbClr val="FFFFFF"/>
                </a:solidFill>
                <a:latin typeface="Arial" panose="020B0604020202020204" pitchFamily="34" charset="0"/>
                <a:ea typeface="MS PGothic" panose="020B0600070205080204" pitchFamily="34" charset="-128"/>
              </a:defRPr>
            </a:lvl3pPr>
            <a:lvl4pPr marL="1600200" indent="-228600" eaLnBrk="0" hangingPunct="0">
              <a:lnSpc>
                <a:spcPct val="85000"/>
              </a:lnSpc>
              <a:spcBef>
                <a:spcPct val="40000"/>
              </a:spcBef>
              <a:buClr>
                <a:schemeClr val="tx1"/>
              </a:buClr>
              <a:buChar char="–"/>
              <a:defRPr sz="2000">
                <a:solidFill>
                  <a:srgbClr val="FFFFFF"/>
                </a:solidFill>
                <a:latin typeface="Arial" panose="020B0604020202020204" pitchFamily="34" charset="0"/>
                <a:ea typeface="MS PGothic" panose="020B0600070205080204" pitchFamily="34" charset="-128"/>
              </a:defRPr>
            </a:lvl4pPr>
            <a:lvl5pPr marL="2057400" indent="-228600" eaLnBrk="0" hangingPunct="0">
              <a:lnSpc>
                <a:spcPct val="85000"/>
              </a:lnSpc>
              <a:spcBef>
                <a:spcPct val="40000"/>
              </a:spcBef>
              <a:buClr>
                <a:schemeClr val="tx1"/>
              </a:buClr>
              <a:buChar char="–"/>
              <a:defRPr sz="2000">
                <a:solidFill>
                  <a:srgbClr val="FFFFFF"/>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40000"/>
              </a:spcBef>
              <a:spcAft>
                <a:spcPct val="0"/>
              </a:spcAft>
              <a:buClr>
                <a:schemeClr val="tx1"/>
              </a:buClr>
              <a:buChar char="–"/>
              <a:defRPr sz="2000">
                <a:solidFill>
                  <a:srgbClr val="FFFFFF"/>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ClrTx/>
              <a:buFontTx/>
              <a:buNone/>
              <a:defRPr/>
            </a:pPr>
            <a:r>
              <a:rPr lang="en-US" altLang="en-US" sz="1244" b="1" dirty="0">
                <a:solidFill>
                  <a:srgbClr val="FFCCFF"/>
                </a:solidFill>
                <a:latin typeface="Helvetica" panose="020B0604020202020204" pitchFamily="34" charset="0"/>
              </a:rPr>
              <a:t>Triplitt &amp; DeFronzo, Expert Rev Endo </a:t>
            </a:r>
            <a:r>
              <a:rPr lang="en-US" altLang="en-US" sz="1244" b="1" dirty="0" err="1">
                <a:solidFill>
                  <a:srgbClr val="FFCCFF"/>
                </a:solidFill>
                <a:latin typeface="Helvetica" panose="020B0604020202020204" pitchFamily="34" charset="0"/>
              </a:rPr>
              <a:t>Metab</a:t>
            </a:r>
            <a:r>
              <a:rPr lang="en-US" altLang="en-US" sz="1244" b="1" dirty="0">
                <a:solidFill>
                  <a:srgbClr val="FFCCFF"/>
                </a:solidFill>
                <a:latin typeface="Helvetica" panose="020B0604020202020204" pitchFamily="34" charset="0"/>
              </a:rPr>
              <a:t> 1:329-41, 2006</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0194" name="Rectangle 169"/>
          <p:cNvSpPr>
            <a:spLocks noChangeArrowheads="1"/>
          </p:cNvSpPr>
          <p:nvPr/>
        </p:nvSpPr>
        <p:spPr bwMode="auto">
          <a:xfrm>
            <a:off x="8742363" y="1724025"/>
            <a:ext cx="185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45795" name="Line 5"/>
          <p:cNvSpPr>
            <a:spLocks noChangeAspect="1" noChangeShapeType="1"/>
          </p:cNvSpPr>
          <p:nvPr/>
        </p:nvSpPr>
        <p:spPr bwMode="auto">
          <a:xfrm>
            <a:off x="6740525" y="2541588"/>
            <a:ext cx="0" cy="3357562"/>
          </a:xfrm>
          <a:prstGeom prst="line">
            <a:avLst/>
          </a:prstGeom>
          <a:noFill/>
          <a:ln w="19050">
            <a:solidFill>
              <a:schemeClr val="folHlink"/>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2" name="Group 152"/>
          <p:cNvGrpSpPr>
            <a:grpSpLocks/>
          </p:cNvGrpSpPr>
          <p:nvPr/>
        </p:nvGrpSpPr>
        <p:grpSpPr bwMode="auto">
          <a:xfrm>
            <a:off x="4237038" y="2674938"/>
            <a:ext cx="2954337" cy="3402012"/>
            <a:chOff x="4767263" y="2581275"/>
            <a:chExt cx="3322637" cy="3825684"/>
          </a:xfrm>
        </p:grpSpPr>
        <p:sp>
          <p:nvSpPr>
            <p:cNvPr id="520348" name="Rectangle 45"/>
            <p:cNvSpPr>
              <a:spLocks noChangeArrowheads="1"/>
            </p:cNvSpPr>
            <p:nvPr/>
          </p:nvSpPr>
          <p:spPr bwMode="auto">
            <a:xfrm>
              <a:off x="4767263" y="6099905"/>
              <a:ext cx="2710244" cy="3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Open-Label Extension</a:t>
              </a:r>
            </a:p>
          </p:txBody>
        </p:sp>
        <p:sp>
          <p:nvSpPr>
            <p:cNvPr id="545949" name="Rectangle 177"/>
            <p:cNvSpPr>
              <a:spLocks noChangeArrowheads="1"/>
            </p:cNvSpPr>
            <p:nvPr/>
          </p:nvSpPr>
          <p:spPr bwMode="auto">
            <a:xfrm>
              <a:off x="5280025" y="2593975"/>
              <a:ext cx="2809875" cy="325438"/>
            </a:xfrm>
            <a:prstGeom prst="rect">
              <a:avLst/>
            </a:prstGeom>
            <a:solidFill>
              <a:srgbClr val="FF0000"/>
            </a:solidFill>
            <a:ln w="9525">
              <a:solidFill>
                <a:srgbClr val="FF0000"/>
              </a:solidFill>
              <a:miter lim="800000"/>
              <a:headEnd/>
              <a:tailEnd/>
            </a:ln>
          </p:spPr>
          <p:txBody>
            <a:bodyPr wrap="none" anchor="ct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350" name="Rectangle 178"/>
            <p:cNvSpPr>
              <a:spLocks noChangeArrowheads="1"/>
            </p:cNvSpPr>
            <p:nvPr/>
          </p:nvSpPr>
          <p:spPr bwMode="auto">
            <a:xfrm>
              <a:off x="5285030" y="2581275"/>
              <a:ext cx="2608475" cy="3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Baseline HbA</a:t>
              </a:r>
              <a:r>
                <a:rPr kumimoji="0" lang="en-US" altLang="en-US" sz="1778" b="1" i="0" u="none" strike="noStrike" kern="1200" cap="none" spc="0" normalizeH="0" baseline="-25000" noProof="0">
                  <a:ln>
                    <a:noFill/>
                  </a:ln>
                  <a:solidFill>
                    <a:srgbClr val="FFFFFF"/>
                  </a:solidFill>
                  <a:effectLst/>
                  <a:uLnTx/>
                  <a:uFillTx/>
                  <a:latin typeface="Arial" panose="020B0604020202020204" pitchFamily="34" charset="0"/>
                  <a:ea typeface="MS PGothic" panose="020B0600070205080204" pitchFamily="34" charset="-128"/>
                  <a:cs typeface="+mn-cs"/>
                </a:rPr>
                <a:t>1C</a:t>
              </a: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=8.3%</a:t>
              </a:r>
            </a:p>
          </p:txBody>
        </p:sp>
      </p:grpSp>
      <p:cxnSp>
        <p:nvCxnSpPr>
          <p:cNvPr id="545797" name="Straight Connector 176"/>
          <p:cNvCxnSpPr>
            <a:cxnSpLocks noChangeShapeType="1"/>
          </p:cNvCxnSpPr>
          <p:nvPr/>
        </p:nvCxnSpPr>
        <p:spPr bwMode="auto">
          <a:xfrm rot="5400000">
            <a:off x="1958181" y="2543969"/>
            <a:ext cx="71438"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45798" name="Line 6"/>
          <p:cNvSpPr>
            <a:spLocks noChangeAspect="1" noChangeShapeType="1"/>
          </p:cNvSpPr>
          <p:nvPr/>
        </p:nvSpPr>
        <p:spPr bwMode="auto">
          <a:xfrm>
            <a:off x="3265488" y="2533650"/>
            <a:ext cx="0" cy="3362325"/>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799" name="Rectangle 4"/>
          <p:cNvSpPr>
            <a:spLocks noChangeArrowheads="1"/>
          </p:cNvSpPr>
          <p:nvPr/>
        </p:nvSpPr>
        <p:spPr bwMode="auto">
          <a:xfrm>
            <a:off x="446088" y="603250"/>
            <a:ext cx="8486775" cy="914400"/>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elvetica" charset="0"/>
                <a:ea typeface="MS PGothic" pitchFamily="34" charset="-128"/>
                <a:cs typeface="+mn-cs"/>
              </a:rPr>
              <a:t>TIME COURSE OF EFFECT OF EXENATIDE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Helvetica" charset="0"/>
                <a:ea typeface="MS PGothic" pitchFamily="34" charset="-128"/>
                <a:cs typeface="+mn-cs"/>
              </a:rPr>
              <a:t> ON HbA</a:t>
            </a:r>
            <a:r>
              <a:rPr kumimoji="0" lang="en-US" altLang="en-US" sz="3200" b="1" i="0" u="none" strike="noStrike" kern="1200" cap="none" spc="0" normalizeH="0" baseline="-25000" noProof="0">
                <a:ln>
                  <a:noFill/>
                </a:ln>
                <a:solidFill>
                  <a:srgbClr val="FFFFFF"/>
                </a:solidFill>
                <a:effectLst/>
                <a:uLnTx/>
                <a:uFillTx/>
                <a:latin typeface="Helvetica" charset="0"/>
                <a:ea typeface="MS PGothic" pitchFamily="34" charset="-128"/>
                <a:cs typeface="+mn-cs"/>
              </a:rPr>
              <a:t>1c</a:t>
            </a:r>
            <a:r>
              <a:rPr kumimoji="0" lang="en-US" altLang="en-US" sz="3200" b="1" i="0" u="none" strike="noStrike" kern="1200" cap="none" spc="0" normalizeH="0" baseline="0" noProof="0">
                <a:ln>
                  <a:noFill/>
                </a:ln>
                <a:solidFill>
                  <a:srgbClr val="FFFFFF"/>
                </a:solidFill>
                <a:effectLst/>
                <a:uLnTx/>
                <a:uFillTx/>
                <a:latin typeface="Helvetica" charset="0"/>
                <a:ea typeface="MS PGothic" pitchFamily="34" charset="-128"/>
                <a:cs typeface="+mn-cs"/>
              </a:rPr>
              <a:t> </a:t>
            </a:r>
          </a:p>
        </p:txBody>
      </p:sp>
      <p:sp>
        <p:nvSpPr>
          <p:cNvPr id="520200" name="Rectangle 7"/>
          <p:cNvSpPr>
            <a:spLocks noChangeArrowheads="1"/>
          </p:cNvSpPr>
          <p:nvPr/>
        </p:nvSpPr>
        <p:spPr bwMode="auto">
          <a:xfrm>
            <a:off x="3965575" y="1847850"/>
            <a:ext cx="19986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Time (weeks)</a:t>
            </a:r>
          </a:p>
        </p:txBody>
      </p:sp>
      <p:sp>
        <p:nvSpPr>
          <p:cNvPr id="520201" name="Text Box 170"/>
          <p:cNvSpPr txBox="1">
            <a:spLocks noChangeArrowheads="1"/>
          </p:cNvSpPr>
          <p:nvPr/>
        </p:nvSpPr>
        <p:spPr bwMode="auto">
          <a:xfrm rot="16200000">
            <a:off x="-381000" y="3594100"/>
            <a:ext cx="1938338"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Symbol" panose="05050102010706020507" pitchFamily="18" charset="2"/>
                <a:ea typeface="MS PGothic" panose="020B0600070205080204" pitchFamily="34" charset="-128"/>
                <a:cs typeface="+mn-cs"/>
              </a:rPr>
              <a:t>D </a:t>
            </a:r>
            <a:r>
              <a:rPr kumimoji="0" lang="en-US" altLang="en-US" sz="2489"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HbA</a:t>
            </a:r>
            <a:r>
              <a:rPr kumimoji="0" lang="en-US" altLang="en-US" sz="2489" b="1" i="0" u="none" strike="noStrike" kern="1200" cap="none" spc="0" normalizeH="0" baseline="-25000" noProof="0">
                <a:ln>
                  <a:noFill/>
                </a:ln>
                <a:solidFill>
                  <a:srgbClr val="FFFFFF"/>
                </a:solidFill>
                <a:effectLst/>
                <a:uLnTx/>
                <a:uFillTx/>
                <a:latin typeface="Helvetica" panose="020B0604020202020204" pitchFamily="34" charset="0"/>
                <a:ea typeface="MS PGothic" panose="020B0600070205080204" pitchFamily="34" charset="-128"/>
                <a:cs typeface="+mn-cs"/>
              </a:rPr>
              <a:t>1c</a:t>
            </a:r>
            <a:r>
              <a:rPr kumimoji="0" lang="en-US" altLang="en-US" sz="2489"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89"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endParaRPr>
          </a:p>
        </p:txBody>
      </p:sp>
      <p:sp>
        <p:nvSpPr>
          <p:cNvPr id="545802" name="Line 27"/>
          <p:cNvSpPr>
            <a:spLocks noChangeShapeType="1"/>
          </p:cNvSpPr>
          <p:nvPr/>
        </p:nvSpPr>
        <p:spPr bwMode="auto">
          <a:xfrm>
            <a:off x="1263650" y="2501900"/>
            <a:ext cx="6073775" cy="158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203" name="Rectangle 28"/>
          <p:cNvSpPr>
            <a:spLocks noChangeArrowheads="1"/>
          </p:cNvSpPr>
          <p:nvPr/>
        </p:nvSpPr>
        <p:spPr bwMode="auto">
          <a:xfrm>
            <a:off x="1217613" y="2136775"/>
            <a:ext cx="1524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04" name="Rectangle 30"/>
          <p:cNvSpPr>
            <a:spLocks noChangeArrowheads="1"/>
          </p:cNvSpPr>
          <p:nvPr/>
        </p:nvSpPr>
        <p:spPr bwMode="auto">
          <a:xfrm>
            <a:off x="2508250" y="2136775"/>
            <a:ext cx="3032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05" name="Rectangle 32"/>
          <p:cNvSpPr>
            <a:spLocks noChangeArrowheads="1"/>
          </p:cNvSpPr>
          <p:nvPr/>
        </p:nvSpPr>
        <p:spPr bwMode="auto">
          <a:xfrm>
            <a:off x="3841750" y="2136775"/>
            <a:ext cx="3032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40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06" name="Rectangle 34"/>
          <p:cNvSpPr>
            <a:spLocks noChangeArrowheads="1"/>
          </p:cNvSpPr>
          <p:nvPr/>
        </p:nvSpPr>
        <p:spPr bwMode="auto">
          <a:xfrm>
            <a:off x="5176838" y="2136775"/>
            <a:ext cx="304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60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07" name="Rectangle 36"/>
          <p:cNvSpPr>
            <a:spLocks noChangeArrowheads="1"/>
          </p:cNvSpPr>
          <p:nvPr/>
        </p:nvSpPr>
        <p:spPr bwMode="auto">
          <a:xfrm>
            <a:off x="6510338" y="2136775"/>
            <a:ext cx="3048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80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08" name="Rectangle 37"/>
          <p:cNvSpPr>
            <a:spLocks noChangeArrowheads="1"/>
          </p:cNvSpPr>
          <p:nvPr/>
        </p:nvSpPr>
        <p:spPr bwMode="auto">
          <a:xfrm>
            <a:off x="8491538" y="2136775"/>
            <a:ext cx="4572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156</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45809" name="Line 38"/>
          <p:cNvSpPr>
            <a:spLocks noChangeShapeType="1"/>
          </p:cNvSpPr>
          <p:nvPr/>
        </p:nvSpPr>
        <p:spPr bwMode="auto">
          <a:xfrm flipH="1" flipV="1">
            <a:off x="1262063" y="2501900"/>
            <a:ext cx="1587" cy="341947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210" name="Rectangle 39"/>
          <p:cNvSpPr>
            <a:spLocks noChangeArrowheads="1"/>
          </p:cNvSpPr>
          <p:nvPr/>
        </p:nvSpPr>
        <p:spPr bwMode="auto">
          <a:xfrm>
            <a:off x="730250" y="5600700"/>
            <a:ext cx="4699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11" name="Rectangle 41"/>
          <p:cNvSpPr>
            <a:spLocks noChangeArrowheads="1"/>
          </p:cNvSpPr>
          <p:nvPr/>
        </p:nvSpPr>
        <p:spPr bwMode="auto">
          <a:xfrm>
            <a:off x="722313" y="4308475"/>
            <a:ext cx="471487"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12" name="Rectangle 43"/>
          <p:cNvSpPr>
            <a:spLocks noChangeArrowheads="1"/>
          </p:cNvSpPr>
          <p:nvPr/>
        </p:nvSpPr>
        <p:spPr bwMode="auto">
          <a:xfrm>
            <a:off x="966788" y="3014663"/>
            <a:ext cx="1524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520213" name="Rectangle 44"/>
          <p:cNvSpPr>
            <a:spLocks noChangeArrowheads="1"/>
          </p:cNvSpPr>
          <p:nvPr/>
        </p:nvSpPr>
        <p:spPr bwMode="auto">
          <a:xfrm>
            <a:off x="781050" y="2368550"/>
            <a:ext cx="381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0.5</a:t>
            </a:r>
            <a:endParaRPr kumimoji="0" lang="en-US" altLang="en-US" sz="2133" b="0" i="0" u="none" strike="noStrike" kern="1200" cap="none" spc="0" normalizeH="0" baseline="0" noProof="0">
              <a:ln>
                <a:noFill/>
              </a:ln>
              <a:solidFill>
                <a:srgbClr val="FFFFFF"/>
              </a:solidFill>
              <a:effectLst/>
              <a:uLnTx/>
              <a:uFillTx/>
              <a:latin typeface="Arial Narrow" panose="020B0606020202030204" pitchFamily="34" charset="0"/>
              <a:ea typeface="MS PGothic" panose="020B0600070205080204" pitchFamily="34" charset="-128"/>
              <a:cs typeface="+mn-cs"/>
            </a:endParaRPr>
          </a:p>
        </p:txBody>
      </p:sp>
      <p:sp>
        <p:nvSpPr>
          <p:cNvPr id="95322" name="Rectangle 47"/>
          <p:cNvSpPr>
            <a:spLocks noChangeArrowheads="1"/>
          </p:cNvSpPr>
          <p:nvPr/>
        </p:nvSpPr>
        <p:spPr bwMode="auto">
          <a:xfrm>
            <a:off x="1279525" y="5826125"/>
            <a:ext cx="2090738"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Placebo-Controlled</a:t>
            </a:r>
            <a:b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Trials</a:t>
            </a:r>
          </a:p>
        </p:txBody>
      </p:sp>
      <p:grpSp>
        <p:nvGrpSpPr>
          <p:cNvPr id="3" name="Group 150"/>
          <p:cNvGrpSpPr>
            <a:grpSpLocks/>
          </p:cNvGrpSpPr>
          <p:nvPr/>
        </p:nvGrpSpPr>
        <p:grpSpPr bwMode="auto">
          <a:xfrm>
            <a:off x="1223963" y="2559050"/>
            <a:ext cx="2070100" cy="3278188"/>
            <a:chOff x="1376363" y="2449513"/>
            <a:chExt cx="2328862" cy="3688830"/>
          </a:xfrm>
        </p:grpSpPr>
        <p:sp>
          <p:nvSpPr>
            <p:cNvPr id="545892" name="Line 85"/>
            <p:cNvSpPr>
              <a:spLocks noChangeShapeType="1"/>
            </p:cNvSpPr>
            <p:nvPr/>
          </p:nvSpPr>
          <p:spPr bwMode="auto">
            <a:xfrm flipV="1">
              <a:off x="3659188" y="4699000"/>
              <a:ext cx="1587" cy="1333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3" name="Line 86"/>
            <p:cNvSpPr>
              <a:spLocks noChangeShapeType="1"/>
            </p:cNvSpPr>
            <p:nvPr/>
          </p:nvSpPr>
          <p:spPr bwMode="auto">
            <a:xfrm flipV="1">
              <a:off x="3667814" y="4526287"/>
              <a:ext cx="1587" cy="131763"/>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4" name="Line 87"/>
            <p:cNvSpPr>
              <a:spLocks noChangeShapeType="1"/>
            </p:cNvSpPr>
            <p:nvPr/>
          </p:nvSpPr>
          <p:spPr bwMode="auto">
            <a:xfrm flipV="1">
              <a:off x="3667125" y="2894013"/>
              <a:ext cx="0" cy="44450"/>
            </a:xfrm>
            <a:prstGeom prst="line">
              <a:avLst/>
            </a:prstGeom>
            <a:noFill/>
            <a:ln w="38100">
              <a:solidFill>
                <a:srgbClr val="00A6D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5" name="Oval 167"/>
            <p:cNvSpPr>
              <a:spLocks noChangeArrowheads="1"/>
            </p:cNvSpPr>
            <p:nvPr/>
          </p:nvSpPr>
          <p:spPr bwMode="auto">
            <a:xfrm>
              <a:off x="3624263" y="2908300"/>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6" name="Rectangle 168"/>
            <p:cNvSpPr>
              <a:spLocks noChangeArrowheads="1"/>
            </p:cNvSpPr>
            <p:nvPr/>
          </p:nvSpPr>
          <p:spPr bwMode="auto">
            <a:xfrm>
              <a:off x="3619500" y="4662488"/>
              <a:ext cx="84138"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7" name="Line 180"/>
            <p:cNvSpPr>
              <a:spLocks noChangeShapeType="1"/>
            </p:cNvSpPr>
            <p:nvPr/>
          </p:nvSpPr>
          <p:spPr bwMode="auto">
            <a:xfrm>
              <a:off x="1412875" y="3884613"/>
              <a:ext cx="8572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8" name="Line 181"/>
            <p:cNvSpPr>
              <a:spLocks noChangeShapeType="1"/>
            </p:cNvSpPr>
            <p:nvPr/>
          </p:nvSpPr>
          <p:spPr bwMode="auto">
            <a:xfrm>
              <a:off x="1406525" y="4649788"/>
              <a:ext cx="8572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99" name="Line 182"/>
            <p:cNvSpPr>
              <a:spLocks noChangeShapeType="1"/>
            </p:cNvSpPr>
            <p:nvPr/>
          </p:nvSpPr>
          <p:spPr bwMode="auto">
            <a:xfrm>
              <a:off x="1412875" y="5345113"/>
              <a:ext cx="8572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0" name="Line 183"/>
            <p:cNvSpPr>
              <a:spLocks noChangeShapeType="1"/>
            </p:cNvSpPr>
            <p:nvPr/>
          </p:nvSpPr>
          <p:spPr bwMode="auto">
            <a:xfrm>
              <a:off x="1406525" y="6110288"/>
              <a:ext cx="85725"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1" name="Line 51"/>
            <p:cNvSpPr>
              <a:spLocks noChangeShapeType="1"/>
            </p:cNvSpPr>
            <p:nvPr/>
          </p:nvSpPr>
          <p:spPr bwMode="auto">
            <a:xfrm>
              <a:off x="1565275" y="3695700"/>
              <a:ext cx="149225" cy="42227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2" name="Line 53"/>
            <p:cNvSpPr>
              <a:spLocks noChangeShapeType="1"/>
            </p:cNvSpPr>
            <p:nvPr/>
          </p:nvSpPr>
          <p:spPr bwMode="auto">
            <a:xfrm>
              <a:off x="1714500" y="4117975"/>
              <a:ext cx="153988" cy="47942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3" name="Line 48"/>
            <p:cNvSpPr>
              <a:spLocks noChangeShapeType="1"/>
            </p:cNvSpPr>
            <p:nvPr/>
          </p:nvSpPr>
          <p:spPr bwMode="auto">
            <a:xfrm>
              <a:off x="1417638" y="3127375"/>
              <a:ext cx="1587" cy="1588"/>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4" name="Line 49"/>
            <p:cNvSpPr>
              <a:spLocks noChangeShapeType="1"/>
            </p:cNvSpPr>
            <p:nvPr/>
          </p:nvSpPr>
          <p:spPr bwMode="auto">
            <a:xfrm>
              <a:off x="1417638" y="3127375"/>
              <a:ext cx="147637" cy="56832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5" name="Line 50"/>
            <p:cNvSpPr>
              <a:spLocks noChangeShapeType="1"/>
            </p:cNvSpPr>
            <p:nvPr/>
          </p:nvSpPr>
          <p:spPr bwMode="auto">
            <a:xfrm flipV="1">
              <a:off x="1565275" y="3695700"/>
              <a:ext cx="0" cy="49213"/>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6" name="Line 52"/>
            <p:cNvSpPr>
              <a:spLocks noChangeShapeType="1"/>
            </p:cNvSpPr>
            <p:nvPr/>
          </p:nvSpPr>
          <p:spPr bwMode="auto">
            <a:xfrm flipV="1">
              <a:off x="1714500" y="4117975"/>
              <a:ext cx="3175" cy="61913"/>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7" name="Line 54"/>
            <p:cNvSpPr>
              <a:spLocks noChangeShapeType="1"/>
            </p:cNvSpPr>
            <p:nvPr/>
          </p:nvSpPr>
          <p:spPr bwMode="auto">
            <a:xfrm flipV="1">
              <a:off x="1868488" y="4597400"/>
              <a:ext cx="1587" cy="762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8" name="Line 55"/>
            <p:cNvSpPr>
              <a:spLocks noChangeShapeType="1"/>
            </p:cNvSpPr>
            <p:nvPr/>
          </p:nvSpPr>
          <p:spPr bwMode="auto">
            <a:xfrm>
              <a:off x="1868488" y="4597400"/>
              <a:ext cx="447675" cy="52387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09" name="Line 56"/>
            <p:cNvSpPr>
              <a:spLocks noChangeShapeType="1"/>
            </p:cNvSpPr>
            <p:nvPr/>
          </p:nvSpPr>
          <p:spPr bwMode="auto">
            <a:xfrm flipV="1">
              <a:off x="2316163" y="5121275"/>
              <a:ext cx="1587" cy="106363"/>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0" name="Line 57"/>
            <p:cNvSpPr>
              <a:spLocks noChangeShapeType="1"/>
            </p:cNvSpPr>
            <p:nvPr/>
          </p:nvSpPr>
          <p:spPr bwMode="auto">
            <a:xfrm>
              <a:off x="2316163" y="5121275"/>
              <a:ext cx="447675" cy="7302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1" name="Line 58"/>
            <p:cNvSpPr>
              <a:spLocks noChangeShapeType="1"/>
            </p:cNvSpPr>
            <p:nvPr/>
          </p:nvSpPr>
          <p:spPr bwMode="auto">
            <a:xfrm flipV="1">
              <a:off x="2763838" y="5194300"/>
              <a:ext cx="3175" cy="112713"/>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2" name="Line 59"/>
            <p:cNvSpPr>
              <a:spLocks noChangeShapeType="1"/>
            </p:cNvSpPr>
            <p:nvPr/>
          </p:nvSpPr>
          <p:spPr bwMode="auto">
            <a:xfrm flipV="1">
              <a:off x="2763838" y="5005388"/>
              <a:ext cx="454025" cy="188912"/>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3" name="Line 60"/>
            <p:cNvSpPr>
              <a:spLocks noChangeShapeType="1"/>
            </p:cNvSpPr>
            <p:nvPr/>
          </p:nvSpPr>
          <p:spPr bwMode="auto">
            <a:xfrm flipV="1">
              <a:off x="3217863" y="5005388"/>
              <a:ext cx="1587" cy="122237"/>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4" name="Line 61"/>
            <p:cNvSpPr>
              <a:spLocks noChangeShapeType="1"/>
            </p:cNvSpPr>
            <p:nvPr/>
          </p:nvSpPr>
          <p:spPr bwMode="auto">
            <a:xfrm flipV="1">
              <a:off x="3217863" y="4699000"/>
              <a:ext cx="449262" cy="306388"/>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5" name="Rectangle 62"/>
            <p:cNvSpPr>
              <a:spLocks noChangeArrowheads="1"/>
            </p:cNvSpPr>
            <p:nvPr/>
          </p:nvSpPr>
          <p:spPr bwMode="auto">
            <a:xfrm>
              <a:off x="1376363" y="3081338"/>
              <a:ext cx="100012" cy="93662"/>
            </a:xfrm>
            <a:prstGeom prst="rect">
              <a:avLst/>
            </a:prstGeom>
            <a:solidFill>
              <a:srgbClr val="FF7F00"/>
            </a:solidFill>
            <a:ln w="1588">
              <a:solidFill>
                <a:srgbClr val="FF7F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6" name="Line 63"/>
            <p:cNvSpPr>
              <a:spLocks noChangeShapeType="1"/>
            </p:cNvSpPr>
            <p:nvPr/>
          </p:nvSpPr>
          <p:spPr bwMode="auto">
            <a:xfrm>
              <a:off x="1417638" y="3127375"/>
              <a:ext cx="1587" cy="1588"/>
            </a:xfrm>
            <a:prstGeom prst="line">
              <a:avLst/>
            </a:prstGeom>
            <a:noFill/>
            <a:ln w="19050">
              <a:solidFill>
                <a:srgbClr val="F88343"/>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7" name="Line 65"/>
            <p:cNvSpPr>
              <a:spLocks noChangeShapeType="1"/>
            </p:cNvSpPr>
            <p:nvPr/>
          </p:nvSpPr>
          <p:spPr bwMode="auto">
            <a:xfrm flipV="1">
              <a:off x="1417638" y="3081338"/>
              <a:ext cx="1587" cy="46037"/>
            </a:xfrm>
            <a:prstGeom prst="line">
              <a:avLst/>
            </a:prstGeom>
            <a:noFill/>
            <a:ln w="19050">
              <a:solidFill>
                <a:srgbClr val="00A6D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8" name="Line 66"/>
            <p:cNvSpPr>
              <a:spLocks noChangeShapeType="1"/>
            </p:cNvSpPr>
            <p:nvPr/>
          </p:nvSpPr>
          <p:spPr bwMode="auto">
            <a:xfrm>
              <a:off x="1417638" y="3127375"/>
              <a:ext cx="147637" cy="1016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19" name="Line 67"/>
            <p:cNvSpPr>
              <a:spLocks noChangeShapeType="1"/>
            </p:cNvSpPr>
            <p:nvPr/>
          </p:nvSpPr>
          <p:spPr bwMode="auto">
            <a:xfrm>
              <a:off x="1565275" y="3186113"/>
              <a:ext cx="0" cy="1587"/>
            </a:xfrm>
            <a:prstGeom prst="line">
              <a:avLst/>
            </a:prstGeom>
            <a:noFill/>
            <a:ln w="38100">
              <a:solidFill>
                <a:srgbClr val="00A6D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0" name="Line 68"/>
            <p:cNvSpPr>
              <a:spLocks noChangeShapeType="1"/>
            </p:cNvSpPr>
            <p:nvPr/>
          </p:nvSpPr>
          <p:spPr bwMode="auto">
            <a:xfrm>
              <a:off x="1565275" y="3228975"/>
              <a:ext cx="149225" cy="17621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1" name="Line 69"/>
            <p:cNvSpPr>
              <a:spLocks noChangeShapeType="1"/>
            </p:cNvSpPr>
            <p:nvPr/>
          </p:nvSpPr>
          <p:spPr bwMode="auto">
            <a:xfrm>
              <a:off x="1714500" y="3346450"/>
              <a:ext cx="3175" cy="12700"/>
            </a:xfrm>
            <a:prstGeom prst="line">
              <a:avLst/>
            </a:prstGeom>
            <a:noFill/>
            <a:ln w="38100">
              <a:solidFill>
                <a:srgbClr val="00A6D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2" name="Line 70"/>
            <p:cNvSpPr>
              <a:spLocks noChangeShapeType="1"/>
            </p:cNvSpPr>
            <p:nvPr/>
          </p:nvSpPr>
          <p:spPr bwMode="auto">
            <a:xfrm flipV="1">
              <a:off x="1714500" y="3317875"/>
              <a:ext cx="153988" cy="8731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3" name="Line 71"/>
            <p:cNvSpPr>
              <a:spLocks noChangeShapeType="1"/>
            </p:cNvSpPr>
            <p:nvPr/>
          </p:nvSpPr>
          <p:spPr bwMode="auto">
            <a:xfrm>
              <a:off x="1868488" y="3248025"/>
              <a:ext cx="1587" cy="23813"/>
            </a:xfrm>
            <a:prstGeom prst="line">
              <a:avLst/>
            </a:prstGeom>
            <a:noFill/>
            <a:ln w="38100">
              <a:solidFill>
                <a:srgbClr val="00A6D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4" name="Line 72"/>
            <p:cNvSpPr>
              <a:spLocks noChangeShapeType="1"/>
            </p:cNvSpPr>
            <p:nvPr/>
          </p:nvSpPr>
          <p:spPr bwMode="auto">
            <a:xfrm>
              <a:off x="1868488" y="3321050"/>
              <a:ext cx="447675" cy="142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5" name="Line 73"/>
            <p:cNvSpPr>
              <a:spLocks noChangeShapeType="1"/>
            </p:cNvSpPr>
            <p:nvPr/>
          </p:nvSpPr>
          <p:spPr bwMode="auto">
            <a:xfrm>
              <a:off x="2316163" y="3240088"/>
              <a:ext cx="1587" cy="4603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6" name="Line 74"/>
            <p:cNvSpPr>
              <a:spLocks noChangeShapeType="1"/>
            </p:cNvSpPr>
            <p:nvPr/>
          </p:nvSpPr>
          <p:spPr bwMode="auto">
            <a:xfrm flipV="1">
              <a:off x="2316163" y="3127375"/>
              <a:ext cx="447675" cy="2047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7" name="Line 75"/>
            <p:cNvSpPr>
              <a:spLocks noChangeShapeType="1"/>
            </p:cNvSpPr>
            <p:nvPr/>
          </p:nvSpPr>
          <p:spPr bwMode="auto">
            <a:xfrm>
              <a:off x="2763838" y="3024188"/>
              <a:ext cx="3175" cy="571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8" name="Line 76"/>
            <p:cNvSpPr>
              <a:spLocks noChangeShapeType="1"/>
            </p:cNvSpPr>
            <p:nvPr/>
          </p:nvSpPr>
          <p:spPr bwMode="auto">
            <a:xfrm flipV="1">
              <a:off x="2763838" y="3070225"/>
              <a:ext cx="454025" cy="571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29" name="Line 77"/>
            <p:cNvSpPr>
              <a:spLocks noChangeShapeType="1"/>
            </p:cNvSpPr>
            <p:nvPr/>
          </p:nvSpPr>
          <p:spPr bwMode="auto">
            <a:xfrm>
              <a:off x="3217863" y="2951163"/>
              <a:ext cx="1587" cy="7461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0" name="Line 78"/>
            <p:cNvSpPr>
              <a:spLocks noChangeShapeType="1"/>
            </p:cNvSpPr>
            <p:nvPr/>
          </p:nvSpPr>
          <p:spPr bwMode="auto">
            <a:xfrm flipV="1">
              <a:off x="3217863" y="2938463"/>
              <a:ext cx="449262" cy="13176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1" name="Rectangle 88"/>
            <p:cNvSpPr>
              <a:spLocks noChangeArrowheads="1"/>
            </p:cNvSpPr>
            <p:nvPr/>
          </p:nvSpPr>
          <p:spPr bwMode="auto">
            <a:xfrm>
              <a:off x="1677988" y="4054475"/>
              <a:ext cx="92075" cy="90488"/>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2" name="Rectangle 89"/>
            <p:cNvSpPr>
              <a:spLocks noChangeArrowheads="1"/>
            </p:cNvSpPr>
            <p:nvPr/>
          </p:nvSpPr>
          <p:spPr bwMode="auto">
            <a:xfrm>
              <a:off x="3179763" y="4954588"/>
              <a:ext cx="84137"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3" name="Rectangle 90"/>
            <p:cNvSpPr>
              <a:spLocks noChangeArrowheads="1"/>
            </p:cNvSpPr>
            <p:nvPr/>
          </p:nvSpPr>
          <p:spPr bwMode="auto">
            <a:xfrm>
              <a:off x="2735263" y="5126038"/>
              <a:ext cx="84137"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4" name="Rectangle 91"/>
            <p:cNvSpPr>
              <a:spLocks noChangeArrowheads="1"/>
            </p:cNvSpPr>
            <p:nvPr/>
          </p:nvSpPr>
          <p:spPr bwMode="auto">
            <a:xfrm>
              <a:off x="2276475" y="5068888"/>
              <a:ext cx="82550"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5" name="Rectangle 92"/>
            <p:cNvSpPr>
              <a:spLocks noChangeArrowheads="1"/>
            </p:cNvSpPr>
            <p:nvPr/>
          </p:nvSpPr>
          <p:spPr bwMode="auto">
            <a:xfrm>
              <a:off x="1833563" y="4529138"/>
              <a:ext cx="80962"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6" name="Rectangle 93"/>
            <p:cNvSpPr>
              <a:spLocks noChangeArrowheads="1"/>
            </p:cNvSpPr>
            <p:nvPr/>
          </p:nvSpPr>
          <p:spPr bwMode="auto">
            <a:xfrm>
              <a:off x="1524000" y="3636963"/>
              <a:ext cx="92075" cy="9048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7" name="Oval 94"/>
            <p:cNvSpPr>
              <a:spLocks noChangeArrowheads="1"/>
            </p:cNvSpPr>
            <p:nvPr/>
          </p:nvSpPr>
          <p:spPr bwMode="auto">
            <a:xfrm>
              <a:off x="1377950" y="3089275"/>
              <a:ext cx="80963"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8" name="Oval 95"/>
            <p:cNvSpPr>
              <a:spLocks noChangeArrowheads="1"/>
            </p:cNvSpPr>
            <p:nvPr/>
          </p:nvSpPr>
          <p:spPr bwMode="auto">
            <a:xfrm>
              <a:off x="1517650" y="3165475"/>
              <a:ext cx="80963"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39" name="Oval 96"/>
            <p:cNvSpPr>
              <a:spLocks noChangeArrowheads="1"/>
            </p:cNvSpPr>
            <p:nvPr/>
          </p:nvSpPr>
          <p:spPr bwMode="auto">
            <a:xfrm>
              <a:off x="1677988" y="3338513"/>
              <a:ext cx="79375"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40" name="Oval 97"/>
            <p:cNvSpPr>
              <a:spLocks noChangeArrowheads="1"/>
            </p:cNvSpPr>
            <p:nvPr/>
          </p:nvSpPr>
          <p:spPr bwMode="auto">
            <a:xfrm>
              <a:off x="1833563" y="3262313"/>
              <a:ext cx="77787"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41" name="Oval 98"/>
            <p:cNvSpPr>
              <a:spLocks noChangeArrowheads="1"/>
            </p:cNvSpPr>
            <p:nvPr/>
          </p:nvSpPr>
          <p:spPr bwMode="auto">
            <a:xfrm>
              <a:off x="2281238" y="3262313"/>
              <a:ext cx="79375"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42" name="Oval 99"/>
            <p:cNvSpPr>
              <a:spLocks noChangeArrowheads="1"/>
            </p:cNvSpPr>
            <p:nvPr/>
          </p:nvSpPr>
          <p:spPr bwMode="auto">
            <a:xfrm>
              <a:off x="2730500" y="3073400"/>
              <a:ext cx="79375"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43" name="Oval 100"/>
            <p:cNvSpPr>
              <a:spLocks noChangeArrowheads="1"/>
            </p:cNvSpPr>
            <p:nvPr/>
          </p:nvSpPr>
          <p:spPr bwMode="auto">
            <a:xfrm>
              <a:off x="3179763" y="3005138"/>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944" name="Freeform 184"/>
            <p:cNvSpPr>
              <a:spLocks/>
            </p:cNvSpPr>
            <p:nvPr/>
          </p:nvSpPr>
          <p:spPr bwMode="auto">
            <a:xfrm flipH="1">
              <a:off x="2982913" y="5086350"/>
              <a:ext cx="122237" cy="523875"/>
            </a:xfrm>
            <a:custGeom>
              <a:avLst/>
              <a:gdLst>
                <a:gd name="T0" fmla="*/ 2147483646 w 38"/>
                <a:gd name="T1" fmla="*/ 0 h 176"/>
                <a:gd name="T2" fmla="*/ 2147483646 w 38"/>
                <a:gd name="T3" fmla="*/ 2147483646 h 176"/>
                <a:gd name="T4" fmla="*/ 2147483646 w 38"/>
                <a:gd name="T5" fmla="*/ 2147483646 h 176"/>
                <a:gd name="T6" fmla="*/ 2147483646 w 38"/>
                <a:gd name="T7" fmla="*/ 2147483646 h 176"/>
                <a:gd name="T8" fmla="*/ 0 60000 65536"/>
                <a:gd name="T9" fmla="*/ 0 60000 65536"/>
                <a:gd name="T10" fmla="*/ 0 60000 65536"/>
                <a:gd name="T11" fmla="*/ 0 60000 65536"/>
                <a:gd name="T12" fmla="*/ 0 w 38"/>
                <a:gd name="T13" fmla="*/ 0 h 176"/>
                <a:gd name="T14" fmla="*/ 38 w 38"/>
                <a:gd name="T15" fmla="*/ 176 h 176"/>
              </a:gdLst>
              <a:ahLst/>
              <a:cxnLst>
                <a:cxn ang="T8">
                  <a:pos x="T0" y="T1"/>
                </a:cxn>
                <a:cxn ang="T9">
                  <a:pos x="T2" y="T3"/>
                </a:cxn>
                <a:cxn ang="T10">
                  <a:pos x="T4" y="T5"/>
                </a:cxn>
                <a:cxn ang="T11">
                  <a:pos x="T6" y="T7"/>
                </a:cxn>
              </a:cxnLst>
              <a:rect l="T12" t="T13" r="T14" b="T15"/>
              <a:pathLst>
                <a:path w="38" h="176">
                  <a:moveTo>
                    <a:pt x="14" y="0"/>
                  </a:moveTo>
                  <a:cubicBezTo>
                    <a:pt x="7" y="21"/>
                    <a:pt x="0" y="43"/>
                    <a:pt x="4" y="58"/>
                  </a:cubicBezTo>
                  <a:cubicBezTo>
                    <a:pt x="8" y="73"/>
                    <a:pt x="38" y="70"/>
                    <a:pt x="38" y="90"/>
                  </a:cubicBezTo>
                  <a:cubicBezTo>
                    <a:pt x="38" y="110"/>
                    <a:pt x="22" y="143"/>
                    <a:pt x="6" y="176"/>
                  </a:cubicBezTo>
                </a:path>
              </a:pathLst>
            </a:custGeom>
            <a:noFill/>
            <a:ln w="57150">
              <a:solidFill>
                <a:srgbClr val="FFC000"/>
              </a:solidFill>
              <a:round/>
              <a:headEnd type="triangle" w="med" len="sm"/>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345" name="Text Box 185"/>
            <p:cNvSpPr txBox="1">
              <a:spLocks noChangeArrowheads="1"/>
            </p:cNvSpPr>
            <p:nvPr/>
          </p:nvSpPr>
          <p:spPr bwMode="auto">
            <a:xfrm>
              <a:off x="2265760" y="5541699"/>
              <a:ext cx="1243012" cy="5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C000"/>
                  </a:solidFill>
                  <a:effectLst/>
                  <a:uLnTx/>
                  <a:uFillTx/>
                  <a:latin typeface="Helvetica" panose="020B0604020202020204" pitchFamily="34" charset="0"/>
                  <a:ea typeface="MS PGothic" panose="020B0600070205080204" pitchFamily="34" charset="-128"/>
                  <a:cs typeface="+mn-cs"/>
                </a:rPr>
                <a:t>Exenatide-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C000"/>
                  </a:solidFill>
                  <a:effectLst/>
                  <a:uLnTx/>
                  <a:uFillTx/>
                  <a:latin typeface="Helvetica" panose="020B0604020202020204" pitchFamily="34" charset="0"/>
                  <a:ea typeface="MS PGothic" panose="020B0600070205080204" pitchFamily="34" charset="-128"/>
                  <a:cs typeface="+mn-cs"/>
                </a:rPr>
                <a:t>10 </a:t>
              </a:r>
              <a:r>
                <a:rPr kumimoji="0" lang="en-US" altLang="en-US" sz="1422" b="1" i="0" u="none" strike="noStrike" kern="1200" cap="none" spc="0" normalizeH="0" baseline="0" noProof="0">
                  <a:ln>
                    <a:noFill/>
                  </a:ln>
                  <a:solidFill>
                    <a:srgbClr val="FFC000"/>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a:t>
              </a:r>
              <a:r>
                <a:rPr kumimoji="0" lang="en-US" altLang="en-US" sz="1422" b="1" i="0" u="none" strike="noStrike" kern="1200" cap="none" spc="0" normalizeH="0" baseline="0" noProof="0">
                  <a:ln>
                    <a:noFill/>
                  </a:ln>
                  <a:solidFill>
                    <a:srgbClr val="FFC000"/>
                  </a:solidFill>
                  <a:effectLst/>
                  <a:uLnTx/>
                  <a:uFillTx/>
                  <a:latin typeface="Helvetica" panose="020B0604020202020204" pitchFamily="34" charset="0"/>
                  <a:ea typeface="MS PGothic" panose="020B0600070205080204" pitchFamily="34" charset="-128"/>
                  <a:cs typeface="+mn-cs"/>
                </a:rPr>
                <a:t>g bid</a:t>
              </a:r>
            </a:p>
          </p:txBody>
        </p:sp>
        <p:sp>
          <p:nvSpPr>
            <p:cNvPr id="545946" name="Freeform 188"/>
            <p:cNvSpPr>
              <a:spLocks/>
            </p:cNvSpPr>
            <p:nvPr/>
          </p:nvSpPr>
          <p:spPr bwMode="auto">
            <a:xfrm rot="7936555">
              <a:off x="2111376" y="2684462"/>
              <a:ext cx="271462" cy="633413"/>
            </a:xfrm>
            <a:custGeom>
              <a:avLst/>
              <a:gdLst>
                <a:gd name="T0" fmla="*/ 2147483646 w 38"/>
                <a:gd name="T1" fmla="*/ 0 h 176"/>
                <a:gd name="T2" fmla="*/ 2147483646 w 38"/>
                <a:gd name="T3" fmla="*/ 2147483646 h 176"/>
                <a:gd name="T4" fmla="*/ 2147483646 w 38"/>
                <a:gd name="T5" fmla="*/ 2147483646 h 176"/>
                <a:gd name="T6" fmla="*/ 2147483646 w 38"/>
                <a:gd name="T7" fmla="*/ 2147483646 h 176"/>
                <a:gd name="T8" fmla="*/ 0 60000 65536"/>
                <a:gd name="T9" fmla="*/ 0 60000 65536"/>
                <a:gd name="T10" fmla="*/ 0 60000 65536"/>
                <a:gd name="T11" fmla="*/ 0 60000 65536"/>
                <a:gd name="T12" fmla="*/ 0 w 38"/>
                <a:gd name="T13" fmla="*/ 0 h 176"/>
                <a:gd name="T14" fmla="*/ 38 w 38"/>
                <a:gd name="T15" fmla="*/ 176 h 176"/>
              </a:gdLst>
              <a:ahLst/>
              <a:cxnLst>
                <a:cxn ang="T8">
                  <a:pos x="T0" y="T1"/>
                </a:cxn>
                <a:cxn ang="T9">
                  <a:pos x="T2" y="T3"/>
                </a:cxn>
                <a:cxn ang="T10">
                  <a:pos x="T4" y="T5"/>
                </a:cxn>
                <a:cxn ang="T11">
                  <a:pos x="T6" y="T7"/>
                </a:cxn>
              </a:cxnLst>
              <a:rect l="T12" t="T13" r="T14" b="T15"/>
              <a:pathLst>
                <a:path w="38" h="176">
                  <a:moveTo>
                    <a:pt x="14" y="0"/>
                  </a:moveTo>
                  <a:cubicBezTo>
                    <a:pt x="7" y="21"/>
                    <a:pt x="0" y="43"/>
                    <a:pt x="4" y="58"/>
                  </a:cubicBezTo>
                  <a:cubicBezTo>
                    <a:pt x="8" y="73"/>
                    <a:pt x="38" y="70"/>
                    <a:pt x="38" y="90"/>
                  </a:cubicBezTo>
                  <a:cubicBezTo>
                    <a:pt x="38" y="110"/>
                    <a:pt x="22" y="143"/>
                    <a:pt x="6" y="176"/>
                  </a:cubicBezTo>
                </a:path>
              </a:pathLst>
            </a:custGeom>
            <a:noFill/>
            <a:ln w="57150">
              <a:solidFill>
                <a:srgbClr val="FFFF00"/>
              </a:solidFill>
              <a:round/>
              <a:headEnd type="triangle" w="med" len="sm"/>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347" name="Text Box 189"/>
            <p:cNvSpPr txBox="1">
              <a:spLocks noChangeArrowheads="1"/>
            </p:cNvSpPr>
            <p:nvPr/>
          </p:nvSpPr>
          <p:spPr bwMode="auto">
            <a:xfrm>
              <a:off x="1612107" y="2449513"/>
              <a:ext cx="992981" cy="35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rPr>
                <a:t>Placebo</a:t>
              </a:r>
            </a:p>
          </p:txBody>
        </p:sp>
      </p:grpSp>
      <p:cxnSp>
        <p:nvCxnSpPr>
          <p:cNvPr id="545816" name="Straight Connector 180"/>
          <p:cNvCxnSpPr>
            <a:cxnSpLocks noChangeShapeType="1"/>
          </p:cNvCxnSpPr>
          <p:nvPr/>
        </p:nvCxnSpPr>
        <p:spPr bwMode="auto">
          <a:xfrm rot="5400000">
            <a:off x="2640013" y="2540000"/>
            <a:ext cx="698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45817" name="Straight Connector 181"/>
          <p:cNvCxnSpPr>
            <a:cxnSpLocks noChangeShapeType="1"/>
          </p:cNvCxnSpPr>
          <p:nvPr/>
        </p:nvCxnSpPr>
        <p:spPr bwMode="auto">
          <a:xfrm rot="5400000">
            <a:off x="3287713" y="2527300"/>
            <a:ext cx="69850"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45818" name="Straight Connector 182"/>
          <p:cNvCxnSpPr>
            <a:cxnSpLocks noChangeShapeType="1"/>
          </p:cNvCxnSpPr>
          <p:nvPr/>
        </p:nvCxnSpPr>
        <p:spPr bwMode="auto">
          <a:xfrm rot="5400000">
            <a:off x="3963194" y="2539206"/>
            <a:ext cx="69850" cy="158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45819" name="Straight Connector 183"/>
          <p:cNvCxnSpPr>
            <a:cxnSpLocks noChangeShapeType="1"/>
          </p:cNvCxnSpPr>
          <p:nvPr/>
        </p:nvCxnSpPr>
        <p:spPr bwMode="auto">
          <a:xfrm rot="5400000">
            <a:off x="4644231" y="2536032"/>
            <a:ext cx="714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45820" name="Straight Connector 184"/>
          <p:cNvCxnSpPr>
            <a:cxnSpLocks noChangeShapeType="1"/>
          </p:cNvCxnSpPr>
          <p:nvPr/>
        </p:nvCxnSpPr>
        <p:spPr bwMode="auto">
          <a:xfrm rot="5400000">
            <a:off x="5291931" y="2523332"/>
            <a:ext cx="71437"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45821" name="Straight Connector 185"/>
          <p:cNvCxnSpPr>
            <a:cxnSpLocks noChangeShapeType="1"/>
          </p:cNvCxnSpPr>
          <p:nvPr/>
        </p:nvCxnSpPr>
        <p:spPr bwMode="auto">
          <a:xfrm rot="5400000">
            <a:off x="5936457" y="2539206"/>
            <a:ext cx="69850"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545822" name="Straight Connector 186"/>
          <p:cNvCxnSpPr>
            <a:cxnSpLocks noChangeShapeType="1"/>
          </p:cNvCxnSpPr>
          <p:nvPr/>
        </p:nvCxnSpPr>
        <p:spPr bwMode="auto">
          <a:xfrm rot="5400000">
            <a:off x="6616700" y="2535238"/>
            <a:ext cx="71437" cy="158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45823" name="Line 180"/>
          <p:cNvSpPr>
            <a:spLocks noChangeShapeType="1"/>
          </p:cNvSpPr>
          <p:nvPr/>
        </p:nvSpPr>
        <p:spPr bwMode="auto">
          <a:xfrm>
            <a:off x="7486650" y="2500313"/>
            <a:ext cx="1255713" cy="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45824" name="Straight Connector 186"/>
          <p:cNvCxnSpPr>
            <a:cxnSpLocks noChangeShapeType="1"/>
          </p:cNvCxnSpPr>
          <p:nvPr/>
        </p:nvCxnSpPr>
        <p:spPr bwMode="auto">
          <a:xfrm rot="5400000">
            <a:off x="8691563" y="2535238"/>
            <a:ext cx="71437" cy="15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45825" name="Line 182"/>
          <p:cNvSpPr>
            <a:spLocks noChangeShapeType="1"/>
          </p:cNvSpPr>
          <p:nvPr/>
        </p:nvSpPr>
        <p:spPr bwMode="auto">
          <a:xfrm flipH="1">
            <a:off x="7283450" y="2417763"/>
            <a:ext cx="107950" cy="1651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26" name="Line 183"/>
          <p:cNvSpPr>
            <a:spLocks noChangeShapeType="1"/>
          </p:cNvSpPr>
          <p:nvPr/>
        </p:nvSpPr>
        <p:spPr bwMode="auto">
          <a:xfrm flipH="1">
            <a:off x="7405688" y="2417763"/>
            <a:ext cx="107950" cy="1651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227" name="Text Box 3"/>
          <p:cNvSpPr txBox="1">
            <a:spLocks noChangeArrowheads="1"/>
          </p:cNvSpPr>
          <p:nvPr/>
        </p:nvSpPr>
        <p:spPr bwMode="auto">
          <a:xfrm>
            <a:off x="6040438" y="3856038"/>
            <a:ext cx="2571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Klonoff et al, Curr Med Res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Opin 24:275-285, 2008</a:t>
            </a:r>
          </a:p>
        </p:txBody>
      </p:sp>
      <p:grpSp>
        <p:nvGrpSpPr>
          <p:cNvPr id="4" name="Group 151"/>
          <p:cNvGrpSpPr>
            <a:grpSpLocks/>
          </p:cNvGrpSpPr>
          <p:nvPr/>
        </p:nvGrpSpPr>
        <p:grpSpPr bwMode="auto">
          <a:xfrm>
            <a:off x="3259138" y="2992438"/>
            <a:ext cx="3511550" cy="2005012"/>
            <a:chOff x="3667125" y="2938463"/>
            <a:chExt cx="3949700" cy="2255837"/>
          </a:xfrm>
        </p:grpSpPr>
        <p:sp>
          <p:nvSpPr>
            <p:cNvPr id="545836" name="Line 118"/>
            <p:cNvSpPr>
              <a:spLocks noChangeShapeType="1"/>
            </p:cNvSpPr>
            <p:nvPr/>
          </p:nvSpPr>
          <p:spPr bwMode="auto">
            <a:xfrm flipV="1">
              <a:off x="4265613" y="4700588"/>
              <a:ext cx="4762" cy="131762"/>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37" name="Line 125"/>
            <p:cNvSpPr>
              <a:spLocks noChangeShapeType="1"/>
            </p:cNvSpPr>
            <p:nvPr/>
          </p:nvSpPr>
          <p:spPr bwMode="auto">
            <a:xfrm flipV="1">
              <a:off x="4265613" y="4641850"/>
              <a:ext cx="4762" cy="13017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38" name="Rectangle 153"/>
            <p:cNvSpPr>
              <a:spLocks noChangeArrowheads="1"/>
            </p:cNvSpPr>
            <p:nvPr/>
          </p:nvSpPr>
          <p:spPr bwMode="auto">
            <a:xfrm>
              <a:off x="4225925" y="4665663"/>
              <a:ext cx="82550"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39" name="Line 101"/>
            <p:cNvSpPr>
              <a:spLocks noChangeShapeType="1"/>
            </p:cNvSpPr>
            <p:nvPr/>
          </p:nvSpPr>
          <p:spPr bwMode="auto">
            <a:xfrm>
              <a:off x="3667125" y="4699000"/>
              <a:ext cx="295275" cy="1588"/>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0" name="Line 102"/>
            <p:cNvSpPr>
              <a:spLocks noChangeShapeType="1"/>
            </p:cNvSpPr>
            <p:nvPr/>
          </p:nvSpPr>
          <p:spPr bwMode="auto">
            <a:xfrm>
              <a:off x="3667125" y="2938463"/>
              <a:ext cx="287338" cy="62388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1" name="Line 104"/>
            <p:cNvSpPr>
              <a:spLocks noChangeShapeType="1"/>
            </p:cNvSpPr>
            <p:nvPr/>
          </p:nvSpPr>
          <p:spPr bwMode="auto">
            <a:xfrm>
              <a:off x="3952875" y="3556000"/>
              <a:ext cx="322263" cy="69056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2" name="Line 105"/>
            <p:cNvSpPr>
              <a:spLocks noChangeShapeType="1"/>
            </p:cNvSpPr>
            <p:nvPr/>
          </p:nvSpPr>
          <p:spPr bwMode="auto">
            <a:xfrm flipV="1">
              <a:off x="5318125" y="4932363"/>
              <a:ext cx="1588" cy="142875"/>
            </a:xfrm>
            <a:prstGeom prst="line">
              <a:avLst/>
            </a:prstGeom>
            <a:noFill/>
            <a:ln w="19050">
              <a:solidFill>
                <a:srgbClr val="FF7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3" name="Line 106"/>
            <p:cNvSpPr>
              <a:spLocks noChangeShapeType="1"/>
            </p:cNvSpPr>
            <p:nvPr/>
          </p:nvSpPr>
          <p:spPr bwMode="auto">
            <a:xfrm>
              <a:off x="5318125" y="4932363"/>
              <a:ext cx="527050" cy="115887"/>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4" name="Line 107"/>
            <p:cNvSpPr>
              <a:spLocks noChangeShapeType="1"/>
            </p:cNvSpPr>
            <p:nvPr/>
          </p:nvSpPr>
          <p:spPr bwMode="auto">
            <a:xfrm flipV="1">
              <a:off x="5845175" y="5048250"/>
              <a:ext cx="1588" cy="1460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5" name="Line 108"/>
            <p:cNvSpPr>
              <a:spLocks noChangeShapeType="1"/>
            </p:cNvSpPr>
            <p:nvPr/>
          </p:nvSpPr>
          <p:spPr bwMode="auto">
            <a:xfrm flipV="1">
              <a:off x="5845175" y="4918075"/>
              <a:ext cx="527050" cy="13017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6" name="Line 109"/>
            <p:cNvSpPr>
              <a:spLocks noChangeShapeType="1"/>
            </p:cNvSpPr>
            <p:nvPr/>
          </p:nvSpPr>
          <p:spPr bwMode="auto">
            <a:xfrm flipV="1">
              <a:off x="6372225" y="4918075"/>
              <a:ext cx="1588" cy="15557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7" name="Line 110"/>
            <p:cNvSpPr>
              <a:spLocks noChangeShapeType="1"/>
            </p:cNvSpPr>
            <p:nvPr/>
          </p:nvSpPr>
          <p:spPr bwMode="auto">
            <a:xfrm flipV="1">
              <a:off x="6972300" y="4903788"/>
              <a:ext cx="1588" cy="160337"/>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8" name="Line 111"/>
            <p:cNvSpPr>
              <a:spLocks noChangeShapeType="1"/>
            </p:cNvSpPr>
            <p:nvPr/>
          </p:nvSpPr>
          <p:spPr bwMode="auto">
            <a:xfrm flipV="1">
              <a:off x="5845175" y="5019675"/>
              <a:ext cx="1588" cy="153988"/>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49" name="Line 112"/>
            <p:cNvSpPr>
              <a:spLocks noChangeShapeType="1"/>
            </p:cNvSpPr>
            <p:nvPr/>
          </p:nvSpPr>
          <p:spPr bwMode="auto">
            <a:xfrm flipV="1">
              <a:off x="6372225" y="4889500"/>
              <a:ext cx="1588" cy="17145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0" name="Line 113"/>
            <p:cNvSpPr>
              <a:spLocks noChangeShapeType="1"/>
            </p:cNvSpPr>
            <p:nvPr/>
          </p:nvSpPr>
          <p:spPr bwMode="auto">
            <a:xfrm flipV="1">
              <a:off x="6972300" y="4903788"/>
              <a:ext cx="1588" cy="182562"/>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1" name="Freeform 115"/>
            <p:cNvSpPr>
              <a:spLocks/>
            </p:cNvSpPr>
            <p:nvPr/>
          </p:nvSpPr>
          <p:spPr bwMode="auto">
            <a:xfrm>
              <a:off x="5803900" y="4976813"/>
              <a:ext cx="90488" cy="90487"/>
            </a:xfrm>
            <a:custGeom>
              <a:avLst/>
              <a:gdLst>
                <a:gd name="T0" fmla="*/ 0 w 57"/>
                <a:gd name="T1" fmla="*/ 2147483646 h 58"/>
                <a:gd name="T2" fmla="*/ 2147483646 w 57"/>
                <a:gd name="T3" fmla="*/ 2147483646 h 58"/>
                <a:gd name="T4" fmla="*/ 2147483646 w 57"/>
                <a:gd name="T5" fmla="*/ 2147483646 h 58"/>
                <a:gd name="T6" fmla="*/ 2147483646 w 57"/>
                <a:gd name="T7" fmla="*/ 0 h 58"/>
                <a:gd name="T8" fmla="*/ 0 w 57"/>
                <a:gd name="T9" fmla="*/ 2147483646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0" y="29"/>
                  </a:moveTo>
                  <a:lnTo>
                    <a:pt x="29" y="58"/>
                  </a:lnTo>
                  <a:lnTo>
                    <a:pt x="57" y="29"/>
                  </a:lnTo>
                  <a:lnTo>
                    <a:pt x="29" y="0"/>
                  </a:lnTo>
                  <a:lnTo>
                    <a:pt x="0" y="29"/>
                  </a:lnTo>
                  <a:close/>
                </a:path>
              </a:pathLst>
            </a:custGeom>
            <a:solidFill>
              <a:srgbClr val="FFC000"/>
            </a:solidFill>
            <a:ln w="19050">
              <a:solidFill>
                <a:srgbClr val="FFC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2" name="Line 116"/>
            <p:cNvSpPr>
              <a:spLocks noChangeShapeType="1"/>
            </p:cNvSpPr>
            <p:nvPr/>
          </p:nvSpPr>
          <p:spPr bwMode="auto">
            <a:xfrm>
              <a:off x="3951288" y="4700588"/>
              <a:ext cx="295275"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3" name="Freeform 117"/>
            <p:cNvSpPr>
              <a:spLocks/>
            </p:cNvSpPr>
            <p:nvPr/>
          </p:nvSpPr>
          <p:spPr bwMode="auto">
            <a:xfrm>
              <a:off x="5273675" y="4776788"/>
              <a:ext cx="88900" cy="92075"/>
            </a:xfrm>
            <a:custGeom>
              <a:avLst/>
              <a:gdLst>
                <a:gd name="T0" fmla="*/ 0 w 57"/>
                <a:gd name="T1" fmla="*/ 2147483646 h 58"/>
                <a:gd name="T2" fmla="*/ 2147483646 w 57"/>
                <a:gd name="T3" fmla="*/ 2147483646 h 58"/>
                <a:gd name="T4" fmla="*/ 2147483646 w 57"/>
                <a:gd name="T5" fmla="*/ 2147483646 h 58"/>
                <a:gd name="T6" fmla="*/ 2147483646 w 57"/>
                <a:gd name="T7" fmla="*/ 0 h 58"/>
                <a:gd name="T8" fmla="*/ 0 w 57"/>
                <a:gd name="T9" fmla="*/ 2147483646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0" y="29"/>
                  </a:moveTo>
                  <a:lnTo>
                    <a:pt x="29" y="58"/>
                  </a:lnTo>
                  <a:lnTo>
                    <a:pt x="57" y="29"/>
                  </a:lnTo>
                  <a:lnTo>
                    <a:pt x="29" y="0"/>
                  </a:lnTo>
                  <a:lnTo>
                    <a:pt x="0" y="29"/>
                  </a:lnTo>
                  <a:close/>
                </a:path>
              </a:pathLst>
            </a:custGeom>
            <a:solidFill>
              <a:srgbClr val="B0FF89"/>
            </a:solidFill>
            <a:ln w="19050">
              <a:solidFill>
                <a:srgbClr val="B0FF89"/>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4" name="Line 119"/>
            <p:cNvSpPr>
              <a:spLocks noChangeShapeType="1"/>
            </p:cNvSpPr>
            <p:nvPr/>
          </p:nvSpPr>
          <p:spPr bwMode="auto">
            <a:xfrm>
              <a:off x="4265613" y="4700588"/>
              <a:ext cx="527050" cy="174625"/>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5" name="Line 120"/>
            <p:cNvSpPr>
              <a:spLocks noChangeShapeType="1"/>
            </p:cNvSpPr>
            <p:nvPr/>
          </p:nvSpPr>
          <p:spPr bwMode="auto">
            <a:xfrm flipV="1">
              <a:off x="4792663" y="4875213"/>
              <a:ext cx="3175" cy="14287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6" name="Line 121"/>
            <p:cNvSpPr>
              <a:spLocks noChangeShapeType="1"/>
            </p:cNvSpPr>
            <p:nvPr/>
          </p:nvSpPr>
          <p:spPr bwMode="auto">
            <a:xfrm>
              <a:off x="4792663" y="4875213"/>
              <a:ext cx="525462" cy="5715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7" name="Line 122"/>
            <p:cNvSpPr>
              <a:spLocks noChangeShapeType="1"/>
            </p:cNvSpPr>
            <p:nvPr/>
          </p:nvSpPr>
          <p:spPr bwMode="auto">
            <a:xfrm flipV="1">
              <a:off x="6370638" y="4903788"/>
              <a:ext cx="601662" cy="14287"/>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8" name="Line 123"/>
            <p:cNvSpPr>
              <a:spLocks noChangeShapeType="1"/>
            </p:cNvSpPr>
            <p:nvPr/>
          </p:nvSpPr>
          <p:spPr bwMode="auto">
            <a:xfrm flipV="1">
              <a:off x="6972300" y="4759325"/>
              <a:ext cx="598488" cy="144463"/>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59" name="Line 124"/>
            <p:cNvSpPr>
              <a:spLocks noChangeShapeType="1"/>
            </p:cNvSpPr>
            <p:nvPr/>
          </p:nvSpPr>
          <p:spPr bwMode="auto">
            <a:xfrm flipV="1">
              <a:off x="7570788" y="4759325"/>
              <a:ext cx="1587" cy="161925"/>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0" name="Line 127"/>
            <p:cNvSpPr>
              <a:spLocks noChangeShapeType="1"/>
            </p:cNvSpPr>
            <p:nvPr/>
          </p:nvSpPr>
          <p:spPr bwMode="auto">
            <a:xfrm flipV="1">
              <a:off x="4792663" y="4818063"/>
              <a:ext cx="3175" cy="139700"/>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1" name="Line 129"/>
            <p:cNvSpPr>
              <a:spLocks noChangeShapeType="1"/>
            </p:cNvSpPr>
            <p:nvPr/>
          </p:nvSpPr>
          <p:spPr bwMode="auto">
            <a:xfrm flipV="1">
              <a:off x="5318125" y="4818063"/>
              <a:ext cx="1588" cy="14446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2" name="Line 134"/>
            <p:cNvSpPr>
              <a:spLocks noChangeShapeType="1"/>
            </p:cNvSpPr>
            <p:nvPr/>
          </p:nvSpPr>
          <p:spPr bwMode="auto">
            <a:xfrm>
              <a:off x="4265613" y="4110038"/>
              <a:ext cx="4762" cy="79375"/>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3" name="Line 135"/>
            <p:cNvSpPr>
              <a:spLocks noChangeShapeType="1"/>
            </p:cNvSpPr>
            <p:nvPr/>
          </p:nvSpPr>
          <p:spPr bwMode="auto">
            <a:xfrm>
              <a:off x="4265613" y="4235450"/>
              <a:ext cx="527050" cy="47942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4" name="Line 136"/>
            <p:cNvSpPr>
              <a:spLocks noChangeShapeType="1"/>
            </p:cNvSpPr>
            <p:nvPr/>
          </p:nvSpPr>
          <p:spPr bwMode="auto">
            <a:xfrm>
              <a:off x="4792663" y="4587875"/>
              <a:ext cx="3175" cy="80963"/>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5" name="Line 137"/>
            <p:cNvSpPr>
              <a:spLocks noChangeShapeType="1"/>
            </p:cNvSpPr>
            <p:nvPr/>
          </p:nvSpPr>
          <p:spPr bwMode="auto">
            <a:xfrm>
              <a:off x="4792663" y="4714875"/>
              <a:ext cx="525462" cy="14605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6" name="Line 138"/>
            <p:cNvSpPr>
              <a:spLocks noChangeShapeType="1"/>
            </p:cNvSpPr>
            <p:nvPr/>
          </p:nvSpPr>
          <p:spPr bwMode="auto">
            <a:xfrm>
              <a:off x="5318125" y="4732338"/>
              <a:ext cx="1588" cy="84137"/>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7" name="Line 139"/>
            <p:cNvSpPr>
              <a:spLocks noChangeShapeType="1"/>
            </p:cNvSpPr>
            <p:nvPr/>
          </p:nvSpPr>
          <p:spPr bwMode="auto">
            <a:xfrm>
              <a:off x="5318125" y="4860925"/>
              <a:ext cx="527050" cy="714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8" name="Line 140"/>
            <p:cNvSpPr>
              <a:spLocks noChangeShapeType="1"/>
            </p:cNvSpPr>
            <p:nvPr/>
          </p:nvSpPr>
          <p:spPr bwMode="auto">
            <a:xfrm>
              <a:off x="5845175" y="4799013"/>
              <a:ext cx="1588" cy="889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69" name="Line 141"/>
            <p:cNvSpPr>
              <a:spLocks noChangeShapeType="1"/>
            </p:cNvSpPr>
            <p:nvPr/>
          </p:nvSpPr>
          <p:spPr bwMode="auto">
            <a:xfrm flipV="1">
              <a:off x="5845175" y="4802188"/>
              <a:ext cx="525463" cy="1301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0" name="Line 142"/>
            <p:cNvSpPr>
              <a:spLocks noChangeShapeType="1"/>
            </p:cNvSpPr>
            <p:nvPr/>
          </p:nvSpPr>
          <p:spPr bwMode="auto">
            <a:xfrm>
              <a:off x="6370638" y="4660900"/>
              <a:ext cx="3175" cy="9525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1" name="Line 143"/>
            <p:cNvSpPr>
              <a:spLocks noChangeShapeType="1"/>
            </p:cNvSpPr>
            <p:nvPr/>
          </p:nvSpPr>
          <p:spPr bwMode="auto">
            <a:xfrm>
              <a:off x="6370638" y="4802188"/>
              <a:ext cx="601662" cy="158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2" name="Line 144"/>
            <p:cNvSpPr>
              <a:spLocks noChangeShapeType="1"/>
            </p:cNvSpPr>
            <p:nvPr/>
          </p:nvSpPr>
          <p:spPr bwMode="auto">
            <a:xfrm>
              <a:off x="6972300" y="4665663"/>
              <a:ext cx="1588" cy="106362"/>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3" name="Line 145"/>
            <p:cNvSpPr>
              <a:spLocks noChangeShapeType="1"/>
            </p:cNvSpPr>
            <p:nvPr/>
          </p:nvSpPr>
          <p:spPr bwMode="auto">
            <a:xfrm flipV="1">
              <a:off x="6972300" y="4743450"/>
              <a:ext cx="598488" cy="7461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4" name="Line 146"/>
            <p:cNvSpPr>
              <a:spLocks noChangeShapeType="1"/>
            </p:cNvSpPr>
            <p:nvPr/>
          </p:nvSpPr>
          <p:spPr bwMode="auto">
            <a:xfrm>
              <a:off x="7570788" y="4597400"/>
              <a:ext cx="1587" cy="10160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5" name="Freeform 149"/>
            <p:cNvSpPr>
              <a:spLocks/>
            </p:cNvSpPr>
            <p:nvPr/>
          </p:nvSpPr>
          <p:spPr bwMode="auto">
            <a:xfrm>
              <a:off x="6330950" y="4851400"/>
              <a:ext cx="90488" cy="90488"/>
            </a:xfrm>
            <a:custGeom>
              <a:avLst/>
              <a:gdLst>
                <a:gd name="T0" fmla="*/ 0 w 57"/>
                <a:gd name="T1" fmla="*/ 2147483646 h 58"/>
                <a:gd name="T2" fmla="*/ 2147483646 w 57"/>
                <a:gd name="T3" fmla="*/ 2147483646 h 58"/>
                <a:gd name="T4" fmla="*/ 2147483646 w 57"/>
                <a:gd name="T5" fmla="*/ 2147483646 h 58"/>
                <a:gd name="T6" fmla="*/ 2147483646 w 57"/>
                <a:gd name="T7" fmla="*/ 0 h 58"/>
                <a:gd name="T8" fmla="*/ 0 w 57"/>
                <a:gd name="T9" fmla="*/ 2147483646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0" y="29"/>
                  </a:moveTo>
                  <a:lnTo>
                    <a:pt x="29" y="58"/>
                  </a:lnTo>
                  <a:lnTo>
                    <a:pt x="57" y="29"/>
                  </a:lnTo>
                  <a:lnTo>
                    <a:pt x="29" y="0"/>
                  </a:lnTo>
                  <a:lnTo>
                    <a:pt x="0" y="29"/>
                  </a:lnTo>
                  <a:close/>
                </a:path>
              </a:pathLst>
            </a:custGeom>
            <a:solidFill>
              <a:srgbClr val="FFC000"/>
            </a:solidFill>
            <a:ln w="19050">
              <a:solidFill>
                <a:srgbClr val="FFC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6" name="Freeform 150"/>
            <p:cNvSpPr>
              <a:spLocks/>
            </p:cNvSpPr>
            <p:nvPr/>
          </p:nvSpPr>
          <p:spPr bwMode="auto">
            <a:xfrm>
              <a:off x="6924675" y="4868863"/>
              <a:ext cx="88900" cy="90487"/>
            </a:xfrm>
            <a:custGeom>
              <a:avLst/>
              <a:gdLst>
                <a:gd name="T0" fmla="*/ 0 w 57"/>
                <a:gd name="T1" fmla="*/ 2147483646 h 58"/>
                <a:gd name="T2" fmla="*/ 2147483646 w 57"/>
                <a:gd name="T3" fmla="*/ 2147483646 h 58"/>
                <a:gd name="T4" fmla="*/ 2147483646 w 57"/>
                <a:gd name="T5" fmla="*/ 2147483646 h 58"/>
                <a:gd name="T6" fmla="*/ 2147483646 w 57"/>
                <a:gd name="T7" fmla="*/ 0 h 58"/>
                <a:gd name="T8" fmla="*/ 0 w 57"/>
                <a:gd name="T9" fmla="*/ 2147483646 h 58"/>
                <a:gd name="T10" fmla="*/ 0 60000 65536"/>
                <a:gd name="T11" fmla="*/ 0 60000 65536"/>
                <a:gd name="T12" fmla="*/ 0 60000 65536"/>
                <a:gd name="T13" fmla="*/ 0 60000 65536"/>
                <a:gd name="T14" fmla="*/ 0 60000 65536"/>
                <a:gd name="T15" fmla="*/ 0 w 57"/>
                <a:gd name="T16" fmla="*/ 0 h 58"/>
                <a:gd name="T17" fmla="*/ 57 w 57"/>
                <a:gd name="T18" fmla="*/ 58 h 58"/>
              </a:gdLst>
              <a:ahLst/>
              <a:cxnLst>
                <a:cxn ang="T10">
                  <a:pos x="T0" y="T1"/>
                </a:cxn>
                <a:cxn ang="T11">
                  <a:pos x="T2" y="T3"/>
                </a:cxn>
                <a:cxn ang="T12">
                  <a:pos x="T4" y="T5"/>
                </a:cxn>
                <a:cxn ang="T13">
                  <a:pos x="T6" y="T7"/>
                </a:cxn>
                <a:cxn ang="T14">
                  <a:pos x="T8" y="T9"/>
                </a:cxn>
              </a:cxnLst>
              <a:rect l="T15" t="T16" r="T17" b="T18"/>
              <a:pathLst>
                <a:path w="57" h="58">
                  <a:moveTo>
                    <a:pt x="0" y="29"/>
                  </a:moveTo>
                  <a:lnTo>
                    <a:pt x="29" y="58"/>
                  </a:lnTo>
                  <a:lnTo>
                    <a:pt x="57" y="29"/>
                  </a:lnTo>
                  <a:lnTo>
                    <a:pt x="29" y="0"/>
                  </a:lnTo>
                  <a:lnTo>
                    <a:pt x="0" y="29"/>
                  </a:lnTo>
                  <a:close/>
                </a:path>
              </a:pathLst>
            </a:custGeom>
            <a:solidFill>
              <a:srgbClr val="FFC000"/>
            </a:solidFill>
            <a:ln w="19050">
              <a:solidFill>
                <a:srgbClr val="FFC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7" name="Rectangle 154"/>
            <p:cNvSpPr>
              <a:spLocks noChangeArrowheads="1"/>
            </p:cNvSpPr>
            <p:nvPr/>
          </p:nvSpPr>
          <p:spPr bwMode="auto">
            <a:xfrm>
              <a:off x="4745038" y="4821238"/>
              <a:ext cx="84137"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8" name="Rectangle 155"/>
            <p:cNvSpPr>
              <a:spLocks noChangeArrowheads="1"/>
            </p:cNvSpPr>
            <p:nvPr/>
          </p:nvSpPr>
          <p:spPr bwMode="auto">
            <a:xfrm>
              <a:off x="5280025" y="4884738"/>
              <a:ext cx="80963"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79" name="Rectangle 156"/>
            <p:cNvSpPr>
              <a:spLocks noChangeArrowheads="1"/>
            </p:cNvSpPr>
            <p:nvPr/>
          </p:nvSpPr>
          <p:spPr bwMode="auto">
            <a:xfrm>
              <a:off x="5800725" y="5018088"/>
              <a:ext cx="82550"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0" name="Rectangle 157"/>
            <p:cNvSpPr>
              <a:spLocks noChangeArrowheads="1"/>
            </p:cNvSpPr>
            <p:nvPr/>
          </p:nvSpPr>
          <p:spPr bwMode="auto">
            <a:xfrm>
              <a:off x="6329363" y="4872038"/>
              <a:ext cx="84137"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1" name="Rectangle 158"/>
            <p:cNvSpPr>
              <a:spLocks noChangeArrowheads="1"/>
            </p:cNvSpPr>
            <p:nvPr/>
          </p:nvSpPr>
          <p:spPr bwMode="auto">
            <a:xfrm>
              <a:off x="6929438" y="4865688"/>
              <a:ext cx="82550"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2" name="Rectangle 159"/>
            <p:cNvSpPr>
              <a:spLocks noChangeArrowheads="1"/>
            </p:cNvSpPr>
            <p:nvPr/>
          </p:nvSpPr>
          <p:spPr bwMode="auto">
            <a:xfrm>
              <a:off x="7529513" y="4719638"/>
              <a:ext cx="82550"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545883" name="Oval 160"/>
            <p:cNvSpPr>
              <a:spLocks noChangeArrowheads="1"/>
            </p:cNvSpPr>
            <p:nvPr/>
          </p:nvSpPr>
          <p:spPr bwMode="auto">
            <a:xfrm>
              <a:off x="4225925" y="4173538"/>
              <a:ext cx="80963"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4" name="Oval 161"/>
            <p:cNvSpPr>
              <a:spLocks noChangeArrowheads="1"/>
            </p:cNvSpPr>
            <p:nvPr/>
          </p:nvSpPr>
          <p:spPr bwMode="auto">
            <a:xfrm>
              <a:off x="4751388" y="4654550"/>
              <a:ext cx="79375"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5" name="Oval 162"/>
            <p:cNvSpPr>
              <a:spLocks noChangeArrowheads="1"/>
            </p:cNvSpPr>
            <p:nvPr/>
          </p:nvSpPr>
          <p:spPr bwMode="auto">
            <a:xfrm>
              <a:off x="5284788" y="4816475"/>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6" name="Oval 163"/>
            <p:cNvSpPr>
              <a:spLocks noChangeArrowheads="1"/>
            </p:cNvSpPr>
            <p:nvPr/>
          </p:nvSpPr>
          <p:spPr bwMode="auto">
            <a:xfrm>
              <a:off x="5802313" y="4881563"/>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7" name="Oval 164"/>
            <p:cNvSpPr>
              <a:spLocks noChangeArrowheads="1"/>
            </p:cNvSpPr>
            <p:nvPr/>
          </p:nvSpPr>
          <p:spPr bwMode="auto">
            <a:xfrm>
              <a:off x="6332538" y="4741863"/>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8" name="Oval 165"/>
            <p:cNvSpPr>
              <a:spLocks noChangeArrowheads="1"/>
            </p:cNvSpPr>
            <p:nvPr/>
          </p:nvSpPr>
          <p:spPr bwMode="auto">
            <a:xfrm>
              <a:off x="6934200" y="4752975"/>
              <a:ext cx="80963"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45889" name="Oval 166"/>
            <p:cNvSpPr>
              <a:spLocks noChangeArrowheads="1"/>
            </p:cNvSpPr>
            <p:nvPr/>
          </p:nvSpPr>
          <p:spPr bwMode="auto">
            <a:xfrm>
              <a:off x="7535863" y="4681538"/>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20290" name="Text Box 185"/>
            <p:cNvSpPr txBox="1">
              <a:spLocks noChangeArrowheads="1"/>
            </p:cNvSpPr>
            <p:nvPr/>
          </p:nvSpPr>
          <p:spPr bwMode="auto">
            <a:xfrm>
              <a:off x="4193870" y="3227810"/>
              <a:ext cx="1242763" cy="59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rPr>
                <a:t>Exenatide-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rPr>
                <a:t>10 </a:t>
              </a:r>
              <a:r>
                <a:rPr kumimoji="0" lang="en-US" altLang="en-US" sz="1422" b="1" i="0" u="none" strike="noStrike" kern="1200" cap="none" spc="0" normalizeH="0" baseline="0" noProof="0">
                  <a:ln>
                    <a:noFill/>
                  </a:ln>
                  <a:solidFill>
                    <a:srgbClr val="FFFF00"/>
                  </a:solidFill>
                  <a:effectLst/>
                  <a:uLnTx/>
                  <a:uFillTx/>
                  <a:latin typeface="Symbol" panose="05050102010706020507" pitchFamily="18" charset="2"/>
                  <a:ea typeface="MS PGothic" panose="020B0600070205080204" pitchFamily="34" charset="-128"/>
                  <a:cs typeface="+mn-cs"/>
                  <a:sym typeface="Symbol" panose="05050102010706020507" pitchFamily="18" charset="2"/>
                </a:rPr>
                <a:t></a:t>
              </a:r>
              <a:r>
                <a:rPr kumimoji="0" lang="en-US" altLang="en-US" sz="1422" b="1" i="0" u="none" strike="noStrike" kern="1200" cap="none" spc="0" normalizeH="0" baseline="0" noProof="0">
                  <a:ln>
                    <a:noFill/>
                  </a:ln>
                  <a:solidFill>
                    <a:srgbClr val="FFFF00"/>
                  </a:solidFill>
                  <a:effectLst/>
                  <a:uLnTx/>
                  <a:uFillTx/>
                  <a:latin typeface="Helvetica" panose="020B0604020202020204" pitchFamily="34" charset="0"/>
                  <a:ea typeface="MS PGothic" panose="020B0600070205080204" pitchFamily="34" charset="-128"/>
                  <a:cs typeface="+mn-cs"/>
                </a:rPr>
                <a:t>g bid</a:t>
              </a:r>
            </a:p>
          </p:txBody>
        </p:sp>
        <p:sp>
          <p:nvSpPr>
            <p:cNvPr id="545891" name="Freeform 188"/>
            <p:cNvSpPr>
              <a:spLocks/>
            </p:cNvSpPr>
            <p:nvPr/>
          </p:nvSpPr>
          <p:spPr bwMode="auto">
            <a:xfrm rot="-9877955">
              <a:off x="4430713" y="3760788"/>
              <a:ext cx="271462" cy="633412"/>
            </a:xfrm>
            <a:custGeom>
              <a:avLst/>
              <a:gdLst>
                <a:gd name="T0" fmla="*/ 2147483646 w 38"/>
                <a:gd name="T1" fmla="*/ 0 h 176"/>
                <a:gd name="T2" fmla="*/ 2147483646 w 38"/>
                <a:gd name="T3" fmla="*/ 2147483646 h 176"/>
                <a:gd name="T4" fmla="*/ 2147483646 w 38"/>
                <a:gd name="T5" fmla="*/ 2147483646 h 176"/>
                <a:gd name="T6" fmla="*/ 2147483646 w 38"/>
                <a:gd name="T7" fmla="*/ 2147483646 h 176"/>
                <a:gd name="T8" fmla="*/ 0 60000 65536"/>
                <a:gd name="T9" fmla="*/ 0 60000 65536"/>
                <a:gd name="T10" fmla="*/ 0 60000 65536"/>
                <a:gd name="T11" fmla="*/ 0 60000 65536"/>
                <a:gd name="T12" fmla="*/ 0 w 38"/>
                <a:gd name="T13" fmla="*/ 0 h 176"/>
                <a:gd name="T14" fmla="*/ 38 w 38"/>
                <a:gd name="T15" fmla="*/ 176 h 176"/>
              </a:gdLst>
              <a:ahLst/>
              <a:cxnLst>
                <a:cxn ang="T8">
                  <a:pos x="T0" y="T1"/>
                </a:cxn>
                <a:cxn ang="T9">
                  <a:pos x="T2" y="T3"/>
                </a:cxn>
                <a:cxn ang="T10">
                  <a:pos x="T4" y="T5"/>
                </a:cxn>
                <a:cxn ang="T11">
                  <a:pos x="T6" y="T7"/>
                </a:cxn>
              </a:cxnLst>
              <a:rect l="T12" t="T13" r="T14" b="T15"/>
              <a:pathLst>
                <a:path w="38" h="176">
                  <a:moveTo>
                    <a:pt x="14" y="0"/>
                  </a:moveTo>
                  <a:cubicBezTo>
                    <a:pt x="7" y="21"/>
                    <a:pt x="0" y="43"/>
                    <a:pt x="4" y="58"/>
                  </a:cubicBezTo>
                  <a:cubicBezTo>
                    <a:pt x="8" y="73"/>
                    <a:pt x="38" y="70"/>
                    <a:pt x="38" y="90"/>
                  </a:cubicBezTo>
                  <a:cubicBezTo>
                    <a:pt x="38" y="110"/>
                    <a:pt x="22" y="143"/>
                    <a:pt x="6" y="176"/>
                  </a:cubicBezTo>
                </a:path>
              </a:pathLst>
            </a:custGeom>
            <a:noFill/>
            <a:ln w="57150">
              <a:solidFill>
                <a:srgbClr val="FFFF00"/>
              </a:solidFill>
              <a:round/>
              <a:headEnd type="triangle" w="med" len="sm"/>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5" name="Group 156"/>
          <p:cNvGrpSpPr>
            <a:grpSpLocks/>
          </p:cNvGrpSpPr>
          <p:nvPr/>
        </p:nvGrpSpPr>
        <p:grpSpPr bwMode="auto">
          <a:xfrm>
            <a:off x="6692900" y="4540250"/>
            <a:ext cx="2139950" cy="119063"/>
            <a:chOff x="7529513" y="4678663"/>
            <a:chExt cx="2406650" cy="134937"/>
          </a:xfrm>
        </p:grpSpPr>
        <p:cxnSp>
          <p:nvCxnSpPr>
            <p:cNvPr id="545831" name="Straight Connector 153"/>
            <p:cNvCxnSpPr>
              <a:cxnSpLocks noChangeShapeType="1"/>
            </p:cNvCxnSpPr>
            <p:nvPr/>
          </p:nvCxnSpPr>
          <p:spPr bwMode="auto">
            <a:xfrm rot="10800000" flipH="1">
              <a:off x="7529513" y="4767263"/>
              <a:ext cx="2378075" cy="0"/>
            </a:xfrm>
            <a:prstGeom prst="line">
              <a:avLst/>
            </a:prstGeom>
            <a:noFill/>
            <a:ln w="38100">
              <a:solidFill>
                <a:srgbClr val="FFC000"/>
              </a:solidFill>
              <a:round/>
              <a:headEnd/>
              <a:tailEnd/>
            </a:ln>
            <a:extLst>
              <a:ext uri="{909E8E84-426E-40DD-AFC4-6F175D3DCCD1}">
                <a14:hiddenFill xmlns:a14="http://schemas.microsoft.com/office/drawing/2010/main">
                  <a:noFill/>
                </a14:hiddenFill>
              </a:ext>
            </a:extLst>
          </p:spPr>
        </p:cxnSp>
        <p:cxnSp>
          <p:nvCxnSpPr>
            <p:cNvPr id="545832" name="Straight Connector 154"/>
            <p:cNvCxnSpPr>
              <a:cxnSpLocks noChangeShapeType="1"/>
            </p:cNvCxnSpPr>
            <p:nvPr/>
          </p:nvCxnSpPr>
          <p:spPr bwMode="auto">
            <a:xfrm rot="10800000" flipH="1">
              <a:off x="7558088" y="4759325"/>
              <a:ext cx="2378075" cy="15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cxnSp>
        <p:grpSp>
          <p:nvGrpSpPr>
            <p:cNvPr id="545833" name="Group 155"/>
            <p:cNvGrpSpPr>
              <a:grpSpLocks/>
            </p:cNvGrpSpPr>
            <p:nvPr/>
          </p:nvGrpSpPr>
          <p:grpSpPr bwMode="auto">
            <a:xfrm>
              <a:off x="9832975" y="4678663"/>
              <a:ext cx="87312" cy="134937"/>
              <a:chOff x="7681913" y="4833938"/>
              <a:chExt cx="87312" cy="134937"/>
            </a:xfrm>
          </p:grpSpPr>
          <p:sp>
            <p:nvSpPr>
              <p:cNvPr id="545834" name="Rectangle 159"/>
              <p:cNvSpPr>
                <a:spLocks noChangeArrowheads="1"/>
              </p:cNvSpPr>
              <p:nvPr/>
            </p:nvSpPr>
            <p:spPr bwMode="auto">
              <a:xfrm>
                <a:off x="7681913" y="4872038"/>
                <a:ext cx="82550" cy="96837"/>
              </a:xfrm>
              <a:prstGeom prst="rect">
                <a:avLst/>
              </a:prstGeom>
              <a:solidFill>
                <a:srgbClr val="FFC000"/>
              </a:solidFill>
              <a:ln w="57150">
                <a:solidFill>
                  <a:srgbClr val="FFC000"/>
                </a:solidFill>
                <a:miter lim="800000"/>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FFFFF"/>
                  </a:solidFill>
                  <a:effectLst/>
                  <a:uLnTx/>
                  <a:uFillTx/>
                  <a:latin typeface="Arial" pitchFamily="34" charset="0"/>
                  <a:ea typeface="MS PGothic" pitchFamily="34" charset="-128"/>
                  <a:cs typeface="+mn-cs"/>
                </a:endParaRPr>
              </a:p>
            </p:txBody>
          </p:sp>
          <p:sp>
            <p:nvSpPr>
              <p:cNvPr id="545835" name="Oval 166"/>
              <p:cNvSpPr>
                <a:spLocks noChangeArrowheads="1"/>
              </p:cNvSpPr>
              <p:nvPr/>
            </p:nvSpPr>
            <p:spPr bwMode="auto">
              <a:xfrm>
                <a:off x="7688263" y="4833938"/>
                <a:ext cx="80962" cy="88900"/>
              </a:xfrm>
              <a:prstGeom prst="ellipse">
                <a:avLst/>
              </a:prstGeom>
              <a:solidFill>
                <a:srgbClr val="FFFF00"/>
              </a:solidFill>
              <a:ln w="57150">
                <a:solidFill>
                  <a:srgbClr val="FFFF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sp>
        <p:nvSpPr>
          <p:cNvPr id="520230" name="Text Box 3"/>
          <p:cNvSpPr txBox="1">
            <a:spLocks noChangeArrowheads="1"/>
          </p:cNvSpPr>
          <p:nvPr/>
        </p:nvSpPr>
        <p:spPr bwMode="auto">
          <a:xfrm>
            <a:off x="6007100" y="3257550"/>
            <a:ext cx="27543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DeFronzo et al, Diabetes Care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22" b="1"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28:1092-1100, 2005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53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Right)">
                                      <p:cBhvr>
                                        <p:cTn id="14" dur="500"/>
                                        <p:tgtEl>
                                          <p:spTgt spid="4"/>
                                        </p:tgtEl>
                                      </p:cBhvr>
                                    </p:animEffec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ctrTitle"/>
          </p:nvPr>
        </p:nvSpPr>
        <p:spPr>
          <a:xfrm>
            <a:off x="419894" y="237051"/>
            <a:ext cx="8304212" cy="636587"/>
          </a:xfrm>
          <a:solidFill>
            <a:srgbClr val="FF7308"/>
          </a:solidFill>
          <a:ln>
            <a:solidFill>
              <a:srgbClr val="FF7308"/>
            </a:solidFill>
            <a:miter lim="800000"/>
            <a:headEnd/>
            <a:tailEnd/>
          </a:ln>
        </p:spPr>
        <p:txBody>
          <a:bodyPr/>
          <a:lstStyle/>
          <a:p>
            <a:pPr>
              <a:defRPr/>
            </a:pPr>
            <a:r>
              <a:rPr lang="en-US" altLang="en-US" sz="2600" dirty="0">
                <a:solidFill>
                  <a:srgbClr val="FFFFFF"/>
                </a:solidFill>
              </a:rPr>
              <a:t>MOLECULAR ACTIONS OF GLP-1 ON BETA CELL</a:t>
            </a:r>
          </a:p>
        </p:txBody>
      </p:sp>
      <p:sp>
        <p:nvSpPr>
          <p:cNvPr id="515075" name="Rectangle 3"/>
          <p:cNvSpPr txBox="1">
            <a:spLocks noChangeArrowheads="1"/>
          </p:cNvSpPr>
          <p:nvPr/>
        </p:nvSpPr>
        <p:spPr bwMode="auto">
          <a:xfrm>
            <a:off x="488949" y="4754775"/>
            <a:ext cx="855672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b="1">
                <a:solidFill>
                  <a:schemeClr val="bg1"/>
                </a:solidFill>
                <a:latin typeface="Helvetica" panose="020B0604020202020204" pitchFamily="34" charset="0"/>
              </a:defRPr>
            </a:lvl1pPr>
            <a:lvl2pPr marL="742950" indent="-285750" eaLnBrk="0" hangingPunct="0">
              <a:spcBef>
                <a:spcPct val="20000"/>
              </a:spcBef>
              <a:buChar char="–"/>
              <a:defRPr sz="2800" b="1">
                <a:solidFill>
                  <a:schemeClr val="bg1"/>
                </a:solidFill>
                <a:latin typeface="Helvetica" panose="020B0604020202020204" pitchFamily="34" charset="0"/>
              </a:defRPr>
            </a:lvl2pPr>
            <a:lvl3pPr marL="1143000" indent="-228600" eaLnBrk="0" hangingPunct="0">
              <a:spcBef>
                <a:spcPct val="20000"/>
              </a:spcBef>
              <a:buChar char="•"/>
              <a:defRPr sz="2400" b="1">
                <a:solidFill>
                  <a:schemeClr val="bg1"/>
                </a:solidFill>
                <a:latin typeface="Helvetica" panose="020B0604020202020204" pitchFamily="34" charset="0"/>
              </a:defRPr>
            </a:lvl3pPr>
            <a:lvl4pPr marL="1600200" indent="-228600" eaLnBrk="0" hangingPunct="0">
              <a:spcBef>
                <a:spcPct val="20000"/>
              </a:spcBef>
              <a:buChar char="–"/>
              <a:defRPr sz="2000" b="1">
                <a:solidFill>
                  <a:schemeClr val="bg1"/>
                </a:solidFill>
                <a:latin typeface="Helvetica" panose="020B0604020202020204" pitchFamily="34" charset="0"/>
              </a:defRPr>
            </a:lvl4pPr>
            <a:lvl5pPr marL="2057400" indent="-228600" eaLnBrk="0" hangingPunct="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 typeface="Times" panose="02020603050405020304" pitchFamily="18" charset="0"/>
              <a:buChar char="●"/>
              <a:tabLst/>
              <a:defRPr/>
            </a:pPr>
            <a:r>
              <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increased GLUT2 and </a:t>
            </a:r>
            <a:r>
              <a:rPr kumimoji="0" lang="en-US" altLang="en-US" sz="2200" b="1" i="0" u="none" strike="noStrike" kern="1200" cap="none" spc="0" normalizeH="0" baseline="0" noProof="0" dirty="0" err="1">
                <a:ln>
                  <a:noFill/>
                </a:ln>
                <a:solidFill>
                  <a:srgbClr val="FFFFFF"/>
                </a:solidFill>
                <a:effectLst/>
                <a:uLnTx/>
                <a:uFillTx/>
                <a:latin typeface="Helvetica" panose="020B0604020202020204" pitchFamily="34" charset="0"/>
                <a:ea typeface="MS PGothic" pitchFamily="34" charset="-128"/>
                <a:cs typeface="+mn-cs"/>
              </a:rPr>
              <a:t>Glucokinase</a:t>
            </a:r>
            <a:endPar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 typeface="Times" panose="02020603050405020304" pitchFamily="18" charset="0"/>
              <a:buChar char="●"/>
              <a:tabLst/>
              <a:defRPr/>
            </a:pPr>
            <a:r>
              <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restores glucose </a:t>
            </a:r>
            <a:r>
              <a:rPr kumimoji="0" lang="en-US" altLang="en-US" sz="2200" b="1" i="0" u="none" strike="noStrike" kern="1200" cap="none" spc="0" normalizeH="0" baseline="0" noProof="0" dirty="0" err="1">
                <a:ln>
                  <a:noFill/>
                </a:ln>
                <a:solidFill>
                  <a:srgbClr val="FFFFFF"/>
                </a:solidFill>
                <a:effectLst/>
                <a:uLnTx/>
                <a:uFillTx/>
                <a:latin typeface="Helvetica" panose="020B0604020202020204" pitchFamily="34" charset="0"/>
                <a:ea typeface="MS PGothic" pitchFamily="34" charset="-128"/>
                <a:cs typeface="+mn-cs"/>
              </a:rPr>
              <a:t>responsitivity</a:t>
            </a:r>
            <a:r>
              <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 to resistant beta cells</a:t>
            </a:r>
          </a:p>
        </p:txBody>
      </p:sp>
      <p:sp>
        <p:nvSpPr>
          <p:cNvPr id="5" name="Rectangle 3"/>
          <p:cNvSpPr txBox="1">
            <a:spLocks noChangeArrowheads="1"/>
          </p:cNvSpPr>
          <p:nvPr/>
        </p:nvSpPr>
        <p:spPr bwMode="auto">
          <a:xfrm>
            <a:off x="514350" y="3281575"/>
            <a:ext cx="7808913" cy="1069975"/>
          </a:xfrm>
          <a:prstGeom prst="rect">
            <a:avLst/>
          </a:prstGeom>
          <a:noFill/>
          <a:ln w="9525">
            <a:noFill/>
            <a:miter lim="800000"/>
            <a:headEnd/>
            <a:tailEnd/>
          </a:ln>
        </p:spPr>
        <p:txBody>
          <a:bodyPr/>
          <a:lstStyle/>
          <a:p>
            <a:pPr marL="406405" marR="0" lvl="0" indent="-406405" algn="l" defTabSz="914400" rtl="0" eaLnBrk="1" fontAlgn="base" latinLnBrk="0" hangingPunct="1">
              <a:lnSpc>
                <a:spcPct val="100000"/>
              </a:lnSpc>
              <a:spcBef>
                <a:spcPct val="0"/>
              </a:spcBef>
              <a:spcAft>
                <a:spcPct val="0"/>
              </a:spcAft>
              <a:buClrTx/>
              <a:buSzTx/>
              <a:buFont typeface="Times" pitchFamily="18" charset="0"/>
              <a:buChar char="●"/>
              <a:tabLst/>
              <a:defRPr/>
            </a:pPr>
            <a:r>
              <a:rPr kumimoji="0" lang="en-US" sz="2200"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replenishes beta cell insulin stores</a:t>
            </a:r>
          </a:p>
          <a:p>
            <a:pPr marL="406405" marR="0" lvl="0" indent="-406405" algn="l" defTabSz="914400" rtl="0" eaLnBrk="1" fontAlgn="base" latinLnBrk="0" hangingPunct="1">
              <a:lnSpc>
                <a:spcPct val="100000"/>
              </a:lnSpc>
              <a:spcBef>
                <a:spcPct val="20000"/>
              </a:spcBef>
              <a:spcAft>
                <a:spcPts val="1067"/>
              </a:spcAft>
              <a:buClrTx/>
              <a:buSzTx/>
              <a:buFont typeface="Times" pitchFamily="18" charset="0"/>
              <a:buChar char="●"/>
              <a:tabLst/>
              <a:defRPr/>
            </a:pPr>
            <a:r>
              <a:rPr kumimoji="0" lang="en-US" sz="2200"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prevents beta cell exhaustion</a:t>
            </a:r>
          </a:p>
          <a:p>
            <a:pPr marL="1625620" marR="0" lvl="0" indent="-1625620" algn="l" defTabSz="914400" rtl="0" eaLnBrk="1" fontAlgn="base" latinLnBrk="0" hangingPunct="1">
              <a:lnSpc>
                <a:spcPct val="90000"/>
              </a:lnSpc>
              <a:spcBef>
                <a:spcPct val="20000"/>
              </a:spcBef>
              <a:spcAft>
                <a:spcPct val="0"/>
              </a:spcAft>
              <a:buClrTx/>
              <a:buSzTx/>
              <a:buFont typeface="Times" pitchFamily="18" charset="0"/>
              <a:buChar char="●"/>
              <a:tabLst/>
              <a:defRPr/>
            </a:pPr>
            <a:endParaRPr kumimoji="0" lang="en-US" sz="2489" b="1" i="0" u="none" strike="noStrike" kern="1200" cap="none" spc="0" normalizeH="0" baseline="0" noProof="0" dirty="0">
              <a:ln>
                <a:noFill/>
              </a:ln>
              <a:solidFill>
                <a:srgbClr val="FFFFFF"/>
              </a:solidFill>
              <a:effectLst/>
              <a:uLnTx/>
              <a:uFillTx/>
              <a:latin typeface="Helvetica"/>
              <a:ea typeface="ＭＳ Ｐゴシック" pitchFamily="34" charset="-128"/>
              <a:cs typeface="+mn-cs"/>
            </a:endParaRPr>
          </a:p>
          <a:p>
            <a:pPr marL="1625620" marR="0" lvl="0" indent="-1625620" algn="l" defTabSz="914400" rtl="0" eaLnBrk="1" fontAlgn="base" latinLnBrk="0" hangingPunct="1">
              <a:lnSpc>
                <a:spcPct val="90000"/>
              </a:lnSpc>
              <a:spcBef>
                <a:spcPct val="20000"/>
              </a:spcBef>
              <a:spcAft>
                <a:spcPct val="0"/>
              </a:spcAft>
              <a:buClrTx/>
              <a:buSzTx/>
              <a:buFont typeface="Times" pitchFamily="18" charset="0"/>
              <a:buChar char="●"/>
              <a:tabLst/>
              <a:defRPr/>
            </a:pPr>
            <a:endParaRPr kumimoji="0" lang="en-US" sz="2489" b="1" i="0" u="none" strike="noStrike" kern="1200" cap="none" spc="0" normalizeH="0" baseline="0" noProof="0" dirty="0">
              <a:ln>
                <a:noFill/>
              </a:ln>
              <a:solidFill>
                <a:srgbClr val="FFFFFF"/>
              </a:solidFill>
              <a:effectLst/>
              <a:uLnTx/>
              <a:uFillTx/>
              <a:latin typeface="Helvetica"/>
              <a:ea typeface="ＭＳ Ｐゴシック" pitchFamily="34" charset="-128"/>
              <a:cs typeface="+mn-cs"/>
            </a:endParaRPr>
          </a:p>
        </p:txBody>
      </p:sp>
      <p:sp>
        <p:nvSpPr>
          <p:cNvPr id="515077" name="TextBox 5"/>
          <p:cNvSpPr txBox="1">
            <a:spLocks noChangeArrowheads="1"/>
          </p:cNvSpPr>
          <p:nvPr/>
        </p:nvSpPr>
        <p:spPr bwMode="auto">
          <a:xfrm>
            <a:off x="217488" y="1071775"/>
            <a:ext cx="7212012" cy="476250"/>
          </a:xfrm>
          <a:prstGeom prst="rect">
            <a:avLst/>
          </a:prstGeom>
          <a:solidFill>
            <a:srgbClr val="FF0000"/>
          </a:solidFill>
          <a:ln w="9525">
            <a:solidFill>
              <a:srgbClr val="FF0000"/>
            </a:solidFill>
            <a:miter lim="800000"/>
            <a:headEnd/>
            <a:tailEnd/>
          </a:ln>
        </p:spPr>
        <p:txBody>
          <a:bodyPr wrap="none">
            <a:spAutoFit/>
          </a:bodyPr>
          <a:lstStyle>
            <a:lvl1pPr eaLnBrk="0" hangingPunct="0">
              <a:spcBef>
                <a:spcPct val="20000"/>
              </a:spcBef>
              <a:buChar char="•"/>
              <a:defRPr sz="3200" b="1">
                <a:solidFill>
                  <a:schemeClr val="bg1"/>
                </a:solidFill>
                <a:latin typeface="Helvetica" panose="020B0604020202020204" pitchFamily="34" charset="0"/>
              </a:defRPr>
            </a:lvl1pPr>
            <a:lvl2pPr marL="742950" indent="-285750" eaLnBrk="0" hangingPunct="0">
              <a:spcBef>
                <a:spcPct val="20000"/>
              </a:spcBef>
              <a:buChar char="–"/>
              <a:defRPr sz="2800" b="1">
                <a:solidFill>
                  <a:schemeClr val="bg1"/>
                </a:solidFill>
                <a:latin typeface="Helvetica" panose="020B0604020202020204" pitchFamily="34" charset="0"/>
              </a:defRPr>
            </a:lvl2pPr>
            <a:lvl3pPr marL="1143000" indent="-228600" eaLnBrk="0" hangingPunct="0">
              <a:spcBef>
                <a:spcPct val="20000"/>
              </a:spcBef>
              <a:buChar char="•"/>
              <a:defRPr sz="2400" b="1">
                <a:solidFill>
                  <a:schemeClr val="bg1"/>
                </a:solidFill>
                <a:latin typeface="Helvetica" panose="020B0604020202020204" pitchFamily="34" charset="0"/>
              </a:defRPr>
            </a:lvl3pPr>
            <a:lvl4pPr marL="1600200" indent="-228600" eaLnBrk="0" hangingPunct="0">
              <a:spcBef>
                <a:spcPct val="20000"/>
              </a:spcBef>
              <a:buChar char="–"/>
              <a:defRPr sz="2000" b="1">
                <a:solidFill>
                  <a:schemeClr val="bg1"/>
                </a:solidFill>
                <a:latin typeface="Helvetica" panose="020B0604020202020204" pitchFamily="34" charset="0"/>
              </a:defRPr>
            </a:lvl4pPr>
            <a:lvl5pPr marL="2057400" indent="-228600" eaLnBrk="0" hangingPunct="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     </a:t>
            </a: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INSULIN SECRETION – Glucose Dependent</a:t>
            </a:r>
          </a:p>
        </p:txBody>
      </p:sp>
      <p:sp>
        <p:nvSpPr>
          <p:cNvPr id="535558" name="Up Arrow 6"/>
          <p:cNvSpPr>
            <a:spLocks noChangeArrowheads="1"/>
          </p:cNvSpPr>
          <p:nvPr/>
        </p:nvSpPr>
        <p:spPr bwMode="auto">
          <a:xfrm>
            <a:off x="285750" y="1113050"/>
            <a:ext cx="228600" cy="392112"/>
          </a:xfrm>
          <a:prstGeom prst="upArrow">
            <a:avLst>
              <a:gd name="adj1" fmla="val 50000"/>
              <a:gd name="adj2" fmla="val 50275"/>
            </a:avLst>
          </a:prstGeom>
          <a:solidFill>
            <a:schemeClr val="bg1"/>
          </a:solidFill>
          <a:ln w="28575" algn="ctr">
            <a:solidFill>
              <a:schemeClr val="bg1"/>
            </a:solidFill>
            <a:round/>
            <a:headEnd/>
            <a:tailEnd/>
          </a:ln>
        </p:spPr>
        <p:txBody>
          <a:bodyPr/>
          <a:lstStyle>
            <a:lvl1pPr>
              <a:spcBef>
                <a:spcPct val="20000"/>
              </a:spcBef>
              <a:buChar char="•"/>
              <a:defRPr sz="2800" b="1">
                <a:solidFill>
                  <a:schemeClr val="bg1"/>
                </a:solidFill>
                <a:latin typeface="Helvetica" charset="0"/>
              </a:defRPr>
            </a:lvl1pPr>
            <a:lvl2pPr marL="742950" indent="-285750">
              <a:spcBef>
                <a:spcPct val="20000"/>
              </a:spcBef>
              <a:buChar char="–"/>
              <a:defRPr sz="2400" b="1">
                <a:solidFill>
                  <a:schemeClr val="bg1"/>
                </a:solidFill>
                <a:latin typeface="Helvetica" charset="0"/>
              </a:defRPr>
            </a:lvl2pPr>
            <a:lvl3pPr marL="1143000" indent="-228600">
              <a:spcBef>
                <a:spcPct val="20000"/>
              </a:spcBef>
              <a:buChar char="•"/>
              <a:defRPr sz="2100" b="1">
                <a:solidFill>
                  <a:schemeClr val="bg1"/>
                </a:solidFill>
                <a:latin typeface="Helvetica" charset="0"/>
              </a:defRPr>
            </a:lvl3pPr>
            <a:lvl4pPr marL="1600200" indent="-228600">
              <a:spcBef>
                <a:spcPct val="20000"/>
              </a:spcBef>
              <a:buChar char="–"/>
              <a:defRPr sz="1700" b="1">
                <a:solidFill>
                  <a:schemeClr val="bg1"/>
                </a:solidFill>
                <a:latin typeface="Helvetica" charset="0"/>
              </a:defRPr>
            </a:lvl4pPr>
            <a:lvl5pPr marL="2057400" indent="-228600">
              <a:spcBef>
                <a:spcPct val="20000"/>
              </a:spcBef>
              <a:buChar char="»"/>
              <a:defRPr sz="1700" b="1">
                <a:solidFill>
                  <a:schemeClr val="bg1"/>
                </a:solidFill>
                <a:latin typeface="Helvetica" charset="0"/>
              </a:defRPr>
            </a:lvl5pPr>
            <a:lvl6pPr marL="2514600" indent="-228600" eaLnBrk="0" fontAlgn="base" hangingPunct="0">
              <a:spcBef>
                <a:spcPct val="20000"/>
              </a:spcBef>
              <a:spcAft>
                <a:spcPct val="0"/>
              </a:spcAft>
              <a:buChar char="»"/>
              <a:defRPr sz="1700" b="1">
                <a:solidFill>
                  <a:schemeClr val="bg1"/>
                </a:solidFill>
                <a:latin typeface="Helvetica" charset="0"/>
              </a:defRPr>
            </a:lvl6pPr>
            <a:lvl7pPr marL="2971800" indent="-228600" eaLnBrk="0" fontAlgn="base" hangingPunct="0">
              <a:spcBef>
                <a:spcPct val="20000"/>
              </a:spcBef>
              <a:spcAft>
                <a:spcPct val="0"/>
              </a:spcAft>
              <a:buChar char="»"/>
              <a:defRPr sz="1700" b="1">
                <a:solidFill>
                  <a:schemeClr val="bg1"/>
                </a:solidFill>
                <a:latin typeface="Helvetica" charset="0"/>
              </a:defRPr>
            </a:lvl7pPr>
            <a:lvl8pPr marL="3429000" indent="-228600" eaLnBrk="0" fontAlgn="base" hangingPunct="0">
              <a:spcBef>
                <a:spcPct val="20000"/>
              </a:spcBef>
              <a:spcAft>
                <a:spcPct val="0"/>
              </a:spcAft>
              <a:buChar char="»"/>
              <a:defRPr sz="1700" b="1">
                <a:solidFill>
                  <a:schemeClr val="bg1"/>
                </a:solidFill>
                <a:latin typeface="Helvetica" charset="0"/>
              </a:defRPr>
            </a:lvl8pPr>
            <a:lvl9pPr marL="3886200" indent="-228600" eaLnBrk="0" fontAlgn="base" hangingPunct="0">
              <a:spcBef>
                <a:spcPct val="20000"/>
              </a:spcBef>
              <a:spcAft>
                <a:spcPct val="0"/>
              </a:spcAft>
              <a:buChar char="»"/>
              <a:defRPr sz="1700" b="1">
                <a:solidFill>
                  <a:schemeClr val="bg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079" name="TextBox 7"/>
          <p:cNvSpPr txBox="1">
            <a:spLocks noChangeArrowheads="1"/>
          </p:cNvSpPr>
          <p:nvPr/>
        </p:nvSpPr>
        <p:spPr bwMode="auto">
          <a:xfrm>
            <a:off x="217488" y="2792625"/>
            <a:ext cx="6837362" cy="474662"/>
          </a:xfrm>
          <a:prstGeom prst="rect">
            <a:avLst/>
          </a:prstGeom>
          <a:solidFill>
            <a:srgbClr val="FF0000"/>
          </a:solidFill>
          <a:ln w="9525">
            <a:solidFill>
              <a:srgbClr val="FF0000"/>
            </a:solidFill>
            <a:miter lim="800000"/>
            <a:headEnd/>
            <a:tailEnd/>
          </a:ln>
        </p:spPr>
        <p:txBody>
          <a:bodyPr wrap="none">
            <a:spAutoFit/>
          </a:bodyPr>
          <a:lstStyle>
            <a:lvl1pPr eaLnBrk="0" hangingPunct="0">
              <a:spcBef>
                <a:spcPct val="20000"/>
              </a:spcBef>
              <a:buChar char="•"/>
              <a:defRPr sz="3200" b="1">
                <a:solidFill>
                  <a:schemeClr val="bg1"/>
                </a:solidFill>
                <a:latin typeface="Helvetica" panose="020B0604020202020204" pitchFamily="34" charset="0"/>
              </a:defRPr>
            </a:lvl1pPr>
            <a:lvl2pPr marL="742950" indent="-285750" eaLnBrk="0" hangingPunct="0">
              <a:spcBef>
                <a:spcPct val="20000"/>
              </a:spcBef>
              <a:buChar char="–"/>
              <a:defRPr sz="2800" b="1">
                <a:solidFill>
                  <a:schemeClr val="bg1"/>
                </a:solidFill>
                <a:latin typeface="Helvetica" panose="020B0604020202020204" pitchFamily="34" charset="0"/>
              </a:defRPr>
            </a:lvl2pPr>
            <a:lvl3pPr marL="1143000" indent="-228600" eaLnBrk="0" hangingPunct="0">
              <a:spcBef>
                <a:spcPct val="20000"/>
              </a:spcBef>
              <a:buChar char="•"/>
              <a:defRPr sz="2400" b="1">
                <a:solidFill>
                  <a:schemeClr val="bg1"/>
                </a:solidFill>
                <a:latin typeface="Helvetica" panose="020B0604020202020204" pitchFamily="34" charset="0"/>
              </a:defRPr>
            </a:lvl3pPr>
            <a:lvl4pPr marL="1600200" indent="-228600" eaLnBrk="0" hangingPunct="0">
              <a:spcBef>
                <a:spcPct val="20000"/>
              </a:spcBef>
              <a:buChar char="–"/>
              <a:defRPr sz="2000" b="1">
                <a:solidFill>
                  <a:schemeClr val="bg1"/>
                </a:solidFill>
                <a:latin typeface="Helvetica" panose="020B0604020202020204" pitchFamily="34" charset="0"/>
              </a:defRPr>
            </a:lvl4pPr>
            <a:lvl5pPr marL="2057400" indent="-228600" eaLnBrk="0" hangingPunct="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     </a:t>
            </a: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INSULIN GENE TRANSCRIPTION – Pdx-1</a:t>
            </a:r>
          </a:p>
        </p:txBody>
      </p:sp>
      <p:sp>
        <p:nvSpPr>
          <p:cNvPr id="535560" name="Up Arrow 8"/>
          <p:cNvSpPr>
            <a:spLocks noChangeArrowheads="1"/>
          </p:cNvSpPr>
          <p:nvPr/>
        </p:nvSpPr>
        <p:spPr bwMode="auto">
          <a:xfrm>
            <a:off x="285750" y="2819612"/>
            <a:ext cx="228600" cy="393700"/>
          </a:xfrm>
          <a:prstGeom prst="upArrow">
            <a:avLst>
              <a:gd name="adj1" fmla="val 50000"/>
              <a:gd name="adj2" fmla="val 50479"/>
            </a:avLst>
          </a:prstGeom>
          <a:solidFill>
            <a:schemeClr val="bg1"/>
          </a:solidFill>
          <a:ln w="28575" algn="ctr">
            <a:solidFill>
              <a:schemeClr val="bg1"/>
            </a:solidFill>
            <a:round/>
            <a:headEnd/>
            <a:tailEnd/>
          </a:ln>
        </p:spPr>
        <p:txBody>
          <a:bodyPr/>
          <a:lstStyle>
            <a:lvl1pPr>
              <a:spcBef>
                <a:spcPct val="20000"/>
              </a:spcBef>
              <a:buChar char="•"/>
              <a:defRPr sz="2800" b="1">
                <a:solidFill>
                  <a:schemeClr val="bg1"/>
                </a:solidFill>
                <a:latin typeface="Helvetica" charset="0"/>
              </a:defRPr>
            </a:lvl1pPr>
            <a:lvl2pPr marL="742950" indent="-285750">
              <a:spcBef>
                <a:spcPct val="20000"/>
              </a:spcBef>
              <a:buChar char="–"/>
              <a:defRPr sz="2400" b="1">
                <a:solidFill>
                  <a:schemeClr val="bg1"/>
                </a:solidFill>
                <a:latin typeface="Helvetica" charset="0"/>
              </a:defRPr>
            </a:lvl2pPr>
            <a:lvl3pPr marL="1143000" indent="-228600">
              <a:spcBef>
                <a:spcPct val="20000"/>
              </a:spcBef>
              <a:buChar char="•"/>
              <a:defRPr sz="2100" b="1">
                <a:solidFill>
                  <a:schemeClr val="bg1"/>
                </a:solidFill>
                <a:latin typeface="Helvetica" charset="0"/>
              </a:defRPr>
            </a:lvl3pPr>
            <a:lvl4pPr marL="1600200" indent="-228600">
              <a:spcBef>
                <a:spcPct val="20000"/>
              </a:spcBef>
              <a:buChar char="–"/>
              <a:defRPr sz="1700" b="1">
                <a:solidFill>
                  <a:schemeClr val="bg1"/>
                </a:solidFill>
                <a:latin typeface="Helvetica" charset="0"/>
              </a:defRPr>
            </a:lvl4pPr>
            <a:lvl5pPr marL="2057400" indent="-228600">
              <a:spcBef>
                <a:spcPct val="20000"/>
              </a:spcBef>
              <a:buChar char="»"/>
              <a:defRPr sz="1700" b="1">
                <a:solidFill>
                  <a:schemeClr val="bg1"/>
                </a:solidFill>
                <a:latin typeface="Helvetica" charset="0"/>
              </a:defRPr>
            </a:lvl5pPr>
            <a:lvl6pPr marL="2514600" indent="-228600" eaLnBrk="0" fontAlgn="base" hangingPunct="0">
              <a:spcBef>
                <a:spcPct val="20000"/>
              </a:spcBef>
              <a:spcAft>
                <a:spcPct val="0"/>
              </a:spcAft>
              <a:buChar char="»"/>
              <a:defRPr sz="1700" b="1">
                <a:solidFill>
                  <a:schemeClr val="bg1"/>
                </a:solidFill>
                <a:latin typeface="Helvetica" charset="0"/>
              </a:defRPr>
            </a:lvl6pPr>
            <a:lvl7pPr marL="2971800" indent="-228600" eaLnBrk="0" fontAlgn="base" hangingPunct="0">
              <a:spcBef>
                <a:spcPct val="20000"/>
              </a:spcBef>
              <a:spcAft>
                <a:spcPct val="0"/>
              </a:spcAft>
              <a:buChar char="»"/>
              <a:defRPr sz="1700" b="1">
                <a:solidFill>
                  <a:schemeClr val="bg1"/>
                </a:solidFill>
                <a:latin typeface="Helvetica" charset="0"/>
              </a:defRPr>
            </a:lvl7pPr>
            <a:lvl8pPr marL="3429000" indent="-228600" eaLnBrk="0" fontAlgn="base" hangingPunct="0">
              <a:spcBef>
                <a:spcPct val="20000"/>
              </a:spcBef>
              <a:spcAft>
                <a:spcPct val="0"/>
              </a:spcAft>
              <a:buChar char="»"/>
              <a:defRPr sz="1700" b="1">
                <a:solidFill>
                  <a:schemeClr val="bg1"/>
                </a:solidFill>
                <a:latin typeface="Helvetica" charset="0"/>
              </a:defRPr>
            </a:lvl8pPr>
            <a:lvl9pPr marL="3886200" indent="-228600" eaLnBrk="0" fontAlgn="base" hangingPunct="0">
              <a:spcBef>
                <a:spcPct val="20000"/>
              </a:spcBef>
              <a:spcAft>
                <a:spcPct val="0"/>
              </a:spcAft>
              <a:buChar char="»"/>
              <a:defRPr sz="1700" b="1">
                <a:solidFill>
                  <a:schemeClr val="bg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081" name="TextBox 9"/>
          <p:cNvSpPr txBox="1">
            <a:spLocks noChangeArrowheads="1"/>
          </p:cNvSpPr>
          <p:nvPr/>
        </p:nvSpPr>
        <p:spPr bwMode="auto">
          <a:xfrm>
            <a:off x="217488" y="4248362"/>
            <a:ext cx="6086475" cy="474663"/>
          </a:xfrm>
          <a:prstGeom prst="rect">
            <a:avLst/>
          </a:prstGeom>
          <a:solidFill>
            <a:srgbClr val="FF0000"/>
          </a:solidFill>
          <a:ln w="9525">
            <a:solidFill>
              <a:srgbClr val="FF0000"/>
            </a:solidFill>
            <a:miter lim="800000"/>
            <a:headEnd/>
            <a:tailEnd/>
          </a:ln>
        </p:spPr>
        <p:txBody>
          <a:bodyPr wrap="none">
            <a:spAutoFit/>
          </a:bodyPr>
          <a:lstStyle>
            <a:lvl1pPr eaLnBrk="0" hangingPunct="0">
              <a:spcBef>
                <a:spcPct val="20000"/>
              </a:spcBef>
              <a:buChar char="•"/>
              <a:defRPr sz="3200" b="1">
                <a:solidFill>
                  <a:schemeClr val="bg1"/>
                </a:solidFill>
                <a:latin typeface="Helvetica" panose="020B0604020202020204" pitchFamily="34" charset="0"/>
              </a:defRPr>
            </a:lvl1pPr>
            <a:lvl2pPr marL="742950" indent="-285750" eaLnBrk="0" hangingPunct="0">
              <a:spcBef>
                <a:spcPct val="20000"/>
              </a:spcBef>
              <a:buChar char="–"/>
              <a:defRPr sz="2800" b="1">
                <a:solidFill>
                  <a:schemeClr val="bg1"/>
                </a:solidFill>
                <a:latin typeface="Helvetica" panose="020B0604020202020204" pitchFamily="34" charset="0"/>
              </a:defRPr>
            </a:lvl2pPr>
            <a:lvl3pPr marL="1143000" indent="-228600" eaLnBrk="0" hangingPunct="0">
              <a:spcBef>
                <a:spcPct val="20000"/>
              </a:spcBef>
              <a:buChar char="•"/>
              <a:defRPr sz="2400" b="1">
                <a:solidFill>
                  <a:schemeClr val="bg1"/>
                </a:solidFill>
                <a:latin typeface="Helvetica" panose="020B0604020202020204" pitchFamily="34" charset="0"/>
              </a:defRPr>
            </a:lvl3pPr>
            <a:lvl4pPr marL="1600200" indent="-228600" eaLnBrk="0" hangingPunct="0">
              <a:spcBef>
                <a:spcPct val="20000"/>
              </a:spcBef>
              <a:buChar char="–"/>
              <a:defRPr sz="2000" b="1">
                <a:solidFill>
                  <a:schemeClr val="bg1"/>
                </a:solidFill>
                <a:latin typeface="Helvetica" panose="020B0604020202020204" pitchFamily="34" charset="0"/>
              </a:defRPr>
            </a:lvl4pPr>
            <a:lvl5pPr marL="2057400" indent="-228600" eaLnBrk="0" hangingPunct="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     </a:t>
            </a: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BETA CELL GLUCOSE SENSITIVITY</a:t>
            </a:r>
          </a:p>
        </p:txBody>
      </p:sp>
      <p:sp>
        <p:nvSpPr>
          <p:cNvPr id="535562" name="Up Arrow 10"/>
          <p:cNvSpPr>
            <a:spLocks noChangeArrowheads="1"/>
          </p:cNvSpPr>
          <p:nvPr/>
        </p:nvSpPr>
        <p:spPr bwMode="auto">
          <a:xfrm>
            <a:off x="285750" y="4275350"/>
            <a:ext cx="228600" cy="393700"/>
          </a:xfrm>
          <a:prstGeom prst="upArrow">
            <a:avLst>
              <a:gd name="adj1" fmla="val 50000"/>
              <a:gd name="adj2" fmla="val 50479"/>
            </a:avLst>
          </a:prstGeom>
          <a:solidFill>
            <a:schemeClr val="bg1"/>
          </a:solidFill>
          <a:ln w="28575" algn="ctr">
            <a:solidFill>
              <a:schemeClr val="bg1"/>
            </a:solidFill>
            <a:round/>
            <a:headEnd/>
            <a:tailEnd/>
          </a:ln>
        </p:spPr>
        <p:txBody>
          <a:bodyPr/>
          <a:lstStyle>
            <a:lvl1pPr>
              <a:spcBef>
                <a:spcPct val="20000"/>
              </a:spcBef>
              <a:buChar char="•"/>
              <a:defRPr sz="2800" b="1">
                <a:solidFill>
                  <a:schemeClr val="bg1"/>
                </a:solidFill>
                <a:latin typeface="Helvetica" charset="0"/>
              </a:defRPr>
            </a:lvl1pPr>
            <a:lvl2pPr marL="742950" indent="-285750">
              <a:spcBef>
                <a:spcPct val="20000"/>
              </a:spcBef>
              <a:buChar char="–"/>
              <a:defRPr sz="2400" b="1">
                <a:solidFill>
                  <a:schemeClr val="bg1"/>
                </a:solidFill>
                <a:latin typeface="Helvetica" charset="0"/>
              </a:defRPr>
            </a:lvl2pPr>
            <a:lvl3pPr marL="1143000" indent="-228600">
              <a:spcBef>
                <a:spcPct val="20000"/>
              </a:spcBef>
              <a:buChar char="•"/>
              <a:defRPr sz="2100" b="1">
                <a:solidFill>
                  <a:schemeClr val="bg1"/>
                </a:solidFill>
                <a:latin typeface="Helvetica" charset="0"/>
              </a:defRPr>
            </a:lvl3pPr>
            <a:lvl4pPr marL="1600200" indent="-228600">
              <a:spcBef>
                <a:spcPct val="20000"/>
              </a:spcBef>
              <a:buChar char="–"/>
              <a:defRPr sz="1700" b="1">
                <a:solidFill>
                  <a:schemeClr val="bg1"/>
                </a:solidFill>
                <a:latin typeface="Helvetica" charset="0"/>
              </a:defRPr>
            </a:lvl4pPr>
            <a:lvl5pPr marL="2057400" indent="-228600">
              <a:spcBef>
                <a:spcPct val="20000"/>
              </a:spcBef>
              <a:buChar char="»"/>
              <a:defRPr sz="1700" b="1">
                <a:solidFill>
                  <a:schemeClr val="bg1"/>
                </a:solidFill>
                <a:latin typeface="Helvetica" charset="0"/>
              </a:defRPr>
            </a:lvl5pPr>
            <a:lvl6pPr marL="2514600" indent="-228600" eaLnBrk="0" fontAlgn="base" hangingPunct="0">
              <a:spcBef>
                <a:spcPct val="20000"/>
              </a:spcBef>
              <a:spcAft>
                <a:spcPct val="0"/>
              </a:spcAft>
              <a:buChar char="»"/>
              <a:defRPr sz="1700" b="1">
                <a:solidFill>
                  <a:schemeClr val="bg1"/>
                </a:solidFill>
                <a:latin typeface="Helvetica" charset="0"/>
              </a:defRPr>
            </a:lvl6pPr>
            <a:lvl7pPr marL="2971800" indent="-228600" eaLnBrk="0" fontAlgn="base" hangingPunct="0">
              <a:spcBef>
                <a:spcPct val="20000"/>
              </a:spcBef>
              <a:spcAft>
                <a:spcPct val="0"/>
              </a:spcAft>
              <a:buChar char="»"/>
              <a:defRPr sz="1700" b="1">
                <a:solidFill>
                  <a:schemeClr val="bg1"/>
                </a:solidFill>
                <a:latin typeface="Helvetica" charset="0"/>
              </a:defRPr>
            </a:lvl7pPr>
            <a:lvl8pPr marL="3429000" indent="-228600" eaLnBrk="0" fontAlgn="base" hangingPunct="0">
              <a:spcBef>
                <a:spcPct val="20000"/>
              </a:spcBef>
              <a:spcAft>
                <a:spcPct val="0"/>
              </a:spcAft>
              <a:buChar char="»"/>
              <a:defRPr sz="1700" b="1">
                <a:solidFill>
                  <a:schemeClr val="bg1"/>
                </a:solidFill>
                <a:latin typeface="Helvetica" charset="0"/>
              </a:defRPr>
            </a:lvl8pPr>
            <a:lvl9pPr marL="3886200" indent="-228600" eaLnBrk="0" fontAlgn="base" hangingPunct="0">
              <a:spcBef>
                <a:spcPct val="20000"/>
              </a:spcBef>
              <a:spcAft>
                <a:spcPct val="0"/>
              </a:spcAft>
              <a:buChar char="»"/>
              <a:defRPr sz="1700" b="1">
                <a:solidFill>
                  <a:schemeClr val="bg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083" name="TextBox 13"/>
          <p:cNvSpPr txBox="1">
            <a:spLocks noChangeArrowheads="1"/>
          </p:cNvSpPr>
          <p:nvPr/>
        </p:nvSpPr>
        <p:spPr bwMode="auto">
          <a:xfrm>
            <a:off x="730250" y="1940137"/>
            <a:ext cx="9685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defRPr>
            </a:lvl1pPr>
            <a:lvl2pPr marL="742950" indent="-285750" eaLnBrk="0" hangingPunct="0">
              <a:spcBef>
                <a:spcPct val="20000"/>
              </a:spcBef>
              <a:buChar char="–"/>
              <a:defRPr sz="2800" b="1">
                <a:solidFill>
                  <a:schemeClr val="bg1"/>
                </a:solidFill>
                <a:latin typeface="Helvetica" panose="020B0604020202020204" pitchFamily="34" charset="0"/>
              </a:defRPr>
            </a:lvl2pPr>
            <a:lvl3pPr marL="1143000" indent="-228600" eaLnBrk="0" hangingPunct="0">
              <a:spcBef>
                <a:spcPct val="20000"/>
              </a:spcBef>
              <a:buChar char="•"/>
              <a:defRPr sz="2400" b="1">
                <a:solidFill>
                  <a:schemeClr val="bg1"/>
                </a:solidFill>
                <a:latin typeface="Helvetica" panose="020B0604020202020204" pitchFamily="34" charset="0"/>
              </a:defRPr>
            </a:lvl3pPr>
            <a:lvl4pPr marL="1600200" indent="-228600" eaLnBrk="0" hangingPunct="0">
              <a:spcBef>
                <a:spcPct val="20000"/>
              </a:spcBef>
              <a:buChar char="–"/>
              <a:defRPr sz="2000" b="1">
                <a:solidFill>
                  <a:schemeClr val="bg1"/>
                </a:solidFill>
                <a:latin typeface="Helvetica" panose="020B0604020202020204" pitchFamily="34" charset="0"/>
              </a:defRPr>
            </a:lvl4pPr>
            <a:lvl5pPr marL="2057400" indent="-228600" eaLnBrk="0" hangingPunct="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FFFFFF"/>
                </a:solidFill>
                <a:effectLst/>
                <a:uLnTx/>
                <a:uFillTx/>
                <a:latin typeface="Helvetica" panose="020B0604020202020204" pitchFamily="34" charset="0"/>
                <a:ea typeface="MS PGothic" pitchFamily="34" charset="-128"/>
                <a:cs typeface="+mn-cs"/>
              </a:rPr>
              <a:t>cAMP</a:t>
            </a:r>
            <a:endPar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515088" name="TextBox 18"/>
          <p:cNvSpPr txBox="1">
            <a:spLocks noChangeArrowheads="1"/>
          </p:cNvSpPr>
          <p:nvPr/>
        </p:nvSpPr>
        <p:spPr bwMode="auto">
          <a:xfrm>
            <a:off x="3623141" y="1776625"/>
            <a:ext cx="1655762" cy="747712"/>
          </a:xfrm>
          <a:prstGeom prst="rect">
            <a:avLst/>
          </a:prstGeom>
          <a:solidFill>
            <a:srgbClr val="FFCCFF"/>
          </a:solidFill>
          <a:ln w="9525">
            <a:solidFill>
              <a:srgbClr val="FFCCFF"/>
            </a:solidFill>
            <a:miter lim="800000"/>
            <a:headEnd/>
            <a:tailEnd/>
          </a:ln>
        </p:spPr>
        <p:txBody>
          <a:bodyPr wrap="none">
            <a:spAutoFit/>
          </a:bodyPr>
          <a:lstStyle>
            <a:lvl1pPr eaLnBrk="0" hangingPunct="0">
              <a:spcBef>
                <a:spcPct val="20000"/>
              </a:spcBef>
              <a:buChar char="•"/>
              <a:defRPr sz="3200" b="1">
                <a:solidFill>
                  <a:schemeClr val="bg1"/>
                </a:solidFill>
                <a:latin typeface="Helvetica" panose="020B0604020202020204" pitchFamily="34" charset="0"/>
              </a:defRPr>
            </a:lvl1pPr>
            <a:lvl2pPr marL="742950" indent="-285750" eaLnBrk="0" hangingPunct="0">
              <a:spcBef>
                <a:spcPct val="20000"/>
              </a:spcBef>
              <a:buChar char="–"/>
              <a:defRPr sz="2800" b="1">
                <a:solidFill>
                  <a:schemeClr val="bg1"/>
                </a:solidFill>
                <a:latin typeface="Helvetica" panose="020B0604020202020204" pitchFamily="34" charset="0"/>
              </a:defRPr>
            </a:lvl2pPr>
            <a:lvl3pPr marL="1143000" indent="-228600" eaLnBrk="0" hangingPunct="0">
              <a:spcBef>
                <a:spcPct val="20000"/>
              </a:spcBef>
              <a:buChar char="•"/>
              <a:defRPr sz="2400" b="1">
                <a:solidFill>
                  <a:schemeClr val="bg1"/>
                </a:solidFill>
                <a:latin typeface="Helvetica" panose="020B0604020202020204" pitchFamily="34" charset="0"/>
              </a:defRPr>
            </a:lvl3pPr>
            <a:lvl4pPr marL="1600200" indent="-228600" eaLnBrk="0" hangingPunct="0">
              <a:spcBef>
                <a:spcPct val="20000"/>
              </a:spcBef>
              <a:buChar char="–"/>
              <a:defRPr sz="2000" b="1">
                <a:solidFill>
                  <a:schemeClr val="bg1"/>
                </a:solidFill>
                <a:latin typeface="Helvetica" panose="020B0604020202020204" pitchFamily="34" charset="0"/>
              </a:defRPr>
            </a:lvl4pPr>
            <a:lvl5pPr marL="2057400" indent="-228600" eaLnBrk="0" hangingPunct="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rPr>
              <a:t>    Insulin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000000"/>
                </a:solidFill>
                <a:effectLst/>
                <a:uLnTx/>
                <a:uFillTx/>
                <a:latin typeface="Helvetica" panose="020B0604020202020204" pitchFamily="34" charset="0"/>
                <a:ea typeface="MS PGothic" pitchFamily="34" charset="-128"/>
                <a:cs typeface="+mn-cs"/>
              </a:rPr>
              <a:t>   Secretion</a:t>
            </a:r>
          </a:p>
        </p:txBody>
      </p:sp>
      <p:sp>
        <p:nvSpPr>
          <p:cNvPr id="535569" name="Up Arrow 19"/>
          <p:cNvSpPr>
            <a:spLocks noChangeArrowheads="1"/>
          </p:cNvSpPr>
          <p:nvPr/>
        </p:nvSpPr>
        <p:spPr bwMode="auto">
          <a:xfrm>
            <a:off x="3711586" y="1898862"/>
            <a:ext cx="217488" cy="474663"/>
          </a:xfrm>
          <a:prstGeom prst="upArrow">
            <a:avLst>
              <a:gd name="adj1" fmla="val 50000"/>
              <a:gd name="adj2" fmla="val 49884"/>
            </a:avLst>
          </a:prstGeom>
          <a:solidFill>
            <a:schemeClr val="tx1"/>
          </a:solidFill>
          <a:ln w="28575" algn="ctr">
            <a:solidFill>
              <a:schemeClr val="tx1"/>
            </a:solidFill>
            <a:round/>
            <a:headEnd/>
            <a:tailEnd/>
          </a:ln>
        </p:spPr>
        <p:txBody>
          <a:bodyPr/>
          <a:lstStyle>
            <a:lvl1pPr>
              <a:spcBef>
                <a:spcPct val="20000"/>
              </a:spcBef>
              <a:buChar char="•"/>
              <a:defRPr sz="2800" b="1">
                <a:solidFill>
                  <a:schemeClr val="bg1"/>
                </a:solidFill>
                <a:latin typeface="Helvetica" charset="0"/>
              </a:defRPr>
            </a:lvl1pPr>
            <a:lvl2pPr marL="742950" indent="-285750">
              <a:spcBef>
                <a:spcPct val="20000"/>
              </a:spcBef>
              <a:buChar char="–"/>
              <a:defRPr sz="2400" b="1">
                <a:solidFill>
                  <a:schemeClr val="bg1"/>
                </a:solidFill>
                <a:latin typeface="Helvetica" charset="0"/>
              </a:defRPr>
            </a:lvl2pPr>
            <a:lvl3pPr marL="1143000" indent="-228600">
              <a:spcBef>
                <a:spcPct val="20000"/>
              </a:spcBef>
              <a:buChar char="•"/>
              <a:defRPr sz="2100" b="1">
                <a:solidFill>
                  <a:schemeClr val="bg1"/>
                </a:solidFill>
                <a:latin typeface="Helvetica" charset="0"/>
              </a:defRPr>
            </a:lvl3pPr>
            <a:lvl4pPr marL="1600200" indent="-228600">
              <a:spcBef>
                <a:spcPct val="20000"/>
              </a:spcBef>
              <a:buChar char="–"/>
              <a:defRPr sz="1700" b="1">
                <a:solidFill>
                  <a:schemeClr val="bg1"/>
                </a:solidFill>
                <a:latin typeface="Helvetica" charset="0"/>
              </a:defRPr>
            </a:lvl4pPr>
            <a:lvl5pPr marL="2057400" indent="-228600">
              <a:spcBef>
                <a:spcPct val="20000"/>
              </a:spcBef>
              <a:buChar char="»"/>
              <a:defRPr sz="1700" b="1">
                <a:solidFill>
                  <a:schemeClr val="bg1"/>
                </a:solidFill>
                <a:latin typeface="Helvetica" charset="0"/>
              </a:defRPr>
            </a:lvl5pPr>
            <a:lvl6pPr marL="2514600" indent="-228600" eaLnBrk="0" fontAlgn="base" hangingPunct="0">
              <a:spcBef>
                <a:spcPct val="20000"/>
              </a:spcBef>
              <a:spcAft>
                <a:spcPct val="0"/>
              </a:spcAft>
              <a:buChar char="»"/>
              <a:defRPr sz="1700" b="1">
                <a:solidFill>
                  <a:schemeClr val="bg1"/>
                </a:solidFill>
                <a:latin typeface="Helvetica" charset="0"/>
              </a:defRPr>
            </a:lvl6pPr>
            <a:lvl7pPr marL="2971800" indent="-228600" eaLnBrk="0" fontAlgn="base" hangingPunct="0">
              <a:spcBef>
                <a:spcPct val="20000"/>
              </a:spcBef>
              <a:spcAft>
                <a:spcPct val="0"/>
              </a:spcAft>
              <a:buChar char="»"/>
              <a:defRPr sz="1700" b="1">
                <a:solidFill>
                  <a:schemeClr val="bg1"/>
                </a:solidFill>
                <a:latin typeface="Helvetica" charset="0"/>
              </a:defRPr>
            </a:lvl7pPr>
            <a:lvl8pPr marL="3429000" indent="-228600" eaLnBrk="0" fontAlgn="base" hangingPunct="0">
              <a:spcBef>
                <a:spcPct val="20000"/>
              </a:spcBef>
              <a:spcAft>
                <a:spcPct val="0"/>
              </a:spcAft>
              <a:buChar char="»"/>
              <a:defRPr sz="1700" b="1">
                <a:solidFill>
                  <a:schemeClr val="bg1"/>
                </a:solidFill>
                <a:latin typeface="Helvetica" charset="0"/>
              </a:defRPr>
            </a:lvl8pPr>
            <a:lvl9pPr marL="3886200" indent="-228600" eaLnBrk="0" fontAlgn="base" hangingPunct="0">
              <a:spcBef>
                <a:spcPct val="20000"/>
              </a:spcBef>
              <a:spcAft>
                <a:spcPct val="0"/>
              </a:spcAft>
              <a:buChar char="»"/>
              <a:defRPr sz="1700" b="1">
                <a:solidFill>
                  <a:schemeClr val="bg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35570" name="Up Arrow 20"/>
          <p:cNvSpPr>
            <a:spLocks noChangeArrowheads="1"/>
          </p:cNvSpPr>
          <p:nvPr/>
        </p:nvSpPr>
        <p:spPr bwMode="auto">
          <a:xfrm>
            <a:off x="488950" y="1940137"/>
            <a:ext cx="228600" cy="392113"/>
          </a:xfrm>
          <a:prstGeom prst="upArrow">
            <a:avLst>
              <a:gd name="adj1" fmla="val 50000"/>
              <a:gd name="adj2" fmla="val 50275"/>
            </a:avLst>
          </a:prstGeom>
          <a:solidFill>
            <a:schemeClr val="bg1"/>
          </a:solidFill>
          <a:ln w="28575" algn="ctr">
            <a:solidFill>
              <a:schemeClr val="bg1"/>
            </a:solidFill>
            <a:round/>
            <a:headEnd/>
            <a:tailEnd/>
          </a:ln>
        </p:spPr>
        <p:txBody>
          <a:bodyPr/>
          <a:lstStyle>
            <a:lvl1pPr>
              <a:spcBef>
                <a:spcPct val="20000"/>
              </a:spcBef>
              <a:buChar char="•"/>
              <a:defRPr sz="2800" b="1">
                <a:solidFill>
                  <a:schemeClr val="bg1"/>
                </a:solidFill>
                <a:latin typeface="Helvetica" charset="0"/>
              </a:defRPr>
            </a:lvl1pPr>
            <a:lvl2pPr marL="742950" indent="-285750">
              <a:spcBef>
                <a:spcPct val="20000"/>
              </a:spcBef>
              <a:buChar char="–"/>
              <a:defRPr sz="2400" b="1">
                <a:solidFill>
                  <a:schemeClr val="bg1"/>
                </a:solidFill>
                <a:latin typeface="Helvetica" charset="0"/>
              </a:defRPr>
            </a:lvl2pPr>
            <a:lvl3pPr marL="1143000" indent="-228600">
              <a:spcBef>
                <a:spcPct val="20000"/>
              </a:spcBef>
              <a:buChar char="•"/>
              <a:defRPr sz="2100" b="1">
                <a:solidFill>
                  <a:schemeClr val="bg1"/>
                </a:solidFill>
                <a:latin typeface="Helvetica" charset="0"/>
              </a:defRPr>
            </a:lvl3pPr>
            <a:lvl4pPr marL="1600200" indent="-228600">
              <a:spcBef>
                <a:spcPct val="20000"/>
              </a:spcBef>
              <a:buChar char="–"/>
              <a:defRPr sz="1700" b="1">
                <a:solidFill>
                  <a:schemeClr val="bg1"/>
                </a:solidFill>
                <a:latin typeface="Helvetica" charset="0"/>
              </a:defRPr>
            </a:lvl4pPr>
            <a:lvl5pPr marL="2057400" indent="-228600">
              <a:spcBef>
                <a:spcPct val="20000"/>
              </a:spcBef>
              <a:buChar char="»"/>
              <a:defRPr sz="1700" b="1">
                <a:solidFill>
                  <a:schemeClr val="bg1"/>
                </a:solidFill>
                <a:latin typeface="Helvetica" charset="0"/>
              </a:defRPr>
            </a:lvl5pPr>
            <a:lvl6pPr marL="2514600" indent="-228600" eaLnBrk="0" fontAlgn="base" hangingPunct="0">
              <a:spcBef>
                <a:spcPct val="20000"/>
              </a:spcBef>
              <a:spcAft>
                <a:spcPct val="0"/>
              </a:spcAft>
              <a:buChar char="»"/>
              <a:defRPr sz="1700" b="1">
                <a:solidFill>
                  <a:schemeClr val="bg1"/>
                </a:solidFill>
                <a:latin typeface="Helvetica" charset="0"/>
              </a:defRPr>
            </a:lvl6pPr>
            <a:lvl7pPr marL="2971800" indent="-228600" eaLnBrk="0" fontAlgn="base" hangingPunct="0">
              <a:spcBef>
                <a:spcPct val="20000"/>
              </a:spcBef>
              <a:spcAft>
                <a:spcPct val="0"/>
              </a:spcAft>
              <a:buChar char="»"/>
              <a:defRPr sz="1700" b="1">
                <a:solidFill>
                  <a:schemeClr val="bg1"/>
                </a:solidFill>
                <a:latin typeface="Helvetica" charset="0"/>
              </a:defRPr>
            </a:lvl7pPr>
            <a:lvl8pPr marL="3429000" indent="-228600" eaLnBrk="0" fontAlgn="base" hangingPunct="0">
              <a:spcBef>
                <a:spcPct val="20000"/>
              </a:spcBef>
              <a:spcAft>
                <a:spcPct val="0"/>
              </a:spcAft>
              <a:buChar char="»"/>
              <a:defRPr sz="1700" b="1">
                <a:solidFill>
                  <a:schemeClr val="bg1"/>
                </a:solidFill>
                <a:latin typeface="Helvetica" charset="0"/>
              </a:defRPr>
            </a:lvl8pPr>
            <a:lvl9pPr marL="3886200" indent="-228600" eaLnBrk="0" fontAlgn="base" hangingPunct="0">
              <a:spcBef>
                <a:spcPct val="20000"/>
              </a:spcBef>
              <a:spcAft>
                <a:spcPct val="0"/>
              </a:spcAft>
              <a:buChar char="»"/>
              <a:defRPr sz="1700" b="1">
                <a:solidFill>
                  <a:schemeClr val="bg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35572" name="Straight Connector 24"/>
          <p:cNvCxnSpPr>
            <a:cxnSpLocks noChangeShapeType="1"/>
          </p:cNvCxnSpPr>
          <p:nvPr/>
        </p:nvCxnSpPr>
        <p:spPr bwMode="auto">
          <a:xfrm>
            <a:off x="1828800" y="2222712"/>
            <a:ext cx="650875" cy="1588"/>
          </a:xfrm>
          <a:prstGeom prst="line">
            <a:avLst/>
          </a:prstGeom>
          <a:noFill/>
          <a:ln w="76200" algn="ctr">
            <a:solidFill>
              <a:schemeClr val="bg1"/>
            </a:solidFill>
            <a:round/>
            <a:headEnd/>
            <a:tailEnd/>
          </a:ln>
          <a:extLst>
            <a:ext uri="{909E8E84-426E-40DD-AFC4-6F175D3DCCD1}">
              <a14:hiddenFill xmlns:a14="http://schemas.microsoft.com/office/drawing/2010/main">
                <a:noFill/>
              </a14:hiddenFill>
            </a:ext>
          </a:extLst>
        </p:spPr>
      </p:cxnSp>
      <p:cxnSp>
        <p:nvCxnSpPr>
          <p:cNvPr id="535573" name="Straight Arrow Connector 26"/>
          <p:cNvCxnSpPr>
            <a:cxnSpLocks noChangeShapeType="1"/>
          </p:cNvCxnSpPr>
          <p:nvPr/>
        </p:nvCxnSpPr>
        <p:spPr bwMode="auto">
          <a:xfrm flipV="1">
            <a:off x="2479675" y="1925850"/>
            <a:ext cx="730250" cy="296862"/>
          </a:xfrm>
          <a:prstGeom prst="straightConnector1">
            <a:avLst/>
          </a:prstGeom>
          <a:noFill/>
          <a:ln w="7620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535574" name="Straight Arrow Connector 28"/>
          <p:cNvCxnSpPr>
            <a:cxnSpLocks noChangeShapeType="1"/>
          </p:cNvCxnSpPr>
          <p:nvPr/>
        </p:nvCxnSpPr>
        <p:spPr bwMode="auto">
          <a:xfrm>
            <a:off x="2465388" y="2222712"/>
            <a:ext cx="771525" cy="285750"/>
          </a:xfrm>
          <a:prstGeom prst="straightConnector1">
            <a:avLst/>
          </a:prstGeom>
          <a:noFill/>
          <a:ln w="7620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9" name="Rectangle 3"/>
          <p:cNvSpPr txBox="1">
            <a:spLocks noChangeArrowheads="1"/>
          </p:cNvSpPr>
          <p:nvPr/>
        </p:nvSpPr>
        <p:spPr bwMode="auto">
          <a:xfrm>
            <a:off x="515938" y="6258138"/>
            <a:ext cx="780732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Helvetica" pitchFamily="16" charset="0"/>
              </a:defRPr>
            </a:lvl1pPr>
            <a:lvl2pPr marL="742950" indent="-285750" eaLnBrk="0" hangingPunct="0">
              <a:defRPr>
                <a:solidFill>
                  <a:schemeClr val="tx1"/>
                </a:solidFill>
                <a:latin typeface="Helvetica" pitchFamily="16" charset="0"/>
              </a:defRPr>
            </a:lvl2pPr>
            <a:lvl3pPr marL="1143000" indent="-228600" eaLnBrk="0" hangingPunct="0">
              <a:defRPr>
                <a:solidFill>
                  <a:schemeClr val="tx1"/>
                </a:solidFill>
                <a:latin typeface="Helvetica" pitchFamily="16" charset="0"/>
              </a:defRPr>
            </a:lvl3pPr>
            <a:lvl4pPr marL="1600200" indent="-228600" eaLnBrk="0" hangingPunct="0">
              <a:defRPr>
                <a:solidFill>
                  <a:schemeClr val="tx1"/>
                </a:solidFill>
                <a:latin typeface="Helvetica" pitchFamily="16" charset="0"/>
              </a:defRPr>
            </a:lvl4pPr>
            <a:lvl5pPr marL="2057400" indent="-228600" eaLnBrk="0" hangingPunct="0">
              <a:defRPr>
                <a:solidFill>
                  <a:schemeClr val="tx1"/>
                </a:solidFill>
                <a:latin typeface="Helvetica" pitchFamily="16" charset="0"/>
              </a:defRPr>
            </a:lvl5pPr>
            <a:lvl6pPr marL="2514600" indent="-228600" eaLnBrk="0" fontAlgn="base" hangingPunct="0">
              <a:spcBef>
                <a:spcPct val="0"/>
              </a:spcBef>
              <a:spcAft>
                <a:spcPct val="0"/>
              </a:spcAft>
              <a:defRPr>
                <a:solidFill>
                  <a:schemeClr val="tx1"/>
                </a:solidFill>
                <a:latin typeface="Helvetica" pitchFamily="16" charset="0"/>
              </a:defRPr>
            </a:lvl6pPr>
            <a:lvl7pPr marL="2971800" indent="-228600" eaLnBrk="0" fontAlgn="base" hangingPunct="0">
              <a:spcBef>
                <a:spcPct val="0"/>
              </a:spcBef>
              <a:spcAft>
                <a:spcPct val="0"/>
              </a:spcAft>
              <a:defRPr>
                <a:solidFill>
                  <a:schemeClr val="tx1"/>
                </a:solidFill>
                <a:latin typeface="Helvetica" pitchFamily="16" charset="0"/>
              </a:defRPr>
            </a:lvl7pPr>
            <a:lvl8pPr marL="3429000" indent="-228600" eaLnBrk="0" fontAlgn="base" hangingPunct="0">
              <a:spcBef>
                <a:spcPct val="0"/>
              </a:spcBef>
              <a:spcAft>
                <a:spcPct val="0"/>
              </a:spcAft>
              <a:defRPr>
                <a:solidFill>
                  <a:schemeClr val="tx1"/>
                </a:solidFill>
                <a:latin typeface="Helvetica" pitchFamily="16" charset="0"/>
              </a:defRPr>
            </a:lvl8pPr>
            <a:lvl9pPr marL="3886200" indent="-228600" eaLnBrk="0" fontAlgn="base" hangingPunct="0">
              <a:spcBef>
                <a:spcPct val="0"/>
              </a:spcBef>
              <a:spcAft>
                <a:spcPct val="0"/>
              </a:spcAft>
              <a:defRPr>
                <a:solidFill>
                  <a:schemeClr val="tx1"/>
                </a:solidFill>
                <a:latin typeface="Helvetica" pitchFamily="16" charset="0"/>
              </a:defRPr>
            </a:lvl9pPr>
          </a:lstStyle>
          <a:p>
            <a:pPr marL="457200" marR="0" lvl="0" indent="-457200" algn="l" defTabSz="914400" rtl="0" eaLnBrk="1" fontAlgn="base" latinLnBrk="0" hangingPunct="1">
              <a:lnSpc>
                <a:spcPct val="100000"/>
              </a:lnSpc>
              <a:spcBef>
                <a:spcPct val="0"/>
              </a:spcBef>
              <a:spcAft>
                <a:spcPct val="0"/>
              </a:spcAft>
              <a:buClrTx/>
              <a:buSzTx/>
              <a:buFont typeface="Times" pitchFamily="18" charset="0"/>
              <a:buChar char="●"/>
              <a:tabLst/>
              <a:defRPr/>
            </a:pPr>
            <a:r>
              <a:rPr kumimoji="0" lang="en-US" altLang="en-US" sz="2200" b="1" i="0" u="none" strike="noStrike" kern="1200" cap="none" spc="0" normalizeH="0" baseline="0" noProof="0" dirty="0">
                <a:ln>
                  <a:noFill/>
                </a:ln>
                <a:solidFill>
                  <a:srgbClr val="FFFFFF"/>
                </a:solidFill>
                <a:effectLst/>
                <a:uLnTx/>
                <a:uFillTx/>
                <a:latin typeface="Helvetica" pitchFamily="16" charset="0"/>
                <a:ea typeface="MS PGothic" pitchFamily="34" charset="-128"/>
                <a:cs typeface="+mn-cs"/>
              </a:rPr>
              <a:t>PI-3K/</a:t>
            </a:r>
            <a:r>
              <a:rPr kumimoji="0" lang="en-US" altLang="en-US" sz="2200" b="1" i="0" u="none" strike="noStrike" kern="1200" cap="none" spc="0" normalizeH="0" baseline="0" noProof="0" dirty="0" err="1">
                <a:ln>
                  <a:noFill/>
                </a:ln>
                <a:solidFill>
                  <a:srgbClr val="FFFFFF"/>
                </a:solidFill>
                <a:effectLst/>
                <a:uLnTx/>
                <a:uFillTx/>
                <a:latin typeface="Helvetica" pitchFamily="16" charset="0"/>
                <a:ea typeface="MS PGothic" pitchFamily="34" charset="-128"/>
                <a:cs typeface="+mn-cs"/>
              </a:rPr>
              <a:t>Akt</a:t>
            </a:r>
            <a:r>
              <a:rPr kumimoji="0" lang="en-US" altLang="en-US" sz="2200" b="1" i="0" u="none" strike="noStrike" kern="1200" cap="none" spc="0" normalizeH="0" baseline="0" noProof="0" dirty="0">
                <a:ln>
                  <a:noFill/>
                </a:ln>
                <a:solidFill>
                  <a:srgbClr val="FFFFFF"/>
                </a:solidFill>
                <a:effectLst/>
                <a:uLnTx/>
                <a:uFillTx/>
                <a:latin typeface="Helvetica" pitchFamily="16" charset="0"/>
                <a:ea typeface="MS PGothic" pitchFamily="34" charset="-128"/>
                <a:cs typeface="+mn-cs"/>
              </a:rPr>
              <a:t> inhibition of caspase activation</a:t>
            </a:r>
          </a:p>
        </p:txBody>
      </p:sp>
      <p:sp>
        <p:nvSpPr>
          <p:cNvPr id="30" name="TextBox 9"/>
          <p:cNvSpPr txBox="1">
            <a:spLocks noChangeArrowheads="1"/>
          </p:cNvSpPr>
          <p:nvPr/>
        </p:nvSpPr>
        <p:spPr bwMode="auto">
          <a:xfrm>
            <a:off x="217488" y="5704100"/>
            <a:ext cx="4313238" cy="474663"/>
          </a:xfrm>
          <a:prstGeom prst="rect">
            <a:avLst/>
          </a:prstGeom>
          <a:solidFill>
            <a:srgbClr val="FF0000"/>
          </a:solidFill>
          <a:ln w="9525">
            <a:solidFill>
              <a:srgbClr val="FF0000"/>
            </a:solidFill>
            <a:miter lim="800000"/>
            <a:headEnd/>
            <a:tailEnd/>
          </a:ln>
        </p:spPr>
        <p:txBody>
          <a:bodyPr wrap="none">
            <a:spAutoFit/>
          </a:bodyPr>
          <a:lstStyle>
            <a:lvl1pPr eaLnBrk="0" hangingPunct="0">
              <a:defRPr>
                <a:solidFill>
                  <a:schemeClr val="tx1"/>
                </a:solidFill>
                <a:latin typeface="Helvetica" pitchFamily="16" charset="0"/>
              </a:defRPr>
            </a:lvl1pPr>
            <a:lvl2pPr marL="742950" indent="-285750" eaLnBrk="0" hangingPunct="0">
              <a:defRPr>
                <a:solidFill>
                  <a:schemeClr val="tx1"/>
                </a:solidFill>
                <a:latin typeface="Helvetica" pitchFamily="16" charset="0"/>
              </a:defRPr>
            </a:lvl2pPr>
            <a:lvl3pPr marL="1143000" indent="-228600" eaLnBrk="0" hangingPunct="0">
              <a:defRPr>
                <a:solidFill>
                  <a:schemeClr val="tx1"/>
                </a:solidFill>
                <a:latin typeface="Helvetica" pitchFamily="16" charset="0"/>
              </a:defRPr>
            </a:lvl3pPr>
            <a:lvl4pPr marL="1600200" indent="-228600" eaLnBrk="0" hangingPunct="0">
              <a:defRPr>
                <a:solidFill>
                  <a:schemeClr val="tx1"/>
                </a:solidFill>
                <a:latin typeface="Helvetica" pitchFamily="16" charset="0"/>
              </a:defRPr>
            </a:lvl4pPr>
            <a:lvl5pPr marL="2057400" indent="-228600" eaLnBrk="0" hangingPunct="0">
              <a:defRPr>
                <a:solidFill>
                  <a:schemeClr val="tx1"/>
                </a:solidFill>
                <a:latin typeface="Helvetica" pitchFamily="16" charset="0"/>
              </a:defRPr>
            </a:lvl5pPr>
            <a:lvl6pPr marL="2514600" indent="-228600" eaLnBrk="0" fontAlgn="base" hangingPunct="0">
              <a:spcBef>
                <a:spcPct val="0"/>
              </a:spcBef>
              <a:spcAft>
                <a:spcPct val="0"/>
              </a:spcAft>
              <a:defRPr>
                <a:solidFill>
                  <a:schemeClr val="tx1"/>
                </a:solidFill>
                <a:latin typeface="Helvetica" pitchFamily="16" charset="0"/>
              </a:defRPr>
            </a:lvl6pPr>
            <a:lvl7pPr marL="2971800" indent="-228600" eaLnBrk="0" fontAlgn="base" hangingPunct="0">
              <a:spcBef>
                <a:spcPct val="0"/>
              </a:spcBef>
              <a:spcAft>
                <a:spcPct val="0"/>
              </a:spcAft>
              <a:defRPr>
                <a:solidFill>
                  <a:schemeClr val="tx1"/>
                </a:solidFill>
                <a:latin typeface="Helvetica" pitchFamily="16" charset="0"/>
              </a:defRPr>
            </a:lvl7pPr>
            <a:lvl8pPr marL="3429000" indent="-228600" eaLnBrk="0" fontAlgn="base" hangingPunct="0">
              <a:spcBef>
                <a:spcPct val="0"/>
              </a:spcBef>
              <a:spcAft>
                <a:spcPct val="0"/>
              </a:spcAft>
              <a:defRPr>
                <a:solidFill>
                  <a:schemeClr val="tx1"/>
                </a:solidFill>
                <a:latin typeface="Helvetica" pitchFamily="16" charset="0"/>
              </a:defRPr>
            </a:lvl8pPr>
            <a:lvl9pPr marL="3886200" indent="-228600" eaLnBrk="0" fontAlgn="base" hangingPunct="0">
              <a:spcBef>
                <a:spcPct val="0"/>
              </a:spcBef>
              <a:spcAft>
                <a:spcPct val="0"/>
              </a:spcAft>
              <a:defRPr>
                <a:solidFill>
                  <a:schemeClr val="tx1"/>
                </a:solidFill>
                <a:latin typeface="Helvetica" pitchFamily="1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0" i="0" u="none" strike="noStrike" kern="1200" cap="none" spc="0" normalizeH="0" baseline="0" noProof="0" dirty="0">
                <a:ln>
                  <a:noFill/>
                </a:ln>
                <a:solidFill>
                  <a:srgbClr val="FFFFFF"/>
                </a:solidFill>
                <a:effectLst/>
                <a:uLnTx/>
                <a:uFillTx/>
                <a:latin typeface="Helvetica" pitchFamily="16" charset="0"/>
                <a:ea typeface="MS PGothic" pitchFamily="34" charset="-128"/>
                <a:cs typeface="+mn-cs"/>
              </a:rPr>
              <a:t>     </a:t>
            </a:r>
            <a:r>
              <a:rPr kumimoji="0" lang="en-US" altLang="en-US" sz="2400" b="1" i="0" u="none" strike="noStrike" kern="1200" cap="none" spc="0" normalizeH="0" baseline="0" noProof="0" dirty="0">
                <a:ln>
                  <a:noFill/>
                </a:ln>
                <a:solidFill>
                  <a:srgbClr val="FFFFFF"/>
                </a:solidFill>
                <a:effectLst/>
                <a:uLnTx/>
                <a:uFillTx/>
                <a:latin typeface="Helvetica" pitchFamily="16" charset="0"/>
                <a:ea typeface="MS PGothic" pitchFamily="34" charset="-128"/>
                <a:cs typeface="+mn-cs"/>
              </a:rPr>
              <a:t>BETA CELL APOPTOSIS</a:t>
            </a:r>
          </a:p>
        </p:txBody>
      </p:sp>
      <p:sp>
        <p:nvSpPr>
          <p:cNvPr id="31" name="Up Arrow 10"/>
          <p:cNvSpPr>
            <a:spLocks noChangeArrowheads="1"/>
          </p:cNvSpPr>
          <p:nvPr/>
        </p:nvSpPr>
        <p:spPr bwMode="auto">
          <a:xfrm flipV="1">
            <a:off x="312738" y="5731088"/>
            <a:ext cx="230187" cy="393700"/>
          </a:xfrm>
          <a:prstGeom prst="upArrow">
            <a:avLst>
              <a:gd name="adj1" fmla="val 50000"/>
              <a:gd name="adj2" fmla="val 50169"/>
            </a:avLst>
          </a:prstGeom>
          <a:solidFill>
            <a:schemeClr val="bg1"/>
          </a:solidFill>
          <a:ln w="28575" algn="ctr">
            <a:solidFill>
              <a:schemeClr val="bg1"/>
            </a:solidFill>
            <a:round/>
            <a:headEnd/>
            <a:tailEnd/>
          </a:ln>
        </p:spPr>
        <p:txBody>
          <a:bodyPr/>
          <a:lstStyle>
            <a:lvl1pPr eaLnBrk="0" hangingPunct="0">
              <a:defRPr>
                <a:solidFill>
                  <a:schemeClr val="tx1"/>
                </a:solidFill>
                <a:latin typeface="Helvetica" pitchFamily="16" charset="0"/>
              </a:defRPr>
            </a:lvl1pPr>
            <a:lvl2pPr marL="742950" indent="-285750" eaLnBrk="0" hangingPunct="0">
              <a:defRPr>
                <a:solidFill>
                  <a:schemeClr val="tx1"/>
                </a:solidFill>
                <a:latin typeface="Helvetica" pitchFamily="16" charset="0"/>
              </a:defRPr>
            </a:lvl2pPr>
            <a:lvl3pPr marL="1143000" indent="-228600" eaLnBrk="0" hangingPunct="0">
              <a:defRPr>
                <a:solidFill>
                  <a:schemeClr val="tx1"/>
                </a:solidFill>
                <a:latin typeface="Helvetica" pitchFamily="16" charset="0"/>
              </a:defRPr>
            </a:lvl3pPr>
            <a:lvl4pPr marL="1600200" indent="-228600" eaLnBrk="0" hangingPunct="0">
              <a:defRPr>
                <a:solidFill>
                  <a:schemeClr val="tx1"/>
                </a:solidFill>
                <a:latin typeface="Helvetica" pitchFamily="16" charset="0"/>
              </a:defRPr>
            </a:lvl4pPr>
            <a:lvl5pPr marL="2057400" indent="-228600" eaLnBrk="0" hangingPunct="0">
              <a:defRPr>
                <a:solidFill>
                  <a:schemeClr val="tx1"/>
                </a:solidFill>
                <a:latin typeface="Helvetica" pitchFamily="16" charset="0"/>
              </a:defRPr>
            </a:lvl5pPr>
            <a:lvl6pPr marL="2514600" indent="-228600" eaLnBrk="0" fontAlgn="base" hangingPunct="0">
              <a:spcBef>
                <a:spcPct val="0"/>
              </a:spcBef>
              <a:spcAft>
                <a:spcPct val="0"/>
              </a:spcAft>
              <a:defRPr>
                <a:solidFill>
                  <a:schemeClr val="tx1"/>
                </a:solidFill>
                <a:latin typeface="Helvetica" pitchFamily="16" charset="0"/>
              </a:defRPr>
            </a:lvl6pPr>
            <a:lvl7pPr marL="2971800" indent="-228600" eaLnBrk="0" fontAlgn="base" hangingPunct="0">
              <a:spcBef>
                <a:spcPct val="0"/>
              </a:spcBef>
              <a:spcAft>
                <a:spcPct val="0"/>
              </a:spcAft>
              <a:defRPr>
                <a:solidFill>
                  <a:schemeClr val="tx1"/>
                </a:solidFill>
                <a:latin typeface="Helvetica" pitchFamily="16" charset="0"/>
              </a:defRPr>
            </a:lvl7pPr>
            <a:lvl8pPr marL="3429000" indent="-228600" eaLnBrk="0" fontAlgn="base" hangingPunct="0">
              <a:spcBef>
                <a:spcPct val="0"/>
              </a:spcBef>
              <a:spcAft>
                <a:spcPct val="0"/>
              </a:spcAft>
              <a:defRPr>
                <a:solidFill>
                  <a:schemeClr val="tx1"/>
                </a:solidFill>
                <a:latin typeface="Helvetica" pitchFamily="16" charset="0"/>
              </a:defRPr>
            </a:lvl8pPr>
            <a:lvl9pPr marL="3886200" indent="-228600" eaLnBrk="0" fontAlgn="base" hangingPunct="0">
              <a:spcBef>
                <a:spcPct val="0"/>
              </a:spcBef>
              <a:spcAft>
                <a:spcPct val="0"/>
              </a:spcAft>
              <a:defRPr>
                <a:solidFill>
                  <a:schemeClr val="tx1"/>
                </a:solidFill>
                <a:latin typeface="Helvetica" pitchFamily="16"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Helvetica" pitchFamily="16" charset="0"/>
              <a:ea typeface="MS PGothic" pitchFamily="34" charset="-128"/>
              <a:cs typeface="+mn-cs"/>
            </a:endParaRPr>
          </a:p>
        </p:txBody>
      </p:sp>
    </p:spTree>
    <p:extLst>
      <p:ext uri="{BB962C8B-B14F-4D97-AF65-F5344CB8AC3E}">
        <p14:creationId xmlns:p14="http://schemas.microsoft.com/office/powerpoint/2010/main" val="350428353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30" name="Picture 38" descr="Musc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36042">
            <a:off x="5454650" y="4559300"/>
            <a:ext cx="35639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531" name="Picture 37" descr="Liv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4456113"/>
            <a:ext cx="22733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532" name="Picture 35" descr="Pancrease.png"/>
          <p:cNvPicPr>
            <a:picLocks noChangeAspect="1"/>
          </p:cNvPicPr>
          <p:nvPr/>
        </p:nvPicPr>
        <p:blipFill>
          <a:blip r:embed="rId5">
            <a:extLst>
              <a:ext uri="{28A0092B-C50C-407E-A947-70E740481C1C}">
                <a14:useLocalDpi xmlns:a14="http://schemas.microsoft.com/office/drawing/2010/main" val="0"/>
              </a:ext>
            </a:extLst>
          </a:blip>
          <a:srcRect t="77516" r="56291"/>
          <a:stretch>
            <a:fillRect/>
          </a:stretch>
        </p:blipFill>
        <p:spPr bwMode="auto">
          <a:xfrm rot="1221901">
            <a:off x="2916238" y="768350"/>
            <a:ext cx="4278312"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9" name="Oval 3"/>
          <p:cNvSpPr>
            <a:spLocks noChangeArrowheads="1"/>
          </p:cNvSpPr>
          <p:nvPr/>
        </p:nvSpPr>
        <p:spPr bwMode="auto">
          <a:xfrm>
            <a:off x="3262313" y="3651250"/>
            <a:ext cx="2800350" cy="827088"/>
          </a:xfrm>
          <a:prstGeom prst="ellipse">
            <a:avLst/>
          </a:prstGeom>
          <a:solidFill>
            <a:srgbClr val="FFFF00"/>
          </a:solidFill>
          <a:ln w="762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31110" name="Rectangle 263"/>
          <p:cNvSpPr>
            <a:spLocks noChangeArrowheads="1"/>
          </p:cNvSpPr>
          <p:nvPr/>
        </p:nvSpPr>
        <p:spPr bwMode="auto">
          <a:xfrm>
            <a:off x="665163" y="438150"/>
            <a:ext cx="8088312" cy="868363"/>
          </a:xfrm>
          <a:prstGeom prst="rect">
            <a:avLst/>
          </a:prstGeom>
          <a:solidFill>
            <a:srgbClr val="FF7F00"/>
          </a:solidFill>
          <a:ln w="9525">
            <a:solidFill>
              <a:srgbClr val="FF7F00"/>
            </a:solidFill>
            <a:miter lim="800000"/>
            <a:headEnd/>
            <a:tailEnd/>
          </a:ln>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53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THE TRIUMVIRATE</a:t>
            </a:r>
          </a:p>
        </p:txBody>
      </p:sp>
      <p:sp>
        <p:nvSpPr>
          <p:cNvPr id="406535" name="Rectangle 265"/>
          <p:cNvSpPr>
            <a:spLocks noChangeArrowheads="1"/>
          </p:cNvSpPr>
          <p:nvPr/>
        </p:nvSpPr>
        <p:spPr bwMode="auto">
          <a:xfrm>
            <a:off x="2897188" y="1917700"/>
            <a:ext cx="384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Impaired Insulin Secretion</a:t>
            </a:r>
            <a:endParaRPr kumimoji="0" lang="en-US" altLang="en-US" sz="2400" b="1" i="0" u="none" strike="noStrike" kern="1200" cap="none" spc="0" normalizeH="0" baseline="0" noProof="0">
              <a:ln>
                <a:noFill/>
              </a:ln>
              <a:solidFill>
                <a:srgbClr val="FFFFFF"/>
              </a:solidFill>
              <a:effectLst/>
              <a:uLnTx/>
              <a:uFillTx/>
              <a:latin typeface="Helvetica" charset="0"/>
              <a:ea typeface="MS PGothic" pitchFamily="34" charset="-128"/>
              <a:cs typeface="+mn-cs"/>
            </a:endParaRPr>
          </a:p>
        </p:txBody>
      </p:sp>
      <p:sp>
        <p:nvSpPr>
          <p:cNvPr id="431112" name="Rectangle 266"/>
          <p:cNvSpPr>
            <a:spLocks noChangeArrowheads="1"/>
          </p:cNvSpPr>
          <p:nvPr/>
        </p:nvSpPr>
        <p:spPr bwMode="auto">
          <a:xfrm>
            <a:off x="3525838" y="3884613"/>
            <a:ext cx="22733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Hyperglycemia</a:t>
            </a:r>
          </a:p>
        </p:txBody>
      </p:sp>
      <p:sp>
        <p:nvSpPr>
          <p:cNvPr id="406537" name="Rectangle 294"/>
          <p:cNvSpPr>
            <a:spLocks noChangeArrowheads="1"/>
          </p:cNvSpPr>
          <p:nvPr/>
        </p:nvSpPr>
        <p:spPr bwMode="auto">
          <a:xfrm>
            <a:off x="6464300" y="4610100"/>
            <a:ext cx="15589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Decreased</a:t>
            </a:r>
            <a:b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b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Glucose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Uptake</a:t>
            </a:r>
          </a:p>
        </p:txBody>
      </p:sp>
      <p:sp>
        <p:nvSpPr>
          <p:cNvPr id="431117" name="Rectangle 264"/>
          <p:cNvSpPr>
            <a:spLocks noChangeArrowheads="1"/>
          </p:cNvSpPr>
          <p:nvPr/>
        </p:nvSpPr>
        <p:spPr bwMode="auto">
          <a:xfrm>
            <a:off x="849313" y="4757738"/>
            <a:ext cx="149225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Increased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HGP</a:t>
            </a:r>
          </a:p>
        </p:txBody>
      </p:sp>
      <p:sp>
        <p:nvSpPr>
          <p:cNvPr id="406539" name="TextBox 13"/>
          <p:cNvSpPr txBox="1">
            <a:spLocks noChangeArrowheads="1"/>
          </p:cNvSpPr>
          <p:nvPr/>
        </p:nvSpPr>
        <p:spPr bwMode="auto">
          <a:xfrm>
            <a:off x="4691063" y="6059488"/>
            <a:ext cx="4127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CCFF"/>
                </a:solidFill>
                <a:effectLst/>
                <a:uLnTx/>
                <a:uFillTx/>
                <a:latin typeface="Helvetica" charset="0"/>
                <a:ea typeface="MS PGothic" pitchFamily="34" charset="-128"/>
                <a:cs typeface="+mn-cs"/>
              </a:rPr>
              <a:t>DeFronzo RA, Diabetes 37:667-687, 1988</a:t>
            </a:r>
          </a:p>
        </p:txBody>
      </p:sp>
      <p:sp>
        <p:nvSpPr>
          <p:cNvPr id="406540" name="Line 267"/>
          <p:cNvSpPr>
            <a:spLocks noChangeShapeType="1"/>
          </p:cNvSpPr>
          <p:nvPr/>
        </p:nvSpPr>
        <p:spPr bwMode="auto">
          <a:xfrm>
            <a:off x="4705350" y="2746375"/>
            <a:ext cx="0" cy="812800"/>
          </a:xfrm>
          <a:prstGeom prst="line">
            <a:avLst/>
          </a:prstGeom>
          <a:noFill/>
          <a:ln w="152400">
            <a:solidFill>
              <a:schemeClr val="bg1"/>
            </a:solidFill>
            <a:round/>
            <a:headEnd/>
            <a:tailEnd type="triangle" w="med"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06541" name="Freeform 268"/>
          <p:cNvSpPr>
            <a:spLocks/>
          </p:cNvSpPr>
          <p:nvPr/>
        </p:nvSpPr>
        <p:spPr bwMode="auto">
          <a:xfrm>
            <a:off x="6245225" y="4005263"/>
            <a:ext cx="1296988" cy="458787"/>
          </a:xfrm>
          <a:custGeom>
            <a:avLst/>
            <a:gdLst>
              <a:gd name="T0" fmla="*/ 2147483646 w 919"/>
              <a:gd name="T1" fmla="*/ 2147483646 h 326"/>
              <a:gd name="T2" fmla="*/ 2147483646 w 919"/>
              <a:gd name="T3" fmla="*/ 2147483646 h 326"/>
              <a:gd name="T4" fmla="*/ 0 w 919"/>
              <a:gd name="T5" fmla="*/ 2147483646 h 326"/>
              <a:gd name="T6" fmla="*/ 0 60000 65536"/>
              <a:gd name="T7" fmla="*/ 0 60000 65536"/>
              <a:gd name="T8" fmla="*/ 0 60000 65536"/>
              <a:gd name="T9" fmla="*/ 0 w 919"/>
              <a:gd name="T10" fmla="*/ 0 h 326"/>
              <a:gd name="T11" fmla="*/ 919 w 919"/>
              <a:gd name="T12" fmla="*/ 326 h 326"/>
            </a:gdLst>
            <a:ahLst/>
            <a:cxnLst>
              <a:cxn ang="T6">
                <a:pos x="T0" y="T1"/>
              </a:cxn>
              <a:cxn ang="T7">
                <a:pos x="T2" y="T3"/>
              </a:cxn>
              <a:cxn ang="T8">
                <a:pos x="T4" y="T5"/>
              </a:cxn>
            </a:cxnLst>
            <a:rect l="T9" t="T10" r="T11" b="T12"/>
            <a:pathLst>
              <a:path w="919" h="326">
                <a:moveTo>
                  <a:pt x="917" y="326"/>
                </a:moveTo>
                <a:cubicBezTo>
                  <a:pt x="890" y="279"/>
                  <a:pt x="919" y="95"/>
                  <a:pt x="767" y="48"/>
                </a:cubicBezTo>
                <a:cubicBezTo>
                  <a:pt x="614" y="0"/>
                  <a:pt x="159" y="40"/>
                  <a:pt x="0" y="38"/>
                </a:cubicBezTo>
              </a:path>
            </a:pathLst>
          </a:custGeom>
          <a:noFill/>
          <a:ln w="152400">
            <a:solidFill>
              <a:schemeClr val="bg1"/>
            </a:solidFill>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06542" name="Freeform 269"/>
          <p:cNvSpPr>
            <a:spLocks/>
          </p:cNvSpPr>
          <p:nvPr/>
        </p:nvSpPr>
        <p:spPr bwMode="auto">
          <a:xfrm flipH="1">
            <a:off x="1820863" y="4006850"/>
            <a:ext cx="1296987" cy="460375"/>
          </a:xfrm>
          <a:custGeom>
            <a:avLst/>
            <a:gdLst>
              <a:gd name="T0" fmla="*/ 2147483646 w 919"/>
              <a:gd name="T1" fmla="*/ 2147483646 h 326"/>
              <a:gd name="T2" fmla="*/ 2147483646 w 919"/>
              <a:gd name="T3" fmla="*/ 2147483646 h 326"/>
              <a:gd name="T4" fmla="*/ 0 w 919"/>
              <a:gd name="T5" fmla="*/ 2147483646 h 326"/>
              <a:gd name="T6" fmla="*/ 0 60000 65536"/>
              <a:gd name="T7" fmla="*/ 0 60000 65536"/>
              <a:gd name="T8" fmla="*/ 0 60000 65536"/>
              <a:gd name="T9" fmla="*/ 0 w 919"/>
              <a:gd name="T10" fmla="*/ 0 h 326"/>
              <a:gd name="T11" fmla="*/ 919 w 919"/>
              <a:gd name="T12" fmla="*/ 326 h 326"/>
            </a:gdLst>
            <a:ahLst/>
            <a:cxnLst>
              <a:cxn ang="T6">
                <a:pos x="T0" y="T1"/>
              </a:cxn>
              <a:cxn ang="T7">
                <a:pos x="T2" y="T3"/>
              </a:cxn>
              <a:cxn ang="T8">
                <a:pos x="T4" y="T5"/>
              </a:cxn>
            </a:cxnLst>
            <a:rect l="T9" t="T10" r="T11" b="T12"/>
            <a:pathLst>
              <a:path w="919" h="326">
                <a:moveTo>
                  <a:pt x="917" y="326"/>
                </a:moveTo>
                <a:cubicBezTo>
                  <a:pt x="890" y="279"/>
                  <a:pt x="919" y="95"/>
                  <a:pt x="767" y="48"/>
                </a:cubicBezTo>
                <a:cubicBezTo>
                  <a:pt x="614" y="0"/>
                  <a:pt x="159" y="40"/>
                  <a:pt x="0" y="38"/>
                </a:cubicBezTo>
              </a:path>
            </a:pathLst>
          </a:custGeom>
          <a:noFill/>
          <a:ln w="152400">
            <a:solidFill>
              <a:schemeClr val="bg1"/>
            </a:solidFill>
            <a:round/>
            <a:headEnd/>
            <a:tailEnd type="triangle" w="med" len="sm"/>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7" name="Rectangle 216"/>
          <p:cNvSpPr/>
          <p:nvPr/>
        </p:nvSpPr>
        <p:spPr>
          <a:xfrm>
            <a:off x="2444418" y="2017071"/>
            <a:ext cx="1259409" cy="283552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2" name="Title 1"/>
          <p:cNvSpPr>
            <a:spLocks noGrp="1"/>
          </p:cNvSpPr>
          <p:nvPr>
            <p:ph type="title"/>
          </p:nvPr>
        </p:nvSpPr>
        <p:spPr>
          <a:xfrm>
            <a:off x="276506" y="122886"/>
            <a:ext cx="8615208" cy="1065546"/>
          </a:xfrm>
          <a:solidFill>
            <a:srgbClr val="FF6600"/>
          </a:solidFill>
        </p:spPr>
        <p:txBody>
          <a:bodyPr>
            <a:noAutofit/>
          </a:bodyPr>
          <a:lstStyle/>
          <a:p>
            <a:pPr algn="ctr"/>
            <a:r>
              <a:rPr lang="en-US" sz="2400" b="1" dirty="0">
                <a:solidFill>
                  <a:schemeClr val="bg1"/>
                </a:solidFill>
                <a:latin typeface="Arial" panose="020B0604020202020204" pitchFamily="34" charset="0"/>
                <a:cs typeface="Arial" panose="020B0604020202020204" pitchFamily="34" charset="0"/>
              </a:rPr>
              <a:t>SEMAGLUTIDE VERSUS DULAGLUTIDE ONCE WEEKLY IN POORLY CONTROLLED (A1c = 8.2%) T2DM PATIENTS (N = 1201): SUSTAIN 7</a:t>
            </a:r>
          </a:p>
        </p:txBody>
      </p:sp>
      <p:sp>
        <p:nvSpPr>
          <p:cNvPr id="9" name="TextBox 8"/>
          <p:cNvSpPr txBox="1"/>
          <p:nvPr/>
        </p:nvSpPr>
        <p:spPr>
          <a:xfrm>
            <a:off x="284591" y="2789475"/>
            <a:ext cx="627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-0.5 -</a:t>
            </a:r>
          </a:p>
        </p:txBody>
      </p:sp>
      <p:sp>
        <p:nvSpPr>
          <p:cNvPr id="10" name="TextBox 9"/>
          <p:cNvSpPr txBox="1"/>
          <p:nvPr/>
        </p:nvSpPr>
        <p:spPr>
          <a:xfrm>
            <a:off x="284591" y="3743808"/>
            <a:ext cx="627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-1.0 -</a:t>
            </a:r>
          </a:p>
        </p:txBody>
      </p:sp>
      <p:sp>
        <p:nvSpPr>
          <p:cNvPr id="11" name="TextBox 10"/>
          <p:cNvSpPr txBox="1"/>
          <p:nvPr/>
        </p:nvSpPr>
        <p:spPr>
          <a:xfrm>
            <a:off x="284591" y="4698141"/>
            <a:ext cx="627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-1.5 -</a:t>
            </a:r>
          </a:p>
        </p:txBody>
      </p:sp>
      <p:cxnSp>
        <p:nvCxnSpPr>
          <p:cNvPr id="24" name="Straight Connector 23"/>
          <p:cNvCxnSpPr/>
          <p:nvPr/>
        </p:nvCxnSpPr>
        <p:spPr>
          <a:xfrm>
            <a:off x="744103" y="2017070"/>
            <a:ext cx="0" cy="386484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99074" y="1820394"/>
            <a:ext cx="4058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0 -</a:t>
            </a:r>
          </a:p>
        </p:txBody>
      </p:sp>
      <p:sp>
        <p:nvSpPr>
          <p:cNvPr id="27" name="TextBox 26"/>
          <p:cNvSpPr txBox="1"/>
          <p:nvPr/>
        </p:nvSpPr>
        <p:spPr>
          <a:xfrm>
            <a:off x="284591" y="5652472"/>
            <a:ext cx="6270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-2.0 -</a:t>
            </a:r>
          </a:p>
        </p:txBody>
      </p:sp>
      <p:sp>
        <p:nvSpPr>
          <p:cNvPr id="218" name="Rectangle 217"/>
          <p:cNvSpPr/>
          <p:nvPr/>
        </p:nvSpPr>
        <p:spPr>
          <a:xfrm>
            <a:off x="1076818" y="2017070"/>
            <a:ext cx="1359491" cy="344721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1" name="TextBox 50"/>
          <p:cNvSpPr txBox="1"/>
          <p:nvPr/>
        </p:nvSpPr>
        <p:spPr>
          <a:xfrm>
            <a:off x="4683857" y="3759632"/>
            <a:ext cx="4683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-4 -</a:t>
            </a:r>
          </a:p>
        </p:txBody>
      </p:sp>
      <p:sp>
        <p:nvSpPr>
          <p:cNvPr id="52" name="TextBox 51"/>
          <p:cNvSpPr txBox="1"/>
          <p:nvPr/>
        </p:nvSpPr>
        <p:spPr>
          <a:xfrm>
            <a:off x="4683857" y="4706590"/>
            <a:ext cx="4683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-6 -</a:t>
            </a:r>
          </a:p>
        </p:txBody>
      </p:sp>
      <p:cxnSp>
        <p:nvCxnSpPr>
          <p:cNvPr id="53" name="Straight Connector 52"/>
          <p:cNvCxnSpPr/>
          <p:nvPr/>
        </p:nvCxnSpPr>
        <p:spPr>
          <a:xfrm>
            <a:off x="4989190" y="2069766"/>
            <a:ext cx="0" cy="386484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45735" y="1865716"/>
            <a:ext cx="4058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0 -</a:t>
            </a:r>
          </a:p>
        </p:txBody>
      </p:sp>
      <p:sp>
        <p:nvSpPr>
          <p:cNvPr id="55" name="TextBox 54"/>
          <p:cNvSpPr txBox="1"/>
          <p:nvPr/>
        </p:nvSpPr>
        <p:spPr>
          <a:xfrm>
            <a:off x="4683857" y="5653550"/>
            <a:ext cx="4683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-8 -</a:t>
            </a:r>
          </a:p>
        </p:txBody>
      </p:sp>
      <p:sp>
        <p:nvSpPr>
          <p:cNvPr id="56" name="TextBox 55"/>
          <p:cNvSpPr txBox="1"/>
          <p:nvPr/>
        </p:nvSpPr>
        <p:spPr>
          <a:xfrm>
            <a:off x="4683857" y="2812674"/>
            <a:ext cx="4683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-2 -</a:t>
            </a:r>
          </a:p>
        </p:txBody>
      </p:sp>
      <p:sp>
        <p:nvSpPr>
          <p:cNvPr id="72" name="Rectangle 71"/>
          <p:cNvSpPr/>
          <p:nvPr/>
        </p:nvSpPr>
        <p:spPr>
          <a:xfrm>
            <a:off x="1398580" y="6216400"/>
            <a:ext cx="2786019" cy="492443"/>
          </a:xfrm>
          <a:prstGeom prst="rect">
            <a:avLst/>
          </a:prstGeom>
          <a:solidFill>
            <a:schemeClr val="bg1"/>
          </a:solid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Arial Narrow"/>
                <a:ea typeface="MS PGothic" pitchFamily="34" charset="-128"/>
                <a:cs typeface="+mn-cs"/>
                <a:sym typeface="Symbol" panose="05050102010706020507" pitchFamily="18" charset="2"/>
              </a:rPr>
              <a:t>CHANGE IN A1c (%)</a:t>
            </a:r>
            <a:endParaRPr kumimoji="0" lang="en-US" sz="2600" b="1" i="0" u="none" strike="noStrike" kern="1200" cap="none" spc="0" normalizeH="0" baseline="0" noProof="0" dirty="0">
              <a:ln>
                <a:noFill/>
              </a:ln>
              <a:solidFill>
                <a:srgbClr val="FF0000"/>
              </a:solidFill>
              <a:effectLst/>
              <a:uLnTx/>
              <a:uFillTx/>
              <a:latin typeface="Arial Narrow"/>
              <a:ea typeface="MS PGothic" pitchFamily="34" charset="-128"/>
              <a:cs typeface="+mn-cs"/>
            </a:endParaRPr>
          </a:p>
        </p:txBody>
      </p:sp>
      <p:sp>
        <p:nvSpPr>
          <p:cNvPr id="76" name="TextBox 75"/>
          <p:cNvSpPr txBox="1"/>
          <p:nvPr/>
        </p:nvSpPr>
        <p:spPr>
          <a:xfrm>
            <a:off x="1371198" y="4984041"/>
            <a:ext cx="605937" cy="338554"/>
          </a:xfrm>
          <a:prstGeom prst="rect">
            <a:avLst/>
          </a:prstGeom>
          <a:solidFill>
            <a:srgbClr val="FFFFFF">
              <a:alpha val="67843"/>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S PGothic" pitchFamily="34" charset="-128"/>
                <a:cs typeface="+mn-cs"/>
              </a:rPr>
              <a:t>-1.8</a:t>
            </a:r>
          </a:p>
        </p:txBody>
      </p:sp>
      <p:sp>
        <p:nvSpPr>
          <p:cNvPr id="77" name="TextBox 76"/>
          <p:cNvSpPr txBox="1"/>
          <p:nvPr/>
        </p:nvSpPr>
        <p:spPr>
          <a:xfrm>
            <a:off x="2752879" y="4371613"/>
            <a:ext cx="605937" cy="338554"/>
          </a:xfrm>
          <a:prstGeom prst="rect">
            <a:avLst/>
          </a:prstGeom>
          <a:solidFill>
            <a:srgbClr val="FFFFFF">
              <a:alpha val="67843"/>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S PGothic" pitchFamily="34" charset="-128"/>
                <a:cs typeface="+mn-cs"/>
              </a:rPr>
              <a:t>-1.4</a:t>
            </a:r>
          </a:p>
        </p:txBody>
      </p:sp>
      <p:sp>
        <p:nvSpPr>
          <p:cNvPr id="126" name="TextBox 125"/>
          <p:cNvSpPr txBox="1"/>
          <p:nvPr/>
        </p:nvSpPr>
        <p:spPr>
          <a:xfrm>
            <a:off x="2289898" y="1148364"/>
            <a:ext cx="4588425" cy="307777"/>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BE0030">
                    <a:lumMod val="20000"/>
                    <a:lumOff val="80000"/>
                  </a:srgbClr>
                </a:solidFill>
                <a:effectLst/>
                <a:uLnTx/>
                <a:uFillTx/>
                <a:latin typeface="Arial Narrow"/>
                <a:ea typeface="MS PGothic" pitchFamily="34" charset="-128"/>
                <a:cs typeface="+mn-cs"/>
              </a:rPr>
              <a:t>Pratley et al, Lancet Diabetes Endo, Jan 31, 2018</a:t>
            </a:r>
          </a:p>
        </p:txBody>
      </p:sp>
      <p:sp>
        <p:nvSpPr>
          <p:cNvPr id="127" name="Rectangle 126"/>
          <p:cNvSpPr/>
          <p:nvPr/>
        </p:nvSpPr>
        <p:spPr>
          <a:xfrm>
            <a:off x="5274485" y="6216400"/>
            <a:ext cx="3462807" cy="492443"/>
          </a:xfrm>
          <a:prstGeom prst="rect">
            <a:avLst/>
          </a:prstGeom>
          <a:solidFill>
            <a:schemeClr val="bg1"/>
          </a:solidFill>
          <a:ln>
            <a:solidFill>
              <a:schemeClr val="bg1"/>
            </a:solid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0000"/>
                </a:solidFill>
                <a:effectLst/>
                <a:uLnTx/>
                <a:uFillTx/>
                <a:latin typeface="Arial Narrow"/>
                <a:ea typeface="MS PGothic" pitchFamily="34" charset="-128"/>
                <a:cs typeface="+mn-cs"/>
                <a:sym typeface="Symbol" panose="05050102010706020507" pitchFamily="18" charset="2"/>
              </a:rPr>
              <a:t>CHANGE IN WEIGHT (kg)</a:t>
            </a:r>
            <a:endParaRPr kumimoji="0" lang="en-US" sz="2600" b="1" i="0" u="none" strike="noStrike" kern="1200" cap="none" spc="0" normalizeH="0" baseline="0" noProof="0" dirty="0">
              <a:ln>
                <a:noFill/>
              </a:ln>
              <a:solidFill>
                <a:srgbClr val="FF0000"/>
              </a:solidFill>
              <a:effectLst/>
              <a:uLnTx/>
              <a:uFillTx/>
              <a:latin typeface="Arial Narrow"/>
              <a:ea typeface="MS PGothic" pitchFamily="34" charset="-128"/>
              <a:cs typeface="+mn-cs"/>
            </a:endParaRPr>
          </a:p>
        </p:txBody>
      </p:sp>
      <p:sp>
        <p:nvSpPr>
          <p:cNvPr id="129" name="TextBox 128"/>
          <p:cNvSpPr txBox="1"/>
          <p:nvPr/>
        </p:nvSpPr>
        <p:spPr>
          <a:xfrm>
            <a:off x="981057" y="5456928"/>
            <a:ext cx="100380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P&lt;0.0001</a:t>
            </a:r>
          </a:p>
        </p:txBody>
      </p:sp>
      <p:sp>
        <p:nvSpPr>
          <p:cNvPr id="130" name="Rectangle 129"/>
          <p:cNvSpPr/>
          <p:nvPr/>
        </p:nvSpPr>
        <p:spPr>
          <a:xfrm>
            <a:off x="6530922" y="2062118"/>
            <a:ext cx="1212809" cy="144485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32" name="Rectangle 131"/>
          <p:cNvSpPr/>
          <p:nvPr/>
        </p:nvSpPr>
        <p:spPr>
          <a:xfrm>
            <a:off x="5267239" y="2062117"/>
            <a:ext cx="1268023" cy="3091201"/>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136" name="TextBox 135"/>
          <p:cNvSpPr txBox="1"/>
          <p:nvPr/>
        </p:nvSpPr>
        <p:spPr>
          <a:xfrm>
            <a:off x="5559089" y="4755328"/>
            <a:ext cx="605937" cy="338554"/>
          </a:xfrm>
          <a:prstGeom prst="rect">
            <a:avLst/>
          </a:prstGeom>
          <a:solidFill>
            <a:srgbClr val="FFFFFF">
              <a:alpha val="67843"/>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S PGothic" pitchFamily="34" charset="-128"/>
                <a:cs typeface="+mn-cs"/>
              </a:rPr>
              <a:t>-6.5</a:t>
            </a:r>
          </a:p>
        </p:txBody>
      </p:sp>
      <p:sp>
        <p:nvSpPr>
          <p:cNvPr id="137" name="TextBox 136"/>
          <p:cNvSpPr txBox="1"/>
          <p:nvPr/>
        </p:nvSpPr>
        <p:spPr>
          <a:xfrm>
            <a:off x="6820735" y="3146106"/>
            <a:ext cx="605937" cy="338554"/>
          </a:xfrm>
          <a:prstGeom prst="rect">
            <a:avLst/>
          </a:prstGeom>
          <a:solidFill>
            <a:srgbClr val="FFFFFF">
              <a:alpha val="67843"/>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Narrow"/>
                <a:ea typeface="MS PGothic" pitchFamily="34" charset="-128"/>
                <a:cs typeface="+mn-cs"/>
              </a:rPr>
              <a:t>-3.0</a:t>
            </a:r>
          </a:p>
        </p:txBody>
      </p:sp>
      <p:sp>
        <p:nvSpPr>
          <p:cNvPr id="139" name="TextBox 138"/>
          <p:cNvSpPr txBox="1"/>
          <p:nvPr/>
        </p:nvSpPr>
        <p:spPr>
          <a:xfrm>
            <a:off x="5185345" y="5111113"/>
            <a:ext cx="100380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Narrow"/>
                <a:ea typeface="MS PGothic" pitchFamily="34" charset="-128"/>
                <a:cs typeface="+mn-cs"/>
              </a:rPr>
              <a:t>P&lt;0.0001</a:t>
            </a:r>
          </a:p>
        </p:txBody>
      </p:sp>
      <p:sp>
        <p:nvSpPr>
          <p:cNvPr id="40" name="TextBox 39"/>
          <p:cNvSpPr txBox="1"/>
          <p:nvPr/>
        </p:nvSpPr>
        <p:spPr>
          <a:xfrm>
            <a:off x="1254165" y="1500566"/>
            <a:ext cx="7152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6600"/>
                </a:solidFill>
                <a:effectLst/>
                <a:uLnTx/>
                <a:uFillTx/>
                <a:latin typeface="Arial Narrow"/>
                <a:ea typeface="MS PGothic" pitchFamily="34" charset="-128"/>
                <a:cs typeface="+mn-cs"/>
              </a:rPr>
              <a:t>SEMA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6600"/>
                </a:solidFill>
                <a:effectLst/>
                <a:uLnTx/>
                <a:uFillTx/>
                <a:latin typeface="Arial Narrow"/>
                <a:ea typeface="MS PGothic" pitchFamily="34" charset="-128"/>
                <a:cs typeface="+mn-cs"/>
              </a:rPr>
              <a:t>1.0 mg</a:t>
            </a:r>
          </a:p>
        </p:txBody>
      </p:sp>
      <p:sp>
        <p:nvSpPr>
          <p:cNvPr id="41" name="TextBox 40"/>
          <p:cNvSpPr txBox="1"/>
          <p:nvPr/>
        </p:nvSpPr>
        <p:spPr>
          <a:xfrm>
            <a:off x="5478684" y="1500566"/>
            <a:ext cx="7152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6600"/>
                </a:solidFill>
                <a:effectLst/>
                <a:uLnTx/>
                <a:uFillTx/>
                <a:latin typeface="Arial Narrow"/>
                <a:ea typeface="MS PGothic" pitchFamily="34" charset="-128"/>
                <a:cs typeface="+mn-cs"/>
              </a:rPr>
              <a:t>SEMA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6600"/>
                </a:solidFill>
                <a:effectLst/>
                <a:uLnTx/>
                <a:uFillTx/>
                <a:latin typeface="Arial Narrow"/>
                <a:ea typeface="MS PGothic" pitchFamily="34" charset="-128"/>
                <a:cs typeface="+mn-cs"/>
              </a:rPr>
              <a:t>1.0 mg</a:t>
            </a:r>
          </a:p>
        </p:txBody>
      </p:sp>
      <p:sp>
        <p:nvSpPr>
          <p:cNvPr id="42" name="TextBox 41"/>
          <p:cNvSpPr txBox="1"/>
          <p:nvPr/>
        </p:nvSpPr>
        <p:spPr>
          <a:xfrm>
            <a:off x="6806414" y="1500566"/>
            <a:ext cx="7152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Narrow"/>
                <a:ea typeface="MS PGothic" pitchFamily="34" charset="-128"/>
                <a:cs typeface="+mn-cs"/>
              </a:rPr>
              <a:t>DULA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Narrow"/>
                <a:ea typeface="MS PGothic" pitchFamily="34" charset="-128"/>
                <a:cs typeface="+mn-cs"/>
              </a:rPr>
              <a:t>1.5 mg</a:t>
            </a:r>
          </a:p>
        </p:txBody>
      </p:sp>
      <p:sp>
        <p:nvSpPr>
          <p:cNvPr id="43" name="TextBox 42"/>
          <p:cNvSpPr txBox="1"/>
          <p:nvPr/>
        </p:nvSpPr>
        <p:spPr>
          <a:xfrm>
            <a:off x="2609179" y="1500566"/>
            <a:ext cx="7152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Narrow"/>
                <a:ea typeface="MS PGothic" pitchFamily="34" charset="-128"/>
                <a:cs typeface="+mn-cs"/>
              </a:rPr>
              <a:t>DULA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Narrow"/>
                <a:ea typeface="MS PGothic" pitchFamily="34" charset="-128"/>
                <a:cs typeface="+mn-cs"/>
              </a:rPr>
              <a:t>1.5 mg</a:t>
            </a:r>
          </a:p>
        </p:txBody>
      </p:sp>
    </p:spTree>
    <p:extLst>
      <p:ext uri="{BB962C8B-B14F-4D97-AF65-F5344CB8AC3E}">
        <p14:creationId xmlns:p14="http://schemas.microsoft.com/office/powerpoint/2010/main" val="81478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38">
            <a:extLst>
              <a:ext uri="{FF2B5EF4-FFF2-40B4-BE49-F238E27FC236}">
                <a16:creationId xmlns:a16="http://schemas.microsoft.com/office/drawing/2014/main" id="{C93CA287-152F-4E60-AB96-D619445B6393}"/>
              </a:ext>
            </a:extLst>
          </p:cNvPr>
          <p:cNvSpPr>
            <a:spLocks noChangeArrowheads="1"/>
          </p:cNvSpPr>
          <p:nvPr/>
        </p:nvSpPr>
        <p:spPr bwMode="auto">
          <a:xfrm>
            <a:off x="10288588" y="6208713"/>
            <a:ext cx="962025" cy="436562"/>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1778" b="1" i="0" u="none" strike="noStrike" kern="1200" cap="none" spc="0" normalizeH="0" baseline="0" noProof="0" dirty="0">
                <a:ln>
                  <a:noFill/>
                </a:ln>
                <a:solidFill>
                  <a:srgbClr val="FFFFFF"/>
                </a:solidFill>
                <a:effectLst/>
                <a:uLnTx/>
                <a:uFillTx/>
                <a:latin typeface="Helvetica" pitchFamily="2" charset="0"/>
                <a:ea typeface="+mn-ea"/>
                <a:cs typeface="+mn-cs"/>
              </a:rPr>
              <a:t>2.0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1778" b="1"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
        <p:nvSpPr>
          <p:cNvPr id="13314" name="Text Box 2">
            <a:extLst>
              <a:ext uri="{FF2B5EF4-FFF2-40B4-BE49-F238E27FC236}">
                <a16:creationId xmlns:a16="http://schemas.microsoft.com/office/drawing/2014/main" id="{4D2C5773-8D48-4463-9380-0E786E66731C}"/>
              </a:ext>
            </a:extLst>
          </p:cNvPr>
          <p:cNvSpPr txBox="1">
            <a:spLocks noChangeArrowheads="1"/>
          </p:cNvSpPr>
          <p:nvPr/>
        </p:nvSpPr>
        <p:spPr bwMode="auto">
          <a:xfrm>
            <a:off x="773113" y="70257"/>
            <a:ext cx="7372350" cy="75713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TIRZEPATIDE (MOUNJARO) VERSUS SEMAGLUTIDE (OZEMPIC) IN T2DM</a:t>
            </a:r>
          </a:p>
        </p:txBody>
      </p:sp>
      <p:sp>
        <p:nvSpPr>
          <p:cNvPr id="13315" name="TextBox 7">
            <a:extLst>
              <a:ext uri="{FF2B5EF4-FFF2-40B4-BE49-F238E27FC236}">
                <a16:creationId xmlns:a16="http://schemas.microsoft.com/office/drawing/2014/main" id="{479E0919-6569-4920-87CB-6D3F7A97AF8A}"/>
              </a:ext>
            </a:extLst>
          </p:cNvPr>
          <p:cNvSpPr txBox="1">
            <a:spLocks noChangeArrowheads="1"/>
          </p:cNvSpPr>
          <p:nvPr/>
        </p:nvSpPr>
        <p:spPr bwMode="auto">
          <a:xfrm>
            <a:off x="1165458" y="810359"/>
            <a:ext cx="68130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lvl="0">
              <a:defRPr/>
            </a:pPr>
            <a:r>
              <a:rPr kumimoji="0" lang="en-US" altLang="en-US" sz="1400" b="1" i="1" u="none" strike="noStrike" kern="1200" cap="none" spc="0" normalizeH="0" baseline="0" noProof="0" dirty="0" err="1">
                <a:ln>
                  <a:noFill/>
                </a:ln>
                <a:solidFill>
                  <a:srgbClr val="FFFFFF"/>
                </a:solidFill>
                <a:effectLst/>
                <a:uLnTx/>
                <a:uFillTx/>
                <a:latin typeface="Helvetica" panose="020B0604020202020204" pitchFamily="34" charset="0"/>
                <a:ea typeface="+mn-ea"/>
                <a:cs typeface="+mn-cs"/>
              </a:rPr>
              <a:t>Frías</a:t>
            </a:r>
            <a:r>
              <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n-ea"/>
                <a:cs typeface="+mn-cs"/>
              </a:rPr>
              <a:t> JP et al, </a:t>
            </a:r>
            <a:r>
              <a:rPr lang="en-US" altLang="en-US" sz="1400" b="1" i="1" u="none" dirty="0">
                <a:solidFill>
                  <a:srgbClr val="FFFFFF"/>
                </a:solidFill>
                <a:ea typeface="+mn-ea"/>
              </a:rPr>
              <a:t>2021 Jun 25. </a:t>
            </a:r>
            <a:r>
              <a:rPr lang="en-US" altLang="en-US" sz="1400" b="1" i="1" u="none" dirty="0" err="1">
                <a:solidFill>
                  <a:srgbClr val="FFFFFF"/>
                </a:solidFill>
                <a:ea typeface="+mn-ea"/>
              </a:rPr>
              <a:t>doi</a:t>
            </a:r>
            <a:r>
              <a:rPr lang="en-US" altLang="en-US" sz="1400" b="1" i="1" u="none" dirty="0">
                <a:solidFill>
                  <a:srgbClr val="FFFFFF"/>
                </a:solidFill>
                <a:ea typeface="+mn-ea"/>
              </a:rPr>
              <a:t>: 10.1056/NEJMoa2107519. Online ahead of print</a:t>
            </a:r>
            <a:endPar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n-ea"/>
              <a:cs typeface="+mn-cs"/>
            </a:endParaRPr>
          </a:p>
        </p:txBody>
      </p:sp>
      <p:pic>
        <p:nvPicPr>
          <p:cNvPr id="13316" name="Picture 9">
            <a:extLst>
              <a:ext uri="{FF2B5EF4-FFF2-40B4-BE49-F238E27FC236}">
                <a16:creationId xmlns:a16="http://schemas.microsoft.com/office/drawing/2014/main" id="{24A57ABB-2263-4406-BD54-8EF1E7ABDE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63" y="1146175"/>
            <a:ext cx="88773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23" name="Explosion 2 180"/>
          <p:cNvSpPr>
            <a:spLocks noChangeArrowheads="1"/>
          </p:cNvSpPr>
          <p:nvPr/>
        </p:nvSpPr>
        <p:spPr bwMode="auto">
          <a:xfrm rot="-1399548">
            <a:off x="6810375" y="5135563"/>
            <a:ext cx="1520825" cy="1055687"/>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70" name="TextBox 169"/>
          <p:cNvSpPr txBox="1"/>
          <p:nvPr/>
        </p:nvSpPr>
        <p:spPr bwMode="auto">
          <a:xfrm>
            <a:off x="7121524" y="5514316"/>
            <a:ext cx="898525" cy="420687"/>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GLP1</a:t>
            </a:r>
          </a:p>
        </p:txBody>
      </p:sp>
      <p:sp>
        <p:nvSpPr>
          <p:cNvPr id="356521" name="Explosion 2 191"/>
          <p:cNvSpPr>
            <a:spLocks noChangeArrowheads="1"/>
          </p:cNvSpPr>
          <p:nvPr/>
        </p:nvSpPr>
        <p:spPr bwMode="auto">
          <a:xfrm rot="-1055084">
            <a:off x="2025650" y="5006975"/>
            <a:ext cx="1581150" cy="12636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68" name="TextBox 167"/>
          <p:cNvSpPr txBox="1"/>
          <p:nvPr/>
        </p:nvSpPr>
        <p:spPr bwMode="auto">
          <a:xfrm>
            <a:off x="2295525" y="5605463"/>
            <a:ext cx="900113" cy="420687"/>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GLP1</a:t>
            </a:r>
          </a:p>
        </p:txBody>
      </p:sp>
      <p:sp>
        <p:nvSpPr>
          <p:cNvPr id="356519" name="Explosion 2 203"/>
          <p:cNvSpPr>
            <a:spLocks noChangeArrowheads="1"/>
          </p:cNvSpPr>
          <p:nvPr/>
        </p:nvSpPr>
        <p:spPr bwMode="auto">
          <a:xfrm rot="20937868" flipV="1">
            <a:off x="5213350" y="858838"/>
            <a:ext cx="1433513" cy="935037"/>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20" name="TextBox 204"/>
          <p:cNvSpPr txBox="1">
            <a:spLocks noChangeArrowheads="1"/>
          </p:cNvSpPr>
          <p:nvPr/>
        </p:nvSpPr>
        <p:spPr bwMode="auto">
          <a:xfrm rot="155335">
            <a:off x="5381625" y="1108075"/>
            <a:ext cx="8985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GLP1</a:t>
            </a:r>
          </a:p>
        </p:txBody>
      </p:sp>
      <p:sp>
        <p:nvSpPr>
          <p:cNvPr id="647178" name="Freeform 51"/>
          <p:cNvSpPr>
            <a:spLocks/>
          </p:cNvSpPr>
          <p:nvPr/>
        </p:nvSpPr>
        <p:spPr bwMode="auto">
          <a:xfrm>
            <a:off x="6221413" y="2235200"/>
            <a:ext cx="681037" cy="715963"/>
          </a:xfrm>
          <a:custGeom>
            <a:avLst/>
            <a:gdLst>
              <a:gd name="T0" fmla="*/ 2147483646 w 686"/>
              <a:gd name="T1" fmla="*/ 0 h 629"/>
              <a:gd name="T2" fmla="*/ 2147483646 w 686"/>
              <a:gd name="T3" fmla="*/ 2147483646 h 629"/>
              <a:gd name="T4" fmla="*/ 2147483646 w 686"/>
              <a:gd name="T5" fmla="*/ 2147483646 h 629"/>
              <a:gd name="T6" fmla="*/ 2147483646 w 686"/>
              <a:gd name="T7" fmla="*/ 2147483646 h 629"/>
              <a:gd name="T8" fmla="*/ 2147483646 w 686"/>
              <a:gd name="T9" fmla="*/ 2147483646 h 629"/>
              <a:gd name="T10" fmla="*/ 2147483646 w 686"/>
              <a:gd name="T11" fmla="*/ 2147483646 h 629"/>
              <a:gd name="T12" fmla="*/ 2147483646 w 686"/>
              <a:gd name="T13" fmla="*/ 2147483646 h 629"/>
              <a:gd name="T14" fmla="*/ 2147483646 w 686"/>
              <a:gd name="T15" fmla="*/ 2147483646 h 629"/>
              <a:gd name="T16" fmla="*/ 0 w 686"/>
              <a:gd name="T17" fmla="*/ 2147483646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6"/>
              <a:gd name="T28" fmla="*/ 0 h 629"/>
              <a:gd name="T29" fmla="*/ 686 w 686"/>
              <a:gd name="T30" fmla="*/ 629 h 6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6" h="629">
                <a:moveTo>
                  <a:pt x="648" y="0"/>
                </a:moveTo>
                <a:cubicBezTo>
                  <a:pt x="667" y="43"/>
                  <a:pt x="686" y="86"/>
                  <a:pt x="661" y="108"/>
                </a:cubicBezTo>
                <a:cubicBezTo>
                  <a:pt x="635" y="131"/>
                  <a:pt x="526" y="112"/>
                  <a:pt x="498" y="135"/>
                </a:cubicBezTo>
                <a:cubicBezTo>
                  <a:pt x="469" y="161"/>
                  <a:pt x="518" y="231"/>
                  <a:pt x="490" y="255"/>
                </a:cubicBezTo>
                <a:cubicBezTo>
                  <a:pt x="464" y="279"/>
                  <a:pt x="364" y="257"/>
                  <a:pt x="337" y="281"/>
                </a:cubicBezTo>
                <a:cubicBezTo>
                  <a:pt x="313" y="305"/>
                  <a:pt x="368" y="377"/>
                  <a:pt x="341" y="398"/>
                </a:cubicBezTo>
                <a:cubicBezTo>
                  <a:pt x="316" y="419"/>
                  <a:pt x="212" y="391"/>
                  <a:pt x="185" y="408"/>
                </a:cubicBezTo>
                <a:cubicBezTo>
                  <a:pt x="159" y="426"/>
                  <a:pt x="208" y="467"/>
                  <a:pt x="177" y="504"/>
                </a:cubicBezTo>
                <a:cubicBezTo>
                  <a:pt x="146" y="541"/>
                  <a:pt x="37" y="603"/>
                  <a:pt x="0" y="629"/>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5" name="Explosion 2 193"/>
          <p:cNvSpPr>
            <a:spLocks noChangeArrowheads="1"/>
          </p:cNvSpPr>
          <p:nvPr/>
        </p:nvSpPr>
        <p:spPr bwMode="auto">
          <a:xfrm rot="20937868" flipV="1">
            <a:off x="4006850" y="5562600"/>
            <a:ext cx="1433513" cy="9334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6" name="TextBox 194"/>
          <p:cNvSpPr txBox="1">
            <a:spLocks noChangeArrowheads="1"/>
          </p:cNvSpPr>
          <p:nvPr/>
        </p:nvSpPr>
        <p:spPr bwMode="auto">
          <a:xfrm rot="155335">
            <a:off x="4175125" y="5811838"/>
            <a:ext cx="8985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GLP1</a:t>
            </a:r>
          </a:p>
        </p:txBody>
      </p:sp>
      <p:pic>
        <p:nvPicPr>
          <p:cNvPr id="647181" name="Picture 187" descr="lipid.png"/>
          <p:cNvPicPr>
            <a:picLocks noChangeAspect="1"/>
          </p:cNvPicPr>
          <p:nvPr/>
        </p:nvPicPr>
        <p:blipFill>
          <a:blip r:embed="rId5">
            <a:extLst>
              <a:ext uri="{28A0092B-C50C-407E-A947-70E740481C1C}">
                <a14:useLocalDpi xmlns:a14="http://schemas.microsoft.com/office/drawing/2010/main" val="0"/>
              </a:ext>
            </a:extLst>
          </a:blip>
          <a:srcRect l="40816" t="23497"/>
          <a:stretch>
            <a:fillRect/>
          </a:stretch>
        </p:blipFill>
        <p:spPr bwMode="auto">
          <a:xfrm>
            <a:off x="6597650" y="1008063"/>
            <a:ext cx="16637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82" name="Picture 181" descr="Artery.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46923">
            <a:off x="3641725" y="1470025"/>
            <a:ext cx="18716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513" name="Explosion 2 186"/>
          <p:cNvSpPr>
            <a:spLocks noChangeArrowheads="1"/>
          </p:cNvSpPr>
          <p:nvPr/>
        </p:nvSpPr>
        <p:spPr bwMode="auto">
          <a:xfrm rot="18108813" flipV="1">
            <a:off x="-98425" y="2541588"/>
            <a:ext cx="1431925" cy="9334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4" name="TextBox 187"/>
          <p:cNvSpPr txBox="1">
            <a:spLocks noChangeArrowheads="1"/>
          </p:cNvSpPr>
          <p:nvPr/>
        </p:nvSpPr>
        <p:spPr bwMode="auto">
          <a:xfrm rot="18926280">
            <a:off x="150124" y="2814060"/>
            <a:ext cx="9001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GLP1</a:t>
            </a:r>
          </a:p>
        </p:txBody>
      </p:sp>
      <p:graphicFrame>
        <p:nvGraphicFramePr>
          <p:cNvPr id="647185" name="Object 22"/>
          <p:cNvGraphicFramePr>
            <a:graphicFrameLocks noChangeAspect="1"/>
          </p:cNvGraphicFramePr>
          <p:nvPr/>
        </p:nvGraphicFramePr>
        <p:xfrm>
          <a:off x="4632325" y="2984500"/>
          <a:ext cx="9525" cy="6350"/>
        </p:xfrm>
        <a:graphic>
          <a:graphicData uri="http://schemas.openxmlformats.org/presentationml/2006/ole">
            <mc:AlternateContent xmlns:mc="http://schemas.openxmlformats.org/markup-compatibility/2006">
              <mc:Choice xmlns:v="urn:schemas-microsoft-com:vml" Requires="v">
                <p:oleObj spid="_x0000_s5122" name="CorelDRAW" r:id="rId7" imgW="7315200" imgH="4889500" progId="CorelDRAW.Graphic.9">
                  <p:embed/>
                </p:oleObj>
              </mc:Choice>
              <mc:Fallback>
                <p:oleObj name="CorelDRAW" r:id="rId7" imgW="7315200" imgH="4889500" progId="CorelDRAW.Graphic.9">
                  <p:embed/>
                  <p:pic>
                    <p:nvPicPr>
                      <p:cNvPr id="64718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2984500"/>
                        <a:ext cx="9525"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647186" name="Group 40"/>
          <p:cNvGrpSpPr>
            <a:grpSpLocks/>
          </p:cNvGrpSpPr>
          <p:nvPr/>
        </p:nvGrpSpPr>
        <p:grpSpPr bwMode="auto">
          <a:xfrm>
            <a:off x="2876550" y="2714625"/>
            <a:ext cx="3530600" cy="922338"/>
            <a:chOff x="1958" y="1906"/>
            <a:chExt cx="2609" cy="682"/>
          </a:xfrm>
        </p:grpSpPr>
        <p:sp>
          <p:nvSpPr>
            <p:cNvPr id="647327" name="Freeform 41"/>
            <p:cNvSpPr>
              <a:spLocks/>
            </p:cNvSpPr>
            <p:nvPr/>
          </p:nvSpPr>
          <p:spPr bwMode="auto">
            <a:xfrm>
              <a:off x="1973" y="1919"/>
              <a:ext cx="2582" cy="658"/>
            </a:xfrm>
            <a:custGeom>
              <a:avLst/>
              <a:gdLst>
                <a:gd name="T0" fmla="*/ 0 w 6878"/>
                <a:gd name="T1" fmla="*/ 0 h 1966"/>
                <a:gd name="T2" fmla="*/ 0 w 6878"/>
                <a:gd name="T3" fmla="*/ 0 h 1966"/>
                <a:gd name="T4" fmla="*/ 0 w 6878"/>
                <a:gd name="T5" fmla="*/ 0 h 1966"/>
                <a:gd name="T6" fmla="*/ 0 w 6878"/>
                <a:gd name="T7" fmla="*/ 0 h 1966"/>
                <a:gd name="T8" fmla="*/ 0 w 6878"/>
                <a:gd name="T9" fmla="*/ 0 h 1966"/>
                <a:gd name="T10" fmla="*/ 0 w 6878"/>
                <a:gd name="T11" fmla="*/ 0 h 1966"/>
                <a:gd name="T12" fmla="*/ 0 w 6878"/>
                <a:gd name="T13" fmla="*/ 0 h 1966"/>
                <a:gd name="T14" fmla="*/ 0 w 6878"/>
                <a:gd name="T15" fmla="*/ 0 h 1966"/>
                <a:gd name="T16" fmla="*/ 0 w 6878"/>
                <a:gd name="T17" fmla="*/ 0 h 1966"/>
                <a:gd name="T18" fmla="*/ 0 w 6878"/>
                <a:gd name="T19" fmla="*/ 0 h 1966"/>
                <a:gd name="T20" fmla="*/ 0 w 6878"/>
                <a:gd name="T21" fmla="*/ 0 h 1966"/>
                <a:gd name="T22" fmla="*/ 0 w 6878"/>
                <a:gd name="T23" fmla="*/ 0 h 1966"/>
                <a:gd name="T24" fmla="*/ 0 w 6878"/>
                <a:gd name="T25" fmla="*/ 0 h 1966"/>
                <a:gd name="T26" fmla="*/ 0 w 6878"/>
                <a:gd name="T27" fmla="*/ 0 h 1966"/>
                <a:gd name="T28" fmla="*/ 0 w 6878"/>
                <a:gd name="T29" fmla="*/ 0 h 1966"/>
                <a:gd name="T30" fmla="*/ 0 w 6878"/>
                <a:gd name="T31" fmla="*/ 0 h 1966"/>
                <a:gd name="T32" fmla="*/ 0 w 6878"/>
                <a:gd name="T33" fmla="*/ 0 h 1966"/>
                <a:gd name="T34" fmla="*/ 0 w 6878"/>
                <a:gd name="T35" fmla="*/ 0 h 1966"/>
                <a:gd name="T36" fmla="*/ 0 w 6878"/>
                <a:gd name="T37" fmla="*/ 0 h 1966"/>
                <a:gd name="T38" fmla="*/ 0 w 6878"/>
                <a:gd name="T39" fmla="*/ 0 h 1966"/>
                <a:gd name="T40" fmla="*/ 0 w 6878"/>
                <a:gd name="T41" fmla="*/ 0 h 1966"/>
                <a:gd name="T42" fmla="*/ 0 w 6878"/>
                <a:gd name="T43" fmla="*/ 0 h 1966"/>
                <a:gd name="T44" fmla="*/ 0 w 6878"/>
                <a:gd name="T45" fmla="*/ 0 h 1966"/>
                <a:gd name="T46" fmla="*/ 0 w 6878"/>
                <a:gd name="T47" fmla="*/ 0 h 1966"/>
                <a:gd name="T48" fmla="*/ 0 w 6878"/>
                <a:gd name="T49" fmla="*/ 0 h 1966"/>
                <a:gd name="T50" fmla="*/ 0 w 6878"/>
                <a:gd name="T51" fmla="*/ 0 h 1966"/>
                <a:gd name="T52" fmla="*/ 0 w 6878"/>
                <a:gd name="T53" fmla="*/ 0 h 1966"/>
                <a:gd name="T54" fmla="*/ 0 w 6878"/>
                <a:gd name="T55" fmla="*/ 0 h 1966"/>
                <a:gd name="T56" fmla="*/ 0 w 6878"/>
                <a:gd name="T57" fmla="*/ 0 h 1966"/>
                <a:gd name="T58" fmla="*/ 0 w 6878"/>
                <a:gd name="T59" fmla="*/ 0 h 1966"/>
                <a:gd name="T60" fmla="*/ 0 w 6878"/>
                <a:gd name="T61" fmla="*/ 0 h 1966"/>
                <a:gd name="T62" fmla="*/ 0 w 6878"/>
                <a:gd name="T63" fmla="*/ 0 h 1966"/>
                <a:gd name="T64" fmla="*/ 0 w 6878"/>
                <a:gd name="T65" fmla="*/ 0 h 1966"/>
                <a:gd name="T66" fmla="*/ 0 w 6878"/>
                <a:gd name="T67" fmla="*/ 0 h 1966"/>
                <a:gd name="T68" fmla="*/ 0 w 6878"/>
                <a:gd name="T69" fmla="*/ 0 h 1966"/>
                <a:gd name="T70" fmla="*/ 0 w 6878"/>
                <a:gd name="T71" fmla="*/ 0 h 1966"/>
                <a:gd name="T72" fmla="*/ 0 w 6878"/>
                <a:gd name="T73" fmla="*/ 0 h 1966"/>
                <a:gd name="T74" fmla="*/ 0 w 6878"/>
                <a:gd name="T75" fmla="*/ 0 h 1966"/>
                <a:gd name="T76" fmla="*/ 0 w 6878"/>
                <a:gd name="T77" fmla="*/ 0 h 1966"/>
                <a:gd name="T78" fmla="*/ 0 w 6878"/>
                <a:gd name="T79" fmla="*/ 0 h 1966"/>
                <a:gd name="T80" fmla="*/ 0 w 6878"/>
                <a:gd name="T81" fmla="*/ 0 h 1966"/>
                <a:gd name="T82" fmla="*/ 0 w 6878"/>
                <a:gd name="T83" fmla="*/ 0 h 1966"/>
                <a:gd name="T84" fmla="*/ 0 w 6878"/>
                <a:gd name="T85" fmla="*/ 0 h 19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78"/>
                <a:gd name="T130" fmla="*/ 0 h 1966"/>
                <a:gd name="T131" fmla="*/ 6878 w 6878"/>
                <a:gd name="T132" fmla="*/ 1966 h 19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78" h="1966">
                  <a:moveTo>
                    <a:pt x="3438" y="1966"/>
                  </a:moveTo>
                  <a:lnTo>
                    <a:pt x="3615" y="1964"/>
                  </a:lnTo>
                  <a:lnTo>
                    <a:pt x="3789" y="1961"/>
                  </a:lnTo>
                  <a:lnTo>
                    <a:pt x="3961" y="1954"/>
                  </a:lnTo>
                  <a:lnTo>
                    <a:pt x="4130" y="1945"/>
                  </a:lnTo>
                  <a:lnTo>
                    <a:pt x="4296" y="1935"/>
                  </a:lnTo>
                  <a:lnTo>
                    <a:pt x="4459" y="1922"/>
                  </a:lnTo>
                  <a:lnTo>
                    <a:pt x="4618" y="1906"/>
                  </a:lnTo>
                  <a:lnTo>
                    <a:pt x="4775" y="1888"/>
                  </a:lnTo>
                  <a:lnTo>
                    <a:pt x="4927" y="1868"/>
                  </a:lnTo>
                  <a:lnTo>
                    <a:pt x="5075" y="1847"/>
                  </a:lnTo>
                  <a:lnTo>
                    <a:pt x="5220" y="1823"/>
                  </a:lnTo>
                  <a:lnTo>
                    <a:pt x="5359" y="1797"/>
                  </a:lnTo>
                  <a:lnTo>
                    <a:pt x="5494" y="1769"/>
                  </a:lnTo>
                  <a:lnTo>
                    <a:pt x="5624" y="1741"/>
                  </a:lnTo>
                  <a:lnTo>
                    <a:pt x="5749" y="1710"/>
                  </a:lnTo>
                  <a:lnTo>
                    <a:pt x="5869" y="1677"/>
                  </a:lnTo>
                  <a:lnTo>
                    <a:pt x="5981" y="1644"/>
                  </a:lnTo>
                  <a:lnTo>
                    <a:pt x="6091" y="1608"/>
                  </a:lnTo>
                  <a:lnTo>
                    <a:pt x="6193" y="1570"/>
                  </a:lnTo>
                  <a:lnTo>
                    <a:pt x="6288" y="1532"/>
                  </a:lnTo>
                  <a:lnTo>
                    <a:pt x="6378" y="1491"/>
                  </a:lnTo>
                  <a:lnTo>
                    <a:pt x="6462" y="1451"/>
                  </a:lnTo>
                  <a:lnTo>
                    <a:pt x="6538" y="1408"/>
                  </a:lnTo>
                  <a:lnTo>
                    <a:pt x="6607" y="1364"/>
                  </a:lnTo>
                  <a:lnTo>
                    <a:pt x="6668" y="1320"/>
                  </a:lnTo>
                  <a:lnTo>
                    <a:pt x="6722" y="1274"/>
                  </a:lnTo>
                  <a:lnTo>
                    <a:pt x="6768" y="1228"/>
                  </a:lnTo>
                  <a:lnTo>
                    <a:pt x="6807" y="1180"/>
                  </a:lnTo>
                  <a:lnTo>
                    <a:pt x="6837" y="1133"/>
                  </a:lnTo>
                  <a:lnTo>
                    <a:pt x="6860" y="1083"/>
                  </a:lnTo>
                  <a:lnTo>
                    <a:pt x="6873" y="1033"/>
                  </a:lnTo>
                  <a:lnTo>
                    <a:pt x="6878" y="983"/>
                  </a:lnTo>
                  <a:lnTo>
                    <a:pt x="6873" y="932"/>
                  </a:lnTo>
                  <a:lnTo>
                    <a:pt x="6860" y="883"/>
                  </a:lnTo>
                  <a:lnTo>
                    <a:pt x="6837" y="833"/>
                  </a:lnTo>
                  <a:lnTo>
                    <a:pt x="6807" y="786"/>
                  </a:lnTo>
                  <a:lnTo>
                    <a:pt x="6768" y="738"/>
                  </a:lnTo>
                  <a:lnTo>
                    <a:pt x="6722" y="690"/>
                  </a:lnTo>
                  <a:lnTo>
                    <a:pt x="6668" y="645"/>
                  </a:lnTo>
                  <a:lnTo>
                    <a:pt x="6607" y="601"/>
                  </a:lnTo>
                  <a:lnTo>
                    <a:pt x="6538" y="557"/>
                  </a:lnTo>
                  <a:lnTo>
                    <a:pt x="6462" y="515"/>
                  </a:lnTo>
                  <a:lnTo>
                    <a:pt x="6378" y="474"/>
                  </a:lnTo>
                  <a:lnTo>
                    <a:pt x="6288" y="434"/>
                  </a:lnTo>
                  <a:lnTo>
                    <a:pt x="6193" y="396"/>
                  </a:lnTo>
                  <a:lnTo>
                    <a:pt x="6091" y="358"/>
                  </a:lnTo>
                  <a:lnTo>
                    <a:pt x="5981" y="322"/>
                  </a:lnTo>
                  <a:lnTo>
                    <a:pt x="5869" y="289"/>
                  </a:lnTo>
                  <a:lnTo>
                    <a:pt x="5749" y="256"/>
                  </a:lnTo>
                  <a:lnTo>
                    <a:pt x="5624" y="225"/>
                  </a:lnTo>
                  <a:lnTo>
                    <a:pt x="5494" y="196"/>
                  </a:lnTo>
                  <a:lnTo>
                    <a:pt x="5359" y="168"/>
                  </a:lnTo>
                  <a:lnTo>
                    <a:pt x="5220" y="143"/>
                  </a:lnTo>
                  <a:lnTo>
                    <a:pt x="5075" y="119"/>
                  </a:lnTo>
                  <a:lnTo>
                    <a:pt x="4927" y="98"/>
                  </a:lnTo>
                  <a:lnTo>
                    <a:pt x="4775" y="77"/>
                  </a:lnTo>
                  <a:lnTo>
                    <a:pt x="4618" y="60"/>
                  </a:lnTo>
                  <a:lnTo>
                    <a:pt x="4459" y="44"/>
                  </a:lnTo>
                  <a:lnTo>
                    <a:pt x="4296" y="31"/>
                  </a:lnTo>
                  <a:lnTo>
                    <a:pt x="4130" y="20"/>
                  </a:lnTo>
                  <a:lnTo>
                    <a:pt x="3961" y="11"/>
                  </a:lnTo>
                  <a:lnTo>
                    <a:pt x="3789" y="5"/>
                  </a:lnTo>
                  <a:lnTo>
                    <a:pt x="3615" y="1"/>
                  </a:lnTo>
                  <a:lnTo>
                    <a:pt x="3438" y="0"/>
                  </a:lnTo>
                  <a:lnTo>
                    <a:pt x="3262" y="1"/>
                  </a:lnTo>
                  <a:lnTo>
                    <a:pt x="3088" y="5"/>
                  </a:lnTo>
                  <a:lnTo>
                    <a:pt x="2917" y="11"/>
                  </a:lnTo>
                  <a:lnTo>
                    <a:pt x="2747" y="20"/>
                  </a:lnTo>
                  <a:lnTo>
                    <a:pt x="2582" y="31"/>
                  </a:lnTo>
                  <a:lnTo>
                    <a:pt x="2418" y="44"/>
                  </a:lnTo>
                  <a:lnTo>
                    <a:pt x="2258" y="60"/>
                  </a:lnTo>
                  <a:lnTo>
                    <a:pt x="2103" y="77"/>
                  </a:lnTo>
                  <a:lnTo>
                    <a:pt x="1951" y="98"/>
                  </a:lnTo>
                  <a:lnTo>
                    <a:pt x="1802" y="119"/>
                  </a:lnTo>
                  <a:lnTo>
                    <a:pt x="1658" y="143"/>
                  </a:lnTo>
                  <a:lnTo>
                    <a:pt x="1518" y="168"/>
                  </a:lnTo>
                  <a:lnTo>
                    <a:pt x="1384" y="196"/>
                  </a:lnTo>
                  <a:lnTo>
                    <a:pt x="1254" y="225"/>
                  </a:lnTo>
                  <a:lnTo>
                    <a:pt x="1128" y="256"/>
                  </a:lnTo>
                  <a:lnTo>
                    <a:pt x="1009" y="289"/>
                  </a:lnTo>
                  <a:lnTo>
                    <a:pt x="895" y="322"/>
                  </a:lnTo>
                  <a:lnTo>
                    <a:pt x="787" y="358"/>
                  </a:lnTo>
                  <a:lnTo>
                    <a:pt x="685" y="396"/>
                  </a:lnTo>
                  <a:lnTo>
                    <a:pt x="589" y="434"/>
                  </a:lnTo>
                  <a:lnTo>
                    <a:pt x="499" y="474"/>
                  </a:lnTo>
                  <a:lnTo>
                    <a:pt x="416" y="515"/>
                  </a:lnTo>
                  <a:lnTo>
                    <a:pt x="340" y="557"/>
                  </a:lnTo>
                  <a:lnTo>
                    <a:pt x="271" y="601"/>
                  </a:lnTo>
                  <a:lnTo>
                    <a:pt x="210" y="645"/>
                  </a:lnTo>
                  <a:lnTo>
                    <a:pt x="155" y="690"/>
                  </a:lnTo>
                  <a:lnTo>
                    <a:pt x="109" y="738"/>
                  </a:lnTo>
                  <a:lnTo>
                    <a:pt x="70" y="786"/>
                  </a:lnTo>
                  <a:lnTo>
                    <a:pt x="40" y="833"/>
                  </a:lnTo>
                  <a:lnTo>
                    <a:pt x="18" y="883"/>
                  </a:lnTo>
                  <a:lnTo>
                    <a:pt x="5" y="932"/>
                  </a:lnTo>
                  <a:lnTo>
                    <a:pt x="0" y="983"/>
                  </a:lnTo>
                  <a:lnTo>
                    <a:pt x="5" y="1033"/>
                  </a:lnTo>
                  <a:lnTo>
                    <a:pt x="18" y="1083"/>
                  </a:lnTo>
                  <a:lnTo>
                    <a:pt x="40" y="1133"/>
                  </a:lnTo>
                  <a:lnTo>
                    <a:pt x="70" y="1180"/>
                  </a:lnTo>
                  <a:lnTo>
                    <a:pt x="109" y="1228"/>
                  </a:lnTo>
                  <a:lnTo>
                    <a:pt x="155" y="1274"/>
                  </a:lnTo>
                  <a:lnTo>
                    <a:pt x="210" y="1320"/>
                  </a:lnTo>
                  <a:lnTo>
                    <a:pt x="271" y="1364"/>
                  </a:lnTo>
                  <a:lnTo>
                    <a:pt x="340" y="1408"/>
                  </a:lnTo>
                  <a:lnTo>
                    <a:pt x="416" y="1451"/>
                  </a:lnTo>
                  <a:lnTo>
                    <a:pt x="499" y="1491"/>
                  </a:lnTo>
                  <a:lnTo>
                    <a:pt x="589" y="1532"/>
                  </a:lnTo>
                  <a:lnTo>
                    <a:pt x="685" y="1570"/>
                  </a:lnTo>
                  <a:lnTo>
                    <a:pt x="787" y="1608"/>
                  </a:lnTo>
                  <a:lnTo>
                    <a:pt x="895" y="1644"/>
                  </a:lnTo>
                  <a:lnTo>
                    <a:pt x="1009" y="1677"/>
                  </a:lnTo>
                  <a:lnTo>
                    <a:pt x="1128" y="1710"/>
                  </a:lnTo>
                  <a:lnTo>
                    <a:pt x="1254" y="1741"/>
                  </a:lnTo>
                  <a:lnTo>
                    <a:pt x="1384" y="1769"/>
                  </a:lnTo>
                  <a:lnTo>
                    <a:pt x="1518" y="1797"/>
                  </a:lnTo>
                  <a:lnTo>
                    <a:pt x="1658" y="1823"/>
                  </a:lnTo>
                  <a:lnTo>
                    <a:pt x="1802" y="1847"/>
                  </a:lnTo>
                  <a:lnTo>
                    <a:pt x="1951" y="1868"/>
                  </a:lnTo>
                  <a:lnTo>
                    <a:pt x="2103" y="1888"/>
                  </a:lnTo>
                  <a:lnTo>
                    <a:pt x="2258" y="1906"/>
                  </a:lnTo>
                  <a:lnTo>
                    <a:pt x="2418" y="1922"/>
                  </a:lnTo>
                  <a:lnTo>
                    <a:pt x="2582" y="1935"/>
                  </a:lnTo>
                  <a:lnTo>
                    <a:pt x="2747" y="1945"/>
                  </a:lnTo>
                  <a:lnTo>
                    <a:pt x="2917" y="1954"/>
                  </a:lnTo>
                  <a:lnTo>
                    <a:pt x="3088" y="1961"/>
                  </a:lnTo>
                  <a:lnTo>
                    <a:pt x="3262" y="1964"/>
                  </a:lnTo>
                  <a:lnTo>
                    <a:pt x="3438" y="19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8" name="Freeform 42"/>
            <p:cNvSpPr>
              <a:spLocks/>
            </p:cNvSpPr>
            <p:nvPr/>
          </p:nvSpPr>
          <p:spPr bwMode="auto">
            <a:xfrm>
              <a:off x="3262" y="2248"/>
              <a:ext cx="1305" cy="340"/>
            </a:xfrm>
            <a:custGeom>
              <a:avLst/>
              <a:gdLst>
                <a:gd name="T0" fmla="*/ 0 w 3479"/>
                <a:gd name="T1" fmla="*/ 0 h 1022"/>
                <a:gd name="T2" fmla="*/ 0 w 3479"/>
                <a:gd name="T3" fmla="*/ 0 h 1022"/>
                <a:gd name="T4" fmla="*/ 0 w 3479"/>
                <a:gd name="T5" fmla="*/ 0 h 1022"/>
                <a:gd name="T6" fmla="*/ 0 w 3479"/>
                <a:gd name="T7" fmla="*/ 0 h 1022"/>
                <a:gd name="T8" fmla="*/ 0 w 3479"/>
                <a:gd name="T9" fmla="*/ 0 h 1022"/>
                <a:gd name="T10" fmla="*/ 0 w 3479"/>
                <a:gd name="T11" fmla="*/ 0 h 1022"/>
                <a:gd name="T12" fmla="*/ 0 w 3479"/>
                <a:gd name="T13" fmla="*/ 0 h 1022"/>
                <a:gd name="T14" fmla="*/ 0 w 3479"/>
                <a:gd name="T15" fmla="*/ 0 h 1022"/>
                <a:gd name="T16" fmla="*/ 0 w 3479"/>
                <a:gd name="T17" fmla="*/ 0 h 1022"/>
                <a:gd name="T18" fmla="*/ 0 w 3479"/>
                <a:gd name="T19" fmla="*/ 0 h 1022"/>
                <a:gd name="T20" fmla="*/ 0 w 3479"/>
                <a:gd name="T21" fmla="*/ 0 h 1022"/>
                <a:gd name="T22" fmla="*/ 0 w 3479"/>
                <a:gd name="T23" fmla="*/ 0 h 1022"/>
                <a:gd name="T24" fmla="*/ 0 w 3479"/>
                <a:gd name="T25" fmla="*/ 0 h 1022"/>
                <a:gd name="T26" fmla="*/ 0 w 3479"/>
                <a:gd name="T27" fmla="*/ 0 h 1022"/>
                <a:gd name="T28" fmla="*/ 0 w 3479"/>
                <a:gd name="T29" fmla="*/ 0 h 1022"/>
                <a:gd name="T30" fmla="*/ 0 w 3479"/>
                <a:gd name="T31" fmla="*/ 0 h 1022"/>
                <a:gd name="T32" fmla="*/ 0 w 3479"/>
                <a:gd name="T33" fmla="*/ 0 h 1022"/>
                <a:gd name="T34" fmla="*/ 0 w 3479"/>
                <a:gd name="T35" fmla="*/ 0 h 1022"/>
                <a:gd name="T36" fmla="*/ 0 w 3479"/>
                <a:gd name="T37" fmla="*/ 0 h 1022"/>
                <a:gd name="T38" fmla="*/ 0 w 3479"/>
                <a:gd name="T39" fmla="*/ 0 h 1022"/>
                <a:gd name="T40" fmla="*/ 0 w 3479"/>
                <a:gd name="T41" fmla="*/ 0 h 1022"/>
                <a:gd name="T42" fmla="*/ 0 w 3479"/>
                <a:gd name="T43" fmla="*/ 0 h 1022"/>
                <a:gd name="T44" fmla="*/ 0 w 3479"/>
                <a:gd name="T45" fmla="*/ 0 h 1022"/>
                <a:gd name="T46" fmla="*/ 0 w 3479"/>
                <a:gd name="T47" fmla="*/ 0 h 1022"/>
                <a:gd name="T48" fmla="*/ 0 w 3479"/>
                <a:gd name="T49" fmla="*/ 0 h 1022"/>
                <a:gd name="T50" fmla="*/ 0 w 3479"/>
                <a:gd name="T51" fmla="*/ 0 h 1022"/>
                <a:gd name="T52" fmla="*/ 0 w 3479"/>
                <a:gd name="T53" fmla="*/ 0 h 1022"/>
                <a:gd name="T54" fmla="*/ 0 w 3479"/>
                <a:gd name="T55" fmla="*/ 0 h 1022"/>
                <a:gd name="T56" fmla="*/ 0 w 3479"/>
                <a:gd name="T57" fmla="*/ 0 h 1022"/>
                <a:gd name="T58" fmla="*/ 0 w 3479"/>
                <a:gd name="T59" fmla="*/ 0 h 1022"/>
                <a:gd name="T60" fmla="*/ 0 w 3479"/>
                <a:gd name="T61" fmla="*/ 0 h 1022"/>
                <a:gd name="T62" fmla="*/ 0 w 3479"/>
                <a:gd name="T63" fmla="*/ 0 h 1022"/>
                <a:gd name="T64" fmla="*/ 0 w 3479"/>
                <a:gd name="T65" fmla="*/ 0 h 1022"/>
                <a:gd name="T66" fmla="*/ 0 w 3479"/>
                <a:gd name="T67" fmla="*/ 0 h 1022"/>
                <a:gd name="T68" fmla="*/ 0 w 3479"/>
                <a:gd name="T69" fmla="*/ 0 h 1022"/>
                <a:gd name="T70" fmla="*/ 0 w 3479"/>
                <a:gd name="T71" fmla="*/ 0 h 1022"/>
                <a:gd name="T72" fmla="*/ 0 w 3479"/>
                <a:gd name="T73" fmla="*/ 0 h 1022"/>
                <a:gd name="T74" fmla="*/ 0 w 3479"/>
                <a:gd name="T75" fmla="*/ 0 h 1022"/>
                <a:gd name="T76" fmla="*/ 0 w 3479"/>
                <a:gd name="T77" fmla="*/ 0 h 1022"/>
                <a:gd name="T78" fmla="*/ 0 w 3479"/>
                <a:gd name="T79" fmla="*/ 0 h 1022"/>
                <a:gd name="T80" fmla="*/ 0 w 3479"/>
                <a:gd name="T81" fmla="*/ 0 h 1022"/>
                <a:gd name="T82" fmla="*/ 0 w 3479"/>
                <a:gd name="T83" fmla="*/ 0 h 1022"/>
                <a:gd name="T84" fmla="*/ 0 w 3479"/>
                <a:gd name="T85" fmla="*/ 0 h 1022"/>
                <a:gd name="T86" fmla="*/ 0 w 3479"/>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2"/>
                <a:gd name="T134" fmla="*/ 3479 w 3479"/>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2">
                  <a:moveTo>
                    <a:pt x="3399" y="0"/>
                  </a:moveTo>
                  <a:lnTo>
                    <a:pt x="3399" y="0"/>
                  </a:lnTo>
                  <a:lnTo>
                    <a:pt x="3398" y="21"/>
                  </a:lnTo>
                  <a:lnTo>
                    <a:pt x="3396" y="44"/>
                  </a:lnTo>
                  <a:lnTo>
                    <a:pt x="3391" y="65"/>
                  </a:lnTo>
                  <a:lnTo>
                    <a:pt x="3384" y="87"/>
                  </a:lnTo>
                  <a:lnTo>
                    <a:pt x="3375" y="108"/>
                  </a:lnTo>
                  <a:lnTo>
                    <a:pt x="3365" y="131"/>
                  </a:lnTo>
                  <a:lnTo>
                    <a:pt x="3352" y="152"/>
                  </a:lnTo>
                  <a:lnTo>
                    <a:pt x="3337" y="174"/>
                  </a:lnTo>
                  <a:lnTo>
                    <a:pt x="3319" y="196"/>
                  </a:lnTo>
                  <a:lnTo>
                    <a:pt x="3302" y="218"/>
                  </a:lnTo>
                  <a:lnTo>
                    <a:pt x="3280" y="240"/>
                  </a:lnTo>
                  <a:lnTo>
                    <a:pt x="3258" y="262"/>
                  </a:lnTo>
                  <a:lnTo>
                    <a:pt x="3233" y="284"/>
                  </a:lnTo>
                  <a:lnTo>
                    <a:pt x="3205" y="305"/>
                  </a:lnTo>
                  <a:lnTo>
                    <a:pt x="3177" y="328"/>
                  </a:lnTo>
                  <a:lnTo>
                    <a:pt x="3146" y="349"/>
                  </a:lnTo>
                  <a:lnTo>
                    <a:pt x="3114" y="371"/>
                  </a:lnTo>
                  <a:lnTo>
                    <a:pt x="3079" y="391"/>
                  </a:lnTo>
                  <a:lnTo>
                    <a:pt x="3043" y="412"/>
                  </a:lnTo>
                  <a:lnTo>
                    <a:pt x="3005" y="432"/>
                  </a:lnTo>
                  <a:lnTo>
                    <a:pt x="2965" y="453"/>
                  </a:lnTo>
                  <a:lnTo>
                    <a:pt x="2924" y="473"/>
                  </a:lnTo>
                  <a:lnTo>
                    <a:pt x="2880" y="493"/>
                  </a:lnTo>
                  <a:lnTo>
                    <a:pt x="2835" y="512"/>
                  </a:lnTo>
                  <a:lnTo>
                    <a:pt x="2788" y="531"/>
                  </a:lnTo>
                  <a:lnTo>
                    <a:pt x="2741" y="550"/>
                  </a:lnTo>
                  <a:lnTo>
                    <a:pt x="2691" y="569"/>
                  </a:lnTo>
                  <a:lnTo>
                    <a:pt x="2640" y="587"/>
                  </a:lnTo>
                  <a:lnTo>
                    <a:pt x="2586" y="605"/>
                  </a:lnTo>
                  <a:lnTo>
                    <a:pt x="2533" y="622"/>
                  </a:lnTo>
                  <a:lnTo>
                    <a:pt x="2477" y="639"/>
                  </a:lnTo>
                  <a:lnTo>
                    <a:pt x="2419" y="656"/>
                  </a:lnTo>
                  <a:lnTo>
                    <a:pt x="2360" y="672"/>
                  </a:lnTo>
                  <a:lnTo>
                    <a:pt x="2301" y="688"/>
                  </a:lnTo>
                  <a:lnTo>
                    <a:pt x="2239" y="704"/>
                  </a:lnTo>
                  <a:lnTo>
                    <a:pt x="2176" y="719"/>
                  </a:lnTo>
                  <a:lnTo>
                    <a:pt x="2112" y="734"/>
                  </a:lnTo>
                  <a:lnTo>
                    <a:pt x="2048" y="748"/>
                  </a:lnTo>
                  <a:lnTo>
                    <a:pt x="1981" y="762"/>
                  </a:lnTo>
                  <a:lnTo>
                    <a:pt x="1914" y="776"/>
                  </a:lnTo>
                  <a:lnTo>
                    <a:pt x="1845" y="789"/>
                  </a:lnTo>
                  <a:lnTo>
                    <a:pt x="1775" y="801"/>
                  </a:lnTo>
                  <a:lnTo>
                    <a:pt x="1703" y="813"/>
                  </a:lnTo>
                  <a:lnTo>
                    <a:pt x="1631" y="824"/>
                  </a:lnTo>
                  <a:lnTo>
                    <a:pt x="1558" y="835"/>
                  </a:lnTo>
                  <a:lnTo>
                    <a:pt x="1483" y="846"/>
                  </a:lnTo>
                  <a:lnTo>
                    <a:pt x="1409" y="857"/>
                  </a:lnTo>
                  <a:lnTo>
                    <a:pt x="1333" y="866"/>
                  </a:lnTo>
                  <a:lnTo>
                    <a:pt x="1255" y="874"/>
                  </a:lnTo>
                  <a:lnTo>
                    <a:pt x="1177" y="884"/>
                  </a:lnTo>
                  <a:lnTo>
                    <a:pt x="1097" y="891"/>
                  </a:lnTo>
                  <a:lnTo>
                    <a:pt x="1018" y="899"/>
                  </a:lnTo>
                  <a:lnTo>
                    <a:pt x="937" y="905"/>
                  </a:lnTo>
                  <a:lnTo>
                    <a:pt x="855" y="912"/>
                  </a:lnTo>
                  <a:lnTo>
                    <a:pt x="773" y="917"/>
                  </a:lnTo>
                  <a:lnTo>
                    <a:pt x="690" y="923"/>
                  </a:lnTo>
                  <a:lnTo>
                    <a:pt x="606" y="928"/>
                  </a:lnTo>
                  <a:lnTo>
                    <a:pt x="521" y="931"/>
                  </a:lnTo>
                  <a:lnTo>
                    <a:pt x="436" y="935"/>
                  </a:lnTo>
                  <a:lnTo>
                    <a:pt x="350" y="937"/>
                  </a:lnTo>
                  <a:lnTo>
                    <a:pt x="264" y="940"/>
                  </a:lnTo>
                  <a:lnTo>
                    <a:pt x="176" y="942"/>
                  </a:lnTo>
                  <a:lnTo>
                    <a:pt x="89" y="942"/>
                  </a:lnTo>
                  <a:lnTo>
                    <a:pt x="0" y="943"/>
                  </a:lnTo>
                  <a:lnTo>
                    <a:pt x="0" y="1022"/>
                  </a:lnTo>
                  <a:lnTo>
                    <a:pt x="89" y="1022"/>
                  </a:lnTo>
                  <a:lnTo>
                    <a:pt x="177" y="1021"/>
                  </a:lnTo>
                  <a:lnTo>
                    <a:pt x="265" y="1019"/>
                  </a:lnTo>
                  <a:lnTo>
                    <a:pt x="352" y="1017"/>
                  </a:lnTo>
                  <a:lnTo>
                    <a:pt x="439" y="1015"/>
                  </a:lnTo>
                  <a:lnTo>
                    <a:pt x="524" y="1011"/>
                  </a:lnTo>
                  <a:lnTo>
                    <a:pt x="610" y="1006"/>
                  </a:lnTo>
                  <a:lnTo>
                    <a:pt x="694" y="1002"/>
                  </a:lnTo>
                  <a:lnTo>
                    <a:pt x="778" y="997"/>
                  </a:lnTo>
                  <a:lnTo>
                    <a:pt x="861" y="991"/>
                  </a:lnTo>
                  <a:lnTo>
                    <a:pt x="943" y="985"/>
                  </a:lnTo>
                  <a:lnTo>
                    <a:pt x="1025" y="978"/>
                  </a:lnTo>
                  <a:lnTo>
                    <a:pt x="1106" y="971"/>
                  </a:lnTo>
                  <a:lnTo>
                    <a:pt x="1185" y="962"/>
                  </a:lnTo>
                  <a:lnTo>
                    <a:pt x="1264" y="954"/>
                  </a:lnTo>
                  <a:lnTo>
                    <a:pt x="1342" y="945"/>
                  </a:lnTo>
                  <a:lnTo>
                    <a:pt x="1418" y="935"/>
                  </a:lnTo>
                  <a:lnTo>
                    <a:pt x="1494" y="924"/>
                  </a:lnTo>
                  <a:lnTo>
                    <a:pt x="1569" y="914"/>
                  </a:lnTo>
                  <a:lnTo>
                    <a:pt x="1644" y="903"/>
                  </a:lnTo>
                  <a:lnTo>
                    <a:pt x="1716" y="891"/>
                  </a:lnTo>
                  <a:lnTo>
                    <a:pt x="1788" y="879"/>
                  </a:lnTo>
                  <a:lnTo>
                    <a:pt x="1859" y="866"/>
                  </a:lnTo>
                  <a:lnTo>
                    <a:pt x="1928" y="853"/>
                  </a:lnTo>
                  <a:lnTo>
                    <a:pt x="1997" y="840"/>
                  </a:lnTo>
                  <a:lnTo>
                    <a:pt x="2063" y="826"/>
                  </a:lnTo>
                  <a:lnTo>
                    <a:pt x="2130" y="811"/>
                  </a:lnTo>
                  <a:lnTo>
                    <a:pt x="2194" y="796"/>
                  </a:lnTo>
                  <a:lnTo>
                    <a:pt x="2258" y="781"/>
                  </a:lnTo>
                  <a:lnTo>
                    <a:pt x="2320" y="765"/>
                  </a:lnTo>
                  <a:lnTo>
                    <a:pt x="2382" y="748"/>
                  </a:lnTo>
                  <a:lnTo>
                    <a:pt x="2441" y="732"/>
                  </a:lnTo>
                  <a:lnTo>
                    <a:pt x="2499" y="715"/>
                  </a:lnTo>
                  <a:lnTo>
                    <a:pt x="2555" y="697"/>
                  </a:lnTo>
                  <a:lnTo>
                    <a:pt x="2611" y="680"/>
                  </a:lnTo>
                  <a:lnTo>
                    <a:pt x="2665" y="662"/>
                  </a:lnTo>
                  <a:lnTo>
                    <a:pt x="2718" y="643"/>
                  </a:lnTo>
                  <a:lnTo>
                    <a:pt x="2768" y="624"/>
                  </a:lnTo>
                  <a:lnTo>
                    <a:pt x="2818" y="605"/>
                  </a:lnTo>
                  <a:lnTo>
                    <a:pt x="2866" y="586"/>
                  </a:lnTo>
                  <a:lnTo>
                    <a:pt x="2912" y="565"/>
                  </a:lnTo>
                  <a:lnTo>
                    <a:pt x="2957" y="544"/>
                  </a:lnTo>
                  <a:lnTo>
                    <a:pt x="3000" y="524"/>
                  </a:lnTo>
                  <a:lnTo>
                    <a:pt x="3041" y="502"/>
                  </a:lnTo>
                  <a:lnTo>
                    <a:pt x="3081" y="481"/>
                  </a:lnTo>
                  <a:lnTo>
                    <a:pt x="3120" y="460"/>
                  </a:lnTo>
                  <a:lnTo>
                    <a:pt x="3155" y="437"/>
                  </a:lnTo>
                  <a:lnTo>
                    <a:pt x="3190" y="415"/>
                  </a:lnTo>
                  <a:lnTo>
                    <a:pt x="3223" y="392"/>
                  </a:lnTo>
                  <a:lnTo>
                    <a:pt x="3254" y="368"/>
                  </a:lnTo>
                  <a:lnTo>
                    <a:pt x="3284" y="344"/>
                  </a:lnTo>
                  <a:lnTo>
                    <a:pt x="3311" y="321"/>
                  </a:lnTo>
                  <a:lnTo>
                    <a:pt x="3336" y="296"/>
                  </a:lnTo>
                  <a:lnTo>
                    <a:pt x="3360" y="272"/>
                  </a:lnTo>
                  <a:lnTo>
                    <a:pt x="3381" y="246"/>
                  </a:lnTo>
                  <a:lnTo>
                    <a:pt x="3401" y="221"/>
                  </a:lnTo>
                  <a:lnTo>
                    <a:pt x="3419" y="195"/>
                  </a:lnTo>
                  <a:lnTo>
                    <a:pt x="3435" y="167"/>
                  </a:lnTo>
                  <a:lnTo>
                    <a:pt x="3448" y="141"/>
                  </a:lnTo>
                  <a:lnTo>
                    <a:pt x="3459" y="114"/>
                  </a:lnTo>
                  <a:lnTo>
                    <a:pt x="3467" y="85"/>
                  </a:lnTo>
                  <a:lnTo>
                    <a:pt x="3474" y="57"/>
                  </a:lnTo>
                  <a:lnTo>
                    <a:pt x="3478" y="28"/>
                  </a:lnTo>
                  <a:lnTo>
                    <a:pt x="3479" y="0"/>
                  </a:lnTo>
                  <a:lnTo>
                    <a:pt x="3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9" name="Freeform 43"/>
            <p:cNvSpPr>
              <a:spLocks/>
            </p:cNvSpPr>
            <p:nvPr/>
          </p:nvSpPr>
          <p:spPr bwMode="auto">
            <a:xfrm>
              <a:off x="3262" y="1906"/>
              <a:ext cx="1305" cy="342"/>
            </a:xfrm>
            <a:custGeom>
              <a:avLst/>
              <a:gdLst>
                <a:gd name="T0" fmla="*/ 0 w 3479"/>
                <a:gd name="T1" fmla="*/ 0 h 1023"/>
                <a:gd name="T2" fmla="*/ 0 w 3479"/>
                <a:gd name="T3" fmla="*/ 0 h 1023"/>
                <a:gd name="T4" fmla="*/ 0 w 3479"/>
                <a:gd name="T5" fmla="*/ 0 h 1023"/>
                <a:gd name="T6" fmla="*/ 0 w 3479"/>
                <a:gd name="T7" fmla="*/ 0 h 1023"/>
                <a:gd name="T8" fmla="*/ 0 w 3479"/>
                <a:gd name="T9" fmla="*/ 0 h 1023"/>
                <a:gd name="T10" fmla="*/ 0 w 3479"/>
                <a:gd name="T11" fmla="*/ 0 h 1023"/>
                <a:gd name="T12" fmla="*/ 0 w 3479"/>
                <a:gd name="T13" fmla="*/ 0 h 1023"/>
                <a:gd name="T14" fmla="*/ 0 w 3479"/>
                <a:gd name="T15" fmla="*/ 0 h 1023"/>
                <a:gd name="T16" fmla="*/ 0 w 3479"/>
                <a:gd name="T17" fmla="*/ 0 h 1023"/>
                <a:gd name="T18" fmla="*/ 0 w 3479"/>
                <a:gd name="T19" fmla="*/ 0 h 1023"/>
                <a:gd name="T20" fmla="*/ 0 w 3479"/>
                <a:gd name="T21" fmla="*/ 0 h 1023"/>
                <a:gd name="T22" fmla="*/ 0 w 3479"/>
                <a:gd name="T23" fmla="*/ 0 h 1023"/>
                <a:gd name="T24" fmla="*/ 0 w 3479"/>
                <a:gd name="T25" fmla="*/ 0 h 1023"/>
                <a:gd name="T26" fmla="*/ 0 w 3479"/>
                <a:gd name="T27" fmla="*/ 0 h 1023"/>
                <a:gd name="T28" fmla="*/ 0 w 3479"/>
                <a:gd name="T29" fmla="*/ 0 h 1023"/>
                <a:gd name="T30" fmla="*/ 0 w 3479"/>
                <a:gd name="T31" fmla="*/ 0 h 1023"/>
                <a:gd name="T32" fmla="*/ 0 w 3479"/>
                <a:gd name="T33" fmla="*/ 0 h 1023"/>
                <a:gd name="T34" fmla="*/ 0 w 3479"/>
                <a:gd name="T35" fmla="*/ 0 h 1023"/>
                <a:gd name="T36" fmla="*/ 0 w 3479"/>
                <a:gd name="T37" fmla="*/ 0 h 1023"/>
                <a:gd name="T38" fmla="*/ 0 w 3479"/>
                <a:gd name="T39" fmla="*/ 0 h 1023"/>
                <a:gd name="T40" fmla="*/ 0 w 3479"/>
                <a:gd name="T41" fmla="*/ 0 h 1023"/>
                <a:gd name="T42" fmla="*/ 0 w 3479"/>
                <a:gd name="T43" fmla="*/ 0 h 1023"/>
                <a:gd name="T44" fmla="*/ 0 w 3479"/>
                <a:gd name="T45" fmla="*/ 0 h 1023"/>
                <a:gd name="T46" fmla="*/ 0 w 3479"/>
                <a:gd name="T47" fmla="*/ 0 h 1023"/>
                <a:gd name="T48" fmla="*/ 0 w 3479"/>
                <a:gd name="T49" fmla="*/ 0 h 1023"/>
                <a:gd name="T50" fmla="*/ 0 w 3479"/>
                <a:gd name="T51" fmla="*/ 0 h 1023"/>
                <a:gd name="T52" fmla="*/ 0 w 3479"/>
                <a:gd name="T53" fmla="*/ 0 h 1023"/>
                <a:gd name="T54" fmla="*/ 0 w 3479"/>
                <a:gd name="T55" fmla="*/ 0 h 1023"/>
                <a:gd name="T56" fmla="*/ 0 w 3479"/>
                <a:gd name="T57" fmla="*/ 0 h 1023"/>
                <a:gd name="T58" fmla="*/ 0 w 3479"/>
                <a:gd name="T59" fmla="*/ 0 h 1023"/>
                <a:gd name="T60" fmla="*/ 0 w 3479"/>
                <a:gd name="T61" fmla="*/ 0 h 1023"/>
                <a:gd name="T62" fmla="*/ 0 w 3479"/>
                <a:gd name="T63" fmla="*/ 0 h 1023"/>
                <a:gd name="T64" fmla="*/ 0 w 3479"/>
                <a:gd name="T65" fmla="*/ 0 h 1023"/>
                <a:gd name="T66" fmla="*/ 0 w 3479"/>
                <a:gd name="T67" fmla="*/ 0 h 1023"/>
                <a:gd name="T68" fmla="*/ 0 w 3479"/>
                <a:gd name="T69" fmla="*/ 0 h 1023"/>
                <a:gd name="T70" fmla="*/ 0 w 3479"/>
                <a:gd name="T71" fmla="*/ 0 h 1023"/>
                <a:gd name="T72" fmla="*/ 0 w 3479"/>
                <a:gd name="T73" fmla="*/ 0 h 1023"/>
                <a:gd name="T74" fmla="*/ 0 w 3479"/>
                <a:gd name="T75" fmla="*/ 0 h 1023"/>
                <a:gd name="T76" fmla="*/ 0 w 3479"/>
                <a:gd name="T77" fmla="*/ 0 h 1023"/>
                <a:gd name="T78" fmla="*/ 0 w 3479"/>
                <a:gd name="T79" fmla="*/ 0 h 1023"/>
                <a:gd name="T80" fmla="*/ 0 w 3479"/>
                <a:gd name="T81" fmla="*/ 0 h 1023"/>
                <a:gd name="T82" fmla="*/ 0 w 3479"/>
                <a:gd name="T83" fmla="*/ 0 h 1023"/>
                <a:gd name="T84" fmla="*/ 0 w 3479"/>
                <a:gd name="T85" fmla="*/ 0 h 1023"/>
                <a:gd name="T86" fmla="*/ 0 w 3479"/>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3"/>
                <a:gd name="T134" fmla="*/ 3479 w 3479"/>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3">
                  <a:moveTo>
                    <a:pt x="0" y="79"/>
                  </a:moveTo>
                  <a:lnTo>
                    <a:pt x="0" y="79"/>
                  </a:lnTo>
                  <a:lnTo>
                    <a:pt x="89" y="80"/>
                  </a:lnTo>
                  <a:lnTo>
                    <a:pt x="176" y="80"/>
                  </a:lnTo>
                  <a:lnTo>
                    <a:pt x="264" y="83"/>
                  </a:lnTo>
                  <a:lnTo>
                    <a:pt x="350" y="84"/>
                  </a:lnTo>
                  <a:lnTo>
                    <a:pt x="436" y="88"/>
                  </a:lnTo>
                  <a:lnTo>
                    <a:pt x="521" y="91"/>
                  </a:lnTo>
                  <a:lnTo>
                    <a:pt x="606" y="95"/>
                  </a:lnTo>
                  <a:lnTo>
                    <a:pt x="690" y="100"/>
                  </a:lnTo>
                  <a:lnTo>
                    <a:pt x="773" y="104"/>
                  </a:lnTo>
                  <a:lnTo>
                    <a:pt x="855" y="110"/>
                  </a:lnTo>
                  <a:lnTo>
                    <a:pt x="937" y="117"/>
                  </a:lnTo>
                  <a:lnTo>
                    <a:pt x="1018" y="123"/>
                  </a:lnTo>
                  <a:lnTo>
                    <a:pt x="1097" y="132"/>
                  </a:lnTo>
                  <a:lnTo>
                    <a:pt x="1177" y="139"/>
                  </a:lnTo>
                  <a:lnTo>
                    <a:pt x="1255" y="148"/>
                  </a:lnTo>
                  <a:lnTo>
                    <a:pt x="1333" y="157"/>
                  </a:lnTo>
                  <a:lnTo>
                    <a:pt x="1409" y="166"/>
                  </a:lnTo>
                  <a:lnTo>
                    <a:pt x="1483" y="177"/>
                  </a:lnTo>
                  <a:lnTo>
                    <a:pt x="1558" y="187"/>
                  </a:lnTo>
                  <a:lnTo>
                    <a:pt x="1631" y="198"/>
                  </a:lnTo>
                  <a:lnTo>
                    <a:pt x="1703" y="210"/>
                  </a:lnTo>
                  <a:lnTo>
                    <a:pt x="1775" y="222"/>
                  </a:lnTo>
                  <a:lnTo>
                    <a:pt x="1845" y="234"/>
                  </a:lnTo>
                  <a:lnTo>
                    <a:pt x="1914" y="247"/>
                  </a:lnTo>
                  <a:lnTo>
                    <a:pt x="1981" y="260"/>
                  </a:lnTo>
                  <a:lnTo>
                    <a:pt x="2048" y="274"/>
                  </a:lnTo>
                  <a:lnTo>
                    <a:pt x="2112" y="288"/>
                  </a:lnTo>
                  <a:lnTo>
                    <a:pt x="2176" y="304"/>
                  </a:lnTo>
                  <a:lnTo>
                    <a:pt x="2239" y="318"/>
                  </a:lnTo>
                  <a:lnTo>
                    <a:pt x="2301" y="334"/>
                  </a:lnTo>
                  <a:lnTo>
                    <a:pt x="2360" y="350"/>
                  </a:lnTo>
                  <a:lnTo>
                    <a:pt x="2419" y="367"/>
                  </a:lnTo>
                  <a:lnTo>
                    <a:pt x="2477" y="384"/>
                  </a:lnTo>
                  <a:lnTo>
                    <a:pt x="2533" y="400"/>
                  </a:lnTo>
                  <a:lnTo>
                    <a:pt x="2586" y="418"/>
                  </a:lnTo>
                  <a:lnTo>
                    <a:pt x="2640" y="436"/>
                  </a:lnTo>
                  <a:lnTo>
                    <a:pt x="2691" y="454"/>
                  </a:lnTo>
                  <a:lnTo>
                    <a:pt x="2741" y="473"/>
                  </a:lnTo>
                  <a:lnTo>
                    <a:pt x="2788" y="492"/>
                  </a:lnTo>
                  <a:lnTo>
                    <a:pt x="2835" y="511"/>
                  </a:lnTo>
                  <a:lnTo>
                    <a:pt x="2880" y="530"/>
                  </a:lnTo>
                  <a:lnTo>
                    <a:pt x="2924" y="550"/>
                  </a:lnTo>
                  <a:lnTo>
                    <a:pt x="2965" y="570"/>
                  </a:lnTo>
                  <a:lnTo>
                    <a:pt x="3005" y="590"/>
                  </a:lnTo>
                  <a:lnTo>
                    <a:pt x="3043" y="610"/>
                  </a:lnTo>
                  <a:lnTo>
                    <a:pt x="3079" y="632"/>
                  </a:lnTo>
                  <a:lnTo>
                    <a:pt x="3114" y="652"/>
                  </a:lnTo>
                  <a:lnTo>
                    <a:pt x="3146" y="673"/>
                  </a:lnTo>
                  <a:lnTo>
                    <a:pt x="3177" y="695"/>
                  </a:lnTo>
                  <a:lnTo>
                    <a:pt x="3205" y="716"/>
                  </a:lnTo>
                  <a:lnTo>
                    <a:pt x="3233" y="739"/>
                  </a:lnTo>
                  <a:lnTo>
                    <a:pt x="3258" y="760"/>
                  </a:lnTo>
                  <a:lnTo>
                    <a:pt x="3280" y="782"/>
                  </a:lnTo>
                  <a:lnTo>
                    <a:pt x="3302" y="804"/>
                  </a:lnTo>
                  <a:lnTo>
                    <a:pt x="3319" y="827"/>
                  </a:lnTo>
                  <a:lnTo>
                    <a:pt x="3337" y="848"/>
                  </a:lnTo>
                  <a:lnTo>
                    <a:pt x="3352" y="871"/>
                  </a:lnTo>
                  <a:lnTo>
                    <a:pt x="3365" y="892"/>
                  </a:lnTo>
                  <a:lnTo>
                    <a:pt x="3375" y="913"/>
                  </a:lnTo>
                  <a:lnTo>
                    <a:pt x="3384" y="936"/>
                  </a:lnTo>
                  <a:lnTo>
                    <a:pt x="3391" y="957"/>
                  </a:lnTo>
                  <a:lnTo>
                    <a:pt x="3396" y="979"/>
                  </a:lnTo>
                  <a:lnTo>
                    <a:pt x="3398" y="1001"/>
                  </a:lnTo>
                  <a:lnTo>
                    <a:pt x="3399" y="1023"/>
                  </a:lnTo>
                  <a:lnTo>
                    <a:pt x="3479" y="1023"/>
                  </a:lnTo>
                  <a:lnTo>
                    <a:pt x="3478" y="994"/>
                  </a:lnTo>
                  <a:lnTo>
                    <a:pt x="3474" y="966"/>
                  </a:lnTo>
                  <a:lnTo>
                    <a:pt x="3467" y="937"/>
                  </a:lnTo>
                  <a:lnTo>
                    <a:pt x="3459" y="909"/>
                  </a:lnTo>
                  <a:lnTo>
                    <a:pt x="3448" y="881"/>
                  </a:lnTo>
                  <a:lnTo>
                    <a:pt x="3435" y="854"/>
                  </a:lnTo>
                  <a:lnTo>
                    <a:pt x="3419" y="828"/>
                  </a:lnTo>
                  <a:lnTo>
                    <a:pt x="3401" y="802"/>
                  </a:lnTo>
                  <a:lnTo>
                    <a:pt x="3381" y="777"/>
                  </a:lnTo>
                  <a:lnTo>
                    <a:pt x="3360" y="751"/>
                  </a:lnTo>
                  <a:lnTo>
                    <a:pt x="3336" y="726"/>
                  </a:lnTo>
                  <a:lnTo>
                    <a:pt x="3311" y="702"/>
                  </a:lnTo>
                  <a:lnTo>
                    <a:pt x="3284" y="678"/>
                  </a:lnTo>
                  <a:lnTo>
                    <a:pt x="3254" y="654"/>
                  </a:lnTo>
                  <a:lnTo>
                    <a:pt x="3223" y="631"/>
                  </a:lnTo>
                  <a:lnTo>
                    <a:pt x="3190" y="608"/>
                  </a:lnTo>
                  <a:lnTo>
                    <a:pt x="3155" y="586"/>
                  </a:lnTo>
                  <a:lnTo>
                    <a:pt x="3120" y="563"/>
                  </a:lnTo>
                  <a:lnTo>
                    <a:pt x="3081" y="542"/>
                  </a:lnTo>
                  <a:lnTo>
                    <a:pt x="3041" y="520"/>
                  </a:lnTo>
                  <a:lnTo>
                    <a:pt x="3000" y="499"/>
                  </a:lnTo>
                  <a:lnTo>
                    <a:pt x="2957" y="477"/>
                  </a:lnTo>
                  <a:lnTo>
                    <a:pt x="2912" y="457"/>
                  </a:lnTo>
                  <a:lnTo>
                    <a:pt x="2866" y="437"/>
                  </a:lnTo>
                  <a:lnTo>
                    <a:pt x="2818" y="418"/>
                  </a:lnTo>
                  <a:lnTo>
                    <a:pt x="2768" y="398"/>
                  </a:lnTo>
                  <a:lnTo>
                    <a:pt x="2718" y="379"/>
                  </a:lnTo>
                  <a:lnTo>
                    <a:pt x="2665" y="361"/>
                  </a:lnTo>
                  <a:lnTo>
                    <a:pt x="2611" y="342"/>
                  </a:lnTo>
                  <a:lnTo>
                    <a:pt x="2555" y="324"/>
                  </a:lnTo>
                  <a:lnTo>
                    <a:pt x="2499" y="307"/>
                  </a:lnTo>
                  <a:lnTo>
                    <a:pt x="2441" y="290"/>
                  </a:lnTo>
                  <a:lnTo>
                    <a:pt x="2382" y="273"/>
                  </a:lnTo>
                  <a:lnTo>
                    <a:pt x="2320" y="258"/>
                  </a:lnTo>
                  <a:lnTo>
                    <a:pt x="2258" y="242"/>
                  </a:lnTo>
                  <a:lnTo>
                    <a:pt x="2194" y="227"/>
                  </a:lnTo>
                  <a:lnTo>
                    <a:pt x="2130" y="211"/>
                  </a:lnTo>
                  <a:lnTo>
                    <a:pt x="2063" y="197"/>
                  </a:lnTo>
                  <a:lnTo>
                    <a:pt x="1997" y="183"/>
                  </a:lnTo>
                  <a:lnTo>
                    <a:pt x="1928" y="170"/>
                  </a:lnTo>
                  <a:lnTo>
                    <a:pt x="1859" y="157"/>
                  </a:lnTo>
                  <a:lnTo>
                    <a:pt x="1788" y="143"/>
                  </a:lnTo>
                  <a:lnTo>
                    <a:pt x="1716" y="132"/>
                  </a:lnTo>
                  <a:lnTo>
                    <a:pt x="1644" y="120"/>
                  </a:lnTo>
                  <a:lnTo>
                    <a:pt x="1569" y="109"/>
                  </a:lnTo>
                  <a:lnTo>
                    <a:pt x="1494" y="98"/>
                  </a:lnTo>
                  <a:lnTo>
                    <a:pt x="1418" y="88"/>
                  </a:lnTo>
                  <a:lnTo>
                    <a:pt x="1342" y="78"/>
                  </a:lnTo>
                  <a:lnTo>
                    <a:pt x="1264" y="69"/>
                  </a:lnTo>
                  <a:lnTo>
                    <a:pt x="1185" y="60"/>
                  </a:lnTo>
                  <a:lnTo>
                    <a:pt x="1106" y="52"/>
                  </a:lnTo>
                  <a:lnTo>
                    <a:pt x="1025" y="45"/>
                  </a:lnTo>
                  <a:lnTo>
                    <a:pt x="943" y="38"/>
                  </a:lnTo>
                  <a:lnTo>
                    <a:pt x="861" y="32"/>
                  </a:lnTo>
                  <a:lnTo>
                    <a:pt x="778" y="26"/>
                  </a:lnTo>
                  <a:lnTo>
                    <a:pt x="694" y="20"/>
                  </a:lnTo>
                  <a:lnTo>
                    <a:pt x="610" y="15"/>
                  </a:lnTo>
                  <a:lnTo>
                    <a:pt x="524" y="12"/>
                  </a:lnTo>
                  <a:lnTo>
                    <a:pt x="439" y="8"/>
                  </a:lnTo>
                  <a:lnTo>
                    <a:pt x="352" y="6"/>
                  </a:lnTo>
                  <a:lnTo>
                    <a:pt x="265" y="3"/>
                  </a:lnTo>
                  <a:lnTo>
                    <a:pt x="177" y="2"/>
                  </a:lnTo>
                  <a:lnTo>
                    <a:pt x="89" y="1"/>
                  </a:lnTo>
                  <a:lnTo>
                    <a:pt x="0" y="0"/>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0" name="Freeform 44"/>
            <p:cNvSpPr>
              <a:spLocks/>
            </p:cNvSpPr>
            <p:nvPr/>
          </p:nvSpPr>
          <p:spPr bwMode="auto">
            <a:xfrm>
              <a:off x="1958" y="1906"/>
              <a:ext cx="1304" cy="342"/>
            </a:xfrm>
            <a:custGeom>
              <a:avLst/>
              <a:gdLst>
                <a:gd name="T0" fmla="*/ 0 w 3478"/>
                <a:gd name="T1" fmla="*/ 0 h 1023"/>
                <a:gd name="T2" fmla="*/ 0 w 3478"/>
                <a:gd name="T3" fmla="*/ 0 h 1023"/>
                <a:gd name="T4" fmla="*/ 0 w 3478"/>
                <a:gd name="T5" fmla="*/ 0 h 1023"/>
                <a:gd name="T6" fmla="*/ 0 w 3478"/>
                <a:gd name="T7" fmla="*/ 0 h 1023"/>
                <a:gd name="T8" fmla="*/ 0 w 3478"/>
                <a:gd name="T9" fmla="*/ 0 h 1023"/>
                <a:gd name="T10" fmla="*/ 0 w 3478"/>
                <a:gd name="T11" fmla="*/ 0 h 1023"/>
                <a:gd name="T12" fmla="*/ 0 w 3478"/>
                <a:gd name="T13" fmla="*/ 0 h 1023"/>
                <a:gd name="T14" fmla="*/ 0 w 3478"/>
                <a:gd name="T15" fmla="*/ 0 h 1023"/>
                <a:gd name="T16" fmla="*/ 0 w 3478"/>
                <a:gd name="T17" fmla="*/ 0 h 1023"/>
                <a:gd name="T18" fmla="*/ 0 w 3478"/>
                <a:gd name="T19" fmla="*/ 0 h 1023"/>
                <a:gd name="T20" fmla="*/ 0 w 3478"/>
                <a:gd name="T21" fmla="*/ 0 h 1023"/>
                <a:gd name="T22" fmla="*/ 0 w 3478"/>
                <a:gd name="T23" fmla="*/ 0 h 1023"/>
                <a:gd name="T24" fmla="*/ 0 w 3478"/>
                <a:gd name="T25" fmla="*/ 0 h 1023"/>
                <a:gd name="T26" fmla="*/ 0 w 3478"/>
                <a:gd name="T27" fmla="*/ 0 h 1023"/>
                <a:gd name="T28" fmla="*/ 0 w 3478"/>
                <a:gd name="T29" fmla="*/ 0 h 1023"/>
                <a:gd name="T30" fmla="*/ 0 w 3478"/>
                <a:gd name="T31" fmla="*/ 0 h 1023"/>
                <a:gd name="T32" fmla="*/ 0 w 3478"/>
                <a:gd name="T33" fmla="*/ 0 h 1023"/>
                <a:gd name="T34" fmla="*/ 0 w 3478"/>
                <a:gd name="T35" fmla="*/ 0 h 1023"/>
                <a:gd name="T36" fmla="*/ 0 w 3478"/>
                <a:gd name="T37" fmla="*/ 0 h 1023"/>
                <a:gd name="T38" fmla="*/ 0 w 3478"/>
                <a:gd name="T39" fmla="*/ 0 h 1023"/>
                <a:gd name="T40" fmla="*/ 0 w 3478"/>
                <a:gd name="T41" fmla="*/ 0 h 1023"/>
                <a:gd name="T42" fmla="*/ 0 w 3478"/>
                <a:gd name="T43" fmla="*/ 0 h 1023"/>
                <a:gd name="T44" fmla="*/ 0 w 3478"/>
                <a:gd name="T45" fmla="*/ 0 h 1023"/>
                <a:gd name="T46" fmla="*/ 0 w 3478"/>
                <a:gd name="T47" fmla="*/ 0 h 1023"/>
                <a:gd name="T48" fmla="*/ 0 w 3478"/>
                <a:gd name="T49" fmla="*/ 0 h 1023"/>
                <a:gd name="T50" fmla="*/ 0 w 3478"/>
                <a:gd name="T51" fmla="*/ 0 h 1023"/>
                <a:gd name="T52" fmla="*/ 0 w 3478"/>
                <a:gd name="T53" fmla="*/ 0 h 1023"/>
                <a:gd name="T54" fmla="*/ 0 w 3478"/>
                <a:gd name="T55" fmla="*/ 0 h 1023"/>
                <a:gd name="T56" fmla="*/ 0 w 3478"/>
                <a:gd name="T57" fmla="*/ 0 h 1023"/>
                <a:gd name="T58" fmla="*/ 0 w 3478"/>
                <a:gd name="T59" fmla="*/ 0 h 1023"/>
                <a:gd name="T60" fmla="*/ 0 w 3478"/>
                <a:gd name="T61" fmla="*/ 0 h 1023"/>
                <a:gd name="T62" fmla="*/ 0 w 3478"/>
                <a:gd name="T63" fmla="*/ 0 h 1023"/>
                <a:gd name="T64" fmla="*/ 0 w 3478"/>
                <a:gd name="T65" fmla="*/ 0 h 1023"/>
                <a:gd name="T66" fmla="*/ 0 w 3478"/>
                <a:gd name="T67" fmla="*/ 0 h 1023"/>
                <a:gd name="T68" fmla="*/ 0 w 3478"/>
                <a:gd name="T69" fmla="*/ 0 h 1023"/>
                <a:gd name="T70" fmla="*/ 0 w 3478"/>
                <a:gd name="T71" fmla="*/ 0 h 1023"/>
                <a:gd name="T72" fmla="*/ 0 w 3478"/>
                <a:gd name="T73" fmla="*/ 0 h 1023"/>
                <a:gd name="T74" fmla="*/ 0 w 3478"/>
                <a:gd name="T75" fmla="*/ 0 h 1023"/>
                <a:gd name="T76" fmla="*/ 0 w 3478"/>
                <a:gd name="T77" fmla="*/ 0 h 1023"/>
                <a:gd name="T78" fmla="*/ 0 w 3478"/>
                <a:gd name="T79" fmla="*/ 0 h 1023"/>
                <a:gd name="T80" fmla="*/ 0 w 3478"/>
                <a:gd name="T81" fmla="*/ 0 h 1023"/>
                <a:gd name="T82" fmla="*/ 0 w 3478"/>
                <a:gd name="T83" fmla="*/ 0 h 1023"/>
                <a:gd name="T84" fmla="*/ 0 w 3478"/>
                <a:gd name="T85" fmla="*/ 0 h 1023"/>
                <a:gd name="T86" fmla="*/ 0 w 3478"/>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3"/>
                <a:gd name="T134" fmla="*/ 3478 w 3478"/>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3">
                  <a:moveTo>
                    <a:pt x="80" y="1023"/>
                  </a:moveTo>
                  <a:lnTo>
                    <a:pt x="80" y="1023"/>
                  </a:lnTo>
                  <a:lnTo>
                    <a:pt x="81" y="1001"/>
                  </a:lnTo>
                  <a:lnTo>
                    <a:pt x="83" y="979"/>
                  </a:lnTo>
                  <a:lnTo>
                    <a:pt x="88" y="957"/>
                  </a:lnTo>
                  <a:lnTo>
                    <a:pt x="95" y="936"/>
                  </a:lnTo>
                  <a:lnTo>
                    <a:pt x="105" y="913"/>
                  </a:lnTo>
                  <a:lnTo>
                    <a:pt x="115" y="892"/>
                  </a:lnTo>
                  <a:lnTo>
                    <a:pt x="127" y="871"/>
                  </a:lnTo>
                  <a:lnTo>
                    <a:pt x="143" y="848"/>
                  </a:lnTo>
                  <a:lnTo>
                    <a:pt x="159" y="827"/>
                  </a:lnTo>
                  <a:lnTo>
                    <a:pt x="178" y="804"/>
                  </a:lnTo>
                  <a:lnTo>
                    <a:pt x="198" y="782"/>
                  </a:lnTo>
                  <a:lnTo>
                    <a:pt x="222" y="760"/>
                  </a:lnTo>
                  <a:lnTo>
                    <a:pt x="247" y="739"/>
                  </a:lnTo>
                  <a:lnTo>
                    <a:pt x="273" y="716"/>
                  </a:lnTo>
                  <a:lnTo>
                    <a:pt x="302" y="695"/>
                  </a:lnTo>
                  <a:lnTo>
                    <a:pt x="333" y="673"/>
                  </a:lnTo>
                  <a:lnTo>
                    <a:pt x="366" y="652"/>
                  </a:lnTo>
                  <a:lnTo>
                    <a:pt x="400" y="632"/>
                  </a:lnTo>
                  <a:lnTo>
                    <a:pt x="436" y="610"/>
                  </a:lnTo>
                  <a:lnTo>
                    <a:pt x="474" y="590"/>
                  </a:lnTo>
                  <a:lnTo>
                    <a:pt x="515" y="570"/>
                  </a:lnTo>
                  <a:lnTo>
                    <a:pt x="556" y="550"/>
                  </a:lnTo>
                  <a:lnTo>
                    <a:pt x="599" y="530"/>
                  </a:lnTo>
                  <a:lnTo>
                    <a:pt x="644" y="511"/>
                  </a:lnTo>
                  <a:lnTo>
                    <a:pt x="690" y="492"/>
                  </a:lnTo>
                  <a:lnTo>
                    <a:pt x="739" y="473"/>
                  </a:lnTo>
                  <a:lnTo>
                    <a:pt x="789" y="454"/>
                  </a:lnTo>
                  <a:lnTo>
                    <a:pt x="840" y="436"/>
                  </a:lnTo>
                  <a:lnTo>
                    <a:pt x="892" y="418"/>
                  </a:lnTo>
                  <a:lnTo>
                    <a:pt x="947" y="400"/>
                  </a:lnTo>
                  <a:lnTo>
                    <a:pt x="1003" y="384"/>
                  </a:lnTo>
                  <a:lnTo>
                    <a:pt x="1060" y="367"/>
                  </a:lnTo>
                  <a:lnTo>
                    <a:pt x="1118" y="350"/>
                  </a:lnTo>
                  <a:lnTo>
                    <a:pt x="1179" y="334"/>
                  </a:lnTo>
                  <a:lnTo>
                    <a:pt x="1239" y="318"/>
                  </a:lnTo>
                  <a:lnTo>
                    <a:pt x="1302" y="304"/>
                  </a:lnTo>
                  <a:lnTo>
                    <a:pt x="1367" y="288"/>
                  </a:lnTo>
                  <a:lnTo>
                    <a:pt x="1432" y="274"/>
                  </a:lnTo>
                  <a:lnTo>
                    <a:pt x="1499" y="260"/>
                  </a:lnTo>
                  <a:lnTo>
                    <a:pt x="1566" y="247"/>
                  </a:lnTo>
                  <a:lnTo>
                    <a:pt x="1635" y="234"/>
                  </a:lnTo>
                  <a:lnTo>
                    <a:pt x="1704" y="222"/>
                  </a:lnTo>
                  <a:lnTo>
                    <a:pt x="1775" y="210"/>
                  </a:lnTo>
                  <a:lnTo>
                    <a:pt x="1848" y="198"/>
                  </a:lnTo>
                  <a:lnTo>
                    <a:pt x="1922" y="187"/>
                  </a:lnTo>
                  <a:lnTo>
                    <a:pt x="1995" y="177"/>
                  </a:lnTo>
                  <a:lnTo>
                    <a:pt x="2070" y="166"/>
                  </a:lnTo>
                  <a:lnTo>
                    <a:pt x="2147" y="157"/>
                  </a:lnTo>
                  <a:lnTo>
                    <a:pt x="2225" y="148"/>
                  </a:lnTo>
                  <a:lnTo>
                    <a:pt x="2302" y="139"/>
                  </a:lnTo>
                  <a:lnTo>
                    <a:pt x="2381" y="132"/>
                  </a:lnTo>
                  <a:lnTo>
                    <a:pt x="2461" y="123"/>
                  </a:lnTo>
                  <a:lnTo>
                    <a:pt x="2542" y="117"/>
                  </a:lnTo>
                  <a:lnTo>
                    <a:pt x="2624" y="110"/>
                  </a:lnTo>
                  <a:lnTo>
                    <a:pt x="2706" y="104"/>
                  </a:lnTo>
                  <a:lnTo>
                    <a:pt x="2789" y="100"/>
                  </a:lnTo>
                  <a:lnTo>
                    <a:pt x="2873" y="95"/>
                  </a:lnTo>
                  <a:lnTo>
                    <a:pt x="2958" y="91"/>
                  </a:lnTo>
                  <a:lnTo>
                    <a:pt x="3043" y="88"/>
                  </a:lnTo>
                  <a:lnTo>
                    <a:pt x="3129" y="84"/>
                  </a:lnTo>
                  <a:lnTo>
                    <a:pt x="3216" y="83"/>
                  </a:lnTo>
                  <a:lnTo>
                    <a:pt x="3302" y="80"/>
                  </a:lnTo>
                  <a:lnTo>
                    <a:pt x="3390" y="80"/>
                  </a:lnTo>
                  <a:lnTo>
                    <a:pt x="3478" y="79"/>
                  </a:lnTo>
                  <a:lnTo>
                    <a:pt x="3478" y="0"/>
                  </a:lnTo>
                  <a:lnTo>
                    <a:pt x="3390" y="1"/>
                  </a:lnTo>
                  <a:lnTo>
                    <a:pt x="3301" y="2"/>
                  </a:lnTo>
                  <a:lnTo>
                    <a:pt x="3213" y="3"/>
                  </a:lnTo>
                  <a:lnTo>
                    <a:pt x="3127" y="6"/>
                  </a:lnTo>
                  <a:lnTo>
                    <a:pt x="3040" y="8"/>
                  </a:lnTo>
                  <a:lnTo>
                    <a:pt x="2954" y="12"/>
                  </a:lnTo>
                  <a:lnTo>
                    <a:pt x="2869" y="15"/>
                  </a:lnTo>
                  <a:lnTo>
                    <a:pt x="2784" y="20"/>
                  </a:lnTo>
                  <a:lnTo>
                    <a:pt x="2701" y="26"/>
                  </a:lnTo>
                  <a:lnTo>
                    <a:pt x="2618" y="32"/>
                  </a:lnTo>
                  <a:lnTo>
                    <a:pt x="2536" y="38"/>
                  </a:lnTo>
                  <a:lnTo>
                    <a:pt x="2455" y="45"/>
                  </a:lnTo>
                  <a:lnTo>
                    <a:pt x="2374" y="52"/>
                  </a:lnTo>
                  <a:lnTo>
                    <a:pt x="2295" y="60"/>
                  </a:lnTo>
                  <a:lnTo>
                    <a:pt x="2215" y="69"/>
                  </a:lnTo>
                  <a:lnTo>
                    <a:pt x="2138" y="78"/>
                  </a:lnTo>
                  <a:lnTo>
                    <a:pt x="2061" y="88"/>
                  </a:lnTo>
                  <a:lnTo>
                    <a:pt x="1985" y="98"/>
                  </a:lnTo>
                  <a:lnTo>
                    <a:pt x="1910" y="109"/>
                  </a:lnTo>
                  <a:lnTo>
                    <a:pt x="1836" y="120"/>
                  </a:lnTo>
                  <a:lnTo>
                    <a:pt x="1764" y="132"/>
                  </a:lnTo>
                  <a:lnTo>
                    <a:pt x="1691" y="143"/>
                  </a:lnTo>
                  <a:lnTo>
                    <a:pt x="1621" y="157"/>
                  </a:lnTo>
                  <a:lnTo>
                    <a:pt x="1551" y="170"/>
                  </a:lnTo>
                  <a:lnTo>
                    <a:pt x="1482" y="183"/>
                  </a:lnTo>
                  <a:lnTo>
                    <a:pt x="1415" y="197"/>
                  </a:lnTo>
                  <a:lnTo>
                    <a:pt x="1349" y="211"/>
                  </a:lnTo>
                  <a:lnTo>
                    <a:pt x="1285" y="227"/>
                  </a:lnTo>
                  <a:lnTo>
                    <a:pt x="1220" y="242"/>
                  </a:lnTo>
                  <a:lnTo>
                    <a:pt x="1159" y="258"/>
                  </a:lnTo>
                  <a:lnTo>
                    <a:pt x="1098" y="273"/>
                  </a:lnTo>
                  <a:lnTo>
                    <a:pt x="1039" y="290"/>
                  </a:lnTo>
                  <a:lnTo>
                    <a:pt x="980" y="307"/>
                  </a:lnTo>
                  <a:lnTo>
                    <a:pt x="923" y="324"/>
                  </a:lnTo>
                  <a:lnTo>
                    <a:pt x="867" y="342"/>
                  </a:lnTo>
                  <a:lnTo>
                    <a:pt x="814" y="361"/>
                  </a:lnTo>
                  <a:lnTo>
                    <a:pt x="762" y="379"/>
                  </a:lnTo>
                  <a:lnTo>
                    <a:pt x="711" y="398"/>
                  </a:lnTo>
                  <a:lnTo>
                    <a:pt x="661" y="418"/>
                  </a:lnTo>
                  <a:lnTo>
                    <a:pt x="613" y="437"/>
                  </a:lnTo>
                  <a:lnTo>
                    <a:pt x="567" y="457"/>
                  </a:lnTo>
                  <a:lnTo>
                    <a:pt x="523" y="477"/>
                  </a:lnTo>
                  <a:lnTo>
                    <a:pt x="479" y="499"/>
                  </a:lnTo>
                  <a:lnTo>
                    <a:pt x="437" y="520"/>
                  </a:lnTo>
                  <a:lnTo>
                    <a:pt x="398" y="542"/>
                  </a:lnTo>
                  <a:lnTo>
                    <a:pt x="360" y="563"/>
                  </a:lnTo>
                  <a:lnTo>
                    <a:pt x="323" y="586"/>
                  </a:lnTo>
                  <a:lnTo>
                    <a:pt x="289" y="608"/>
                  </a:lnTo>
                  <a:lnTo>
                    <a:pt x="257" y="631"/>
                  </a:lnTo>
                  <a:lnTo>
                    <a:pt x="225" y="654"/>
                  </a:lnTo>
                  <a:lnTo>
                    <a:pt x="196" y="678"/>
                  </a:lnTo>
                  <a:lnTo>
                    <a:pt x="169" y="702"/>
                  </a:lnTo>
                  <a:lnTo>
                    <a:pt x="143" y="726"/>
                  </a:lnTo>
                  <a:lnTo>
                    <a:pt x="119" y="751"/>
                  </a:lnTo>
                  <a:lnTo>
                    <a:pt x="97" y="777"/>
                  </a:lnTo>
                  <a:lnTo>
                    <a:pt x="78" y="802"/>
                  </a:lnTo>
                  <a:lnTo>
                    <a:pt x="61" y="828"/>
                  </a:lnTo>
                  <a:lnTo>
                    <a:pt x="45" y="854"/>
                  </a:lnTo>
                  <a:lnTo>
                    <a:pt x="32" y="881"/>
                  </a:lnTo>
                  <a:lnTo>
                    <a:pt x="20" y="909"/>
                  </a:lnTo>
                  <a:lnTo>
                    <a:pt x="12" y="937"/>
                  </a:lnTo>
                  <a:lnTo>
                    <a:pt x="6" y="966"/>
                  </a:lnTo>
                  <a:lnTo>
                    <a:pt x="1" y="994"/>
                  </a:lnTo>
                  <a:lnTo>
                    <a:pt x="0" y="1023"/>
                  </a:lnTo>
                  <a:lnTo>
                    <a:pt x="80" y="10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1" name="Freeform 45"/>
            <p:cNvSpPr>
              <a:spLocks/>
            </p:cNvSpPr>
            <p:nvPr/>
          </p:nvSpPr>
          <p:spPr bwMode="auto">
            <a:xfrm>
              <a:off x="1958" y="2248"/>
              <a:ext cx="1304" cy="340"/>
            </a:xfrm>
            <a:custGeom>
              <a:avLst/>
              <a:gdLst>
                <a:gd name="T0" fmla="*/ 0 w 3478"/>
                <a:gd name="T1" fmla="*/ 0 h 1022"/>
                <a:gd name="T2" fmla="*/ 0 w 3478"/>
                <a:gd name="T3" fmla="*/ 0 h 1022"/>
                <a:gd name="T4" fmla="*/ 0 w 3478"/>
                <a:gd name="T5" fmla="*/ 0 h 1022"/>
                <a:gd name="T6" fmla="*/ 0 w 3478"/>
                <a:gd name="T7" fmla="*/ 0 h 1022"/>
                <a:gd name="T8" fmla="*/ 0 w 3478"/>
                <a:gd name="T9" fmla="*/ 0 h 1022"/>
                <a:gd name="T10" fmla="*/ 0 w 3478"/>
                <a:gd name="T11" fmla="*/ 0 h 1022"/>
                <a:gd name="T12" fmla="*/ 0 w 3478"/>
                <a:gd name="T13" fmla="*/ 0 h 1022"/>
                <a:gd name="T14" fmla="*/ 0 w 3478"/>
                <a:gd name="T15" fmla="*/ 0 h 1022"/>
                <a:gd name="T16" fmla="*/ 0 w 3478"/>
                <a:gd name="T17" fmla="*/ 0 h 1022"/>
                <a:gd name="T18" fmla="*/ 0 w 3478"/>
                <a:gd name="T19" fmla="*/ 0 h 1022"/>
                <a:gd name="T20" fmla="*/ 0 w 3478"/>
                <a:gd name="T21" fmla="*/ 0 h 1022"/>
                <a:gd name="T22" fmla="*/ 0 w 3478"/>
                <a:gd name="T23" fmla="*/ 0 h 1022"/>
                <a:gd name="T24" fmla="*/ 0 w 3478"/>
                <a:gd name="T25" fmla="*/ 0 h 1022"/>
                <a:gd name="T26" fmla="*/ 0 w 3478"/>
                <a:gd name="T27" fmla="*/ 0 h 1022"/>
                <a:gd name="T28" fmla="*/ 0 w 3478"/>
                <a:gd name="T29" fmla="*/ 0 h 1022"/>
                <a:gd name="T30" fmla="*/ 0 w 3478"/>
                <a:gd name="T31" fmla="*/ 0 h 1022"/>
                <a:gd name="T32" fmla="*/ 0 w 3478"/>
                <a:gd name="T33" fmla="*/ 0 h 1022"/>
                <a:gd name="T34" fmla="*/ 0 w 3478"/>
                <a:gd name="T35" fmla="*/ 0 h 1022"/>
                <a:gd name="T36" fmla="*/ 0 w 3478"/>
                <a:gd name="T37" fmla="*/ 0 h 1022"/>
                <a:gd name="T38" fmla="*/ 0 w 3478"/>
                <a:gd name="T39" fmla="*/ 0 h 1022"/>
                <a:gd name="T40" fmla="*/ 0 w 3478"/>
                <a:gd name="T41" fmla="*/ 0 h 1022"/>
                <a:gd name="T42" fmla="*/ 0 w 3478"/>
                <a:gd name="T43" fmla="*/ 0 h 1022"/>
                <a:gd name="T44" fmla="*/ 0 w 3478"/>
                <a:gd name="T45" fmla="*/ 0 h 1022"/>
                <a:gd name="T46" fmla="*/ 0 w 3478"/>
                <a:gd name="T47" fmla="*/ 0 h 1022"/>
                <a:gd name="T48" fmla="*/ 0 w 3478"/>
                <a:gd name="T49" fmla="*/ 0 h 1022"/>
                <a:gd name="T50" fmla="*/ 0 w 3478"/>
                <a:gd name="T51" fmla="*/ 0 h 1022"/>
                <a:gd name="T52" fmla="*/ 0 w 3478"/>
                <a:gd name="T53" fmla="*/ 0 h 1022"/>
                <a:gd name="T54" fmla="*/ 0 w 3478"/>
                <a:gd name="T55" fmla="*/ 0 h 1022"/>
                <a:gd name="T56" fmla="*/ 0 w 3478"/>
                <a:gd name="T57" fmla="*/ 0 h 1022"/>
                <a:gd name="T58" fmla="*/ 0 w 3478"/>
                <a:gd name="T59" fmla="*/ 0 h 1022"/>
                <a:gd name="T60" fmla="*/ 0 w 3478"/>
                <a:gd name="T61" fmla="*/ 0 h 1022"/>
                <a:gd name="T62" fmla="*/ 0 w 3478"/>
                <a:gd name="T63" fmla="*/ 0 h 1022"/>
                <a:gd name="T64" fmla="*/ 0 w 3478"/>
                <a:gd name="T65" fmla="*/ 0 h 1022"/>
                <a:gd name="T66" fmla="*/ 0 w 3478"/>
                <a:gd name="T67" fmla="*/ 0 h 1022"/>
                <a:gd name="T68" fmla="*/ 0 w 3478"/>
                <a:gd name="T69" fmla="*/ 0 h 1022"/>
                <a:gd name="T70" fmla="*/ 0 w 3478"/>
                <a:gd name="T71" fmla="*/ 0 h 1022"/>
                <a:gd name="T72" fmla="*/ 0 w 3478"/>
                <a:gd name="T73" fmla="*/ 0 h 1022"/>
                <a:gd name="T74" fmla="*/ 0 w 3478"/>
                <a:gd name="T75" fmla="*/ 0 h 1022"/>
                <a:gd name="T76" fmla="*/ 0 w 3478"/>
                <a:gd name="T77" fmla="*/ 0 h 1022"/>
                <a:gd name="T78" fmla="*/ 0 w 3478"/>
                <a:gd name="T79" fmla="*/ 0 h 1022"/>
                <a:gd name="T80" fmla="*/ 0 w 3478"/>
                <a:gd name="T81" fmla="*/ 0 h 1022"/>
                <a:gd name="T82" fmla="*/ 0 w 3478"/>
                <a:gd name="T83" fmla="*/ 0 h 1022"/>
                <a:gd name="T84" fmla="*/ 0 w 3478"/>
                <a:gd name="T85" fmla="*/ 0 h 1022"/>
                <a:gd name="T86" fmla="*/ 0 w 3478"/>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2"/>
                <a:gd name="T134" fmla="*/ 3478 w 3478"/>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2">
                  <a:moveTo>
                    <a:pt x="3478" y="943"/>
                  </a:moveTo>
                  <a:lnTo>
                    <a:pt x="3478" y="943"/>
                  </a:lnTo>
                  <a:lnTo>
                    <a:pt x="3390" y="942"/>
                  </a:lnTo>
                  <a:lnTo>
                    <a:pt x="3302" y="942"/>
                  </a:lnTo>
                  <a:lnTo>
                    <a:pt x="3216" y="940"/>
                  </a:lnTo>
                  <a:lnTo>
                    <a:pt x="3129" y="937"/>
                  </a:lnTo>
                  <a:lnTo>
                    <a:pt x="3043" y="935"/>
                  </a:lnTo>
                  <a:lnTo>
                    <a:pt x="2958" y="931"/>
                  </a:lnTo>
                  <a:lnTo>
                    <a:pt x="2873" y="928"/>
                  </a:lnTo>
                  <a:lnTo>
                    <a:pt x="2789" y="923"/>
                  </a:lnTo>
                  <a:lnTo>
                    <a:pt x="2706" y="917"/>
                  </a:lnTo>
                  <a:lnTo>
                    <a:pt x="2624" y="912"/>
                  </a:lnTo>
                  <a:lnTo>
                    <a:pt x="2542" y="905"/>
                  </a:lnTo>
                  <a:lnTo>
                    <a:pt x="2461" y="899"/>
                  </a:lnTo>
                  <a:lnTo>
                    <a:pt x="2381" y="891"/>
                  </a:lnTo>
                  <a:lnTo>
                    <a:pt x="2302" y="884"/>
                  </a:lnTo>
                  <a:lnTo>
                    <a:pt x="2225" y="874"/>
                  </a:lnTo>
                  <a:lnTo>
                    <a:pt x="2147" y="866"/>
                  </a:lnTo>
                  <a:lnTo>
                    <a:pt x="2070" y="857"/>
                  </a:lnTo>
                  <a:lnTo>
                    <a:pt x="1995" y="846"/>
                  </a:lnTo>
                  <a:lnTo>
                    <a:pt x="1922" y="835"/>
                  </a:lnTo>
                  <a:lnTo>
                    <a:pt x="1848" y="824"/>
                  </a:lnTo>
                  <a:lnTo>
                    <a:pt x="1775" y="813"/>
                  </a:lnTo>
                  <a:lnTo>
                    <a:pt x="1704" y="801"/>
                  </a:lnTo>
                  <a:lnTo>
                    <a:pt x="1635" y="789"/>
                  </a:lnTo>
                  <a:lnTo>
                    <a:pt x="1566" y="776"/>
                  </a:lnTo>
                  <a:lnTo>
                    <a:pt x="1499" y="762"/>
                  </a:lnTo>
                  <a:lnTo>
                    <a:pt x="1432" y="748"/>
                  </a:lnTo>
                  <a:lnTo>
                    <a:pt x="1367" y="734"/>
                  </a:lnTo>
                  <a:lnTo>
                    <a:pt x="1302" y="719"/>
                  </a:lnTo>
                  <a:lnTo>
                    <a:pt x="1239" y="704"/>
                  </a:lnTo>
                  <a:lnTo>
                    <a:pt x="1179" y="688"/>
                  </a:lnTo>
                  <a:lnTo>
                    <a:pt x="1118" y="672"/>
                  </a:lnTo>
                  <a:lnTo>
                    <a:pt x="1060" y="656"/>
                  </a:lnTo>
                  <a:lnTo>
                    <a:pt x="1003" y="639"/>
                  </a:lnTo>
                  <a:lnTo>
                    <a:pt x="947" y="622"/>
                  </a:lnTo>
                  <a:lnTo>
                    <a:pt x="892" y="605"/>
                  </a:lnTo>
                  <a:lnTo>
                    <a:pt x="840" y="587"/>
                  </a:lnTo>
                  <a:lnTo>
                    <a:pt x="789" y="569"/>
                  </a:lnTo>
                  <a:lnTo>
                    <a:pt x="739" y="550"/>
                  </a:lnTo>
                  <a:lnTo>
                    <a:pt x="690" y="531"/>
                  </a:lnTo>
                  <a:lnTo>
                    <a:pt x="644" y="512"/>
                  </a:lnTo>
                  <a:lnTo>
                    <a:pt x="599" y="493"/>
                  </a:lnTo>
                  <a:lnTo>
                    <a:pt x="556" y="473"/>
                  </a:lnTo>
                  <a:lnTo>
                    <a:pt x="515" y="453"/>
                  </a:lnTo>
                  <a:lnTo>
                    <a:pt x="474" y="432"/>
                  </a:lnTo>
                  <a:lnTo>
                    <a:pt x="436" y="412"/>
                  </a:lnTo>
                  <a:lnTo>
                    <a:pt x="400" y="391"/>
                  </a:lnTo>
                  <a:lnTo>
                    <a:pt x="366" y="371"/>
                  </a:lnTo>
                  <a:lnTo>
                    <a:pt x="333" y="349"/>
                  </a:lnTo>
                  <a:lnTo>
                    <a:pt x="302" y="328"/>
                  </a:lnTo>
                  <a:lnTo>
                    <a:pt x="273" y="305"/>
                  </a:lnTo>
                  <a:lnTo>
                    <a:pt x="247" y="284"/>
                  </a:lnTo>
                  <a:lnTo>
                    <a:pt x="222" y="262"/>
                  </a:lnTo>
                  <a:lnTo>
                    <a:pt x="198" y="240"/>
                  </a:lnTo>
                  <a:lnTo>
                    <a:pt x="178" y="218"/>
                  </a:lnTo>
                  <a:lnTo>
                    <a:pt x="159" y="196"/>
                  </a:lnTo>
                  <a:lnTo>
                    <a:pt x="143" y="174"/>
                  </a:lnTo>
                  <a:lnTo>
                    <a:pt x="127" y="152"/>
                  </a:lnTo>
                  <a:lnTo>
                    <a:pt x="115" y="131"/>
                  </a:lnTo>
                  <a:lnTo>
                    <a:pt x="105" y="108"/>
                  </a:lnTo>
                  <a:lnTo>
                    <a:pt x="95" y="87"/>
                  </a:lnTo>
                  <a:lnTo>
                    <a:pt x="88" y="65"/>
                  </a:lnTo>
                  <a:lnTo>
                    <a:pt x="83" y="44"/>
                  </a:lnTo>
                  <a:lnTo>
                    <a:pt x="81" y="21"/>
                  </a:lnTo>
                  <a:lnTo>
                    <a:pt x="80" y="0"/>
                  </a:lnTo>
                  <a:lnTo>
                    <a:pt x="0" y="0"/>
                  </a:lnTo>
                  <a:lnTo>
                    <a:pt x="1" y="28"/>
                  </a:lnTo>
                  <a:lnTo>
                    <a:pt x="6" y="57"/>
                  </a:lnTo>
                  <a:lnTo>
                    <a:pt x="12" y="85"/>
                  </a:lnTo>
                  <a:lnTo>
                    <a:pt x="20" y="114"/>
                  </a:lnTo>
                  <a:lnTo>
                    <a:pt x="32" y="141"/>
                  </a:lnTo>
                  <a:lnTo>
                    <a:pt x="45" y="167"/>
                  </a:lnTo>
                  <a:lnTo>
                    <a:pt x="61" y="195"/>
                  </a:lnTo>
                  <a:lnTo>
                    <a:pt x="78" y="221"/>
                  </a:lnTo>
                  <a:lnTo>
                    <a:pt x="97" y="246"/>
                  </a:lnTo>
                  <a:lnTo>
                    <a:pt x="119" y="272"/>
                  </a:lnTo>
                  <a:lnTo>
                    <a:pt x="143" y="296"/>
                  </a:lnTo>
                  <a:lnTo>
                    <a:pt x="169" y="321"/>
                  </a:lnTo>
                  <a:lnTo>
                    <a:pt x="196" y="344"/>
                  </a:lnTo>
                  <a:lnTo>
                    <a:pt x="225" y="368"/>
                  </a:lnTo>
                  <a:lnTo>
                    <a:pt x="257" y="392"/>
                  </a:lnTo>
                  <a:lnTo>
                    <a:pt x="289" y="415"/>
                  </a:lnTo>
                  <a:lnTo>
                    <a:pt x="323" y="437"/>
                  </a:lnTo>
                  <a:lnTo>
                    <a:pt x="360" y="460"/>
                  </a:lnTo>
                  <a:lnTo>
                    <a:pt x="398" y="481"/>
                  </a:lnTo>
                  <a:lnTo>
                    <a:pt x="437" y="502"/>
                  </a:lnTo>
                  <a:lnTo>
                    <a:pt x="479" y="524"/>
                  </a:lnTo>
                  <a:lnTo>
                    <a:pt x="523" y="544"/>
                  </a:lnTo>
                  <a:lnTo>
                    <a:pt x="567" y="565"/>
                  </a:lnTo>
                  <a:lnTo>
                    <a:pt x="613" y="586"/>
                  </a:lnTo>
                  <a:lnTo>
                    <a:pt x="661" y="605"/>
                  </a:lnTo>
                  <a:lnTo>
                    <a:pt x="711" y="624"/>
                  </a:lnTo>
                  <a:lnTo>
                    <a:pt x="762" y="643"/>
                  </a:lnTo>
                  <a:lnTo>
                    <a:pt x="814" y="662"/>
                  </a:lnTo>
                  <a:lnTo>
                    <a:pt x="867" y="680"/>
                  </a:lnTo>
                  <a:lnTo>
                    <a:pt x="923" y="697"/>
                  </a:lnTo>
                  <a:lnTo>
                    <a:pt x="980" y="715"/>
                  </a:lnTo>
                  <a:lnTo>
                    <a:pt x="1039" y="732"/>
                  </a:lnTo>
                  <a:lnTo>
                    <a:pt x="1098" y="748"/>
                  </a:lnTo>
                  <a:lnTo>
                    <a:pt x="1159" y="765"/>
                  </a:lnTo>
                  <a:lnTo>
                    <a:pt x="1220" y="781"/>
                  </a:lnTo>
                  <a:lnTo>
                    <a:pt x="1285" y="796"/>
                  </a:lnTo>
                  <a:lnTo>
                    <a:pt x="1349" y="811"/>
                  </a:lnTo>
                  <a:lnTo>
                    <a:pt x="1415" y="826"/>
                  </a:lnTo>
                  <a:lnTo>
                    <a:pt x="1482" y="840"/>
                  </a:lnTo>
                  <a:lnTo>
                    <a:pt x="1551" y="853"/>
                  </a:lnTo>
                  <a:lnTo>
                    <a:pt x="1621" y="866"/>
                  </a:lnTo>
                  <a:lnTo>
                    <a:pt x="1691" y="879"/>
                  </a:lnTo>
                  <a:lnTo>
                    <a:pt x="1764" y="891"/>
                  </a:lnTo>
                  <a:lnTo>
                    <a:pt x="1836" y="903"/>
                  </a:lnTo>
                  <a:lnTo>
                    <a:pt x="1910" y="914"/>
                  </a:lnTo>
                  <a:lnTo>
                    <a:pt x="1985" y="924"/>
                  </a:lnTo>
                  <a:lnTo>
                    <a:pt x="2061" y="935"/>
                  </a:lnTo>
                  <a:lnTo>
                    <a:pt x="2138" y="945"/>
                  </a:lnTo>
                  <a:lnTo>
                    <a:pt x="2215" y="954"/>
                  </a:lnTo>
                  <a:lnTo>
                    <a:pt x="2295" y="962"/>
                  </a:lnTo>
                  <a:lnTo>
                    <a:pt x="2374" y="971"/>
                  </a:lnTo>
                  <a:lnTo>
                    <a:pt x="2455" y="978"/>
                  </a:lnTo>
                  <a:lnTo>
                    <a:pt x="2536" y="985"/>
                  </a:lnTo>
                  <a:lnTo>
                    <a:pt x="2618" y="991"/>
                  </a:lnTo>
                  <a:lnTo>
                    <a:pt x="2701" y="997"/>
                  </a:lnTo>
                  <a:lnTo>
                    <a:pt x="2784" y="1002"/>
                  </a:lnTo>
                  <a:lnTo>
                    <a:pt x="2869" y="1006"/>
                  </a:lnTo>
                  <a:lnTo>
                    <a:pt x="2954" y="1011"/>
                  </a:lnTo>
                  <a:lnTo>
                    <a:pt x="3040" y="1015"/>
                  </a:lnTo>
                  <a:lnTo>
                    <a:pt x="3127" y="1017"/>
                  </a:lnTo>
                  <a:lnTo>
                    <a:pt x="3213" y="1019"/>
                  </a:lnTo>
                  <a:lnTo>
                    <a:pt x="3301" y="1021"/>
                  </a:lnTo>
                  <a:lnTo>
                    <a:pt x="3390" y="1022"/>
                  </a:lnTo>
                  <a:lnTo>
                    <a:pt x="3478" y="1022"/>
                  </a:lnTo>
                  <a:lnTo>
                    <a:pt x="3478"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2" name="Rectangle 46"/>
            <p:cNvSpPr>
              <a:spLocks noChangeArrowheads="1"/>
            </p:cNvSpPr>
            <p:nvPr/>
          </p:nvSpPr>
          <p:spPr bwMode="auto">
            <a:xfrm>
              <a:off x="2137" y="2077"/>
              <a:ext cx="2189"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89" b="1" i="0" u="none" strike="noStrike" kern="1200" cap="none" spc="0" normalizeH="0" baseline="0" noProof="0">
                  <a:ln>
                    <a:noFill/>
                  </a:ln>
                  <a:solidFill>
                    <a:srgbClr val="FFFFFF"/>
                  </a:solidFill>
                  <a:effectLst/>
                  <a:uLnTx/>
                  <a:uFillTx/>
                  <a:latin typeface="Arial" charset="0"/>
                  <a:ea typeface="MS PGothic" charset="0"/>
                  <a:cs typeface="MS PGothic" charset="0"/>
                </a:rPr>
                <a:t>HYPERGLYCEMIA</a:t>
              </a:r>
              <a:endParaRPr kumimoji="0" lang="en-US" sz="2489" b="0" i="0" u="none" strike="noStrike" kern="1200" cap="none" spc="0" normalizeH="0" baseline="0" noProof="0">
                <a:ln>
                  <a:noFill/>
                </a:ln>
                <a:solidFill>
                  <a:srgbClr val="000000"/>
                </a:solidFill>
                <a:effectLst/>
                <a:uLnTx/>
                <a:uFillTx/>
                <a:latin typeface="Times" charset="0"/>
                <a:ea typeface="MS PGothic" charset="0"/>
                <a:cs typeface="MS PGothic" charset="0"/>
              </a:endParaRPr>
            </a:p>
          </p:txBody>
        </p:sp>
      </p:grpSp>
      <p:grpSp>
        <p:nvGrpSpPr>
          <p:cNvPr id="647187" name="Group 283"/>
          <p:cNvGrpSpPr>
            <a:grpSpLocks/>
          </p:cNvGrpSpPr>
          <p:nvPr/>
        </p:nvGrpSpPr>
        <p:grpSpPr bwMode="auto">
          <a:xfrm>
            <a:off x="3551238" y="947738"/>
            <a:ext cx="2154237" cy="1706562"/>
            <a:chOff x="3996217" y="771525"/>
            <a:chExt cx="2422525" cy="1918184"/>
          </a:xfrm>
        </p:grpSpPr>
        <p:sp>
          <p:nvSpPr>
            <p:cNvPr id="356505" name="Rectangle 56"/>
            <p:cNvSpPr>
              <a:spLocks noChangeArrowheads="1"/>
            </p:cNvSpPr>
            <p:nvPr/>
          </p:nvSpPr>
          <p:spPr bwMode="auto">
            <a:xfrm>
              <a:off x="3996217" y="771525"/>
              <a:ext cx="2422525" cy="55315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Decreased</a:t>
              </a:r>
              <a:b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b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Incretin Effect</a:t>
              </a:r>
              <a:endParaRPr kumimoji="0" lang="en-US" sz="1778" b="0" i="0" u="none" strike="noStrike" kern="1200" cap="none" spc="0" normalizeH="0" baseline="0" noProof="0">
                <a:ln>
                  <a:noFill/>
                </a:ln>
                <a:solidFill>
                  <a:srgbClr val="FFFFFF"/>
                </a:solidFill>
                <a:effectLst/>
                <a:uLnTx/>
                <a:uFillTx/>
                <a:latin typeface="Times" charset="0"/>
                <a:ea typeface="MS PGothic" charset="0"/>
                <a:cs typeface="MS PGothic" charset="0"/>
              </a:endParaRPr>
            </a:p>
          </p:txBody>
        </p:sp>
        <p:sp>
          <p:nvSpPr>
            <p:cNvPr id="647326" name="Freeform 57"/>
            <p:cNvSpPr>
              <a:spLocks/>
            </p:cNvSpPr>
            <p:nvPr/>
          </p:nvSpPr>
          <p:spPr bwMode="auto">
            <a:xfrm>
              <a:off x="5123342" y="1859924"/>
              <a:ext cx="79375" cy="829785"/>
            </a:xfrm>
            <a:custGeom>
              <a:avLst/>
              <a:gdLst>
                <a:gd name="T0" fmla="*/ 2147483646 w 106"/>
                <a:gd name="T1" fmla="*/ 0 h 692"/>
                <a:gd name="T2" fmla="*/ 2147483646 w 106"/>
                <a:gd name="T3" fmla="*/ 2147483646 h 692"/>
                <a:gd name="T4" fmla="*/ 2147483646 w 106"/>
                <a:gd name="T5" fmla="*/ 2147483646 h 692"/>
                <a:gd name="T6" fmla="*/ 2147483646 w 106"/>
                <a:gd name="T7" fmla="*/ 2147483646 h 692"/>
                <a:gd name="T8" fmla="*/ 2147483646 w 106"/>
                <a:gd name="T9" fmla="*/ 2147483646 h 692"/>
                <a:gd name="T10" fmla="*/ 2147483646 w 106"/>
                <a:gd name="T11" fmla="*/ 2147483646 h 692"/>
                <a:gd name="T12" fmla="*/ 2147483646 w 106"/>
                <a:gd name="T13" fmla="*/ 2147483646 h 692"/>
                <a:gd name="T14" fmla="*/ 2147483646 w 106"/>
                <a:gd name="T15" fmla="*/ 2147483646 h 692"/>
                <a:gd name="T16" fmla="*/ 2147483646 w 106"/>
                <a:gd name="T17" fmla="*/ 2147483646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92"/>
                <a:gd name="T29" fmla="*/ 106 w 106"/>
                <a:gd name="T30" fmla="*/ 692 h 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92">
                  <a:moveTo>
                    <a:pt x="40" y="0"/>
                  </a:moveTo>
                  <a:cubicBezTo>
                    <a:pt x="74" y="14"/>
                    <a:pt x="106" y="27"/>
                    <a:pt x="104" y="53"/>
                  </a:cubicBezTo>
                  <a:cubicBezTo>
                    <a:pt x="103" y="79"/>
                    <a:pt x="33" y="125"/>
                    <a:pt x="30" y="153"/>
                  </a:cubicBezTo>
                  <a:cubicBezTo>
                    <a:pt x="28" y="180"/>
                    <a:pt x="91" y="195"/>
                    <a:pt x="90" y="221"/>
                  </a:cubicBezTo>
                  <a:cubicBezTo>
                    <a:pt x="88" y="248"/>
                    <a:pt x="22" y="289"/>
                    <a:pt x="20" y="315"/>
                  </a:cubicBezTo>
                  <a:cubicBezTo>
                    <a:pt x="19" y="341"/>
                    <a:pt x="88" y="352"/>
                    <a:pt x="84" y="377"/>
                  </a:cubicBezTo>
                  <a:cubicBezTo>
                    <a:pt x="82" y="402"/>
                    <a:pt x="11" y="441"/>
                    <a:pt x="5" y="464"/>
                  </a:cubicBezTo>
                  <a:cubicBezTo>
                    <a:pt x="0" y="487"/>
                    <a:pt x="50" y="482"/>
                    <a:pt x="51" y="520"/>
                  </a:cubicBezTo>
                  <a:cubicBezTo>
                    <a:pt x="52" y="558"/>
                    <a:pt x="17" y="656"/>
                    <a:pt x="8" y="692"/>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647188" name="Group 280"/>
          <p:cNvGrpSpPr>
            <a:grpSpLocks/>
          </p:cNvGrpSpPr>
          <p:nvPr/>
        </p:nvGrpSpPr>
        <p:grpSpPr bwMode="auto">
          <a:xfrm>
            <a:off x="874713" y="1296988"/>
            <a:ext cx="2679700" cy="1617662"/>
            <a:chOff x="984317" y="1163177"/>
            <a:chExt cx="3014663" cy="1821613"/>
          </a:xfrm>
        </p:grpSpPr>
        <p:sp>
          <p:nvSpPr>
            <p:cNvPr id="647322" name="Freeform 55"/>
            <p:cNvSpPr>
              <a:spLocks/>
            </p:cNvSpPr>
            <p:nvPr/>
          </p:nvSpPr>
          <p:spPr bwMode="auto">
            <a:xfrm rot="5261489">
              <a:off x="2546204" y="2051127"/>
              <a:ext cx="1035477" cy="831850"/>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3" name="Freeform 58"/>
            <p:cNvSpPr>
              <a:spLocks/>
            </p:cNvSpPr>
            <p:nvPr/>
          </p:nvSpPr>
          <p:spPr bwMode="auto">
            <a:xfrm>
              <a:off x="984317" y="1163177"/>
              <a:ext cx="3014663" cy="1181587"/>
            </a:xfrm>
            <a:custGeom>
              <a:avLst/>
              <a:gdLst>
                <a:gd name="T0" fmla="*/ 2147483646 w 6317"/>
                <a:gd name="T1" fmla="*/ 2147483646 h 2779"/>
                <a:gd name="T2" fmla="*/ 2147483646 w 6317"/>
                <a:gd name="T3" fmla="*/ 2147483646 h 2779"/>
                <a:gd name="T4" fmla="*/ 2147483646 w 6317"/>
                <a:gd name="T5" fmla="*/ 2147483646 h 2779"/>
                <a:gd name="T6" fmla="*/ 2147483646 w 6317"/>
                <a:gd name="T7" fmla="*/ 2147483646 h 2779"/>
                <a:gd name="T8" fmla="*/ 2147483646 w 6317"/>
                <a:gd name="T9" fmla="*/ 2147483646 h 2779"/>
                <a:gd name="T10" fmla="*/ 2147483646 w 6317"/>
                <a:gd name="T11" fmla="*/ 2147483646 h 2779"/>
                <a:gd name="T12" fmla="*/ 2147483646 w 6317"/>
                <a:gd name="T13" fmla="*/ 2147483646 h 2779"/>
                <a:gd name="T14" fmla="*/ 2147483646 w 6317"/>
                <a:gd name="T15" fmla="*/ 2147483646 h 2779"/>
                <a:gd name="T16" fmla="*/ 2147483646 w 6317"/>
                <a:gd name="T17" fmla="*/ 2147483646 h 2779"/>
                <a:gd name="T18" fmla="*/ 2147483646 w 6317"/>
                <a:gd name="T19" fmla="*/ 2147483646 h 2779"/>
                <a:gd name="T20" fmla="*/ 2147483646 w 6317"/>
                <a:gd name="T21" fmla="*/ 2147483646 h 2779"/>
                <a:gd name="T22" fmla="*/ 2147483646 w 6317"/>
                <a:gd name="T23" fmla="*/ 2147483646 h 2779"/>
                <a:gd name="T24" fmla="*/ 2147483646 w 6317"/>
                <a:gd name="T25" fmla="*/ 2147483646 h 2779"/>
                <a:gd name="T26" fmla="*/ 2147483646 w 6317"/>
                <a:gd name="T27" fmla="*/ 2147483646 h 2779"/>
                <a:gd name="T28" fmla="*/ 2147483646 w 6317"/>
                <a:gd name="T29" fmla="*/ 2147483646 h 2779"/>
                <a:gd name="T30" fmla="*/ 2147483646 w 6317"/>
                <a:gd name="T31" fmla="*/ 2147483646 h 2779"/>
                <a:gd name="T32" fmla="*/ 2147483646 w 6317"/>
                <a:gd name="T33" fmla="*/ 2147483646 h 2779"/>
                <a:gd name="T34" fmla="*/ 2147483646 w 6317"/>
                <a:gd name="T35" fmla="*/ 2147483646 h 2779"/>
                <a:gd name="T36" fmla="*/ 2147483646 w 6317"/>
                <a:gd name="T37" fmla="*/ 2147483646 h 2779"/>
                <a:gd name="T38" fmla="*/ 2147483646 w 6317"/>
                <a:gd name="T39" fmla="*/ 2147483646 h 2779"/>
                <a:gd name="T40" fmla="*/ 2147483646 w 6317"/>
                <a:gd name="T41" fmla="*/ 2147483646 h 2779"/>
                <a:gd name="T42" fmla="*/ 2147483646 w 6317"/>
                <a:gd name="T43" fmla="*/ 2147483646 h 2779"/>
                <a:gd name="T44" fmla="*/ 2147483646 w 6317"/>
                <a:gd name="T45" fmla="*/ 2147483646 h 2779"/>
                <a:gd name="T46" fmla="*/ 2147483646 w 6317"/>
                <a:gd name="T47" fmla="*/ 2147483646 h 2779"/>
                <a:gd name="T48" fmla="*/ 2147483646 w 6317"/>
                <a:gd name="T49" fmla="*/ 2147483646 h 2779"/>
                <a:gd name="T50" fmla="*/ 2147483646 w 6317"/>
                <a:gd name="T51" fmla="*/ 2147483646 h 2779"/>
                <a:gd name="T52" fmla="*/ 2147483646 w 6317"/>
                <a:gd name="T53" fmla="*/ 2147483646 h 2779"/>
                <a:gd name="T54" fmla="*/ 2147483646 w 6317"/>
                <a:gd name="T55" fmla="*/ 2147483646 h 2779"/>
                <a:gd name="T56" fmla="*/ 2147483646 w 6317"/>
                <a:gd name="T57" fmla="*/ 2147483646 h 2779"/>
                <a:gd name="T58" fmla="*/ 2147483646 w 6317"/>
                <a:gd name="T59" fmla="*/ 2147483646 h 2779"/>
                <a:gd name="T60" fmla="*/ 2147483646 w 6317"/>
                <a:gd name="T61" fmla="*/ 2147483646 h 2779"/>
                <a:gd name="T62" fmla="*/ 2147483646 w 6317"/>
                <a:gd name="T63" fmla="*/ 2147483646 h 2779"/>
                <a:gd name="T64" fmla="*/ 2147483646 w 6317"/>
                <a:gd name="T65" fmla="*/ 2147483646 h 2779"/>
                <a:gd name="T66" fmla="*/ 2147483646 w 6317"/>
                <a:gd name="T67" fmla="*/ 2147483646 h 2779"/>
                <a:gd name="T68" fmla="*/ 2147483646 w 6317"/>
                <a:gd name="T69" fmla="*/ 2147483646 h 2779"/>
                <a:gd name="T70" fmla="*/ 2147483646 w 6317"/>
                <a:gd name="T71" fmla="*/ 2147483646 h 2779"/>
                <a:gd name="T72" fmla="*/ 2147483646 w 6317"/>
                <a:gd name="T73" fmla="*/ 2147483646 h 2779"/>
                <a:gd name="T74" fmla="*/ 2147483646 w 6317"/>
                <a:gd name="T75" fmla="*/ 2147483646 h 2779"/>
                <a:gd name="T76" fmla="*/ 2147483646 w 6317"/>
                <a:gd name="T77" fmla="*/ 2147483646 h 2779"/>
                <a:gd name="T78" fmla="*/ 2147483646 w 6317"/>
                <a:gd name="T79" fmla="*/ 2147483646 h 2779"/>
                <a:gd name="T80" fmla="*/ 2147483646 w 6317"/>
                <a:gd name="T81" fmla="*/ 2147483646 h 2779"/>
                <a:gd name="T82" fmla="*/ 2147483646 w 6317"/>
                <a:gd name="T83" fmla="*/ 2147483646 h 2779"/>
                <a:gd name="T84" fmla="*/ 2147483646 w 6317"/>
                <a:gd name="T85" fmla="*/ 2147483646 h 2779"/>
                <a:gd name="T86" fmla="*/ 2147483646 w 6317"/>
                <a:gd name="T87" fmla="*/ 2147483646 h 2779"/>
                <a:gd name="T88" fmla="*/ 2147483646 w 6317"/>
                <a:gd name="T89" fmla="*/ 2147483646 h 2779"/>
                <a:gd name="T90" fmla="*/ 2147483646 w 6317"/>
                <a:gd name="T91" fmla="*/ 2147483646 h 2779"/>
                <a:gd name="T92" fmla="*/ 2147483646 w 6317"/>
                <a:gd name="T93" fmla="*/ 2147483646 h 2779"/>
                <a:gd name="T94" fmla="*/ 2147483646 w 6317"/>
                <a:gd name="T95" fmla="*/ 2147483646 h 2779"/>
                <a:gd name="T96" fmla="*/ 2147483646 w 6317"/>
                <a:gd name="T97" fmla="*/ 2147483646 h 2779"/>
                <a:gd name="T98" fmla="*/ 2147483646 w 6317"/>
                <a:gd name="T99" fmla="*/ 2147483646 h 2779"/>
                <a:gd name="T100" fmla="*/ 2147483646 w 6317"/>
                <a:gd name="T101" fmla="*/ 2147483646 h 2779"/>
                <a:gd name="T102" fmla="*/ 2147483646 w 6317"/>
                <a:gd name="T103" fmla="*/ 2147483646 h 2779"/>
                <a:gd name="T104" fmla="*/ 2147483646 w 6317"/>
                <a:gd name="T105" fmla="*/ 2147483646 h 2779"/>
                <a:gd name="T106" fmla="*/ 2147483646 w 6317"/>
                <a:gd name="T107" fmla="*/ 2147483646 h 2779"/>
                <a:gd name="T108" fmla="*/ 2147483646 w 6317"/>
                <a:gd name="T109" fmla="*/ 2147483646 h 2779"/>
                <a:gd name="T110" fmla="*/ 2147483646 w 6317"/>
                <a:gd name="T111" fmla="*/ 2147483646 h 2779"/>
                <a:gd name="T112" fmla="*/ 2147483646 w 6317"/>
                <a:gd name="T113" fmla="*/ 2147483646 h 2779"/>
                <a:gd name="T114" fmla="*/ 2147483646 w 6317"/>
                <a:gd name="T115" fmla="*/ 2147483646 h 2779"/>
                <a:gd name="T116" fmla="*/ 2147483646 w 6317"/>
                <a:gd name="T117" fmla="*/ 2147483646 h 2779"/>
                <a:gd name="T118" fmla="*/ 2147483646 w 6317"/>
                <a:gd name="T119" fmla="*/ 2147483646 h 2779"/>
                <a:gd name="T120" fmla="*/ 2147483646 w 6317"/>
                <a:gd name="T121" fmla="*/ 2147483646 h 2779"/>
                <a:gd name="T122" fmla="*/ 2147483646 w 6317"/>
                <a:gd name="T123" fmla="*/ 2147483646 h 2779"/>
                <a:gd name="T124" fmla="*/ 2147483646 w 6317"/>
                <a:gd name="T125" fmla="*/ 2147483646 h 27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17"/>
                <a:gd name="T190" fmla="*/ 0 h 2779"/>
                <a:gd name="T191" fmla="*/ 6317 w 6317"/>
                <a:gd name="T192" fmla="*/ 2779 h 27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17" h="2779">
                  <a:moveTo>
                    <a:pt x="4701" y="444"/>
                  </a:moveTo>
                  <a:lnTo>
                    <a:pt x="4678" y="439"/>
                  </a:lnTo>
                  <a:lnTo>
                    <a:pt x="4654" y="435"/>
                  </a:lnTo>
                  <a:lnTo>
                    <a:pt x="4631" y="431"/>
                  </a:lnTo>
                  <a:lnTo>
                    <a:pt x="4609" y="429"/>
                  </a:lnTo>
                  <a:lnTo>
                    <a:pt x="4587" y="428"/>
                  </a:lnTo>
                  <a:lnTo>
                    <a:pt x="4567" y="427"/>
                  </a:lnTo>
                  <a:lnTo>
                    <a:pt x="4547" y="425"/>
                  </a:lnTo>
                  <a:lnTo>
                    <a:pt x="4528" y="427"/>
                  </a:lnTo>
                  <a:lnTo>
                    <a:pt x="4490" y="428"/>
                  </a:lnTo>
                  <a:lnTo>
                    <a:pt x="4454" y="431"/>
                  </a:lnTo>
                  <a:lnTo>
                    <a:pt x="4421" y="437"/>
                  </a:lnTo>
                  <a:lnTo>
                    <a:pt x="4389" y="443"/>
                  </a:lnTo>
                  <a:lnTo>
                    <a:pt x="4326" y="456"/>
                  </a:lnTo>
                  <a:lnTo>
                    <a:pt x="4265" y="468"/>
                  </a:lnTo>
                  <a:lnTo>
                    <a:pt x="4234" y="473"/>
                  </a:lnTo>
                  <a:lnTo>
                    <a:pt x="4203" y="477"/>
                  </a:lnTo>
                  <a:lnTo>
                    <a:pt x="4171" y="478"/>
                  </a:lnTo>
                  <a:lnTo>
                    <a:pt x="4138" y="478"/>
                  </a:lnTo>
                  <a:lnTo>
                    <a:pt x="4117" y="475"/>
                  </a:lnTo>
                  <a:lnTo>
                    <a:pt x="4098" y="473"/>
                  </a:lnTo>
                  <a:lnTo>
                    <a:pt x="4080" y="471"/>
                  </a:lnTo>
                  <a:lnTo>
                    <a:pt x="4062" y="466"/>
                  </a:lnTo>
                  <a:lnTo>
                    <a:pt x="4031" y="458"/>
                  </a:lnTo>
                  <a:lnTo>
                    <a:pt x="4001" y="447"/>
                  </a:lnTo>
                  <a:lnTo>
                    <a:pt x="3948" y="422"/>
                  </a:lnTo>
                  <a:lnTo>
                    <a:pt x="3892" y="397"/>
                  </a:lnTo>
                  <a:lnTo>
                    <a:pt x="3877" y="391"/>
                  </a:lnTo>
                  <a:lnTo>
                    <a:pt x="3860" y="386"/>
                  </a:lnTo>
                  <a:lnTo>
                    <a:pt x="3843" y="380"/>
                  </a:lnTo>
                  <a:lnTo>
                    <a:pt x="3825" y="376"/>
                  </a:lnTo>
                  <a:lnTo>
                    <a:pt x="3805" y="371"/>
                  </a:lnTo>
                  <a:lnTo>
                    <a:pt x="3785" y="367"/>
                  </a:lnTo>
                  <a:lnTo>
                    <a:pt x="3762" y="364"/>
                  </a:lnTo>
                  <a:lnTo>
                    <a:pt x="3739" y="361"/>
                  </a:lnTo>
                  <a:lnTo>
                    <a:pt x="3713" y="359"/>
                  </a:lnTo>
                  <a:lnTo>
                    <a:pt x="3685" y="358"/>
                  </a:lnTo>
                  <a:lnTo>
                    <a:pt x="3656" y="357"/>
                  </a:lnTo>
                  <a:lnTo>
                    <a:pt x="3623" y="358"/>
                  </a:lnTo>
                  <a:lnTo>
                    <a:pt x="3589" y="359"/>
                  </a:lnTo>
                  <a:lnTo>
                    <a:pt x="3552" y="361"/>
                  </a:lnTo>
                  <a:lnTo>
                    <a:pt x="3513" y="364"/>
                  </a:lnTo>
                  <a:lnTo>
                    <a:pt x="3471" y="368"/>
                  </a:lnTo>
                  <a:lnTo>
                    <a:pt x="3448" y="371"/>
                  </a:lnTo>
                  <a:lnTo>
                    <a:pt x="3426" y="371"/>
                  </a:lnTo>
                  <a:lnTo>
                    <a:pt x="3407" y="370"/>
                  </a:lnTo>
                  <a:lnTo>
                    <a:pt x="3388" y="367"/>
                  </a:lnTo>
                  <a:lnTo>
                    <a:pt x="3371" y="364"/>
                  </a:lnTo>
                  <a:lnTo>
                    <a:pt x="3355" y="359"/>
                  </a:lnTo>
                  <a:lnTo>
                    <a:pt x="3339" y="353"/>
                  </a:lnTo>
                  <a:lnTo>
                    <a:pt x="3325" y="347"/>
                  </a:lnTo>
                  <a:lnTo>
                    <a:pt x="3297" y="332"/>
                  </a:lnTo>
                  <a:lnTo>
                    <a:pt x="3268" y="314"/>
                  </a:lnTo>
                  <a:lnTo>
                    <a:pt x="3240" y="296"/>
                  </a:lnTo>
                  <a:lnTo>
                    <a:pt x="3209" y="276"/>
                  </a:lnTo>
                  <a:lnTo>
                    <a:pt x="3192" y="266"/>
                  </a:lnTo>
                  <a:lnTo>
                    <a:pt x="3173" y="257"/>
                  </a:lnTo>
                  <a:lnTo>
                    <a:pt x="3154" y="248"/>
                  </a:lnTo>
                  <a:lnTo>
                    <a:pt x="3134" y="240"/>
                  </a:lnTo>
                  <a:lnTo>
                    <a:pt x="3111" y="232"/>
                  </a:lnTo>
                  <a:lnTo>
                    <a:pt x="3086" y="225"/>
                  </a:lnTo>
                  <a:lnTo>
                    <a:pt x="3060" y="218"/>
                  </a:lnTo>
                  <a:lnTo>
                    <a:pt x="3032" y="212"/>
                  </a:lnTo>
                  <a:lnTo>
                    <a:pt x="3001" y="207"/>
                  </a:lnTo>
                  <a:lnTo>
                    <a:pt x="2967" y="203"/>
                  </a:lnTo>
                  <a:lnTo>
                    <a:pt x="2932" y="201"/>
                  </a:lnTo>
                  <a:lnTo>
                    <a:pt x="2893" y="198"/>
                  </a:lnTo>
                  <a:lnTo>
                    <a:pt x="2851" y="200"/>
                  </a:lnTo>
                  <a:lnTo>
                    <a:pt x="2805" y="201"/>
                  </a:lnTo>
                  <a:lnTo>
                    <a:pt x="2757" y="204"/>
                  </a:lnTo>
                  <a:lnTo>
                    <a:pt x="2704" y="209"/>
                  </a:lnTo>
                  <a:lnTo>
                    <a:pt x="2683" y="208"/>
                  </a:lnTo>
                  <a:lnTo>
                    <a:pt x="2648" y="209"/>
                  </a:lnTo>
                  <a:lnTo>
                    <a:pt x="2639" y="210"/>
                  </a:lnTo>
                  <a:lnTo>
                    <a:pt x="2631" y="212"/>
                  </a:lnTo>
                  <a:lnTo>
                    <a:pt x="2623" y="213"/>
                  </a:lnTo>
                  <a:lnTo>
                    <a:pt x="2616" y="215"/>
                  </a:lnTo>
                  <a:lnTo>
                    <a:pt x="2610" y="219"/>
                  </a:lnTo>
                  <a:lnTo>
                    <a:pt x="2605" y="222"/>
                  </a:lnTo>
                  <a:lnTo>
                    <a:pt x="2601" y="227"/>
                  </a:lnTo>
                  <a:lnTo>
                    <a:pt x="2600" y="232"/>
                  </a:lnTo>
                  <a:lnTo>
                    <a:pt x="2572" y="210"/>
                  </a:lnTo>
                  <a:lnTo>
                    <a:pt x="2546" y="191"/>
                  </a:lnTo>
                  <a:lnTo>
                    <a:pt x="2521" y="176"/>
                  </a:lnTo>
                  <a:lnTo>
                    <a:pt x="2496" y="160"/>
                  </a:lnTo>
                  <a:lnTo>
                    <a:pt x="2470" y="147"/>
                  </a:lnTo>
                  <a:lnTo>
                    <a:pt x="2442" y="136"/>
                  </a:lnTo>
                  <a:lnTo>
                    <a:pt x="2414" y="124"/>
                  </a:lnTo>
                  <a:lnTo>
                    <a:pt x="2380" y="112"/>
                  </a:lnTo>
                  <a:lnTo>
                    <a:pt x="2368" y="108"/>
                  </a:lnTo>
                  <a:lnTo>
                    <a:pt x="2357" y="106"/>
                  </a:lnTo>
                  <a:lnTo>
                    <a:pt x="2344" y="105"/>
                  </a:lnTo>
                  <a:lnTo>
                    <a:pt x="2332" y="103"/>
                  </a:lnTo>
                  <a:lnTo>
                    <a:pt x="2319" y="103"/>
                  </a:lnTo>
                  <a:lnTo>
                    <a:pt x="2307" y="105"/>
                  </a:lnTo>
                  <a:lnTo>
                    <a:pt x="2294" y="107"/>
                  </a:lnTo>
                  <a:lnTo>
                    <a:pt x="2281" y="108"/>
                  </a:lnTo>
                  <a:lnTo>
                    <a:pt x="2256" y="114"/>
                  </a:lnTo>
                  <a:lnTo>
                    <a:pt x="2229" y="121"/>
                  </a:lnTo>
                  <a:lnTo>
                    <a:pt x="2204" y="130"/>
                  </a:lnTo>
                  <a:lnTo>
                    <a:pt x="2178" y="139"/>
                  </a:lnTo>
                  <a:lnTo>
                    <a:pt x="2153" y="146"/>
                  </a:lnTo>
                  <a:lnTo>
                    <a:pt x="2128" y="155"/>
                  </a:lnTo>
                  <a:lnTo>
                    <a:pt x="2103" y="160"/>
                  </a:lnTo>
                  <a:lnTo>
                    <a:pt x="2080" y="164"/>
                  </a:lnTo>
                  <a:lnTo>
                    <a:pt x="2068" y="164"/>
                  </a:lnTo>
                  <a:lnTo>
                    <a:pt x="2056" y="164"/>
                  </a:lnTo>
                  <a:lnTo>
                    <a:pt x="2044" y="164"/>
                  </a:lnTo>
                  <a:lnTo>
                    <a:pt x="2032" y="163"/>
                  </a:lnTo>
                  <a:lnTo>
                    <a:pt x="2020" y="159"/>
                  </a:lnTo>
                  <a:lnTo>
                    <a:pt x="2010" y="156"/>
                  </a:lnTo>
                  <a:lnTo>
                    <a:pt x="1999" y="151"/>
                  </a:lnTo>
                  <a:lnTo>
                    <a:pt x="1987" y="145"/>
                  </a:lnTo>
                  <a:lnTo>
                    <a:pt x="1950" y="124"/>
                  </a:lnTo>
                  <a:lnTo>
                    <a:pt x="1913" y="103"/>
                  </a:lnTo>
                  <a:lnTo>
                    <a:pt x="1879" y="86"/>
                  </a:lnTo>
                  <a:lnTo>
                    <a:pt x="1846" y="69"/>
                  </a:lnTo>
                  <a:lnTo>
                    <a:pt x="1812" y="56"/>
                  </a:lnTo>
                  <a:lnTo>
                    <a:pt x="1781" y="43"/>
                  </a:lnTo>
                  <a:lnTo>
                    <a:pt x="1751" y="32"/>
                  </a:lnTo>
                  <a:lnTo>
                    <a:pt x="1722" y="24"/>
                  </a:lnTo>
                  <a:lnTo>
                    <a:pt x="1693" y="17"/>
                  </a:lnTo>
                  <a:lnTo>
                    <a:pt x="1665" y="11"/>
                  </a:lnTo>
                  <a:lnTo>
                    <a:pt x="1639" y="6"/>
                  </a:lnTo>
                  <a:lnTo>
                    <a:pt x="1613" y="2"/>
                  </a:lnTo>
                  <a:lnTo>
                    <a:pt x="1587" y="1"/>
                  </a:lnTo>
                  <a:lnTo>
                    <a:pt x="1562" y="0"/>
                  </a:lnTo>
                  <a:lnTo>
                    <a:pt x="1537" y="0"/>
                  </a:lnTo>
                  <a:lnTo>
                    <a:pt x="1513" y="1"/>
                  </a:lnTo>
                  <a:lnTo>
                    <a:pt x="1489" y="4"/>
                  </a:lnTo>
                  <a:lnTo>
                    <a:pt x="1465" y="6"/>
                  </a:lnTo>
                  <a:lnTo>
                    <a:pt x="1442" y="8"/>
                  </a:lnTo>
                  <a:lnTo>
                    <a:pt x="1419" y="13"/>
                  </a:lnTo>
                  <a:lnTo>
                    <a:pt x="1371" y="21"/>
                  </a:lnTo>
                  <a:lnTo>
                    <a:pt x="1325" y="32"/>
                  </a:lnTo>
                  <a:lnTo>
                    <a:pt x="1276" y="42"/>
                  </a:lnTo>
                  <a:lnTo>
                    <a:pt x="1228" y="52"/>
                  </a:lnTo>
                  <a:lnTo>
                    <a:pt x="1175" y="61"/>
                  </a:lnTo>
                  <a:lnTo>
                    <a:pt x="1121" y="69"/>
                  </a:lnTo>
                  <a:lnTo>
                    <a:pt x="1095" y="73"/>
                  </a:lnTo>
                  <a:lnTo>
                    <a:pt x="1067" y="80"/>
                  </a:lnTo>
                  <a:lnTo>
                    <a:pt x="1040" y="88"/>
                  </a:lnTo>
                  <a:lnTo>
                    <a:pt x="1013" y="99"/>
                  </a:lnTo>
                  <a:lnTo>
                    <a:pt x="985" y="111"/>
                  </a:lnTo>
                  <a:lnTo>
                    <a:pt x="958" y="124"/>
                  </a:lnTo>
                  <a:lnTo>
                    <a:pt x="931" y="138"/>
                  </a:lnTo>
                  <a:lnTo>
                    <a:pt x="903" y="152"/>
                  </a:lnTo>
                  <a:lnTo>
                    <a:pt x="891" y="158"/>
                  </a:lnTo>
                  <a:lnTo>
                    <a:pt x="879" y="163"/>
                  </a:lnTo>
                  <a:lnTo>
                    <a:pt x="866" y="166"/>
                  </a:lnTo>
                  <a:lnTo>
                    <a:pt x="853" y="169"/>
                  </a:lnTo>
                  <a:lnTo>
                    <a:pt x="826" y="172"/>
                  </a:lnTo>
                  <a:lnTo>
                    <a:pt x="797" y="175"/>
                  </a:lnTo>
                  <a:lnTo>
                    <a:pt x="768" y="176"/>
                  </a:lnTo>
                  <a:lnTo>
                    <a:pt x="739" y="178"/>
                  </a:lnTo>
                  <a:lnTo>
                    <a:pt x="724" y="181"/>
                  </a:lnTo>
                  <a:lnTo>
                    <a:pt x="710" y="183"/>
                  </a:lnTo>
                  <a:lnTo>
                    <a:pt x="695" y="187"/>
                  </a:lnTo>
                  <a:lnTo>
                    <a:pt x="681" y="191"/>
                  </a:lnTo>
                  <a:lnTo>
                    <a:pt x="657" y="201"/>
                  </a:lnTo>
                  <a:lnTo>
                    <a:pt x="633" y="212"/>
                  </a:lnTo>
                  <a:lnTo>
                    <a:pt x="610" y="222"/>
                  </a:lnTo>
                  <a:lnTo>
                    <a:pt x="586" y="233"/>
                  </a:lnTo>
                  <a:lnTo>
                    <a:pt x="563" y="246"/>
                  </a:lnTo>
                  <a:lnTo>
                    <a:pt x="541" y="258"/>
                  </a:lnTo>
                  <a:lnTo>
                    <a:pt x="518" y="271"/>
                  </a:lnTo>
                  <a:lnTo>
                    <a:pt x="497" y="285"/>
                  </a:lnTo>
                  <a:lnTo>
                    <a:pt x="475" y="299"/>
                  </a:lnTo>
                  <a:lnTo>
                    <a:pt x="454" y="315"/>
                  </a:lnTo>
                  <a:lnTo>
                    <a:pt x="434" y="330"/>
                  </a:lnTo>
                  <a:lnTo>
                    <a:pt x="414" y="346"/>
                  </a:lnTo>
                  <a:lnTo>
                    <a:pt x="393" y="362"/>
                  </a:lnTo>
                  <a:lnTo>
                    <a:pt x="374" y="380"/>
                  </a:lnTo>
                  <a:lnTo>
                    <a:pt x="355" y="397"/>
                  </a:lnTo>
                  <a:lnTo>
                    <a:pt x="338" y="416"/>
                  </a:lnTo>
                  <a:lnTo>
                    <a:pt x="320" y="434"/>
                  </a:lnTo>
                  <a:lnTo>
                    <a:pt x="303" y="453"/>
                  </a:lnTo>
                  <a:lnTo>
                    <a:pt x="285" y="473"/>
                  </a:lnTo>
                  <a:lnTo>
                    <a:pt x="270" y="493"/>
                  </a:lnTo>
                  <a:lnTo>
                    <a:pt x="253" y="513"/>
                  </a:lnTo>
                  <a:lnTo>
                    <a:pt x="239" y="535"/>
                  </a:lnTo>
                  <a:lnTo>
                    <a:pt x="223" y="556"/>
                  </a:lnTo>
                  <a:lnTo>
                    <a:pt x="209" y="579"/>
                  </a:lnTo>
                  <a:lnTo>
                    <a:pt x="196" y="601"/>
                  </a:lnTo>
                  <a:lnTo>
                    <a:pt x="183" y="624"/>
                  </a:lnTo>
                  <a:lnTo>
                    <a:pt x="170" y="648"/>
                  </a:lnTo>
                  <a:lnTo>
                    <a:pt x="158" y="671"/>
                  </a:lnTo>
                  <a:lnTo>
                    <a:pt x="147" y="696"/>
                  </a:lnTo>
                  <a:lnTo>
                    <a:pt x="137" y="721"/>
                  </a:lnTo>
                  <a:lnTo>
                    <a:pt x="126" y="746"/>
                  </a:lnTo>
                  <a:lnTo>
                    <a:pt x="117" y="772"/>
                  </a:lnTo>
                  <a:lnTo>
                    <a:pt x="114" y="780"/>
                  </a:lnTo>
                  <a:lnTo>
                    <a:pt x="114" y="787"/>
                  </a:lnTo>
                  <a:lnTo>
                    <a:pt x="114" y="795"/>
                  </a:lnTo>
                  <a:lnTo>
                    <a:pt x="114" y="803"/>
                  </a:lnTo>
                  <a:lnTo>
                    <a:pt x="117" y="821"/>
                  </a:lnTo>
                  <a:lnTo>
                    <a:pt x="121" y="840"/>
                  </a:lnTo>
                  <a:lnTo>
                    <a:pt x="124" y="858"/>
                  </a:lnTo>
                  <a:lnTo>
                    <a:pt x="126" y="875"/>
                  </a:lnTo>
                  <a:lnTo>
                    <a:pt x="126" y="883"/>
                  </a:lnTo>
                  <a:lnTo>
                    <a:pt x="125" y="891"/>
                  </a:lnTo>
                  <a:lnTo>
                    <a:pt x="122" y="898"/>
                  </a:lnTo>
                  <a:lnTo>
                    <a:pt x="120" y="904"/>
                  </a:lnTo>
                  <a:lnTo>
                    <a:pt x="87" y="957"/>
                  </a:lnTo>
                  <a:lnTo>
                    <a:pt x="57" y="1008"/>
                  </a:lnTo>
                  <a:lnTo>
                    <a:pt x="44" y="1033"/>
                  </a:lnTo>
                  <a:lnTo>
                    <a:pt x="32" y="1058"/>
                  </a:lnTo>
                  <a:lnTo>
                    <a:pt x="21" y="1083"/>
                  </a:lnTo>
                  <a:lnTo>
                    <a:pt x="13" y="1108"/>
                  </a:lnTo>
                  <a:lnTo>
                    <a:pt x="7" y="1134"/>
                  </a:lnTo>
                  <a:lnTo>
                    <a:pt x="2" y="1160"/>
                  </a:lnTo>
                  <a:lnTo>
                    <a:pt x="1" y="1173"/>
                  </a:lnTo>
                  <a:lnTo>
                    <a:pt x="0" y="1187"/>
                  </a:lnTo>
                  <a:lnTo>
                    <a:pt x="0" y="1201"/>
                  </a:lnTo>
                  <a:lnTo>
                    <a:pt x="1" y="1216"/>
                  </a:lnTo>
                  <a:lnTo>
                    <a:pt x="2" y="1230"/>
                  </a:lnTo>
                  <a:lnTo>
                    <a:pt x="4" y="1244"/>
                  </a:lnTo>
                  <a:lnTo>
                    <a:pt x="7" y="1260"/>
                  </a:lnTo>
                  <a:lnTo>
                    <a:pt x="10" y="1275"/>
                  </a:lnTo>
                  <a:lnTo>
                    <a:pt x="14" y="1291"/>
                  </a:lnTo>
                  <a:lnTo>
                    <a:pt x="19" y="1307"/>
                  </a:lnTo>
                  <a:lnTo>
                    <a:pt x="25" y="1324"/>
                  </a:lnTo>
                  <a:lnTo>
                    <a:pt x="32" y="1340"/>
                  </a:lnTo>
                  <a:lnTo>
                    <a:pt x="42" y="1362"/>
                  </a:lnTo>
                  <a:lnTo>
                    <a:pt x="51" y="1384"/>
                  </a:lnTo>
                  <a:lnTo>
                    <a:pt x="61" y="1408"/>
                  </a:lnTo>
                  <a:lnTo>
                    <a:pt x="69" y="1432"/>
                  </a:lnTo>
                  <a:lnTo>
                    <a:pt x="76" y="1456"/>
                  </a:lnTo>
                  <a:lnTo>
                    <a:pt x="81" y="1481"/>
                  </a:lnTo>
                  <a:lnTo>
                    <a:pt x="82" y="1493"/>
                  </a:lnTo>
                  <a:lnTo>
                    <a:pt x="83" y="1504"/>
                  </a:lnTo>
                  <a:lnTo>
                    <a:pt x="82" y="1517"/>
                  </a:lnTo>
                  <a:lnTo>
                    <a:pt x="81" y="1529"/>
                  </a:lnTo>
                  <a:lnTo>
                    <a:pt x="78" y="1544"/>
                  </a:lnTo>
                  <a:lnTo>
                    <a:pt x="77" y="1558"/>
                  </a:lnTo>
                  <a:lnTo>
                    <a:pt x="77" y="1571"/>
                  </a:lnTo>
                  <a:lnTo>
                    <a:pt x="77" y="1584"/>
                  </a:lnTo>
                  <a:lnTo>
                    <a:pt x="77" y="1597"/>
                  </a:lnTo>
                  <a:lnTo>
                    <a:pt x="78" y="1609"/>
                  </a:lnTo>
                  <a:lnTo>
                    <a:pt x="81" y="1621"/>
                  </a:lnTo>
                  <a:lnTo>
                    <a:pt x="83" y="1633"/>
                  </a:lnTo>
                  <a:lnTo>
                    <a:pt x="89" y="1655"/>
                  </a:lnTo>
                  <a:lnTo>
                    <a:pt x="96" y="1677"/>
                  </a:lnTo>
                  <a:lnTo>
                    <a:pt x="106" y="1698"/>
                  </a:lnTo>
                  <a:lnTo>
                    <a:pt x="115" y="1718"/>
                  </a:lnTo>
                  <a:lnTo>
                    <a:pt x="137" y="1756"/>
                  </a:lnTo>
                  <a:lnTo>
                    <a:pt x="158" y="1793"/>
                  </a:lnTo>
                  <a:lnTo>
                    <a:pt x="166" y="1812"/>
                  </a:lnTo>
                  <a:lnTo>
                    <a:pt x="176" y="1830"/>
                  </a:lnTo>
                  <a:lnTo>
                    <a:pt x="182" y="1849"/>
                  </a:lnTo>
                  <a:lnTo>
                    <a:pt x="188" y="1869"/>
                  </a:lnTo>
                  <a:lnTo>
                    <a:pt x="195" y="1894"/>
                  </a:lnTo>
                  <a:lnTo>
                    <a:pt x="203" y="1919"/>
                  </a:lnTo>
                  <a:lnTo>
                    <a:pt x="214" y="1943"/>
                  </a:lnTo>
                  <a:lnTo>
                    <a:pt x="226" y="1964"/>
                  </a:lnTo>
                  <a:lnTo>
                    <a:pt x="239" y="1986"/>
                  </a:lnTo>
                  <a:lnTo>
                    <a:pt x="253" y="2005"/>
                  </a:lnTo>
                  <a:lnTo>
                    <a:pt x="270" y="2024"/>
                  </a:lnTo>
                  <a:lnTo>
                    <a:pt x="288" y="2042"/>
                  </a:lnTo>
                  <a:lnTo>
                    <a:pt x="307" y="2058"/>
                  </a:lnTo>
                  <a:lnTo>
                    <a:pt x="328" y="2074"/>
                  </a:lnTo>
                  <a:lnTo>
                    <a:pt x="349" y="2089"/>
                  </a:lnTo>
                  <a:lnTo>
                    <a:pt x="373" y="2103"/>
                  </a:lnTo>
                  <a:lnTo>
                    <a:pt x="398" y="2116"/>
                  </a:lnTo>
                  <a:lnTo>
                    <a:pt x="424" y="2128"/>
                  </a:lnTo>
                  <a:lnTo>
                    <a:pt x="452" y="2141"/>
                  </a:lnTo>
                  <a:lnTo>
                    <a:pt x="480" y="2152"/>
                  </a:lnTo>
                  <a:lnTo>
                    <a:pt x="478" y="2159"/>
                  </a:lnTo>
                  <a:lnTo>
                    <a:pt x="477" y="2167"/>
                  </a:lnTo>
                  <a:lnTo>
                    <a:pt x="475" y="2175"/>
                  </a:lnTo>
                  <a:lnTo>
                    <a:pt x="475" y="2184"/>
                  </a:lnTo>
                  <a:lnTo>
                    <a:pt x="475" y="2202"/>
                  </a:lnTo>
                  <a:lnTo>
                    <a:pt x="478" y="2220"/>
                  </a:lnTo>
                  <a:lnTo>
                    <a:pt x="481" y="2236"/>
                  </a:lnTo>
                  <a:lnTo>
                    <a:pt x="487" y="2252"/>
                  </a:lnTo>
                  <a:lnTo>
                    <a:pt x="490" y="2259"/>
                  </a:lnTo>
                  <a:lnTo>
                    <a:pt x="493" y="2265"/>
                  </a:lnTo>
                  <a:lnTo>
                    <a:pt x="497" y="2271"/>
                  </a:lnTo>
                  <a:lnTo>
                    <a:pt x="500" y="2274"/>
                  </a:lnTo>
                  <a:lnTo>
                    <a:pt x="522" y="2298"/>
                  </a:lnTo>
                  <a:lnTo>
                    <a:pt x="544" y="2320"/>
                  </a:lnTo>
                  <a:lnTo>
                    <a:pt x="567" y="2341"/>
                  </a:lnTo>
                  <a:lnTo>
                    <a:pt x="591" y="2360"/>
                  </a:lnTo>
                  <a:lnTo>
                    <a:pt x="613" y="2378"/>
                  </a:lnTo>
                  <a:lnTo>
                    <a:pt x="637" y="2396"/>
                  </a:lnTo>
                  <a:lnTo>
                    <a:pt x="661" y="2411"/>
                  </a:lnTo>
                  <a:lnTo>
                    <a:pt x="685" y="2425"/>
                  </a:lnTo>
                  <a:lnTo>
                    <a:pt x="708" y="2438"/>
                  </a:lnTo>
                  <a:lnTo>
                    <a:pt x="732" y="2450"/>
                  </a:lnTo>
                  <a:lnTo>
                    <a:pt x="756" y="2461"/>
                  </a:lnTo>
                  <a:lnTo>
                    <a:pt x="780" y="2471"/>
                  </a:lnTo>
                  <a:lnTo>
                    <a:pt x="805" y="2479"/>
                  </a:lnTo>
                  <a:lnTo>
                    <a:pt x="828" y="2486"/>
                  </a:lnTo>
                  <a:lnTo>
                    <a:pt x="853" y="2491"/>
                  </a:lnTo>
                  <a:lnTo>
                    <a:pt x="877" y="2495"/>
                  </a:lnTo>
                  <a:lnTo>
                    <a:pt x="900" y="2499"/>
                  </a:lnTo>
                  <a:lnTo>
                    <a:pt x="922" y="2505"/>
                  </a:lnTo>
                  <a:lnTo>
                    <a:pt x="944" y="2512"/>
                  </a:lnTo>
                  <a:lnTo>
                    <a:pt x="964" y="2520"/>
                  </a:lnTo>
                  <a:lnTo>
                    <a:pt x="984" y="2530"/>
                  </a:lnTo>
                  <a:lnTo>
                    <a:pt x="1003" y="2539"/>
                  </a:lnTo>
                  <a:lnTo>
                    <a:pt x="1022" y="2551"/>
                  </a:lnTo>
                  <a:lnTo>
                    <a:pt x="1040" y="2563"/>
                  </a:lnTo>
                  <a:lnTo>
                    <a:pt x="1076" y="2589"/>
                  </a:lnTo>
                  <a:lnTo>
                    <a:pt x="1109" y="2618"/>
                  </a:lnTo>
                  <a:lnTo>
                    <a:pt x="1142" y="2646"/>
                  </a:lnTo>
                  <a:lnTo>
                    <a:pt x="1173" y="2674"/>
                  </a:lnTo>
                  <a:lnTo>
                    <a:pt x="1205" y="2701"/>
                  </a:lnTo>
                  <a:lnTo>
                    <a:pt x="1237" y="2725"/>
                  </a:lnTo>
                  <a:lnTo>
                    <a:pt x="1253" y="2737"/>
                  </a:lnTo>
                  <a:lnTo>
                    <a:pt x="1269" y="2746"/>
                  </a:lnTo>
                  <a:lnTo>
                    <a:pt x="1286" y="2756"/>
                  </a:lnTo>
                  <a:lnTo>
                    <a:pt x="1303" y="2763"/>
                  </a:lnTo>
                  <a:lnTo>
                    <a:pt x="1319" y="2770"/>
                  </a:lnTo>
                  <a:lnTo>
                    <a:pt x="1337" y="2775"/>
                  </a:lnTo>
                  <a:lnTo>
                    <a:pt x="1355" y="2778"/>
                  </a:lnTo>
                  <a:lnTo>
                    <a:pt x="1374" y="2779"/>
                  </a:lnTo>
                  <a:lnTo>
                    <a:pt x="1392" y="2779"/>
                  </a:lnTo>
                  <a:lnTo>
                    <a:pt x="1412" y="2777"/>
                  </a:lnTo>
                  <a:lnTo>
                    <a:pt x="1432" y="2774"/>
                  </a:lnTo>
                  <a:lnTo>
                    <a:pt x="1452" y="2766"/>
                  </a:lnTo>
                  <a:lnTo>
                    <a:pt x="1475" y="2759"/>
                  </a:lnTo>
                  <a:lnTo>
                    <a:pt x="1496" y="2752"/>
                  </a:lnTo>
                  <a:lnTo>
                    <a:pt x="1515" y="2747"/>
                  </a:lnTo>
                  <a:lnTo>
                    <a:pt x="1534" y="2743"/>
                  </a:lnTo>
                  <a:lnTo>
                    <a:pt x="1553" y="2740"/>
                  </a:lnTo>
                  <a:lnTo>
                    <a:pt x="1570" y="2738"/>
                  </a:lnTo>
                  <a:lnTo>
                    <a:pt x="1587" y="2736"/>
                  </a:lnTo>
                  <a:lnTo>
                    <a:pt x="1602" y="2734"/>
                  </a:lnTo>
                  <a:lnTo>
                    <a:pt x="1631" y="2734"/>
                  </a:lnTo>
                  <a:lnTo>
                    <a:pt x="1658" y="2737"/>
                  </a:lnTo>
                  <a:lnTo>
                    <a:pt x="1682" y="2740"/>
                  </a:lnTo>
                  <a:lnTo>
                    <a:pt x="1705" y="2745"/>
                  </a:lnTo>
                  <a:lnTo>
                    <a:pt x="1749" y="2755"/>
                  </a:lnTo>
                  <a:lnTo>
                    <a:pt x="1792" y="2763"/>
                  </a:lnTo>
                  <a:lnTo>
                    <a:pt x="1815" y="2764"/>
                  </a:lnTo>
                  <a:lnTo>
                    <a:pt x="1838" y="2764"/>
                  </a:lnTo>
                  <a:lnTo>
                    <a:pt x="1852" y="2763"/>
                  </a:lnTo>
                  <a:lnTo>
                    <a:pt x="1865" y="2760"/>
                  </a:lnTo>
                  <a:lnTo>
                    <a:pt x="1879" y="2758"/>
                  </a:lnTo>
                  <a:lnTo>
                    <a:pt x="1893" y="2755"/>
                  </a:lnTo>
                  <a:lnTo>
                    <a:pt x="1899" y="2751"/>
                  </a:lnTo>
                  <a:lnTo>
                    <a:pt x="1905" y="2747"/>
                  </a:lnTo>
                  <a:lnTo>
                    <a:pt x="1911" y="2741"/>
                  </a:lnTo>
                  <a:lnTo>
                    <a:pt x="1916" y="2734"/>
                  </a:lnTo>
                  <a:lnTo>
                    <a:pt x="1925" y="2718"/>
                  </a:lnTo>
                  <a:lnTo>
                    <a:pt x="1934" y="2700"/>
                  </a:lnTo>
                  <a:lnTo>
                    <a:pt x="1942" y="2681"/>
                  </a:lnTo>
                  <a:lnTo>
                    <a:pt x="1951" y="2664"/>
                  </a:lnTo>
                  <a:lnTo>
                    <a:pt x="1956" y="2657"/>
                  </a:lnTo>
                  <a:lnTo>
                    <a:pt x="1962" y="2651"/>
                  </a:lnTo>
                  <a:lnTo>
                    <a:pt x="1968" y="2646"/>
                  </a:lnTo>
                  <a:lnTo>
                    <a:pt x="1974" y="2644"/>
                  </a:lnTo>
                  <a:lnTo>
                    <a:pt x="1992" y="2639"/>
                  </a:lnTo>
                  <a:lnTo>
                    <a:pt x="2011" y="2637"/>
                  </a:lnTo>
                  <a:lnTo>
                    <a:pt x="2030" y="2637"/>
                  </a:lnTo>
                  <a:lnTo>
                    <a:pt x="2050" y="2636"/>
                  </a:lnTo>
                  <a:lnTo>
                    <a:pt x="2069" y="2634"/>
                  </a:lnTo>
                  <a:lnTo>
                    <a:pt x="2088" y="2631"/>
                  </a:lnTo>
                  <a:lnTo>
                    <a:pt x="2098" y="2629"/>
                  </a:lnTo>
                  <a:lnTo>
                    <a:pt x="2106" y="2625"/>
                  </a:lnTo>
                  <a:lnTo>
                    <a:pt x="2114" y="2620"/>
                  </a:lnTo>
                  <a:lnTo>
                    <a:pt x="2122" y="2615"/>
                  </a:lnTo>
                  <a:lnTo>
                    <a:pt x="2133" y="2607"/>
                  </a:lnTo>
                  <a:lnTo>
                    <a:pt x="2146" y="2601"/>
                  </a:lnTo>
                  <a:lnTo>
                    <a:pt x="2159" y="2594"/>
                  </a:lnTo>
                  <a:lnTo>
                    <a:pt x="2172" y="2588"/>
                  </a:lnTo>
                  <a:lnTo>
                    <a:pt x="2187" y="2582"/>
                  </a:lnTo>
                  <a:lnTo>
                    <a:pt x="2199" y="2575"/>
                  </a:lnTo>
                  <a:lnTo>
                    <a:pt x="2210" y="2568"/>
                  </a:lnTo>
                  <a:lnTo>
                    <a:pt x="2221" y="2560"/>
                  </a:lnTo>
                  <a:lnTo>
                    <a:pt x="2241" y="2539"/>
                  </a:lnTo>
                  <a:lnTo>
                    <a:pt x="2259" y="2519"/>
                  </a:lnTo>
                  <a:lnTo>
                    <a:pt x="2277" y="2499"/>
                  </a:lnTo>
                  <a:lnTo>
                    <a:pt x="2295" y="2476"/>
                  </a:lnTo>
                  <a:lnTo>
                    <a:pt x="2313" y="2450"/>
                  </a:lnTo>
                  <a:lnTo>
                    <a:pt x="2333" y="2419"/>
                  </a:lnTo>
                  <a:lnTo>
                    <a:pt x="2354" y="2381"/>
                  </a:lnTo>
                  <a:lnTo>
                    <a:pt x="2380" y="2336"/>
                  </a:lnTo>
                  <a:lnTo>
                    <a:pt x="2385" y="2328"/>
                  </a:lnTo>
                  <a:lnTo>
                    <a:pt x="2391" y="2321"/>
                  </a:lnTo>
                  <a:lnTo>
                    <a:pt x="2398" y="2312"/>
                  </a:lnTo>
                  <a:lnTo>
                    <a:pt x="2408" y="2304"/>
                  </a:lnTo>
                  <a:lnTo>
                    <a:pt x="2429" y="2285"/>
                  </a:lnTo>
                  <a:lnTo>
                    <a:pt x="2454" y="2264"/>
                  </a:lnTo>
                  <a:lnTo>
                    <a:pt x="2481" y="2240"/>
                  </a:lnTo>
                  <a:lnTo>
                    <a:pt x="2511" y="2213"/>
                  </a:lnTo>
                  <a:lnTo>
                    <a:pt x="2527" y="2197"/>
                  </a:lnTo>
                  <a:lnTo>
                    <a:pt x="2542" y="2182"/>
                  </a:lnTo>
                  <a:lnTo>
                    <a:pt x="2557" y="2165"/>
                  </a:lnTo>
                  <a:lnTo>
                    <a:pt x="2573" y="2147"/>
                  </a:lnTo>
                  <a:lnTo>
                    <a:pt x="2576" y="2141"/>
                  </a:lnTo>
                  <a:lnTo>
                    <a:pt x="2580" y="2134"/>
                  </a:lnTo>
                  <a:lnTo>
                    <a:pt x="2584" y="2128"/>
                  </a:lnTo>
                  <a:lnTo>
                    <a:pt x="2586" y="2121"/>
                  </a:lnTo>
                  <a:lnTo>
                    <a:pt x="2590" y="2106"/>
                  </a:lnTo>
                  <a:lnTo>
                    <a:pt x="2591" y="2091"/>
                  </a:lnTo>
                  <a:lnTo>
                    <a:pt x="2592" y="2076"/>
                  </a:lnTo>
                  <a:lnTo>
                    <a:pt x="2591" y="2061"/>
                  </a:lnTo>
                  <a:lnTo>
                    <a:pt x="2590" y="2046"/>
                  </a:lnTo>
                  <a:lnTo>
                    <a:pt x="2587" y="2033"/>
                  </a:lnTo>
                  <a:lnTo>
                    <a:pt x="2584" y="2014"/>
                  </a:lnTo>
                  <a:lnTo>
                    <a:pt x="2580" y="2001"/>
                  </a:lnTo>
                  <a:lnTo>
                    <a:pt x="2576" y="1992"/>
                  </a:lnTo>
                  <a:lnTo>
                    <a:pt x="2572" y="1985"/>
                  </a:lnTo>
                  <a:lnTo>
                    <a:pt x="2568" y="1976"/>
                  </a:lnTo>
                  <a:lnTo>
                    <a:pt x="2565" y="1965"/>
                  </a:lnTo>
                  <a:lnTo>
                    <a:pt x="2560" y="1951"/>
                  </a:lnTo>
                  <a:lnTo>
                    <a:pt x="2556" y="1930"/>
                  </a:lnTo>
                  <a:lnTo>
                    <a:pt x="2568" y="1939"/>
                  </a:lnTo>
                  <a:lnTo>
                    <a:pt x="2580" y="1948"/>
                  </a:lnTo>
                  <a:lnTo>
                    <a:pt x="2592" y="1956"/>
                  </a:lnTo>
                  <a:lnTo>
                    <a:pt x="2605" y="1963"/>
                  </a:lnTo>
                  <a:lnTo>
                    <a:pt x="2618" y="1969"/>
                  </a:lnTo>
                  <a:lnTo>
                    <a:pt x="2631" y="1975"/>
                  </a:lnTo>
                  <a:lnTo>
                    <a:pt x="2644" y="1980"/>
                  </a:lnTo>
                  <a:lnTo>
                    <a:pt x="2658" y="1983"/>
                  </a:lnTo>
                  <a:lnTo>
                    <a:pt x="2673" y="1988"/>
                  </a:lnTo>
                  <a:lnTo>
                    <a:pt x="2688" y="1990"/>
                  </a:lnTo>
                  <a:lnTo>
                    <a:pt x="2702" y="1993"/>
                  </a:lnTo>
                  <a:lnTo>
                    <a:pt x="2718" y="1995"/>
                  </a:lnTo>
                  <a:lnTo>
                    <a:pt x="2749" y="1996"/>
                  </a:lnTo>
                  <a:lnTo>
                    <a:pt x="2781" y="1996"/>
                  </a:lnTo>
                  <a:lnTo>
                    <a:pt x="2814" y="1995"/>
                  </a:lnTo>
                  <a:lnTo>
                    <a:pt x="2847" y="1992"/>
                  </a:lnTo>
                  <a:lnTo>
                    <a:pt x="2881" y="1987"/>
                  </a:lnTo>
                  <a:lnTo>
                    <a:pt x="2915" y="1981"/>
                  </a:lnTo>
                  <a:lnTo>
                    <a:pt x="2950" y="1973"/>
                  </a:lnTo>
                  <a:lnTo>
                    <a:pt x="2984" y="1964"/>
                  </a:lnTo>
                  <a:lnTo>
                    <a:pt x="3019" y="1956"/>
                  </a:lnTo>
                  <a:lnTo>
                    <a:pt x="3053" y="1945"/>
                  </a:lnTo>
                  <a:lnTo>
                    <a:pt x="3059" y="1944"/>
                  </a:lnTo>
                  <a:lnTo>
                    <a:pt x="3065" y="1939"/>
                  </a:lnTo>
                  <a:lnTo>
                    <a:pt x="3072" y="1935"/>
                  </a:lnTo>
                  <a:lnTo>
                    <a:pt x="3079" y="1930"/>
                  </a:lnTo>
                  <a:lnTo>
                    <a:pt x="3096" y="1916"/>
                  </a:lnTo>
                  <a:lnTo>
                    <a:pt x="3114" y="1901"/>
                  </a:lnTo>
                  <a:lnTo>
                    <a:pt x="3133" y="1886"/>
                  </a:lnTo>
                  <a:lnTo>
                    <a:pt x="3154" y="1873"/>
                  </a:lnTo>
                  <a:lnTo>
                    <a:pt x="3165" y="1867"/>
                  </a:lnTo>
                  <a:lnTo>
                    <a:pt x="3177" y="1862"/>
                  </a:lnTo>
                  <a:lnTo>
                    <a:pt x="3188" y="1859"/>
                  </a:lnTo>
                  <a:lnTo>
                    <a:pt x="3200" y="1855"/>
                  </a:lnTo>
                  <a:lnTo>
                    <a:pt x="3246" y="1849"/>
                  </a:lnTo>
                  <a:lnTo>
                    <a:pt x="3287" y="1844"/>
                  </a:lnTo>
                  <a:lnTo>
                    <a:pt x="3325" y="1841"/>
                  </a:lnTo>
                  <a:lnTo>
                    <a:pt x="3364" y="1835"/>
                  </a:lnTo>
                  <a:lnTo>
                    <a:pt x="3383" y="1830"/>
                  </a:lnTo>
                  <a:lnTo>
                    <a:pt x="3404" y="1826"/>
                  </a:lnTo>
                  <a:lnTo>
                    <a:pt x="3424" y="1821"/>
                  </a:lnTo>
                  <a:lnTo>
                    <a:pt x="3445" y="1813"/>
                  </a:lnTo>
                  <a:lnTo>
                    <a:pt x="3468" y="1805"/>
                  </a:lnTo>
                  <a:lnTo>
                    <a:pt x="3492" y="1794"/>
                  </a:lnTo>
                  <a:lnTo>
                    <a:pt x="3518" y="1784"/>
                  </a:lnTo>
                  <a:lnTo>
                    <a:pt x="3544" y="1769"/>
                  </a:lnTo>
                  <a:lnTo>
                    <a:pt x="3557" y="1763"/>
                  </a:lnTo>
                  <a:lnTo>
                    <a:pt x="3570" y="1760"/>
                  </a:lnTo>
                  <a:lnTo>
                    <a:pt x="3583" y="1756"/>
                  </a:lnTo>
                  <a:lnTo>
                    <a:pt x="3596" y="1754"/>
                  </a:lnTo>
                  <a:lnTo>
                    <a:pt x="3623" y="1752"/>
                  </a:lnTo>
                  <a:lnTo>
                    <a:pt x="3652" y="1752"/>
                  </a:lnTo>
                  <a:lnTo>
                    <a:pt x="3680" y="1752"/>
                  </a:lnTo>
                  <a:lnTo>
                    <a:pt x="3709" y="1753"/>
                  </a:lnTo>
                  <a:lnTo>
                    <a:pt x="3739" y="1753"/>
                  </a:lnTo>
                  <a:lnTo>
                    <a:pt x="3767" y="1750"/>
                  </a:lnTo>
                  <a:lnTo>
                    <a:pt x="3783" y="1747"/>
                  </a:lnTo>
                  <a:lnTo>
                    <a:pt x="3798" y="1741"/>
                  </a:lnTo>
                  <a:lnTo>
                    <a:pt x="3812" y="1733"/>
                  </a:lnTo>
                  <a:lnTo>
                    <a:pt x="3827" y="1724"/>
                  </a:lnTo>
                  <a:lnTo>
                    <a:pt x="3840" y="1717"/>
                  </a:lnTo>
                  <a:lnTo>
                    <a:pt x="3853" y="1709"/>
                  </a:lnTo>
                  <a:lnTo>
                    <a:pt x="3866" y="1703"/>
                  </a:lnTo>
                  <a:lnTo>
                    <a:pt x="3879" y="1699"/>
                  </a:lnTo>
                  <a:lnTo>
                    <a:pt x="3892" y="1698"/>
                  </a:lnTo>
                  <a:lnTo>
                    <a:pt x="3905" y="1697"/>
                  </a:lnTo>
                  <a:lnTo>
                    <a:pt x="3918" y="1697"/>
                  </a:lnTo>
                  <a:lnTo>
                    <a:pt x="3930" y="1697"/>
                  </a:lnTo>
                  <a:lnTo>
                    <a:pt x="3954" y="1699"/>
                  </a:lnTo>
                  <a:lnTo>
                    <a:pt x="3978" y="1703"/>
                  </a:lnTo>
                  <a:lnTo>
                    <a:pt x="4025" y="1714"/>
                  </a:lnTo>
                  <a:lnTo>
                    <a:pt x="4073" y="1725"/>
                  </a:lnTo>
                  <a:lnTo>
                    <a:pt x="4096" y="1731"/>
                  </a:lnTo>
                  <a:lnTo>
                    <a:pt x="4121" y="1734"/>
                  </a:lnTo>
                  <a:lnTo>
                    <a:pt x="4134" y="1735"/>
                  </a:lnTo>
                  <a:lnTo>
                    <a:pt x="4147" y="1736"/>
                  </a:lnTo>
                  <a:lnTo>
                    <a:pt x="4161" y="1736"/>
                  </a:lnTo>
                  <a:lnTo>
                    <a:pt x="4174" y="1735"/>
                  </a:lnTo>
                  <a:lnTo>
                    <a:pt x="4188" y="1734"/>
                  </a:lnTo>
                  <a:lnTo>
                    <a:pt x="4201" y="1731"/>
                  </a:lnTo>
                  <a:lnTo>
                    <a:pt x="4215" y="1728"/>
                  </a:lnTo>
                  <a:lnTo>
                    <a:pt x="4231" y="1723"/>
                  </a:lnTo>
                  <a:lnTo>
                    <a:pt x="4245" y="1718"/>
                  </a:lnTo>
                  <a:lnTo>
                    <a:pt x="4260" y="1711"/>
                  </a:lnTo>
                  <a:lnTo>
                    <a:pt x="4277" y="1704"/>
                  </a:lnTo>
                  <a:lnTo>
                    <a:pt x="4292" y="1696"/>
                  </a:lnTo>
                  <a:lnTo>
                    <a:pt x="4303" y="1690"/>
                  </a:lnTo>
                  <a:lnTo>
                    <a:pt x="4315" y="1685"/>
                  </a:lnTo>
                  <a:lnTo>
                    <a:pt x="4326" y="1683"/>
                  </a:lnTo>
                  <a:lnTo>
                    <a:pt x="4336" y="1680"/>
                  </a:lnTo>
                  <a:lnTo>
                    <a:pt x="4348" y="1678"/>
                  </a:lnTo>
                  <a:lnTo>
                    <a:pt x="4360" y="1677"/>
                  </a:lnTo>
                  <a:lnTo>
                    <a:pt x="4372" y="1677"/>
                  </a:lnTo>
                  <a:lnTo>
                    <a:pt x="4385" y="1678"/>
                  </a:lnTo>
                  <a:lnTo>
                    <a:pt x="4410" y="1680"/>
                  </a:lnTo>
                  <a:lnTo>
                    <a:pt x="4436" y="1684"/>
                  </a:lnTo>
                  <a:lnTo>
                    <a:pt x="4462" y="1690"/>
                  </a:lnTo>
                  <a:lnTo>
                    <a:pt x="4490" y="1695"/>
                  </a:lnTo>
                  <a:lnTo>
                    <a:pt x="4518" y="1700"/>
                  </a:lnTo>
                  <a:lnTo>
                    <a:pt x="4548" y="1705"/>
                  </a:lnTo>
                  <a:lnTo>
                    <a:pt x="4578" y="1708"/>
                  </a:lnTo>
                  <a:lnTo>
                    <a:pt x="4609" y="1709"/>
                  </a:lnTo>
                  <a:lnTo>
                    <a:pt x="4624" y="1709"/>
                  </a:lnTo>
                  <a:lnTo>
                    <a:pt x="4641" y="1708"/>
                  </a:lnTo>
                  <a:lnTo>
                    <a:pt x="4656" y="1705"/>
                  </a:lnTo>
                  <a:lnTo>
                    <a:pt x="4673" y="1703"/>
                  </a:lnTo>
                  <a:lnTo>
                    <a:pt x="4688" y="1699"/>
                  </a:lnTo>
                  <a:lnTo>
                    <a:pt x="4705" y="1695"/>
                  </a:lnTo>
                  <a:lnTo>
                    <a:pt x="4723" y="1689"/>
                  </a:lnTo>
                  <a:lnTo>
                    <a:pt x="4739" y="1681"/>
                  </a:lnTo>
                  <a:lnTo>
                    <a:pt x="4752" y="1677"/>
                  </a:lnTo>
                  <a:lnTo>
                    <a:pt x="4765" y="1674"/>
                  </a:lnTo>
                  <a:lnTo>
                    <a:pt x="4780" y="1674"/>
                  </a:lnTo>
                  <a:lnTo>
                    <a:pt x="4794" y="1676"/>
                  </a:lnTo>
                  <a:lnTo>
                    <a:pt x="4808" y="1678"/>
                  </a:lnTo>
                  <a:lnTo>
                    <a:pt x="4822" y="1683"/>
                  </a:lnTo>
                  <a:lnTo>
                    <a:pt x="4837" y="1687"/>
                  </a:lnTo>
                  <a:lnTo>
                    <a:pt x="4851" y="1692"/>
                  </a:lnTo>
                  <a:lnTo>
                    <a:pt x="4880" y="1704"/>
                  </a:lnTo>
                  <a:lnTo>
                    <a:pt x="4906" y="1716"/>
                  </a:lnTo>
                  <a:lnTo>
                    <a:pt x="4918" y="1721"/>
                  </a:lnTo>
                  <a:lnTo>
                    <a:pt x="4929" y="1724"/>
                  </a:lnTo>
                  <a:lnTo>
                    <a:pt x="4939" y="1727"/>
                  </a:lnTo>
                  <a:lnTo>
                    <a:pt x="4948" y="1728"/>
                  </a:lnTo>
                  <a:lnTo>
                    <a:pt x="4962" y="1728"/>
                  </a:lnTo>
                  <a:lnTo>
                    <a:pt x="4976" y="1727"/>
                  </a:lnTo>
                  <a:lnTo>
                    <a:pt x="4992" y="1724"/>
                  </a:lnTo>
                  <a:lnTo>
                    <a:pt x="5009" y="1721"/>
                  </a:lnTo>
                  <a:lnTo>
                    <a:pt x="5026" y="1717"/>
                  </a:lnTo>
                  <a:lnTo>
                    <a:pt x="5041" y="1711"/>
                  </a:lnTo>
                  <a:lnTo>
                    <a:pt x="5057" y="1706"/>
                  </a:lnTo>
                  <a:lnTo>
                    <a:pt x="5070" y="1700"/>
                  </a:lnTo>
                  <a:lnTo>
                    <a:pt x="5072" y="1699"/>
                  </a:lnTo>
                  <a:lnTo>
                    <a:pt x="5074" y="1699"/>
                  </a:lnTo>
                  <a:lnTo>
                    <a:pt x="5077" y="1699"/>
                  </a:lnTo>
                  <a:lnTo>
                    <a:pt x="5080" y="1700"/>
                  </a:lnTo>
                  <a:lnTo>
                    <a:pt x="5087" y="1704"/>
                  </a:lnTo>
                  <a:lnTo>
                    <a:pt x="5095" y="1708"/>
                  </a:lnTo>
                  <a:lnTo>
                    <a:pt x="5102" y="1712"/>
                  </a:lnTo>
                  <a:lnTo>
                    <a:pt x="5109" y="1717"/>
                  </a:lnTo>
                  <a:lnTo>
                    <a:pt x="5117" y="1721"/>
                  </a:lnTo>
                  <a:lnTo>
                    <a:pt x="5124" y="1724"/>
                  </a:lnTo>
                  <a:lnTo>
                    <a:pt x="5133" y="1724"/>
                  </a:lnTo>
                  <a:lnTo>
                    <a:pt x="5143" y="1723"/>
                  </a:lnTo>
                  <a:lnTo>
                    <a:pt x="5154" y="1722"/>
                  </a:lnTo>
                  <a:lnTo>
                    <a:pt x="5166" y="1718"/>
                  </a:lnTo>
                  <a:lnTo>
                    <a:pt x="5190" y="1711"/>
                  </a:lnTo>
                  <a:lnTo>
                    <a:pt x="5216" y="1703"/>
                  </a:lnTo>
                  <a:lnTo>
                    <a:pt x="5241" y="1695"/>
                  </a:lnTo>
                  <a:lnTo>
                    <a:pt x="5262" y="1690"/>
                  </a:lnTo>
                  <a:lnTo>
                    <a:pt x="5272" y="1689"/>
                  </a:lnTo>
                  <a:lnTo>
                    <a:pt x="5280" y="1689"/>
                  </a:lnTo>
                  <a:lnTo>
                    <a:pt x="5287" y="1691"/>
                  </a:lnTo>
                  <a:lnTo>
                    <a:pt x="5292" y="1695"/>
                  </a:lnTo>
                  <a:lnTo>
                    <a:pt x="5303" y="1704"/>
                  </a:lnTo>
                  <a:lnTo>
                    <a:pt x="5314" y="1711"/>
                  </a:lnTo>
                  <a:lnTo>
                    <a:pt x="5325" y="1718"/>
                  </a:lnTo>
                  <a:lnTo>
                    <a:pt x="5338" y="1724"/>
                  </a:lnTo>
                  <a:lnTo>
                    <a:pt x="5350" y="1728"/>
                  </a:lnTo>
                  <a:lnTo>
                    <a:pt x="5363" y="1731"/>
                  </a:lnTo>
                  <a:lnTo>
                    <a:pt x="5376" y="1734"/>
                  </a:lnTo>
                  <a:lnTo>
                    <a:pt x="5389" y="1734"/>
                  </a:lnTo>
                  <a:lnTo>
                    <a:pt x="5402" y="1734"/>
                  </a:lnTo>
                  <a:lnTo>
                    <a:pt x="5415" y="1731"/>
                  </a:lnTo>
                  <a:lnTo>
                    <a:pt x="5430" y="1729"/>
                  </a:lnTo>
                  <a:lnTo>
                    <a:pt x="5444" y="1725"/>
                  </a:lnTo>
                  <a:lnTo>
                    <a:pt x="5458" y="1721"/>
                  </a:lnTo>
                  <a:lnTo>
                    <a:pt x="5471" y="1715"/>
                  </a:lnTo>
                  <a:lnTo>
                    <a:pt x="5486" y="1709"/>
                  </a:lnTo>
                  <a:lnTo>
                    <a:pt x="5500" y="1700"/>
                  </a:lnTo>
                  <a:lnTo>
                    <a:pt x="5541" y="1678"/>
                  </a:lnTo>
                  <a:lnTo>
                    <a:pt x="5582" y="1654"/>
                  </a:lnTo>
                  <a:lnTo>
                    <a:pt x="5622" y="1633"/>
                  </a:lnTo>
                  <a:lnTo>
                    <a:pt x="5661" y="1610"/>
                  </a:lnTo>
                  <a:lnTo>
                    <a:pt x="5701" y="1586"/>
                  </a:lnTo>
                  <a:lnTo>
                    <a:pt x="5739" y="1561"/>
                  </a:lnTo>
                  <a:lnTo>
                    <a:pt x="5758" y="1548"/>
                  </a:lnTo>
                  <a:lnTo>
                    <a:pt x="5776" y="1534"/>
                  </a:lnTo>
                  <a:lnTo>
                    <a:pt x="5793" y="1519"/>
                  </a:lnTo>
                  <a:lnTo>
                    <a:pt x="5811" y="1503"/>
                  </a:lnTo>
                  <a:lnTo>
                    <a:pt x="5821" y="1493"/>
                  </a:lnTo>
                  <a:lnTo>
                    <a:pt x="5830" y="1479"/>
                  </a:lnTo>
                  <a:lnTo>
                    <a:pt x="5837" y="1464"/>
                  </a:lnTo>
                  <a:lnTo>
                    <a:pt x="5846" y="1446"/>
                  </a:lnTo>
                  <a:lnTo>
                    <a:pt x="5859" y="1407"/>
                  </a:lnTo>
                  <a:lnTo>
                    <a:pt x="5871" y="1365"/>
                  </a:lnTo>
                  <a:lnTo>
                    <a:pt x="5881" y="1325"/>
                  </a:lnTo>
                  <a:lnTo>
                    <a:pt x="5891" y="1289"/>
                  </a:lnTo>
                  <a:lnTo>
                    <a:pt x="5896" y="1275"/>
                  </a:lnTo>
                  <a:lnTo>
                    <a:pt x="5899" y="1263"/>
                  </a:lnTo>
                  <a:lnTo>
                    <a:pt x="5904" y="1254"/>
                  </a:lnTo>
                  <a:lnTo>
                    <a:pt x="5907" y="1248"/>
                  </a:lnTo>
                  <a:lnTo>
                    <a:pt x="5948" y="1212"/>
                  </a:lnTo>
                  <a:lnTo>
                    <a:pt x="5986" y="1178"/>
                  </a:lnTo>
                  <a:lnTo>
                    <a:pt x="6023" y="1143"/>
                  </a:lnTo>
                  <a:lnTo>
                    <a:pt x="6058" y="1108"/>
                  </a:lnTo>
                  <a:lnTo>
                    <a:pt x="6092" y="1073"/>
                  </a:lnTo>
                  <a:lnTo>
                    <a:pt x="6123" y="1039"/>
                  </a:lnTo>
                  <a:lnTo>
                    <a:pt x="6152" y="1003"/>
                  </a:lnTo>
                  <a:lnTo>
                    <a:pt x="6181" y="966"/>
                  </a:lnTo>
                  <a:lnTo>
                    <a:pt x="6193" y="947"/>
                  </a:lnTo>
                  <a:lnTo>
                    <a:pt x="6206" y="928"/>
                  </a:lnTo>
                  <a:lnTo>
                    <a:pt x="6218" y="909"/>
                  </a:lnTo>
                  <a:lnTo>
                    <a:pt x="6228" y="890"/>
                  </a:lnTo>
                  <a:lnTo>
                    <a:pt x="6239" y="870"/>
                  </a:lnTo>
                  <a:lnTo>
                    <a:pt x="6250" y="850"/>
                  </a:lnTo>
                  <a:lnTo>
                    <a:pt x="6259" y="828"/>
                  </a:lnTo>
                  <a:lnTo>
                    <a:pt x="6269" y="807"/>
                  </a:lnTo>
                  <a:lnTo>
                    <a:pt x="6277" y="786"/>
                  </a:lnTo>
                  <a:lnTo>
                    <a:pt x="6284" y="763"/>
                  </a:lnTo>
                  <a:lnTo>
                    <a:pt x="6291" y="740"/>
                  </a:lnTo>
                  <a:lnTo>
                    <a:pt x="6298" y="718"/>
                  </a:lnTo>
                  <a:lnTo>
                    <a:pt x="6303" y="694"/>
                  </a:lnTo>
                  <a:lnTo>
                    <a:pt x="6309" y="669"/>
                  </a:lnTo>
                  <a:lnTo>
                    <a:pt x="6313" y="644"/>
                  </a:lnTo>
                  <a:lnTo>
                    <a:pt x="6317" y="618"/>
                  </a:lnTo>
                  <a:lnTo>
                    <a:pt x="6316" y="612"/>
                  </a:lnTo>
                  <a:lnTo>
                    <a:pt x="6314" y="605"/>
                  </a:lnTo>
                  <a:lnTo>
                    <a:pt x="6310" y="598"/>
                  </a:lnTo>
                  <a:lnTo>
                    <a:pt x="6304" y="589"/>
                  </a:lnTo>
                  <a:lnTo>
                    <a:pt x="6289" y="569"/>
                  </a:lnTo>
                  <a:lnTo>
                    <a:pt x="6268" y="545"/>
                  </a:lnTo>
                  <a:lnTo>
                    <a:pt x="6260" y="537"/>
                  </a:lnTo>
                  <a:lnTo>
                    <a:pt x="6252" y="530"/>
                  </a:lnTo>
                  <a:lnTo>
                    <a:pt x="6244" y="523"/>
                  </a:lnTo>
                  <a:lnTo>
                    <a:pt x="6234" y="517"/>
                  </a:lnTo>
                  <a:lnTo>
                    <a:pt x="6226" y="512"/>
                  </a:lnTo>
                  <a:lnTo>
                    <a:pt x="6216" y="507"/>
                  </a:lnTo>
                  <a:lnTo>
                    <a:pt x="6207" y="504"/>
                  </a:lnTo>
                  <a:lnTo>
                    <a:pt x="6197" y="500"/>
                  </a:lnTo>
                  <a:lnTo>
                    <a:pt x="6177" y="494"/>
                  </a:lnTo>
                  <a:lnTo>
                    <a:pt x="6156" y="491"/>
                  </a:lnTo>
                  <a:lnTo>
                    <a:pt x="6134" y="488"/>
                  </a:lnTo>
                  <a:lnTo>
                    <a:pt x="6113" y="487"/>
                  </a:lnTo>
                  <a:lnTo>
                    <a:pt x="6069" y="487"/>
                  </a:lnTo>
                  <a:lnTo>
                    <a:pt x="6024" y="488"/>
                  </a:lnTo>
                  <a:lnTo>
                    <a:pt x="6003" y="490"/>
                  </a:lnTo>
                  <a:lnTo>
                    <a:pt x="5981" y="490"/>
                  </a:lnTo>
                  <a:lnTo>
                    <a:pt x="5960" y="488"/>
                  </a:lnTo>
                  <a:lnTo>
                    <a:pt x="5940" y="486"/>
                  </a:lnTo>
                  <a:lnTo>
                    <a:pt x="5921" y="485"/>
                  </a:lnTo>
                  <a:lnTo>
                    <a:pt x="5904" y="484"/>
                  </a:lnTo>
                  <a:lnTo>
                    <a:pt x="5887" y="484"/>
                  </a:lnTo>
                  <a:lnTo>
                    <a:pt x="5871" y="484"/>
                  </a:lnTo>
                  <a:lnTo>
                    <a:pt x="5855" y="485"/>
                  </a:lnTo>
                  <a:lnTo>
                    <a:pt x="5841" y="487"/>
                  </a:lnTo>
                  <a:lnTo>
                    <a:pt x="5827" y="490"/>
                  </a:lnTo>
                  <a:lnTo>
                    <a:pt x="5814" y="493"/>
                  </a:lnTo>
                  <a:lnTo>
                    <a:pt x="5789" y="500"/>
                  </a:lnTo>
                  <a:lnTo>
                    <a:pt x="5766" y="510"/>
                  </a:lnTo>
                  <a:lnTo>
                    <a:pt x="5745" y="519"/>
                  </a:lnTo>
                  <a:lnTo>
                    <a:pt x="5726" y="530"/>
                  </a:lnTo>
                  <a:lnTo>
                    <a:pt x="5707" y="540"/>
                  </a:lnTo>
                  <a:lnTo>
                    <a:pt x="5689" y="549"/>
                  </a:lnTo>
                  <a:lnTo>
                    <a:pt x="5671" y="557"/>
                  </a:lnTo>
                  <a:lnTo>
                    <a:pt x="5653" y="563"/>
                  </a:lnTo>
                  <a:lnTo>
                    <a:pt x="5645" y="566"/>
                  </a:lnTo>
                  <a:lnTo>
                    <a:pt x="5635" y="567"/>
                  </a:lnTo>
                  <a:lnTo>
                    <a:pt x="5626" y="568"/>
                  </a:lnTo>
                  <a:lnTo>
                    <a:pt x="5618" y="568"/>
                  </a:lnTo>
                  <a:lnTo>
                    <a:pt x="5608" y="567"/>
                  </a:lnTo>
                  <a:lnTo>
                    <a:pt x="5598" y="564"/>
                  </a:lnTo>
                  <a:lnTo>
                    <a:pt x="5588" y="562"/>
                  </a:lnTo>
                  <a:lnTo>
                    <a:pt x="5578" y="559"/>
                  </a:lnTo>
                  <a:lnTo>
                    <a:pt x="5568" y="555"/>
                  </a:lnTo>
                  <a:lnTo>
                    <a:pt x="5544" y="551"/>
                  </a:lnTo>
                  <a:lnTo>
                    <a:pt x="5526" y="551"/>
                  </a:lnTo>
                  <a:lnTo>
                    <a:pt x="5507" y="550"/>
                  </a:lnTo>
                  <a:lnTo>
                    <a:pt x="5483" y="551"/>
                  </a:lnTo>
                  <a:lnTo>
                    <a:pt x="5458" y="555"/>
                  </a:lnTo>
                  <a:lnTo>
                    <a:pt x="5431" y="561"/>
                  </a:lnTo>
                  <a:lnTo>
                    <a:pt x="5401" y="568"/>
                  </a:lnTo>
                  <a:lnTo>
                    <a:pt x="5386" y="574"/>
                  </a:lnTo>
                  <a:lnTo>
                    <a:pt x="5370" y="580"/>
                  </a:lnTo>
                  <a:lnTo>
                    <a:pt x="5354" y="586"/>
                  </a:lnTo>
                  <a:lnTo>
                    <a:pt x="5337" y="594"/>
                  </a:lnTo>
                  <a:lnTo>
                    <a:pt x="5319" y="603"/>
                  </a:lnTo>
                  <a:lnTo>
                    <a:pt x="5303" y="612"/>
                  </a:lnTo>
                  <a:lnTo>
                    <a:pt x="5285" y="623"/>
                  </a:lnTo>
                  <a:lnTo>
                    <a:pt x="5267" y="635"/>
                  </a:lnTo>
                  <a:lnTo>
                    <a:pt x="5248" y="648"/>
                  </a:lnTo>
                  <a:lnTo>
                    <a:pt x="5230" y="662"/>
                  </a:lnTo>
                  <a:lnTo>
                    <a:pt x="5211" y="677"/>
                  </a:lnTo>
                  <a:lnTo>
                    <a:pt x="5193" y="694"/>
                  </a:lnTo>
                  <a:lnTo>
                    <a:pt x="5137" y="658"/>
                  </a:lnTo>
                  <a:lnTo>
                    <a:pt x="5078" y="623"/>
                  </a:lnTo>
                  <a:lnTo>
                    <a:pt x="5017" y="588"/>
                  </a:lnTo>
                  <a:lnTo>
                    <a:pt x="4954" y="554"/>
                  </a:lnTo>
                  <a:lnTo>
                    <a:pt x="4890" y="522"/>
                  </a:lnTo>
                  <a:lnTo>
                    <a:pt x="4826" y="492"/>
                  </a:lnTo>
                  <a:lnTo>
                    <a:pt x="4794" y="479"/>
                  </a:lnTo>
                  <a:lnTo>
                    <a:pt x="4763" y="466"/>
                  </a:lnTo>
                  <a:lnTo>
                    <a:pt x="4732" y="454"/>
                  </a:lnTo>
                  <a:lnTo>
                    <a:pt x="4701" y="444"/>
                  </a:lnTo>
                  <a:close/>
                </a:path>
              </a:pathLst>
            </a:custGeom>
            <a:solidFill>
              <a:srgbClr val="66FFFF"/>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956" name="Rectangle 59"/>
            <p:cNvSpPr>
              <a:spLocks noChangeArrowheads="1"/>
            </p:cNvSpPr>
            <p:nvPr/>
          </p:nvSpPr>
          <p:spPr bwMode="auto">
            <a:xfrm>
              <a:off x="1105761" y="1374119"/>
              <a:ext cx="2198489" cy="55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Insulin</a:t>
              </a:r>
              <a:b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Secretion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grpSp>
        <p:nvGrpSpPr>
          <p:cNvPr id="647189" name="Group 281"/>
          <p:cNvGrpSpPr>
            <a:grpSpLocks/>
          </p:cNvGrpSpPr>
          <p:nvPr/>
        </p:nvGrpSpPr>
        <p:grpSpPr bwMode="auto">
          <a:xfrm>
            <a:off x="219075" y="2787650"/>
            <a:ext cx="3322638" cy="2855913"/>
            <a:chOff x="246390" y="2841886"/>
            <a:chExt cx="3738951" cy="3210475"/>
          </a:xfrm>
        </p:grpSpPr>
        <p:sp>
          <p:nvSpPr>
            <p:cNvPr id="647315" name="Freeform 37"/>
            <p:cNvSpPr>
              <a:spLocks/>
            </p:cNvSpPr>
            <p:nvPr/>
          </p:nvSpPr>
          <p:spPr bwMode="auto">
            <a:xfrm>
              <a:off x="1513347" y="4639943"/>
              <a:ext cx="2471994" cy="1412418"/>
            </a:xfrm>
            <a:custGeom>
              <a:avLst/>
              <a:gdLst>
                <a:gd name="T0" fmla="*/ 2147483646 w 4335"/>
                <a:gd name="T1" fmla="*/ 2147483646 h 2785"/>
                <a:gd name="T2" fmla="*/ 2147483646 w 4335"/>
                <a:gd name="T3" fmla="*/ 2147483646 h 2785"/>
                <a:gd name="T4" fmla="*/ 2147483646 w 4335"/>
                <a:gd name="T5" fmla="*/ 2147483646 h 2785"/>
                <a:gd name="T6" fmla="*/ 2147483646 w 4335"/>
                <a:gd name="T7" fmla="*/ 2147483646 h 2785"/>
                <a:gd name="T8" fmla="*/ 2147483646 w 4335"/>
                <a:gd name="T9" fmla="*/ 2147483646 h 2785"/>
                <a:gd name="T10" fmla="*/ 2147483646 w 4335"/>
                <a:gd name="T11" fmla="*/ 2147483646 h 2785"/>
                <a:gd name="T12" fmla="*/ 2147483646 w 4335"/>
                <a:gd name="T13" fmla="*/ 2147483646 h 2785"/>
                <a:gd name="T14" fmla="*/ 2147483646 w 4335"/>
                <a:gd name="T15" fmla="*/ 2147483646 h 2785"/>
                <a:gd name="T16" fmla="*/ 2147483646 w 4335"/>
                <a:gd name="T17" fmla="*/ 2147483646 h 2785"/>
                <a:gd name="T18" fmla="*/ 2147483646 w 4335"/>
                <a:gd name="T19" fmla="*/ 2147483646 h 2785"/>
                <a:gd name="T20" fmla="*/ 2147483646 w 4335"/>
                <a:gd name="T21" fmla="*/ 2147483646 h 2785"/>
                <a:gd name="T22" fmla="*/ 2147483646 w 4335"/>
                <a:gd name="T23" fmla="*/ 2147483646 h 2785"/>
                <a:gd name="T24" fmla="*/ 2147483646 w 4335"/>
                <a:gd name="T25" fmla="*/ 2147483646 h 2785"/>
                <a:gd name="T26" fmla="*/ 2147483646 w 4335"/>
                <a:gd name="T27" fmla="*/ 2147483646 h 2785"/>
                <a:gd name="T28" fmla="*/ 2147483646 w 4335"/>
                <a:gd name="T29" fmla="*/ 2147483646 h 2785"/>
                <a:gd name="T30" fmla="*/ 2147483646 w 4335"/>
                <a:gd name="T31" fmla="*/ 2147483646 h 2785"/>
                <a:gd name="T32" fmla="*/ 2147483646 w 4335"/>
                <a:gd name="T33" fmla="*/ 2147483646 h 2785"/>
                <a:gd name="T34" fmla="*/ 2147483646 w 4335"/>
                <a:gd name="T35" fmla="*/ 2147483646 h 2785"/>
                <a:gd name="T36" fmla="*/ 2147483646 w 4335"/>
                <a:gd name="T37" fmla="*/ 2147483646 h 2785"/>
                <a:gd name="T38" fmla="*/ 2147483646 w 4335"/>
                <a:gd name="T39" fmla="*/ 2147483646 h 2785"/>
                <a:gd name="T40" fmla="*/ 2147483646 w 4335"/>
                <a:gd name="T41" fmla="*/ 2147483646 h 2785"/>
                <a:gd name="T42" fmla="*/ 2147483646 w 4335"/>
                <a:gd name="T43" fmla="*/ 2147483646 h 2785"/>
                <a:gd name="T44" fmla="*/ 2147483646 w 4335"/>
                <a:gd name="T45" fmla="*/ 2147483646 h 2785"/>
                <a:gd name="T46" fmla="*/ 2147483646 w 4335"/>
                <a:gd name="T47" fmla="*/ 2147483646 h 2785"/>
                <a:gd name="T48" fmla="*/ 2147483646 w 4335"/>
                <a:gd name="T49" fmla="*/ 2147483646 h 2785"/>
                <a:gd name="T50" fmla="*/ 2147483646 w 4335"/>
                <a:gd name="T51" fmla="*/ 2147483646 h 2785"/>
                <a:gd name="T52" fmla="*/ 2147483646 w 4335"/>
                <a:gd name="T53" fmla="*/ 2147483646 h 2785"/>
                <a:gd name="T54" fmla="*/ 2147483646 w 4335"/>
                <a:gd name="T55" fmla="*/ 2147483646 h 2785"/>
                <a:gd name="T56" fmla="*/ 2147483646 w 4335"/>
                <a:gd name="T57" fmla="*/ 2147483646 h 2785"/>
                <a:gd name="T58" fmla="*/ 2147483646 w 4335"/>
                <a:gd name="T59" fmla="*/ 2147483646 h 2785"/>
                <a:gd name="T60" fmla="*/ 2147483646 w 4335"/>
                <a:gd name="T61" fmla="*/ 2147483646 h 2785"/>
                <a:gd name="T62" fmla="*/ 2147483646 w 4335"/>
                <a:gd name="T63" fmla="*/ 2147483646 h 2785"/>
                <a:gd name="T64" fmla="*/ 2147483646 w 4335"/>
                <a:gd name="T65" fmla="*/ 2147483646 h 2785"/>
                <a:gd name="T66" fmla="*/ 2147483646 w 4335"/>
                <a:gd name="T67" fmla="*/ 2147483646 h 2785"/>
                <a:gd name="T68" fmla="*/ 2147483646 w 4335"/>
                <a:gd name="T69" fmla="*/ 2147483646 h 2785"/>
                <a:gd name="T70" fmla="*/ 2147483646 w 4335"/>
                <a:gd name="T71" fmla="*/ 2147483646 h 2785"/>
                <a:gd name="T72" fmla="*/ 2147483646 w 4335"/>
                <a:gd name="T73" fmla="*/ 2147483646 h 2785"/>
                <a:gd name="T74" fmla="*/ 2147483646 w 4335"/>
                <a:gd name="T75" fmla="*/ 2147483646 h 2785"/>
                <a:gd name="T76" fmla="*/ 2147483646 w 4335"/>
                <a:gd name="T77" fmla="*/ 2147483646 h 2785"/>
                <a:gd name="T78" fmla="*/ 2147483646 w 4335"/>
                <a:gd name="T79" fmla="*/ 2147483646 h 2785"/>
                <a:gd name="T80" fmla="*/ 2147483646 w 4335"/>
                <a:gd name="T81" fmla="*/ 2147483646 h 2785"/>
                <a:gd name="T82" fmla="*/ 2147483646 w 4335"/>
                <a:gd name="T83" fmla="*/ 2147483646 h 2785"/>
                <a:gd name="T84" fmla="*/ 2147483646 w 4335"/>
                <a:gd name="T85" fmla="*/ 2147483646 h 2785"/>
                <a:gd name="T86" fmla="*/ 2147483646 w 4335"/>
                <a:gd name="T87" fmla="*/ 2147483646 h 2785"/>
                <a:gd name="T88" fmla="*/ 2147483646 w 4335"/>
                <a:gd name="T89" fmla="*/ 2147483646 h 2785"/>
                <a:gd name="T90" fmla="*/ 2147483646 w 4335"/>
                <a:gd name="T91" fmla="*/ 2147483646 h 2785"/>
                <a:gd name="T92" fmla="*/ 2147483646 w 4335"/>
                <a:gd name="T93" fmla="*/ 2147483646 h 2785"/>
                <a:gd name="T94" fmla="*/ 2147483646 w 4335"/>
                <a:gd name="T95" fmla="*/ 2147483646 h 2785"/>
                <a:gd name="T96" fmla="*/ 2147483646 w 4335"/>
                <a:gd name="T97" fmla="*/ 2147483646 h 2785"/>
                <a:gd name="T98" fmla="*/ 2147483646 w 4335"/>
                <a:gd name="T99" fmla="*/ 2147483646 h 2785"/>
                <a:gd name="T100" fmla="*/ 2147483646 w 4335"/>
                <a:gd name="T101" fmla="*/ 2147483646 h 2785"/>
                <a:gd name="T102" fmla="*/ 2147483646 w 4335"/>
                <a:gd name="T103" fmla="*/ 2147483646 h 2785"/>
                <a:gd name="T104" fmla="*/ 2147483646 w 4335"/>
                <a:gd name="T105" fmla="*/ 2147483646 h 2785"/>
                <a:gd name="T106" fmla="*/ 2147483646 w 4335"/>
                <a:gd name="T107" fmla="*/ 2147483646 h 2785"/>
                <a:gd name="T108" fmla="*/ 2147483646 w 4335"/>
                <a:gd name="T109" fmla="*/ 2147483646 h 27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35"/>
                <a:gd name="T166" fmla="*/ 0 h 2785"/>
                <a:gd name="T167" fmla="*/ 4335 w 4335"/>
                <a:gd name="T168" fmla="*/ 2785 h 27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35" h="2785">
                  <a:moveTo>
                    <a:pt x="249" y="446"/>
                  </a:moveTo>
                  <a:lnTo>
                    <a:pt x="203" y="500"/>
                  </a:lnTo>
                  <a:lnTo>
                    <a:pt x="169" y="561"/>
                  </a:lnTo>
                  <a:lnTo>
                    <a:pt x="137" y="623"/>
                  </a:lnTo>
                  <a:lnTo>
                    <a:pt x="110" y="686"/>
                  </a:lnTo>
                  <a:lnTo>
                    <a:pt x="86" y="748"/>
                  </a:lnTo>
                  <a:lnTo>
                    <a:pt x="64" y="810"/>
                  </a:lnTo>
                  <a:lnTo>
                    <a:pt x="47" y="873"/>
                  </a:lnTo>
                  <a:lnTo>
                    <a:pt x="32" y="934"/>
                  </a:lnTo>
                  <a:lnTo>
                    <a:pt x="20" y="997"/>
                  </a:lnTo>
                  <a:lnTo>
                    <a:pt x="11" y="1059"/>
                  </a:lnTo>
                  <a:lnTo>
                    <a:pt x="5" y="1122"/>
                  </a:lnTo>
                  <a:lnTo>
                    <a:pt x="1" y="1185"/>
                  </a:lnTo>
                  <a:lnTo>
                    <a:pt x="0" y="1247"/>
                  </a:lnTo>
                  <a:lnTo>
                    <a:pt x="1" y="1310"/>
                  </a:lnTo>
                  <a:lnTo>
                    <a:pt x="4" y="1372"/>
                  </a:lnTo>
                  <a:lnTo>
                    <a:pt x="10" y="1435"/>
                  </a:lnTo>
                  <a:lnTo>
                    <a:pt x="17" y="1497"/>
                  </a:lnTo>
                  <a:lnTo>
                    <a:pt x="26" y="1558"/>
                  </a:lnTo>
                  <a:lnTo>
                    <a:pt x="38" y="1620"/>
                  </a:lnTo>
                  <a:lnTo>
                    <a:pt x="51" y="1682"/>
                  </a:lnTo>
                  <a:lnTo>
                    <a:pt x="66" y="1744"/>
                  </a:lnTo>
                  <a:lnTo>
                    <a:pt x="82" y="1804"/>
                  </a:lnTo>
                  <a:lnTo>
                    <a:pt x="100" y="1866"/>
                  </a:lnTo>
                  <a:lnTo>
                    <a:pt x="118" y="1927"/>
                  </a:lnTo>
                  <a:lnTo>
                    <a:pt x="138" y="1987"/>
                  </a:lnTo>
                  <a:lnTo>
                    <a:pt x="160" y="2048"/>
                  </a:lnTo>
                  <a:lnTo>
                    <a:pt x="181" y="2107"/>
                  </a:lnTo>
                  <a:lnTo>
                    <a:pt x="203" y="2167"/>
                  </a:lnTo>
                  <a:lnTo>
                    <a:pt x="227" y="2226"/>
                  </a:lnTo>
                  <a:lnTo>
                    <a:pt x="276" y="2344"/>
                  </a:lnTo>
                  <a:lnTo>
                    <a:pt x="326" y="2460"/>
                  </a:lnTo>
                  <a:lnTo>
                    <a:pt x="339" y="2486"/>
                  </a:lnTo>
                  <a:lnTo>
                    <a:pt x="356" y="2514"/>
                  </a:lnTo>
                  <a:lnTo>
                    <a:pt x="375" y="2542"/>
                  </a:lnTo>
                  <a:lnTo>
                    <a:pt x="397" y="2572"/>
                  </a:lnTo>
                  <a:lnTo>
                    <a:pt x="422" y="2603"/>
                  </a:lnTo>
                  <a:lnTo>
                    <a:pt x="447" y="2631"/>
                  </a:lnTo>
                  <a:lnTo>
                    <a:pt x="474" y="2660"/>
                  </a:lnTo>
                  <a:lnTo>
                    <a:pt x="503" y="2687"/>
                  </a:lnTo>
                  <a:lnTo>
                    <a:pt x="531" y="2712"/>
                  </a:lnTo>
                  <a:lnTo>
                    <a:pt x="559" y="2734"/>
                  </a:lnTo>
                  <a:lnTo>
                    <a:pt x="573" y="2744"/>
                  </a:lnTo>
                  <a:lnTo>
                    <a:pt x="587" y="2753"/>
                  </a:lnTo>
                  <a:lnTo>
                    <a:pt x="600" y="2761"/>
                  </a:lnTo>
                  <a:lnTo>
                    <a:pt x="613" y="2768"/>
                  </a:lnTo>
                  <a:lnTo>
                    <a:pt x="625" y="2774"/>
                  </a:lnTo>
                  <a:lnTo>
                    <a:pt x="638" y="2779"/>
                  </a:lnTo>
                  <a:lnTo>
                    <a:pt x="649" y="2782"/>
                  </a:lnTo>
                  <a:lnTo>
                    <a:pt x="661" y="2785"/>
                  </a:lnTo>
                  <a:lnTo>
                    <a:pt x="671" y="2785"/>
                  </a:lnTo>
                  <a:lnTo>
                    <a:pt x="681" y="2785"/>
                  </a:lnTo>
                  <a:lnTo>
                    <a:pt x="690" y="2782"/>
                  </a:lnTo>
                  <a:lnTo>
                    <a:pt x="698" y="2779"/>
                  </a:lnTo>
                  <a:lnTo>
                    <a:pt x="704" y="2772"/>
                  </a:lnTo>
                  <a:lnTo>
                    <a:pt x="713" y="2755"/>
                  </a:lnTo>
                  <a:lnTo>
                    <a:pt x="720" y="2743"/>
                  </a:lnTo>
                  <a:lnTo>
                    <a:pt x="730" y="2729"/>
                  </a:lnTo>
                  <a:lnTo>
                    <a:pt x="741" y="2713"/>
                  </a:lnTo>
                  <a:lnTo>
                    <a:pt x="756" y="2695"/>
                  </a:lnTo>
                  <a:lnTo>
                    <a:pt x="774" y="2675"/>
                  </a:lnTo>
                  <a:lnTo>
                    <a:pt x="795" y="2653"/>
                  </a:lnTo>
                  <a:lnTo>
                    <a:pt x="823" y="2629"/>
                  </a:lnTo>
                  <a:lnTo>
                    <a:pt x="854" y="2603"/>
                  </a:lnTo>
                  <a:lnTo>
                    <a:pt x="890" y="2575"/>
                  </a:lnTo>
                  <a:lnTo>
                    <a:pt x="932" y="2546"/>
                  </a:lnTo>
                  <a:lnTo>
                    <a:pt x="981" y="2515"/>
                  </a:lnTo>
                  <a:lnTo>
                    <a:pt x="1035" y="2482"/>
                  </a:lnTo>
                  <a:lnTo>
                    <a:pt x="1048" y="2472"/>
                  </a:lnTo>
                  <a:lnTo>
                    <a:pt x="1063" y="2461"/>
                  </a:lnTo>
                  <a:lnTo>
                    <a:pt x="1077" y="2450"/>
                  </a:lnTo>
                  <a:lnTo>
                    <a:pt x="1091" y="2435"/>
                  </a:lnTo>
                  <a:lnTo>
                    <a:pt x="1123" y="2404"/>
                  </a:lnTo>
                  <a:lnTo>
                    <a:pt x="1159" y="2371"/>
                  </a:lnTo>
                  <a:lnTo>
                    <a:pt x="1178" y="2353"/>
                  </a:lnTo>
                  <a:lnTo>
                    <a:pt x="1198" y="2335"/>
                  </a:lnTo>
                  <a:lnTo>
                    <a:pt x="1220" y="2319"/>
                  </a:lnTo>
                  <a:lnTo>
                    <a:pt x="1242" y="2302"/>
                  </a:lnTo>
                  <a:lnTo>
                    <a:pt x="1267" y="2287"/>
                  </a:lnTo>
                  <a:lnTo>
                    <a:pt x="1293" y="2271"/>
                  </a:lnTo>
                  <a:lnTo>
                    <a:pt x="1321" y="2258"/>
                  </a:lnTo>
                  <a:lnTo>
                    <a:pt x="1350" y="2245"/>
                  </a:lnTo>
                  <a:lnTo>
                    <a:pt x="1428" y="2218"/>
                  </a:lnTo>
                  <a:lnTo>
                    <a:pt x="1499" y="2193"/>
                  </a:lnTo>
                  <a:lnTo>
                    <a:pt x="1567" y="2170"/>
                  </a:lnTo>
                  <a:lnTo>
                    <a:pt x="1632" y="2148"/>
                  </a:lnTo>
                  <a:lnTo>
                    <a:pt x="1664" y="2136"/>
                  </a:lnTo>
                  <a:lnTo>
                    <a:pt x="1696" y="2123"/>
                  </a:lnTo>
                  <a:lnTo>
                    <a:pt x="1729" y="2110"/>
                  </a:lnTo>
                  <a:lnTo>
                    <a:pt x="1761" y="2094"/>
                  </a:lnTo>
                  <a:lnTo>
                    <a:pt x="1796" y="2079"/>
                  </a:lnTo>
                  <a:lnTo>
                    <a:pt x="1830" y="2061"/>
                  </a:lnTo>
                  <a:lnTo>
                    <a:pt x="1866" y="2042"/>
                  </a:lnTo>
                  <a:lnTo>
                    <a:pt x="1904" y="2022"/>
                  </a:lnTo>
                  <a:lnTo>
                    <a:pt x="1974" y="1983"/>
                  </a:lnTo>
                  <a:lnTo>
                    <a:pt x="2056" y="1937"/>
                  </a:lnTo>
                  <a:lnTo>
                    <a:pt x="2099" y="1912"/>
                  </a:lnTo>
                  <a:lnTo>
                    <a:pt x="2142" y="1886"/>
                  </a:lnTo>
                  <a:lnTo>
                    <a:pt x="2185" y="1858"/>
                  </a:lnTo>
                  <a:lnTo>
                    <a:pt x="2225" y="1829"/>
                  </a:lnTo>
                  <a:lnTo>
                    <a:pt x="2245" y="1815"/>
                  </a:lnTo>
                  <a:lnTo>
                    <a:pt x="2263" y="1800"/>
                  </a:lnTo>
                  <a:lnTo>
                    <a:pt x="2282" y="1784"/>
                  </a:lnTo>
                  <a:lnTo>
                    <a:pt x="2299" y="1769"/>
                  </a:lnTo>
                  <a:lnTo>
                    <a:pt x="2315" y="1753"/>
                  </a:lnTo>
                  <a:lnTo>
                    <a:pt x="2329" y="1737"/>
                  </a:lnTo>
                  <a:lnTo>
                    <a:pt x="2344" y="1720"/>
                  </a:lnTo>
                  <a:lnTo>
                    <a:pt x="2356" y="1703"/>
                  </a:lnTo>
                  <a:lnTo>
                    <a:pt x="2366" y="1687"/>
                  </a:lnTo>
                  <a:lnTo>
                    <a:pt x="2376" y="1670"/>
                  </a:lnTo>
                  <a:lnTo>
                    <a:pt x="2384" y="1652"/>
                  </a:lnTo>
                  <a:lnTo>
                    <a:pt x="2390" y="1636"/>
                  </a:lnTo>
                  <a:lnTo>
                    <a:pt x="2394" y="1618"/>
                  </a:lnTo>
                  <a:lnTo>
                    <a:pt x="2396" y="1600"/>
                  </a:lnTo>
                  <a:lnTo>
                    <a:pt x="2396" y="1582"/>
                  </a:lnTo>
                  <a:lnTo>
                    <a:pt x="2394" y="1563"/>
                  </a:lnTo>
                  <a:lnTo>
                    <a:pt x="2395" y="1587"/>
                  </a:lnTo>
                  <a:lnTo>
                    <a:pt x="2400" y="1607"/>
                  </a:lnTo>
                  <a:lnTo>
                    <a:pt x="2410" y="1624"/>
                  </a:lnTo>
                  <a:lnTo>
                    <a:pt x="2423" y="1637"/>
                  </a:lnTo>
                  <a:lnTo>
                    <a:pt x="2441" y="1646"/>
                  </a:lnTo>
                  <a:lnTo>
                    <a:pt x="2464" y="1653"/>
                  </a:lnTo>
                  <a:lnTo>
                    <a:pt x="2488" y="1657"/>
                  </a:lnTo>
                  <a:lnTo>
                    <a:pt x="2516" y="1657"/>
                  </a:lnTo>
                  <a:lnTo>
                    <a:pt x="2548" y="1655"/>
                  </a:lnTo>
                  <a:lnTo>
                    <a:pt x="2581" y="1650"/>
                  </a:lnTo>
                  <a:lnTo>
                    <a:pt x="2618" y="1643"/>
                  </a:lnTo>
                  <a:lnTo>
                    <a:pt x="2659" y="1634"/>
                  </a:lnTo>
                  <a:lnTo>
                    <a:pt x="2700" y="1622"/>
                  </a:lnTo>
                  <a:lnTo>
                    <a:pt x="2743" y="1609"/>
                  </a:lnTo>
                  <a:lnTo>
                    <a:pt x="2789" y="1594"/>
                  </a:lnTo>
                  <a:lnTo>
                    <a:pt x="2837" y="1576"/>
                  </a:lnTo>
                  <a:lnTo>
                    <a:pt x="2886" y="1558"/>
                  </a:lnTo>
                  <a:lnTo>
                    <a:pt x="2936" y="1538"/>
                  </a:lnTo>
                  <a:lnTo>
                    <a:pt x="2987" y="1518"/>
                  </a:lnTo>
                  <a:lnTo>
                    <a:pt x="3039" y="1495"/>
                  </a:lnTo>
                  <a:lnTo>
                    <a:pt x="3146" y="1449"/>
                  </a:lnTo>
                  <a:lnTo>
                    <a:pt x="3254" y="1400"/>
                  </a:lnTo>
                  <a:lnTo>
                    <a:pt x="3361" y="1350"/>
                  </a:lnTo>
                  <a:lnTo>
                    <a:pt x="3467" y="1300"/>
                  </a:lnTo>
                  <a:lnTo>
                    <a:pt x="3569" y="1252"/>
                  </a:lnTo>
                  <a:lnTo>
                    <a:pt x="3666" y="1205"/>
                  </a:lnTo>
                  <a:lnTo>
                    <a:pt x="3710" y="1184"/>
                  </a:lnTo>
                  <a:lnTo>
                    <a:pt x="3754" y="1159"/>
                  </a:lnTo>
                  <a:lnTo>
                    <a:pt x="3797" y="1132"/>
                  </a:lnTo>
                  <a:lnTo>
                    <a:pt x="3838" y="1103"/>
                  </a:lnTo>
                  <a:lnTo>
                    <a:pt x="3878" y="1072"/>
                  </a:lnTo>
                  <a:lnTo>
                    <a:pt x="3917" y="1040"/>
                  </a:lnTo>
                  <a:lnTo>
                    <a:pt x="3955" y="1006"/>
                  </a:lnTo>
                  <a:lnTo>
                    <a:pt x="3991" y="970"/>
                  </a:lnTo>
                  <a:lnTo>
                    <a:pt x="4026" y="934"/>
                  </a:lnTo>
                  <a:lnTo>
                    <a:pt x="4060" y="896"/>
                  </a:lnTo>
                  <a:lnTo>
                    <a:pt x="4092" y="858"/>
                  </a:lnTo>
                  <a:lnTo>
                    <a:pt x="4122" y="820"/>
                  </a:lnTo>
                  <a:lnTo>
                    <a:pt x="4150" y="781"/>
                  </a:lnTo>
                  <a:lnTo>
                    <a:pt x="4177" y="742"/>
                  </a:lnTo>
                  <a:lnTo>
                    <a:pt x="4202" y="703"/>
                  </a:lnTo>
                  <a:lnTo>
                    <a:pt x="4225" y="664"/>
                  </a:lnTo>
                  <a:lnTo>
                    <a:pt x="4246" y="625"/>
                  </a:lnTo>
                  <a:lnTo>
                    <a:pt x="4265" y="587"/>
                  </a:lnTo>
                  <a:lnTo>
                    <a:pt x="4282" y="549"/>
                  </a:lnTo>
                  <a:lnTo>
                    <a:pt x="4297" y="514"/>
                  </a:lnTo>
                  <a:lnTo>
                    <a:pt x="4309" y="478"/>
                  </a:lnTo>
                  <a:lnTo>
                    <a:pt x="4320" y="445"/>
                  </a:lnTo>
                  <a:lnTo>
                    <a:pt x="4327" y="413"/>
                  </a:lnTo>
                  <a:lnTo>
                    <a:pt x="4333" y="382"/>
                  </a:lnTo>
                  <a:lnTo>
                    <a:pt x="4335" y="353"/>
                  </a:lnTo>
                  <a:lnTo>
                    <a:pt x="4335" y="327"/>
                  </a:lnTo>
                  <a:lnTo>
                    <a:pt x="4333" y="303"/>
                  </a:lnTo>
                  <a:lnTo>
                    <a:pt x="4328" y="282"/>
                  </a:lnTo>
                  <a:lnTo>
                    <a:pt x="4320" y="263"/>
                  </a:lnTo>
                  <a:lnTo>
                    <a:pt x="4309" y="248"/>
                  </a:lnTo>
                  <a:lnTo>
                    <a:pt x="4296" y="235"/>
                  </a:lnTo>
                  <a:lnTo>
                    <a:pt x="4278" y="225"/>
                  </a:lnTo>
                  <a:lnTo>
                    <a:pt x="4223" y="216"/>
                  </a:lnTo>
                  <a:lnTo>
                    <a:pt x="4168" y="208"/>
                  </a:lnTo>
                  <a:lnTo>
                    <a:pt x="4117" y="202"/>
                  </a:lnTo>
                  <a:lnTo>
                    <a:pt x="4068" y="197"/>
                  </a:lnTo>
                  <a:lnTo>
                    <a:pt x="4023" y="193"/>
                  </a:lnTo>
                  <a:lnTo>
                    <a:pt x="3979" y="189"/>
                  </a:lnTo>
                  <a:lnTo>
                    <a:pt x="3937" y="187"/>
                  </a:lnTo>
                  <a:lnTo>
                    <a:pt x="3898" y="186"/>
                  </a:lnTo>
                  <a:lnTo>
                    <a:pt x="3860" y="185"/>
                  </a:lnTo>
                  <a:lnTo>
                    <a:pt x="3823" y="185"/>
                  </a:lnTo>
                  <a:lnTo>
                    <a:pt x="3789" y="186"/>
                  </a:lnTo>
                  <a:lnTo>
                    <a:pt x="3754" y="187"/>
                  </a:lnTo>
                  <a:lnTo>
                    <a:pt x="3690" y="192"/>
                  </a:lnTo>
                  <a:lnTo>
                    <a:pt x="3627" y="198"/>
                  </a:lnTo>
                  <a:lnTo>
                    <a:pt x="3565" y="205"/>
                  </a:lnTo>
                  <a:lnTo>
                    <a:pt x="3502" y="213"/>
                  </a:lnTo>
                  <a:lnTo>
                    <a:pt x="3438" y="223"/>
                  </a:lnTo>
                  <a:lnTo>
                    <a:pt x="3369" y="232"/>
                  </a:lnTo>
                  <a:lnTo>
                    <a:pt x="3296" y="240"/>
                  </a:lnTo>
                  <a:lnTo>
                    <a:pt x="3215" y="248"/>
                  </a:lnTo>
                  <a:lnTo>
                    <a:pt x="3172" y="251"/>
                  </a:lnTo>
                  <a:lnTo>
                    <a:pt x="3127" y="254"/>
                  </a:lnTo>
                  <a:lnTo>
                    <a:pt x="3078" y="256"/>
                  </a:lnTo>
                  <a:lnTo>
                    <a:pt x="3028" y="258"/>
                  </a:lnTo>
                  <a:lnTo>
                    <a:pt x="2983" y="258"/>
                  </a:lnTo>
                  <a:lnTo>
                    <a:pt x="2936" y="256"/>
                  </a:lnTo>
                  <a:lnTo>
                    <a:pt x="2886" y="252"/>
                  </a:lnTo>
                  <a:lnTo>
                    <a:pt x="2836" y="248"/>
                  </a:lnTo>
                  <a:lnTo>
                    <a:pt x="2732" y="237"/>
                  </a:lnTo>
                  <a:lnTo>
                    <a:pt x="2634" y="227"/>
                  </a:lnTo>
                  <a:lnTo>
                    <a:pt x="2586" y="224"/>
                  </a:lnTo>
                  <a:lnTo>
                    <a:pt x="2542" y="223"/>
                  </a:lnTo>
                  <a:lnTo>
                    <a:pt x="2521" y="223"/>
                  </a:lnTo>
                  <a:lnTo>
                    <a:pt x="2501" y="223"/>
                  </a:lnTo>
                  <a:lnTo>
                    <a:pt x="2482" y="224"/>
                  </a:lnTo>
                  <a:lnTo>
                    <a:pt x="2464" y="226"/>
                  </a:lnTo>
                  <a:lnTo>
                    <a:pt x="2446" y="229"/>
                  </a:lnTo>
                  <a:lnTo>
                    <a:pt x="2430" y="232"/>
                  </a:lnTo>
                  <a:lnTo>
                    <a:pt x="2416" y="237"/>
                  </a:lnTo>
                  <a:lnTo>
                    <a:pt x="2403" y="242"/>
                  </a:lnTo>
                  <a:lnTo>
                    <a:pt x="2391" y="249"/>
                  </a:lnTo>
                  <a:lnTo>
                    <a:pt x="2381" y="256"/>
                  </a:lnTo>
                  <a:lnTo>
                    <a:pt x="2372" y="264"/>
                  </a:lnTo>
                  <a:lnTo>
                    <a:pt x="2365" y="275"/>
                  </a:lnTo>
                  <a:lnTo>
                    <a:pt x="2356" y="294"/>
                  </a:lnTo>
                  <a:lnTo>
                    <a:pt x="2352" y="299"/>
                  </a:lnTo>
                  <a:lnTo>
                    <a:pt x="2352" y="293"/>
                  </a:lnTo>
                  <a:lnTo>
                    <a:pt x="2351" y="277"/>
                  </a:lnTo>
                  <a:lnTo>
                    <a:pt x="2347" y="267"/>
                  </a:lnTo>
                  <a:lnTo>
                    <a:pt x="2343" y="255"/>
                  </a:lnTo>
                  <a:lnTo>
                    <a:pt x="2334" y="242"/>
                  </a:lnTo>
                  <a:lnTo>
                    <a:pt x="2324" y="229"/>
                  </a:lnTo>
                  <a:lnTo>
                    <a:pt x="2316" y="221"/>
                  </a:lnTo>
                  <a:lnTo>
                    <a:pt x="2308" y="214"/>
                  </a:lnTo>
                  <a:lnTo>
                    <a:pt x="2299" y="207"/>
                  </a:lnTo>
                  <a:lnTo>
                    <a:pt x="2289" y="200"/>
                  </a:lnTo>
                  <a:lnTo>
                    <a:pt x="2277" y="193"/>
                  </a:lnTo>
                  <a:lnTo>
                    <a:pt x="2264" y="186"/>
                  </a:lnTo>
                  <a:lnTo>
                    <a:pt x="2250" y="179"/>
                  </a:lnTo>
                  <a:lnTo>
                    <a:pt x="2234" y="173"/>
                  </a:lnTo>
                  <a:lnTo>
                    <a:pt x="2190" y="155"/>
                  </a:lnTo>
                  <a:lnTo>
                    <a:pt x="2142" y="136"/>
                  </a:lnTo>
                  <a:lnTo>
                    <a:pt x="2092" y="117"/>
                  </a:lnTo>
                  <a:lnTo>
                    <a:pt x="2041" y="99"/>
                  </a:lnTo>
                  <a:lnTo>
                    <a:pt x="1991" y="82"/>
                  </a:lnTo>
                  <a:lnTo>
                    <a:pt x="1943" y="68"/>
                  </a:lnTo>
                  <a:lnTo>
                    <a:pt x="1899" y="56"/>
                  </a:lnTo>
                  <a:lnTo>
                    <a:pt x="1860" y="48"/>
                  </a:lnTo>
                  <a:lnTo>
                    <a:pt x="1813" y="38"/>
                  </a:lnTo>
                  <a:lnTo>
                    <a:pt x="1765" y="31"/>
                  </a:lnTo>
                  <a:lnTo>
                    <a:pt x="1717" y="24"/>
                  </a:lnTo>
                  <a:lnTo>
                    <a:pt x="1670" y="18"/>
                  </a:lnTo>
                  <a:lnTo>
                    <a:pt x="1621" y="12"/>
                  </a:lnTo>
                  <a:lnTo>
                    <a:pt x="1574" y="8"/>
                  </a:lnTo>
                  <a:lnTo>
                    <a:pt x="1525" y="4"/>
                  </a:lnTo>
                  <a:lnTo>
                    <a:pt x="1477" y="2"/>
                  </a:lnTo>
                  <a:lnTo>
                    <a:pt x="1429" y="0"/>
                  </a:lnTo>
                  <a:lnTo>
                    <a:pt x="1381" y="0"/>
                  </a:lnTo>
                  <a:lnTo>
                    <a:pt x="1332" y="0"/>
                  </a:lnTo>
                  <a:lnTo>
                    <a:pt x="1284" y="2"/>
                  </a:lnTo>
                  <a:lnTo>
                    <a:pt x="1236" y="5"/>
                  </a:lnTo>
                  <a:lnTo>
                    <a:pt x="1187" y="9"/>
                  </a:lnTo>
                  <a:lnTo>
                    <a:pt x="1140" y="15"/>
                  </a:lnTo>
                  <a:lnTo>
                    <a:pt x="1091" y="21"/>
                  </a:lnTo>
                  <a:lnTo>
                    <a:pt x="1044" y="29"/>
                  </a:lnTo>
                  <a:lnTo>
                    <a:pt x="996" y="37"/>
                  </a:lnTo>
                  <a:lnTo>
                    <a:pt x="949" y="48"/>
                  </a:lnTo>
                  <a:lnTo>
                    <a:pt x="901" y="60"/>
                  </a:lnTo>
                  <a:lnTo>
                    <a:pt x="854" y="73"/>
                  </a:lnTo>
                  <a:lnTo>
                    <a:pt x="806" y="88"/>
                  </a:lnTo>
                  <a:lnTo>
                    <a:pt x="758" y="104"/>
                  </a:lnTo>
                  <a:lnTo>
                    <a:pt x="712" y="122"/>
                  </a:lnTo>
                  <a:lnTo>
                    <a:pt x="666" y="142"/>
                  </a:lnTo>
                  <a:lnTo>
                    <a:pt x="618" y="162"/>
                  </a:lnTo>
                  <a:lnTo>
                    <a:pt x="573" y="185"/>
                  </a:lnTo>
                  <a:lnTo>
                    <a:pt x="527" y="210"/>
                  </a:lnTo>
                  <a:lnTo>
                    <a:pt x="480" y="236"/>
                  </a:lnTo>
                  <a:lnTo>
                    <a:pt x="435" y="263"/>
                  </a:lnTo>
                  <a:lnTo>
                    <a:pt x="390" y="293"/>
                  </a:lnTo>
                  <a:lnTo>
                    <a:pt x="345" y="324"/>
                  </a:lnTo>
                  <a:lnTo>
                    <a:pt x="249" y="446"/>
                  </a:lnTo>
                  <a:close/>
                </a:path>
              </a:pathLst>
            </a:custGeom>
            <a:solidFill>
              <a:srgbClr val="FF7F00"/>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110" name="Rectangle 38"/>
            <p:cNvSpPr>
              <a:spLocks noChangeArrowheads="1"/>
            </p:cNvSpPr>
            <p:nvPr/>
          </p:nvSpPr>
          <p:spPr bwMode="auto">
            <a:xfrm>
              <a:off x="1891672" y="4806718"/>
              <a:ext cx="1196893" cy="30694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515111" name="Rectangle 39"/>
            <p:cNvSpPr>
              <a:spLocks noChangeArrowheads="1"/>
            </p:cNvSpPr>
            <p:nvPr/>
          </p:nvSpPr>
          <p:spPr bwMode="auto">
            <a:xfrm>
              <a:off x="2204292" y="5158282"/>
              <a:ext cx="557359" cy="3087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HGP</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647318" name="Freeform 52"/>
            <p:cNvSpPr>
              <a:spLocks/>
            </p:cNvSpPr>
            <p:nvPr/>
          </p:nvSpPr>
          <p:spPr bwMode="auto">
            <a:xfrm rot="-1475969">
              <a:off x="2831109" y="4160673"/>
              <a:ext cx="938310" cy="358659"/>
            </a:xfrm>
            <a:custGeom>
              <a:avLst/>
              <a:gdLst>
                <a:gd name="T0" fmla="*/ 0 w 924"/>
                <a:gd name="T1" fmla="*/ 2147483646 h 317"/>
                <a:gd name="T2" fmla="*/ 2147483646 w 924"/>
                <a:gd name="T3" fmla="*/ 2147483646 h 317"/>
                <a:gd name="T4" fmla="*/ 2147483646 w 924"/>
                <a:gd name="T5" fmla="*/ 2147483646 h 317"/>
                <a:gd name="T6" fmla="*/ 2147483646 w 924"/>
                <a:gd name="T7" fmla="*/ 2147483646 h 317"/>
                <a:gd name="T8" fmla="*/ 2147483646 w 924"/>
                <a:gd name="T9" fmla="*/ 2147483646 h 317"/>
                <a:gd name="T10" fmla="*/ 2147483646 w 924"/>
                <a:gd name="T11" fmla="*/ 2147483646 h 317"/>
                <a:gd name="T12" fmla="*/ 2147483646 w 924"/>
                <a:gd name="T13" fmla="*/ 2147483646 h 317"/>
                <a:gd name="T14" fmla="*/ 2147483646 w 924"/>
                <a:gd name="T15" fmla="*/ 2147483646 h 317"/>
                <a:gd name="T16" fmla="*/ 2147483646 w 924"/>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4"/>
                <a:gd name="T28" fmla="*/ 0 h 317"/>
                <a:gd name="T29" fmla="*/ 924 w 924"/>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4" h="317">
                  <a:moveTo>
                    <a:pt x="0" y="315"/>
                  </a:moveTo>
                  <a:cubicBezTo>
                    <a:pt x="27" y="305"/>
                    <a:pt x="119" y="259"/>
                    <a:pt x="168" y="259"/>
                  </a:cubicBezTo>
                  <a:cubicBezTo>
                    <a:pt x="216" y="258"/>
                    <a:pt x="264" y="317"/>
                    <a:pt x="291" y="311"/>
                  </a:cubicBezTo>
                  <a:cubicBezTo>
                    <a:pt x="317" y="304"/>
                    <a:pt x="295" y="229"/>
                    <a:pt x="330" y="218"/>
                  </a:cubicBezTo>
                  <a:cubicBezTo>
                    <a:pt x="365" y="206"/>
                    <a:pt x="469" y="253"/>
                    <a:pt x="503" y="241"/>
                  </a:cubicBezTo>
                  <a:cubicBezTo>
                    <a:pt x="537" y="229"/>
                    <a:pt x="498" y="156"/>
                    <a:pt x="531" y="147"/>
                  </a:cubicBezTo>
                  <a:cubicBezTo>
                    <a:pt x="564" y="137"/>
                    <a:pt x="669" y="190"/>
                    <a:pt x="703" y="184"/>
                  </a:cubicBezTo>
                  <a:cubicBezTo>
                    <a:pt x="737" y="178"/>
                    <a:pt x="701" y="142"/>
                    <a:pt x="738" y="111"/>
                  </a:cubicBezTo>
                  <a:cubicBezTo>
                    <a:pt x="775" y="81"/>
                    <a:pt x="886" y="23"/>
                    <a:pt x="924"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9" name="Freeform 62"/>
            <p:cNvSpPr>
              <a:spLocks/>
            </p:cNvSpPr>
            <p:nvPr/>
          </p:nvSpPr>
          <p:spPr bwMode="auto">
            <a:xfrm rot="18357658" flipV="1">
              <a:off x="2474029" y="3401972"/>
              <a:ext cx="680818" cy="563621"/>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42481" name="Rectangle 60"/>
            <p:cNvSpPr>
              <a:spLocks noChangeArrowheads="1"/>
            </p:cNvSpPr>
            <p:nvPr/>
          </p:nvSpPr>
          <p:spPr bwMode="auto">
            <a:xfrm>
              <a:off x="550079" y="2841886"/>
              <a:ext cx="2424155" cy="2766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Islet–</a:t>
              </a:r>
              <a:r>
                <a:rPr kumimoji="0" lang="en-US" altLang="en-US" sz="1778" b="1" i="0" u="none" strike="noStrike" kern="1200" cap="none" spc="0" normalizeH="0" baseline="0" noProof="0">
                  <a:ln>
                    <a:noFill/>
                  </a:ln>
                  <a:solidFill>
                    <a:srgbClr val="FFFFFF"/>
                  </a:solidFill>
                  <a:effectLst/>
                  <a:uLnTx/>
                  <a:uFillTx/>
                  <a:latin typeface="Symbol" pitchFamily="18" charset="2"/>
                  <a:ea typeface="MS PGothic" pitchFamily="34" charset="-128"/>
                  <a:cs typeface="+mn-cs"/>
                </a:rPr>
                <a:t>a </a:t>
              </a: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cell</a:t>
              </a:r>
              <a:endParaRPr kumimoji="0" lang="en-US" altLang="en-US" sz="1778" b="0" i="0" u="none" strike="noStrike" kern="1200" cap="none" spc="0" normalizeH="0" baseline="0" noProof="0">
                <a:ln>
                  <a:noFill/>
                </a:ln>
                <a:solidFill>
                  <a:srgbClr val="FFFFFF"/>
                </a:solidFill>
                <a:effectLst/>
                <a:uLnTx/>
                <a:uFillTx/>
                <a:latin typeface="Times" pitchFamily="18" charset="0"/>
                <a:ea typeface="MS PGothic" pitchFamily="34" charset="-128"/>
                <a:cs typeface="+mn-cs"/>
              </a:endParaRPr>
            </a:p>
          </p:txBody>
        </p:sp>
        <p:sp>
          <p:nvSpPr>
            <p:cNvPr id="2" name="Rectangle 61"/>
            <p:cNvSpPr>
              <a:spLocks noChangeArrowheads="1"/>
            </p:cNvSpPr>
            <p:nvPr/>
          </p:nvSpPr>
          <p:spPr bwMode="auto">
            <a:xfrm>
              <a:off x="246390" y="4408755"/>
              <a:ext cx="1196893" cy="8298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Glucagon</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Secretion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sp>
        <p:nvSpPr>
          <p:cNvPr id="515238" name="Rectangle 166"/>
          <p:cNvSpPr>
            <a:spLocks noChangeArrowheads="1"/>
          </p:cNvSpPr>
          <p:nvPr/>
        </p:nvSpPr>
        <p:spPr bwMode="auto">
          <a:xfrm>
            <a:off x="1192278" y="71592"/>
            <a:ext cx="6759444" cy="547201"/>
          </a:xfrm>
          <a:prstGeom prst="rect">
            <a:avLst/>
          </a:prstGeom>
          <a:solidFill>
            <a:srgbClr val="FF7F00"/>
          </a:solidFill>
          <a:ln w="9525">
            <a:noFill/>
            <a:miter lim="800000"/>
            <a:headEnd/>
            <a:tailEnd/>
          </a:ln>
        </p:spPr>
        <p:txBody>
          <a:bodyPr wrap="square"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556"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OMINOUS OCTET-GLP-1 RAs</a:t>
            </a:r>
          </a:p>
        </p:txBody>
      </p:sp>
      <p:sp>
        <p:nvSpPr>
          <p:cNvPr id="647191" name="Freeform 177"/>
          <p:cNvSpPr>
            <a:spLocks/>
          </p:cNvSpPr>
          <p:nvPr/>
        </p:nvSpPr>
        <p:spPr bwMode="auto">
          <a:xfrm>
            <a:off x="7224713" y="2863850"/>
            <a:ext cx="1379537" cy="1770063"/>
          </a:xfrm>
          <a:custGeom>
            <a:avLst/>
            <a:gdLst>
              <a:gd name="T0" fmla="*/ 2147483646 w 978"/>
              <a:gd name="T1" fmla="*/ 2147483646 h 1255"/>
              <a:gd name="T2" fmla="*/ 2147483646 w 978"/>
              <a:gd name="T3" fmla="*/ 2147483646 h 1255"/>
              <a:gd name="T4" fmla="*/ 2147483646 w 978"/>
              <a:gd name="T5" fmla="*/ 2147483646 h 1255"/>
              <a:gd name="T6" fmla="*/ 2147483646 w 978"/>
              <a:gd name="T7" fmla="*/ 2147483646 h 1255"/>
              <a:gd name="T8" fmla="*/ 2147483646 w 978"/>
              <a:gd name="T9" fmla="*/ 2147483646 h 1255"/>
              <a:gd name="T10" fmla="*/ 2147483646 w 978"/>
              <a:gd name="T11" fmla="*/ 2147483646 h 1255"/>
              <a:gd name="T12" fmla="*/ 2147483646 w 978"/>
              <a:gd name="T13" fmla="*/ 2147483646 h 1255"/>
              <a:gd name="T14" fmla="*/ 2147483646 w 978"/>
              <a:gd name="T15" fmla="*/ 2147483646 h 1255"/>
              <a:gd name="T16" fmla="*/ 2147483646 w 978"/>
              <a:gd name="T17" fmla="*/ 2147483646 h 1255"/>
              <a:gd name="T18" fmla="*/ 2147483646 w 978"/>
              <a:gd name="T19" fmla="*/ 2147483646 h 1255"/>
              <a:gd name="T20" fmla="*/ 2147483646 w 978"/>
              <a:gd name="T21" fmla="*/ 2147483646 h 1255"/>
              <a:gd name="T22" fmla="*/ 2147483646 w 978"/>
              <a:gd name="T23" fmla="*/ 2147483646 h 1255"/>
              <a:gd name="T24" fmla="*/ 2147483646 w 978"/>
              <a:gd name="T25" fmla="*/ 2147483646 h 1255"/>
              <a:gd name="T26" fmla="*/ 2147483646 w 978"/>
              <a:gd name="T27" fmla="*/ 2147483646 h 1255"/>
              <a:gd name="T28" fmla="*/ 2147483646 w 978"/>
              <a:gd name="T29" fmla="*/ 2147483646 h 1255"/>
              <a:gd name="T30" fmla="*/ 2147483646 w 978"/>
              <a:gd name="T31" fmla="*/ 2147483646 h 1255"/>
              <a:gd name="T32" fmla="*/ 2147483646 w 978"/>
              <a:gd name="T33" fmla="*/ 2147483646 h 1255"/>
              <a:gd name="T34" fmla="*/ 2147483646 w 978"/>
              <a:gd name="T35" fmla="*/ 2147483646 h 1255"/>
              <a:gd name="T36" fmla="*/ 2147483646 w 978"/>
              <a:gd name="T37" fmla="*/ 2147483646 h 1255"/>
              <a:gd name="T38" fmla="*/ 2147483646 w 978"/>
              <a:gd name="T39" fmla="*/ 2147483646 h 1255"/>
              <a:gd name="T40" fmla="*/ 2147483646 w 978"/>
              <a:gd name="T41" fmla="*/ 2147483646 h 1255"/>
              <a:gd name="T42" fmla="*/ 2147483646 w 978"/>
              <a:gd name="T43" fmla="*/ 2147483646 h 1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8"/>
              <a:gd name="T67" fmla="*/ 0 h 1255"/>
              <a:gd name="T68" fmla="*/ 978 w 978"/>
              <a:gd name="T69" fmla="*/ 1255 h 1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8" h="1255">
                <a:moveTo>
                  <a:pt x="386" y="436"/>
                </a:moveTo>
                <a:cubicBezTo>
                  <a:pt x="408" y="393"/>
                  <a:pt x="280" y="456"/>
                  <a:pt x="234" y="431"/>
                </a:cubicBezTo>
                <a:cubicBezTo>
                  <a:pt x="188" y="406"/>
                  <a:pt x="117" y="345"/>
                  <a:pt x="112" y="287"/>
                </a:cubicBezTo>
                <a:cubicBezTo>
                  <a:pt x="107" y="229"/>
                  <a:pt x="146" y="127"/>
                  <a:pt x="202" y="81"/>
                </a:cubicBezTo>
                <a:cubicBezTo>
                  <a:pt x="258" y="35"/>
                  <a:pt x="354" y="0"/>
                  <a:pt x="445" y="9"/>
                </a:cubicBezTo>
                <a:cubicBezTo>
                  <a:pt x="536" y="18"/>
                  <a:pt x="664" y="56"/>
                  <a:pt x="746" y="135"/>
                </a:cubicBezTo>
                <a:cubicBezTo>
                  <a:pt x="828" y="214"/>
                  <a:pt x="901" y="365"/>
                  <a:pt x="935" y="481"/>
                </a:cubicBezTo>
                <a:cubicBezTo>
                  <a:pt x="969" y="597"/>
                  <a:pt x="978" y="731"/>
                  <a:pt x="953" y="831"/>
                </a:cubicBezTo>
                <a:cubicBezTo>
                  <a:pt x="928" y="931"/>
                  <a:pt x="865" y="1021"/>
                  <a:pt x="786" y="1083"/>
                </a:cubicBezTo>
                <a:cubicBezTo>
                  <a:pt x="707" y="1145"/>
                  <a:pt x="573" y="1199"/>
                  <a:pt x="481" y="1204"/>
                </a:cubicBezTo>
                <a:cubicBezTo>
                  <a:pt x="389" y="1209"/>
                  <a:pt x="290" y="1166"/>
                  <a:pt x="234" y="1114"/>
                </a:cubicBezTo>
                <a:cubicBezTo>
                  <a:pt x="178" y="1062"/>
                  <a:pt x="116" y="940"/>
                  <a:pt x="144" y="894"/>
                </a:cubicBezTo>
                <a:cubicBezTo>
                  <a:pt x="172" y="848"/>
                  <a:pt x="361" y="862"/>
                  <a:pt x="404" y="840"/>
                </a:cubicBezTo>
                <a:cubicBezTo>
                  <a:pt x="447" y="818"/>
                  <a:pt x="429" y="775"/>
                  <a:pt x="404" y="759"/>
                </a:cubicBezTo>
                <a:cubicBezTo>
                  <a:pt x="379" y="743"/>
                  <a:pt x="302" y="733"/>
                  <a:pt x="256" y="746"/>
                </a:cubicBezTo>
                <a:cubicBezTo>
                  <a:pt x="210" y="759"/>
                  <a:pt x="155" y="794"/>
                  <a:pt x="126" y="836"/>
                </a:cubicBezTo>
                <a:cubicBezTo>
                  <a:pt x="97" y="878"/>
                  <a:pt x="83" y="933"/>
                  <a:pt x="81" y="997"/>
                </a:cubicBezTo>
                <a:cubicBezTo>
                  <a:pt x="79" y="1061"/>
                  <a:pt x="117" y="1189"/>
                  <a:pt x="112" y="1222"/>
                </a:cubicBezTo>
                <a:cubicBezTo>
                  <a:pt x="107" y="1255"/>
                  <a:pt x="66" y="1245"/>
                  <a:pt x="49" y="1195"/>
                </a:cubicBezTo>
                <a:cubicBezTo>
                  <a:pt x="32" y="1145"/>
                  <a:pt x="0" y="1006"/>
                  <a:pt x="9" y="921"/>
                </a:cubicBezTo>
                <a:cubicBezTo>
                  <a:pt x="18" y="836"/>
                  <a:pt x="41" y="766"/>
                  <a:pt x="103" y="687"/>
                </a:cubicBezTo>
                <a:cubicBezTo>
                  <a:pt x="165" y="608"/>
                  <a:pt x="364" y="479"/>
                  <a:pt x="386" y="436"/>
                </a:cubicBezTo>
                <a:close/>
              </a:path>
            </a:pathLst>
          </a:custGeom>
          <a:solidFill>
            <a:srgbClr val="D26969"/>
          </a:solidFill>
          <a:ln w="1905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4" name="Rectangle 50"/>
          <p:cNvSpPr>
            <a:spLocks noChangeArrowheads="1"/>
          </p:cNvSpPr>
          <p:nvPr/>
        </p:nvSpPr>
        <p:spPr bwMode="auto">
          <a:xfrm>
            <a:off x="7061200" y="1587500"/>
            <a:ext cx="1063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Increased</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3" name="Freeform 53"/>
          <p:cNvSpPr>
            <a:spLocks/>
          </p:cNvSpPr>
          <p:nvPr/>
        </p:nvSpPr>
        <p:spPr bwMode="auto">
          <a:xfrm rot="1964039">
            <a:off x="5530850" y="3862388"/>
            <a:ext cx="1141413" cy="482600"/>
          </a:xfrm>
          <a:custGeom>
            <a:avLst/>
            <a:gdLst>
              <a:gd name="T0" fmla="*/ 2147483646 w 891"/>
              <a:gd name="T1" fmla="*/ 2147483646 h 381"/>
              <a:gd name="T2" fmla="*/ 2147483646 w 891"/>
              <a:gd name="T3" fmla="*/ 2147483646 h 381"/>
              <a:gd name="T4" fmla="*/ 2147483646 w 891"/>
              <a:gd name="T5" fmla="*/ 2147483646 h 381"/>
              <a:gd name="T6" fmla="*/ 2147483646 w 891"/>
              <a:gd name="T7" fmla="*/ 2147483646 h 381"/>
              <a:gd name="T8" fmla="*/ 2147483646 w 891"/>
              <a:gd name="T9" fmla="*/ 2147483646 h 381"/>
              <a:gd name="T10" fmla="*/ 2147483646 w 891"/>
              <a:gd name="T11" fmla="*/ 2147483646 h 381"/>
              <a:gd name="T12" fmla="*/ 2147483646 w 891"/>
              <a:gd name="T13" fmla="*/ 2147483646 h 381"/>
              <a:gd name="T14" fmla="*/ 2147483646 w 891"/>
              <a:gd name="T15" fmla="*/ 2147483646 h 381"/>
              <a:gd name="T16" fmla="*/ 0 w 891"/>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381"/>
              <a:gd name="T29" fmla="*/ 891 w 89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381">
                <a:moveTo>
                  <a:pt x="891" y="381"/>
                </a:moveTo>
                <a:cubicBezTo>
                  <a:pt x="867" y="363"/>
                  <a:pt x="790" y="287"/>
                  <a:pt x="747" y="277"/>
                </a:cubicBezTo>
                <a:cubicBezTo>
                  <a:pt x="703" y="266"/>
                  <a:pt x="655" y="324"/>
                  <a:pt x="630" y="316"/>
                </a:cubicBezTo>
                <a:cubicBezTo>
                  <a:pt x="604" y="307"/>
                  <a:pt x="627" y="235"/>
                  <a:pt x="593" y="223"/>
                </a:cubicBezTo>
                <a:cubicBezTo>
                  <a:pt x="557" y="211"/>
                  <a:pt x="453" y="257"/>
                  <a:pt x="419" y="245"/>
                </a:cubicBezTo>
                <a:cubicBezTo>
                  <a:pt x="385" y="232"/>
                  <a:pt x="425" y="160"/>
                  <a:pt x="392" y="150"/>
                </a:cubicBezTo>
                <a:cubicBezTo>
                  <a:pt x="359" y="141"/>
                  <a:pt x="254" y="193"/>
                  <a:pt x="219" y="186"/>
                </a:cubicBezTo>
                <a:cubicBezTo>
                  <a:pt x="186" y="180"/>
                  <a:pt x="222" y="144"/>
                  <a:pt x="185" y="113"/>
                </a:cubicBezTo>
                <a:cubicBezTo>
                  <a:pt x="148" y="82"/>
                  <a:pt x="38" y="24"/>
                  <a:pt x="0"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6" name="Rectangle 54"/>
          <p:cNvSpPr>
            <a:spLocks noChangeArrowheads="1"/>
          </p:cNvSpPr>
          <p:nvPr/>
        </p:nvSpPr>
        <p:spPr bwMode="auto">
          <a:xfrm>
            <a:off x="7126288" y="184785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Lipolysis</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5" name="Freeform 165"/>
          <p:cNvSpPr>
            <a:spLocks/>
          </p:cNvSpPr>
          <p:nvPr/>
        </p:nvSpPr>
        <p:spPr bwMode="auto">
          <a:xfrm rot="3242342" flipH="1" flipV="1">
            <a:off x="6507163" y="3282950"/>
            <a:ext cx="711200" cy="49847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248" name="Rectangle 176"/>
          <p:cNvSpPr>
            <a:spLocks noChangeArrowheads="1"/>
          </p:cNvSpPr>
          <p:nvPr/>
        </p:nvSpPr>
        <p:spPr bwMode="auto">
          <a:xfrm>
            <a:off x="7286625" y="3248025"/>
            <a:ext cx="1470025" cy="820738"/>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Reabsorption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nvGrpSpPr>
          <p:cNvPr id="647197" name="Group 196"/>
          <p:cNvGrpSpPr>
            <a:grpSpLocks/>
          </p:cNvGrpSpPr>
          <p:nvPr/>
        </p:nvGrpSpPr>
        <p:grpSpPr bwMode="auto">
          <a:xfrm>
            <a:off x="3517900" y="3736975"/>
            <a:ext cx="1885950" cy="2001838"/>
            <a:chOff x="3954472" y="3774344"/>
            <a:chExt cx="2125195" cy="2252219"/>
          </a:xfrm>
        </p:grpSpPr>
        <p:grpSp>
          <p:nvGrpSpPr>
            <p:cNvPr id="647212" name="Group 63"/>
            <p:cNvGrpSpPr>
              <a:grpSpLocks/>
            </p:cNvGrpSpPr>
            <p:nvPr/>
          </p:nvGrpSpPr>
          <p:grpSpPr bwMode="auto">
            <a:xfrm>
              <a:off x="4254906" y="4240574"/>
              <a:ext cx="1824761" cy="1460368"/>
              <a:chOff x="5099" y="1919"/>
              <a:chExt cx="1045" cy="887"/>
            </a:xfrm>
          </p:grpSpPr>
          <p:sp>
            <p:nvSpPr>
              <p:cNvPr id="647215" name="Freeform 64"/>
              <p:cNvSpPr>
                <a:spLocks/>
              </p:cNvSpPr>
              <p:nvPr/>
            </p:nvSpPr>
            <p:spPr bwMode="auto">
              <a:xfrm>
                <a:off x="5099" y="1919"/>
                <a:ext cx="1045" cy="879"/>
              </a:xfrm>
              <a:custGeom>
                <a:avLst/>
                <a:gdLst>
                  <a:gd name="T0" fmla="*/ 0 w 2504"/>
                  <a:gd name="T1" fmla="*/ 0 h 2104"/>
                  <a:gd name="T2" fmla="*/ 0 w 2504"/>
                  <a:gd name="T3" fmla="*/ 0 h 2104"/>
                  <a:gd name="T4" fmla="*/ 0 w 2504"/>
                  <a:gd name="T5" fmla="*/ 0 h 2104"/>
                  <a:gd name="T6" fmla="*/ 0 w 2504"/>
                  <a:gd name="T7" fmla="*/ 0 h 2104"/>
                  <a:gd name="T8" fmla="*/ 0 w 2504"/>
                  <a:gd name="T9" fmla="*/ 0 h 2104"/>
                  <a:gd name="T10" fmla="*/ 0 w 2504"/>
                  <a:gd name="T11" fmla="*/ 0 h 2104"/>
                  <a:gd name="T12" fmla="*/ 0 w 2504"/>
                  <a:gd name="T13" fmla="*/ 0 h 2104"/>
                  <a:gd name="T14" fmla="*/ 0 w 2504"/>
                  <a:gd name="T15" fmla="*/ 0 h 2104"/>
                  <a:gd name="T16" fmla="*/ 0 w 2504"/>
                  <a:gd name="T17" fmla="*/ 0 h 2104"/>
                  <a:gd name="T18" fmla="*/ 0 w 2504"/>
                  <a:gd name="T19" fmla="*/ 0 h 2104"/>
                  <a:gd name="T20" fmla="*/ 0 w 2504"/>
                  <a:gd name="T21" fmla="*/ 0 h 2104"/>
                  <a:gd name="T22" fmla="*/ 0 w 2504"/>
                  <a:gd name="T23" fmla="*/ 0 h 2104"/>
                  <a:gd name="T24" fmla="*/ 0 w 2504"/>
                  <a:gd name="T25" fmla="*/ 0 h 2104"/>
                  <a:gd name="T26" fmla="*/ 0 w 2504"/>
                  <a:gd name="T27" fmla="*/ 0 h 2104"/>
                  <a:gd name="T28" fmla="*/ 0 w 2504"/>
                  <a:gd name="T29" fmla="*/ 0 h 2104"/>
                  <a:gd name="T30" fmla="*/ 0 w 2504"/>
                  <a:gd name="T31" fmla="*/ 0 h 2104"/>
                  <a:gd name="T32" fmla="*/ 0 w 2504"/>
                  <a:gd name="T33" fmla="*/ 0 h 2104"/>
                  <a:gd name="T34" fmla="*/ 0 w 2504"/>
                  <a:gd name="T35" fmla="*/ 0 h 2104"/>
                  <a:gd name="T36" fmla="*/ 0 w 2504"/>
                  <a:gd name="T37" fmla="*/ 0 h 2104"/>
                  <a:gd name="T38" fmla="*/ 0 w 2504"/>
                  <a:gd name="T39" fmla="*/ 0 h 2104"/>
                  <a:gd name="T40" fmla="*/ 0 w 2504"/>
                  <a:gd name="T41" fmla="*/ 0 h 2104"/>
                  <a:gd name="T42" fmla="*/ 0 w 2504"/>
                  <a:gd name="T43" fmla="*/ 0 h 2104"/>
                  <a:gd name="T44" fmla="*/ 0 w 2504"/>
                  <a:gd name="T45" fmla="*/ 0 h 2104"/>
                  <a:gd name="T46" fmla="*/ 0 w 2504"/>
                  <a:gd name="T47" fmla="*/ 0 h 2104"/>
                  <a:gd name="T48" fmla="*/ 0 w 2504"/>
                  <a:gd name="T49" fmla="*/ 0 h 2104"/>
                  <a:gd name="T50" fmla="*/ 0 w 2504"/>
                  <a:gd name="T51" fmla="*/ 0 h 2104"/>
                  <a:gd name="T52" fmla="*/ 0 w 2504"/>
                  <a:gd name="T53" fmla="*/ 0 h 2104"/>
                  <a:gd name="T54" fmla="*/ 0 w 2504"/>
                  <a:gd name="T55" fmla="*/ 0 h 2104"/>
                  <a:gd name="T56" fmla="*/ 0 w 2504"/>
                  <a:gd name="T57" fmla="*/ 0 h 2104"/>
                  <a:gd name="T58" fmla="*/ 0 w 2504"/>
                  <a:gd name="T59" fmla="*/ 0 h 2104"/>
                  <a:gd name="T60" fmla="*/ 0 w 2504"/>
                  <a:gd name="T61" fmla="*/ 0 h 2104"/>
                  <a:gd name="T62" fmla="*/ 0 w 2504"/>
                  <a:gd name="T63" fmla="*/ 0 h 2104"/>
                  <a:gd name="T64" fmla="*/ 0 w 2504"/>
                  <a:gd name="T65" fmla="*/ 0 h 2104"/>
                  <a:gd name="T66" fmla="*/ 0 w 2504"/>
                  <a:gd name="T67" fmla="*/ 0 h 2104"/>
                  <a:gd name="T68" fmla="*/ 0 w 2504"/>
                  <a:gd name="T69" fmla="*/ 0 h 2104"/>
                  <a:gd name="T70" fmla="*/ 0 w 2504"/>
                  <a:gd name="T71" fmla="*/ 0 h 2104"/>
                  <a:gd name="T72" fmla="*/ 0 w 2504"/>
                  <a:gd name="T73" fmla="*/ 0 h 2104"/>
                  <a:gd name="T74" fmla="*/ 0 w 2504"/>
                  <a:gd name="T75" fmla="*/ 0 h 2104"/>
                  <a:gd name="T76" fmla="*/ 0 w 2504"/>
                  <a:gd name="T77" fmla="*/ 0 h 2104"/>
                  <a:gd name="T78" fmla="*/ 0 w 2504"/>
                  <a:gd name="T79" fmla="*/ 0 h 2104"/>
                  <a:gd name="T80" fmla="*/ 0 w 2504"/>
                  <a:gd name="T81" fmla="*/ 0 h 2104"/>
                  <a:gd name="T82" fmla="*/ 0 w 2504"/>
                  <a:gd name="T83" fmla="*/ 0 h 2104"/>
                  <a:gd name="T84" fmla="*/ 0 w 2504"/>
                  <a:gd name="T85" fmla="*/ 0 h 2104"/>
                  <a:gd name="T86" fmla="*/ 0 w 2504"/>
                  <a:gd name="T87" fmla="*/ 0 h 2104"/>
                  <a:gd name="T88" fmla="*/ 0 w 2504"/>
                  <a:gd name="T89" fmla="*/ 0 h 2104"/>
                  <a:gd name="T90" fmla="*/ 0 w 2504"/>
                  <a:gd name="T91" fmla="*/ 0 h 2104"/>
                  <a:gd name="T92" fmla="*/ 0 w 2504"/>
                  <a:gd name="T93" fmla="*/ 0 h 2104"/>
                  <a:gd name="T94" fmla="*/ 0 w 2504"/>
                  <a:gd name="T95" fmla="*/ 0 h 2104"/>
                  <a:gd name="T96" fmla="*/ 0 w 2504"/>
                  <a:gd name="T97" fmla="*/ 0 h 2104"/>
                  <a:gd name="T98" fmla="*/ 0 w 2504"/>
                  <a:gd name="T99" fmla="*/ 0 h 2104"/>
                  <a:gd name="T100" fmla="*/ 0 w 2504"/>
                  <a:gd name="T101" fmla="*/ 0 h 2104"/>
                  <a:gd name="T102" fmla="*/ 0 w 2504"/>
                  <a:gd name="T103" fmla="*/ 0 h 2104"/>
                  <a:gd name="T104" fmla="*/ 0 w 2504"/>
                  <a:gd name="T105" fmla="*/ 0 h 2104"/>
                  <a:gd name="T106" fmla="*/ 0 w 2504"/>
                  <a:gd name="T107" fmla="*/ 0 h 2104"/>
                  <a:gd name="T108" fmla="*/ 0 w 2504"/>
                  <a:gd name="T109" fmla="*/ 0 h 2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04"/>
                  <a:gd name="T166" fmla="*/ 0 h 2104"/>
                  <a:gd name="T167" fmla="*/ 2504 w 2504"/>
                  <a:gd name="T168" fmla="*/ 2104 h 2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04" h="2104">
                    <a:moveTo>
                      <a:pt x="1436" y="1"/>
                    </a:moveTo>
                    <a:lnTo>
                      <a:pt x="1456" y="0"/>
                    </a:lnTo>
                    <a:lnTo>
                      <a:pt x="1476" y="0"/>
                    </a:lnTo>
                    <a:lnTo>
                      <a:pt x="1496" y="0"/>
                    </a:lnTo>
                    <a:lnTo>
                      <a:pt x="1516" y="1"/>
                    </a:lnTo>
                    <a:lnTo>
                      <a:pt x="1535" y="2"/>
                    </a:lnTo>
                    <a:lnTo>
                      <a:pt x="1554" y="4"/>
                    </a:lnTo>
                    <a:lnTo>
                      <a:pt x="1572" y="6"/>
                    </a:lnTo>
                    <a:lnTo>
                      <a:pt x="1592" y="9"/>
                    </a:lnTo>
                    <a:lnTo>
                      <a:pt x="1610" y="12"/>
                    </a:lnTo>
                    <a:lnTo>
                      <a:pt x="1628" y="17"/>
                    </a:lnTo>
                    <a:lnTo>
                      <a:pt x="1647" y="22"/>
                    </a:lnTo>
                    <a:lnTo>
                      <a:pt x="1665" y="28"/>
                    </a:lnTo>
                    <a:lnTo>
                      <a:pt x="1682" y="33"/>
                    </a:lnTo>
                    <a:lnTo>
                      <a:pt x="1700" y="42"/>
                    </a:lnTo>
                    <a:lnTo>
                      <a:pt x="1717" y="50"/>
                    </a:lnTo>
                    <a:lnTo>
                      <a:pt x="1735" y="61"/>
                    </a:lnTo>
                    <a:lnTo>
                      <a:pt x="1748" y="61"/>
                    </a:lnTo>
                    <a:lnTo>
                      <a:pt x="1760" y="63"/>
                    </a:lnTo>
                    <a:lnTo>
                      <a:pt x="1771" y="65"/>
                    </a:lnTo>
                    <a:lnTo>
                      <a:pt x="1784" y="69"/>
                    </a:lnTo>
                    <a:lnTo>
                      <a:pt x="1795" y="72"/>
                    </a:lnTo>
                    <a:lnTo>
                      <a:pt x="1806" y="78"/>
                    </a:lnTo>
                    <a:lnTo>
                      <a:pt x="1816" y="83"/>
                    </a:lnTo>
                    <a:lnTo>
                      <a:pt x="1827" y="89"/>
                    </a:lnTo>
                    <a:lnTo>
                      <a:pt x="1837" y="94"/>
                    </a:lnTo>
                    <a:lnTo>
                      <a:pt x="1846" y="101"/>
                    </a:lnTo>
                    <a:lnTo>
                      <a:pt x="1856" y="108"/>
                    </a:lnTo>
                    <a:lnTo>
                      <a:pt x="1866" y="116"/>
                    </a:lnTo>
                    <a:lnTo>
                      <a:pt x="1876" y="123"/>
                    </a:lnTo>
                    <a:lnTo>
                      <a:pt x="1886" y="129"/>
                    </a:lnTo>
                    <a:lnTo>
                      <a:pt x="1897" y="137"/>
                    </a:lnTo>
                    <a:lnTo>
                      <a:pt x="1907" y="145"/>
                    </a:lnTo>
                    <a:lnTo>
                      <a:pt x="1927" y="145"/>
                    </a:lnTo>
                    <a:lnTo>
                      <a:pt x="1949" y="147"/>
                    </a:lnTo>
                    <a:lnTo>
                      <a:pt x="1970" y="152"/>
                    </a:lnTo>
                    <a:lnTo>
                      <a:pt x="1992" y="158"/>
                    </a:lnTo>
                    <a:lnTo>
                      <a:pt x="2012" y="164"/>
                    </a:lnTo>
                    <a:lnTo>
                      <a:pt x="2033" y="174"/>
                    </a:lnTo>
                    <a:lnTo>
                      <a:pt x="2053" y="184"/>
                    </a:lnTo>
                    <a:lnTo>
                      <a:pt x="2074" y="197"/>
                    </a:lnTo>
                    <a:lnTo>
                      <a:pt x="2092" y="209"/>
                    </a:lnTo>
                    <a:lnTo>
                      <a:pt x="2111" y="221"/>
                    </a:lnTo>
                    <a:lnTo>
                      <a:pt x="2128" y="237"/>
                    </a:lnTo>
                    <a:lnTo>
                      <a:pt x="2145" y="253"/>
                    </a:lnTo>
                    <a:lnTo>
                      <a:pt x="2161" y="269"/>
                    </a:lnTo>
                    <a:lnTo>
                      <a:pt x="2176" y="287"/>
                    </a:lnTo>
                    <a:lnTo>
                      <a:pt x="2189" y="305"/>
                    </a:lnTo>
                    <a:lnTo>
                      <a:pt x="2203" y="324"/>
                    </a:lnTo>
                    <a:lnTo>
                      <a:pt x="2236" y="345"/>
                    </a:lnTo>
                    <a:lnTo>
                      <a:pt x="2265" y="369"/>
                    </a:lnTo>
                    <a:lnTo>
                      <a:pt x="2291" y="394"/>
                    </a:lnTo>
                    <a:lnTo>
                      <a:pt x="2314" y="423"/>
                    </a:lnTo>
                    <a:lnTo>
                      <a:pt x="2333" y="452"/>
                    </a:lnTo>
                    <a:lnTo>
                      <a:pt x="2351" y="484"/>
                    </a:lnTo>
                    <a:lnTo>
                      <a:pt x="2367" y="516"/>
                    </a:lnTo>
                    <a:lnTo>
                      <a:pt x="2381" y="550"/>
                    </a:lnTo>
                    <a:lnTo>
                      <a:pt x="2394" y="583"/>
                    </a:lnTo>
                    <a:lnTo>
                      <a:pt x="2406" y="618"/>
                    </a:lnTo>
                    <a:lnTo>
                      <a:pt x="2418" y="652"/>
                    </a:lnTo>
                    <a:lnTo>
                      <a:pt x="2430" y="687"/>
                    </a:lnTo>
                    <a:lnTo>
                      <a:pt x="2441" y="721"/>
                    </a:lnTo>
                    <a:lnTo>
                      <a:pt x="2454" y="754"/>
                    </a:lnTo>
                    <a:lnTo>
                      <a:pt x="2467" y="787"/>
                    </a:lnTo>
                    <a:lnTo>
                      <a:pt x="2483" y="820"/>
                    </a:lnTo>
                    <a:lnTo>
                      <a:pt x="2493" y="848"/>
                    </a:lnTo>
                    <a:lnTo>
                      <a:pt x="2499" y="878"/>
                    </a:lnTo>
                    <a:lnTo>
                      <a:pt x="2503" y="906"/>
                    </a:lnTo>
                    <a:lnTo>
                      <a:pt x="2504" y="936"/>
                    </a:lnTo>
                    <a:lnTo>
                      <a:pt x="2501" y="964"/>
                    </a:lnTo>
                    <a:lnTo>
                      <a:pt x="2497" y="994"/>
                    </a:lnTo>
                    <a:lnTo>
                      <a:pt x="2490" y="1023"/>
                    </a:lnTo>
                    <a:lnTo>
                      <a:pt x="2483" y="1053"/>
                    </a:lnTo>
                    <a:lnTo>
                      <a:pt x="2473" y="1080"/>
                    </a:lnTo>
                    <a:lnTo>
                      <a:pt x="2462" y="1109"/>
                    </a:lnTo>
                    <a:lnTo>
                      <a:pt x="2451" y="1137"/>
                    </a:lnTo>
                    <a:lnTo>
                      <a:pt x="2439" y="1166"/>
                    </a:lnTo>
                    <a:lnTo>
                      <a:pt x="2427" y="1193"/>
                    </a:lnTo>
                    <a:lnTo>
                      <a:pt x="2415" y="1221"/>
                    </a:lnTo>
                    <a:lnTo>
                      <a:pt x="2403" y="1248"/>
                    </a:lnTo>
                    <a:lnTo>
                      <a:pt x="2393" y="1276"/>
                    </a:lnTo>
                    <a:lnTo>
                      <a:pt x="2385" y="1292"/>
                    </a:lnTo>
                    <a:lnTo>
                      <a:pt x="2377" y="1309"/>
                    </a:lnTo>
                    <a:lnTo>
                      <a:pt x="2369" y="1324"/>
                    </a:lnTo>
                    <a:lnTo>
                      <a:pt x="2361" y="1339"/>
                    </a:lnTo>
                    <a:lnTo>
                      <a:pt x="2352" y="1355"/>
                    </a:lnTo>
                    <a:lnTo>
                      <a:pt x="2342" y="1369"/>
                    </a:lnTo>
                    <a:lnTo>
                      <a:pt x="2331" y="1383"/>
                    </a:lnTo>
                    <a:lnTo>
                      <a:pt x="2321" y="1396"/>
                    </a:lnTo>
                    <a:lnTo>
                      <a:pt x="2308" y="1408"/>
                    </a:lnTo>
                    <a:lnTo>
                      <a:pt x="2296" y="1419"/>
                    </a:lnTo>
                    <a:lnTo>
                      <a:pt x="2283" y="1429"/>
                    </a:lnTo>
                    <a:lnTo>
                      <a:pt x="2268" y="1438"/>
                    </a:lnTo>
                    <a:lnTo>
                      <a:pt x="2252" y="1445"/>
                    </a:lnTo>
                    <a:lnTo>
                      <a:pt x="2237" y="1451"/>
                    </a:lnTo>
                    <a:lnTo>
                      <a:pt x="2220" y="1455"/>
                    </a:lnTo>
                    <a:lnTo>
                      <a:pt x="2203" y="1460"/>
                    </a:lnTo>
                    <a:lnTo>
                      <a:pt x="2198" y="1465"/>
                    </a:lnTo>
                    <a:lnTo>
                      <a:pt x="2194" y="1473"/>
                    </a:lnTo>
                    <a:lnTo>
                      <a:pt x="2190" y="1481"/>
                    </a:lnTo>
                    <a:lnTo>
                      <a:pt x="2189" y="1491"/>
                    </a:lnTo>
                    <a:lnTo>
                      <a:pt x="2185" y="1500"/>
                    </a:lnTo>
                    <a:lnTo>
                      <a:pt x="2182" y="1510"/>
                    </a:lnTo>
                    <a:lnTo>
                      <a:pt x="2180" y="1520"/>
                    </a:lnTo>
                    <a:lnTo>
                      <a:pt x="2177" y="1530"/>
                    </a:lnTo>
                    <a:lnTo>
                      <a:pt x="2172" y="1539"/>
                    </a:lnTo>
                    <a:lnTo>
                      <a:pt x="2169" y="1548"/>
                    </a:lnTo>
                    <a:lnTo>
                      <a:pt x="2162" y="1557"/>
                    </a:lnTo>
                    <a:lnTo>
                      <a:pt x="2157" y="1565"/>
                    </a:lnTo>
                    <a:lnTo>
                      <a:pt x="2149" y="1572"/>
                    </a:lnTo>
                    <a:lnTo>
                      <a:pt x="2141" y="1578"/>
                    </a:lnTo>
                    <a:lnTo>
                      <a:pt x="2130" y="1583"/>
                    </a:lnTo>
                    <a:lnTo>
                      <a:pt x="2119" y="1586"/>
                    </a:lnTo>
                    <a:lnTo>
                      <a:pt x="2109" y="1593"/>
                    </a:lnTo>
                    <a:lnTo>
                      <a:pt x="2100" y="1602"/>
                    </a:lnTo>
                    <a:lnTo>
                      <a:pt x="2092" y="1609"/>
                    </a:lnTo>
                    <a:lnTo>
                      <a:pt x="2083" y="1620"/>
                    </a:lnTo>
                    <a:lnTo>
                      <a:pt x="2074" y="1629"/>
                    </a:lnTo>
                    <a:lnTo>
                      <a:pt x="2065" y="1640"/>
                    </a:lnTo>
                    <a:lnTo>
                      <a:pt x="2056" y="1649"/>
                    </a:lnTo>
                    <a:lnTo>
                      <a:pt x="2047" y="1660"/>
                    </a:lnTo>
                    <a:lnTo>
                      <a:pt x="2036" y="1669"/>
                    </a:lnTo>
                    <a:lnTo>
                      <a:pt x="2027" y="1679"/>
                    </a:lnTo>
                    <a:lnTo>
                      <a:pt x="2016" y="1686"/>
                    </a:lnTo>
                    <a:lnTo>
                      <a:pt x="2005" y="1695"/>
                    </a:lnTo>
                    <a:lnTo>
                      <a:pt x="1993" y="1700"/>
                    </a:lnTo>
                    <a:lnTo>
                      <a:pt x="1982" y="1707"/>
                    </a:lnTo>
                    <a:lnTo>
                      <a:pt x="1969" y="1711"/>
                    </a:lnTo>
                    <a:lnTo>
                      <a:pt x="1956" y="1715"/>
                    </a:lnTo>
                    <a:lnTo>
                      <a:pt x="1941" y="1719"/>
                    </a:lnTo>
                    <a:lnTo>
                      <a:pt x="1927" y="1727"/>
                    </a:lnTo>
                    <a:lnTo>
                      <a:pt x="1912" y="1732"/>
                    </a:lnTo>
                    <a:lnTo>
                      <a:pt x="1899" y="1738"/>
                    </a:lnTo>
                    <a:lnTo>
                      <a:pt x="1883" y="1744"/>
                    </a:lnTo>
                    <a:lnTo>
                      <a:pt x="1869" y="1750"/>
                    </a:lnTo>
                    <a:lnTo>
                      <a:pt x="1853" y="1755"/>
                    </a:lnTo>
                    <a:lnTo>
                      <a:pt x="1840" y="1760"/>
                    </a:lnTo>
                    <a:lnTo>
                      <a:pt x="1825" y="1764"/>
                    </a:lnTo>
                    <a:lnTo>
                      <a:pt x="1808" y="1767"/>
                    </a:lnTo>
                    <a:lnTo>
                      <a:pt x="1793" y="1769"/>
                    </a:lnTo>
                    <a:lnTo>
                      <a:pt x="1778" y="1772"/>
                    </a:lnTo>
                    <a:lnTo>
                      <a:pt x="1761" y="1772"/>
                    </a:lnTo>
                    <a:lnTo>
                      <a:pt x="1745" y="1773"/>
                    </a:lnTo>
                    <a:lnTo>
                      <a:pt x="1729" y="1771"/>
                    </a:lnTo>
                    <a:lnTo>
                      <a:pt x="1712" y="1769"/>
                    </a:lnTo>
                    <a:lnTo>
                      <a:pt x="1700" y="1771"/>
                    </a:lnTo>
                    <a:lnTo>
                      <a:pt x="1691" y="1774"/>
                    </a:lnTo>
                    <a:lnTo>
                      <a:pt x="1684" y="1779"/>
                    </a:lnTo>
                    <a:lnTo>
                      <a:pt x="1682" y="1787"/>
                    </a:lnTo>
                    <a:lnTo>
                      <a:pt x="1680" y="1794"/>
                    </a:lnTo>
                    <a:lnTo>
                      <a:pt x="1682" y="1804"/>
                    </a:lnTo>
                    <a:lnTo>
                      <a:pt x="1684" y="1813"/>
                    </a:lnTo>
                    <a:lnTo>
                      <a:pt x="1691" y="1823"/>
                    </a:lnTo>
                    <a:lnTo>
                      <a:pt x="1695" y="1833"/>
                    </a:lnTo>
                    <a:lnTo>
                      <a:pt x="1703" y="1844"/>
                    </a:lnTo>
                    <a:lnTo>
                      <a:pt x="1711" y="1854"/>
                    </a:lnTo>
                    <a:lnTo>
                      <a:pt x="1720" y="1865"/>
                    </a:lnTo>
                    <a:lnTo>
                      <a:pt x="1728" y="1874"/>
                    </a:lnTo>
                    <a:lnTo>
                      <a:pt x="1736" y="1884"/>
                    </a:lnTo>
                    <a:lnTo>
                      <a:pt x="1743" y="1891"/>
                    </a:lnTo>
                    <a:lnTo>
                      <a:pt x="1750" y="1900"/>
                    </a:lnTo>
                    <a:lnTo>
                      <a:pt x="1754" y="1906"/>
                    </a:lnTo>
                    <a:lnTo>
                      <a:pt x="1759" y="1910"/>
                    </a:lnTo>
                    <a:lnTo>
                      <a:pt x="1763" y="1916"/>
                    </a:lnTo>
                    <a:lnTo>
                      <a:pt x="1769" y="1921"/>
                    </a:lnTo>
                    <a:lnTo>
                      <a:pt x="1772" y="1926"/>
                    </a:lnTo>
                    <a:lnTo>
                      <a:pt x="1778" y="1931"/>
                    </a:lnTo>
                    <a:lnTo>
                      <a:pt x="1783" y="1937"/>
                    </a:lnTo>
                    <a:lnTo>
                      <a:pt x="1788" y="1942"/>
                    </a:lnTo>
                    <a:lnTo>
                      <a:pt x="1792" y="1945"/>
                    </a:lnTo>
                    <a:lnTo>
                      <a:pt x="1797" y="1950"/>
                    </a:lnTo>
                    <a:lnTo>
                      <a:pt x="1803" y="1956"/>
                    </a:lnTo>
                    <a:lnTo>
                      <a:pt x="1807" y="1961"/>
                    </a:lnTo>
                    <a:lnTo>
                      <a:pt x="1813" y="1965"/>
                    </a:lnTo>
                    <a:lnTo>
                      <a:pt x="1819" y="1969"/>
                    </a:lnTo>
                    <a:lnTo>
                      <a:pt x="1825" y="1975"/>
                    </a:lnTo>
                    <a:lnTo>
                      <a:pt x="1830" y="1980"/>
                    </a:lnTo>
                    <a:lnTo>
                      <a:pt x="1818" y="1987"/>
                    </a:lnTo>
                    <a:lnTo>
                      <a:pt x="1807" y="1996"/>
                    </a:lnTo>
                    <a:lnTo>
                      <a:pt x="1795" y="2004"/>
                    </a:lnTo>
                    <a:lnTo>
                      <a:pt x="1784" y="2013"/>
                    </a:lnTo>
                    <a:lnTo>
                      <a:pt x="1770" y="2021"/>
                    </a:lnTo>
                    <a:lnTo>
                      <a:pt x="1759" y="2030"/>
                    </a:lnTo>
                    <a:lnTo>
                      <a:pt x="1747" y="2039"/>
                    </a:lnTo>
                    <a:lnTo>
                      <a:pt x="1735" y="2047"/>
                    </a:lnTo>
                    <a:lnTo>
                      <a:pt x="1722" y="2054"/>
                    </a:lnTo>
                    <a:lnTo>
                      <a:pt x="1711" y="2061"/>
                    </a:lnTo>
                    <a:lnTo>
                      <a:pt x="1698" y="2070"/>
                    </a:lnTo>
                    <a:lnTo>
                      <a:pt x="1687" y="2078"/>
                    </a:lnTo>
                    <a:lnTo>
                      <a:pt x="1674" y="2084"/>
                    </a:lnTo>
                    <a:lnTo>
                      <a:pt x="1663" y="2091"/>
                    </a:lnTo>
                    <a:lnTo>
                      <a:pt x="1651" y="2097"/>
                    </a:lnTo>
                    <a:lnTo>
                      <a:pt x="1640" y="2104"/>
                    </a:lnTo>
                    <a:lnTo>
                      <a:pt x="1592" y="2054"/>
                    </a:lnTo>
                    <a:lnTo>
                      <a:pt x="1543" y="2010"/>
                    </a:lnTo>
                    <a:lnTo>
                      <a:pt x="1491" y="1969"/>
                    </a:lnTo>
                    <a:lnTo>
                      <a:pt x="1439" y="1933"/>
                    </a:lnTo>
                    <a:lnTo>
                      <a:pt x="1384" y="1899"/>
                    </a:lnTo>
                    <a:lnTo>
                      <a:pt x="1329" y="1868"/>
                    </a:lnTo>
                    <a:lnTo>
                      <a:pt x="1272" y="1839"/>
                    </a:lnTo>
                    <a:lnTo>
                      <a:pt x="1214" y="1813"/>
                    </a:lnTo>
                    <a:lnTo>
                      <a:pt x="1155" y="1789"/>
                    </a:lnTo>
                    <a:lnTo>
                      <a:pt x="1095" y="1766"/>
                    </a:lnTo>
                    <a:lnTo>
                      <a:pt x="1035" y="1745"/>
                    </a:lnTo>
                    <a:lnTo>
                      <a:pt x="974" y="1726"/>
                    </a:lnTo>
                    <a:lnTo>
                      <a:pt x="913" y="1706"/>
                    </a:lnTo>
                    <a:lnTo>
                      <a:pt x="852" y="1688"/>
                    </a:lnTo>
                    <a:lnTo>
                      <a:pt x="792" y="1670"/>
                    </a:lnTo>
                    <a:lnTo>
                      <a:pt x="731" y="1652"/>
                    </a:lnTo>
                    <a:lnTo>
                      <a:pt x="705" y="1642"/>
                    </a:lnTo>
                    <a:lnTo>
                      <a:pt x="681" y="1632"/>
                    </a:lnTo>
                    <a:lnTo>
                      <a:pt x="657" y="1621"/>
                    </a:lnTo>
                    <a:lnTo>
                      <a:pt x="634" y="1608"/>
                    </a:lnTo>
                    <a:lnTo>
                      <a:pt x="610" y="1595"/>
                    </a:lnTo>
                    <a:lnTo>
                      <a:pt x="588" y="1580"/>
                    </a:lnTo>
                    <a:lnTo>
                      <a:pt x="566" y="1564"/>
                    </a:lnTo>
                    <a:lnTo>
                      <a:pt x="546" y="1548"/>
                    </a:lnTo>
                    <a:lnTo>
                      <a:pt x="526" y="1529"/>
                    </a:lnTo>
                    <a:lnTo>
                      <a:pt x="508" y="1510"/>
                    </a:lnTo>
                    <a:lnTo>
                      <a:pt x="490" y="1491"/>
                    </a:lnTo>
                    <a:lnTo>
                      <a:pt x="476" y="1471"/>
                    </a:lnTo>
                    <a:lnTo>
                      <a:pt x="461" y="1450"/>
                    </a:lnTo>
                    <a:lnTo>
                      <a:pt x="449" y="1427"/>
                    </a:lnTo>
                    <a:lnTo>
                      <a:pt x="438" y="1404"/>
                    </a:lnTo>
                    <a:lnTo>
                      <a:pt x="430" y="1381"/>
                    </a:lnTo>
                    <a:lnTo>
                      <a:pt x="411" y="1372"/>
                    </a:lnTo>
                    <a:lnTo>
                      <a:pt x="392" y="1362"/>
                    </a:lnTo>
                    <a:lnTo>
                      <a:pt x="374" y="1352"/>
                    </a:lnTo>
                    <a:lnTo>
                      <a:pt x="356" y="1341"/>
                    </a:lnTo>
                    <a:lnTo>
                      <a:pt x="337" y="1329"/>
                    </a:lnTo>
                    <a:lnTo>
                      <a:pt x="321" y="1317"/>
                    </a:lnTo>
                    <a:lnTo>
                      <a:pt x="304" y="1302"/>
                    </a:lnTo>
                    <a:lnTo>
                      <a:pt x="289" y="1290"/>
                    </a:lnTo>
                    <a:lnTo>
                      <a:pt x="272" y="1274"/>
                    </a:lnTo>
                    <a:lnTo>
                      <a:pt x="257" y="1260"/>
                    </a:lnTo>
                    <a:lnTo>
                      <a:pt x="241" y="1243"/>
                    </a:lnTo>
                    <a:lnTo>
                      <a:pt x="226" y="1227"/>
                    </a:lnTo>
                    <a:lnTo>
                      <a:pt x="212" y="1210"/>
                    </a:lnTo>
                    <a:lnTo>
                      <a:pt x="198" y="1194"/>
                    </a:lnTo>
                    <a:lnTo>
                      <a:pt x="185" y="1176"/>
                    </a:lnTo>
                    <a:lnTo>
                      <a:pt x="172" y="1159"/>
                    </a:lnTo>
                    <a:lnTo>
                      <a:pt x="160" y="1147"/>
                    </a:lnTo>
                    <a:lnTo>
                      <a:pt x="150" y="1135"/>
                    </a:lnTo>
                    <a:lnTo>
                      <a:pt x="138" y="1124"/>
                    </a:lnTo>
                    <a:lnTo>
                      <a:pt x="127" y="1112"/>
                    </a:lnTo>
                    <a:lnTo>
                      <a:pt x="115" y="1102"/>
                    </a:lnTo>
                    <a:lnTo>
                      <a:pt x="105" y="1091"/>
                    </a:lnTo>
                    <a:lnTo>
                      <a:pt x="94" y="1079"/>
                    </a:lnTo>
                    <a:lnTo>
                      <a:pt x="86" y="1068"/>
                    </a:lnTo>
                    <a:lnTo>
                      <a:pt x="75" y="1055"/>
                    </a:lnTo>
                    <a:lnTo>
                      <a:pt x="68" y="1042"/>
                    </a:lnTo>
                    <a:lnTo>
                      <a:pt x="62" y="1028"/>
                    </a:lnTo>
                    <a:lnTo>
                      <a:pt x="57" y="1015"/>
                    </a:lnTo>
                    <a:lnTo>
                      <a:pt x="54" y="999"/>
                    </a:lnTo>
                    <a:lnTo>
                      <a:pt x="53" y="985"/>
                    </a:lnTo>
                    <a:lnTo>
                      <a:pt x="53" y="969"/>
                    </a:lnTo>
                    <a:lnTo>
                      <a:pt x="56" y="951"/>
                    </a:lnTo>
                    <a:lnTo>
                      <a:pt x="55" y="941"/>
                    </a:lnTo>
                    <a:lnTo>
                      <a:pt x="54" y="933"/>
                    </a:lnTo>
                    <a:lnTo>
                      <a:pt x="52" y="923"/>
                    </a:lnTo>
                    <a:lnTo>
                      <a:pt x="51" y="916"/>
                    </a:lnTo>
                    <a:lnTo>
                      <a:pt x="48" y="907"/>
                    </a:lnTo>
                    <a:lnTo>
                      <a:pt x="47" y="899"/>
                    </a:lnTo>
                    <a:lnTo>
                      <a:pt x="46" y="890"/>
                    </a:lnTo>
                    <a:lnTo>
                      <a:pt x="44" y="882"/>
                    </a:lnTo>
                    <a:lnTo>
                      <a:pt x="41" y="874"/>
                    </a:lnTo>
                    <a:lnTo>
                      <a:pt x="38" y="865"/>
                    </a:lnTo>
                    <a:lnTo>
                      <a:pt x="36" y="857"/>
                    </a:lnTo>
                    <a:lnTo>
                      <a:pt x="33" y="848"/>
                    </a:lnTo>
                    <a:lnTo>
                      <a:pt x="30" y="840"/>
                    </a:lnTo>
                    <a:lnTo>
                      <a:pt x="29" y="832"/>
                    </a:lnTo>
                    <a:lnTo>
                      <a:pt x="26" y="825"/>
                    </a:lnTo>
                    <a:lnTo>
                      <a:pt x="24" y="817"/>
                    </a:lnTo>
                    <a:lnTo>
                      <a:pt x="12" y="796"/>
                    </a:lnTo>
                    <a:lnTo>
                      <a:pt x="6" y="776"/>
                    </a:lnTo>
                    <a:lnTo>
                      <a:pt x="1" y="756"/>
                    </a:lnTo>
                    <a:lnTo>
                      <a:pt x="0" y="736"/>
                    </a:lnTo>
                    <a:lnTo>
                      <a:pt x="1" y="715"/>
                    </a:lnTo>
                    <a:lnTo>
                      <a:pt x="5" y="695"/>
                    </a:lnTo>
                    <a:lnTo>
                      <a:pt x="10" y="674"/>
                    </a:lnTo>
                    <a:lnTo>
                      <a:pt x="17" y="655"/>
                    </a:lnTo>
                    <a:lnTo>
                      <a:pt x="24" y="634"/>
                    </a:lnTo>
                    <a:lnTo>
                      <a:pt x="31" y="613"/>
                    </a:lnTo>
                    <a:lnTo>
                      <a:pt x="39" y="592"/>
                    </a:lnTo>
                    <a:lnTo>
                      <a:pt x="47" y="572"/>
                    </a:lnTo>
                    <a:lnTo>
                      <a:pt x="54" y="552"/>
                    </a:lnTo>
                    <a:lnTo>
                      <a:pt x="60" y="531"/>
                    </a:lnTo>
                    <a:lnTo>
                      <a:pt x="65" y="510"/>
                    </a:lnTo>
                    <a:lnTo>
                      <a:pt x="67" y="490"/>
                    </a:lnTo>
                    <a:lnTo>
                      <a:pt x="78" y="473"/>
                    </a:lnTo>
                    <a:lnTo>
                      <a:pt x="92" y="459"/>
                    </a:lnTo>
                    <a:lnTo>
                      <a:pt x="105" y="445"/>
                    </a:lnTo>
                    <a:lnTo>
                      <a:pt x="121" y="433"/>
                    </a:lnTo>
                    <a:lnTo>
                      <a:pt x="135" y="421"/>
                    </a:lnTo>
                    <a:lnTo>
                      <a:pt x="150" y="411"/>
                    </a:lnTo>
                    <a:lnTo>
                      <a:pt x="167" y="402"/>
                    </a:lnTo>
                    <a:lnTo>
                      <a:pt x="183" y="392"/>
                    </a:lnTo>
                    <a:lnTo>
                      <a:pt x="199" y="382"/>
                    </a:lnTo>
                    <a:lnTo>
                      <a:pt x="216" y="371"/>
                    </a:lnTo>
                    <a:lnTo>
                      <a:pt x="231" y="360"/>
                    </a:lnTo>
                    <a:lnTo>
                      <a:pt x="247" y="350"/>
                    </a:lnTo>
                    <a:lnTo>
                      <a:pt x="262" y="335"/>
                    </a:lnTo>
                    <a:lnTo>
                      <a:pt x="277" y="322"/>
                    </a:lnTo>
                    <a:lnTo>
                      <a:pt x="291" y="307"/>
                    </a:lnTo>
                    <a:lnTo>
                      <a:pt x="306" y="290"/>
                    </a:lnTo>
                    <a:lnTo>
                      <a:pt x="324" y="281"/>
                    </a:lnTo>
                    <a:lnTo>
                      <a:pt x="342" y="273"/>
                    </a:lnTo>
                    <a:lnTo>
                      <a:pt x="360" y="265"/>
                    </a:lnTo>
                    <a:lnTo>
                      <a:pt x="379" y="257"/>
                    </a:lnTo>
                    <a:lnTo>
                      <a:pt x="397" y="249"/>
                    </a:lnTo>
                    <a:lnTo>
                      <a:pt x="415" y="240"/>
                    </a:lnTo>
                    <a:lnTo>
                      <a:pt x="433" y="232"/>
                    </a:lnTo>
                    <a:lnTo>
                      <a:pt x="452" y="224"/>
                    </a:lnTo>
                    <a:lnTo>
                      <a:pt x="470" y="215"/>
                    </a:lnTo>
                    <a:lnTo>
                      <a:pt x="488" y="206"/>
                    </a:lnTo>
                    <a:lnTo>
                      <a:pt x="507" y="197"/>
                    </a:lnTo>
                    <a:lnTo>
                      <a:pt x="525" y="187"/>
                    </a:lnTo>
                    <a:lnTo>
                      <a:pt x="543" y="176"/>
                    </a:lnTo>
                    <a:lnTo>
                      <a:pt x="561" y="165"/>
                    </a:lnTo>
                    <a:lnTo>
                      <a:pt x="578" y="154"/>
                    </a:lnTo>
                    <a:lnTo>
                      <a:pt x="595" y="142"/>
                    </a:lnTo>
                    <a:lnTo>
                      <a:pt x="613" y="134"/>
                    </a:lnTo>
                    <a:lnTo>
                      <a:pt x="633" y="128"/>
                    </a:lnTo>
                    <a:lnTo>
                      <a:pt x="652" y="123"/>
                    </a:lnTo>
                    <a:lnTo>
                      <a:pt x="672" y="120"/>
                    </a:lnTo>
                    <a:lnTo>
                      <a:pt x="692" y="116"/>
                    </a:lnTo>
                    <a:lnTo>
                      <a:pt x="712" y="113"/>
                    </a:lnTo>
                    <a:lnTo>
                      <a:pt x="731" y="109"/>
                    </a:lnTo>
                    <a:lnTo>
                      <a:pt x="752" y="107"/>
                    </a:lnTo>
                    <a:lnTo>
                      <a:pt x="771" y="103"/>
                    </a:lnTo>
                    <a:lnTo>
                      <a:pt x="791" y="99"/>
                    </a:lnTo>
                    <a:lnTo>
                      <a:pt x="810" y="93"/>
                    </a:lnTo>
                    <a:lnTo>
                      <a:pt x="830" y="88"/>
                    </a:lnTo>
                    <a:lnTo>
                      <a:pt x="848" y="80"/>
                    </a:lnTo>
                    <a:lnTo>
                      <a:pt x="867" y="72"/>
                    </a:lnTo>
                    <a:lnTo>
                      <a:pt x="885" y="62"/>
                    </a:lnTo>
                    <a:lnTo>
                      <a:pt x="903" y="51"/>
                    </a:lnTo>
                    <a:lnTo>
                      <a:pt x="919" y="47"/>
                    </a:lnTo>
                    <a:lnTo>
                      <a:pt x="936" y="43"/>
                    </a:lnTo>
                    <a:lnTo>
                      <a:pt x="953" y="41"/>
                    </a:lnTo>
                    <a:lnTo>
                      <a:pt x="970" y="41"/>
                    </a:lnTo>
                    <a:lnTo>
                      <a:pt x="986" y="39"/>
                    </a:lnTo>
                    <a:lnTo>
                      <a:pt x="1004" y="39"/>
                    </a:lnTo>
                    <a:lnTo>
                      <a:pt x="1021" y="40"/>
                    </a:lnTo>
                    <a:lnTo>
                      <a:pt x="1038" y="41"/>
                    </a:lnTo>
                    <a:lnTo>
                      <a:pt x="1054" y="41"/>
                    </a:lnTo>
                    <a:lnTo>
                      <a:pt x="1070" y="41"/>
                    </a:lnTo>
                    <a:lnTo>
                      <a:pt x="1086" y="40"/>
                    </a:lnTo>
                    <a:lnTo>
                      <a:pt x="1104" y="40"/>
                    </a:lnTo>
                    <a:lnTo>
                      <a:pt x="1120" y="37"/>
                    </a:lnTo>
                    <a:lnTo>
                      <a:pt x="1138" y="34"/>
                    </a:lnTo>
                    <a:lnTo>
                      <a:pt x="1154" y="30"/>
                    </a:lnTo>
                    <a:lnTo>
                      <a:pt x="1171" y="26"/>
                    </a:lnTo>
                    <a:lnTo>
                      <a:pt x="1179" y="26"/>
                    </a:lnTo>
                    <a:lnTo>
                      <a:pt x="1187" y="28"/>
                    </a:lnTo>
                    <a:lnTo>
                      <a:pt x="1195" y="28"/>
                    </a:lnTo>
                    <a:lnTo>
                      <a:pt x="1202" y="31"/>
                    </a:lnTo>
                    <a:lnTo>
                      <a:pt x="1210" y="32"/>
                    </a:lnTo>
                    <a:lnTo>
                      <a:pt x="1218" y="35"/>
                    </a:lnTo>
                    <a:lnTo>
                      <a:pt x="1226" y="38"/>
                    </a:lnTo>
                    <a:lnTo>
                      <a:pt x="1235" y="41"/>
                    </a:lnTo>
                    <a:lnTo>
                      <a:pt x="1243" y="42"/>
                    </a:lnTo>
                    <a:lnTo>
                      <a:pt x="1251" y="44"/>
                    </a:lnTo>
                    <a:lnTo>
                      <a:pt x="1259" y="46"/>
                    </a:lnTo>
                    <a:lnTo>
                      <a:pt x="1268" y="47"/>
                    </a:lnTo>
                    <a:lnTo>
                      <a:pt x="1275" y="48"/>
                    </a:lnTo>
                    <a:lnTo>
                      <a:pt x="1284" y="49"/>
                    </a:lnTo>
                    <a:lnTo>
                      <a:pt x="1292" y="48"/>
                    </a:lnTo>
                    <a:lnTo>
                      <a:pt x="1302" y="48"/>
                    </a:lnTo>
                    <a:lnTo>
                      <a:pt x="1308" y="43"/>
                    </a:lnTo>
                    <a:lnTo>
                      <a:pt x="1314" y="39"/>
                    </a:lnTo>
                    <a:lnTo>
                      <a:pt x="1321" y="34"/>
                    </a:lnTo>
                    <a:lnTo>
                      <a:pt x="1329" y="32"/>
                    </a:lnTo>
                    <a:lnTo>
                      <a:pt x="1337" y="29"/>
                    </a:lnTo>
                    <a:lnTo>
                      <a:pt x="1346" y="27"/>
                    </a:lnTo>
                    <a:lnTo>
                      <a:pt x="1354" y="24"/>
                    </a:lnTo>
                    <a:lnTo>
                      <a:pt x="1364" y="22"/>
                    </a:lnTo>
                    <a:lnTo>
                      <a:pt x="1372" y="19"/>
                    </a:lnTo>
                    <a:lnTo>
                      <a:pt x="1382" y="16"/>
                    </a:lnTo>
                    <a:lnTo>
                      <a:pt x="1390" y="13"/>
                    </a:lnTo>
                    <a:lnTo>
                      <a:pt x="1400" y="12"/>
                    </a:lnTo>
                    <a:lnTo>
                      <a:pt x="1408" y="9"/>
                    </a:lnTo>
                    <a:lnTo>
                      <a:pt x="1418" y="6"/>
                    </a:lnTo>
                    <a:lnTo>
                      <a:pt x="1426" y="4"/>
                    </a:lnTo>
                    <a:lnTo>
                      <a:pt x="143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6" name="Freeform 65"/>
              <p:cNvSpPr>
                <a:spLocks/>
              </p:cNvSpPr>
              <p:nvPr/>
            </p:nvSpPr>
            <p:spPr bwMode="auto">
              <a:xfrm>
                <a:off x="5678" y="1931"/>
                <a:ext cx="115" cy="22"/>
              </a:xfrm>
              <a:custGeom>
                <a:avLst/>
                <a:gdLst>
                  <a:gd name="T0" fmla="*/ 0 w 279"/>
                  <a:gd name="T1" fmla="*/ 0 h 53"/>
                  <a:gd name="T2" fmla="*/ 0 w 279"/>
                  <a:gd name="T3" fmla="*/ 0 h 53"/>
                  <a:gd name="T4" fmla="*/ 0 w 279"/>
                  <a:gd name="T5" fmla="*/ 0 h 53"/>
                  <a:gd name="T6" fmla="*/ 0 w 279"/>
                  <a:gd name="T7" fmla="*/ 0 h 53"/>
                  <a:gd name="T8" fmla="*/ 0 w 279"/>
                  <a:gd name="T9" fmla="*/ 0 h 53"/>
                  <a:gd name="T10" fmla="*/ 0 w 279"/>
                  <a:gd name="T11" fmla="*/ 0 h 53"/>
                  <a:gd name="T12" fmla="*/ 0 w 279"/>
                  <a:gd name="T13" fmla="*/ 0 h 53"/>
                  <a:gd name="T14" fmla="*/ 0 w 279"/>
                  <a:gd name="T15" fmla="*/ 0 h 53"/>
                  <a:gd name="T16" fmla="*/ 0 w 279"/>
                  <a:gd name="T17" fmla="*/ 0 h 53"/>
                  <a:gd name="T18" fmla="*/ 0 w 279"/>
                  <a:gd name="T19" fmla="*/ 0 h 53"/>
                  <a:gd name="T20" fmla="*/ 0 w 279"/>
                  <a:gd name="T21" fmla="*/ 0 h 53"/>
                  <a:gd name="T22" fmla="*/ 0 w 279"/>
                  <a:gd name="T23" fmla="*/ 0 h 53"/>
                  <a:gd name="T24" fmla="*/ 0 w 279"/>
                  <a:gd name="T25" fmla="*/ 0 h 53"/>
                  <a:gd name="T26" fmla="*/ 0 w 279"/>
                  <a:gd name="T27" fmla="*/ 0 h 53"/>
                  <a:gd name="T28" fmla="*/ 0 w 279"/>
                  <a:gd name="T29" fmla="*/ 0 h 53"/>
                  <a:gd name="T30" fmla="*/ 0 w 279"/>
                  <a:gd name="T31" fmla="*/ 0 h 53"/>
                  <a:gd name="T32" fmla="*/ 0 w 279"/>
                  <a:gd name="T33" fmla="*/ 0 h 53"/>
                  <a:gd name="T34" fmla="*/ 0 w 279"/>
                  <a:gd name="T35" fmla="*/ 0 h 53"/>
                  <a:gd name="T36" fmla="*/ 0 w 279"/>
                  <a:gd name="T37" fmla="*/ 0 h 53"/>
                  <a:gd name="T38" fmla="*/ 0 w 279"/>
                  <a:gd name="T39" fmla="*/ 0 h 53"/>
                  <a:gd name="T40" fmla="*/ 0 w 279"/>
                  <a:gd name="T41" fmla="*/ 0 h 53"/>
                  <a:gd name="T42" fmla="*/ 0 w 279"/>
                  <a:gd name="T43" fmla="*/ 0 h 53"/>
                  <a:gd name="T44" fmla="*/ 0 w 279"/>
                  <a:gd name="T45" fmla="*/ 0 h 53"/>
                  <a:gd name="T46" fmla="*/ 0 w 279"/>
                  <a:gd name="T47" fmla="*/ 0 h 53"/>
                  <a:gd name="T48" fmla="*/ 0 w 279"/>
                  <a:gd name="T49" fmla="*/ 0 h 53"/>
                  <a:gd name="T50" fmla="*/ 0 w 279"/>
                  <a:gd name="T51" fmla="*/ 0 h 53"/>
                  <a:gd name="T52" fmla="*/ 0 w 279"/>
                  <a:gd name="T53" fmla="*/ 0 h 53"/>
                  <a:gd name="T54" fmla="*/ 0 w 279"/>
                  <a:gd name="T55" fmla="*/ 0 h 53"/>
                  <a:gd name="T56" fmla="*/ 0 w 279"/>
                  <a:gd name="T57" fmla="*/ 0 h 53"/>
                  <a:gd name="T58" fmla="*/ 0 w 279"/>
                  <a:gd name="T59" fmla="*/ 0 h 53"/>
                  <a:gd name="T60" fmla="*/ 0 w 279"/>
                  <a:gd name="T61" fmla="*/ 0 h 53"/>
                  <a:gd name="T62" fmla="*/ 0 w 279"/>
                  <a:gd name="T63" fmla="*/ 0 h 53"/>
                  <a:gd name="T64" fmla="*/ 0 w 279"/>
                  <a:gd name="T65" fmla="*/ 0 h 53"/>
                  <a:gd name="T66" fmla="*/ 0 w 279"/>
                  <a:gd name="T67" fmla="*/ 0 h 53"/>
                  <a:gd name="T68" fmla="*/ 0 w 279"/>
                  <a:gd name="T69" fmla="*/ 0 h 53"/>
                  <a:gd name="T70" fmla="*/ 0 w 279"/>
                  <a:gd name="T71" fmla="*/ 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53"/>
                  <a:gd name="T110" fmla="*/ 279 w 27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53">
                    <a:moveTo>
                      <a:pt x="95" y="0"/>
                    </a:moveTo>
                    <a:lnTo>
                      <a:pt x="101" y="0"/>
                    </a:lnTo>
                    <a:lnTo>
                      <a:pt x="109" y="0"/>
                    </a:lnTo>
                    <a:lnTo>
                      <a:pt x="114" y="0"/>
                    </a:lnTo>
                    <a:lnTo>
                      <a:pt x="121" y="0"/>
                    </a:lnTo>
                    <a:lnTo>
                      <a:pt x="128" y="0"/>
                    </a:lnTo>
                    <a:lnTo>
                      <a:pt x="134" y="0"/>
                    </a:lnTo>
                    <a:lnTo>
                      <a:pt x="140" y="0"/>
                    </a:lnTo>
                    <a:lnTo>
                      <a:pt x="148" y="1"/>
                    </a:lnTo>
                    <a:lnTo>
                      <a:pt x="154" y="1"/>
                    </a:lnTo>
                    <a:lnTo>
                      <a:pt x="161" y="1"/>
                    </a:lnTo>
                    <a:lnTo>
                      <a:pt x="167" y="2"/>
                    </a:lnTo>
                    <a:lnTo>
                      <a:pt x="174" y="3"/>
                    </a:lnTo>
                    <a:lnTo>
                      <a:pt x="180" y="3"/>
                    </a:lnTo>
                    <a:lnTo>
                      <a:pt x="187" y="4"/>
                    </a:lnTo>
                    <a:lnTo>
                      <a:pt x="193" y="5"/>
                    </a:lnTo>
                    <a:lnTo>
                      <a:pt x="200" y="7"/>
                    </a:lnTo>
                    <a:lnTo>
                      <a:pt x="205" y="8"/>
                    </a:lnTo>
                    <a:lnTo>
                      <a:pt x="211" y="10"/>
                    </a:lnTo>
                    <a:lnTo>
                      <a:pt x="217" y="11"/>
                    </a:lnTo>
                    <a:lnTo>
                      <a:pt x="223" y="13"/>
                    </a:lnTo>
                    <a:lnTo>
                      <a:pt x="228" y="15"/>
                    </a:lnTo>
                    <a:lnTo>
                      <a:pt x="234" y="18"/>
                    </a:lnTo>
                    <a:lnTo>
                      <a:pt x="240" y="20"/>
                    </a:lnTo>
                    <a:lnTo>
                      <a:pt x="246" y="22"/>
                    </a:lnTo>
                    <a:lnTo>
                      <a:pt x="249" y="25"/>
                    </a:lnTo>
                    <a:lnTo>
                      <a:pt x="255" y="28"/>
                    </a:lnTo>
                    <a:lnTo>
                      <a:pt x="259" y="32"/>
                    </a:lnTo>
                    <a:lnTo>
                      <a:pt x="265" y="36"/>
                    </a:lnTo>
                    <a:lnTo>
                      <a:pt x="271" y="43"/>
                    </a:lnTo>
                    <a:lnTo>
                      <a:pt x="279" y="53"/>
                    </a:lnTo>
                    <a:lnTo>
                      <a:pt x="266" y="47"/>
                    </a:lnTo>
                    <a:lnTo>
                      <a:pt x="252" y="42"/>
                    </a:lnTo>
                    <a:lnTo>
                      <a:pt x="239" y="39"/>
                    </a:lnTo>
                    <a:lnTo>
                      <a:pt x="226" y="37"/>
                    </a:lnTo>
                    <a:lnTo>
                      <a:pt x="211" y="36"/>
                    </a:lnTo>
                    <a:lnTo>
                      <a:pt x="198" y="35"/>
                    </a:lnTo>
                    <a:lnTo>
                      <a:pt x="184" y="35"/>
                    </a:lnTo>
                    <a:lnTo>
                      <a:pt x="170" y="36"/>
                    </a:lnTo>
                    <a:lnTo>
                      <a:pt x="156" y="36"/>
                    </a:lnTo>
                    <a:lnTo>
                      <a:pt x="142" y="37"/>
                    </a:lnTo>
                    <a:lnTo>
                      <a:pt x="128" y="37"/>
                    </a:lnTo>
                    <a:lnTo>
                      <a:pt x="114" y="39"/>
                    </a:lnTo>
                    <a:lnTo>
                      <a:pt x="100" y="40"/>
                    </a:lnTo>
                    <a:lnTo>
                      <a:pt x="88" y="40"/>
                    </a:lnTo>
                    <a:lnTo>
                      <a:pt x="75" y="41"/>
                    </a:lnTo>
                    <a:lnTo>
                      <a:pt x="62" y="42"/>
                    </a:lnTo>
                    <a:lnTo>
                      <a:pt x="53" y="41"/>
                    </a:lnTo>
                    <a:lnTo>
                      <a:pt x="44" y="41"/>
                    </a:lnTo>
                    <a:lnTo>
                      <a:pt x="37" y="40"/>
                    </a:lnTo>
                    <a:lnTo>
                      <a:pt x="29" y="40"/>
                    </a:lnTo>
                    <a:lnTo>
                      <a:pt x="21" y="39"/>
                    </a:lnTo>
                    <a:lnTo>
                      <a:pt x="14" y="37"/>
                    </a:lnTo>
                    <a:lnTo>
                      <a:pt x="6" y="36"/>
                    </a:lnTo>
                    <a:lnTo>
                      <a:pt x="0" y="35"/>
                    </a:lnTo>
                    <a:lnTo>
                      <a:pt x="3" y="30"/>
                    </a:lnTo>
                    <a:lnTo>
                      <a:pt x="7" y="25"/>
                    </a:lnTo>
                    <a:lnTo>
                      <a:pt x="13" y="21"/>
                    </a:lnTo>
                    <a:lnTo>
                      <a:pt x="17" y="18"/>
                    </a:lnTo>
                    <a:lnTo>
                      <a:pt x="23" y="16"/>
                    </a:lnTo>
                    <a:lnTo>
                      <a:pt x="29" y="13"/>
                    </a:lnTo>
                    <a:lnTo>
                      <a:pt x="35" y="12"/>
                    </a:lnTo>
                    <a:lnTo>
                      <a:pt x="43" y="11"/>
                    </a:lnTo>
                    <a:lnTo>
                      <a:pt x="49" y="9"/>
                    </a:lnTo>
                    <a:lnTo>
                      <a:pt x="56" y="8"/>
                    </a:lnTo>
                    <a:lnTo>
                      <a:pt x="62" y="6"/>
                    </a:lnTo>
                    <a:lnTo>
                      <a:pt x="70" y="5"/>
                    </a:lnTo>
                    <a:lnTo>
                      <a:pt x="75" y="3"/>
                    </a:lnTo>
                    <a:lnTo>
                      <a:pt x="82" y="3"/>
                    </a:lnTo>
                    <a:lnTo>
                      <a:pt x="89" y="1"/>
                    </a:lnTo>
                    <a:lnTo>
                      <a:pt x="9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7" name="Freeform 66"/>
              <p:cNvSpPr>
                <a:spLocks/>
              </p:cNvSpPr>
              <p:nvPr/>
            </p:nvSpPr>
            <p:spPr bwMode="auto">
              <a:xfrm>
                <a:off x="5483" y="1941"/>
                <a:ext cx="186" cy="156"/>
              </a:xfrm>
              <a:custGeom>
                <a:avLst/>
                <a:gdLst>
                  <a:gd name="T0" fmla="*/ 0 w 443"/>
                  <a:gd name="T1" fmla="*/ 0 h 374"/>
                  <a:gd name="T2" fmla="*/ 0 w 443"/>
                  <a:gd name="T3" fmla="*/ 0 h 374"/>
                  <a:gd name="T4" fmla="*/ 0 w 443"/>
                  <a:gd name="T5" fmla="*/ 0 h 374"/>
                  <a:gd name="T6" fmla="*/ 0 w 443"/>
                  <a:gd name="T7" fmla="*/ 0 h 374"/>
                  <a:gd name="T8" fmla="*/ 0 w 443"/>
                  <a:gd name="T9" fmla="*/ 0 h 374"/>
                  <a:gd name="T10" fmla="*/ 0 w 443"/>
                  <a:gd name="T11" fmla="*/ 0 h 374"/>
                  <a:gd name="T12" fmla="*/ 0 w 443"/>
                  <a:gd name="T13" fmla="*/ 0 h 374"/>
                  <a:gd name="T14" fmla="*/ 0 w 443"/>
                  <a:gd name="T15" fmla="*/ 0 h 374"/>
                  <a:gd name="T16" fmla="*/ 0 w 443"/>
                  <a:gd name="T17" fmla="*/ 0 h 374"/>
                  <a:gd name="T18" fmla="*/ 0 w 443"/>
                  <a:gd name="T19" fmla="*/ 0 h 374"/>
                  <a:gd name="T20" fmla="*/ 0 w 443"/>
                  <a:gd name="T21" fmla="*/ 0 h 374"/>
                  <a:gd name="T22" fmla="*/ 0 w 443"/>
                  <a:gd name="T23" fmla="*/ 0 h 374"/>
                  <a:gd name="T24" fmla="*/ 0 w 443"/>
                  <a:gd name="T25" fmla="*/ 0 h 374"/>
                  <a:gd name="T26" fmla="*/ 0 w 443"/>
                  <a:gd name="T27" fmla="*/ 0 h 374"/>
                  <a:gd name="T28" fmla="*/ 0 w 443"/>
                  <a:gd name="T29" fmla="*/ 0 h 374"/>
                  <a:gd name="T30" fmla="*/ 0 w 443"/>
                  <a:gd name="T31" fmla="*/ 0 h 374"/>
                  <a:gd name="T32" fmla="*/ 0 w 443"/>
                  <a:gd name="T33" fmla="*/ 0 h 374"/>
                  <a:gd name="T34" fmla="*/ 0 w 443"/>
                  <a:gd name="T35" fmla="*/ 0 h 374"/>
                  <a:gd name="T36" fmla="*/ 0 w 443"/>
                  <a:gd name="T37" fmla="*/ 0 h 374"/>
                  <a:gd name="T38" fmla="*/ 0 w 443"/>
                  <a:gd name="T39" fmla="*/ 0 h 374"/>
                  <a:gd name="T40" fmla="*/ 0 w 443"/>
                  <a:gd name="T41" fmla="*/ 0 h 374"/>
                  <a:gd name="T42" fmla="*/ 0 w 443"/>
                  <a:gd name="T43" fmla="*/ 0 h 374"/>
                  <a:gd name="T44" fmla="*/ 0 w 443"/>
                  <a:gd name="T45" fmla="*/ 0 h 374"/>
                  <a:gd name="T46" fmla="*/ 0 w 443"/>
                  <a:gd name="T47" fmla="*/ 0 h 374"/>
                  <a:gd name="T48" fmla="*/ 0 w 443"/>
                  <a:gd name="T49" fmla="*/ 0 h 374"/>
                  <a:gd name="T50" fmla="*/ 0 w 443"/>
                  <a:gd name="T51" fmla="*/ 0 h 374"/>
                  <a:gd name="T52" fmla="*/ 0 w 443"/>
                  <a:gd name="T53" fmla="*/ 0 h 374"/>
                  <a:gd name="T54" fmla="*/ 0 w 443"/>
                  <a:gd name="T55" fmla="*/ 0 h 374"/>
                  <a:gd name="T56" fmla="*/ 0 w 443"/>
                  <a:gd name="T57" fmla="*/ 0 h 374"/>
                  <a:gd name="T58" fmla="*/ 0 w 443"/>
                  <a:gd name="T59" fmla="*/ 0 h 374"/>
                  <a:gd name="T60" fmla="*/ 0 w 443"/>
                  <a:gd name="T61" fmla="*/ 0 h 374"/>
                  <a:gd name="T62" fmla="*/ 0 w 443"/>
                  <a:gd name="T63" fmla="*/ 0 h 374"/>
                  <a:gd name="T64" fmla="*/ 0 w 443"/>
                  <a:gd name="T65" fmla="*/ 0 h 374"/>
                  <a:gd name="T66" fmla="*/ 0 w 443"/>
                  <a:gd name="T67" fmla="*/ 0 h 374"/>
                  <a:gd name="T68" fmla="*/ 0 w 443"/>
                  <a:gd name="T69" fmla="*/ 0 h 374"/>
                  <a:gd name="T70" fmla="*/ 0 w 443"/>
                  <a:gd name="T71" fmla="*/ 0 h 374"/>
                  <a:gd name="T72" fmla="*/ 0 w 443"/>
                  <a:gd name="T73" fmla="*/ 0 h 374"/>
                  <a:gd name="T74" fmla="*/ 0 w 443"/>
                  <a:gd name="T75" fmla="*/ 0 h 374"/>
                  <a:gd name="T76" fmla="*/ 0 w 443"/>
                  <a:gd name="T77" fmla="*/ 0 h 374"/>
                  <a:gd name="T78" fmla="*/ 0 w 443"/>
                  <a:gd name="T79" fmla="*/ 0 h 374"/>
                  <a:gd name="T80" fmla="*/ 0 w 443"/>
                  <a:gd name="T81" fmla="*/ 0 h 374"/>
                  <a:gd name="T82" fmla="*/ 0 w 443"/>
                  <a:gd name="T83" fmla="*/ 0 h 374"/>
                  <a:gd name="T84" fmla="*/ 0 w 443"/>
                  <a:gd name="T85" fmla="*/ 0 h 374"/>
                  <a:gd name="T86" fmla="*/ 0 w 443"/>
                  <a:gd name="T87" fmla="*/ 0 h 374"/>
                  <a:gd name="T88" fmla="*/ 0 w 443"/>
                  <a:gd name="T89" fmla="*/ 0 h 374"/>
                  <a:gd name="T90" fmla="*/ 0 w 443"/>
                  <a:gd name="T91" fmla="*/ 0 h 374"/>
                  <a:gd name="T92" fmla="*/ 0 w 443"/>
                  <a:gd name="T93" fmla="*/ 0 h 374"/>
                  <a:gd name="T94" fmla="*/ 0 w 443"/>
                  <a:gd name="T95" fmla="*/ 0 h 374"/>
                  <a:gd name="T96" fmla="*/ 0 w 443"/>
                  <a:gd name="T97" fmla="*/ 0 h 374"/>
                  <a:gd name="T98" fmla="*/ 0 w 443"/>
                  <a:gd name="T99" fmla="*/ 0 h 374"/>
                  <a:gd name="T100" fmla="*/ 0 w 443"/>
                  <a:gd name="T101" fmla="*/ 0 h 374"/>
                  <a:gd name="T102" fmla="*/ 0 w 443"/>
                  <a:gd name="T103" fmla="*/ 0 h 374"/>
                  <a:gd name="T104" fmla="*/ 0 w 443"/>
                  <a:gd name="T105" fmla="*/ 0 h 374"/>
                  <a:gd name="T106" fmla="*/ 0 w 443"/>
                  <a:gd name="T107" fmla="*/ 0 h 374"/>
                  <a:gd name="T108" fmla="*/ 0 w 443"/>
                  <a:gd name="T109" fmla="*/ 0 h 374"/>
                  <a:gd name="T110" fmla="*/ 0 w 443"/>
                  <a:gd name="T111" fmla="*/ 0 h 374"/>
                  <a:gd name="T112" fmla="*/ 0 w 443"/>
                  <a:gd name="T113" fmla="*/ 0 h 374"/>
                  <a:gd name="T114" fmla="*/ 0 w 443"/>
                  <a:gd name="T115" fmla="*/ 0 h 374"/>
                  <a:gd name="T116" fmla="*/ 0 w 443"/>
                  <a:gd name="T117" fmla="*/ 0 h 374"/>
                  <a:gd name="T118" fmla="*/ 0 w 443"/>
                  <a:gd name="T119" fmla="*/ 0 h 374"/>
                  <a:gd name="T120" fmla="*/ 0 w 443"/>
                  <a:gd name="T121" fmla="*/ 0 h 374"/>
                  <a:gd name="T122" fmla="*/ 0 w 443"/>
                  <a:gd name="T123" fmla="*/ 0 h 374"/>
                  <a:gd name="T124" fmla="*/ 0 w 443"/>
                  <a:gd name="T125" fmla="*/ 0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3"/>
                  <a:gd name="T190" fmla="*/ 0 h 374"/>
                  <a:gd name="T191" fmla="*/ 443 w 443"/>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3" h="374">
                    <a:moveTo>
                      <a:pt x="239" y="2"/>
                    </a:moveTo>
                    <a:lnTo>
                      <a:pt x="251" y="0"/>
                    </a:lnTo>
                    <a:lnTo>
                      <a:pt x="260" y="1"/>
                    </a:lnTo>
                    <a:lnTo>
                      <a:pt x="268" y="2"/>
                    </a:lnTo>
                    <a:lnTo>
                      <a:pt x="273" y="6"/>
                    </a:lnTo>
                    <a:lnTo>
                      <a:pt x="275" y="9"/>
                    </a:lnTo>
                    <a:lnTo>
                      <a:pt x="276" y="13"/>
                    </a:lnTo>
                    <a:lnTo>
                      <a:pt x="276" y="18"/>
                    </a:lnTo>
                    <a:lnTo>
                      <a:pt x="274" y="23"/>
                    </a:lnTo>
                    <a:lnTo>
                      <a:pt x="270" y="28"/>
                    </a:lnTo>
                    <a:lnTo>
                      <a:pt x="265" y="32"/>
                    </a:lnTo>
                    <a:lnTo>
                      <a:pt x="258" y="34"/>
                    </a:lnTo>
                    <a:lnTo>
                      <a:pt x="253" y="38"/>
                    </a:lnTo>
                    <a:lnTo>
                      <a:pt x="244" y="39"/>
                    </a:lnTo>
                    <a:lnTo>
                      <a:pt x="236" y="40"/>
                    </a:lnTo>
                    <a:lnTo>
                      <a:pt x="228" y="39"/>
                    </a:lnTo>
                    <a:lnTo>
                      <a:pt x="220" y="38"/>
                    </a:lnTo>
                    <a:lnTo>
                      <a:pt x="212" y="39"/>
                    </a:lnTo>
                    <a:lnTo>
                      <a:pt x="202" y="42"/>
                    </a:lnTo>
                    <a:lnTo>
                      <a:pt x="193" y="44"/>
                    </a:lnTo>
                    <a:lnTo>
                      <a:pt x="183" y="47"/>
                    </a:lnTo>
                    <a:lnTo>
                      <a:pt x="174" y="48"/>
                    </a:lnTo>
                    <a:lnTo>
                      <a:pt x="164" y="49"/>
                    </a:lnTo>
                    <a:lnTo>
                      <a:pt x="154" y="51"/>
                    </a:lnTo>
                    <a:lnTo>
                      <a:pt x="145" y="53"/>
                    </a:lnTo>
                    <a:lnTo>
                      <a:pt x="135" y="55"/>
                    </a:lnTo>
                    <a:lnTo>
                      <a:pt x="127" y="57"/>
                    </a:lnTo>
                    <a:lnTo>
                      <a:pt x="118" y="61"/>
                    </a:lnTo>
                    <a:lnTo>
                      <a:pt x="111" y="66"/>
                    </a:lnTo>
                    <a:lnTo>
                      <a:pt x="103" y="71"/>
                    </a:lnTo>
                    <a:lnTo>
                      <a:pt x="100" y="77"/>
                    </a:lnTo>
                    <a:lnTo>
                      <a:pt x="94" y="86"/>
                    </a:lnTo>
                    <a:lnTo>
                      <a:pt x="92" y="95"/>
                    </a:lnTo>
                    <a:lnTo>
                      <a:pt x="98" y="91"/>
                    </a:lnTo>
                    <a:lnTo>
                      <a:pt x="103" y="86"/>
                    </a:lnTo>
                    <a:lnTo>
                      <a:pt x="109" y="81"/>
                    </a:lnTo>
                    <a:lnTo>
                      <a:pt x="118" y="77"/>
                    </a:lnTo>
                    <a:lnTo>
                      <a:pt x="125" y="72"/>
                    </a:lnTo>
                    <a:lnTo>
                      <a:pt x="133" y="70"/>
                    </a:lnTo>
                    <a:lnTo>
                      <a:pt x="140" y="66"/>
                    </a:lnTo>
                    <a:lnTo>
                      <a:pt x="148" y="65"/>
                    </a:lnTo>
                    <a:lnTo>
                      <a:pt x="156" y="62"/>
                    </a:lnTo>
                    <a:lnTo>
                      <a:pt x="164" y="61"/>
                    </a:lnTo>
                    <a:lnTo>
                      <a:pt x="172" y="61"/>
                    </a:lnTo>
                    <a:lnTo>
                      <a:pt x="179" y="62"/>
                    </a:lnTo>
                    <a:lnTo>
                      <a:pt x="186" y="63"/>
                    </a:lnTo>
                    <a:lnTo>
                      <a:pt x="194" y="66"/>
                    </a:lnTo>
                    <a:lnTo>
                      <a:pt x="202" y="69"/>
                    </a:lnTo>
                    <a:lnTo>
                      <a:pt x="210" y="75"/>
                    </a:lnTo>
                    <a:lnTo>
                      <a:pt x="202" y="75"/>
                    </a:lnTo>
                    <a:lnTo>
                      <a:pt x="197" y="76"/>
                    </a:lnTo>
                    <a:lnTo>
                      <a:pt x="190" y="77"/>
                    </a:lnTo>
                    <a:lnTo>
                      <a:pt x="183" y="79"/>
                    </a:lnTo>
                    <a:lnTo>
                      <a:pt x="177" y="80"/>
                    </a:lnTo>
                    <a:lnTo>
                      <a:pt x="171" y="82"/>
                    </a:lnTo>
                    <a:lnTo>
                      <a:pt x="164" y="85"/>
                    </a:lnTo>
                    <a:lnTo>
                      <a:pt x="159" y="87"/>
                    </a:lnTo>
                    <a:lnTo>
                      <a:pt x="152" y="89"/>
                    </a:lnTo>
                    <a:lnTo>
                      <a:pt x="146" y="91"/>
                    </a:lnTo>
                    <a:lnTo>
                      <a:pt x="140" y="93"/>
                    </a:lnTo>
                    <a:lnTo>
                      <a:pt x="135" y="96"/>
                    </a:lnTo>
                    <a:lnTo>
                      <a:pt x="128" y="99"/>
                    </a:lnTo>
                    <a:lnTo>
                      <a:pt x="122" y="102"/>
                    </a:lnTo>
                    <a:lnTo>
                      <a:pt x="118" y="105"/>
                    </a:lnTo>
                    <a:lnTo>
                      <a:pt x="112" y="110"/>
                    </a:lnTo>
                    <a:lnTo>
                      <a:pt x="115" y="110"/>
                    </a:lnTo>
                    <a:lnTo>
                      <a:pt x="120" y="110"/>
                    </a:lnTo>
                    <a:lnTo>
                      <a:pt x="125" y="110"/>
                    </a:lnTo>
                    <a:lnTo>
                      <a:pt x="131" y="109"/>
                    </a:lnTo>
                    <a:lnTo>
                      <a:pt x="137" y="107"/>
                    </a:lnTo>
                    <a:lnTo>
                      <a:pt x="143" y="105"/>
                    </a:lnTo>
                    <a:lnTo>
                      <a:pt x="149" y="104"/>
                    </a:lnTo>
                    <a:lnTo>
                      <a:pt x="156" y="104"/>
                    </a:lnTo>
                    <a:lnTo>
                      <a:pt x="162" y="103"/>
                    </a:lnTo>
                    <a:lnTo>
                      <a:pt x="168" y="103"/>
                    </a:lnTo>
                    <a:lnTo>
                      <a:pt x="174" y="103"/>
                    </a:lnTo>
                    <a:lnTo>
                      <a:pt x="179" y="105"/>
                    </a:lnTo>
                    <a:lnTo>
                      <a:pt x="183" y="107"/>
                    </a:lnTo>
                    <a:lnTo>
                      <a:pt x="189" y="111"/>
                    </a:lnTo>
                    <a:lnTo>
                      <a:pt x="193" y="115"/>
                    </a:lnTo>
                    <a:lnTo>
                      <a:pt x="196" y="123"/>
                    </a:lnTo>
                    <a:lnTo>
                      <a:pt x="186" y="120"/>
                    </a:lnTo>
                    <a:lnTo>
                      <a:pt x="179" y="118"/>
                    </a:lnTo>
                    <a:lnTo>
                      <a:pt x="171" y="117"/>
                    </a:lnTo>
                    <a:lnTo>
                      <a:pt x="165" y="119"/>
                    </a:lnTo>
                    <a:lnTo>
                      <a:pt x="158" y="120"/>
                    </a:lnTo>
                    <a:lnTo>
                      <a:pt x="154" y="123"/>
                    </a:lnTo>
                    <a:lnTo>
                      <a:pt x="149" y="126"/>
                    </a:lnTo>
                    <a:lnTo>
                      <a:pt x="147" y="130"/>
                    </a:lnTo>
                    <a:lnTo>
                      <a:pt x="145" y="138"/>
                    </a:lnTo>
                    <a:lnTo>
                      <a:pt x="148" y="148"/>
                    </a:lnTo>
                    <a:lnTo>
                      <a:pt x="152" y="151"/>
                    </a:lnTo>
                    <a:lnTo>
                      <a:pt x="158" y="155"/>
                    </a:lnTo>
                    <a:lnTo>
                      <a:pt x="165" y="159"/>
                    </a:lnTo>
                    <a:lnTo>
                      <a:pt x="175" y="162"/>
                    </a:lnTo>
                    <a:lnTo>
                      <a:pt x="169" y="163"/>
                    </a:lnTo>
                    <a:lnTo>
                      <a:pt x="164" y="165"/>
                    </a:lnTo>
                    <a:lnTo>
                      <a:pt x="159" y="166"/>
                    </a:lnTo>
                    <a:lnTo>
                      <a:pt x="154" y="167"/>
                    </a:lnTo>
                    <a:lnTo>
                      <a:pt x="148" y="168"/>
                    </a:lnTo>
                    <a:lnTo>
                      <a:pt x="143" y="170"/>
                    </a:lnTo>
                    <a:lnTo>
                      <a:pt x="138" y="172"/>
                    </a:lnTo>
                    <a:lnTo>
                      <a:pt x="134" y="175"/>
                    </a:lnTo>
                    <a:lnTo>
                      <a:pt x="128" y="177"/>
                    </a:lnTo>
                    <a:lnTo>
                      <a:pt x="123" y="180"/>
                    </a:lnTo>
                    <a:lnTo>
                      <a:pt x="118" y="182"/>
                    </a:lnTo>
                    <a:lnTo>
                      <a:pt x="114" y="186"/>
                    </a:lnTo>
                    <a:lnTo>
                      <a:pt x="108" y="189"/>
                    </a:lnTo>
                    <a:lnTo>
                      <a:pt x="105" y="195"/>
                    </a:lnTo>
                    <a:lnTo>
                      <a:pt x="101" y="200"/>
                    </a:lnTo>
                    <a:lnTo>
                      <a:pt x="98" y="206"/>
                    </a:lnTo>
                    <a:lnTo>
                      <a:pt x="101" y="205"/>
                    </a:lnTo>
                    <a:lnTo>
                      <a:pt x="106" y="205"/>
                    </a:lnTo>
                    <a:lnTo>
                      <a:pt x="111" y="204"/>
                    </a:lnTo>
                    <a:lnTo>
                      <a:pt x="117" y="204"/>
                    </a:lnTo>
                    <a:lnTo>
                      <a:pt x="121" y="203"/>
                    </a:lnTo>
                    <a:lnTo>
                      <a:pt x="127" y="202"/>
                    </a:lnTo>
                    <a:lnTo>
                      <a:pt x="134" y="202"/>
                    </a:lnTo>
                    <a:lnTo>
                      <a:pt x="140" y="202"/>
                    </a:lnTo>
                    <a:lnTo>
                      <a:pt x="144" y="202"/>
                    </a:lnTo>
                    <a:lnTo>
                      <a:pt x="149" y="203"/>
                    </a:lnTo>
                    <a:lnTo>
                      <a:pt x="154" y="205"/>
                    </a:lnTo>
                    <a:lnTo>
                      <a:pt x="159" y="207"/>
                    </a:lnTo>
                    <a:lnTo>
                      <a:pt x="161" y="209"/>
                    </a:lnTo>
                    <a:lnTo>
                      <a:pt x="165" y="215"/>
                    </a:lnTo>
                    <a:lnTo>
                      <a:pt x="166" y="220"/>
                    </a:lnTo>
                    <a:lnTo>
                      <a:pt x="168" y="227"/>
                    </a:lnTo>
                    <a:lnTo>
                      <a:pt x="160" y="226"/>
                    </a:lnTo>
                    <a:lnTo>
                      <a:pt x="153" y="225"/>
                    </a:lnTo>
                    <a:lnTo>
                      <a:pt x="145" y="225"/>
                    </a:lnTo>
                    <a:lnTo>
                      <a:pt x="138" y="225"/>
                    </a:lnTo>
                    <a:lnTo>
                      <a:pt x="130" y="225"/>
                    </a:lnTo>
                    <a:lnTo>
                      <a:pt x="123" y="226"/>
                    </a:lnTo>
                    <a:lnTo>
                      <a:pt x="117" y="227"/>
                    </a:lnTo>
                    <a:lnTo>
                      <a:pt x="110" y="230"/>
                    </a:lnTo>
                    <a:lnTo>
                      <a:pt x="103" y="233"/>
                    </a:lnTo>
                    <a:lnTo>
                      <a:pt x="99" y="237"/>
                    </a:lnTo>
                    <a:lnTo>
                      <a:pt x="92" y="240"/>
                    </a:lnTo>
                    <a:lnTo>
                      <a:pt x="89" y="246"/>
                    </a:lnTo>
                    <a:lnTo>
                      <a:pt x="83" y="251"/>
                    </a:lnTo>
                    <a:lnTo>
                      <a:pt x="81" y="258"/>
                    </a:lnTo>
                    <a:lnTo>
                      <a:pt x="79" y="265"/>
                    </a:lnTo>
                    <a:lnTo>
                      <a:pt x="79" y="276"/>
                    </a:lnTo>
                    <a:lnTo>
                      <a:pt x="86" y="268"/>
                    </a:lnTo>
                    <a:lnTo>
                      <a:pt x="94" y="264"/>
                    </a:lnTo>
                    <a:lnTo>
                      <a:pt x="102" y="261"/>
                    </a:lnTo>
                    <a:lnTo>
                      <a:pt x="113" y="259"/>
                    </a:lnTo>
                    <a:lnTo>
                      <a:pt x="121" y="257"/>
                    </a:lnTo>
                    <a:lnTo>
                      <a:pt x="132" y="257"/>
                    </a:lnTo>
                    <a:lnTo>
                      <a:pt x="141" y="258"/>
                    </a:lnTo>
                    <a:lnTo>
                      <a:pt x="152" y="259"/>
                    </a:lnTo>
                    <a:lnTo>
                      <a:pt x="160" y="259"/>
                    </a:lnTo>
                    <a:lnTo>
                      <a:pt x="170" y="259"/>
                    </a:lnTo>
                    <a:lnTo>
                      <a:pt x="179" y="258"/>
                    </a:lnTo>
                    <a:lnTo>
                      <a:pt x="189" y="257"/>
                    </a:lnTo>
                    <a:lnTo>
                      <a:pt x="198" y="254"/>
                    </a:lnTo>
                    <a:lnTo>
                      <a:pt x="206" y="250"/>
                    </a:lnTo>
                    <a:lnTo>
                      <a:pt x="214" y="244"/>
                    </a:lnTo>
                    <a:lnTo>
                      <a:pt x="222" y="237"/>
                    </a:lnTo>
                    <a:lnTo>
                      <a:pt x="215" y="218"/>
                    </a:lnTo>
                    <a:lnTo>
                      <a:pt x="212" y="199"/>
                    </a:lnTo>
                    <a:lnTo>
                      <a:pt x="211" y="180"/>
                    </a:lnTo>
                    <a:lnTo>
                      <a:pt x="213" y="162"/>
                    </a:lnTo>
                    <a:lnTo>
                      <a:pt x="217" y="143"/>
                    </a:lnTo>
                    <a:lnTo>
                      <a:pt x="222" y="125"/>
                    </a:lnTo>
                    <a:lnTo>
                      <a:pt x="231" y="109"/>
                    </a:lnTo>
                    <a:lnTo>
                      <a:pt x="242" y="94"/>
                    </a:lnTo>
                    <a:lnTo>
                      <a:pt x="254" y="79"/>
                    </a:lnTo>
                    <a:lnTo>
                      <a:pt x="268" y="66"/>
                    </a:lnTo>
                    <a:lnTo>
                      <a:pt x="283" y="55"/>
                    </a:lnTo>
                    <a:lnTo>
                      <a:pt x="300" y="47"/>
                    </a:lnTo>
                    <a:lnTo>
                      <a:pt x="317" y="38"/>
                    </a:lnTo>
                    <a:lnTo>
                      <a:pt x="337" y="33"/>
                    </a:lnTo>
                    <a:lnTo>
                      <a:pt x="357" y="29"/>
                    </a:lnTo>
                    <a:lnTo>
                      <a:pt x="378" y="29"/>
                    </a:lnTo>
                    <a:lnTo>
                      <a:pt x="380" y="29"/>
                    </a:lnTo>
                    <a:lnTo>
                      <a:pt x="385" y="29"/>
                    </a:lnTo>
                    <a:lnTo>
                      <a:pt x="389" y="29"/>
                    </a:lnTo>
                    <a:lnTo>
                      <a:pt x="395" y="29"/>
                    </a:lnTo>
                    <a:lnTo>
                      <a:pt x="399" y="29"/>
                    </a:lnTo>
                    <a:lnTo>
                      <a:pt x="405" y="30"/>
                    </a:lnTo>
                    <a:lnTo>
                      <a:pt x="409" y="30"/>
                    </a:lnTo>
                    <a:lnTo>
                      <a:pt x="415" y="32"/>
                    </a:lnTo>
                    <a:lnTo>
                      <a:pt x="424" y="34"/>
                    </a:lnTo>
                    <a:lnTo>
                      <a:pt x="432" y="38"/>
                    </a:lnTo>
                    <a:lnTo>
                      <a:pt x="435" y="41"/>
                    </a:lnTo>
                    <a:lnTo>
                      <a:pt x="438" y="45"/>
                    </a:lnTo>
                    <a:lnTo>
                      <a:pt x="440" y="48"/>
                    </a:lnTo>
                    <a:lnTo>
                      <a:pt x="443" y="53"/>
                    </a:lnTo>
                    <a:lnTo>
                      <a:pt x="437" y="53"/>
                    </a:lnTo>
                    <a:lnTo>
                      <a:pt x="432" y="52"/>
                    </a:lnTo>
                    <a:lnTo>
                      <a:pt x="427" y="51"/>
                    </a:lnTo>
                    <a:lnTo>
                      <a:pt x="424" y="51"/>
                    </a:lnTo>
                    <a:lnTo>
                      <a:pt x="415" y="51"/>
                    </a:lnTo>
                    <a:lnTo>
                      <a:pt x="407" y="52"/>
                    </a:lnTo>
                    <a:lnTo>
                      <a:pt x="398" y="52"/>
                    </a:lnTo>
                    <a:lnTo>
                      <a:pt x="389" y="53"/>
                    </a:lnTo>
                    <a:lnTo>
                      <a:pt x="380" y="53"/>
                    </a:lnTo>
                    <a:lnTo>
                      <a:pt x="370" y="55"/>
                    </a:lnTo>
                    <a:lnTo>
                      <a:pt x="366" y="55"/>
                    </a:lnTo>
                    <a:lnTo>
                      <a:pt x="361" y="55"/>
                    </a:lnTo>
                    <a:lnTo>
                      <a:pt x="355" y="56"/>
                    </a:lnTo>
                    <a:lnTo>
                      <a:pt x="351" y="58"/>
                    </a:lnTo>
                    <a:lnTo>
                      <a:pt x="346" y="61"/>
                    </a:lnTo>
                    <a:lnTo>
                      <a:pt x="342" y="65"/>
                    </a:lnTo>
                    <a:lnTo>
                      <a:pt x="339" y="68"/>
                    </a:lnTo>
                    <a:lnTo>
                      <a:pt x="336" y="73"/>
                    </a:lnTo>
                    <a:lnTo>
                      <a:pt x="341" y="72"/>
                    </a:lnTo>
                    <a:lnTo>
                      <a:pt x="348" y="72"/>
                    </a:lnTo>
                    <a:lnTo>
                      <a:pt x="353" y="72"/>
                    </a:lnTo>
                    <a:lnTo>
                      <a:pt x="361" y="73"/>
                    </a:lnTo>
                    <a:lnTo>
                      <a:pt x="369" y="74"/>
                    </a:lnTo>
                    <a:lnTo>
                      <a:pt x="376" y="75"/>
                    </a:lnTo>
                    <a:lnTo>
                      <a:pt x="383" y="77"/>
                    </a:lnTo>
                    <a:lnTo>
                      <a:pt x="390" y="80"/>
                    </a:lnTo>
                    <a:lnTo>
                      <a:pt x="397" y="82"/>
                    </a:lnTo>
                    <a:lnTo>
                      <a:pt x="401" y="84"/>
                    </a:lnTo>
                    <a:lnTo>
                      <a:pt x="404" y="86"/>
                    </a:lnTo>
                    <a:lnTo>
                      <a:pt x="405" y="88"/>
                    </a:lnTo>
                    <a:lnTo>
                      <a:pt x="401" y="90"/>
                    </a:lnTo>
                    <a:lnTo>
                      <a:pt x="396" y="91"/>
                    </a:lnTo>
                    <a:lnTo>
                      <a:pt x="390" y="91"/>
                    </a:lnTo>
                    <a:lnTo>
                      <a:pt x="387" y="92"/>
                    </a:lnTo>
                    <a:lnTo>
                      <a:pt x="380" y="93"/>
                    </a:lnTo>
                    <a:lnTo>
                      <a:pt x="374" y="94"/>
                    </a:lnTo>
                    <a:lnTo>
                      <a:pt x="366" y="95"/>
                    </a:lnTo>
                    <a:lnTo>
                      <a:pt x="358" y="98"/>
                    </a:lnTo>
                    <a:lnTo>
                      <a:pt x="350" y="100"/>
                    </a:lnTo>
                    <a:lnTo>
                      <a:pt x="341" y="103"/>
                    </a:lnTo>
                    <a:lnTo>
                      <a:pt x="332" y="105"/>
                    </a:lnTo>
                    <a:lnTo>
                      <a:pt x="322" y="106"/>
                    </a:lnTo>
                    <a:lnTo>
                      <a:pt x="312" y="109"/>
                    </a:lnTo>
                    <a:lnTo>
                      <a:pt x="305" y="111"/>
                    </a:lnTo>
                    <a:lnTo>
                      <a:pt x="295" y="113"/>
                    </a:lnTo>
                    <a:lnTo>
                      <a:pt x="287" y="116"/>
                    </a:lnTo>
                    <a:lnTo>
                      <a:pt x="278" y="120"/>
                    </a:lnTo>
                    <a:lnTo>
                      <a:pt x="273" y="125"/>
                    </a:lnTo>
                    <a:lnTo>
                      <a:pt x="265" y="130"/>
                    </a:lnTo>
                    <a:lnTo>
                      <a:pt x="259" y="136"/>
                    </a:lnTo>
                    <a:lnTo>
                      <a:pt x="255" y="143"/>
                    </a:lnTo>
                    <a:lnTo>
                      <a:pt x="252" y="152"/>
                    </a:lnTo>
                    <a:lnTo>
                      <a:pt x="257" y="149"/>
                    </a:lnTo>
                    <a:lnTo>
                      <a:pt x="264" y="147"/>
                    </a:lnTo>
                    <a:lnTo>
                      <a:pt x="272" y="144"/>
                    </a:lnTo>
                    <a:lnTo>
                      <a:pt x="279" y="142"/>
                    </a:lnTo>
                    <a:lnTo>
                      <a:pt x="286" y="139"/>
                    </a:lnTo>
                    <a:lnTo>
                      <a:pt x="294" y="136"/>
                    </a:lnTo>
                    <a:lnTo>
                      <a:pt x="302" y="133"/>
                    </a:lnTo>
                    <a:lnTo>
                      <a:pt x="311" y="132"/>
                    </a:lnTo>
                    <a:lnTo>
                      <a:pt x="317" y="129"/>
                    </a:lnTo>
                    <a:lnTo>
                      <a:pt x="325" y="129"/>
                    </a:lnTo>
                    <a:lnTo>
                      <a:pt x="332" y="129"/>
                    </a:lnTo>
                    <a:lnTo>
                      <a:pt x="340" y="130"/>
                    </a:lnTo>
                    <a:lnTo>
                      <a:pt x="346" y="131"/>
                    </a:lnTo>
                    <a:lnTo>
                      <a:pt x="352" y="134"/>
                    </a:lnTo>
                    <a:lnTo>
                      <a:pt x="358" y="139"/>
                    </a:lnTo>
                    <a:lnTo>
                      <a:pt x="364" y="145"/>
                    </a:lnTo>
                    <a:lnTo>
                      <a:pt x="357" y="148"/>
                    </a:lnTo>
                    <a:lnTo>
                      <a:pt x="351" y="151"/>
                    </a:lnTo>
                    <a:lnTo>
                      <a:pt x="343" y="152"/>
                    </a:lnTo>
                    <a:lnTo>
                      <a:pt x="337" y="155"/>
                    </a:lnTo>
                    <a:lnTo>
                      <a:pt x="330" y="156"/>
                    </a:lnTo>
                    <a:lnTo>
                      <a:pt x="323" y="159"/>
                    </a:lnTo>
                    <a:lnTo>
                      <a:pt x="315" y="160"/>
                    </a:lnTo>
                    <a:lnTo>
                      <a:pt x="310" y="162"/>
                    </a:lnTo>
                    <a:lnTo>
                      <a:pt x="302" y="164"/>
                    </a:lnTo>
                    <a:lnTo>
                      <a:pt x="295" y="167"/>
                    </a:lnTo>
                    <a:lnTo>
                      <a:pt x="289" y="169"/>
                    </a:lnTo>
                    <a:lnTo>
                      <a:pt x="284" y="173"/>
                    </a:lnTo>
                    <a:lnTo>
                      <a:pt x="278" y="177"/>
                    </a:lnTo>
                    <a:lnTo>
                      <a:pt x="274" y="183"/>
                    </a:lnTo>
                    <a:lnTo>
                      <a:pt x="268" y="189"/>
                    </a:lnTo>
                    <a:lnTo>
                      <a:pt x="266" y="198"/>
                    </a:lnTo>
                    <a:lnTo>
                      <a:pt x="269" y="197"/>
                    </a:lnTo>
                    <a:lnTo>
                      <a:pt x="274" y="197"/>
                    </a:lnTo>
                    <a:lnTo>
                      <a:pt x="279" y="196"/>
                    </a:lnTo>
                    <a:lnTo>
                      <a:pt x="286" y="195"/>
                    </a:lnTo>
                    <a:lnTo>
                      <a:pt x="291" y="193"/>
                    </a:lnTo>
                    <a:lnTo>
                      <a:pt x="297" y="193"/>
                    </a:lnTo>
                    <a:lnTo>
                      <a:pt x="303" y="192"/>
                    </a:lnTo>
                    <a:lnTo>
                      <a:pt x="310" y="192"/>
                    </a:lnTo>
                    <a:lnTo>
                      <a:pt x="314" y="192"/>
                    </a:lnTo>
                    <a:lnTo>
                      <a:pt x="319" y="192"/>
                    </a:lnTo>
                    <a:lnTo>
                      <a:pt x="324" y="193"/>
                    </a:lnTo>
                    <a:lnTo>
                      <a:pt x="330" y="196"/>
                    </a:lnTo>
                    <a:lnTo>
                      <a:pt x="333" y="199"/>
                    </a:lnTo>
                    <a:lnTo>
                      <a:pt x="336" y="203"/>
                    </a:lnTo>
                    <a:lnTo>
                      <a:pt x="339" y="208"/>
                    </a:lnTo>
                    <a:lnTo>
                      <a:pt x="342" y="215"/>
                    </a:lnTo>
                    <a:lnTo>
                      <a:pt x="329" y="215"/>
                    </a:lnTo>
                    <a:lnTo>
                      <a:pt x="318" y="218"/>
                    </a:lnTo>
                    <a:lnTo>
                      <a:pt x="308" y="222"/>
                    </a:lnTo>
                    <a:lnTo>
                      <a:pt x="298" y="227"/>
                    </a:lnTo>
                    <a:lnTo>
                      <a:pt x="288" y="235"/>
                    </a:lnTo>
                    <a:lnTo>
                      <a:pt x="279" y="243"/>
                    </a:lnTo>
                    <a:lnTo>
                      <a:pt x="271" y="252"/>
                    </a:lnTo>
                    <a:lnTo>
                      <a:pt x="262" y="262"/>
                    </a:lnTo>
                    <a:lnTo>
                      <a:pt x="253" y="270"/>
                    </a:lnTo>
                    <a:lnTo>
                      <a:pt x="243" y="279"/>
                    </a:lnTo>
                    <a:lnTo>
                      <a:pt x="233" y="285"/>
                    </a:lnTo>
                    <a:lnTo>
                      <a:pt x="222" y="294"/>
                    </a:lnTo>
                    <a:lnTo>
                      <a:pt x="212" y="299"/>
                    </a:lnTo>
                    <a:lnTo>
                      <a:pt x="199" y="303"/>
                    </a:lnTo>
                    <a:lnTo>
                      <a:pt x="186" y="304"/>
                    </a:lnTo>
                    <a:lnTo>
                      <a:pt x="174" y="304"/>
                    </a:lnTo>
                    <a:lnTo>
                      <a:pt x="165" y="301"/>
                    </a:lnTo>
                    <a:lnTo>
                      <a:pt x="159" y="301"/>
                    </a:lnTo>
                    <a:lnTo>
                      <a:pt x="150" y="301"/>
                    </a:lnTo>
                    <a:lnTo>
                      <a:pt x="142" y="302"/>
                    </a:lnTo>
                    <a:lnTo>
                      <a:pt x="135" y="301"/>
                    </a:lnTo>
                    <a:lnTo>
                      <a:pt x="128" y="299"/>
                    </a:lnTo>
                    <a:lnTo>
                      <a:pt x="124" y="294"/>
                    </a:lnTo>
                    <a:lnTo>
                      <a:pt x="124" y="286"/>
                    </a:lnTo>
                    <a:lnTo>
                      <a:pt x="118" y="289"/>
                    </a:lnTo>
                    <a:lnTo>
                      <a:pt x="116" y="292"/>
                    </a:lnTo>
                    <a:lnTo>
                      <a:pt x="114" y="295"/>
                    </a:lnTo>
                    <a:lnTo>
                      <a:pt x="114" y="300"/>
                    </a:lnTo>
                    <a:lnTo>
                      <a:pt x="118" y="308"/>
                    </a:lnTo>
                    <a:lnTo>
                      <a:pt x="124" y="317"/>
                    </a:lnTo>
                    <a:lnTo>
                      <a:pt x="127" y="320"/>
                    </a:lnTo>
                    <a:lnTo>
                      <a:pt x="132" y="323"/>
                    </a:lnTo>
                    <a:lnTo>
                      <a:pt x="137" y="326"/>
                    </a:lnTo>
                    <a:lnTo>
                      <a:pt x="142" y="330"/>
                    </a:lnTo>
                    <a:lnTo>
                      <a:pt x="151" y="333"/>
                    </a:lnTo>
                    <a:lnTo>
                      <a:pt x="159" y="334"/>
                    </a:lnTo>
                    <a:lnTo>
                      <a:pt x="160" y="336"/>
                    </a:lnTo>
                    <a:lnTo>
                      <a:pt x="158" y="340"/>
                    </a:lnTo>
                    <a:lnTo>
                      <a:pt x="160" y="344"/>
                    </a:lnTo>
                    <a:lnTo>
                      <a:pt x="159" y="345"/>
                    </a:lnTo>
                    <a:lnTo>
                      <a:pt x="159" y="346"/>
                    </a:lnTo>
                    <a:lnTo>
                      <a:pt x="150" y="341"/>
                    </a:lnTo>
                    <a:lnTo>
                      <a:pt x="145" y="339"/>
                    </a:lnTo>
                    <a:lnTo>
                      <a:pt x="140" y="339"/>
                    </a:lnTo>
                    <a:lnTo>
                      <a:pt x="137" y="341"/>
                    </a:lnTo>
                    <a:lnTo>
                      <a:pt x="134" y="343"/>
                    </a:lnTo>
                    <a:lnTo>
                      <a:pt x="133" y="348"/>
                    </a:lnTo>
                    <a:lnTo>
                      <a:pt x="131" y="352"/>
                    </a:lnTo>
                    <a:lnTo>
                      <a:pt x="131" y="357"/>
                    </a:lnTo>
                    <a:lnTo>
                      <a:pt x="129" y="366"/>
                    </a:lnTo>
                    <a:lnTo>
                      <a:pt x="127" y="372"/>
                    </a:lnTo>
                    <a:lnTo>
                      <a:pt x="124" y="373"/>
                    </a:lnTo>
                    <a:lnTo>
                      <a:pt x="121" y="374"/>
                    </a:lnTo>
                    <a:lnTo>
                      <a:pt x="118" y="371"/>
                    </a:lnTo>
                    <a:lnTo>
                      <a:pt x="112" y="368"/>
                    </a:lnTo>
                    <a:lnTo>
                      <a:pt x="104" y="352"/>
                    </a:lnTo>
                    <a:lnTo>
                      <a:pt x="95" y="338"/>
                    </a:lnTo>
                    <a:lnTo>
                      <a:pt x="84" y="323"/>
                    </a:lnTo>
                    <a:lnTo>
                      <a:pt x="73" y="311"/>
                    </a:lnTo>
                    <a:lnTo>
                      <a:pt x="62" y="296"/>
                    </a:lnTo>
                    <a:lnTo>
                      <a:pt x="49" y="282"/>
                    </a:lnTo>
                    <a:lnTo>
                      <a:pt x="38" y="268"/>
                    </a:lnTo>
                    <a:lnTo>
                      <a:pt x="27" y="255"/>
                    </a:lnTo>
                    <a:lnTo>
                      <a:pt x="17" y="240"/>
                    </a:lnTo>
                    <a:lnTo>
                      <a:pt x="9" y="225"/>
                    </a:lnTo>
                    <a:lnTo>
                      <a:pt x="3" y="210"/>
                    </a:lnTo>
                    <a:lnTo>
                      <a:pt x="0" y="197"/>
                    </a:lnTo>
                    <a:lnTo>
                      <a:pt x="0" y="181"/>
                    </a:lnTo>
                    <a:lnTo>
                      <a:pt x="4" y="166"/>
                    </a:lnTo>
                    <a:lnTo>
                      <a:pt x="10" y="150"/>
                    </a:lnTo>
                    <a:lnTo>
                      <a:pt x="23" y="134"/>
                    </a:lnTo>
                    <a:lnTo>
                      <a:pt x="31" y="118"/>
                    </a:lnTo>
                    <a:lnTo>
                      <a:pt x="42" y="105"/>
                    </a:lnTo>
                    <a:lnTo>
                      <a:pt x="52" y="91"/>
                    </a:lnTo>
                    <a:lnTo>
                      <a:pt x="64" y="80"/>
                    </a:lnTo>
                    <a:lnTo>
                      <a:pt x="75" y="69"/>
                    </a:lnTo>
                    <a:lnTo>
                      <a:pt x="88" y="58"/>
                    </a:lnTo>
                    <a:lnTo>
                      <a:pt x="101" y="50"/>
                    </a:lnTo>
                    <a:lnTo>
                      <a:pt x="115" y="42"/>
                    </a:lnTo>
                    <a:lnTo>
                      <a:pt x="127" y="34"/>
                    </a:lnTo>
                    <a:lnTo>
                      <a:pt x="142" y="28"/>
                    </a:lnTo>
                    <a:lnTo>
                      <a:pt x="158" y="21"/>
                    </a:lnTo>
                    <a:lnTo>
                      <a:pt x="174" y="17"/>
                    </a:lnTo>
                    <a:lnTo>
                      <a:pt x="189" y="12"/>
                    </a:lnTo>
                    <a:lnTo>
                      <a:pt x="205" y="9"/>
                    </a:lnTo>
                    <a:lnTo>
                      <a:pt x="221" y="5"/>
                    </a:lnTo>
                    <a:lnTo>
                      <a:pt x="239"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8" name="Freeform 67"/>
              <p:cNvSpPr>
                <a:spLocks/>
              </p:cNvSpPr>
              <p:nvPr/>
            </p:nvSpPr>
            <p:spPr bwMode="auto">
              <a:xfrm>
                <a:off x="5371" y="1944"/>
                <a:ext cx="146" cy="83"/>
              </a:xfrm>
              <a:custGeom>
                <a:avLst/>
                <a:gdLst>
                  <a:gd name="T0" fmla="*/ 0 w 345"/>
                  <a:gd name="T1" fmla="*/ 0 h 198"/>
                  <a:gd name="T2" fmla="*/ 0 w 345"/>
                  <a:gd name="T3" fmla="*/ 0 h 198"/>
                  <a:gd name="T4" fmla="*/ 0 w 345"/>
                  <a:gd name="T5" fmla="*/ 0 h 198"/>
                  <a:gd name="T6" fmla="*/ 0 w 345"/>
                  <a:gd name="T7" fmla="*/ 0 h 198"/>
                  <a:gd name="T8" fmla="*/ 0 w 345"/>
                  <a:gd name="T9" fmla="*/ 0 h 198"/>
                  <a:gd name="T10" fmla="*/ 0 w 345"/>
                  <a:gd name="T11" fmla="*/ 0 h 198"/>
                  <a:gd name="T12" fmla="*/ 0 w 345"/>
                  <a:gd name="T13" fmla="*/ 0 h 198"/>
                  <a:gd name="T14" fmla="*/ 0 w 345"/>
                  <a:gd name="T15" fmla="*/ 0 h 198"/>
                  <a:gd name="T16" fmla="*/ 0 w 345"/>
                  <a:gd name="T17" fmla="*/ 0 h 198"/>
                  <a:gd name="T18" fmla="*/ 0 w 345"/>
                  <a:gd name="T19" fmla="*/ 0 h 198"/>
                  <a:gd name="T20" fmla="*/ 0 w 345"/>
                  <a:gd name="T21" fmla="*/ 0 h 198"/>
                  <a:gd name="T22" fmla="*/ 0 w 345"/>
                  <a:gd name="T23" fmla="*/ 0 h 198"/>
                  <a:gd name="T24" fmla="*/ 0 w 345"/>
                  <a:gd name="T25" fmla="*/ 0 h 198"/>
                  <a:gd name="T26" fmla="*/ 0 w 345"/>
                  <a:gd name="T27" fmla="*/ 0 h 198"/>
                  <a:gd name="T28" fmla="*/ 0 w 345"/>
                  <a:gd name="T29" fmla="*/ 0 h 198"/>
                  <a:gd name="T30" fmla="*/ 0 w 345"/>
                  <a:gd name="T31" fmla="*/ 0 h 198"/>
                  <a:gd name="T32" fmla="*/ 0 w 345"/>
                  <a:gd name="T33" fmla="*/ 0 h 198"/>
                  <a:gd name="T34" fmla="*/ 0 w 345"/>
                  <a:gd name="T35" fmla="*/ 0 h 198"/>
                  <a:gd name="T36" fmla="*/ 0 w 345"/>
                  <a:gd name="T37" fmla="*/ 0 h 198"/>
                  <a:gd name="T38" fmla="*/ 0 w 345"/>
                  <a:gd name="T39" fmla="*/ 0 h 198"/>
                  <a:gd name="T40" fmla="*/ 0 w 345"/>
                  <a:gd name="T41" fmla="*/ 0 h 198"/>
                  <a:gd name="T42" fmla="*/ 0 w 345"/>
                  <a:gd name="T43" fmla="*/ 0 h 198"/>
                  <a:gd name="T44" fmla="*/ 0 w 345"/>
                  <a:gd name="T45" fmla="*/ 0 h 198"/>
                  <a:gd name="T46" fmla="*/ 0 w 345"/>
                  <a:gd name="T47" fmla="*/ 0 h 198"/>
                  <a:gd name="T48" fmla="*/ 0 w 345"/>
                  <a:gd name="T49" fmla="*/ 0 h 198"/>
                  <a:gd name="T50" fmla="*/ 0 w 345"/>
                  <a:gd name="T51" fmla="*/ 0 h 198"/>
                  <a:gd name="T52" fmla="*/ 0 w 345"/>
                  <a:gd name="T53" fmla="*/ 0 h 198"/>
                  <a:gd name="T54" fmla="*/ 0 w 345"/>
                  <a:gd name="T55" fmla="*/ 0 h 198"/>
                  <a:gd name="T56" fmla="*/ 0 w 345"/>
                  <a:gd name="T57" fmla="*/ 0 h 198"/>
                  <a:gd name="T58" fmla="*/ 0 w 345"/>
                  <a:gd name="T59" fmla="*/ 0 h 198"/>
                  <a:gd name="T60" fmla="*/ 0 w 345"/>
                  <a:gd name="T61" fmla="*/ 0 h 198"/>
                  <a:gd name="T62" fmla="*/ 0 w 345"/>
                  <a:gd name="T63" fmla="*/ 0 h 198"/>
                  <a:gd name="T64" fmla="*/ 0 w 345"/>
                  <a:gd name="T65" fmla="*/ 0 h 198"/>
                  <a:gd name="T66" fmla="*/ 0 w 345"/>
                  <a:gd name="T67" fmla="*/ 0 h 198"/>
                  <a:gd name="T68" fmla="*/ 0 w 345"/>
                  <a:gd name="T69" fmla="*/ 0 h 198"/>
                  <a:gd name="T70" fmla="*/ 0 w 345"/>
                  <a:gd name="T71" fmla="*/ 0 h 198"/>
                  <a:gd name="T72" fmla="*/ 0 w 345"/>
                  <a:gd name="T73" fmla="*/ 0 h 198"/>
                  <a:gd name="T74" fmla="*/ 0 w 345"/>
                  <a:gd name="T75" fmla="*/ 0 h 198"/>
                  <a:gd name="T76" fmla="*/ 0 w 345"/>
                  <a:gd name="T77" fmla="*/ 0 h 198"/>
                  <a:gd name="T78" fmla="*/ 0 w 345"/>
                  <a:gd name="T79" fmla="*/ 0 h 198"/>
                  <a:gd name="T80" fmla="*/ 0 w 345"/>
                  <a:gd name="T81" fmla="*/ 0 h 198"/>
                  <a:gd name="T82" fmla="*/ 0 w 345"/>
                  <a:gd name="T83" fmla="*/ 0 h 198"/>
                  <a:gd name="T84" fmla="*/ 0 w 345"/>
                  <a:gd name="T85" fmla="*/ 0 h 198"/>
                  <a:gd name="T86" fmla="*/ 0 w 345"/>
                  <a:gd name="T87" fmla="*/ 0 h 198"/>
                  <a:gd name="T88" fmla="*/ 0 w 345"/>
                  <a:gd name="T89" fmla="*/ 0 h 198"/>
                  <a:gd name="T90" fmla="*/ 0 w 345"/>
                  <a:gd name="T91" fmla="*/ 0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198"/>
                  <a:gd name="T140" fmla="*/ 345 w 345"/>
                  <a:gd name="T141" fmla="*/ 198 h 1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198">
                    <a:moveTo>
                      <a:pt x="320" y="1"/>
                    </a:moveTo>
                    <a:lnTo>
                      <a:pt x="325" y="0"/>
                    </a:lnTo>
                    <a:lnTo>
                      <a:pt x="330" y="1"/>
                    </a:lnTo>
                    <a:lnTo>
                      <a:pt x="333" y="3"/>
                    </a:lnTo>
                    <a:lnTo>
                      <a:pt x="337" y="6"/>
                    </a:lnTo>
                    <a:lnTo>
                      <a:pt x="339" y="9"/>
                    </a:lnTo>
                    <a:lnTo>
                      <a:pt x="342" y="15"/>
                    </a:lnTo>
                    <a:lnTo>
                      <a:pt x="344" y="19"/>
                    </a:lnTo>
                    <a:lnTo>
                      <a:pt x="345" y="24"/>
                    </a:lnTo>
                    <a:lnTo>
                      <a:pt x="332" y="28"/>
                    </a:lnTo>
                    <a:lnTo>
                      <a:pt x="321" y="35"/>
                    </a:lnTo>
                    <a:lnTo>
                      <a:pt x="310" y="42"/>
                    </a:lnTo>
                    <a:lnTo>
                      <a:pt x="299" y="51"/>
                    </a:lnTo>
                    <a:lnTo>
                      <a:pt x="288" y="61"/>
                    </a:lnTo>
                    <a:lnTo>
                      <a:pt x="276" y="72"/>
                    </a:lnTo>
                    <a:lnTo>
                      <a:pt x="265" y="82"/>
                    </a:lnTo>
                    <a:lnTo>
                      <a:pt x="254" y="94"/>
                    </a:lnTo>
                    <a:lnTo>
                      <a:pt x="243" y="103"/>
                    </a:lnTo>
                    <a:lnTo>
                      <a:pt x="231" y="113"/>
                    </a:lnTo>
                    <a:lnTo>
                      <a:pt x="218" y="119"/>
                    </a:lnTo>
                    <a:lnTo>
                      <a:pt x="206" y="127"/>
                    </a:lnTo>
                    <a:lnTo>
                      <a:pt x="194" y="131"/>
                    </a:lnTo>
                    <a:lnTo>
                      <a:pt x="180" y="133"/>
                    </a:lnTo>
                    <a:lnTo>
                      <a:pt x="167" y="133"/>
                    </a:lnTo>
                    <a:lnTo>
                      <a:pt x="154" y="130"/>
                    </a:lnTo>
                    <a:lnTo>
                      <a:pt x="144" y="131"/>
                    </a:lnTo>
                    <a:lnTo>
                      <a:pt x="136" y="133"/>
                    </a:lnTo>
                    <a:lnTo>
                      <a:pt x="128" y="135"/>
                    </a:lnTo>
                    <a:lnTo>
                      <a:pt x="120" y="138"/>
                    </a:lnTo>
                    <a:lnTo>
                      <a:pt x="113" y="142"/>
                    </a:lnTo>
                    <a:lnTo>
                      <a:pt x="105" y="146"/>
                    </a:lnTo>
                    <a:lnTo>
                      <a:pt x="99" y="151"/>
                    </a:lnTo>
                    <a:lnTo>
                      <a:pt x="93" y="156"/>
                    </a:lnTo>
                    <a:lnTo>
                      <a:pt x="84" y="160"/>
                    </a:lnTo>
                    <a:lnTo>
                      <a:pt x="78" y="165"/>
                    </a:lnTo>
                    <a:lnTo>
                      <a:pt x="71" y="170"/>
                    </a:lnTo>
                    <a:lnTo>
                      <a:pt x="64" y="176"/>
                    </a:lnTo>
                    <a:lnTo>
                      <a:pt x="57" y="180"/>
                    </a:lnTo>
                    <a:lnTo>
                      <a:pt x="48" y="186"/>
                    </a:lnTo>
                    <a:lnTo>
                      <a:pt x="41" y="192"/>
                    </a:lnTo>
                    <a:lnTo>
                      <a:pt x="34" y="198"/>
                    </a:lnTo>
                    <a:lnTo>
                      <a:pt x="31" y="193"/>
                    </a:lnTo>
                    <a:lnTo>
                      <a:pt x="28" y="190"/>
                    </a:lnTo>
                    <a:lnTo>
                      <a:pt x="24" y="187"/>
                    </a:lnTo>
                    <a:lnTo>
                      <a:pt x="20" y="185"/>
                    </a:lnTo>
                    <a:lnTo>
                      <a:pt x="14" y="182"/>
                    </a:lnTo>
                    <a:lnTo>
                      <a:pt x="9" y="181"/>
                    </a:lnTo>
                    <a:lnTo>
                      <a:pt x="4" y="179"/>
                    </a:lnTo>
                    <a:lnTo>
                      <a:pt x="0" y="179"/>
                    </a:lnTo>
                    <a:lnTo>
                      <a:pt x="9" y="165"/>
                    </a:lnTo>
                    <a:lnTo>
                      <a:pt x="21" y="155"/>
                    </a:lnTo>
                    <a:lnTo>
                      <a:pt x="33" y="146"/>
                    </a:lnTo>
                    <a:lnTo>
                      <a:pt x="47" y="139"/>
                    </a:lnTo>
                    <a:lnTo>
                      <a:pt x="60" y="133"/>
                    </a:lnTo>
                    <a:lnTo>
                      <a:pt x="75" y="128"/>
                    </a:lnTo>
                    <a:lnTo>
                      <a:pt x="90" y="124"/>
                    </a:lnTo>
                    <a:lnTo>
                      <a:pt x="105" y="122"/>
                    </a:lnTo>
                    <a:lnTo>
                      <a:pt x="120" y="119"/>
                    </a:lnTo>
                    <a:lnTo>
                      <a:pt x="136" y="116"/>
                    </a:lnTo>
                    <a:lnTo>
                      <a:pt x="151" y="113"/>
                    </a:lnTo>
                    <a:lnTo>
                      <a:pt x="167" y="111"/>
                    </a:lnTo>
                    <a:lnTo>
                      <a:pt x="181" y="106"/>
                    </a:lnTo>
                    <a:lnTo>
                      <a:pt x="196" y="102"/>
                    </a:lnTo>
                    <a:lnTo>
                      <a:pt x="211" y="96"/>
                    </a:lnTo>
                    <a:lnTo>
                      <a:pt x="225" y="89"/>
                    </a:lnTo>
                    <a:lnTo>
                      <a:pt x="231" y="82"/>
                    </a:lnTo>
                    <a:lnTo>
                      <a:pt x="236" y="75"/>
                    </a:lnTo>
                    <a:lnTo>
                      <a:pt x="240" y="65"/>
                    </a:lnTo>
                    <a:lnTo>
                      <a:pt x="243" y="58"/>
                    </a:lnTo>
                    <a:lnTo>
                      <a:pt x="242" y="49"/>
                    </a:lnTo>
                    <a:lnTo>
                      <a:pt x="239" y="43"/>
                    </a:lnTo>
                    <a:lnTo>
                      <a:pt x="235" y="41"/>
                    </a:lnTo>
                    <a:lnTo>
                      <a:pt x="234" y="39"/>
                    </a:lnTo>
                    <a:lnTo>
                      <a:pt x="228" y="38"/>
                    </a:lnTo>
                    <a:lnTo>
                      <a:pt x="224" y="38"/>
                    </a:lnTo>
                    <a:lnTo>
                      <a:pt x="224" y="36"/>
                    </a:lnTo>
                    <a:lnTo>
                      <a:pt x="226" y="33"/>
                    </a:lnTo>
                    <a:lnTo>
                      <a:pt x="230" y="30"/>
                    </a:lnTo>
                    <a:lnTo>
                      <a:pt x="235" y="28"/>
                    </a:lnTo>
                    <a:lnTo>
                      <a:pt x="241" y="25"/>
                    </a:lnTo>
                    <a:lnTo>
                      <a:pt x="249" y="23"/>
                    </a:lnTo>
                    <a:lnTo>
                      <a:pt x="256" y="20"/>
                    </a:lnTo>
                    <a:lnTo>
                      <a:pt x="265" y="18"/>
                    </a:lnTo>
                    <a:lnTo>
                      <a:pt x="272" y="15"/>
                    </a:lnTo>
                    <a:lnTo>
                      <a:pt x="281" y="12"/>
                    </a:lnTo>
                    <a:lnTo>
                      <a:pt x="289" y="9"/>
                    </a:lnTo>
                    <a:lnTo>
                      <a:pt x="297" y="8"/>
                    </a:lnTo>
                    <a:lnTo>
                      <a:pt x="303" y="5"/>
                    </a:lnTo>
                    <a:lnTo>
                      <a:pt x="310" y="4"/>
                    </a:lnTo>
                    <a:lnTo>
                      <a:pt x="315" y="2"/>
                    </a:lnTo>
                    <a:lnTo>
                      <a:pt x="3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9" name="Freeform 68"/>
              <p:cNvSpPr>
                <a:spLocks/>
              </p:cNvSpPr>
              <p:nvPr/>
            </p:nvSpPr>
            <p:spPr bwMode="auto">
              <a:xfrm>
                <a:off x="5563" y="1958"/>
                <a:ext cx="224" cy="296"/>
              </a:xfrm>
              <a:custGeom>
                <a:avLst/>
                <a:gdLst>
                  <a:gd name="T0" fmla="*/ 0 w 537"/>
                  <a:gd name="T1" fmla="*/ 0 h 708"/>
                  <a:gd name="T2" fmla="*/ 0 w 537"/>
                  <a:gd name="T3" fmla="*/ 0 h 708"/>
                  <a:gd name="T4" fmla="*/ 0 w 537"/>
                  <a:gd name="T5" fmla="*/ 0 h 708"/>
                  <a:gd name="T6" fmla="*/ 0 w 537"/>
                  <a:gd name="T7" fmla="*/ 0 h 708"/>
                  <a:gd name="T8" fmla="*/ 0 w 537"/>
                  <a:gd name="T9" fmla="*/ 0 h 708"/>
                  <a:gd name="T10" fmla="*/ 0 w 537"/>
                  <a:gd name="T11" fmla="*/ 0 h 708"/>
                  <a:gd name="T12" fmla="*/ 0 w 537"/>
                  <a:gd name="T13" fmla="*/ 0 h 708"/>
                  <a:gd name="T14" fmla="*/ 0 w 537"/>
                  <a:gd name="T15" fmla="*/ 0 h 708"/>
                  <a:gd name="T16" fmla="*/ 0 w 537"/>
                  <a:gd name="T17" fmla="*/ 0 h 708"/>
                  <a:gd name="T18" fmla="*/ 0 w 537"/>
                  <a:gd name="T19" fmla="*/ 0 h 708"/>
                  <a:gd name="T20" fmla="*/ 0 w 537"/>
                  <a:gd name="T21" fmla="*/ 0 h 708"/>
                  <a:gd name="T22" fmla="*/ 0 w 537"/>
                  <a:gd name="T23" fmla="*/ 0 h 708"/>
                  <a:gd name="T24" fmla="*/ 0 w 537"/>
                  <a:gd name="T25" fmla="*/ 0 h 708"/>
                  <a:gd name="T26" fmla="*/ 0 w 537"/>
                  <a:gd name="T27" fmla="*/ 0 h 708"/>
                  <a:gd name="T28" fmla="*/ 0 w 537"/>
                  <a:gd name="T29" fmla="*/ 0 h 708"/>
                  <a:gd name="T30" fmla="*/ 0 w 537"/>
                  <a:gd name="T31" fmla="*/ 0 h 708"/>
                  <a:gd name="T32" fmla="*/ 0 w 537"/>
                  <a:gd name="T33" fmla="*/ 0 h 708"/>
                  <a:gd name="T34" fmla="*/ 0 w 537"/>
                  <a:gd name="T35" fmla="*/ 0 h 708"/>
                  <a:gd name="T36" fmla="*/ 0 w 537"/>
                  <a:gd name="T37" fmla="*/ 0 h 708"/>
                  <a:gd name="T38" fmla="*/ 0 w 537"/>
                  <a:gd name="T39" fmla="*/ 0 h 708"/>
                  <a:gd name="T40" fmla="*/ 0 w 537"/>
                  <a:gd name="T41" fmla="*/ 0 h 708"/>
                  <a:gd name="T42" fmla="*/ 0 w 537"/>
                  <a:gd name="T43" fmla="*/ 0 h 708"/>
                  <a:gd name="T44" fmla="*/ 0 w 537"/>
                  <a:gd name="T45" fmla="*/ 0 h 708"/>
                  <a:gd name="T46" fmla="*/ 0 w 537"/>
                  <a:gd name="T47" fmla="*/ 0 h 708"/>
                  <a:gd name="T48" fmla="*/ 0 w 537"/>
                  <a:gd name="T49" fmla="*/ 0 h 708"/>
                  <a:gd name="T50" fmla="*/ 0 w 537"/>
                  <a:gd name="T51" fmla="*/ 0 h 708"/>
                  <a:gd name="T52" fmla="*/ 0 w 537"/>
                  <a:gd name="T53" fmla="*/ 0 h 708"/>
                  <a:gd name="T54" fmla="*/ 0 w 537"/>
                  <a:gd name="T55" fmla="*/ 0 h 708"/>
                  <a:gd name="T56" fmla="*/ 0 w 537"/>
                  <a:gd name="T57" fmla="*/ 0 h 708"/>
                  <a:gd name="T58" fmla="*/ 0 w 537"/>
                  <a:gd name="T59" fmla="*/ 0 h 708"/>
                  <a:gd name="T60" fmla="*/ 0 w 537"/>
                  <a:gd name="T61" fmla="*/ 0 h 708"/>
                  <a:gd name="T62" fmla="*/ 0 w 537"/>
                  <a:gd name="T63" fmla="*/ 0 h 708"/>
                  <a:gd name="T64" fmla="*/ 0 w 537"/>
                  <a:gd name="T65" fmla="*/ 0 h 708"/>
                  <a:gd name="T66" fmla="*/ 0 w 537"/>
                  <a:gd name="T67" fmla="*/ 0 h 708"/>
                  <a:gd name="T68" fmla="*/ 0 w 537"/>
                  <a:gd name="T69" fmla="*/ 0 h 708"/>
                  <a:gd name="T70" fmla="*/ 0 w 537"/>
                  <a:gd name="T71" fmla="*/ 0 h 708"/>
                  <a:gd name="T72" fmla="*/ 0 w 537"/>
                  <a:gd name="T73" fmla="*/ 0 h 708"/>
                  <a:gd name="T74" fmla="*/ 0 w 537"/>
                  <a:gd name="T75" fmla="*/ 0 h 708"/>
                  <a:gd name="T76" fmla="*/ 0 w 537"/>
                  <a:gd name="T77" fmla="*/ 0 h 708"/>
                  <a:gd name="T78" fmla="*/ 0 w 537"/>
                  <a:gd name="T79" fmla="*/ 0 h 708"/>
                  <a:gd name="T80" fmla="*/ 0 w 537"/>
                  <a:gd name="T81" fmla="*/ 0 h 708"/>
                  <a:gd name="T82" fmla="*/ 0 w 537"/>
                  <a:gd name="T83" fmla="*/ 0 h 708"/>
                  <a:gd name="T84" fmla="*/ 0 w 537"/>
                  <a:gd name="T85" fmla="*/ 0 h 708"/>
                  <a:gd name="T86" fmla="*/ 0 w 537"/>
                  <a:gd name="T87" fmla="*/ 0 h 708"/>
                  <a:gd name="T88" fmla="*/ 0 w 537"/>
                  <a:gd name="T89" fmla="*/ 0 h 708"/>
                  <a:gd name="T90" fmla="*/ 0 w 537"/>
                  <a:gd name="T91" fmla="*/ 0 h 708"/>
                  <a:gd name="T92" fmla="*/ 0 w 537"/>
                  <a:gd name="T93" fmla="*/ 0 h 708"/>
                  <a:gd name="T94" fmla="*/ 0 w 537"/>
                  <a:gd name="T95" fmla="*/ 0 h 708"/>
                  <a:gd name="T96" fmla="*/ 0 w 537"/>
                  <a:gd name="T97" fmla="*/ 0 h 708"/>
                  <a:gd name="T98" fmla="*/ 0 w 537"/>
                  <a:gd name="T99" fmla="*/ 0 h 708"/>
                  <a:gd name="T100" fmla="*/ 0 w 537"/>
                  <a:gd name="T101" fmla="*/ 0 h 708"/>
                  <a:gd name="T102" fmla="*/ 0 w 537"/>
                  <a:gd name="T103" fmla="*/ 0 h 708"/>
                  <a:gd name="T104" fmla="*/ 0 w 537"/>
                  <a:gd name="T105" fmla="*/ 0 h 708"/>
                  <a:gd name="T106" fmla="*/ 0 w 537"/>
                  <a:gd name="T107" fmla="*/ 0 h 708"/>
                  <a:gd name="T108" fmla="*/ 0 w 537"/>
                  <a:gd name="T109" fmla="*/ 0 h 708"/>
                  <a:gd name="T110" fmla="*/ 0 w 537"/>
                  <a:gd name="T111" fmla="*/ 0 h 708"/>
                  <a:gd name="T112" fmla="*/ 0 w 537"/>
                  <a:gd name="T113" fmla="*/ 0 h 7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7"/>
                  <a:gd name="T172" fmla="*/ 0 h 708"/>
                  <a:gd name="T173" fmla="*/ 537 w 537"/>
                  <a:gd name="T174" fmla="*/ 708 h 7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7" h="708">
                    <a:moveTo>
                      <a:pt x="403" y="2"/>
                    </a:moveTo>
                    <a:lnTo>
                      <a:pt x="412" y="1"/>
                    </a:lnTo>
                    <a:lnTo>
                      <a:pt x="421" y="0"/>
                    </a:lnTo>
                    <a:lnTo>
                      <a:pt x="429" y="0"/>
                    </a:lnTo>
                    <a:lnTo>
                      <a:pt x="439" y="1"/>
                    </a:lnTo>
                    <a:lnTo>
                      <a:pt x="446" y="1"/>
                    </a:lnTo>
                    <a:lnTo>
                      <a:pt x="456" y="2"/>
                    </a:lnTo>
                    <a:lnTo>
                      <a:pt x="464" y="3"/>
                    </a:lnTo>
                    <a:lnTo>
                      <a:pt x="473" y="5"/>
                    </a:lnTo>
                    <a:lnTo>
                      <a:pt x="481" y="7"/>
                    </a:lnTo>
                    <a:lnTo>
                      <a:pt x="488" y="9"/>
                    </a:lnTo>
                    <a:lnTo>
                      <a:pt x="497" y="11"/>
                    </a:lnTo>
                    <a:lnTo>
                      <a:pt x="505" y="14"/>
                    </a:lnTo>
                    <a:lnTo>
                      <a:pt x="513" y="17"/>
                    </a:lnTo>
                    <a:lnTo>
                      <a:pt x="521" y="22"/>
                    </a:lnTo>
                    <a:lnTo>
                      <a:pt x="528" y="25"/>
                    </a:lnTo>
                    <a:lnTo>
                      <a:pt x="537" y="30"/>
                    </a:lnTo>
                    <a:lnTo>
                      <a:pt x="532" y="32"/>
                    </a:lnTo>
                    <a:lnTo>
                      <a:pt x="527" y="35"/>
                    </a:lnTo>
                    <a:lnTo>
                      <a:pt x="522" y="35"/>
                    </a:lnTo>
                    <a:lnTo>
                      <a:pt x="516" y="36"/>
                    </a:lnTo>
                    <a:lnTo>
                      <a:pt x="509" y="35"/>
                    </a:lnTo>
                    <a:lnTo>
                      <a:pt x="503" y="33"/>
                    </a:lnTo>
                    <a:lnTo>
                      <a:pt x="496" y="32"/>
                    </a:lnTo>
                    <a:lnTo>
                      <a:pt x="488" y="30"/>
                    </a:lnTo>
                    <a:lnTo>
                      <a:pt x="481" y="28"/>
                    </a:lnTo>
                    <a:lnTo>
                      <a:pt x="474" y="26"/>
                    </a:lnTo>
                    <a:lnTo>
                      <a:pt x="466" y="24"/>
                    </a:lnTo>
                    <a:lnTo>
                      <a:pt x="459" y="24"/>
                    </a:lnTo>
                    <a:lnTo>
                      <a:pt x="451" y="23"/>
                    </a:lnTo>
                    <a:lnTo>
                      <a:pt x="445" y="25"/>
                    </a:lnTo>
                    <a:lnTo>
                      <a:pt x="439" y="27"/>
                    </a:lnTo>
                    <a:lnTo>
                      <a:pt x="433" y="32"/>
                    </a:lnTo>
                    <a:lnTo>
                      <a:pt x="439" y="32"/>
                    </a:lnTo>
                    <a:lnTo>
                      <a:pt x="445" y="32"/>
                    </a:lnTo>
                    <a:lnTo>
                      <a:pt x="449" y="32"/>
                    </a:lnTo>
                    <a:lnTo>
                      <a:pt x="456" y="34"/>
                    </a:lnTo>
                    <a:lnTo>
                      <a:pt x="461" y="35"/>
                    </a:lnTo>
                    <a:lnTo>
                      <a:pt x="466" y="37"/>
                    </a:lnTo>
                    <a:lnTo>
                      <a:pt x="471" y="39"/>
                    </a:lnTo>
                    <a:lnTo>
                      <a:pt x="478" y="42"/>
                    </a:lnTo>
                    <a:lnTo>
                      <a:pt x="482" y="43"/>
                    </a:lnTo>
                    <a:lnTo>
                      <a:pt x="487" y="46"/>
                    </a:lnTo>
                    <a:lnTo>
                      <a:pt x="492" y="48"/>
                    </a:lnTo>
                    <a:lnTo>
                      <a:pt x="497" y="52"/>
                    </a:lnTo>
                    <a:lnTo>
                      <a:pt x="502" y="55"/>
                    </a:lnTo>
                    <a:lnTo>
                      <a:pt x="506" y="60"/>
                    </a:lnTo>
                    <a:lnTo>
                      <a:pt x="512" y="63"/>
                    </a:lnTo>
                    <a:lnTo>
                      <a:pt x="517" y="68"/>
                    </a:lnTo>
                    <a:lnTo>
                      <a:pt x="506" y="67"/>
                    </a:lnTo>
                    <a:lnTo>
                      <a:pt x="498" y="66"/>
                    </a:lnTo>
                    <a:lnTo>
                      <a:pt x="487" y="64"/>
                    </a:lnTo>
                    <a:lnTo>
                      <a:pt x="479" y="62"/>
                    </a:lnTo>
                    <a:lnTo>
                      <a:pt x="468" y="61"/>
                    </a:lnTo>
                    <a:lnTo>
                      <a:pt x="460" y="59"/>
                    </a:lnTo>
                    <a:lnTo>
                      <a:pt x="449" y="57"/>
                    </a:lnTo>
                    <a:lnTo>
                      <a:pt x="441" y="56"/>
                    </a:lnTo>
                    <a:lnTo>
                      <a:pt x="431" y="54"/>
                    </a:lnTo>
                    <a:lnTo>
                      <a:pt x="422" y="53"/>
                    </a:lnTo>
                    <a:lnTo>
                      <a:pt x="412" y="53"/>
                    </a:lnTo>
                    <a:lnTo>
                      <a:pt x="404" y="54"/>
                    </a:lnTo>
                    <a:lnTo>
                      <a:pt x="394" y="55"/>
                    </a:lnTo>
                    <a:lnTo>
                      <a:pt x="386" y="58"/>
                    </a:lnTo>
                    <a:lnTo>
                      <a:pt x="376" y="62"/>
                    </a:lnTo>
                    <a:lnTo>
                      <a:pt x="369" y="67"/>
                    </a:lnTo>
                    <a:lnTo>
                      <a:pt x="373" y="68"/>
                    </a:lnTo>
                    <a:lnTo>
                      <a:pt x="379" y="69"/>
                    </a:lnTo>
                    <a:lnTo>
                      <a:pt x="385" y="69"/>
                    </a:lnTo>
                    <a:lnTo>
                      <a:pt x="393" y="70"/>
                    </a:lnTo>
                    <a:lnTo>
                      <a:pt x="400" y="70"/>
                    </a:lnTo>
                    <a:lnTo>
                      <a:pt x="407" y="70"/>
                    </a:lnTo>
                    <a:lnTo>
                      <a:pt x="412" y="71"/>
                    </a:lnTo>
                    <a:lnTo>
                      <a:pt x="419" y="75"/>
                    </a:lnTo>
                    <a:lnTo>
                      <a:pt x="418" y="78"/>
                    </a:lnTo>
                    <a:lnTo>
                      <a:pt x="415" y="81"/>
                    </a:lnTo>
                    <a:lnTo>
                      <a:pt x="410" y="84"/>
                    </a:lnTo>
                    <a:lnTo>
                      <a:pt x="405" y="87"/>
                    </a:lnTo>
                    <a:lnTo>
                      <a:pt x="398" y="89"/>
                    </a:lnTo>
                    <a:lnTo>
                      <a:pt x="391" y="90"/>
                    </a:lnTo>
                    <a:lnTo>
                      <a:pt x="384" y="92"/>
                    </a:lnTo>
                    <a:lnTo>
                      <a:pt x="375" y="95"/>
                    </a:lnTo>
                    <a:lnTo>
                      <a:pt x="368" y="96"/>
                    </a:lnTo>
                    <a:lnTo>
                      <a:pt x="361" y="98"/>
                    </a:lnTo>
                    <a:lnTo>
                      <a:pt x="355" y="99"/>
                    </a:lnTo>
                    <a:lnTo>
                      <a:pt x="351" y="101"/>
                    </a:lnTo>
                    <a:lnTo>
                      <a:pt x="348" y="102"/>
                    </a:lnTo>
                    <a:lnTo>
                      <a:pt x="348" y="104"/>
                    </a:lnTo>
                    <a:lnTo>
                      <a:pt x="350" y="106"/>
                    </a:lnTo>
                    <a:lnTo>
                      <a:pt x="356" y="109"/>
                    </a:lnTo>
                    <a:lnTo>
                      <a:pt x="357" y="110"/>
                    </a:lnTo>
                    <a:lnTo>
                      <a:pt x="350" y="119"/>
                    </a:lnTo>
                    <a:lnTo>
                      <a:pt x="347" y="128"/>
                    </a:lnTo>
                    <a:lnTo>
                      <a:pt x="344" y="138"/>
                    </a:lnTo>
                    <a:lnTo>
                      <a:pt x="343" y="147"/>
                    </a:lnTo>
                    <a:lnTo>
                      <a:pt x="342" y="157"/>
                    </a:lnTo>
                    <a:lnTo>
                      <a:pt x="343" y="166"/>
                    </a:lnTo>
                    <a:lnTo>
                      <a:pt x="344" y="175"/>
                    </a:lnTo>
                    <a:lnTo>
                      <a:pt x="347" y="185"/>
                    </a:lnTo>
                    <a:lnTo>
                      <a:pt x="347" y="194"/>
                    </a:lnTo>
                    <a:lnTo>
                      <a:pt x="349" y="203"/>
                    </a:lnTo>
                    <a:lnTo>
                      <a:pt x="350" y="213"/>
                    </a:lnTo>
                    <a:lnTo>
                      <a:pt x="352" y="222"/>
                    </a:lnTo>
                    <a:lnTo>
                      <a:pt x="352" y="232"/>
                    </a:lnTo>
                    <a:lnTo>
                      <a:pt x="352" y="241"/>
                    </a:lnTo>
                    <a:lnTo>
                      <a:pt x="350" y="250"/>
                    </a:lnTo>
                    <a:lnTo>
                      <a:pt x="349" y="260"/>
                    </a:lnTo>
                    <a:lnTo>
                      <a:pt x="349" y="261"/>
                    </a:lnTo>
                    <a:lnTo>
                      <a:pt x="344" y="261"/>
                    </a:lnTo>
                    <a:lnTo>
                      <a:pt x="339" y="264"/>
                    </a:lnTo>
                    <a:lnTo>
                      <a:pt x="335" y="267"/>
                    </a:lnTo>
                    <a:lnTo>
                      <a:pt x="331" y="270"/>
                    </a:lnTo>
                    <a:lnTo>
                      <a:pt x="324" y="276"/>
                    </a:lnTo>
                    <a:lnTo>
                      <a:pt x="318" y="282"/>
                    </a:lnTo>
                    <a:lnTo>
                      <a:pt x="310" y="287"/>
                    </a:lnTo>
                    <a:lnTo>
                      <a:pt x="302" y="289"/>
                    </a:lnTo>
                    <a:lnTo>
                      <a:pt x="297" y="288"/>
                    </a:lnTo>
                    <a:lnTo>
                      <a:pt x="292" y="288"/>
                    </a:lnTo>
                    <a:lnTo>
                      <a:pt x="288" y="285"/>
                    </a:lnTo>
                    <a:lnTo>
                      <a:pt x="282" y="282"/>
                    </a:lnTo>
                    <a:lnTo>
                      <a:pt x="282" y="288"/>
                    </a:lnTo>
                    <a:lnTo>
                      <a:pt x="283" y="293"/>
                    </a:lnTo>
                    <a:lnTo>
                      <a:pt x="282" y="296"/>
                    </a:lnTo>
                    <a:lnTo>
                      <a:pt x="281" y="300"/>
                    </a:lnTo>
                    <a:lnTo>
                      <a:pt x="277" y="305"/>
                    </a:lnTo>
                    <a:lnTo>
                      <a:pt x="272" y="307"/>
                    </a:lnTo>
                    <a:lnTo>
                      <a:pt x="264" y="305"/>
                    </a:lnTo>
                    <a:lnTo>
                      <a:pt x="255" y="302"/>
                    </a:lnTo>
                    <a:lnTo>
                      <a:pt x="251" y="298"/>
                    </a:lnTo>
                    <a:lnTo>
                      <a:pt x="245" y="296"/>
                    </a:lnTo>
                    <a:lnTo>
                      <a:pt x="240" y="293"/>
                    </a:lnTo>
                    <a:lnTo>
                      <a:pt x="235" y="289"/>
                    </a:lnTo>
                    <a:lnTo>
                      <a:pt x="230" y="282"/>
                    </a:lnTo>
                    <a:lnTo>
                      <a:pt x="225" y="278"/>
                    </a:lnTo>
                    <a:lnTo>
                      <a:pt x="219" y="274"/>
                    </a:lnTo>
                    <a:lnTo>
                      <a:pt x="215" y="271"/>
                    </a:lnTo>
                    <a:lnTo>
                      <a:pt x="207" y="269"/>
                    </a:lnTo>
                    <a:lnTo>
                      <a:pt x="200" y="267"/>
                    </a:lnTo>
                    <a:lnTo>
                      <a:pt x="194" y="266"/>
                    </a:lnTo>
                    <a:lnTo>
                      <a:pt x="187" y="266"/>
                    </a:lnTo>
                    <a:lnTo>
                      <a:pt x="178" y="266"/>
                    </a:lnTo>
                    <a:lnTo>
                      <a:pt x="171" y="268"/>
                    </a:lnTo>
                    <a:lnTo>
                      <a:pt x="163" y="270"/>
                    </a:lnTo>
                    <a:lnTo>
                      <a:pt x="157" y="272"/>
                    </a:lnTo>
                    <a:lnTo>
                      <a:pt x="149" y="275"/>
                    </a:lnTo>
                    <a:lnTo>
                      <a:pt x="141" y="278"/>
                    </a:lnTo>
                    <a:lnTo>
                      <a:pt x="135" y="282"/>
                    </a:lnTo>
                    <a:lnTo>
                      <a:pt x="130" y="288"/>
                    </a:lnTo>
                    <a:lnTo>
                      <a:pt x="137" y="288"/>
                    </a:lnTo>
                    <a:lnTo>
                      <a:pt x="144" y="289"/>
                    </a:lnTo>
                    <a:lnTo>
                      <a:pt x="153" y="289"/>
                    </a:lnTo>
                    <a:lnTo>
                      <a:pt x="161" y="289"/>
                    </a:lnTo>
                    <a:lnTo>
                      <a:pt x="170" y="289"/>
                    </a:lnTo>
                    <a:lnTo>
                      <a:pt x="178" y="291"/>
                    </a:lnTo>
                    <a:lnTo>
                      <a:pt x="188" y="292"/>
                    </a:lnTo>
                    <a:lnTo>
                      <a:pt x="197" y="295"/>
                    </a:lnTo>
                    <a:lnTo>
                      <a:pt x="205" y="296"/>
                    </a:lnTo>
                    <a:lnTo>
                      <a:pt x="213" y="299"/>
                    </a:lnTo>
                    <a:lnTo>
                      <a:pt x="219" y="303"/>
                    </a:lnTo>
                    <a:lnTo>
                      <a:pt x="226" y="308"/>
                    </a:lnTo>
                    <a:lnTo>
                      <a:pt x="231" y="314"/>
                    </a:lnTo>
                    <a:lnTo>
                      <a:pt x="235" y="319"/>
                    </a:lnTo>
                    <a:lnTo>
                      <a:pt x="239" y="327"/>
                    </a:lnTo>
                    <a:lnTo>
                      <a:pt x="242" y="336"/>
                    </a:lnTo>
                    <a:lnTo>
                      <a:pt x="232" y="332"/>
                    </a:lnTo>
                    <a:lnTo>
                      <a:pt x="221" y="328"/>
                    </a:lnTo>
                    <a:lnTo>
                      <a:pt x="212" y="325"/>
                    </a:lnTo>
                    <a:lnTo>
                      <a:pt x="203" y="322"/>
                    </a:lnTo>
                    <a:lnTo>
                      <a:pt x="194" y="319"/>
                    </a:lnTo>
                    <a:lnTo>
                      <a:pt x="185" y="317"/>
                    </a:lnTo>
                    <a:lnTo>
                      <a:pt x="176" y="315"/>
                    </a:lnTo>
                    <a:lnTo>
                      <a:pt x="167" y="315"/>
                    </a:lnTo>
                    <a:lnTo>
                      <a:pt x="158" y="314"/>
                    </a:lnTo>
                    <a:lnTo>
                      <a:pt x="148" y="314"/>
                    </a:lnTo>
                    <a:lnTo>
                      <a:pt x="139" y="315"/>
                    </a:lnTo>
                    <a:lnTo>
                      <a:pt x="130" y="317"/>
                    </a:lnTo>
                    <a:lnTo>
                      <a:pt x="120" y="319"/>
                    </a:lnTo>
                    <a:lnTo>
                      <a:pt x="112" y="323"/>
                    </a:lnTo>
                    <a:lnTo>
                      <a:pt x="102" y="327"/>
                    </a:lnTo>
                    <a:lnTo>
                      <a:pt x="94" y="333"/>
                    </a:lnTo>
                    <a:lnTo>
                      <a:pt x="100" y="333"/>
                    </a:lnTo>
                    <a:lnTo>
                      <a:pt x="108" y="333"/>
                    </a:lnTo>
                    <a:lnTo>
                      <a:pt x="116" y="333"/>
                    </a:lnTo>
                    <a:lnTo>
                      <a:pt x="125" y="334"/>
                    </a:lnTo>
                    <a:lnTo>
                      <a:pt x="134" y="334"/>
                    </a:lnTo>
                    <a:lnTo>
                      <a:pt x="143" y="335"/>
                    </a:lnTo>
                    <a:lnTo>
                      <a:pt x="153" y="337"/>
                    </a:lnTo>
                    <a:lnTo>
                      <a:pt x="163" y="340"/>
                    </a:lnTo>
                    <a:lnTo>
                      <a:pt x="172" y="343"/>
                    </a:lnTo>
                    <a:lnTo>
                      <a:pt x="180" y="346"/>
                    </a:lnTo>
                    <a:lnTo>
                      <a:pt x="188" y="350"/>
                    </a:lnTo>
                    <a:lnTo>
                      <a:pt x="197" y="355"/>
                    </a:lnTo>
                    <a:lnTo>
                      <a:pt x="202" y="360"/>
                    </a:lnTo>
                    <a:lnTo>
                      <a:pt x="207" y="366"/>
                    </a:lnTo>
                    <a:lnTo>
                      <a:pt x="211" y="374"/>
                    </a:lnTo>
                    <a:lnTo>
                      <a:pt x="215" y="383"/>
                    </a:lnTo>
                    <a:lnTo>
                      <a:pt x="213" y="383"/>
                    </a:lnTo>
                    <a:lnTo>
                      <a:pt x="213" y="384"/>
                    </a:lnTo>
                    <a:lnTo>
                      <a:pt x="207" y="379"/>
                    </a:lnTo>
                    <a:lnTo>
                      <a:pt x="201" y="375"/>
                    </a:lnTo>
                    <a:lnTo>
                      <a:pt x="196" y="373"/>
                    </a:lnTo>
                    <a:lnTo>
                      <a:pt x="189" y="371"/>
                    </a:lnTo>
                    <a:lnTo>
                      <a:pt x="182" y="368"/>
                    </a:lnTo>
                    <a:lnTo>
                      <a:pt x="178" y="367"/>
                    </a:lnTo>
                    <a:lnTo>
                      <a:pt x="170" y="366"/>
                    </a:lnTo>
                    <a:lnTo>
                      <a:pt x="165" y="366"/>
                    </a:lnTo>
                    <a:lnTo>
                      <a:pt x="159" y="365"/>
                    </a:lnTo>
                    <a:lnTo>
                      <a:pt x="152" y="365"/>
                    </a:lnTo>
                    <a:lnTo>
                      <a:pt x="145" y="366"/>
                    </a:lnTo>
                    <a:lnTo>
                      <a:pt x="140" y="367"/>
                    </a:lnTo>
                    <a:lnTo>
                      <a:pt x="133" y="367"/>
                    </a:lnTo>
                    <a:lnTo>
                      <a:pt x="127" y="369"/>
                    </a:lnTo>
                    <a:lnTo>
                      <a:pt x="122" y="370"/>
                    </a:lnTo>
                    <a:lnTo>
                      <a:pt x="118" y="372"/>
                    </a:lnTo>
                    <a:lnTo>
                      <a:pt x="124" y="373"/>
                    </a:lnTo>
                    <a:lnTo>
                      <a:pt x="132" y="376"/>
                    </a:lnTo>
                    <a:lnTo>
                      <a:pt x="139" y="379"/>
                    </a:lnTo>
                    <a:lnTo>
                      <a:pt x="145" y="383"/>
                    </a:lnTo>
                    <a:lnTo>
                      <a:pt x="150" y="387"/>
                    </a:lnTo>
                    <a:lnTo>
                      <a:pt x="155" y="392"/>
                    </a:lnTo>
                    <a:lnTo>
                      <a:pt x="159" y="397"/>
                    </a:lnTo>
                    <a:lnTo>
                      <a:pt x="162" y="403"/>
                    </a:lnTo>
                    <a:lnTo>
                      <a:pt x="163" y="411"/>
                    </a:lnTo>
                    <a:lnTo>
                      <a:pt x="159" y="419"/>
                    </a:lnTo>
                    <a:lnTo>
                      <a:pt x="154" y="421"/>
                    </a:lnTo>
                    <a:lnTo>
                      <a:pt x="147" y="422"/>
                    </a:lnTo>
                    <a:lnTo>
                      <a:pt x="139" y="423"/>
                    </a:lnTo>
                    <a:lnTo>
                      <a:pt x="128" y="423"/>
                    </a:lnTo>
                    <a:lnTo>
                      <a:pt x="122" y="425"/>
                    </a:lnTo>
                    <a:lnTo>
                      <a:pt x="118" y="427"/>
                    </a:lnTo>
                    <a:lnTo>
                      <a:pt x="113" y="428"/>
                    </a:lnTo>
                    <a:lnTo>
                      <a:pt x="108" y="430"/>
                    </a:lnTo>
                    <a:lnTo>
                      <a:pt x="103" y="432"/>
                    </a:lnTo>
                    <a:lnTo>
                      <a:pt x="98" y="435"/>
                    </a:lnTo>
                    <a:lnTo>
                      <a:pt x="94" y="438"/>
                    </a:lnTo>
                    <a:lnTo>
                      <a:pt x="90" y="440"/>
                    </a:lnTo>
                    <a:lnTo>
                      <a:pt x="82" y="446"/>
                    </a:lnTo>
                    <a:lnTo>
                      <a:pt x="75" y="453"/>
                    </a:lnTo>
                    <a:lnTo>
                      <a:pt x="71" y="457"/>
                    </a:lnTo>
                    <a:lnTo>
                      <a:pt x="67" y="462"/>
                    </a:lnTo>
                    <a:lnTo>
                      <a:pt x="65" y="467"/>
                    </a:lnTo>
                    <a:lnTo>
                      <a:pt x="63" y="473"/>
                    </a:lnTo>
                    <a:lnTo>
                      <a:pt x="69" y="469"/>
                    </a:lnTo>
                    <a:lnTo>
                      <a:pt x="76" y="467"/>
                    </a:lnTo>
                    <a:lnTo>
                      <a:pt x="83" y="464"/>
                    </a:lnTo>
                    <a:lnTo>
                      <a:pt x="91" y="461"/>
                    </a:lnTo>
                    <a:lnTo>
                      <a:pt x="99" y="458"/>
                    </a:lnTo>
                    <a:lnTo>
                      <a:pt x="106" y="455"/>
                    </a:lnTo>
                    <a:lnTo>
                      <a:pt x="114" y="452"/>
                    </a:lnTo>
                    <a:lnTo>
                      <a:pt x="122" y="450"/>
                    </a:lnTo>
                    <a:lnTo>
                      <a:pt x="129" y="448"/>
                    </a:lnTo>
                    <a:lnTo>
                      <a:pt x="137" y="447"/>
                    </a:lnTo>
                    <a:lnTo>
                      <a:pt x="144" y="447"/>
                    </a:lnTo>
                    <a:lnTo>
                      <a:pt x="152" y="448"/>
                    </a:lnTo>
                    <a:lnTo>
                      <a:pt x="159" y="449"/>
                    </a:lnTo>
                    <a:lnTo>
                      <a:pt x="167" y="451"/>
                    </a:lnTo>
                    <a:lnTo>
                      <a:pt x="174" y="455"/>
                    </a:lnTo>
                    <a:lnTo>
                      <a:pt x="180" y="461"/>
                    </a:lnTo>
                    <a:lnTo>
                      <a:pt x="174" y="462"/>
                    </a:lnTo>
                    <a:lnTo>
                      <a:pt x="167" y="465"/>
                    </a:lnTo>
                    <a:lnTo>
                      <a:pt x="159" y="467"/>
                    </a:lnTo>
                    <a:lnTo>
                      <a:pt x="154" y="469"/>
                    </a:lnTo>
                    <a:lnTo>
                      <a:pt x="147" y="472"/>
                    </a:lnTo>
                    <a:lnTo>
                      <a:pt x="141" y="475"/>
                    </a:lnTo>
                    <a:lnTo>
                      <a:pt x="134" y="478"/>
                    </a:lnTo>
                    <a:lnTo>
                      <a:pt x="128" y="482"/>
                    </a:lnTo>
                    <a:lnTo>
                      <a:pt x="120" y="485"/>
                    </a:lnTo>
                    <a:lnTo>
                      <a:pt x="114" y="487"/>
                    </a:lnTo>
                    <a:lnTo>
                      <a:pt x="106" y="490"/>
                    </a:lnTo>
                    <a:lnTo>
                      <a:pt x="101" y="494"/>
                    </a:lnTo>
                    <a:lnTo>
                      <a:pt x="94" y="497"/>
                    </a:lnTo>
                    <a:lnTo>
                      <a:pt x="86" y="499"/>
                    </a:lnTo>
                    <a:lnTo>
                      <a:pt x="80" y="502"/>
                    </a:lnTo>
                    <a:lnTo>
                      <a:pt x="74" y="505"/>
                    </a:lnTo>
                    <a:lnTo>
                      <a:pt x="76" y="507"/>
                    </a:lnTo>
                    <a:lnTo>
                      <a:pt x="82" y="509"/>
                    </a:lnTo>
                    <a:lnTo>
                      <a:pt x="86" y="509"/>
                    </a:lnTo>
                    <a:lnTo>
                      <a:pt x="93" y="510"/>
                    </a:lnTo>
                    <a:lnTo>
                      <a:pt x="99" y="509"/>
                    </a:lnTo>
                    <a:lnTo>
                      <a:pt x="105" y="508"/>
                    </a:lnTo>
                    <a:lnTo>
                      <a:pt x="113" y="507"/>
                    </a:lnTo>
                    <a:lnTo>
                      <a:pt x="121" y="506"/>
                    </a:lnTo>
                    <a:lnTo>
                      <a:pt x="128" y="504"/>
                    </a:lnTo>
                    <a:lnTo>
                      <a:pt x="135" y="503"/>
                    </a:lnTo>
                    <a:lnTo>
                      <a:pt x="141" y="502"/>
                    </a:lnTo>
                    <a:lnTo>
                      <a:pt x="150" y="502"/>
                    </a:lnTo>
                    <a:lnTo>
                      <a:pt x="156" y="502"/>
                    </a:lnTo>
                    <a:lnTo>
                      <a:pt x="162" y="504"/>
                    </a:lnTo>
                    <a:lnTo>
                      <a:pt x="168" y="507"/>
                    </a:lnTo>
                    <a:lnTo>
                      <a:pt x="174" y="512"/>
                    </a:lnTo>
                    <a:lnTo>
                      <a:pt x="167" y="517"/>
                    </a:lnTo>
                    <a:lnTo>
                      <a:pt x="159" y="520"/>
                    </a:lnTo>
                    <a:lnTo>
                      <a:pt x="153" y="520"/>
                    </a:lnTo>
                    <a:lnTo>
                      <a:pt x="148" y="521"/>
                    </a:lnTo>
                    <a:lnTo>
                      <a:pt x="142" y="522"/>
                    </a:lnTo>
                    <a:lnTo>
                      <a:pt x="139" y="523"/>
                    </a:lnTo>
                    <a:lnTo>
                      <a:pt x="133" y="523"/>
                    </a:lnTo>
                    <a:lnTo>
                      <a:pt x="128" y="524"/>
                    </a:lnTo>
                    <a:lnTo>
                      <a:pt x="123" y="525"/>
                    </a:lnTo>
                    <a:lnTo>
                      <a:pt x="121" y="527"/>
                    </a:lnTo>
                    <a:lnTo>
                      <a:pt x="118" y="530"/>
                    </a:lnTo>
                    <a:lnTo>
                      <a:pt x="116" y="534"/>
                    </a:lnTo>
                    <a:lnTo>
                      <a:pt x="115" y="538"/>
                    </a:lnTo>
                    <a:lnTo>
                      <a:pt x="116" y="544"/>
                    </a:lnTo>
                    <a:lnTo>
                      <a:pt x="111" y="543"/>
                    </a:lnTo>
                    <a:lnTo>
                      <a:pt x="107" y="545"/>
                    </a:lnTo>
                    <a:lnTo>
                      <a:pt x="103" y="548"/>
                    </a:lnTo>
                    <a:lnTo>
                      <a:pt x="101" y="553"/>
                    </a:lnTo>
                    <a:lnTo>
                      <a:pt x="99" y="557"/>
                    </a:lnTo>
                    <a:lnTo>
                      <a:pt x="98" y="561"/>
                    </a:lnTo>
                    <a:lnTo>
                      <a:pt x="96" y="565"/>
                    </a:lnTo>
                    <a:lnTo>
                      <a:pt x="95" y="570"/>
                    </a:lnTo>
                    <a:lnTo>
                      <a:pt x="100" y="567"/>
                    </a:lnTo>
                    <a:lnTo>
                      <a:pt x="103" y="565"/>
                    </a:lnTo>
                    <a:lnTo>
                      <a:pt x="109" y="563"/>
                    </a:lnTo>
                    <a:lnTo>
                      <a:pt x="114" y="561"/>
                    </a:lnTo>
                    <a:lnTo>
                      <a:pt x="119" y="559"/>
                    </a:lnTo>
                    <a:lnTo>
                      <a:pt x="123" y="557"/>
                    </a:lnTo>
                    <a:lnTo>
                      <a:pt x="129" y="555"/>
                    </a:lnTo>
                    <a:lnTo>
                      <a:pt x="134" y="554"/>
                    </a:lnTo>
                    <a:lnTo>
                      <a:pt x="139" y="551"/>
                    </a:lnTo>
                    <a:lnTo>
                      <a:pt x="143" y="550"/>
                    </a:lnTo>
                    <a:lnTo>
                      <a:pt x="149" y="548"/>
                    </a:lnTo>
                    <a:lnTo>
                      <a:pt x="154" y="547"/>
                    </a:lnTo>
                    <a:lnTo>
                      <a:pt x="159" y="546"/>
                    </a:lnTo>
                    <a:lnTo>
                      <a:pt x="165" y="546"/>
                    </a:lnTo>
                    <a:lnTo>
                      <a:pt x="171" y="546"/>
                    </a:lnTo>
                    <a:lnTo>
                      <a:pt x="178" y="547"/>
                    </a:lnTo>
                    <a:lnTo>
                      <a:pt x="178" y="556"/>
                    </a:lnTo>
                    <a:lnTo>
                      <a:pt x="175" y="564"/>
                    </a:lnTo>
                    <a:lnTo>
                      <a:pt x="170" y="569"/>
                    </a:lnTo>
                    <a:lnTo>
                      <a:pt x="165" y="574"/>
                    </a:lnTo>
                    <a:lnTo>
                      <a:pt x="158" y="578"/>
                    </a:lnTo>
                    <a:lnTo>
                      <a:pt x="150" y="581"/>
                    </a:lnTo>
                    <a:lnTo>
                      <a:pt x="141" y="582"/>
                    </a:lnTo>
                    <a:lnTo>
                      <a:pt x="132" y="585"/>
                    </a:lnTo>
                    <a:lnTo>
                      <a:pt x="122" y="587"/>
                    </a:lnTo>
                    <a:lnTo>
                      <a:pt x="114" y="590"/>
                    </a:lnTo>
                    <a:lnTo>
                      <a:pt x="106" y="592"/>
                    </a:lnTo>
                    <a:lnTo>
                      <a:pt x="101" y="598"/>
                    </a:lnTo>
                    <a:lnTo>
                      <a:pt x="94" y="602"/>
                    </a:lnTo>
                    <a:lnTo>
                      <a:pt x="92" y="611"/>
                    </a:lnTo>
                    <a:lnTo>
                      <a:pt x="91" y="619"/>
                    </a:lnTo>
                    <a:lnTo>
                      <a:pt x="94" y="631"/>
                    </a:lnTo>
                    <a:lnTo>
                      <a:pt x="98" y="630"/>
                    </a:lnTo>
                    <a:lnTo>
                      <a:pt x="103" y="629"/>
                    </a:lnTo>
                    <a:lnTo>
                      <a:pt x="108" y="627"/>
                    </a:lnTo>
                    <a:lnTo>
                      <a:pt x="113" y="625"/>
                    </a:lnTo>
                    <a:lnTo>
                      <a:pt x="119" y="622"/>
                    </a:lnTo>
                    <a:lnTo>
                      <a:pt x="123" y="621"/>
                    </a:lnTo>
                    <a:lnTo>
                      <a:pt x="129" y="618"/>
                    </a:lnTo>
                    <a:lnTo>
                      <a:pt x="135" y="617"/>
                    </a:lnTo>
                    <a:lnTo>
                      <a:pt x="140" y="615"/>
                    </a:lnTo>
                    <a:lnTo>
                      <a:pt x="145" y="614"/>
                    </a:lnTo>
                    <a:lnTo>
                      <a:pt x="150" y="613"/>
                    </a:lnTo>
                    <a:lnTo>
                      <a:pt x="157" y="613"/>
                    </a:lnTo>
                    <a:lnTo>
                      <a:pt x="161" y="613"/>
                    </a:lnTo>
                    <a:lnTo>
                      <a:pt x="168" y="614"/>
                    </a:lnTo>
                    <a:lnTo>
                      <a:pt x="173" y="616"/>
                    </a:lnTo>
                    <a:lnTo>
                      <a:pt x="178" y="619"/>
                    </a:lnTo>
                    <a:lnTo>
                      <a:pt x="170" y="619"/>
                    </a:lnTo>
                    <a:lnTo>
                      <a:pt x="161" y="621"/>
                    </a:lnTo>
                    <a:lnTo>
                      <a:pt x="153" y="624"/>
                    </a:lnTo>
                    <a:lnTo>
                      <a:pt x="145" y="630"/>
                    </a:lnTo>
                    <a:lnTo>
                      <a:pt x="137" y="634"/>
                    </a:lnTo>
                    <a:lnTo>
                      <a:pt x="130" y="639"/>
                    </a:lnTo>
                    <a:lnTo>
                      <a:pt x="122" y="645"/>
                    </a:lnTo>
                    <a:lnTo>
                      <a:pt x="119" y="651"/>
                    </a:lnTo>
                    <a:lnTo>
                      <a:pt x="113" y="655"/>
                    </a:lnTo>
                    <a:lnTo>
                      <a:pt x="112" y="659"/>
                    </a:lnTo>
                    <a:lnTo>
                      <a:pt x="111" y="663"/>
                    </a:lnTo>
                    <a:lnTo>
                      <a:pt x="113" y="667"/>
                    </a:lnTo>
                    <a:lnTo>
                      <a:pt x="118" y="668"/>
                    </a:lnTo>
                    <a:lnTo>
                      <a:pt x="124" y="668"/>
                    </a:lnTo>
                    <a:lnTo>
                      <a:pt x="135" y="668"/>
                    </a:lnTo>
                    <a:lnTo>
                      <a:pt x="150" y="665"/>
                    </a:lnTo>
                    <a:lnTo>
                      <a:pt x="156" y="669"/>
                    </a:lnTo>
                    <a:lnTo>
                      <a:pt x="163" y="670"/>
                    </a:lnTo>
                    <a:lnTo>
                      <a:pt x="154" y="677"/>
                    </a:lnTo>
                    <a:lnTo>
                      <a:pt x="144" y="685"/>
                    </a:lnTo>
                    <a:lnTo>
                      <a:pt x="132" y="692"/>
                    </a:lnTo>
                    <a:lnTo>
                      <a:pt x="121" y="697"/>
                    </a:lnTo>
                    <a:lnTo>
                      <a:pt x="108" y="702"/>
                    </a:lnTo>
                    <a:lnTo>
                      <a:pt x="95" y="706"/>
                    </a:lnTo>
                    <a:lnTo>
                      <a:pt x="82" y="707"/>
                    </a:lnTo>
                    <a:lnTo>
                      <a:pt x="70" y="708"/>
                    </a:lnTo>
                    <a:lnTo>
                      <a:pt x="57" y="706"/>
                    </a:lnTo>
                    <a:lnTo>
                      <a:pt x="45" y="704"/>
                    </a:lnTo>
                    <a:lnTo>
                      <a:pt x="35" y="698"/>
                    </a:lnTo>
                    <a:lnTo>
                      <a:pt x="26" y="692"/>
                    </a:lnTo>
                    <a:lnTo>
                      <a:pt x="18" y="682"/>
                    </a:lnTo>
                    <a:lnTo>
                      <a:pt x="12" y="671"/>
                    </a:lnTo>
                    <a:lnTo>
                      <a:pt x="8" y="657"/>
                    </a:lnTo>
                    <a:lnTo>
                      <a:pt x="7" y="641"/>
                    </a:lnTo>
                    <a:lnTo>
                      <a:pt x="1" y="624"/>
                    </a:lnTo>
                    <a:lnTo>
                      <a:pt x="0" y="609"/>
                    </a:lnTo>
                    <a:lnTo>
                      <a:pt x="1" y="594"/>
                    </a:lnTo>
                    <a:lnTo>
                      <a:pt x="4" y="581"/>
                    </a:lnTo>
                    <a:lnTo>
                      <a:pt x="8" y="568"/>
                    </a:lnTo>
                    <a:lnTo>
                      <a:pt x="15" y="556"/>
                    </a:lnTo>
                    <a:lnTo>
                      <a:pt x="22" y="544"/>
                    </a:lnTo>
                    <a:lnTo>
                      <a:pt x="29" y="535"/>
                    </a:lnTo>
                    <a:lnTo>
                      <a:pt x="34" y="523"/>
                    </a:lnTo>
                    <a:lnTo>
                      <a:pt x="40" y="512"/>
                    </a:lnTo>
                    <a:lnTo>
                      <a:pt x="44" y="501"/>
                    </a:lnTo>
                    <a:lnTo>
                      <a:pt x="45" y="490"/>
                    </a:lnTo>
                    <a:lnTo>
                      <a:pt x="44" y="478"/>
                    </a:lnTo>
                    <a:lnTo>
                      <a:pt x="39" y="466"/>
                    </a:lnTo>
                    <a:lnTo>
                      <a:pt x="30" y="454"/>
                    </a:lnTo>
                    <a:lnTo>
                      <a:pt x="18" y="442"/>
                    </a:lnTo>
                    <a:lnTo>
                      <a:pt x="7" y="413"/>
                    </a:lnTo>
                    <a:lnTo>
                      <a:pt x="5" y="387"/>
                    </a:lnTo>
                    <a:lnTo>
                      <a:pt x="7" y="361"/>
                    </a:lnTo>
                    <a:lnTo>
                      <a:pt x="16" y="337"/>
                    </a:lnTo>
                    <a:lnTo>
                      <a:pt x="28" y="314"/>
                    </a:lnTo>
                    <a:lnTo>
                      <a:pt x="44" y="295"/>
                    </a:lnTo>
                    <a:lnTo>
                      <a:pt x="64" y="276"/>
                    </a:lnTo>
                    <a:lnTo>
                      <a:pt x="87" y="260"/>
                    </a:lnTo>
                    <a:lnTo>
                      <a:pt x="111" y="247"/>
                    </a:lnTo>
                    <a:lnTo>
                      <a:pt x="138" y="238"/>
                    </a:lnTo>
                    <a:lnTo>
                      <a:pt x="164" y="231"/>
                    </a:lnTo>
                    <a:lnTo>
                      <a:pt x="192" y="229"/>
                    </a:lnTo>
                    <a:lnTo>
                      <a:pt x="217" y="230"/>
                    </a:lnTo>
                    <a:lnTo>
                      <a:pt x="244" y="236"/>
                    </a:lnTo>
                    <a:lnTo>
                      <a:pt x="269" y="246"/>
                    </a:lnTo>
                    <a:lnTo>
                      <a:pt x="291" y="261"/>
                    </a:lnTo>
                    <a:lnTo>
                      <a:pt x="297" y="262"/>
                    </a:lnTo>
                    <a:lnTo>
                      <a:pt x="303" y="263"/>
                    </a:lnTo>
                    <a:lnTo>
                      <a:pt x="298" y="251"/>
                    </a:lnTo>
                    <a:lnTo>
                      <a:pt x="291" y="241"/>
                    </a:lnTo>
                    <a:lnTo>
                      <a:pt x="282" y="231"/>
                    </a:lnTo>
                    <a:lnTo>
                      <a:pt x="273" y="222"/>
                    </a:lnTo>
                    <a:lnTo>
                      <a:pt x="262" y="213"/>
                    </a:lnTo>
                    <a:lnTo>
                      <a:pt x="252" y="203"/>
                    </a:lnTo>
                    <a:lnTo>
                      <a:pt x="240" y="195"/>
                    </a:lnTo>
                    <a:lnTo>
                      <a:pt x="231" y="186"/>
                    </a:lnTo>
                    <a:lnTo>
                      <a:pt x="220" y="177"/>
                    </a:lnTo>
                    <a:lnTo>
                      <a:pt x="214" y="167"/>
                    </a:lnTo>
                    <a:lnTo>
                      <a:pt x="208" y="157"/>
                    </a:lnTo>
                    <a:lnTo>
                      <a:pt x="206" y="147"/>
                    </a:lnTo>
                    <a:lnTo>
                      <a:pt x="206" y="136"/>
                    </a:lnTo>
                    <a:lnTo>
                      <a:pt x="210" y="124"/>
                    </a:lnTo>
                    <a:lnTo>
                      <a:pt x="217" y="110"/>
                    </a:lnTo>
                    <a:lnTo>
                      <a:pt x="232" y="97"/>
                    </a:lnTo>
                    <a:lnTo>
                      <a:pt x="239" y="85"/>
                    </a:lnTo>
                    <a:lnTo>
                      <a:pt x="248" y="74"/>
                    </a:lnTo>
                    <a:lnTo>
                      <a:pt x="256" y="64"/>
                    </a:lnTo>
                    <a:lnTo>
                      <a:pt x="267" y="56"/>
                    </a:lnTo>
                    <a:lnTo>
                      <a:pt x="276" y="48"/>
                    </a:lnTo>
                    <a:lnTo>
                      <a:pt x="287" y="41"/>
                    </a:lnTo>
                    <a:lnTo>
                      <a:pt x="298" y="34"/>
                    </a:lnTo>
                    <a:lnTo>
                      <a:pt x="310" y="29"/>
                    </a:lnTo>
                    <a:lnTo>
                      <a:pt x="319" y="23"/>
                    </a:lnTo>
                    <a:lnTo>
                      <a:pt x="331" y="19"/>
                    </a:lnTo>
                    <a:lnTo>
                      <a:pt x="342" y="14"/>
                    </a:lnTo>
                    <a:lnTo>
                      <a:pt x="355" y="11"/>
                    </a:lnTo>
                    <a:lnTo>
                      <a:pt x="366" y="8"/>
                    </a:lnTo>
                    <a:lnTo>
                      <a:pt x="378" y="5"/>
                    </a:lnTo>
                    <a:lnTo>
                      <a:pt x="390" y="4"/>
                    </a:lnTo>
                    <a:lnTo>
                      <a:pt x="403"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0" name="Freeform 69"/>
              <p:cNvSpPr>
                <a:spLocks/>
              </p:cNvSpPr>
              <p:nvPr/>
            </p:nvSpPr>
            <p:spPr bwMode="auto">
              <a:xfrm>
                <a:off x="5728" y="1957"/>
                <a:ext cx="142" cy="121"/>
              </a:xfrm>
              <a:custGeom>
                <a:avLst/>
                <a:gdLst>
                  <a:gd name="T0" fmla="*/ 0 w 339"/>
                  <a:gd name="T1" fmla="*/ 0 h 271"/>
                  <a:gd name="T2" fmla="*/ 0 w 339"/>
                  <a:gd name="T3" fmla="*/ 0 h 271"/>
                  <a:gd name="T4" fmla="*/ 0 w 339"/>
                  <a:gd name="T5" fmla="*/ 0 h 271"/>
                  <a:gd name="T6" fmla="*/ 0 w 339"/>
                  <a:gd name="T7" fmla="*/ 0 h 271"/>
                  <a:gd name="T8" fmla="*/ 0 w 339"/>
                  <a:gd name="T9" fmla="*/ 0 h 271"/>
                  <a:gd name="T10" fmla="*/ 0 w 339"/>
                  <a:gd name="T11" fmla="*/ 0 h 271"/>
                  <a:gd name="T12" fmla="*/ 0 w 339"/>
                  <a:gd name="T13" fmla="*/ 0 h 271"/>
                  <a:gd name="T14" fmla="*/ 0 w 339"/>
                  <a:gd name="T15" fmla="*/ 0 h 271"/>
                  <a:gd name="T16" fmla="*/ 0 w 339"/>
                  <a:gd name="T17" fmla="*/ 0 h 271"/>
                  <a:gd name="T18" fmla="*/ 0 w 339"/>
                  <a:gd name="T19" fmla="*/ 0 h 271"/>
                  <a:gd name="T20" fmla="*/ 0 w 339"/>
                  <a:gd name="T21" fmla="*/ 0 h 271"/>
                  <a:gd name="T22" fmla="*/ 0 w 339"/>
                  <a:gd name="T23" fmla="*/ 0 h 271"/>
                  <a:gd name="T24" fmla="*/ 0 w 339"/>
                  <a:gd name="T25" fmla="*/ 0 h 271"/>
                  <a:gd name="T26" fmla="*/ 0 w 339"/>
                  <a:gd name="T27" fmla="*/ 0 h 271"/>
                  <a:gd name="T28" fmla="*/ 0 w 339"/>
                  <a:gd name="T29" fmla="*/ 0 h 271"/>
                  <a:gd name="T30" fmla="*/ 0 w 339"/>
                  <a:gd name="T31" fmla="*/ 0 h 271"/>
                  <a:gd name="T32" fmla="*/ 0 w 339"/>
                  <a:gd name="T33" fmla="*/ 0 h 271"/>
                  <a:gd name="T34" fmla="*/ 0 w 339"/>
                  <a:gd name="T35" fmla="*/ 0 h 271"/>
                  <a:gd name="T36" fmla="*/ 0 w 339"/>
                  <a:gd name="T37" fmla="*/ 0 h 271"/>
                  <a:gd name="T38" fmla="*/ 0 w 339"/>
                  <a:gd name="T39" fmla="*/ 0 h 271"/>
                  <a:gd name="T40" fmla="*/ 0 w 339"/>
                  <a:gd name="T41" fmla="*/ 0 h 271"/>
                  <a:gd name="T42" fmla="*/ 0 w 339"/>
                  <a:gd name="T43" fmla="*/ 0 h 271"/>
                  <a:gd name="T44" fmla="*/ 0 w 339"/>
                  <a:gd name="T45" fmla="*/ 0 h 271"/>
                  <a:gd name="T46" fmla="*/ 0 w 339"/>
                  <a:gd name="T47" fmla="*/ 0 h 271"/>
                  <a:gd name="T48" fmla="*/ 0 w 339"/>
                  <a:gd name="T49" fmla="*/ 0 h 271"/>
                  <a:gd name="T50" fmla="*/ 0 w 339"/>
                  <a:gd name="T51" fmla="*/ 0 h 271"/>
                  <a:gd name="T52" fmla="*/ 0 w 339"/>
                  <a:gd name="T53" fmla="*/ 0 h 271"/>
                  <a:gd name="T54" fmla="*/ 0 w 339"/>
                  <a:gd name="T55" fmla="*/ 0 h 271"/>
                  <a:gd name="T56" fmla="*/ 0 w 339"/>
                  <a:gd name="T57" fmla="*/ 0 h 271"/>
                  <a:gd name="T58" fmla="*/ 0 w 339"/>
                  <a:gd name="T59" fmla="*/ 0 h 271"/>
                  <a:gd name="T60" fmla="*/ 0 w 339"/>
                  <a:gd name="T61" fmla="*/ 0 h 271"/>
                  <a:gd name="T62" fmla="*/ 0 w 339"/>
                  <a:gd name="T63" fmla="*/ 0 h 271"/>
                  <a:gd name="T64" fmla="*/ 0 w 339"/>
                  <a:gd name="T65" fmla="*/ 0 h 271"/>
                  <a:gd name="T66" fmla="*/ 0 w 339"/>
                  <a:gd name="T67" fmla="*/ 0 h 271"/>
                  <a:gd name="T68" fmla="*/ 0 w 339"/>
                  <a:gd name="T69" fmla="*/ 0 h 271"/>
                  <a:gd name="T70" fmla="*/ 0 w 339"/>
                  <a:gd name="T71" fmla="*/ 0 h 271"/>
                  <a:gd name="T72" fmla="*/ 0 w 339"/>
                  <a:gd name="T73" fmla="*/ 0 h 271"/>
                  <a:gd name="T74" fmla="*/ 0 w 339"/>
                  <a:gd name="T75" fmla="*/ 0 h 271"/>
                  <a:gd name="T76" fmla="*/ 0 w 339"/>
                  <a:gd name="T77" fmla="*/ 0 h 271"/>
                  <a:gd name="T78" fmla="*/ 0 w 339"/>
                  <a:gd name="T79" fmla="*/ 0 h 271"/>
                  <a:gd name="T80" fmla="*/ 0 w 339"/>
                  <a:gd name="T81" fmla="*/ 0 h 271"/>
                  <a:gd name="T82" fmla="*/ 0 w 339"/>
                  <a:gd name="T83" fmla="*/ 0 h 271"/>
                  <a:gd name="T84" fmla="*/ 0 w 339"/>
                  <a:gd name="T85" fmla="*/ 0 h 271"/>
                  <a:gd name="T86" fmla="*/ 0 w 339"/>
                  <a:gd name="T87" fmla="*/ 0 h 271"/>
                  <a:gd name="T88" fmla="*/ 0 w 339"/>
                  <a:gd name="T89" fmla="*/ 0 h 271"/>
                  <a:gd name="T90" fmla="*/ 0 w 339"/>
                  <a:gd name="T91" fmla="*/ 0 h 271"/>
                  <a:gd name="T92" fmla="*/ 0 w 339"/>
                  <a:gd name="T93" fmla="*/ 0 h 271"/>
                  <a:gd name="T94" fmla="*/ 0 w 339"/>
                  <a:gd name="T95" fmla="*/ 0 h 271"/>
                  <a:gd name="T96" fmla="*/ 0 w 339"/>
                  <a:gd name="T97" fmla="*/ 0 h 271"/>
                  <a:gd name="T98" fmla="*/ 0 w 339"/>
                  <a:gd name="T99" fmla="*/ 0 h 271"/>
                  <a:gd name="T100" fmla="*/ 0 w 339"/>
                  <a:gd name="T101" fmla="*/ 0 h 271"/>
                  <a:gd name="T102" fmla="*/ 0 w 339"/>
                  <a:gd name="T103" fmla="*/ 0 h 2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9"/>
                  <a:gd name="T157" fmla="*/ 0 h 271"/>
                  <a:gd name="T158" fmla="*/ 339 w 339"/>
                  <a:gd name="T159" fmla="*/ 271 h 2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9" h="271">
                    <a:moveTo>
                      <a:pt x="204" y="4"/>
                    </a:moveTo>
                    <a:lnTo>
                      <a:pt x="223" y="0"/>
                    </a:lnTo>
                    <a:lnTo>
                      <a:pt x="242" y="1"/>
                    </a:lnTo>
                    <a:lnTo>
                      <a:pt x="261" y="4"/>
                    </a:lnTo>
                    <a:lnTo>
                      <a:pt x="278" y="11"/>
                    </a:lnTo>
                    <a:lnTo>
                      <a:pt x="292" y="18"/>
                    </a:lnTo>
                    <a:lnTo>
                      <a:pt x="307" y="30"/>
                    </a:lnTo>
                    <a:lnTo>
                      <a:pt x="318" y="42"/>
                    </a:lnTo>
                    <a:lnTo>
                      <a:pt x="328" y="55"/>
                    </a:lnTo>
                    <a:lnTo>
                      <a:pt x="336" y="69"/>
                    </a:lnTo>
                    <a:lnTo>
                      <a:pt x="339" y="85"/>
                    </a:lnTo>
                    <a:lnTo>
                      <a:pt x="339" y="101"/>
                    </a:lnTo>
                    <a:lnTo>
                      <a:pt x="337" y="116"/>
                    </a:lnTo>
                    <a:lnTo>
                      <a:pt x="331" y="129"/>
                    </a:lnTo>
                    <a:lnTo>
                      <a:pt x="320" y="145"/>
                    </a:lnTo>
                    <a:lnTo>
                      <a:pt x="306" y="158"/>
                    </a:lnTo>
                    <a:lnTo>
                      <a:pt x="287" y="170"/>
                    </a:lnTo>
                    <a:lnTo>
                      <a:pt x="280" y="171"/>
                    </a:lnTo>
                    <a:lnTo>
                      <a:pt x="273" y="172"/>
                    </a:lnTo>
                    <a:lnTo>
                      <a:pt x="266" y="173"/>
                    </a:lnTo>
                    <a:lnTo>
                      <a:pt x="260" y="175"/>
                    </a:lnTo>
                    <a:lnTo>
                      <a:pt x="251" y="175"/>
                    </a:lnTo>
                    <a:lnTo>
                      <a:pt x="244" y="175"/>
                    </a:lnTo>
                    <a:lnTo>
                      <a:pt x="238" y="174"/>
                    </a:lnTo>
                    <a:lnTo>
                      <a:pt x="232" y="172"/>
                    </a:lnTo>
                    <a:lnTo>
                      <a:pt x="224" y="177"/>
                    </a:lnTo>
                    <a:lnTo>
                      <a:pt x="217" y="177"/>
                    </a:lnTo>
                    <a:lnTo>
                      <a:pt x="207" y="175"/>
                    </a:lnTo>
                    <a:lnTo>
                      <a:pt x="199" y="170"/>
                    </a:lnTo>
                    <a:lnTo>
                      <a:pt x="194" y="168"/>
                    </a:lnTo>
                    <a:lnTo>
                      <a:pt x="188" y="165"/>
                    </a:lnTo>
                    <a:lnTo>
                      <a:pt x="184" y="163"/>
                    </a:lnTo>
                    <a:lnTo>
                      <a:pt x="179" y="162"/>
                    </a:lnTo>
                    <a:lnTo>
                      <a:pt x="174" y="159"/>
                    </a:lnTo>
                    <a:lnTo>
                      <a:pt x="168" y="159"/>
                    </a:lnTo>
                    <a:lnTo>
                      <a:pt x="164" y="159"/>
                    </a:lnTo>
                    <a:lnTo>
                      <a:pt x="159" y="162"/>
                    </a:lnTo>
                    <a:lnTo>
                      <a:pt x="165" y="169"/>
                    </a:lnTo>
                    <a:lnTo>
                      <a:pt x="173" y="177"/>
                    </a:lnTo>
                    <a:lnTo>
                      <a:pt x="177" y="179"/>
                    </a:lnTo>
                    <a:lnTo>
                      <a:pt x="183" y="182"/>
                    </a:lnTo>
                    <a:lnTo>
                      <a:pt x="187" y="184"/>
                    </a:lnTo>
                    <a:lnTo>
                      <a:pt x="194" y="187"/>
                    </a:lnTo>
                    <a:lnTo>
                      <a:pt x="199" y="190"/>
                    </a:lnTo>
                    <a:lnTo>
                      <a:pt x="204" y="193"/>
                    </a:lnTo>
                    <a:lnTo>
                      <a:pt x="209" y="196"/>
                    </a:lnTo>
                    <a:lnTo>
                      <a:pt x="215" y="199"/>
                    </a:lnTo>
                    <a:lnTo>
                      <a:pt x="220" y="202"/>
                    </a:lnTo>
                    <a:lnTo>
                      <a:pt x="224" y="205"/>
                    </a:lnTo>
                    <a:lnTo>
                      <a:pt x="229" y="210"/>
                    </a:lnTo>
                    <a:lnTo>
                      <a:pt x="234" y="216"/>
                    </a:lnTo>
                    <a:lnTo>
                      <a:pt x="228" y="216"/>
                    </a:lnTo>
                    <a:lnTo>
                      <a:pt x="223" y="217"/>
                    </a:lnTo>
                    <a:lnTo>
                      <a:pt x="216" y="216"/>
                    </a:lnTo>
                    <a:lnTo>
                      <a:pt x="211" y="216"/>
                    </a:lnTo>
                    <a:lnTo>
                      <a:pt x="204" y="213"/>
                    </a:lnTo>
                    <a:lnTo>
                      <a:pt x="199" y="211"/>
                    </a:lnTo>
                    <a:lnTo>
                      <a:pt x="193" y="209"/>
                    </a:lnTo>
                    <a:lnTo>
                      <a:pt x="187" y="207"/>
                    </a:lnTo>
                    <a:lnTo>
                      <a:pt x="182" y="205"/>
                    </a:lnTo>
                    <a:lnTo>
                      <a:pt x="176" y="202"/>
                    </a:lnTo>
                    <a:lnTo>
                      <a:pt x="169" y="200"/>
                    </a:lnTo>
                    <a:lnTo>
                      <a:pt x="165" y="198"/>
                    </a:lnTo>
                    <a:lnTo>
                      <a:pt x="158" y="196"/>
                    </a:lnTo>
                    <a:lnTo>
                      <a:pt x="153" y="196"/>
                    </a:lnTo>
                    <a:lnTo>
                      <a:pt x="147" y="195"/>
                    </a:lnTo>
                    <a:lnTo>
                      <a:pt x="142" y="195"/>
                    </a:lnTo>
                    <a:lnTo>
                      <a:pt x="147" y="200"/>
                    </a:lnTo>
                    <a:lnTo>
                      <a:pt x="154" y="205"/>
                    </a:lnTo>
                    <a:lnTo>
                      <a:pt x="162" y="211"/>
                    </a:lnTo>
                    <a:lnTo>
                      <a:pt x="170" y="217"/>
                    </a:lnTo>
                    <a:lnTo>
                      <a:pt x="178" y="222"/>
                    </a:lnTo>
                    <a:lnTo>
                      <a:pt x="187" y="227"/>
                    </a:lnTo>
                    <a:lnTo>
                      <a:pt x="192" y="229"/>
                    </a:lnTo>
                    <a:lnTo>
                      <a:pt x="197" y="232"/>
                    </a:lnTo>
                    <a:lnTo>
                      <a:pt x="202" y="234"/>
                    </a:lnTo>
                    <a:lnTo>
                      <a:pt x="206" y="237"/>
                    </a:lnTo>
                    <a:lnTo>
                      <a:pt x="205" y="243"/>
                    </a:lnTo>
                    <a:lnTo>
                      <a:pt x="204" y="248"/>
                    </a:lnTo>
                    <a:lnTo>
                      <a:pt x="203" y="251"/>
                    </a:lnTo>
                    <a:lnTo>
                      <a:pt x="202" y="253"/>
                    </a:lnTo>
                    <a:lnTo>
                      <a:pt x="195" y="252"/>
                    </a:lnTo>
                    <a:lnTo>
                      <a:pt x="187" y="248"/>
                    </a:lnTo>
                    <a:lnTo>
                      <a:pt x="183" y="245"/>
                    </a:lnTo>
                    <a:lnTo>
                      <a:pt x="178" y="243"/>
                    </a:lnTo>
                    <a:lnTo>
                      <a:pt x="173" y="241"/>
                    </a:lnTo>
                    <a:lnTo>
                      <a:pt x="168" y="241"/>
                    </a:lnTo>
                    <a:lnTo>
                      <a:pt x="164" y="241"/>
                    </a:lnTo>
                    <a:lnTo>
                      <a:pt x="159" y="243"/>
                    </a:lnTo>
                    <a:lnTo>
                      <a:pt x="155" y="246"/>
                    </a:lnTo>
                    <a:lnTo>
                      <a:pt x="152" y="253"/>
                    </a:lnTo>
                    <a:lnTo>
                      <a:pt x="158" y="258"/>
                    </a:lnTo>
                    <a:lnTo>
                      <a:pt x="162" y="263"/>
                    </a:lnTo>
                    <a:lnTo>
                      <a:pt x="163" y="266"/>
                    </a:lnTo>
                    <a:lnTo>
                      <a:pt x="162" y="270"/>
                    </a:lnTo>
                    <a:lnTo>
                      <a:pt x="158" y="270"/>
                    </a:lnTo>
                    <a:lnTo>
                      <a:pt x="152" y="271"/>
                    </a:lnTo>
                    <a:lnTo>
                      <a:pt x="146" y="270"/>
                    </a:lnTo>
                    <a:lnTo>
                      <a:pt x="139" y="269"/>
                    </a:lnTo>
                    <a:lnTo>
                      <a:pt x="129" y="266"/>
                    </a:lnTo>
                    <a:lnTo>
                      <a:pt x="120" y="263"/>
                    </a:lnTo>
                    <a:lnTo>
                      <a:pt x="109" y="260"/>
                    </a:lnTo>
                    <a:lnTo>
                      <a:pt x="101" y="258"/>
                    </a:lnTo>
                    <a:lnTo>
                      <a:pt x="91" y="255"/>
                    </a:lnTo>
                    <a:lnTo>
                      <a:pt x="84" y="253"/>
                    </a:lnTo>
                    <a:lnTo>
                      <a:pt x="77" y="250"/>
                    </a:lnTo>
                    <a:lnTo>
                      <a:pt x="73" y="249"/>
                    </a:lnTo>
                    <a:lnTo>
                      <a:pt x="64" y="247"/>
                    </a:lnTo>
                    <a:lnTo>
                      <a:pt x="55" y="246"/>
                    </a:lnTo>
                    <a:lnTo>
                      <a:pt x="46" y="244"/>
                    </a:lnTo>
                    <a:lnTo>
                      <a:pt x="37" y="244"/>
                    </a:lnTo>
                    <a:lnTo>
                      <a:pt x="28" y="244"/>
                    </a:lnTo>
                    <a:lnTo>
                      <a:pt x="19" y="245"/>
                    </a:lnTo>
                    <a:lnTo>
                      <a:pt x="11" y="247"/>
                    </a:lnTo>
                    <a:lnTo>
                      <a:pt x="3" y="251"/>
                    </a:lnTo>
                    <a:lnTo>
                      <a:pt x="0" y="235"/>
                    </a:lnTo>
                    <a:lnTo>
                      <a:pt x="0" y="220"/>
                    </a:lnTo>
                    <a:lnTo>
                      <a:pt x="2" y="204"/>
                    </a:lnTo>
                    <a:lnTo>
                      <a:pt x="8" y="190"/>
                    </a:lnTo>
                    <a:lnTo>
                      <a:pt x="12" y="176"/>
                    </a:lnTo>
                    <a:lnTo>
                      <a:pt x="21" y="163"/>
                    </a:lnTo>
                    <a:lnTo>
                      <a:pt x="31" y="150"/>
                    </a:lnTo>
                    <a:lnTo>
                      <a:pt x="43" y="141"/>
                    </a:lnTo>
                    <a:lnTo>
                      <a:pt x="54" y="130"/>
                    </a:lnTo>
                    <a:lnTo>
                      <a:pt x="67" y="124"/>
                    </a:lnTo>
                    <a:lnTo>
                      <a:pt x="80" y="118"/>
                    </a:lnTo>
                    <a:lnTo>
                      <a:pt x="94" y="115"/>
                    </a:lnTo>
                    <a:lnTo>
                      <a:pt x="108" y="113"/>
                    </a:lnTo>
                    <a:lnTo>
                      <a:pt x="123" y="116"/>
                    </a:lnTo>
                    <a:lnTo>
                      <a:pt x="138" y="121"/>
                    </a:lnTo>
                    <a:lnTo>
                      <a:pt x="152" y="128"/>
                    </a:lnTo>
                    <a:lnTo>
                      <a:pt x="158" y="121"/>
                    </a:lnTo>
                    <a:lnTo>
                      <a:pt x="163" y="115"/>
                    </a:lnTo>
                    <a:lnTo>
                      <a:pt x="167" y="109"/>
                    </a:lnTo>
                    <a:lnTo>
                      <a:pt x="174" y="103"/>
                    </a:lnTo>
                    <a:lnTo>
                      <a:pt x="177" y="96"/>
                    </a:lnTo>
                    <a:lnTo>
                      <a:pt x="182" y="90"/>
                    </a:lnTo>
                    <a:lnTo>
                      <a:pt x="185" y="84"/>
                    </a:lnTo>
                    <a:lnTo>
                      <a:pt x="190" y="78"/>
                    </a:lnTo>
                    <a:lnTo>
                      <a:pt x="193" y="71"/>
                    </a:lnTo>
                    <a:lnTo>
                      <a:pt x="195" y="64"/>
                    </a:lnTo>
                    <a:lnTo>
                      <a:pt x="198" y="57"/>
                    </a:lnTo>
                    <a:lnTo>
                      <a:pt x="202" y="50"/>
                    </a:lnTo>
                    <a:lnTo>
                      <a:pt x="203" y="44"/>
                    </a:lnTo>
                    <a:lnTo>
                      <a:pt x="205" y="36"/>
                    </a:lnTo>
                    <a:lnTo>
                      <a:pt x="207" y="30"/>
                    </a:lnTo>
                    <a:lnTo>
                      <a:pt x="210" y="23"/>
                    </a:lnTo>
                    <a:lnTo>
                      <a:pt x="204" y="25"/>
                    </a:lnTo>
                    <a:lnTo>
                      <a:pt x="201" y="25"/>
                    </a:lnTo>
                    <a:lnTo>
                      <a:pt x="198" y="24"/>
                    </a:lnTo>
                    <a:lnTo>
                      <a:pt x="197" y="20"/>
                    </a:lnTo>
                    <a:lnTo>
                      <a:pt x="196" y="15"/>
                    </a:lnTo>
                    <a:lnTo>
                      <a:pt x="198" y="11"/>
                    </a:lnTo>
                    <a:lnTo>
                      <a:pt x="200" y="7"/>
                    </a:lnTo>
                    <a:lnTo>
                      <a:pt x="204"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1" name="Freeform 70"/>
              <p:cNvSpPr>
                <a:spLocks/>
              </p:cNvSpPr>
              <p:nvPr/>
            </p:nvSpPr>
            <p:spPr bwMode="auto">
              <a:xfrm>
                <a:off x="5788" y="2056"/>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7" y="3"/>
                    </a:moveTo>
                    <a:lnTo>
                      <a:pt x="13" y="0"/>
                    </a:lnTo>
                    <a:lnTo>
                      <a:pt x="8" y="0"/>
                    </a:lnTo>
                    <a:lnTo>
                      <a:pt x="4" y="1"/>
                    </a:lnTo>
                    <a:lnTo>
                      <a:pt x="0" y="1"/>
                    </a:lnTo>
                    <a:lnTo>
                      <a:pt x="2" y="7"/>
                    </a:lnTo>
                    <a:lnTo>
                      <a:pt x="4" y="13"/>
                    </a:lnTo>
                    <a:lnTo>
                      <a:pt x="7" y="11"/>
                    </a:lnTo>
                    <a:lnTo>
                      <a:pt x="11" y="8"/>
                    </a:lnTo>
                    <a:lnTo>
                      <a:pt x="14" y="5"/>
                    </a:lnTo>
                    <a:lnTo>
                      <a:pt x="17"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2" name="Freeform 71"/>
              <p:cNvSpPr>
                <a:spLocks/>
              </p:cNvSpPr>
              <p:nvPr/>
            </p:nvSpPr>
            <p:spPr bwMode="auto">
              <a:xfrm>
                <a:off x="5118" y="1971"/>
                <a:ext cx="328" cy="274"/>
              </a:xfrm>
              <a:custGeom>
                <a:avLst/>
                <a:gdLst>
                  <a:gd name="T0" fmla="*/ 0 w 789"/>
                  <a:gd name="T1" fmla="*/ 0 h 657"/>
                  <a:gd name="T2" fmla="*/ 0 w 789"/>
                  <a:gd name="T3" fmla="*/ 0 h 657"/>
                  <a:gd name="T4" fmla="*/ 0 w 789"/>
                  <a:gd name="T5" fmla="*/ 0 h 657"/>
                  <a:gd name="T6" fmla="*/ 0 w 789"/>
                  <a:gd name="T7" fmla="*/ 0 h 657"/>
                  <a:gd name="T8" fmla="*/ 0 w 789"/>
                  <a:gd name="T9" fmla="*/ 0 h 657"/>
                  <a:gd name="T10" fmla="*/ 0 w 789"/>
                  <a:gd name="T11" fmla="*/ 0 h 657"/>
                  <a:gd name="T12" fmla="*/ 0 w 789"/>
                  <a:gd name="T13" fmla="*/ 0 h 657"/>
                  <a:gd name="T14" fmla="*/ 0 w 789"/>
                  <a:gd name="T15" fmla="*/ 0 h 657"/>
                  <a:gd name="T16" fmla="*/ 0 w 789"/>
                  <a:gd name="T17" fmla="*/ 0 h 657"/>
                  <a:gd name="T18" fmla="*/ 0 w 789"/>
                  <a:gd name="T19" fmla="*/ 0 h 657"/>
                  <a:gd name="T20" fmla="*/ 0 w 789"/>
                  <a:gd name="T21" fmla="*/ 0 h 657"/>
                  <a:gd name="T22" fmla="*/ 0 w 789"/>
                  <a:gd name="T23" fmla="*/ 0 h 657"/>
                  <a:gd name="T24" fmla="*/ 0 w 789"/>
                  <a:gd name="T25" fmla="*/ 0 h 657"/>
                  <a:gd name="T26" fmla="*/ 0 w 789"/>
                  <a:gd name="T27" fmla="*/ 0 h 657"/>
                  <a:gd name="T28" fmla="*/ 0 w 789"/>
                  <a:gd name="T29" fmla="*/ 0 h 657"/>
                  <a:gd name="T30" fmla="*/ 0 w 789"/>
                  <a:gd name="T31" fmla="*/ 0 h 657"/>
                  <a:gd name="T32" fmla="*/ 0 w 789"/>
                  <a:gd name="T33" fmla="*/ 0 h 657"/>
                  <a:gd name="T34" fmla="*/ 0 w 789"/>
                  <a:gd name="T35" fmla="*/ 0 h 657"/>
                  <a:gd name="T36" fmla="*/ 0 w 789"/>
                  <a:gd name="T37" fmla="*/ 0 h 657"/>
                  <a:gd name="T38" fmla="*/ 0 w 789"/>
                  <a:gd name="T39" fmla="*/ 0 h 657"/>
                  <a:gd name="T40" fmla="*/ 0 w 789"/>
                  <a:gd name="T41" fmla="*/ 0 h 657"/>
                  <a:gd name="T42" fmla="*/ 0 w 789"/>
                  <a:gd name="T43" fmla="*/ 0 h 657"/>
                  <a:gd name="T44" fmla="*/ 0 w 789"/>
                  <a:gd name="T45" fmla="*/ 0 h 657"/>
                  <a:gd name="T46" fmla="*/ 0 w 789"/>
                  <a:gd name="T47" fmla="*/ 0 h 657"/>
                  <a:gd name="T48" fmla="*/ 0 w 789"/>
                  <a:gd name="T49" fmla="*/ 0 h 657"/>
                  <a:gd name="T50" fmla="*/ 0 w 789"/>
                  <a:gd name="T51" fmla="*/ 0 h 657"/>
                  <a:gd name="T52" fmla="*/ 0 w 789"/>
                  <a:gd name="T53" fmla="*/ 0 h 657"/>
                  <a:gd name="T54" fmla="*/ 0 w 789"/>
                  <a:gd name="T55" fmla="*/ 0 h 657"/>
                  <a:gd name="T56" fmla="*/ 0 w 789"/>
                  <a:gd name="T57" fmla="*/ 0 h 657"/>
                  <a:gd name="T58" fmla="*/ 0 w 789"/>
                  <a:gd name="T59" fmla="*/ 0 h 657"/>
                  <a:gd name="T60" fmla="*/ 0 w 789"/>
                  <a:gd name="T61" fmla="*/ 0 h 657"/>
                  <a:gd name="T62" fmla="*/ 0 w 789"/>
                  <a:gd name="T63" fmla="*/ 0 h 657"/>
                  <a:gd name="T64" fmla="*/ 0 w 789"/>
                  <a:gd name="T65" fmla="*/ 0 h 657"/>
                  <a:gd name="T66" fmla="*/ 0 w 789"/>
                  <a:gd name="T67" fmla="*/ 0 h 657"/>
                  <a:gd name="T68" fmla="*/ 0 w 789"/>
                  <a:gd name="T69" fmla="*/ 0 h 657"/>
                  <a:gd name="T70" fmla="*/ 0 w 789"/>
                  <a:gd name="T71" fmla="*/ 0 h 657"/>
                  <a:gd name="T72" fmla="*/ 0 w 789"/>
                  <a:gd name="T73" fmla="*/ 0 h 657"/>
                  <a:gd name="T74" fmla="*/ 0 w 789"/>
                  <a:gd name="T75" fmla="*/ 0 h 657"/>
                  <a:gd name="T76" fmla="*/ 0 w 789"/>
                  <a:gd name="T77" fmla="*/ 0 h 657"/>
                  <a:gd name="T78" fmla="*/ 0 w 789"/>
                  <a:gd name="T79" fmla="*/ 0 h 657"/>
                  <a:gd name="T80" fmla="*/ 0 w 789"/>
                  <a:gd name="T81" fmla="*/ 0 h 657"/>
                  <a:gd name="T82" fmla="*/ 0 w 789"/>
                  <a:gd name="T83" fmla="*/ 0 h 657"/>
                  <a:gd name="T84" fmla="*/ 0 w 789"/>
                  <a:gd name="T85" fmla="*/ 0 h 657"/>
                  <a:gd name="T86" fmla="*/ 0 w 789"/>
                  <a:gd name="T87" fmla="*/ 0 h 657"/>
                  <a:gd name="T88" fmla="*/ 0 w 789"/>
                  <a:gd name="T89" fmla="*/ 0 h 657"/>
                  <a:gd name="T90" fmla="*/ 0 w 789"/>
                  <a:gd name="T91" fmla="*/ 0 h 657"/>
                  <a:gd name="T92" fmla="*/ 0 w 789"/>
                  <a:gd name="T93" fmla="*/ 0 h 657"/>
                  <a:gd name="T94" fmla="*/ 0 w 789"/>
                  <a:gd name="T95" fmla="*/ 0 h 657"/>
                  <a:gd name="T96" fmla="*/ 0 w 789"/>
                  <a:gd name="T97" fmla="*/ 0 h 657"/>
                  <a:gd name="T98" fmla="*/ 0 w 789"/>
                  <a:gd name="T99" fmla="*/ 0 h 657"/>
                  <a:gd name="T100" fmla="*/ 0 w 789"/>
                  <a:gd name="T101" fmla="*/ 0 h 6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9"/>
                  <a:gd name="T154" fmla="*/ 0 h 657"/>
                  <a:gd name="T155" fmla="*/ 789 w 789"/>
                  <a:gd name="T156" fmla="*/ 657 h 6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9" h="657">
                    <a:moveTo>
                      <a:pt x="729" y="0"/>
                    </a:moveTo>
                    <a:lnTo>
                      <a:pt x="733" y="1"/>
                    </a:lnTo>
                    <a:lnTo>
                      <a:pt x="740" y="2"/>
                    </a:lnTo>
                    <a:lnTo>
                      <a:pt x="746" y="2"/>
                    </a:lnTo>
                    <a:lnTo>
                      <a:pt x="752" y="2"/>
                    </a:lnTo>
                    <a:lnTo>
                      <a:pt x="759" y="1"/>
                    </a:lnTo>
                    <a:lnTo>
                      <a:pt x="765" y="1"/>
                    </a:lnTo>
                    <a:lnTo>
                      <a:pt x="769" y="1"/>
                    </a:lnTo>
                    <a:lnTo>
                      <a:pt x="776" y="3"/>
                    </a:lnTo>
                    <a:lnTo>
                      <a:pt x="780" y="5"/>
                    </a:lnTo>
                    <a:lnTo>
                      <a:pt x="784" y="9"/>
                    </a:lnTo>
                    <a:lnTo>
                      <a:pt x="787" y="13"/>
                    </a:lnTo>
                    <a:lnTo>
                      <a:pt x="789" y="19"/>
                    </a:lnTo>
                    <a:lnTo>
                      <a:pt x="770" y="19"/>
                    </a:lnTo>
                    <a:lnTo>
                      <a:pt x="752" y="21"/>
                    </a:lnTo>
                    <a:lnTo>
                      <a:pt x="734" y="22"/>
                    </a:lnTo>
                    <a:lnTo>
                      <a:pt x="718" y="25"/>
                    </a:lnTo>
                    <a:lnTo>
                      <a:pt x="700" y="28"/>
                    </a:lnTo>
                    <a:lnTo>
                      <a:pt x="684" y="32"/>
                    </a:lnTo>
                    <a:lnTo>
                      <a:pt x="667" y="36"/>
                    </a:lnTo>
                    <a:lnTo>
                      <a:pt x="652" y="40"/>
                    </a:lnTo>
                    <a:lnTo>
                      <a:pt x="635" y="45"/>
                    </a:lnTo>
                    <a:lnTo>
                      <a:pt x="620" y="51"/>
                    </a:lnTo>
                    <a:lnTo>
                      <a:pt x="605" y="58"/>
                    </a:lnTo>
                    <a:lnTo>
                      <a:pt x="591" y="66"/>
                    </a:lnTo>
                    <a:lnTo>
                      <a:pt x="576" y="74"/>
                    </a:lnTo>
                    <a:lnTo>
                      <a:pt x="562" y="83"/>
                    </a:lnTo>
                    <a:lnTo>
                      <a:pt x="548" y="93"/>
                    </a:lnTo>
                    <a:lnTo>
                      <a:pt x="536" y="105"/>
                    </a:lnTo>
                    <a:lnTo>
                      <a:pt x="519" y="106"/>
                    </a:lnTo>
                    <a:lnTo>
                      <a:pt x="507" y="110"/>
                    </a:lnTo>
                    <a:lnTo>
                      <a:pt x="495" y="115"/>
                    </a:lnTo>
                    <a:lnTo>
                      <a:pt x="484" y="124"/>
                    </a:lnTo>
                    <a:lnTo>
                      <a:pt x="473" y="132"/>
                    </a:lnTo>
                    <a:lnTo>
                      <a:pt x="463" y="142"/>
                    </a:lnTo>
                    <a:lnTo>
                      <a:pt x="455" y="152"/>
                    </a:lnTo>
                    <a:lnTo>
                      <a:pt x="446" y="164"/>
                    </a:lnTo>
                    <a:lnTo>
                      <a:pt x="437" y="173"/>
                    </a:lnTo>
                    <a:lnTo>
                      <a:pt x="427" y="183"/>
                    </a:lnTo>
                    <a:lnTo>
                      <a:pt x="417" y="190"/>
                    </a:lnTo>
                    <a:lnTo>
                      <a:pt x="407" y="198"/>
                    </a:lnTo>
                    <a:lnTo>
                      <a:pt x="396" y="202"/>
                    </a:lnTo>
                    <a:lnTo>
                      <a:pt x="384" y="204"/>
                    </a:lnTo>
                    <a:lnTo>
                      <a:pt x="369" y="203"/>
                    </a:lnTo>
                    <a:lnTo>
                      <a:pt x="355" y="200"/>
                    </a:lnTo>
                    <a:lnTo>
                      <a:pt x="344" y="200"/>
                    </a:lnTo>
                    <a:lnTo>
                      <a:pt x="333" y="202"/>
                    </a:lnTo>
                    <a:lnTo>
                      <a:pt x="323" y="204"/>
                    </a:lnTo>
                    <a:lnTo>
                      <a:pt x="312" y="208"/>
                    </a:lnTo>
                    <a:lnTo>
                      <a:pt x="302" y="212"/>
                    </a:lnTo>
                    <a:lnTo>
                      <a:pt x="291" y="219"/>
                    </a:lnTo>
                    <a:lnTo>
                      <a:pt x="283" y="225"/>
                    </a:lnTo>
                    <a:lnTo>
                      <a:pt x="274" y="232"/>
                    </a:lnTo>
                    <a:lnTo>
                      <a:pt x="265" y="240"/>
                    </a:lnTo>
                    <a:lnTo>
                      <a:pt x="256" y="247"/>
                    </a:lnTo>
                    <a:lnTo>
                      <a:pt x="249" y="256"/>
                    </a:lnTo>
                    <a:lnTo>
                      <a:pt x="244" y="265"/>
                    </a:lnTo>
                    <a:lnTo>
                      <a:pt x="237" y="273"/>
                    </a:lnTo>
                    <a:lnTo>
                      <a:pt x="233" y="283"/>
                    </a:lnTo>
                    <a:lnTo>
                      <a:pt x="229" y="292"/>
                    </a:lnTo>
                    <a:lnTo>
                      <a:pt x="227" y="302"/>
                    </a:lnTo>
                    <a:lnTo>
                      <a:pt x="216" y="305"/>
                    </a:lnTo>
                    <a:lnTo>
                      <a:pt x="206" y="311"/>
                    </a:lnTo>
                    <a:lnTo>
                      <a:pt x="194" y="316"/>
                    </a:lnTo>
                    <a:lnTo>
                      <a:pt x="184" y="324"/>
                    </a:lnTo>
                    <a:lnTo>
                      <a:pt x="173" y="331"/>
                    </a:lnTo>
                    <a:lnTo>
                      <a:pt x="162" y="340"/>
                    </a:lnTo>
                    <a:lnTo>
                      <a:pt x="152" y="349"/>
                    </a:lnTo>
                    <a:lnTo>
                      <a:pt x="142" y="360"/>
                    </a:lnTo>
                    <a:lnTo>
                      <a:pt x="132" y="369"/>
                    </a:lnTo>
                    <a:lnTo>
                      <a:pt x="123" y="379"/>
                    </a:lnTo>
                    <a:lnTo>
                      <a:pt x="114" y="390"/>
                    </a:lnTo>
                    <a:lnTo>
                      <a:pt x="107" y="400"/>
                    </a:lnTo>
                    <a:lnTo>
                      <a:pt x="100" y="411"/>
                    </a:lnTo>
                    <a:lnTo>
                      <a:pt x="96" y="423"/>
                    </a:lnTo>
                    <a:lnTo>
                      <a:pt x="91" y="435"/>
                    </a:lnTo>
                    <a:lnTo>
                      <a:pt x="89" y="447"/>
                    </a:lnTo>
                    <a:lnTo>
                      <a:pt x="91" y="454"/>
                    </a:lnTo>
                    <a:lnTo>
                      <a:pt x="93" y="461"/>
                    </a:lnTo>
                    <a:lnTo>
                      <a:pt x="93" y="469"/>
                    </a:lnTo>
                    <a:lnTo>
                      <a:pt x="94" y="477"/>
                    </a:lnTo>
                    <a:lnTo>
                      <a:pt x="92" y="486"/>
                    </a:lnTo>
                    <a:lnTo>
                      <a:pt x="91" y="494"/>
                    </a:lnTo>
                    <a:lnTo>
                      <a:pt x="89" y="503"/>
                    </a:lnTo>
                    <a:lnTo>
                      <a:pt x="87" y="512"/>
                    </a:lnTo>
                    <a:lnTo>
                      <a:pt x="85" y="520"/>
                    </a:lnTo>
                    <a:lnTo>
                      <a:pt x="83" y="530"/>
                    </a:lnTo>
                    <a:lnTo>
                      <a:pt x="81" y="537"/>
                    </a:lnTo>
                    <a:lnTo>
                      <a:pt x="81" y="547"/>
                    </a:lnTo>
                    <a:lnTo>
                      <a:pt x="80" y="555"/>
                    </a:lnTo>
                    <a:lnTo>
                      <a:pt x="81" y="564"/>
                    </a:lnTo>
                    <a:lnTo>
                      <a:pt x="83" y="572"/>
                    </a:lnTo>
                    <a:lnTo>
                      <a:pt x="87" y="582"/>
                    </a:lnTo>
                    <a:lnTo>
                      <a:pt x="85" y="591"/>
                    </a:lnTo>
                    <a:lnTo>
                      <a:pt x="82" y="600"/>
                    </a:lnTo>
                    <a:lnTo>
                      <a:pt x="77" y="607"/>
                    </a:lnTo>
                    <a:lnTo>
                      <a:pt x="72" y="616"/>
                    </a:lnTo>
                    <a:lnTo>
                      <a:pt x="64" y="623"/>
                    </a:lnTo>
                    <a:lnTo>
                      <a:pt x="58" y="630"/>
                    </a:lnTo>
                    <a:lnTo>
                      <a:pt x="49" y="637"/>
                    </a:lnTo>
                    <a:lnTo>
                      <a:pt x="41" y="644"/>
                    </a:lnTo>
                    <a:lnTo>
                      <a:pt x="36" y="647"/>
                    </a:lnTo>
                    <a:lnTo>
                      <a:pt x="30" y="650"/>
                    </a:lnTo>
                    <a:lnTo>
                      <a:pt x="25" y="654"/>
                    </a:lnTo>
                    <a:lnTo>
                      <a:pt x="22" y="657"/>
                    </a:lnTo>
                    <a:lnTo>
                      <a:pt x="22" y="654"/>
                    </a:lnTo>
                    <a:lnTo>
                      <a:pt x="23" y="651"/>
                    </a:lnTo>
                    <a:lnTo>
                      <a:pt x="24" y="647"/>
                    </a:lnTo>
                    <a:lnTo>
                      <a:pt x="23" y="644"/>
                    </a:lnTo>
                    <a:lnTo>
                      <a:pt x="18" y="642"/>
                    </a:lnTo>
                    <a:lnTo>
                      <a:pt x="14" y="639"/>
                    </a:lnTo>
                    <a:lnTo>
                      <a:pt x="11" y="636"/>
                    </a:lnTo>
                    <a:lnTo>
                      <a:pt x="11" y="631"/>
                    </a:lnTo>
                    <a:lnTo>
                      <a:pt x="11" y="626"/>
                    </a:lnTo>
                    <a:lnTo>
                      <a:pt x="13" y="621"/>
                    </a:lnTo>
                    <a:lnTo>
                      <a:pt x="16" y="615"/>
                    </a:lnTo>
                    <a:lnTo>
                      <a:pt x="20" y="609"/>
                    </a:lnTo>
                    <a:lnTo>
                      <a:pt x="22" y="603"/>
                    </a:lnTo>
                    <a:lnTo>
                      <a:pt x="24" y="597"/>
                    </a:lnTo>
                    <a:lnTo>
                      <a:pt x="27" y="590"/>
                    </a:lnTo>
                    <a:lnTo>
                      <a:pt x="30" y="585"/>
                    </a:lnTo>
                    <a:lnTo>
                      <a:pt x="31" y="579"/>
                    </a:lnTo>
                    <a:lnTo>
                      <a:pt x="32" y="574"/>
                    </a:lnTo>
                    <a:lnTo>
                      <a:pt x="31" y="569"/>
                    </a:lnTo>
                    <a:lnTo>
                      <a:pt x="30" y="567"/>
                    </a:lnTo>
                    <a:lnTo>
                      <a:pt x="24" y="570"/>
                    </a:lnTo>
                    <a:lnTo>
                      <a:pt x="21" y="575"/>
                    </a:lnTo>
                    <a:lnTo>
                      <a:pt x="18" y="581"/>
                    </a:lnTo>
                    <a:lnTo>
                      <a:pt x="15" y="586"/>
                    </a:lnTo>
                    <a:lnTo>
                      <a:pt x="11" y="591"/>
                    </a:lnTo>
                    <a:lnTo>
                      <a:pt x="8" y="597"/>
                    </a:lnTo>
                    <a:lnTo>
                      <a:pt x="3" y="602"/>
                    </a:lnTo>
                    <a:lnTo>
                      <a:pt x="0" y="608"/>
                    </a:lnTo>
                    <a:lnTo>
                      <a:pt x="0" y="595"/>
                    </a:lnTo>
                    <a:lnTo>
                      <a:pt x="3" y="583"/>
                    </a:lnTo>
                    <a:lnTo>
                      <a:pt x="6" y="571"/>
                    </a:lnTo>
                    <a:lnTo>
                      <a:pt x="12" y="561"/>
                    </a:lnTo>
                    <a:lnTo>
                      <a:pt x="18" y="550"/>
                    </a:lnTo>
                    <a:lnTo>
                      <a:pt x="24" y="539"/>
                    </a:lnTo>
                    <a:lnTo>
                      <a:pt x="31" y="529"/>
                    </a:lnTo>
                    <a:lnTo>
                      <a:pt x="39" y="518"/>
                    </a:lnTo>
                    <a:lnTo>
                      <a:pt x="43" y="507"/>
                    </a:lnTo>
                    <a:lnTo>
                      <a:pt x="49" y="495"/>
                    </a:lnTo>
                    <a:lnTo>
                      <a:pt x="54" y="485"/>
                    </a:lnTo>
                    <a:lnTo>
                      <a:pt x="58" y="474"/>
                    </a:lnTo>
                    <a:lnTo>
                      <a:pt x="60" y="461"/>
                    </a:lnTo>
                    <a:lnTo>
                      <a:pt x="60" y="449"/>
                    </a:lnTo>
                    <a:lnTo>
                      <a:pt x="58" y="436"/>
                    </a:lnTo>
                    <a:lnTo>
                      <a:pt x="54" y="422"/>
                    </a:lnTo>
                    <a:lnTo>
                      <a:pt x="60" y="401"/>
                    </a:lnTo>
                    <a:lnTo>
                      <a:pt x="70" y="383"/>
                    </a:lnTo>
                    <a:lnTo>
                      <a:pt x="80" y="367"/>
                    </a:lnTo>
                    <a:lnTo>
                      <a:pt x="95" y="353"/>
                    </a:lnTo>
                    <a:lnTo>
                      <a:pt x="107" y="341"/>
                    </a:lnTo>
                    <a:lnTo>
                      <a:pt x="123" y="329"/>
                    </a:lnTo>
                    <a:lnTo>
                      <a:pt x="138" y="319"/>
                    </a:lnTo>
                    <a:lnTo>
                      <a:pt x="156" y="308"/>
                    </a:lnTo>
                    <a:lnTo>
                      <a:pt x="172" y="298"/>
                    </a:lnTo>
                    <a:lnTo>
                      <a:pt x="189" y="287"/>
                    </a:lnTo>
                    <a:lnTo>
                      <a:pt x="205" y="276"/>
                    </a:lnTo>
                    <a:lnTo>
                      <a:pt x="222" y="265"/>
                    </a:lnTo>
                    <a:lnTo>
                      <a:pt x="236" y="250"/>
                    </a:lnTo>
                    <a:lnTo>
                      <a:pt x="251" y="236"/>
                    </a:lnTo>
                    <a:lnTo>
                      <a:pt x="264" y="219"/>
                    </a:lnTo>
                    <a:lnTo>
                      <a:pt x="276" y="200"/>
                    </a:lnTo>
                    <a:lnTo>
                      <a:pt x="290" y="190"/>
                    </a:lnTo>
                    <a:lnTo>
                      <a:pt x="304" y="183"/>
                    </a:lnTo>
                    <a:lnTo>
                      <a:pt x="318" y="175"/>
                    </a:lnTo>
                    <a:lnTo>
                      <a:pt x="332" y="170"/>
                    </a:lnTo>
                    <a:lnTo>
                      <a:pt x="347" y="164"/>
                    </a:lnTo>
                    <a:lnTo>
                      <a:pt x="361" y="159"/>
                    </a:lnTo>
                    <a:lnTo>
                      <a:pt x="376" y="154"/>
                    </a:lnTo>
                    <a:lnTo>
                      <a:pt x="390" y="151"/>
                    </a:lnTo>
                    <a:lnTo>
                      <a:pt x="404" y="145"/>
                    </a:lnTo>
                    <a:lnTo>
                      <a:pt x="418" y="139"/>
                    </a:lnTo>
                    <a:lnTo>
                      <a:pt x="432" y="133"/>
                    </a:lnTo>
                    <a:lnTo>
                      <a:pt x="446" y="128"/>
                    </a:lnTo>
                    <a:lnTo>
                      <a:pt x="460" y="119"/>
                    </a:lnTo>
                    <a:lnTo>
                      <a:pt x="473" y="112"/>
                    </a:lnTo>
                    <a:lnTo>
                      <a:pt x="486" y="102"/>
                    </a:lnTo>
                    <a:lnTo>
                      <a:pt x="499" y="93"/>
                    </a:lnTo>
                    <a:lnTo>
                      <a:pt x="505" y="92"/>
                    </a:lnTo>
                    <a:lnTo>
                      <a:pt x="511" y="91"/>
                    </a:lnTo>
                    <a:lnTo>
                      <a:pt x="517" y="89"/>
                    </a:lnTo>
                    <a:lnTo>
                      <a:pt x="523" y="89"/>
                    </a:lnTo>
                    <a:lnTo>
                      <a:pt x="528" y="87"/>
                    </a:lnTo>
                    <a:lnTo>
                      <a:pt x="535" y="85"/>
                    </a:lnTo>
                    <a:lnTo>
                      <a:pt x="540" y="83"/>
                    </a:lnTo>
                    <a:lnTo>
                      <a:pt x="548" y="82"/>
                    </a:lnTo>
                    <a:lnTo>
                      <a:pt x="550" y="68"/>
                    </a:lnTo>
                    <a:lnTo>
                      <a:pt x="555" y="56"/>
                    </a:lnTo>
                    <a:lnTo>
                      <a:pt x="562" y="44"/>
                    </a:lnTo>
                    <a:lnTo>
                      <a:pt x="571" y="37"/>
                    </a:lnTo>
                    <a:lnTo>
                      <a:pt x="580" y="30"/>
                    </a:lnTo>
                    <a:lnTo>
                      <a:pt x="592" y="24"/>
                    </a:lnTo>
                    <a:lnTo>
                      <a:pt x="605" y="20"/>
                    </a:lnTo>
                    <a:lnTo>
                      <a:pt x="620" y="18"/>
                    </a:lnTo>
                    <a:lnTo>
                      <a:pt x="634" y="15"/>
                    </a:lnTo>
                    <a:lnTo>
                      <a:pt x="648" y="13"/>
                    </a:lnTo>
                    <a:lnTo>
                      <a:pt x="663" y="11"/>
                    </a:lnTo>
                    <a:lnTo>
                      <a:pt x="677" y="10"/>
                    </a:lnTo>
                    <a:lnTo>
                      <a:pt x="691" y="8"/>
                    </a:lnTo>
                    <a:lnTo>
                      <a:pt x="704" y="6"/>
                    </a:lnTo>
                    <a:lnTo>
                      <a:pt x="716" y="2"/>
                    </a:lnTo>
                    <a:lnTo>
                      <a:pt x="7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3" name="Freeform 72"/>
              <p:cNvSpPr>
                <a:spLocks/>
              </p:cNvSpPr>
              <p:nvPr/>
            </p:nvSpPr>
            <p:spPr bwMode="auto">
              <a:xfrm>
                <a:off x="5802" y="1972"/>
                <a:ext cx="29" cy="40"/>
              </a:xfrm>
              <a:custGeom>
                <a:avLst/>
                <a:gdLst>
                  <a:gd name="T0" fmla="*/ 0 w 69"/>
                  <a:gd name="T1" fmla="*/ 0 h 98"/>
                  <a:gd name="T2" fmla="*/ 0 w 69"/>
                  <a:gd name="T3" fmla="*/ 0 h 98"/>
                  <a:gd name="T4" fmla="*/ 0 w 69"/>
                  <a:gd name="T5" fmla="*/ 0 h 98"/>
                  <a:gd name="T6" fmla="*/ 0 w 69"/>
                  <a:gd name="T7" fmla="*/ 0 h 98"/>
                  <a:gd name="T8" fmla="*/ 0 w 69"/>
                  <a:gd name="T9" fmla="*/ 0 h 98"/>
                  <a:gd name="T10" fmla="*/ 0 w 69"/>
                  <a:gd name="T11" fmla="*/ 0 h 98"/>
                  <a:gd name="T12" fmla="*/ 0 w 69"/>
                  <a:gd name="T13" fmla="*/ 0 h 98"/>
                  <a:gd name="T14" fmla="*/ 0 w 69"/>
                  <a:gd name="T15" fmla="*/ 0 h 98"/>
                  <a:gd name="T16" fmla="*/ 0 w 69"/>
                  <a:gd name="T17" fmla="*/ 0 h 98"/>
                  <a:gd name="T18" fmla="*/ 0 w 69"/>
                  <a:gd name="T19" fmla="*/ 0 h 98"/>
                  <a:gd name="T20" fmla="*/ 0 w 69"/>
                  <a:gd name="T21" fmla="*/ 0 h 98"/>
                  <a:gd name="T22" fmla="*/ 0 w 69"/>
                  <a:gd name="T23" fmla="*/ 0 h 98"/>
                  <a:gd name="T24" fmla="*/ 0 w 69"/>
                  <a:gd name="T25" fmla="*/ 0 h 98"/>
                  <a:gd name="T26" fmla="*/ 0 w 69"/>
                  <a:gd name="T27" fmla="*/ 0 h 98"/>
                  <a:gd name="T28" fmla="*/ 0 w 69"/>
                  <a:gd name="T29" fmla="*/ 0 h 98"/>
                  <a:gd name="T30" fmla="*/ 0 w 69"/>
                  <a:gd name="T31" fmla="*/ 0 h 98"/>
                  <a:gd name="T32" fmla="*/ 0 w 69"/>
                  <a:gd name="T33" fmla="*/ 0 h 98"/>
                  <a:gd name="T34" fmla="*/ 0 w 69"/>
                  <a:gd name="T35" fmla="*/ 0 h 98"/>
                  <a:gd name="T36" fmla="*/ 0 w 69"/>
                  <a:gd name="T37" fmla="*/ 0 h 98"/>
                  <a:gd name="T38" fmla="*/ 0 w 69"/>
                  <a:gd name="T39" fmla="*/ 0 h 98"/>
                  <a:gd name="T40" fmla="*/ 0 w 69"/>
                  <a:gd name="T41" fmla="*/ 0 h 98"/>
                  <a:gd name="T42" fmla="*/ 0 w 69"/>
                  <a:gd name="T43" fmla="*/ 0 h 98"/>
                  <a:gd name="T44" fmla="*/ 0 w 69"/>
                  <a:gd name="T45" fmla="*/ 0 h 98"/>
                  <a:gd name="T46" fmla="*/ 0 w 69"/>
                  <a:gd name="T47" fmla="*/ 0 h 98"/>
                  <a:gd name="T48" fmla="*/ 0 w 69"/>
                  <a:gd name="T49" fmla="*/ 0 h 98"/>
                  <a:gd name="T50" fmla="*/ 0 w 69"/>
                  <a:gd name="T51" fmla="*/ 0 h 98"/>
                  <a:gd name="T52" fmla="*/ 0 w 69"/>
                  <a:gd name="T53" fmla="*/ 0 h 98"/>
                  <a:gd name="T54" fmla="*/ 0 w 69"/>
                  <a:gd name="T55" fmla="*/ 0 h 98"/>
                  <a:gd name="T56" fmla="*/ 0 w 69"/>
                  <a:gd name="T57" fmla="*/ 0 h 98"/>
                  <a:gd name="T58" fmla="*/ 0 w 69"/>
                  <a:gd name="T59" fmla="*/ 0 h 98"/>
                  <a:gd name="T60" fmla="*/ 0 w 69"/>
                  <a:gd name="T61" fmla="*/ 0 h 98"/>
                  <a:gd name="T62" fmla="*/ 0 w 69"/>
                  <a:gd name="T63" fmla="*/ 0 h 98"/>
                  <a:gd name="T64" fmla="*/ 0 w 69"/>
                  <a:gd name="T65" fmla="*/ 0 h 98"/>
                  <a:gd name="T66" fmla="*/ 0 w 69"/>
                  <a:gd name="T67" fmla="*/ 0 h 98"/>
                  <a:gd name="T68" fmla="*/ 0 w 69"/>
                  <a:gd name="T69" fmla="*/ 0 h 98"/>
                  <a:gd name="T70" fmla="*/ 0 w 69"/>
                  <a:gd name="T71" fmla="*/ 0 h 98"/>
                  <a:gd name="T72" fmla="*/ 0 w 69"/>
                  <a:gd name="T73" fmla="*/ 0 h 98"/>
                  <a:gd name="T74" fmla="*/ 0 w 69"/>
                  <a:gd name="T75" fmla="*/ 0 h 98"/>
                  <a:gd name="T76" fmla="*/ 0 w 69"/>
                  <a:gd name="T77" fmla="*/ 0 h 98"/>
                  <a:gd name="T78" fmla="*/ 0 w 69"/>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98"/>
                  <a:gd name="T122" fmla="*/ 69 w 69"/>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98">
                    <a:moveTo>
                      <a:pt x="55" y="0"/>
                    </a:moveTo>
                    <a:lnTo>
                      <a:pt x="61" y="2"/>
                    </a:lnTo>
                    <a:lnTo>
                      <a:pt x="65" y="5"/>
                    </a:lnTo>
                    <a:lnTo>
                      <a:pt x="67" y="9"/>
                    </a:lnTo>
                    <a:lnTo>
                      <a:pt x="69" y="13"/>
                    </a:lnTo>
                    <a:lnTo>
                      <a:pt x="69" y="17"/>
                    </a:lnTo>
                    <a:lnTo>
                      <a:pt x="69" y="22"/>
                    </a:lnTo>
                    <a:lnTo>
                      <a:pt x="67" y="28"/>
                    </a:lnTo>
                    <a:lnTo>
                      <a:pt x="65" y="34"/>
                    </a:lnTo>
                    <a:lnTo>
                      <a:pt x="59" y="42"/>
                    </a:lnTo>
                    <a:lnTo>
                      <a:pt x="52" y="52"/>
                    </a:lnTo>
                    <a:lnTo>
                      <a:pt x="47" y="56"/>
                    </a:lnTo>
                    <a:lnTo>
                      <a:pt x="44" y="61"/>
                    </a:lnTo>
                    <a:lnTo>
                      <a:pt x="39" y="66"/>
                    </a:lnTo>
                    <a:lnTo>
                      <a:pt x="35" y="71"/>
                    </a:lnTo>
                    <a:lnTo>
                      <a:pt x="29" y="74"/>
                    </a:lnTo>
                    <a:lnTo>
                      <a:pt x="26" y="78"/>
                    </a:lnTo>
                    <a:lnTo>
                      <a:pt x="20" y="83"/>
                    </a:lnTo>
                    <a:lnTo>
                      <a:pt x="17" y="87"/>
                    </a:lnTo>
                    <a:lnTo>
                      <a:pt x="8" y="93"/>
                    </a:lnTo>
                    <a:lnTo>
                      <a:pt x="1" y="98"/>
                    </a:lnTo>
                    <a:lnTo>
                      <a:pt x="0" y="91"/>
                    </a:lnTo>
                    <a:lnTo>
                      <a:pt x="2" y="86"/>
                    </a:lnTo>
                    <a:lnTo>
                      <a:pt x="4" y="82"/>
                    </a:lnTo>
                    <a:lnTo>
                      <a:pt x="8" y="79"/>
                    </a:lnTo>
                    <a:lnTo>
                      <a:pt x="14" y="75"/>
                    </a:lnTo>
                    <a:lnTo>
                      <a:pt x="23" y="71"/>
                    </a:lnTo>
                    <a:lnTo>
                      <a:pt x="24" y="64"/>
                    </a:lnTo>
                    <a:lnTo>
                      <a:pt x="26" y="58"/>
                    </a:lnTo>
                    <a:lnTo>
                      <a:pt x="27" y="54"/>
                    </a:lnTo>
                    <a:lnTo>
                      <a:pt x="28" y="50"/>
                    </a:lnTo>
                    <a:lnTo>
                      <a:pt x="32" y="42"/>
                    </a:lnTo>
                    <a:lnTo>
                      <a:pt x="37" y="35"/>
                    </a:lnTo>
                    <a:lnTo>
                      <a:pt x="40" y="28"/>
                    </a:lnTo>
                    <a:lnTo>
                      <a:pt x="45" y="19"/>
                    </a:lnTo>
                    <a:lnTo>
                      <a:pt x="46" y="15"/>
                    </a:lnTo>
                    <a:lnTo>
                      <a:pt x="49" y="11"/>
                    </a:lnTo>
                    <a:lnTo>
                      <a:pt x="52" y="6"/>
                    </a:lnTo>
                    <a:lnTo>
                      <a:pt x="5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4" name="Freeform 73"/>
              <p:cNvSpPr>
                <a:spLocks/>
              </p:cNvSpPr>
              <p:nvPr/>
            </p:nvSpPr>
            <p:spPr bwMode="auto">
              <a:xfrm>
                <a:off x="5814" y="1978"/>
                <a:ext cx="36" cy="41"/>
              </a:xfrm>
              <a:custGeom>
                <a:avLst/>
                <a:gdLst>
                  <a:gd name="T0" fmla="*/ 0 w 82"/>
                  <a:gd name="T1" fmla="*/ 0 h 98"/>
                  <a:gd name="T2" fmla="*/ 0 w 82"/>
                  <a:gd name="T3" fmla="*/ 0 h 98"/>
                  <a:gd name="T4" fmla="*/ 0 w 82"/>
                  <a:gd name="T5" fmla="*/ 0 h 98"/>
                  <a:gd name="T6" fmla="*/ 0 w 82"/>
                  <a:gd name="T7" fmla="*/ 0 h 98"/>
                  <a:gd name="T8" fmla="*/ 0 w 82"/>
                  <a:gd name="T9" fmla="*/ 0 h 98"/>
                  <a:gd name="T10" fmla="*/ 0 w 82"/>
                  <a:gd name="T11" fmla="*/ 0 h 98"/>
                  <a:gd name="T12" fmla="*/ 0 w 82"/>
                  <a:gd name="T13" fmla="*/ 0 h 98"/>
                  <a:gd name="T14" fmla="*/ 0 w 82"/>
                  <a:gd name="T15" fmla="*/ 0 h 98"/>
                  <a:gd name="T16" fmla="*/ 0 w 82"/>
                  <a:gd name="T17" fmla="*/ 0 h 98"/>
                  <a:gd name="T18" fmla="*/ 0 w 82"/>
                  <a:gd name="T19" fmla="*/ 0 h 98"/>
                  <a:gd name="T20" fmla="*/ 0 w 82"/>
                  <a:gd name="T21" fmla="*/ 0 h 98"/>
                  <a:gd name="T22" fmla="*/ 0 w 82"/>
                  <a:gd name="T23" fmla="*/ 0 h 98"/>
                  <a:gd name="T24" fmla="*/ 0 w 82"/>
                  <a:gd name="T25" fmla="*/ 0 h 98"/>
                  <a:gd name="T26" fmla="*/ 0 w 82"/>
                  <a:gd name="T27" fmla="*/ 0 h 98"/>
                  <a:gd name="T28" fmla="*/ 0 w 82"/>
                  <a:gd name="T29" fmla="*/ 0 h 98"/>
                  <a:gd name="T30" fmla="*/ 0 w 82"/>
                  <a:gd name="T31" fmla="*/ 0 h 98"/>
                  <a:gd name="T32" fmla="*/ 0 w 82"/>
                  <a:gd name="T33" fmla="*/ 0 h 98"/>
                  <a:gd name="T34" fmla="*/ 0 w 82"/>
                  <a:gd name="T35" fmla="*/ 0 h 98"/>
                  <a:gd name="T36" fmla="*/ 0 w 82"/>
                  <a:gd name="T37" fmla="*/ 0 h 98"/>
                  <a:gd name="T38" fmla="*/ 0 w 82"/>
                  <a:gd name="T39" fmla="*/ 0 h 98"/>
                  <a:gd name="T40" fmla="*/ 0 w 82"/>
                  <a:gd name="T41" fmla="*/ 0 h 98"/>
                  <a:gd name="T42" fmla="*/ 0 w 82"/>
                  <a:gd name="T43" fmla="*/ 0 h 98"/>
                  <a:gd name="T44" fmla="*/ 0 w 82"/>
                  <a:gd name="T45" fmla="*/ 0 h 98"/>
                  <a:gd name="T46" fmla="*/ 0 w 82"/>
                  <a:gd name="T47" fmla="*/ 0 h 98"/>
                  <a:gd name="T48" fmla="*/ 0 w 82"/>
                  <a:gd name="T49" fmla="*/ 0 h 98"/>
                  <a:gd name="T50" fmla="*/ 0 w 82"/>
                  <a:gd name="T51" fmla="*/ 0 h 98"/>
                  <a:gd name="T52" fmla="*/ 0 w 82"/>
                  <a:gd name="T53" fmla="*/ 0 h 98"/>
                  <a:gd name="T54" fmla="*/ 0 w 82"/>
                  <a:gd name="T55" fmla="*/ 0 h 98"/>
                  <a:gd name="T56" fmla="*/ 0 w 82"/>
                  <a:gd name="T57" fmla="*/ 0 h 98"/>
                  <a:gd name="T58" fmla="*/ 0 w 82"/>
                  <a:gd name="T59" fmla="*/ 0 h 98"/>
                  <a:gd name="T60" fmla="*/ 0 w 82"/>
                  <a:gd name="T61" fmla="*/ 0 h 98"/>
                  <a:gd name="T62" fmla="*/ 0 w 82"/>
                  <a:gd name="T63" fmla="*/ 0 h 98"/>
                  <a:gd name="T64" fmla="*/ 0 w 82"/>
                  <a:gd name="T65" fmla="*/ 0 h 98"/>
                  <a:gd name="T66" fmla="*/ 0 w 82"/>
                  <a:gd name="T67" fmla="*/ 0 h 98"/>
                  <a:gd name="T68" fmla="*/ 0 w 82"/>
                  <a:gd name="T69" fmla="*/ 0 h 98"/>
                  <a:gd name="T70" fmla="*/ 0 w 82"/>
                  <a:gd name="T71" fmla="*/ 0 h 98"/>
                  <a:gd name="T72" fmla="*/ 0 w 82"/>
                  <a:gd name="T73" fmla="*/ 0 h 98"/>
                  <a:gd name="T74" fmla="*/ 0 w 82"/>
                  <a:gd name="T75" fmla="*/ 0 h 98"/>
                  <a:gd name="T76" fmla="*/ 0 w 82"/>
                  <a:gd name="T77" fmla="*/ 0 h 98"/>
                  <a:gd name="T78" fmla="*/ 0 w 82"/>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98"/>
                  <a:gd name="T122" fmla="*/ 82 w 82"/>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98">
                    <a:moveTo>
                      <a:pt x="64" y="0"/>
                    </a:moveTo>
                    <a:lnTo>
                      <a:pt x="68" y="1"/>
                    </a:lnTo>
                    <a:lnTo>
                      <a:pt x="73" y="3"/>
                    </a:lnTo>
                    <a:lnTo>
                      <a:pt x="74" y="5"/>
                    </a:lnTo>
                    <a:lnTo>
                      <a:pt x="78" y="8"/>
                    </a:lnTo>
                    <a:lnTo>
                      <a:pt x="81" y="14"/>
                    </a:lnTo>
                    <a:lnTo>
                      <a:pt x="82" y="20"/>
                    </a:lnTo>
                    <a:lnTo>
                      <a:pt x="82" y="25"/>
                    </a:lnTo>
                    <a:lnTo>
                      <a:pt x="80" y="32"/>
                    </a:lnTo>
                    <a:lnTo>
                      <a:pt x="76" y="38"/>
                    </a:lnTo>
                    <a:lnTo>
                      <a:pt x="74" y="45"/>
                    </a:lnTo>
                    <a:lnTo>
                      <a:pt x="68" y="52"/>
                    </a:lnTo>
                    <a:lnTo>
                      <a:pt x="63" y="57"/>
                    </a:lnTo>
                    <a:lnTo>
                      <a:pt x="55" y="63"/>
                    </a:lnTo>
                    <a:lnTo>
                      <a:pt x="50" y="70"/>
                    </a:lnTo>
                    <a:lnTo>
                      <a:pt x="43" y="75"/>
                    </a:lnTo>
                    <a:lnTo>
                      <a:pt x="36" y="79"/>
                    </a:lnTo>
                    <a:lnTo>
                      <a:pt x="29" y="84"/>
                    </a:lnTo>
                    <a:lnTo>
                      <a:pt x="23" y="89"/>
                    </a:lnTo>
                    <a:lnTo>
                      <a:pt x="17" y="91"/>
                    </a:lnTo>
                    <a:lnTo>
                      <a:pt x="10" y="95"/>
                    </a:lnTo>
                    <a:lnTo>
                      <a:pt x="5" y="96"/>
                    </a:lnTo>
                    <a:lnTo>
                      <a:pt x="0" y="98"/>
                    </a:lnTo>
                    <a:lnTo>
                      <a:pt x="6" y="92"/>
                    </a:lnTo>
                    <a:lnTo>
                      <a:pt x="11" y="86"/>
                    </a:lnTo>
                    <a:lnTo>
                      <a:pt x="17" y="79"/>
                    </a:lnTo>
                    <a:lnTo>
                      <a:pt x="22" y="75"/>
                    </a:lnTo>
                    <a:lnTo>
                      <a:pt x="26" y="69"/>
                    </a:lnTo>
                    <a:lnTo>
                      <a:pt x="32" y="63"/>
                    </a:lnTo>
                    <a:lnTo>
                      <a:pt x="36" y="57"/>
                    </a:lnTo>
                    <a:lnTo>
                      <a:pt x="42" y="52"/>
                    </a:lnTo>
                    <a:lnTo>
                      <a:pt x="45" y="45"/>
                    </a:lnTo>
                    <a:lnTo>
                      <a:pt x="50" y="39"/>
                    </a:lnTo>
                    <a:lnTo>
                      <a:pt x="54" y="33"/>
                    </a:lnTo>
                    <a:lnTo>
                      <a:pt x="56" y="27"/>
                    </a:lnTo>
                    <a:lnTo>
                      <a:pt x="58" y="20"/>
                    </a:lnTo>
                    <a:lnTo>
                      <a:pt x="61" y="14"/>
                    </a:lnTo>
                    <a:lnTo>
                      <a:pt x="62" y="6"/>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5" name="Freeform 74"/>
              <p:cNvSpPr>
                <a:spLocks/>
              </p:cNvSpPr>
              <p:nvPr/>
            </p:nvSpPr>
            <p:spPr bwMode="auto">
              <a:xfrm>
                <a:off x="5853" y="1995"/>
                <a:ext cx="8" cy="12"/>
              </a:xfrm>
              <a:custGeom>
                <a:avLst/>
                <a:gdLst>
                  <a:gd name="T0" fmla="*/ 0 w 21"/>
                  <a:gd name="T1" fmla="*/ 0 h 30"/>
                  <a:gd name="T2" fmla="*/ 0 w 21"/>
                  <a:gd name="T3" fmla="*/ 0 h 30"/>
                  <a:gd name="T4" fmla="*/ 0 w 21"/>
                  <a:gd name="T5" fmla="*/ 0 h 30"/>
                  <a:gd name="T6" fmla="*/ 0 w 21"/>
                  <a:gd name="T7" fmla="*/ 0 h 30"/>
                  <a:gd name="T8" fmla="*/ 0 w 21"/>
                  <a:gd name="T9" fmla="*/ 0 h 30"/>
                  <a:gd name="T10" fmla="*/ 0 w 21"/>
                  <a:gd name="T11" fmla="*/ 0 h 30"/>
                  <a:gd name="T12" fmla="*/ 0 w 21"/>
                  <a:gd name="T13" fmla="*/ 0 h 30"/>
                  <a:gd name="T14" fmla="*/ 0 w 21"/>
                  <a:gd name="T15" fmla="*/ 0 h 30"/>
                  <a:gd name="T16" fmla="*/ 0 w 21"/>
                  <a:gd name="T17" fmla="*/ 0 h 30"/>
                  <a:gd name="T18" fmla="*/ 0 w 21"/>
                  <a:gd name="T19" fmla="*/ 0 h 30"/>
                  <a:gd name="T20" fmla="*/ 0 w 21"/>
                  <a:gd name="T21" fmla="*/ 0 h 30"/>
                  <a:gd name="T22" fmla="*/ 0 w 21"/>
                  <a:gd name="T23" fmla="*/ 0 h 30"/>
                  <a:gd name="T24" fmla="*/ 0 w 21"/>
                  <a:gd name="T25" fmla="*/ 0 h 30"/>
                  <a:gd name="T26" fmla="*/ 0 w 21"/>
                  <a:gd name="T27" fmla="*/ 0 h 30"/>
                  <a:gd name="T28" fmla="*/ 0 w 21"/>
                  <a:gd name="T29" fmla="*/ 0 h 30"/>
                  <a:gd name="T30" fmla="*/ 0 w 21"/>
                  <a:gd name="T31" fmla="*/ 0 h 30"/>
                  <a:gd name="T32" fmla="*/ 0 w 21"/>
                  <a:gd name="T33" fmla="*/ 0 h 30"/>
                  <a:gd name="T34" fmla="*/ 0 w 21"/>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0"/>
                  <a:gd name="T56" fmla="*/ 21 w 2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0">
                    <a:moveTo>
                      <a:pt x="19" y="0"/>
                    </a:moveTo>
                    <a:lnTo>
                      <a:pt x="20" y="5"/>
                    </a:lnTo>
                    <a:lnTo>
                      <a:pt x="21" y="10"/>
                    </a:lnTo>
                    <a:lnTo>
                      <a:pt x="20" y="14"/>
                    </a:lnTo>
                    <a:lnTo>
                      <a:pt x="20" y="18"/>
                    </a:lnTo>
                    <a:lnTo>
                      <a:pt x="19" y="23"/>
                    </a:lnTo>
                    <a:lnTo>
                      <a:pt x="15" y="26"/>
                    </a:lnTo>
                    <a:lnTo>
                      <a:pt x="10" y="28"/>
                    </a:lnTo>
                    <a:lnTo>
                      <a:pt x="6" y="30"/>
                    </a:lnTo>
                    <a:lnTo>
                      <a:pt x="2" y="30"/>
                    </a:lnTo>
                    <a:lnTo>
                      <a:pt x="1" y="28"/>
                    </a:lnTo>
                    <a:lnTo>
                      <a:pt x="0" y="25"/>
                    </a:lnTo>
                    <a:lnTo>
                      <a:pt x="2" y="20"/>
                    </a:lnTo>
                    <a:lnTo>
                      <a:pt x="4" y="15"/>
                    </a:lnTo>
                    <a:lnTo>
                      <a:pt x="8" y="11"/>
                    </a:lnTo>
                    <a:lnTo>
                      <a:pt x="12" y="5"/>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6" name="Freeform 75"/>
              <p:cNvSpPr>
                <a:spLocks/>
              </p:cNvSpPr>
              <p:nvPr/>
            </p:nvSpPr>
            <p:spPr bwMode="auto">
              <a:xfrm>
                <a:off x="5799" y="1996"/>
                <a:ext cx="195" cy="156"/>
              </a:xfrm>
              <a:custGeom>
                <a:avLst/>
                <a:gdLst>
                  <a:gd name="T0" fmla="*/ 0 w 464"/>
                  <a:gd name="T1" fmla="*/ 0 h 373"/>
                  <a:gd name="T2" fmla="*/ 0 w 464"/>
                  <a:gd name="T3" fmla="*/ 0 h 373"/>
                  <a:gd name="T4" fmla="*/ 0 w 464"/>
                  <a:gd name="T5" fmla="*/ 0 h 373"/>
                  <a:gd name="T6" fmla="*/ 0 w 464"/>
                  <a:gd name="T7" fmla="*/ 0 h 373"/>
                  <a:gd name="T8" fmla="*/ 0 w 464"/>
                  <a:gd name="T9" fmla="*/ 0 h 373"/>
                  <a:gd name="T10" fmla="*/ 0 w 464"/>
                  <a:gd name="T11" fmla="*/ 0 h 373"/>
                  <a:gd name="T12" fmla="*/ 0 w 464"/>
                  <a:gd name="T13" fmla="*/ 0 h 373"/>
                  <a:gd name="T14" fmla="*/ 0 w 464"/>
                  <a:gd name="T15" fmla="*/ 0 h 373"/>
                  <a:gd name="T16" fmla="*/ 0 w 464"/>
                  <a:gd name="T17" fmla="*/ 0 h 373"/>
                  <a:gd name="T18" fmla="*/ 0 w 464"/>
                  <a:gd name="T19" fmla="*/ 0 h 373"/>
                  <a:gd name="T20" fmla="*/ 0 w 464"/>
                  <a:gd name="T21" fmla="*/ 0 h 373"/>
                  <a:gd name="T22" fmla="*/ 0 w 464"/>
                  <a:gd name="T23" fmla="*/ 0 h 373"/>
                  <a:gd name="T24" fmla="*/ 0 w 464"/>
                  <a:gd name="T25" fmla="*/ 0 h 373"/>
                  <a:gd name="T26" fmla="*/ 0 w 464"/>
                  <a:gd name="T27" fmla="*/ 0 h 373"/>
                  <a:gd name="T28" fmla="*/ 0 w 464"/>
                  <a:gd name="T29" fmla="*/ 0 h 373"/>
                  <a:gd name="T30" fmla="*/ 0 w 464"/>
                  <a:gd name="T31" fmla="*/ 0 h 373"/>
                  <a:gd name="T32" fmla="*/ 0 w 464"/>
                  <a:gd name="T33" fmla="*/ 0 h 373"/>
                  <a:gd name="T34" fmla="*/ 0 w 464"/>
                  <a:gd name="T35" fmla="*/ 0 h 373"/>
                  <a:gd name="T36" fmla="*/ 0 w 464"/>
                  <a:gd name="T37" fmla="*/ 0 h 373"/>
                  <a:gd name="T38" fmla="*/ 0 w 464"/>
                  <a:gd name="T39" fmla="*/ 0 h 373"/>
                  <a:gd name="T40" fmla="*/ 0 w 464"/>
                  <a:gd name="T41" fmla="*/ 0 h 373"/>
                  <a:gd name="T42" fmla="*/ 0 w 464"/>
                  <a:gd name="T43" fmla="*/ 0 h 373"/>
                  <a:gd name="T44" fmla="*/ 0 w 464"/>
                  <a:gd name="T45" fmla="*/ 0 h 373"/>
                  <a:gd name="T46" fmla="*/ 0 w 464"/>
                  <a:gd name="T47" fmla="*/ 0 h 373"/>
                  <a:gd name="T48" fmla="*/ 0 w 464"/>
                  <a:gd name="T49" fmla="*/ 0 h 373"/>
                  <a:gd name="T50" fmla="*/ 0 w 464"/>
                  <a:gd name="T51" fmla="*/ 0 h 373"/>
                  <a:gd name="T52" fmla="*/ 0 w 464"/>
                  <a:gd name="T53" fmla="*/ 0 h 373"/>
                  <a:gd name="T54" fmla="*/ 0 w 464"/>
                  <a:gd name="T55" fmla="*/ 0 h 373"/>
                  <a:gd name="T56" fmla="*/ 0 w 464"/>
                  <a:gd name="T57" fmla="*/ 0 h 373"/>
                  <a:gd name="T58" fmla="*/ 0 w 464"/>
                  <a:gd name="T59" fmla="*/ 0 h 373"/>
                  <a:gd name="T60" fmla="*/ 0 w 464"/>
                  <a:gd name="T61" fmla="*/ 0 h 373"/>
                  <a:gd name="T62" fmla="*/ 0 w 464"/>
                  <a:gd name="T63" fmla="*/ 0 h 373"/>
                  <a:gd name="T64" fmla="*/ 0 w 464"/>
                  <a:gd name="T65" fmla="*/ 0 h 373"/>
                  <a:gd name="T66" fmla="*/ 0 w 464"/>
                  <a:gd name="T67" fmla="*/ 0 h 373"/>
                  <a:gd name="T68" fmla="*/ 0 w 464"/>
                  <a:gd name="T69" fmla="*/ 0 h 373"/>
                  <a:gd name="T70" fmla="*/ 0 w 464"/>
                  <a:gd name="T71" fmla="*/ 0 h 373"/>
                  <a:gd name="T72" fmla="*/ 0 w 464"/>
                  <a:gd name="T73" fmla="*/ 0 h 373"/>
                  <a:gd name="T74" fmla="*/ 0 w 464"/>
                  <a:gd name="T75" fmla="*/ 0 h 373"/>
                  <a:gd name="T76" fmla="*/ 0 w 464"/>
                  <a:gd name="T77" fmla="*/ 0 h 373"/>
                  <a:gd name="T78" fmla="*/ 0 w 464"/>
                  <a:gd name="T79" fmla="*/ 0 h 373"/>
                  <a:gd name="T80" fmla="*/ 0 w 464"/>
                  <a:gd name="T81" fmla="*/ 0 h 373"/>
                  <a:gd name="T82" fmla="*/ 0 w 464"/>
                  <a:gd name="T83" fmla="*/ 0 h 373"/>
                  <a:gd name="T84" fmla="*/ 0 w 464"/>
                  <a:gd name="T85" fmla="*/ 0 h 373"/>
                  <a:gd name="T86" fmla="*/ 0 w 464"/>
                  <a:gd name="T87" fmla="*/ 0 h 373"/>
                  <a:gd name="T88" fmla="*/ 0 w 464"/>
                  <a:gd name="T89" fmla="*/ 0 h 373"/>
                  <a:gd name="T90" fmla="*/ 0 w 464"/>
                  <a:gd name="T91" fmla="*/ 0 h 373"/>
                  <a:gd name="T92" fmla="*/ 0 w 464"/>
                  <a:gd name="T93" fmla="*/ 0 h 373"/>
                  <a:gd name="T94" fmla="*/ 0 w 464"/>
                  <a:gd name="T95" fmla="*/ 0 h 373"/>
                  <a:gd name="T96" fmla="*/ 0 w 464"/>
                  <a:gd name="T97" fmla="*/ 0 h 373"/>
                  <a:gd name="T98" fmla="*/ 0 w 464"/>
                  <a:gd name="T99" fmla="*/ 0 h 373"/>
                  <a:gd name="T100" fmla="*/ 0 w 464"/>
                  <a:gd name="T101" fmla="*/ 0 h 373"/>
                  <a:gd name="T102" fmla="*/ 0 w 464"/>
                  <a:gd name="T103" fmla="*/ 0 h 373"/>
                  <a:gd name="T104" fmla="*/ 0 w 464"/>
                  <a:gd name="T105" fmla="*/ 0 h 373"/>
                  <a:gd name="T106" fmla="*/ 0 w 464"/>
                  <a:gd name="T107" fmla="*/ 0 h 373"/>
                  <a:gd name="T108" fmla="*/ 0 w 464"/>
                  <a:gd name="T109" fmla="*/ 0 h 373"/>
                  <a:gd name="T110" fmla="*/ 0 w 464"/>
                  <a:gd name="T111" fmla="*/ 0 h 373"/>
                  <a:gd name="T112" fmla="*/ 0 w 464"/>
                  <a:gd name="T113" fmla="*/ 0 h 373"/>
                  <a:gd name="T114" fmla="*/ 0 w 464"/>
                  <a:gd name="T115" fmla="*/ 0 h 373"/>
                  <a:gd name="T116" fmla="*/ 0 w 464"/>
                  <a:gd name="T117" fmla="*/ 0 h 373"/>
                  <a:gd name="T118" fmla="*/ 0 w 464"/>
                  <a:gd name="T119" fmla="*/ 0 h 373"/>
                  <a:gd name="T120" fmla="*/ 0 w 464"/>
                  <a:gd name="T121" fmla="*/ 0 h 373"/>
                  <a:gd name="T122" fmla="*/ 0 w 464"/>
                  <a:gd name="T123" fmla="*/ 0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373"/>
                  <a:gd name="T188" fmla="*/ 464 w 464"/>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373">
                    <a:moveTo>
                      <a:pt x="258" y="0"/>
                    </a:moveTo>
                    <a:lnTo>
                      <a:pt x="276" y="2"/>
                    </a:lnTo>
                    <a:lnTo>
                      <a:pt x="294" y="6"/>
                    </a:lnTo>
                    <a:lnTo>
                      <a:pt x="312" y="11"/>
                    </a:lnTo>
                    <a:lnTo>
                      <a:pt x="330" y="18"/>
                    </a:lnTo>
                    <a:lnTo>
                      <a:pt x="346" y="26"/>
                    </a:lnTo>
                    <a:lnTo>
                      <a:pt x="363" y="36"/>
                    </a:lnTo>
                    <a:lnTo>
                      <a:pt x="379" y="46"/>
                    </a:lnTo>
                    <a:lnTo>
                      <a:pt x="395" y="59"/>
                    </a:lnTo>
                    <a:lnTo>
                      <a:pt x="407" y="71"/>
                    </a:lnTo>
                    <a:lnTo>
                      <a:pt x="420" y="85"/>
                    </a:lnTo>
                    <a:lnTo>
                      <a:pt x="432" y="100"/>
                    </a:lnTo>
                    <a:lnTo>
                      <a:pt x="442" y="115"/>
                    </a:lnTo>
                    <a:lnTo>
                      <a:pt x="450" y="131"/>
                    </a:lnTo>
                    <a:lnTo>
                      <a:pt x="456" y="147"/>
                    </a:lnTo>
                    <a:lnTo>
                      <a:pt x="461" y="165"/>
                    </a:lnTo>
                    <a:lnTo>
                      <a:pt x="464" y="183"/>
                    </a:lnTo>
                    <a:lnTo>
                      <a:pt x="460" y="188"/>
                    </a:lnTo>
                    <a:lnTo>
                      <a:pt x="461" y="195"/>
                    </a:lnTo>
                    <a:lnTo>
                      <a:pt x="441" y="202"/>
                    </a:lnTo>
                    <a:lnTo>
                      <a:pt x="424" y="204"/>
                    </a:lnTo>
                    <a:lnTo>
                      <a:pt x="406" y="203"/>
                    </a:lnTo>
                    <a:lnTo>
                      <a:pt x="389" y="198"/>
                    </a:lnTo>
                    <a:lnTo>
                      <a:pt x="372" y="190"/>
                    </a:lnTo>
                    <a:lnTo>
                      <a:pt x="357" y="181"/>
                    </a:lnTo>
                    <a:lnTo>
                      <a:pt x="340" y="169"/>
                    </a:lnTo>
                    <a:lnTo>
                      <a:pt x="324" y="159"/>
                    </a:lnTo>
                    <a:lnTo>
                      <a:pt x="308" y="147"/>
                    </a:lnTo>
                    <a:lnTo>
                      <a:pt x="292" y="136"/>
                    </a:lnTo>
                    <a:lnTo>
                      <a:pt x="275" y="127"/>
                    </a:lnTo>
                    <a:lnTo>
                      <a:pt x="258" y="120"/>
                    </a:lnTo>
                    <a:lnTo>
                      <a:pt x="239" y="114"/>
                    </a:lnTo>
                    <a:lnTo>
                      <a:pt x="221" y="114"/>
                    </a:lnTo>
                    <a:lnTo>
                      <a:pt x="201" y="118"/>
                    </a:lnTo>
                    <a:lnTo>
                      <a:pt x="181" y="128"/>
                    </a:lnTo>
                    <a:lnTo>
                      <a:pt x="174" y="131"/>
                    </a:lnTo>
                    <a:lnTo>
                      <a:pt x="169" y="136"/>
                    </a:lnTo>
                    <a:lnTo>
                      <a:pt x="164" y="141"/>
                    </a:lnTo>
                    <a:lnTo>
                      <a:pt x="158" y="146"/>
                    </a:lnTo>
                    <a:lnTo>
                      <a:pt x="165" y="145"/>
                    </a:lnTo>
                    <a:lnTo>
                      <a:pt x="173" y="144"/>
                    </a:lnTo>
                    <a:lnTo>
                      <a:pt x="177" y="142"/>
                    </a:lnTo>
                    <a:lnTo>
                      <a:pt x="183" y="142"/>
                    </a:lnTo>
                    <a:lnTo>
                      <a:pt x="186" y="141"/>
                    </a:lnTo>
                    <a:lnTo>
                      <a:pt x="192" y="141"/>
                    </a:lnTo>
                    <a:lnTo>
                      <a:pt x="200" y="141"/>
                    </a:lnTo>
                    <a:lnTo>
                      <a:pt x="207" y="145"/>
                    </a:lnTo>
                    <a:lnTo>
                      <a:pt x="210" y="147"/>
                    </a:lnTo>
                    <a:lnTo>
                      <a:pt x="213" y="150"/>
                    </a:lnTo>
                    <a:lnTo>
                      <a:pt x="215" y="155"/>
                    </a:lnTo>
                    <a:lnTo>
                      <a:pt x="218" y="161"/>
                    </a:lnTo>
                    <a:lnTo>
                      <a:pt x="212" y="160"/>
                    </a:lnTo>
                    <a:lnTo>
                      <a:pt x="208" y="160"/>
                    </a:lnTo>
                    <a:lnTo>
                      <a:pt x="203" y="160"/>
                    </a:lnTo>
                    <a:lnTo>
                      <a:pt x="199" y="160"/>
                    </a:lnTo>
                    <a:lnTo>
                      <a:pt x="193" y="160"/>
                    </a:lnTo>
                    <a:lnTo>
                      <a:pt x="188" y="161"/>
                    </a:lnTo>
                    <a:lnTo>
                      <a:pt x="183" y="162"/>
                    </a:lnTo>
                    <a:lnTo>
                      <a:pt x="179" y="164"/>
                    </a:lnTo>
                    <a:lnTo>
                      <a:pt x="173" y="165"/>
                    </a:lnTo>
                    <a:lnTo>
                      <a:pt x="168" y="166"/>
                    </a:lnTo>
                    <a:lnTo>
                      <a:pt x="165" y="168"/>
                    </a:lnTo>
                    <a:lnTo>
                      <a:pt x="161" y="170"/>
                    </a:lnTo>
                    <a:lnTo>
                      <a:pt x="154" y="176"/>
                    </a:lnTo>
                    <a:lnTo>
                      <a:pt x="149" y="183"/>
                    </a:lnTo>
                    <a:lnTo>
                      <a:pt x="158" y="181"/>
                    </a:lnTo>
                    <a:lnTo>
                      <a:pt x="166" y="181"/>
                    </a:lnTo>
                    <a:lnTo>
                      <a:pt x="173" y="181"/>
                    </a:lnTo>
                    <a:lnTo>
                      <a:pt x="180" y="182"/>
                    </a:lnTo>
                    <a:lnTo>
                      <a:pt x="185" y="182"/>
                    </a:lnTo>
                    <a:lnTo>
                      <a:pt x="190" y="183"/>
                    </a:lnTo>
                    <a:lnTo>
                      <a:pt x="194" y="184"/>
                    </a:lnTo>
                    <a:lnTo>
                      <a:pt x="199" y="186"/>
                    </a:lnTo>
                    <a:lnTo>
                      <a:pt x="204" y="188"/>
                    </a:lnTo>
                    <a:lnTo>
                      <a:pt x="210" y="193"/>
                    </a:lnTo>
                    <a:lnTo>
                      <a:pt x="214" y="198"/>
                    </a:lnTo>
                    <a:lnTo>
                      <a:pt x="220" y="202"/>
                    </a:lnTo>
                    <a:lnTo>
                      <a:pt x="211" y="202"/>
                    </a:lnTo>
                    <a:lnTo>
                      <a:pt x="203" y="203"/>
                    </a:lnTo>
                    <a:lnTo>
                      <a:pt x="192" y="204"/>
                    </a:lnTo>
                    <a:lnTo>
                      <a:pt x="183" y="205"/>
                    </a:lnTo>
                    <a:lnTo>
                      <a:pt x="170" y="206"/>
                    </a:lnTo>
                    <a:lnTo>
                      <a:pt x="160" y="207"/>
                    </a:lnTo>
                    <a:lnTo>
                      <a:pt x="148" y="209"/>
                    </a:lnTo>
                    <a:lnTo>
                      <a:pt x="139" y="212"/>
                    </a:lnTo>
                    <a:lnTo>
                      <a:pt x="129" y="214"/>
                    </a:lnTo>
                    <a:lnTo>
                      <a:pt x="123" y="217"/>
                    </a:lnTo>
                    <a:lnTo>
                      <a:pt x="117" y="220"/>
                    </a:lnTo>
                    <a:lnTo>
                      <a:pt x="114" y="225"/>
                    </a:lnTo>
                    <a:lnTo>
                      <a:pt x="113" y="229"/>
                    </a:lnTo>
                    <a:lnTo>
                      <a:pt x="116" y="236"/>
                    </a:lnTo>
                    <a:lnTo>
                      <a:pt x="121" y="242"/>
                    </a:lnTo>
                    <a:lnTo>
                      <a:pt x="131" y="249"/>
                    </a:lnTo>
                    <a:lnTo>
                      <a:pt x="125" y="252"/>
                    </a:lnTo>
                    <a:lnTo>
                      <a:pt x="118" y="255"/>
                    </a:lnTo>
                    <a:lnTo>
                      <a:pt x="111" y="258"/>
                    </a:lnTo>
                    <a:lnTo>
                      <a:pt x="106" y="261"/>
                    </a:lnTo>
                    <a:lnTo>
                      <a:pt x="99" y="264"/>
                    </a:lnTo>
                    <a:lnTo>
                      <a:pt x="92" y="267"/>
                    </a:lnTo>
                    <a:lnTo>
                      <a:pt x="86" y="271"/>
                    </a:lnTo>
                    <a:lnTo>
                      <a:pt x="80" y="275"/>
                    </a:lnTo>
                    <a:lnTo>
                      <a:pt x="73" y="278"/>
                    </a:lnTo>
                    <a:lnTo>
                      <a:pt x="68" y="282"/>
                    </a:lnTo>
                    <a:lnTo>
                      <a:pt x="62" y="286"/>
                    </a:lnTo>
                    <a:lnTo>
                      <a:pt x="58" y="292"/>
                    </a:lnTo>
                    <a:lnTo>
                      <a:pt x="52" y="297"/>
                    </a:lnTo>
                    <a:lnTo>
                      <a:pt x="50" y="302"/>
                    </a:lnTo>
                    <a:lnTo>
                      <a:pt x="46" y="308"/>
                    </a:lnTo>
                    <a:lnTo>
                      <a:pt x="44" y="316"/>
                    </a:lnTo>
                    <a:lnTo>
                      <a:pt x="51" y="312"/>
                    </a:lnTo>
                    <a:lnTo>
                      <a:pt x="58" y="309"/>
                    </a:lnTo>
                    <a:lnTo>
                      <a:pt x="66" y="305"/>
                    </a:lnTo>
                    <a:lnTo>
                      <a:pt x="73" y="302"/>
                    </a:lnTo>
                    <a:lnTo>
                      <a:pt x="81" y="298"/>
                    </a:lnTo>
                    <a:lnTo>
                      <a:pt x="90" y="294"/>
                    </a:lnTo>
                    <a:lnTo>
                      <a:pt x="97" y="291"/>
                    </a:lnTo>
                    <a:lnTo>
                      <a:pt x="106" y="288"/>
                    </a:lnTo>
                    <a:lnTo>
                      <a:pt x="112" y="285"/>
                    </a:lnTo>
                    <a:lnTo>
                      <a:pt x="120" y="283"/>
                    </a:lnTo>
                    <a:lnTo>
                      <a:pt x="127" y="283"/>
                    </a:lnTo>
                    <a:lnTo>
                      <a:pt x="135" y="283"/>
                    </a:lnTo>
                    <a:lnTo>
                      <a:pt x="142" y="284"/>
                    </a:lnTo>
                    <a:lnTo>
                      <a:pt x="148" y="287"/>
                    </a:lnTo>
                    <a:lnTo>
                      <a:pt x="155" y="292"/>
                    </a:lnTo>
                    <a:lnTo>
                      <a:pt x="162" y="299"/>
                    </a:lnTo>
                    <a:lnTo>
                      <a:pt x="155" y="298"/>
                    </a:lnTo>
                    <a:lnTo>
                      <a:pt x="149" y="298"/>
                    </a:lnTo>
                    <a:lnTo>
                      <a:pt x="145" y="299"/>
                    </a:lnTo>
                    <a:lnTo>
                      <a:pt x="139" y="300"/>
                    </a:lnTo>
                    <a:lnTo>
                      <a:pt x="134" y="301"/>
                    </a:lnTo>
                    <a:lnTo>
                      <a:pt x="128" y="302"/>
                    </a:lnTo>
                    <a:lnTo>
                      <a:pt x="124" y="305"/>
                    </a:lnTo>
                    <a:lnTo>
                      <a:pt x="119" y="308"/>
                    </a:lnTo>
                    <a:lnTo>
                      <a:pt x="113" y="311"/>
                    </a:lnTo>
                    <a:lnTo>
                      <a:pt x="109" y="313"/>
                    </a:lnTo>
                    <a:lnTo>
                      <a:pt x="103" y="316"/>
                    </a:lnTo>
                    <a:lnTo>
                      <a:pt x="98" y="318"/>
                    </a:lnTo>
                    <a:lnTo>
                      <a:pt x="92" y="320"/>
                    </a:lnTo>
                    <a:lnTo>
                      <a:pt x="88" y="321"/>
                    </a:lnTo>
                    <a:lnTo>
                      <a:pt x="82" y="323"/>
                    </a:lnTo>
                    <a:lnTo>
                      <a:pt x="77" y="326"/>
                    </a:lnTo>
                    <a:lnTo>
                      <a:pt x="83" y="331"/>
                    </a:lnTo>
                    <a:lnTo>
                      <a:pt x="92" y="334"/>
                    </a:lnTo>
                    <a:lnTo>
                      <a:pt x="97" y="334"/>
                    </a:lnTo>
                    <a:lnTo>
                      <a:pt x="102" y="334"/>
                    </a:lnTo>
                    <a:lnTo>
                      <a:pt x="107" y="334"/>
                    </a:lnTo>
                    <a:lnTo>
                      <a:pt x="110" y="335"/>
                    </a:lnTo>
                    <a:lnTo>
                      <a:pt x="117" y="335"/>
                    </a:lnTo>
                    <a:lnTo>
                      <a:pt x="119" y="338"/>
                    </a:lnTo>
                    <a:lnTo>
                      <a:pt x="118" y="339"/>
                    </a:lnTo>
                    <a:lnTo>
                      <a:pt x="117" y="344"/>
                    </a:lnTo>
                    <a:lnTo>
                      <a:pt x="114" y="349"/>
                    </a:lnTo>
                    <a:lnTo>
                      <a:pt x="110" y="358"/>
                    </a:lnTo>
                    <a:lnTo>
                      <a:pt x="91" y="368"/>
                    </a:lnTo>
                    <a:lnTo>
                      <a:pt x="74" y="373"/>
                    </a:lnTo>
                    <a:lnTo>
                      <a:pt x="58" y="373"/>
                    </a:lnTo>
                    <a:lnTo>
                      <a:pt x="44" y="371"/>
                    </a:lnTo>
                    <a:lnTo>
                      <a:pt x="32" y="364"/>
                    </a:lnTo>
                    <a:lnTo>
                      <a:pt x="22" y="356"/>
                    </a:lnTo>
                    <a:lnTo>
                      <a:pt x="13" y="343"/>
                    </a:lnTo>
                    <a:lnTo>
                      <a:pt x="7" y="331"/>
                    </a:lnTo>
                    <a:lnTo>
                      <a:pt x="2" y="315"/>
                    </a:lnTo>
                    <a:lnTo>
                      <a:pt x="0" y="299"/>
                    </a:lnTo>
                    <a:lnTo>
                      <a:pt x="1" y="282"/>
                    </a:lnTo>
                    <a:lnTo>
                      <a:pt x="5" y="266"/>
                    </a:lnTo>
                    <a:lnTo>
                      <a:pt x="10" y="250"/>
                    </a:lnTo>
                    <a:lnTo>
                      <a:pt x="18" y="236"/>
                    </a:lnTo>
                    <a:lnTo>
                      <a:pt x="31" y="223"/>
                    </a:lnTo>
                    <a:lnTo>
                      <a:pt x="46" y="212"/>
                    </a:lnTo>
                    <a:lnTo>
                      <a:pt x="60" y="188"/>
                    </a:lnTo>
                    <a:lnTo>
                      <a:pt x="77" y="169"/>
                    </a:lnTo>
                    <a:lnTo>
                      <a:pt x="95" y="150"/>
                    </a:lnTo>
                    <a:lnTo>
                      <a:pt x="116" y="135"/>
                    </a:lnTo>
                    <a:lnTo>
                      <a:pt x="136" y="122"/>
                    </a:lnTo>
                    <a:lnTo>
                      <a:pt x="159" y="111"/>
                    </a:lnTo>
                    <a:lnTo>
                      <a:pt x="183" y="103"/>
                    </a:lnTo>
                    <a:lnTo>
                      <a:pt x="205" y="97"/>
                    </a:lnTo>
                    <a:lnTo>
                      <a:pt x="229" y="93"/>
                    </a:lnTo>
                    <a:lnTo>
                      <a:pt x="252" y="93"/>
                    </a:lnTo>
                    <a:lnTo>
                      <a:pt x="276" y="96"/>
                    </a:lnTo>
                    <a:lnTo>
                      <a:pt x="300" y="104"/>
                    </a:lnTo>
                    <a:lnTo>
                      <a:pt x="322" y="113"/>
                    </a:lnTo>
                    <a:lnTo>
                      <a:pt x="343" y="128"/>
                    </a:lnTo>
                    <a:lnTo>
                      <a:pt x="364" y="146"/>
                    </a:lnTo>
                    <a:lnTo>
                      <a:pt x="384" y="167"/>
                    </a:lnTo>
                    <a:lnTo>
                      <a:pt x="389" y="168"/>
                    </a:lnTo>
                    <a:lnTo>
                      <a:pt x="395" y="169"/>
                    </a:lnTo>
                    <a:lnTo>
                      <a:pt x="399" y="169"/>
                    </a:lnTo>
                    <a:lnTo>
                      <a:pt x="405" y="170"/>
                    </a:lnTo>
                    <a:lnTo>
                      <a:pt x="410" y="170"/>
                    </a:lnTo>
                    <a:lnTo>
                      <a:pt x="415" y="170"/>
                    </a:lnTo>
                    <a:lnTo>
                      <a:pt x="420" y="170"/>
                    </a:lnTo>
                    <a:lnTo>
                      <a:pt x="426" y="170"/>
                    </a:lnTo>
                    <a:lnTo>
                      <a:pt x="422" y="160"/>
                    </a:lnTo>
                    <a:lnTo>
                      <a:pt x="418" y="151"/>
                    </a:lnTo>
                    <a:lnTo>
                      <a:pt x="415" y="142"/>
                    </a:lnTo>
                    <a:lnTo>
                      <a:pt x="412" y="134"/>
                    </a:lnTo>
                    <a:lnTo>
                      <a:pt x="407" y="126"/>
                    </a:lnTo>
                    <a:lnTo>
                      <a:pt x="402" y="118"/>
                    </a:lnTo>
                    <a:lnTo>
                      <a:pt x="397" y="110"/>
                    </a:lnTo>
                    <a:lnTo>
                      <a:pt x="393" y="104"/>
                    </a:lnTo>
                    <a:lnTo>
                      <a:pt x="387" y="96"/>
                    </a:lnTo>
                    <a:lnTo>
                      <a:pt x="380" y="91"/>
                    </a:lnTo>
                    <a:lnTo>
                      <a:pt x="375" y="85"/>
                    </a:lnTo>
                    <a:lnTo>
                      <a:pt x="369" y="81"/>
                    </a:lnTo>
                    <a:lnTo>
                      <a:pt x="360" y="75"/>
                    </a:lnTo>
                    <a:lnTo>
                      <a:pt x="354" y="72"/>
                    </a:lnTo>
                    <a:lnTo>
                      <a:pt x="346" y="69"/>
                    </a:lnTo>
                    <a:lnTo>
                      <a:pt x="338" y="67"/>
                    </a:lnTo>
                    <a:lnTo>
                      <a:pt x="333" y="64"/>
                    </a:lnTo>
                    <a:lnTo>
                      <a:pt x="326" y="64"/>
                    </a:lnTo>
                    <a:lnTo>
                      <a:pt x="320" y="66"/>
                    </a:lnTo>
                    <a:lnTo>
                      <a:pt x="315" y="69"/>
                    </a:lnTo>
                    <a:lnTo>
                      <a:pt x="309" y="71"/>
                    </a:lnTo>
                    <a:lnTo>
                      <a:pt x="305" y="70"/>
                    </a:lnTo>
                    <a:lnTo>
                      <a:pt x="304" y="67"/>
                    </a:lnTo>
                    <a:lnTo>
                      <a:pt x="304" y="65"/>
                    </a:lnTo>
                    <a:lnTo>
                      <a:pt x="304" y="60"/>
                    </a:lnTo>
                    <a:lnTo>
                      <a:pt x="305" y="55"/>
                    </a:lnTo>
                    <a:lnTo>
                      <a:pt x="298" y="57"/>
                    </a:lnTo>
                    <a:lnTo>
                      <a:pt x="292" y="58"/>
                    </a:lnTo>
                    <a:lnTo>
                      <a:pt x="286" y="58"/>
                    </a:lnTo>
                    <a:lnTo>
                      <a:pt x="281" y="56"/>
                    </a:lnTo>
                    <a:lnTo>
                      <a:pt x="277" y="53"/>
                    </a:lnTo>
                    <a:lnTo>
                      <a:pt x="276" y="49"/>
                    </a:lnTo>
                    <a:lnTo>
                      <a:pt x="274" y="43"/>
                    </a:lnTo>
                    <a:lnTo>
                      <a:pt x="274" y="36"/>
                    </a:lnTo>
                    <a:lnTo>
                      <a:pt x="272" y="36"/>
                    </a:lnTo>
                    <a:lnTo>
                      <a:pt x="270" y="36"/>
                    </a:lnTo>
                    <a:lnTo>
                      <a:pt x="265" y="44"/>
                    </a:lnTo>
                    <a:lnTo>
                      <a:pt x="259" y="49"/>
                    </a:lnTo>
                    <a:lnTo>
                      <a:pt x="252" y="52"/>
                    </a:lnTo>
                    <a:lnTo>
                      <a:pt x="245" y="52"/>
                    </a:lnTo>
                    <a:lnTo>
                      <a:pt x="238" y="51"/>
                    </a:lnTo>
                    <a:lnTo>
                      <a:pt x="229" y="48"/>
                    </a:lnTo>
                    <a:lnTo>
                      <a:pt x="222" y="44"/>
                    </a:lnTo>
                    <a:lnTo>
                      <a:pt x="217" y="39"/>
                    </a:lnTo>
                    <a:lnTo>
                      <a:pt x="211" y="33"/>
                    </a:lnTo>
                    <a:lnTo>
                      <a:pt x="208" y="28"/>
                    </a:lnTo>
                    <a:lnTo>
                      <a:pt x="207" y="20"/>
                    </a:lnTo>
                    <a:lnTo>
                      <a:pt x="209" y="15"/>
                    </a:lnTo>
                    <a:lnTo>
                      <a:pt x="212" y="10"/>
                    </a:lnTo>
                    <a:lnTo>
                      <a:pt x="221" y="6"/>
                    </a:lnTo>
                    <a:lnTo>
                      <a:pt x="230" y="3"/>
                    </a:lnTo>
                    <a:lnTo>
                      <a:pt x="247" y="2"/>
                    </a:lnTo>
                    <a:lnTo>
                      <a:pt x="252" y="1"/>
                    </a:lnTo>
                    <a:lnTo>
                      <a:pt x="2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7" name="Freeform 76"/>
              <p:cNvSpPr>
                <a:spLocks/>
              </p:cNvSpPr>
              <p:nvPr/>
            </p:nvSpPr>
            <p:spPr bwMode="auto">
              <a:xfrm>
                <a:off x="5504" y="1998"/>
                <a:ext cx="25" cy="20"/>
              </a:xfrm>
              <a:custGeom>
                <a:avLst/>
                <a:gdLst>
                  <a:gd name="T0" fmla="*/ 0 w 64"/>
                  <a:gd name="T1" fmla="*/ 0 h 48"/>
                  <a:gd name="T2" fmla="*/ 0 w 64"/>
                  <a:gd name="T3" fmla="*/ 0 h 48"/>
                  <a:gd name="T4" fmla="*/ 0 w 64"/>
                  <a:gd name="T5" fmla="*/ 0 h 48"/>
                  <a:gd name="T6" fmla="*/ 0 w 64"/>
                  <a:gd name="T7" fmla="*/ 0 h 48"/>
                  <a:gd name="T8" fmla="*/ 0 w 64"/>
                  <a:gd name="T9" fmla="*/ 0 h 48"/>
                  <a:gd name="T10" fmla="*/ 0 w 64"/>
                  <a:gd name="T11" fmla="*/ 0 h 48"/>
                  <a:gd name="T12" fmla="*/ 0 w 64"/>
                  <a:gd name="T13" fmla="*/ 0 h 48"/>
                  <a:gd name="T14" fmla="*/ 0 w 64"/>
                  <a:gd name="T15" fmla="*/ 0 h 48"/>
                  <a:gd name="T16" fmla="*/ 0 w 64"/>
                  <a:gd name="T17" fmla="*/ 0 h 48"/>
                  <a:gd name="T18" fmla="*/ 0 w 64"/>
                  <a:gd name="T19" fmla="*/ 0 h 48"/>
                  <a:gd name="T20" fmla="*/ 0 w 64"/>
                  <a:gd name="T21" fmla="*/ 0 h 48"/>
                  <a:gd name="T22" fmla="*/ 0 w 64"/>
                  <a:gd name="T23" fmla="*/ 0 h 48"/>
                  <a:gd name="T24" fmla="*/ 0 w 64"/>
                  <a:gd name="T25" fmla="*/ 0 h 48"/>
                  <a:gd name="T26" fmla="*/ 0 w 64"/>
                  <a:gd name="T27" fmla="*/ 0 h 48"/>
                  <a:gd name="T28" fmla="*/ 0 w 64"/>
                  <a:gd name="T29" fmla="*/ 0 h 48"/>
                  <a:gd name="T30" fmla="*/ 0 w 64"/>
                  <a:gd name="T31" fmla="*/ 0 h 48"/>
                  <a:gd name="T32" fmla="*/ 0 w 64"/>
                  <a:gd name="T33" fmla="*/ 0 h 48"/>
                  <a:gd name="T34" fmla="*/ 0 w 64"/>
                  <a:gd name="T35" fmla="*/ 0 h 48"/>
                  <a:gd name="T36" fmla="*/ 0 w 64"/>
                  <a:gd name="T37" fmla="*/ 0 h 48"/>
                  <a:gd name="T38" fmla="*/ 0 w 64"/>
                  <a:gd name="T39" fmla="*/ 0 h 48"/>
                  <a:gd name="T40" fmla="*/ 0 w 64"/>
                  <a:gd name="T41" fmla="*/ 0 h 48"/>
                  <a:gd name="T42" fmla="*/ 0 w 64"/>
                  <a:gd name="T43" fmla="*/ 0 h 48"/>
                  <a:gd name="T44" fmla="*/ 0 w 64"/>
                  <a:gd name="T45" fmla="*/ 0 h 48"/>
                  <a:gd name="T46" fmla="*/ 0 w 64"/>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48"/>
                  <a:gd name="T74" fmla="*/ 64 w 6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48">
                    <a:moveTo>
                      <a:pt x="64" y="0"/>
                    </a:moveTo>
                    <a:lnTo>
                      <a:pt x="59" y="8"/>
                    </a:lnTo>
                    <a:lnTo>
                      <a:pt x="52" y="16"/>
                    </a:lnTo>
                    <a:lnTo>
                      <a:pt x="46" y="20"/>
                    </a:lnTo>
                    <a:lnTo>
                      <a:pt x="40" y="24"/>
                    </a:lnTo>
                    <a:lnTo>
                      <a:pt x="34" y="27"/>
                    </a:lnTo>
                    <a:lnTo>
                      <a:pt x="29" y="31"/>
                    </a:lnTo>
                    <a:lnTo>
                      <a:pt x="21" y="34"/>
                    </a:lnTo>
                    <a:lnTo>
                      <a:pt x="14" y="39"/>
                    </a:lnTo>
                    <a:lnTo>
                      <a:pt x="7" y="42"/>
                    </a:lnTo>
                    <a:lnTo>
                      <a:pt x="0" y="48"/>
                    </a:lnTo>
                    <a:lnTo>
                      <a:pt x="0" y="40"/>
                    </a:lnTo>
                    <a:lnTo>
                      <a:pt x="2" y="33"/>
                    </a:lnTo>
                    <a:lnTo>
                      <a:pt x="5" y="29"/>
                    </a:lnTo>
                    <a:lnTo>
                      <a:pt x="10" y="24"/>
                    </a:lnTo>
                    <a:lnTo>
                      <a:pt x="13" y="20"/>
                    </a:lnTo>
                    <a:lnTo>
                      <a:pt x="18" y="17"/>
                    </a:lnTo>
                    <a:lnTo>
                      <a:pt x="23" y="14"/>
                    </a:lnTo>
                    <a:lnTo>
                      <a:pt x="29" y="12"/>
                    </a:lnTo>
                    <a:lnTo>
                      <a:pt x="37" y="9"/>
                    </a:lnTo>
                    <a:lnTo>
                      <a:pt x="46" y="6"/>
                    </a:lnTo>
                    <a:lnTo>
                      <a:pt x="54" y="3"/>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8" name="Freeform 77"/>
              <p:cNvSpPr>
                <a:spLocks/>
              </p:cNvSpPr>
              <p:nvPr/>
            </p:nvSpPr>
            <p:spPr bwMode="auto">
              <a:xfrm>
                <a:off x="5682" y="2010"/>
                <a:ext cx="15" cy="44"/>
              </a:xfrm>
              <a:custGeom>
                <a:avLst/>
                <a:gdLst>
                  <a:gd name="T0" fmla="*/ 0 w 44"/>
                  <a:gd name="T1" fmla="*/ 0 h 107"/>
                  <a:gd name="T2" fmla="*/ 0 w 44"/>
                  <a:gd name="T3" fmla="*/ 0 h 107"/>
                  <a:gd name="T4" fmla="*/ 0 w 44"/>
                  <a:gd name="T5" fmla="*/ 0 h 107"/>
                  <a:gd name="T6" fmla="*/ 0 w 44"/>
                  <a:gd name="T7" fmla="*/ 0 h 107"/>
                  <a:gd name="T8" fmla="*/ 0 w 44"/>
                  <a:gd name="T9" fmla="*/ 0 h 107"/>
                  <a:gd name="T10" fmla="*/ 0 w 44"/>
                  <a:gd name="T11" fmla="*/ 0 h 107"/>
                  <a:gd name="T12" fmla="*/ 0 w 44"/>
                  <a:gd name="T13" fmla="*/ 0 h 107"/>
                  <a:gd name="T14" fmla="*/ 0 w 44"/>
                  <a:gd name="T15" fmla="*/ 0 h 107"/>
                  <a:gd name="T16" fmla="*/ 0 w 44"/>
                  <a:gd name="T17" fmla="*/ 0 h 107"/>
                  <a:gd name="T18" fmla="*/ 0 w 44"/>
                  <a:gd name="T19" fmla="*/ 0 h 107"/>
                  <a:gd name="T20" fmla="*/ 0 w 44"/>
                  <a:gd name="T21" fmla="*/ 0 h 107"/>
                  <a:gd name="T22" fmla="*/ 0 w 44"/>
                  <a:gd name="T23" fmla="*/ 0 h 107"/>
                  <a:gd name="T24" fmla="*/ 0 w 44"/>
                  <a:gd name="T25" fmla="*/ 0 h 107"/>
                  <a:gd name="T26" fmla="*/ 0 w 44"/>
                  <a:gd name="T27" fmla="*/ 0 h 107"/>
                  <a:gd name="T28" fmla="*/ 0 w 44"/>
                  <a:gd name="T29" fmla="*/ 0 h 107"/>
                  <a:gd name="T30" fmla="*/ 0 w 44"/>
                  <a:gd name="T31" fmla="*/ 0 h 107"/>
                  <a:gd name="T32" fmla="*/ 0 w 44"/>
                  <a:gd name="T33" fmla="*/ 0 h 107"/>
                  <a:gd name="T34" fmla="*/ 0 w 44"/>
                  <a:gd name="T35" fmla="*/ 0 h 107"/>
                  <a:gd name="T36" fmla="*/ 0 w 44"/>
                  <a:gd name="T37" fmla="*/ 0 h 107"/>
                  <a:gd name="T38" fmla="*/ 0 w 44"/>
                  <a:gd name="T39" fmla="*/ 0 h 107"/>
                  <a:gd name="T40" fmla="*/ 0 w 44"/>
                  <a:gd name="T41" fmla="*/ 0 h 107"/>
                  <a:gd name="T42" fmla="*/ 0 w 44"/>
                  <a:gd name="T43" fmla="*/ 0 h 107"/>
                  <a:gd name="T44" fmla="*/ 0 w 44"/>
                  <a:gd name="T45" fmla="*/ 0 h 107"/>
                  <a:gd name="T46" fmla="*/ 0 w 44"/>
                  <a:gd name="T47" fmla="*/ 0 h 107"/>
                  <a:gd name="T48" fmla="*/ 0 w 44"/>
                  <a:gd name="T49" fmla="*/ 0 h 107"/>
                  <a:gd name="T50" fmla="*/ 0 w 44"/>
                  <a:gd name="T51" fmla="*/ 0 h 107"/>
                  <a:gd name="T52" fmla="*/ 0 w 44"/>
                  <a:gd name="T53" fmla="*/ 0 h 107"/>
                  <a:gd name="T54" fmla="*/ 0 w 44"/>
                  <a:gd name="T55" fmla="*/ 0 h 107"/>
                  <a:gd name="T56" fmla="*/ 0 w 44"/>
                  <a:gd name="T57" fmla="*/ 0 h 107"/>
                  <a:gd name="T58" fmla="*/ 0 w 44"/>
                  <a:gd name="T59" fmla="*/ 0 h 107"/>
                  <a:gd name="T60" fmla="*/ 0 w 44"/>
                  <a:gd name="T61" fmla="*/ 0 h 107"/>
                  <a:gd name="T62" fmla="*/ 0 w 44"/>
                  <a:gd name="T63" fmla="*/ 0 h 107"/>
                  <a:gd name="T64" fmla="*/ 0 w 44"/>
                  <a:gd name="T65" fmla="*/ 0 h 107"/>
                  <a:gd name="T66" fmla="*/ 0 w 44"/>
                  <a:gd name="T67" fmla="*/ 0 h 107"/>
                  <a:gd name="T68" fmla="*/ 0 w 44"/>
                  <a:gd name="T69" fmla="*/ 0 h 107"/>
                  <a:gd name="T70" fmla="*/ 0 w 44"/>
                  <a:gd name="T71" fmla="*/ 0 h 107"/>
                  <a:gd name="T72" fmla="*/ 0 w 44"/>
                  <a:gd name="T73" fmla="*/ 0 h 107"/>
                  <a:gd name="T74" fmla="*/ 0 w 44"/>
                  <a:gd name="T75" fmla="*/ 0 h 107"/>
                  <a:gd name="T76" fmla="*/ 0 w 44"/>
                  <a:gd name="T77" fmla="*/ 0 h 107"/>
                  <a:gd name="T78" fmla="*/ 0 w 44"/>
                  <a:gd name="T79" fmla="*/ 0 h 107"/>
                  <a:gd name="T80" fmla="*/ 0 w 44"/>
                  <a:gd name="T81" fmla="*/ 0 h 107"/>
                  <a:gd name="T82" fmla="*/ 0 w 44"/>
                  <a:gd name="T83" fmla="*/ 0 h 107"/>
                  <a:gd name="T84" fmla="*/ 0 w 44"/>
                  <a:gd name="T85" fmla="*/ 0 h 107"/>
                  <a:gd name="T86" fmla="*/ 0 w 44"/>
                  <a:gd name="T87" fmla="*/ 0 h 107"/>
                  <a:gd name="T88" fmla="*/ 0 w 44"/>
                  <a:gd name="T89" fmla="*/ 0 h 107"/>
                  <a:gd name="T90" fmla="*/ 0 w 44"/>
                  <a:gd name="T91" fmla="*/ 0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107"/>
                  <a:gd name="T140" fmla="*/ 44 w 44"/>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107">
                    <a:moveTo>
                      <a:pt x="44" y="0"/>
                    </a:moveTo>
                    <a:lnTo>
                      <a:pt x="43" y="4"/>
                    </a:lnTo>
                    <a:lnTo>
                      <a:pt x="42" y="9"/>
                    </a:lnTo>
                    <a:lnTo>
                      <a:pt x="40" y="14"/>
                    </a:lnTo>
                    <a:lnTo>
                      <a:pt x="39" y="20"/>
                    </a:lnTo>
                    <a:lnTo>
                      <a:pt x="37" y="24"/>
                    </a:lnTo>
                    <a:lnTo>
                      <a:pt x="36" y="31"/>
                    </a:lnTo>
                    <a:lnTo>
                      <a:pt x="35" y="36"/>
                    </a:lnTo>
                    <a:lnTo>
                      <a:pt x="35" y="42"/>
                    </a:lnTo>
                    <a:lnTo>
                      <a:pt x="33" y="47"/>
                    </a:lnTo>
                    <a:lnTo>
                      <a:pt x="32" y="53"/>
                    </a:lnTo>
                    <a:lnTo>
                      <a:pt x="32" y="59"/>
                    </a:lnTo>
                    <a:lnTo>
                      <a:pt x="32" y="65"/>
                    </a:lnTo>
                    <a:lnTo>
                      <a:pt x="31" y="71"/>
                    </a:lnTo>
                    <a:lnTo>
                      <a:pt x="31" y="77"/>
                    </a:lnTo>
                    <a:lnTo>
                      <a:pt x="31" y="82"/>
                    </a:lnTo>
                    <a:lnTo>
                      <a:pt x="32" y="90"/>
                    </a:lnTo>
                    <a:lnTo>
                      <a:pt x="27" y="88"/>
                    </a:lnTo>
                    <a:lnTo>
                      <a:pt x="25" y="89"/>
                    </a:lnTo>
                    <a:lnTo>
                      <a:pt x="23" y="91"/>
                    </a:lnTo>
                    <a:lnTo>
                      <a:pt x="23" y="93"/>
                    </a:lnTo>
                    <a:lnTo>
                      <a:pt x="22" y="99"/>
                    </a:lnTo>
                    <a:lnTo>
                      <a:pt x="21" y="107"/>
                    </a:lnTo>
                    <a:lnTo>
                      <a:pt x="16" y="105"/>
                    </a:lnTo>
                    <a:lnTo>
                      <a:pt x="10" y="102"/>
                    </a:lnTo>
                    <a:lnTo>
                      <a:pt x="7" y="96"/>
                    </a:lnTo>
                    <a:lnTo>
                      <a:pt x="4" y="91"/>
                    </a:lnTo>
                    <a:lnTo>
                      <a:pt x="2" y="86"/>
                    </a:lnTo>
                    <a:lnTo>
                      <a:pt x="1" y="81"/>
                    </a:lnTo>
                    <a:lnTo>
                      <a:pt x="0" y="77"/>
                    </a:lnTo>
                    <a:lnTo>
                      <a:pt x="0" y="73"/>
                    </a:lnTo>
                    <a:lnTo>
                      <a:pt x="0" y="68"/>
                    </a:lnTo>
                    <a:lnTo>
                      <a:pt x="0" y="63"/>
                    </a:lnTo>
                    <a:lnTo>
                      <a:pt x="0" y="58"/>
                    </a:lnTo>
                    <a:lnTo>
                      <a:pt x="2" y="54"/>
                    </a:lnTo>
                    <a:lnTo>
                      <a:pt x="3" y="46"/>
                    </a:lnTo>
                    <a:lnTo>
                      <a:pt x="7" y="39"/>
                    </a:lnTo>
                    <a:lnTo>
                      <a:pt x="9" y="32"/>
                    </a:lnTo>
                    <a:lnTo>
                      <a:pt x="15" y="24"/>
                    </a:lnTo>
                    <a:lnTo>
                      <a:pt x="20" y="17"/>
                    </a:lnTo>
                    <a:lnTo>
                      <a:pt x="27" y="11"/>
                    </a:lnTo>
                    <a:lnTo>
                      <a:pt x="30" y="7"/>
                    </a:lnTo>
                    <a:lnTo>
                      <a:pt x="35" y="4"/>
                    </a:lnTo>
                    <a:lnTo>
                      <a:pt x="39" y="2"/>
                    </a:lnTo>
                    <a:lnTo>
                      <a:pt x="4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9" name="Freeform 78"/>
              <p:cNvSpPr>
                <a:spLocks/>
              </p:cNvSpPr>
              <p:nvPr/>
            </p:nvSpPr>
            <p:spPr bwMode="auto">
              <a:xfrm>
                <a:off x="5319" y="2011"/>
                <a:ext cx="147" cy="95"/>
              </a:xfrm>
              <a:custGeom>
                <a:avLst/>
                <a:gdLst>
                  <a:gd name="T0" fmla="*/ 0 w 356"/>
                  <a:gd name="T1" fmla="*/ 0 h 226"/>
                  <a:gd name="T2" fmla="*/ 0 w 356"/>
                  <a:gd name="T3" fmla="*/ 0 h 226"/>
                  <a:gd name="T4" fmla="*/ 0 w 356"/>
                  <a:gd name="T5" fmla="*/ 0 h 226"/>
                  <a:gd name="T6" fmla="*/ 0 w 356"/>
                  <a:gd name="T7" fmla="*/ 0 h 226"/>
                  <a:gd name="T8" fmla="*/ 0 w 356"/>
                  <a:gd name="T9" fmla="*/ 0 h 226"/>
                  <a:gd name="T10" fmla="*/ 0 w 356"/>
                  <a:gd name="T11" fmla="*/ 0 h 226"/>
                  <a:gd name="T12" fmla="*/ 0 w 356"/>
                  <a:gd name="T13" fmla="*/ 0 h 226"/>
                  <a:gd name="T14" fmla="*/ 0 w 356"/>
                  <a:gd name="T15" fmla="*/ 0 h 226"/>
                  <a:gd name="T16" fmla="*/ 0 w 356"/>
                  <a:gd name="T17" fmla="*/ 0 h 226"/>
                  <a:gd name="T18" fmla="*/ 0 w 356"/>
                  <a:gd name="T19" fmla="*/ 0 h 226"/>
                  <a:gd name="T20" fmla="*/ 0 w 356"/>
                  <a:gd name="T21" fmla="*/ 0 h 226"/>
                  <a:gd name="T22" fmla="*/ 0 w 356"/>
                  <a:gd name="T23" fmla="*/ 0 h 226"/>
                  <a:gd name="T24" fmla="*/ 0 w 356"/>
                  <a:gd name="T25" fmla="*/ 0 h 226"/>
                  <a:gd name="T26" fmla="*/ 0 w 356"/>
                  <a:gd name="T27" fmla="*/ 0 h 226"/>
                  <a:gd name="T28" fmla="*/ 0 w 356"/>
                  <a:gd name="T29" fmla="*/ 0 h 226"/>
                  <a:gd name="T30" fmla="*/ 0 w 356"/>
                  <a:gd name="T31" fmla="*/ 0 h 226"/>
                  <a:gd name="T32" fmla="*/ 0 w 356"/>
                  <a:gd name="T33" fmla="*/ 0 h 226"/>
                  <a:gd name="T34" fmla="*/ 0 w 356"/>
                  <a:gd name="T35" fmla="*/ 0 h 226"/>
                  <a:gd name="T36" fmla="*/ 0 w 356"/>
                  <a:gd name="T37" fmla="*/ 0 h 226"/>
                  <a:gd name="T38" fmla="*/ 0 w 356"/>
                  <a:gd name="T39" fmla="*/ 0 h 226"/>
                  <a:gd name="T40" fmla="*/ 0 w 356"/>
                  <a:gd name="T41" fmla="*/ 0 h 226"/>
                  <a:gd name="T42" fmla="*/ 0 w 356"/>
                  <a:gd name="T43" fmla="*/ 0 h 226"/>
                  <a:gd name="T44" fmla="*/ 0 w 356"/>
                  <a:gd name="T45" fmla="*/ 0 h 226"/>
                  <a:gd name="T46" fmla="*/ 0 w 356"/>
                  <a:gd name="T47" fmla="*/ 0 h 226"/>
                  <a:gd name="T48" fmla="*/ 0 w 356"/>
                  <a:gd name="T49" fmla="*/ 0 h 226"/>
                  <a:gd name="T50" fmla="*/ 0 w 356"/>
                  <a:gd name="T51" fmla="*/ 0 h 226"/>
                  <a:gd name="T52" fmla="*/ 0 w 356"/>
                  <a:gd name="T53" fmla="*/ 0 h 226"/>
                  <a:gd name="T54" fmla="*/ 0 w 356"/>
                  <a:gd name="T55" fmla="*/ 0 h 226"/>
                  <a:gd name="T56" fmla="*/ 0 w 356"/>
                  <a:gd name="T57" fmla="*/ 0 h 226"/>
                  <a:gd name="T58" fmla="*/ 0 w 356"/>
                  <a:gd name="T59" fmla="*/ 0 h 226"/>
                  <a:gd name="T60" fmla="*/ 0 w 356"/>
                  <a:gd name="T61" fmla="*/ 0 h 226"/>
                  <a:gd name="T62" fmla="*/ 0 w 356"/>
                  <a:gd name="T63" fmla="*/ 0 h 226"/>
                  <a:gd name="T64" fmla="*/ 0 w 356"/>
                  <a:gd name="T65" fmla="*/ 0 h 226"/>
                  <a:gd name="T66" fmla="*/ 0 w 356"/>
                  <a:gd name="T67" fmla="*/ 0 h 226"/>
                  <a:gd name="T68" fmla="*/ 0 w 356"/>
                  <a:gd name="T69" fmla="*/ 0 h 226"/>
                  <a:gd name="T70" fmla="*/ 0 w 356"/>
                  <a:gd name="T71" fmla="*/ 0 h 226"/>
                  <a:gd name="T72" fmla="*/ 0 w 356"/>
                  <a:gd name="T73" fmla="*/ 0 h 226"/>
                  <a:gd name="T74" fmla="*/ 0 w 356"/>
                  <a:gd name="T75" fmla="*/ 0 h 226"/>
                  <a:gd name="T76" fmla="*/ 0 w 356"/>
                  <a:gd name="T77" fmla="*/ 0 h 226"/>
                  <a:gd name="T78" fmla="*/ 0 w 356"/>
                  <a:gd name="T79" fmla="*/ 0 h 226"/>
                  <a:gd name="T80" fmla="*/ 0 w 356"/>
                  <a:gd name="T81" fmla="*/ 0 h 226"/>
                  <a:gd name="T82" fmla="*/ 0 w 356"/>
                  <a:gd name="T83" fmla="*/ 0 h 226"/>
                  <a:gd name="T84" fmla="*/ 0 w 356"/>
                  <a:gd name="T85" fmla="*/ 0 h 226"/>
                  <a:gd name="T86" fmla="*/ 0 w 356"/>
                  <a:gd name="T87" fmla="*/ 0 h 226"/>
                  <a:gd name="T88" fmla="*/ 0 w 356"/>
                  <a:gd name="T89" fmla="*/ 0 h 226"/>
                  <a:gd name="T90" fmla="*/ 0 w 356"/>
                  <a:gd name="T91" fmla="*/ 0 h 226"/>
                  <a:gd name="T92" fmla="*/ 0 w 356"/>
                  <a:gd name="T93" fmla="*/ 0 h 226"/>
                  <a:gd name="T94" fmla="*/ 0 w 356"/>
                  <a:gd name="T95" fmla="*/ 0 h 226"/>
                  <a:gd name="T96" fmla="*/ 0 w 356"/>
                  <a:gd name="T97" fmla="*/ 0 h 226"/>
                  <a:gd name="T98" fmla="*/ 0 w 356"/>
                  <a:gd name="T99" fmla="*/ 0 h 226"/>
                  <a:gd name="T100" fmla="*/ 0 w 356"/>
                  <a:gd name="T101" fmla="*/ 0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6"/>
                  <a:gd name="T154" fmla="*/ 0 h 226"/>
                  <a:gd name="T155" fmla="*/ 356 w 356"/>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6" h="226">
                    <a:moveTo>
                      <a:pt x="291" y="0"/>
                    </a:moveTo>
                    <a:lnTo>
                      <a:pt x="296" y="0"/>
                    </a:lnTo>
                    <a:lnTo>
                      <a:pt x="300" y="0"/>
                    </a:lnTo>
                    <a:lnTo>
                      <a:pt x="306" y="0"/>
                    </a:lnTo>
                    <a:lnTo>
                      <a:pt x="310" y="0"/>
                    </a:lnTo>
                    <a:lnTo>
                      <a:pt x="316" y="0"/>
                    </a:lnTo>
                    <a:lnTo>
                      <a:pt x="321" y="0"/>
                    </a:lnTo>
                    <a:lnTo>
                      <a:pt x="327" y="0"/>
                    </a:lnTo>
                    <a:lnTo>
                      <a:pt x="331" y="1"/>
                    </a:lnTo>
                    <a:lnTo>
                      <a:pt x="340" y="4"/>
                    </a:lnTo>
                    <a:lnTo>
                      <a:pt x="347" y="10"/>
                    </a:lnTo>
                    <a:lnTo>
                      <a:pt x="350" y="13"/>
                    </a:lnTo>
                    <a:lnTo>
                      <a:pt x="353" y="18"/>
                    </a:lnTo>
                    <a:lnTo>
                      <a:pt x="355" y="22"/>
                    </a:lnTo>
                    <a:lnTo>
                      <a:pt x="356" y="30"/>
                    </a:lnTo>
                    <a:lnTo>
                      <a:pt x="348" y="26"/>
                    </a:lnTo>
                    <a:lnTo>
                      <a:pt x="342" y="22"/>
                    </a:lnTo>
                    <a:lnTo>
                      <a:pt x="333" y="19"/>
                    </a:lnTo>
                    <a:lnTo>
                      <a:pt x="325" y="18"/>
                    </a:lnTo>
                    <a:lnTo>
                      <a:pt x="315" y="18"/>
                    </a:lnTo>
                    <a:lnTo>
                      <a:pt x="308" y="20"/>
                    </a:lnTo>
                    <a:lnTo>
                      <a:pt x="303" y="23"/>
                    </a:lnTo>
                    <a:lnTo>
                      <a:pt x="300" y="27"/>
                    </a:lnTo>
                    <a:lnTo>
                      <a:pt x="296" y="32"/>
                    </a:lnTo>
                    <a:lnTo>
                      <a:pt x="293" y="38"/>
                    </a:lnTo>
                    <a:lnTo>
                      <a:pt x="296" y="42"/>
                    </a:lnTo>
                    <a:lnTo>
                      <a:pt x="302" y="45"/>
                    </a:lnTo>
                    <a:lnTo>
                      <a:pt x="309" y="44"/>
                    </a:lnTo>
                    <a:lnTo>
                      <a:pt x="319" y="44"/>
                    </a:lnTo>
                    <a:lnTo>
                      <a:pt x="327" y="44"/>
                    </a:lnTo>
                    <a:lnTo>
                      <a:pt x="337" y="46"/>
                    </a:lnTo>
                    <a:lnTo>
                      <a:pt x="339" y="48"/>
                    </a:lnTo>
                    <a:lnTo>
                      <a:pt x="343" y="51"/>
                    </a:lnTo>
                    <a:lnTo>
                      <a:pt x="345" y="54"/>
                    </a:lnTo>
                    <a:lnTo>
                      <a:pt x="346" y="60"/>
                    </a:lnTo>
                    <a:lnTo>
                      <a:pt x="335" y="58"/>
                    </a:lnTo>
                    <a:lnTo>
                      <a:pt x="325" y="59"/>
                    </a:lnTo>
                    <a:lnTo>
                      <a:pt x="315" y="59"/>
                    </a:lnTo>
                    <a:lnTo>
                      <a:pt x="306" y="62"/>
                    </a:lnTo>
                    <a:lnTo>
                      <a:pt x="296" y="65"/>
                    </a:lnTo>
                    <a:lnTo>
                      <a:pt x="288" y="67"/>
                    </a:lnTo>
                    <a:lnTo>
                      <a:pt x="278" y="71"/>
                    </a:lnTo>
                    <a:lnTo>
                      <a:pt x="270" y="75"/>
                    </a:lnTo>
                    <a:lnTo>
                      <a:pt x="261" y="78"/>
                    </a:lnTo>
                    <a:lnTo>
                      <a:pt x="252" y="83"/>
                    </a:lnTo>
                    <a:lnTo>
                      <a:pt x="244" y="87"/>
                    </a:lnTo>
                    <a:lnTo>
                      <a:pt x="235" y="92"/>
                    </a:lnTo>
                    <a:lnTo>
                      <a:pt x="227" y="95"/>
                    </a:lnTo>
                    <a:lnTo>
                      <a:pt x="218" y="98"/>
                    </a:lnTo>
                    <a:lnTo>
                      <a:pt x="210" y="102"/>
                    </a:lnTo>
                    <a:lnTo>
                      <a:pt x="202" y="106"/>
                    </a:lnTo>
                    <a:lnTo>
                      <a:pt x="194" y="102"/>
                    </a:lnTo>
                    <a:lnTo>
                      <a:pt x="187" y="97"/>
                    </a:lnTo>
                    <a:lnTo>
                      <a:pt x="178" y="93"/>
                    </a:lnTo>
                    <a:lnTo>
                      <a:pt x="169" y="89"/>
                    </a:lnTo>
                    <a:lnTo>
                      <a:pt x="159" y="84"/>
                    </a:lnTo>
                    <a:lnTo>
                      <a:pt x="150" y="78"/>
                    </a:lnTo>
                    <a:lnTo>
                      <a:pt x="140" y="74"/>
                    </a:lnTo>
                    <a:lnTo>
                      <a:pt x="132" y="72"/>
                    </a:lnTo>
                    <a:lnTo>
                      <a:pt x="122" y="68"/>
                    </a:lnTo>
                    <a:lnTo>
                      <a:pt x="113" y="67"/>
                    </a:lnTo>
                    <a:lnTo>
                      <a:pt x="105" y="67"/>
                    </a:lnTo>
                    <a:lnTo>
                      <a:pt x="98" y="68"/>
                    </a:lnTo>
                    <a:lnTo>
                      <a:pt x="91" y="70"/>
                    </a:lnTo>
                    <a:lnTo>
                      <a:pt x="86" y="74"/>
                    </a:lnTo>
                    <a:lnTo>
                      <a:pt x="81" y="81"/>
                    </a:lnTo>
                    <a:lnTo>
                      <a:pt x="79" y="91"/>
                    </a:lnTo>
                    <a:lnTo>
                      <a:pt x="84" y="90"/>
                    </a:lnTo>
                    <a:lnTo>
                      <a:pt x="89" y="90"/>
                    </a:lnTo>
                    <a:lnTo>
                      <a:pt x="94" y="90"/>
                    </a:lnTo>
                    <a:lnTo>
                      <a:pt x="99" y="90"/>
                    </a:lnTo>
                    <a:lnTo>
                      <a:pt x="104" y="90"/>
                    </a:lnTo>
                    <a:lnTo>
                      <a:pt x="110" y="91"/>
                    </a:lnTo>
                    <a:lnTo>
                      <a:pt x="115" y="92"/>
                    </a:lnTo>
                    <a:lnTo>
                      <a:pt x="120" y="93"/>
                    </a:lnTo>
                    <a:lnTo>
                      <a:pt x="124" y="94"/>
                    </a:lnTo>
                    <a:lnTo>
                      <a:pt x="130" y="96"/>
                    </a:lnTo>
                    <a:lnTo>
                      <a:pt x="135" y="99"/>
                    </a:lnTo>
                    <a:lnTo>
                      <a:pt x="140" y="103"/>
                    </a:lnTo>
                    <a:lnTo>
                      <a:pt x="144" y="105"/>
                    </a:lnTo>
                    <a:lnTo>
                      <a:pt x="150" y="110"/>
                    </a:lnTo>
                    <a:lnTo>
                      <a:pt x="154" y="114"/>
                    </a:lnTo>
                    <a:lnTo>
                      <a:pt x="158" y="120"/>
                    </a:lnTo>
                    <a:lnTo>
                      <a:pt x="152" y="120"/>
                    </a:lnTo>
                    <a:lnTo>
                      <a:pt x="147" y="120"/>
                    </a:lnTo>
                    <a:lnTo>
                      <a:pt x="140" y="120"/>
                    </a:lnTo>
                    <a:lnTo>
                      <a:pt x="134" y="120"/>
                    </a:lnTo>
                    <a:lnTo>
                      <a:pt x="127" y="118"/>
                    </a:lnTo>
                    <a:lnTo>
                      <a:pt x="121" y="118"/>
                    </a:lnTo>
                    <a:lnTo>
                      <a:pt x="114" y="117"/>
                    </a:lnTo>
                    <a:lnTo>
                      <a:pt x="108" y="117"/>
                    </a:lnTo>
                    <a:lnTo>
                      <a:pt x="101" y="117"/>
                    </a:lnTo>
                    <a:lnTo>
                      <a:pt x="95" y="118"/>
                    </a:lnTo>
                    <a:lnTo>
                      <a:pt x="89" y="119"/>
                    </a:lnTo>
                    <a:lnTo>
                      <a:pt x="85" y="122"/>
                    </a:lnTo>
                    <a:lnTo>
                      <a:pt x="79" y="124"/>
                    </a:lnTo>
                    <a:lnTo>
                      <a:pt x="76" y="129"/>
                    </a:lnTo>
                    <a:lnTo>
                      <a:pt x="73" y="133"/>
                    </a:lnTo>
                    <a:lnTo>
                      <a:pt x="71" y="142"/>
                    </a:lnTo>
                    <a:lnTo>
                      <a:pt x="78" y="140"/>
                    </a:lnTo>
                    <a:lnTo>
                      <a:pt x="86" y="139"/>
                    </a:lnTo>
                    <a:lnTo>
                      <a:pt x="94" y="138"/>
                    </a:lnTo>
                    <a:lnTo>
                      <a:pt x="102" y="138"/>
                    </a:lnTo>
                    <a:lnTo>
                      <a:pt x="109" y="138"/>
                    </a:lnTo>
                    <a:lnTo>
                      <a:pt x="117" y="138"/>
                    </a:lnTo>
                    <a:lnTo>
                      <a:pt x="124" y="139"/>
                    </a:lnTo>
                    <a:lnTo>
                      <a:pt x="132" y="141"/>
                    </a:lnTo>
                    <a:lnTo>
                      <a:pt x="139" y="142"/>
                    </a:lnTo>
                    <a:lnTo>
                      <a:pt x="146" y="143"/>
                    </a:lnTo>
                    <a:lnTo>
                      <a:pt x="154" y="145"/>
                    </a:lnTo>
                    <a:lnTo>
                      <a:pt x="161" y="148"/>
                    </a:lnTo>
                    <a:lnTo>
                      <a:pt x="169" y="149"/>
                    </a:lnTo>
                    <a:lnTo>
                      <a:pt x="176" y="151"/>
                    </a:lnTo>
                    <a:lnTo>
                      <a:pt x="184" y="155"/>
                    </a:lnTo>
                    <a:lnTo>
                      <a:pt x="192" y="159"/>
                    </a:lnTo>
                    <a:lnTo>
                      <a:pt x="183" y="161"/>
                    </a:lnTo>
                    <a:lnTo>
                      <a:pt x="174" y="162"/>
                    </a:lnTo>
                    <a:lnTo>
                      <a:pt x="164" y="162"/>
                    </a:lnTo>
                    <a:lnTo>
                      <a:pt x="155" y="162"/>
                    </a:lnTo>
                    <a:lnTo>
                      <a:pt x="143" y="162"/>
                    </a:lnTo>
                    <a:lnTo>
                      <a:pt x="132" y="162"/>
                    </a:lnTo>
                    <a:lnTo>
                      <a:pt x="121" y="161"/>
                    </a:lnTo>
                    <a:lnTo>
                      <a:pt x="111" y="161"/>
                    </a:lnTo>
                    <a:lnTo>
                      <a:pt x="99" y="161"/>
                    </a:lnTo>
                    <a:lnTo>
                      <a:pt x="89" y="162"/>
                    </a:lnTo>
                    <a:lnTo>
                      <a:pt x="79" y="164"/>
                    </a:lnTo>
                    <a:lnTo>
                      <a:pt x="72" y="169"/>
                    </a:lnTo>
                    <a:lnTo>
                      <a:pt x="65" y="174"/>
                    </a:lnTo>
                    <a:lnTo>
                      <a:pt x="59" y="182"/>
                    </a:lnTo>
                    <a:lnTo>
                      <a:pt x="57" y="191"/>
                    </a:lnTo>
                    <a:lnTo>
                      <a:pt x="57" y="205"/>
                    </a:lnTo>
                    <a:lnTo>
                      <a:pt x="52" y="209"/>
                    </a:lnTo>
                    <a:lnTo>
                      <a:pt x="48" y="215"/>
                    </a:lnTo>
                    <a:lnTo>
                      <a:pt x="44" y="219"/>
                    </a:lnTo>
                    <a:lnTo>
                      <a:pt x="40" y="223"/>
                    </a:lnTo>
                    <a:lnTo>
                      <a:pt x="36" y="225"/>
                    </a:lnTo>
                    <a:lnTo>
                      <a:pt x="30" y="226"/>
                    </a:lnTo>
                    <a:lnTo>
                      <a:pt x="24" y="225"/>
                    </a:lnTo>
                    <a:lnTo>
                      <a:pt x="19" y="224"/>
                    </a:lnTo>
                    <a:lnTo>
                      <a:pt x="20" y="218"/>
                    </a:lnTo>
                    <a:lnTo>
                      <a:pt x="21" y="212"/>
                    </a:lnTo>
                    <a:lnTo>
                      <a:pt x="21" y="206"/>
                    </a:lnTo>
                    <a:lnTo>
                      <a:pt x="23" y="199"/>
                    </a:lnTo>
                    <a:lnTo>
                      <a:pt x="24" y="190"/>
                    </a:lnTo>
                    <a:lnTo>
                      <a:pt x="25" y="184"/>
                    </a:lnTo>
                    <a:lnTo>
                      <a:pt x="26" y="177"/>
                    </a:lnTo>
                    <a:lnTo>
                      <a:pt x="27" y="171"/>
                    </a:lnTo>
                    <a:lnTo>
                      <a:pt x="26" y="166"/>
                    </a:lnTo>
                    <a:lnTo>
                      <a:pt x="25" y="162"/>
                    </a:lnTo>
                    <a:lnTo>
                      <a:pt x="23" y="160"/>
                    </a:lnTo>
                    <a:lnTo>
                      <a:pt x="22" y="160"/>
                    </a:lnTo>
                    <a:lnTo>
                      <a:pt x="20" y="161"/>
                    </a:lnTo>
                    <a:lnTo>
                      <a:pt x="17" y="165"/>
                    </a:lnTo>
                    <a:lnTo>
                      <a:pt x="12" y="171"/>
                    </a:lnTo>
                    <a:lnTo>
                      <a:pt x="8" y="181"/>
                    </a:lnTo>
                    <a:lnTo>
                      <a:pt x="7" y="181"/>
                    </a:lnTo>
                    <a:lnTo>
                      <a:pt x="6" y="181"/>
                    </a:lnTo>
                    <a:lnTo>
                      <a:pt x="1" y="176"/>
                    </a:lnTo>
                    <a:lnTo>
                      <a:pt x="0" y="171"/>
                    </a:lnTo>
                    <a:lnTo>
                      <a:pt x="0" y="166"/>
                    </a:lnTo>
                    <a:lnTo>
                      <a:pt x="1" y="161"/>
                    </a:lnTo>
                    <a:lnTo>
                      <a:pt x="2" y="153"/>
                    </a:lnTo>
                    <a:lnTo>
                      <a:pt x="4" y="148"/>
                    </a:lnTo>
                    <a:lnTo>
                      <a:pt x="8" y="141"/>
                    </a:lnTo>
                    <a:lnTo>
                      <a:pt x="11" y="135"/>
                    </a:lnTo>
                    <a:lnTo>
                      <a:pt x="13" y="130"/>
                    </a:lnTo>
                    <a:lnTo>
                      <a:pt x="16" y="125"/>
                    </a:lnTo>
                    <a:lnTo>
                      <a:pt x="17" y="121"/>
                    </a:lnTo>
                    <a:lnTo>
                      <a:pt x="18" y="119"/>
                    </a:lnTo>
                    <a:lnTo>
                      <a:pt x="15" y="117"/>
                    </a:lnTo>
                    <a:lnTo>
                      <a:pt x="12" y="117"/>
                    </a:lnTo>
                    <a:lnTo>
                      <a:pt x="7" y="119"/>
                    </a:lnTo>
                    <a:lnTo>
                      <a:pt x="1" y="124"/>
                    </a:lnTo>
                    <a:lnTo>
                      <a:pt x="2" y="107"/>
                    </a:lnTo>
                    <a:lnTo>
                      <a:pt x="7" y="93"/>
                    </a:lnTo>
                    <a:lnTo>
                      <a:pt x="14" y="81"/>
                    </a:lnTo>
                    <a:lnTo>
                      <a:pt x="22" y="72"/>
                    </a:lnTo>
                    <a:lnTo>
                      <a:pt x="32" y="63"/>
                    </a:lnTo>
                    <a:lnTo>
                      <a:pt x="44" y="57"/>
                    </a:lnTo>
                    <a:lnTo>
                      <a:pt x="57" y="52"/>
                    </a:lnTo>
                    <a:lnTo>
                      <a:pt x="71" y="49"/>
                    </a:lnTo>
                    <a:lnTo>
                      <a:pt x="84" y="47"/>
                    </a:lnTo>
                    <a:lnTo>
                      <a:pt x="98" y="47"/>
                    </a:lnTo>
                    <a:lnTo>
                      <a:pt x="113" y="48"/>
                    </a:lnTo>
                    <a:lnTo>
                      <a:pt x="128" y="50"/>
                    </a:lnTo>
                    <a:lnTo>
                      <a:pt x="141" y="53"/>
                    </a:lnTo>
                    <a:lnTo>
                      <a:pt x="156" y="57"/>
                    </a:lnTo>
                    <a:lnTo>
                      <a:pt x="169" y="62"/>
                    </a:lnTo>
                    <a:lnTo>
                      <a:pt x="183" y="69"/>
                    </a:lnTo>
                    <a:lnTo>
                      <a:pt x="188" y="63"/>
                    </a:lnTo>
                    <a:lnTo>
                      <a:pt x="195" y="57"/>
                    </a:lnTo>
                    <a:lnTo>
                      <a:pt x="200" y="53"/>
                    </a:lnTo>
                    <a:lnTo>
                      <a:pt x="207" y="48"/>
                    </a:lnTo>
                    <a:lnTo>
                      <a:pt x="213" y="42"/>
                    </a:lnTo>
                    <a:lnTo>
                      <a:pt x="220" y="37"/>
                    </a:lnTo>
                    <a:lnTo>
                      <a:pt x="226" y="32"/>
                    </a:lnTo>
                    <a:lnTo>
                      <a:pt x="234" y="28"/>
                    </a:lnTo>
                    <a:lnTo>
                      <a:pt x="240" y="22"/>
                    </a:lnTo>
                    <a:lnTo>
                      <a:pt x="247" y="18"/>
                    </a:lnTo>
                    <a:lnTo>
                      <a:pt x="253" y="14"/>
                    </a:lnTo>
                    <a:lnTo>
                      <a:pt x="262" y="10"/>
                    </a:lnTo>
                    <a:lnTo>
                      <a:pt x="269" y="7"/>
                    </a:lnTo>
                    <a:lnTo>
                      <a:pt x="276" y="4"/>
                    </a:lnTo>
                    <a:lnTo>
                      <a:pt x="284" y="1"/>
                    </a:lnTo>
                    <a:lnTo>
                      <a:pt x="29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0" name="Freeform 79"/>
              <p:cNvSpPr>
                <a:spLocks/>
              </p:cNvSpPr>
              <p:nvPr/>
            </p:nvSpPr>
            <p:spPr bwMode="auto">
              <a:xfrm>
                <a:off x="5661" y="2011"/>
                <a:ext cx="15" cy="22"/>
              </a:xfrm>
              <a:custGeom>
                <a:avLst/>
                <a:gdLst>
                  <a:gd name="T0" fmla="*/ 0 w 41"/>
                  <a:gd name="T1" fmla="*/ 0 h 52"/>
                  <a:gd name="T2" fmla="*/ 0 w 41"/>
                  <a:gd name="T3" fmla="*/ 0 h 52"/>
                  <a:gd name="T4" fmla="*/ 0 w 41"/>
                  <a:gd name="T5" fmla="*/ 0 h 52"/>
                  <a:gd name="T6" fmla="*/ 0 w 41"/>
                  <a:gd name="T7" fmla="*/ 0 h 52"/>
                  <a:gd name="T8" fmla="*/ 0 w 41"/>
                  <a:gd name="T9" fmla="*/ 0 h 52"/>
                  <a:gd name="T10" fmla="*/ 0 w 41"/>
                  <a:gd name="T11" fmla="*/ 0 h 52"/>
                  <a:gd name="T12" fmla="*/ 0 w 41"/>
                  <a:gd name="T13" fmla="*/ 0 h 52"/>
                  <a:gd name="T14" fmla="*/ 0 w 41"/>
                  <a:gd name="T15" fmla="*/ 0 h 52"/>
                  <a:gd name="T16" fmla="*/ 0 w 41"/>
                  <a:gd name="T17" fmla="*/ 0 h 52"/>
                  <a:gd name="T18" fmla="*/ 0 w 41"/>
                  <a:gd name="T19" fmla="*/ 0 h 52"/>
                  <a:gd name="T20" fmla="*/ 0 w 41"/>
                  <a:gd name="T21" fmla="*/ 0 h 52"/>
                  <a:gd name="T22" fmla="*/ 0 w 41"/>
                  <a:gd name="T23" fmla="*/ 0 h 52"/>
                  <a:gd name="T24" fmla="*/ 0 w 41"/>
                  <a:gd name="T25" fmla="*/ 0 h 52"/>
                  <a:gd name="T26" fmla="*/ 0 w 41"/>
                  <a:gd name="T27" fmla="*/ 0 h 52"/>
                  <a:gd name="T28" fmla="*/ 0 w 41"/>
                  <a:gd name="T29" fmla="*/ 0 h 52"/>
                  <a:gd name="T30" fmla="*/ 0 w 41"/>
                  <a:gd name="T31" fmla="*/ 0 h 52"/>
                  <a:gd name="T32" fmla="*/ 0 w 41"/>
                  <a:gd name="T33" fmla="*/ 0 h 52"/>
                  <a:gd name="T34" fmla="*/ 0 w 41"/>
                  <a:gd name="T35" fmla="*/ 0 h 52"/>
                  <a:gd name="T36" fmla="*/ 0 w 41"/>
                  <a:gd name="T37" fmla="*/ 0 h 52"/>
                  <a:gd name="T38" fmla="*/ 0 w 41"/>
                  <a:gd name="T39" fmla="*/ 0 h 52"/>
                  <a:gd name="T40" fmla="*/ 0 w 41"/>
                  <a:gd name="T41" fmla="*/ 0 h 52"/>
                  <a:gd name="T42" fmla="*/ 0 w 41"/>
                  <a:gd name="T43" fmla="*/ 0 h 52"/>
                  <a:gd name="T44" fmla="*/ 0 w 41"/>
                  <a:gd name="T45" fmla="*/ 0 h 52"/>
                  <a:gd name="T46" fmla="*/ 0 w 41"/>
                  <a:gd name="T47" fmla="*/ 0 h 52"/>
                  <a:gd name="T48" fmla="*/ 0 w 41"/>
                  <a:gd name="T49" fmla="*/ 0 h 52"/>
                  <a:gd name="T50" fmla="*/ 0 w 41"/>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52"/>
                  <a:gd name="T80" fmla="*/ 41 w 4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52">
                    <a:moveTo>
                      <a:pt x="41" y="0"/>
                    </a:moveTo>
                    <a:lnTo>
                      <a:pt x="41" y="8"/>
                    </a:lnTo>
                    <a:lnTo>
                      <a:pt x="41" y="16"/>
                    </a:lnTo>
                    <a:lnTo>
                      <a:pt x="40" y="22"/>
                    </a:lnTo>
                    <a:lnTo>
                      <a:pt x="40" y="30"/>
                    </a:lnTo>
                    <a:lnTo>
                      <a:pt x="37" y="35"/>
                    </a:lnTo>
                    <a:lnTo>
                      <a:pt x="36" y="41"/>
                    </a:lnTo>
                    <a:lnTo>
                      <a:pt x="33" y="46"/>
                    </a:lnTo>
                    <a:lnTo>
                      <a:pt x="29" y="50"/>
                    </a:lnTo>
                    <a:lnTo>
                      <a:pt x="24" y="52"/>
                    </a:lnTo>
                    <a:lnTo>
                      <a:pt x="18" y="52"/>
                    </a:lnTo>
                    <a:lnTo>
                      <a:pt x="8" y="48"/>
                    </a:lnTo>
                    <a:lnTo>
                      <a:pt x="0" y="43"/>
                    </a:lnTo>
                    <a:lnTo>
                      <a:pt x="2" y="34"/>
                    </a:lnTo>
                    <a:lnTo>
                      <a:pt x="6" y="26"/>
                    </a:lnTo>
                    <a:lnTo>
                      <a:pt x="10" y="18"/>
                    </a:lnTo>
                    <a:lnTo>
                      <a:pt x="17" y="11"/>
                    </a:lnTo>
                    <a:lnTo>
                      <a:pt x="18" y="13"/>
                    </a:lnTo>
                    <a:lnTo>
                      <a:pt x="18" y="18"/>
                    </a:lnTo>
                    <a:lnTo>
                      <a:pt x="18" y="23"/>
                    </a:lnTo>
                    <a:lnTo>
                      <a:pt x="20" y="28"/>
                    </a:lnTo>
                    <a:lnTo>
                      <a:pt x="27" y="22"/>
                    </a:lnTo>
                    <a:lnTo>
                      <a:pt x="31" y="16"/>
                    </a:lnTo>
                    <a:lnTo>
                      <a:pt x="35" y="7"/>
                    </a:lnTo>
                    <a:lnTo>
                      <a:pt x="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1" name="Freeform 80"/>
              <p:cNvSpPr>
                <a:spLocks/>
              </p:cNvSpPr>
              <p:nvPr/>
            </p:nvSpPr>
            <p:spPr bwMode="auto">
              <a:xfrm>
                <a:off x="5501" y="2022"/>
                <a:ext cx="15" cy="1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48"/>
                  <a:gd name="T62" fmla="*/ 32 w 3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48">
                    <a:moveTo>
                      <a:pt x="28" y="0"/>
                    </a:moveTo>
                    <a:lnTo>
                      <a:pt x="31" y="5"/>
                    </a:lnTo>
                    <a:lnTo>
                      <a:pt x="32" y="13"/>
                    </a:lnTo>
                    <a:lnTo>
                      <a:pt x="29" y="20"/>
                    </a:lnTo>
                    <a:lnTo>
                      <a:pt x="27" y="29"/>
                    </a:lnTo>
                    <a:lnTo>
                      <a:pt x="22" y="35"/>
                    </a:lnTo>
                    <a:lnTo>
                      <a:pt x="19" y="40"/>
                    </a:lnTo>
                    <a:lnTo>
                      <a:pt x="13" y="45"/>
                    </a:lnTo>
                    <a:lnTo>
                      <a:pt x="9" y="48"/>
                    </a:lnTo>
                    <a:lnTo>
                      <a:pt x="3" y="48"/>
                    </a:lnTo>
                    <a:lnTo>
                      <a:pt x="1" y="45"/>
                    </a:lnTo>
                    <a:lnTo>
                      <a:pt x="0" y="40"/>
                    </a:lnTo>
                    <a:lnTo>
                      <a:pt x="0" y="35"/>
                    </a:lnTo>
                    <a:lnTo>
                      <a:pt x="0" y="29"/>
                    </a:lnTo>
                    <a:lnTo>
                      <a:pt x="2" y="20"/>
                    </a:lnTo>
                    <a:lnTo>
                      <a:pt x="6" y="13"/>
                    </a:lnTo>
                    <a:lnTo>
                      <a:pt x="14" y="8"/>
                    </a:lnTo>
                    <a:lnTo>
                      <a:pt x="21" y="3"/>
                    </a:lnTo>
                    <a:lnTo>
                      <a:pt x="2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2" name="Freeform 81"/>
              <p:cNvSpPr>
                <a:spLocks/>
              </p:cNvSpPr>
              <p:nvPr/>
            </p:nvSpPr>
            <p:spPr bwMode="auto">
              <a:xfrm>
                <a:off x="5756" y="2036"/>
                <a:ext cx="25" cy="13"/>
              </a:xfrm>
              <a:custGeom>
                <a:avLst/>
                <a:gdLst>
                  <a:gd name="T0" fmla="*/ 0 w 53"/>
                  <a:gd name="T1" fmla="*/ 0 h 25"/>
                  <a:gd name="T2" fmla="*/ 0 w 53"/>
                  <a:gd name="T3" fmla="*/ 0 h 25"/>
                  <a:gd name="T4" fmla="*/ 0 w 53"/>
                  <a:gd name="T5" fmla="*/ 0 h 25"/>
                  <a:gd name="T6" fmla="*/ 0 w 53"/>
                  <a:gd name="T7" fmla="*/ 0 h 25"/>
                  <a:gd name="T8" fmla="*/ 0 w 53"/>
                  <a:gd name="T9" fmla="*/ 0 h 25"/>
                  <a:gd name="T10" fmla="*/ 0 w 53"/>
                  <a:gd name="T11" fmla="*/ 0 h 25"/>
                  <a:gd name="T12" fmla="*/ 0 w 53"/>
                  <a:gd name="T13" fmla="*/ 0 h 25"/>
                  <a:gd name="T14" fmla="*/ 0 w 53"/>
                  <a:gd name="T15" fmla="*/ 0 h 25"/>
                  <a:gd name="T16" fmla="*/ 0 w 53"/>
                  <a:gd name="T17" fmla="*/ 0 h 25"/>
                  <a:gd name="T18" fmla="*/ 0 w 53"/>
                  <a:gd name="T19" fmla="*/ 0 h 25"/>
                  <a:gd name="T20" fmla="*/ 0 w 53"/>
                  <a:gd name="T21" fmla="*/ 0 h 25"/>
                  <a:gd name="T22" fmla="*/ 0 w 53"/>
                  <a:gd name="T23" fmla="*/ 0 h 25"/>
                  <a:gd name="T24" fmla="*/ 0 w 53"/>
                  <a:gd name="T25" fmla="*/ 0 h 25"/>
                  <a:gd name="T26" fmla="*/ 0 w 53"/>
                  <a:gd name="T27" fmla="*/ 0 h 25"/>
                  <a:gd name="T28" fmla="*/ 0 w 53"/>
                  <a:gd name="T29" fmla="*/ 0 h 25"/>
                  <a:gd name="T30" fmla="*/ 0 w 53"/>
                  <a:gd name="T31" fmla="*/ 0 h 25"/>
                  <a:gd name="T32" fmla="*/ 0 w 53"/>
                  <a:gd name="T33" fmla="*/ 0 h 25"/>
                  <a:gd name="T34" fmla="*/ 0 w 53"/>
                  <a:gd name="T35" fmla="*/ 0 h 25"/>
                  <a:gd name="T36" fmla="*/ 0 w 53"/>
                  <a:gd name="T37" fmla="*/ 0 h 25"/>
                  <a:gd name="T38" fmla="*/ 0 w 53"/>
                  <a:gd name="T39" fmla="*/ 0 h 25"/>
                  <a:gd name="T40" fmla="*/ 0 w 53"/>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5"/>
                  <a:gd name="T65" fmla="*/ 53 w 53"/>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5">
                    <a:moveTo>
                      <a:pt x="1" y="2"/>
                    </a:moveTo>
                    <a:lnTo>
                      <a:pt x="5" y="0"/>
                    </a:lnTo>
                    <a:lnTo>
                      <a:pt x="11" y="0"/>
                    </a:lnTo>
                    <a:lnTo>
                      <a:pt x="15" y="0"/>
                    </a:lnTo>
                    <a:lnTo>
                      <a:pt x="20" y="2"/>
                    </a:lnTo>
                    <a:lnTo>
                      <a:pt x="28" y="8"/>
                    </a:lnTo>
                    <a:lnTo>
                      <a:pt x="36" y="15"/>
                    </a:lnTo>
                    <a:lnTo>
                      <a:pt x="39" y="17"/>
                    </a:lnTo>
                    <a:lnTo>
                      <a:pt x="43" y="19"/>
                    </a:lnTo>
                    <a:lnTo>
                      <a:pt x="48" y="21"/>
                    </a:lnTo>
                    <a:lnTo>
                      <a:pt x="53" y="22"/>
                    </a:lnTo>
                    <a:lnTo>
                      <a:pt x="53" y="24"/>
                    </a:lnTo>
                    <a:lnTo>
                      <a:pt x="45" y="25"/>
                    </a:lnTo>
                    <a:lnTo>
                      <a:pt x="37" y="25"/>
                    </a:lnTo>
                    <a:lnTo>
                      <a:pt x="27" y="23"/>
                    </a:lnTo>
                    <a:lnTo>
                      <a:pt x="19" y="20"/>
                    </a:lnTo>
                    <a:lnTo>
                      <a:pt x="10" y="16"/>
                    </a:lnTo>
                    <a:lnTo>
                      <a:pt x="4" y="13"/>
                    </a:lnTo>
                    <a:lnTo>
                      <a:pt x="0" y="8"/>
                    </a:lnTo>
                    <a:lnTo>
                      <a:pt x="1"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3" name="Freeform 82"/>
              <p:cNvSpPr>
                <a:spLocks/>
              </p:cNvSpPr>
              <p:nvPr/>
            </p:nvSpPr>
            <p:spPr bwMode="auto">
              <a:xfrm>
                <a:off x="5749" y="2049"/>
                <a:ext cx="15" cy="8"/>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w 40"/>
                  <a:gd name="T13" fmla="*/ 0 h 18"/>
                  <a:gd name="T14" fmla="*/ 0 w 40"/>
                  <a:gd name="T15" fmla="*/ 0 h 18"/>
                  <a:gd name="T16" fmla="*/ 0 w 40"/>
                  <a:gd name="T17" fmla="*/ 0 h 18"/>
                  <a:gd name="T18" fmla="*/ 0 w 40"/>
                  <a:gd name="T19" fmla="*/ 0 h 18"/>
                  <a:gd name="T20" fmla="*/ 0 w 40"/>
                  <a:gd name="T21" fmla="*/ 0 h 18"/>
                  <a:gd name="T22" fmla="*/ 0 w 40"/>
                  <a:gd name="T23" fmla="*/ 0 h 18"/>
                  <a:gd name="T24" fmla="*/ 0 w 40"/>
                  <a:gd name="T25" fmla="*/ 0 h 18"/>
                  <a:gd name="T26" fmla="*/ 0 w 40"/>
                  <a:gd name="T27" fmla="*/ 0 h 18"/>
                  <a:gd name="T28" fmla="*/ 0 w 40"/>
                  <a:gd name="T29" fmla="*/ 0 h 18"/>
                  <a:gd name="T30" fmla="*/ 0 w 40"/>
                  <a:gd name="T31" fmla="*/ 0 h 18"/>
                  <a:gd name="T32" fmla="*/ 0 w 40"/>
                  <a:gd name="T33" fmla="*/ 0 h 18"/>
                  <a:gd name="T34" fmla="*/ 0 w 40"/>
                  <a:gd name="T35" fmla="*/ 0 h 18"/>
                  <a:gd name="T36" fmla="*/ 0 w 40"/>
                  <a:gd name="T37" fmla="*/ 0 h 18"/>
                  <a:gd name="T38" fmla="*/ 0 w 40"/>
                  <a:gd name="T39" fmla="*/ 0 h 18"/>
                  <a:gd name="T40" fmla="*/ 0 w 40"/>
                  <a:gd name="T41" fmla="*/ 0 h 18"/>
                  <a:gd name="T42" fmla="*/ 0 w 40"/>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18"/>
                  <a:gd name="T68" fmla="*/ 40 w 4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18">
                    <a:moveTo>
                      <a:pt x="12" y="0"/>
                    </a:moveTo>
                    <a:lnTo>
                      <a:pt x="16" y="1"/>
                    </a:lnTo>
                    <a:lnTo>
                      <a:pt x="20" y="2"/>
                    </a:lnTo>
                    <a:lnTo>
                      <a:pt x="24" y="2"/>
                    </a:lnTo>
                    <a:lnTo>
                      <a:pt x="28" y="3"/>
                    </a:lnTo>
                    <a:lnTo>
                      <a:pt x="32" y="4"/>
                    </a:lnTo>
                    <a:lnTo>
                      <a:pt x="37" y="6"/>
                    </a:lnTo>
                    <a:lnTo>
                      <a:pt x="39" y="10"/>
                    </a:lnTo>
                    <a:lnTo>
                      <a:pt x="40" y="16"/>
                    </a:lnTo>
                    <a:lnTo>
                      <a:pt x="36" y="16"/>
                    </a:lnTo>
                    <a:lnTo>
                      <a:pt x="31" y="17"/>
                    </a:lnTo>
                    <a:lnTo>
                      <a:pt x="25" y="17"/>
                    </a:lnTo>
                    <a:lnTo>
                      <a:pt x="20" y="18"/>
                    </a:lnTo>
                    <a:lnTo>
                      <a:pt x="15" y="17"/>
                    </a:lnTo>
                    <a:lnTo>
                      <a:pt x="10" y="17"/>
                    </a:lnTo>
                    <a:lnTo>
                      <a:pt x="4" y="17"/>
                    </a:lnTo>
                    <a:lnTo>
                      <a:pt x="0" y="17"/>
                    </a:lnTo>
                    <a:lnTo>
                      <a:pt x="2" y="12"/>
                    </a:lnTo>
                    <a:lnTo>
                      <a:pt x="5" y="7"/>
                    </a:lnTo>
                    <a:lnTo>
                      <a:pt x="8" y="3"/>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4" name="Freeform 83"/>
              <p:cNvSpPr>
                <a:spLocks/>
              </p:cNvSpPr>
              <p:nvPr/>
            </p:nvSpPr>
            <p:spPr bwMode="auto">
              <a:xfrm>
                <a:off x="5138" y="2051"/>
                <a:ext cx="370" cy="331"/>
              </a:xfrm>
              <a:custGeom>
                <a:avLst/>
                <a:gdLst>
                  <a:gd name="T0" fmla="*/ 0 w 891"/>
                  <a:gd name="T1" fmla="*/ 0 h 793"/>
                  <a:gd name="T2" fmla="*/ 0 w 891"/>
                  <a:gd name="T3" fmla="*/ 0 h 793"/>
                  <a:gd name="T4" fmla="*/ 0 w 891"/>
                  <a:gd name="T5" fmla="*/ 0 h 793"/>
                  <a:gd name="T6" fmla="*/ 0 w 891"/>
                  <a:gd name="T7" fmla="*/ 0 h 793"/>
                  <a:gd name="T8" fmla="*/ 0 w 891"/>
                  <a:gd name="T9" fmla="*/ 0 h 793"/>
                  <a:gd name="T10" fmla="*/ 0 w 891"/>
                  <a:gd name="T11" fmla="*/ 0 h 793"/>
                  <a:gd name="T12" fmla="*/ 0 w 891"/>
                  <a:gd name="T13" fmla="*/ 0 h 793"/>
                  <a:gd name="T14" fmla="*/ 0 w 891"/>
                  <a:gd name="T15" fmla="*/ 0 h 793"/>
                  <a:gd name="T16" fmla="*/ 0 w 891"/>
                  <a:gd name="T17" fmla="*/ 0 h 793"/>
                  <a:gd name="T18" fmla="*/ 0 w 891"/>
                  <a:gd name="T19" fmla="*/ 0 h 793"/>
                  <a:gd name="T20" fmla="*/ 0 w 891"/>
                  <a:gd name="T21" fmla="*/ 0 h 793"/>
                  <a:gd name="T22" fmla="*/ 0 w 891"/>
                  <a:gd name="T23" fmla="*/ 0 h 793"/>
                  <a:gd name="T24" fmla="*/ 0 w 891"/>
                  <a:gd name="T25" fmla="*/ 0 h 793"/>
                  <a:gd name="T26" fmla="*/ 0 w 891"/>
                  <a:gd name="T27" fmla="*/ 0 h 793"/>
                  <a:gd name="T28" fmla="*/ 0 w 891"/>
                  <a:gd name="T29" fmla="*/ 0 h 793"/>
                  <a:gd name="T30" fmla="*/ 0 w 891"/>
                  <a:gd name="T31" fmla="*/ 0 h 793"/>
                  <a:gd name="T32" fmla="*/ 0 w 891"/>
                  <a:gd name="T33" fmla="*/ 0 h 793"/>
                  <a:gd name="T34" fmla="*/ 0 w 891"/>
                  <a:gd name="T35" fmla="*/ 0 h 793"/>
                  <a:gd name="T36" fmla="*/ 0 w 891"/>
                  <a:gd name="T37" fmla="*/ 0 h 793"/>
                  <a:gd name="T38" fmla="*/ 0 w 891"/>
                  <a:gd name="T39" fmla="*/ 0 h 793"/>
                  <a:gd name="T40" fmla="*/ 0 w 891"/>
                  <a:gd name="T41" fmla="*/ 0 h 793"/>
                  <a:gd name="T42" fmla="*/ 0 w 891"/>
                  <a:gd name="T43" fmla="*/ 0 h 793"/>
                  <a:gd name="T44" fmla="*/ 0 w 891"/>
                  <a:gd name="T45" fmla="*/ 0 h 793"/>
                  <a:gd name="T46" fmla="*/ 0 w 891"/>
                  <a:gd name="T47" fmla="*/ 0 h 793"/>
                  <a:gd name="T48" fmla="*/ 0 w 891"/>
                  <a:gd name="T49" fmla="*/ 0 h 793"/>
                  <a:gd name="T50" fmla="*/ 0 w 891"/>
                  <a:gd name="T51" fmla="*/ 0 h 793"/>
                  <a:gd name="T52" fmla="*/ 0 w 891"/>
                  <a:gd name="T53" fmla="*/ 0 h 793"/>
                  <a:gd name="T54" fmla="*/ 0 w 891"/>
                  <a:gd name="T55" fmla="*/ 0 h 793"/>
                  <a:gd name="T56" fmla="*/ 0 w 891"/>
                  <a:gd name="T57" fmla="*/ 0 h 793"/>
                  <a:gd name="T58" fmla="*/ 0 w 891"/>
                  <a:gd name="T59" fmla="*/ 0 h 793"/>
                  <a:gd name="T60" fmla="*/ 0 w 891"/>
                  <a:gd name="T61" fmla="*/ 0 h 793"/>
                  <a:gd name="T62" fmla="*/ 0 w 891"/>
                  <a:gd name="T63" fmla="*/ 0 h 793"/>
                  <a:gd name="T64" fmla="*/ 0 w 891"/>
                  <a:gd name="T65" fmla="*/ 0 h 793"/>
                  <a:gd name="T66" fmla="*/ 0 w 891"/>
                  <a:gd name="T67" fmla="*/ 0 h 793"/>
                  <a:gd name="T68" fmla="*/ 0 w 891"/>
                  <a:gd name="T69" fmla="*/ 0 h 793"/>
                  <a:gd name="T70" fmla="*/ 0 w 891"/>
                  <a:gd name="T71" fmla="*/ 0 h 793"/>
                  <a:gd name="T72" fmla="*/ 0 w 891"/>
                  <a:gd name="T73" fmla="*/ 0 h 793"/>
                  <a:gd name="T74" fmla="*/ 0 w 891"/>
                  <a:gd name="T75" fmla="*/ 0 h 793"/>
                  <a:gd name="T76" fmla="*/ 0 w 891"/>
                  <a:gd name="T77" fmla="*/ 0 h 793"/>
                  <a:gd name="T78" fmla="*/ 0 w 891"/>
                  <a:gd name="T79" fmla="*/ 0 h 793"/>
                  <a:gd name="T80" fmla="*/ 0 w 891"/>
                  <a:gd name="T81" fmla="*/ 0 h 793"/>
                  <a:gd name="T82" fmla="*/ 0 w 891"/>
                  <a:gd name="T83" fmla="*/ 0 h 793"/>
                  <a:gd name="T84" fmla="*/ 0 w 891"/>
                  <a:gd name="T85" fmla="*/ 0 h 793"/>
                  <a:gd name="T86" fmla="*/ 0 w 891"/>
                  <a:gd name="T87" fmla="*/ 0 h 793"/>
                  <a:gd name="T88" fmla="*/ 0 w 891"/>
                  <a:gd name="T89" fmla="*/ 0 h 793"/>
                  <a:gd name="T90" fmla="*/ 0 w 891"/>
                  <a:gd name="T91" fmla="*/ 0 h 793"/>
                  <a:gd name="T92" fmla="*/ 0 w 891"/>
                  <a:gd name="T93" fmla="*/ 0 h 793"/>
                  <a:gd name="T94" fmla="*/ 0 w 891"/>
                  <a:gd name="T95" fmla="*/ 0 h 793"/>
                  <a:gd name="T96" fmla="*/ 0 w 891"/>
                  <a:gd name="T97" fmla="*/ 0 h 793"/>
                  <a:gd name="T98" fmla="*/ 0 w 891"/>
                  <a:gd name="T99" fmla="*/ 0 h 793"/>
                  <a:gd name="T100" fmla="*/ 0 w 891"/>
                  <a:gd name="T101" fmla="*/ 0 h 793"/>
                  <a:gd name="T102" fmla="*/ 0 w 891"/>
                  <a:gd name="T103" fmla="*/ 0 h 793"/>
                  <a:gd name="T104" fmla="*/ 0 w 891"/>
                  <a:gd name="T105" fmla="*/ 0 h 793"/>
                  <a:gd name="T106" fmla="*/ 0 w 891"/>
                  <a:gd name="T107" fmla="*/ 0 h 793"/>
                  <a:gd name="T108" fmla="*/ 0 w 891"/>
                  <a:gd name="T109" fmla="*/ 0 h 793"/>
                  <a:gd name="T110" fmla="*/ 0 w 891"/>
                  <a:gd name="T111" fmla="*/ 0 h 793"/>
                  <a:gd name="T112" fmla="*/ 0 w 891"/>
                  <a:gd name="T113" fmla="*/ 0 h 793"/>
                  <a:gd name="T114" fmla="*/ 0 w 891"/>
                  <a:gd name="T115" fmla="*/ 0 h 793"/>
                  <a:gd name="T116" fmla="*/ 0 w 891"/>
                  <a:gd name="T117" fmla="*/ 0 h 793"/>
                  <a:gd name="T118" fmla="*/ 0 w 891"/>
                  <a:gd name="T119" fmla="*/ 0 h 7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1"/>
                  <a:gd name="T181" fmla="*/ 0 h 793"/>
                  <a:gd name="T182" fmla="*/ 891 w 891"/>
                  <a:gd name="T183" fmla="*/ 793 h 7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1" h="793">
                    <a:moveTo>
                      <a:pt x="761" y="0"/>
                    </a:moveTo>
                    <a:lnTo>
                      <a:pt x="773" y="0"/>
                    </a:lnTo>
                    <a:lnTo>
                      <a:pt x="787" y="2"/>
                    </a:lnTo>
                    <a:lnTo>
                      <a:pt x="801" y="7"/>
                    </a:lnTo>
                    <a:lnTo>
                      <a:pt x="813" y="14"/>
                    </a:lnTo>
                    <a:lnTo>
                      <a:pt x="824" y="20"/>
                    </a:lnTo>
                    <a:lnTo>
                      <a:pt x="837" y="30"/>
                    </a:lnTo>
                    <a:lnTo>
                      <a:pt x="847" y="40"/>
                    </a:lnTo>
                    <a:lnTo>
                      <a:pt x="858" y="53"/>
                    </a:lnTo>
                    <a:lnTo>
                      <a:pt x="865" y="64"/>
                    </a:lnTo>
                    <a:lnTo>
                      <a:pt x="873" y="77"/>
                    </a:lnTo>
                    <a:lnTo>
                      <a:pt x="878" y="90"/>
                    </a:lnTo>
                    <a:lnTo>
                      <a:pt x="885" y="104"/>
                    </a:lnTo>
                    <a:lnTo>
                      <a:pt x="888" y="116"/>
                    </a:lnTo>
                    <a:lnTo>
                      <a:pt x="891" y="131"/>
                    </a:lnTo>
                    <a:lnTo>
                      <a:pt x="891" y="144"/>
                    </a:lnTo>
                    <a:lnTo>
                      <a:pt x="891" y="156"/>
                    </a:lnTo>
                    <a:lnTo>
                      <a:pt x="887" y="153"/>
                    </a:lnTo>
                    <a:lnTo>
                      <a:pt x="887" y="150"/>
                    </a:lnTo>
                    <a:lnTo>
                      <a:pt x="886" y="150"/>
                    </a:lnTo>
                    <a:lnTo>
                      <a:pt x="885" y="150"/>
                    </a:lnTo>
                    <a:lnTo>
                      <a:pt x="879" y="166"/>
                    </a:lnTo>
                    <a:lnTo>
                      <a:pt x="872" y="183"/>
                    </a:lnTo>
                    <a:lnTo>
                      <a:pt x="862" y="200"/>
                    </a:lnTo>
                    <a:lnTo>
                      <a:pt x="851" y="215"/>
                    </a:lnTo>
                    <a:lnTo>
                      <a:pt x="838" y="228"/>
                    </a:lnTo>
                    <a:lnTo>
                      <a:pt x="822" y="240"/>
                    </a:lnTo>
                    <a:lnTo>
                      <a:pt x="807" y="249"/>
                    </a:lnTo>
                    <a:lnTo>
                      <a:pt x="792" y="257"/>
                    </a:lnTo>
                    <a:lnTo>
                      <a:pt x="774" y="261"/>
                    </a:lnTo>
                    <a:lnTo>
                      <a:pt x="759" y="263"/>
                    </a:lnTo>
                    <a:lnTo>
                      <a:pt x="744" y="260"/>
                    </a:lnTo>
                    <a:lnTo>
                      <a:pt x="729" y="256"/>
                    </a:lnTo>
                    <a:lnTo>
                      <a:pt x="716" y="246"/>
                    </a:lnTo>
                    <a:lnTo>
                      <a:pt x="705" y="233"/>
                    </a:lnTo>
                    <a:lnTo>
                      <a:pt x="695" y="216"/>
                    </a:lnTo>
                    <a:lnTo>
                      <a:pt x="689" y="194"/>
                    </a:lnTo>
                    <a:lnTo>
                      <a:pt x="684" y="184"/>
                    </a:lnTo>
                    <a:lnTo>
                      <a:pt x="679" y="174"/>
                    </a:lnTo>
                    <a:lnTo>
                      <a:pt x="671" y="167"/>
                    </a:lnTo>
                    <a:lnTo>
                      <a:pt x="664" y="160"/>
                    </a:lnTo>
                    <a:lnTo>
                      <a:pt x="653" y="153"/>
                    </a:lnTo>
                    <a:lnTo>
                      <a:pt x="643" y="149"/>
                    </a:lnTo>
                    <a:lnTo>
                      <a:pt x="632" y="145"/>
                    </a:lnTo>
                    <a:lnTo>
                      <a:pt x="621" y="144"/>
                    </a:lnTo>
                    <a:lnTo>
                      <a:pt x="608" y="142"/>
                    </a:lnTo>
                    <a:lnTo>
                      <a:pt x="595" y="143"/>
                    </a:lnTo>
                    <a:lnTo>
                      <a:pt x="584" y="144"/>
                    </a:lnTo>
                    <a:lnTo>
                      <a:pt x="572" y="148"/>
                    </a:lnTo>
                    <a:lnTo>
                      <a:pt x="560" y="152"/>
                    </a:lnTo>
                    <a:lnTo>
                      <a:pt x="550" y="159"/>
                    </a:lnTo>
                    <a:lnTo>
                      <a:pt x="540" y="168"/>
                    </a:lnTo>
                    <a:lnTo>
                      <a:pt x="533" y="179"/>
                    </a:lnTo>
                    <a:lnTo>
                      <a:pt x="538" y="177"/>
                    </a:lnTo>
                    <a:lnTo>
                      <a:pt x="544" y="176"/>
                    </a:lnTo>
                    <a:lnTo>
                      <a:pt x="550" y="174"/>
                    </a:lnTo>
                    <a:lnTo>
                      <a:pt x="556" y="172"/>
                    </a:lnTo>
                    <a:lnTo>
                      <a:pt x="561" y="170"/>
                    </a:lnTo>
                    <a:lnTo>
                      <a:pt x="568" y="169"/>
                    </a:lnTo>
                    <a:lnTo>
                      <a:pt x="573" y="166"/>
                    </a:lnTo>
                    <a:lnTo>
                      <a:pt x="579" y="165"/>
                    </a:lnTo>
                    <a:lnTo>
                      <a:pt x="585" y="162"/>
                    </a:lnTo>
                    <a:lnTo>
                      <a:pt x="590" y="162"/>
                    </a:lnTo>
                    <a:lnTo>
                      <a:pt x="595" y="161"/>
                    </a:lnTo>
                    <a:lnTo>
                      <a:pt x="602" y="162"/>
                    </a:lnTo>
                    <a:lnTo>
                      <a:pt x="607" y="162"/>
                    </a:lnTo>
                    <a:lnTo>
                      <a:pt x="614" y="162"/>
                    </a:lnTo>
                    <a:lnTo>
                      <a:pt x="620" y="165"/>
                    </a:lnTo>
                    <a:lnTo>
                      <a:pt x="628" y="169"/>
                    </a:lnTo>
                    <a:lnTo>
                      <a:pt x="623" y="169"/>
                    </a:lnTo>
                    <a:lnTo>
                      <a:pt x="618" y="171"/>
                    </a:lnTo>
                    <a:lnTo>
                      <a:pt x="613" y="172"/>
                    </a:lnTo>
                    <a:lnTo>
                      <a:pt x="609" y="172"/>
                    </a:lnTo>
                    <a:lnTo>
                      <a:pt x="604" y="172"/>
                    </a:lnTo>
                    <a:lnTo>
                      <a:pt x="598" y="173"/>
                    </a:lnTo>
                    <a:lnTo>
                      <a:pt x="593" y="174"/>
                    </a:lnTo>
                    <a:lnTo>
                      <a:pt x="588" y="176"/>
                    </a:lnTo>
                    <a:lnTo>
                      <a:pt x="583" y="176"/>
                    </a:lnTo>
                    <a:lnTo>
                      <a:pt x="577" y="178"/>
                    </a:lnTo>
                    <a:lnTo>
                      <a:pt x="572" y="180"/>
                    </a:lnTo>
                    <a:lnTo>
                      <a:pt x="569" y="182"/>
                    </a:lnTo>
                    <a:lnTo>
                      <a:pt x="564" y="185"/>
                    </a:lnTo>
                    <a:lnTo>
                      <a:pt x="561" y="189"/>
                    </a:lnTo>
                    <a:lnTo>
                      <a:pt x="558" y="193"/>
                    </a:lnTo>
                    <a:lnTo>
                      <a:pt x="556" y="200"/>
                    </a:lnTo>
                    <a:lnTo>
                      <a:pt x="551" y="198"/>
                    </a:lnTo>
                    <a:lnTo>
                      <a:pt x="548" y="199"/>
                    </a:lnTo>
                    <a:lnTo>
                      <a:pt x="545" y="199"/>
                    </a:lnTo>
                    <a:lnTo>
                      <a:pt x="543" y="201"/>
                    </a:lnTo>
                    <a:lnTo>
                      <a:pt x="540" y="205"/>
                    </a:lnTo>
                    <a:lnTo>
                      <a:pt x="539" y="210"/>
                    </a:lnTo>
                    <a:lnTo>
                      <a:pt x="545" y="211"/>
                    </a:lnTo>
                    <a:lnTo>
                      <a:pt x="550" y="211"/>
                    </a:lnTo>
                    <a:lnTo>
                      <a:pt x="556" y="210"/>
                    </a:lnTo>
                    <a:lnTo>
                      <a:pt x="563" y="209"/>
                    </a:lnTo>
                    <a:lnTo>
                      <a:pt x="568" y="207"/>
                    </a:lnTo>
                    <a:lnTo>
                      <a:pt x="575" y="206"/>
                    </a:lnTo>
                    <a:lnTo>
                      <a:pt x="580" y="203"/>
                    </a:lnTo>
                    <a:lnTo>
                      <a:pt x="587" y="201"/>
                    </a:lnTo>
                    <a:lnTo>
                      <a:pt x="592" y="199"/>
                    </a:lnTo>
                    <a:lnTo>
                      <a:pt x="598" y="198"/>
                    </a:lnTo>
                    <a:lnTo>
                      <a:pt x="604" y="196"/>
                    </a:lnTo>
                    <a:lnTo>
                      <a:pt x="610" y="197"/>
                    </a:lnTo>
                    <a:lnTo>
                      <a:pt x="614" y="197"/>
                    </a:lnTo>
                    <a:lnTo>
                      <a:pt x="619" y="201"/>
                    </a:lnTo>
                    <a:lnTo>
                      <a:pt x="624" y="204"/>
                    </a:lnTo>
                    <a:lnTo>
                      <a:pt x="629" y="210"/>
                    </a:lnTo>
                    <a:lnTo>
                      <a:pt x="622" y="209"/>
                    </a:lnTo>
                    <a:lnTo>
                      <a:pt x="614" y="210"/>
                    </a:lnTo>
                    <a:lnTo>
                      <a:pt x="607" y="210"/>
                    </a:lnTo>
                    <a:lnTo>
                      <a:pt x="600" y="213"/>
                    </a:lnTo>
                    <a:lnTo>
                      <a:pt x="592" y="214"/>
                    </a:lnTo>
                    <a:lnTo>
                      <a:pt x="585" y="217"/>
                    </a:lnTo>
                    <a:lnTo>
                      <a:pt x="577" y="219"/>
                    </a:lnTo>
                    <a:lnTo>
                      <a:pt x="572" y="224"/>
                    </a:lnTo>
                    <a:lnTo>
                      <a:pt x="565" y="227"/>
                    </a:lnTo>
                    <a:lnTo>
                      <a:pt x="558" y="231"/>
                    </a:lnTo>
                    <a:lnTo>
                      <a:pt x="553" y="237"/>
                    </a:lnTo>
                    <a:lnTo>
                      <a:pt x="549" y="243"/>
                    </a:lnTo>
                    <a:lnTo>
                      <a:pt x="543" y="248"/>
                    </a:lnTo>
                    <a:lnTo>
                      <a:pt x="539" y="256"/>
                    </a:lnTo>
                    <a:lnTo>
                      <a:pt x="535" y="264"/>
                    </a:lnTo>
                    <a:lnTo>
                      <a:pt x="533" y="272"/>
                    </a:lnTo>
                    <a:lnTo>
                      <a:pt x="538" y="268"/>
                    </a:lnTo>
                    <a:lnTo>
                      <a:pt x="543" y="265"/>
                    </a:lnTo>
                    <a:lnTo>
                      <a:pt x="549" y="262"/>
                    </a:lnTo>
                    <a:lnTo>
                      <a:pt x="557" y="258"/>
                    </a:lnTo>
                    <a:lnTo>
                      <a:pt x="563" y="254"/>
                    </a:lnTo>
                    <a:lnTo>
                      <a:pt x="570" y="250"/>
                    </a:lnTo>
                    <a:lnTo>
                      <a:pt x="577" y="248"/>
                    </a:lnTo>
                    <a:lnTo>
                      <a:pt x="584" y="246"/>
                    </a:lnTo>
                    <a:lnTo>
                      <a:pt x="590" y="244"/>
                    </a:lnTo>
                    <a:lnTo>
                      <a:pt x="595" y="244"/>
                    </a:lnTo>
                    <a:lnTo>
                      <a:pt x="602" y="244"/>
                    </a:lnTo>
                    <a:lnTo>
                      <a:pt x="609" y="245"/>
                    </a:lnTo>
                    <a:lnTo>
                      <a:pt x="614" y="247"/>
                    </a:lnTo>
                    <a:lnTo>
                      <a:pt x="619" y="252"/>
                    </a:lnTo>
                    <a:lnTo>
                      <a:pt x="624" y="258"/>
                    </a:lnTo>
                    <a:lnTo>
                      <a:pt x="628" y="266"/>
                    </a:lnTo>
                    <a:lnTo>
                      <a:pt x="619" y="263"/>
                    </a:lnTo>
                    <a:lnTo>
                      <a:pt x="610" y="262"/>
                    </a:lnTo>
                    <a:lnTo>
                      <a:pt x="601" y="262"/>
                    </a:lnTo>
                    <a:lnTo>
                      <a:pt x="591" y="265"/>
                    </a:lnTo>
                    <a:lnTo>
                      <a:pt x="581" y="269"/>
                    </a:lnTo>
                    <a:lnTo>
                      <a:pt x="572" y="275"/>
                    </a:lnTo>
                    <a:lnTo>
                      <a:pt x="562" y="281"/>
                    </a:lnTo>
                    <a:lnTo>
                      <a:pt x="555" y="287"/>
                    </a:lnTo>
                    <a:lnTo>
                      <a:pt x="548" y="293"/>
                    </a:lnTo>
                    <a:lnTo>
                      <a:pt x="543" y="298"/>
                    </a:lnTo>
                    <a:lnTo>
                      <a:pt x="539" y="302"/>
                    </a:lnTo>
                    <a:lnTo>
                      <a:pt x="539" y="306"/>
                    </a:lnTo>
                    <a:lnTo>
                      <a:pt x="541" y="307"/>
                    </a:lnTo>
                    <a:lnTo>
                      <a:pt x="547" y="307"/>
                    </a:lnTo>
                    <a:lnTo>
                      <a:pt x="554" y="304"/>
                    </a:lnTo>
                    <a:lnTo>
                      <a:pt x="567" y="300"/>
                    </a:lnTo>
                    <a:lnTo>
                      <a:pt x="571" y="298"/>
                    </a:lnTo>
                    <a:lnTo>
                      <a:pt x="577" y="296"/>
                    </a:lnTo>
                    <a:lnTo>
                      <a:pt x="586" y="295"/>
                    </a:lnTo>
                    <a:lnTo>
                      <a:pt x="593" y="294"/>
                    </a:lnTo>
                    <a:lnTo>
                      <a:pt x="599" y="293"/>
                    </a:lnTo>
                    <a:lnTo>
                      <a:pt x="606" y="296"/>
                    </a:lnTo>
                    <a:lnTo>
                      <a:pt x="608" y="297"/>
                    </a:lnTo>
                    <a:lnTo>
                      <a:pt x="610" y="300"/>
                    </a:lnTo>
                    <a:lnTo>
                      <a:pt x="612" y="303"/>
                    </a:lnTo>
                    <a:lnTo>
                      <a:pt x="614" y="308"/>
                    </a:lnTo>
                    <a:lnTo>
                      <a:pt x="607" y="310"/>
                    </a:lnTo>
                    <a:lnTo>
                      <a:pt x="601" y="313"/>
                    </a:lnTo>
                    <a:lnTo>
                      <a:pt x="595" y="314"/>
                    </a:lnTo>
                    <a:lnTo>
                      <a:pt x="589" y="317"/>
                    </a:lnTo>
                    <a:lnTo>
                      <a:pt x="581" y="319"/>
                    </a:lnTo>
                    <a:lnTo>
                      <a:pt x="575" y="321"/>
                    </a:lnTo>
                    <a:lnTo>
                      <a:pt x="568" y="323"/>
                    </a:lnTo>
                    <a:lnTo>
                      <a:pt x="562" y="325"/>
                    </a:lnTo>
                    <a:lnTo>
                      <a:pt x="555" y="327"/>
                    </a:lnTo>
                    <a:lnTo>
                      <a:pt x="550" y="330"/>
                    </a:lnTo>
                    <a:lnTo>
                      <a:pt x="545" y="333"/>
                    </a:lnTo>
                    <a:lnTo>
                      <a:pt x="540" y="338"/>
                    </a:lnTo>
                    <a:lnTo>
                      <a:pt x="536" y="341"/>
                    </a:lnTo>
                    <a:lnTo>
                      <a:pt x="534" y="346"/>
                    </a:lnTo>
                    <a:lnTo>
                      <a:pt x="533" y="352"/>
                    </a:lnTo>
                    <a:lnTo>
                      <a:pt x="533" y="359"/>
                    </a:lnTo>
                    <a:lnTo>
                      <a:pt x="524" y="361"/>
                    </a:lnTo>
                    <a:lnTo>
                      <a:pt x="519" y="368"/>
                    </a:lnTo>
                    <a:lnTo>
                      <a:pt x="516" y="372"/>
                    </a:lnTo>
                    <a:lnTo>
                      <a:pt x="515" y="378"/>
                    </a:lnTo>
                    <a:lnTo>
                      <a:pt x="514" y="382"/>
                    </a:lnTo>
                    <a:lnTo>
                      <a:pt x="515" y="388"/>
                    </a:lnTo>
                    <a:lnTo>
                      <a:pt x="521" y="384"/>
                    </a:lnTo>
                    <a:lnTo>
                      <a:pt x="527" y="380"/>
                    </a:lnTo>
                    <a:lnTo>
                      <a:pt x="533" y="377"/>
                    </a:lnTo>
                    <a:lnTo>
                      <a:pt x="539" y="373"/>
                    </a:lnTo>
                    <a:lnTo>
                      <a:pt x="547" y="369"/>
                    </a:lnTo>
                    <a:lnTo>
                      <a:pt x="554" y="364"/>
                    </a:lnTo>
                    <a:lnTo>
                      <a:pt x="561" y="361"/>
                    </a:lnTo>
                    <a:lnTo>
                      <a:pt x="569" y="359"/>
                    </a:lnTo>
                    <a:lnTo>
                      <a:pt x="576" y="355"/>
                    </a:lnTo>
                    <a:lnTo>
                      <a:pt x="583" y="353"/>
                    </a:lnTo>
                    <a:lnTo>
                      <a:pt x="589" y="352"/>
                    </a:lnTo>
                    <a:lnTo>
                      <a:pt x="595" y="353"/>
                    </a:lnTo>
                    <a:lnTo>
                      <a:pt x="601" y="353"/>
                    </a:lnTo>
                    <a:lnTo>
                      <a:pt x="606" y="356"/>
                    </a:lnTo>
                    <a:lnTo>
                      <a:pt x="610" y="360"/>
                    </a:lnTo>
                    <a:lnTo>
                      <a:pt x="614" y="368"/>
                    </a:lnTo>
                    <a:lnTo>
                      <a:pt x="605" y="370"/>
                    </a:lnTo>
                    <a:lnTo>
                      <a:pt x="598" y="372"/>
                    </a:lnTo>
                    <a:lnTo>
                      <a:pt x="591" y="376"/>
                    </a:lnTo>
                    <a:lnTo>
                      <a:pt x="586" y="380"/>
                    </a:lnTo>
                    <a:lnTo>
                      <a:pt x="580" y="383"/>
                    </a:lnTo>
                    <a:lnTo>
                      <a:pt x="575" y="389"/>
                    </a:lnTo>
                    <a:lnTo>
                      <a:pt x="571" y="394"/>
                    </a:lnTo>
                    <a:lnTo>
                      <a:pt x="568" y="400"/>
                    </a:lnTo>
                    <a:lnTo>
                      <a:pt x="563" y="405"/>
                    </a:lnTo>
                    <a:lnTo>
                      <a:pt x="559" y="411"/>
                    </a:lnTo>
                    <a:lnTo>
                      <a:pt x="556" y="417"/>
                    </a:lnTo>
                    <a:lnTo>
                      <a:pt x="553" y="425"/>
                    </a:lnTo>
                    <a:lnTo>
                      <a:pt x="551" y="431"/>
                    </a:lnTo>
                    <a:lnTo>
                      <a:pt x="549" y="437"/>
                    </a:lnTo>
                    <a:lnTo>
                      <a:pt x="546" y="445"/>
                    </a:lnTo>
                    <a:lnTo>
                      <a:pt x="543" y="453"/>
                    </a:lnTo>
                    <a:lnTo>
                      <a:pt x="538" y="452"/>
                    </a:lnTo>
                    <a:lnTo>
                      <a:pt x="535" y="453"/>
                    </a:lnTo>
                    <a:lnTo>
                      <a:pt x="533" y="455"/>
                    </a:lnTo>
                    <a:lnTo>
                      <a:pt x="533" y="458"/>
                    </a:lnTo>
                    <a:lnTo>
                      <a:pt x="533" y="462"/>
                    </a:lnTo>
                    <a:lnTo>
                      <a:pt x="533" y="466"/>
                    </a:lnTo>
                    <a:lnTo>
                      <a:pt x="533" y="471"/>
                    </a:lnTo>
                    <a:lnTo>
                      <a:pt x="533" y="475"/>
                    </a:lnTo>
                    <a:lnTo>
                      <a:pt x="541" y="467"/>
                    </a:lnTo>
                    <a:lnTo>
                      <a:pt x="550" y="460"/>
                    </a:lnTo>
                    <a:lnTo>
                      <a:pt x="558" y="453"/>
                    </a:lnTo>
                    <a:lnTo>
                      <a:pt x="568" y="448"/>
                    </a:lnTo>
                    <a:lnTo>
                      <a:pt x="575" y="443"/>
                    </a:lnTo>
                    <a:lnTo>
                      <a:pt x="584" y="437"/>
                    </a:lnTo>
                    <a:lnTo>
                      <a:pt x="588" y="435"/>
                    </a:lnTo>
                    <a:lnTo>
                      <a:pt x="592" y="434"/>
                    </a:lnTo>
                    <a:lnTo>
                      <a:pt x="597" y="432"/>
                    </a:lnTo>
                    <a:lnTo>
                      <a:pt x="603" y="430"/>
                    </a:lnTo>
                    <a:lnTo>
                      <a:pt x="609" y="426"/>
                    </a:lnTo>
                    <a:lnTo>
                      <a:pt x="610" y="430"/>
                    </a:lnTo>
                    <a:lnTo>
                      <a:pt x="609" y="434"/>
                    </a:lnTo>
                    <a:lnTo>
                      <a:pt x="607" y="439"/>
                    </a:lnTo>
                    <a:lnTo>
                      <a:pt x="605" y="446"/>
                    </a:lnTo>
                    <a:lnTo>
                      <a:pt x="602" y="453"/>
                    </a:lnTo>
                    <a:lnTo>
                      <a:pt x="597" y="460"/>
                    </a:lnTo>
                    <a:lnTo>
                      <a:pt x="593" y="468"/>
                    </a:lnTo>
                    <a:lnTo>
                      <a:pt x="589" y="475"/>
                    </a:lnTo>
                    <a:lnTo>
                      <a:pt x="586" y="483"/>
                    </a:lnTo>
                    <a:lnTo>
                      <a:pt x="581" y="489"/>
                    </a:lnTo>
                    <a:lnTo>
                      <a:pt x="577" y="494"/>
                    </a:lnTo>
                    <a:lnTo>
                      <a:pt x="574" y="499"/>
                    </a:lnTo>
                    <a:lnTo>
                      <a:pt x="572" y="504"/>
                    </a:lnTo>
                    <a:lnTo>
                      <a:pt x="572" y="505"/>
                    </a:lnTo>
                    <a:lnTo>
                      <a:pt x="577" y="501"/>
                    </a:lnTo>
                    <a:lnTo>
                      <a:pt x="582" y="498"/>
                    </a:lnTo>
                    <a:lnTo>
                      <a:pt x="587" y="495"/>
                    </a:lnTo>
                    <a:lnTo>
                      <a:pt x="594" y="493"/>
                    </a:lnTo>
                    <a:lnTo>
                      <a:pt x="600" y="491"/>
                    </a:lnTo>
                    <a:lnTo>
                      <a:pt x="607" y="491"/>
                    </a:lnTo>
                    <a:lnTo>
                      <a:pt x="613" y="491"/>
                    </a:lnTo>
                    <a:lnTo>
                      <a:pt x="618" y="492"/>
                    </a:lnTo>
                    <a:lnTo>
                      <a:pt x="622" y="494"/>
                    </a:lnTo>
                    <a:lnTo>
                      <a:pt x="624" y="497"/>
                    </a:lnTo>
                    <a:lnTo>
                      <a:pt x="624" y="502"/>
                    </a:lnTo>
                    <a:lnTo>
                      <a:pt x="623" y="507"/>
                    </a:lnTo>
                    <a:lnTo>
                      <a:pt x="619" y="510"/>
                    </a:lnTo>
                    <a:lnTo>
                      <a:pt x="614" y="514"/>
                    </a:lnTo>
                    <a:lnTo>
                      <a:pt x="607" y="520"/>
                    </a:lnTo>
                    <a:lnTo>
                      <a:pt x="599" y="526"/>
                    </a:lnTo>
                    <a:lnTo>
                      <a:pt x="591" y="531"/>
                    </a:lnTo>
                    <a:lnTo>
                      <a:pt x="583" y="537"/>
                    </a:lnTo>
                    <a:lnTo>
                      <a:pt x="575" y="542"/>
                    </a:lnTo>
                    <a:lnTo>
                      <a:pt x="568" y="546"/>
                    </a:lnTo>
                    <a:lnTo>
                      <a:pt x="558" y="549"/>
                    </a:lnTo>
                    <a:lnTo>
                      <a:pt x="551" y="552"/>
                    </a:lnTo>
                    <a:lnTo>
                      <a:pt x="542" y="556"/>
                    </a:lnTo>
                    <a:lnTo>
                      <a:pt x="534" y="561"/>
                    </a:lnTo>
                    <a:lnTo>
                      <a:pt x="538" y="563"/>
                    </a:lnTo>
                    <a:lnTo>
                      <a:pt x="543" y="564"/>
                    </a:lnTo>
                    <a:lnTo>
                      <a:pt x="549" y="564"/>
                    </a:lnTo>
                    <a:lnTo>
                      <a:pt x="554" y="565"/>
                    </a:lnTo>
                    <a:lnTo>
                      <a:pt x="559" y="563"/>
                    </a:lnTo>
                    <a:lnTo>
                      <a:pt x="567" y="563"/>
                    </a:lnTo>
                    <a:lnTo>
                      <a:pt x="572" y="561"/>
                    </a:lnTo>
                    <a:lnTo>
                      <a:pt x="578" y="561"/>
                    </a:lnTo>
                    <a:lnTo>
                      <a:pt x="584" y="560"/>
                    </a:lnTo>
                    <a:lnTo>
                      <a:pt x="589" y="560"/>
                    </a:lnTo>
                    <a:lnTo>
                      <a:pt x="593" y="560"/>
                    </a:lnTo>
                    <a:lnTo>
                      <a:pt x="598" y="561"/>
                    </a:lnTo>
                    <a:lnTo>
                      <a:pt x="602" y="563"/>
                    </a:lnTo>
                    <a:lnTo>
                      <a:pt x="605" y="567"/>
                    </a:lnTo>
                    <a:lnTo>
                      <a:pt x="607" y="571"/>
                    </a:lnTo>
                    <a:lnTo>
                      <a:pt x="609" y="579"/>
                    </a:lnTo>
                    <a:lnTo>
                      <a:pt x="599" y="579"/>
                    </a:lnTo>
                    <a:lnTo>
                      <a:pt x="590" y="581"/>
                    </a:lnTo>
                    <a:lnTo>
                      <a:pt x="580" y="582"/>
                    </a:lnTo>
                    <a:lnTo>
                      <a:pt x="571" y="584"/>
                    </a:lnTo>
                    <a:lnTo>
                      <a:pt x="560" y="585"/>
                    </a:lnTo>
                    <a:lnTo>
                      <a:pt x="551" y="586"/>
                    </a:lnTo>
                    <a:lnTo>
                      <a:pt x="541" y="587"/>
                    </a:lnTo>
                    <a:lnTo>
                      <a:pt x="532" y="589"/>
                    </a:lnTo>
                    <a:lnTo>
                      <a:pt x="521" y="589"/>
                    </a:lnTo>
                    <a:lnTo>
                      <a:pt x="512" y="590"/>
                    </a:lnTo>
                    <a:lnTo>
                      <a:pt x="501" y="591"/>
                    </a:lnTo>
                    <a:lnTo>
                      <a:pt x="492" y="592"/>
                    </a:lnTo>
                    <a:lnTo>
                      <a:pt x="481" y="592"/>
                    </a:lnTo>
                    <a:lnTo>
                      <a:pt x="471" y="592"/>
                    </a:lnTo>
                    <a:lnTo>
                      <a:pt x="460" y="592"/>
                    </a:lnTo>
                    <a:lnTo>
                      <a:pt x="451" y="592"/>
                    </a:lnTo>
                    <a:lnTo>
                      <a:pt x="457" y="599"/>
                    </a:lnTo>
                    <a:lnTo>
                      <a:pt x="465" y="605"/>
                    </a:lnTo>
                    <a:lnTo>
                      <a:pt x="470" y="607"/>
                    </a:lnTo>
                    <a:lnTo>
                      <a:pt x="475" y="609"/>
                    </a:lnTo>
                    <a:lnTo>
                      <a:pt x="481" y="612"/>
                    </a:lnTo>
                    <a:lnTo>
                      <a:pt x="487" y="615"/>
                    </a:lnTo>
                    <a:lnTo>
                      <a:pt x="493" y="617"/>
                    </a:lnTo>
                    <a:lnTo>
                      <a:pt x="498" y="618"/>
                    </a:lnTo>
                    <a:lnTo>
                      <a:pt x="504" y="620"/>
                    </a:lnTo>
                    <a:lnTo>
                      <a:pt x="511" y="623"/>
                    </a:lnTo>
                    <a:lnTo>
                      <a:pt x="515" y="624"/>
                    </a:lnTo>
                    <a:lnTo>
                      <a:pt x="521" y="626"/>
                    </a:lnTo>
                    <a:lnTo>
                      <a:pt x="527" y="628"/>
                    </a:lnTo>
                    <a:lnTo>
                      <a:pt x="533" y="631"/>
                    </a:lnTo>
                    <a:lnTo>
                      <a:pt x="533" y="636"/>
                    </a:lnTo>
                    <a:lnTo>
                      <a:pt x="536" y="642"/>
                    </a:lnTo>
                    <a:lnTo>
                      <a:pt x="529" y="643"/>
                    </a:lnTo>
                    <a:lnTo>
                      <a:pt x="521" y="644"/>
                    </a:lnTo>
                    <a:lnTo>
                      <a:pt x="514" y="645"/>
                    </a:lnTo>
                    <a:lnTo>
                      <a:pt x="507" y="646"/>
                    </a:lnTo>
                    <a:lnTo>
                      <a:pt x="499" y="645"/>
                    </a:lnTo>
                    <a:lnTo>
                      <a:pt x="493" y="644"/>
                    </a:lnTo>
                    <a:lnTo>
                      <a:pt x="485" y="643"/>
                    </a:lnTo>
                    <a:lnTo>
                      <a:pt x="479" y="643"/>
                    </a:lnTo>
                    <a:lnTo>
                      <a:pt x="472" y="641"/>
                    </a:lnTo>
                    <a:lnTo>
                      <a:pt x="465" y="639"/>
                    </a:lnTo>
                    <a:lnTo>
                      <a:pt x="457" y="636"/>
                    </a:lnTo>
                    <a:lnTo>
                      <a:pt x="451" y="635"/>
                    </a:lnTo>
                    <a:lnTo>
                      <a:pt x="444" y="632"/>
                    </a:lnTo>
                    <a:lnTo>
                      <a:pt x="438" y="630"/>
                    </a:lnTo>
                    <a:lnTo>
                      <a:pt x="431" y="627"/>
                    </a:lnTo>
                    <a:lnTo>
                      <a:pt x="426" y="626"/>
                    </a:lnTo>
                    <a:lnTo>
                      <a:pt x="431" y="634"/>
                    </a:lnTo>
                    <a:lnTo>
                      <a:pt x="438" y="641"/>
                    </a:lnTo>
                    <a:lnTo>
                      <a:pt x="446" y="646"/>
                    </a:lnTo>
                    <a:lnTo>
                      <a:pt x="455" y="653"/>
                    </a:lnTo>
                    <a:lnTo>
                      <a:pt x="462" y="657"/>
                    </a:lnTo>
                    <a:lnTo>
                      <a:pt x="471" y="662"/>
                    </a:lnTo>
                    <a:lnTo>
                      <a:pt x="478" y="668"/>
                    </a:lnTo>
                    <a:lnTo>
                      <a:pt x="487" y="675"/>
                    </a:lnTo>
                    <a:lnTo>
                      <a:pt x="481" y="674"/>
                    </a:lnTo>
                    <a:lnTo>
                      <a:pt x="475" y="674"/>
                    </a:lnTo>
                    <a:lnTo>
                      <a:pt x="469" y="673"/>
                    </a:lnTo>
                    <a:lnTo>
                      <a:pt x="464" y="672"/>
                    </a:lnTo>
                    <a:lnTo>
                      <a:pt x="457" y="669"/>
                    </a:lnTo>
                    <a:lnTo>
                      <a:pt x="453" y="667"/>
                    </a:lnTo>
                    <a:lnTo>
                      <a:pt x="447" y="664"/>
                    </a:lnTo>
                    <a:lnTo>
                      <a:pt x="442" y="663"/>
                    </a:lnTo>
                    <a:lnTo>
                      <a:pt x="437" y="660"/>
                    </a:lnTo>
                    <a:lnTo>
                      <a:pt x="431" y="657"/>
                    </a:lnTo>
                    <a:lnTo>
                      <a:pt x="425" y="655"/>
                    </a:lnTo>
                    <a:lnTo>
                      <a:pt x="419" y="653"/>
                    </a:lnTo>
                    <a:lnTo>
                      <a:pt x="414" y="650"/>
                    </a:lnTo>
                    <a:lnTo>
                      <a:pt x="409" y="647"/>
                    </a:lnTo>
                    <a:lnTo>
                      <a:pt x="403" y="646"/>
                    </a:lnTo>
                    <a:lnTo>
                      <a:pt x="399" y="645"/>
                    </a:lnTo>
                    <a:lnTo>
                      <a:pt x="406" y="651"/>
                    </a:lnTo>
                    <a:lnTo>
                      <a:pt x="416" y="659"/>
                    </a:lnTo>
                    <a:lnTo>
                      <a:pt x="424" y="666"/>
                    </a:lnTo>
                    <a:lnTo>
                      <a:pt x="434" y="675"/>
                    </a:lnTo>
                    <a:lnTo>
                      <a:pt x="437" y="680"/>
                    </a:lnTo>
                    <a:lnTo>
                      <a:pt x="441" y="683"/>
                    </a:lnTo>
                    <a:lnTo>
                      <a:pt x="445" y="689"/>
                    </a:lnTo>
                    <a:lnTo>
                      <a:pt x="449" y="694"/>
                    </a:lnTo>
                    <a:lnTo>
                      <a:pt x="452" y="699"/>
                    </a:lnTo>
                    <a:lnTo>
                      <a:pt x="455" y="703"/>
                    </a:lnTo>
                    <a:lnTo>
                      <a:pt x="457" y="710"/>
                    </a:lnTo>
                    <a:lnTo>
                      <a:pt x="459" y="716"/>
                    </a:lnTo>
                    <a:lnTo>
                      <a:pt x="453" y="717"/>
                    </a:lnTo>
                    <a:lnTo>
                      <a:pt x="446" y="719"/>
                    </a:lnTo>
                    <a:lnTo>
                      <a:pt x="438" y="719"/>
                    </a:lnTo>
                    <a:lnTo>
                      <a:pt x="431" y="721"/>
                    </a:lnTo>
                    <a:lnTo>
                      <a:pt x="423" y="721"/>
                    </a:lnTo>
                    <a:lnTo>
                      <a:pt x="416" y="722"/>
                    </a:lnTo>
                    <a:lnTo>
                      <a:pt x="408" y="723"/>
                    </a:lnTo>
                    <a:lnTo>
                      <a:pt x="400" y="725"/>
                    </a:lnTo>
                    <a:lnTo>
                      <a:pt x="391" y="725"/>
                    </a:lnTo>
                    <a:lnTo>
                      <a:pt x="382" y="726"/>
                    </a:lnTo>
                    <a:lnTo>
                      <a:pt x="374" y="726"/>
                    </a:lnTo>
                    <a:lnTo>
                      <a:pt x="366" y="727"/>
                    </a:lnTo>
                    <a:lnTo>
                      <a:pt x="358" y="726"/>
                    </a:lnTo>
                    <a:lnTo>
                      <a:pt x="349" y="726"/>
                    </a:lnTo>
                    <a:lnTo>
                      <a:pt x="342" y="725"/>
                    </a:lnTo>
                    <a:lnTo>
                      <a:pt x="334" y="724"/>
                    </a:lnTo>
                    <a:lnTo>
                      <a:pt x="338" y="726"/>
                    </a:lnTo>
                    <a:lnTo>
                      <a:pt x="343" y="729"/>
                    </a:lnTo>
                    <a:lnTo>
                      <a:pt x="348" y="731"/>
                    </a:lnTo>
                    <a:lnTo>
                      <a:pt x="354" y="733"/>
                    </a:lnTo>
                    <a:lnTo>
                      <a:pt x="360" y="735"/>
                    </a:lnTo>
                    <a:lnTo>
                      <a:pt x="364" y="738"/>
                    </a:lnTo>
                    <a:lnTo>
                      <a:pt x="371" y="739"/>
                    </a:lnTo>
                    <a:lnTo>
                      <a:pt x="378" y="741"/>
                    </a:lnTo>
                    <a:lnTo>
                      <a:pt x="382" y="743"/>
                    </a:lnTo>
                    <a:lnTo>
                      <a:pt x="389" y="745"/>
                    </a:lnTo>
                    <a:lnTo>
                      <a:pt x="395" y="747"/>
                    </a:lnTo>
                    <a:lnTo>
                      <a:pt x="401" y="750"/>
                    </a:lnTo>
                    <a:lnTo>
                      <a:pt x="407" y="751"/>
                    </a:lnTo>
                    <a:lnTo>
                      <a:pt x="414" y="753"/>
                    </a:lnTo>
                    <a:lnTo>
                      <a:pt x="419" y="755"/>
                    </a:lnTo>
                    <a:lnTo>
                      <a:pt x="426" y="757"/>
                    </a:lnTo>
                    <a:lnTo>
                      <a:pt x="426" y="762"/>
                    </a:lnTo>
                    <a:lnTo>
                      <a:pt x="426" y="770"/>
                    </a:lnTo>
                    <a:lnTo>
                      <a:pt x="417" y="770"/>
                    </a:lnTo>
                    <a:lnTo>
                      <a:pt x="409" y="770"/>
                    </a:lnTo>
                    <a:lnTo>
                      <a:pt x="401" y="769"/>
                    </a:lnTo>
                    <a:lnTo>
                      <a:pt x="395" y="768"/>
                    </a:lnTo>
                    <a:lnTo>
                      <a:pt x="388" y="765"/>
                    </a:lnTo>
                    <a:lnTo>
                      <a:pt x="381" y="763"/>
                    </a:lnTo>
                    <a:lnTo>
                      <a:pt x="375" y="760"/>
                    </a:lnTo>
                    <a:lnTo>
                      <a:pt x="370" y="758"/>
                    </a:lnTo>
                    <a:lnTo>
                      <a:pt x="362" y="755"/>
                    </a:lnTo>
                    <a:lnTo>
                      <a:pt x="356" y="752"/>
                    </a:lnTo>
                    <a:lnTo>
                      <a:pt x="349" y="750"/>
                    </a:lnTo>
                    <a:lnTo>
                      <a:pt x="342" y="748"/>
                    </a:lnTo>
                    <a:lnTo>
                      <a:pt x="334" y="746"/>
                    </a:lnTo>
                    <a:lnTo>
                      <a:pt x="326" y="746"/>
                    </a:lnTo>
                    <a:lnTo>
                      <a:pt x="318" y="745"/>
                    </a:lnTo>
                    <a:lnTo>
                      <a:pt x="310" y="747"/>
                    </a:lnTo>
                    <a:lnTo>
                      <a:pt x="309" y="751"/>
                    </a:lnTo>
                    <a:lnTo>
                      <a:pt x="310" y="756"/>
                    </a:lnTo>
                    <a:lnTo>
                      <a:pt x="312" y="759"/>
                    </a:lnTo>
                    <a:lnTo>
                      <a:pt x="315" y="762"/>
                    </a:lnTo>
                    <a:lnTo>
                      <a:pt x="320" y="768"/>
                    </a:lnTo>
                    <a:lnTo>
                      <a:pt x="327" y="774"/>
                    </a:lnTo>
                    <a:lnTo>
                      <a:pt x="335" y="777"/>
                    </a:lnTo>
                    <a:lnTo>
                      <a:pt x="343" y="781"/>
                    </a:lnTo>
                    <a:lnTo>
                      <a:pt x="350" y="787"/>
                    </a:lnTo>
                    <a:lnTo>
                      <a:pt x="356" y="793"/>
                    </a:lnTo>
                    <a:lnTo>
                      <a:pt x="345" y="791"/>
                    </a:lnTo>
                    <a:lnTo>
                      <a:pt x="336" y="790"/>
                    </a:lnTo>
                    <a:lnTo>
                      <a:pt x="325" y="788"/>
                    </a:lnTo>
                    <a:lnTo>
                      <a:pt x="316" y="785"/>
                    </a:lnTo>
                    <a:lnTo>
                      <a:pt x="305" y="781"/>
                    </a:lnTo>
                    <a:lnTo>
                      <a:pt x="296" y="778"/>
                    </a:lnTo>
                    <a:lnTo>
                      <a:pt x="285" y="776"/>
                    </a:lnTo>
                    <a:lnTo>
                      <a:pt x="275" y="772"/>
                    </a:lnTo>
                    <a:lnTo>
                      <a:pt x="264" y="768"/>
                    </a:lnTo>
                    <a:lnTo>
                      <a:pt x="253" y="764"/>
                    </a:lnTo>
                    <a:lnTo>
                      <a:pt x="243" y="760"/>
                    </a:lnTo>
                    <a:lnTo>
                      <a:pt x="232" y="757"/>
                    </a:lnTo>
                    <a:lnTo>
                      <a:pt x="222" y="752"/>
                    </a:lnTo>
                    <a:lnTo>
                      <a:pt x="212" y="750"/>
                    </a:lnTo>
                    <a:lnTo>
                      <a:pt x="202" y="746"/>
                    </a:lnTo>
                    <a:lnTo>
                      <a:pt x="191" y="743"/>
                    </a:lnTo>
                    <a:lnTo>
                      <a:pt x="178" y="740"/>
                    </a:lnTo>
                    <a:lnTo>
                      <a:pt x="166" y="736"/>
                    </a:lnTo>
                    <a:lnTo>
                      <a:pt x="154" y="730"/>
                    </a:lnTo>
                    <a:lnTo>
                      <a:pt x="144" y="722"/>
                    </a:lnTo>
                    <a:lnTo>
                      <a:pt x="133" y="714"/>
                    </a:lnTo>
                    <a:lnTo>
                      <a:pt x="125" y="704"/>
                    </a:lnTo>
                    <a:lnTo>
                      <a:pt x="117" y="694"/>
                    </a:lnTo>
                    <a:lnTo>
                      <a:pt x="113" y="684"/>
                    </a:lnTo>
                    <a:lnTo>
                      <a:pt x="108" y="674"/>
                    </a:lnTo>
                    <a:lnTo>
                      <a:pt x="106" y="662"/>
                    </a:lnTo>
                    <a:lnTo>
                      <a:pt x="107" y="652"/>
                    </a:lnTo>
                    <a:lnTo>
                      <a:pt x="110" y="643"/>
                    </a:lnTo>
                    <a:lnTo>
                      <a:pt x="115" y="632"/>
                    </a:lnTo>
                    <a:lnTo>
                      <a:pt x="125" y="624"/>
                    </a:lnTo>
                    <a:lnTo>
                      <a:pt x="136" y="616"/>
                    </a:lnTo>
                    <a:lnTo>
                      <a:pt x="152" y="610"/>
                    </a:lnTo>
                    <a:lnTo>
                      <a:pt x="171" y="604"/>
                    </a:lnTo>
                    <a:lnTo>
                      <a:pt x="190" y="603"/>
                    </a:lnTo>
                    <a:lnTo>
                      <a:pt x="208" y="605"/>
                    </a:lnTo>
                    <a:lnTo>
                      <a:pt x="224" y="611"/>
                    </a:lnTo>
                    <a:lnTo>
                      <a:pt x="239" y="619"/>
                    </a:lnTo>
                    <a:lnTo>
                      <a:pt x="254" y="629"/>
                    </a:lnTo>
                    <a:lnTo>
                      <a:pt x="268" y="641"/>
                    </a:lnTo>
                    <a:lnTo>
                      <a:pt x="284" y="654"/>
                    </a:lnTo>
                    <a:lnTo>
                      <a:pt x="297" y="664"/>
                    </a:lnTo>
                    <a:lnTo>
                      <a:pt x="313" y="675"/>
                    </a:lnTo>
                    <a:lnTo>
                      <a:pt x="327" y="684"/>
                    </a:lnTo>
                    <a:lnTo>
                      <a:pt x="344" y="693"/>
                    </a:lnTo>
                    <a:lnTo>
                      <a:pt x="361" y="697"/>
                    </a:lnTo>
                    <a:lnTo>
                      <a:pt x="381" y="699"/>
                    </a:lnTo>
                    <a:lnTo>
                      <a:pt x="400" y="695"/>
                    </a:lnTo>
                    <a:lnTo>
                      <a:pt x="422" y="689"/>
                    </a:lnTo>
                    <a:lnTo>
                      <a:pt x="415" y="683"/>
                    </a:lnTo>
                    <a:lnTo>
                      <a:pt x="408" y="677"/>
                    </a:lnTo>
                    <a:lnTo>
                      <a:pt x="400" y="671"/>
                    </a:lnTo>
                    <a:lnTo>
                      <a:pt x="394" y="664"/>
                    </a:lnTo>
                    <a:lnTo>
                      <a:pt x="386" y="658"/>
                    </a:lnTo>
                    <a:lnTo>
                      <a:pt x="381" y="652"/>
                    </a:lnTo>
                    <a:lnTo>
                      <a:pt x="373" y="646"/>
                    </a:lnTo>
                    <a:lnTo>
                      <a:pt x="367" y="640"/>
                    </a:lnTo>
                    <a:lnTo>
                      <a:pt x="360" y="633"/>
                    </a:lnTo>
                    <a:lnTo>
                      <a:pt x="353" y="626"/>
                    </a:lnTo>
                    <a:lnTo>
                      <a:pt x="346" y="620"/>
                    </a:lnTo>
                    <a:lnTo>
                      <a:pt x="341" y="614"/>
                    </a:lnTo>
                    <a:lnTo>
                      <a:pt x="334" y="607"/>
                    </a:lnTo>
                    <a:lnTo>
                      <a:pt x="327" y="601"/>
                    </a:lnTo>
                    <a:lnTo>
                      <a:pt x="321" y="594"/>
                    </a:lnTo>
                    <a:lnTo>
                      <a:pt x="315" y="589"/>
                    </a:lnTo>
                    <a:lnTo>
                      <a:pt x="314" y="590"/>
                    </a:lnTo>
                    <a:lnTo>
                      <a:pt x="315" y="596"/>
                    </a:lnTo>
                    <a:lnTo>
                      <a:pt x="316" y="601"/>
                    </a:lnTo>
                    <a:lnTo>
                      <a:pt x="319" y="605"/>
                    </a:lnTo>
                    <a:lnTo>
                      <a:pt x="323" y="610"/>
                    </a:lnTo>
                    <a:lnTo>
                      <a:pt x="328" y="618"/>
                    </a:lnTo>
                    <a:lnTo>
                      <a:pt x="335" y="626"/>
                    </a:lnTo>
                    <a:lnTo>
                      <a:pt x="342" y="632"/>
                    </a:lnTo>
                    <a:lnTo>
                      <a:pt x="349" y="641"/>
                    </a:lnTo>
                    <a:lnTo>
                      <a:pt x="352" y="645"/>
                    </a:lnTo>
                    <a:lnTo>
                      <a:pt x="355" y="651"/>
                    </a:lnTo>
                    <a:lnTo>
                      <a:pt x="357" y="657"/>
                    </a:lnTo>
                    <a:lnTo>
                      <a:pt x="360" y="664"/>
                    </a:lnTo>
                    <a:lnTo>
                      <a:pt x="359" y="665"/>
                    </a:lnTo>
                    <a:lnTo>
                      <a:pt x="358" y="666"/>
                    </a:lnTo>
                    <a:lnTo>
                      <a:pt x="342" y="656"/>
                    </a:lnTo>
                    <a:lnTo>
                      <a:pt x="329" y="646"/>
                    </a:lnTo>
                    <a:lnTo>
                      <a:pt x="317" y="635"/>
                    </a:lnTo>
                    <a:lnTo>
                      <a:pt x="306" y="624"/>
                    </a:lnTo>
                    <a:lnTo>
                      <a:pt x="296" y="609"/>
                    </a:lnTo>
                    <a:lnTo>
                      <a:pt x="287" y="597"/>
                    </a:lnTo>
                    <a:lnTo>
                      <a:pt x="280" y="583"/>
                    </a:lnTo>
                    <a:lnTo>
                      <a:pt x="275" y="569"/>
                    </a:lnTo>
                    <a:lnTo>
                      <a:pt x="268" y="553"/>
                    </a:lnTo>
                    <a:lnTo>
                      <a:pt x="265" y="538"/>
                    </a:lnTo>
                    <a:lnTo>
                      <a:pt x="260" y="522"/>
                    </a:lnTo>
                    <a:lnTo>
                      <a:pt x="258" y="507"/>
                    </a:lnTo>
                    <a:lnTo>
                      <a:pt x="255" y="491"/>
                    </a:lnTo>
                    <a:lnTo>
                      <a:pt x="253" y="475"/>
                    </a:lnTo>
                    <a:lnTo>
                      <a:pt x="252" y="460"/>
                    </a:lnTo>
                    <a:lnTo>
                      <a:pt x="252" y="446"/>
                    </a:lnTo>
                    <a:lnTo>
                      <a:pt x="248" y="442"/>
                    </a:lnTo>
                    <a:lnTo>
                      <a:pt x="246" y="440"/>
                    </a:lnTo>
                    <a:lnTo>
                      <a:pt x="242" y="448"/>
                    </a:lnTo>
                    <a:lnTo>
                      <a:pt x="240" y="456"/>
                    </a:lnTo>
                    <a:lnTo>
                      <a:pt x="237" y="465"/>
                    </a:lnTo>
                    <a:lnTo>
                      <a:pt x="235" y="473"/>
                    </a:lnTo>
                    <a:lnTo>
                      <a:pt x="232" y="481"/>
                    </a:lnTo>
                    <a:lnTo>
                      <a:pt x="231" y="491"/>
                    </a:lnTo>
                    <a:lnTo>
                      <a:pt x="228" y="498"/>
                    </a:lnTo>
                    <a:lnTo>
                      <a:pt x="227" y="508"/>
                    </a:lnTo>
                    <a:lnTo>
                      <a:pt x="223" y="515"/>
                    </a:lnTo>
                    <a:lnTo>
                      <a:pt x="220" y="523"/>
                    </a:lnTo>
                    <a:lnTo>
                      <a:pt x="215" y="531"/>
                    </a:lnTo>
                    <a:lnTo>
                      <a:pt x="212" y="539"/>
                    </a:lnTo>
                    <a:lnTo>
                      <a:pt x="206" y="545"/>
                    </a:lnTo>
                    <a:lnTo>
                      <a:pt x="201" y="551"/>
                    </a:lnTo>
                    <a:lnTo>
                      <a:pt x="194" y="558"/>
                    </a:lnTo>
                    <a:lnTo>
                      <a:pt x="188" y="565"/>
                    </a:lnTo>
                    <a:lnTo>
                      <a:pt x="188" y="559"/>
                    </a:lnTo>
                    <a:lnTo>
                      <a:pt x="188" y="553"/>
                    </a:lnTo>
                    <a:lnTo>
                      <a:pt x="189" y="548"/>
                    </a:lnTo>
                    <a:lnTo>
                      <a:pt x="189" y="543"/>
                    </a:lnTo>
                    <a:lnTo>
                      <a:pt x="189" y="538"/>
                    </a:lnTo>
                    <a:lnTo>
                      <a:pt x="190" y="532"/>
                    </a:lnTo>
                    <a:lnTo>
                      <a:pt x="191" y="528"/>
                    </a:lnTo>
                    <a:lnTo>
                      <a:pt x="192" y="523"/>
                    </a:lnTo>
                    <a:lnTo>
                      <a:pt x="193" y="518"/>
                    </a:lnTo>
                    <a:lnTo>
                      <a:pt x="195" y="512"/>
                    </a:lnTo>
                    <a:lnTo>
                      <a:pt x="196" y="509"/>
                    </a:lnTo>
                    <a:lnTo>
                      <a:pt x="198" y="504"/>
                    </a:lnTo>
                    <a:lnTo>
                      <a:pt x="202" y="494"/>
                    </a:lnTo>
                    <a:lnTo>
                      <a:pt x="207" y="486"/>
                    </a:lnTo>
                    <a:lnTo>
                      <a:pt x="200" y="487"/>
                    </a:lnTo>
                    <a:lnTo>
                      <a:pt x="195" y="491"/>
                    </a:lnTo>
                    <a:lnTo>
                      <a:pt x="190" y="493"/>
                    </a:lnTo>
                    <a:lnTo>
                      <a:pt x="187" y="498"/>
                    </a:lnTo>
                    <a:lnTo>
                      <a:pt x="183" y="502"/>
                    </a:lnTo>
                    <a:lnTo>
                      <a:pt x="179" y="507"/>
                    </a:lnTo>
                    <a:lnTo>
                      <a:pt x="175" y="512"/>
                    </a:lnTo>
                    <a:lnTo>
                      <a:pt x="173" y="518"/>
                    </a:lnTo>
                    <a:lnTo>
                      <a:pt x="170" y="523"/>
                    </a:lnTo>
                    <a:lnTo>
                      <a:pt x="167" y="529"/>
                    </a:lnTo>
                    <a:lnTo>
                      <a:pt x="164" y="533"/>
                    </a:lnTo>
                    <a:lnTo>
                      <a:pt x="161" y="540"/>
                    </a:lnTo>
                    <a:lnTo>
                      <a:pt x="153" y="548"/>
                    </a:lnTo>
                    <a:lnTo>
                      <a:pt x="146" y="556"/>
                    </a:lnTo>
                    <a:lnTo>
                      <a:pt x="146" y="551"/>
                    </a:lnTo>
                    <a:lnTo>
                      <a:pt x="146" y="546"/>
                    </a:lnTo>
                    <a:lnTo>
                      <a:pt x="146" y="542"/>
                    </a:lnTo>
                    <a:lnTo>
                      <a:pt x="146" y="538"/>
                    </a:lnTo>
                    <a:lnTo>
                      <a:pt x="146" y="530"/>
                    </a:lnTo>
                    <a:lnTo>
                      <a:pt x="147" y="522"/>
                    </a:lnTo>
                    <a:lnTo>
                      <a:pt x="147" y="514"/>
                    </a:lnTo>
                    <a:lnTo>
                      <a:pt x="149" y="507"/>
                    </a:lnTo>
                    <a:lnTo>
                      <a:pt x="149" y="499"/>
                    </a:lnTo>
                    <a:lnTo>
                      <a:pt x="151" y="491"/>
                    </a:lnTo>
                    <a:lnTo>
                      <a:pt x="150" y="490"/>
                    </a:lnTo>
                    <a:lnTo>
                      <a:pt x="150" y="487"/>
                    </a:lnTo>
                    <a:lnTo>
                      <a:pt x="149" y="482"/>
                    </a:lnTo>
                    <a:lnTo>
                      <a:pt x="149" y="476"/>
                    </a:lnTo>
                    <a:lnTo>
                      <a:pt x="140" y="476"/>
                    </a:lnTo>
                    <a:lnTo>
                      <a:pt x="133" y="481"/>
                    </a:lnTo>
                    <a:lnTo>
                      <a:pt x="130" y="484"/>
                    </a:lnTo>
                    <a:lnTo>
                      <a:pt x="128" y="488"/>
                    </a:lnTo>
                    <a:lnTo>
                      <a:pt x="126" y="492"/>
                    </a:lnTo>
                    <a:lnTo>
                      <a:pt x="124" y="497"/>
                    </a:lnTo>
                    <a:lnTo>
                      <a:pt x="121" y="502"/>
                    </a:lnTo>
                    <a:lnTo>
                      <a:pt x="120" y="507"/>
                    </a:lnTo>
                    <a:lnTo>
                      <a:pt x="119" y="512"/>
                    </a:lnTo>
                    <a:lnTo>
                      <a:pt x="118" y="518"/>
                    </a:lnTo>
                    <a:lnTo>
                      <a:pt x="116" y="522"/>
                    </a:lnTo>
                    <a:lnTo>
                      <a:pt x="116" y="528"/>
                    </a:lnTo>
                    <a:lnTo>
                      <a:pt x="114" y="532"/>
                    </a:lnTo>
                    <a:lnTo>
                      <a:pt x="114" y="536"/>
                    </a:lnTo>
                    <a:lnTo>
                      <a:pt x="109" y="532"/>
                    </a:lnTo>
                    <a:lnTo>
                      <a:pt x="105" y="529"/>
                    </a:lnTo>
                    <a:lnTo>
                      <a:pt x="102" y="524"/>
                    </a:lnTo>
                    <a:lnTo>
                      <a:pt x="102" y="520"/>
                    </a:lnTo>
                    <a:lnTo>
                      <a:pt x="101" y="514"/>
                    </a:lnTo>
                    <a:lnTo>
                      <a:pt x="103" y="510"/>
                    </a:lnTo>
                    <a:lnTo>
                      <a:pt x="105" y="504"/>
                    </a:lnTo>
                    <a:lnTo>
                      <a:pt x="108" y="498"/>
                    </a:lnTo>
                    <a:lnTo>
                      <a:pt x="110" y="492"/>
                    </a:lnTo>
                    <a:lnTo>
                      <a:pt x="112" y="486"/>
                    </a:lnTo>
                    <a:lnTo>
                      <a:pt x="113" y="480"/>
                    </a:lnTo>
                    <a:lnTo>
                      <a:pt x="116" y="475"/>
                    </a:lnTo>
                    <a:lnTo>
                      <a:pt x="116" y="470"/>
                    </a:lnTo>
                    <a:lnTo>
                      <a:pt x="117" y="465"/>
                    </a:lnTo>
                    <a:lnTo>
                      <a:pt x="117" y="460"/>
                    </a:lnTo>
                    <a:lnTo>
                      <a:pt x="116" y="457"/>
                    </a:lnTo>
                    <a:lnTo>
                      <a:pt x="104" y="469"/>
                    </a:lnTo>
                    <a:lnTo>
                      <a:pt x="95" y="481"/>
                    </a:lnTo>
                    <a:lnTo>
                      <a:pt x="89" y="494"/>
                    </a:lnTo>
                    <a:lnTo>
                      <a:pt x="84" y="508"/>
                    </a:lnTo>
                    <a:lnTo>
                      <a:pt x="80" y="521"/>
                    </a:lnTo>
                    <a:lnTo>
                      <a:pt x="78" y="535"/>
                    </a:lnTo>
                    <a:lnTo>
                      <a:pt x="76" y="549"/>
                    </a:lnTo>
                    <a:lnTo>
                      <a:pt x="76" y="564"/>
                    </a:lnTo>
                    <a:lnTo>
                      <a:pt x="75" y="578"/>
                    </a:lnTo>
                    <a:lnTo>
                      <a:pt x="75" y="592"/>
                    </a:lnTo>
                    <a:lnTo>
                      <a:pt x="74" y="606"/>
                    </a:lnTo>
                    <a:lnTo>
                      <a:pt x="74" y="621"/>
                    </a:lnTo>
                    <a:lnTo>
                      <a:pt x="71" y="634"/>
                    </a:lnTo>
                    <a:lnTo>
                      <a:pt x="68" y="647"/>
                    </a:lnTo>
                    <a:lnTo>
                      <a:pt x="62" y="662"/>
                    </a:lnTo>
                    <a:lnTo>
                      <a:pt x="56" y="675"/>
                    </a:lnTo>
                    <a:lnTo>
                      <a:pt x="39" y="659"/>
                    </a:lnTo>
                    <a:lnTo>
                      <a:pt x="25" y="642"/>
                    </a:lnTo>
                    <a:lnTo>
                      <a:pt x="15" y="623"/>
                    </a:lnTo>
                    <a:lnTo>
                      <a:pt x="7" y="604"/>
                    </a:lnTo>
                    <a:lnTo>
                      <a:pt x="2" y="583"/>
                    </a:lnTo>
                    <a:lnTo>
                      <a:pt x="0" y="563"/>
                    </a:lnTo>
                    <a:lnTo>
                      <a:pt x="1" y="542"/>
                    </a:lnTo>
                    <a:lnTo>
                      <a:pt x="5" y="523"/>
                    </a:lnTo>
                    <a:lnTo>
                      <a:pt x="10" y="503"/>
                    </a:lnTo>
                    <a:lnTo>
                      <a:pt x="18" y="485"/>
                    </a:lnTo>
                    <a:lnTo>
                      <a:pt x="29" y="467"/>
                    </a:lnTo>
                    <a:lnTo>
                      <a:pt x="43" y="453"/>
                    </a:lnTo>
                    <a:lnTo>
                      <a:pt x="58" y="438"/>
                    </a:lnTo>
                    <a:lnTo>
                      <a:pt x="76" y="428"/>
                    </a:lnTo>
                    <a:lnTo>
                      <a:pt x="96" y="418"/>
                    </a:lnTo>
                    <a:lnTo>
                      <a:pt x="119" y="414"/>
                    </a:lnTo>
                    <a:lnTo>
                      <a:pt x="122" y="406"/>
                    </a:lnTo>
                    <a:lnTo>
                      <a:pt x="127" y="399"/>
                    </a:lnTo>
                    <a:lnTo>
                      <a:pt x="131" y="391"/>
                    </a:lnTo>
                    <a:lnTo>
                      <a:pt x="136" y="383"/>
                    </a:lnTo>
                    <a:lnTo>
                      <a:pt x="141" y="376"/>
                    </a:lnTo>
                    <a:lnTo>
                      <a:pt x="148" y="368"/>
                    </a:lnTo>
                    <a:lnTo>
                      <a:pt x="155" y="360"/>
                    </a:lnTo>
                    <a:lnTo>
                      <a:pt x="163" y="354"/>
                    </a:lnTo>
                    <a:lnTo>
                      <a:pt x="170" y="347"/>
                    </a:lnTo>
                    <a:lnTo>
                      <a:pt x="177" y="343"/>
                    </a:lnTo>
                    <a:lnTo>
                      <a:pt x="185" y="339"/>
                    </a:lnTo>
                    <a:lnTo>
                      <a:pt x="193" y="337"/>
                    </a:lnTo>
                    <a:lnTo>
                      <a:pt x="202" y="335"/>
                    </a:lnTo>
                    <a:lnTo>
                      <a:pt x="209" y="336"/>
                    </a:lnTo>
                    <a:lnTo>
                      <a:pt x="218" y="339"/>
                    </a:lnTo>
                    <a:lnTo>
                      <a:pt x="227" y="343"/>
                    </a:lnTo>
                    <a:lnTo>
                      <a:pt x="219" y="344"/>
                    </a:lnTo>
                    <a:lnTo>
                      <a:pt x="213" y="347"/>
                    </a:lnTo>
                    <a:lnTo>
                      <a:pt x="208" y="350"/>
                    </a:lnTo>
                    <a:lnTo>
                      <a:pt x="203" y="354"/>
                    </a:lnTo>
                    <a:lnTo>
                      <a:pt x="198" y="358"/>
                    </a:lnTo>
                    <a:lnTo>
                      <a:pt x="194" y="362"/>
                    </a:lnTo>
                    <a:lnTo>
                      <a:pt x="191" y="368"/>
                    </a:lnTo>
                    <a:lnTo>
                      <a:pt x="189" y="374"/>
                    </a:lnTo>
                    <a:lnTo>
                      <a:pt x="185" y="379"/>
                    </a:lnTo>
                    <a:lnTo>
                      <a:pt x="183" y="384"/>
                    </a:lnTo>
                    <a:lnTo>
                      <a:pt x="180" y="390"/>
                    </a:lnTo>
                    <a:lnTo>
                      <a:pt x="178" y="396"/>
                    </a:lnTo>
                    <a:lnTo>
                      <a:pt x="175" y="400"/>
                    </a:lnTo>
                    <a:lnTo>
                      <a:pt x="174" y="407"/>
                    </a:lnTo>
                    <a:lnTo>
                      <a:pt x="172" y="412"/>
                    </a:lnTo>
                    <a:lnTo>
                      <a:pt x="170" y="417"/>
                    </a:lnTo>
                    <a:lnTo>
                      <a:pt x="173" y="415"/>
                    </a:lnTo>
                    <a:lnTo>
                      <a:pt x="177" y="412"/>
                    </a:lnTo>
                    <a:lnTo>
                      <a:pt x="183" y="409"/>
                    </a:lnTo>
                    <a:lnTo>
                      <a:pt x="188" y="405"/>
                    </a:lnTo>
                    <a:lnTo>
                      <a:pt x="192" y="400"/>
                    </a:lnTo>
                    <a:lnTo>
                      <a:pt x="198" y="397"/>
                    </a:lnTo>
                    <a:lnTo>
                      <a:pt x="203" y="394"/>
                    </a:lnTo>
                    <a:lnTo>
                      <a:pt x="208" y="391"/>
                    </a:lnTo>
                    <a:lnTo>
                      <a:pt x="215" y="387"/>
                    </a:lnTo>
                    <a:lnTo>
                      <a:pt x="219" y="389"/>
                    </a:lnTo>
                    <a:lnTo>
                      <a:pt x="218" y="391"/>
                    </a:lnTo>
                    <a:lnTo>
                      <a:pt x="215" y="396"/>
                    </a:lnTo>
                    <a:lnTo>
                      <a:pt x="212" y="403"/>
                    </a:lnTo>
                    <a:lnTo>
                      <a:pt x="207" y="414"/>
                    </a:lnTo>
                    <a:lnTo>
                      <a:pt x="204" y="418"/>
                    </a:lnTo>
                    <a:lnTo>
                      <a:pt x="203" y="422"/>
                    </a:lnTo>
                    <a:lnTo>
                      <a:pt x="202" y="426"/>
                    </a:lnTo>
                    <a:lnTo>
                      <a:pt x="202" y="429"/>
                    </a:lnTo>
                    <a:lnTo>
                      <a:pt x="203" y="434"/>
                    </a:lnTo>
                    <a:lnTo>
                      <a:pt x="207" y="435"/>
                    </a:lnTo>
                    <a:lnTo>
                      <a:pt x="209" y="434"/>
                    </a:lnTo>
                    <a:lnTo>
                      <a:pt x="213" y="434"/>
                    </a:lnTo>
                    <a:lnTo>
                      <a:pt x="218" y="431"/>
                    </a:lnTo>
                    <a:lnTo>
                      <a:pt x="223" y="429"/>
                    </a:lnTo>
                    <a:lnTo>
                      <a:pt x="228" y="425"/>
                    </a:lnTo>
                    <a:lnTo>
                      <a:pt x="232" y="421"/>
                    </a:lnTo>
                    <a:lnTo>
                      <a:pt x="238" y="417"/>
                    </a:lnTo>
                    <a:lnTo>
                      <a:pt x="243" y="414"/>
                    </a:lnTo>
                    <a:lnTo>
                      <a:pt x="247" y="409"/>
                    </a:lnTo>
                    <a:lnTo>
                      <a:pt x="250" y="403"/>
                    </a:lnTo>
                    <a:lnTo>
                      <a:pt x="253" y="398"/>
                    </a:lnTo>
                    <a:lnTo>
                      <a:pt x="257" y="394"/>
                    </a:lnTo>
                    <a:lnTo>
                      <a:pt x="259" y="385"/>
                    </a:lnTo>
                    <a:lnTo>
                      <a:pt x="258" y="379"/>
                    </a:lnTo>
                    <a:lnTo>
                      <a:pt x="257" y="367"/>
                    </a:lnTo>
                    <a:lnTo>
                      <a:pt x="259" y="355"/>
                    </a:lnTo>
                    <a:lnTo>
                      <a:pt x="261" y="342"/>
                    </a:lnTo>
                    <a:lnTo>
                      <a:pt x="266" y="331"/>
                    </a:lnTo>
                    <a:lnTo>
                      <a:pt x="272" y="319"/>
                    </a:lnTo>
                    <a:lnTo>
                      <a:pt x="280" y="308"/>
                    </a:lnTo>
                    <a:lnTo>
                      <a:pt x="288" y="297"/>
                    </a:lnTo>
                    <a:lnTo>
                      <a:pt x="299" y="288"/>
                    </a:lnTo>
                    <a:lnTo>
                      <a:pt x="308" y="279"/>
                    </a:lnTo>
                    <a:lnTo>
                      <a:pt x="319" y="272"/>
                    </a:lnTo>
                    <a:lnTo>
                      <a:pt x="330" y="266"/>
                    </a:lnTo>
                    <a:lnTo>
                      <a:pt x="342" y="263"/>
                    </a:lnTo>
                    <a:lnTo>
                      <a:pt x="353" y="260"/>
                    </a:lnTo>
                    <a:lnTo>
                      <a:pt x="364" y="261"/>
                    </a:lnTo>
                    <a:lnTo>
                      <a:pt x="376" y="264"/>
                    </a:lnTo>
                    <a:lnTo>
                      <a:pt x="388" y="268"/>
                    </a:lnTo>
                    <a:lnTo>
                      <a:pt x="384" y="274"/>
                    </a:lnTo>
                    <a:lnTo>
                      <a:pt x="381" y="279"/>
                    </a:lnTo>
                    <a:lnTo>
                      <a:pt x="378" y="283"/>
                    </a:lnTo>
                    <a:lnTo>
                      <a:pt x="373" y="286"/>
                    </a:lnTo>
                    <a:lnTo>
                      <a:pt x="367" y="289"/>
                    </a:lnTo>
                    <a:lnTo>
                      <a:pt x="361" y="292"/>
                    </a:lnTo>
                    <a:lnTo>
                      <a:pt x="356" y="295"/>
                    </a:lnTo>
                    <a:lnTo>
                      <a:pt x="351" y="298"/>
                    </a:lnTo>
                    <a:lnTo>
                      <a:pt x="343" y="301"/>
                    </a:lnTo>
                    <a:lnTo>
                      <a:pt x="338" y="303"/>
                    </a:lnTo>
                    <a:lnTo>
                      <a:pt x="333" y="305"/>
                    </a:lnTo>
                    <a:lnTo>
                      <a:pt x="328" y="310"/>
                    </a:lnTo>
                    <a:lnTo>
                      <a:pt x="324" y="314"/>
                    </a:lnTo>
                    <a:lnTo>
                      <a:pt x="322" y="320"/>
                    </a:lnTo>
                    <a:lnTo>
                      <a:pt x="319" y="325"/>
                    </a:lnTo>
                    <a:lnTo>
                      <a:pt x="319" y="333"/>
                    </a:lnTo>
                    <a:lnTo>
                      <a:pt x="327" y="332"/>
                    </a:lnTo>
                    <a:lnTo>
                      <a:pt x="337" y="327"/>
                    </a:lnTo>
                    <a:lnTo>
                      <a:pt x="345" y="322"/>
                    </a:lnTo>
                    <a:lnTo>
                      <a:pt x="355" y="318"/>
                    </a:lnTo>
                    <a:lnTo>
                      <a:pt x="363" y="313"/>
                    </a:lnTo>
                    <a:lnTo>
                      <a:pt x="373" y="311"/>
                    </a:lnTo>
                    <a:lnTo>
                      <a:pt x="378" y="311"/>
                    </a:lnTo>
                    <a:lnTo>
                      <a:pt x="382" y="312"/>
                    </a:lnTo>
                    <a:lnTo>
                      <a:pt x="388" y="314"/>
                    </a:lnTo>
                    <a:lnTo>
                      <a:pt x="393" y="318"/>
                    </a:lnTo>
                    <a:lnTo>
                      <a:pt x="388" y="321"/>
                    </a:lnTo>
                    <a:lnTo>
                      <a:pt x="383" y="325"/>
                    </a:lnTo>
                    <a:lnTo>
                      <a:pt x="379" y="331"/>
                    </a:lnTo>
                    <a:lnTo>
                      <a:pt x="374" y="337"/>
                    </a:lnTo>
                    <a:lnTo>
                      <a:pt x="368" y="342"/>
                    </a:lnTo>
                    <a:lnTo>
                      <a:pt x="362" y="349"/>
                    </a:lnTo>
                    <a:lnTo>
                      <a:pt x="358" y="355"/>
                    </a:lnTo>
                    <a:lnTo>
                      <a:pt x="353" y="362"/>
                    </a:lnTo>
                    <a:lnTo>
                      <a:pt x="348" y="369"/>
                    </a:lnTo>
                    <a:lnTo>
                      <a:pt x="345" y="375"/>
                    </a:lnTo>
                    <a:lnTo>
                      <a:pt x="343" y="380"/>
                    </a:lnTo>
                    <a:lnTo>
                      <a:pt x="342" y="387"/>
                    </a:lnTo>
                    <a:lnTo>
                      <a:pt x="342" y="392"/>
                    </a:lnTo>
                    <a:lnTo>
                      <a:pt x="343" y="397"/>
                    </a:lnTo>
                    <a:lnTo>
                      <a:pt x="346" y="400"/>
                    </a:lnTo>
                    <a:lnTo>
                      <a:pt x="353" y="405"/>
                    </a:lnTo>
                    <a:lnTo>
                      <a:pt x="355" y="396"/>
                    </a:lnTo>
                    <a:lnTo>
                      <a:pt x="359" y="388"/>
                    </a:lnTo>
                    <a:lnTo>
                      <a:pt x="362" y="379"/>
                    </a:lnTo>
                    <a:lnTo>
                      <a:pt x="369" y="373"/>
                    </a:lnTo>
                    <a:lnTo>
                      <a:pt x="375" y="367"/>
                    </a:lnTo>
                    <a:lnTo>
                      <a:pt x="382" y="363"/>
                    </a:lnTo>
                    <a:lnTo>
                      <a:pt x="387" y="361"/>
                    </a:lnTo>
                    <a:lnTo>
                      <a:pt x="391" y="360"/>
                    </a:lnTo>
                    <a:lnTo>
                      <a:pt x="397" y="359"/>
                    </a:lnTo>
                    <a:lnTo>
                      <a:pt x="401" y="359"/>
                    </a:lnTo>
                    <a:lnTo>
                      <a:pt x="399" y="364"/>
                    </a:lnTo>
                    <a:lnTo>
                      <a:pt x="395" y="370"/>
                    </a:lnTo>
                    <a:lnTo>
                      <a:pt x="391" y="375"/>
                    </a:lnTo>
                    <a:lnTo>
                      <a:pt x="389" y="380"/>
                    </a:lnTo>
                    <a:lnTo>
                      <a:pt x="385" y="385"/>
                    </a:lnTo>
                    <a:lnTo>
                      <a:pt x="381" y="390"/>
                    </a:lnTo>
                    <a:lnTo>
                      <a:pt x="380" y="396"/>
                    </a:lnTo>
                    <a:lnTo>
                      <a:pt x="377" y="401"/>
                    </a:lnTo>
                    <a:lnTo>
                      <a:pt x="374" y="407"/>
                    </a:lnTo>
                    <a:lnTo>
                      <a:pt x="372" y="412"/>
                    </a:lnTo>
                    <a:lnTo>
                      <a:pt x="371" y="417"/>
                    </a:lnTo>
                    <a:lnTo>
                      <a:pt x="371" y="423"/>
                    </a:lnTo>
                    <a:lnTo>
                      <a:pt x="371" y="428"/>
                    </a:lnTo>
                    <a:lnTo>
                      <a:pt x="373" y="434"/>
                    </a:lnTo>
                    <a:lnTo>
                      <a:pt x="376" y="440"/>
                    </a:lnTo>
                    <a:lnTo>
                      <a:pt x="381" y="447"/>
                    </a:lnTo>
                    <a:lnTo>
                      <a:pt x="385" y="443"/>
                    </a:lnTo>
                    <a:lnTo>
                      <a:pt x="390" y="437"/>
                    </a:lnTo>
                    <a:lnTo>
                      <a:pt x="394" y="431"/>
                    </a:lnTo>
                    <a:lnTo>
                      <a:pt x="399" y="425"/>
                    </a:lnTo>
                    <a:lnTo>
                      <a:pt x="401" y="418"/>
                    </a:lnTo>
                    <a:lnTo>
                      <a:pt x="407" y="414"/>
                    </a:lnTo>
                    <a:lnTo>
                      <a:pt x="412" y="412"/>
                    </a:lnTo>
                    <a:lnTo>
                      <a:pt x="420" y="415"/>
                    </a:lnTo>
                    <a:lnTo>
                      <a:pt x="416" y="423"/>
                    </a:lnTo>
                    <a:lnTo>
                      <a:pt x="413" y="431"/>
                    </a:lnTo>
                    <a:lnTo>
                      <a:pt x="410" y="438"/>
                    </a:lnTo>
                    <a:lnTo>
                      <a:pt x="410" y="447"/>
                    </a:lnTo>
                    <a:lnTo>
                      <a:pt x="410" y="453"/>
                    </a:lnTo>
                    <a:lnTo>
                      <a:pt x="411" y="460"/>
                    </a:lnTo>
                    <a:lnTo>
                      <a:pt x="413" y="467"/>
                    </a:lnTo>
                    <a:lnTo>
                      <a:pt x="417" y="474"/>
                    </a:lnTo>
                    <a:lnTo>
                      <a:pt x="419" y="479"/>
                    </a:lnTo>
                    <a:lnTo>
                      <a:pt x="423" y="485"/>
                    </a:lnTo>
                    <a:lnTo>
                      <a:pt x="428" y="491"/>
                    </a:lnTo>
                    <a:lnTo>
                      <a:pt x="434" y="498"/>
                    </a:lnTo>
                    <a:lnTo>
                      <a:pt x="438" y="504"/>
                    </a:lnTo>
                    <a:lnTo>
                      <a:pt x="446" y="510"/>
                    </a:lnTo>
                    <a:lnTo>
                      <a:pt x="452" y="515"/>
                    </a:lnTo>
                    <a:lnTo>
                      <a:pt x="459" y="522"/>
                    </a:lnTo>
                    <a:lnTo>
                      <a:pt x="458" y="517"/>
                    </a:lnTo>
                    <a:lnTo>
                      <a:pt x="460" y="513"/>
                    </a:lnTo>
                    <a:lnTo>
                      <a:pt x="463" y="511"/>
                    </a:lnTo>
                    <a:lnTo>
                      <a:pt x="468" y="510"/>
                    </a:lnTo>
                    <a:lnTo>
                      <a:pt x="473" y="509"/>
                    </a:lnTo>
                    <a:lnTo>
                      <a:pt x="477" y="509"/>
                    </a:lnTo>
                    <a:lnTo>
                      <a:pt x="482" y="509"/>
                    </a:lnTo>
                    <a:lnTo>
                      <a:pt x="487" y="509"/>
                    </a:lnTo>
                    <a:lnTo>
                      <a:pt x="478" y="483"/>
                    </a:lnTo>
                    <a:lnTo>
                      <a:pt x="471" y="457"/>
                    </a:lnTo>
                    <a:lnTo>
                      <a:pt x="462" y="430"/>
                    </a:lnTo>
                    <a:lnTo>
                      <a:pt x="456" y="403"/>
                    </a:lnTo>
                    <a:lnTo>
                      <a:pt x="448" y="374"/>
                    </a:lnTo>
                    <a:lnTo>
                      <a:pt x="444" y="345"/>
                    </a:lnTo>
                    <a:lnTo>
                      <a:pt x="440" y="317"/>
                    </a:lnTo>
                    <a:lnTo>
                      <a:pt x="439" y="290"/>
                    </a:lnTo>
                    <a:lnTo>
                      <a:pt x="440" y="262"/>
                    </a:lnTo>
                    <a:lnTo>
                      <a:pt x="445" y="237"/>
                    </a:lnTo>
                    <a:lnTo>
                      <a:pt x="452" y="211"/>
                    </a:lnTo>
                    <a:lnTo>
                      <a:pt x="464" y="189"/>
                    </a:lnTo>
                    <a:lnTo>
                      <a:pt x="478" y="168"/>
                    </a:lnTo>
                    <a:lnTo>
                      <a:pt x="498" y="150"/>
                    </a:lnTo>
                    <a:lnTo>
                      <a:pt x="523" y="133"/>
                    </a:lnTo>
                    <a:lnTo>
                      <a:pt x="554" y="121"/>
                    </a:lnTo>
                    <a:lnTo>
                      <a:pt x="568" y="114"/>
                    </a:lnTo>
                    <a:lnTo>
                      <a:pt x="583" y="110"/>
                    </a:lnTo>
                    <a:lnTo>
                      <a:pt x="597" y="108"/>
                    </a:lnTo>
                    <a:lnTo>
                      <a:pt x="612" y="110"/>
                    </a:lnTo>
                    <a:lnTo>
                      <a:pt x="626" y="112"/>
                    </a:lnTo>
                    <a:lnTo>
                      <a:pt x="640" y="116"/>
                    </a:lnTo>
                    <a:lnTo>
                      <a:pt x="652" y="123"/>
                    </a:lnTo>
                    <a:lnTo>
                      <a:pt x="667" y="131"/>
                    </a:lnTo>
                    <a:lnTo>
                      <a:pt x="678" y="139"/>
                    </a:lnTo>
                    <a:lnTo>
                      <a:pt x="689" y="149"/>
                    </a:lnTo>
                    <a:lnTo>
                      <a:pt x="701" y="159"/>
                    </a:lnTo>
                    <a:lnTo>
                      <a:pt x="712" y="170"/>
                    </a:lnTo>
                    <a:lnTo>
                      <a:pt x="722" y="181"/>
                    </a:lnTo>
                    <a:lnTo>
                      <a:pt x="732" y="191"/>
                    </a:lnTo>
                    <a:lnTo>
                      <a:pt x="741" y="203"/>
                    </a:lnTo>
                    <a:lnTo>
                      <a:pt x="750" y="214"/>
                    </a:lnTo>
                    <a:lnTo>
                      <a:pt x="755" y="209"/>
                    </a:lnTo>
                    <a:lnTo>
                      <a:pt x="761" y="205"/>
                    </a:lnTo>
                    <a:lnTo>
                      <a:pt x="766" y="201"/>
                    </a:lnTo>
                    <a:lnTo>
                      <a:pt x="773" y="196"/>
                    </a:lnTo>
                    <a:lnTo>
                      <a:pt x="779" y="191"/>
                    </a:lnTo>
                    <a:lnTo>
                      <a:pt x="785" y="186"/>
                    </a:lnTo>
                    <a:lnTo>
                      <a:pt x="792" y="181"/>
                    </a:lnTo>
                    <a:lnTo>
                      <a:pt x="799" y="176"/>
                    </a:lnTo>
                    <a:lnTo>
                      <a:pt x="803" y="170"/>
                    </a:lnTo>
                    <a:lnTo>
                      <a:pt x="810" y="165"/>
                    </a:lnTo>
                    <a:lnTo>
                      <a:pt x="815" y="160"/>
                    </a:lnTo>
                    <a:lnTo>
                      <a:pt x="820" y="154"/>
                    </a:lnTo>
                    <a:lnTo>
                      <a:pt x="823" y="150"/>
                    </a:lnTo>
                    <a:lnTo>
                      <a:pt x="828" y="144"/>
                    </a:lnTo>
                    <a:lnTo>
                      <a:pt x="831" y="139"/>
                    </a:lnTo>
                    <a:lnTo>
                      <a:pt x="835" y="134"/>
                    </a:lnTo>
                    <a:lnTo>
                      <a:pt x="827" y="131"/>
                    </a:lnTo>
                    <a:lnTo>
                      <a:pt x="820" y="131"/>
                    </a:lnTo>
                    <a:lnTo>
                      <a:pt x="813" y="133"/>
                    </a:lnTo>
                    <a:lnTo>
                      <a:pt x="808" y="137"/>
                    </a:lnTo>
                    <a:lnTo>
                      <a:pt x="802" y="143"/>
                    </a:lnTo>
                    <a:lnTo>
                      <a:pt x="800" y="150"/>
                    </a:lnTo>
                    <a:lnTo>
                      <a:pt x="797" y="156"/>
                    </a:lnTo>
                    <a:lnTo>
                      <a:pt x="796" y="163"/>
                    </a:lnTo>
                    <a:lnTo>
                      <a:pt x="785" y="165"/>
                    </a:lnTo>
                    <a:lnTo>
                      <a:pt x="778" y="166"/>
                    </a:lnTo>
                    <a:lnTo>
                      <a:pt x="773" y="165"/>
                    </a:lnTo>
                    <a:lnTo>
                      <a:pt x="771" y="163"/>
                    </a:lnTo>
                    <a:lnTo>
                      <a:pt x="769" y="160"/>
                    </a:lnTo>
                    <a:lnTo>
                      <a:pt x="771" y="155"/>
                    </a:lnTo>
                    <a:lnTo>
                      <a:pt x="773" y="150"/>
                    </a:lnTo>
                    <a:lnTo>
                      <a:pt x="776" y="145"/>
                    </a:lnTo>
                    <a:lnTo>
                      <a:pt x="779" y="138"/>
                    </a:lnTo>
                    <a:lnTo>
                      <a:pt x="782" y="131"/>
                    </a:lnTo>
                    <a:lnTo>
                      <a:pt x="785" y="124"/>
                    </a:lnTo>
                    <a:lnTo>
                      <a:pt x="789" y="117"/>
                    </a:lnTo>
                    <a:lnTo>
                      <a:pt x="791" y="110"/>
                    </a:lnTo>
                    <a:lnTo>
                      <a:pt x="792" y="104"/>
                    </a:lnTo>
                    <a:lnTo>
                      <a:pt x="792" y="97"/>
                    </a:lnTo>
                    <a:lnTo>
                      <a:pt x="791" y="93"/>
                    </a:lnTo>
                    <a:lnTo>
                      <a:pt x="783" y="92"/>
                    </a:lnTo>
                    <a:lnTo>
                      <a:pt x="780" y="93"/>
                    </a:lnTo>
                    <a:lnTo>
                      <a:pt x="774" y="93"/>
                    </a:lnTo>
                    <a:lnTo>
                      <a:pt x="772" y="96"/>
                    </a:lnTo>
                    <a:lnTo>
                      <a:pt x="766" y="102"/>
                    </a:lnTo>
                    <a:lnTo>
                      <a:pt x="763" y="110"/>
                    </a:lnTo>
                    <a:lnTo>
                      <a:pt x="760" y="117"/>
                    </a:lnTo>
                    <a:lnTo>
                      <a:pt x="756" y="125"/>
                    </a:lnTo>
                    <a:lnTo>
                      <a:pt x="753" y="129"/>
                    </a:lnTo>
                    <a:lnTo>
                      <a:pt x="750" y="132"/>
                    </a:lnTo>
                    <a:lnTo>
                      <a:pt x="745" y="134"/>
                    </a:lnTo>
                    <a:lnTo>
                      <a:pt x="742" y="136"/>
                    </a:lnTo>
                    <a:lnTo>
                      <a:pt x="741" y="131"/>
                    </a:lnTo>
                    <a:lnTo>
                      <a:pt x="741" y="125"/>
                    </a:lnTo>
                    <a:lnTo>
                      <a:pt x="741" y="120"/>
                    </a:lnTo>
                    <a:lnTo>
                      <a:pt x="741" y="114"/>
                    </a:lnTo>
                    <a:lnTo>
                      <a:pt x="741" y="109"/>
                    </a:lnTo>
                    <a:lnTo>
                      <a:pt x="742" y="104"/>
                    </a:lnTo>
                    <a:lnTo>
                      <a:pt x="743" y="98"/>
                    </a:lnTo>
                    <a:lnTo>
                      <a:pt x="744" y="93"/>
                    </a:lnTo>
                    <a:lnTo>
                      <a:pt x="745" y="87"/>
                    </a:lnTo>
                    <a:lnTo>
                      <a:pt x="746" y="82"/>
                    </a:lnTo>
                    <a:lnTo>
                      <a:pt x="747" y="77"/>
                    </a:lnTo>
                    <a:lnTo>
                      <a:pt x="750" y="72"/>
                    </a:lnTo>
                    <a:lnTo>
                      <a:pt x="751" y="67"/>
                    </a:lnTo>
                    <a:lnTo>
                      <a:pt x="753" y="61"/>
                    </a:lnTo>
                    <a:lnTo>
                      <a:pt x="755" y="56"/>
                    </a:lnTo>
                    <a:lnTo>
                      <a:pt x="757" y="51"/>
                    </a:lnTo>
                    <a:lnTo>
                      <a:pt x="751" y="49"/>
                    </a:lnTo>
                    <a:lnTo>
                      <a:pt x="745" y="48"/>
                    </a:lnTo>
                    <a:lnTo>
                      <a:pt x="742" y="48"/>
                    </a:lnTo>
                    <a:lnTo>
                      <a:pt x="739" y="50"/>
                    </a:lnTo>
                    <a:lnTo>
                      <a:pt x="734" y="55"/>
                    </a:lnTo>
                    <a:lnTo>
                      <a:pt x="730" y="62"/>
                    </a:lnTo>
                    <a:lnTo>
                      <a:pt x="726" y="68"/>
                    </a:lnTo>
                    <a:lnTo>
                      <a:pt x="722" y="75"/>
                    </a:lnTo>
                    <a:lnTo>
                      <a:pt x="718" y="77"/>
                    </a:lnTo>
                    <a:lnTo>
                      <a:pt x="715" y="78"/>
                    </a:lnTo>
                    <a:lnTo>
                      <a:pt x="710" y="78"/>
                    </a:lnTo>
                    <a:lnTo>
                      <a:pt x="706" y="78"/>
                    </a:lnTo>
                    <a:lnTo>
                      <a:pt x="703" y="72"/>
                    </a:lnTo>
                    <a:lnTo>
                      <a:pt x="701" y="66"/>
                    </a:lnTo>
                    <a:lnTo>
                      <a:pt x="701" y="59"/>
                    </a:lnTo>
                    <a:lnTo>
                      <a:pt x="703" y="55"/>
                    </a:lnTo>
                    <a:lnTo>
                      <a:pt x="705" y="49"/>
                    </a:lnTo>
                    <a:lnTo>
                      <a:pt x="707" y="42"/>
                    </a:lnTo>
                    <a:lnTo>
                      <a:pt x="711" y="37"/>
                    </a:lnTo>
                    <a:lnTo>
                      <a:pt x="717" y="33"/>
                    </a:lnTo>
                    <a:lnTo>
                      <a:pt x="721" y="28"/>
                    </a:lnTo>
                    <a:lnTo>
                      <a:pt x="726" y="22"/>
                    </a:lnTo>
                    <a:lnTo>
                      <a:pt x="732" y="17"/>
                    </a:lnTo>
                    <a:lnTo>
                      <a:pt x="738" y="14"/>
                    </a:lnTo>
                    <a:lnTo>
                      <a:pt x="744" y="10"/>
                    </a:lnTo>
                    <a:lnTo>
                      <a:pt x="750" y="6"/>
                    </a:lnTo>
                    <a:lnTo>
                      <a:pt x="755" y="2"/>
                    </a:lnTo>
                    <a:lnTo>
                      <a:pt x="76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5" name="Freeform 84"/>
              <p:cNvSpPr>
                <a:spLocks/>
              </p:cNvSpPr>
              <p:nvPr/>
            </p:nvSpPr>
            <p:spPr bwMode="auto">
              <a:xfrm>
                <a:off x="5909" y="2062"/>
                <a:ext cx="25"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w 49"/>
                  <a:gd name="T13" fmla="*/ 0 h 50"/>
                  <a:gd name="T14" fmla="*/ 0 w 49"/>
                  <a:gd name="T15" fmla="*/ 0 h 50"/>
                  <a:gd name="T16" fmla="*/ 0 w 49"/>
                  <a:gd name="T17" fmla="*/ 0 h 50"/>
                  <a:gd name="T18" fmla="*/ 0 w 49"/>
                  <a:gd name="T19" fmla="*/ 0 h 50"/>
                  <a:gd name="T20" fmla="*/ 0 w 49"/>
                  <a:gd name="T21" fmla="*/ 0 h 50"/>
                  <a:gd name="T22" fmla="*/ 0 w 49"/>
                  <a:gd name="T23" fmla="*/ 0 h 50"/>
                  <a:gd name="T24" fmla="*/ 0 w 49"/>
                  <a:gd name="T25" fmla="*/ 0 h 50"/>
                  <a:gd name="T26" fmla="*/ 0 w 49"/>
                  <a:gd name="T27" fmla="*/ 0 h 50"/>
                  <a:gd name="T28" fmla="*/ 0 w 49"/>
                  <a:gd name="T29" fmla="*/ 0 h 50"/>
                  <a:gd name="T30" fmla="*/ 0 w 49"/>
                  <a:gd name="T31" fmla="*/ 0 h 50"/>
                  <a:gd name="T32" fmla="*/ 0 w 49"/>
                  <a:gd name="T33" fmla="*/ 0 h 50"/>
                  <a:gd name="T34" fmla="*/ 0 w 49"/>
                  <a:gd name="T35" fmla="*/ 0 h 50"/>
                  <a:gd name="T36" fmla="*/ 0 w 49"/>
                  <a:gd name="T37" fmla="*/ 0 h 50"/>
                  <a:gd name="T38" fmla="*/ 0 w 49"/>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50"/>
                  <a:gd name="T62" fmla="*/ 49 w 49"/>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50">
                    <a:moveTo>
                      <a:pt x="2" y="0"/>
                    </a:moveTo>
                    <a:lnTo>
                      <a:pt x="9" y="1"/>
                    </a:lnTo>
                    <a:lnTo>
                      <a:pt x="16" y="5"/>
                    </a:lnTo>
                    <a:lnTo>
                      <a:pt x="22" y="10"/>
                    </a:lnTo>
                    <a:lnTo>
                      <a:pt x="30" y="19"/>
                    </a:lnTo>
                    <a:lnTo>
                      <a:pt x="35" y="27"/>
                    </a:lnTo>
                    <a:lnTo>
                      <a:pt x="39" y="35"/>
                    </a:lnTo>
                    <a:lnTo>
                      <a:pt x="44" y="43"/>
                    </a:lnTo>
                    <a:lnTo>
                      <a:pt x="49" y="50"/>
                    </a:lnTo>
                    <a:lnTo>
                      <a:pt x="43" y="44"/>
                    </a:lnTo>
                    <a:lnTo>
                      <a:pt x="36" y="39"/>
                    </a:lnTo>
                    <a:lnTo>
                      <a:pt x="29" y="33"/>
                    </a:lnTo>
                    <a:lnTo>
                      <a:pt x="21" y="28"/>
                    </a:lnTo>
                    <a:lnTo>
                      <a:pt x="16" y="25"/>
                    </a:lnTo>
                    <a:lnTo>
                      <a:pt x="11" y="21"/>
                    </a:lnTo>
                    <a:lnTo>
                      <a:pt x="6" y="18"/>
                    </a:lnTo>
                    <a:lnTo>
                      <a:pt x="3" y="15"/>
                    </a:lnTo>
                    <a:lnTo>
                      <a:pt x="0" y="8"/>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6" name="Freeform 85"/>
              <p:cNvSpPr>
                <a:spLocks/>
              </p:cNvSpPr>
              <p:nvPr/>
            </p:nvSpPr>
            <p:spPr bwMode="auto">
              <a:xfrm>
                <a:off x="5993" y="2076"/>
                <a:ext cx="73" cy="108"/>
              </a:xfrm>
              <a:custGeom>
                <a:avLst/>
                <a:gdLst>
                  <a:gd name="T0" fmla="*/ 0 w 174"/>
                  <a:gd name="T1" fmla="*/ 0 h 260"/>
                  <a:gd name="T2" fmla="*/ 0 w 174"/>
                  <a:gd name="T3" fmla="*/ 0 h 260"/>
                  <a:gd name="T4" fmla="*/ 0 w 174"/>
                  <a:gd name="T5" fmla="*/ 0 h 260"/>
                  <a:gd name="T6" fmla="*/ 0 w 174"/>
                  <a:gd name="T7" fmla="*/ 0 h 260"/>
                  <a:gd name="T8" fmla="*/ 0 w 174"/>
                  <a:gd name="T9" fmla="*/ 0 h 260"/>
                  <a:gd name="T10" fmla="*/ 0 w 174"/>
                  <a:gd name="T11" fmla="*/ 0 h 260"/>
                  <a:gd name="T12" fmla="*/ 0 w 174"/>
                  <a:gd name="T13" fmla="*/ 0 h 260"/>
                  <a:gd name="T14" fmla="*/ 0 w 174"/>
                  <a:gd name="T15" fmla="*/ 0 h 260"/>
                  <a:gd name="T16" fmla="*/ 0 w 174"/>
                  <a:gd name="T17" fmla="*/ 0 h 260"/>
                  <a:gd name="T18" fmla="*/ 0 w 174"/>
                  <a:gd name="T19" fmla="*/ 0 h 260"/>
                  <a:gd name="T20" fmla="*/ 0 w 174"/>
                  <a:gd name="T21" fmla="*/ 0 h 260"/>
                  <a:gd name="T22" fmla="*/ 0 w 174"/>
                  <a:gd name="T23" fmla="*/ 0 h 260"/>
                  <a:gd name="T24" fmla="*/ 0 w 174"/>
                  <a:gd name="T25" fmla="*/ 0 h 260"/>
                  <a:gd name="T26" fmla="*/ 0 w 174"/>
                  <a:gd name="T27" fmla="*/ 0 h 260"/>
                  <a:gd name="T28" fmla="*/ 0 w 174"/>
                  <a:gd name="T29" fmla="*/ 0 h 260"/>
                  <a:gd name="T30" fmla="*/ 0 w 174"/>
                  <a:gd name="T31" fmla="*/ 0 h 260"/>
                  <a:gd name="T32" fmla="*/ 0 w 174"/>
                  <a:gd name="T33" fmla="*/ 0 h 260"/>
                  <a:gd name="T34" fmla="*/ 0 w 174"/>
                  <a:gd name="T35" fmla="*/ 0 h 260"/>
                  <a:gd name="T36" fmla="*/ 0 w 174"/>
                  <a:gd name="T37" fmla="*/ 0 h 260"/>
                  <a:gd name="T38" fmla="*/ 0 w 174"/>
                  <a:gd name="T39" fmla="*/ 0 h 260"/>
                  <a:gd name="T40" fmla="*/ 0 w 174"/>
                  <a:gd name="T41" fmla="*/ 0 h 260"/>
                  <a:gd name="T42" fmla="*/ 0 w 174"/>
                  <a:gd name="T43" fmla="*/ 0 h 260"/>
                  <a:gd name="T44" fmla="*/ 0 w 174"/>
                  <a:gd name="T45" fmla="*/ 0 h 260"/>
                  <a:gd name="T46" fmla="*/ 0 w 174"/>
                  <a:gd name="T47" fmla="*/ 0 h 260"/>
                  <a:gd name="T48" fmla="*/ 0 w 174"/>
                  <a:gd name="T49" fmla="*/ 0 h 260"/>
                  <a:gd name="T50" fmla="*/ 0 w 174"/>
                  <a:gd name="T51" fmla="*/ 0 h 260"/>
                  <a:gd name="T52" fmla="*/ 0 w 174"/>
                  <a:gd name="T53" fmla="*/ 0 h 260"/>
                  <a:gd name="T54" fmla="*/ 0 w 174"/>
                  <a:gd name="T55" fmla="*/ 0 h 260"/>
                  <a:gd name="T56" fmla="*/ 0 w 174"/>
                  <a:gd name="T57" fmla="*/ 0 h 260"/>
                  <a:gd name="T58" fmla="*/ 0 w 174"/>
                  <a:gd name="T59" fmla="*/ 0 h 260"/>
                  <a:gd name="T60" fmla="*/ 0 w 174"/>
                  <a:gd name="T61" fmla="*/ 0 h 260"/>
                  <a:gd name="T62" fmla="*/ 0 w 174"/>
                  <a:gd name="T63" fmla="*/ 0 h 260"/>
                  <a:gd name="T64" fmla="*/ 0 w 174"/>
                  <a:gd name="T65" fmla="*/ 0 h 260"/>
                  <a:gd name="T66" fmla="*/ 0 w 174"/>
                  <a:gd name="T67" fmla="*/ 0 h 260"/>
                  <a:gd name="T68" fmla="*/ 0 w 174"/>
                  <a:gd name="T69" fmla="*/ 0 h 260"/>
                  <a:gd name="T70" fmla="*/ 0 w 174"/>
                  <a:gd name="T71" fmla="*/ 0 h 260"/>
                  <a:gd name="T72" fmla="*/ 0 w 174"/>
                  <a:gd name="T73" fmla="*/ 0 h 260"/>
                  <a:gd name="T74" fmla="*/ 0 w 174"/>
                  <a:gd name="T75" fmla="*/ 0 h 260"/>
                  <a:gd name="T76" fmla="*/ 0 w 174"/>
                  <a:gd name="T77" fmla="*/ 0 h 260"/>
                  <a:gd name="T78" fmla="*/ 0 w 174"/>
                  <a:gd name="T79" fmla="*/ 0 h 260"/>
                  <a:gd name="T80" fmla="*/ 0 w 174"/>
                  <a:gd name="T81" fmla="*/ 0 h 260"/>
                  <a:gd name="T82" fmla="*/ 0 w 174"/>
                  <a:gd name="T83" fmla="*/ 0 h 260"/>
                  <a:gd name="T84" fmla="*/ 0 w 174"/>
                  <a:gd name="T85" fmla="*/ 0 h 260"/>
                  <a:gd name="T86" fmla="*/ 0 w 174"/>
                  <a:gd name="T87" fmla="*/ 0 h 260"/>
                  <a:gd name="T88" fmla="*/ 0 w 174"/>
                  <a:gd name="T89" fmla="*/ 0 h 260"/>
                  <a:gd name="T90" fmla="*/ 0 w 174"/>
                  <a:gd name="T91" fmla="*/ 0 h 260"/>
                  <a:gd name="T92" fmla="*/ 0 w 174"/>
                  <a:gd name="T93" fmla="*/ 0 h 260"/>
                  <a:gd name="T94" fmla="*/ 0 w 174"/>
                  <a:gd name="T95" fmla="*/ 0 h 260"/>
                  <a:gd name="T96" fmla="*/ 0 w 174"/>
                  <a:gd name="T97" fmla="*/ 0 h 260"/>
                  <a:gd name="T98" fmla="*/ 0 w 174"/>
                  <a:gd name="T99" fmla="*/ 0 h 260"/>
                  <a:gd name="T100" fmla="*/ 0 w 174"/>
                  <a:gd name="T101" fmla="*/ 0 h 260"/>
                  <a:gd name="T102" fmla="*/ 0 w 174"/>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60"/>
                  <a:gd name="T158" fmla="*/ 174 w 174"/>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60">
                    <a:moveTo>
                      <a:pt x="60" y="0"/>
                    </a:moveTo>
                    <a:lnTo>
                      <a:pt x="65" y="2"/>
                    </a:lnTo>
                    <a:lnTo>
                      <a:pt x="69" y="5"/>
                    </a:lnTo>
                    <a:lnTo>
                      <a:pt x="74" y="7"/>
                    </a:lnTo>
                    <a:lnTo>
                      <a:pt x="79" y="10"/>
                    </a:lnTo>
                    <a:lnTo>
                      <a:pt x="84" y="13"/>
                    </a:lnTo>
                    <a:lnTo>
                      <a:pt x="88" y="16"/>
                    </a:lnTo>
                    <a:lnTo>
                      <a:pt x="93" y="19"/>
                    </a:lnTo>
                    <a:lnTo>
                      <a:pt x="98" y="22"/>
                    </a:lnTo>
                    <a:lnTo>
                      <a:pt x="106" y="27"/>
                    </a:lnTo>
                    <a:lnTo>
                      <a:pt x="115" y="34"/>
                    </a:lnTo>
                    <a:lnTo>
                      <a:pt x="123" y="41"/>
                    </a:lnTo>
                    <a:lnTo>
                      <a:pt x="132" y="48"/>
                    </a:lnTo>
                    <a:lnTo>
                      <a:pt x="137" y="54"/>
                    </a:lnTo>
                    <a:lnTo>
                      <a:pt x="142" y="59"/>
                    </a:lnTo>
                    <a:lnTo>
                      <a:pt x="146" y="64"/>
                    </a:lnTo>
                    <a:lnTo>
                      <a:pt x="151" y="71"/>
                    </a:lnTo>
                    <a:lnTo>
                      <a:pt x="156" y="77"/>
                    </a:lnTo>
                    <a:lnTo>
                      <a:pt x="160" y="84"/>
                    </a:lnTo>
                    <a:lnTo>
                      <a:pt x="164" y="91"/>
                    </a:lnTo>
                    <a:lnTo>
                      <a:pt x="168" y="100"/>
                    </a:lnTo>
                    <a:lnTo>
                      <a:pt x="160" y="96"/>
                    </a:lnTo>
                    <a:lnTo>
                      <a:pt x="151" y="91"/>
                    </a:lnTo>
                    <a:lnTo>
                      <a:pt x="142" y="85"/>
                    </a:lnTo>
                    <a:lnTo>
                      <a:pt x="134" y="78"/>
                    </a:lnTo>
                    <a:lnTo>
                      <a:pt x="127" y="72"/>
                    </a:lnTo>
                    <a:lnTo>
                      <a:pt x="121" y="66"/>
                    </a:lnTo>
                    <a:lnTo>
                      <a:pt x="115" y="62"/>
                    </a:lnTo>
                    <a:lnTo>
                      <a:pt x="109" y="58"/>
                    </a:lnTo>
                    <a:lnTo>
                      <a:pt x="104" y="52"/>
                    </a:lnTo>
                    <a:lnTo>
                      <a:pt x="97" y="48"/>
                    </a:lnTo>
                    <a:lnTo>
                      <a:pt x="91" y="45"/>
                    </a:lnTo>
                    <a:lnTo>
                      <a:pt x="85" y="42"/>
                    </a:lnTo>
                    <a:lnTo>
                      <a:pt x="84" y="50"/>
                    </a:lnTo>
                    <a:lnTo>
                      <a:pt x="85" y="59"/>
                    </a:lnTo>
                    <a:lnTo>
                      <a:pt x="87" y="66"/>
                    </a:lnTo>
                    <a:lnTo>
                      <a:pt x="93" y="75"/>
                    </a:lnTo>
                    <a:lnTo>
                      <a:pt x="98" y="82"/>
                    </a:lnTo>
                    <a:lnTo>
                      <a:pt x="104" y="88"/>
                    </a:lnTo>
                    <a:lnTo>
                      <a:pt x="112" y="96"/>
                    </a:lnTo>
                    <a:lnTo>
                      <a:pt x="122" y="103"/>
                    </a:lnTo>
                    <a:lnTo>
                      <a:pt x="130" y="111"/>
                    </a:lnTo>
                    <a:lnTo>
                      <a:pt x="141" y="119"/>
                    </a:lnTo>
                    <a:lnTo>
                      <a:pt x="144" y="123"/>
                    </a:lnTo>
                    <a:lnTo>
                      <a:pt x="150" y="127"/>
                    </a:lnTo>
                    <a:lnTo>
                      <a:pt x="154" y="133"/>
                    </a:lnTo>
                    <a:lnTo>
                      <a:pt x="159" y="138"/>
                    </a:lnTo>
                    <a:lnTo>
                      <a:pt x="161" y="141"/>
                    </a:lnTo>
                    <a:lnTo>
                      <a:pt x="165" y="145"/>
                    </a:lnTo>
                    <a:lnTo>
                      <a:pt x="168" y="151"/>
                    </a:lnTo>
                    <a:lnTo>
                      <a:pt x="170" y="156"/>
                    </a:lnTo>
                    <a:lnTo>
                      <a:pt x="171" y="161"/>
                    </a:lnTo>
                    <a:lnTo>
                      <a:pt x="173" y="167"/>
                    </a:lnTo>
                    <a:lnTo>
                      <a:pt x="173" y="173"/>
                    </a:lnTo>
                    <a:lnTo>
                      <a:pt x="174" y="180"/>
                    </a:lnTo>
                    <a:lnTo>
                      <a:pt x="168" y="173"/>
                    </a:lnTo>
                    <a:lnTo>
                      <a:pt x="165" y="167"/>
                    </a:lnTo>
                    <a:lnTo>
                      <a:pt x="160" y="161"/>
                    </a:lnTo>
                    <a:lnTo>
                      <a:pt x="157" y="156"/>
                    </a:lnTo>
                    <a:lnTo>
                      <a:pt x="151" y="150"/>
                    </a:lnTo>
                    <a:lnTo>
                      <a:pt x="147" y="144"/>
                    </a:lnTo>
                    <a:lnTo>
                      <a:pt x="142" y="140"/>
                    </a:lnTo>
                    <a:lnTo>
                      <a:pt x="139" y="135"/>
                    </a:lnTo>
                    <a:lnTo>
                      <a:pt x="132" y="130"/>
                    </a:lnTo>
                    <a:lnTo>
                      <a:pt x="127" y="124"/>
                    </a:lnTo>
                    <a:lnTo>
                      <a:pt x="122" y="121"/>
                    </a:lnTo>
                    <a:lnTo>
                      <a:pt x="117" y="118"/>
                    </a:lnTo>
                    <a:lnTo>
                      <a:pt x="110" y="114"/>
                    </a:lnTo>
                    <a:lnTo>
                      <a:pt x="104" y="111"/>
                    </a:lnTo>
                    <a:lnTo>
                      <a:pt x="96" y="108"/>
                    </a:lnTo>
                    <a:lnTo>
                      <a:pt x="90" y="106"/>
                    </a:lnTo>
                    <a:lnTo>
                      <a:pt x="90" y="111"/>
                    </a:lnTo>
                    <a:lnTo>
                      <a:pt x="92" y="116"/>
                    </a:lnTo>
                    <a:lnTo>
                      <a:pt x="94" y="121"/>
                    </a:lnTo>
                    <a:lnTo>
                      <a:pt x="97" y="126"/>
                    </a:lnTo>
                    <a:lnTo>
                      <a:pt x="100" y="131"/>
                    </a:lnTo>
                    <a:lnTo>
                      <a:pt x="103" y="136"/>
                    </a:lnTo>
                    <a:lnTo>
                      <a:pt x="105" y="141"/>
                    </a:lnTo>
                    <a:lnTo>
                      <a:pt x="109" y="146"/>
                    </a:lnTo>
                    <a:lnTo>
                      <a:pt x="112" y="151"/>
                    </a:lnTo>
                    <a:lnTo>
                      <a:pt x="116" y="156"/>
                    </a:lnTo>
                    <a:lnTo>
                      <a:pt x="119" y="160"/>
                    </a:lnTo>
                    <a:lnTo>
                      <a:pt x="123" y="165"/>
                    </a:lnTo>
                    <a:lnTo>
                      <a:pt x="125" y="171"/>
                    </a:lnTo>
                    <a:lnTo>
                      <a:pt x="129" y="176"/>
                    </a:lnTo>
                    <a:lnTo>
                      <a:pt x="131" y="181"/>
                    </a:lnTo>
                    <a:lnTo>
                      <a:pt x="135" y="186"/>
                    </a:lnTo>
                    <a:lnTo>
                      <a:pt x="137" y="191"/>
                    </a:lnTo>
                    <a:lnTo>
                      <a:pt x="139" y="197"/>
                    </a:lnTo>
                    <a:lnTo>
                      <a:pt x="140" y="201"/>
                    </a:lnTo>
                    <a:lnTo>
                      <a:pt x="141" y="207"/>
                    </a:lnTo>
                    <a:lnTo>
                      <a:pt x="140" y="212"/>
                    </a:lnTo>
                    <a:lnTo>
                      <a:pt x="140" y="218"/>
                    </a:lnTo>
                    <a:lnTo>
                      <a:pt x="138" y="224"/>
                    </a:lnTo>
                    <a:lnTo>
                      <a:pt x="136" y="231"/>
                    </a:lnTo>
                    <a:lnTo>
                      <a:pt x="129" y="229"/>
                    </a:lnTo>
                    <a:lnTo>
                      <a:pt x="125" y="227"/>
                    </a:lnTo>
                    <a:lnTo>
                      <a:pt x="123" y="220"/>
                    </a:lnTo>
                    <a:lnTo>
                      <a:pt x="123" y="216"/>
                    </a:lnTo>
                    <a:lnTo>
                      <a:pt x="122" y="209"/>
                    </a:lnTo>
                    <a:lnTo>
                      <a:pt x="121" y="202"/>
                    </a:lnTo>
                    <a:lnTo>
                      <a:pt x="119" y="197"/>
                    </a:lnTo>
                    <a:lnTo>
                      <a:pt x="114" y="196"/>
                    </a:lnTo>
                    <a:lnTo>
                      <a:pt x="111" y="200"/>
                    </a:lnTo>
                    <a:lnTo>
                      <a:pt x="110" y="207"/>
                    </a:lnTo>
                    <a:lnTo>
                      <a:pt x="109" y="214"/>
                    </a:lnTo>
                    <a:lnTo>
                      <a:pt x="109" y="221"/>
                    </a:lnTo>
                    <a:lnTo>
                      <a:pt x="108" y="228"/>
                    </a:lnTo>
                    <a:lnTo>
                      <a:pt x="107" y="236"/>
                    </a:lnTo>
                    <a:lnTo>
                      <a:pt x="105" y="242"/>
                    </a:lnTo>
                    <a:lnTo>
                      <a:pt x="104" y="248"/>
                    </a:lnTo>
                    <a:lnTo>
                      <a:pt x="101" y="253"/>
                    </a:lnTo>
                    <a:lnTo>
                      <a:pt x="97" y="256"/>
                    </a:lnTo>
                    <a:lnTo>
                      <a:pt x="91" y="257"/>
                    </a:lnTo>
                    <a:lnTo>
                      <a:pt x="85" y="260"/>
                    </a:lnTo>
                    <a:lnTo>
                      <a:pt x="88" y="246"/>
                    </a:lnTo>
                    <a:lnTo>
                      <a:pt x="91" y="233"/>
                    </a:lnTo>
                    <a:lnTo>
                      <a:pt x="91" y="219"/>
                    </a:lnTo>
                    <a:lnTo>
                      <a:pt x="91" y="209"/>
                    </a:lnTo>
                    <a:lnTo>
                      <a:pt x="88" y="196"/>
                    </a:lnTo>
                    <a:lnTo>
                      <a:pt x="85" y="184"/>
                    </a:lnTo>
                    <a:lnTo>
                      <a:pt x="80" y="174"/>
                    </a:lnTo>
                    <a:lnTo>
                      <a:pt x="74" y="163"/>
                    </a:lnTo>
                    <a:lnTo>
                      <a:pt x="66" y="153"/>
                    </a:lnTo>
                    <a:lnTo>
                      <a:pt x="59" y="143"/>
                    </a:lnTo>
                    <a:lnTo>
                      <a:pt x="49" y="133"/>
                    </a:lnTo>
                    <a:lnTo>
                      <a:pt x="41" y="124"/>
                    </a:lnTo>
                    <a:lnTo>
                      <a:pt x="30" y="114"/>
                    </a:lnTo>
                    <a:lnTo>
                      <a:pt x="21" y="105"/>
                    </a:lnTo>
                    <a:lnTo>
                      <a:pt x="10" y="96"/>
                    </a:lnTo>
                    <a:lnTo>
                      <a:pt x="0" y="88"/>
                    </a:lnTo>
                    <a:lnTo>
                      <a:pt x="8" y="83"/>
                    </a:lnTo>
                    <a:lnTo>
                      <a:pt x="15" y="80"/>
                    </a:lnTo>
                    <a:lnTo>
                      <a:pt x="23" y="77"/>
                    </a:lnTo>
                    <a:lnTo>
                      <a:pt x="31" y="74"/>
                    </a:lnTo>
                    <a:lnTo>
                      <a:pt x="39" y="71"/>
                    </a:lnTo>
                    <a:lnTo>
                      <a:pt x="47" y="70"/>
                    </a:lnTo>
                    <a:lnTo>
                      <a:pt x="56" y="68"/>
                    </a:lnTo>
                    <a:lnTo>
                      <a:pt x="66" y="67"/>
                    </a:lnTo>
                    <a:lnTo>
                      <a:pt x="65" y="63"/>
                    </a:lnTo>
                    <a:lnTo>
                      <a:pt x="64" y="58"/>
                    </a:lnTo>
                    <a:lnTo>
                      <a:pt x="61" y="54"/>
                    </a:lnTo>
                    <a:lnTo>
                      <a:pt x="59" y="49"/>
                    </a:lnTo>
                    <a:lnTo>
                      <a:pt x="56" y="45"/>
                    </a:lnTo>
                    <a:lnTo>
                      <a:pt x="55" y="39"/>
                    </a:lnTo>
                    <a:lnTo>
                      <a:pt x="52" y="34"/>
                    </a:lnTo>
                    <a:lnTo>
                      <a:pt x="50" y="29"/>
                    </a:lnTo>
                    <a:lnTo>
                      <a:pt x="47" y="25"/>
                    </a:lnTo>
                    <a:lnTo>
                      <a:pt x="47" y="20"/>
                    </a:lnTo>
                    <a:lnTo>
                      <a:pt x="47" y="14"/>
                    </a:lnTo>
                    <a:lnTo>
                      <a:pt x="47" y="10"/>
                    </a:lnTo>
                    <a:lnTo>
                      <a:pt x="47" y="7"/>
                    </a:lnTo>
                    <a:lnTo>
                      <a:pt x="51" y="4"/>
                    </a:lnTo>
                    <a:lnTo>
                      <a:pt x="54" y="1"/>
                    </a:lnTo>
                    <a:lnTo>
                      <a:pt x="6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7" name="Freeform 86"/>
              <p:cNvSpPr>
                <a:spLocks/>
              </p:cNvSpPr>
              <p:nvPr/>
            </p:nvSpPr>
            <p:spPr bwMode="auto">
              <a:xfrm>
                <a:off x="5169" y="2076"/>
                <a:ext cx="147" cy="135"/>
              </a:xfrm>
              <a:custGeom>
                <a:avLst/>
                <a:gdLst>
                  <a:gd name="T0" fmla="*/ 0 w 356"/>
                  <a:gd name="T1" fmla="*/ 0 h 323"/>
                  <a:gd name="T2" fmla="*/ 0 w 356"/>
                  <a:gd name="T3" fmla="*/ 0 h 323"/>
                  <a:gd name="T4" fmla="*/ 0 w 356"/>
                  <a:gd name="T5" fmla="*/ 0 h 323"/>
                  <a:gd name="T6" fmla="*/ 0 w 356"/>
                  <a:gd name="T7" fmla="*/ 0 h 323"/>
                  <a:gd name="T8" fmla="*/ 0 w 356"/>
                  <a:gd name="T9" fmla="*/ 0 h 323"/>
                  <a:gd name="T10" fmla="*/ 0 w 356"/>
                  <a:gd name="T11" fmla="*/ 0 h 323"/>
                  <a:gd name="T12" fmla="*/ 0 w 356"/>
                  <a:gd name="T13" fmla="*/ 0 h 323"/>
                  <a:gd name="T14" fmla="*/ 0 w 356"/>
                  <a:gd name="T15" fmla="*/ 0 h 323"/>
                  <a:gd name="T16" fmla="*/ 0 w 356"/>
                  <a:gd name="T17" fmla="*/ 0 h 323"/>
                  <a:gd name="T18" fmla="*/ 0 w 356"/>
                  <a:gd name="T19" fmla="*/ 0 h 323"/>
                  <a:gd name="T20" fmla="*/ 0 w 356"/>
                  <a:gd name="T21" fmla="*/ 0 h 323"/>
                  <a:gd name="T22" fmla="*/ 0 w 356"/>
                  <a:gd name="T23" fmla="*/ 0 h 323"/>
                  <a:gd name="T24" fmla="*/ 0 w 356"/>
                  <a:gd name="T25" fmla="*/ 0 h 323"/>
                  <a:gd name="T26" fmla="*/ 0 w 356"/>
                  <a:gd name="T27" fmla="*/ 0 h 323"/>
                  <a:gd name="T28" fmla="*/ 0 w 356"/>
                  <a:gd name="T29" fmla="*/ 0 h 323"/>
                  <a:gd name="T30" fmla="*/ 0 w 356"/>
                  <a:gd name="T31" fmla="*/ 0 h 323"/>
                  <a:gd name="T32" fmla="*/ 0 w 356"/>
                  <a:gd name="T33" fmla="*/ 0 h 323"/>
                  <a:gd name="T34" fmla="*/ 0 w 356"/>
                  <a:gd name="T35" fmla="*/ 0 h 323"/>
                  <a:gd name="T36" fmla="*/ 0 w 356"/>
                  <a:gd name="T37" fmla="*/ 0 h 323"/>
                  <a:gd name="T38" fmla="*/ 0 w 356"/>
                  <a:gd name="T39" fmla="*/ 0 h 323"/>
                  <a:gd name="T40" fmla="*/ 0 w 356"/>
                  <a:gd name="T41" fmla="*/ 0 h 323"/>
                  <a:gd name="T42" fmla="*/ 0 w 356"/>
                  <a:gd name="T43" fmla="*/ 0 h 323"/>
                  <a:gd name="T44" fmla="*/ 0 w 356"/>
                  <a:gd name="T45" fmla="*/ 0 h 323"/>
                  <a:gd name="T46" fmla="*/ 0 w 356"/>
                  <a:gd name="T47" fmla="*/ 0 h 323"/>
                  <a:gd name="T48" fmla="*/ 0 w 356"/>
                  <a:gd name="T49" fmla="*/ 0 h 323"/>
                  <a:gd name="T50" fmla="*/ 0 w 356"/>
                  <a:gd name="T51" fmla="*/ 0 h 323"/>
                  <a:gd name="T52" fmla="*/ 0 w 356"/>
                  <a:gd name="T53" fmla="*/ 0 h 323"/>
                  <a:gd name="T54" fmla="*/ 0 w 356"/>
                  <a:gd name="T55" fmla="*/ 0 h 323"/>
                  <a:gd name="T56" fmla="*/ 0 w 356"/>
                  <a:gd name="T57" fmla="*/ 0 h 323"/>
                  <a:gd name="T58" fmla="*/ 0 w 356"/>
                  <a:gd name="T59" fmla="*/ 0 h 323"/>
                  <a:gd name="T60" fmla="*/ 0 w 356"/>
                  <a:gd name="T61" fmla="*/ 0 h 323"/>
                  <a:gd name="T62" fmla="*/ 0 w 356"/>
                  <a:gd name="T63" fmla="*/ 0 h 323"/>
                  <a:gd name="T64" fmla="*/ 0 w 356"/>
                  <a:gd name="T65" fmla="*/ 0 h 323"/>
                  <a:gd name="T66" fmla="*/ 0 w 356"/>
                  <a:gd name="T67" fmla="*/ 0 h 323"/>
                  <a:gd name="T68" fmla="*/ 0 w 356"/>
                  <a:gd name="T69" fmla="*/ 0 h 323"/>
                  <a:gd name="T70" fmla="*/ 0 w 356"/>
                  <a:gd name="T71" fmla="*/ 0 h 323"/>
                  <a:gd name="T72" fmla="*/ 0 w 356"/>
                  <a:gd name="T73" fmla="*/ 0 h 323"/>
                  <a:gd name="T74" fmla="*/ 0 w 356"/>
                  <a:gd name="T75" fmla="*/ 0 h 323"/>
                  <a:gd name="T76" fmla="*/ 0 w 356"/>
                  <a:gd name="T77" fmla="*/ 0 h 323"/>
                  <a:gd name="T78" fmla="*/ 0 w 356"/>
                  <a:gd name="T79" fmla="*/ 0 h 323"/>
                  <a:gd name="T80" fmla="*/ 0 w 356"/>
                  <a:gd name="T81" fmla="*/ 0 h 323"/>
                  <a:gd name="T82" fmla="*/ 0 w 356"/>
                  <a:gd name="T83" fmla="*/ 0 h 323"/>
                  <a:gd name="T84" fmla="*/ 0 w 356"/>
                  <a:gd name="T85" fmla="*/ 0 h 323"/>
                  <a:gd name="T86" fmla="*/ 0 w 356"/>
                  <a:gd name="T87" fmla="*/ 0 h 323"/>
                  <a:gd name="T88" fmla="*/ 0 w 356"/>
                  <a:gd name="T89" fmla="*/ 0 h 323"/>
                  <a:gd name="T90" fmla="*/ 0 w 356"/>
                  <a:gd name="T91" fmla="*/ 0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6"/>
                  <a:gd name="T139" fmla="*/ 0 h 323"/>
                  <a:gd name="T140" fmla="*/ 356 w 356"/>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6" h="323">
                    <a:moveTo>
                      <a:pt x="214" y="2"/>
                    </a:moveTo>
                    <a:lnTo>
                      <a:pt x="219" y="2"/>
                    </a:lnTo>
                    <a:lnTo>
                      <a:pt x="226" y="2"/>
                    </a:lnTo>
                    <a:lnTo>
                      <a:pt x="235" y="2"/>
                    </a:lnTo>
                    <a:lnTo>
                      <a:pt x="245" y="2"/>
                    </a:lnTo>
                    <a:lnTo>
                      <a:pt x="254" y="1"/>
                    </a:lnTo>
                    <a:lnTo>
                      <a:pt x="264" y="0"/>
                    </a:lnTo>
                    <a:lnTo>
                      <a:pt x="274" y="0"/>
                    </a:lnTo>
                    <a:lnTo>
                      <a:pt x="283" y="0"/>
                    </a:lnTo>
                    <a:lnTo>
                      <a:pt x="292" y="0"/>
                    </a:lnTo>
                    <a:lnTo>
                      <a:pt x="301" y="1"/>
                    </a:lnTo>
                    <a:lnTo>
                      <a:pt x="306" y="3"/>
                    </a:lnTo>
                    <a:lnTo>
                      <a:pt x="311" y="7"/>
                    </a:lnTo>
                    <a:lnTo>
                      <a:pt x="314" y="9"/>
                    </a:lnTo>
                    <a:lnTo>
                      <a:pt x="315" y="15"/>
                    </a:lnTo>
                    <a:lnTo>
                      <a:pt x="312" y="19"/>
                    </a:lnTo>
                    <a:lnTo>
                      <a:pt x="309" y="28"/>
                    </a:lnTo>
                    <a:lnTo>
                      <a:pt x="297" y="27"/>
                    </a:lnTo>
                    <a:lnTo>
                      <a:pt x="285" y="28"/>
                    </a:lnTo>
                    <a:lnTo>
                      <a:pt x="274" y="28"/>
                    </a:lnTo>
                    <a:lnTo>
                      <a:pt x="264" y="30"/>
                    </a:lnTo>
                    <a:lnTo>
                      <a:pt x="253" y="33"/>
                    </a:lnTo>
                    <a:lnTo>
                      <a:pt x="243" y="36"/>
                    </a:lnTo>
                    <a:lnTo>
                      <a:pt x="232" y="40"/>
                    </a:lnTo>
                    <a:lnTo>
                      <a:pt x="223" y="47"/>
                    </a:lnTo>
                    <a:lnTo>
                      <a:pt x="212" y="52"/>
                    </a:lnTo>
                    <a:lnTo>
                      <a:pt x="202" y="57"/>
                    </a:lnTo>
                    <a:lnTo>
                      <a:pt x="192" y="65"/>
                    </a:lnTo>
                    <a:lnTo>
                      <a:pt x="184" y="72"/>
                    </a:lnTo>
                    <a:lnTo>
                      <a:pt x="175" y="80"/>
                    </a:lnTo>
                    <a:lnTo>
                      <a:pt x="167" y="88"/>
                    </a:lnTo>
                    <a:lnTo>
                      <a:pt x="159" y="96"/>
                    </a:lnTo>
                    <a:lnTo>
                      <a:pt x="151" y="106"/>
                    </a:lnTo>
                    <a:lnTo>
                      <a:pt x="161" y="106"/>
                    </a:lnTo>
                    <a:lnTo>
                      <a:pt x="174" y="103"/>
                    </a:lnTo>
                    <a:lnTo>
                      <a:pt x="187" y="100"/>
                    </a:lnTo>
                    <a:lnTo>
                      <a:pt x="200" y="95"/>
                    </a:lnTo>
                    <a:lnTo>
                      <a:pt x="213" y="90"/>
                    </a:lnTo>
                    <a:lnTo>
                      <a:pt x="227" y="84"/>
                    </a:lnTo>
                    <a:lnTo>
                      <a:pt x="241" y="76"/>
                    </a:lnTo>
                    <a:lnTo>
                      <a:pt x="255" y="72"/>
                    </a:lnTo>
                    <a:lnTo>
                      <a:pt x="268" y="66"/>
                    </a:lnTo>
                    <a:lnTo>
                      <a:pt x="282" y="62"/>
                    </a:lnTo>
                    <a:lnTo>
                      <a:pt x="294" y="59"/>
                    </a:lnTo>
                    <a:lnTo>
                      <a:pt x="308" y="59"/>
                    </a:lnTo>
                    <a:lnTo>
                      <a:pt x="320" y="60"/>
                    </a:lnTo>
                    <a:lnTo>
                      <a:pt x="331" y="66"/>
                    </a:lnTo>
                    <a:lnTo>
                      <a:pt x="342" y="73"/>
                    </a:lnTo>
                    <a:lnTo>
                      <a:pt x="354" y="85"/>
                    </a:lnTo>
                    <a:lnTo>
                      <a:pt x="345" y="85"/>
                    </a:lnTo>
                    <a:lnTo>
                      <a:pt x="338" y="82"/>
                    </a:lnTo>
                    <a:lnTo>
                      <a:pt x="333" y="79"/>
                    </a:lnTo>
                    <a:lnTo>
                      <a:pt x="329" y="78"/>
                    </a:lnTo>
                    <a:lnTo>
                      <a:pt x="323" y="78"/>
                    </a:lnTo>
                    <a:lnTo>
                      <a:pt x="320" y="81"/>
                    </a:lnTo>
                    <a:lnTo>
                      <a:pt x="321" y="88"/>
                    </a:lnTo>
                    <a:lnTo>
                      <a:pt x="327" y="93"/>
                    </a:lnTo>
                    <a:lnTo>
                      <a:pt x="334" y="95"/>
                    </a:lnTo>
                    <a:lnTo>
                      <a:pt x="341" y="98"/>
                    </a:lnTo>
                    <a:lnTo>
                      <a:pt x="348" y="101"/>
                    </a:lnTo>
                    <a:lnTo>
                      <a:pt x="354" y="105"/>
                    </a:lnTo>
                    <a:lnTo>
                      <a:pt x="355" y="108"/>
                    </a:lnTo>
                    <a:lnTo>
                      <a:pt x="356" y="111"/>
                    </a:lnTo>
                    <a:lnTo>
                      <a:pt x="356" y="115"/>
                    </a:lnTo>
                    <a:lnTo>
                      <a:pt x="356" y="122"/>
                    </a:lnTo>
                    <a:lnTo>
                      <a:pt x="349" y="120"/>
                    </a:lnTo>
                    <a:lnTo>
                      <a:pt x="343" y="118"/>
                    </a:lnTo>
                    <a:lnTo>
                      <a:pt x="337" y="117"/>
                    </a:lnTo>
                    <a:lnTo>
                      <a:pt x="331" y="118"/>
                    </a:lnTo>
                    <a:lnTo>
                      <a:pt x="326" y="119"/>
                    </a:lnTo>
                    <a:lnTo>
                      <a:pt x="323" y="123"/>
                    </a:lnTo>
                    <a:lnTo>
                      <a:pt x="321" y="128"/>
                    </a:lnTo>
                    <a:lnTo>
                      <a:pt x="324" y="135"/>
                    </a:lnTo>
                    <a:lnTo>
                      <a:pt x="330" y="132"/>
                    </a:lnTo>
                    <a:lnTo>
                      <a:pt x="335" y="132"/>
                    </a:lnTo>
                    <a:lnTo>
                      <a:pt x="338" y="135"/>
                    </a:lnTo>
                    <a:lnTo>
                      <a:pt x="340" y="141"/>
                    </a:lnTo>
                    <a:lnTo>
                      <a:pt x="340" y="145"/>
                    </a:lnTo>
                    <a:lnTo>
                      <a:pt x="341" y="151"/>
                    </a:lnTo>
                    <a:lnTo>
                      <a:pt x="341" y="158"/>
                    </a:lnTo>
                    <a:lnTo>
                      <a:pt x="341" y="164"/>
                    </a:lnTo>
                    <a:lnTo>
                      <a:pt x="321" y="162"/>
                    </a:lnTo>
                    <a:lnTo>
                      <a:pt x="301" y="163"/>
                    </a:lnTo>
                    <a:lnTo>
                      <a:pt x="280" y="165"/>
                    </a:lnTo>
                    <a:lnTo>
                      <a:pt x="262" y="170"/>
                    </a:lnTo>
                    <a:lnTo>
                      <a:pt x="243" y="175"/>
                    </a:lnTo>
                    <a:lnTo>
                      <a:pt x="225" y="182"/>
                    </a:lnTo>
                    <a:lnTo>
                      <a:pt x="207" y="189"/>
                    </a:lnTo>
                    <a:lnTo>
                      <a:pt x="190" y="200"/>
                    </a:lnTo>
                    <a:lnTo>
                      <a:pt x="172" y="209"/>
                    </a:lnTo>
                    <a:lnTo>
                      <a:pt x="155" y="220"/>
                    </a:lnTo>
                    <a:lnTo>
                      <a:pt x="138" y="230"/>
                    </a:lnTo>
                    <a:lnTo>
                      <a:pt x="121" y="241"/>
                    </a:lnTo>
                    <a:lnTo>
                      <a:pt x="103" y="250"/>
                    </a:lnTo>
                    <a:lnTo>
                      <a:pt x="86" y="260"/>
                    </a:lnTo>
                    <a:lnTo>
                      <a:pt x="67" y="267"/>
                    </a:lnTo>
                    <a:lnTo>
                      <a:pt x="49" y="276"/>
                    </a:lnTo>
                    <a:lnTo>
                      <a:pt x="41" y="280"/>
                    </a:lnTo>
                    <a:lnTo>
                      <a:pt x="37" y="285"/>
                    </a:lnTo>
                    <a:lnTo>
                      <a:pt x="33" y="293"/>
                    </a:lnTo>
                    <a:lnTo>
                      <a:pt x="30" y="300"/>
                    </a:lnTo>
                    <a:lnTo>
                      <a:pt x="25" y="307"/>
                    </a:lnTo>
                    <a:lnTo>
                      <a:pt x="21" y="314"/>
                    </a:lnTo>
                    <a:lnTo>
                      <a:pt x="15" y="319"/>
                    </a:lnTo>
                    <a:lnTo>
                      <a:pt x="7" y="323"/>
                    </a:lnTo>
                    <a:lnTo>
                      <a:pt x="2" y="307"/>
                    </a:lnTo>
                    <a:lnTo>
                      <a:pt x="1" y="292"/>
                    </a:lnTo>
                    <a:lnTo>
                      <a:pt x="0" y="274"/>
                    </a:lnTo>
                    <a:lnTo>
                      <a:pt x="1" y="257"/>
                    </a:lnTo>
                    <a:lnTo>
                      <a:pt x="2" y="239"/>
                    </a:lnTo>
                    <a:lnTo>
                      <a:pt x="6" y="221"/>
                    </a:lnTo>
                    <a:lnTo>
                      <a:pt x="11" y="203"/>
                    </a:lnTo>
                    <a:lnTo>
                      <a:pt x="18" y="186"/>
                    </a:lnTo>
                    <a:lnTo>
                      <a:pt x="25" y="169"/>
                    </a:lnTo>
                    <a:lnTo>
                      <a:pt x="34" y="154"/>
                    </a:lnTo>
                    <a:lnTo>
                      <a:pt x="45" y="141"/>
                    </a:lnTo>
                    <a:lnTo>
                      <a:pt x="58" y="130"/>
                    </a:lnTo>
                    <a:lnTo>
                      <a:pt x="72" y="120"/>
                    </a:lnTo>
                    <a:lnTo>
                      <a:pt x="89" y="113"/>
                    </a:lnTo>
                    <a:lnTo>
                      <a:pt x="106" y="108"/>
                    </a:lnTo>
                    <a:lnTo>
                      <a:pt x="126" y="106"/>
                    </a:lnTo>
                    <a:lnTo>
                      <a:pt x="130" y="98"/>
                    </a:lnTo>
                    <a:lnTo>
                      <a:pt x="134" y="91"/>
                    </a:lnTo>
                    <a:lnTo>
                      <a:pt x="139" y="83"/>
                    </a:lnTo>
                    <a:lnTo>
                      <a:pt x="143" y="75"/>
                    </a:lnTo>
                    <a:lnTo>
                      <a:pt x="147" y="66"/>
                    </a:lnTo>
                    <a:lnTo>
                      <a:pt x="151" y="58"/>
                    </a:lnTo>
                    <a:lnTo>
                      <a:pt x="154" y="50"/>
                    </a:lnTo>
                    <a:lnTo>
                      <a:pt x="160" y="42"/>
                    </a:lnTo>
                    <a:lnTo>
                      <a:pt x="163" y="34"/>
                    </a:lnTo>
                    <a:lnTo>
                      <a:pt x="168" y="27"/>
                    </a:lnTo>
                    <a:lnTo>
                      <a:pt x="173" y="19"/>
                    </a:lnTo>
                    <a:lnTo>
                      <a:pt x="180" y="15"/>
                    </a:lnTo>
                    <a:lnTo>
                      <a:pt x="187" y="9"/>
                    </a:lnTo>
                    <a:lnTo>
                      <a:pt x="194" y="5"/>
                    </a:lnTo>
                    <a:lnTo>
                      <a:pt x="203" y="2"/>
                    </a:lnTo>
                    <a:lnTo>
                      <a:pt x="21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8" name="Freeform 87"/>
              <p:cNvSpPr>
                <a:spLocks/>
              </p:cNvSpPr>
              <p:nvPr/>
            </p:nvSpPr>
            <p:spPr bwMode="auto">
              <a:xfrm>
                <a:off x="5668" y="2076"/>
                <a:ext cx="115" cy="138"/>
              </a:xfrm>
              <a:custGeom>
                <a:avLst/>
                <a:gdLst>
                  <a:gd name="T0" fmla="*/ 0 w 277"/>
                  <a:gd name="T1" fmla="*/ 0 h 330"/>
                  <a:gd name="T2" fmla="*/ 0 w 277"/>
                  <a:gd name="T3" fmla="*/ 0 h 330"/>
                  <a:gd name="T4" fmla="*/ 0 w 277"/>
                  <a:gd name="T5" fmla="*/ 0 h 330"/>
                  <a:gd name="T6" fmla="*/ 0 w 277"/>
                  <a:gd name="T7" fmla="*/ 0 h 330"/>
                  <a:gd name="T8" fmla="*/ 0 w 277"/>
                  <a:gd name="T9" fmla="*/ 0 h 330"/>
                  <a:gd name="T10" fmla="*/ 0 w 277"/>
                  <a:gd name="T11" fmla="*/ 0 h 330"/>
                  <a:gd name="T12" fmla="*/ 0 w 277"/>
                  <a:gd name="T13" fmla="*/ 0 h 330"/>
                  <a:gd name="T14" fmla="*/ 0 w 277"/>
                  <a:gd name="T15" fmla="*/ 0 h 330"/>
                  <a:gd name="T16" fmla="*/ 0 w 277"/>
                  <a:gd name="T17" fmla="*/ 0 h 330"/>
                  <a:gd name="T18" fmla="*/ 0 w 277"/>
                  <a:gd name="T19" fmla="*/ 0 h 330"/>
                  <a:gd name="T20" fmla="*/ 0 w 277"/>
                  <a:gd name="T21" fmla="*/ 0 h 330"/>
                  <a:gd name="T22" fmla="*/ 0 w 277"/>
                  <a:gd name="T23" fmla="*/ 0 h 330"/>
                  <a:gd name="T24" fmla="*/ 0 w 277"/>
                  <a:gd name="T25" fmla="*/ 0 h 330"/>
                  <a:gd name="T26" fmla="*/ 0 w 277"/>
                  <a:gd name="T27" fmla="*/ 0 h 330"/>
                  <a:gd name="T28" fmla="*/ 0 w 277"/>
                  <a:gd name="T29" fmla="*/ 0 h 330"/>
                  <a:gd name="T30" fmla="*/ 0 w 277"/>
                  <a:gd name="T31" fmla="*/ 0 h 330"/>
                  <a:gd name="T32" fmla="*/ 0 w 277"/>
                  <a:gd name="T33" fmla="*/ 0 h 330"/>
                  <a:gd name="T34" fmla="*/ 0 w 277"/>
                  <a:gd name="T35" fmla="*/ 0 h 330"/>
                  <a:gd name="T36" fmla="*/ 0 w 277"/>
                  <a:gd name="T37" fmla="*/ 0 h 330"/>
                  <a:gd name="T38" fmla="*/ 0 w 277"/>
                  <a:gd name="T39" fmla="*/ 0 h 330"/>
                  <a:gd name="T40" fmla="*/ 0 w 277"/>
                  <a:gd name="T41" fmla="*/ 0 h 330"/>
                  <a:gd name="T42" fmla="*/ 0 w 277"/>
                  <a:gd name="T43" fmla="*/ 0 h 330"/>
                  <a:gd name="T44" fmla="*/ 0 w 277"/>
                  <a:gd name="T45" fmla="*/ 0 h 330"/>
                  <a:gd name="T46" fmla="*/ 0 w 277"/>
                  <a:gd name="T47" fmla="*/ 0 h 330"/>
                  <a:gd name="T48" fmla="*/ 0 w 277"/>
                  <a:gd name="T49" fmla="*/ 0 h 330"/>
                  <a:gd name="T50" fmla="*/ 0 w 277"/>
                  <a:gd name="T51" fmla="*/ 0 h 330"/>
                  <a:gd name="T52" fmla="*/ 0 w 277"/>
                  <a:gd name="T53" fmla="*/ 0 h 330"/>
                  <a:gd name="T54" fmla="*/ 0 w 277"/>
                  <a:gd name="T55" fmla="*/ 0 h 330"/>
                  <a:gd name="T56" fmla="*/ 0 w 277"/>
                  <a:gd name="T57" fmla="*/ 0 h 330"/>
                  <a:gd name="T58" fmla="*/ 0 w 277"/>
                  <a:gd name="T59" fmla="*/ 0 h 330"/>
                  <a:gd name="T60" fmla="*/ 0 w 277"/>
                  <a:gd name="T61" fmla="*/ 0 h 330"/>
                  <a:gd name="T62" fmla="*/ 0 w 277"/>
                  <a:gd name="T63" fmla="*/ 0 h 330"/>
                  <a:gd name="T64" fmla="*/ 0 w 277"/>
                  <a:gd name="T65" fmla="*/ 0 h 330"/>
                  <a:gd name="T66" fmla="*/ 0 w 277"/>
                  <a:gd name="T67" fmla="*/ 0 h 330"/>
                  <a:gd name="T68" fmla="*/ 0 w 277"/>
                  <a:gd name="T69" fmla="*/ 0 h 330"/>
                  <a:gd name="T70" fmla="*/ 0 w 277"/>
                  <a:gd name="T71" fmla="*/ 0 h 330"/>
                  <a:gd name="T72" fmla="*/ 0 w 277"/>
                  <a:gd name="T73" fmla="*/ 0 h 330"/>
                  <a:gd name="T74" fmla="*/ 0 w 277"/>
                  <a:gd name="T75" fmla="*/ 0 h 330"/>
                  <a:gd name="T76" fmla="*/ 0 w 277"/>
                  <a:gd name="T77" fmla="*/ 0 h 330"/>
                  <a:gd name="T78" fmla="*/ 0 w 277"/>
                  <a:gd name="T79" fmla="*/ 0 h 330"/>
                  <a:gd name="T80" fmla="*/ 0 w 277"/>
                  <a:gd name="T81" fmla="*/ 0 h 330"/>
                  <a:gd name="T82" fmla="*/ 0 w 277"/>
                  <a:gd name="T83" fmla="*/ 0 h 330"/>
                  <a:gd name="T84" fmla="*/ 0 w 277"/>
                  <a:gd name="T85" fmla="*/ 0 h 330"/>
                  <a:gd name="T86" fmla="*/ 0 w 277"/>
                  <a:gd name="T87" fmla="*/ 0 h 330"/>
                  <a:gd name="T88" fmla="*/ 0 w 277"/>
                  <a:gd name="T89" fmla="*/ 0 h 330"/>
                  <a:gd name="T90" fmla="*/ 0 w 277"/>
                  <a:gd name="T91" fmla="*/ 0 h 330"/>
                  <a:gd name="T92" fmla="*/ 0 w 277"/>
                  <a:gd name="T93" fmla="*/ 0 h 330"/>
                  <a:gd name="T94" fmla="*/ 0 w 277"/>
                  <a:gd name="T95" fmla="*/ 0 h 330"/>
                  <a:gd name="T96" fmla="*/ 0 w 277"/>
                  <a:gd name="T97" fmla="*/ 0 h 330"/>
                  <a:gd name="T98" fmla="*/ 0 w 277"/>
                  <a:gd name="T99" fmla="*/ 0 h 330"/>
                  <a:gd name="T100" fmla="*/ 0 w 277"/>
                  <a:gd name="T101" fmla="*/ 0 h 330"/>
                  <a:gd name="T102" fmla="*/ 0 w 277"/>
                  <a:gd name="T103" fmla="*/ 0 h 330"/>
                  <a:gd name="T104" fmla="*/ 0 w 277"/>
                  <a:gd name="T105" fmla="*/ 0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7"/>
                  <a:gd name="T160" fmla="*/ 0 h 330"/>
                  <a:gd name="T161" fmla="*/ 277 w 277"/>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7" h="330">
                    <a:moveTo>
                      <a:pt x="176" y="0"/>
                    </a:moveTo>
                    <a:lnTo>
                      <a:pt x="182" y="2"/>
                    </a:lnTo>
                    <a:lnTo>
                      <a:pt x="190" y="5"/>
                    </a:lnTo>
                    <a:lnTo>
                      <a:pt x="195" y="7"/>
                    </a:lnTo>
                    <a:lnTo>
                      <a:pt x="203" y="10"/>
                    </a:lnTo>
                    <a:lnTo>
                      <a:pt x="209" y="13"/>
                    </a:lnTo>
                    <a:lnTo>
                      <a:pt x="216" y="16"/>
                    </a:lnTo>
                    <a:lnTo>
                      <a:pt x="223" y="18"/>
                    </a:lnTo>
                    <a:lnTo>
                      <a:pt x="231" y="23"/>
                    </a:lnTo>
                    <a:lnTo>
                      <a:pt x="237" y="26"/>
                    </a:lnTo>
                    <a:lnTo>
                      <a:pt x="244" y="30"/>
                    </a:lnTo>
                    <a:lnTo>
                      <a:pt x="250" y="35"/>
                    </a:lnTo>
                    <a:lnTo>
                      <a:pt x="256" y="40"/>
                    </a:lnTo>
                    <a:lnTo>
                      <a:pt x="262" y="45"/>
                    </a:lnTo>
                    <a:lnTo>
                      <a:pt x="267" y="51"/>
                    </a:lnTo>
                    <a:lnTo>
                      <a:pt x="272" y="57"/>
                    </a:lnTo>
                    <a:lnTo>
                      <a:pt x="277" y="65"/>
                    </a:lnTo>
                    <a:lnTo>
                      <a:pt x="265" y="56"/>
                    </a:lnTo>
                    <a:lnTo>
                      <a:pt x="253" y="51"/>
                    </a:lnTo>
                    <a:lnTo>
                      <a:pt x="241" y="47"/>
                    </a:lnTo>
                    <a:lnTo>
                      <a:pt x="229" y="45"/>
                    </a:lnTo>
                    <a:lnTo>
                      <a:pt x="216" y="45"/>
                    </a:lnTo>
                    <a:lnTo>
                      <a:pt x="203" y="45"/>
                    </a:lnTo>
                    <a:lnTo>
                      <a:pt x="191" y="47"/>
                    </a:lnTo>
                    <a:lnTo>
                      <a:pt x="179" y="51"/>
                    </a:lnTo>
                    <a:lnTo>
                      <a:pt x="166" y="54"/>
                    </a:lnTo>
                    <a:lnTo>
                      <a:pt x="154" y="60"/>
                    </a:lnTo>
                    <a:lnTo>
                      <a:pt x="142" y="65"/>
                    </a:lnTo>
                    <a:lnTo>
                      <a:pt x="132" y="73"/>
                    </a:lnTo>
                    <a:lnTo>
                      <a:pt x="121" y="81"/>
                    </a:lnTo>
                    <a:lnTo>
                      <a:pt x="112" y="89"/>
                    </a:lnTo>
                    <a:lnTo>
                      <a:pt x="102" y="97"/>
                    </a:lnTo>
                    <a:lnTo>
                      <a:pt x="96" y="108"/>
                    </a:lnTo>
                    <a:lnTo>
                      <a:pt x="101" y="104"/>
                    </a:lnTo>
                    <a:lnTo>
                      <a:pt x="108" y="101"/>
                    </a:lnTo>
                    <a:lnTo>
                      <a:pt x="116" y="97"/>
                    </a:lnTo>
                    <a:lnTo>
                      <a:pt x="124" y="94"/>
                    </a:lnTo>
                    <a:lnTo>
                      <a:pt x="132" y="91"/>
                    </a:lnTo>
                    <a:lnTo>
                      <a:pt x="139" y="88"/>
                    </a:lnTo>
                    <a:lnTo>
                      <a:pt x="147" y="85"/>
                    </a:lnTo>
                    <a:lnTo>
                      <a:pt x="155" y="83"/>
                    </a:lnTo>
                    <a:lnTo>
                      <a:pt x="162" y="80"/>
                    </a:lnTo>
                    <a:lnTo>
                      <a:pt x="171" y="77"/>
                    </a:lnTo>
                    <a:lnTo>
                      <a:pt x="178" y="75"/>
                    </a:lnTo>
                    <a:lnTo>
                      <a:pt x="187" y="75"/>
                    </a:lnTo>
                    <a:lnTo>
                      <a:pt x="195" y="75"/>
                    </a:lnTo>
                    <a:lnTo>
                      <a:pt x="202" y="76"/>
                    </a:lnTo>
                    <a:lnTo>
                      <a:pt x="210" y="77"/>
                    </a:lnTo>
                    <a:lnTo>
                      <a:pt x="218" y="81"/>
                    </a:lnTo>
                    <a:lnTo>
                      <a:pt x="209" y="81"/>
                    </a:lnTo>
                    <a:lnTo>
                      <a:pt x="199" y="82"/>
                    </a:lnTo>
                    <a:lnTo>
                      <a:pt x="190" y="83"/>
                    </a:lnTo>
                    <a:lnTo>
                      <a:pt x="181" y="86"/>
                    </a:lnTo>
                    <a:lnTo>
                      <a:pt x="172" y="89"/>
                    </a:lnTo>
                    <a:lnTo>
                      <a:pt x="162" y="92"/>
                    </a:lnTo>
                    <a:lnTo>
                      <a:pt x="153" y="96"/>
                    </a:lnTo>
                    <a:lnTo>
                      <a:pt x="143" y="101"/>
                    </a:lnTo>
                    <a:lnTo>
                      <a:pt x="134" y="107"/>
                    </a:lnTo>
                    <a:lnTo>
                      <a:pt x="125" y="111"/>
                    </a:lnTo>
                    <a:lnTo>
                      <a:pt x="115" y="118"/>
                    </a:lnTo>
                    <a:lnTo>
                      <a:pt x="106" y="124"/>
                    </a:lnTo>
                    <a:lnTo>
                      <a:pt x="97" y="130"/>
                    </a:lnTo>
                    <a:lnTo>
                      <a:pt x="87" y="137"/>
                    </a:lnTo>
                    <a:lnTo>
                      <a:pt x="79" y="144"/>
                    </a:lnTo>
                    <a:lnTo>
                      <a:pt x="71" y="151"/>
                    </a:lnTo>
                    <a:lnTo>
                      <a:pt x="78" y="148"/>
                    </a:lnTo>
                    <a:lnTo>
                      <a:pt x="86" y="146"/>
                    </a:lnTo>
                    <a:lnTo>
                      <a:pt x="95" y="143"/>
                    </a:lnTo>
                    <a:lnTo>
                      <a:pt x="104" y="140"/>
                    </a:lnTo>
                    <a:lnTo>
                      <a:pt x="113" y="135"/>
                    </a:lnTo>
                    <a:lnTo>
                      <a:pt x="122" y="132"/>
                    </a:lnTo>
                    <a:lnTo>
                      <a:pt x="132" y="129"/>
                    </a:lnTo>
                    <a:lnTo>
                      <a:pt x="142" y="127"/>
                    </a:lnTo>
                    <a:lnTo>
                      <a:pt x="152" y="123"/>
                    </a:lnTo>
                    <a:lnTo>
                      <a:pt x="161" y="121"/>
                    </a:lnTo>
                    <a:lnTo>
                      <a:pt x="170" y="120"/>
                    </a:lnTo>
                    <a:lnTo>
                      <a:pt x="179" y="121"/>
                    </a:lnTo>
                    <a:lnTo>
                      <a:pt x="188" y="121"/>
                    </a:lnTo>
                    <a:lnTo>
                      <a:pt x="196" y="124"/>
                    </a:lnTo>
                    <a:lnTo>
                      <a:pt x="203" y="128"/>
                    </a:lnTo>
                    <a:lnTo>
                      <a:pt x="211" y="135"/>
                    </a:lnTo>
                    <a:lnTo>
                      <a:pt x="199" y="135"/>
                    </a:lnTo>
                    <a:lnTo>
                      <a:pt x="189" y="138"/>
                    </a:lnTo>
                    <a:lnTo>
                      <a:pt x="178" y="140"/>
                    </a:lnTo>
                    <a:lnTo>
                      <a:pt x="168" y="143"/>
                    </a:lnTo>
                    <a:lnTo>
                      <a:pt x="157" y="146"/>
                    </a:lnTo>
                    <a:lnTo>
                      <a:pt x="146" y="149"/>
                    </a:lnTo>
                    <a:lnTo>
                      <a:pt x="136" y="153"/>
                    </a:lnTo>
                    <a:lnTo>
                      <a:pt x="125" y="158"/>
                    </a:lnTo>
                    <a:lnTo>
                      <a:pt x="116" y="163"/>
                    </a:lnTo>
                    <a:lnTo>
                      <a:pt x="105" y="167"/>
                    </a:lnTo>
                    <a:lnTo>
                      <a:pt x="95" y="172"/>
                    </a:lnTo>
                    <a:lnTo>
                      <a:pt x="86" y="178"/>
                    </a:lnTo>
                    <a:lnTo>
                      <a:pt x="77" y="184"/>
                    </a:lnTo>
                    <a:lnTo>
                      <a:pt x="68" y="188"/>
                    </a:lnTo>
                    <a:lnTo>
                      <a:pt x="60" y="195"/>
                    </a:lnTo>
                    <a:lnTo>
                      <a:pt x="53" y="201"/>
                    </a:lnTo>
                    <a:lnTo>
                      <a:pt x="46" y="201"/>
                    </a:lnTo>
                    <a:lnTo>
                      <a:pt x="42" y="203"/>
                    </a:lnTo>
                    <a:lnTo>
                      <a:pt x="38" y="206"/>
                    </a:lnTo>
                    <a:lnTo>
                      <a:pt x="36" y="212"/>
                    </a:lnTo>
                    <a:lnTo>
                      <a:pt x="35" y="217"/>
                    </a:lnTo>
                    <a:lnTo>
                      <a:pt x="35" y="222"/>
                    </a:lnTo>
                    <a:lnTo>
                      <a:pt x="37" y="227"/>
                    </a:lnTo>
                    <a:lnTo>
                      <a:pt x="40" y="234"/>
                    </a:lnTo>
                    <a:lnTo>
                      <a:pt x="45" y="226"/>
                    </a:lnTo>
                    <a:lnTo>
                      <a:pt x="52" y="222"/>
                    </a:lnTo>
                    <a:lnTo>
                      <a:pt x="60" y="215"/>
                    </a:lnTo>
                    <a:lnTo>
                      <a:pt x="68" y="210"/>
                    </a:lnTo>
                    <a:lnTo>
                      <a:pt x="76" y="205"/>
                    </a:lnTo>
                    <a:lnTo>
                      <a:pt x="83" y="200"/>
                    </a:lnTo>
                    <a:lnTo>
                      <a:pt x="92" y="195"/>
                    </a:lnTo>
                    <a:lnTo>
                      <a:pt x="100" y="192"/>
                    </a:lnTo>
                    <a:lnTo>
                      <a:pt x="108" y="187"/>
                    </a:lnTo>
                    <a:lnTo>
                      <a:pt x="117" y="185"/>
                    </a:lnTo>
                    <a:lnTo>
                      <a:pt x="125" y="183"/>
                    </a:lnTo>
                    <a:lnTo>
                      <a:pt x="134" y="182"/>
                    </a:lnTo>
                    <a:lnTo>
                      <a:pt x="143" y="180"/>
                    </a:lnTo>
                    <a:lnTo>
                      <a:pt x="152" y="181"/>
                    </a:lnTo>
                    <a:lnTo>
                      <a:pt x="160" y="182"/>
                    </a:lnTo>
                    <a:lnTo>
                      <a:pt x="169" y="184"/>
                    </a:lnTo>
                    <a:lnTo>
                      <a:pt x="162" y="186"/>
                    </a:lnTo>
                    <a:lnTo>
                      <a:pt x="157" y="187"/>
                    </a:lnTo>
                    <a:lnTo>
                      <a:pt x="153" y="189"/>
                    </a:lnTo>
                    <a:lnTo>
                      <a:pt x="147" y="192"/>
                    </a:lnTo>
                    <a:lnTo>
                      <a:pt x="142" y="195"/>
                    </a:lnTo>
                    <a:lnTo>
                      <a:pt x="137" y="197"/>
                    </a:lnTo>
                    <a:lnTo>
                      <a:pt x="132" y="200"/>
                    </a:lnTo>
                    <a:lnTo>
                      <a:pt x="126" y="203"/>
                    </a:lnTo>
                    <a:lnTo>
                      <a:pt x="121" y="205"/>
                    </a:lnTo>
                    <a:lnTo>
                      <a:pt x="116" y="207"/>
                    </a:lnTo>
                    <a:lnTo>
                      <a:pt x="111" y="210"/>
                    </a:lnTo>
                    <a:lnTo>
                      <a:pt x="106" y="213"/>
                    </a:lnTo>
                    <a:lnTo>
                      <a:pt x="100" y="215"/>
                    </a:lnTo>
                    <a:lnTo>
                      <a:pt x="96" y="218"/>
                    </a:lnTo>
                    <a:lnTo>
                      <a:pt x="90" y="221"/>
                    </a:lnTo>
                    <a:lnTo>
                      <a:pt x="85" y="223"/>
                    </a:lnTo>
                    <a:lnTo>
                      <a:pt x="87" y="227"/>
                    </a:lnTo>
                    <a:lnTo>
                      <a:pt x="91" y="231"/>
                    </a:lnTo>
                    <a:lnTo>
                      <a:pt x="96" y="234"/>
                    </a:lnTo>
                    <a:lnTo>
                      <a:pt x="100" y="235"/>
                    </a:lnTo>
                    <a:lnTo>
                      <a:pt x="106" y="234"/>
                    </a:lnTo>
                    <a:lnTo>
                      <a:pt x="111" y="233"/>
                    </a:lnTo>
                    <a:lnTo>
                      <a:pt x="117" y="231"/>
                    </a:lnTo>
                    <a:lnTo>
                      <a:pt x="124" y="229"/>
                    </a:lnTo>
                    <a:lnTo>
                      <a:pt x="130" y="225"/>
                    </a:lnTo>
                    <a:lnTo>
                      <a:pt x="137" y="223"/>
                    </a:lnTo>
                    <a:lnTo>
                      <a:pt x="143" y="221"/>
                    </a:lnTo>
                    <a:lnTo>
                      <a:pt x="150" y="219"/>
                    </a:lnTo>
                    <a:lnTo>
                      <a:pt x="156" y="217"/>
                    </a:lnTo>
                    <a:lnTo>
                      <a:pt x="162" y="217"/>
                    </a:lnTo>
                    <a:lnTo>
                      <a:pt x="168" y="217"/>
                    </a:lnTo>
                    <a:lnTo>
                      <a:pt x="175" y="220"/>
                    </a:lnTo>
                    <a:lnTo>
                      <a:pt x="171" y="224"/>
                    </a:lnTo>
                    <a:lnTo>
                      <a:pt x="166" y="227"/>
                    </a:lnTo>
                    <a:lnTo>
                      <a:pt x="160" y="230"/>
                    </a:lnTo>
                    <a:lnTo>
                      <a:pt x="155" y="234"/>
                    </a:lnTo>
                    <a:lnTo>
                      <a:pt x="148" y="235"/>
                    </a:lnTo>
                    <a:lnTo>
                      <a:pt x="141" y="238"/>
                    </a:lnTo>
                    <a:lnTo>
                      <a:pt x="134" y="240"/>
                    </a:lnTo>
                    <a:lnTo>
                      <a:pt x="128" y="242"/>
                    </a:lnTo>
                    <a:lnTo>
                      <a:pt x="121" y="243"/>
                    </a:lnTo>
                    <a:lnTo>
                      <a:pt x="116" y="246"/>
                    </a:lnTo>
                    <a:lnTo>
                      <a:pt x="109" y="249"/>
                    </a:lnTo>
                    <a:lnTo>
                      <a:pt x="105" y="253"/>
                    </a:lnTo>
                    <a:lnTo>
                      <a:pt x="100" y="257"/>
                    </a:lnTo>
                    <a:lnTo>
                      <a:pt x="97" y="262"/>
                    </a:lnTo>
                    <a:lnTo>
                      <a:pt x="96" y="268"/>
                    </a:lnTo>
                    <a:lnTo>
                      <a:pt x="96" y="276"/>
                    </a:lnTo>
                    <a:lnTo>
                      <a:pt x="96" y="278"/>
                    </a:lnTo>
                    <a:lnTo>
                      <a:pt x="97" y="279"/>
                    </a:lnTo>
                    <a:lnTo>
                      <a:pt x="105" y="274"/>
                    </a:lnTo>
                    <a:lnTo>
                      <a:pt x="113" y="269"/>
                    </a:lnTo>
                    <a:lnTo>
                      <a:pt x="120" y="264"/>
                    </a:lnTo>
                    <a:lnTo>
                      <a:pt x="128" y="261"/>
                    </a:lnTo>
                    <a:lnTo>
                      <a:pt x="136" y="257"/>
                    </a:lnTo>
                    <a:lnTo>
                      <a:pt x="145" y="255"/>
                    </a:lnTo>
                    <a:lnTo>
                      <a:pt x="150" y="254"/>
                    </a:lnTo>
                    <a:lnTo>
                      <a:pt x="155" y="254"/>
                    </a:lnTo>
                    <a:lnTo>
                      <a:pt x="160" y="255"/>
                    </a:lnTo>
                    <a:lnTo>
                      <a:pt x="165" y="257"/>
                    </a:lnTo>
                    <a:lnTo>
                      <a:pt x="160" y="262"/>
                    </a:lnTo>
                    <a:lnTo>
                      <a:pt x="156" y="270"/>
                    </a:lnTo>
                    <a:lnTo>
                      <a:pt x="151" y="275"/>
                    </a:lnTo>
                    <a:lnTo>
                      <a:pt x="145" y="281"/>
                    </a:lnTo>
                    <a:lnTo>
                      <a:pt x="139" y="285"/>
                    </a:lnTo>
                    <a:lnTo>
                      <a:pt x="134" y="290"/>
                    </a:lnTo>
                    <a:lnTo>
                      <a:pt x="127" y="294"/>
                    </a:lnTo>
                    <a:lnTo>
                      <a:pt x="121" y="298"/>
                    </a:lnTo>
                    <a:lnTo>
                      <a:pt x="114" y="300"/>
                    </a:lnTo>
                    <a:lnTo>
                      <a:pt x="106" y="304"/>
                    </a:lnTo>
                    <a:lnTo>
                      <a:pt x="100" y="308"/>
                    </a:lnTo>
                    <a:lnTo>
                      <a:pt x="94" y="312"/>
                    </a:lnTo>
                    <a:lnTo>
                      <a:pt x="87" y="316"/>
                    </a:lnTo>
                    <a:lnTo>
                      <a:pt x="81" y="319"/>
                    </a:lnTo>
                    <a:lnTo>
                      <a:pt x="75" y="325"/>
                    </a:lnTo>
                    <a:lnTo>
                      <a:pt x="69" y="330"/>
                    </a:lnTo>
                    <a:lnTo>
                      <a:pt x="44" y="313"/>
                    </a:lnTo>
                    <a:lnTo>
                      <a:pt x="26" y="293"/>
                    </a:lnTo>
                    <a:lnTo>
                      <a:pt x="13" y="270"/>
                    </a:lnTo>
                    <a:lnTo>
                      <a:pt x="4" y="245"/>
                    </a:lnTo>
                    <a:lnTo>
                      <a:pt x="0" y="219"/>
                    </a:lnTo>
                    <a:lnTo>
                      <a:pt x="1" y="191"/>
                    </a:lnTo>
                    <a:lnTo>
                      <a:pt x="4" y="164"/>
                    </a:lnTo>
                    <a:lnTo>
                      <a:pt x="14" y="137"/>
                    </a:lnTo>
                    <a:lnTo>
                      <a:pt x="24" y="109"/>
                    </a:lnTo>
                    <a:lnTo>
                      <a:pt x="40" y="85"/>
                    </a:lnTo>
                    <a:lnTo>
                      <a:pt x="57" y="62"/>
                    </a:lnTo>
                    <a:lnTo>
                      <a:pt x="78" y="43"/>
                    </a:lnTo>
                    <a:lnTo>
                      <a:pt x="99" y="25"/>
                    </a:lnTo>
                    <a:lnTo>
                      <a:pt x="123" y="13"/>
                    </a:lnTo>
                    <a:lnTo>
                      <a:pt x="148" y="3"/>
                    </a:lnTo>
                    <a:lnTo>
                      <a:pt x="17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9" name="Freeform 88"/>
              <p:cNvSpPr>
                <a:spLocks/>
              </p:cNvSpPr>
              <p:nvPr/>
            </p:nvSpPr>
            <p:spPr bwMode="auto">
              <a:xfrm>
                <a:off x="5695" y="2193"/>
                <a:ext cx="15" cy="13"/>
              </a:xfrm>
              <a:custGeom>
                <a:avLst/>
                <a:gdLst>
                  <a:gd name="T0" fmla="*/ 0 w 28"/>
                  <a:gd name="T1" fmla="*/ 0 h 22"/>
                  <a:gd name="T2" fmla="*/ 0 w 28"/>
                  <a:gd name="T3" fmla="*/ 0 h 22"/>
                  <a:gd name="T4" fmla="*/ 0 w 28"/>
                  <a:gd name="T5" fmla="*/ 0 h 22"/>
                  <a:gd name="T6" fmla="*/ 0 w 28"/>
                  <a:gd name="T7" fmla="*/ 0 h 22"/>
                  <a:gd name="T8" fmla="*/ 0 w 28"/>
                  <a:gd name="T9" fmla="*/ 0 h 22"/>
                  <a:gd name="T10" fmla="*/ 0 w 28"/>
                  <a:gd name="T11" fmla="*/ 0 h 22"/>
                  <a:gd name="T12" fmla="*/ 0 w 28"/>
                  <a:gd name="T13" fmla="*/ 0 h 22"/>
                  <a:gd name="T14" fmla="*/ 0 w 28"/>
                  <a:gd name="T15" fmla="*/ 0 h 22"/>
                  <a:gd name="T16" fmla="*/ 0 w 28"/>
                  <a:gd name="T17" fmla="*/ 0 h 22"/>
                  <a:gd name="T18" fmla="*/ 0 w 28"/>
                  <a:gd name="T19" fmla="*/ 0 h 22"/>
                  <a:gd name="T20" fmla="*/ 0 w 28"/>
                  <a:gd name="T21" fmla="*/ 0 h 22"/>
                  <a:gd name="T22" fmla="*/ 0 w 28"/>
                  <a:gd name="T23" fmla="*/ 0 h 22"/>
                  <a:gd name="T24" fmla="*/ 0 w 28"/>
                  <a:gd name="T25" fmla="*/ 0 h 22"/>
                  <a:gd name="T26" fmla="*/ 0 w 28"/>
                  <a:gd name="T27" fmla="*/ 0 h 22"/>
                  <a:gd name="T28" fmla="*/ 0 w 28"/>
                  <a:gd name="T29" fmla="*/ 0 h 22"/>
                  <a:gd name="T30" fmla="*/ 0 w 2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6" y="0"/>
                    </a:moveTo>
                    <a:lnTo>
                      <a:pt x="21" y="0"/>
                    </a:lnTo>
                    <a:lnTo>
                      <a:pt x="15" y="0"/>
                    </a:lnTo>
                    <a:lnTo>
                      <a:pt x="11" y="2"/>
                    </a:lnTo>
                    <a:lnTo>
                      <a:pt x="8" y="5"/>
                    </a:lnTo>
                    <a:lnTo>
                      <a:pt x="3" y="8"/>
                    </a:lnTo>
                    <a:lnTo>
                      <a:pt x="2" y="13"/>
                    </a:lnTo>
                    <a:lnTo>
                      <a:pt x="0" y="18"/>
                    </a:lnTo>
                    <a:lnTo>
                      <a:pt x="0" y="22"/>
                    </a:lnTo>
                    <a:lnTo>
                      <a:pt x="7" y="19"/>
                    </a:lnTo>
                    <a:lnTo>
                      <a:pt x="14" y="13"/>
                    </a:lnTo>
                    <a:lnTo>
                      <a:pt x="19" y="6"/>
                    </a:lnTo>
                    <a:lnTo>
                      <a:pt x="28" y="3"/>
                    </a:lnTo>
                    <a:lnTo>
                      <a:pt x="27" y="2"/>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0" name="Freeform 89"/>
              <p:cNvSpPr>
                <a:spLocks/>
              </p:cNvSpPr>
              <p:nvPr/>
            </p:nvSpPr>
            <p:spPr bwMode="auto">
              <a:xfrm>
                <a:off x="5718" y="2103"/>
                <a:ext cx="262" cy="174"/>
              </a:xfrm>
              <a:custGeom>
                <a:avLst/>
                <a:gdLst>
                  <a:gd name="T0" fmla="*/ 0 w 627"/>
                  <a:gd name="T1" fmla="*/ 0 h 419"/>
                  <a:gd name="T2" fmla="*/ 0 w 627"/>
                  <a:gd name="T3" fmla="*/ 0 h 419"/>
                  <a:gd name="T4" fmla="*/ 0 w 627"/>
                  <a:gd name="T5" fmla="*/ 0 h 419"/>
                  <a:gd name="T6" fmla="*/ 0 w 627"/>
                  <a:gd name="T7" fmla="*/ 0 h 419"/>
                  <a:gd name="T8" fmla="*/ 0 w 627"/>
                  <a:gd name="T9" fmla="*/ 0 h 419"/>
                  <a:gd name="T10" fmla="*/ 0 w 627"/>
                  <a:gd name="T11" fmla="*/ 0 h 419"/>
                  <a:gd name="T12" fmla="*/ 0 w 627"/>
                  <a:gd name="T13" fmla="*/ 0 h 419"/>
                  <a:gd name="T14" fmla="*/ 0 w 627"/>
                  <a:gd name="T15" fmla="*/ 0 h 419"/>
                  <a:gd name="T16" fmla="*/ 0 w 627"/>
                  <a:gd name="T17" fmla="*/ 0 h 419"/>
                  <a:gd name="T18" fmla="*/ 0 w 627"/>
                  <a:gd name="T19" fmla="*/ 0 h 419"/>
                  <a:gd name="T20" fmla="*/ 0 w 627"/>
                  <a:gd name="T21" fmla="*/ 0 h 419"/>
                  <a:gd name="T22" fmla="*/ 0 w 627"/>
                  <a:gd name="T23" fmla="*/ 0 h 419"/>
                  <a:gd name="T24" fmla="*/ 0 w 627"/>
                  <a:gd name="T25" fmla="*/ 0 h 419"/>
                  <a:gd name="T26" fmla="*/ 0 w 627"/>
                  <a:gd name="T27" fmla="*/ 0 h 419"/>
                  <a:gd name="T28" fmla="*/ 0 w 627"/>
                  <a:gd name="T29" fmla="*/ 0 h 419"/>
                  <a:gd name="T30" fmla="*/ 0 w 627"/>
                  <a:gd name="T31" fmla="*/ 0 h 419"/>
                  <a:gd name="T32" fmla="*/ 0 w 627"/>
                  <a:gd name="T33" fmla="*/ 0 h 419"/>
                  <a:gd name="T34" fmla="*/ 0 w 627"/>
                  <a:gd name="T35" fmla="*/ 0 h 419"/>
                  <a:gd name="T36" fmla="*/ 0 w 627"/>
                  <a:gd name="T37" fmla="*/ 0 h 419"/>
                  <a:gd name="T38" fmla="*/ 0 w 627"/>
                  <a:gd name="T39" fmla="*/ 0 h 419"/>
                  <a:gd name="T40" fmla="*/ 0 w 627"/>
                  <a:gd name="T41" fmla="*/ 0 h 419"/>
                  <a:gd name="T42" fmla="*/ 0 w 627"/>
                  <a:gd name="T43" fmla="*/ 0 h 419"/>
                  <a:gd name="T44" fmla="*/ 0 w 627"/>
                  <a:gd name="T45" fmla="*/ 0 h 419"/>
                  <a:gd name="T46" fmla="*/ 0 w 627"/>
                  <a:gd name="T47" fmla="*/ 0 h 419"/>
                  <a:gd name="T48" fmla="*/ 0 w 627"/>
                  <a:gd name="T49" fmla="*/ 0 h 419"/>
                  <a:gd name="T50" fmla="*/ 0 w 627"/>
                  <a:gd name="T51" fmla="*/ 0 h 419"/>
                  <a:gd name="T52" fmla="*/ 0 w 627"/>
                  <a:gd name="T53" fmla="*/ 0 h 419"/>
                  <a:gd name="T54" fmla="*/ 0 w 627"/>
                  <a:gd name="T55" fmla="*/ 0 h 419"/>
                  <a:gd name="T56" fmla="*/ 0 w 627"/>
                  <a:gd name="T57" fmla="*/ 0 h 419"/>
                  <a:gd name="T58" fmla="*/ 0 w 627"/>
                  <a:gd name="T59" fmla="*/ 0 h 419"/>
                  <a:gd name="T60" fmla="*/ 0 w 627"/>
                  <a:gd name="T61" fmla="*/ 0 h 419"/>
                  <a:gd name="T62" fmla="*/ 0 w 627"/>
                  <a:gd name="T63" fmla="*/ 0 h 419"/>
                  <a:gd name="T64" fmla="*/ 0 w 627"/>
                  <a:gd name="T65" fmla="*/ 0 h 419"/>
                  <a:gd name="T66" fmla="*/ 0 w 627"/>
                  <a:gd name="T67" fmla="*/ 0 h 419"/>
                  <a:gd name="T68" fmla="*/ 0 w 627"/>
                  <a:gd name="T69" fmla="*/ 0 h 419"/>
                  <a:gd name="T70" fmla="*/ 0 w 627"/>
                  <a:gd name="T71" fmla="*/ 0 h 419"/>
                  <a:gd name="T72" fmla="*/ 0 w 627"/>
                  <a:gd name="T73" fmla="*/ 0 h 419"/>
                  <a:gd name="T74" fmla="*/ 0 w 627"/>
                  <a:gd name="T75" fmla="*/ 0 h 419"/>
                  <a:gd name="T76" fmla="*/ 0 w 627"/>
                  <a:gd name="T77" fmla="*/ 0 h 419"/>
                  <a:gd name="T78" fmla="*/ 0 w 627"/>
                  <a:gd name="T79" fmla="*/ 0 h 419"/>
                  <a:gd name="T80" fmla="*/ 0 w 627"/>
                  <a:gd name="T81" fmla="*/ 0 h 419"/>
                  <a:gd name="T82" fmla="*/ 0 w 627"/>
                  <a:gd name="T83" fmla="*/ 0 h 419"/>
                  <a:gd name="T84" fmla="*/ 0 w 627"/>
                  <a:gd name="T85" fmla="*/ 0 h 419"/>
                  <a:gd name="T86" fmla="*/ 0 w 627"/>
                  <a:gd name="T87" fmla="*/ 0 h 419"/>
                  <a:gd name="T88" fmla="*/ 0 w 627"/>
                  <a:gd name="T89" fmla="*/ 0 h 419"/>
                  <a:gd name="T90" fmla="*/ 0 w 627"/>
                  <a:gd name="T91" fmla="*/ 0 h 419"/>
                  <a:gd name="T92" fmla="*/ 0 w 627"/>
                  <a:gd name="T93" fmla="*/ 0 h 419"/>
                  <a:gd name="T94" fmla="*/ 0 w 627"/>
                  <a:gd name="T95" fmla="*/ 0 h 419"/>
                  <a:gd name="T96" fmla="*/ 0 w 627"/>
                  <a:gd name="T97" fmla="*/ 0 h 419"/>
                  <a:gd name="T98" fmla="*/ 0 w 627"/>
                  <a:gd name="T99" fmla="*/ 0 h 419"/>
                  <a:gd name="T100" fmla="*/ 0 w 627"/>
                  <a:gd name="T101" fmla="*/ 0 h 419"/>
                  <a:gd name="T102" fmla="*/ 0 w 627"/>
                  <a:gd name="T103" fmla="*/ 0 h 419"/>
                  <a:gd name="T104" fmla="*/ 0 w 627"/>
                  <a:gd name="T105" fmla="*/ 0 h 419"/>
                  <a:gd name="T106" fmla="*/ 0 w 627"/>
                  <a:gd name="T107" fmla="*/ 0 h 419"/>
                  <a:gd name="T108" fmla="*/ 0 w 627"/>
                  <a:gd name="T109" fmla="*/ 0 h 419"/>
                  <a:gd name="T110" fmla="*/ 0 w 627"/>
                  <a:gd name="T111" fmla="*/ 0 h 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7"/>
                  <a:gd name="T169" fmla="*/ 0 h 419"/>
                  <a:gd name="T170" fmla="*/ 627 w 627"/>
                  <a:gd name="T171" fmla="*/ 419 h 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7" h="419">
                    <a:moveTo>
                      <a:pt x="511" y="3"/>
                    </a:moveTo>
                    <a:lnTo>
                      <a:pt x="519" y="0"/>
                    </a:lnTo>
                    <a:lnTo>
                      <a:pt x="529" y="0"/>
                    </a:lnTo>
                    <a:lnTo>
                      <a:pt x="538" y="0"/>
                    </a:lnTo>
                    <a:lnTo>
                      <a:pt x="548" y="1"/>
                    </a:lnTo>
                    <a:lnTo>
                      <a:pt x="557" y="2"/>
                    </a:lnTo>
                    <a:lnTo>
                      <a:pt x="568" y="5"/>
                    </a:lnTo>
                    <a:lnTo>
                      <a:pt x="578" y="7"/>
                    </a:lnTo>
                    <a:lnTo>
                      <a:pt x="589" y="12"/>
                    </a:lnTo>
                    <a:lnTo>
                      <a:pt x="596" y="15"/>
                    </a:lnTo>
                    <a:lnTo>
                      <a:pt x="605" y="21"/>
                    </a:lnTo>
                    <a:lnTo>
                      <a:pt x="612" y="26"/>
                    </a:lnTo>
                    <a:lnTo>
                      <a:pt x="619" y="33"/>
                    </a:lnTo>
                    <a:lnTo>
                      <a:pt x="623" y="40"/>
                    </a:lnTo>
                    <a:lnTo>
                      <a:pt x="626" y="49"/>
                    </a:lnTo>
                    <a:lnTo>
                      <a:pt x="627" y="57"/>
                    </a:lnTo>
                    <a:lnTo>
                      <a:pt x="627" y="68"/>
                    </a:lnTo>
                    <a:lnTo>
                      <a:pt x="622" y="66"/>
                    </a:lnTo>
                    <a:lnTo>
                      <a:pt x="616" y="64"/>
                    </a:lnTo>
                    <a:lnTo>
                      <a:pt x="612" y="62"/>
                    </a:lnTo>
                    <a:lnTo>
                      <a:pt x="606" y="59"/>
                    </a:lnTo>
                    <a:lnTo>
                      <a:pt x="601" y="55"/>
                    </a:lnTo>
                    <a:lnTo>
                      <a:pt x="596" y="53"/>
                    </a:lnTo>
                    <a:lnTo>
                      <a:pt x="592" y="51"/>
                    </a:lnTo>
                    <a:lnTo>
                      <a:pt x="587" y="48"/>
                    </a:lnTo>
                    <a:lnTo>
                      <a:pt x="582" y="45"/>
                    </a:lnTo>
                    <a:lnTo>
                      <a:pt x="576" y="43"/>
                    </a:lnTo>
                    <a:lnTo>
                      <a:pt x="572" y="40"/>
                    </a:lnTo>
                    <a:lnTo>
                      <a:pt x="567" y="40"/>
                    </a:lnTo>
                    <a:lnTo>
                      <a:pt x="557" y="40"/>
                    </a:lnTo>
                    <a:lnTo>
                      <a:pt x="549" y="44"/>
                    </a:lnTo>
                    <a:lnTo>
                      <a:pt x="554" y="44"/>
                    </a:lnTo>
                    <a:lnTo>
                      <a:pt x="558" y="44"/>
                    </a:lnTo>
                    <a:lnTo>
                      <a:pt x="562" y="44"/>
                    </a:lnTo>
                    <a:lnTo>
                      <a:pt x="567" y="47"/>
                    </a:lnTo>
                    <a:lnTo>
                      <a:pt x="574" y="51"/>
                    </a:lnTo>
                    <a:lnTo>
                      <a:pt x="579" y="57"/>
                    </a:lnTo>
                    <a:lnTo>
                      <a:pt x="583" y="63"/>
                    </a:lnTo>
                    <a:lnTo>
                      <a:pt x="586" y="68"/>
                    </a:lnTo>
                    <a:lnTo>
                      <a:pt x="588" y="73"/>
                    </a:lnTo>
                    <a:lnTo>
                      <a:pt x="591" y="80"/>
                    </a:lnTo>
                    <a:lnTo>
                      <a:pt x="591" y="84"/>
                    </a:lnTo>
                    <a:lnTo>
                      <a:pt x="592" y="89"/>
                    </a:lnTo>
                    <a:lnTo>
                      <a:pt x="591" y="91"/>
                    </a:lnTo>
                    <a:lnTo>
                      <a:pt x="590" y="94"/>
                    </a:lnTo>
                    <a:lnTo>
                      <a:pt x="585" y="96"/>
                    </a:lnTo>
                    <a:lnTo>
                      <a:pt x="578" y="94"/>
                    </a:lnTo>
                    <a:lnTo>
                      <a:pt x="574" y="91"/>
                    </a:lnTo>
                    <a:lnTo>
                      <a:pt x="571" y="89"/>
                    </a:lnTo>
                    <a:lnTo>
                      <a:pt x="566" y="83"/>
                    </a:lnTo>
                    <a:lnTo>
                      <a:pt x="560" y="78"/>
                    </a:lnTo>
                    <a:lnTo>
                      <a:pt x="554" y="75"/>
                    </a:lnTo>
                    <a:lnTo>
                      <a:pt x="551" y="73"/>
                    </a:lnTo>
                    <a:lnTo>
                      <a:pt x="548" y="71"/>
                    </a:lnTo>
                    <a:lnTo>
                      <a:pt x="546" y="70"/>
                    </a:lnTo>
                    <a:lnTo>
                      <a:pt x="541" y="65"/>
                    </a:lnTo>
                    <a:lnTo>
                      <a:pt x="538" y="61"/>
                    </a:lnTo>
                    <a:lnTo>
                      <a:pt x="533" y="58"/>
                    </a:lnTo>
                    <a:lnTo>
                      <a:pt x="527" y="57"/>
                    </a:lnTo>
                    <a:lnTo>
                      <a:pt x="534" y="62"/>
                    </a:lnTo>
                    <a:lnTo>
                      <a:pt x="540" y="69"/>
                    </a:lnTo>
                    <a:lnTo>
                      <a:pt x="546" y="76"/>
                    </a:lnTo>
                    <a:lnTo>
                      <a:pt x="551" y="85"/>
                    </a:lnTo>
                    <a:lnTo>
                      <a:pt x="554" y="92"/>
                    </a:lnTo>
                    <a:lnTo>
                      <a:pt x="555" y="101"/>
                    </a:lnTo>
                    <a:lnTo>
                      <a:pt x="555" y="107"/>
                    </a:lnTo>
                    <a:lnTo>
                      <a:pt x="554" y="111"/>
                    </a:lnTo>
                    <a:lnTo>
                      <a:pt x="551" y="113"/>
                    </a:lnTo>
                    <a:lnTo>
                      <a:pt x="546" y="113"/>
                    </a:lnTo>
                    <a:lnTo>
                      <a:pt x="539" y="110"/>
                    </a:lnTo>
                    <a:lnTo>
                      <a:pt x="532" y="103"/>
                    </a:lnTo>
                    <a:lnTo>
                      <a:pt x="526" y="96"/>
                    </a:lnTo>
                    <a:lnTo>
                      <a:pt x="520" y="90"/>
                    </a:lnTo>
                    <a:lnTo>
                      <a:pt x="514" y="84"/>
                    </a:lnTo>
                    <a:lnTo>
                      <a:pt x="508" y="79"/>
                    </a:lnTo>
                    <a:lnTo>
                      <a:pt x="501" y="73"/>
                    </a:lnTo>
                    <a:lnTo>
                      <a:pt x="494" y="70"/>
                    </a:lnTo>
                    <a:lnTo>
                      <a:pt x="487" y="68"/>
                    </a:lnTo>
                    <a:lnTo>
                      <a:pt x="481" y="68"/>
                    </a:lnTo>
                    <a:lnTo>
                      <a:pt x="483" y="72"/>
                    </a:lnTo>
                    <a:lnTo>
                      <a:pt x="486" y="77"/>
                    </a:lnTo>
                    <a:lnTo>
                      <a:pt x="491" y="82"/>
                    </a:lnTo>
                    <a:lnTo>
                      <a:pt x="496" y="86"/>
                    </a:lnTo>
                    <a:lnTo>
                      <a:pt x="500" y="90"/>
                    </a:lnTo>
                    <a:lnTo>
                      <a:pt x="505" y="94"/>
                    </a:lnTo>
                    <a:lnTo>
                      <a:pt x="511" y="99"/>
                    </a:lnTo>
                    <a:lnTo>
                      <a:pt x="516" y="104"/>
                    </a:lnTo>
                    <a:lnTo>
                      <a:pt x="519" y="108"/>
                    </a:lnTo>
                    <a:lnTo>
                      <a:pt x="523" y="112"/>
                    </a:lnTo>
                    <a:lnTo>
                      <a:pt x="527" y="118"/>
                    </a:lnTo>
                    <a:lnTo>
                      <a:pt x="530" y="123"/>
                    </a:lnTo>
                    <a:lnTo>
                      <a:pt x="532" y="128"/>
                    </a:lnTo>
                    <a:lnTo>
                      <a:pt x="533" y="134"/>
                    </a:lnTo>
                    <a:lnTo>
                      <a:pt x="533" y="141"/>
                    </a:lnTo>
                    <a:lnTo>
                      <a:pt x="532" y="148"/>
                    </a:lnTo>
                    <a:lnTo>
                      <a:pt x="528" y="146"/>
                    </a:lnTo>
                    <a:lnTo>
                      <a:pt x="523" y="144"/>
                    </a:lnTo>
                    <a:lnTo>
                      <a:pt x="518" y="139"/>
                    </a:lnTo>
                    <a:lnTo>
                      <a:pt x="513" y="136"/>
                    </a:lnTo>
                    <a:lnTo>
                      <a:pt x="507" y="130"/>
                    </a:lnTo>
                    <a:lnTo>
                      <a:pt x="501" y="127"/>
                    </a:lnTo>
                    <a:lnTo>
                      <a:pt x="495" y="121"/>
                    </a:lnTo>
                    <a:lnTo>
                      <a:pt x="489" y="117"/>
                    </a:lnTo>
                    <a:lnTo>
                      <a:pt x="482" y="111"/>
                    </a:lnTo>
                    <a:lnTo>
                      <a:pt x="476" y="107"/>
                    </a:lnTo>
                    <a:lnTo>
                      <a:pt x="470" y="101"/>
                    </a:lnTo>
                    <a:lnTo>
                      <a:pt x="464" y="99"/>
                    </a:lnTo>
                    <a:lnTo>
                      <a:pt x="459" y="96"/>
                    </a:lnTo>
                    <a:lnTo>
                      <a:pt x="455" y="94"/>
                    </a:lnTo>
                    <a:lnTo>
                      <a:pt x="451" y="93"/>
                    </a:lnTo>
                    <a:lnTo>
                      <a:pt x="448" y="94"/>
                    </a:lnTo>
                    <a:lnTo>
                      <a:pt x="444" y="97"/>
                    </a:lnTo>
                    <a:lnTo>
                      <a:pt x="442" y="103"/>
                    </a:lnTo>
                    <a:lnTo>
                      <a:pt x="441" y="106"/>
                    </a:lnTo>
                    <a:lnTo>
                      <a:pt x="441" y="111"/>
                    </a:lnTo>
                    <a:lnTo>
                      <a:pt x="442" y="116"/>
                    </a:lnTo>
                    <a:lnTo>
                      <a:pt x="444" y="124"/>
                    </a:lnTo>
                    <a:lnTo>
                      <a:pt x="449" y="127"/>
                    </a:lnTo>
                    <a:lnTo>
                      <a:pt x="456" y="129"/>
                    </a:lnTo>
                    <a:lnTo>
                      <a:pt x="463" y="132"/>
                    </a:lnTo>
                    <a:lnTo>
                      <a:pt x="471" y="138"/>
                    </a:lnTo>
                    <a:lnTo>
                      <a:pt x="478" y="142"/>
                    </a:lnTo>
                    <a:lnTo>
                      <a:pt x="484" y="147"/>
                    </a:lnTo>
                    <a:lnTo>
                      <a:pt x="491" y="153"/>
                    </a:lnTo>
                    <a:lnTo>
                      <a:pt x="497" y="159"/>
                    </a:lnTo>
                    <a:lnTo>
                      <a:pt x="501" y="165"/>
                    </a:lnTo>
                    <a:lnTo>
                      <a:pt x="506" y="171"/>
                    </a:lnTo>
                    <a:lnTo>
                      <a:pt x="508" y="177"/>
                    </a:lnTo>
                    <a:lnTo>
                      <a:pt x="510" y="184"/>
                    </a:lnTo>
                    <a:lnTo>
                      <a:pt x="508" y="189"/>
                    </a:lnTo>
                    <a:lnTo>
                      <a:pt x="505" y="196"/>
                    </a:lnTo>
                    <a:lnTo>
                      <a:pt x="500" y="202"/>
                    </a:lnTo>
                    <a:lnTo>
                      <a:pt x="493" y="208"/>
                    </a:lnTo>
                    <a:lnTo>
                      <a:pt x="489" y="201"/>
                    </a:lnTo>
                    <a:lnTo>
                      <a:pt x="484" y="194"/>
                    </a:lnTo>
                    <a:lnTo>
                      <a:pt x="479" y="188"/>
                    </a:lnTo>
                    <a:lnTo>
                      <a:pt x="474" y="184"/>
                    </a:lnTo>
                    <a:lnTo>
                      <a:pt x="466" y="180"/>
                    </a:lnTo>
                    <a:lnTo>
                      <a:pt x="459" y="178"/>
                    </a:lnTo>
                    <a:lnTo>
                      <a:pt x="451" y="176"/>
                    </a:lnTo>
                    <a:lnTo>
                      <a:pt x="442" y="177"/>
                    </a:lnTo>
                    <a:lnTo>
                      <a:pt x="446" y="184"/>
                    </a:lnTo>
                    <a:lnTo>
                      <a:pt x="452" y="191"/>
                    </a:lnTo>
                    <a:lnTo>
                      <a:pt x="457" y="199"/>
                    </a:lnTo>
                    <a:lnTo>
                      <a:pt x="462" y="206"/>
                    </a:lnTo>
                    <a:lnTo>
                      <a:pt x="464" y="215"/>
                    </a:lnTo>
                    <a:lnTo>
                      <a:pt x="467" y="222"/>
                    </a:lnTo>
                    <a:lnTo>
                      <a:pt x="466" y="226"/>
                    </a:lnTo>
                    <a:lnTo>
                      <a:pt x="465" y="231"/>
                    </a:lnTo>
                    <a:lnTo>
                      <a:pt x="464" y="236"/>
                    </a:lnTo>
                    <a:lnTo>
                      <a:pt x="462" y="241"/>
                    </a:lnTo>
                    <a:lnTo>
                      <a:pt x="455" y="237"/>
                    </a:lnTo>
                    <a:lnTo>
                      <a:pt x="449" y="232"/>
                    </a:lnTo>
                    <a:lnTo>
                      <a:pt x="443" y="225"/>
                    </a:lnTo>
                    <a:lnTo>
                      <a:pt x="437" y="221"/>
                    </a:lnTo>
                    <a:lnTo>
                      <a:pt x="431" y="214"/>
                    </a:lnTo>
                    <a:lnTo>
                      <a:pt x="425" y="207"/>
                    </a:lnTo>
                    <a:lnTo>
                      <a:pt x="419" y="201"/>
                    </a:lnTo>
                    <a:lnTo>
                      <a:pt x="414" y="196"/>
                    </a:lnTo>
                    <a:lnTo>
                      <a:pt x="408" y="189"/>
                    </a:lnTo>
                    <a:lnTo>
                      <a:pt x="401" y="185"/>
                    </a:lnTo>
                    <a:lnTo>
                      <a:pt x="397" y="183"/>
                    </a:lnTo>
                    <a:lnTo>
                      <a:pt x="391" y="181"/>
                    </a:lnTo>
                    <a:lnTo>
                      <a:pt x="386" y="180"/>
                    </a:lnTo>
                    <a:lnTo>
                      <a:pt x="381" y="183"/>
                    </a:lnTo>
                    <a:lnTo>
                      <a:pt x="376" y="186"/>
                    </a:lnTo>
                    <a:lnTo>
                      <a:pt x="372" y="194"/>
                    </a:lnTo>
                    <a:lnTo>
                      <a:pt x="378" y="196"/>
                    </a:lnTo>
                    <a:lnTo>
                      <a:pt x="382" y="199"/>
                    </a:lnTo>
                    <a:lnTo>
                      <a:pt x="385" y="204"/>
                    </a:lnTo>
                    <a:lnTo>
                      <a:pt x="389" y="209"/>
                    </a:lnTo>
                    <a:lnTo>
                      <a:pt x="392" y="215"/>
                    </a:lnTo>
                    <a:lnTo>
                      <a:pt x="397" y="221"/>
                    </a:lnTo>
                    <a:lnTo>
                      <a:pt x="400" y="225"/>
                    </a:lnTo>
                    <a:lnTo>
                      <a:pt x="406" y="229"/>
                    </a:lnTo>
                    <a:lnTo>
                      <a:pt x="400" y="230"/>
                    </a:lnTo>
                    <a:lnTo>
                      <a:pt x="394" y="231"/>
                    </a:lnTo>
                    <a:lnTo>
                      <a:pt x="388" y="230"/>
                    </a:lnTo>
                    <a:lnTo>
                      <a:pt x="382" y="230"/>
                    </a:lnTo>
                    <a:lnTo>
                      <a:pt x="376" y="228"/>
                    </a:lnTo>
                    <a:lnTo>
                      <a:pt x="370" y="227"/>
                    </a:lnTo>
                    <a:lnTo>
                      <a:pt x="363" y="225"/>
                    </a:lnTo>
                    <a:lnTo>
                      <a:pt x="359" y="225"/>
                    </a:lnTo>
                    <a:lnTo>
                      <a:pt x="352" y="223"/>
                    </a:lnTo>
                    <a:lnTo>
                      <a:pt x="345" y="223"/>
                    </a:lnTo>
                    <a:lnTo>
                      <a:pt x="341" y="223"/>
                    </a:lnTo>
                    <a:lnTo>
                      <a:pt x="336" y="225"/>
                    </a:lnTo>
                    <a:lnTo>
                      <a:pt x="331" y="226"/>
                    </a:lnTo>
                    <a:lnTo>
                      <a:pt x="327" y="230"/>
                    </a:lnTo>
                    <a:lnTo>
                      <a:pt x="324" y="235"/>
                    </a:lnTo>
                    <a:lnTo>
                      <a:pt x="322" y="241"/>
                    </a:lnTo>
                    <a:lnTo>
                      <a:pt x="329" y="243"/>
                    </a:lnTo>
                    <a:lnTo>
                      <a:pt x="337" y="243"/>
                    </a:lnTo>
                    <a:lnTo>
                      <a:pt x="344" y="243"/>
                    </a:lnTo>
                    <a:lnTo>
                      <a:pt x="353" y="243"/>
                    </a:lnTo>
                    <a:lnTo>
                      <a:pt x="362" y="241"/>
                    </a:lnTo>
                    <a:lnTo>
                      <a:pt x="369" y="241"/>
                    </a:lnTo>
                    <a:lnTo>
                      <a:pt x="378" y="241"/>
                    </a:lnTo>
                    <a:lnTo>
                      <a:pt x="386" y="241"/>
                    </a:lnTo>
                    <a:lnTo>
                      <a:pt x="385" y="244"/>
                    </a:lnTo>
                    <a:lnTo>
                      <a:pt x="385" y="250"/>
                    </a:lnTo>
                    <a:lnTo>
                      <a:pt x="384" y="254"/>
                    </a:lnTo>
                    <a:lnTo>
                      <a:pt x="384" y="260"/>
                    </a:lnTo>
                    <a:lnTo>
                      <a:pt x="376" y="259"/>
                    </a:lnTo>
                    <a:lnTo>
                      <a:pt x="368" y="258"/>
                    </a:lnTo>
                    <a:lnTo>
                      <a:pt x="361" y="257"/>
                    </a:lnTo>
                    <a:lnTo>
                      <a:pt x="352" y="257"/>
                    </a:lnTo>
                    <a:lnTo>
                      <a:pt x="344" y="256"/>
                    </a:lnTo>
                    <a:lnTo>
                      <a:pt x="338" y="256"/>
                    </a:lnTo>
                    <a:lnTo>
                      <a:pt x="330" y="256"/>
                    </a:lnTo>
                    <a:lnTo>
                      <a:pt x="324" y="256"/>
                    </a:lnTo>
                    <a:lnTo>
                      <a:pt x="315" y="256"/>
                    </a:lnTo>
                    <a:lnTo>
                      <a:pt x="307" y="256"/>
                    </a:lnTo>
                    <a:lnTo>
                      <a:pt x="300" y="256"/>
                    </a:lnTo>
                    <a:lnTo>
                      <a:pt x="293" y="258"/>
                    </a:lnTo>
                    <a:lnTo>
                      <a:pt x="285" y="260"/>
                    </a:lnTo>
                    <a:lnTo>
                      <a:pt x="277" y="261"/>
                    </a:lnTo>
                    <a:lnTo>
                      <a:pt x="268" y="263"/>
                    </a:lnTo>
                    <a:lnTo>
                      <a:pt x="260" y="268"/>
                    </a:lnTo>
                    <a:lnTo>
                      <a:pt x="266" y="269"/>
                    </a:lnTo>
                    <a:lnTo>
                      <a:pt x="271" y="270"/>
                    </a:lnTo>
                    <a:lnTo>
                      <a:pt x="277" y="271"/>
                    </a:lnTo>
                    <a:lnTo>
                      <a:pt x="284" y="272"/>
                    </a:lnTo>
                    <a:lnTo>
                      <a:pt x="289" y="273"/>
                    </a:lnTo>
                    <a:lnTo>
                      <a:pt x="296" y="275"/>
                    </a:lnTo>
                    <a:lnTo>
                      <a:pt x="302" y="276"/>
                    </a:lnTo>
                    <a:lnTo>
                      <a:pt x="308" y="278"/>
                    </a:lnTo>
                    <a:lnTo>
                      <a:pt x="314" y="278"/>
                    </a:lnTo>
                    <a:lnTo>
                      <a:pt x="321" y="280"/>
                    </a:lnTo>
                    <a:lnTo>
                      <a:pt x="325" y="281"/>
                    </a:lnTo>
                    <a:lnTo>
                      <a:pt x="333" y="282"/>
                    </a:lnTo>
                    <a:lnTo>
                      <a:pt x="339" y="283"/>
                    </a:lnTo>
                    <a:lnTo>
                      <a:pt x="345" y="285"/>
                    </a:lnTo>
                    <a:lnTo>
                      <a:pt x="352" y="286"/>
                    </a:lnTo>
                    <a:lnTo>
                      <a:pt x="359" y="289"/>
                    </a:lnTo>
                    <a:lnTo>
                      <a:pt x="347" y="292"/>
                    </a:lnTo>
                    <a:lnTo>
                      <a:pt x="336" y="295"/>
                    </a:lnTo>
                    <a:lnTo>
                      <a:pt x="324" y="295"/>
                    </a:lnTo>
                    <a:lnTo>
                      <a:pt x="311" y="295"/>
                    </a:lnTo>
                    <a:lnTo>
                      <a:pt x="297" y="293"/>
                    </a:lnTo>
                    <a:lnTo>
                      <a:pt x="284" y="292"/>
                    </a:lnTo>
                    <a:lnTo>
                      <a:pt x="269" y="290"/>
                    </a:lnTo>
                    <a:lnTo>
                      <a:pt x="257" y="290"/>
                    </a:lnTo>
                    <a:lnTo>
                      <a:pt x="243" y="289"/>
                    </a:lnTo>
                    <a:lnTo>
                      <a:pt x="230" y="290"/>
                    </a:lnTo>
                    <a:lnTo>
                      <a:pt x="218" y="291"/>
                    </a:lnTo>
                    <a:lnTo>
                      <a:pt x="208" y="297"/>
                    </a:lnTo>
                    <a:lnTo>
                      <a:pt x="198" y="302"/>
                    </a:lnTo>
                    <a:lnTo>
                      <a:pt x="191" y="312"/>
                    </a:lnTo>
                    <a:lnTo>
                      <a:pt x="184" y="325"/>
                    </a:lnTo>
                    <a:lnTo>
                      <a:pt x="182" y="341"/>
                    </a:lnTo>
                    <a:lnTo>
                      <a:pt x="187" y="341"/>
                    </a:lnTo>
                    <a:lnTo>
                      <a:pt x="192" y="341"/>
                    </a:lnTo>
                    <a:lnTo>
                      <a:pt x="197" y="340"/>
                    </a:lnTo>
                    <a:lnTo>
                      <a:pt x="202" y="339"/>
                    </a:lnTo>
                    <a:lnTo>
                      <a:pt x="207" y="338"/>
                    </a:lnTo>
                    <a:lnTo>
                      <a:pt x="211" y="336"/>
                    </a:lnTo>
                    <a:lnTo>
                      <a:pt x="217" y="335"/>
                    </a:lnTo>
                    <a:lnTo>
                      <a:pt x="222" y="333"/>
                    </a:lnTo>
                    <a:lnTo>
                      <a:pt x="228" y="330"/>
                    </a:lnTo>
                    <a:lnTo>
                      <a:pt x="232" y="328"/>
                    </a:lnTo>
                    <a:lnTo>
                      <a:pt x="238" y="326"/>
                    </a:lnTo>
                    <a:lnTo>
                      <a:pt x="243" y="324"/>
                    </a:lnTo>
                    <a:lnTo>
                      <a:pt x="249" y="321"/>
                    </a:lnTo>
                    <a:lnTo>
                      <a:pt x="253" y="320"/>
                    </a:lnTo>
                    <a:lnTo>
                      <a:pt x="259" y="320"/>
                    </a:lnTo>
                    <a:lnTo>
                      <a:pt x="266" y="320"/>
                    </a:lnTo>
                    <a:lnTo>
                      <a:pt x="266" y="328"/>
                    </a:lnTo>
                    <a:lnTo>
                      <a:pt x="264" y="334"/>
                    </a:lnTo>
                    <a:lnTo>
                      <a:pt x="259" y="338"/>
                    </a:lnTo>
                    <a:lnTo>
                      <a:pt x="255" y="343"/>
                    </a:lnTo>
                    <a:lnTo>
                      <a:pt x="249" y="346"/>
                    </a:lnTo>
                    <a:lnTo>
                      <a:pt x="241" y="349"/>
                    </a:lnTo>
                    <a:lnTo>
                      <a:pt x="233" y="352"/>
                    </a:lnTo>
                    <a:lnTo>
                      <a:pt x="227" y="355"/>
                    </a:lnTo>
                    <a:lnTo>
                      <a:pt x="218" y="357"/>
                    </a:lnTo>
                    <a:lnTo>
                      <a:pt x="210" y="360"/>
                    </a:lnTo>
                    <a:lnTo>
                      <a:pt x="202" y="364"/>
                    </a:lnTo>
                    <a:lnTo>
                      <a:pt x="196" y="369"/>
                    </a:lnTo>
                    <a:lnTo>
                      <a:pt x="190" y="373"/>
                    </a:lnTo>
                    <a:lnTo>
                      <a:pt x="185" y="379"/>
                    </a:lnTo>
                    <a:lnTo>
                      <a:pt x="182" y="387"/>
                    </a:lnTo>
                    <a:lnTo>
                      <a:pt x="182" y="395"/>
                    </a:lnTo>
                    <a:lnTo>
                      <a:pt x="190" y="395"/>
                    </a:lnTo>
                    <a:lnTo>
                      <a:pt x="198" y="394"/>
                    </a:lnTo>
                    <a:lnTo>
                      <a:pt x="206" y="393"/>
                    </a:lnTo>
                    <a:lnTo>
                      <a:pt x="214" y="392"/>
                    </a:lnTo>
                    <a:lnTo>
                      <a:pt x="222" y="389"/>
                    </a:lnTo>
                    <a:lnTo>
                      <a:pt x="230" y="387"/>
                    </a:lnTo>
                    <a:lnTo>
                      <a:pt x="238" y="386"/>
                    </a:lnTo>
                    <a:lnTo>
                      <a:pt x="247" y="387"/>
                    </a:lnTo>
                    <a:lnTo>
                      <a:pt x="231" y="394"/>
                    </a:lnTo>
                    <a:lnTo>
                      <a:pt x="218" y="403"/>
                    </a:lnTo>
                    <a:lnTo>
                      <a:pt x="202" y="408"/>
                    </a:lnTo>
                    <a:lnTo>
                      <a:pt x="187" y="413"/>
                    </a:lnTo>
                    <a:lnTo>
                      <a:pt x="170" y="415"/>
                    </a:lnTo>
                    <a:lnTo>
                      <a:pt x="153" y="418"/>
                    </a:lnTo>
                    <a:lnTo>
                      <a:pt x="136" y="418"/>
                    </a:lnTo>
                    <a:lnTo>
                      <a:pt x="120" y="419"/>
                    </a:lnTo>
                    <a:lnTo>
                      <a:pt x="103" y="416"/>
                    </a:lnTo>
                    <a:lnTo>
                      <a:pt x="87" y="414"/>
                    </a:lnTo>
                    <a:lnTo>
                      <a:pt x="71" y="411"/>
                    </a:lnTo>
                    <a:lnTo>
                      <a:pt x="55" y="407"/>
                    </a:lnTo>
                    <a:lnTo>
                      <a:pt x="39" y="402"/>
                    </a:lnTo>
                    <a:lnTo>
                      <a:pt x="24" y="396"/>
                    </a:lnTo>
                    <a:lnTo>
                      <a:pt x="12" y="390"/>
                    </a:lnTo>
                    <a:lnTo>
                      <a:pt x="0" y="384"/>
                    </a:lnTo>
                    <a:lnTo>
                      <a:pt x="7" y="357"/>
                    </a:lnTo>
                    <a:lnTo>
                      <a:pt x="19" y="334"/>
                    </a:lnTo>
                    <a:lnTo>
                      <a:pt x="32" y="310"/>
                    </a:lnTo>
                    <a:lnTo>
                      <a:pt x="47" y="288"/>
                    </a:lnTo>
                    <a:lnTo>
                      <a:pt x="63" y="266"/>
                    </a:lnTo>
                    <a:lnTo>
                      <a:pt x="82" y="246"/>
                    </a:lnTo>
                    <a:lnTo>
                      <a:pt x="103" y="227"/>
                    </a:lnTo>
                    <a:lnTo>
                      <a:pt x="126" y="212"/>
                    </a:lnTo>
                    <a:lnTo>
                      <a:pt x="148" y="196"/>
                    </a:lnTo>
                    <a:lnTo>
                      <a:pt x="172" y="184"/>
                    </a:lnTo>
                    <a:lnTo>
                      <a:pt x="197" y="174"/>
                    </a:lnTo>
                    <a:lnTo>
                      <a:pt x="223" y="167"/>
                    </a:lnTo>
                    <a:lnTo>
                      <a:pt x="249" y="162"/>
                    </a:lnTo>
                    <a:lnTo>
                      <a:pt x="277" y="161"/>
                    </a:lnTo>
                    <a:lnTo>
                      <a:pt x="304" y="164"/>
                    </a:lnTo>
                    <a:lnTo>
                      <a:pt x="332" y="169"/>
                    </a:lnTo>
                    <a:lnTo>
                      <a:pt x="347" y="165"/>
                    </a:lnTo>
                    <a:lnTo>
                      <a:pt x="362" y="158"/>
                    </a:lnTo>
                    <a:lnTo>
                      <a:pt x="373" y="148"/>
                    </a:lnTo>
                    <a:lnTo>
                      <a:pt x="383" y="138"/>
                    </a:lnTo>
                    <a:lnTo>
                      <a:pt x="392" y="124"/>
                    </a:lnTo>
                    <a:lnTo>
                      <a:pt x="401" y="111"/>
                    </a:lnTo>
                    <a:lnTo>
                      <a:pt x="408" y="96"/>
                    </a:lnTo>
                    <a:lnTo>
                      <a:pt x="416" y="82"/>
                    </a:lnTo>
                    <a:lnTo>
                      <a:pt x="422" y="66"/>
                    </a:lnTo>
                    <a:lnTo>
                      <a:pt x="430" y="51"/>
                    </a:lnTo>
                    <a:lnTo>
                      <a:pt x="438" y="37"/>
                    </a:lnTo>
                    <a:lnTo>
                      <a:pt x="449" y="26"/>
                    </a:lnTo>
                    <a:lnTo>
                      <a:pt x="460" y="16"/>
                    </a:lnTo>
                    <a:lnTo>
                      <a:pt x="475" y="9"/>
                    </a:lnTo>
                    <a:lnTo>
                      <a:pt x="492" y="4"/>
                    </a:lnTo>
                    <a:lnTo>
                      <a:pt x="511"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1" name="Freeform 90"/>
              <p:cNvSpPr>
                <a:spLocks/>
              </p:cNvSpPr>
              <p:nvPr/>
            </p:nvSpPr>
            <p:spPr bwMode="auto">
              <a:xfrm>
                <a:off x="5241" y="2119"/>
                <a:ext cx="36" cy="26"/>
              </a:xfrm>
              <a:custGeom>
                <a:avLst/>
                <a:gdLst>
                  <a:gd name="T0" fmla="*/ 0 w 88"/>
                  <a:gd name="T1" fmla="*/ 0 h 62"/>
                  <a:gd name="T2" fmla="*/ 0 w 88"/>
                  <a:gd name="T3" fmla="*/ 0 h 62"/>
                  <a:gd name="T4" fmla="*/ 0 w 88"/>
                  <a:gd name="T5" fmla="*/ 0 h 62"/>
                  <a:gd name="T6" fmla="*/ 0 w 88"/>
                  <a:gd name="T7" fmla="*/ 0 h 62"/>
                  <a:gd name="T8" fmla="*/ 0 w 88"/>
                  <a:gd name="T9" fmla="*/ 0 h 62"/>
                  <a:gd name="T10" fmla="*/ 0 w 88"/>
                  <a:gd name="T11" fmla="*/ 0 h 62"/>
                  <a:gd name="T12" fmla="*/ 0 w 88"/>
                  <a:gd name="T13" fmla="*/ 0 h 62"/>
                  <a:gd name="T14" fmla="*/ 0 w 88"/>
                  <a:gd name="T15" fmla="*/ 0 h 62"/>
                  <a:gd name="T16" fmla="*/ 0 w 88"/>
                  <a:gd name="T17" fmla="*/ 0 h 62"/>
                  <a:gd name="T18" fmla="*/ 0 w 88"/>
                  <a:gd name="T19" fmla="*/ 0 h 62"/>
                  <a:gd name="T20" fmla="*/ 0 w 88"/>
                  <a:gd name="T21" fmla="*/ 0 h 62"/>
                  <a:gd name="T22" fmla="*/ 0 w 88"/>
                  <a:gd name="T23" fmla="*/ 0 h 62"/>
                  <a:gd name="T24" fmla="*/ 0 w 88"/>
                  <a:gd name="T25" fmla="*/ 0 h 62"/>
                  <a:gd name="T26" fmla="*/ 0 w 88"/>
                  <a:gd name="T27" fmla="*/ 0 h 62"/>
                  <a:gd name="T28" fmla="*/ 0 w 88"/>
                  <a:gd name="T29" fmla="*/ 0 h 62"/>
                  <a:gd name="T30" fmla="*/ 0 w 88"/>
                  <a:gd name="T31" fmla="*/ 0 h 62"/>
                  <a:gd name="T32" fmla="*/ 0 w 88"/>
                  <a:gd name="T33" fmla="*/ 0 h 62"/>
                  <a:gd name="T34" fmla="*/ 0 w 88"/>
                  <a:gd name="T35" fmla="*/ 0 h 62"/>
                  <a:gd name="T36" fmla="*/ 0 w 88"/>
                  <a:gd name="T37" fmla="*/ 0 h 62"/>
                  <a:gd name="T38" fmla="*/ 0 w 88"/>
                  <a:gd name="T39" fmla="*/ 0 h 62"/>
                  <a:gd name="T40" fmla="*/ 0 w 88"/>
                  <a:gd name="T41" fmla="*/ 0 h 62"/>
                  <a:gd name="T42" fmla="*/ 0 w 88"/>
                  <a:gd name="T43" fmla="*/ 0 h 62"/>
                  <a:gd name="T44" fmla="*/ 0 w 88"/>
                  <a:gd name="T45" fmla="*/ 0 h 62"/>
                  <a:gd name="T46" fmla="*/ 0 w 88"/>
                  <a:gd name="T47" fmla="*/ 0 h 62"/>
                  <a:gd name="T48" fmla="*/ 0 w 88"/>
                  <a:gd name="T49" fmla="*/ 0 h 62"/>
                  <a:gd name="T50" fmla="*/ 0 w 88"/>
                  <a:gd name="T51" fmla="*/ 0 h 62"/>
                  <a:gd name="T52" fmla="*/ 0 w 88"/>
                  <a:gd name="T53" fmla="*/ 0 h 62"/>
                  <a:gd name="T54" fmla="*/ 0 w 88"/>
                  <a:gd name="T55" fmla="*/ 0 h 62"/>
                  <a:gd name="T56" fmla="*/ 0 w 88"/>
                  <a:gd name="T57" fmla="*/ 0 h 62"/>
                  <a:gd name="T58" fmla="*/ 0 w 88"/>
                  <a:gd name="T59" fmla="*/ 0 h 62"/>
                  <a:gd name="T60" fmla="*/ 0 w 88"/>
                  <a:gd name="T61" fmla="*/ 0 h 62"/>
                  <a:gd name="T62" fmla="*/ 0 w 88"/>
                  <a:gd name="T63" fmla="*/ 0 h 62"/>
                  <a:gd name="T64" fmla="*/ 0 w 88"/>
                  <a:gd name="T65" fmla="*/ 0 h 62"/>
                  <a:gd name="T66" fmla="*/ 0 w 88"/>
                  <a:gd name="T67" fmla="*/ 0 h 62"/>
                  <a:gd name="T68" fmla="*/ 0 w 88"/>
                  <a:gd name="T69" fmla="*/ 0 h 62"/>
                  <a:gd name="T70" fmla="*/ 0 w 88"/>
                  <a:gd name="T71" fmla="*/ 0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62"/>
                  <a:gd name="T110" fmla="*/ 88 w 88"/>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62">
                    <a:moveTo>
                      <a:pt x="67" y="0"/>
                    </a:moveTo>
                    <a:lnTo>
                      <a:pt x="71" y="0"/>
                    </a:lnTo>
                    <a:lnTo>
                      <a:pt x="77" y="0"/>
                    </a:lnTo>
                    <a:lnTo>
                      <a:pt x="82" y="0"/>
                    </a:lnTo>
                    <a:lnTo>
                      <a:pt x="88" y="0"/>
                    </a:lnTo>
                    <a:lnTo>
                      <a:pt x="88" y="1"/>
                    </a:lnTo>
                    <a:lnTo>
                      <a:pt x="88" y="2"/>
                    </a:lnTo>
                    <a:lnTo>
                      <a:pt x="83" y="9"/>
                    </a:lnTo>
                    <a:lnTo>
                      <a:pt x="79" y="16"/>
                    </a:lnTo>
                    <a:lnTo>
                      <a:pt x="73" y="21"/>
                    </a:lnTo>
                    <a:lnTo>
                      <a:pt x="69" y="27"/>
                    </a:lnTo>
                    <a:lnTo>
                      <a:pt x="61" y="31"/>
                    </a:lnTo>
                    <a:lnTo>
                      <a:pt x="55" y="36"/>
                    </a:lnTo>
                    <a:lnTo>
                      <a:pt x="49" y="39"/>
                    </a:lnTo>
                    <a:lnTo>
                      <a:pt x="42" y="43"/>
                    </a:lnTo>
                    <a:lnTo>
                      <a:pt x="36" y="44"/>
                    </a:lnTo>
                    <a:lnTo>
                      <a:pt x="31" y="46"/>
                    </a:lnTo>
                    <a:lnTo>
                      <a:pt x="25" y="48"/>
                    </a:lnTo>
                    <a:lnTo>
                      <a:pt x="20" y="51"/>
                    </a:lnTo>
                    <a:lnTo>
                      <a:pt x="14" y="53"/>
                    </a:lnTo>
                    <a:lnTo>
                      <a:pt x="10" y="56"/>
                    </a:lnTo>
                    <a:lnTo>
                      <a:pt x="5" y="58"/>
                    </a:lnTo>
                    <a:lnTo>
                      <a:pt x="0" y="62"/>
                    </a:lnTo>
                    <a:lnTo>
                      <a:pt x="2" y="54"/>
                    </a:lnTo>
                    <a:lnTo>
                      <a:pt x="5" y="46"/>
                    </a:lnTo>
                    <a:lnTo>
                      <a:pt x="8" y="40"/>
                    </a:lnTo>
                    <a:lnTo>
                      <a:pt x="12" y="35"/>
                    </a:lnTo>
                    <a:lnTo>
                      <a:pt x="16" y="28"/>
                    </a:lnTo>
                    <a:lnTo>
                      <a:pt x="22" y="24"/>
                    </a:lnTo>
                    <a:lnTo>
                      <a:pt x="27" y="19"/>
                    </a:lnTo>
                    <a:lnTo>
                      <a:pt x="32" y="14"/>
                    </a:lnTo>
                    <a:lnTo>
                      <a:pt x="40" y="9"/>
                    </a:lnTo>
                    <a:lnTo>
                      <a:pt x="49" y="5"/>
                    </a:lnTo>
                    <a:lnTo>
                      <a:pt x="57" y="2"/>
                    </a:lnTo>
                    <a:lnTo>
                      <a:pt x="6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2" name="Freeform 91"/>
              <p:cNvSpPr>
                <a:spLocks/>
              </p:cNvSpPr>
              <p:nvPr/>
            </p:nvSpPr>
            <p:spPr bwMode="auto">
              <a:xfrm>
                <a:off x="5584" y="2130"/>
                <a:ext cx="30" cy="13"/>
              </a:xfrm>
              <a:custGeom>
                <a:avLst/>
                <a:gdLst>
                  <a:gd name="T0" fmla="*/ 0 w 73"/>
                  <a:gd name="T1" fmla="*/ 0 h 33"/>
                  <a:gd name="T2" fmla="*/ 0 w 73"/>
                  <a:gd name="T3" fmla="*/ 0 h 33"/>
                  <a:gd name="T4" fmla="*/ 0 w 73"/>
                  <a:gd name="T5" fmla="*/ 0 h 33"/>
                  <a:gd name="T6" fmla="*/ 0 w 73"/>
                  <a:gd name="T7" fmla="*/ 0 h 33"/>
                  <a:gd name="T8" fmla="*/ 0 w 73"/>
                  <a:gd name="T9" fmla="*/ 0 h 33"/>
                  <a:gd name="T10" fmla="*/ 0 w 73"/>
                  <a:gd name="T11" fmla="*/ 0 h 33"/>
                  <a:gd name="T12" fmla="*/ 0 w 73"/>
                  <a:gd name="T13" fmla="*/ 0 h 33"/>
                  <a:gd name="T14" fmla="*/ 0 w 73"/>
                  <a:gd name="T15" fmla="*/ 0 h 33"/>
                  <a:gd name="T16" fmla="*/ 0 w 73"/>
                  <a:gd name="T17" fmla="*/ 0 h 33"/>
                  <a:gd name="T18" fmla="*/ 0 w 73"/>
                  <a:gd name="T19" fmla="*/ 0 h 33"/>
                  <a:gd name="T20" fmla="*/ 0 w 73"/>
                  <a:gd name="T21" fmla="*/ 0 h 33"/>
                  <a:gd name="T22" fmla="*/ 0 w 73"/>
                  <a:gd name="T23" fmla="*/ 0 h 33"/>
                  <a:gd name="T24" fmla="*/ 0 w 73"/>
                  <a:gd name="T25" fmla="*/ 0 h 33"/>
                  <a:gd name="T26" fmla="*/ 0 w 73"/>
                  <a:gd name="T27" fmla="*/ 0 h 33"/>
                  <a:gd name="T28" fmla="*/ 0 w 73"/>
                  <a:gd name="T29" fmla="*/ 0 h 33"/>
                  <a:gd name="T30" fmla="*/ 0 w 73"/>
                  <a:gd name="T31" fmla="*/ 0 h 33"/>
                  <a:gd name="T32" fmla="*/ 0 w 73"/>
                  <a:gd name="T33" fmla="*/ 0 h 33"/>
                  <a:gd name="T34" fmla="*/ 0 w 73"/>
                  <a:gd name="T35" fmla="*/ 0 h 33"/>
                  <a:gd name="T36" fmla="*/ 0 w 73"/>
                  <a:gd name="T37" fmla="*/ 0 h 33"/>
                  <a:gd name="T38" fmla="*/ 0 w 73"/>
                  <a:gd name="T39" fmla="*/ 0 h 33"/>
                  <a:gd name="T40" fmla="*/ 0 w 73"/>
                  <a:gd name="T41" fmla="*/ 0 h 33"/>
                  <a:gd name="T42" fmla="*/ 0 w 73"/>
                  <a:gd name="T43" fmla="*/ 0 h 33"/>
                  <a:gd name="T44" fmla="*/ 0 w 73"/>
                  <a:gd name="T45" fmla="*/ 0 h 33"/>
                  <a:gd name="T46" fmla="*/ 0 w 73"/>
                  <a:gd name="T47" fmla="*/ 0 h 33"/>
                  <a:gd name="T48" fmla="*/ 0 w 73"/>
                  <a:gd name="T49" fmla="*/ 0 h 33"/>
                  <a:gd name="T50" fmla="*/ 0 w 73"/>
                  <a:gd name="T51" fmla="*/ 0 h 33"/>
                  <a:gd name="T52" fmla="*/ 0 w 73"/>
                  <a:gd name="T53" fmla="*/ 0 h 33"/>
                  <a:gd name="T54" fmla="*/ 0 w 73"/>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3"/>
                  <a:gd name="T86" fmla="*/ 73 w 73"/>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3">
                    <a:moveTo>
                      <a:pt x="27" y="1"/>
                    </a:moveTo>
                    <a:lnTo>
                      <a:pt x="33" y="0"/>
                    </a:lnTo>
                    <a:lnTo>
                      <a:pt x="41" y="0"/>
                    </a:lnTo>
                    <a:lnTo>
                      <a:pt x="49" y="0"/>
                    </a:lnTo>
                    <a:lnTo>
                      <a:pt x="56" y="1"/>
                    </a:lnTo>
                    <a:lnTo>
                      <a:pt x="63" y="3"/>
                    </a:lnTo>
                    <a:lnTo>
                      <a:pt x="69" y="6"/>
                    </a:lnTo>
                    <a:lnTo>
                      <a:pt x="72" y="11"/>
                    </a:lnTo>
                    <a:lnTo>
                      <a:pt x="73" y="18"/>
                    </a:lnTo>
                    <a:lnTo>
                      <a:pt x="67" y="17"/>
                    </a:lnTo>
                    <a:lnTo>
                      <a:pt x="61" y="18"/>
                    </a:lnTo>
                    <a:lnTo>
                      <a:pt x="53" y="20"/>
                    </a:lnTo>
                    <a:lnTo>
                      <a:pt x="45" y="22"/>
                    </a:lnTo>
                    <a:lnTo>
                      <a:pt x="36" y="23"/>
                    </a:lnTo>
                    <a:lnTo>
                      <a:pt x="28" y="26"/>
                    </a:lnTo>
                    <a:lnTo>
                      <a:pt x="20" y="29"/>
                    </a:lnTo>
                    <a:lnTo>
                      <a:pt x="14" y="32"/>
                    </a:lnTo>
                    <a:lnTo>
                      <a:pt x="8" y="33"/>
                    </a:lnTo>
                    <a:lnTo>
                      <a:pt x="4" y="33"/>
                    </a:lnTo>
                    <a:lnTo>
                      <a:pt x="0" y="33"/>
                    </a:lnTo>
                    <a:lnTo>
                      <a:pt x="0" y="31"/>
                    </a:lnTo>
                    <a:lnTo>
                      <a:pt x="1" y="26"/>
                    </a:lnTo>
                    <a:lnTo>
                      <a:pt x="6" y="22"/>
                    </a:lnTo>
                    <a:lnTo>
                      <a:pt x="13" y="14"/>
                    </a:lnTo>
                    <a:lnTo>
                      <a:pt x="23" y="5"/>
                    </a:lnTo>
                    <a:lnTo>
                      <a:pt x="23" y="1"/>
                    </a:lnTo>
                    <a:lnTo>
                      <a:pt x="27"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3" name="Freeform 92"/>
              <p:cNvSpPr>
                <a:spLocks/>
              </p:cNvSpPr>
              <p:nvPr/>
            </p:nvSpPr>
            <p:spPr bwMode="auto">
              <a:xfrm>
                <a:off x="5208" y="2130"/>
                <a:ext cx="25" cy="28"/>
              </a:xfrm>
              <a:custGeom>
                <a:avLst/>
                <a:gdLst>
                  <a:gd name="T0" fmla="*/ 0 w 66"/>
                  <a:gd name="T1" fmla="*/ 0 h 66"/>
                  <a:gd name="T2" fmla="*/ 0 w 66"/>
                  <a:gd name="T3" fmla="*/ 0 h 66"/>
                  <a:gd name="T4" fmla="*/ 0 w 66"/>
                  <a:gd name="T5" fmla="*/ 0 h 66"/>
                  <a:gd name="T6" fmla="*/ 0 w 66"/>
                  <a:gd name="T7" fmla="*/ 0 h 66"/>
                  <a:gd name="T8" fmla="*/ 0 w 66"/>
                  <a:gd name="T9" fmla="*/ 0 h 66"/>
                  <a:gd name="T10" fmla="*/ 0 w 66"/>
                  <a:gd name="T11" fmla="*/ 0 h 66"/>
                  <a:gd name="T12" fmla="*/ 0 w 66"/>
                  <a:gd name="T13" fmla="*/ 0 h 66"/>
                  <a:gd name="T14" fmla="*/ 0 w 66"/>
                  <a:gd name="T15" fmla="*/ 0 h 66"/>
                  <a:gd name="T16" fmla="*/ 0 w 66"/>
                  <a:gd name="T17" fmla="*/ 0 h 66"/>
                  <a:gd name="T18" fmla="*/ 0 w 66"/>
                  <a:gd name="T19" fmla="*/ 0 h 66"/>
                  <a:gd name="T20" fmla="*/ 0 w 66"/>
                  <a:gd name="T21" fmla="*/ 0 h 66"/>
                  <a:gd name="T22" fmla="*/ 0 w 66"/>
                  <a:gd name="T23" fmla="*/ 0 h 66"/>
                  <a:gd name="T24" fmla="*/ 0 w 66"/>
                  <a:gd name="T25" fmla="*/ 0 h 66"/>
                  <a:gd name="T26" fmla="*/ 0 w 66"/>
                  <a:gd name="T27" fmla="*/ 0 h 66"/>
                  <a:gd name="T28" fmla="*/ 0 w 66"/>
                  <a:gd name="T29" fmla="*/ 0 h 66"/>
                  <a:gd name="T30" fmla="*/ 0 w 66"/>
                  <a:gd name="T31" fmla="*/ 0 h 66"/>
                  <a:gd name="T32" fmla="*/ 0 w 66"/>
                  <a:gd name="T33" fmla="*/ 0 h 66"/>
                  <a:gd name="T34" fmla="*/ 0 w 66"/>
                  <a:gd name="T35" fmla="*/ 0 h 66"/>
                  <a:gd name="T36" fmla="*/ 0 w 66"/>
                  <a:gd name="T37" fmla="*/ 0 h 66"/>
                  <a:gd name="T38" fmla="*/ 0 w 66"/>
                  <a:gd name="T39" fmla="*/ 0 h 66"/>
                  <a:gd name="T40" fmla="*/ 0 w 66"/>
                  <a:gd name="T41" fmla="*/ 0 h 66"/>
                  <a:gd name="T42" fmla="*/ 0 w 66"/>
                  <a:gd name="T43" fmla="*/ 0 h 66"/>
                  <a:gd name="T44" fmla="*/ 0 w 66"/>
                  <a:gd name="T45" fmla="*/ 0 h 66"/>
                  <a:gd name="T46" fmla="*/ 0 w 66"/>
                  <a:gd name="T47" fmla="*/ 0 h 66"/>
                  <a:gd name="T48" fmla="*/ 0 w 66"/>
                  <a:gd name="T49" fmla="*/ 0 h 66"/>
                  <a:gd name="T50" fmla="*/ 0 w 66"/>
                  <a:gd name="T51" fmla="*/ 0 h 66"/>
                  <a:gd name="T52" fmla="*/ 0 w 66"/>
                  <a:gd name="T53" fmla="*/ 0 h 66"/>
                  <a:gd name="T54" fmla="*/ 0 w 66"/>
                  <a:gd name="T55" fmla="*/ 0 h 66"/>
                  <a:gd name="T56" fmla="*/ 0 w 66"/>
                  <a:gd name="T57" fmla="*/ 0 h 66"/>
                  <a:gd name="T58" fmla="*/ 0 w 66"/>
                  <a:gd name="T59" fmla="*/ 0 h 66"/>
                  <a:gd name="T60" fmla="*/ 0 w 66"/>
                  <a:gd name="T61" fmla="*/ 0 h 66"/>
                  <a:gd name="T62" fmla="*/ 0 w 66"/>
                  <a:gd name="T63" fmla="*/ 0 h 66"/>
                  <a:gd name="T64" fmla="*/ 0 w 66"/>
                  <a:gd name="T65" fmla="*/ 0 h 66"/>
                  <a:gd name="T66" fmla="*/ 0 w 66"/>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66"/>
                  <a:gd name="T104" fmla="*/ 66 w 66"/>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66">
                    <a:moveTo>
                      <a:pt x="58" y="0"/>
                    </a:moveTo>
                    <a:lnTo>
                      <a:pt x="61" y="2"/>
                    </a:lnTo>
                    <a:lnTo>
                      <a:pt x="64" y="4"/>
                    </a:lnTo>
                    <a:lnTo>
                      <a:pt x="65" y="8"/>
                    </a:lnTo>
                    <a:lnTo>
                      <a:pt x="66" y="14"/>
                    </a:lnTo>
                    <a:lnTo>
                      <a:pt x="64" y="19"/>
                    </a:lnTo>
                    <a:lnTo>
                      <a:pt x="61" y="24"/>
                    </a:lnTo>
                    <a:lnTo>
                      <a:pt x="58" y="30"/>
                    </a:lnTo>
                    <a:lnTo>
                      <a:pt x="55" y="37"/>
                    </a:lnTo>
                    <a:lnTo>
                      <a:pt x="48" y="43"/>
                    </a:lnTo>
                    <a:lnTo>
                      <a:pt x="42" y="50"/>
                    </a:lnTo>
                    <a:lnTo>
                      <a:pt x="34" y="55"/>
                    </a:lnTo>
                    <a:lnTo>
                      <a:pt x="27" y="60"/>
                    </a:lnTo>
                    <a:lnTo>
                      <a:pt x="19" y="63"/>
                    </a:lnTo>
                    <a:lnTo>
                      <a:pt x="13" y="66"/>
                    </a:lnTo>
                    <a:lnTo>
                      <a:pt x="5" y="66"/>
                    </a:lnTo>
                    <a:lnTo>
                      <a:pt x="0" y="66"/>
                    </a:lnTo>
                    <a:lnTo>
                      <a:pt x="1" y="60"/>
                    </a:lnTo>
                    <a:lnTo>
                      <a:pt x="3" y="55"/>
                    </a:lnTo>
                    <a:lnTo>
                      <a:pt x="4" y="50"/>
                    </a:lnTo>
                    <a:lnTo>
                      <a:pt x="6" y="44"/>
                    </a:lnTo>
                    <a:lnTo>
                      <a:pt x="9" y="40"/>
                    </a:lnTo>
                    <a:lnTo>
                      <a:pt x="12" y="34"/>
                    </a:lnTo>
                    <a:lnTo>
                      <a:pt x="14" y="29"/>
                    </a:lnTo>
                    <a:lnTo>
                      <a:pt x="18" y="24"/>
                    </a:lnTo>
                    <a:lnTo>
                      <a:pt x="21" y="19"/>
                    </a:lnTo>
                    <a:lnTo>
                      <a:pt x="25" y="15"/>
                    </a:lnTo>
                    <a:lnTo>
                      <a:pt x="30" y="9"/>
                    </a:lnTo>
                    <a:lnTo>
                      <a:pt x="35" y="6"/>
                    </a:lnTo>
                    <a:lnTo>
                      <a:pt x="39" y="4"/>
                    </a:lnTo>
                    <a:lnTo>
                      <a:pt x="45" y="2"/>
                    </a:lnTo>
                    <a:lnTo>
                      <a:pt x="51" y="0"/>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4" name="Freeform 93"/>
              <p:cNvSpPr>
                <a:spLocks/>
              </p:cNvSpPr>
              <p:nvPr/>
            </p:nvSpPr>
            <p:spPr bwMode="auto">
              <a:xfrm>
                <a:off x="5410" y="2137"/>
                <a:ext cx="145" cy="160"/>
              </a:xfrm>
              <a:custGeom>
                <a:avLst/>
                <a:gdLst>
                  <a:gd name="T0" fmla="*/ 0 w 346"/>
                  <a:gd name="T1" fmla="*/ 0 h 383"/>
                  <a:gd name="T2" fmla="*/ 0 w 346"/>
                  <a:gd name="T3" fmla="*/ 0 h 383"/>
                  <a:gd name="T4" fmla="*/ 0 w 346"/>
                  <a:gd name="T5" fmla="*/ 0 h 383"/>
                  <a:gd name="T6" fmla="*/ 0 w 346"/>
                  <a:gd name="T7" fmla="*/ 0 h 383"/>
                  <a:gd name="T8" fmla="*/ 0 w 346"/>
                  <a:gd name="T9" fmla="*/ 0 h 383"/>
                  <a:gd name="T10" fmla="*/ 0 w 346"/>
                  <a:gd name="T11" fmla="*/ 0 h 383"/>
                  <a:gd name="T12" fmla="*/ 0 w 346"/>
                  <a:gd name="T13" fmla="*/ 0 h 383"/>
                  <a:gd name="T14" fmla="*/ 0 w 346"/>
                  <a:gd name="T15" fmla="*/ 0 h 383"/>
                  <a:gd name="T16" fmla="*/ 0 w 346"/>
                  <a:gd name="T17" fmla="*/ 0 h 383"/>
                  <a:gd name="T18" fmla="*/ 0 w 346"/>
                  <a:gd name="T19" fmla="*/ 0 h 383"/>
                  <a:gd name="T20" fmla="*/ 0 w 346"/>
                  <a:gd name="T21" fmla="*/ 0 h 383"/>
                  <a:gd name="T22" fmla="*/ 0 w 346"/>
                  <a:gd name="T23" fmla="*/ 0 h 383"/>
                  <a:gd name="T24" fmla="*/ 0 w 346"/>
                  <a:gd name="T25" fmla="*/ 0 h 383"/>
                  <a:gd name="T26" fmla="*/ 0 w 346"/>
                  <a:gd name="T27" fmla="*/ 0 h 383"/>
                  <a:gd name="T28" fmla="*/ 0 w 346"/>
                  <a:gd name="T29" fmla="*/ 0 h 383"/>
                  <a:gd name="T30" fmla="*/ 0 w 346"/>
                  <a:gd name="T31" fmla="*/ 0 h 383"/>
                  <a:gd name="T32" fmla="*/ 0 w 346"/>
                  <a:gd name="T33" fmla="*/ 0 h 383"/>
                  <a:gd name="T34" fmla="*/ 0 w 346"/>
                  <a:gd name="T35" fmla="*/ 0 h 383"/>
                  <a:gd name="T36" fmla="*/ 0 w 346"/>
                  <a:gd name="T37" fmla="*/ 0 h 383"/>
                  <a:gd name="T38" fmla="*/ 0 w 346"/>
                  <a:gd name="T39" fmla="*/ 0 h 383"/>
                  <a:gd name="T40" fmla="*/ 0 w 346"/>
                  <a:gd name="T41" fmla="*/ 0 h 383"/>
                  <a:gd name="T42" fmla="*/ 0 w 346"/>
                  <a:gd name="T43" fmla="*/ 0 h 383"/>
                  <a:gd name="T44" fmla="*/ 0 w 346"/>
                  <a:gd name="T45" fmla="*/ 0 h 383"/>
                  <a:gd name="T46" fmla="*/ 0 w 346"/>
                  <a:gd name="T47" fmla="*/ 0 h 383"/>
                  <a:gd name="T48" fmla="*/ 0 w 346"/>
                  <a:gd name="T49" fmla="*/ 0 h 383"/>
                  <a:gd name="T50" fmla="*/ 0 w 346"/>
                  <a:gd name="T51" fmla="*/ 0 h 383"/>
                  <a:gd name="T52" fmla="*/ 0 w 346"/>
                  <a:gd name="T53" fmla="*/ 0 h 383"/>
                  <a:gd name="T54" fmla="*/ 0 w 346"/>
                  <a:gd name="T55" fmla="*/ 0 h 383"/>
                  <a:gd name="T56" fmla="*/ 0 w 346"/>
                  <a:gd name="T57" fmla="*/ 0 h 383"/>
                  <a:gd name="T58" fmla="*/ 0 w 346"/>
                  <a:gd name="T59" fmla="*/ 0 h 383"/>
                  <a:gd name="T60" fmla="*/ 0 w 346"/>
                  <a:gd name="T61" fmla="*/ 0 h 383"/>
                  <a:gd name="T62" fmla="*/ 0 w 346"/>
                  <a:gd name="T63" fmla="*/ 0 h 383"/>
                  <a:gd name="T64" fmla="*/ 0 w 346"/>
                  <a:gd name="T65" fmla="*/ 0 h 383"/>
                  <a:gd name="T66" fmla="*/ 0 w 346"/>
                  <a:gd name="T67" fmla="*/ 0 h 383"/>
                  <a:gd name="T68" fmla="*/ 0 w 346"/>
                  <a:gd name="T69" fmla="*/ 0 h 383"/>
                  <a:gd name="T70" fmla="*/ 0 w 346"/>
                  <a:gd name="T71" fmla="*/ 0 h 383"/>
                  <a:gd name="T72" fmla="*/ 0 w 346"/>
                  <a:gd name="T73" fmla="*/ 0 h 383"/>
                  <a:gd name="T74" fmla="*/ 0 w 346"/>
                  <a:gd name="T75" fmla="*/ 0 h 383"/>
                  <a:gd name="T76" fmla="*/ 0 w 346"/>
                  <a:gd name="T77" fmla="*/ 0 h 383"/>
                  <a:gd name="T78" fmla="*/ 0 w 346"/>
                  <a:gd name="T79" fmla="*/ 0 h 383"/>
                  <a:gd name="T80" fmla="*/ 0 w 346"/>
                  <a:gd name="T81" fmla="*/ 0 h 383"/>
                  <a:gd name="T82" fmla="*/ 0 w 346"/>
                  <a:gd name="T83" fmla="*/ 0 h 383"/>
                  <a:gd name="T84" fmla="*/ 0 w 346"/>
                  <a:gd name="T85" fmla="*/ 0 h 383"/>
                  <a:gd name="T86" fmla="*/ 0 w 346"/>
                  <a:gd name="T87" fmla="*/ 0 h 383"/>
                  <a:gd name="T88" fmla="*/ 0 w 346"/>
                  <a:gd name="T89" fmla="*/ 0 h 383"/>
                  <a:gd name="T90" fmla="*/ 0 w 346"/>
                  <a:gd name="T91" fmla="*/ 0 h 383"/>
                  <a:gd name="T92" fmla="*/ 0 w 346"/>
                  <a:gd name="T93" fmla="*/ 0 h 383"/>
                  <a:gd name="T94" fmla="*/ 0 w 346"/>
                  <a:gd name="T95" fmla="*/ 0 h 383"/>
                  <a:gd name="T96" fmla="*/ 0 w 346"/>
                  <a:gd name="T97" fmla="*/ 0 h 383"/>
                  <a:gd name="T98" fmla="*/ 0 w 346"/>
                  <a:gd name="T99" fmla="*/ 0 h 383"/>
                  <a:gd name="T100" fmla="*/ 0 w 346"/>
                  <a:gd name="T101" fmla="*/ 0 h 383"/>
                  <a:gd name="T102" fmla="*/ 0 w 346"/>
                  <a:gd name="T103" fmla="*/ 0 h 383"/>
                  <a:gd name="T104" fmla="*/ 0 w 346"/>
                  <a:gd name="T105" fmla="*/ 0 h 383"/>
                  <a:gd name="T106" fmla="*/ 0 w 346"/>
                  <a:gd name="T107" fmla="*/ 0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6"/>
                  <a:gd name="T163" fmla="*/ 0 h 383"/>
                  <a:gd name="T164" fmla="*/ 346 w 346"/>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6" h="383">
                    <a:moveTo>
                      <a:pt x="305" y="0"/>
                    </a:moveTo>
                    <a:lnTo>
                      <a:pt x="317" y="1"/>
                    </a:lnTo>
                    <a:lnTo>
                      <a:pt x="326" y="3"/>
                    </a:lnTo>
                    <a:lnTo>
                      <a:pt x="334" y="7"/>
                    </a:lnTo>
                    <a:lnTo>
                      <a:pt x="340" y="13"/>
                    </a:lnTo>
                    <a:lnTo>
                      <a:pt x="343" y="19"/>
                    </a:lnTo>
                    <a:lnTo>
                      <a:pt x="346" y="26"/>
                    </a:lnTo>
                    <a:lnTo>
                      <a:pt x="346" y="33"/>
                    </a:lnTo>
                    <a:lnTo>
                      <a:pt x="346" y="41"/>
                    </a:lnTo>
                    <a:lnTo>
                      <a:pt x="343" y="48"/>
                    </a:lnTo>
                    <a:lnTo>
                      <a:pt x="338" y="55"/>
                    </a:lnTo>
                    <a:lnTo>
                      <a:pt x="333" y="60"/>
                    </a:lnTo>
                    <a:lnTo>
                      <a:pt x="326" y="67"/>
                    </a:lnTo>
                    <a:lnTo>
                      <a:pt x="318" y="70"/>
                    </a:lnTo>
                    <a:lnTo>
                      <a:pt x="308" y="73"/>
                    </a:lnTo>
                    <a:lnTo>
                      <a:pt x="298" y="75"/>
                    </a:lnTo>
                    <a:lnTo>
                      <a:pt x="288" y="75"/>
                    </a:lnTo>
                    <a:lnTo>
                      <a:pt x="283" y="75"/>
                    </a:lnTo>
                    <a:lnTo>
                      <a:pt x="278" y="76"/>
                    </a:lnTo>
                    <a:lnTo>
                      <a:pt x="273" y="77"/>
                    </a:lnTo>
                    <a:lnTo>
                      <a:pt x="268" y="77"/>
                    </a:lnTo>
                    <a:lnTo>
                      <a:pt x="262" y="77"/>
                    </a:lnTo>
                    <a:lnTo>
                      <a:pt x="259" y="79"/>
                    </a:lnTo>
                    <a:lnTo>
                      <a:pt x="253" y="80"/>
                    </a:lnTo>
                    <a:lnTo>
                      <a:pt x="249" y="81"/>
                    </a:lnTo>
                    <a:lnTo>
                      <a:pt x="240" y="84"/>
                    </a:lnTo>
                    <a:lnTo>
                      <a:pt x="230" y="90"/>
                    </a:lnTo>
                    <a:lnTo>
                      <a:pt x="222" y="96"/>
                    </a:lnTo>
                    <a:lnTo>
                      <a:pt x="214" y="104"/>
                    </a:lnTo>
                    <a:lnTo>
                      <a:pt x="222" y="103"/>
                    </a:lnTo>
                    <a:lnTo>
                      <a:pt x="228" y="103"/>
                    </a:lnTo>
                    <a:lnTo>
                      <a:pt x="236" y="102"/>
                    </a:lnTo>
                    <a:lnTo>
                      <a:pt x="243" y="102"/>
                    </a:lnTo>
                    <a:lnTo>
                      <a:pt x="251" y="100"/>
                    </a:lnTo>
                    <a:lnTo>
                      <a:pt x="259" y="100"/>
                    </a:lnTo>
                    <a:lnTo>
                      <a:pt x="267" y="98"/>
                    </a:lnTo>
                    <a:lnTo>
                      <a:pt x="275" y="98"/>
                    </a:lnTo>
                    <a:lnTo>
                      <a:pt x="281" y="97"/>
                    </a:lnTo>
                    <a:lnTo>
                      <a:pt x="288" y="96"/>
                    </a:lnTo>
                    <a:lnTo>
                      <a:pt x="296" y="96"/>
                    </a:lnTo>
                    <a:lnTo>
                      <a:pt x="303" y="96"/>
                    </a:lnTo>
                    <a:lnTo>
                      <a:pt x="310" y="95"/>
                    </a:lnTo>
                    <a:lnTo>
                      <a:pt x="317" y="95"/>
                    </a:lnTo>
                    <a:lnTo>
                      <a:pt x="323" y="95"/>
                    </a:lnTo>
                    <a:lnTo>
                      <a:pt x="330" y="96"/>
                    </a:lnTo>
                    <a:lnTo>
                      <a:pt x="330" y="98"/>
                    </a:lnTo>
                    <a:lnTo>
                      <a:pt x="330" y="102"/>
                    </a:lnTo>
                    <a:lnTo>
                      <a:pt x="330" y="106"/>
                    </a:lnTo>
                    <a:lnTo>
                      <a:pt x="330" y="110"/>
                    </a:lnTo>
                    <a:lnTo>
                      <a:pt x="324" y="111"/>
                    </a:lnTo>
                    <a:lnTo>
                      <a:pt x="318" y="113"/>
                    </a:lnTo>
                    <a:lnTo>
                      <a:pt x="313" y="115"/>
                    </a:lnTo>
                    <a:lnTo>
                      <a:pt x="307" y="117"/>
                    </a:lnTo>
                    <a:lnTo>
                      <a:pt x="301" y="117"/>
                    </a:lnTo>
                    <a:lnTo>
                      <a:pt x="296" y="119"/>
                    </a:lnTo>
                    <a:lnTo>
                      <a:pt x="290" y="121"/>
                    </a:lnTo>
                    <a:lnTo>
                      <a:pt x="285" y="124"/>
                    </a:lnTo>
                    <a:lnTo>
                      <a:pt x="279" y="125"/>
                    </a:lnTo>
                    <a:lnTo>
                      <a:pt x="273" y="127"/>
                    </a:lnTo>
                    <a:lnTo>
                      <a:pt x="267" y="128"/>
                    </a:lnTo>
                    <a:lnTo>
                      <a:pt x="261" y="130"/>
                    </a:lnTo>
                    <a:lnTo>
                      <a:pt x="256" y="131"/>
                    </a:lnTo>
                    <a:lnTo>
                      <a:pt x="250" y="132"/>
                    </a:lnTo>
                    <a:lnTo>
                      <a:pt x="244" y="133"/>
                    </a:lnTo>
                    <a:lnTo>
                      <a:pt x="240" y="134"/>
                    </a:lnTo>
                    <a:lnTo>
                      <a:pt x="239" y="139"/>
                    </a:lnTo>
                    <a:lnTo>
                      <a:pt x="240" y="145"/>
                    </a:lnTo>
                    <a:lnTo>
                      <a:pt x="242" y="147"/>
                    </a:lnTo>
                    <a:lnTo>
                      <a:pt x="247" y="151"/>
                    </a:lnTo>
                    <a:lnTo>
                      <a:pt x="251" y="151"/>
                    </a:lnTo>
                    <a:lnTo>
                      <a:pt x="258" y="152"/>
                    </a:lnTo>
                    <a:lnTo>
                      <a:pt x="262" y="151"/>
                    </a:lnTo>
                    <a:lnTo>
                      <a:pt x="270" y="151"/>
                    </a:lnTo>
                    <a:lnTo>
                      <a:pt x="277" y="149"/>
                    </a:lnTo>
                    <a:lnTo>
                      <a:pt x="284" y="147"/>
                    </a:lnTo>
                    <a:lnTo>
                      <a:pt x="291" y="146"/>
                    </a:lnTo>
                    <a:lnTo>
                      <a:pt x="298" y="145"/>
                    </a:lnTo>
                    <a:lnTo>
                      <a:pt x="304" y="144"/>
                    </a:lnTo>
                    <a:lnTo>
                      <a:pt x="311" y="143"/>
                    </a:lnTo>
                    <a:lnTo>
                      <a:pt x="317" y="143"/>
                    </a:lnTo>
                    <a:lnTo>
                      <a:pt x="323" y="145"/>
                    </a:lnTo>
                    <a:lnTo>
                      <a:pt x="320" y="153"/>
                    </a:lnTo>
                    <a:lnTo>
                      <a:pt x="317" y="161"/>
                    </a:lnTo>
                    <a:lnTo>
                      <a:pt x="312" y="166"/>
                    </a:lnTo>
                    <a:lnTo>
                      <a:pt x="306" y="171"/>
                    </a:lnTo>
                    <a:lnTo>
                      <a:pt x="299" y="172"/>
                    </a:lnTo>
                    <a:lnTo>
                      <a:pt x="291" y="174"/>
                    </a:lnTo>
                    <a:lnTo>
                      <a:pt x="282" y="175"/>
                    </a:lnTo>
                    <a:lnTo>
                      <a:pt x="275" y="177"/>
                    </a:lnTo>
                    <a:lnTo>
                      <a:pt x="265" y="177"/>
                    </a:lnTo>
                    <a:lnTo>
                      <a:pt x="257" y="179"/>
                    </a:lnTo>
                    <a:lnTo>
                      <a:pt x="248" y="180"/>
                    </a:lnTo>
                    <a:lnTo>
                      <a:pt x="241" y="184"/>
                    </a:lnTo>
                    <a:lnTo>
                      <a:pt x="233" y="186"/>
                    </a:lnTo>
                    <a:lnTo>
                      <a:pt x="228" y="191"/>
                    </a:lnTo>
                    <a:lnTo>
                      <a:pt x="223" y="198"/>
                    </a:lnTo>
                    <a:lnTo>
                      <a:pt x="222" y="208"/>
                    </a:lnTo>
                    <a:lnTo>
                      <a:pt x="216" y="209"/>
                    </a:lnTo>
                    <a:lnTo>
                      <a:pt x="211" y="211"/>
                    </a:lnTo>
                    <a:lnTo>
                      <a:pt x="205" y="212"/>
                    </a:lnTo>
                    <a:lnTo>
                      <a:pt x="202" y="212"/>
                    </a:lnTo>
                    <a:lnTo>
                      <a:pt x="196" y="212"/>
                    </a:lnTo>
                    <a:lnTo>
                      <a:pt x="191" y="213"/>
                    </a:lnTo>
                    <a:lnTo>
                      <a:pt x="186" y="215"/>
                    </a:lnTo>
                    <a:lnTo>
                      <a:pt x="184" y="218"/>
                    </a:lnTo>
                    <a:lnTo>
                      <a:pt x="187" y="224"/>
                    </a:lnTo>
                    <a:lnTo>
                      <a:pt x="193" y="229"/>
                    </a:lnTo>
                    <a:lnTo>
                      <a:pt x="201" y="231"/>
                    </a:lnTo>
                    <a:lnTo>
                      <a:pt x="207" y="234"/>
                    </a:lnTo>
                    <a:lnTo>
                      <a:pt x="213" y="233"/>
                    </a:lnTo>
                    <a:lnTo>
                      <a:pt x="221" y="232"/>
                    </a:lnTo>
                    <a:lnTo>
                      <a:pt x="227" y="231"/>
                    </a:lnTo>
                    <a:lnTo>
                      <a:pt x="235" y="229"/>
                    </a:lnTo>
                    <a:lnTo>
                      <a:pt x="242" y="227"/>
                    </a:lnTo>
                    <a:lnTo>
                      <a:pt x="249" y="225"/>
                    </a:lnTo>
                    <a:lnTo>
                      <a:pt x="256" y="222"/>
                    </a:lnTo>
                    <a:lnTo>
                      <a:pt x="263" y="222"/>
                    </a:lnTo>
                    <a:lnTo>
                      <a:pt x="269" y="220"/>
                    </a:lnTo>
                    <a:lnTo>
                      <a:pt x="276" y="220"/>
                    </a:lnTo>
                    <a:lnTo>
                      <a:pt x="281" y="219"/>
                    </a:lnTo>
                    <a:lnTo>
                      <a:pt x="287" y="221"/>
                    </a:lnTo>
                    <a:lnTo>
                      <a:pt x="292" y="222"/>
                    </a:lnTo>
                    <a:lnTo>
                      <a:pt x="297" y="226"/>
                    </a:lnTo>
                    <a:lnTo>
                      <a:pt x="300" y="230"/>
                    </a:lnTo>
                    <a:lnTo>
                      <a:pt x="304" y="238"/>
                    </a:lnTo>
                    <a:lnTo>
                      <a:pt x="288" y="241"/>
                    </a:lnTo>
                    <a:lnTo>
                      <a:pt x="274" y="243"/>
                    </a:lnTo>
                    <a:lnTo>
                      <a:pt x="259" y="247"/>
                    </a:lnTo>
                    <a:lnTo>
                      <a:pt x="244" y="250"/>
                    </a:lnTo>
                    <a:lnTo>
                      <a:pt x="230" y="254"/>
                    </a:lnTo>
                    <a:lnTo>
                      <a:pt x="215" y="259"/>
                    </a:lnTo>
                    <a:lnTo>
                      <a:pt x="201" y="262"/>
                    </a:lnTo>
                    <a:lnTo>
                      <a:pt x="186" y="266"/>
                    </a:lnTo>
                    <a:lnTo>
                      <a:pt x="171" y="268"/>
                    </a:lnTo>
                    <a:lnTo>
                      <a:pt x="156" y="270"/>
                    </a:lnTo>
                    <a:lnTo>
                      <a:pt x="142" y="272"/>
                    </a:lnTo>
                    <a:lnTo>
                      <a:pt x="127" y="273"/>
                    </a:lnTo>
                    <a:lnTo>
                      <a:pt x="111" y="272"/>
                    </a:lnTo>
                    <a:lnTo>
                      <a:pt x="96" y="271"/>
                    </a:lnTo>
                    <a:lnTo>
                      <a:pt x="81" y="269"/>
                    </a:lnTo>
                    <a:lnTo>
                      <a:pt x="66" y="266"/>
                    </a:lnTo>
                    <a:lnTo>
                      <a:pt x="67" y="272"/>
                    </a:lnTo>
                    <a:lnTo>
                      <a:pt x="71" y="279"/>
                    </a:lnTo>
                    <a:lnTo>
                      <a:pt x="75" y="284"/>
                    </a:lnTo>
                    <a:lnTo>
                      <a:pt x="83" y="288"/>
                    </a:lnTo>
                    <a:lnTo>
                      <a:pt x="90" y="289"/>
                    </a:lnTo>
                    <a:lnTo>
                      <a:pt x="100" y="292"/>
                    </a:lnTo>
                    <a:lnTo>
                      <a:pt x="108" y="293"/>
                    </a:lnTo>
                    <a:lnTo>
                      <a:pt x="120" y="294"/>
                    </a:lnTo>
                    <a:lnTo>
                      <a:pt x="130" y="293"/>
                    </a:lnTo>
                    <a:lnTo>
                      <a:pt x="142" y="292"/>
                    </a:lnTo>
                    <a:lnTo>
                      <a:pt x="153" y="291"/>
                    </a:lnTo>
                    <a:lnTo>
                      <a:pt x="165" y="291"/>
                    </a:lnTo>
                    <a:lnTo>
                      <a:pt x="174" y="289"/>
                    </a:lnTo>
                    <a:lnTo>
                      <a:pt x="184" y="288"/>
                    </a:lnTo>
                    <a:lnTo>
                      <a:pt x="194" y="288"/>
                    </a:lnTo>
                    <a:lnTo>
                      <a:pt x="204" y="288"/>
                    </a:lnTo>
                    <a:lnTo>
                      <a:pt x="210" y="289"/>
                    </a:lnTo>
                    <a:lnTo>
                      <a:pt x="217" y="289"/>
                    </a:lnTo>
                    <a:lnTo>
                      <a:pt x="223" y="288"/>
                    </a:lnTo>
                    <a:lnTo>
                      <a:pt x="231" y="288"/>
                    </a:lnTo>
                    <a:lnTo>
                      <a:pt x="239" y="285"/>
                    </a:lnTo>
                    <a:lnTo>
                      <a:pt x="246" y="284"/>
                    </a:lnTo>
                    <a:lnTo>
                      <a:pt x="254" y="282"/>
                    </a:lnTo>
                    <a:lnTo>
                      <a:pt x="261" y="280"/>
                    </a:lnTo>
                    <a:lnTo>
                      <a:pt x="268" y="278"/>
                    </a:lnTo>
                    <a:lnTo>
                      <a:pt x="275" y="277"/>
                    </a:lnTo>
                    <a:lnTo>
                      <a:pt x="280" y="275"/>
                    </a:lnTo>
                    <a:lnTo>
                      <a:pt x="287" y="276"/>
                    </a:lnTo>
                    <a:lnTo>
                      <a:pt x="293" y="276"/>
                    </a:lnTo>
                    <a:lnTo>
                      <a:pt x="298" y="279"/>
                    </a:lnTo>
                    <a:lnTo>
                      <a:pt x="302" y="283"/>
                    </a:lnTo>
                    <a:lnTo>
                      <a:pt x="307" y="288"/>
                    </a:lnTo>
                    <a:lnTo>
                      <a:pt x="292" y="292"/>
                    </a:lnTo>
                    <a:lnTo>
                      <a:pt x="277" y="297"/>
                    </a:lnTo>
                    <a:lnTo>
                      <a:pt x="260" y="301"/>
                    </a:lnTo>
                    <a:lnTo>
                      <a:pt x="244" y="306"/>
                    </a:lnTo>
                    <a:lnTo>
                      <a:pt x="227" y="309"/>
                    </a:lnTo>
                    <a:lnTo>
                      <a:pt x="212" y="314"/>
                    </a:lnTo>
                    <a:lnTo>
                      <a:pt x="194" y="317"/>
                    </a:lnTo>
                    <a:lnTo>
                      <a:pt x="179" y="321"/>
                    </a:lnTo>
                    <a:lnTo>
                      <a:pt x="162" y="322"/>
                    </a:lnTo>
                    <a:lnTo>
                      <a:pt x="146" y="323"/>
                    </a:lnTo>
                    <a:lnTo>
                      <a:pt x="129" y="322"/>
                    </a:lnTo>
                    <a:lnTo>
                      <a:pt x="114" y="321"/>
                    </a:lnTo>
                    <a:lnTo>
                      <a:pt x="99" y="316"/>
                    </a:lnTo>
                    <a:lnTo>
                      <a:pt x="84" y="312"/>
                    </a:lnTo>
                    <a:lnTo>
                      <a:pt x="70" y="304"/>
                    </a:lnTo>
                    <a:lnTo>
                      <a:pt x="56" y="296"/>
                    </a:lnTo>
                    <a:lnTo>
                      <a:pt x="54" y="302"/>
                    </a:lnTo>
                    <a:lnTo>
                      <a:pt x="54" y="307"/>
                    </a:lnTo>
                    <a:lnTo>
                      <a:pt x="55" y="313"/>
                    </a:lnTo>
                    <a:lnTo>
                      <a:pt x="59" y="319"/>
                    </a:lnTo>
                    <a:lnTo>
                      <a:pt x="62" y="323"/>
                    </a:lnTo>
                    <a:lnTo>
                      <a:pt x="66" y="328"/>
                    </a:lnTo>
                    <a:lnTo>
                      <a:pt x="71" y="333"/>
                    </a:lnTo>
                    <a:lnTo>
                      <a:pt x="77" y="338"/>
                    </a:lnTo>
                    <a:lnTo>
                      <a:pt x="82" y="342"/>
                    </a:lnTo>
                    <a:lnTo>
                      <a:pt x="89" y="345"/>
                    </a:lnTo>
                    <a:lnTo>
                      <a:pt x="96" y="347"/>
                    </a:lnTo>
                    <a:lnTo>
                      <a:pt x="103" y="351"/>
                    </a:lnTo>
                    <a:lnTo>
                      <a:pt x="108" y="353"/>
                    </a:lnTo>
                    <a:lnTo>
                      <a:pt x="115" y="355"/>
                    </a:lnTo>
                    <a:lnTo>
                      <a:pt x="121" y="357"/>
                    </a:lnTo>
                    <a:lnTo>
                      <a:pt x="127" y="359"/>
                    </a:lnTo>
                    <a:lnTo>
                      <a:pt x="123" y="363"/>
                    </a:lnTo>
                    <a:lnTo>
                      <a:pt x="119" y="366"/>
                    </a:lnTo>
                    <a:lnTo>
                      <a:pt x="115" y="368"/>
                    </a:lnTo>
                    <a:lnTo>
                      <a:pt x="111" y="370"/>
                    </a:lnTo>
                    <a:lnTo>
                      <a:pt x="103" y="371"/>
                    </a:lnTo>
                    <a:lnTo>
                      <a:pt x="94" y="369"/>
                    </a:lnTo>
                    <a:lnTo>
                      <a:pt x="89" y="366"/>
                    </a:lnTo>
                    <a:lnTo>
                      <a:pt x="85" y="364"/>
                    </a:lnTo>
                    <a:lnTo>
                      <a:pt x="80" y="362"/>
                    </a:lnTo>
                    <a:lnTo>
                      <a:pt x="75" y="361"/>
                    </a:lnTo>
                    <a:lnTo>
                      <a:pt x="70" y="358"/>
                    </a:lnTo>
                    <a:lnTo>
                      <a:pt x="65" y="356"/>
                    </a:lnTo>
                    <a:lnTo>
                      <a:pt x="61" y="354"/>
                    </a:lnTo>
                    <a:lnTo>
                      <a:pt x="56" y="352"/>
                    </a:lnTo>
                    <a:lnTo>
                      <a:pt x="51" y="348"/>
                    </a:lnTo>
                    <a:lnTo>
                      <a:pt x="44" y="346"/>
                    </a:lnTo>
                    <a:lnTo>
                      <a:pt x="39" y="345"/>
                    </a:lnTo>
                    <a:lnTo>
                      <a:pt x="34" y="346"/>
                    </a:lnTo>
                    <a:lnTo>
                      <a:pt x="30" y="348"/>
                    </a:lnTo>
                    <a:lnTo>
                      <a:pt x="27" y="354"/>
                    </a:lnTo>
                    <a:lnTo>
                      <a:pt x="25" y="356"/>
                    </a:lnTo>
                    <a:lnTo>
                      <a:pt x="25" y="361"/>
                    </a:lnTo>
                    <a:lnTo>
                      <a:pt x="24" y="364"/>
                    </a:lnTo>
                    <a:lnTo>
                      <a:pt x="24" y="371"/>
                    </a:lnTo>
                    <a:lnTo>
                      <a:pt x="17" y="373"/>
                    </a:lnTo>
                    <a:lnTo>
                      <a:pt x="12" y="377"/>
                    </a:lnTo>
                    <a:lnTo>
                      <a:pt x="6" y="380"/>
                    </a:lnTo>
                    <a:lnTo>
                      <a:pt x="0" y="383"/>
                    </a:lnTo>
                    <a:lnTo>
                      <a:pt x="9" y="364"/>
                    </a:lnTo>
                    <a:lnTo>
                      <a:pt x="15" y="346"/>
                    </a:lnTo>
                    <a:lnTo>
                      <a:pt x="21" y="328"/>
                    </a:lnTo>
                    <a:lnTo>
                      <a:pt x="25" y="310"/>
                    </a:lnTo>
                    <a:lnTo>
                      <a:pt x="26" y="291"/>
                    </a:lnTo>
                    <a:lnTo>
                      <a:pt x="28" y="273"/>
                    </a:lnTo>
                    <a:lnTo>
                      <a:pt x="28" y="255"/>
                    </a:lnTo>
                    <a:lnTo>
                      <a:pt x="28" y="237"/>
                    </a:lnTo>
                    <a:lnTo>
                      <a:pt x="26" y="218"/>
                    </a:lnTo>
                    <a:lnTo>
                      <a:pt x="25" y="199"/>
                    </a:lnTo>
                    <a:lnTo>
                      <a:pt x="24" y="181"/>
                    </a:lnTo>
                    <a:lnTo>
                      <a:pt x="24" y="163"/>
                    </a:lnTo>
                    <a:lnTo>
                      <a:pt x="24" y="144"/>
                    </a:lnTo>
                    <a:lnTo>
                      <a:pt x="25" y="125"/>
                    </a:lnTo>
                    <a:lnTo>
                      <a:pt x="26" y="107"/>
                    </a:lnTo>
                    <a:lnTo>
                      <a:pt x="31" y="89"/>
                    </a:lnTo>
                    <a:lnTo>
                      <a:pt x="42" y="98"/>
                    </a:lnTo>
                    <a:lnTo>
                      <a:pt x="54" y="106"/>
                    </a:lnTo>
                    <a:lnTo>
                      <a:pt x="68" y="111"/>
                    </a:lnTo>
                    <a:lnTo>
                      <a:pt x="81" y="115"/>
                    </a:lnTo>
                    <a:lnTo>
                      <a:pt x="94" y="116"/>
                    </a:lnTo>
                    <a:lnTo>
                      <a:pt x="108" y="117"/>
                    </a:lnTo>
                    <a:lnTo>
                      <a:pt x="123" y="115"/>
                    </a:lnTo>
                    <a:lnTo>
                      <a:pt x="137" y="113"/>
                    </a:lnTo>
                    <a:lnTo>
                      <a:pt x="151" y="108"/>
                    </a:lnTo>
                    <a:lnTo>
                      <a:pt x="165" y="101"/>
                    </a:lnTo>
                    <a:lnTo>
                      <a:pt x="179" y="94"/>
                    </a:lnTo>
                    <a:lnTo>
                      <a:pt x="193" y="86"/>
                    </a:lnTo>
                    <a:lnTo>
                      <a:pt x="205" y="76"/>
                    </a:lnTo>
                    <a:lnTo>
                      <a:pt x="219" y="65"/>
                    </a:lnTo>
                    <a:lnTo>
                      <a:pt x="230" y="54"/>
                    </a:lnTo>
                    <a:lnTo>
                      <a:pt x="242" y="42"/>
                    </a:lnTo>
                    <a:lnTo>
                      <a:pt x="249" y="36"/>
                    </a:lnTo>
                    <a:lnTo>
                      <a:pt x="258" y="31"/>
                    </a:lnTo>
                    <a:lnTo>
                      <a:pt x="265" y="23"/>
                    </a:lnTo>
                    <a:lnTo>
                      <a:pt x="273" y="19"/>
                    </a:lnTo>
                    <a:lnTo>
                      <a:pt x="280" y="13"/>
                    </a:lnTo>
                    <a:lnTo>
                      <a:pt x="288" y="7"/>
                    </a:lnTo>
                    <a:lnTo>
                      <a:pt x="296" y="2"/>
                    </a:lnTo>
                    <a:lnTo>
                      <a:pt x="30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5" name="Freeform 94"/>
              <p:cNvSpPr>
                <a:spLocks/>
              </p:cNvSpPr>
              <p:nvPr/>
            </p:nvSpPr>
            <p:spPr bwMode="auto">
              <a:xfrm>
                <a:off x="5523" y="2157"/>
                <a:ext cx="21" cy="13"/>
              </a:xfrm>
              <a:custGeom>
                <a:avLst/>
                <a:gdLst>
                  <a:gd name="T0" fmla="*/ 0 w 50"/>
                  <a:gd name="T1" fmla="*/ 0 h 37"/>
                  <a:gd name="T2" fmla="*/ 0 w 50"/>
                  <a:gd name="T3" fmla="*/ 0 h 37"/>
                  <a:gd name="T4" fmla="*/ 0 w 50"/>
                  <a:gd name="T5" fmla="*/ 0 h 37"/>
                  <a:gd name="T6" fmla="*/ 0 w 50"/>
                  <a:gd name="T7" fmla="*/ 0 h 37"/>
                  <a:gd name="T8" fmla="*/ 0 w 50"/>
                  <a:gd name="T9" fmla="*/ 0 h 37"/>
                  <a:gd name="T10" fmla="*/ 0 w 50"/>
                  <a:gd name="T11" fmla="*/ 0 h 37"/>
                  <a:gd name="T12" fmla="*/ 0 w 50"/>
                  <a:gd name="T13" fmla="*/ 0 h 37"/>
                  <a:gd name="T14" fmla="*/ 0 w 50"/>
                  <a:gd name="T15" fmla="*/ 0 h 37"/>
                  <a:gd name="T16" fmla="*/ 0 w 50"/>
                  <a:gd name="T17" fmla="*/ 0 h 37"/>
                  <a:gd name="T18" fmla="*/ 0 w 50"/>
                  <a:gd name="T19" fmla="*/ 0 h 37"/>
                  <a:gd name="T20" fmla="*/ 0 w 50"/>
                  <a:gd name="T21" fmla="*/ 0 h 37"/>
                  <a:gd name="T22" fmla="*/ 0 w 50"/>
                  <a:gd name="T23" fmla="*/ 0 h 37"/>
                  <a:gd name="T24" fmla="*/ 0 w 50"/>
                  <a:gd name="T25" fmla="*/ 0 h 37"/>
                  <a:gd name="T26" fmla="*/ 0 w 50"/>
                  <a:gd name="T27" fmla="*/ 0 h 37"/>
                  <a:gd name="T28" fmla="*/ 0 w 50"/>
                  <a:gd name="T29" fmla="*/ 0 h 37"/>
                  <a:gd name="T30" fmla="*/ 0 w 50"/>
                  <a:gd name="T31" fmla="*/ 0 h 37"/>
                  <a:gd name="T32" fmla="*/ 0 w 50"/>
                  <a:gd name="T33" fmla="*/ 0 h 37"/>
                  <a:gd name="T34" fmla="*/ 0 w 50"/>
                  <a:gd name="T35" fmla="*/ 0 h 37"/>
                  <a:gd name="T36" fmla="*/ 0 w 50"/>
                  <a:gd name="T37" fmla="*/ 0 h 37"/>
                  <a:gd name="T38" fmla="*/ 0 w 50"/>
                  <a:gd name="T39" fmla="*/ 0 h 37"/>
                  <a:gd name="T40" fmla="*/ 0 w 50"/>
                  <a:gd name="T41" fmla="*/ 0 h 37"/>
                  <a:gd name="T42" fmla="*/ 0 w 50"/>
                  <a:gd name="T43" fmla="*/ 0 h 37"/>
                  <a:gd name="T44" fmla="*/ 0 w 50"/>
                  <a:gd name="T45" fmla="*/ 0 h 37"/>
                  <a:gd name="T46" fmla="*/ 0 w 50"/>
                  <a:gd name="T47" fmla="*/ 0 h 37"/>
                  <a:gd name="T48" fmla="*/ 0 w 50"/>
                  <a:gd name="T49" fmla="*/ 0 h 37"/>
                  <a:gd name="T50" fmla="*/ 0 w 50"/>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7"/>
                  <a:gd name="T80" fmla="*/ 50 w 50"/>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7">
                    <a:moveTo>
                      <a:pt x="35" y="0"/>
                    </a:moveTo>
                    <a:lnTo>
                      <a:pt x="42" y="2"/>
                    </a:lnTo>
                    <a:lnTo>
                      <a:pt x="47" y="5"/>
                    </a:lnTo>
                    <a:lnTo>
                      <a:pt x="48" y="8"/>
                    </a:lnTo>
                    <a:lnTo>
                      <a:pt x="50" y="12"/>
                    </a:lnTo>
                    <a:lnTo>
                      <a:pt x="48" y="18"/>
                    </a:lnTo>
                    <a:lnTo>
                      <a:pt x="43" y="25"/>
                    </a:lnTo>
                    <a:lnTo>
                      <a:pt x="37" y="28"/>
                    </a:lnTo>
                    <a:lnTo>
                      <a:pt x="32" y="31"/>
                    </a:lnTo>
                    <a:lnTo>
                      <a:pt x="26" y="33"/>
                    </a:lnTo>
                    <a:lnTo>
                      <a:pt x="21" y="35"/>
                    </a:lnTo>
                    <a:lnTo>
                      <a:pt x="15" y="36"/>
                    </a:lnTo>
                    <a:lnTo>
                      <a:pt x="9" y="37"/>
                    </a:lnTo>
                    <a:lnTo>
                      <a:pt x="4" y="37"/>
                    </a:lnTo>
                    <a:lnTo>
                      <a:pt x="0" y="37"/>
                    </a:lnTo>
                    <a:lnTo>
                      <a:pt x="0" y="35"/>
                    </a:lnTo>
                    <a:lnTo>
                      <a:pt x="0" y="33"/>
                    </a:lnTo>
                    <a:lnTo>
                      <a:pt x="5" y="31"/>
                    </a:lnTo>
                    <a:lnTo>
                      <a:pt x="8" y="26"/>
                    </a:lnTo>
                    <a:lnTo>
                      <a:pt x="11" y="22"/>
                    </a:lnTo>
                    <a:lnTo>
                      <a:pt x="15" y="17"/>
                    </a:lnTo>
                    <a:lnTo>
                      <a:pt x="18" y="12"/>
                    </a:lnTo>
                    <a:lnTo>
                      <a:pt x="23" y="7"/>
                    </a:lnTo>
                    <a:lnTo>
                      <a:pt x="28" y="3"/>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6" name="Freeform 95"/>
              <p:cNvSpPr>
                <a:spLocks/>
              </p:cNvSpPr>
              <p:nvPr/>
            </p:nvSpPr>
            <p:spPr bwMode="auto">
              <a:xfrm>
                <a:off x="5755" y="2157"/>
                <a:ext cx="5" cy="7"/>
              </a:xfrm>
              <a:custGeom>
                <a:avLst/>
                <a:gdLst>
                  <a:gd name="T0" fmla="*/ 0 w 9"/>
                  <a:gd name="T1" fmla="*/ 0 h 17"/>
                  <a:gd name="T2" fmla="*/ 0 w 9"/>
                  <a:gd name="T3" fmla="*/ 0 h 17"/>
                  <a:gd name="T4" fmla="*/ 0 w 9"/>
                  <a:gd name="T5" fmla="*/ 0 h 17"/>
                  <a:gd name="T6" fmla="*/ 0 w 9"/>
                  <a:gd name="T7" fmla="*/ 0 h 17"/>
                  <a:gd name="T8" fmla="*/ 0 w 9"/>
                  <a:gd name="T9" fmla="*/ 0 h 17"/>
                  <a:gd name="T10" fmla="*/ 0 w 9"/>
                  <a:gd name="T11" fmla="*/ 0 h 17"/>
                  <a:gd name="T12" fmla="*/ 0 w 9"/>
                  <a:gd name="T13" fmla="*/ 0 h 17"/>
                  <a:gd name="T14" fmla="*/ 0 w 9"/>
                  <a:gd name="T15" fmla="*/ 0 h 17"/>
                  <a:gd name="T16" fmla="*/ 0 w 9"/>
                  <a:gd name="T17" fmla="*/ 0 h 17"/>
                  <a:gd name="T18" fmla="*/ 0 w 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7"/>
                  <a:gd name="T32" fmla="*/ 9 w 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7">
                    <a:moveTo>
                      <a:pt x="3" y="0"/>
                    </a:moveTo>
                    <a:lnTo>
                      <a:pt x="6" y="4"/>
                    </a:lnTo>
                    <a:lnTo>
                      <a:pt x="9" y="9"/>
                    </a:lnTo>
                    <a:lnTo>
                      <a:pt x="9" y="12"/>
                    </a:lnTo>
                    <a:lnTo>
                      <a:pt x="9" y="17"/>
                    </a:lnTo>
                    <a:lnTo>
                      <a:pt x="4" y="15"/>
                    </a:lnTo>
                    <a:lnTo>
                      <a:pt x="2" y="14"/>
                    </a:lnTo>
                    <a:lnTo>
                      <a:pt x="0" y="6"/>
                    </a:lnTo>
                    <a:lnTo>
                      <a:pt x="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7" name="Freeform 96"/>
              <p:cNvSpPr>
                <a:spLocks/>
              </p:cNvSpPr>
              <p:nvPr/>
            </p:nvSpPr>
            <p:spPr bwMode="auto">
              <a:xfrm>
                <a:off x="5866" y="2162"/>
                <a:ext cx="136" cy="122"/>
              </a:xfrm>
              <a:custGeom>
                <a:avLst/>
                <a:gdLst>
                  <a:gd name="T0" fmla="*/ 0 w 324"/>
                  <a:gd name="T1" fmla="*/ 0 h 292"/>
                  <a:gd name="T2" fmla="*/ 0 w 324"/>
                  <a:gd name="T3" fmla="*/ 0 h 292"/>
                  <a:gd name="T4" fmla="*/ 0 w 324"/>
                  <a:gd name="T5" fmla="*/ 0 h 292"/>
                  <a:gd name="T6" fmla="*/ 0 w 324"/>
                  <a:gd name="T7" fmla="*/ 0 h 292"/>
                  <a:gd name="T8" fmla="*/ 0 w 324"/>
                  <a:gd name="T9" fmla="*/ 0 h 292"/>
                  <a:gd name="T10" fmla="*/ 0 w 324"/>
                  <a:gd name="T11" fmla="*/ 0 h 292"/>
                  <a:gd name="T12" fmla="*/ 0 w 324"/>
                  <a:gd name="T13" fmla="*/ 0 h 292"/>
                  <a:gd name="T14" fmla="*/ 0 w 324"/>
                  <a:gd name="T15" fmla="*/ 0 h 292"/>
                  <a:gd name="T16" fmla="*/ 0 w 324"/>
                  <a:gd name="T17" fmla="*/ 0 h 292"/>
                  <a:gd name="T18" fmla="*/ 0 w 324"/>
                  <a:gd name="T19" fmla="*/ 0 h 292"/>
                  <a:gd name="T20" fmla="*/ 0 w 324"/>
                  <a:gd name="T21" fmla="*/ 0 h 292"/>
                  <a:gd name="T22" fmla="*/ 0 w 324"/>
                  <a:gd name="T23" fmla="*/ 0 h 292"/>
                  <a:gd name="T24" fmla="*/ 0 w 324"/>
                  <a:gd name="T25" fmla="*/ 0 h 292"/>
                  <a:gd name="T26" fmla="*/ 0 w 324"/>
                  <a:gd name="T27" fmla="*/ 0 h 292"/>
                  <a:gd name="T28" fmla="*/ 0 w 324"/>
                  <a:gd name="T29" fmla="*/ 0 h 292"/>
                  <a:gd name="T30" fmla="*/ 0 w 324"/>
                  <a:gd name="T31" fmla="*/ 0 h 292"/>
                  <a:gd name="T32" fmla="*/ 0 w 324"/>
                  <a:gd name="T33" fmla="*/ 0 h 292"/>
                  <a:gd name="T34" fmla="*/ 0 w 324"/>
                  <a:gd name="T35" fmla="*/ 0 h 292"/>
                  <a:gd name="T36" fmla="*/ 0 w 324"/>
                  <a:gd name="T37" fmla="*/ 0 h 292"/>
                  <a:gd name="T38" fmla="*/ 0 w 324"/>
                  <a:gd name="T39" fmla="*/ 0 h 292"/>
                  <a:gd name="T40" fmla="*/ 0 w 324"/>
                  <a:gd name="T41" fmla="*/ 0 h 292"/>
                  <a:gd name="T42" fmla="*/ 0 w 324"/>
                  <a:gd name="T43" fmla="*/ 0 h 292"/>
                  <a:gd name="T44" fmla="*/ 0 w 324"/>
                  <a:gd name="T45" fmla="*/ 0 h 292"/>
                  <a:gd name="T46" fmla="*/ 0 w 324"/>
                  <a:gd name="T47" fmla="*/ 0 h 292"/>
                  <a:gd name="T48" fmla="*/ 0 w 324"/>
                  <a:gd name="T49" fmla="*/ 0 h 292"/>
                  <a:gd name="T50" fmla="*/ 0 w 324"/>
                  <a:gd name="T51" fmla="*/ 0 h 292"/>
                  <a:gd name="T52" fmla="*/ 0 w 324"/>
                  <a:gd name="T53" fmla="*/ 0 h 292"/>
                  <a:gd name="T54" fmla="*/ 0 w 324"/>
                  <a:gd name="T55" fmla="*/ 0 h 292"/>
                  <a:gd name="T56" fmla="*/ 0 w 324"/>
                  <a:gd name="T57" fmla="*/ 0 h 292"/>
                  <a:gd name="T58" fmla="*/ 0 w 324"/>
                  <a:gd name="T59" fmla="*/ 0 h 292"/>
                  <a:gd name="T60" fmla="*/ 0 w 324"/>
                  <a:gd name="T61" fmla="*/ 0 h 292"/>
                  <a:gd name="T62" fmla="*/ 0 w 324"/>
                  <a:gd name="T63" fmla="*/ 0 h 292"/>
                  <a:gd name="T64" fmla="*/ 0 w 324"/>
                  <a:gd name="T65" fmla="*/ 0 h 292"/>
                  <a:gd name="T66" fmla="*/ 0 w 324"/>
                  <a:gd name="T67" fmla="*/ 0 h 292"/>
                  <a:gd name="T68" fmla="*/ 0 w 324"/>
                  <a:gd name="T69" fmla="*/ 0 h 292"/>
                  <a:gd name="T70" fmla="*/ 0 w 324"/>
                  <a:gd name="T71" fmla="*/ 0 h 292"/>
                  <a:gd name="T72" fmla="*/ 0 w 324"/>
                  <a:gd name="T73" fmla="*/ 0 h 292"/>
                  <a:gd name="T74" fmla="*/ 0 w 324"/>
                  <a:gd name="T75" fmla="*/ 0 h 292"/>
                  <a:gd name="T76" fmla="*/ 0 w 324"/>
                  <a:gd name="T77" fmla="*/ 0 h 292"/>
                  <a:gd name="T78" fmla="*/ 0 w 324"/>
                  <a:gd name="T79" fmla="*/ 0 h 292"/>
                  <a:gd name="T80" fmla="*/ 0 w 324"/>
                  <a:gd name="T81" fmla="*/ 0 h 292"/>
                  <a:gd name="T82" fmla="*/ 0 w 324"/>
                  <a:gd name="T83" fmla="*/ 0 h 292"/>
                  <a:gd name="T84" fmla="*/ 0 w 324"/>
                  <a:gd name="T85" fmla="*/ 0 h 292"/>
                  <a:gd name="T86" fmla="*/ 0 w 324"/>
                  <a:gd name="T87" fmla="*/ 0 h 292"/>
                  <a:gd name="T88" fmla="*/ 0 w 324"/>
                  <a:gd name="T89" fmla="*/ 0 h 292"/>
                  <a:gd name="T90" fmla="*/ 0 w 324"/>
                  <a:gd name="T91" fmla="*/ 0 h 292"/>
                  <a:gd name="T92" fmla="*/ 0 w 324"/>
                  <a:gd name="T93" fmla="*/ 0 h 292"/>
                  <a:gd name="T94" fmla="*/ 0 w 324"/>
                  <a:gd name="T95" fmla="*/ 0 h 292"/>
                  <a:gd name="T96" fmla="*/ 0 w 324"/>
                  <a:gd name="T97" fmla="*/ 0 h 292"/>
                  <a:gd name="T98" fmla="*/ 0 w 324"/>
                  <a:gd name="T99" fmla="*/ 0 h 292"/>
                  <a:gd name="T100" fmla="*/ 0 w 324"/>
                  <a:gd name="T101" fmla="*/ 0 h 292"/>
                  <a:gd name="T102" fmla="*/ 0 w 324"/>
                  <a:gd name="T103" fmla="*/ 0 h 292"/>
                  <a:gd name="T104" fmla="*/ 0 w 324"/>
                  <a:gd name="T105" fmla="*/ 0 h 292"/>
                  <a:gd name="T106" fmla="*/ 0 w 324"/>
                  <a:gd name="T107" fmla="*/ 0 h 292"/>
                  <a:gd name="T108" fmla="*/ 0 w 324"/>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4"/>
                  <a:gd name="T166" fmla="*/ 0 h 292"/>
                  <a:gd name="T167" fmla="*/ 324 w 324"/>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4" h="292">
                    <a:moveTo>
                      <a:pt x="282" y="0"/>
                    </a:moveTo>
                    <a:lnTo>
                      <a:pt x="282" y="6"/>
                    </a:lnTo>
                    <a:lnTo>
                      <a:pt x="282" y="12"/>
                    </a:lnTo>
                    <a:lnTo>
                      <a:pt x="281" y="18"/>
                    </a:lnTo>
                    <a:lnTo>
                      <a:pt x="281" y="25"/>
                    </a:lnTo>
                    <a:lnTo>
                      <a:pt x="279" y="31"/>
                    </a:lnTo>
                    <a:lnTo>
                      <a:pt x="278" y="38"/>
                    </a:lnTo>
                    <a:lnTo>
                      <a:pt x="277" y="44"/>
                    </a:lnTo>
                    <a:lnTo>
                      <a:pt x="276" y="51"/>
                    </a:lnTo>
                    <a:lnTo>
                      <a:pt x="272" y="57"/>
                    </a:lnTo>
                    <a:lnTo>
                      <a:pt x="269" y="63"/>
                    </a:lnTo>
                    <a:lnTo>
                      <a:pt x="267" y="69"/>
                    </a:lnTo>
                    <a:lnTo>
                      <a:pt x="264" y="76"/>
                    </a:lnTo>
                    <a:lnTo>
                      <a:pt x="259" y="82"/>
                    </a:lnTo>
                    <a:lnTo>
                      <a:pt x="257" y="88"/>
                    </a:lnTo>
                    <a:lnTo>
                      <a:pt x="253" y="94"/>
                    </a:lnTo>
                    <a:lnTo>
                      <a:pt x="250" y="100"/>
                    </a:lnTo>
                    <a:lnTo>
                      <a:pt x="256" y="101"/>
                    </a:lnTo>
                    <a:lnTo>
                      <a:pt x="261" y="101"/>
                    </a:lnTo>
                    <a:lnTo>
                      <a:pt x="267" y="99"/>
                    </a:lnTo>
                    <a:lnTo>
                      <a:pt x="273" y="97"/>
                    </a:lnTo>
                    <a:lnTo>
                      <a:pt x="277" y="94"/>
                    </a:lnTo>
                    <a:lnTo>
                      <a:pt x="281" y="90"/>
                    </a:lnTo>
                    <a:lnTo>
                      <a:pt x="286" y="85"/>
                    </a:lnTo>
                    <a:lnTo>
                      <a:pt x="291" y="80"/>
                    </a:lnTo>
                    <a:lnTo>
                      <a:pt x="295" y="74"/>
                    </a:lnTo>
                    <a:lnTo>
                      <a:pt x="298" y="68"/>
                    </a:lnTo>
                    <a:lnTo>
                      <a:pt x="302" y="61"/>
                    </a:lnTo>
                    <a:lnTo>
                      <a:pt x="306" y="56"/>
                    </a:lnTo>
                    <a:lnTo>
                      <a:pt x="310" y="50"/>
                    </a:lnTo>
                    <a:lnTo>
                      <a:pt x="314" y="45"/>
                    </a:lnTo>
                    <a:lnTo>
                      <a:pt x="319" y="39"/>
                    </a:lnTo>
                    <a:lnTo>
                      <a:pt x="324" y="37"/>
                    </a:lnTo>
                    <a:lnTo>
                      <a:pt x="324" y="45"/>
                    </a:lnTo>
                    <a:lnTo>
                      <a:pt x="324" y="54"/>
                    </a:lnTo>
                    <a:lnTo>
                      <a:pt x="324" y="61"/>
                    </a:lnTo>
                    <a:lnTo>
                      <a:pt x="323" y="69"/>
                    </a:lnTo>
                    <a:lnTo>
                      <a:pt x="320" y="75"/>
                    </a:lnTo>
                    <a:lnTo>
                      <a:pt x="318" y="82"/>
                    </a:lnTo>
                    <a:lnTo>
                      <a:pt x="314" y="87"/>
                    </a:lnTo>
                    <a:lnTo>
                      <a:pt x="312" y="93"/>
                    </a:lnTo>
                    <a:lnTo>
                      <a:pt x="305" y="100"/>
                    </a:lnTo>
                    <a:lnTo>
                      <a:pt x="296" y="107"/>
                    </a:lnTo>
                    <a:lnTo>
                      <a:pt x="288" y="113"/>
                    </a:lnTo>
                    <a:lnTo>
                      <a:pt x="280" y="119"/>
                    </a:lnTo>
                    <a:lnTo>
                      <a:pt x="270" y="124"/>
                    </a:lnTo>
                    <a:lnTo>
                      <a:pt x="260" y="129"/>
                    </a:lnTo>
                    <a:lnTo>
                      <a:pt x="250" y="133"/>
                    </a:lnTo>
                    <a:lnTo>
                      <a:pt x="240" y="138"/>
                    </a:lnTo>
                    <a:lnTo>
                      <a:pt x="230" y="142"/>
                    </a:lnTo>
                    <a:lnTo>
                      <a:pt x="219" y="146"/>
                    </a:lnTo>
                    <a:lnTo>
                      <a:pt x="209" y="149"/>
                    </a:lnTo>
                    <a:lnTo>
                      <a:pt x="199" y="153"/>
                    </a:lnTo>
                    <a:lnTo>
                      <a:pt x="189" y="158"/>
                    </a:lnTo>
                    <a:lnTo>
                      <a:pt x="180" y="162"/>
                    </a:lnTo>
                    <a:lnTo>
                      <a:pt x="171" y="168"/>
                    </a:lnTo>
                    <a:lnTo>
                      <a:pt x="163" y="172"/>
                    </a:lnTo>
                    <a:lnTo>
                      <a:pt x="168" y="173"/>
                    </a:lnTo>
                    <a:lnTo>
                      <a:pt x="175" y="174"/>
                    </a:lnTo>
                    <a:lnTo>
                      <a:pt x="180" y="174"/>
                    </a:lnTo>
                    <a:lnTo>
                      <a:pt x="186" y="175"/>
                    </a:lnTo>
                    <a:lnTo>
                      <a:pt x="193" y="174"/>
                    </a:lnTo>
                    <a:lnTo>
                      <a:pt x="199" y="174"/>
                    </a:lnTo>
                    <a:lnTo>
                      <a:pt x="205" y="173"/>
                    </a:lnTo>
                    <a:lnTo>
                      <a:pt x="212" y="172"/>
                    </a:lnTo>
                    <a:lnTo>
                      <a:pt x="219" y="171"/>
                    </a:lnTo>
                    <a:lnTo>
                      <a:pt x="225" y="169"/>
                    </a:lnTo>
                    <a:lnTo>
                      <a:pt x="231" y="168"/>
                    </a:lnTo>
                    <a:lnTo>
                      <a:pt x="238" y="166"/>
                    </a:lnTo>
                    <a:lnTo>
                      <a:pt x="244" y="163"/>
                    </a:lnTo>
                    <a:lnTo>
                      <a:pt x="251" y="162"/>
                    </a:lnTo>
                    <a:lnTo>
                      <a:pt x="258" y="160"/>
                    </a:lnTo>
                    <a:lnTo>
                      <a:pt x="265" y="158"/>
                    </a:lnTo>
                    <a:lnTo>
                      <a:pt x="252" y="165"/>
                    </a:lnTo>
                    <a:lnTo>
                      <a:pt x="240" y="172"/>
                    </a:lnTo>
                    <a:lnTo>
                      <a:pt x="227" y="178"/>
                    </a:lnTo>
                    <a:lnTo>
                      <a:pt x="214" y="184"/>
                    </a:lnTo>
                    <a:lnTo>
                      <a:pt x="199" y="188"/>
                    </a:lnTo>
                    <a:lnTo>
                      <a:pt x="185" y="192"/>
                    </a:lnTo>
                    <a:lnTo>
                      <a:pt x="172" y="196"/>
                    </a:lnTo>
                    <a:lnTo>
                      <a:pt x="158" y="200"/>
                    </a:lnTo>
                    <a:lnTo>
                      <a:pt x="143" y="202"/>
                    </a:lnTo>
                    <a:lnTo>
                      <a:pt x="128" y="205"/>
                    </a:lnTo>
                    <a:lnTo>
                      <a:pt x="114" y="207"/>
                    </a:lnTo>
                    <a:lnTo>
                      <a:pt x="101" y="209"/>
                    </a:lnTo>
                    <a:lnTo>
                      <a:pt x="87" y="211"/>
                    </a:lnTo>
                    <a:lnTo>
                      <a:pt x="74" y="214"/>
                    </a:lnTo>
                    <a:lnTo>
                      <a:pt x="62" y="217"/>
                    </a:lnTo>
                    <a:lnTo>
                      <a:pt x="51" y="220"/>
                    </a:lnTo>
                    <a:lnTo>
                      <a:pt x="64" y="225"/>
                    </a:lnTo>
                    <a:lnTo>
                      <a:pt x="78" y="228"/>
                    </a:lnTo>
                    <a:lnTo>
                      <a:pt x="91" y="229"/>
                    </a:lnTo>
                    <a:lnTo>
                      <a:pt x="105" y="231"/>
                    </a:lnTo>
                    <a:lnTo>
                      <a:pt x="119" y="230"/>
                    </a:lnTo>
                    <a:lnTo>
                      <a:pt x="133" y="229"/>
                    </a:lnTo>
                    <a:lnTo>
                      <a:pt x="146" y="227"/>
                    </a:lnTo>
                    <a:lnTo>
                      <a:pt x="161" y="225"/>
                    </a:lnTo>
                    <a:lnTo>
                      <a:pt x="175" y="221"/>
                    </a:lnTo>
                    <a:lnTo>
                      <a:pt x="189" y="218"/>
                    </a:lnTo>
                    <a:lnTo>
                      <a:pt x="202" y="213"/>
                    </a:lnTo>
                    <a:lnTo>
                      <a:pt x="217" y="209"/>
                    </a:lnTo>
                    <a:lnTo>
                      <a:pt x="230" y="206"/>
                    </a:lnTo>
                    <a:lnTo>
                      <a:pt x="244" y="202"/>
                    </a:lnTo>
                    <a:lnTo>
                      <a:pt x="257" y="199"/>
                    </a:lnTo>
                    <a:lnTo>
                      <a:pt x="272" y="197"/>
                    </a:lnTo>
                    <a:lnTo>
                      <a:pt x="275" y="200"/>
                    </a:lnTo>
                    <a:lnTo>
                      <a:pt x="276" y="206"/>
                    </a:lnTo>
                    <a:lnTo>
                      <a:pt x="265" y="210"/>
                    </a:lnTo>
                    <a:lnTo>
                      <a:pt x="255" y="216"/>
                    </a:lnTo>
                    <a:lnTo>
                      <a:pt x="244" y="221"/>
                    </a:lnTo>
                    <a:lnTo>
                      <a:pt x="234" y="226"/>
                    </a:lnTo>
                    <a:lnTo>
                      <a:pt x="222" y="229"/>
                    </a:lnTo>
                    <a:lnTo>
                      <a:pt x="212" y="233"/>
                    </a:lnTo>
                    <a:lnTo>
                      <a:pt x="200" y="237"/>
                    </a:lnTo>
                    <a:lnTo>
                      <a:pt x="190" y="240"/>
                    </a:lnTo>
                    <a:lnTo>
                      <a:pt x="178" y="242"/>
                    </a:lnTo>
                    <a:lnTo>
                      <a:pt x="167" y="244"/>
                    </a:lnTo>
                    <a:lnTo>
                      <a:pt x="156" y="246"/>
                    </a:lnTo>
                    <a:lnTo>
                      <a:pt x="145" y="248"/>
                    </a:lnTo>
                    <a:lnTo>
                      <a:pt x="134" y="249"/>
                    </a:lnTo>
                    <a:lnTo>
                      <a:pt x="123" y="251"/>
                    </a:lnTo>
                    <a:lnTo>
                      <a:pt x="112" y="253"/>
                    </a:lnTo>
                    <a:lnTo>
                      <a:pt x="102" y="255"/>
                    </a:lnTo>
                    <a:lnTo>
                      <a:pt x="98" y="261"/>
                    </a:lnTo>
                    <a:lnTo>
                      <a:pt x="91" y="264"/>
                    </a:lnTo>
                    <a:lnTo>
                      <a:pt x="85" y="265"/>
                    </a:lnTo>
                    <a:lnTo>
                      <a:pt x="79" y="266"/>
                    </a:lnTo>
                    <a:lnTo>
                      <a:pt x="82" y="267"/>
                    </a:lnTo>
                    <a:lnTo>
                      <a:pt x="86" y="269"/>
                    </a:lnTo>
                    <a:lnTo>
                      <a:pt x="91" y="270"/>
                    </a:lnTo>
                    <a:lnTo>
                      <a:pt x="97" y="271"/>
                    </a:lnTo>
                    <a:lnTo>
                      <a:pt x="102" y="271"/>
                    </a:lnTo>
                    <a:lnTo>
                      <a:pt x="107" y="271"/>
                    </a:lnTo>
                    <a:lnTo>
                      <a:pt x="112" y="271"/>
                    </a:lnTo>
                    <a:lnTo>
                      <a:pt x="118" y="271"/>
                    </a:lnTo>
                    <a:lnTo>
                      <a:pt x="122" y="270"/>
                    </a:lnTo>
                    <a:lnTo>
                      <a:pt x="127" y="270"/>
                    </a:lnTo>
                    <a:lnTo>
                      <a:pt x="132" y="270"/>
                    </a:lnTo>
                    <a:lnTo>
                      <a:pt x="137" y="270"/>
                    </a:lnTo>
                    <a:lnTo>
                      <a:pt x="142" y="270"/>
                    </a:lnTo>
                    <a:lnTo>
                      <a:pt x="147" y="273"/>
                    </a:lnTo>
                    <a:lnTo>
                      <a:pt x="153" y="275"/>
                    </a:lnTo>
                    <a:lnTo>
                      <a:pt x="158" y="278"/>
                    </a:lnTo>
                    <a:lnTo>
                      <a:pt x="147" y="281"/>
                    </a:lnTo>
                    <a:lnTo>
                      <a:pt x="138" y="284"/>
                    </a:lnTo>
                    <a:lnTo>
                      <a:pt x="128" y="285"/>
                    </a:lnTo>
                    <a:lnTo>
                      <a:pt x="119" y="288"/>
                    </a:lnTo>
                    <a:lnTo>
                      <a:pt x="108" y="289"/>
                    </a:lnTo>
                    <a:lnTo>
                      <a:pt x="99" y="291"/>
                    </a:lnTo>
                    <a:lnTo>
                      <a:pt x="89" y="291"/>
                    </a:lnTo>
                    <a:lnTo>
                      <a:pt x="80" y="292"/>
                    </a:lnTo>
                    <a:lnTo>
                      <a:pt x="69" y="291"/>
                    </a:lnTo>
                    <a:lnTo>
                      <a:pt x="59" y="290"/>
                    </a:lnTo>
                    <a:lnTo>
                      <a:pt x="48" y="289"/>
                    </a:lnTo>
                    <a:lnTo>
                      <a:pt x="39" y="288"/>
                    </a:lnTo>
                    <a:lnTo>
                      <a:pt x="28" y="285"/>
                    </a:lnTo>
                    <a:lnTo>
                      <a:pt x="19" y="284"/>
                    </a:lnTo>
                    <a:lnTo>
                      <a:pt x="9" y="282"/>
                    </a:lnTo>
                    <a:lnTo>
                      <a:pt x="0" y="280"/>
                    </a:lnTo>
                    <a:lnTo>
                      <a:pt x="0" y="265"/>
                    </a:lnTo>
                    <a:lnTo>
                      <a:pt x="3" y="251"/>
                    </a:lnTo>
                    <a:lnTo>
                      <a:pt x="6" y="237"/>
                    </a:lnTo>
                    <a:lnTo>
                      <a:pt x="10" y="224"/>
                    </a:lnTo>
                    <a:lnTo>
                      <a:pt x="15" y="209"/>
                    </a:lnTo>
                    <a:lnTo>
                      <a:pt x="21" y="198"/>
                    </a:lnTo>
                    <a:lnTo>
                      <a:pt x="27" y="186"/>
                    </a:lnTo>
                    <a:lnTo>
                      <a:pt x="36" y="175"/>
                    </a:lnTo>
                    <a:lnTo>
                      <a:pt x="44" y="165"/>
                    </a:lnTo>
                    <a:lnTo>
                      <a:pt x="54" y="156"/>
                    </a:lnTo>
                    <a:lnTo>
                      <a:pt x="66" y="149"/>
                    </a:lnTo>
                    <a:lnTo>
                      <a:pt x="79" y="144"/>
                    </a:lnTo>
                    <a:lnTo>
                      <a:pt x="90" y="140"/>
                    </a:lnTo>
                    <a:lnTo>
                      <a:pt x="104" y="138"/>
                    </a:lnTo>
                    <a:lnTo>
                      <a:pt x="120" y="138"/>
                    </a:lnTo>
                    <a:lnTo>
                      <a:pt x="137" y="141"/>
                    </a:lnTo>
                    <a:lnTo>
                      <a:pt x="142" y="137"/>
                    </a:lnTo>
                    <a:lnTo>
                      <a:pt x="147" y="134"/>
                    </a:lnTo>
                    <a:lnTo>
                      <a:pt x="153" y="131"/>
                    </a:lnTo>
                    <a:lnTo>
                      <a:pt x="158" y="128"/>
                    </a:lnTo>
                    <a:lnTo>
                      <a:pt x="162" y="123"/>
                    </a:lnTo>
                    <a:lnTo>
                      <a:pt x="166" y="118"/>
                    </a:lnTo>
                    <a:lnTo>
                      <a:pt x="170" y="114"/>
                    </a:lnTo>
                    <a:lnTo>
                      <a:pt x="175" y="110"/>
                    </a:lnTo>
                    <a:lnTo>
                      <a:pt x="177" y="104"/>
                    </a:lnTo>
                    <a:lnTo>
                      <a:pt x="180" y="98"/>
                    </a:lnTo>
                    <a:lnTo>
                      <a:pt x="182" y="93"/>
                    </a:lnTo>
                    <a:lnTo>
                      <a:pt x="185" y="87"/>
                    </a:lnTo>
                    <a:lnTo>
                      <a:pt x="187" y="81"/>
                    </a:lnTo>
                    <a:lnTo>
                      <a:pt x="190" y="76"/>
                    </a:lnTo>
                    <a:lnTo>
                      <a:pt x="192" y="71"/>
                    </a:lnTo>
                    <a:lnTo>
                      <a:pt x="194" y="66"/>
                    </a:lnTo>
                    <a:lnTo>
                      <a:pt x="197" y="69"/>
                    </a:lnTo>
                    <a:lnTo>
                      <a:pt x="199" y="74"/>
                    </a:lnTo>
                    <a:lnTo>
                      <a:pt x="201" y="79"/>
                    </a:lnTo>
                    <a:lnTo>
                      <a:pt x="202" y="85"/>
                    </a:lnTo>
                    <a:lnTo>
                      <a:pt x="205" y="93"/>
                    </a:lnTo>
                    <a:lnTo>
                      <a:pt x="208" y="101"/>
                    </a:lnTo>
                    <a:lnTo>
                      <a:pt x="211" y="105"/>
                    </a:lnTo>
                    <a:lnTo>
                      <a:pt x="216" y="105"/>
                    </a:lnTo>
                    <a:lnTo>
                      <a:pt x="219" y="101"/>
                    </a:lnTo>
                    <a:lnTo>
                      <a:pt x="223" y="96"/>
                    </a:lnTo>
                    <a:lnTo>
                      <a:pt x="228" y="91"/>
                    </a:lnTo>
                    <a:lnTo>
                      <a:pt x="235" y="83"/>
                    </a:lnTo>
                    <a:lnTo>
                      <a:pt x="238" y="77"/>
                    </a:lnTo>
                    <a:lnTo>
                      <a:pt x="241" y="73"/>
                    </a:lnTo>
                    <a:lnTo>
                      <a:pt x="244" y="67"/>
                    </a:lnTo>
                    <a:lnTo>
                      <a:pt x="248" y="62"/>
                    </a:lnTo>
                    <a:lnTo>
                      <a:pt x="250" y="57"/>
                    </a:lnTo>
                    <a:lnTo>
                      <a:pt x="253" y="52"/>
                    </a:lnTo>
                    <a:lnTo>
                      <a:pt x="256" y="47"/>
                    </a:lnTo>
                    <a:lnTo>
                      <a:pt x="258" y="41"/>
                    </a:lnTo>
                    <a:lnTo>
                      <a:pt x="261" y="36"/>
                    </a:lnTo>
                    <a:lnTo>
                      <a:pt x="264" y="31"/>
                    </a:lnTo>
                    <a:lnTo>
                      <a:pt x="267" y="26"/>
                    </a:lnTo>
                    <a:lnTo>
                      <a:pt x="269" y="20"/>
                    </a:lnTo>
                    <a:lnTo>
                      <a:pt x="272" y="16"/>
                    </a:lnTo>
                    <a:lnTo>
                      <a:pt x="275" y="10"/>
                    </a:lnTo>
                    <a:lnTo>
                      <a:pt x="277" y="5"/>
                    </a:lnTo>
                    <a:lnTo>
                      <a:pt x="28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8" name="Freeform 97"/>
              <p:cNvSpPr>
                <a:spLocks/>
              </p:cNvSpPr>
              <p:nvPr/>
            </p:nvSpPr>
            <p:spPr bwMode="auto">
              <a:xfrm>
                <a:off x="5809" y="2183"/>
                <a:ext cx="19" cy="6"/>
              </a:xfrm>
              <a:custGeom>
                <a:avLst/>
                <a:gdLst>
                  <a:gd name="T0" fmla="*/ 0 w 45"/>
                  <a:gd name="T1" fmla="*/ 0 h 15"/>
                  <a:gd name="T2" fmla="*/ 0 w 45"/>
                  <a:gd name="T3" fmla="*/ 0 h 15"/>
                  <a:gd name="T4" fmla="*/ 0 w 45"/>
                  <a:gd name="T5" fmla="*/ 0 h 15"/>
                  <a:gd name="T6" fmla="*/ 0 w 45"/>
                  <a:gd name="T7" fmla="*/ 0 h 15"/>
                  <a:gd name="T8" fmla="*/ 0 w 45"/>
                  <a:gd name="T9" fmla="*/ 0 h 15"/>
                  <a:gd name="T10" fmla="*/ 0 w 45"/>
                  <a:gd name="T11" fmla="*/ 0 h 15"/>
                  <a:gd name="T12" fmla="*/ 0 w 45"/>
                  <a:gd name="T13" fmla="*/ 0 h 15"/>
                  <a:gd name="T14" fmla="*/ 0 w 45"/>
                  <a:gd name="T15" fmla="*/ 0 h 15"/>
                  <a:gd name="T16" fmla="*/ 0 w 45"/>
                  <a:gd name="T17" fmla="*/ 0 h 15"/>
                  <a:gd name="T18" fmla="*/ 0 w 45"/>
                  <a:gd name="T19" fmla="*/ 0 h 15"/>
                  <a:gd name="T20" fmla="*/ 0 w 45"/>
                  <a:gd name="T21" fmla="*/ 0 h 15"/>
                  <a:gd name="T22" fmla="*/ 0 w 45"/>
                  <a:gd name="T23" fmla="*/ 0 h 15"/>
                  <a:gd name="T24" fmla="*/ 0 w 45"/>
                  <a:gd name="T25" fmla="*/ 0 h 15"/>
                  <a:gd name="T26" fmla="*/ 0 w 45"/>
                  <a:gd name="T27" fmla="*/ 0 h 15"/>
                  <a:gd name="T28" fmla="*/ 0 w 45"/>
                  <a:gd name="T29" fmla="*/ 0 h 15"/>
                  <a:gd name="T30" fmla="*/ 0 w 45"/>
                  <a:gd name="T31" fmla="*/ 0 h 15"/>
                  <a:gd name="T32" fmla="*/ 0 w 45"/>
                  <a:gd name="T33" fmla="*/ 0 h 15"/>
                  <a:gd name="T34" fmla="*/ 0 w 45"/>
                  <a:gd name="T35" fmla="*/ 0 h 15"/>
                  <a:gd name="T36" fmla="*/ 0 w 45"/>
                  <a:gd name="T37" fmla="*/ 0 h 15"/>
                  <a:gd name="T38" fmla="*/ 0 w 45"/>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5"/>
                  <a:gd name="T62" fmla="*/ 45 w 4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5">
                    <a:moveTo>
                      <a:pt x="14" y="0"/>
                    </a:moveTo>
                    <a:lnTo>
                      <a:pt x="19" y="0"/>
                    </a:lnTo>
                    <a:lnTo>
                      <a:pt x="25" y="0"/>
                    </a:lnTo>
                    <a:lnTo>
                      <a:pt x="29" y="0"/>
                    </a:lnTo>
                    <a:lnTo>
                      <a:pt x="36" y="0"/>
                    </a:lnTo>
                    <a:lnTo>
                      <a:pt x="40" y="0"/>
                    </a:lnTo>
                    <a:lnTo>
                      <a:pt x="44" y="3"/>
                    </a:lnTo>
                    <a:lnTo>
                      <a:pt x="45" y="6"/>
                    </a:lnTo>
                    <a:lnTo>
                      <a:pt x="44" y="14"/>
                    </a:lnTo>
                    <a:lnTo>
                      <a:pt x="35" y="13"/>
                    </a:lnTo>
                    <a:lnTo>
                      <a:pt x="27" y="14"/>
                    </a:lnTo>
                    <a:lnTo>
                      <a:pt x="17" y="14"/>
                    </a:lnTo>
                    <a:lnTo>
                      <a:pt x="10" y="15"/>
                    </a:lnTo>
                    <a:lnTo>
                      <a:pt x="3" y="14"/>
                    </a:lnTo>
                    <a:lnTo>
                      <a:pt x="0" y="13"/>
                    </a:lnTo>
                    <a:lnTo>
                      <a:pt x="0" y="10"/>
                    </a:lnTo>
                    <a:lnTo>
                      <a:pt x="6" y="6"/>
                    </a:lnTo>
                    <a:lnTo>
                      <a:pt x="9" y="4"/>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9" name="Freeform 98"/>
              <p:cNvSpPr>
                <a:spLocks/>
              </p:cNvSpPr>
              <p:nvPr/>
            </p:nvSpPr>
            <p:spPr bwMode="auto">
              <a:xfrm>
                <a:off x="5428" y="2187"/>
                <a:ext cx="15" cy="21"/>
              </a:xfrm>
              <a:custGeom>
                <a:avLst/>
                <a:gdLst>
                  <a:gd name="T0" fmla="*/ 0 w 32"/>
                  <a:gd name="T1" fmla="*/ 0 h 52"/>
                  <a:gd name="T2" fmla="*/ 0 w 32"/>
                  <a:gd name="T3" fmla="*/ 0 h 52"/>
                  <a:gd name="T4" fmla="*/ 0 w 32"/>
                  <a:gd name="T5" fmla="*/ 0 h 52"/>
                  <a:gd name="T6" fmla="*/ 0 w 32"/>
                  <a:gd name="T7" fmla="*/ 0 h 52"/>
                  <a:gd name="T8" fmla="*/ 0 w 32"/>
                  <a:gd name="T9" fmla="*/ 0 h 52"/>
                  <a:gd name="T10" fmla="*/ 0 w 32"/>
                  <a:gd name="T11" fmla="*/ 0 h 52"/>
                  <a:gd name="T12" fmla="*/ 0 w 32"/>
                  <a:gd name="T13" fmla="*/ 0 h 52"/>
                  <a:gd name="T14" fmla="*/ 0 w 32"/>
                  <a:gd name="T15" fmla="*/ 0 h 52"/>
                  <a:gd name="T16" fmla="*/ 0 w 32"/>
                  <a:gd name="T17" fmla="*/ 0 h 52"/>
                  <a:gd name="T18" fmla="*/ 0 w 32"/>
                  <a:gd name="T19" fmla="*/ 0 h 52"/>
                  <a:gd name="T20" fmla="*/ 0 w 32"/>
                  <a:gd name="T21" fmla="*/ 0 h 52"/>
                  <a:gd name="T22" fmla="*/ 0 w 32"/>
                  <a:gd name="T23" fmla="*/ 0 h 52"/>
                  <a:gd name="T24" fmla="*/ 0 w 32"/>
                  <a:gd name="T25" fmla="*/ 0 h 52"/>
                  <a:gd name="T26" fmla="*/ 0 w 32"/>
                  <a:gd name="T27" fmla="*/ 0 h 52"/>
                  <a:gd name="T28" fmla="*/ 0 w 32"/>
                  <a:gd name="T29" fmla="*/ 0 h 52"/>
                  <a:gd name="T30" fmla="*/ 0 w 32"/>
                  <a:gd name="T31" fmla="*/ 0 h 52"/>
                  <a:gd name="T32" fmla="*/ 0 w 32"/>
                  <a:gd name="T33" fmla="*/ 0 h 52"/>
                  <a:gd name="T34" fmla="*/ 0 w 32"/>
                  <a:gd name="T35" fmla="*/ 0 h 52"/>
                  <a:gd name="T36" fmla="*/ 0 w 32"/>
                  <a:gd name="T37" fmla="*/ 0 h 52"/>
                  <a:gd name="T38" fmla="*/ 0 w 32"/>
                  <a:gd name="T39" fmla="*/ 0 h 52"/>
                  <a:gd name="T40" fmla="*/ 0 w 32"/>
                  <a:gd name="T41" fmla="*/ 0 h 52"/>
                  <a:gd name="T42" fmla="*/ 0 w 32"/>
                  <a:gd name="T43" fmla="*/ 0 h 52"/>
                  <a:gd name="T44" fmla="*/ 0 w 32"/>
                  <a:gd name="T45" fmla="*/ 0 h 52"/>
                  <a:gd name="T46" fmla="*/ 0 w 32"/>
                  <a:gd name="T47" fmla="*/ 0 h 52"/>
                  <a:gd name="T48" fmla="*/ 0 w 32"/>
                  <a:gd name="T49" fmla="*/ 0 h 52"/>
                  <a:gd name="T50" fmla="*/ 0 w 32"/>
                  <a:gd name="T51" fmla="*/ 0 h 52"/>
                  <a:gd name="T52" fmla="*/ 0 w 32"/>
                  <a:gd name="T53" fmla="*/ 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52"/>
                  <a:gd name="T83" fmla="*/ 32 w 32"/>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52">
                    <a:moveTo>
                      <a:pt x="8" y="0"/>
                    </a:moveTo>
                    <a:lnTo>
                      <a:pt x="12" y="6"/>
                    </a:lnTo>
                    <a:lnTo>
                      <a:pt x="19" y="10"/>
                    </a:lnTo>
                    <a:lnTo>
                      <a:pt x="25" y="13"/>
                    </a:lnTo>
                    <a:lnTo>
                      <a:pt x="32" y="14"/>
                    </a:lnTo>
                    <a:lnTo>
                      <a:pt x="32" y="16"/>
                    </a:lnTo>
                    <a:lnTo>
                      <a:pt x="26" y="18"/>
                    </a:lnTo>
                    <a:lnTo>
                      <a:pt x="20" y="24"/>
                    </a:lnTo>
                    <a:lnTo>
                      <a:pt x="15" y="30"/>
                    </a:lnTo>
                    <a:lnTo>
                      <a:pt x="12" y="36"/>
                    </a:lnTo>
                    <a:lnTo>
                      <a:pt x="10" y="40"/>
                    </a:lnTo>
                    <a:lnTo>
                      <a:pt x="8" y="45"/>
                    </a:lnTo>
                    <a:lnTo>
                      <a:pt x="5" y="49"/>
                    </a:lnTo>
                    <a:lnTo>
                      <a:pt x="4" y="52"/>
                    </a:lnTo>
                    <a:lnTo>
                      <a:pt x="2" y="52"/>
                    </a:lnTo>
                    <a:lnTo>
                      <a:pt x="1" y="49"/>
                    </a:lnTo>
                    <a:lnTo>
                      <a:pt x="1" y="46"/>
                    </a:lnTo>
                    <a:lnTo>
                      <a:pt x="1" y="43"/>
                    </a:lnTo>
                    <a:lnTo>
                      <a:pt x="1" y="38"/>
                    </a:lnTo>
                    <a:lnTo>
                      <a:pt x="1" y="32"/>
                    </a:lnTo>
                    <a:lnTo>
                      <a:pt x="1" y="25"/>
                    </a:lnTo>
                    <a:lnTo>
                      <a:pt x="0" y="17"/>
                    </a:lnTo>
                    <a:lnTo>
                      <a:pt x="0" y="12"/>
                    </a:lnTo>
                    <a:lnTo>
                      <a:pt x="2" y="6"/>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0" name="Freeform 99"/>
              <p:cNvSpPr>
                <a:spLocks/>
              </p:cNvSpPr>
              <p:nvPr/>
            </p:nvSpPr>
            <p:spPr bwMode="auto">
              <a:xfrm>
                <a:off x="5803" y="2189"/>
                <a:ext cx="30" cy="7"/>
              </a:xfrm>
              <a:custGeom>
                <a:avLst/>
                <a:gdLst>
                  <a:gd name="T0" fmla="*/ 0 w 71"/>
                  <a:gd name="T1" fmla="*/ 0 h 17"/>
                  <a:gd name="T2" fmla="*/ 0 w 71"/>
                  <a:gd name="T3" fmla="*/ 0 h 17"/>
                  <a:gd name="T4" fmla="*/ 0 w 71"/>
                  <a:gd name="T5" fmla="*/ 0 h 17"/>
                  <a:gd name="T6" fmla="*/ 0 w 71"/>
                  <a:gd name="T7" fmla="*/ 0 h 17"/>
                  <a:gd name="T8" fmla="*/ 0 w 71"/>
                  <a:gd name="T9" fmla="*/ 0 h 17"/>
                  <a:gd name="T10" fmla="*/ 0 w 71"/>
                  <a:gd name="T11" fmla="*/ 0 h 17"/>
                  <a:gd name="T12" fmla="*/ 0 w 71"/>
                  <a:gd name="T13" fmla="*/ 0 h 17"/>
                  <a:gd name="T14" fmla="*/ 0 w 71"/>
                  <a:gd name="T15" fmla="*/ 0 h 17"/>
                  <a:gd name="T16" fmla="*/ 0 w 71"/>
                  <a:gd name="T17" fmla="*/ 0 h 17"/>
                  <a:gd name="T18" fmla="*/ 0 w 71"/>
                  <a:gd name="T19" fmla="*/ 0 h 17"/>
                  <a:gd name="T20" fmla="*/ 0 w 71"/>
                  <a:gd name="T21" fmla="*/ 0 h 17"/>
                  <a:gd name="T22" fmla="*/ 0 w 71"/>
                  <a:gd name="T23" fmla="*/ 0 h 17"/>
                  <a:gd name="T24" fmla="*/ 0 w 71"/>
                  <a:gd name="T25" fmla="*/ 0 h 17"/>
                  <a:gd name="T26" fmla="*/ 0 w 71"/>
                  <a:gd name="T27" fmla="*/ 0 h 17"/>
                  <a:gd name="T28" fmla="*/ 0 w 71"/>
                  <a:gd name="T29" fmla="*/ 0 h 17"/>
                  <a:gd name="T30" fmla="*/ 0 w 71"/>
                  <a:gd name="T31" fmla="*/ 0 h 17"/>
                  <a:gd name="T32" fmla="*/ 0 w 71"/>
                  <a:gd name="T33" fmla="*/ 0 h 17"/>
                  <a:gd name="T34" fmla="*/ 0 w 71"/>
                  <a:gd name="T35" fmla="*/ 0 h 17"/>
                  <a:gd name="T36" fmla="*/ 0 w 71"/>
                  <a:gd name="T37" fmla="*/ 0 h 17"/>
                  <a:gd name="T38" fmla="*/ 0 w 71"/>
                  <a:gd name="T39" fmla="*/ 0 h 17"/>
                  <a:gd name="T40" fmla="*/ 0 w 71"/>
                  <a:gd name="T41" fmla="*/ 0 h 17"/>
                  <a:gd name="T42" fmla="*/ 0 w 71"/>
                  <a:gd name="T43" fmla="*/ 0 h 17"/>
                  <a:gd name="T44" fmla="*/ 0 w 71"/>
                  <a:gd name="T45" fmla="*/ 0 h 17"/>
                  <a:gd name="T46" fmla="*/ 0 w 71"/>
                  <a:gd name="T47" fmla="*/ 0 h 17"/>
                  <a:gd name="T48" fmla="*/ 0 w 71"/>
                  <a:gd name="T49" fmla="*/ 0 h 17"/>
                  <a:gd name="T50" fmla="*/ 0 w 71"/>
                  <a:gd name="T51" fmla="*/ 0 h 17"/>
                  <a:gd name="T52" fmla="*/ 0 w 71"/>
                  <a:gd name="T53" fmla="*/ 0 h 17"/>
                  <a:gd name="T54" fmla="*/ 0 w 71"/>
                  <a:gd name="T55" fmla="*/ 0 h 17"/>
                  <a:gd name="T56" fmla="*/ 0 w 71"/>
                  <a:gd name="T57" fmla="*/ 0 h 17"/>
                  <a:gd name="T58" fmla="*/ 0 w 71"/>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7"/>
                  <a:gd name="T92" fmla="*/ 71 w 7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7">
                    <a:moveTo>
                      <a:pt x="16" y="0"/>
                    </a:moveTo>
                    <a:lnTo>
                      <a:pt x="19" y="1"/>
                    </a:lnTo>
                    <a:lnTo>
                      <a:pt x="24" y="2"/>
                    </a:lnTo>
                    <a:lnTo>
                      <a:pt x="29" y="2"/>
                    </a:lnTo>
                    <a:lnTo>
                      <a:pt x="35" y="3"/>
                    </a:lnTo>
                    <a:lnTo>
                      <a:pt x="42" y="3"/>
                    </a:lnTo>
                    <a:lnTo>
                      <a:pt x="47" y="4"/>
                    </a:lnTo>
                    <a:lnTo>
                      <a:pt x="53" y="4"/>
                    </a:lnTo>
                    <a:lnTo>
                      <a:pt x="60" y="5"/>
                    </a:lnTo>
                    <a:lnTo>
                      <a:pt x="63" y="5"/>
                    </a:lnTo>
                    <a:lnTo>
                      <a:pt x="67" y="5"/>
                    </a:lnTo>
                    <a:lnTo>
                      <a:pt x="70" y="6"/>
                    </a:lnTo>
                    <a:lnTo>
                      <a:pt x="71" y="8"/>
                    </a:lnTo>
                    <a:lnTo>
                      <a:pt x="69" y="11"/>
                    </a:lnTo>
                    <a:lnTo>
                      <a:pt x="64" y="12"/>
                    </a:lnTo>
                    <a:lnTo>
                      <a:pt x="60" y="17"/>
                    </a:lnTo>
                    <a:lnTo>
                      <a:pt x="51" y="16"/>
                    </a:lnTo>
                    <a:lnTo>
                      <a:pt x="43" y="16"/>
                    </a:lnTo>
                    <a:lnTo>
                      <a:pt x="35" y="16"/>
                    </a:lnTo>
                    <a:lnTo>
                      <a:pt x="27" y="16"/>
                    </a:lnTo>
                    <a:lnTo>
                      <a:pt x="20" y="14"/>
                    </a:lnTo>
                    <a:lnTo>
                      <a:pt x="12" y="12"/>
                    </a:lnTo>
                    <a:lnTo>
                      <a:pt x="5" y="9"/>
                    </a:lnTo>
                    <a:lnTo>
                      <a:pt x="0" y="5"/>
                    </a:lnTo>
                    <a:lnTo>
                      <a:pt x="4" y="3"/>
                    </a:lnTo>
                    <a:lnTo>
                      <a:pt x="7" y="3"/>
                    </a:lnTo>
                    <a:lnTo>
                      <a:pt x="12" y="2"/>
                    </a:lnTo>
                    <a:lnTo>
                      <a:pt x="1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1" name="Freeform 100"/>
              <p:cNvSpPr>
                <a:spLocks/>
              </p:cNvSpPr>
              <p:nvPr/>
            </p:nvSpPr>
            <p:spPr bwMode="auto">
              <a:xfrm>
                <a:off x="5468" y="2195"/>
                <a:ext cx="15" cy="5"/>
              </a:xfrm>
              <a:custGeom>
                <a:avLst/>
                <a:gdLst>
                  <a:gd name="T0" fmla="*/ 0 w 45"/>
                  <a:gd name="T1" fmla="*/ 0 h 13"/>
                  <a:gd name="T2" fmla="*/ 0 w 45"/>
                  <a:gd name="T3" fmla="*/ 0 h 13"/>
                  <a:gd name="T4" fmla="*/ 0 w 45"/>
                  <a:gd name="T5" fmla="*/ 0 h 13"/>
                  <a:gd name="T6" fmla="*/ 0 w 45"/>
                  <a:gd name="T7" fmla="*/ 0 h 13"/>
                  <a:gd name="T8" fmla="*/ 0 w 45"/>
                  <a:gd name="T9" fmla="*/ 0 h 13"/>
                  <a:gd name="T10" fmla="*/ 0 w 45"/>
                  <a:gd name="T11" fmla="*/ 0 h 13"/>
                  <a:gd name="T12" fmla="*/ 0 w 45"/>
                  <a:gd name="T13" fmla="*/ 0 h 13"/>
                  <a:gd name="T14" fmla="*/ 0 w 45"/>
                  <a:gd name="T15" fmla="*/ 0 h 13"/>
                  <a:gd name="T16" fmla="*/ 0 w 45"/>
                  <a:gd name="T17" fmla="*/ 0 h 13"/>
                  <a:gd name="T18" fmla="*/ 0 w 45"/>
                  <a:gd name="T19" fmla="*/ 0 h 13"/>
                  <a:gd name="T20" fmla="*/ 0 w 45"/>
                  <a:gd name="T21" fmla="*/ 0 h 13"/>
                  <a:gd name="T22" fmla="*/ 0 w 45"/>
                  <a:gd name="T23" fmla="*/ 0 h 13"/>
                  <a:gd name="T24" fmla="*/ 0 w 45"/>
                  <a:gd name="T25" fmla="*/ 0 h 13"/>
                  <a:gd name="T26" fmla="*/ 0 w 45"/>
                  <a:gd name="T27" fmla="*/ 0 h 13"/>
                  <a:gd name="T28" fmla="*/ 0 w 45"/>
                  <a:gd name="T29" fmla="*/ 0 h 13"/>
                  <a:gd name="T30" fmla="*/ 0 w 45"/>
                  <a:gd name="T31" fmla="*/ 0 h 13"/>
                  <a:gd name="T32" fmla="*/ 0 w 45"/>
                  <a:gd name="T33" fmla="*/ 0 h 13"/>
                  <a:gd name="T34" fmla="*/ 0 w 45"/>
                  <a:gd name="T35" fmla="*/ 0 h 13"/>
                  <a:gd name="T36" fmla="*/ 0 w 45"/>
                  <a:gd name="T37" fmla="*/ 0 h 13"/>
                  <a:gd name="T38" fmla="*/ 0 w 45"/>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3"/>
                  <a:gd name="T62" fmla="*/ 45 w 4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3">
                    <a:moveTo>
                      <a:pt x="19" y="0"/>
                    </a:moveTo>
                    <a:lnTo>
                      <a:pt x="26" y="0"/>
                    </a:lnTo>
                    <a:lnTo>
                      <a:pt x="31" y="0"/>
                    </a:lnTo>
                    <a:lnTo>
                      <a:pt x="37" y="0"/>
                    </a:lnTo>
                    <a:lnTo>
                      <a:pt x="45" y="0"/>
                    </a:lnTo>
                    <a:lnTo>
                      <a:pt x="45" y="1"/>
                    </a:lnTo>
                    <a:lnTo>
                      <a:pt x="45" y="2"/>
                    </a:lnTo>
                    <a:lnTo>
                      <a:pt x="39" y="1"/>
                    </a:lnTo>
                    <a:lnTo>
                      <a:pt x="34" y="2"/>
                    </a:lnTo>
                    <a:lnTo>
                      <a:pt x="28" y="5"/>
                    </a:lnTo>
                    <a:lnTo>
                      <a:pt x="25" y="8"/>
                    </a:lnTo>
                    <a:lnTo>
                      <a:pt x="15" y="12"/>
                    </a:lnTo>
                    <a:lnTo>
                      <a:pt x="8" y="13"/>
                    </a:lnTo>
                    <a:lnTo>
                      <a:pt x="3" y="9"/>
                    </a:lnTo>
                    <a:lnTo>
                      <a:pt x="0" y="6"/>
                    </a:lnTo>
                    <a:lnTo>
                      <a:pt x="5" y="4"/>
                    </a:lnTo>
                    <a:lnTo>
                      <a:pt x="9" y="4"/>
                    </a:lnTo>
                    <a:lnTo>
                      <a:pt x="14" y="3"/>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2" name="Freeform 101"/>
              <p:cNvSpPr>
                <a:spLocks/>
              </p:cNvSpPr>
              <p:nvPr/>
            </p:nvSpPr>
            <p:spPr bwMode="auto">
              <a:xfrm>
                <a:off x="5992" y="2198"/>
                <a:ext cx="73" cy="175"/>
              </a:xfrm>
              <a:custGeom>
                <a:avLst/>
                <a:gdLst>
                  <a:gd name="T0" fmla="*/ 0 w 175"/>
                  <a:gd name="T1" fmla="*/ 0 h 396"/>
                  <a:gd name="T2" fmla="*/ 0 w 175"/>
                  <a:gd name="T3" fmla="*/ 0 h 396"/>
                  <a:gd name="T4" fmla="*/ 0 w 175"/>
                  <a:gd name="T5" fmla="*/ 0 h 396"/>
                  <a:gd name="T6" fmla="*/ 0 w 175"/>
                  <a:gd name="T7" fmla="*/ 0 h 396"/>
                  <a:gd name="T8" fmla="*/ 0 w 175"/>
                  <a:gd name="T9" fmla="*/ 0 h 396"/>
                  <a:gd name="T10" fmla="*/ 0 w 175"/>
                  <a:gd name="T11" fmla="*/ 0 h 396"/>
                  <a:gd name="T12" fmla="*/ 0 w 175"/>
                  <a:gd name="T13" fmla="*/ 0 h 396"/>
                  <a:gd name="T14" fmla="*/ 0 w 175"/>
                  <a:gd name="T15" fmla="*/ 0 h 396"/>
                  <a:gd name="T16" fmla="*/ 0 w 175"/>
                  <a:gd name="T17" fmla="*/ 0 h 396"/>
                  <a:gd name="T18" fmla="*/ 0 w 175"/>
                  <a:gd name="T19" fmla="*/ 0 h 396"/>
                  <a:gd name="T20" fmla="*/ 0 w 175"/>
                  <a:gd name="T21" fmla="*/ 0 h 396"/>
                  <a:gd name="T22" fmla="*/ 0 w 175"/>
                  <a:gd name="T23" fmla="*/ 0 h 396"/>
                  <a:gd name="T24" fmla="*/ 0 w 175"/>
                  <a:gd name="T25" fmla="*/ 0 h 396"/>
                  <a:gd name="T26" fmla="*/ 0 w 175"/>
                  <a:gd name="T27" fmla="*/ 0 h 396"/>
                  <a:gd name="T28" fmla="*/ 0 w 175"/>
                  <a:gd name="T29" fmla="*/ 0 h 396"/>
                  <a:gd name="T30" fmla="*/ 0 w 175"/>
                  <a:gd name="T31" fmla="*/ 0 h 396"/>
                  <a:gd name="T32" fmla="*/ 0 w 175"/>
                  <a:gd name="T33" fmla="*/ 0 h 396"/>
                  <a:gd name="T34" fmla="*/ 0 w 175"/>
                  <a:gd name="T35" fmla="*/ 0 h 396"/>
                  <a:gd name="T36" fmla="*/ 0 w 175"/>
                  <a:gd name="T37" fmla="*/ 0 h 396"/>
                  <a:gd name="T38" fmla="*/ 0 w 175"/>
                  <a:gd name="T39" fmla="*/ 0 h 396"/>
                  <a:gd name="T40" fmla="*/ 0 w 175"/>
                  <a:gd name="T41" fmla="*/ 0 h 396"/>
                  <a:gd name="T42" fmla="*/ 0 w 175"/>
                  <a:gd name="T43" fmla="*/ 0 h 396"/>
                  <a:gd name="T44" fmla="*/ 0 w 175"/>
                  <a:gd name="T45" fmla="*/ 0 h 396"/>
                  <a:gd name="T46" fmla="*/ 0 w 175"/>
                  <a:gd name="T47" fmla="*/ 0 h 396"/>
                  <a:gd name="T48" fmla="*/ 0 w 175"/>
                  <a:gd name="T49" fmla="*/ 0 h 396"/>
                  <a:gd name="T50" fmla="*/ 0 w 175"/>
                  <a:gd name="T51" fmla="*/ 0 h 396"/>
                  <a:gd name="T52" fmla="*/ 0 w 175"/>
                  <a:gd name="T53" fmla="*/ 0 h 396"/>
                  <a:gd name="T54" fmla="*/ 0 w 175"/>
                  <a:gd name="T55" fmla="*/ 0 h 396"/>
                  <a:gd name="T56" fmla="*/ 0 w 175"/>
                  <a:gd name="T57" fmla="*/ 0 h 396"/>
                  <a:gd name="T58" fmla="*/ 0 w 175"/>
                  <a:gd name="T59" fmla="*/ 0 h 396"/>
                  <a:gd name="T60" fmla="*/ 0 w 175"/>
                  <a:gd name="T61" fmla="*/ 0 h 396"/>
                  <a:gd name="T62" fmla="*/ 0 w 175"/>
                  <a:gd name="T63" fmla="*/ 0 h 396"/>
                  <a:gd name="T64" fmla="*/ 0 w 175"/>
                  <a:gd name="T65" fmla="*/ 0 h 396"/>
                  <a:gd name="T66" fmla="*/ 0 w 175"/>
                  <a:gd name="T67" fmla="*/ 0 h 396"/>
                  <a:gd name="T68" fmla="*/ 0 w 175"/>
                  <a:gd name="T69" fmla="*/ 0 h 396"/>
                  <a:gd name="T70" fmla="*/ 0 w 175"/>
                  <a:gd name="T71" fmla="*/ 0 h 396"/>
                  <a:gd name="T72" fmla="*/ 0 w 175"/>
                  <a:gd name="T73" fmla="*/ 0 h 396"/>
                  <a:gd name="T74" fmla="*/ 0 w 175"/>
                  <a:gd name="T75" fmla="*/ 0 h 396"/>
                  <a:gd name="T76" fmla="*/ 0 w 175"/>
                  <a:gd name="T77" fmla="*/ 0 h 396"/>
                  <a:gd name="T78" fmla="*/ 0 w 175"/>
                  <a:gd name="T79" fmla="*/ 0 h 396"/>
                  <a:gd name="T80" fmla="*/ 0 w 175"/>
                  <a:gd name="T81" fmla="*/ 0 h 396"/>
                  <a:gd name="T82" fmla="*/ 0 w 175"/>
                  <a:gd name="T83" fmla="*/ 0 h 396"/>
                  <a:gd name="T84" fmla="*/ 0 w 175"/>
                  <a:gd name="T85" fmla="*/ 0 h 396"/>
                  <a:gd name="T86" fmla="*/ 0 w 175"/>
                  <a:gd name="T87" fmla="*/ 0 h 396"/>
                  <a:gd name="T88" fmla="*/ 0 w 175"/>
                  <a:gd name="T89" fmla="*/ 0 h 396"/>
                  <a:gd name="T90" fmla="*/ 0 w 175"/>
                  <a:gd name="T91" fmla="*/ 0 h 396"/>
                  <a:gd name="T92" fmla="*/ 0 w 175"/>
                  <a:gd name="T93" fmla="*/ 0 h 396"/>
                  <a:gd name="T94" fmla="*/ 0 w 175"/>
                  <a:gd name="T95" fmla="*/ 0 h 396"/>
                  <a:gd name="T96" fmla="*/ 0 w 175"/>
                  <a:gd name="T97" fmla="*/ 0 h 396"/>
                  <a:gd name="T98" fmla="*/ 0 w 175"/>
                  <a:gd name="T99" fmla="*/ 0 h 396"/>
                  <a:gd name="T100" fmla="*/ 0 w 175"/>
                  <a:gd name="T101" fmla="*/ 0 h 396"/>
                  <a:gd name="T102" fmla="*/ 0 w 175"/>
                  <a:gd name="T103" fmla="*/ 0 h 396"/>
                  <a:gd name="T104" fmla="*/ 0 w 175"/>
                  <a:gd name="T105" fmla="*/ 0 h 396"/>
                  <a:gd name="T106" fmla="*/ 0 w 175"/>
                  <a:gd name="T107" fmla="*/ 0 h 396"/>
                  <a:gd name="T108" fmla="*/ 0 w 175"/>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396"/>
                  <a:gd name="T167" fmla="*/ 175 w 175"/>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396">
                    <a:moveTo>
                      <a:pt x="170" y="0"/>
                    </a:moveTo>
                    <a:lnTo>
                      <a:pt x="175" y="18"/>
                    </a:lnTo>
                    <a:lnTo>
                      <a:pt x="171" y="18"/>
                    </a:lnTo>
                    <a:lnTo>
                      <a:pt x="168" y="20"/>
                    </a:lnTo>
                    <a:lnTo>
                      <a:pt x="168" y="22"/>
                    </a:lnTo>
                    <a:lnTo>
                      <a:pt x="170" y="26"/>
                    </a:lnTo>
                    <a:lnTo>
                      <a:pt x="171" y="32"/>
                    </a:lnTo>
                    <a:lnTo>
                      <a:pt x="172" y="37"/>
                    </a:lnTo>
                    <a:lnTo>
                      <a:pt x="174" y="42"/>
                    </a:lnTo>
                    <a:lnTo>
                      <a:pt x="174" y="46"/>
                    </a:lnTo>
                    <a:lnTo>
                      <a:pt x="174" y="52"/>
                    </a:lnTo>
                    <a:lnTo>
                      <a:pt x="174" y="56"/>
                    </a:lnTo>
                    <a:lnTo>
                      <a:pt x="174" y="61"/>
                    </a:lnTo>
                    <a:lnTo>
                      <a:pt x="171" y="69"/>
                    </a:lnTo>
                    <a:lnTo>
                      <a:pt x="168" y="77"/>
                    </a:lnTo>
                    <a:lnTo>
                      <a:pt x="163" y="83"/>
                    </a:lnTo>
                    <a:lnTo>
                      <a:pt x="158" y="92"/>
                    </a:lnTo>
                    <a:lnTo>
                      <a:pt x="149" y="97"/>
                    </a:lnTo>
                    <a:lnTo>
                      <a:pt x="142" y="102"/>
                    </a:lnTo>
                    <a:lnTo>
                      <a:pt x="132" y="109"/>
                    </a:lnTo>
                    <a:lnTo>
                      <a:pt x="124" y="115"/>
                    </a:lnTo>
                    <a:lnTo>
                      <a:pt x="114" y="120"/>
                    </a:lnTo>
                    <a:lnTo>
                      <a:pt x="105" y="125"/>
                    </a:lnTo>
                    <a:lnTo>
                      <a:pt x="94" y="131"/>
                    </a:lnTo>
                    <a:lnTo>
                      <a:pt x="86" y="137"/>
                    </a:lnTo>
                    <a:lnTo>
                      <a:pt x="75" y="141"/>
                    </a:lnTo>
                    <a:lnTo>
                      <a:pt x="68" y="148"/>
                    </a:lnTo>
                    <a:lnTo>
                      <a:pt x="59" y="154"/>
                    </a:lnTo>
                    <a:lnTo>
                      <a:pt x="52" y="161"/>
                    </a:lnTo>
                    <a:lnTo>
                      <a:pt x="46" y="168"/>
                    </a:lnTo>
                    <a:lnTo>
                      <a:pt x="41" y="177"/>
                    </a:lnTo>
                    <a:lnTo>
                      <a:pt x="37" y="185"/>
                    </a:lnTo>
                    <a:lnTo>
                      <a:pt x="35" y="195"/>
                    </a:lnTo>
                    <a:lnTo>
                      <a:pt x="41" y="197"/>
                    </a:lnTo>
                    <a:lnTo>
                      <a:pt x="49" y="201"/>
                    </a:lnTo>
                    <a:lnTo>
                      <a:pt x="55" y="201"/>
                    </a:lnTo>
                    <a:lnTo>
                      <a:pt x="62" y="202"/>
                    </a:lnTo>
                    <a:lnTo>
                      <a:pt x="69" y="200"/>
                    </a:lnTo>
                    <a:lnTo>
                      <a:pt x="76" y="198"/>
                    </a:lnTo>
                    <a:lnTo>
                      <a:pt x="83" y="196"/>
                    </a:lnTo>
                    <a:lnTo>
                      <a:pt x="90" y="194"/>
                    </a:lnTo>
                    <a:lnTo>
                      <a:pt x="97" y="190"/>
                    </a:lnTo>
                    <a:lnTo>
                      <a:pt x="105" y="187"/>
                    </a:lnTo>
                    <a:lnTo>
                      <a:pt x="111" y="184"/>
                    </a:lnTo>
                    <a:lnTo>
                      <a:pt x="119" y="181"/>
                    </a:lnTo>
                    <a:lnTo>
                      <a:pt x="126" y="178"/>
                    </a:lnTo>
                    <a:lnTo>
                      <a:pt x="133" y="178"/>
                    </a:lnTo>
                    <a:lnTo>
                      <a:pt x="142" y="178"/>
                    </a:lnTo>
                    <a:lnTo>
                      <a:pt x="149" y="178"/>
                    </a:lnTo>
                    <a:lnTo>
                      <a:pt x="152" y="173"/>
                    </a:lnTo>
                    <a:lnTo>
                      <a:pt x="155" y="170"/>
                    </a:lnTo>
                    <a:lnTo>
                      <a:pt x="158" y="168"/>
                    </a:lnTo>
                    <a:lnTo>
                      <a:pt x="162" y="168"/>
                    </a:lnTo>
                    <a:lnTo>
                      <a:pt x="166" y="171"/>
                    </a:lnTo>
                    <a:lnTo>
                      <a:pt x="169" y="176"/>
                    </a:lnTo>
                    <a:lnTo>
                      <a:pt x="168" y="182"/>
                    </a:lnTo>
                    <a:lnTo>
                      <a:pt x="164" y="188"/>
                    </a:lnTo>
                    <a:lnTo>
                      <a:pt x="161" y="190"/>
                    </a:lnTo>
                    <a:lnTo>
                      <a:pt x="156" y="192"/>
                    </a:lnTo>
                    <a:lnTo>
                      <a:pt x="150" y="193"/>
                    </a:lnTo>
                    <a:lnTo>
                      <a:pt x="144" y="194"/>
                    </a:lnTo>
                    <a:lnTo>
                      <a:pt x="139" y="196"/>
                    </a:lnTo>
                    <a:lnTo>
                      <a:pt x="134" y="198"/>
                    </a:lnTo>
                    <a:lnTo>
                      <a:pt x="130" y="200"/>
                    </a:lnTo>
                    <a:lnTo>
                      <a:pt x="126" y="202"/>
                    </a:lnTo>
                    <a:lnTo>
                      <a:pt x="129" y="207"/>
                    </a:lnTo>
                    <a:lnTo>
                      <a:pt x="128" y="212"/>
                    </a:lnTo>
                    <a:lnTo>
                      <a:pt x="125" y="215"/>
                    </a:lnTo>
                    <a:lnTo>
                      <a:pt x="123" y="221"/>
                    </a:lnTo>
                    <a:lnTo>
                      <a:pt x="131" y="224"/>
                    </a:lnTo>
                    <a:lnTo>
                      <a:pt x="137" y="227"/>
                    </a:lnTo>
                    <a:lnTo>
                      <a:pt x="140" y="230"/>
                    </a:lnTo>
                    <a:lnTo>
                      <a:pt x="140" y="233"/>
                    </a:lnTo>
                    <a:lnTo>
                      <a:pt x="137" y="235"/>
                    </a:lnTo>
                    <a:lnTo>
                      <a:pt x="132" y="238"/>
                    </a:lnTo>
                    <a:lnTo>
                      <a:pt x="126" y="241"/>
                    </a:lnTo>
                    <a:lnTo>
                      <a:pt x="119" y="244"/>
                    </a:lnTo>
                    <a:lnTo>
                      <a:pt x="109" y="245"/>
                    </a:lnTo>
                    <a:lnTo>
                      <a:pt x="101" y="248"/>
                    </a:lnTo>
                    <a:lnTo>
                      <a:pt x="91" y="251"/>
                    </a:lnTo>
                    <a:lnTo>
                      <a:pt x="83" y="254"/>
                    </a:lnTo>
                    <a:lnTo>
                      <a:pt x="73" y="256"/>
                    </a:lnTo>
                    <a:lnTo>
                      <a:pt x="67" y="259"/>
                    </a:lnTo>
                    <a:lnTo>
                      <a:pt x="59" y="263"/>
                    </a:lnTo>
                    <a:lnTo>
                      <a:pt x="56" y="267"/>
                    </a:lnTo>
                    <a:lnTo>
                      <a:pt x="50" y="270"/>
                    </a:lnTo>
                    <a:lnTo>
                      <a:pt x="46" y="272"/>
                    </a:lnTo>
                    <a:lnTo>
                      <a:pt x="41" y="277"/>
                    </a:lnTo>
                    <a:lnTo>
                      <a:pt x="39" y="282"/>
                    </a:lnTo>
                    <a:lnTo>
                      <a:pt x="35" y="288"/>
                    </a:lnTo>
                    <a:lnTo>
                      <a:pt x="33" y="293"/>
                    </a:lnTo>
                    <a:lnTo>
                      <a:pt x="32" y="300"/>
                    </a:lnTo>
                    <a:lnTo>
                      <a:pt x="32" y="307"/>
                    </a:lnTo>
                    <a:lnTo>
                      <a:pt x="32" y="312"/>
                    </a:lnTo>
                    <a:lnTo>
                      <a:pt x="32" y="320"/>
                    </a:lnTo>
                    <a:lnTo>
                      <a:pt x="33" y="326"/>
                    </a:lnTo>
                    <a:lnTo>
                      <a:pt x="36" y="332"/>
                    </a:lnTo>
                    <a:lnTo>
                      <a:pt x="37" y="339"/>
                    </a:lnTo>
                    <a:lnTo>
                      <a:pt x="40" y="345"/>
                    </a:lnTo>
                    <a:lnTo>
                      <a:pt x="42" y="350"/>
                    </a:lnTo>
                    <a:lnTo>
                      <a:pt x="46" y="357"/>
                    </a:lnTo>
                    <a:lnTo>
                      <a:pt x="50" y="352"/>
                    </a:lnTo>
                    <a:lnTo>
                      <a:pt x="54" y="349"/>
                    </a:lnTo>
                    <a:lnTo>
                      <a:pt x="59" y="344"/>
                    </a:lnTo>
                    <a:lnTo>
                      <a:pt x="63" y="340"/>
                    </a:lnTo>
                    <a:lnTo>
                      <a:pt x="67" y="334"/>
                    </a:lnTo>
                    <a:lnTo>
                      <a:pt x="70" y="329"/>
                    </a:lnTo>
                    <a:lnTo>
                      <a:pt x="75" y="325"/>
                    </a:lnTo>
                    <a:lnTo>
                      <a:pt x="80" y="320"/>
                    </a:lnTo>
                    <a:lnTo>
                      <a:pt x="84" y="315"/>
                    </a:lnTo>
                    <a:lnTo>
                      <a:pt x="88" y="311"/>
                    </a:lnTo>
                    <a:lnTo>
                      <a:pt x="93" y="308"/>
                    </a:lnTo>
                    <a:lnTo>
                      <a:pt x="99" y="306"/>
                    </a:lnTo>
                    <a:lnTo>
                      <a:pt x="105" y="303"/>
                    </a:lnTo>
                    <a:lnTo>
                      <a:pt x="111" y="303"/>
                    </a:lnTo>
                    <a:lnTo>
                      <a:pt x="118" y="303"/>
                    </a:lnTo>
                    <a:lnTo>
                      <a:pt x="126" y="306"/>
                    </a:lnTo>
                    <a:lnTo>
                      <a:pt x="118" y="309"/>
                    </a:lnTo>
                    <a:lnTo>
                      <a:pt x="111" y="316"/>
                    </a:lnTo>
                    <a:lnTo>
                      <a:pt x="105" y="324"/>
                    </a:lnTo>
                    <a:lnTo>
                      <a:pt x="99" y="334"/>
                    </a:lnTo>
                    <a:lnTo>
                      <a:pt x="93" y="343"/>
                    </a:lnTo>
                    <a:lnTo>
                      <a:pt x="88" y="353"/>
                    </a:lnTo>
                    <a:lnTo>
                      <a:pt x="83" y="363"/>
                    </a:lnTo>
                    <a:lnTo>
                      <a:pt x="77" y="373"/>
                    </a:lnTo>
                    <a:lnTo>
                      <a:pt x="71" y="380"/>
                    </a:lnTo>
                    <a:lnTo>
                      <a:pt x="67" y="387"/>
                    </a:lnTo>
                    <a:lnTo>
                      <a:pt x="60" y="392"/>
                    </a:lnTo>
                    <a:lnTo>
                      <a:pt x="54" y="396"/>
                    </a:lnTo>
                    <a:lnTo>
                      <a:pt x="47" y="395"/>
                    </a:lnTo>
                    <a:lnTo>
                      <a:pt x="40" y="392"/>
                    </a:lnTo>
                    <a:lnTo>
                      <a:pt x="30" y="385"/>
                    </a:lnTo>
                    <a:lnTo>
                      <a:pt x="23" y="376"/>
                    </a:lnTo>
                    <a:lnTo>
                      <a:pt x="11" y="365"/>
                    </a:lnTo>
                    <a:lnTo>
                      <a:pt x="5" y="353"/>
                    </a:lnTo>
                    <a:lnTo>
                      <a:pt x="1" y="342"/>
                    </a:lnTo>
                    <a:lnTo>
                      <a:pt x="0" y="331"/>
                    </a:lnTo>
                    <a:lnTo>
                      <a:pt x="0" y="320"/>
                    </a:lnTo>
                    <a:lnTo>
                      <a:pt x="2" y="308"/>
                    </a:lnTo>
                    <a:lnTo>
                      <a:pt x="6" y="297"/>
                    </a:lnTo>
                    <a:lnTo>
                      <a:pt x="11" y="286"/>
                    </a:lnTo>
                    <a:lnTo>
                      <a:pt x="13" y="273"/>
                    </a:lnTo>
                    <a:lnTo>
                      <a:pt x="17" y="263"/>
                    </a:lnTo>
                    <a:lnTo>
                      <a:pt x="19" y="251"/>
                    </a:lnTo>
                    <a:lnTo>
                      <a:pt x="21" y="241"/>
                    </a:lnTo>
                    <a:lnTo>
                      <a:pt x="20" y="230"/>
                    </a:lnTo>
                    <a:lnTo>
                      <a:pt x="17" y="218"/>
                    </a:lnTo>
                    <a:lnTo>
                      <a:pt x="11" y="208"/>
                    </a:lnTo>
                    <a:lnTo>
                      <a:pt x="3" y="198"/>
                    </a:lnTo>
                    <a:lnTo>
                      <a:pt x="8" y="188"/>
                    </a:lnTo>
                    <a:lnTo>
                      <a:pt x="13" y="178"/>
                    </a:lnTo>
                    <a:lnTo>
                      <a:pt x="20" y="168"/>
                    </a:lnTo>
                    <a:lnTo>
                      <a:pt x="27" y="157"/>
                    </a:lnTo>
                    <a:lnTo>
                      <a:pt x="32" y="147"/>
                    </a:lnTo>
                    <a:lnTo>
                      <a:pt x="40" y="137"/>
                    </a:lnTo>
                    <a:lnTo>
                      <a:pt x="46" y="126"/>
                    </a:lnTo>
                    <a:lnTo>
                      <a:pt x="52" y="117"/>
                    </a:lnTo>
                    <a:lnTo>
                      <a:pt x="58" y="105"/>
                    </a:lnTo>
                    <a:lnTo>
                      <a:pt x="63" y="94"/>
                    </a:lnTo>
                    <a:lnTo>
                      <a:pt x="68" y="83"/>
                    </a:lnTo>
                    <a:lnTo>
                      <a:pt x="72" y="73"/>
                    </a:lnTo>
                    <a:lnTo>
                      <a:pt x="75" y="61"/>
                    </a:lnTo>
                    <a:lnTo>
                      <a:pt x="77" y="49"/>
                    </a:lnTo>
                    <a:lnTo>
                      <a:pt x="78" y="38"/>
                    </a:lnTo>
                    <a:lnTo>
                      <a:pt x="79" y="26"/>
                    </a:lnTo>
                    <a:lnTo>
                      <a:pt x="17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3" name="Freeform 102"/>
              <p:cNvSpPr>
                <a:spLocks/>
              </p:cNvSpPr>
              <p:nvPr/>
            </p:nvSpPr>
            <p:spPr bwMode="auto">
              <a:xfrm>
                <a:off x="6028" y="2210"/>
                <a:ext cx="25" cy="29"/>
              </a:xfrm>
              <a:custGeom>
                <a:avLst/>
                <a:gdLst>
                  <a:gd name="T0" fmla="*/ 0 w 71"/>
                  <a:gd name="T1" fmla="*/ 0 h 69"/>
                  <a:gd name="T2" fmla="*/ 0 w 71"/>
                  <a:gd name="T3" fmla="*/ 0 h 69"/>
                  <a:gd name="T4" fmla="*/ 0 w 71"/>
                  <a:gd name="T5" fmla="*/ 0 h 69"/>
                  <a:gd name="T6" fmla="*/ 0 w 71"/>
                  <a:gd name="T7" fmla="*/ 0 h 69"/>
                  <a:gd name="T8" fmla="*/ 0 w 71"/>
                  <a:gd name="T9" fmla="*/ 0 h 69"/>
                  <a:gd name="T10" fmla="*/ 0 w 71"/>
                  <a:gd name="T11" fmla="*/ 0 h 69"/>
                  <a:gd name="T12" fmla="*/ 0 w 71"/>
                  <a:gd name="T13" fmla="*/ 0 h 69"/>
                  <a:gd name="T14" fmla="*/ 0 w 71"/>
                  <a:gd name="T15" fmla="*/ 0 h 69"/>
                  <a:gd name="T16" fmla="*/ 0 w 71"/>
                  <a:gd name="T17" fmla="*/ 0 h 69"/>
                  <a:gd name="T18" fmla="*/ 0 w 71"/>
                  <a:gd name="T19" fmla="*/ 0 h 69"/>
                  <a:gd name="T20" fmla="*/ 0 w 71"/>
                  <a:gd name="T21" fmla="*/ 0 h 69"/>
                  <a:gd name="T22" fmla="*/ 0 w 71"/>
                  <a:gd name="T23" fmla="*/ 0 h 69"/>
                  <a:gd name="T24" fmla="*/ 0 w 71"/>
                  <a:gd name="T25" fmla="*/ 0 h 69"/>
                  <a:gd name="T26" fmla="*/ 0 w 71"/>
                  <a:gd name="T27" fmla="*/ 0 h 69"/>
                  <a:gd name="T28" fmla="*/ 0 w 71"/>
                  <a:gd name="T29" fmla="*/ 0 h 69"/>
                  <a:gd name="T30" fmla="*/ 0 w 71"/>
                  <a:gd name="T31" fmla="*/ 0 h 69"/>
                  <a:gd name="T32" fmla="*/ 0 w 71"/>
                  <a:gd name="T33" fmla="*/ 0 h 69"/>
                  <a:gd name="T34" fmla="*/ 0 w 71"/>
                  <a:gd name="T35" fmla="*/ 0 h 69"/>
                  <a:gd name="T36" fmla="*/ 0 w 71"/>
                  <a:gd name="T37" fmla="*/ 0 h 69"/>
                  <a:gd name="T38" fmla="*/ 0 w 71"/>
                  <a:gd name="T39" fmla="*/ 0 h 69"/>
                  <a:gd name="T40" fmla="*/ 0 w 71"/>
                  <a:gd name="T41" fmla="*/ 0 h 69"/>
                  <a:gd name="T42" fmla="*/ 0 w 71"/>
                  <a:gd name="T43" fmla="*/ 0 h 69"/>
                  <a:gd name="T44" fmla="*/ 0 w 71"/>
                  <a:gd name="T45" fmla="*/ 0 h 69"/>
                  <a:gd name="T46" fmla="*/ 0 w 71"/>
                  <a:gd name="T47" fmla="*/ 0 h 69"/>
                  <a:gd name="T48" fmla="*/ 0 w 71"/>
                  <a:gd name="T49" fmla="*/ 0 h 69"/>
                  <a:gd name="T50" fmla="*/ 0 w 71"/>
                  <a:gd name="T51" fmla="*/ 0 h 69"/>
                  <a:gd name="T52" fmla="*/ 0 w 71"/>
                  <a:gd name="T53" fmla="*/ 0 h 69"/>
                  <a:gd name="T54" fmla="*/ 0 w 71"/>
                  <a:gd name="T55" fmla="*/ 0 h 69"/>
                  <a:gd name="T56" fmla="*/ 0 w 71"/>
                  <a:gd name="T57" fmla="*/ 0 h 69"/>
                  <a:gd name="T58" fmla="*/ 0 w 71"/>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69"/>
                  <a:gd name="T92" fmla="*/ 71 w 71"/>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69">
                    <a:moveTo>
                      <a:pt x="71" y="0"/>
                    </a:moveTo>
                    <a:lnTo>
                      <a:pt x="61" y="3"/>
                    </a:lnTo>
                    <a:lnTo>
                      <a:pt x="54" y="5"/>
                    </a:lnTo>
                    <a:lnTo>
                      <a:pt x="46" y="5"/>
                    </a:lnTo>
                    <a:lnTo>
                      <a:pt x="39" y="6"/>
                    </a:lnTo>
                    <a:lnTo>
                      <a:pt x="30" y="5"/>
                    </a:lnTo>
                    <a:lnTo>
                      <a:pt x="23" y="5"/>
                    </a:lnTo>
                    <a:lnTo>
                      <a:pt x="16" y="6"/>
                    </a:lnTo>
                    <a:lnTo>
                      <a:pt x="8" y="8"/>
                    </a:lnTo>
                    <a:lnTo>
                      <a:pt x="10" y="15"/>
                    </a:lnTo>
                    <a:lnTo>
                      <a:pt x="10" y="21"/>
                    </a:lnTo>
                    <a:lnTo>
                      <a:pt x="8" y="29"/>
                    </a:lnTo>
                    <a:lnTo>
                      <a:pt x="6" y="37"/>
                    </a:lnTo>
                    <a:lnTo>
                      <a:pt x="3" y="45"/>
                    </a:lnTo>
                    <a:lnTo>
                      <a:pt x="2" y="53"/>
                    </a:lnTo>
                    <a:lnTo>
                      <a:pt x="0" y="60"/>
                    </a:lnTo>
                    <a:lnTo>
                      <a:pt x="0" y="69"/>
                    </a:lnTo>
                    <a:lnTo>
                      <a:pt x="6" y="63"/>
                    </a:lnTo>
                    <a:lnTo>
                      <a:pt x="14" y="57"/>
                    </a:lnTo>
                    <a:lnTo>
                      <a:pt x="22" y="52"/>
                    </a:lnTo>
                    <a:lnTo>
                      <a:pt x="29" y="47"/>
                    </a:lnTo>
                    <a:lnTo>
                      <a:pt x="35" y="41"/>
                    </a:lnTo>
                    <a:lnTo>
                      <a:pt x="41" y="36"/>
                    </a:lnTo>
                    <a:lnTo>
                      <a:pt x="46" y="31"/>
                    </a:lnTo>
                    <a:lnTo>
                      <a:pt x="52" y="26"/>
                    </a:lnTo>
                    <a:lnTo>
                      <a:pt x="58" y="20"/>
                    </a:lnTo>
                    <a:lnTo>
                      <a:pt x="62" y="14"/>
                    </a:lnTo>
                    <a:lnTo>
                      <a:pt x="67" y="7"/>
                    </a:lnTo>
                    <a:lnTo>
                      <a:pt x="7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4" name="Freeform 103"/>
              <p:cNvSpPr>
                <a:spLocks/>
              </p:cNvSpPr>
              <p:nvPr/>
            </p:nvSpPr>
            <p:spPr bwMode="auto">
              <a:xfrm>
                <a:off x="5798" y="2200"/>
                <a:ext cx="10" cy="13"/>
              </a:xfrm>
              <a:custGeom>
                <a:avLst/>
                <a:gdLst>
                  <a:gd name="T0" fmla="*/ 0 w 24"/>
                  <a:gd name="T1" fmla="*/ 0 h 13"/>
                  <a:gd name="T2" fmla="*/ 0 w 24"/>
                  <a:gd name="T3" fmla="*/ 0 h 13"/>
                  <a:gd name="T4" fmla="*/ 0 w 24"/>
                  <a:gd name="T5" fmla="*/ 0 h 13"/>
                  <a:gd name="T6" fmla="*/ 0 w 24"/>
                  <a:gd name="T7" fmla="*/ 0 h 13"/>
                  <a:gd name="T8" fmla="*/ 0 w 24"/>
                  <a:gd name="T9" fmla="*/ 0 h 13"/>
                  <a:gd name="T10" fmla="*/ 0 w 24"/>
                  <a:gd name="T11" fmla="*/ 0 h 13"/>
                  <a:gd name="T12" fmla="*/ 0 w 24"/>
                  <a:gd name="T13" fmla="*/ 0 h 13"/>
                  <a:gd name="T14" fmla="*/ 0 w 24"/>
                  <a:gd name="T15" fmla="*/ 0 h 13"/>
                  <a:gd name="T16" fmla="*/ 0 w 24"/>
                  <a:gd name="T17" fmla="*/ 0 h 13"/>
                  <a:gd name="T18" fmla="*/ 0 w 24"/>
                  <a:gd name="T19" fmla="*/ 0 h 13"/>
                  <a:gd name="T20" fmla="*/ 0 w 24"/>
                  <a:gd name="T21" fmla="*/ 0 h 13"/>
                  <a:gd name="T22" fmla="*/ 0 w 24"/>
                  <a:gd name="T23" fmla="*/ 0 h 13"/>
                  <a:gd name="T24" fmla="*/ 0 w 24"/>
                  <a:gd name="T25" fmla="*/ 0 h 13"/>
                  <a:gd name="T26" fmla="*/ 0 w 24"/>
                  <a:gd name="T27" fmla="*/ 0 h 13"/>
                  <a:gd name="T28" fmla="*/ 0 w 24"/>
                  <a:gd name="T29" fmla="*/ 0 h 13"/>
                  <a:gd name="T30" fmla="*/ 0 w 2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3"/>
                  <a:gd name="T50" fmla="*/ 24 w 24"/>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3">
                    <a:moveTo>
                      <a:pt x="8" y="0"/>
                    </a:moveTo>
                    <a:lnTo>
                      <a:pt x="11" y="0"/>
                    </a:lnTo>
                    <a:lnTo>
                      <a:pt x="16" y="0"/>
                    </a:lnTo>
                    <a:lnTo>
                      <a:pt x="19" y="0"/>
                    </a:lnTo>
                    <a:lnTo>
                      <a:pt x="24" y="0"/>
                    </a:lnTo>
                    <a:lnTo>
                      <a:pt x="22" y="5"/>
                    </a:lnTo>
                    <a:lnTo>
                      <a:pt x="20" y="10"/>
                    </a:lnTo>
                    <a:lnTo>
                      <a:pt x="16" y="12"/>
                    </a:lnTo>
                    <a:lnTo>
                      <a:pt x="12" y="13"/>
                    </a:lnTo>
                    <a:lnTo>
                      <a:pt x="7" y="13"/>
                    </a:lnTo>
                    <a:lnTo>
                      <a:pt x="3" y="12"/>
                    </a:lnTo>
                    <a:lnTo>
                      <a:pt x="0" y="10"/>
                    </a:lnTo>
                    <a:lnTo>
                      <a:pt x="1" y="7"/>
                    </a:lnTo>
                    <a:lnTo>
                      <a:pt x="4"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5" name="Freeform 104"/>
              <p:cNvSpPr>
                <a:spLocks/>
              </p:cNvSpPr>
              <p:nvPr/>
            </p:nvSpPr>
            <p:spPr bwMode="auto">
              <a:xfrm>
                <a:off x="5448" y="2210"/>
                <a:ext cx="41" cy="13"/>
              </a:xfrm>
              <a:custGeom>
                <a:avLst/>
                <a:gdLst>
                  <a:gd name="T0" fmla="*/ 0 w 99"/>
                  <a:gd name="T1" fmla="*/ 0 h 35"/>
                  <a:gd name="T2" fmla="*/ 0 w 99"/>
                  <a:gd name="T3" fmla="*/ 0 h 35"/>
                  <a:gd name="T4" fmla="*/ 0 w 99"/>
                  <a:gd name="T5" fmla="*/ 0 h 35"/>
                  <a:gd name="T6" fmla="*/ 0 w 99"/>
                  <a:gd name="T7" fmla="*/ 0 h 35"/>
                  <a:gd name="T8" fmla="*/ 0 w 99"/>
                  <a:gd name="T9" fmla="*/ 0 h 35"/>
                  <a:gd name="T10" fmla="*/ 0 w 99"/>
                  <a:gd name="T11" fmla="*/ 0 h 35"/>
                  <a:gd name="T12" fmla="*/ 0 w 99"/>
                  <a:gd name="T13" fmla="*/ 0 h 35"/>
                  <a:gd name="T14" fmla="*/ 0 w 99"/>
                  <a:gd name="T15" fmla="*/ 0 h 35"/>
                  <a:gd name="T16" fmla="*/ 0 w 99"/>
                  <a:gd name="T17" fmla="*/ 0 h 35"/>
                  <a:gd name="T18" fmla="*/ 0 w 99"/>
                  <a:gd name="T19" fmla="*/ 0 h 35"/>
                  <a:gd name="T20" fmla="*/ 0 w 99"/>
                  <a:gd name="T21" fmla="*/ 0 h 35"/>
                  <a:gd name="T22" fmla="*/ 0 w 99"/>
                  <a:gd name="T23" fmla="*/ 0 h 35"/>
                  <a:gd name="T24" fmla="*/ 0 w 99"/>
                  <a:gd name="T25" fmla="*/ 0 h 35"/>
                  <a:gd name="T26" fmla="*/ 0 w 99"/>
                  <a:gd name="T27" fmla="*/ 0 h 35"/>
                  <a:gd name="T28" fmla="*/ 0 w 99"/>
                  <a:gd name="T29" fmla="*/ 0 h 35"/>
                  <a:gd name="T30" fmla="*/ 0 w 99"/>
                  <a:gd name="T31" fmla="*/ 0 h 35"/>
                  <a:gd name="T32" fmla="*/ 0 w 99"/>
                  <a:gd name="T33" fmla="*/ 0 h 35"/>
                  <a:gd name="T34" fmla="*/ 0 w 99"/>
                  <a:gd name="T35" fmla="*/ 0 h 35"/>
                  <a:gd name="T36" fmla="*/ 0 w 99"/>
                  <a:gd name="T37" fmla="*/ 0 h 35"/>
                  <a:gd name="T38" fmla="*/ 0 w 99"/>
                  <a:gd name="T39" fmla="*/ 0 h 35"/>
                  <a:gd name="T40" fmla="*/ 0 w 99"/>
                  <a:gd name="T41" fmla="*/ 0 h 35"/>
                  <a:gd name="T42" fmla="*/ 0 w 99"/>
                  <a:gd name="T43" fmla="*/ 0 h 35"/>
                  <a:gd name="T44" fmla="*/ 0 w 99"/>
                  <a:gd name="T45" fmla="*/ 0 h 35"/>
                  <a:gd name="T46" fmla="*/ 0 w 99"/>
                  <a:gd name="T47" fmla="*/ 0 h 35"/>
                  <a:gd name="T48" fmla="*/ 0 w 99"/>
                  <a:gd name="T49" fmla="*/ 0 h 35"/>
                  <a:gd name="T50" fmla="*/ 0 w 99"/>
                  <a:gd name="T51" fmla="*/ 0 h 35"/>
                  <a:gd name="T52" fmla="*/ 0 w 99"/>
                  <a:gd name="T53" fmla="*/ 0 h 35"/>
                  <a:gd name="T54" fmla="*/ 0 w 99"/>
                  <a:gd name="T55" fmla="*/ 0 h 35"/>
                  <a:gd name="T56" fmla="*/ 0 w 99"/>
                  <a:gd name="T57" fmla="*/ 0 h 35"/>
                  <a:gd name="T58" fmla="*/ 0 w 99"/>
                  <a:gd name="T59" fmla="*/ 0 h 35"/>
                  <a:gd name="T60" fmla="*/ 0 w 99"/>
                  <a:gd name="T61" fmla="*/ 0 h 35"/>
                  <a:gd name="T62" fmla="*/ 0 w 99"/>
                  <a:gd name="T63" fmla="*/ 0 h 35"/>
                  <a:gd name="T64" fmla="*/ 0 w 99"/>
                  <a:gd name="T65" fmla="*/ 0 h 35"/>
                  <a:gd name="T66" fmla="*/ 0 w 99"/>
                  <a:gd name="T67" fmla="*/ 0 h 35"/>
                  <a:gd name="T68" fmla="*/ 0 w 99"/>
                  <a:gd name="T69" fmla="*/ 0 h 35"/>
                  <a:gd name="T70" fmla="*/ 0 w 99"/>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35"/>
                  <a:gd name="T110" fmla="*/ 99 w 9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35">
                    <a:moveTo>
                      <a:pt x="2" y="0"/>
                    </a:moveTo>
                    <a:lnTo>
                      <a:pt x="9" y="4"/>
                    </a:lnTo>
                    <a:lnTo>
                      <a:pt x="15" y="6"/>
                    </a:lnTo>
                    <a:lnTo>
                      <a:pt x="24" y="7"/>
                    </a:lnTo>
                    <a:lnTo>
                      <a:pt x="32" y="9"/>
                    </a:lnTo>
                    <a:lnTo>
                      <a:pt x="38" y="9"/>
                    </a:lnTo>
                    <a:lnTo>
                      <a:pt x="46" y="9"/>
                    </a:lnTo>
                    <a:lnTo>
                      <a:pt x="53" y="8"/>
                    </a:lnTo>
                    <a:lnTo>
                      <a:pt x="62" y="8"/>
                    </a:lnTo>
                    <a:lnTo>
                      <a:pt x="71" y="8"/>
                    </a:lnTo>
                    <a:lnTo>
                      <a:pt x="80" y="8"/>
                    </a:lnTo>
                    <a:lnTo>
                      <a:pt x="84" y="8"/>
                    </a:lnTo>
                    <a:lnTo>
                      <a:pt x="90" y="10"/>
                    </a:lnTo>
                    <a:lnTo>
                      <a:pt x="93" y="11"/>
                    </a:lnTo>
                    <a:lnTo>
                      <a:pt x="99" y="14"/>
                    </a:lnTo>
                    <a:lnTo>
                      <a:pt x="91" y="19"/>
                    </a:lnTo>
                    <a:lnTo>
                      <a:pt x="83" y="25"/>
                    </a:lnTo>
                    <a:lnTo>
                      <a:pt x="77" y="26"/>
                    </a:lnTo>
                    <a:lnTo>
                      <a:pt x="72" y="29"/>
                    </a:lnTo>
                    <a:lnTo>
                      <a:pt x="67" y="31"/>
                    </a:lnTo>
                    <a:lnTo>
                      <a:pt x="62" y="33"/>
                    </a:lnTo>
                    <a:lnTo>
                      <a:pt x="53" y="34"/>
                    </a:lnTo>
                    <a:lnTo>
                      <a:pt x="47" y="35"/>
                    </a:lnTo>
                    <a:lnTo>
                      <a:pt x="40" y="35"/>
                    </a:lnTo>
                    <a:lnTo>
                      <a:pt x="34" y="35"/>
                    </a:lnTo>
                    <a:lnTo>
                      <a:pt x="25" y="34"/>
                    </a:lnTo>
                    <a:lnTo>
                      <a:pt x="19" y="33"/>
                    </a:lnTo>
                    <a:lnTo>
                      <a:pt x="14" y="30"/>
                    </a:lnTo>
                    <a:lnTo>
                      <a:pt x="9" y="27"/>
                    </a:lnTo>
                    <a:lnTo>
                      <a:pt x="4" y="22"/>
                    </a:lnTo>
                    <a:lnTo>
                      <a:pt x="1" y="16"/>
                    </a:lnTo>
                    <a:lnTo>
                      <a:pt x="0" y="12"/>
                    </a:lnTo>
                    <a:lnTo>
                      <a:pt x="0" y="8"/>
                    </a:lnTo>
                    <a:lnTo>
                      <a:pt x="0" y="4"/>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6" name="Freeform 105"/>
              <p:cNvSpPr>
                <a:spLocks/>
              </p:cNvSpPr>
              <p:nvPr/>
            </p:nvSpPr>
            <p:spPr bwMode="auto">
              <a:xfrm>
                <a:off x="5759" y="2210"/>
                <a:ext cx="25" cy="13"/>
              </a:xfrm>
              <a:custGeom>
                <a:avLst/>
                <a:gdLst>
                  <a:gd name="T0" fmla="*/ 0 w 56"/>
                  <a:gd name="T1" fmla="*/ 0 h 42"/>
                  <a:gd name="T2" fmla="*/ 0 w 56"/>
                  <a:gd name="T3" fmla="*/ 0 h 42"/>
                  <a:gd name="T4" fmla="*/ 0 w 56"/>
                  <a:gd name="T5" fmla="*/ 0 h 42"/>
                  <a:gd name="T6" fmla="*/ 0 w 56"/>
                  <a:gd name="T7" fmla="*/ 0 h 42"/>
                  <a:gd name="T8" fmla="*/ 0 w 56"/>
                  <a:gd name="T9" fmla="*/ 0 h 42"/>
                  <a:gd name="T10" fmla="*/ 0 w 56"/>
                  <a:gd name="T11" fmla="*/ 0 h 42"/>
                  <a:gd name="T12" fmla="*/ 0 w 56"/>
                  <a:gd name="T13" fmla="*/ 0 h 42"/>
                  <a:gd name="T14" fmla="*/ 0 w 56"/>
                  <a:gd name="T15" fmla="*/ 0 h 42"/>
                  <a:gd name="T16" fmla="*/ 0 w 56"/>
                  <a:gd name="T17" fmla="*/ 0 h 42"/>
                  <a:gd name="T18" fmla="*/ 0 w 56"/>
                  <a:gd name="T19" fmla="*/ 0 h 42"/>
                  <a:gd name="T20" fmla="*/ 0 w 56"/>
                  <a:gd name="T21" fmla="*/ 0 h 42"/>
                  <a:gd name="T22" fmla="*/ 0 w 56"/>
                  <a:gd name="T23" fmla="*/ 0 h 42"/>
                  <a:gd name="T24" fmla="*/ 0 w 56"/>
                  <a:gd name="T25" fmla="*/ 0 h 42"/>
                  <a:gd name="T26" fmla="*/ 0 w 56"/>
                  <a:gd name="T27" fmla="*/ 0 h 42"/>
                  <a:gd name="T28" fmla="*/ 0 w 56"/>
                  <a:gd name="T29" fmla="*/ 0 h 42"/>
                  <a:gd name="T30" fmla="*/ 0 w 56"/>
                  <a:gd name="T31" fmla="*/ 0 h 42"/>
                  <a:gd name="T32" fmla="*/ 0 w 56"/>
                  <a:gd name="T33" fmla="*/ 0 h 42"/>
                  <a:gd name="T34" fmla="*/ 0 w 56"/>
                  <a:gd name="T35" fmla="*/ 0 h 42"/>
                  <a:gd name="T36" fmla="*/ 0 w 56"/>
                  <a:gd name="T37" fmla="*/ 0 h 42"/>
                  <a:gd name="T38" fmla="*/ 0 w 56"/>
                  <a:gd name="T39" fmla="*/ 0 h 42"/>
                  <a:gd name="T40" fmla="*/ 0 w 56"/>
                  <a:gd name="T41" fmla="*/ 0 h 42"/>
                  <a:gd name="T42" fmla="*/ 0 w 56"/>
                  <a:gd name="T43" fmla="*/ 0 h 42"/>
                  <a:gd name="T44" fmla="*/ 0 w 56"/>
                  <a:gd name="T45" fmla="*/ 0 h 42"/>
                  <a:gd name="T46" fmla="*/ 0 w 56"/>
                  <a:gd name="T47" fmla="*/ 0 h 42"/>
                  <a:gd name="T48" fmla="*/ 0 w 56"/>
                  <a:gd name="T49" fmla="*/ 0 h 42"/>
                  <a:gd name="T50" fmla="*/ 0 w 56"/>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2"/>
                  <a:gd name="T80" fmla="*/ 56 w 56"/>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2">
                    <a:moveTo>
                      <a:pt x="53" y="0"/>
                    </a:moveTo>
                    <a:lnTo>
                      <a:pt x="56" y="9"/>
                    </a:lnTo>
                    <a:lnTo>
                      <a:pt x="56" y="18"/>
                    </a:lnTo>
                    <a:lnTo>
                      <a:pt x="52" y="25"/>
                    </a:lnTo>
                    <a:lnTo>
                      <a:pt x="46" y="32"/>
                    </a:lnTo>
                    <a:lnTo>
                      <a:pt x="40" y="34"/>
                    </a:lnTo>
                    <a:lnTo>
                      <a:pt x="35" y="36"/>
                    </a:lnTo>
                    <a:lnTo>
                      <a:pt x="30" y="38"/>
                    </a:lnTo>
                    <a:lnTo>
                      <a:pt x="25" y="40"/>
                    </a:lnTo>
                    <a:lnTo>
                      <a:pt x="19" y="41"/>
                    </a:lnTo>
                    <a:lnTo>
                      <a:pt x="14" y="42"/>
                    </a:lnTo>
                    <a:lnTo>
                      <a:pt x="9" y="42"/>
                    </a:lnTo>
                    <a:lnTo>
                      <a:pt x="5" y="42"/>
                    </a:lnTo>
                    <a:lnTo>
                      <a:pt x="0" y="38"/>
                    </a:lnTo>
                    <a:lnTo>
                      <a:pt x="0" y="33"/>
                    </a:lnTo>
                    <a:lnTo>
                      <a:pt x="1" y="27"/>
                    </a:lnTo>
                    <a:lnTo>
                      <a:pt x="6" y="23"/>
                    </a:lnTo>
                    <a:lnTo>
                      <a:pt x="9" y="19"/>
                    </a:lnTo>
                    <a:lnTo>
                      <a:pt x="13" y="17"/>
                    </a:lnTo>
                    <a:lnTo>
                      <a:pt x="17" y="14"/>
                    </a:lnTo>
                    <a:lnTo>
                      <a:pt x="23" y="11"/>
                    </a:lnTo>
                    <a:lnTo>
                      <a:pt x="30" y="8"/>
                    </a:lnTo>
                    <a:lnTo>
                      <a:pt x="37" y="6"/>
                    </a:lnTo>
                    <a:lnTo>
                      <a:pt x="45" y="3"/>
                    </a:lnTo>
                    <a:lnTo>
                      <a:pt x="5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7" name="Freeform 106"/>
              <p:cNvSpPr>
                <a:spLocks/>
              </p:cNvSpPr>
              <p:nvPr/>
            </p:nvSpPr>
            <p:spPr bwMode="auto">
              <a:xfrm>
                <a:off x="5346" y="2221"/>
                <a:ext cx="15" cy="24"/>
              </a:xfrm>
              <a:custGeom>
                <a:avLst/>
                <a:gdLst>
                  <a:gd name="T0" fmla="*/ 0 w 35"/>
                  <a:gd name="T1" fmla="*/ 0 h 58"/>
                  <a:gd name="T2" fmla="*/ 0 w 35"/>
                  <a:gd name="T3" fmla="*/ 0 h 58"/>
                  <a:gd name="T4" fmla="*/ 0 w 35"/>
                  <a:gd name="T5" fmla="*/ 0 h 58"/>
                  <a:gd name="T6" fmla="*/ 0 w 35"/>
                  <a:gd name="T7" fmla="*/ 0 h 58"/>
                  <a:gd name="T8" fmla="*/ 0 w 35"/>
                  <a:gd name="T9" fmla="*/ 0 h 58"/>
                  <a:gd name="T10" fmla="*/ 0 w 35"/>
                  <a:gd name="T11" fmla="*/ 0 h 58"/>
                  <a:gd name="T12" fmla="*/ 0 w 35"/>
                  <a:gd name="T13" fmla="*/ 0 h 58"/>
                  <a:gd name="T14" fmla="*/ 0 w 35"/>
                  <a:gd name="T15" fmla="*/ 0 h 58"/>
                  <a:gd name="T16" fmla="*/ 0 w 35"/>
                  <a:gd name="T17" fmla="*/ 0 h 58"/>
                  <a:gd name="T18" fmla="*/ 0 w 35"/>
                  <a:gd name="T19" fmla="*/ 0 h 58"/>
                  <a:gd name="T20" fmla="*/ 0 w 35"/>
                  <a:gd name="T21" fmla="*/ 0 h 58"/>
                  <a:gd name="T22" fmla="*/ 0 w 35"/>
                  <a:gd name="T23" fmla="*/ 0 h 58"/>
                  <a:gd name="T24" fmla="*/ 0 w 35"/>
                  <a:gd name="T25" fmla="*/ 0 h 58"/>
                  <a:gd name="T26" fmla="*/ 0 w 35"/>
                  <a:gd name="T27" fmla="*/ 0 h 58"/>
                  <a:gd name="T28" fmla="*/ 0 w 35"/>
                  <a:gd name="T29" fmla="*/ 0 h 58"/>
                  <a:gd name="T30" fmla="*/ 0 w 35"/>
                  <a:gd name="T31" fmla="*/ 0 h 58"/>
                  <a:gd name="T32" fmla="*/ 0 w 35"/>
                  <a:gd name="T33" fmla="*/ 0 h 58"/>
                  <a:gd name="T34" fmla="*/ 0 w 35"/>
                  <a:gd name="T35" fmla="*/ 0 h 58"/>
                  <a:gd name="T36" fmla="*/ 0 w 35"/>
                  <a:gd name="T37" fmla="*/ 0 h 58"/>
                  <a:gd name="T38" fmla="*/ 0 w 35"/>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58"/>
                  <a:gd name="T62" fmla="*/ 35 w 35"/>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58">
                    <a:moveTo>
                      <a:pt x="35" y="0"/>
                    </a:moveTo>
                    <a:lnTo>
                      <a:pt x="35" y="5"/>
                    </a:lnTo>
                    <a:lnTo>
                      <a:pt x="35" y="11"/>
                    </a:lnTo>
                    <a:lnTo>
                      <a:pt x="33" y="16"/>
                    </a:lnTo>
                    <a:lnTo>
                      <a:pt x="31" y="22"/>
                    </a:lnTo>
                    <a:lnTo>
                      <a:pt x="27" y="27"/>
                    </a:lnTo>
                    <a:lnTo>
                      <a:pt x="24" y="31"/>
                    </a:lnTo>
                    <a:lnTo>
                      <a:pt x="19" y="37"/>
                    </a:lnTo>
                    <a:lnTo>
                      <a:pt x="15" y="42"/>
                    </a:lnTo>
                    <a:lnTo>
                      <a:pt x="9" y="49"/>
                    </a:lnTo>
                    <a:lnTo>
                      <a:pt x="3" y="58"/>
                    </a:lnTo>
                    <a:lnTo>
                      <a:pt x="0" y="49"/>
                    </a:lnTo>
                    <a:lnTo>
                      <a:pt x="1" y="42"/>
                    </a:lnTo>
                    <a:lnTo>
                      <a:pt x="3" y="36"/>
                    </a:lnTo>
                    <a:lnTo>
                      <a:pt x="8" y="30"/>
                    </a:lnTo>
                    <a:lnTo>
                      <a:pt x="14" y="22"/>
                    </a:lnTo>
                    <a:lnTo>
                      <a:pt x="22" y="14"/>
                    </a:lnTo>
                    <a:lnTo>
                      <a:pt x="29" y="7"/>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8" name="Freeform 107"/>
              <p:cNvSpPr>
                <a:spLocks/>
              </p:cNvSpPr>
              <p:nvPr/>
            </p:nvSpPr>
            <p:spPr bwMode="auto">
              <a:xfrm>
                <a:off x="5130" y="2222"/>
                <a:ext cx="9" cy="13"/>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32"/>
                  <a:gd name="T44" fmla="*/ 20 w 2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32">
                    <a:moveTo>
                      <a:pt x="17" y="0"/>
                    </a:moveTo>
                    <a:lnTo>
                      <a:pt x="20" y="8"/>
                    </a:lnTo>
                    <a:lnTo>
                      <a:pt x="17" y="17"/>
                    </a:lnTo>
                    <a:lnTo>
                      <a:pt x="13" y="20"/>
                    </a:lnTo>
                    <a:lnTo>
                      <a:pt x="11" y="24"/>
                    </a:lnTo>
                    <a:lnTo>
                      <a:pt x="6" y="27"/>
                    </a:lnTo>
                    <a:lnTo>
                      <a:pt x="3" y="32"/>
                    </a:lnTo>
                    <a:lnTo>
                      <a:pt x="0" y="31"/>
                    </a:lnTo>
                    <a:lnTo>
                      <a:pt x="0" y="30"/>
                    </a:lnTo>
                    <a:lnTo>
                      <a:pt x="4" y="23"/>
                    </a:lnTo>
                    <a:lnTo>
                      <a:pt x="9" y="14"/>
                    </a:lnTo>
                    <a:lnTo>
                      <a:pt x="11" y="6"/>
                    </a:lnTo>
                    <a:lnTo>
                      <a:pt x="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9" name="Freeform 108"/>
              <p:cNvSpPr>
                <a:spLocks/>
              </p:cNvSpPr>
              <p:nvPr/>
            </p:nvSpPr>
            <p:spPr bwMode="auto">
              <a:xfrm>
                <a:off x="5584" y="2237"/>
                <a:ext cx="5" cy="3"/>
              </a:xfrm>
              <a:custGeom>
                <a:avLst/>
                <a:gdLst>
                  <a:gd name="T0" fmla="*/ 0 w 14"/>
                  <a:gd name="T1" fmla="*/ 0 h 7"/>
                  <a:gd name="T2" fmla="*/ 0 w 14"/>
                  <a:gd name="T3" fmla="*/ 0 h 7"/>
                  <a:gd name="T4" fmla="*/ 0 w 14"/>
                  <a:gd name="T5" fmla="*/ 0 h 7"/>
                  <a:gd name="T6" fmla="*/ 0 w 14"/>
                  <a:gd name="T7" fmla="*/ 0 h 7"/>
                  <a:gd name="T8" fmla="*/ 0 w 14"/>
                  <a:gd name="T9" fmla="*/ 0 h 7"/>
                  <a:gd name="T10" fmla="*/ 0 w 14"/>
                  <a:gd name="T11" fmla="*/ 0 h 7"/>
                  <a:gd name="T12" fmla="*/ 0 w 14"/>
                  <a:gd name="T13" fmla="*/ 0 h 7"/>
                  <a:gd name="T14" fmla="*/ 0 w 14"/>
                  <a:gd name="T15" fmla="*/ 0 h 7"/>
                  <a:gd name="T16" fmla="*/ 0 w 14"/>
                  <a:gd name="T17" fmla="*/ 0 h 7"/>
                  <a:gd name="T18" fmla="*/ 0 w 14"/>
                  <a:gd name="T19" fmla="*/ 0 h 7"/>
                  <a:gd name="T20" fmla="*/ 0 w 14"/>
                  <a:gd name="T21" fmla="*/ 0 h 7"/>
                  <a:gd name="T22" fmla="*/ 0 w 14"/>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7"/>
                  <a:gd name="T38" fmla="*/ 14 w 1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7">
                    <a:moveTo>
                      <a:pt x="4" y="0"/>
                    </a:moveTo>
                    <a:lnTo>
                      <a:pt x="9" y="0"/>
                    </a:lnTo>
                    <a:lnTo>
                      <a:pt x="14" y="0"/>
                    </a:lnTo>
                    <a:lnTo>
                      <a:pt x="14" y="1"/>
                    </a:lnTo>
                    <a:lnTo>
                      <a:pt x="14" y="2"/>
                    </a:lnTo>
                    <a:lnTo>
                      <a:pt x="12" y="5"/>
                    </a:lnTo>
                    <a:lnTo>
                      <a:pt x="9" y="7"/>
                    </a:lnTo>
                    <a:lnTo>
                      <a:pt x="3" y="7"/>
                    </a:lnTo>
                    <a:lnTo>
                      <a:pt x="0" y="5"/>
                    </a:lnTo>
                    <a:lnTo>
                      <a:pt x="1"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0" name="Freeform 109"/>
              <p:cNvSpPr>
                <a:spLocks/>
              </p:cNvSpPr>
              <p:nvPr/>
            </p:nvSpPr>
            <p:spPr bwMode="auto">
              <a:xfrm>
                <a:off x="5434" y="2237"/>
                <a:ext cx="20" cy="9"/>
              </a:xfrm>
              <a:custGeom>
                <a:avLst/>
                <a:gdLst>
                  <a:gd name="T0" fmla="*/ 0 w 48"/>
                  <a:gd name="T1" fmla="*/ 0 h 21"/>
                  <a:gd name="T2" fmla="*/ 0 w 48"/>
                  <a:gd name="T3" fmla="*/ 0 h 21"/>
                  <a:gd name="T4" fmla="*/ 0 w 48"/>
                  <a:gd name="T5" fmla="*/ 0 h 21"/>
                  <a:gd name="T6" fmla="*/ 0 w 48"/>
                  <a:gd name="T7" fmla="*/ 0 h 21"/>
                  <a:gd name="T8" fmla="*/ 0 w 48"/>
                  <a:gd name="T9" fmla="*/ 0 h 21"/>
                  <a:gd name="T10" fmla="*/ 0 w 48"/>
                  <a:gd name="T11" fmla="*/ 0 h 21"/>
                  <a:gd name="T12" fmla="*/ 0 w 48"/>
                  <a:gd name="T13" fmla="*/ 0 h 21"/>
                  <a:gd name="T14" fmla="*/ 0 w 48"/>
                  <a:gd name="T15" fmla="*/ 0 h 21"/>
                  <a:gd name="T16" fmla="*/ 0 w 48"/>
                  <a:gd name="T17" fmla="*/ 0 h 21"/>
                  <a:gd name="T18" fmla="*/ 0 w 48"/>
                  <a:gd name="T19" fmla="*/ 0 h 21"/>
                  <a:gd name="T20" fmla="*/ 0 w 48"/>
                  <a:gd name="T21" fmla="*/ 0 h 21"/>
                  <a:gd name="T22" fmla="*/ 0 w 48"/>
                  <a:gd name="T23" fmla="*/ 0 h 21"/>
                  <a:gd name="T24" fmla="*/ 0 w 48"/>
                  <a:gd name="T25" fmla="*/ 0 h 21"/>
                  <a:gd name="T26" fmla="*/ 0 w 48"/>
                  <a:gd name="T27" fmla="*/ 0 h 21"/>
                  <a:gd name="T28" fmla="*/ 0 w 48"/>
                  <a:gd name="T29" fmla="*/ 0 h 21"/>
                  <a:gd name="T30" fmla="*/ 0 w 48"/>
                  <a:gd name="T31" fmla="*/ 0 h 21"/>
                  <a:gd name="T32" fmla="*/ 0 w 48"/>
                  <a:gd name="T33" fmla="*/ 0 h 21"/>
                  <a:gd name="T34" fmla="*/ 0 w 48"/>
                  <a:gd name="T35" fmla="*/ 0 h 21"/>
                  <a:gd name="T36" fmla="*/ 0 w 48"/>
                  <a:gd name="T37" fmla="*/ 0 h 21"/>
                  <a:gd name="T38" fmla="*/ 0 w 48"/>
                  <a:gd name="T39" fmla="*/ 0 h 21"/>
                  <a:gd name="T40" fmla="*/ 0 w 48"/>
                  <a:gd name="T41" fmla="*/ 0 h 21"/>
                  <a:gd name="T42" fmla="*/ 0 w 48"/>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1"/>
                  <a:gd name="T68" fmla="*/ 48 w 4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1">
                    <a:moveTo>
                      <a:pt x="8" y="0"/>
                    </a:moveTo>
                    <a:lnTo>
                      <a:pt x="12" y="2"/>
                    </a:lnTo>
                    <a:lnTo>
                      <a:pt x="18" y="4"/>
                    </a:lnTo>
                    <a:lnTo>
                      <a:pt x="23" y="6"/>
                    </a:lnTo>
                    <a:lnTo>
                      <a:pt x="29" y="9"/>
                    </a:lnTo>
                    <a:lnTo>
                      <a:pt x="33" y="11"/>
                    </a:lnTo>
                    <a:lnTo>
                      <a:pt x="39" y="13"/>
                    </a:lnTo>
                    <a:lnTo>
                      <a:pt x="44" y="16"/>
                    </a:lnTo>
                    <a:lnTo>
                      <a:pt x="48" y="19"/>
                    </a:lnTo>
                    <a:lnTo>
                      <a:pt x="43" y="20"/>
                    </a:lnTo>
                    <a:lnTo>
                      <a:pt x="38" y="21"/>
                    </a:lnTo>
                    <a:lnTo>
                      <a:pt x="31" y="21"/>
                    </a:lnTo>
                    <a:lnTo>
                      <a:pt x="26" y="21"/>
                    </a:lnTo>
                    <a:lnTo>
                      <a:pt x="19" y="21"/>
                    </a:lnTo>
                    <a:lnTo>
                      <a:pt x="12" y="21"/>
                    </a:lnTo>
                    <a:lnTo>
                      <a:pt x="6" y="21"/>
                    </a:lnTo>
                    <a:lnTo>
                      <a:pt x="0" y="21"/>
                    </a:lnTo>
                    <a:lnTo>
                      <a:pt x="2" y="15"/>
                    </a:lnTo>
                    <a:lnTo>
                      <a:pt x="3" y="9"/>
                    </a:lnTo>
                    <a:lnTo>
                      <a:pt x="3" y="2"/>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1" name="Freeform 110"/>
              <p:cNvSpPr>
                <a:spLocks/>
              </p:cNvSpPr>
              <p:nvPr/>
            </p:nvSpPr>
            <p:spPr bwMode="auto">
              <a:xfrm>
                <a:off x="5899" y="2237"/>
                <a:ext cx="25" cy="9"/>
              </a:xfrm>
              <a:custGeom>
                <a:avLst/>
                <a:gdLst>
                  <a:gd name="T0" fmla="*/ 0 w 54"/>
                  <a:gd name="T1" fmla="*/ 0 h 20"/>
                  <a:gd name="T2" fmla="*/ 0 w 54"/>
                  <a:gd name="T3" fmla="*/ 0 h 20"/>
                  <a:gd name="T4" fmla="*/ 0 w 54"/>
                  <a:gd name="T5" fmla="*/ 0 h 20"/>
                  <a:gd name="T6" fmla="*/ 0 w 54"/>
                  <a:gd name="T7" fmla="*/ 0 h 20"/>
                  <a:gd name="T8" fmla="*/ 0 w 54"/>
                  <a:gd name="T9" fmla="*/ 0 h 20"/>
                  <a:gd name="T10" fmla="*/ 0 w 54"/>
                  <a:gd name="T11" fmla="*/ 0 h 20"/>
                  <a:gd name="T12" fmla="*/ 0 w 54"/>
                  <a:gd name="T13" fmla="*/ 0 h 20"/>
                  <a:gd name="T14" fmla="*/ 0 w 54"/>
                  <a:gd name="T15" fmla="*/ 0 h 20"/>
                  <a:gd name="T16" fmla="*/ 0 w 54"/>
                  <a:gd name="T17" fmla="*/ 0 h 20"/>
                  <a:gd name="T18" fmla="*/ 0 w 54"/>
                  <a:gd name="T19" fmla="*/ 0 h 20"/>
                  <a:gd name="T20" fmla="*/ 0 w 54"/>
                  <a:gd name="T21" fmla="*/ 0 h 20"/>
                  <a:gd name="T22" fmla="*/ 0 w 54"/>
                  <a:gd name="T23" fmla="*/ 0 h 20"/>
                  <a:gd name="T24" fmla="*/ 0 w 54"/>
                  <a:gd name="T25" fmla="*/ 0 h 20"/>
                  <a:gd name="T26" fmla="*/ 0 w 54"/>
                  <a:gd name="T27" fmla="*/ 0 h 20"/>
                  <a:gd name="T28" fmla="*/ 0 w 54"/>
                  <a:gd name="T29" fmla="*/ 0 h 20"/>
                  <a:gd name="T30" fmla="*/ 0 w 54"/>
                  <a:gd name="T31" fmla="*/ 0 h 20"/>
                  <a:gd name="T32" fmla="*/ 0 w 54"/>
                  <a:gd name="T33" fmla="*/ 0 h 20"/>
                  <a:gd name="T34" fmla="*/ 0 w 54"/>
                  <a:gd name="T35" fmla="*/ 0 h 20"/>
                  <a:gd name="T36" fmla="*/ 0 w 54"/>
                  <a:gd name="T37" fmla="*/ 0 h 20"/>
                  <a:gd name="T38" fmla="*/ 0 w 5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
                  <a:gd name="T62" fmla="*/ 54 w 5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
                    <a:moveTo>
                      <a:pt x="7" y="2"/>
                    </a:moveTo>
                    <a:lnTo>
                      <a:pt x="13" y="1"/>
                    </a:lnTo>
                    <a:lnTo>
                      <a:pt x="20" y="0"/>
                    </a:lnTo>
                    <a:lnTo>
                      <a:pt x="26" y="0"/>
                    </a:lnTo>
                    <a:lnTo>
                      <a:pt x="33" y="1"/>
                    </a:lnTo>
                    <a:lnTo>
                      <a:pt x="37" y="1"/>
                    </a:lnTo>
                    <a:lnTo>
                      <a:pt x="42" y="2"/>
                    </a:lnTo>
                    <a:lnTo>
                      <a:pt x="46" y="3"/>
                    </a:lnTo>
                    <a:lnTo>
                      <a:pt x="50" y="5"/>
                    </a:lnTo>
                    <a:lnTo>
                      <a:pt x="53" y="9"/>
                    </a:lnTo>
                    <a:lnTo>
                      <a:pt x="54" y="14"/>
                    </a:lnTo>
                    <a:lnTo>
                      <a:pt x="50" y="16"/>
                    </a:lnTo>
                    <a:lnTo>
                      <a:pt x="44" y="20"/>
                    </a:lnTo>
                    <a:lnTo>
                      <a:pt x="38" y="20"/>
                    </a:lnTo>
                    <a:lnTo>
                      <a:pt x="32" y="20"/>
                    </a:lnTo>
                    <a:lnTo>
                      <a:pt x="24" y="20"/>
                    </a:lnTo>
                    <a:lnTo>
                      <a:pt x="17" y="20"/>
                    </a:lnTo>
                    <a:lnTo>
                      <a:pt x="0" y="14"/>
                    </a:lnTo>
                    <a:lnTo>
                      <a:pt x="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2" name="Freeform 111"/>
              <p:cNvSpPr>
                <a:spLocks/>
              </p:cNvSpPr>
              <p:nvPr/>
            </p:nvSpPr>
            <p:spPr bwMode="auto">
              <a:xfrm>
                <a:off x="5258" y="2237"/>
                <a:ext cx="45" cy="49"/>
              </a:xfrm>
              <a:custGeom>
                <a:avLst/>
                <a:gdLst>
                  <a:gd name="T0" fmla="*/ 0 w 114"/>
                  <a:gd name="T1" fmla="*/ 0 h 116"/>
                  <a:gd name="T2" fmla="*/ 0 w 114"/>
                  <a:gd name="T3" fmla="*/ 0 h 116"/>
                  <a:gd name="T4" fmla="*/ 0 w 114"/>
                  <a:gd name="T5" fmla="*/ 0 h 116"/>
                  <a:gd name="T6" fmla="*/ 0 w 114"/>
                  <a:gd name="T7" fmla="*/ 0 h 116"/>
                  <a:gd name="T8" fmla="*/ 0 w 114"/>
                  <a:gd name="T9" fmla="*/ 0 h 116"/>
                  <a:gd name="T10" fmla="*/ 0 w 114"/>
                  <a:gd name="T11" fmla="*/ 0 h 116"/>
                  <a:gd name="T12" fmla="*/ 0 w 114"/>
                  <a:gd name="T13" fmla="*/ 0 h 116"/>
                  <a:gd name="T14" fmla="*/ 0 w 114"/>
                  <a:gd name="T15" fmla="*/ 0 h 116"/>
                  <a:gd name="T16" fmla="*/ 0 w 114"/>
                  <a:gd name="T17" fmla="*/ 0 h 116"/>
                  <a:gd name="T18" fmla="*/ 0 w 114"/>
                  <a:gd name="T19" fmla="*/ 0 h 116"/>
                  <a:gd name="T20" fmla="*/ 0 w 114"/>
                  <a:gd name="T21" fmla="*/ 0 h 116"/>
                  <a:gd name="T22" fmla="*/ 0 w 114"/>
                  <a:gd name="T23" fmla="*/ 0 h 116"/>
                  <a:gd name="T24" fmla="*/ 0 w 114"/>
                  <a:gd name="T25" fmla="*/ 0 h 116"/>
                  <a:gd name="T26" fmla="*/ 0 w 114"/>
                  <a:gd name="T27" fmla="*/ 0 h 116"/>
                  <a:gd name="T28" fmla="*/ 0 w 114"/>
                  <a:gd name="T29" fmla="*/ 0 h 116"/>
                  <a:gd name="T30" fmla="*/ 0 w 114"/>
                  <a:gd name="T31" fmla="*/ 0 h 116"/>
                  <a:gd name="T32" fmla="*/ 0 w 114"/>
                  <a:gd name="T33" fmla="*/ 0 h 116"/>
                  <a:gd name="T34" fmla="*/ 0 w 114"/>
                  <a:gd name="T35" fmla="*/ 0 h 116"/>
                  <a:gd name="T36" fmla="*/ 0 w 114"/>
                  <a:gd name="T37" fmla="*/ 0 h 116"/>
                  <a:gd name="T38" fmla="*/ 0 w 114"/>
                  <a:gd name="T39" fmla="*/ 0 h 116"/>
                  <a:gd name="T40" fmla="*/ 0 w 114"/>
                  <a:gd name="T41" fmla="*/ 0 h 116"/>
                  <a:gd name="T42" fmla="*/ 0 w 114"/>
                  <a:gd name="T43" fmla="*/ 0 h 116"/>
                  <a:gd name="T44" fmla="*/ 0 w 114"/>
                  <a:gd name="T45" fmla="*/ 0 h 116"/>
                  <a:gd name="T46" fmla="*/ 0 w 114"/>
                  <a:gd name="T47" fmla="*/ 0 h 116"/>
                  <a:gd name="T48" fmla="*/ 0 w 114"/>
                  <a:gd name="T49" fmla="*/ 0 h 116"/>
                  <a:gd name="T50" fmla="*/ 0 w 114"/>
                  <a:gd name="T51" fmla="*/ 0 h 116"/>
                  <a:gd name="T52" fmla="*/ 0 w 114"/>
                  <a:gd name="T53" fmla="*/ 0 h 116"/>
                  <a:gd name="T54" fmla="*/ 0 w 114"/>
                  <a:gd name="T55" fmla="*/ 0 h 116"/>
                  <a:gd name="T56" fmla="*/ 0 w 114"/>
                  <a:gd name="T57" fmla="*/ 0 h 116"/>
                  <a:gd name="T58" fmla="*/ 0 w 114"/>
                  <a:gd name="T59" fmla="*/ 0 h 116"/>
                  <a:gd name="T60" fmla="*/ 0 w 114"/>
                  <a:gd name="T61" fmla="*/ 0 h 116"/>
                  <a:gd name="T62" fmla="*/ 0 w 114"/>
                  <a:gd name="T63" fmla="*/ 0 h 116"/>
                  <a:gd name="T64" fmla="*/ 0 w 114"/>
                  <a:gd name="T65" fmla="*/ 0 h 116"/>
                  <a:gd name="T66" fmla="*/ 0 w 114"/>
                  <a:gd name="T67" fmla="*/ 0 h 116"/>
                  <a:gd name="T68" fmla="*/ 0 w 114"/>
                  <a:gd name="T69" fmla="*/ 0 h 116"/>
                  <a:gd name="T70" fmla="*/ 0 w 114"/>
                  <a:gd name="T71" fmla="*/ 0 h 116"/>
                  <a:gd name="T72" fmla="*/ 0 w 114"/>
                  <a:gd name="T73" fmla="*/ 0 h 116"/>
                  <a:gd name="T74" fmla="*/ 0 w 114"/>
                  <a:gd name="T75" fmla="*/ 0 h 116"/>
                  <a:gd name="T76" fmla="*/ 0 w 114"/>
                  <a:gd name="T77" fmla="*/ 0 h 116"/>
                  <a:gd name="T78" fmla="*/ 0 w 114"/>
                  <a:gd name="T79" fmla="*/ 0 h 116"/>
                  <a:gd name="T80" fmla="*/ 0 w 114"/>
                  <a:gd name="T81" fmla="*/ 0 h 116"/>
                  <a:gd name="T82" fmla="*/ 0 w 114"/>
                  <a:gd name="T83" fmla="*/ 0 h 116"/>
                  <a:gd name="T84" fmla="*/ 0 w 114"/>
                  <a:gd name="T85" fmla="*/ 0 h 116"/>
                  <a:gd name="T86" fmla="*/ 0 w 114"/>
                  <a:gd name="T87" fmla="*/ 0 h 116"/>
                  <a:gd name="T88" fmla="*/ 0 w 114"/>
                  <a:gd name="T89" fmla="*/ 0 h 116"/>
                  <a:gd name="T90" fmla="*/ 0 w 114"/>
                  <a:gd name="T91" fmla="*/ 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16"/>
                  <a:gd name="T140" fmla="*/ 114 w 11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16">
                    <a:moveTo>
                      <a:pt x="0" y="0"/>
                    </a:moveTo>
                    <a:lnTo>
                      <a:pt x="7" y="9"/>
                    </a:lnTo>
                    <a:lnTo>
                      <a:pt x="16" y="17"/>
                    </a:lnTo>
                    <a:lnTo>
                      <a:pt x="24" y="26"/>
                    </a:lnTo>
                    <a:lnTo>
                      <a:pt x="33" y="35"/>
                    </a:lnTo>
                    <a:lnTo>
                      <a:pt x="40" y="44"/>
                    </a:lnTo>
                    <a:lnTo>
                      <a:pt x="49" y="53"/>
                    </a:lnTo>
                    <a:lnTo>
                      <a:pt x="52" y="57"/>
                    </a:lnTo>
                    <a:lnTo>
                      <a:pt x="57" y="63"/>
                    </a:lnTo>
                    <a:lnTo>
                      <a:pt x="60" y="67"/>
                    </a:lnTo>
                    <a:lnTo>
                      <a:pt x="66" y="72"/>
                    </a:lnTo>
                    <a:lnTo>
                      <a:pt x="71" y="77"/>
                    </a:lnTo>
                    <a:lnTo>
                      <a:pt x="76" y="84"/>
                    </a:lnTo>
                    <a:lnTo>
                      <a:pt x="81" y="89"/>
                    </a:lnTo>
                    <a:lnTo>
                      <a:pt x="87" y="94"/>
                    </a:lnTo>
                    <a:lnTo>
                      <a:pt x="93" y="100"/>
                    </a:lnTo>
                    <a:lnTo>
                      <a:pt x="99" y="105"/>
                    </a:lnTo>
                    <a:lnTo>
                      <a:pt x="105" y="110"/>
                    </a:lnTo>
                    <a:lnTo>
                      <a:pt x="114" y="116"/>
                    </a:lnTo>
                    <a:lnTo>
                      <a:pt x="107" y="116"/>
                    </a:lnTo>
                    <a:lnTo>
                      <a:pt x="102" y="116"/>
                    </a:lnTo>
                    <a:lnTo>
                      <a:pt x="96" y="116"/>
                    </a:lnTo>
                    <a:lnTo>
                      <a:pt x="92" y="116"/>
                    </a:lnTo>
                    <a:lnTo>
                      <a:pt x="82" y="114"/>
                    </a:lnTo>
                    <a:lnTo>
                      <a:pt x="74" y="112"/>
                    </a:lnTo>
                    <a:lnTo>
                      <a:pt x="64" y="107"/>
                    </a:lnTo>
                    <a:lnTo>
                      <a:pt x="57" y="102"/>
                    </a:lnTo>
                    <a:lnTo>
                      <a:pt x="49" y="95"/>
                    </a:lnTo>
                    <a:lnTo>
                      <a:pt x="41" y="90"/>
                    </a:lnTo>
                    <a:lnTo>
                      <a:pt x="37" y="84"/>
                    </a:lnTo>
                    <a:lnTo>
                      <a:pt x="31" y="79"/>
                    </a:lnTo>
                    <a:lnTo>
                      <a:pt x="27" y="74"/>
                    </a:lnTo>
                    <a:lnTo>
                      <a:pt x="23" y="69"/>
                    </a:lnTo>
                    <a:lnTo>
                      <a:pt x="20" y="63"/>
                    </a:lnTo>
                    <a:lnTo>
                      <a:pt x="17" y="57"/>
                    </a:lnTo>
                    <a:lnTo>
                      <a:pt x="14" y="52"/>
                    </a:lnTo>
                    <a:lnTo>
                      <a:pt x="11" y="47"/>
                    </a:lnTo>
                    <a:lnTo>
                      <a:pt x="9" y="39"/>
                    </a:lnTo>
                    <a:lnTo>
                      <a:pt x="6" y="34"/>
                    </a:lnTo>
                    <a:lnTo>
                      <a:pt x="3" y="27"/>
                    </a:lnTo>
                    <a:lnTo>
                      <a:pt x="2" y="22"/>
                    </a:lnTo>
                    <a:lnTo>
                      <a:pt x="1" y="16"/>
                    </a:lnTo>
                    <a:lnTo>
                      <a:pt x="0" y="11"/>
                    </a:lnTo>
                    <a:lnTo>
                      <a:pt x="0" y="6"/>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3" name="Freeform 112"/>
              <p:cNvSpPr>
                <a:spLocks/>
              </p:cNvSpPr>
              <p:nvPr/>
            </p:nvSpPr>
            <p:spPr bwMode="auto">
              <a:xfrm>
                <a:off x="5755" y="2237"/>
                <a:ext cx="25" cy="6"/>
              </a:xfrm>
              <a:custGeom>
                <a:avLst/>
                <a:gdLst>
                  <a:gd name="T0" fmla="*/ 0 w 59"/>
                  <a:gd name="T1" fmla="*/ 0 h 14"/>
                  <a:gd name="T2" fmla="*/ 0 w 59"/>
                  <a:gd name="T3" fmla="*/ 0 h 14"/>
                  <a:gd name="T4" fmla="*/ 0 w 59"/>
                  <a:gd name="T5" fmla="*/ 0 h 14"/>
                  <a:gd name="T6" fmla="*/ 0 w 59"/>
                  <a:gd name="T7" fmla="*/ 0 h 14"/>
                  <a:gd name="T8" fmla="*/ 0 w 59"/>
                  <a:gd name="T9" fmla="*/ 0 h 14"/>
                  <a:gd name="T10" fmla="*/ 0 w 59"/>
                  <a:gd name="T11" fmla="*/ 0 h 14"/>
                  <a:gd name="T12" fmla="*/ 0 w 59"/>
                  <a:gd name="T13" fmla="*/ 0 h 14"/>
                  <a:gd name="T14" fmla="*/ 0 w 59"/>
                  <a:gd name="T15" fmla="*/ 0 h 14"/>
                  <a:gd name="T16" fmla="*/ 0 w 59"/>
                  <a:gd name="T17" fmla="*/ 0 h 14"/>
                  <a:gd name="T18" fmla="*/ 0 w 59"/>
                  <a:gd name="T19" fmla="*/ 0 h 14"/>
                  <a:gd name="T20" fmla="*/ 0 w 59"/>
                  <a:gd name="T21" fmla="*/ 0 h 14"/>
                  <a:gd name="T22" fmla="*/ 0 w 59"/>
                  <a:gd name="T23" fmla="*/ 0 h 14"/>
                  <a:gd name="T24" fmla="*/ 0 w 59"/>
                  <a:gd name="T25" fmla="*/ 0 h 14"/>
                  <a:gd name="T26" fmla="*/ 0 w 59"/>
                  <a:gd name="T27" fmla="*/ 0 h 14"/>
                  <a:gd name="T28" fmla="*/ 0 w 59"/>
                  <a:gd name="T29" fmla="*/ 0 h 14"/>
                  <a:gd name="T30" fmla="*/ 0 w 59"/>
                  <a:gd name="T31" fmla="*/ 0 h 14"/>
                  <a:gd name="T32" fmla="*/ 0 w 59"/>
                  <a:gd name="T33" fmla="*/ 0 h 14"/>
                  <a:gd name="T34" fmla="*/ 0 w 59"/>
                  <a:gd name="T35" fmla="*/ 0 h 14"/>
                  <a:gd name="T36" fmla="*/ 0 w 59"/>
                  <a:gd name="T37" fmla="*/ 0 h 14"/>
                  <a:gd name="T38" fmla="*/ 0 w 59"/>
                  <a:gd name="T39" fmla="*/ 0 h 14"/>
                  <a:gd name="T40" fmla="*/ 0 w 59"/>
                  <a:gd name="T41" fmla="*/ 0 h 14"/>
                  <a:gd name="T42" fmla="*/ 0 w 59"/>
                  <a:gd name="T43" fmla="*/ 0 h 14"/>
                  <a:gd name="T44" fmla="*/ 0 w 59"/>
                  <a:gd name="T45" fmla="*/ 0 h 14"/>
                  <a:gd name="T46" fmla="*/ 0 w 59"/>
                  <a:gd name="T47" fmla="*/ 0 h 14"/>
                  <a:gd name="T48" fmla="*/ 0 w 59"/>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4"/>
                  <a:gd name="T77" fmla="*/ 59 w 59"/>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4">
                    <a:moveTo>
                      <a:pt x="47" y="2"/>
                    </a:moveTo>
                    <a:lnTo>
                      <a:pt x="53" y="0"/>
                    </a:lnTo>
                    <a:lnTo>
                      <a:pt x="57" y="1"/>
                    </a:lnTo>
                    <a:lnTo>
                      <a:pt x="58" y="3"/>
                    </a:lnTo>
                    <a:lnTo>
                      <a:pt x="59" y="7"/>
                    </a:lnTo>
                    <a:lnTo>
                      <a:pt x="59" y="10"/>
                    </a:lnTo>
                    <a:lnTo>
                      <a:pt x="59" y="14"/>
                    </a:lnTo>
                    <a:lnTo>
                      <a:pt x="51" y="14"/>
                    </a:lnTo>
                    <a:lnTo>
                      <a:pt x="44" y="14"/>
                    </a:lnTo>
                    <a:lnTo>
                      <a:pt x="36" y="14"/>
                    </a:lnTo>
                    <a:lnTo>
                      <a:pt x="28" y="14"/>
                    </a:lnTo>
                    <a:lnTo>
                      <a:pt x="20" y="14"/>
                    </a:lnTo>
                    <a:lnTo>
                      <a:pt x="13" y="14"/>
                    </a:lnTo>
                    <a:lnTo>
                      <a:pt x="7" y="14"/>
                    </a:lnTo>
                    <a:lnTo>
                      <a:pt x="0" y="14"/>
                    </a:lnTo>
                    <a:lnTo>
                      <a:pt x="0" y="12"/>
                    </a:lnTo>
                    <a:lnTo>
                      <a:pt x="5" y="8"/>
                    </a:lnTo>
                    <a:lnTo>
                      <a:pt x="10" y="6"/>
                    </a:lnTo>
                    <a:lnTo>
                      <a:pt x="16" y="6"/>
                    </a:lnTo>
                    <a:lnTo>
                      <a:pt x="23" y="6"/>
                    </a:lnTo>
                    <a:lnTo>
                      <a:pt x="29" y="6"/>
                    </a:lnTo>
                    <a:lnTo>
                      <a:pt x="35" y="6"/>
                    </a:lnTo>
                    <a:lnTo>
                      <a:pt x="41" y="5"/>
                    </a:lnTo>
                    <a:lnTo>
                      <a:pt x="4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4" name="Freeform 113"/>
              <p:cNvSpPr>
                <a:spLocks/>
              </p:cNvSpPr>
              <p:nvPr/>
            </p:nvSpPr>
            <p:spPr bwMode="auto">
              <a:xfrm>
                <a:off x="5309" y="2241"/>
                <a:ext cx="380" cy="208"/>
              </a:xfrm>
              <a:custGeom>
                <a:avLst/>
                <a:gdLst>
                  <a:gd name="T0" fmla="*/ 0 w 917"/>
                  <a:gd name="T1" fmla="*/ 0 h 497"/>
                  <a:gd name="T2" fmla="*/ 0 w 917"/>
                  <a:gd name="T3" fmla="*/ 0 h 497"/>
                  <a:gd name="T4" fmla="*/ 0 w 917"/>
                  <a:gd name="T5" fmla="*/ 0 h 497"/>
                  <a:gd name="T6" fmla="*/ 0 w 917"/>
                  <a:gd name="T7" fmla="*/ 0 h 497"/>
                  <a:gd name="T8" fmla="*/ 0 w 917"/>
                  <a:gd name="T9" fmla="*/ 0 h 497"/>
                  <a:gd name="T10" fmla="*/ 0 w 917"/>
                  <a:gd name="T11" fmla="*/ 0 h 497"/>
                  <a:gd name="T12" fmla="*/ 0 w 917"/>
                  <a:gd name="T13" fmla="*/ 0 h 497"/>
                  <a:gd name="T14" fmla="*/ 0 w 917"/>
                  <a:gd name="T15" fmla="*/ 0 h 497"/>
                  <a:gd name="T16" fmla="*/ 0 w 917"/>
                  <a:gd name="T17" fmla="*/ 0 h 497"/>
                  <a:gd name="T18" fmla="*/ 0 w 917"/>
                  <a:gd name="T19" fmla="*/ 0 h 497"/>
                  <a:gd name="T20" fmla="*/ 0 w 917"/>
                  <a:gd name="T21" fmla="*/ 0 h 497"/>
                  <a:gd name="T22" fmla="*/ 0 w 917"/>
                  <a:gd name="T23" fmla="*/ 0 h 497"/>
                  <a:gd name="T24" fmla="*/ 0 w 917"/>
                  <a:gd name="T25" fmla="*/ 0 h 497"/>
                  <a:gd name="T26" fmla="*/ 0 w 917"/>
                  <a:gd name="T27" fmla="*/ 0 h 497"/>
                  <a:gd name="T28" fmla="*/ 0 w 917"/>
                  <a:gd name="T29" fmla="*/ 0 h 497"/>
                  <a:gd name="T30" fmla="*/ 0 w 917"/>
                  <a:gd name="T31" fmla="*/ 0 h 497"/>
                  <a:gd name="T32" fmla="*/ 0 w 917"/>
                  <a:gd name="T33" fmla="*/ 0 h 497"/>
                  <a:gd name="T34" fmla="*/ 0 w 917"/>
                  <a:gd name="T35" fmla="*/ 0 h 497"/>
                  <a:gd name="T36" fmla="*/ 0 w 917"/>
                  <a:gd name="T37" fmla="*/ 0 h 497"/>
                  <a:gd name="T38" fmla="*/ 0 w 917"/>
                  <a:gd name="T39" fmla="*/ 0 h 497"/>
                  <a:gd name="T40" fmla="*/ 0 w 917"/>
                  <a:gd name="T41" fmla="*/ 0 h 497"/>
                  <a:gd name="T42" fmla="*/ 0 w 917"/>
                  <a:gd name="T43" fmla="*/ 0 h 497"/>
                  <a:gd name="T44" fmla="*/ 0 w 917"/>
                  <a:gd name="T45" fmla="*/ 0 h 497"/>
                  <a:gd name="T46" fmla="*/ 0 w 917"/>
                  <a:gd name="T47" fmla="*/ 0 h 497"/>
                  <a:gd name="T48" fmla="*/ 0 w 917"/>
                  <a:gd name="T49" fmla="*/ 0 h 497"/>
                  <a:gd name="T50" fmla="*/ 0 w 917"/>
                  <a:gd name="T51" fmla="*/ 0 h 497"/>
                  <a:gd name="T52" fmla="*/ 0 w 917"/>
                  <a:gd name="T53" fmla="*/ 0 h 497"/>
                  <a:gd name="T54" fmla="*/ 0 w 917"/>
                  <a:gd name="T55" fmla="*/ 0 h 497"/>
                  <a:gd name="T56" fmla="*/ 0 w 917"/>
                  <a:gd name="T57" fmla="*/ 0 h 497"/>
                  <a:gd name="T58" fmla="*/ 0 w 917"/>
                  <a:gd name="T59" fmla="*/ 0 h 497"/>
                  <a:gd name="T60" fmla="*/ 0 w 917"/>
                  <a:gd name="T61" fmla="*/ 0 h 497"/>
                  <a:gd name="T62" fmla="*/ 0 w 917"/>
                  <a:gd name="T63" fmla="*/ 0 h 497"/>
                  <a:gd name="T64" fmla="*/ 0 w 917"/>
                  <a:gd name="T65" fmla="*/ 0 h 497"/>
                  <a:gd name="T66" fmla="*/ 0 w 917"/>
                  <a:gd name="T67" fmla="*/ 0 h 497"/>
                  <a:gd name="T68" fmla="*/ 0 w 917"/>
                  <a:gd name="T69" fmla="*/ 0 h 497"/>
                  <a:gd name="T70" fmla="*/ 0 w 917"/>
                  <a:gd name="T71" fmla="*/ 0 h 497"/>
                  <a:gd name="T72" fmla="*/ 0 w 917"/>
                  <a:gd name="T73" fmla="*/ 0 h 497"/>
                  <a:gd name="T74" fmla="*/ 0 w 917"/>
                  <a:gd name="T75" fmla="*/ 0 h 497"/>
                  <a:gd name="T76" fmla="*/ 0 w 917"/>
                  <a:gd name="T77" fmla="*/ 0 h 497"/>
                  <a:gd name="T78" fmla="*/ 0 w 917"/>
                  <a:gd name="T79" fmla="*/ 0 h 497"/>
                  <a:gd name="T80" fmla="*/ 0 w 917"/>
                  <a:gd name="T81" fmla="*/ 0 h 497"/>
                  <a:gd name="T82" fmla="*/ 0 w 917"/>
                  <a:gd name="T83" fmla="*/ 0 h 497"/>
                  <a:gd name="T84" fmla="*/ 0 w 917"/>
                  <a:gd name="T85" fmla="*/ 0 h 497"/>
                  <a:gd name="T86" fmla="*/ 0 w 917"/>
                  <a:gd name="T87" fmla="*/ 0 h 497"/>
                  <a:gd name="T88" fmla="*/ 0 w 917"/>
                  <a:gd name="T89" fmla="*/ 0 h 497"/>
                  <a:gd name="T90" fmla="*/ 0 w 917"/>
                  <a:gd name="T91" fmla="*/ 0 h 497"/>
                  <a:gd name="T92" fmla="*/ 0 w 917"/>
                  <a:gd name="T93" fmla="*/ 0 h 497"/>
                  <a:gd name="T94" fmla="*/ 0 w 917"/>
                  <a:gd name="T95" fmla="*/ 0 h 497"/>
                  <a:gd name="T96" fmla="*/ 0 w 917"/>
                  <a:gd name="T97" fmla="*/ 0 h 497"/>
                  <a:gd name="T98" fmla="*/ 0 w 917"/>
                  <a:gd name="T99" fmla="*/ 0 h 497"/>
                  <a:gd name="T100" fmla="*/ 0 w 917"/>
                  <a:gd name="T101" fmla="*/ 0 h 497"/>
                  <a:gd name="T102" fmla="*/ 0 w 917"/>
                  <a:gd name="T103" fmla="*/ 0 h 497"/>
                  <a:gd name="T104" fmla="*/ 0 w 917"/>
                  <a:gd name="T105" fmla="*/ 0 h 497"/>
                  <a:gd name="T106" fmla="*/ 0 w 917"/>
                  <a:gd name="T107" fmla="*/ 0 h 497"/>
                  <a:gd name="T108" fmla="*/ 0 w 917"/>
                  <a:gd name="T109" fmla="*/ 0 h 497"/>
                  <a:gd name="T110" fmla="*/ 0 w 917"/>
                  <a:gd name="T111" fmla="*/ 0 h 497"/>
                  <a:gd name="T112" fmla="*/ 0 w 917"/>
                  <a:gd name="T113" fmla="*/ 0 h 497"/>
                  <a:gd name="T114" fmla="*/ 0 w 917"/>
                  <a:gd name="T115" fmla="*/ 0 h 497"/>
                  <a:gd name="T116" fmla="*/ 0 w 917"/>
                  <a:gd name="T117" fmla="*/ 0 h 497"/>
                  <a:gd name="T118" fmla="*/ 0 w 917"/>
                  <a:gd name="T119" fmla="*/ 0 h 4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7"/>
                  <a:gd name="T181" fmla="*/ 0 h 497"/>
                  <a:gd name="T182" fmla="*/ 917 w 917"/>
                  <a:gd name="T183" fmla="*/ 497 h 4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7" h="497">
                    <a:moveTo>
                      <a:pt x="903" y="0"/>
                    </a:moveTo>
                    <a:lnTo>
                      <a:pt x="908" y="3"/>
                    </a:lnTo>
                    <a:lnTo>
                      <a:pt x="913" y="6"/>
                    </a:lnTo>
                    <a:lnTo>
                      <a:pt x="915" y="8"/>
                    </a:lnTo>
                    <a:lnTo>
                      <a:pt x="917" y="12"/>
                    </a:lnTo>
                    <a:lnTo>
                      <a:pt x="914" y="18"/>
                    </a:lnTo>
                    <a:lnTo>
                      <a:pt x="907" y="26"/>
                    </a:lnTo>
                    <a:lnTo>
                      <a:pt x="903" y="28"/>
                    </a:lnTo>
                    <a:lnTo>
                      <a:pt x="897" y="32"/>
                    </a:lnTo>
                    <a:lnTo>
                      <a:pt x="892" y="34"/>
                    </a:lnTo>
                    <a:lnTo>
                      <a:pt x="886" y="37"/>
                    </a:lnTo>
                    <a:lnTo>
                      <a:pt x="882" y="40"/>
                    </a:lnTo>
                    <a:lnTo>
                      <a:pt x="876" y="43"/>
                    </a:lnTo>
                    <a:lnTo>
                      <a:pt x="871" y="46"/>
                    </a:lnTo>
                    <a:lnTo>
                      <a:pt x="868" y="48"/>
                    </a:lnTo>
                    <a:lnTo>
                      <a:pt x="879" y="48"/>
                    </a:lnTo>
                    <a:lnTo>
                      <a:pt x="886" y="49"/>
                    </a:lnTo>
                    <a:lnTo>
                      <a:pt x="892" y="50"/>
                    </a:lnTo>
                    <a:lnTo>
                      <a:pt x="897" y="53"/>
                    </a:lnTo>
                    <a:lnTo>
                      <a:pt x="900" y="56"/>
                    </a:lnTo>
                    <a:lnTo>
                      <a:pt x="898" y="62"/>
                    </a:lnTo>
                    <a:lnTo>
                      <a:pt x="894" y="65"/>
                    </a:lnTo>
                    <a:lnTo>
                      <a:pt x="890" y="67"/>
                    </a:lnTo>
                    <a:lnTo>
                      <a:pt x="885" y="70"/>
                    </a:lnTo>
                    <a:lnTo>
                      <a:pt x="881" y="72"/>
                    </a:lnTo>
                    <a:lnTo>
                      <a:pt x="875" y="74"/>
                    </a:lnTo>
                    <a:lnTo>
                      <a:pt x="869" y="76"/>
                    </a:lnTo>
                    <a:lnTo>
                      <a:pt x="865" y="77"/>
                    </a:lnTo>
                    <a:lnTo>
                      <a:pt x="859" y="79"/>
                    </a:lnTo>
                    <a:lnTo>
                      <a:pt x="853" y="83"/>
                    </a:lnTo>
                    <a:lnTo>
                      <a:pt x="847" y="86"/>
                    </a:lnTo>
                    <a:lnTo>
                      <a:pt x="841" y="88"/>
                    </a:lnTo>
                    <a:lnTo>
                      <a:pt x="835" y="89"/>
                    </a:lnTo>
                    <a:lnTo>
                      <a:pt x="828" y="88"/>
                    </a:lnTo>
                    <a:lnTo>
                      <a:pt x="822" y="87"/>
                    </a:lnTo>
                    <a:lnTo>
                      <a:pt x="815" y="85"/>
                    </a:lnTo>
                    <a:lnTo>
                      <a:pt x="809" y="84"/>
                    </a:lnTo>
                    <a:lnTo>
                      <a:pt x="801" y="81"/>
                    </a:lnTo>
                    <a:lnTo>
                      <a:pt x="795" y="79"/>
                    </a:lnTo>
                    <a:lnTo>
                      <a:pt x="789" y="77"/>
                    </a:lnTo>
                    <a:lnTo>
                      <a:pt x="782" y="77"/>
                    </a:lnTo>
                    <a:lnTo>
                      <a:pt x="775" y="76"/>
                    </a:lnTo>
                    <a:lnTo>
                      <a:pt x="770" y="78"/>
                    </a:lnTo>
                    <a:lnTo>
                      <a:pt x="763" y="80"/>
                    </a:lnTo>
                    <a:lnTo>
                      <a:pt x="758" y="85"/>
                    </a:lnTo>
                    <a:lnTo>
                      <a:pt x="763" y="87"/>
                    </a:lnTo>
                    <a:lnTo>
                      <a:pt x="770" y="92"/>
                    </a:lnTo>
                    <a:lnTo>
                      <a:pt x="773" y="98"/>
                    </a:lnTo>
                    <a:lnTo>
                      <a:pt x="778" y="105"/>
                    </a:lnTo>
                    <a:lnTo>
                      <a:pt x="778" y="111"/>
                    </a:lnTo>
                    <a:lnTo>
                      <a:pt x="775" y="115"/>
                    </a:lnTo>
                    <a:lnTo>
                      <a:pt x="771" y="116"/>
                    </a:lnTo>
                    <a:lnTo>
                      <a:pt x="769" y="117"/>
                    </a:lnTo>
                    <a:lnTo>
                      <a:pt x="762" y="116"/>
                    </a:lnTo>
                    <a:lnTo>
                      <a:pt x="756" y="114"/>
                    </a:lnTo>
                    <a:lnTo>
                      <a:pt x="751" y="110"/>
                    </a:lnTo>
                    <a:lnTo>
                      <a:pt x="745" y="106"/>
                    </a:lnTo>
                    <a:lnTo>
                      <a:pt x="739" y="103"/>
                    </a:lnTo>
                    <a:lnTo>
                      <a:pt x="734" y="100"/>
                    </a:lnTo>
                    <a:lnTo>
                      <a:pt x="728" y="97"/>
                    </a:lnTo>
                    <a:lnTo>
                      <a:pt x="722" y="95"/>
                    </a:lnTo>
                    <a:lnTo>
                      <a:pt x="715" y="94"/>
                    </a:lnTo>
                    <a:lnTo>
                      <a:pt x="711" y="94"/>
                    </a:lnTo>
                    <a:lnTo>
                      <a:pt x="704" y="93"/>
                    </a:lnTo>
                    <a:lnTo>
                      <a:pt x="697" y="93"/>
                    </a:lnTo>
                    <a:lnTo>
                      <a:pt x="692" y="94"/>
                    </a:lnTo>
                    <a:lnTo>
                      <a:pt x="686" y="95"/>
                    </a:lnTo>
                    <a:lnTo>
                      <a:pt x="679" y="96"/>
                    </a:lnTo>
                    <a:lnTo>
                      <a:pt x="674" y="99"/>
                    </a:lnTo>
                    <a:lnTo>
                      <a:pt x="669" y="102"/>
                    </a:lnTo>
                    <a:lnTo>
                      <a:pt x="663" y="104"/>
                    </a:lnTo>
                    <a:lnTo>
                      <a:pt x="668" y="107"/>
                    </a:lnTo>
                    <a:lnTo>
                      <a:pt x="673" y="110"/>
                    </a:lnTo>
                    <a:lnTo>
                      <a:pt x="678" y="111"/>
                    </a:lnTo>
                    <a:lnTo>
                      <a:pt x="687" y="112"/>
                    </a:lnTo>
                    <a:lnTo>
                      <a:pt x="694" y="112"/>
                    </a:lnTo>
                    <a:lnTo>
                      <a:pt x="700" y="113"/>
                    </a:lnTo>
                    <a:lnTo>
                      <a:pt x="707" y="115"/>
                    </a:lnTo>
                    <a:lnTo>
                      <a:pt x="714" y="118"/>
                    </a:lnTo>
                    <a:lnTo>
                      <a:pt x="709" y="125"/>
                    </a:lnTo>
                    <a:lnTo>
                      <a:pt x="704" y="129"/>
                    </a:lnTo>
                    <a:lnTo>
                      <a:pt x="698" y="132"/>
                    </a:lnTo>
                    <a:lnTo>
                      <a:pt x="694" y="133"/>
                    </a:lnTo>
                    <a:lnTo>
                      <a:pt x="687" y="132"/>
                    </a:lnTo>
                    <a:lnTo>
                      <a:pt x="680" y="132"/>
                    </a:lnTo>
                    <a:lnTo>
                      <a:pt x="674" y="129"/>
                    </a:lnTo>
                    <a:lnTo>
                      <a:pt x="668" y="128"/>
                    </a:lnTo>
                    <a:lnTo>
                      <a:pt x="659" y="123"/>
                    </a:lnTo>
                    <a:lnTo>
                      <a:pt x="653" y="121"/>
                    </a:lnTo>
                    <a:lnTo>
                      <a:pt x="646" y="117"/>
                    </a:lnTo>
                    <a:lnTo>
                      <a:pt x="640" y="115"/>
                    </a:lnTo>
                    <a:lnTo>
                      <a:pt x="633" y="113"/>
                    </a:lnTo>
                    <a:lnTo>
                      <a:pt x="627" y="114"/>
                    </a:lnTo>
                    <a:lnTo>
                      <a:pt x="621" y="115"/>
                    </a:lnTo>
                    <a:lnTo>
                      <a:pt x="616" y="120"/>
                    </a:lnTo>
                    <a:lnTo>
                      <a:pt x="622" y="122"/>
                    </a:lnTo>
                    <a:lnTo>
                      <a:pt x="630" y="124"/>
                    </a:lnTo>
                    <a:lnTo>
                      <a:pt x="637" y="126"/>
                    </a:lnTo>
                    <a:lnTo>
                      <a:pt x="645" y="129"/>
                    </a:lnTo>
                    <a:lnTo>
                      <a:pt x="652" y="131"/>
                    </a:lnTo>
                    <a:lnTo>
                      <a:pt x="659" y="133"/>
                    </a:lnTo>
                    <a:lnTo>
                      <a:pt x="665" y="137"/>
                    </a:lnTo>
                    <a:lnTo>
                      <a:pt x="672" y="143"/>
                    </a:lnTo>
                    <a:lnTo>
                      <a:pt x="664" y="144"/>
                    </a:lnTo>
                    <a:lnTo>
                      <a:pt x="656" y="145"/>
                    </a:lnTo>
                    <a:lnTo>
                      <a:pt x="649" y="144"/>
                    </a:lnTo>
                    <a:lnTo>
                      <a:pt x="641" y="144"/>
                    </a:lnTo>
                    <a:lnTo>
                      <a:pt x="634" y="142"/>
                    </a:lnTo>
                    <a:lnTo>
                      <a:pt x="626" y="142"/>
                    </a:lnTo>
                    <a:lnTo>
                      <a:pt x="618" y="140"/>
                    </a:lnTo>
                    <a:lnTo>
                      <a:pt x="611" y="138"/>
                    </a:lnTo>
                    <a:lnTo>
                      <a:pt x="602" y="135"/>
                    </a:lnTo>
                    <a:lnTo>
                      <a:pt x="594" y="134"/>
                    </a:lnTo>
                    <a:lnTo>
                      <a:pt x="586" y="133"/>
                    </a:lnTo>
                    <a:lnTo>
                      <a:pt x="579" y="133"/>
                    </a:lnTo>
                    <a:lnTo>
                      <a:pt x="571" y="133"/>
                    </a:lnTo>
                    <a:lnTo>
                      <a:pt x="563" y="134"/>
                    </a:lnTo>
                    <a:lnTo>
                      <a:pt x="557" y="137"/>
                    </a:lnTo>
                    <a:lnTo>
                      <a:pt x="549" y="142"/>
                    </a:lnTo>
                    <a:lnTo>
                      <a:pt x="554" y="145"/>
                    </a:lnTo>
                    <a:lnTo>
                      <a:pt x="560" y="148"/>
                    </a:lnTo>
                    <a:lnTo>
                      <a:pt x="566" y="150"/>
                    </a:lnTo>
                    <a:lnTo>
                      <a:pt x="575" y="152"/>
                    </a:lnTo>
                    <a:lnTo>
                      <a:pt x="581" y="153"/>
                    </a:lnTo>
                    <a:lnTo>
                      <a:pt x="588" y="155"/>
                    </a:lnTo>
                    <a:lnTo>
                      <a:pt x="595" y="157"/>
                    </a:lnTo>
                    <a:lnTo>
                      <a:pt x="602" y="160"/>
                    </a:lnTo>
                    <a:lnTo>
                      <a:pt x="599" y="167"/>
                    </a:lnTo>
                    <a:lnTo>
                      <a:pt x="594" y="171"/>
                    </a:lnTo>
                    <a:lnTo>
                      <a:pt x="589" y="173"/>
                    </a:lnTo>
                    <a:lnTo>
                      <a:pt x="585" y="174"/>
                    </a:lnTo>
                    <a:lnTo>
                      <a:pt x="578" y="172"/>
                    </a:lnTo>
                    <a:lnTo>
                      <a:pt x="571" y="170"/>
                    </a:lnTo>
                    <a:lnTo>
                      <a:pt x="564" y="167"/>
                    </a:lnTo>
                    <a:lnTo>
                      <a:pt x="557" y="165"/>
                    </a:lnTo>
                    <a:lnTo>
                      <a:pt x="549" y="160"/>
                    </a:lnTo>
                    <a:lnTo>
                      <a:pt x="541" y="156"/>
                    </a:lnTo>
                    <a:lnTo>
                      <a:pt x="534" y="152"/>
                    </a:lnTo>
                    <a:lnTo>
                      <a:pt x="528" y="151"/>
                    </a:lnTo>
                    <a:lnTo>
                      <a:pt x="521" y="149"/>
                    </a:lnTo>
                    <a:lnTo>
                      <a:pt x="516" y="151"/>
                    </a:lnTo>
                    <a:lnTo>
                      <a:pt x="510" y="153"/>
                    </a:lnTo>
                    <a:lnTo>
                      <a:pt x="507" y="159"/>
                    </a:lnTo>
                    <a:lnTo>
                      <a:pt x="502" y="158"/>
                    </a:lnTo>
                    <a:lnTo>
                      <a:pt x="498" y="157"/>
                    </a:lnTo>
                    <a:lnTo>
                      <a:pt x="494" y="156"/>
                    </a:lnTo>
                    <a:lnTo>
                      <a:pt x="491" y="160"/>
                    </a:lnTo>
                    <a:lnTo>
                      <a:pt x="497" y="163"/>
                    </a:lnTo>
                    <a:lnTo>
                      <a:pt x="504" y="167"/>
                    </a:lnTo>
                    <a:lnTo>
                      <a:pt x="512" y="169"/>
                    </a:lnTo>
                    <a:lnTo>
                      <a:pt x="521" y="172"/>
                    </a:lnTo>
                    <a:lnTo>
                      <a:pt x="528" y="175"/>
                    </a:lnTo>
                    <a:lnTo>
                      <a:pt x="535" y="181"/>
                    </a:lnTo>
                    <a:lnTo>
                      <a:pt x="537" y="184"/>
                    </a:lnTo>
                    <a:lnTo>
                      <a:pt x="539" y="188"/>
                    </a:lnTo>
                    <a:lnTo>
                      <a:pt x="540" y="192"/>
                    </a:lnTo>
                    <a:lnTo>
                      <a:pt x="541" y="198"/>
                    </a:lnTo>
                    <a:lnTo>
                      <a:pt x="533" y="197"/>
                    </a:lnTo>
                    <a:lnTo>
                      <a:pt x="525" y="196"/>
                    </a:lnTo>
                    <a:lnTo>
                      <a:pt x="519" y="194"/>
                    </a:lnTo>
                    <a:lnTo>
                      <a:pt x="511" y="192"/>
                    </a:lnTo>
                    <a:lnTo>
                      <a:pt x="503" y="189"/>
                    </a:lnTo>
                    <a:lnTo>
                      <a:pt x="497" y="187"/>
                    </a:lnTo>
                    <a:lnTo>
                      <a:pt x="490" y="185"/>
                    </a:lnTo>
                    <a:lnTo>
                      <a:pt x="483" y="183"/>
                    </a:lnTo>
                    <a:lnTo>
                      <a:pt x="475" y="180"/>
                    </a:lnTo>
                    <a:lnTo>
                      <a:pt x="469" y="178"/>
                    </a:lnTo>
                    <a:lnTo>
                      <a:pt x="462" y="175"/>
                    </a:lnTo>
                    <a:lnTo>
                      <a:pt x="455" y="175"/>
                    </a:lnTo>
                    <a:lnTo>
                      <a:pt x="448" y="175"/>
                    </a:lnTo>
                    <a:lnTo>
                      <a:pt x="442" y="176"/>
                    </a:lnTo>
                    <a:lnTo>
                      <a:pt x="435" y="178"/>
                    </a:lnTo>
                    <a:lnTo>
                      <a:pt x="428" y="181"/>
                    </a:lnTo>
                    <a:lnTo>
                      <a:pt x="435" y="184"/>
                    </a:lnTo>
                    <a:lnTo>
                      <a:pt x="445" y="187"/>
                    </a:lnTo>
                    <a:lnTo>
                      <a:pt x="448" y="187"/>
                    </a:lnTo>
                    <a:lnTo>
                      <a:pt x="454" y="189"/>
                    </a:lnTo>
                    <a:lnTo>
                      <a:pt x="458" y="189"/>
                    </a:lnTo>
                    <a:lnTo>
                      <a:pt x="464" y="191"/>
                    </a:lnTo>
                    <a:lnTo>
                      <a:pt x="470" y="193"/>
                    </a:lnTo>
                    <a:lnTo>
                      <a:pt x="478" y="198"/>
                    </a:lnTo>
                    <a:lnTo>
                      <a:pt x="480" y="200"/>
                    </a:lnTo>
                    <a:lnTo>
                      <a:pt x="482" y="205"/>
                    </a:lnTo>
                    <a:lnTo>
                      <a:pt x="484" y="208"/>
                    </a:lnTo>
                    <a:lnTo>
                      <a:pt x="484" y="215"/>
                    </a:lnTo>
                    <a:lnTo>
                      <a:pt x="476" y="209"/>
                    </a:lnTo>
                    <a:lnTo>
                      <a:pt x="467" y="205"/>
                    </a:lnTo>
                    <a:lnTo>
                      <a:pt x="459" y="200"/>
                    </a:lnTo>
                    <a:lnTo>
                      <a:pt x="450" y="198"/>
                    </a:lnTo>
                    <a:lnTo>
                      <a:pt x="441" y="193"/>
                    </a:lnTo>
                    <a:lnTo>
                      <a:pt x="432" y="190"/>
                    </a:lnTo>
                    <a:lnTo>
                      <a:pt x="424" y="188"/>
                    </a:lnTo>
                    <a:lnTo>
                      <a:pt x="415" y="187"/>
                    </a:lnTo>
                    <a:lnTo>
                      <a:pt x="406" y="185"/>
                    </a:lnTo>
                    <a:lnTo>
                      <a:pt x="396" y="185"/>
                    </a:lnTo>
                    <a:lnTo>
                      <a:pt x="387" y="184"/>
                    </a:lnTo>
                    <a:lnTo>
                      <a:pt x="378" y="186"/>
                    </a:lnTo>
                    <a:lnTo>
                      <a:pt x="369" y="186"/>
                    </a:lnTo>
                    <a:lnTo>
                      <a:pt x="360" y="189"/>
                    </a:lnTo>
                    <a:lnTo>
                      <a:pt x="351" y="192"/>
                    </a:lnTo>
                    <a:lnTo>
                      <a:pt x="344" y="198"/>
                    </a:lnTo>
                    <a:lnTo>
                      <a:pt x="347" y="200"/>
                    </a:lnTo>
                    <a:lnTo>
                      <a:pt x="350" y="203"/>
                    </a:lnTo>
                    <a:lnTo>
                      <a:pt x="354" y="204"/>
                    </a:lnTo>
                    <a:lnTo>
                      <a:pt x="360" y="205"/>
                    </a:lnTo>
                    <a:lnTo>
                      <a:pt x="364" y="205"/>
                    </a:lnTo>
                    <a:lnTo>
                      <a:pt x="369" y="206"/>
                    </a:lnTo>
                    <a:lnTo>
                      <a:pt x="374" y="207"/>
                    </a:lnTo>
                    <a:lnTo>
                      <a:pt x="380" y="207"/>
                    </a:lnTo>
                    <a:lnTo>
                      <a:pt x="385" y="207"/>
                    </a:lnTo>
                    <a:lnTo>
                      <a:pt x="389" y="208"/>
                    </a:lnTo>
                    <a:lnTo>
                      <a:pt x="393" y="210"/>
                    </a:lnTo>
                    <a:lnTo>
                      <a:pt x="398" y="213"/>
                    </a:lnTo>
                    <a:lnTo>
                      <a:pt x="400" y="216"/>
                    </a:lnTo>
                    <a:lnTo>
                      <a:pt x="403" y="219"/>
                    </a:lnTo>
                    <a:lnTo>
                      <a:pt x="405" y="224"/>
                    </a:lnTo>
                    <a:lnTo>
                      <a:pt x="406" y="230"/>
                    </a:lnTo>
                    <a:lnTo>
                      <a:pt x="397" y="228"/>
                    </a:lnTo>
                    <a:lnTo>
                      <a:pt x="388" y="226"/>
                    </a:lnTo>
                    <a:lnTo>
                      <a:pt x="381" y="225"/>
                    </a:lnTo>
                    <a:lnTo>
                      <a:pt x="373" y="224"/>
                    </a:lnTo>
                    <a:lnTo>
                      <a:pt x="366" y="221"/>
                    </a:lnTo>
                    <a:lnTo>
                      <a:pt x="358" y="218"/>
                    </a:lnTo>
                    <a:lnTo>
                      <a:pt x="350" y="217"/>
                    </a:lnTo>
                    <a:lnTo>
                      <a:pt x="342" y="215"/>
                    </a:lnTo>
                    <a:lnTo>
                      <a:pt x="333" y="212"/>
                    </a:lnTo>
                    <a:lnTo>
                      <a:pt x="326" y="211"/>
                    </a:lnTo>
                    <a:lnTo>
                      <a:pt x="318" y="211"/>
                    </a:lnTo>
                    <a:lnTo>
                      <a:pt x="311" y="211"/>
                    </a:lnTo>
                    <a:lnTo>
                      <a:pt x="303" y="211"/>
                    </a:lnTo>
                    <a:lnTo>
                      <a:pt x="294" y="214"/>
                    </a:lnTo>
                    <a:lnTo>
                      <a:pt x="287" y="216"/>
                    </a:lnTo>
                    <a:lnTo>
                      <a:pt x="279" y="220"/>
                    </a:lnTo>
                    <a:lnTo>
                      <a:pt x="286" y="222"/>
                    </a:lnTo>
                    <a:lnTo>
                      <a:pt x="295" y="226"/>
                    </a:lnTo>
                    <a:lnTo>
                      <a:pt x="304" y="234"/>
                    </a:lnTo>
                    <a:lnTo>
                      <a:pt x="312" y="241"/>
                    </a:lnTo>
                    <a:lnTo>
                      <a:pt x="314" y="246"/>
                    </a:lnTo>
                    <a:lnTo>
                      <a:pt x="313" y="250"/>
                    </a:lnTo>
                    <a:lnTo>
                      <a:pt x="310" y="250"/>
                    </a:lnTo>
                    <a:lnTo>
                      <a:pt x="305" y="251"/>
                    </a:lnTo>
                    <a:lnTo>
                      <a:pt x="297" y="249"/>
                    </a:lnTo>
                    <a:lnTo>
                      <a:pt x="290" y="247"/>
                    </a:lnTo>
                    <a:lnTo>
                      <a:pt x="282" y="244"/>
                    </a:lnTo>
                    <a:lnTo>
                      <a:pt x="275" y="243"/>
                    </a:lnTo>
                    <a:lnTo>
                      <a:pt x="268" y="242"/>
                    </a:lnTo>
                    <a:lnTo>
                      <a:pt x="262" y="242"/>
                    </a:lnTo>
                    <a:lnTo>
                      <a:pt x="254" y="242"/>
                    </a:lnTo>
                    <a:lnTo>
                      <a:pt x="248" y="243"/>
                    </a:lnTo>
                    <a:lnTo>
                      <a:pt x="241" y="243"/>
                    </a:lnTo>
                    <a:lnTo>
                      <a:pt x="235" y="246"/>
                    </a:lnTo>
                    <a:lnTo>
                      <a:pt x="229" y="247"/>
                    </a:lnTo>
                    <a:lnTo>
                      <a:pt x="222" y="250"/>
                    </a:lnTo>
                    <a:lnTo>
                      <a:pt x="216" y="252"/>
                    </a:lnTo>
                    <a:lnTo>
                      <a:pt x="210" y="255"/>
                    </a:lnTo>
                    <a:lnTo>
                      <a:pt x="202" y="256"/>
                    </a:lnTo>
                    <a:lnTo>
                      <a:pt x="197" y="259"/>
                    </a:lnTo>
                    <a:lnTo>
                      <a:pt x="192" y="262"/>
                    </a:lnTo>
                    <a:lnTo>
                      <a:pt x="186" y="264"/>
                    </a:lnTo>
                    <a:lnTo>
                      <a:pt x="194" y="264"/>
                    </a:lnTo>
                    <a:lnTo>
                      <a:pt x="201" y="265"/>
                    </a:lnTo>
                    <a:lnTo>
                      <a:pt x="211" y="266"/>
                    </a:lnTo>
                    <a:lnTo>
                      <a:pt x="219" y="269"/>
                    </a:lnTo>
                    <a:lnTo>
                      <a:pt x="227" y="271"/>
                    </a:lnTo>
                    <a:lnTo>
                      <a:pt x="235" y="274"/>
                    </a:lnTo>
                    <a:lnTo>
                      <a:pt x="243" y="278"/>
                    </a:lnTo>
                    <a:lnTo>
                      <a:pt x="252" y="283"/>
                    </a:lnTo>
                    <a:lnTo>
                      <a:pt x="245" y="284"/>
                    </a:lnTo>
                    <a:lnTo>
                      <a:pt x="238" y="286"/>
                    </a:lnTo>
                    <a:lnTo>
                      <a:pt x="231" y="286"/>
                    </a:lnTo>
                    <a:lnTo>
                      <a:pt x="225" y="286"/>
                    </a:lnTo>
                    <a:lnTo>
                      <a:pt x="217" y="285"/>
                    </a:lnTo>
                    <a:lnTo>
                      <a:pt x="211" y="284"/>
                    </a:lnTo>
                    <a:lnTo>
                      <a:pt x="203" y="283"/>
                    </a:lnTo>
                    <a:lnTo>
                      <a:pt x="197" y="283"/>
                    </a:lnTo>
                    <a:lnTo>
                      <a:pt x="190" y="281"/>
                    </a:lnTo>
                    <a:lnTo>
                      <a:pt x="183" y="281"/>
                    </a:lnTo>
                    <a:lnTo>
                      <a:pt x="177" y="281"/>
                    </a:lnTo>
                    <a:lnTo>
                      <a:pt x="172" y="283"/>
                    </a:lnTo>
                    <a:lnTo>
                      <a:pt x="166" y="284"/>
                    </a:lnTo>
                    <a:lnTo>
                      <a:pt x="161" y="289"/>
                    </a:lnTo>
                    <a:lnTo>
                      <a:pt x="156" y="294"/>
                    </a:lnTo>
                    <a:lnTo>
                      <a:pt x="154" y="302"/>
                    </a:lnTo>
                    <a:lnTo>
                      <a:pt x="161" y="302"/>
                    </a:lnTo>
                    <a:lnTo>
                      <a:pt x="169" y="303"/>
                    </a:lnTo>
                    <a:lnTo>
                      <a:pt x="177" y="304"/>
                    </a:lnTo>
                    <a:lnTo>
                      <a:pt x="185" y="307"/>
                    </a:lnTo>
                    <a:lnTo>
                      <a:pt x="192" y="310"/>
                    </a:lnTo>
                    <a:lnTo>
                      <a:pt x="200" y="315"/>
                    </a:lnTo>
                    <a:lnTo>
                      <a:pt x="207" y="319"/>
                    </a:lnTo>
                    <a:lnTo>
                      <a:pt x="215" y="325"/>
                    </a:lnTo>
                    <a:lnTo>
                      <a:pt x="206" y="326"/>
                    </a:lnTo>
                    <a:lnTo>
                      <a:pt x="197" y="327"/>
                    </a:lnTo>
                    <a:lnTo>
                      <a:pt x="189" y="326"/>
                    </a:lnTo>
                    <a:lnTo>
                      <a:pt x="181" y="326"/>
                    </a:lnTo>
                    <a:lnTo>
                      <a:pt x="173" y="324"/>
                    </a:lnTo>
                    <a:lnTo>
                      <a:pt x="164" y="324"/>
                    </a:lnTo>
                    <a:lnTo>
                      <a:pt x="156" y="323"/>
                    </a:lnTo>
                    <a:lnTo>
                      <a:pt x="148" y="323"/>
                    </a:lnTo>
                    <a:lnTo>
                      <a:pt x="140" y="322"/>
                    </a:lnTo>
                    <a:lnTo>
                      <a:pt x="132" y="323"/>
                    </a:lnTo>
                    <a:lnTo>
                      <a:pt x="124" y="324"/>
                    </a:lnTo>
                    <a:lnTo>
                      <a:pt x="117" y="327"/>
                    </a:lnTo>
                    <a:lnTo>
                      <a:pt x="108" y="330"/>
                    </a:lnTo>
                    <a:lnTo>
                      <a:pt x="101" y="335"/>
                    </a:lnTo>
                    <a:lnTo>
                      <a:pt x="95" y="340"/>
                    </a:lnTo>
                    <a:lnTo>
                      <a:pt x="89" y="350"/>
                    </a:lnTo>
                    <a:lnTo>
                      <a:pt x="97" y="348"/>
                    </a:lnTo>
                    <a:lnTo>
                      <a:pt x="104" y="348"/>
                    </a:lnTo>
                    <a:lnTo>
                      <a:pt x="113" y="347"/>
                    </a:lnTo>
                    <a:lnTo>
                      <a:pt x="122" y="348"/>
                    </a:lnTo>
                    <a:lnTo>
                      <a:pt x="131" y="348"/>
                    </a:lnTo>
                    <a:lnTo>
                      <a:pt x="140" y="350"/>
                    </a:lnTo>
                    <a:lnTo>
                      <a:pt x="149" y="352"/>
                    </a:lnTo>
                    <a:lnTo>
                      <a:pt x="159" y="357"/>
                    </a:lnTo>
                    <a:lnTo>
                      <a:pt x="153" y="359"/>
                    </a:lnTo>
                    <a:lnTo>
                      <a:pt x="147" y="363"/>
                    </a:lnTo>
                    <a:lnTo>
                      <a:pt x="142" y="366"/>
                    </a:lnTo>
                    <a:lnTo>
                      <a:pt x="137" y="369"/>
                    </a:lnTo>
                    <a:lnTo>
                      <a:pt x="131" y="369"/>
                    </a:lnTo>
                    <a:lnTo>
                      <a:pt x="125" y="370"/>
                    </a:lnTo>
                    <a:lnTo>
                      <a:pt x="119" y="370"/>
                    </a:lnTo>
                    <a:lnTo>
                      <a:pt x="114" y="371"/>
                    </a:lnTo>
                    <a:lnTo>
                      <a:pt x="107" y="371"/>
                    </a:lnTo>
                    <a:lnTo>
                      <a:pt x="101" y="371"/>
                    </a:lnTo>
                    <a:lnTo>
                      <a:pt x="94" y="371"/>
                    </a:lnTo>
                    <a:lnTo>
                      <a:pt x="88" y="372"/>
                    </a:lnTo>
                    <a:lnTo>
                      <a:pt x="81" y="372"/>
                    </a:lnTo>
                    <a:lnTo>
                      <a:pt x="75" y="375"/>
                    </a:lnTo>
                    <a:lnTo>
                      <a:pt x="68" y="376"/>
                    </a:lnTo>
                    <a:lnTo>
                      <a:pt x="62" y="379"/>
                    </a:lnTo>
                    <a:lnTo>
                      <a:pt x="57" y="384"/>
                    </a:lnTo>
                    <a:lnTo>
                      <a:pt x="53" y="389"/>
                    </a:lnTo>
                    <a:lnTo>
                      <a:pt x="50" y="395"/>
                    </a:lnTo>
                    <a:lnTo>
                      <a:pt x="46" y="400"/>
                    </a:lnTo>
                    <a:lnTo>
                      <a:pt x="52" y="400"/>
                    </a:lnTo>
                    <a:lnTo>
                      <a:pt x="58" y="400"/>
                    </a:lnTo>
                    <a:lnTo>
                      <a:pt x="63" y="399"/>
                    </a:lnTo>
                    <a:lnTo>
                      <a:pt x="70" y="398"/>
                    </a:lnTo>
                    <a:lnTo>
                      <a:pt x="76" y="397"/>
                    </a:lnTo>
                    <a:lnTo>
                      <a:pt x="82" y="396"/>
                    </a:lnTo>
                    <a:lnTo>
                      <a:pt x="89" y="396"/>
                    </a:lnTo>
                    <a:lnTo>
                      <a:pt x="98" y="397"/>
                    </a:lnTo>
                    <a:lnTo>
                      <a:pt x="95" y="402"/>
                    </a:lnTo>
                    <a:lnTo>
                      <a:pt x="93" y="408"/>
                    </a:lnTo>
                    <a:lnTo>
                      <a:pt x="89" y="412"/>
                    </a:lnTo>
                    <a:lnTo>
                      <a:pt x="85" y="415"/>
                    </a:lnTo>
                    <a:lnTo>
                      <a:pt x="80" y="416"/>
                    </a:lnTo>
                    <a:lnTo>
                      <a:pt x="74" y="418"/>
                    </a:lnTo>
                    <a:lnTo>
                      <a:pt x="68" y="419"/>
                    </a:lnTo>
                    <a:lnTo>
                      <a:pt x="63" y="421"/>
                    </a:lnTo>
                    <a:lnTo>
                      <a:pt x="56" y="421"/>
                    </a:lnTo>
                    <a:lnTo>
                      <a:pt x="50" y="422"/>
                    </a:lnTo>
                    <a:lnTo>
                      <a:pt x="44" y="423"/>
                    </a:lnTo>
                    <a:lnTo>
                      <a:pt x="39" y="426"/>
                    </a:lnTo>
                    <a:lnTo>
                      <a:pt x="33" y="427"/>
                    </a:lnTo>
                    <a:lnTo>
                      <a:pt x="28" y="431"/>
                    </a:lnTo>
                    <a:lnTo>
                      <a:pt x="25" y="435"/>
                    </a:lnTo>
                    <a:lnTo>
                      <a:pt x="24" y="441"/>
                    </a:lnTo>
                    <a:lnTo>
                      <a:pt x="29" y="440"/>
                    </a:lnTo>
                    <a:lnTo>
                      <a:pt x="35" y="441"/>
                    </a:lnTo>
                    <a:lnTo>
                      <a:pt x="39" y="443"/>
                    </a:lnTo>
                    <a:lnTo>
                      <a:pt x="42" y="445"/>
                    </a:lnTo>
                    <a:lnTo>
                      <a:pt x="43" y="452"/>
                    </a:lnTo>
                    <a:lnTo>
                      <a:pt x="40" y="460"/>
                    </a:lnTo>
                    <a:lnTo>
                      <a:pt x="34" y="464"/>
                    </a:lnTo>
                    <a:lnTo>
                      <a:pt x="27" y="467"/>
                    </a:lnTo>
                    <a:lnTo>
                      <a:pt x="20" y="466"/>
                    </a:lnTo>
                    <a:lnTo>
                      <a:pt x="13" y="463"/>
                    </a:lnTo>
                    <a:lnTo>
                      <a:pt x="13" y="472"/>
                    </a:lnTo>
                    <a:lnTo>
                      <a:pt x="10" y="481"/>
                    </a:lnTo>
                    <a:lnTo>
                      <a:pt x="6" y="489"/>
                    </a:lnTo>
                    <a:lnTo>
                      <a:pt x="3" y="497"/>
                    </a:lnTo>
                    <a:lnTo>
                      <a:pt x="0" y="463"/>
                    </a:lnTo>
                    <a:lnTo>
                      <a:pt x="3" y="431"/>
                    </a:lnTo>
                    <a:lnTo>
                      <a:pt x="9" y="399"/>
                    </a:lnTo>
                    <a:lnTo>
                      <a:pt x="23" y="371"/>
                    </a:lnTo>
                    <a:lnTo>
                      <a:pt x="38" y="343"/>
                    </a:lnTo>
                    <a:lnTo>
                      <a:pt x="58" y="319"/>
                    </a:lnTo>
                    <a:lnTo>
                      <a:pt x="81" y="294"/>
                    </a:lnTo>
                    <a:lnTo>
                      <a:pt x="107" y="274"/>
                    </a:lnTo>
                    <a:lnTo>
                      <a:pt x="134" y="253"/>
                    </a:lnTo>
                    <a:lnTo>
                      <a:pt x="163" y="236"/>
                    </a:lnTo>
                    <a:lnTo>
                      <a:pt x="193" y="219"/>
                    </a:lnTo>
                    <a:lnTo>
                      <a:pt x="224" y="205"/>
                    </a:lnTo>
                    <a:lnTo>
                      <a:pt x="255" y="192"/>
                    </a:lnTo>
                    <a:lnTo>
                      <a:pt x="287" y="182"/>
                    </a:lnTo>
                    <a:lnTo>
                      <a:pt x="317" y="174"/>
                    </a:lnTo>
                    <a:lnTo>
                      <a:pt x="348" y="169"/>
                    </a:lnTo>
                    <a:lnTo>
                      <a:pt x="360" y="168"/>
                    </a:lnTo>
                    <a:lnTo>
                      <a:pt x="372" y="168"/>
                    </a:lnTo>
                    <a:lnTo>
                      <a:pt x="386" y="167"/>
                    </a:lnTo>
                    <a:lnTo>
                      <a:pt x="398" y="166"/>
                    </a:lnTo>
                    <a:lnTo>
                      <a:pt x="410" y="163"/>
                    </a:lnTo>
                    <a:lnTo>
                      <a:pt x="423" y="161"/>
                    </a:lnTo>
                    <a:lnTo>
                      <a:pt x="435" y="158"/>
                    </a:lnTo>
                    <a:lnTo>
                      <a:pt x="447" y="154"/>
                    </a:lnTo>
                    <a:lnTo>
                      <a:pt x="459" y="149"/>
                    </a:lnTo>
                    <a:lnTo>
                      <a:pt x="470" y="145"/>
                    </a:lnTo>
                    <a:lnTo>
                      <a:pt x="482" y="139"/>
                    </a:lnTo>
                    <a:lnTo>
                      <a:pt x="492" y="133"/>
                    </a:lnTo>
                    <a:lnTo>
                      <a:pt x="503" y="127"/>
                    </a:lnTo>
                    <a:lnTo>
                      <a:pt x="514" y="120"/>
                    </a:lnTo>
                    <a:lnTo>
                      <a:pt x="524" y="112"/>
                    </a:lnTo>
                    <a:lnTo>
                      <a:pt x="536" y="104"/>
                    </a:lnTo>
                    <a:lnTo>
                      <a:pt x="558" y="95"/>
                    </a:lnTo>
                    <a:lnTo>
                      <a:pt x="580" y="89"/>
                    </a:lnTo>
                    <a:lnTo>
                      <a:pt x="603" y="83"/>
                    </a:lnTo>
                    <a:lnTo>
                      <a:pt x="627" y="77"/>
                    </a:lnTo>
                    <a:lnTo>
                      <a:pt x="650" y="72"/>
                    </a:lnTo>
                    <a:lnTo>
                      <a:pt x="674" y="66"/>
                    </a:lnTo>
                    <a:lnTo>
                      <a:pt x="697" y="61"/>
                    </a:lnTo>
                    <a:lnTo>
                      <a:pt x="720" y="56"/>
                    </a:lnTo>
                    <a:lnTo>
                      <a:pt x="743" y="51"/>
                    </a:lnTo>
                    <a:lnTo>
                      <a:pt x="766" y="46"/>
                    </a:lnTo>
                    <a:lnTo>
                      <a:pt x="790" y="39"/>
                    </a:lnTo>
                    <a:lnTo>
                      <a:pt x="812" y="34"/>
                    </a:lnTo>
                    <a:lnTo>
                      <a:pt x="835" y="26"/>
                    </a:lnTo>
                    <a:lnTo>
                      <a:pt x="858" y="18"/>
                    </a:lnTo>
                    <a:lnTo>
                      <a:pt x="881" y="9"/>
                    </a:lnTo>
                    <a:lnTo>
                      <a:pt x="9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5" name="Freeform 114"/>
              <p:cNvSpPr>
                <a:spLocks/>
              </p:cNvSpPr>
              <p:nvPr/>
            </p:nvSpPr>
            <p:spPr bwMode="auto">
              <a:xfrm>
                <a:off x="5729" y="2248"/>
                <a:ext cx="49" cy="17"/>
              </a:xfrm>
              <a:custGeom>
                <a:avLst/>
                <a:gdLst>
                  <a:gd name="T0" fmla="*/ 0 w 119"/>
                  <a:gd name="T1" fmla="*/ 0 h 41"/>
                  <a:gd name="T2" fmla="*/ 0 w 119"/>
                  <a:gd name="T3" fmla="*/ 0 h 41"/>
                  <a:gd name="T4" fmla="*/ 0 w 119"/>
                  <a:gd name="T5" fmla="*/ 0 h 41"/>
                  <a:gd name="T6" fmla="*/ 0 w 119"/>
                  <a:gd name="T7" fmla="*/ 0 h 41"/>
                  <a:gd name="T8" fmla="*/ 0 w 119"/>
                  <a:gd name="T9" fmla="*/ 0 h 41"/>
                  <a:gd name="T10" fmla="*/ 0 w 119"/>
                  <a:gd name="T11" fmla="*/ 0 h 41"/>
                  <a:gd name="T12" fmla="*/ 0 w 119"/>
                  <a:gd name="T13" fmla="*/ 0 h 41"/>
                  <a:gd name="T14" fmla="*/ 0 w 119"/>
                  <a:gd name="T15" fmla="*/ 0 h 41"/>
                  <a:gd name="T16" fmla="*/ 0 w 119"/>
                  <a:gd name="T17" fmla="*/ 0 h 41"/>
                  <a:gd name="T18" fmla="*/ 0 w 119"/>
                  <a:gd name="T19" fmla="*/ 0 h 41"/>
                  <a:gd name="T20" fmla="*/ 0 w 119"/>
                  <a:gd name="T21" fmla="*/ 0 h 41"/>
                  <a:gd name="T22" fmla="*/ 0 w 119"/>
                  <a:gd name="T23" fmla="*/ 0 h 41"/>
                  <a:gd name="T24" fmla="*/ 0 w 119"/>
                  <a:gd name="T25" fmla="*/ 0 h 41"/>
                  <a:gd name="T26" fmla="*/ 0 w 119"/>
                  <a:gd name="T27" fmla="*/ 0 h 41"/>
                  <a:gd name="T28" fmla="*/ 0 w 119"/>
                  <a:gd name="T29" fmla="*/ 0 h 41"/>
                  <a:gd name="T30" fmla="*/ 0 w 119"/>
                  <a:gd name="T31" fmla="*/ 0 h 41"/>
                  <a:gd name="T32" fmla="*/ 0 w 119"/>
                  <a:gd name="T33" fmla="*/ 0 h 41"/>
                  <a:gd name="T34" fmla="*/ 0 w 119"/>
                  <a:gd name="T35" fmla="*/ 0 h 41"/>
                  <a:gd name="T36" fmla="*/ 0 w 119"/>
                  <a:gd name="T37" fmla="*/ 0 h 41"/>
                  <a:gd name="T38" fmla="*/ 0 w 119"/>
                  <a:gd name="T39" fmla="*/ 0 h 41"/>
                  <a:gd name="T40" fmla="*/ 0 w 119"/>
                  <a:gd name="T41" fmla="*/ 0 h 41"/>
                  <a:gd name="T42" fmla="*/ 0 w 119"/>
                  <a:gd name="T43" fmla="*/ 0 h 41"/>
                  <a:gd name="T44" fmla="*/ 0 w 119"/>
                  <a:gd name="T45" fmla="*/ 0 h 41"/>
                  <a:gd name="T46" fmla="*/ 0 w 119"/>
                  <a:gd name="T47" fmla="*/ 0 h 41"/>
                  <a:gd name="T48" fmla="*/ 0 w 119"/>
                  <a:gd name="T49" fmla="*/ 0 h 41"/>
                  <a:gd name="T50" fmla="*/ 0 w 119"/>
                  <a:gd name="T51" fmla="*/ 0 h 41"/>
                  <a:gd name="T52" fmla="*/ 0 w 119"/>
                  <a:gd name="T53" fmla="*/ 0 h 41"/>
                  <a:gd name="T54" fmla="*/ 0 w 119"/>
                  <a:gd name="T55" fmla="*/ 0 h 41"/>
                  <a:gd name="T56" fmla="*/ 0 w 119"/>
                  <a:gd name="T57" fmla="*/ 0 h 41"/>
                  <a:gd name="T58" fmla="*/ 0 w 119"/>
                  <a:gd name="T59" fmla="*/ 0 h 41"/>
                  <a:gd name="T60" fmla="*/ 0 w 119"/>
                  <a:gd name="T61" fmla="*/ 0 h 41"/>
                  <a:gd name="T62" fmla="*/ 0 w 119"/>
                  <a:gd name="T63" fmla="*/ 0 h 41"/>
                  <a:gd name="T64" fmla="*/ 0 w 119"/>
                  <a:gd name="T65" fmla="*/ 0 h 41"/>
                  <a:gd name="T66" fmla="*/ 0 w 119"/>
                  <a:gd name="T67" fmla="*/ 0 h 41"/>
                  <a:gd name="T68" fmla="*/ 0 w 119"/>
                  <a:gd name="T69" fmla="*/ 0 h 41"/>
                  <a:gd name="T70" fmla="*/ 0 w 119"/>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41"/>
                  <a:gd name="T110" fmla="*/ 119 w 119"/>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41">
                    <a:moveTo>
                      <a:pt x="14" y="0"/>
                    </a:moveTo>
                    <a:lnTo>
                      <a:pt x="19" y="3"/>
                    </a:lnTo>
                    <a:lnTo>
                      <a:pt x="25" y="8"/>
                    </a:lnTo>
                    <a:lnTo>
                      <a:pt x="32" y="11"/>
                    </a:lnTo>
                    <a:lnTo>
                      <a:pt x="40" y="13"/>
                    </a:lnTo>
                    <a:lnTo>
                      <a:pt x="47" y="14"/>
                    </a:lnTo>
                    <a:lnTo>
                      <a:pt x="55" y="16"/>
                    </a:lnTo>
                    <a:lnTo>
                      <a:pt x="63" y="17"/>
                    </a:lnTo>
                    <a:lnTo>
                      <a:pt x="71" y="18"/>
                    </a:lnTo>
                    <a:lnTo>
                      <a:pt x="79" y="18"/>
                    </a:lnTo>
                    <a:lnTo>
                      <a:pt x="86" y="19"/>
                    </a:lnTo>
                    <a:lnTo>
                      <a:pt x="93" y="20"/>
                    </a:lnTo>
                    <a:lnTo>
                      <a:pt x="100" y="22"/>
                    </a:lnTo>
                    <a:lnTo>
                      <a:pt x="105" y="25"/>
                    </a:lnTo>
                    <a:lnTo>
                      <a:pt x="111" y="30"/>
                    </a:lnTo>
                    <a:lnTo>
                      <a:pt x="116" y="34"/>
                    </a:lnTo>
                    <a:lnTo>
                      <a:pt x="119" y="41"/>
                    </a:lnTo>
                    <a:lnTo>
                      <a:pt x="111" y="38"/>
                    </a:lnTo>
                    <a:lnTo>
                      <a:pt x="105" y="35"/>
                    </a:lnTo>
                    <a:lnTo>
                      <a:pt x="96" y="32"/>
                    </a:lnTo>
                    <a:lnTo>
                      <a:pt x="88" y="32"/>
                    </a:lnTo>
                    <a:lnTo>
                      <a:pt x="79" y="31"/>
                    </a:lnTo>
                    <a:lnTo>
                      <a:pt x="70" y="31"/>
                    </a:lnTo>
                    <a:lnTo>
                      <a:pt x="61" y="32"/>
                    </a:lnTo>
                    <a:lnTo>
                      <a:pt x="53" y="32"/>
                    </a:lnTo>
                    <a:lnTo>
                      <a:pt x="44" y="32"/>
                    </a:lnTo>
                    <a:lnTo>
                      <a:pt x="36" y="32"/>
                    </a:lnTo>
                    <a:lnTo>
                      <a:pt x="28" y="31"/>
                    </a:lnTo>
                    <a:lnTo>
                      <a:pt x="22" y="30"/>
                    </a:lnTo>
                    <a:lnTo>
                      <a:pt x="14" y="27"/>
                    </a:lnTo>
                    <a:lnTo>
                      <a:pt x="9" y="24"/>
                    </a:lnTo>
                    <a:lnTo>
                      <a:pt x="4" y="19"/>
                    </a:lnTo>
                    <a:lnTo>
                      <a:pt x="0" y="14"/>
                    </a:lnTo>
                    <a:lnTo>
                      <a:pt x="7" y="6"/>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6" name="Freeform 115"/>
              <p:cNvSpPr>
                <a:spLocks/>
              </p:cNvSpPr>
              <p:nvPr/>
            </p:nvSpPr>
            <p:spPr bwMode="auto">
              <a:xfrm>
                <a:off x="5879" y="2264"/>
                <a:ext cx="15" cy="5"/>
              </a:xfrm>
              <a:custGeom>
                <a:avLst/>
                <a:gdLst>
                  <a:gd name="T0" fmla="*/ 0 w 42"/>
                  <a:gd name="T1" fmla="*/ 0 h 12"/>
                  <a:gd name="T2" fmla="*/ 0 w 42"/>
                  <a:gd name="T3" fmla="*/ 0 h 12"/>
                  <a:gd name="T4" fmla="*/ 0 w 42"/>
                  <a:gd name="T5" fmla="*/ 0 h 12"/>
                  <a:gd name="T6" fmla="*/ 0 w 42"/>
                  <a:gd name="T7" fmla="*/ 0 h 12"/>
                  <a:gd name="T8" fmla="*/ 0 w 42"/>
                  <a:gd name="T9" fmla="*/ 0 h 12"/>
                  <a:gd name="T10" fmla="*/ 0 w 42"/>
                  <a:gd name="T11" fmla="*/ 0 h 12"/>
                  <a:gd name="T12" fmla="*/ 0 w 42"/>
                  <a:gd name="T13" fmla="*/ 0 h 12"/>
                  <a:gd name="T14" fmla="*/ 0 w 42"/>
                  <a:gd name="T15" fmla="*/ 0 h 12"/>
                  <a:gd name="T16" fmla="*/ 0 w 42"/>
                  <a:gd name="T17" fmla="*/ 0 h 12"/>
                  <a:gd name="T18" fmla="*/ 0 w 42"/>
                  <a:gd name="T19" fmla="*/ 0 h 12"/>
                  <a:gd name="T20" fmla="*/ 0 w 42"/>
                  <a:gd name="T21" fmla="*/ 0 h 12"/>
                  <a:gd name="T22" fmla="*/ 0 w 42"/>
                  <a:gd name="T23" fmla="*/ 0 h 12"/>
                  <a:gd name="T24" fmla="*/ 0 w 42"/>
                  <a:gd name="T25" fmla="*/ 0 h 12"/>
                  <a:gd name="T26" fmla="*/ 0 w 42"/>
                  <a:gd name="T27" fmla="*/ 0 h 12"/>
                  <a:gd name="T28" fmla="*/ 0 w 42"/>
                  <a:gd name="T29" fmla="*/ 0 h 12"/>
                  <a:gd name="T30" fmla="*/ 0 w 42"/>
                  <a:gd name="T31" fmla="*/ 0 h 12"/>
                  <a:gd name="T32" fmla="*/ 0 w 42"/>
                  <a:gd name="T33" fmla="*/ 0 h 12"/>
                  <a:gd name="T34" fmla="*/ 0 w 42"/>
                  <a:gd name="T35" fmla="*/ 0 h 12"/>
                  <a:gd name="T36" fmla="*/ 0 w 42"/>
                  <a:gd name="T37" fmla="*/ 0 h 12"/>
                  <a:gd name="T38" fmla="*/ 0 w 42"/>
                  <a:gd name="T39" fmla="*/ 0 h 12"/>
                  <a:gd name="T40" fmla="*/ 0 w 4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2"/>
                  <a:gd name="T65" fmla="*/ 42 w 4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2">
                    <a:moveTo>
                      <a:pt x="4" y="0"/>
                    </a:moveTo>
                    <a:lnTo>
                      <a:pt x="9" y="1"/>
                    </a:lnTo>
                    <a:lnTo>
                      <a:pt x="13" y="1"/>
                    </a:lnTo>
                    <a:lnTo>
                      <a:pt x="18" y="1"/>
                    </a:lnTo>
                    <a:lnTo>
                      <a:pt x="23" y="2"/>
                    </a:lnTo>
                    <a:lnTo>
                      <a:pt x="28" y="2"/>
                    </a:lnTo>
                    <a:lnTo>
                      <a:pt x="32" y="3"/>
                    </a:lnTo>
                    <a:lnTo>
                      <a:pt x="36" y="3"/>
                    </a:lnTo>
                    <a:lnTo>
                      <a:pt x="42" y="4"/>
                    </a:lnTo>
                    <a:lnTo>
                      <a:pt x="42" y="6"/>
                    </a:lnTo>
                    <a:lnTo>
                      <a:pt x="36" y="6"/>
                    </a:lnTo>
                    <a:lnTo>
                      <a:pt x="31" y="8"/>
                    </a:lnTo>
                    <a:lnTo>
                      <a:pt x="25" y="10"/>
                    </a:lnTo>
                    <a:lnTo>
                      <a:pt x="18" y="12"/>
                    </a:lnTo>
                    <a:lnTo>
                      <a:pt x="9" y="12"/>
                    </a:lnTo>
                    <a:lnTo>
                      <a:pt x="3" y="11"/>
                    </a:lnTo>
                    <a:lnTo>
                      <a:pt x="0" y="9"/>
                    </a:lnTo>
                    <a:lnTo>
                      <a:pt x="0" y="7"/>
                    </a:lnTo>
                    <a:lnTo>
                      <a:pt x="0"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7" name="Freeform 116"/>
              <p:cNvSpPr>
                <a:spLocks/>
              </p:cNvSpPr>
              <p:nvPr/>
            </p:nvSpPr>
            <p:spPr bwMode="auto">
              <a:xfrm>
                <a:off x="5333" y="2271"/>
                <a:ext cx="15" cy="9"/>
              </a:xfrm>
              <a:custGeom>
                <a:avLst/>
                <a:gdLst>
                  <a:gd name="T0" fmla="*/ 0 w 33"/>
                  <a:gd name="T1" fmla="*/ 0 h 21"/>
                  <a:gd name="T2" fmla="*/ 0 w 33"/>
                  <a:gd name="T3" fmla="*/ 0 h 21"/>
                  <a:gd name="T4" fmla="*/ 0 w 33"/>
                  <a:gd name="T5" fmla="*/ 0 h 21"/>
                  <a:gd name="T6" fmla="*/ 0 w 33"/>
                  <a:gd name="T7" fmla="*/ 0 h 21"/>
                  <a:gd name="T8" fmla="*/ 0 w 33"/>
                  <a:gd name="T9" fmla="*/ 0 h 21"/>
                  <a:gd name="T10" fmla="*/ 0 w 33"/>
                  <a:gd name="T11" fmla="*/ 0 h 21"/>
                  <a:gd name="T12" fmla="*/ 0 w 33"/>
                  <a:gd name="T13" fmla="*/ 0 h 21"/>
                  <a:gd name="T14" fmla="*/ 0 w 33"/>
                  <a:gd name="T15" fmla="*/ 0 h 21"/>
                  <a:gd name="T16" fmla="*/ 0 w 33"/>
                  <a:gd name="T17" fmla="*/ 0 h 21"/>
                  <a:gd name="T18" fmla="*/ 0 w 33"/>
                  <a:gd name="T19" fmla="*/ 0 h 21"/>
                  <a:gd name="T20" fmla="*/ 0 w 33"/>
                  <a:gd name="T21" fmla="*/ 0 h 21"/>
                  <a:gd name="T22" fmla="*/ 0 w 33"/>
                  <a:gd name="T23" fmla="*/ 0 h 21"/>
                  <a:gd name="T24" fmla="*/ 0 w 33"/>
                  <a:gd name="T25" fmla="*/ 0 h 21"/>
                  <a:gd name="T26" fmla="*/ 0 w 33"/>
                  <a:gd name="T27" fmla="*/ 0 h 21"/>
                  <a:gd name="T28" fmla="*/ 0 w 33"/>
                  <a:gd name="T29" fmla="*/ 0 h 21"/>
                  <a:gd name="T30" fmla="*/ 0 w 33"/>
                  <a:gd name="T31" fmla="*/ 0 h 21"/>
                  <a:gd name="T32" fmla="*/ 0 w 33"/>
                  <a:gd name="T33" fmla="*/ 0 h 21"/>
                  <a:gd name="T34" fmla="*/ 0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33" y="0"/>
                    </a:moveTo>
                    <a:lnTo>
                      <a:pt x="33" y="4"/>
                    </a:lnTo>
                    <a:lnTo>
                      <a:pt x="30" y="9"/>
                    </a:lnTo>
                    <a:lnTo>
                      <a:pt x="26" y="13"/>
                    </a:lnTo>
                    <a:lnTo>
                      <a:pt x="22" y="16"/>
                    </a:lnTo>
                    <a:lnTo>
                      <a:pt x="16" y="18"/>
                    </a:lnTo>
                    <a:lnTo>
                      <a:pt x="10" y="20"/>
                    </a:lnTo>
                    <a:lnTo>
                      <a:pt x="5" y="20"/>
                    </a:lnTo>
                    <a:lnTo>
                      <a:pt x="0" y="21"/>
                    </a:lnTo>
                    <a:lnTo>
                      <a:pt x="3" y="17"/>
                    </a:lnTo>
                    <a:lnTo>
                      <a:pt x="6" y="14"/>
                    </a:lnTo>
                    <a:lnTo>
                      <a:pt x="9" y="9"/>
                    </a:lnTo>
                    <a:lnTo>
                      <a:pt x="15" y="6"/>
                    </a:lnTo>
                    <a:lnTo>
                      <a:pt x="19" y="4"/>
                    </a:lnTo>
                    <a:lnTo>
                      <a:pt x="23" y="2"/>
                    </a:lnTo>
                    <a:lnTo>
                      <a:pt x="27" y="1"/>
                    </a:lnTo>
                    <a:lnTo>
                      <a:pt x="3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8" name="Freeform 117"/>
              <p:cNvSpPr>
                <a:spLocks/>
              </p:cNvSpPr>
              <p:nvPr/>
            </p:nvSpPr>
            <p:spPr bwMode="auto">
              <a:xfrm>
                <a:off x="6055" y="2291"/>
                <a:ext cx="48" cy="62"/>
              </a:xfrm>
              <a:custGeom>
                <a:avLst/>
                <a:gdLst>
                  <a:gd name="T0" fmla="*/ 0 w 115"/>
                  <a:gd name="T1" fmla="*/ 0 h 149"/>
                  <a:gd name="T2" fmla="*/ 0 w 115"/>
                  <a:gd name="T3" fmla="*/ 0 h 149"/>
                  <a:gd name="T4" fmla="*/ 0 w 115"/>
                  <a:gd name="T5" fmla="*/ 0 h 149"/>
                  <a:gd name="T6" fmla="*/ 0 w 115"/>
                  <a:gd name="T7" fmla="*/ 0 h 149"/>
                  <a:gd name="T8" fmla="*/ 0 w 115"/>
                  <a:gd name="T9" fmla="*/ 0 h 149"/>
                  <a:gd name="T10" fmla="*/ 0 w 115"/>
                  <a:gd name="T11" fmla="*/ 0 h 149"/>
                  <a:gd name="T12" fmla="*/ 0 w 115"/>
                  <a:gd name="T13" fmla="*/ 0 h 149"/>
                  <a:gd name="T14" fmla="*/ 0 w 115"/>
                  <a:gd name="T15" fmla="*/ 0 h 149"/>
                  <a:gd name="T16" fmla="*/ 0 w 115"/>
                  <a:gd name="T17" fmla="*/ 0 h 149"/>
                  <a:gd name="T18" fmla="*/ 0 w 115"/>
                  <a:gd name="T19" fmla="*/ 0 h 149"/>
                  <a:gd name="T20" fmla="*/ 0 w 115"/>
                  <a:gd name="T21" fmla="*/ 0 h 149"/>
                  <a:gd name="T22" fmla="*/ 0 w 115"/>
                  <a:gd name="T23" fmla="*/ 0 h 149"/>
                  <a:gd name="T24" fmla="*/ 0 w 115"/>
                  <a:gd name="T25" fmla="*/ 0 h 149"/>
                  <a:gd name="T26" fmla="*/ 0 w 115"/>
                  <a:gd name="T27" fmla="*/ 0 h 149"/>
                  <a:gd name="T28" fmla="*/ 0 w 115"/>
                  <a:gd name="T29" fmla="*/ 0 h 149"/>
                  <a:gd name="T30" fmla="*/ 0 w 115"/>
                  <a:gd name="T31" fmla="*/ 0 h 149"/>
                  <a:gd name="T32" fmla="*/ 0 w 115"/>
                  <a:gd name="T33" fmla="*/ 0 h 149"/>
                  <a:gd name="T34" fmla="*/ 0 w 115"/>
                  <a:gd name="T35" fmla="*/ 0 h 149"/>
                  <a:gd name="T36" fmla="*/ 0 w 115"/>
                  <a:gd name="T37" fmla="*/ 0 h 149"/>
                  <a:gd name="T38" fmla="*/ 0 w 115"/>
                  <a:gd name="T39" fmla="*/ 0 h 149"/>
                  <a:gd name="T40" fmla="*/ 0 w 115"/>
                  <a:gd name="T41" fmla="*/ 0 h 149"/>
                  <a:gd name="T42" fmla="*/ 0 w 115"/>
                  <a:gd name="T43" fmla="*/ 0 h 149"/>
                  <a:gd name="T44" fmla="*/ 0 w 115"/>
                  <a:gd name="T45" fmla="*/ 0 h 149"/>
                  <a:gd name="T46" fmla="*/ 0 w 115"/>
                  <a:gd name="T47" fmla="*/ 0 h 149"/>
                  <a:gd name="T48" fmla="*/ 0 w 115"/>
                  <a:gd name="T49" fmla="*/ 0 h 149"/>
                  <a:gd name="T50" fmla="*/ 0 w 115"/>
                  <a:gd name="T51" fmla="*/ 0 h 149"/>
                  <a:gd name="T52" fmla="*/ 0 w 115"/>
                  <a:gd name="T53" fmla="*/ 0 h 149"/>
                  <a:gd name="T54" fmla="*/ 0 w 115"/>
                  <a:gd name="T55" fmla="*/ 0 h 149"/>
                  <a:gd name="T56" fmla="*/ 0 w 115"/>
                  <a:gd name="T57" fmla="*/ 0 h 149"/>
                  <a:gd name="T58" fmla="*/ 0 w 115"/>
                  <a:gd name="T59" fmla="*/ 0 h 149"/>
                  <a:gd name="T60" fmla="*/ 0 w 115"/>
                  <a:gd name="T61" fmla="*/ 0 h 149"/>
                  <a:gd name="T62" fmla="*/ 0 w 115"/>
                  <a:gd name="T63" fmla="*/ 0 h 149"/>
                  <a:gd name="T64" fmla="*/ 0 w 115"/>
                  <a:gd name="T65" fmla="*/ 0 h 149"/>
                  <a:gd name="T66" fmla="*/ 0 w 115"/>
                  <a:gd name="T67" fmla="*/ 0 h 149"/>
                  <a:gd name="T68" fmla="*/ 0 w 115"/>
                  <a:gd name="T69" fmla="*/ 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
                  <a:gd name="T106" fmla="*/ 0 h 149"/>
                  <a:gd name="T107" fmla="*/ 115 w 115"/>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 h="149">
                    <a:moveTo>
                      <a:pt x="90" y="0"/>
                    </a:moveTo>
                    <a:lnTo>
                      <a:pt x="95" y="3"/>
                    </a:lnTo>
                    <a:lnTo>
                      <a:pt x="97" y="9"/>
                    </a:lnTo>
                    <a:lnTo>
                      <a:pt x="97" y="14"/>
                    </a:lnTo>
                    <a:lnTo>
                      <a:pt x="96" y="24"/>
                    </a:lnTo>
                    <a:lnTo>
                      <a:pt x="94" y="31"/>
                    </a:lnTo>
                    <a:lnTo>
                      <a:pt x="91" y="39"/>
                    </a:lnTo>
                    <a:lnTo>
                      <a:pt x="89" y="47"/>
                    </a:lnTo>
                    <a:lnTo>
                      <a:pt x="88" y="54"/>
                    </a:lnTo>
                    <a:lnTo>
                      <a:pt x="91" y="52"/>
                    </a:lnTo>
                    <a:lnTo>
                      <a:pt x="95" y="51"/>
                    </a:lnTo>
                    <a:lnTo>
                      <a:pt x="100" y="50"/>
                    </a:lnTo>
                    <a:lnTo>
                      <a:pt x="105" y="51"/>
                    </a:lnTo>
                    <a:lnTo>
                      <a:pt x="105" y="52"/>
                    </a:lnTo>
                    <a:lnTo>
                      <a:pt x="97" y="58"/>
                    </a:lnTo>
                    <a:lnTo>
                      <a:pt x="92" y="63"/>
                    </a:lnTo>
                    <a:lnTo>
                      <a:pt x="87" y="68"/>
                    </a:lnTo>
                    <a:lnTo>
                      <a:pt x="84" y="73"/>
                    </a:lnTo>
                    <a:lnTo>
                      <a:pt x="80" y="78"/>
                    </a:lnTo>
                    <a:lnTo>
                      <a:pt x="78" y="83"/>
                    </a:lnTo>
                    <a:lnTo>
                      <a:pt x="76" y="87"/>
                    </a:lnTo>
                    <a:lnTo>
                      <a:pt x="76" y="90"/>
                    </a:lnTo>
                    <a:lnTo>
                      <a:pt x="78" y="95"/>
                    </a:lnTo>
                    <a:lnTo>
                      <a:pt x="86" y="98"/>
                    </a:lnTo>
                    <a:lnTo>
                      <a:pt x="90" y="97"/>
                    </a:lnTo>
                    <a:lnTo>
                      <a:pt x="97" y="95"/>
                    </a:lnTo>
                    <a:lnTo>
                      <a:pt x="105" y="91"/>
                    </a:lnTo>
                    <a:lnTo>
                      <a:pt x="115" y="88"/>
                    </a:lnTo>
                    <a:lnTo>
                      <a:pt x="108" y="96"/>
                    </a:lnTo>
                    <a:lnTo>
                      <a:pt x="100" y="104"/>
                    </a:lnTo>
                    <a:lnTo>
                      <a:pt x="90" y="109"/>
                    </a:lnTo>
                    <a:lnTo>
                      <a:pt x="82" y="116"/>
                    </a:lnTo>
                    <a:lnTo>
                      <a:pt x="76" y="118"/>
                    </a:lnTo>
                    <a:lnTo>
                      <a:pt x="71" y="120"/>
                    </a:lnTo>
                    <a:lnTo>
                      <a:pt x="67" y="122"/>
                    </a:lnTo>
                    <a:lnTo>
                      <a:pt x="61" y="125"/>
                    </a:lnTo>
                    <a:lnTo>
                      <a:pt x="56" y="126"/>
                    </a:lnTo>
                    <a:lnTo>
                      <a:pt x="51" y="128"/>
                    </a:lnTo>
                    <a:lnTo>
                      <a:pt x="46" y="131"/>
                    </a:lnTo>
                    <a:lnTo>
                      <a:pt x="40" y="134"/>
                    </a:lnTo>
                    <a:lnTo>
                      <a:pt x="34" y="135"/>
                    </a:lnTo>
                    <a:lnTo>
                      <a:pt x="29" y="137"/>
                    </a:lnTo>
                    <a:lnTo>
                      <a:pt x="24" y="137"/>
                    </a:lnTo>
                    <a:lnTo>
                      <a:pt x="19" y="140"/>
                    </a:lnTo>
                    <a:lnTo>
                      <a:pt x="13" y="142"/>
                    </a:lnTo>
                    <a:lnTo>
                      <a:pt x="9" y="144"/>
                    </a:lnTo>
                    <a:lnTo>
                      <a:pt x="4" y="146"/>
                    </a:lnTo>
                    <a:lnTo>
                      <a:pt x="0" y="149"/>
                    </a:lnTo>
                    <a:lnTo>
                      <a:pt x="2" y="142"/>
                    </a:lnTo>
                    <a:lnTo>
                      <a:pt x="4" y="134"/>
                    </a:lnTo>
                    <a:lnTo>
                      <a:pt x="9" y="127"/>
                    </a:lnTo>
                    <a:lnTo>
                      <a:pt x="13" y="120"/>
                    </a:lnTo>
                    <a:lnTo>
                      <a:pt x="19" y="113"/>
                    </a:lnTo>
                    <a:lnTo>
                      <a:pt x="25" y="107"/>
                    </a:lnTo>
                    <a:lnTo>
                      <a:pt x="31" y="100"/>
                    </a:lnTo>
                    <a:lnTo>
                      <a:pt x="38" y="94"/>
                    </a:lnTo>
                    <a:lnTo>
                      <a:pt x="45" y="87"/>
                    </a:lnTo>
                    <a:lnTo>
                      <a:pt x="51" y="80"/>
                    </a:lnTo>
                    <a:lnTo>
                      <a:pt x="57" y="71"/>
                    </a:lnTo>
                    <a:lnTo>
                      <a:pt x="63" y="65"/>
                    </a:lnTo>
                    <a:lnTo>
                      <a:pt x="68" y="56"/>
                    </a:lnTo>
                    <a:lnTo>
                      <a:pt x="71" y="48"/>
                    </a:lnTo>
                    <a:lnTo>
                      <a:pt x="74" y="38"/>
                    </a:lnTo>
                    <a:lnTo>
                      <a:pt x="76" y="29"/>
                    </a:lnTo>
                    <a:lnTo>
                      <a:pt x="79" y="21"/>
                    </a:lnTo>
                    <a:lnTo>
                      <a:pt x="81" y="13"/>
                    </a:lnTo>
                    <a:lnTo>
                      <a:pt x="84" y="5"/>
                    </a:lnTo>
                    <a:lnTo>
                      <a:pt x="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9" name="Freeform 118"/>
              <p:cNvSpPr>
                <a:spLocks/>
              </p:cNvSpPr>
              <p:nvPr/>
            </p:nvSpPr>
            <p:spPr bwMode="auto">
              <a:xfrm>
                <a:off x="5321" y="2292"/>
                <a:ext cx="458" cy="265"/>
              </a:xfrm>
              <a:custGeom>
                <a:avLst/>
                <a:gdLst>
                  <a:gd name="T0" fmla="*/ 0 w 1096"/>
                  <a:gd name="T1" fmla="*/ 0 h 633"/>
                  <a:gd name="T2" fmla="*/ 0 w 1096"/>
                  <a:gd name="T3" fmla="*/ 0 h 633"/>
                  <a:gd name="T4" fmla="*/ 0 w 1096"/>
                  <a:gd name="T5" fmla="*/ 0 h 633"/>
                  <a:gd name="T6" fmla="*/ 0 w 1096"/>
                  <a:gd name="T7" fmla="*/ 0 h 633"/>
                  <a:gd name="T8" fmla="*/ 0 w 1096"/>
                  <a:gd name="T9" fmla="*/ 0 h 633"/>
                  <a:gd name="T10" fmla="*/ 0 w 1096"/>
                  <a:gd name="T11" fmla="*/ 0 h 633"/>
                  <a:gd name="T12" fmla="*/ 0 w 1096"/>
                  <a:gd name="T13" fmla="*/ 0 h 633"/>
                  <a:gd name="T14" fmla="*/ 0 w 1096"/>
                  <a:gd name="T15" fmla="*/ 0 h 633"/>
                  <a:gd name="T16" fmla="*/ 0 w 1096"/>
                  <a:gd name="T17" fmla="*/ 0 h 633"/>
                  <a:gd name="T18" fmla="*/ 0 w 1096"/>
                  <a:gd name="T19" fmla="*/ 0 h 633"/>
                  <a:gd name="T20" fmla="*/ 0 w 1096"/>
                  <a:gd name="T21" fmla="*/ 0 h 633"/>
                  <a:gd name="T22" fmla="*/ 0 w 1096"/>
                  <a:gd name="T23" fmla="*/ 0 h 633"/>
                  <a:gd name="T24" fmla="*/ 0 w 1096"/>
                  <a:gd name="T25" fmla="*/ 0 h 633"/>
                  <a:gd name="T26" fmla="*/ 0 w 1096"/>
                  <a:gd name="T27" fmla="*/ 0 h 633"/>
                  <a:gd name="T28" fmla="*/ 0 w 1096"/>
                  <a:gd name="T29" fmla="*/ 0 h 633"/>
                  <a:gd name="T30" fmla="*/ 0 w 1096"/>
                  <a:gd name="T31" fmla="*/ 0 h 633"/>
                  <a:gd name="T32" fmla="*/ 0 w 1096"/>
                  <a:gd name="T33" fmla="*/ 0 h 633"/>
                  <a:gd name="T34" fmla="*/ 0 w 1096"/>
                  <a:gd name="T35" fmla="*/ 0 h 633"/>
                  <a:gd name="T36" fmla="*/ 0 w 1096"/>
                  <a:gd name="T37" fmla="*/ 0 h 633"/>
                  <a:gd name="T38" fmla="*/ 0 w 1096"/>
                  <a:gd name="T39" fmla="*/ 0 h 633"/>
                  <a:gd name="T40" fmla="*/ 0 w 1096"/>
                  <a:gd name="T41" fmla="*/ 0 h 633"/>
                  <a:gd name="T42" fmla="*/ 0 w 1096"/>
                  <a:gd name="T43" fmla="*/ 0 h 633"/>
                  <a:gd name="T44" fmla="*/ 0 w 1096"/>
                  <a:gd name="T45" fmla="*/ 0 h 633"/>
                  <a:gd name="T46" fmla="*/ 0 w 1096"/>
                  <a:gd name="T47" fmla="*/ 0 h 633"/>
                  <a:gd name="T48" fmla="*/ 0 w 1096"/>
                  <a:gd name="T49" fmla="*/ 0 h 633"/>
                  <a:gd name="T50" fmla="*/ 0 w 1096"/>
                  <a:gd name="T51" fmla="*/ 0 h 633"/>
                  <a:gd name="T52" fmla="*/ 0 w 1096"/>
                  <a:gd name="T53" fmla="*/ 0 h 633"/>
                  <a:gd name="T54" fmla="*/ 0 w 1096"/>
                  <a:gd name="T55" fmla="*/ 0 h 633"/>
                  <a:gd name="T56" fmla="*/ 0 w 1096"/>
                  <a:gd name="T57" fmla="*/ 0 h 633"/>
                  <a:gd name="T58" fmla="*/ 0 w 1096"/>
                  <a:gd name="T59" fmla="*/ 0 h 633"/>
                  <a:gd name="T60" fmla="*/ 0 w 1096"/>
                  <a:gd name="T61" fmla="*/ 0 h 633"/>
                  <a:gd name="T62" fmla="*/ 0 w 1096"/>
                  <a:gd name="T63" fmla="*/ 0 h 633"/>
                  <a:gd name="T64" fmla="*/ 0 w 1096"/>
                  <a:gd name="T65" fmla="*/ 0 h 633"/>
                  <a:gd name="T66" fmla="*/ 0 w 1096"/>
                  <a:gd name="T67" fmla="*/ 0 h 633"/>
                  <a:gd name="T68" fmla="*/ 0 w 1096"/>
                  <a:gd name="T69" fmla="*/ 0 h 633"/>
                  <a:gd name="T70" fmla="*/ 0 w 1096"/>
                  <a:gd name="T71" fmla="*/ 0 h 633"/>
                  <a:gd name="T72" fmla="*/ 0 w 1096"/>
                  <a:gd name="T73" fmla="*/ 0 h 633"/>
                  <a:gd name="T74" fmla="*/ 0 w 1096"/>
                  <a:gd name="T75" fmla="*/ 0 h 633"/>
                  <a:gd name="T76" fmla="*/ 0 w 1096"/>
                  <a:gd name="T77" fmla="*/ 0 h 633"/>
                  <a:gd name="T78" fmla="*/ 0 w 1096"/>
                  <a:gd name="T79" fmla="*/ 0 h 633"/>
                  <a:gd name="T80" fmla="*/ 0 w 1096"/>
                  <a:gd name="T81" fmla="*/ 0 h 633"/>
                  <a:gd name="T82" fmla="*/ 0 w 1096"/>
                  <a:gd name="T83" fmla="*/ 0 h 633"/>
                  <a:gd name="T84" fmla="*/ 0 w 1096"/>
                  <a:gd name="T85" fmla="*/ 0 h 633"/>
                  <a:gd name="T86" fmla="*/ 0 w 1096"/>
                  <a:gd name="T87" fmla="*/ 0 h 633"/>
                  <a:gd name="T88" fmla="*/ 0 w 1096"/>
                  <a:gd name="T89" fmla="*/ 0 h 633"/>
                  <a:gd name="T90" fmla="*/ 0 w 1096"/>
                  <a:gd name="T91" fmla="*/ 0 h 633"/>
                  <a:gd name="T92" fmla="*/ 0 w 1096"/>
                  <a:gd name="T93" fmla="*/ 0 h 633"/>
                  <a:gd name="T94" fmla="*/ 0 w 1096"/>
                  <a:gd name="T95" fmla="*/ 0 h 633"/>
                  <a:gd name="T96" fmla="*/ 0 w 1096"/>
                  <a:gd name="T97" fmla="*/ 0 h 633"/>
                  <a:gd name="T98" fmla="*/ 0 w 1096"/>
                  <a:gd name="T99" fmla="*/ 0 h 633"/>
                  <a:gd name="T100" fmla="*/ 0 w 1096"/>
                  <a:gd name="T101" fmla="*/ 0 h 633"/>
                  <a:gd name="T102" fmla="*/ 0 w 1096"/>
                  <a:gd name="T103" fmla="*/ 0 h 633"/>
                  <a:gd name="T104" fmla="*/ 0 w 1096"/>
                  <a:gd name="T105" fmla="*/ 0 h 633"/>
                  <a:gd name="T106" fmla="*/ 0 w 1096"/>
                  <a:gd name="T107" fmla="*/ 0 h 633"/>
                  <a:gd name="T108" fmla="*/ 0 w 1096"/>
                  <a:gd name="T109" fmla="*/ 0 h 633"/>
                  <a:gd name="T110" fmla="*/ 0 w 1096"/>
                  <a:gd name="T111" fmla="*/ 0 h 633"/>
                  <a:gd name="T112" fmla="*/ 0 w 1096"/>
                  <a:gd name="T113" fmla="*/ 0 h 633"/>
                  <a:gd name="T114" fmla="*/ 0 w 1096"/>
                  <a:gd name="T115" fmla="*/ 0 h 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6"/>
                  <a:gd name="T175" fmla="*/ 0 h 633"/>
                  <a:gd name="T176" fmla="*/ 1096 w 1096"/>
                  <a:gd name="T177" fmla="*/ 633 h 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6" h="633">
                    <a:moveTo>
                      <a:pt x="917" y="0"/>
                    </a:moveTo>
                    <a:lnTo>
                      <a:pt x="926" y="0"/>
                    </a:lnTo>
                    <a:lnTo>
                      <a:pt x="934" y="2"/>
                    </a:lnTo>
                    <a:lnTo>
                      <a:pt x="943" y="2"/>
                    </a:lnTo>
                    <a:lnTo>
                      <a:pt x="953" y="3"/>
                    </a:lnTo>
                    <a:lnTo>
                      <a:pt x="962" y="3"/>
                    </a:lnTo>
                    <a:lnTo>
                      <a:pt x="971" y="3"/>
                    </a:lnTo>
                    <a:lnTo>
                      <a:pt x="981" y="3"/>
                    </a:lnTo>
                    <a:lnTo>
                      <a:pt x="991" y="3"/>
                    </a:lnTo>
                    <a:lnTo>
                      <a:pt x="1000" y="3"/>
                    </a:lnTo>
                    <a:lnTo>
                      <a:pt x="1009" y="3"/>
                    </a:lnTo>
                    <a:lnTo>
                      <a:pt x="1018" y="3"/>
                    </a:lnTo>
                    <a:lnTo>
                      <a:pt x="1027" y="4"/>
                    </a:lnTo>
                    <a:lnTo>
                      <a:pt x="1035" y="5"/>
                    </a:lnTo>
                    <a:lnTo>
                      <a:pt x="1043" y="7"/>
                    </a:lnTo>
                    <a:lnTo>
                      <a:pt x="1050" y="9"/>
                    </a:lnTo>
                    <a:lnTo>
                      <a:pt x="1058" y="13"/>
                    </a:lnTo>
                    <a:lnTo>
                      <a:pt x="1060" y="7"/>
                    </a:lnTo>
                    <a:lnTo>
                      <a:pt x="1063" y="6"/>
                    </a:lnTo>
                    <a:lnTo>
                      <a:pt x="1067" y="7"/>
                    </a:lnTo>
                    <a:lnTo>
                      <a:pt x="1074" y="10"/>
                    </a:lnTo>
                    <a:lnTo>
                      <a:pt x="1079" y="15"/>
                    </a:lnTo>
                    <a:lnTo>
                      <a:pt x="1084" y="20"/>
                    </a:lnTo>
                    <a:lnTo>
                      <a:pt x="1090" y="22"/>
                    </a:lnTo>
                    <a:lnTo>
                      <a:pt x="1096" y="23"/>
                    </a:lnTo>
                    <a:lnTo>
                      <a:pt x="1095" y="28"/>
                    </a:lnTo>
                    <a:lnTo>
                      <a:pt x="1094" y="33"/>
                    </a:lnTo>
                    <a:lnTo>
                      <a:pt x="1092" y="38"/>
                    </a:lnTo>
                    <a:lnTo>
                      <a:pt x="1090" y="44"/>
                    </a:lnTo>
                    <a:lnTo>
                      <a:pt x="1085" y="47"/>
                    </a:lnTo>
                    <a:lnTo>
                      <a:pt x="1082" y="51"/>
                    </a:lnTo>
                    <a:lnTo>
                      <a:pt x="1076" y="55"/>
                    </a:lnTo>
                    <a:lnTo>
                      <a:pt x="1072" y="58"/>
                    </a:lnTo>
                    <a:lnTo>
                      <a:pt x="1065" y="60"/>
                    </a:lnTo>
                    <a:lnTo>
                      <a:pt x="1059" y="63"/>
                    </a:lnTo>
                    <a:lnTo>
                      <a:pt x="1053" y="64"/>
                    </a:lnTo>
                    <a:lnTo>
                      <a:pt x="1047" y="66"/>
                    </a:lnTo>
                    <a:lnTo>
                      <a:pt x="1041" y="67"/>
                    </a:lnTo>
                    <a:lnTo>
                      <a:pt x="1035" y="68"/>
                    </a:lnTo>
                    <a:lnTo>
                      <a:pt x="1029" y="68"/>
                    </a:lnTo>
                    <a:lnTo>
                      <a:pt x="1024" y="69"/>
                    </a:lnTo>
                    <a:lnTo>
                      <a:pt x="1018" y="66"/>
                    </a:lnTo>
                    <a:lnTo>
                      <a:pt x="1012" y="63"/>
                    </a:lnTo>
                    <a:lnTo>
                      <a:pt x="1005" y="60"/>
                    </a:lnTo>
                    <a:lnTo>
                      <a:pt x="1001" y="58"/>
                    </a:lnTo>
                    <a:lnTo>
                      <a:pt x="993" y="56"/>
                    </a:lnTo>
                    <a:lnTo>
                      <a:pt x="988" y="54"/>
                    </a:lnTo>
                    <a:lnTo>
                      <a:pt x="982" y="52"/>
                    </a:lnTo>
                    <a:lnTo>
                      <a:pt x="976" y="51"/>
                    </a:lnTo>
                    <a:lnTo>
                      <a:pt x="969" y="49"/>
                    </a:lnTo>
                    <a:lnTo>
                      <a:pt x="963" y="48"/>
                    </a:lnTo>
                    <a:lnTo>
                      <a:pt x="956" y="47"/>
                    </a:lnTo>
                    <a:lnTo>
                      <a:pt x="950" y="47"/>
                    </a:lnTo>
                    <a:lnTo>
                      <a:pt x="944" y="47"/>
                    </a:lnTo>
                    <a:lnTo>
                      <a:pt x="937" y="47"/>
                    </a:lnTo>
                    <a:lnTo>
                      <a:pt x="930" y="47"/>
                    </a:lnTo>
                    <a:lnTo>
                      <a:pt x="925" y="47"/>
                    </a:lnTo>
                    <a:lnTo>
                      <a:pt x="929" y="49"/>
                    </a:lnTo>
                    <a:lnTo>
                      <a:pt x="933" y="52"/>
                    </a:lnTo>
                    <a:lnTo>
                      <a:pt x="938" y="55"/>
                    </a:lnTo>
                    <a:lnTo>
                      <a:pt x="945" y="57"/>
                    </a:lnTo>
                    <a:lnTo>
                      <a:pt x="949" y="60"/>
                    </a:lnTo>
                    <a:lnTo>
                      <a:pt x="954" y="63"/>
                    </a:lnTo>
                    <a:lnTo>
                      <a:pt x="961" y="65"/>
                    </a:lnTo>
                    <a:lnTo>
                      <a:pt x="967" y="67"/>
                    </a:lnTo>
                    <a:lnTo>
                      <a:pt x="972" y="70"/>
                    </a:lnTo>
                    <a:lnTo>
                      <a:pt x="978" y="73"/>
                    </a:lnTo>
                    <a:lnTo>
                      <a:pt x="983" y="76"/>
                    </a:lnTo>
                    <a:lnTo>
                      <a:pt x="989" y="78"/>
                    </a:lnTo>
                    <a:lnTo>
                      <a:pt x="994" y="81"/>
                    </a:lnTo>
                    <a:lnTo>
                      <a:pt x="1001" y="83"/>
                    </a:lnTo>
                    <a:lnTo>
                      <a:pt x="1006" y="85"/>
                    </a:lnTo>
                    <a:lnTo>
                      <a:pt x="1012" y="89"/>
                    </a:lnTo>
                    <a:lnTo>
                      <a:pt x="1006" y="92"/>
                    </a:lnTo>
                    <a:lnTo>
                      <a:pt x="1001" y="95"/>
                    </a:lnTo>
                    <a:lnTo>
                      <a:pt x="994" y="95"/>
                    </a:lnTo>
                    <a:lnTo>
                      <a:pt x="988" y="95"/>
                    </a:lnTo>
                    <a:lnTo>
                      <a:pt x="981" y="94"/>
                    </a:lnTo>
                    <a:lnTo>
                      <a:pt x="973" y="92"/>
                    </a:lnTo>
                    <a:lnTo>
                      <a:pt x="966" y="88"/>
                    </a:lnTo>
                    <a:lnTo>
                      <a:pt x="959" y="85"/>
                    </a:lnTo>
                    <a:lnTo>
                      <a:pt x="950" y="82"/>
                    </a:lnTo>
                    <a:lnTo>
                      <a:pt x="943" y="79"/>
                    </a:lnTo>
                    <a:lnTo>
                      <a:pt x="935" y="76"/>
                    </a:lnTo>
                    <a:lnTo>
                      <a:pt x="927" y="73"/>
                    </a:lnTo>
                    <a:lnTo>
                      <a:pt x="919" y="70"/>
                    </a:lnTo>
                    <a:lnTo>
                      <a:pt x="911" y="68"/>
                    </a:lnTo>
                    <a:lnTo>
                      <a:pt x="904" y="68"/>
                    </a:lnTo>
                    <a:lnTo>
                      <a:pt x="897" y="69"/>
                    </a:lnTo>
                    <a:lnTo>
                      <a:pt x="891" y="68"/>
                    </a:lnTo>
                    <a:lnTo>
                      <a:pt x="887" y="68"/>
                    </a:lnTo>
                    <a:lnTo>
                      <a:pt x="882" y="68"/>
                    </a:lnTo>
                    <a:lnTo>
                      <a:pt x="878" y="68"/>
                    </a:lnTo>
                    <a:lnTo>
                      <a:pt x="870" y="67"/>
                    </a:lnTo>
                    <a:lnTo>
                      <a:pt x="861" y="67"/>
                    </a:lnTo>
                    <a:lnTo>
                      <a:pt x="852" y="65"/>
                    </a:lnTo>
                    <a:lnTo>
                      <a:pt x="843" y="65"/>
                    </a:lnTo>
                    <a:lnTo>
                      <a:pt x="834" y="64"/>
                    </a:lnTo>
                    <a:lnTo>
                      <a:pt x="826" y="66"/>
                    </a:lnTo>
                    <a:lnTo>
                      <a:pt x="828" y="67"/>
                    </a:lnTo>
                    <a:lnTo>
                      <a:pt x="832" y="69"/>
                    </a:lnTo>
                    <a:lnTo>
                      <a:pt x="835" y="71"/>
                    </a:lnTo>
                    <a:lnTo>
                      <a:pt x="842" y="74"/>
                    </a:lnTo>
                    <a:lnTo>
                      <a:pt x="847" y="76"/>
                    </a:lnTo>
                    <a:lnTo>
                      <a:pt x="853" y="78"/>
                    </a:lnTo>
                    <a:lnTo>
                      <a:pt x="860" y="80"/>
                    </a:lnTo>
                    <a:lnTo>
                      <a:pt x="868" y="83"/>
                    </a:lnTo>
                    <a:lnTo>
                      <a:pt x="874" y="84"/>
                    </a:lnTo>
                    <a:lnTo>
                      <a:pt x="881" y="85"/>
                    </a:lnTo>
                    <a:lnTo>
                      <a:pt x="888" y="88"/>
                    </a:lnTo>
                    <a:lnTo>
                      <a:pt x="894" y="91"/>
                    </a:lnTo>
                    <a:lnTo>
                      <a:pt x="899" y="93"/>
                    </a:lnTo>
                    <a:lnTo>
                      <a:pt x="905" y="95"/>
                    </a:lnTo>
                    <a:lnTo>
                      <a:pt x="909" y="97"/>
                    </a:lnTo>
                    <a:lnTo>
                      <a:pt x="912" y="100"/>
                    </a:lnTo>
                    <a:lnTo>
                      <a:pt x="915" y="103"/>
                    </a:lnTo>
                    <a:lnTo>
                      <a:pt x="916" y="108"/>
                    </a:lnTo>
                    <a:lnTo>
                      <a:pt x="913" y="111"/>
                    </a:lnTo>
                    <a:lnTo>
                      <a:pt x="911" y="114"/>
                    </a:lnTo>
                    <a:lnTo>
                      <a:pt x="908" y="116"/>
                    </a:lnTo>
                    <a:lnTo>
                      <a:pt x="904" y="119"/>
                    </a:lnTo>
                    <a:lnTo>
                      <a:pt x="894" y="118"/>
                    </a:lnTo>
                    <a:lnTo>
                      <a:pt x="886" y="117"/>
                    </a:lnTo>
                    <a:lnTo>
                      <a:pt x="880" y="116"/>
                    </a:lnTo>
                    <a:lnTo>
                      <a:pt x="875" y="115"/>
                    </a:lnTo>
                    <a:lnTo>
                      <a:pt x="870" y="115"/>
                    </a:lnTo>
                    <a:lnTo>
                      <a:pt x="865" y="114"/>
                    </a:lnTo>
                    <a:lnTo>
                      <a:pt x="859" y="112"/>
                    </a:lnTo>
                    <a:lnTo>
                      <a:pt x="852" y="110"/>
                    </a:lnTo>
                    <a:lnTo>
                      <a:pt x="847" y="108"/>
                    </a:lnTo>
                    <a:lnTo>
                      <a:pt x="842" y="106"/>
                    </a:lnTo>
                    <a:lnTo>
                      <a:pt x="834" y="104"/>
                    </a:lnTo>
                    <a:lnTo>
                      <a:pt x="830" y="103"/>
                    </a:lnTo>
                    <a:lnTo>
                      <a:pt x="823" y="102"/>
                    </a:lnTo>
                    <a:lnTo>
                      <a:pt x="817" y="100"/>
                    </a:lnTo>
                    <a:lnTo>
                      <a:pt x="813" y="98"/>
                    </a:lnTo>
                    <a:lnTo>
                      <a:pt x="807" y="96"/>
                    </a:lnTo>
                    <a:lnTo>
                      <a:pt x="802" y="95"/>
                    </a:lnTo>
                    <a:lnTo>
                      <a:pt x="797" y="94"/>
                    </a:lnTo>
                    <a:lnTo>
                      <a:pt x="793" y="92"/>
                    </a:lnTo>
                    <a:lnTo>
                      <a:pt x="787" y="91"/>
                    </a:lnTo>
                    <a:lnTo>
                      <a:pt x="782" y="89"/>
                    </a:lnTo>
                    <a:lnTo>
                      <a:pt x="777" y="89"/>
                    </a:lnTo>
                    <a:lnTo>
                      <a:pt x="773" y="87"/>
                    </a:lnTo>
                    <a:lnTo>
                      <a:pt x="767" y="86"/>
                    </a:lnTo>
                    <a:lnTo>
                      <a:pt x="762" y="85"/>
                    </a:lnTo>
                    <a:lnTo>
                      <a:pt x="757" y="85"/>
                    </a:lnTo>
                    <a:lnTo>
                      <a:pt x="748" y="84"/>
                    </a:lnTo>
                    <a:lnTo>
                      <a:pt x="740" y="84"/>
                    </a:lnTo>
                    <a:lnTo>
                      <a:pt x="733" y="83"/>
                    </a:lnTo>
                    <a:lnTo>
                      <a:pt x="726" y="84"/>
                    </a:lnTo>
                    <a:lnTo>
                      <a:pt x="720" y="85"/>
                    </a:lnTo>
                    <a:lnTo>
                      <a:pt x="715" y="87"/>
                    </a:lnTo>
                    <a:lnTo>
                      <a:pt x="709" y="90"/>
                    </a:lnTo>
                    <a:lnTo>
                      <a:pt x="704" y="95"/>
                    </a:lnTo>
                    <a:lnTo>
                      <a:pt x="699" y="99"/>
                    </a:lnTo>
                    <a:lnTo>
                      <a:pt x="697" y="104"/>
                    </a:lnTo>
                    <a:lnTo>
                      <a:pt x="702" y="104"/>
                    </a:lnTo>
                    <a:lnTo>
                      <a:pt x="710" y="105"/>
                    </a:lnTo>
                    <a:lnTo>
                      <a:pt x="716" y="106"/>
                    </a:lnTo>
                    <a:lnTo>
                      <a:pt x="722" y="108"/>
                    </a:lnTo>
                    <a:lnTo>
                      <a:pt x="729" y="109"/>
                    </a:lnTo>
                    <a:lnTo>
                      <a:pt x="737" y="111"/>
                    </a:lnTo>
                    <a:lnTo>
                      <a:pt x="743" y="113"/>
                    </a:lnTo>
                    <a:lnTo>
                      <a:pt x="751" y="115"/>
                    </a:lnTo>
                    <a:lnTo>
                      <a:pt x="757" y="117"/>
                    </a:lnTo>
                    <a:lnTo>
                      <a:pt x="764" y="120"/>
                    </a:lnTo>
                    <a:lnTo>
                      <a:pt x="771" y="122"/>
                    </a:lnTo>
                    <a:lnTo>
                      <a:pt x="778" y="124"/>
                    </a:lnTo>
                    <a:lnTo>
                      <a:pt x="786" y="127"/>
                    </a:lnTo>
                    <a:lnTo>
                      <a:pt x="793" y="130"/>
                    </a:lnTo>
                    <a:lnTo>
                      <a:pt x="799" y="133"/>
                    </a:lnTo>
                    <a:lnTo>
                      <a:pt x="807" y="137"/>
                    </a:lnTo>
                    <a:lnTo>
                      <a:pt x="801" y="144"/>
                    </a:lnTo>
                    <a:lnTo>
                      <a:pt x="795" y="151"/>
                    </a:lnTo>
                    <a:lnTo>
                      <a:pt x="786" y="153"/>
                    </a:lnTo>
                    <a:lnTo>
                      <a:pt x="778" y="155"/>
                    </a:lnTo>
                    <a:lnTo>
                      <a:pt x="768" y="154"/>
                    </a:lnTo>
                    <a:lnTo>
                      <a:pt x="758" y="152"/>
                    </a:lnTo>
                    <a:lnTo>
                      <a:pt x="748" y="149"/>
                    </a:lnTo>
                    <a:lnTo>
                      <a:pt x="737" y="145"/>
                    </a:lnTo>
                    <a:lnTo>
                      <a:pt x="724" y="140"/>
                    </a:lnTo>
                    <a:lnTo>
                      <a:pt x="713" y="136"/>
                    </a:lnTo>
                    <a:lnTo>
                      <a:pt x="701" y="133"/>
                    </a:lnTo>
                    <a:lnTo>
                      <a:pt x="690" y="130"/>
                    </a:lnTo>
                    <a:lnTo>
                      <a:pt x="679" y="127"/>
                    </a:lnTo>
                    <a:lnTo>
                      <a:pt x="668" y="128"/>
                    </a:lnTo>
                    <a:lnTo>
                      <a:pt x="658" y="130"/>
                    </a:lnTo>
                    <a:lnTo>
                      <a:pt x="649" y="135"/>
                    </a:lnTo>
                    <a:lnTo>
                      <a:pt x="642" y="134"/>
                    </a:lnTo>
                    <a:lnTo>
                      <a:pt x="635" y="134"/>
                    </a:lnTo>
                    <a:lnTo>
                      <a:pt x="626" y="134"/>
                    </a:lnTo>
                    <a:lnTo>
                      <a:pt x="620" y="137"/>
                    </a:lnTo>
                    <a:lnTo>
                      <a:pt x="626" y="142"/>
                    </a:lnTo>
                    <a:lnTo>
                      <a:pt x="636" y="144"/>
                    </a:lnTo>
                    <a:lnTo>
                      <a:pt x="642" y="145"/>
                    </a:lnTo>
                    <a:lnTo>
                      <a:pt x="646" y="146"/>
                    </a:lnTo>
                    <a:lnTo>
                      <a:pt x="652" y="147"/>
                    </a:lnTo>
                    <a:lnTo>
                      <a:pt x="658" y="148"/>
                    </a:lnTo>
                    <a:lnTo>
                      <a:pt x="663" y="148"/>
                    </a:lnTo>
                    <a:lnTo>
                      <a:pt x="668" y="148"/>
                    </a:lnTo>
                    <a:lnTo>
                      <a:pt x="673" y="148"/>
                    </a:lnTo>
                    <a:lnTo>
                      <a:pt x="679" y="149"/>
                    </a:lnTo>
                    <a:lnTo>
                      <a:pt x="682" y="149"/>
                    </a:lnTo>
                    <a:lnTo>
                      <a:pt x="688" y="151"/>
                    </a:lnTo>
                    <a:lnTo>
                      <a:pt x="693" y="152"/>
                    </a:lnTo>
                    <a:lnTo>
                      <a:pt x="699" y="154"/>
                    </a:lnTo>
                    <a:lnTo>
                      <a:pt x="689" y="159"/>
                    </a:lnTo>
                    <a:lnTo>
                      <a:pt x="680" y="164"/>
                    </a:lnTo>
                    <a:lnTo>
                      <a:pt x="669" y="166"/>
                    </a:lnTo>
                    <a:lnTo>
                      <a:pt x="660" y="168"/>
                    </a:lnTo>
                    <a:lnTo>
                      <a:pt x="648" y="167"/>
                    </a:lnTo>
                    <a:lnTo>
                      <a:pt x="638" y="167"/>
                    </a:lnTo>
                    <a:lnTo>
                      <a:pt x="626" y="165"/>
                    </a:lnTo>
                    <a:lnTo>
                      <a:pt x="617" y="164"/>
                    </a:lnTo>
                    <a:lnTo>
                      <a:pt x="604" y="161"/>
                    </a:lnTo>
                    <a:lnTo>
                      <a:pt x="593" y="159"/>
                    </a:lnTo>
                    <a:lnTo>
                      <a:pt x="581" y="158"/>
                    </a:lnTo>
                    <a:lnTo>
                      <a:pt x="570" y="158"/>
                    </a:lnTo>
                    <a:lnTo>
                      <a:pt x="559" y="158"/>
                    </a:lnTo>
                    <a:lnTo>
                      <a:pt x="547" y="159"/>
                    </a:lnTo>
                    <a:lnTo>
                      <a:pt x="537" y="161"/>
                    </a:lnTo>
                    <a:lnTo>
                      <a:pt x="527" y="168"/>
                    </a:lnTo>
                    <a:lnTo>
                      <a:pt x="531" y="169"/>
                    </a:lnTo>
                    <a:lnTo>
                      <a:pt x="537" y="171"/>
                    </a:lnTo>
                    <a:lnTo>
                      <a:pt x="544" y="172"/>
                    </a:lnTo>
                    <a:lnTo>
                      <a:pt x="552" y="172"/>
                    </a:lnTo>
                    <a:lnTo>
                      <a:pt x="560" y="172"/>
                    </a:lnTo>
                    <a:lnTo>
                      <a:pt x="568" y="173"/>
                    </a:lnTo>
                    <a:lnTo>
                      <a:pt x="577" y="174"/>
                    </a:lnTo>
                    <a:lnTo>
                      <a:pt x="585" y="177"/>
                    </a:lnTo>
                    <a:lnTo>
                      <a:pt x="592" y="178"/>
                    </a:lnTo>
                    <a:lnTo>
                      <a:pt x="599" y="180"/>
                    </a:lnTo>
                    <a:lnTo>
                      <a:pt x="605" y="182"/>
                    </a:lnTo>
                    <a:lnTo>
                      <a:pt x="610" y="188"/>
                    </a:lnTo>
                    <a:lnTo>
                      <a:pt x="613" y="192"/>
                    </a:lnTo>
                    <a:lnTo>
                      <a:pt x="616" y="199"/>
                    </a:lnTo>
                    <a:lnTo>
                      <a:pt x="616" y="206"/>
                    </a:lnTo>
                    <a:lnTo>
                      <a:pt x="613" y="216"/>
                    </a:lnTo>
                    <a:lnTo>
                      <a:pt x="606" y="212"/>
                    </a:lnTo>
                    <a:lnTo>
                      <a:pt x="600" y="209"/>
                    </a:lnTo>
                    <a:lnTo>
                      <a:pt x="594" y="208"/>
                    </a:lnTo>
                    <a:lnTo>
                      <a:pt x="588" y="207"/>
                    </a:lnTo>
                    <a:lnTo>
                      <a:pt x="581" y="206"/>
                    </a:lnTo>
                    <a:lnTo>
                      <a:pt x="575" y="205"/>
                    </a:lnTo>
                    <a:lnTo>
                      <a:pt x="569" y="205"/>
                    </a:lnTo>
                    <a:lnTo>
                      <a:pt x="563" y="206"/>
                    </a:lnTo>
                    <a:lnTo>
                      <a:pt x="556" y="206"/>
                    </a:lnTo>
                    <a:lnTo>
                      <a:pt x="550" y="207"/>
                    </a:lnTo>
                    <a:lnTo>
                      <a:pt x="543" y="208"/>
                    </a:lnTo>
                    <a:lnTo>
                      <a:pt x="537" y="209"/>
                    </a:lnTo>
                    <a:lnTo>
                      <a:pt x="530" y="210"/>
                    </a:lnTo>
                    <a:lnTo>
                      <a:pt x="524" y="212"/>
                    </a:lnTo>
                    <a:lnTo>
                      <a:pt x="518" y="213"/>
                    </a:lnTo>
                    <a:lnTo>
                      <a:pt x="513" y="216"/>
                    </a:lnTo>
                    <a:lnTo>
                      <a:pt x="518" y="218"/>
                    </a:lnTo>
                    <a:lnTo>
                      <a:pt x="524" y="221"/>
                    </a:lnTo>
                    <a:lnTo>
                      <a:pt x="528" y="224"/>
                    </a:lnTo>
                    <a:lnTo>
                      <a:pt x="533" y="228"/>
                    </a:lnTo>
                    <a:lnTo>
                      <a:pt x="538" y="230"/>
                    </a:lnTo>
                    <a:lnTo>
                      <a:pt x="543" y="234"/>
                    </a:lnTo>
                    <a:lnTo>
                      <a:pt x="548" y="237"/>
                    </a:lnTo>
                    <a:lnTo>
                      <a:pt x="553" y="241"/>
                    </a:lnTo>
                    <a:lnTo>
                      <a:pt x="559" y="244"/>
                    </a:lnTo>
                    <a:lnTo>
                      <a:pt x="564" y="247"/>
                    </a:lnTo>
                    <a:lnTo>
                      <a:pt x="569" y="251"/>
                    </a:lnTo>
                    <a:lnTo>
                      <a:pt x="574" y="254"/>
                    </a:lnTo>
                    <a:lnTo>
                      <a:pt x="580" y="257"/>
                    </a:lnTo>
                    <a:lnTo>
                      <a:pt x="585" y="262"/>
                    </a:lnTo>
                    <a:lnTo>
                      <a:pt x="590" y="266"/>
                    </a:lnTo>
                    <a:lnTo>
                      <a:pt x="597" y="270"/>
                    </a:lnTo>
                    <a:lnTo>
                      <a:pt x="587" y="270"/>
                    </a:lnTo>
                    <a:lnTo>
                      <a:pt x="579" y="270"/>
                    </a:lnTo>
                    <a:lnTo>
                      <a:pt x="570" y="268"/>
                    </a:lnTo>
                    <a:lnTo>
                      <a:pt x="562" y="266"/>
                    </a:lnTo>
                    <a:lnTo>
                      <a:pt x="554" y="262"/>
                    </a:lnTo>
                    <a:lnTo>
                      <a:pt x="546" y="259"/>
                    </a:lnTo>
                    <a:lnTo>
                      <a:pt x="539" y="255"/>
                    </a:lnTo>
                    <a:lnTo>
                      <a:pt x="531" y="253"/>
                    </a:lnTo>
                    <a:lnTo>
                      <a:pt x="523" y="248"/>
                    </a:lnTo>
                    <a:lnTo>
                      <a:pt x="514" y="245"/>
                    </a:lnTo>
                    <a:lnTo>
                      <a:pt x="506" y="242"/>
                    </a:lnTo>
                    <a:lnTo>
                      <a:pt x="498" y="240"/>
                    </a:lnTo>
                    <a:lnTo>
                      <a:pt x="489" y="238"/>
                    </a:lnTo>
                    <a:lnTo>
                      <a:pt x="482" y="238"/>
                    </a:lnTo>
                    <a:lnTo>
                      <a:pt x="473" y="240"/>
                    </a:lnTo>
                    <a:lnTo>
                      <a:pt x="466" y="244"/>
                    </a:lnTo>
                    <a:lnTo>
                      <a:pt x="468" y="250"/>
                    </a:lnTo>
                    <a:lnTo>
                      <a:pt x="471" y="255"/>
                    </a:lnTo>
                    <a:lnTo>
                      <a:pt x="476" y="259"/>
                    </a:lnTo>
                    <a:lnTo>
                      <a:pt x="482" y="265"/>
                    </a:lnTo>
                    <a:lnTo>
                      <a:pt x="487" y="267"/>
                    </a:lnTo>
                    <a:lnTo>
                      <a:pt x="493" y="270"/>
                    </a:lnTo>
                    <a:lnTo>
                      <a:pt x="499" y="273"/>
                    </a:lnTo>
                    <a:lnTo>
                      <a:pt x="506" y="275"/>
                    </a:lnTo>
                    <a:lnTo>
                      <a:pt x="512" y="277"/>
                    </a:lnTo>
                    <a:lnTo>
                      <a:pt x="518" y="280"/>
                    </a:lnTo>
                    <a:lnTo>
                      <a:pt x="524" y="283"/>
                    </a:lnTo>
                    <a:lnTo>
                      <a:pt x="531" y="286"/>
                    </a:lnTo>
                    <a:lnTo>
                      <a:pt x="536" y="289"/>
                    </a:lnTo>
                    <a:lnTo>
                      <a:pt x="542" y="293"/>
                    </a:lnTo>
                    <a:lnTo>
                      <a:pt x="545" y="298"/>
                    </a:lnTo>
                    <a:lnTo>
                      <a:pt x="549" y="305"/>
                    </a:lnTo>
                    <a:lnTo>
                      <a:pt x="540" y="304"/>
                    </a:lnTo>
                    <a:lnTo>
                      <a:pt x="531" y="303"/>
                    </a:lnTo>
                    <a:lnTo>
                      <a:pt x="524" y="300"/>
                    </a:lnTo>
                    <a:lnTo>
                      <a:pt x="515" y="298"/>
                    </a:lnTo>
                    <a:lnTo>
                      <a:pt x="508" y="294"/>
                    </a:lnTo>
                    <a:lnTo>
                      <a:pt x="500" y="292"/>
                    </a:lnTo>
                    <a:lnTo>
                      <a:pt x="492" y="288"/>
                    </a:lnTo>
                    <a:lnTo>
                      <a:pt x="486" y="285"/>
                    </a:lnTo>
                    <a:lnTo>
                      <a:pt x="477" y="279"/>
                    </a:lnTo>
                    <a:lnTo>
                      <a:pt x="470" y="275"/>
                    </a:lnTo>
                    <a:lnTo>
                      <a:pt x="462" y="272"/>
                    </a:lnTo>
                    <a:lnTo>
                      <a:pt x="455" y="269"/>
                    </a:lnTo>
                    <a:lnTo>
                      <a:pt x="447" y="266"/>
                    </a:lnTo>
                    <a:lnTo>
                      <a:pt x="439" y="265"/>
                    </a:lnTo>
                    <a:lnTo>
                      <a:pt x="431" y="263"/>
                    </a:lnTo>
                    <a:lnTo>
                      <a:pt x="423" y="263"/>
                    </a:lnTo>
                    <a:lnTo>
                      <a:pt x="423" y="271"/>
                    </a:lnTo>
                    <a:lnTo>
                      <a:pt x="430" y="278"/>
                    </a:lnTo>
                    <a:lnTo>
                      <a:pt x="432" y="280"/>
                    </a:lnTo>
                    <a:lnTo>
                      <a:pt x="438" y="283"/>
                    </a:lnTo>
                    <a:lnTo>
                      <a:pt x="443" y="285"/>
                    </a:lnTo>
                    <a:lnTo>
                      <a:pt x="449" y="285"/>
                    </a:lnTo>
                    <a:lnTo>
                      <a:pt x="450" y="291"/>
                    </a:lnTo>
                    <a:lnTo>
                      <a:pt x="454" y="297"/>
                    </a:lnTo>
                    <a:lnTo>
                      <a:pt x="458" y="303"/>
                    </a:lnTo>
                    <a:lnTo>
                      <a:pt x="465" y="310"/>
                    </a:lnTo>
                    <a:lnTo>
                      <a:pt x="470" y="314"/>
                    </a:lnTo>
                    <a:lnTo>
                      <a:pt x="477" y="320"/>
                    </a:lnTo>
                    <a:lnTo>
                      <a:pt x="483" y="324"/>
                    </a:lnTo>
                    <a:lnTo>
                      <a:pt x="489" y="328"/>
                    </a:lnTo>
                    <a:lnTo>
                      <a:pt x="490" y="335"/>
                    </a:lnTo>
                    <a:lnTo>
                      <a:pt x="492" y="344"/>
                    </a:lnTo>
                    <a:lnTo>
                      <a:pt x="491" y="351"/>
                    </a:lnTo>
                    <a:lnTo>
                      <a:pt x="487" y="361"/>
                    </a:lnTo>
                    <a:lnTo>
                      <a:pt x="477" y="350"/>
                    </a:lnTo>
                    <a:lnTo>
                      <a:pt x="468" y="342"/>
                    </a:lnTo>
                    <a:lnTo>
                      <a:pt x="458" y="332"/>
                    </a:lnTo>
                    <a:lnTo>
                      <a:pt x="449" y="325"/>
                    </a:lnTo>
                    <a:lnTo>
                      <a:pt x="438" y="316"/>
                    </a:lnTo>
                    <a:lnTo>
                      <a:pt x="428" y="310"/>
                    </a:lnTo>
                    <a:lnTo>
                      <a:pt x="416" y="303"/>
                    </a:lnTo>
                    <a:lnTo>
                      <a:pt x="406" y="297"/>
                    </a:lnTo>
                    <a:lnTo>
                      <a:pt x="393" y="292"/>
                    </a:lnTo>
                    <a:lnTo>
                      <a:pt x="383" y="289"/>
                    </a:lnTo>
                    <a:lnTo>
                      <a:pt x="372" y="286"/>
                    </a:lnTo>
                    <a:lnTo>
                      <a:pt x="360" y="285"/>
                    </a:lnTo>
                    <a:lnTo>
                      <a:pt x="348" y="285"/>
                    </a:lnTo>
                    <a:lnTo>
                      <a:pt x="337" y="289"/>
                    </a:lnTo>
                    <a:lnTo>
                      <a:pt x="327" y="293"/>
                    </a:lnTo>
                    <a:lnTo>
                      <a:pt x="317" y="300"/>
                    </a:lnTo>
                    <a:lnTo>
                      <a:pt x="321" y="303"/>
                    </a:lnTo>
                    <a:lnTo>
                      <a:pt x="329" y="305"/>
                    </a:lnTo>
                    <a:lnTo>
                      <a:pt x="336" y="306"/>
                    </a:lnTo>
                    <a:lnTo>
                      <a:pt x="346" y="309"/>
                    </a:lnTo>
                    <a:lnTo>
                      <a:pt x="355" y="311"/>
                    </a:lnTo>
                    <a:lnTo>
                      <a:pt x="362" y="313"/>
                    </a:lnTo>
                    <a:lnTo>
                      <a:pt x="367" y="318"/>
                    </a:lnTo>
                    <a:lnTo>
                      <a:pt x="371" y="326"/>
                    </a:lnTo>
                    <a:lnTo>
                      <a:pt x="366" y="326"/>
                    </a:lnTo>
                    <a:lnTo>
                      <a:pt x="362" y="327"/>
                    </a:lnTo>
                    <a:lnTo>
                      <a:pt x="356" y="327"/>
                    </a:lnTo>
                    <a:lnTo>
                      <a:pt x="354" y="328"/>
                    </a:lnTo>
                    <a:lnTo>
                      <a:pt x="354" y="330"/>
                    </a:lnTo>
                    <a:lnTo>
                      <a:pt x="358" y="330"/>
                    </a:lnTo>
                    <a:lnTo>
                      <a:pt x="365" y="331"/>
                    </a:lnTo>
                    <a:lnTo>
                      <a:pt x="372" y="331"/>
                    </a:lnTo>
                    <a:lnTo>
                      <a:pt x="378" y="332"/>
                    </a:lnTo>
                    <a:lnTo>
                      <a:pt x="383" y="334"/>
                    </a:lnTo>
                    <a:lnTo>
                      <a:pt x="390" y="338"/>
                    </a:lnTo>
                    <a:lnTo>
                      <a:pt x="393" y="342"/>
                    </a:lnTo>
                    <a:lnTo>
                      <a:pt x="395" y="350"/>
                    </a:lnTo>
                    <a:lnTo>
                      <a:pt x="402" y="351"/>
                    </a:lnTo>
                    <a:lnTo>
                      <a:pt x="412" y="353"/>
                    </a:lnTo>
                    <a:lnTo>
                      <a:pt x="413" y="353"/>
                    </a:lnTo>
                    <a:lnTo>
                      <a:pt x="417" y="356"/>
                    </a:lnTo>
                    <a:lnTo>
                      <a:pt x="418" y="359"/>
                    </a:lnTo>
                    <a:lnTo>
                      <a:pt x="418" y="365"/>
                    </a:lnTo>
                    <a:lnTo>
                      <a:pt x="409" y="368"/>
                    </a:lnTo>
                    <a:lnTo>
                      <a:pt x="400" y="368"/>
                    </a:lnTo>
                    <a:lnTo>
                      <a:pt x="392" y="368"/>
                    </a:lnTo>
                    <a:lnTo>
                      <a:pt x="383" y="366"/>
                    </a:lnTo>
                    <a:lnTo>
                      <a:pt x="374" y="362"/>
                    </a:lnTo>
                    <a:lnTo>
                      <a:pt x="364" y="359"/>
                    </a:lnTo>
                    <a:lnTo>
                      <a:pt x="355" y="354"/>
                    </a:lnTo>
                    <a:lnTo>
                      <a:pt x="346" y="350"/>
                    </a:lnTo>
                    <a:lnTo>
                      <a:pt x="336" y="347"/>
                    </a:lnTo>
                    <a:lnTo>
                      <a:pt x="326" y="343"/>
                    </a:lnTo>
                    <a:lnTo>
                      <a:pt x="317" y="341"/>
                    </a:lnTo>
                    <a:lnTo>
                      <a:pt x="307" y="341"/>
                    </a:lnTo>
                    <a:lnTo>
                      <a:pt x="297" y="341"/>
                    </a:lnTo>
                    <a:lnTo>
                      <a:pt x="287" y="343"/>
                    </a:lnTo>
                    <a:lnTo>
                      <a:pt x="278" y="349"/>
                    </a:lnTo>
                    <a:lnTo>
                      <a:pt x="269" y="356"/>
                    </a:lnTo>
                    <a:lnTo>
                      <a:pt x="271" y="362"/>
                    </a:lnTo>
                    <a:lnTo>
                      <a:pt x="276" y="368"/>
                    </a:lnTo>
                    <a:lnTo>
                      <a:pt x="279" y="370"/>
                    </a:lnTo>
                    <a:lnTo>
                      <a:pt x="282" y="371"/>
                    </a:lnTo>
                    <a:lnTo>
                      <a:pt x="288" y="373"/>
                    </a:lnTo>
                    <a:lnTo>
                      <a:pt x="293" y="375"/>
                    </a:lnTo>
                    <a:lnTo>
                      <a:pt x="298" y="376"/>
                    </a:lnTo>
                    <a:lnTo>
                      <a:pt x="302" y="378"/>
                    </a:lnTo>
                    <a:lnTo>
                      <a:pt x="308" y="379"/>
                    </a:lnTo>
                    <a:lnTo>
                      <a:pt x="313" y="381"/>
                    </a:lnTo>
                    <a:lnTo>
                      <a:pt x="317" y="382"/>
                    </a:lnTo>
                    <a:lnTo>
                      <a:pt x="321" y="384"/>
                    </a:lnTo>
                    <a:lnTo>
                      <a:pt x="326" y="387"/>
                    </a:lnTo>
                    <a:lnTo>
                      <a:pt x="331" y="388"/>
                    </a:lnTo>
                    <a:lnTo>
                      <a:pt x="332" y="394"/>
                    </a:lnTo>
                    <a:lnTo>
                      <a:pt x="336" y="399"/>
                    </a:lnTo>
                    <a:lnTo>
                      <a:pt x="338" y="404"/>
                    </a:lnTo>
                    <a:lnTo>
                      <a:pt x="339" y="410"/>
                    </a:lnTo>
                    <a:lnTo>
                      <a:pt x="333" y="409"/>
                    </a:lnTo>
                    <a:lnTo>
                      <a:pt x="327" y="409"/>
                    </a:lnTo>
                    <a:lnTo>
                      <a:pt x="320" y="408"/>
                    </a:lnTo>
                    <a:lnTo>
                      <a:pt x="316" y="408"/>
                    </a:lnTo>
                    <a:lnTo>
                      <a:pt x="309" y="407"/>
                    </a:lnTo>
                    <a:lnTo>
                      <a:pt x="302" y="406"/>
                    </a:lnTo>
                    <a:lnTo>
                      <a:pt x="297" y="406"/>
                    </a:lnTo>
                    <a:lnTo>
                      <a:pt x="291" y="405"/>
                    </a:lnTo>
                    <a:lnTo>
                      <a:pt x="284" y="403"/>
                    </a:lnTo>
                    <a:lnTo>
                      <a:pt x="279" y="402"/>
                    </a:lnTo>
                    <a:lnTo>
                      <a:pt x="272" y="401"/>
                    </a:lnTo>
                    <a:lnTo>
                      <a:pt x="266" y="401"/>
                    </a:lnTo>
                    <a:lnTo>
                      <a:pt x="260" y="400"/>
                    </a:lnTo>
                    <a:lnTo>
                      <a:pt x="253" y="400"/>
                    </a:lnTo>
                    <a:lnTo>
                      <a:pt x="247" y="400"/>
                    </a:lnTo>
                    <a:lnTo>
                      <a:pt x="241" y="401"/>
                    </a:lnTo>
                    <a:lnTo>
                      <a:pt x="245" y="407"/>
                    </a:lnTo>
                    <a:lnTo>
                      <a:pt x="252" y="415"/>
                    </a:lnTo>
                    <a:lnTo>
                      <a:pt x="260" y="420"/>
                    </a:lnTo>
                    <a:lnTo>
                      <a:pt x="268" y="425"/>
                    </a:lnTo>
                    <a:lnTo>
                      <a:pt x="276" y="428"/>
                    </a:lnTo>
                    <a:lnTo>
                      <a:pt x="283" y="434"/>
                    </a:lnTo>
                    <a:lnTo>
                      <a:pt x="290" y="439"/>
                    </a:lnTo>
                    <a:lnTo>
                      <a:pt x="298" y="445"/>
                    </a:lnTo>
                    <a:lnTo>
                      <a:pt x="298" y="450"/>
                    </a:lnTo>
                    <a:lnTo>
                      <a:pt x="298" y="457"/>
                    </a:lnTo>
                    <a:lnTo>
                      <a:pt x="292" y="455"/>
                    </a:lnTo>
                    <a:lnTo>
                      <a:pt x="288" y="452"/>
                    </a:lnTo>
                    <a:lnTo>
                      <a:pt x="282" y="449"/>
                    </a:lnTo>
                    <a:lnTo>
                      <a:pt x="279" y="446"/>
                    </a:lnTo>
                    <a:lnTo>
                      <a:pt x="273" y="444"/>
                    </a:lnTo>
                    <a:lnTo>
                      <a:pt x="269" y="443"/>
                    </a:lnTo>
                    <a:lnTo>
                      <a:pt x="263" y="441"/>
                    </a:lnTo>
                    <a:lnTo>
                      <a:pt x="260" y="440"/>
                    </a:lnTo>
                    <a:lnTo>
                      <a:pt x="254" y="437"/>
                    </a:lnTo>
                    <a:lnTo>
                      <a:pt x="249" y="437"/>
                    </a:lnTo>
                    <a:lnTo>
                      <a:pt x="243" y="435"/>
                    </a:lnTo>
                    <a:lnTo>
                      <a:pt x="239" y="434"/>
                    </a:lnTo>
                    <a:lnTo>
                      <a:pt x="234" y="433"/>
                    </a:lnTo>
                    <a:lnTo>
                      <a:pt x="228" y="432"/>
                    </a:lnTo>
                    <a:lnTo>
                      <a:pt x="223" y="431"/>
                    </a:lnTo>
                    <a:lnTo>
                      <a:pt x="219" y="431"/>
                    </a:lnTo>
                    <a:lnTo>
                      <a:pt x="223" y="434"/>
                    </a:lnTo>
                    <a:lnTo>
                      <a:pt x="228" y="439"/>
                    </a:lnTo>
                    <a:lnTo>
                      <a:pt x="232" y="445"/>
                    </a:lnTo>
                    <a:lnTo>
                      <a:pt x="236" y="453"/>
                    </a:lnTo>
                    <a:lnTo>
                      <a:pt x="239" y="461"/>
                    </a:lnTo>
                    <a:lnTo>
                      <a:pt x="241" y="470"/>
                    </a:lnTo>
                    <a:lnTo>
                      <a:pt x="243" y="479"/>
                    </a:lnTo>
                    <a:lnTo>
                      <a:pt x="246" y="487"/>
                    </a:lnTo>
                    <a:lnTo>
                      <a:pt x="240" y="479"/>
                    </a:lnTo>
                    <a:lnTo>
                      <a:pt x="233" y="471"/>
                    </a:lnTo>
                    <a:lnTo>
                      <a:pt x="224" y="463"/>
                    </a:lnTo>
                    <a:lnTo>
                      <a:pt x="217" y="456"/>
                    </a:lnTo>
                    <a:lnTo>
                      <a:pt x="207" y="448"/>
                    </a:lnTo>
                    <a:lnTo>
                      <a:pt x="199" y="442"/>
                    </a:lnTo>
                    <a:lnTo>
                      <a:pt x="189" y="436"/>
                    </a:lnTo>
                    <a:lnTo>
                      <a:pt x="181" y="431"/>
                    </a:lnTo>
                    <a:lnTo>
                      <a:pt x="170" y="426"/>
                    </a:lnTo>
                    <a:lnTo>
                      <a:pt x="161" y="425"/>
                    </a:lnTo>
                    <a:lnTo>
                      <a:pt x="151" y="423"/>
                    </a:lnTo>
                    <a:lnTo>
                      <a:pt x="143" y="424"/>
                    </a:lnTo>
                    <a:lnTo>
                      <a:pt x="133" y="425"/>
                    </a:lnTo>
                    <a:lnTo>
                      <a:pt x="126" y="429"/>
                    </a:lnTo>
                    <a:lnTo>
                      <a:pt x="118" y="437"/>
                    </a:lnTo>
                    <a:lnTo>
                      <a:pt x="112" y="446"/>
                    </a:lnTo>
                    <a:lnTo>
                      <a:pt x="118" y="444"/>
                    </a:lnTo>
                    <a:lnTo>
                      <a:pt x="125" y="444"/>
                    </a:lnTo>
                    <a:lnTo>
                      <a:pt x="131" y="444"/>
                    </a:lnTo>
                    <a:lnTo>
                      <a:pt x="139" y="445"/>
                    </a:lnTo>
                    <a:lnTo>
                      <a:pt x="145" y="446"/>
                    </a:lnTo>
                    <a:lnTo>
                      <a:pt x="151" y="450"/>
                    </a:lnTo>
                    <a:lnTo>
                      <a:pt x="159" y="453"/>
                    </a:lnTo>
                    <a:lnTo>
                      <a:pt x="165" y="457"/>
                    </a:lnTo>
                    <a:lnTo>
                      <a:pt x="170" y="461"/>
                    </a:lnTo>
                    <a:lnTo>
                      <a:pt x="176" y="465"/>
                    </a:lnTo>
                    <a:lnTo>
                      <a:pt x="180" y="471"/>
                    </a:lnTo>
                    <a:lnTo>
                      <a:pt x="185" y="477"/>
                    </a:lnTo>
                    <a:lnTo>
                      <a:pt x="187" y="482"/>
                    </a:lnTo>
                    <a:lnTo>
                      <a:pt x="191" y="489"/>
                    </a:lnTo>
                    <a:lnTo>
                      <a:pt x="194" y="497"/>
                    </a:lnTo>
                    <a:lnTo>
                      <a:pt x="196" y="504"/>
                    </a:lnTo>
                    <a:lnTo>
                      <a:pt x="187" y="499"/>
                    </a:lnTo>
                    <a:lnTo>
                      <a:pt x="179" y="495"/>
                    </a:lnTo>
                    <a:lnTo>
                      <a:pt x="171" y="493"/>
                    </a:lnTo>
                    <a:lnTo>
                      <a:pt x="165" y="493"/>
                    </a:lnTo>
                    <a:lnTo>
                      <a:pt x="159" y="493"/>
                    </a:lnTo>
                    <a:lnTo>
                      <a:pt x="153" y="494"/>
                    </a:lnTo>
                    <a:lnTo>
                      <a:pt x="148" y="497"/>
                    </a:lnTo>
                    <a:lnTo>
                      <a:pt x="145" y="502"/>
                    </a:lnTo>
                    <a:lnTo>
                      <a:pt x="142" y="505"/>
                    </a:lnTo>
                    <a:lnTo>
                      <a:pt x="141" y="512"/>
                    </a:lnTo>
                    <a:lnTo>
                      <a:pt x="141" y="517"/>
                    </a:lnTo>
                    <a:lnTo>
                      <a:pt x="142" y="523"/>
                    </a:lnTo>
                    <a:lnTo>
                      <a:pt x="144" y="529"/>
                    </a:lnTo>
                    <a:lnTo>
                      <a:pt x="149" y="536"/>
                    </a:lnTo>
                    <a:lnTo>
                      <a:pt x="155" y="541"/>
                    </a:lnTo>
                    <a:lnTo>
                      <a:pt x="164" y="549"/>
                    </a:lnTo>
                    <a:lnTo>
                      <a:pt x="150" y="545"/>
                    </a:lnTo>
                    <a:lnTo>
                      <a:pt x="140" y="544"/>
                    </a:lnTo>
                    <a:lnTo>
                      <a:pt x="130" y="545"/>
                    </a:lnTo>
                    <a:lnTo>
                      <a:pt x="124" y="549"/>
                    </a:lnTo>
                    <a:lnTo>
                      <a:pt x="118" y="553"/>
                    </a:lnTo>
                    <a:lnTo>
                      <a:pt x="115" y="559"/>
                    </a:lnTo>
                    <a:lnTo>
                      <a:pt x="113" y="566"/>
                    </a:lnTo>
                    <a:lnTo>
                      <a:pt x="114" y="575"/>
                    </a:lnTo>
                    <a:lnTo>
                      <a:pt x="116" y="582"/>
                    </a:lnTo>
                    <a:lnTo>
                      <a:pt x="120" y="590"/>
                    </a:lnTo>
                    <a:lnTo>
                      <a:pt x="124" y="597"/>
                    </a:lnTo>
                    <a:lnTo>
                      <a:pt x="130" y="606"/>
                    </a:lnTo>
                    <a:lnTo>
                      <a:pt x="137" y="611"/>
                    </a:lnTo>
                    <a:lnTo>
                      <a:pt x="145" y="616"/>
                    </a:lnTo>
                    <a:lnTo>
                      <a:pt x="155" y="621"/>
                    </a:lnTo>
                    <a:lnTo>
                      <a:pt x="166" y="624"/>
                    </a:lnTo>
                    <a:lnTo>
                      <a:pt x="168" y="626"/>
                    </a:lnTo>
                    <a:lnTo>
                      <a:pt x="171" y="629"/>
                    </a:lnTo>
                    <a:lnTo>
                      <a:pt x="133" y="633"/>
                    </a:lnTo>
                    <a:lnTo>
                      <a:pt x="102" y="629"/>
                    </a:lnTo>
                    <a:lnTo>
                      <a:pt x="73" y="618"/>
                    </a:lnTo>
                    <a:lnTo>
                      <a:pt x="49" y="603"/>
                    </a:lnTo>
                    <a:lnTo>
                      <a:pt x="30" y="581"/>
                    </a:lnTo>
                    <a:lnTo>
                      <a:pt x="16" y="557"/>
                    </a:lnTo>
                    <a:lnTo>
                      <a:pt x="6" y="529"/>
                    </a:lnTo>
                    <a:lnTo>
                      <a:pt x="1" y="499"/>
                    </a:lnTo>
                    <a:lnTo>
                      <a:pt x="0" y="465"/>
                    </a:lnTo>
                    <a:lnTo>
                      <a:pt x="4" y="433"/>
                    </a:lnTo>
                    <a:lnTo>
                      <a:pt x="11" y="401"/>
                    </a:lnTo>
                    <a:lnTo>
                      <a:pt x="26" y="370"/>
                    </a:lnTo>
                    <a:lnTo>
                      <a:pt x="44" y="342"/>
                    </a:lnTo>
                    <a:lnTo>
                      <a:pt x="67" y="317"/>
                    </a:lnTo>
                    <a:lnTo>
                      <a:pt x="94" y="295"/>
                    </a:lnTo>
                    <a:lnTo>
                      <a:pt x="127" y="280"/>
                    </a:lnTo>
                    <a:lnTo>
                      <a:pt x="149" y="266"/>
                    </a:lnTo>
                    <a:lnTo>
                      <a:pt x="170" y="253"/>
                    </a:lnTo>
                    <a:lnTo>
                      <a:pt x="192" y="237"/>
                    </a:lnTo>
                    <a:lnTo>
                      <a:pt x="214" y="225"/>
                    </a:lnTo>
                    <a:lnTo>
                      <a:pt x="234" y="210"/>
                    </a:lnTo>
                    <a:lnTo>
                      <a:pt x="256" y="197"/>
                    </a:lnTo>
                    <a:lnTo>
                      <a:pt x="278" y="183"/>
                    </a:lnTo>
                    <a:lnTo>
                      <a:pt x="300" y="172"/>
                    </a:lnTo>
                    <a:lnTo>
                      <a:pt x="322" y="160"/>
                    </a:lnTo>
                    <a:lnTo>
                      <a:pt x="346" y="151"/>
                    </a:lnTo>
                    <a:lnTo>
                      <a:pt x="369" y="142"/>
                    </a:lnTo>
                    <a:lnTo>
                      <a:pt x="393" y="136"/>
                    </a:lnTo>
                    <a:lnTo>
                      <a:pt x="417" y="131"/>
                    </a:lnTo>
                    <a:lnTo>
                      <a:pt x="443" y="128"/>
                    </a:lnTo>
                    <a:lnTo>
                      <a:pt x="469" y="128"/>
                    </a:lnTo>
                    <a:lnTo>
                      <a:pt x="497" y="132"/>
                    </a:lnTo>
                    <a:lnTo>
                      <a:pt x="523" y="127"/>
                    </a:lnTo>
                    <a:lnTo>
                      <a:pt x="548" y="122"/>
                    </a:lnTo>
                    <a:lnTo>
                      <a:pt x="572" y="115"/>
                    </a:lnTo>
                    <a:lnTo>
                      <a:pt x="597" y="105"/>
                    </a:lnTo>
                    <a:lnTo>
                      <a:pt x="620" y="95"/>
                    </a:lnTo>
                    <a:lnTo>
                      <a:pt x="643" y="83"/>
                    </a:lnTo>
                    <a:lnTo>
                      <a:pt x="666" y="71"/>
                    </a:lnTo>
                    <a:lnTo>
                      <a:pt x="690" y="60"/>
                    </a:lnTo>
                    <a:lnTo>
                      <a:pt x="712" y="47"/>
                    </a:lnTo>
                    <a:lnTo>
                      <a:pt x="736" y="37"/>
                    </a:lnTo>
                    <a:lnTo>
                      <a:pt x="758" y="26"/>
                    </a:lnTo>
                    <a:lnTo>
                      <a:pt x="783" y="19"/>
                    </a:lnTo>
                    <a:lnTo>
                      <a:pt x="807" y="10"/>
                    </a:lnTo>
                    <a:lnTo>
                      <a:pt x="833" y="7"/>
                    </a:lnTo>
                    <a:lnTo>
                      <a:pt x="859" y="4"/>
                    </a:lnTo>
                    <a:lnTo>
                      <a:pt x="888" y="5"/>
                    </a:lnTo>
                    <a:lnTo>
                      <a:pt x="895" y="4"/>
                    </a:lnTo>
                    <a:lnTo>
                      <a:pt x="903" y="4"/>
                    </a:lnTo>
                    <a:lnTo>
                      <a:pt x="910" y="3"/>
                    </a:lnTo>
                    <a:lnTo>
                      <a:pt x="9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0" name="Freeform 119"/>
              <p:cNvSpPr>
                <a:spLocks/>
              </p:cNvSpPr>
              <p:nvPr/>
            </p:nvSpPr>
            <p:spPr bwMode="auto">
              <a:xfrm>
                <a:off x="5420" y="2294"/>
                <a:ext cx="451" cy="326"/>
              </a:xfrm>
              <a:custGeom>
                <a:avLst/>
                <a:gdLst>
                  <a:gd name="T0" fmla="*/ 0 w 1079"/>
                  <a:gd name="T1" fmla="*/ 0 h 779"/>
                  <a:gd name="T2" fmla="*/ 0 w 1079"/>
                  <a:gd name="T3" fmla="*/ 0 h 779"/>
                  <a:gd name="T4" fmla="*/ 0 w 1079"/>
                  <a:gd name="T5" fmla="*/ 0 h 779"/>
                  <a:gd name="T6" fmla="*/ 0 w 1079"/>
                  <a:gd name="T7" fmla="*/ 0 h 779"/>
                  <a:gd name="T8" fmla="*/ 0 w 1079"/>
                  <a:gd name="T9" fmla="*/ 0 h 779"/>
                  <a:gd name="T10" fmla="*/ 0 w 1079"/>
                  <a:gd name="T11" fmla="*/ 0 h 779"/>
                  <a:gd name="T12" fmla="*/ 0 w 1079"/>
                  <a:gd name="T13" fmla="*/ 0 h 779"/>
                  <a:gd name="T14" fmla="*/ 0 w 1079"/>
                  <a:gd name="T15" fmla="*/ 0 h 779"/>
                  <a:gd name="T16" fmla="*/ 0 w 1079"/>
                  <a:gd name="T17" fmla="*/ 0 h 779"/>
                  <a:gd name="T18" fmla="*/ 0 w 1079"/>
                  <a:gd name="T19" fmla="*/ 0 h 779"/>
                  <a:gd name="T20" fmla="*/ 0 w 1079"/>
                  <a:gd name="T21" fmla="*/ 0 h 779"/>
                  <a:gd name="T22" fmla="*/ 0 w 1079"/>
                  <a:gd name="T23" fmla="*/ 0 h 779"/>
                  <a:gd name="T24" fmla="*/ 0 w 1079"/>
                  <a:gd name="T25" fmla="*/ 0 h 779"/>
                  <a:gd name="T26" fmla="*/ 0 w 1079"/>
                  <a:gd name="T27" fmla="*/ 0 h 779"/>
                  <a:gd name="T28" fmla="*/ 0 w 1079"/>
                  <a:gd name="T29" fmla="*/ 0 h 779"/>
                  <a:gd name="T30" fmla="*/ 0 w 1079"/>
                  <a:gd name="T31" fmla="*/ 0 h 779"/>
                  <a:gd name="T32" fmla="*/ 0 w 1079"/>
                  <a:gd name="T33" fmla="*/ 0 h 779"/>
                  <a:gd name="T34" fmla="*/ 0 w 1079"/>
                  <a:gd name="T35" fmla="*/ 0 h 779"/>
                  <a:gd name="T36" fmla="*/ 0 w 1079"/>
                  <a:gd name="T37" fmla="*/ 0 h 779"/>
                  <a:gd name="T38" fmla="*/ 0 w 1079"/>
                  <a:gd name="T39" fmla="*/ 0 h 779"/>
                  <a:gd name="T40" fmla="*/ 0 w 1079"/>
                  <a:gd name="T41" fmla="*/ 0 h 779"/>
                  <a:gd name="T42" fmla="*/ 0 w 1079"/>
                  <a:gd name="T43" fmla="*/ 0 h 779"/>
                  <a:gd name="T44" fmla="*/ 0 w 1079"/>
                  <a:gd name="T45" fmla="*/ 0 h 779"/>
                  <a:gd name="T46" fmla="*/ 0 w 1079"/>
                  <a:gd name="T47" fmla="*/ 0 h 779"/>
                  <a:gd name="T48" fmla="*/ 0 w 1079"/>
                  <a:gd name="T49" fmla="*/ 0 h 779"/>
                  <a:gd name="T50" fmla="*/ 0 w 1079"/>
                  <a:gd name="T51" fmla="*/ 0 h 779"/>
                  <a:gd name="T52" fmla="*/ 0 w 1079"/>
                  <a:gd name="T53" fmla="*/ 0 h 779"/>
                  <a:gd name="T54" fmla="*/ 0 w 1079"/>
                  <a:gd name="T55" fmla="*/ 0 h 779"/>
                  <a:gd name="T56" fmla="*/ 0 w 1079"/>
                  <a:gd name="T57" fmla="*/ 0 h 779"/>
                  <a:gd name="T58" fmla="*/ 0 w 1079"/>
                  <a:gd name="T59" fmla="*/ 0 h 779"/>
                  <a:gd name="T60" fmla="*/ 0 w 1079"/>
                  <a:gd name="T61" fmla="*/ 0 h 779"/>
                  <a:gd name="T62" fmla="*/ 0 w 1079"/>
                  <a:gd name="T63" fmla="*/ 0 h 779"/>
                  <a:gd name="T64" fmla="*/ 0 w 1079"/>
                  <a:gd name="T65" fmla="*/ 0 h 779"/>
                  <a:gd name="T66" fmla="*/ 0 w 1079"/>
                  <a:gd name="T67" fmla="*/ 0 h 779"/>
                  <a:gd name="T68" fmla="*/ 0 w 1079"/>
                  <a:gd name="T69" fmla="*/ 0 h 779"/>
                  <a:gd name="T70" fmla="*/ 0 w 1079"/>
                  <a:gd name="T71" fmla="*/ 0 h 779"/>
                  <a:gd name="T72" fmla="*/ 0 w 1079"/>
                  <a:gd name="T73" fmla="*/ 0 h 779"/>
                  <a:gd name="T74" fmla="*/ 0 w 1079"/>
                  <a:gd name="T75" fmla="*/ 0 h 779"/>
                  <a:gd name="T76" fmla="*/ 0 w 1079"/>
                  <a:gd name="T77" fmla="*/ 0 h 779"/>
                  <a:gd name="T78" fmla="*/ 0 w 1079"/>
                  <a:gd name="T79" fmla="*/ 0 h 779"/>
                  <a:gd name="T80" fmla="*/ 0 w 1079"/>
                  <a:gd name="T81" fmla="*/ 0 h 779"/>
                  <a:gd name="T82" fmla="*/ 0 w 1079"/>
                  <a:gd name="T83" fmla="*/ 0 h 779"/>
                  <a:gd name="T84" fmla="*/ 0 w 1079"/>
                  <a:gd name="T85" fmla="*/ 0 h 779"/>
                  <a:gd name="T86" fmla="*/ 0 w 1079"/>
                  <a:gd name="T87" fmla="*/ 0 h 779"/>
                  <a:gd name="T88" fmla="*/ 0 w 1079"/>
                  <a:gd name="T89" fmla="*/ 0 h 779"/>
                  <a:gd name="T90" fmla="*/ 0 w 1079"/>
                  <a:gd name="T91" fmla="*/ 0 h 779"/>
                  <a:gd name="T92" fmla="*/ 0 w 1079"/>
                  <a:gd name="T93" fmla="*/ 0 h 779"/>
                  <a:gd name="T94" fmla="*/ 0 w 1079"/>
                  <a:gd name="T95" fmla="*/ 0 h 779"/>
                  <a:gd name="T96" fmla="*/ 0 w 1079"/>
                  <a:gd name="T97" fmla="*/ 0 h 779"/>
                  <a:gd name="T98" fmla="*/ 0 w 1079"/>
                  <a:gd name="T99" fmla="*/ 0 h 779"/>
                  <a:gd name="T100" fmla="*/ 0 w 1079"/>
                  <a:gd name="T101" fmla="*/ 0 h 779"/>
                  <a:gd name="T102" fmla="*/ 0 w 1079"/>
                  <a:gd name="T103" fmla="*/ 0 h 779"/>
                  <a:gd name="T104" fmla="*/ 0 w 1079"/>
                  <a:gd name="T105" fmla="*/ 0 h 779"/>
                  <a:gd name="T106" fmla="*/ 0 w 1079"/>
                  <a:gd name="T107" fmla="*/ 0 h 779"/>
                  <a:gd name="T108" fmla="*/ 0 w 1079"/>
                  <a:gd name="T109" fmla="*/ 0 h 779"/>
                  <a:gd name="T110" fmla="*/ 0 w 1079"/>
                  <a:gd name="T111" fmla="*/ 0 h 779"/>
                  <a:gd name="T112" fmla="*/ 0 w 1079"/>
                  <a:gd name="T113" fmla="*/ 0 h 779"/>
                  <a:gd name="T114" fmla="*/ 0 w 1079"/>
                  <a:gd name="T115" fmla="*/ 0 h 779"/>
                  <a:gd name="T116" fmla="*/ 0 w 1079"/>
                  <a:gd name="T117" fmla="*/ 0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779"/>
                  <a:gd name="T179" fmla="*/ 1079 w 1079"/>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779">
                    <a:moveTo>
                      <a:pt x="1017" y="0"/>
                    </a:moveTo>
                    <a:lnTo>
                      <a:pt x="1024" y="0"/>
                    </a:lnTo>
                    <a:lnTo>
                      <a:pt x="1033" y="2"/>
                    </a:lnTo>
                    <a:lnTo>
                      <a:pt x="1040" y="3"/>
                    </a:lnTo>
                    <a:lnTo>
                      <a:pt x="1049" y="5"/>
                    </a:lnTo>
                    <a:lnTo>
                      <a:pt x="1056" y="8"/>
                    </a:lnTo>
                    <a:lnTo>
                      <a:pt x="1063" y="12"/>
                    </a:lnTo>
                    <a:lnTo>
                      <a:pt x="1068" y="15"/>
                    </a:lnTo>
                    <a:lnTo>
                      <a:pt x="1074" y="20"/>
                    </a:lnTo>
                    <a:lnTo>
                      <a:pt x="1079" y="27"/>
                    </a:lnTo>
                    <a:lnTo>
                      <a:pt x="1078" y="35"/>
                    </a:lnTo>
                    <a:lnTo>
                      <a:pt x="1074" y="39"/>
                    </a:lnTo>
                    <a:lnTo>
                      <a:pt x="1069" y="42"/>
                    </a:lnTo>
                    <a:lnTo>
                      <a:pt x="1061" y="45"/>
                    </a:lnTo>
                    <a:lnTo>
                      <a:pt x="1052" y="49"/>
                    </a:lnTo>
                    <a:lnTo>
                      <a:pt x="1047" y="54"/>
                    </a:lnTo>
                    <a:lnTo>
                      <a:pt x="1043" y="60"/>
                    </a:lnTo>
                    <a:lnTo>
                      <a:pt x="1037" y="65"/>
                    </a:lnTo>
                    <a:lnTo>
                      <a:pt x="1032" y="72"/>
                    </a:lnTo>
                    <a:lnTo>
                      <a:pt x="1025" y="77"/>
                    </a:lnTo>
                    <a:lnTo>
                      <a:pt x="1018" y="81"/>
                    </a:lnTo>
                    <a:lnTo>
                      <a:pt x="1012" y="87"/>
                    </a:lnTo>
                    <a:lnTo>
                      <a:pt x="1005" y="92"/>
                    </a:lnTo>
                    <a:lnTo>
                      <a:pt x="998" y="97"/>
                    </a:lnTo>
                    <a:lnTo>
                      <a:pt x="989" y="101"/>
                    </a:lnTo>
                    <a:lnTo>
                      <a:pt x="982" y="107"/>
                    </a:lnTo>
                    <a:lnTo>
                      <a:pt x="976" y="112"/>
                    </a:lnTo>
                    <a:lnTo>
                      <a:pt x="969" y="117"/>
                    </a:lnTo>
                    <a:lnTo>
                      <a:pt x="962" y="122"/>
                    </a:lnTo>
                    <a:lnTo>
                      <a:pt x="958" y="128"/>
                    </a:lnTo>
                    <a:lnTo>
                      <a:pt x="953" y="135"/>
                    </a:lnTo>
                    <a:lnTo>
                      <a:pt x="960" y="133"/>
                    </a:lnTo>
                    <a:lnTo>
                      <a:pt x="966" y="130"/>
                    </a:lnTo>
                    <a:lnTo>
                      <a:pt x="972" y="127"/>
                    </a:lnTo>
                    <a:lnTo>
                      <a:pt x="980" y="124"/>
                    </a:lnTo>
                    <a:lnTo>
                      <a:pt x="986" y="120"/>
                    </a:lnTo>
                    <a:lnTo>
                      <a:pt x="993" y="117"/>
                    </a:lnTo>
                    <a:lnTo>
                      <a:pt x="999" y="115"/>
                    </a:lnTo>
                    <a:lnTo>
                      <a:pt x="1008" y="112"/>
                    </a:lnTo>
                    <a:lnTo>
                      <a:pt x="1014" y="109"/>
                    </a:lnTo>
                    <a:lnTo>
                      <a:pt x="1021" y="106"/>
                    </a:lnTo>
                    <a:lnTo>
                      <a:pt x="1027" y="103"/>
                    </a:lnTo>
                    <a:lnTo>
                      <a:pt x="1036" y="101"/>
                    </a:lnTo>
                    <a:lnTo>
                      <a:pt x="1041" y="99"/>
                    </a:lnTo>
                    <a:lnTo>
                      <a:pt x="1047" y="99"/>
                    </a:lnTo>
                    <a:lnTo>
                      <a:pt x="1054" y="99"/>
                    </a:lnTo>
                    <a:lnTo>
                      <a:pt x="1060" y="99"/>
                    </a:lnTo>
                    <a:lnTo>
                      <a:pt x="1056" y="106"/>
                    </a:lnTo>
                    <a:lnTo>
                      <a:pt x="1050" y="111"/>
                    </a:lnTo>
                    <a:lnTo>
                      <a:pt x="1042" y="115"/>
                    </a:lnTo>
                    <a:lnTo>
                      <a:pt x="1034" y="118"/>
                    </a:lnTo>
                    <a:lnTo>
                      <a:pt x="1025" y="120"/>
                    </a:lnTo>
                    <a:lnTo>
                      <a:pt x="1018" y="126"/>
                    </a:lnTo>
                    <a:lnTo>
                      <a:pt x="1014" y="128"/>
                    </a:lnTo>
                    <a:lnTo>
                      <a:pt x="1012" y="132"/>
                    </a:lnTo>
                    <a:lnTo>
                      <a:pt x="1009" y="135"/>
                    </a:lnTo>
                    <a:lnTo>
                      <a:pt x="1009" y="140"/>
                    </a:lnTo>
                    <a:lnTo>
                      <a:pt x="1003" y="140"/>
                    </a:lnTo>
                    <a:lnTo>
                      <a:pt x="999" y="143"/>
                    </a:lnTo>
                    <a:lnTo>
                      <a:pt x="997" y="147"/>
                    </a:lnTo>
                    <a:lnTo>
                      <a:pt x="998" y="153"/>
                    </a:lnTo>
                    <a:lnTo>
                      <a:pt x="1001" y="147"/>
                    </a:lnTo>
                    <a:lnTo>
                      <a:pt x="1007" y="145"/>
                    </a:lnTo>
                    <a:lnTo>
                      <a:pt x="1011" y="142"/>
                    </a:lnTo>
                    <a:lnTo>
                      <a:pt x="1017" y="140"/>
                    </a:lnTo>
                    <a:lnTo>
                      <a:pt x="1025" y="138"/>
                    </a:lnTo>
                    <a:lnTo>
                      <a:pt x="1033" y="139"/>
                    </a:lnTo>
                    <a:lnTo>
                      <a:pt x="1037" y="141"/>
                    </a:lnTo>
                    <a:lnTo>
                      <a:pt x="1039" y="145"/>
                    </a:lnTo>
                    <a:lnTo>
                      <a:pt x="1038" y="149"/>
                    </a:lnTo>
                    <a:lnTo>
                      <a:pt x="1036" y="154"/>
                    </a:lnTo>
                    <a:lnTo>
                      <a:pt x="1031" y="156"/>
                    </a:lnTo>
                    <a:lnTo>
                      <a:pt x="1026" y="160"/>
                    </a:lnTo>
                    <a:lnTo>
                      <a:pt x="1021" y="161"/>
                    </a:lnTo>
                    <a:lnTo>
                      <a:pt x="1018" y="163"/>
                    </a:lnTo>
                    <a:lnTo>
                      <a:pt x="1014" y="165"/>
                    </a:lnTo>
                    <a:lnTo>
                      <a:pt x="1009" y="167"/>
                    </a:lnTo>
                    <a:lnTo>
                      <a:pt x="1003" y="170"/>
                    </a:lnTo>
                    <a:lnTo>
                      <a:pt x="998" y="173"/>
                    </a:lnTo>
                    <a:lnTo>
                      <a:pt x="989" y="175"/>
                    </a:lnTo>
                    <a:lnTo>
                      <a:pt x="980" y="176"/>
                    </a:lnTo>
                    <a:lnTo>
                      <a:pt x="997" y="186"/>
                    </a:lnTo>
                    <a:lnTo>
                      <a:pt x="1010" y="199"/>
                    </a:lnTo>
                    <a:lnTo>
                      <a:pt x="1021" y="213"/>
                    </a:lnTo>
                    <a:lnTo>
                      <a:pt x="1031" y="229"/>
                    </a:lnTo>
                    <a:lnTo>
                      <a:pt x="1036" y="244"/>
                    </a:lnTo>
                    <a:lnTo>
                      <a:pt x="1039" y="262"/>
                    </a:lnTo>
                    <a:lnTo>
                      <a:pt x="1040" y="280"/>
                    </a:lnTo>
                    <a:lnTo>
                      <a:pt x="1039" y="297"/>
                    </a:lnTo>
                    <a:lnTo>
                      <a:pt x="1036" y="311"/>
                    </a:lnTo>
                    <a:lnTo>
                      <a:pt x="1029" y="327"/>
                    </a:lnTo>
                    <a:lnTo>
                      <a:pt x="1019" y="340"/>
                    </a:lnTo>
                    <a:lnTo>
                      <a:pt x="1009" y="351"/>
                    </a:lnTo>
                    <a:lnTo>
                      <a:pt x="996" y="360"/>
                    </a:lnTo>
                    <a:lnTo>
                      <a:pt x="980" y="365"/>
                    </a:lnTo>
                    <a:lnTo>
                      <a:pt x="961" y="368"/>
                    </a:lnTo>
                    <a:lnTo>
                      <a:pt x="941" y="368"/>
                    </a:lnTo>
                    <a:lnTo>
                      <a:pt x="922" y="370"/>
                    </a:lnTo>
                    <a:lnTo>
                      <a:pt x="904" y="372"/>
                    </a:lnTo>
                    <a:lnTo>
                      <a:pt x="886" y="372"/>
                    </a:lnTo>
                    <a:lnTo>
                      <a:pt x="867" y="373"/>
                    </a:lnTo>
                    <a:lnTo>
                      <a:pt x="849" y="371"/>
                    </a:lnTo>
                    <a:lnTo>
                      <a:pt x="831" y="369"/>
                    </a:lnTo>
                    <a:lnTo>
                      <a:pt x="813" y="365"/>
                    </a:lnTo>
                    <a:lnTo>
                      <a:pt x="797" y="363"/>
                    </a:lnTo>
                    <a:lnTo>
                      <a:pt x="779" y="358"/>
                    </a:lnTo>
                    <a:lnTo>
                      <a:pt x="763" y="353"/>
                    </a:lnTo>
                    <a:lnTo>
                      <a:pt x="746" y="346"/>
                    </a:lnTo>
                    <a:lnTo>
                      <a:pt x="730" y="341"/>
                    </a:lnTo>
                    <a:lnTo>
                      <a:pt x="713" y="333"/>
                    </a:lnTo>
                    <a:lnTo>
                      <a:pt x="698" y="325"/>
                    </a:lnTo>
                    <a:lnTo>
                      <a:pt x="683" y="316"/>
                    </a:lnTo>
                    <a:lnTo>
                      <a:pt x="670" y="307"/>
                    </a:lnTo>
                    <a:lnTo>
                      <a:pt x="670" y="306"/>
                    </a:lnTo>
                    <a:lnTo>
                      <a:pt x="674" y="303"/>
                    </a:lnTo>
                    <a:lnTo>
                      <a:pt x="677" y="300"/>
                    </a:lnTo>
                    <a:lnTo>
                      <a:pt x="676" y="298"/>
                    </a:lnTo>
                    <a:lnTo>
                      <a:pt x="674" y="295"/>
                    </a:lnTo>
                    <a:lnTo>
                      <a:pt x="671" y="291"/>
                    </a:lnTo>
                    <a:lnTo>
                      <a:pt x="670" y="288"/>
                    </a:lnTo>
                    <a:lnTo>
                      <a:pt x="668" y="285"/>
                    </a:lnTo>
                    <a:lnTo>
                      <a:pt x="670" y="280"/>
                    </a:lnTo>
                    <a:lnTo>
                      <a:pt x="665" y="280"/>
                    </a:lnTo>
                    <a:lnTo>
                      <a:pt x="662" y="282"/>
                    </a:lnTo>
                    <a:lnTo>
                      <a:pt x="662" y="279"/>
                    </a:lnTo>
                    <a:lnTo>
                      <a:pt x="663" y="274"/>
                    </a:lnTo>
                    <a:lnTo>
                      <a:pt x="665" y="269"/>
                    </a:lnTo>
                    <a:lnTo>
                      <a:pt x="670" y="264"/>
                    </a:lnTo>
                    <a:lnTo>
                      <a:pt x="673" y="259"/>
                    </a:lnTo>
                    <a:lnTo>
                      <a:pt x="679" y="254"/>
                    </a:lnTo>
                    <a:lnTo>
                      <a:pt x="684" y="251"/>
                    </a:lnTo>
                    <a:lnTo>
                      <a:pt x="692" y="252"/>
                    </a:lnTo>
                    <a:lnTo>
                      <a:pt x="686" y="261"/>
                    </a:lnTo>
                    <a:lnTo>
                      <a:pt x="682" y="268"/>
                    </a:lnTo>
                    <a:lnTo>
                      <a:pt x="680" y="272"/>
                    </a:lnTo>
                    <a:lnTo>
                      <a:pt x="682" y="277"/>
                    </a:lnTo>
                    <a:lnTo>
                      <a:pt x="684" y="279"/>
                    </a:lnTo>
                    <a:lnTo>
                      <a:pt x="690" y="280"/>
                    </a:lnTo>
                    <a:lnTo>
                      <a:pt x="694" y="280"/>
                    </a:lnTo>
                    <a:lnTo>
                      <a:pt x="702" y="280"/>
                    </a:lnTo>
                    <a:lnTo>
                      <a:pt x="709" y="277"/>
                    </a:lnTo>
                    <a:lnTo>
                      <a:pt x="716" y="275"/>
                    </a:lnTo>
                    <a:lnTo>
                      <a:pt x="724" y="271"/>
                    </a:lnTo>
                    <a:lnTo>
                      <a:pt x="731" y="268"/>
                    </a:lnTo>
                    <a:lnTo>
                      <a:pt x="738" y="264"/>
                    </a:lnTo>
                    <a:lnTo>
                      <a:pt x="746" y="261"/>
                    </a:lnTo>
                    <a:lnTo>
                      <a:pt x="751" y="256"/>
                    </a:lnTo>
                    <a:lnTo>
                      <a:pt x="756" y="252"/>
                    </a:lnTo>
                    <a:lnTo>
                      <a:pt x="753" y="258"/>
                    </a:lnTo>
                    <a:lnTo>
                      <a:pt x="750" y="264"/>
                    </a:lnTo>
                    <a:lnTo>
                      <a:pt x="748" y="270"/>
                    </a:lnTo>
                    <a:lnTo>
                      <a:pt x="746" y="276"/>
                    </a:lnTo>
                    <a:lnTo>
                      <a:pt x="743" y="282"/>
                    </a:lnTo>
                    <a:lnTo>
                      <a:pt x="743" y="288"/>
                    </a:lnTo>
                    <a:lnTo>
                      <a:pt x="743" y="296"/>
                    </a:lnTo>
                    <a:lnTo>
                      <a:pt x="745" y="304"/>
                    </a:lnTo>
                    <a:lnTo>
                      <a:pt x="751" y="299"/>
                    </a:lnTo>
                    <a:lnTo>
                      <a:pt x="760" y="294"/>
                    </a:lnTo>
                    <a:lnTo>
                      <a:pt x="769" y="288"/>
                    </a:lnTo>
                    <a:lnTo>
                      <a:pt x="778" y="282"/>
                    </a:lnTo>
                    <a:lnTo>
                      <a:pt x="786" y="275"/>
                    </a:lnTo>
                    <a:lnTo>
                      <a:pt x="793" y="268"/>
                    </a:lnTo>
                    <a:lnTo>
                      <a:pt x="800" y="261"/>
                    </a:lnTo>
                    <a:lnTo>
                      <a:pt x="804" y="252"/>
                    </a:lnTo>
                    <a:lnTo>
                      <a:pt x="810" y="252"/>
                    </a:lnTo>
                    <a:lnTo>
                      <a:pt x="815" y="257"/>
                    </a:lnTo>
                    <a:lnTo>
                      <a:pt x="817" y="263"/>
                    </a:lnTo>
                    <a:lnTo>
                      <a:pt x="816" y="270"/>
                    </a:lnTo>
                    <a:lnTo>
                      <a:pt x="808" y="271"/>
                    </a:lnTo>
                    <a:lnTo>
                      <a:pt x="802" y="276"/>
                    </a:lnTo>
                    <a:lnTo>
                      <a:pt x="796" y="280"/>
                    </a:lnTo>
                    <a:lnTo>
                      <a:pt x="793" y="286"/>
                    </a:lnTo>
                    <a:lnTo>
                      <a:pt x="791" y="289"/>
                    </a:lnTo>
                    <a:lnTo>
                      <a:pt x="790" y="295"/>
                    </a:lnTo>
                    <a:lnTo>
                      <a:pt x="790" y="300"/>
                    </a:lnTo>
                    <a:lnTo>
                      <a:pt x="792" y="306"/>
                    </a:lnTo>
                    <a:lnTo>
                      <a:pt x="794" y="308"/>
                    </a:lnTo>
                    <a:lnTo>
                      <a:pt x="798" y="311"/>
                    </a:lnTo>
                    <a:lnTo>
                      <a:pt x="802" y="312"/>
                    </a:lnTo>
                    <a:lnTo>
                      <a:pt x="807" y="313"/>
                    </a:lnTo>
                    <a:lnTo>
                      <a:pt x="811" y="311"/>
                    </a:lnTo>
                    <a:lnTo>
                      <a:pt x="817" y="308"/>
                    </a:lnTo>
                    <a:lnTo>
                      <a:pt x="823" y="304"/>
                    </a:lnTo>
                    <a:lnTo>
                      <a:pt x="830" y="297"/>
                    </a:lnTo>
                    <a:lnTo>
                      <a:pt x="838" y="288"/>
                    </a:lnTo>
                    <a:lnTo>
                      <a:pt x="841" y="280"/>
                    </a:lnTo>
                    <a:lnTo>
                      <a:pt x="847" y="282"/>
                    </a:lnTo>
                    <a:lnTo>
                      <a:pt x="853" y="281"/>
                    </a:lnTo>
                    <a:lnTo>
                      <a:pt x="858" y="278"/>
                    </a:lnTo>
                    <a:lnTo>
                      <a:pt x="864" y="272"/>
                    </a:lnTo>
                    <a:lnTo>
                      <a:pt x="867" y="266"/>
                    </a:lnTo>
                    <a:lnTo>
                      <a:pt x="870" y="260"/>
                    </a:lnTo>
                    <a:lnTo>
                      <a:pt x="872" y="252"/>
                    </a:lnTo>
                    <a:lnTo>
                      <a:pt x="874" y="248"/>
                    </a:lnTo>
                    <a:lnTo>
                      <a:pt x="856" y="234"/>
                    </a:lnTo>
                    <a:lnTo>
                      <a:pt x="837" y="224"/>
                    </a:lnTo>
                    <a:lnTo>
                      <a:pt x="816" y="213"/>
                    </a:lnTo>
                    <a:lnTo>
                      <a:pt x="796" y="205"/>
                    </a:lnTo>
                    <a:lnTo>
                      <a:pt x="774" y="197"/>
                    </a:lnTo>
                    <a:lnTo>
                      <a:pt x="752" y="192"/>
                    </a:lnTo>
                    <a:lnTo>
                      <a:pt x="730" y="188"/>
                    </a:lnTo>
                    <a:lnTo>
                      <a:pt x="708" y="186"/>
                    </a:lnTo>
                    <a:lnTo>
                      <a:pt x="684" y="185"/>
                    </a:lnTo>
                    <a:lnTo>
                      <a:pt x="662" y="187"/>
                    </a:lnTo>
                    <a:lnTo>
                      <a:pt x="640" y="190"/>
                    </a:lnTo>
                    <a:lnTo>
                      <a:pt x="619" y="195"/>
                    </a:lnTo>
                    <a:lnTo>
                      <a:pt x="598" y="203"/>
                    </a:lnTo>
                    <a:lnTo>
                      <a:pt x="580" y="213"/>
                    </a:lnTo>
                    <a:lnTo>
                      <a:pt x="563" y="225"/>
                    </a:lnTo>
                    <a:lnTo>
                      <a:pt x="549" y="241"/>
                    </a:lnTo>
                    <a:lnTo>
                      <a:pt x="553" y="242"/>
                    </a:lnTo>
                    <a:lnTo>
                      <a:pt x="559" y="245"/>
                    </a:lnTo>
                    <a:lnTo>
                      <a:pt x="562" y="248"/>
                    </a:lnTo>
                    <a:lnTo>
                      <a:pt x="568" y="251"/>
                    </a:lnTo>
                    <a:lnTo>
                      <a:pt x="576" y="258"/>
                    </a:lnTo>
                    <a:lnTo>
                      <a:pt x="584" y="268"/>
                    </a:lnTo>
                    <a:lnTo>
                      <a:pt x="587" y="271"/>
                    </a:lnTo>
                    <a:lnTo>
                      <a:pt x="589" y="277"/>
                    </a:lnTo>
                    <a:lnTo>
                      <a:pt x="592" y="282"/>
                    </a:lnTo>
                    <a:lnTo>
                      <a:pt x="595" y="287"/>
                    </a:lnTo>
                    <a:lnTo>
                      <a:pt x="596" y="292"/>
                    </a:lnTo>
                    <a:lnTo>
                      <a:pt x="597" y="299"/>
                    </a:lnTo>
                    <a:lnTo>
                      <a:pt x="597" y="306"/>
                    </a:lnTo>
                    <a:lnTo>
                      <a:pt x="597" y="312"/>
                    </a:lnTo>
                    <a:lnTo>
                      <a:pt x="591" y="305"/>
                    </a:lnTo>
                    <a:lnTo>
                      <a:pt x="584" y="299"/>
                    </a:lnTo>
                    <a:lnTo>
                      <a:pt x="578" y="293"/>
                    </a:lnTo>
                    <a:lnTo>
                      <a:pt x="571" y="288"/>
                    </a:lnTo>
                    <a:lnTo>
                      <a:pt x="563" y="284"/>
                    </a:lnTo>
                    <a:lnTo>
                      <a:pt x="558" y="280"/>
                    </a:lnTo>
                    <a:lnTo>
                      <a:pt x="550" y="278"/>
                    </a:lnTo>
                    <a:lnTo>
                      <a:pt x="543" y="275"/>
                    </a:lnTo>
                    <a:lnTo>
                      <a:pt x="536" y="272"/>
                    </a:lnTo>
                    <a:lnTo>
                      <a:pt x="528" y="270"/>
                    </a:lnTo>
                    <a:lnTo>
                      <a:pt x="521" y="270"/>
                    </a:lnTo>
                    <a:lnTo>
                      <a:pt x="512" y="270"/>
                    </a:lnTo>
                    <a:lnTo>
                      <a:pt x="504" y="270"/>
                    </a:lnTo>
                    <a:lnTo>
                      <a:pt x="497" y="270"/>
                    </a:lnTo>
                    <a:lnTo>
                      <a:pt x="489" y="272"/>
                    </a:lnTo>
                    <a:lnTo>
                      <a:pt x="482" y="275"/>
                    </a:lnTo>
                    <a:lnTo>
                      <a:pt x="483" y="280"/>
                    </a:lnTo>
                    <a:lnTo>
                      <a:pt x="487" y="283"/>
                    </a:lnTo>
                    <a:lnTo>
                      <a:pt x="493" y="286"/>
                    </a:lnTo>
                    <a:lnTo>
                      <a:pt x="500" y="288"/>
                    </a:lnTo>
                    <a:lnTo>
                      <a:pt x="506" y="290"/>
                    </a:lnTo>
                    <a:lnTo>
                      <a:pt x="514" y="292"/>
                    </a:lnTo>
                    <a:lnTo>
                      <a:pt x="521" y="294"/>
                    </a:lnTo>
                    <a:lnTo>
                      <a:pt x="529" y="297"/>
                    </a:lnTo>
                    <a:lnTo>
                      <a:pt x="534" y="298"/>
                    </a:lnTo>
                    <a:lnTo>
                      <a:pt x="540" y="299"/>
                    </a:lnTo>
                    <a:lnTo>
                      <a:pt x="545" y="302"/>
                    </a:lnTo>
                    <a:lnTo>
                      <a:pt x="550" y="306"/>
                    </a:lnTo>
                    <a:lnTo>
                      <a:pt x="551" y="308"/>
                    </a:lnTo>
                    <a:lnTo>
                      <a:pt x="551" y="313"/>
                    </a:lnTo>
                    <a:lnTo>
                      <a:pt x="549" y="318"/>
                    </a:lnTo>
                    <a:lnTo>
                      <a:pt x="545" y="326"/>
                    </a:lnTo>
                    <a:lnTo>
                      <a:pt x="540" y="321"/>
                    </a:lnTo>
                    <a:lnTo>
                      <a:pt x="537" y="318"/>
                    </a:lnTo>
                    <a:lnTo>
                      <a:pt x="531" y="315"/>
                    </a:lnTo>
                    <a:lnTo>
                      <a:pt x="528" y="315"/>
                    </a:lnTo>
                    <a:lnTo>
                      <a:pt x="520" y="315"/>
                    </a:lnTo>
                    <a:lnTo>
                      <a:pt x="512" y="318"/>
                    </a:lnTo>
                    <a:lnTo>
                      <a:pt x="502" y="321"/>
                    </a:lnTo>
                    <a:lnTo>
                      <a:pt x="493" y="325"/>
                    </a:lnTo>
                    <a:lnTo>
                      <a:pt x="484" y="328"/>
                    </a:lnTo>
                    <a:lnTo>
                      <a:pt x="476" y="331"/>
                    </a:lnTo>
                    <a:lnTo>
                      <a:pt x="483" y="337"/>
                    </a:lnTo>
                    <a:lnTo>
                      <a:pt x="493" y="343"/>
                    </a:lnTo>
                    <a:lnTo>
                      <a:pt x="497" y="344"/>
                    </a:lnTo>
                    <a:lnTo>
                      <a:pt x="502" y="344"/>
                    </a:lnTo>
                    <a:lnTo>
                      <a:pt x="507" y="345"/>
                    </a:lnTo>
                    <a:lnTo>
                      <a:pt x="512" y="346"/>
                    </a:lnTo>
                    <a:lnTo>
                      <a:pt x="517" y="346"/>
                    </a:lnTo>
                    <a:lnTo>
                      <a:pt x="521" y="347"/>
                    </a:lnTo>
                    <a:lnTo>
                      <a:pt x="527" y="347"/>
                    </a:lnTo>
                    <a:lnTo>
                      <a:pt x="532" y="348"/>
                    </a:lnTo>
                    <a:lnTo>
                      <a:pt x="537" y="349"/>
                    </a:lnTo>
                    <a:lnTo>
                      <a:pt x="541" y="351"/>
                    </a:lnTo>
                    <a:lnTo>
                      <a:pt x="547" y="353"/>
                    </a:lnTo>
                    <a:lnTo>
                      <a:pt x="552" y="356"/>
                    </a:lnTo>
                    <a:lnTo>
                      <a:pt x="550" y="361"/>
                    </a:lnTo>
                    <a:lnTo>
                      <a:pt x="550" y="365"/>
                    </a:lnTo>
                    <a:lnTo>
                      <a:pt x="552" y="370"/>
                    </a:lnTo>
                    <a:lnTo>
                      <a:pt x="556" y="375"/>
                    </a:lnTo>
                    <a:lnTo>
                      <a:pt x="550" y="374"/>
                    </a:lnTo>
                    <a:lnTo>
                      <a:pt x="544" y="373"/>
                    </a:lnTo>
                    <a:lnTo>
                      <a:pt x="540" y="371"/>
                    </a:lnTo>
                    <a:lnTo>
                      <a:pt x="536" y="371"/>
                    </a:lnTo>
                    <a:lnTo>
                      <a:pt x="528" y="369"/>
                    </a:lnTo>
                    <a:lnTo>
                      <a:pt x="521" y="369"/>
                    </a:lnTo>
                    <a:lnTo>
                      <a:pt x="513" y="368"/>
                    </a:lnTo>
                    <a:lnTo>
                      <a:pt x="506" y="369"/>
                    </a:lnTo>
                    <a:lnTo>
                      <a:pt x="502" y="369"/>
                    </a:lnTo>
                    <a:lnTo>
                      <a:pt x="498" y="371"/>
                    </a:lnTo>
                    <a:lnTo>
                      <a:pt x="493" y="372"/>
                    </a:lnTo>
                    <a:lnTo>
                      <a:pt x="487" y="374"/>
                    </a:lnTo>
                    <a:lnTo>
                      <a:pt x="488" y="378"/>
                    </a:lnTo>
                    <a:lnTo>
                      <a:pt x="491" y="383"/>
                    </a:lnTo>
                    <a:lnTo>
                      <a:pt x="493" y="386"/>
                    </a:lnTo>
                    <a:lnTo>
                      <a:pt x="498" y="390"/>
                    </a:lnTo>
                    <a:lnTo>
                      <a:pt x="502" y="392"/>
                    </a:lnTo>
                    <a:lnTo>
                      <a:pt x="506" y="394"/>
                    </a:lnTo>
                    <a:lnTo>
                      <a:pt x="512" y="396"/>
                    </a:lnTo>
                    <a:lnTo>
                      <a:pt x="517" y="398"/>
                    </a:lnTo>
                    <a:lnTo>
                      <a:pt x="525" y="400"/>
                    </a:lnTo>
                    <a:lnTo>
                      <a:pt x="532" y="403"/>
                    </a:lnTo>
                    <a:lnTo>
                      <a:pt x="534" y="405"/>
                    </a:lnTo>
                    <a:lnTo>
                      <a:pt x="536" y="409"/>
                    </a:lnTo>
                    <a:lnTo>
                      <a:pt x="536" y="413"/>
                    </a:lnTo>
                    <a:lnTo>
                      <a:pt x="536" y="420"/>
                    </a:lnTo>
                    <a:lnTo>
                      <a:pt x="531" y="418"/>
                    </a:lnTo>
                    <a:lnTo>
                      <a:pt x="526" y="417"/>
                    </a:lnTo>
                    <a:lnTo>
                      <a:pt x="521" y="416"/>
                    </a:lnTo>
                    <a:lnTo>
                      <a:pt x="518" y="416"/>
                    </a:lnTo>
                    <a:lnTo>
                      <a:pt x="508" y="417"/>
                    </a:lnTo>
                    <a:lnTo>
                      <a:pt x="502" y="422"/>
                    </a:lnTo>
                    <a:lnTo>
                      <a:pt x="510" y="422"/>
                    </a:lnTo>
                    <a:lnTo>
                      <a:pt x="519" y="425"/>
                    </a:lnTo>
                    <a:lnTo>
                      <a:pt x="527" y="431"/>
                    </a:lnTo>
                    <a:lnTo>
                      <a:pt x="536" y="437"/>
                    </a:lnTo>
                    <a:lnTo>
                      <a:pt x="543" y="441"/>
                    </a:lnTo>
                    <a:lnTo>
                      <a:pt x="552" y="447"/>
                    </a:lnTo>
                    <a:lnTo>
                      <a:pt x="557" y="449"/>
                    </a:lnTo>
                    <a:lnTo>
                      <a:pt x="560" y="450"/>
                    </a:lnTo>
                    <a:lnTo>
                      <a:pt x="566" y="451"/>
                    </a:lnTo>
                    <a:lnTo>
                      <a:pt x="571" y="452"/>
                    </a:lnTo>
                    <a:lnTo>
                      <a:pt x="563" y="455"/>
                    </a:lnTo>
                    <a:lnTo>
                      <a:pt x="556" y="456"/>
                    </a:lnTo>
                    <a:lnTo>
                      <a:pt x="547" y="455"/>
                    </a:lnTo>
                    <a:lnTo>
                      <a:pt x="540" y="454"/>
                    </a:lnTo>
                    <a:lnTo>
                      <a:pt x="531" y="451"/>
                    </a:lnTo>
                    <a:lnTo>
                      <a:pt x="521" y="450"/>
                    </a:lnTo>
                    <a:lnTo>
                      <a:pt x="514" y="448"/>
                    </a:lnTo>
                    <a:lnTo>
                      <a:pt x="506" y="449"/>
                    </a:lnTo>
                    <a:lnTo>
                      <a:pt x="510" y="457"/>
                    </a:lnTo>
                    <a:lnTo>
                      <a:pt x="515" y="464"/>
                    </a:lnTo>
                    <a:lnTo>
                      <a:pt x="521" y="470"/>
                    </a:lnTo>
                    <a:lnTo>
                      <a:pt x="529" y="477"/>
                    </a:lnTo>
                    <a:lnTo>
                      <a:pt x="536" y="480"/>
                    </a:lnTo>
                    <a:lnTo>
                      <a:pt x="544" y="486"/>
                    </a:lnTo>
                    <a:lnTo>
                      <a:pt x="553" y="491"/>
                    </a:lnTo>
                    <a:lnTo>
                      <a:pt x="562" y="497"/>
                    </a:lnTo>
                    <a:lnTo>
                      <a:pt x="556" y="497"/>
                    </a:lnTo>
                    <a:lnTo>
                      <a:pt x="550" y="497"/>
                    </a:lnTo>
                    <a:lnTo>
                      <a:pt x="543" y="497"/>
                    </a:lnTo>
                    <a:lnTo>
                      <a:pt x="539" y="498"/>
                    </a:lnTo>
                    <a:lnTo>
                      <a:pt x="531" y="497"/>
                    </a:lnTo>
                    <a:lnTo>
                      <a:pt x="526" y="497"/>
                    </a:lnTo>
                    <a:lnTo>
                      <a:pt x="521" y="497"/>
                    </a:lnTo>
                    <a:lnTo>
                      <a:pt x="517" y="496"/>
                    </a:lnTo>
                    <a:lnTo>
                      <a:pt x="515" y="500"/>
                    </a:lnTo>
                    <a:lnTo>
                      <a:pt x="517" y="505"/>
                    </a:lnTo>
                    <a:lnTo>
                      <a:pt x="511" y="507"/>
                    </a:lnTo>
                    <a:lnTo>
                      <a:pt x="504" y="510"/>
                    </a:lnTo>
                    <a:lnTo>
                      <a:pt x="498" y="514"/>
                    </a:lnTo>
                    <a:lnTo>
                      <a:pt x="493" y="519"/>
                    </a:lnTo>
                    <a:lnTo>
                      <a:pt x="501" y="523"/>
                    </a:lnTo>
                    <a:lnTo>
                      <a:pt x="510" y="527"/>
                    </a:lnTo>
                    <a:lnTo>
                      <a:pt x="514" y="529"/>
                    </a:lnTo>
                    <a:lnTo>
                      <a:pt x="520" y="532"/>
                    </a:lnTo>
                    <a:lnTo>
                      <a:pt x="523" y="533"/>
                    </a:lnTo>
                    <a:lnTo>
                      <a:pt x="529" y="533"/>
                    </a:lnTo>
                    <a:lnTo>
                      <a:pt x="521" y="538"/>
                    </a:lnTo>
                    <a:lnTo>
                      <a:pt x="512" y="543"/>
                    </a:lnTo>
                    <a:lnTo>
                      <a:pt x="504" y="545"/>
                    </a:lnTo>
                    <a:lnTo>
                      <a:pt x="497" y="545"/>
                    </a:lnTo>
                    <a:lnTo>
                      <a:pt x="488" y="544"/>
                    </a:lnTo>
                    <a:lnTo>
                      <a:pt x="481" y="542"/>
                    </a:lnTo>
                    <a:lnTo>
                      <a:pt x="473" y="538"/>
                    </a:lnTo>
                    <a:lnTo>
                      <a:pt x="465" y="535"/>
                    </a:lnTo>
                    <a:lnTo>
                      <a:pt x="456" y="531"/>
                    </a:lnTo>
                    <a:lnTo>
                      <a:pt x="447" y="526"/>
                    </a:lnTo>
                    <a:lnTo>
                      <a:pt x="439" y="520"/>
                    </a:lnTo>
                    <a:lnTo>
                      <a:pt x="431" y="516"/>
                    </a:lnTo>
                    <a:lnTo>
                      <a:pt x="423" y="511"/>
                    </a:lnTo>
                    <a:lnTo>
                      <a:pt x="415" y="507"/>
                    </a:lnTo>
                    <a:lnTo>
                      <a:pt x="407" y="503"/>
                    </a:lnTo>
                    <a:lnTo>
                      <a:pt x="400" y="501"/>
                    </a:lnTo>
                    <a:lnTo>
                      <a:pt x="397" y="503"/>
                    </a:lnTo>
                    <a:lnTo>
                      <a:pt x="397" y="507"/>
                    </a:lnTo>
                    <a:lnTo>
                      <a:pt x="398" y="512"/>
                    </a:lnTo>
                    <a:lnTo>
                      <a:pt x="400" y="516"/>
                    </a:lnTo>
                    <a:lnTo>
                      <a:pt x="400" y="517"/>
                    </a:lnTo>
                    <a:lnTo>
                      <a:pt x="392" y="511"/>
                    </a:lnTo>
                    <a:lnTo>
                      <a:pt x="385" y="505"/>
                    </a:lnTo>
                    <a:lnTo>
                      <a:pt x="376" y="499"/>
                    </a:lnTo>
                    <a:lnTo>
                      <a:pt x="368" y="496"/>
                    </a:lnTo>
                    <a:lnTo>
                      <a:pt x="358" y="490"/>
                    </a:lnTo>
                    <a:lnTo>
                      <a:pt x="349" y="488"/>
                    </a:lnTo>
                    <a:lnTo>
                      <a:pt x="341" y="484"/>
                    </a:lnTo>
                    <a:lnTo>
                      <a:pt x="334" y="483"/>
                    </a:lnTo>
                    <a:lnTo>
                      <a:pt x="326" y="481"/>
                    </a:lnTo>
                    <a:lnTo>
                      <a:pt x="322" y="481"/>
                    </a:lnTo>
                    <a:lnTo>
                      <a:pt x="318" y="482"/>
                    </a:lnTo>
                    <a:lnTo>
                      <a:pt x="318" y="486"/>
                    </a:lnTo>
                    <a:lnTo>
                      <a:pt x="319" y="489"/>
                    </a:lnTo>
                    <a:lnTo>
                      <a:pt x="325" y="496"/>
                    </a:lnTo>
                    <a:lnTo>
                      <a:pt x="332" y="502"/>
                    </a:lnTo>
                    <a:lnTo>
                      <a:pt x="345" y="512"/>
                    </a:lnTo>
                    <a:lnTo>
                      <a:pt x="349" y="516"/>
                    </a:lnTo>
                    <a:lnTo>
                      <a:pt x="354" y="523"/>
                    </a:lnTo>
                    <a:lnTo>
                      <a:pt x="361" y="529"/>
                    </a:lnTo>
                    <a:lnTo>
                      <a:pt x="366" y="535"/>
                    </a:lnTo>
                    <a:lnTo>
                      <a:pt x="356" y="535"/>
                    </a:lnTo>
                    <a:lnTo>
                      <a:pt x="348" y="535"/>
                    </a:lnTo>
                    <a:lnTo>
                      <a:pt x="340" y="533"/>
                    </a:lnTo>
                    <a:lnTo>
                      <a:pt x="333" y="529"/>
                    </a:lnTo>
                    <a:lnTo>
                      <a:pt x="325" y="524"/>
                    </a:lnTo>
                    <a:lnTo>
                      <a:pt x="319" y="519"/>
                    </a:lnTo>
                    <a:lnTo>
                      <a:pt x="313" y="514"/>
                    </a:lnTo>
                    <a:lnTo>
                      <a:pt x="308" y="507"/>
                    </a:lnTo>
                    <a:lnTo>
                      <a:pt x="302" y="500"/>
                    </a:lnTo>
                    <a:lnTo>
                      <a:pt x="296" y="494"/>
                    </a:lnTo>
                    <a:lnTo>
                      <a:pt x="290" y="487"/>
                    </a:lnTo>
                    <a:lnTo>
                      <a:pt x="285" y="481"/>
                    </a:lnTo>
                    <a:lnTo>
                      <a:pt x="278" y="477"/>
                    </a:lnTo>
                    <a:lnTo>
                      <a:pt x="273" y="472"/>
                    </a:lnTo>
                    <a:lnTo>
                      <a:pt x="268" y="469"/>
                    </a:lnTo>
                    <a:lnTo>
                      <a:pt x="261" y="467"/>
                    </a:lnTo>
                    <a:lnTo>
                      <a:pt x="261" y="471"/>
                    </a:lnTo>
                    <a:lnTo>
                      <a:pt x="263" y="477"/>
                    </a:lnTo>
                    <a:lnTo>
                      <a:pt x="265" y="481"/>
                    </a:lnTo>
                    <a:lnTo>
                      <a:pt x="268" y="488"/>
                    </a:lnTo>
                    <a:lnTo>
                      <a:pt x="270" y="493"/>
                    </a:lnTo>
                    <a:lnTo>
                      <a:pt x="272" y="497"/>
                    </a:lnTo>
                    <a:lnTo>
                      <a:pt x="276" y="504"/>
                    </a:lnTo>
                    <a:lnTo>
                      <a:pt x="279" y="510"/>
                    </a:lnTo>
                    <a:lnTo>
                      <a:pt x="282" y="515"/>
                    </a:lnTo>
                    <a:lnTo>
                      <a:pt x="286" y="520"/>
                    </a:lnTo>
                    <a:lnTo>
                      <a:pt x="289" y="526"/>
                    </a:lnTo>
                    <a:lnTo>
                      <a:pt x="293" y="531"/>
                    </a:lnTo>
                    <a:lnTo>
                      <a:pt x="301" y="539"/>
                    </a:lnTo>
                    <a:lnTo>
                      <a:pt x="310" y="547"/>
                    </a:lnTo>
                    <a:lnTo>
                      <a:pt x="310" y="552"/>
                    </a:lnTo>
                    <a:lnTo>
                      <a:pt x="311" y="557"/>
                    </a:lnTo>
                    <a:lnTo>
                      <a:pt x="310" y="557"/>
                    </a:lnTo>
                    <a:lnTo>
                      <a:pt x="303" y="553"/>
                    </a:lnTo>
                    <a:lnTo>
                      <a:pt x="297" y="549"/>
                    </a:lnTo>
                    <a:lnTo>
                      <a:pt x="291" y="544"/>
                    </a:lnTo>
                    <a:lnTo>
                      <a:pt x="286" y="539"/>
                    </a:lnTo>
                    <a:lnTo>
                      <a:pt x="279" y="533"/>
                    </a:lnTo>
                    <a:lnTo>
                      <a:pt x="274" y="528"/>
                    </a:lnTo>
                    <a:lnTo>
                      <a:pt x="269" y="523"/>
                    </a:lnTo>
                    <a:lnTo>
                      <a:pt x="264" y="517"/>
                    </a:lnTo>
                    <a:lnTo>
                      <a:pt x="258" y="512"/>
                    </a:lnTo>
                    <a:lnTo>
                      <a:pt x="252" y="507"/>
                    </a:lnTo>
                    <a:lnTo>
                      <a:pt x="246" y="501"/>
                    </a:lnTo>
                    <a:lnTo>
                      <a:pt x="241" y="496"/>
                    </a:lnTo>
                    <a:lnTo>
                      <a:pt x="234" y="491"/>
                    </a:lnTo>
                    <a:lnTo>
                      <a:pt x="228" y="486"/>
                    </a:lnTo>
                    <a:lnTo>
                      <a:pt x="222" y="481"/>
                    </a:lnTo>
                    <a:lnTo>
                      <a:pt x="215" y="479"/>
                    </a:lnTo>
                    <a:lnTo>
                      <a:pt x="213" y="484"/>
                    </a:lnTo>
                    <a:lnTo>
                      <a:pt x="213" y="489"/>
                    </a:lnTo>
                    <a:lnTo>
                      <a:pt x="213" y="495"/>
                    </a:lnTo>
                    <a:lnTo>
                      <a:pt x="215" y="499"/>
                    </a:lnTo>
                    <a:lnTo>
                      <a:pt x="216" y="504"/>
                    </a:lnTo>
                    <a:lnTo>
                      <a:pt x="220" y="509"/>
                    </a:lnTo>
                    <a:lnTo>
                      <a:pt x="223" y="515"/>
                    </a:lnTo>
                    <a:lnTo>
                      <a:pt x="229" y="519"/>
                    </a:lnTo>
                    <a:lnTo>
                      <a:pt x="233" y="524"/>
                    </a:lnTo>
                    <a:lnTo>
                      <a:pt x="238" y="528"/>
                    </a:lnTo>
                    <a:lnTo>
                      <a:pt x="243" y="533"/>
                    </a:lnTo>
                    <a:lnTo>
                      <a:pt x="249" y="536"/>
                    </a:lnTo>
                    <a:lnTo>
                      <a:pt x="253" y="541"/>
                    </a:lnTo>
                    <a:lnTo>
                      <a:pt x="258" y="545"/>
                    </a:lnTo>
                    <a:lnTo>
                      <a:pt x="263" y="550"/>
                    </a:lnTo>
                    <a:lnTo>
                      <a:pt x="269" y="554"/>
                    </a:lnTo>
                    <a:lnTo>
                      <a:pt x="262" y="555"/>
                    </a:lnTo>
                    <a:lnTo>
                      <a:pt x="257" y="556"/>
                    </a:lnTo>
                    <a:lnTo>
                      <a:pt x="252" y="555"/>
                    </a:lnTo>
                    <a:lnTo>
                      <a:pt x="247" y="555"/>
                    </a:lnTo>
                    <a:lnTo>
                      <a:pt x="241" y="553"/>
                    </a:lnTo>
                    <a:lnTo>
                      <a:pt x="237" y="551"/>
                    </a:lnTo>
                    <a:lnTo>
                      <a:pt x="232" y="547"/>
                    </a:lnTo>
                    <a:lnTo>
                      <a:pt x="228" y="545"/>
                    </a:lnTo>
                    <a:lnTo>
                      <a:pt x="222" y="540"/>
                    </a:lnTo>
                    <a:lnTo>
                      <a:pt x="217" y="535"/>
                    </a:lnTo>
                    <a:lnTo>
                      <a:pt x="213" y="532"/>
                    </a:lnTo>
                    <a:lnTo>
                      <a:pt x="209" y="528"/>
                    </a:lnTo>
                    <a:lnTo>
                      <a:pt x="199" y="519"/>
                    </a:lnTo>
                    <a:lnTo>
                      <a:pt x="191" y="514"/>
                    </a:lnTo>
                    <a:lnTo>
                      <a:pt x="188" y="519"/>
                    </a:lnTo>
                    <a:lnTo>
                      <a:pt x="188" y="526"/>
                    </a:lnTo>
                    <a:lnTo>
                      <a:pt x="189" y="531"/>
                    </a:lnTo>
                    <a:lnTo>
                      <a:pt x="192" y="536"/>
                    </a:lnTo>
                    <a:lnTo>
                      <a:pt x="194" y="542"/>
                    </a:lnTo>
                    <a:lnTo>
                      <a:pt x="196" y="547"/>
                    </a:lnTo>
                    <a:lnTo>
                      <a:pt x="201" y="552"/>
                    </a:lnTo>
                    <a:lnTo>
                      <a:pt x="206" y="557"/>
                    </a:lnTo>
                    <a:lnTo>
                      <a:pt x="211" y="561"/>
                    </a:lnTo>
                    <a:lnTo>
                      <a:pt x="215" y="564"/>
                    </a:lnTo>
                    <a:lnTo>
                      <a:pt x="221" y="568"/>
                    </a:lnTo>
                    <a:lnTo>
                      <a:pt x="227" y="572"/>
                    </a:lnTo>
                    <a:lnTo>
                      <a:pt x="232" y="574"/>
                    </a:lnTo>
                    <a:lnTo>
                      <a:pt x="238" y="578"/>
                    </a:lnTo>
                    <a:lnTo>
                      <a:pt x="243" y="581"/>
                    </a:lnTo>
                    <a:lnTo>
                      <a:pt x="249" y="584"/>
                    </a:lnTo>
                    <a:lnTo>
                      <a:pt x="248" y="589"/>
                    </a:lnTo>
                    <a:lnTo>
                      <a:pt x="250" y="591"/>
                    </a:lnTo>
                    <a:lnTo>
                      <a:pt x="252" y="592"/>
                    </a:lnTo>
                    <a:lnTo>
                      <a:pt x="257" y="592"/>
                    </a:lnTo>
                    <a:lnTo>
                      <a:pt x="257" y="594"/>
                    </a:lnTo>
                    <a:lnTo>
                      <a:pt x="244" y="594"/>
                    </a:lnTo>
                    <a:lnTo>
                      <a:pt x="234" y="594"/>
                    </a:lnTo>
                    <a:lnTo>
                      <a:pt x="223" y="592"/>
                    </a:lnTo>
                    <a:lnTo>
                      <a:pt x="214" y="589"/>
                    </a:lnTo>
                    <a:lnTo>
                      <a:pt x="203" y="583"/>
                    </a:lnTo>
                    <a:lnTo>
                      <a:pt x="195" y="578"/>
                    </a:lnTo>
                    <a:lnTo>
                      <a:pt x="186" y="571"/>
                    </a:lnTo>
                    <a:lnTo>
                      <a:pt x="178" y="565"/>
                    </a:lnTo>
                    <a:lnTo>
                      <a:pt x="170" y="557"/>
                    </a:lnTo>
                    <a:lnTo>
                      <a:pt x="162" y="550"/>
                    </a:lnTo>
                    <a:lnTo>
                      <a:pt x="155" y="542"/>
                    </a:lnTo>
                    <a:lnTo>
                      <a:pt x="147" y="534"/>
                    </a:lnTo>
                    <a:lnTo>
                      <a:pt x="139" y="527"/>
                    </a:lnTo>
                    <a:lnTo>
                      <a:pt x="133" y="519"/>
                    </a:lnTo>
                    <a:lnTo>
                      <a:pt x="126" y="514"/>
                    </a:lnTo>
                    <a:lnTo>
                      <a:pt x="119" y="508"/>
                    </a:lnTo>
                    <a:lnTo>
                      <a:pt x="113" y="516"/>
                    </a:lnTo>
                    <a:lnTo>
                      <a:pt x="110" y="524"/>
                    </a:lnTo>
                    <a:lnTo>
                      <a:pt x="110" y="532"/>
                    </a:lnTo>
                    <a:lnTo>
                      <a:pt x="110" y="539"/>
                    </a:lnTo>
                    <a:lnTo>
                      <a:pt x="112" y="545"/>
                    </a:lnTo>
                    <a:lnTo>
                      <a:pt x="117" y="552"/>
                    </a:lnTo>
                    <a:lnTo>
                      <a:pt x="120" y="559"/>
                    </a:lnTo>
                    <a:lnTo>
                      <a:pt x="128" y="566"/>
                    </a:lnTo>
                    <a:lnTo>
                      <a:pt x="134" y="572"/>
                    </a:lnTo>
                    <a:lnTo>
                      <a:pt x="141" y="578"/>
                    </a:lnTo>
                    <a:lnTo>
                      <a:pt x="148" y="584"/>
                    </a:lnTo>
                    <a:lnTo>
                      <a:pt x="157" y="590"/>
                    </a:lnTo>
                    <a:lnTo>
                      <a:pt x="163" y="596"/>
                    </a:lnTo>
                    <a:lnTo>
                      <a:pt x="171" y="602"/>
                    </a:lnTo>
                    <a:lnTo>
                      <a:pt x="177" y="609"/>
                    </a:lnTo>
                    <a:lnTo>
                      <a:pt x="184" y="615"/>
                    </a:lnTo>
                    <a:lnTo>
                      <a:pt x="177" y="614"/>
                    </a:lnTo>
                    <a:lnTo>
                      <a:pt x="171" y="614"/>
                    </a:lnTo>
                    <a:lnTo>
                      <a:pt x="164" y="613"/>
                    </a:lnTo>
                    <a:lnTo>
                      <a:pt x="157" y="613"/>
                    </a:lnTo>
                    <a:lnTo>
                      <a:pt x="152" y="611"/>
                    </a:lnTo>
                    <a:lnTo>
                      <a:pt x="146" y="610"/>
                    </a:lnTo>
                    <a:lnTo>
                      <a:pt x="140" y="609"/>
                    </a:lnTo>
                    <a:lnTo>
                      <a:pt x="136" y="607"/>
                    </a:lnTo>
                    <a:lnTo>
                      <a:pt x="129" y="603"/>
                    </a:lnTo>
                    <a:lnTo>
                      <a:pt x="124" y="601"/>
                    </a:lnTo>
                    <a:lnTo>
                      <a:pt x="119" y="597"/>
                    </a:lnTo>
                    <a:lnTo>
                      <a:pt x="115" y="593"/>
                    </a:lnTo>
                    <a:lnTo>
                      <a:pt x="110" y="590"/>
                    </a:lnTo>
                    <a:lnTo>
                      <a:pt x="104" y="585"/>
                    </a:lnTo>
                    <a:lnTo>
                      <a:pt x="100" y="580"/>
                    </a:lnTo>
                    <a:lnTo>
                      <a:pt x="97" y="575"/>
                    </a:lnTo>
                    <a:lnTo>
                      <a:pt x="95" y="582"/>
                    </a:lnTo>
                    <a:lnTo>
                      <a:pt x="96" y="589"/>
                    </a:lnTo>
                    <a:lnTo>
                      <a:pt x="97" y="594"/>
                    </a:lnTo>
                    <a:lnTo>
                      <a:pt x="100" y="602"/>
                    </a:lnTo>
                    <a:lnTo>
                      <a:pt x="102" y="607"/>
                    </a:lnTo>
                    <a:lnTo>
                      <a:pt x="107" y="611"/>
                    </a:lnTo>
                    <a:lnTo>
                      <a:pt x="112" y="617"/>
                    </a:lnTo>
                    <a:lnTo>
                      <a:pt x="118" y="622"/>
                    </a:lnTo>
                    <a:lnTo>
                      <a:pt x="122" y="627"/>
                    </a:lnTo>
                    <a:lnTo>
                      <a:pt x="128" y="631"/>
                    </a:lnTo>
                    <a:lnTo>
                      <a:pt x="133" y="637"/>
                    </a:lnTo>
                    <a:lnTo>
                      <a:pt x="138" y="642"/>
                    </a:lnTo>
                    <a:lnTo>
                      <a:pt x="143" y="647"/>
                    </a:lnTo>
                    <a:lnTo>
                      <a:pt x="148" y="652"/>
                    </a:lnTo>
                    <a:lnTo>
                      <a:pt x="152" y="658"/>
                    </a:lnTo>
                    <a:lnTo>
                      <a:pt x="157" y="665"/>
                    </a:lnTo>
                    <a:lnTo>
                      <a:pt x="148" y="663"/>
                    </a:lnTo>
                    <a:lnTo>
                      <a:pt x="140" y="660"/>
                    </a:lnTo>
                    <a:lnTo>
                      <a:pt x="134" y="657"/>
                    </a:lnTo>
                    <a:lnTo>
                      <a:pt x="128" y="653"/>
                    </a:lnTo>
                    <a:lnTo>
                      <a:pt x="121" y="648"/>
                    </a:lnTo>
                    <a:lnTo>
                      <a:pt x="116" y="644"/>
                    </a:lnTo>
                    <a:lnTo>
                      <a:pt x="110" y="640"/>
                    </a:lnTo>
                    <a:lnTo>
                      <a:pt x="104" y="635"/>
                    </a:lnTo>
                    <a:lnTo>
                      <a:pt x="98" y="630"/>
                    </a:lnTo>
                    <a:lnTo>
                      <a:pt x="91" y="625"/>
                    </a:lnTo>
                    <a:lnTo>
                      <a:pt x="85" y="620"/>
                    </a:lnTo>
                    <a:lnTo>
                      <a:pt x="80" y="616"/>
                    </a:lnTo>
                    <a:lnTo>
                      <a:pt x="73" y="611"/>
                    </a:lnTo>
                    <a:lnTo>
                      <a:pt x="65" y="610"/>
                    </a:lnTo>
                    <a:lnTo>
                      <a:pt x="59" y="609"/>
                    </a:lnTo>
                    <a:lnTo>
                      <a:pt x="53" y="609"/>
                    </a:lnTo>
                    <a:lnTo>
                      <a:pt x="53" y="611"/>
                    </a:lnTo>
                    <a:lnTo>
                      <a:pt x="55" y="617"/>
                    </a:lnTo>
                    <a:lnTo>
                      <a:pt x="58" y="623"/>
                    </a:lnTo>
                    <a:lnTo>
                      <a:pt x="62" y="629"/>
                    </a:lnTo>
                    <a:lnTo>
                      <a:pt x="63" y="635"/>
                    </a:lnTo>
                    <a:lnTo>
                      <a:pt x="67" y="641"/>
                    </a:lnTo>
                    <a:lnTo>
                      <a:pt x="71" y="647"/>
                    </a:lnTo>
                    <a:lnTo>
                      <a:pt x="74" y="652"/>
                    </a:lnTo>
                    <a:lnTo>
                      <a:pt x="77" y="659"/>
                    </a:lnTo>
                    <a:lnTo>
                      <a:pt x="76" y="664"/>
                    </a:lnTo>
                    <a:lnTo>
                      <a:pt x="73" y="663"/>
                    </a:lnTo>
                    <a:lnTo>
                      <a:pt x="69" y="662"/>
                    </a:lnTo>
                    <a:lnTo>
                      <a:pt x="62" y="659"/>
                    </a:lnTo>
                    <a:lnTo>
                      <a:pt x="54" y="654"/>
                    </a:lnTo>
                    <a:lnTo>
                      <a:pt x="49" y="650"/>
                    </a:lnTo>
                    <a:lnTo>
                      <a:pt x="44" y="648"/>
                    </a:lnTo>
                    <a:lnTo>
                      <a:pt x="40" y="645"/>
                    </a:lnTo>
                    <a:lnTo>
                      <a:pt x="35" y="642"/>
                    </a:lnTo>
                    <a:lnTo>
                      <a:pt x="30" y="638"/>
                    </a:lnTo>
                    <a:lnTo>
                      <a:pt x="27" y="634"/>
                    </a:lnTo>
                    <a:lnTo>
                      <a:pt x="25" y="630"/>
                    </a:lnTo>
                    <a:lnTo>
                      <a:pt x="24" y="626"/>
                    </a:lnTo>
                    <a:lnTo>
                      <a:pt x="18" y="631"/>
                    </a:lnTo>
                    <a:lnTo>
                      <a:pt x="19" y="640"/>
                    </a:lnTo>
                    <a:lnTo>
                      <a:pt x="19" y="645"/>
                    </a:lnTo>
                    <a:lnTo>
                      <a:pt x="22" y="649"/>
                    </a:lnTo>
                    <a:lnTo>
                      <a:pt x="23" y="654"/>
                    </a:lnTo>
                    <a:lnTo>
                      <a:pt x="24" y="659"/>
                    </a:lnTo>
                    <a:lnTo>
                      <a:pt x="33" y="664"/>
                    </a:lnTo>
                    <a:lnTo>
                      <a:pt x="43" y="668"/>
                    </a:lnTo>
                    <a:lnTo>
                      <a:pt x="46" y="671"/>
                    </a:lnTo>
                    <a:lnTo>
                      <a:pt x="52" y="675"/>
                    </a:lnTo>
                    <a:lnTo>
                      <a:pt x="56" y="678"/>
                    </a:lnTo>
                    <a:lnTo>
                      <a:pt x="62" y="682"/>
                    </a:lnTo>
                    <a:lnTo>
                      <a:pt x="70" y="687"/>
                    </a:lnTo>
                    <a:lnTo>
                      <a:pt x="80" y="693"/>
                    </a:lnTo>
                    <a:lnTo>
                      <a:pt x="83" y="695"/>
                    </a:lnTo>
                    <a:lnTo>
                      <a:pt x="89" y="697"/>
                    </a:lnTo>
                    <a:lnTo>
                      <a:pt x="94" y="699"/>
                    </a:lnTo>
                    <a:lnTo>
                      <a:pt x="100" y="702"/>
                    </a:lnTo>
                    <a:lnTo>
                      <a:pt x="94" y="704"/>
                    </a:lnTo>
                    <a:lnTo>
                      <a:pt x="89" y="706"/>
                    </a:lnTo>
                    <a:lnTo>
                      <a:pt x="82" y="707"/>
                    </a:lnTo>
                    <a:lnTo>
                      <a:pt x="77" y="708"/>
                    </a:lnTo>
                    <a:lnTo>
                      <a:pt x="70" y="707"/>
                    </a:lnTo>
                    <a:lnTo>
                      <a:pt x="64" y="706"/>
                    </a:lnTo>
                    <a:lnTo>
                      <a:pt x="58" y="706"/>
                    </a:lnTo>
                    <a:lnTo>
                      <a:pt x="53" y="705"/>
                    </a:lnTo>
                    <a:lnTo>
                      <a:pt x="61" y="716"/>
                    </a:lnTo>
                    <a:lnTo>
                      <a:pt x="71" y="723"/>
                    </a:lnTo>
                    <a:lnTo>
                      <a:pt x="81" y="728"/>
                    </a:lnTo>
                    <a:lnTo>
                      <a:pt x="92" y="731"/>
                    </a:lnTo>
                    <a:lnTo>
                      <a:pt x="102" y="731"/>
                    </a:lnTo>
                    <a:lnTo>
                      <a:pt x="115" y="730"/>
                    </a:lnTo>
                    <a:lnTo>
                      <a:pt x="127" y="727"/>
                    </a:lnTo>
                    <a:lnTo>
                      <a:pt x="139" y="725"/>
                    </a:lnTo>
                    <a:lnTo>
                      <a:pt x="152" y="721"/>
                    </a:lnTo>
                    <a:lnTo>
                      <a:pt x="164" y="717"/>
                    </a:lnTo>
                    <a:lnTo>
                      <a:pt x="176" y="714"/>
                    </a:lnTo>
                    <a:lnTo>
                      <a:pt x="187" y="712"/>
                    </a:lnTo>
                    <a:lnTo>
                      <a:pt x="198" y="710"/>
                    </a:lnTo>
                    <a:lnTo>
                      <a:pt x="210" y="712"/>
                    </a:lnTo>
                    <a:lnTo>
                      <a:pt x="219" y="715"/>
                    </a:lnTo>
                    <a:lnTo>
                      <a:pt x="230" y="721"/>
                    </a:lnTo>
                    <a:lnTo>
                      <a:pt x="226" y="723"/>
                    </a:lnTo>
                    <a:lnTo>
                      <a:pt x="224" y="725"/>
                    </a:lnTo>
                    <a:lnTo>
                      <a:pt x="232" y="728"/>
                    </a:lnTo>
                    <a:lnTo>
                      <a:pt x="239" y="734"/>
                    </a:lnTo>
                    <a:lnTo>
                      <a:pt x="246" y="739"/>
                    </a:lnTo>
                    <a:lnTo>
                      <a:pt x="253" y="746"/>
                    </a:lnTo>
                    <a:lnTo>
                      <a:pt x="258" y="753"/>
                    </a:lnTo>
                    <a:lnTo>
                      <a:pt x="263" y="761"/>
                    </a:lnTo>
                    <a:lnTo>
                      <a:pt x="266" y="770"/>
                    </a:lnTo>
                    <a:lnTo>
                      <a:pt x="267" y="779"/>
                    </a:lnTo>
                    <a:lnTo>
                      <a:pt x="250" y="774"/>
                    </a:lnTo>
                    <a:lnTo>
                      <a:pt x="232" y="773"/>
                    </a:lnTo>
                    <a:lnTo>
                      <a:pt x="214" y="770"/>
                    </a:lnTo>
                    <a:lnTo>
                      <a:pt x="196" y="769"/>
                    </a:lnTo>
                    <a:lnTo>
                      <a:pt x="176" y="767"/>
                    </a:lnTo>
                    <a:lnTo>
                      <a:pt x="157" y="766"/>
                    </a:lnTo>
                    <a:lnTo>
                      <a:pt x="138" y="764"/>
                    </a:lnTo>
                    <a:lnTo>
                      <a:pt x="120" y="763"/>
                    </a:lnTo>
                    <a:lnTo>
                      <a:pt x="101" y="759"/>
                    </a:lnTo>
                    <a:lnTo>
                      <a:pt x="85" y="753"/>
                    </a:lnTo>
                    <a:lnTo>
                      <a:pt x="69" y="747"/>
                    </a:lnTo>
                    <a:lnTo>
                      <a:pt x="55" y="740"/>
                    </a:lnTo>
                    <a:lnTo>
                      <a:pt x="42" y="728"/>
                    </a:lnTo>
                    <a:lnTo>
                      <a:pt x="31" y="716"/>
                    </a:lnTo>
                    <a:lnTo>
                      <a:pt x="23" y="700"/>
                    </a:lnTo>
                    <a:lnTo>
                      <a:pt x="17" y="682"/>
                    </a:lnTo>
                    <a:lnTo>
                      <a:pt x="8" y="666"/>
                    </a:lnTo>
                    <a:lnTo>
                      <a:pt x="4" y="649"/>
                    </a:lnTo>
                    <a:lnTo>
                      <a:pt x="0" y="632"/>
                    </a:lnTo>
                    <a:lnTo>
                      <a:pt x="0" y="616"/>
                    </a:lnTo>
                    <a:lnTo>
                      <a:pt x="1" y="598"/>
                    </a:lnTo>
                    <a:lnTo>
                      <a:pt x="5" y="581"/>
                    </a:lnTo>
                    <a:lnTo>
                      <a:pt x="10" y="564"/>
                    </a:lnTo>
                    <a:lnTo>
                      <a:pt x="18" y="548"/>
                    </a:lnTo>
                    <a:lnTo>
                      <a:pt x="26" y="532"/>
                    </a:lnTo>
                    <a:lnTo>
                      <a:pt x="38" y="517"/>
                    </a:lnTo>
                    <a:lnTo>
                      <a:pt x="50" y="504"/>
                    </a:lnTo>
                    <a:lnTo>
                      <a:pt x="64" y="493"/>
                    </a:lnTo>
                    <a:lnTo>
                      <a:pt x="80" y="482"/>
                    </a:lnTo>
                    <a:lnTo>
                      <a:pt x="97" y="476"/>
                    </a:lnTo>
                    <a:lnTo>
                      <a:pt x="115" y="470"/>
                    </a:lnTo>
                    <a:lnTo>
                      <a:pt x="135" y="467"/>
                    </a:lnTo>
                    <a:lnTo>
                      <a:pt x="147" y="458"/>
                    </a:lnTo>
                    <a:lnTo>
                      <a:pt x="163" y="450"/>
                    </a:lnTo>
                    <a:lnTo>
                      <a:pt x="178" y="440"/>
                    </a:lnTo>
                    <a:lnTo>
                      <a:pt x="196" y="433"/>
                    </a:lnTo>
                    <a:lnTo>
                      <a:pt x="213" y="425"/>
                    </a:lnTo>
                    <a:lnTo>
                      <a:pt x="232" y="419"/>
                    </a:lnTo>
                    <a:lnTo>
                      <a:pt x="249" y="413"/>
                    </a:lnTo>
                    <a:lnTo>
                      <a:pt x="267" y="410"/>
                    </a:lnTo>
                    <a:lnTo>
                      <a:pt x="283" y="407"/>
                    </a:lnTo>
                    <a:lnTo>
                      <a:pt x="299" y="407"/>
                    </a:lnTo>
                    <a:lnTo>
                      <a:pt x="314" y="409"/>
                    </a:lnTo>
                    <a:lnTo>
                      <a:pt x="330" y="413"/>
                    </a:lnTo>
                    <a:lnTo>
                      <a:pt x="343" y="420"/>
                    </a:lnTo>
                    <a:lnTo>
                      <a:pt x="354" y="430"/>
                    </a:lnTo>
                    <a:lnTo>
                      <a:pt x="365" y="442"/>
                    </a:lnTo>
                    <a:lnTo>
                      <a:pt x="373" y="459"/>
                    </a:lnTo>
                    <a:lnTo>
                      <a:pt x="380" y="461"/>
                    </a:lnTo>
                    <a:lnTo>
                      <a:pt x="386" y="464"/>
                    </a:lnTo>
                    <a:lnTo>
                      <a:pt x="391" y="467"/>
                    </a:lnTo>
                    <a:lnTo>
                      <a:pt x="399" y="470"/>
                    </a:lnTo>
                    <a:lnTo>
                      <a:pt x="404" y="473"/>
                    </a:lnTo>
                    <a:lnTo>
                      <a:pt x="409" y="477"/>
                    </a:lnTo>
                    <a:lnTo>
                      <a:pt x="416" y="479"/>
                    </a:lnTo>
                    <a:lnTo>
                      <a:pt x="422" y="484"/>
                    </a:lnTo>
                    <a:lnTo>
                      <a:pt x="427" y="487"/>
                    </a:lnTo>
                    <a:lnTo>
                      <a:pt x="433" y="489"/>
                    </a:lnTo>
                    <a:lnTo>
                      <a:pt x="439" y="492"/>
                    </a:lnTo>
                    <a:lnTo>
                      <a:pt x="446" y="496"/>
                    </a:lnTo>
                    <a:lnTo>
                      <a:pt x="451" y="496"/>
                    </a:lnTo>
                    <a:lnTo>
                      <a:pt x="458" y="497"/>
                    </a:lnTo>
                    <a:lnTo>
                      <a:pt x="465" y="498"/>
                    </a:lnTo>
                    <a:lnTo>
                      <a:pt x="473" y="499"/>
                    </a:lnTo>
                    <a:lnTo>
                      <a:pt x="460" y="488"/>
                    </a:lnTo>
                    <a:lnTo>
                      <a:pt x="448" y="476"/>
                    </a:lnTo>
                    <a:lnTo>
                      <a:pt x="437" y="463"/>
                    </a:lnTo>
                    <a:lnTo>
                      <a:pt x="427" y="452"/>
                    </a:lnTo>
                    <a:lnTo>
                      <a:pt x="417" y="439"/>
                    </a:lnTo>
                    <a:lnTo>
                      <a:pt x="407" y="427"/>
                    </a:lnTo>
                    <a:lnTo>
                      <a:pt x="400" y="414"/>
                    </a:lnTo>
                    <a:lnTo>
                      <a:pt x="393" y="402"/>
                    </a:lnTo>
                    <a:lnTo>
                      <a:pt x="387" y="388"/>
                    </a:lnTo>
                    <a:lnTo>
                      <a:pt x="384" y="375"/>
                    </a:lnTo>
                    <a:lnTo>
                      <a:pt x="382" y="362"/>
                    </a:lnTo>
                    <a:lnTo>
                      <a:pt x="383" y="347"/>
                    </a:lnTo>
                    <a:lnTo>
                      <a:pt x="386" y="333"/>
                    </a:lnTo>
                    <a:lnTo>
                      <a:pt x="390" y="319"/>
                    </a:lnTo>
                    <a:lnTo>
                      <a:pt x="399" y="306"/>
                    </a:lnTo>
                    <a:lnTo>
                      <a:pt x="409" y="291"/>
                    </a:lnTo>
                    <a:lnTo>
                      <a:pt x="429" y="265"/>
                    </a:lnTo>
                    <a:lnTo>
                      <a:pt x="452" y="242"/>
                    </a:lnTo>
                    <a:lnTo>
                      <a:pt x="477" y="221"/>
                    </a:lnTo>
                    <a:lnTo>
                      <a:pt x="503" y="204"/>
                    </a:lnTo>
                    <a:lnTo>
                      <a:pt x="531" y="190"/>
                    </a:lnTo>
                    <a:lnTo>
                      <a:pt x="561" y="177"/>
                    </a:lnTo>
                    <a:lnTo>
                      <a:pt x="592" y="167"/>
                    </a:lnTo>
                    <a:lnTo>
                      <a:pt x="624" y="159"/>
                    </a:lnTo>
                    <a:lnTo>
                      <a:pt x="656" y="153"/>
                    </a:lnTo>
                    <a:lnTo>
                      <a:pt x="690" y="147"/>
                    </a:lnTo>
                    <a:lnTo>
                      <a:pt x="723" y="144"/>
                    </a:lnTo>
                    <a:lnTo>
                      <a:pt x="756" y="141"/>
                    </a:lnTo>
                    <a:lnTo>
                      <a:pt x="789" y="138"/>
                    </a:lnTo>
                    <a:lnTo>
                      <a:pt x="823" y="137"/>
                    </a:lnTo>
                    <a:lnTo>
                      <a:pt x="855" y="136"/>
                    </a:lnTo>
                    <a:lnTo>
                      <a:pt x="886" y="135"/>
                    </a:lnTo>
                    <a:lnTo>
                      <a:pt x="891" y="123"/>
                    </a:lnTo>
                    <a:lnTo>
                      <a:pt x="896" y="112"/>
                    </a:lnTo>
                    <a:lnTo>
                      <a:pt x="901" y="100"/>
                    </a:lnTo>
                    <a:lnTo>
                      <a:pt x="906" y="90"/>
                    </a:lnTo>
                    <a:lnTo>
                      <a:pt x="912" y="78"/>
                    </a:lnTo>
                    <a:lnTo>
                      <a:pt x="918" y="66"/>
                    </a:lnTo>
                    <a:lnTo>
                      <a:pt x="924" y="55"/>
                    </a:lnTo>
                    <a:lnTo>
                      <a:pt x="933" y="45"/>
                    </a:lnTo>
                    <a:lnTo>
                      <a:pt x="941" y="35"/>
                    </a:lnTo>
                    <a:lnTo>
                      <a:pt x="949" y="26"/>
                    </a:lnTo>
                    <a:lnTo>
                      <a:pt x="958" y="18"/>
                    </a:lnTo>
                    <a:lnTo>
                      <a:pt x="968" y="12"/>
                    </a:lnTo>
                    <a:lnTo>
                      <a:pt x="979" y="5"/>
                    </a:lnTo>
                    <a:lnTo>
                      <a:pt x="989" y="2"/>
                    </a:lnTo>
                    <a:lnTo>
                      <a:pt x="1002" y="0"/>
                    </a:lnTo>
                    <a:lnTo>
                      <a:pt x="10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1" name="Freeform 120"/>
              <p:cNvSpPr>
                <a:spLocks/>
              </p:cNvSpPr>
              <p:nvPr/>
            </p:nvSpPr>
            <p:spPr bwMode="auto">
              <a:xfrm>
                <a:off x="5748" y="2299"/>
                <a:ext cx="15" cy="13"/>
              </a:xfrm>
              <a:custGeom>
                <a:avLst/>
                <a:gdLst>
                  <a:gd name="T0" fmla="*/ 0 w 34"/>
                  <a:gd name="T1" fmla="*/ 0 h 28"/>
                  <a:gd name="T2" fmla="*/ 0 w 34"/>
                  <a:gd name="T3" fmla="*/ 0 h 28"/>
                  <a:gd name="T4" fmla="*/ 0 w 34"/>
                  <a:gd name="T5" fmla="*/ 0 h 28"/>
                  <a:gd name="T6" fmla="*/ 0 w 34"/>
                  <a:gd name="T7" fmla="*/ 0 h 28"/>
                  <a:gd name="T8" fmla="*/ 0 w 34"/>
                  <a:gd name="T9" fmla="*/ 0 h 28"/>
                  <a:gd name="T10" fmla="*/ 0 w 34"/>
                  <a:gd name="T11" fmla="*/ 0 h 28"/>
                  <a:gd name="T12" fmla="*/ 0 w 34"/>
                  <a:gd name="T13" fmla="*/ 0 h 28"/>
                  <a:gd name="T14" fmla="*/ 0 w 34"/>
                  <a:gd name="T15" fmla="*/ 0 h 28"/>
                  <a:gd name="T16" fmla="*/ 0 w 34"/>
                  <a:gd name="T17" fmla="*/ 0 h 28"/>
                  <a:gd name="T18" fmla="*/ 0 w 34"/>
                  <a:gd name="T19" fmla="*/ 0 h 28"/>
                  <a:gd name="T20" fmla="*/ 0 w 34"/>
                  <a:gd name="T21" fmla="*/ 0 h 28"/>
                  <a:gd name="T22" fmla="*/ 0 w 34"/>
                  <a:gd name="T23" fmla="*/ 0 h 28"/>
                  <a:gd name="T24" fmla="*/ 0 w 34"/>
                  <a:gd name="T25" fmla="*/ 0 h 28"/>
                  <a:gd name="T26" fmla="*/ 0 w 34"/>
                  <a:gd name="T27" fmla="*/ 0 h 28"/>
                  <a:gd name="T28" fmla="*/ 0 w 34"/>
                  <a:gd name="T29" fmla="*/ 0 h 28"/>
                  <a:gd name="T30" fmla="*/ 0 w 34"/>
                  <a:gd name="T31" fmla="*/ 0 h 28"/>
                  <a:gd name="T32" fmla="*/ 0 w 34"/>
                  <a:gd name="T33" fmla="*/ 0 h 28"/>
                  <a:gd name="T34" fmla="*/ 0 w 34"/>
                  <a:gd name="T35" fmla="*/ 0 h 28"/>
                  <a:gd name="T36" fmla="*/ 0 w 34"/>
                  <a:gd name="T37" fmla="*/ 0 h 28"/>
                  <a:gd name="T38" fmla="*/ 0 w 34"/>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28"/>
                  <a:gd name="T62" fmla="*/ 34 w 3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28">
                    <a:moveTo>
                      <a:pt x="2" y="3"/>
                    </a:moveTo>
                    <a:lnTo>
                      <a:pt x="9" y="0"/>
                    </a:lnTo>
                    <a:lnTo>
                      <a:pt x="16" y="0"/>
                    </a:lnTo>
                    <a:lnTo>
                      <a:pt x="20" y="0"/>
                    </a:lnTo>
                    <a:lnTo>
                      <a:pt x="25" y="2"/>
                    </a:lnTo>
                    <a:lnTo>
                      <a:pt x="30" y="6"/>
                    </a:lnTo>
                    <a:lnTo>
                      <a:pt x="34" y="12"/>
                    </a:lnTo>
                    <a:lnTo>
                      <a:pt x="34" y="17"/>
                    </a:lnTo>
                    <a:lnTo>
                      <a:pt x="33" y="22"/>
                    </a:lnTo>
                    <a:lnTo>
                      <a:pt x="29" y="26"/>
                    </a:lnTo>
                    <a:lnTo>
                      <a:pt x="26" y="28"/>
                    </a:lnTo>
                    <a:lnTo>
                      <a:pt x="22" y="28"/>
                    </a:lnTo>
                    <a:lnTo>
                      <a:pt x="16" y="28"/>
                    </a:lnTo>
                    <a:lnTo>
                      <a:pt x="9" y="23"/>
                    </a:lnTo>
                    <a:lnTo>
                      <a:pt x="2" y="16"/>
                    </a:lnTo>
                    <a:lnTo>
                      <a:pt x="2" y="12"/>
                    </a:lnTo>
                    <a:lnTo>
                      <a:pt x="1" y="9"/>
                    </a:lnTo>
                    <a:lnTo>
                      <a:pt x="0" y="5"/>
                    </a:lnTo>
                    <a:lnTo>
                      <a:pt x="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2" name="Freeform 121"/>
              <p:cNvSpPr>
                <a:spLocks/>
              </p:cNvSpPr>
              <p:nvPr/>
            </p:nvSpPr>
            <p:spPr bwMode="auto">
              <a:xfrm>
                <a:off x="5881" y="2302"/>
                <a:ext cx="109" cy="125"/>
              </a:xfrm>
              <a:custGeom>
                <a:avLst/>
                <a:gdLst>
                  <a:gd name="T0" fmla="*/ 0 w 263"/>
                  <a:gd name="T1" fmla="*/ 0 h 300"/>
                  <a:gd name="T2" fmla="*/ 0 w 263"/>
                  <a:gd name="T3" fmla="*/ 0 h 300"/>
                  <a:gd name="T4" fmla="*/ 0 w 263"/>
                  <a:gd name="T5" fmla="*/ 0 h 300"/>
                  <a:gd name="T6" fmla="*/ 0 w 263"/>
                  <a:gd name="T7" fmla="*/ 0 h 300"/>
                  <a:gd name="T8" fmla="*/ 0 w 263"/>
                  <a:gd name="T9" fmla="*/ 0 h 300"/>
                  <a:gd name="T10" fmla="*/ 0 w 263"/>
                  <a:gd name="T11" fmla="*/ 0 h 300"/>
                  <a:gd name="T12" fmla="*/ 0 w 263"/>
                  <a:gd name="T13" fmla="*/ 0 h 300"/>
                  <a:gd name="T14" fmla="*/ 0 w 263"/>
                  <a:gd name="T15" fmla="*/ 0 h 300"/>
                  <a:gd name="T16" fmla="*/ 0 w 263"/>
                  <a:gd name="T17" fmla="*/ 0 h 300"/>
                  <a:gd name="T18" fmla="*/ 0 w 263"/>
                  <a:gd name="T19" fmla="*/ 0 h 300"/>
                  <a:gd name="T20" fmla="*/ 0 w 263"/>
                  <a:gd name="T21" fmla="*/ 0 h 300"/>
                  <a:gd name="T22" fmla="*/ 0 w 263"/>
                  <a:gd name="T23" fmla="*/ 0 h 300"/>
                  <a:gd name="T24" fmla="*/ 0 w 263"/>
                  <a:gd name="T25" fmla="*/ 0 h 300"/>
                  <a:gd name="T26" fmla="*/ 0 w 263"/>
                  <a:gd name="T27" fmla="*/ 0 h 300"/>
                  <a:gd name="T28" fmla="*/ 0 w 263"/>
                  <a:gd name="T29" fmla="*/ 0 h 300"/>
                  <a:gd name="T30" fmla="*/ 0 w 263"/>
                  <a:gd name="T31" fmla="*/ 0 h 300"/>
                  <a:gd name="T32" fmla="*/ 0 w 263"/>
                  <a:gd name="T33" fmla="*/ 0 h 300"/>
                  <a:gd name="T34" fmla="*/ 0 w 263"/>
                  <a:gd name="T35" fmla="*/ 0 h 300"/>
                  <a:gd name="T36" fmla="*/ 0 w 263"/>
                  <a:gd name="T37" fmla="*/ 0 h 300"/>
                  <a:gd name="T38" fmla="*/ 0 w 263"/>
                  <a:gd name="T39" fmla="*/ 0 h 300"/>
                  <a:gd name="T40" fmla="*/ 0 w 263"/>
                  <a:gd name="T41" fmla="*/ 0 h 300"/>
                  <a:gd name="T42" fmla="*/ 0 w 263"/>
                  <a:gd name="T43" fmla="*/ 0 h 300"/>
                  <a:gd name="T44" fmla="*/ 0 w 263"/>
                  <a:gd name="T45" fmla="*/ 0 h 300"/>
                  <a:gd name="T46" fmla="*/ 0 w 263"/>
                  <a:gd name="T47" fmla="*/ 0 h 300"/>
                  <a:gd name="T48" fmla="*/ 0 w 263"/>
                  <a:gd name="T49" fmla="*/ 0 h 300"/>
                  <a:gd name="T50" fmla="*/ 0 w 263"/>
                  <a:gd name="T51" fmla="*/ 0 h 300"/>
                  <a:gd name="T52" fmla="*/ 0 w 263"/>
                  <a:gd name="T53" fmla="*/ 0 h 300"/>
                  <a:gd name="T54" fmla="*/ 0 w 263"/>
                  <a:gd name="T55" fmla="*/ 0 h 300"/>
                  <a:gd name="T56" fmla="*/ 0 w 263"/>
                  <a:gd name="T57" fmla="*/ 0 h 300"/>
                  <a:gd name="T58" fmla="*/ 0 w 263"/>
                  <a:gd name="T59" fmla="*/ 0 h 300"/>
                  <a:gd name="T60" fmla="*/ 0 w 263"/>
                  <a:gd name="T61" fmla="*/ 0 h 300"/>
                  <a:gd name="T62" fmla="*/ 0 w 263"/>
                  <a:gd name="T63" fmla="*/ 0 h 300"/>
                  <a:gd name="T64" fmla="*/ 0 w 263"/>
                  <a:gd name="T65" fmla="*/ 0 h 300"/>
                  <a:gd name="T66" fmla="*/ 0 w 263"/>
                  <a:gd name="T67" fmla="*/ 0 h 300"/>
                  <a:gd name="T68" fmla="*/ 0 w 263"/>
                  <a:gd name="T69" fmla="*/ 0 h 300"/>
                  <a:gd name="T70" fmla="*/ 0 w 263"/>
                  <a:gd name="T71" fmla="*/ 0 h 300"/>
                  <a:gd name="T72" fmla="*/ 0 w 263"/>
                  <a:gd name="T73" fmla="*/ 0 h 300"/>
                  <a:gd name="T74" fmla="*/ 0 w 263"/>
                  <a:gd name="T75" fmla="*/ 0 h 300"/>
                  <a:gd name="T76" fmla="*/ 0 w 263"/>
                  <a:gd name="T77" fmla="*/ 0 h 300"/>
                  <a:gd name="T78" fmla="*/ 0 w 263"/>
                  <a:gd name="T79" fmla="*/ 0 h 300"/>
                  <a:gd name="T80" fmla="*/ 0 w 263"/>
                  <a:gd name="T81" fmla="*/ 0 h 300"/>
                  <a:gd name="T82" fmla="*/ 0 w 263"/>
                  <a:gd name="T83" fmla="*/ 0 h 300"/>
                  <a:gd name="T84" fmla="*/ 0 w 263"/>
                  <a:gd name="T85" fmla="*/ 0 h 300"/>
                  <a:gd name="T86" fmla="*/ 0 w 263"/>
                  <a:gd name="T87" fmla="*/ 0 h 300"/>
                  <a:gd name="T88" fmla="*/ 0 w 263"/>
                  <a:gd name="T89" fmla="*/ 0 h 300"/>
                  <a:gd name="T90" fmla="*/ 0 w 263"/>
                  <a:gd name="T91" fmla="*/ 0 h 300"/>
                  <a:gd name="T92" fmla="*/ 0 w 263"/>
                  <a:gd name="T93" fmla="*/ 0 h 300"/>
                  <a:gd name="T94" fmla="*/ 0 w 263"/>
                  <a:gd name="T95" fmla="*/ 0 h 300"/>
                  <a:gd name="T96" fmla="*/ 0 w 263"/>
                  <a:gd name="T97" fmla="*/ 0 h 300"/>
                  <a:gd name="T98" fmla="*/ 0 w 263"/>
                  <a:gd name="T99" fmla="*/ 0 h 300"/>
                  <a:gd name="T100" fmla="*/ 0 w 263"/>
                  <a:gd name="T101" fmla="*/ 0 h 300"/>
                  <a:gd name="T102" fmla="*/ 0 w 263"/>
                  <a:gd name="T103" fmla="*/ 0 h 300"/>
                  <a:gd name="T104" fmla="*/ 0 w 263"/>
                  <a:gd name="T105" fmla="*/ 0 h 300"/>
                  <a:gd name="T106" fmla="*/ 0 w 263"/>
                  <a:gd name="T107" fmla="*/ 0 h 300"/>
                  <a:gd name="T108" fmla="*/ 0 w 263"/>
                  <a:gd name="T109" fmla="*/ 0 h 300"/>
                  <a:gd name="T110" fmla="*/ 0 w 263"/>
                  <a:gd name="T111" fmla="*/ 0 h 300"/>
                  <a:gd name="T112" fmla="*/ 0 w 263"/>
                  <a:gd name="T113" fmla="*/ 0 h 300"/>
                  <a:gd name="T114" fmla="*/ 0 w 263"/>
                  <a:gd name="T115" fmla="*/ 0 h 300"/>
                  <a:gd name="T116" fmla="*/ 0 w 263"/>
                  <a:gd name="T117" fmla="*/ 0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
                  <a:gd name="T178" fmla="*/ 0 h 300"/>
                  <a:gd name="T179" fmla="*/ 263 w 263"/>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 h="300">
                    <a:moveTo>
                      <a:pt x="190" y="0"/>
                    </a:moveTo>
                    <a:lnTo>
                      <a:pt x="194" y="1"/>
                    </a:lnTo>
                    <a:lnTo>
                      <a:pt x="197" y="3"/>
                    </a:lnTo>
                    <a:lnTo>
                      <a:pt x="199" y="6"/>
                    </a:lnTo>
                    <a:lnTo>
                      <a:pt x="201" y="10"/>
                    </a:lnTo>
                    <a:lnTo>
                      <a:pt x="201" y="18"/>
                    </a:lnTo>
                    <a:lnTo>
                      <a:pt x="201" y="27"/>
                    </a:lnTo>
                    <a:lnTo>
                      <a:pt x="193" y="25"/>
                    </a:lnTo>
                    <a:lnTo>
                      <a:pt x="185" y="27"/>
                    </a:lnTo>
                    <a:lnTo>
                      <a:pt x="177" y="29"/>
                    </a:lnTo>
                    <a:lnTo>
                      <a:pt x="170" y="33"/>
                    </a:lnTo>
                    <a:lnTo>
                      <a:pt x="163" y="36"/>
                    </a:lnTo>
                    <a:lnTo>
                      <a:pt x="156" y="40"/>
                    </a:lnTo>
                    <a:lnTo>
                      <a:pt x="148" y="41"/>
                    </a:lnTo>
                    <a:lnTo>
                      <a:pt x="141" y="43"/>
                    </a:lnTo>
                    <a:lnTo>
                      <a:pt x="141" y="47"/>
                    </a:lnTo>
                    <a:lnTo>
                      <a:pt x="140" y="53"/>
                    </a:lnTo>
                    <a:lnTo>
                      <a:pt x="137" y="56"/>
                    </a:lnTo>
                    <a:lnTo>
                      <a:pt x="130" y="58"/>
                    </a:lnTo>
                    <a:lnTo>
                      <a:pt x="139" y="60"/>
                    </a:lnTo>
                    <a:lnTo>
                      <a:pt x="148" y="60"/>
                    </a:lnTo>
                    <a:lnTo>
                      <a:pt x="157" y="60"/>
                    </a:lnTo>
                    <a:lnTo>
                      <a:pt x="166" y="60"/>
                    </a:lnTo>
                    <a:lnTo>
                      <a:pt x="175" y="60"/>
                    </a:lnTo>
                    <a:lnTo>
                      <a:pt x="184" y="60"/>
                    </a:lnTo>
                    <a:lnTo>
                      <a:pt x="193" y="60"/>
                    </a:lnTo>
                    <a:lnTo>
                      <a:pt x="202" y="61"/>
                    </a:lnTo>
                    <a:lnTo>
                      <a:pt x="198" y="65"/>
                    </a:lnTo>
                    <a:lnTo>
                      <a:pt x="194" y="70"/>
                    </a:lnTo>
                    <a:lnTo>
                      <a:pt x="187" y="72"/>
                    </a:lnTo>
                    <a:lnTo>
                      <a:pt x="183" y="74"/>
                    </a:lnTo>
                    <a:lnTo>
                      <a:pt x="176" y="74"/>
                    </a:lnTo>
                    <a:lnTo>
                      <a:pt x="169" y="75"/>
                    </a:lnTo>
                    <a:lnTo>
                      <a:pt x="163" y="75"/>
                    </a:lnTo>
                    <a:lnTo>
                      <a:pt x="156" y="75"/>
                    </a:lnTo>
                    <a:lnTo>
                      <a:pt x="148" y="74"/>
                    </a:lnTo>
                    <a:lnTo>
                      <a:pt x="141" y="74"/>
                    </a:lnTo>
                    <a:lnTo>
                      <a:pt x="134" y="74"/>
                    </a:lnTo>
                    <a:lnTo>
                      <a:pt x="129" y="76"/>
                    </a:lnTo>
                    <a:lnTo>
                      <a:pt x="123" y="77"/>
                    </a:lnTo>
                    <a:lnTo>
                      <a:pt x="119" y="79"/>
                    </a:lnTo>
                    <a:lnTo>
                      <a:pt x="114" y="82"/>
                    </a:lnTo>
                    <a:lnTo>
                      <a:pt x="111" y="89"/>
                    </a:lnTo>
                    <a:lnTo>
                      <a:pt x="107" y="92"/>
                    </a:lnTo>
                    <a:lnTo>
                      <a:pt x="106" y="94"/>
                    </a:lnTo>
                    <a:lnTo>
                      <a:pt x="106" y="95"/>
                    </a:lnTo>
                    <a:lnTo>
                      <a:pt x="108" y="97"/>
                    </a:lnTo>
                    <a:lnTo>
                      <a:pt x="110" y="97"/>
                    </a:lnTo>
                    <a:lnTo>
                      <a:pt x="116" y="98"/>
                    </a:lnTo>
                    <a:lnTo>
                      <a:pt x="121" y="98"/>
                    </a:lnTo>
                    <a:lnTo>
                      <a:pt x="128" y="98"/>
                    </a:lnTo>
                    <a:lnTo>
                      <a:pt x="134" y="97"/>
                    </a:lnTo>
                    <a:lnTo>
                      <a:pt x="141" y="97"/>
                    </a:lnTo>
                    <a:lnTo>
                      <a:pt x="147" y="97"/>
                    </a:lnTo>
                    <a:lnTo>
                      <a:pt x="154" y="98"/>
                    </a:lnTo>
                    <a:lnTo>
                      <a:pt x="159" y="98"/>
                    </a:lnTo>
                    <a:lnTo>
                      <a:pt x="165" y="100"/>
                    </a:lnTo>
                    <a:lnTo>
                      <a:pt x="169" y="102"/>
                    </a:lnTo>
                    <a:lnTo>
                      <a:pt x="173" y="107"/>
                    </a:lnTo>
                    <a:lnTo>
                      <a:pt x="166" y="110"/>
                    </a:lnTo>
                    <a:lnTo>
                      <a:pt x="160" y="112"/>
                    </a:lnTo>
                    <a:lnTo>
                      <a:pt x="154" y="112"/>
                    </a:lnTo>
                    <a:lnTo>
                      <a:pt x="148" y="112"/>
                    </a:lnTo>
                    <a:lnTo>
                      <a:pt x="141" y="111"/>
                    </a:lnTo>
                    <a:lnTo>
                      <a:pt x="135" y="111"/>
                    </a:lnTo>
                    <a:lnTo>
                      <a:pt x="128" y="111"/>
                    </a:lnTo>
                    <a:lnTo>
                      <a:pt x="122" y="114"/>
                    </a:lnTo>
                    <a:lnTo>
                      <a:pt x="122" y="117"/>
                    </a:lnTo>
                    <a:lnTo>
                      <a:pt x="125" y="119"/>
                    </a:lnTo>
                    <a:lnTo>
                      <a:pt x="125" y="122"/>
                    </a:lnTo>
                    <a:lnTo>
                      <a:pt x="127" y="128"/>
                    </a:lnTo>
                    <a:lnTo>
                      <a:pt x="137" y="133"/>
                    </a:lnTo>
                    <a:lnTo>
                      <a:pt x="148" y="137"/>
                    </a:lnTo>
                    <a:lnTo>
                      <a:pt x="161" y="139"/>
                    </a:lnTo>
                    <a:lnTo>
                      <a:pt x="174" y="143"/>
                    </a:lnTo>
                    <a:lnTo>
                      <a:pt x="186" y="145"/>
                    </a:lnTo>
                    <a:lnTo>
                      <a:pt x="200" y="148"/>
                    </a:lnTo>
                    <a:lnTo>
                      <a:pt x="213" y="149"/>
                    </a:lnTo>
                    <a:lnTo>
                      <a:pt x="225" y="153"/>
                    </a:lnTo>
                    <a:lnTo>
                      <a:pt x="235" y="155"/>
                    </a:lnTo>
                    <a:lnTo>
                      <a:pt x="245" y="160"/>
                    </a:lnTo>
                    <a:lnTo>
                      <a:pt x="253" y="166"/>
                    </a:lnTo>
                    <a:lnTo>
                      <a:pt x="259" y="174"/>
                    </a:lnTo>
                    <a:lnTo>
                      <a:pt x="261" y="183"/>
                    </a:lnTo>
                    <a:lnTo>
                      <a:pt x="263" y="195"/>
                    </a:lnTo>
                    <a:lnTo>
                      <a:pt x="260" y="210"/>
                    </a:lnTo>
                    <a:lnTo>
                      <a:pt x="257" y="228"/>
                    </a:lnTo>
                    <a:lnTo>
                      <a:pt x="253" y="233"/>
                    </a:lnTo>
                    <a:lnTo>
                      <a:pt x="251" y="237"/>
                    </a:lnTo>
                    <a:lnTo>
                      <a:pt x="246" y="240"/>
                    </a:lnTo>
                    <a:lnTo>
                      <a:pt x="242" y="243"/>
                    </a:lnTo>
                    <a:lnTo>
                      <a:pt x="237" y="243"/>
                    </a:lnTo>
                    <a:lnTo>
                      <a:pt x="232" y="243"/>
                    </a:lnTo>
                    <a:lnTo>
                      <a:pt x="226" y="243"/>
                    </a:lnTo>
                    <a:lnTo>
                      <a:pt x="221" y="242"/>
                    </a:lnTo>
                    <a:lnTo>
                      <a:pt x="214" y="240"/>
                    </a:lnTo>
                    <a:lnTo>
                      <a:pt x="208" y="239"/>
                    </a:lnTo>
                    <a:lnTo>
                      <a:pt x="202" y="237"/>
                    </a:lnTo>
                    <a:lnTo>
                      <a:pt x="197" y="237"/>
                    </a:lnTo>
                    <a:lnTo>
                      <a:pt x="191" y="236"/>
                    </a:lnTo>
                    <a:lnTo>
                      <a:pt x="185" y="236"/>
                    </a:lnTo>
                    <a:lnTo>
                      <a:pt x="182" y="237"/>
                    </a:lnTo>
                    <a:lnTo>
                      <a:pt x="178" y="240"/>
                    </a:lnTo>
                    <a:lnTo>
                      <a:pt x="185" y="244"/>
                    </a:lnTo>
                    <a:lnTo>
                      <a:pt x="195" y="250"/>
                    </a:lnTo>
                    <a:lnTo>
                      <a:pt x="203" y="254"/>
                    </a:lnTo>
                    <a:lnTo>
                      <a:pt x="212" y="262"/>
                    </a:lnTo>
                    <a:lnTo>
                      <a:pt x="219" y="268"/>
                    </a:lnTo>
                    <a:lnTo>
                      <a:pt x="223" y="276"/>
                    </a:lnTo>
                    <a:lnTo>
                      <a:pt x="224" y="281"/>
                    </a:lnTo>
                    <a:lnTo>
                      <a:pt x="225" y="285"/>
                    </a:lnTo>
                    <a:lnTo>
                      <a:pt x="225" y="290"/>
                    </a:lnTo>
                    <a:lnTo>
                      <a:pt x="225" y="296"/>
                    </a:lnTo>
                    <a:lnTo>
                      <a:pt x="216" y="288"/>
                    </a:lnTo>
                    <a:lnTo>
                      <a:pt x="207" y="282"/>
                    </a:lnTo>
                    <a:lnTo>
                      <a:pt x="200" y="277"/>
                    </a:lnTo>
                    <a:lnTo>
                      <a:pt x="193" y="275"/>
                    </a:lnTo>
                    <a:lnTo>
                      <a:pt x="185" y="275"/>
                    </a:lnTo>
                    <a:lnTo>
                      <a:pt x="182" y="280"/>
                    </a:lnTo>
                    <a:lnTo>
                      <a:pt x="179" y="282"/>
                    </a:lnTo>
                    <a:lnTo>
                      <a:pt x="178" y="287"/>
                    </a:lnTo>
                    <a:lnTo>
                      <a:pt x="176" y="291"/>
                    </a:lnTo>
                    <a:lnTo>
                      <a:pt x="176" y="300"/>
                    </a:lnTo>
                    <a:lnTo>
                      <a:pt x="170" y="295"/>
                    </a:lnTo>
                    <a:lnTo>
                      <a:pt x="165" y="291"/>
                    </a:lnTo>
                    <a:lnTo>
                      <a:pt x="160" y="288"/>
                    </a:lnTo>
                    <a:lnTo>
                      <a:pt x="155" y="285"/>
                    </a:lnTo>
                    <a:lnTo>
                      <a:pt x="149" y="281"/>
                    </a:lnTo>
                    <a:lnTo>
                      <a:pt x="144" y="277"/>
                    </a:lnTo>
                    <a:lnTo>
                      <a:pt x="139" y="273"/>
                    </a:lnTo>
                    <a:lnTo>
                      <a:pt x="134" y="270"/>
                    </a:lnTo>
                    <a:lnTo>
                      <a:pt x="128" y="268"/>
                    </a:lnTo>
                    <a:lnTo>
                      <a:pt x="122" y="264"/>
                    </a:lnTo>
                    <a:lnTo>
                      <a:pt x="116" y="262"/>
                    </a:lnTo>
                    <a:lnTo>
                      <a:pt x="110" y="259"/>
                    </a:lnTo>
                    <a:lnTo>
                      <a:pt x="105" y="256"/>
                    </a:lnTo>
                    <a:lnTo>
                      <a:pt x="99" y="254"/>
                    </a:lnTo>
                    <a:lnTo>
                      <a:pt x="92" y="252"/>
                    </a:lnTo>
                    <a:lnTo>
                      <a:pt x="87" y="252"/>
                    </a:lnTo>
                    <a:lnTo>
                      <a:pt x="87" y="257"/>
                    </a:lnTo>
                    <a:lnTo>
                      <a:pt x="91" y="262"/>
                    </a:lnTo>
                    <a:lnTo>
                      <a:pt x="96" y="268"/>
                    </a:lnTo>
                    <a:lnTo>
                      <a:pt x="104" y="272"/>
                    </a:lnTo>
                    <a:lnTo>
                      <a:pt x="110" y="278"/>
                    </a:lnTo>
                    <a:lnTo>
                      <a:pt x="117" y="284"/>
                    </a:lnTo>
                    <a:lnTo>
                      <a:pt x="120" y="290"/>
                    </a:lnTo>
                    <a:lnTo>
                      <a:pt x="122" y="300"/>
                    </a:lnTo>
                    <a:lnTo>
                      <a:pt x="115" y="297"/>
                    </a:lnTo>
                    <a:lnTo>
                      <a:pt x="109" y="295"/>
                    </a:lnTo>
                    <a:lnTo>
                      <a:pt x="104" y="292"/>
                    </a:lnTo>
                    <a:lnTo>
                      <a:pt x="99" y="290"/>
                    </a:lnTo>
                    <a:lnTo>
                      <a:pt x="93" y="287"/>
                    </a:lnTo>
                    <a:lnTo>
                      <a:pt x="88" y="284"/>
                    </a:lnTo>
                    <a:lnTo>
                      <a:pt x="83" y="281"/>
                    </a:lnTo>
                    <a:lnTo>
                      <a:pt x="78" y="279"/>
                    </a:lnTo>
                    <a:lnTo>
                      <a:pt x="75" y="281"/>
                    </a:lnTo>
                    <a:lnTo>
                      <a:pt x="73" y="284"/>
                    </a:lnTo>
                    <a:lnTo>
                      <a:pt x="68" y="284"/>
                    </a:lnTo>
                    <a:lnTo>
                      <a:pt x="64" y="285"/>
                    </a:lnTo>
                    <a:lnTo>
                      <a:pt x="56" y="283"/>
                    </a:lnTo>
                    <a:lnTo>
                      <a:pt x="50" y="282"/>
                    </a:lnTo>
                    <a:lnTo>
                      <a:pt x="44" y="280"/>
                    </a:lnTo>
                    <a:lnTo>
                      <a:pt x="37" y="277"/>
                    </a:lnTo>
                    <a:lnTo>
                      <a:pt x="30" y="272"/>
                    </a:lnTo>
                    <a:lnTo>
                      <a:pt x="24" y="269"/>
                    </a:lnTo>
                    <a:lnTo>
                      <a:pt x="17" y="265"/>
                    </a:lnTo>
                    <a:lnTo>
                      <a:pt x="12" y="261"/>
                    </a:lnTo>
                    <a:lnTo>
                      <a:pt x="8" y="255"/>
                    </a:lnTo>
                    <a:lnTo>
                      <a:pt x="6" y="251"/>
                    </a:lnTo>
                    <a:lnTo>
                      <a:pt x="4" y="246"/>
                    </a:lnTo>
                    <a:lnTo>
                      <a:pt x="5" y="242"/>
                    </a:lnTo>
                    <a:lnTo>
                      <a:pt x="2" y="233"/>
                    </a:lnTo>
                    <a:lnTo>
                      <a:pt x="3" y="229"/>
                    </a:lnTo>
                    <a:lnTo>
                      <a:pt x="5" y="224"/>
                    </a:lnTo>
                    <a:lnTo>
                      <a:pt x="9" y="220"/>
                    </a:lnTo>
                    <a:lnTo>
                      <a:pt x="13" y="215"/>
                    </a:lnTo>
                    <a:lnTo>
                      <a:pt x="20" y="213"/>
                    </a:lnTo>
                    <a:lnTo>
                      <a:pt x="27" y="211"/>
                    </a:lnTo>
                    <a:lnTo>
                      <a:pt x="35" y="210"/>
                    </a:lnTo>
                    <a:lnTo>
                      <a:pt x="44" y="208"/>
                    </a:lnTo>
                    <a:lnTo>
                      <a:pt x="53" y="207"/>
                    </a:lnTo>
                    <a:lnTo>
                      <a:pt x="61" y="206"/>
                    </a:lnTo>
                    <a:lnTo>
                      <a:pt x="70" y="206"/>
                    </a:lnTo>
                    <a:lnTo>
                      <a:pt x="78" y="206"/>
                    </a:lnTo>
                    <a:lnTo>
                      <a:pt x="86" y="206"/>
                    </a:lnTo>
                    <a:lnTo>
                      <a:pt x="92" y="205"/>
                    </a:lnTo>
                    <a:lnTo>
                      <a:pt x="99" y="205"/>
                    </a:lnTo>
                    <a:lnTo>
                      <a:pt x="104" y="202"/>
                    </a:lnTo>
                    <a:lnTo>
                      <a:pt x="110" y="201"/>
                    </a:lnTo>
                    <a:lnTo>
                      <a:pt x="116" y="201"/>
                    </a:lnTo>
                    <a:lnTo>
                      <a:pt x="123" y="201"/>
                    </a:lnTo>
                    <a:lnTo>
                      <a:pt x="129" y="200"/>
                    </a:lnTo>
                    <a:lnTo>
                      <a:pt x="136" y="200"/>
                    </a:lnTo>
                    <a:lnTo>
                      <a:pt x="142" y="200"/>
                    </a:lnTo>
                    <a:lnTo>
                      <a:pt x="148" y="201"/>
                    </a:lnTo>
                    <a:lnTo>
                      <a:pt x="155" y="200"/>
                    </a:lnTo>
                    <a:lnTo>
                      <a:pt x="161" y="200"/>
                    </a:lnTo>
                    <a:lnTo>
                      <a:pt x="166" y="199"/>
                    </a:lnTo>
                    <a:lnTo>
                      <a:pt x="174" y="199"/>
                    </a:lnTo>
                    <a:lnTo>
                      <a:pt x="180" y="197"/>
                    </a:lnTo>
                    <a:lnTo>
                      <a:pt x="185" y="196"/>
                    </a:lnTo>
                    <a:lnTo>
                      <a:pt x="191" y="194"/>
                    </a:lnTo>
                    <a:lnTo>
                      <a:pt x="197" y="193"/>
                    </a:lnTo>
                    <a:lnTo>
                      <a:pt x="185" y="182"/>
                    </a:lnTo>
                    <a:lnTo>
                      <a:pt x="171" y="176"/>
                    </a:lnTo>
                    <a:lnTo>
                      <a:pt x="156" y="171"/>
                    </a:lnTo>
                    <a:lnTo>
                      <a:pt x="139" y="169"/>
                    </a:lnTo>
                    <a:lnTo>
                      <a:pt x="120" y="167"/>
                    </a:lnTo>
                    <a:lnTo>
                      <a:pt x="101" y="166"/>
                    </a:lnTo>
                    <a:lnTo>
                      <a:pt x="83" y="165"/>
                    </a:lnTo>
                    <a:lnTo>
                      <a:pt x="65" y="164"/>
                    </a:lnTo>
                    <a:lnTo>
                      <a:pt x="47" y="160"/>
                    </a:lnTo>
                    <a:lnTo>
                      <a:pt x="32" y="158"/>
                    </a:lnTo>
                    <a:lnTo>
                      <a:pt x="19" y="153"/>
                    </a:lnTo>
                    <a:lnTo>
                      <a:pt x="10" y="146"/>
                    </a:lnTo>
                    <a:lnTo>
                      <a:pt x="2" y="136"/>
                    </a:lnTo>
                    <a:lnTo>
                      <a:pt x="0" y="123"/>
                    </a:lnTo>
                    <a:lnTo>
                      <a:pt x="2" y="107"/>
                    </a:lnTo>
                    <a:lnTo>
                      <a:pt x="10" y="87"/>
                    </a:lnTo>
                    <a:lnTo>
                      <a:pt x="14" y="72"/>
                    </a:lnTo>
                    <a:lnTo>
                      <a:pt x="22" y="60"/>
                    </a:lnTo>
                    <a:lnTo>
                      <a:pt x="29" y="51"/>
                    </a:lnTo>
                    <a:lnTo>
                      <a:pt x="39" y="44"/>
                    </a:lnTo>
                    <a:lnTo>
                      <a:pt x="49" y="38"/>
                    </a:lnTo>
                    <a:lnTo>
                      <a:pt x="62" y="34"/>
                    </a:lnTo>
                    <a:lnTo>
                      <a:pt x="73" y="30"/>
                    </a:lnTo>
                    <a:lnTo>
                      <a:pt x="87" y="28"/>
                    </a:lnTo>
                    <a:lnTo>
                      <a:pt x="100" y="25"/>
                    </a:lnTo>
                    <a:lnTo>
                      <a:pt x="112" y="24"/>
                    </a:lnTo>
                    <a:lnTo>
                      <a:pt x="125" y="22"/>
                    </a:lnTo>
                    <a:lnTo>
                      <a:pt x="139" y="21"/>
                    </a:lnTo>
                    <a:lnTo>
                      <a:pt x="152" y="16"/>
                    </a:lnTo>
                    <a:lnTo>
                      <a:pt x="165" y="13"/>
                    </a:lnTo>
                    <a:lnTo>
                      <a:pt x="177" y="6"/>
                    </a:lnTo>
                    <a:lnTo>
                      <a:pt x="1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3" name="Freeform 122"/>
              <p:cNvSpPr>
                <a:spLocks/>
              </p:cNvSpPr>
              <p:nvPr/>
            </p:nvSpPr>
            <p:spPr bwMode="auto">
              <a:xfrm>
                <a:off x="5831" y="2318"/>
                <a:ext cx="15" cy="13"/>
              </a:xfrm>
              <a:custGeom>
                <a:avLst/>
                <a:gdLst>
                  <a:gd name="T0" fmla="*/ 0 w 40"/>
                  <a:gd name="T1" fmla="*/ 0 h 41"/>
                  <a:gd name="T2" fmla="*/ 0 w 40"/>
                  <a:gd name="T3" fmla="*/ 0 h 41"/>
                  <a:gd name="T4" fmla="*/ 0 w 40"/>
                  <a:gd name="T5" fmla="*/ 0 h 41"/>
                  <a:gd name="T6" fmla="*/ 0 w 40"/>
                  <a:gd name="T7" fmla="*/ 0 h 41"/>
                  <a:gd name="T8" fmla="*/ 0 w 40"/>
                  <a:gd name="T9" fmla="*/ 0 h 41"/>
                  <a:gd name="T10" fmla="*/ 0 w 40"/>
                  <a:gd name="T11" fmla="*/ 0 h 41"/>
                  <a:gd name="T12" fmla="*/ 0 w 40"/>
                  <a:gd name="T13" fmla="*/ 0 h 41"/>
                  <a:gd name="T14" fmla="*/ 0 w 40"/>
                  <a:gd name="T15" fmla="*/ 0 h 41"/>
                  <a:gd name="T16" fmla="*/ 0 w 40"/>
                  <a:gd name="T17" fmla="*/ 0 h 41"/>
                  <a:gd name="T18" fmla="*/ 0 w 40"/>
                  <a:gd name="T19" fmla="*/ 0 h 41"/>
                  <a:gd name="T20" fmla="*/ 0 w 40"/>
                  <a:gd name="T21" fmla="*/ 0 h 41"/>
                  <a:gd name="T22" fmla="*/ 0 w 40"/>
                  <a:gd name="T23" fmla="*/ 0 h 41"/>
                  <a:gd name="T24" fmla="*/ 0 w 40"/>
                  <a:gd name="T25" fmla="*/ 0 h 41"/>
                  <a:gd name="T26" fmla="*/ 0 w 40"/>
                  <a:gd name="T27" fmla="*/ 0 h 41"/>
                  <a:gd name="T28" fmla="*/ 0 w 40"/>
                  <a:gd name="T29" fmla="*/ 0 h 41"/>
                  <a:gd name="T30" fmla="*/ 0 w 40"/>
                  <a:gd name="T31" fmla="*/ 0 h 41"/>
                  <a:gd name="T32" fmla="*/ 0 w 40"/>
                  <a:gd name="T33" fmla="*/ 0 h 41"/>
                  <a:gd name="T34" fmla="*/ 0 w 40"/>
                  <a:gd name="T35" fmla="*/ 0 h 41"/>
                  <a:gd name="T36" fmla="*/ 0 w 40"/>
                  <a:gd name="T37" fmla="*/ 0 h 41"/>
                  <a:gd name="T38" fmla="*/ 0 w 40"/>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1"/>
                  <a:gd name="T62" fmla="*/ 40 w 40"/>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1">
                    <a:moveTo>
                      <a:pt x="30" y="0"/>
                    </a:moveTo>
                    <a:lnTo>
                      <a:pt x="35" y="0"/>
                    </a:lnTo>
                    <a:lnTo>
                      <a:pt x="40" y="0"/>
                    </a:lnTo>
                    <a:lnTo>
                      <a:pt x="37" y="7"/>
                    </a:lnTo>
                    <a:lnTo>
                      <a:pt x="34" y="15"/>
                    </a:lnTo>
                    <a:lnTo>
                      <a:pt x="27" y="22"/>
                    </a:lnTo>
                    <a:lnTo>
                      <a:pt x="21" y="27"/>
                    </a:lnTo>
                    <a:lnTo>
                      <a:pt x="16" y="31"/>
                    </a:lnTo>
                    <a:lnTo>
                      <a:pt x="11" y="35"/>
                    </a:lnTo>
                    <a:lnTo>
                      <a:pt x="6" y="37"/>
                    </a:lnTo>
                    <a:lnTo>
                      <a:pt x="1" y="41"/>
                    </a:lnTo>
                    <a:lnTo>
                      <a:pt x="0" y="35"/>
                    </a:lnTo>
                    <a:lnTo>
                      <a:pt x="1" y="28"/>
                    </a:lnTo>
                    <a:lnTo>
                      <a:pt x="3" y="22"/>
                    </a:lnTo>
                    <a:lnTo>
                      <a:pt x="7" y="17"/>
                    </a:lnTo>
                    <a:lnTo>
                      <a:pt x="12" y="10"/>
                    </a:lnTo>
                    <a:lnTo>
                      <a:pt x="16" y="5"/>
                    </a:lnTo>
                    <a:lnTo>
                      <a:pt x="23" y="2"/>
                    </a:lnTo>
                    <a:lnTo>
                      <a:pt x="3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4" name="Freeform 123"/>
              <p:cNvSpPr>
                <a:spLocks/>
              </p:cNvSpPr>
              <p:nvPr/>
            </p:nvSpPr>
            <p:spPr bwMode="auto">
              <a:xfrm>
                <a:off x="5168" y="2353"/>
                <a:ext cx="117" cy="74"/>
              </a:xfrm>
              <a:custGeom>
                <a:avLst/>
                <a:gdLst>
                  <a:gd name="T0" fmla="*/ 0 w 285"/>
                  <a:gd name="T1" fmla="*/ 0 h 178"/>
                  <a:gd name="T2" fmla="*/ 0 w 285"/>
                  <a:gd name="T3" fmla="*/ 0 h 178"/>
                  <a:gd name="T4" fmla="*/ 0 w 285"/>
                  <a:gd name="T5" fmla="*/ 0 h 178"/>
                  <a:gd name="T6" fmla="*/ 0 w 285"/>
                  <a:gd name="T7" fmla="*/ 0 h 178"/>
                  <a:gd name="T8" fmla="*/ 0 w 285"/>
                  <a:gd name="T9" fmla="*/ 0 h 178"/>
                  <a:gd name="T10" fmla="*/ 0 w 285"/>
                  <a:gd name="T11" fmla="*/ 0 h 178"/>
                  <a:gd name="T12" fmla="*/ 0 w 285"/>
                  <a:gd name="T13" fmla="*/ 0 h 178"/>
                  <a:gd name="T14" fmla="*/ 0 w 285"/>
                  <a:gd name="T15" fmla="*/ 0 h 178"/>
                  <a:gd name="T16" fmla="*/ 0 w 285"/>
                  <a:gd name="T17" fmla="*/ 0 h 178"/>
                  <a:gd name="T18" fmla="*/ 0 w 285"/>
                  <a:gd name="T19" fmla="*/ 0 h 178"/>
                  <a:gd name="T20" fmla="*/ 0 w 285"/>
                  <a:gd name="T21" fmla="*/ 0 h 178"/>
                  <a:gd name="T22" fmla="*/ 0 w 285"/>
                  <a:gd name="T23" fmla="*/ 0 h 178"/>
                  <a:gd name="T24" fmla="*/ 0 w 285"/>
                  <a:gd name="T25" fmla="*/ 0 h 178"/>
                  <a:gd name="T26" fmla="*/ 0 w 285"/>
                  <a:gd name="T27" fmla="*/ 0 h 178"/>
                  <a:gd name="T28" fmla="*/ 0 w 285"/>
                  <a:gd name="T29" fmla="*/ 0 h 178"/>
                  <a:gd name="T30" fmla="*/ 0 w 285"/>
                  <a:gd name="T31" fmla="*/ 0 h 178"/>
                  <a:gd name="T32" fmla="*/ 0 w 285"/>
                  <a:gd name="T33" fmla="*/ 0 h 178"/>
                  <a:gd name="T34" fmla="*/ 0 w 285"/>
                  <a:gd name="T35" fmla="*/ 0 h 178"/>
                  <a:gd name="T36" fmla="*/ 0 w 285"/>
                  <a:gd name="T37" fmla="*/ 0 h 178"/>
                  <a:gd name="T38" fmla="*/ 0 w 285"/>
                  <a:gd name="T39" fmla="*/ 0 h 178"/>
                  <a:gd name="T40" fmla="*/ 0 w 285"/>
                  <a:gd name="T41" fmla="*/ 0 h 178"/>
                  <a:gd name="T42" fmla="*/ 0 w 285"/>
                  <a:gd name="T43" fmla="*/ 0 h 178"/>
                  <a:gd name="T44" fmla="*/ 0 w 285"/>
                  <a:gd name="T45" fmla="*/ 0 h 178"/>
                  <a:gd name="T46" fmla="*/ 0 w 285"/>
                  <a:gd name="T47" fmla="*/ 0 h 178"/>
                  <a:gd name="T48" fmla="*/ 0 w 285"/>
                  <a:gd name="T49" fmla="*/ 0 h 178"/>
                  <a:gd name="T50" fmla="*/ 0 w 285"/>
                  <a:gd name="T51" fmla="*/ 0 h 178"/>
                  <a:gd name="T52" fmla="*/ 0 w 285"/>
                  <a:gd name="T53" fmla="*/ 0 h 178"/>
                  <a:gd name="T54" fmla="*/ 0 w 285"/>
                  <a:gd name="T55" fmla="*/ 0 h 178"/>
                  <a:gd name="T56" fmla="*/ 0 w 285"/>
                  <a:gd name="T57" fmla="*/ 0 h 178"/>
                  <a:gd name="T58" fmla="*/ 0 w 285"/>
                  <a:gd name="T59" fmla="*/ 0 h 178"/>
                  <a:gd name="T60" fmla="*/ 0 w 285"/>
                  <a:gd name="T61" fmla="*/ 0 h 178"/>
                  <a:gd name="T62" fmla="*/ 0 w 285"/>
                  <a:gd name="T63" fmla="*/ 0 h 178"/>
                  <a:gd name="T64" fmla="*/ 0 w 285"/>
                  <a:gd name="T65" fmla="*/ 0 h 178"/>
                  <a:gd name="T66" fmla="*/ 0 w 285"/>
                  <a:gd name="T67" fmla="*/ 0 h 178"/>
                  <a:gd name="T68" fmla="*/ 0 w 285"/>
                  <a:gd name="T69" fmla="*/ 0 h 178"/>
                  <a:gd name="T70" fmla="*/ 0 w 285"/>
                  <a:gd name="T71" fmla="*/ 0 h 178"/>
                  <a:gd name="T72" fmla="*/ 0 w 285"/>
                  <a:gd name="T73" fmla="*/ 0 h 178"/>
                  <a:gd name="T74" fmla="*/ 0 w 285"/>
                  <a:gd name="T75" fmla="*/ 0 h 178"/>
                  <a:gd name="T76" fmla="*/ 0 w 285"/>
                  <a:gd name="T77" fmla="*/ 0 h 1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5"/>
                  <a:gd name="T118" fmla="*/ 0 h 178"/>
                  <a:gd name="T119" fmla="*/ 285 w 285"/>
                  <a:gd name="T120" fmla="*/ 178 h 1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5" h="178">
                    <a:moveTo>
                      <a:pt x="7" y="0"/>
                    </a:moveTo>
                    <a:lnTo>
                      <a:pt x="16" y="6"/>
                    </a:lnTo>
                    <a:lnTo>
                      <a:pt x="25" y="14"/>
                    </a:lnTo>
                    <a:lnTo>
                      <a:pt x="34" y="21"/>
                    </a:lnTo>
                    <a:lnTo>
                      <a:pt x="42" y="29"/>
                    </a:lnTo>
                    <a:lnTo>
                      <a:pt x="50" y="36"/>
                    </a:lnTo>
                    <a:lnTo>
                      <a:pt x="57" y="45"/>
                    </a:lnTo>
                    <a:lnTo>
                      <a:pt x="65" y="52"/>
                    </a:lnTo>
                    <a:lnTo>
                      <a:pt x="74" y="60"/>
                    </a:lnTo>
                    <a:lnTo>
                      <a:pt x="75" y="51"/>
                    </a:lnTo>
                    <a:lnTo>
                      <a:pt x="76" y="45"/>
                    </a:lnTo>
                    <a:lnTo>
                      <a:pt x="78" y="42"/>
                    </a:lnTo>
                    <a:lnTo>
                      <a:pt x="80" y="42"/>
                    </a:lnTo>
                    <a:lnTo>
                      <a:pt x="81" y="43"/>
                    </a:lnTo>
                    <a:lnTo>
                      <a:pt x="84" y="46"/>
                    </a:lnTo>
                    <a:lnTo>
                      <a:pt x="87" y="51"/>
                    </a:lnTo>
                    <a:lnTo>
                      <a:pt x="90" y="55"/>
                    </a:lnTo>
                    <a:lnTo>
                      <a:pt x="92" y="61"/>
                    </a:lnTo>
                    <a:lnTo>
                      <a:pt x="95" y="66"/>
                    </a:lnTo>
                    <a:lnTo>
                      <a:pt x="98" y="71"/>
                    </a:lnTo>
                    <a:lnTo>
                      <a:pt x="102" y="76"/>
                    </a:lnTo>
                    <a:lnTo>
                      <a:pt x="106" y="79"/>
                    </a:lnTo>
                    <a:lnTo>
                      <a:pt x="110" y="82"/>
                    </a:lnTo>
                    <a:lnTo>
                      <a:pt x="115" y="83"/>
                    </a:lnTo>
                    <a:lnTo>
                      <a:pt x="121" y="83"/>
                    </a:lnTo>
                    <a:lnTo>
                      <a:pt x="117" y="73"/>
                    </a:lnTo>
                    <a:lnTo>
                      <a:pt x="117" y="67"/>
                    </a:lnTo>
                    <a:lnTo>
                      <a:pt x="116" y="61"/>
                    </a:lnTo>
                    <a:lnTo>
                      <a:pt x="117" y="57"/>
                    </a:lnTo>
                    <a:lnTo>
                      <a:pt x="120" y="53"/>
                    </a:lnTo>
                    <a:lnTo>
                      <a:pt x="127" y="54"/>
                    </a:lnTo>
                    <a:lnTo>
                      <a:pt x="132" y="59"/>
                    </a:lnTo>
                    <a:lnTo>
                      <a:pt x="137" y="67"/>
                    </a:lnTo>
                    <a:lnTo>
                      <a:pt x="139" y="71"/>
                    </a:lnTo>
                    <a:lnTo>
                      <a:pt x="142" y="76"/>
                    </a:lnTo>
                    <a:lnTo>
                      <a:pt x="144" y="83"/>
                    </a:lnTo>
                    <a:lnTo>
                      <a:pt x="147" y="90"/>
                    </a:lnTo>
                    <a:lnTo>
                      <a:pt x="155" y="90"/>
                    </a:lnTo>
                    <a:lnTo>
                      <a:pt x="166" y="92"/>
                    </a:lnTo>
                    <a:lnTo>
                      <a:pt x="176" y="93"/>
                    </a:lnTo>
                    <a:lnTo>
                      <a:pt x="190" y="95"/>
                    </a:lnTo>
                    <a:lnTo>
                      <a:pt x="201" y="97"/>
                    </a:lnTo>
                    <a:lnTo>
                      <a:pt x="212" y="100"/>
                    </a:lnTo>
                    <a:lnTo>
                      <a:pt x="225" y="102"/>
                    </a:lnTo>
                    <a:lnTo>
                      <a:pt x="237" y="108"/>
                    </a:lnTo>
                    <a:lnTo>
                      <a:pt x="247" y="111"/>
                    </a:lnTo>
                    <a:lnTo>
                      <a:pt x="257" y="116"/>
                    </a:lnTo>
                    <a:lnTo>
                      <a:pt x="266" y="122"/>
                    </a:lnTo>
                    <a:lnTo>
                      <a:pt x="273" y="130"/>
                    </a:lnTo>
                    <a:lnTo>
                      <a:pt x="278" y="140"/>
                    </a:lnTo>
                    <a:lnTo>
                      <a:pt x="283" y="149"/>
                    </a:lnTo>
                    <a:lnTo>
                      <a:pt x="285" y="162"/>
                    </a:lnTo>
                    <a:lnTo>
                      <a:pt x="285" y="178"/>
                    </a:lnTo>
                    <a:lnTo>
                      <a:pt x="268" y="165"/>
                    </a:lnTo>
                    <a:lnTo>
                      <a:pt x="252" y="154"/>
                    </a:lnTo>
                    <a:lnTo>
                      <a:pt x="236" y="145"/>
                    </a:lnTo>
                    <a:lnTo>
                      <a:pt x="220" y="139"/>
                    </a:lnTo>
                    <a:lnTo>
                      <a:pt x="202" y="132"/>
                    </a:lnTo>
                    <a:lnTo>
                      <a:pt x="184" y="128"/>
                    </a:lnTo>
                    <a:lnTo>
                      <a:pt x="167" y="124"/>
                    </a:lnTo>
                    <a:lnTo>
                      <a:pt x="150" y="121"/>
                    </a:lnTo>
                    <a:lnTo>
                      <a:pt x="132" y="115"/>
                    </a:lnTo>
                    <a:lnTo>
                      <a:pt x="114" y="110"/>
                    </a:lnTo>
                    <a:lnTo>
                      <a:pt x="96" y="103"/>
                    </a:lnTo>
                    <a:lnTo>
                      <a:pt x="81" y="95"/>
                    </a:lnTo>
                    <a:lnTo>
                      <a:pt x="64" y="85"/>
                    </a:lnTo>
                    <a:lnTo>
                      <a:pt x="49" y="73"/>
                    </a:lnTo>
                    <a:lnTo>
                      <a:pt x="35" y="59"/>
                    </a:lnTo>
                    <a:lnTo>
                      <a:pt x="21" y="43"/>
                    </a:lnTo>
                    <a:lnTo>
                      <a:pt x="15" y="37"/>
                    </a:lnTo>
                    <a:lnTo>
                      <a:pt x="11" y="33"/>
                    </a:lnTo>
                    <a:lnTo>
                      <a:pt x="5" y="27"/>
                    </a:lnTo>
                    <a:lnTo>
                      <a:pt x="3" y="22"/>
                    </a:lnTo>
                    <a:lnTo>
                      <a:pt x="0" y="16"/>
                    </a:lnTo>
                    <a:lnTo>
                      <a:pt x="0" y="10"/>
                    </a:lnTo>
                    <a:lnTo>
                      <a:pt x="2"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5" name="Freeform 124"/>
              <p:cNvSpPr>
                <a:spLocks/>
              </p:cNvSpPr>
              <p:nvPr/>
            </p:nvSpPr>
            <p:spPr bwMode="auto">
              <a:xfrm>
                <a:off x="5783" y="2372"/>
                <a:ext cx="66" cy="62"/>
              </a:xfrm>
              <a:custGeom>
                <a:avLst/>
                <a:gdLst>
                  <a:gd name="T0" fmla="*/ 0 w 155"/>
                  <a:gd name="T1" fmla="*/ 0 h 148"/>
                  <a:gd name="T2" fmla="*/ 0 w 155"/>
                  <a:gd name="T3" fmla="*/ 0 h 148"/>
                  <a:gd name="T4" fmla="*/ 0 w 155"/>
                  <a:gd name="T5" fmla="*/ 0 h 148"/>
                  <a:gd name="T6" fmla="*/ 0 w 155"/>
                  <a:gd name="T7" fmla="*/ 0 h 148"/>
                  <a:gd name="T8" fmla="*/ 0 w 155"/>
                  <a:gd name="T9" fmla="*/ 0 h 148"/>
                  <a:gd name="T10" fmla="*/ 0 w 155"/>
                  <a:gd name="T11" fmla="*/ 0 h 148"/>
                  <a:gd name="T12" fmla="*/ 0 w 155"/>
                  <a:gd name="T13" fmla="*/ 0 h 148"/>
                  <a:gd name="T14" fmla="*/ 0 w 155"/>
                  <a:gd name="T15" fmla="*/ 0 h 148"/>
                  <a:gd name="T16" fmla="*/ 0 w 155"/>
                  <a:gd name="T17" fmla="*/ 0 h 148"/>
                  <a:gd name="T18" fmla="*/ 0 w 155"/>
                  <a:gd name="T19" fmla="*/ 0 h 148"/>
                  <a:gd name="T20" fmla="*/ 0 w 155"/>
                  <a:gd name="T21" fmla="*/ 0 h 148"/>
                  <a:gd name="T22" fmla="*/ 0 w 155"/>
                  <a:gd name="T23" fmla="*/ 0 h 148"/>
                  <a:gd name="T24" fmla="*/ 0 w 155"/>
                  <a:gd name="T25" fmla="*/ 0 h 148"/>
                  <a:gd name="T26" fmla="*/ 0 w 155"/>
                  <a:gd name="T27" fmla="*/ 0 h 148"/>
                  <a:gd name="T28" fmla="*/ 0 w 155"/>
                  <a:gd name="T29" fmla="*/ 0 h 148"/>
                  <a:gd name="T30" fmla="*/ 0 w 155"/>
                  <a:gd name="T31" fmla="*/ 0 h 148"/>
                  <a:gd name="T32" fmla="*/ 0 w 155"/>
                  <a:gd name="T33" fmla="*/ 0 h 148"/>
                  <a:gd name="T34" fmla="*/ 0 w 155"/>
                  <a:gd name="T35" fmla="*/ 0 h 148"/>
                  <a:gd name="T36" fmla="*/ 0 w 155"/>
                  <a:gd name="T37" fmla="*/ 0 h 148"/>
                  <a:gd name="T38" fmla="*/ 0 w 155"/>
                  <a:gd name="T39" fmla="*/ 0 h 148"/>
                  <a:gd name="T40" fmla="*/ 0 w 155"/>
                  <a:gd name="T41" fmla="*/ 0 h 148"/>
                  <a:gd name="T42" fmla="*/ 0 w 155"/>
                  <a:gd name="T43" fmla="*/ 0 h 148"/>
                  <a:gd name="T44" fmla="*/ 0 w 155"/>
                  <a:gd name="T45" fmla="*/ 0 h 148"/>
                  <a:gd name="T46" fmla="*/ 0 w 155"/>
                  <a:gd name="T47" fmla="*/ 0 h 148"/>
                  <a:gd name="T48" fmla="*/ 0 w 155"/>
                  <a:gd name="T49" fmla="*/ 0 h 148"/>
                  <a:gd name="T50" fmla="*/ 0 w 155"/>
                  <a:gd name="T51" fmla="*/ 0 h 148"/>
                  <a:gd name="T52" fmla="*/ 0 w 155"/>
                  <a:gd name="T53" fmla="*/ 0 h 148"/>
                  <a:gd name="T54" fmla="*/ 0 w 155"/>
                  <a:gd name="T55" fmla="*/ 0 h 148"/>
                  <a:gd name="T56" fmla="*/ 0 w 155"/>
                  <a:gd name="T57" fmla="*/ 0 h 148"/>
                  <a:gd name="T58" fmla="*/ 0 w 155"/>
                  <a:gd name="T59" fmla="*/ 0 h 148"/>
                  <a:gd name="T60" fmla="*/ 0 w 155"/>
                  <a:gd name="T61" fmla="*/ 0 h 148"/>
                  <a:gd name="T62" fmla="*/ 0 w 155"/>
                  <a:gd name="T63" fmla="*/ 0 h 148"/>
                  <a:gd name="T64" fmla="*/ 0 w 155"/>
                  <a:gd name="T65" fmla="*/ 0 h 148"/>
                  <a:gd name="T66" fmla="*/ 0 w 155"/>
                  <a:gd name="T67" fmla="*/ 0 h 148"/>
                  <a:gd name="T68" fmla="*/ 0 w 155"/>
                  <a:gd name="T69" fmla="*/ 0 h 148"/>
                  <a:gd name="T70" fmla="*/ 0 w 155"/>
                  <a:gd name="T71" fmla="*/ 0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48"/>
                  <a:gd name="T110" fmla="*/ 155 w 155"/>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48">
                    <a:moveTo>
                      <a:pt x="2" y="2"/>
                    </a:moveTo>
                    <a:lnTo>
                      <a:pt x="15" y="0"/>
                    </a:lnTo>
                    <a:lnTo>
                      <a:pt x="31" y="1"/>
                    </a:lnTo>
                    <a:lnTo>
                      <a:pt x="46" y="2"/>
                    </a:lnTo>
                    <a:lnTo>
                      <a:pt x="63" y="7"/>
                    </a:lnTo>
                    <a:lnTo>
                      <a:pt x="77" y="11"/>
                    </a:lnTo>
                    <a:lnTo>
                      <a:pt x="92" y="19"/>
                    </a:lnTo>
                    <a:lnTo>
                      <a:pt x="108" y="28"/>
                    </a:lnTo>
                    <a:lnTo>
                      <a:pt x="121" y="39"/>
                    </a:lnTo>
                    <a:lnTo>
                      <a:pt x="132" y="49"/>
                    </a:lnTo>
                    <a:lnTo>
                      <a:pt x="142" y="62"/>
                    </a:lnTo>
                    <a:lnTo>
                      <a:pt x="148" y="74"/>
                    </a:lnTo>
                    <a:lnTo>
                      <a:pt x="154" y="88"/>
                    </a:lnTo>
                    <a:lnTo>
                      <a:pt x="155" y="102"/>
                    </a:lnTo>
                    <a:lnTo>
                      <a:pt x="153" y="117"/>
                    </a:lnTo>
                    <a:lnTo>
                      <a:pt x="148" y="133"/>
                    </a:lnTo>
                    <a:lnTo>
                      <a:pt x="138" y="148"/>
                    </a:lnTo>
                    <a:lnTo>
                      <a:pt x="131" y="137"/>
                    </a:lnTo>
                    <a:lnTo>
                      <a:pt x="127" y="125"/>
                    </a:lnTo>
                    <a:lnTo>
                      <a:pt x="119" y="114"/>
                    </a:lnTo>
                    <a:lnTo>
                      <a:pt x="113" y="103"/>
                    </a:lnTo>
                    <a:lnTo>
                      <a:pt x="107" y="92"/>
                    </a:lnTo>
                    <a:lnTo>
                      <a:pt x="100" y="81"/>
                    </a:lnTo>
                    <a:lnTo>
                      <a:pt x="91" y="70"/>
                    </a:lnTo>
                    <a:lnTo>
                      <a:pt x="84" y="60"/>
                    </a:lnTo>
                    <a:lnTo>
                      <a:pt x="74" y="49"/>
                    </a:lnTo>
                    <a:lnTo>
                      <a:pt x="66" y="40"/>
                    </a:lnTo>
                    <a:lnTo>
                      <a:pt x="56" y="31"/>
                    </a:lnTo>
                    <a:lnTo>
                      <a:pt x="47" y="25"/>
                    </a:lnTo>
                    <a:lnTo>
                      <a:pt x="35" y="17"/>
                    </a:lnTo>
                    <a:lnTo>
                      <a:pt x="25" y="12"/>
                    </a:lnTo>
                    <a:lnTo>
                      <a:pt x="13" y="7"/>
                    </a:lnTo>
                    <a:lnTo>
                      <a:pt x="0" y="6"/>
                    </a:lnTo>
                    <a:lnTo>
                      <a:pt x="0" y="4"/>
                    </a:lnTo>
                    <a:lnTo>
                      <a:pt x="2"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6" name="Freeform 125"/>
              <p:cNvSpPr>
                <a:spLocks/>
              </p:cNvSpPr>
              <p:nvPr/>
            </p:nvSpPr>
            <p:spPr bwMode="auto">
              <a:xfrm>
                <a:off x="6047" y="2372"/>
                <a:ext cx="51" cy="59"/>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1"/>
                  <a:gd name="T161" fmla="*/ 121 w 12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1">
                    <a:moveTo>
                      <a:pt x="86" y="0"/>
                    </a:moveTo>
                    <a:lnTo>
                      <a:pt x="89" y="2"/>
                    </a:lnTo>
                    <a:lnTo>
                      <a:pt x="92" y="3"/>
                    </a:lnTo>
                    <a:lnTo>
                      <a:pt x="93" y="6"/>
                    </a:lnTo>
                    <a:lnTo>
                      <a:pt x="94" y="9"/>
                    </a:lnTo>
                    <a:lnTo>
                      <a:pt x="89" y="15"/>
                    </a:lnTo>
                    <a:lnTo>
                      <a:pt x="82" y="21"/>
                    </a:lnTo>
                    <a:lnTo>
                      <a:pt x="76" y="23"/>
                    </a:lnTo>
                    <a:lnTo>
                      <a:pt x="70" y="26"/>
                    </a:lnTo>
                    <a:lnTo>
                      <a:pt x="66" y="29"/>
                    </a:lnTo>
                    <a:lnTo>
                      <a:pt x="60" y="32"/>
                    </a:lnTo>
                    <a:lnTo>
                      <a:pt x="55" y="35"/>
                    </a:lnTo>
                    <a:lnTo>
                      <a:pt x="51" y="38"/>
                    </a:lnTo>
                    <a:lnTo>
                      <a:pt x="47" y="40"/>
                    </a:lnTo>
                    <a:lnTo>
                      <a:pt x="45" y="44"/>
                    </a:lnTo>
                    <a:lnTo>
                      <a:pt x="49" y="45"/>
                    </a:lnTo>
                    <a:lnTo>
                      <a:pt x="54" y="46"/>
                    </a:lnTo>
                    <a:lnTo>
                      <a:pt x="58" y="45"/>
                    </a:lnTo>
                    <a:lnTo>
                      <a:pt x="64" y="45"/>
                    </a:lnTo>
                    <a:lnTo>
                      <a:pt x="68" y="42"/>
                    </a:lnTo>
                    <a:lnTo>
                      <a:pt x="73" y="40"/>
                    </a:lnTo>
                    <a:lnTo>
                      <a:pt x="78" y="39"/>
                    </a:lnTo>
                    <a:lnTo>
                      <a:pt x="84" y="38"/>
                    </a:lnTo>
                    <a:lnTo>
                      <a:pt x="92" y="33"/>
                    </a:lnTo>
                    <a:lnTo>
                      <a:pt x="102" y="31"/>
                    </a:lnTo>
                    <a:lnTo>
                      <a:pt x="106" y="31"/>
                    </a:lnTo>
                    <a:lnTo>
                      <a:pt x="111" y="31"/>
                    </a:lnTo>
                    <a:lnTo>
                      <a:pt x="115" y="32"/>
                    </a:lnTo>
                    <a:lnTo>
                      <a:pt x="121" y="36"/>
                    </a:lnTo>
                    <a:lnTo>
                      <a:pt x="115" y="39"/>
                    </a:lnTo>
                    <a:lnTo>
                      <a:pt x="110" y="43"/>
                    </a:lnTo>
                    <a:lnTo>
                      <a:pt x="105" y="46"/>
                    </a:lnTo>
                    <a:lnTo>
                      <a:pt x="100" y="50"/>
                    </a:lnTo>
                    <a:lnTo>
                      <a:pt x="94" y="51"/>
                    </a:lnTo>
                    <a:lnTo>
                      <a:pt x="88" y="54"/>
                    </a:lnTo>
                    <a:lnTo>
                      <a:pt x="82" y="57"/>
                    </a:lnTo>
                    <a:lnTo>
                      <a:pt x="76" y="59"/>
                    </a:lnTo>
                    <a:lnTo>
                      <a:pt x="69" y="59"/>
                    </a:lnTo>
                    <a:lnTo>
                      <a:pt x="63" y="62"/>
                    </a:lnTo>
                    <a:lnTo>
                      <a:pt x="56" y="64"/>
                    </a:lnTo>
                    <a:lnTo>
                      <a:pt x="50" y="67"/>
                    </a:lnTo>
                    <a:lnTo>
                      <a:pt x="43" y="69"/>
                    </a:lnTo>
                    <a:lnTo>
                      <a:pt x="37" y="71"/>
                    </a:lnTo>
                    <a:lnTo>
                      <a:pt x="31" y="74"/>
                    </a:lnTo>
                    <a:lnTo>
                      <a:pt x="26" y="78"/>
                    </a:lnTo>
                    <a:lnTo>
                      <a:pt x="33" y="80"/>
                    </a:lnTo>
                    <a:lnTo>
                      <a:pt x="43" y="82"/>
                    </a:lnTo>
                    <a:lnTo>
                      <a:pt x="48" y="81"/>
                    </a:lnTo>
                    <a:lnTo>
                      <a:pt x="51" y="81"/>
                    </a:lnTo>
                    <a:lnTo>
                      <a:pt x="57" y="81"/>
                    </a:lnTo>
                    <a:lnTo>
                      <a:pt x="62" y="81"/>
                    </a:lnTo>
                    <a:lnTo>
                      <a:pt x="67" y="79"/>
                    </a:lnTo>
                    <a:lnTo>
                      <a:pt x="71" y="79"/>
                    </a:lnTo>
                    <a:lnTo>
                      <a:pt x="76" y="78"/>
                    </a:lnTo>
                    <a:lnTo>
                      <a:pt x="81" y="78"/>
                    </a:lnTo>
                    <a:lnTo>
                      <a:pt x="86" y="78"/>
                    </a:lnTo>
                    <a:lnTo>
                      <a:pt x="90" y="78"/>
                    </a:lnTo>
                    <a:lnTo>
                      <a:pt x="95" y="78"/>
                    </a:lnTo>
                    <a:lnTo>
                      <a:pt x="101" y="79"/>
                    </a:lnTo>
                    <a:lnTo>
                      <a:pt x="96" y="82"/>
                    </a:lnTo>
                    <a:lnTo>
                      <a:pt x="92" y="85"/>
                    </a:lnTo>
                    <a:lnTo>
                      <a:pt x="87" y="87"/>
                    </a:lnTo>
                    <a:lnTo>
                      <a:pt x="82" y="89"/>
                    </a:lnTo>
                    <a:lnTo>
                      <a:pt x="76" y="91"/>
                    </a:lnTo>
                    <a:lnTo>
                      <a:pt x="70" y="93"/>
                    </a:lnTo>
                    <a:lnTo>
                      <a:pt x="65" y="95"/>
                    </a:lnTo>
                    <a:lnTo>
                      <a:pt x="61" y="97"/>
                    </a:lnTo>
                    <a:lnTo>
                      <a:pt x="53" y="99"/>
                    </a:lnTo>
                    <a:lnTo>
                      <a:pt x="51" y="104"/>
                    </a:lnTo>
                    <a:lnTo>
                      <a:pt x="52" y="106"/>
                    </a:lnTo>
                    <a:lnTo>
                      <a:pt x="57" y="108"/>
                    </a:lnTo>
                    <a:lnTo>
                      <a:pt x="63" y="111"/>
                    </a:lnTo>
                    <a:lnTo>
                      <a:pt x="71" y="114"/>
                    </a:lnTo>
                    <a:lnTo>
                      <a:pt x="68" y="122"/>
                    </a:lnTo>
                    <a:lnTo>
                      <a:pt x="61" y="128"/>
                    </a:lnTo>
                    <a:lnTo>
                      <a:pt x="52" y="134"/>
                    </a:lnTo>
                    <a:lnTo>
                      <a:pt x="47" y="141"/>
                    </a:lnTo>
                    <a:lnTo>
                      <a:pt x="40" y="133"/>
                    </a:lnTo>
                    <a:lnTo>
                      <a:pt x="33" y="124"/>
                    </a:lnTo>
                    <a:lnTo>
                      <a:pt x="27" y="115"/>
                    </a:lnTo>
                    <a:lnTo>
                      <a:pt x="21" y="107"/>
                    </a:lnTo>
                    <a:lnTo>
                      <a:pt x="17" y="101"/>
                    </a:lnTo>
                    <a:lnTo>
                      <a:pt x="13" y="96"/>
                    </a:lnTo>
                    <a:lnTo>
                      <a:pt x="12" y="92"/>
                    </a:lnTo>
                    <a:lnTo>
                      <a:pt x="9" y="88"/>
                    </a:lnTo>
                    <a:lnTo>
                      <a:pt x="3" y="78"/>
                    </a:lnTo>
                    <a:lnTo>
                      <a:pt x="1" y="69"/>
                    </a:lnTo>
                    <a:lnTo>
                      <a:pt x="0" y="61"/>
                    </a:lnTo>
                    <a:lnTo>
                      <a:pt x="1" y="56"/>
                    </a:lnTo>
                    <a:lnTo>
                      <a:pt x="1" y="50"/>
                    </a:lnTo>
                    <a:lnTo>
                      <a:pt x="5" y="44"/>
                    </a:lnTo>
                    <a:lnTo>
                      <a:pt x="10" y="38"/>
                    </a:lnTo>
                    <a:lnTo>
                      <a:pt x="15" y="33"/>
                    </a:lnTo>
                    <a:lnTo>
                      <a:pt x="19" y="31"/>
                    </a:lnTo>
                    <a:lnTo>
                      <a:pt x="23" y="29"/>
                    </a:lnTo>
                    <a:lnTo>
                      <a:pt x="29" y="27"/>
                    </a:lnTo>
                    <a:lnTo>
                      <a:pt x="34" y="25"/>
                    </a:lnTo>
                    <a:lnTo>
                      <a:pt x="40" y="21"/>
                    </a:lnTo>
                    <a:lnTo>
                      <a:pt x="47" y="19"/>
                    </a:lnTo>
                    <a:lnTo>
                      <a:pt x="52" y="16"/>
                    </a:lnTo>
                    <a:lnTo>
                      <a:pt x="59" y="12"/>
                    </a:lnTo>
                    <a:lnTo>
                      <a:pt x="66" y="9"/>
                    </a:lnTo>
                    <a:lnTo>
                      <a:pt x="72" y="5"/>
                    </a:lnTo>
                    <a:lnTo>
                      <a:pt x="78" y="3"/>
                    </a:lnTo>
                    <a:lnTo>
                      <a:pt x="8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7" name="Freeform 126"/>
              <p:cNvSpPr>
                <a:spLocks/>
              </p:cNvSpPr>
              <p:nvPr/>
            </p:nvSpPr>
            <p:spPr bwMode="auto">
              <a:xfrm>
                <a:off x="5491" y="2372"/>
                <a:ext cx="35" cy="9"/>
              </a:xfrm>
              <a:custGeom>
                <a:avLst/>
                <a:gdLst>
                  <a:gd name="T0" fmla="*/ 0 w 82"/>
                  <a:gd name="T1" fmla="*/ 0 h 22"/>
                  <a:gd name="T2" fmla="*/ 0 w 82"/>
                  <a:gd name="T3" fmla="*/ 0 h 22"/>
                  <a:gd name="T4" fmla="*/ 0 w 82"/>
                  <a:gd name="T5" fmla="*/ 0 h 22"/>
                  <a:gd name="T6" fmla="*/ 0 w 82"/>
                  <a:gd name="T7" fmla="*/ 0 h 22"/>
                  <a:gd name="T8" fmla="*/ 0 w 82"/>
                  <a:gd name="T9" fmla="*/ 0 h 22"/>
                  <a:gd name="T10" fmla="*/ 0 w 82"/>
                  <a:gd name="T11" fmla="*/ 0 h 22"/>
                  <a:gd name="T12" fmla="*/ 0 w 82"/>
                  <a:gd name="T13" fmla="*/ 0 h 22"/>
                  <a:gd name="T14" fmla="*/ 0 w 82"/>
                  <a:gd name="T15" fmla="*/ 0 h 22"/>
                  <a:gd name="T16" fmla="*/ 0 w 82"/>
                  <a:gd name="T17" fmla="*/ 0 h 22"/>
                  <a:gd name="T18" fmla="*/ 0 w 82"/>
                  <a:gd name="T19" fmla="*/ 0 h 22"/>
                  <a:gd name="T20" fmla="*/ 0 w 82"/>
                  <a:gd name="T21" fmla="*/ 0 h 22"/>
                  <a:gd name="T22" fmla="*/ 0 w 82"/>
                  <a:gd name="T23" fmla="*/ 0 h 22"/>
                  <a:gd name="T24" fmla="*/ 0 w 82"/>
                  <a:gd name="T25" fmla="*/ 0 h 22"/>
                  <a:gd name="T26" fmla="*/ 0 w 82"/>
                  <a:gd name="T27" fmla="*/ 0 h 22"/>
                  <a:gd name="T28" fmla="*/ 0 w 82"/>
                  <a:gd name="T29" fmla="*/ 0 h 22"/>
                  <a:gd name="T30" fmla="*/ 0 w 82"/>
                  <a:gd name="T31" fmla="*/ 0 h 22"/>
                  <a:gd name="T32" fmla="*/ 0 w 82"/>
                  <a:gd name="T33" fmla="*/ 0 h 22"/>
                  <a:gd name="T34" fmla="*/ 0 w 82"/>
                  <a:gd name="T35" fmla="*/ 0 h 22"/>
                  <a:gd name="T36" fmla="*/ 0 w 82"/>
                  <a:gd name="T37" fmla="*/ 0 h 22"/>
                  <a:gd name="T38" fmla="*/ 0 w 82"/>
                  <a:gd name="T39" fmla="*/ 0 h 22"/>
                  <a:gd name="T40" fmla="*/ 0 w 82"/>
                  <a:gd name="T41" fmla="*/ 0 h 22"/>
                  <a:gd name="T42" fmla="*/ 0 w 82"/>
                  <a:gd name="T43" fmla="*/ 0 h 22"/>
                  <a:gd name="T44" fmla="*/ 0 w 82"/>
                  <a:gd name="T45" fmla="*/ 0 h 22"/>
                  <a:gd name="T46" fmla="*/ 0 w 82"/>
                  <a:gd name="T47" fmla="*/ 0 h 22"/>
                  <a:gd name="T48" fmla="*/ 0 w 82"/>
                  <a:gd name="T49" fmla="*/ 0 h 22"/>
                  <a:gd name="T50" fmla="*/ 0 w 82"/>
                  <a:gd name="T51" fmla="*/ 0 h 22"/>
                  <a:gd name="T52" fmla="*/ 0 w 82"/>
                  <a:gd name="T53" fmla="*/ 0 h 22"/>
                  <a:gd name="T54" fmla="*/ 0 w 82"/>
                  <a:gd name="T55" fmla="*/ 0 h 22"/>
                  <a:gd name="T56" fmla="*/ 0 w 82"/>
                  <a:gd name="T57" fmla="*/ 0 h 22"/>
                  <a:gd name="T58" fmla="*/ 0 w 82"/>
                  <a:gd name="T59" fmla="*/ 0 h 22"/>
                  <a:gd name="T60" fmla="*/ 0 w 82"/>
                  <a:gd name="T61" fmla="*/ 0 h 22"/>
                  <a:gd name="T62" fmla="*/ 0 w 82"/>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22"/>
                  <a:gd name="T98" fmla="*/ 82 w 82"/>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22">
                    <a:moveTo>
                      <a:pt x="58" y="0"/>
                    </a:moveTo>
                    <a:lnTo>
                      <a:pt x="64" y="0"/>
                    </a:lnTo>
                    <a:lnTo>
                      <a:pt x="70" y="0"/>
                    </a:lnTo>
                    <a:lnTo>
                      <a:pt x="75" y="0"/>
                    </a:lnTo>
                    <a:lnTo>
                      <a:pt x="82" y="0"/>
                    </a:lnTo>
                    <a:lnTo>
                      <a:pt x="82" y="1"/>
                    </a:lnTo>
                    <a:lnTo>
                      <a:pt x="82" y="2"/>
                    </a:lnTo>
                    <a:lnTo>
                      <a:pt x="74" y="4"/>
                    </a:lnTo>
                    <a:lnTo>
                      <a:pt x="66" y="9"/>
                    </a:lnTo>
                    <a:lnTo>
                      <a:pt x="58" y="11"/>
                    </a:lnTo>
                    <a:lnTo>
                      <a:pt x="50" y="16"/>
                    </a:lnTo>
                    <a:lnTo>
                      <a:pt x="42" y="19"/>
                    </a:lnTo>
                    <a:lnTo>
                      <a:pt x="33" y="21"/>
                    </a:lnTo>
                    <a:lnTo>
                      <a:pt x="25" y="22"/>
                    </a:lnTo>
                    <a:lnTo>
                      <a:pt x="17" y="22"/>
                    </a:lnTo>
                    <a:lnTo>
                      <a:pt x="12" y="21"/>
                    </a:lnTo>
                    <a:lnTo>
                      <a:pt x="7" y="19"/>
                    </a:lnTo>
                    <a:lnTo>
                      <a:pt x="4" y="17"/>
                    </a:lnTo>
                    <a:lnTo>
                      <a:pt x="0" y="15"/>
                    </a:lnTo>
                    <a:lnTo>
                      <a:pt x="5" y="11"/>
                    </a:lnTo>
                    <a:lnTo>
                      <a:pt x="9" y="9"/>
                    </a:lnTo>
                    <a:lnTo>
                      <a:pt x="14" y="8"/>
                    </a:lnTo>
                    <a:lnTo>
                      <a:pt x="19" y="7"/>
                    </a:lnTo>
                    <a:lnTo>
                      <a:pt x="24" y="6"/>
                    </a:lnTo>
                    <a:lnTo>
                      <a:pt x="28" y="5"/>
                    </a:lnTo>
                    <a:lnTo>
                      <a:pt x="33" y="4"/>
                    </a:lnTo>
                    <a:lnTo>
                      <a:pt x="39" y="4"/>
                    </a:lnTo>
                    <a:lnTo>
                      <a:pt x="43" y="3"/>
                    </a:lnTo>
                    <a:lnTo>
                      <a:pt x="48" y="2"/>
                    </a:lnTo>
                    <a:lnTo>
                      <a:pt x="52" y="1"/>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8" name="Freeform 127"/>
              <p:cNvSpPr>
                <a:spLocks/>
              </p:cNvSpPr>
              <p:nvPr/>
            </p:nvSpPr>
            <p:spPr bwMode="auto">
              <a:xfrm>
                <a:off x="5759" y="2372"/>
                <a:ext cx="55" cy="67"/>
              </a:xfrm>
              <a:custGeom>
                <a:avLst/>
                <a:gdLst>
                  <a:gd name="T0" fmla="*/ 0 w 123"/>
                  <a:gd name="T1" fmla="*/ 0 h 162"/>
                  <a:gd name="T2" fmla="*/ 0 w 123"/>
                  <a:gd name="T3" fmla="*/ 0 h 162"/>
                  <a:gd name="T4" fmla="*/ 0 w 123"/>
                  <a:gd name="T5" fmla="*/ 0 h 162"/>
                  <a:gd name="T6" fmla="*/ 0 w 123"/>
                  <a:gd name="T7" fmla="*/ 0 h 162"/>
                  <a:gd name="T8" fmla="*/ 0 w 123"/>
                  <a:gd name="T9" fmla="*/ 0 h 162"/>
                  <a:gd name="T10" fmla="*/ 0 w 123"/>
                  <a:gd name="T11" fmla="*/ 0 h 162"/>
                  <a:gd name="T12" fmla="*/ 0 w 123"/>
                  <a:gd name="T13" fmla="*/ 0 h 162"/>
                  <a:gd name="T14" fmla="*/ 0 w 123"/>
                  <a:gd name="T15" fmla="*/ 0 h 162"/>
                  <a:gd name="T16" fmla="*/ 0 w 123"/>
                  <a:gd name="T17" fmla="*/ 0 h 162"/>
                  <a:gd name="T18" fmla="*/ 0 w 123"/>
                  <a:gd name="T19" fmla="*/ 0 h 162"/>
                  <a:gd name="T20" fmla="*/ 0 w 123"/>
                  <a:gd name="T21" fmla="*/ 0 h 162"/>
                  <a:gd name="T22" fmla="*/ 0 w 123"/>
                  <a:gd name="T23" fmla="*/ 0 h 162"/>
                  <a:gd name="T24" fmla="*/ 0 w 123"/>
                  <a:gd name="T25" fmla="*/ 0 h 162"/>
                  <a:gd name="T26" fmla="*/ 0 w 123"/>
                  <a:gd name="T27" fmla="*/ 0 h 162"/>
                  <a:gd name="T28" fmla="*/ 0 w 123"/>
                  <a:gd name="T29" fmla="*/ 0 h 162"/>
                  <a:gd name="T30" fmla="*/ 0 w 123"/>
                  <a:gd name="T31" fmla="*/ 0 h 162"/>
                  <a:gd name="T32" fmla="*/ 0 w 123"/>
                  <a:gd name="T33" fmla="*/ 0 h 162"/>
                  <a:gd name="T34" fmla="*/ 0 w 123"/>
                  <a:gd name="T35" fmla="*/ 0 h 162"/>
                  <a:gd name="T36" fmla="*/ 0 w 123"/>
                  <a:gd name="T37" fmla="*/ 0 h 162"/>
                  <a:gd name="T38" fmla="*/ 0 w 123"/>
                  <a:gd name="T39" fmla="*/ 0 h 162"/>
                  <a:gd name="T40" fmla="*/ 0 w 123"/>
                  <a:gd name="T41" fmla="*/ 0 h 162"/>
                  <a:gd name="T42" fmla="*/ 0 w 123"/>
                  <a:gd name="T43" fmla="*/ 0 h 162"/>
                  <a:gd name="T44" fmla="*/ 0 w 123"/>
                  <a:gd name="T45" fmla="*/ 0 h 162"/>
                  <a:gd name="T46" fmla="*/ 0 w 123"/>
                  <a:gd name="T47" fmla="*/ 0 h 162"/>
                  <a:gd name="T48" fmla="*/ 0 w 123"/>
                  <a:gd name="T49" fmla="*/ 0 h 162"/>
                  <a:gd name="T50" fmla="*/ 0 w 123"/>
                  <a:gd name="T51" fmla="*/ 0 h 162"/>
                  <a:gd name="T52" fmla="*/ 0 w 123"/>
                  <a:gd name="T53" fmla="*/ 0 h 162"/>
                  <a:gd name="T54" fmla="*/ 0 w 123"/>
                  <a:gd name="T55" fmla="*/ 0 h 162"/>
                  <a:gd name="T56" fmla="*/ 0 w 123"/>
                  <a:gd name="T57" fmla="*/ 0 h 162"/>
                  <a:gd name="T58" fmla="*/ 0 w 123"/>
                  <a:gd name="T59" fmla="*/ 0 h 162"/>
                  <a:gd name="T60" fmla="*/ 0 w 123"/>
                  <a:gd name="T61" fmla="*/ 0 h 162"/>
                  <a:gd name="T62" fmla="*/ 0 w 123"/>
                  <a:gd name="T63" fmla="*/ 0 h 162"/>
                  <a:gd name="T64" fmla="*/ 0 w 123"/>
                  <a:gd name="T65" fmla="*/ 0 h 162"/>
                  <a:gd name="T66" fmla="*/ 0 w 123"/>
                  <a:gd name="T67" fmla="*/ 0 h 162"/>
                  <a:gd name="T68" fmla="*/ 0 w 123"/>
                  <a:gd name="T69" fmla="*/ 0 h 162"/>
                  <a:gd name="T70" fmla="*/ 0 w 123"/>
                  <a:gd name="T71" fmla="*/ 0 h 162"/>
                  <a:gd name="T72" fmla="*/ 0 w 123"/>
                  <a:gd name="T73" fmla="*/ 0 h 162"/>
                  <a:gd name="T74" fmla="*/ 0 w 123"/>
                  <a:gd name="T75" fmla="*/ 0 h 162"/>
                  <a:gd name="T76" fmla="*/ 0 w 123"/>
                  <a:gd name="T77" fmla="*/ 0 h 162"/>
                  <a:gd name="T78" fmla="*/ 0 w 123"/>
                  <a:gd name="T79" fmla="*/ 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162"/>
                  <a:gd name="T122" fmla="*/ 123 w 123"/>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162">
                    <a:moveTo>
                      <a:pt x="2" y="0"/>
                    </a:moveTo>
                    <a:lnTo>
                      <a:pt x="16" y="1"/>
                    </a:lnTo>
                    <a:lnTo>
                      <a:pt x="32" y="4"/>
                    </a:lnTo>
                    <a:lnTo>
                      <a:pt x="46" y="9"/>
                    </a:lnTo>
                    <a:lnTo>
                      <a:pt x="60" y="16"/>
                    </a:lnTo>
                    <a:lnTo>
                      <a:pt x="71" y="23"/>
                    </a:lnTo>
                    <a:lnTo>
                      <a:pt x="82" y="32"/>
                    </a:lnTo>
                    <a:lnTo>
                      <a:pt x="92" y="42"/>
                    </a:lnTo>
                    <a:lnTo>
                      <a:pt x="102" y="54"/>
                    </a:lnTo>
                    <a:lnTo>
                      <a:pt x="109" y="66"/>
                    </a:lnTo>
                    <a:lnTo>
                      <a:pt x="115" y="78"/>
                    </a:lnTo>
                    <a:lnTo>
                      <a:pt x="119" y="91"/>
                    </a:lnTo>
                    <a:lnTo>
                      <a:pt x="123" y="104"/>
                    </a:lnTo>
                    <a:lnTo>
                      <a:pt x="123" y="117"/>
                    </a:lnTo>
                    <a:lnTo>
                      <a:pt x="123" y="131"/>
                    </a:lnTo>
                    <a:lnTo>
                      <a:pt x="120" y="144"/>
                    </a:lnTo>
                    <a:lnTo>
                      <a:pt x="116" y="159"/>
                    </a:lnTo>
                    <a:lnTo>
                      <a:pt x="110" y="159"/>
                    </a:lnTo>
                    <a:lnTo>
                      <a:pt x="107" y="161"/>
                    </a:lnTo>
                    <a:lnTo>
                      <a:pt x="101" y="162"/>
                    </a:lnTo>
                    <a:lnTo>
                      <a:pt x="97" y="162"/>
                    </a:lnTo>
                    <a:lnTo>
                      <a:pt x="97" y="146"/>
                    </a:lnTo>
                    <a:lnTo>
                      <a:pt x="97" y="134"/>
                    </a:lnTo>
                    <a:lnTo>
                      <a:pt x="95" y="121"/>
                    </a:lnTo>
                    <a:lnTo>
                      <a:pt x="93" y="109"/>
                    </a:lnTo>
                    <a:lnTo>
                      <a:pt x="89" y="97"/>
                    </a:lnTo>
                    <a:lnTo>
                      <a:pt x="85" y="87"/>
                    </a:lnTo>
                    <a:lnTo>
                      <a:pt x="80" y="77"/>
                    </a:lnTo>
                    <a:lnTo>
                      <a:pt x="74" y="68"/>
                    </a:lnTo>
                    <a:lnTo>
                      <a:pt x="67" y="58"/>
                    </a:lnTo>
                    <a:lnTo>
                      <a:pt x="60" y="49"/>
                    </a:lnTo>
                    <a:lnTo>
                      <a:pt x="51" y="41"/>
                    </a:lnTo>
                    <a:lnTo>
                      <a:pt x="43" y="33"/>
                    </a:lnTo>
                    <a:lnTo>
                      <a:pt x="32" y="26"/>
                    </a:lnTo>
                    <a:lnTo>
                      <a:pt x="23" y="18"/>
                    </a:lnTo>
                    <a:lnTo>
                      <a:pt x="12" y="10"/>
                    </a:lnTo>
                    <a:lnTo>
                      <a:pt x="0" y="3"/>
                    </a:lnTo>
                    <a:lnTo>
                      <a:pt x="0" y="2"/>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9" name="Freeform 128"/>
              <p:cNvSpPr>
                <a:spLocks/>
              </p:cNvSpPr>
              <p:nvPr/>
            </p:nvSpPr>
            <p:spPr bwMode="auto">
              <a:xfrm>
                <a:off x="5451" y="2399"/>
                <a:ext cx="15" cy="7"/>
              </a:xfrm>
              <a:custGeom>
                <a:avLst/>
                <a:gdLst>
                  <a:gd name="T0" fmla="*/ 0 w 32"/>
                  <a:gd name="T1" fmla="*/ 0 h 16"/>
                  <a:gd name="T2" fmla="*/ 0 w 32"/>
                  <a:gd name="T3" fmla="*/ 0 h 16"/>
                  <a:gd name="T4" fmla="*/ 0 w 32"/>
                  <a:gd name="T5" fmla="*/ 0 h 16"/>
                  <a:gd name="T6" fmla="*/ 0 w 32"/>
                  <a:gd name="T7" fmla="*/ 0 h 16"/>
                  <a:gd name="T8" fmla="*/ 0 w 32"/>
                  <a:gd name="T9" fmla="*/ 0 h 16"/>
                  <a:gd name="T10" fmla="*/ 0 w 32"/>
                  <a:gd name="T11" fmla="*/ 0 h 16"/>
                  <a:gd name="T12" fmla="*/ 0 w 32"/>
                  <a:gd name="T13" fmla="*/ 0 h 16"/>
                  <a:gd name="T14" fmla="*/ 0 w 32"/>
                  <a:gd name="T15" fmla="*/ 0 h 16"/>
                  <a:gd name="T16" fmla="*/ 0 w 32"/>
                  <a:gd name="T17" fmla="*/ 0 h 16"/>
                  <a:gd name="T18" fmla="*/ 0 w 32"/>
                  <a:gd name="T19" fmla="*/ 0 h 16"/>
                  <a:gd name="T20" fmla="*/ 0 w 32"/>
                  <a:gd name="T21" fmla="*/ 0 h 16"/>
                  <a:gd name="T22" fmla="*/ 0 w 32"/>
                  <a:gd name="T23" fmla="*/ 0 h 16"/>
                  <a:gd name="T24" fmla="*/ 0 w 32"/>
                  <a:gd name="T25" fmla="*/ 0 h 16"/>
                  <a:gd name="T26" fmla="*/ 0 w 32"/>
                  <a:gd name="T27" fmla="*/ 0 h 16"/>
                  <a:gd name="T28" fmla="*/ 0 w 32"/>
                  <a:gd name="T29" fmla="*/ 0 h 16"/>
                  <a:gd name="T30" fmla="*/ 0 w 3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26" y="0"/>
                    </a:moveTo>
                    <a:lnTo>
                      <a:pt x="30" y="3"/>
                    </a:lnTo>
                    <a:lnTo>
                      <a:pt x="32" y="6"/>
                    </a:lnTo>
                    <a:lnTo>
                      <a:pt x="29" y="9"/>
                    </a:lnTo>
                    <a:lnTo>
                      <a:pt x="26" y="12"/>
                    </a:lnTo>
                    <a:lnTo>
                      <a:pt x="19" y="14"/>
                    </a:lnTo>
                    <a:lnTo>
                      <a:pt x="12" y="16"/>
                    </a:lnTo>
                    <a:lnTo>
                      <a:pt x="5" y="16"/>
                    </a:lnTo>
                    <a:lnTo>
                      <a:pt x="0" y="16"/>
                    </a:lnTo>
                    <a:lnTo>
                      <a:pt x="0" y="14"/>
                    </a:lnTo>
                    <a:lnTo>
                      <a:pt x="0" y="12"/>
                    </a:lnTo>
                    <a:lnTo>
                      <a:pt x="6" y="9"/>
                    </a:lnTo>
                    <a:lnTo>
                      <a:pt x="13" y="7"/>
                    </a:lnTo>
                    <a:lnTo>
                      <a:pt x="20" y="4"/>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0" name="Freeform 129"/>
              <p:cNvSpPr>
                <a:spLocks/>
              </p:cNvSpPr>
              <p:nvPr/>
            </p:nvSpPr>
            <p:spPr bwMode="auto">
              <a:xfrm>
                <a:off x="5812" y="2399"/>
                <a:ext cx="15" cy="40"/>
              </a:xfrm>
              <a:custGeom>
                <a:avLst/>
                <a:gdLst>
                  <a:gd name="T0" fmla="*/ 0 w 42"/>
                  <a:gd name="T1" fmla="*/ 0 h 119"/>
                  <a:gd name="T2" fmla="*/ 0 w 42"/>
                  <a:gd name="T3" fmla="*/ 0 h 119"/>
                  <a:gd name="T4" fmla="*/ 0 w 42"/>
                  <a:gd name="T5" fmla="*/ 0 h 119"/>
                  <a:gd name="T6" fmla="*/ 0 w 42"/>
                  <a:gd name="T7" fmla="*/ 0 h 119"/>
                  <a:gd name="T8" fmla="*/ 0 w 42"/>
                  <a:gd name="T9" fmla="*/ 0 h 119"/>
                  <a:gd name="T10" fmla="*/ 0 w 42"/>
                  <a:gd name="T11" fmla="*/ 0 h 119"/>
                  <a:gd name="T12" fmla="*/ 0 w 42"/>
                  <a:gd name="T13" fmla="*/ 0 h 119"/>
                  <a:gd name="T14" fmla="*/ 0 w 42"/>
                  <a:gd name="T15" fmla="*/ 0 h 119"/>
                  <a:gd name="T16" fmla="*/ 0 w 42"/>
                  <a:gd name="T17" fmla="*/ 0 h 119"/>
                  <a:gd name="T18" fmla="*/ 0 w 42"/>
                  <a:gd name="T19" fmla="*/ 0 h 119"/>
                  <a:gd name="T20" fmla="*/ 0 w 42"/>
                  <a:gd name="T21" fmla="*/ 0 h 119"/>
                  <a:gd name="T22" fmla="*/ 0 w 42"/>
                  <a:gd name="T23" fmla="*/ 0 h 119"/>
                  <a:gd name="T24" fmla="*/ 0 w 42"/>
                  <a:gd name="T25" fmla="*/ 0 h 119"/>
                  <a:gd name="T26" fmla="*/ 0 w 42"/>
                  <a:gd name="T27" fmla="*/ 0 h 119"/>
                  <a:gd name="T28" fmla="*/ 0 w 42"/>
                  <a:gd name="T29" fmla="*/ 0 h 119"/>
                  <a:gd name="T30" fmla="*/ 0 w 42"/>
                  <a:gd name="T31" fmla="*/ 0 h 119"/>
                  <a:gd name="T32" fmla="*/ 0 w 42"/>
                  <a:gd name="T33" fmla="*/ 0 h 119"/>
                  <a:gd name="T34" fmla="*/ 0 w 42"/>
                  <a:gd name="T35" fmla="*/ 0 h 119"/>
                  <a:gd name="T36" fmla="*/ 0 w 42"/>
                  <a:gd name="T37" fmla="*/ 0 h 119"/>
                  <a:gd name="T38" fmla="*/ 0 w 42"/>
                  <a:gd name="T39" fmla="*/ 0 h 119"/>
                  <a:gd name="T40" fmla="*/ 0 w 42"/>
                  <a:gd name="T41" fmla="*/ 0 h 119"/>
                  <a:gd name="T42" fmla="*/ 0 w 42"/>
                  <a:gd name="T43" fmla="*/ 0 h 119"/>
                  <a:gd name="T44" fmla="*/ 0 w 42"/>
                  <a:gd name="T45" fmla="*/ 0 h 119"/>
                  <a:gd name="T46" fmla="*/ 0 w 42"/>
                  <a:gd name="T47" fmla="*/ 0 h 119"/>
                  <a:gd name="T48" fmla="*/ 0 w 42"/>
                  <a:gd name="T49" fmla="*/ 0 h 119"/>
                  <a:gd name="T50" fmla="*/ 0 w 42"/>
                  <a:gd name="T51" fmla="*/ 0 h 119"/>
                  <a:gd name="T52" fmla="*/ 0 w 42"/>
                  <a:gd name="T53" fmla="*/ 0 h 119"/>
                  <a:gd name="T54" fmla="*/ 0 w 42"/>
                  <a:gd name="T55" fmla="*/ 0 h 119"/>
                  <a:gd name="T56" fmla="*/ 0 w 42"/>
                  <a:gd name="T57" fmla="*/ 0 h 119"/>
                  <a:gd name="T58" fmla="*/ 0 w 42"/>
                  <a:gd name="T59" fmla="*/ 0 h 119"/>
                  <a:gd name="T60" fmla="*/ 0 w 42"/>
                  <a:gd name="T61" fmla="*/ 0 h 119"/>
                  <a:gd name="T62" fmla="*/ 0 w 42"/>
                  <a:gd name="T63" fmla="*/ 0 h 119"/>
                  <a:gd name="T64" fmla="*/ 0 w 42"/>
                  <a:gd name="T65" fmla="*/ 0 h 119"/>
                  <a:gd name="T66" fmla="*/ 0 w 42"/>
                  <a:gd name="T67" fmla="*/ 0 h 119"/>
                  <a:gd name="T68" fmla="*/ 0 w 42"/>
                  <a:gd name="T69" fmla="*/ 0 h 119"/>
                  <a:gd name="T70" fmla="*/ 0 w 42"/>
                  <a:gd name="T71" fmla="*/ 0 h 119"/>
                  <a:gd name="T72" fmla="*/ 0 w 42"/>
                  <a:gd name="T73" fmla="*/ 0 h 119"/>
                  <a:gd name="T74" fmla="*/ 0 w 42"/>
                  <a:gd name="T75" fmla="*/ 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119"/>
                  <a:gd name="T116" fmla="*/ 42 w 42"/>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119">
                    <a:moveTo>
                      <a:pt x="0" y="0"/>
                    </a:moveTo>
                    <a:lnTo>
                      <a:pt x="5" y="3"/>
                    </a:lnTo>
                    <a:lnTo>
                      <a:pt x="12" y="8"/>
                    </a:lnTo>
                    <a:lnTo>
                      <a:pt x="17" y="12"/>
                    </a:lnTo>
                    <a:lnTo>
                      <a:pt x="23" y="18"/>
                    </a:lnTo>
                    <a:lnTo>
                      <a:pt x="25" y="23"/>
                    </a:lnTo>
                    <a:lnTo>
                      <a:pt x="29" y="30"/>
                    </a:lnTo>
                    <a:lnTo>
                      <a:pt x="32" y="37"/>
                    </a:lnTo>
                    <a:lnTo>
                      <a:pt x="34" y="45"/>
                    </a:lnTo>
                    <a:lnTo>
                      <a:pt x="35" y="52"/>
                    </a:lnTo>
                    <a:lnTo>
                      <a:pt x="37" y="59"/>
                    </a:lnTo>
                    <a:lnTo>
                      <a:pt x="39" y="67"/>
                    </a:lnTo>
                    <a:lnTo>
                      <a:pt x="41" y="74"/>
                    </a:lnTo>
                    <a:lnTo>
                      <a:pt x="41" y="81"/>
                    </a:lnTo>
                    <a:lnTo>
                      <a:pt x="42" y="89"/>
                    </a:lnTo>
                    <a:lnTo>
                      <a:pt x="42" y="96"/>
                    </a:lnTo>
                    <a:lnTo>
                      <a:pt x="42" y="104"/>
                    </a:lnTo>
                    <a:lnTo>
                      <a:pt x="35" y="105"/>
                    </a:lnTo>
                    <a:lnTo>
                      <a:pt x="29" y="109"/>
                    </a:lnTo>
                    <a:lnTo>
                      <a:pt x="23" y="113"/>
                    </a:lnTo>
                    <a:lnTo>
                      <a:pt x="19" y="119"/>
                    </a:lnTo>
                    <a:lnTo>
                      <a:pt x="19" y="112"/>
                    </a:lnTo>
                    <a:lnTo>
                      <a:pt x="20" y="104"/>
                    </a:lnTo>
                    <a:lnTo>
                      <a:pt x="20" y="95"/>
                    </a:lnTo>
                    <a:lnTo>
                      <a:pt x="20" y="88"/>
                    </a:lnTo>
                    <a:lnTo>
                      <a:pt x="18" y="80"/>
                    </a:lnTo>
                    <a:lnTo>
                      <a:pt x="16" y="73"/>
                    </a:lnTo>
                    <a:lnTo>
                      <a:pt x="14" y="65"/>
                    </a:lnTo>
                    <a:lnTo>
                      <a:pt x="13" y="57"/>
                    </a:lnTo>
                    <a:lnTo>
                      <a:pt x="10" y="50"/>
                    </a:lnTo>
                    <a:lnTo>
                      <a:pt x="8" y="42"/>
                    </a:lnTo>
                    <a:lnTo>
                      <a:pt x="5" y="35"/>
                    </a:lnTo>
                    <a:lnTo>
                      <a:pt x="4" y="28"/>
                    </a:lnTo>
                    <a:lnTo>
                      <a:pt x="2" y="19"/>
                    </a:lnTo>
                    <a:lnTo>
                      <a:pt x="1" y="14"/>
                    </a:lnTo>
                    <a:lnTo>
                      <a:pt x="0" y="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1" name="Freeform 130"/>
              <p:cNvSpPr>
                <a:spLocks/>
              </p:cNvSpPr>
              <p:nvPr/>
            </p:nvSpPr>
            <p:spPr bwMode="auto">
              <a:xfrm>
                <a:off x="5421" y="2406"/>
                <a:ext cx="25" cy="6"/>
              </a:xfrm>
              <a:custGeom>
                <a:avLst/>
                <a:gdLst>
                  <a:gd name="T0" fmla="*/ 0 w 56"/>
                  <a:gd name="T1" fmla="*/ 0 h 14"/>
                  <a:gd name="T2" fmla="*/ 0 w 56"/>
                  <a:gd name="T3" fmla="*/ 0 h 14"/>
                  <a:gd name="T4" fmla="*/ 0 w 56"/>
                  <a:gd name="T5" fmla="*/ 0 h 14"/>
                  <a:gd name="T6" fmla="*/ 0 w 56"/>
                  <a:gd name="T7" fmla="*/ 0 h 14"/>
                  <a:gd name="T8" fmla="*/ 0 w 56"/>
                  <a:gd name="T9" fmla="*/ 0 h 14"/>
                  <a:gd name="T10" fmla="*/ 0 w 56"/>
                  <a:gd name="T11" fmla="*/ 0 h 14"/>
                  <a:gd name="T12" fmla="*/ 0 w 56"/>
                  <a:gd name="T13" fmla="*/ 0 h 14"/>
                  <a:gd name="T14" fmla="*/ 0 w 56"/>
                  <a:gd name="T15" fmla="*/ 0 h 14"/>
                  <a:gd name="T16" fmla="*/ 0 w 56"/>
                  <a:gd name="T17" fmla="*/ 0 h 14"/>
                  <a:gd name="T18" fmla="*/ 0 w 56"/>
                  <a:gd name="T19" fmla="*/ 0 h 14"/>
                  <a:gd name="T20" fmla="*/ 0 w 56"/>
                  <a:gd name="T21" fmla="*/ 0 h 14"/>
                  <a:gd name="T22" fmla="*/ 0 w 56"/>
                  <a:gd name="T23" fmla="*/ 0 h 14"/>
                  <a:gd name="T24" fmla="*/ 0 w 56"/>
                  <a:gd name="T25" fmla="*/ 0 h 14"/>
                  <a:gd name="T26" fmla="*/ 0 w 56"/>
                  <a:gd name="T27" fmla="*/ 0 h 14"/>
                  <a:gd name="T28" fmla="*/ 0 w 56"/>
                  <a:gd name="T29" fmla="*/ 0 h 14"/>
                  <a:gd name="T30" fmla="*/ 0 w 56"/>
                  <a:gd name="T31" fmla="*/ 0 h 14"/>
                  <a:gd name="T32" fmla="*/ 0 w 56"/>
                  <a:gd name="T33" fmla="*/ 0 h 14"/>
                  <a:gd name="T34" fmla="*/ 0 w 56"/>
                  <a:gd name="T35" fmla="*/ 0 h 14"/>
                  <a:gd name="T36" fmla="*/ 0 w 56"/>
                  <a:gd name="T37" fmla="*/ 0 h 14"/>
                  <a:gd name="T38" fmla="*/ 0 w 56"/>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4"/>
                  <a:gd name="T62" fmla="*/ 56 w 56"/>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4">
                    <a:moveTo>
                      <a:pt x="40" y="0"/>
                    </a:moveTo>
                    <a:lnTo>
                      <a:pt x="49" y="1"/>
                    </a:lnTo>
                    <a:lnTo>
                      <a:pt x="55" y="3"/>
                    </a:lnTo>
                    <a:lnTo>
                      <a:pt x="56" y="5"/>
                    </a:lnTo>
                    <a:lnTo>
                      <a:pt x="55" y="8"/>
                    </a:lnTo>
                    <a:lnTo>
                      <a:pt x="50" y="10"/>
                    </a:lnTo>
                    <a:lnTo>
                      <a:pt x="43" y="12"/>
                    </a:lnTo>
                    <a:lnTo>
                      <a:pt x="35" y="13"/>
                    </a:lnTo>
                    <a:lnTo>
                      <a:pt x="27" y="14"/>
                    </a:lnTo>
                    <a:lnTo>
                      <a:pt x="18" y="14"/>
                    </a:lnTo>
                    <a:lnTo>
                      <a:pt x="10" y="14"/>
                    </a:lnTo>
                    <a:lnTo>
                      <a:pt x="4" y="13"/>
                    </a:lnTo>
                    <a:lnTo>
                      <a:pt x="2" y="13"/>
                    </a:lnTo>
                    <a:lnTo>
                      <a:pt x="0" y="11"/>
                    </a:lnTo>
                    <a:lnTo>
                      <a:pt x="3" y="9"/>
                    </a:lnTo>
                    <a:lnTo>
                      <a:pt x="11" y="5"/>
                    </a:lnTo>
                    <a:lnTo>
                      <a:pt x="24" y="3"/>
                    </a:lnTo>
                    <a:lnTo>
                      <a:pt x="33" y="2"/>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2" name="Freeform 131"/>
              <p:cNvSpPr>
                <a:spLocks/>
              </p:cNvSpPr>
              <p:nvPr/>
            </p:nvSpPr>
            <p:spPr bwMode="auto">
              <a:xfrm>
                <a:off x="5773" y="2406"/>
                <a:ext cx="20" cy="29"/>
              </a:xfrm>
              <a:custGeom>
                <a:avLst/>
                <a:gdLst>
                  <a:gd name="T0" fmla="*/ 0 w 46"/>
                  <a:gd name="T1" fmla="*/ 0 h 69"/>
                  <a:gd name="T2" fmla="*/ 0 w 46"/>
                  <a:gd name="T3" fmla="*/ 0 h 69"/>
                  <a:gd name="T4" fmla="*/ 0 w 46"/>
                  <a:gd name="T5" fmla="*/ 0 h 69"/>
                  <a:gd name="T6" fmla="*/ 0 w 46"/>
                  <a:gd name="T7" fmla="*/ 0 h 69"/>
                  <a:gd name="T8" fmla="*/ 0 w 46"/>
                  <a:gd name="T9" fmla="*/ 0 h 69"/>
                  <a:gd name="T10" fmla="*/ 0 w 46"/>
                  <a:gd name="T11" fmla="*/ 0 h 69"/>
                  <a:gd name="T12" fmla="*/ 0 w 46"/>
                  <a:gd name="T13" fmla="*/ 0 h 69"/>
                  <a:gd name="T14" fmla="*/ 0 w 46"/>
                  <a:gd name="T15" fmla="*/ 0 h 69"/>
                  <a:gd name="T16" fmla="*/ 0 w 46"/>
                  <a:gd name="T17" fmla="*/ 0 h 69"/>
                  <a:gd name="T18" fmla="*/ 0 w 46"/>
                  <a:gd name="T19" fmla="*/ 0 h 69"/>
                  <a:gd name="T20" fmla="*/ 0 w 46"/>
                  <a:gd name="T21" fmla="*/ 0 h 69"/>
                  <a:gd name="T22" fmla="*/ 0 w 46"/>
                  <a:gd name="T23" fmla="*/ 0 h 69"/>
                  <a:gd name="T24" fmla="*/ 0 w 46"/>
                  <a:gd name="T25" fmla="*/ 0 h 69"/>
                  <a:gd name="T26" fmla="*/ 0 w 46"/>
                  <a:gd name="T27" fmla="*/ 0 h 69"/>
                  <a:gd name="T28" fmla="*/ 0 w 46"/>
                  <a:gd name="T29" fmla="*/ 0 h 69"/>
                  <a:gd name="T30" fmla="*/ 0 w 46"/>
                  <a:gd name="T31" fmla="*/ 0 h 69"/>
                  <a:gd name="T32" fmla="*/ 0 w 46"/>
                  <a:gd name="T33" fmla="*/ 0 h 69"/>
                  <a:gd name="T34" fmla="*/ 0 w 46"/>
                  <a:gd name="T35" fmla="*/ 0 h 69"/>
                  <a:gd name="T36" fmla="*/ 0 w 46"/>
                  <a:gd name="T37" fmla="*/ 0 h 69"/>
                  <a:gd name="T38" fmla="*/ 0 w 46"/>
                  <a:gd name="T39" fmla="*/ 0 h 69"/>
                  <a:gd name="T40" fmla="*/ 0 w 46"/>
                  <a:gd name="T41" fmla="*/ 0 h 69"/>
                  <a:gd name="T42" fmla="*/ 0 w 46"/>
                  <a:gd name="T43" fmla="*/ 0 h 69"/>
                  <a:gd name="T44" fmla="*/ 0 w 46"/>
                  <a:gd name="T45" fmla="*/ 0 h 69"/>
                  <a:gd name="T46" fmla="*/ 0 w 46"/>
                  <a:gd name="T47" fmla="*/ 0 h 69"/>
                  <a:gd name="T48" fmla="*/ 0 w 46"/>
                  <a:gd name="T49" fmla="*/ 0 h 69"/>
                  <a:gd name="T50" fmla="*/ 0 w 46"/>
                  <a:gd name="T51" fmla="*/ 0 h 69"/>
                  <a:gd name="T52" fmla="*/ 0 w 46"/>
                  <a:gd name="T53" fmla="*/ 0 h 69"/>
                  <a:gd name="T54" fmla="*/ 0 w 46"/>
                  <a:gd name="T55" fmla="*/ 0 h 69"/>
                  <a:gd name="T56" fmla="*/ 0 w 46"/>
                  <a:gd name="T57" fmla="*/ 0 h 69"/>
                  <a:gd name="T58" fmla="*/ 0 w 46"/>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69"/>
                  <a:gd name="T92" fmla="*/ 46 w 46"/>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69">
                    <a:moveTo>
                      <a:pt x="40" y="0"/>
                    </a:moveTo>
                    <a:lnTo>
                      <a:pt x="41" y="5"/>
                    </a:lnTo>
                    <a:lnTo>
                      <a:pt x="43" y="13"/>
                    </a:lnTo>
                    <a:lnTo>
                      <a:pt x="44" y="20"/>
                    </a:lnTo>
                    <a:lnTo>
                      <a:pt x="46" y="27"/>
                    </a:lnTo>
                    <a:lnTo>
                      <a:pt x="45" y="34"/>
                    </a:lnTo>
                    <a:lnTo>
                      <a:pt x="44" y="41"/>
                    </a:lnTo>
                    <a:lnTo>
                      <a:pt x="42" y="47"/>
                    </a:lnTo>
                    <a:lnTo>
                      <a:pt x="40" y="54"/>
                    </a:lnTo>
                    <a:lnTo>
                      <a:pt x="37" y="59"/>
                    </a:lnTo>
                    <a:lnTo>
                      <a:pt x="31" y="64"/>
                    </a:lnTo>
                    <a:lnTo>
                      <a:pt x="27" y="65"/>
                    </a:lnTo>
                    <a:lnTo>
                      <a:pt x="22" y="67"/>
                    </a:lnTo>
                    <a:lnTo>
                      <a:pt x="19" y="68"/>
                    </a:lnTo>
                    <a:lnTo>
                      <a:pt x="14" y="69"/>
                    </a:lnTo>
                    <a:lnTo>
                      <a:pt x="8" y="65"/>
                    </a:lnTo>
                    <a:lnTo>
                      <a:pt x="3" y="60"/>
                    </a:lnTo>
                    <a:lnTo>
                      <a:pt x="1" y="57"/>
                    </a:lnTo>
                    <a:lnTo>
                      <a:pt x="0" y="53"/>
                    </a:lnTo>
                    <a:lnTo>
                      <a:pt x="0" y="49"/>
                    </a:lnTo>
                    <a:lnTo>
                      <a:pt x="2" y="44"/>
                    </a:lnTo>
                    <a:lnTo>
                      <a:pt x="3" y="39"/>
                    </a:lnTo>
                    <a:lnTo>
                      <a:pt x="7" y="35"/>
                    </a:lnTo>
                    <a:lnTo>
                      <a:pt x="10" y="30"/>
                    </a:lnTo>
                    <a:lnTo>
                      <a:pt x="14" y="24"/>
                    </a:lnTo>
                    <a:lnTo>
                      <a:pt x="18" y="20"/>
                    </a:lnTo>
                    <a:lnTo>
                      <a:pt x="22" y="16"/>
                    </a:lnTo>
                    <a:lnTo>
                      <a:pt x="31" y="7"/>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3" name="Freeform 132"/>
              <p:cNvSpPr>
                <a:spLocks/>
              </p:cNvSpPr>
              <p:nvPr/>
            </p:nvSpPr>
            <p:spPr bwMode="auto">
              <a:xfrm>
                <a:off x="5218" y="2409"/>
                <a:ext cx="65" cy="40"/>
              </a:xfrm>
              <a:custGeom>
                <a:avLst/>
                <a:gdLst>
                  <a:gd name="T0" fmla="*/ 0 w 157"/>
                  <a:gd name="T1" fmla="*/ 0 h 90"/>
                  <a:gd name="T2" fmla="*/ 0 w 157"/>
                  <a:gd name="T3" fmla="*/ 0 h 90"/>
                  <a:gd name="T4" fmla="*/ 0 w 157"/>
                  <a:gd name="T5" fmla="*/ 0 h 90"/>
                  <a:gd name="T6" fmla="*/ 0 w 157"/>
                  <a:gd name="T7" fmla="*/ 0 h 90"/>
                  <a:gd name="T8" fmla="*/ 0 w 157"/>
                  <a:gd name="T9" fmla="*/ 0 h 90"/>
                  <a:gd name="T10" fmla="*/ 0 w 157"/>
                  <a:gd name="T11" fmla="*/ 0 h 90"/>
                  <a:gd name="T12" fmla="*/ 0 w 157"/>
                  <a:gd name="T13" fmla="*/ 0 h 90"/>
                  <a:gd name="T14" fmla="*/ 0 w 157"/>
                  <a:gd name="T15" fmla="*/ 0 h 90"/>
                  <a:gd name="T16" fmla="*/ 0 w 157"/>
                  <a:gd name="T17" fmla="*/ 0 h 90"/>
                  <a:gd name="T18" fmla="*/ 0 w 157"/>
                  <a:gd name="T19" fmla="*/ 0 h 90"/>
                  <a:gd name="T20" fmla="*/ 0 w 157"/>
                  <a:gd name="T21" fmla="*/ 0 h 90"/>
                  <a:gd name="T22" fmla="*/ 0 w 157"/>
                  <a:gd name="T23" fmla="*/ 0 h 90"/>
                  <a:gd name="T24" fmla="*/ 0 w 157"/>
                  <a:gd name="T25" fmla="*/ 0 h 90"/>
                  <a:gd name="T26" fmla="*/ 0 w 157"/>
                  <a:gd name="T27" fmla="*/ 0 h 90"/>
                  <a:gd name="T28" fmla="*/ 0 w 157"/>
                  <a:gd name="T29" fmla="*/ 0 h 90"/>
                  <a:gd name="T30" fmla="*/ 0 w 157"/>
                  <a:gd name="T31" fmla="*/ 0 h 90"/>
                  <a:gd name="T32" fmla="*/ 0 w 157"/>
                  <a:gd name="T33" fmla="*/ 0 h 90"/>
                  <a:gd name="T34" fmla="*/ 0 w 157"/>
                  <a:gd name="T35" fmla="*/ 0 h 90"/>
                  <a:gd name="T36" fmla="*/ 0 w 157"/>
                  <a:gd name="T37" fmla="*/ 0 h 90"/>
                  <a:gd name="T38" fmla="*/ 0 w 157"/>
                  <a:gd name="T39" fmla="*/ 0 h 90"/>
                  <a:gd name="T40" fmla="*/ 0 w 157"/>
                  <a:gd name="T41" fmla="*/ 0 h 90"/>
                  <a:gd name="T42" fmla="*/ 0 w 157"/>
                  <a:gd name="T43" fmla="*/ 0 h 90"/>
                  <a:gd name="T44" fmla="*/ 0 w 157"/>
                  <a:gd name="T45" fmla="*/ 0 h 90"/>
                  <a:gd name="T46" fmla="*/ 0 w 157"/>
                  <a:gd name="T47" fmla="*/ 0 h 90"/>
                  <a:gd name="T48" fmla="*/ 0 w 157"/>
                  <a:gd name="T49" fmla="*/ 0 h 90"/>
                  <a:gd name="T50" fmla="*/ 0 w 157"/>
                  <a:gd name="T51" fmla="*/ 0 h 90"/>
                  <a:gd name="T52" fmla="*/ 0 w 157"/>
                  <a:gd name="T53" fmla="*/ 0 h 90"/>
                  <a:gd name="T54" fmla="*/ 0 w 157"/>
                  <a:gd name="T55" fmla="*/ 0 h 90"/>
                  <a:gd name="T56" fmla="*/ 0 w 157"/>
                  <a:gd name="T57" fmla="*/ 0 h 90"/>
                  <a:gd name="T58" fmla="*/ 0 w 157"/>
                  <a:gd name="T59" fmla="*/ 0 h 90"/>
                  <a:gd name="T60" fmla="*/ 0 w 157"/>
                  <a:gd name="T61" fmla="*/ 0 h 90"/>
                  <a:gd name="T62" fmla="*/ 0 w 157"/>
                  <a:gd name="T63" fmla="*/ 0 h 90"/>
                  <a:gd name="T64" fmla="*/ 0 w 157"/>
                  <a:gd name="T65" fmla="*/ 0 h 90"/>
                  <a:gd name="T66" fmla="*/ 0 w 157"/>
                  <a:gd name="T67" fmla="*/ 0 h 90"/>
                  <a:gd name="T68" fmla="*/ 0 w 157"/>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
                  <a:gd name="T106" fmla="*/ 0 h 90"/>
                  <a:gd name="T107" fmla="*/ 157 w 157"/>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 h="90">
                    <a:moveTo>
                      <a:pt x="4" y="0"/>
                    </a:moveTo>
                    <a:lnTo>
                      <a:pt x="13" y="3"/>
                    </a:lnTo>
                    <a:lnTo>
                      <a:pt x="20" y="6"/>
                    </a:lnTo>
                    <a:lnTo>
                      <a:pt x="29" y="10"/>
                    </a:lnTo>
                    <a:lnTo>
                      <a:pt x="38" y="13"/>
                    </a:lnTo>
                    <a:lnTo>
                      <a:pt x="48" y="15"/>
                    </a:lnTo>
                    <a:lnTo>
                      <a:pt x="57" y="19"/>
                    </a:lnTo>
                    <a:lnTo>
                      <a:pt x="67" y="23"/>
                    </a:lnTo>
                    <a:lnTo>
                      <a:pt x="77" y="26"/>
                    </a:lnTo>
                    <a:lnTo>
                      <a:pt x="87" y="29"/>
                    </a:lnTo>
                    <a:lnTo>
                      <a:pt x="97" y="33"/>
                    </a:lnTo>
                    <a:lnTo>
                      <a:pt x="106" y="35"/>
                    </a:lnTo>
                    <a:lnTo>
                      <a:pt x="116" y="40"/>
                    </a:lnTo>
                    <a:lnTo>
                      <a:pt x="126" y="43"/>
                    </a:lnTo>
                    <a:lnTo>
                      <a:pt x="136" y="48"/>
                    </a:lnTo>
                    <a:lnTo>
                      <a:pt x="147" y="51"/>
                    </a:lnTo>
                    <a:lnTo>
                      <a:pt x="157" y="56"/>
                    </a:lnTo>
                    <a:lnTo>
                      <a:pt x="153" y="58"/>
                    </a:lnTo>
                    <a:lnTo>
                      <a:pt x="151" y="61"/>
                    </a:lnTo>
                    <a:lnTo>
                      <a:pt x="145" y="61"/>
                    </a:lnTo>
                    <a:lnTo>
                      <a:pt x="141" y="63"/>
                    </a:lnTo>
                    <a:lnTo>
                      <a:pt x="135" y="63"/>
                    </a:lnTo>
                    <a:lnTo>
                      <a:pt x="131" y="63"/>
                    </a:lnTo>
                    <a:lnTo>
                      <a:pt x="125" y="63"/>
                    </a:lnTo>
                    <a:lnTo>
                      <a:pt x="122" y="64"/>
                    </a:lnTo>
                    <a:lnTo>
                      <a:pt x="115" y="64"/>
                    </a:lnTo>
                    <a:lnTo>
                      <a:pt x="114" y="67"/>
                    </a:lnTo>
                    <a:lnTo>
                      <a:pt x="114" y="69"/>
                    </a:lnTo>
                    <a:lnTo>
                      <a:pt x="117" y="72"/>
                    </a:lnTo>
                    <a:lnTo>
                      <a:pt x="123" y="78"/>
                    </a:lnTo>
                    <a:lnTo>
                      <a:pt x="131" y="85"/>
                    </a:lnTo>
                    <a:lnTo>
                      <a:pt x="131" y="87"/>
                    </a:lnTo>
                    <a:lnTo>
                      <a:pt x="123" y="89"/>
                    </a:lnTo>
                    <a:lnTo>
                      <a:pt x="115" y="90"/>
                    </a:lnTo>
                    <a:lnTo>
                      <a:pt x="110" y="89"/>
                    </a:lnTo>
                    <a:lnTo>
                      <a:pt x="106" y="88"/>
                    </a:lnTo>
                    <a:lnTo>
                      <a:pt x="101" y="88"/>
                    </a:lnTo>
                    <a:lnTo>
                      <a:pt x="97" y="87"/>
                    </a:lnTo>
                    <a:lnTo>
                      <a:pt x="92" y="85"/>
                    </a:lnTo>
                    <a:lnTo>
                      <a:pt x="87" y="83"/>
                    </a:lnTo>
                    <a:lnTo>
                      <a:pt x="81" y="81"/>
                    </a:lnTo>
                    <a:lnTo>
                      <a:pt x="76" y="79"/>
                    </a:lnTo>
                    <a:lnTo>
                      <a:pt x="67" y="74"/>
                    </a:lnTo>
                    <a:lnTo>
                      <a:pt x="58" y="70"/>
                    </a:lnTo>
                    <a:lnTo>
                      <a:pt x="54" y="66"/>
                    </a:lnTo>
                    <a:lnTo>
                      <a:pt x="50" y="63"/>
                    </a:lnTo>
                    <a:lnTo>
                      <a:pt x="47" y="61"/>
                    </a:lnTo>
                    <a:lnTo>
                      <a:pt x="45" y="58"/>
                    </a:lnTo>
                    <a:lnTo>
                      <a:pt x="45" y="55"/>
                    </a:lnTo>
                    <a:lnTo>
                      <a:pt x="50" y="54"/>
                    </a:lnTo>
                    <a:lnTo>
                      <a:pt x="52" y="54"/>
                    </a:lnTo>
                    <a:lnTo>
                      <a:pt x="57" y="55"/>
                    </a:lnTo>
                    <a:lnTo>
                      <a:pt x="63" y="57"/>
                    </a:lnTo>
                    <a:lnTo>
                      <a:pt x="71" y="60"/>
                    </a:lnTo>
                    <a:lnTo>
                      <a:pt x="71" y="58"/>
                    </a:lnTo>
                    <a:lnTo>
                      <a:pt x="66" y="51"/>
                    </a:lnTo>
                    <a:lnTo>
                      <a:pt x="60" y="47"/>
                    </a:lnTo>
                    <a:lnTo>
                      <a:pt x="53" y="42"/>
                    </a:lnTo>
                    <a:lnTo>
                      <a:pt x="45" y="39"/>
                    </a:lnTo>
                    <a:lnTo>
                      <a:pt x="36" y="35"/>
                    </a:lnTo>
                    <a:lnTo>
                      <a:pt x="28" y="33"/>
                    </a:lnTo>
                    <a:lnTo>
                      <a:pt x="20" y="30"/>
                    </a:lnTo>
                    <a:lnTo>
                      <a:pt x="13" y="27"/>
                    </a:lnTo>
                    <a:lnTo>
                      <a:pt x="6" y="22"/>
                    </a:lnTo>
                    <a:lnTo>
                      <a:pt x="2" y="16"/>
                    </a:lnTo>
                    <a:lnTo>
                      <a:pt x="0" y="12"/>
                    </a:lnTo>
                    <a:lnTo>
                      <a:pt x="1" y="9"/>
                    </a:lnTo>
                    <a:lnTo>
                      <a:pt x="2" y="5"/>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4" name="Freeform 133"/>
              <p:cNvSpPr>
                <a:spLocks/>
              </p:cNvSpPr>
              <p:nvPr/>
            </p:nvSpPr>
            <p:spPr bwMode="auto">
              <a:xfrm>
                <a:off x="5595" y="2426"/>
                <a:ext cx="25" cy="59"/>
              </a:xfrm>
              <a:custGeom>
                <a:avLst/>
                <a:gdLst>
                  <a:gd name="T0" fmla="*/ 0 w 56"/>
                  <a:gd name="T1" fmla="*/ 0 h 141"/>
                  <a:gd name="T2" fmla="*/ 0 w 56"/>
                  <a:gd name="T3" fmla="*/ 0 h 141"/>
                  <a:gd name="T4" fmla="*/ 0 w 56"/>
                  <a:gd name="T5" fmla="*/ 0 h 141"/>
                  <a:gd name="T6" fmla="*/ 0 w 56"/>
                  <a:gd name="T7" fmla="*/ 0 h 141"/>
                  <a:gd name="T8" fmla="*/ 0 w 56"/>
                  <a:gd name="T9" fmla="*/ 0 h 141"/>
                  <a:gd name="T10" fmla="*/ 0 w 56"/>
                  <a:gd name="T11" fmla="*/ 0 h 141"/>
                  <a:gd name="T12" fmla="*/ 0 w 56"/>
                  <a:gd name="T13" fmla="*/ 0 h 141"/>
                  <a:gd name="T14" fmla="*/ 0 w 56"/>
                  <a:gd name="T15" fmla="*/ 0 h 141"/>
                  <a:gd name="T16" fmla="*/ 0 w 56"/>
                  <a:gd name="T17" fmla="*/ 0 h 141"/>
                  <a:gd name="T18" fmla="*/ 0 w 56"/>
                  <a:gd name="T19" fmla="*/ 0 h 141"/>
                  <a:gd name="T20" fmla="*/ 0 w 56"/>
                  <a:gd name="T21" fmla="*/ 0 h 141"/>
                  <a:gd name="T22" fmla="*/ 0 w 56"/>
                  <a:gd name="T23" fmla="*/ 0 h 141"/>
                  <a:gd name="T24" fmla="*/ 0 w 56"/>
                  <a:gd name="T25" fmla="*/ 0 h 141"/>
                  <a:gd name="T26" fmla="*/ 0 w 56"/>
                  <a:gd name="T27" fmla="*/ 0 h 141"/>
                  <a:gd name="T28" fmla="*/ 0 w 56"/>
                  <a:gd name="T29" fmla="*/ 0 h 141"/>
                  <a:gd name="T30" fmla="*/ 0 w 56"/>
                  <a:gd name="T31" fmla="*/ 0 h 141"/>
                  <a:gd name="T32" fmla="*/ 0 w 56"/>
                  <a:gd name="T33" fmla="*/ 0 h 141"/>
                  <a:gd name="T34" fmla="*/ 0 w 56"/>
                  <a:gd name="T35" fmla="*/ 0 h 141"/>
                  <a:gd name="T36" fmla="*/ 0 w 56"/>
                  <a:gd name="T37" fmla="*/ 0 h 141"/>
                  <a:gd name="T38" fmla="*/ 0 w 56"/>
                  <a:gd name="T39" fmla="*/ 0 h 141"/>
                  <a:gd name="T40" fmla="*/ 0 w 56"/>
                  <a:gd name="T41" fmla="*/ 0 h 141"/>
                  <a:gd name="T42" fmla="*/ 0 w 56"/>
                  <a:gd name="T43" fmla="*/ 0 h 141"/>
                  <a:gd name="T44" fmla="*/ 0 w 56"/>
                  <a:gd name="T45" fmla="*/ 0 h 141"/>
                  <a:gd name="T46" fmla="*/ 0 w 56"/>
                  <a:gd name="T47" fmla="*/ 0 h 141"/>
                  <a:gd name="T48" fmla="*/ 0 w 56"/>
                  <a:gd name="T49" fmla="*/ 0 h 141"/>
                  <a:gd name="T50" fmla="*/ 0 w 56"/>
                  <a:gd name="T51" fmla="*/ 0 h 141"/>
                  <a:gd name="T52" fmla="*/ 0 w 56"/>
                  <a:gd name="T53" fmla="*/ 0 h 141"/>
                  <a:gd name="T54" fmla="*/ 0 w 56"/>
                  <a:gd name="T55" fmla="*/ 0 h 141"/>
                  <a:gd name="T56" fmla="*/ 0 w 56"/>
                  <a:gd name="T57" fmla="*/ 0 h 141"/>
                  <a:gd name="T58" fmla="*/ 0 w 56"/>
                  <a:gd name="T59" fmla="*/ 0 h 141"/>
                  <a:gd name="T60" fmla="*/ 0 w 56"/>
                  <a:gd name="T61" fmla="*/ 0 h 141"/>
                  <a:gd name="T62" fmla="*/ 0 w 56"/>
                  <a:gd name="T63" fmla="*/ 0 h 141"/>
                  <a:gd name="T64" fmla="*/ 0 w 56"/>
                  <a:gd name="T65" fmla="*/ 0 h 141"/>
                  <a:gd name="T66" fmla="*/ 0 w 56"/>
                  <a:gd name="T67" fmla="*/ 0 h 141"/>
                  <a:gd name="T68" fmla="*/ 0 w 56"/>
                  <a:gd name="T69" fmla="*/ 0 h 141"/>
                  <a:gd name="T70" fmla="*/ 0 w 56"/>
                  <a:gd name="T71" fmla="*/ 0 h 141"/>
                  <a:gd name="T72" fmla="*/ 0 w 56"/>
                  <a:gd name="T73" fmla="*/ 0 h 141"/>
                  <a:gd name="T74" fmla="*/ 0 w 56"/>
                  <a:gd name="T75" fmla="*/ 0 h 141"/>
                  <a:gd name="T76" fmla="*/ 0 w 56"/>
                  <a:gd name="T77" fmla="*/ 0 h 141"/>
                  <a:gd name="T78" fmla="*/ 0 w 56"/>
                  <a:gd name="T79" fmla="*/ 0 h 141"/>
                  <a:gd name="T80" fmla="*/ 0 w 56"/>
                  <a:gd name="T81" fmla="*/ 0 h 141"/>
                  <a:gd name="T82" fmla="*/ 0 w 56"/>
                  <a:gd name="T83" fmla="*/ 0 h 141"/>
                  <a:gd name="T84" fmla="*/ 0 w 56"/>
                  <a:gd name="T85" fmla="*/ 0 h 141"/>
                  <a:gd name="T86" fmla="*/ 0 w 56"/>
                  <a:gd name="T87" fmla="*/ 0 h 141"/>
                  <a:gd name="T88" fmla="*/ 0 w 56"/>
                  <a:gd name="T89" fmla="*/ 0 h 141"/>
                  <a:gd name="T90" fmla="*/ 0 w 56"/>
                  <a:gd name="T91" fmla="*/ 0 h 141"/>
                  <a:gd name="T92" fmla="*/ 0 w 56"/>
                  <a:gd name="T93" fmla="*/ 0 h 141"/>
                  <a:gd name="T94" fmla="*/ 0 w 56"/>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141"/>
                  <a:gd name="T146" fmla="*/ 56 w 56"/>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141">
                    <a:moveTo>
                      <a:pt x="13" y="0"/>
                    </a:moveTo>
                    <a:lnTo>
                      <a:pt x="13" y="9"/>
                    </a:lnTo>
                    <a:lnTo>
                      <a:pt x="15" y="17"/>
                    </a:lnTo>
                    <a:lnTo>
                      <a:pt x="17" y="24"/>
                    </a:lnTo>
                    <a:lnTo>
                      <a:pt x="19" y="32"/>
                    </a:lnTo>
                    <a:lnTo>
                      <a:pt x="21" y="39"/>
                    </a:lnTo>
                    <a:lnTo>
                      <a:pt x="24" y="48"/>
                    </a:lnTo>
                    <a:lnTo>
                      <a:pt x="26" y="55"/>
                    </a:lnTo>
                    <a:lnTo>
                      <a:pt x="30" y="64"/>
                    </a:lnTo>
                    <a:lnTo>
                      <a:pt x="33" y="73"/>
                    </a:lnTo>
                    <a:lnTo>
                      <a:pt x="37" y="82"/>
                    </a:lnTo>
                    <a:lnTo>
                      <a:pt x="38" y="86"/>
                    </a:lnTo>
                    <a:lnTo>
                      <a:pt x="40" y="91"/>
                    </a:lnTo>
                    <a:lnTo>
                      <a:pt x="42" y="95"/>
                    </a:lnTo>
                    <a:lnTo>
                      <a:pt x="44" y="101"/>
                    </a:lnTo>
                    <a:lnTo>
                      <a:pt x="45" y="105"/>
                    </a:lnTo>
                    <a:lnTo>
                      <a:pt x="47" y="111"/>
                    </a:lnTo>
                    <a:lnTo>
                      <a:pt x="48" y="115"/>
                    </a:lnTo>
                    <a:lnTo>
                      <a:pt x="51" y="121"/>
                    </a:lnTo>
                    <a:lnTo>
                      <a:pt x="52" y="125"/>
                    </a:lnTo>
                    <a:lnTo>
                      <a:pt x="54" y="131"/>
                    </a:lnTo>
                    <a:lnTo>
                      <a:pt x="55" y="135"/>
                    </a:lnTo>
                    <a:lnTo>
                      <a:pt x="56" y="141"/>
                    </a:lnTo>
                    <a:lnTo>
                      <a:pt x="49" y="138"/>
                    </a:lnTo>
                    <a:lnTo>
                      <a:pt x="43" y="135"/>
                    </a:lnTo>
                    <a:lnTo>
                      <a:pt x="37" y="131"/>
                    </a:lnTo>
                    <a:lnTo>
                      <a:pt x="32" y="128"/>
                    </a:lnTo>
                    <a:lnTo>
                      <a:pt x="26" y="123"/>
                    </a:lnTo>
                    <a:lnTo>
                      <a:pt x="22" y="118"/>
                    </a:lnTo>
                    <a:lnTo>
                      <a:pt x="17" y="113"/>
                    </a:lnTo>
                    <a:lnTo>
                      <a:pt x="15" y="108"/>
                    </a:lnTo>
                    <a:lnTo>
                      <a:pt x="10" y="101"/>
                    </a:lnTo>
                    <a:lnTo>
                      <a:pt x="8" y="94"/>
                    </a:lnTo>
                    <a:lnTo>
                      <a:pt x="5" y="89"/>
                    </a:lnTo>
                    <a:lnTo>
                      <a:pt x="4" y="83"/>
                    </a:lnTo>
                    <a:lnTo>
                      <a:pt x="2" y="75"/>
                    </a:lnTo>
                    <a:lnTo>
                      <a:pt x="1" y="69"/>
                    </a:lnTo>
                    <a:lnTo>
                      <a:pt x="1" y="61"/>
                    </a:lnTo>
                    <a:lnTo>
                      <a:pt x="1" y="55"/>
                    </a:lnTo>
                    <a:lnTo>
                      <a:pt x="0" y="48"/>
                    </a:lnTo>
                    <a:lnTo>
                      <a:pt x="0" y="40"/>
                    </a:lnTo>
                    <a:lnTo>
                      <a:pt x="1" y="34"/>
                    </a:lnTo>
                    <a:lnTo>
                      <a:pt x="3" y="27"/>
                    </a:lnTo>
                    <a:lnTo>
                      <a:pt x="5" y="19"/>
                    </a:lnTo>
                    <a:lnTo>
                      <a:pt x="7" y="13"/>
                    </a:lnTo>
                    <a:lnTo>
                      <a:pt x="9" y="6"/>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5" name="Freeform 134"/>
              <p:cNvSpPr>
                <a:spLocks/>
              </p:cNvSpPr>
              <p:nvPr/>
            </p:nvSpPr>
            <p:spPr bwMode="auto">
              <a:xfrm>
                <a:off x="5371" y="2426"/>
                <a:ext cx="25" cy="11"/>
              </a:xfrm>
              <a:custGeom>
                <a:avLst/>
                <a:gdLst>
                  <a:gd name="T0" fmla="*/ 0 w 60"/>
                  <a:gd name="T1" fmla="*/ 0 h 28"/>
                  <a:gd name="T2" fmla="*/ 0 w 60"/>
                  <a:gd name="T3" fmla="*/ 0 h 28"/>
                  <a:gd name="T4" fmla="*/ 0 w 60"/>
                  <a:gd name="T5" fmla="*/ 0 h 28"/>
                  <a:gd name="T6" fmla="*/ 0 w 60"/>
                  <a:gd name="T7" fmla="*/ 0 h 28"/>
                  <a:gd name="T8" fmla="*/ 0 w 60"/>
                  <a:gd name="T9" fmla="*/ 0 h 28"/>
                  <a:gd name="T10" fmla="*/ 0 w 60"/>
                  <a:gd name="T11" fmla="*/ 0 h 28"/>
                  <a:gd name="T12" fmla="*/ 0 w 60"/>
                  <a:gd name="T13" fmla="*/ 0 h 28"/>
                  <a:gd name="T14" fmla="*/ 0 w 60"/>
                  <a:gd name="T15" fmla="*/ 0 h 28"/>
                  <a:gd name="T16" fmla="*/ 0 w 60"/>
                  <a:gd name="T17" fmla="*/ 0 h 28"/>
                  <a:gd name="T18" fmla="*/ 0 w 60"/>
                  <a:gd name="T19" fmla="*/ 0 h 28"/>
                  <a:gd name="T20" fmla="*/ 0 w 60"/>
                  <a:gd name="T21" fmla="*/ 0 h 28"/>
                  <a:gd name="T22" fmla="*/ 0 w 60"/>
                  <a:gd name="T23" fmla="*/ 0 h 28"/>
                  <a:gd name="T24" fmla="*/ 0 w 60"/>
                  <a:gd name="T25" fmla="*/ 0 h 28"/>
                  <a:gd name="T26" fmla="*/ 0 w 60"/>
                  <a:gd name="T27" fmla="*/ 0 h 28"/>
                  <a:gd name="T28" fmla="*/ 0 w 60"/>
                  <a:gd name="T29" fmla="*/ 0 h 28"/>
                  <a:gd name="T30" fmla="*/ 0 w 60"/>
                  <a:gd name="T31" fmla="*/ 0 h 28"/>
                  <a:gd name="T32" fmla="*/ 0 w 60"/>
                  <a:gd name="T33" fmla="*/ 0 h 28"/>
                  <a:gd name="T34" fmla="*/ 0 w 60"/>
                  <a:gd name="T35" fmla="*/ 0 h 28"/>
                  <a:gd name="T36" fmla="*/ 0 w 60"/>
                  <a:gd name="T37" fmla="*/ 0 h 28"/>
                  <a:gd name="T38" fmla="*/ 0 w 60"/>
                  <a:gd name="T39" fmla="*/ 0 h 28"/>
                  <a:gd name="T40" fmla="*/ 0 w 60"/>
                  <a:gd name="T41" fmla="*/ 0 h 28"/>
                  <a:gd name="T42" fmla="*/ 0 w 60"/>
                  <a:gd name="T43" fmla="*/ 0 h 28"/>
                  <a:gd name="T44" fmla="*/ 0 w 60"/>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8"/>
                  <a:gd name="T71" fmla="*/ 60 w 60"/>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8">
                    <a:moveTo>
                      <a:pt x="31" y="0"/>
                    </a:moveTo>
                    <a:lnTo>
                      <a:pt x="37" y="0"/>
                    </a:lnTo>
                    <a:lnTo>
                      <a:pt x="45" y="0"/>
                    </a:lnTo>
                    <a:lnTo>
                      <a:pt x="52" y="0"/>
                    </a:lnTo>
                    <a:lnTo>
                      <a:pt x="60" y="0"/>
                    </a:lnTo>
                    <a:lnTo>
                      <a:pt x="60" y="2"/>
                    </a:lnTo>
                    <a:lnTo>
                      <a:pt x="53" y="9"/>
                    </a:lnTo>
                    <a:lnTo>
                      <a:pt x="47" y="14"/>
                    </a:lnTo>
                    <a:lnTo>
                      <a:pt x="39" y="19"/>
                    </a:lnTo>
                    <a:lnTo>
                      <a:pt x="32" y="22"/>
                    </a:lnTo>
                    <a:lnTo>
                      <a:pt x="24" y="24"/>
                    </a:lnTo>
                    <a:lnTo>
                      <a:pt x="16" y="26"/>
                    </a:lnTo>
                    <a:lnTo>
                      <a:pt x="8" y="27"/>
                    </a:lnTo>
                    <a:lnTo>
                      <a:pt x="0" y="28"/>
                    </a:lnTo>
                    <a:lnTo>
                      <a:pt x="1" y="22"/>
                    </a:lnTo>
                    <a:lnTo>
                      <a:pt x="4" y="17"/>
                    </a:lnTo>
                    <a:lnTo>
                      <a:pt x="7" y="12"/>
                    </a:lnTo>
                    <a:lnTo>
                      <a:pt x="11" y="10"/>
                    </a:lnTo>
                    <a:lnTo>
                      <a:pt x="16" y="6"/>
                    </a:lnTo>
                    <a:lnTo>
                      <a:pt x="21" y="4"/>
                    </a:lnTo>
                    <a:lnTo>
                      <a:pt x="26" y="2"/>
                    </a:lnTo>
                    <a:lnTo>
                      <a:pt x="3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6" name="Freeform 135"/>
              <p:cNvSpPr>
                <a:spLocks/>
              </p:cNvSpPr>
              <p:nvPr/>
            </p:nvSpPr>
            <p:spPr bwMode="auto">
              <a:xfrm>
                <a:off x="5400" y="2427"/>
                <a:ext cx="35" cy="12"/>
              </a:xfrm>
              <a:custGeom>
                <a:avLst/>
                <a:gdLst>
                  <a:gd name="T0" fmla="*/ 0 w 94"/>
                  <a:gd name="T1" fmla="*/ 0 h 29"/>
                  <a:gd name="T2" fmla="*/ 0 w 94"/>
                  <a:gd name="T3" fmla="*/ 0 h 29"/>
                  <a:gd name="T4" fmla="*/ 0 w 94"/>
                  <a:gd name="T5" fmla="*/ 0 h 29"/>
                  <a:gd name="T6" fmla="*/ 0 w 94"/>
                  <a:gd name="T7" fmla="*/ 0 h 29"/>
                  <a:gd name="T8" fmla="*/ 0 w 94"/>
                  <a:gd name="T9" fmla="*/ 0 h 29"/>
                  <a:gd name="T10" fmla="*/ 0 w 94"/>
                  <a:gd name="T11" fmla="*/ 0 h 29"/>
                  <a:gd name="T12" fmla="*/ 0 w 94"/>
                  <a:gd name="T13" fmla="*/ 0 h 29"/>
                  <a:gd name="T14" fmla="*/ 0 w 94"/>
                  <a:gd name="T15" fmla="*/ 0 h 29"/>
                  <a:gd name="T16" fmla="*/ 0 w 94"/>
                  <a:gd name="T17" fmla="*/ 0 h 29"/>
                  <a:gd name="T18" fmla="*/ 0 w 94"/>
                  <a:gd name="T19" fmla="*/ 0 h 29"/>
                  <a:gd name="T20" fmla="*/ 0 w 94"/>
                  <a:gd name="T21" fmla="*/ 0 h 29"/>
                  <a:gd name="T22" fmla="*/ 0 w 94"/>
                  <a:gd name="T23" fmla="*/ 0 h 29"/>
                  <a:gd name="T24" fmla="*/ 0 w 94"/>
                  <a:gd name="T25" fmla="*/ 0 h 29"/>
                  <a:gd name="T26" fmla="*/ 0 w 94"/>
                  <a:gd name="T27" fmla="*/ 0 h 29"/>
                  <a:gd name="T28" fmla="*/ 0 w 94"/>
                  <a:gd name="T29" fmla="*/ 0 h 29"/>
                  <a:gd name="T30" fmla="*/ 0 w 94"/>
                  <a:gd name="T31" fmla="*/ 0 h 29"/>
                  <a:gd name="T32" fmla="*/ 0 w 94"/>
                  <a:gd name="T33" fmla="*/ 0 h 29"/>
                  <a:gd name="T34" fmla="*/ 0 w 94"/>
                  <a:gd name="T35" fmla="*/ 0 h 29"/>
                  <a:gd name="T36" fmla="*/ 0 w 94"/>
                  <a:gd name="T37" fmla="*/ 0 h 29"/>
                  <a:gd name="T38" fmla="*/ 0 w 94"/>
                  <a:gd name="T39" fmla="*/ 0 h 29"/>
                  <a:gd name="T40" fmla="*/ 0 w 94"/>
                  <a:gd name="T41" fmla="*/ 0 h 29"/>
                  <a:gd name="T42" fmla="*/ 0 w 94"/>
                  <a:gd name="T43" fmla="*/ 0 h 29"/>
                  <a:gd name="T44" fmla="*/ 0 w 94"/>
                  <a:gd name="T45" fmla="*/ 0 h 29"/>
                  <a:gd name="T46" fmla="*/ 0 w 94"/>
                  <a:gd name="T47" fmla="*/ 0 h 29"/>
                  <a:gd name="T48" fmla="*/ 0 w 94"/>
                  <a:gd name="T49" fmla="*/ 0 h 29"/>
                  <a:gd name="T50" fmla="*/ 0 w 94"/>
                  <a:gd name="T51" fmla="*/ 0 h 29"/>
                  <a:gd name="T52" fmla="*/ 0 w 94"/>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9"/>
                  <a:gd name="T83" fmla="*/ 94 w 94"/>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9">
                    <a:moveTo>
                      <a:pt x="32" y="0"/>
                    </a:moveTo>
                    <a:lnTo>
                      <a:pt x="39" y="0"/>
                    </a:lnTo>
                    <a:lnTo>
                      <a:pt x="48" y="0"/>
                    </a:lnTo>
                    <a:lnTo>
                      <a:pt x="55" y="0"/>
                    </a:lnTo>
                    <a:lnTo>
                      <a:pt x="63" y="0"/>
                    </a:lnTo>
                    <a:lnTo>
                      <a:pt x="70" y="0"/>
                    </a:lnTo>
                    <a:lnTo>
                      <a:pt x="77" y="0"/>
                    </a:lnTo>
                    <a:lnTo>
                      <a:pt x="86" y="2"/>
                    </a:lnTo>
                    <a:lnTo>
                      <a:pt x="94" y="5"/>
                    </a:lnTo>
                    <a:lnTo>
                      <a:pt x="94" y="7"/>
                    </a:lnTo>
                    <a:lnTo>
                      <a:pt x="85" y="10"/>
                    </a:lnTo>
                    <a:lnTo>
                      <a:pt x="77" y="15"/>
                    </a:lnTo>
                    <a:lnTo>
                      <a:pt x="71" y="19"/>
                    </a:lnTo>
                    <a:lnTo>
                      <a:pt x="65" y="24"/>
                    </a:lnTo>
                    <a:lnTo>
                      <a:pt x="57" y="26"/>
                    </a:lnTo>
                    <a:lnTo>
                      <a:pt x="49" y="27"/>
                    </a:lnTo>
                    <a:lnTo>
                      <a:pt x="41" y="27"/>
                    </a:lnTo>
                    <a:lnTo>
                      <a:pt x="35" y="29"/>
                    </a:lnTo>
                    <a:lnTo>
                      <a:pt x="26" y="28"/>
                    </a:lnTo>
                    <a:lnTo>
                      <a:pt x="18" y="27"/>
                    </a:lnTo>
                    <a:lnTo>
                      <a:pt x="9" y="26"/>
                    </a:lnTo>
                    <a:lnTo>
                      <a:pt x="0" y="26"/>
                    </a:lnTo>
                    <a:lnTo>
                      <a:pt x="6" y="18"/>
                    </a:lnTo>
                    <a:lnTo>
                      <a:pt x="14" y="12"/>
                    </a:lnTo>
                    <a:lnTo>
                      <a:pt x="22" y="6"/>
                    </a:lnTo>
                    <a:lnTo>
                      <a:pt x="3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7" name="Freeform 136"/>
              <p:cNvSpPr>
                <a:spLocks/>
              </p:cNvSpPr>
              <p:nvPr/>
            </p:nvSpPr>
            <p:spPr bwMode="auto">
              <a:xfrm>
                <a:off x="6033" y="2435"/>
                <a:ext cx="10" cy="24"/>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w 24"/>
                  <a:gd name="T43" fmla="*/ 0 h 57"/>
                  <a:gd name="T44" fmla="*/ 0 w 24"/>
                  <a:gd name="T45" fmla="*/ 0 h 57"/>
                  <a:gd name="T46" fmla="*/ 0 w 24"/>
                  <a:gd name="T47" fmla="*/ 0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57"/>
                  <a:gd name="T74" fmla="*/ 24 w 24"/>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57">
                    <a:moveTo>
                      <a:pt x="1" y="0"/>
                    </a:moveTo>
                    <a:lnTo>
                      <a:pt x="8" y="0"/>
                    </a:lnTo>
                    <a:lnTo>
                      <a:pt x="14" y="1"/>
                    </a:lnTo>
                    <a:lnTo>
                      <a:pt x="18" y="3"/>
                    </a:lnTo>
                    <a:lnTo>
                      <a:pt x="22" y="8"/>
                    </a:lnTo>
                    <a:lnTo>
                      <a:pt x="23" y="12"/>
                    </a:lnTo>
                    <a:lnTo>
                      <a:pt x="24" y="19"/>
                    </a:lnTo>
                    <a:lnTo>
                      <a:pt x="23" y="24"/>
                    </a:lnTo>
                    <a:lnTo>
                      <a:pt x="22" y="30"/>
                    </a:lnTo>
                    <a:lnTo>
                      <a:pt x="19" y="39"/>
                    </a:lnTo>
                    <a:lnTo>
                      <a:pt x="16" y="46"/>
                    </a:lnTo>
                    <a:lnTo>
                      <a:pt x="11" y="52"/>
                    </a:lnTo>
                    <a:lnTo>
                      <a:pt x="8" y="57"/>
                    </a:lnTo>
                    <a:lnTo>
                      <a:pt x="4" y="56"/>
                    </a:lnTo>
                    <a:lnTo>
                      <a:pt x="2" y="52"/>
                    </a:lnTo>
                    <a:lnTo>
                      <a:pt x="1" y="48"/>
                    </a:lnTo>
                    <a:lnTo>
                      <a:pt x="1" y="44"/>
                    </a:lnTo>
                    <a:lnTo>
                      <a:pt x="1" y="38"/>
                    </a:lnTo>
                    <a:lnTo>
                      <a:pt x="3" y="30"/>
                    </a:lnTo>
                    <a:lnTo>
                      <a:pt x="4" y="22"/>
                    </a:lnTo>
                    <a:lnTo>
                      <a:pt x="2" y="14"/>
                    </a:lnTo>
                    <a:lnTo>
                      <a:pt x="0" y="6"/>
                    </a:lnTo>
                    <a:lnTo>
                      <a:pt x="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8" name="Freeform 137"/>
              <p:cNvSpPr>
                <a:spLocks/>
              </p:cNvSpPr>
              <p:nvPr/>
            </p:nvSpPr>
            <p:spPr bwMode="auto">
              <a:xfrm>
                <a:off x="6013" y="2436"/>
                <a:ext cx="18" cy="40"/>
              </a:xfrm>
              <a:custGeom>
                <a:avLst/>
                <a:gdLst>
                  <a:gd name="T0" fmla="*/ 0 w 45"/>
                  <a:gd name="T1" fmla="*/ 0 h 88"/>
                  <a:gd name="T2" fmla="*/ 0 w 45"/>
                  <a:gd name="T3" fmla="*/ 0 h 88"/>
                  <a:gd name="T4" fmla="*/ 0 w 45"/>
                  <a:gd name="T5" fmla="*/ 0 h 88"/>
                  <a:gd name="T6" fmla="*/ 0 w 45"/>
                  <a:gd name="T7" fmla="*/ 0 h 88"/>
                  <a:gd name="T8" fmla="*/ 0 w 45"/>
                  <a:gd name="T9" fmla="*/ 0 h 88"/>
                  <a:gd name="T10" fmla="*/ 0 w 45"/>
                  <a:gd name="T11" fmla="*/ 0 h 88"/>
                  <a:gd name="T12" fmla="*/ 0 w 45"/>
                  <a:gd name="T13" fmla="*/ 0 h 88"/>
                  <a:gd name="T14" fmla="*/ 0 w 45"/>
                  <a:gd name="T15" fmla="*/ 0 h 88"/>
                  <a:gd name="T16" fmla="*/ 0 w 45"/>
                  <a:gd name="T17" fmla="*/ 0 h 88"/>
                  <a:gd name="T18" fmla="*/ 0 w 45"/>
                  <a:gd name="T19" fmla="*/ 0 h 88"/>
                  <a:gd name="T20" fmla="*/ 0 w 45"/>
                  <a:gd name="T21" fmla="*/ 0 h 88"/>
                  <a:gd name="T22" fmla="*/ 0 w 45"/>
                  <a:gd name="T23" fmla="*/ 0 h 88"/>
                  <a:gd name="T24" fmla="*/ 0 w 45"/>
                  <a:gd name="T25" fmla="*/ 0 h 88"/>
                  <a:gd name="T26" fmla="*/ 0 w 45"/>
                  <a:gd name="T27" fmla="*/ 0 h 88"/>
                  <a:gd name="T28" fmla="*/ 0 w 45"/>
                  <a:gd name="T29" fmla="*/ 0 h 88"/>
                  <a:gd name="T30" fmla="*/ 0 w 45"/>
                  <a:gd name="T31" fmla="*/ 0 h 88"/>
                  <a:gd name="T32" fmla="*/ 0 w 45"/>
                  <a:gd name="T33" fmla="*/ 0 h 88"/>
                  <a:gd name="T34" fmla="*/ 0 w 45"/>
                  <a:gd name="T35" fmla="*/ 0 h 88"/>
                  <a:gd name="T36" fmla="*/ 0 w 45"/>
                  <a:gd name="T37" fmla="*/ 0 h 88"/>
                  <a:gd name="T38" fmla="*/ 0 w 45"/>
                  <a:gd name="T39" fmla="*/ 0 h 88"/>
                  <a:gd name="T40" fmla="*/ 0 w 45"/>
                  <a:gd name="T41" fmla="*/ 0 h 88"/>
                  <a:gd name="T42" fmla="*/ 0 w 45"/>
                  <a:gd name="T43" fmla="*/ 0 h 88"/>
                  <a:gd name="T44" fmla="*/ 0 w 45"/>
                  <a:gd name="T45" fmla="*/ 0 h 88"/>
                  <a:gd name="T46" fmla="*/ 0 w 45"/>
                  <a:gd name="T47" fmla="*/ 0 h 88"/>
                  <a:gd name="T48" fmla="*/ 0 w 45"/>
                  <a:gd name="T49" fmla="*/ 0 h 88"/>
                  <a:gd name="T50" fmla="*/ 0 w 45"/>
                  <a:gd name="T51" fmla="*/ 0 h 88"/>
                  <a:gd name="T52" fmla="*/ 0 w 45"/>
                  <a:gd name="T53" fmla="*/ 0 h 88"/>
                  <a:gd name="T54" fmla="*/ 0 w 45"/>
                  <a:gd name="T55" fmla="*/ 0 h 88"/>
                  <a:gd name="T56" fmla="*/ 0 w 45"/>
                  <a:gd name="T57" fmla="*/ 0 h 88"/>
                  <a:gd name="T58" fmla="*/ 0 w 45"/>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88"/>
                  <a:gd name="T92" fmla="*/ 45 w 45"/>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88">
                    <a:moveTo>
                      <a:pt x="0" y="2"/>
                    </a:moveTo>
                    <a:lnTo>
                      <a:pt x="7" y="0"/>
                    </a:lnTo>
                    <a:lnTo>
                      <a:pt x="14" y="2"/>
                    </a:lnTo>
                    <a:lnTo>
                      <a:pt x="20" y="5"/>
                    </a:lnTo>
                    <a:lnTo>
                      <a:pt x="26" y="9"/>
                    </a:lnTo>
                    <a:lnTo>
                      <a:pt x="30" y="15"/>
                    </a:lnTo>
                    <a:lnTo>
                      <a:pt x="36" y="22"/>
                    </a:lnTo>
                    <a:lnTo>
                      <a:pt x="39" y="29"/>
                    </a:lnTo>
                    <a:lnTo>
                      <a:pt x="42" y="37"/>
                    </a:lnTo>
                    <a:lnTo>
                      <a:pt x="44" y="45"/>
                    </a:lnTo>
                    <a:lnTo>
                      <a:pt x="45" y="54"/>
                    </a:lnTo>
                    <a:lnTo>
                      <a:pt x="44" y="62"/>
                    </a:lnTo>
                    <a:lnTo>
                      <a:pt x="43" y="69"/>
                    </a:lnTo>
                    <a:lnTo>
                      <a:pt x="39" y="75"/>
                    </a:lnTo>
                    <a:lnTo>
                      <a:pt x="36" y="82"/>
                    </a:lnTo>
                    <a:lnTo>
                      <a:pt x="29" y="85"/>
                    </a:lnTo>
                    <a:lnTo>
                      <a:pt x="21" y="88"/>
                    </a:lnTo>
                    <a:lnTo>
                      <a:pt x="21" y="81"/>
                    </a:lnTo>
                    <a:lnTo>
                      <a:pt x="22" y="73"/>
                    </a:lnTo>
                    <a:lnTo>
                      <a:pt x="21" y="64"/>
                    </a:lnTo>
                    <a:lnTo>
                      <a:pt x="21" y="58"/>
                    </a:lnTo>
                    <a:lnTo>
                      <a:pt x="19" y="50"/>
                    </a:lnTo>
                    <a:lnTo>
                      <a:pt x="16" y="44"/>
                    </a:lnTo>
                    <a:lnTo>
                      <a:pt x="13" y="37"/>
                    </a:lnTo>
                    <a:lnTo>
                      <a:pt x="10" y="29"/>
                    </a:lnTo>
                    <a:lnTo>
                      <a:pt x="7" y="22"/>
                    </a:lnTo>
                    <a:lnTo>
                      <a:pt x="4" y="15"/>
                    </a:lnTo>
                    <a:lnTo>
                      <a:pt x="1" y="7"/>
                    </a:lnTo>
                    <a:lnTo>
                      <a:pt x="0"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9" name="Freeform 138"/>
              <p:cNvSpPr>
                <a:spLocks/>
              </p:cNvSpPr>
              <p:nvPr/>
            </p:nvSpPr>
            <p:spPr bwMode="auto">
              <a:xfrm>
                <a:off x="5819" y="2439"/>
                <a:ext cx="115" cy="40"/>
              </a:xfrm>
              <a:custGeom>
                <a:avLst/>
                <a:gdLst>
                  <a:gd name="T0" fmla="*/ 0 w 278"/>
                  <a:gd name="T1" fmla="*/ 0 h 93"/>
                  <a:gd name="T2" fmla="*/ 0 w 278"/>
                  <a:gd name="T3" fmla="*/ 0 h 93"/>
                  <a:gd name="T4" fmla="*/ 0 w 278"/>
                  <a:gd name="T5" fmla="*/ 0 h 93"/>
                  <a:gd name="T6" fmla="*/ 0 w 278"/>
                  <a:gd name="T7" fmla="*/ 0 h 93"/>
                  <a:gd name="T8" fmla="*/ 0 w 278"/>
                  <a:gd name="T9" fmla="*/ 0 h 93"/>
                  <a:gd name="T10" fmla="*/ 0 w 278"/>
                  <a:gd name="T11" fmla="*/ 0 h 93"/>
                  <a:gd name="T12" fmla="*/ 0 w 278"/>
                  <a:gd name="T13" fmla="*/ 0 h 93"/>
                  <a:gd name="T14" fmla="*/ 0 w 278"/>
                  <a:gd name="T15" fmla="*/ 0 h 93"/>
                  <a:gd name="T16" fmla="*/ 0 w 278"/>
                  <a:gd name="T17" fmla="*/ 0 h 93"/>
                  <a:gd name="T18" fmla="*/ 0 w 278"/>
                  <a:gd name="T19" fmla="*/ 0 h 93"/>
                  <a:gd name="T20" fmla="*/ 0 w 278"/>
                  <a:gd name="T21" fmla="*/ 0 h 93"/>
                  <a:gd name="T22" fmla="*/ 0 w 278"/>
                  <a:gd name="T23" fmla="*/ 0 h 93"/>
                  <a:gd name="T24" fmla="*/ 0 w 278"/>
                  <a:gd name="T25" fmla="*/ 0 h 93"/>
                  <a:gd name="T26" fmla="*/ 0 w 278"/>
                  <a:gd name="T27" fmla="*/ 0 h 93"/>
                  <a:gd name="T28" fmla="*/ 0 w 278"/>
                  <a:gd name="T29" fmla="*/ 0 h 93"/>
                  <a:gd name="T30" fmla="*/ 0 w 278"/>
                  <a:gd name="T31" fmla="*/ 0 h 93"/>
                  <a:gd name="T32" fmla="*/ 0 w 278"/>
                  <a:gd name="T33" fmla="*/ 0 h 93"/>
                  <a:gd name="T34" fmla="*/ 0 w 278"/>
                  <a:gd name="T35" fmla="*/ 0 h 93"/>
                  <a:gd name="T36" fmla="*/ 0 w 278"/>
                  <a:gd name="T37" fmla="*/ 0 h 93"/>
                  <a:gd name="T38" fmla="*/ 0 w 278"/>
                  <a:gd name="T39" fmla="*/ 0 h 93"/>
                  <a:gd name="T40" fmla="*/ 0 w 278"/>
                  <a:gd name="T41" fmla="*/ 0 h 93"/>
                  <a:gd name="T42" fmla="*/ 0 w 278"/>
                  <a:gd name="T43" fmla="*/ 0 h 93"/>
                  <a:gd name="T44" fmla="*/ 0 w 278"/>
                  <a:gd name="T45" fmla="*/ 0 h 93"/>
                  <a:gd name="T46" fmla="*/ 0 w 278"/>
                  <a:gd name="T47" fmla="*/ 0 h 93"/>
                  <a:gd name="T48" fmla="*/ 0 w 278"/>
                  <a:gd name="T49" fmla="*/ 0 h 93"/>
                  <a:gd name="T50" fmla="*/ 0 w 278"/>
                  <a:gd name="T51" fmla="*/ 0 h 93"/>
                  <a:gd name="T52" fmla="*/ 0 w 278"/>
                  <a:gd name="T53" fmla="*/ 0 h 93"/>
                  <a:gd name="T54" fmla="*/ 0 w 278"/>
                  <a:gd name="T55" fmla="*/ 0 h 93"/>
                  <a:gd name="T56" fmla="*/ 0 w 278"/>
                  <a:gd name="T57" fmla="*/ 0 h 93"/>
                  <a:gd name="T58" fmla="*/ 0 w 278"/>
                  <a:gd name="T59" fmla="*/ 0 h 93"/>
                  <a:gd name="T60" fmla="*/ 0 w 278"/>
                  <a:gd name="T61" fmla="*/ 0 h 93"/>
                  <a:gd name="T62" fmla="*/ 0 w 278"/>
                  <a:gd name="T63" fmla="*/ 0 h 93"/>
                  <a:gd name="T64" fmla="*/ 0 w 278"/>
                  <a:gd name="T65" fmla="*/ 0 h 93"/>
                  <a:gd name="T66" fmla="*/ 0 w 278"/>
                  <a:gd name="T67" fmla="*/ 0 h 93"/>
                  <a:gd name="T68" fmla="*/ 0 w 278"/>
                  <a:gd name="T69" fmla="*/ 0 h 93"/>
                  <a:gd name="T70" fmla="*/ 0 w 278"/>
                  <a:gd name="T71" fmla="*/ 0 h 93"/>
                  <a:gd name="T72" fmla="*/ 0 w 278"/>
                  <a:gd name="T73" fmla="*/ 0 h 93"/>
                  <a:gd name="T74" fmla="*/ 0 w 278"/>
                  <a:gd name="T75" fmla="*/ 0 h 93"/>
                  <a:gd name="T76" fmla="*/ 0 w 278"/>
                  <a:gd name="T77" fmla="*/ 0 h 93"/>
                  <a:gd name="T78" fmla="*/ 0 w 278"/>
                  <a:gd name="T79" fmla="*/ 0 h 93"/>
                  <a:gd name="T80" fmla="*/ 0 w 278"/>
                  <a:gd name="T81" fmla="*/ 0 h 93"/>
                  <a:gd name="T82" fmla="*/ 0 w 278"/>
                  <a:gd name="T83" fmla="*/ 0 h 93"/>
                  <a:gd name="T84" fmla="*/ 0 w 278"/>
                  <a:gd name="T85" fmla="*/ 0 h 93"/>
                  <a:gd name="T86" fmla="*/ 0 w 278"/>
                  <a:gd name="T87" fmla="*/ 0 h 93"/>
                  <a:gd name="T88" fmla="*/ 0 w 278"/>
                  <a:gd name="T89" fmla="*/ 0 h 93"/>
                  <a:gd name="T90" fmla="*/ 0 w 278"/>
                  <a:gd name="T91" fmla="*/ 0 h 93"/>
                  <a:gd name="T92" fmla="*/ 0 w 278"/>
                  <a:gd name="T93" fmla="*/ 0 h 93"/>
                  <a:gd name="T94" fmla="*/ 0 w 278"/>
                  <a:gd name="T95" fmla="*/ 0 h 93"/>
                  <a:gd name="T96" fmla="*/ 0 w 278"/>
                  <a:gd name="T97" fmla="*/ 0 h 93"/>
                  <a:gd name="T98" fmla="*/ 0 w 278"/>
                  <a:gd name="T99" fmla="*/ 0 h 93"/>
                  <a:gd name="T100" fmla="*/ 0 w 278"/>
                  <a:gd name="T101" fmla="*/ 0 h 93"/>
                  <a:gd name="T102" fmla="*/ 0 w 278"/>
                  <a:gd name="T103" fmla="*/ 0 h 93"/>
                  <a:gd name="T104" fmla="*/ 0 w 278"/>
                  <a:gd name="T105" fmla="*/ 0 h 93"/>
                  <a:gd name="T106" fmla="*/ 0 w 278"/>
                  <a:gd name="T107" fmla="*/ 0 h 93"/>
                  <a:gd name="T108" fmla="*/ 0 w 278"/>
                  <a:gd name="T109" fmla="*/ 0 h 93"/>
                  <a:gd name="T110" fmla="*/ 0 w 278"/>
                  <a:gd name="T111" fmla="*/ 0 h 93"/>
                  <a:gd name="T112" fmla="*/ 0 w 278"/>
                  <a:gd name="T113" fmla="*/ 0 h 93"/>
                  <a:gd name="T114" fmla="*/ 0 w 278"/>
                  <a:gd name="T115" fmla="*/ 0 h 93"/>
                  <a:gd name="T116" fmla="*/ 0 w 278"/>
                  <a:gd name="T117" fmla="*/ 0 h 93"/>
                  <a:gd name="T118" fmla="*/ 0 w 278"/>
                  <a:gd name="T119" fmla="*/ 0 h 93"/>
                  <a:gd name="T120" fmla="*/ 0 w 278"/>
                  <a:gd name="T121" fmla="*/ 0 h 93"/>
                  <a:gd name="T122" fmla="*/ 0 w 278"/>
                  <a:gd name="T123" fmla="*/ 0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
                  <a:gd name="T187" fmla="*/ 0 h 93"/>
                  <a:gd name="T188" fmla="*/ 278 w 278"/>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 h="93">
                    <a:moveTo>
                      <a:pt x="228" y="4"/>
                    </a:moveTo>
                    <a:lnTo>
                      <a:pt x="235" y="1"/>
                    </a:lnTo>
                    <a:lnTo>
                      <a:pt x="243" y="0"/>
                    </a:lnTo>
                    <a:lnTo>
                      <a:pt x="250" y="0"/>
                    </a:lnTo>
                    <a:lnTo>
                      <a:pt x="256" y="1"/>
                    </a:lnTo>
                    <a:lnTo>
                      <a:pt x="262" y="1"/>
                    </a:lnTo>
                    <a:lnTo>
                      <a:pt x="268" y="4"/>
                    </a:lnTo>
                    <a:lnTo>
                      <a:pt x="272" y="7"/>
                    </a:lnTo>
                    <a:lnTo>
                      <a:pt x="275" y="9"/>
                    </a:lnTo>
                    <a:lnTo>
                      <a:pt x="278" y="14"/>
                    </a:lnTo>
                    <a:lnTo>
                      <a:pt x="274" y="18"/>
                    </a:lnTo>
                    <a:lnTo>
                      <a:pt x="269" y="20"/>
                    </a:lnTo>
                    <a:lnTo>
                      <a:pt x="261" y="22"/>
                    </a:lnTo>
                    <a:lnTo>
                      <a:pt x="255" y="22"/>
                    </a:lnTo>
                    <a:lnTo>
                      <a:pt x="251" y="22"/>
                    </a:lnTo>
                    <a:lnTo>
                      <a:pt x="246" y="22"/>
                    </a:lnTo>
                    <a:lnTo>
                      <a:pt x="240" y="23"/>
                    </a:lnTo>
                    <a:lnTo>
                      <a:pt x="235" y="25"/>
                    </a:lnTo>
                    <a:lnTo>
                      <a:pt x="230" y="26"/>
                    </a:lnTo>
                    <a:lnTo>
                      <a:pt x="224" y="26"/>
                    </a:lnTo>
                    <a:lnTo>
                      <a:pt x="218" y="26"/>
                    </a:lnTo>
                    <a:lnTo>
                      <a:pt x="213" y="25"/>
                    </a:lnTo>
                    <a:lnTo>
                      <a:pt x="207" y="25"/>
                    </a:lnTo>
                    <a:lnTo>
                      <a:pt x="201" y="25"/>
                    </a:lnTo>
                    <a:lnTo>
                      <a:pt x="196" y="27"/>
                    </a:lnTo>
                    <a:lnTo>
                      <a:pt x="200" y="33"/>
                    </a:lnTo>
                    <a:lnTo>
                      <a:pt x="209" y="36"/>
                    </a:lnTo>
                    <a:lnTo>
                      <a:pt x="213" y="36"/>
                    </a:lnTo>
                    <a:lnTo>
                      <a:pt x="218" y="37"/>
                    </a:lnTo>
                    <a:lnTo>
                      <a:pt x="225" y="37"/>
                    </a:lnTo>
                    <a:lnTo>
                      <a:pt x="231" y="38"/>
                    </a:lnTo>
                    <a:lnTo>
                      <a:pt x="236" y="38"/>
                    </a:lnTo>
                    <a:lnTo>
                      <a:pt x="242" y="38"/>
                    </a:lnTo>
                    <a:lnTo>
                      <a:pt x="247" y="38"/>
                    </a:lnTo>
                    <a:lnTo>
                      <a:pt x="253" y="40"/>
                    </a:lnTo>
                    <a:lnTo>
                      <a:pt x="258" y="41"/>
                    </a:lnTo>
                    <a:lnTo>
                      <a:pt x="264" y="44"/>
                    </a:lnTo>
                    <a:lnTo>
                      <a:pt x="268" y="47"/>
                    </a:lnTo>
                    <a:lnTo>
                      <a:pt x="272" y="53"/>
                    </a:lnTo>
                    <a:lnTo>
                      <a:pt x="266" y="53"/>
                    </a:lnTo>
                    <a:lnTo>
                      <a:pt x="261" y="53"/>
                    </a:lnTo>
                    <a:lnTo>
                      <a:pt x="255" y="53"/>
                    </a:lnTo>
                    <a:lnTo>
                      <a:pt x="250" y="54"/>
                    </a:lnTo>
                    <a:lnTo>
                      <a:pt x="244" y="54"/>
                    </a:lnTo>
                    <a:lnTo>
                      <a:pt x="238" y="54"/>
                    </a:lnTo>
                    <a:lnTo>
                      <a:pt x="232" y="54"/>
                    </a:lnTo>
                    <a:lnTo>
                      <a:pt x="228" y="54"/>
                    </a:lnTo>
                    <a:lnTo>
                      <a:pt x="221" y="53"/>
                    </a:lnTo>
                    <a:lnTo>
                      <a:pt x="215" y="53"/>
                    </a:lnTo>
                    <a:lnTo>
                      <a:pt x="210" y="53"/>
                    </a:lnTo>
                    <a:lnTo>
                      <a:pt x="205" y="53"/>
                    </a:lnTo>
                    <a:lnTo>
                      <a:pt x="199" y="53"/>
                    </a:lnTo>
                    <a:lnTo>
                      <a:pt x="193" y="53"/>
                    </a:lnTo>
                    <a:lnTo>
                      <a:pt x="188" y="54"/>
                    </a:lnTo>
                    <a:lnTo>
                      <a:pt x="182" y="54"/>
                    </a:lnTo>
                    <a:lnTo>
                      <a:pt x="185" y="60"/>
                    </a:lnTo>
                    <a:lnTo>
                      <a:pt x="191" y="65"/>
                    </a:lnTo>
                    <a:lnTo>
                      <a:pt x="194" y="66"/>
                    </a:lnTo>
                    <a:lnTo>
                      <a:pt x="198" y="66"/>
                    </a:lnTo>
                    <a:lnTo>
                      <a:pt x="203" y="67"/>
                    </a:lnTo>
                    <a:lnTo>
                      <a:pt x="209" y="69"/>
                    </a:lnTo>
                    <a:lnTo>
                      <a:pt x="213" y="69"/>
                    </a:lnTo>
                    <a:lnTo>
                      <a:pt x="217" y="69"/>
                    </a:lnTo>
                    <a:lnTo>
                      <a:pt x="222" y="69"/>
                    </a:lnTo>
                    <a:lnTo>
                      <a:pt x="228" y="70"/>
                    </a:lnTo>
                    <a:lnTo>
                      <a:pt x="236" y="71"/>
                    </a:lnTo>
                    <a:lnTo>
                      <a:pt x="244" y="74"/>
                    </a:lnTo>
                    <a:lnTo>
                      <a:pt x="236" y="79"/>
                    </a:lnTo>
                    <a:lnTo>
                      <a:pt x="228" y="83"/>
                    </a:lnTo>
                    <a:lnTo>
                      <a:pt x="223" y="84"/>
                    </a:lnTo>
                    <a:lnTo>
                      <a:pt x="218" y="85"/>
                    </a:lnTo>
                    <a:lnTo>
                      <a:pt x="213" y="85"/>
                    </a:lnTo>
                    <a:lnTo>
                      <a:pt x="209" y="86"/>
                    </a:lnTo>
                    <a:lnTo>
                      <a:pt x="200" y="86"/>
                    </a:lnTo>
                    <a:lnTo>
                      <a:pt x="192" y="86"/>
                    </a:lnTo>
                    <a:lnTo>
                      <a:pt x="183" y="85"/>
                    </a:lnTo>
                    <a:lnTo>
                      <a:pt x="175" y="85"/>
                    </a:lnTo>
                    <a:lnTo>
                      <a:pt x="165" y="83"/>
                    </a:lnTo>
                    <a:lnTo>
                      <a:pt x="155" y="82"/>
                    </a:lnTo>
                    <a:lnTo>
                      <a:pt x="146" y="80"/>
                    </a:lnTo>
                    <a:lnTo>
                      <a:pt x="137" y="79"/>
                    </a:lnTo>
                    <a:lnTo>
                      <a:pt x="128" y="77"/>
                    </a:lnTo>
                    <a:lnTo>
                      <a:pt x="119" y="76"/>
                    </a:lnTo>
                    <a:lnTo>
                      <a:pt x="110" y="76"/>
                    </a:lnTo>
                    <a:lnTo>
                      <a:pt x="102" y="77"/>
                    </a:lnTo>
                    <a:lnTo>
                      <a:pt x="94" y="77"/>
                    </a:lnTo>
                    <a:lnTo>
                      <a:pt x="86" y="80"/>
                    </a:lnTo>
                    <a:lnTo>
                      <a:pt x="78" y="82"/>
                    </a:lnTo>
                    <a:lnTo>
                      <a:pt x="72" y="86"/>
                    </a:lnTo>
                    <a:lnTo>
                      <a:pt x="66" y="86"/>
                    </a:lnTo>
                    <a:lnTo>
                      <a:pt x="60" y="86"/>
                    </a:lnTo>
                    <a:lnTo>
                      <a:pt x="54" y="87"/>
                    </a:lnTo>
                    <a:lnTo>
                      <a:pt x="48" y="89"/>
                    </a:lnTo>
                    <a:lnTo>
                      <a:pt x="41" y="90"/>
                    </a:lnTo>
                    <a:lnTo>
                      <a:pt x="33" y="91"/>
                    </a:lnTo>
                    <a:lnTo>
                      <a:pt x="26" y="92"/>
                    </a:lnTo>
                    <a:lnTo>
                      <a:pt x="22" y="93"/>
                    </a:lnTo>
                    <a:lnTo>
                      <a:pt x="12" y="93"/>
                    </a:lnTo>
                    <a:lnTo>
                      <a:pt x="6" y="93"/>
                    </a:lnTo>
                    <a:lnTo>
                      <a:pt x="2" y="92"/>
                    </a:lnTo>
                    <a:lnTo>
                      <a:pt x="0" y="91"/>
                    </a:lnTo>
                    <a:lnTo>
                      <a:pt x="0" y="87"/>
                    </a:lnTo>
                    <a:lnTo>
                      <a:pt x="3" y="84"/>
                    </a:lnTo>
                    <a:lnTo>
                      <a:pt x="6" y="80"/>
                    </a:lnTo>
                    <a:lnTo>
                      <a:pt x="11" y="77"/>
                    </a:lnTo>
                    <a:lnTo>
                      <a:pt x="16" y="74"/>
                    </a:lnTo>
                    <a:lnTo>
                      <a:pt x="22" y="71"/>
                    </a:lnTo>
                    <a:lnTo>
                      <a:pt x="33" y="62"/>
                    </a:lnTo>
                    <a:lnTo>
                      <a:pt x="45" y="54"/>
                    </a:lnTo>
                    <a:lnTo>
                      <a:pt x="57" y="47"/>
                    </a:lnTo>
                    <a:lnTo>
                      <a:pt x="69" y="41"/>
                    </a:lnTo>
                    <a:lnTo>
                      <a:pt x="81" y="35"/>
                    </a:lnTo>
                    <a:lnTo>
                      <a:pt x="95" y="30"/>
                    </a:lnTo>
                    <a:lnTo>
                      <a:pt x="107" y="26"/>
                    </a:lnTo>
                    <a:lnTo>
                      <a:pt x="120" y="22"/>
                    </a:lnTo>
                    <a:lnTo>
                      <a:pt x="134" y="18"/>
                    </a:lnTo>
                    <a:lnTo>
                      <a:pt x="146" y="15"/>
                    </a:lnTo>
                    <a:lnTo>
                      <a:pt x="159" y="12"/>
                    </a:lnTo>
                    <a:lnTo>
                      <a:pt x="173" y="10"/>
                    </a:lnTo>
                    <a:lnTo>
                      <a:pt x="186" y="8"/>
                    </a:lnTo>
                    <a:lnTo>
                      <a:pt x="199" y="6"/>
                    </a:lnTo>
                    <a:lnTo>
                      <a:pt x="213" y="4"/>
                    </a:lnTo>
                    <a:lnTo>
                      <a:pt x="228"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0" name="Freeform 139"/>
              <p:cNvSpPr>
                <a:spLocks/>
              </p:cNvSpPr>
              <p:nvPr/>
            </p:nvSpPr>
            <p:spPr bwMode="auto">
              <a:xfrm>
                <a:off x="5955" y="2439"/>
                <a:ext cx="36" cy="45"/>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0 h 106"/>
                  <a:gd name="T18" fmla="*/ 0 w 83"/>
                  <a:gd name="T19" fmla="*/ 0 h 106"/>
                  <a:gd name="T20" fmla="*/ 0 w 83"/>
                  <a:gd name="T21" fmla="*/ 0 h 106"/>
                  <a:gd name="T22" fmla="*/ 0 w 83"/>
                  <a:gd name="T23" fmla="*/ 0 h 106"/>
                  <a:gd name="T24" fmla="*/ 0 w 83"/>
                  <a:gd name="T25" fmla="*/ 0 h 106"/>
                  <a:gd name="T26" fmla="*/ 0 w 83"/>
                  <a:gd name="T27" fmla="*/ 0 h 106"/>
                  <a:gd name="T28" fmla="*/ 0 w 83"/>
                  <a:gd name="T29" fmla="*/ 0 h 106"/>
                  <a:gd name="T30" fmla="*/ 0 w 83"/>
                  <a:gd name="T31" fmla="*/ 0 h 106"/>
                  <a:gd name="T32" fmla="*/ 0 w 83"/>
                  <a:gd name="T33" fmla="*/ 0 h 106"/>
                  <a:gd name="T34" fmla="*/ 0 w 83"/>
                  <a:gd name="T35" fmla="*/ 0 h 106"/>
                  <a:gd name="T36" fmla="*/ 0 w 83"/>
                  <a:gd name="T37" fmla="*/ 0 h 106"/>
                  <a:gd name="T38" fmla="*/ 0 w 83"/>
                  <a:gd name="T39" fmla="*/ 0 h 106"/>
                  <a:gd name="T40" fmla="*/ 0 w 83"/>
                  <a:gd name="T41" fmla="*/ 0 h 106"/>
                  <a:gd name="T42" fmla="*/ 0 w 83"/>
                  <a:gd name="T43" fmla="*/ 0 h 106"/>
                  <a:gd name="T44" fmla="*/ 0 w 83"/>
                  <a:gd name="T45" fmla="*/ 0 h 106"/>
                  <a:gd name="T46" fmla="*/ 0 w 83"/>
                  <a:gd name="T47" fmla="*/ 0 h 106"/>
                  <a:gd name="T48" fmla="*/ 0 w 83"/>
                  <a:gd name="T49" fmla="*/ 0 h 106"/>
                  <a:gd name="T50" fmla="*/ 0 w 83"/>
                  <a:gd name="T51" fmla="*/ 0 h 106"/>
                  <a:gd name="T52" fmla="*/ 0 w 83"/>
                  <a:gd name="T53" fmla="*/ 0 h 106"/>
                  <a:gd name="T54" fmla="*/ 0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0 w 83"/>
                  <a:gd name="T87" fmla="*/ 0 h 106"/>
                  <a:gd name="T88" fmla="*/ 0 w 83"/>
                  <a:gd name="T89" fmla="*/ 0 h 106"/>
                  <a:gd name="T90" fmla="*/ 0 w 83"/>
                  <a:gd name="T91" fmla="*/ 0 h 106"/>
                  <a:gd name="T92" fmla="*/ 0 w 83"/>
                  <a:gd name="T93" fmla="*/ 0 h 106"/>
                  <a:gd name="T94" fmla="*/ 0 w 83"/>
                  <a:gd name="T95" fmla="*/ 0 h 106"/>
                  <a:gd name="T96" fmla="*/ 0 w 83"/>
                  <a:gd name="T97" fmla="*/ 0 h 106"/>
                  <a:gd name="T98" fmla="*/ 0 w 83"/>
                  <a:gd name="T99" fmla="*/ 0 h 106"/>
                  <a:gd name="T100" fmla="*/ 0 w 83"/>
                  <a:gd name="T101" fmla="*/ 0 h 106"/>
                  <a:gd name="T102" fmla="*/ 0 w 83"/>
                  <a:gd name="T103" fmla="*/ 0 h 106"/>
                  <a:gd name="T104" fmla="*/ 0 w 83"/>
                  <a:gd name="T105" fmla="*/ 0 h 106"/>
                  <a:gd name="T106" fmla="*/ 0 w 83"/>
                  <a:gd name="T107" fmla="*/ 0 h 106"/>
                  <a:gd name="T108" fmla="*/ 0 w 83"/>
                  <a:gd name="T109" fmla="*/ 0 h 106"/>
                  <a:gd name="T110" fmla="*/ 0 w 83"/>
                  <a:gd name="T111" fmla="*/ 0 h 106"/>
                  <a:gd name="T112" fmla="*/ 0 w 83"/>
                  <a:gd name="T113" fmla="*/ 0 h 106"/>
                  <a:gd name="T114" fmla="*/ 0 w 83"/>
                  <a:gd name="T115" fmla="*/ 0 h 106"/>
                  <a:gd name="T116" fmla="*/ 0 w 83"/>
                  <a:gd name="T117" fmla="*/ 0 h 106"/>
                  <a:gd name="T118" fmla="*/ 0 w 83"/>
                  <a:gd name="T119" fmla="*/ 0 h 106"/>
                  <a:gd name="T120" fmla="*/ 0 w 83"/>
                  <a:gd name="T121" fmla="*/ 0 h 106"/>
                  <a:gd name="T122" fmla="*/ 0 w 83"/>
                  <a:gd name="T123" fmla="*/ 0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106"/>
                  <a:gd name="T188" fmla="*/ 83 w 83"/>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106">
                    <a:moveTo>
                      <a:pt x="26" y="4"/>
                    </a:moveTo>
                    <a:lnTo>
                      <a:pt x="34" y="0"/>
                    </a:lnTo>
                    <a:lnTo>
                      <a:pt x="42" y="0"/>
                    </a:lnTo>
                    <a:lnTo>
                      <a:pt x="47" y="0"/>
                    </a:lnTo>
                    <a:lnTo>
                      <a:pt x="54" y="3"/>
                    </a:lnTo>
                    <a:lnTo>
                      <a:pt x="60" y="6"/>
                    </a:lnTo>
                    <a:lnTo>
                      <a:pt x="64" y="10"/>
                    </a:lnTo>
                    <a:lnTo>
                      <a:pt x="68" y="15"/>
                    </a:lnTo>
                    <a:lnTo>
                      <a:pt x="73" y="20"/>
                    </a:lnTo>
                    <a:lnTo>
                      <a:pt x="75" y="26"/>
                    </a:lnTo>
                    <a:lnTo>
                      <a:pt x="78" y="33"/>
                    </a:lnTo>
                    <a:lnTo>
                      <a:pt x="80" y="39"/>
                    </a:lnTo>
                    <a:lnTo>
                      <a:pt x="82" y="47"/>
                    </a:lnTo>
                    <a:lnTo>
                      <a:pt x="82" y="55"/>
                    </a:lnTo>
                    <a:lnTo>
                      <a:pt x="83" y="63"/>
                    </a:lnTo>
                    <a:lnTo>
                      <a:pt x="83" y="71"/>
                    </a:lnTo>
                    <a:lnTo>
                      <a:pt x="83" y="79"/>
                    </a:lnTo>
                    <a:lnTo>
                      <a:pt x="75" y="82"/>
                    </a:lnTo>
                    <a:lnTo>
                      <a:pt x="70" y="88"/>
                    </a:lnTo>
                    <a:lnTo>
                      <a:pt x="64" y="94"/>
                    </a:lnTo>
                    <a:lnTo>
                      <a:pt x="60" y="102"/>
                    </a:lnTo>
                    <a:lnTo>
                      <a:pt x="54" y="103"/>
                    </a:lnTo>
                    <a:lnTo>
                      <a:pt x="50" y="106"/>
                    </a:lnTo>
                    <a:lnTo>
                      <a:pt x="43" y="106"/>
                    </a:lnTo>
                    <a:lnTo>
                      <a:pt x="36" y="105"/>
                    </a:lnTo>
                    <a:lnTo>
                      <a:pt x="43" y="98"/>
                    </a:lnTo>
                    <a:lnTo>
                      <a:pt x="48" y="92"/>
                    </a:lnTo>
                    <a:lnTo>
                      <a:pt x="52" y="86"/>
                    </a:lnTo>
                    <a:lnTo>
                      <a:pt x="55" y="80"/>
                    </a:lnTo>
                    <a:lnTo>
                      <a:pt x="57" y="73"/>
                    </a:lnTo>
                    <a:lnTo>
                      <a:pt x="58" y="67"/>
                    </a:lnTo>
                    <a:lnTo>
                      <a:pt x="57" y="62"/>
                    </a:lnTo>
                    <a:lnTo>
                      <a:pt x="57" y="57"/>
                    </a:lnTo>
                    <a:lnTo>
                      <a:pt x="52" y="52"/>
                    </a:lnTo>
                    <a:lnTo>
                      <a:pt x="44" y="52"/>
                    </a:lnTo>
                    <a:lnTo>
                      <a:pt x="40" y="54"/>
                    </a:lnTo>
                    <a:lnTo>
                      <a:pt x="35" y="57"/>
                    </a:lnTo>
                    <a:lnTo>
                      <a:pt x="30" y="65"/>
                    </a:lnTo>
                    <a:lnTo>
                      <a:pt x="26" y="74"/>
                    </a:lnTo>
                    <a:lnTo>
                      <a:pt x="19" y="76"/>
                    </a:lnTo>
                    <a:lnTo>
                      <a:pt x="13" y="79"/>
                    </a:lnTo>
                    <a:lnTo>
                      <a:pt x="6" y="81"/>
                    </a:lnTo>
                    <a:lnTo>
                      <a:pt x="0" y="83"/>
                    </a:lnTo>
                    <a:lnTo>
                      <a:pt x="5" y="78"/>
                    </a:lnTo>
                    <a:lnTo>
                      <a:pt x="10" y="74"/>
                    </a:lnTo>
                    <a:lnTo>
                      <a:pt x="14" y="70"/>
                    </a:lnTo>
                    <a:lnTo>
                      <a:pt x="18" y="66"/>
                    </a:lnTo>
                    <a:lnTo>
                      <a:pt x="20" y="60"/>
                    </a:lnTo>
                    <a:lnTo>
                      <a:pt x="23" y="55"/>
                    </a:lnTo>
                    <a:lnTo>
                      <a:pt x="24" y="51"/>
                    </a:lnTo>
                    <a:lnTo>
                      <a:pt x="25" y="46"/>
                    </a:lnTo>
                    <a:lnTo>
                      <a:pt x="25" y="41"/>
                    </a:lnTo>
                    <a:lnTo>
                      <a:pt x="25" y="36"/>
                    </a:lnTo>
                    <a:lnTo>
                      <a:pt x="24" y="31"/>
                    </a:lnTo>
                    <a:lnTo>
                      <a:pt x="24" y="26"/>
                    </a:lnTo>
                    <a:lnTo>
                      <a:pt x="23" y="20"/>
                    </a:lnTo>
                    <a:lnTo>
                      <a:pt x="23" y="16"/>
                    </a:lnTo>
                    <a:lnTo>
                      <a:pt x="21" y="11"/>
                    </a:lnTo>
                    <a:lnTo>
                      <a:pt x="21" y="8"/>
                    </a:lnTo>
                    <a:lnTo>
                      <a:pt x="23" y="6"/>
                    </a:lnTo>
                    <a:lnTo>
                      <a:pt x="2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1" name="Freeform 140"/>
              <p:cNvSpPr>
                <a:spLocks/>
              </p:cNvSpPr>
              <p:nvPr/>
            </p:nvSpPr>
            <p:spPr bwMode="auto">
              <a:xfrm>
                <a:off x="5351" y="2453"/>
                <a:ext cx="20" cy="12"/>
              </a:xfrm>
              <a:custGeom>
                <a:avLst/>
                <a:gdLst>
                  <a:gd name="T0" fmla="*/ 0 w 48"/>
                  <a:gd name="T1" fmla="*/ 0 h 30"/>
                  <a:gd name="T2" fmla="*/ 0 w 48"/>
                  <a:gd name="T3" fmla="*/ 0 h 30"/>
                  <a:gd name="T4" fmla="*/ 0 w 48"/>
                  <a:gd name="T5" fmla="*/ 0 h 30"/>
                  <a:gd name="T6" fmla="*/ 0 w 48"/>
                  <a:gd name="T7" fmla="*/ 0 h 30"/>
                  <a:gd name="T8" fmla="*/ 0 w 48"/>
                  <a:gd name="T9" fmla="*/ 0 h 30"/>
                  <a:gd name="T10" fmla="*/ 0 w 48"/>
                  <a:gd name="T11" fmla="*/ 0 h 30"/>
                  <a:gd name="T12" fmla="*/ 0 w 48"/>
                  <a:gd name="T13" fmla="*/ 0 h 30"/>
                  <a:gd name="T14" fmla="*/ 0 w 48"/>
                  <a:gd name="T15" fmla="*/ 0 h 30"/>
                  <a:gd name="T16" fmla="*/ 0 w 48"/>
                  <a:gd name="T17" fmla="*/ 0 h 30"/>
                  <a:gd name="T18" fmla="*/ 0 w 48"/>
                  <a:gd name="T19" fmla="*/ 0 h 30"/>
                  <a:gd name="T20" fmla="*/ 0 w 48"/>
                  <a:gd name="T21" fmla="*/ 0 h 30"/>
                  <a:gd name="T22" fmla="*/ 0 w 48"/>
                  <a:gd name="T23" fmla="*/ 0 h 30"/>
                  <a:gd name="T24" fmla="*/ 0 w 48"/>
                  <a:gd name="T25" fmla="*/ 0 h 30"/>
                  <a:gd name="T26" fmla="*/ 0 w 48"/>
                  <a:gd name="T27" fmla="*/ 0 h 30"/>
                  <a:gd name="T28" fmla="*/ 0 w 48"/>
                  <a:gd name="T29" fmla="*/ 0 h 30"/>
                  <a:gd name="T30" fmla="*/ 0 w 48"/>
                  <a:gd name="T31" fmla="*/ 0 h 30"/>
                  <a:gd name="T32" fmla="*/ 0 w 48"/>
                  <a:gd name="T33" fmla="*/ 0 h 30"/>
                  <a:gd name="T34" fmla="*/ 0 w 48"/>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0" y="0"/>
                    </a:moveTo>
                    <a:lnTo>
                      <a:pt x="27" y="0"/>
                    </a:lnTo>
                    <a:lnTo>
                      <a:pt x="34" y="0"/>
                    </a:lnTo>
                    <a:lnTo>
                      <a:pt x="40" y="0"/>
                    </a:lnTo>
                    <a:lnTo>
                      <a:pt x="48" y="0"/>
                    </a:lnTo>
                    <a:lnTo>
                      <a:pt x="44" y="8"/>
                    </a:lnTo>
                    <a:lnTo>
                      <a:pt x="39" y="13"/>
                    </a:lnTo>
                    <a:lnTo>
                      <a:pt x="34" y="19"/>
                    </a:lnTo>
                    <a:lnTo>
                      <a:pt x="28" y="23"/>
                    </a:lnTo>
                    <a:lnTo>
                      <a:pt x="21" y="25"/>
                    </a:lnTo>
                    <a:lnTo>
                      <a:pt x="15" y="28"/>
                    </a:lnTo>
                    <a:lnTo>
                      <a:pt x="7" y="29"/>
                    </a:lnTo>
                    <a:lnTo>
                      <a:pt x="0" y="30"/>
                    </a:lnTo>
                    <a:lnTo>
                      <a:pt x="3" y="22"/>
                    </a:lnTo>
                    <a:lnTo>
                      <a:pt x="9" y="13"/>
                    </a:lnTo>
                    <a:lnTo>
                      <a:pt x="14" y="6"/>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2" name="Freeform 141"/>
              <p:cNvSpPr>
                <a:spLocks/>
              </p:cNvSpPr>
              <p:nvPr/>
            </p:nvSpPr>
            <p:spPr bwMode="auto">
              <a:xfrm>
                <a:off x="5381" y="2453"/>
                <a:ext cx="25" cy="12"/>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w 49"/>
                  <a:gd name="T13" fmla="*/ 0 h 29"/>
                  <a:gd name="T14" fmla="*/ 0 w 49"/>
                  <a:gd name="T15" fmla="*/ 0 h 29"/>
                  <a:gd name="T16" fmla="*/ 0 w 49"/>
                  <a:gd name="T17" fmla="*/ 0 h 29"/>
                  <a:gd name="T18" fmla="*/ 0 w 49"/>
                  <a:gd name="T19" fmla="*/ 0 h 29"/>
                  <a:gd name="T20" fmla="*/ 0 w 49"/>
                  <a:gd name="T21" fmla="*/ 0 h 29"/>
                  <a:gd name="T22" fmla="*/ 0 w 49"/>
                  <a:gd name="T23" fmla="*/ 0 h 29"/>
                  <a:gd name="T24" fmla="*/ 0 w 49"/>
                  <a:gd name="T25" fmla="*/ 0 h 29"/>
                  <a:gd name="T26" fmla="*/ 0 w 49"/>
                  <a:gd name="T27" fmla="*/ 0 h 29"/>
                  <a:gd name="T28" fmla="*/ 0 w 49"/>
                  <a:gd name="T29" fmla="*/ 0 h 29"/>
                  <a:gd name="T30" fmla="*/ 0 w 49"/>
                  <a:gd name="T31" fmla="*/ 0 h 29"/>
                  <a:gd name="T32" fmla="*/ 0 w 49"/>
                  <a:gd name="T33" fmla="*/ 0 h 29"/>
                  <a:gd name="T34" fmla="*/ 0 w 49"/>
                  <a:gd name="T35" fmla="*/ 0 h 29"/>
                  <a:gd name="T36" fmla="*/ 0 w 49"/>
                  <a:gd name="T37" fmla="*/ 0 h 29"/>
                  <a:gd name="T38" fmla="*/ 0 w 49"/>
                  <a:gd name="T39" fmla="*/ 0 h 29"/>
                  <a:gd name="T40" fmla="*/ 0 w 49"/>
                  <a:gd name="T41" fmla="*/ 0 h 29"/>
                  <a:gd name="T42" fmla="*/ 0 w 49"/>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9"/>
                  <a:gd name="T68" fmla="*/ 49 w 4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9">
                    <a:moveTo>
                      <a:pt x="24" y="2"/>
                    </a:moveTo>
                    <a:lnTo>
                      <a:pt x="31" y="0"/>
                    </a:lnTo>
                    <a:lnTo>
                      <a:pt x="36" y="0"/>
                    </a:lnTo>
                    <a:lnTo>
                      <a:pt x="40" y="0"/>
                    </a:lnTo>
                    <a:lnTo>
                      <a:pt x="44" y="1"/>
                    </a:lnTo>
                    <a:lnTo>
                      <a:pt x="48" y="4"/>
                    </a:lnTo>
                    <a:lnTo>
                      <a:pt x="49" y="9"/>
                    </a:lnTo>
                    <a:lnTo>
                      <a:pt x="45" y="14"/>
                    </a:lnTo>
                    <a:lnTo>
                      <a:pt x="40" y="19"/>
                    </a:lnTo>
                    <a:lnTo>
                      <a:pt x="33" y="24"/>
                    </a:lnTo>
                    <a:lnTo>
                      <a:pt x="24" y="28"/>
                    </a:lnTo>
                    <a:lnTo>
                      <a:pt x="18" y="29"/>
                    </a:lnTo>
                    <a:lnTo>
                      <a:pt x="11" y="29"/>
                    </a:lnTo>
                    <a:lnTo>
                      <a:pt x="4" y="26"/>
                    </a:lnTo>
                    <a:lnTo>
                      <a:pt x="0" y="21"/>
                    </a:lnTo>
                    <a:lnTo>
                      <a:pt x="4" y="15"/>
                    </a:lnTo>
                    <a:lnTo>
                      <a:pt x="10" y="12"/>
                    </a:lnTo>
                    <a:lnTo>
                      <a:pt x="13" y="9"/>
                    </a:lnTo>
                    <a:lnTo>
                      <a:pt x="16" y="7"/>
                    </a:lnTo>
                    <a:lnTo>
                      <a:pt x="19" y="4"/>
                    </a:lnTo>
                    <a:lnTo>
                      <a:pt x="2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3" name="Freeform 142"/>
              <p:cNvSpPr>
                <a:spLocks/>
              </p:cNvSpPr>
              <p:nvPr/>
            </p:nvSpPr>
            <p:spPr bwMode="auto">
              <a:xfrm>
                <a:off x="5418" y="2453"/>
                <a:ext cx="15" cy="4"/>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w 42"/>
                  <a:gd name="T33" fmla="*/ 0 h 11"/>
                  <a:gd name="T34" fmla="*/ 0 w 42"/>
                  <a:gd name="T35" fmla="*/ 0 h 11"/>
                  <a:gd name="T36" fmla="*/ 0 w 42"/>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1"/>
                  <a:gd name="T59" fmla="*/ 42 w 42"/>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1">
                    <a:moveTo>
                      <a:pt x="13" y="0"/>
                    </a:moveTo>
                    <a:lnTo>
                      <a:pt x="19" y="0"/>
                    </a:lnTo>
                    <a:lnTo>
                      <a:pt x="27" y="1"/>
                    </a:lnTo>
                    <a:lnTo>
                      <a:pt x="34" y="2"/>
                    </a:lnTo>
                    <a:lnTo>
                      <a:pt x="42" y="5"/>
                    </a:lnTo>
                    <a:lnTo>
                      <a:pt x="42" y="7"/>
                    </a:lnTo>
                    <a:lnTo>
                      <a:pt x="36" y="8"/>
                    </a:lnTo>
                    <a:lnTo>
                      <a:pt x="32" y="9"/>
                    </a:lnTo>
                    <a:lnTo>
                      <a:pt x="26" y="9"/>
                    </a:lnTo>
                    <a:lnTo>
                      <a:pt x="21" y="11"/>
                    </a:lnTo>
                    <a:lnTo>
                      <a:pt x="16" y="11"/>
                    </a:lnTo>
                    <a:lnTo>
                      <a:pt x="11" y="11"/>
                    </a:lnTo>
                    <a:lnTo>
                      <a:pt x="6" y="11"/>
                    </a:lnTo>
                    <a:lnTo>
                      <a:pt x="0" y="11"/>
                    </a:lnTo>
                    <a:lnTo>
                      <a:pt x="1" y="8"/>
                    </a:lnTo>
                    <a:lnTo>
                      <a:pt x="5" y="5"/>
                    </a:lnTo>
                    <a:lnTo>
                      <a:pt x="8" y="2"/>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4" name="Freeform 143"/>
              <p:cNvSpPr>
                <a:spLocks/>
              </p:cNvSpPr>
              <p:nvPr/>
            </p:nvSpPr>
            <p:spPr bwMode="auto">
              <a:xfrm>
                <a:off x="5669" y="2454"/>
                <a:ext cx="25" cy="75"/>
              </a:xfrm>
              <a:custGeom>
                <a:avLst/>
                <a:gdLst>
                  <a:gd name="T0" fmla="*/ 0 w 56"/>
                  <a:gd name="T1" fmla="*/ 0 h 178"/>
                  <a:gd name="T2" fmla="*/ 0 w 56"/>
                  <a:gd name="T3" fmla="*/ 0 h 178"/>
                  <a:gd name="T4" fmla="*/ 0 w 56"/>
                  <a:gd name="T5" fmla="*/ 0 h 178"/>
                  <a:gd name="T6" fmla="*/ 0 w 56"/>
                  <a:gd name="T7" fmla="*/ 0 h 178"/>
                  <a:gd name="T8" fmla="*/ 0 w 56"/>
                  <a:gd name="T9" fmla="*/ 0 h 178"/>
                  <a:gd name="T10" fmla="*/ 0 w 56"/>
                  <a:gd name="T11" fmla="*/ 0 h 178"/>
                  <a:gd name="T12" fmla="*/ 0 w 56"/>
                  <a:gd name="T13" fmla="*/ 0 h 178"/>
                  <a:gd name="T14" fmla="*/ 0 w 56"/>
                  <a:gd name="T15" fmla="*/ 0 h 178"/>
                  <a:gd name="T16" fmla="*/ 0 w 56"/>
                  <a:gd name="T17" fmla="*/ 0 h 178"/>
                  <a:gd name="T18" fmla="*/ 0 w 56"/>
                  <a:gd name="T19" fmla="*/ 0 h 178"/>
                  <a:gd name="T20" fmla="*/ 0 w 56"/>
                  <a:gd name="T21" fmla="*/ 0 h 178"/>
                  <a:gd name="T22" fmla="*/ 0 w 56"/>
                  <a:gd name="T23" fmla="*/ 0 h 178"/>
                  <a:gd name="T24" fmla="*/ 0 w 56"/>
                  <a:gd name="T25" fmla="*/ 0 h 178"/>
                  <a:gd name="T26" fmla="*/ 0 w 56"/>
                  <a:gd name="T27" fmla="*/ 0 h 178"/>
                  <a:gd name="T28" fmla="*/ 0 w 56"/>
                  <a:gd name="T29" fmla="*/ 0 h 178"/>
                  <a:gd name="T30" fmla="*/ 0 w 56"/>
                  <a:gd name="T31" fmla="*/ 0 h 178"/>
                  <a:gd name="T32" fmla="*/ 0 w 56"/>
                  <a:gd name="T33" fmla="*/ 0 h 178"/>
                  <a:gd name="T34" fmla="*/ 0 w 56"/>
                  <a:gd name="T35" fmla="*/ 0 h 178"/>
                  <a:gd name="T36" fmla="*/ 0 w 56"/>
                  <a:gd name="T37" fmla="*/ 0 h 178"/>
                  <a:gd name="T38" fmla="*/ 0 w 56"/>
                  <a:gd name="T39" fmla="*/ 0 h 178"/>
                  <a:gd name="T40" fmla="*/ 0 w 56"/>
                  <a:gd name="T41" fmla="*/ 0 h 178"/>
                  <a:gd name="T42" fmla="*/ 0 w 56"/>
                  <a:gd name="T43" fmla="*/ 0 h 178"/>
                  <a:gd name="T44" fmla="*/ 0 w 56"/>
                  <a:gd name="T45" fmla="*/ 0 h 178"/>
                  <a:gd name="T46" fmla="*/ 0 w 56"/>
                  <a:gd name="T47" fmla="*/ 0 h 178"/>
                  <a:gd name="T48" fmla="*/ 0 w 56"/>
                  <a:gd name="T49" fmla="*/ 0 h 178"/>
                  <a:gd name="T50" fmla="*/ 0 w 56"/>
                  <a:gd name="T51" fmla="*/ 0 h 178"/>
                  <a:gd name="T52" fmla="*/ 0 w 56"/>
                  <a:gd name="T53" fmla="*/ 0 h 178"/>
                  <a:gd name="T54" fmla="*/ 0 w 56"/>
                  <a:gd name="T55" fmla="*/ 0 h 178"/>
                  <a:gd name="T56" fmla="*/ 0 w 56"/>
                  <a:gd name="T57" fmla="*/ 0 h 178"/>
                  <a:gd name="T58" fmla="*/ 0 w 56"/>
                  <a:gd name="T59" fmla="*/ 0 h 178"/>
                  <a:gd name="T60" fmla="*/ 0 w 56"/>
                  <a:gd name="T61" fmla="*/ 0 h 178"/>
                  <a:gd name="T62" fmla="*/ 0 w 56"/>
                  <a:gd name="T63" fmla="*/ 0 h 178"/>
                  <a:gd name="T64" fmla="*/ 0 w 56"/>
                  <a:gd name="T65" fmla="*/ 0 h 178"/>
                  <a:gd name="T66" fmla="*/ 0 w 56"/>
                  <a:gd name="T67" fmla="*/ 0 h 178"/>
                  <a:gd name="T68" fmla="*/ 0 w 56"/>
                  <a:gd name="T69" fmla="*/ 0 h 178"/>
                  <a:gd name="T70" fmla="*/ 0 w 56"/>
                  <a:gd name="T71" fmla="*/ 0 h 178"/>
                  <a:gd name="T72" fmla="*/ 0 w 56"/>
                  <a:gd name="T73" fmla="*/ 0 h 178"/>
                  <a:gd name="T74" fmla="*/ 0 w 56"/>
                  <a:gd name="T75" fmla="*/ 0 h 178"/>
                  <a:gd name="T76" fmla="*/ 0 w 56"/>
                  <a:gd name="T77" fmla="*/ 0 h 178"/>
                  <a:gd name="T78" fmla="*/ 0 w 56"/>
                  <a:gd name="T79" fmla="*/ 0 h 178"/>
                  <a:gd name="T80" fmla="*/ 0 w 56"/>
                  <a:gd name="T81" fmla="*/ 0 h 178"/>
                  <a:gd name="T82" fmla="*/ 0 w 56"/>
                  <a:gd name="T83" fmla="*/ 0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178"/>
                  <a:gd name="T128" fmla="*/ 56 w 56"/>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178">
                    <a:moveTo>
                      <a:pt x="34" y="0"/>
                    </a:moveTo>
                    <a:lnTo>
                      <a:pt x="40" y="8"/>
                    </a:lnTo>
                    <a:lnTo>
                      <a:pt x="46" y="18"/>
                    </a:lnTo>
                    <a:lnTo>
                      <a:pt x="50" y="27"/>
                    </a:lnTo>
                    <a:lnTo>
                      <a:pt x="54" y="39"/>
                    </a:lnTo>
                    <a:lnTo>
                      <a:pt x="55" y="50"/>
                    </a:lnTo>
                    <a:lnTo>
                      <a:pt x="56" y="63"/>
                    </a:lnTo>
                    <a:lnTo>
                      <a:pt x="55" y="76"/>
                    </a:lnTo>
                    <a:lnTo>
                      <a:pt x="53" y="89"/>
                    </a:lnTo>
                    <a:lnTo>
                      <a:pt x="49" y="101"/>
                    </a:lnTo>
                    <a:lnTo>
                      <a:pt x="45" y="114"/>
                    </a:lnTo>
                    <a:lnTo>
                      <a:pt x="39" y="126"/>
                    </a:lnTo>
                    <a:lnTo>
                      <a:pt x="33" y="139"/>
                    </a:lnTo>
                    <a:lnTo>
                      <a:pt x="25" y="150"/>
                    </a:lnTo>
                    <a:lnTo>
                      <a:pt x="18" y="161"/>
                    </a:lnTo>
                    <a:lnTo>
                      <a:pt x="9" y="169"/>
                    </a:lnTo>
                    <a:lnTo>
                      <a:pt x="1" y="178"/>
                    </a:lnTo>
                    <a:lnTo>
                      <a:pt x="0" y="169"/>
                    </a:lnTo>
                    <a:lnTo>
                      <a:pt x="1" y="162"/>
                    </a:lnTo>
                    <a:lnTo>
                      <a:pt x="2" y="153"/>
                    </a:lnTo>
                    <a:lnTo>
                      <a:pt x="6" y="146"/>
                    </a:lnTo>
                    <a:lnTo>
                      <a:pt x="10" y="138"/>
                    </a:lnTo>
                    <a:lnTo>
                      <a:pt x="14" y="131"/>
                    </a:lnTo>
                    <a:lnTo>
                      <a:pt x="20" y="123"/>
                    </a:lnTo>
                    <a:lnTo>
                      <a:pt x="25" y="114"/>
                    </a:lnTo>
                    <a:lnTo>
                      <a:pt x="29" y="106"/>
                    </a:lnTo>
                    <a:lnTo>
                      <a:pt x="34" y="98"/>
                    </a:lnTo>
                    <a:lnTo>
                      <a:pt x="38" y="90"/>
                    </a:lnTo>
                    <a:lnTo>
                      <a:pt x="40" y="81"/>
                    </a:lnTo>
                    <a:lnTo>
                      <a:pt x="42" y="72"/>
                    </a:lnTo>
                    <a:lnTo>
                      <a:pt x="43" y="62"/>
                    </a:lnTo>
                    <a:lnTo>
                      <a:pt x="42" y="53"/>
                    </a:lnTo>
                    <a:lnTo>
                      <a:pt x="40" y="43"/>
                    </a:lnTo>
                    <a:lnTo>
                      <a:pt x="40" y="37"/>
                    </a:lnTo>
                    <a:lnTo>
                      <a:pt x="40" y="31"/>
                    </a:lnTo>
                    <a:lnTo>
                      <a:pt x="39" y="25"/>
                    </a:lnTo>
                    <a:lnTo>
                      <a:pt x="39" y="19"/>
                    </a:lnTo>
                    <a:lnTo>
                      <a:pt x="37" y="14"/>
                    </a:lnTo>
                    <a:lnTo>
                      <a:pt x="35" y="9"/>
                    </a:lnTo>
                    <a:lnTo>
                      <a:pt x="34" y="4"/>
                    </a:lnTo>
                    <a:lnTo>
                      <a:pt x="3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5" name="Freeform 144"/>
              <p:cNvSpPr>
                <a:spLocks/>
              </p:cNvSpPr>
              <p:nvPr/>
            </p:nvSpPr>
            <p:spPr bwMode="auto">
              <a:xfrm>
                <a:off x="5708" y="2459"/>
                <a:ext cx="72" cy="48"/>
              </a:xfrm>
              <a:custGeom>
                <a:avLst/>
                <a:gdLst>
                  <a:gd name="T0" fmla="*/ 0 w 172"/>
                  <a:gd name="T1" fmla="*/ 0 h 115"/>
                  <a:gd name="T2" fmla="*/ 0 w 172"/>
                  <a:gd name="T3" fmla="*/ 0 h 115"/>
                  <a:gd name="T4" fmla="*/ 0 w 172"/>
                  <a:gd name="T5" fmla="*/ 0 h 115"/>
                  <a:gd name="T6" fmla="*/ 0 w 172"/>
                  <a:gd name="T7" fmla="*/ 0 h 115"/>
                  <a:gd name="T8" fmla="*/ 0 w 172"/>
                  <a:gd name="T9" fmla="*/ 0 h 115"/>
                  <a:gd name="T10" fmla="*/ 0 w 172"/>
                  <a:gd name="T11" fmla="*/ 0 h 115"/>
                  <a:gd name="T12" fmla="*/ 0 w 172"/>
                  <a:gd name="T13" fmla="*/ 0 h 115"/>
                  <a:gd name="T14" fmla="*/ 0 w 172"/>
                  <a:gd name="T15" fmla="*/ 0 h 115"/>
                  <a:gd name="T16" fmla="*/ 0 w 172"/>
                  <a:gd name="T17" fmla="*/ 0 h 115"/>
                  <a:gd name="T18" fmla="*/ 0 w 172"/>
                  <a:gd name="T19" fmla="*/ 0 h 115"/>
                  <a:gd name="T20" fmla="*/ 0 w 172"/>
                  <a:gd name="T21" fmla="*/ 0 h 115"/>
                  <a:gd name="T22" fmla="*/ 0 w 172"/>
                  <a:gd name="T23" fmla="*/ 0 h 115"/>
                  <a:gd name="T24" fmla="*/ 0 w 172"/>
                  <a:gd name="T25" fmla="*/ 0 h 115"/>
                  <a:gd name="T26" fmla="*/ 0 w 172"/>
                  <a:gd name="T27" fmla="*/ 0 h 115"/>
                  <a:gd name="T28" fmla="*/ 0 w 172"/>
                  <a:gd name="T29" fmla="*/ 0 h 115"/>
                  <a:gd name="T30" fmla="*/ 0 w 172"/>
                  <a:gd name="T31" fmla="*/ 0 h 115"/>
                  <a:gd name="T32" fmla="*/ 0 w 172"/>
                  <a:gd name="T33" fmla="*/ 0 h 115"/>
                  <a:gd name="T34" fmla="*/ 0 w 172"/>
                  <a:gd name="T35" fmla="*/ 0 h 115"/>
                  <a:gd name="T36" fmla="*/ 0 w 172"/>
                  <a:gd name="T37" fmla="*/ 0 h 115"/>
                  <a:gd name="T38" fmla="*/ 0 w 172"/>
                  <a:gd name="T39" fmla="*/ 0 h 115"/>
                  <a:gd name="T40" fmla="*/ 0 w 172"/>
                  <a:gd name="T41" fmla="*/ 0 h 115"/>
                  <a:gd name="T42" fmla="*/ 0 w 172"/>
                  <a:gd name="T43" fmla="*/ 0 h 115"/>
                  <a:gd name="T44" fmla="*/ 0 w 172"/>
                  <a:gd name="T45" fmla="*/ 0 h 115"/>
                  <a:gd name="T46" fmla="*/ 0 w 172"/>
                  <a:gd name="T47" fmla="*/ 0 h 115"/>
                  <a:gd name="T48" fmla="*/ 0 w 172"/>
                  <a:gd name="T49" fmla="*/ 0 h 115"/>
                  <a:gd name="T50" fmla="*/ 0 w 172"/>
                  <a:gd name="T51" fmla="*/ 0 h 115"/>
                  <a:gd name="T52" fmla="*/ 0 w 172"/>
                  <a:gd name="T53" fmla="*/ 0 h 115"/>
                  <a:gd name="T54" fmla="*/ 0 w 172"/>
                  <a:gd name="T55" fmla="*/ 0 h 115"/>
                  <a:gd name="T56" fmla="*/ 0 w 172"/>
                  <a:gd name="T57" fmla="*/ 0 h 115"/>
                  <a:gd name="T58" fmla="*/ 0 w 172"/>
                  <a:gd name="T59" fmla="*/ 0 h 115"/>
                  <a:gd name="T60" fmla="*/ 0 w 172"/>
                  <a:gd name="T61" fmla="*/ 0 h 115"/>
                  <a:gd name="T62" fmla="*/ 0 w 172"/>
                  <a:gd name="T63" fmla="*/ 0 h 115"/>
                  <a:gd name="T64" fmla="*/ 0 w 172"/>
                  <a:gd name="T65" fmla="*/ 0 h 115"/>
                  <a:gd name="T66" fmla="*/ 0 w 172"/>
                  <a:gd name="T67" fmla="*/ 0 h 115"/>
                  <a:gd name="T68" fmla="*/ 0 w 172"/>
                  <a:gd name="T69" fmla="*/ 0 h 115"/>
                  <a:gd name="T70" fmla="*/ 0 w 172"/>
                  <a:gd name="T71" fmla="*/ 0 h 115"/>
                  <a:gd name="T72" fmla="*/ 0 w 172"/>
                  <a:gd name="T73" fmla="*/ 0 h 115"/>
                  <a:gd name="T74" fmla="*/ 0 w 172"/>
                  <a:gd name="T75" fmla="*/ 0 h 115"/>
                  <a:gd name="T76" fmla="*/ 0 w 172"/>
                  <a:gd name="T77" fmla="*/ 0 h 115"/>
                  <a:gd name="T78" fmla="*/ 0 w 172"/>
                  <a:gd name="T79" fmla="*/ 0 h 115"/>
                  <a:gd name="T80" fmla="*/ 0 w 172"/>
                  <a:gd name="T81" fmla="*/ 0 h 115"/>
                  <a:gd name="T82" fmla="*/ 0 w 172"/>
                  <a:gd name="T83" fmla="*/ 0 h 115"/>
                  <a:gd name="T84" fmla="*/ 0 w 172"/>
                  <a:gd name="T85" fmla="*/ 0 h 115"/>
                  <a:gd name="T86" fmla="*/ 0 w 172"/>
                  <a:gd name="T87" fmla="*/ 0 h 115"/>
                  <a:gd name="T88" fmla="*/ 0 w 172"/>
                  <a:gd name="T89" fmla="*/ 0 h 115"/>
                  <a:gd name="T90" fmla="*/ 0 w 172"/>
                  <a:gd name="T91" fmla="*/ 0 h 115"/>
                  <a:gd name="T92" fmla="*/ 0 w 172"/>
                  <a:gd name="T93" fmla="*/ 0 h 115"/>
                  <a:gd name="T94" fmla="*/ 0 w 172"/>
                  <a:gd name="T95" fmla="*/ 0 h 115"/>
                  <a:gd name="T96" fmla="*/ 0 w 172"/>
                  <a:gd name="T97" fmla="*/ 0 h 115"/>
                  <a:gd name="T98" fmla="*/ 0 w 172"/>
                  <a:gd name="T99" fmla="*/ 0 h 115"/>
                  <a:gd name="T100" fmla="*/ 0 w 172"/>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15"/>
                  <a:gd name="T155" fmla="*/ 172 w 172"/>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15">
                    <a:moveTo>
                      <a:pt x="63" y="0"/>
                    </a:moveTo>
                    <a:lnTo>
                      <a:pt x="68" y="2"/>
                    </a:lnTo>
                    <a:lnTo>
                      <a:pt x="76" y="6"/>
                    </a:lnTo>
                    <a:lnTo>
                      <a:pt x="81" y="8"/>
                    </a:lnTo>
                    <a:lnTo>
                      <a:pt x="88" y="10"/>
                    </a:lnTo>
                    <a:lnTo>
                      <a:pt x="95" y="12"/>
                    </a:lnTo>
                    <a:lnTo>
                      <a:pt x="102" y="15"/>
                    </a:lnTo>
                    <a:lnTo>
                      <a:pt x="108" y="17"/>
                    </a:lnTo>
                    <a:lnTo>
                      <a:pt x="116" y="20"/>
                    </a:lnTo>
                    <a:lnTo>
                      <a:pt x="123" y="20"/>
                    </a:lnTo>
                    <a:lnTo>
                      <a:pt x="130" y="23"/>
                    </a:lnTo>
                    <a:lnTo>
                      <a:pt x="137" y="24"/>
                    </a:lnTo>
                    <a:lnTo>
                      <a:pt x="143" y="27"/>
                    </a:lnTo>
                    <a:lnTo>
                      <a:pt x="151" y="27"/>
                    </a:lnTo>
                    <a:lnTo>
                      <a:pt x="158" y="29"/>
                    </a:lnTo>
                    <a:lnTo>
                      <a:pt x="164" y="30"/>
                    </a:lnTo>
                    <a:lnTo>
                      <a:pt x="172" y="33"/>
                    </a:lnTo>
                    <a:lnTo>
                      <a:pt x="165" y="38"/>
                    </a:lnTo>
                    <a:lnTo>
                      <a:pt x="159" y="42"/>
                    </a:lnTo>
                    <a:lnTo>
                      <a:pt x="152" y="46"/>
                    </a:lnTo>
                    <a:lnTo>
                      <a:pt x="145" y="48"/>
                    </a:lnTo>
                    <a:lnTo>
                      <a:pt x="137" y="50"/>
                    </a:lnTo>
                    <a:lnTo>
                      <a:pt x="129" y="53"/>
                    </a:lnTo>
                    <a:lnTo>
                      <a:pt x="120" y="55"/>
                    </a:lnTo>
                    <a:lnTo>
                      <a:pt x="113" y="57"/>
                    </a:lnTo>
                    <a:lnTo>
                      <a:pt x="103" y="57"/>
                    </a:lnTo>
                    <a:lnTo>
                      <a:pt x="96" y="59"/>
                    </a:lnTo>
                    <a:lnTo>
                      <a:pt x="86" y="60"/>
                    </a:lnTo>
                    <a:lnTo>
                      <a:pt x="78" y="62"/>
                    </a:lnTo>
                    <a:lnTo>
                      <a:pt x="69" y="63"/>
                    </a:lnTo>
                    <a:lnTo>
                      <a:pt x="61" y="65"/>
                    </a:lnTo>
                    <a:lnTo>
                      <a:pt x="53" y="66"/>
                    </a:lnTo>
                    <a:lnTo>
                      <a:pt x="46" y="70"/>
                    </a:lnTo>
                    <a:lnTo>
                      <a:pt x="50" y="73"/>
                    </a:lnTo>
                    <a:lnTo>
                      <a:pt x="56" y="76"/>
                    </a:lnTo>
                    <a:lnTo>
                      <a:pt x="61" y="77"/>
                    </a:lnTo>
                    <a:lnTo>
                      <a:pt x="66" y="79"/>
                    </a:lnTo>
                    <a:lnTo>
                      <a:pt x="71" y="79"/>
                    </a:lnTo>
                    <a:lnTo>
                      <a:pt x="77" y="79"/>
                    </a:lnTo>
                    <a:lnTo>
                      <a:pt x="83" y="79"/>
                    </a:lnTo>
                    <a:lnTo>
                      <a:pt x="90" y="80"/>
                    </a:lnTo>
                    <a:lnTo>
                      <a:pt x="96" y="79"/>
                    </a:lnTo>
                    <a:lnTo>
                      <a:pt x="102" y="78"/>
                    </a:lnTo>
                    <a:lnTo>
                      <a:pt x="107" y="78"/>
                    </a:lnTo>
                    <a:lnTo>
                      <a:pt x="114" y="78"/>
                    </a:lnTo>
                    <a:lnTo>
                      <a:pt x="120" y="78"/>
                    </a:lnTo>
                    <a:lnTo>
                      <a:pt x="124" y="78"/>
                    </a:lnTo>
                    <a:lnTo>
                      <a:pt x="130" y="79"/>
                    </a:lnTo>
                    <a:lnTo>
                      <a:pt x="136" y="81"/>
                    </a:lnTo>
                    <a:lnTo>
                      <a:pt x="140" y="82"/>
                    </a:lnTo>
                    <a:lnTo>
                      <a:pt x="145" y="84"/>
                    </a:lnTo>
                    <a:lnTo>
                      <a:pt x="150" y="86"/>
                    </a:lnTo>
                    <a:lnTo>
                      <a:pt x="153" y="91"/>
                    </a:lnTo>
                    <a:lnTo>
                      <a:pt x="149" y="96"/>
                    </a:lnTo>
                    <a:lnTo>
                      <a:pt x="143" y="99"/>
                    </a:lnTo>
                    <a:lnTo>
                      <a:pt x="137" y="101"/>
                    </a:lnTo>
                    <a:lnTo>
                      <a:pt x="130" y="102"/>
                    </a:lnTo>
                    <a:lnTo>
                      <a:pt x="123" y="101"/>
                    </a:lnTo>
                    <a:lnTo>
                      <a:pt x="118" y="101"/>
                    </a:lnTo>
                    <a:lnTo>
                      <a:pt x="112" y="100"/>
                    </a:lnTo>
                    <a:lnTo>
                      <a:pt x="106" y="101"/>
                    </a:lnTo>
                    <a:lnTo>
                      <a:pt x="101" y="101"/>
                    </a:lnTo>
                    <a:lnTo>
                      <a:pt x="99" y="104"/>
                    </a:lnTo>
                    <a:lnTo>
                      <a:pt x="96" y="108"/>
                    </a:lnTo>
                    <a:lnTo>
                      <a:pt x="97" y="115"/>
                    </a:lnTo>
                    <a:lnTo>
                      <a:pt x="89" y="112"/>
                    </a:lnTo>
                    <a:lnTo>
                      <a:pt x="81" y="109"/>
                    </a:lnTo>
                    <a:lnTo>
                      <a:pt x="72" y="106"/>
                    </a:lnTo>
                    <a:lnTo>
                      <a:pt x="63" y="104"/>
                    </a:lnTo>
                    <a:lnTo>
                      <a:pt x="53" y="100"/>
                    </a:lnTo>
                    <a:lnTo>
                      <a:pt x="43" y="96"/>
                    </a:lnTo>
                    <a:lnTo>
                      <a:pt x="33" y="92"/>
                    </a:lnTo>
                    <a:lnTo>
                      <a:pt x="25" y="88"/>
                    </a:lnTo>
                    <a:lnTo>
                      <a:pt x="17" y="84"/>
                    </a:lnTo>
                    <a:lnTo>
                      <a:pt x="10" y="79"/>
                    </a:lnTo>
                    <a:lnTo>
                      <a:pt x="4" y="74"/>
                    </a:lnTo>
                    <a:lnTo>
                      <a:pt x="2" y="68"/>
                    </a:lnTo>
                    <a:lnTo>
                      <a:pt x="0" y="63"/>
                    </a:lnTo>
                    <a:lnTo>
                      <a:pt x="1" y="57"/>
                    </a:lnTo>
                    <a:lnTo>
                      <a:pt x="3" y="51"/>
                    </a:lnTo>
                    <a:lnTo>
                      <a:pt x="11" y="46"/>
                    </a:lnTo>
                    <a:lnTo>
                      <a:pt x="19" y="46"/>
                    </a:lnTo>
                    <a:lnTo>
                      <a:pt x="27" y="47"/>
                    </a:lnTo>
                    <a:lnTo>
                      <a:pt x="36" y="48"/>
                    </a:lnTo>
                    <a:lnTo>
                      <a:pt x="45" y="50"/>
                    </a:lnTo>
                    <a:lnTo>
                      <a:pt x="53" y="51"/>
                    </a:lnTo>
                    <a:lnTo>
                      <a:pt x="62" y="52"/>
                    </a:lnTo>
                    <a:lnTo>
                      <a:pt x="70" y="51"/>
                    </a:lnTo>
                    <a:lnTo>
                      <a:pt x="80" y="50"/>
                    </a:lnTo>
                    <a:lnTo>
                      <a:pt x="73" y="43"/>
                    </a:lnTo>
                    <a:lnTo>
                      <a:pt x="64" y="36"/>
                    </a:lnTo>
                    <a:lnTo>
                      <a:pt x="59" y="31"/>
                    </a:lnTo>
                    <a:lnTo>
                      <a:pt x="55" y="28"/>
                    </a:lnTo>
                    <a:lnTo>
                      <a:pt x="49" y="24"/>
                    </a:lnTo>
                    <a:lnTo>
                      <a:pt x="47" y="21"/>
                    </a:lnTo>
                    <a:lnTo>
                      <a:pt x="41" y="13"/>
                    </a:lnTo>
                    <a:lnTo>
                      <a:pt x="41" y="8"/>
                    </a:lnTo>
                    <a:lnTo>
                      <a:pt x="43" y="5"/>
                    </a:lnTo>
                    <a:lnTo>
                      <a:pt x="47" y="2"/>
                    </a:lnTo>
                    <a:lnTo>
                      <a:pt x="54" y="0"/>
                    </a:lnTo>
                    <a:lnTo>
                      <a:pt x="6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6" name="Freeform 145"/>
              <p:cNvSpPr>
                <a:spLocks/>
              </p:cNvSpPr>
              <p:nvPr/>
            </p:nvSpPr>
            <p:spPr bwMode="auto">
              <a:xfrm>
                <a:off x="5357" y="2488"/>
                <a:ext cx="15" cy="27"/>
              </a:xfrm>
              <a:custGeom>
                <a:avLst/>
                <a:gdLst>
                  <a:gd name="T0" fmla="*/ 0 w 42"/>
                  <a:gd name="T1" fmla="*/ 0 h 64"/>
                  <a:gd name="T2" fmla="*/ 0 w 42"/>
                  <a:gd name="T3" fmla="*/ 0 h 64"/>
                  <a:gd name="T4" fmla="*/ 0 w 42"/>
                  <a:gd name="T5" fmla="*/ 0 h 64"/>
                  <a:gd name="T6" fmla="*/ 0 w 42"/>
                  <a:gd name="T7" fmla="*/ 0 h 64"/>
                  <a:gd name="T8" fmla="*/ 0 w 42"/>
                  <a:gd name="T9" fmla="*/ 0 h 64"/>
                  <a:gd name="T10" fmla="*/ 0 w 42"/>
                  <a:gd name="T11" fmla="*/ 0 h 64"/>
                  <a:gd name="T12" fmla="*/ 0 w 42"/>
                  <a:gd name="T13" fmla="*/ 0 h 64"/>
                  <a:gd name="T14" fmla="*/ 0 w 42"/>
                  <a:gd name="T15" fmla="*/ 0 h 64"/>
                  <a:gd name="T16" fmla="*/ 0 w 42"/>
                  <a:gd name="T17" fmla="*/ 0 h 64"/>
                  <a:gd name="T18" fmla="*/ 0 w 42"/>
                  <a:gd name="T19" fmla="*/ 0 h 64"/>
                  <a:gd name="T20" fmla="*/ 0 w 42"/>
                  <a:gd name="T21" fmla="*/ 0 h 64"/>
                  <a:gd name="T22" fmla="*/ 0 w 42"/>
                  <a:gd name="T23" fmla="*/ 0 h 64"/>
                  <a:gd name="T24" fmla="*/ 0 w 42"/>
                  <a:gd name="T25" fmla="*/ 0 h 64"/>
                  <a:gd name="T26" fmla="*/ 0 w 42"/>
                  <a:gd name="T27" fmla="*/ 0 h 64"/>
                  <a:gd name="T28" fmla="*/ 0 w 42"/>
                  <a:gd name="T29" fmla="*/ 0 h 64"/>
                  <a:gd name="T30" fmla="*/ 0 w 42"/>
                  <a:gd name="T31" fmla="*/ 0 h 64"/>
                  <a:gd name="T32" fmla="*/ 0 w 42"/>
                  <a:gd name="T33" fmla="*/ 0 h 64"/>
                  <a:gd name="T34" fmla="*/ 0 w 42"/>
                  <a:gd name="T35" fmla="*/ 0 h 64"/>
                  <a:gd name="T36" fmla="*/ 0 w 42"/>
                  <a:gd name="T37" fmla="*/ 0 h 64"/>
                  <a:gd name="T38" fmla="*/ 0 w 42"/>
                  <a:gd name="T39" fmla="*/ 0 h 64"/>
                  <a:gd name="T40" fmla="*/ 0 w 42"/>
                  <a:gd name="T41" fmla="*/ 0 h 64"/>
                  <a:gd name="T42" fmla="*/ 0 w 42"/>
                  <a:gd name="T43" fmla="*/ 0 h 64"/>
                  <a:gd name="T44" fmla="*/ 0 w 42"/>
                  <a:gd name="T45" fmla="*/ 0 h 64"/>
                  <a:gd name="T46" fmla="*/ 0 w 42"/>
                  <a:gd name="T47" fmla="*/ 0 h 64"/>
                  <a:gd name="T48" fmla="*/ 0 w 42"/>
                  <a:gd name="T49" fmla="*/ 0 h 64"/>
                  <a:gd name="T50" fmla="*/ 0 w 42"/>
                  <a:gd name="T51" fmla="*/ 0 h 64"/>
                  <a:gd name="T52" fmla="*/ 0 w 42"/>
                  <a:gd name="T53" fmla="*/ 0 h 64"/>
                  <a:gd name="T54" fmla="*/ 0 w 42"/>
                  <a:gd name="T55" fmla="*/ 0 h 64"/>
                  <a:gd name="T56" fmla="*/ 0 w 42"/>
                  <a:gd name="T57" fmla="*/ 0 h 64"/>
                  <a:gd name="T58" fmla="*/ 0 w 42"/>
                  <a:gd name="T59" fmla="*/ 0 h 64"/>
                  <a:gd name="T60" fmla="*/ 0 w 42"/>
                  <a:gd name="T61" fmla="*/ 0 h 64"/>
                  <a:gd name="T62" fmla="*/ 0 w 4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4"/>
                  <a:gd name="T98" fmla="*/ 42 w 4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4">
                    <a:moveTo>
                      <a:pt x="15" y="3"/>
                    </a:moveTo>
                    <a:lnTo>
                      <a:pt x="22" y="0"/>
                    </a:lnTo>
                    <a:lnTo>
                      <a:pt x="28" y="0"/>
                    </a:lnTo>
                    <a:lnTo>
                      <a:pt x="32" y="0"/>
                    </a:lnTo>
                    <a:lnTo>
                      <a:pt x="37" y="3"/>
                    </a:lnTo>
                    <a:lnTo>
                      <a:pt x="38" y="6"/>
                    </a:lnTo>
                    <a:lnTo>
                      <a:pt x="41" y="9"/>
                    </a:lnTo>
                    <a:lnTo>
                      <a:pt x="41" y="13"/>
                    </a:lnTo>
                    <a:lnTo>
                      <a:pt x="42" y="18"/>
                    </a:lnTo>
                    <a:lnTo>
                      <a:pt x="39" y="24"/>
                    </a:lnTo>
                    <a:lnTo>
                      <a:pt x="36" y="32"/>
                    </a:lnTo>
                    <a:lnTo>
                      <a:pt x="30" y="40"/>
                    </a:lnTo>
                    <a:lnTo>
                      <a:pt x="25" y="48"/>
                    </a:lnTo>
                    <a:lnTo>
                      <a:pt x="19" y="53"/>
                    </a:lnTo>
                    <a:lnTo>
                      <a:pt x="14" y="60"/>
                    </a:lnTo>
                    <a:lnTo>
                      <a:pt x="9" y="63"/>
                    </a:lnTo>
                    <a:lnTo>
                      <a:pt x="6" y="64"/>
                    </a:lnTo>
                    <a:lnTo>
                      <a:pt x="1" y="61"/>
                    </a:lnTo>
                    <a:lnTo>
                      <a:pt x="0" y="55"/>
                    </a:lnTo>
                    <a:lnTo>
                      <a:pt x="0" y="51"/>
                    </a:lnTo>
                    <a:lnTo>
                      <a:pt x="0" y="46"/>
                    </a:lnTo>
                    <a:lnTo>
                      <a:pt x="0" y="39"/>
                    </a:lnTo>
                    <a:lnTo>
                      <a:pt x="3" y="32"/>
                    </a:lnTo>
                    <a:lnTo>
                      <a:pt x="2" y="27"/>
                    </a:lnTo>
                    <a:lnTo>
                      <a:pt x="1" y="22"/>
                    </a:lnTo>
                    <a:lnTo>
                      <a:pt x="1" y="16"/>
                    </a:lnTo>
                    <a:lnTo>
                      <a:pt x="2" y="13"/>
                    </a:lnTo>
                    <a:lnTo>
                      <a:pt x="3" y="9"/>
                    </a:lnTo>
                    <a:lnTo>
                      <a:pt x="5" y="6"/>
                    </a:lnTo>
                    <a:lnTo>
                      <a:pt x="9" y="4"/>
                    </a:lnTo>
                    <a:lnTo>
                      <a:pt x="15"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7" name="Freeform 146"/>
              <p:cNvSpPr>
                <a:spLocks/>
              </p:cNvSpPr>
              <p:nvPr/>
            </p:nvSpPr>
            <p:spPr bwMode="auto">
              <a:xfrm>
                <a:off x="5341" y="2507"/>
                <a:ext cx="8" cy="21"/>
              </a:xfrm>
              <a:custGeom>
                <a:avLst/>
                <a:gdLst>
                  <a:gd name="T0" fmla="*/ 0 w 19"/>
                  <a:gd name="T1" fmla="*/ 0 h 49"/>
                  <a:gd name="T2" fmla="*/ 0 w 19"/>
                  <a:gd name="T3" fmla="*/ 0 h 49"/>
                  <a:gd name="T4" fmla="*/ 0 w 19"/>
                  <a:gd name="T5" fmla="*/ 0 h 49"/>
                  <a:gd name="T6" fmla="*/ 0 w 19"/>
                  <a:gd name="T7" fmla="*/ 0 h 49"/>
                  <a:gd name="T8" fmla="*/ 0 w 19"/>
                  <a:gd name="T9" fmla="*/ 0 h 49"/>
                  <a:gd name="T10" fmla="*/ 0 w 19"/>
                  <a:gd name="T11" fmla="*/ 0 h 49"/>
                  <a:gd name="T12" fmla="*/ 0 w 19"/>
                  <a:gd name="T13" fmla="*/ 0 h 49"/>
                  <a:gd name="T14" fmla="*/ 0 w 19"/>
                  <a:gd name="T15" fmla="*/ 0 h 49"/>
                  <a:gd name="T16" fmla="*/ 0 w 19"/>
                  <a:gd name="T17" fmla="*/ 0 h 49"/>
                  <a:gd name="T18" fmla="*/ 0 w 19"/>
                  <a:gd name="T19" fmla="*/ 0 h 49"/>
                  <a:gd name="T20" fmla="*/ 0 w 19"/>
                  <a:gd name="T21" fmla="*/ 0 h 49"/>
                  <a:gd name="T22" fmla="*/ 0 w 19"/>
                  <a:gd name="T23" fmla="*/ 0 h 49"/>
                  <a:gd name="T24" fmla="*/ 0 w 19"/>
                  <a:gd name="T25" fmla="*/ 0 h 49"/>
                  <a:gd name="T26" fmla="*/ 0 w 19"/>
                  <a:gd name="T27" fmla="*/ 0 h 49"/>
                  <a:gd name="T28" fmla="*/ 0 w 19"/>
                  <a:gd name="T29" fmla="*/ 0 h 49"/>
                  <a:gd name="T30" fmla="*/ 0 w 19"/>
                  <a:gd name="T31" fmla="*/ 0 h 49"/>
                  <a:gd name="T32" fmla="*/ 0 w 19"/>
                  <a:gd name="T33" fmla="*/ 0 h 49"/>
                  <a:gd name="T34" fmla="*/ 0 w 19"/>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9"/>
                  <a:gd name="T56" fmla="*/ 19 w 1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9">
                    <a:moveTo>
                      <a:pt x="8" y="0"/>
                    </a:moveTo>
                    <a:lnTo>
                      <a:pt x="12" y="3"/>
                    </a:lnTo>
                    <a:lnTo>
                      <a:pt x="16" y="10"/>
                    </a:lnTo>
                    <a:lnTo>
                      <a:pt x="17" y="18"/>
                    </a:lnTo>
                    <a:lnTo>
                      <a:pt x="19" y="27"/>
                    </a:lnTo>
                    <a:lnTo>
                      <a:pt x="18" y="33"/>
                    </a:lnTo>
                    <a:lnTo>
                      <a:pt x="17" y="40"/>
                    </a:lnTo>
                    <a:lnTo>
                      <a:pt x="15" y="44"/>
                    </a:lnTo>
                    <a:lnTo>
                      <a:pt x="12" y="49"/>
                    </a:lnTo>
                    <a:lnTo>
                      <a:pt x="7" y="46"/>
                    </a:lnTo>
                    <a:lnTo>
                      <a:pt x="5" y="41"/>
                    </a:lnTo>
                    <a:lnTo>
                      <a:pt x="2" y="36"/>
                    </a:lnTo>
                    <a:lnTo>
                      <a:pt x="1" y="31"/>
                    </a:lnTo>
                    <a:lnTo>
                      <a:pt x="0" y="23"/>
                    </a:lnTo>
                    <a:lnTo>
                      <a:pt x="0" y="14"/>
                    </a:lnTo>
                    <a:lnTo>
                      <a:pt x="3" y="7"/>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8" name="Freeform 147"/>
              <p:cNvSpPr>
                <a:spLocks/>
              </p:cNvSpPr>
              <p:nvPr/>
            </p:nvSpPr>
            <p:spPr bwMode="auto">
              <a:xfrm>
                <a:off x="5793" y="2508"/>
                <a:ext cx="201" cy="33"/>
              </a:xfrm>
              <a:custGeom>
                <a:avLst/>
                <a:gdLst>
                  <a:gd name="T0" fmla="*/ 0 w 480"/>
                  <a:gd name="T1" fmla="*/ 0 h 79"/>
                  <a:gd name="T2" fmla="*/ 0 w 480"/>
                  <a:gd name="T3" fmla="*/ 0 h 79"/>
                  <a:gd name="T4" fmla="*/ 0 w 480"/>
                  <a:gd name="T5" fmla="*/ 0 h 79"/>
                  <a:gd name="T6" fmla="*/ 0 w 480"/>
                  <a:gd name="T7" fmla="*/ 0 h 79"/>
                  <a:gd name="T8" fmla="*/ 0 w 480"/>
                  <a:gd name="T9" fmla="*/ 0 h 79"/>
                  <a:gd name="T10" fmla="*/ 0 w 480"/>
                  <a:gd name="T11" fmla="*/ 0 h 79"/>
                  <a:gd name="T12" fmla="*/ 0 w 480"/>
                  <a:gd name="T13" fmla="*/ 0 h 79"/>
                  <a:gd name="T14" fmla="*/ 0 w 480"/>
                  <a:gd name="T15" fmla="*/ 0 h 79"/>
                  <a:gd name="T16" fmla="*/ 0 w 480"/>
                  <a:gd name="T17" fmla="*/ 0 h 79"/>
                  <a:gd name="T18" fmla="*/ 0 w 480"/>
                  <a:gd name="T19" fmla="*/ 0 h 79"/>
                  <a:gd name="T20" fmla="*/ 0 w 480"/>
                  <a:gd name="T21" fmla="*/ 0 h 79"/>
                  <a:gd name="T22" fmla="*/ 0 w 480"/>
                  <a:gd name="T23" fmla="*/ 0 h 79"/>
                  <a:gd name="T24" fmla="*/ 0 w 480"/>
                  <a:gd name="T25" fmla="*/ 0 h 79"/>
                  <a:gd name="T26" fmla="*/ 0 w 480"/>
                  <a:gd name="T27" fmla="*/ 0 h 79"/>
                  <a:gd name="T28" fmla="*/ 0 w 480"/>
                  <a:gd name="T29" fmla="*/ 0 h 79"/>
                  <a:gd name="T30" fmla="*/ 0 w 480"/>
                  <a:gd name="T31" fmla="*/ 0 h 79"/>
                  <a:gd name="T32" fmla="*/ 0 w 480"/>
                  <a:gd name="T33" fmla="*/ 0 h 79"/>
                  <a:gd name="T34" fmla="*/ 0 w 480"/>
                  <a:gd name="T35" fmla="*/ 0 h 79"/>
                  <a:gd name="T36" fmla="*/ 0 w 480"/>
                  <a:gd name="T37" fmla="*/ 0 h 79"/>
                  <a:gd name="T38" fmla="*/ 0 w 480"/>
                  <a:gd name="T39" fmla="*/ 0 h 79"/>
                  <a:gd name="T40" fmla="*/ 0 w 480"/>
                  <a:gd name="T41" fmla="*/ 0 h 79"/>
                  <a:gd name="T42" fmla="*/ 0 w 480"/>
                  <a:gd name="T43" fmla="*/ 0 h 79"/>
                  <a:gd name="T44" fmla="*/ 0 w 480"/>
                  <a:gd name="T45" fmla="*/ 0 h 79"/>
                  <a:gd name="T46" fmla="*/ 0 w 480"/>
                  <a:gd name="T47" fmla="*/ 0 h 79"/>
                  <a:gd name="T48" fmla="*/ 0 w 480"/>
                  <a:gd name="T49" fmla="*/ 0 h 79"/>
                  <a:gd name="T50" fmla="*/ 0 w 480"/>
                  <a:gd name="T51" fmla="*/ 0 h 79"/>
                  <a:gd name="T52" fmla="*/ 0 w 480"/>
                  <a:gd name="T53" fmla="*/ 0 h 79"/>
                  <a:gd name="T54" fmla="*/ 0 w 480"/>
                  <a:gd name="T55" fmla="*/ 0 h 79"/>
                  <a:gd name="T56" fmla="*/ 0 w 480"/>
                  <a:gd name="T57" fmla="*/ 0 h 79"/>
                  <a:gd name="T58" fmla="*/ 0 w 480"/>
                  <a:gd name="T59" fmla="*/ 0 h 79"/>
                  <a:gd name="T60" fmla="*/ 0 w 480"/>
                  <a:gd name="T61" fmla="*/ 0 h 79"/>
                  <a:gd name="T62" fmla="*/ 0 w 480"/>
                  <a:gd name="T63" fmla="*/ 0 h 79"/>
                  <a:gd name="T64" fmla="*/ 0 w 480"/>
                  <a:gd name="T65" fmla="*/ 0 h 79"/>
                  <a:gd name="T66" fmla="*/ 0 w 480"/>
                  <a:gd name="T67" fmla="*/ 0 h 79"/>
                  <a:gd name="T68" fmla="*/ 0 w 480"/>
                  <a:gd name="T69" fmla="*/ 0 h 79"/>
                  <a:gd name="T70" fmla="*/ 0 w 480"/>
                  <a:gd name="T71" fmla="*/ 0 h 79"/>
                  <a:gd name="T72" fmla="*/ 0 w 480"/>
                  <a:gd name="T73" fmla="*/ 0 h 79"/>
                  <a:gd name="T74" fmla="*/ 0 w 480"/>
                  <a:gd name="T75" fmla="*/ 0 h 79"/>
                  <a:gd name="T76" fmla="*/ 0 w 480"/>
                  <a:gd name="T77" fmla="*/ 0 h 79"/>
                  <a:gd name="T78" fmla="*/ 0 w 480"/>
                  <a:gd name="T79" fmla="*/ 0 h 79"/>
                  <a:gd name="T80" fmla="*/ 0 w 480"/>
                  <a:gd name="T81" fmla="*/ 0 h 79"/>
                  <a:gd name="T82" fmla="*/ 0 w 480"/>
                  <a:gd name="T83" fmla="*/ 0 h 79"/>
                  <a:gd name="T84" fmla="*/ 0 w 480"/>
                  <a:gd name="T85" fmla="*/ 0 h 79"/>
                  <a:gd name="T86" fmla="*/ 0 w 480"/>
                  <a:gd name="T87" fmla="*/ 0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79"/>
                  <a:gd name="T134" fmla="*/ 480 w 480"/>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79">
                    <a:moveTo>
                      <a:pt x="292" y="3"/>
                    </a:moveTo>
                    <a:lnTo>
                      <a:pt x="304" y="0"/>
                    </a:lnTo>
                    <a:lnTo>
                      <a:pt x="316" y="0"/>
                    </a:lnTo>
                    <a:lnTo>
                      <a:pt x="329" y="0"/>
                    </a:lnTo>
                    <a:lnTo>
                      <a:pt x="340" y="3"/>
                    </a:lnTo>
                    <a:lnTo>
                      <a:pt x="352" y="4"/>
                    </a:lnTo>
                    <a:lnTo>
                      <a:pt x="363" y="7"/>
                    </a:lnTo>
                    <a:lnTo>
                      <a:pt x="374" y="11"/>
                    </a:lnTo>
                    <a:lnTo>
                      <a:pt x="386" y="16"/>
                    </a:lnTo>
                    <a:lnTo>
                      <a:pt x="396" y="19"/>
                    </a:lnTo>
                    <a:lnTo>
                      <a:pt x="408" y="23"/>
                    </a:lnTo>
                    <a:lnTo>
                      <a:pt x="418" y="26"/>
                    </a:lnTo>
                    <a:lnTo>
                      <a:pt x="430" y="31"/>
                    </a:lnTo>
                    <a:lnTo>
                      <a:pt x="440" y="34"/>
                    </a:lnTo>
                    <a:lnTo>
                      <a:pt x="450" y="38"/>
                    </a:lnTo>
                    <a:lnTo>
                      <a:pt x="462" y="41"/>
                    </a:lnTo>
                    <a:lnTo>
                      <a:pt x="474" y="43"/>
                    </a:lnTo>
                    <a:lnTo>
                      <a:pt x="477" y="50"/>
                    </a:lnTo>
                    <a:lnTo>
                      <a:pt x="479" y="57"/>
                    </a:lnTo>
                    <a:lnTo>
                      <a:pt x="480" y="64"/>
                    </a:lnTo>
                    <a:lnTo>
                      <a:pt x="479" y="73"/>
                    </a:lnTo>
                    <a:lnTo>
                      <a:pt x="464" y="78"/>
                    </a:lnTo>
                    <a:lnTo>
                      <a:pt x="450" y="79"/>
                    </a:lnTo>
                    <a:lnTo>
                      <a:pt x="436" y="77"/>
                    </a:lnTo>
                    <a:lnTo>
                      <a:pt x="423" y="74"/>
                    </a:lnTo>
                    <a:lnTo>
                      <a:pt x="410" y="68"/>
                    </a:lnTo>
                    <a:lnTo>
                      <a:pt x="396" y="62"/>
                    </a:lnTo>
                    <a:lnTo>
                      <a:pt x="385" y="54"/>
                    </a:lnTo>
                    <a:lnTo>
                      <a:pt x="372" y="47"/>
                    </a:lnTo>
                    <a:lnTo>
                      <a:pt x="359" y="40"/>
                    </a:lnTo>
                    <a:lnTo>
                      <a:pt x="347" y="33"/>
                    </a:lnTo>
                    <a:lnTo>
                      <a:pt x="334" y="26"/>
                    </a:lnTo>
                    <a:lnTo>
                      <a:pt x="320" y="23"/>
                    </a:lnTo>
                    <a:lnTo>
                      <a:pt x="306" y="21"/>
                    </a:lnTo>
                    <a:lnTo>
                      <a:pt x="292" y="22"/>
                    </a:lnTo>
                    <a:lnTo>
                      <a:pt x="277" y="25"/>
                    </a:lnTo>
                    <a:lnTo>
                      <a:pt x="262" y="34"/>
                    </a:lnTo>
                    <a:lnTo>
                      <a:pt x="245" y="40"/>
                    </a:lnTo>
                    <a:lnTo>
                      <a:pt x="229" y="43"/>
                    </a:lnTo>
                    <a:lnTo>
                      <a:pt x="213" y="46"/>
                    </a:lnTo>
                    <a:lnTo>
                      <a:pt x="198" y="48"/>
                    </a:lnTo>
                    <a:lnTo>
                      <a:pt x="181" y="48"/>
                    </a:lnTo>
                    <a:lnTo>
                      <a:pt x="165" y="48"/>
                    </a:lnTo>
                    <a:lnTo>
                      <a:pt x="150" y="47"/>
                    </a:lnTo>
                    <a:lnTo>
                      <a:pt x="134" y="47"/>
                    </a:lnTo>
                    <a:lnTo>
                      <a:pt x="118" y="46"/>
                    </a:lnTo>
                    <a:lnTo>
                      <a:pt x="103" y="46"/>
                    </a:lnTo>
                    <a:lnTo>
                      <a:pt x="86" y="46"/>
                    </a:lnTo>
                    <a:lnTo>
                      <a:pt x="71" y="48"/>
                    </a:lnTo>
                    <a:lnTo>
                      <a:pt x="56" y="51"/>
                    </a:lnTo>
                    <a:lnTo>
                      <a:pt x="40" y="56"/>
                    </a:lnTo>
                    <a:lnTo>
                      <a:pt x="25" y="62"/>
                    </a:lnTo>
                    <a:lnTo>
                      <a:pt x="10" y="72"/>
                    </a:lnTo>
                    <a:lnTo>
                      <a:pt x="4" y="71"/>
                    </a:lnTo>
                    <a:lnTo>
                      <a:pt x="1" y="70"/>
                    </a:lnTo>
                    <a:lnTo>
                      <a:pt x="0" y="68"/>
                    </a:lnTo>
                    <a:lnTo>
                      <a:pt x="2" y="66"/>
                    </a:lnTo>
                    <a:lnTo>
                      <a:pt x="4" y="63"/>
                    </a:lnTo>
                    <a:lnTo>
                      <a:pt x="10" y="61"/>
                    </a:lnTo>
                    <a:lnTo>
                      <a:pt x="16" y="58"/>
                    </a:lnTo>
                    <a:lnTo>
                      <a:pt x="24" y="55"/>
                    </a:lnTo>
                    <a:lnTo>
                      <a:pt x="31" y="51"/>
                    </a:lnTo>
                    <a:lnTo>
                      <a:pt x="40" y="47"/>
                    </a:lnTo>
                    <a:lnTo>
                      <a:pt x="45" y="44"/>
                    </a:lnTo>
                    <a:lnTo>
                      <a:pt x="49" y="43"/>
                    </a:lnTo>
                    <a:lnTo>
                      <a:pt x="54" y="42"/>
                    </a:lnTo>
                    <a:lnTo>
                      <a:pt x="59" y="41"/>
                    </a:lnTo>
                    <a:lnTo>
                      <a:pt x="67" y="38"/>
                    </a:lnTo>
                    <a:lnTo>
                      <a:pt x="76" y="35"/>
                    </a:lnTo>
                    <a:lnTo>
                      <a:pt x="82" y="34"/>
                    </a:lnTo>
                    <a:lnTo>
                      <a:pt x="86" y="33"/>
                    </a:lnTo>
                    <a:lnTo>
                      <a:pt x="99" y="29"/>
                    </a:lnTo>
                    <a:lnTo>
                      <a:pt x="112" y="26"/>
                    </a:lnTo>
                    <a:lnTo>
                      <a:pt x="124" y="24"/>
                    </a:lnTo>
                    <a:lnTo>
                      <a:pt x="138" y="22"/>
                    </a:lnTo>
                    <a:lnTo>
                      <a:pt x="151" y="21"/>
                    </a:lnTo>
                    <a:lnTo>
                      <a:pt x="163" y="20"/>
                    </a:lnTo>
                    <a:lnTo>
                      <a:pt x="177" y="18"/>
                    </a:lnTo>
                    <a:lnTo>
                      <a:pt x="189" y="17"/>
                    </a:lnTo>
                    <a:lnTo>
                      <a:pt x="201" y="16"/>
                    </a:lnTo>
                    <a:lnTo>
                      <a:pt x="215" y="14"/>
                    </a:lnTo>
                    <a:lnTo>
                      <a:pt x="227" y="12"/>
                    </a:lnTo>
                    <a:lnTo>
                      <a:pt x="240" y="11"/>
                    </a:lnTo>
                    <a:lnTo>
                      <a:pt x="254" y="8"/>
                    </a:lnTo>
                    <a:lnTo>
                      <a:pt x="266" y="6"/>
                    </a:lnTo>
                    <a:lnTo>
                      <a:pt x="279" y="4"/>
                    </a:lnTo>
                    <a:lnTo>
                      <a:pt x="29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9" name="Freeform 148"/>
              <p:cNvSpPr>
                <a:spLocks/>
              </p:cNvSpPr>
              <p:nvPr/>
            </p:nvSpPr>
            <p:spPr bwMode="auto">
              <a:xfrm>
                <a:off x="5715" y="2511"/>
                <a:ext cx="32" cy="11"/>
              </a:xfrm>
              <a:custGeom>
                <a:avLst/>
                <a:gdLst>
                  <a:gd name="T0" fmla="*/ 0 w 76"/>
                  <a:gd name="T1" fmla="*/ 0 h 25"/>
                  <a:gd name="T2" fmla="*/ 0 w 76"/>
                  <a:gd name="T3" fmla="*/ 0 h 25"/>
                  <a:gd name="T4" fmla="*/ 0 w 76"/>
                  <a:gd name="T5" fmla="*/ 0 h 25"/>
                  <a:gd name="T6" fmla="*/ 0 w 76"/>
                  <a:gd name="T7" fmla="*/ 0 h 25"/>
                  <a:gd name="T8" fmla="*/ 0 w 76"/>
                  <a:gd name="T9" fmla="*/ 0 h 25"/>
                  <a:gd name="T10" fmla="*/ 0 w 76"/>
                  <a:gd name="T11" fmla="*/ 0 h 25"/>
                  <a:gd name="T12" fmla="*/ 0 w 76"/>
                  <a:gd name="T13" fmla="*/ 0 h 25"/>
                  <a:gd name="T14" fmla="*/ 0 w 76"/>
                  <a:gd name="T15" fmla="*/ 0 h 25"/>
                  <a:gd name="T16" fmla="*/ 0 w 76"/>
                  <a:gd name="T17" fmla="*/ 0 h 25"/>
                  <a:gd name="T18" fmla="*/ 0 w 76"/>
                  <a:gd name="T19" fmla="*/ 0 h 25"/>
                  <a:gd name="T20" fmla="*/ 0 w 76"/>
                  <a:gd name="T21" fmla="*/ 0 h 25"/>
                  <a:gd name="T22" fmla="*/ 0 w 76"/>
                  <a:gd name="T23" fmla="*/ 0 h 25"/>
                  <a:gd name="T24" fmla="*/ 0 w 76"/>
                  <a:gd name="T25" fmla="*/ 0 h 25"/>
                  <a:gd name="T26" fmla="*/ 0 w 76"/>
                  <a:gd name="T27" fmla="*/ 0 h 25"/>
                  <a:gd name="T28" fmla="*/ 0 w 76"/>
                  <a:gd name="T29" fmla="*/ 0 h 25"/>
                  <a:gd name="T30" fmla="*/ 0 w 76"/>
                  <a:gd name="T31" fmla="*/ 0 h 25"/>
                  <a:gd name="T32" fmla="*/ 0 w 76"/>
                  <a:gd name="T33" fmla="*/ 0 h 25"/>
                  <a:gd name="T34" fmla="*/ 0 w 76"/>
                  <a:gd name="T35" fmla="*/ 0 h 25"/>
                  <a:gd name="T36" fmla="*/ 0 w 76"/>
                  <a:gd name="T37" fmla="*/ 0 h 25"/>
                  <a:gd name="T38" fmla="*/ 0 w 76"/>
                  <a:gd name="T39" fmla="*/ 0 h 25"/>
                  <a:gd name="T40" fmla="*/ 0 w 76"/>
                  <a:gd name="T41" fmla="*/ 0 h 25"/>
                  <a:gd name="T42" fmla="*/ 0 w 76"/>
                  <a:gd name="T43" fmla="*/ 0 h 25"/>
                  <a:gd name="T44" fmla="*/ 0 w 76"/>
                  <a:gd name="T45" fmla="*/ 0 h 25"/>
                  <a:gd name="T46" fmla="*/ 0 w 76"/>
                  <a:gd name="T47" fmla="*/ 0 h 25"/>
                  <a:gd name="T48" fmla="*/ 0 w 76"/>
                  <a:gd name="T49" fmla="*/ 0 h 25"/>
                  <a:gd name="T50" fmla="*/ 0 w 76"/>
                  <a:gd name="T51" fmla="*/ 0 h 25"/>
                  <a:gd name="T52" fmla="*/ 0 w 76"/>
                  <a:gd name="T53" fmla="*/ 0 h 25"/>
                  <a:gd name="T54" fmla="*/ 0 w 76"/>
                  <a:gd name="T55" fmla="*/ 0 h 25"/>
                  <a:gd name="T56" fmla="*/ 0 w 76"/>
                  <a:gd name="T57" fmla="*/ 0 h 25"/>
                  <a:gd name="T58" fmla="*/ 0 w 76"/>
                  <a:gd name="T59" fmla="*/ 0 h 25"/>
                  <a:gd name="T60" fmla="*/ 0 w 76"/>
                  <a:gd name="T61" fmla="*/ 0 h 25"/>
                  <a:gd name="T62" fmla="*/ 0 w 76"/>
                  <a:gd name="T63" fmla="*/ 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25"/>
                  <a:gd name="T98" fmla="*/ 76 w 7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25">
                    <a:moveTo>
                      <a:pt x="0" y="0"/>
                    </a:moveTo>
                    <a:lnTo>
                      <a:pt x="3" y="0"/>
                    </a:lnTo>
                    <a:lnTo>
                      <a:pt x="7" y="0"/>
                    </a:lnTo>
                    <a:lnTo>
                      <a:pt x="12" y="0"/>
                    </a:lnTo>
                    <a:lnTo>
                      <a:pt x="17" y="0"/>
                    </a:lnTo>
                    <a:lnTo>
                      <a:pt x="23" y="0"/>
                    </a:lnTo>
                    <a:lnTo>
                      <a:pt x="27" y="1"/>
                    </a:lnTo>
                    <a:lnTo>
                      <a:pt x="33" y="2"/>
                    </a:lnTo>
                    <a:lnTo>
                      <a:pt x="40" y="3"/>
                    </a:lnTo>
                    <a:lnTo>
                      <a:pt x="44" y="3"/>
                    </a:lnTo>
                    <a:lnTo>
                      <a:pt x="49" y="4"/>
                    </a:lnTo>
                    <a:lnTo>
                      <a:pt x="54" y="5"/>
                    </a:lnTo>
                    <a:lnTo>
                      <a:pt x="60" y="6"/>
                    </a:lnTo>
                    <a:lnTo>
                      <a:pt x="67" y="8"/>
                    </a:lnTo>
                    <a:lnTo>
                      <a:pt x="74" y="11"/>
                    </a:lnTo>
                    <a:lnTo>
                      <a:pt x="76" y="14"/>
                    </a:lnTo>
                    <a:lnTo>
                      <a:pt x="75" y="16"/>
                    </a:lnTo>
                    <a:lnTo>
                      <a:pt x="71" y="18"/>
                    </a:lnTo>
                    <a:lnTo>
                      <a:pt x="69" y="20"/>
                    </a:lnTo>
                    <a:lnTo>
                      <a:pt x="63" y="22"/>
                    </a:lnTo>
                    <a:lnTo>
                      <a:pt x="58" y="25"/>
                    </a:lnTo>
                    <a:lnTo>
                      <a:pt x="52" y="25"/>
                    </a:lnTo>
                    <a:lnTo>
                      <a:pt x="46" y="25"/>
                    </a:lnTo>
                    <a:lnTo>
                      <a:pt x="40" y="24"/>
                    </a:lnTo>
                    <a:lnTo>
                      <a:pt x="33" y="24"/>
                    </a:lnTo>
                    <a:lnTo>
                      <a:pt x="26" y="22"/>
                    </a:lnTo>
                    <a:lnTo>
                      <a:pt x="19" y="20"/>
                    </a:lnTo>
                    <a:lnTo>
                      <a:pt x="13" y="16"/>
                    </a:lnTo>
                    <a:lnTo>
                      <a:pt x="8" y="14"/>
                    </a:lnTo>
                    <a:lnTo>
                      <a:pt x="1" y="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0" name="Freeform 149"/>
              <p:cNvSpPr>
                <a:spLocks/>
              </p:cNvSpPr>
              <p:nvPr/>
            </p:nvSpPr>
            <p:spPr bwMode="auto">
              <a:xfrm>
                <a:off x="5654" y="2534"/>
                <a:ext cx="10" cy="6"/>
              </a:xfrm>
              <a:custGeom>
                <a:avLst/>
                <a:gdLst>
                  <a:gd name="T0" fmla="*/ 0 w 23"/>
                  <a:gd name="T1" fmla="*/ 0 h 15"/>
                  <a:gd name="T2" fmla="*/ 0 w 23"/>
                  <a:gd name="T3" fmla="*/ 0 h 15"/>
                  <a:gd name="T4" fmla="*/ 0 w 23"/>
                  <a:gd name="T5" fmla="*/ 0 h 15"/>
                  <a:gd name="T6" fmla="*/ 0 w 23"/>
                  <a:gd name="T7" fmla="*/ 0 h 15"/>
                  <a:gd name="T8" fmla="*/ 0 w 23"/>
                  <a:gd name="T9" fmla="*/ 0 h 15"/>
                  <a:gd name="T10" fmla="*/ 0 w 23"/>
                  <a:gd name="T11" fmla="*/ 0 h 15"/>
                  <a:gd name="T12" fmla="*/ 0 w 23"/>
                  <a:gd name="T13" fmla="*/ 0 h 15"/>
                  <a:gd name="T14" fmla="*/ 0 w 23"/>
                  <a:gd name="T15" fmla="*/ 0 h 15"/>
                  <a:gd name="T16" fmla="*/ 0 w 23"/>
                  <a:gd name="T17" fmla="*/ 0 h 15"/>
                  <a:gd name="T18" fmla="*/ 0 w 23"/>
                  <a:gd name="T19" fmla="*/ 0 h 15"/>
                  <a:gd name="T20" fmla="*/ 0 w 23"/>
                  <a:gd name="T21" fmla="*/ 0 h 15"/>
                  <a:gd name="T22" fmla="*/ 0 w 23"/>
                  <a:gd name="T23" fmla="*/ 0 h 15"/>
                  <a:gd name="T24" fmla="*/ 0 w 23"/>
                  <a:gd name="T25" fmla="*/ 0 h 15"/>
                  <a:gd name="T26" fmla="*/ 0 w 23"/>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5"/>
                  <a:gd name="T44" fmla="*/ 23 w 23"/>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5">
                    <a:moveTo>
                      <a:pt x="20" y="0"/>
                    </a:moveTo>
                    <a:lnTo>
                      <a:pt x="23" y="6"/>
                    </a:lnTo>
                    <a:lnTo>
                      <a:pt x="23" y="10"/>
                    </a:lnTo>
                    <a:lnTo>
                      <a:pt x="20" y="12"/>
                    </a:lnTo>
                    <a:lnTo>
                      <a:pt x="17" y="15"/>
                    </a:lnTo>
                    <a:lnTo>
                      <a:pt x="10" y="15"/>
                    </a:lnTo>
                    <a:lnTo>
                      <a:pt x="3" y="15"/>
                    </a:lnTo>
                    <a:lnTo>
                      <a:pt x="0" y="12"/>
                    </a:lnTo>
                    <a:lnTo>
                      <a:pt x="1" y="9"/>
                    </a:lnTo>
                    <a:lnTo>
                      <a:pt x="3" y="7"/>
                    </a:lnTo>
                    <a:lnTo>
                      <a:pt x="8" y="5"/>
                    </a:lnTo>
                    <a:lnTo>
                      <a:pt x="12" y="2"/>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1" name="Freeform 150"/>
              <p:cNvSpPr>
                <a:spLocks/>
              </p:cNvSpPr>
              <p:nvPr/>
            </p:nvSpPr>
            <p:spPr bwMode="auto">
              <a:xfrm>
                <a:off x="5668" y="2534"/>
                <a:ext cx="25" cy="21"/>
              </a:xfrm>
              <a:custGeom>
                <a:avLst/>
                <a:gdLst>
                  <a:gd name="T0" fmla="*/ 0 w 65"/>
                  <a:gd name="T1" fmla="*/ 0 h 50"/>
                  <a:gd name="T2" fmla="*/ 0 w 65"/>
                  <a:gd name="T3" fmla="*/ 0 h 50"/>
                  <a:gd name="T4" fmla="*/ 0 w 65"/>
                  <a:gd name="T5" fmla="*/ 0 h 50"/>
                  <a:gd name="T6" fmla="*/ 0 w 65"/>
                  <a:gd name="T7" fmla="*/ 0 h 50"/>
                  <a:gd name="T8" fmla="*/ 0 w 65"/>
                  <a:gd name="T9" fmla="*/ 0 h 50"/>
                  <a:gd name="T10" fmla="*/ 0 w 65"/>
                  <a:gd name="T11" fmla="*/ 0 h 50"/>
                  <a:gd name="T12" fmla="*/ 0 w 65"/>
                  <a:gd name="T13" fmla="*/ 0 h 50"/>
                  <a:gd name="T14" fmla="*/ 0 w 65"/>
                  <a:gd name="T15" fmla="*/ 0 h 50"/>
                  <a:gd name="T16" fmla="*/ 0 w 65"/>
                  <a:gd name="T17" fmla="*/ 0 h 50"/>
                  <a:gd name="T18" fmla="*/ 0 w 65"/>
                  <a:gd name="T19" fmla="*/ 0 h 50"/>
                  <a:gd name="T20" fmla="*/ 0 w 65"/>
                  <a:gd name="T21" fmla="*/ 0 h 50"/>
                  <a:gd name="T22" fmla="*/ 0 w 65"/>
                  <a:gd name="T23" fmla="*/ 0 h 50"/>
                  <a:gd name="T24" fmla="*/ 0 w 65"/>
                  <a:gd name="T25" fmla="*/ 0 h 50"/>
                  <a:gd name="T26" fmla="*/ 0 w 65"/>
                  <a:gd name="T27" fmla="*/ 0 h 50"/>
                  <a:gd name="T28" fmla="*/ 0 w 65"/>
                  <a:gd name="T29" fmla="*/ 0 h 50"/>
                  <a:gd name="T30" fmla="*/ 0 w 65"/>
                  <a:gd name="T31" fmla="*/ 0 h 50"/>
                  <a:gd name="T32" fmla="*/ 0 w 65"/>
                  <a:gd name="T33" fmla="*/ 0 h 50"/>
                  <a:gd name="T34" fmla="*/ 0 w 65"/>
                  <a:gd name="T35" fmla="*/ 0 h 50"/>
                  <a:gd name="T36" fmla="*/ 0 w 65"/>
                  <a:gd name="T37" fmla="*/ 0 h 50"/>
                  <a:gd name="T38" fmla="*/ 0 w 65"/>
                  <a:gd name="T39" fmla="*/ 0 h 50"/>
                  <a:gd name="T40" fmla="*/ 0 w 65"/>
                  <a:gd name="T41" fmla="*/ 0 h 50"/>
                  <a:gd name="T42" fmla="*/ 0 w 65"/>
                  <a:gd name="T43" fmla="*/ 0 h 50"/>
                  <a:gd name="T44" fmla="*/ 0 w 65"/>
                  <a:gd name="T45" fmla="*/ 0 h 50"/>
                  <a:gd name="T46" fmla="*/ 0 w 65"/>
                  <a:gd name="T47" fmla="*/ 0 h 50"/>
                  <a:gd name="T48" fmla="*/ 0 w 65"/>
                  <a:gd name="T49" fmla="*/ 0 h 50"/>
                  <a:gd name="T50" fmla="*/ 0 w 65"/>
                  <a:gd name="T51" fmla="*/ 0 h 50"/>
                  <a:gd name="T52" fmla="*/ 0 w 65"/>
                  <a:gd name="T53" fmla="*/ 0 h 50"/>
                  <a:gd name="T54" fmla="*/ 0 w 65"/>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50"/>
                  <a:gd name="T86" fmla="*/ 65 w 65"/>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50">
                    <a:moveTo>
                      <a:pt x="45" y="0"/>
                    </a:moveTo>
                    <a:lnTo>
                      <a:pt x="49" y="1"/>
                    </a:lnTo>
                    <a:lnTo>
                      <a:pt x="53" y="2"/>
                    </a:lnTo>
                    <a:lnTo>
                      <a:pt x="57" y="2"/>
                    </a:lnTo>
                    <a:lnTo>
                      <a:pt x="61" y="0"/>
                    </a:lnTo>
                    <a:lnTo>
                      <a:pt x="64" y="4"/>
                    </a:lnTo>
                    <a:lnTo>
                      <a:pt x="65" y="11"/>
                    </a:lnTo>
                    <a:lnTo>
                      <a:pt x="64" y="17"/>
                    </a:lnTo>
                    <a:lnTo>
                      <a:pt x="65" y="22"/>
                    </a:lnTo>
                    <a:lnTo>
                      <a:pt x="59" y="27"/>
                    </a:lnTo>
                    <a:lnTo>
                      <a:pt x="51" y="33"/>
                    </a:lnTo>
                    <a:lnTo>
                      <a:pt x="43" y="39"/>
                    </a:lnTo>
                    <a:lnTo>
                      <a:pt x="37" y="44"/>
                    </a:lnTo>
                    <a:lnTo>
                      <a:pt x="27" y="48"/>
                    </a:lnTo>
                    <a:lnTo>
                      <a:pt x="19" y="50"/>
                    </a:lnTo>
                    <a:lnTo>
                      <a:pt x="13" y="49"/>
                    </a:lnTo>
                    <a:lnTo>
                      <a:pt x="9" y="49"/>
                    </a:lnTo>
                    <a:lnTo>
                      <a:pt x="3" y="47"/>
                    </a:lnTo>
                    <a:lnTo>
                      <a:pt x="0" y="45"/>
                    </a:lnTo>
                    <a:lnTo>
                      <a:pt x="3" y="38"/>
                    </a:lnTo>
                    <a:lnTo>
                      <a:pt x="9" y="32"/>
                    </a:lnTo>
                    <a:lnTo>
                      <a:pt x="15" y="27"/>
                    </a:lnTo>
                    <a:lnTo>
                      <a:pt x="22" y="22"/>
                    </a:lnTo>
                    <a:lnTo>
                      <a:pt x="28" y="17"/>
                    </a:lnTo>
                    <a:lnTo>
                      <a:pt x="34" y="12"/>
                    </a:lnTo>
                    <a:lnTo>
                      <a:pt x="40" y="5"/>
                    </a:lnTo>
                    <a:lnTo>
                      <a:pt x="4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2" name="Freeform 151"/>
              <p:cNvSpPr>
                <a:spLocks/>
              </p:cNvSpPr>
              <p:nvPr/>
            </p:nvSpPr>
            <p:spPr bwMode="auto">
              <a:xfrm>
                <a:off x="5769" y="2536"/>
                <a:ext cx="195" cy="26"/>
              </a:xfrm>
              <a:custGeom>
                <a:avLst/>
                <a:gdLst>
                  <a:gd name="T0" fmla="*/ 0 w 476"/>
                  <a:gd name="T1" fmla="*/ 0 h 61"/>
                  <a:gd name="T2" fmla="*/ 0 w 476"/>
                  <a:gd name="T3" fmla="*/ 0 h 61"/>
                  <a:gd name="T4" fmla="*/ 0 w 476"/>
                  <a:gd name="T5" fmla="*/ 0 h 61"/>
                  <a:gd name="T6" fmla="*/ 0 w 476"/>
                  <a:gd name="T7" fmla="*/ 0 h 61"/>
                  <a:gd name="T8" fmla="*/ 0 w 476"/>
                  <a:gd name="T9" fmla="*/ 0 h 61"/>
                  <a:gd name="T10" fmla="*/ 0 w 476"/>
                  <a:gd name="T11" fmla="*/ 0 h 61"/>
                  <a:gd name="T12" fmla="*/ 0 w 476"/>
                  <a:gd name="T13" fmla="*/ 0 h 61"/>
                  <a:gd name="T14" fmla="*/ 0 w 476"/>
                  <a:gd name="T15" fmla="*/ 0 h 61"/>
                  <a:gd name="T16" fmla="*/ 0 w 476"/>
                  <a:gd name="T17" fmla="*/ 0 h 61"/>
                  <a:gd name="T18" fmla="*/ 0 w 476"/>
                  <a:gd name="T19" fmla="*/ 0 h 61"/>
                  <a:gd name="T20" fmla="*/ 0 w 476"/>
                  <a:gd name="T21" fmla="*/ 0 h 61"/>
                  <a:gd name="T22" fmla="*/ 0 w 476"/>
                  <a:gd name="T23" fmla="*/ 0 h 61"/>
                  <a:gd name="T24" fmla="*/ 0 w 476"/>
                  <a:gd name="T25" fmla="*/ 0 h 61"/>
                  <a:gd name="T26" fmla="*/ 0 w 476"/>
                  <a:gd name="T27" fmla="*/ 0 h 61"/>
                  <a:gd name="T28" fmla="*/ 0 w 476"/>
                  <a:gd name="T29" fmla="*/ 0 h 61"/>
                  <a:gd name="T30" fmla="*/ 0 w 476"/>
                  <a:gd name="T31" fmla="*/ 0 h 61"/>
                  <a:gd name="T32" fmla="*/ 0 w 476"/>
                  <a:gd name="T33" fmla="*/ 0 h 61"/>
                  <a:gd name="T34" fmla="*/ 0 w 476"/>
                  <a:gd name="T35" fmla="*/ 0 h 61"/>
                  <a:gd name="T36" fmla="*/ 0 w 476"/>
                  <a:gd name="T37" fmla="*/ 0 h 61"/>
                  <a:gd name="T38" fmla="*/ 0 w 476"/>
                  <a:gd name="T39" fmla="*/ 0 h 61"/>
                  <a:gd name="T40" fmla="*/ 0 w 476"/>
                  <a:gd name="T41" fmla="*/ 0 h 61"/>
                  <a:gd name="T42" fmla="*/ 0 w 476"/>
                  <a:gd name="T43" fmla="*/ 0 h 61"/>
                  <a:gd name="T44" fmla="*/ 0 w 476"/>
                  <a:gd name="T45" fmla="*/ 0 h 61"/>
                  <a:gd name="T46" fmla="*/ 0 w 476"/>
                  <a:gd name="T47" fmla="*/ 0 h 61"/>
                  <a:gd name="T48" fmla="*/ 0 w 476"/>
                  <a:gd name="T49" fmla="*/ 0 h 61"/>
                  <a:gd name="T50" fmla="*/ 0 w 476"/>
                  <a:gd name="T51" fmla="*/ 0 h 61"/>
                  <a:gd name="T52" fmla="*/ 0 w 476"/>
                  <a:gd name="T53" fmla="*/ 0 h 61"/>
                  <a:gd name="T54" fmla="*/ 0 w 476"/>
                  <a:gd name="T55" fmla="*/ 0 h 61"/>
                  <a:gd name="T56" fmla="*/ 0 w 476"/>
                  <a:gd name="T57" fmla="*/ 0 h 61"/>
                  <a:gd name="T58" fmla="*/ 0 w 476"/>
                  <a:gd name="T59" fmla="*/ 0 h 61"/>
                  <a:gd name="T60" fmla="*/ 0 w 476"/>
                  <a:gd name="T61" fmla="*/ 0 h 61"/>
                  <a:gd name="T62" fmla="*/ 0 w 476"/>
                  <a:gd name="T63" fmla="*/ 0 h 61"/>
                  <a:gd name="T64" fmla="*/ 0 w 476"/>
                  <a:gd name="T65" fmla="*/ 0 h 61"/>
                  <a:gd name="T66" fmla="*/ 0 w 476"/>
                  <a:gd name="T67" fmla="*/ 0 h 61"/>
                  <a:gd name="T68" fmla="*/ 0 w 476"/>
                  <a:gd name="T69" fmla="*/ 0 h 61"/>
                  <a:gd name="T70" fmla="*/ 0 w 476"/>
                  <a:gd name="T71" fmla="*/ 0 h 61"/>
                  <a:gd name="T72" fmla="*/ 0 w 476"/>
                  <a:gd name="T73" fmla="*/ 0 h 61"/>
                  <a:gd name="T74" fmla="*/ 0 w 476"/>
                  <a:gd name="T75" fmla="*/ 0 h 61"/>
                  <a:gd name="T76" fmla="*/ 0 w 476"/>
                  <a:gd name="T77" fmla="*/ 0 h 61"/>
                  <a:gd name="T78" fmla="*/ 0 w 476"/>
                  <a:gd name="T79" fmla="*/ 0 h 61"/>
                  <a:gd name="T80" fmla="*/ 0 w 476"/>
                  <a:gd name="T81" fmla="*/ 0 h 61"/>
                  <a:gd name="T82" fmla="*/ 0 w 476"/>
                  <a:gd name="T83" fmla="*/ 0 h 61"/>
                  <a:gd name="T84" fmla="*/ 0 w 476"/>
                  <a:gd name="T85" fmla="*/ 0 h 61"/>
                  <a:gd name="T86" fmla="*/ 0 w 476"/>
                  <a:gd name="T87" fmla="*/ 0 h 61"/>
                  <a:gd name="T88" fmla="*/ 0 w 476"/>
                  <a:gd name="T89" fmla="*/ 0 h 61"/>
                  <a:gd name="T90" fmla="*/ 0 w 476"/>
                  <a:gd name="T91" fmla="*/ 0 h 61"/>
                  <a:gd name="T92" fmla="*/ 0 w 476"/>
                  <a:gd name="T93" fmla="*/ 0 h 61"/>
                  <a:gd name="T94" fmla="*/ 0 w 476"/>
                  <a:gd name="T95" fmla="*/ 0 h 61"/>
                  <a:gd name="T96" fmla="*/ 0 w 476"/>
                  <a:gd name="T97" fmla="*/ 0 h 61"/>
                  <a:gd name="T98" fmla="*/ 0 w 476"/>
                  <a:gd name="T99" fmla="*/ 0 h 61"/>
                  <a:gd name="T100" fmla="*/ 0 w 476"/>
                  <a:gd name="T101" fmla="*/ 0 h 61"/>
                  <a:gd name="T102" fmla="*/ 0 w 476"/>
                  <a:gd name="T103" fmla="*/ 0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61"/>
                  <a:gd name="T158" fmla="*/ 476 w 476"/>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61">
                    <a:moveTo>
                      <a:pt x="348" y="0"/>
                    </a:moveTo>
                    <a:lnTo>
                      <a:pt x="356" y="0"/>
                    </a:lnTo>
                    <a:lnTo>
                      <a:pt x="365" y="1"/>
                    </a:lnTo>
                    <a:lnTo>
                      <a:pt x="372" y="3"/>
                    </a:lnTo>
                    <a:lnTo>
                      <a:pt x="381" y="5"/>
                    </a:lnTo>
                    <a:lnTo>
                      <a:pt x="389" y="8"/>
                    </a:lnTo>
                    <a:lnTo>
                      <a:pt x="396" y="11"/>
                    </a:lnTo>
                    <a:lnTo>
                      <a:pt x="404" y="13"/>
                    </a:lnTo>
                    <a:lnTo>
                      <a:pt x="412" y="18"/>
                    </a:lnTo>
                    <a:lnTo>
                      <a:pt x="419" y="21"/>
                    </a:lnTo>
                    <a:lnTo>
                      <a:pt x="427" y="25"/>
                    </a:lnTo>
                    <a:lnTo>
                      <a:pt x="434" y="28"/>
                    </a:lnTo>
                    <a:lnTo>
                      <a:pt x="442" y="32"/>
                    </a:lnTo>
                    <a:lnTo>
                      <a:pt x="450" y="34"/>
                    </a:lnTo>
                    <a:lnTo>
                      <a:pt x="459" y="38"/>
                    </a:lnTo>
                    <a:lnTo>
                      <a:pt x="467" y="41"/>
                    </a:lnTo>
                    <a:lnTo>
                      <a:pt x="476" y="43"/>
                    </a:lnTo>
                    <a:lnTo>
                      <a:pt x="471" y="50"/>
                    </a:lnTo>
                    <a:lnTo>
                      <a:pt x="467" y="55"/>
                    </a:lnTo>
                    <a:lnTo>
                      <a:pt x="461" y="59"/>
                    </a:lnTo>
                    <a:lnTo>
                      <a:pt x="455" y="61"/>
                    </a:lnTo>
                    <a:lnTo>
                      <a:pt x="447" y="61"/>
                    </a:lnTo>
                    <a:lnTo>
                      <a:pt x="439" y="60"/>
                    </a:lnTo>
                    <a:lnTo>
                      <a:pt x="430" y="58"/>
                    </a:lnTo>
                    <a:lnTo>
                      <a:pt x="422" y="56"/>
                    </a:lnTo>
                    <a:lnTo>
                      <a:pt x="411" y="52"/>
                    </a:lnTo>
                    <a:lnTo>
                      <a:pt x="402" y="49"/>
                    </a:lnTo>
                    <a:lnTo>
                      <a:pt x="392" y="45"/>
                    </a:lnTo>
                    <a:lnTo>
                      <a:pt x="383" y="42"/>
                    </a:lnTo>
                    <a:lnTo>
                      <a:pt x="372" y="39"/>
                    </a:lnTo>
                    <a:lnTo>
                      <a:pt x="364" y="37"/>
                    </a:lnTo>
                    <a:lnTo>
                      <a:pt x="355" y="35"/>
                    </a:lnTo>
                    <a:lnTo>
                      <a:pt x="348" y="36"/>
                    </a:lnTo>
                    <a:lnTo>
                      <a:pt x="337" y="37"/>
                    </a:lnTo>
                    <a:lnTo>
                      <a:pt x="327" y="39"/>
                    </a:lnTo>
                    <a:lnTo>
                      <a:pt x="316" y="42"/>
                    </a:lnTo>
                    <a:lnTo>
                      <a:pt x="306" y="44"/>
                    </a:lnTo>
                    <a:lnTo>
                      <a:pt x="295" y="46"/>
                    </a:lnTo>
                    <a:lnTo>
                      <a:pt x="284" y="49"/>
                    </a:lnTo>
                    <a:lnTo>
                      <a:pt x="274" y="50"/>
                    </a:lnTo>
                    <a:lnTo>
                      <a:pt x="263" y="52"/>
                    </a:lnTo>
                    <a:lnTo>
                      <a:pt x="253" y="53"/>
                    </a:lnTo>
                    <a:lnTo>
                      <a:pt x="241" y="54"/>
                    </a:lnTo>
                    <a:lnTo>
                      <a:pt x="231" y="54"/>
                    </a:lnTo>
                    <a:lnTo>
                      <a:pt x="220" y="54"/>
                    </a:lnTo>
                    <a:lnTo>
                      <a:pt x="209" y="52"/>
                    </a:lnTo>
                    <a:lnTo>
                      <a:pt x="199" y="51"/>
                    </a:lnTo>
                    <a:lnTo>
                      <a:pt x="188" y="48"/>
                    </a:lnTo>
                    <a:lnTo>
                      <a:pt x="179" y="43"/>
                    </a:lnTo>
                    <a:lnTo>
                      <a:pt x="177" y="46"/>
                    </a:lnTo>
                    <a:lnTo>
                      <a:pt x="175" y="51"/>
                    </a:lnTo>
                    <a:lnTo>
                      <a:pt x="161" y="46"/>
                    </a:lnTo>
                    <a:lnTo>
                      <a:pt x="151" y="43"/>
                    </a:lnTo>
                    <a:lnTo>
                      <a:pt x="139" y="42"/>
                    </a:lnTo>
                    <a:lnTo>
                      <a:pt x="127" y="43"/>
                    </a:lnTo>
                    <a:lnTo>
                      <a:pt x="116" y="44"/>
                    </a:lnTo>
                    <a:lnTo>
                      <a:pt x="104" y="47"/>
                    </a:lnTo>
                    <a:lnTo>
                      <a:pt x="94" y="49"/>
                    </a:lnTo>
                    <a:lnTo>
                      <a:pt x="84" y="53"/>
                    </a:lnTo>
                    <a:lnTo>
                      <a:pt x="72" y="56"/>
                    </a:lnTo>
                    <a:lnTo>
                      <a:pt x="62" y="59"/>
                    </a:lnTo>
                    <a:lnTo>
                      <a:pt x="50" y="60"/>
                    </a:lnTo>
                    <a:lnTo>
                      <a:pt x="40" y="61"/>
                    </a:lnTo>
                    <a:lnTo>
                      <a:pt x="29" y="61"/>
                    </a:lnTo>
                    <a:lnTo>
                      <a:pt x="20" y="59"/>
                    </a:lnTo>
                    <a:lnTo>
                      <a:pt x="9" y="54"/>
                    </a:lnTo>
                    <a:lnTo>
                      <a:pt x="0" y="49"/>
                    </a:lnTo>
                    <a:lnTo>
                      <a:pt x="5" y="44"/>
                    </a:lnTo>
                    <a:lnTo>
                      <a:pt x="12" y="40"/>
                    </a:lnTo>
                    <a:lnTo>
                      <a:pt x="20" y="36"/>
                    </a:lnTo>
                    <a:lnTo>
                      <a:pt x="28" y="33"/>
                    </a:lnTo>
                    <a:lnTo>
                      <a:pt x="36" y="31"/>
                    </a:lnTo>
                    <a:lnTo>
                      <a:pt x="45" y="30"/>
                    </a:lnTo>
                    <a:lnTo>
                      <a:pt x="53" y="28"/>
                    </a:lnTo>
                    <a:lnTo>
                      <a:pt x="64" y="28"/>
                    </a:lnTo>
                    <a:lnTo>
                      <a:pt x="72" y="26"/>
                    </a:lnTo>
                    <a:lnTo>
                      <a:pt x="82" y="25"/>
                    </a:lnTo>
                    <a:lnTo>
                      <a:pt x="90" y="24"/>
                    </a:lnTo>
                    <a:lnTo>
                      <a:pt x="100" y="24"/>
                    </a:lnTo>
                    <a:lnTo>
                      <a:pt x="108" y="23"/>
                    </a:lnTo>
                    <a:lnTo>
                      <a:pt x="118" y="22"/>
                    </a:lnTo>
                    <a:lnTo>
                      <a:pt x="126" y="20"/>
                    </a:lnTo>
                    <a:lnTo>
                      <a:pt x="136" y="19"/>
                    </a:lnTo>
                    <a:lnTo>
                      <a:pt x="148" y="22"/>
                    </a:lnTo>
                    <a:lnTo>
                      <a:pt x="161" y="24"/>
                    </a:lnTo>
                    <a:lnTo>
                      <a:pt x="172" y="26"/>
                    </a:lnTo>
                    <a:lnTo>
                      <a:pt x="185" y="28"/>
                    </a:lnTo>
                    <a:lnTo>
                      <a:pt x="198" y="29"/>
                    </a:lnTo>
                    <a:lnTo>
                      <a:pt x="209" y="30"/>
                    </a:lnTo>
                    <a:lnTo>
                      <a:pt x="221" y="30"/>
                    </a:lnTo>
                    <a:lnTo>
                      <a:pt x="235" y="30"/>
                    </a:lnTo>
                    <a:lnTo>
                      <a:pt x="245" y="28"/>
                    </a:lnTo>
                    <a:lnTo>
                      <a:pt x="257" y="27"/>
                    </a:lnTo>
                    <a:lnTo>
                      <a:pt x="270" y="24"/>
                    </a:lnTo>
                    <a:lnTo>
                      <a:pt x="282" y="22"/>
                    </a:lnTo>
                    <a:lnTo>
                      <a:pt x="293" y="18"/>
                    </a:lnTo>
                    <a:lnTo>
                      <a:pt x="305" y="14"/>
                    </a:lnTo>
                    <a:lnTo>
                      <a:pt x="317" y="10"/>
                    </a:lnTo>
                    <a:lnTo>
                      <a:pt x="329" y="5"/>
                    </a:lnTo>
                    <a:lnTo>
                      <a:pt x="333" y="4"/>
                    </a:lnTo>
                    <a:lnTo>
                      <a:pt x="338" y="4"/>
                    </a:lnTo>
                    <a:lnTo>
                      <a:pt x="343" y="4"/>
                    </a:lnTo>
                    <a:lnTo>
                      <a:pt x="34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3" name="Freeform 152"/>
              <p:cNvSpPr>
                <a:spLocks/>
              </p:cNvSpPr>
              <p:nvPr/>
            </p:nvSpPr>
            <p:spPr bwMode="auto">
              <a:xfrm>
                <a:off x="5525" y="2541"/>
                <a:ext cx="146" cy="42"/>
              </a:xfrm>
              <a:custGeom>
                <a:avLst/>
                <a:gdLst>
                  <a:gd name="T0" fmla="*/ 0 w 337"/>
                  <a:gd name="T1" fmla="*/ 0 h 100"/>
                  <a:gd name="T2" fmla="*/ 0 w 337"/>
                  <a:gd name="T3" fmla="*/ 0 h 100"/>
                  <a:gd name="T4" fmla="*/ 0 w 337"/>
                  <a:gd name="T5" fmla="*/ 0 h 100"/>
                  <a:gd name="T6" fmla="*/ 0 w 337"/>
                  <a:gd name="T7" fmla="*/ 0 h 100"/>
                  <a:gd name="T8" fmla="*/ 0 w 337"/>
                  <a:gd name="T9" fmla="*/ 0 h 100"/>
                  <a:gd name="T10" fmla="*/ 0 w 337"/>
                  <a:gd name="T11" fmla="*/ 0 h 100"/>
                  <a:gd name="T12" fmla="*/ 0 w 337"/>
                  <a:gd name="T13" fmla="*/ 0 h 100"/>
                  <a:gd name="T14" fmla="*/ 0 w 337"/>
                  <a:gd name="T15" fmla="*/ 0 h 100"/>
                  <a:gd name="T16" fmla="*/ 0 w 337"/>
                  <a:gd name="T17" fmla="*/ 0 h 100"/>
                  <a:gd name="T18" fmla="*/ 0 w 337"/>
                  <a:gd name="T19" fmla="*/ 0 h 100"/>
                  <a:gd name="T20" fmla="*/ 0 w 337"/>
                  <a:gd name="T21" fmla="*/ 0 h 100"/>
                  <a:gd name="T22" fmla="*/ 0 w 337"/>
                  <a:gd name="T23" fmla="*/ 0 h 100"/>
                  <a:gd name="T24" fmla="*/ 0 w 337"/>
                  <a:gd name="T25" fmla="*/ 0 h 100"/>
                  <a:gd name="T26" fmla="*/ 0 w 337"/>
                  <a:gd name="T27" fmla="*/ 0 h 100"/>
                  <a:gd name="T28" fmla="*/ 0 w 337"/>
                  <a:gd name="T29" fmla="*/ 0 h 100"/>
                  <a:gd name="T30" fmla="*/ 0 w 337"/>
                  <a:gd name="T31" fmla="*/ 0 h 100"/>
                  <a:gd name="T32" fmla="*/ 0 w 337"/>
                  <a:gd name="T33" fmla="*/ 0 h 100"/>
                  <a:gd name="T34" fmla="*/ 0 w 337"/>
                  <a:gd name="T35" fmla="*/ 0 h 100"/>
                  <a:gd name="T36" fmla="*/ 0 w 337"/>
                  <a:gd name="T37" fmla="*/ 0 h 100"/>
                  <a:gd name="T38" fmla="*/ 0 w 337"/>
                  <a:gd name="T39" fmla="*/ 0 h 100"/>
                  <a:gd name="T40" fmla="*/ 0 w 337"/>
                  <a:gd name="T41" fmla="*/ 0 h 100"/>
                  <a:gd name="T42" fmla="*/ 0 w 337"/>
                  <a:gd name="T43" fmla="*/ 0 h 100"/>
                  <a:gd name="T44" fmla="*/ 0 w 337"/>
                  <a:gd name="T45" fmla="*/ 0 h 100"/>
                  <a:gd name="T46" fmla="*/ 0 w 337"/>
                  <a:gd name="T47" fmla="*/ 0 h 100"/>
                  <a:gd name="T48" fmla="*/ 0 w 337"/>
                  <a:gd name="T49" fmla="*/ 0 h 100"/>
                  <a:gd name="T50" fmla="*/ 0 w 337"/>
                  <a:gd name="T51" fmla="*/ 0 h 100"/>
                  <a:gd name="T52" fmla="*/ 0 w 337"/>
                  <a:gd name="T53" fmla="*/ 0 h 100"/>
                  <a:gd name="T54" fmla="*/ 0 w 337"/>
                  <a:gd name="T55" fmla="*/ 0 h 100"/>
                  <a:gd name="T56" fmla="*/ 0 w 337"/>
                  <a:gd name="T57" fmla="*/ 0 h 100"/>
                  <a:gd name="T58" fmla="*/ 0 w 337"/>
                  <a:gd name="T59" fmla="*/ 0 h 100"/>
                  <a:gd name="T60" fmla="*/ 0 w 337"/>
                  <a:gd name="T61" fmla="*/ 0 h 100"/>
                  <a:gd name="T62" fmla="*/ 0 w 337"/>
                  <a:gd name="T63" fmla="*/ 0 h 100"/>
                  <a:gd name="T64" fmla="*/ 0 w 337"/>
                  <a:gd name="T65" fmla="*/ 0 h 100"/>
                  <a:gd name="T66" fmla="*/ 0 w 337"/>
                  <a:gd name="T67" fmla="*/ 0 h 100"/>
                  <a:gd name="T68" fmla="*/ 0 w 337"/>
                  <a:gd name="T69" fmla="*/ 0 h 100"/>
                  <a:gd name="T70" fmla="*/ 0 w 337"/>
                  <a:gd name="T71" fmla="*/ 0 h 100"/>
                  <a:gd name="T72" fmla="*/ 0 w 337"/>
                  <a:gd name="T73" fmla="*/ 0 h 100"/>
                  <a:gd name="T74" fmla="*/ 0 w 337"/>
                  <a:gd name="T75" fmla="*/ 0 h 100"/>
                  <a:gd name="T76" fmla="*/ 0 w 337"/>
                  <a:gd name="T77" fmla="*/ 0 h 100"/>
                  <a:gd name="T78" fmla="*/ 0 w 337"/>
                  <a:gd name="T79" fmla="*/ 0 h 100"/>
                  <a:gd name="T80" fmla="*/ 0 w 337"/>
                  <a:gd name="T81" fmla="*/ 0 h 100"/>
                  <a:gd name="T82" fmla="*/ 0 w 337"/>
                  <a:gd name="T83" fmla="*/ 0 h 100"/>
                  <a:gd name="T84" fmla="*/ 0 w 337"/>
                  <a:gd name="T85" fmla="*/ 0 h 100"/>
                  <a:gd name="T86" fmla="*/ 0 w 337"/>
                  <a:gd name="T87" fmla="*/ 0 h 100"/>
                  <a:gd name="T88" fmla="*/ 0 w 337"/>
                  <a:gd name="T89" fmla="*/ 0 h 100"/>
                  <a:gd name="T90" fmla="*/ 0 w 337"/>
                  <a:gd name="T91" fmla="*/ 0 h 100"/>
                  <a:gd name="T92" fmla="*/ 0 w 337"/>
                  <a:gd name="T93" fmla="*/ 0 h 100"/>
                  <a:gd name="T94" fmla="*/ 0 w 337"/>
                  <a:gd name="T95" fmla="*/ 0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00"/>
                  <a:gd name="T146" fmla="*/ 337 w 337"/>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00">
                    <a:moveTo>
                      <a:pt x="124" y="0"/>
                    </a:moveTo>
                    <a:lnTo>
                      <a:pt x="136" y="2"/>
                    </a:lnTo>
                    <a:lnTo>
                      <a:pt x="149" y="7"/>
                    </a:lnTo>
                    <a:lnTo>
                      <a:pt x="162" y="12"/>
                    </a:lnTo>
                    <a:lnTo>
                      <a:pt x="175" y="16"/>
                    </a:lnTo>
                    <a:lnTo>
                      <a:pt x="188" y="19"/>
                    </a:lnTo>
                    <a:lnTo>
                      <a:pt x="202" y="21"/>
                    </a:lnTo>
                    <a:lnTo>
                      <a:pt x="214" y="25"/>
                    </a:lnTo>
                    <a:lnTo>
                      <a:pt x="229" y="29"/>
                    </a:lnTo>
                    <a:lnTo>
                      <a:pt x="241" y="31"/>
                    </a:lnTo>
                    <a:lnTo>
                      <a:pt x="254" y="33"/>
                    </a:lnTo>
                    <a:lnTo>
                      <a:pt x="268" y="36"/>
                    </a:lnTo>
                    <a:lnTo>
                      <a:pt x="282" y="38"/>
                    </a:lnTo>
                    <a:lnTo>
                      <a:pt x="295" y="41"/>
                    </a:lnTo>
                    <a:lnTo>
                      <a:pt x="308" y="43"/>
                    </a:lnTo>
                    <a:lnTo>
                      <a:pt x="323" y="46"/>
                    </a:lnTo>
                    <a:lnTo>
                      <a:pt x="337" y="49"/>
                    </a:lnTo>
                    <a:lnTo>
                      <a:pt x="330" y="51"/>
                    </a:lnTo>
                    <a:lnTo>
                      <a:pt x="324" y="54"/>
                    </a:lnTo>
                    <a:lnTo>
                      <a:pt x="316" y="57"/>
                    </a:lnTo>
                    <a:lnTo>
                      <a:pt x="309" y="59"/>
                    </a:lnTo>
                    <a:lnTo>
                      <a:pt x="303" y="60"/>
                    </a:lnTo>
                    <a:lnTo>
                      <a:pt x="296" y="62"/>
                    </a:lnTo>
                    <a:lnTo>
                      <a:pt x="288" y="63"/>
                    </a:lnTo>
                    <a:lnTo>
                      <a:pt x="282" y="65"/>
                    </a:lnTo>
                    <a:lnTo>
                      <a:pt x="274" y="65"/>
                    </a:lnTo>
                    <a:lnTo>
                      <a:pt x="268" y="66"/>
                    </a:lnTo>
                    <a:lnTo>
                      <a:pt x="259" y="66"/>
                    </a:lnTo>
                    <a:lnTo>
                      <a:pt x="252" y="66"/>
                    </a:lnTo>
                    <a:lnTo>
                      <a:pt x="245" y="65"/>
                    </a:lnTo>
                    <a:lnTo>
                      <a:pt x="238" y="65"/>
                    </a:lnTo>
                    <a:lnTo>
                      <a:pt x="230" y="64"/>
                    </a:lnTo>
                    <a:lnTo>
                      <a:pt x="223" y="64"/>
                    </a:lnTo>
                    <a:lnTo>
                      <a:pt x="228" y="67"/>
                    </a:lnTo>
                    <a:lnTo>
                      <a:pt x="232" y="70"/>
                    </a:lnTo>
                    <a:lnTo>
                      <a:pt x="239" y="73"/>
                    </a:lnTo>
                    <a:lnTo>
                      <a:pt x="246" y="76"/>
                    </a:lnTo>
                    <a:lnTo>
                      <a:pt x="251" y="78"/>
                    </a:lnTo>
                    <a:lnTo>
                      <a:pt x="258" y="79"/>
                    </a:lnTo>
                    <a:lnTo>
                      <a:pt x="264" y="81"/>
                    </a:lnTo>
                    <a:lnTo>
                      <a:pt x="270" y="83"/>
                    </a:lnTo>
                    <a:lnTo>
                      <a:pt x="264" y="86"/>
                    </a:lnTo>
                    <a:lnTo>
                      <a:pt x="257" y="89"/>
                    </a:lnTo>
                    <a:lnTo>
                      <a:pt x="249" y="89"/>
                    </a:lnTo>
                    <a:lnTo>
                      <a:pt x="242" y="90"/>
                    </a:lnTo>
                    <a:lnTo>
                      <a:pt x="234" y="89"/>
                    </a:lnTo>
                    <a:lnTo>
                      <a:pt x="227" y="88"/>
                    </a:lnTo>
                    <a:lnTo>
                      <a:pt x="219" y="85"/>
                    </a:lnTo>
                    <a:lnTo>
                      <a:pt x="212" y="82"/>
                    </a:lnTo>
                    <a:lnTo>
                      <a:pt x="203" y="78"/>
                    </a:lnTo>
                    <a:lnTo>
                      <a:pt x="195" y="74"/>
                    </a:lnTo>
                    <a:lnTo>
                      <a:pt x="188" y="69"/>
                    </a:lnTo>
                    <a:lnTo>
                      <a:pt x="180" y="64"/>
                    </a:lnTo>
                    <a:lnTo>
                      <a:pt x="172" y="59"/>
                    </a:lnTo>
                    <a:lnTo>
                      <a:pt x="166" y="55"/>
                    </a:lnTo>
                    <a:lnTo>
                      <a:pt x="157" y="50"/>
                    </a:lnTo>
                    <a:lnTo>
                      <a:pt x="152" y="45"/>
                    </a:lnTo>
                    <a:lnTo>
                      <a:pt x="141" y="41"/>
                    </a:lnTo>
                    <a:lnTo>
                      <a:pt x="134" y="40"/>
                    </a:lnTo>
                    <a:lnTo>
                      <a:pt x="129" y="40"/>
                    </a:lnTo>
                    <a:lnTo>
                      <a:pt x="127" y="41"/>
                    </a:lnTo>
                    <a:lnTo>
                      <a:pt x="126" y="48"/>
                    </a:lnTo>
                    <a:lnTo>
                      <a:pt x="131" y="57"/>
                    </a:lnTo>
                    <a:lnTo>
                      <a:pt x="134" y="60"/>
                    </a:lnTo>
                    <a:lnTo>
                      <a:pt x="138" y="66"/>
                    </a:lnTo>
                    <a:lnTo>
                      <a:pt x="144" y="71"/>
                    </a:lnTo>
                    <a:lnTo>
                      <a:pt x="150" y="76"/>
                    </a:lnTo>
                    <a:lnTo>
                      <a:pt x="155" y="79"/>
                    </a:lnTo>
                    <a:lnTo>
                      <a:pt x="161" y="84"/>
                    </a:lnTo>
                    <a:lnTo>
                      <a:pt x="166" y="87"/>
                    </a:lnTo>
                    <a:lnTo>
                      <a:pt x="172" y="90"/>
                    </a:lnTo>
                    <a:lnTo>
                      <a:pt x="165" y="94"/>
                    </a:lnTo>
                    <a:lnTo>
                      <a:pt x="157" y="96"/>
                    </a:lnTo>
                    <a:lnTo>
                      <a:pt x="151" y="96"/>
                    </a:lnTo>
                    <a:lnTo>
                      <a:pt x="146" y="96"/>
                    </a:lnTo>
                    <a:lnTo>
                      <a:pt x="140" y="94"/>
                    </a:lnTo>
                    <a:lnTo>
                      <a:pt x="135" y="91"/>
                    </a:lnTo>
                    <a:lnTo>
                      <a:pt x="130" y="88"/>
                    </a:lnTo>
                    <a:lnTo>
                      <a:pt x="126" y="84"/>
                    </a:lnTo>
                    <a:lnTo>
                      <a:pt x="120" y="78"/>
                    </a:lnTo>
                    <a:lnTo>
                      <a:pt x="116" y="75"/>
                    </a:lnTo>
                    <a:lnTo>
                      <a:pt x="111" y="71"/>
                    </a:lnTo>
                    <a:lnTo>
                      <a:pt x="107" y="69"/>
                    </a:lnTo>
                    <a:lnTo>
                      <a:pt x="101" y="66"/>
                    </a:lnTo>
                    <a:lnTo>
                      <a:pt x="96" y="66"/>
                    </a:lnTo>
                    <a:lnTo>
                      <a:pt x="91" y="66"/>
                    </a:lnTo>
                    <a:lnTo>
                      <a:pt x="85" y="69"/>
                    </a:lnTo>
                    <a:lnTo>
                      <a:pt x="88" y="75"/>
                    </a:lnTo>
                    <a:lnTo>
                      <a:pt x="93" y="78"/>
                    </a:lnTo>
                    <a:lnTo>
                      <a:pt x="99" y="82"/>
                    </a:lnTo>
                    <a:lnTo>
                      <a:pt x="106" y="88"/>
                    </a:lnTo>
                    <a:lnTo>
                      <a:pt x="100" y="90"/>
                    </a:lnTo>
                    <a:lnTo>
                      <a:pt x="96" y="91"/>
                    </a:lnTo>
                    <a:lnTo>
                      <a:pt x="91" y="90"/>
                    </a:lnTo>
                    <a:lnTo>
                      <a:pt x="86" y="90"/>
                    </a:lnTo>
                    <a:lnTo>
                      <a:pt x="80" y="88"/>
                    </a:lnTo>
                    <a:lnTo>
                      <a:pt x="75" y="86"/>
                    </a:lnTo>
                    <a:lnTo>
                      <a:pt x="70" y="83"/>
                    </a:lnTo>
                    <a:lnTo>
                      <a:pt x="64" y="81"/>
                    </a:lnTo>
                    <a:lnTo>
                      <a:pt x="58" y="78"/>
                    </a:lnTo>
                    <a:lnTo>
                      <a:pt x="54" y="78"/>
                    </a:lnTo>
                    <a:lnTo>
                      <a:pt x="49" y="77"/>
                    </a:lnTo>
                    <a:lnTo>
                      <a:pt x="46" y="78"/>
                    </a:lnTo>
                    <a:lnTo>
                      <a:pt x="43" y="79"/>
                    </a:lnTo>
                    <a:lnTo>
                      <a:pt x="41" y="83"/>
                    </a:lnTo>
                    <a:lnTo>
                      <a:pt x="40" y="88"/>
                    </a:lnTo>
                    <a:lnTo>
                      <a:pt x="41" y="96"/>
                    </a:lnTo>
                    <a:lnTo>
                      <a:pt x="36" y="97"/>
                    </a:lnTo>
                    <a:lnTo>
                      <a:pt x="31" y="98"/>
                    </a:lnTo>
                    <a:lnTo>
                      <a:pt x="26" y="99"/>
                    </a:lnTo>
                    <a:lnTo>
                      <a:pt x="23" y="100"/>
                    </a:lnTo>
                    <a:lnTo>
                      <a:pt x="16" y="100"/>
                    </a:lnTo>
                    <a:lnTo>
                      <a:pt x="11" y="99"/>
                    </a:lnTo>
                    <a:lnTo>
                      <a:pt x="6" y="96"/>
                    </a:lnTo>
                    <a:lnTo>
                      <a:pt x="3" y="94"/>
                    </a:lnTo>
                    <a:lnTo>
                      <a:pt x="0" y="89"/>
                    </a:lnTo>
                    <a:lnTo>
                      <a:pt x="0" y="85"/>
                    </a:lnTo>
                    <a:lnTo>
                      <a:pt x="0" y="77"/>
                    </a:lnTo>
                    <a:lnTo>
                      <a:pt x="2" y="69"/>
                    </a:lnTo>
                    <a:lnTo>
                      <a:pt x="6" y="62"/>
                    </a:lnTo>
                    <a:lnTo>
                      <a:pt x="12" y="57"/>
                    </a:lnTo>
                    <a:lnTo>
                      <a:pt x="15" y="53"/>
                    </a:lnTo>
                    <a:lnTo>
                      <a:pt x="19" y="50"/>
                    </a:lnTo>
                    <a:lnTo>
                      <a:pt x="23" y="49"/>
                    </a:lnTo>
                    <a:lnTo>
                      <a:pt x="28" y="48"/>
                    </a:lnTo>
                    <a:lnTo>
                      <a:pt x="33" y="47"/>
                    </a:lnTo>
                    <a:lnTo>
                      <a:pt x="38" y="48"/>
                    </a:lnTo>
                    <a:lnTo>
                      <a:pt x="44" y="48"/>
                    </a:lnTo>
                    <a:lnTo>
                      <a:pt x="50" y="50"/>
                    </a:lnTo>
                    <a:lnTo>
                      <a:pt x="56" y="49"/>
                    </a:lnTo>
                    <a:lnTo>
                      <a:pt x="62" y="47"/>
                    </a:lnTo>
                    <a:lnTo>
                      <a:pt x="67" y="45"/>
                    </a:lnTo>
                    <a:lnTo>
                      <a:pt x="73" y="44"/>
                    </a:lnTo>
                    <a:lnTo>
                      <a:pt x="78" y="41"/>
                    </a:lnTo>
                    <a:lnTo>
                      <a:pt x="83" y="39"/>
                    </a:lnTo>
                    <a:lnTo>
                      <a:pt x="89" y="37"/>
                    </a:lnTo>
                    <a:lnTo>
                      <a:pt x="95" y="35"/>
                    </a:lnTo>
                    <a:lnTo>
                      <a:pt x="102" y="28"/>
                    </a:lnTo>
                    <a:lnTo>
                      <a:pt x="110" y="20"/>
                    </a:lnTo>
                    <a:lnTo>
                      <a:pt x="114" y="15"/>
                    </a:lnTo>
                    <a:lnTo>
                      <a:pt x="117" y="10"/>
                    </a:lnTo>
                    <a:lnTo>
                      <a:pt x="120" y="4"/>
                    </a:lnTo>
                    <a:lnTo>
                      <a:pt x="12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4" name="Freeform 153"/>
              <p:cNvSpPr>
                <a:spLocks/>
              </p:cNvSpPr>
              <p:nvPr/>
            </p:nvSpPr>
            <p:spPr bwMode="auto">
              <a:xfrm>
                <a:off x="5736" y="2568"/>
                <a:ext cx="207" cy="26"/>
              </a:xfrm>
              <a:custGeom>
                <a:avLst/>
                <a:gdLst>
                  <a:gd name="T0" fmla="*/ 0 w 486"/>
                  <a:gd name="T1" fmla="*/ 0 h 64"/>
                  <a:gd name="T2" fmla="*/ 0 w 486"/>
                  <a:gd name="T3" fmla="*/ 0 h 64"/>
                  <a:gd name="T4" fmla="*/ 0 w 486"/>
                  <a:gd name="T5" fmla="*/ 0 h 64"/>
                  <a:gd name="T6" fmla="*/ 0 w 486"/>
                  <a:gd name="T7" fmla="*/ 0 h 64"/>
                  <a:gd name="T8" fmla="*/ 0 w 486"/>
                  <a:gd name="T9" fmla="*/ 0 h 64"/>
                  <a:gd name="T10" fmla="*/ 0 w 486"/>
                  <a:gd name="T11" fmla="*/ 0 h 64"/>
                  <a:gd name="T12" fmla="*/ 0 w 486"/>
                  <a:gd name="T13" fmla="*/ 0 h 64"/>
                  <a:gd name="T14" fmla="*/ 0 w 486"/>
                  <a:gd name="T15" fmla="*/ 0 h 64"/>
                  <a:gd name="T16" fmla="*/ 0 w 486"/>
                  <a:gd name="T17" fmla="*/ 0 h 64"/>
                  <a:gd name="T18" fmla="*/ 0 w 486"/>
                  <a:gd name="T19" fmla="*/ 0 h 64"/>
                  <a:gd name="T20" fmla="*/ 0 w 486"/>
                  <a:gd name="T21" fmla="*/ 0 h 64"/>
                  <a:gd name="T22" fmla="*/ 0 w 486"/>
                  <a:gd name="T23" fmla="*/ 0 h 64"/>
                  <a:gd name="T24" fmla="*/ 0 w 486"/>
                  <a:gd name="T25" fmla="*/ 0 h 64"/>
                  <a:gd name="T26" fmla="*/ 0 w 486"/>
                  <a:gd name="T27" fmla="*/ 0 h 64"/>
                  <a:gd name="T28" fmla="*/ 0 w 486"/>
                  <a:gd name="T29" fmla="*/ 0 h 64"/>
                  <a:gd name="T30" fmla="*/ 0 w 486"/>
                  <a:gd name="T31" fmla="*/ 0 h 64"/>
                  <a:gd name="T32" fmla="*/ 0 w 486"/>
                  <a:gd name="T33" fmla="*/ 0 h 64"/>
                  <a:gd name="T34" fmla="*/ 0 w 486"/>
                  <a:gd name="T35" fmla="*/ 0 h 64"/>
                  <a:gd name="T36" fmla="*/ 0 w 486"/>
                  <a:gd name="T37" fmla="*/ 0 h 64"/>
                  <a:gd name="T38" fmla="*/ 0 w 486"/>
                  <a:gd name="T39" fmla="*/ 0 h 64"/>
                  <a:gd name="T40" fmla="*/ 0 w 486"/>
                  <a:gd name="T41" fmla="*/ 0 h 64"/>
                  <a:gd name="T42" fmla="*/ 0 w 486"/>
                  <a:gd name="T43" fmla="*/ 0 h 64"/>
                  <a:gd name="T44" fmla="*/ 0 w 486"/>
                  <a:gd name="T45" fmla="*/ 0 h 64"/>
                  <a:gd name="T46" fmla="*/ 0 w 486"/>
                  <a:gd name="T47" fmla="*/ 0 h 64"/>
                  <a:gd name="T48" fmla="*/ 0 w 486"/>
                  <a:gd name="T49" fmla="*/ 0 h 64"/>
                  <a:gd name="T50" fmla="*/ 0 w 486"/>
                  <a:gd name="T51" fmla="*/ 0 h 64"/>
                  <a:gd name="T52" fmla="*/ 0 w 486"/>
                  <a:gd name="T53" fmla="*/ 0 h 64"/>
                  <a:gd name="T54" fmla="*/ 0 w 486"/>
                  <a:gd name="T55" fmla="*/ 0 h 64"/>
                  <a:gd name="T56" fmla="*/ 0 w 486"/>
                  <a:gd name="T57" fmla="*/ 0 h 64"/>
                  <a:gd name="T58" fmla="*/ 0 w 486"/>
                  <a:gd name="T59" fmla="*/ 0 h 64"/>
                  <a:gd name="T60" fmla="*/ 0 w 486"/>
                  <a:gd name="T61" fmla="*/ 0 h 64"/>
                  <a:gd name="T62" fmla="*/ 0 w 486"/>
                  <a:gd name="T63" fmla="*/ 0 h 64"/>
                  <a:gd name="T64" fmla="*/ 0 w 486"/>
                  <a:gd name="T65" fmla="*/ 0 h 64"/>
                  <a:gd name="T66" fmla="*/ 0 w 486"/>
                  <a:gd name="T67" fmla="*/ 0 h 64"/>
                  <a:gd name="T68" fmla="*/ 0 w 486"/>
                  <a:gd name="T69" fmla="*/ 0 h 64"/>
                  <a:gd name="T70" fmla="*/ 0 w 486"/>
                  <a:gd name="T71" fmla="*/ 0 h 64"/>
                  <a:gd name="T72" fmla="*/ 0 w 486"/>
                  <a:gd name="T73" fmla="*/ 0 h 64"/>
                  <a:gd name="T74" fmla="*/ 0 w 486"/>
                  <a:gd name="T75" fmla="*/ 0 h 64"/>
                  <a:gd name="T76" fmla="*/ 0 w 486"/>
                  <a:gd name="T77" fmla="*/ 0 h 64"/>
                  <a:gd name="T78" fmla="*/ 0 w 486"/>
                  <a:gd name="T79" fmla="*/ 0 h 64"/>
                  <a:gd name="T80" fmla="*/ 0 w 486"/>
                  <a:gd name="T81" fmla="*/ 0 h 64"/>
                  <a:gd name="T82" fmla="*/ 0 w 486"/>
                  <a:gd name="T83" fmla="*/ 0 h 64"/>
                  <a:gd name="T84" fmla="*/ 0 w 486"/>
                  <a:gd name="T85" fmla="*/ 0 h 64"/>
                  <a:gd name="T86" fmla="*/ 0 w 486"/>
                  <a:gd name="T87" fmla="*/ 0 h 64"/>
                  <a:gd name="T88" fmla="*/ 0 w 486"/>
                  <a:gd name="T89" fmla="*/ 0 h 64"/>
                  <a:gd name="T90" fmla="*/ 0 w 486"/>
                  <a:gd name="T91" fmla="*/ 0 h 64"/>
                  <a:gd name="T92" fmla="*/ 0 w 486"/>
                  <a:gd name="T93" fmla="*/ 0 h 64"/>
                  <a:gd name="T94" fmla="*/ 0 w 486"/>
                  <a:gd name="T95" fmla="*/ 0 h 64"/>
                  <a:gd name="T96" fmla="*/ 0 w 486"/>
                  <a:gd name="T97" fmla="*/ 0 h 64"/>
                  <a:gd name="T98" fmla="*/ 0 w 486"/>
                  <a:gd name="T99" fmla="*/ 0 h 64"/>
                  <a:gd name="T100" fmla="*/ 0 w 486"/>
                  <a:gd name="T101" fmla="*/ 0 h 64"/>
                  <a:gd name="T102" fmla="*/ 0 w 486"/>
                  <a:gd name="T103" fmla="*/ 0 h 64"/>
                  <a:gd name="T104" fmla="*/ 0 w 486"/>
                  <a:gd name="T105" fmla="*/ 0 h 64"/>
                  <a:gd name="T106" fmla="*/ 0 w 486"/>
                  <a:gd name="T107" fmla="*/ 0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6"/>
                  <a:gd name="T163" fmla="*/ 0 h 64"/>
                  <a:gd name="T164" fmla="*/ 486 w 486"/>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6" h="64">
                    <a:moveTo>
                      <a:pt x="404" y="0"/>
                    </a:moveTo>
                    <a:lnTo>
                      <a:pt x="409" y="0"/>
                    </a:lnTo>
                    <a:lnTo>
                      <a:pt x="413" y="0"/>
                    </a:lnTo>
                    <a:lnTo>
                      <a:pt x="418" y="0"/>
                    </a:lnTo>
                    <a:lnTo>
                      <a:pt x="424" y="1"/>
                    </a:lnTo>
                    <a:lnTo>
                      <a:pt x="429" y="1"/>
                    </a:lnTo>
                    <a:lnTo>
                      <a:pt x="435" y="2"/>
                    </a:lnTo>
                    <a:lnTo>
                      <a:pt x="441" y="3"/>
                    </a:lnTo>
                    <a:lnTo>
                      <a:pt x="447" y="5"/>
                    </a:lnTo>
                    <a:lnTo>
                      <a:pt x="452" y="5"/>
                    </a:lnTo>
                    <a:lnTo>
                      <a:pt x="457" y="6"/>
                    </a:lnTo>
                    <a:lnTo>
                      <a:pt x="463" y="7"/>
                    </a:lnTo>
                    <a:lnTo>
                      <a:pt x="468" y="10"/>
                    </a:lnTo>
                    <a:lnTo>
                      <a:pt x="475" y="14"/>
                    </a:lnTo>
                    <a:lnTo>
                      <a:pt x="483" y="21"/>
                    </a:lnTo>
                    <a:lnTo>
                      <a:pt x="485" y="26"/>
                    </a:lnTo>
                    <a:lnTo>
                      <a:pt x="486" y="34"/>
                    </a:lnTo>
                    <a:lnTo>
                      <a:pt x="484" y="39"/>
                    </a:lnTo>
                    <a:lnTo>
                      <a:pt x="484" y="44"/>
                    </a:lnTo>
                    <a:lnTo>
                      <a:pt x="481" y="50"/>
                    </a:lnTo>
                    <a:lnTo>
                      <a:pt x="479" y="56"/>
                    </a:lnTo>
                    <a:lnTo>
                      <a:pt x="473" y="50"/>
                    </a:lnTo>
                    <a:lnTo>
                      <a:pt x="467" y="45"/>
                    </a:lnTo>
                    <a:lnTo>
                      <a:pt x="460" y="42"/>
                    </a:lnTo>
                    <a:lnTo>
                      <a:pt x="454" y="40"/>
                    </a:lnTo>
                    <a:lnTo>
                      <a:pt x="447" y="38"/>
                    </a:lnTo>
                    <a:lnTo>
                      <a:pt x="440" y="38"/>
                    </a:lnTo>
                    <a:lnTo>
                      <a:pt x="433" y="38"/>
                    </a:lnTo>
                    <a:lnTo>
                      <a:pt x="428" y="40"/>
                    </a:lnTo>
                    <a:lnTo>
                      <a:pt x="419" y="40"/>
                    </a:lnTo>
                    <a:lnTo>
                      <a:pt x="413" y="42"/>
                    </a:lnTo>
                    <a:lnTo>
                      <a:pt x="406" y="42"/>
                    </a:lnTo>
                    <a:lnTo>
                      <a:pt x="399" y="44"/>
                    </a:lnTo>
                    <a:lnTo>
                      <a:pt x="393" y="44"/>
                    </a:lnTo>
                    <a:lnTo>
                      <a:pt x="387" y="44"/>
                    </a:lnTo>
                    <a:lnTo>
                      <a:pt x="380" y="43"/>
                    </a:lnTo>
                    <a:lnTo>
                      <a:pt x="375" y="42"/>
                    </a:lnTo>
                    <a:lnTo>
                      <a:pt x="367" y="42"/>
                    </a:lnTo>
                    <a:lnTo>
                      <a:pt x="359" y="45"/>
                    </a:lnTo>
                    <a:lnTo>
                      <a:pt x="353" y="47"/>
                    </a:lnTo>
                    <a:lnTo>
                      <a:pt x="345" y="50"/>
                    </a:lnTo>
                    <a:lnTo>
                      <a:pt x="337" y="52"/>
                    </a:lnTo>
                    <a:lnTo>
                      <a:pt x="332" y="55"/>
                    </a:lnTo>
                    <a:lnTo>
                      <a:pt x="324" y="58"/>
                    </a:lnTo>
                    <a:lnTo>
                      <a:pt x="318" y="62"/>
                    </a:lnTo>
                    <a:lnTo>
                      <a:pt x="312" y="62"/>
                    </a:lnTo>
                    <a:lnTo>
                      <a:pt x="305" y="64"/>
                    </a:lnTo>
                    <a:lnTo>
                      <a:pt x="298" y="64"/>
                    </a:lnTo>
                    <a:lnTo>
                      <a:pt x="291" y="64"/>
                    </a:lnTo>
                    <a:lnTo>
                      <a:pt x="283" y="62"/>
                    </a:lnTo>
                    <a:lnTo>
                      <a:pt x="277" y="58"/>
                    </a:lnTo>
                    <a:lnTo>
                      <a:pt x="268" y="52"/>
                    </a:lnTo>
                    <a:lnTo>
                      <a:pt x="261" y="48"/>
                    </a:lnTo>
                    <a:lnTo>
                      <a:pt x="247" y="42"/>
                    </a:lnTo>
                    <a:lnTo>
                      <a:pt x="233" y="39"/>
                    </a:lnTo>
                    <a:lnTo>
                      <a:pt x="220" y="36"/>
                    </a:lnTo>
                    <a:lnTo>
                      <a:pt x="206" y="36"/>
                    </a:lnTo>
                    <a:lnTo>
                      <a:pt x="193" y="35"/>
                    </a:lnTo>
                    <a:lnTo>
                      <a:pt x="180" y="35"/>
                    </a:lnTo>
                    <a:lnTo>
                      <a:pt x="165" y="36"/>
                    </a:lnTo>
                    <a:lnTo>
                      <a:pt x="153" y="38"/>
                    </a:lnTo>
                    <a:lnTo>
                      <a:pt x="139" y="38"/>
                    </a:lnTo>
                    <a:lnTo>
                      <a:pt x="126" y="39"/>
                    </a:lnTo>
                    <a:lnTo>
                      <a:pt x="111" y="40"/>
                    </a:lnTo>
                    <a:lnTo>
                      <a:pt x="98" y="41"/>
                    </a:lnTo>
                    <a:lnTo>
                      <a:pt x="83" y="40"/>
                    </a:lnTo>
                    <a:lnTo>
                      <a:pt x="69" y="39"/>
                    </a:lnTo>
                    <a:lnTo>
                      <a:pt x="53" y="36"/>
                    </a:lnTo>
                    <a:lnTo>
                      <a:pt x="39" y="33"/>
                    </a:lnTo>
                    <a:lnTo>
                      <a:pt x="28" y="34"/>
                    </a:lnTo>
                    <a:lnTo>
                      <a:pt x="19" y="34"/>
                    </a:lnTo>
                    <a:lnTo>
                      <a:pt x="11" y="33"/>
                    </a:lnTo>
                    <a:lnTo>
                      <a:pt x="7" y="32"/>
                    </a:lnTo>
                    <a:lnTo>
                      <a:pt x="0" y="25"/>
                    </a:lnTo>
                    <a:lnTo>
                      <a:pt x="0" y="19"/>
                    </a:lnTo>
                    <a:lnTo>
                      <a:pt x="2" y="14"/>
                    </a:lnTo>
                    <a:lnTo>
                      <a:pt x="6" y="12"/>
                    </a:lnTo>
                    <a:lnTo>
                      <a:pt x="10" y="9"/>
                    </a:lnTo>
                    <a:lnTo>
                      <a:pt x="16" y="7"/>
                    </a:lnTo>
                    <a:lnTo>
                      <a:pt x="23" y="5"/>
                    </a:lnTo>
                    <a:lnTo>
                      <a:pt x="31" y="6"/>
                    </a:lnTo>
                    <a:lnTo>
                      <a:pt x="41" y="7"/>
                    </a:lnTo>
                    <a:lnTo>
                      <a:pt x="53" y="11"/>
                    </a:lnTo>
                    <a:lnTo>
                      <a:pt x="71" y="11"/>
                    </a:lnTo>
                    <a:lnTo>
                      <a:pt x="90" y="11"/>
                    </a:lnTo>
                    <a:lnTo>
                      <a:pt x="109" y="11"/>
                    </a:lnTo>
                    <a:lnTo>
                      <a:pt x="129" y="11"/>
                    </a:lnTo>
                    <a:lnTo>
                      <a:pt x="148" y="10"/>
                    </a:lnTo>
                    <a:lnTo>
                      <a:pt x="168" y="10"/>
                    </a:lnTo>
                    <a:lnTo>
                      <a:pt x="188" y="9"/>
                    </a:lnTo>
                    <a:lnTo>
                      <a:pt x="208" y="9"/>
                    </a:lnTo>
                    <a:lnTo>
                      <a:pt x="227" y="8"/>
                    </a:lnTo>
                    <a:lnTo>
                      <a:pt x="247" y="8"/>
                    </a:lnTo>
                    <a:lnTo>
                      <a:pt x="266" y="8"/>
                    </a:lnTo>
                    <a:lnTo>
                      <a:pt x="286" y="9"/>
                    </a:lnTo>
                    <a:lnTo>
                      <a:pt x="305" y="10"/>
                    </a:lnTo>
                    <a:lnTo>
                      <a:pt x="324" y="12"/>
                    </a:lnTo>
                    <a:lnTo>
                      <a:pt x="343" y="14"/>
                    </a:lnTo>
                    <a:lnTo>
                      <a:pt x="362" y="17"/>
                    </a:lnTo>
                    <a:lnTo>
                      <a:pt x="366" y="14"/>
                    </a:lnTo>
                    <a:lnTo>
                      <a:pt x="372" y="12"/>
                    </a:lnTo>
                    <a:lnTo>
                      <a:pt x="376" y="10"/>
                    </a:lnTo>
                    <a:lnTo>
                      <a:pt x="381" y="8"/>
                    </a:lnTo>
                    <a:lnTo>
                      <a:pt x="387" y="5"/>
                    </a:lnTo>
                    <a:lnTo>
                      <a:pt x="392" y="4"/>
                    </a:lnTo>
                    <a:lnTo>
                      <a:pt x="398" y="2"/>
                    </a:lnTo>
                    <a:lnTo>
                      <a:pt x="40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5" name="Freeform 154"/>
              <p:cNvSpPr>
                <a:spLocks/>
              </p:cNvSpPr>
              <p:nvPr/>
            </p:nvSpPr>
            <p:spPr bwMode="auto">
              <a:xfrm>
                <a:off x="5738" y="2592"/>
                <a:ext cx="175" cy="49"/>
              </a:xfrm>
              <a:custGeom>
                <a:avLst/>
                <a:gdLst>
                  <a:gd name="T0" fmla="*/ 0 w 426"/>
                  <a:gd name="T1" fmla="*/ 0 h 119"/>
                  <a:gd name="T2" fmla="*/ 0 w 426"/>
                  <a:gd name="T3" fmla="*/ 0 h 119"/>
                  <a:gd name="T4" fmla="*/ 0 w 426"/>
                  <a:gd name="T5" fmla="*/ 0 h 119"/>
                  <a:gd name="T6" fmla="*/ 0 w 426"/>
                  <a:gd name="T7" fmla="*/ 0 h 119"/>
                  <a:gd name="T8" fmla="*/ 0 w 426"/>
                  <a:gd name="T9" fmla="*/ 0 h 119"/>
                  <a:gd name="T10" fmla="*/ 0 w 426"/>
                  <a:gd name="T11" fmla="*/ 0 h 119"/>
                  <a:gd name="T12" fmla="*/ 0 w 426"/>
                  <a:gd name="T13" fmla="*/ 0 h 119"/>
                  <a:gd name="T14" fmla="*/ 0 w 426"/>
                  <a:gd name="T15" fmla="*/ 0 h 119"/>
                  <a:gd name="T16" fmla="*/ 0 w 426"/>
                  <a:gd name="T17" fmla="*/ 0 h 119"/>
                  <a:gd name="T18" fmla="*/ 0 w 426"/>
                  <a:gd name="T19" fmla="*/ 0 h 119"/>
                  <a:gd name="T20" fmla="*/ 0 w 426"/>
                  <a:gd name="T21" fmla="*/ 0 h 119"/>
                  <a:gd name="T22" fmla="*/ 0 w 426"/>
                  <a:gd name="T23" fmla="*/ 0 h 119"/>
                  <a:gd name="T24" fmla="*/ 0 w 426"/>
                  <a:gd name="T25" fmla="*/ 0 h 119"/>
                  <a:gd name="T26" fmla="*/ 0 w 426"/>
                  <a:gd name="T27" fmla="*/ 0 h 119"/>
                  <a:gd name="T28" fmla="*/ 0 w 426"/>
                  <a:gd name="T29" fmla="*/ 0 h 119"/>
                  <a:gd name="T30" fmla="*/ 0 w 426"/>
                  <a:gd name="T31" fmla="*/ 0 h 119"/>
                  <a:gd name="T32" fmla="*/ 0 w 426"/>
                  <a:gd name="T33" fmla="*/ 0 h 119"/>
                  <a:gd name="T34" fmla="*/ 0 w 426"/>
                  <a:gd name="T35" fmla="*/ 0 h 119"/>
                  <a:gd name="T36" fmla="*/ 0 w 426"/>
                  <a:gd name="T37" fmla="*/ 0 h 119"/>
                  <a:gd name="T38" fmla="*/ 0 w 426"/>
                  <a:gd name="T39" fmla="*/ 0 h 119"/>
                  <a:gd name="T40" fmla="*/ 0 w 426"/>
                  <a:gd name="T41" fmla="*/ 0 h 119"/>
                  <a:gd name="T42" fmla="*/ 0 w 426"/>
                  <a:gd name="T43" fmla="*/ 0 h 119"/>
                  <a:gd name="T44" fmla="*/ 0 w 426"/>
                  <a:gd name="T45" fmla="*/ 0 h 119"/>
                  <a:gd name="T46" fmla="*/ 0 w 426"/>
                  <a:gd name="T47" fmla="*/ 0 h 119"/>
                  <a:gd name="T48" fmla="*/ 0 w 426"/>
                  <a:gd name="T49" fmla="*/ 0 h 119"/>
                  <a:gd name="T50" fmla="*/ 0 w 426"/>
                  <a:gd name="T51" fmla="*/ 0 h 119"/>
                  <a:gd name="T52" fmla="*/ 0 w 426"/>
                  <a:gd name="T53" fmla="*/ 0 h 119"/>
                  <a:gd name="T54" fmla="*/ 0 w 426"/>
                  <a:gd name="T55" fmla="*/ 0 h 119"/>
                  <a:gd name="T56" fmla="*/ 0 w 426"/>
                  <a:gd name="T57" fmla="*/ 0 h 119"/>
                  <a:gd name="T58" fmla="*/ 0 w 426"/>
                  <a:gd name="T59" fmla="*/ 0 h 119"/>
                  <a:gd name="T60" fmla="*/ 0 w 426"/>
                  <a:gd name="T61" fmla="*/ 0 h 119"/>
                  <a:gd name="T62" fmla="*/ 0 w 426"/>
                  <a:gd name="T63" fmla="*/ 0 h 119"/>
                  <a:gd name="T64" fmla="*/ 0 w 426"/>
                  <a:gd name="T65" fmla="*/ 0 h 119"/>
                  <a:gd name="T66" fmla="*/ 0 w 426"/>
                  <a:gd name="T67" fmla="*/ 0 h 119"/>
                  <a:gd name="T68" fmla="*/ 0 w 426"/>
                  <a:gd name="T69" fmla="*/ 0 h 119"/>
                  <a:gd name="T70" fmla="*/ 0 w 426"/>
                  <a:gd name="T71" fmla="*/ 0 h 119"/>
                  <a:gd name="T72" fmla="*/ 0 w 426"/>
                  <a:gd name="T73" fmla="*/ 0 h 119"/>
                  <a:gd name="T74" fmla="*/ 0 w 426"/>
                  <a:gd name="T75" fmla="*/ 0 h 119"/>
                  <a:gd name="T76" fmla="*/ 0 w 426"/>
                  <a:gd name="T77" fmla="*/ 0 h 119"/>
                  <a:gd name="T78" fmla="*/ 0 w 426"/>
                  <a:gd name="T79" fmla="*/ 0 h 119"/>
                  <a:gd name="T80" fmla="*/ 0 w 426"/>
                  <a:gd name="T81" fmla="*/ 0 h 119"/>
                  <a:gd name="T82" fmla="*/ 0 w 426"/>
                  <a:gd name="T83" fmla="*/ 0 h 119"/>
                  <a:gd name="T84" fmla="*/ 0 w 426"/>
                  <a:gd name="T85" fmla="*/ 0 h 119"/>
                  <a:gd name="T86" fmla="*/ 0 w 426"/>
                  <a:gd name="T87" fmla="*/ 0 h 119"/>
                  <a:gd name="T88" fmla="*/ 0 w 426"/>
                  <a:gd name="T89" fmla="*/ 0 h 119"/>
                  <a:gd name="T90" fmla="*/ 0 w 426"/>
                  <a:gd name="T91" fmla="*/ 0 h 119"/>
                  <a:gd name="T92" fmla="*/ 0 w 426"/>
                  <a:gd name="T93" fmla="*/ 0 h 119"/>
                  <a:gd name="T94" fmla="*/ 0 w 426"/>
                  <a:gd name="T95" fmla="*/ 0 h 119"/>
                  <a:gd name="T96" fmla="*/ 0 w 426"/>
                  <a:gd name="T97" fmla="*/ 0 h 119"/>
                  <a:gd name="T98" fmla="*/ 0 w 426"/>
                  <a:gd name="T99" fmla="*/ 0 h 119"/>
                  <a:gd name="T100" fmla="*/ 0 w 426"/>
                  <a:gd name="T101" fmla="*/ 0 h 119"/>
                  <a:gd name="T102" fmla="*/ 0 w 426"/>
                  <a:gd name="T103" fmla="*/ 0 h 119"/>
                  <a:gd name="T104" fmla="*/ 0 w 426"/>
                  <a:gd name="T105" fmla="*/ 0 h 119"/>
                  <a:gd name="T106" fmla="*/ 0 w 426"/>
                  <a:gd name="T107" fmla="*/ 0 h 119"/>
                  <a:gd name="T108" fmla="*/ 0 w 426"/>
                  <a:gd name="T109" fmla="*/ 0 h 119"/>
                  <a:gd name="T110" fmla="*/ 0 w 426"/>
                  <a:gd name="T111" fmla="*/ 0 h 119"/>
                  <a:gd name="T112" fmla="*/ 0 w 426"/>
                  <a:gd name="T113" fmla="*/ 0 h 119"/>
                  <a:gd name="T114" fmla="*/ 0 w 426"/>
                  <a:gd name="T115" fmla="*/ 0 h 119"/>
                  <a:gd name="T116" fmla="*/ 0 w 426"/>
                  <a:gd name="T117" fmla="*/ 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6"/>
                  <a:gd name="T178" fmla="*/ 0 h 119"/>
                  <a:gd name="T179" fmla="*/ 426 w 426"/>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6" h="119">
                    <a:moveTo>
                      <a:pt x="16" y="4"/>
                    </a:moveTo>
                    <a:lnTo>
                      <a:pt x="37" y="0"/>
                    </a:lnTo>
                    <a:lnTo>
                      <a:pt x="59" y="0"/>
                    </a:lnTo>
                    <a:lnTo>
                      <a:pt x="79" y="1"/>
                    </a:lnTo>
                    <a:lnTo>
                      <a:pt x="100" y="4"/>
                    </a:lnTo>
                    <a:lnTo>
                      <a:pt x="120" y="6"/>
                    </a:lnTo>
                    <a:lnTo>
                      <a:pt x="141" y="10"/>
                    </a:lnTo>
                    <a:lnTo>
                      <a:pt x="161" y="13"/>
                    </a:lnTo>
                    <a:lnTo>
                      <a:pt x="181" y="19"/>
                    </a:lnTo>
                    <a:lnTo>
                      <a:pt x="200" y="23"/>
                    </a:lnTo>
                    <a:lnTo>
                      <a:pt x="220" y="27"/>
                    </a:lnTo>
                    <a:lnTo>
                      <a:pt x="239" y="30"/>
                    </a:lnTo>
                    <a:lnTo>
                      <a:pt x="259" y="33"/>
                    </a:lnTo>
                    <a:lnTo>
                      <a:pt x="278" y="34"/>
                    </a:lnTo>
                    <a:lnTo>
                      <a:pt x="298" y="34"/>
                    </a:lnTo>
                    <a:lnTo>
                      <a:pt x="318" y="32"/>
                    </a:lnTo>
                    <a:lnTo>
                      <a:pt x="338" y="30"/>
                    </a:lnTo>
                    <a:lnTo>
                      <a:pt x="342" y="27"/>
                    </a:lnTo>
                    <a:lnTo>
                      <a:pt x="347" y="24"/>
                    </a:lnTo>
                    <a:lnTo>
                      <a:pt x="351" y="23"/>
                    </a:lnTo>
                    <a:lnTo>
                      <a:pt x="357" y="23"/>
                    </a:lnTo>
                    <a:lnTo>
                      <a:pt x="362" y="23"/>
                    </a:lnTo>
                    <a:lnTo>
                      <a:pt x="368" y="23"/>
                    </a:lnTo>
                    <a:lnTo>
                      <a:pt x="373" y="24"/>
                    </a:lnTo>
                    <a:lnTo>
                      <a:pt x="379" y="26"/>
                    </a:lnTo>
                    <a:lnTo>
                      <a:pt x="385" y="27"/>
                    </a:lnTo>
                    <a:lnTo>
                      <a:pt x="390" y="29"/>
                    </a:lnTo>
                    <a:lnTo>
                      <a:pt x="395" y="30"/>
                    </a:lnTo>
                    <a:lnTo>
                      <a:pt x="402" y="31"/>
                    </a:lnTo>
                    <a:lnTo>
                      <a:pt x="407" y="31"/>
                    </a:lnTo>
                    <a:lnTo>
                      <a:pt x="413" y="31"/>
                    </a:lnTo>
                    <a:lnTo>
                      <a:pt x="419" y="31"/>
                    </a:lnTo>
                    <a:lnTo>
                      <a:pt x="426" y="31"/>
                    </a:lnTo>
                    <a:lnTo>
                      <a:pt x="424" y="44"/>
                    </a:lnTo>
                    <a:lnTo>
                      <a:pt x="419" y="53"/>
                    </a:lnTo>
                    <a:lnTo>
                      <a:pt x="413" y="60"/>
                    </a:lnTo>
                    <a:lnTo>
                      <a:pt x="405" y="64"/>
                    </a:lnTo>
                    <a:lnTo>
                      <a:pt x="395" y="65"/>
                    </a:lnTo>
                    <a:lnTo>
                      <a:pt x="386" y="66"/>
                    </a:lnTo>
                    <a:lnTo>
                      <a:pt x="374" y="65"/>
                    </a:lnTo>
                    <a:lnTo>
                      <a:pt x="363" y="64"/>
                    </a:lnTo>
                    <a:lnTo>
                      <a:pt x="351" y="61"/>
                    </a:lnTo>
                    <a:lnTo>
                      <a:pt x="339" y="60"/>
                    </a:lnTo>
                    <a:lnTo>
                      <a:pt x="328" y="59"/>
                    </a:lnTo>
                    <a:lnTo>
                      <a:pt x="318" y="60"/>
                    </a:lnTo>
                    <a:lnTo>
                      <a:pt x="308" y="61"/>
                    </a:lnTo>
                    <a:lnTo>
                      <a:pt x="300" y="65"/>
                    </a:lnTo>
                    <a:lnTo>
                      <a:pt x="293" y="71"/>
                    </a:lnTo>
                    <a:lnTo>
                      <a:pt x="290" y="82"/>
                    </a:lnTo>
                    <a:lnTo>
                      <a:pt x="275" y="77"/>
                    </a:lnTo>
                    <a:lnTo>
                      <a:pt x="262" y="72"/>
                    </a:lnTo>
                    <a:lnTo>
                      <a:pt x="249" y="68"/>
                    </a:lnTo>
                    <a:lnTo>
                      <a:pt x="237" y="63"/>
                    </a:lnTo>
                    <a:lnTo>
                      <a:pt x="223" y="58"/>
                    </a:lnTo>
                    <a:lnTo>
                      <a:pt x="211" y="54"/>
                    </a:lnTo>
                    <a:lnTo>
                      <a:pt x="199" y="50"/>
                    </a:lnTo>
                    <a:lnTo>
                      <a:pt x="187" y="47"/>
                    </a:lnTo>
                    <a:lnTo>
                      <a:pt x="174" y="42"/>
                    </a:lnTo>
                    <a:lnTo>
                      <a:pt x="161" y="40"/>
                    </a:lnTo>
                    <a:lnTo>
                      <a:pt x="148" y="37"/>
                    </a:lnTo>
                    <a:lnTo>
                      <a:pt x="135" y="35"/>
                    </a:lnTo>
                    <a:lnTo>
                      <a:pt x="122" y="32"/>
                    </a:lnTo>
                    <a:lnTo>
                      <a:pt x="107" y="31"/>
                    </a:lnTo>
                    <a:lnTo>
                      <a:pt x="93" y="31"/>
                    </a:lnTo>
                    <a:lnTo>
                      <a:pt x="79" y="31"/>
                    </a:lnTo>
                    <a:lnTo>
                      <a:pt x="86" y="38"/>
                    </a:lnTo>
                    <a:lnTo>
                      <a:pt x="96" y="45"/>
                    </a:lnTo>
                    <a:lnTo>
                      <a:pt x="105" y="50"/>
                    </a:lnTo>
                    <a:lnTo>
                      <a:pt x="116" y="56"/>
                    </a:lnTo>
                    <a:lnTo>
                      <a:pt x="126" y="61"/>
                    </a:lnTo>
                    <a:lnTo>
                      <a:pt x="137" y="66"/>
                    </a:lnTo>
                    <a:lnTo>
                      <a:pt x="147" y="70"/>
                    </a:lnTo>
                    <a:lnTo>
                      <a:pt x="158" y="75"/>
                    </a:lnTo>
                    <a:lnTo>
                      <a:pt x="168" y="79"/>
                    </a:lnTo>
                    <a:lnTo>
                      <a:pt x="179" y="82"/>
                    </a:lnTo>
                    <a:lnTo>
                      <a:pt x="190" y="86"/>
                    </a:lnTo>
                    <a:lnTo>
                      <a:pt x="200" y="88"/>
                    </a:lnTo>
                    <a:lnTo>
                      <a:pt x="211" y="91"/>
                    </a:lnTo>
                    <a:lnTo>
                      <a:pt x="221" y="95"/>
                    </a:lnTo>
                    <a:lnTo>
                      <a:pt x="233" y="98"/>
                    </a:lnTo>
                    <a:lnTo>
                      <a:pt x="244" y="102"/>
                    </a:lnTo>
                    <a:lnTo>
                      <a:pt x="238" y="108"/>
                    </a:lnTo>
                    <a:lnTo>
                      <a:pt x="234" y="113"/>
                    </a:lnTo>
                    <a:lnTo>
                      <a:pt x="227" y="117"/>
                    </a:lnTo>
                    <a:lnTo>
                      <a:pt x="220" y="119"/>
                    </a:lnTo>
                    <a:lnTo>
                      <a:pt x="212" y="119"/>
                    </a:lnTo>
                    <a:lnTo>
                      <a:pt x="203" y="118"/>
                    </a:lnTo>
                    <a:lnTo>
                      <a:pt x="194" y="117"/>
                    </a:lnTo>
                    <a:lnTo>
                      <a:pt x="185" y="115"/>
                    </a:lnTo>
                    <a:lnTo>
                      <a:pt x="175" y="110"/>
                    </a:lnTo>
                    <a:lnTo>
                      <a:pt x="165" y="107"/>
                    </a:lnTo>
                    <a:lnTo>
                      <a:pt x="155" y="104"/>
                    </a:lnTo>
                    <a:lnTo>
                      <a:pt x="145" y="100"/>
                    </a:lnTo>
                    <a:lnTo>
                      <a:pt x="136" y="96"/>
                    </a:lnTo>
                    <a:lnTo>
                      <a:pt x="128" y="92"/>
                    </a:lnTo>
                    <a:lnTo>
                      <a:pt x="120" y="89"/>
                    </a:lnTo>
                    <a:lnTo>
                      <a:pt x="114" y="88"/>
                    </a:lnTo>
                    <a:lnTo>
                      <a:pt x="105" y="83"/>
                    </a:lnTo>
                    <a:lnTo>
                      <a:pt x="98" y="79"/>
                    </a:lnTo>
                    <a:lnTo>
                      <a:pt x="90" y="73"/>
                    </a:lnTo>
                    <a:lnTo>
                      <a:pt x="84" y="69"/>
                    </a:lnTo>
                    <a:lnTo>
                      <a:pt x="76" y="63"/>
                    </a:lnTo>
                    <a:lnTo>
                      <a:pt x="68" y="58"/>
                    </a:lnTo>
                    <a:lnTo>
                      <a:pt x="60" y="52"/>
                    </a:lnTo>
                    <a:lnTo>
                      <a:pt x="53" y="48"/>
                    </a:lnTo>
                    <a:lnTo>
                      <a:pt x="46" y="41"/>
                    </a:lnTo>
                    <a:lnTo>
                      <a:pt x="38" y="36"/>
                    </a:lnTo>
                    <a:lnTo>
                      <a:pt x="30" y="31"/>
                    </a:lnTo>
                    <a:lnTo>
                      <a:pt x="24" y="26"/>
                    </a:lnTo>
                    <a:lnTo>
                      <a:pt x="17" y="21"/>
                    </a:lnTo>
                    <a:lnTo>
                      <a:pt x="11" y="15"/>
                    </a:lnTo>
                    <a:lnTo>
                      <a:pt x="5" y="11"/>
                    </a:lnTo>
                    <a:lnTo>
                      <a:pt x="0" y="7"/>
                    </a:lnTo>
                    <a:lnTo>
                      <a:pt x="4" y="7"/>
                    </a:lnTo>
                    <a:lnTo>
                      <a:pt x="8" y="7"/>
                    </a:lnTo>
                    <a:lnTo>
                      <a:pt x="12" y="6"/>
                    </a:lnTo>
                    <a:lnTo>
                      <a:pt x="1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6" name="Freeform 155"/>
              <p:cNvSpPr>
                <a:spLocks/>
              </p:cNvSpPr>
              <p:nvPr/>
            </p:nvSpPr>
            <p:spPr bwMode="auto">
              <a:xfrm>
                <a:off x="5705" y="2595"/>
                <a:ext cx="65" cy="50"/>
              </a:xfrm>
              <a:custGeom>
                <a:avLst/>
                <a:gdLst>
                  <a:gd name="T0" fmla="*/ 0 w 156"/>
                  <a:gd name="T1" fmla="*/ 0 h 120"/>
                  <a:gd name="T2" fmla="*/ 0 w 156"/>
                  <a:gd name="T3" fmla="*/ 0 h 120"/>
                  <a:gd name="T4" fmla="*/ 0 w 156"/>
                  <a:gd name="T5" fmla="*/ 0 h 120"/>
                  <a:gd name="T6" fmla="*/ 0 w 156"/>
                  <a:gd name="T7" fmla="*/ 0 h 120"/>
                  <a:gd name="T8" fmla="*/ 0 w 156"/>
                  <a:gd name="T9" fmla="*/ 0 h 120"/>
                  <a:gd name="T10" fmla="*/ 0 w 156"/>
                  <a:gd name="T11" fmla="*/ 0 h 120"/>
                  <a:gd name="T12" fmla="*/ 0 w 156"/>
                  <a:gd name="T13" fmla="*/ 0 h 120"/>
                  <a:gd name="T14" fmla="*/ 0 w 156"/>
                  <a:gd name="T15" fmla="*/ 0 h 120"/>
                  <a:gd name="T16" fmla="*/ 0 w 156"/>
                  <a:gd name="T17" fmla="*/ 0 h 120"/>
                  <a:gd name="T18" fmla="*/ 0 w 156"/>
                  <a:gd name="T19" fmla="*/ 0 h 120"/>
                  <a:gd name="T20" fmla="*/ 0 w 156"/>
                  <a:gd name="T21" fmla="*/ 0 h 120"/>
                  <a:gd name="T22" fmla="*/ 0 w 156"/>
                  <a:gd name="T23" fmla="*/ 0 h 120"/>
                  <a:gd name="T24" fmla="*/ 0 w 156"/>
                  <a:gd name="T25" fmla="*/ 0 h 120"/>
                  <a:gd name="T26" fmla="*/ 0 w 156"/>
                  <a:gd name="T27" fmla="*/ 0 h 120"/>
                  <a:gd name="T28" fmla="*/ 0 w 156"/>
                  <a:gd name="T29" fmla="*/ 0 h 120"/>
                  <a:gd name="T30" fmla="*/ 0 w 156"/>
                  <a:gd name="T31" fmla="*/ 0 h 120"/>
                  <a:gd name="T32" fmla="*/ 0 w 156"/>
                  <a:gd name="T33" fmla="*/ 0 h 120"/>
                  <a:gd name="T34" fmla="*/ 0 w 156"/>
                  <a:gd name="T35" fmla="*/ 0 h 120"/>
                  <a:gd name="T36" fmla="*/ 0 w 156"/>
                  <a:gd name="T37" fmla="*/ 0 h 120"/>
                  <a:gd name="T38" fmla="*/ 0 w 156"/>
                  <a:gd name="T39" fmla="*/ 0 h 120"/>
                  <a:gd name="T40" fmla="*/ 0 w 156"/>
                  <a:gd name="T41" fmla="*/ 0 h 120"/>
                  <a:gd name="T42" fmla="*/ 0 w 156"/>
                  <a:gd name="T43" fmla="*/ 0 h 120"/>
                  <a:gd name="T44" fmla="*/ 0 w 156"/>
                  <a:gd name="T45" fmla="*/ 0 h 120"/>
                  <a:gd name="T46" fmla="*/ 0 w 156"/>
                  <a:gd name="T47" fmla="*/ 0 h 120"/>
                  <a:gd name="T48" fmla="*/ 0 w 156"/>
                  <a:gd name="T49" fmla="*/ 0 h 120"/>
                  <a:gd name="T50" fmla="*/ 0 w 156"/>
                  <a:gd name="T51" fmla="*/ 0 h 120"/>
                  <a:gd name="T52" fmla="*/ 0 w 156"/>
                  <a:gd name="T53" fmla="*/ 0 h 120"/>
                  <a:gd name="T54" fmla="*/ 0 w 156"/>
                  <a:gd name="T55" fmla="*/ 0 h 120"/>
                  <a:gd name="T56" fmla="*/ 0 w 156"/>
                  <a:gd name="T57" fmla="*/ 0 h 120"/>
                  <a:gd name="T58" fmla="*/ 0 w 156"/>
                  <a:gd name="T59" fmla="*/ 0 h 120"/>
                  <a:gd name="T60" fmla="*/ 0 w 156"/>
                  <a:gd name="T61" fmla="*/ 0 h 120"/>
                  <a:gd name="T62" fmla="*/ 0 w 156"/>
                  <a:gd name="T63" fmla="*/ 0 h 120"/>
                  <a:gd name="T64" fmla="*/ 0 w 156"/>
                  <a:gd name="T65" fmla="*/ 0 h 120"/>
                  <a:gd name="T66" fmla="*/ 0 w 156"/>
                  <a:gd name="T67" fmla="*/ 0 h 120"/>
                  <a:gd name="T68" fmla="*/ 0 w 156"/>
                  <a:gd name="T69" fmla="*/ 0 h 120"/>
                  <a:gd name="T70" fmla="*/ 0 w 156"/>
                  <a:gd name="T71" fmla="*/ 0 h 120"/>
                  <a:gd name="T72" fmla="*/ 0 w 156"/>
                  <a:gd name="T73" fmla="*/ 0 h 120"/>
                  <a:gd name="T74" fmla="*/ 0 w 156"/>
                  <a:gd name="T75" fmla="*/ 0 h 120"/>
                  <a:gd name="T76" fmla="*/ 0 w 156"/>
                  <a:gd name="T77" fmla="*/ 0 h 120"/>
                  <a:gd name="T78" fmla="*/ 0 w 156"/>
                  <a:gd name="T79" fmla="*/ 0 h 120"/>
                  <a:gd name="T80" fmla="*/ 0 w 156"/>
                  <a:gd name="T81" fmla="*/ 0 h 120"/>
                  <a:gd name="T82" fmla="*/ 0 w 156"/>
                  <a:gd name="T83" fmla="*/ 0 h 120"/>
                  <a:gd name="T84" fmla="*/ 0 w 156"/>
                  <a:gd name="T85" fmla="*/ 0 h 120"/>
                  <a:gd name="T86" fmla="*/ 0 w 156"/>
                  <a:gd name="T87" fmla="*/ 0 h 120"/>
                  <a:gd name="T88" fmla="*/ 0 w 156"/>
                  <a:gd name="T89" fmla="*/ 0 h 120"/>
                  <a:gd name="T90" fmla="*/ 0 w 156"/>
                  <a:gd name="T91" fmla="*/ 0 h 120"/>
                  <a:gd name="T92" fmla="*/ 0 w 156"/>
                  <a:gd name="T93" fmla="*/ 0 h 120"/>
                  <a:gd name="T94" fmla="*/ 0 w 156"/>
                  <a:gd name="T95" fmla="*/ 0 h 120"/>
                  <a:gd name="T96" fmla="*/ 0 w 156"/>
                  <a:gd name="T97" fmla="*/ 0 h 120"/>
                  <a:gd name="T98" fmla="*/ 0 w 156"/>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20"/>
                  <a:gd name="T152" fmla="*/ 156 w 156"/>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20">
                    <a:moveTo>
                      <a:pt x="22" y="0"/>
                    </a:moveTo>
                    <a:lnTo>
                      <a:pt x="30" y="6"/>
                    </a:lnTo>
                    <a:lnTo>
                      <a:pt x="39" y="13"/>
                    </a:lnTo>
                    <a:lnTo>
                      <a:pt x="48" y="21"/>
                    </a:lnTo>
                    <a:lnTo>
                      <a:pt x="57" y="28"/>
                    </a:lnTo>
                    <a:lnTo>
                      <a:pt x="66" y="36"/>
                    </a:lnTo>
                    <a:lnTo>
                      <a:pt x="75" y="44"/>
                    </a:lnTo>
                    <a:lnTo>
                      <a:pt x="84" y="52"/>
                    </a:lnTo>
                    <a:lnTo>
                      <a:pt x="93" y="61"/>
                    </a:lnTo>
                    <a:lnTo>
                      <a:pt x="102" y="68"/>
                    </a:lnTo>
                    <a:lnTo>
                      <a:pt x="110" y="76"/>
                    </a:lnTo>
                    <a:lnTo>
                      <a:pt x="119" y="83"/>
                    </a:lnTo>
                    <a:lnTo>
                      <a:pt x="127" y="91"/>
                    </a:lnTo>
                    <a:lnTo>
                      <a:pt x="134" y="99"/>
                    </a:lnTo>
                    <a:lnTo>
                      <a:pt x="142" y="106"/>
                    </a:lnTo>
                    <a:lnTo>
                      <a:pt x="148" y="113"/>
                    </a:lnTo>
                    <a:lnTo>
                      <a:pt x="156" y="120"/>
                    </a:lnTo>
                    <a:lnTo>
                      <a:pt x="147" y="119"/>
                    </a:lnTo>
                    <a:lnTo>
                      <a:pt x="139" y="118"/>
                    </a:lnTo>
                    <a:lnTo>
                      <a:pt x="131" y="116"/>
                    </a:lnTo>
                    <a:lnTo>
                      <a:pt x="124" y="114"/>
                    </a:lnTo>
                    <a:lnTo>
                      <a:pt x="116" y="111"/>
                    </a:lnTo>
                    <a:lnTo>
                      <a:pt x="108" y="109"/>
                    </a:lnTo>
                    <a:lnTo>
                      <a:pt x="101" y="105"/>
                    </a:lnTo>
                    <a:lnTo>
                      <a:pt x="92" y="101"/>
                    </a:lnTo>
                    <a:lnTo>
                      <a:pt x="85" y="98"/>
                    </a:lnTo>
                    <a:lnTo>
                      <a:pt x="77" y="93"/>
                    </a:lnTo>
                    <a:lnTo>
                      <a:pt x="69" y="89"/>
                    </a:lnTo>
                    <a:lnTo>
                      <a:pt x="63" y="84"/>
                    </a:lnTo>
                    <a:lnTo>
                      <a:pt x="54" y="79"/>
                    </a:lnTo>
                    <a:lnTo>
                      <a:pt x="49" y="73"/>
                    </a:lnTo>
                    <a:lnTo>
                      <a:pt x="42" y="68"/>
                    </a:lnTo>
                    <a:lnTo>
                      <a:pt x="36" y="63"/>
                    </a:lnTo>
                    <a:lnTo>
                      <a:pt x="30" y="59"/>
                    </a:lnTo>
                    <a:lnTo>
                      <a:pt x="26" y="54"/>
                    </a:lnTo>
                    <a:lnTo>
                      <a:pt x="21" y="50"/>
                    </a:lnTo>
                    <a:lnTo>
                      <a:pt x="17" y="45"/>
                    </a:lnTo>
                    <a:lnTo>
                      <a:pt x="14" y="41"/>
                    </a:lnTo>
                    <a:lnTo>
                      <a:pt x="11" y="36"/>
                    </a:lnTo>
                    <a:lnTo>
                      <a:pt x="8" y="31"/>
                    </a:lnTo>
                    <a:lnTo>
                      <a:pt x="5" y="26"/>
                    </a:lnTo>
                    <a:lnTo>
                      <a:pt x="1" y="21"/>
                    </a:lnTo>
                    <a:lnTo>
                      <a:pt x="0" y="16"/>
                    </a:lnTo>
                    <a:lnTo>
                      <a:pt x="1" y="11"/>
                    </a:lnTo>
                    <a:lnTo>
                      <a:pt x="5" y="8"/>
                    </a:lnTo>
                    <a:lnTo>
                      <a:pt x="8" y="5"/>
                    </a:lnTo>
                    <a:lnTo>
                      <a:pt x="12" y="3"/>
                    </a:lnTo>
                    <a:lnTo>
                      <a:pt x="17" y="1"/>
                    </a:lnTo>
                    <a:lnTo>
                      <a:pt x="2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7" name="Freeform 156"/>
              <p:cNvSpPr>
                <a:spLocks/>
              </p:cNvSpPr>
              <p:nvPr/>
            </p:nvSpPr>
            <p:spPr bwMode="auto">
              <a:xfrm>
                <a:off x="5680" y="2597"/>
                <a:ext cx="46" cy="46"/>
              </a:xfrm>
              <a:custGeom>
                <a:avLst/>
                <a:gdLst>
                  <a:gd name="T0" fmla="*/ 0 w 101"/>
                  <a:gd name="T1" fmla="*/ 0 h 111"/>
                  <a:gd name="T2" fmla="*/ 0 w 101"/>
                  <a:gd name="T3" fmla="*/ 0 h 111"/>
                  <a:gd name="T4" fmla="*/ 0 w 101"/>
                  <a:gd name="T5" fmla="*/ 0 h 111"/>
                  <a:gd name="T6" fmla="*/ 0 w 101"/>
                  <a:gd name="T7" fmla="*/ 0 h 111"/>
                  <a:gd name="T8" fmla="*/ 0 w 101"/>
                  <a:gd name="T9" fmla="*/ 0 h 111"/>
                  <a:gd name="T10" fmla="*/ 0 w 101"/>
                  <a:gd name="T11" fmla="*/ 0 h 111"/>
                  <a:gd name="T12" fmla="*/ 0 w 101"/>
                  <a:gd name="T13" fmla="*/ 0 h 111"/>
                  <a:gd name="T14" fmla="*/ 0 w 101"/>
                  <a:gd name="T15" fmla="*/ 0 h 111"/>
                  <a:gd name="T16" fmla="*/ 0 w 101"/>
                  <a:gd name="T17" fmla="*/ 0 h 111"/>
                  <a:gd name="T18" fmla="*/ 0 w 101"/>
                  <a:gd name="T19" fmla="*/ 0 h 111"/>
                  <a:gd name="T20" fmla="*/ 0 w 101"/>
                  <a:gd name="T21" fmla="*/ 0 h 111"/>
                  <a:gd name="T22" fmla="*/ 0 w 101"/>
                  <a:gd name="T23" fmla="*/ 0 h 111"/>
                  <a:gd name="T24" fmla="*/ 0 w 101"/>
                  <a:gd name="T25" fmla="*/ 0 h 111"/>
                  <a:gd name="T26" fmla="*/ 0 w 101"/>
                  <a:gd name="T27" fmla="*/ 0 h 111"/>
                  <a:gd name="T28" fmla="*/ 0 w 101"/>
                  <a:gd name="T29" fmla="*/ 0 h 111"/>
                  <a:gd name="T30" fmla="*/ 0 w 101"/>
                  <a:gd name="T31" fmla="*/ 0 h 111"/>
                  <a:gd name="T32" fmla="*/ 0 w 101"/>
                  <a:gd name="T33" fmla="*/ 0 h 111"/>
                  <a:gd name="T34" fmla="*/ 0 w 101"/>
                  <a:gd name="T35" fmla="*/ 0 h 111"/>
                  <a:gd name="T36" fmla="*/ 0 w 101"/>
                  <a:gd name="T37" fmla="*/ 0 h 111"/>
                  <a:gd name="T38" fmla="*/ 0 w 101"/>
                  <a:gd name="T39" fmla="*/ 0 h 111"/>
                  <a:gd name="T40" fmla="*/ 0 w 101"/>
                  <a:gd name="T41" fmla="*/ 0 h 111"/>
                  <a:gd name="T42" fmla="*/ 0 w 101"/>
                  <a:gd name="T43" fmla="*/ 0 h 111"/>
                  <a:gd name="T44" fmla="*/ 0 w 101"/>
                  <a:gd name="T45" fmla="*/ 0 h 111"/>
                  <a:gd name="T46" fmla="*/ 0 w 101"/>
                  <a:gd name="T47" fmla="*/ 0 h 111"/>
                  <a:gd name="T48" fmla="*/ 0 w 101"/>
                  <a:gd name="T49" fmla="*/ 0 h 111"/>
                  <a:gd name="T50" fmla="*/ 0 w 101"/>
                  <a:gd name="T51" fmla="*/ 0 h 111"/>
                  <a:gd name="T52" fmla="*/ 0 w 101"/>
                  <a:gd name="T53" fmla="*/ 0 h 111"/>
                  <a:gd name="T54" fmla="*/ 0 w 101"/>
                  <a:gd name="T55" fmla="*/ 0 h 111"/>
                  <a:gd name="T56" fmla="*/ 0 w 101"/>
                  <a:gd name="T57" fmla="*/ 0 h 111"/>
                  <a:gd name="T58" fmla="*/ 0 w 101"/>
                  <a:gd name="T59" fmla="*/ 0 h 111"/>
                  <a:gd name="T60" fmla="*/ 0 w 101"/>
                  <a:gd name="T61" fmla="*/ 0 h 111"/>
                  <a:gd name="T62" fmla="*/ 0 w 101"/>
                  <a:gd name="T63" fmla="*/ 0 h 111"/>
                  <a:gd name="T64" fmla="*/ 0 w 101"/>
                  <a:gd name="T65" fmla="*/ 0 h 111"/>
                  <a:gd name="T66" fmla="*/ 0 w 101"/>
                  <a:gd name="T67" fmla="*/ 0 h 111"/>
                  <a:gd name="T68" fmla="*/ 0 w 101"/>
                  <a:gd name="T69" fmla="*/ 0 h 111"/>
                  <a:gd name="T70" fmla="*/ 0 w 101"/>
                  <a:gd name="T71" fmla="*/ 0 h 111"/>
                  <a:gd name="T72" fmla="*/ 0 w 101"/>
                  <a:gd name="T73" fmla="*/ 0 h 111"/>
                  <a:gd name="T74" fmla="*/ 0 w 101"/>
                  <a:gd name="T75" fmla="*/ 0 h 111"/>
                  <a:gd name="T76" fmla="*/ 0 w 101"/>
                  <a:gd name="T77" fmla="*/ 0 h 111"/>
                  <a:gd name="T78" fmla="*/ 0 w 101"/>
                  <a:gd name="T79" fmla="*/ 0 h 111"/>
                  <a:gd name="T80" fmla="*/ 0 w 101"/>
                  <a:gd name="T81" fmla="*/ 0 h 111"/>
                  <a:gd name="T82" fmla="*/ 0 w 101"/>
                  <a:gd name="T83" fmla="*/ 0 h 111"/>
                  <a:gd name="T84" fmla="*/ 0 w 101"/>
                  <a:gd name="T85" fmla="*/ 0 h 111"/>
                  <a:gd name="T86" fmla="*/ 0 w 101"/>
                  <a:gd name="T87" fmla="*/ 0 h 111"/>
                  <a:gd name="T88" fmla="*/ 0 w 101"/>
                  <a:gd name="T89" fmla="*/ 0 h 111"/>
                  <a:gd name="T90" fmla="*/ 0 w 101"/>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11"/>
                  <a:gd name="T140" fmla="*/ 101 w 10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11">
                    <a:moveTo>
                      <a:pt x="23" y="0"/>
                    </a:moveTo>
                    <a:lnTo>
                      <a:pt x="25" y="8"/>
                    </a:lnTo>
                    <a:lnTo>
                      <a:pt x="28" y="16"/>
                    </a:lnTo>
                    <a:lnTo>
                      <a:pt x="30" y="23"/>
                    </a:lnTo>
                    <a:lnTo>
                      <a:pt x="34" y="32"/>
                    </a:lnTo>
                    <a:lnTo>
                      <a:pt x="37" y="39"/>
                    </a:lnTo>
                    <a:lnTo>
                      <a:pt x="41" y="47"/>
                    </a:lnTo>
                    <a:lnTo>
                      <a:pt x="46" y="54"/>
                    </a:lnTo>
                    <a:lnTo>
                      <a:pt x="51" y="61"/>
                    </a:lnTo>
                    <a:lnTo>
                      <a:pt x="55" y="67"/>
                    </a:lnTo>
                    <a:lnTo>
                      <a:pt x="61" y="75"/>
                    </a:lnTo>
                    <a:lnTo>
                      <a:pt x="66" y="80"/>
                    </a:lnTo>
                    <a:lnTo>
                      <a:pt x="72" y="86"/>
                    </a:lnTo>
                    <a:lnTo>
                      <a:pt x="77" y="91"/>
                    </a:lnTo>
                    <a:lnTo>
                      <a:pt x="85" y="96"/>
                    </a:lnTo>
                    <a:lnTo>
                      <a:pt x="92" y="99"/>
                    </a:lnTo>
                    <a:lnTo>
                      <a:pt x="101" y="104"/>
                    </a:lnTo>
                    <a:lnTo>
                      <a:pt x="95" y="106"/>
                    </a:lnTo>
                    <a:lnTo>
                      <a:pt x="91" y="109"/>
                    </a:lnTo>
                    <a:lnTo>
                      <a:pt x="86" y="110"/>
                    </a:lnTo>
                    <a:lnTo>
                      <a:pt x="82" y="111"/>
                    </a:lnTo>
                    <a:lnTo>
                      <a:pt x="75" y="110"/>
                    </a:lnTo>
                    <a:lnTo>
                      <a:pt x="69" y="108"/>
                    </a:lnTo>
                    <a:lnTo>
                      <a:pt x="64" y="106"/>
                    </a:lnTo>
                    <a:lnTo>
                      <a:pt x="58" y="104"/>
                    </a:lnTo>
                    <a:lnTo>
                      <a:pt x="51" y="99"/>
                    </a:lnTo>
                    <a:lnTo>
                      <a:pt x="46" y="96"/>
                    </a:lnTo>
                    <a:lnTo>
                      <a:pt x="39" y="91"/>
                    </a:lnTo>
                    <a:lnTo>
                      <a:pt x="34" y="86"/>
                    </a:lnTo>
                    <a:lnTo>
                      <a:pt x="28" y="79"/>
                    </a:lnTo>
                    <a:lnTo>
                      <a:pt x="23" y="75"/>
                    </a:lnTo>
                    <a:lnTo>
                      <a:pt x="18" y="68"/>
                    </a:lnTo>
                    <a:lnTo>
                      <a:pt x="14" y="63"/>
                    </a:lnTo>
                    <a:lnTo>
                      <a:pt x="10" y="58"/>
                    </a:lnTo>
                    <a:lnTo>
                      <a:pt x="9" y="54"/>
                    </a:lnTo>
                    <a:lnTo>
                      <a:pt x="6" y="49"/>
                    </a:lnTo>
                    <a:lnTo>
                      <a:pt x="4" y="44"/>
                    </a:lnTo>
                    <a:lnTo>
                      <a:pt x="0" y="35"/>
                    </a:lnTo>
                    <a:lnTo>
                      <a:pt x="0" y="27"/>
                    </a:lnTo>
                    <a:lnTo>
                      <a:pt x="1" y="18"/>
                    </a:lnTo>
                    <a:lnTo>
                      <a:pt x="7" y="11"/>
                    </a:lnTo>
                    <a:lnTo>
                      <a:pt x="9" y="8"/>
                    </a:lnTo>
                    <a:lnTo>
                      <a:pt x="12" y="4"/>
                    </a:lnTo>
                    <a:lnTo>
                      <a:pt x="17" y="1"/>
                    </a:lnTo>
                    <a:lnTo>
                      <a:pt x="2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8" name="Freeform 157"/>
              <p:cNvSpPr>
                <a:spLocks/>
              </p:cNvSpPr>
              <p:nvPr/>
            </p:nvSpPr>
            <p:spPr bwMode="auto">
              <a:xfrm>
                <a:off x="5650" y="2599"/>
                <a:ext cx="27" cy="40"/>
              </a:xfrm>
              <a:custGeom>
                <a:avLst/>
                <a:gdLst>
                  <a:gd name="T0" fmla="*/ 0 w 66"/>
                  <a:gd name="T1" fmla="*/ 0 h 80"/>
                  <a:gd name="T2" fmla="*/ 0 w 66"/>
                  <a:gd name="T3" fmla="*/ 0 h 80"/>
                  <a:gd name="T4" fmla="*/ 0 w 66"/>
                  <a:gd name="T5" fmla="*/ 0 h 80"/>
                  <a:gd name="T6" fmla="*/ 0 w 66"/>
                  <a:gd name="T7" fmla="*/ 0 h 80"/>
                  <a:gd name="T8" fmla="*/ 0 w 66"/>
                  <a:gd name="T9" fmla="*/ 0 h 80"/>
                  <a:gd name="T10" fmla="*/ 0 w 66"/>
                  <a:gd name="T11" fmla="*/ 0 h 80"/>
                  <a:gd name="T12" fmla="*/ 0 w 66"/>
                  <a:gd name="T13" fmla="*/ 0 h 80"/>
                  <a:gd name="T14" fmla="*/ 0 w 66"/>
                  <a:gd name="T15" fmla="*/ 0 h 80"/>
                  <a:gd name="T16" fmla="*/ 0 w 66"/>
                  <a:gd name="T17" fmla="*/ 0 h 80"/>
                  <a:gd name="T18" fmla="*/ 0 w 66"/>
                  <a:gd name="T19" fmla="*/ 0 h 80"/>
                  <a:gd name="T20" fmla="*/ 0 w 66"/>
                  <a:gd name="T21" fmla="*/ 0 h 80"/>
                  <a:gd name="T22" fmla="*/ 0 w 66"/>
                  <a:gd name="T23" fmla="*/ 0 h 80"/>
                  <a:gd name="T24" fmla="*/ 0 w 66"/>
                  <a:gd name="T25" fmla="*/ 0 h 80"/>
                  <a:gd name="T26" fmla="*/ 0 w 66"/>
                  <a:gd name="T27" fmla="*/ 0 h 80"/>
                  <a:gd name="T28" fmla="*/ 0 w 66"/>
                  <a:gd name="T29" fmla="*/ 0 h 80"/>
                  <a:gd name="T30" fmla="*/ 0 w 66"/>
                  <a:gd name="T31" fmla="*/ 0 h 80"/>
                  <a:gd name="T32" fmla="*/ 0 w 66"/>
                  <a:gd name="T33" fmla="*/ 0 h 80"/>
                  <a:gd name="T34" fmla="*/ 0 w 66"/>
                  <a:gd name="T35" fmla="*/ 0 h 80"/>
                  <a:gd name="T36" fmla="*/ 0 w 66"/>
                  <a:gd name="T37" fmla="*/ 0 h 80"/>
                  <a:gd name="T38" fmla="*/ 0 w 66"/>
                  <a:gd name="T39" fmla="*/ 0 h 80"/>
                  <a:gd name="T40" fmla="*/ 0 w 66"/>
                  <a:gd name="T41" fmla="*/ 0 h 80"/>
                  <a:gd name="T42" fmla="*/ 0 w 66"/>
                  <a:gd name="T43" fmla="*/ 0 h 80"/>
                  <a:gd name="T44" fmla="*/ 0 w 66"/>
                  <a:gd name="T45" fmla="*/ 0 h 80"/>
                  <a:gd name="T46" fmla="*/ 0 w 66"/>
                  <a:gd name="T47" fmla="*/ 0 h 80"/>
                  <a:gd name="T48" fmla="*/ 0 w 66"/>
                  <a:gd name="T49" fmla="*/ 0 h 80"/>
                  <a:gd name="T50" fmla="*/ 0 w 66"/>
                  <a:gd name="T51" fmla="*/ 0 h 80"/>
                  <a:gd name="T52" fmla="*/ 0 w 66"/>
                  <a:gd name="T53" fmla="*/ 0 h 80"/>
                  <a:gd name="T54" fmla="*/ 0 w 66"/>
                  <a:gd name="T55" fmla="*/ 0 h 80"/>
                  <a:gd name="T56" fmla="*/ 0 w 66"/>
                  <a:gd name="T57" fmla="*/ 0 h 80"/>
                  <a:gd name="T58" fmla="*/ 0 w 66"/>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80"/>
                  <a:gd name="T92" fmla="*/ 66 w 66"/>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80">
                    <a:moveTo>
                      <a:pt x="12" y="0"/>
                    </a:moveTo>
                    <a:lnTo>
                      <a:pt x="17" y="6"/>
                    </a:lnTo>
                    <a:lnTo>
                      <a:pt x="24" y="11"/>
                    </a:lnTo>
                    <a:lnTo>
                      <a:pt x="27" y="16"/>
                    </a:lnTo>
                    <a:lnTo>
                      <a:pt x="33" y="24"/>
                    </a:lnTo>
                    <a:lnTo>
                      <a:pt x="36" y="30"/>
                    </a:lnTo>
                    <a:lnTo>
                      <a:pt x="41" y="36"/>
                    </a:lnTo>
                    <a:lnTo>
                      <a:pt x="45" y="43"/>
                    </a:lnTo>
                    <a:lnTo>
                      <a:pt x="49" y="50"/>
                    </a:lnTo>
                    <a:lnTo>
                      <a:pt x="53" y="55"/>
                    </a:lnTo>
                    <a:lnTo>
                      <a:pt x="57" y="63"/>
                    </a:lnTo>
                    <a:lnTo>
                      <a:pt x="62" y="70"/>
                    </a:lnTo>
                    <a:lnTo>
                      <a:pt x="66" y="78"/>
                    </a:lnTo>
                    <a:lnTo>
                      <a:pt x="60" y="79"/>
                    </a:lnTo>
                    <a:lnTo>
                      <a:pt x="53" y="80"/>
                    </a:lnTo>
                    <a:lnTo>
                      <a:pt x="45" y="78"/>
                    </a:lnTo>
                    <a:lnTo>
                      <a:pt x="40" y="76"/>
                    </a:lnTo>
                    <a:lnTo>
                      <a:pt x="32" y="72"/>
                    </a:lnTo>
                    <a:lnTo>
                      <a:pt x="26" y="69"/>
                    </a:lnTo>
                    <a:lnTo>
                      <a:pt x="21" y="63"/>
                    </a:lnTo>
                    <a:lnTo>
                      <a:pt x="16" y="58"/>
                    </a:lnTo>
                    <a:lnTo>
                      <a:pt x="9" y="51"/>
                    </a:lnTo>
                    <a:lnTo>
                      <a:pt x="6" y="44"/>
                    </a:lnTo>
                    <a:lnTo>
                      <a:pt x="2" y="35"/>
                    </a:lnTo>
                    <a:lnTo>
                      <a:pt x="1" y="29"/>
                    </a:lnTo>
                    <a:lnTo>
                      <a:pt x="0" y="21"/>
                    </a:lnTo>
                    <a:lnTo>
                      <a:pt x="2" y="13"/>
                    </a:lnTo>
                    <a:lnTo>
                      <a:pt x="6" y="6"/>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9" name="Freeform 158"/>
              <p:cNvSpPr>
                <a:spLocks/>
              </p:cNvSpPr>
              <p:nvPr/>
            </p:nvSpPr>
            <p:spPr bwMode="auto">
              <a:xfrm>
                <a:off x="5598" y="2617"/>
                <a:ext cx="36" cy="25"/>
              </a:xfrm>
              <a:custGeom>
                <a:avLst/>
                <a:gdLst>
                  <a:gd name="T0" fmla="*/ 0 w 90"/>
                  <a:gd name="T1" fmla="*/ 0 h 61"/>
                  <a:gd name="T2" fmla="*/ 0 w 90"/>
                  <a:gd name="T3" fmla="*/ 0 h 61"/>
                  <a:gd name="T4" fmla="*/ 0 w 90"/>
                  <a:gd name="T5" fmla="*/ 0 h 61"/>
                  <a:gd name="T6" fmla="*/ 0 w 90"/>
                  <a:gd name="T7" fmla="*/ 0 h 61"/>
                  <a:gd name="T8" fmla="*/ 0 w 90"/>
                  <a:gd name="T9" fmla="*/ 0 h 61"/>
                  <a:gd name="T10" fmla="*/ 0 w 90"/>
                  <a:gd name="T11" fmla="*/ 0 h 61"/>
                  <a:gd name="T12" fmla="*/ 0 w 90"/>
                  <a:gd name="T13" fmla="*/ 0 h 61"/>
                  <a:gd name="T14" fmla="*/ 0 w 90"/>
                  <a:gd name="T15" fmla="*/ 0 h 61"/>
                  <a:gd name="T16" fmla="*/ 0 w 90"/>
                  <a:gd name="T17" fmla="*/ 0 h 61"/>
                  <a:gd name="T18" fmla="*/ 0 w 90"/>
                  <a:gd name="T19" fmla="*/ 0 h 61"/>
                  <a:gd name="T20" fmla="*/ 0 w 90"/>
                  <a:gd name="T21" fmla="*/ 0 h 61"/>
                  <a:gd name="T22" fmla="*/ 0 w 90"/>
                  <a:gd name="T23" fmla="*/ 0 h 61"/>
                  <a:gd name="T24" fmla="*/ 0 w 90"/>
                  <a:gd name="T25" fmla="*/ 0 h 61"/>
                  <a:gd name="T26" fmla="*/ 0 w 90"/>
                  <a:gd name="T27" fmla="*/ 0 h 61"/>
                  <a:gd name="T28" fmla="*/ 0 w 90"/>
                  <a:gd name="T29" fmla="*/ 0 h 61"/>
                  <a:gd name="T30" fmla="*/ 0 w 90"/>
                  <a:gd name="T31" fmla="*/ 0 h 61"/>
                  <a:gd name="T32" fmla="*/ 0 w 90"/>
                  <a:gd name="T33" fmla="*/ 0 h 61"/>
                  <a:gd name="T34" fmla="*/ 0 w 90"/>
                  <a:gd name="T35" fmla="*/ 0 h 61"/>
                  <a:gd name="T36" fmla="*/ 0 w 90"/>
                  <a:gd name="T37" fmla="*/ 0 h 61"/>
                  <a:gd name="T38" fmla="*/ 0 w 90"/>
                  <a:gd name="T39" fmla="*/ 0 h 61"/>
                  <a:gd name="T40" fmla="*/ 0 w 90"/>
                  <a:gd name="T41" fmla="*/ 0 h 61"/>
                  <a:gd name="T42" fmla="*/ 0 w 90"/>
                  <a:gd name="T43" fmla="*/ 0 h 61"/>
                  <a:gd name="T44" fmla="*/ 0 w 90"/>
                  <a:gd name="T45" fmla="*/ 0 h 61"/>
                  <a:gd name="T46" fmla="*/ 0 w 90"/>
                  <a:gd name="T47" fmla="*/ 0 h 61"/>
                  <a:gd name="T48" fmla="*/ 0 w 90"/>
                  <a:gd name="T49" fmla="*/ 0 h 61"/>
                  <a:gd name="T50" fmla="*/ 0 w 90"/>
                  <a:gd name="T51" fmla="*/ 0 h 61"/>
                  <a:gd name="T52" fmla="*/ 0 w 90"/>
                  <a:gd name="T53" fmla="*/ 0 h 61"/>
                  <a:gd name="T54" fmla="*/ 0 w 90"/>
                  <a:gd name="T55" fmla="*/ 0 h 61"/>
                  <a:gd name="T56" fmla="*/ 0 w 90"/>
                  <a:gd name="T57" fmla="*/ 0 h 61"/>
                  <a:gd name="T58" fmla="*/ 0 w 90"/>
                  <a:gd name="T59" fmla="*/ 0 h 61"/>
                  <a:gd name="T60" fmla="*/ 0 w 90"/>
                  <a:gd name="T61" fmla="*/ 0 h 61"/>
                  <a:gd name="T62" fmla="*/ 0 w 90"/>
                  <a:gd name="T63" fmla="*/ 0 h 61"/>
                  <a:gd name="T64" fmla="*/ 0 w 90"/>
                  <a:gd name="T65" fmla="*/ 0 h 61"/>
                  <a:gd name="T66" fmla="*/ 0 w 90"/>
                  <a:gd name="T67" fmla="*/ 0 h 61"/>
                  <a:gd name="T68" fmla="*/ 0 w 90"/>
                  <a:gd name="T69" fmla="*/ 0 h 61"/>
                  <a:gd name="T70" fmla="*/ 0 w 90"/>
                  <a:gd name="T71" fmla="*/ 0 h 61"/>
                  <a:gd name="T72" fmla="*/ 0 w 90"/>
                  <a:gd name="T73" fmla="*/ 0 h 61"/>
                  <a:gd name="T74" fmla="*/ 0 w 90"/>
                  <a:gd name="T75" fmla="*/ 0 h 61"/>
                  <a:gd name="T76" fmla="*/ 0 w 90"/>
                  <a:gd name="T77" fmla="*/ 0 h 61"/>
                  <a:gd name="T78" fmla="*/ 0 w 90"/>
                  <a:gd name="T79" fmla="*/ 0 h 61"/>
                  <a:gd name="T80" fmla="*/ 0 w 90"/>
                  <a:gd name="T81" fmla="*/ 0 h 61"/>
                  <a:gd name="T82" fmla="*/ 0 w 90"/>
                  <a:gd name="T83" fmla="*/ 0 h 61"/>
                  <a:gd name="T84" fmla="*/ 0 w 90"/>
                  <a:gd name="T85" fmla="*/ 0 h 61"/>
                  <a:gd name="T86" fmla="*/ 0 w 90"/>
                  <a:gd name="T87" fmla="*/ 0 h 61"/>
                  <a:gd name="T88" fmla="*/ 0 w 90"/>
                  <a:gd name="T89" fmla="*/ 0 h 61"/>
                  <a:gd name="T90" fmla="*/ 0 w 90"/>
                  <a:gd name="T91" fmla="*/ 0 h 61"/>
                  <a:gd name="T92" fmla="*/ 0 w 90"/>
                  <a:gd name="T93" fmla="*/ 0 h 61"/>
                  <a:gd name="T94" fmla="*/ 0 w 90"/>
                  <a:gd name="T95" fmla="*/ 0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61"/>
                  <a:gd name="T146" fmla="*/ 90 w 9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61">
                    <a:moveTo>
                      <a:pt x="8" y="0"/>
                    </a:moveTo>
                    <a:lnTo>
                      <a:pt x="13" y="1"/>
                    </a:lnTo>
                    <a:lnTo>
                      <a:pt x="19" y="7"/>
                    </a:lnTo>
                    <a:lnTo>
                      <a:pt x="21" y="12"/>
                    </a:lnTo>
                    <a:lnTo>
                      <a:pt x="27" y="19"/>
                    </a:lnTo>
                    <a:lnTo>
                      <a:pt x="31" y="26"/>
                    </a:lnTo>
                    <a:lnTo>
                      <a:pt x="37" y="30"/>
                    </a:lnTo>
                    <a:lnTo>
                      <a:pt x="42" y="35"/>
                    </a:lnTo>
                    <a:lnTo>
                      <a:pt x="51" y="37"/>
                    </a:lnTo>
                    <a:lnTo>
                      <a:pt x="49" y="28"/>
                    </a:lnTo>
                    <a:lnTo>
                      <a:pt x="49" y="20"/>
                    </a:lnTo>
                    <a:lnTo>
                      <a:pt x="50" y="12"/>
                    </a:lnTo>
                    <a:lnTo>
                      <a:pt x="55" y="7"/>
                    </a:lnTo>
                    <a:lnTo>
                      <a:pt x="58" y="1"/>
                    </a:lnTo>
                    <a:lnTo>
                      <a:pt x="63" y="1"/>
                    </a:lnTo>
                    <a:lnTo>
                      <a:pt x="65" y="1"/>
                    </a:lnTo>
                    <a:lnTo>
                      <a:pt x="67" y="4"/>
                    </a:lnTo>
                    <a:lnTo>
                      <a:pt x="68" y="8"/>
                    </a:lnTo>
                    <a:lnTo>
                      <a:pt x="71" y="13"/>
                    </a:lnTo>
                    <a:lnTo>
                      <a:pt x="78" y="18"/>
                    </a:lnTo>
                    <a:lnTo>
                      <a:pt x="84" y="23"/>
                    </a:lnTo>
                    <a:lnTo>
                      <a:pt x="87" y="28"/>
                    </a:lnTo>
                    <a:lnTo>
                      <a:pt x="90" y="34"/>
                    </a:lnTo>
                    <a:lnTo>
                      <a:pt x="89" y="39"/>
                    </a:lnTo>
                    <a:lnTo>
                      <a:pt x="88" y="45"/>
                    </a:lnTo>
                    <a:lnTo>
                      <a:pt x="86" y="48"/>
                    </a:lnTo>
                    <a:lnTo>
                      <a:pt x="83" y="54"/>
                    </a:lnTo>
                    <a:lnTo>
                      <a:pt x="77" y="56"/>
                    </a:lnTo>
                    <a:lnTo>
                      <a:pt x="72" y="58"/>
                    </a:lnTo>
                    <a:lnTo>
                      <a:pt x="66" y="60"/>
                    </a:lnTo>
                    <a:lnTo>
                      <a:pt x="60" y="61"/>
                    </a:lnTo>
                    <a:lnTo>
                      <a:pt x="54" y="60"/>
                    </a:lnTo>
                    <a:lnTo>
                      <a:pt x="48" y="58"/>
                    </a:lnTo>
                    <a:lnTo>
                      <a:pt x="42" y="54"/>
                    </a:lnTo>
                    <a:lnTo>
                      <a:pt x="38" y="48"/>
                    </a:lnTo>
                    <a:lnTo>
                      <a:pt x="28" y="51"/>
                    </a:lnTo>
                    <a:lnTo>
                      <a:pt x="20" y="51"/>
                    </a:lnTo>
                    <a:lnTo>
                      <a:pt x="13" y="48"/>
                    </a:lnTo>
                    <a:lnTo>
                      <a:pt x="8" y="44"/>
                    </a:lnTo>
                    <a:lnTo>
                      <a:pt x="3" y="38"/>
                    </a:lnTo>
                    <a:lnTo>
                      <a:pt x="2" y="32"/>
                    </a:lnTo>
                    <a:lnTo>
                      <a:pt x="0" y="26"/>
                    </a:lnTo>
                    <a:lnTo>
                      <a:pt x="0" y="20"/>
                    </a:lnTo>
                    <a:lnTo>
                      <a:pt x="0" y="13"/>
                    </a:lnTo>
                    <a:lnTo>
                      <a:pt x="1" y="8"/>
                    </a:lnTo>
                    <a:lnTo>
                      <a:pt x="3"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0" name="Freeform 159"/>
              <p:cNvSpPr>
                <a:spLocks/>
              </p:cNvSpPr>
              <p:nvPr/>
            </p:nvSpPr>
            <p:spPr bwMode="auto">
              <a:xfrm>
                <a:off x="5575" y="2618"/>
                <a:ext cx="11" cy="16"/>
              </a:xfrm>
              <a:custGeom>
                <a:avLst/>
                <a:gdLst>
                  <a:gd name="T0" fmla="*/ 0 w 26"/>
                  <a:gd name="T1" fmla="*/ 0 h 37"/>
                  <a:gd name="T2" fmla="*/ 0 w 26"/>
                  <a:gd name="T3" fmla="*/ 0 h 37"/>
                  <a:gd name="T4" fmla="*/ 0 w 26"/>
                  <a:gd name="T5" fmla="*/ 0 h 37"/>
                  <a:gd name="T6" fmla="*/ 0 w 26"/>
                  <a:gd name="T7" fmla="*/ 0 h 37"/>
                  <a:gd name="T8" fmla="*/ 0 w 26"/>
                  <a:gd name="T9" fmla="*/ 0 h 37"/>
                  <a:gd name="T10" fmla="*/ 0 w 26"/>
                  <a:gd name="T11" fmla="*/ 0 h 37"/>
                  <a:gd name="T12" fmla="*/ 0 w 26"/>
                  <a:gd name="T13" fmla="*/ 0 h 37"/>
                  <a:gd name="T14" fmla="*/ 0 w 26"/>
                  <a:gd name="T15" fmla="*/ 0 h 37"/>
                  <a:gd name="T16" fmla="*/ 0 w 26"/>
                  <a:gd name="T17" fmla="*/ 0 h 37"/>
                  <a:gd name="T18" fmla="*/ 0 w 26"/>
                  <a:gd name="T19" fmla="*/ 0 h 37"/>
                  <a:gd name="T20" fmla="*/ 0 w 26"/>
                  <a:gd name="T21" fmla="*/ 0 h 37"/>
                  <a:gd name="T22" fmla="*/ 0 w 26"/>
                  <a:gd name="T23" fmla="*/ 0 h 37"/>
                  <a:gd name="T24" fmla="*/ 0 w 26"/>
                  <a:gd name="T25" fmla="*/ 0 h 37"/>
                  <a:gd name="T26" fmla="*/ 0 w 26"/>
                  <a:gd name="T27" fmla="*/ 0 h 37"/>
                  <a:gd name="T28" fmla="*/ 0 w 26"/>
                  <a:gd name="T29" fmla="*/ 0 h 37"/>
                  <a:gd name="T30" fmla="*/ 0 w 26"/>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7"/>
                  <a:gd name="T50" fmla="*/ 26 w 26"/>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7">
                    <a:moveTo>
                      <a:pt x="7" y="0"/>
                    </a:moveTo>
                    <a:lnTo>
                      <a:pt x="10" y="5"/>
                    </a:lnTo>
                    <a:lnTo>
                      <a:pt x="14" y="11"/>
                    </a:lnTo>
                    <a:lnTo>
                      <a:pt x="18" y="17"/>
                    </a:lnTo>
                    <a:lnTo>
                      <a:pt x="22" y="24"/>
                    </a:lnTo>
                    <a:lnTo>
                      <a:pt x="25" y="29"/>
                    </a:lnTo>
                    <a:lnTo>
                      <a:pt x="26" y="37"/>
                    </a:lnTo>
                    <a:lnTo>
                      <a:pt x="20" y="35"/>
                    </a:lnTo>
                    <a:lnTo>
                      <a:pt x="17" y="33"/>
                    </a:lnTo>
                    <a:lnTo>
                      <a:pt x="11" y="28"/>
                    </a:lnTo>
                    <a:lnTo>
                      <a:pt x="7" y="25"/>
                    </a:lnTo>
                    <a:lnTo>
                      <a:pt x="2" y="18"/>
                    </a:lnTo>
                    <a:lnTo>
                      <a:pt x="0" y="12"/>
                    </a:lnTo>
                    <a:lnTo>
                      <a:pt x="1"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1" name="Freeform 160"/>
              <p:cNvSpPr>
                <a:spLocks/>
              </p:cNvSpPr>
              <p:nvPr/>
            </p:nvSpPr>
            <p:spPr bwMode="auto">
              <a:xfrm>
                <a:off x="5813" y="2669"/>
                <a:ext cx="36" cy="40"/>
              </a:xfrm>
              <a:custGeom>
                <a:avLst/>
                <a:gdLst>
                  <a:gd name="T0" fmla="*/ 0 w 88"/>
                  <a:gd name="T1" fmla="*/ 0 h 104"/>
                  <a:gd name="T2" fmla="*/ 0 w 88"/>
                  <a:gd name="T3" fmla="*/ 0 h 104"/>
                  <a:gd name="T4" fmla="*/ 0 w 88"/>
                  <a:gd name="T5" fmla="*/ 0 h 104"/>
                  <a:gd name="T6" fmla="*/ 0 w 88"/>
                  <a:gd name="T7" fmla="*/ 0 h 104"/>
                  <a:gd name="T8" fmla="*/ 0 w 88"/>
                  <a:gd name="T9" fmla="*/ 0 h 104"/>
                  <a:gd name="T10" fmla="*/ 0 w 88"/>
                  <a:gd name="T11" fmla="*/ 0 h 104"/>
                  <a:gd name="T12" fmla="*/ 0 w 88"/>
                  <a:gd name="T13" fmla="*/ 0 h 104"/>
                  <a:gd name="T14" fmla="*/ 0 w 88"/>
                  <a:gd name="T15" fmla="*/ 0 h 104"/>
                  <a:gd name="T16" fmla="*/ 0 w 88"/>
                  <a:gd name="T17" fmla="*/ 0 h 104"/>
                  <a:gd name="T18" fmla="*/ 0 w 88"/>
                  <a:gd name="T19" fmla="*/ 0 h 104"/>
                  <a:gd name="T20" fmla="*/ 0 w 88"/>
                  <a:gd name="T21" fmla="*/ 0 h 104"/>
                  <a:gd name="T22" fmla="*/ 0 w 88"/>
                  <a:gd name="T23" fmla="*/ 0 h 104"/>
                  <a:gd name="T24" fmla="*/ 0 w 88"/>
                  <a:gd name="T25" fmla="*/ 0 h 104"/>
                  <a:gd name="T26" fmla="*/ 0 w 88"/>
                  <a:gd name="T27" fmla="*/ 0 h 104"/>
                  <a:gd name="T28" fmla="*/ 0 w 88"/>
                  <a:gd name="T29" fmla="*/ 0 h 104"/>
                  <a:gd name="T30" fmla="*/ 0 w 88"/>
                  <a:gd name="T31" fmla="*/ 0 h 104"/>
                  <a:gd name="T32" fmla="*/ 0 w 88"/>
                  <a:gd name="T33" fmla="*/ 0 h 104"/>
                  <a:gd name="T34" fmla="*/ 0 w 88"/>
                  <a:gd name="T35" fmla="*/ 0 h 104"/>
                  <a:gd name="T36" fmla="*/ 0 w 88"/>
                  <a:gd name="T37" fmla="*/ 0 h 104"/>
                  <a:gd name="T38" fmla="*/ 0 w 88"/>
                  <a:gd name="T39" fmla="*/ 0 h 104"/>
                  <a:gd name="T40" fmla="*/ 0 w 88"/>
                  <a:gd name="T41" fmla="*/ 0 h 104"/>
                  <a:gd name="T42" fmla="*/ 0 w 88"/>
                  <a:gd name="T43" fmla="*/ 0 h 104"/>
                  <a:gd name="T44" fmla="*/ 0 w 88"/>
                  <a:gd name="T45" fmla="*/ 0 h 104"/>
                  <a:gd name="T46" fmla="*/ 0 w 88"/>
                  <a:gd name="T47" fmla="*/ 0 h 104"/>
                  <a:gd name="T48" fmla="*/ 0 w 88"/>
                  <a:gd name="T49" fmla="*/ 0 h 104"/>
                  <a:gd name="T50" fmla="*/ 0 w 88"/>
                  <a:gd name="T51" fmla="*/ 0 h 104"/>
                  <a:gd name="T52" fmla="*/ 0 w 88"/>
                  <a:gd name="T53" fmla="*/ 0 h 104"/>
                  <a:gd name="T54" fmla="*/ 0 w 88"/>
                  <a:gd name="T55" fmla="*/ 0 h 104"/>
                  <a:gd name="T56" fmla="*/ 0 w 88"/>
                  <a:gd name="T57" fmla="*/ 0 h 104"/>
                  <a:gd name="T58" fmla="*/ 0 w 88"/>
                  <a:gd name="T59" fmla="*/ 0 h 104"/>
                  <a:gd name="T60" fmla="*/ 0 w 88"/>
                  <a:gd name="T61" fmla="*/ 0 h 104"/>
                  <a:gd name="T62" fmla="*/ 0 w 88"/>
                  <a:gd name="T63" fmla="*/ 0 h 104"/>
                  <a:gd name="T64" fmla="*/ 0 w 88"/>
                  <a:gd name="T65" fmla="*/ 0 h 104"/>
                  <a:gd name="T66" fmla="*/ 0 w 88"/>
                  <a:gd name="T67" fmla="*/ 0 h 104"/>
                  <a:gd name="T68" fmla="*/ 0 w 88"/>
                  <a:gd name="T69" fmla="*/ 0 h 104"/>
                  <a:gd name="T70" fmla="*/ 0 w 88"/>
                  <a:gd name="T71" fmla="*/ 0 h 104"/>
                  <a:gd name="T72" fmla="*/ 0 w 88"/>
                  <a:gd name="T73" fmla="*/ 0 h 104"/>
                  <a:gd name="T74" fmla="*/ 0 w 88"/>
                  <a:gd name="T75" fmla="*/ 0 h 104"/>
                  <a:gd name="T76" fmla="*/ 0 w 88"/>
                  <a:gd name="T77" fmla="*/ 0 h 104"/>
                  <a:gd name="T78" fmla="*/ 0 w 88"/>
                  <a:gd name="T79" fmla="*/ 0 h 104"/>
                  <a:gd name="T80" fmla="*/ 0 w 88"/>
                  <a:gd name="T81" fmla="*/ 0 h 104"/>
                  <a:gd name="T82" fmla="*/ 0 w 88"/>
                  <a:gd name="T83" fmla="*/ 0 h 104"/>
                  <a:gd name="T84" fmla="*/ 0 w 88"/>
                  <a:gd name="T85" fmla="*/ 0 h 104"/>
                  <a:gd name="T86" fmla="*/ 0 w 88"/>
                  <a:gd name="T87" fmla="*/ 0 h 104"/>
                  <a:gd name="T88" fmla="*/ 0 w 88"/>
                  <a:gd name="T89" fmla="*/ 0 h 104"/>
                  <a:gd name="T90" fmla="*/ 0 w 88"/>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104"/>
                  <a:gd name="T140" fmla="*/ 88 w 88"/>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104">
                    <a:moveTo>
                      <a:pt x="21" y="1"/>
                    </a:moveTo>
                    <a:lnTo>
                      <a:pt x="29" y="0"/>
                    </a:lnTo>
                    <a:lnTo>
                      <a:pt x="38" y="2"/>
                    </a:lnTo>
                    <a:lnTo>
                      <a:pt x="44" y="4"/>
                    </a:lnTo>
                    <a:lnTo>
                      <a:pt x="50" y="10"/>
                    </a:lnTo>
                    <a:lnTo>
                      <a:pt x="55" y="15"/>
                    </a:lnTo>
                    <a:lnTo>
                      <a:pt x="59" y="22"/>
                    </a:lnTo>
                    <a:lnTo>
                      <a:pt x="62" y="29"/>
                    </a:lnTo>
                    <a:lnTo>
                      <a:pt x="66" y="38"/>
                    </a:lnTo>
                    <a:lnTo>
                      <a:pt x="68" y="45"/>
                    </a:lnTo>
                    <a:lnTo>
                      <a:pt x="70" y="54"/>
                    </a:lnTo>
                    <a:lnTo>
                      <a:pt x="72" y="61"/>
                    </a:lnTo>
                    <a:lnTo>
                      <a:pt x="75" y="71"/>
                    </a:lnTo>
                    <a:lnTo>
                      <a:pt x="78" y="79"/>
                    </a:lnTo>
                    <a:lnTo>
                      <a:pt x="79" y="89"/>
                    </a:lnTo>
                    <a:lnTo>
                      <a:pt x="83" y="97"/>
                    </a:lnTo>
                    <a:lnTo>
                      <a:pt x="88" y="104"/>
                    </a:lnTo>
                    <a:lnTo>
                      <a:pt x="80" y="98"/>
                    </a:lnTo>
                    <a:lnTo>
                      <a:pt x="76" y="95"/>
                    </a:lnTo>
                    <a:lnTo>
                      <a:pt x="70" y="89"/>
                    </a:lnTo>
                    <a:lnTo>
                      <a:pt x="66" y="82"/>
                    </a:lnTo>
                    <a:lnTo>
                      <a:pt x="61" y="75"/>
                    </a:lnTo>
                    <a:lnTo>
                      <a:pt x="59" y="68"/>
                    </a:lnTo>
                    <a:lnTo>
                      <a:pt x="55" y="60"/>
                    </a:lnTo>
                    <a:lnTo>
                      <a:pt x="52" y="53"/>
                    </a:lnTo>
                    <a:lnTo>
                      <a:pt x="48" y="45"/>
                    </a:lnTo>
                    <a:lnTo>
                      <a:pt x="44" y="40"/>
                    </a:lnTo>
                    <a:lnTo>
                      <a:pt x="40" y="34"/>
                    </a:lnTo>
                    <a:lnTo>
                      <a:pt x="37" y="30"/>
                    </a:lnTo>
                    <a:lnTo>
                      <a:pt x="30" y="26"/>
                    </a:lnTo>
                    <a:lnTo>
                      <a:pt x="25" y="25"/>
                    </a:lnTo>
                    <a:lnTo>
                      <a:pt x="19" y="25"/>
                    </a:lnTo>
                    <a:lnTo>
                      <a:pt x="12" y="29"/>
                    </a:lnTo>
                    <a:lnTo>
                      <a:pt x="5" y="23"/>
                    </a:lnTo>
                    <a:lnTo>
                      <a:pt x="2" y="19"/>
                    </a:lnTo>
                    <a:lnTo>
                      <a:pt x="0" y="13"/>
                    </a:lnTo>
                    <a:lnTo>
                      <a:pt x="1" y="10"/>
                    </a:lnTo>
                    <a:lnTo>
                      <a:pt x="1" y="6"/>
                    </a:lnTo>
                    <a:lnTo>
                      <a:pt x="4" y="5"/>
                    </a:lnTo>
                    <a:lnTo>
                      <a:pt x="9" y="5"/>
                    </a:lnTo>
                    <a:lnTo>
                      <a:pt x="17" y="9"/>
                    </a:lnTo>
                    <a:lnTo>
                      <a:pt x="17" y="5"/>
                    </a:lnTo>
                    <a:lnTo>
                      <a:pt x="17" y="2"/>
                    </a:lnTo>
                    <a:lnTo>
                      <a:pt x="18" y="0"/>
                    </a:lnTo>
                    <a:lnTo>
                      <a:pt x="21"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2" name="Freeform 161"/>
              <p:cNvSpPr>
                <a:spLocks/>
              </p:cNvSpPr>
              <p:nvPr/>
            </p:nvSpPr>
            <p:spPr bwMode="auto">
              <a:xfrm>
                <a:off x="5675" y="2669"/>
                <a:ext cx="157" cy="94"/>
              </a:xfrm>
              <a:custGeom>
                <a:avLst/>
                <a:gdLst>
                  <a:gd name="T0" fmla="*/ 0 w 380"/>
                  <a:gd name="T1" fmla="*/ 0 h 229"/>
                  <a:gd name="T2" fmla="*/ 0 w 380"/>
                  <a:gd name="T3" fmla="*/ 0 h 229"/>
                  <a:gd name="T4" fmla="*/ 0 w 380"/>
                  <a:gd name="T5" fmla="*/ 0 h 229"/>
                  <a:gd name="T6" fmla="*/ 0 w 380"/>
                  <a:gd name="T7" fmla="*/ 0 h 229"/>
                  <a:gd name="T8" fmla="*/ 0 w 380"/>
                  <a:gd name="T9" fmla="*/ 0 h 229"/>
                  <a:gd name="T10" fmla="*/ 0 w 380"/>
                  <a:gd name="T11" fmla="*/ 0 h 229"/>
                  <a:gd name="T12" fmla="*/ 0 w 380"/>
                  <a:gd name="T13" fmla="*/ 0 h 229"/>
                  <a:gd name="T14" fmla="*/ 0 w 380"/>
                  <a:gd name="T15" fmla="*/ 0 h 229"/>
                  <a:gd name="T16" fmla="*/ 0 w 380"/>
                  <a:gd name="T17" fmla="*/ 0 h 229"/>
                  <a:gd name="T18" fmla="*/ 0 w 380"/>
                  <a:gd name="T19" fmla="*/ 0 h 229"/>
                  <a:gd name="T20" fmla="*/ 0 w 380"/>
                  <a:gd name="T21" fmla="*/ 0 h 229"/>
                  <a:gd name="T22" fmla="*/ 0 w 380"/>
                  <a:gd name="T23" fmla="*/ 0 h 229"/>
                  <a:gd name="T24" fmla="*/ 0 w 380"/>
                  <a:gd name="T25" fmla="*/ 0 h 229"/>
                  <a:gd name="T26" fmla="*/ 0 w 380"/>
                  <a:gd name="T27" fmla="*/ 0 h 229"/>
                  <a:gd name="T28" fmla="*/ 0 w 380"/>
                  <a:gd name="T29" fmla="*/ 0 h 229"/>
                  <a:gd name="T30" fmla="*/ 0 w 380"/>
                  <a:gd name="T31" fmla="*/ 0 h 229"/>
                  <a:gd name="T32" fmla="*/ 0 w 380"/>
                  <a:gd name="T33" fmla="*/ 0 h 229"/>
                  <a:gd name="T34" fmla="*/ 0 w 380"/>
                  <a:gd name="T35" fmla="*/ 0 h 229"/>
                  <a:gd name="T36" fmla="*/ 0 w 380"/>
                  <a:gd name="T37" fmla="*/ 0 h 229"/>
                  <a:gd name="T38" fmla="*/ 0 w 380"/>
                  <a:gd name="T39" fmla="*/ 0 h 229"/>
                  <a:gd name="T40" fmla="*/ 0 w 380"/>
                  <a:gd name="T41" fmla="*/ 0 h 229"/>
                  <a:gd name="T42" fmla="*/ 0 w 380"/>
                  <a:gd name="T43" fmla="*/ 0 h 229"/>
                  <a:gd name="T44" fmla="*/ 0 w 380"/>
                  <a:gd name="T45" fmla="*/ 0 h 229"/>
                  <a:gd name="T46" fmla="*/ 0 w 380"/>
                  <a:gd name="T47" fmla="*/ 0 h 229"/>
                  <a:gd name="T48" fmla="*/ 0 w 380"/>
                  <a:gd name="T49" fmla="*/ 0 h 229"/>
                  <a:gd name="T50" fmla="*/ 0 w 380"/>
                  <a:gd name="T51" fmla="*/ 0 h 229"/>
                  <a:gd name="T52" fmla="*/ 0 w 380"/>
                  <a:gd name="T53" fmla="*/ 0 h 229"/>
                  <a:gd name="T54" fmla="*/ 0 w 380"/>
                  <a:gd name="T55" fmla="*/ 0 h 229"/>
                  <a:gd name="T56" fmla="*/ 0 w 380"/>
                  <a:gd name="T57" fmla="*/ 0 h 229"/>
                  <a:gd name="T58" fmla="*/ 0 w 380"/>
                  <a:gd name="T59" fmla="*/ 0 h 229"/>
                  <a:gd name="T60" fmla="*/ 0 w 380"/>
                  <a:gd name="T61" fmla="*/ 0 h 229"/>
                  <a:gd name="T62" fmla="*/ 0 w 380"/>
                  <a:gd name="T63" fmla="*/ 0 h 229"/>
                  <a:gd name="T64" fmla="*/ 0 w 380"/>
                  <a:gd name="T65" fmla="*/ 0 h 229"/>
                  <a:gd name="T66" fmla="*/ 0 w 380"/>
                  <a:gd name="T67" fmla="*/ 0 h 229"/>
                  <a:gd name="T68" fmla="*/ 0 w 380"/>
                  <a:gd name="T69" fmla="*/ 0 h 229"/>
                  <a:gd name="T70" fmla="*/ 0 w 380"/>
                  <a:gd name="T71" fmla="*/ 0 h 229"/>
                  <a:gd name="T72" fmla="*/ 0 w 380"/>
                  <a:gd name="T73" fmla="*/ 0 h 229"/>
                  <a:gd name="T74" fmla="*/ 0 w 380"/>
                  <a:gd name="T75" fmla="*/ 0 h 229"/>
                  <a:gd name="T76" fmla="*/ 0 w 380"/>
                  <a:gd name="T77" fmla="*/ 0 h 229"/>
                  <a:gd name="T78" fmla="*/ 0 w 380"/>
                  <a:gd name="T79" fmla="*/ 0 h 229"/>
                  <a:gd name="T80" fmla="*/ 0 w 380"/>
                  <a:gd name="T81" fmla="*/ 0 h 229"/>
                  <a:gd name="T82" fmla="*/ 0 w 380"/>
                  <a:gd name="T83" fmla="*/ 0 h 229"/>
                  <a:gd name="T84" fmla="*/ 0 w 380"/>
                  <a:gd name="T85" fmla="*/ 0 h 229"/>
                  <a:gd name="T86" fmla="*/ 0 w 380"/>
                  <a:gd name="T87" fmla="*/ 0 h 229"/>
                  <a:gd name="T88" fmla="*/ 0 w 380"/>
                  <a:gd name="T89" fmla="*/ 0 h 229"/>
                  <a:gd name="T90" fmla="*/ 0 w 380"/>
                  <a:gd name="T91" fmla="*/ 0 h 229"/>
                  <a:gd name="T92" fmla="*/ 0 w 380"/>
                  <a:gd name="T93" fmla="*/ 0 h 229"/>
                  <a:gd name="T94" fmla="*/ 0 w 380"/>
                  <a:gd name="T95" fmla="*/ 0 h 229"/>
                  <a:gd name="T96" fmla="*/ 0 w 380"/>
                  <a:gd name="T97" fmla="*/ 0 h 229"/>
                  <a:gd name="T98" fmla="*/ 0 w 380"/>
                  <a:gd name="T99" fmla="*/ 0 h 229"/>
                  <a:gd name="T100" fmla="*/ 0 w 380"/>
                  <a:gd name="T101" fmla="*/ 0 h 229"/>
                  <a:gd name="T102" fmla="*/ 0 w 380"/>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0"/>
                  <a:gd name="T157" fmla="*/ 0 h 229"/>
                  <a:gd name="T158" fmla="*/ 380 w 380"/>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0" h="229">
                    <a:moveTo>
                      <a:pt x="0" y="0"/>
                    </a:moveTo>
                    <a:lnTo>
                      <a:pt x="6" y="3"/>
                    </a:lnTo>
                    <a:lnTo>
                      <a:pt x="14" y="8"/>
                    </a:lnTo>
                    <a:lnTo>
                      <a:pt x="22" y="13"/>
                    </a:lnTo>
                    <a:lnTo>
                      <a:pt x="29" y="18"/>
                    </a:lnTo>
                    <a:lnTo>
                      <a:pt x="35" y="25"/>
                    </a:lnTo>
                    <a:lnTo>
                      <a:pt x="43" y="32"/>
                    </a:lnTo>
                    <a:lnTo>
                      <a:pt x="49" y="38"/>
                    </a:lnTo>
                    <a:lnTo>
                      <a:pt x="57" y="46"/>
                    </a:lnTo>
                    <a:lnTo>
                      <a:pt x="62" y="53"/>
                    </a:lnTo>
                    <a:lnTo>
                      <a:pt x="69" y="58"/>
                    </a:lnTo>
                    <a:lnTo>
                      <a:pt x="76" y="64"/>
                    </a:lnTo>
                    <a:lnTo>
                      <a:pt x="82" y="70"/>
                    </a:lnTo>
                    <a:lnTo>
                      <a:pt x="89" y="73"/>
                    </a:lnTo>
                    <a:lnTo>
                      <a:pt x="97" y="76"/>
                    </a:lnTo>
                    <a:lnTo>
                      <a:pt x="105" y="77"/>
                    </a:lnTo>
                    <a:lnTo>
                      <a:pt x="114" y="78"/>
                    </a:lnTo>
                    <a:lnTo>
                      <a:pt x="111" y="73"/>
                    </a:lnTo>
                    <a:lnTo>
                      <a:pt x="108" y="68"/>
                    </a:lnTo>
                    <a:lnTo>
                      <a:pt x="106" y="64"/>
                    </a:lnTo>
                    <a:lnTo>
                      <a:pt x="104" y="60"/>
                    </a:lnTo>
                    <a:lnTo>
                      <a:pt x="99" y="52"/>
                    </a:lnTo>
                    <a:lnTo>
                      <a:pt x="95" y="44"/>
                    </a:lnTo>
                    <a:lnTo>
                      <a:pt x="89" y="35"/>
                    </a:lnTo>
                    <a:lnTo>
                      <a:pt x="87" y="27"/>
                    </a:lnTo>
                    <a:lnTo>
                      <a:pt x="84" y="17"/>
                    </a:lnTo>
                    <a:lnTo>
                      <a:pt x="85" y="9"/>
                    </a:lnTo>
                    <a:lnTo>
                      <a:pt x="91" y="12"/>
                    </a:lnTo>
                    <a:lnTo>
                      <a:pt x="98" y="16"/>
                    </a:lnTo>
                    <a:lnTo>
                      <a:pt x="106" y="19"/>
                    </a:lnTo>
                    <a:lnTo>
                      <a:pt x="114" y="25"/>
                    </a:lnTo>
                    <a:lnTo>
                      <a:pt x="120" y="30"/>
                    </a:lnTo>
                    <a:lnTo>
                      <a:pt x="128" y="36"/>
                    </a:lnTo>
                    <a:lnTo>
                      <a:pt x="135" y="42"/>
                    </a:lnTo>
                    <a:lnTo>
                      <a:pt x="143" y="49"/>
                    </a:lnTo>
                    <a:lnTo>
                      <a:pt x="150" y="55"/>
                    </a:lnTo>
                    <a:lnTo>
                      <a:pt x="157" y="62"/>
                    </a:lnTo>
                    <a:lnTo>
                      <a:pt x="163" y="68"/>
                    </a:lnTo>
                    <a:lnTo>
                      <a:pt x="172" y="75"/>
                    </a:lnTo>
                    <a:lnTo>
                      <a:pt x="177" y="82"/>
                    </a:lnTo>
                    <a:lnTo>
                      <a:pt x="184" y="89"/>
                    </a:lnTo>
                    <a:lnTo>
                      <a:pt x="190" y="95"/>
                    </a:lnTo>
                    <a:lnTo>
                      <a:pt x="197" y="103"/>
                    </a:lnTo>
                    <a:lnTo>
                      <a:pt x="202" y="103"/>
                    </a:lnTo>
                    <a:lnTo>
                      <a:pt x="209" y="106"/>
                    </a:lnTo>
                    <a:lnTo>
                      <a:pt x="214" y="109"/>
                    </a:lnTo>
                    <a:lnTo>
                      <a:pt x="218" y="110"/>
                    </a:lnTo>
                    <a:lnTo>
                      <a:pt x="216" y="105"/>
                    </a:lnTo>
                    <a:lnTo>
                      <a:pt x="215" y="101"/>
                    </a:lnTo>
                    <a:lnTo>
                      <a:pt x="211" y="96"/>
                    </a:lnTo>
                    <a:lnTo>
                      <a:pt x="209" y="93"/>
                    </a:lnTo>
                    <a:lnTo>
                      <a:pt x="206" y="89"/>
                    </a:lnTo>
                    <a:lnTo>
                      <a:pt x="207" y="86"/>
                    </a:lnTo>
                    <a:lnTo>
                      <a:pt x="209" y="84"/>
                    </a:lnTo>
                    <a:lnTo>
                      <a:pt x="215" y="84"/>
                    </a:lnTo>
                    <a:lnTo>
                      <a:pt x="215" y="83"/>
                    </a:lnTo>
                    <a:lnTo>
                      <a:pt x="215" y="82"/>
                    </a:lnTo>
                    <a:lnTo>
                      <a:pt x="209" y="75"/>
                    </a:lnTo>
                    <a:lnTo>
                      <a:pt x="203" y="71"/>
                    </a:lnTo>
                    <a:lnTo>
                      <a:pt x="198" y="65"/>
                    </a:lnTo>
                    <a:lnTo>
                      <a:pt x="193" y="58"/>
                    </a:lnTo>
                    <a:lnTo>
                      <a:pt x="188" y="52"/>
                    </a:lnTo>
                    <a:lnTo>
                      <a:pt x="184" y="46"/>
                    </a:lnTo>
                    <a:lnTo>
                      <a:pt x="180" y="39"/>
                    </a:lnTo>
                    <a:lnTo>
                      <a:pt x="178" y="35"/>
                    </a:lnTo>
                    <a:lnTo>
                      <a:pt x="176" y="30"/>
                    </a:lnTo>
                    <a:lnTo>
                      <a:pt x="175" y="27"/>
                    </a:lnTo>
                    <a:lnTo>
                      <a:pt x="175" y="24"/>
                    </a:lnTo>
                    <a:lnTo>
                      <a:pt x="177" y="24"/>
                    </a:lnTo>
                    <a:lnTo>
                      <a:pt x="180" y="25"/>
                    </a:lnTo>
                    <a:lnTo>
                      <a:pt x="186" y="28"/>
                    </a:lnTo>
                    <a:lnTo>
                      <a:pt x="193" y="35"/>
                    </a:lnTo>
                    <a:lnTo>
                      <a:pt x="202" y="43"/>
                    </a:lnTo>
                    <a:lnTo>
                      <a:pt x="209" y="48"/>
                    </a:lnTo>
                    <a:lnTo>
                      <a:pt x="215" y="54"/>
                    </a:lnTo>
                    <a:lnTo>
                      <a:pt x="221" y="58"/>
                    </a:lnTo>
                    <a:lnTo>
                      <a:pt x="228" y="65"/>
                    </a:lnTo>
                    <a:lnTo>
                      <a:pt x="234" y="71"/>
                    </a:lnTo>
                    <a:lnTo>
                      <a:pt x="241" y="77"/>
                    </a:lnTo>
                    <a:lnTo>
                      <a:pt x="248" y="84"/>
                    </a:lnTo>
                    <a:lnTo>
                      <a:pt x="255" y="91"/>
                    </a:lnTo>
                    <a:lnTo>
                      <a:pt x="255" y="84"/>
                    </a:lnTo>
                    <a:lnTo>
                      <a:pt x="255" y="79"/>
                    </a:lnTo>
                    <a:lnTo>
                      <a:pt x="255" y="73"/>
                    </a:lnTo>
                    <a:lnTo>
                      <a:pt x="254" y="66"/>
                    </a:lnTo>
                    <a:lnTo>
                      <a:pt x="252" y="58"/>
                    </a:lnTo>
                    <a:lnTo>
                      <a:pt x="249" y="52"/>
                    </a:lnTo>
                    <a:lnTo>
                      <a:pt x="246" y="45"/>
                    </a:lnTo>
                    <a:lnTo>
                      <a:pt x="244" y="39"/>
                    </a:lnTo>
                    <a:lnTo>
                      <a:pt x="241" y="34"/>
                    </a:lnTo>
                    <a:lnTo>
                      <a:pt x="239" y="30"/>
                    </a:lnTo>
                    <a:lnTo>
                      <a:pt x="239" y="27"/>
                    </a:lnTo>
                    <a:lnTo>
                      <a:pt x="241" y="27"/>
                    </a:lnTo>
                    <a:lnTo>
                      <a:pt x="243" y="27"/>
                    </a:lnTo>
                    <a:lnTo>
                      <a:pt x="247" y="30"/>
                    </a:lnTo>
                    <a:lnTo>
                      <a:pt x="253" y="36"/>
                    </a:lnTo>
                    <a:lnTo>
                      <a:pt x="262" y="45"/>
                    </a:lnTo>
                    <a:lnTo>
                      <a:pt x="264" y="46"/>
                    </a:lnTo>
                    <a:lnTo>
                      <a:pt x="266" y="46"/>
                    </a:lnTo>
                    <a:lnTo>
                      <a:pt x="272" y="46"/>
                    </a:lnTo>
                    <a:lnTo>
                      <a:pt x="276" y="49"/>
                    </a:lnTo>
                    <a:lnTo>
                      <a:pt x="282" y="52"/>
                    </a:lnTo>
                    <a:lnTo>
                      <a:pt x="287" y="55"/>
                    </a:lnTo>
                    <a:lnTo>
                      <a:pt x="292" y="60"/>
                    </a:lnTo>
                    <a:lnTo>
                      <a:pt x="298" y="65"/>
                    </a:lnTo>
                    <a:lnTo>
                      <a:pt x="303" y="71"/>
                    </a:lnTo>
                    <a:lnTo>
                      <a:pt x="310" y="76"/>
                    </a:lnTo>
                    <a:lnTo>
                      <a:pt x="313" y="82"/>
                    </a:lnTo>
                    <a:lnTo>
                      <a:pt x="319" y="89"/>
                    </a:lnTo>
                    <a:lnTo>
                      <a:pt x="323" y="94"/>
                    </a:lnTo>
                    <a:lnTo>
                      <a:pt x="329" y="103"/>
                    </a:lnTo>
                    <a:lnTo>
                      <a:pt x="332" y="109"/>
                    </a:lnTo>
                    <a:lnTo>
                      <a:pt x="337" y="115"/>
                    </a:lnTo>
                    <a:lnTo>
                      <a:pt x="340" y="122"/>
                    </a:lnTo>
                    <a:lnTo>
                      <a:pt x="345" y="130"/>
                    </a:lnTo>
                    <a:lnTo>
                      <a:pt x="349" y="134"/>
                    </a:lnTo>
                    <a:lnTo>
                      <a:pt x="352" y="141"/>
                    </a:lnTo>
                    <a:lnTo>
                      <a:pt x="357" y="146"/>
                    </a:lnTo>
                    <a:lnTo>
                      <a:pt x="362" y="151"/>
                    </a:lnTo>
                    <a:lnTo>
                      <a:pt x="367" y="157"/>
                    </a:lnTo>
                    <a:lnTo>
                      <a:pt x="370" y="164"/>
                    </a:lnTo>
                    <a:lnTo>
                      <a:pt x="375" y="171"/>
                    </a:lnTo>
                    <a:lnTo>
                      <a:pt x="380" y="180"/>
                    </a:lnTo>
                    <a:lnTo>
                      <a:pt x="368" y="182"/>
                    </a:lnTo>
                    <a:lnTo>
                      <a:pt x="357" y="187"/>
                    </a:lnTo>
                    <a:lnTo>
                      <a:pt x="347" y="192"/>
                    </a:lnTo>
                    <a:lnTo>
                      <a:pt x="336" y="199"/>
                    </a:lnTo>
                    <a:lnTo>
                      <a:pt x="325" y="206"/>
                    </a:lnTo>
                    <a:lnTo>
                      <a:pt x="314" y="212"/>
                    </a:lnTo>
                    <a:lnTo>
                      <a:pt x="304" y="217"/>
                    </a:lnTo>
                    <a:lnTo>
                      <a:pt x="294" y="224"/>
                    </a:lnTo>
                    <a:lnTo>
                      <a:pt x="284" y="226"/>
                    </a:lnTo>
                    <a:lnTo>
                      <a:pt x="274" y="229"/>
                    </a:lnTo>
                    <a:lnTo>
                      <a:pt x="265" y="229"/>
                    </a:lnTo>
                    <a:lnTo>
                      <a:pt x="255" y="228"/>
                    </a:lnTo>
                    <a:lnTo>
                      <a:pt x="245" y="224"/>
                    </a:lnTo>
                    <a:lnTo>
                      <a:pt x="235" y="217"/>
                    </a:lnTo>
                    <a:lnTo>
                      <a:pt x="226" y="206"/>
                    </a:lnTo>
                    <a:lnTo>
                      <a:pt x="217" y="192"/>
                    </a:lnTo>
                    <a:lnTo>
                      <a:pt x="204" y="179"/>
                    </a:lnTo>
                    <a:lnTo>
                      <a:pt x="191" y="167"/>
                    </a:lnTo>
                    <a:lnTo>
                      <a:pt x="176" y="153"/>
                    </a:lnTo>
                    <a:lnTo>
                      <a:pt x="162" y="143"/>
                    </a:lnTo>
                    <a:lnTo>
                      <a:pt x="146" y="131"/>
                    </a:lnTo>
                    <a:lnTo>
                      <a:pt x="131" y="121"/>
                    </a:lnTo>
                    <a:lnTo>
                      <a:pt x="115" y="110"/>
                    </a:lnTo>
                    <a:lnTo>
                      <a:pt x="100" y="99"/>
                    </a:lnTo>
                    <a:lnTo>
                      <a:pt x="83" y="88"/>
                    </a:lnTo>
                    <a:lnTo>
                      <a:pt x="68" y="76"/>
                    </a:lnTo>
                    <a:lnTo>
                      <a:pt x="53" y="65"/>
                    </a:lnTo>
                    <a:lnTo>
                      <a:pt x="41" y="54"/>
                    </a:lnTo>
                    <a:lnTo>
                      <a:pt x="27" y="41"/>
                    </a:lnTo>
                    <a:lnTo>
                      <a:pt x="17" y="28"/>
                    </a:lnTo>
                    <a:lnTo>
                      <a:pt x="6" y="1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3" name="Freeform 162"/>
              <p:cNvSpPr>
                <a:spLocks/>
              </p:cNvSpPr>
              <p:nvPr/>
            </p:nvSpPr>
            <p:spPr bwMode="auto">
              <a:xfrm>
                <a:off x="5762" y="2722"/>
                <a:ext cx="59" cy="40"/>
              </a:xfrm>
              <a:custGeom>
                <a:avLst/>
                <a:gdLst>
                  <a:gd name="T0" fmla="*/ 0 w 141"/>
                  <a:gd name="T1" fmla="*/ 0 h 122"/>
                  <a:gd name="T2" fmla="*/ 0 w 141"/>
                  <a:gd name="T3" fmla="*/ 0 h 122"/>
                  <a:gd name="T4" fmla="*/ 0 w 141"/>
                  <a:gd name="T5" fmla="*/ 0 h 122"/>
                  <a:gd name="T6" fmla="*/ 0 w 141"/>
                  <a:gd name="T7" fmla="*/ 0 h 122"/>
                  <a:gd name="T8" fmla="*/ 0 w 141"/>
                  <a:gd name="T9" fmla="*/ 0 h 122"/>
                  <a:gd name="T10" fmla="*/ 0 w 141"/>
                  <a:gd name="T11" fmla="*/ 0 h 122"/>
                  <a:gd name="T12" fmla="*/ 0 w 141"/>
                  <a:gd name="T13" fmla="*/ 0 h 122"/>
                  <a:gd name="T14" fmla="*/ 0 w 141"/>
                  <a:gd name="T15" fmla="*/ 0 h 122"/>
                  <a:gd name="T16" fmla="*/ 0 w 141"/>
                  <a:gd name="T17" fmla="*/ 0 h 122"/>
                  <a:gd name="T18" fmla="*/ 0 w 141"/>
                  <a:gd name="T19" fmla="*/ 0 h 122"/>
                  <a:gd name="T20" fmla="*/ 0 w 141"/>
                  <a:gd name="T21" fmla="*/ 0 h 122"/>
                  <a:gd name="T22" fmla="*/ 0 w 141"/>
                  <a:gd name="T23" fmla="*/ 0 h 122"/>
                  <a:gd name="T24" fmla="*/ 0 w 141"/>
                  <a:gd name="T25" fmla="*/ 0 h 122"/>
                  <a:gd name="T26" fmla="*/ 0 w 141"/>
                  <a:gd name="T27" fmla="*/ 0 h 122"/>
                  <a:gd name="T28" fmla="*/ 0 w 141"/>
                  <a:gd name="T29" fmla="*/ 0 h 122"/>
                  <a:gd name="T30" fmla="*/ 0 w 141"/>
                  <a:gd name="T31" fmla="*/ 0 h 122"/>
                  <a:gd name="T32" fmla="*/ 0 w 141"/>
                  <a:gd name="T33" fmla="*/ 0 h 122"/>
                  <a:gd name="T34" fmla="*/ 0 w 141"/>
                  <a:gd name="T35" fmla="*/ 0 h 122"/>
                  <a:gd name="T36" fmla="*/ 0 w 141"/>
                  <a:gd name="T37" fmla="*/ 0 h 122"/>
                  <a:gd name="T38" fmla="*/ 0 w 141"/>
                  <a:gd name="T39" fmla="*/ 0 h 122"/>
                  <a:gd name="T40" fmla="*/ 0 w 141"/>
                  <a:gd name="T41" fmla="*/ 0 h 122"/>
                  <a:gd name="T42" fmla="*/ 0 w 141"/>
                  <a:gd name="T43" fmla="*/ 0 h 122"/>
                  <a:gd name="T44" fmla="*/ 0 w 141"/>
                  <a:gd name="T45" fmla="*/ 0 h 122"/>
                  <a:gd name="T46" fmla="*/ 0 w 141"/>
                  <a:gd name="T47" fmla="*/ 0 h 122"/>
                  <a:gd name="T48" fmla="*/ 0 w 141"/>
                  <a:gd name="T49" fmla="*/ 0 h 122"/>
                  <a:gd name="T50" fmla="*/ 0 w 141"/>
                  <a:gd name="T51" fmla="*/ 0 h 122"/>
                  <a:gd name="T52" fmla="*/ 0 w 141"/>
                  <a:gd name="T53" fmla="*/ 0 h 122"/>
                  <a:gd name="T54" fmla="*/ 0 w 141"/>
                  <a:gd name="T55" fmla="*/ 0 h 122"/>
                  <a:gd name="T56" fmla="*/ 0 w 141"/>
                  <a:gd name="T57" fmla="*/ 0 h 122"/>
                  <a:gd name="T58" fmla="*/ 0 w 141"/>
                  <a:gd name="T59" fmla="*/ 0 h 122"/>
                  <a:gd name="T60" fmla="*/ 0 w 141"/>
                  <a:gd name="T61" fmla="*/ 0 h 122"/>
                  <a:gd name="T62" fmla="*/ 0 w 141"/>
                  <a:gd name="T63" fmla="*/ 0 h 122"/>
                  <a:gd name="T64" fmla="*/ 0 w 141"/>
                  <a:gd name="T65" fmla="*/ 0 h 122"/>
                  <a:gd name="T66" fmla="*/ 0 w 141"/>
                  <a:gd name="T67" fmla="*/ 0 h 122"/>
                  <a:gd name="T68" fmla="*/ 0 w 141"/>
                  <a:gd name="T69" fmla="*/ 0 h 122"/>
                  <a:gd name="T70" fmla="*/ 0 w 141"/>
                  <a:gd name="T71" fmla="*/ 0 h 122"/>
                  <a:gd name="T72" fmla="*/ 0 w 141"/>
                  <a:gd name="T73" fmla="*/ 0 h 122"/>
                  <a:gd name="T74" fmla="*/ 0 w 141"/>
                  <a:gd name="T75" fmla="*/ 0 h 122"/>
                  <a:gd name="T76" fmla="*/ 0 w 141"/>
                  <a:gd name="T77" fmla="*/ 0 h 122"/>
                  <a:gd name="T78" fmla="*/ 0 w 141"/>
                  <a:gd name="T79" fmla="*/ 0 h 122"/>
                  <a:gd name="T80" fmla="*/ 0 w 141"/>
                  <a:gd name="T81" fmla="*/ 0 h 122"/>
                  <a:gd name="T82" fmla="*/ 0 w 141"/>
                  <a:gd name="T83" fmla="*/ 0 h 122"/>
                  <a:gd name="T84" fmla="*/ 0 w 141"/>
                  <a:gd name="T85" fmla="*/ 0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22"/>
                  <a:gd name="T131" fmla="*/ 141 w 141"/>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22">
                    <a:moveTo>
                      <a:pt x="68" y="0"/>
                    </a:moveTo>
                    <a:lnTo>
                      <a:pt x="77" y="8"/>
                    </a:lnTo>
                    <a:lnTo>
                      <a:pt x="85" y="16"/>
                    </a:lnTo>
                    <a:lnTo>
                      <a:pt x="94" y="24"/>
                    </a:lnTo>
                    <a:lnTo>
                      <a:pt x="103" y="32"/>
                    </a:lnTo>
                    <a:lnTo>
                      <a:pt x="111" y="39"/>
                    </a:lnTo>
                    <a:lnTo>
                      <a:pt x="121" y="46"/>
                    </a:lnTo>
                    <a:lnTo>
                      <a:pt x="124" y="47"/>
                    </a:lnTo>
                    <a:lnTo>
                      <a:pt x="130" y="50"/>
                    </a:lnTo>
                    <a:lnTo>
                      <a:pt x="135" y="53"/>
                    </a:lnTo>
                    <a:lnTo>
                      <a:pt x="141" y="56"/>
                    </a:lnTo>
                    <a:lnTo>
                      <a:pt x="135" y="59"/>
                    </a:lnTo>
                    <a:lnTo>
                      <a:pt x="131" y="63"/>
                    </a:lnTo>
                    <a:lnTo>
                      <a:pt x="125" y="66"/>
                    </a:lnTo>
                    <a:lnTo>
                      <a:pt x="121" y="69"/>
                    </a:lnTo>
                    <a:lnTo>
                      <a:pt x="115" y="72"/>
                    </a:lnTo>
                    <a:lnTo>
                      <a:pt x="109" y="76"/>
                    </a:lnTo>
                    <a:lnTo>
                      <a:pt x="104" y="79"/>
                    </a:lnTo>
                    <a:lnTo>
                      <a:pt x="99" y="84"/>
                    </a:lnTo>
                    <a:lnTo>
                      <a:pt x="94" y="86"/>
                    </a:lnTo>
                    <a:lnTo>
                      <a:pt x="88" y="91"/>
                    </a:lnTo>
                    <a:lnTo>
                      <a:pt x="84" y="95"/>
                    </a:lnTo>
                    <a:lnTo>
                      <a:pt x="80" y="100"/>
                    </a:lnTo>
                    <a:lnTo>
                      <a:pt x="76" y="103"/>
                    </a:lnTo>
                    <a:lnTo>
                      <a:pt x="73" y="109"/>
                    </a:lnTo>
                    <a:lnTo>
                      <a:pt x="70" y="115"/>
                    </a:lnTo>
                    <a:lnTo>
                      <a:pt x="70" y="122"/>
                    </a:lnTo>
                    <a:lnTo>
                      <a:pt x="62" y="119"/>
                    </a:lnTo>
                    <a:lnTo>
                      <a:pt x="56" y="116"/>
                    </a:lnTo>
                    <a:lnTo>
                      <a:pt x="50" y="112"/>
                    </a:lnTo>
                    <a:lnTo>
                      <a:pt x="47" y="108"/>
                    </a:lnTo>
                    <a:lnTo>
                      <a:pt x="42" y="103"/>
                    </a:lnTo>
                    <a:lnTo>
                      <a:pt x="39" y="98"/>
                    </a:lnTo>
                    <a:lnTo>
                      <a:pt x="36" y="93"/>
                    </a:lnTo>
                    <a:lnTo>
                      <a:pt x="33" y="87"/>
                    </a:lnTo>
                    <a:lnTo>
                      <a:pt x="30" y="81"/>
                    </a:lnTo>
                    <a:lnTo>
                      <a:pt x="27" y="76"/>
                    </a:lnTo>
                    <a:lnTo>
                      <a:pt x="23" y="69"/>
                    </a:lnTo>
                    <a:lnTo>
                      <a:pt x="21" y="65"/>
                    </a:lnTo>
                    <a:lnTo>
                      <a:pt x="15" y="58"/>
                    </a:lnTo>
                    <a:lnTo>
                      <a:pt x="11" y="53"/>
                    </a:lnTo>
                    <a:lnTo>
                      <a:pt x="6" y="48"/>
                    </a:lnTo>
                    <a:lnTo>
                      <a:pt x="0" y="46"/>
                    </a:lnTo>
                    <a:lnTo>
                      <a:pt x="5" y="39"/>
                    </a:lnTo>
                    <a:lnTo>
                      <a:pt x="11" y="36"/>
                    </a:lnTo>
                    <a:lnTo>
                      <a:pt x="16" y="35"/>
                    </a:lnTo>
                    <a:lnTo>
                      <a:pt x="22" y="36"/>
                    </a:lnTo>
                    <a:lnTo>
                      <a:pt x="28" y="38"/>
                    </a:lnTo>
                    <a:lnTo>
                      <a:pt x="33" y="42"/>
                    </a:lnTo>
                    <a:lnTo>
                      <a:pt x="39" y="46"/>
                    </a:lnTo>
                    <a:lnTo>
                      <a:pt x="45" y="53"/>
                    </a:lnTo>
                    <a:lnTo>
                      <a:pt x="49" y="58"/>
                    </a:lnTo>
                    <a:lnTo>
                      <a:pt x="55" y="65"/>
                    </a:lnTo>
                    <a:lnTo>
                      <a:pt x="60" y="70"/>
                    </a:lnTo>
                    <a:lnTo>
                      <a:pt x="66" y="76"/>
                    </a:lnTo>
                    <a:lnTo>
                      <a:pt x="70" y="81"/>
                    </a:lnTo>
                    <a:lnTo>
                      <a:pt x="77" y="85"/>
                    </a:lnTo>
                    <a:lnTo>
                      <a:pt x="83" y="86"/>
                    </a:lnTo>
                    <a:lnTo>
                      <a:pt x="89" y="89"/>
                    </a:lnTo>
                    <a:lnTo>
                      <a:pt x="86" y="81"/>
                    </a:lnTo>
                    <a:lnTo>
                      <a:pt x="82" y="74"/>
                    </a:lnTo>
                    <a:lnTo>
                      <a:pt x="76" y="66"/>
                    </a:lnTo>
                    <a:lnTo>
                      <a:pt x="70" y="62"/>
                    </a:lnTo>
                    <a:lnTo>
                      <a:pt x="66" y="56"/>
                    </a:lnTo>
                    <a:lnTo>
                      <a:pt x="63" y="49"/>
                    </a:lnTo>
                    <a:lnTo>
                      <a:pt x="62" y="43"/>
                    </a:lnTo>
                    <a:lnTo>
                      <a:pt x="66" y="35"/>
                    </a:lnTo>
                    <a:lnTo>
                      <a:pt x="70" y="35"/>
                    </a:lnTo>
                    <a:lnTo>
                      <a:pt x="76" y="38"/>
                    </a:lnTo>
                    <a:lnTo>
                      <a:pt x="81" y="42"/>
                    </a:lnTo>
                    <a:lnTo>
                      <a:pt x="86" y="46"/>
                    </a:lnTo>
                    <a:lnTo>
                      <a:pt x="92" y="50"/>
                    </a:lnTo>
                    <a:lnTo>
                      <a:pt x="98" y="54"/>
                    </a:lnTo>
                    <a:lnTo>
                      <a:pt x="104" y="56"/>
                    </a:lnTo>
                    <a:lnTo>
                      <a:pt x="112" y="56"/>
                    </a:lnTo>
                    <a:lnTo>
                      <a:pt x="111" y="50"/>
                    </a:lnTo>
                    <a:lnTo>
                      <a:pt x="109" y="46"/>
                    </a:lnTo>
                    <a:lnTo>
                      <a:pt x="106" y="42"/>
                    </a:lnTo>
                    <a:lnTo>
                      <a:pt x="105" y="38"/>
                    </a:lnTo>
                    <a:lnTo>
                      <a:pt x="97" y="31"/>
                    </a:lnTo>
                    <a:lnTo>
                      <a:pt x="90" y="26"/>
                    </a:lnTo>
                    <a:lnTo>
                      <a:pt x="82" y="19"/>
                    </a:lnTo>
                    <a:lnTo>
                      <a:pt x="75" y="13"/>
                    </a:lnTo>
                    <a:lnTo>
                      <a:pt x="70" y="7"/>
                    </a:lnTo>
                    <a:lnTo>
                      <a:pt x="6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4" name="Freeform 163"/>
              <p:cNvSpPr>
                <a:spLocks/>
              </p:cNvSpPr>
              <p:nvPr/>
            </p:nvSpPr>
            <p:spPr bwMode="auto">
              <a:xfrm>
                <a:off x="5773" y="2803"/>
                <a:ext cx="25" cy="6"/>
              </a:xfrm>
              <a:custGeom>
                <a:avLst/>
                <a:gdLst>
                  <a:gd name="T0" fmla="*/ 0 w 52"/>
                  <a:gd name="T1" fmla="*/ 0 h 15"/>
                  <a:gd name="T2" fmla="*/ 0 w 52"/>
                  <a:gd name="T3" fmla="*/ 0 h 15"/>
                  <a:gd name="T4" fmla="*/ 0 w 52"/>
                  <a:gd name="T5" fmla="*/ 0 h 15"/>
                  <a:gd name="T6" fmla="*/ 0 w 52"/>
                  <a:gd name="T7" fmla="*/ 0 h 15"/>
                  <a:gd name="T8" fmla="*/ 0 w 52"/>
                  <a:gd name="T9" fmla="*/ 0 h 15"/>
                  <a:gd name="T10" fmla="*/ 0 w 52"/>
                  <a:gd name="T11" fmla="*/ 0 h 15"/>
                  <a:gd name="T12" fmla="*/ 0 w 52"/>
                  <a:gd name="T13" fmla="*/ 0 h 15"/>
                  <a:gd name="T14" fmla="*/ 0 w 52"/>
                  <a:gd name="T15" fmla="*/ 0 h 15"/>
                  <a:gd name="T16" fmla="*/ 0 w 52"/>
                  <a:gd name="T17" fmla="*/ 0 h 15"/>
                  <a:gd name="T18" fmla="*/ 0 w 52"/>
                  <a:gd name="T19" fmla="*/ 0 h 15"/>
                  <a:gd name="T20" fmla="*/ 0 w 52"/>
                  <a:gd name="T21" fmla="*/ 0 h 15"/>
                  <a:gd name="T22" fmla="*/ 0 w 52"/>
                  <a:gd name="T23" fmla="*/ 0 h 15"/>
                  <a:gd name="T24" fmla="*/ 0 w 52"/>
                  <a:gd name="T25" fmla="*/ 0 h 15"/>
                  <a:gd name="T26" fmla="*/ 0 w 52"/>
                  <a:gd name="T27" fmla="*/ 0 h 15"/>
                  <a:gd name="T28" fmla="*/ 0 w 52"/>
                  <a:gd name="T29" fmla="*/ 0 h 15"/>
                  <a:gd name="T30" fmla="*/ 0 w 52"/>
                  <a:gd name="T31" fmla="*/ 0 h 15"/>
                  <a:gd name="T32" fmla="*/ 0 w 52"/>
                  <a:gd name="T33" fmla="*/ 0 h 15"/>
                  <a:gd name="T34" fmla="*/ 0 w 52"/>
                  <a:gd name="T35" fmla="*/ 0 h 15"/>
                  <a:gd name="T36" fmla="*/ 0 w 52"/>
                  <a:gd name="T37" fmla="*/ 0 h 15"/>
                  <a:gd name="T38" fmla="*/ 0 w 52"/>
                  <a:gd name="T39" fmla="*/ 0 h 15"/>
                  <a:gd name="T40" fmla="*/ 0 w 52"/>
                  <a:gd name="T41" fmla="*/ 0 h 15"/>
                  <a:gd name="T42" fmla="*/ 0 w 52"/>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15"/>
                  <a:gd name="T68" fmla="*/ 52 w 52"/>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15">
                    <a:moveTo>
                      <a:pt x="0" y="0"/>
                    </a:moveTo>
                    <a:lnTo>
                      <a:pt x="5" y="0"/>
                    </a:lnTo>
                    <a:lnTo>
                      <a:pt x="12" y="1"/>
                    </a:lnTo>
                    <a:lnTo>
                      <a:pt x="18" y="1"/>
                    </a:lnTo>
                    <a:lnTo>
                      <a:pt x="24" y="1"/>
                    </a:lnTo>
                    <a:lnTo>
                      <a:pt x="31" y="0"/>
                    </a:lnTo>
                    <a:lnTo>
                      <a:pt x="38" y="0"/>
                    </a:lnTo>
                    <a:lnTo>
                      <a:pt x="44" y="0"/>
                    </a:lnTo>
                    <a:lnTo>
                      <a:pt x="52" y="0"/>
                    </a:lnTo>
                    <a:lnTo>
                      <a:pt x="52" y="2"/>
                    </a:lnTo>
                    <a:lnTo>
                      <a:pt x="52" y="4"/>
                    </a:lnTo>
                    <a:lnTo>
                      <a:pt x="44" y="7"/>
                    </a:lnTo>
                    <a:lnTo>
                      <a:pt x="37" y="9"/>
                    </a:lnTo>
                    <a:lnTo>
                      <a:pt x="29" y="12"/>
                    </a:lnTo>
                    <a:lnTo>
                      <a:pt x="21" y="15"/>
                    </a:lnTo>
                    <a:lnTo>
                      <a:pt x="13" y="15"/>
                    </a:lnTo>
                    <a:lnTo>
                      <a:pt x="7" y="13"/>
                    </a:lnTo>
                    <a:lnTo>
                      <a:pt x="3" y="10"/>
                    </a:lnTo>
                    <a:lnTo>
                      <a:pt x="2" y="7"/>
                    </a:lnTo>
                    <a:lnTo>
                      <a:pt x="0" y="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588845" name="Rectangle 164"/>
            <p:cNvSpPr>
              <a:spLocks noChangeArrowheads="1"/>
            </p:cNvSpPr>
            <p:nvPr/>
          </p:nvSpPr>
          <p:spPr bwMode="auto">
            <a:xfrm>
              <a:off x="3954472" y="5472885"/>
              <a:ext cx="2078684" cy="5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Neurotransmitter</a:t>
              </a:r>
              <a:b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Dysfunction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214" name="Freeform 177"/>
            <p:cNvSpPr>
              <a:spLocks/>
            </p:cNvSpPr>
            <p:nvPr/>
          </p:nvSpPr>
          <p:spPr bwMode="auto">
            <a:xfrm rot="8642342" flipH="1" flipV="1">
              <a:off x="4649287" y="3774344"/>
              <a:ext cx="589635" cy="387283"/>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356390" name="Explosion 2 178"/>
          <p:cNvSpPr>
            <a:spLocks noChangeArrowheads="1"/>
          </p:cNvSpPr>
          <p:nvPr/>
        </p:nvSpPr>
        <p:spPr bwMode="auto">
          <a:xfrm rot="-636386">
            <a:off x="12700" y="504825"/>
            <a:ext cx="1593850" cy="1109663"/>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80" name="TextBox 179"/>
          <p:cNvSpPr txBox="1"/>
          <p:nvPr/>
        </p:nvSpPr>
        <p:spPr bwMode="auto">
          <a:xfrm rot="20963614">
            <a:off x="268288" y="865188"/>
            <a:ext cx="900112" cy="420687"/>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GLP1</a:t>
            </a:r>
          </a:p>
        </p:txBody>
      </p:sp>
      <p:pic>
        <p:nvPicPr>
          <p:cNvPr id="647201" name="Picture 177" descr="Ominous Octet-slid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275" y="3052763"/>
            <a:ext cx="1438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203" name="Picture 186" descr="Musc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54553">
            <a:off x="5619750" y="4573588"/>
            <a:ext cx="27574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36" name="Rectangle 47"/>
          <p:cNvSpPr>
            <a:spLocks noChangeArrowheads="1"/>
          </p:cNvSpPr>
          <p:nvPr/>
        </p:nvSpPr>
        <p:spPr bwMode="auto">
          <a:xfrm rot="21404812">
            <a:off x="5892800" y="4664075"/>
            <a:ext cx="2117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Uptake</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custDataLst>
      <p:tags r:id="rId2"/>
    </p:custDataLst>
    <p:extLst>
      <p:ext uri="{BB962C8B-B14F-4D97-AF65-F5344CB8AC3E}">
        <p14:creationId xmlns:p14="http://schemas.microsoft.com/office/powerpoint/2010/main" val="20731718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28B47-4893-1228-6912-629EFB1A8783}"/>
            </a:ext>
          </a:extLst>
        </p:cNvPr>
        <p:cNvGrpSpPr/>
        <p:nvPr/>
      </p:nvGrpSpPr>
      <p:grpSpPr>
        <a:xfrm>
          <a:off x="0" y="0"/>
          <a:ext cx="0" cy="0"/>
          <a:chOff x="0" y="0"/>
          <a:chExt cx="0" cy="0"/>
        </a:xfrm>
      </p:grpSpPr>
      <p:sp>
        <p:nvSpPr>
          <p:cNvPr id="538626" name="TextBox 1">
            <a:extLst>
              <a:ext uri="{FF2B5EF4-FFF2-40B4-BE49-F238E27FC236}">
                <a16:creationId xmlns:a16="http://schemas.microsoft.com/office/drawing/2014/main" id="{527CCB1F-2365-4159-9068-E2B4262147DC}"/>
              </a:ext>
            </a:extLst>
          </p:cNvPr>
          <p:cNvSpPr txBox="1">
            <a:spLocks noChangeArrowheads="1"/>
          </p:cNvSpPr>
          <p:nvPr/>
        </p:nvSpPr>
        <p:spPr bwMode="auto">
          <a:xfrm>
            <a:off x="438150" y="1023245"/>
            <a:ext cx="8267700" cy="4811510"/>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0222" b="1" dirty="0">
                <a:solidFill>
                  <a:srgbClr val="FFFFFF"/>
                </a:solidFill>
                <a:latin typeface="Helvetica" panose="020B0604020202020204" pitchFamily="34" charset="0"/>
              </a:rPr>
              <a:t>GLP-1 RAs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222"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Arial" panose="020B0604020202020204" pitchFamily="34" charset="0"/>
              </a:rPr>
              <a:t>CV DISEASE</a:t>
            </a:r>
          </a:p>
        </p:txBody>
      </p:sp>
    </p:spTree>
    <p:extLst>
      <p:ext uri="{BB962C8B-B14F-4D97-AF65-F5344CB8AC3E}">
        <p14:creationId xmlns:p14="http://schemas.microsoft.com/office/powerpoint/2010/main" val="11293732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8" name="Rectangle 8"/>
          <p:cNvSpPr>
            <a:spLocks noChangeArrowheads="1"/>
          </p:cNvSpPr>
          <p:nvPr/>
        </p:nvSpPr>
        <p:spPr bwMode="auto">
          <a:xfrm>
            <a:off x="5421175" y="6281148"/>
            <a:ext cx="1138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2800" b="1">
                <a:solidFill>
                  <a:srgbClr val="FFFF00"/>
                </a:solidFill>
                <a:latin typeface="Arial" pitchFamily="34" charset="0"/>
              </a:defRPr>
            </a:lvl1pPr>
            <a:lvl2pPr marL="742950" indent="-285750" defTabSz="457200">
              <a:spcBef>
                <a:spcPct val="20000"/>
              </a:spcBef>
              <a:buChar char="–"/>
              <a:defRPr sz="2400" b="1">
                <a:solidFill>
                  <a:srgbClr val="00FFFF"/>
                </a:solidFill>
                <a:latin typeface="Arial" pitchFamily="34" charset="0"/>
              </a:defRPr>
            </a:lvl2pPr>
            <a:lvl3pPr marL="1143000" indent="-228600" defTabSz="457200">
              <a:spcBef>
                <a:spcPct val="20000"/>
              </a:spcBef>
              <a:buChar char="•"/>
              <a:defRPr sz="2100" b="1">
                <a:solidFill>
                  <a:srgbClr val="99FF00"/>
                </a:solidFill>
                <a:latin typeface="Arial" pitchFamily="34" charset="0"/>
              </a:defRPr>
            </a:lvl3pPr>
            <a:lvl4pPr marL="1600200" indent="-228600" defTabSz="457200">
              <a:spcBef>
                <a:spcPct val="20000"/>
              </a:spcBef>
              <a:buChar char="–"/>
              <a:defRPr sz="1700" b="1">
                <a:solidFill>
                  <a:srgbClr val="33CC33"/>
                </a:solidFill>
                <a:latin typeface="Arial" pitchFamily="34" charset="0"/>
              </a:defRPr>
            </a:lvl4pPr>
            <a:lvl5pPr marL="2057400" indent="-228600" defTabSz="457200">
              <a:spcBef>
                <a:spcPct val="20000"/>
              </a:spcBef>
              <a:buChar char="»"/>
              <a:defRPr sz="1700" b="1">
                <a:solidFill>
                  <a:schemeClr val="tx1"/>
                </a:solidFill>
                <a:latin typeface="Arial" pitchFamily="34" charset="0"/>
              </a:defRPr>
            </a:lvl5pPr>
            <a:lvl6pPr marL="2514600" indent="-228600" defTabSz="457200" eaLnBrk="0" fontAlgn="base" hangingPunct="0">
              <a:spcBef>
                <a:spcPct val="20000"/>
              </a:spcBef>
              <a:spcAft>
                <a:spcPct val="0"/>
              </a:spcAft>
              <a:buChar char="»"/>
              <a:defRPr sz="1700" b="1">
                <a:solidFill>
                  <a:schemeClr val="tx1"/>
                </a:solidFill>
                <a:latin typeface="Arial" pitchFamily="34" charset="0"/>
              </a:defRPr>
            </a:lvl6pPr>
            <a:lvl7pPr marL="2971800" indent="-228600" defTabSz="457200" eaLnBrk="0" fontAlgn="base" hangingPunct="0">
              <a:spcBef>
                <a:spcPct val="20000"/>
              </a:spcBef>
              <a:spcAft>
                <a:spcPct val="0"/>
              </a:spcAft>
              <a:buChar char="»"/>
              <a:defRPr sz="1700" b="1">
                <a:solidFill>
                  <a:schemeClr val="tx1"/>
                </a:solidFill>
                <a:latin typeface="Arial" pitchFamily="34" charset="0"/>
              </a:defRPr>
            </a:lvl7pPr>
            <a:lvl8pPr marL="3429000" indent="-228600" defTabSz="457200" eaLnBrk="0" fontAlgn="base" hangingPunct="0">
              <a:spcBef>
                <a:spcPct val="20000"/>
              </a:spcBef>
              <a:spcAft>
                <a:spcPct val="0"/>
              </a:spcAft>
              <a:buChar char="»"/>
              <a:defRPr sz="1700" b="1">
                <a:solidFill>
                  <a:schemeClr val="tx1"/>
                </a:solidFill>
                <a:latin typeface="Arial" pitchFamily="34" charset="0"/>
              </a:defRPr>
            </a:lvl8pPr>
            <a:lvl9pPr marL="3886200" indent="-228600" defTabSz="457200" eaLnBrk="0" fontAlgn="base" hangingPunct="0">
              <a:spcBef>
                <a:spcPct val="20000"/>
              </a:spcBef>
              <a:spcAft>
                <a:spcPct val="0"/>
              </a:spcAft>
              <a:buChar char="»"/>
              <a:defRPr sz="1700" b="1">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Years</a:t>
            </a:r>
          </a:p>
        </p:txBody>
      </p:sp>
      <p:sp>
        <p:nvSpPr>
          <p:cNvPr id="534537" name="Rectangle 9"/>
          <p:cNvSpPr>
            <a:spLocks noChangeArrowheads="1"/>
          </p:cNvSpPr>
          <p:nvPr/>
        </p:nvSpPr>
        <p:spPr bwMode="auto">
          <a:xfrm rot="16200000">
            <a:off x="-1769808" y="3757445"/>
            <a:ext cx="3765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Patients with  Events  (%)</a:t>
            </a:r>
          </a:p>
        </p:txBody>
      </p:sp>
      <p:sp>
        <p:nvSpPr>
          <p:cNvPr id="50" name="TextBox 16"/>
          <p:cNvSpPr txBox="1">
            <a:spLocks noChangeArrowheads="1"/>
          </p:cNvSpPr>
          <p:nvPr/>
        </p:nvSpPr>
        <p:spPr bwMode="auto">
          <a:xfrm>
            <a:off x="1876743" y="6281148"/>
            <a:ext cx="39534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Weeks</a:t>
            </a:r>
          </a:p>
        </p:txBody>
      </p:sp>
      <p:sp>
        <p:nvSpPr>
          <p:cNvPr id="40" name="Freeform 39"/>
          <p:cNvSpPr/>
          <p:nvPr/>
        </p:nvSpPr>
        <p:spPr>
          <a:xfrm rot="21540000">
            <a:off x="512836" y="2369230"/>
            <a:ext cx="2003853" cy="3625267"/>
          </a:xfrm>
          <a:custGeom>
            <a:avLst/>
            <a:gdLst>
              <a:gd name="connsiteX0" fmla="*/ 0 w 6578600"/>
              <a:gd name="connsiteY0" fmla="*/ 2197805 h 2197805"/>
              <a:gd name="connsiteX1" fmla="*/ 107950 w 6578600"/>
              <a:gd name="connsiteY1" fmla="*/ 2127955 h 2197805"/>
              <a:gd name="connsiteX2" fmla="*/ 171450 w 6578600"/>
              <a:gd name="connsiteY2" fmla="*/ 2096205 h 2197805"/>
              <a:gd name="connsiteX3" fmla="*/ 254000 w 6578600"/>
              <a:gd name="connsiteY3" fmla="*/ 2070805 h 2197805"/>
              <a:gd name="connsiteX4" fmla="*/ 298450 w 6578600"/>
              <a:gd name="connsiteY4" fmla="*/ 2045405 h 2197805"/>
              <a:gd name="connsiteX5" fmla="*/ 406400 w 6578600"/>
              <a:gd name="connsiteY5" fmla="*/ 2045405 h 2197805"/>
              <a:gd name="connsiteX6" fmla="*/ 469900 w 6578600"/>
              <a:gd name="connsiteY6" fmla="*/ 1988255 h 2197805"/>
              <a:gd name="connsiteX7" fmla="*/ 615950 w 6578600"/>
              <a:gd name="connsiteY7" fmla="*/ 1962855 h 2197805"/>
              <a:gd name="connsiteX8" fmla="*/ 685800 w 6578600"/>
              <a:gd name="connsiteY8" fmla="*/ 1937455 h 2197805"/>
              <a:gd name="connsiteX9" fmla="*/ 774700 w 6578600"/>
              <a:gd name="connsiteY9" fmla="*/ 1924755 h 2197805"/>
              <a:gd name="connsiteX10" fmla="*/ 806450 w 6578600"/>
              <a:gd name="connsiteY10" fmla="*/ 1899355 h 2197805"/>
              <a:gd name="connsiteX11" fmla="*/ 889000 w 6578600"/>
              <a:gd name="connsiteY11" fmla="*/ 1873955 h 2197805"/>
              <a:gd name="connsiteX12" fmla="*/ 920750 w 6578600"/>
              <a:gd name="connsiteY12" fmla="*/ 1842205 h 2197805"/>
              <a:gd name="connsiteX13" fmla="*/ 939800 w 6578600"/>
              <a:gd name="connsiteY13" fmla="*/ 1816805 h 2197805"/>
              <a:gd name="connsiteX14" fmla="*/ 990600 w 6578600"/>
              <a:gd name="connsiteY14" fmla="*/ 1816805 h 2197805"/>
              <a:gd name="connsiteX15" fmla="*/ 1098550 w 6578600"/>
              <a:gd name="connsiteY15" fmla="*/ 1810455 h 2197805"/>
              <a:gd name="connsiteX16" fmla="*/ 1263650 w 6578600"/>
              <a:gd name="connsiteY16" fmla="*/ 1759655 h 2197805"/>
              <a:gd name="connsiteX17" fmla="*/ 1308100 w 6578600"/>
              <a:gd name="connsiteY17" fmla="*/ 1727905 h 2197805"/>
              <a:gd name="connsiteX18" fmla="*/ 1384300 w 6578600"/>
              <a:gd name="connsiteY18" fmla="*/ 1708855 h 2197805"/>
              <a:gd name="connsiteX19" fmla="*/ 1447800 w 6578600"/>
              <a:gd name="connsiteY19" fmla="*/ 1696155 h 2197805"/>
              <a:gd name="connsiteX20" fmla="*/ 1562100 w 6578600"/>
              <a:gd name="connsiteY20" fmla="*/ 1639005 h 2197805"/>
              <a:gd name="connsiteX21" fmla="*/ 1625600 w 6578600"/>
              <a:gd name="connsiteY21" fmla="*/ 1619955 h 2197805"/>
              <a:gd name="connsiteX22" fmla="*/ 1695450 w 6578600"/>
              <a:gd name="connsiteY22" fmla="*/ 1594555 h 2197805"/>
              <a:gd name="connsiteX23" fmla="*/ 1739900 w 6578600"/>
              <a:gd name="connsiteY23" fmla="*/ 1569155 h 2197805"/>
              <a:gd name="connsiteX24" fmla="*/ 1816100 w 6578600"/>
              <a:gd name="connsiteY24" fmla="*/ 1543755 h 2197805"/>
              <a:gd name="connsiteX25" fmla="*/ 1860550 w 6578600"/>
              <a:gd name="connsiteY25" fmla="*/ 1537405 h 2197805"/>
              <a:gd name="connsiteX26" fmla="*/ 2032000 w 6578600"/>
              <a:gd name="connsiteY26" fmla="*/ 1480255 h 2197805"/>
              <a:gd name="connsiteX27" fmla="*/ 2190750 w 6578600"/>
              <a:gd name="connsiteY27" fmla="*/ 1435805 h 2197805"/>
              <a:gd name="connsiteX28" fmla="*/ 2298700 w 6578600"/>
              <a:gd name="connsiteY28" fmla="*/ 1404055 h 2197805"/>
              <a:gd name="connsiteX29" fmla="*/ 2374900 w 6578600"/>
              <a:gd name="connsiteY29" fmla="*/ 1397705 h 2197805"/>
              <a:gd name="connsiteX30" fmla="*/ 2501900 w 6578600"/>
              <a:gd name="connsiteY30" fmla="*/ 1378655 h 2197805"/>
              <a:gd name="connsiteX31" fmla="*/ 2520950 w 6578600"/>
              <a:gd name="connsiteY31" fmla="*/ 1353255 h 2197805"/>
              <a:gd name="connsiteX32" fmla="*/ 2565400 w 6578600"/>
              <a:gd name="connsiteY32" fmla="*/ 1315155 h 2197805"/>
              <a:gd name="connsiteX33" fmla="*/ 2762250 w 6578600"/>
              <a:gd name="connsiteY33" fmla="*/ 1251655 h 2197805"/>
              <a:gd name="connsiteX34" fmla="*/ 2889250 w 6578600"/>
              <a:gd name="connsiteY34" fmla="*/ 1200855 h 2197805"/>
              <a:gd name="connsiteX35" fmla="*/ 2959100 w 6578600"/>
              <a:gd name="connsiteY35" fmla="*/ 1169105 h 2197805"/>
              <a:gd name="connsiteX36" fmla="*/ 3041650 w 6578600"/>
              <a:gd name="connsiteY36" fmla="*/ 1162755 h 2197805"/>
              <a:gd name="connsiteX37" fmla="*/ 3124200 w 6578600"/>
              <a:gd name="connsiteY37" fmla="*/ 1150055 h 2197805"/>
              <a:gd name="connsiteX38" fmla="*/ 3219450 w 6578600"/>
              <a:gd name="connsiteY38" fmla="*/ 1124655 h 2197805"/>
              <a:gd name="connsiteX39" fmla="*/ 3321050 w 6578600"/>
              <a:gd name="connsiteY39" fmla="*/ 1086555 h 2197805"/>
              <a:gd name="connsiteX40" fmla="*/ 3365500 w 6578600"/>
              <a:gd name="connsiteY40" fmla="*/ 1061155 h 2197805"/>
              <a:gd name="connsiteX41" fmla="*/ 3492500 w 6578600"/>
              <a:gd name="connsiteY41" fmla="*/ 997655 h 2197805"/>
              <a:gd name="connsiteX42" fmla="*/ 3600450 w 6578600"/>
              <a:gd name="connsiteY42" fmla="*/ 984955 h 2197805"/>
              <a:gd name="connsiteX43" fmla="*/ 3638550 w 6578600"/>
              <a:gd name="connsiteY43" fmla="*/ 965905 h 2197805"/>
              <a:gd name="connsiteX44" fmla="*/ 3752850 w 6578600"/>
              <a:gd name="connsiteY44" fmla="*/ 915105 h 2197805"/>
              <a:gd name="connsiteX45" fmla="*/ 3911600 w 6578600"/>
              <a:gd name="connsiteY45" fmla="*/ 870655 h 2197805"/>
              <a:gd name="connsiteX46" fmla="*/ 4006850 w 6578600"/>
              <a:gd name="connsiteY46" fmla="*/ 826205 h 2197805"/>
              <a:gd name="connsiteX47" fmla="*/ 4076700 w 6578600"/>
              <a:gd name="connsiteY47" fmla="*/ 788105 h 2197805"/>
              <a:gd name="connsiteX48" fmla="*/ 4165600 w 6578600"/>
              <a:gd name="connsiteY48" fmla="*/ 775405 h 2197805"/>
              <a:gd name="connsiteX49" fmla="*/ 4330700 w 6578600"/>
              <a:gd name="connsiteY49" fmla="*/ 730955 h 2197805"/>
              <a:gd name="connsiteX50" fmla="*/ 4508500 w 6578600"/>
              <a:gd name="connsiteY50" fmla="*/ 680155 h 2197805"/>
              <a:gd name="connsiteX51" fmla="*/ 4673600 w 6578600"/>
              <a:gd name="connsiteY51" fmla="*/ 616655 h 2197805"/>
              <a:gd name="connsiteX52" fmla="*/ 4711700 w 6578600"/>
              <a:gd name="connsiteY52" fmla="*/ 565855 h 2197805"/>
              <a:gd name="connsiteX53" fmla="*/ 4857750 w 6578600"/>
              <a:gd name="connsiteY53" fmla="*/ 521405 h 2197805"/>
              <a:gd name="connsiteX54" fmla="*/ 5029200 w 6578600"/>
              <a:gd name="connsiteY54" fmla="*/ 496005 h 2197805"/>
              <a:gd name="connsiteX55" fmla="*/ 5162550 w 6578600"/>
              <a:gd name="connsiteY55" fmla="*/ 464255 h 2197805"/>
              <a:gd name="connsiteX56" fmla="*/ 5232400 w 6578600"/>
              <a:gd name="connsiteY56" fmla="*/ 419805 h 2197805"/>
              <a:gd name="connsiteX57" fmla="*/ 5276850 w 6578600"/>
              <a:gd name="connsiteY57" fmla="*/ 413455 h 2197805"/>
              <a:gd name="connsiteX58" fmla="*/ 5454650 w 6578600"/>
              <a:gd name="connsiteY58" fmla="*/ 375355 h 2197805"/>
              <a:gd name="connsiteX59" fmla="*/ 5524500 w 6578600"/>
              <a:gd name="connsiteY59" fmla="*/ 343605 h 2197805"/>
              <a:gd name="connsiteX60" fmla="*/ 5562600 w 6578600"/>
              <a:gd name="connsiteY60" fmla="*/ 330905 h 2197805"/>
              <a:gd name="connsiteX61" fmla="*/ 5676900 w 6578600"/>
              <a:gd name="connsiteY61" fmla="*/ 311855 h 2197805"/>
              <a:gd name="connsiteX62" fmla="*/ 5715000 w 6578600"/>
              <a:gd name="connsiteY62" fmla="*/ 292805 h 2197805"/>
              <a:gd name="connsiteX63" fmla="*/ 5816600 w 6578600"/>
              <a:gd name="connsiteY63" fmla="*/ 235655 h 2197805"/>
              <a:gd name="connsiteX64" fmla="*/ 5873750 w 6578600"/>
              <a:gd name="connsiteY64" fmla="*/ 222955 h 2197805"/>
              <a:gd name="connsiteX65" fmla="*/ 6032500 w 6578600"/>
              <a:gd name="connsiteY65" fmla="*/ 172155 h 2197805"/>
              <a:gd name="connsiteX66" fmla="*/ 6064250 w 6578600"/>
              <a:gd name="connsiteY66" fmla="*/ 153105 h 2197805"/>
              <a:gd name="connsiteX67" fmla="*/ 6191250 w 6578600"/>
              <a:gd name="connsiteY67" fmla="*/ 134055 h 2197805"/>
              <a:gd name="connsiteX68" fmla="*/ 6400800 w 6578600"/>
              <a:gd name="connsiteY68" fmla="*/ 102305 h 2197805"/>
              <a:gd name="connsiteX69" fmla="*/ 6426200 w 6578600"/>
              <a:gd name="connsiteY69" fmla="*/ 70555 h 2197805"/>
              <a:gd name="connsiteX70" fmla="*/ 6489700 w 6578600"/>
              <a:gd name="connsiteY70" fmla="*/ 51505 h 2197805"/>
              <a:gd name="connsiteX71" fmla="*/ 6559550 w 6578600"/>
              <a:gd name="connsiteY71" fmla="*/ 7055 h 2197805"/>
              <a:gd name="connsiteX72" fmla="*/ 6578600 w 6578600"/>
              <a:gd name="connsiteY72" fmla="*/ 705 h 219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578600" h="2197805">
                <a:moveTo>
                  <a:pt x="0" y="2197805"/>
                </a:moveTo>
                <a:cubicBezTo>
                  <a:pt x="39687" y="2171346"/>
                  <a:pt x="79375" y="2144888"/>
                  <a:pt x="107950" y="2127955"/>
                </a:cubicBezTo>
                <a:cubicBezTo>
                  <a:pt x="136525" y="2111022"/>
                  <a:pt x="147108" y="2105730"/>
                  <a:pt x="171450" y="2096205"/>
                </a:cubicBezTo>
                <a:cubicBezTo>
                  <a:pt x="195792" y="2086680"/>
                  <a:pt x="232833" y="2079272"/>
                  <a:pt x="254000" y="2070805"/>
                </a:cubicBezTo>
                <a:cubicBezTo>
                  <a:pt x="275167" y="2062338"/>
                  <a:pt x="273050" y="2049638"/>
                  <a:pt x="298450" y="2045405"/>
                </a:cubicBezTo>
                <a:cubicBezTo>
                  <a:pt x="323850" y="2041172"/>
                  <a:pt x="377825" y="2054930"/>
                  <a:pt x="406400" y="2045405"/>
                </a:cubicBezTo>
                <a:cubicBezTo>
                  <a:pt x="434975" y="2035880"/>
                  <a:pt x="434975" y="2002013"/>
                  <a:pt x="469900" y="1988255"/>
                </a:cubicBezTo>
                <a:cubicBezTo>
                  <a:pt x="504825" y="1974497"/>
                  <a:pt x="579967" y="1971322"/>
                  <a:pt x="615950" y="1962855"/>
                </a:cubicBezTo>
                <a:cubicBezTo>
                  <a:pt x="651933" y="1954388"/>
                  <a:pt x="659342" y="1943805"/>
                  <a:pt x="685800" y="1937455"/>
                </a:cubicBezTo>
                <a:cubicBezTo>
                  <a:pt x="712258" y="1931105"/>
                  <a:pt x="754592" y="1931105"/>
                  <a:pt x="774700" y="1924755"/>
                </a:cubicBezTo>
                <a:cubicBezTo>
                  <a:pt x="794808" y="1918405"/>
                  <a:pt x="787400" y="1907822"/>
                  <a:pt x="806450" y="1899355"/>
                </a:cubicBezTo>
                <a:cubicBezTo>
                  <a:pt x="825500" y="1890888"/>
                  <a:pt x="869950" y="1883480"/>
                  <a:pt x="889000" y="1873955"/>
                </a:cubicBezTo>
                <a:cubicBezTo>
                  <a:pt x="908050" y="1864430"/>
                  <a:pt x="912283" y="1851730"/>
                  <a:pt x="920750" y="1842205"/>
                </a:cubicBezTo>
                <a:cubicBezTo>
                  <a:pt x="929217" y="1832680"/>
                  <a:pt x="928158" y="1821038"/>
                  <a:pt x="939800" y="1816805"/>
                </a:cubicBezTo>
                <a:cubicBezTo>
                  <a:pt x="951442" y="1812572"/>
                  <a:pt x="964142" y="1817863"/>
                  <a:pt x="990600" y="1816805"/>
                </a:cubicBezTo>
                <a:cubicBezTo>
                  <a:pt x="1017058" y="1815747"/>
                  <a:pt x="1053042" y="1819980"/>
                  <a:pt x="1098550" y="1810455"/>
                </a:cubicBezTo>
                <a:cubicBezTo>
                  <a:pt x="1144058" y="1800930"/>
                  <a:pt x="1228725" y="1773413"/>
                  <a:pt x="1263650" y="1759655"/>
                </a:cubicBezTo>
                <a:cubicBezTo>
                  <a:pt x="1298575" y="1745897"/>
                  <a:pt x="1287992" y="1736372"/>
                  <a:pt x="1308100" y="1727905"/>
                </a:cubicBezTo>
                <a:cubicBezTo>
                  <a:pt x="1328208" y="1719438"/>
                  <a:pt x="1361017" y="1714147"/>
                  <a:pt x="1384300" y="1708855"/>
                </a:cubicBezTo>
                <a:cubicBezTo>
                  <a:pt x="1407583" y="1703563"/>
                  <a:pt x="1418167" y="1707797"/>
                  <a:pt x="1447800" y="1696155"/>
                </a:cubicBezTo>
                <a:cubicBezTo>
                  <a:pt x="1477433" y="1684513"/>
                  <a:pt x="1532467" y="1651705"/>
                  <a:pt x="1562100" y="1639005"/>
                </a:cubicBezTo>
                <a:cubicBezTo>
                  <a:pt x="1591733" y="1626305"/>
                  <a:pt x="1603375" y="1627363"/>
                  <a:pt x="1625600" y="1619955"/>
                </a:cubicBezTo>
                <a:cubicBezTo>
                  <a:pt x="1647825" y="1612547"/>
                  <a:pt x="1676400" y="1603022"/>
                  <a:pt x="1695450" y="1594555"/>
                </a:cubicBezTo>
                <a:cubicBezTo>
                  <a:pt x="1714500" y="1586088"/>
                  <a:pt x="1719792" y="1577622"/>
                  <a:pt x="1739900" y="1569155"/>
                </a:cubicBezTo>
                <a:cubicBezTo>
                  <a:pt x="1760008" y="1560688"/>
                  <a:pt x="1795992" y="1549047"/>
                  <a:pt x="1816100" y="1543755"/>
                </a:cubicBezTo>
                <a:cubicBezTo>
                  <a:pt x="1836208" y="1538463"/>
                  <a:pt x="1824567" y="1547988"/>
                  <a:pt x="1860550" y="1537405"/>
                </a:cubicBezTo>
                <a:cubicBezTo>
                  <a:pt x="1896533" y="1526822"/>
                  <a:pt x="1976967" y="1497188"/>
                  <a:pt x="2032000" y="1480255"/>
                </a:cubicBezTo>
                <a:cubicBezTo>
                  <a:pt x="2087033" y="1463322"/>
                  <a:pt x="2190750" y="1435805"/>
                  <a:pt x="2190750" y="1435805"/>
                </a:cubicBezTo>
                <a:cubicBezTo>
                  <a:pt x="2235200" y="1423105"/>
                  <a:pt x="2268008" y="1410405"/>
                  <a:pt x="2298700" y="1404055"/>
                </a:cubicBezTo>
                <a:cubicBezTo>
                  <a:pt x="2329392" y="1397705"/>
                  <a:pt x="2341033" y="1401938"/>
                  <a:pt x="2374900" y="1397705"/>
                </a:cubicBezTo>
                <a:cubicBezTo>
                  <a:pt x="2408767" y="1393472"/>
                  <a:pt x="2477558" y="1386063"/>
                  <a:pt x="2501900" y="1378655"/>
                </a:cubicBezTo>
                <a:cubicBezTo>
                  <a:pt x="2526242" y="1371247"/>
                  <a:pt x="2510367" y="1363838"/>
                  <a:pt x="2520950" y="1353255"/>
                </a:cubicBezTo>
                <a:cubicBezTo>
                  <a:pt x="2531533" y="1342672"/>
                  <a:pt x="2525183" y="1332088"/>
                  <a:pt x="2565400" y="1315155"/>
                </a:cubicBezTo>
                <a:cubicBezTo>
                  <a:pt x="2605617" y="1298222"/>
                  <a:pt x="2708275" y="1270705"/>
                  <a:pt x="2762250" y="1251655"/>
                </a:cubicBezTo>
                <a:cubicBezTo>
                  <a:pt x="2816225" y="1232605"/>
                  <a:pt x="2856442" y="1214613"/>
                  <a:pt x="2889250" y="1200855"/>
                </a:cubicBezTo>
                <a:cubicBezTo>
                  <a:pt x="2922058" y="1187097"/>
                  <a:pt x="2933700" y="1175455"/>
                  <a:pt x="2959100" y="1169105"/>
                </a:cubicBezTo>
                <a:cubicBezTo>
                  <a:pt x="2984500" y="1162755"/>
                  <a:pt x="3014133" y="1165930"/>
                  <a:pt x="3041650" y="1162755"/>
                </a:cubicBezTo>
                <a:cubicBezTo>
                  <a:pt x="3069167" y="1159580"/>
                  <a:pt x="3094567" y="1156405"/>
                  <a:pt x="3124200" y="1150055"/>
                </a:cubicBezTo>
                <a:cubicBezTo>
                  <a:pt x="3153833" y="1143705"/>
                  <a:pt x="3186642" y="1135238"/>
                  <a:pt x="3219450" y="1124655"/>
                </a:cubicBezTo>
                <a:cubicBezTo>
                  <a:pt x="3252258" y="1114072"/>
                  <a:pt x="3296708" y="1097138"/>
                  <a:pt x="3321050" y="1086555"/>
                </a:cubicBezTo>
                <a:cubicBezTo>
                  <a:pt x="3345392" y="1075972"/>
                  <a:pt x="3336925" y="1075972"/>
                  <a:pt x="3365500" y="1061155"/>
                </a:cubicBezTo>
                <a:cubicBezTo>
                  <a:pt x="3394075" y="1046338"/>
                  <a:pt x="3453342" y="1010355"/>
                  <a:pt x="3492500" y="997655"/>
                </a:cubicBezTo>
                <a:cubicBezTo>
                  <a:pt x="3531658" y="984955"/>
                  <a:pt x="3576108" y="990247"/>
                  <a:pt x="3600450" y="984955"/>
                </a:cubicBezTo>
                <a:cubicBezTo>
                  <a:pt x="3624792" y="979663"/>
                  <a:pt x="3613150" y="977547"/>
                  <a:pt x="3638550" y="965905"/>
                </a:cubicBezTo>
                <a:cubicBezTo>
                  <a:pt x="3663950" y="954263"/>
                  <a:pt x="3707342" y="930980"/>
                  <a:pt x="3752850" y="915105"/>
                </a:cubicBezTo>
                <a:cubicBezTo>
                  <a:pt x="3798358" y="899230"/>
                  <a:pt x="3869267" y="885472"/>
                  <a:pt x="3911600" y="870655"/>
                </a:cubicBezTo>
                <a:cubicBezTo>
                  <a:pt x="3953933" y="855838"/>
                  <a:pt x="3979333" y="839963"/>
                  <a:pt x="4006850" y="826205"/>
                </a:cubicBezTo>
                <a:cubicBezTo>
                  <a:pt x="4034367" y="812447"/>
                  <a:pt x="4050242" y="796572"/>
                  <a:pt x="4076700" y="788105"/>
                </a:cubicBezTo>
                <a:cubicBezTo>
                  <a:pt x="4103158" y="779638"/>
                  <a:pt x="4123267" y="784930"/>
                  <a:pt x="4165600" y="775405"/>
                </a:cubicBezTo>
                <a:cubicBezTo>
                  <a:pt x="4207933" y="765880"/>
                  <a:pt x="4330700" y="730955"/>
                  <a:pt x="4330700" y="730955"/>
                </a:cubicBezTo>
                <a:cubicBezTo>
                  <a:pt x="4387850" y="715080"/>
                  <a:pt x="4451350" y="699205"/>
                  <a:pt x="4508500" y="680155"/>
                </a:cubicBezTo>
                <a:cubicBezTo>
                  <a:pt x="4565650" y="661105"/>
                  <a:pt x="4639733" y="635705"/>
                  <a:pt x="4673600" y="616655"/>
                </a:cubicBezTo>
                <a:cubicBezTo>
                  <a:pt x="4707467" y="597605"/>
                  <a:pt x="4681008" y="581730"/>
                  <a:pt x="4711700" y="565855"/>
                </a:cubicBezTo>
                <a:cubicBezTo>
                  <a:pt x="4742392" y="549980"/>
                  <a:pt x="4804833" y="533047"/>
                  <a:pt x="4857750" y="521405"/>
                </a:cubicBezTo>
                <a:cubicBezTo>
                  <a:pt x="4910667" y="509763"/>
                  <a:pt x="4978400" y="505530"/>
                  <a:pt x="5029200" y="496005"/>
                </a:cubicBezTo>
                <a:cubicBezTo>
                  <a:pt x="5080000" y="486480"/>
                  <a:pt x="5128683" y="476955"/>
                  <a:pt x="5162550" y="464255"/>
                </a:cubicBezTo>
                <a:cubicBezTo>
                  <a:pt x="5196417" y="451555"/>
                  <a:pt x="5213350" y="428272"/>
                  <a:pt x="5232400" y="419805"/>
                </a:cubicBezTo>
                <a:cubicBezTo>
                  <a:pt x="5251450" y="411338"/>
                  <a:pt x="5239808" y="420863"/>
                  <a:pt x="5276850" y="413455"/>
                </a:cubicBezTo>
                <a:cubicBezTo>
                  <a:pt x="5313892" y="406047"/>
                  <a:pt x="5413375" y="386997"/>
                  <a:pt x="5454650" y="375355"/>
                </a:cubicBezTo>
                <a:cubicBezTo>
                  <a:pt x="5495925" y="363713"/>
                  <a:pt x="5506508" y="351013"/>
                  <a:pt x="5524500" y="343605"/>
                </a:cubicBezTo>
                <a:cubicBezTo>
                  <a:pt x="5542492" y="336197"/>
                  <a:pt x="5537200" y="336197"/>
                  <a:pt x="5562600" y="330905"/>
                </a:cubicBezTo>
                <a:cubicBezTo>
                  <a:pt x="5588000" y="325613"/>
                  <a:pt x="5651500" y="318205"/>
                  <a:pt x="5676900" y="311855"/>
                </a:cubicBezTo>
                <a:cubicBezTo>
                  <a:pt x="5702300" y="305505"/>
                  <a:pt x="5691717" y="305505"/>
                  <a:pt x="5715000" y="292805"/>
                </a:cubicBezTo>
                <a:cubicBezTo>
                  <a:pt x="5738283" y="280105"/>
                  <a:pt x="5790142" y="247297"/>
                  <a:pt x="5816600" y="235655"/>
                </a:cubicBezTo>
                <a:cubicBezTo>
                  <a:pt x="5843058" y="224013"/>
                  <a:pt x="5837767" y="233538"/>
                  <a:pt x="5873750" y="222955"/>
                </a:cubicBezTo>
                <a:cubicBezTo>
                  <a:pt x="5909733" y="212372"/>
                  <a:pt x="6000750" y="183797"/>
                  <a:pt x="6032500" y="172155"/>
                </a:cubicBezTo>
                <a:cubicBezTo>
                  <a:pt x="6064250" y="160513"/>
                  <a:pt x="6037792" y="159455"/>
                  <a:pt x="6064250" y="153105"/>
                </a:cubicBezTo>
                <a:cubicBezTo>
                  <a:pt x="6090708" y="146755"/>
                  <a:pt x="6191250" y="134055"/>
                  <a:pt x="6191250" y="134055"/>
                </a:cubicBezTo>
                <a:cubicBezTo>
                  <a:pt x="6247342" y="125588"/>
                  <a:pt x="6361642" y="112888"/>
                  <a:pt x="6400800" y="102305"/>
                </a:cubicBezTo>
                <a:cubicBezTo>
                  <a:pt x="6439958" y="91722"/>
                  <a:pt x="6411383" y="79022"/>
                  <a:pt x="6426200" y="70555"/>
                </a:cubicBezTo>
                <a:cubicBezTo>
                  <a:pt x="6441017" y="62088"/>
                  <a:pt x="6467475" y="62088"/>
                  <a:pt x="6489700" y="51505"/>
                </a:cubicBezTo>
                <a:cubicBezTo>
                  <a:pt x="6511925" y="40922"/>
                  <a:pt x="6544733" y="15522"/>
                  <a:pt x="6559550" y="7055"/>
                </a:cubicBezTo>
                <a:cubicBezTo>
                  <a:pt x="6574367" y="-1412"/>
                  <a:pt x="6576483" y="-354"/>
                  <a:pt x="6578600" y="705"/>
                </a:cubicBezTo>
              </a:path>
            </a:pathLst>
          </a:cu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38" name="Freeform 37"/>
          <p:cNvSpPr/>
          <p:nvPr/>
        </p:nvSpPr>
        <p:spPr>
          <a:xfrm>
            <a:off x="509116" y="2801156"/>
            <a:ext cx="2004917" cy="3266137"/>
          </a:xfrm>
          <a:custGeom>
            <a:avLst/>
            <a:gdLst>
              <a:gd name="connsiteX0" fmla="*/ 0 w 6464300"/>
              <a:gd name="connsiteY0" fmla="*/ 1981200 h 1981200"/>
              <a:gd name="connsiteX1" fmla="*/ 120650 w 6464300"/>
              <a:gd name="connsiteY1" fmla="*/ 1955800 h 1981200"/>
              <a:gd name="connsiteX2" fmla="*/ 171450 w 6464300"/>
              <a:gd name="connsiteY2" fmla="*/ 1936750 h 1981200"/>
              <a:gd name="connsiteX3" fmla="*/ 196850 w 6464300"/>
              <a:gd name="connsiteY3" fmla="*/ 1898650 h 1981200"/>
              <a:gd name="connsiteX4" fmla="*/ 330200 w 6464300"/>
              <a:gd name="connsiteY4" fmla="*/ 1898650 h 1981200"/>
              <a:gd name="connsiteX5" fmla="*/ 368300 w 6464300"/>
              <a:gd name="connsiteY5" fmla="*/ 1873250 h 1981200"/>
              <a:gd name="connsiteX6" fmla="*/ 482600 w 6464300"/>
              <a:gd name="connsiteY6" fmla="*/ 1816100 h 1981200"/>
              <a:gd name="connsiteX7" fmla="*/ 546100 w 6464300"/>
              <a:gd name="connsiteY7" fmla="*/ 1809750 h 1981200"/>
              <a:gd name="connsiteX8" fmla="*/ 736600 w 6464300"/>
              <a:gd name="connsiteY8" fmla="*/ 1765300 h 1981200"/>
              <a:gd name="connsiteX9" fmla="*/ 762000 w 6464300"/>
              <a:gd name="connsiteY9" fmla="*/ 1739900 h 1981200"/>
              <a:gd name="connsiteX10" fmla="*/ 857250 w 6464300"/>
              <a:gd name="connsiteY10" fmla="*/ 1708150 h 1981200"/>
              <a:gd name="connsiteX11" fmla="*/ 977900 w 6464300"/>
              <a:gd name="connsiteY11" fmla="*/ 1663700 h 1981200"/>
              <a:gd name="connsiteX12" fmla="*/ 1028700 w 6464300"/>
              <a:gd name="connsiteY12" fmla="*/ 1638300 h 1981200"/>
              <a:gd name="connsiteX13" fmla="*/ 1123950 w 6464300"/>
              <a:gd name="connsiteY13" fmla="*/ 1619250 h 1981200"/>
              <a:gd name="connsiteX14" fmla="*/ 1270000 w 6464300"/>
              <a:gd name="connsiteY14" fmla="*/ 1587500 h 1981200"/>
              <a:gd name="connsiteX15" fmla="*/ 1390650 w 6464300"/>
              <a:gd name="connsiteY15" fmla="*/ 1549400 h 1981200"/>
              <a:gd name="connsiteX16" fmla="*/ 1428750 w 6464300"/>
              <a:gd name="connsiteY16" fmla="*/ 1524000 h 1981200"/>
              <a:gd name="connsiteX17" fmla="*/ 1479550 w 6464300"/>
              <a:gd name="connsiteY17" fmla="*/ 1498600 h 1981200"/>
              <a:gd name="connsiteX18" fmla="*/ 1651000 w 6464300"/>
              <a:gd name="connsiteY18" fmla="*/ 1435100 h 1981200"/>
              <a:gd name="connsiteX19" fmla="*/ 1822450 w 6464300"/>
              <a:gd name="connsiteY19" fmla="*/ 1390650 h 1981200"/>
              <a:gd name="connsiteX20" fmla="*/ 1962150 w 6464300"/>
              <a:gd name="connsiteY20" fmla="*/ 1365250 h 1981200"/>
              <a:gd name="connsiteX21" fmla="*/ 2114550 w 6464300"/>
              <a:gd name="connsiteY21" fmla="*/ 1314450 h 1981200"/>
              <a:gd name="connsiteX22" fmla="*/ 2273300 w 6464300"/>
              <a:gd name="connsiteY22" fmla="*/ 1270000 h 1981200"/>
              <a:gd name="connsiteX23" fmla="*/ 2368550 w 6464300"/>
              <a:gd name="connsiteY23" fmla="*/ 1244600 h 1981200"/>
              <a:gd name="connsiteX24" fmla="*/ 2571750 w 6464300"/>
              <a:gd name="connsiteY24" fmla="*/ 1174750 h 1981200"/>
              <a:gd name="connsiteX25" fmla="*/ 2705100 w 6464300"/>
              <a:gd name="connsiteY25" fmla="*/ 1130300 h 1981200"/>
              <a:gd name="connsiteX26" fmla="*/ 2838450 w 6464300"/>
              <a:gd name="connsiteY26" fmla="*/ 1104900 h 1981200"/>
              <a:gd name="connsiteX27" fmla="*/ 2927350 w 6464300"/>
              <a:gd name="connsiteY27" fmla="*/ 1085850 h 1981200"/>
              <a:gd name="connsiteX28" fmla="*/ 3041650 w 6464300"/>
              <a:gd name="connsiteY28" fmla="*/ 1041400 h 1981200"/>
              <a:gd name="connsiteX29" fmla="*/ 3155950 w 6464300"/>
              <a:gd name="connsiteY29" fmla="*/ 1003300 h 1981200"/>
              <a:gd name="connsiteX30" fmla="*/ 3289300 w 6464300"/>
              <a:gd name="connsiteY30" fmla="*/ 952500 h 1981200"/>
              <a:gd name="connsiteX31" fmla="*/ 3378200 w 6464300"/>
              <a:gd name="connsiteY31" fmla="*/ 933450 h 1981200"/>
              <a:gd name="connsiteX32" fmla="*/ 3416300 w 6464300"/>
              <a:gd name="connsiteY32" fmla="*/ 920750 h 1981200"/>
              <a:gd name="connsiteX33" fmla="*/ 3486150 w 6464300"/>
              <a:gd name="connsiteY33" fmla="*/ 889000 h 1981200"/>
              <a:gd name="connsiteX34" fmla="*/ 3644900 w 6464300"/>
              <a:gd name="connsiteY34" fmla="*/ 850900 h 1981200"/>
              <a:gd name="connsiteX35" fmla="*/ 3816350 w 6464300"/>
              <a:gd name="connsiteY35" fmla="*/ 787400 h 1981200"/>
              <a:gd name="connsiteX36" fmla="*/ 3917950 w 6464300"/>
              <a:gd name="connsiteY36" fmla="*/ 762000 h 1981200"/>
              <a:gd name="connsiteX37" fmla="*/ 4070350 w 6464300"/>
              <a:gd name="connsiteY37" fmla="*/ 717550 h 1981200"/>
              <a:gd name="connsiteX38" fmla="*/ 4102100 w 6464300"/>
              <a:gd name="connsiteY38" fmla="*/ 692150 h 1981200"/>
              <a:gd name="connsiteX39" fmla="*/ 4311650 w 6464300"/>
              <a:gd name="connsiteY39" fmla="*/ 641350 h 1981200"/>
              <a:gd name="connsiteX40" fmla="*/ 4375150 w 6464300"/>
              <a:gd name="connsiteY40" fmla="*/ 628650 h 1981200"/>
              <a:gd name="connsiteX41" fmla="*/ 4495800 w 6464300"/>
              <a:gd name="connsiteY41" fmla="*/ 558800 h 1981200"/>
              <a:gd name="connsiteX42" fmla="*/ 4648200 w 6464300"/>
              <a:gd name="connsiteY42" fmla="*/ 533400 h 1981200"/>
              <a:gd name="connsiteX43" fmla="*/ 4787900 w 6464300"/>
              <a:gd name="connsiteY43" fmla="*/ 514350 h 1981200"/>
              <a:gd name="connsiteX44" fmla="*/ 4845050 w 6464300"/>
              <a:gd name="connsiteY44" fmla="*/ 495300 h 1981200"/>
              <a:gd name="connsiteX45" fmla="*/ 4972050 w 6464300"/>
              <a:gd name="connsiteY45" fmla="*/ 450850 h 1981200"/>
              <a:gd name="connsiteX46" fmla="*/ 5035550 w 6464300"/>
              <a:gd name="connsiteY46" fmla="*/ 419100 h 1981200"/>
              <a:gd name="connsiteX47" fmla="*/ 5073650 w 6464300"/>
              <a:gd name="connsiteY47" fmla="*/ 400050 h 1981200"/>
              <a:gd name="connsiteX48" fmla="*/ 5143500 w 6464300"/>
              <a:gd name="connsiteY48" fmla="*/ 393700 h 1981200"/>
              <a:gd name="connsiteX49" fmla="*/ 5264150 w 6464300"/>
              <a:gd name="connsiteY49" fmla="*/ 361950 h 1981200"/>
              <a:gd name="connsiteX50" fmla="*/ 5372100 w 6464300"/>
              <a:gd name="connsiteY50" fmla="*/ 336550 h 1981200"/>
              <a:gd name="connsiteX51" fmla="*/ 5480050 w 6464300"/>
              <a:gd name="connsiteY51" fmla="*/ 292100 h 1981200"/>
              <a:gd name="connsiteX52" fmla="*/ 5543550 w 6464300"/>
              <a:gd name="connsiteY52" fmla="*/ 273050 h 1981200"/>
              <a:gd name="connsiteX53" fmla="*/ 5670550 w 6464300"/>
              <a:gd name="connsiteY53" fmla="*/ 228600 h 1981200"/>
              <a:gd name="connsiteX54" fmla="*/ 5734050 w 6464300"/>
              <a:gd name="connsiteY54" fmla="*/ 203200 h 1981200"/>
              <a:gd name="connsiteX55" fmla="*/ 5791200 w 6464300"/>
              <a:gd name="connsiteY55" fmla="*/ 196850 h 1981200"/>
              <a:gd name="connsiteX56" fmla="*/ 5848350 w 6464300"/>
              <a:gd name="connsiteY56" fmla="*/ 190500 h 1981200"/>
              <a:gd name="connsiteX57" fmla="*/ 5969000 w 6464300"/>
              <a:gd name="connsiteY57" fmla="*/ 127000 h 1981200"/>
              <a:gd name="connsiteX58" fmla="*/ 6032500 w 6464300"/>
              <a:gd name="connsiteY58" fmla="*/ 114300 h 1981200"/>
              <a:gd name="connsiteX59" fmla="*/ 6121400 w 6464300"/>
              <a:gd name="connsiteY59" fmla="*/ 101600 h 1981200"/>
              <a:gd name="connsiteX60" fmla="*/ 6261100 w 6464300"/>
              <a:gd name="connsiteY60" fmla="*/ 57150 h 1981200"/>
              <a:gd name="connsiteX61" fmla="*/ 6350000 w 6464300"/>
              <a:gd name="connsiteY61" fmla="*/ 50800 h 1981200"/>
              <a:gd name="connsiteX62" fmla="*/ 6413500 w 6464300"/>
              <a:gd name="connsiteY62" fmla="*/ 25400 h 1981200"/>
              <a:gd name="connsiteX63" fmla="*/ 6438900 w 6464300"/>
              <a:gd name="connsiteY63" fmla="*/ 6350 h 1981200"/>
              <a:gd name="connsiteX64" fmla="*/ 6464300 w 6464300"/>
              <a:gd name="connsiteY64" fmla="*/ 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464300" h="1981200">
                <a:moveTo>
                  <a:pt x="0" y="1981200"/>
                </a:moveTo>
                <a:cubicBezTo>
                  <a:pt x="46037" y="1972204"/>
                  <a:pt x="92075" y="1963208"/>
                  <a:pt x="120650" y="1955800"/>
                </a:cubicBezTo>
                <a:cubicBezTo>
                  <a:pt x="149225" y="1948392"/>
                  <a:pt x="158750" y="1946275"/>
                  <a:pt x="171450" y="1936750"/>
                </a:cubicBezTo>
                <a:cubicBezTo>
                  <a:pt x="184150" y="1927225"/>
                  <a:pt x="170392" y="1905000"/>
                  <a:pt x="196850" y="1898650"/>
                </a:cubicBezTo>
                <a:cubicBezTo>
                  <a:pt x="223308" y="1892300"/>
                  <a:pt x="301625" y="1902883"/>
                  <a:pt x="330200" y="1898650"/>
                </a:cubicBezTo>
                <a:cubicBezTo>
                  <a:pt x="358775" y="1894417"/>
                  <a:pt x="342900" y="1887008"/>
                  <a:pt x="368300" y="1873250"/>
                </a:cubicBezTo>
                <a:cubicBezTo>
                  <a:pt x="393700" y="1859492"/>
                  <a:pt x="452967" y="1826683"/>
                  <a:pt x="482600" y="1816100"/>
                </a:cubicBezTo>
                <a:cubicBezTo>
                  <a:pt x="512233" y="1805517"/>
                  <a:pt x="503767" y="1818217"/>
                  <a:pt x="546100" y="1809750"/>
                </a:cubicBezTo>
                <a:cubicBezTo>
                  <a:pt x="588433" y="1801283"/>
                  <a:pt x="700617" y="1776942"/>
                  <a:pt x="736600" y="1765300"/>
                </a:cubicBezTo>
                <a:cubicBezTo>
                  <a:pt x="772583" y="1753658"/>
                  <a:pt x="741892" y="1749425"/>
                  <a:pt x="762000" y="1739900"/>
                </a:cubicBezTo>
                <a:cubicBezTo>
                  <a:pt x="782108" y="1730375"/>
                  <a:pt x="821267" y="1720850"/>
                  <a:pt x="857250" y="1708150"/>
                </a:cubicBezTo>
                <a:cubicBezTo>
                  <a:pt x="893233" y="1695450"/>
                  <a:pt x="949325" y="1675342"/>
                  <a:pt x="977900" y="1663700"/>
                </a:cubicBezTo>
                <a:cubicBezTo>
                  <a:pt x="1006475" y="1652058"/>
                  <a:pt x="1004358" y="1645708"/>
                  <a:pt x="1028700" y="1638300"/>
                </a:cubicBezTo>
                <a:cubicBezTo>
                  <a:pt x="1053042" y="1630892"/>
                  <a:pt x="1123950" y="1619250"/>
                  <a:pt x="1123950" y="1619250"/>
                </a:cubicBezTo>
                <a:cubicBezTo>
                  <a:pt x="1164166" y="1610783"/>
                  <a:pt x="1225550" y="1599142"/>
                  <a:pt x="1270000" y="1587500"/>
                </a:cubicBezTo>
                <a:cubicBezTo>
                  <a:pt x="1314450" y="1575858"/>
                  <a:pt x="1364192" y="1559983"/>
                  <a:pt x="1390650" y="1549400"/>
                </a:cubicBezTo>
                <a:cubicBezTo>
                  <a:pt x="1417108" y="1538817"/>
                  <a:pt x="1413933" y="1532467"/>
                  <a:pt x="1428750" y="1524000"/>
                </a:cubicBezTo>
                <a:cubicBezTo>
                  <a:pt x="1443567" y="1515533"/>
                  <a:pt x="1442508" y="1513417"/>
                  <a:pt x="1479550" y="1498600"/>
                </a:cubicBezTo>
                <a:cubicBezTo>
                  <a:pt x="1516592" y="1483783"/>
                  <a:pt x="1593850" y="1453092"/>
                  <a:pt x="1651000" y="1435100"/>
                </a:cubicBezTo>
                <a:cubicBezTo>
                  <a:pt x="1708150" y="1417108"/>
                  <a:pt x="1770592" y="1402292"/>
                  <a:pt x="1822450" y="1390650"/>
                </a:cubicBezTo>
                <a:cubicBezTo>
                  <a:pt x="1874308" y="1379008"/>
                  <a:pt x="1913467" y="1377950"/>
                  <a:pt x="1962150" y="1365250"/>
                </a:cubicBezTo>
                <a:cubicBezTo>
                  <a:pt x="2010833" y="1352550"/>
                  <a:pt x="2062692" y="1330325"/>
                  <a:pt x="2114550" y="1314450"/>
                </a:cubicBezTo>
                <a:cubicBezTo>
                  <a:pt x="2166408" y="1298575"/>
                  <a:pt x="2273300" y="1270000"/>
                  <a:pt x="2273300" y="1270000"/>
                </a:cubicBezTo>
                <a:cubicBezTo>
                  <a:pt x="2315633" y="1258358"/>
                  <a:pt x="2318808" y="1260475"/>
                  <a:pt x="2368550" y="1244600"/>
                </a:cubicBezTo>
                <a:cubicBezTo>
                  <a:pt x="2418292" y="1228725"/>
                  <a:pt x="2571750" y="1174750"/>
                  <a:pt x="2571750" y="1174750"/>
                </a:cubicBezTo>
                <a:cubicBezTo>
                  <a:pt x="2627842" y="1155700"/>
                  <a:pt x="2660650" y="1141942"/>
                  <a:pt x="2705100" y="1130300"/>
                </a:cubicBezTo>
                <a:cubicBezTo>
                  <a:pt x="2749550" y="1118658"/>
                  <a:pt x="2801408" y="1112308"/>
                  <a:pt x="2838450" y="1104900"/>
                </a:cubicBezTo>
                <a:cubicBezTo>
                  <a:pt x="2875492" y="1097492"/>
                  <a:pt x="2893483" y="1096433"/>
                  <a:pt x="2927350" y="1085850"/>
                </a:cubicBezTo>
                <a:cubicBezTo>
                  <a:pt x="2961217" y="1075267"/>
                  <a:pt x="3003550" y="1055158"/>
                  <a:pt x="3041650" y="1041400"/>
                </a:cubicBezTo>
                <a:cubicBezTo>
                  <a:pt x="3079750" y="1027642"/>
                  <a:pt x="3114675" y="1018117"/>
                  <a:pt x="3155950" y="1003300"/>
                </a:cubicBezTo>
                <a:cubicBezTo>
                  <a:pt x="3197225" y="988483"/>
                  <a:pt x="3252258" y="964142"/>
                  <a:pt x="3289300" y="952500"/>
                </a:cubicBezTo>
                <a:cubicBezTo>
                  <a:pt x="3326342" y="940858"/>
                  <a:pt x="3357034" y="938742"/>
                  <a:pt x="3378200" y="933450"/>
                </a:cubicBezTo>
                <a:cubicBezTo>
                  <a:pt x="3399366" y="928158"/>
                  <a:pt x="3398308" y="928158"/>
                  <a:pt x="3416300" y="920750"/>
                </a:cubicBezTo>
                <a:cubicBezTo>
                  <a:pt x="3434292" y="913342"/>
                  <a:pt x="3448050" y="900642"/>
                  <a:pt x="3486150" y="889000"/>
                </a:cubicBezTo>
                <a:cubicBezTo>
                  <a:pt x="3524250" y="877358"/>
                  <a:pt x="3589867" y="867833"/>
                  <a:pt x="3644900" y="850900"/>
                </a:cubicBezTo>
                <a:cubicBezTo>
                  <a:pt x="3699933" y="833967"/>
                  <a:pt x="3770842" y="802217"/>
                  <a:pt x="3816350" y="787400"/>
                </a:cubicBezTo>
                <a:cubicBezTo>
                  <a:pt x="3861858" y="772583"/>
                  <a:pt x="3875617" y="773642"/>
                  <a:pt x="3917950" y="762000"/>
                </a:cubicBezTo>
                <a:cubicBezTo>
                  <a:pt x="3960283" y="750358"/>
                  <a:pt x="4039658" y="729192"/>
                  <a:pt x="4070350" y="717550"/>
                </a:cubicBezTo>
                <a:cubicBezTo>
                  <a:pt x="4101042" y="705908"/>
                  <a:pt x="4061883" y="704850"/>
                  <a:pt x="4102100" y="692150"/>
                </a:cubicBezTo>
                <a:cubicBezTo>
                  <a:pt x="4142317" y="679450"/>
                  <a:pt x="4266142" y="651933"/>
                  <a:pt x="4311650" y="641350"/>
                </a:cubicBezTo>
                <a:cubicBezTo>
                  <a:pt x="4357158" y="630767"/>
                  <a:pt x="4344458" y="642408"/>
                  <a:pt x="4375150" y="628650"/>
                </a:cubicBezTo>
                <a:cubicBezTo>
                  <a:pt x="4405842" y="614892"/>
                  <a:pt x="4450292" y="574675"/>
                  <a:pt x="4495800" y="558800"/>
                </a:cubicBezTo>
                <a:cubicBezTo>
                  <a:pt x="4541308" y="542925"/>
                  <a:pt x="4599517" y="540808"/>
                  <a:pt x="4648200" y="533400"/>
                </a:cubicBezTo>
                <a:cubicBezTo>
                  <a:pt x="4696883" y="525992"/>
                  <a:pt x="4755092" y="520700"/>
                  <a:pt x="4787900" y="514350"/>
                </a:cubicBezTo>
                <a:cubicBezTo>
                  <a:pt x="4820708" y="508000"/>
                  <a:pt x="4845050" y="495300"/>
                  <a:pt x="4845050" y="495300"/>
                </a:cubicBezTo>
                <a:cubicBezTo>
                  <a:pt x="4875742" y="484717"/>
                  <a:pt x="4940300" y="463550"/>
                  <a:pt x="4972050" y="450850"/>
                </a:cubicBezTo>
                <a:cubicBezTo>
                  <a:pt x="5003800" y="438150"/>
                  <a:pt x="5035550" y="419100"/>
                  <a:pt x="5035550" y="419100"/>
                </a:cubicBezTo>
                <a:cubicBezTo>
                  <a:pt x="5052483" y="410633"/>
                  <a:pt x="5055658" y="404283"/>
                  <a:pt x="5073650" y="400050"/>
                </a:cubicBezTo>
                <a:cubicBezTo>
                  <a:pt x="5091642" y="395817"/>
                  <a:pt x="5111750" y="400050"/>
                  <a:pt x="5143500" y="393700"/>
                </a:cubicBezTo>
                <a:cubicBezTo>
                  <a:pt x="5175250" y="387350"/>
                  <a:pt x="5226050" y="371475"/>
                  <a:pt x="5264150" y="361950"/>
                </a:cubicBezTo>
                <a:cubicBezTo>
                  <a:pt x="5302250" y="352425"/>
                  <a:pt x="5336117" y="348192"/>
                  <a:pt x="5372100" y="336550"/>
                </a:cubicBezTo>
                <a:cubicBezTo>
                  <a:pt x="5408083" y="324908"/>
                  <a:pt x="5451475" y="302683"/>
                  <a:pt x="5480050" y="292100"/>
                </a:cubicBezTo>
                <a:cubicBezTo>
                  <a:pt x="5508625" y="281517"/>
                  <a:pt x="5511800" y="283633"/>
                  <a:pt x="5543550" y="273050"/>
                </a:cubicBezTo>
                <a:cubicBezTo>
                  <a:pt x="5575300" y="262467"/>
                  <a:pt x="5638800" y="240242"/>
                  <a:pt x="5670550" y="228600"/>
                </a:cubicBezTo>
                <a:cubicBezTo>
                  <a:pt x="5702300" y="216958"/>
                  <a:pt x="5713942" y="208492"/>
                  <a:pt x="5734050" y="203200"/>
                </a:cubicBezTo>
                <a:cubicBezTo>
                  <a:pt x="5754158" y="197908"/>
                  <a:pt x="5791200" y="196850"/>
                  <a:pt x="5791200" y="196850"/>
                </a:cubicBezTo>
                <a:cubicBezTo>
                  <a:pt x="5810250" y="194733"/>
                  <a:pt x="5818717" y="202142"/>
                  <a:pt x="5848350" y="190500"/>
                </a:cubicBezTo>
                <a:cubicBezTo>
                  <a:pt x="5877983" y="178858"/>
                  <a:pt x="5938308" y="139700"/>
                  <a:pt x="5969000" y="127000"/>
                </a:cubicBezTo>
                <a:cubicBezTo>
                  <a:pt x="5999692" y="114300"/>
                  <a:pt x="6007100" y="118533"/>
                  <a:pt x="6032500" y="114300"/>
                </a:cubicBezTo>
                <a:cubicBezTo>
                  <a:pt x="6057900" y="110067"/>
                  <a:pt x="6083300" y="111125"/>
                  <a:pt x="6121400" y="101600"/>
                </a:cubicBezTo>
                <a:cubicBezTo>
                  <a:pt x="6159500" y="92075"/>
                  <a:pt x="6223000" y="65617"/>
                  <a:pt x="6261100" y="57150"/>
                </a:cubicBezTo>
                <a:cubicBezTo>
                  <a:pt x="6299200" y="48683"/>
                  <a:pt x="6324600" y="56092"/>
                  <a:pt x="6350000" y="50800"/>
                </a:cubicBezTo>
                <a:cubicBezTo>
                  <a:pt x="6375400" y="45508"/>
                  <a:pt x="6398683" y="32808"/>
                  <a:pt x="6413500" y="25400"/>
                </a:cubicBezTo>
                <a:cubicBezTo>
                  <a:pt x="6428317" y="17992"/>
                  <a:pt x="6430433" y="10583"/>
                  <a:pt x="6438900" y="6350"/>
                </a:cubicBezTo>
                <a:cubicBezTo>
                  <a:pt x="6447367" y="2117"/>
                  <a:pt x="6455833" y="1058"/>
                  <a:pt x="6464300" y="0"/>
                </a:cubicBezTo>
              </a:path>
            </a:pathLst>
          </a:custGeom>
          <a:noFill/>
          <a:ln w="38100">
            <a:solidFill>
              <a:srgbClr val="F3900D"/>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568326" name="Rectangle 4"/>
          <p:cNvSpPr>
            <a:spLocks noChangeArrowheads="1"/>
          </p:cNvSpPr>
          <p:nvPr/>
        </p:nvSpPr>
        <p:spPr bwMode="auto">
          <a:xfrm>
            <a:off x="1128772" y="3141776"/>
            <a:ext cx="984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2800" b="1">
                <a:solidFill>
                  <a:srgbClr val="FFFF00"/>
                </a:solidFill>
                <a:latin typeface="Arial" pitchFamily="34" charset="0"/>
              </a:defRPr>
            </a:lvl1pPr>
            <a:lvl2pPr marL="742950" indent="-285750" defTabSz="457200">
              <a:spcBef>
                <a:spcPct val="20000"/>
              </a:spcBef>
              <a:buChar char="–"/>
              <a:defRPr sz="2400" b="1">
                <a:solidFill>
                  <a:srgbClr val="00FFFF"/>
                </a:solidFill>
                <a:latin typeface="Arial" pitchFamily="34" charset="0"/>
              </a:defRPr>
            </a:lvl2pPr>
            <a:lvl3pPr marL="1143000" indent="-228600" defTabSz="457200">
              <a:spcBef>
                <a:spcPct val="20000"/>
              </a:spcBef>
              <a:buChar char="•"/>
              <a:defRPr sz="2100" b="1">
                <a:solidFill>
                  <a:srgbClr val="99FF00"/>
                </a:solidFill>
                <a:latin typeface="Arial" pitchFamily="34" charset="0"/>
              </a:defRPr>
            </a:lvl3pPr>
            <a:lvl4pPr marL="1600200" indent="-228600" defTabSz="457200">
              <a:spcBef>
                <a:spcPct val="20000"/>
              </a:spcBef>
              <a:buChar char="–"/>
              <a:defRPr sz="1700" b="1">
                <a:solidFill>
                  <a:srgbClr val="33CC33"/>
                </a:solidFill>
                <a:latin typeface="Arial" pitchFamily="34" charset="0"/>
              </a:defRPr>
            </a:lvl4pPr>
            <a:lvl5pPr marL="2057400" indent="-228600" defTabSz="457200">
              <a:spcBef>
                <a:spcPct val="20000"/>
              </a:spcBef>
              <a:buChar char="»"/>
              <a:defRPr sz="1700" b="1">
                <a:solidFill>
                  <a:schemeClr val="tx1"/>
                </a:solidFill>
                <a:latin typeface="Arial" pitchFamily="34" charset="0"/>
              </a:defRPr>
            </a:lvl5pPr>
            <a:lvl6pPr marL="2514600" indent="-228600" defTabSz="457200" eaLnBrk="0" fontAlgn="base" hangingPunct="0">
              <a:spcBef>
                <a:spcPct val="20000"/>
              </a:spcBef>
              <a:spcAft>
                <a:spcPct val="0"/>
              </a:spcAft>
              <a:buChar char="»"/>
              <a:defRPr sz="1700" b="1">
                <a:solidFill>
                  <a:schemeClr val="tx1"/>
                </a:solidFill>
                <a:latin typeface="Arial" pitchFamily="34" charset="0"/>
              </a:defRPr>
            </a:lvl6pPr>
            <a:lvl7pPr marL="2971800" indent="-228600" defTabSz="457200" eaLnBrk="0" fontAlgn="base" hangingPunct="0">
              <a:spcBef>
                <a:spcPct val="20000"/>
              </a:spcBef>
              <a:spcAft>
                <a:spcPct val="0"/>
              </a:spcAft>
              <a:buChar char="»"/>
              <a:defRPr sz="1700" b="1">
                <a:solidFill>
                  <a:schemeClr val="tx1"/>
                </a:solidFill>
                <a:latin typeface="Arial" pitchFamily="34" charset="0"/>
              </a:defRPr>
            </a:lvl7pPr>
            <a:lvl8pPr marL="3429000" indent="-228600" defTabSz="457200" eaLnBrk="0" fontAlgn="base" hangingPunct="0">
              <a:spcBef>
                <a:spcPct val="20000"/>
              </a:spcBef>
              <a:spcAft>
                <a:spcPct val="0"/>
              </a:spcAft>
              <a:buChar char="»"/>
              <a:defRPr sz="1700" b="1">
                <a:solidFill>
                  <a:schemeClr val="tx1"/>
                </a:solidFill>
                <a:latin typeface="Arial" pitchFamily="34" charset="0"/>
              </a:defRPr>
            </a:lvl8pPr>
            <a:lvl9pPr marL="3886200" indent="-228600" defTabSz="457200" eaLnBrk="0" fontAlgn="base" hangingPunct="0">
              <a:spcBef>
                <a:spcPct val="20000"/>
              </a:spcBef>
              <a:spcAft>
                <a:spcPct val="0"/>
              </a:spcAft>
              <a:buChar char="»"/>
              <a:defRPr sz="1700" b="1">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rPr>
              <a:t>Placebo</a:t>
            </a:r>
          </a:p>
        </p:txBody>
      </p:sp>
      <p:sp>
        <p:nvSpPr>
          <p:cNvPr id="568327" name="Rectangle 5"/>
          <p:cNvSpPr>
            <a:spLocks noChangeArrowheads="1"/>
          </p:cNvSpPr>
          <p:nvPr/>
        </p:nvSpPr>
        <p:spPr bwMode="auto">
          <a:xfrm>
            <a:off x="1104953" y="4893184"/>
            <a:ext cx="1428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2800" b="1">
                <a:solidFill>
                  <a:srgbClr val="FFFF00"/>
                </a:solidFill>
                <a:latin typeface="Arial" pitchFamily="34" charset="0"/>
              </a:defRPr>
            </a:lvl1pPr>
            <a:lvl2pPr marL="742950" indent="-285750" defTabSz="457200">
              <a:spcBef>
                <a:spcPct val="20000"/>
              </a:spcBef>
              <a:buChar char="–"/>
              <a:defRPr sz="2400" b="1">
                <a:solidFill>
                  <a:srgbClr val="00FFFF"/>
                </a:solidFill>
                <a:latin typeface="Arial" pitchFamily="34" charset="0"/>
              </a:defRPr>
            </a:lvl2pPr>
            <a:lvl3pPr marL="1143000" indent="-228600" defTabSz="457200">
              <a:spcBef>
                <a:spcPct val="20000"/>
              </a:spcBef>
              <a:buChar char="•"/>
              <a:defRPr sz="2100" b="1">
                <a:solidFill>
                  <a:srgbClr val="99FF00"/>
                </a:solidFill>
                <a:latin typeface="Arial" pitchFamily="34" charset="0"/>
              </a:defRPr>
            </a:lvl3pPr>
            <a:lvl4pPr marL="1600200" indent="-228600" defTabSz="457200">
              <a:spcBef>
                <a:spcPct val="20000"/>
              </a:spcBef>
              <a:buChar char="–"/>
              <a:defRPr sz="1700" b="1">
                <a:solidFill>
                  <a:srgbClr val="33CC33"/>
                </a:solidFill>
                <a:latin typeface="Arial" pitchFamily="34" charset="0"/>
              </a:defRPr>
            </a:lvl4pPr>
            <a:lvl5pPr marL="2057400" indent="-228600" defTabSz="457200">
              <a:spcBef>
                <a:spcPct val="20000"/>
              </a:spcBef>
              <a:buChar char="»"/>
              <a:defRPr sz="1700" b="1">
                <a:solidFill>
                  <a:schemeClr val="tx1"/>
                </a:solidFill>
                <a:latin typeface="Arial" pitchFamily="34" charset="0"/>
              </a:defRPr>
            </a:lvl5pPr>
            <a:lvl6pPr marL="2514600" indent="-228600" defTabSz="457200" eaLnBrk="0" fontAlgn="base" hangingPunct="0">
              <a:spcBef>
                <a:spcPct val="20000"/>
              </a:spcBef>
              <a:spcAft>
                <a:spcPct val="0"/>
              </a:spcAft>
              <a:buChar char="»"/>
              <a:defRPr sz="1700" b="1">
                <a:solidFill>
                  <a:schemeClr val="tx1"/>
                </a:solidFill>
                <a:latin typeface="Arial" pitchFamily="34" charset="0"/>
              </a:defRPr>
            </a:lvl6pPr>
            <a:lvl7pPr marL="2971800" indent="-228600" defTabSz="457200" eaLnBrk="0" fontAlgn="base" hangingPunct="0">
              <a:spcBef>
                <a:spcPct val="20000"/>
              </a:spcBef>
              <a:spcAft>
                <a:spcPct val="0"/>
              </a:spcAft>
              <a:buChar char="»"/>
              <a:defRPr sz="1700" b="1">
                <a:solidFill>
                  <a:schemeClr val="tx1"/>
                </a:solidFill>
                <a:latin typeface="Arial" pitchFamily="34" charset="0"/>
              </a:defRPr>
            </a:lvl7pPr>
            <a:lvl8pPr marL="3429000" indent="-228600" defTabSz="457200" eaLnBrk="0" fontAlgn="base" hangingPunct="0">
              <a:spcBef>
                <a:spcPct val="20000"/>
              </a:spcBef>
              <a:spcAft>
                <a:spcPct val="0"/>
              </a:spcAft>
              <a:buChar char="»"/>
              <a:defRPr sz="1700" b="1">
                <a:solidFill>
                  <a:schemeClr val="tx1"/>
                </a:solidFill>
                <a:latin typeface="Arial" pitchFamily="34" charset="0"/>
              </a:defRPr>
            </a:lvl8pPr>
            <a:lvl9pPr marL="3886200" indent="-228600" defTabSz="457200" eaLnBrk="0" fontAlgn="base" hangingPunct="0">
              <a:spcBef>
                <a:spcPct val="20000"/>
              </a:spcBef>
              <a:spcAft>
                <a:spcPct val="0"/>
              </a:spcAft>
              <a:buChar char="»"/>
              <a:defRPr sz="1700" b="1">
                <a:solidFill>
                  <a:schemeClr val="tx1"/>
                </a:solidFill>
                <a:latin typeface="Arial"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F3900D"/>
                </a:solidFill>
                <a:effectLst/>
                <a:uLnTx/>
                <a:uFillTx/>
                <a:latin typeface="Arial" pitchFamily="34" charset="0"/>
                <a:ea typeface="MS PGothic" pitchFamily="34" charset="-128"/>
                <a:cs typeface="Arial" pitchFamily="34" charset="0"/>
              </a:rPr>
              <a:t>Liraglutide</a:t>
            </a:r>
            <a:endParaRPr kumimoji="0" lang="en-US" altLang="en-US" sz="1600" b="1" i="0" u="none" strike="noStrike" kern="1200" cap="none" spc="0" normalizeH="0" baseline="0" noProof="0" dirty="0">
              <a:ln>
                <a:noFill/>
              </a:ln>
              <a:solidFill>
                <a:srgbClr val="F3900D"/>
              </a:solidFill>
              <a:effectLst/>
              <a:uLnTx/>
              <a:uFillTx/>
              <a:latin typeface="Arial" pitchFamily="34" charset="0"/>
              <a:ea typeface="MS PGothic" pitchFamily="34" charset="-128"/>
              <a:cs typeface="Arial" pitchFamily="34" charset="0"/>
            </a:endParaRPr>
          </a:p>
        </p:txBody>
      </p:sp>
      <p:sp>
        <p:nvSpPr>
          <p:cNvPr id="534539" name="Text Box 65"/>
          <p:cNvSpPr txBox="1">
            <a:spLocks noChangeArrowheads="1"/>
          </p:cNvSpPr>
          <p:nvPr/>
        </p:nvSpPr>
        <p:spPr bwMode="auto">
          <a:xfrm>
            <a:off x="113004" y="3412647"/>
            <a:ext cx="5896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10 -</a:t>
            </a:r>
          </a:p>
        </p:txBody>
      </p:sp>
      <p:sp>
        <p:nvSpPr>
          <p:cNvPr id="534540" name="Text Box 63"/>
          <p:cNvSpPr txBox="1">
            <a:spLocks noChangeArrowheads="1"/>
          </p:cNvSpPr>
          <p:nvPr/>
        </p:nvSpPr>
        <p:spPr bwMode="auto">
          <a:xfrm>
            <a:off x="-43870" y="2281273"/>
            <a:ext cx="746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15 -</a:t>
            </a:r>
          </a:p>
        </p:txBody>
      </p:sp>
      <p:sp>
        <p:nvSpPr>
          <p:cNvPr id="534541" name="Text Box 65"/>
          <p:cNvSpPr txBox="1">
            <a:spLocks noChangeArrowheads="1"/>
          </p:cNvSpPr>
          <p:nvPr/>
        </p:nvSpPr>
        <p:spPr bwMode="auto">
          <a:xfrm>
            <a:off x="9593" y="4536139"/>
            <a:ext cx="693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5 -</a:t>
            </a:r>
          </a:p>
        </p:txBody>
      </p:sp>
      <p:sp>
        <p:nvSpPr>
          <p:cNvPr id="534543" name="Text Box 67"/>
          <p:cNvSpPr txBox="1">
            <a:spLocks noChangeArrowheads="1"/>
          </p:cNvSpPr>
          <p:nvPr/>
        </p:nvSpPr>
        <p:spPr bwMode="auto">
          <a:xfrm rot="5400000">
            <a:off x="499047" y="5913627"/>
            <a:ext cx="397954"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44" name="Text Box 67"/>
          <p:cNvSpPr txBox="1">
            <a:spLocks noChangeArrowheads="1"/>
          </p:cNvSpPr>
          <p:nvPr/>
        </p:nvSpPr>
        <p:spPr bwMode="auto">
          <a:xfrm>
            <a:off x="590662" y="6052410"/>
            <a:ext cx="549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12</a:t>
            </a:r>
          </a:p>
        </p:txBody>
      </p:sp>
      <p:sp>
        <p:nvSpPr>
          <p:cNvPr id="534545" name="Text Box 67"/>
          <p:cNvSpPr txBox="1">
            <a:spLocks noChangeArrowheads="1"/>
          </p:cNvSpPr>
          <p:nvPr/>
        </p:nvSpPr>
        <p:spPr bwMode="auto">
          <a:xfrm rot="5400000">
            <a:off x="719307" y="5913892"/>
            <a:ext cx="397954" cy="12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46" name="Text Box 67"/>
          <p:cNvSpPr txBox="1">
            <a:spLocks noChangeArrowheads="1"/>
          </p:cNvSpPr>
          <p:nvPr/>
        </p:nvSpPr>
        <p:spPr bwMode="auto">
          <a:xfrm>
            <a:off x="1077165" y="6052410"/>
            <a:ext cx="5557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24</a:t>
            </a:r>
          </a:p>
        </p:txBody>
      </p:sp>
      <p:sp>
        <p:nvSpPr>
          <p:cNvPr id="534547" name="Text Box 67"/>
          <p:cNvSpPr txBox="1">
            <a:spLocks noChangeArrowheads="1"/>
          </p:cNvSpPr>
          <p:nvPr/>
        </p:nvSpPr>
        <p:spPr bwMode="auto">
          <a:xfrm rot="5400000">
            <a:off x="937440" y="5913627"/>
            <a:ext cx="397954"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48" name="Text Box 67"/>
          <p:cNvSpPr txBox="1">
            <a:spLocks noChangeArrowheads="1"/>
          </p:cNvSpPr>
          <p:nvPr/>
        </p:nvSpPr>
        <p:spPr bwMode="auto">
          <a:xfrm>
            <a:off x="319863" y="6052410"/>
            <a:ext cx="2642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0</a:t>
            </a:r>
          </a:p>
        </p:txBody>
      </p:sp>
      <p:sp>
        <p:nvSpPr>
          <p:cNvPr id="534552" name="Text Box 67"/>
          <p:cNvSpPr txBox="1">
            <a:spLocks noChangeArrowheads="1"/>
          </p:cNvSpPr>
          <p:nvPr/>
        </p:nvSpPr>
        <p:spPr bwMode="auto">
          <a:xfrm rot="5400000">
            <a:off x="1170718" y="5913627"/>
            <a:ext cx="397954"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53" name="Text Box 67"/>
          <p:cNvSpPr txBox="1">
            <a:spLocks noChangeArrowheads="1"/>
          </p:cNvSpPr>
          <p:nvPr/>
        </p:nvSpPr>
        <p:spPr bwMode="auto">
          <a:xfrm rot="5400000">
            <a:off x="1397885" y="5913892"/>
            <a:ext cx="397954" cy="12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54" name="Text Box 67"/>
          <p:cNvSpPr txBox="1">
            <a:spLocks noChangeArrowheads="1"/>
          </p:cNvSpPr>
          <p:nvPr/>
        </p:nvSpPr>
        <p:spPr bwMode="auto">
          <a:xfrm rot="5400000">
            <a:off x="1917729" y="5913627"/>
            <a:ext cx="397954"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55" name="Text Box 67"/>
          <p:cNvSpPr txBox="1">
            <a:spLocks noChangeArrowheads="1"/>
          </p:cNvSpPr>
          <p:nvPr/>
        </p:nvSpPr>
        <p:spPr bwMode="auto">
          <a:xfrm rot="5400000">
            <a:off x="2131772" y="5913627"/>
            <a:ext cx="397954"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56" name="Text Box 63"/>
          <p:cNvSpPr txBox="1">
            <a:spLocks noChangeArrowheads="1"/>
          </p:cNvSpPr>
          <p:nvPr/>
        </p:nvSpPr>
        <p:spPr bwMode="auto">
          <a:xfrm>
            <a:off x="58037" y="1327263"/>
            <a:ext cx="6446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20 -</a:t>
            </a:r>
          </a:p>
        </p:txBody>
      </p:sp>
      <p:sp>
        <p:nvSpPr>
          <p:cNvPr id="534557" name="Text Box 67"/>
          <p:cNvSpPr txBox="1">
            <a:spLocks noChangeArrowheads="1"/>
          </p:cNvSpPr>
          <p:nvPr/>
        </p:nvSpPr>
        <p:spPr bwMode="auto">
          <a:xfrm>
            <a:off x="333672" y="5604425"/>
            <a:ext cx="2182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0</a:t>
            </a:r>
          </a:p>
        </p:txBody>
      </p:sp>
      <p:sp>
        <p:nvSpPr>
          <p:cNvPr id="534558" name="Text Box 67"/>
          <p:cNvSpPr txBox="1">
            <a:spLocks noChangeArrowheads="1"/>
          </p:cNvSpPr>
          <p:nvPr/>
        </p:nvSpPr>
        <p:spPr bwMode="auto">
          <a:xfrm>
            <a:off x="1563669" y="6052410"/>
            <a:ext cx="5547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36</a:t>
            </a:r>
          </a:p>
        </p:txBody>
      </p:sp>
      <p:sp>
        <p:nvSpPr>
          <p:cNvPr id="534559" name="Text Box 67"/>
          <p:cNvSpPr txBox="1">
            <a:spLocks noChangeArrowheads="1"/>
          </p:cNvSpPr>
          <p:nvPr/>
        </p:nvSpPr>
        <p:spPr bwMode="auto">
          <a:xfrm rot="5400000">
            <a:off x="1608199" y="5912412"/>
            <a:ext cx="395527"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534561" name="Text Box 67"/>
          <p:cNvSpPr txBox="1">
            <a:spLocks noChangeArrowheads="1"/>
          </p:cNvSpPr>
          <p:nvPr/>
        </p:nvSpPr>
        <p:spPr bwMode="auto">
          <a:xfrm>
            <a:off x="2293427" y="6052410"/>
            <a:ext cx="4359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54</a:t>
            </a:r>
          </a:p>
        </p:txBody>
      </p:sp>
      <p:sp>
        <p:nvSpPr>
          <p:cNvPr id="534562" name="Text Box 67"/>
          <p:cNvSpPr txBox="1">
            <a:spLocks noChangeArrowheads="1"/>
          </p:cNvSpPr>
          <p:nvPr/>
        </p:nvSpPr>
        <p:spPr bwMode="auto">
          <a:xfrm rot="5400000">
            <a:off x="2370895" y="5913627"/>
            <a:ext cx="397954" cy="1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cxnSp>
        <p:nvCxnSpPr>
          <p:cNvPr id="13" name="Straight Connector 12"/>
          <p:cNvCxnSpPr/>
          <p:nvPr/>
        </p:nvCxnSpPr>
        <p:spPr>
          <a:xfrm>
            <a:off x="478828" y="6093985"/>
            <a:ext cx="2033080" cy="0"/>
          </a:xfrm>
          <a:prstGeom prst="line">
            <a:avLst/>
          </a:prstGeom>
          <a:ln w="317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11403" y="1442512"/>
            <a:ext cx="0" cy="456919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4565" name="TextBox 3"/>
          <p:cNvSpPr txBox="1">
            <a:spLocks noChangeArrowheads="1"/>
          </p:cNvSpPr>
          <p:nvPr/>
        </p:nvSpPr>
        <p:spPr bwMode="auto">
          <a:xfrm>
            <a:off x="698176" y="1328214"/>
            <a:ext cx="1655643" cy="954107"/>
          </a:xfrm>
          <a:prstGeom prst="rect">
            <a:avLst/>
          </a:prstGeom>
          <a:solidFill>
            <a:schemeClr val="bg1"/>
          </a:solidFill>
          <a:ln>
            <a:noFill/>
          </a:ln>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N = 9,340</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HR = 0.87</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95% Cl, 0.78-0.97</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P=0.01</a:t>
            </a:r>
          </a:p>
        </p:txBody>
      </p:sp>
      <p:sp>
        <p:nvSpPr>
          <p:cNvPr id="51" name="TextBox 16"/>
          <p:cNvSpPr txBox="1">
            <a:spLocks noChangeArrowheads="1"/>
          </p:cNvSpPr>
          <p:nvPr/>
        </p:nvSpPr>
        <p:spPr bwMode="auto">
          <a:xfrm>
            <a:off x="3269263" y="4893184"/>
            <a:ext cx="14797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FF6600"/>
                </a:solidFill>
                <a:effectLst/>
                <a:uLnTx/>
                <a:uFillTx/>
                <a:latin typeface="Arial" panose="020B0604020202020204" pitchFamily="34" charset="0"/>
                <a:ea typeface="MS PGothic" panose="020B0600070205080204" pitchFamily="34" charset="-128"/>
                <a:cs typeface="Arial" panose="020B0604020202020204" pitchFamily="34" charset="0"/>
              </a:rPr>
              <a:t>Semaglutide</a:t>
            </a:r>
            <a:endParaRPr kumimoji="0" lang="en-US" altLang="en-US" sz="1600" b="1" i="0" u="none" strike="noStrike" kern="1200" cap="none" spc="0" normalizeH="0" baseline="0" noProof="0" dirty="0">
              <a:ln>
                <a:noFill/>
              </a:ln>
              <a:solidFill>
                <a:srgbClr val="FF66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6" name="TextBox 115"/>
          <p:cNvSpPr txBox="1"/>
          <p:nvPr/>
        </p:nvSpPr>
        <p:spPr>
          <a:xfrm>
            <a:off x="4980664" y="1256976"/>
            <a:ext cx="1684260" cy="9541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N = 14,752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a:cs typeface="Arial" panose="020B0604020202020204" pitchFamily="34" charset="0"/>
              </a:rPr>
              <a:t>HR = 0.91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a:cs typeface="Arial" panose="020B0604020202020204" pitchFamily="34" charset="0"/>
              </a:rPr>
              <a:t>95% CI =0.83-1.00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a:cs typeface="Arial" panose="020B0604020202020204" pitchFamily="34" charset="0"/>
              </a:rPr>
              <a:t>P=0.06</a:t>
            </a:r>
          </a:p>
        </p:txBody>
      </p:sp>
      <p:pic>
        <p:nvPicPr>
          <p:cNvPr id="117" name="Picture 116"/>
          <p:cNvPicPr>
            <a:picLocks noChangeAspect="1"/>
          </p:cNvPicPr>
          <p:nvPr/>
        </p:nvPicPr>
        <p:blipFill rotWithShape="1">
          <a:blip r:embed="rId2" cstate="print">
            <a:extLst>
              <a:ext uri="{28A0092B-C50C-407E-A947-70E740481C1C}">
                <a14:useLocalDpi xmlns:a14="http://schemas.microsoft.com/office/drawing/2010/main" val="0"/>
              </a:ext>
            </a:extLst>
          </a:blip>
          <a:srcRect r="55955" b="55404"/>
          <a:stretch/>
        </p:blipFill>
        <p:spPr>
          <a:xfrm>
            <a:off x="4890059" y="1724448"/>
            <a:ext cx="1798909" cy="4781642"/>
          </a:xfrm>
          <a:prstGeom prst="rect">
            <a:avLst/>
          </a:prstGeom>
        </p:spPr>
      </p:pic>
      <p:sp>
        <p:nvSpPr>
          <p:cNvPr id="135" name="TextBox 134"/>
          <p:cNvSpPr txBox="1"/>
          <p:nvPr/>
        </p:nvSpPr>
        <p:spPr>
          <a:xfrm>
            <a:off x="5488207" y="6068018"/>
            <a:ext cx="341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S PGothic"/>
                <a:cs typeface="+mn-cs"/>
              </a:rPr>
              <a:t>2</a:t>
            </a:r>
          </a:p>
        </p:txBody>
      </p:sp>
      <p:sp>
        <p:nvSpPr>
          <p:cNvPr id="119" name="Freeform 79"/>
          <p:cNvSpPr>
            <a:spLocks/>
          </p:cNvSpPr>
          <p:nvPr/>
        </p:nvSpPr>
        <p:spPr bwMode="auto">
          <a:xfrm flipH="1">
            <a:off x="4844341" y="1423313"/>
            <a:ext cx="35241" cy="4662489"/>
          </a:xfrm>
          <a:custGeom>
            <a:avLst/>
            <a:gdLst>
              <a:gd name="T0" fmla="*/ 0 w 58"/>
              <a:gd name="T1" fmla="*/ 0 h 1360"/>
              <a:gd name="T2" fmla="*/ 2147483647 w 58"/>
              <a:gd name="T3" fmla="*/ 0 h 1360"/>
              <a:gd name="T4" fmla="*/ 2147483647 w 58"/>
              <a:gd name="T5" fmla="*/ 2147483647 h 1360"/>
              <a:gd name="T6" fmla="*/ 0 w 58"/>
              <a:gd name="T7" fmla="*/ 2147483647 h 1360"/>
              <a:gd name="T8" fmla="*/ 0 60000 65536"/>
              <a:gd name="T9" fmla="*/ 0 60000 65536"/>
              <a:gd name="T10" fmla="*/ 0 60000 65536"/>
              <a:gd name="T11" fmla="*/ 0 60000 65536"/>
              <a:gd name="T12" fmla="*/ 0 w 58"/>
              <a:gd name="T13" fmla="*/ 0 h 1360"/>
              <a:gd name="T14" fmla="*/ 58 w 58"/>
              <a:gd name="T15" fmla="*/ 1360 h 1360"/>
            </a:gdLst>
            <a:ahLst/>
            <a:cxnLst>
              <a:cxn ang="T8">
                <a:pos x="T0" y="T1"/>
              </a:cxn>
              <a:cxn ang="T9">
                <a:pos x="T2" y="T3"/>
              </a:cxn>
              <a:cxn ang="T10">
                <a:pos x="T4" y="T5"/>
              </a:cxn>
              <a:cxn ang="T11">
                <a:pos x="T6" y="T7"/>
              </a:cxn>
            </a:cxnLst>
            <a:rect l="T12" t="T13" r="T14" b="T15"/>
            <a:pathLst>
              <a:path w="58" h="1360">
                <a:moveTo>
                  <a:pt x="0" y="0"/>
                </a:moveTo>
                <a:lnTo>
                  <a:pt x="58" y="0"/>
                </a:lnTo>
                <a:lnTo>
                  <a:pt x="58" y="1360"/>
                </a:lnTo>
                <a:lnTo>
                  <a:pt x="0" y="1360"/>
                </a:lnTo>
              </a:path>
            </a:pathLst>
          </a:custGeom>
          <a:noFill/>
          <a:ln w="28575">
            <a:solidFill>
              <a:srgbClr val="FFFFFF"/>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pitchFamily="-96" charset="0"/>
              <a:ea typeface="MS PGothic"/>
              <a:cs typeface="+mn-cs"/>
            </a:endParaRPr>
          </a:p>
        </p:txBody>
      </p:sp>
      <p:sp>
        <p:nvSpPr>
          <p:cNvPr id="120" name="TextBox 66"/>
          <p:cNvSpPr txBox="1">
            <a:spLocks noChangeArrowheads="1"/>
          </p:cNvSpPr>
          <p:nvPr/>
        </p:nvSpPr>
        <p:spPr bwMode="auto">
          <a:xfrm>
            <a:off x="4548814" y="4121703"/>
            <a:ext cx="538431" cy="4001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a:cs typeface="Arial" pitchFamily="34" charset="0"/>
              </a:rPr>
              <a:t>6 -</a:t>
            </a:r>
          </a:p>
        </p:txBody>
      </p:sp>
      <p:sp>
        <p:nvSpPr>
          <p:cNvPr id="121" name="TextBox 66"/>
          <p:cNvSpPr txBox="1">
            <a:spLocks noChangeArrowheads="1"/>
          </p:cNvSpPr>
          <p:nvPr/>
        </p:nvSpPr>
        <p:spPr bwMode="auto">
          <a:xfrm>
            <a:off x="4579812" y="5827835"/>
            <a:ext cx="817470" cy="4001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a:cs typeface="Arial" pitchFamily="34" charset="0"/>
              </a:rPr>
              <a:t>0</a:t>
            </a:r>
          </a:p>
        </p:txBody>
      </p:sp>
      <p:sp>
        <p:nvSpPr>
          <p:cNvPr id="122" name="TextBox 66"/>
          <p:cNvSpPr txBox="1">
            <a:spLocks noChangeArrowheads="1"/>
          </p:cNvSpPr>
          <p:nvPr/>
        </p:nvSpPr>
        <p:spPr bwMode="auto">
          <a:xfrm>
            <a:off x="4417213" y="2696426"/>
            <a:ext cx="718809" cy="4001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a:cs typeface="Arial" pitchFamily="34" charset="0"/>
              </a:rPr>
              <a:t>12 -</a:t>
            </a:r>
          </a:p>
        </p:txBody>
      </p:sp>
      <p:sp>
        <p:nvSpPr>
          <p:cNvPr id="123" name="TextBox 66"/>
          <p:cNvSpPr txBox="1">
            <a:spLocks noChangeArrowheads="1"/>
          </p:cNvSpPr>
          <p:nvPr/>
        </p:nvSpPr>
        <p:spPr bwMode="auto">
          <a:xfrm>
            <a:off x="4427172" y="1214436"/>
            <a:ext cx="670546" cy="40011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a:cs typeface="Arial" pitchFamily="34" charset="0"/>
              </a:rPr>
              <a:t>18 -</a:t>
            </a:r>
          </a:p>
        </p:txBody>
      </p:sp>
      <p:sp>
        <p:nvSpPr>
          <p:cNvPr id="126" name="Freeform 79"/>
          <p:cNvSpPr>
            <a:spLocks/>
          </p:cNvSpPr>
          <p:nvPr/>
        </p:nvSpPr>
        <p:spPr bwMode="auto">
          <a:xfrm rot="16200000" flipH="1">
            <a:off x="5768139" y="5176352"/>
            <a:ext cx="0" cy="1852060"/>
          </a:xfrm>
          <a:custGeom>
            <a:avLst/>
            <a:gdLst>
              <a:gd name="T0" fmla="*/ 0 w 58"/>
              <a:gd name="T1" fmla="*/ 0 h 1360"/>
              <a:gd name="T2" fmla="*/ 2147483647 w 58"/>
              <a:gd name="T3" fmla="*/ 0 h 1360"/>
              <a:gd name="T4" fmla="*/ 2147483647 w 58"/>
              <a:gd name="T5" fmla="*/ 2147483647 h 1360"/>
              <a:gd name="T6" fmla="*/ 0 w 58"/>
              <a:gd name="T7" fmla="*/ 2147483647 h 1360"/>
              <a:gd name="T8" fmla="*/ 0 60000 65536"/>
              <a:gd name="T9" fmla="*/ 0 60000 65536"/>
              <a:gd name="T10" fmla="*/ 0 60000 65536"/>
              <a:gd name="T11" fmla="*/ 0 60000 65536"/>
              <a:gd name="T12" fmla="*/ 0 w 58"/>
              <a:gd name="T13" fmla="*/ 0 h 1360"/>
              <a:gd name="T14" fmla="*/ 58 w 58"/>
              <a:gd name="T15" fmla="*/ 1360 h 1360"/>
            </a:gdLst>
            <a:ahLst/>
            <a:cxnLst>
              <a:cxn ang="T8">
                <a:pos x="T0" y="T1"/>
              </a:cxn>
              <a:cxn ang="T9">
                <a:pos x="T2" y="T3"/>
              </a:cxn>
              <a:cxn ang="T10">
                <a:pos x="T4" y="T5"/>
              </a:cxn>
              <a:cxn ang="T11">
                <a:pos x="T6" y="T7"/>
              </a:cxn>
            </a:cxnLst>
            <a:rect l="T12" t="T13" r="T14" b="T15"/>
            <a:pathLst>
              <a:path w="58" h="1360">
                <a:moveTo>
                  <a:pt x="0" y="0"/>
                </a:moveTo>
                <a:lnTo>
                  <a:pt x="58" y="0"/>
                </a:lnTo>
                <a:lnTo>
                  <a:pt x="58" y="1360"/>
                </a:lnTo>
                <a:lnTo>
                  <a:pt x="0" y="1360"/>
                </a:lnTo>
              </a:path>
            </a:pathLst>
          </a:custGeom>
          <a:noFill/>
          <a:ln w="28575">
            <a:solidFill>
              <a:schemeClr val="bg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pitchFamily="-96" charset="0"/>
              <a:ea typeface="MS PGothic"/>
              <a:cs typeface="+mn-cs"/>
            </a:endParaRPr>
          </a:p>
        </p:txBody>
      </p:sp>
      <p:sp>
        <p:nvSpPr>
          <p:cNvPr id="127" name="Rectangle 20"/>
          <p:cNvSpPr>
            <a:spLocks noChangeArrowheads="1"/>
          </p:cNvSpPr>
          <p:nvPr/>
        </p:nvSpPr>
        <p:spPr bwMode="auto">
          <a:xfrm rot="16200000">
            <a:off x="4561902" y="6025463"/>
            <a:ext cx="581539" cy="18045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charset="0"/>
                <a:ea typeface="MS PGothic"/>
                <a:cs typeface="Arial" pitchFamily="34" charset="0"/>
              </a:rPr>
              <a:t>-</a:t>
            </a:r>
          </a:p>
        </p:txBody>
      </p:sp>
      <p:sp>
        <p:nvSpPr>
          <p:cNvPr id="128" name="Rectangle 20"/>
          <p:cNvSpPr>
            <a:spLocks noChangeArrowheads="1"/>
          </p:cNvSpPr>
          <p:nvPr/>
        </p:nvSpPr>
        <p:spPr bwMode="auto">
          <a:xfrm rot="16200000">
            <a:off x="4921143" y="5811012"/>
            <a:ext cx="581539" cy="18045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Helvetica" charset="0"/>
                <a:ea typeface="MS PGothic"/>
                <a:cs typeface="Arial" pitchFamily="34" charset="0"/>
              </a:rPr>
              <a:t>-</a:t>
            </a:r>
          </a:p>
        </p:txBody>
      </p:sp>
      <p:sp>
        <p:nvSpPr>
          <p:cNvPr id="129" name="Rectangle 20"/>
          <p:cNvSpPr>
            <a:spLocks noChangeArrowheads="1"/>
          </p:cNvSpPr>
          <p:nvPr/>
        </p:nvSpPr>
        <p:spPr bwMode="auto">
          <a:xfrm rot="16200000">
            <a:off x="5257447" y="5811012"/>
            <a:ext cx="581539" cy="18045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charset="0"/>
                <a:ea typeface="MS PGothic"/>
                <a:cs typeface="Arial" pitchFamily="34" charset="0"/>
              </a:rPr>
              <a:t>-</a:t>
            </a:r>
          </a:p>
        </p:txBody>
      </p:sp>
      <p:sp>
        <p:nvSpPr>
          <p:cNvPr id="130" name="Rectangle 20"/>
          <p:cNvSpPr>
            <a:spLocks noChangeArrowheads="1"/>
          </p:cNvSpPr>
          <p:nvPr/>
        </p:nvSpPr>
        <p:spPr bwMode="auto">
          <a:xfrm rot="16200000">
            <a:off x="5952992" y="5811011"/>
            <a:ext cx="581539" cy="18045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charset="0"/>
                <a:ea typeface="MS PGothic"/>
                <a:cs typeface="Arial" pitchFamily="34" charset="0"/>
              </a:rPr>
              <a:t>-</a:t>
            </a:r>
          </a:p>
        </p:txBody>
      </p:sp>
      <p:sp>
        <p:nvSpPr>
          <p:cNvPr id="131" name="Rectangle 20"/>
          <p:cNvSpPr>
            <a:spLocks noChangeArrowheads="1"/>
          </p:cNvSpPr>
          <p:nvPr/>
        </p:nvSpPr>
        <p:spPr bwMode="auto">
          <a:xfrm rot="16200000">
            <a:off x="5610954" y="5811012"/>
            <a:ext cx="581539" cy="18045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charset="0"/>
                <a:ea typeface="MS PGothic"/>
                <a:cs typeface="Arial" pitchFamily="34" charset="0"/>
              </a:rPr>
              <a:t>-</a:t>
            </a:r>
          </a:p>
        </p:txBody>
      </p:sp>
      <p:sp>
        <p:nvSpPr>
          <p:cNvPr id="132" name="Rectangle 20"/>
          <p:cNvSpPr>
            <a:spLocks noChangeArrowheads="1"/>
          </p:cNvSpPr>
          <p:nvPr/>
        </p:nvSpPr>
        <p:spPr bwMode="auto">
          <a:xfrm rot="16200000">
            <a:off x="6295029" y="5811012"/>
            <a:ext cx="581539" cy="180453"/>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Helvetica" charset="0"/>
                <a:ea typeface="MS PGothic"/>
                <a:cs typeface="Arial" pitchFamily="34" charset="0"/>
              </a:rPr>
              <a:t>-</a:t>
            </a:r>
          </a:p>
        </p:txBody>
      </p:sp>
      <p:sp>
        <p:nvSpPr>
          <p:cNvPr id="133" name="TextBox 132"/>
          <p:cNvSpPr txBox="1"/>
          <p:nvPr/>
        </p:nvSpPr>
        <p:spPr>
          <a:xfrm>
            <a:off x="4773700" y="6066452"/>
            <a:ext cx="341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S PGothic"/>
                <a:cs typeface="+mn-cs"/>
              </a:rPr>
              <a:t>0</a:t>
            </a:r>
          </a:p>
        </p:txBody>
      </p:sp>
      <p:sp>
        <p:nvSpPr>
          <p:cNvPr id="134" name="TextBox 133"/>
          <p:cNvSpPr txBox="1"/>
          <p:nvPr/>
        </p:nvSpPr>
        <p:spPr>
          <a:xfrm>
            <a:off x="5124430" y="6068018"/>
            <a:ext cx="341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S PGothic"/>
                <a:cs typeface="+mn-cs"/>
              </a:rPr>
              <a:t>1</a:t>
            </a:r>
          </a:p>
        </p:txBody>
      </p:sp>
      <p:sp>
        <p:nvSpPr>
          <p:cNvPr id="136" name="TextBox 135"/>
          <p:cNvSpPr txBox="1"/>
          <p:nvPr/>
        </p:nvSpPr>
        <p:spPr>
          <a:xfrm>
            <a:off x="5822794" y="6068018"/>
            <a:ext cx="341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S PGothic"/>
                <a:cs typeface="+mn-cs"/>
              </a:rPr>
              <a:t>3</a:t>
            </a:r>
          </a:p>
        </p:txBody>
      </p:sp>
      <p:sp>
        <p:nvSpPr>
          <p:cNvPr id="137" name="TextBox 136"/>
          <p:cNvSpPr txBox="1"/>
          <p:nvPr/>
        </p:nvSpPr>
        <p:spPr>
          <a:xfrm>
            <a:off x="6182439" y="6068018"/>
            <a:ext cx="341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S PGothic"/>
                <a:cs typeface="+mn-cs"/>
              </a:rPr>
              <a:t>4</a:t>
            </a:r>
          </a:p>
        </p:txBody>
      </p:sp>
      <p:sp>
        <p:nvSpPr>
          <p:cNvPr id="138" name="TextBox 137"/>
          <p:cNvSpPr txBox="1"/>
          <p:nvPr/>
        </p:nvSpPr>
        <p:spPr>
          <a:xfrm>
            <a:off x="6510806" y="6068018"/>
            <a:ext cx="3418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S PGothic"/>
                <a:cs typeface="+mn-cs"/>
              </a:rPr>
              <a:t>5</a:t>
            </a:r>
          </a:p>
        </p:txBody>
      </p:sp>
      <p:sp>
        <p:nvSpPr>
          <p:cNvPr id="139" name="Text Box 104"/>
          <p:cNvSpPr txBox="1">
            <a:spLocks noChangeArrowheads="1"/>
          </p:cNvSpPr>
          <p:nvPr/>
        </p:nvSpPr>
        <p:spPr bwMode="auto">
          <a:xfrm>
            <a:off x="5194637" y="4889690"/>
            <a:ext cx="1464107" cy="345543"/>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FF7F00"/>
                </a:solidFill>
                <a:effectLst/>
                <a:uLnTx/>
                <a:uFillTx/>
                <a:latin typeface="Arial"/>
                <a:ea typeface="MS PGothic"/>
                <a:cs typeface="+mn-cs"/>
              </a:rPr>
              <a:t>Exenatide</a:t>
            </a:r>
            <a:endParaRPr kumimoji="0" lang="en-US" sz="1600" b="1" i="0" u="none" strike="noStrike" kern="1200" cap="none" spc="0" normalizeH="0" baseline="0" noProof="0" dirty="0">
              <a:ln>
                <a:noFill/>
              </a:ln>
              <a:solidFill>
                <a:srgbClr val="FF7F00"/>
              </a:solidFill>
              <a:effectLst/>
              <a:uLnTx/>
              <a:uFillTx/>
              <a:latin typeface="Arial"/>
              <a:ea typeface="MS PGothic"/>
              <a:cs typeface="ＭＳ Ｐゴシック" charset="0"/>
            </a:endParaRPr>
          </a:p>
        </p:txBody>
      </p:sp>
      <p:sp>
        <p:nvSpPr>
          <p:cNvPr id="142" name="Text Box 95"/>
          <p:cNvSpPr txBox="1">
            <a:spLocks noChangeArrowheads="1"/>
          </p:cNvSpPr>
          <p:nvPr/>
        </p:nvSpPr>
        <p:spPr bwMode="auto">
          <a:xfrm>
            <a:off x="5187706" y="3141776"/>
            <a:ext cx="1060753" cy="307777"/>
          </a:xfrm>
          <a:prstGeom prst="rect">
            <a:avLst/>
          </a:prstGeom>
          <a:noFill/>
          <a:ln>
            <a:noFill/>
          </a:ln>
          <a:effectLst>
            <a:prstShdw prst="shdw17" dist="17961" dir="2700000">
              <a:schemeClr val="accent1">
                <a:gamma/>
                <a:shade val="60000"/>
                <a:invGamma/>
                <a:alpha val="74998"/>
              </a:schemeClr>
            </a:prst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a:ea typeface="MS PGothic"/>
                <a:cs typeface="ＭＳ Ｐゴシック" charset="0"/>
              </a:rPr>
              <a:t>Placebo</a:t>
            </a:r>
          </a:p>
        </p:txBody>
      </p:sp>
      <p:grpSp>
        <p:nvGrpSpPr>
          <p:cNvPr id="42" name="Group 4"/>
          <p:cNvGrpSpPr>
            <a:grpSpLocks/>
          </p:cNvGrpSpPr>
          <p:nvPr/>
        </p:nvGrpSpPr>
        <p:grpSpPr bwMode="auto">
          <a:xfrm>
            <a:off x="2733348" y="6085390"/>
            <a:ext cx="1930097" cy="338554"/>
            <a:chOff x="1423210" y="5344889"/>
            <a:chExt cx="7863695" cy="230347"/>
          </a:xfrm>
        </p:grpSpPr>
        <p:sp>
          <p:nvSpPr>
            <p:cNvPr id="81" name="Text Box 352"/>
            <p:cNvSpPr txBox="1">
              <a:spLocks noChangeArrowheads="1"/>
            </p:cNvSpPr>
            <p:nvPr/>
          </p:nvSpPr>
          <p:spPr bwMode="auto">
            <a:xfrm>
              <a:off x="2943471" y="5344889"/>
              <a:ext cx="1171676" cy="23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cs typeface="+mn-cs"/>
                </a:rPr>
                <a:t>32</a:t>
              </a:r>
            </a:p>
          </p:txBody>
        </p:sp>
        <p:sp>
          <p:nvSpPr>
            <p:cNvPr id="83" name="Text Box 356"/>
            <p:cNvSpPr txBox="1">
              <a:spLocks noChangeArrowheads="1"/>
            </p:cNvSpPr>
            <p:nvPr/>
          </p:nvSpPr>
          <p:spPr bwMode="auto">
            <a:xfrm>
              <a:off x="1423210" y="5344889"/>
              <a:ext cx="507661" cy="23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cs typeface="+mn-cs"/>
                </a:rPr>
                <a:t>0</a:t>
              </a:r>
            </a:p>
          </p:txBody>
        </p:sp>
        <p:sp>
          <p:nvSpPr>
            <p:cNvPr id="85" name="Text Box 354"/>
            <p:cNvSpPr txBox="1">
              <a:spLocks noChangeArrowheads="1"/>
            </p:cNvSpPr>
            <p:nvPr/>
          </p:nvSpPr>
          <p:spPr bwMode="auto">
            <a:xfrm>
              <a:off x="4952927" y="5344889"/>
              <a:ext cx="1171676" cy="23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cs typeface="+mn-cs"/>
                </a:rPr>
                <a:t>64</a:t>
              </a:r>
            </a:p>
          </p:txBody>
        </p:sp>
        <p:sp>
          <p:nvSpPr>
            <p:cNvPr id="87" name="Text Box 351"/>
            <p:cNvSpPr txBox="1">
              <a:spLocks noChangeArrowheads="1"/>
            </p:cNvSpPr>
            <p:nvPr/>
          </p:nvSpPr>
          <p:spPr bwMode="auto">
            <a:xfrm>
              <a:off x="6699398" y="5344889"/>
              <a:ext cx="1171676" cy="23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cs typeface="+mn-cs"/>
                </a:rPr>
                <a:t>96</a:t>
              </a:r>
            </a:p>
          </p:txBody>
        </p:sp>
        <p:sp>
          <p:nvSpPr>
            <p:cNvPr id="88" name="Text Box 351"/>
            <p:cNvSpPr txBox="1">
              <a:spLocks noChangeArrowheads="1"/>
            </p:cNvSpPr>
            <p:nvPr/>
          </p:nvSpPr>
          <p:spPr bwMode="auto">
            <a:xfrm>
              <a:off x="7791786" y="5344889"/>
              <a:ext cx="1495119" cy="23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cs typeface="+mn-cs"/>
                </a:rPr>
                <a:t>109</a:t>
              </a:r>
            </a:p>
          </p:txBody>
        </p:sp>
      </p:grpSp>
      <p:sp>
        <p:nvSpPr>
          <p:cNvPr id="43" name="TextBox 16"/>
          <p:cNvSpPr txBox="1">
            <a:spLocks noChangeArrowheads="1"/>
          </p:cNvSpPr>
          <p:nvPr/>
        </p:nvSpPr>
        <p:spPr bwMode="auto">
          <a:xfrm>
            <a:off x="2515381" y="2190388"/>
            <a:ext cx="6412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8 -</a:t>
            </a:r>
          </a:p>
        </p:txBody>
      </p:sp>
      <p:sp>
        <p:nvSpPr>
          <p:cNvPr id="44" name="TextBox 16"/>
          <p:cNvSpPr txBox="1">
            <a:spLocks noChangeArrowheads="1"/>
          </p:cNvSpPr>
          <p:nvPr/>
        </p:nvSpPr>
        <p:spPr bwMode="auto">
          <a:xfrm>
            <a:off x="2511692" y="3091153"/>
            <a:ext cx="7955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6 -</a:t>
            </a:r>
          </a:p>
        </p:txBody>
      </p:sp>
      <p:sp>
        <p:nvSpPr>
          <p:cNvPr id="45" name="TextBox 16"/>
          <p:cNvSpPr txBox="1">
            <a:spLocks noChangeArrowheads="1"/>
          </p:cNvSpPr>
          <p:nvPr/>
        </p:nvSpPr>
        <p:spPr bwMode="auto">
          <a:xfrm>
            <a:off x="2515012" y="4005920"/>
            <a:ext cx="716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4 -</a:t>
            </a:r>
          </a:p>
        </p:txBody>
      </p:sp>
      <p:sp>
        <p:nvSpPr>
          <p:cNvPr id="47" name="TextBox 16"/>
          <p:cNvSpPr txBox="1">
            <a:spLocks noChangeArrowheads="1"/>
          </p:cNvSpPr>
          <p:nvPr/>
        </p:nvSpPr>
        <p:spPr bwMode="auto">
          <a:xfrm>
            <a:off x="2547798" y="5699161"/>
            <a:ext cx="3488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cxnSp>
        <p:nvCxnSpPr>
          <p:cNvPr id="48" name="Straight Connector 47"/>
          <p:cNvCxnSpPr/>
          <p:nvPr/>
        </p:nvCxnSpPr>
        <p:spPr bwMode="auto">
          <a:xfrm>
            <a:off x="2806875" y="1514442"/>
            <a:ext cx="0" cy="4571499"/>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TextBox 16"/>
          <p:cNvSpPr txBox="1">
            <a:spLocks noChangeArrowheads="1"/>
          </p:cNvSpPr>
          <p:nvPr/>
        </p:nvSpPr>
        <p:spPr bwMode="auto">
          <a:xfrm>
            <a:off x="2513865" y="4930021"/>
            <a:ext cx="567473" cy="40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2 -</a:t>
            </a:r>
          </a:p>
        </p:txBody>
      </p:sp>
      <p:sp>
        <p:nvSpPr>
          <p:cNvPr id="52" name="TextBox 16"/>
          <p:cNvSpPr txBox="1">
            <a:spLocks noChangeArrowheads="1"/>
          </p:cNvSpPr>
          <p:nvPr/>
        </p:nvSpPr>
        <p:spPr bwMode="auto">
          <a:xfrm>
            <a:off x="3034842" y="3141776"/>
            <a:ext cx="1044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Arial" panose="020B0604020202020204" pitchFamily="34" charset="0"/>
              </a:rPr>
              <a:t>Placebo</a:t>
            </a:r>
          </a:p>
        </p:txBody>
      </p:sp>
      <p:sp>
        <p:nvSpPr>
          <p:cNvPr id="53" name="Line 20"/>
          <p:cNvSpPr>
            <a:spLocks noChangeShapeType="1"/>
          </p:cNvSpPr>
          <p:nvPr/>
        </p:nvSpPr>
        <p:spPr bwMode="auto">
          <a:xfrm flipV="1">
            <a:off x="2780342" y="6081500"/>
            <a:ext cx="1736940" cy="2106"/>
          </a:xfrm>
          <a:prstGeom prst="line">
            <a:avLst/>
          </a:prstGeom>
          <a:ln w="28575">
            <a:solidFill>
              <a:schemeClr val="bg1"/>
            </a:solidFill>
            <a:headEnd/>
            <a:tailEnd/>
          </a:ln>
        </p:spPr>
        <p:style>
          <a:lnRef idx="1">
            <a:schemeClr val="accent6"/>
          </a:lnRef>
          <a:fillRef idx="0">
            <a:schemeClr val="accent6"/>
          </a:fillRef>
          <a:effectRef idx="0">
            <a:schemeClr val="accent6"/>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63" name="TextBox 16"/>
          <p:cNvSpPr txBox="1">
            <a:spLocks noChangeArrowheads="1"/>
          </p:cNvSpPr>
          <p:nvPr/>
        </p:nvSpPr>
        <p:spPr bwMode="auto">
          <a:xfrm>
            <a:off x="2364213" y="1302715"/>
            <a:ext cx="7063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10 -</a:t>
            </a:r>
          </a:p>
        </p:txBody>
      </p:sp>
      <p:sp>
        <p:nvSpPr>
          <p:cNvPr id="64" name="TextBox 16"/>
          <p:cNvSpPr txBox="1">
            <a:spLocks noChangeArrowheads="1"/>
          </p:cNvSpPr>
          <p:nvPr/>
        </p:nvSpPr>
        <p:spPr bwMode="auto">
          <a:xfrm>
            <a:off x="2874440" y="1315520"/>
            <a:ext cx="1645856"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N = 3297 </a:t>
            </a:r>
            <a:b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HR = 0.74</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95% Cl, 0.58-0.95</a:t>
            </a: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anose="020B0600070205080204" pitchFamily="34" charset="-128"/>
                <a:cs typeface="Arial" panose="020B0604020202020204" pitchFamily="34" charset="0"/>
              </a:rPr>
              <a:t>P = 0.02 </a:t>
            </a:r>
          </a:p>
        </p:txBody>
      </p:sp>
      <p:grpSp>
        <p:nvGrpSpPr>
          <p:cNvPr id="65" name="Group 9"/>
          <p:cNvGrpSpPr>
            <a:grpSpLocks/>
          </p:cNvGrpSpPr>
          <p:nvPr/>
        </p:nvGrpSpPr>
        <p:grpSpPr bwMode="auto">
          <a:xfrm>
            <a:off x="2801772" y="2088504"/>
            <a:ext cx="1604963" cy="3892424"/>
            <a:chOff x="1681163" y="2605088"/>
            <a:chExt cx="6538912" cy="2647950"/>
          </a:xfrm>
        </p:grpSpPr>
        <p:sp>
          <p:nvSpPr>
            <p:cNvPr id="72" name="Freeform 71"/>
            <p:cNvSpPr/>
            <p:nvPr/>
          </p:nvSpPr>
          <p:spPr>
            <a:xfrm>
              <a:off x="5157787" y="2605088"/>
              <a:ext cx="3062288" cy="1181100"/>
            </a:xfrm>
            <a:custGeom>
              <a:avLst/>
              <a:gdLst>
                <a:gd name="connsiteX0" fmla="*/ 3062287 w 3062287"/>
                <a:gd name="connsiteY0" fmla="*/ 0 h 1181100"/>
                <a:gd name="connsiteX1" fmla="*/ 2971800 w 3062287"/>
                <a:gd name="connsiteY1" fmla="*/ 23812 h 1181100"/>
                <a:gd name="connsiteX2" fmla="*/ 2871787 w 3062287"/>
                <a:gd name="connsiteY2" fmla="*/ 66675 h 1181100"/>
                <a:gd name="connsiteX3" fmla="*/ 2809875 w 3062287"/>
                <a:gd name="connsiteY3" fmla="*/ 76200 h 1181100"/>
                <a:gd name="connsiteX4" fmla="*/ 2671762 w 3062287"/>
                <a:gd name="connsiteY4" fmla="*/ 133350 h 1181100"/>
                <a:gd name="connsiteX5" fmla="*/ 2624137 w 3062287"/>
                <a:gd name="connsiteY5" fmla="*/ 152400 h 1181100"/>
                <a:gd name="connsiteX6" fmla="*/ 2519362 w 3062287"/>
                <a:gd name="connsiteY6" fmla="*/ 147637 h 1181100"/>
                <a:gd name="connsiteX7" fmla="*/ 2486025 w 3062287"/>
                <a:gd name="connsiteY7" fmla="*/ 161925 h 1181100"/>
                <a:gd name="connsiteX8" fmla="*/ 2443162 w 3062287"/>
                <a:gd name="connsiteY8" fmla="*/ 209550 h 1181100"/>
                <a:gd name="connsiteX9" fmla="*/ 2295525 w 3062287"/>
                <a:gd name="connsiteY9" fmla="*/ 257175 h 1181100"/>
                <a:gd name="connsiteX10" fmla="*/ 2195512 w 3062287"/>
                <a:gd name="connsiteY10" fmla="*/ 280987 h 1181100"/>
                <a:gd name="connsiteX11" fmla="*/ 2124075 w 3062287"/>
                <a:gd name="connsiteY11" fmla="*/ 280987 h 1181100"/>
                <a:gd name="connsiteX12" fmla="*/ 2090737 w 3062287"/>
                <a:gd name="connsiteY12" fmla="*/ 304800 h 1181100"/>
                <a:gd name="connsiteX13" fmla="*/ 1919287 w 3062287"/>
                <a:gd name="connsiteY13" fmla="*/ 428625 h 1181100"/>
                <a:gd name="connsiteX14" fmla="*/ 1857375 w 3062287"/>
                <a:gd name="connsiteY14" fmla="*/ 452437 h 1181100"/>
                <a:gd name="connsiteX15" fmla="*/ 1733550 w 3062287"/>
                <a:gd name="connsiteY15" fmla="*/ 485775 h 1181100"/>
                <a:gd name="connsiteX16" fmla="*/ 1633537 w 3062287"/>
                <a:gd name="connsiteY16" fmla="*/ 561975 h 1181100"/>
                <a:gd name="connsiteX17" fmla="*/ 1585912 w 3062287"/>
                <a:gd name="connsiteY17" fmla="*/ 595312 h 1181100"/>
                <a:gd name="connsiteX18" fmla="*/ 1533525 w 3062287"/>
                <a:gd name="connsiteY18" fmla="*/ 614362 h 1181100"/>
                <a:gd name="connsiteX19" fmla="*/ 1476375 w 3062287"/>
                <a:gd name="connsiteY19" fmla="*/ 657225 h 1181100"/>
                <a:gd name="connsiteX20" fmla="*/ 1400175 w 3062287"/>
                <a:gd name="connsiteY20" fmla="*/ 671512 h 1181100"/>
                <a:gd name="connsiteX21" fmla="*/ 1362075 w 3062287"/>
                <a:gd name="connsiteY21" fmla="*/ 685800 h 1181100"/>
                <a:gd name="connsiteX22" fmla="*/ 1309687 w 3062287"/>
                <a:gd name="connsiteY22" fmla="*/ 714375 h 1181100"/>
                <a:gd name="connsiteX23" fmla="*/ 1266825 w 3062287"/>
                <a:gd name="connsiteY23" fmla="*/ 719137 h 1181100"/>
                <a:gd name="connsiteX24" fmla="*/ 1228725 w 3062287"/>
                <a:gd name="connsiteY24" fmla="*/ 771525 h 1181100"/>
                <a:gd name="connsiteX25" fmla="*/ 1004887 w 3062287"/>
                <a:gd name="connsiteY25" fmla="*/ 800100 h 1181100"/>
                <a:gd name="connsiteX26" fmla="*/ 957262 w 3062287"/>
                <a:gd name="connsiteY26" fmla="*/ 800100 h 1181100"/>
                <a:gd name="connsiteX27" fmla="*/ 895350 w 3062287"/>
                <a:gd name="connsiteY27" fmla="*/ 833437 h 1181100"/>
                <a:gd name="connsiteX28" fmla="*/ 809625 w 3062287"/>
                <a:gd name="connsiteY28" fmla="*/ 838200 h 1181100"/>
                <a:gd name="connsiteX29" fmla="*/ 766762 w 3062287"/>
                <a:gd name="connsiteY29" fmla="*/ 862012 h 1181100"/>
                <a:gd name="connsiteX30" fmla="*/ 666750 w 3062287"/>
                <a:gd name="connsiteY30" fmla="*/ 881062 h 1181100"/>
                <a:gd name="connsiteX31" fmla="*/ 638175 w 3062287"/>
                <a:gd name="connsiteY31" fmla="*/ 895350 h 1181100"/>
                <a:gd name="connsiteX32" fmla="*/ 590550 w 3062287"/>
                <a:gd name="connsiteY32" fmla="*/ 928687 h 1181100"/>
                <a:gd name="connsiteX33" fmla="*/ 485775 w 3062287"/>
                <a:gd name="connsiteY33" fmla="*/ 981075 h 1181100"/>
                <a:gd name="connsiteX34" fmla="*/ 414337 w 3062287"/>
                <a:gd name="connsiteY34" fmla="*/ 990600 h 1181100"/>
                <a:gd name="connsiteX35" fmla="*/ 376237 w 3062287"/>
                <a:gd name="connsiteY35" fmla="*/ 1038225 h 1181100"/>
                <a:gd name="connsiteX36" fmla="*/ 323850 w 3062287"/>
                <a:gd name="connsiteY36" fmla="*/ 1052512 h 1181100"/>
                <a:gd name="connsiteX37" fmla="*/ 271462 w 3062287"/>
                <a:gd name="connsiteY37" fmla="*/ 1076325 h 1181100"/>
                <a:gd name="connsiteX38" fmla="*/ 214312 w 3062287"/>
                <a:gd name="connsiteY38" fmla="*/ 1090612 h 1181100"/>
                <a:gd name="connsiteX39" fmla="*/ 147637 w 3062287"/>
                <a:gd name="connsiteY39" fmla="*/ 1123950 h 1181100"/>
                <a:gd name="connsiteX40" fmla="*/ 128587 w 3062287"/>
                <a:gd name="connsiteY40" fmla="*/ 1133475 h 1181100"/>
                <a:gd name="connsiteX41" fmla="*/ 57150 w 3062287"/>
                <a:gd name="connsiteY41" fmla="*/ 1138237 h 1181100"/>
                <a:gd name="connsiteX42" fmla="*/ 38100 w 3062287"/>
                <a:gd name="connsiteY42" fmla="*/ 1162050 h 1181100"/>
                <a:gd name="connsiteX43" fmla="*/ 0 w 3062287"/>
                <a:gd name="connsiteY43"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2287" h="1181100">
                  <a:moveTo>
                    <a:pt x="3062287" y="0"/>
                  </a:moveTo>
                  <a:cubicBezTo>
                    <a:pt x="3032918" y="6350"/>
                    <a:pt x="3003550" y="12700"/>
                    <a:pt x="2971800" y="23812"/>
                  </a:cubicBezTo>
                  <a:cubicBezTo>
                    <a:pt x="2940050" y="34924"/>
                    <a:pt x="2898774" y="57944"/>
                    <a:pt x="2871787" y="66675"/>
                  </a:cubicBezTo>
                  <a:cubicBezTo>
                    <a:pt x="2844800" y="75406"/>
                    <a:pt x="2843212" y="65088"/>
                    <a:pt x="2809875" y="76200"/>
                  </a:cubicBezTo>
                  <a:cubicBezTo>
                    <a:pt x="2776538" y="87312"/>
                    <a:pt x="2702718" y="120650"/>
                    <a:pt x="2671762" y="133350"/>
                  </a:cubicBezTo>
                  <a:cubicBezTo>
                    <a:pt x="2640806" y="146050"/>
                    <a:pt x="2649537" y="150019"/>
                    <a:pt x="2624137" y="152400"/>
                  </a:cubicBezTo>
                  <a:cubicBezTo>
                    <a:pt x="2598737" y="154781"/>
                    <a:pt x="2542381" y="146050"/>
                    <a:pt x="2519362" y="147637"/>
                  </a:cubicBezTo>
                  <a:cubicBezTo>
                    <a:pt x="2496343" y="149224"/>
                    <a:pt x="2498725" y="151606"/>
                    <a:pt x="2486025" y="161925"/>
                  </a:cubicBezTo>
                  <a:cubicBezTo>
                    <a:pt x="2473325" y="172244"/>
                    <a:pt x="2474912" y="193675"/>
                    <a:pt x="2443162" y="209550"/>
                  </a:cubicBezTo>
                  <a:cubicBezTo>
                    <a:pt x="2411412" y="225425"/>
                    <a:pt x="2336800" y="245269"/>
                    <a:pt x="2295525" y="257175"/>
                  </a:cubicBezTo>
                  <a:cubicBezTo>
                    <a:pt x="2254250" y="269081"/>
                    <a:pt x="2224087" y="277018"/>
                    <a:pt x="2195512" y="280987"/>
                  </a:cubicBezTo>
                  <a:cubicBezTo>
                    <a:pt x="2166937" y="284956"/>
                    <a:pt x="2141537" y="277018"/>
                    <a:pt x="2124075" y="280987"/>
                  </a:cubicBezTo>
                  <a:cubicBezTo>
                    <a:pt x="2106612" y="284956"/>
                    <a:pt x="2090737" y="304800"/>
                    <a:pt x="2090737" y="304800"/>
                  </a:cubicBezTo>
                  <a:cubicBezTo>
                    <a:pt x="2056606" y="329406"/>
                    <a:pt x="1958181" y="404019"/>
                    <a:pt x="1919287" y="428625"/>
                  </a:cubicBezTo>
                  <a:cubicBezTo>
                    <a:pt x="1880393" y="453231"/>
                    <a:pt x="1888331" y="442912"/>
                    <a:pt x="1857375" y="452437"/>
                  </a:cubicBezTo>
                  <a:cubicBezTo>
                    <a:pt x="1826419" y="461962"/>
                    <a:pt x="1770856" y="467519"/>
                    <a:pt x="1733550" y="485775"/>
                  </a:cubicBezTo>
                  <a:cubicBezTo>
                    <a:pt x="1696244" y="504031"/>
                    <a:pt x="1658143" y="543719"/>
                    <a:pt x="1633537" y="561975"/>
                  </a:cubicBezTo>
                  <a:cubicBezTo>
                    <a:pt x="1608931" y="580231"/>
                    <a:pt x="1602581" y="586581"/>
                    <a:pt x="1585912" y="595312"/>
                  </a:cubicBezTo>
                  <a:cubicBezTo>
                    <a:pt x="1569243" y="604043"/>
                    <a:pt x="1551781" y="604043"/>
                    <a:pt x="1533525" y="614362"/>
                  </a:cubicBezTo>
                  <a:cubicBezTo>
                    <a:pt x="1515269" y="624681"/>
                    <a:pt x="1498600" y="647700"/>
                    <a:pt x="1476375" y="657225"/>
                  </a:cubicBezTo>
                  <a:cubicBezTo>
                    <a:pt x="1454150" y="666750"/>
                    <a:pt x="1419225" y="666750"/>
                    <a:pt x="1400175" y="671512"/>
                  </a:cubicBezTo>
                  <a:cubicBezTo>
                    <a:pt x="1381125" y="676274"/>
                    <a:pt x="1377156" y="678656"/>
                    <a:pt x="1362075" y="685800"/>
                  </a:cubicBezTo>
                  <a:cubicBezTo>
                    <a:pt x="1346994" y="692944"/>
                    <a:pt x="1325562" y="708819"/>
                    <a:pt x="1309687" y="714375"/>
                  </a:cubicBezTo>
                  <a:cubicBezTo>
                    <a:pt x="1293812" y="719931"/>
                    <a:pt x="1280319" y="709612"/>
                    <a:pt x="1266825" y="719137"/>
                  </a:cubicBezTo>
                  <a:cubicBezTo>
                    <a:pt x="1253331" y="728662"/>
                    <a:pt x="1272381" y="758031"/>
                    <a:pt x="1228725" y="771525"/>
                  </a:cubicBezTo>
                  <a:cubicBezTo>
                    <a:pt x="1185069" y="785019"/>
                    <a:pt x="1050131" y="795338"/>
                    <a:pt x="1004887" y="800100"/>
                  </a:cubicBezTo>
                  <a:cubicBezTo>
                    <a:pt x="959643" y="804862"/>
                    <a:pt x="975518" y="794544"/>
                    <a:pt x="957262" y="800100"/>
                  </a:cubicBezTo>
                  <a:cubicBezTo>
                    <a:pt x="939006" y="805656"/>
                    <a:pt x="919956" y="827087"/>
                    <a:pt x="895350" y="833437"/>
                  </a:cubicBezTo>
                  <a:cubicBezTo>
                    <a:pt x="870744" y="839787"/>
                    <a:pt x="831056" y="833438"/>
                    <a:pt x="809625" y="838200"/>
                  </a:cubicBezTo>
                  <a:cubicBezTo>
                    <a:pt x="788194" y="842962"/>
                    <a:pt x="790574" y="854868"/>
                    <a:pt x="766762" y="862012"/>
                  </a:cubicBezTo>
                  <a:cubicBezTo>
                    <a:pt x="742950" y="869156"/>
                    <a:pt x="688181" y="875506"/>
                    <a:pt x="666750" y="881062"/>
                  </a:cubicBezTo>
                  <a:cubicBezTo>
                    <a:pt x="645319" y="886618"/>
                    <a:pt x="650875" y="887413"/>
                    <a:pt x="638175" y="895350"/>
                  </a:cubicBezTo>
                  <a:cubicBezTo>
                    <a:pt x="625475" y="903287"/>
                    <a:pt x="615950" y="914400"/>
                    <a:pt x="590550" y="928687"/>
                  </a:cubicBezTo>
                  <a:cubicBezTo>
                    <a:pt x="565150" y="942974"/>
                    <a:pt x="515144" y="970756"/>
                    <a:pt x="485775" y="981075"/>
                  </a:cubicBezTo>
                  <a:cubicBezTo>
                    <a:pt x="456406" y="991394"/>
                    <a:pt x="432593" y="981075"/>
                    <a:pt x="414337" y="990600"/>
                  </a:cubicBezTo>
                  <a:cubicBezTo>
                    <a:pt x="396081" y="1000125"/>
                    <a:pt x="391318" y="1027906"/>
                    <a:pt x="376237" y="1038225"/>
                  </a:cubicBezTo>
                  <a:cubicBezTo>
                    <a:pt x="361156" y="1048544"/>
                    <a:pt x="341312" y="1046162"/>
                    <a:pt x="323850" y="1052512"/>
                  </a:cubicBezTo>
                  <a:cubicBezTo>
                    <a:pt x="306388" y="1058862"/>
                    <a:pt x="289718" y="1069975"/>
                    <a:pt x="271462" y="1076325"/>
                  </a:cubicBezTo>
                  <a:cubicBezTo>
                    <a:pt x="253206" y="1082675"/>
                    <a:pt x="234949" y="1082675"/>
                    <a:pt x="214312" y="1090612"/>
                  </a:cubicBezTo>
                  <a:cubicBezTo>
                    <a:pt x="193674" y="1098550"/>
                    <a:pt x="147637" y="1123950"/>
                    <a:pt x="147637" y="1123950"/>
                  </a:cubicBezTo>
                  <a:cubicBezTo>
                    <a:pt x="133349" y="1131094"/>
                    <a:pt x="143668" y="1131094"/>
                    <a:pt x="128587" y="1133475"/>
                  </a:cubicBezTo>
                  <a:cubicBezTo>
                    <a:pt x="113506" y="1135856"/>
                    <a:pt x="72231" y="1133475"/>
                    <a:pt x="57150" y="1138237"/>
                  </a:cubicBezTo>
                  <a:cubicBezTo>
                    <a:pt x="42069" y="1142999"/>
                    <a:pt x="47625" y="1154906"/>
                    <a:pt x="38100" y="1162050"/>
                  </a:cubicBezTo>
                  <a:cubicBezTo>
                    <a:pt x="28575" y="1169194"/>
                    <a:pt x="14287" y="1175147"/>
                    <a:pt x="0" y="1181100"/>
                  </a:cubicBezTo>
                </a:path>
              </a:pathLst>
            </a:cu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Freeform 72"/>
            <p:cNvSpPr/>
            <p:nvPr/>
          </p:nvSpPr>
          <p:spPr>
            <a:xfrm>
              <a:off x="1681163" y="3771901"/>
              <a:ext cx="3505199" cy="1481137"/>
            </a:xfrm>
            <a:custGeom>
              <a:avLst/>
              <a:gdLst>
                <a:gd name="connsiteX0" fmla="*/ 3505200 w 3505200"/>
                <a:gd name="connsiteY0" fmla="*/ 0 h 1481138"/>
                <a:gd name="connsiteX1" fmla="*/ 3452812 w 3505200"/>
                <a:gd name="connsiteY1" fmla="*/ 9525 h 1481138"/>
                <a:gd name="connsiteX2" fmla="*/ 3419475 w 3505200"/>
                <a:gd name="connsiteY2" fmla="*/ 52388 h 1481138"/>
                <a:gd name="connsiteX3" fmla="*/ 3381375 w 3505200"/>
                <a:gd name="connsiteY3" fmla="*/ 61913 h 1481138"/>
                <a:gd name="connsiteX4" fmla="*/ 3362325 w 3505200"/>
                <a:gd name="connsiteY4" fmla="*/ 61913 h 1481138"/>
                <a:gd name="connsiteX5" fmla="*/ 3333750 w 3505200"/>
                <a:gd name="connsiteY5" fmla="*/ 80963 h 1481138"/>
                <a:gd name="connsiteX6" fmla="*/ 3300412 w 3505200"/>
                <a:gd name="connsiteY6" fmla="*/ 95250 h 1481138"/>
                <a:gd name="connsiteX7" fmla="*/ 3281362 w 3505200"/>
                <a:gd name="connsiteY7" fmla="*/ 123825 h 1481138"/>
                <a:gd name="connsiteX8" fmla="*/ 3209925 w 3505200"/>
                <a:gd name="connsiteY8" fmla="*/ 133350 h 1481138"/>
                <a:gd name="connsiteX9" fmla="*/ 3114675 w 3505200"/>
                <a:gd name="connsiteY9" fmla="*/ 219075 h 1481138"/>
                <a:gd name="connsiteX10" fmla="*/ 3033712 w 3505200"/>
                <a:gd name="connsiteY10" fmla="*/ 223838 h 1481138"/>
                <a:gd name="connsiteX11" fmla="*/ 2952750 w 3505200"/>
                <a:gd name="connsiteY11" fmla="*/ 219075 h 1481138"/>
                <a:gd name="connsiteX12" fmla="*/ 2862262 w 3505200"/>
                <a:gd name="connsiteY12" fmla="*/ 266700 h 1481138"/>
                <a:gd name="connsiteX13" fmla="*/ 2800350 w 3505200"/>
                <a:gd name="connsiteY13" fmla="*/ 280988 h 1481138"/>
                <a:gd name="connsiteX14" fmla="*/ 2743200 w 3505200"/>
                <a:gd name="connsiteY14" fmla="*/ 285750 h 1481138"/>
                <a:gd name="connsiteX15" fmla="*/ 2724150 w 3505200"/>
                <a:gd name="connsiteY15" fmla="*/ 271463 h 1481138"/>
                <a:gd name="connsiteX16" fmla="*/ 2609850 w 3505200"/>
                <a:gd name="connsiteY16" fmla="*/ 285750 h 1481138"/>
                <a:gd name="connsiteX17" fmla="*/ 2524125 w 3505200"/>
                <a:gd name="connsiteY17" fmla="*/ 352425 h 1481138"/>
                <a:gd name="connsiteX18" fmla="*/ 2438400 w 3505200"/>
                <a:gd name="connsiteY18" fmla="*/ 376238 h 1481138"/>
                <a:gd name="connsiteX19" fmla="*/ 2257425 w 3505200"/>
                <a:gd name="connsiteY19" fmla="*/ 419100 h 1481138"/>
                <a:gd name="connsiteX20" fmla="*/ 2205037 w 3505200"/>
                <a:gd name="connsiteY20" fmla="*/ 447675 h 1481138"/>
                <a:gd name="connsiteX21" fmla="*/ 2162175 w 3505200"/>
                <a:gd name="connsiteY21" fmla="*/ 481013 h 1481138"/>
                <a:gd name="connsiteX22" fmla="*/ 2090737 w 3505200"/>
                <a:gd name="connsiteY22" fmla="*/ 481013 h 1481138"/>
                <a:gd name="connsiteX23" fmla="*/ 2066925 w 3505200"/>
                <a:gd name="connsiteY23" fmla="*/ 509588 h 1481138"/>
                <a:gd name="connsiteX24" fmla="*/ 2009775 w 3505200"/>
                <a:gd name="connsiteY24" fmla="*/ 523875 h 1481138"/>
                <a:gd name="connsiteX25" fmla="*/ 1985962 w 3505200"/>
                <a:gd name="connsiteY25" fmla="*/ 542925 h 1481138"/>
                <a:gd name="connsiteX26" fmla="*/ 1943100 w 3505200"/>
                <a:gd name="connsiteY26" fmla="*/ 547688 h 1481138"/>
                <a:gd name="connsiteX27" fmla="*/ 1900237 w 3505200"/>
                <a:gd name="connsiteY27" fmla="*/ 561975 h 1481138"/>
                <a:gd name="connsiteX28" fmla="*/ 1866900 w 3505200"/>
                <a:gd name="connsiteY28" fmla="*/ 576263 h 1481138"/>
                <a:gd name="connsiteX29" fmla="*/ 1824037 w 3505200"/>
                <a:gd name="connsiteY29" fmla="*/ 604838 h 1481138"/>
                <a:gd name="connsiteX30" fmla="*/ 1776412 w 3505200"/>
                <a:gd name="connsiteY30" fmla="*/ 642938 h 1481138"/>
                <a:gd name="connsiteX31" fmla="*/ 1747837 w 3505200"/>
                <a:gd name="connsiteY31" fmla="*/ 666750 h 1481138"/>
                <a:gd name="connsiteX32" fmla="*/ 1724025 w 3505200"/>
                <a:gd name="connsiteY32" fmla="*/ 704850 h 1481138"/>
                <a:gd name="connsiteX33" fmla="*/ 1685925 w 3505200"/>
                <a:gd name="connsiteY33" fmla="*/ 728663 h 1481138"/>
                <a:gd name="connsiteX34" fmla="*/ 1624012 w 3505200"/>
                <a:gd name="connsiteY34" fmla="*/ 738188 h 1481138"/>
                <a:gd name="connsiteX35" fmla="*/ 1581150 w 3505200"/>
                <a:gd name="connsiteY35" fmla="*/ 728663 h 1481138"/>
                <a:gd name="connsiteX36" fmla="*/ 1571625 w 3505200"/>
                <a:gd name="connsiteY36" fmla="*/ 728663 h 1481138"/>
                <a:gd name="connsiteX37" fmla="*/ 1514475 w 3505200"/>
                <a:gd name="connsiteY37" fmla="*/ 723900 h 1481138"/>
                <a:gd name="connsiteX38" fmla="*/ 1476375 w 3505200"/>
                <a:gd name="connsiteY38" fmla="*/ 738188 h 1481138"/>
                <a:gd name="connsiteX39" fmla="*/ 1447800 w 3505200"/>
                <a:gd name="connsiteY39" fmla="*/ 738188 h 1481138"/>
                <a:gd name="connsiteX40" fmla="*/ 1438275 w 3505200"/>
                <a:gd name="connsiteY40" fmla="*/ 752475 h 1481138"/>
                <a:gd name="connsiteX41" fmla="*/ 1352550 w 3505200"/>
                <a:gd name="connsiteY41" fmla="*/ 752475 h 1481138"/>
                <a:gd name="connsiteX42" fmla="*/ 1285875 w 3505200"/>
                <a:gd name="connsiteY42" fmla="*/ 790575 h 1481138"/>
                <a:gd name="connsiteX43" fmla="*/ 1266825 w 3505200"/>
                <a:gd name="connsiteY43" fmla="*/ 828675 h 1481138"/>
                <a:gd name="connsiteX44" fmla="*/ 1233487 w 3505200"/>
                <a:gd name="connsiteY44" fmla="*/ 842963 h 1481138"/>
                <a:gd name="connsiteX45" fmla="*/ 1176337 w 3505200"/>
                <a:gd name="connsiteY45" fmla="*/ 857250 h 1481138"/>
                <a:gd name="connsiteX46" fmla="*/ 1128712 w 3505200"/>
                <a:gd name="connsiteY46" fmla="*/ 857250 h 1481138"/>
                <a:gd name="connsiteX47" fmla="*/ 1076325 w 3505200"/>
                <a:gd name="connsiteY47" fmla="*/ 881063 h 1481138"/>
                <a:gd name="connsiteX48" fmla="*/ 1042987 w 3505200"/>
                <a:gd name="connsiteY48" fmla="*/ 904875 h 1481138"/>
                <a:gd name="connsiteX49" fmla="*/ 1000125 w 3505200"/>
                <a:gd name="connsiteY49" fmla="*/ 914400 h 1481138"/>
                <a:gd name="connsiteX50" fmla="*/ 962025 w 3505200"/>
                <a:gd name="connsiteY50" fmla="*/ 957263 h 1481138"/>
                <a:gd name="connsiteX51" fmla="*/ 938212 w 3505200"/>
                <a:gd name="connsiteY51" fmla="*/ 966788 h 1481138"/>
                <a:gd name="connsiteX52" fmla="*/ 900112 w 3505200"/>
                <a:gd name="connsiteY52" fmla="*/ 966788 h 1481138"/>
                <a:gd name="connsiteX53" fmla="*/ 838200 w 3505200"/>
                <a:gd name="connsiteY53" fmla="*/ 1028700 h 1481138"/>
                <a:gd name="connsiteX54" fmla="*/ 800100 w 3505200"/>
                <a:gd name="connsiteY54" fmla="*/ 1052513 h 1481138"/>
                <a:gd name="connsiteX55" fmla="*/ 752475 w 3505200"/>
                <a:gd name="connsiteY55" fmla="*/ 1081088 h 1481138"/>
                <a:gd name="connsiteX56" fmla="*/ 723900 w 3505200"/>
                <a:gd name="connsiteY56" fmla="*/ 1100138 h 1481138"/>
                <a:gd name="connsiteX57" fmla="*/ 676275 w 3505200"/>
                <a:gd name="connsiteY57" fmla="*/ 1123950 h 1481138"/>
                <a:gd name="connsiteX58" fmla="*/ 638175 w 3505200"/>
                <a:gd name="connsiteY58" fmla="*/ 1147763 h 1481138"/>
                <a:gd name="connsiteX59" fmla="*/ 604837 w 3505200"/>
                <a:gd name="connsiteY59" fmla="*/ 1176338 h 1481138"/>
                <a:gd name="connsiteX60" fmla="*/ 585787 w 3505200"/>
                <a:gd name="connsiteY60" fmla="*/ 1200150 h 1481138"/>
                <a:gd name="connsiteX61" fmla="*/ 542925 w 3505200"/>
                <a:gd name="connsiteY61" fmla="*/ 1214438 h 1481138"/>
                <a:gd name="connsiteX62" fmla="*/ 485775 w 3505200"/>
                <a:gd name="connsiteY62" fmla="*/ 1243013 h 1481138"/>
                <a:gd name="connsiteX63" fmla="*/ 438150 w 3505200"/>
                <a:gd name="connsiteY63" fmla="*/ 1266825 h 1481138"/>
                <a:gd name="connsiteX64" fmla="*/ 347662 w 3505200"/>
                <a:gd name="connsiteY64" fmla="*/ 1314450 h 1481138"/>
                <a:gd name="connsiteX65" fmla="*/ 323850 w 3505200"/>
                <a:gd name="connsiteY65" fmla="*/ 1338263 h 1481138"/>
                <a:gd name="connsiteX66" fmla="*/ 280987 w 3505200"/>
                <a:gd name="connsiteY66" fmla="*/ 1381125 h 1481138"/>
                <a:gd name="connsiteX67" fmla="*/ 233362 w 3505200"/>
                <a:gd name="connsiteY67" fmla="*/ 1395413 h 1481138"/>
                <a:gd name="connsiteX68" fmla="*/ 204787 w 3505200"/>
                <a:gd name="connsiteY68" fmla="*/ 1419225 h 1481138"/>
                <a:gd name="connsiteX69" fmla="*/ 138112 w 3505200"/>
                <a:gd name="connsiteY69" fmla="*/ 1433513 h 1481138"/>
                <a:gd name="connsiteX70" fmla="*/ 109537 w 3505200"/>
                <a:gd name="connsiteY70" fmla="*/ 1466850 h 1481138"/>
                <a:gd name="connsiteX71" fmla="*/ 71437 w 3505200"/>
                <a:gd name="connsiteY71" fmla="*/ 1471613 h 1481138"/>
                <a:gd name="connsiteX72" fmla="*/ 47625 w 3505200"/>
                <a:gd name="connsiteY72" fmla="*/ 1471613 h 1481138"/>
                <a:gd name="connsiteX73" fmla="*/ 19050 w 3505200"/>
                <a:gd name="connsiteY73" fmla="*/ 1471613 h 1481138"/>
                <a:gd name="connsiteX74" fmla="*/ 0 w 3505200"/>
                <a:gd name="connsiteY74" fmla="*/ 1481138 h 148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505200" h="1481138">
                  <a:moveTo>
                    <a:pt x="3505200" y="0"/>
                  </a:moveTo>
                  <a:cubicBezTo>
                    <a:pt x="3486149" y="397"/>
                    <a:pt x="3467099" y="794"/>
                    <a:pt x="3452812" y="9525"/>
                  </a:cubicBezTo>
                  <a:cubicBezTo>
                    <a:pt x="3438525" y="18256"/>
                    <a:pt x="3431381" y="43657"/>
                    <a:pt x="3419475" y="52388"/>
                  </a:cubicBezTo>
                  <a:cubicBezTo>
                    <a:pt x="3407569" y="61119"/>
                    <a:pt x="3390900" y="60326"/>
                    <a:pt x="3381375" y="61913"/>
                  </a:cubicBezTo>
                  <a:cubicBezTo>
                    <a:pt x="3371850" y="63501"/>
                    <a:pt x="3370263" y="58738"/>
                    <a:pt x="3362325" y="61913"/>
                  </a:cubicBezTo>
                  <a:cubicBezTo>
                    <a:pt x="3354387" y="65088"/>
                    <a:pt x="3344069" y="75407"/>
                    <a:pt x="3333750" y="80963"/>
                  </a:cubicBezTo>
                  <a:cubicBezTo>
                    <a:pt x="3323431" y="86519"/>
                    <a:pt x="3309143" y="88106"/>
                    <a:pt x="3300412" y="95250"/>
                  </a:cubicBezTo>
                  <a:cubicBezTo>
                    <a:pt x="3291681" y="102394"/>
                    <a:pt x="3296443" y="117475"/>
                    <a:pt x="3281362" y="123825"/>
                  </a:cubicBezTo>
                  <a:cubicBezTo>
                    <a:pt x="3266281" y="130175"/>
                    <a:pt x="3237706" y="117475"/>
                    <a:pt x="3209925" y="133350"/>
                  </a:cubicBezTo>
                  <a:cubicBezTo>
                    <a:pt x="3182144" y="149225"/>
                    <a:pt x="3144044" y="203994"/>
                    <a:pt x="3114675" y="219075"/>
                  </a:cubicBezTo>
                  <a:cubicBezTo>
                    <a:pt x="3085306" y="234156"/>
                    <a:pt x="3060699" y="223838"/>
                    <a:pt x="3033712" y="223838"/>
                  </a:cubicBezTo>
                  <a:cubicBezTo>
                    <a:pt x="3006725" y="223838"/>
                    <a:pt x="2981325" y="211931"/>
                    <a:pt x="2952750" y="219075"/>
                  </a:cubicBezTo>
                  <a:cubicBezTo>
                    <a:pt x="2924175" y="226219"/>
                    <a:pt x="2887662" y="256381"/>
                    <a:pt x="2862262" y="266700"/>
                  </a:cubicBezTo>
                  <a:cubicBezTo>
                    <a:pt x="2836862" y="277019"/>
                    <a:pt x="2820194" y="277813"/>
                    <a:pt x="2800350" y="280988"/>
                  </a:cubicBezTo>
                  <a:cubicBezTo>
                    <a:pt x="2780506" y="284163"/>
                    <a:pt x="2755900" y="287337"/>
                    <a:pt x="2743200" y="285750"/>
                  </a:cubicBezTo>
                  <a:cubicBezTo>
                    <a:pt x="2730500" y="284163"/>
                    <a:pt x="2746375" y="271463"/>
                    <a:pt x="2724150" y="271463"/>
                  </a:cubicBezTo>
                  <a:cubicBezTo>
                    <a:pt x="2701925" y="271463"/>
                    <a:pt x="2643187" y="272256"/>
                    <a:pt x="2609850" y="285750"/>
                  </a:cubicBezTo>
                  <a:cubicBezTo>
                    <a:pt x="2576513" y="299244"/>
                    <a:pt x="2552700" y="337344"/>
                    <a:pt x="2524125" y="352425"/>
                  </a:cubicBezTo>
                  <a:cubicBezTo>
                    <a:pt x="2495550" y="367506"/>
                    <a:pt x="2482850" y="365125"/>
                    <a:pt x="2438400" y="376238"/>
                  </a:cubicBezTo>
                  <a:cubicBezTo>
                    <a:pt x="2393950" y="387351"/>
                    <a:pt x="2296319" y="407194"/>
                    <a:pt x="2257425" y="419100"/>
                  </a:cubicBezTo>
                  <a:cubicBezTo>
                    <a:pt x="2218531" y="431006"/>
                    <a:pt x="2220912" y="437356"/>
                    <a:pt x="2205037" y="447675"/>
                  </a:cubicBezTo>
                  <a:cubicBezTo>
                    <a:pt x="2189162" y="457994"/>
                    <a:pt x="2181225" y="475457"/>
                    <a:pt x="2162175" y="481013"/>
                  </a:cubicBezTo>
                  <a:cubicBezTo>
                    <a:pt x="2143125" y="486569"/>
                    <a:pt x="2106612" y="476251"/>
                    <a:pt x="2090737" y="481013"/>
                  </a:cubicBezTo>
                  <a:cubicBezTo>
                    <a:pt x="2074862" y="485775"/>
                    <a:pt x="2080419" y="502444"/>
                    <a:pt x="2066925" y="509588"/>
                  </a:cubicBezTo>
                  <a:cubicBezTo>
                    <a:pt x="2053431" y="516732"/>
                    <a:pt x="2023269" y="518319"/>
                    <a:pt x="2009775" y="523875"/>
                  </a:cubicBezTo>
                  <a:cubicBezTo>
                    <a:pt x="1996281" y="529431"/>
                    <a:pt x="1997074" y="538956"/>
                    <a:pt x="1985962" y="542925"/>
                  </a:cubicBezTo>
                  <a:cubicBezTo>
                    <a:pt x="1974850" y="546894"/>
                    <a:pt x="1957387" y="544513"/>
                    <a:pt x="1943100" y="547688"/>
                  </a:cubicBezTo>
                  <a:cubicBezTo>
                    <a:pt x="1928813" y="550863"/>
                    <a:pt x="1912937" y="557212"/>
                    <a:pt x="1900237" y="561975"/>
                  </a:cubicBezTo>
                  <a:cubicBezTo>
                    <a:pt x="1887537" y="566738"/>
                    <a:pt x="1879600" y="569119"/>
                    <a:pt x="1866900" y="576263"/>
                  </a:cubicBezTo>
                  <a:cubicBezTo>
                    <a:pt x="1854200" y="583407"/>
                    <a:pt x="1839118" y="593725"/>
                    <a:pt x="1824037" y="604838"/>
                  </a:cubicBezTo>
                  <a:cubicBezTo>
                    <a:pt x="1808956" y="615951"/>
                    <a:pt x="1789112" y="632619"/>
                    <a:pt x="1776412" y="642938"/>
                  </a:cubicBezTo>
                  <a:cubicBezTo>
                    <a:pt x="1763712" y="653257"/>
                    <a:pt x="1756568" y="656431"/>
                    <a:pt x="1747837" y="666750"/>
                  </a:cubicBezTo>
                  <a:cubicBezTo>
                    <a:pt x="1739106" y="677069"/>
                    <a:pt x="1734344" y="694531"/>
                    <a:pt x="1724025" y="704850"/>
                  </a:cubicBezTo>
                  <a:cubicBezTo>
                    <a:pt x="1713706" y="715169"/>
                    <a:pt x="1702594" y="723107"/>
                    <a:pt x="1685925" y="728663"/>
                  </a:cubicBezTo>
                  <a:cubicBezTo>
                    <a:pt x="1669256" y="734219"/>
                    <a:pt x="1641474" y="738188"/>
                    <a:pt x="1624012" y="738188"/>
                  </a:cubicBezTo>
                  <a:cubicBezTo>
                    <a:pt x="1606550" y="738188"/>
                    <a:pt x="1589881" y="730251"/>
                    <a:pt x="1581150" y="728663"/>
                  </a:cubicBezTo>
                  <a:cubicBezTo>
                    <a:pt x="1572419" y="727075"/>
                    <a:pt x="1582737" y="729457"/>
                    <a:pt x="1571625" y="728663"/>
                  </a:cubicBezTo>
                  <a:cubicBezTo>
                    <a:pt x="1560513" y="727869"/>
                    <a:pt x="1530350" y="722313"/>
                    <a:pt x="1514475" y="723900"/>
                  </a:cubicBezTo>
                  <a:cubicBezTo>
                    <a:pt x="1498600" y="725488"/>
                    <a:pt x="1487487" y="735807"/>
                    <a:pt x="1476375" y="738188"/>
                  </a:cubicBezTo>
                  <a:cubicBezTo>
                    <a:pt x="1465263" y="740569"/>
                    <a:pt x="1454150" y="735807"/>
                    <a:pt x="1447800" y="738188"/>
                  </a:cubicBezTo>
                  <a:cubicBezTo>
                    <a:pt x="1441450" y="740569"/>
                    <a:pt x="1454150" y="750094"/>
                    <a:pt x="1438275" y="752475"/>
                  </a:cubicBezTo>
                  <a:cubicBezTo>
                    <a:pt x="1422400" y="754856"/>
                    <a:pt x="1377950" y="746125"/>
                    <a:pt x="1352550" y="752475"/>
                  </a:cubicBezTo>
                  <a:cubicBezTo>
                    <a:pt x="1327150" y="758825"/>
                    <a:pt x="1300162" y="777875"/>
                    <a:pt x="1285875" y="790575"/>
                  </a:cubicBezTo>
                  <a:cubicBezTo>
                    <a:pt x="1271587" y="803275"/>
                    <a:pt x="1275556" y="819944"/>
                    <a:pt x="1266825" y="828675"/>
                  </a:cubicBezTo>
                  <a:cubicBezTo>
                    <a:pt x="1258094" y="837406"/>
                    <a:pt x="1248568" y="838201"/>
                    <a:pt x="1233487" y="842963"/>
                  </a:cubicBezTo>
                  <a:cubicBezTo>
                    <a:pt x="1218406" y="847726"/>
                    <a:pt x="1193799" y="854869"/>
                    <a:pt x="1176337" y="857250"/>
                  </a:cubicBezTo>
                  <a:cubicBezTo>
                    <a:pt x="1158875" y="859631"/>
                    <a:pt x="1145381" y="853281"/>
                    <a:pt x="1128712" y="857250"/>
                  </a:cubicBezTo>
                  <a:cubicBezTo>
                    <a:pt x="1112043" y="861219"/>
                    <a:pt x="1090612" y="873126"/>
                    <a:pt x="1076325" y="881063"/>
                  </a:cubicBezTo>
                  <a:cubicBezTo>
                    <a:pt x="1062038" y="889000"/>
                    <a:pt x="1055687" y="899319"/>
                    <a:pt x="1042987" y="904875"/>
                  </a:cubicBezTo>
                  <a:cubicBezTo>
                    <a:pt x="1030287" y="910431"/>
                    <a:pt x="1013619" y="905669"/>
                    <a:pt x="1000125" y="914400"/>
                  </a:cubicBezTo>
                  <a:cubicBezTo>
                    <a:pt x="986631" y="923131"/>
                    <a:pt x="972344" y="948532"/>
                    <a:pt x="962025" y="957263"/>
                  </a:cubicBezTo>
                  <a:cubicBezTo>
                    <a:pt x="951706" y="965994"/>
                    <a:pt x="948531" y="965201"/>
                    <a:pt x="938212" y="966788"/>
                  </a:cubicBezTo>
                  <a:cubicBezTo>
                    <a:pt x="927893" y="968376"/>
                    <a:pt x="916781" y="956469"/>
                    <a:pt x="900112" y="966788"/>
                  </a:cubicBezTo>
                  <a:cubicBezTo>
                    <a:pt x="883443" y="977107"/>
                    <a:pt x="854869" y="1014413"/>
                    <a:pt x="838200" y="1028700"/>
                  </a:cubicBezTo>
                  <a:cubicBezTo>
                    <a:pt x="821531" y="1042987"/>
                    <a:pt x="814387" y="1043782"/>
                    <a:pt x="800100" y="1052513"/>
                  </a:cubicBezTo>
                  <a:cubicBezTo>
                    <a:pt x="785813" y="1061244"/>
                    <a:pt x="765175" y="1073151"/>
                    <a:pt x="752475" y="1081088"/>
                  </a:cubicBezTo>
                  <a:cubicBezTo>
                    <a:pt x="739775" y="1089025"/>
                    <a:pt x="736600" y="1092994"/>
                    <a:pt x="723900" y="1100138"/>
                  </a:cubicBezTo>
                  <a:cubicBezTo>
                    <a:pt x="711200" y="1107282"/>
                    <a:pt x="690562" y="1116013"/>
                    <a:pt x="676275" y="1123950"/>
                  </a:cubicBezTo>
                  <a:cubicBezTo>
                    <a:pt x="661988" y="1131887"/>
                    <a:pt x="650081" y="1139032"/>
                    <a:pt x="638175" y="1147763"/>
                  </a:cubicBezTo>
                  <a:cubicBezTo>
                    <a:pt x="626269" y="1156494"/>
                    <a:pt x="613568" y="1167607"/>
                    <a:pt x="604837" y="1176338"/>
                  </a:cubicBezTo>
                  <a:cubicBezTo>
                    <a:pt x="596106" y="1185069"/>
                    <a:pt x="596106" y="1193800"/>
                    <a:pt x="585787" y="1200150"/>
                  </a:cubicBezTo>
                  <a:cubicBezTo>
                    <a:pt x="575468" y="1206500"/>
                    <a:pt x="559594" y="1207294"/>
                    <a:pt x="542925" y="1214438"/>
                  </a:cubicBezTo>
                  <a:cubicBezTo>
                    <a:pt x="526256" y="1221582"/>
                    <a:pt x="485775" y="1243013"/>
                    <a:pt x="485775" y="1243013"/>
                  </a:cubicBezTo>
                  <a:lnTo>
                    <a:pt x="438150" y="1266825"/>
                  </a:lnTo>
                  <a:cubicBezTo>
                    <a:pt x="415131" y="1278731"/>
                    <a:pt x="366712" y="1302544"/>
                    <a:pt x="347662" y="1314450"/>
                  </a:cubicBezTo>
                  <a:cubicBezTo>
                    <a:pt x="328612" y="1326356"/>
                    <a:pt x="323850" y="1338263"/>
                    <a:pt x="323850" y="1338263"/>
                  </a:cubicBezTo>
                  <a:cubicBezTo>
                    <a:pt x="312738" y="1349375"/>
                    <a:pt x="296068" y="1371600"/>
                    <a:pt x="280987" y="1381125"/>
                  </a:cubicBezTo>
                  <a:cubicBezTo>
                    <a:pt x="265906" y="1390650"/>
                    <a:pt x="246062" y="1389063"/>
                    <a:pt x="233362" y="1395413"/>
                  </a:cubicBezTo>
                  <a:cubicBezTo>
                    <a:pt x="220662" y="1401763"/>
                    <a:pt x="220662" y="1412875"/>
                    <a:pt x="204787" y="1419225"/>
                  </a:cubicBezTo>
                  <a:cubicBezTo>
                    <a:pt x="188912" y="1425575"/>
                    <a:pt x="153987" y="1425576"/>
                    <a:pt x="138112" y="1433513"/>
                  </a:cubicBezTo>
                  <a:cubicBezTo>
                    <a:pt x="122237" y="1441450"/>
                    <a:pt x="120649" y="1460500"/>
                    <a:pt x="109537" y="1466850"/>
                  </a:cubicBezTo>
                  <a:cubicBezTo>
                    <a:pt x="98425" y="1473200"/>
                    <a:pt x="81756" y="1470819"/>
                    <a:pt x="71437" y="1471613"/>
                  </a:cubicBezTo>
                  <a:cubicBezTo>
                    <a:pt x="61118" y="1472407"/>
                    <a:pt x="47625" y="1471613"/>
                    <a:pt x="47625" y="1471613"/>
                  </a:cubicBezTo>
                  <a:cubicBezTo>
                    <a:pt x="38894" y="1471613"/>
                    <a:pt x="26988" y="1470025"/>
                    <a:pt x="19050" y="1471613"/>
                  </a:cubicBezTo>
                  <a:cubicBezTo>
                    <a:pt x="11112" y="1473201"/>
                    <a:pt x="5556" y="1477169"/>
                    <a:pt x="0" y="1481138"/>
                  </a:cubicBezTo>
                </a:path>
              </a:pathLst>
            </a:custGeom>
            <a:noFill/>
            <a:ln w="3810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6" name="Freeform 65"/>
          <p:cNvSpPr/>
          <p:nvPr/>
        </p:nvSpPr>
        <p:spPr>
          <a:xfrm>
            <a:off x="3814079" y="3068611"/>
            <a:ext cx="587980" cy="1246136"/>
          </a:xfrm>
          <a:custGeom>
            <a:avLst/>
            <a:gdLst>
              <a:gd name="connsiteX0" fmla="*/ 2395537 w 2395537"/>
              <a:gd name="connsiteY0" fmla="*/ 0 h 847725"/>
              <a:gd name="connsiteX1" fmla="*/ 2352675 w 2395537"/>
              <a:gd name="connsiteY1" fmla="*/ 28575 h 847725"/>
              <a:gd name="connsiteX2" fmla="*/ 2319337 w 2395537"/>
              <a:gd name="connsiteY2" fmla="*/ 38100 h 847725"/>
              <a:gd name="connsiteX3" fmla="*/ 2290762 w 2395537"/>
              <a:gd name="connsiteY3" fmla="*/ 66675 h 847725"/>
              <a:gd name="connsiteX4" fmla="*/ 2243137 w 2395537"/>
              <a:gd name="connsiteY4" fmla="*/ 71437 h 847725"/>
              <a:gd name="connsiteX5" fmla="*/ 2076450 w 2395537"/>
              <a:gd name="connsiteY5" fmla="*/ 104775 h 847725"/>
              <a:gd name="connsiteX6" fmla="*/ 2019300 w 2395537"/>
              <a:gd name="connsiteY6" fmla="*/ 114300 h 847725"/>
              <a:gd name="connsiteX7" fmla="*/ 1895475 w 2395537"/>
              <a:gd name="connsiteY7" fmla="*/ 152400 h 847725"/>
              <a:gd name="connsiteX8" fmla="*/ 1843087 w 2395537"/>
              <a:gd name="connsiteY8" fmla="*/ 152400 h 847725"/>
              <a:gd name="connsiteX9" fmla="*/ 1804987 w 2395537"/>
              <a:gd name="connsiteY9" fmla="*/ 190500 h 847725"/>
              <a:gd name="connsiteX10" fmla="*/ 1781175 w 2395537"/>
              <a:gd name="connsiteY10" fmla="*/ 209550 h 847725"/>
              <a:gd name="connsiteX11" fmla="*/ 1747837 w 2395537"/>
              <a:gd name="connsiteY11" fmla="*/ 238125 h 847725"/>
              <a:gd name="connsiteX12" fmla="*/ 1704975 w 2395537"/>
              <a:gd name="connsiteY12" fmla="*/ 242887 h 847725"/>
              <a:gd name="connsiteX13" fmla="*/ 1562100 w 2395537"/>
              <a:gd name="connsiteY13" fmla="*/ 280987 h 847725"/>
              <a:gd name="connsiteX14" fmla="*/ 1404937 w 2395537"/>
              <a:gd name="connsiteY14" fmla="*/ 295275 h 847725"/>
              <a:gd name="connsiteX15" fmla="*/ 1343025 w 2395537"/>
              <a:gd name="connsiteY15" fmla="*/ 309562 h 847725"/>
              <a:gd name="connsiteX16" fmla="*/ 1271587 w 2395537"/>
              <a:gd name="connsiteY16" fmla="*/ 333375 h 847725"/>
              <a:gd name="connsiteX17" fmla="*/ 1219200 w 2395537"/>
              <a:gd name="connsiteY17" fmla="*/ 371475 h 847725"/>
              <a:gd name="connsiteX18" fmla="*/ 1171575 w 2395537"/>
              <a:gd name="connsiteY18" fmla="*/ 371475 h 847725"/>
              <a:gd name="connsiteX19" fmla="*/ 1114425 w 2395537"/>
              <a:gd name="connsiteY19" fmla="*/ 395287 h 847725"/>
              <a:gd name="connsiteX20" fmla="*/ 1085850 w 2395537"/>
              <a:gd name="connsiteY20" fmla="*/ 400050 h 847725"/>
              <a:gd name="connsiteX21" fmla="*/ 1042987 w 2395537"/>
              <a:gd name="connsiteY21" fmla="*/ 414337 h 847725"/>
              <a:gd name="connsiteX22" fmla="*/ 1009650 w 2395537"/>
              <a:gd name="connsiteY22" fmla="*/ 414337 h 847725"/>
              <a:gd name="connsiteX23" fmla="*/ 966787 w 2395537"/>
              <a:gd name="connsiteY23" fmla="*/ 433387 h 847725"/>
              <a:gd name="connsiteX24" fmla="*/ 904875 w 2395537"/>
              <a:gd name="connsiteY24" fmla="*/ 447675 h 847725"/>
              <a:gd name="connsiteX25" fmla="*/ 847725 w 2395537"/>
              <a:gd name="connsiteY25" fmla="*/ 452437 h 847725"/>
              <a:gd name="connsiteX26" fmla="*/ 838200 w 2395537"/>
              <a:gd name="connsiteY26" fmla="*/ 481012 h 847725"/>
              <a:gd name="connsiteX27" fmla="*/ 785812 w 2395537"/>
              <a:gd name="connsiteY27" fmla="*/ 495300 h 847725"/>
              <a:gd name="connsiteX28" fmla="*/ 757237 w 2395537"/>
              <a:gd name="connsiteY28" fmla="*/ 504825 h 847725"/>
              <a:gd name="connsiteX29" fmla="*/ 723900 w 2395537"/>
              <a:gd name="connsiteY29" fmla="*/ 509587 h 847725"/>
              <a:gd name="connsiteX30" fmla="*/ 690562 w 2395537"/>
              <a:gd name="connsiteY30" fmla="*/ 552450 h 847725"/>
              <a:gd name="connsiteX31" fmla="*/ 661987 w 2395537"/>
              <a:gd name="connsiteY31" fmla="*/ 595312 h 847725"/>
              <a:gd name="connsiteX32" fmla="*/ 619125 w 2395537"/>
              <a:gd name="connsiteY32" fmla="*/ 609600 h 847725"/>
              <a:gd name="connsiteX33" fmla="*/ 590550 w 2395537"/>
              <a:gd name="connsiteY33" fmla="*/ 628650 h 847725"/>
              <a:gd name="connsiteX34" fmla="*/ 552450 w 2395537"/>
              <a:gd name="connsiteY34" fmla="*/ 638175 h 847725"/>
              <a:gd name="connsiteX35" fmla="*/ 533400 w 2395537"/>
              <a:gd name="connsiteY35" fmla="*/ 652462 h 847725"/>
              <a:gd name="connsiteX36" fmla="*/ 490537 w 2395537"/>
              <a:gd name="connsiteY36" fmla="*/ 661987 h 847725"/>
              <a:gd name="connsiteX37" fmla="*/ 457200 w 2395537"/>
              <a:gd name="connsiteY37" fmla="*/ 676275 h 847725"/>
              <a:gd name="connsiteX38" fmla="*/ 438150 w 2395537"/>
              <a:gd name="connsiteY38" fmla="*/ 685800 h 847725"/>
              <a:gd name="connsiteX39" fmla="*/ 433387 w 2395537"/>
              <a:gd name="connsiteY39" fmla="*/ 704850 h 847725"/>
              <a:gd name="connsiteX40" fmla="*/ 371475 w 2395537"/>
              <a:gd name="connsiteY40" fmla="*/ 709612 h 847725"/>
              <a:gd name="connsiteX41" fmla="*/ 342900 w 2395537"/>
              <a:gd name="connsiteY41" fmla="*/ 714375 h 847725"/>
              <a:gd name="connsiteX42" fmla="*/ 300037 w 2395537"/>
              <a:gd name="connsiteY42" fmla="*/ 719137 h 847725"/>
              <a:gd name="connsiteX43" fmla="*/ 285750 w 2395537"/>
              <a:gd name="connsiteY43" fmla="*/ 719137 h 847725"/>
              <a:gd name="connsiteX44" fmla="*/ 252412 w 2395537"/>
              <a:gd name="connsiteY44" fmla="*/ 757237 h 847725"/>
              <a:gd name="connsiteX45" fmla="*/ 219075 w 2395537"/>
              <a:gd name="connsiteY45" fmla="*/ 757237 h 847725"/>
              <a:gd name="connsiteX46" fmla="*/ 195262 w 2395537"/>
              <a:gd name="connsiteY46" fmla="*/ 771525 h 847725"/>
              <a:gd name="connsiteX47" fmla="*/ 185737 w 2395537"/>
              <a:gd name="connsiteY47" fmla="*/ 790575 h 847725"/>
              <a:gd name="connsiteX48" fmla="*/ 114300 w 2395537"/>
              <a:gd name="connsiteY48" fmla="*/ 795337 h 847725"/>
              <a:gd name="connsiteX49" fmla="*/ 90487 w 2395537"/>
              <a:gd name="connsiteY49" fmla="*/ 804862 h 847725"/>
              <a:gd name="connsiteX50" fmla="*/ 61912 w 2395537"/>
              <a:gd name="connsiteY50" fmla="*/ 809625 h 847725"/>
              <a:gd name="connsiteX51" fmla="*/ 14287 w 2395537"/>
              <a:gd name="connsiteY51" fmla="*/ 828675 h 847725"/>
              <a:gd name="connsiteX52" fmla="*/ 0 w 2395537"/>
              <a:gd name="connsiteY52" fmla="*/ 847725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95537" h="847725">
                <a:moveTo>
                  <a:pt x="2395537" y="0"/>
                </a:moveTo>
                <a:cubicBezTo>
                  <a:pt x="2380456" y="11112"/>
                  <a:pt x="2365375" y="22225"/>
                  <a:pt x="2352675" y="28575"/>
                </a:cubicBezTo>
                <a:cubicBezTo>
                  <a:pt x="2339975" y="34925"/>
                  <a:pt x="2329656" y="31750"/>
                  <a:pt x="2319337" y="38100"/>
                </a:cubicBezTo>
                <a:cubicBezTo>
                  <a:pt x="2309018" y="44450"/>
                  <a:pt x="2303462" y="61119"/>
                  <a:pt x="2290762" y="66675"/>
                </a:cubicBezTo>
                <a:cubicBezTo>
                  <a:pt x="2278062" y="72231"/>
                  <a:pt x="2278856" y="65087"/>
                  <a:pt x="2243137" y="71437"/>
                </a:cubicBezTo>
                <a:cubicBezTo>
                  <a:pt x="2207418" y="77787"/>
                  <a:pt x="2113756" y="97631"/>
                  <a:pt x="2076450" y="104775"/>
                </a:cubicBezTo>
                <a:cubicBezTo>
                  <a:pt x="2039144" y="111919"/>
                  <a:pt x="2049463" y="106362"/>
                  <a:pt x="2019300" y="114300"/>
                </a:cubicBezTo>
                <a:cubicBezTo>
                  <a:pt x="1989137" y="122238"/>
                  <a:pt x="1924844" y="146050"/>
                  <a:pt x="1895475" y="152400"/>
                </a:cubicBezTo>
                <a:cubicBezTo>
                  <a:pt x="1866106" y="158750"/>
                  <a:pt x="1858168" y="146050"/>
                  <a:pt x="1843087" y="152400"/>
                </a:cubicBezTo>
                <a:cubicBezTo>
                  <a:pt x="1828006" y="158750"/>
                  <a:pt x="1815306" y="180975"/>
                  <a:pt x="1804987" y="190500"/>
                </a:cubicBezTo>
                <a:cubicBezTo>
                  <a:pt x="1794668" y="200025"/>
                  <a:pt x="1790700" y="201613"/>
                  <a:pt x="1781175" y="209550"/>
                </a:cubicBezTo>
                <a:cubicBezTo>
                  <a:pt x="1771650" y="217487"/>
                  <a:pt x="1760537" y="232569"/>
                  <a:pt x="1747837" y="238125"/>
                </a:cubicBezTo>
                <a:cubicBezTo>
                  <a:pt x="1735137" y="243681"/>
                  <a:pt x="1735931" y="235743"/>
                  <a:pt x="1704975" y="242887"/>
                </a:cubicBezTo>
                <a:cubicBezTo>
                  <a:pt x="1674019" y="250031"/>
                  <a:pt x="1612106" y="272256"/>
                  <a:pt x="1562100" y="280987"/>
                </a:cubicBezTo>
                <a:cubicBezTo>
                  <a:pt x="1512094" y="289718"/>
                  <a:pt x="1441449" y="290513"/>
                  <a:pt x="1404937" y="295275"/>
                </a:cubicBezTo>
                <a:cubicBezTo>
                  <a:pt x="1368424" y="300038"/>
                  <a:pt x="1365250" y="303212"/>
                  <a:pt x="1343025" y="309562"/>
                </a:cubicBezTo>
                <a:cubicBezTo>
                  <a:pt x="1320800" y="315912"/>
                  <a:pt x="1292224" y="323056"/>
                  <a:pt x="1271587" y="333375"/>
                </a:cubicBezTo>
                <a:cubicBezTo>
                  <a:pt x="1250949" y="343694"/>
                  <a:pt x="1235869" y="365125"/>
                  <a:pt x="1219200" y="371475"/>
                </a:cubicBezTo>
                <a:cubicBezTo>
                  <a:pt x="1202531" y="377825"/>
                  <a:pt x="1189038" y="367506"/>
                  <a:pt x="1171575" y="371475"/>
                </a:cubicBezTo>
                <a:cubicBezTo>
                  <a:pt x="1154112" y="375444"/>
                  <a:pt x="1128713" y="390524"/>
                  <a:pt x="1114425" y="395287"/>
                </a:cubicBezTo>
                <a:cubicBezTo>
                  <a:pt x="1100137" y="400050"/>
                  <a:pt x="1097756" y="396875"/>
                  <a:pt x="1085850" y="400050"/>
                </a:cubicBezTo>
                <a:cubicBezTo>
                  <a:pt x="1073944" y="403225"/>
                  <a:pt x="1055687" y="411956"/>
                  <a:pt x="1042987" y="414337"/>
                </a:cubicBezTo>
                <a:cubicBezTo>
                  <a:pt x="1030287" y="416718"/>
                  <a:pt x="1022350" y="411162"/>
                  <a:pt x="1009650" y="414337"/>
                </a:cubicBezTo>
                <a:cubicBezTo>
                  <a:pt x="996950" y="417512"/>
                  <a:pt x="984249" y="427831"/>
                  <a:pt x="966787" y="433387"/>
                </a:cubicBezTo>
                <a:cubicBezTo>
                  <a:pt x="949325" y="438943"/>
                  <a:pt x="924719" y="444500"/>
                  <a:pt x="904875" y="447675"/>
                </a:cubicBezTo>
                <a:cubicBezTo>
                  <a:pt x="885031" y="450850"/>
                  <a:pt x="858837" y="446881"/>
                  <a:pt x="847725" y="452437"/>
                </a:cubicBezTo>
                <a:cubicBezTo>
                  <a:pt x="836612" y="457993"/>
                  <a:pt x="848519" y="473868"/>
                  <a:pt x="838200" y="481012"/>
                </a:cubicBezTo>
                <a:cubicBezTo>
                  <a:pt x="827881" y="488156"/>
                  <a:pt x="799306" y="491331"/>
                  <a:pt x="785812" y="495300"/>
                </a:cubicBezTo>
                <a:cubicBezTo>
                  <a:pt x="772318" y="499269"/>
                  <a:pt x="767556" y="502444"/>
                  <a:pt x="757237" y="504825"/>
                </a:cubicBezTo>
                <a:cubicBezTo>
                  <a:pt x="746918" y="507206"/>
                  <a:pt x="735012" y="501650"/>
                  <a:pt x="723900" y="509587"/>
                </a:cubicBezTo>
                <a:cubicBezTo>
                  <a:pt x="712787" y="517525"/>
                  <a:pt x="700881" y="538163"/>
                  <a:pt x="690562" y="552450"/>
                </a:cubicBezTo>
                <a:cubicBezTo>
                  <a:pt x="680243" y="566737"/>
                  <a:pt x="673893" y="585787"/>
                  <a:pt x="661987" y="595312"/>
                </a:cubicBezTo>
                <a:cubicBezTo>
                  <a:pt x="650081" y="604837"/>
                  <a:pt x="631031" y="604044"/>
                  <a:pt x="619125" y="609600"/>
                </a:cubicBezTo>
                <a:cubicBezTo>
                  <a:pt x="607219" y="615156"/>
                  <a:pt x="601662" y="623888"/>
                  <a:pt x="590550" y="628650"/>
                </a:cubicBezTo>
                <a:cubicBezTo>
                  <a:pt x="579438" y="633412"/>
                  <a:pt x="561975" y="634206"/>
                  <a:pt x="552450" y="638175"/>
                </a:cubicBezTo>
                <a:cubicBezTo>
                  <a:pt x="542925" y="642144"/>
                  <a:pt x="543719" y="648493"/>
                  <a:pt x="533400" y="652462"/>
                </a:cubicBezTo>
                <a:cubicBezTo>
                  <a:pt x="523081" y="656431"/>
                  <a:pt x="503237" y="658018"/>
                  <a:pt x="490537" y="661987"/>
                </a:cubicBezTo>
                <a:cubicBezTo>
                  <a:pt x="477837" y="665956"/>
                  <a:pt x="465931" y="672306"/>
                  <a:pt x="457200" y="676275"/>
                </a:cubicBezTo>
                <a:cubicBezTo>
                  <a:pt x="448469" y="680244"/>
                  <a:pt x="442119" y="681038"/>
                  <a:pt x="438150" y="685800"/>
                </a:cubicBezTo>
                <a:cubicBezTo>
                  <a:pt x="434181" y="690562"/>
                  <a:pt x="444499" y="700881"/>
                  <a:pt x="433387" y="704850"/>
                </a:cubicBezTo>
                <a:cubicBezTo>
                  <a:pt x="422275" y="708819"/>
                  <a:pt x="386556" y="708025"/>
                  <a:pt x="371475" y="709612"/>
                </a:cubicBezTo>
                <a:cubicBezTo>
                  <a:pt x="356394" y="711199"/>
                  <a:pt x="354806" y="712788"/>
                  <a:pt x="342900" y="714375"/>
                </a:cubicBezTo>
                <a:cubicBezTo>
                  <a:pt x="330994" y="715962"/>
                  <a:pt x="309562" y="718343"/>
                  <a:pt x="300037" y="719137"/>
                </a:cubicBezTo>
                <a:cubicBezTo>
                  <a:pt x="290512" y="719931"/>
                  <a:pt x="293687" y="712787"/>
                  <a:pt x="285750" y="719137"/>
                </a:cubicBezTo>
                <a:cubicBezTo>
                  <a:pt x="277813" y="725487"/>
                  <a:pt x="263524" y="750887"/>
                  <a:pt x="252412" y="757237"/>
                </a:cubicBezTo>
                <a:cubicBezTo>
                  <a:pt x="241300" y="763587"/>
                  <a:pt x="228600" y="754856"/>
                  <a:pt x="219075" y="757237"/>
                </a:cubicBezTo>
                <a:cubicBezTo>
                  <a:pt x="209550" y="759618"/>
                  <a:pt x="200818" y="765969"/>
                  <a:pt x="195262" y="771525"/>
                </a:cubicBezTo>
                <a:cubicBezTo>
                  <a:pt x="189706" y="777081"/>
                  <a:pt x="199231" y="786606"/>
                  <a:pt x="185737" y="790575"/>
                </a:cubicBezTo>
                <a:cubicBezTo>
                  <a:pt x="172243" y="794544"/>
                  <a:pt x="130175" y="792956"/>
                  <a:pt x="114300" y="795337"/>
                </a:cubicBezTo>
                <a:cubicBezTo>
                  <a:pt x="98425" y="797718"/>
                  <a:pt x="99218" y="802481"/>
                  <a:pt x="90487" y="804862"/>
                </a:cubicBezTo>
                <a:cubicBezTo>
                  <a:pt x="81756" y="807243"/>
                  <a:pt x="74612" y="805656"/>
                  <a:pt x="61912" y="809625"/>
                </a:cubicBezTo>
                <a:cubicBezTo>
                  <a:pt x="49212" y="813594"/>
                  <a:pt x="24606" y="822325"/>
                  <a:pt x="14287" y="828675"/>
                </a:cubicBezTo>
                <a:cubicBezTo>
                  <a:pt x="3968" y="835025"/>
                  <a:pt x="1984" y="841375"/>
                  <a:pt x="0" y="847725"/>
                </a:cubicBezTo>
              </a:path>
            </a:pathLst>
          </a:custGeom>
          <a:no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7" name="Freeform 66"/>
          <p:cNvSpPr/>
          <p:nvPr/>
        </p:nvSpPr>
        <p:spPr>
          <a:xfrm>
            <a:off x="3259999" y="4272742"/>
            <a:ext cx="555249" cy="770084"/>
          </a:xfrm>
          <a:custGeom>
            <a:avLst/>
            <a:gdLst>
              <a:gd name="connsiteX0" fmla="*/ 2262187 w 2262187"/>
              <a:gd name="connsiteY0" fmla="*/ 0 h 523875"/>
              <a:gd name="connsiteX1" fmla="*/ 2209800 w 2262187"/>
              <a:gd name="connsiteY1" fmla="*/ 38100 h 523875"/>
              <a:gd name="connsiteX2" fmla="*/ 2157412 w 2262187"/>
              <a:gd name="connsiteY2" fmla="*/ 52387 h 523875"/>
              <a:gd name="connsiteX3" fmla="*/ 2085975 w 2262187"/>
              <a:gd name="connsiteY3" fmla="*/ 61912 h 523875"/>
              <a:gd name="connsiteX4" fmla="*/ 2028825 w 2262187"/>
              <a:gd name="connsiteY4" fmla="*/ 61912 h 523875"/>
              <a:gd name="connsiteX5" fmla="*/ 1985962 w 2262187"/>
              <a:gd name="connsiteY5" fmla="*/ 66675 h 523875"/>
              <a:gd name="connsiteX6" fmla="*/ 1962150 w 2262187"/>
              <a:gd name="connsiteY6" fmla="*/ 85725 h 523875"/>
              <a:gd name="connsiteX7" fmla="*/ 1862137 w 2262187"/>
              <a:gd name="connsiteY7" fmla="*/ 95250 h 523875"/>
              <a:gd name="connsiteX8" fmla="*/ 1824037 w 2262187"/>
              <a:gd name="connsiteY8" fmla="*/ 95250 h 523875"/>
              <a:gd name="connsiteX9" fmla="*/ 1776412 w 2262187"/>
              <a:gd name="connsiteY9" fmla="*/ 114300 h 523875"/>
              <a:gd name="connsiteX10" fmla="*/ 1714500 w 2262187"/>
              <a:gd name="connsiteY10" fmla="*/ 123825 h 523875"/>
              <a:gd name="connsiteX11" fmla="*/ 1643062 w 2262187"/>
              <a:gd name="connsiteY11" fmla="*/ 128587 h 523875"/>
              <a:gd name="connsiteX12" fmla="*/ 1619250 w 2262187"/>
              <a:gd name="connsiteY12" fmla="*/ 142875 h 523875"/>
              <a:gd name="connsiteX13" fmla="*/ 1581150 w 2262187"/>
              <a:gd name="connsiteY13" fmla="*/ 147637 h 523875"/>
              <a:gd name="connsiteX14" fmla="*/ 1519237 w 2262187"/>
              <a:gd name="connsiteY14" fmla="*/ 157162 h 523875"/>
              <a:gd name="connsiteX15" fmla="*/ 1500187 w 2262187"/>
              <a:gd name="connsiteY15" fmla="*/ 171450 h 523875"/>
              <a:gd name="connsiteX16" fmla="*/ 1462087 w 2262187"/>
              <a:gd name="connsiteY16" fmla="*/ 190500 h 523875"/>
              <a:gd name="connsiteX17" fmla="*/ 1423987 w 2262187"/>
              <a:gd name="connsiteY17" fmla="*/ 204787 h 523875"/>
              <a:gd name="connsiteX18" fmla="*/ 1390650 w 2262187"/>
              <a:gd name="connsiteY18" fmla="*/ 219075 h 523875"/>
              <a:gd name="connsiteX19" fmla="*/ 1309687 w 2262187"/>
              <a:gd name="connsiteY19" fmla="*/ 223837 h 523875"/>
              <a:gd name="connsiteX20" fmla="*/ 1238250 w 2262187"/>
              <a:gd name="connsiteY20" fmla="*/ 233362 h 523875"/>
              <a:gd name="connsiteX21" fmla="*/ 1176337 w 2262187"/>
              <a:gd name="connsiteY21" fmla="*/ 242887 h 523875"/>
              <a:gd name="connsiteX22" fmla="*/ 1114425 w 2262187"/>
              <a:gd name="connsiteY22" fmla="*/ 247650 h 523875"/>
              <a:gd name="connsiteX23" fmla="*/ 1052512 w 2262187"/>
              <a:gd name="connsiteY23" fmla="*/ 257175 h 523875"/>
              <a:gd name="connsiteX24" fmla="*/ 1009650 w 2262187"/>
              <a:gd name="connsiteY24" fmla="*/ 261937 h 523875"/>
              <a:gd name="connsiteX25" fmla="*/ 900112 w 2262187"/>
              <a:gd name="connsiteY25" fmla="*/ 271462 h 523875"/>
              <a:gd name="connsiteX26" fmla="*/ 833437 w 2262187"/>
              <a:gd name="connsiteY26" fmla="*/ 280987 h 523875"/>
              <a:gd name="connsiteX27" fmla="*/ 714375 w 2262187"/>
              <a:gd name="connsiteY27" fmla="*/ 280987 h 523875"/>
              <a:gd name="connsiteX28" fmla="*/ 666750 w 2262187"/>
              <a:gd name="connsiteY28" fmla="*/ 300037 h 523875"/>
              <a:gd name="connsiteX29" fmla="*/ 647700 w 2262187"/>
              <a:gd name="connsiteY29" fmla="*/ 295275 h 523875"/>
              <a:gd name="connsiteX30" fmla="*/ 604837 w 2262187"/>
              <a:gd name="connsiteY30" fmla="*/ 309562 h 523875"/>
              <a:gd name="connsiteX31" fmla="*/ 566737 w 2262187"/>
              <a:gd name="connsiteY31" fmla="*/ 328612 h 523875"/>
              <a:gd name="connsiteX32" fmla="*/ 457200 w 2262187"/>
              <a:gd name="connsiteY32" fmla="*/ 357187 h 523875"/>
              <a:gd name="connsiteX33" fmla="*/ 381000 w 2262187"/>
              <a:gd name="connsiteY33" fmla="*/ 352425 h 523875"/>
              <a:gd name="connsiteX34" fmla="*/ 338137 w 2262187"/>
              <a:gd name="connsiteY34" fmla="*/ 381000 h 523875"/>
              <a:gd name="connsiteX35" fmla="*/ 266700 w 2262187"/>
              <a:gd name="connsiteY35" fmla="*/ 414337 h 523875"/>
              <a:gd name="connsiteX36" fmla="*/ 185737 w 2262187"/>
              <a:gd name="connsiteY36" fmla="*/ 433387 h 523875"/>
              <a:gd name="connsiteX37" fmla="*/ 95250 w 2262187"/>
              <a:gd name="connsiteY37" fmla="*/ 461962 h 523875"/>
              <a:gd name="connsiteX38" fmla="*/ 52387 w 2262187"/>
              <a:gd name="connsiteY38" fmla="*/ 500062 h 523875"/>
              <a:gd name="connsiteX39" fmla="*/ 19050 w 2262187"/>
              <a:gd name="connsiteY39" fmla="*/ 519112 h 523875"/>
              <a:gd name="connsiteX40" fmla="*/ 0 w 2262187"/>
              <a:gd name="connsiteY40" fmla="*/ 523875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2187" h="523875">
                <a:moveTo>
                  <a:pt x="2262187" y="0"/>
                </a:moveTo>
                <a:cubicBezTo>
                  <a:pt x="2244724" y="14684"/>
                  <a:pt x="2227262" y="29369"/>
                  <a:pt x="2209800" y="38100"/>
                </a:cubicBezTo>
                <a:cubicBezTo>
                  <a:pt x="2192338" y="46831"/>
                  <a:pt x="2178049" y="48418"/>
                  <a:pt x="2157412" y="52387"/>
                </a:cubicBezTo>
                <a:cubicBezTo>
                  <a:pt x="2136775" y="56356"/>
                  <a:pt x="2107406" y="60324"/>
                  <a:pt x="2085975" y="61912"/>
                </a:cubicBezTo>
                <a:cubicBezTo>
                  <a:pt x="2064544" y="63500"/>
                  <a:pt x="2045494" y="61118"/>
                  <a:pt x="2028825" y="61912"/>
                </a:cubicBezTo>
                <a:cubicBezTo>
                  <a:pt x="2012156" y="62706"/>
                  <a:pt x="1997074" y="62706"/>
                  <a:pt x="1985962" y="66675"/>
                </a:cubicBezTo>
                <a:cubicBezTo>
                  <a:pt x="1974850" y="70644"/>
                  <a:pt x="1982787" y="80963"/>
                  <a:pt x="1962150" y="85725"/>
                </a:cubicBezTo>
                <a:cubicBezTo>
                  <a:pt x="1941513" y="90487"/>
                  <a:pt x="1885156" y="93663"/>
                  <a:pt x="1862137" y="95250"/>
                </a:cubicBezTo>
                <a:cubicBezTo>
                  <a:pt x="1839118" y="96837"/>
                  <a:pt x="1838324" y="92075"/>
                  <a:pt x="1824037" y="95250"/>
                </a:cubicBezTo>
                <a:cubicBezTo>
                  <a:pt x="1809750" y="98425"/>
                  <a:pt x="1794668" y="109538"/>
                  <a:pt x="1776412" y="114300"/>
                </a:cubicBezTo>
                <a:cubicBezTo>
                  <a:pt x="1758156" y="119062"/>
                  <a:pt x="1736725" y="121444"/>
                  <a:pt x="1714500" y="123825"/>
                </a:cubicBezTo>
                <a:cubicBezTo>
                  <a:pt x="1692275" y="126206"/>
                  <a:pt x="1658937" y="125412"/>
                  <a:pt x="1643062" y="128587"/>
                </a:cubicBezTo>
                <a:cubicBezTo>
                  <a:pt x="1627187" y="131762"/>
                  <a:pt x="1629569" y="139700"/>
                  <a:pt x="1619250" y="142875"/>
                </a:cubicBezTo>
                <a:cubicBezTo>
                  <a:pt x="1608931" y="146050"/>
                  <a:pt x="1597819" y="145256"/>
                  <a:pt x="1581150" y="147637"/>
                </a:cubicBezTo>
                <a:cubicBezTo>
                  <a:pt x="1564481" y="150018"/>
                  <a:pt x="1532731" y="153193"/>
                  <a:pt x="1519237" y="157162"/>
                </a:cubicBezTo>
                <a:cubicBezTo>
                  <a:pt x="1505743" y="161131"/>
                  <a:pt x="1509712" y="165894"/>
                  <a:pt x="1500187" y="171450"/>
                </a:cubicBezTo>
                <a:cubicBezTo>
                  <a:pt x="1490662" y="177006"/>
                  <a:pt x="1474787" y="184944"/>
                  <a:pt x="1462087" y="190500"/>
                </a:cubicBezTo>
                <a:cubicBezTo>
                  <a:pt x="1449387" y="196056"/>
                  <a:pt x="1435893" y="200025"/>
                  <a:pt x="1423987" y="204787"/>
                </a:cubicBezTo>
                <a:cubicBezTo>
                  <a:pt x="1412081" y="209550"/>
                  <a:pt x="1409700" y="215900"/>
                  <a:pt x="1390650" y="219075"/>
                </a:cubicBezTo>
                <a:cubicBezTo>
                  <a:pt x="1371600" y="222250"/>
                  <a:pt x="1335087" y="221456"/>
                  <a:pt x="1309687" y="223837"/>
                </a:cubicBezTo>
                <a:cubicBezTo>
                  <a:pt x="1284287" y="226218"/>
                  <a:pt x="1260475" y="230187"/>
                  <a:pt x="1238250" y="233362"/>
                </a:cubicBezTo>
                <a:cubicBezTo>
                  <a:pt x="1216025" y="236537"/>
                  <a:pt x="1196974" y="240506"/>
                  <a:pt x="1176337" y="242887"/>
                </a:cubicBezTo>
                <a:cubicBezTo>
                  <a:pt x="1155700" y="245268"/>
                  <a:pt x="1135062" y="245269"/>
                  <a:pt x="1114425" y="247650"/>
                </a:cubicBezTo>
                <a:cubicBezTo>
                  <a:pt x="1093788" y="250031"/>
                  <a:pt x="1069974" y="254794"/>
                  <a:pt x="1052512" y="257175"/>
                </a:cubicBezTo>
                <a:cubicBezTo>
                  <a:pt x="1035050" y="259556"/>
                  <a:pt x="1009650" y="261937"/>
                  <a:pt x="1009650" y="261937"/>
                </a:cubicBezTo>
                <a:lnTo>
                  <a:pt x="900112" y="271462"/>
                </a:lnTo>
                <a:cubicBezTo>
                  <a:pt x="870743" y="274637"/>
                  <a:pt x="864393" y="279400"/>
                  <a:pt x="833437" y="280987"/>
                </a:cubicBezTo>
                <a:cubicBezTo>
                  <a:pt x="802481" y="282574"/>
                  <a:pt x="742156" y="277812"/>
                  <a:pt x="714375" y="280987"/>
                </a:cubicBezTo>
                <a:cubicBezTo>
                  <a:pt x="686594" y="284162"/>
                  <a:pt x="677862" y="297656"/>
                  <a:pt x="666750" y="300037"/>
                </a:cubicBezTo>
                <a:cubicBezTo>
                  <a:pt x="655638" y="302418"/>
                  <a:pt x="658019" y="293688"/>
                  <a:pt x="647700" y="295275"/>
                </a:cubicBezTo>
                <a:cubicBezTo>
                  <a:pt x="637381" y="296863"/>
                  <a:pt x="618331" y="304006"/>
                  <a:pt x="604837" y="309562"/>
                </a:cubicBezTo>
                <a:cubicBezTo>
                  <a:pt x="591343" y="315118"/>
                  <a:pt x="591343" y="320675"/>
                  <a:pt x="566737" y="328612"/>
                </a:cubicBezTo>
                <a:cubicBezTo>
                  <a:pt x="542131" y="336549"/>
                  <a:pt x="488156" y="353218"/>
                  <a:pt x="457200" y="357187"/>
                </a:cubicBezTo>
                <a:cubicBezTo>
                  <a:pt x="426244" y="361156"/>
                  <a:pt x="400844" y="348456"/>
                  <a:pt x="381000" y="352425"/>
                </a:cubicBezTo>
                <a:cubicBezTo>
                  <a:pt x="361156" y="356394"/>
                  <a:pt x="357187" y="370681"/>
                  <a:pt x="338137" y="381000"/>
                </a:cubicBezTo>
                <a:cubicBezTo>
                  <a:pt x="319087" y="391319"/>
                  <a:pt x="292100" y="405606"/>
                  <a:pt x="266700" y="414337"/>
                </a:cubicBezTo>
                <a:cubicBezTo>
                  <a:pt x="241300" y="423068"/>
                  <a:pt x="214312" y="425449"/>
                  <a:pt x="185737" y="433387"/>
                </a:cubicBezTo>
                <a:cubicBezTo>
                  <a:pt x="157162" y="441325"/>
                  <a:pt x="117475" y="450850"/>
                  <a:pt x="95250" y="461962"/>
                </a:cubicBezTo>
                <a:cubicBezTo>
                  <a:pt x="73025" y="473074"/>
                  <a:pt x="65087" y="490537"/>
                  <a:pt x="52387" y="500062"/>
                </a:cubicBezTo>
                <a:cubicBezTo>
                  <a:pt x="39687" y="509587"/>
                  <a:pt x="27781" y="515143"/>
                  <a:pt x="19050" y="519112"/>
                </a:cubicBezTo>
                <a:cubicBezTo>
                  <a:pt x="10319" y="523081"/>
                  <a:pt x="5159" y="523478"/>
                  <a:pt x="0" y="523875"/>
                </a:cubicBezTo>
              </a:path>
            </a:pathLst>
          </a:custGeom>
          <a:no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Freeform 67"/>
          <p:cNvSpPr/>
          <p:nvPr/>
        </p:nvSpPr>
        <p:spPr>
          <a:xfrm>
            <a:off x="2812293" y="5035826"/>
            <a:ext cx="450044" cy="931101"/>
          </a:xfrm>
          <a:custGeom>
            <a:avLst/>
            <a:gdLst>
              <a:gd name="connsiteX0" fmla="*/ 1833563 w 1833563"/>
              <a:gd name="connsiteY0" fmla="*/ 0 h 633413"/>
              <a:gd name="connsiteX1" fmla="*/ 1781175 w 1833563"/>
              <a:gd name="connsiteY1" fmla="*/ 42863 h 633413"/>
              <a:gd name="connsiteX2" fmla="*/ 1762125 w 1833563"/>
              <a:gd name="connsiteY2" fmla="*/ 71438 h 633413"/>
              <a:gd name="connsiteX3" fmla="*/ 1719263 w 1833563"/>
              <a:gd name="connsiteY3" fmla="*/ 71438 h 633413"/>
              <a:gd name="connsiteX4" fmla="*/ 1666875 w 1833563"/>
              <a:gd name="connsiteY4" fmla="*/ 80963 h 633413"/>
              <a:gd name="connsiteX5" fmla="*/ 1590675 w 1833563"/>
              <a:gd name="connsiteY5" fmla="*/ 85725 h 633413"/>
              <a:gd name="connsiteX6" fmla="*/ 1524000 w 1833563"/>
              <a:gd name="connsiteY6" fmla="*/ 90488 h 633413"/>
              <a:gd name="connsiteX7" fmla="*/ 1438275 w 1833563"/>
              <a:gd name="connsiteY7" fmla="*/ 90488 h 633413"/>
              <a:gd name="connsiteX8" fmla="*/ 1419225 w 1833563"/>
              <a:gd name="connsiteY8" fmla="*/ 95250 h 633413"/>
              <a:gd name="connsiteX9" fmla="*/ 1376363 w 1833563"/>
              <a:gd name="connsiteY9" fmla="*/ 123825 h 633413"/>
              <a:gd name="connsiteX10" fmla="*/ 1352550 w 1833563"/>
              <a:gd name="connsiteY10" fmla="*/ 152400 h 633413"/>
              <a:gd name="connsiteX11" fmla="*/ 1309688 w 1833563"/>
              <a:gd name="connsiteY11" fmla="*/ 161925 h 633413"/>
              <a:gd name="connsiteX12" fmla="*/ 1271588 w 1833563"/>
              <a:gd name="connsiteY12" fmla="*/ 176213 h 633413"/>
              <a:gd name="connsiteX13" fmla="*/ 1223963 w 1833563"/>
              <a:gd name="connsiteY13" fmla="*/ 185738 h 633413"/>
              <a:gd name="connsiteX14" fmla="*/ 1157288 w 1833563"/>
              <a:gd name="connsiteY14" fmla="*/ 214313 h 633413"/>
              <a:gd name="connsiteX15" fmla="*/ 1095375 w 1833563"/>
              <a:gd name="connsiteY15" fmla="*/ 214313 h 633413"/>
              <a:gd name="connsiteX16" fmla="*/ 1066800 w 1833563"/>
              <a:gd name="connsiteY16" fmla="*/ 219075 h 633413"/>
              <a:gd name="connsiteX17" fmla="*/ 1023938 w 1833563"/>
              <a:gd name="connsiteY17" fmla="*/ 247650 h 633413"/>
              <a:gd name="connsiteX18" fmla="*/ 966788 w 1833563"/>
              <a:gd name="connsiteY18" fmla="*/ 266700 h 633413"/>
              <a:gd name="connsiteX19" fmla="*/ 909638 w 1833563"/>
              <a:gd name="connsiteY19" fmla="*/ 276225 h 633413"/>
              <a:gd name="connsiteX20" fmla="*/ 828675 w 1833563"/>
              <a:gd name="connsiteY20" fmla="*/ 276225 h 633413"/>
              <a:gd name="connsiteX21" fmla="*/ 766763 w 1833563"/>
              <a:gd name="connsiteY21" fmla="*/ 323850 h 633413"/>
              <a:gd name="connsiteX22" fmla="*/ 728663 w 1833563"/>
              <a:gd name="connsiteY22" fmla="*/ 342900 h 633413"/>
              <a:gd name="connsiteX23" fmla="*/ 676275 w 1833563"/>
              <a:gd name="connsiteY23" fmla="*/ 352425 h 633413"/>
              <a:gd name="connsiteX24" fmla="*/ 647700 w 1833563"/>
              <a:gd name="connsiteY24" fmla="*/ 395288 h 633413"/>
              <a:gd name="connsiteX25" fmla="*/ 557213 w 1833563"/>
              <a:gd name="connsiteY25" fmla="*/ 442913 h 633413"/>
              <a:gd name="connsiteX26" fmla="*/ 519113 w 1833563"/>
              <a:gd name="connsiteY26" fmla="*/ 471488 h 633413"/>
              <a:gd name="connsiteX27" fmla="*/ 481013 w 1833563"/>
              <a:gd name="connsiteY27" fmla="*/ 495300 h 633413"/>
              <a:gd name="connsiteX28" fmla="*/ 423863 w 1833563"/>
              <a:gd name="connsiteY28" fmla="*/ 519113 h 633413"/>
              <a:gd name="connsiteX29" fmla="*/ 390525 w 1833563"/>
              <a:gd name="connsiteY29" fmla="*/ 533400 h 633413"/>
              <a:gd name="connsiteX30" fmla="*/ 371475 w 1833563"/>
              <a:gd name="connsiteY30" fmla="*/ 547688 h 633413"/>
              <a:gd name="connsiteX31" fmla="*/ 371475 w 1833563"/>
              <a:gd name="connsiteY31" fmla="*/ 547688 h 633413"/>
              <a:gd name="connsiteX32" fmla="*/ 347663 w 1833563"/>
              <a:gd name="connsiteY32" fmla="*/ 552450 h 633413"/>
              <a:gd name="connsiteX33" fmla="*/ 266700 w 1833563"/>
              <a:gd name="connsiteY33" fmla="*/ 561975 h 633413"/>
              <a:gd name="connsiteX34" fmla="*/ 223838 w 1833563"/>
              <a:gd name="connsiteY34" fmla="*/ 571500 h 633413"/>
              <a:gd name="connsiteX35" fmla="*/ 176213 w 1833563"/>
              <a:gd name="connsiteY35" fmla="*/ 576263 h 633413"/>
              <a:gd name="connsiteX36" fmla="*/ 133350 w 1833563"/>
              <a:gd name="connsiteY36" fmla="*/ 600075 h 633413"/>
              <a:gd name="connsiteX37" fmla="*/ 100013 w 1833563"/>
              <a:gd name="connsiteY37" fmla="*/ 600075 h 633413"/>
              <a:gd name="connsiteX38" fmla="*/ 76200 w 1833563"/>
              <a:gd name="connsiteY38" fmla="*/ 628650 h 633413"/>
              <a:gd name="connsiteX39" fmla="*/ 0 w 1833563"/>
              <a:gd name="connsiteY39" fmla="*/ 633413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33563" h="633413">
                <a:moveTo>
                  <a:pt x="1833563" y="0"/>
                </a:moveTo>
                <a:cubicBezTo>
                  <a:pt x="1813322" y="15478"/>
                  <a:pt x="1793081" y="30957"/>
                  <a:pt x="1781175" y="42863"/>
                </a:cubicBezTo>
                <a:cubicBezTo>
                  <a:pt x="1769269" y="54769"/>
                  <a:pt x="1772444" y="66676"/>
                  <a:pt x="1762125" y="71438"/>
                </a:cubicBezTo>
                <a:cubicBezTo>
                  <a:pt x="1751806" y="76200"/>
                  <a:pt x="1735138" y="69851"/>
                  <a:pt x="1719263" y="71438"/>
                </a:cubicBezTo>
                <a:cubicBezTo>
                  <a:pt x="1703388" y="73026"/>
                  <a:pt x="1688306" y="78582"/>
                  <a:pt x="1666875" y="80963"/>
                </a:cubicBezTo>
                <a:cubicBezTo>
                  <a:pt x="1645444" y="83344"/>
                  <a:pt x="1590675" y="85725"/>
                  <a:pt x="1590675" y="85725"/>
                </a:cubicBezTo>
                <a:cubicBezTo>
                  <a:pt x="1566862" y="87313"/>
                  <a:pt x="1549400" y="89694"/>
                  <a:pt x="1524000" y="90488"/>
                </a:cubicBezTo>
                <a:cubicBezTo>
                  <a:pt x="1498600" y="91282"/>
                  <a:pt x="1455737" y="89694"/>
                  <a:pt x="1438275" y="90488"/>
                </a:cubicBezTo>
                <a:cubicBezTo>
                  <a:pt x="1420813" y="91282"/>
                  <a:pt x="1429544" y="89694"/>
                  <a:pt x="1419225" y="95250"/>
                </a:cubicBezTo>
                <a:cubicBezTo>
                  <a:pt x="1408906" y="100806"/>
                  <a:pt x="1387475" y="114300"/>
                  <a:pt x="1376363" y="123825"/>
                </a:cubicBezTo>
                <a:cubicBezTo>
                  <a:pt x="1365250" y="133350"/>
                  <a:pt x="1363662" y="146050"/>
                  <a:pt x="1352550" y="152400"/>
                </a:cubicBezTo>
                <a:cubicBezTo>
                  <a:pt x="1341438" y="158750"/>
                  <a:pt x="1323182" y="157956"/>
                  <a:pt x="1309688" y="161925"/>
                </a:cubicBezTo>
                <a:cubicBezTo>
                  <a:pt x="1296194" y="165894"/>
                  <a:pt x="1285875" y="172244"/>
                  <a:pt x="1271588" y="176213"/>
                </a:cubicBezTo>
                <a:cubicBezTo>
                  <a:pt x="1257301" y="180182"/>
                  <a:pt x="1243013" y="179388"/>
                  <a:pt x="1223963" y="185738"/>
                </a:cubicBezTo>
                <a:cubicBezTo>
                  <a:pt x="1204913" y="192088"/>
                  <a:pt x="1178719" y="209551"/>
                  <a:pt x="1157288" y="214313"/>
                </a:cubicBezTo>
                <a:cubicBezTo>
                  <a:pt x="1135857" y="219075"/>
                  <a:pt x="1110456" y="213519"/>
                  <a:pt x="1095375" y="214313"/>
                </a:cubicBezTo>
                <a:cubicBezTo>
                  <a:pt x="1080294" y="215107"/>
                  <a:pt x="1078706" y="213519"/>
                  <a:pt x="1066800" y="219075"/>
                </a:cubicBezTo>
                <a:cubicBezTo>
                  <a:pt x="1054894" y="224631"/>
                  <a:pt x="1040607" y="239713"/>
                  <a:pt x="1023938" y="247650"/>
                </a:cubicBezTo>
                <a:cubicBezTo>
                  <a:pt x="1007269" y="255587"/>
                  <a:pt x="985838" y="261938"/>
                  <a:pt x="966788" y="266700"/>
                </a:cubicBezTo>
                <a:cubicBezTo>
                  <a:pt x="947738" y="271462"/>
                  <a:pt x="932657" y="274638"/>
                  <a:pt x="909638" y="276225"/>
                </a:cubicBezTo>
                <a:cubicBezTo>
                  <a:pt x="886619" y="277812"/>
                  <a:pt x="852487" y="268288"/>
                  <a:pt x="828675" y="276225"/>
                </a:cubicBezTo>
                <a:cubicBezTo>
                  <a:pt x="804862" y="284163"/>
                  <a:pt x="783432" y="312738"/>
                  <a:pt x="766763" y="323850"/>
                </a:cubicBezTo>
                <a:cubicBezTo>
                  <a:pt x="750094" y="334962"/>
                  <a:pt x="743744" y="338138"/>
                  <a:pt x="728663" y="342900"/>
                </a:cubicBezTo>
                <a:cubicBezTo>
                  <a:pt x="713582" y="347663"/>
                  <a:pt x="689769" y="343694"/>
                  <a:pt x="676275" y="352425"/>
                </a:cubicBezTo>
                <a:cubicBezTo>
                  <a:pt x="662781" y="361156"/>
                  <a:pt x="667544" y="380207"/>
                  <a:pt x="647700" y="395288"/>
                </a:cubicBezTo>
                <a:cubicBezTo>
                  <a:pt x="627856" y="410369"/>
                  <a:pt x="578644" y="430213"/>
                  <a:pt x="557213" y="442913"/>
                </a:cubicBezTo>
                <a:cubicBezTo>
                  <a:pt x="535782" y="455613"/>
                  <a:pt x="531813" y="462757"/>
                  <a:pt x="519113" y="471488"/>
                </a:cubicBezTo>
                <a:cubicBezTo>
                  <a:pt x="506413" y="480219"/>
                  <a:pt x="496888" y="487363"/>
                  <a:pt x="481013" y="495300"/>
                </a:cubicBezTo>
                <a:cubicBezTo>
                  <a:pt x="465138" y="503237"/>
                  <a:pt x="423863" y="519113"/>
                  <a:pt x="423863" y="519113"/>
                </a:cubicBezTo>
                <a:cubicBezTo>
                  <a:pt x="408782" y="525463"/>
                  <a:pt x="399256" y="528638"/>
                  <a:pt x="390525" y="533400"/>
                </a:cubicBezTo>
                <a:cubicBezTo>
                  <a:pt x="381794" y="538162"/>
                  <a:pt x="371475" y="547688"/>
                  <a:pt x="371475" y="547688"/>
                </a:cubicBezTo>
                <a:lnTo>
                  <a:pt x="371475" y="547688"/>
                </a:lnTo>
                <a:cubicBezTo>
                  <a:pt x="367506" y="548482"/>
                  <a:pt x="365125" y="550069"/>
                  <a:pt x="347663" y="552450"/>
                </a:cubicBezTo>
                <a:cubicBezTo>
                  <a:pt x="330201" y="554831"/>
                  <a:pt x="287337" y="558800"/>
                  <a:pt x="266700" y="561975"/>
                </a:cubicBezTo>
                <a:cubicBezTo>
                  <a:pt x="246062" y="565150"/>
                  <a:pt x="238919" y="569119"/>
                  <a:pt x="223838" y="571500"/>
                </a:cubicBezTo>
                <a:cubicBezTo>
                  <a:pt x="208757" y="573881"/>
                  <a:pt x="191294" y="571501"/>
                  <a:pt x="176213" y="576263"/>
                </a:cubicBezTo>
                <a:cubicBezTo>
                  <a:pt x="161132" y="581026"/>
                  <a:pt x="146050" y="596106"/>
                  <a:pt x="133350" y="600075"/>
                </a:cubicBezTo>
                <a:cubicBezTo>
                  <a:pt x="120650" y="604044"/>
                  <a:pt x="109538" y="595312"/>
                  <a:pt x="100013" y="600075"/>
                </a:cubicBezTo>
                <a:cubicBezTo>
                  <a:pt x="90488" y="604838"/>
                  <a:pt x="92869" y="623094"/>
                  <a:pt x="76200" y="628650"/>
                </a:cubicBezTo>
                <a:cubicBezTo>
                  <a:pt x="59531" y="634206"/>
                  <a:pt x="8731" y="632619"/>
                  <a:pt x="0" y="633413"/>
                </a:cubicBezTo>
              </a:path>
            </a:pathLst>
          </a:custGeom>
          <a:noFill/>
          <a:ln w="38100">
            <a:solidFill>
              <a:srgbClr val="FF66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p:cNvGrpSpPr/>
          <p:nvPr/>
        </p:nvGrpSpPr>
        <p:grpSpPr>
          <a:xfrm>
            <a:off x="2878478" y="5768621"/>
            <a:ext cx="1503139" cy="397954"/>
            <a:chOff x="3763730" y="5768621"/>
            <a:chExt cx="2690479" cy="397954"/>
          </a:xfrm>
        </p:grpSpPr>
        <p:sp>
          <p:nvSpPr>
            <p:cNvPr id="144" name="Text Box 67"/>
            <p:cNvSpPr txBox="1">
              <a:spLocks noChangeArrowheads="1"/>
            </p:cNvSpPr>
            <p:nvPr/>
          </p:nvSpPr>
          <p:spPr bwMode="auto">
            <a:xfrm rot="5400000">
              <a:off x="3652363" y="5879988"/>
              <a:ext cx="397954" cy="17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45" name="Text Box 67"/>
            <p:cNvSpPr txBox="1">
              <a:spLocks noChangeArrowheads="1"/>
            </p:cNvSpPr>
            <p:nvPr/>
          </p:nvSpPr>
          <p:spPr bwMode="auto">
            <a:xfrm rot="5400000">
              <a:off x="3951499" y="5879607"/>
              <a:ext cx="397954" cy="1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46" name="Text Box 67"/>
            <p:cNvSpPr txBox="1">
              <a:spLocks noChangeArrowheads="1"/>
            </p:cNvSpPr>
            <p:nvPr/>
          </p:nvSpPr>
          <p:spPr bwMode="auto">
            <a:xfrm rot="5400000">
              <a:off x="4408259" y="5879607"/>
              <a:ext cx="397954" cy="1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47" name="Text Box 67"/>
            <p:cNvSpPr txBox="1">
              <a:spLocks noChangeArrowheads="1"/>
            </p:cNvSpPr>
            <p:nvPr/>
          </p:nvSpPr>
          <p:spPr bwMode="auto">
            <a:xfrm rot="5400000">
              <a:off x="4895864" y="5879988"/>
              <a:ext cx="397954" cy="17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48" name="Text Box 67"/>
            <p:cNvSpPr txBox="1">
              <a:spLocks noChangeArrowheads="1"/>
            </p:cNvSpPr>
            <p:nvPr/>
          </p:nvSpPr>
          <p:spPr bwMode="auto">
            <a:xfrm rot="5400000">
              <a:off x="5301193" y="5879607"/>
              <a:ext cx="397954" cy="1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49" name="Text Box 67"/>
            <p:cNvSpPr txBox="1">
              <a:spLocks noChangeArrowheads="1"/>
            </p:cNvSpPr>
            <p:nvPr/>
          </p:nvSpPr>
          <p:spPr bwMode="auto">
            <a:xfrm rot="5400000">
              <a:off x="5733937" y="5879607"/>
              <a:ext cx="397954" cy="1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51" name="Text Box 67"/>
            <p:cNvSpPr txBox="1">
              <a:spLocks noChangeArrowheads="1"/>
            </p:cNvSpPr>
            <p:nvPr/>
          </p:nvSpPr>
          <p:spPr bwMode="auto">
            <a:xfrm rot="5400000">
              <a:off x="6167242" y="5879607"/>
              <a:ext cx="397954" cy="1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grpSp>
      <p:sp>
        <p:nvSpPr>
          <p:cNvPr id="154" name="Text Box 67"/>
          <p:cNvSpPr txBox="1">
            <a:spLocks noChangeArrowheads="1"/>
          </p:cNvSpPr>
          <p:nvPr/>
        </p:nvSpPr>
        <p:spPr bwMode="auto">
          <a:xfrm rot="5400000">
            <a:off x="4370669" y="5929320"/>
            <a:ext cx="397954" cy="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t>
            </a:r>
          </a:p>
        </p:txBody>
      </p:sp>
      <p:sp>
        <p:nvSpPr>
          <p:cNvPr id="158" name="Title 1"/>
          <p:cNvSpPr>
            <a:spLocks noGrp="1"/>
          </p:cNvSpPr>
          <p:nvPr>
            <p:ph type="title"/>
          </p:nvPr>
        </p:nvSpPr>
        <p:spPr>
          <a:xfrm>
            <a:off x="4899245" y="55416"/>
            <a:ext cx="1861552" cy="1136764"/>
          </a:xfrm>
          <a:solidFill>
            <a:srgbClr val="FF7308"/>
          </a:solidFill>
          <a:ln>
            <a:solidFill>
              <a:srgbClr val="FF7308"/>
            </a:solidFill>
          </a:ln>
        </p:spPr>
        <p:txBody>
          <a:bodyPr/>
          <a:lstStyle/>
          <a:p>
            <a:r>
              <a:rPr lang="en-US" altLang="en-US" sz="1400" b="1" dirty="0">
                <a:solidFill>
                  <a:schemeClr val="bg1"/>
                </a:solidFill>
              </a:rPr>
              <a:t>EFFECT OF </a:t>
            </a:r>
            <a:br>
              <a:rPr lang="en-US" altLang="en-US" sz="1400" b="1" dirty="0">
                <a:solidFill>
                  <a:schemeClr val="bg1"/>
                </a:solidFill>
              </a:rPr>
            </a:br>
            <a:r>
              <a:rPr lang="en-US" altLang="en-US" sz="1400" b="1" dirty="0">
                <a:solidFill>
                  <a:schemeClr val="bg1"/>
                </a:solidFill>
              </a:rPr>
              <a:t>ONCE WEEKLY EXENATIDE </a:t>
            </a:r>
            <a:br>
              <a:rPr lang="en-US" altLang="en-US" sz="1400" b="1" dirty="0">
                <a:solidFill>
                  <a:schemeClr val="bg1"/>
                </a:solidFill>
              </a:rPr>
            </a:br>
            <a:r>
              <a:rPr lang="en-US" altLang="en-US" sz="1400" b="1" dirty="0">
                <a:solidFill>
                  <a:schemeClr val="bg1"/>
                </a:solidFill>
              </a:rPr>
              <a:t>ON  MACE </a:t>
            </a:r>
            <a:br>
              <a:rPr lang="en-US" altLang="en-US" sz="1400" b="1" dirty="0">
                <a:solidFill>
                  <a:schemeClr val="bg1"/>
                </a:solidFill>
              </a:rPr>
            </a:br>
            <a:r>
              <a:rPr lang="en-US" altLang="en-US" sz="1400" b="1" dirty="0">
                <a:solidFill>
                  <a:schemeClr val="bg1"/>
                </a:solidFill>
              </a:rPr>
              <a:t>IN EXSCEL</a:t>
            </a:r>
          </a:p>
        </p:txBody>
      </p:sp>
      <p:sp>
        <p:nvSpPr>
          <p:cNvPr id="159" name="Rectangle 8"/>
          <p:cNvSpPr>
            <a:spLocks noChangeArrowheads="1"/>
          </p:cNvSpPr>
          <p:nvPr/>
        </p:nvSpPr>
        <p:spPr bwMode="auto">
          <a:xfrm>
            <a:off x="980925" y="6281148"/>
            <a:ext cx="1138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2800" b="1">
                <a:solidFill>
                  <a:srgbClr val="FFFF00"/>
                </a:solidFill>
                <a:latin typeface="Arial" pitchFamily="34" charset="0"/>
              </a:defRPr>
            </a:lvl1pPr>
            <a:lvl2pPr marL="742950" indent="-285750" defTabSz="457200">
              <a:spcBef>
                <a:spcPct val="20000"/>
              </a:spcBef>
              <a:buChar char="–"/>
              <a:defRPr sz="2400" b="1">
                <a:solidFill>
                  <a:srgbClr val="00FFFF"/>
                </a:solidFill>
                <a:latin typeface="Arial" pitchFamily="34" charset="0"/>
              </a:defRPr>
            </a:lvl2pPr>
            <a:lvl3pPr marL="1143000" indent="-228600" defTabSz="457200">
              <a:spcBef>
                <a:spcPct val="20000"/>
              </a:spcBef>
              <a:buChar char="•"/>
              <a:defRPr sz="2100" b="1">
                <a:solidFill>
                  <a:srgbClr val="99FF00"/>
                </a:solidFill>
                <a:latin typeface="Arial" pitchFamily="34" charset="0"/>
              </a:defRPr>
            </a:lvl3pPr>
            <a:lvl4pPr marL="1600200" indent="-228600" defTabSz="457200">
              <a:spcBef>
                <a:spcPct val="20000"/>
              </a:spcBef>
              <a:buChar char="–"/>
              <a:defRPr sz="1700" b="1">
                <a:solidFill>
                  <a:srgbClr val="33CC33"/>
                </a:solidFill>
                <a:latin typeface="Arial" pitchFamily="34" charset="0"/>
              </a:defRPr>
            </a:lvl4pPr>
            <a:lvl5pPr marL="2057400" indent="-228600" defTabSz="457200">
              <a:spcBef>
                <a:spcPct val="20000"/>
              </a:spcBef>
              <a:buChar char="»"/>
              <a:defRPr sz="1700" b="1">
                <a:solidFill>
                  <a:schemeClr val="tx1"/>
                </a:solidFill>
                <a:latin typeface="Arial" pitchFamily="34" charset="0"/>
              </a:defRPr>
            </a:lvl5pPr>
            <a:lvl6pPr marL="2514600" indent="-228600" defTabSz="457200" eaLnBrk="0" fontAlgn="base" hangingPunct="0">
              <a:spcBef>
                <a:spcPct val="20000"/>
              </a:spcBef>
              <a:spcAft>
                <a:spcPct val="0"/>
              </a:spcAft>
              <a:buChar char="»"/>
              <a:defRPr sz="1700" b="1">
                <a:solidFill>
                  <a:schemeClr val="tx1"/>
                </a:solidFill>
                <a:latin typeface="Arial" pitchFamily="34" charset="0"/>
              </a:defRPr>
            </a:lvl6pPr>
            <a:lvl7pPr marL="2971800" indent="-228600" defTabSz="457200" eaLnBrk="0" fontAlgn="base" hangingPunct="0">
              <a:spcBef>
                <a:spcPct val="20000"/>
              </a:spcBef>
              <a:spcAft>
                <a:spcPct val="0"/>
              </a:spcAft>
              <a:buChar char="»"/>
              <a:defRPr sz="1700" b="1">
                <a:solidFill>
                  <a:schemeClr val="tx1"/>
                </a:solidFill>
                <a:latin typeface="Arial" pitchFamily="34" charset="0"/>
              </a:defRPr>
            </a:lvl7pPr>
            <a:lvl8pPr marL="3429000" indent="-228600" defTabSz="457200" eaLnBrk="0" fontAlgn="base" hangingPunct="0">
              <a:spcBef>
                <a:spcPct val="20000"/>
              </a:spcBef>
              <a:spcAft>
                <a:spcPct val="0"/>
              </a:spcAft>
              <a:buChar char="»"/>
              <a:defRPr sz="1700" b="1">
                <a:solidFill>
                  <a:schemeClr val="tx1"/>
                </a:solidFill>
                <a:latin typeface="Arial" pitchFamily="34" charset="0"/>
              </a:defRPr>
            </a:lvl8pPr>
            <a:lvl9pPr marL="3886200" indent="-228600" defTabSz="457200" eaLnBrk="0" fontAlgn="base" hangingPunct="0">
              <a:spcBef>
                <a:spcPct val="20000"/>
              </a:spcBef>
              <a:spcAft>
                <a:spcPct val="0"/>
              </a:spcAft>
              <a:buChar char="»"/>
              <a:defRPr sz="1700" b="1">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Years</a:t>
            </a:r>
          </a:p>
        </p:txBody>
      </p:sp>
      <p:sp>
        <p:nvSpPr>
          <p:cNvPr id="160" name="Title 1"/>
          <p:cNvSpPr txBox="1">
            <a:spLocks/>
          </p:cNvSpPr>
          <p:nvPr/>
        </p:nvSpPr>
        <p:spPr bwMode="auto">
          <a:xfrm>
            <a:off x="2866610" y="64276"/>
            <a:ext cx="1695924" cy="111904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7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EFFECT OF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SEMAGLUTIDE </a:t>
            </a:r>
            <a:br>
              <a:rPr kumimoji="0" lang="en-US" altLang="en-US" sz="1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br>
            <a:r>
              <a:rPr kumimoji="0" lang="en-US" altLang="en-US" sz="1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ON MACE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prstClr val="white"/>
                </a:solidFill>
                <a:effectLst/>
                <a:uLnTx/>
                <a:uFillTx/>
                <a:latin typeface="Arial" panose="020B0604020202020204" pitchFamily="34" charset="0"/>
                <a:ea typeface="MS PGothic" panose="020B0600070205080204" pitchFamily="34" charset="-128"/>
                <a:cs typeface="Arial" panose="020B0604020202020204" pitchFamily="34" charset="0"/>
              </a:rPr>
              <a:t>IN SUSTAIN-6</a:t>
            </a:r>
          </a:p>
        </p:txBody>
      </p:sp>
      <p:sp>
        <p:nvSpPr>
          <p:cNvPr id="161" name="TextBox 13"/>
          <p:cNvSpPr txBox="1">
            <a:spLocks noChangeArrowheads="1"/>
          </p:cNvSpPr>
          <p:nvPr/>
        </p:nvSpPr>
        <p:spPr bwMode="auto">
          <a:xfrm>
            <a:off x="2609812" y="6583611"/>
            <a:ext cx="21547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panose="020B0604020202020204" pitchFamily="34" charset="0"/>
                <a:ea typeface="MS PGothic" panose="020B0600070205080204" pitchFamily="34" charset="-128"/>
              </a:defRPr>
            </a:lvl1pPr>
            <a:lvl2pPr marL="742950" indent="-285750">
              <a:defRPr>
                <a:solidFill>
                  <a:schemeClr val="tx1"/>
                </a:solidFill>
                <a:latin typeface="Helvetica" panose="020B0604020202020204" pitchFamily="34" charset="0"/>
                <a:ea typeface="MS PGothic" panose="020B0600070205080204" pitchFamily="34" charset="-128"/>
              </a:defRPr>
            </a:lvl2pPr>
            <a:lvl3pPr marL="1143000" indent="-228600">
              <a:defRPr>
                <a:solidFill>
                  <a:schemeClr val="tx1"/>
                </a:solidFill>
                <a:latin typeface="Helvetica" panose="020B0604020202020204" pitchFamily="34" charset="0"/>
                <a:ea typeface="MS PGothic" panose="020B0600070205080204" pitchFamily="34" charset="-128"/>
              </a:defRPr>
            </a:lvl3pPr>
            <a:lvl4pPr marL="1600200" indent="-228600">
              <a:defRPr>
                <a:solidFill>
                  <a:schemeClr val="tx1"/>
                </a:solidFill>
                <a:latin typeface="Helvetica" panose="020B0604020202020204" pitchFamily="34" charset="0"/>
                <a:ea typeface="MS PGothic" panose="020B0600070205080204" pitchFamily="34" charset="-128"/>
              </a:defRPr>
            </a:lvl4pPr>
            <a:lvl5pPr marL="2057400" indent="-228600">
              <a:defRPr>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1" u="none" strike="noStrike" kern="1200" cap="none" spc="0" normalizeH="0" baseline="0" noProof="0" dirty="0" err="1">
                <a:ln>
                  <a:noFill/>
                </a:ln>
                <a:solidFill>
                  <a:srgbClr val="FFFFFF"/>
                </a:solidFill>
                <a:effectLst/>
                <a:uLnTx/>
                <a:uFillTx/>
                <a:latin typeface="Helvetica" panose="020B0604020202020204" pitchFamily="34" charset="0"/>
                <a:ea typeface="MS PGothic" panose="020B0600070205080204" pitchFamily="34" charset="-128"/>
                <a:cs typeface="+mn-cs"/>
              </a:rPr>
              <a:t>Marso</a:t>
            </a:r>
            <a:r>
              <a:rPr kumimoji="0" lang="en-US" altLang="en-US" sz="1000" b="1" i="1"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 et al, NEJM, Sept 16, 2016</a:t>
            </a:r>
          </a:p>
        </p:txBody>
      </p:sp>
      <p:sp>
        <p:nvSpPr>
          <p:cNvPr id="162" name="Rectangle 161"/>
          <p:cNvSpPr/>
          <p:nvPr/>
        </p:nvSpPr>
        <p:spPr bwMode="auto">
          <a:xfrm>
            <a:off x="690909" y="67329"/>
            <a:ext cx="1656119" cy="1112939"/>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t>EFFECT OF </a:t>
            </a:r>
            <a:b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br>
            <a: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t>LIRAGLUTIDE </a:t>
            </a:r>
            <a:b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br>
            <a: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t>ON MACE </a:t>
            </a:r>
            <a:b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br>
            <a:r>
              <a:rPr kumimoji="0" lang="en-US" sz="1600" b="1" i="0" u="none" strike="noStrike" kern="1200" cap="none" spc="0" normalizeH="0" baseline="0" noProof="0" dirty="0">
                <a:ln>
                  <a:noFill/>
                </a:ln>
                <a:solidFill>
                  <a:prstClr val="white"/>
                </a:solidFill>
                <a:effectLst/>
                <a:uLnTx/>
                <a:uFillTx/>
                <a:latin typeface="Helvetica"/>
                <a:ea typeface="+mn-ea"/>
                <a:cs typeface="Arial" panose="020B0604020202020204" pitchFamily="34" charset="0"/>
              </a:rPr>
              <a:t>IN LEADER</a:t>
            </a:r>
          </a:p>
        </p:txBody>
      </p:sp>
      <p:sp>
        <p:nvSpPr>
          <p:cNvPr id="9" name="Rectangle 8"/>
          <p:cNvSpPr/>
          <p:nvPr/>
        </p:nvSpPr>
        <p:spPr>
          <a:xfrm>
            <a:off x="327420" y="6583611"/>
            <a:ext cx="2175596" cy="24622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1" u="none" strike="noStrike" kern="1200" cap="none" spc="0" normalizeH="0" baseline="0" noProof="0" dirty="0" err="1">
                <a:ln>
                  <a:noFill/>
                </a:ln>
                <a:solidFill>
                  <a:srgbClr val="FFFFFF"/>
                </a:solidFill>
                <a:effectLst/>
                <a:uLnTx/>
                <a:uFillTx/>
                <a:latin typeface="Helvetica" charset="0"/>
                <a:ea typeface="MS PGothic" pitchFamily="34" charset="-128"/>
                <a:cs typeface="Arial" panose="020B0604020202020204" pitchFamily="34" charset="0"/>
              </a:rPr>
              <a:t>Marso</a:t>
            </a:r>
            <a:r>
              <a:rPr kumimoji="0" lang="en-US" altLang="en-US" sz="1000" b="1" i="1" u="none" strike="noStrike" kern="1200" cap="none" spc="0" normalizeH="0" baseline="0" noProof="0" dirty="0">
                <a:ln>
                  <a:noFill/>
                </a:ln>
                <a:solidFill>
                  <a:srgbClr val="FFFFFF"/>
                </a:solidFill>
                <a:effectLst/>
                <a:uLnTx/>
                <a:uFillTx/>
                <a:latin typeface="Helvetica" charset="0"/>
                <a:ea typeface="MS PGothic" pitchFamily="34" charset="-128"/>
                <a:cs typeface="Arial" panose="020B0604020202020204" pitchFamily="34" charset="0"/>
              </a:rPr>
              <a:t> et al, NEJM June 13, 2016 </a:t>
            </a:r>
          </a:p>
        </p:txBody>
      </p:sp>
      <p:sp>
        <p:nvSpPr>
          <p:cNvPr id="164" name="TextBox 163"/>
          <p:cNvSpPr txBox="1">
            <a:spLocks noChangeArrowheads="1"/>
          </p:cNvSpPr>
          <p:nvPr/>
        </p:nvSpPr>
        <p:spPr bwMode="auto">
          <a:xfrm>
            <a:off x="4735495" y="6583611"/>
            <a:ext cx="2247731" cy="246221"/>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1" u="none" strike="noStrike" kern="1200" cap="none" spc="0" normalizeH="0" baseline="0" noProof="0" dirty="0">
                <a:ln>
                  <a:noFill/>
                </a:ln>
                <a:solidFill>
                  <a:srgbClr val="FFFFFF"/>
                </a:solidFill>
                <a:effectLst/>
                <a:uLnTx/>
                <a:uFillTx/>
                <a:latin typeface="Arial"/>
                <a:ea typeface="MS PGothic"/>
                <a:cs typeface="Arial" pitchFamily="34" charset="0"/>
              </a:rPr>
              <a:t>Holman et al, NEJM, Sept 13, 2017</a:t>
            </a:r>
          </a:p>
        </p:txBody>
      </p:sp>
      <p:pic>
        <p:nvPicPr>
          <p:cNvPr id="97" name="Picture 96">
            <a:extLst>
              <a:ext uri="{FF2B5EF4-FFF2-40B4-BE49-F238E27FC236}">
                <a16:creationId xmlns:a16="http://schemas.microsoft.com/office/drawing/2014/main" id="{E9FA4B0F-C579-FE46-9483-31B3F5D5C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4667" y="2229057"/>
            <a:ext cx="1788075" cy="3866541"/>
          </a:xfrm>
          <a:prstGeom prst="rect">
            <a:avLst/>
          </a:prstGeom>
        </p:spPr>
      </p:pic>
      <p:sp>
        <p:nvSpPr>
          <p:cNvPr id="98" name="Rectangle 32">
            <a:extLst>
              <a:ext uri="{FF2B5EF4-FFF2-40B4-BE49-F238E27FC236}">
                <a16:creationId xmlns:a16="http://schemas.microsoft.com/office/drawing/2014/main" id="{6C653D4C-D5D3-3944-8B91-B421AAAA1FCF}"/>
              </a:ext>
            </a:extLst>
          </p:cNvPr>
          <p:cNvSpPr>
            <a:spLocks noChangeArrowheads="1"/>
          </p:cNvSpPr>
          <p:nvPr/>
        </p:nvSpPr>
        <p:spPr bwMode="auto">
          <a:xfrm>
            <a:off x="6911892" y="5894300"/>
            <a:ext cx="1426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0</a:t>
            </a:r>
          </a:p>
        </p:txBody>
      </p:sp>
      <p:sp>
        <p:nvSpPr>
          <p:cNvPr id="99" name="Freeform 27">
            <a:extLst>
              <a:ext uri="{FF2B5EF4-FFF2-40B4-BE49-F238E27FC236}">
                <a16:creationId xmlns:a16="http://schemas.microsoft.com/office/drawing/2014/main" id="{09FFBAAA-D18C-8141-BCA4-6B7432DFC68D}"/>
              </a:ext>
            </a:extLst>
          </p:cNvPr>
          <p:cNvSpPr>
            <a:spLocks/>
          </p:cNvSpPr>
          <p:nvPr/>
        </p:nvSpPr>
        <p:spPr bwMode="auto">
          <a:xfrm>
            <a:off x="7062531" y="1442212"/>
            <a:ext cx="40107" cy="4620165"/>
          </a:xfrm>
          <a:custGeom>
            <a:avLst/>
            <a:gdLst>
              <a:gd name="T0" fmla="*/ 0 w 48"/>
              <a:gd name="T1" fmla="*/ 0 h 2448"/>
              <a:gd name="T2" fmla="*/ 0 w 48"/>
              <a:gd name="T3" fmla="*/ 2147483646 h 2448"/>
              <a:gd name="T4" fmla="*/ 405 w 48"/>
              <a:gd name="T5" fmla="*/ 2147483646 h 2448"/>
              <a:gd name="T6" fmla="*/ 0 60000 65536"/>
              <a:gd name="T7" fmla="*/ 0 60000 65536"/>
              <a:gd name="T8" fmla="*/ 0 60000 65536"/>
              <a:gd name="T9" fmla="*/ 0 w 48"/>
              <a:gd name="T10" fmla="*/ 0 h 2448"/>
              <a:gd name="T11" fmla="*/ 0 w 48"/>
              <a:gd name="T12" fmla="*/ 2448 h 2448"/>
            </a:gdLst>
            <a:ahLst/>
            <a:cxnLst>
              <a:cxn ang="T6">
                <a:pos x="T0" y="T1"/>
              </a:cxn>
              <a:cxn ang="T7">
                <a:pos x="T2" y="T3"/>
              </a:cxn>
              <a:cxn ang="T8">
                <a:pos x="T4" y="T5"/>
              </a:cxn>
            </a:cxnLst>
            <a:rect l="T9" t="T10" r="T11" b="T12"/>
            <a:pathLst>
              <a:path w="48" h="2448">
                <a:moveTo>
                  <a:pt x="0" y="0"/>
                </a:moveTo>
                <a:lnTo>
                  <a:pt x="0" y="2448"/>
                </a:lnTo>
                <a:lnTo>
                  <a:pt x="48" y="2448"/>
                </a:lnTo>
              </a:path>
            </a:pathLst>
          </a:custGeom>
          <a:noFill/>
          <a:ln w="317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0000"/>
              </a:solidFill>
              <a:effectLst/>
              <a:uLnTx/>
              <a:uFillTx/>
              <a:latin typeface="Arial" panose="020B0604020202020204" pitchFamily="34" charset="0"/>
              <a:ea typeface="MS PGothic" pitchFamily="34" charset="-128"/>
              <a:cs typeface="Arial" panose="020B0604020202020204" pitchFamily="34" charset="0"/>
            </a:endParaRPr>
          </a:p>
        </p:txBody>
      </p:sp>
      <p:cxnSp>
        <p:nvCxnSpPr>
          <p:cNvPr id="100" name="Straight Connector 99">
            <a:extLst>
              <a:ext uri="{FF2B5EF4-FFF2-40B4-BE49-F238E27FC236}">
                <a16:creationId xmlns:a16="http://schemas.microsoft.com/office/drawing/2014/main" id="{84A73E08-ECC0-5F43-AFA8-FF7BCFB0BB8F}"/>
              </a:ext>
            </a:extLst>
          </p:cNvPr>
          <p:cNvCxnSpPr/>
          <p:nvPr/>
        </p:nvCxnSpPr>
        <p:spPr bwMode="auto">
          <a:xfrm flipV="1">
            <a:off x="7089997" y="6059994"/>
            <a:ext cx="1856848" cy="0"/>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sp>
        <p:nvSpPr>
          <p:cNvPr id="101" name="Rectangle 32">
            <a:extLst>
              <a:ext uri="{FF2B5EF4-FFF2-40B4-BE49-F238E27FC236}">
                <a16:creationId xmlns:a16="http://schemas.microsoft.com/office/drawing/2014/main" id="{2CB581C4-DB14-7140-BEC8-BC7541432AF6}"/>
              </a:ext>
            </a:extLst>
          </p:cNvPr>
          <p:cNvSpPr>
            <a:spLocks noChangeArrowheads="1"/>
          </p:cNvSpPr>
          <p:nvPr/>
        </p:nvSpPr>
        <p:spPr bwMode="auto">
          <a:xfrm>
            <a:off x="6714125" y="2107113"/>
            <a:ext cx="440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15 -</a:t>
            </a:r>
          </a:p>
        </p:txBody>
      </p:sp>
      <p:sp>
        <p:nvSpPr>
          <p:cNvPr id="102" name="Rectangle 32">
            <a:extLst>
              <a:ext uri="{FF2B5EF4-FFF2-40B4-BE49-F238E27FC236}">
                <a16:creationId xmlns:a16="http://schemas.microsoft.com/office/drawing/2014/main" id="{C1715264-6C59-3540-AFD0-B8B56DEBF0E8}"/>
              </a:ext>
            </a:extLst>
          </p:cNvPr>
          <p:cNvSpPr>
            <a:spLocks noChangeArrowheads="1"/>
          </p:cNvSpPr>
          <p:nvPr/>
        </p:nvSpPr>
        <p:spPr bwMode="auto">
          <a:xfrm>
            <a:off x="6851710" y="3621988"/>
            <a:ext cx="298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9 -</a:t>
            </a:r>
          </a:p>
        </p:txBody>
      </p:sp>
      <p:sp>
        <p:nvSpPr>
          <p:cNvPr id="103" name="Rectangle 32">
            <a:extLst>
              <a:ext uri="{FF2B5EF4-FFF2-40B4-BE49-F238E27FC236}">
                <a16:creationId xmlns:a16="http://schemas.microsoft.com/office/drawing/2014/main" id="{016DCBCA-8A23-8B4A-8BEC-AF00B03FB138}"/>
              </a:ext>
            </a:extLst>
          </p:cNvPr>
          <p:cNvSpPr>
            <a:spLocks noChangeArrowheads="1"/>
          </p:cNvSpPr>
          <p:nvPr/>
        </p:nvSpPr>
        <p:spPr bwMode="auto">
          <a:xfrm>
            <a:off x="6724883" y="2864551"/>
            <a:ext cx="440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12 -</a:t>
            </a:r>
          </a:p>
        </p:txBody>
      </p:sp>
      <p:sp>
        <p:nvSpPr>
          <p:cNvPr id="104" name="Rectangle 32">
            <a:extLst>
              <a:ext uri="{FF2B5EF4-FFF2-40B4-BE49-F238E27FC236}">
                <a16:creationId xmlns:a16="http://schemas.microsoft.com/office/drawing/2014/main" id="{7F18120D-C5FF-CF4F-97C7-6EFB66E00D6E}"/>
              </a:ext>
            </a:extLst>
          </p:cNvPr>
          <p:cNvSpPr>
            <a:spLocks noChangeArrowheads="1"/>
          </p:cNvSpPr>
          <p:nvPr/>
        </p:nvSpPr>
        <p:spPr bwMode="auto">
          <a:xfrm>
            <a:off x="6851710" y="4379425"/>
            <a:ext cx="298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6 -</a:t>
            </a:r>
          </a:p>
        </p:txBody>
      </p:sp>
      <p:grpSp>
        <p:nvGrpSpPr>
          <p:cNvPr id="105" name="Group 104">
            <a:extLst>
              <a:ext uri="{FF2B5EF4-FFF2-40B4-BE49-F238E27FC236}">
                <a16:creationId xmlns:a16="http://schemas.microsoft.com/office/drawing/2014/main" id="{7275AFCB-ADEE-4D40-93B7-A59A43A0E417}"/>
              </a:ext>
            </a:extLst>
          </p:cNvPr>
          <p:cNvGrpSpPr/>
          <p:nvPr/>
        </p:nvGrpSpPr>
        <p:grpSpPr>
          <a:xfrm>
            <a:off x="7356144" y="5949337"/>
            <a:ext cx="284051" cy="416433"/>
            <a:chOff x="4050380" y="5864893"/>
            <a:chExt cx="1049102" cy="392562"/>
          </a:xfrm>
        </p:grpSpPr>
        <p:sp>
          <p:nvSpPr>
            <p:cNvPr id="174" name="TextBox 173">
              <a:extLst>
                <a:ext uri="{FF2B5EF4-FFF2-40B4-BE49-F238E27FC236}">
                  <a16:creationId xmlns:a16="http://schemas.microsoft.com/office/drawing/2014/main" id="{ADFABA55-5896-8A41-99FA-3418FA0B0326}"/>
                </a:ext>
              </a:extLst>
            </p:cNvPr>
            <p:cNvSpPr txBox="1"/>
            <p:nvPr/>
          </p:nvSpPr>
          <p:spPr>
            <a:xfrm>
              <a:off x="4050380" y="5967321"/>
              <a:ext cx="1049102" cy="290134"/>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1</a:t>
              </a:r>
            </a:p>
          </p:txBody>
        </p:sp>
        <p:cxnSp>
          <p:nvCxnSpPr>
            <p:cNvPr id="175" name="Straight Connector 174">
              <a:extLst>
                <a:ext uri="{FF2B5EF4-FFF2-40B4-BE49-F238E27FC236}">
                  <a16:creationId xmlns:a16="http://schemas.microsoft.com/office/drawing/2014/main" id="{B55DD473-2519-FA44-8974-8C46E60607BF}"/>
                </a:ext>
              </a:extLst>
            </p:cNvPr>
            <p:cNvCxnSpPr/>
            <p:nvPr/>
          </p:nvCxnSpPr>
          <p:spPr bwMode="auto">
            <a:xfrm>
              <a:off x="4207428" y="5864893"/>
              <a:ext cx="0" cy="93975"/>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grpSp>
      <p:sp>
        <p:nvSpPr>
          <p:cNvPr id="106" name="TextBox 105">
            <a:extLst>
              <a:ext uri="{FF2B5EF4-FFF2-40B4-BE49-F238E27FC236}">
                <a16:creationId xmlns:a16="http://schemas.microsoft.com/office/drawing/2014/main" id="{9E246943-C6FE-F24C-BA91-60D7D5F18ECE}"/>
              </a:ext>
            </a:extLst>
          </p:cNvPr>
          <p:cNvSpPr txBox="1"/>
          <p:nvPr/>
        </p:nvSpPr>
        <p:spPr>
          <a:xfrm>
            <a:off x="7607888" y="3141776"/>
            <a:ext cx="870751"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Arial" charset="0"/>
                <a:ea typeface="Arial" charset="0"/>
                <a:cs typeface="Arial" charset="0"/>
              </a:rPr>
              <a:t>Placebo</a:t>
            </a:r>
            <a:endParaRPr kumimoji="0" lang="en-US" sz="1400" b="1" i="0" u="none" strike="noStrike" kern="1200" cap="none" spc="0" normalizeH="0" baseline="-25000" noProof="0" dirty="0">
              <a:ln>
                <a:noFill/>
              </a:ln>
              <a:solidFill>
                <a:srgbClr val="FFFF00"/>
              </a:solidFill>
              <a:effectLst/>
              <a:uLnTx/>
              <a:uFillTx/>
              <a:latin typeface="Arial" charset="0"/>
              <a:ea typeface="Arial" charset="0"/>
              <a:cs typeface="Arial" charset="0"/>
            </a:endParaRPr>
          </a:p>
        </p:txBody>
      </p:sp>
      <p:sp>
        <p:nvSpPr>
          <p:cNvPr id="109" name="Rectangle 32">
            <a:extLst>
              <a:ext uri="{FF2B5EF4-FFF2-40B4-BE49-F238E27FC236}">
                <a16:creationId xmlns:a16="http://schemas.microsoft.com/office/drawing/2014/main" id="{49349C00-09B9-9B4E-AAE5-B2E5A56B518C}"/>
              </a:ext>
            </a:extLst>
          </p:cNvPr>
          <p:cNvSpPr>
            <a:spLocks noChangeArrowheads="1"/>
          </p:cNvSpPr>
          <p:nvPr/>
        </p:nvSpPr>
        <p:spPr bwMode="auto">
          <a:xfrm>
            <a:off x="6714125" y="1285130"/>
            <a:ext cx="440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18 -</a:t>
            </a:r>
          </a:p>
        </p:txBody>
      </p:sp>
      <p:grpSp>
        <p:nvGrpSpPr>
          <p:cNvPr id="110" name="Group 109">
            <a:extLst>
              <a:ext uri="{FF2B5EF4-FFF2-40B4-BE49-F238E27FC236}">
                <a16:creationId xmlns:a16="http://schemas.microsoft.com/office/drawing/2014/main" id="{83D4AD19-90A5-914A-B67C-7C7292766E07}"/>
              </a:ext>
            </a:extLst>
          </p:cNvPr>
          <p:cNvGrpSpPr/>
          <p:nvPr/>
        </p:nvGrpSpPr>
        <p:grpSpPr>
          <a:xfrm>
            <a:off x="8274231" y="5949337"/>
            <a:ext cx="284051" cy="416433"/>
            <a:chOff x="5377651" y="5864893"/>
            <a:chExt cx="1049102" cy="392562"/>
          </a:xfrm>
        </p:grpSpPr>
        <p:cxnSp>
          <p:nvCxnSpPr>
            <p:cNvPr id="172" name="Straight Connector 171">
              <a:extLst>
                <a:ext uri="{FF2B5EF4-FFF2-40B4-BE49-F238E27FC236}">
                  <a16:creationId xmlns:a16="http://schemas.microsoft.com/office/drawing/2014/main" id="{FD1BA251-1900-1B45-8167-83D866F10B96}"/>
                </a:ext>
              </a:extLst>
            </p:cNvPr>
            <p:cNvCxnSpPr/>
            <p:nvPr/>
          </p:nvCxnSpPr>
          <p:spPr bwMode="auto">
            <a:xfrm>
              <a:off x="5523836" y="5864893"/>
              <a:ext cx="0" cy="93975"/>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sp>
          <p:nvSpPr>
            <p:cNvPr id="173" name="TextBox 172">
              <a:extLst>
                <a:ext uri="{FF2B5EF4-FFF2-40B4-BE49-F238E27FC236}">
                  <a16:creationId xmlns:a16="http://schemas.microsoft.com/office/drawing/2014/main" id="{EC45509F-1A74-AF43-87AF-E160C2E20FCA}"/>
                </a:ext>
              </a:extLst>
            </p:cNvPr>
            <p:cNvSpPr txBox="1"/>
            <p:nvPr/>
          </p:nvSpPr>
          <p:spPr>
            <a:xfrm>
              <a:off x="5377651" y="5967321"/>
              <a:ext cx="1049102" cy="290134"/>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4</a:t>
              </a:r>
            </a:p>
          </p:txBody>
        </p:sp>
      </p:grpSp>
      <p:grpSp>
        <p:nvGrpSpPr>
          <p:cNvPr id="111" name="Group 110">
            <a:extLst>
              <a:ext uri="{FF2B5EF4-FFF2-40B4-BE49-F238E27FC236}">
                <a16:creationId xmlns:a16="http://schemas.microsoft.com/office/drawing/2014/main" id="{AD697464-0BBA-BF49-9D66-6029348E4062}"/>
              </a:ext>
            </a:extLst>
          </p:cNvPr>
          <p:cNvGrpSpPr/>
          <p:nvPr/>
        </p:nvGrpSpPr>
        <p:grpSpPr>
          <a:xfrm>
            <a:off x="8860962" y="5949337"/>
            <a:ext cx="284051" cy="416433"/>
            <a:chOff x="5367377" y="5864893"/>
            <a:chExt cx="1049102" cy="392562"/>
          </a:xfrm>
        </p:grpSpPr>
        <p:cxnSp>
          <p:nvCxnSpPr>
            <p:cNvPr id="170" name="Straight Connector 169">
              <a:extLst>
                <a:ext uri="{FF2B5EF4-FFF2-40B4-BE49-F238E27FC236}">
                  <a16:creationId xmlns:a16="http://schemas.microsoft.com/office/drawing/2014/main" id="{DE7D5ADE-C4D3-F243-BA67-98F96C51E094}"/>
                </a:ext>
              </a:extLst>
            </p:cNvPr>
            <p:cNvCxnSpPr/>
            <p:nvPr/>
          </p:nvCxnSpPr>
          <p:spPr bwMode="auto">
            <a:xfrm>
              <a:off x="5523836" y="5864893"/>
              <a:ext cx="0" cy="93975"/>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sp>
          <p:nvSpPr>
            <p:cNvPr id="171" name="TextBox 170">
              <a:extLst>
                <a:ext uri="{FF2B5EF4-FFF2-40B4-BE49-F238E27FC236}">
                  <a16:creationId xmlns:a16="http://schemas.microsoft.com/office/drawing/2014/main" id="{AB7779DF-4B56-D043-8489-A8A2846327D8}"/>
                </a:ext>
              </a:extLst>
            </p:cNvPr>
            <p:cNvSpPr txBox="1"/>
            <p:nvPr/>
          </p:nvSpPr>
          <p:spPr>
            <a:xfrm>
              <a:off x="5367377" y="5967321"/>
              <a:ext cx="1049102" cy="290134"/>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6</a:t>
              </a:r>
            </a:p>
          </p:txBody>
        </p:sp>
      </p:grpSp>
      <p:sp>
        <p:nvSpPr>
          <p:cNvPr id="112" name="TextBox 111">
            <a:extLst>
              <a:ext uri="{FF2B5EF4-FFF2-40B4-BE49-F238E27FC236}">
                <a16:creationId xmlns:a16="http://schemas.microsoft.com/office/drawing/2014/main" id="{BADBD874-4E4A-BD41-A226-9B76695314F7}"/>
              </a:ext>
            </a:extLst>
          </p:cNvPr>
          <p:cNvSpPr txBox="1"/>
          <p:nvPr/>
        </p:nvSpPr>
        <p:spPr>
          <a:xfrm>
            <a:off x="7046165" y="6039325"/>
            <a:ext cx="284052"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0</a:t>
            </a:r>
          </a:p>
        </p:txBody>
      </p:sp>
      <p:sp>
        <p:nvSpPr>
          <p:cNvPr id="113" name="TextBox 112">
            <a:extLst>
              <a:ext uri="{FF2B5EF4-FFF2-40B4-BE49-F238E27FC236}">
                <a16:creationId xmlns:a16="http://schemas.microsoft.com/office/drawing/2014/main" id="{1281C799-1E6D-8B43-B745-BADF85805D64}"/>
              </a:ext>
            </a:extLst>
          </p:cNvPr>
          <p:cNvSpPr txBox="1"/>
          <p:nvPr/>
        </p:nvSpPr>
        <p:spPr>
          <a:xfrm rot="16200000">
            <a:off x="5157628" y="3540328"/>
            <a:ext cx="2932816"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Cumulative (%)</a:t>
            </a:r>
          </a:p>
        </p:txBody>
      </p:sp>
      <p:cxnSp>
        <p:nvCxnSpPr>
          <p:cNvPr id="114" name="Straight Connector 113">
            <a:extLst>
              <a:ext uri="{FF2B5EF4-FFF2-40B4-BE49-F238E27FC236}">
                <a16:creationId xmlns:a16="http://schemas.microsoft.com/office/drawing/2014/main" id="{25513A0B-B5C2-4D42-9CEC-FACAB19432D7}"/>
              </a:ext>
            </a:extLst>
          </p:cNvPr>
          <p:cNvCxnSpPr/>
          <p:nvPr/>
        </p:nvCxnSpPr>
        <p:spPr bwMode="auto">
          <a:xfrm>
            <a:off x="8612010" y="5954809"/>
            <a:ext cx="0" cy="99689"/>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sp>
        <p:nvSpPr>
          <p:cNvPr id="115" name="TextBox 114">
            <a:extLst>
              <a:ext uri="{FF2B5EF4-FFF2-40B4-BE49-F238E27FC236}">
                <a16:creationId xmlns:a16="http://schemas.microsoft.com/office/drawing/2014/main" id="{AA0E4E98-D2C9-4942-B702-F6004EC41EA0}"/>
              </a:ext>
            </a:extLst>
          </p:cNvPr>
          <p:cNvSpPr txBox="1"/>
          <p:nvPr/>
        </p:nvSpPr>
        <p:spPr>
          <a:xfrm>
            <a:off x="7729842" y="4908573"/>
            <a:ext cx="115768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6600"/>
                </a:solidFill>
                <a:effectLst/>
                <a:uLnTx/>
                <a:uFillTx/>
                <a:latin typeface="Arial" charset="0"/>
                <a:ea typeface="Arial" charset="0"/>
                <a:cs typeface="Arial" charset="0"/>
              </a:rPr>
              <a:t>Dulaglutide</a:t>
            </a:r>
          </a:p>
        </p:txBody>
      </p:sp>
      <p:grpSp>
        <p:nvGrpSpPr>
          <p:cNvPr id="118" name="Group 117">
            <a:extLst>
              <a:ext uri="{FF2B5EF4-FFF2-40B4-BE49-F238E27FC236}">
                <a16:creationId xmlns:a16="http://schemas.microsoft.com/office/drawing/2014/main" id="{C0DC3C04-21BD-7D4B-8890-A70328E0B459}"/>
              </a:ext>
            </a:extLst>
          </p:cNvPr>
          <p:cNvGrpSpPr/>
          <p:nvPr/>
        </p:nvGrpSpPr>
        <p:grpSpPr>
          <a:xfrm>
            <a:off x="7540029" y="1716268"/>
            <a:ext cx="80687" cy="428702"/>
            <a:chOff x="2579510" y="2399848"/>
            <a:chExt cx="298005" cy="313798"/>
          </a:xfrm>
        </p:grpSpPr>
        <p:cxnSp>
          <p:nvCxnSpPr>
            <p:cNvPr id="167" name="Straight Connector 166">
              <a:extLst>
                <a:ext uri="{FF2B5EF4-FFF2-40B4-BE49-F238E27FC236}">
                  <a16:creationId xmlns:a16="http://schemas.microsoft.com/office/drawing/2014/main" id="{C9FF5410-4403-7449-885C-420E1382324D}"/>
                </a:ext>
              </a:extLst>
            </p:cNvPr>
            <p:cNvCxnSpPr/>
            <p:nvPr/>
          </p:nvCxnSpPr>
          <p:spPr>
            <a:xfrm flipH="1">
              <a:off x="2728512" y="2399848"/>
              <a:ext cx="0" cy="3088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E47D8367-76DE-E840-84C3-71AAC8A6989A}"/>
                </a:ext>
              </a:extLst>
            </p:cNvPr>
            <p:cNvCxnSpPr/>
            <p:nvPr/>
          </p:nvCxnSpPr>
          <p:spPr>
            <a:xfrm>
              <a:off x="2579510" y="2399848"/>
              <a:ext cx="29800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7D4CC2EA-37EA-774C-8CBB-F7CCE6FF261C}"/>
                </a:ext>
              </a:extLst>
            </p:cNvPr>
            <p:cNvCxnSpPr/>
            <p:nvPr/>
          </p:nvCxnSpPr>
          <p:spPr>
            <a:xfrm>
              <a:off x="2579510" y="2713646"/>
              <a:ext cx="29800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4" name="Group 123">
            <a:extLst>
              <a:ext uri="{FF2B5EF4-FFF2-40B4-BE49-F238E27FC236}">
                <a16:creationId xmlns:a16="http://schemas.microsoft.com/office/drawing/2014/main" id="{26B814B7-0B07-C74B-A748-6B03BA793B3B}"/>
              </a:ext>
            </a:extLst>
          </p:cNvPr>
          <p:cNvGrpSpPr/>
          <p:nvPr/>
        </p:nvGrpSpPr>
        <p:grpSpPr>
          <a:xfrm>
            <a:off x="7649546" y="1635366"/>
            <a:ext cx="80687" cy="428702"/>
            <a:chOff x="2579510" y="2399848"/>
            <a:chExt cx="298005" cy="313798"/>
          </a:xfrm>
        </p:grpSpPr>
        <p:cxnSp>
          <p:nvCxnSpPr>
            <p:cNvPr id="163" name="Straight Connector 162">
              <a:extLst>
                <a:ext uri="{FF2B5EF4-FFF2-40B4-BE49-F238E27FC236}">
                  <a16:creationId xmlns:a16="http://schemas.microsoft.com/office/drawing/2014/main" id="{6E5B8F6D-6589-D949-A4F6-0F2052BDE26A}"/>
                </a:ext>
              </a:extLst>
            </p:cNvPr>
            <p:cNvCxnSpPr/>
            <p:nvPr/>
          </p:nvCxnSpPr>
          <p:spPr>
            <a:xfrm flipH="1">
              <a:off x="2728512" y="2399848"/>
              <a:ext cx="0" cy="3088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E5C4D47E-A8D9-4D47-A064-C4659736C3CA}"/>
                </a:ext>
              </a:extLst>
            </p:cNvPr>
            <p:cNvCxnSpPr/>
            <p:nvPr/>
          </p:nvCxnSpPr>
          <p:spPr>
            <a:xfrm>
              <a:off x="2579510" y="2399848"/>
              <a:ext cx="29800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3212AF44-918D-5C48-BC0D-D7C62CBF146B}"/>
                </a:ext>
              </a:extLst>
            </p:cNvPr>
            <p:cNvCxnSpPr/>
            <p:nvPr/>
          </p:nvCxnSpPr>
          <p:spPr>
            <a:xfrm>
              <a:off x="2579510" y="2713646"/>
              <a:ext cx="29800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25" name="TextBox 124">
            <a:extLst>
              <a:ext uri="{FF2B5EF4-FFF2-40B4-BE49-F238E27FC236}">
                <a16:creationId xmlns:a16="http://schemas.microsoft.com/office/drawing/2014/main" id="{47F205E2-1E65-934F-AC07-B4CFC9200AE8}"/>
              </a:ext>
            </a:extLst>
          </p:cNvPr>
          <p:cNvSpPr txBox="1"/>
          <p:nvPr/>
        </p:nvSpPr>
        <p:spPr>
          <a:xfrm>
            <a:off x="7759779" y="6296537"/>
            <a:ext cx="663771"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Years</a:t>
            </a:r>
          </a:p>
        </p:txBody>
      </p:sp>
      <p:sp>
        <p:nvSpPr>
          <p:cNvPr id="140" name="TextBox 139">
            <a:extLst>
              <a:ext uri="{FF2B5EF4-FFF2-40B4-BE49-F238E27FC236}">
                <a16:creationId xmlns:a16="http://schemas.microsoft.com/office/drawing/2014/main" id="{9C4C35FA-4B43-A943-B3D2-69D97A090916}"/>
              </a:ext>
            </a:extLst>
          </p:cNvPr>
          <p:cNvSpPr txBox="1"/>
          <p:nvPr/>
        </p:nvSpPr>
        <p:spPr>
          <a:xfrm>
            <a:off x="8565743" y="6057575"/>
            <a:ext cx="284052"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5</a:t>
            </a:r>
          </a:p>
        </p:txBody>
      </p:sp>
      <p:grpSp>
        <p:nvGrpSpPr>
          <p:cNvPr id="141" name="Group 140">
            <a:extLst>
              <a:ext uri="{FF2B5EF4-FFF2-40B4-BE49-F238E27FC236}">
                <a16:creationId xmlns:a16="http://schemas.microsoft.com/office/drawing/2014/main" id="{C0A6AED6-4E04-1C4A-9C24-A14E7BCCA7A8}"/>
              </a:ext>
            </a:extLst>
          </p:cNvPr>
          <p:cNvGrpSpPr/>
          <p:nvPr/>
        </p:nvGrpSpPr>
        <p:grpSpPr>
          <a:xfrm>
            <a:off x="7961418" y="5949337"/>
            <a:ext cx="284051" cy="416433"/>
            <a:chOff x="5367377" y="5864893"/>
            <a:chExt cx="1049102" cy="392562"/>
          </a:xfrm>
        </p:grpSpPr>
        <p:cxnSp>
          <p:nvCxnSpPr>
            <p:cNvPr id="156" name="Straight Connector 155">
              <a:extLst>
                <a:ext uri="{FF2B5EF4-FFF2-40B4-BE49-F238E27FC236}">
                  <a16:creationId xmlns:a16="http://schemas.microsoft.com/office/drawing/2014/main" id="{BC572E39-654E-5E4C-BD5C-01F4A8A92279}"/>
                </a:ext>
              </a:extLst>
            </p:cNvPr>
            <p:cNvCxnSpPr/>
            <p:nvPr/>
          </p:nvCxnSpPr>
          <p:spPr bwMode="auto">
            <a:xfrm>
              <a:off x="5523836" y="5864893"/>
              <a:ext cx="0" cy="93975"/>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sp>
          <p:nvSpPr>
            <p:cNvPr id="157" name="TextBox 156">
              <a:extLst>
                <a:ext uri="{FF2B5EF4-FFF2-40B4-BE49-F238E27FC236}">
                  <a16:creationId xmlns:a16="http://schemas.microsoft.com/office/drawing/2014/main" id="{0DF00ACD-0B6E-574E-B511-08D6103AD462}"/>
                </a:ext>
              </a:extLst>
            </p:cNvPr>
            <p:cNvSpPr txBox="1"/>
            <p:nvPr/>
          </p:nvSpPr>
          <p:spPr>
            <a:xfrm>
              <a:off x="5367377" y="5967321"/>
              <a:ext cx="1049102" cy="290134"/>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3</a:t>
              </a:r>
            </a:p>
          </p:txBody>
        </p:sp>
      </p:grpSp>
      <p:grpSp>
        <p:nvGrpSpPr>
          <p:cNvPr id="143" name="Group 142">
            <a:extLst>
              <a:ext uri="{FF2B5EF4-FFF2-40B4-BE49-F238E27FC236}">
                <a16:creationId xmlns:a16="http://schemas.microsoft.com/office/drawing/2014/main" id="{9D721744-D656-4C43-9181-B5CB13986723}"/>
              </a:ext>
            </a:extLst>
          </p:cNvPr>
          <p:cNvGrpSpPr/>
          <p:nvPr/>
        </p:nvGrpSpPr>
        <p:grpSpPr>
          <a:xfrm>
            <a:off x="7657231" y="5949337"/>
            <a:ext cx="284051" cy="416433"/>
            <a:chOff x="5367377" y="5864893"/>
            <a:chExt cx="1049102" cy="392562"/>
          </a:xfrm>
        </p:grpSpPr>
        <p:cxnSp>
          <p:nvCxnSpPr>
            <p:cNvPr id="153" name="Straight Connector 152">
              <a:extLst>
                <a:ext uri="{FF2B5EF4-FFF2-40B4-BE49-F238E27FC236}">
                  <a16:creationId xmlns:a16="http://schemas.microsoft.com/office/drawing/2014/main" id="{2D4D34F1-6B5B-C240-BF9E-6033258E430D}"/>
                </a:ext>
              </a:extLst>
            </p:cNvPr>
            <p:cNvCxnSpPr/>
            <p:nvPr/>
          </p:nvCxnSpPr>
          <p:spPr bwMode="auto">
            <a:xfrm>
              <a:off x="5523836" y="5864893"/>
              <a:ext cx="0" cy="93975"/>
            </a:xfrm>
            <a:prstGeom prst="line">
              <a:avLst/>
            </a:prstGeom>
            <a:gradFill rotWithShape="1">
              <a:gsLst>
                <a:gs pos="0">
                  <a:srgbClr val="FF0000"/>
                </a:gs>
                <a:gs pos="100000">
                  <a:srgbClr val="FF0000">
                    <a:gamma/>
                    <a:tint val="0"/>
                    <a:invGamma/>
                  </a:srgbClr>
                </a:gs>
              </a:gsLst>
              <a:lin ang="5400000" scaled="1"/>
            </a:gradFill>
            <a:ln w="28575" cap="flat" cmpd="sng" algn="ctr">
              <a:solidFill>
                <a:schemeClr val="bg1"/>
              </a:solidFill>
              <a:prstDash val="solid"/>
              <a:round/>
              <a:headEnd type="none" w="med" len="med"/>
              <a:tailEnd type="none" w="med" len="med"/>
            </a:ln>
            <a:effectLst/>
          </p:spPr>
        </p:cxnSp>
        <p:sp>
          <p:nvSpPr>
            <p:cNvPr id="155" name="TextBox 154">
              <a:extLst>
                <a:ext uri="{FF2B5EF4-FFF2-40B4-BE49-F238E27FC236}">
                  <a16:creationId xmlns:a16="http://schemas.microsoft.com/office/drawing/2014/main" id="{DC313CA6-8E01-574A-8E0C-4DF038760F44}"/>
                </a:ext>
              </a:extLst>
            </p:cNvPr>
            <p:cNvSpPr txBox="1"/>
            <p:nvPr/>
          </p:nvSpPr>
          <p:spPr>
            <a:xfrm>
              <a:off x="5367377" y="5967321"/>
              <a:ext cx="1049102" cy="290134"/>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w="22225">
                    <a:noFill/>
                    <a:prstDash val="solid"/>
                  </a:ln>
                  <a:solidFill>
                    <a:srgbClr val="FFFFFF"/>
                  </a:solidFill>
                  <a:effectLst/>
                  <a:uLnTx/>
                  <a:uFillTx/>
                  <a:latin typeface="Arial" panose="020B0604020202020204" pitchFamily="34" charset="0"/>
                  <a:ea typeface="MS PGothic" pitchFamily="34" charset="-128"/>
                  <a:cs typeface="Arial" panose="020B0604020202020204" pitchFamily="34" charset="0"/>
                </a:rPr>
                <a:t>2</a:t>
              </a:r>
            </a:p>
          </p:txBody>
        </p:sp>
      </p:grpSp>
      <p:sp>
        <p:nvSpPr>
          <p:cNvPr id="150" name="Rectangle 32">
            <a:extLst>
              <a:ext uri="{FF2B5EF4-FFF2-40B4-BE49-F238E27FC236}">
                <a16:creationId xmlns:a16="http://schemas.microsoft.com/office/drawing/2014/main" id="{734CC8BF-D037-FD43-B87C-473BE3972E6D}"/>
              </a:ext>
            </a:extLst>
          </p:cNvPr>
          <p:cNvSpPr>
            <a:spLocks noChangeArrowheads="1"/>
          </p:cNvSpPr>
          <p:nvPr/>
        </p:nvSpPr>
        <p:spPr bwMode="auto">
          <a:xfrm>
            <a:off x="6862468" y="5136863"/>
            <a:ext cx="2981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20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3 -</a:t>
            </a:r>
          </a:p>
        </p:txBody>
      </p:sp>
      <p:sp>
        <p:nvSpPr>
          <p:cNvPr id="152" name="TextBox 151">
            <a:extLst>
              <a:ext uri="{FF2B5EF4-FFF2-40B4-BE49-F238E27FC236}">
                <a16:creationId xmlns:a16="http://schemas.microsoft.com/office/drawing/2014/main" id="{E84C80D7-1C39-4940-9C17-E1454B920651}"/>
              </a:ext>
            </a:extLst>
          </p:cNvPr>
          <p:cNvSpPr txBox="1"/>
          <p:nvPr/>
        </p:nvSpPr>
        <p:spPr>
          <a:xfrm>
            <a:off x="7231560" y="1230549"/>
            <a:ext cx="1731564" cy="954107"/>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N = 9,901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HR = 0.88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95% CI = 0.79-0.99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Arial" panose="020B0604020202020204" pitchFamily="34" charset="0"/>
                <a:ea typeface="MS PGothic" pitchFamily="34" charset="-128"/>
                <a:cs typeface="Arial" panose="020B0604020202020204" pitchFamily="34" charset="0"/>
              </a:rPr>
              <a:t>P = 0.026</a:t>
            </a:r>
          </a:p>
        </p:txBody>
      </p:sp>
      <p:sp>
        <p:nvSpPr>
          <p:cNvPr id="176" name="TextBox 175">
            <a:extLst>
              <a:ext uri="{FF2B5EF4-FFF2-40B4-BE49-F238E27FC236}">
                <a16:creationId xmlns:a16="http://schemas.microsoft.com/office/drawing/2014/main" id="{2FB1AC86-BD07-2042-933C-E1BEDAE388D6}"/>
              </a:ext>
            </a:extLst>
          </p:cNvPr>
          <p:cNvSpPr txBox="1"/>
          <p:nvPr/>
        </p:nvSpPr>
        <p:spPr>
          <a:xfrm>
            <a:off x="7025821" y="6583611"/>
            <a:ext cx="2161169" cy="24622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1"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Gerstein et al, Lancet, June 2019</a:t>
            </a:r>
          </a:p>
        </p:txBody>
      </p:sp>
      <p:sp>
        <p:nvSpPr>
          <p:cNvPr id="177" name="Title 1">
            <a:extLst>
              <a:ext uri="{FF2B5EF4-FFF2-40B4-BE49-F238E27FC236}">
                <a16:creationId xmlns:a16="http://schemas.microsoft.com/office/drawing/2014/main" id="{EE97296A-D1B3-224B-B829-38A027777632}"/>
              </a:ext>
            </a:extLst>
          </p:cNvPr>
          <p:cNvSpPr txBox="1">
            <a:spLocks/>
          </p:cNvSpPr>
          <p:nvPr/>
        </p:nvSpPr>
        <p:spPr bwMode="auto">
          <a:xfrm>
            <a:off x="7141435" y="56317"/>
            <a:ext cx="1861552" cy="1127873"/>
          </a:xfrm>
          <a:prstGeom prst="rect">
            <a:avLst/>
          </a:prstGeom>
          <a:solidFill>
            <a:srgbClr val="FF7308"/>
          </a:solidFill>
          <a:ln>
            <a:solidFill>
              <a:srgbClr val="FF7308"/>
            </a:solid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mj-ea"/>
                <a:cs typeface="+mj-cs"/>
              </a:rPr>
              <a:t>EFFECT OF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mj-ea"/>
                <a:cs typeface="+mj-cs"/>
              </a:rPr>
              <a:t>DULAGLUTIDE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mj-ea"/>
                <a:cs typeface="+mj-cs"/>
              </a:rPr>
              <a:t>ON MACE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mj-ea"/>
                <a:cs typeface="+mj-cs"/>
              </a:rPr>
              <a:t>IN REWIND</a:t>
            </a:r>
          </a:p>
        </p:txBody>
      </p:sp>
    </p:spTree>
    <p:extLst>
      <p:ext uri="{BB962C8B-B14F-4D97-AF65-F5344CB8AC3E}">
        <p14:creationId xmlns:p14="http://schemas.microsoft.com/office/powerpoint/2010/main" val="348399462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A57D2-67A4-32D5-4C6F-3A88F281212E}"/>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4EDEE3EF-C6AC-6E31-4DCF-8F94EE141CD3}"/>
              </a:ext>
            </a:extLst>
          </p:cNvPr>
          <p:cNvSpPr txBox="1">
            <a:spLocks noChangeArrowheads="1"/>
          </p:cNvSpPr>
          <p:nvPr/>
        </p:nvSpPr>
        <p:spPr bwMode="auto">
          <a:xfrm>
            <a:off x="122465" y="984091"/>
            <a:ext cx="8899071" cy="4889818"/>
          </a:xfrm>
          <a:prstGeom prst="rect">
            <a:avLst/>
          </a:prstGeom>
          <a:solidFill>
            <a:srgbClr val="FF7308"/>
          </a:solidFill>
          <a:ln w="9525">
            <a:solidFill>
              <a:srgbClr val="FF7308"/>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0" cap="none" spc="0" normalizeH="0" baseline="0" noProof="0" dirty="0">
                <a:ln>
                  <a:noFill/>
                </a:ln>
                <a:solidFill>
                  <a:srgbClr val="FFFFFF"/>
                </a:solidFill>
                <a:effectLst/>
                <a:uLnTx/>
                <a:uFillTx/>
                <a:latin typeface="Helvetica"/>
                <a:ea typeface="ＭＳ Ｐゴシック"/>
                <a:cs typeface="ＭＳ Ｐゴシック"/>
              </a:rPr>
              <a:t>GLP-1 RAs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0" cap="none" spc="0" normalizeH="0" baseline="0" noProof="0" dirty="0">
                <a:ln>
                  <a:noFill/>
                </a:ln>
                <a:solidFill>
                  <a:srgbClr val="FFFFFF"/>
                </a:solidFill>
                <a:effectLst/>
                <a:uLnTx/>
                <a:uFillTx/>
                <a:latin typeface="Helvetica"/>
                <a:ea typeface="ＭＳ Ｐゴシック"/>
                <a:cs typeface="ＭＳ Ｐゴシック"/>
              </a:rPr>
              <a:t>and</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7200" b="1" kern="0" dirty="0">
                <a:solidFill>
                  <a:srgbClr val="FFFFFF"/>
                </a:solidFill>
                <a:latin typeface="Helvetica"/>
                <a:ea typeface="ＭＳ Ｐゴシック"/>
                <a:cs typeface="ＭＳ Ｐゴシック"/>
              </a:rPr>
              <a:t>CHRONIC KIDNEY  DISEASE</a:t>
            </a:r>
            <a:endParaRPr kumimoji="0" lang="en-US" sz="7200" b="1" i="0" u="none" strike="noStrike" kern="0" cap="none" spc="0" normalizeH="0" baseline="0" noProof="0" dirty="0">
              <a:ln>
                <a:noFill/>
              </a:ln>
              <a:solidFill>
                <a:srgbClr val="FFFFFF"/>
              </a:solidFill>
              <a:effectLst/>
              <a:uLnTx/>
              <a:uFillTx/>
              <a:latin typeface="Helvetica"/>
              <a:ea typeface="ＭＳ Ｐゴシック"/>
              <a:cs typeface="ＭＳ Ｐゴシック"/>
            </a:endParaRPr>
          </a:p>
        </p:txBody>
      </p:sp>
    </p:spTree>
    <p:extLst>
      <p:ext uri="{BB962C8B-B14F-4D97-AF65-F5344CB8AC3E}">
        <p14:creationId xmlns:p14="http://schemas.microsoft.com/office/powerpoint/2010/main" val="17078934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85">
            <a:extLst>
              <a:ext uri="{FF2B5EF4-FFF2-40B4-BE49-F238E27FC236}">
                <a16:creationId xmlns:a16="http://schemas.microsoft.com/office/drawing/2014/main" id="{BD60D8F5-554E-FF93-E8E7-2B7DBC4E87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989" y="1741311"/>
            <a:ext cx="6886222" cy="356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26">
            <a:extLst>
              <a:ext uri="{FF2B5EF4-FFF2-40B4-BE49-F238E27FC236}">
                <a16:creationId xmlns:a16="http://schemas.microsoft.com/office/drawing/2014/main" id="{9A20BA96-BB7B-54F2-8F80-12B30B811C63}"/>
              </a:ext>
            </a:extLst>
          </p:cNvPr>
          <p:cNvSpPr txBox="1">
            <a:spLocks noChangeArrowheads="1"/>
          </p:cNvSpPr>
          <p:nvPr/>
        </p:nvSpPr>
        <p:spPr bwMode="auto">
          <a:xfrm>
            <a:off x="596901" y="516467"/>
            <a:ext cx="7903633" cy="639534"/>
          </a:xfrm>
          <a:prstGeom prst="rect">
            <a:avLst/>
          </a:prstGeom>
          <a:solidFill>
            <a:srgbClr val="FFC000"/>
          </a:solidFill>
          <a:ln w="9525">
            <a:noFill/>
            <a:miter lim="800000"/>
            <a:headEnd/>
            <a:tailEnd/>
          </a:ln>
        </p:spPr>
        <p:txBody>
          <a:bodyPr>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lgn="ctr" defTabSz="812810" fontAlgn="auto">
              <a:spcAft>
                <a:spcPts val="0"/>
              </a:spcAft>
              <a:buNone/>
              <a:defRPr/>
            </a:pPr>
            <a:r>
              <a:rPr lang="en-US" sz="1778" kern="0" dirty="0">
                <a:solidFill>
                  <a:prstClr val="white"/>
                </a:solidFill>
              </a:rPr>
              <a:t>EFFECT OF SEMAGLUTIDE ON CHRONIC KIDNEY DISEASE IN T2D PATIENTS: THE FLOW STUDY</a:t>
            </a:r>
          </a:p>
        </p:txBody>
      </p:sp>
      <p:sp>
        <p:nvSpPr>
          <p:cNvPr id="2" name="TextBox 1">
            <a:extLst>
              <a:ext uri="{FF2B5EF4-FFF2-40B4-BE49-F238E27FC236}">
                <a16:creationId xmlns:a16="http://schemas.microsoft.com/office/drawing/2014/main" id="{47D8CDDB-978E-59BB-FE07-1A9C2CCC7655}"/>
              </a:ext>
            </a:extLst>
          </p:cNvPr>
          <p:cNvSpPr txBox="1"/>
          <p:nvPr/>
        </p:nvSpPr>
        <p:spPr>
          <a:xfrm>
            <a:off x="2906889" y="1154289"/>
            <a:ext cx="3281668" cy="283796"/>
          </a:xfrm>
          <a:prstGeom prst="rect">
            <a:avLst/>
          </a:prstGeom>
          <a:noFill/>
        </p:spPr>
        <p:txBody>
          <a:bodyPr wrap="none">
            <a:spAutoFit/>
          </a:bodyPr>
          <a:lstStyle/>
          <a:p>
            <a:pPr defTabSz="812810" eaLnBrk="1" fontAlgn="auto" hangingPunct="1">
              <a:spcBef>
                <a:spcPts val="0"/>
              </a:spcBef>
              <a:spcAft>
                <a:spcPts val="0"/>
              </a:spcAft>
              <a:defRPr/>
            </a:pPr>
            <a:r>
              <a:rPr lang="en-US" sz="1244" b="1" kern="0" dirty="0" err="1">
                <a:solidFill>
                  <a:prstClr val="white"/>
                </a:solidFill>
                <a:latin typeface="Arial" panose="020B0604020202020204" pitchFamily="34" charset="0"/>
                <a:ea typeface="+mn-ea"/>
                <a:cs typeface="Arial" panose="020B0604020202020204" pitchFamily="34" charset="0"/>
              </a:rPr>
              <a:t>Perkovic</a:t>
            </a:r>
            <a:r>
              <a:rPr lang="en-US" sz="1244" b="1" kern="0" dirty="0">
                <a:solidFill>
                  <a:prstClr val="white"/>
                </a:solidFill>
                <a:latin typeface="Arial" panose="020B0604020202020204" pitchFamily="34" charset="0"/>
                <a:ea typeface="+mn-ea"/>
                <a:cs typeface="Arial" panose="020B0604020202020204" pitchFamily="34" charset="0"/>
              </a:rPr>
              <a:t> V et al, NEJM 391:109-121, 2024</a:t>
            </a:r>
          </a:p>
        </p:txBody>
      </p:sp>
      <p:sp>
        <p:nvSpPr>
          <p:cNvPr id="6" name="Line 12">
            <a:extLst>
              <a:ext uri="{FF2B5EF4-FFF2-40B4-BE49-F238E27FC236}">
                <a16:creationId xmlns:a16="http://schemas.microsoft.com/office/drawing/2014/main" id="{C3E14B97-CCFE-B484-5495-0FA5F54F8F82}"/>
              </a:ext>
            </a:extLst>
          </p:cNvPr>
          <p:cNvSpPr>
            <a:spLocks noChangeShapeType="1"/>
          </p:cNvSpPr>
          <p:nvPr/>
        </p:nvSpPr>
        <p:spPr bwMode="auto">
          <a:xfrm>
            <a:off x="1219200" y="1923345"/>
            <a:ext cx="0" cy="3469922"/>
          </a:xfrm>
          <a:prstGeom prst="line">
            <a:avLst/>
          </a:prstGeom>
          <a:noFill/>
          <a:ln w="28575">
            <a:solidFill>
              <a:schemeClr val="bg1"/>
            </a:solidFill>
            <a:round/>
            <a:headEnd/>
            <a:tailEnd/>
          </a:ln>
        </p:spPr>
        <p:txBody>
          <a:bodyPr wrap="none" anchor="ctr"/>
          <a:lstStyle/>
          <a:p>
            <a:pPr defTabSz="812810" eaLnBrk="1" fontAlgn="auto" hangingPunct="1">
              <a:spcBef>
                <a:spcPts val="0"/>
              </a:spcBef>
              <a:spcAft>
                <a:spcPts val="0"/>
              </a:spcAft>
              <a:defRPr/>
            </a:pPr>
            <a:endParaRPr lang="en-US" sz="1580" kern="0" dirty="0">
              <a:solidFill>
                <a:prstClr val="white"/>
              </a:solidFill>
              <a:highlight>
                <a:srgbClr val="FFFF00"/>
              </a:highlight>
              <a:latin typeface="Helvetica" panose="020B0604020202020204" pitchFamily="34" charset="0"/>
              <a:ea typeface="+mn-ea"/>
            </a:endParaRPr>
          </a:p>
        </p:txBody>
      </p:sp>
      <p:sp>
        <p:nvSpPr>
          <p:cNvPr id="7" name="Text Box 37">
            <a:extLst>
              <a:ext uri="{FF2B5EF4-FFF2-40B4-BE49-F238E27FC236}">
                <a16:creationId xmlns:a16="http://schemas.microsoft.com/office/drawing/2014/main" id="{576B59C5-C385-18E8-F21D-2385610C9CBD}"/>
              </a:ext>
            </a:extLst>
          </p:cNvPr>
          <p:cNvSpPr txBox="1">
            <a:spLocks noChangeArrowheads="1"/>
          </p:cNvSpPr>
          <p:nvPr/>
        </p:nvSpPr>
        <p:spPr bwMode="auto">
          <a:xfrm>
            <a:off x="836790" y="1745545"/>
            <a:ext cx="522398" cy="338430"/>
          </a:xfrm>
          <a:prstGeom prst="rect">
            <a:avLst/>
          </a:prstGeom>
          <a:noFill/>
          <a:ln>
            <a:noFill/>
          </a:ln>
        </p:spPr>
        <p:txBody>
          <a:bodyPr wrap="none" lIns="64204" tIns="32101" rIns="64204" bIns="32101">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defTabSz="812810" fontAlgn="auto">
              <a:spcBef>
                <a:spcPct val="0"/>
              </a:spcBef>
              <a:spcAft>
                <a:spcPts val="0"/>
              </a:spcAft>
              <a:buNone/>
              <a:defRPr/>
            </a:pPr>
            <a:r>
              <a:rPr lang="en-US" altLang="en-US" sz="1778" kern="0" dirty="0">
                <a:solidFill>
                  <a:prstClr val="white"/>
                </a:solidFill>
              </a:rPr>
              <a:t>30 -</a:t>
            </a:r>
          </a:p>
        </p:txBody>
      </p:sp>
      <p:sp>
        <p:nvSpPr>
          <p:cNvPr id="8" name="Text Box 40">
            <a:extLst>
              <a:ext uri="{FF2B5EF4-FFF2-40B4-BE49-F238E27FC236}">
                <a16:creationId xmlns:a16="http://schemas.microsoft.com/office/drawing/2014/main" id="{E7D63726-9EA8-882B-2E93-D198D0B52821}"/>
              </a:ext>
            </a:extLst>
          </p:cNvPr>
          <p:cNvSpPr txBox="1">
            <a:spLocks noChangeArrowheads="1"/>
          </p:cNvSpPr>
          <p:nvPr/>
        </p:nvSpPr>
        <p:spPr bwMode="auto">
          <a:xfrm>
            <a:off x="846667" y="2801056"/>
            <a:ext cx="867834" cy="338430"/>
          </a:xfrm>
          <a:prstGeom prst="rect">
            <a:avLst/>
          </a:prstGeom>
          <a:noFill/>
          <a:ln>
            <a:noFill/>
          </a:ln>
        </p:spPr>
        <p:txBody>
          <a:bodyPr lIns="64204" tIns="32101" rIns="64204" bIns="32101">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defTabSz="812810" fontAlgn="auto">
              <a:spcBef>
                <a:spcPct val="0"/>
              </a:spcBef>
              <a:spcAft>
                <a:spcPts val="0"/>
              </a:spcAft>
              <a:buNone/>
              <a:defRPr/>
            </a:pPr>
            <a:r>
              <a:rPr lang="en-US" altLang="en-US" sz="1778" kern="0" dirty="0">
                <a:solidFill>
                  <a:prstClr val="white"/>
                </a:solidFill>
              </a:rPr>
              <a:t>20 -</a:t>
            </a:r>
          </a:p>
        </p:txBody>
      </p:sp>
      <p:sp>
        <p:nvSpPr>
          <p:cNvPr id="9" name="Text Box 40">
            <a:extLst>
              <a:ext uri="{FF2B5EF4-FFF2-40B4-BE49-F238E27FC236}">
                <a16:creationId xmlns:a16="http://schemas.microsoft.com/office/drawing/2014/main" id="{4909FEA6-046F-2FDC-C6E6-3C6C34F0A0B3}"/>
              </a:ext>
            </a:extLst>
          </p:cNvPr>
          <p:cNvSpPr txBox="1">
            <a:spLocks noChangeArrowheads="1"/>
          </p:cNvSpPr>
          <p:nvPr/>
        </p:nvSpPr>
        <p:spPr bwMode="auto">
          <a:xfrm>
            <a:off x="846667" y="3867856"/>
            <a:ext cx="867834" cy="338430"/>
          </a:xfrm>
          <a:prstGeom prst="rect">
            <a:avLst/>
          </a:prstGeom>
          <a:noFill/>
          <a:ln>
            <a:noFill/>
          </a:ln>
        </p:spPr>
        <p:txBody>
          <a:bodyPr lIns="64204" tIns="32101" rIns="64204" bIns="32101">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defTabSz="812810" fontAlgn="auto">
              <a:spcBef>
                <a:spcPct val="0"/>
              </a:spcBef>
              <a:spcAft>
                <a:spcPts val="0"/>
              </a:spcAft>
              <a:buNone/>
              <a:defRPr/>
            </a:pPr>
            <a:r>
              <a:rPr lang="en-US" altLang="en-US" sz="1778" kern="0" dirty="0">
                <a:solidFill>
                  <a:prstClr val="white"/>
                </a:solidFill>
              </a:rPr>
              <a:t>10 -</a:t>
            </a:r>
          </a:p>
        </p:txBody>
      </p:sp>
      <p:sp>
        <p:nvSpPr>
          <p:cNvPr id="11" name="Text Box 40">
            <a:extLst>
              <a:ext uri="{FF2B5EF4-FFF2-40B4-BE49-F238E27FC236}">
                <a16:creationId xmlns:a16="http://schemas.microsoft.com/office/drawing/2014/main" id="{B6175FFA-46BF-AFCE-C36A-A3D862CFF1FB}"/>
              </a:ext>
            </a:extLst>
          </p:cNvPr>
          <p:cNvSpPr txBox="1">
            <a:spLocks noChangeArrowheads="1"/>
          </p:cNvSpPr>
          <p:nvPr/>
        </p:nvSpPr>
        <p:spPr bwMode="auto">
          <a:xfrm>
            <a:off x="965200" y="4934656"/>
            <a:ext cx="867834" cy="338430"/>
          </a:xfrm>
          <a:prstGeom prst="rect">
            <a:avLst/>
          </a:prstGeom>
          <a:noFill/>
          <a:ln>
            <a:noFill/>
          </a:ln>
        </p:spPr>
        <p:txBody>
          <a:bodyPr lIns="64204" tIns="32101" rIns="64204" bIns="32101">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defTabSz="812810" fontAlgn="auto">
              <a:spcBef>
                <a:spcPct val="0"/>
              </a:spcBef>
              <a:spcAft>
                <a:spcPts val="0"/>
              </a:spcAft>
              <a:buNone/>
              <a:defRPr/>
            </a:pPr>
            <a:r>
              <a:rPr lang="en-US" altLang="en-US" sz="1778" kern="0" dirty="0">
                <a:solidFill>
                  <a:prstClr val="white"/>
                </a:solidFill>
              </a:rPr>
              <a:t>0 -  </a:t>
            </a:r>
          </a:p>
        </p:txBody>
      </p:sp>
      <p:sp>
        <p:nvSpPr>
          <p:cNvPr id="12" name="TextBox 11">
            <a:extLst>
              <a:ext uri="{FF2B5EF4-FFF2-40B4-BE49-F238E27FC236}">
                <a16:creationId xmlns:a16="http://schemas.microsoft.com/office/drawing/2014/main" id="{579CC13E-CAC5-F39F-DD05-711E93126C72}"/>
              </a:ext>
            </a:extLst>
          </p:cNvPr>
          <p:cNvSpPr txBox="1"/>
          <p:nvPr/>
        </p:nvSpPr>
        <p:spPr>
          <a:xfrm>
            <a:off x="1097844" y="5444067"/>
            <a:ext cx="311304"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15F839F4-0447-963A-8FBD-4539220C05A2}"/>
              </a:ext>
            </a:extLst>
          </p:cNvPr>
          <p:cNvSpPr txBox="1"/>
          <p:nvPr/>
        </p:nvSpPr>
        <p:spPr>
          <a:xfrm>
            <a:off x="1830211" y="5444067"/>
            <a:ext cx="311304"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6</a:t>
            </a:r>
          </a:p>
        </p:txBody>
      </p:sp>
      <p:sp>
        <p:nvSpPr>
          <p:cNvPr id="14" name="TextBox 13">
            <a:extLst>
              <a:ext uri="{FF2B5EF4-FFF2-40B4-BE49-F238E27FC236}">
                <a16:creationId xmlns:a16="http://schemas.microsoft.com/office/drawing/2014/main" id="{0C17F0F9-C2EC-1FA2-BB58-14463C5DB957}"/>
              </a:ext>
            </a:extLst>
          </p:cNvPr>
          <p:cNvSpPr txBox="1"/>
          <p:nvPr/>
        </p:nvSpPr>
        <p:spPr>
          <a:xfrm>
            <a:off x="2562578" y="5444067"/>
            <a:ext cx="437940"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12</a:t>
            </a:r>
          </a:p>
        </p:txBody>
      </p:sp>
      <p:sp>
        <p:nvSpPr>
          <p:cNvPr id="15" name="TextBox 14">
            <a:extLst>
              <a:ext uri="{FF2B5EF4-FFF2-40B4-BE49-F238E27FC236}">
                <a16:creationId xmlns:a16="http://schemas.microsoft.com/office/drawing/2014/main" id="{AB028119-AD0C-D962-3B2B-399113B54B2D}"/>
              </a:ext>
            </a:extLst>
          </p:cNvPr>
          <p:cNvSpPr txBox="1"/>
          <p:nvPr/>
        </p:nvSpPr>
        <p:spPr>
          <a:xfrm>
            <a:off x="3421945" y="5444067"/>
            <a:ext cx="437940"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18</a:t>
            </a:r>
          </a:p>
        </p:txBody>
      </p:sp>
      <p:sp>
        <p:nvSpPr>
          <p:cNvPr id="16" name="TextBox 15">
            <a:extLst>
              <a:ext uri="{FF2B5EF4-FFF2-40B4-BE49-F238E27FC236}">
                <a16:creationId xmlns:a16="http://schemas.microsoft.com/office/drawing/2014/main" id="{F429269F-AF0F-E3E6-0070-066961715C1C}"/>
              </a:ext>
            </a:extLst>
          </p:cNvPr>
          <p:cNvSpPr txBox="1"/>
          <p:nvPr/>
        </p:nvSpPr>
        <p:spPr>
          <a:xfrm>
            <a:off x="4281311" y="5444067"/>
            <a:ext cx="437940"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24</a:t>
            </a:r>
          </a:p>
        </p:txBody>
      </p:sp>
      <p:sp>
        <p:nvSpPr>
          <p:cNvPr id="17" name="TextBox 16">
            <a:extLst>
              <a:ext uri="{FF2B5EF4-FFF2-40B4-BE49-F238E27FC236}">
                <a16:creationId xmlns:a16="http://schemas.microsoft.com/office/drawing/2014/main" id="{3BB9612C-9CD6-B377-793B-23128E9898FF}"/>
              </a:ext>
            </a:extLst>
          </p:cNvPr>
          <p:cNvSpPr txBox="1"/>
          <p:nvPr/>
        </p:nvSpPr>
        <p:spPr>
          <a:xfrm rot="5400000">
            <a:off x="6937586" y="5126848"/>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18" name="TextBox 17">
            <a:extLst>
              <a:ext uri="{FF2B5EF4-FFF2-40B4-BE49-F238E27FC236}">
                <a16:creationId xmlns:a16="http://schemas.microsoft.com/office/drawing/2014/main" id="{9C27F01E-A80A-934F-319F-C5FD97D5AD9C}"/>
              </a:ext>
            </a:extLst>
          </p:cNvPr>
          <p:cNvSpPr txBox="1"/>
          <p:nvPr/>
        </p:nvSpPr>
        <p:spPr>
          <a:xfrm rot="5400000">
            <a:off x="4362308" y="5135315"/>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19" name="TextBox 18">
            <a:extLst>
              <a:ext uri="{FF2B5EF4-FFF2-40B4-BE49-F238E27FC236}">
                <a16:creationId xmlns:a16="http://schemas.microsoft.com/office/drawing/2014/main" id="{C9F33847-7FE2-EBAB-D01B-8615C5E0FCEA}"/>
              </a:ext>
            </a:extLst>
          </p:cNvPr>
          <p:cNvSpPr txBox="1"/>
          <p:nvPr/>
        </p:nvSpPr>
        <p:spPr>
          <a:xfrm rot="5400000">
            <a:off x="2646397" y="5135315"/>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20" name="TextBox 19">
            <a:extLst>
              <a:ext uri="{FF2B5EF4-FFF2-40B4-BE49-F238E27FC236}">
                <a16:creationId xmlns:a16="http://schemas.microsoft.com/office/drawing/2014/main" id="{1C611DC3-04FF-5730-4561-1119F70785A5}"/>
              </a:ext>
            </a:extLst>
          </p:cNvPr>
          <p:cNvSpPr txBox="1"/>
          <p:nvPr/>
        </p:nvSpPr>
        <p:spPr>
          <a:xfrm rot="5400000">
            <a:off x="1856175" y="5135315"/>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id="{56E495A2-6793-5A14-D265-3461ABC5D037}"/>
              </a:ext>
            </a:extLst>
          </p:cNvPr>
          <p:cNvSpPr txBox="1"/>
          <p:nvPr/>
        </p:nvSpPr>
        <p:spPr>
          <a:xfrm rot="5400000">
            <a:off x="1111108" y="5135315"/>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22" name="Line 12">
            <a:extLst>
              <a:ext uri="{FF2B5EF4-FFF2-40B4-BE49-F238E27FC236}">
                <a16:creationId xmlns:a16="http://schemas.microsoft.com/office/drawing/2014/main" id="{FBF8E2C1-2A02-952A-3B39-E1CF60FB164C}"/>
              </a:ext>
            </a:extLst>
          </p:cNvPr>
          <p:cNvSpPr>
            <a:spLocks noChangeShapeType="1"/>
          </p:cNvSpPr>
          <p:nvPr/>
        </p:nvSpPr>
        <p:spPr bwMode="auto">
          <a:xfrm flipH="1">
            <a:off x="1226256" y="5345289"/>
            <a:ext cx="6732411" cy="12700"/>
          </a:xfrm>
          <a:prstGeom prst="line">
            <a:avLst/>
          </a:prstGeom>
          <a:noFill/>
          <a:ln w="28575">
            <a:solidFill>
              <a:schemeClr val="bg1"/>
            </a:solidFill>
            <a:round/>
            <a:headEnd/>
            <a:tailEnd/>
          </a:ln>
        </p:spPr>
        <p:txBody>
          <a:bodyPr wrap="none" anchor="ctr"/>
          <a:lstStyle/>
          <a:p>
            <a:pPr defTabSz="812810" eaLnBrk="1" fontAlgn="auto" hangingPunct="1">
              <a:spcBef>
                <a:spcPts val="0"/>
              </a:spcBef>
              <a:spcAft>
                <a:spcPts val="0"/>
              </a:spcAft>
              <a:defRPr/>
            </a:pPr>
            <a:endParaRPr lang="en-US" sz="1580" kern="0" dirty="0">
              <a:solidFill>
                <a:prstClr val="white"/>
              </a:solidFill>
              <a:highlight>
                <a:srgbClr val="FFFF00"/>
              </a:highlight>
              <a:latin typeface="Helvetica" panose="020B0604020202020204" pitchFamily="34" charset="0"/>
              <a:ea typeface="+mn-ea"/>
            </a:endParaRPr>
          </a:p>
        </p:txBody>
      </p:sp>
      <p:sp>
        <p:nvSpPr>
          <p:cNvPr id="34" name="TextBox 33">
            <a:extLst>
              <a:ext uri="{FF2B5EF4-FFF2-40B4-BE49-F238E27FC236}">
                <a16:creationId xmlns:a16="http://schemas.microsoft.com/office/drawing/2014/main" id="{1ECD70C6-A19A-BA42-F2AC-94F51FDBEB87}"/>
              </a:ext>
            </a:extLst>
          </p:cNvPr>
          <p:cNvSpPr txBox="1"/>
          <p:nvPr/>
        </p:nvSpPr>
        <p:spPr>
          <a:xfrm>
            <a:off x="4003323" y="5847644"/>
            <a:ext cx="994183"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Months</a:t>
            </a:r>
          </a:p>
        </p:txBody>
      </p:sp>
      <p:sp>
        <p:nvSpPr>
          <p:cNvPr id="72" name="TextBox 71">
            <a:extLst>
              <a:ext uri="{FF2B5EF4-FFF2-40B4-BE49-F238E27FC236}">
                <a16:creationId xmlns:a16="http://schemas.microsoft.com/office/drawing/2014/main" id="{2B53348F-DCBA-7E0C-CB6A-085365A2C5EB}"/>
              </a:ext>
            </a:extLst>
          </p:cNvPr>
          <p:cNvSpPr txBox="1"/>
          <p:nvPr/>
        </p:nvSpPr>
        <p:spPr>
          <a:xfrm>
            <a:off x="4643968" y="4437945"/>
            <a:ext cx="3992033" cy="365934"/>
          </a:xfrm>
          <a:prstGeom prst="rect">
            <a:avLst/>
          </a:prstGeom>
          <a:noFill/>
        </p:spPr>
        <p:txBody>
          <a:bodyPr>
            <a:spAutoFit/>
          </a:bodyPr>
          <a:lstStyle/>
          <a:p>
            <a:pPr defTabSz="812810" eaLnBrk="1" fontAlgn="auto" hangingPunct="1">
              <a:spcBef>
                <a:spcPts val="0"/>
              </a:spcBef>
              <a:spcAft>
                <a:spcPts val="0"/>
              </a:spcAft>
              <a:defRPr/>
            </a:pPr>
            <a:r>
              <a:rPr lang="en-US" sz="1778" b="1" kern="0" dirty="0" err="1">
                <a:solidFill>
                  <a:srgbClr val="FF7F00"/>
                </a:solidFill>
                <a:latin typeface="Helvetica" panose="020B0604020202020204" pitchFamily="34" charset="0"/>
                <a:ea typeface="+mn-ea"/>
              </a:rPr>
              <a:t>Semaglutide</a:t>
            </a:r>
            <a:endParaRPr lang="en-US" sz="1778" b="1" kern="0" dirty="0">
              <a:solidFill>
                <a:srgbClr val="FF7F00"/>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241A5E23-1678-D788-C106-E05C1D6BD0FF}"/>
              </a:ext>
            </a:extLst>
          </p:cNvPr>
          <p:cNvSpPr txBox="1"/>
          <p:nvPr/>
        </p:nvSpPr>
        <p:spPr>
          <a:xfrm>
            <a:off x="5140678" y="5444067"/>
            <a:ext cx="437940"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30</a:t>
            </a:r>
          </a:p>
        </p:txBody>
      </p:sp>
      <p:sp>
        <p:nvSpPr>
          <p:cNvPr id="5" name="TextBox 4">
            <a:extLst>
              <a:ext uri="{FF2B5EF4-FFF2-40B4-BE49-F238E27FC236}">
                <a16:creationId xmlns:a16="http://schemas.microsoft.com/office/drawing/2014/main" id="{BD99E635-8559-123C-4C47-C6A7A19622E3}"/>
              </a:ext>
            </a:extLst>
          </p:cNvPr>
          <p:cNvSpPr txBox="1"/>
          <p:nvPr/>
        </p:nvSpPr>
        <p:spPr>
          <a:xfrm>
            <a:off x="6000044" y="5444067"/>
            <a:ext cx="437940"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36</a:t>
            </a:r>
          </a:p>
        </p:txBody>
      </p:sp>
      <p:sp>
        <p:nvSpPr>
          <p:cNvPr id="35" name="TextBox 34">
            <a:extLst>
              <a:ext uri="{FF2B5EF4-FFF2-40B4-BE49-F238E27FC236}">
                <a16:creationId xmlns:a16="http://schemas.microsoft.com/office/drawing/2014/main" id="{5D9B2364-2CD1-8AD3-6C69-C6772A9EF298}"/>
              </a:ext>
            </a:extLst>
          </p:cNvPr>
          <p:cNvSpPr txBox="1"/>
          <p:nvPr/>
        </p:nvSpPr>
        <p:spPr>
          <a:xfrm>
            <a:off x="6859412" y="5444067"/>
            <a:ext cx="437940" cy="365934"/>
          </a:xfrm>
          <a:prstGeom prst="rect">
            <a:avLst/>
          </a:prstGeom>
          <a:noFill/>
        </p:spPr>
        <p:txBody>
          <a:bodyPr wrap="none">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42</a:t>
            </a:r>
          </a:p>
        </p:txBody>
      </p:sp>
      <p:sp>
        <p:nvSpPr>
          <p:cNvPr id="39" name="TextBox 38">
            <a:extLst>
              <a:ext uri="{FF2B5EF4-FFF2-40B4-BE49-F238E27FC236}">
                <a16:creationId xmlns:a16="http://schemas.microsoft.com/office/drawing/2014/main" id="{16FC185E-7587-3C56-FBF8-6ABB7D119415}"/>
              </a:ext>
            </a:extLst>
          </p:cNvPr>
          <p:cNvSpPr txBox="1"/>
          <p:nvPr/>
        </p:nvSpPr>
        <p:spPr>
          <a:xfrm>
            <a:off x="7718778" y="5444067"/>
            <a:ext cx="431800" cy="639534"/>
          </a:xfrm>
          <a:prstGeom prst="rect">
            <a:avLst/>
          </a:prstGeom>
          <a:noFill/>
        </p:spPr>
        <p:txBody>
          <a:bodyPr>
            <a:spAutoFit/>
          </a:bodyPr>
          <a:lstStyle/>
          <a:p>
            <a:pPr defTabSz="812810" eaLnBrk="1" fontAlgn="auto" hangingPunct="1">
              <a:spcBef>
                <a:spcPts val="0"/>
              </a:spcBef>
              <a:spcAft>
                <a:spcPts val="0"/>
              </a:spcAft>
              <a:defRPr/>
            </a:pPr>
            <a:r>
              <a:rPr lang="en-US" sz="1778" b="1" kern="0" dirty="0">
                <a:solidFill>
                  <a:prstClr val="white"/>
                </a:solidFill>
                <a:latin typeface="Arial" panose="020B0604020202020204" pitchFamily="34" charset="0"/>
                <a:ea typeface="+mn-ea"/>
                <a:cs typeface="Arial" panose="020B0604020202020204" pitchFamily="34" charset="0"/>
              </a:rPr>
              <a:t>48</a:t>
            </a:r>
          </a:p>
        </p:txBody>
      </p:sp>
      <p:sp>
        <p:nvSpPr>
          <p:cNvPr id="46" name="TextBox 45">
            <a:extLst>
              <a:ext uri="{FF2B5EF4-FFF2-40B4-BE49-F238E27FC236}">
                <a16:creationId xmlns:a16="http://schemas.microsoft.com/office/drawing/2014/main" id="{9A9E365F-5011-707C-7B96-34C4EE2A46E0}"/>
              </a:ext>
            </a:extLst>
          </p:cNvPr>
          <p:cNvSpPr txBox="1"/>
          <p:nvPr/>
        </p:nvSpPr>
        <p:spPr>
          <a:xfrm rot="5400000">
            <a:off x="6100798" y="5112031"/>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50" name="TextBox 49">
            <a:extLst>
              <a:ext uri="{FF2B5EF4-FFF2-40B4-BE49-F238E27FC236}">
                <a16:creationId xmlns:a16="http://schemas.microsoft.com/office/drawing/2014/main" id="{AF73CEC6-DE49-83C2-7614-4DF1506FBF5A}"/>
              </a:ext>
            </a:extLst>
          </p:cNvPr>
          <p:cNvSpPr txBox="1"/>
          <p:nvPr/>
        </p:nvSpPr>
        <p:spPr>
          <a:xfrm rot="5400000">
            <a:off x="5222382" y="5112031"/>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73" name="TextBox 72">
            <a:extLst>
              <a:ext uri="{FF2B5EF4-FFF2-40B4-BE49-F238E27FC236}">
                <a16:creationId xmlns:a16="http://schemas.microsoft.com/office/drawing/2014/main" id="{E1487B32-4C31-5277-710C-A46AC5E6F004}"/>
              </a:ext>
            </a:extLst>
          </p:cNvPr>
          <p:cNvSpPr txBox="1"/>
          <p:nvPr/>
        </p:nvSpPr>
        <p:spPr>
          <a:xfrm rot="5400000">
            <a:off x="3500120" y="5126848"/>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74" name="TextBox 73">
            <a:extLst>
              <a:ext uri="{FF2B5EF4-FFF2-40B4-BE49-F238E27FC236}">
                <a16:creationId xmlns:a16="http://schemas.microsoft.com/office/drawing/2014/main" id="{6F3C2370-6D4D-477B-E7E7-F6E144C5D5AA}"/>
              </a:ext>
            </a:extLst>
          </p:cNvPr>
          <p:cNvSpPr txBox="1"/>
          <p:nvPr/>
        </p:nvSpPr>
        <p:spPr>
          <a:xfrm rot="5400000">
            <a:off x="7844226" y="5105682"/>
            <a:ext cx="306494" cy="530017"/>
          </a:xfrm>
          <a:prstGeom prst="rect">
            <a:avLst/>
          </a:prstGeom>
          <a:noFill/>
        </p:spPr>
        <p:txBody>
          <a:bodyPr wrap="none">
            <a:spAutoFit/>
          </a:bodyPr>
          <a:lstStyle/>
          <a:p>
            <a:pPr defTabSz="812810" eaLnBrk="1" fontAlgn="auto" hangingPunct="1">
              <a:spcBef>
                <a:spcPts val="0"/>
              </a:spcBef>
              <a:spcAft>
                <a:spcPts val="0"/>
              </a:spcAft>
              <a:defRPr/>
            </a:pPr>
            <a:r>
              <a:rPr lang="en-US" sz="2844" b="1" kern="0" dirty="0">
                <a:solidFill>
                  <a:prstClr val="white"/>
                </a:solidFill>
                <a:latin typeface="Arial" panose="020B0604020202020204" pitchFamily="34" charset="0"/>
                <a:ea typeface="+mn-ea"/>
                <a:cs typeface="Arial" panose="020B0604020202020204" pitchFamily="34" charset="0"/>
              </a:rPr>
              <a:t>-</a:t>
            </a:r>
          </a:p>
        </p:txBody>
      </p:sp>
      <p:sp>
        <p:nvSpPr>
          <p:cNvPr id="79" name="TextBox 78">
            <a:extLst>
              <a:ext uri="{FF2B5EF4-FFF2-40B4-BE49-F238E27FC236}">
                <a16:creationId xmlns:a16="http://schemas.microsoft.com/office/drawing/2014/main" id="{3D65A994-C051-622B-437A-4ECF741E29C7}"/>
              </a:ext>
            </a:extLst>
          </p:cNvPr>
          <p:cNvSpPr txBox="1"/>
          <p:nvPr/>
        </p:nvSpPr>
        <p:spPr>
          <a:xfrm>
            <a:off x="1464232" y="1823156"/>
            <a:ext cx="2387192" cy="1405256"/>
          </a:xfrm>
          <a:prstGeom prst="rect">
            <a:avLst/>
          </a:prstGeom>
          <a:solidFill>
            <a:srgbClr val="FF0000"/>
          </a:solidFill>
        </p:spPr>
        <p:txBody>
          <a:bodyPr wrap="none">
            <a:spAutoFit/>
          </a:bodyPr>
          <a:lstStyle/>
          <a:p>
            <a:pPr algn="ctr" defTabSz="812810" eaLnBrk="1" fontAlgn="auto" hangingPunct="1">
              <a:spcBef>
                <a:spcPts val="0"/>
              </a:spcBef>
              <a:spcAft>
                <a:spcPts val="0"/>
              </a:spcAft>
              <a:defRPr/>
            </a:pPr>
            <a:r>
              <a:rPr lang="en-US" sz="2133" b="1" kern="0" dirty="0">
                <a:solidFill>
                  <a:prstClr val="white"/>
                </a:solidFill>
                <a:latin typeface="Helvetica" panose="020B0604020202020204" pitchFamily="34" charset="0"/>
                <a:ea typeface="+mn-ea"/>
              </a:rPr>
              <a:t>HR=0.76</a:t>
            </a:r>
          </a:p>
          <a:p>
            <a:pPr algn="ctr" defTabSz="812810" eaLnBrk="1" fontAlgn="auto" hangingPunct="1">
              <a:spcBef>
                <a:spcPts val="0"/>
              </a:spcBef>
              <a:spcAft>
                <a:spcPts val="0"/>
              </a:spcAft>
              <a:defRPr/>
            </a:pPr>
            <a:r>
              <a:rPr lang="en-US" sz="2133" b="1" kern="0" dirty="0">
                <a:solidFill>
                  <a:prstClr val="white"/>
                </a:solidFill>
                <a:latin typeface="Helvetica" panose="020B0604020202020204" pitchFamily="34" charset="0"/>
                <a:ea typeface="+mn-ea"/>
              </a:rPr>
              <a:t>95% CI, 0.66-0.88</a:t>
            </a:r>
          </a:p>
          <a:p>
            <a:pPr algn="ctr" defTabSz="812810" eaLnBrk="1" fontAlgn="auto" hangingPunct="1">
              <a:spcBef>
                <a:spcPts val="0"/>
              </a:spcBef>
              <a:spcAft>
                <a:spcPts val="0"/>
              </a:spcAft>
              <a:defRPr/>
            </a:pPr>
            <a:r>
              <a:rPr lang="en-US" sz="2133" b="1" kern="0" dirty="0">
                <a:solidFill>
                  <a:prstClr val="white"/>
                </a:solidFill>
                <a:latin typeface="Helvetica" panose="020B0604020202020204" pitchFamily="34" charset="0"/>
                <a:ea typeface="+mn-ea"/>
              </a:rPr>
              <a:t>P=0.0003</a:t>
            </a:r>
          </a:p>
          <a:p>
            <a:pPr algn="ctr" defTabSz="812810" eaLnBrk="1" fontAlgn="auto" hangingPunct="1">
              <a:spcBef>
                <a:spcPts val="0"/>
              </a:spcBef>
              <a:spcAft>
                <a:spcPts val="0"/>
              </a:spcAft>
              <a:defRPr/>
            </a:pPr>
            <a:r>
              <a:rPr lang="en-US" sz="2133" b="1" kern="0" dirty="0">
                <a:solidFill>
                  <a:prstClr val="white"/>
                </a:solidFill>
                <a:latin typeface="Helvetica" panose="020B0604020202020204" pitchFamily="34" charset="0"/>
                <a:ea typeface="+mn-ea"/>
              </a:rPr>
              <a:t>N=3,533</a:t>
            </a:r>
          </a:p>
        </p:txBody>
      </p:sp>
      <p:sp>
        <p:nvSpPr>
          <p:cNvPr id="87" name="TextBox 86">
            <a:extLst>
              <a:ext uri="{FF2B5EF4-FFF2-40B4-BE49-F238E27FC236}">
                <a16:creationId xmlns:a16="http://schemas.microsoft.com/office/drawing/2014/main" id="{C443DEF1-F566-D202-0B41-744265452A9E}"/>
              </a:ext>
            </a:extLst>
          </p:cNvPr>
          <p:cNvSpPr txBox="1"/>
          <p:nvPr/>
        </p:nvSpPr>
        <p:spPr>
          <a:xfrm>
            <a:off x="5022145" y="2995789"/>
            <a:ext cx="1574800" cy="365934"/>
          </a:xfrm>
          <a:prstGeom prst="rect">
            <a:avLst/>
          </a:prstGeom>
          <a:noFill/>
        </p:spPr>
        <p:txBody>
          <a:bodyPr>
            <a:spAutoFit/>
          </a:bodyPr>
          <a:lstStyle/>
          <a:p>
            <a:pPr defTabSz="812810" eaLnBrk="1" fontAlgn="auto" hangingPunct="1">
              <a:spcBef>
                <a:spcPts val="0"/>
              </a:spcBef>
              <a:spcAft>
                <a:spcPts val="0"/>
              </a:spcAft>
              <a:defRPr/>
            </a:pPr>
            <a:r>
              <a:rPr lang="en-US" sz="1778" b="1" kern="0" dirty="0">
                <a:solidFill>
                  <a:srgbClr val="FFFF00"/>
                </a:solidFill>
                <a:latin typeface="Helvetica" panose="020B0604020202020204" pitchFamily="34" charset="0"/>
                <a:ea typeface="+mn-ea"/>
              </a:rPr>
              <a:t>Placebo</a:t>
            </a:r>
            <a:endParaRPr lang="en-US" sz="1778" b="1" kern="0" dirty="0">
              <a:solidFill>
                <a:srgbClr val="FFFF00"/>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26720" y="581343"/>
            <a:ext cx="8290560" cy="5695315"/>
          </a:xfrm>
          <a:prstGeom prst="rect">
            <a:avLst/>
          </a:prstGeom>
          <a:solidFill>
            <a:srgbClr val="FF7308"/>
          </a:solidFill>
          <a:ln w="9525">
            <a:solidFill>
              <a:srgbClr val="FF7308"/>
            </a:solid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500" b="1" i="0" u="none" strike="noStrike" kern="0" cap="none" spc="0" normalizeH="0" baseline="0" noProof="0" dirty="0">
                <a:ln>
                  <a:noFill/>
                </a:ln>
                <a:solidFill>
                  <a:srgbClr val="FFFFFF"/>
                </a:solidFill>
                <a:effectLst/>
                <a:uLnTx/>
                <a:uFillTx/>
                <a:latin typeface="Helvetica"/>
                <a:ea typeface="ＭＳ Ｐゴシック"/>
                <a:cs typeface="ＭＳ Ｐゴシック"/>
              </a:rPr>
              <a:t>GLP-1 RAs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500" b="1" i="0" u="none" strike="noStrike" kern="0" cap="none" spc="0" normalizeH="0" baseline="0" noProof="0" dirty="0">
                <a:ln>
                  <a:noFill/>
                </a:ln>
                <a:solidFill>
                  <a:srgbClr val="FFFFFF"/>
                </a:solidFill>
                <a:effectLst/>
                <a:uLnTx/>
                <a:uFillTx/>
                <a:latin typeface="Helvetica"/>
                <a:ea typeface="ＭＳ Ｐゴシック"/>
                <a:cs typeface="ＭＳ Ｐゴシック"/>
              </a:rPr>
              <a:t>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500" b="1" i="0" u="none" strike="noStrike" kern="0" cap="none" spc="0" normalizeH="0" baseline="0" noProof="0" dirty="0">
                <a:ln>
                  <a:noFill/>
                </a:ln>
                <a:solidFill>
                  <a:srgbClr val="FFFFFF"/>
                </a:solidFill>
                <a:effectLst/>
                <a:uLnTx/>
                <a:uFillTx/>
                <a:latin typeface="Helvetica"/>
                <a:ea typeface="ＭＳ Ｐゴシック"/>
                <a:cs typeface="ＭＳ Ｐゴシック"/>
              </a:rPr>
              <a:t>OBESITY</a:t>
            </a:r>
          </a:p>
        </p:txBody>
      </p:sp>
    </p:spTree>
    <p:extLst>
      <p:ext uri="{BB962C8B-B14F-4D97-AF65-F5344CB8AC3E}">
        <p14:creationId xmlns:p14="http://schemas.microsoft.com/office/powerpoint/2010/main" val="39852464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70" name="Title 1">
            <a:extLst>
              <a:ext uri="{FF2B5EF4-FFF2-40B4-BE49-F238E27FC236}">
                <a16:creationId xmlns:a16="http://schemas.microsoft.com/office/drawing/2014/main" id="{1BA8F555-2738-4921-97E1-13976D1F6BD2}"/>
              </a:ext>
            </a:extLst>
          </p:cNvPr>
          <p:cNvSpPr>
            <a:spLocks noGrp="1"/>
          </p:cNvSpPr>
          <p:nvPr>
            <p:ph type="title"/>
          </p:nvPr>
        </p:nvSpPr>
        <p:spPr>
          <a:xfrm>
            <a:off x="371123" y="290276"/>
            <a:ext cx="8413044" cy="917188"/>
          </a:xfrm>
          <a:solidFill>
            <a:srgbClr val="FF6600"/>
          </a:solidFill>
          <a:ln>
            <a:solidFill>
              <a:srgbClr val="FF6600"/>
            </a:solidFill>
            <a:miter lim="800000"/>
            <a:headEnd/>
            <a:tailEnd/>
          </a:ln>
        </p:spPr>
        <p:txBody>
          <a:bodyPr/>
          <a:lstStyle/>
          <a:p>
            <a:pPr>
              <a:defRPr/>
            </a:pPr>
            <a:r>
              <a:rPr lang="en-US" altLang="en-US" sz="2400" dirty="0">
                <a:solidFill>
                  <a:schemeClr val="bg1"/>
                </a:solidFill>
                <a:ea typeface="MS PGothic" pitchFamily="34" charset="-128"/>
              </a:rPr>
              <a:t>SEMAGLUTIDE (2.4 mg) PRODUCES MARKED WEIGHT LOSS IN OBESE SUBJECTS</a:t>
            </a:r>
          </a:p>
        </p:txBody>
      </p:sp>
      <p:sp>
        <p:nvSpPr>
          <p:cNvPr id="133124" name="TextBox 6">
            <a:extLst>
              <a:ext uri="{FF2B5EF4-FFF2-40B4-BE49-F238E27FC236}">
                <a16:creationId xmlns:a16="http://schemas.microsoft.com/office/drawing/2014/main" id="{394B55CC-5C94-45FB-84CC-F554DB5C98E9}"/>
              </a:ext>
            </a:extLst>
          </p:cNvPr>
          <p:cNvSpPr txBox="1">
            <a:spLocks noChangeArrowheads="1"/>
          </p:cNvSpPr>
          <p:nvPr/>
        </p:nvSpPr>
        <p:spPr bwMode="auto">
          <a:xfrm>
            <a:off x="266911" y="2699551"/>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Helvetica" panose="020B0604020202020204" pitchFamily="34" charset="0"/>
                <a:ea typeface="ＭＳ Ｐゴシック" panose="020B0600070205080204" pitchFamily="34" charset="-128"/>
                <a:cs typeface="+mn-cs"/>
              </a:rPr>
              <a:t>STEP 1</a:t>
            </a:r>
          </a:p>
        </p:txBody>
      </p:sp>
      <p:sp>
        <p:nvSpPr>
          <p:cNvPr id="133130" name="TextBox 6">
            <a:extLst>
              <a:ext uri="{FF2B5EF4-FFF2-40B4-BE49-F238E27FC236}">
                <a16:creationId xmlns:a16="http://schemas.microsoft.com/office/drawing/2014/main" id="{2BC3DC96-7B32-4C1B-B258-64068ADAE0B2}"/>
              </a:ext>
            </a:extLst>
          </p:cNvPr>
          <p:cNvSpPr txBox="1">
            <a:spLocks noChangeArrowheads="1"/>
          </p:cNvSpPr>
          <p:nvPr/>
        </p:nvSpPr>
        <p:spPr bwMode="auto">
          <a:xfrm>
            <a:off x="75869" y="6230550"/>
            <a:ext cx="87082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16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Davies, Lancet 2021; </a:t>
            </a:r>
            <a:r>
              <a:rPr kumimoji="0" lang="en-US" altLang="en-US" sz="1600" b="1" i="0" u="none" strike="noStrike" kern="1200" cap="none" spc="0" normalizeH="0" baseline="0" noProof="0" dirty="0" err="1">
                <a:ln>
                  <a:noFill/>
                </a:ln>
                <a:solidFill>
                  <a:srgbClr val="FFCCFF"/>
                </a:solidFill>
                <a:effectLst/>
                <a:uLnTx/>
                <a:uFillTx/>
                <a:latin typeface="Helvetica" panose="020B0604020202020204" pitchFamily="34" charset="0"/>
                <a:ea typeface="ＭＳ Ｐゴシック" panose="020B0600070205080204" pitchFamily="34" charset="-128"/>
                <a:cs typeface="+mn-cs"/>
              </a:rPr>
              <a:t>Rubino</a:t>
            </a:r>
            <a:r>
              <a:rPr kumimoji="0" lang="en-US" altLang="en-US" sz="16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 JAMA 2021; </a:t>
            </a:r>
            <a:r>
              <a:rPr kumimoji="0" lang="en-US" altLang="en-US" sz="1600" b="1" i="0" u="none" strike="noStrike" kern="1200" cap="none" spc="0" normalizeH="0" baseline="0" noProof="0" dirty="0" err="1">
                <a:ln>
                  <a:noFill/>
                </a:ln>
                <a:solidFill>
                  <a:srgbClr val="FFCCFF"/>
                </a:solidFill>
                <a:effectLst/>
                <a:uLnTx/>
                <a:uFillTx/>
                <a:latin typeface="Helvetica" panose="020B0604020202020204" pitchFamily="34" charset="0"/>
                <a:ea typeface="ＭＳ Ｐゴシック" panose="020B0600070205080204" pitchFamily="34" charset="-128"/>
                <a:cs typeface="+mn-cs"/>
              </a:rPr>
              <a:t>Wadden</a:t>
            </a:r>
            <a:r>
              <a:rPr kumimoji="0" lang="en-US" altLang="en-US" sz="16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 JAMA 2021; Wilding, NEJM, 2021</a:t>
            </a:r>
          </a:p>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16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*4,300 </a:t>
            </a:r>
            <a:r>
              <a:rPr kumimoji="0" lang="en-US" altLang="en-US" sz="1600" b="1" i="0" u="none" strike="noStrike" kern="1200" cap="none" spc="0" normalizeH="0" baseline="0" noProof="0" dirty="0" err="1">
                <a:ln>
                  <a:noFill/>
                </a:ln>
                <a:solidFill>
                  <a:srgbClr val="FFCCFF"/>
                </a:solidFill>
                <a:effectLst/>
                <a:uLnTx/>
                <a:uFillTx/>
                <a:latin typeface="Helvetica" panose="020B0604020202020204" pitchFamily="34" charset="0"/>
                <a:ea typeface="ＭＳ Ｐゴシック" panose="020B0600070205080204" pitchFamily="34" charset="-128"/>
                <a:cs typeface="+mn-cs"/>
              </a:rPr>
              <a:t>obe</a:t>
            </a:r>
            <a:r>
              <a:rPr kumimoji="0" lang="en-US" altLang="en-US" sz="16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se subjects with 1 comorbidity; 68 weeks duration </a:t>
            </a:r>
            <a:r>
              <a:rPr kumimoji="0" lang="en-US" altLang="en-US" sz="1600" b="1" i="0" u="none" strike="noStrike" kern="1200" cap="none" spc="0" normalizeH="0" baseline="0" noProof="0">
                <a:ln>
                  <a:noFill/>
                </a:ln>
                <a:solidFill>
                  <a:srgbClr val="FFCCFF"/>
                </a:solidFill>
                <a:effectLst/>
                <a:uLnTx/>
                <a:uFillTx/>
                <a:latin typeface="Helvetica" panose="020B0604020202020204" pitchFamily="34" charset="0"/>
                <a:ea typeface="ＭＳ Ｐゴシック" panose="020B0600070205080204" pitchFamily="34" charset="-128"/>
                <a:cs typeface="+mn-cs"/>
              </a:rPr>
              <a:t>of therapy</a:t>
            </a:r>
            <a:endParaRPr kumimoji="0" lang="en-US" altLang="en-US" sz="16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endParaRPr>
          </a:p>
        </p:txBody>
      </p:sp>
      <p:sp>
        <p:nvSpPr>
          <p:cNvPr id="11" name="TextBox 2">
            <a:extLst>
              <a:ext uri="{FF2B5EF4-FFF2-40B4-BE49-F238E27FC236}">
                <a16:creationId xmlns:a16="http://schemas.microsoft.com/office/drawing/2014/main" id="{B7CED786-4E99-4B9A-8A39-9CB52005AB5D}"/>
              </a:ext>
            </a:extLst>
          </p:cNvPr>
          <p:cNvSpPr txBox="1">
            <a:spLocks noChangeArrowheads="1"/>
          </p:cNvSpPr>
          <p:nvPr/>
        </p:nvSpPr>
        <p:spPr bwMode="auto">
          <a:xfrm>
            <a:off x="4092526" y="1414898"/>
            <a:ext cx="2383217" cy="830997"/>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BODY WEIGHT</a:t>
            </a:r>
          </a:p>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CHANGE (%)</a:t>
            </a:r>
            <a:r>
              <a:rPr kumimoji="0" lang="en-US" altLang="en-US" sz="24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a:t>
            </a:r>
            <a:endPar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endParaRPr>
          </a:p>
        </p:txBody>
      </p:sp>
      <p:sp>
        <p:nvSpPr>
          <p:cNvPr id="13" name="TextBox 2">
            <a:extLst>
              <a:ext uri="{FF2B5EF4-FFF2-40B4-BE49-F238E27FC236}">
                <a16:creationId xmlns:a16="http://schemas.microsoft.com/office/drawing/2014/main" id="{38A3EC4A-056C-41BA-8136-14AD6D9D3A22}"/>
              </a:ext>
            </a:extLst>
          </p:cNvPr>
          <p:cNvSpPr txBox="1">
            <a:spLocks noChangeArrowheads="1"/>
          </p:cNvSpPr>
          <p:nvPr/>
        </p:nvSpPr>
        <p:spPr bwMode="auto">
          <a:xfrm>
            <a:off x="266911" y="1722675"/>
            <a:ext cx="1228221" cy="461665"/>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STUDY</a:t>
            </a:r>
          </a:p>
        </p:txBody>
      </p:sp>
      <p:sp>
        <p:nvSpPr>
          <p:cNvPr id="14" name="TextBox 2">
            <a:extLst>
              <a:ext uri="{FF2B5EF4-FFF2-40B4-BE49-F238E27FC236}">
                <a16:creationId xmlns:a16="http://schemas.microsoft.com/office/drawing/2014/main" id="{DC5C266D-4037-4D63-9EE0-BAE78B0C7179}"/>
              </a:ext>
            </a:extLst>
          </p:cNvPr>
          <p:cNvSpPr txBox="1">
            <a:spLocks noChangeArrowheads="1"/>
          </p:cNvSpPr>
          <p:nvPr/>
        </p:nvSpPr>
        <p:spPr bwMode="auto">
          <a:xfrm>
            <a:off x="2021935" y="1722675"/>
            <a:ext cx="1947969" cy="461665"/>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SUBJECTS</a:t>
            </a:r>
            <a:r>
              <a:rPr kumimoji="0" lang="en-US" altLang="en-US" sz="24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a:t>
            </a:r>
            <a:endPar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endParaRPr>
          </a:p>
        </p:txBody>
      </p:sp>
      <p:sp>
        <p:nvSpPr>
          <p:cNvPr id="16" name="TextBox 2">
            <a:extLst>
              <a:ext uri="{FF2B5EF4-FFF2-40B4-BE49-F238E27FC236}">
                <a16:creationId xmlns:a16="http://schemas.microsoft.com/office/drawing/2014/main" id="{D15E223F-8BF3-4368-BB0D-4E7A4457D5BF}"/>
              </a:ext>
            </a:extLst>
          </p:cNvPr>
          <p:cNvSpPr txBox="1">
            <a:spLocks noChangeArrowheads="1"/>
          </p:cNvSpPr>
          <p:nvPr/>
        </p:nvSpPr>
        <p:spPr bwMode="auto">
          <a:xfrm>
            <a:off x="6718131" y="1384121"/>
            <a:ext cx="2335896" cy="830997"/>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WEIGHT LOSS</a:t>
            </a:r>
          </a:p>
          <a:p>
            <a:pPr marL="0" marR="0" lvl="0" indent="0" algn="ctr"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≥15%</a:t>
            </a:r>
          </a:p>
        </p:txBody>
      </p:sp>
      <p:sp>
        <p:nvSpPr>
          <p:cNvPr id="17" name="TextBox 6">
            <a:extLst>
              <a:ext uri="{FF2B5EF4-FFF2-40B4-BE49-F238E27FC236}">
                <a16:creationId xmlns:a16="http://schemas.microsoft.com/office/drawing/2014/main" id="{022671C0-5EB4-4E1A-9D93-37EB931EAC3B}"/>
              </a:ext>
            </a:extLst>
          </p:cNvPr>
          <p:cNvSpPr txBox="1">
            <a:spLocks noChangeArrowheads="1"/>
          </p:cNvSpPr>
          <p:nvPr/>
        </p:nvSpPr>
        <p:spPr bwMode="auto">
          <a:xfrm>
            <a:off x="266911" y="3677985"/>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STEP 2</a:t>
            </a:r>
          </a:p>
        </p:txBody>
      </p:sp>
      <p:sp>
        <p:nvSpPr>
          <p:cNvPr id="18" name="TextBox 6">
            <a:extLst>
              <a:ext uri="{FF2B5EF4-FFF2-40B4-BE49-F238E27FC236}">
                <a16:creationId xmlns:a16="http://schemas.microsoft.com/office/drawing/2014/main" id="{430326DF-EC2C-4D85-971C-5C1C28E23F16}"/>
              </a:ext>
            </a:extLst>
          </p:cNvPr>
          <p:cNvSpPr txBox="1">
            <a:spLocks noChangeArrowheads="1"/>
          </p:cNvSpPr>
          <p:nvPr/>
        </p:nvSpPr>
        <p:spPr bwMode="auto">
          <a:xfrm>
            <a:off x="266911" y="4444386"/>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6600"/>
                </a:solidFill>
                <a:effectLst/>
                <a:uLnTx/>
                <a:uFillTx/>
                <a:latin typeface="Helvetica" panose="020B0604020202020204" pitchFamily="34" charset="0"/>
                <a:ea typeface="ＭＳ Ｐゴシック" panose="020B0600070205080204" pitchFamily="34" charset="-128"/>
                <a:cs typeface="+mn-cs"/>
              </a:rPr>
              <a:t>STEP 3</a:t>
            </a:r>
          </a:p>
        </p:txBody>
      </p:sp>
      <p:sp>
        <p:nvSpPr>
          <p:cNvPr id="19" name="TextBox 6">
            <a:extLst>
              <a:ext uri="{FF2B5EF4-FFF2-40B4-BE49-F238E27FC236}">
                <a16:creationId xmlns:a16="http://schemas.microsoft.com/office/drawing/2014/main" id="{97F3A071-E7B9-4FD7-92E8-C822B5BD56E2}"/>
              </a:ext>
            </a:extLst>
          </p:cNvPr>
          <p:cNvSpPr txBox="1">
            <a:spLocks noChangeArrowheads="1"/>
          </p:cNvSpPr>
          <p:nvPr/>
        </p:nvSpPr>
        <p:spPr bwMode="auto">
          <a:xfrm>
            <a:off x="1950195" y="2657567"/>
            <a:ext cx="2091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Helvetica" panose="020B0604020202020204" pitchFamily="34" charset="0"/>
                <a:ea typeface="ＭＳ Ｐゴシック" panose="020B0600070205080204" pitchFamily="34" charset="-128"/>
                <a:cs typeface="+mn-cs"/>
              </a:rPr>
              <a:t>Obese, non-diabetic </a:t>
            </a:r>
          </a:p>
        </p:txBody>
      </p:sp>
      <p:sp>
        <p:nvSpPr>
          <p:cNvPr id="20" name="TextBox 6">
            <a:extLst>
              <a:ext uri="{FF2B5EF4-FFF2-40B4-BE49-F238E27FC236}">
                <a16:creationId xmlns:a16="http://schemas.microsoft.com/office/drawing/2014/main" id="{1D4A3708-DBEE-4415-9200-493FF33533EB}"/>
              </a:ext>
            </a:extLst>
          </p:cNvPr>
          <p:cNvSpPr txBox="1">
            <a:spLocks noChangeArrowheads="1"/>
          </p:cNvSpPr>
          <p:nvPr/>
        </p:nvSpPr>
        <p:spPr bwMode="auto">
          <a:xfrm>
            <a:off x="4670024" y="2796165"/>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Helvetica" panose="020B0604020202020204" pitchFamily="34" charset="0"/>
                <a:ea typeface="ＭＳ Ｐゴシック" panose="020B0600070205080204" pitchFamily="34" charset="-128"/>
                <a:cs typeface="+mn-cs"/>
              </a:rPr>
              <a:t>-14.9%</a:t>
            </a:r>
          </a:p>
        </p:txBody>
      </p:sp>
      <p:sp>
        <p:nvSpPr>
          <p:cNvPr id="21" name="TextBox 6">
            <a:extLst>
              <a:ext uri="{FF2B5EF4-FFF2-40B4-BE49-F238E27FC236}">
                <a16:creationId xmlns:a16="http://schemas.microsoft.com/office/drawing/2014/main" id="{4175C595-7251-4E6E-BAF6-191C67AC28A4}"/>
              </a:ext>
            </a:extLst>
          </p:cNvPr>
          <p:cNvSpPr txBox="1">
            <a:spLocks noChangeArrowheads="1"/>
          </p:cNvSpPr>
          <p:nvPr/>
        </p:nvSpPr>
        <p:spPr bwMode="auto">
          <a:xfrm>
            <a:off x="7271969" y="2657567"/>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Helvetica" panose="020B0604020202020204" pitchFamily="34" charset="0"/>
                <a:ea typeface="ＭＳ Ｐゴシック" panose="020B0600070205080204" pitchFamily="34" charset="-128"/>
                <a:cs typeface="+mn-cs"/>
              </a:rPr>
              <a:t>50.5%</a:t>
            </a:r>
          </a:p>
        </p:txBody>
      </p:sp>
      <p:sp>
        <p:nvSpPr>
          <p:cNvPr id="22" name="TextBox 6">
            <a:extLst>
              <a:ext uri="{FF2B5EF4-FFF2-40B4-BE49-F238E27FC236}">
                <a16:creationId xmlns:a16="http://schemas.microsoft.com/office/drawing/2014/main" id="{9C3793D9-FD69-45C6-A38E-1C4ABD15D2B3}"/>
              </a:ext>
            </a:extLst>
          </p:cNvPr>
          <p:cNvSpPr txBox="1">
            <a:spLocks noChangeArrowheads="1"/>
          </p:cNvSpPr>
          <p:nvPr/>
        </p:nvSpPr>
        <p:spPr bwMode="auto">
          <a:xfrm>
            <a:off x="1950195" y="3677984"/>
            <a:ext cx="2091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Obese T2DM</a:t>
            </a:r>
          </a:p>
        </p:txBody>
      </p:sp>
      <p:sp>
        <p:nvSpPr>
          <p:cNvPr id="23" name="TextBox 6">
            <a:extLst>
              <a:ext uri="{FF2B5EF4-FFF2-40B4-BE49-F238E27FC236}">
                <a16:creationId xmlns:a16="http://schemas.microsoft.com/office/drawing/2014/main" id="{C0B07792-18FB-4E18-A3BE-6F409F7DE0B8}"/>
              </a:ext>
            </a:extLst>
          </p:cNvPr>
          <p:cNvSpPr txBox="1">
            <a:spLocks noChangeArrowheads="1"/>
          </p:cNvSpPr>
          <p:nvPr/>
        </p:nvSpPr>
        <p:spPr bwMode="auto">
          <a:xfrm>
            <a:off x="4670024" y="3686472"/>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-9.6%</a:t>
            </a:r>
          </a:p>
        </p:txBody>
      </p:sp>
      <p:sp>
        <p:nvSpPr>
          <p:cNvPr id="24" name="TextBox 6">
            <a:extLst>
              <a:ext uri="{FF2B5EF4-FFF2-40B4-BE49-F238E27FC236}">
                <a16:creationId xmlns:a16="http://schemas.microsoft.com/office/drawing/2014/main" id="{49F4C10C-683F-444A-BB9B-0395B95E712D}"/>
              </a:ext>
            </a:extLst>
          </p:cNvPr>
          <p:cNvSpPr txBox="1">
            <a:spLocks noChangeArrowheads="1"/>
          </p:cNvSpPr>
          <p:nvPr/>
        </p:nvSpPr>
        <p:spPr bwMode="auto">
          <a:xfrm>
            <a:off x="7271969" y="3588375"/>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25.8%</a:t>
            </a:r>
          </a:p>
        </p:txBody>
      </p:sp>
      <p:sp>
        <p:nvSpPr>
          <p:cNvPr id="25" name="TextBox 6">
            <a:extLst>
              <a:ext uri="{FF2B5EF4-FFF2-40B4-BE49-F238E27FC236}">
                <a16:creationId xmlns:a16="http://schemas.microsoft.com/office/drawing/2014/main" id="{81995961-1EC5-466F-B53F-ECF837A6DAC1}"/>
              </a:ext>
            </a:extLst>
          </p:cNvPr>
          <p:cNvSpPr txBox="1">
            <a:spLocks noChangeArrowheads="1"/>
          </p:cNvSpPr>
          <p:nvPr/>
        </p:nvSpPr>
        <p:spPr bwMode="auto">
          <a:xfrm>
            <a:off x="1950195" y="4412141"/>
            <a:ext cx="20914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6600"/>
                </a:solidFill>
                <a:effectLst/>
                <a:uLnTx/>
                <a:uFillTx/>
                <a:latin typeface="Helvetica" panose="020B0604020202020204" pitchFamily="34" charset="0"/>
                <a:ea typeface="ＭＳ Ｐゴシック" panose="020B0600070205080204" pitchFamily="34" charset="-128"/>
                <a:cs typeface="+mn-cs"/>
              </a:rPr>
              <a:t>Obese, non-diabetic  + Intensive Behavior</a:t>
            </a:r>
          </a:p>
        </p:txBody>
      </p:sp>
      <p:sp>
        <p:nvSpPr>
          <p:cNvPr id="26" name="TextBox 6">
            <a:extLst>
              <a:ext uri="{FF2B5EF4-FFF2-40B4-BE49-F238E27FC236}">
                <a16:creationId xmlns:a16="http://schemas.microsoft.com/office/drawing/2014/main" id="{4926E582-0C4C-48A3-BA41-6BA87E581CED}"/>
              </a:ext>
            </a:extLst>
          </p:cNvPr>
          <p:cNvSpPr txBox="1">
            <a:spLocks noChangeArrowheads="1"/>
          </p:cNvSpPr>
          <p:nvPr/>
        </p:nvSpPr>
        <p:spPr bwMode="auto">
          <a:xfrm>
            <a:off x="4670024" y="4605686"/>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6600"/>
                </a:solidFill>
                <a:effectLst/>
                <a:uLnTx/>
                <a:uFillTx/>
                <a:latin typeface="Helvetica" panose="020B0604020202020204" pitchFamily="34" charset="0"/>
                <a:ea typeface="ＭＳ Ｐゴシック" panose="020B0600070205080204" pitchFamily="34" charset="-128"/>
                <a:cs typeface="+mn-cs"/>
              </a:rPr>
              <a:t>-16.9%</a:t>
            </a:r>
          </a:p>
        </p:txBody>
      </p:sp>
      <p:sp>
        <p:nvSpPr>
          <p:cNvPr id="27" name="TextBox 6">
            <a:extLst>
              <a:ext uri="{FF2B5EF4-FFF2-40B4-BE49-F238E27FC236}">
                <a16:creationId xmlns:a16="http://schemas.microsoft.com/office/drawing/2014/main" id="{DAD2DEF2-8AE2-4556-9865-D8D5EE3D74F9}"/>
              </a:ext>
            </a:extLst>
          </p:cNvPr>
          <p:cNvSpPr txBox="1">
            <a:spLocks noChangeArrowheads="1"/>
          </p:cNvSpPr>
          <p:nvPr/>
        </p:nvSpPr>
        <p:spPr bwMode="auto">
          <a:xfrm>
            <a:off x="7271969" y="4591177"/>
            <a:ext cx="12282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400" b="1" i="0" u="none" strike="noStrike" kern="1200" cap="none" spc="0" normalizeH="0" baseline="0" noProof="0" dirty="0">
                <a:ln>
                  <a:noFill/>
                </a:ln>
                <a:solidFill>
                  <a:srgbClr val="FF6600"/>
                </a:solidFill>
                <a:effectLst/>
                <a:uLnTx/>
                <a:uFillTx/>
                <a:latin typeface="Helvetica" panose="020B0604020202020204" pitchFamily="34" charset="0"/>
                <a:ea typeface="ＭＳ Ｐゴシック" panose="020B0600070205080204" pitchFamily="34" charset="-128"/>
                <a:cs typeface="+mn-cs"/>
              </a:rPr>
              <a:t>55.8%</a:t>
            </a:r>
          </a:p>
        </p:txBody>
      </p:sp>
    </p:spTree>
    <p:extLst>
      <p:ext uri="{BB962C8B-B14F-4D97-AF65-F5344CB8AC3E}">
        <p14:creationId xmlns:p14="http://schemas.microsoft.com/office/powerpoint/2010/main" val="30306875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7570" name="Title 1">
            <a:extLst>
              <a:ext uri="{FF2B5EF4-FFF2-40B4-BE49-F238E27FC236}">
                <a16:creationId xmlns:a16="http://schemas.microsoft.com/office/drawing/2014/main" id="{1BA8F555-2738-4921-97E1-13976D1F6BD2}"/>
              </a:ext>
            </a:extLst>
          </p:cNvPr>
          <p:cNvSpPr>
            <a:spLocks noGrp="1"/>
          </p:cNvSpPr>
          <p:nvPr>
            <p:ph type="title"/>
          </p:nvPr>
        </p:nvSpPr>
        <p:spPr>
          <a:xfrm>
            <a:off x="371123" y="76916"/>
            <a:ext cx="8413044" cy="1187152"/>
          </a:xfrm>
          <a:solidFill>
            <a:srgbClr val="FF6600"/>
          </a:solidFill>
          <a:ln>
            <a:solidFill>
              <a:srgbClr val="FF6600"/>
            </a:solidFill>
            <a:miter lim="800000"/>
            <a:headEnd/>
            <a:tailEnd/>
          </a:ln>
        </p:spPr>
        <p:txBody>
          <a:bodyPr/>
          <a:lstStyle/>
          <a:p>
            <a:pPr>
              <a:defRPr/>
            </a:pPr>
            <a:r>
              <a:rPr lang="en-US" altLang="en-US" sz="2400" dirty="0">
                <a:solidFill>
                  <a:schemeClr val="bg1"/>
                </a:solidFill>
                <a:ea typeface="MS PGothic" pitchFamily="34" charset="-128"/>
              </a:rPr>
              <a:t>STEP 4:  EFFECT OF SEMAGLUTIDE ON HEART DISEASE AND STROKE IN OVERWEIGHT/OBESE NONDIABETIC SUBJECTS WITH PRIOR CV DISEASE</a:t>
            </a:r>
          </a:p>
        </p:txBody>
      </p:sp>
      <p:sp>
        <p:nvSpPr>
          <p:cNvPr id="133123" name="TextBox 2">
            <a:extLst>
              <a:ext uri="{FF2B5EF4-FFF2-40B4-BE49-F238E27FC236}">
                <a16:creationId xmlns:a16="http://schemas.microsoft.com/office/drawing/2014/main" id="{654BC656-EFAD-426C-A26E-FE9E1964CC67}"/>
              </a:ext>
            </a:extLst>
          </p:cNvPr>
          <p:cNvSpPr txBox="1">
            <a:spLocks noChangeArrowheads="1"/>
          </p:cNvSpPr>
          <p:nvPr/>
        </p:nvSpPr>
        <p:spPr bwMode="auto">
          <a:xfrm>
            <a:off x="241301" y="1428328"/>
            <a:ext cx="1686680" cy="492443"/>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6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Subjects:</a:t>
            </a:r>
          </a:p>
        </p:txBody>
      </p:sp>
      <p:sp>
        <p:nvSpPr>
          <p:cNvPr id="133124" name="TextBox 6">
            <a:extLst>
              <a:ext uri="{FF2B5EF4-FFF2-40B4-BE49-F238E27FC236}">
                <a16:creationId xmlns:a16="http://schemas.microsoft.com/office/drawing/2014/main" id="{394B55CC-5C94-45FB-84CC-F554DB5C98E9}"/>
              </a:ext>
            </a:extLst>
          </p:cNvPr>
          <p:cNvSpPr txBox="1">
            <a:spLocks noChangeArrowheads="1"/>
          </p:cNvSpPr>
          <p:nvPr/>
        </p:nvSpPr>
        <p:spPr bwMode="auto">
          <a:xfrm>
            <a:off x="2024945" y="1367675"/>
            <a:ext cx="67592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200" b="1" i="0" u="none" strike="noStrike" kern="1200" cap="none" spc="0" normalizeH="0" baseline="0" noProof="0" dirty="0">
                <a:ln>
                  <a:noFill/>
                </a:ln>
                <a:solidFill>
                  <a:srgbClr val="FFFF00"/>
                </a:solidFill>
                <a:effectLst/>
                <a:uLnTx/>
                <a:uFillTx/>
                <a:latin typeface="Helvetica" panose="020B0604020202020204" pitchFamily="34" charset="0"/>
                <a:ea typeface="ＭＳ Ｐゴシック" panose="020B0600070205080204" pitchFamily="34" charset="-128"/>
                <a:cs typeface="+mn-cs"/>
              </a:rPr>
              <a:t>~17,500 nondiabetic (A1c &lt; 6.5%); overweight/obese (BMI ≥ 27); established CVD (MI, stroke, PVD, revascularization, amputation); age &gt; 45 years</a:t>
            </a:r>
          </a:p>
        </p:txBody>
      </p:sp>
      <p:sp>
        <p:nvSpPr>
          <p:cNvPr id="133126" name="TextBox 2">
            <a:extLst>
              <a:ext uri="{FF2B5EF4-FFF2-40B4-BE49-F238E27FC236}">
                <a16:creationId xmlns:a16="http://schemas.microsoft.com/office/drawing/2014/main" id="{C58BE561-5905-414C-AF8B-ACF4DC0F7B21}"/>
              </a:ext>
            </a:extLst>
          </p:cNvPr>
          <p:cNvSpPr txBox="1">
            <a:spLocks noChangeArrowheads="1"/>
          </p:cNvSpPr>
          <p:nvPr/>
        </p:nvSpPr>
        <p:spPr bwMode="auto">
          <a:xfrm>
            <a:off x="198967" y="2973136"/>
            <a:ext cx="2427268" cy="492443"/>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6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Study Design:</a:t>
            </a:r>
          </a:p>
        </p:txBody>
      </p:sp>
      <p:sp>
        <p:nvSpPr>
          <p:cNvPr id="133127" name="TextBox 6">
            <a:extLst>
              <a:ext uri="{FF2B5EF4-FFF2-40B4-BE49-F238E27FC236}">
                <a16:creationId xmlns:a16="http://schemas.microsoft.com/office/drawing/2014/main" id="{93E4B86F-BAE3-47E1-9B19-E693BDBBA0FC}"/>
              </a:ext>
            </a:extLst>
          </p:cNvPr>
          <p:cNvSpPr txBox="1">
            <a:spLocks noChangeArrowheads="1"/>
          </p:cNvSpPr>
          <p:nvPr/>
        </p:nvSpPr>
        <p:spPr bwMode="auto">
          <a:xfrm>
            <a:off x="2778421" y="2864480"/>
            <a:ext cx="646571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Double blind, placebo controlled    Semaglutide (2.4 mg </a:t>
            </a:r>
            <a:r>
              <a:rPr kumimoji="0" lang="en-US" altLang="en-US" sz="2200" b="1" i="0" u="none" strike="noStrike" kern="1200" cap="none" spc="0" normalizeH="0" baseline="0" noProof="0" dirty="0" err="1">
                <a:ln>
                  <a:noFill/>
                </a:ln>
                <a:solidFill>
                  <a:srgbClr val="FFFFFF"/>
                </a:solidFill>
                <a:effectLst/>
                <a:uLnTx/>
                <a:uFillTx/>
                <a:latin typeface="Helvetica" panose="020B0604020202020204" pitchFamily="34" charset="0"/>
                <a:ea typeface="ＭＳ Ｐゴシック" panose="020B0600070205080204" pitchFamily="34" charset="-128"/>
                <a:cs typeface="+mn-cs"/>
              </a:rPr>
              <a:t>sc</a:t>
            </a:r>
            <a:r>
              <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 vs Placebo    Duration: Follow-up = 31-59 months</a:t>
            </a:r>
          </a:p>
        </p:txBody>
      </p:sp>
      <p:sp>
        <p:nvSpPr>
          <p:cNvPr id="133128" name="TextBox 2">
            <a:extLst>
              <a:ext uri="{FF2B5EF4-FFF2-40B4-BE49-F238E27FC236}">
                <a16:creationId xmlns:a16="http://schemas.microsoft.com/office/drawing/2014/main" id="{6DB60DED-C8D1-4C6F-A00F-6A4390C8C151}"/>
              </a:ext>
            </a:extLst>
          </p:cNvPr>
          <p:cNvSpPr txBox="1">
            <a:spLocks noChangeArrowheads="1"/>
          </p:cNvSpPr>
          <p:nvPr/>
        </p:nvSpPr>
        <p:spPr bwMode="auto">
          <a:xfrm>
            <a:off x="198967" y="4027869"/>
            <a:ext cx="3078087" cy="492443"/>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6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Primary Outcome:</a:t>
            </a:r>
          </a:p>
        </p:txBody>
      </p:sp>
      <p:sp>
        <p:nvSpPr>
          <p:cNvPr id="133129" name="TextBox 6">
            <a:extLst>
              <a:ext uri="{FF2B5EF4-FFF2-40B4-BE49-F238E27FC236}">
                <a16:creationId xmlns:a16="http://schemas.microsoft.com/office/drawing/2014/main" id="{A0D4AB2C-1E41-4E09-9A30-D226A398C00F}"/>
              </a:ext>
            </a:extLst>
          </p:cNvPr>
          <p:cNvSpPr txBox="1">
            <a:spLocks noChangeArrowheads="1"/>
          </p:cNvSpPr>
          <p:nvPr/>
        </p:nvSpPr>
        <p:spPr bwMode="auto">
          <a:xfrm>
            <a:off x="3471761" y="4092315"/>
            <a:ext cx="55851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200" b="1" i="0" u="none" strike="noStrike" kern="1200" cap="none" spc="0" normalizeH="0" baseline="0" noProof="0" dirty="0">
                <a:ln>
                  <a:noFill/>
                </a:ln>
                <a:solidFill>
                  <a:srgbClr val="FFFF00"/>
                </a:solidFill>
                <a:effectLst/>
                <a:uLnTx/>
                <a:uFillTx/>
                <a:latin typeface="Helvetica" panose="020B0604020202020204" pitchFamily="34" charset="0"/>
                <a:ea typeface="ＭＳ Ｐゴシック" panose="020B0600070205080204" pitchFamily="34" charset="-128"/>
                <a:cs typeface="+mn-cs"/>
              </a:rPr>
              <a:t>MACE</a:t>
            </a:r>
          </a:p>
        </p:txBody>
      </p:sp>
      <p:sp>
        <p:nvSpPr>
          <p:cNvPr id="133130" name="TextBox 6">
            <a:extLst>
              <a:ext uri="{FF2B5EF4-FFF2-40B4-BE49-F238E27FC236}">
                <a16:creationId xmlns:a16="http://schemas.microsoft.com/office/drawing/2014/main" id="{2BC3DC96-7B32-4C1B-B258-64068ADAE0B2}"/>
              </a:ext>
            </a:extLst>
          </p:cNvPr>
          <p:cNvSpPr txBox="1">
            <a:spLocks noChangeArrowheads="1"/>
          </p:cNvSpPr>
          <p:nvPr/>
        </p:nvSpPr>
        <p:spPr bwMode="auto">
          <a:xfrm>
            <a:off x="0" y="6503788"/>
            <a:ext cx="7270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1400" b="1" i="0" u="none" strike="noStrike" kern="1200" cap="none" spc="0" normalizeH="0" baseline="0" noProof="0" dirty="0">
                <a:ln>
                  <a:noFill/>
                </a:ln>
                <a:solidFill>
                  <a:srgbClr val="FFCCFF"/>
                </a:solidFill>
                <a:effectLst/>
                <a:uLnTx/>
                <a:uFillTx/>
                <a:latin typeface="Helvetica" panose="020B0604020202020204" pitchFamily="34" charset="0"/>
                <a:ea typeface="ＭＳ Ｐゴシック" panose="020B0600070205080204" pitchFamily="34" charset="-128"/>
                <a:cs typeface="+mn-cs"/>
              </a:rPr>
              <a:t>Diabetes Therapy, 2021 (PMID: 33417153)</a:t>
            </a:r>
          </a:p>
        </p:txBody>
      </p:sp>
      <p:sp>
        <p:nvSpPr>
          <p:cNvPr id="10" name="TextBox 2">
            <a:extLst>
              <a:ext uri="{FF2B5EF4-FFF2-40B4-BE49-F238E27FC236}">
                <a16:creationId xmlns:a16="http://schemas.microsoft.com/office/drawing/2014/main" id="{865D9CCC-C97B-453D-A69F-98400660BFA4}"/>
              </a:ext>
            </a:extLst>
          </p:cNvPr>
          <p:cNvSpPr txBox="1">
            <a:spLocks noChangeArrowheads="1"/>
          </p:cNvSpPr>
          <p:nvPr/>
        </p:nvSpPr>
        <p:spPr bwMode="auto">
          <a:xfrm>
            <a:off x="198967" y="4746688"/>
            <a:ext cx="3727302" cy="492443"/>
          </a:xfrm>
          <a:prstGeom prst="rect">
            <a:avLst/>
          </a:prstGeom>
          <a:solidFill>
            <a:srgbClr val="FF0000"/>
          </a:solidFill>
          <a:ln w="9525">
            <a:solidFill>
              <a:srgbClr val="FF0000"/>
            </a:solidFill>
            <a:miter lim="800000"/>
            <a:headEnd/>
            <a:tailEnd/>
          </a:ln>
        </p:spPr>
        <p:txBody>
          <a:bodyPr wrap="non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6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Secondary Outcomes:</a:t>
            </a:r>
          </a:p>
        </p:txBody>
      </p:sp>
      <p:sp>
        <p:nvSpPr>
          <p:cNvPr id="11" name="TextBox 6">
            <a:extLst>
              <a:ext uri="{FF2B5EF4-FFF2-40B4-BE49-F238E27FC236}">
                <a16:creationId xmlns:a16="http://schemas.microsoft.com/office/drawing/2014/main" id="{111DBB62-EDFF-403E-A4ED-733851B3F45C}"/>
              </a:ext>
            </a:extLst>
          </p:cNvPr>
          <p:cNvSpPr txBox="1">
            <a:spLocks noChangeArrowheads="1"/>
          </p:cNvSpPr>
          <p:nvPr/>
        </p:nvSpPr>
        <p:spPr bwMode="auto">
          <a:xfrm>
            <a:off x="3926268" y="4736901"/>
            <a:ext cx="52177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2800">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defTabSz="81280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defTabSz="8128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defTabSz="8128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defTabSz="8128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722498" rtl="0" eaLnBrk="0" fontAlgn="base" latinLnBrk="0" hangingPunct="0">
              <a:lnSpc>
                <a:spcPct val="100000"/>
              </a:lnSpc>
              <a:spcBef>
                <a:spcPct val="0"/>
              </a:spcBef>
              <a:spcAft>
                <a:spcPct val="0"/>
              </a:spcAft>
              <a:buClr>
                <a:srgbClr val="FF0000"/>
              </a:buClr>
              <a:buSzTx/>
              <a:buFontTx/>
              <a:buNone/>
              <a:tabLst/>
              <a:defRPr/>
            </a:pPr>
            <a:r>
              <a:rPr kumimoji="0" lang="en-US" altLang="en-US" sz="22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CV death; all-cause death; expanded composite CV outcome; heart failure composite; 5-component composite nephropathy outcome; time to A1c ≥ 5.7%; others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187" descr="lipid.png"/>
          <p:cNvPicPr>
            <a:picLocks noChangeAspect="1"/>
          </p:cNvPicPr>
          <p:nvPr/>
        </p:nvPicPr>
        <p:blipFill>
          <a:blip r:embed="rId5">
            <a:extLst>
              <a:ext uri="{28A0092B-C50C-407E-A947-70E740481C1C}">
                <a14:useLocalDpi xmlns:a14="http://schemas.microsoft.com/office/drawing/2010/main" val="0"/>
              </a:ext>
            </a:extLst>
          </a:blip>
          <a:srcRect l="40816" t="23497"/>
          <a:stretch>
            <a:fillRect/>
          </a:stretch>
        </p:blipFill>
        <p:spPr bwMode="auto">
          <a:xfrm>
            <a:off x="6826250" y="1054100"/>
            <a:ext cx="2008188"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083" name="Picture 186" descr="Muscl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10005">
            <a:off x="5462588" y="5095875"/>
            <a:ext cx="3087687"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084" name="Picture 183" descr="Liver.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8588" y="4829175"/>
            <a:ext cx="18034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0085" name="Object 22"/>
          <p:cNvGraphicFramePr>
            <a:graphicFrameLocks noChangeAspect="1"/>
          </p:cNvGraphicFramePr>
          <p:nvPr/>
        </p:nvGraphicFramePr>
        <p:xfrm>
          <a:off x="4646613" y="3327400"/>
          <a:ext cx="7937" cy="6350"/>
        </p:xfrm>
        <a:graphic>
          <a:graphicData uri="http://schemas.openxmlformats.org/presentationml/2006/ole">
            <mc:AlternateContent xmlns:mc="http://schemas.openxmlformats.org/markup-compatibility/2006">
              <mc:Choice xmlns:v="urn:schemas-microsoft-com:vml" Requires="v">
                <p:oleObj spid="_x0000_s2050" name="CorelDRAW" r:id="rId8" imgW="10094976" imgH="6736080" progId="">
                  <p:embed/>
                </p:oleObj>
              </mc:Choice>
              <mc:Fallback>
                <p:oleObj name="CorelDRAW" r:id="rId8" imgW="10094976" imgH="6736080" progId="">
                  <p:embed/>
                  <p:pic>
                    <p:nvPicPr>
                      <p:cNvPr id="430085"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6613" y="3327400"/>
                        <a:ext cx="7937"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430086" name="Group 40"/>
          <p:cNvGrpSpPr>
            <a:grpSpLocks/>
          </p:cNvGrpSpPr>
          <p:nvPr/>
        </p:nvGrpSpPr>
        <p:grpSpPr bwMode="auto">
          <a:xfrm>
            <a:off x="2890838" y="3057525"/>
            <a:ext cx="3529012" cy="922338"/>
            <a:chOff x="1958" y="1906"/>
            <a:chExt cx="2609" cy="682"/>
          </a:xfrm>
        </p:grpSpPr>
        <p:sp>
          <p:nvSpPr>
            <p:cNvPr id="430114" name="Freeform 41"/>
            <p:cNvSpPr>
              <a:spLocks/>
            </p:cNvSpPr>
            <p:nvPr/>
          </p:nvSpPr>
          <p:spPr bwMode="auto">
            <a:xfrm>
              <a:off x="1973" y="1919"/>
              <a:ext cx="2579" cy="656"/>
            </a:xfrm>
            <a:custGeom>
              <a:avLst/>
              <a:gdLst>
                <a:gd name="T0" fmla="*/ 0 w 6878"/>
                <a:gd name="T1" fmla="*/ 0 h 1966"/>
                <a:gd name="T2" fmla="*/ 0 w 6878"/>
                <a:gd name="T3" fmla="*/ 0 h 1966"/>
                <a:gd name="T4" fmla="*/ 0 w 6878"/>
                <a:gd name="T5" fmla="*/ 0 h 1966"/>
                <a:gd name="T6" fmla="*/ 0 w 6878"/>
                <a:gd name="T7" fmla="*/ 0 h 1966"/>
                <a:gd name="T8" fmla="*/ 0 w 6878"/>
                <a:gd name="T9" fmla="*/ 0 h 1966"/>
                <a:gd name="T10" fmla="*/ 0 w 6878"/>
                <a:gd name="T11" fmla="*/ 0 h 1966"/>
                <a:gd name="T12" fmla="*/ 0 w 6878"/>
                <a:gd name="T13" fmla="*/ 0 h 1966"/>
                <a:gd name="T14" fmla="*/ 0 w 6878"/>
                <a:gd name="T15" fmla="*/ 0 h 1966"/>
                <a:gd name="T16" fmla="*/ 0 w 6878"/>
                <a:gd name="T17" fmla="*/ 0 h 1966"/>
                <a:gd name="T18" fmla="*/ 0 w 6878"/>
                <a:gd name="T19" fmla="*/ 0 h 1966"/>
                <a:gd name="T20" fmla="*/ 0 w 6878"/>
                <a:gd name="T21" fmla="*/ 0 h 1966"/>
                <a:gd name="T22" fmla="*/ 0 w 6878"/>
                <a:gd name="T23" fmla="*/ 0 h 1966"/>
                <a:gd name="T24" fmla="*/ 0 w 6878"/>
                <a:gd name="T25" fmla="*/ 0 h 1966"/>
                <a:gd name="T26" fmla="*/ 0 w 6878"/>
                <a:gd name="T27" fmla="*/ 0 h 1966"/>
                <a:gd name="T28" fmla="*/ 0 w 6878"/>
                <a:gd name="T29" fmla="*/ 0 h 1966"/>
                <a:gd name="T30" fmla="*/ 0 w 6878"/>
                <a:gd name="T31" fmla="*/ 0 h 1966"/>
                <a:gd name="T32" fmla="*/ 0 w 6878"/>
                <a:gd name="T33" fmla="*/ 0 h 1966"/>
                <a:gd name="T34" fmla="*/ 0 w 6878"/>
                <a:gd name="T35" fmla="*/ 0 h 1966"/>
                <a:gd name="T36" fmla="*/ 0 w 6878"/>
                <a:gd name="T37" fmla="*/ 0 h 1966"/>
                <a:gd name="T38" fmla="*/ 0 w 6878"/>
                <a:gd name="T39" fmla="*/ 0 h 1966"/>
                <a:gd name="T40" fmla="*/ 0 w 6878"/>
                <a:gd name="T41" fmla="*/ 0 h 1966"/>
                <a:gd name="T42" fmla="*/ 0 w 6878"/>
                <a:gd name="T43" fmla="*/ 0 h 1966"/>
                <a:gd name="T44" fmla="*/ 0 w 6878"/>
                <a:gd name="T45" fmla="*/ 0 h 1966"/>
                <a:gd name="T46" fmla="*/ 0 w 6878"/>
                <a:gd name="T47" fmla="*/ 0 h 1966"/>
                <a:gd name="T48" fmla="*/ 0 w 6878"/>
                <a:gd name="T49" fmla="*/ 0 h 1966"/>
                <a:gd name="T50" fmla="*/ 0 w 6878"/>
                <a:gd name="T51" fmla="*/ 0 h 1966"/>
                <a:gd name="T52" fmla="*/ 0 w 6878"/>
                <a:gd name="T53" fmla="*/ 0 h 1966"/>
                <a:gd name="T54" fmla="*/ 0 w 6878"/>
                <a:gd name="T55" fmla="*/ 0 h 1966"/>
                <a:gd name="T56" fmla="*/ 0 w 6878"/>
                <a:gd name="T57" fmla="*/ 0 h 1966"/>
                <a:gd name="T58" fmla="*/ 0 w 6878"/>
                <a:gd name="T59" fmla="*/ 0 h 1966"/>
                <a:gd name="T60" fmla="*/ 0 w 6878"/>
                <a:gd name="T61" fmla="*/ 0 h 1966"/>
                <a:gd name="T62" fmla="*/ 0 w 6878"/>
                <a:gd name="T63" fmla="*/ 0 h 1966"/>
                <a:gd name="T64" fmla="*/ 0 w 6878"/>
                <a:gd name="T65" fmla="*/ 0 h 1966"/>
                <a:gd name="T66" fmla="*/ 0 w 6878"/>
                <a:gd name="T67" fmla="*/ 0 h 1966"/>
                <a:gd name="T68" fmla="*/ 0 w 6878"/>
                <a:gd name="T69" fmla="*/ 0 h 1966"/>
                <a:gd name="T70" fmla="*/ 0 w 6878"/>
                <a:gd name="T71" fmla="*/ 0 h 1966"/>
                <a:gd name="T72" fmla="*/ 0 w 6878"/>
                <a:gd name="T73" fmla="*/ 0 h 1966"/>
                <a:gd name="T74" fmla="*/ 0 w 6878"/>
                <a:gd name="T75" fmla="*/ 0 h 1966"/>
                <a:gd name="T76" fmla="*/ 0 w 6878"/>
                <a:gd name="T77" fmla="*/ 0 h 1966"/>
                <a:gd name="T78" fmla="*/ 0 w 6878"/>
                <a:gd name="T79" fmla="*/ 0 h 1966"/>
                <a:gd name="T80" fmla="*/ 0 w 6878"/>
                <a:gd name="T81" fmla="*/ 0 h 1966"/>
                <a:gd name="T82" fmla="*/ 0 w 6878"/>
                <a:gd name="T83" fmla="*/ 0 h 1966"/>
                <a:gd name="T84" fmla="*/ 0 w 6878"/>
                <a:gd name="T85" fmla="*/ 0 h 19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78"/>
                <a:gd name="T130" fmla="*/ 0 h 1966"/>
                <a:gd name="T131" fmla="*/ 6878 w 6878"/>
                <a:gd name="T132" fmla="*/ 1966 h 19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78" h="1966">
                  <a:moveTo>
                    <a:pt x="3438" y="1966"/>
                  </a:moveTo>
                  <a:lnTo>
                    <a:pt x="3615" y="1964"/>
                  </a:lnTo>
                  <a:lnTo>
                    <a:pt x="3789" y="1961"/>
                  </a:lnTo>
                  <a:lnTo>
                    <a:pt x="3961" y="1954"/>
                  </a:lnTo>
                  <a:lnTo>
                    <a:pt x="4130" y="1945"/>
                  </a:lnTo>
                  <a:lnTo>
                    <a:pt x="4296" y="1935"/>
                  </a:lnTo>
                  <a:lnTo>
                    <a:pt x="4459" y="1922"/>
                  </a:lnTo>
                  <a:lnTo>
                    <a:pt x="4618" y="1906"/>
                  </a:lnTo>
                  <a:lnTo>
                    <a:pt x="4775" y="1888"/>
                  </a:lnTo>
                  <a:lnTo>
                    <a:pt x="4927" y="1868"/>
                  </a:lnTo>
                  <a:lnTo>
                    <a:pt x="5075" y="1847"/>
                  </a:lnTo>
                  <a:lnTo>
                    <a:pt x="5220" y="1823"/>
                  </a:lnTo>
                  <a:lnTo>
                    <a:pt x="5359" y="1797"/>
                  </a:lnTo>
                  <a:lnTo>
                    <a:pt x="5494" y="1769"/>
                  </a:lnTo>
                  <a:lnTo>
                    <a:pt x="5624" y="1741"/>
                  </a:lnTo>
                  <a:lnTo>
                    <a:pt x="5749" y="1710"/>
                  </a:lnTo>
                  <a:lnTo>
                    <a:pt x="5869" y="1677"/>
                  </a:lnTo>
                  <a:lnTo>
                    <a:pt x="5981" y="1644"/>
                  </a:lnTo>
                  <a:lnTo>
                    <a:pt x="6091" y="1608"/>
                  </a:lnTo>
                  <a:lnTo>
                    <a:pt x="6193" y="1570"/>
                  </a:lnTo>
                  <a:lnTo>
                    <a:pt x="6288" y="1532"/>
                  </a:lnTo>
                  <a:lnTo>
                    <a:pt x="6378" y="1491"/>
                  </a:lnTo>
                  <a:lnTo>
                    <a:pt x="6462" y="1451"/>
                  </a:lnTo>
                  <a:lnTo>
                    <a:pt x="6538" y="1408"/>
                  </a:lnTo>
                  <a:lnTo>
                    <a:pt x="6607" y="1364"/>
                  </a:lnTo>
                  <a:lnTo>
                    <a:pt x="6668" y="1320"/>
                  </a:lnTo>
                  <a:lnTo>
                    <a:pt x="6722" y="1274"/>
                  </a:lnTo>
                  <a:lnTo>
                    <a:pt x="6768" y="1228"/>
                  </a:lnTo>
                  <a:lnTo>
                    <a:pt x="6807" y="1180"/>
                  </a:lnTo>
                  <a:lnTo>
                    <a:pt x="6837" y="1133"/>
                  </a:lnTo>
                  <a:lnTo>
                    <a:pt x="6860" y="1083"/>
                  </a:lnTo>
                  <a:lnTo>
                    <a:pt x="6873" y="1033"/>
                  </a:lnTo>
                  <a:lnTo>
                    <a:pt x="6878" y="983"/>
                  </a:lnTo>
                  <a:lnTo>
                    <a:pt x="6873" y="932"/>
                  </a:lnTo>
                  <a:lnTo>
                    <a:pt x="6860" y="883"/>
                  </a:lnTo>
                  <a:lnTo>
                    <a:pt x="6837" y="833"/>
                  </a:lnTo>
                  <a:lnTo>
                    <a:pt x="6807" y="786"/>
                  </a:lnTo>
                  <a:lnTo>
                    <a:pt x="6768" y="738"/>
                  </a:lnTo>
                  <a:lnTo>
                    <a:pt x="6722" y="690"/>
                  </a:lnTo>
                  <a:lnTo>
                    <a:pt x="6668" y="645"/>
                  </a:lnTo>
                  <a:lnTo>
                    <a:pt x="6607" y="601"/>
                  </a:lnTo>
                  <a:lnTo>
                    <a:pt x="6538" y="557"/>
                  </a:lnTo>
                  <a:lnTo>
                    <a:pt x="6462" y="515"/>
                  </a:lnTo>
                  <a:lnTo>
                    <a:pt x="6378" y="474"/>
                  </a:lnTo>
                  <a:lnTo>
                    <a:pt x="6288" y="434"/>
                  </a:lnTo>
                  <a:lnTo>
                    <a:pt x="6193" y="396"/>
                  </a:lnTo>
                  <a:lnTo>
                    <a:pt x="6091" y="358"/>
                  </a:lnTo>
                  <a:lnTo>
                    <a:pt x="5981" y="322"/>
                  </a:lnTo>
                  <a:lnTo>
                    <a:pt x="5869" y="289"/>
                  </a:lnTo>
                  <a:lnTo>
                    <a:pt x="5749" y="256"/>
                  </a:lnTo>
                  <a:lnTo>
                    <a:pt x="5624" y="225"/>
                  </a:lnTo>
                  <a:lnTo>
                    <a:pt x="5494" y="196"/>
                  </a:lnTo>
                  <a:lnTo>
                    <a:pt x="5359" y="168"/>
                  </a:lnTo>
                  <a:lnTo>
                    <a:pt x="5220" y="143"/>
                  </a:lnTo>
                  <a:lnTo>
                    <a:pt x="5075" y="119"/>
                  </a:lnTo>
                  <a:lnTo>
                    <a:pt x="4927" y="98"/>
                  </a:lnTo>
                  <a:lnTo>
                    <a:pt x="4775" y="77"/>
                  </a:lnTo>
                  <a:lnTo>
                    <a:pt x="4618" y="60"/>
                  </a:lnTo>
                  <a:lnTo>
                    <a:pt x="4459" y="44"/>
                  </a:lnTo>
                  <a:lnTo>
                    <a:pt x="4296" y="31"/>
                  </a:lnTo>
                  <a:lnTo>
                    <a:pt x="4130" y="20"/>
                  </a:lnTo>
                  <a:lnTo>
                    <a:pt x="3961" y="11"/>
                  </a:lnTo>
                  <a:lnTo>
                    <a:pt x="3789" y="5"/>
                  </a:lnTo>
                  <a:lnTo>
                    <a:pt x="3615" y="1"/>
                  </a:lnTo>
                  <a:lnTo>
                    <a:pt x="3438" y="0"/>
                  </a:lnTo>
                  <a:lnTo>
                    <a:pt x="3262" y="1"/>
                  </a:lnTo>
                  <a:lnTo>
                    <a:pt x="3088" y="5"/>
                  </a:lnTo>
                  <a:lnTo>
                    <a:pt x="2917" y="11"/>
                  </a:lnTo>
                  <a:lnTo>
                    <a:pt x="2747" y="20"/>
                  </a:lnTo>
                  <a:lnTo>
                    <a:pt x="2582" y="31"/>
                  </a:lnTo>
                  <a:lnTo>
                    <a:pt x="2418" y="44"/>
                  </a:lnTo>
                  <a:lnTo>
                    <a:pt x="2258" y="60"/>
                  </a:lnTo>
                  <a:lnTo>
                    <a:pt x="2103" y="77"/>
                  </a:lnTo>
                  <a:lnTo>
                    <a:pt x="1951" y="98"/>
                  </a:lnTo>
                  <a:lnTo>
                    <a:pt x="1802" y="119"/>
                  </a:lnTo>
                  <a:lnTo>
                    <a:pt x="1658" y="143"/>
                  </a:lnTo>
                  <a:lnTo>
                    <a:pt x="1518" y="168"/>
                  </a:lnTo>
                  <a:lnTo>
                    <a:pt x="1384" y="196"/>
                  </a:lnTo>
                  <a:lnTo>
                    <a:pt x="1254" y="225"/>
                  </a:lnTo>
                  <a:lnTo>
                    <a:pt x="1128" y="256"/>
                  </a:lnTo>
                  <a:lnTo>
                    <a:pt x="1009" y="289"/>
                  </a:lnTo>
                  <a:lnTo>
                    <a:pt x="895" y="322"/>
                  </a:lnTo>
                  <a:lnTo>
                    <a:pt x="787" y="358"/>
                  </a:lnTo>
                  <a:lnTo>
                    <a:pt x="685" y="396"/>
                  </a:lnTo>
                  <a:lnTo>
                    <a:pt x="589" y="434"/>
                  </a:lnTo>
                  <a:lnTo>
                    <a:pt x="499" y="474"/>
                  </a:lnTo>
                  <a:lnTo>
                    <a:pt x="416" y="515"/>
                  </a:lnTo>
                  <a:lnTo>
                    <a:pt x="340" y="557"/>
                  </a:lnTo>
                  <a:lnTo>
                    <a:pt x="271" y="601"/>
                  </a:lnTo>
                  <a:lnTo>
                    <a:pt x="210" y="645"/>
                  </a:lnTo>
                  <a:lnTo>
                    <a:pt x="155" y="690"/>
                  </a:lnTo>
                  <a:lnTo>
                    <a:pt x="109" y="738"/>
                  </a:lnTo>
                  <a:lnTo>
                    <a:pt x="70" y="786"/>
                  </a:lnTo>
                  <a:lnTo>
                    <a:pt x="40" y="833"/>
                  </a:lnTo>
                  <a:lnTo>
                    <a:pt x="18" y="883"/>
                  </a:lnTo>
                  <a:lnTo>
                    <a:pt x="5" y="932"/>
                  </a:lnTo>
                  <a:lnTo>
                    <a:pt x="0" y="983"/>
                  </a:lnTo>
                  <a:lnTo>
                    <a:pt x="5" y="1033"/>
                  </a:lnTo>
                  <a:lnTo>
                    <a:pt x="18" y="1083"/>
                  </a:lnTo>
                  <a:lnTo>
                    <a:pt x="40" y="1133"/>
                  </a:lnTo>
                  <a:lnTo>
                    <a:pt x="70" y="1180"/>
                  </a:lnTo>
                  <a:lnTo>
                    <a:pt x="109" y="1228"/>
                  </a:lnTo>
                  <a:lnTo>
                    <a:pt x="155" y="1274"/>
                  </a:lnTo>
                  <a:lnTo>
                    <a:pt x="210" y="1320"/>
                  </a:lnTo>
                  <a:lnTo>
                    <a:pt x="271" y="1364"/>
                  </a:lnTo>
                  <a:lnTo>
                    <a:pt x="340" y="1408"/>
                  </a:lnTo>
                  <a:lnTo>
                    <a:pt x="416" y="1451"/>
                  </a:lnTo>
                  <a:lnTo>
                    <a:pt x="499" y="1491"/>
                  </a:lnTo>
                  <a:lnTo>
                    <a:pt x="589" y="1532"/>
                  </a:lnTo>
                  <a:lnTo>
                    <a:pt x="685" y="1570"/>
                  </a:lnTo>
                  <a:lnTo>
                    <a:pt x="787" y="1608"/>
                  </a:lnTo>
                  <a:lnTo>
                    <a:pt x="895" y="1644"/>
                  </a:lnTo>
                  <a:lnTo>
                    <a:pt x="1009" y="1677"/>
                  </a:lnTo>
                  <a:lnTo>
                    <a:pt x="1128" y="1710"/>
                  </a:lnTo>
                  <a:lnTo>
                    <a:pt x="1254" y="1741"/>
                  </a:lnTo>
                  <a:lnTo>
                    <a:pt x="1384" y="1769"/>
                  </a:lnTo>
                  <a:lnTo>
                    <a:pt x="1518" y="1797"/>
                  </a:lnTo>
                  <a:lnTo>
                    <a:pt x="1658" y="1823"/>
                  </a:lnTo>
                  <a:lnTo>
                    <a:pt x="1802" y="1847"/>
                  </a:lnTo>
                  <a:lnTo>
                    <a:pt x="1951" y="1868"/>
                  </a:lnTo>
                  <a:lnTo>
                    <a:pt x="2103" y="1888"/>
                  </a:lnTo>
                  <a:lnTo>
                    <a:pt x="2258" y="1906"/>
                  </a:lnTo>
                  <a:lnTo>
                    <a:pt x="2418" y="1922"/>
                  </a:lnTo>
                  <a:lnTo>
                    <a:pt x="2582" y="1935"/>
                  </a:lnTo>
                  <a:lnTo>
                    <a:pt x="2747" y="1945"/>
                  </a:lnTo>
                  <a:lnTo>
                    <a:pt x="2917" y="1954"/>
                  </a:lnTo>
                  <a:lnTo>
                    <a:pt x="3088" y="1961"/>
                  </a:lnTo>
                  <a:lnTo>
                    <a:pt x="3262" y="1964"/>
                  </a:lnTo>
                  <a:lnTo>
                    <a:pt x="3438" y="19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115" name="Freeform 42"/>
            <p:cNvSpPr>
              <a:spLocks/>
            </p:cNvSpPr>
            <p:nvPr/>
          </p:nvSpPr>
          <p:spPr bwMode="auto">
            <a:xfrm>
              <a:off x="3262" y="2247"/>
              <a:ext cx="1305" cy="341"/>
            </a:xfrm>
            <a:custGeom>
              <a:avLst/>
              <a:gdLst>
                <a:gd name="T0" fmla="*/ 0 w 3479"/>
                <a:gd name="T1" fmla="*/ 0 h 1022"/>
                <a:gd name="T2" fmla="*/ 0 w 3479"/>
                <a:gd name="T3" fmla="*/ 0 h 1022"/>
                <a:gd name="T4" fmla="*/ 0 w 3479"/>
                <a:gd name="T5" fmla="*/ 0 h 1022"/>
                <a:gd name="T6" fmla="*/ 0 w 3479"/>
                <a:gd name="T7" fmla="*/ 0 h 1022"/>
                <a:gd name="T8" fmla="*/ 0 w 3479"/>
                <a:gd name="T9" fmla="*/ 0 h 1022"/>
                <a:gd name="T10" fmla="*/ 0 w 3479"/>
                <a:gd name="T11" fmla="*/ 0 h 1022"/>
                <a:gd name="T12" fmla="*/ 0 w 3479"/>
                <a:gd name="T13" fmla="*/ 0 h 1022"/>
                <a:gd name="T14" fmla="*/ 0 w 3479"/>
                <a:gd name="T15" fmla="*/ 0 h 1022"/>
                <a:gd name="T16" fmla="*/ 0 w 3479"/>
                <a:gd name="T17" fmla="*/ 0 h 1022"/>
                <a:gd name="T18" fmla="*/ 0 w 3479"/>
                <a:gd name="T19" fmla="*/ 0 h 1022"/>
                <a:gd name="T20" fmla="*/ 0 w 3479"/>
                <a:gd name="T21" fmla="*/ 0 h 1022"/>
                <a:gd name="T22" fmla="*/ 0 w 3479"/>
                <a:gd name="T23" fmla="*/ 0 h 1022"/>
                <a:gd name="T24" fmla="*/ 0 w 3479"/>
                <a:gd name="T25" fmla="*/ 0 h 1022"/>
                <a:gd name="T26" fmla="*/ 0 w 3479"/>
                <a:gd name="T27" fmla="*/ 0 h 1022"/>
                <a:gd name="T28" fmla="*/ 0 w 3479"/>
                <a:gd name="T29" fmla="*/ 0 h 1022"/>
                <a:gd name="T30" fmla="*/ 0 w 3479"/>
                <a:gd name="T31" fmla="*/ 0 h 1022"/>
                <a:gd name="T32" fmla="*/ 0 w 3479"/>
                <a:gd name="T33" fmla="*/ 0 h 1022"/>
                <a:gd name="T34" fmla="*/ 0 w 3479"/>
                <a:gd name="T35" fmla="*/ 0 h 1022"/>
                <a:gd name="T36" fmla="*/ 0 w 3479"/>
                <a:gd name="T37" fmla="*/ 0 h 1022"/>
                <a:gd name="T38" fmla="*/ 0 w 3479"/>
                <a:gd name="T39" fmla="*/ 0 h 1022"/>
                <a:gd name="T40" fmla="*/ 0 w 3479"/>
                <a:gd name="T41" fmla="*/ 0 h 1022"/>
                <a:gd name="T42" fmla="*/ 0 w 3479"/>
                <a:gd name="T43" fmla="*/ 0 h 1022"/>
                <a:gd name="T44" fmla="*/ 0 w 3479"/>
                <a:gd name="T45" fmla="*/ 0 h 1022"/>
                <a:gd name="T46" fmla="*/ 0 w 3479"/>
                <a:gd name="T47" fmla="*/ 0 h 1022"/>
                <a:gd name="T48" fmla="*/ 0 w 3479"/>
                <a:gd name="T49" fmla="*/ 0 h 1022"/>
                <a:gd name="T50" fmla="*/ 0 w 3479"/>
                <a:gd name="T51" fmla="*/ 0 h 1022"/>
                <a:gd name="T52" fmla="*/ 0 w 3479"/>
                <a:gd name="T53" fmla="*/ 0 h 1022"/>
                <a:gd name="T54" fmla="*/ 0 w 3479"/>
                <a:gd name="T55" fmla="*/ 0 h 1022"/>
                <a:gd name="T56" fmla="*/ 0 w 3479"/>
                <a:gd name="T57" fmla="*/ 0 h 1022"/>
                <a:gd name="T58" fmla="*/ 0 w 3479"/>
                <a:gd name="T59" fmla="*/ 0 h 1022"/>
                <a:gd name="T60" fmla="*/ 0 w 3479"/>
                <a:gd name="T61" fmla="*/ 0 h 1022"/>
                <a:gd name="T62" fmla="*/ 0 w 3479"/>
                <a:gd name="T63" fmla="*/ 0 h 1022"/>
                <a:gd name="T64" fmla="*/ 0 w 3479"/>
                <a:gd name="T65" fmla="*/ 0 h 1022"/>
                <a:gd name="T66" fmla="*/ 0 w 3479"/>
                <a:gd name="T67" fmla="*/ 0 h 1022"/>
                <a:gd name="T68" fmla="*/ 0 w 3479"/>
                <a:gd name="T69" fmla="*/ 0 h 1022"/>
                <a:gd name="T70" fmla="*/ 0 w 3479"/>
                <a:gd name="T71" fmla="*/ 0 h 1022"/>
                <a:gd name="T72" fmla="*/ 0 w 3479"/>
                <a:gd name="T73" fmla="*/ 0 h 1022"/>
                <a:gd name="T74" fmla="*/ 0 w 3479"/>
                <a:gd name="T75" fmla="*/ 0 h 1022"/>
                <a:gd name="T76" fmla="*/ 0 w 3479"/>
                <a:gd name="T77" fmla="*/ 0 h 1022"/>
                <a:gd name="T78" fmla="*/ 0 w 3479"/>
                <a:gd name="T79" fmla="*/ 0 h 1022"/>
                <a:gd name="T80" fmla="*/ 0 w 3479"/>
                <a:gd name="T81" fmla="*/ 0 h 1022"/>
                <a:gd name="T82" fmla="*/ 0 w 3479"/>
                <a:gd name="T83" fmla="*/ 0 h 1022"/>
                <a:gd name="T84" fmla="*/ 0 w 3479"/>
                <a:gd name="T85" fmla="*/ 0 h 1022"/>
                <a:gd name="T86" fmla="*/ 0 w 3479"/>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2"/>
                <a:gd name="T134" fmla="*/ 3479 w 3479"/>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2">
                  <a:moveTo>
                    <a:pt x="3399" y="0"/>
                  </a:moveTo>
                  <a:lnTo>
                    <a:pt x="3399" y="0"/>
                  </a:lnTo>
                  <a:lnTo>
                    <a:pt x="3398" y="21"/>
                  </a:lnTo>
                  <a:lnTo>
                    <a:pt x="3396" y="44"/>
                  </a:lnTo>
                  <a:lnTo>
                    <a:pt x="3391" y="65"/>
                  </a:lnTo>
                  <a:lnTo>
                    <a:pt x="3384" y="87"/>
                  </a:lnTo>
                  <a:lnTo>
                    <a:pt x="3375" y="108"/>
                  </a:lnTo>
                  <a:lnTo>
                    <a:pt x="3365" y="131"/>
                  </a:lnTo>
                  <a:lnTo>
                    <a:pt x="3352" y="152"/>
                  </a:lnTo>
                  <a:lnTo>
                    <a:pt x="3337" y="174"/>
                  </a:lnTo>
                  <a:lnTo>
                    <a:pt x="3319" y="196"/>
                  </a:lnTo>
                  <a:lnTo>
                    <a:pt x="3302" y="218"/>
                  </a:lnTo>
                  <a:lnTo>
                    <a:pt x="3280" y="240"/>
                  </a:lnTo>
                  <a:lnTo>
                    <a:pt x="3258" y="262"/>
                  </a:lnTo>
                  <a:lnTo>
                    <a:pt x="3233" y="284"/>
                  </a:lnTo>
                  <a:lnTo>
                    <a:pt x="3205" y="305"/>
                  </a:lnTo>
                  <a:lnTo>
                    <a:pt x="3177" y="328"/>
                  </a:lnTo>
                  <a:lnTo>
                    <a:pt x="3146" y="349"/>
                  </a:lnTo>
                  <a:lnTo>
                    <a:pt x="3114" y="371"/>
                  </a:lnTo>
                  <a:lnTo>
                    <a:pt x="3079" y="391"/>
                  </a:lnTo>
                  <a:lnTo>
                    <a:pt x="3043" y="412"/>
                  </a:lnTo>
                  <a:lnTo>
                    <a:pt x="3005" y="432"/>
                  </a:lnTo>
                  <a:lnTo>
                    <a:pt x="2965" y="453"/>
                  </a:lnTo>
                  <a:lnTo>
                    <a:pt x="2924" y="473"/>
                  </a:lnTo>
                  <a:lnTo>
                    <a:pt x="2880" y="493"/>
                  </a:lnTo>
                  <a:lnTo>
                    <a:pt x="2835" y="512"/>
                  </a:lnTo>
                  <a:lnTo>
                    <a:pt x="2788" y="531"/>
                  </a:lnTo>
                  <a:lnTo>
                    <a:pt x="2741" y="550"/>
                  </a:lnTo>
                  <a:lnTo>
                    <a:pt x="2691" y="569"/>
                  </a:lnTo>
                  <a:lnTo>
                    <a:pt x="2640" y="587"/>
                  </a:lnTo>
                  <a:lnTo>
                    <a:pt x="2586" y="605"/>
                  </a:lnTo>
                  <a:lnTo>
                    <a:pt x="2533" y="622"/>
                  </a:lnTo>
                  <a:lnTo>
                    <a:pt x="2477" y="639"/>
                  </a:lnTo>
                  <a:lnTo>
                    <a:pt x="2419" y="656"/>
                  </a:lnTo>
                  <a:lnTo>
                    <a:pt x="2360" y="672"/>
                  </a:lnTo>
                  <a:lnTo>
                    <a:pt x="2301" y="688"/>
                  </a:lnTo>
                  <a:lnTo>
                    <a:pt x="2239" y="704"/>
                  </a:lnTo>
                  <a:lnTo>
                    <a:pt x="2176" y="719"/>
                  </a:lnTo>
                  <a:lnTo>
                    <a:pt x="2112" y="734"/>
                  </a:lnTo>
                  <a:lnTo>
                    <a:pt x="2048" y="748"/>
                  </a:lnTo>
                  <a:lnTo>
                    <a:pt x="1981" y="762"/>
                  </a:lnTo>
                  <a:lnTo>
                    <a:pt x="1914" y="776"/>
                  </a:lnTo>
                  <a:lnTo>
                    <a:pt x="1845" y="789"/>
                  </a:lnTo>
                  <a:lnTo>
                    <a:pt x="1775" y="801"/>
                  </a:lnTo>
                  <a:lnTo>
                    <a:pt x="1703" y="813"/>
                  </a:lnTo>
                  <a:lnTo>
                    <a:pt x="1631" y="824"/>
                  </a:lnTo>
                  <a:lnTo>
                    <a:pt x="1558" y="835"/>
                  </a:lnTo>
                  <a:lnTo>
                    <a:pt x="1483" y="846"/>
                  </a:lnTo>
                  <a:lnTo>
                    <a:pt x="1409" y="857"/>
                  </a:lnTo>
                  <a:lnTo>
                    <a:pt x="1333" y="866"/>
                  </a:lnTo>
                  <a:lnTo>
                    <a:pt x="1255" y="874"/>
                  </a:lnTo>
                  <a:lnTo>
                    <a:pt x="1177" y="884"/>
                  </a:lnTo>
                  <a:lnTo>
                    <a:pt x="1097" y="891"/>
                  </a:lnTo>
                  <a:lnTo>
                    <a:pt x="1018" y="899"/>
                  </a:lnTo>
                  <a:lnTo>
                    <a:pt x="937" y="905"/>
                  </a:lnTo>
                  <a:lnTo>
                    <a:pt x="855" y="912"/>
                  </a:lnTo>
                  <a:lnTo>
                    <a:pt x="773" y="917"/>
                  </a:lnTo>
                  <a:lnTo>
                    <a:pt x="690" y="923"/>
                  </a:lnTo>
                  <a:lnTo>
                    <a:pt x="606" y="928"/>
                  </a:lnTo>
                  <a:lnTo>
                    <a:pt x="521" y="931"/>
                  </a:lnTo>
                  <a:lnTo>
                    <a:pt x="436" y="935"/>
                  </a:lnTo>
                  <a:lnTo>
                    <a:pt x="350" y="937"/>
                  </a:lnTo>
                  <a:lnTo>
                    <a:pt x="264" y="940"/>
                  </a:lnTo>
                  <a:lnTo>
                    <a:pt x="176" y="942"/>
                  </a:lnTo>
                  <a:lnTo>
                    <a:pt x="89" y="942"/>
                  </a:lnTo>
                  <a:lnTo>
                    <a:pt x="0" y="943"/>
                  </a:lnTo>
                  <a:lnTo>
                    <a:pt x="0" y="1022"/>
                  </a:lnTo>
                  <a:lnTo>
                    <a:pt x="89" y="1022"/>
                  </a:lnTo>
                  <a:lnTo>
                    <a:pt x="177" y="1021"/>
                  </a:lnTo>
                  <a:lnTo>
                    <a:pt x="265" y="1019"/>
                  </a:lnTo>
                  <a:lnTo>
                    <a:pt x="352" y="1017"/>
                  </a:lnTo>
                  <a:lnTo>
                    <a:pt x="439" y="1015"/>
                  </a:lnTo>
                  <a:lnTo>
                    <a:pt x="524" y="1011"/>
                  </a:lnTo>
                  <a:lnTo>
                    <a:pt x="610" y="1006"/>
                  </a:lnTo>
                  <a:lnTo>
                    <a:pt x="694" y="1002"/>
                  </a:lnTo>
                  <a:lnTo>
                    <a:pt x="778" y="997"/>
                  </a:lnTo>
                  <a:lnTo>
                    <a:pt x="861" y="991"/>
                  </a:lnTo>
                  <a:lnTo>
                    <a:pt x="943" y="985"/>
                  </a:lnTo>
                  <a:lnTo>
                    <a:pt x="1025" y="978"/>
                  </a:lnTo>
                  <a:lnTo>
                    <a:pt x="1106" y="971"/>
                  </a:lnTo>
                  <a:lnTo>
                    <a:pt x="1185" y="962"/>
                  </a:lnTo>
                  <a:lnTo>
                    <a:pt x="1264" y="954"/>
                  </a:lnTo>
                  <a:lnTo>
                    <a:pt x="1342" y="945"/>
                  </a:lnTo>
                  <a:lnTo>
                    <a:pt x="1418" y="935"/>
                  </a:lnTo>
                  <a:lnTo>
                    <a:pt x="1494" y="924"/>
                  </a:lnTo>
                  <a:lnTo>
                    <a:pt x="1569" y="914"/>
                  </a:lnTo>
                  <a:lnTo>
                    <a:pt x="1644" y="903"/>
                  </a:lnTo>
                  <a:lnTo>
                    <a:pt x="1716" y="891"/>
                  </a:lnTo>
                  <a:lnTo>
                    <a:pt x="1788" y="879"/>
                  </a:lnTo>
                  <a:lnTo>
                    <a:pt x="1859" y="866"/>
                  </a:lnTo>
                  <a:lnTo>
                    <a:pt x="1928" y="853"/>
                  </a:lnTo>
                  <a:lnTo>
                    <a:pt x="1997" y="840"/>
                  </a:lnTo>
                  <a:lnTo>
                    <a:pt x="2063" y="826"/>
                  </a:lnTo>
                  <a:lnTo>
                    <a:pt x="2130" y="811"/>
                  </a:lnTo>
                  <a:lnTo>
                    <a:pt x="2194" y="796"/>
                  </a:lnTo>
                  <a:lnTo>
                    <a:pt x="2258" y="781"/>
                  </a:lnTo>
                  <a:lnTo>
                    <a:pt x="2320" y="765"/>
                  </a:lnTo>
                  <a:lnTo>
                    <a:pt x="2382" y="748"/>
                  </a:lnTo>
                  <a:lnTo>
                    <a:pt x="2441" y="732"/>
                  </a:lnTo>
                  <a:lnTo>
                    <a:pt x="2499" y="715"/>
                  </a:lnTo>
                  <a:lnTo>
                    <a:pt x="2555" y="697"/>
                  </a:lnTo>
                  <a:lnTo>
                    <a:pt x="2611" y="680"/>
                  </a:lnTo>
                  <a:lnTo>
                    <a:pt x="2665" y="662"/>
                  </a:lnTo>
                  <a:lnTo>
                    <a:pt x="2718" y="643"/>
                  </a:lnTo>
                  <a:lnTo>
                    <a:pt x="2768" y="624"/>
                  </a:lnTo>
                  <a:lnTo>
                    <a:pt x="2818" y="605"/>
                  </a:lnTo>
                  <a:lnTo>
                    <a:pt x="2866" y="586"/>
                  </a:lnTo>
                  <a:lnTo>
                    <a:pt x="2912" y="565"/>
                  </a:lnTo>
                  <a:lnTo>
                    <a:pt x="2957" y="544"/>
                  </a:lnTo>
                  <a:lnTo>
                    <a:pt x="3000" y="524"/>
                  </a:lnTo>
                  <a:lnTo>
                    <a:pt x="3041" y="502"/>
                  </a:lnTo>
                  <a:lnTo>
                    <a:pt x="3081" y="481"/>
                  </a:lnTo>
                  <a:lnTo>
                    <a:pt x="3120" y="460"/>
                  </a:lnTo>
                  <a:lnTo>
                    <a:pt x="3155" y="437"/>
                  </a:lnTo>
                  <a:lnTo>
                    <a:pt x="3190" y="415"/>
                  </a:lnTo>
                  <a:lnTo>
                    <a:pt x="3223" y="392"/>
                  </a:lnTo>
                  <a:lnTo>
                    <a:pt x="3254" y="368"/>
                  </a:lnTo>
                  <a:lnTo>
                    <a:pt x="3284" y="344"/>
                  </a:lnTo>
                  <a:lnTo>
                    <a:pt x="3311" y="321"/>
                  </a:lnTo>
                  <a:lnTo>
                    <a:pt x="3336" y="296"/>
                  </a:lnTo>
                  <a:lnTo>
                    <a:pt x="3360" y="272"/>
                  </a:lnTo>
                  <a:lnTo>
                    <a:pt x="3381" y="246"/>
                  </a:lnTo>
                  <a:lnTo>
                    <a:pt x="3401" y="221"/>
                  </a:lnTo>
                  <a:lnTo>
                    <a:pt x="3419" y="195"/>
                  </a:lnTo>
                  <a:lnTo>
                    <a:pt x="3435" y="167"/>
                  </a:lnTo>
                  <a:lnTo>
                    <a:pt x="3448" y="141"/>
                  </a:lnTo>
                  <a:lnTo>
                    <a:pt x="3459" y="114"/>
                  </a:lnTo>
                  <a:lnTo>
                    <a:pt x="3467" y="85"/>
                  </a:lnTo>
                  <a:lnTo>
                    <a:pt x="3474" y="57"/>
                  </a:lnTo>
                  <a:lnTo>
                    <a:pt x="3478" y="28"/>
                  </a:lnTo>
                  <a:lnTo>
                    <a:pt x="3479" y="0"/>
                  </a:lnTo>
                  <a:lnTo>
                    <a:pt x="3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116" name="Freeform 43"/>
            <p:cNvSpPr>
              <a:spLocks/>
            </p:cNvSpPr>
            <p:nvPr/>
          </p:nvSpPr>
          <p:spPr bwMode="auto">
            <a:xfrm>
              <a:off x="3262" y="1906"/>
              <a:ext cx="1305" cy="341"/>
            </a:xfrm>
            <a:custGeom>
              <a:avLst/>
              <a:gdLst>
                <a:gd name="T0" fmla="*/ 0 w 3479"/>
                <a:gd name="T1" fmla="*/ 0 h 1023"/>
                <a:gd name="T2" fmla="*/ 0 w 3479"/>
                <a:gd name="T3" fmla="*/ 0 h 1023"/>
                <a:gd name="T4" fmla="*/ 0 w 3479"/>
                <a:gd name="T5" fmla="*/ 0 h 1023"/>
                <a:gd name="T6" fmla="*/ 0 w 3479"/>
                <a:gd name="T7" fmla="*/ 0 h 1023"/>
                <a:gd name="T8" fmla="*/ 0 w 3479"/>
                <a:gd name="T9" fmla="*/ 0 h 1023"/>
                <a:gd name="T10" fmla="*/ 0 w 3479"/>
                <a:gd name="T11" fmla="*/ 0 h 1023"/>
                <a:gd name="T12" fmla="*/ 0 w 3479"/>
                <a:gd name="T13" fmla="*/ 0 h 1023"/>
                <a:gd name="T14" fmla="*/ 0 w 3479"/>
                <a:gd name="T15" fmla="*/ 0 h 1023"/>
                <a:gd name="T16" fmla="*/ 0 w 3479"/>
                <a:gd name="T17" fmla="*/ 0 h 1023"/>
                <a:gd name="T18" fmla="*/ 0 w 3479"/>
                <a:gd name="T19" fmla="*/ 0 h 1023"/>
                <a:gd name="T20" fmla="*/ 0 w 3479"/>
                <a:gd name="T21" fmla="*/ 0 h 1023"/>
                <a:gd name="T22" fmla="*/ 0 w 3479"/>
                <a:gd name="T23" fmla="*/ 0 h 1023"/>
                <a:gd name="T24" fmla="*/ 0 w 3479"/>
                <a:gd name="T25" fmla="*/ 0 h 1023"/>
                <a:gd name="T26" fmla="*/ 0 w 3479"/>
                <a:gd name="T27" fmla="*/ 0 h 1023"/>
                <a:gd name="T28" fmla="*/ 0 w 3479"/>
                <a:gd name="T29" fmla="*/ 0 h 1023"/>
                <a:gd name="T30" fmla="*/ 0 w 3479"/>
                <a:gd name="T31" fmla="*/ 0 h 1023"/>
                <a:gd name="T32" fmla="*/ 0 w 3479"/>
                <a:gd name="T33" fmla="*/ 0 h 1023"/>
                <a:gd name="T34" fmla="*/ 0 w 3479"/>
                <a:gd name="T35" fmla="*/ 0 h 1023"/>
                <a:gd name="T36" fmla="*/ 0 w 3479"/>
                <a:gd name="T37" fmla="*/ 0 h 1023"/>
                <a:gd name="T38" fmla="*/ 0 w 3479"/>
                <a:gd name="T39" fmla="*/ 0 h 1023"/>
                <a:gd name="T40" fmla="*/ 0 w 3479"/>
                <a:gd name="T41" fmla="*/ 0 h 1023"/>
                <a:gd name="T42" fmla="*/ 0 w 3479"/>
                <a:gd name="T43" fmla="*/ 0 h 1023"/>
                <a:gd name="T44" fmla="*/ 0 w 3479"/>
                <a:gd name="T45" fmla="*/ 0 h 1023"/>
                <a:gd name="T46" fmla="*/ 0 w 3479"/>
                <a:gd name="T47" fmla="*/ 0 h 1023"/>
                <a:gd name="T48" fmla="*/ 0 w 3479"/>
                <a:gd name="T49" fmla="*/ 0 h 1023"/>
                <a:gd name="T50" fmla="*/ 0 w 3479"/>
                <a:gd name="T51" fmla="*/ 0 h 1023"/>
                <a:gd name="T52" fmla="*/ 0 w 3479"/>
                <a:gd name="T53" fmla="*/ 0 h 1023"/>
                <a:gd name="T54" fmla="*/ 0 w 3479"/>
                <a:gd name="T55" fmla="*/ 0 h 1023"/>
                <a:gd name="T56" fmla="*/ 0 w 3479"/>
                <a:gd name="T57" fmla="*/ 0 h 1023"/>
                <a:gd name="T58" fmla="*/ 0 w 3479"/>
                <a:gd name="T59" fmla="*/ 0 h 1023"/>
                <a:gd name="T60" fmla="*/ 0 w 3479"/>
                <a:gd name="T61" fmla="*/ 0 h 1023"/>
                <a:gd name="T62" fmla="*/ 0 w 3479"/>
                <a:gd name="T63" fmla="*/ 0 h 1023"/>
                <a:gd name="T64" fmla="*/ 0 w 3479"/>
                <a:gd name="T65" fmla="*/ 0 h 1023"/>
                <a:gd name="T66" fmla="*/ 0 w 3479"/>
                <a:gd name="T67" fmla="*/ 0 h 1023"/>
                <a:gd name="T68" fmla="*/ 0 w 3479"/>
                <a:gd name="T69" fmla="*/ 0 h 1023"/>
                <a:gd name="T70" fmla="*/ 0 w 3479"/>
                <a:gd name="T71" fmla="*/ 0 h 1023"/>
                <a:gd name="T72" fmla="*/ 0 w 3479"/>
                <a:gd name="T73" fmla="*/ 0 h 1023"/>
                <a:gd name="T74" fmla="*/ 0 w 3479"/>
                <a:gd name="T75" fmla="*/ 0 h 1023"/>
                <a:gd name="T76" fmla="*/ 0 w 3479"/>
                <a:gd name="T77" fmla="*/ 0 h 1023"/>
                <a:gd name="T78" fmla="*/ 0 w 3479"/>
                <a:gd name="T79" fmla="*/ 0 h 1023"/>
                <a:gd name="T80" fmla="*/ 0 w 3479"/>
                <a:gd name="T81" fmla="*/ 0 h 1023"/>
                <a:gd name="T82" fmla="*/ 0 w 3479"/>
                <a:gd name="T83" fmla="*/ 0 h 1023"/>
                <a:gd name="T84" fmla="*/ 0 w 3479"/>
                <a:gd name="T85" fmla="*/ 0 h 1023"/>
                <a:gd name="T86" fmla="*/ 0 w 3479"/>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3"/>
                <a:gd name="T134" fmla="*/ 3479 w 3479"/>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3">
                  <a:moveTo>
                    <a:pt x="0" y="79"/>
                  </a:moveTo>
                  <a:lnTo>
                    <a:pt x="0" y="79"/>
                  </a:lnTo>
                  <a:lnTo>
                    <a:pt x="89" y="80"/>
                  </a:lnTo>
                  <a:lnTo>
                    <a:pt x="176" y="80"/>
                  </a:lnTo>
                  <a:lnTo>
                    <a:pt x="264" y="83"/>
                  </a:lnTo>
                  <a:lnTo>
                    <a:pt x="350" y="84"/>
                  </a:lnTo>
                  <a:lnTo>
                    <a:pt x="436" y="88"/>
                  </a:lnTo>
                  <a:lnTo>
                    <a:pt x="521" y="91"/>
                  </a:lnTo>
                  <a:lnTo>
                    <a:pt x="606" y="95"/>
                  </a:lnTo>
                  <a:lnTo>
                    <a:pt x="690" y="100"/>
                  </a:lnTo>
                  <a:lnTo>
                    <a:pt x="773" y="104"/>
                  </a:lnTo>
                  <a:lnTo>
                    <a:pt x="855" y="110"/>
                  </a:lnTo>
                  <a:lnTo>
                    <a:pt x="937" y="117"/>
                  </a:lnTo>
                  <a:lnTo>
                    <a:pt x="1018" y="123"/>
                  </a:lnTo>
                  <a:lnTo>
                    <a:pt x="1097" y="132"/>
                  </a:lnTo>
                  <a:lnTo>
                    <a:pt x="1177" y="139"/>
                  </a:lnTo>
                  <a:lnTo>
                    <a:pt x="1255" y="148"/>
                  </a:lnTo>
                  <a:lnTo>
                    <a:pt x="1333" y="157"/>
                  </a:lnTo>
                  <a:lnTo>
                    <a:pt x="1409" y="166"/>
                  </a:lnTo>
                  <a:lnTo>
                    <a:pt x="1483" y="177"/>
                  </a:lnTo>
                  <a:lnTo>
                    <a:pt x="1558" y="187"/>
                  </a:lnTo>
                  <a:lnTo>
                    <a:pt x="1631" y="198"/>
                  </a:lnTo>
                  <a:lnTo>
                    <a:pt x="1703" y="210"/>
                  </a:lnTo>
                  <a:lnTo>
                    <a:pt x="1775" y="222"/>
                  </a:lnTo>
                  <a:lnTo>
                    <a:pt x="1845" y="234"/>
                  </a:lnTo>
                  <a:lnTo>
                    <a:pt x="1914" y="247"/>
                  </a:lnTo>
                  <a:lnTo>
                    <a:pt x="1981" y="260"/>
                  </a:lnTo>
                  <a:lnTo>
                    <a:pt x="2048" y="274"/>
                  </a:lnTo>
                  <a:lnTo>
                    <a:pt x="2112" y="288"/>
                  </a:lnTo>
                  <a:lnTo>
                    <a:pt x="2176" y="304"/>
                  </a:lnTo>
                  <a:lnTo>
                    <a:pt x="2239" y="318"/>
                  </a:lnTo>
                  <a:lnTo>
                    <a:pt x="2301" y="334"/>
                  </a:lnTo>
                  <a:lnTo>
                    <a:pt x="2360" y="350"/>
                  </a:lnTo>
                  <a:lnTo>
                    <a:pt x="2419" y="367"/>
                  </a:lnTo>
                  <a:lnTo>
                    <a:pt x="2477" y="384"/>
                  </a:lnTo>
                  <a:lnTo>
                    <a:pt x="2533" y="400"/>
                  </a:lnTo>
                  <a:lnTo>
                    <a:pt x="2586" y="418"/>
                  </a:lnTo>
                  <a:lnTo>
                    <a:pt x="2640" y="436"/>
                  </a:lnTo>
                  <a:lnTo>
                    <a:pt x="2691" y="454"/>
                  </a:lnTo>
                  <a:lnTo>
                    <a:pt x="2741" y="473"/>
                  </a:lnTo>
                  <a:lnTo>
                    <a:pt x="2788" y="492"/>
                  </a:lnTo>
                  <a:lnTo>
                    <a:pt x="2835" y="511"/>
                  </a:lnTo>
                  <a:lnTo>
                    <a:pt x="2880" y="530"/>
                  </a:lnTo>
                  <a:lnTo>
                    <a:pt x="2924" y="550"/>
                  </a:lnTo>
                  <a:lnTo>
                    <a:pt x="2965" y="570"/>
                  </a:lnTo>
                  <a:lnTo>
                    <a:pt x="3005" y="590"/>
                  </a:lnTo>
                  <a:lnTo>
                    <a:pt x="3043" y="610"/>
                  </a:lnTo>
                  <a:lnTo>
                    <a:pt x="3079" y="632"/>
                  </a:lnTo>
                  <a:lnTo>
                    <a:pt x="3114" y="652"/>
                  </a:lnTo>
                  <a:lnTo>
                    <a:pt x="3146" y="673"/>
                  </a:lnTo>
                  <a:lnTo>
                    <a:pt x="3177" y="695"/>
                  </a:lnTo>
                  <a:lnTo>
                    <a:pt x="3205" y="716"/>
                  </a:lnTo>
                  <a:lnTo>
                    <a:pt x="3233" y="739"/>
                  </a:lnTo>
                  <a:lnTo>
                    <a:pt x="3258" y="760"/>
                  </a:lnTo>
                  <a:lnTo>
                    <a:pt x="3280" y="782"/>
                  </a:lnTo>
                  <a:lnTo>
                    <a:pt x="3302" y="804"/>
                  </a:lnTo>
                  <a:lnTo>
                    <a:pt x="3319" y="827"/>
                  </a:lnTo>
                  <a:lnTo>
                    <a:pt x="3337" y="848"/>
                  </a:lnTo>
                  <a:lnTo>
                    <a:pt x="3352" y="871"/>
                  </a:lnTo>
                  <a:lnTo>
                    <a:pt x="3365" y="892"/>
                  </a:lnTo>
                  <a:lnTo>
                    <a:pt x="3375" y="913"/>
                  </a:lnTo>
                  <a:lnTo>
                    <a:pt x="3384" y="936"/>
                  </a:lnTo>
                  <a:lnTo>
                    <a:pt x="3391" y="957"/>
                  </a:lnTo>
                  <a:lnTo>
                    <a:pt x="3396" y="979"/>
                  </a:lnTo>
                  <a:lnTo>
                    <a:pt x="3398" y="1001"/>
                  </a:lnTo>
                  <a:lnTo>
                    <a:pt x="3399" y="1023"/>
                  </a:lnTo>
                  <a:lnTo>
                    <a:pt x="3479" y="1023"/>
                  </a:lnTo>
                  <a:lnTo>
                    <a:pt x="3478" y="994"/>
                  </a:lnTo>
                  <a:lnTo>
                    <a:pt x="3474" y="966"/>
                  </a:lnTo>
                  <a:lnTo>
                    <a:pt x="3467" y="937"/>
                  </a:lnTo>
                  <a:lnTo>
                    <a:pt x="3459" y="909"/>
                  </a:lnTo>
                  <a:lnTo>
                    <a:pt x="3448" y="881"/>
                  </a:lnTo>
                  <a:lnTo>
                    <a:pt x="3435" y="854"/>
                  </a:lnTo>
                  <a:lnTo>
                    <a:pt x="3419" y="828"/>
                  </a:lnTo>
                  <a:lnTo>
                    <a:pt x="3401" y="802"/>
                  </a:lnTo>
                  <a:lnTo>
                    <a:pt x="3381" y="777"/>
                  </a:lnTo>
                  <a:lnTo>
                    <a:pt x="3360" y="751"/>
                  </a:lnTo>
                  <a:lnTo>
                    <a:pt x="3336" y="726"/>
                  </a:lnTo>
                  <a:lnTo>
                    <a:pt x="3311" y="702"/>
                  </a:lnTo>
                  <a:lnTo>
                    <a:pt x="3284" y="678"/>
                  </a:lnTo>
                  <a:lnTo>
                    <a:pt x="3254" y="654"/>
                  </a:lnTo>
                  <a:lnTo>
                    <a:pt x="3223" y="631"/>
                  </a:lnTo>
                  <a:lnTo>
                    <a:pt x="3190" y="608"/>
                  </a:lnTo>
                  <a:lnTo>
                    <a:pt x="3155" y="586"/>
                  </a:lnTo>
                  <a:lnTo>
                    <a:pt x="3120" y="563"/>
                  </a:lnTo>
                  <a:lnTo>
                    <a:pt x="3081" y="542"/>
                  </a:lnTo>
                  <a:lnTo>
                    <a:pt x="3041" y="520"/>
                  </a:lnTo>
                  <a:lnTo>
                    <a:pt x="3000" y="499"/>
                  </a:lnTo>
                  <a:lnTo>
                    <a:pt x="2957" y="477"/>
                  </a:lnTo>
                  <a:lnTo>
                    <a:pt x="2912" y="457"/>
                  </a:lnTo>
                  <a:lnTo>
                    <a:pt x="2866" y="437"/>
                  </a:lnTo>
                  <a:lnTo>
                    <a:pt x="2818" y="418"/>
                  </a:lnTo>
                  <a:lnTo>
                    <a:pt x="2768" y="398"/>
                  </a:lnTo>
                  <a:lnTo>
                    <a:pt x="2718" y="379"/>
                  </a:lnTo>
                  <a:lnTo>
                    <a:pt x="2665" y="361"/>
                  </a:lnTo>
                  <a:lnTo>
                    <a:pt x="2611" y="342"/>
                  </a:lnTo>
                  <a:lnTo>
                    <a:pt x="2555" y="324"/>
                  </a:lnTo>
                  <a:lnTo>
                    <a:pt x="2499" y="307"/>
                  </a:lnTo>
                  <a:lnTo>
                    <a:pt x="2441" y="290"/>
                  </a:lnTo>
                  <a:lnTo>
                    <a:pt x="2382" y="273"/>
                  </a:lnTo>
                  <a:lnTo>
                    <a:pt x="2320" y="258"/>
                  </a:lnTo>
                  <a:lnTo>
                    <a:pt x="2258" y="242"/>
                  </a:lnTo>
                  <a:lnTo>
                    <a:pt x="2194" y="227"/>
                  </a:lnTo>
                  <a:lnTo>
                    <a:pt x="2130" y="211"/>
                  </a:lnTo>
                  <a:lnTo>
                    <a:pt x="2063" y="197"/>
                  </a:lnTo>
                  <a:lnTo>
                    <a:pt x="1997" y="183"/>
                  </a:lnTo>
                  <a:lnTo>
                    <a:pt x="1928" y="170"/>
                  </a:lnTo>
                  <a:lnTo>
                    <a:pt x="1859" y="157"/>
                  </a:lnTo>
                  <a:lnTo>
                    <a:pt x="1788" y="143"/>
                  </a:lnTo>
                  <a:lnTo>
                    <a:pt x="1716" y="132"/>
                  </a:lnTo>
                  <a:lnTo>
                    <a:pt x="1644" y="120"/>
                  </a:lnTo>
                  <a:lnTo>
                    <a:pt x="1569" y="109"/>
                  </a:lnTo>
                  <a:lnTo>
                    <a:pt x="1494" y="98"/>
                  </a:lnTo>
                  <a:lnTo>
                    <a:pt x="1418" y="88"/>
                  </a:lnTo>
                  <a:lnTo>
                    <a:pt x="1342" y="78"/>
                  </a:lnTo>
                  <a:lnTo>
                    <a:pt x="1264" y="69"/>
                  </a:lnTo>
                  <a:lnTo>
                    <a:pt x="1185" y="60"/>
                  </a:lnTo>
                  <a:lnTo>
                    <a:pt x="1106" y="52"/>
                  </a:lnTo>
                  <a:lnTo>
                    <a:pt x="1025" y="45"/>
                  </a:lnTo>
                  <a:lnTo>
                    <a:pt x="943" y="38"/>
                  </a:lnTo>
                  <a:lnTo>
                    <a:pt x="861" y="32"/>
                  </a:lnTo>
                  <a:lnTo>
                    <a:pt x="778" y="26"/>
                  </a:lnTo>
                  <a:lnTo>
                    <a:pt x="694" y="20"/>
                  </a:lnTo>
                  <a:lnTo>
                    <a:pt x="610" y="15"/>
                  </a:lnTo>
                  <a:lnTo>
                    <a:pt x="524" y="12"/>
                  </a:lnTo>
                  <a:lnTo>
                    <a:pt x="439" y="8"/>
                  </a:lnTo>
                  <a:lnTo>
                    <a:pt x="352" y="6"/>
                  </a:lnTo>
                  <a:lnTo>
                    <a:pt x="265" y="3"/>
                  </a:lnTo>
                  <a:lnTo>
                    <a:pt x="177" y="2"/>
                  </a:lnTo>
                  <a:lnTo>
                    <a:pt x="89" y="1"/>
                  </a:lnTo>
                  <a:lnTo>
                    <a:pt x="0" y="0"/>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117" name="Freeform 44"/>
            <p:cNvSpPr>
              <a:spLocks/>
            </p:cNvSpPr>
            <p:nvPr/>
          </p:nvSpPr>
          <p:spPr bwMode="auto">
            <a:xfrm>
              <a:off x="1958" y="1906"/>
              <a:ext cx="1304" cy="341"/>
            </a:xfrm>
            <a:custGeom>
              <a:avLst/>
              <a:gdLst>
                <a:gd name="T0" fmla="*/ 0 w 3478"/>
                <a:gd name="T1" fmla="*/ 0 h 1023"/>
                <a:gd name="T2" fmla="*/ 0 w 3478"/>
                <a:gd name="T3" fmla="*/ 0 h 1023"/>
                <a:gd name="T4" fmla="*/ 0 w 3478"/>
                <a:gd name="T5" fmla="*/ 0 h 1023"/>
                <a:gd name="T6" fmla="*/ 0 w 3478"/>
                <a:gd name="T7" fmla="*/ 0 h 1023"/>
                <a:gd name="T8" fmla="*/ 0 w 3478"/>
                <a:gd name="T9" fmla="*/ 0 h 1023"/>
                <a:gd name="T10" fmla="*/ 0 w 3478"/>
                <a:gd name="T11" fmla="*/ 0 h 1023"/>
                <a:gd name="T12" fmla="*/ 0 w 3478"/>
                <a:gd name="T13" fmla="*/ 0 h 1023"/>
                <a:gd name="T14" fmla="*/ 0 w 3478"/>
                <a:gd name="T15" fmla="*/ 0 h 1023"/>
                <a:gd name="T16" fmla="*/ 0 w 3478"/>
                <a:gd name="T17" fmla="*/ 0 h 1023"/>
                <a:gd name="T18" fmla="*/ 0 w 3478"/>
                <a:gd name="T19" fmla="*/ 0 h 1023"/>
                <a:gd name="T20" fmla="*/ 0 w 3478"/>
                <a:gd name="T21" fmla="*/ 0 h 1023"/>
                <a:gd name="T22" fmla="*/ 0 w 3478"/>
                <a:gd name="T23" fmla="*/ 0 h 1023"/>
                <a:gd name="T24" fmla="*/ 0 w 3478"/>
                <a:gd name="T25" fmla="*/ 0 h 1023"/>
                <a:gd name="T26" fmla="*/ 0 w 3478"/>
                <a:gd name="T27" fmla="*/ 0 h 1023"/>
                <a:gd name="T28" fmla="*/ 0 w 3478"/>
                <a:gd name="T29" fmla="*/ 0 h 1023"/>
                <a:gd name="T30" fmla="*/ 0 w 3478"/>
                <a:gd name="T31" fmla="*/ 0 h 1023"/>
                <a:gd name="T32" fmla="*/ 0 w 3478"/>
                <a:gd name="T33" fmla="*/ 0 h 1023"/>
                <a:gd name="T34" fmla="*/ 0 w 3478"/>
                <a:gd name="T35" fmla="*/ 0 h 1023"/>
                <a:gd name="T36" fmla="*/ 0 w 3478"/>
                <a:gd name="T37" fmla="*/ 0 h 1023"/>
                <a:gd name="T38" fmla="*/ 0 w 3478"/>
                <a:gd name="T39" fmla="*/ 0 h 1023"/>
                <a:gd name="T40" fmla="*/ 0 w 3478"/>
                <a:gd name="T41" fmla="*/ 0 h 1023"/>
                <a:gd name="T42" fmla="*/ 0 w 3478"/>
                <a:gd name="T43" fmla="*/ 0 h 1023"/>
                <a:gd name="T44" fmla="*/ 0 w 3478"/>
                <a:gd name="T45" fmla="*/ 0 h 1023"/>
                <a:gd name="T46" fmla="*/ 0 w 3478"/>
                <a:gd name="T47" fmla="*/ 0 h 1023"/>
                <a:gd name="T48" fmla="*/ 0 w 3478"/>
                <a:gd name="T49" fmla="*/ 0 h 1023"/>
                <a:gd name="T50" fmla="*/ 0 w 3478"/>
                <a:gd name="T51" fmla="*/ 0 h 1023"/>
                <a:gd name="T52" fmla="*/ 0 w 3478"/>
                <a:gd name="T53" fmla="*/ 0 h 1023"/>
                <a:gd name="T54" fmla="*/ 0 w 3478"/>
                <a:gd name="T55" fmla="*/ 0 h 1023"/>
                <a:gd name="T56" fmla="*/ 0 w 3478"/>
                <a:gd name="T57" fmla="*/ 0 h 1023"/>
                <a:gd name="T58" fmla="*/ 0 w 3478"/>
                <a:gd name="T59" fmla="*/ 0 h 1023"/>
                <a:gd name="T60" fmla="*/ 0 w 3478"/>
                <a:gd name="T61" fmla="*/ 0 h 1023"/>
                <a:gd name="T62" fmla="*/ 0 w 3478"/>
                <a:gd name="T63" fmla="*/ 0 h 1023"/>
                <a:gd name="T64" fmla="*/ 0 w 3478"/>
                <a:gd name="T65" fmla="*/ 0 h 1023"/>
                <a:gd name="T66" fmla="*/ 0 w 3478"/>
                <a:gd name="T67" fmla="*/ 0 h 1023"/>
                <a:gd name="T68" fmla="*/ 0 w 3478"/>
                <a:gd name="T69" fmla="*/ 0 h 1023"/>
                <a:gd name="T70" fmla="*/ 0 w 3478"/>
                <a:gd name="T71" fmla="*/ 0 h 1023"/>
                <a:gd name="T72" fmla="*/ 0 w 3478"/>
                <a:gd name="T73" fmla="*/ 0 h 1023"/>
                <a:gd name="T74" fmla="*/ 0 w 3478"/>
                <a:gd name="T75" fmla="*/ 0 h 1023"/>
                <a:gd name="T76" fmla="*/ 0 w 3478"/>
                <a:gd name="T77" fmla="*/ 0 h 1023"/>
                <a:gd name="T78" fmla="*/ 0 w 3478"/>
                <a:gd name="T79" fmla="*/ 0 h 1023"/>
                <a:gd name="T80" fmla="*/ 0 w 3478"/>
                <a:gd name="T81" fmla="*/ 0 h 1023"/>
                <a:gd name="T82" fmla="*/ 0 w 3478"/>
                <a:gd name="T83" fmla="*/ 0 h 1023"/>
                <a:gd name="T84" fmla="*/ 0 w 3478"/>
                <a:gd name="T85" fmla="*/ 0 h 1023"/>
                <a:gd name="T86" fmla="*/ 0 w 3478"/>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3"/>
                <a:gd name="T134" fmla="*/ 3478 w 3478"/>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3">
                  <a:moveTo>
                    <a:pt x="80" y="1023"/>
                  </a:moveTo>
                  <a:lnTo>
                    <a:pt x="80" y="1023"/>
                  </a:lnTo>
                  <a:lnTo>
                    <a:pt x="81" y="1001"/>
                  </a:lnTo>
                  <a:lnTo>
                    <a:pt x="83" y="979"/>
                  </a:lnTo>
                  <a:lnTo>
                    <a:pt x="88" y="957"/>
                  </a:lnTo>
                  <a:lnTo>
                    <a:pt x="95" y="936"/>
                  </a:lnTo>
                  <a:lnTo>
                    <a:pt x="105" y="913"/>
                  </a:lnTo>
                  <a:lnTo>
                    <a:pt x="115" y="892"/>
                  </a:lnTo>
                  <a:lnTo>
                    <a:pt x="127" y="871"/>
                  </a:lnTo>
                  <a:lnTo>
                    <a:pt x="143" y="848"/>
                  </a:lnTo>
                  <a:lnTo>
                    <a:pt x="159" y="827"/>
                  </a:lnTo>
                  <a:lnTo>
                    <a:pt x="178" y="804"/>
                  </a:lnTo>
                  <a:lnTo>
                    <a:pt x="198" y="782"/>
                  </a:lnTo>
                  <a:lnTo>
                    <a:pt x="222" y="760"/>
                  </a:lnTo>
                  <a:lnTo>
                    <a:pt x="247" y="739"/>
                  </a:lnTo>
                  <a:lnTo>
                    <a:pt x="273" y="716"/>
                  </a:lnTo>
                  <a:lnTo>
                    <a:pt x="302" y="695"/>
                  </a:lnTo>
                  <a:lnTo>
                    <a:pt x="333" y="673"/>
                  </a:lnTo>
                  <a:lnTo>
                    <a:pt x="366" y="652"/>
                  </a:lnTo>
                  <a:lnTo>
                    <a:pt x="400" y="632"/>
                  </a:lnTo>
                  <a:lnTo>
                    <a:pt x="436" y="610"/>
                  </a:lnTo>
                  <a:lnTo>
                    <a:pt x="474" y="590"/>
                  </a:lnTo>
                  <a:lnTo>
                    <a:pt x="515" y="570"/>
                  </a:lnTo>
                  <a:lnTo>
                    <a:pt x="556" y="550"/>
                  </a:lnTo>
                  <a:lnTo>
                    <a:pt x="599" y="530"/>
                  </a:lnTo>
                  <a:lnTo>
                    <a:pt x="644" y="511"/>
                  </a:lnTo>
                  <a:lnTo>
                    <a:pt x="690" y="492"/>
                  </a:lnTo>
                  <a:lnTo>
                    <a:pt x="739" y="473"/>
                  </a:lnTo>
                  <a:lnTo>
                    <a:pt x="789" y="454"/>
                  </a:lnTo>
                  <a:lnTo>
                    <a:pt x="840" y="436"/>
                  </a:lnTo>
                  <a:lnTo>
                    <a:pt x="892" y="418"/>
                  </a:lnTo>
                  <a:lnTo>
                    <a:pt x="947" y="400"/>
                  </a:lnTo>
                  <a:lnTo>
                    <a:pt x="1003" y="384"/>
                  </a:lnTo>
                  <a:lnTo>
                    <a:pt x="1060" y="367"/>
                  </a:lnTo>
                  <a:lnTo>
                    <a:pt x="1118" y="350"/>
                  </a:lnTo>
                  <a:lnTo>
                    <a:pt x="1179" y="334"/>
                  </a:lnTo>
                  <a:lnTo>
                    <a:pt x="1239" y="318"/>
                  </a:lnTo>
                  <a:lnTo>
                    <a:pt x="1302" y="304"/>
                  </a:lnTo>
                  <a:lnTo>
                    <a:pt x="1367" y="288"/>
                  </a:lnTo>
                  <a:lnTo>
                    <a:pt x="1432" y="274"/>
                  </a:lnTo>
                  <a:lnTo>
                    <a:pt x="1499" y="260"/>
                  </a:lnTo>
                  <a:lnTo>
                    <a:pt x="1566" y="247"/>
                  </a:lnTo>
                  <a:lnTo>
                    <a:pt x="1635" y="234"/>
                  </a:lnTo>
                  <a:lnTo>
                    <a:pt x="1704" y="222"/>
                  </a:lnTo>
                  <a:lnTo>
                    <a:pt x="1775" y="210"/>
                  </a:lnTo>
                  <a:lnTo>
                    <a:pt x="1848" y="198"/>
                  </a:lnTo>
                  <a:lnTo>
                    <a:pt x="1922" y="187"/>
                  </a:lnTo>
                  <a:lnTo>
                    <a:pt x="1995" y="177"/>
                  </a:lnTo>
                  <a:lnTo>
                    <a:pt x="2070" y="166"/>
                  </a:lnTo>
                  <a:lnTo>
                    <a:pt x="2147" y="157"/>
                  </a:lnTo>
                  <a:lnTo>
                    <a:pt x="2225" y="148"/>
                  </a:lnTo>
                  <a:lnTo>
                    <a:pt x="2302" y="139"/>
                  </a:lnTo>
                  <a:lnTo>
                    <a:pt x="2381" y="132"/>
                  </a:lnTo>
                  <a:lnTo>
                    <a:pt x="2461" y="123"/>
                  </a:lnTo>
                  <a:lnTo>
                    <a:pt x="2542" y="117"/>
                  </a:lnTo>
                  <a:lnTo>
                    <a:pt x="2624" y="110"/>
                  </a:lnTo>
                  <a:lnTo>
                    <a:pt x="2706" y="104"/>
                  </a:lnTo>
                  <a:lnTo>
                    <a:pt x="2789" y="100"/>
                  </a:lnTo>
                  <a:lnTo>
                    <a:pt x="2873" y="95"/>
                  </a:lnTo>
                  <a:lnTo>
                    <a:pt x="2958" y="91"/>
                  </a:lnTo>
                  <a:lnTo>
                    <a:pt x="3043" y="88"/>
                  </a:lnTo>
                  <a:lnTo>
                    <a:pt x="3129" y="84"/>
                  </a:lnTo>
                  <a:lnTo>
                    <a:pt x="3216" y="83"/>
                  </a:lnTo>
                  <a:lnTo>
                    <a:pt x="3302" y="80"/>
                  </a:lnTo>
                  <a:lnTo>
                    <a:pt x="3390" y="80"/>
                  </a:lnTo>
                  <a:lnTo>
                    <a:pt x="3478" y="79"/>
                  </a:lnTo>
                  <a:lnTo>
                    <a:pt x="3478" y="0"/>
                  </a:lnTo>
                  <a:lnTo>
                    <a:pt x="3390" y="1"/>
                  </a:lnTo>
                  <a:lnTo>
                    <a:pt x="3301" y="2"/>
                  </a:lnTo>
                  <a:lnTo>
                    <a:pt x="3213" y="3"/>
                  </a:lnTo>
                  <a:lnTo>
                    <a:pt x="3127" y="6"/>
                  </a:lnTo>
                  <a:lnTo>
                    <a:pt x="3040" y="8"/>
                  </a:lnTo>
                  <a:lnTo>
                    <a:pt x="2954" y="12"/>
                  </a:lnTo>
                  <a:lnTo>
                    <a:pt x="2869" y="15"/>
                  </a:lnTo>
                  <a:lnTo>
                    <a:pt x="2784" y="20"/>
                  </a:lnTo>
                  <a:lnTo>
                    <a:pt x="2701" y="26"/>
                  </a:lnTo>
                  <a:lnTo>
                    <a:pt x="2618" y="32"/>
                  </a:lnTo>
                  <a:lnTo>
                    <a:pt x="2536" y="38"/>
                  </a:lnTo>
                  <a:lnTo>
                    <a:pt x="2455" y="45"/>
                  </a:lnTo>
                  <a:lnTo>
                    <a:pt x="2374" y="52"/>
                  </a:lnTo>
                  <a:lnTo>
                    <a:pt x="2295" y="60"/>
                  </a:lnTo>
                  <a:lnTo>
                    <a:pt x="2215" y="69"/>
                  </a:lnTo>
                  <a:lnTo>
                    <a:pt x="2138" y="78"/>
                  </a:lnTo>
                  <a:lnTo>
                    <a:pt x="2061" y="88"/>
                  </a:lnTo>
                  <a:lnTo>
                    <a:pt x="1985" y="98"/>
                  </a:lnTo>
                  <a:lnTo>
                    <a:pt x="1910" y="109"/>
                  </a:lnTo>
                  <a:lnTo>
                    <a:pt x="1836" y="120"/>
                  </a:lnTo>
                  <a:lnTo>
                    <a:pt x="1764" y="132"/>
                  </a:lnTo>
                  <a:lnTo>
                    <a:pt x="1691" y="143"/>
                  </a:lnTo>
                  <a:lnTo>
                    <a:pt x="1621" y="157"/>
                  </a:lnTo>
                  <a:lnTo>
                    <a:pt x="1551" y="170"/>
                  </a:lnTo>
                  <a:lnTo>
                    <a:pt x="1482" y="183"/>
                  </a:lnTo>
                  <a:lnTo>
                    <a:pt x="1415" y="197"/>
                  </a:lnTo>
                  <a:lnTo>
                    <a:pt x="1349" y="211"/>
                  </a:lnTo>
                  <a:lnTo>
                    <a:pt x="1285" y="227"/>
                  </a:lnTo>
                  <a:lnTo>
                    <a:pt x="1220" y="242"/>
                  </a:lnTo>
                  <a:lnTo>
                    <a:pt x="1159" y="258"/>
                  </a:lnTo>
                  <a:lnTo>
                    <a:pt x="1098" y="273"/>
                  </a:lnTo>
                  <a:lnTo>
                    <a:pt x="1039" y="290"/>
                  </a:lnTo>
                  <a:lnTo>
                    <a:pt x="980" y="307"/>
                  </a:lnTo>
                  <a:lnTo>
                    <a:pt x="923" y="324"/>
                  </a:lnTo>
                  <a:lnTo>
                    <a:pt x="867" y="342"/>
                  </a:lnTo>
                  <a:lnTo>
                    <a:pt x="814" y="361"/>
                  </a:lnTo>
                  <a:lnTo>
                    <a:pt x="762" y="379"/>
                  </a:lnTo>
                  <a:lnTo>
                    <a:pt x="711" y="398"/>
                  </a:lnTo>
                  <a:lnTo>
                    <a:pt x="661" y="418"/>
                  </a:lnTo>
                  <a:lnTo>
                    <a:pt x="613" y="437"/>
                  </a:lnTo>
                  <a:lnTo>
                    <a:pt x="567" y="457"/>
                  </a:lnTo>
                  <a:lnTo>
                    <a:pt x="523" y="477"/>
                  </a:lnTo>
                  <a:lnTo>
                    <a:pt x="479" y="499"/>
                  </a:lnTo>
                  <a:lnTo>
                    <a:pt x="437" y="520"/>
                  </a:lnTo>
                  <a:lnTo>
                    <a:pt x="398" y="542"/>
                  </a:lnTo>
                  <a:lnTo>
                    <a:pt x="360" y="563"/>
                  </a:lnTo>
                  <a:lnTo>
                    <a:pt x="323" y="586"/>
                  </a:lnTo>
                  <a:lnTo>
                    <a:pt x="289" y="608"/>
                  </a:lnTo>
                  <a:lnTo>
                    <a:pt x="257" y="631"/>
                  </a:lnTo>
                  <a:lnTo>
                    <a:pt x="225" y="654"/>
                  </a:lnTo>
                  <a:lnTo>
                    <a:pt x="196" y="678"/>
                  </a:lnTo>
                  <a:lnTo>
                    <a:pt x="169" y="702"/>
                  </a:lnTo>
                  <a:lnTo>
                    <a:pt x="143" y="726"/>
                  </a:lnTo>
                  <a:lnTo>
                    <a:pt x="119" y="751"/>
                  </a:lnTo>
                  <a:lnTo>
                    <a:pt x="97" y="777"/>
                  </a:lnTo>
                  <a:lnTo>
                    <a:pt x="78" y="802"/>
                  </a:lnTo>
                  <a:lnTo>
                    <a:pt x="61" y="828"/>
                  </a:lnTo>
                  <a:lnTo>
                    <a:pt x="45" y="854"/>
                  </a:lnTo>
                  <a:lnTo>
                    <a:pt x="32" y="881"/>
                  </a:lnTo>
                  <a:lnTo>
                    <a:pt x="20" y="909"/>
                  </a:lnTo>
                  <a:lnTo>
                    <a:pt x="12" y="937"/>
                  </a:lnTo>
                  <a:lnTo>
                    <a:pt x="6" y="966"/>
                  </a:lnTo>
                  <a:lnTo>
                    <a:pt x="1" y="994"/>
                  </a:lnTo>
                  <a:lnTo>
                    <a:pt x="0" y="1023"/>
                  </a:lnTo>
                  <a:lnTo>
                    <a:pt x="80" y="10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118" name="Freeform 45"/>
            <p:cNvSpPr>
              <a:spLocks/>
            </p:cNvSpPr>
            <p:nvPr/>
          </p:nvSpPr>
          <p:spPr bwMode="auto">
            <a:xfrm>
              <a:off x="1958" y="2247"/>
              <a:ext cx="1304" cy="341"/>
            </a:xfrm>
            <a:custGeom>
              <a:avLst/>
              <a:gdLst>
                <a:gd name="T0" fmla="*/ 0 w 3478"/>
                <a:gd name="T1" fmla="*/ 0 h 1022"/>
                <a:gd name="T2" fmla="*/ 0 w 3478"/>
                <a:gd name="T3" fmla="*/ 0 h 1022"/>
                <a:gd name="T4" fmla="*/ 0 w 3478"/>
                <a:gd name="T5" fmla="*/ 0 h 1022"/>
                <a:gd name="T6" fmla="*/ 0 w 3478"/>
                <a:gd name="T7" fmla="*/ 0 h 1022"/>
                <a:gd name="T8" fmla="*/ 0 w 3478"/>
                <a:gd name="T9" fmla="*/ 0 h 1022"/>
                <a:gd name="T10" fmla="*/ 0 w 3478"/>
                <a:gd name="T11" fmla="*/ 0 h 1022"/>
                <a:gd name="T12" fmla="*/ 0 w 3478"/>
                <a:gd name="T13" fmla="*/ 0 h 1022"/>
                <a:gd name="T14" fmla="*/ 0 w 3478"/>
                <a:gd name="T15" fmla="*/ 0 h 1022"/>
                <a:gd name="T16" fmla="*/ 0 w 3478"/>
                <a:gd name="T17" fmla="*/ 0 h 1022"/>
                <a:gd name="T18" fmla="*/ 0 w 3478"/>
                <a:gd name="T19" fmla="*/ 0 h 1022"/>
                <a:gd name="T20" fmla="*/ 0 w 3478"/>
                <a:gd name="T21" fmla="*/ 0 h 1022"/>
                <a:gd name="T22" fmla="*/ 0 w 3478"/>
                <a:gd name="T23" fmla="*/ 0 h 1022"/>
                <a:gd name="T24" fmla="*/ 0 w 3478"/>
                <a:gd name="T25" fmla="*/ 0 h 1022"/>
                <a:gd name="T26" fmla="*/ 0 w 3478"/>
                <a:gd name="T27" fmla="*/ 0 h 1022"/>
                <a:gd name="T28" fmla="*/ 0 w 3478"/>
                <a:gd name="T29" fmla="*/ 0 h 1022"/>
                <a:gd name="T30" fmla="*/ 0 w 3478"/>
                <a:gd name="T31" fmla="*/ 0 h 1022"/>
                <a:gd name="T32" fmla="*/ 0 w 3478"/>
                <a:gd name="T33" fmla="*/ 0 h 1022"/>
                <a:gd name="T34" fmla="*/ 0 w 3478"/>
                <a:gd name="T35" fmla="*/ 0 h 1022"/>
                <a:gd name="T36" fmla="*/ 0 w 3478"/>
                <a:gd name="T37" fmla="*/ 0 h 1022"/>
                <a:gd name="T38" fmla="*/ 0 w 3478"/>
                <a:gd name="T39" fmla="*/ 0 h 1022"/>
                <a:gd name="T40" fmla="*/ 0 w 3478"/>
                <a:gd name="T41" fmla="*/ 0 h 1022"/>
                <a:gd name="T42" fmla="*/ 0 w 3478"/>
                <a:gd name="T43" fmla="*/ 0 h 1022"/>
                <a:gd name="T44" fmla="*/ 0 w 3478"/>
                <a:gd name="T45" fmla="*/ 0 h 1022"/>
                <a:gd name="T46" fmla="*/ 0 w 3478"/>
                <a:gd name="T47" fmla="*/ 0 h 1022"/>
                <a:gd name="T48" fmla="*/ 0 w 3478"/>
                <a:gd name="T49" fmla="*/ 0 h 1022"/>
                <a:gd name="T50" fmla="*/ 0 w 3478"/>
                <a:gd name="T51" fmla="*/ 0 h 1022"/>
                <a:gd name="T52" fmla="*/ 0 w 3478"/>
                <a:gd name="T53" fmla="*/ 0 h 1022"/>
                <a:gd name="T54" fmla="*/ 0 w 3478"/>
                <a:gd name="T55" fmla="*/ 0 h 1022"/>
                <a:gd name="T56" fmla="*/ 0 w 3478"/>
                <a:gd name="T57" fmla="*/ 0 h 1022"/>
                <a:gd name="T58" fmla="*/ 0 w 3478"/>
                <a:gd name="T59" fmla="*/ 0 h 1022"/>
                <a:gd name="T60" fmla="*/ 0 w 3478"/>
                <a:gd name="T61" fmla="*/ 0 h 1022"/>
                <a:gd name="T62" fmla="*/ 0 w 3478"/>
                <a:gd name="T63" fmla="*/ 0 h 1022"/>
                <a:gd name="T64" fmla="*/ 0 w 3478"/>
                <a:gd name="T65" fmla="*/ 0 h 1022"/>
                <a:gd name="T66" fmla="*/ 0 w 3478"/>
                <a:gd name="T67" fmla="*/ 0 h 1022"/>
                <a:gd name="T68" fmla="*/ 0 w 3478"/>
                <a:gd name="T69" fmla="*/ 0 h 1022"/>
                <a:gd name="T70" fmla="*/ 0 w 3478"/>
                <a:gd name="T71" fmla="*/ 0 h 1022"/>
                <a:gd name="T72" fmla="*/ 0 w 3478"/>
                <a:gd name="T73" fmla="*/ 0 h 1022"/>
                <a:gd name="T74" fmla="*/ 0 w 3478"/>
                <a:gd name="T75" fmla="*/ 0 h 1022"/>
                <a:gd name="T76" fmla="*/ 0 w 3478"/>
                <a:gd name="T77" fmla="*/ 0 h 1022"/>
                <a:gd name="T78" fmla="*/ 0 w 3478"/>
                <a:gd name="T79" fmla="*/ 0 h 1022"/>
                <a:gd name="T80" fmla="*/ 0 w 3478"/>
                <a:gd name="T81" fmla="*/ 0 h 1022"/>
                <a:gd name="T82" fmla="*/ 0 w 3478"/>
                <a:gd name="T83" fmla="*/ 0 h 1022"/>
                <a:gd name="T84" fmla="*/ 0 w 3478"/>
                <a:gd name="T85" fmla="*/ 0 h 1022"/>
                <a:gd name="T86" fmla="*/ 0 w 3478"/>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2"/>
                <a:gd name="T134" fmla="*/ 3478 w 3478"/>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2">
                  <a:moveTo>
                    <a:pt x="3478" y="943"/>
                  </a:moveTo>
                  <a:lnTo>
                    <a:pt x="3478" y="943"/>
                  </a:lnTo>
                  <a:lnTo>
                    <a:pt x="3390" y="942"/>
                  </a:lnTo>
                  <a:lnTo>
                    <a:pt x="3302" y="942"/>
                  </a:lnTo>
                  <a:lnTo>
                    <a:pt x="3216" y="940"/>
                  </a:lnTo>
                  <a:lnTo>
                    <a:pt x="3129" y="937"/>
                  </a:lnTo>
                  <a:lnTo>
                    <a:pt x="3043" y="935"/>
                  </a:lnTo>
                  <a:lnTo>
                    <a:pt x="2958" y="931"/>
                  </a:lnTo>
                  <a:lnTo>
                    <a:pt x="2873" y="928"/>
                  </a:lnTo>
                  <a:lnTo>
                    <a:pt x="2789" y="923"/>
                  </a:lnTo>
                  <a:lnTo>
                    <a:pt x="2706" y="917"/>
                  </a:lnTo>
                  <a:lnTo>
                    <a:pt x="2624" y="912"/>
                  </a:lnTo>
                  <a:lnTo>
                    <a:pt x="2542" y="905"/>
                  </a:lnTo>
                  <a:lnTo>
                    <a:pt x="2461" y="899"/>
                  </a:lnTo>
                  <a:lnTo>
                    <a:pt x="2381" y="891"/>
                  </a:lnTo>
                  <a:lnTo>
                    <a:pt x="2302" y="884"/>
                  </a:lnTo>
                  <a:lnTo>
                    <a:pt x="2225" y="874"/>
                  </a:lnTo>
                  <a:lnTo>
                    <a:pt x="2147" y="866"/>
                  </a:lnTo>
                  <a:lnTo>
                    <a:pt x="2070" y="857"/>
                  </a:lnTo>
                  <a:lnTo>
                    <a:pt x="1995" y="846"/>
                  </a:lnTo>
                  <a:lnTo>
                    <a:pt x="1922" y="835"/>
                  </a:lnTo>
                  <a:lnTo>
                    <a:pt x="1848" y="824"/>
                  </a:lnTo>
                  <a:lnTo>
                    <a:pt x="1775" y="813"/>
                  </a:lnTo>
                  <a:lnTo>
                    <a:pt x="1704" y="801"/>
                  </a:lnTo>
                  <a:lnTo>
                    <a:pt x="1635" y="789"/>
                  </a:lnTo>
                  <a:lnTo>
                    <a:pt x="1566" y="776"/>
                  </a:lnTo>
                  <a:lnTo>
                    <a:pt x="1499" y="762"/>
                  </a:lnTo>
                  <a:lnTo>
                    <a:pt x="1432" y="748"/>
                  </a:lnTo>
                  <a:lnTo>
                    <a:pt x="1367" y="734"/>
                  </a:lnTo>
                  <a:lnTo>
                    <a:pt x="1302" y="719"/>
                  </a:lnTo>
                  <a:lnTo>
                    <a:pt x="1239" y="704"/>
                  </a:lnTo>
                  <a:lnTo>
                    <a:pt x="1179" y="688"/>
                  </a:lnTo>
                  <a:lnTo>
                    <a:pt x="1118" y="672"/>
                  </a:lnTo>
                  <a:lnTo>
                    <a:pt x="1060" y="656"/>
                  </a:lnTo>
                  <a:lnTo>
                    <a:pt x="1003" y="639"/>
                  </a:lnTo>
                  <a:lnTo>
                    <a:pt x="947" y="622"/>
                  </a:lnTo>
                  <a:lnTo>
                    <a:pt x="892" y="605"/>
                  </a:lnTo>
                  <a:lnTo>
                    <a:pt x="840" y="587"/>
                  </a:lnTo>
                  <a:lnTo>
                    <a:pt x="789" y="569"/>
                  </a:lnTo>
                  <a:lnTo>
                    <a:pt x="739" y="550"/>
                  </a:lnTo>
                  <a:lnTo>
                    <a:pt x="690" y="531"/>
                  </a:lnTo>
                  <a:lnTo>
                    <a:pt x="644" y="512"/>
                  </a:lnTo>
                  <a:lnTo>
                    <a:pt x="599" y="493"/>
                  </a:lnTo>
                  <a:lnTo>
                    <a:pt x="556" y="473"/>
                  </a:lnTo>
                  <a:lnTo>
                    <a:pt x="515" y="453"/>
                  </a:lnTo>
                  <a:lnTo>
                    <a:pt x="474" y="432"/>
                  </a:lnTo>
                  <a:lnTo>
                    <a:pt x="436" y="412"/>
                  </a:lnTo>
                  <a:lnTo>
                    <a:pt x="400" y="391"/>
                  </a:lnTo>
                  <a:lnTo>
                    <a:pt x="366" y="371"/>
                  </a:lnTo>
                  <a:lnTo>
                    <a:pt x="333" y="349"/>
                  </a:lnTo>
                  <a:lnTo>
                    <a:pt x="302" y="328"/>
                  </a:lnTo>
                  <a:lnTo>
                    <a:pt x="273" y="305"/>
                  </a:lnTo>
                  <a:lnTo>
                    <a:pt x="247" y="284"/>
                  </a:lnTo>
                  <a:lnTo>
                    <a:pt x="222" y="262"/>
                  </a:lnTo>
                  <a:lnTo>
                    <a:pt x="198" y="240"/>
                  </a:lnTo>
                  <a:lnTo>
                    <a:pt x="178" y="218"/>
                  </a:lnTo>
                  <a:lnTo>
                    <a:pt x="159" y="196"/>
                  </a:lnTo>
                  <a:lnTo>
                    <a:pt x="143" y="174"/>
                  </a:lnTo>
                  <a:lnTo>
                    <a:pt x="127" y="152"/>
                  </a:lnTo>
                  <a:lnTo>
                    <a:pt x="115" y="131"/>
                  </a:lnTo>
                  <a:lnTo>
                    <a:pt x="105" y="108"/>
                  </a:lnTo>
                  <a:lnTo>
                    <a:pt x="95" y="87"/>
                  </a:lnTo>
                  <a:lnTo>
                    <a:pt x="88" y="65"/>
                  </a:lnTo>
                  <a:lnTo>
                    <a:pt x="83" y="44"/>
                  </a:lnTo>
                  <a:lnTo>
                    <a:pt x="81" y="21"/>
                  </a:lnTo>
                  <a:lnTo>
                    <a:pt x="80" y="0"/>
                  </a:lnTo>
                  <a:lnTo>
                    <a:pt x="0" y="0"/>
                  </a:lnTo>
                  <a:lnTo>
                    <a:pt x="1" y="28"/>
                  </a:lnTo>
                  <a:lnTo>
                    <a:pt x="6" y="57"/>
                  </a:lnTo>
                  <a:lnTo>
                    <a:pt x="12" y="85"/>
                  </a:lnTo>
                  <a:lnTo>
                    <a:pt x="20" y="114"/>
                  </a:lnTo>
                  <a:lnTo>
                    <a:pt x="32" y="141"/>
                  </a:lnTo>
                  <a:lnTo>
                    <a:pt x="45" y="167"/>
                  </a:lnTo>
                  <a:lnTo>
                    <a:pt x="61" y="195"/>
                  </a:lnTo>
                  <a:lnTo>
                    <a:pt x="78" y="221"/>
                  </a:lnTo>
                  <a:lnTo>
                    <a:pt x="97" y="246"/>
                  </a:lnTo>
                  <a:lnTo>
                    <a:pt x="119" y="272"/>
                  </a:lnTo>
                  <a:lnTo>
                    <a:pt x="143" y="296"/>
                  </a:lnTo>
                  <a:lnTo>
                    <a:pt x="169" y="321"/>
                  </a:lnTo>
                  <a:lnTo>
                    <a:pt x="196" y="344"/>
                  </a:lnTo>
                  <a:lnTo>
                    <a:pt x="225" y="368"/>
                  </a:lnTo>
                  <a:lnTo>
                    <a:pt x="257" y="392"/>
                  </a:lnTo>
                  <a:lnTo>
                    <a:pt x="289" y="415"/>
                  </a:lnTo>
                  <a:lnTo>
                    <a:pt x="323" y="437"/>
                  </a:lnTo>
                  <a:lnTo>
                    <a:pt x="360" y="460"/>
                  </a:lnTo>
                  <a:lnTo>
                    <a:pt x="398" y="481"/>
                  </a:lnTo>
                  <a:lnTo>
                    <a:pt x="437" y="502"/>
                  </a:lnTo>
                  <a:lnTo>
                    <a:pt x="479" y="524"/>
                  </a:lnTo>
                  <a:lnTo>
                    <a:pt x="523" y="544"/>
                  </a:lnTo>
                  <a:lnTo>
                    <a:pt x="567" y="565"/>
                  </a:lnTo>
                  <a:lnTo>
                    <a:pt x="613" y="586"/>
                  </a:lnTo>
                  <a:lnTo>
                    <a:pt x="661" y="605"/>
                  </a:lnTo>
                  <a:lnTo>
                    <a:pt x="711" y="624"/>
                  </a:lnTo>
                  <a:lnTo>
                    <a:pt x="762" y="643"/>
                  </a:lnTo>
                  <a:lnTo>
                    <a:pt x="814" y="662"/>
                  </a:lnTo>
                  <a:lnTo>
                    <a:pt x="867" y="680"/>
                  </a:lnTo>
                  <a:lnTo>
                    <a:pt x="923" y="697"/>
                  </a:lnTo>
                  <a:lnTo>
                    <a:pt x="980" y="715"/>
                  </a:lnTo>
                  <a:lnTo>
                    <a:pt x="1039" y="732"/>
                  </a:lnTo>
                  <a:lnTo>
                    <a:pt x="1098" y="748"/>
                  </a:lnTo>
                  <a:lnTo>
                    <a:pt x="1159" y="765"/>
                  </a:lnTo>
                  <a:lnTo>
                    <a:pt x="1220" y="781"/>
                  </a:lnTo>
                  <a:lnTo>
                    <a:pt x="1285" y="796"/>
                  </a:lnTo>
                  <a:lnTo>
                    <a:pt x="1349" y="811"/>
                  </a:lnTo>
                  <a:lnTo>
                    <a:pt x="1415" y="826"/>
                  </a:lnTo>
                  <a:lnTo>
                    <a:pt x="1482" y="840"/>
                  </a:lnTo>
                  <a:lnTo>
                    <a:pt x="1551" y="853"/>
                  </a:lnTo>
                  <a:lnTo>
                    <a:pt x="1621" y="866"/>
                  </a:lnTo>
                  <a:lnTo>
                    <a:pt x="1691" y="879"/>
                  </a:lnTo>
                  <a:lnTo>
                    <a:pt x="1764" y="891"/>
                  </a:lnTo>
                  <a:lnTo>
                    <a:pt x="1836" y="903"/>
                  </a:lnTo>
                  <a:lnTo>
                    <a:pt x="1910" y="914"/>
                  </a:lnTo>
                  <a:lnTo>
                    <a:pt x="1985" y="924"/>
                  </a:lnTo>
                  <a:lnTo>
                    <a:pt x="2061" y="935"/>
                  </a:lnTo>
                  <a:lnTo>
                    <a:pt x="2138" y="945"/>
                  </a:lnTo>
                  <a:lnTo>
                    <a:pt x="2215" y="954"/>
                  </a:lnTo>
                  <a:lnTo>
                    <a:pt x="2295" y="962"/>
                  </a:lnTo>
                  <a:lnTo>
                    <a:pt x="2374" y="971"/>
                  </a:lnTo>
                  <a:lnTo>
                    <a:pt x="2455" y="978"/>
                  </a:lnTo>
                  <a:lnTo>
                    <a:pt x="2536" y="985"/>
                  </a:lnTo>
                  <a:lnTo>
                    <a:pt x="2618" y="991"/>
                  </a:lnTo>
                  <a:lnTo>
                    <a:pt x="2701" y="997"/>
                  </a:lnTo>
                  <a:lnTo>
                    <a:pt x="2784" y="1002"/>
                  </a:lnTo>
                  <a:lnTo>
                    <a:pt x="2869" y="1006"/>
                  </a:lnTo>
                  <a:lnTo>
                    <a:pt x="2954" y="1011"/>
                  </a:lnTo>
                  <a:lnTo>
                    <a:pt x="3040" y="1015"/>
                  </a:lnTo>
                  <a:lnTo>
                    <a:pt x="3127" y="1017"/>
                  </a:lnTo>
                  <a:lnTo>
                    <a:pt x="3213" y="1019"/>
                  </a:lnTo>
                  <a:lnTo>
                    <a:pt x="3301" y="1021"/>
                  </a:lnTo>
                  <a:lnTo>
                    <a:pt x="3390" y="1022"/>
                  </a:lnTo>
                  <a:lnTo>
                    <a:pt x="3478" y="1022"/>
                  </a:lnTo>
                  <a:lnTo>
                    <a:pt x="3478"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67" name="Rectangle 46"/>
            <p:cNvSpPr>
              <a:spLocks noChangeArrowheads="1"/>
            </p:cNvSpPr>
            <p:nvPr/>
          </p:nvSpPr>
          <p:spPr bwMode="auto">
            <a:xfrm>
              <a:off x="2138" y="2077"/>
              <a:ext cx="2191" cy="284"/>
            </a:xfrm>
            <a:prstGeom prst="rect">
              <a:avLst/>
            </a:prstGeom>
            <a:noFill/>
            <a:ln>
              <a:noFill/>
            </a:ln>
            <a:effectLst>
              <a:outerShdw blurRad="63500" dist="38099" dir="2700000" algn="ctr" rotWithShape="0">
                <a:schemeClr val="tx1">
                  <a:alpha val="74998"/>
                </a:schemeClr>
              </a:outerShdw>
            </a:effectLst>
          </p:spPr>
          <p:txBody>
            <a:bodyPr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89" b="1" i="0" u="none" strike="noStrike" kern="1200" cap="none" spc="0" normalizeH="0" baseline="0" noProof="0">
                  <a:ln>
                    <a:noFill/>
                  </a:ln>
                  <a:solidFill>
                    <a:srgbClr val="FFFFFF"/>
                  </a:solidFill>
                  <a:effectLst/>
                  <a:uLnTx/>
                  <a:uFillTx/>
                  <a:latin typeface="Arial" charset="0"/>
                  <a:ea typeface="MS PGothic" charset="0"/>
                  <a:cs typeface="MS PGothic" charset="0"/>
                </a:rPr>
                <a:t>HYPERGLYCEMIA</a:t>
              </a:r>
              <a:endParaRPr kumimoji="0" lang="en-US" sz="2489" b="0" i="0" u="none" strike="noStrike" kern="1200" cap="none" spc="0" normalizeH="0" baseline="0" noProof="0">
                <a:ln>
                  <a:noFill/>
                </a:ln>
                <a:solidFill>
                  <a:srgbClr val="000000"/>
                </a:solidFill>
                <a:effectLst/>
                <a:uLnTx/>
                <a:uFillTx/>
                <a:latin typeface="Times" charset="0"/>
                <a:ea typeface="MS PGothic" charset="0"/>
                <a:cs typeface="MS PGothic" charset="0"/>
              </a:endParaRPr>
            </a:p>
          </p:txBody>
        </p:sp>
      </p:grpSp>
      <p:sp>
        <p:nvSpPr>
          <p:cNvPr id="515128" name="Rectangle 56"/>
          <p:cNvSpPr>
            <a:spLocks noChangeArrowheads="1"/>
          </p:cNvSpPr>
          <p:nvPr/>
        </p:nvSpPr>
        <p:spPr bwMode="auto">
          <a:xfrm>
            <a:off x="3854450" y="1066800"/>
            <a:ext cx="2154238" cy="492125"/>
          </a:xfrm>
          <a:prstGeom prst="rect">
            <a:avLst/>
          </a:prstGeom>
          <a:noFill/>
          <a:ln>
            <a:noFill/>
          </a:ln>
          <a:effectLst>
            <a:outerShdw dist="35921" dir="2700000" algn="ctr" rotWithShape="0">
              <a:schemeClr val="tx1"/>
            </a:outerShdw>
          </a:effectLst>
        </p:spPr>
        <p:txBody>
          <a:bodyPr lIns="0" tIns="0" rIns="0" bIns="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Decreased</a:t>
            </a:r>
            <a:b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b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Incretin Effect</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a:ea typeface="ＭＳ Ｐゴシック"/>
              <a:cs typeface="ＭＳ Ｐゴシック"/>
            </a:endParaRPr>
          </a:p>
        </p:txBody>
      </p:sp>
      <p:sp>
        <p:nvSpPr>
          <p:cNvPr id="430088" name="Freeform 57"/>
          <p:cNvSpPr>
            <a:spLocks/>
          </p:cNvSpPr>
          <p:nvPr/>
        </p:nvSpPr>
        <p:spPr bwMode="auto">
          <a:xfrm>
            <a:off x="4806950" y="2101850"/>
            <a:ext cx="142875" cy="936625"/>
          </a:xfrm>
          <a:custGeom>
            <a:avLst/>
            <a:gdLst>
              <a:gd name="T0" fmla="*/ 2147483646 w 106"/>
              <a:gd name="T1" fmla="*/ 0 h 692"/>
              <a:gd name="T2" fmla="*/ 2147483646 w 106"/>
              <a:gd name="T3" fmla="*/ 2147483646 h 692"/>
              <a:gd name="T4" fmla="*/ 2147483646 w 106"/>
              <a:gd name="T5" fmla="*/ 2147483646 h 692"/>
              <a:gd name="T6" fmla="*/ 2147483646 w 106"/>
              <a:gd name="T7" fmla="*/ 2147483646 h 692"/>
              <a:gd name="T8" fmla="*/ 2147483646 w 106"/>
              <a:gd name="T9" fmla="*/ 2147483646 h 692"/>
              <a:gd name="T10" fmla="*/ 2147483646 w 106"/>
              <a:gd name="T11" fmla="*/ 2147483646 h 692"/>
              <a:gd name="T12" fmla="*/ 2147483646 w 106"/>
              <a:gd name="T13" fmla="*/ 2147483646 h 692"/>
              <a:gd name="T14" fmla="*/ 2147483646 w 106"/>
              <a:gd name="T15" fmla="*/ 2147483646 h 692"/>
              <a:gd name="T16" fmla="*/ 2147483646 w 106"/>
              <a:gd name="T17" fmla="*/ 2147483646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92"/>
              <a:gd name="T29" fmla="*/ 106 w 106"/>
              <a:gd name="T30" fmla="*/ 692 h 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92">
                <a:moveTo>
                  <a:pt x="40" y="0"/>
                </a:moveTo>
                <a:cubicBezTo>
                  <a:pt x="74" y="14"/>
                  <a:pt x="106" y="27"/>
                  <a:pt x="104" y="53"/>
                </a:cubicBezTo>
                <a:cubicBezTo>
                  <a:pt x="103" y="79"/>
                  <a:pt x="33" y="125"/>
                  <a:pt x="30" y="153"/>
                </a:cubicBezTo>
                <a:cubicBezTo>
                  <a:pt x="28" y="180"/>
                  <a:pt x="91" y="195"/>
                  <a:pt x="90" y="221"/>
                </a:cubicBezTo>
                <a:cubicBezTo>
                  <a:pt x="88" y="248"/>
                  <a:pt x="22" y="289"/>
                  <a:pt x="20" y="315"/>
                </a:cubicBezTo>
                <a:cubicBezTo>
                  <a:pt x="19" y="341"/>
                  <a:pt x="88" y="352"/>
                  <a:pt x="84" y="377"/>
                </a:cubicBezTo>
                <a:cubicBezTo>
                  <a:pt x="82" y="402"/>
                  <a:pt x="11" y="441"/>
                  <a:pt x="5" y="464"/>
                </a:cubicBezTo>
                <a:cubicBezTo>
                  <a:pt x="0" y="487"/>
                  <a:pt x="50" y="482"/>
                  <a:pt x="51" y="520"/>
                </a:cubicBezTo>
                <a:cubicBezTo>
                  <a:pt x="52" y="558"/>
                  <a:pt x="17" y="656"/>
                  <a:pt x="8" y="692"/>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089" name="Freeform 55"/>
          <p:cNvSpPr>
            <a:spLocks/>
          </p:cNvSpPr>
          <p:nvPr/>
        </p:nvSpPr>
        <p:spPr bwMode="auto">
          <a:xfrm rot="5261489">
            <a:off x="2313781" y="2274094"/>
            <a:ext cx="1014413" cy="79692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090" name="Freeform 58"/>
          <p:cNvSpPr>
            <a:spLocks/>
          </p:cNvSpPr>
          <p:nvPr/>
        </p:nvSpPr>
        <p:spPr bwMode="auto">
          <a:xfrm>
            <a:off x="623888" y="1392238"/>
            <a:ext cx="2679700" cy="1050925"/>
          </a:xfrm>
          <a:custGeom>
            <a:avLst/>
            <a:gdLst>
              <a:gd name="T0" fmla="*/ 2147483646 w 6317"/>
              <a:gd name="T1" fmla="*/ 2147483646 h 2779"/>
              <a:gd name="T2" fmla="*/ 2147483646 w 6317"/>
              <a:gd name="T3" fmla="*/ 2147483646 h 2779"/>
              <a:gd name="T4" fmla="*/ 2147483646 w 6317"/>
              <a:gd name="T5" fmla="*/ 2147483646 h 2779"/>
              <a:gd name="T6" fmla="*/ 2147483646 w 6317"/>
              <a:gd name="T7" fmla="*/ 2147483646 h 2779"/>
              <a:gd name="T8" fmla="*/ 2147483646 w 6317"/>
              <a:gd name="T9" fmla="*/ 2147483646 h 2779"/>
              <a:gd name="T10" fmla="*/ 2147483646 w 6317"/>
              <a:gd name="T11" fmla="*/ 2147483646 h 2779"/>
              <a:gd name="T12" fmla="*/ 2147483646 w 6317"/>
              <a:gd name="T13" fmla="*/ 2147483646 h 2779"/>
              <a:gd name="T14" fmla="*/ 2147483646 w 6317"/>
              <a:gd name="T15" fmla="*/ 2147483646 h 2779"/>
              <a:gd name="T16" fmla="*/ 2147483646 w 6317"/>
              <a:gd name="T17" fmla="*/ 2147483646 h 2779"/>
              <a:gd name="T18" fmla="*/ 2147483646 w 6317"/>
              <a:gd name="T19" fmla="*/ 2147483646 h 2779"/>
              <a:gd name="T20" fmla="*/ 2147483646 w 6317"/>
              <a:gd name="T21" fmla="*/ 2147483646 h 2779"/>
              <a:gd name="T22" fmla="*/ 2147483646 w 6317"/>
              <a:gd name="T23" fmla="*/ 2147483646 h 2779"/>
              <a:gd name="T24" fmla="*/ 2147483646 w 6317"/>
              <a:gd name="T25" fmla="*/ 2147483646 h 2779"/>
              <a:gd name="T26" fmla="*/ 2147483646 w 6317"/>
              <a:gd name="T27" fmla="*/ 2147483646 h 2779"/>
              <a:gd name="T28" fmla="*/ 2147483646 w 6317"/>
              <a:gd name="T29" fmla="*/ 2147483646 h 2779"/>
              <a:gd name="T30" fmla="*/ 2147483646 w 6317"/>
              <a:gd name="T31" fmla="*/ 2147483646 h 2779"/>
              <a:gd name="T32" fmla="*/ 2147483646 w 6317"/>
              <a:gd name="T33" fmla="*/ 2147483646 h 2779"/>
              <a:gd name="T34" fmla="*/ 2147483646 w 6317"/>
              <a:gd name="T35" fmla="*/ 2147483646 h 2779"/>
              <a:gd name="T36" fmla="*/ 2147483646 w 6317"/>
              <a:gd name="T37" fmla="*/ 2147483646 h 2779"/>
              <a:gd name="T38" fmla="*/ 2147483646 w 6317"/>
              <a:gd name="T39" fmla="*/ 2147483646 h 2779"/>
              <a:gd name="T40" fmla="*/ 2147483646 w 6317"/>
              <a:gd name="T41" fmla="*/ 2147483646 h 2779"/>
              <a:gd name="T42" fmla="*/ 2147483646 w 6317"/>
              <a:gd name="T43" fmla="*/ 2147483646 h 2779"/>
              <a:gd name="T44" fmla="*/ 2147483646 w 6317"/>
              <a:gd name="T45" fmla="*/ 2147483646 h 2779"/>
              <a:gd name="T46" fmla="*/ 2147483646 w 6317"/>
              <a:gd name="T47" fmla="*/ 2147483646 h 2779"/>
              <a:gd name="T48" fmla="*/ 2147483646 w 6317"/>
              <a:gd name="T49" fmla="*/ 2147483646 h 2779"/>
              <a:gd name="T50" fmla="*/ 2147483646 w 6317"/>
              <a:gd name="T51" fmla="*/ 2147483646 h 2779"/>
              <a:gd name="T52" fmla="*/ 2147483646 w 6317"/>
              <a:gd name="T53" fmla="*/ 2147483646 h 2779"/>
              <a:gd name="T54" fmla="*/ 2147483646 w 6317"/>
              <a:gd name="T55" fmla="*/ 2147483646 h 2779"/>
              <a:gd name="T56" fmla="*/ 2147483646 w 6317"/>
              <a:gd name="T57" fmla="*/ 2147483646 h 2779"/>
              <a:gd name="T58" fmla="*/ 2147483646 w 6317"/>
              <a:gd name="T59" fmla="*/ 2147483646 h 2779"/>
              <a:gd name="T60" fmla="*/ 2147483646 w 6317"/>
              <a:gd name="T61" fmla="*/ 2147483646 h 2779"/>
              <a:gd name="T62" fmla="*/ 2147483646 w 6317"/>
              <a:gd name="T63" fmla="*/ 2147483646 h 2779"/>
              <a:gd name="T64" fmla="*/ 2147483646 w 6317"/>
              <a:gd name="T65" fmla="*/ 2147483646 h 2779"/>
              <a:gd name="T66" fmla="*/ 2147483646 w 6317"/>
              <a:gd name="T67" fmla="*/ 2147483646 h 2779"/>
              <a:gd name="T68" fmla="*/ 2147483646 w 6317"/>
              <a:gd name="T69" fmla="*/ 2147483646 h 2779"/>
              <a:gd name="T70" fmla="*/ 2147483646 w 6317"/>
              <a:gd name="T71" fmla="*/ 2147483646 h 2779"/>
              <a:gd name="T72" fmla="*/ 2147483646 w 6317"/>
              <a:gd name="T73" fmla="*/ 2147483646 h 2779"/>
              <a:gd name="T74" fmla="*/ 2147483646 w 6317"/>
              <a:gd name="T75" fmla="*/ 2147483646 h 2779"/>
              <a:gd name="T76" fmla="*/ 2147483646 w 6317"/>
              <a:gd name="T77" fmla="*/ 2147483646 h 2779"/>
              <a:gd name="T78" fmla="*/ 2147483646 w 6317"/>
              <a:gd name="T79" fmla="*/ 2147483646 h 2779"/>
              <a:gd name="T80" fmla="*/ 2147483646 w 6317"/>
              <a:gd name="T81" fmla="*/ 2147483646 h 2779"/>
              <a:gd name="T82" fmla="*/ 2147483646 w 6317"/>
              <a:gd name="T83" fmla="*/ 2147483646 h 2779"/>
              <a:gd name="T84" fmla="*/ 2147483646 w 6317"/>
              <a:gd name="T85" fmla="*/ 2147483646 h 2779"/>
              <a:gd name="T86" fmla="*/ 2147483646 w 6317"/>
              <a:gd name="T87" fmla="*/ 2147483646 h 2779"/>
              <a:gd name="T88" fmla="*/ 2147483646 w 6317"/>
              <a:gd name="T89" fmla="*/ 2147483646 h 2779"/>
              <a:gd name="T90" fmla="*/ 2147483646 w 6317"/>
              <a:gd name="T91" fmla="*/ 2147483646 h 2779"/>
              <a:gd name="T92" fmla="*/ 2147483646 w 6317"/>
              <a:gd name="T93" fmla="*/ 2147483646 h 2779"/>
              <a:gd name="T94" fmla="*/ 2147483646 w 6317"/>
              <a:gd name="T95" fmla="*/ 2147483646 h 2779"/>
              <a:gd name="T96" fmla="*/ 2147483646 w 6317"/>
              <a:gd name="T97" fmla="*/ 2147483646 h 2779"/>
              <a:gd name="T98" fmla="*/ 2147483646 w 6317"/>
              <a:gd name="T99" fmla="*/ 2147483646 h 2779"/>
              <a:gd name="T100" fmla="*/ 2147483646 w 6317"/>
              <a:gd name="T101" fmla="*/ 2147483646 h 2779"/>
              <a:gd name="T102" fmla="*/ 2147483646 w 6317"/>
              <a:gd name="T103" fmla="*/ 2147483646 h 2779"/>
              <a:gd name="T104" fmla="*/ 2147483646 w 6317"/>
              <a:gd name="T105" fmla="*/ 2147483646 h 2779"/>
              <a:gd name="T106" fmla="*/ 2147483646 w 6317"/>
              <a:gd name="T107" fmla="*/ 2147483646 h 2779"/>
              <a:gd name="T108" fmla="*/ 2147483646 w 6317"/>
              <a:gd name="T109" fmla="*/ 2147483646 h 2779"/>
              <a:gd name="T110" fmla="*/ 2147483646 w 6317"/>
              <a:gd name="T111" fmla="*/ 2147483646 h 2779"/>
              <a:gd name="T112" fmla="*/ 2147483646 w 6317"/>
              <a:gd name="T113" fmla="*/ 2147483646 h 2779"/>
              <a:gd name="T114" fmla="*/ 2147483646 w 6317"/>
              <a:gd name="T115" fmla="*/ 2147483646 h 2779"/>
              <a:gd name="T116" fmla="*/ 2147483646 w 6317"/>
              <a:gd name="T117" fmla="*/ 2147483646 h 2779"/>
              <a:gd name="T118" fmla="*/ 2147483646 w 6317"/>
              <a:gd name="T119" fmla="*/ 2147483646 h 2779"/>
              <a:gd name="T120" fmla="*/ 2147483646 w 6317"/>
              <a:gd name="T121" fmla="*/ 2147483646 h 2779"/>
              <a:gd name="T122" fmla="*/ 2147483646 w 6317"/>
              <a:gd name="T123" fmla="*/ 2147483646 h 2779"/>
              <a:gd name="T124" fmla="*/ 2147483646 w 6317"/>
              <a:gd name="T125" fmla="*/ 2147483646 h 27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17"/>
              <a:gd name="T190" fmla="*/ 0 h 2779"/>
              <a:gd name="T191" fmla="*/ 6317 w 6317"/>
              <a:gd name="T192" fmla="*/ 2779 h 27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17" h="2779">
                <a:moveTo>
                  <a:pt x="4701" y="444"/>
                </a:moveTo>
                <a:lnTo>
                  <a:pt x="4678" y="439"/>
                </a:lnTo>
                <a:lnTo>
                  <a:pt x="4654" y="435"/>
                </a:lnTo>
                <a:lnTo>
                  <a:pt x="4631" y="431"/>
                </a:lnTo>
                <a:lnTo>
                  <a:pt x="4609" y="429"/>
                </a:lnTo>
                <a:lnTo>
                  <a:pt x="4587" y="428"/>
                </a:lnTo>
                <a:lnTo>
                  <a:pt x="4567" y="427"/>
                </a:lnTo>
                <a:lnTo>
                  <a:pt x="4547" y="425"/>
                </a:lnTo>
                <a:lnTo>
                  <a:pt x="4528" y="427"/>
                </a:lnTo>
                <a:lnTo>
                  <a:pt x="4490" y="428"/>
                </a:lnTo>
                <a:lnTo>
                  <a:pt x="4454" y="431"/>
                </a:lnTo>
                <a:lnTo>
                  <a:pt x="4421" y="437"/>
                </a:lnTo>
                <a:lnTo>
                  <a:pt x="4389" y="443"/>
                </a:lnTo>
                <a:lnTo>
                  <a:pt x="4326" y="456"/>
                </a:lnTo>
                <a:lnTo>
                  <a:pt x="4265" y="468"/>
                </a:lnTo>
                <a:lnTo>
                  <a:pt x="4234" y="473"/>
                </a:lnTo>
                <a:lnTo>
                  <a:pt x="4203" y="477"/>
                </a:lnTo>
                <a:lnTo>
                  <a:pt x="4171" y="478"/>
                </a:lnTo>
                <a:lnTo>
                  <a:pt x="4138" y="478"/>
                </a:lnTo>
                <a:lnTo>
                  <a:pt x="4117" y="475"/>
                </a:lnTo>
                <a:lnTo>
                  <a:pt x="4098" y="473"/>
                </a:lnTo>
                <a:lnTo>
                  <a:pt x="4080" y="471"/>
                </a:lnTo>
                <a:lnTo>
                  <a:pt x="4062" y="466"/>
                </a:lnTo>
                <a:lnTo>
                  <a:pt x="4031" y="458"/>
                </a:lnTo>
                <a:lnTo>
                  <a:pt x="4001" y="447"/>
                </a:lnTo>
                <a:lnTo>
                  <a:pt x="3948" y="422"/>
                </a:lnTo>
                <a:lnTo>
                  <a:pt x="3892" y="397"/>
                </a:lnTo>
                <a:lnTo>
                  <a:pt x="3877" y="391"/>
                </a:lnTo>
                <a:lnTo>
                  <a:pt x="3860" y="386"/>
                </a:lnTo>
                <a:lnTo>
                  <a:pt x="3843" y="380"/>
                </a:lnTo>
                <a:lnTo>
                  <a:pt x="3825" y="376"/>
                </a:lnTo>
                <a:lnTo>
                  <a:pt x="3805" y="371"/>
                </a:lnTo>
                <a:lnTo>
                  <a:pt x="3785" y="367"/>
                </a:lnTo>
                <a:lnTo>
                  <a:pt x="3762" y="364"/>
                </a:lnTo>
                <a:lnTo>
                  <a:pt x="3739" y="361"/>
                </a:lnTo>
                <a:lnTo>
                  <a:pt x="3713" y="359"/>
                </a:lnTo>
                <a:lnTo>
                  <a:pt x="3685" y="358"/>
                </a:lnTo>
                <a:lnTo>
                  <a:pt x="3656" y="357"/>
                </a:lnTo>
                <a:lnTo>
                  <a:pt x="3623" y="358"/>
                </a:lnTo>
                <a:lnTo>
                  <a:pt x="3589" y="359"/>
                </a:lnTo>
                <a:lnTo>
                  <a:pt x="3552" y="361"/>
                </a:lnTo>
                <a:lnTo>
                  <a:pt x="3513" y="364"/>
                </a:lnTo>
                <a:lnTo>
                  <a:pt x="3471" y="368"/>
                </a:lnTo>
                <a:lnTo>
                  <a:pt x="3448" y="371"/>
                </a:lnTo>
                <a:lnTo>
                  <a:pt x="3426" y="371"/>
                </a:lnTo>
                <a:lnTo>
                  <a:pt x="3407" y="370"/>
                </a:lnTo>
                <a:lnTo>
                  <a:pt x="3388" y="367"/>
                </a:lnTo>
                <a:lnTo>
                  <a:pt x="3371" y="364"/>
                </a:lnTo>
                <a:lnTo>
                  <a:pt x="3355" y="359"/>
                </a:lnTo>
                <a:lnTo>
                  <a:pt x="3339" y="353"/>
                </a:lnTo>
                <a:lnTo>
                  <a:pt x="3325" y="347"/>
                </a:lnTo>
                <a:lnTo>
                  <a:pt x="3297" y="332"/>
                </a:lnTo>
                <a:lnTo>
                  <a:pt x="3268" y="314"/>
                </a:lnTo>
                <a:lnTo>
                  <a:pt x="3240" y="296"/>
                </a:lnTo>
                <a:lnTo>
                  <a:pt x="3209" y="276"/>
                </a:lnTo>
                <a:lnTo>
                  <a:pt x="3192" y="266"/>
                </a:lnTo>
                <a:lnTo>
                  <a:pt x="3173" y="257"/>
                </a:lnTo>
                <a:lnTo>
                  <a:pt x="3154" y="248"/>
                </a:lnTo>
                <a:lnTo>
                  <a:pt x="3134" y="240"/>
                </a:lnTo>
                <a:lnTo>
                  <a:pt x="3111" y="232"/>
                </a:lnTo>
                <a:lnTo>
                  <a:pt x="3086" y="225"/>
                </a:lnTo>
                <a:lnTo>
                  <a:pt x="3060" y="218"/>
                </a:lnTo>
                <a:lnTo>
                  <a:pt x="3032" y="212"/>
                </a:lnTo>
                <a:lnTo>
                  <a:pt x="3001" y="207"/>
                </a:lnTo>
                <a:lnTo>
                  <a:pt x="2967" y="203"/>
                </a:lnTo>
                <a:lnTo>
                  <a:pt x="2932" y="201"/>
                </a:lnTo>
                <a:lnTo>
                  <a:pt x="2893" y="198"/>
                </a:lnTo>
                <a:lnTo>
                  <a:pt x="2851" y="200"/>
                </a:lnTo>
                <a:lnTo>
                  <a:pt x="2805" y="201"/>
                </a:lnTo>
                <a:lnTo>
                  <a:pt x="2757" y="204"/>
                </a:lnTo>
                <a:lnTo>
                  <a:pt x="2704" y="209"/>
                </a:lnTo>
                <a:lnTo>
                  <a:pt x="2683" y="208"/>
                </a:lnTo>
                <a:lnTo>
                  <a:pt x="2648" y="209"/>
                </a:lnTo>
                <a:lnTo>
                  <a:pt x="2639" y="210"/>
                </a:lnTo>
                <a:lnTo>
                  <a:pt x="2631" y="212"/>
                </a:lnTo>
                <a:lnTo>
                  <a:pt x="2623" y="213"/>
                </a:lnTo>
                <a:lnTo>
                  <a:pt x="2616" y="215"/>
                </a:lnTo>
                <a:lnTo>
                  <a:pt x="2610" y="219"/>
                </a:lnTo>
                <a:lnTo>
                  <a:pt x="2605" y="222"/>
                </a:lnTo>
                <a:lnTo>
                  <a:pt x="2601" y="227"/>
                </a:lnTo>
                <a:lnTo>
                  <a:pt x="2600" y="232"/>
                </a:lnTo>
                <a:lnTo>
                  <a:pt x="2572" y="210"/>
                </a:lnTo>
                <a:lnTo>
                  <a:pt x="2546" y="191"/>
                </a:lnTo>
                <a:lnTo>
                  <a:pt x="2521" y="176"/>
                </a:lnTo>
                <a:lnTo>
                  <a:pt x="2496" y="160"/>
                </a:lnTo>
                <a:lnTo>
                  <a:pt x="2470" y="147"/>
                </a:lnTo>
                <a:lnTo>
                  <a:pt x="2442" y="136"/>
                </a:lnTo>
                <a:lnTo>
                  <a:pt x="2414" y="124"/>
                </a:lnTo>
                <a:lnTo>
                  <a:pt x="2380" y="112"/>
                </a:lnTo>
                <a:lnTo>
                  <a:pt x="2368" y="108"/>
                </a:lnTo>
                <a:lnTo>
                  <a:pt x="2357" y="106"/>
                </a:lnTo>
                <a:lnTo>
                  <a:pt x="2344" y="105"/>
                </a:lnTo>
                <a:lnTo>
                  <a:pt x="2332" y="103"/>
                </a:lnTo>
                <a:lnTo>
                  <a:pt x="2319" y="103"/>
                </a:lnTo>
                <a:lnTo>
                  <a:pt x="2307" y="105"/>
                </a:lnTo>
                <a:lnTo>
                  <a:pt x="2294" y="107"/>
                </a:lnTo>
                <a:lnTo>
                  <a:pt x="2281" y="108"/>
                </a:lnTo>
                <a:lnTo>
                  <a:pt x="2256" y="114"/>
                </a:lnTo>
                <a:lnTo>
                  <a:pt x="2229" y="121"/>
                </a:lnTo>
                <a:lnTo>
                  <a:pt x="2204" y="130"/>
                </a:lnTo>
                <a:lnTo>
                  <a:pt x="2178" y="139"/>
                </a:lnTo>
                <a:lnTo>
                  <a:pt x="2153" y="146"/>
                </a:lnTo>
                <a:lnTo>
                  <a:pt x="2128" y="155"/>
                </a:lnTo>
                <a:lnTo>
                  <a:pt x="2103" y="160"/>
                </a:lnTo>
                <a:lnTo>
                  <a:pt x="2080" y="164"/>
                </a:lnTo>
                <a:lnTo>
                  <a:pt x="2068" y="164"/>
                </a:lnTo>
                <a:lnTo>
                  <a:pt x="2056" y="164"/>
                </a:lnTo>
                <a:lnTo>
                  <a:pt x="2044" y="164"/>
                </a:lnTo>
                <a:lnTo>
                  <a:pt x="2032" y="163"/>
                </a:lnTo>
                <a:lnTo>
                  <a:pt x="2020" y="159"/>
                </a:lnTo>
                <a:lnTo>
                  <a:pt x="2010" y="156"/>
                </a:lnTo>
                <a:lnTo>
                  <a:pt x="1999" y="151"/>
                </a:lnTo>
                <a:lnTo>
                  <a:pt x="1987" y="145"/>
                </a:lnTo>
                <a:lnTo>
                  <a:pt x="1950" y="124"/>
                </a:lnTo>
                <a:lnTo>
                  <a:pt x="1913" y="103"/>
                </a:lnTo>
                <a:lnTo>
                  <a:pt x="1879" y="86"/>
                </a:lnTo>
                <a:lnTo>
                  <a:pt x="1846" y="69"/>
                </a:lnTo>
                <a:lnTo>
                  <a:pt x="1812" y="56"/>
                </a:lnTo>
                <a:lnTo>
                  <a:pt x="1781" y="43"/>
                </a:lnTo>
                <a:lnTo>
                  <a:pt x="1751" y="32"/>
                </a:lnTo>
                <a:lnTo>
                  <a:pt x="1722" y="24"/>
                </a:lnTo>
                <a:lnTo>
                  <a:pt x="1693" y="17"/>
                </a:lnTo>
                <a:lnTo>
                  <a:pt x="1665" y="11"/>
                </a:lnTo>
                <a:lnTo>
                  <a:pt x="1639" y="6"/>
                </a:lnTo>
                <a:lnTo>
                  <a:pt x="1613" y="2"/>
                </a:lnTo>
                <a:lnTo>
                  <a:pt x="1587" y="1"/>
                </a:lnTo>
                <a:lnTo>
                  <a:pt x="1562" y="0"/>
                </a:lnTo>
                <a:lnTo>
                  <a:pt x="1537" y="0"/>
                </a:lnTo>
                <a:lnTo>
                  <a:pt x="1513" y="1"/>
                </a:lnTo>
                <a:lnTo>
                  <a:pt x="1489" y="4"/>
                </a:lnTo>
                <a:lnTo>
                  <a:pt x="1465" y="6"/>
                </a:lnTo>
                <a:lnTo>
                  <a:pt x="1442" y="8"/>
                </a:lnTo>
                <a:lnTo>
                  <a:pt x="1419" y="13"/>
                </a:lnTo>
                <a:lnTo>
                  <a:pt x="1371" y="21"/>
                </a:lnTo>
                <a:lnTo>
                  <a:pt x="1325" y="32"/>
                </a:lnTo>
                <a:lnTo>
                  <a:pt x="1276" y="42"/>
                </a:lnTo>
                <a:lnTo>
                  <a:pt x="1228" y="52"/>
                </a:lnTo>
                <a:lnTo>
                  <a:pt x="1175" y="61"/>
                </a:lnTo>
                <a:lnTo>
                  <a:pt x="1121" y="69"/>
                </a:lnTo>
                <a:lnTo>
                  <a:pt x="1095" y="73"/>
                </a:lnTo>
                <a:lnTo>
                  <a:pt x="1067" y="80"/>
                </a:lnTo>
                <a:lnTo>
                  <a:pt x="1040" y="88"/>
                </a:lnTo>
                <a:lnTo>
                  <a:pt x="1013" y="99"/>
                </a:lnTo>
                <a:lnTo>
                  <a:pt x="985" y="111"/>
                </a:lnTo>
                <a:lnTo>
                  <a:pt x="958" y="124"/>
                </a:lnTo>
                <a:lnTo>
                  <a:pt x="931" y="138"/>
                </a:lnTo>
                <a:lnTo>
                  <a:pt x="903" y="152"/>
                </a:lnTo>
                <a:lnTo>
                  <a:pt x="891" y="158"/>
                </a:lnTo>
                <a:lnTo>
                  <a:pt x="879" y="163"/>
                </a:lnTo>
                <a:lnTo>
                  <a:pt x="866" y="166"/>
                </a:lnTo>
                <a:lnTo>
                  <a:pt x="853" y="169"/>
                </a:lnTo>
                <a:lnTo>
                  <a:pt x="826" y="172"/>
                </a:lnTo>
                <a:lnTo>
                  <a:pt x="797" y="175"/>
                </a:lnTo>
                <a:lnTo>
                  <a:pt x="768" y="176"/>
                </a:lnTo>
                <a:lnTo>
                  <a:pt x="739" y="178"/>
                </a:lnTo>
                <a:lnTo>
                  <a:pt x="724" y="181"/>
                </a:lnTo>
                <a:lnTo>
                  <a:pt x="710" y="183"/>
                </a:lnTo>
                <a:lnTo>
                  <a:pt x="695" y="187"/>
                </a:lnTo>
                <a:lnTo>
                  <a:pt x="681" y="191"/>
                </a:lnTo>
                <a:lnTo>
                  <a:pt x="657" y="201"/>
                </a:lnTo>
                <a:lnTo>
                  <a:pt x="633" y="212"/>
                </a:lnTo>
                <a:lnTo>
                  <a:pt x="610" y="222"/>
                </a:lnTo>
                <a:lnTo>
                  <a:pt x="586" y="233"/>
                </a:lnTo>
                <a:lnTo>
                  <a:pt x="563" y="246"/>
                </a:lnTo>
                <a:lnTo>
                  <a:pt x="541" y="258"/>
                </a:lnTo>
                <a:lnTo>
                  <a:pt x="518" y="271"/>
                </a:lnTo>
                <a:lnTo>
                  <a:pt x="497" y="285"/>
                </a:lnTo>
                <a:lnTo>
                  <a:pt x="475" y="299"/>
                </a:lnTo>
                <a:lnTo>
                  <a:pt x="454" y="315"/>
                </a:lnTo>
                <a:lnTo>
                  <a:pt x="434" y="330"/>
                </a:lnTo>
                <a:lnTo>
                  <a:pt x="414" y="346"/>
                </a:lnTo>
                <a:lnTo>
                  <a:pt x="393" y="362"/>
                </a:lnTo>
                <a:lnTo>
                  <a:pt x="374" y="380"/>
                </a:lnTo>
                <a:lnTo>
                  <a:pt x="355" y="397"/>
                </a:lnTo>
                <a:lnTo>
                  <a:pt x="338" y="416"/>
                </a:lnTo>
                <a:lnTo>
                  <a:pt x="320" y="434"/>
                </a:lnTo>
                <a:lnTo>
                  <a:pt x="303" y="453"/>
                </a:lnTo>
                <a:lnTo>
                  <a:pt x="285" y="473"/>
                </a:lnTo>
                <a:lnTo>
                  <a:pt x="270" y="493"/>
                </a:lnTo>
                <a:lnTo>
                  <a:pt x="253" y="513"/>
                </a:lnTo>
                <a:lnTo>
                  <a:pt x="239" y="535"/>
                </a:lnTo>
                <a:lnTo>
                  <a:pt x="223" y="556"/>
                </a:lnTo>
                <a:lnTo>
                  <a:pt x="209" y="579"/>
                </a:lnTo>
                <a:lnTo>
                  <a:pt x="196" y="601"/>
                </a:lnTo>
                <a:lnTo>
                  <a:pt x="183" y="624"/>
                </a:lnTo>
                <a:lnTo>
                  <a:pt x="170" y="648"/>
                </a:lnTo>
                <a:lnTo>
                  <a:pt x="158" y="671"/>
                </a:lnTo>
                <a:lnTo>
                  <a:pt x="147" y="696"/>
                </a:lnTo>
                <a:lnTo>
                  <a:pt x="137" y="721"/>
                </a:lnTo>
                <a:lnTo>
                  <a:pt x="126" y="746"/>
                </a:lnTo>
                <a:lnTo>
                  <a:pt x="117" y="772"/>
                </a:lnTo>
                <a:lnTo>
                  <a:pt x="114" y="780"/>
                </a:lnTo>
                <a:lnTo>
                  <a:pt x="114" y="787"/>
                </a:lnTo>
                <a:lnTo>
                  <a:pt x="114" y="795"/>
                </a:lnTo>
                <a:lnTo>
                  <a:pt x="114" y="803"/>
                </a:lnTo>
                <a:lnTo>
                  <a:pt x="117" y="821"/>
                </a:lnTo>
                <a:lnTo>
                  <a:pt x="121" y="840"/>
                </a:lnTo>
                <a:lnTo>
                  <a:pt x="124" y="858"/>
                </a:lnTo>
                <a:lnTo>
                  <a:pt x="126" y="875"/>
                </a:lnTo>
                <a:lnTo>
                  <a:pt x="126" y="883"/>
                </a:lnTo>
                <a:lnTo>
                  <a:pt x="125" y="891"/>
                </a:lnTo>
                <a:lnTo>
                  <a:pt x="122" y="898"/>
                </a:lnTo>
                <a:lnTo>
                  <a:pt x="120" y="904"/>
                </a:lnTo>
                <a:lnTo>
                  <a:pt x="87" y="957"/>
                </a:lnTo>
                <a:lnTo>
                  <a:pt x="57" y="1008"/>
                </a:lnTo>
                <a:lnTo>
                  <a:pt x="44" y="1033"/>
                </a:lnTo>
                <a:lnTo>
                  <a:pt x="32" y="1058"/>
                </a:lnTo>
                <a:lnTo>
                  <a:pt x="21" y="1083"/>
                </a:lnTo>
                <a:lnTo>
                  <a:pt x="13" y="1108"/>
                </a:lnTo>
                <a:lnTo>
                  <a:pt x="7" y="1134"/>
                </a:lnTo>
                <a:lnTo>
                  <a:pt x="2" y="1160"/>
                </a:lnTo>
                <a:lnTo>
                  <a:pt x="1" y="1173"/>
                </a:lnTo>
                <a:lnTo>
                  <a:pt x="0" y="1187"/>
                </a:lnTo>
                <a:lnTo>
                  <a:pt x="0" y="1201"/>
                </a:lnTo>
                <a:lnTo>
                  <a:pt x="1" y="1216"/>
                </a:lnTo>
                <a:lnTo>
                  <a:pt x="2" y="1230"/>
                </a:lnTo>
                <a:lnTo>
                  <a:pt x="4" y="1244"/>
                </a:lnTo>
                <a:lnTo>
                  <a:pt x="7" y="1260"/>
                </a:lnTo>
                <a:lnTo>
                  <a:pt x="10" y="1275"/>
                </a:lnTo>
                <a:lnTo>
                  <a:pt x="14" y="1291"/>
                </a:lnTo>
                <a:lnTo>
                  <a:pt x="19" y="1307"/>
                </a:lnTo>
                <a:lnTo>
                  <a:pt x="25" y="1324"/>
                </a:lnTo>
                <a:lnTo>
                  <a:pt x="32" y="1340"/>
                </a:lnTo>
                <a:lnTo>
                  <a:pt x="42" y="1362"/>
                </a:lnTo>
                <a:lnTo>
                  <a:pt x="51" y="1384"/>
                </a:lnTo>
                <a:lnTo>
                  <a:pt x="61" y="1408"/>
                </a:lnTo>
                <a:lnTo>
                  <a:pt x="69" y="1432"/>
                </a:lnTo>
                <a:lnTo>
                  <a:pt x="76" y="1456"/>
                </a:lnTo>
                <a:lnTo>
                  <a:pt x="81" y="1481"/>
                </a:lnTo>
                <a:lnTo>
                  <a:pt x="82" y="1493"/>
                </a:lnTo>
                <a:lnTo>
                  <a:pt x="83" y="1504"/>
                </a:lnTo>
                <a:lnTo>
                  <a:pt x="82" y="1517"/>
                </a:lnTo>
                <a:lnTo>
                  <a:pt x="81" y="1529"/>
                </a:lnTo>
                <a:lnTo>
                  <a:pt x="78" y="1544"/>
                </a:lnTo>
                <a:lnTo>
                  <a:pt x="77" y="1558"/>
                </a:lnTo>
                <a:lnTo>
                  <a:pt x="77" y="1571"/>
                </a:lnTo>
                <a:lnTo>
                  <a:pt x="77" y="1584"/>
                </a:lnTo>
                <a:lnTo>
                  <a:pt x="77" y="1597"/>
                </a:lnTo>
                <a:lnTo>
                  <a:pt x="78" y="1609"/>
                </a:lnTo>
                <a:lnTo>
                  <a:pt x="81" y="1621"/>
                </a:lnTo>
                <a:lnTo>
                  <a:pt x="83" y="1633"/>
                </a:lnTo>
                <a:lnTo>
                  <a:pt x="89" y="1655"/>
                </a:lnTo>
                <a:lnTo>
                  <a:pt x="96" y="1677"/>
                </a:lnTo>
                <a:lnTo>
                  <a:pt x="106" y="1698"/>
                </a:lnTo>
                <a:lnTo>
                  <a:pt x="115" y="1718"/>
                </a:lnTo>
                <a:lnTo>
                  <a:pt x="137" y="1756"/>
                </a:lnTo>
                <a:lnTo>
                  <a:pt x="158" y="1793"/>
                </a:lnTo>
                <a:lnTo>
                  <a:pt x="166" y="1812"/>
                </a:lnTo>
                <a:lnTo>
                  <a:pt x="176" y="1830"/>
                </a:lnTo>
                <a:lnTo>
                  <a:pt x="182" y="1849"/>
                </a:lnTo>
                <a:lnTo>
                  <a:pt x="188" y="1869"/>
                </a:lnTo>
                <a:lnTo>
                  <a:pt x="195" y="1894"/>
                </a:lnTo>
                <a:lnTo>
                  <a:pt x="203" y="1919"/>
                </a:lnTo>
                <a:lnTo>
                  <a:pt x="214" y="1943"/>
                </a:lnTo>
                <a:lnTo>
                  <a:pt x="226" y="1964"/>
                </a:lnTo>
                <a:lnTo>
                  <a:pt x="239" y="1986"/>
                </a:lnTo>
                <a:lnTo>
                  <a:pt x="253" y="2005"/>
                </a:lnTo>
                <a:lnTo>
                  <a:pt x="270" y="2024"/>
                </a:lnTo>
                <a:lnTo>
                  <a:pt x="288" y="2042"/>
                </a:lnTo>
                <a:lnTo>
                  <a:pt x="307" y="2058"/>
                </a:lnTo>
                <a:lnTo>
                  <a:pt x="328" y="2074"/>
                </a:lnTo>
                <a:lnTo>
                  <a:pt x="349" y="2089"/>
                </a:lnTo>
                <a:lnTo>
                  <a:pt x="373" y="2103"/>
                </a:lnTo>
                <a:lnTo>
                  <a:pt x="398" y="2116"/>
                </a:lnTo>
                <a:lnTo>
                  <a:pt x="424" y="2128"/>
                </a:lnTo>
                <a:lnTo>
                  <a:pt x="452" y="2141"/>
                </a:lnTo>
                <a:lnTo>
                  <a:pt x="480" y="2152"/>
                </a:lnTo>
                <a:lnTo>
                  <a:pt x="478" y="2159"/>
                </a:lnTo>
                <a:lnTo>
                  <a:pt x="477" y="2167"/>
                </a:lnTo>
                <a:lnTo>
                  <a:pt x="475" y="2175"/>
                </a:lnTo>
                <a:lnTo>
                  <a:pt x="475" y="2184"/>
                </a:lnTo>
                <a:lnTo>
                  <a:pt x="475" y="2202"/>
                </a:lnTo>
                <a:lnTo>
                  <a:pt x="478" y="2220"/>
                </a:lnTo>
                <a:lnTo>
                  <a:pt x="481" y="2236"/>
                </a:lnTo>
                <a:lnTo>
                  <a:pt x="487" y="2252"/>
                </a:lnTo>
                <a:lnTo>
                  <a:pt x="490" y="2259"/>
                </a:lnTo>
                <a:lnTo>
                  <a:pt x="493" y="2265"/>
                </a:lnTo>
                <a:lnTo>
                  <a:pt x="497" y="2271"/>
                </a:lnTo>
                <a:lnTo>
                  <a:pt x="500" y="2274"/>
                </a:lnTo>
                <a:lnTo>
                  <a:pt x="522" y="2298"/>
                </a:lnTo>
                <a:lnTo>
                  <a:pt x="544" y="2320"/>
                </a:lnTo>
                <a:lnTo>
                  <a:pt x="567" y="2341"/>
                </a:lnTo>
                <a:lnTo>
                  <a:pt x="591" y="2360"/>
                </a:lnTo>
                <a:lnTo>
                  <a:pt x="613" y="2378"/>
                </a:lnTo>
                <a:lnTo>
                  <a:pt x="637" y="2396"/>
                </a:lnTo>
                <a:lnTo>
                  <a:pt x="661" y="2411"/>
                </a:lnTo>
                <a:lnTo>
                  <a:pt x="685" y="2425"/>
                </a:lnTo>
                <a:lnTo>
                  <a:pt x="708" y="2438"/>
                </a:lnTo>
                <a:lnTo>
                  <a:pt x="732" y="2450"/>
                </a:lnTo>
                <a:lnTo>
                  <a:pt x="756" y="2461"/>
                </a:lnTo>
                <a:lnTo>
                  <a:pt x="780" y="2471"/>
                </a:lnTo>
                <a:lnTo>
                  <a:pt x="805" y="2479"/>
                </a:lnTo>
                <a:lnTo>
                  <a:pt x="828" y="2486"/>
                </a:lnTo>
                <a:lnTo>
                  <a:pt x="853" y="2491"/>
                </a:lnTo>
                <a:lnTo>
                  <a:pt x="877" y="2495"/>
                </a:lnTo>
                <a:lnTo>
                  <a:pt x="900" y="2499"/>
                </a:lnTo>
                <a:lnTo>
                  <a:pt x="922" y="2505"/>
                </a:lnTo>
                <a:lnTo>
                  <a:pt x="944" y="2512"/>
                </a:lnTo>
                <a:lnTo>
                  <a:pt x="964" y="2520"/>
                </a:lnTo>
                <a:lnTo>
                  <a:pt x="984" y="2530"/>
                </a:lnTo>
                <a:lnTo>
                  <a:pt x="1003" y="2539"/>
                </a:lnTo>
                <a:lnTo>
                  <a:pt x="1022" y="2551"/>
                </a:lnTo>
                <a:lnTo>
                  <a:pt x="1040" y="2563"/>
                </a:lnTo>
                <a:lnTo>
                  <a:pt x="1076" y="2589"/>
                </a:lnTo>
                <a:lnTo>
                  <a:pt x="1109" y="2618"/>
                </a:lnTo>
                <a:lnTo>
                  <a:pt x="1142" y="2646"/>
                </a:lnTo>
                <a:lnTo>
                  <a:pt x="1173" y="2674"/>
                </a:lnTo>
                <a:lnTo>
                  <a:pt x="1205" y="2701"/>
                </a:lnTo>
                <a:lnTo>
                  <a:pt x="1237" y="2725"/>
                </a:lnTo>
                <a:lnTo>
                  <a:pt x="1253" y="2737"/>
                </a:lnTo>
                <a:lnTo>
                  <a:pt x="1269" y="2746"/>
                </a:lnTo>
                <a:lnTo>
                  <a:pt x="1286" y="2756"/>
                </a:lnTo>
                <a:lnTo>
                  <a:pt x="1303" y="2763"/>
                </a:lnTo>
                <a:lnTo>
                  <a:pt x="1319" y="2770"/>
                </a:lnTo>
                <a:lnTo>
                  <a:pt x="1337" y="2775"/>
                </a:lnTo>
                <a:lnTo>
                  <a:pt x="1355" y="2778"/>
                </a:lnTo>
                <a:lnTo>
                  <a:pt x="1374" y="2779"/>
                </a:lnTo>
                <a:lnTo>
                  <a:pt x="1392" y="2779"/>
                </a:lnTo>
                <a:lnTo>
                  <a:pt x="1412" y="2777"/>
                </a:lnTo>
                <a:lnTo>
                  <a:pt x="1432" y="2774"/>
                </a:lnTo>
                <a:lnTo>
                  <a:pt x="1452" y="2766"/>
                </a:lnTo>
                <a:lnTo>
                  <a:pt x="1475" y="2759"/>
                </a:lnTo>
                <a:lnTo>
                  <a:pt x="1496" y="2752"/>
                </a:lnTo>
                <a:lnTo>
                  <a:pt x="1515" y="2747"/>
                </a:lnTo>
                <a:lnTo>
                  <a:pt x="1534" y="2743"/>
                </a:lnTo>
                <a:lnTo>
                  <a:pt x="1553" y="2740"/>
                </a:lnTo>
                <a:lnTo>
                  <a:pt x="1570" y="2738"/>
                </a:lnTo>
                <a:lnTo>
                  <a:pt x="1587" y="2736"/>
                </a:lnTo>
                <a:lnTo>
                  <a:pt x="1602" y="2734"/>
                </a:lnTo>
                <a:lnTo>
                  <a:pt x="1631" y="2734"/>
                </a:lnTo>
                <a:lnTo>
                  <a:pt x="1658" y="2737"/>
                </a:lnTo>
                <a:lnTo>
                  <a:pt x="1682" y="2740"/>
                </a:lnTo>
                <a:lnTo>
                  <a:pt x="1705" y="2745"/>
                </a:lnTo>
                <a:lnTo>
                  <a:pt x="1749" y="2755"/>
                </a:lnTo>
                <a:lnTo>
                  <a:pt x="1792" y="2763"/>
                </a:lnTo>
                <a:lnTo>
                  <a:pt x="1815" y="2764"/>
                </a:lnTo>
                <a:lnTo>
                  <a:pt x="1838" y="2764"/>
                </a:lnTo>
                <a:lnTo>
                  <a:pt x="1852" y="2763"/>
                </a:lnTo>
                <a:lnTo>
                  <a:pt x="1865" y="2760"/>
                </a:lnTo>
                <a:lnTo>
                  <a:pt x="1879" y="2758"/>
                </a:lnTo>
                <a:lnTo>
                  <a:pt x="1893" y="2755"/>
                </a:lnTo>
                <a:lnTo>
                  <a:pt x="1899" y="2751"/>
                </a:lnTo>
                <a:lnTo>
                  <a:pt x="1905" y="2747"/>
                </a:lnTo>
                <a:lnTo>
                  <a:pt x="1911" y="2741"/>
                </a:lnTo>
                <a:lnTo>
                  <a:pt x="1916" y="2734"/>
                </a:lnTo>
                <a:lnTo>
                  <a:pt x="1925" y="2718"/>
                </a:lnTo>
                <a:lnTo>
                  <a:pt x="1934" y="2700"/>
                </a:lnTo>
                <a:lnTo>
                  <a:pt x="1942" y="2681"/>
                </a:lnTo>
                <a:lnTo>
                  <a:pt x="1951" y="2664"/>
                </a:lnTo>
                <a:lnTo>
                  <a:pt x="1956" y="2657"/>
                </a:lnTo>
                <a:lnTo>
                  <a:pt x="1962" y="2651"/>
                </a:lnTo>
                <a:lnTo>
                  <a:pt x="1968" y="2646"/>
                </a:lnTo>
                <a:lnTo>
                  <a:pt x="1974" y="2644"/>
                </a:lnTo>
                <a:lnTo>
                  <a:pt x="1992" y="2639"/>
                </a:lnTo>
                <a:lnTo>
                  <a:pt x="2011" y="2637"/>
                </a:lnTo>
                <a:lnTo>
                  <a:pt x="2030" y="2637"/>
                </a:lnTo>
                <a:lnTo>
                  <a:pt x="2050" y="2636"/>
                </a:lnTo>
                <a:lnTo>
                  <a:pt x="2069" y="2634"/>
                </a:lnTo>
                <a:lnTo>
                  <a:pt x="2088" y="2631"/>
                </a:lnTo>
                <a:lnTo>
                  <a:pt x="2098" y="2629"/>
                </a:lnTo>
                <a:lnTo>
                  <a:pt x="2106" y="2625"/>
                </a:lnTo>
                <a:lnTo>
                  <a:pt x="2114" y="2620"/>
                </a:lnTo>
                <a:lnTo>
                  <a:pt x="2122" y="2615"/>
                </a:lnTo>
                <a:lnTo>
                  <a:pt x="2133" y="2607"/>
                </a:lnTo>
                <a:lnTo>
                  <a:pt x="2146" y="2601"/>
                </a:lnTo>
                <a:lnTo>
                  <a:pt x="2159" y="2594"/>
                </a:lnTo>
                <a:lnTo>
                  <a:pt x="2172" y="2588"/>
                </a:lnTo>
                <a:lnTo>
                  <a:pt x="2187" y="2582"/>
                </a:lnTo>
                <a:lnTo>
                  <a:pt x="2199" y="2575"/>
                </a:lnTo>
                <a:lnTo>
                  <a:pt x="2210" y="2568"/>
                </a:lnTo>
                <a:lnTo>
                  <a:pt x="2221" y="2560"/>
                </a:lnTo>
                <a:lnTo>
                  <a:pt x="2241" y="2539"/>
                </a:lnTo>
                <a:lnTo>
                  <a:pt x="2259" y="2519"/>
                </a:lnTo>
                <a:lnTo>
                  <a:pt x="2277" y="2499"/>
                </a:lnTo>
                <a:lnTo>
                  <a:pt x="2295" y="2476"/>
                </a:lnTo>
                <a:lnTo>
                  <a:pt x="2313" y="2450"/>
                </a:lnTo>
                <a:lnTo>
                  <a:pt x="2333" y="2419"/>
                </a:lnTo>
                <a:lnTo>
                  <a:pt x="2354" y="2381"/>
                </a:lnTo>
                <a:lnTo>
                  <a:pt x="2380" y="2336"/>
                </a:lnTo>
                <a:lnTo>
                  <a:pt x="2385" y="2328"/>
                </a:lnTo>
                <a:lnTo>
                  <a:pt x="2391" y="2321"/>
                </a:lnTo>
                <a:lnTo>
                  <a:pt x="2398" y="2312"/>
                </a:lnTo>
                <a:lnTo>
                  <a:pt x="2408" y="2304"/>
                </a:lnTo>
                <a:lnTo>
                  <a:pt x="2429" y="2285"/>
                </a:lnTo>
                <a:lnTo>
                  <a:pt x="2454" y="2264"/>
                </a:lnTo>
                <a:lnTo>
                  <a:pt x="2481" y="2240"/>
                </a:lnTo>
                <a:lnTo>
                  <a:pt x="2511" y="2213"/>
                </a:lnTo>
                <a:lnTo>
                  <a:pt x="2527" y="2197"/>
                </a:lnTo>
                <a:lnTo>
                  <a:pt x="2542" y="2182"/>
                </a:lnTo>
                <a:lnTo>
                  <a:pt x="2557" y="2165"/>
                </a:lnTo>
                <a:lnTo>
                  <a:pt x="2573" y="2147"/>
                </a:lnTo>
                <a:lnTo>
                  <a:pt x="2576" y="2141"/>
                </a:lnTo>
                <a:lnTo>
                  <a:pt x="2580" y="2134"/>
                </a:lnTo>
                <a:lnTo>
                  <a:pt x="2584" y="2128"/>
                </a:lnTo>
                <a:lnTo>
                  <a:pt x="2586" y="2121"/>
                </a:lnTo>
                <a:lnTo>
                  <a:pt x="2590" y="2106"/>
                </a:lnTo>
                <a:lnTo>
                  <a:pt x="2591" y="2091"/>
                </a:lnTo>
                <a:lnTo>
                  <a:pt x="2592" y="2076"/>
                </a:lnTo>
                <a:lnTo>
                  <a:pt x="2591" y="2061"/>
                </a:lnTo>
                <a:lnTo>
                  <a:pt x="2590" y="2046"/>
                </a:lnTo>
                <a:lnTo>
                  <a:pt x="2587" y="2033"/>
                </a:lnTo>
                <a:lnTo>
                  <a:pt x="2584" y="2014"/>
                </a:lnTo>
                <a:lnTo>
                  <a:pt x="2580" y="2001"/>
                </a:lnTo>
                <a:lnTo>
                  <a:pt x="2576" y="1992"/>
                </a:lnTo>
                <a:lnTo>
                  <a:pt x="2572" y="1985"/>
                </a:lnTo>
                <a:lnTo>
                  <a:pt x="2568" y="1976"/>
                </a:lnTo>
                <a:lnTo>
                  <a:pt x="2565" y="1965"/>
                </a:lnTo>
                <a:lnTo>
                  <a:pt x="2560" y="1951"/>
                </a:lnTo>
                <a:lnTo>
                  <a:pt x="2556" y="1930"/>
                </a:lnTo>
                <a:lnTo>
                  <a:pt x="2568" y="1939"/>
                </a:lnTo>
                <a:lnTo>
                  <a:pt x="2580" y="1948"/>
                </a:lnTo>
                <a:lnTo>
                  <a:pt x="2592" y="1956"/>
                </a:lnTo>
                <a:lnTo>
                  <a:pt x="2605" y="1963"/>
                </a:lnTo>
                <a:lnTo>
                  <a:pt x="2618" y="1969"/>
                </a:lnTo>
                <a:lnTo>
                  <a:pt x="2631" y="1975"/>
                </a:lnTo>
                <a:lnTo>
                  <a:pt x="2644" y="1980"/>
                </a:lnTo>
                <a:lnTo>
                  <a:pt x="2658" y="1983"/>
                </a:lnTo>
                <a:lnTo>
                  <a:pt x="2673" y="1988"/>
                </a:lnTo>
                <a:lnTo>
                  <a:pt x="2688" y="1990"/>
                </a:lnTo>
                <a:lnTo>
                  <a:pt x="2702" y="1993"/>
                </a:lnTo>
                <a:lnTo>
                  <a:pt x="2718" y="1995"/>
                </a:lnTo>
                <a:lnTo>
                  <a:pt x="2749" y="1996"/>
                </a:lnTo>
                <a:lnTo>
                  <a:pt x="2781" y="1996"/>
                </a:lnTo>
                <a:lnTo>
                  <a:pt x="2814" y="1995"/>
                </a:lnTo>
                <a:lnTo>
                  <a:pt x="2847" y="1992"/>
                </a:lnTo>
                <a:lnTo>
                  <a:pt x="2881" y="1987"/>
                </a:lnTo>
                <a:lnTo>
                  <a:pt x="2915" y="1981"/>
                </a:lnTo>
                <a:lnTo>
                  <a:pt x="2950" y="1973"/>
                </a:lnTo>
                <a:lnTo>
                  <a:pt x="2984" y="1964"/>
                </a:lnTo>
                <a:lnTo>
                  <a:pt x="3019" y="1956"/>
                </a:lnTo>
                <a:lnTo>
                  <a:pt x="3053" y="1945"/>
                </a:lnTo>
                <a:lnTo>
                  <a:pt x="3059" y="1944"/>
                </a:lnTo>
                <a:lnTo>
                  <a:pt x="3065" y="1939"/>
                </a:lnTo>
                <a:lnTo>
                  <a:pt x="3072" y="1935"/>
                </a:lnTo>
                <a:lnTo>
                  <a:pt x="3079" y="1930"/>
                </a:lnTo>
                <a:lnTo>
                  <a:pt x="3096" y="1916"/>
                </a:lnTo>
                <a:lnTo>
                  <a:pt x="3114" y="1901"/>
                </a:lnTo>
                <a:lnTo>
                  <a:pt x="3133" y="1886"/>
                </a:lnTo>
                <a:lnTo>
                  <a:pt x="3154" y="1873"/>
                </a:lnTo>
                <a:lnTo>
                  <a:pt x="3165" y="1867"/>
                </a:lnTo>
                <a:lnTo>
                  <a:pt x="3177" y="1862"/>
                </a:lnTo>
                <a:lnTo>
                  <a:pt x="3188" y="1859"/>
                </a:lnTo>
                <a:lnTo>
                  <a:pt x="3200" y="1855"/>
                </a:lnTo>
                <a:lnTo>
                  <a:pt x="3246" y="1849"/>
                </a:lnTo>
                <a:lnTo>
                  <a:pt x="3287" y="1844"/>
                </a:lnTo>
                <a:lnTo>
                  <a:pt x="3325" y="1841"/>
                </a:lnTo>
                <a:lnTo>
                  <a:pt x="3364" y="1835"/>
                </a:lnTo>
                <a:lnTo>
                  <a:pt x="3383" y="1830"/>
                </a:lnTo>
                <a:lnTo>
                  <a:pt x="3404" y="1826"/>
                </a:lnTo>
                <a:lnTo>
                  <a:pt x="3424" y="1821"/>
                </a:lnTo>
                <a:lnTo>
                  <a:pt x="3445" y="1813"/>
                </a:lnTo>
                <a:lnTo>
                  <a:pt x="3468" y="1805"/>
                </a:lnTo>
                <a:lnTo>
                  <a:pt x="3492" y="1794"/>
                </a:lnTo>
                <a:lnTo>
                  <a:pt x="3518" y="1784"/>
                </a:lnTo>
                <a:lnTo>
                  <a:pt x="3544" y="1769"/>
                </a:lnTo>
                <a:lnTo>
                  <a:pt x="3557" y="1763"/>
                </a:lnTo>
                <a:lnTo>
                  <a:pt x="3570" y="1760"/>
                </a:lnTo>
                <a:lnTo>
                  <a:pt x="3583" y="1756"/>
                </a:lnTo>
                <a:lnTo>
                  <a:pt x="3596" y="1754"/>
                </a:lnTo>
                <a:lnTo>
                  <a:pt x="3623" y="1752"/>
                </a:lnTo>
                <a:lnTo>
                  <a:pt x="3652" y="1752"/>
                </a:lnTo>
                <a:lnTo>
                  <a:pt x="3680" y="1752"/>
                </a:lnTo>
                <a:lnTo>
                  <a:pt x="3709" y="1753"/>
                </a:lnTo>
                <a:lnTo>
                  <a:pt x="3739" y="1753"/>
                </a:lnTo>
                <a:lnTo>
                  <a:pt x="3767" y="1750"/>
                </a:lnTo>
                <a:lnTo>
                  <a:pt x="3783" y="1747"/>
                </a:lnTo>
                <a:lnTo>
                  <a:pt x="3798" y="1741"/>
                </a:lnTo>
                <a:lnTo>
                  <a:pt x="3812" y="1733"/>
                </a:lnTo>
                <a:lnTo>
                  <a:pt x="3827" y="1724"/>
                </a:lnTo>
                <a:lnTo>
                  <a:pt x="3840" y="1717"/>
                </a:lnTo>
                <a:lnTo>
                  <a:pt x="3853" y="1709"/>
                </a:lnTo>
                <a:lnTo>
                  <a:pt x="3866" y="1703"/>
                </a:lnTo>
                <a:lnTo>
                  <a:pt x="3879" y="1699"/>
                </a:lnTo>
                <a:lnTo>
                  <a:pt x="3892" y="1698"/>
                </a:lnTo>
                <a:lnTo>
                  <a:pt x="3905" y="1697"/>
                </a:lnTo>
                <a:lnTo>
                  <a:pt x="3918" y="1697"/>
                </a:lnTo>
                <a:lnTo>
                  <a:pt x="3930" y="1697"/>
                </a:lnTo>
                <a:lnTo>
                  <a:pt x="3954" y="1699"/>
                </a:lnTo>
                <a:lnTo>
                  <a:pt x="3978" y="1703"/>
                </a:lnTo>
                <a:lnTo>
                  <a:pt x="4025" y="1714"/>
                </a:lnTo>
                <a:lnTo>
                  <a:pt x="4073" y="1725"/>
                </a:lnTo>
                <a:lnTo>
                  <a:pt x="4096" y="1731"/>
                </a:lnTo>
                <a:lnTo>
                  <a:pt x="4121" y="1734"/>
                </a:lnTo>
                <a:lnTo>
                  <a:pt x="4134" y="1735"/>
                </a:lnTo>
                <a:lnTo>
                  <a:pt x="4147" y="1736"/>
                </a:lnTo>
                <a:lnTo>
                  <a:pt x="4161" y="1736"/>
                </a:lnTo>
                <a:lnTo>
                  <a:pt x="4174" y="1735"/>
                </a:lnTo>
                <a:lnTo>
                  <a:pt x="4188" y="1734"/>
                </a:lnTo>
                <a:lnTo>
                  <a:pt x="4201" y="1731"/>
                </a:lnTo>
                <a:lnTo>
                  <a:pt x="4215" y="1728"/>
                </a:lnTo>
                <a:lnTo>
                  <a:pt x="4231" y="1723"/>
                </a:lnTo>
                <a:lnTo>
                  <a:pt x="4245" y="1718"/>
                </a:lnTo>
                <a:lnTo>
                  <a:pt x="4260" y="1711"/>
                </a:lnTo>
                <a:lnTo>
                  <a:pt x="4277" y="1704"/>
                </a:lnTo>
                <a:lnTo>
                  <a:pt x="4292" y="1696"/>
                </a:lnTo>
                <a:lnTo>
                  <a:pt x="4303" y="1690"/>
                </a:lnTo>
                <a:lnTo>
                  <a:pt x="4315" y="1685"/>
                </a:lnTo>
                <a:lnTo>
                  <a:pt x="4326" y="1683"/>
                </a:lnTo>
                <a:lnTo>
                  <a:pt x="4336" y="1680"/>
                </a:lnTo>
                <a:lnTo>
                  <a:pt x="4348" y="1678"/>
                </a:lnTo>
                <a:lnTo>
                  <a:pt x="4360" y="1677"/>
                </a:lnTo>
                <a:lnTo>
                  <a:pt x="4372" y="1677"/>
                </a:lnTo>
                <a:lnTo>
                  <a:pt x="4385" y="1678"/>
                </a:lnTo>
                <a:lnTo>
                  <a:pt x="4410" y="1680"/>
                </a:lnTo>
                <a:lnTo>
                  <a:pt x="4436" y="1684"/>
                </a:lnTo>
                <a:lnTo>
                  <a:pt x="4462" y="1690"/>
                </a:lnTo>
                <a:lnTo>
                  <a:pt x="4490" y="1695"/>
                </a:lnTo>
                <a:lnTo>
                  <a:pt x="4518" y="1700"/>
                </a:lnTo>
                <a:lnTo>
                  <a:pt x="4548" y="1705"/>
                </a:lnTo>
                <a:lnTo>
                  <a:pt x="4578" y="1708"/>
                </a:lnTo>
                <a:lnTo>
                  <a:pt x="4609" y="1709"/>
                </a:lnTo>
                <a:lnTo>
                  <a:pt x="4624" y="1709"/>
                </a:lnTo>
                <a:lnTo>
                  <a:pt x="4641" y="1708"/>
                </a:lnTo>
                <a:lnTo>
                  <a:pt x="4656" y="1705"/>
                </a:lnTo>
                <a:lnTo>
                  <a:pt x="4673" y="1703"/>
                </a:lnTo>
                <a:lnTo>
                  <a:pt x="4688" y="1699"/>
                </a:lnTo>
                <a:lnTo>
                  <a:pt x="4705" y="1695"/>
                </a:lnTo>
                <a:lnTo>
                  <a:pt x="4723" y="1689"/>
                </a:lnTo>
                <a:lnTo>
                  <a:pt x="4739" y="1681"/>
                </a:lnTo>
                <a:lnTo>
                  <a:pt x="4752" y="1677"/>
                </a:lnTo>
                <a:lnTo>
                  <a:pt x="4765" y="1674"/>
                </a:lnTo>
                <a:lnTo>
                  <a:pt x="4780" y="1674"/>
                </a:lnTo>
                <a:lnTo>
                  <a:pt x="4794" y="1676"/>
                </a:lnTo>
                <a:lnTo>
                  <a:pt x="4808" y="1678"/>
                </a:lnTo>
                <a:lnTo>
                  <a:pt x="4822" y="1683"/>
                </a:lnTo>
                <a:lnTo>
                  <a:pt x="4837" y="1687"/>
                </a:lnTo>
                <a:lnTo>
                  <a:pt x="4851" y="1692"/>
                </a:lnTo>
                <a:lnTo>
                  <a:pt x="4880" y="1704"/>
                </a:lnTo>
                <a:lnTo>
                  <a:pt x="4906" y="1716"/>
                </a:lnTo>
                <a:lnTo>
                  <a:pt x="4918" y="1721"/>
                </a:lnTo>
                <a:lnTo>
                  <a:pt x="4929" y="1724"/>
                </a:lnTo>
                <a:lnTo>
                  <a:pt x="4939" y="1727"/>
                </a:lnTo>
                <a:lnTo>
                  <a:pt x="4948" y="1728"/>
                </a:lnTo>
                <a:lnTo>
                  <a:pt x="4962" y="1728"/>
                </a:lnTo>
                <a:lnTo>
                  <a:pt x="4976" y="1727"/>
                </a:lnTo>
                <a:lnTo>
                  <a:pt x="4992" y="1724"/>
                </a:lnTo>
                <a:lnTo>
                  <a:pt x="5009" y="1721"/>
                </a:lnTo>
                <a:lnTo>
                  <a:pt x="5026" y="1717"/>
                </a:lnTo>
                <a:lnTo>
                  <a:pt x="5041" y="1711"/>
                </a:lnTo>
                <a:lnTo>
                  <a:pt x="5057" y="1706"/>
                </a:lnTo>
                <a:lnTo>
                  <a:pt x="5070" y="1700"/>
                </a:lnTo>
                <a:lnTo>
                  <a:pt x="5072" y="1699"/>
                </a:lnTo>
                <a:lnTo>
                  <a:pt x="5074" y="1699"/>
                </a:lnTo>
                <a:lnTo>
                  <a:pt x="5077" y="1699"/>
                </a:lnTo>
                <a:lnTo>
                  <a:pt x="5080" y="1700"/>
                </a:lnTo>
                <a:lnTo>
                  <a:pt x="5087" y="1704"/>
                </a:lnTo>
                <a:lnTo>
                  <a:pt x="5095" y="1708"/>
                </a:lnTo>
                <a:lnTo>
                  <a:pt x="5102" y="1712"/>
                </a:lnTo>
                <a:lnTo>
                  <a:pt x="5109" y="1717"/>
                </a:lnTo>
                <a:lnTo>
                  <a:pt x="5117" y="1721"/>
                </a:lnTo>
                <a:lnTo>
                  <a:pt x="5124" y="1724"/>
                </a:lnTo>
                <a:lnTo>
                  <a:pt x="5133" y="1724"/>
                </a:lnTo>
                <a:lnTo>
                  <a:pt x="5143" y="1723"/>
                </a:lnTo>
                <a:lnTo>
                  <a:pt x="5154" y="1722"/>
                </a:lnTo>
                <a:lnTo>
                  <a:pt x="5166" y="1718"/>
                </a:lnTo>
                <a:lnTo>
                  <a:pt x="5190" y="1711"/>
                </a:lnTo>
                <a:lnTo>
                  <a:pt x="5216" y="1703"/>
                </a:lnTo>
                <a:lnTo>
                  <a:pt x="5241" y="1695"/>
                </a:lnTo>
                <a:lnTo>
                  <a:pt x="5262" y="1690"/>
                </a:lnTo>
                <a:lnTo>
                  <a:pt x="5272" y="1689"/>
                </a:lnTo>
                <a:lnTo>
                  <a:pt x="5280" y="1689"/>
                </a:lnTo>
                <a:lnTo>
                  <a:pt x="5287" y="1691"/>
                </a:lnTo>
                <a:lnTo>
                  <a:pt x="5292" y="1695"/>
                </a:lnTo>
                <a:lnTo>
                  <a:pt x="5303" y="1704"/>
                </a:lnTo>
                <a:lnTo>
                  <a:pt x="5314" y="1711"/>
                </a:lnTo>
                <a:lnTo>
                  <a:pt x="5325" y="1718"/>
                </a:lnTo>
                <a:lnTo>
                  <a:pt x="5338" y="1724"/>
                </a:lnTo>
                <a:lnTo>
                  <a:pt x="5350" y="1728"/>
                </a:lnTo>
                <a:lnTo>
                  <a:pt x="5363" y="1731"/>
                </a:lnTo>
                <a:lnTo>
                  <a:pt x="5376" y="1734"/>
                </a:lnTo>
                <a:lnTo>
                  <a:pt x="5389" y="1734"/>
                </a:lnTo>
                <a:lnTo>
                  <a:pt x="5402" y="1734"/>
                </a:lnTo>
                <a:lnTo>
                  <a:pt x="5415" y="1731"/>
                </a:lnTo>
                <a:lnTo>
                  <a:pt x="5430" y="1729"/>
                </a:lnTo>
                <a:lnTo>
                  <a:pt x="5444" y="1725"/>
                </a:lnTo>
                <a:lnTo>
                  <a:pt x="5458" y="1721"/>
                </a:lnTo>
                <a:lnTo>
                  <a:pt x="5471" y="1715"/>
                </a:lnTo>
                <a:lnTo>
                  <a:pt x="5486" y="1709"/>
                </a:lnTo>
                <a:lnTo>
                  <a:pt x="5500" y="1700"/>
                </a:lnTo>
                <a:lnTo>
                  <a:pt x="5541" y="1678"/>
                </a:lnTo>
                <a:lnTo>
                  <a:pt x="5582" y="1654"/>
                </a:lnTo>
                <a:lnTo>
                  <a:pt x="5622" y="1633"/>
                </a:lnTo>
                <a:lnTo>
                  <a:pt x="5661" y="1610"/>
                </a:lnTo>
                <a:lnTo>
                  <a:pt x="5701" y="1586"/>
                </a:lnTo>
                <a:lnTo>
                  <a:pt x="5739" y="1561"/>
                </a:lnTo>
                <a:lnTo>
                  <a:pt x="5758" y="1548"/>
                </a:lnTo>
                <a:lnTo>
                  <a:pt x="5776" y="1534"/>
                </a:lnTo>
                <a:lnTo>
                  <a:pt x="5793" y="1519"/>
                </a:lnTo>
                <a:lnTo>
                  <a:pt x="5811" y="1503"/>
                </a:lnTo>
                <a:lnTo>
                  <a:pt x="5821" y="1493"/>
                </a:lnTo>
                <a:lnTo>
                  <a:pt x="5830" y="1479"/>
                </a:lnTo>
                <a:lnTo>
                  <a:pt x="5837" y="1464"/>
                </a:lnTo>
                <a:lnTo>
                  <a:pt x="5846" y="1446"/>
                </a:lnTo>
                <a:lnTo>
                  <a:pt x="5859" y="1407"/>
                </a:lnTo>
                <a:lnTo>
                  <a:pt x="5871" y="1365"/>
                </a:lnTo>
                <a:lnTo>
                  <a:pt x="5881" y="1325"/>
                </a:lnTo>
                <a:lnTo>
                  <a:pt x="5891" y="1289"/>
                </a:lnTo>
                <a:lnTo>
                  <a:pt x="5896" y="1275"/>
                </a:lnTo>
                <a:lnTo>
                  <a:pt x="5899" y="1263"/>
                </a:lnTo>
                <a:lnTo>
                  <a:pt x="5904" y="1254"/>
                </a:lnTo>
                <a:lnTo>
                  <a:pt x="5907" y="1248"/>
                </a:lnTo>
                <a:lnTo>
                  <a:pt x="5948" y="1212"/>
                </a:lnTo>
                <a:lnTo>
                  <a:pt x="5986" y="1178"/>
                </a:lnTo>
                <a:lnTo>
                  <a:pt x="6023" y="1143"/>
                </a:lnTo>
                <a:lnTo>
                  <a:pt x="6058" y="1108"/>
                </a:lnTo>
                <a:lnTo>
                  <a:pt x="6092" y="1073"/>
                </a:lnTo>
                <a:lnTo>
                  <a:pt x="6123" y="1039"/>
                </a:lnTo>
                <a:lnTo>
                  <a:pt x="6152" y="1003"/>
                </a:lnTo>
                <a:lnTo>
                  <a:pt x="6181" y="966"/>
                </a:lnTo>
                <a:lnTo>
                  <a:pt x="6193" y="947"/>
                </a:lnTo>
                <a:lnTo>
                  <a:pt x="6206" y="928"/>
                </a:lnTo>
                <a:lnTo>
                  <a:pt x="6218" y="909"/>
                </a:lnTo>
                <a:lnTo>
                  <a:pt x="6228" y="890"/>
                </a:lnTo>
                <a:lnTo>
                  <a:pt x="6239" y="870"/>
                </a:lnTo>
                <a:lnTo>
                  <a:pt x="6250" y="850"/>
                </a:lnTo>
                <a:lnTo>
                  <a:pt x="6259" y="828"/>
                </a:lnTo>
                <a:lnTo>
                  <a:pt x="6269" y="807"/>
                </a:lnTo>
                <a:lnTo>
                  <a:pt x="6277" y="786"/>
                </a:lnTo>
                <a:lnTo>
                  <a:pt x="6284" y="763"/>
                </a:lnTo>
                <a:lnTo>
                  <a:pt x="6291" y="740"/>
                </a:lnTo>
                <a:lnTo>
                  <a:pt x="6298" y="718"/>
                </a:lnTo>
                <a:lnTo>
                  <a:pt x="6303" y="694"/>
                </a:lnTo>
                <a:lnTo>
                  <a:pt x="6309" y="669"/>
                </a:lnTo>
                <a:lnTo>
                  <a:pt x="6313" y="644"/>
                </a:lnTo>
                <a:lnTo>
                  <a:pt x="6317" y="618"/>
                </a:lnTo>
                <a:lnTo>
                  <a:pt x="6316" y="612"/>
                </a:lnTo>
                <a:lnTo>
                  <a:pt x="6314" y="605"/>
                </a:lnTo>
                <a:lnTo>
                  <a:pt x="6310" y="598"/>
                </a:lnTo>
                <a:lnTo>
                  <a:pt x="6304" y="589"/>
                </a:lnTo>
                <a:lnTo>
                  <a:pt x="6289" y="569"/>
                </a:lnTo>
                <a:lnTo>
                  <a:pt x="6268" y="545"/>
                </a:lnTo>
                <a:lnTo>
                  <a:pt x="6260" y="537"/>
                </a:lnTo>
                <a:lnTo>
                  <a:pt x="6252" y="530"/>
                </a:lnTo>
                <a:lnTo>
                  <a:pt x="6244" y="523"/>
                </a:lnTo>
                <a:lnTo>
                  <a:pt x="6234" y="517"/>
                </a:lnTo>
                <a:lnTo>
                  <a:pt x="6226" y="512"/>
                </a:lnTo>
                <a:lnTo>
                  <a:pt x="6216" y="507"/>
                </a:lnTo>
                <a:lnTo>
                  <a:pt x="6207" y="504"/>
                </a:lnTo>
                <a:lnTo>
                  <a:pt x="6197" y="500"/>
                </a:lnTo>
                <a:lnTo>
                  <a:pt x="6177" y="494"/>
                </a:lnTo>
                <a:lnTo>
                  <a:pt x="6156" y="491"/>
                </a:lnTo>
                <a:lnTo>
                  <a:pt x="6134" y="488"/>
                </a:lnTo>
                <a:lnTo>
                  <a:pt x="6113" y="487"/>
                </a:lnTo>
                <a:lnTo>
                  <a:pt x="6069" y="487"/>
                </a:lnTo>
                <a:lnTo>
                  <a:pt x="6024" y="488"/>
                </a:lnTo>
                <a:lnTo>
                  <a:pt x="6003" y="490"/>
                </a:lnTo>
                <a:lnTo>
                  <a:pt x="5981" y="490"/>
                </a:lnTo>
                <a:lnTo>
                  <a:pt x="5960" y="488"/>
                </a:lnTo>
                <a:lnTo>
                  <a:pt x="5940" y="486"/>
                </a:lnTo>
                <a:lnTo>
                  <a:pt x="5921" y="485"/>
                </a:lnTo>
                <a:lnTo>
                  <a:pt x="5904" y="484"/>
                </a:lnTo>
                <a:lnTo>
                  <a:pt x="5887" y="484"/>
                </a:lnTo>
                <a:lnTo>
                  <a:pt x="5871" y="484"/>
                </a:lnTo>
                <a:lnTo>
                  <a:pt x="5855" y="485"/>
                </a:lnTo>
                <a:lnTo>
                  <a:pt x="5841" y="487"/>
                </a:lnTo>
                <a:lnTo>
                  <a:pt x="5827" y="490"/>
                </a:lnTo>
                <a:lnTo>
                  <a:pt x="5814" y="493"/>
                </a:lnTo>
                <a:lnTo>
                  <a:pt x="5789" y="500"/>
                </a:lnTo>
                <a:lnTo>
                  <a:pt x="5766" y="510"/>
                </a:lnTo>
                <a:lnTo>
                  <a:pt x="5745" y="519"/>
                </a:lnTo>
                <a:lnTo>
                  <a:pt x="5726" y="530"/>
                </a:lnTo>
                <a:lnTo>
                  <a:pt x="5707" y="540"/>
                </a:lnTo>
                <a:lnTo>
                  <a:pt x="5689" y="549"/>
                </a:lnTo>
                <a:lnTo>
                  <a:pt x="5671" y="557"/>
                </a:lnTo>
                <a:lnTo>
                  <a:pt x="5653" y="563"/>
                </a:lnTo>
                <a:lnTo>
                  <a:pt x="5645" y="566"/>
                </a:lnTo>
                <a:lnTo>
                  <a:pt x="5635" y="567"/>
                </a:lnTo>
                <a:lnTo>
                  <a:pt x="5626" y="568"/>
                </a:lnTo>
                <a:lnTo>
                  <a:pt x="5618" y="568"/>
                </a:lnTo>
                <a:lnTo>
                  <a:pt x="5608" y="567"/>
                </a:lnTo>
                <a:lnTo>
                  <a:pt x="5598" y="564"/>
                </a:lnTo>
                <a:lnTo>
                  <a:pt x="5588" y="562"/>
                </a:lnTo>
                <a:lnTo>
                  <a:pt x="5578" y="559"/>
                </a:lnTo>
                <a:lnTo>
                  <a:pt x="5568" y="555"/>
                </a:lnTo>
                <a:lnTo>
                  <a:pt x="5544" y="551"/>
                </a:lnTo>
                <a:lnTo>
                  <a:pt x="5526" y="551"/>
                </a:lnTo>
                <a:lnTo>
                  <a:pt x="5507" y="550"/>
                </a:lnTo>
                <a:lnTo>
                  <a:pt x="5483" y="551"/>
                </a:lnTo>
                <a:lnTo>
                  <a:pt x="5458" y="555"/>
                </a:lnTo>
                <a:lnTo>
                  <a:pt x="5431" y="561"/>
                </a:lnTo>
                <a:lnTo>
                  <a:pt x="5401" y="568"/>
                </a:lnTo>
                <a:lnTo>
                  <a:pt x="5386" y="574"/>
                </a:lnTo>
                <a:lnTo>
                  <a:pt x="5370" y="580"/>
                </a:lnTo>
                <a:lnTo>
                  <a:pt x="5354" y="586"/>
                </a:lnTo>
                <a:lnTo>
                  <a:pt x="5337" y="594"/>
                </a:lnTo>
                <a:lnTo>
                  <a:pt x="5319" y="603"/>
                </a:lnTo>
                <a:lnTo>
                  <a:pt x="5303" y="612"/>
                </a:lnTo>
                <a:lnTo>
                  <a:pt x="5285" y="623"/>
                </a:lnTo>
                <a:lnTo>
                  <a:pt x="5267" y="635"/>
                </a:lnTo>
                <a:lnTo>
                  <a:pt x="5248" y="648"/>
                </a:lnTo>
                <a:lnTo>
                  <a:pt x="5230" y="662"/>
                </a:lnTo>
                <a:lnTo>
                  <a:pt x="5211" y="677"/>
                </a:lnTo>
                <a:lnTo>
                  <a:pt x="5193" y="694"/>
                </a:lnTo>
                <a:lnTo>
                  <a:pt x="5137" y="658"/>
                </a:lnTo>
                <a:lnTo>
                  <a:pt x="5078" y="623"/>
                </a:lnTo>
                <a:lnTo>
                  <a:pt x="5017" y="588"/>
                </a:lnTo>
                <a:lnTo>
                  <a:pt x="4954" y="554"/>
                </a:lnTo>
                <a:lnTo>
                  <a:pt x="4890" y="522"/>
                </a:lnTo>
                <a:lnTo>
                  <a:pt x="4826" y="492"/>
                </a:lnTo>
                <a:lnTo>
                  <a:pt x="4794" y="479"/>
                </a:lnTo>
                <a:lnTo>
                  <a:pt x="4763" y="466"/>
                </a:lnTo>
                <a:lnTo>
                  <a:pt x="4732" y="454"/>
                </a:lnTo>
                <a:lnTo>
                  <a:pt x="4701" y="444"/>
                </a:lnTo>
                <a:close/>
              </a:path>
            </a:pathLst>
          </a:custGeom>
          <a:solidFill>
            <a:srgbClr val="FFCC99"/>
          </a:solidFill>
          <a:ln w="28575">
            <a:solidFill>
              <a:srgbClr val="6633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44427" name="Rectangle 59"/>
          <p:cNvSpPr>
            <a:spLocks noChangeArrowheads="1"/>
          </p:cNvSpPr>
          <p:nvPr/>
        </p:nvSpPr>
        <p:spPr bwMode="auto">
          <a:xfrm>
            <a:off x="730250" y="1581150"/>
            <a:ext cx="19542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Insulin</a:t>
            </a:r>
            <a:b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Secretion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515110" name="Rectangle 38"/>
          <p:cNvSpPr>
            <a:spLocks noChangeArrowheads="1"/>
          </p:cNvSpPr>
          <p:nvPr/>
        </p:nvSpPr>
        <p:spPr bwMode="auto">
          <a:xfrm>
            <a:off x="1568450" y="4960938"/>
            <a:ext cx="1065213" cy="274637"/>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Increased</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a:ea typeface="ＭＳ Ｐゴシック"/>
              <a:cs typeface="ＭＳ Ｐゴシック"/>
            </a:endParaRPr>
          </a:p>
        </p:txBody>
      </p:sp>
      <p:sp>
        <p:nvSpPr>
          <p:cNvPr id="515111" name="Rectangle 39"/>
          <p:cNvSpPr>
            <a:spLocks noChangeArrowheads="1"/>
          </p:cNvSpPr>
          <p:nvPr/>
        </p:nvSpPr>
        <p:spPr bwMode="auto">
          <a:xfrm>
            <a:off x="1846263" y="5275263"/>
            <a:ext cx="495300" cy="273050"/>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HGP</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a:ea typeface="ＭＳ Ｐゴシック"/>
              <a:cs typeface="ＭＳ Ｐゴシック"/>
            </a:endParaRPr>
          </a:p>
        </p:txBody>
      </p:sp>
      <p:sp>
        <p:nvSpPr>
          <p:cNvPr id="430094" name="Freeform 52"/>
          <p:cNvSpPr>
            <a:spLocks/>
          </p:cNvSpPr>
          <p:nvPr/>
        </p:nvSpPr>
        <p:spPr bwMode="auto">
          <a:xfrm rot="-1475969">
            <a:off x="2141538" y="4160838"/>
            <a:ext cx="1250950" cy="430212"/>
          </a:xfrm>
          <a:custGeom>
            <a:avLst/>
            <a:gdLst>
              <a:gd name="T0" fmla="*/ 0 w 924"/>
              <a:gd name="T1" fmla="*/ 2147483646 h 317"/>
              <a:gd name="T2" fmla="*/ 2147483646 w 924"/>
              <a:gd name="T3" fmla="*/ 2147483646 h 317"/>
              <a:gd name="T4" fmla="*/ 2147483646 w 924"/>
              <a:gd name="T5" fmla="*/ 2147483646 h 317"/>
              <a:gd name="T6" fmla="*/ 2147483646 w 924"/>
              <a:gd name="T7" fmla="*/ 2147483646 h 317"/>
              <a:gd name="T8" fmla="*/ 2147483646 w 924"/>
              <a:gd name="T9" fmla="*/ 2147483646 h 317"/>
              <a:gd name="T10" fmla="*/ 2147483646 w 924"/>
              <a:gd name="T11" fmla="*/ 2147483646 h 317"/>
              <a:gd name="T12" fmla="*/ 2147483646 w 924"/>
              <a:gd name="T13" fmla="*/ 2147483646 h 317"/>
              <a:gd name="T14" fmla="*/ 2147483646 w 924"/>
              <a:gd name="T15" fmla="*/ 2147483646 h 317"/>
              <a:gd name="T16" fmla="*/ 2147483646 w 924"/>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4"/>
              <a:gd name="T28" fmla="*/ 0 h 317"/>
              <a:gd name="T29" fmla="*/ 924 w 924"/>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4" h="317">
                <a:moveTo>
                  <a:pt x="0" y="315"/>
                </a:moveTo>
                <a:cubicBezTo>
                  <a:pt x="27" y="305"/>
                  <a:pt x="119" y="259"/>
                  <a:pt x="168" y="259"/>
                </a:cubicBezTo>
                <a:cubicBezTo>
                  <a:pt x="216" y="258"/>
                  <a:pt x="264" y="317"/>
                  <a:pt x="291" y="311"/>
                </a:cubicBezTo>
                <a:cubicBezTo>
                  <a:pt x="317" y="304"/>
                  <a:pt x="295" y="229"/>
                  <a:pt x="330" y="218"/>
                </a:cubicBezTo>
                <a:cubicBezTo>
                  <a:pt x="365" y="206"/>
                  <a:pt x="469" y="253"/>
                  <a:pt x="503" y="241"/>
                </a:cubicBezTo>
                <a:cubicBezTo>
                  <a:pt x="537" y="229"/>
                  <a:pt x="498" y="156"/>
                  <a:pt x="531" y="147"/>
                </a:cubicBezTo>
                <a:cubicBezTo>
                  <a:pt x="564" y="137"/>
                  <a:pt x="669" y="190"/>
                  <a:pt x="703" y="184"/>
                </a:cubicBezTo>
                <a:cubicBezTo>
                  <a:pt x="737" y="178"/>
                  <a:pt x="701" y="142"/>
                  <a:pt x="738" y="111"/>
                </a:cubicBezTo>
                <a:cubicBezTo>
                  <a:pt x="775" y="81"/>
                  <a:pt x="886" y="23"/>
                  <a:pt x="924"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3" name="Rectangle 60"/>
          <p:cNvSpPr>
            <a:spLocks noChangeArrowheads="1"/>
          </p:cNvSpPr>
          <p:nvPr/>
        </p:nvSpPr>
        <p:spPr bwMode="auto">
          <a:xfrm>
            <a:off x="-139700" y="2589213"/>
            <a:ext cx="2154238" cy="246062"/>
          </a:xfrm>
          <a:prstGeom prst="rect">
            <a:avLst/>
          </a:prstGeom>
          <a:noFill/>
          <a:ln>
            <a:noFill/>
          </a:ln>
          <a:effectLst>
            <a:outerShdw blurRad="63500" dist="38099" dir="2700000" algn="ctr" rotWithShape="0">
              <a:schemeClr val="tx1">
                <a:alpha val="74998"/>
              </a:schemeClr>
            </a:outerShdw>
          </a:effectLst>
        </p:spPr>
        <p:txBody>
          <a:bodyPr lIns="0" tIns="0" rIns="0" bIns="0">
            <a:spAutoFit/>
          </a:bodyPr>
          <a:lstStyle>
            <a:lvl1pPr eaLnBrk="0" hangingPunct="0">
              <a:defRPr sz="2400">
                <a:solidFill>
                  <a:schemeClr val="tx1"/>
                </a:solidFill>
                <a:latin typeface="Helvetica" pitchFamily="1" charset="0"/>
                <a:ea typeface="MS PGothic" pitchFamily="34" charset="-128"/>
              </a:defRPr>
            </a:lvl1pPr>
            <a:lvl2pPr marL="742950" indent="-285750" eaLnBrk="0" hangingPunct="0">
              <a:defRPr sz="2400">
                <a:solidFill>
                  <a:schemeClr val="tx1"/>
                </a:solidFill>
                <a:latin typeface="Helvetica" pitchFamily="1" charset="0"/>
                <a:ea typeface="MS PGothic" pitchFamily="34" charset="-128"/>
              </a:defRPr>
            </a:lvl2pPr>
            <a:lvl3pPr marL="1143000" indent="-228600" eaLnBrk="0" hangingPunct="0">
              <a:defRPr sz="2400">
                <a:solidFill>
                  <a:schemeClr val="tx1"/>
                </a:solidFill>
                <a:latin typeface="Helvetica" pitchFamily="1" charset="0"/>
                <a:ea typeface="MS PGothic" pitchFamily="34" charset="-128"/>
              </a:defRPr>
            </a:lvl3pPr>
            <a:lvl4pPr marL="1600200" indent="-228600" eaLnBrk="0" hangingPunct="0">
              <a:defRPr sz="2400">
                <a:solidFill>
                  <a:schemeClr val="tx1"/>
                </a:solidFill>
                <a:latin typeface="Helvetica" pitchFamily="1" charset="0"/>
                <a:ea typeface="MS PGothic" pitchFamily="34" charset="-128"/>
              </a:defRPr>
            </a:lvl4pPr>
            <a:lvl5pPr marL="2057400" indent="-228600" eaLnBrk="0" hangingPunct="0">
              <a:defRPr sz="2400">
                <a:solidFill>
                  <a:schemeClr val="tx1"/>
                </a:solidFill>
                <a:latin typeface="Helvetica"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1"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Islet–</a:t>
            </a:r>
            <a:r>
              <a:rPr kumimoji="0" lang="en-US" altLang="en-US" sz="1778" b="1" i="0" u="none" strike="noStrike" kern="1200" cap="none" spc="0" normalizeH="0" baseline="0" noProof="0">
                <a:ln>
                  <a:noFill/>
                </a:ln>
                <a:solidFill>
                  <a:srgbClr val="FFFFFF"/>
                </a:solidFill>
                <a:effectLst/>
                <a:uLnTx/>
                <a:uFillTx/>
                <a:latin typeface="Symbol" pitchFamily="18" charset="2"/>
                <a:ea typeface="MS PGothic" pitchFamily="34" charset="-128"/>
                <a:cs typeface="+mn-cs"/>
              </a:rPr>
              <a:t>a </a:t>
            </a: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cell</a:t>
            </a:r>
            <a:endParaRPr kumimoji="0" lang="en-US" altLang="en-US" sz="1778" b="0" i="0" u="none" strike="noStrike" kern="1200" cap="none" spc="0" normalizeH="0" baseline="0" noProof="0">
              <a:ln>
                <a:noFill/>
              </a:ln>
              <a:solidFill>
                <a:srgbClr val="FFFFFF"/>
              </a:solidFill>
              <a:effectLst/>
              <a:uLnTx/>
              <a:uFillTx/>
              <a:latin typeface="Times" pitchFamily="1" charset="0"/>
              <a:ea typeface="MS PGothic" pitchFamily="34" charset="-128"/>
              <a:cs typeface="+mn-cs"/>
            </a:endParaRPr>
          </a:p>
        </p:txBody>
      </p:sp>
      <p:sp>
        <p:nvSpPr>
          <p:cNvPr id="515133" name="Rectangle 61"/>
          <p:cNvSpPr>
            <a:spLocks noChangeArrowheads="1"/>
          </p:cNvSpPr>
          <p:nvPr/>
        </p:nvSpPr>
        <p:spPr bwMode="auto">
          <a:xfrm>
            <a:off x="260350" y="4411663"/>
            <a:ext cx="1065213" cy="738187"/>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Increased</a:t>
            </a:r>
            <a:b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b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Glucagon</a:t>
            </a:r>
            <a:b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b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Secretion</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a:ea typeface="ＭＳ Ｐゴシック"/>
              <a:cs typeface="ＭＳ Ｐゴシック"/>
            </a:endParaRPr>
          </a:p>
        </p:txBody>
      </p:sp>
      <p:sp>
        <p:nvSpPr>
          <p:cNvPr id="430097" name="Freeform 62"/>
          <p:cNvSpPr>
            <a:spLocks/>
          </p:cNvSpPr>
          <p:nvPr/>
        </p:nvSpPr>
        <p:spPr bwMode="auto">
          <a:xfrm rot="18357658" flipV="1">
            <a:off x="2034382" y="3501231"/>
            <a:ext cx="711200" cy="500063"/>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44434" name="Rectangle 166"/>
          <p:cNvSpPr>
            <a:spLocks noChangeArrowheads="1"/>
          </p:cNvSpPr>
          <p:nvPr/>
        </p:nvSpPr>
        <p:spPr bwMode="auto">
          <a:xfrm>
            <a:off x="2103438" y="407988"/>
            <a:ext cx="5557837" cy="657225"/>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267"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OMINOUS OCTET</a:t>
            </a:r>
          </a:p>
        </p:txBody>
      </p:sp>
      <p:sp>
        <p:nvSpPr>
          <p:cNvPr id="430099" name="Freeform 177"/>
          <p:cNvSpPr>
            <a:spLocks/>
          </p:cNvSpPr>
          <p:nvPr/>
        </p:nvSpPr>
        <p:spPr bwMode="auto">
          <a:xfrm>
            <a:off x="7224713" y="3173413"/>
            <a:ext cx="1379537" cy="1771650"/>
          </a:xfrm>
          <a:custGeom>
            <a:avLst/>
            <a:gdLst>
              <a:gd name="T0" fmla="*/ 2147483646 w 978"/>
              <a:gd name="T1" fmla="*/ 2147483646 h 1255"/>
              <a:gd name="T2" fmla="*/ 2147483646 w 978"/>
              <a:gd name="T3" fmla="*/ 2147483646 h 1255"/>
              <a:gd name="T4" fmla="*/ 2147483646 w 978"/>
              <a:gd name="T5" fmla="*/ 2147483646 h 1255"/>
              <a:gd name="T6" fmla="*/ 2147483646 w 978"/>
              <a:gd name="T7" fmla="*/ 2147483646 h 1255"/>
              <a:gd name="T8" fmla="*/ 2147483646 w 978"/>
              <a:gd name="T9" fmla="*/ 2147483646 h 1255"/>
              <a:gd name="T10" fmla="*/ 2147483646 w 978"/>
              <a:gd name="T11" fmla="*/ 2147483646 h 1255"/>
              <a:gd name="T12" fmla="*/ 2147483646 w 978"/>
              <a:gd name="T13" fmla="*/ 2147483646 h 1255"/>
              <a:gd name="T14" fmla="*/ 2147483646 w 978"/>
              <a:gd name="T15" fmla="*/ 2147483646 h 1255"/>
              <a:gd name="T16" fmla="*/ 2147483646 w 978"/>
              <a:gd name="T17" fmla="*/ 2147483646 h 1255"/>
              <a:gd name="T18" fmla="*/ 2147483646 w 978"/>
              <a:gd name="T19" fmla="*/ 2147483646 h 1255"/>
              <a:gd name="T20" fmla="*/ 2147483646 w 978"/>
              <a:gd name="T21" fmla="*/ 2147483646 h 1255"/>
              <a:gd name="T22" fmla="*/ 2147483646 w 978"/>
              <a:gd name="T23" fmla="*/ 2147483646 h 1255"/>
              <a:gd name="T24" fmla="*/ 2147483646 w 978"/>
              <a:gd name="T25" fmla="*/ 2147483646 h 1255"/>
              <a:gd name="T26" fmla="*/ 2147483646 w 978"/>
              <a:gd name="T27" fmla="*/ 2147483646 h 1255"/>
              <a:gd name="T28" fmla="*/ 2147483646 w 978"/>
              <a:gd name="T29" fmla="*/ 2147483646 h 1255"/>
              <a:gd name="T30" fmla="*/ 2147483646 w 978"/>
              <a:gd name="T31" fmla="*/ 2147483646 h 1255"/>
              <a:gd name="T32" fmla="*/ 2147483646 w 978"/>
              <a:gd name="T33" fmla="*/ 2147483646 h 1255"/>
              <a:gd name="T34" fmla="*/ 2147483646 w 978"/>
              <a:gd name="T35" fmla="*/ 2147483646 h 1255"/>
              <a:gd name="T36" fmla="*/ 2147483646 w 978"/>
              <a:gd name="T37" fmla="*/ 2147483646 h 1255"/>
              <a:gd name="T38" fmla="*/ 2147483646 w 978"/>
              <a:gd name="T39" fmla="*/ 2147483646 h 1255"/>
              <a:gd name="T40" fmla="*/ 2147483646 w 978"/>
              <a:gd name="T41" fmla="*/ 2147483646 h 1255"/>
              <a:gd name="T42" fmla="*/ 2147483646 w 978"/>
              <a:gd name="T43" fmla="*/ 2147483646 h 1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8"/>
              <a:gd name="T67" fmla="*/ 0 h 1255"/>
              <a:gd name="T68" fmla="*/ 978 w 978"/>
              <a:gd name="T69" fmla="*/ 1255 h 1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8" h="1255">
                <a:moveTo>
                  <a:pt x="386" y="436"/>
                </a:moveTo>
                <a:cubicBezTo>
                  <a:pt x="408" y="393"/>
                  <a:pt x="280" y="456"/>
                  <a:pt x="234" y="431"/>
                </a:cubicBezTo>
                <a:cubicBezTo>
                  <a:pt x="188" y="406"/>
                  <a:pt x="117" y="345"/>
                  <a:pt x="112" y="287"/>
                </a:cubicBezTo>
                <a:cubicBezTo>
                  <a:pt x="107" y="229"/>
                  <a:pt x="146" y="127"/>
                  <a:pt x="202" y="81"/>
                </a:cubicBezTo>
                <a:cubicBezTo>
                  <a:pt x="258" y="35"/>
                  <a:pt x="354" y="0"/>
                  <a:pt x="445" y="9"/>
                </a:cubicBezTo>
                <a:cubicBezTo>
                  <a:pt x="536" y="18"/>
                  <a:pt x="664" y="56"/>
                  <a:pt x="746" y="135"/>
                </a:cubicBezTo>
                <a:cubicBezTo>
                  <a:pt x="828" y="214"/>
                  <a:pt x="901" y="365"/>
                  <a:pt x="935" y="481"/>
                </a:cubicBezTo>
                <a:cubicBezTo>
                  <a:pt x="969" y="597"/>
                  <a:pt x="978" y="731"/>
                  <a:pt x="953" y="831"/>
                </a:cubicBezTo>
                <a:cubicBezTo>
                  <a:pt x="928" y="931"/>
                  <a:pt x="865" y="1021"/>
                  <a:pt x="786" y="1083"/>
                </a:cubicBezTo>
                <a:cubicBezTo>
                  <a:pt x="707" y="1145"/>
                  <a:pt x="573" y="1199"/>
                  <a:pt x="481" y="1204"/>
                </a:cubicBezTo>
                <a:cubicBezTo>
                  <a:pt x="389" y="1209"/>
                  <a:pt x="290" y="1166"/>
                  <a:pt x="234" y="1114"/>
                </a:cubicBezTo>
                <a:cubicBezTo>
                  <a:pt x="178" y="1062"/>
                  <a:pt x="116" y="940"/>
                  <a:pt x="144" y="894"/>
                </a:cubicBezTo>
                <a:cubicBezTo>
                  <a:pt x="172" y="848"/>
                  <a:pt x="361" y="862"/>
                  <a:pt x="404" y="840"/>
                </a:cubicBezTo>
                <a:cubicBezTo>
                  <a:pt x="447" y="818"/>
                  <a:pt x="429" y="775"/>
                  <a:pt x="404" y="759"/>
                </a:cubicBezTo>
                <a:cubicBezTo>
                  <a:pt x="379" y="743"/>
                  <a:pt x="302" y="733"/>
                  <a:pt x="256" y="746"/>
                </a:cubicBezTo>
                <a:cubicBezTo>
                  <a:pt x="210" y="759"/>
                  <a:pt x="155" y="794"/>
                  <a:pt x="126" y="836"/>
                </a:cubicBezTo>
                <a:cubicBezTo>
                  <a:pt x="97" y="878"/>
                  <a:pt x="83" y="933"/>
                  <a:pt x="81" y="997"/>
                </a:cubicBezTo>
                <a:cubicBezTo>
                  <a:pt x="79" y="1061"/>
                  <a:pt x="117" y="1189"/>
                  <a:pt x="112" y="1222"/>
                </a:cubicBezTo>
                <a:cubicBezTo>
                  <a:pt x="107" y="1255"/>
                  <a:pt x="66" y="1245"/>
                  <a:pt x="49" y="1195"/>
                </a:cubicBezTo>
                <a:cubicBezTo>
                  <a:pt x="32" y="1145"/>
                  <a:pt x="0" y="1006"/>
                  <a:pt x="9" y="921"/>
                </a:cubicBezTo>
                <a:cubicBezTo>
                  <a:pt x="18" y="836"/>
                  <a:pt x="41" y="766"/>
                  <a:pt x="103" y="687"/>
                </a:cubicBezTo>
                <a:cubicBezTo>
                  <a:pt x="165" y="608"/>
                  <a:pt x="364" y="479"/>
                  <a:pt x="386" y="436"/>
                </a:cubicBezTo>
                <a:close/>
              </a:path>
            </a:pathLst>
          </a:custGeom>
          <a:solidFill>
            <a:srgbClr val="D26969"/>
          </a:solidFill>
          <a:ln w="19050">
            <a:solidFill>
              <a:srgbClr val="663300"/>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44436" name="Rectangle 50"/>
          <p:cNvSpPr>
            <a:spLocks noChangeArrowheads="1"/>
          </p:cNvSpPr>
          <p:nvPr/>
        </p:nvSpPr>
        <p:spPr bwMode="auto">
          <a:xfrm>
            <a:off x="7264400" y="1846263"/>
            <a:ext cx="1063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Increased</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30101" name="Freeform 51"/>
          <p:cNvSpPr>
            <a:spLocks/>
          </p:cNvSpPr>
          <p:nvPr/>
        </p:nvSpPr>
        <p:spPr bwMode="auto">
          <a:xfrm>
            <a:off x="5934075" y="2328863"/>
            <a:ext cx="925513" cy="850900"/>
          </a:xfrm>
          <a:custGeom>
            <a:avLst/>
            <a:gdLst>
              <a:gd name="T0" fmla="*/ 2147483646 w 686"/>
              <a:gd name="T1" fmla="*/ 0 h 629"/>
              <a:gd name="T2" fmla="*/ 2147483646 w 686"/>
              <a:gd name="T3" fmla="*/ 2147483646 h 629"/>
              <a:gd name="T4" fmla="*/ 2147483646 w 686"/>
              <a:gd name="T5" fmla="*/ 2147483646 h 629"/>
              <a:gd name="T6" fmla="*/ 2147483646 w 686"/>
              <a:gd name="T7" fmla="*/ 2147483646 h 629"/>
              <a:gd name="T8" fmla="*/ 2147483646 w 686"/>
              <a:gd name="T9" fmla="*/ 2147483646 h 629"/>
              <a:gd name="T10" fmla="*/ 2147483646 w 686"/>
              <a:gd name="T11" fmla="*/ 2147483646 h 629"/>
              <a:gd name="T12" fmla="*/ 2147483646 w 686"/>
              <a:gd name="T13" fmla="*/ 2147483646 h 629"/>
              <a:gd name="T14" fmla="*/ 2147483646 w 686"/>
              <a:gd name="T15" fmla="*/ 2147483646 h 629"/>
              <a:gd name="T16" fmla="*/ 0 w 686"/>
              <a:gd name="T17" fmla="*/ 2147483646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6"/>
              <a:gd name="T28" fmla="*/ 0 h 629"/>
              <a:gd name="T29" fmla="*/ 686 w 686"/>
              <a:gd name="T30" fmla="*/ 629 h 6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6" h="629">
                <a:moveTo>
                  <a:pt x="648" y="0"/>
                </a:moveTo>
                <a:cubicBezTo>
                  <a:pt x="667" y="43"/>
                  <a:pt x="686" y="86"/>
                  <a:pt x="661" y="108"/>
                </a:cubicBezTo>
                <a:cubicBezTo>
                  <a:pt x="635" y="131"/>
                  <a:pt x="526" y="112"/>
                  <a:pt x="498" y="135"/>
                </a:cubicBezTo>
                <a:cubicBezTo>
                  <a:pt x="469" y="161"/>
                  <a:pt x="518" y="231"/>
                  <a:pt x="490" y="255"/>
                </a:cubicBezTo>
                <a:cubicBezTo>
                  <a:pt x="464" y="279"/>
                  <a:pt x="364" y="257"/>
                  <a:pt x="337" y="281"/>
                </a:cubicBezTo>
                <a:cubicBezTo>
                  <a:pt x="313" y="305"/>
                  <a:pt x="368" y="377"/>
                  <a:pt x="341" y="398"/>
                </a:cubicBezTo>
                <a:cubicBezTo>
                  <a:pt x="316" y="419"/>
                  <a:pt x="212" y="391"/>
                  <a:pt x="185" y="408"/>
                </a:cubicBezTo>
                <a:cubicBezTo>
                  <a:pt x="159" y="426"/>
                  <a:pt x="208" y="467"/>
                  <a:pt x="177" y="504"/>
                </a:cubicBezTo>
                <a:cubicBezTo>
                  <a:pt x="146" y="541"/>
                  <a:pt x="37" y="603"/>
                  <a:pt x="0" y="629"/>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30102" name="Freeform 53"/>
          <p:cNvSpPr>
            <a:spLocks/>
          </p:cNvSpPr>
          <p:nvPr/>
        </p:nvSpPr>
        <p:spPr bwMode="auto">
          <a:xfrm rot="1964039">
            <a:off x="5753100" y="4222750"/>
            <a:ext cx="1203325" cy="517525"/>
          </a:xfrm>
          <a:custGeom>
            <a:avLst/>
            <a:gdLst>
              <a:gd name="T0" fmla="*/ 2147483646 w 891"/>
              <a:gd name="T1" fmla="*/ 2147483646 h 381"/>
              <a:gd name="T2" fmla="*/ 2147483646 w 891"/>
              <a:gd name="T3" fmla="*/ 2147483646 h 381"/>
              <a:gd name="T4" fmla="*/ 2147483646 w 891"/>
              <a:gd name="T5" fmla="*/ 2147483646 h 381"/>
              <a:gd name="T6" fmla="*/ 2147483646 w 891"/>
              <a:gd name="T7" fmla="*/ 2147483646 h 381"/>
              <a:gd name="T8" fmla="*/ 2147483646 w 891"/>
              <a:gd name="T9" fmla="*/ 2147483646 h 381"/>
              <a:gd name="T10" fmla="*/ 2147483646 w 891"/>
              <a:gd name="T11" fmla="*/ 2147483646 h 381"/>
              <a:gd name="T12" fmla="*/ 2147483646 w 891"/>
              <a:gd name="T13" fmla="*/ 2147483646 h 381"/>
              <a:gd name="T14" fmla="*/ 2147483646 w 891"/>
              <a:gd name="T15" fmla="*/ 2147483646 h 381"/>
              <a:gd name="T16" fmla="*/ 0 w 891"/>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381"/>
              <a:gd name="T29" fmla="*/ 891 w 89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381">
                <a:moveTo>
                  <a:pt x="891" y="381"/>
                </a:moveTo>
                <a:cubicBezTo>
                  <a:pt x="867" y="363"/>
                  <a:pt x="790" y="287"/>
                  <a:pt x="747" y="277"/>
                </a:cubicBezTo>
                <a:cubicBezTo>
                  <a:pt x="703" y="266"/>
                  <a:pt x="655" y="324"/>
                  <a:pt x="630" y="316"/>
                </a:cubicBezTo>
                <a:cubicBezTo>
                  <a:pt x="604" y="307"/>
                  <a:pt x="627" y="235"/>
                  <a:pt x="593" y="223"/>
                </a:cubicBezTo>
                <a:cubicBezTo>
                  <a:pt x="557" y="211"/>
                  <a:pt x="453" y="257"/>
                  <a:pt x="419" y="245"/>
                </a:cubicBezTo>
                <a:cubicBezTo>
                  <a:pt x="385" y="232"/>
                  <a:pt x="425" y="160"/>
                  <a:pt x="392" y="150"/>
                </a:cubicBezTo>
                <a:cubicBezTo>
                  <a:pt x="359" y="141"/>
                  <a:pt x="254" y="193"/>
                  <a:pt x="219" y="186"/>
                </a:cubicBezTo>
                <a:cubicBezTo>
                  <a:pt x="186" y="180"/>
                  <a:pt x="222" y="144"/>
                  <a:pt x="185" y="113"/>
                </a:cubicBezTo>
                <a:cubicBezTo>
                  <a:pt x="148" y="82"/>
                  <a:pt x="38" y="24"/>
                  <a:pt x="0"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44439" name="Rectangle 54"/>
          <p:cNvSpPr>
            <a:spLocks noChangeArrowheads="1"/>
          </p:cNvSpPr>
          <p:nvPr/>
        </p:nvSpPr>
        <p:spPr bwMode="auto">
          <a:xfrm>
            <a:off x="7327900" y="2105025"/>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Lipolysis</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30104" name="Freeform 165"/>
          <p:cNvSpPr>
            <a:spLocks/>
          </p:cNvSpPr>
          <p:nvPr/>
        </p:nvSpPr>
        <p:spPr bwMode="auto">
          <a:xfrm rot="3242342" flipH="1" flipV="1">
            <a:off x="6507163" y="3402012"/>
            <a:ext cx="711200" cy="49847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248" name="Rectangle 176"/>
          <p:cNvSpPr>
            <a:spLocks noChangeArrowheads="1"/>
          </p:cNvSpPr>
          <p:nvPr/>
        </p:nvSpPr>
        <p:spPr bwMode="auto">
          <a:xfrm>
            <a:off x="7296150" y="3559175"/>
            <a:ext cx="1470025" cy="820738"/>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Increased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ＭＳ Ｐゴシック"/>
              </a:rPr>
              <a:t>Reabsorption</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a:ea typeface="ＭＳ Ｐゴシック"/>
              <a:cs typeface="ＭＳ Ｐゴシック"/>
            </a:endParaRPr>
          </a:p>
        </p:txBody>
      </p:sp>
      <p:pic>
        <p:nvPicPr>
          <p:cNvPr id="430106" name="Picture 177" descr="Ominous Octet-slid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138" y="2844800"/>
            <a:ext cx="179705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7"/>
          <p:cNvGrpSpPr>
            <a:grpSpLocks/>
          </p:cNvGrpSpPr>
          <p:nvPr/>
        </p:nvGrpSpPr>
        <p:grpSpPr bwMode="auto">
          <a:xfrm>
            <a:off x="3603625" y="4146550"/>
            <a:ext cx="1857375" cy="2335213"/>
            <a:chOff x="4054475" y="4237038"/>
            <a:chExt cx="2089372" cy="2625675"/>
          </a:xfrm>
        </p:grpSpPr>
        <p:sp>
          <p:nvSpPr>
            <p:cNvPr id="444447" name="Rectangle 164"/>
            <p:cNvSpPr>
              <a:spLocks noChangeArrowheads="1"/>
            </p:cNvSpPr>
            <p:nvPr/>
          </p:nvSpPr>
          <p:spPr bwMode="auto">
            <a:xfrm>
              <a:off x="4066976" y="6309376"/>
              <a:ext cx="2076871" cy="55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Neurotransmitter</a:t>
              </a:r>
              <a:b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Dysfunction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30112" name="Freeform 177"/>
            <p:cNvSpPr>
              <a:spLocks/>
            </p:cNvSpPr>
            <p:nvPr/>
          </p:nvSpPr>
          <p:spPr bwMode="auto">
            <a:xfrm rot="8642342" flipH="1" flipV="1">
              <a:off x="4298950" y="4237038"/>
              <a:ext cx="800100" cy="56197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pic>
          <p:nvPicPr>
            <p:cNvPr id="430113" name="Picture 178" descr="Brain.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4475" y="4887913"/>
              <a:ext cx="17557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08" name="Picture 181" descr="Artery.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rot="346923">
            <a:off x="3843338" y="1589088"/>
            <a:ext cx="187166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445" name="Rectangle 47"/>
          <p:cNvSpPr>
            <a:spLocks noChangeArrowheads="1"/>
          </p:cNvSpPr>
          <p:nvPr/>
        </p:nvSpPr>
        <p:spPr bwMode="auto">
          <a:xfrm>
            <a:off x="6005513" y="5280025"/>
            <a:ext cx="2117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Uptake</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444446" name="TextBox 38"/>
          <p:cNvSpPr txBox="1">
            <a:spLocks noChangeArrowheads="1"/>
          </p:cNvSpPr>
          <p:nvPr/>
        </p:nvSpPr>
        <p:spPr bwMode="auto">
          <a:xfrm>
            <a:off x="6269038" y="6081713"/>
            <a:ext cx="24304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CCFF"/>
                </a:solidFill>
                <a:effectLst/>
                <a:uLnTx/>
                <a:uFillTx/>
                <a:latin typeface="Helvetica" panose="020B0604020202020204" pitchFamily="34" charset="0"/>
                <a:ea typeface="MS PGothic" panose="020B0600070205080204" pitchFamily="34" charset="-128"/>
                <a:cs typeface="+mn-cs"/>
              </a:rPr>
              <a:t>Diabetes 58:773-795, 2009</a:t>
            </a:r>
          </a:p>
        </p:txBody>
      </p:sp>
    </p:spTree>
    <p:custDataLst>
      <p:tags r:id="rId2"/>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rgbClr val="0000FF"/>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CA7F025-0413-D01D-37C7-7AD8CBA348D6}"/>
              </a:ext>
            </a:extLst>
          </p:cNvPr>
          <p:cNvGraphicFramePr>
            <a:graphicFrameLocks noChangeAspect="1"/>
          </p:cNvGraphicFramePr>
          <p:nvPr>
            <p:custDataLst>
              <p:tags r:id="rId2"/>
            </p:custDataLst>
          </p:nvPr>
        </p:nvGraphicFramePr>
        <p:xfrm>
          <a:off x="1588" y="858838"/>
          <a:ext cx="1619" cy="1619"/>
        </p:xfrm>
        <a:graphic>
          <a:graphicData uri="http://schemas.openxmlformats.org/presentationml/2006/ole">
            <mc:AlternateContent xmlns:mc="http://schemas.openxmlformats.org/markup-compatibility/2006">
              <mc:Choice xmlns:v="urn:schemas-microsoft-com:vml" Requires="v">
                <p:oleObj spid="_x0000_s6146" name="think-cell Slide" r:id="rId5" imgW="520" imgH="520" progId="TCLayout.ActiveDocument.1">
                  <p:embed/>
                </p:oleObj>
              </mc:Choice>
              <mc:Fallback>
                <p:oleObj name="think-cell Slide" r:id="rId5" imgW="520" imgH="520" progId="TCLayout.ActiveDocument.1">
                  <p:embed/>
                  <p:pic>
                    <p:nvPicPr>
                      <p:cNvPr id="5" name="Object 4" hidden="1">
                        <a:extLst>
                          <a:ext uri="{FF2B5EF4-FFF2-40B4-BE49-F238E27FC236}">
                            <a16:creationId xmlns:a16="http://schemas.microsoft.com/office/drawing/2014/main" id="{9CA7F025-0413-D01D-37C7-7AD8CBA348D6}"/>
                          </a:ext>
                        </a:extLst>
                      </p:cNvPr>
                      <p:cNvPicPr/>
                      <p:nvPr/>
                    </p:nvPicPr>
                    <p:blipFill>
                      <a:blip r:embed="rId6"/>
                      <a:stretch>
                        <a:fillRect/>
                      </a:stretch>
                    </p:blipFill>
                    <p:spPr>
                      <a:xfrm>
                        <a:off x="1588" y="858838"/>
                        <a:ext cx="1619" cy="1619"/>
                      </a:xfrm>
                      <a:prstGeom prst="rect">
                        <a:avLst/>
                      </a:prstGeom>
                    </p:spPr>
                  </p:pic>
                </p:oleObj>
              </mc:Fallback>
            </mc:AlternateContent>
          </a:graphicData>
        </a:graphic>
      </p:graphicFrame>
      <p:sp>
        <p:nvSpPr>
          <p:cNvPr id="6" name="Title 3">
            <a:extLst>
              <a:ext uri="{FF2B5EF4-FFF2-40B4-BE49-F238E27FC236}">
                <a16:creationId xmlns:a16="http://schemas.microsoft.com/office/drawing/2014/main" id="{3929CB6A-F5B7-1645-824F-42FE5CE6EB9C}"/>
              </a:ext>
            </a:extLst>
          </p:cNvPr>
          <p:cNvSpPr txBox="1">
            <a:spLocks/>
          </p:cNvSpPr>
          <p:nvPr/>
        </p:nvSpPr>
        <p:spPr>
          <a:xfrm>
            <a:off x="279081" y="165707"/>
            <a:ext cx="8585837" cy="1025113"/>
          </a:xfrm>
          <a:prstGeom prst="rect">
            <a:avLst/>
          </a:prstGeom>
          <a:solidFill>
            <a:srgbClr val="E36600"/>
          </a:solidFill>
        </p:spPr>
        <p:txBody>
          <a:bodyPr vert="horz" anchor="b">
            <a:noAutofit/>
          </a:bodyPr>
          <a:lstStyle>
            <a:lvl1pPr defTabSz="457200">
              <a:lnSpc>
                <a:spcPct val="90000"/>
              </a:lnSpc>
              <a:spcBef>
                <a:spcPct val="0"/>
              </a:spcBef>
              <a:buNone/>
              <a:defRPr sz="2000" b="1">
                <a:solidFill>
                  <a:schemeClr val="accent1"/>
                </a:solidFill>
                <a:latin typeface="+mj-lt"/>
                <a:ea typeface="+mj-ea"/>
                <a:cs typeface="+mj-cs"/>
              </a:defRPr>
            </a:lvl1pPr>
          </a:lstStyle>
          <a:p>
            <a:pPr marL="0" marR="0" lvl="0" indent="0" algn="ctr" defTabSz="457200" rtl="0" eaLnBrk="1" fontAlgn="auto" latinLnBrk="0" hangingPunct="1">
              <a:lnSpc>
                <a:spcPct val="12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SEMAGLUTIDE AND CARDIOVASCULAR OUTCOMES </a:t>
            </a:r>
            <a:b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US" sz="2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IN OBESE NON-DIABETES SUBJECTS  (N = 17,500)</a:t>
            </a:r>
          </a:p>
        </p:txBody>
      </p:sp>
      <p:sp>
        <p:nvSpPr>
          <p:cNvPr id="168" name="TextBox 167">
            <a:extLst>
              <a:ext uri="{FF2B5EF4-FFF2-40B4-BE49-F238E27FC236}">
                <a16:creationId xmlns:a16="http://schemas.microsoft.com/office/drawing/2014/main" id="{9D381448-ECBA-894F-58F4-D0AF2BE857CE}"/>
              </a:ext>
            </a:extLst>
          </p:cNvPr>
          <p:cNvSpPr txBox="1"/>
          <p:nvPr/>
        </p:nvSpPr>
        <p:spPr>
          <a:xfrm>
            <a:off x="169757" y="1190820"/>
            <a:ext cx="887249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830051">
                    <a:lumMod val="20000"/>
                    <a:lumOff val="80000"/>
                  </a:srgbClr>
                </a:solidFill>
                <a:effectLst/>
                <a:uLnTx/>
                <a:uFillTx/>
                <a:latin typeface="Arial" panose="020B0604020202020204" pitchFamily="34" charset="0"/>
                <a:ea typeface="+mn-ea"/>
                <a:cs typeface="Arial" panose="020B0604020202020204" pitchFamily="34" charset="0"/>
              </a:rPr>
              <a:t>Lincoff</a:t>
            </a:r>
            <a:r>
              <a:rPr kumimoji="0" lang="en-US" sz="1400" b="1" i="0" u="none" strike="noStrike" kern="1200" cap="none" spc="0" normalizeH="0" baseline="0" noProof="0" dirty="0">
                <a:ln>
                  <a:noFill/>
                </a:ln>
                <a:solidFill>
                  <a:srgbClr val="830051">
                    <a:lumMod val="20000"/>
                    <a:lumOff val="80000"/>
                  </a:srgbClr>
                </a:solidFill>
                <a:effectLst/>
                <a:uLnTx/>
                <a:uFillTx/>
                <a:latin typeface="Arial" panose="020B0604020202020204" pitchFamily="34" charset="0"/>
                <a:ea typeface="+mn-ea"/>
                <a:cs typeface="Arial" panose="020B0604020202020204" pitchFamily="34" charset="0"/>
              </a:rPr>
              <a:t> AM et al, NEJM, November 23, 2023</a:t>
            </a:r>
            <a:endParaRPr kumimoji="0" lang="en-US" sz="1400" b="1" i="1" u="none" strike="noStrike" kern="1200" cap="none" spc="0" normalizeH="0" baseline="0" noProof="0" dirty="0">
              <a:ln>
                <a:noFill/>
              </a:ln>
              <a:solidFill>
                <a:srgbClr val="830051">
                  <a:lumMod val="20000"/>
                  <a:lumOff val="80000"/>
                </a:srgbClr>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DFB4DDDD-7AB8-9934-C9AB-3359BCA66F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43" y="1528744"/>
            <a:ext cx="8886914" cy="4765248"/>
          </a:xfrm>
          <a:prstGeom prst="rect">
            <a:avLst/>
          </a:prstGeom>
        </p:spPr>
      </p:pic>
      <p:sp>
        <p:nvSpPr>
          <p:cNvPr id="7" name="TextBox 6">
            <a:extLst>
              <a:ext uri="{FF2B5EF4-FFF2-40B4-BE49-F238E27FC236}">
                <a16:creationId xmlns:a16="http://schemas.microsoft.com/office/drawing/2014/main" id="{F0CC03E0-F3AD-58D6-8B81-018E23949B8D}"/>
              </a:ext>
            </a:extLst>
          </p:cNvPr>
          <p:cNvSpPr txBox="1"/>
          <p:nvPr/>
        </p:nvSpPr>
        <p:spPr>
          <a:xfrm>
            <a:off x="1959429" y="6293992"/>
            <a:ext cx="1096775" cy="3693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Months</a:t>
            </a:r>
          </a:p>
        </p:txBody>
      </p:sp>
      <p:sp>
        <p:nvSpPr>
          <p:cNvPr id="15" name="TextBox 14">
            <a:extLst>
              <a:ext uri="{FF2B5EF4-FFF2-40B4-BE49-F238E27FC236}">
                <a16:creationId xmlns:a16="http://schemas.microsoft.com/office/drawing/2014/main" id="{8AD4D3F7-201C-B3E3-1A22-28BE8F19EFD8}"/>
              </a:ext>
            </a:extLst>
          </p:cNvPr>
          <p:cNvSpPr txBox="1"/>
          <p:nvPr/>
        </p:nvSpPr>
        <p:spPr>
          <a:xfrm>
            <a:off x="6636183" y="6293992"/>
            <a:ext cx="1096775" cy="3693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Months</a:t>
            </a:r>
          </a:p>
        </p:txBody>
      </p:sp>
    </p:spTree>
    <p:extLst>
      <p:ext uri="{BB962C8B-B14F-4D97-AF65-F5344CB8AC3E}">
        <p14:creationId xmlns:p14="http://schemas.microsoft.com/office/powerpoint/2010/main" val="111113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AA34FC0-BDE9-44A8-BCD3-2979FBE6A8A2}"/>
              </a:ext>
            </a:extLst>
          </p:cNvPr>
          <p:cNvSpPr txBox="1"/>
          <p:nvPr/>
        </p:nvSpPr>
        <p:spPr>
          <a:xfrm>
            <a:off x="576943" y="208881"/>
            <a:ext cx="7990114" cy="1569660"/>
          </a:xfrm>
          <a:prstGeom prst="rect">
            <a:avLst/>
          </a:prstGeom>
          <a:solidFill>
            <a:srgbClr val="FF6600"/>
          </a:solidFill>
          <a:ln>
            <a:solidFill>
              <a:srgbClr val="FF66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Helvetica"/>
                <a:ea typeface="MS PGothic" pitchFamily="34" charset="-128"/>
                <a:cs typeface="+mn-cs"/>
              </a:rPr>
              <a:t>GLP-1 RECEPTOR AGONISTS</a:t>
            </a:r>
          </a:p>
        </p:txBody>
      </p:sp>
      <p:sp>
        <p:nvSpPr>
          <p:cNvPr id="11" name="TextBox 10">
            <a:extLst>
              <a:ext uri="{FF2B5EF4-FFF2-40B4-BE49-F238E27FC236}">
                <a16:creationId xmlns:a16="http://schemas.microsoft.com/office/drawing/2014/main" id="{7CD4D1B1-B037-4AE2-9621-8EA469CD742A}"/>
              </a:ext>
            </a:extLst>
          </p:cNvPr>
          <p:cNvSpPr txBox="1"/>
          <p:nvPr/>
        </p:nvSpPr>
        <p:spPr>
          <a:xfrm>
            <a:off x="1155423" y="1992657"/>
            <a:ext cx="68331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FFFFFF"/>
              </a:buClr>
              <a:buSzTx/>
              <a:buFontTx/>
              <a:buNone/>
              <a:tabLst/>
              <a:defRPr/>
            </a:pPr>
            <a:r>
              <a:rPr kumimoji="0" lang="en-US" sz="3600" b="1" i="0" u="none" strike="noStrike" kern="1200" cap="none" spc="0" normalizeH="0" baseline="0" noProof="0" dirty="0">
                <a:ln>
                  <a:noFill/>
                </a:ln>
                <a:solidFill>
                  <a:srgbClr val="FFFFFF"/>
                </a:solidFill>
                <a:effectLst/>
                <a:uLnTx/>
                <a:uFillTx/>
                <a:latin typeface="Helvetica"/>
                <a:ea typeface="MS PGothic" pitchFamily="34" charset="-128"/>
                <a:cs typeface="+mn-cs"/>
              </a:rPr>
              <a:t>Convert individuals from</a:t>
            </a:r>
          </a:p>
        </p:txBody>
      </p:sp>
      <p:sp>
        <p:nvSpPr>
          <p:cNvPr id="7" name="TextBox 6">
            <a:extLst>
              <a:ext uri="{FF2B5EF4-FFF2-40B4-BE49-F238E27FC236}">
                <a16:creationId xmlns:a16="http://schemas.microsoft.com/office/drawing/2014/main" id="{C524F4BA-93B8-3E61-9222-D4519AB4777D}"/>
              </a:ext>
            </a:extLst>
          </p:cNvPr>
          <p:cNvSpPr txBox="1"/>
          <p:nvPr/>
        </p:nvSpPr>
        <p:spPr>
          <a:xfrm>
            <a:off x="1769507" y="3146378"/>
            <a:ext cx="5604987" cy="830997"/>
          </a:xfrm>
          <a:prstGeom prst="rect">
            <a:avLst/>
          </a:prstGeom>
          <a:solidFill>
            <a:srgbClr val="FF0000"/>
          </a:solidFill>
          <a:ln>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FF0000"/>
              </a:buClr>
              <a:buSzTx/>
              <a:buFontTx/>
              <a:buNone/>
              <a:tabLst/>
              <a:defRPr/>
            </a:pPr>
            <a:r>
              <a:rPr kumimoji="0" lang="en-US" sz="4800" b="1" i="0" u="none" strike="noStrike" kern="1200" cap="none" spc="0" normalizeH="0" baseline="0" noProof="0" dirty="0">
                <a:ln>
                  <a:noFill/>
                </a:ln>
                <a:solidFill>
                  <a:srgbClr val="FFFFFF"/>
                </a:solidFill>
                <a:effectLst/>
                <a:uLnTx/>
                <a:uFillTx/>
                <a:latin typeface="Helvetica"/>
                <a:ea typeface="MS PGothic" pitchFamily="34" charset="-128"/>
                <a:cs typeface="+mn-cs"/>
              </a:rPr>
              <a:t>FOOD ADDICTION</a:t>
            </a:r>
          </a:p>
        </p:txBody>
      </p:sp>
      <p:sp>
        <p:nvSpPr>
          <p:cNvPr id="4" name="TextBox 3">
            <a:extLst>
              <a:ext uri="{FF2B5EF4-FFF2-40B4-BE49-F238E27FC236}">
                <a16:creationId xmlns:a16="http://schemas.microsoft.com/office/drawing/2014/main" id="{11CF0DB2-9E47-DF7A-573B-545989A1550A}"/>
              </a:ext>
            </a:extLst>
          </p:cNvPr>
          <p:cNvSpPr txBox="1"/>
          <p:nvPr/>
        </p:nvSpPr>
        <p:spPr>
          <a:xfrm>
            <a:off x="1155423" y="4241671"/>
            <a:ext cx="68331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FFFFFF"/>
              </a:buClr>
              <a:buSzTx/>
              <a:buFontTx/>
              <a:buNone/>
              <a:tabLst/>
              <a:defRPr/>
            </a:pPr>
            <a:r>
              <a:rPr kumimoji="0" lang="en-US" sz="3600" b="1" i="0" u="none" strike="noStrike" kern="1200" cap="none" spc="0" normalizeH="0" baseline="0" noProof="0" dirty="0">
                <a:ln>
                  <a:noFill/>
                </a:ln>
                <a:solidFill>
                  <a:srgbClr val="FFFFFF"/>
                </a:solidFill>
                <a:effectLst/>
                <a:uLnTx/>
                <a:uFillTx/>
                <a:latin typeface="Helvetica"/>
                <a:ea typeface="MS PGothic" pitchFamily="34" charset="-128"/>
                <a:cs typeface="+mn-cs"/>
              </a:rPr>
              <a:t>to</a:t>
            </a:r>
          </a:p>
        </p:txBody>
      </p:sp>
      <p:sp>
        <p:nvSpPr>
          <p:cNvPr id="5" name="TextBox 4">
            <a:extLst>
              <a:ext uri="{FF2B5EF4-FFF2-40B4-BE49-F238E27FC236}">
                <a16:creationId xmlns:a16="http://schemas.microsoft.com/office/drawing/2014/main" id="{9A5FDDC1-9A71-FC61-78EB-8DB6DBD7DC4A}"/>
              </a:ext>
            </a:extLst>
          </p:cNvPr>
          <p:cNvSpPr txBox="1"/>
          <p:nvPr/>
        </p:nvSpPr>
        <p:spPr>
          <a:xfrm>
            <a:off x="1366684" y="5513410"/>
            <a:ext cx="6410633" cy="830997"/>
          </a:xfrm>
          <a:prstGeom prst="rect">
            <a:avLst/>
          </a:prstGeom>
          <a:solidFill>
            <a:srgbClr val="FF0000"/>
          </a:solidFill>
          <a:ln>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FF0000"/>
              </a:buClr>
              <a:buSzTx/>
              <a:buFontTx/>
              <a:buNone/>
              <a:tabLst/>
              <a:defRPr/>
            </a:pPr>
            <a:r>
              <a:rPr kumimoji="0" lang="en-US" sz="4800" b="1" i="0" u="none" strike="noStrike" kern="1200" cap="none" spc="0" normalizeH="0" baseline="0" noProof="0" dirty="0">
                <a:ln>
                  <a:noFill/>
                </a:ln>
                <a:solidFill>
                  <a:srgbClr val="FFFFFF"/>
                </a:solidFill>
                <a:effectLst/>
                <a:uLnTx/>
                <a:uFillTx/>
                <a:latin typeface="Helvetica"/>
                <a:ea typeface="MS PGothic" pitchFamily="34" charset="-128"/>
                <a:cs typeface="+mn-cs"/>
              </a:rPr>
              <a:t>DRUG ADDICTION</a:t>
            </a:r>
          </a:p>
        </p:txBody>
      </p:sp>
    </p:spTree>
    <p:extLst>
      <p:ext uri="{BB962C8B-B14F-4D97-AF65-F5344CB8AC3E}">
        <p14:creationId xmlns:p14="http://schemas.microsoft.com/office/powerpoint/2010/main" val="131662331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Box 1"/>
          <p:cNvSpPr txBox="1">
            <a:spLocks noChangeArrowheads="1"/>
          </p:cNvSpPr>
          <p:nvPr/>
        </p:nvSpPr>
        <p:spPr bwMode="auto">
          <a:xfrm>
            <a:off x="438150" y="1814513"/>
            <a:ext cx="8267700" cy="3238500"/>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spcBef>
                <a:spcPct val="0"/>
              </a:spcBef>
              <a:buFontTx/>
              <a:buNone/>
              <a:defRPr/>
            </a:pPr>
            <a:r>
              <a:rPr lang="en-US" altLang="en-US" sz="10222" b="1">
                <a:solidFill>
                  <a:srgbClr val="FFFFFF"/>
                </a:solidFill>
                <a:latin typeface="Helvetica" panose="020B0604020202020204" pitchFamily="34" charset="0"/>
              </a:rPr>
              <a:t>DPP-4 INHIBITORS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ctrTitle"/>
          </p:nvPr>
        </p:nvSpPr>
        <p:spPr>
          <a:xfrm>
            <a:off x="63500" y="515938"/>
            <a:ext cx="9020175" cy="990600"/>
          </a:xfrm>
          <a:solidFill>
            <a:srgbClr val="FF9900"/>
          </a:solidFill>
        </p:spPr>
        <p:txBody>
          <a:bodyPr/>
          <a:lstStyle/>
          <a:p>
            <a:pPr eaLnBrk="1" hangingPunct="1">
              <a:defRPr/>
            </a:pPr>
            <a:r>
              <a:rPr lang="en-US" altLang="en-US" sz="2311">
                <a:solidFill>
                  <a:schemeClr val="bg1"/>
                </a:solidFill>
              </a:rPr>
              <a:t>EFFECT OF SAXAGLIPTIN ON HbA</a:t>
            </a:r>
            <a:r>
              <a:rPr lang="en-US" altLang="en-US" sz="2311" baseline="-25000">
                <a:solidFill>
                  <a:schemeClr val="bg1"/>
                </a:solidFill>
              </a:rPr>
              <a:t>1c</a:t>
            </a:r>
            <a:r>
              <a:rPr lang="en-US" altLang="en-US" sz="2311">
                <a:solidFill>
                  <a:schemeClr val="bg1"/>
                </a:solidFill>
              </a:rPr>
              <a:t>: </a:t>
            </a:r>
            <a:br>
              <a:rPr lang="en-US" altLang="en-US" sz="2311">
                <a:solidFill>
                  <a:schemeClr val="bg1"/>
                </a:solidFill>
              </a:rPr>
            </a:br>
            <a:r>
              <a:rPr lang="en-US" altLang="en-US" sz="2311">
                <a:solidFill>
                  <a:schemeClr val="bg1"/>
                </a:solidFill>
              </a:rPr>
              <a:t>CHANGE FROM PLACEBO (BASELINE HbA</a:t>
            </a:r>
            <a:r>
              <a:rPr lang="en-US" altLang="en-US" sz="2311" baseline="-25000">
                <a:solidFill>
                  <a:schemeClr val="bg1"/>
                </a:solidFill>
              </a:rPr>
              <a:t>1c </a:t>
            </a:r>
            <a:r>
              <a:rPr lang="en-US" altLang="en-US" sz="2311">
                <a:solidFill>
                  <a:schemeClr val="bg1"/>
                </a:solidFill>
              </a:rPr>
              <a:t>≈ 8.0%) </a:t>
            </a:r>
          </a:p>
        </p:txBody>
      </p:sp>
      <p:sp>
        <p:nvSpPr>
          <p:cNvPr id="539651" name="Rectangle 3"/>
          <p:cNvSpPr>
            <a:spLocks noGrp="1" noChangeArrowheads="1"/>
          </p:cNvSpPr>
          <p:nvPr>
            <p:ph type="subTitle" idx="1"/>
          </p:nvPr>
        </p:nvSpPr>
        <p:spPr>
          <a:xfrm>
            <a:off x="1143000" y="1531938"/>
            <a:ext cx="6400800" cy="271462"/>
          </a:xfrm>
        </p:spPr>
        <p:txBody>
          <a:bodyPr/>
          <a:lstStyle/>
          <a:p>
            <a:pPr eaLnBrk="1" hangingPunct="1">
              <a:defRPr/>
            </a:pPr>
            <a:r>
              <a:rPr lang="en-US" altLang="en-US" sz="1244"/>
              <a:t>Int J Clin Prac 63:1395, 2009; Diab Ob Metab 10:376, 2008</a:t>
            </a:r>
          </a:p>
          <a:p>
            <a:pPr eaLnBrk="1" hangingPunct="1">
              <a:defRPr/>
            </a:pPr>
            <a:r>
              <a:rPr lang="en-US" altLang="en-US" sz="1244"/>
              <a:t>Diab Care 32:1649, 2009; JCEM 94:4810, 2009</a:t>
            </a:r>
          </a:p>
        </p:txBody>
      </p:sp>
      <p:sp>
        <p:nvSpPr>
          <p:cNvPr id="539652" name="Rectangle 6"/>
          <p:cNvSpPr>
            <a:spLocks noChangeArrowheads="1"/>
          </p:cNvSpPr>
          <p:nvPr/>
        </p:nvSpPr>
        <p:spPr bwMode="auto">
          <a:xfrm>
            <a:off x="1393825" y="2266950"/>
            <a:ext cx="1306513" cy="2143125"/>
          </a:xfrm>
          <a:prstGeom prst="rect">
            <a:avLst/>
          </a:prstGeom>
          <a:solidFill>
            <a:srgbClr val="FFFF00"/>
          </a:solidFill>
          <a:ln w="14288">
            <a:solidFill>
              <a:srgbClr val="000000"/>
            </a:solid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53" name="Rectangle 7"/>
          <p:cNvSpPr>
            <a:spLocks noChangeArrowheads="1"/>
          </p:cNvSpPr>
          <p:nvPr/>
        </p:nvSpPr>
        <p:spPr bwMode="auto">
          <a:xfrm>
            <a:off x="3365500" y="2266950"/>
            <a:ext cx="1300163" cy="2586038"/>
          </a:xfrm>
          <a:prstGeom prst="rect">
            <a:avLst/>
          </a:prstGeom>
          <a:solidFill>
            <a:srgbClr val="66FFFF"/>
          </a:solidFill>
          <a:ln w="14288">
            <a:solidFill>
              <a:srgbClr val="000000"/>
            </a:solid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54" name="Rectangle 8"/>
          <p:cNvSpPr>
            <a:spLocks noChangeArrowheads="1"/>
          </p:cNvSpPr>
          <p:nvPr/>
        </p:nvSpPr>
        <p:spPr bwMode="auto">
          <a:xfrm>
            <a:off x="5337175" y="2266950"/>
            <a:ext cx="1300163" cy="2814638"/>
          </a:xfrm>
          <a:prstGeom prst="rect">
            <a:avLst/>
          </a:prstGeom>
          <a:solidFill>
            <a:srgbClr val="FF66FF"/>
          </a:solidFill>
          <a:ln w="14288">
            <a:solidFill>
              <a:srgbClr val="000000"/>
            </a:solid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55" name="Rectangle 9"/>
          <p:cNvSpPr>
            <a:spLocks noChangeArrowheads="1"/>
          </p:cNvSpPr>
          <p:nvPr/>
        </p:nvSpPr>
        <p:spPr bwMode="auto">
          <a:xfrm>
            <a:off x="7304088" y="2266950"/>
            <a:ext cx="1306512" cy="2181225"/>
          </a:xfrm>
          <a:prstGeom prst="rect">
            <a:avLst/>
          </a:prstGeom>
          <a:solidFill>
            <a:srgbClr val="FF7F00"/>
          </a:solidFill>
          <a:ln w="14288">
            <a:solidFill>
              <a:srgbClr val="000000"/>
            </a:solid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grpSp>
        <p:nvGrpSpPr>
          <p:cNvPr id="575496" name="Group 53"/>
          <p:cNvGrpSpPr>
            <a:grpSpLocks/>
          </p:cNvGrpSpPr>
          <p:nvPr/>
        </p:nvGrpSpPr>
        <p:grpSpPr bwMode="auto">
          <a:xfrm>
            <a:off x="1976438" y="4410075"/>
            <a:ext cx="100012" cy="342900"/>
            <a:chOff x="928" y="2855"/>
            <a:chExt cx="63" cy="243"/>
          </a:xfrm>
        </p:grpSpPr>
        <p:sp>
          <p:nvSpPr>
            <p:cNvPr id="575535" name="Line 12"/>
            <p:cNvSpPr>
              <a:spLocks noChangeShapeType="1"/>
            </p:cNvSpPr>
            <p:nvPr/>
          </p:nvSpPr>
          <p:spPr bwMode="auto">
            <a:xfrm>
              <a:off x="955" y="2855"/>
              <a:ext cx="4" cy="242"/>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36" name="Line 13"/>
            <p:cNvSpPr>
              <a:spLocks noChangeShapeType="1"/>
            </p:cNvSpPr>
            <p:nvPr/>
          </p:nvSpPr>
          <p:spPr bwMode="auto">
            <a:xfrm>
              <a:off x="928" y="3097"/>
              <a:ext cx="63" cy="1"/>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5497" name="Group 52"/>
          <p:cNvGrpSpPr>
            <a:grpSpLocks/>
          </p:cNvGrpSpPr>
          <p:nvPr/>
        </p:nvGrpSpPr>
        <p:grpSpPr bwMode="auto">
          <a:xfrm>
            <a:off x="3956050" y="4852988"/>
            <a:ext cx="100013" cy="330200"/>
            <a:chOff x="2176" y="3169"/>
            <a:chExt cx="63" cy="234"/>
          </a:xfrm>
        </p:grpSpPr>
        <p:sp>
          <p:nvSpPr>
            <p:cNvPr id="575533" name="Line 16"/>
            <p:cNvSpPr>
              <a:spLocks noChangeShapeType="1"/>
            </p:cNvSpPr>
            <p:nvPr/>
          </p:nvSpPr>
          <p:spPr bwMode="auto">
            <a:xfrm>
              <a:off x="2203" y="3169"/>
              <a:ext cx="1" cy="233"/>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34" name="Line 17"/>
            <p:cNvSpPr>
              <a:spLocks noChangeShapeType="1"/>
            </p:cNvSpPr>
            <p:nvPr/>
          </p:nvSpPr>
          <p:spPr bwMode="auto">
            <a:xfrm>
              <a:off x="2176" y="3402"/>
              <a:ext cx="63" cy="1"/>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5498" name="Line 20"/>
          <p:cNvSpPr>
            <a:spLocks noChangeShapeType="1"/>
          </p:cNvSpPr>
          <p:nvPr/>
        </p:nvSpPr>
        <p:spPr bwMode="auto">
          <a:xfrm>
            <a:off x="5986463" y="5081588"/>
            <a:ext cx="1587" cy="341312"/>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499" name="Line 21"/>
          <p:cNvSpPr>
            <a:spLocks noChangeShapeType="1"/>
          </p:cNvSpPr>
          <p:nvPr/>
        </p:nvSpPr>
        <p:spPr bwMode="auto">
          <a:xfrm>
            <a:off x="5937250" y="5422900"/>
            <a:ext cx="100013" cy="1588"/>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5500" name="Group 50"/>
          <p:cNvGrpSpPr>
            <a:grpSpLocks/>
          </p:cNvGrpSpPr>
          <p:nvPr/>
        </p:nvGrpSpPr>
        <p:grpSpPr bwMode="auto">
          <a:xfrm>
            <a:off x="7907338" y="4448175"/>
            <a:ext cx="100012" cy="330200"/>
            <a:chOff x="4664" y="2882"/>
            <a:chExt cx="63" cy="234"/>
          </a:xfrm>
        </p:grpSpPr>
        <p:sp>
          <p:nvSpPr>
            <p:cNvPr id="575531" name="Line 24"/>
            <p:cNvSpPr>
              <a:spLocks noChangeShapeType="1"/>
            </p:cNvSpPr>
            <p:nvPr/>
          </p:nvSpPr>
          <p:spPr bwMode="auto">
            <a:xfrm>
              <a:off x="4691" y="2882"/>
              <a:ext cx="4" cy="233"/>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32" name="Line 25"/>
            <p:cNvSpPr>
              <a:spLocks noChangeShapeType="1"/>
            </p:cNvSpPr>
            <p:nvPr/>
          </p:nvSpPr>
          <p:spPr bwMode="auto">
            <a:xfrm>
              <a:off x="4664" y="3115"/>
              <a:ext cx="63" cy="1"/>
            </a:xfrm>
            <a:prstGeom prst="line">
              <a:avLst/>
            </a:prstGeom>
            <a:noFill/>
            <a:ln w="1428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5501" name="Group 56"/>
          <p:cNvGrpSpPr>
            <a:grpSpLocks/>
          </p:cNvGrpSpPr>
          <p:nvPr/>
        </p:nvGrpSpPr>
        <p:grpSpPr bwMode="auto">
          <a:xfrm>
            <a:off x="1057275" y="2254250"/>
            <a:ext cx="85725" cy="3397250"/>
            <a:chOff x="713" y="1328"/>
            <a:chExt cx="54" cy="2407"/>
          </a:xfrm>
        </p:grpSpPr>
        <p:sp>
          <p:nvSpPr>
            <p:cNvPr id="575520" name="Freeform 26"/>
            <p:cNvSpPr>
              <a:spLocks/>
            </p:cNvSpPr>
            <p:nvPr/>
          </p:nvSpPr>
          <p:spPr bwMode="auto">
            <a:xfrm>
              <a:off x="713" y="1328"/>
              <a:ext cx="54" cy="2407"/>
            </a:xfrm>
            <a:custGeom>
              <a:avLst/>
              <a:gdLst>
                <a:gd name="T0" fmla="*/ 0 w 54"/>
                <a:gd name="T1" fmla="*/ 0 h 2407"/>
                <a:gd name="T2" fmla="*/ 0 w 54"/>
                <a:gd name="T3" fmla="*/ 2407 h 2407"/>
                <a:gd name="T4" fmla="*/ 54 w 54"/>
                <a:gd name="T5" fmla="*/ 2407 h 2407"/>
                <a:gd name="T6" fmla="*/ 0 60000 65536"/>
                <a:gd name="T7" fmla="*/ 0 60000 65536"/>
                <a:gd name="T8" fmla="*/ 0 60000 65536"/>
                <a:gd name="T9" fmla="*/ 0 w 54"/>
                <a:gd name="T10" fmla="*/ 0 h 2407"/>
                <a:gd name="T11" fmla="*/ 54 w 54"/>
                <a:gd name="T12" fmla="*/ 2407 h 2407"/>
              </a:gdLst>
              <a:ahLst/>
              <a:cxnLst>
                <a:cxn ang="T6">
                  <a:pos x="T0" y="T1"/>
                </a:cxn>
                <a:cxn ang="T7">
                  <a:pos x="T2" y="T3"/>
                </a:cxn>
                <a:cxn ang="T8">
                  <a:pos x="T4" y="T5"/>
                </a:cxn>
              </a:cxnLst>
              <a:rect l="T9" t="T10" r="T11" b="T12"/>
              <a:pathLst>
                <a:path w="54" h="2407">
                  <a:moveTo>
                    <a:pt x="0" y="0"/>
                  </a:moveTo>
                  <a:lnTo>
                    <a:pt x="0" y="2407"/>
                  </a:lnTo>
                  <a:lnTo>
                    <a:pt x="54" y="2407"/>
                  </a:lnTo>
                </a:path>
              </a:pathLst>
            </a:cu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5521" name="Line 27"/>
            <p:cNvSpPr>
              <a:spLocks noChangeShapeType="1"/>
            </p:cNvSpPr>
            <p:nvPr/>
          </p:nvSpPr>
          <p:spPr bwMode="auto">
            <a:xfrm>
              <a:off x="713" y="3492"/>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2" name="Line 28"/>
            <p:cNvSpPr>
              <a:spLocks noChangeShapeType="1"/>
            </p:cNvSpPr>
            <p:nvPr/>
          </p:nvSpPr>
          <p:spPr bwMode="auto">
            <a:xfrm>
              <a:off x="713" y="3250"/>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3" name="Line 29"/>
            <p:cNvSpPr>
              <a:spLocks noChangeShapeType="1"/>
            </p:cNvSpPr>
            <p:nvPr/>
          </p:nvSpPr>
          <p:spPr bwMode="auto">
            <a:xfrm>
              <a:off x="713" y="3016"/>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4" name="Line 30"/>
            <p:cNvSpPr>
              <a:spLocks noChangeShapeType="1"/>
            </p:cNvSpPr>
            <p:nvPr/>
          </p:nvSpPr>
          <p:spPr bwMode="auto">
            <a:xfrm>
              <a:off x="713" y="2774"/>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5" name="Line 31"/>
            <p:cNvSpPr>
              <a:spLocks noChangeShapeType="1"/>
            </p:cNvSpPr>
            <p:nvPr/>
          </p:nvSpPr>
          <p:spPr bwMode="auto">
            <a:xfrm>
              <a:off x="713" y="2532"/>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6" name="Line 32"/>
            <p:cNvSpPr>
              <a:spLocks noChangeShapeType="1"/>
            </p:cNvSpPr>
            <p:nvPr/>
          </p:nvSpPr>
          <p:spPr bwMode="auto">
            <a:xfrm>
              <a:off x="713" y="2289"/>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7" name="Line 33"/>
            <p:cNvSpPr>
              <a:spLocks noChangeShapeType="1"/>
            </p:cNvSpPr>
            <p:nvPr/>
          </p:nvSpPr>
          <p:spPr bwMode="auto">
            <a:xfrm>
              <a:off x="713" y="2047"/>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8" name="Line 34"/>
            <p:cNvSpPr>
              <a:spLocks noChangeShapeType="1"/>
            </p:cNvSpPr>
            <p:nvPr/>
          </p:nvSpPr>
          <p:spPr bwMode="auto">
            <a:xfrm>
              <a:off x="713" y="1813"/>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29" name="Line 35"/>
            <p:cNvSpPr>
              <a:spLocks noChangeShapeType="1"/>
            </p:cNvSpPr>
            <p:nvPr/>
          </p:nvSpPr>
          <p:spPr bwMode="auto">
            <a:xfrm>
              <a:off x="713" y="1571"/>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5530" name="Line 36"/>
            <p:cNvSpPr>
              <a:spLocks noChangeShapeType="1"/>
            </p:cNvSpPr>
            <p:nvPr/>
          </p:nvSpPr>
          <p:spPr bwMode="auto">
            <a:xfrm>
              <a:off x="713" y="1328"/>
              <a:ext cx="54" cy="1"/>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9662" name="Rectangle 37"/>
          <p:cNvSpPr>
            <a:spLocks noChangeArrowheads="1"/>
          </p:cNvSpPr>
          <p:nvPr/>
        </p:nvSpPr>
        <p:spPr bwMode="auto">
          <a:xfrm>
            <a:off x="738188" y="5541963"/>
            <a:ext cx="212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FFFFFF"/>
                </a:solidFill>
                <a:latin typeface="Arial" panose="020B0604020202020204" pitchFamily="34" charset="0"/>
              </a:rPr>
              <a:t>-1</a:t>
            </a:r>
            <a:endParaRPr lang="en-US" altLang="en-US" sz="2133" b="0">
              <a:solidFill>
                <a:srgbClr val="FFFFFF"/>
              </a:solidFill>
              <a:latin typeface="Arial" panose="020B0604020202020204" pitchFamily="34" charset="0"/>
            </a:endParaRPr>
          </a:p>
        </p:txBody>
      </p:sp>
      <p:sp>
        <p:nvSpPr>
          <p:cNvPr id="539663" name="Rectangle 42"/>
          <p:cNvSpPr>
            <a:spLocks noChangeArrowheads="1"/>
          </p:cNvSpPr>
          <p:nvPr/>
        </p:nvSpPr>
        <p:spPr bwMode="auto">
          <a:xfrm>
            <a:off x="525463" y="3843338"/>
            <a:ext cx="4111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FFFFFF"/>
                </a:solidFill>
                <a:latin typeface="Arial" panose="020B0604020202020204" pitchFamily="34" charset="0"/>
              </a:rPr>
              <a:t>-0.5</a:t>
            </a:r>
            <a:endParaRPr lang="en-US" altLang="en-US" sz="2133" b="0">
              <a:solidFill>
                <a:srgbClr val="FFFFFF"/>
              </a:solidFill>
              <a:latin typeface="Arial" panose="020B0604020202020204" pitchFamily="34" charset="0"/>
            </a:endParaRPr>
          </a:p>
        </p:txBody>
      </p:sp>
      <p:sp>
        <p:nvSpPr>
          <p:cNvPr id="539664" name="Rectangle 47"/>
          <p:cNvSpPr>
            <a:spLocks noChangeArrowheads="1"/>
          </p:cNvSpPr>
          <p:nvPr/>
        </p:nvSpPr>
        <p:spPr bwMode="auto">
          <a:xfrm>
            <a:off x="823913" y="2146300"/>
            <a:ext cx="1333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FFFFFF"/>
                </a:solidFill>
                <a:latin typeface="Arial" panose="020B0604020202020204" pitchFamily="34" charset="0"/>
              </a:rPr>
              <a:t>0</a:t>
            </a:r>
            <a:endParaRPr lang="en-US" altLang="en-US" sz="2133" b="0">
              <a:solidFill>
                <a:srgbClr val="FFFFFF"/>
              </a:solidFill>
              <a:latin typeface="Arial" panose="020B0604020202020204" pitchFamily="34" charset="0"/>
            </a:endParaRPr>
          </a:p>
        </p:txBody>
      </p:sp>
      <p:sp>
        <p:nvSpPr>
          <p:cNvPr id="539665" name="Rectangle 48"/>
          <p:cNvSpPr>
            <a:spLocks noChangeArrowheads="1"/>
          </p:cNvSpPr>
          <p:nvPr/>
        </p:nvSpPr>
        <p:spPr bwMode="auto">
          <a:xfrm>
            <a:off x="1198563" y="5529263"/>
            <a:ext cx="1503362" cy="2873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000000"/>
                </a:solidFill>
                <a:latin typeface="Arial" panose="020B0604020202020204" pitchFamily="34" charset="0"/>
              </a:rPr>
              <a:t>DRUG NA</a:t>
            </a:r>
            <a:r>
              <a:rPr lang="en-US" altLang="en-US" sz="1867">
                <a:solidFill>
                  <a:srgbClr val="000000"/>
                </a:solidFill>
                <a:latin typeface="Lucida Grande" pitchFamily="1" charset="0"/>
              </a:rPr>
              <a:t>IV</a:t>
            </a:r>
            <a:r>
              <a:rPr lang="en-US" altLang="en-US" sz="1867">
                <a:solidFill>
                  <a:srgbClr val="000000"/>
                </a:solidFill>
                <a:latin typeface="Arial" panose="020B0604020202020204" pitchFamily="34" charset="0"/>
              </a:rPr>
              <a:t>E</a:t>
            </a:r>
            <a:endParaRPr lang="en-US" altLang="en-US" sz="2133" b="0">
              <a:solidFill>
                <a:srgbClr val="000000"/>
              </a:solidFill>
              <a:latin typeface="Arial" panose="020B0604020202020204" pitchFamily="34" charset="0"/>
            </a:endParaRPr>
          </a:p>
        </p:txBody>
      </p:sp>
      <p:sp>
        <p:nvSpPr>
          <p:cNvPr id="539666" name="Rectangle 49"/>
          <p:cNvSpPr>
            <a:spLocks noChangeArrowheads="1"/>
          </p:cNvSpPr>
          <p:nvPr/>
        </p:nvSpPr>
        <p:spPr bwMode="auto">
          <a:xfrm>
            <a:off x="5105400" y="5529263"/>
            <a:ext cx="1447800" cy="28733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000000"/>
                </a:solidFill>
                <a:latin typeface="Arial" panose="020B0604020202020204" pitchFamily="34" charset="0"/>
              </a:rPr>
              <a:t>METFORMIN</a:t>
            </a:r>
            <a:endParaRPr lang="en-US" altLang="en-US" sz="2133" b="0">
              <a:solidFill>
                <a:srgbClr val="000000"/>
              </a:solidFill>
              <a:latin typeface="Arial" panose="020B0604020202020204" pitchFamily="34" charset="0"/>
            </a:endParaRPr>
          </a:p>
        </p:txBody>
      </p:sp>
      <p:sp>
        <p:nvSpPr>
          <p:cNvPr id="539667" name="Text Box 5"/>
          <p:cNvSpPr txBox="1">
            <a:spLocks noChangeArrowheads="1"/>
          </p:cNvSpPr>
          <p:nvPr/>
        </p:nvSpPr>
        <p:spPr bwMode="auto">
          <a:xfrm>
            <a:off x="2362200" y="5935663"/>
            <a:ext cx="4413250" cy="420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2133">
                <a:solidFill>
                  <a:srgbClr val="FF0000"/>
                </a:solidFill>
                <a:latin typeface="Arial" panose="020B0604020202020204" pitchFamily="34" charset="0"/>
              </a:rPr>
              <a:t>ADDITION OF SAXAGLIPTIN TO:</a:t>
            </a:r>
          </a:p>
        </p:txBody>
      </p:sp>
      <p:sp>
        <p:nvSpPr>
          <p:cNvPr id="539668" name="Rectangle 54"/>
          <p:cNvSpPr>
            <a:spLocks noChangeArrowheads="1"/>
          </p:cNvSpPr>
          <p:nvPr/>
        </p:nvSpPr>
        <p:spPr bwMode="auto">
          <a:xfrm>
            <a:off x="3230563" y="5529263"/>
            <a:ext cx="1387475" cy="287337"/>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000000"/>
                </a:solidFill>
                <a:latin typeface="Arial" panose="020B0604020202020204" pitchFamily="34" charset="0"/>
              </a:rPr>
              <a:t>GLYBURIDE</a:t>
            </a:r>
            <a:endParaRPr lang="en-US" altLang="en-US" sz="2133" b="0">
              <a:solidFill>
                <a:srgbClr val="000000"/>
              </a:solidFill>
              <a:latin typeface="Arial" panose="020B0604020202020204" pitchFamily="34" charset="0"/>
            </a:endParaRPr>
          </a:p>
        </p:txBody>
      </p:sp>
      <p:sp>
        <p:nvSpPr>
          <p:cNvPr id="539669" name="Rectangle 55"/>
          <p:cNvSpPr>
            <a:spLocks noChangeArrowheads="1"/>
          </p:cNvSpPr>
          <p:nvPr/>
        </p:nvSpPr>
        <p:spPr bwMode="auto">
          <a:xfrm>
            <a:off x="7362825" y="5529263"/>
            <a:ext cx="1063625" cy="287337"/>
          </a:xfrm>
          <a:prstGeom prst="rect">
            <a:avLst/>
          </a:prstGeom>
          <a:solidFill>
            <a:srgbClr val="FF7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1867">
                <a:solidFill>
                  <a:srgbClr val="000000"/>
                </a:solidFill>
                <a:latin typeface="Arial" panose="020B0604020202020204" pitchFamily="34" charset="0"/>
              </a:rPr>
              <a:t>PIO/ROSI</a:t>
            </a:r>
            <a:endParaRPr lang="en-US" altLang="en-US" sz="2133" b="0">
              <a:solidFill>
                <a:srgbClr val="000000"/>
              </a:solidFill>
              <a:latin typeface="Arial" panose="020B0604020202020204" pitchFamily="34" charset="0"/>
            </a:endParaRPr>
          </a:p>
        </p:txBody>
      </p:sp>
      <p:sp>
        <p:nvSpPr>
          <p:cNvPr id="539670" name="Text Box 58"/>
          <p:cNvSpPr txBox="1">
            <a:spLocks noChangeArrowheads="1"/>
          </p:cNvSpPr>
          <p:nvPr/>
        </p:nvSpPr>
        <p:spPr bwMode="auto">
          <a:xfrm rot="16200000">
            <a:off x="-689768" y="3656806"/>
            <a:ext cx="19177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2489">
                <a:solidFill>
                  <a:srgbClr val="FFFFFF"/>
                </a:solidFill>
                <a:latin typeface="Symbol" panose="05050102010706020507" pitchFamily="18" charset="2"/>
                <a:sym typeface="Symbol" panose="05050102010706020507" pitchFamily="18" charset="2"/>
              </a:rPr>
              <a:t></a:t>
            </a:r>
            <a:r>
              <a:rPr lang="en-US" altLang="en-US" sz="2489">
                <a:solidFill>
                  <a:srgbClr val="FFFFFF"/>
                </a:solidFill>
                <a:latin typeface="Arial" panose="020B0604020202020204" pitchFamily="34" charset="0"/>
              </a:rPr>
              <a:t> HbA</a:t>
            </a:r>
            <a:r>
              <a:rPr lang="en-US" altLang="en-US" sz="2489" baseline="-25000">
                <a:solidFill>
                  <a:srgbClr val="FFFFFF"/>
                </a:solidFill>
                <a:latin typeface="Arial" panose="020B0604020202020204" pitchFamily="34" charset="0"/>
              </a:rPr>
              <a:t>1c </a:t>
            </a:r>
            <a:r>
              <a:rPr lang="en-US" altLang="en-US" sz="2489">
                <a:solidFill>
                  <a:srgbClr val="FFFFFF"/>
                </a:solidFill>
                <a:latin typeface="Arial" panose="020B0604020202020204" pitchFamily="34" charset="0"/>
              </a:rPr>
              <a:t>(%)</a:t>
            </a:r>
            <a:endParaRPr lang="en-US" altLang="en-US" sz="2489" baseline="-25000">
              <a:solidFill>
                <a:srgbClr val="FFFFFF"/>
              </a:solidFill>
              <a:latin typeface="Arial" panose="020B0604020202020204" pitchFamily="34" charset="0"/>
            </a:endParaRPr>
          </a:p>
        </p:txBody>
      </p:sp>
      <p:grpSp>
        <p:nvGrpSpPr>
          <p:cNvPr id="575511" name="Group 71"/>
          <p:cNvGrpSpPr>
            <a:grpSpLocks/>
          </p:cNvGrpSpPr>
          <p:nvPr/>
        </p:nvGrpSpPr>
        <p:grpSpPr bwMode="auto">
          <a:xfrm>
            <a:off x="1593850" y="4022725"/>
            <a:ext cx="809625" cy="420688"/>
            <a:chOff x="1056" y="2581"/>
            <a:chExt cx="510" cy="298"/>
          </a:xfrm>
        </p:grpSpPr>
        <p:sp>
          <p:nvSpPr>
            <p:cNvPr id="539678" name="Rectangle 60"/>
            <p:cNvSpPr>
              <a:spLocks noChangeArrowheads="1"/>
            </p:cNvSpPr>
            <p:nvPr/>
          </p:nvSpPr>
          <p:spPr bwMode="auto">
            <a:xfrm>
              <a:off x="1104" y="2612"/>
              <a:ext cx="462" cy="2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79" name="Text Box 59"/>
            <p:cNvSpPr txBox="1">
              <a:spLocks noChangeArrowheads="1"/>
            </p:cNvSpPr>
            <p:nvPr/>
          </p:nvSpPr>
          <p:spPr bwMode="auto">
            <a:xfrm>
              <a:off x="1056" y="2581"/>
              <a:ext cx="5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2133">
                  <a:solidFill>
                    <a:srgbClr val="000000"/>
                  </a:solidFill>
                  <a:latin typeface="Arial" panose="020B0604020202020204" pitchFamily="34" charset="0"/>
                </a:rPr>
                <a:t>-0.63</a:t>
              </a:r>
            </a:p>
          </p:txBody>
        </p:sp>
      </p:grpSp>
      <p:sp>
        <p:nvSpPr>
          <p:cNvPr id="539672" name="Rectangle 63"/>
          <p:cNvSpPr>
            <a:spLocks noChangeArrowheads="1"/>
          </p:cNvSpPr>
          <p:nvPr/>
        </p:nvSpPr>
        <p:spPr bwMode="auto">
          <a:xfrm>
            <a:off x="3638550" y="4540250"/>
            <a:ext cx="73342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73" name="Text Box 64"/>
          <p:cNvSpPr txBox="1">
            <a:spLocks noChangeArrowheads="1"/>
          </p:cNvSpPr>
          <p:nvPr/>
        </p:nvSpPr>
        <p:spPr bwMode="auto">
          <a:xfrm>
            <a:off x="3562350" y="4497388"/>
            <a:ext cx="8096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2133">
                <a:solidFill>
                  <a:srgbClr val="000000"/>
                </a:solidFill>
                <a:latin typeface="Arial" panose="020B0604020202020204" pitchFamily="34" charset="0"/>
              </a:rPr>
              <a:t>-0.76</a:t>
            </a:r>
          </a:p>
        </p:txBody>
      </p:sp>
      <p:sp>
        <p:nvSpPr>
          <p:cNvPr id="539674" name="Rectangle 66"/>
          <p:cNvSpPr>
            <a:spLocks noChangeArrowheads="1"/>
          </p:cNvSpPr>
          <p:nvPr/>
        </p:nvSpPr>
        <p:spPr bwMode="auto">
          <a:xfrm>
            <a:off x="5638800" y="4743450"/>
            <a:ext cx="73342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75" name="Text Box 67"/>
          <p:cNvSpPr txBox="1">
            <a:spLocks noChangeArrowheads="1"/>
          </p:cNvSpPr>
          <p:nvPr/>
        </p:nvSpPr>
        <p:spPr bwMode="auto">
          <a:xfrm>
            <a:off x="5562600" y="4700588"/>
            <a:ext cx="80803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2133">
                <a:solidFill>
                  <a:srgbClr val="000000"/>
                </a:solidFill>
                <a:latin typeface="Arial" panose="020B0604020202020204" pitchFamily="34" charset="0"/>
              </a:rPr>
              <a:t>-0.83</a:t>
            </a:r>
          </a:p>
        </p:txBody>
      </p:sp>
      <p:sp>
        <p:nvSpPr>
          <p:cNvPr id="539676" name="Rectangle 69"/>
          <p:cNvSpPr>
            <a:spLocks noChangeArrowheads="1"/>
          </p:cNvSpPr>
          <p:nvPr/>
        </p:nvSpPr>
        <p:spPr bwMode="auto">
          <a:xfrm>
            <a:off x="7575550" y="4133850"/>
            <a:ext cx="73342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endParaRPr lang="en-US" altLang="en-US" sz="2133" b="0">
              <a:solidFill>
                <a:srgbClr val="000000"/>
              </a:solidFill>
              <a:latin typeface="Arial" panose="020B0604020202020204" pitchFamily="34" charset="0"/>
            </a:endParaRPr>
          </a:p>
        </p:txBody>
      </p:sp>
      <p:sp>
        <p:nvSpPr>
          <p:cNvPr id="539677" name="Text Box 70"/>
          <p:cNvSpPr txBox="1">
            <a:spLocks noChangeArrowheads="1"/>
          </p:cNvSpPr>
          <p:nvPr/>
        </p:nvSpPr>
        <p:spPr bwMode="auto">
          <a:xfrm>
            <a:off x="7499350" y="4090988"/>
            <a:ext cx="8096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a:spcBef>
                <a:spcPct val="0"/>
              </a:spcBef>
              <a:buFontTx/>
              <a:buNone/>
              <a:defRPr/>
            </a:pPr>
            <a:r>
              <a:rPr lang="en-US" altLang="en-US" sz="2133">
                <a:solidFill>
                  <a:srgbClr val="000000"/>
                </a:solidFill>
                <a:latin typeface="Arial" panose="020B0604020202020204" pitchFamily="34" charset="0"/>
              </a:rPr>
              <a:t>-0.64</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89"/>
        <p:cNvGrpSpPr/>
        <p:nvPr/>
      </p:nvGrpSpPr>
      <p:grpSpPr>
        <a:xfrm>
          <a:off x="0" y="0"/>
          <a:ext cx="0" cy="0"/>
          <a:chOff x="0" y="0"/>
          <a:chExt cx="0" cy="0"/>
        </a:xfrm>
      </p:grpSpPr>
      <p:sp>
        <p:nvSpPr>
          <p:cNvPr id="4090" name="Google Shape;4090;p249"/>
          <p:cNvSpPr/>
          <p:nvPr/>
        </p:nvSpPr>
        <p:spPr>
          <a:xfrm>
            <a:off x="529040" y="4177521"/>
            <a:ext cx="2157413" cy="1395827"/>
          </a:xfrm>
          <a:custGeom>
            <a:avLst/>
            <a:gdLst/>
            <a:ahLst/>
            <a:cxnLst/>
            <a:rect l="l" t="t" r="r" b="b"/>
            <a:pathLst>
              <a:path w="2876550" h="1739900" extrusionOk="0">
                <a:moveTo>
                  <a:pt x="0" y="1739900"/>
                </a:moveTo>
                <a:lnTo>
                  <a:pt x="66675" y="1730375"/>
                </a:lnTo>
                <a:lnTo>
                  <a:pt x="82550" y="1692275"/>
                </a:lnTo>
                <a:lnTo>
                  <a:pt x="120650" y="1679575"/>
                </a:lnTo>
                <a:lnTo>
                  <a:pt x="142875" y="1660525"/>
                </a:lnTo>
                <a:lnTo>
                  <a:pt x="158750" y="1654175"/>
                </a:lnTo>
                <a:lnTo>
                  <a:pt x="171450" y="1641475"/>
                </a:lnTo>
                <a:lnTo>
                  <a:pt x="196850" y="1657350"/>
                </a:lnTo>
                <a:lnTo>
                  <a:pt x="228600" y="1597025"/>
                </a:lnTo>
                <a:lnTo>
                  <a:pt x="276225" y="1597025"/>
                </a:lnTo>
                <a:lnTo>
                  <a:pt x="288925" y="1587500"/>
                </a:lnTo>
                <a:lnTo>
                  <a:pt x="298450" y="1571625"/>
                </a:lnTo>
                <a:lnTo>
                  <a:pt x="314325" y="1571625"/>
                </a:lnTo>
                <a:lnTo>
                  <a:pt x="339725" y="1571625"/>
                </a:lnTo>
                <a:lnTo>
                  <a:pt x="352425" y="1552575"/>
                </a:lnTo>
                <a:lnTo>
                  <a:pt x="368300" y="1536700"/>
                </a:lnTo>
                <a:lnTo>
                  <a:pt x="381000" y="1530350"/>
                </a:lnTo>
                <a:lnTo>
                  <a:pt x="396875" y="1524000"/>
                </a:lnTo>
                <a:lnTo>
                  <a:pt x="403225" y="1508125"/>
                </a:lnTo>
                <a:lnTo>
                  <a:pt x="444500" y="1489075"/>
                </a:lnTo>
                <a:lnTo>
                  <a:pt x="457200" y="1473200"/>
                </a:lnTo>
                <a:lnTo>
                  <a:pt x="466725" y="1466850"/>
                </a:lnTo>
                <a:lnTo>
                  <a:pt x="488950" y="1454150"/>
                </a:lnTo>
                <a:lnTo>
                  <a:pt x="508000" y="1438275"/>
                </a:lnTo>
                <a:lnTo>
                  <a:pt x="520700" y="1431925"/>
                </a:lnTo>
                <a:lnTo>
                  <a:pt x="542925" y="1422400"/>
                </a:lnTo>
                <a:lnTo>
                  <a:pt x="565150" y="1400175"/>
                </a:lnTo>
                <a:lnTo>
                  <a:pt x="587375" y="1393825"/>
                </a:lnTo>
                <a:lnTo>
                  <a:pt x="600075" y="1377950"/>
                </a:lnTo>
                <a:lnTo>
                  <a:pt x="638175" y="1368425"/>
                </a:lnTo>
                <a:lnTo>
                  <a:pt x="654050" y="1368425"/>
                </a:lnTo>
                <a:lnTo>
                  <a:pt x="692150" y="1336675"/>
                </a:lnTo>
                <a:lnTo>
                  <a:pt x="698500" y="1336675"/>
                </a:lnTo>
                <a:lnTo>
                  <a:pt x="708025" y="1311275"/>
                </a:lnTo>
                <a:lnTo>
                  <a:pt x="749300" y="1308100"/>
                </a:lnTo>
                <a:lnTo>
                  <a:pt x="771525" y="1295400"/>
                </a:lnTo>
                <a:lnTo>
                  <a:pt x="784225" y="1285875"/>
                </a:lnTo>
                <a:lnTo>
                  <a:pt x="812800" y="1285875"/>
                </a:lnTo>
                <a:lnTo>
                  <a:pt x="822325" y="1238250"/>
                </a:lnTo>
                <a:lnTo>
                  <a:pt x="873125" y="1231900"/>
                </a:lnTo>
                <a:lnTo>
                  <a:pt x="901700" y="1177925"/>
                </a:lnTo>
                <a:lnTo>
                  <a:pt x="968375" y="1158875"/>
                </a:lnTo>
                <a:lnTo>
                  <a:pt x="981075" y="1146175"/>
                </a:lnTo>
                <a:lnTo>
                  <a:pt x="1003300" y="1146175"/>
                </a:lnTo>
                <a:lnTo>
                  <a:pt x="1012825" y="1114425"/>
                </a:lnTo>
                <a:lnTo>
                  <a:pt x="1050925" y="1095375"/>
                </a:lnTo>
                <a:lnTo>
                  <a:pt x="1069975" y="1079500"/>
                </a:lnTo>
                <a:lnTo>
                  <a:pt x="1101725" y="1063625"/>
                </a:lnTo>
                <a:lnTo>
                  <a:pt x="1123950" y="1044575"/>
                </a:lnTo>
                <a:lnTo>
                  <a:pt x="1143000" y="1035050"/>
                </a:lnTo>
                <a:lnTo>
                  <a:pt x="1171575" y="1025525"/>
                </a:lnTo>
                <a:lnTo>
                  <a:pt x="1219200" y="996950"/>
                </a:lnTo>
                <a:lnTo>
                  <a:pt x="1247775" y="996950"/>
                </a:lnTo>
                <a:lnTo>
                  <a:pt x="1279525" y="971550"/>
                </a:lnTo>
                <a:lnTo>
                  <a:pt x="1304925" y="962025"/>
                </a:lnTo>
                <a:lnTo>
                  <a:pt x="1308100" y="962025"/>
                </a:lnTo>
                <a:lnTo>
                  <a:pt x="1343025" y="930275"/>
                </a:lnTo>
                <a:lnTo>
                  <a:pt x="1387475" y="914400"/>
                </a:lnTo>
                <a:lnTo>
                  <a:pt x="1400175" y="898525"/>
                </a:lnTo>
                <a:lnTo>
                  <a:pt x="1419225" y="892175"/>
                </a:lnTo>
                <a:lnTo>
                  <a:pt x="1441450" y="869950"/>
                </a:lnTo>
                <a:lnTo>
                  <a:pt x="1470025" y="854075"/>
                </a:lnTo>
                <a:lnTo>
                  <a:pt x="1501775" y="815975"/>
                </a:lnTo>
                <a:lnTo>
                  <a:pt x="1536700" y="784225"/>
                </a:lnTo>
                <a:lnTo>
                  <a:pt x="1600200" y="765175"/>
                </a:lnTo>
                <a:lnTo>
                  <a:pt x="1616075" y="765175"/>
                </a:lnTo>
                <a:lnTo>
                  <a:pt x="1654175" y="723900"/>
                </a:lnTo>
                <a:lnTo>
                  <a:pt x="1692275" y="692150"/>
                </a:lnTo>
                <a:lnTo>
                  <a:pt x="1733550" y="669925"/>
                </a:lnTo>
                <a:lnTo>
                  <a:pt x="1771650" y="631825"/>
                </a:lnTo>
                <a:lnTo>
                  <a:pt x="1803400" y="631825"/>
                </a:lnTo>
                <a:lnTo>
                  <a:pt x="1831975" y="600075"/>
                </a:lnTo>
                <a:lnTo>
                  <a:pt x="1831975" y="600075"/>
                </a:lnTo>
                <a:lnTo>
                  <a:pt x="1873250" y="577850"/>
                </a:lnTo>
                <a:lnTo>
                  <a:pt x="1885950" y="542925"/>
                </a:lnTo>
                <a:lnTo>
                  <a:pt x="1892300" y="533400"/>
                </a:lnTo>
                <a:lnTo>
                  <a:pt x="1946275" y="511175"/>
                </a:lnTo>
                <a:lnTo>
                  <a:pt x="1971675" y="492125"/>
                </a:lnTo>
                <a:lnTo>
                  <a:pt x="2009775" y="476250"/>
                </a:lnTo>
                <a:lnTo>
                  <a:pt x="2060575" y="473075"/>
                </a:lnTo>
                <a:lnTo>
                  <a:pt x="2079625" y="441325"/>
                </a:lnTo>
                <a:lnTo>
                  <a:pt x="2092325" y="406400"/>
                </a:lnTo>
                <a:lnTo>
                  <a:pt x="2117725" y="400050"/>
                </a:lnTo>
                <a:lnTo>
                  <a:pt x="2146300" y="365125"/>
                </a:lnTo>
                <a:lnTo>
                  <a:pt x="2190750" y="355600"/>
                </a:lnTo>
                <a:lnTo>
                  <a:pt x="2200275" y="346075"/>
                </a:lnTo>
                <a:lnTo>
                  <a:pt x="2222500" y="333375"/>
                </a:lnTo>
                <a:lnTo>
                  <a:pt x="2257425" y="301625"/>
                </a:lnTo>
                <a:lnTo>
                  <a:pt x="2282825" y="304800"/>
                </a:lnTo>
                <a:lnTo>
                  <a:pt x="2301875" y="285750"/>
                </a:lnTo>
                <a:lnTo>
                  <a:pt x="2352675" y="263525"/>
                </a:lnTo>
                <a:lnTo>
                  <a:pt x="2378075" y="260350"/>
                </a:lnTo>
                <a:lnTo>
                  <a:pt x="2381250" y="241300"/>
                </a:lnTo>
                <a:lnTo>
                  <a:pt x="2400300" y="228600"/>
                </a:lnTo>
                <a:lnTo>
                  <a:pt x="2438400" y="180975"/>
                </a:lnTo>
                <a:lnTo>
                  <a:pt x="2505075" y="180975"/>
                </a:lnTo>
                <a:lnTo>
                  <a:pt x="2517775" y="177800"/>
                </a:lnTo>
                <a:lnTo>
                  <a:pt x="2559050" y="171450"/>
                </a:lnTo>
                <a:lnTo>
                  <a:pt x="2565400" y="158750"/>
                </a:lnTo>
                <a:lnTo>
                  <a:pt x="2638425" y="158750"/>
                </a:lnTo>
                <a:lnTo>
                  <a:pt x="2673350" y="127000"/>
                </a:lnTo>
                <a:lnTo>
                  <a:pt x="2705100" y="101600"/>
                </a:lnTo>
                <a:lnTo>
                  <a:pt x="2730500" y="92075"/>
                </a:lnTo>
                <a:lnTo>
                  <a:pt x="2730500" y="69850"/>
                </a:lnTo>
                <a:lnTo>
                  <a:pt x="2778125" y="69850"/>
                </a:lnTo>
                <a:lnTo>
                  <a:pt x="2787650" y="57150"/>
                </a:lnTo>
                <a:lnTo>
                  <a:pt x="2819400" y="47625"/>
                </a:lnTo>
                <a:lnTo>
                  <a:pt x="2854325" y="0"/>
                </a:lnTo>
                <a:lnTo>
                  <a:pt x="2876550" y="3175"/>
                </a:ln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091" name="Google Shape;4091;p249"/>
          <p:cNvSpPr/>
          <p:nvPr/>
        </p:nvSpPr>
        <p:spPr>
          <a:xfrm>
            <a:off x="529040" y="4192804"/>
            <a:ext cx="2052638" cy="1380544"/>
          </a:xfrm>
          <a:custGeom>
            <a:avLst/>
            <a:gdLst/>
            <a:ahLst/>
            <a:cxnLst/>
            <a:rect l="l" t="t" r="r" b="b"/>
            <a:pathLst>
              <a:path w="2736850" h="1720850" extrusionOk="0">
                <a:moveTo>
                  <a:pt x="0" y="1720850"/>
                </a:moveTo>
                <a:lnTo>
                  <a:pt x="73025" y="1708150"/>
                </a:lnTo>
                <a:lnTo>
                  <a:pt x="76200" y="1676400"/>
                </a:lnTo>
                <a:lnTo>
                  <a:pt x="127000" y="1647825"/>
                </a:lnTo>
                <a:lnTo>
                  <a:pt x="149225" y="1635125"/>
                </a:lnTo>
                <a:lnTo>
                  <a:pt x="161925" y="1625600"/>
                </a:lnTo>
                <a:lnTo>
                  <a:pt x="193675" y="1631950"/>
                </a:lnTo>
                <a:lnTo>
                  <a:pt x="231775" y="1571625"/>
                </a:lnTo>
                <a:lnTo>
                  <a:pt x="257175" y="1571625"/>
                </a:lnTo>
                <a:lnTo>
                  <a:pt x="298450" y="1546225"/>
                </a:lnTo>
                <a:lnTo>
                  <a:pt x="330200" y="1501775"/>
                </a:lnTo>
                <a:lnTo>
                  <a:pt x="358775" y="1501775"/>
                </a:lnTo>
                <a:lnTo>
                  <a:pt x="428625" y="1425575"/>
                </a:lnTo>
                <a:lnTo>
                  <a:pt x="454025" y="1422400"/>
                </a:lnTo>
                <a:lnTo>
                  <a:pt x="495300" y="1390650"/>
                </a:lnTo>
                <a:lnTo>
                  <a:pt x="517525" y="1393825"/>
                </a:lnTo>
                <a:lnTo>
                  <a:pt x="533400" y="1352550"/>
                </a:lnTo>
                <a:lnTo>
                  <a:pt x="612775" y="1314450"/>
                </a:lnTo>
                <a:lnTo>
                  <a:pt x="635000" y="1301750"/>
                </a:lnTo>
                <a:lnTo>
                  <a:pt x="676275" y="1308100"/>
                </a:lnTo>
                <a:lnTo>
                  <a:pt x="698500" y="1266825"/>
                </a:lnTo>
                <a:lnTo>
                  <a:pt x="730250" y="1266825"/>
                </a:lnTo>
                <a:lnTo>
                  <a:pt x="762000" y="1235075"/>
                </a:lnTo>
                <a:lnTo>
                  <a:pt x="803275" y="1228725"/>
                </a:lnTo>
                <a:lnTo>
                  <a:pt x="825500" y="1177925"/>
                </a:lnTo>
                <a:lnTo>
                  <a:pt x="892175" y="1184275"/>
                </a:lnTo>
                <a:lnTo>
                  <a:pt x="908050" y="1155700"/>
                </a:lnTo>
                <a:lnTo>
                  <a:pt x="984250" y="1123950"/>
                </a:lnTo>
                <a:lnTo>
                  <a:pt x="984250" y="1123950"/>
                </a:lnTo>
                <a:lnTo>
                  <a:pt x="1019175" y="1095375"/>
                </a:lnTo>
                <a:lnTo>
                  <a:pt x="1050925" y="1076325"/>
                </a:lnTo>
                <a:lnTo>
                  <a:pt x="1069975" y="1050925"/>
                </a:lnTo>
                <a:lnTo>
                  <a:pt x="1095375" y="1041400"/>
                </a:lnTo>
                <a:lnTo>
                  <a:pt x="1111250" y="1025525"/>
                </a:lnTo>
                <a:lnTo>
                  <a:pt x="1130300" y="1000125"/>
                </a:lnTo>
                <a:lnTo>
                  <a:pt x="1152525" y="987425"/>
                </a:lnTo>
                <a:lnTo>
                  <a:pt x="1184275" y="990600"/>
                </a:lnTo>
                <a:lnTo>
                  <a:pt x="1209675" y="984250"/>
                </a:lnTo>
                <a:lnTo>
                  <a:pt x="1225550" y="958850"/>
                </a:lnTo>
                <a:lnTo>
                  <a:pt x="1279525" y="920750"/>
                </a:lnTo>
                <a:lnTo>
                  <a:pt x="1301750" y="908050"/>
                </a:lnTo>
                <a:lnTo>
                  <a:pt x="1339850" y="898525"/>
                </a:lnTo>
                <a:lnTo>
                  <a:pt x="1377950" y="892175"/>
                </a:lnTo>
                <a:lnTo>
                  <a:pt x="1403350" y="879475"/>
                </a:lnTo>
                <a:lnTo>
                  <a:pt x="1428750" y="866775"/>
                </a:lnTo>
                <a:lnTo>
                  <a:pt x="1473200" y="835025"/>
                </a:lnTo>
                <a:lnTo>
                  <a:pt x="1495425" y="806450"/>
                </a:lnTo>
                <a:lnTo>
                  <a:pt x="1530350" y="784225"/>
                </a:lnTo>
                <a:lnTo>
                  <a:pt x="1546225" y="774700"/>
                </a:lnTo>
                <a:lnTo>
                  <a:pt x="1616075" y="746125"/>
                </a:lnTo>
                <a:lnTo>
                  <a:pt x="1679575" y="695325"/>
                </a:lnTo>
                <a:lnTo>
                  <a:pt x="1708150" y="695325"/>
                </a:lnTo>
                <a:lnTo>
                  <a:pt x="1720850" y="673100"/>
                </a:lnTo>
                <a:lnTo>
                  <a:pt x="1749425" y="673100"/>
                </a:lnTo>
                <a:lnTo>
                  <a:pt x="1768475" y="641350"/>
                </a:lnTo>
                <a:lnTo>
                  <a:pt x="1787525" y="631825"/>
                </a:lnTo>
                <a:lnTo>
                  <a:pt x="1816100" y="622300"/>
                </a:lnTo>
                <a:lnTo>
                  <a:pt x="1841500" y="612775"/>
                </a:lnTo>
                <a:lnTo>
                  <a:pt x="1866900" y="581025"/>
                </a:lnTo>
                <a:lnTo>
                  <a:pt x="1905000" y="552450"/>
                </a:lnTo>
                <a:lnTo>
                  <a:pt x="2000250" y="485775"/>
                </a:lnTo>
                <a:lnTo>
                  <a:pt x="2035175" y="460375"/>
                </a:lnTo>
                <a:lnTo>
                  <a:pt x="2060575" y="441325"/>
                </a:lnTo>
                <a:lnTo>
                  <a:pt x="2124075" y="412750"/>
                </a:lnTo>
                <a:lnTo>
                  <a:pt x="2146300" y="406400"/>
                </a:lnTo>
                <a:lnTo>
                  <a:pt x="2171700" y="365125"/>
                </a:lnTo>
                <a:lnTo>
                  <a:pt x="2260600" y="330200"/>
                </a:lnTo>
                <a:lnTo>
                  <a:pt x="2292350" y="285750"/>
                </a:lnTo>
                <a:lnTo>
                  <a:pt x="2365375" y="282575"/>
                </a:lnTo>
                <a:lnTo>
                  <a:pt x="2403475" y="231775"/>
                </a:lnTo>
                <a:lnTo>
                  <a:pt x="2511425" y="212725"/>
                </a:lnTo>
                <a:lnTo>
                  <a:pt x="2555875" y="161925"/>
                </a:lnTo>
                <a:lnTo>
                  <a:pt x="2568575" y="139700"/>
                </a:lnTo>
                <a:lnTo>
                  <a:pt x="2584450" y="107950"/>
                </a:lnTo>
                <a:lnTo>
                  <a:pt x="2660650" y="88900"/>
                </a:lnTo>
                <a:lnTo>
                  <a:pt x="2736850" y="0"/>
                </a:lnTo>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092" name="Google Shape;4092;p249"/>
          <p:cNvSpPr txBox="1">
            <a:spLocks noGrp="1"/>
          </p:cNvSpPr>
          <p:nvPr>
            <p:ph type="title" idx="4294967295"/>
          </p:nvPr>
        </p:nvSpPr>
        <p:spPr>
          <a:xfrm>
            <a:off x="910404" y="83527"/>
            <a:ext cx="7021311" cy="944428"/>
          </a:xfrm>
          <a:prstGeom prst="rect">
            <a:avLst/>
          </a:prstGeom>
          <a:solidFill>
            <a:srgbClr val="FF6600"/>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2800">
                <a:latin typeface="Arial"/>
                <a:ea typeface="Arial"/>
                <a:cs typeface="Arial"/>
                <a:sym typeface="Arial"/>
              </a:rPr>
              <a:t>DPP-4 INHIBITORS WERE LARGELY </a:t>
            </a:r>
            <a:br>
              <a:rPr lang="en-US" sz="2800">
                <a:latin typeface="Arial"/>
                <a:ea typeface="Arial"/>
                <a:cs typeface="Arial"/>
                <a:sym typeface="Arial"/>
              </a:rPr>
            </a:br>
            <a:r>
              <a:rPr lang="en-US" sz="2800">
                <a:latin typeface="Arial"/>
                <a:ea typeface="Arial"/>
                <a:cs typeface="Arial"/>
                <a:sym typeface="Arial"/>
              </a:rPr>
              <a:t>CV NEUTRAL</a:t>
            </a:r>
            <a:endParaRPr sz="2800">
              <a:latin typeface="Arial"/>
              <a:ea typeface="Arial"/>
              <a:cs typeface="Arial"/>
              <a:sym typeface="Arial"/>
            </a:endParaRPr>
          </a:p>
        </p:txBody>
      </p:sp>
      <p:sp>
        <p:nvSpPr>
          <p:cNvPr id="4093" name="Google Shape;4093;p249"/>
          <p:cNvSpPr txBox="1">
            <a:spLocks noGrp="1"/>
          </p:cNvSpPr>
          <p:nvPr>
            <p:ph type="body" idx="4294967295"/>
          </p:nvPr>
        </p:nvSpPr>
        <p:spPr>
          <a:xfrm>
            <a:off x="27364" y="6211726"/>
            <a:ext cx="8717429" cy="4699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5000"/>
              </a:lnSpc>
              <a:spcBef>
                <a:spcPts val="0"/>
              </a:spcBef>
              <a:spcAft>
                <a:spcPts val="0"/>
              </a:spcAft>
              <a:buClr>
                <a:schemeClr val="lt1"/>
              </a:buClr>
              <a:buSzPts val="1050"/>
              <a:buFont typeface="Arial"/>
              <a:buAutoNum type="arabicPeriod"/>
            </a:pPr>
            <a:r>
              <a:rPr lang="en-US" sz="1050" b="1" i="0" u="none" strike="noStrike" cap="none">
                <a:solidFill>
                  <a:schemeClr val="lt1"/>
                </a:solidFill>
                <a:latin typeface="Arial"/>
                <a:ea typeface="Arial"/>
                <a:cs typeface="Arial"/>
                <a:sym typeface="Arial"/>
              </a:rPr>
              <a:t>Adapted from Scirica B, et al. </a:t>
            </a:r>
            <a:r>
              <a:rPr lang="en-US" sz="1050" b="1" i="1" u="none" strike="noStrike" cap="none">
                <a:solidFill>
                  <a:schemeClr val="lt1"/>
                </a:solidFill>
                <a:latin typeface="Arial"/>
                <a:ea typeface="Arial"/>
                <a:cs typeface="Arial"/>
                <a:sym typeface="Arial"/>
              </a:rPr>
              <a:t>N Engl J Med</a:t>
            </a:r>
            <a:r>
              <a:rPr lang="en-US" sz="1050" b="1" i="0" u="none" strike="noStrike" cap="none">
                <a:solidFill>
                  <a:schemeClr val="lt1"/>
                </a:solidFill>
                <a:latin typeface="Arial"/>
                <a:ea typeface="Arial"/>
                <a:cs typeface="Arial"/>
                <a:sym typeface="Arial"/>
              </a:rPr>
              <a:t> 2013;369:1317–1326; </a:t>
            </a:r>
            <a:endParaRPr sz="1050" b="1" i="0" u="none" strike="noStrike" cap="none">
              <a:solidFill>
                <a:schemeClr val="lt1"/>
              </a:solidFill>
              <a:latin typeface="Arial"/>
              <a:ea typeface="Arial"/>
              <a:cs typeface="Arial"/>
              <a:sym typeface="Arial"/>
            </a:endParaRPr>
          </a:p>
          <a:p>
            <a:pPr marL="228600" marR="0" lvl="0" indent="-228600" algn="l" rtl="0">
              <a:lnSpc>
                <a:spcPct val="95000"/>
              </a:lnSpc>
              <a:spcBef>
                <a:spcPts val="368"/>
              </a:spcBef>
              <a:spcAft>
                <a:spcPts val="0"/>
              </a:spcAft>
              <a:buClr>
                <a:schemeClr val="lt1"/>
              </a:buClr>
              <a:buSzPts val="1050"/>
              <a:buFont typeface="Arial"/>
              <a:buAutoNum type="arabicPeriod"/>
            </a:pPr>
            <a:r>
              <a:rPr lang="en-US" sz="1050" b="1" i="0" u="none" strike="noStrike" cap="none">
                <a:solidFill>
                  <a:schemeClr val="lt1"/>
                </a:solidFill>
                <a:latin typeface="Arial"/>
                <a:ea typeface="Arial"/>
                <a:cs typeface="Arial"/>
                <a:sym typeface="Arial"/>
              </a:rPr>
              <a:t>2. Adapted from White W, et al. </a:t>
            </a:r>
            <a:r>
              <a:rPr lang="en-US" sz="1050" b="1" i="1" u="none" strike="noStrike" cap="none">
                <a:solidFill>
                  <a:schemeClr val="lt1"/>
                </a:solidFill>
                <a:latin typeface="Arial"/>
                <a:ea typeface="Arial"/>
                <a:cs typeface="Arial"/>
                <a:sym typeface="Arial"/>
              </a:rPr>
              <a:t>N Engl J Med</a:t>
            </a:r>
            <a:r>
              <a:rPr lang="en-US" sz="1050" b="1" i="0" u="none" strike="noStrike" cap="none">
                <a:solidFill>
                  <a:schemeClr val="lt1"/>
                </a:solidFill>
                <a:latin typeface="Arial"/>
                <a:ea typeface="Arial"/>
                <a:cs typeface="Arial"/>
                <a:sym typeface="Arial"/>
              </a:rPr>
              <a:t> 2013;369:1327−1335; </a:t>
            </a:r>
            <a:endParaRPr sz="1050" b="1" i="0" u="none" strike="noStrike" cap="none">
              <a:solidFill>
                <a:schemeClr val="lt1"/>
              </a:solidFill>
              <a:latin typeface="Arial"/>
              <a:ea typeface="Arial"/>
              <a:cs typeface="Arial"/>
              <a:sym typeface="Arial"/>
            </a:endParaRPr>
          </a:p>
          <a:p>
            <a:pPr marL="228600" marR="0" lvl="0" indent="-228600" algn="l" rtl="0">
              <a:lnSpc>
                <a:spcPct val="95000"/>
              </a:lnSpc>
              <a:spcBef>
                <a:spcPts val="368"/>
              </a:spcBef>
              <a:spcAft>
                <a:spcPts val="0"/>
              </a:spcAft>
              <a:buClr>
                <a:schemeClr val="lt1"/>
              </a:buClr>
              <a:buSzPts val="1050"/>
              <a:buFont typeface="Arial"/>
              <a:buAutoNum type="arabicPeriod"/>
            </a:pPr>
            <a:r>
              <a:rPr lang="en-US" sz="1050" b="1" i="0" u="none" strike="noStrike" cap="none">
                <a:solidFill>
                  <a:schemeClr val="lt1"/>
                </a:solidFill>
                <a:latin typeface="Arial"/>
                <a:ea typeface="Arial"/>
                <a:cs typeface="Arial"/>
                <a:sym typeface="Arial"/>
              </a:rPr>
              <a:t>3. Adapted from Green JB, et al. </a:t>
            </a:r>
            <a:r>
              <a:rPr lang="en-US" sz="1050" b="1" i="1" u="none" strike="noStrike" cap="none">
                <a:solidFill>
                  <a:schemeClr val="lt1"/>
                </a:solidFill>
                <a:latin typeface="Arial"/>
                <a:ea typeface="Arial"/>
                <a:cs typeface="Arial"/>
                <a:sym typeface="Arial"/>
              </a:rPr>
              <a:t>N Engl J Med</a:t>
            </a:r>
            <a:r>
              <a:rPr lang="en-US" sz="1050" b="1" i="0" u="none" strike="noStrike" cap="none">
                <a:solidFill>
                  <a:schemeClr val="lt1"/>
                </a:solidFill>
                <a:latin typeface="Arial"/>
                <a:ea typeface="Arial"/>
                <a:cs typeface="Arial"/>
                <a:sym typeface="Arial"/>
              </a:rPr>
              <a:t> 2015;373:232–242</a:t>
            </a:r>
            <a:endParaRPr sz="1050" b="1" i="0" u="none" strike="noStrike" cap="none">
              <a:solidFill>
                <a:schemeClr val="lt1"/>
              </a:solidFill>
              <a:latin typeface="Arial"/>
              <a:ea typeface="Arial"/>
              <a:cs typeface="Arial"/>
              <a:sym typeface="Arial"/>
            </a:endParaRPr>
          </a:p>
        </p:txBody>
      </p:sp>
      <p:sp>
        <p:nvSpPr>
          <p:cNvPr id="4094" name="Google Shape;4094;p249"/>
          <p:cNvSpPr txBox="1"/>
          <p:nvPr/>
        </p:nvSpPr>
        <p:spPr>
          <a:xfrm>
            <a:off x="-41778" y="1056118"/>
            <a:ext cx="3281970"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Saxagliptin (SAVOR trial)</a:t>
            </a:r>
            <a:r>
              <a:rPr kumimoji="0" lang="en-US" sz="1200" b="1" i="0" u="none" strike="noStrike" kern="0" cap="none" spc="0" normalizeH="0" baseline="30000" noProof="0">
                <a:ln>
                  <a:noFill/>
                </a:ln>
                <a:solidFill>
                  <a:srgbClr val="FFFFFF"/>
                </a:solidFill>
                <a:effectLst/>
                <a:uLnTx/>
                <a:uFillTx/>
                <a:latin typeface="Arial"/>
                <a:ea typeface="Arial"/>
                <a:cs typeface="Arial"/>
                <a:sym typeface="Arial"/>
              </a:rPr>
              <a:t>1</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095" name="Google Shape;4095;p249"/>
          <p:cNvSpPr txBox="1"/>
          <p:nvPr/>
        </p:nvSpPr>
        <p:spPr>
          <a:xfrm>
            <a:off x="2481877" y="1056118"/>
            <a:ext cx="3600400"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Alogliptin (EXAMINE trial)</a:t>
            </a:r>
            <a:r>
              <a:rPr kumimoji="0" lang="en-US" sz="1200" b="1" i="0" u="none" strike="noStrike" kern="0" cap="none" spc="0" normalizeH="0" baseline="30000" noProof="0">
                <a:ln>
                  <a:noFill/>
                </a:ln>
                <a:solidFill>
                  <a:srgbClr val="FFFFFF"/>
                </a:solidFill>
                <a:effectLst/>
                <a:uLnTx/>
                <a:uFillTx/>
                <a:latin typeface="Arial"/>
                <a:ea typeface="Arial"/>
                <a:cs typeface="Arial"/>
                <a:sym typeface="Arial"/>
              </a:rPr>
              <a:t>2</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096" name="Google Shape;4096;p249"/>
          <p:cNvSpPr/>
          <p:nvPr/>
        </p:nvSpPr>
        <p:spPr>
          <a:xfrm>
            <a:off x="236826" y="1273517"/>
            <a:ext cx="3018425" cy="47672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Arial"/>
                <a:ea typeface="Arial"/>
                <a:cs typeface="Arial"/>
                <a:sym typeface="Arial"/>
              </a:rPr>
              <a:t>Primary endpoint:</a:t>
            </a:r>
            <a:r>
              <a:rPr kumimoji="0" lang="en-US" sz="1100" b="0" i="0" u="none" strike="noStrike" kern="0" cap="none" spc="0" normalizeH="0" baseline="0" noProof="0">
                <a:ln>
                  <a:noFill/>
                </a:ln>
                <a:solidFill>
                  <a:srgbClr val="FFFFFF"/>
                </a:solidFill>
                <a:effectLst/>
                <a:uLnTx/>
                <a:uFillTx/>
                <a:latin typeface="Arial"/>
                <a:ea typeface="Arial"/>
                <a:cs typeface="Arial"/>
                <a:sym typeface="Arial"/>
              </a:rPr>
              <a:t> Composite of CV death, myocardial infarction, or ischemic stroke</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097" name="Google Shape;4097;p249"/>
          <p:cNvSpPr/>
          <p:nvPr/>
        </p:nvSpPr>
        <p:spPr>
          <a:xfrm>
            <a:off x="3089004" y="1273517"/>
            <a:ext cx="3145537" cy="664012"/>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Arial"/>
                <a:ea typeface="Arial"/>
                <a:cs typeface="Arial"/>
                <a:sym typeface="Arial"/>
              </a:rPr>
              <a:t>Primary endpoint:</a:t>
            </a:r>
            <a:r>
              <a:rPr kumimoji="0" lang="en-US" sz="1100" b="0" i="0" u="none" strike="noStrike" kern="0" cap="none" spc="0" normalizeH="0" baseline="0" noProof="0">
                <a:ln>
                  <a:noFill/>
                </a:ln>
                <a:solidFill>
                  <a:srgbClr val="FFFFFF"/>
                </a:solidFill>
                <a:effectLst/>
                <a:uLnTx/>
                <a:uFillTx/>
                <a:latin typeface="Arial"/>
                <a:ea typeface="Arial"/>
                <a:cs typeface="Arial"/>
                <a:sym typeface="Arial"/>
              </a:rPr>
              <a:t> Composite of CV death, nonfatal myocardial infarction, or nonfatal stroke</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098" name="Google Shape;4098;p249"/>
          <p:cNvSpPr txBox="1"/>
          <p:nvPr/>
        </p:nvSpPr>
        <p:spPr>
          <a:xfrm>
            <a:off x="5690150" y="1056118"/>
            <a:ext cx="3280088" cy="276999"/>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200"/>
              <a:buFont typeface="Arial"/>
              <a:buNone/>
              <a:tabLst/>
              <a:defRPr/>
            </a:pPr>
            <a:r>
              <a:rPr kumimoji="0" lang="en-US" sz="1200" b="1" i="0" u="none" strike="noStrike" kern="0" cap="none" spc="0" normalizeH="0" baseline="0" noProof="0">
                <a:ln>
                  <a:noFill/>
                </a:ln>
                <a:solidFill>
                  <a:srgbClr val="FFFFFF"/>
                </a:solidFill>
                <a:effectLst/>
                <a:uLnTx/>
                <a:uFillTx/>
                <a:latin typeface="Arial"/>
                <a:ea typeface="Arial"/>
                <a:cs typeface="Arial"/>
                <a:sym typeface="Arial"/>
              </a:rPr>
              <a:t>Sitagliptin (TECOS trial)</a:t>
            </a:r>
            <a:r>
              <a:rPr kumimoji="0" lang="en-US" sz="1200" b="1" i="0" u="none" strike="noStrike" kern="0" cap="none" spc="0" normalizeH="0" baseline="30000" noProof="0">
                <a:ln>
                  <a:noFill/>
                </a:ln>
                <a:solidFill>
                  <a:srgbClr val="FFFFFF"/>
                </a:solidFill>
                <a:effectLst/>
                <a:uLnTx/>
                <a:uFillTx/>
                <a:latin typeface="Arial"/>
                <a:ea typeface="Arial"/>
                <a:cs typeface="Arial"/>
                <a:sym typeface="Arial"/>
              </a:rPr>
              <a:t>3</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099" name="Google Shape;4099;p249"/>
          <p:cNvSpPr txBox="1"/>
          <p:nvPr/>
        </p:nvSpPr>
        <p:spPr>
          <a:xfrm>
            <a:off x="3001670" y="5396058"/>
            <a:ext cx="262618"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00" name="Google Shape;4100;p249"/>
          <p:cNvSpPr/>
          <p:nvPr/>
        </p:nvSpPr>
        <p:spPr>
          <a:xfrm>
            <a:off x="3243707" y="2520220"/>
            <a:ext cx="34289" cy="3094713"/>
          </a:xfrm>
          <a:custGeom>
            <a:avLst/>
            <a:gdLst/>
            <a:ahLst/>
            <a:cxnLst/>
            <a:rect l="l" t="t" r="r" b="b"/>
            <a:pathLst>
              <a:path w="120000" h="2838450" extrusionOk="0">
                <a:moveTo>
                  <a:pt x="0" y="0"/>
                </a:moveTo>
                <a:lnTo>
                  <a:pt x="0" y="283845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01" name="Google Shape;4101;p249"/>
          <p:cNvSpPr/>
          <p:nvPr/>
        </p:nvSpPr>
        <p:spPr>
          <a:xfrm rot="-5400000">
            <a:off x="4301896" y="4446821"/>
            <a:ext cx="60322" cy="2169080"/>
          </a:xfrm>
          <a:custGeom>
            <a:avLst/>
            <a:gdLst/>
            <a:ahLst/>
            <a:cxnLst/>
            <a:rect l="l" t="t" r="r" b="b"/>
            <a:pathLst>
              <a:path w="120000" h="2838450" extrusionOk="0">
                <a:moveTo>
                  <a:pt x="0" y="0"/>
                </a:moveTo>
                <a:lnTo>
                  <a:pt x="0" y="283845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02" name="Google Shape;4102;p249"/>
          <p:cNvSpPr txBox="1"/>
          <p:nvPr/>
        </p:nvSpPr>
        <p:spPr>
          <a:xfrm>
            <a:off x="2865040" y="2355827"/>
            <a:ext cx="414262"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03" name="Google Shape;4103;p249"/>
          <p:cNvSpPr/>
          <p:nvPr/>
        </p:nvSpPr>
        <p:spPr>
          <a:xfrm>
            <a:off x="3202630" y="2533003"/>
            <a:ext cx="75125" cy="45719"/>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04" name="Google Shape;4104;p249"/>
          <p:cNvSpPr txBox="1"/>
          <p:nvPr/>
        </p:nvSpPr>
        <p:spPr>
          <a:xfrm>
            <a:off x="2865040" y="3087008"/>
            <a:ext cx="414262"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15</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05" name="Google Shape;4105;p249"/>
          <p:cNvSpPr/>
          <p:nvPr/>
        </p:nvSpPr>
        <p:spPr>
          <a:xfrm>
            <a:off x="3202630" y="3264181"/>
            <a:ext cx="75125" cy="45719"/>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06" name="Google Shape;4106;p249"/>
          <p:cNvSpPr txBox="1"/>
          <p:nvPr/>
        </p:nvSpPr>
        <p:spPr>
          <a:xfrm>
            <a:off x="2865040" y="3783503"/>
            <a:ext cx="414262"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07" name="Google Shape;4107;p249"/>
          <p:cNvSpPr/>
          <p:nvPr/>
        </p:nvSpPr>
        <p:spPr>
          <a:xfrm>
            <a:off x="3202630" y="3958957"/>
            <a:ext cx="75125" cy="45719"/>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08" name="Google Shape;4108;p249"/>
          <p:cNvSpPr/>
          <p:nvPr/>
        </p:nvSpPr>
        <p:spPr>
          <a:xfrm>
            <a:off x="3202630" y="5564237"/>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09" name="Google Shape;4109;p249"/>
          <p:cNvSpPr txBox="1"/>
          <p:nvPr/>
        </p:nvSpPr>
        <p:spPr>
          <a:xfrm>
            <a:off x="3001670" y="4618200"/>
            <a:ext cx="262618"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10" name="Google Shape;4110;p249"/>
          <p:cNvSpPr/>
          <p:nvPr/>
        </p:nvSpPr>
        <p:spPr>
          <a:xfrm>
            <a:off x="3202630" y="4764321"/>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11" name="Google Shape;4111;p249"/>
          <p:cNvSpPr txBox="1"/>
          <p:nvPr/>
        </p:nvSpPr>
        <p:spPr>
          <a:xfrm>
            <a:off x="3114780" y="5600007"/>
            <a:ext cx="262618"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12" name="Google Shape;4112;p249"/>
          <p:cNvSpPr txBox="1"/>
          <p:nvPr/>
        </p:nvSpPr>
        <p:spPr>
          <a:xfrm>
            <a:off x="3455299" y="5600008"/>
            <a:ext cx="322405"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13" name="Google Shape;4113;p249"/>
          <p:cNvSpPr/>
          <p:nvPr/>
        </p:nvSpPr>
        <p:spPr>
          <a:xfrm rot="-5400000">
            <a:off x="3662582" y="5596355"/>
            <a:ext cx="4034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14" name="Google Shape;4114;p249"/>
          <p:cNvSpPr txBox="1"/>
          <p:nvPr/>
        </p:nvSpPr>
        <p:spPr>
          <a:xfrm>
            <a:off x="3921427" y="5600008"/>
            <a:ext cx="500137"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12</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15" name="Google Shape;4115;p249"/>
          <p:cNvSpPr/>
          <p:nvPr/>
        </p:nvSpPr>
        <p:spPr>
          <a:xfrm rot="-5400000">
            <a:off x="4101921" y="5596355"/>
            <a:ext cx="4034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16" name="Google Shape;4116;p249"/>
          <p:cNvSpPr txBox="1"/>
          <p:nvPr/>
        </p:nvSpPr>
        <p:spPr>
          <a:xfrm>
            <a:off x="4392319" y="5600009"/>
            <a:ext cx="456161"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18</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17" name="Google Shape;4117;p249"/>
          <p:cNvSpPr/>
          <p:nvPr/>
        </p:nvSpPr>
        <p:spPr>
          <a:xfrm rot="-5400000">
            <a:off x="4532332" y="5596355"/>
            <a:ext cx="4034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18" name="Google Shape;4118;p249"/>
          <p:cNvSpPr txBox="1"/>
          <p:nvPr/>
        </p:nvSpPr>
        <p:spPr>
          <a:xfrm>
            <a:off x="4825112" y="5600009"/>
            <a:ext cx="453491"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24</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19" name="Google Shape;4119;p249"/>
          <p:cNvSpPr/>
          <p:nvPr/>
        </p:nvSpPr>
        <p:spPr>
          <a:xfrm rot="-5400000">
            <a:off x="4966315" y="5596355"/>
            <a:ext cx="4034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20" name="Google Shape;4120;p249"/>
          <p:cNvSpPr txBox="1"/>
          <p:nvPr/>
        </p:nvSpPr>
        <p:spPr>
          <a:xfrm>
            <a:off x="5247784" y="5600009"/>
            <a:ext cx="430123"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30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21" name="Google Shape;4121;p249"/>
          <p:cNvSpPr/>
          <p:nvPr/>
        </p:nvSpPr>
        <p:spPr>
          <a:xfrm rot="-5400000">
            <a:off x="5387202" y="5588506"/>
            <a:ext cx="4034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22" name="Google Shape;4122;p249"/>
          <p:cNvSpPr txBox="1"/>
          <p:nvPr/>
        </p:nvSpPr>
        <p:spPr>
          <a:xfrm>
            <a:off x="6949050" y="5893400"/>
            <a:ext cx="986700" cy="3387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Months</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23" name="Google Shape;4123;p249"/>
          <p:cNvSpPr txBox="1"/>
          <p:nvPr/>
        </p:nvSpPr>
        <p:spPr>
          <a:xfrm>
            <a:off x="3256923" y="1898625"/>
            <a:ext cx="2178416" cy="584775"/>
          </a:xfrm>
          <a:prstGeom prst="rect">
            <a:avLst/>
          </a:prstGeom>
          <a:solidFill>
            <a:srgbClr val="FF0000"/>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Incidence of primary </a:t>
            </a:r>
            <a:endParaRPr kumimoji="0" sz="16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endpoint events (%) </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24" name="Google Shape;4124;p249"/>
          <p:cNvSpPr txBox="1"/>
          <p:nvPr/>
        </p:nvSpPr>
        <p:spPr>
          <a:xfrm>
            <a:off x="3264258" y="2648613"/>
            <a:ext cx="2375348" cy="57708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050" b="0" i="0" u="none" strike="noStrike" kern="0" cap="none" spc="0" normalizeH="0" baseline="0" noProof="0">
                <a:ln>
                  <a:noFill/>
                </a:ln>
                <a:solidFill>
                  <a:srgbClr val="FFFFFF"/>
                </a:solidFill>
                <a:effectLst/>
                <a:uLnTx/>
                <a:uFillTx/>
                <a:latin typeface="Arial"/>
                <a:ea typeface="Arial"/>
                <a:cs typeface="Arial"/>
                <a:sym typeface="Arial"/>
              </a:rPr>
              <a:t>Hazard ratio: 0.96 (upper boundary</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050" b="0" i="0" u="none" strike="noStrike" kern="0" cap="none" spc="0" normalizeH="0" baseline="0" noProof="0">
                <a:ln>
                  <a:noFill/>
                </a:ln>
                <a:solidFill>
                  <a:srgbClr val="FFFFFF"/>
                </a:solidFill>
                <a:effectLst/>
                <a:uLnTx/>
                <a:uFillTx/>
                <a:latin typeface="Arial"/>
                <a:ea typeface="Arial"/>
                <a:cs typeface="Arial"/>
                <a:sym typeface="Arial"/>
              </a:rPr>
              <a:t>of the one-sided repeated CI: 1.16)</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050" b="0" i="1" u="none" strike="noStrike" kern="0" cap="none" spc="0" normalizeH="0" baseline="0" noProof="0">
                <a:ln>
                  <a:noFill/>
                </a:ln>
                <a:solidFill>
                  <a:srgbClr val="FFFFFF"/>
                </a:solidFill>
                <a:effectLst/>
                <a:uLnTx/>
                <a:uFillTx/>
                <a:latin typeface="Arial"/>
                <a:ea typeface="Arial"/>
                <a:cs typeface="Arial"/>
                <a:sym typeface="Arial"/>
              </a:rPr>
              <a:t>P</a:t>
            </a:r>
            <a:r>
              <a:rPr kumimoji="0" lang="en-US" sz="1050" b="0" i="0" u="none" strike="noStrike" kern="0" cap="none" spc="0" normalizeH="0" baseline="0" noProof="0">
                <a:ln>
                  <a:noFill/>
                </a:ln>
                <a:solidFill>
                  <a:srgbClr val="FFFFFF"/>
                </a:solidFill>
                <a:effectLst/>
                <a:uLnTx/>
                <a:uFillTx/>
                <a:latin typeface="Arial"/>
                <a:ea typeface="Arial"/>
                <a:cs typeface="Arial"/>
                <a:sym typeface="Arial"/>
              </a:rPr>
              <a:t>=0.32 for superiority</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25" name="Google Shape;4125;p249"/>
          <p:cNvSpPr/>
          <p:nvPr/>
        </p:nvSpPr>
        <p:spPr>
          <a:xfrm>
            <a:off x="4203913" y="4618294"/>
            <a:ext cx="182166" cy="0"/>
          </a:xfrm>
          <a:custGeom>
            <a:avLst/>
            <a:gdLst/>
            <a:ahLst/>
            <a:cxnLst/>
            <a:rect l="l" t="t" r="r" b="b"/>
            <a:pathLst>
              <a:path w="242888" h="120000" extrusionOk="0">
                <a:moveTo>
                  <a:pt x="0" y="0"/>
                </a:moveTo>
                <a:lnTo>
                  <a:pt x="242888" y="0"/>
                </a:lnTo>
              </a:path>
            </a:pathLst>
          </a:cu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26" name="Google Shape;4126;p249"/>
          <p:cNvSpPr txBox="1"/>
          <p:nvPr/>
        </p:nvSpPr>
        <p:spPr>
          <a:xfrm>
            <a:off x="4359289" y="4451777"/>
            <a:ext cx="1071563"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Placebo (n=2679)</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27" name="Google Shape;4127;p249"/>
          <p:cNvSpPr/>
          <p:nvPr/>
        </p:nvSpPr>
        <p:spPr>
          <a:xfrm>
            <a:off x="4214077" y="5169320"/>
            <a:ext cx="182166" cy="0"/>
          </a:xfrm>
          <a:custGeom>
            <a:avLst/>
            <a:gdLst/>
            <a:ahLst/>
            <a:cxnLst/>
            <a:rect l="l" t="t" r="r" b="b"/>
            <a:pathLst>
              <a:path w="242888" h="120000" extrusionOk="0">
                <a:moveTo>
                  <a:pt x="0" y="0"/>
                </a:moveTo>
                <a:lnTo>
                  <a:pt x="242888" y="0"/>
                </a:lnTo>
              </a:path>
            </a:pathLst>
          </a:custGeom>
          <a:noFill/>
          <a:ln w="1905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28" name="Google Shape;4128;p249"/>
          <p:cNvSpPr txBox="1"/>
          <p:nvPr/>
        </p:nvSpPr>
        <p:spPr>
          <a:xfrm>
            <a:off x="4369452" y="5002803"/>
            <a:ext cx="1150254"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Alogliptin (n=2701)</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29" name="Google Shape;4129;p249"/>
          <p:cNvSpPr/>
          <p:nvPr/>
        </p:nvSpPr>
        <p:spPr>
          <a:xfrm>
            <a:off x="3256923" y="3233419"/>
            <a:ext cx="2155627" cy="2299827"/>
          </a:xfrm>
          <a:custGeom>
            <a:avLst/>
            <a:gdLst/>
            <a:ahLst/>
            <a:cxnLst/>
            <a:rect l="l" t="t" r="r" b="b"/>
            <a:pathLst>
              <a:path w="2874169" h="1743075" extrusionOk="0">
                <a:moveTo>
                  <a:pt x="0" y="1743075"/>
                </a:moveTo>
                <a:lnTo>
                  <a:pt x="28575" y="1683544"/>
                </a:lnTo>
                <a:lnTo>
                  <a:pt x="40482" y="1671637"/>
                </a:lnTo>
                <a:lnTo>
                  <a:pt x="59532" y="1635919"/>
                </a:lnTo>
                <a:lnTo>
                  <a:pt x="64294" y="1612106"/>
                </a:lnTo>
                <a:lnTo>
                  <a:pt x="85725" y="1600200"/>
                </a:lnTo>
                <a:lnTo>
                  <a:pt x="109538" y="1574006"/>
                </a:lnTo>
                <a:lnTo>
                  <a:pt x="128588" y="1545431"/>
                </a:lnTo>
                <a:lnTo>
                  <a:pt x="145257" y="1521619"/>
                </a:lnTo>
                <a:lnTo>
                  <a:pt x="157163" y="1519237"/>
                </a:lnTo>
                <a:lnTo>
                  <a:pt x="169069" y="1488281"/>
                </a:lnTo>
                <a:lnTo>
                  <a:pt x="223838" y="1450181"/>
                </a:lnTo>
                <a:lnTo>
                  <a:pt x="228600" y="1428750"/>
                </a:lnTo>
                <a:lnTo>
                  <a:pt x="238125" y="1426369"/>
                </a:lnTo>
                <a:lnTo>
                  <a:pt x="252413" y="1390650"/>
                </a:lnTo>
                <a:lnTo>
                  <a:pt x="280988" y="1373981"/>
                </a:lnTo>
                <a:lnTo>
                  <a:pt x="302419" y="1347787"/>
                </a:lnTo>
                <a:lnTo>
                  <a:pt x="314325" y="1323975"/>
                </a:lnTo>
                <a:lnTo>
                  <a:pt x="335757" y="1328737"/>
                </a:lnTo>
                <a:lnTo>
                  <a:pt x="338138" y="1321594"/>
                </a:lnTo>
                <a:lnTo>
                  <a:pt x="364332" y="1297781"/>
                </a:lnTo>
                <a:lnTo>
                  <a:pt x="378619" y="1269206"/>
                </a:lnTo>
                <a:lnTo>
                  <a:pt x="388144" y="1250156"/>
                </a:lnTo>
                <a:lnTo>
                  <a:pt x="411957" y="1235869"/>
                </a:lnTo>
                <a:lnTo>
                  <a:pt x="421482" y="1209675"/>
                </a:lnTo>
                <a:lnTo>
                  <a:pt x="471488" y="1197769"/>
                </a:lnTo>
                <a:lnTo>
                  <a:pt x="504825" y="1178719"/>
                </a:lnTo>
                <a:lnTo>
                  <a:pt x="531019" y="1164431"/>
                </a:lnTo>
                <a:lnTo>
                  <a:pt x="550069" y="1147762"/>
                </a:lnTo>
                <a:lnTo>
                  <a:pt x="583407" y="1133475"/>
                </a:lnTo>
                <a:lnTo>
                  <a:pt x="604838" y="1119187"/>
                </a:lnTo>
                <a:lnTo>
                  <a:pt x="626269" y="1083469"/>
                </a:lnTo>
                <a:lnTo>
                  <a:pt x="645319" y="1083469"/>
                </a:lnTo>
                <a:lnTo>
                  <a:pt x="650082" y="1069181"/>
                </a:lnTo>
                <a:lnTo>
                  <a:pt x="685800" y="1066800"/>
                </a:lnTo>
                <a:lnTo>
                  <a:pt x="764382" y="981075"/>
                </a:lnTo>
                <a:lnTo>
                  <a:pt x="776288" y="981075"/>
                </a:lnTo>
                <a:lnTo>
                  <a:pt x="802482" y="942975"/>
                </a:lnTo>
                <a:lnTo>
                  <a:pt x="823913" y="942975"/>
                </a:lnTo>
                <a:lnTo>
                  <a:pt x="842963" y="912019"/>
                </a:lnTo>
                <a:lnTo>
                  <a:pt x="869157" y="912019"/>
                </a:lnTo>
                <a:lnTo>
                  <a:pt x="900113" y="873919"/>
                </a:lnTo>
                <a:lnTo>
                  <a:pt x="904875" y="866775"/>
                </a:lnTo>
                <a:lnTo>
                  <a:pt x="921544" y="854869"/>
                </a:lnTo>
                <a:lnTo>
                  <a:pt x="954882" y="859631"/>
                </a:lnTo>
                <a:lnTo>
                  <a:pt x="978694" y="814387"/>
                </a:lnTo>
                <a:lnTo>
                  <a:pt x="1000125" y="814387"/>
                </a:lnTo>
                <a:lnTo>
                  <a:pt x="1012032" y="778669"/>
                </a:lnTo>
                <a:lnTo>
                  <a:pt x="1059657" y="785812"/>
                </a:lnTo>
                <a:lnTo>
                  <a:pt x="1102519" y="740569"/>
                </a:lnTo>
                <a:lnTo>
                  <a:pt x="1121569" y="738187"/>
                </a:lnTo>
                <a:lnTo>
                  <a:pt x="1147763" y="719137"/>
                </a:lnTo>
                <a:lnTo>
                  <a:pt x="1169194" y="709612"/>
                </a:lnTo>
                <a:lnTo>
                  <a:pt x="1176338" y="692944"/>
                </a:lnTo>
                <a:lnTo>
                  <a:pt x="1238250" y="688181"/>
                </a:lnTo>
                <a:lnTo>
                  <a:pt x="1250157" y="664369"/>
                </a:lnTo>
                <a:lnTo>
                  <a:pt x="1281113" y="661987"/>
                </a:lnTo>
                <a:lnTo>
                  <a:pt x="1290638" y="647700"/>
                </a:lnTo>
                <a:lnTo>
                  <a:pt x="1350169" y="645319"/>
                </a:lnTo>
                <a:lnTo>
                  <a:pt x="1412082" y="590550"/>
                </a:lnTo>
                <a:lnTo>
                  <a:pt x="1428750" y="576262"/>
                </a:lnTo>
                <a:lnTo>
                  <a:pt x="1459707" y="583406"/>
                </a:lnTo>
                <a:lnTo>
                  <a:pt x="1462088" y="571500"/>
                </a:lnTo>
                <a:lnTo>
                  <a:pt x="1500188" y="569119"/>
                </a:lnTo>
                <a:lnTo>
                  <a:pt x="1512094" y="557212"/>
                </a:lnTo>
                <a:lnTo>
                  <a:pt x="1564482" y="550069"/>
                </a:lnTo>
                <a:lnTo>
                  <a:pt x="1583532" y="526256"/>
                </a:lnTo>
                <a:lnTo>
                  <a:pt x="1597819" y="526256"/>
                </a:lnTo>
                <a:lnTo>
                  <a:pt x="1619250" y="502444"/>
                </a:lnTo>
                <a:lnTo>
                  <a:pt x="1638300" y="500062"/>
                </a:lnTo>
                <a:lnTo>
                  <a:pt x="1645444" y="476250"/>
                </a:lnTo>
                <a:lnTo>
                  <a:pt x="1678782" y="473869"/>
                </a:lnTo>
                <a:lnTo>
                  <a:pt x="1697832" y="435769"/>
                </a:lnTo>
                <a:lnTo>
                  <a:pt x="1740694" y="435769"/>
                </a:lnTo>
                <a:lnTo>
                  <a:pt x="1750219" y="392906"/>
                </a:lnTo>
                <a:lnTo>
                  <a:pt x="1857375" y="390525"/>
                </a:lnTo>
                <a:lnTo>
                  <a:pt x="1874044" y="369094"/>
                </a:lnTo>
                <a:lnTo>
                  <a:pt x="1916907" y="376237"/>
                </a:lnTo>
                <a:lnTo>
                  <a:pt x="1935957" y="338137"/>
                </a:lnTo>
                <a:lnTo>
                  <a:pt x="1950244" y="335756"/>
                </a:lnTo>
                <a:lnTo>
                  <a:pt x="1966913" y="314325"/>
                </a:lnTo>
                <a:lnTo>
                  <a:pt x="2005013" y="314325"/>
                </a:lnTo>
                <a:lnTo>
                  <a:pt x="2069307" y="254794"/>
                </a:lnTo>
                <a:lnTo>
                  <a:pt x="2107407" y="254794"/>
                </a:lnTo>
                <a:lnTo>
                  <a:pt x="2126457" y="250031"/>
                </a:lnTo>
                <a:lnTo>
                  <a:pt x="2166938" y="242887"/>
                </a:lnTo>
                <a:lnTo>
                  <a:pt x="2176463" y="228600"/>
                </a:lnTo>
                <a:lnTo>
                  <a:pt x="2274094" y="230981"/>
                </a:lnTo>
                <a:lnTo>
                  <a:pt x="2288382" y="214312"/>
                </a:lnTo>
                <a:lnTo>
                  <a:pt x="2345532" y="202406"/>
                </a:lnTo>
                <a:lnTo>
                  <a:pt x="2357438" y="183356"/>
                </a:lnTo>
                <a:lnTo>
                  <a:pt x="2452688" y="185737"/>
                </a:lnTo>
                <a:lnTo>
                  <a:pt x="2457450" y="161925"/>
                </a:lnTo>
                <a:lnTo>
                  <a:pt x="2469357" y="161925"/>
                </a:lnTo>
                <a:lnTo>
                  <a:pt x="2486025" y="135731"/>
                </a:lnTo>
                <a:lnTo>
                  <a:pt x="2559844" y="138112"/>
                </a:lnTo>
                <a:lnTo>
                  <a:pt x="2569369" y="119062"/>
                </a:lnTo>
                <a:lnTo>
                  <a:pt x="2633663" y="116681"/>
                </a:lnTo>
                <a:lnTo>
                  <a:pt x="2659857" y="73819"/>
                </a:lnTo>
                <a:lnTo>
                  <a:pt x="2676525" y="71437"/>
                </a:lnTo>
                <a:lnTo>
                  <a:pt x="2686050" y="35719"/>
                </a:lnTo>
                <a:lnTo>
                  <a:pt x="2821782" y="38100"/>
                </a:lnTo>
                <a:lnTo>
                  <a:pt x="2828925" y="0"/>
                </a:lnTo>
                <a:lnTo>
                  <a:pt x="2874169" y="4762"/>
                </a:lnTo>
              </a:path>
            </a:pathLst>
          </a:custGeom>
          <a:noFill/>
          <a:ln w="381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30" name="Google Shape;4130;p249"/>
          <p:cNvSpPr/>
          <p:nvPr/>
        </p:nvSpPr>
        <p:spPr>
          <a:xfrm>
            <a:off x="3256923" y="4345630"/>
            <a:ext cx="685800" cy="1146772"/>
          </a:xfrm>
          <a:custGeom>
            <a:avLst/>
            <a:gdLst/>
            <a:ahLst/>
            <a:cxnLst/>
            <a:rect l="l" t="t" r="r" b="b"/>
            <a:pathLst>
              <a:path w="914400" h="869157" extrusionOk="0">
                <a:moveTo>
                  <a:pt x="0" y="869157"/>
                </a:moveTo>
                <a:lnTo>
                  <a:pt x="28575" y="814388"/>
                </a:lnTo>
                <a:lnTo>
                  <a:pt x="35719" y="792957"/>
                </a:lnTo>
                <a:lnTo>
                  <a:pt x="52388" y="773907"/>
                </a:lnTo>
                <a:lnTo>
                  <a:pt x="59532" y="733425"/>
                </a:lnTo>
                <a:lnTo>
                  <a:pt x="88107" y="721519"/>
                </a:lnTo>
                <a:lnTo>
                  <a:pt x="102394" y="695325"/>
                </a:lnTo>
                <a:lnTo>
                  <a:pt x="123825" y="690563"/>
                </a:lnTo>
                <a:lnTo>
                  <a:pt x="138113" y="664369"/>
                </a:lnTo>
                <a:lnTo>
                  <a:pt x="140494" y="650082"/>
                </a:lnTo>
                <a:lnTo>
                  <a:pt x="140494" y="650082"/>
                </a:lnTo>
                <a:lnTo>
                  <a:pt x="159544" y="628650"/>
                </a:lnTo>
                <a:lnTo>
                  <a:pt x="169069" y="628650"/>
                </a:lnTo>
                <a:lnTo>
                  <a:pt x="188119" y="602457"/>
                </a:lnTo>
                <a:lnTo>
                  <a:pt x="207169" y="597694"/>
                </a:lnTo>
                <a:lnTo>
                  <a:pt x="221457" y="578644"/>
                </a:lnTo>
                <a:lnTo>
                  <a:pt x="233363" y="561975"/>
                </a:lnTo>
                <a:lnTo>
                  <a:pt x="247650" y="528638"/>
                </a:lnTo>
                <a:lnTo>
                  <a:pt x="269082" y="514350"/>
                </a:lnTo>
                <a:lnTo>
                  <a:pt x="288132" y="502444"/>
                </a:lnTo>
                <a:lnTo>
                  <a:pt x="285750" y="459582"/>
                </a:lnTo>
                <a:lnTo>
                  <a:pt x="330994" y="471488"/>
                </a:lnTo>
                <a:lnTo>
                  <a:pt x="330994" y="447675"/>
                </a:lnTo>
                <a:lnTo>
                  <a:pt x="366713" y="440532"/>
                </a:lnTo>
                <a:lnTo>
                  <a:pt x="373857" y="402432"/>
                </a:lnTo>
                <a:lnTo>
                  <a:pt x="388144" y="390525"/>
                </a:lnTo>
                <a:lnTo>
                  <a:pt x="421482" y="390525"/>
                </a:lnTo>
                <a:lnTo>
                  <a:pt x="461963" y="376238"/>
                </a:lnTo>
                <a:lnTo>
                  <a:pt x="483394" y="361950"/>
                </a:lnTo>
                <a:lnTo>
                  <a:pt x="483394" y="316707"/>
                </a:lnTo>
                <a:lnTo>
                  <a:pt x="523875" y="316707"/>
                </a:lnTo>
                <a:lnTo>
                  <a:pt x="566738" y="250032"/>
                </a:lnTo>
                <a:lnTo>
                  <a:pt x="585788" y="233363"/>
                </a:lnTo>
                <a:lnTo>
                  <a:pt x="597694" y="233363"/>
                </a:lnTo>
                <a:lnTo>
                  <a:pt x="611982" y="188119"/>
                </a:lnTo>
                <a:lnTo>
                  <a:pt x="633413" y="185738"/>
                </a:lnTo>
                <a:lnTo>
                  <a:pt x="640557" y="159544"/>
                </a:lnTo>
                <a:lnTo>
                  <a:pt x="690563" y="159544"/>
                </a:lnTo>
                <a:lnTo>
                  <a:pt x="697707" y="116682"/>
                </a:lnTo>
                <a:lnTo>
                  <a:pt x="740569" y="116682"/>
                </a:lnTo>
                <a:lnTo>
                  <a:pt x="771525" y="90488"/>
                </a:lnTo>
                <a:lnTo>
                  <a:pt x="781050" y="92869"/>
                </a:lnTo>
                <a:lnTo>
                  <a:pt x="795338" y="61913"/>
                </a:lnTo>
                <a:lnTo>
                  <a:pt x="835819" y="61913"/>
                </a:lnTo>
                <a:lnTo>
                  <a:pt x="869157" y="38100"/>
                </a:lnTo>
                <a:lnTo>
                  <a:pt x="869157" y="0"/>
                </a:lnTo>
                <a:lnTo>
                  <a:pt x="914400" y="0"/>
                </a:lnTo>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31" name="Google Shape;4131;p249"/>
          <p:cNvSpPr/>
          <p:nvPr/>
        </p:nvSpPr>
        <p:spPr>
          <a:xfrm>
            <a:off x="3940937" y="3082611"/>
            <a:ext cx="1469827" cy="1253594"/>
          </a:xfrm>
          <a:custGeom>
            <a:avLst/>
            <a:gdLst/>
            <a:ahLst/>
            <a:cxnLst/>
            <a:rect l="l" t="t" r="r" b="b"/>
            <a:pathLst>
              <a:path w="1959769" h="950119" extrusionOk="0">
                <a:moveTo>
                  <a:pt x="0" y="950119"/>
                </a:moveTo>
                <a:lnTo>
                  <a:pt x="30956" y="942975"/>
                </a:lnTo>
                <a:lnTo>
                  <a:pt x="30956" y="909637"/>
                </a:lnTo>
                <a:lnTo>
                  <a:pt x="59531" y="914400"/>
                </a:lnTo>
                <a:lnTo>
                  <a:pt x="76200" y="892969"/>
                </a:lnTo>
                <a:lnTo>
                  <a:pt x="104775" y="883444"/>
                </a:lnTo>
                <a:lnTo>
                  <a:pt x="126206" y="864394"/>
                </a:lnTo>
                <a:lnTo>
                  <a:pt x="138113" y="840581"/>
                </a:lnTo>
                <a:lnTo>
                  <a:pt x="161925" y="847725"/>
                </a:lnTo>
                <a:lnTo>
                  <a:pt x="164306" y="831056"/>
                </a:lnTo>
                <a:lnTo>
                  <a:pt x="221456" y="828675"/>
                </a:lnTo>
                <a:lnTo>
                  <a:pt x="235744" y="800100"/>
                </a:lnTo>
                <a:lnTo>
                  <a:pt x="238125" y="781050"/>
                </a:lnTo>
                <a:lnTo>
                  <a:pt x="271463" y="781050"/>
                </a:lnTo>
                <a:lnTo>
                  <a:pt x="288131" y="762000"/>
                </a:lnTo>
                <a:lnTo>
                  <a:pt x="311944" y="762000"/>
                </a:lnTo>
                <a:lnTo>
                  <a:pt x="321469" y="740569"/>
                </a:lnTo>
                <a:lnTo>
                  <a:pt x="340519" y="721519"/>
                </a:lnTo>
                <a:lnTo>
                  <a:pt x="347663" y="723900"/>
                </a:lnTo>
                <a:lnTo>
                  <a:pt x="383381" y="685800"/>
                </a:lnTo>
                <a:lnTo>
                  <a:pt x="402431" y="685800"/>
                </a:lnTo>
                <a:lnTo>
                  <a:pt x="411956" y="666750"/>
                </a:lnTo>
                <a:lnTo>
                  <a:pt x="488156" y="666750"/>
                </a:lnTo>
                <a:lnTo>
                  <a:pt x="502444" y="647700"/>
                </a:lnTo>
                <a:lnTo>
                  <a:pt x="552450" y="642937"/>
                </a:lnTo>
                <a:lnTo>
                  <a:pt x="569119" y="621506"/>
                </a:lnTo>
                <a:lnTo>
                  <a:pt x="611981" y="619125"/>
                </a:lnTo>
                <a:lnTo>
                  <a:pt x="619125" y="597694"/>
                </a:lnTo>
                <a:lnTo>
                  <a:pt x="661988" y="592931"/>
                </a:lnTo>
                <a:lnTo>
                  <a:pt x="669131" y="573881"/>
                </a:lnTo>
                <a:lnTo>
                  <a:pt x="695325" y="573881"/>
                </a:lnTo>
                <a:lnTo>
                  <a:pt x="702469" y="538162"/>
                </a:lnTo>
                <a:lnTo>
                  <a:pt x="790575" y="523875"/>
                </a:lnTo>
                <a:lnTo>
                  <a:pt x="819150" y="519112"/>
                </a:lnTo>
                <a:lnTo>
                  <a:pt x="826294" y="500062"/>
                </a:lnTo>
                <a:lnTo>
                  <a:pt x="866775" y="495300"/>
                </a:lnTo>
                <a:lnTo>
                  <a:pt x="873919" y="457200"/>
                </a:lnTo>
                <a:lnTo>
                  <a:pt x="912019" y="457200"/>
                </a:lnTo>
                <a:lnTo>
                  <a:pt x="914400" y="442912"/>
                </a:lnTo>
                <a:lnTo>
                  <a:pt x="947738" y="440531"/>
                </a:lnTo>
                <a:lnTo>
                  <a:pt x="950119" y="421481"/>
                </a:lnTo>
                <a:lnTo>
                  <a:pt x="1004888" y="419100"/>
                </a:lnTo>
                <a:lnTo>
                  <a:pt x="1007269" y="407194"/>
                </a:lnTo>
                <a:lnTo>
                  <a:pt x="1059656" y="407194"/>
                </a:lnTo>
                <a:lnTo>
                  <a:pt x="1064419" y="381000"/>
                </a:lnTo>
                <a:lnTo>
                  <a:pt x="1092994" y="381000"/>
                </a:lnTo>
                <a:lnTo>
                  <a:pt x="1116806" y="342900"/>
                </a:lnTo>
                <a:lnTo>
                  <a:pt x="1143000" y="345281"/>
                </a:lnTo>
                <a:lnTo>
                  <a:pt x="1176338" y="304800"/>
                </a:lnTo>
                <a:lnTo>
                  <a:pt x="1173956" y="288131"/>
                </a:lnTo>
                <a:lnTo>
                  <a:pt x="1228725" y="285750"/>
                </a:lnTo>
                <a:lnTo>
                  <a:pt x="1228725" y="271462"/>
                </a:lnTo>
                <a:lnTo>
                  <a:pt x="1371600" y="271462"/>
                </a:lnTo>
                <a:lnTo>
                  <a:pt x="1371600" y="250031"/>
                </a:lnTo>
                <a:lnTo>
                  <a:pt x="1452563" y="250031"/>
                </a:lnTo>
                <a:lnTo>
                  <a:pt x="1452563" y="230981"/>
                </a:lnTo>
                <a:lnTo>
                  <a:pt x="1590675" y="226219"/>
                </a:lnTo>
                <a:lnTo>
                  <a:pt x="1588294" y="214312"/>
                </a:lnTo>
                <a:lnTo>
                  <a:pt x="1631156" y="207169"/>
                </a:lnTo>
                <a:lnTo>
                  <a:pt x="1662113" y="190500"/>
                </a:lnTo>
                <a:lnTo>
                  <a:pt x="1662113" y="159544"/>
                </a:lnTo>
                <a:lnTo>
                  <a:pt x="1685925" y="130969"/>
                </a:lnTo>
                <a:lnTo>
                  <a:pt x="1735931" y="130969"/>
                </a:lnTo>
                <a:lnTo>
                  <a:pt x="1733550" y="116681"/>
                </a:lnTo>
                <a:lnTo>
                  <a:pt x="1747838" y="119062"/>
                </a:lnTo>
                <a:lnTo>
                  <a:pt x="1747838" y="90487"/>
                </a:lnTo>
                <a:lnTo>
                  <a:pt x="1831181" y="88106"/>
                </a:lnTo>
                <a:lnTo>
                  <a:pt x="1831181" y="57150"/>
                </a:lnTo>
                <a:lnTo>
                  <a:pt x="1885950" y="59531"/>
                </a:lnTo>
                <a:lnTo>
                  <a:pt x="1888331" y="42862"/>
                </a:lnTo>
                <a:lnTo>
                  <a:pt x="1931194" y="45244"/>
                </a:lnTo>
                <a:lnTo>
                  <a:pt x="1933575" y="4762"/>
                </a:lnTo>
                <a:lnTo>
                  <a:pt x="1959769" y="0"/>
                </a:lnTo>
              </a:path>
            </a:pathLst>
          </a:cu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32" name="Google Shape;4132;p249"/>
          <p:cNvSpPr txBox="1"/>
          <p:nvPr/>
        </p:nvSpPr>
        <p:spPr>
          <a:xfrm>
            <a:off x="6392872" y="1898625"/>
            <a:ext cx="2099047" cy="584775"/>
          </a:xfrm>
          <a:prstGeom prst="rect">
            <a:avLst/>
          </a:prstGeom>
          <a:solidFill>
            <a:srgbClr val="FF0000"/>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Patients with events (%) </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33" name="Google Shape;4133;p249"/>
          <p:cNvSpPr/>
          <p:nvPr/>
        </p:nvSpPr>
        <p:spPr>
          <a:xfrm>
            <a:off x="5998462" y="1273517"/>
            <a:ext cx="3145537" cy="808767"/>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100"/>
              <a:buFont typeface="Arial"/>
              <a:buNone/>
              <a:tabLst/>
              <a:defRPr/>
            </a:pPr>
            <a:r>
              <a:rPr kumimoji="0" lang="en-US" sz="1100" b="1" i="0" u="none" strike="noStrike" kern="0" cap="none" spc="0" normalizeH="0" baseline="0" noProof="0">
                <a:ln>
                  <a:noFill/>
                </a:ln>
                <a:solidFill>
                  <a:srgbClr val="FFFFFF"/>
                </a:solidFill>
                <a:effectLst/>
                <a:uLnTx/>
                <a:uFillTx/>
                <a:latin typeface="Arial"/>
                <a:ea typeface="Arial"/>
                <a:cs typeface="Arial"/>
                <a:sym typeface="Arial"/>
              </a:rPr>
              <a:t>Primary endpoint:</a:t>
            </a:r>
            <a:r>
              <a:rPr kumimoji="0" lang="en-US" sz="1100" b="0" i="0" u="none" strike="noStrike" kern="0" cap="none" spc="0" normalizeH="0" baseline="0" noProof="0">
                <a:ln>
                  <a:noFill/>
                </a:ln>
                <a:solidFill>
                  <a:srgbClr val="FFFFFF"/>
                </a:solidFill>
                <a:effectLst/>
                <a:uLnTx/>
                <a:uFillTx/>
                <a:latin typeface="Arial"/>
                <a:ea typeface="Arial"/>
                <a:cs typeface="Arial"/>
                <a:sym typeface="Arial"/>
              </a:rPr>
              <a:t> Composite of CV death, nonfatal myocardial infarction, nonfatal stroke, </a:t>
            </a:r>
            <a:br>
              <a:rPr kumimoji="0" lang="en-US" sz="1100" b="0" i="0" u="none" strike="noStrike" kern="0" cap="none" spc="0" normalizeH="0" baseline="0" noProof="0">
                <a:ln>
                  <a:noFill/>
                </a:ln>
                <a:solidFill>
                  <a:srgbClr val="FFFFFF"/>
                </a:solidFill>
                <a:effectLst/>
                <a:uLnTx/>
                <a:uFillTx/>
                <a:latin typeface="Arial"/>
                <a:ea typeface="Arial"/>
                <a:cs typeface="Arial"/>
                <a:sym typeface="Arial"/>
              </a:rPr>
            </a:br>
            <a:r>
              <a:rPr kumimoji="0" lang="en-US" sz="1100" b="0" i="0" u="none" strike="noStrike" kern="0" cap="none" spc="0" normalizeH="0" baseline="0" noProof="0">
                <a:ln>
                  <a:noFill/>
                </a:ln>
                <a:solidFill>
                  <a:srgbClr val="FFFFFF"/>
                </a:solidFill>
                <a:effectLst/>
                <a:uLnTx/>
                <a:uFillTx/>
                <a:latin typeface="Arial"/>
                <a:ea typeface="Arial"/>
                <a:cs typeface="Arial"/>
                <a:sym typeface="Arial"/>
              </a:rPr>
              <a:t>or hospitalization for unstable angina</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34" name="Google Shape;4134;p249"/>
          <p:cNvSpPr txBox="1"/>
          <p:nvPr/>
        </p:nvSpPr>
        <p:spPr>
          <a:xfrm>
            <a:off x="752192" y="5893400"/>
            <a:ext cx="1806900" cy="338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Months</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35" name="Google Shape;4135;p249"/>
          <p:cNvSpPr/>
          <p:nvPr/>
        </p:nvSpPr>
        <p:spPr>
          <a:xfrm>
            <a:off x="515943" y="2513065"/>
            <a:ext cx="34289" cy="3102947"/>
          </a:xfrm>
          <a:custGeom>
            <a:avLst/>
            <a:gdLst/>
            <a:ahLst/>
            <a:cxnLst/>
            <a:rect l="l" t="t" r="r" b="b"/>
            <a:pathLst>
              <a:path w="120000" h="2838450" extrusionOk="0">
                <a:moveTo>
                  <a:pt x="0" y="0"/>
                </a:moveTo>
                <a:lnTo>
                  <a:pt x="0" y="283845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36" name="Google Shape;4136;p249"/>
          <p:cNvSpPr/>
          <p:nvPr/>
        </p:nvSpPr>
        <p:spPr>
          <a:xfrm rot="-5400000">
            <a:off x="1585954" y="4480656"/>
            <a:ext cx="36678" cy="2169081"/>
          </a:xfrm>
          <a:custGeom>
            <a:avLst/>
            <a:gdLst/>
            <a:ahLst/>
            <a:cxnLst/>
            <a:rect l="l" t="t" r="r" b="b"/>
            <a:pathLst>
              <a:path w="120000" h="2838450" extrusionOk="0">
                <a:moveTo>
                  <a:pt x="0" y="0"/>
                </a:moveTo>
                <a:lnTo>
                  <a:pt x="0" y="283845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37" name="Google Shape;4137;p249"/>
          <p:cNvSpPr txBox="1"/>
          <p:nvPr/>
        </p:nvSpPr>
        <p:spPr>
          <a:xfrm>
            <a:off x="-323282" y="3762767"/>
            <a:ext cx="876084" cy="33855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38" name="Google Shape;4138;p249"/>
          <p:cNvSpPr/>
          <p:nvPr/>
        </p:nvSpPr>
        <p:spPr>
          <a:xfrm>
            <a:off x="474866" y="3954968"/>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39" name="Google Shape;4139;p249"/>
          <p:cNvSpPr txBox="1"/>
          <p:nvPr/>
        </p:nvSpPr>
        <p:spPr>
          <a:xfrm>
            <a:off x="168396" y="4616334"/>
            <a:ext cx="370225" cy="33855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5</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40" name="Google Shape;4140;p249"/>
          <p:cNvSpPr/>
          <p:nvPr/>
        </p:nvSpPr>
        <p:spPr>
          <a:xfrm>
            <a:off x="474866" y="4755983"/>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41" name="Google Shape;4141;p249"/>
          <p:cNvSpPr txBox="1"/>
          <p:nvPr/>
        </p:nvSpPr>
        <p:spPr>
          <a:xfrm>
            <a:off x="177919" y="5443794"/>
            <a:ext cx="370225"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42" name="Google Shape;4142;p249"/>
          <p:cNvSpPr txBox="1"/>
          <p:nvPr/>
        </p:nvSpPr>
        <p:spPr>
          <a:xfrm>
            <a:off x="267216" y="5622510"/>
            <a:ext cx="370225" cy="338554"/>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43" name="Google Shape;4143;p249"/>
          <p:cNvSpPr txBox="1"/>
          <p:nvPr/>
        </p:nvSpPr>
        <p:spPr>
          <a:xfrm>
            <a:off x="709688" y="5622512"/>
            <a:ext cx="454510"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44" name="Google Shape;4144;p249"/>
          <p:cNvSpPr/>
          <p:nvPr/>
        </p:nvSpPr>
        <p:spPr>
          <a:xfrm rot="-5400000">
            <a:off x="950054" y="5592606"/>
            <a:ext cx="50943" cy="41077"/>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45" name="Google Shape;4145;p249"/>
          <p:cNvSpPr txBox="1"/>
          <p:nvPr/>
        </p:nvSpPr>
        <p:spPr>
          <a:xfrm>
            <a:off x="1151954" y="5622512"/>
            <a:ext cx="454510"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12</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46" name="Google Shape;4146;p249"/>
          <p:cNvSpPr/>
          <p:nvPr/>
        </p:nvSpPr>
        <p:spPr>
          <a:xfrm rot="-5400000">
            <a:off x="1389394" y="5592606"/>
            <a:ext cx="50943" cy="41077"/>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47" name="Google Shape;4147;p249"/>
          <p:cNvSpPr txBox="1"/>
          <p:nvPr/>
        </p:nvSpPr>
        <p:spPr>
          <a:xfrm>
            <a:off x="1582093" y="5622512"/>
            <a:ext cx="454510"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18</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48" name="Google Shape;4148;p249"/>
          <p:cNvSpPr/>
          <p:nvPr/>
        </p:nvSpPr>
        <p:spPr>
          <a:xfrm rot="-5400000">
            <a:off x="1819805" y="5592606"/>
            <a:ext cx="50943" cy="41077"/>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49" name="Google Shape;4149;p249"/>
          <p:cNvSpPr txBox="1"/>
          <p:nvPr/>
        </p:nvSpPr>
        <p:spPr>
          <a:xfrm>
            <a:off x="2016399" y="5622512"/>
            <a:ext cx="454510"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24</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50" name="Google Shape;4150;p249"/>
          <p:cNvSpPr/>
          <p:nvPr/>
        </p:nvSpPr>
        <p:spPr>
          <a:xfrm rot="-5400000">
            <a:off x="2253788" y="5592606"/>
            <a:ext cx="50943" cy="41077"/>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51" name="Google Shape;4151;p249"/>
          <p:cNvSpPr txBox="1"/>
          <p:nvPr/>
        </p:nvSpPr>
        <p:spPr>
          <a:xfrm>
            <a:off x="2438919" y="5622510"/>
            <a:ext cx="454510" cy="33855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30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52" name="Google Shape;4152;p249"/>
          <p:cNvSpPr/>
          <p:nvPr/>
        </p:nvSpPr>
        <p:spPr>
          <a:xfrm rot="-5400000">
            <a:off x="2674674" y="5592605"/>
            <a:ext cx="50943" cy="41077"/>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53" name="Google Shape;4153;p249"/>
          <p:cNvSpPr txBox="1"/>
          <p:nvPr/>
        </p:nvSpPr>
        <p:spPr>
          <a:xfrm>
            <a:off x="470699" y="1898625"/>
            <a:ext cx="2257112" cy="584775"/>
          </a:xfrm>
          <a:prstGeom prst="rect">
            <a:avLst/>
          </a:prstGeom>
          <a:solidFill>
            <a:srgbClr val="FF0000"/>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Incidence of primary </a:t>
            </a:r>
            <a:endParaRPr kumimoji="0" sz="1600" b="1"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endpoint events (%) </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54" name="Google Shape;4154;p249"/>
          <p:cNvSpPr txBox="1"/>
          <p:nvPr/>
        </p:nvSpPr>
        <p:spPr>
          <a:xfrm>
            <a:off x="501604" y="2644168"/>
            <a:ext cx="2908399" cy="41549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050" b="0" i="0" u="none" strike="noStrike" kern="0" cap="none" spc="0" normalizeH="0" baseline="0" noProof="0">
                <a:ln>
                  <a:noFill/>
                </a:ln>
                <a:solidFill>
                  <a:srgbClr val="FFFFFF"/>
                </a:solidFill>
                <a:effectLst/>
                <a:uLnTx/>
                <a:uFillTx/>
                <a:latin typeface="Arial"/>
                <a:ea typeface="Arial"/>
                <a:cs typeface="Arial"/>
                <a:sym typeface="Arial"/>
              </a:rPr>
              <a:t>Hazard ratio: 1.0 (95% CI: 0.89, 1.12)</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050" b="0" i="1" u="none" strike="noStrike" kern="0" cap="none" spc="0" normalizeH="0" baseline="0" noProof="0">
                <a:ln>
                  <a:noFill/>
                </a:ln>
                <a:solidFill>
                  <a:srgbClr val="FFFFFF"/>
                </a:solidFill>
                <a:effectLst/>
                <a:uLnTx/>
                <a:uFillTx/>
                <a:latin typeface="Arial"/>
                <a:ea typeface="Arial"/>
                <a:cs typeface="Arial"/>
                <a:sym typeface="Arial"/>
              </a:rPr>
              <a:t>P</a:t>
            </a:r>
            <a:r>
              <a:rPr kumimoji="0" lang="en-US" sz="1050" b="0" i="0" u="none" strike="noStrike" kern="0" cap="none" spc="0" normalizeH="0" baseline="0" noProof="0">
                <a:ln>
                  <a:noFill/>
                </a:ln>
                <a:solidFill>
                  <a:srgbClr val="FFFFFF"/>
                </a:solidFill>
                <a:effectLst/>
                <a:uLnTx/>
                <a:uFillTx/>
                <a:latin typeface="Arial"/>
                <a:ea typeface="Arial"/>
                <a:cs typeface="Arial"/>
                <a:sym typeface="Arial"/>
              </a:rPr>
              <a:t>=0.99 for superiority</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55" name="Google Shape;4155;p249"/>
          <p:cNvSpPr/>
          <p:nvPr/>
        </p:nvSpPr>
        <p:spPr>
          <a:xfrm>
            <a:off x="2579297" y="4146956"/>
            <a:ext cx="107156" cy="45848"/>
          </a:xfrm>
          <a:custGeom>
            <a:avLst/>
            <a:gdLst/>
            <a:ahLst/>
            <a:cxnLst/>
            <a:rect l="l" t="t" r="r" b="b"/>
            <a:pathLst>
              <a:path w="142875" h="57150" extrusionOk="0">
                <a:moveTo>
                  <a:pt x="0" y="57150"/>
                </a:moveTo>
                <a:lnTo>
                  <a:pt x="50800" y="57150"/>
                </a:lnTo>
                <a:lnTo>
                  <a:pt x="47625" y="6350"/>
                </a:lnTo>
                <a:lnTo>
                  <a:pt x="92075" y="19050"/>
                </a:lnTo>
                <a:lnTo>
                  <a:pt x="98425" y="0"/>
                </a:lnTo>
                <a:lnTo>
                  <a:pt x="142875" y="0"/>
                </a:lnTo>
              </a:path>
            </a:pathLst>
          </a:cu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56" name="Google Shape;4156;p249"/>
          <p:cNvSpPr/>
          <p:nvPr/>
        </p:nvSpPr>
        <p:spPr>
          <a:xfrm>
            <a:off x="599882" y="3534886"/>
            <a:ext cx="182166" cy="0"/>
          </a:xfrm>
          <a:custGeom>
            <a:avLst/>
            <a:gdLst/>
            <a:ahLst/>
            <a:cxnLst/>
            <a:rect l="l" t="t" r="r" b="b"/>
            <a:pathLst>
              <a:path w="242888" h="120000" extrusionOk="0">
                <a:moveTo>
                  <a:pt x="0" y="0"/>
                </a:moveTo>
                <a:lnTo>
                  <a:pt x="242888" y="0"/>
                </a:lnTo>
              </a:path>
            </a:pathLst>
          </a:cu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57" name="Google Shape;4157;p249"/>
          <p:cNvSpPr txBox="1"/>
          <p:nvPr/>
        </p:nvSpPr>
        <p:spPr>
          <a:xfrm>
            <a:off x="755259" y="3382486"/>
            <a:ext cx="1550529"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Placebo (n=8212)</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58" name="Google Shape;4158;p249"/>
          <p:cNvSpPr/>
          <p:nvPr/>
        </p:nvSpPr>
        <p:spPr>
          <a:xfrm>
            <a:off x="599883" y="4008263"/>
            <a:ext cx="182166" cy="0"/>
          </a:xfrm>
          <a:custGeom>
            <a:avLst/>
            <a:gdLst/>
            <a:ahLst/>
            <a:cxnLst/>
            <a:rect l="l" t="t" r="r" b="b"/>
            <a:pathLst>
              <a:path w="242888" h="120000" extrusionOk="0">
                <a:moveTo>
                  <a:pt x="0" y="0"/>
                </a:moveTo>
                <a:lnTo>
                  <a:pt x="242888" y="0"/>
                </a:lnTo>
              </a:path>
            </a:pathLst>
          </a:cu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59" name="Google Shape;4159;p249"/>
          <p:cNvSpPr txBox="1"/>
          <p:nvPr/>
        </p:nvSpPr>
        <p:spPr>
          <a:xfrm>
            <a:off x="755259" y="3848747"/>
            <a:ext cx="1591812" cy="52322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Arial"/>
                <a:cs typeface="Arial"/>
                <a:sym typeface="Arial"/>
              </a:rPr>
              <a:t>Saxagliptin (n=8280)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60" name="Google Shape;4160;p249"/>
          <p:cNvSpPr/>
          <p:nvPr/>
        </p:nvSpPr>
        <p:spPr>
          <a:xfrm>
            <a:off x="470699" y="5583536"/>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61" name="Google Shape;4161;p249"/>
          <p:cNvSpPr txBox="1"/>
          <p:nvPr/>
        </p:nvSpPr>
        <p:spPr>
          <a:xfrm>
            <a:off x="-239251" y="3056906"/>
            <a:ext cx="775938" cy="33855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15</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62" name="Google Shape;4162;p249"/>
          <p:cNvSpPr/>
          <p:nvPr/>
        </p:nvSpPr>
        <p:spPr>
          <a:xfrm>
            <a:off x="477146" y="3250046"/>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63" name="Google Shape;4163;p249"/>
          <p:cNvSpPr txBox="1"/>
          <p:nvPr/>
        </p:nvSpPr>
        <p:spPr>
          <a:xfrm>
            <a:off x="-257439" y="2332153"/>
            <a:ext cx="812946" cy="33855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164" name="Google Shape;4164;p249"/>
          <p:cNvSpPr/>
          <p:nvPr/>
        </p:nvSpPr>
        <p:spPr>
          <a:xfrm>
            <a:off x="479871" y="2525292"/>
            <a:ext cx="47625"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65" name="Google Shape;4165;p249"/>
          <p:cNvSpPr txBox="1"/>
          <p:nvPr/>
        </p:nvSpPr>
        <p:spPr>
          <a:xfrm>
            <a:off x="6438378" y="2725270"/>
            <a:ext cx="1603519" cy="79999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150" b="0" i="0" u="none" strike="noStrike" kern="0" cap="none" spc="0" normalizeH="0" baseline="0" noProof="0">
                <a:ln>
                  <a:noFill/>
                </a:ln>
                <a:solidFill>
                  <a:srgbClr val="FFFFFF"/>
                </a:solidFill>
                <a:effectLst/>
                <a:uLnTx/>
                <a:uFillTx/>
                <a:latin typeface="Arial"/>
                <a:ea typeface="Arial"/>
                <a:cs typeface="Arial"/>
                <a:sym typeface="Arial"/>
              </a:rPr>
              <a:t>Hazard ratio: 0.98</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150" b="0" i="0" u="none" strike="noStrike" kern="0" cap="none" spc="0" normalizeH="0" baseline="0" noProof="0">
                <a:ln>
                  <a:noFill/>
                </a:ln>
                <a:solidFill>
                  <a:srgbClr val="FFFFFF"/>
                </a:solidFill>
                <a:effectLst/>
                <a:uLnTx/>
                <a:uFillTx/>
                <a:latin typeface="Arial"/>
                <a:ea typeface="Arial"/>
                <a:cs typeface="Arial"/>
                <a:sym typeface="Arial"/>
              </a:rPr>
              <a:t>(95% CI: 0.89, 1.08)</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050"/>
              <a:buFont typeface="Arial"/>
              <a:buNone/>
              <a:tabLst/>
              <a:defRPr/>
            </a:pPr>
            <a:r>
              <a:rPr kumimoji="0" lang="en-US" sz="1150" b="0" i="1" u="none" strike="noStrike" kern="0" cap="none" spc="0" normalizeH="0" baseline="0" noProof="0">
                <a:ln>
                  <a:noFill/>
                </a:ln>
                <a:solidFill>
                  <a:srgbClr val="FFFFFF"/>
                </a:solidFill>
                <a:effectLst/>
                <a:uLnTx/>
                <a:uFillTx/>
                <a:latin typeface="Arial"/>
                <a:ea typeface="Arial"/>
                <a:cs typeface="Arial"/>
                <a:sym typeface="Arial"/>
              </a:rPr>
              <a:t>P</a:t>
            </a:r>
            <a:r>
              <a:rPr kumimoji="0" lang="en-US" sz="1150" b="0" i="0" u="none" strike="noStrike" kern="0" cap="none" spc="0" normalizeH="0" baseline="0" noProof="0">
                <a:ln>
                  <a:noFill/>
                </a:ln>
                <a:solidFill>
                  <a:srgbClr val="FFFFFF"/>
                </a:solidFill>
                <a:effectLst/>
                <a:uLnTx/>
                <a:uFillTx/>
                <a:latin typeface="Arial"/>
                <a:ea typeface="Arial"/>
                <a:cs typeface="Arial"/>
                <a:sym typeface="Arial"/>
              </a:rPr>
              <a:t>=0.65</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grpSp>
        <p:nvGrpSpPr>
          <p:cNvPr id="4166" name="Google Shape;4166;p249"/>
          <p:cNvGrpSpPr/>
          <p:nvPr/>
        </p:nvGrpSpPr>
        <p:grpSpPr>
          <a:xfrm>
            <a:off x="7507250" y="4285600"/>
            <a:ext cx="1417217" cy="725374"/>
            <a:chOff x="1632397" y="3591333"/>
            <a:chExt cx="1720968" cy="579000"/>
          </a:xfrm>
        </p:grpSpPr>
        <p:sp>
          <p:nvSpPr>
            <p:cNvPr id="4167" name="Google Shape;4167;p249"/>
            <p:cNvSpPr/>
            <p:nvPr/>
          </p:nvSpPr>
          <p:spPr>
            <a:xfrm>
              <a:off x="1632397" y="3731411"/>
              <a:ext cx="242888" cy="0"/>
            </a:xfrm>
            <a:custGeom>
              <a:avLst/>
              <a:gdLst/>
              <a:ahLst/>
              <a:cxnLst/>
              <a:rect l="l" t="t" r="r" b="b"/>
              <a:pathLst>
                <a:path w="242888" h="120000" extrusionOk="0">
                  <a:moveTo>
                    <a:pt x="0" y="0"/>
                  </a:moveTo>
                  <a:lnTo>
                    <a:pt x="242888" y="0"/>
                  </a:lnTo>
                </a:path>
              </a:pathLst>
            </a:cu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68" name="Google Shape;4168;p249"/>
            <p:cNvSpPr txBox="1"/>
            <p:nvPr/>
          </p:nvSpPr>
          <p:spPr>
            <a:xfrm>
              <a:off x="1839565" y="3591333"/>
              <a:ext cx="1513800" cy="579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0" i="0" u="none" strike="noStrike" kern="0" cap="none" spc="0" normalizeH="0" baseline="0" noProof="0">
                  <a:ln>
                    <a:noFill/>
                  </a:ln>
                  <a:solidFill>
                    <a:srgbClr val="FFFFFF"/>
                  </a:solidFill>
                  <a:effectLst/>
                  <a:uLnTx/>
                  <a:uFillTx/>
                  <a:latin typeface="Arial"/>
                  <a:ea typeface="Arial"/>
                  <a:cs typeface="Arial"/>
                  <a:sym typeface="Arial"/>
                </a:rPr>
                <a:t>Placebo (n=7339)</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grpSp>
      <p:grpSp>
        <p:nvGrpSpPr>
          <p:cNvPr id="4169" name="Google Shape;4169;p249"/>
          <p:cNvGrpSpPr/>
          <p:nvPr/>
        </p:nvGrpSpPr>
        <p:grpSpPr>
          <a:xfrm>
            <a:off x="7518727" y="4803891"/>
            <a:ext cx="1517520" cy="725374"/>
            <a:chOff x="1632397" y="3591333"/>
            <a:chExt cx="1842768" cy="579000"/>
          </a:xfrm>
        </p:grpSpPr>
        <p:sp>
          <p:nvSpPr>
            <p:cNvPr id="4170" name="Google Shape;4170;p249"/>
            <p:cNvSpPr/>
            <p:nvPr/>
          </p:nvSpPr>
          <p:spPr>
            <a:xfrm>
              <a:off x="1632397" y="3731411"/>
              <a:ext cx="242888" cy="0"/>
            </a:xfrm>
            <a:custGeom>
              <a:avLst/>
              <a:gdLst/>
              <a:ahLst/>
              <a:cxnLst/>
              <a:rect l="l" t="t" r="r" b="b"/>
              <a:pathLst>
                <a:path w="242888" h="120000" extrusionOk="0">
                  <a:moveTo>
                    <a:pt x="0" y="0"/>
                  </a:moveTo>
                  <a:lnTo>
                    <a:pt x="242888" y="0"/>
                  </a:lnTo>
                </a:path>
              </a:pathLst>
            </a:custGeom>
            <a:noFill/>
            <a:ln w="190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71" name="Google Shape;4171;p249"/>
            <p:cNvSpPr txBox="1"/>
            <p:nvPr/>
          </p:nvSpPr>
          <p:spPr>
            <a:xfrm>
              <a:off x="1839565" y="3591333"/>
              <a:ext cx="1635600" cy="579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0" i="0" u="none" strike="noStrike" kern="0" cap="none" spc="0" normalizeH="0" baseline="0" noProof="0">
                  <a:ln>
                    <a:noFill/>
                  </a:ln>
                  <a:solidFill>
                    <a:srgbClr val="FFFFFF"/>
                  </a:solidFill>
                  <a:effectLst/>
                  <a:uLnTx/>
                  <a:uFillTx/>
                  <a:latin typeface="Arial"/>
                  <a:ea typeface="Arial"/>
                  <a:cs typeface="Arial"/>
                  <a:sym typeface="Arial"/>
                </a:rPr>
                <a:t>Sitagliptin (n=7332)</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grpSp>
      <p:grpSp>
        <p:nvGrpSpPr>
          <p:cNvPr id="4172" name="Google Shape;4172;p249"/>
          <p:cNvGrpSpPr/>
          <p:nvPr/>
        </p:nvGrpSpPr>
        <p:grpSpPr>
          <a:xfrm>
            <a:off x="6427988" y="3473063"/>
            <a:ext cx="1851146" cy="2049488"/>
            <a:chOff x="8932069" y="2326481"/>
            <a:chExt cx="2247900" cy="1635919"/>
          </a:xfrm>
        </p:grpSpPr>
        <p:sp>
          <p:nvSpPr>
            <p:cNvPr id="4173" name="Google Shape;4173;p249"/>
            <p:cNvSpPr/>
            <p:nvPr/>
          </p:nvSpPr>
          <p:spPr>
            <a:xfrm>
              <a:off x="8932069" y="2786063"/>
              <a:ext cx="1473994" cy="1176337"/>
            </a:xfrm>
            <a:custGeom>
              <a:avLst/>
              <a:gdLst/>
              <a:ahLst/>
              <a:cxnLst/>
              <a:rect l="l" t="t" r="r" b="b"/>
              <a:pathLst>
                <a:path w="1473994" h="1176337" extrusionOk="0">
                  <a:moveTo>
                    <a:pt x="0" y="1176337"/>
                  </a:moveTo>
                  <a:lnTo>
                    <a:pt x="42862" y="1140618"/>
                  </a:lnTo>
                  <a:lnTo>
                    <a:pt x="52387" y="1112043"/>
                  </a:lnTo>
                  <a:lnTo>
                    <a:pt x="85725" y="1092993"/>
                  </a:lnTo>
                  <a:lnTo>
                    <a:pt x="119062" y="1059656"/>
                  </a:lnTo>
                  <a:lnTo>
                    <a:pt x="133350" y="1035843"/>
                  </a:lnTo>
                  <a:lnTo>
                    <a:pt x="161925" y="1000125"/>
                  </a:lnTo>
                  <a:lnTo>
                    <a:pt x="202406" y="969168"/>
                  </a:lnTo>
                  <a:lnTo>
                    <a:pt x="202406" y="969168"/>
                  </a:lnTo>
                  <a:lnTo>
                    <a:pt x="254794" y="923925"/>
                  </a:lnTo>
                  <a:lnTo>
                    <a:pt x="254794" y="923925"/>
                  </a:lnTo>
                  <a:lnTo>
                    <a:pt x="269081" y="909637"/>
                  </a:lnTo>
                  <a:lnTo>
                    <a:pt x="269081" y="909637"/>
                  </a:lnTo>
                  <a:lnTo>
                    <a:pt x="297656" y="892968"/>
                  </a:lnTo>
                  <a:lnTo>
                    <a:pt x="302419" y="876300"/>
                  </a:lnTo>
                  <a:lnTo>
                    <a:pt x="378619" y="833437"/>
                  </a:lnTo>
                  <a:lnTo>
                    <a:pt x="395287" y="812006"/>
                  </a:lnTo>
                  <a:lnTo>
                    <a:pt x="421481" y="800100"/>
                  </a:lnTo>
                  <a:lnTo>
                    <a:pt x="435769" y="776287"/>
                  </a:lnTo>
                  <a:lnTo>
                    <a:pt x="454819" y="754856"/>
                  </a:lnTo>
                  <a:lnTo>
                    <a:pt x="464344" y="754856"/>
                  </a:lnTo>
                  <a:lnTo>
                    <a:pt x="471487" y="750093"/>
                  </a:lnTo>
                  <a:lnTo>
                    <a:pt x="485775" y="745331"/>
                  </a:lnTo>
                  <a:lnTo>
                    <a:pt x="497681" y="733425"/>
                  </a:lnTo>
                  <a:lnTo>
                    <a:pt x="511969" y="704850"/>
                  </a:lnTo>
                  <a:lnTo>
                    <a:pt x="528637" y="692943"/>
                  </a:lnTo>
                  <a:lnTo>
                    <a:pt x="554831" y="676275"/>
                  </a:lnTo>
                  <a:lnTo>
                    <a:pt x="569119" y="654843"/>
                  </a:lnTo>
                  <a:lnTo>
                    <a:pt x="585787" y="652462"/>
                  </a:lnTo>
                  <a:lnTo>
                    <a:pt x="602456" y="638175"/>
                  </a:lnTo>
                  <a:lnTo>
                    <a:pt x="623887" y="635793"/>
                  </a:lnTo>
                  <a:lnTo>
                    <a:pt x="631031" y="609600"/>
                  </a:lnTo>
                  <a:lnTo>
                    <a:pt x="673894" y="585787"/>
                  </a:lnTo>
                  <a:lnTo>
                    <a:pt x="690562" y="573881"/>
                  </a:lnTo>
                  <a:lnTo>
                    <a:pt x="702469" y="557212"/>
                  </a:lnTo>
                  <a:lnTo>
                    <a:pt x="740569" y="538162"/>
                  </a:lnTo>
                  <a:lnTo>
                    <a:pt x="754856" y="521493"/>
                  </a:lnTo>
                  <a:lnTo>
                    <a:pt x="788194" y="490537"/>
                  </a:lnTo>
                  <a:lnTo>
                    <a:pt x="812006" y="490537"/>
                  </a:lnTo>
                  <a:lnTo>
                    <a:pt x="821531" y="483393"/>
                  </a:lnTo>
                  <a:lnTo>
                    <a:pt x="835819" y="473868"/>
                  </a:lnTo>
                  <a:lnTo>
                    <a:pt x="859631" y="452437"/>
                  </a:lnTo>
                  <a:lnTo>
                    <a:pt x="909637" y="400050"/>
                  </a:lnTo>
                  <a:lnTo>
                    <a:pt x="919162" y="388143"/>
                  </a:lnTo>
                  <a:lnTo>
                    <a:pt x="950119" y="388143"/>
                  </a:lnTo>
                  <a:lnTo>
                    <a:pt x="964406" y="364331"/>
                  </a:lnTo>
                  <a:lnTo>
                    <a:pt x="988219" y="364331"/>
                  </a:lnTo>
                  <a:lnTo>
                    <a:pt x="992981" y="350043"/>
                  </a:lnTo>
                  <a:lnTo>
                    <a:pt x="1009650" y="350043"/>
                  </a:lnTo>
                  <a:lnTo>
                    <a:pt x="1019175" y="335756"/>
                  </a:lnTo>
                  <a:lnTo>
                    <a:pt x="1045369" y="326231"/>
                  </a:lnTo>
                  <a:lnTo>
                    <a:pt x="1052512" y="319087"/>
                  </a:lnTo>
                  <a:lnTo>
                    <a:pt x="1071562" y="311943"/>
                  </a:lnTo>
                  <a:lnTo>
                    <a:pt x="1095375" y="304800"/>
                  </a:lnTo>
                  <a:lnTo>
                    <a:pt x="1109662" y="297656"/>
                  </a:lnTo>
                  <a:lnTo>
                    <a:pt x="1121569" y="273843"/>
                  </a:lnTo>
                  <a:lnTo>
                    <a:pt x="1143000" y="252412"/>
                  </a:lnTo>
                  <a:lnTo>
                    <a:pt x="1157287" y="245268"/>
                  </a:lnTo>
                  <a:lnTo>
                    <a:pt x="1178719" y="230981"/>
                  </a:lnTo>
                  <a:lnTo>
                    <a:pt x="1193006" y="230981"/>
                  </a:lnTo>
                  <a:lnTo>
                    <a:pt x="1228725" y="176212"/>
                  </a:lnTo>
                  <a:lnTo>
                    <a:pt x="1254919" y="173831"/>
                  </a:lnTo>
                  <a:lnTo>
                    <a:pt x="1283494" y="147637"/>
                  </a:lnTo>
                  <a:lnTo>
                    <a:pt x="1319212" y="119062"/>
                  </a:lnTo>
                  <a:lnTo>
                    <a:pt x="1333500" y="111918"/>
                  </a:lnTo>
                  <a:lnTo>
                    <a:pt x="1362075" y="95250"/>
                  </a:lnTo>
                  <a:lnTo>
                    <a:pt x="1390650" y="78581"/>
                  </a:lnTo>
                  <a:lnTo>
                    <a:pt x="1409700" y="54768"/>
                  </a:lnTo>
                  <a:lnTo>
                    <a:pt x="1428750" y="42862"/>
                  </a:lnTo>
                  <a:lnTo>
                    <a:pt x="1428750" y="42862"/>
                  </a:lnTo>
                  <a:lnTo>
                    <a:pt x="1452562" y="26193"/>
                  </a:lnTo>
                  <a:lnTo>
                    <a:pt x="1457325" y="19050"/>
                  </a:lnTo>
                  <a:lnTo>
                    <a:pt x="1457325" y="19050"/>
                  </a:lnTo>
                  <a:lnTo>
                    <a:pt x="1473994" y="0"/>
                  </a:lnTo>
                </a:path>
              </a:pathLst>
            </a:custGeom>
            <a:noFill/>
            <a:ln w="28575"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74" name="Google Shape;4174;p249"/>
            <p:cNvSpPr/>
            <p:nvPr/>
          </p:nvSpPr>
          <p:spPr>
            <a:xfrm>
              <a:off x="10406063" y="2440781"/>
              <a:ext cx="614362" cy="345282"/>
            </a:xfrm>
            <a:custGeom>
              <a:avLst/>
              <a:gdLst/>
              <a:ahLst/>
              <a:cxnLst/>
              <a:rect l="l" t="t" r="r" b="b"/>
              <a:pathLst>
                <a:path w="614362" h="345282" extrusionOk="0">
                  <a:moveTo>
                    <a:pt x="0" y="345282"/>
                  </a:moveTo>
                  <a:lnTo>
                    <a:pt x="47625" y="316707"/>
                  </a:lnTo>
                  <a:lnTo>
                    <a:pt x="47625" y="316707"/>
                  </a:lnTo>
                  <a:lnTo>
                    <a:pt x="78581" y="285750"/>
                  </a:lnTo>
                  <a:lnTo>
                    <a:pt x="130968" y="276225"/>
                  </a:lnTo>
                  <a:lnTo>
                    <a:pt x="145256" y="259557"/>
                  </a:lnTo>
                  <a:lnTo>
                    <a:pt x="166687" y="240507"/>
                  </a:lnTo>
                  <a:lnTo>
                    <a:pt x="188118" y="228600"/>
                  </a:lnTo>
                  <a:lnTo>
                    <a:pt x="202406" y="209550"/>
                  </a:lnTo>
                  <a:lnTo>
                    <a:pt x="230981" y="185738"/>
                  </a:lnTo>
                  <a:lnTo>
                    <a:pt x="250031" y="185738"/>
                  </a:lnTo>
                  <a:lnTo>
                    <a:pt x="269081" y="159544"/>
                  </a:lnTo>
                  <a:lnTo>
                    <a:pt x="285750" y="157163"/>
                  </a:lnTo>
                  <a:lnTo>
                    <a:pt x="297656" y="142875"/>
                  </a:lnTo>
                  <a:lnTo>
                    <a:pt x="314325" y="142875"/>
                  </a:lnTo>
                  <a:lnTo>
                    <a:pt x="323850" y="133350"/>
                  </a:lnTo>
                  <a:lnTo>
                    <a:pt x="350043" y="130969"/>
                  </a:lnTo>
                  <a:lnTo>
                    <a:pt x="366712" y="116682"/>
                  </a:lnTo>
                  <a:lnTo>
                    <a:pt x="392906" y="102394"/>
                  </a:lnTo>
                  <a:lnTo>
                    <a:pt x="411956" y="90488"/>
                  </a:lnTo>
                  <a:lnTo>
                    <a:pt x="454818" y="71438"/>
                  </a:lnTo>
                  <a:lnTo>
                    <a:pt x="469106" y="64294"/>
                  </a:lnTo>
                  <a:lnTo>
                    <a:pt x="483393" y="59532"/>
                  </a:lnTo>
                  <a:lnTo>
                    <a:pt x="502443" y="47625"/>
                  </a:lnTo>
                  <a:lnTo>
                    <a:pt x="514350" y="35719"/>
                  </a:lnTo>
                  <a:lnTo>
                    <a:pt x="538162" y="28575"/>
                  </a:lnTo>
                  <a:lnTo>
                    <a:pt x="545306" y="23813"/>
                  </a:lnTo>
                  <a:lnTo>
                    <a:pt x="557212" y="21432"/>
                  </a:lnTo>
                  <a:lnTo>
                    <a:pt x="561975" y="9525"/>
                  </a:lnTo>
                  <a:lnTo>
                    <a:pt x="581025" y="7144"/>
                  </a:lnTo>
                  <a:lnTo>
                    <a:pt x="585787" y="4763"/>
                  </a:lnTo>
                  <a:lnTo>
                    <a:pt x="614362" y="0"/>
                  </a:lnTo>
                </a:path>
              </a:pathLst>
            </a:custGeom>
            <a:noFill/>
            <a:ln w="190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75" name="Google Shape;4175;p249"/>
            <p:cNvSpPr/>
            <p:nvPr/>
          </p:nvSpPr>
          <p:spPr>
            <a:xfrm>
              <a:off x="11018044" y="2326481"/>
              <a:ext cx="161925" cy="111919"/>
            </a:xfrm>
            <a:custGeom>
              <a:avLst/>
              <a:gdLst/>
              <a:ahLst/>
              <a:cxnLst/>
              <a:rect l="l" t="t" r="r" b="b"/>
              <a:pathLst>
                <a:path w="161925" h="111919" extrusionOk="0">
                  <a:moveTo>
                    <a:pt x="0" y="111919"/>
                  </a:moveTo>
                  <a:lnTo>
                    <a:pt x="33337" y="69057"/>
                  </a:lnTo>
                  <a:lnTo>
                    <a:pt x="54769" y="66675"/>
                  </a:lnTo>
                  <a:lnTo>
                    <a:pt x="61912" y="57150"/>
                  </a:lnTo>
                  <a:lnTo>
                    <a:pt x="64294" y="59532"/>
                  </a:lnTo>
                  <a:lnTo>
                    <a:pt x="78581" y="54769"/>
                  </a:lnTo>
                  <a:lnTo>
                    <a:pt x="83344" y="38100"/>
                  </a:lnTo>
                  <a:lnTo>
                    <a:pt x="119062" y="30957"/>
                  </a:lnTo>
                  <a:lnTo>
                    <a:pt x="119062" y="19050"/>
                  </a:lnTo>
                  <a:lnTo>
                    <a:pt x="138112" y="16669"/>
                  </a:lnTo>
                  <a:lnTo>
                    <a:pt x="152400" y="9525"/>
                  </a:lnTo>
                  <a:lnTo>
                    <a:pt x="154781" y="4763"/>
                  </a:lnTo>
                  <a:lnTo>
                    <a:pt x="161925" y="0"/>
                  </a:lnTo>
                </a:path>
              </a:pathLst>
            </a:custGeom>
            <a:noFill/>
            <a:ln w="1905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76" name="Google Shape;4176;p249"/>
          <p:cNvGrpSpPr/>
          <p:nvPr/>
        </p:nvGrpSpPr>
        <p:grpSpPr>
          <a:xfrm>
            <a:off x="6514112" y="5248407"/>
            <a:ext cx="51993" cy="82226"/>
            <a:chOff x="8923993" y="4643680"/>
            <a:chExt cx="63136" cy="65633"/>
          </a:xfrm>
        </p:grpSpPr>
        <p:sp>
          <p:nvSpPr>
            <p:cNvPr id="4177" name="Google Shape;4177;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chemeClr val="accent2"/>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78" name="Google Shape;4178;p249"/>
            <p:cNvSpPr/>
            <p:nvPr/>
          </p:nvSpPr>
          <p:spPr>
            <a:xfrm>
              <a:off x="8951119" y="4709313"/>
              <a:ext cx="36011" cy="0"/>
            </a:xfrm>
            <a:custGeom>
              <a:avLst/>
              <a:gdLst/>
              <a:ahLst/>
              <a:cxnLst/>
              <a:rect l="l" t="t" r="r" b="b"/>
              <a:pathLst>
                <a:path w="54769" h="120000" extrusionOk="0">
                  <a:moveTo>
                    <a:pt x="0" y="0"/>
                  </a:moveTo>
                  <a:lnTo>
                    <a:pt x="54769" y="0"/>
                  </a:lnTo>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79" name="Google Shape;4179;p249"/>
            <p:cNvSpPr/>
            <p:nvPr/>
          </p:nvSpPr>
          <p:spPr>
            <a:xfrm rot="5400000" flipH="1">
              <a:off x="8917149" y="4650523"/>
              <a:ext cx="59287" cy="456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80" name="Google Shape;4180;p249"/>
          <p:cNvGrpSpPr/>
          <p:nvPr/>
        </p:nvGrpSpPr>
        <p:grpSpPr>
          <a:xfrm>
            <a:off x="6661008" y="5042623"/>
            <a:ext cx="56130" cy="115959"/>
            <a:chOff x="8918969" y="4643747"/>
            <a:chExt cx="68161" cy="92560"/>
          </a:xfrm>
        </p:grpSpPr>
        <p:sp>
          <p:nvSpPr>
            <p:cNvPr id="4181" name="Google Shape;4181;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82" name="Google Shape;4182;p249"/>
            <p:cNvSpPr/>
            <p:nvPr/>
          </p:nvSpPr>
          <p:spPr>
            <a:xfrm>
              <a:off x="8951119" y="4730744"/>
              <a:ext cx="36011" cy="0"/>
            </a:xfrm>
            <a:custGeom>
              <a:avLst/>
              <a:gdLst/>
              <a:ahLst/>
              <a:cxnLst/>
              <a:rect l="l" t="t" r="r" b="b"/>
              <a:pathLst>
                <a:path w="54769" h="120000" extrusionOk="0">
                  <a:moveTo>
                    <a:pt x="0" y="0"/>
                  </a:moveTo>
                  <a:lnTo>
                    <a:pt x="54769" y="0"/>
                  </a:lnTo>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83" name="Google Shape;4183;p249"/>
            <p:cNvSpPr/>
            <p:nvPr/>
          </p:nvSpPr>
          <p:spPr>
            <a:xfrm rot="5400000" flipH="1">
              <a:off x="8897889" y="4664827"/>
              <a:ext cx="92560" cy="504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84" name="Google Shape;4184;p249"/>
          <p:cNvGrpSpPr/>
          <p:nvPr/>
        </p:nvGrpSpPr>
        <p:grpSpPr>
          <a:xfrm>
            <a:off x="6821807" y="4827775"/>
            <a:ext cx="56130" cy="133971"/>
            <a:chOff x="8918969" y="4643656"/>
            <a:chExt cx="68161" cy="106936"/>
          </a:xfrm>
        </p:grpSpPr>
        <p:sp>
          <p:nvSpPr>
            <p:cNvPr id="4185" name="Google Shape;4185;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86" name="Google Shape;4186;p249"/>
            <p:cNvSpPr/>
            <p:nvPr/>
          </p:nvSpPr>
          <p:spPr>
            <a:xfrm>
              <a:off x="8951119" y="4747411"/>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87" name="Google Shape;4187;p249"/>
            <p:cNvSpPr/>
            <p:nvPr/>
          </p:nvSpPr>
          <p:spPr>
            <a:xfrm rot="5400000" flipH="1">
              <a:off x="8890701" y="4671925"/>
              <a:ext cx="106936" cy="504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88" name="Google Shape;4188;p249"/>
          <p:cNvGrpSpPr/>
          <p:nvPr/>
        </p:nvGrpSpPr>
        <p:grpSpPr>
          <a:xfrm>
            <a:off x="7049510" y="4565297"/>
            <a:ext cx="55898" cy="160730"/>
            <a:chOff x="8919251" y="4643729"/>
            <a:chExt cx="67879" cy="128296"/>
          </a:xfrm>
        </p:grpSpPr>
        <p:sp>
          <p:nvSpPr>
            <p:cNvPr id="4189" name="Google Shape;4189;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90" name="Google Shape;4190;p249"/>
            <p:cNvSpPr/>
            <p:nvPr/>
          </p:nvSpPr>
          <p:spPr>
            <a:xfrm>
              <a:off x="8951119" y="4771223"/>
              <a:ext cx="36011" cy="0"/>
            </a:xfrm>
            <a:custGeom>
              <a:avLst/>
              <a:gdLst/>
              <a:ahLst/>
              <a:cxnLst/>
              <a:rect l="l" t="t" r="r" b="b"/>
              <a:pathLst>
                <a:path w="54769" h="120000" extrusionOk="0">
                  <a:moveTo>
                    <a:pt x="0" y="0"/>
                  </a:moveTo>
                  <a:lnTo>
                    <a:pt x="54769" y="0"/>
                  </a:lnTo>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91" name="Google Shape;4191;p249"/>
            <p:cNvSpPr/>
            <p:nvPr/>
          </p:nvSpPr>
          <p:spPr>
            <a:xfrm rot="5400000" flipH="1">
              <a:off x="8881353" y="4681627"/>
              <a:ext cx="128296" cy="525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92" name="Google Shape;4192;p249"/>
          <p:cNvGrpSpPr/>
          <p:nvPr/>
        </p:nvGrpSpPr>
        <p:grpSpPr>
          <a:xfrm>
            <a:off x="7278165" y="4306729"/>
            <a:ext cx="55986" cy="186633"/>
            <a:chOff x="8919144" y="4643691"/>
            <a:chExt cx="67986" cy="148972"/>
          </a:xfrm>
        </p:grpSpPr>
        <p:sp>
          <p:nvSpPr>
            <p:cNvPr id="4193" name="Google Shape;4193;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94" name="Google Shape;4194;p249"/>
            <p:cNvSpPr/>
            <p:nvPr/>
          </p:nvSpPr>
          <p:spPr>
            <a:xfrm>
              <a:off x="8951119" y="4787890"/>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95" name="Google Shape;4195;p249"/>
            <p:cNvSpPr/>
            <p:nvPr/>
          </p:nvSpPr>
          <p:spPr>
            <a:xfrm rot="5400000" flipH="1">
              <a:off x="8871358" y="4691477"/>
              <a:ext cx="148972" cy="534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196" name="Google Shape;4196;p249"/>
          <p:cNvGrpSpPr/>
          <p:nvPr/>
        </p:nvGrpSpPr>
        <p:grpSpPr>
          <a:xfrm>
            <a:off x="7507651" y="4026332"/>
            <a:ext cx="59924" cy="210476"/>
            <a:chOff x="8914362" y="4643709"/>
            <a:chExt cx="72768" cy="168004"/>
          </a:xfrm>
        </p:grpSpPr>
        <p:sp>
          <p:nvSpPr>
            <p:cNvPr id="4197" name="Google Shape;4197;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98" name="Google Shape;4198;p249"/>
            <p:cNvSpPr/>
            <p:nvPr/>
          </p:nvSpPr>
          <p:spPr>
            <a:xfrm>
              <a:off x="8951119" y="4811700"/>
              <a:ext cx="36011" cy="0"/>
            </a:xfrm>
            <a:custGeom>
              <a:avLst/>
              <a:gdLst/>
              <a:ahLst/>
              <a:cxnLst/>
              <a:rect l="l" t="t" r="r" b="b"/>
              <a:pathLst>
                <a:path w="54769" h="120000" extrusionOk="0">
                  <a:moveTo>
                    <a:pt x="0" y="0"/>
                  </a:moveTo>
                  <a:lnTo>
                    <a:pt x="54769" y="0"/>
                  </a:lnTo>
                </a:path>
              </a:pathLst>
            </a:custGeom>
            <a:no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199" name="Google Shape;4199;p249"/>
            <p:cNvSpPr/>
            <p:nvPr/>
          </p:nvSpPr>
          <p:spPr>
            <a:xfrm rot="5400000" flipH="1">
              <a:off x="8858260" y="4699811"/>
              <a:ext cx="168004" cy="558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00" name="Google Shape;4200;p249"/>
          <p:cNvGrpSpPr/>
          <p:nvPr/>
        </p:nvGrpSpPr>
        <p:grpSpPr>
          <a:xfrm>
            <a:off x="7742982" y="3760860"/>
            <a:ext cx="59908" cy="243240"/>
            <a:chOff x="8914381" y="4643751"/>
            <a:chExt cx="72748" cy="194156"/>
          </a:xfrm>
        </p:grpSpPr>
        <p:sp>
          <p:nvSpPr>
            <p:cNvPr id="4201" name="Google Shape;4201;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02" name="Google Shape;4202;p249"/>
            <p:cNvSpPr/>
            <p:nvPr/>
          </p:nvSpPr>
          <p:spPr>
            <a:xfrm>
              <a:off x="8951119" y="4835510"/>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03" name="Google Shape;4203;p249"/>
            <p:cNvSpPr/>
            <p:nvPr/>
          </p:nvSpPr>
          <p:spPr>
            <a:xfrm rot="5400000" flipH="1">
              <a:off x="8844003" y="4714129"/>
              <a:ext cx="194156" cy="534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04" name="Google Shape;4204;p249"/>
          <p:cNvGrpSpPr/>
          <p:nvPr/>
        </p:nvGrpSpPr>
        <p:grpSpPr>
          <a:xfrm>
            <a:off x="7974359" y="3555035"/>
            <a:ext cx="59924" cy="258164"/>
            <a:chOff x="8914362" y="4643744"/>
            <a:chExt cx="72768" cy="206068"/>
          </a:xfrm>
        </p:grpSpPr>
        <p:sp>
          <p:nvSpPr>
            <p:cNvPr id="4205" name="Google Shape;4205;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06" name="Google Shape;4206;p249"/>
            <p:cNvSpPr/>
            <p:nvPr/>
          </p:nvSpPr>
          <p:spPr>
            <a:xfrm>
              <a:off x="8951119" y="4847415"/>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07" name="Google Shape;4207;p249"/>
            <p:cNvSpPr/>
            <p:nvPr/>
          </p:nvSpPr>
          <p:spPr>
            <a:xfrm rot="5400000" flipH="1">
              <a:off x="8839228" y="4718878"/>
              <a:ext cx="206068" cy="558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08" name="Google Shape;4208;p249"/>
          <p:cNvGrpSpPr/>
          <p:nvPr/>
        </p:nvGrpSpPr>
        <p:grpSpPr>
          <a:xfrm>
            <a:off x="8199869" y="3328216"/>
            <a:ext cx="59925" cy="300019"/>
            <a:chOff x="8914361" y="4643671"/>
            <a:chExt cx="72768" cy="239477"/>
          </a:xfrm>
        </p:grpSpPr>
        <p:sp>
          <p:nvSpPr>
            <p:cNvPr id="4209" name="Google Shape;4209;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0" name="Google Shape;4210;p249"/>
            <p:cNvSpPr/>
            <p:nvPr/>
          </p:nvSpPr>
          <p:spPr>
            <a:xfrm>
              <a:off x="8951119" y="4880749"/>
              <a:ext cx="36011" cy="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1" name="Google Shape;4211;p249"/>
            <p:cNvSpPr/>
            <p:nvPr/>
          </p:nvSpPr>
          <p:spPr>
            <a:xfrm rot="5400000" flipH="1">
              <a:off x="8822522" y="4735510"/>
              <a:ext cx="239477" cy="55800"/>
            </a:xfrm>
            <a:custGeom>
              <a:avLst/>
              <a:gdLst/>
              <a:ahLst/>
              <a:cxnLst/>
              <a:rect l="l" t="t" r="r" b="b"/>
              <a:pathLst>
                <a:path w="54769" h="120000" extrusionOk="0">
                  <a:moveTo>
                    <a:pt x="0" y="0"/>
                  </a:moveTo>
                  <a:lnTo>
                    <a:pt x="54769" y="0"/>
                  </a:lnTo>
                </a:path>
              </a:pathLst>
            </a:custGeom>
            <a:noFill/>
            <a:ln w="127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12" name="Google Shape;4212;p249"/>
          <p:cNvGrpSpPr/>
          <p:nvPr/>
        </p:nvGrpSpPr>
        <p:grpSpPr>
          <a:xfrm>
            <a:off x="6431906" y="3374616"/>
            <a:ext cx="1849185" cy="2147935"/>
            <a:chOff x="8936831" y="2247900"/>
            <a:chExt cx="2245519" cy="1714500"/>
          </a:xfrm>
        </p:grpSpPr>
        <p:sp>
          <p:nvSpPr>
            <p:cNvPr id="4213" name="Google Shape;4213;p249"/>
            <p:cNvSpPr/>
            <p:nvPr/>
          </p:nvSpPr>
          <p:spPr>
            <a:xfrm>
              <a:off x="8936831" y="2733675"/>
              <a:ext cx="1519238" cy="1228725"/>
            </a:xfrm>
            <a:custGeom>
              <a:avLst/>
              <a:gdLst/>
              <a:ahLst/>
              <a:cxnLst/>
              <a:rect l="l" t="t" r="r" b="b"/>
              <a:pathLst>
                <a:path w="1519238" h="1228725" extrusionOk="0">
                  <a:moveTo>
                    <a:pt x="0" y="1228725"/>
                  </a:moveTo>
                  <a:lnTo>
                    <a:pt x="45244" y="1176338"/>
                  </a:lnTo>
                  <a:lnTo>
                    <a:pt x="61913" y="1164431"/>
                  </a:lnTo>
                  <a:lnTo>
                    <a:pt x="90488" y="1140619"/>
                  </a:lnTo>
                  <a:lnTo>
                    <a:pt x="145257" y="1095375"/>
                  </a:lnTo>
                  <a:lnTo>
                    <a:pt x="171450" y="1083469"/>
                  </a:lnTo>
                  <a:lnTo>
                    <a:pt x="200025" y="1052513"/>
                  </a:lnTo>
                  <a:lnTo>
                    <a:pt x="228600" y="1026319"/>
                  </a:lnTo>
                  <a:lnTo>
                    <a:pt x="240507" y="1004888"/>
                  </a:lnTo>
                  <a:lnTo>
                    <a:pt x="254794" y="992981"/>
                  </a:lnTo>
                  <a:lnTo>
                    <a:pt x="273844" y="985838"/>
                  </a:lnTo>
                  <a:lnTo>
                    <a:pt x="292894" y="978694"/>
                  </a:lnTo>
                  <a:lnTo>
                    <a:pt x="323850" y="945356"/>
                  </a:lnTo>
                  <a:lnTo>
                    <a:pt x="350044" y="914400"/>
                  </a:lnTo>
                  <a:lnTo>
                    <a:pt x="373857" y="902494"/>
                  </a:lnTo>
                  <a:lnTo>
                    <a:pt x="404813" y="883444"/>
                  </a:lnTo>
                  <a:lnTo>
                    <a:pt x="421482" y="864394"/>
                  </a:lnTo>
                  <a:lnTo>
                    <a:pt x="447675" y="845344"/>
                  </a:lnTo>
                  <a:lnTo>
                    <a:pt x="471488" y="831056"/>
                  </a:lnTo>
                  <a:lnTo>
                    <a:pt x="492919" y="812006"/>
                  </a:lnTo>
                  <a:lnTo>
                    <a:pt x="511969" y="790575"/>
                  </a:lnTo>
                  <a:lnTo>
                    <a:pt x="547688" y="762000"/>
                  </a:lnTo>
                  <a:lnTo>
                    <a:pt x="573882" y="740569"/>
                  </a:lnTo>
                  <a:lnTo>
                    <a:pt x="604838" y="721519"/>
                  </a:lnTo>
                  <a:lnTo>
                    <a:pt x="626269" y="709613"/>
                  </a:lnTo>
                  <a:lnTo>
                    <a:pt x="673894" y="690563"/>
                  </a:lnTo>
                  <a:lnTo>
                    <a:pt x="678657" y="678656"/>
                  </a:lnTo>
                  <a:lnTo>
                    <a:pt x="685800" y="652463"/>
                  </a:lnTo>
                  <a:lnTo>
                    <a:pt x="721519" y="626269"/>
                  </a:lnTo>
                  <a:lnTo>
                    <a:pt x="747713" y="611981"/>
                  </a:lnTo>
                  <a:lnTo>
                    <a:pt x="769144" y="607219"/>
                  </a:lnTo>
                  <a:lnTo>
                    <a:pt x="802482" y="578644"/>
                  </a:lnTo>
                  <a:lnTo>
                    <a:pt x="845344" y="531019"/>
                  </a:lnTo>
                  <a:lnTo>
                    <a:pt x="876300" y="502444"/>
                  </a:lnTo>
                  <a:lnTo>
                    <a:pt x="914400" y="464344"/>
                  </a:lnTo>
                  <a:lnTo>
                    <a:pt x="935832" y="454819"/>
                  </a:lnTo>
                  <a:lnTo>
                    <a:pt x="950119" y="442913"/>
                  </a:lnTo>
                  <a:lnTo>
                    <a:pt x="962025" y="431006"/>
                  </a:lnTo>
                  <a:lnTo>
                    <a:pt x="981075" y="431006"/>
                  </a:lnTo>
                  <a:lnTo>
                    <a:pt x="1012032" y="407194"/>
                  </a:lnTo>
                  <a:lnTo>
                    <a:pt x="1035844" y="388144"/>
                  </a:lnTo>
                  <a:lnTo>
                    <a:pt x="1050132" y="378619"/>
                  </a:lnTo>
                  <a:lnTo>
                    <a:pt x="1085850" y="357188"/>
                  </a:lnTo>
                  <a:lnTo>
                    <a:pt x="1097757" y="335756"/>
                  </a:lnTo>
                  <a:lnTo>
                    <a:pt x="1119188" y="309563"/>
                  </a:lnTo>
                  <a:lnTo>
                    <a:pt x="1157288" y="292894"/>
                  </a:lnTo>
                  <a:lnTo>
                    <a:pt x="1178719" y="271463"/>
                  </a:lnTo>
                  <a:lnTo>
                    <a:pt x="1216819" y="238125"/>
                  </a:lnTo>
                  <a:lnTo>
                    <a:pt x="1250157" y="226219"/>
                  </a:lnTo>
                  <a:lnTo>
                    <a:pt x="1338263" y="154781"/>
                  </a:lnTo>
                  <a:lnTo>
                    <a:pt x="1376363" y="126206"/>
                  </a:lnTo>
                  <a:lnTo>
                    <a:pt x="1402557" y="95250"/>
                  </a:lnTo>
                  <a:lnTo>
                    <a:pt x="1433513" y="76200"/>
                  </a:lnTo>
                  <a:lnTo>
                    <a:pt x="1454944" y="50006"/>
                  </a:lnTo>
                  <a:lnTo>
                    <a:pt x="1473994" y="28575"/>
                  </a:lnTo>
                  <a:lnTo>
                    <a:pt x="1490663" y="26194"/>
                  </a:lnTo>
                  <a:lnTo>
                    <a:pt x="1502569" y="19050"/>
                  </a:lnTo>
                  <a:lnTo>
                    <a:pt x="1507332" y="7144"/>
                  </a:lnTo>
                  <a:lnTo>
                    <a:pt x="1519238"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4" name="Google Shape;4214;p249"/>
            <p:cNvSpPr/>
            <p:nvPr/>
          </p:nvSpPr>
          <p:spPr>
            <a:xfrm>
              <a:off x="10453688" y="2247900"/>
              <a:ext cx="728662" cy="483394"/>
            </a:xfrm>
            <a:custGeom>
              <a:avLst/>
              <a:gdLst/>
              <a:ahLst/>
              <a:cxnLst/>
              <a:rect l="l" t="t" r="r" b="b"/>
              <a:pathLst>
                <a:path w="728662" h="483394" extrusionOk="0">
                  <a:moveTo>
                    <a:pt x="0" y="483394"/>
                  </a:moveTo>
                  <a:lnTo>
                    <a:pt x="45243" y="461963"/>
                  </a:lnTo>
                  <a:lnTo>
                    <a:pt x="80962" y="450056"/>
                  </a:lnTo>
                  <a:lnTo>
                    <a:pt x="100012" y="445294"/>
                  </a:lnTo>
                  <a:lnTo>
                    <a:pt x="116681" y="423863"/>
                  </a:lnTo>
                  <a:lnTo>
                    <a:pt x="147637" y="409575"/>
                  </a:lnTo>
                  <a:lnTo>
                    <a:pt x="173831" y="395288"/>
                  </a:lnTo>
                  <a:lnTo>
                    <a:pt x="183356" y="388144"/>
                  </a:lnTo>
                  <a:lnTo>
                    <a:pt x="204787" y="378619"/>
                  </a:lnTo>
                  <a:lnTo>
                    <a:pt x="228600" y="359569"/>
                  </a:lnTo>
                  <a:lnTo>
                    <a:pt x="247650" y="354806"/>
                  </a:lnTo>
                  <a:lnTo>
                    <a:pt x="271462" y="335756"/>
                  </a:lnTo>
                  <a:lnTo>
                    <a:pt x="304800" y="326231"/>
                  </a:lnTo>
                  <a:lnTo>
                    <a:pt x="328612" y="309563"/>
                  </a:lnTo>
                  <a:lnTo>
                    <a:pt x="364331" y="278606"/>
                  </a:lnTo>
                  <a:lnTo>
                    <a:pt x="376237" y="264319"/>
                  </a:lnTo>
                  <a:lnTo>
                    <a:pt x="421481" y="245269"/>
                  </a:lnTo>
                  <a:lnTo>
                    <a:pt x="438150" y="226219"/>
                  </a:lnTo>
                  <a:lnTo>
                    <a:pt x="450056" y="207169"/>
                  </a:lnTo>
                  <a:lnTo>
                    <a:pt x="464343" y="188119"/>
                  </a:lnTo>
                  <a:lnTo>
                    <a:pt x="485775" y="173831"/>
                  </a:lnTo>
                  <a:lnTo>
                    <a:pt x="509587" y="164306"/>
                  </a:lnTo>
                  <a:lnTo>
                    <a:pt x="509587" y="164306"/>
                  </a:lnTo>
                  <a:lnTo>
                    <a:pt x="559593" y="121444"/>
                  </a:lnTo>
                  <a:lnTo>
                    <a:pt x="581025" y="119063"/>
                  </a:lnTo>
                  <a:lnTo>
                    <a:pt x="614362" y="90488"/>
                  </a:lnTo>
                  <a:lnTo>
                    <a:pt x="657225" y="59531"/>
                  </a:lnTo>
                  <a:lnTo>
                    <a:pt x="690562" y="35719"/>
                  </a:lnTo>
                  <a:lnTo>
                    <a:pt x="707231" y="11906"/>
                  </a:lnTo>
                  <a:lnTo>
                    <a:pt x="726281" y="0"/>
                  </a:lnTo>
                  <a:lnTo>
                    <a:pt x="728662" y="0"/>
                  </a:lnTo>
                </a:path>
              </a:pathLst>
            </a:custGeom>
            <a:no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15" name="Google Shape;4215;p249"/>
          <p:cNvGrpSpPr/>
          <p:nvPr/>
        </p:nvGrpSpPr>
        <p:grpSpPr>
          <a:xfrm>
            <a:off x="6551371" y="5287189"/>
            <a:ext cx="51993" cy="82226"/>
            <a:chOff x="8923993" y="4643680"/>
            <a:chExt cx="63136" cy="65633"/>
          </a:xfrm>
        </p:grpSpPr>
        <p:sp>
          <p:nvSpPr>
            <p:cNvPr id="4216" name="Google Shape;4216;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7" name="Google Shape;4217;p249"/>
            <p:cNvSpPr/>
            <p:nvPr/>
          </p:nvSpPr>
          <p:spPr>
            <a:xfrm>
              <a:off x="8951119" y="4709313"/>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18" name="Google Shape;4218;p249"/>
            <p:cNvSpPr/>
            <p:nvPr/>
          </p:nvSpPr>
          <p:spPr>
            <a:xfrm rot="5400000" flipH="1">
              <a:off x="8917149" y="4650523"/>
              <a:ext cx="59287" cy="456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19" name="Google Shape;4219;p249"/>
          <p:cNvGrpSpPr/>
          <p:nvPr/>
        </p:nvGrpSpPr>
        <p:grpSpPr>
          <a:xfrm>
            <a:off x="6704150" y="5054556"/>
            <a:ext cx="56130" cy="115959"/>
            <a:chOff x="8918969" y="4643747"/>
            <a:chExt cx="68161" cy="92560"/>
          </a:xfrm>
        </p:grpSpPr>
        <p:sp>
          <p:nvSpPr>
            <p:cNvPr id="4220" name="Google Shape;4220;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1" name="Google Shape;4221;p249"/>
            <p:cNvSpPr/>
            <p:nvPr/>
          </p:nvSpPr>
          <p:spPr>
            <a:xfrm>
              <a:off x="8951119" y="4730744"/>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2" name="Google Shape;4222;p249"/>
            <p:cNvSpPr/>
            <p:nvPr/>
          </p:nvSpPr>
          <p:spPr>
            <a:xfrm rot="5400000" flipH="1">
              <a:off x="8897889" y="4664827"/>
              <a:ext cx="92560" cy="504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23" name="Google Shape;4223;p249"/>
          <p:cNvGrpSpPr/>
          <p:nvPr/>
        </p:nvGrpSpPr>
        <p:grpSpPr>
          <a:xfrm>
            <a:off x="6859066" y="4881143"/>
            <a:ext cx="56130" cy="122315"/>
            <a:chOff x="8918969" y="4638674"/>
            <a:chExt cx="68161" cy="97633"/>
          </a:xfrm>
        </p:grpSpPr>
        <p:sp>
          <p:nvSpPr>
            <p:cNvPr id="4224" name="Google Shape;4224;p249"/>
            <p:cNvSpPr/>
            <p:nvPr/>
          </p:nvSpPr>
          <p:spPr>
            <a:xfrm>
              <a:off x="8951119" y="4638674"/>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5" name="Google Shape;4225;p249"/>
            <p:cNvSpPr/>
            <p:nvPr/>
          </p:nvSpPr>
          <p:spPr>
            <a:xfrm>
              <a:off x="8951119" y="4730744"/>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6" name="Google Shape;4226;p249"/>
            <p:cNvSpPr/>
            <p:nvPr/>
          </p:nvSpPr>
          <p:spPr>
            <a:xfrm rot="5400000" flipH="1">
              <a:off x="8897889" y="4664827"/>
              <a:ext cx="92560" cy="504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27" name="Google Shape;4227;p249"/>
          <p:cNvGrpSpPr/>
          <p:nvPr/>
        </p:nvGrpSpPr>
        <p:grpSpPr>
          <a:xfrm>
            <a:off x="7090690" y="4589160"/>
            <a:ext cx="55898" cy="160730"/>
            <a:chOff x="8919251" y="4643729"/>
            <a:chExt cx="67879" cy="128296"/>
          </a:xfrm>
        </p:grpSpPr>
        <p:sp>
          <p:nvSpPr>
            <p:cNvPr id="4228" name="Google Shape;4228;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29" name="Google Shape;4229;p249"/>
            <p:cNvSpPr/>
            <p:nvPr/>
          </p:nvSpPr>
          <p:spPr>
            <a:xfrm>
              <a:off x="8951119" y="4771223"/>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30" name="Google Shape;4230;p249"/>
            <p:cNvSpPr/>
            <p:nvPr/>
          </p:nvSpPr>
          <p:spPr>
            <a:xfrm rot="5400000" flipH="1">
              <a:off x="8881353" y="4681627"/>
              <a:ext cx="128296" cy="525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31" name="Google Shape;4231;p249"/>
          <p:cNvGrpSpPr/>
          <p:nvPr/>
        </p:nvGrpSpPr>
        <p:grpSpPr>
          <a:xfrm>
            <a:off x="7321305" y="4291814"/>
            <a:ext cx="55986" cy="186633"/>
            <a:chOff x="8919144" y="4643691"/>
            <a:chExt cx="67986" cy="148972"/>
          </a:xfrm>
        </p:grpSpPr>
        <p:sp>
          <p:nvSpPr>
            <p:cNvPr id="4232" name="Google Shape;4232;p249"/>
            <p:cNvSpPr/>
            <p:nvPr/>
          </p:nvSpPr>
          <p:spPr>
            <a:xfrm>
              <a:off x="8951119" y="4645817"/>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33" name="Google Shape;4233;p249"/>
            <p:cNvSpPr/>
            <p:nvPr/>
          </p:nvSpPr>
          <p:spPr>
            <a:xfrm>
              <a:off x="8951119" y="4787890"/>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34" name="Google Shape;4234;p249"/>
            <p:cNvSpPr/>
            <p:nvPr/>
          </p:nvSpPr>
          <p:spPr>
            <a:xfrm rot="5400000" flipH="1">
              <a:off x="8871358" y="4691477"/>
              <a:ext cx="148972" cy="534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35" name="Google Shape;4235;p249"/>
          <p:cNvGrpSpPr/>
          <p:nvPr/>
        </p:nvGrpSpPr>
        <p:grpSpPr>
          <a:xfrm>
            <a:off x="7552753" y="4021992"/>
            <a:ext cx="59923" cy="204850"/>
            <a:chOff x="8914363" y="4629150"/>
            <a:chExt cx="72766" cy="163513"/>
          </a:xfrm>
        </p:grpSpPr>
        <p:sp>
          <p:nvSpPr>
            <p:cNvPr id="4236" name="Google Shape;4236;p249"/>
            <p:cNvSpPr/>
            <p:nvPr/>
          </p:nvSpPr>
          <p:spPr>
            <a:xfrm>
              <a:off x="8951119" y="4629150"/>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37" name="Google Shape;4237;p249"/>
            <p:cNvSpPr/>
            <p:nvPr/>
          </p:nvSpPr>
          <p:spPr>
            <a:xfrm>
              <a:off x="8951119" y="4787890"/>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38" name="Google Shape;4238;p249"/>
            <p:cNvSpPr/>
            <p:nvPr/>
          </p:nvSpPr>
          <p:spPr>
            <a:xfrm rot="5400000" flipH="1">
              <a:off x="8860521" y="4683020"/>
              <a:ext cx="163485" cy="558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39" name="Google Shape;4239;p249"/>
          <p:cNvGrpSpPr/>
          <p:nvPr/>
        </p:nvGrpSpPr>
        <p:grpSpPr>
          <a:xfrm>
            <a:off x="7772332" y="3756436"/>
            <a:ext cx="65852" cy="226772"/>
            <a:chOff x="8907163" y="4629110"/>
            <a:chExt cx="79966" cy="181012"/>
          </a:xfrm>
        </p:grpSpPr>
        <p:sp>
          <p:nvSpPr>
            <p:cNvPr id="4240" name="Google Shape;4240;p249"/>
            <p:cNvSpPr/>
            <p:nvPr/>
          </p:nvSpPr>
          <p:spPr>
            <a:xfrm>
              <a:off x="8951119" y="4629150"/>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1" name="Google Shape;4241;p249"/>
            <p:cNvSpPr/>
            <p:nvPr/>
          </p:nvSpPr>
          <p:spPr>
            <a:xfrm>
              <a:off x="8951119" y="4806938"/>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2" name="Google Shape;4242;p249"/>
            <p:cNvSpPr/>
            <p:nvPr/>
          </p:nvSpPr>
          <p:spPr>
            <a:xfrm rot="5400000" flipH="1">
              <a:off x="8848158" y="4688116"/>
              <a:ext cx="181012" cy="630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43" name="Google Shape;4243;p249"/>
          <p:cNvGrpSpPr/>
          <p:nvPr/>
        </p:nvGrpSpPr>
        <p:grpSpPr>
          <a:xfrm>
            <a:off x="8003648" y="3529735"/>
            <a:ext cx="67828" cy="250616"/>
            <a:chOff x="8904763" y="4629128"/>
            <a:chExt cx="82366" cy="200044"/>
          </a:xfrm>
        </p:grpSpPr>
        <p:sp>
          <p:nvSpPr>
            <p:cNvPr id="4244" name="Google Shape;4244;p249"/>
            <p:cNvSpPr/>
            <p:nvPr/>
          </p:nvSpPr>
          <p:spPr>
            <a:xfrm>
              <a:off x="8951119" y="4629150"/>
              <a:ext cx="36011" cy="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5" name="Google Shape;4245;p249"/>
            <p:cNvSpPr/>
            <p:nvPr/>
          </p:nvSpPr>
          <p:spPr>
            <a:xfrm>
              <a:off x="8951119" y="4828367"/>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6" name="Google Shape;4246;p249"/>
            <p:cNvSpPr/>
            <p:nvPr/>
          </p:nvSpPr>
          <p:spPr>
            <a:xfrm rot="5400000" flipH="1">
              <a:off x="8837441" y="4696450"/>
              <a:ext cx="200044" cy="654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47" name="Google Shape;4247;p249"/>
          <p:cNvGrpSpPr/>
          <p:nvPr/>
        </p:nvGrpSpPr>
        <p:grpSpPr>
          <a:xfrm>
            <a:off x="8235040" y="3246385"/>
            <a:ext cx="67828" cy="298303"/>
            <a:chOff x="8904763" y="4591064"/>
            <a:chExt cx="82366" cy="238108"/>
          </a:xfrm>
        </p:grpSpPr>
        <p:sp>
          <p:nvSpPr>
            <p:cNvPr id="4248" name="Google Shape;4248;p249"/>
            <p:cNvSpPr/>
            <p:nvPr/>
          </p:nvSpPr>
          <p:spPr>
            <a:xfrm>
              <a:off x="8951119" y="4591485"/>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49" name="Google Shape;4249;p249"/>
            <p:cNvSpPr/>
            <p:nvPr/>
          </p:nvSpPr>
          <p:spPr>
            <a:xfrm>
              <a:off x="8951119" y="4828367"/>
              <a:ext cx="36011" cy="0"/>
            </a:xfrm>
            <a:custGeom>
              <a:avLst/>
              <a:gdLst/>
              <a:ahLst/>
              <a:cxnLst/>
              <a:rect l="l" t="t" r="r" b="b"/>
              <a:pathLst>
                <a:path w="54769" h="120000" extrusionOk="0">
                  <a:moveTo>
                    <a:pt x="0" y="0"/>
                  </a:moveTo>
                  <a:lnTo>
                    <a:pt x="54769" y="0"/>
                  </a:lnTo>
                </a:path>
              </a:pathLst>
            </a:cu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50" name="Google Shape;4250;p249"/>
            <p:cNvSpPr/>
            <p:nvPr/>
          </p:nvSpPr>
          <p:spPr>
            <a:xfrm rot="5400000" flipH="1">
              <a:off x="8818409" y="4677418"/>
              <a:ext cx="238108" cy="65400"/>
            </a:xfrm>
            <a:custGeom>
              <a:avLst/>
              <a:gdLst/>
              <a:ahLst/>
              <a:cxnLst/>
              <a:rect l="l" t="t" r="r" b="b"/>
              <a:pathLst>
                <a:path w="54769" h="120000" extrusionOk="0">
                  <a:moveTo>
                    <a:pt x="0" y="0"/>
                  </a:moveTo>
                  <a:lnTo>
                    <a:pt x="54769" y="0"/>
                  </a:lnTo>
                </a:path>
              </a:pathLst>
            </a:cu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251" name="Google Shape;4251;p249"/>
          <p:cNvSpPr/>
          <p:nvPr/>
        </p:nvSpPr>
        <p:spPr>
          <a:xfrm>
            <a:off x="6410327" y="2804172"/>
            <a:ext cx="48092" cy="2773535"/>
          </a:xfrm>
          <a:custGeom>
            <a:avLst/>
            <a:gdLst/>
            <a:ahLst/>
            <a:cxnLst/>
            <a:rect l="l" t="t" r="r" b="b"/>
            <a:pathLst>
              <a:path w="120000" h="2838450" extrusionOk="0">
                <a:moveTo>
                  <a:pt x="0" y="0"/>
                </a:moveTo>
                <a:lnTo>
                  <a:pt x="0" y="283845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52" name="Google Shape;4252;p249"/>
          <p:cNvSpPr/>
          <p:nvPr/>
        </p:nvSpPr>
        <p:spPr>
          <a:xfrm rot="-5400000">
            <a:off x="7409207" y="4521813"/>
            <a:ext cx="39085" cy="2010219"/>
          </a:xfrm>
          <a:custGeom>
            <a:avLst/>
            <a:gdLst/>
            <a:ahLst/>
            <a:cxnLst/>
            <a:rect l="l" t="t" r="r" b="b"/>
            <a:pathLst>
              <a:path w="120000" h="2838450" extrusionOk="0">
                <a:moveTo>
                  <a:pt x="0" y="0"/>
                </a:moveTo>
                <a:lnTo>
                  <a:pt x="0" y="283845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4253" name="Google Shape;4253;p249"/>
          <p:cNvGrpSpPr/>
          <p:nvPr/>
        </p:nvGrpSpPr>
        <p:grpSpPr>
          <a:xfrm>
            <a:off x="5952773" y="3887283"/>
            <a:ext cx="511608" cy="426502"/>
            <a:chOff x="36368" y="1846251"/>
            <a:chExt cx="768000" cy="498900"/>
          </a:xfrm>
        </p:grpSpPr>
        <p:sp>
          <p:nvSpPr>
            <p:cNvPr id="4254" name="Google Shape;4254;p249"/>
            <p:cNvSpPr txBox="1"/>
            <p:nvPr/>
          </p:nvSpPr>
          <p:spPr>
            <a:xfrm>
              <a:off x="36368" y="1846251"/>
              <a:ext cx="768000" cy="498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10</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55" name="Google Shape;4255;p249"/>
            <p:cNvSpPr/>
            <p:nvPr/>
          </p:nvSpPr>
          <p:spPr>
            <a:xfrm>
              <a:off x="677528" y="2070099"/>
              <a:ext cx="6350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56" name="Google Shape;4256;p249"/>
          <p:cNvGrpSpPr/>
          <p:nvPr/>
        </p:nvGrpSpPr>
        <p:grpSpPr>
          <a:xfrm>
            <a:off x="6149541" y="4655961"/>
            <a:ext cx="292976" cy="442146"/>
            <a:chOff x="331746" y="2175629"/>
            <a:chExt cx="439800" cy="517200"/>
          </a:xfrm>
        </p:grpSpPr>
        <p:sp>
          <p:nvSpPr>
            <p:cNvPr id="4257" name="Google Shape;4257;p249"/>
            <p:cNvSpPr txBox="1"/>
            <p:nvPr/>
          </p:nvSpPr>
          <p:spPr>
            <a:xfrm>
              <a:off x="331746" y="2175629"/>
              <a:ext cx="439800" cy="51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5</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58" name="Google Shape;4258;p249"/>
            <p:cNvSpPr/>
            <p:nvPr/>
          </p:nvSpPr>
          <p:spPr>
            <a:xfrm>
              <a:off x="677528" y="2359716"/>
              <a:ext cx="6350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259" name="Google Shape;4259;p249"/>
          <p:cNvSpPr txBox="1"/>
          <p:nvPr/>
        </p:nvSpPr>
        <p:spPr>
          <a:xfrm>
            <a:off x="6205295" y="5385553"/>
            <a:ext cx="233215" cy="44241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0</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60" name="Google Shape;4260;p249"/>
          <p:cNvSpPr txBox="1"/>
          <p:nvPr/>
        </p:nvSpPr>
        <p:spPr>
          <a:xfrm>
            <a:off x="6284605" y="5543631"/>
            <a:ext cx="233100" cy="442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0</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grpSp>
        <p:nvGrpSpPr>
          <p:cNvPr id="4261" name="Google Shape;4261;p249"/>
          <p:cNvGrpSpPr/>
          <p:nvPr/>
        </p:nvGrpSpPr>
        <p:grpSpPr>
          <a:xfrm>
            <a:off x="6526918" y="5543631"/>
            <a:ext cx="497252" cy="447001"/>
            <a:chOff x="69626" y="1912374"/>
            <a:chExt cx="746400" cy="522870"/>
          </a:xfrm>
        </p:grpSpPr>
        <p:sp>
          <p:nvSpPr>
            <p:cNvPr id="4262" name="Google Shape;4262;p249"/>
            <p:cNvSpPr txBox="1"/>
            <p:nvPr/>
          </p:nvSpPr>
          <p:spPr>
            <a:xfrm>
              <a:off x="69626" y="1936344"/>
              <a:ext cx="746400" cy="498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12</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63" name="Google Shape;4263;p249"/>
            <p:cNvSpPr/>
            <p:nvPr/>
          </p:nvSpPr>
          <p:spPr>
            <a:xfrm rot="-5400000">
              <a:off x="601096" y="1916674"/>
              <a:ext cx="63500" cy="5490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264" name="Google Shape;4264;p249"/>
          <p:cNvSpPr/>
          <p:nvPr/>
        </p:nvSpPr>
        <p:spPr>
          <a:xfrm rot="-5400000">
            <a:off x="7263391" y="5552441"/>
            <a:ext cx="54293" cy="3660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4265" name="Google Shape;4265;p249"/>
          <p:cNvGrpSpPr/>
          <p:nvPr/>
        </p:nvGrpSpPr>
        <p:grpSpPr>
          <a:xfrm>
            <a:off x="8018067" y="5543631"/>
            <a:ext cx="505446" cy="447001"/>
            <a:chOff x="160540" y="1912374"/>
            <a:chExt cx="758700" cy="522870"/>
          </a:xfrm>
        </p:grpSpPr>
        <p:sp>
          <p:nvSpPr>
            <p:cNvPr id="4266" name="Google Shape;4266;p249"/>
            <p:cNvSpPr txBox="1"/>
            <p:nvPr/>
          </p:nvSpPr>
          <p:spPr>
            <a:xfrm>
              <a:off x="160540" y="1936344"/>
              <a:ext cx="758700" cy="498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48</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67" name="Google Shape;4267;p249"/>
            <p:cNvSpPr/>
            <p:nvPr/>
          </p:nvSpPr>
          <p:spPr>
            <a:xfrm rot="-5400000">
              <a:off x="633479" y="1916674"/>
              <a:ext cx="63500" cy="5490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grpSp>
        <p:nvGrpSpPr>
          <p:cNvPr id="4268" name="Google Shape;4268;p249"/>
          <p:cNvGrpSpPr/>
          <p:nvPr/>
        </p:nvGrpSpPr>
        <p:grpSpPr>
          <a:xfrm>
            <a:off x="5952772" y="3192195"/>
            <a:ext cx="511608" cy="426502"/>
            <a:chOff x="36365" y="1842762"/>
            <a:chExt cx="768000" cy="498900"/>
          </a:xfrm>
        </p:grpSpPr>
        <p:sp>
          <p:nvSpPr>
            <p:cNvPr id="4269" name="Google Shape;4269;p249"/>
            <p:cNvSpPr txBox="1"/>
            <p:nvPr/>
          </p:nvSpPr>
          <p:spPr>
            <a:xfrm>
              <a:off x="36365" y="1842762"/>
              <a:ext cx="768000" cy="498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15</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70" name="Google Shape;4270;p249"/>
            <p:cNvSpPr/>
            <p:nvPr/>
          </p:nvSpPr>
          <p:spPr>
            <a:xfrm>
              <a:off x="677528" y="2070100"/>
              <a:ext cx="63500"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4271" name="Google Shape;4271;p249"/>
          <p:cNvSpPr/>
          <p:nvPr/>
        </p:nvSpPr>
        <p:spPr>
          <a:xfrm>
            <a:off x="6382816" y="5544379"/>
            <a:ext cx="52292"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72" name="Google Shape;4272;p249"/>
          <p:cNvSpPr txBox="1"/>
          <p:nvPr/>
        </p:nvSpPr>
        <p:spPr>
          <a:xfrm>
            <a:off x="5946311" y="2606080"/>
            <a:ext cx="524405" cy="42661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20</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73" name="Google Shape;4273;p249"/>
          <p:cNvSpPr/>
          <p:nvPr/>
        </p:nvSpPr>
        <p:spPr>
          <a:xfrm>
            <a:off x="6375396" y="2815266"/>
            <a:ext cx="42357" cy="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74" name="Google Shape;4274;p249"/>
          <p:cNvSpPr txBox="1"/>
          <p:nvPr/>
        </p:nvSpPr>
        <p:spPr>
          <a:xfrm>
            <a:off x="7020944" y="5543631"/>
            <a:ext cx="487200" cy="4266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24</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75" name="Google Shape;4275;p249"/>
          <p:cNvSpPr/>
          <p:nvPr/>
        </p:nvSpPr>
        <p:spPr>
          <a:xfrm rot="-5400000">
            <a:off x="7795279" y="5574572"/>
            <a:ext cx="63659" cy="50700"/>
          </a:xfrm>
          <a:custGeom>
            <a:avLst/>
            <a:gdLst/>
            <a:ahLst/>
            <a:cxnLst/>
            <a:rect l="l" t="t" r="r" b="b"/>
            <a:pathLst>
              <a:path w="63500" h="120000" extrusionOk="0">
                <a:moveTo>
                  <a:pt x="63500" y="0"/>
                </a:moveTo>
                <a:lnTo>
                  <a:pt x="0" y="0"/>
                </a:lnTo>
              </a:path>
            </a:pathLst>
          </a:cu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5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276" name="Google Shape;4276;p249"/>
          <p:cNvSpPr txBox="1"/>
          <p:nvPr/>
        </p:nvSpPr>
        <p:spPr>
          <a:xfrm>
            <a:off x="7312684" y="5543631"/>
            <a:ext cx="714000" cy="4998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Arial"/>
              <a:buNone/>
              <a:tabLst/>
              <a:defRPr/>
            </a:pPr>
            <a:r>
              <a:rPr kumimoji="0" lang="en-US" sz="1500" b="1" i="0" u="none" strike="noStrike" kern="0" cap="none" spc="0" normalizeH="0" baseline="0" noProof="0">
                <a:ln>
                  <a:noFill/>
                </a:ln>
                <a:solidFill>
                  <a:srgbClr val="FFFFFF"/>
                </a:solidFill>
                <a:effectLst/>
                <a:uLnTx/>
                <a:uFillTx/>
                <a:latin typeface="Arial"/>
                <a:ea typeface="Arial"/>
                <a:cs typeface="Arial"/>
                <a:sym typeface="Arial"/>
              </a:rPr>
              <a:t>36</a:t>
            </a:r>
            <a:endParaRPr kumimoji="0" sz="15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
        <p:nvSpPr>
          <p:cNvPr id="4277" name="Google Shape;4277;p249"/>
          <p:cNvSpPr txBox="1"/>
          <p:nvPr/>
        </p:nvSpPr>
        <p:spPr>
          <a:xfrm>
            <a:off x="3819238" y="5893400"/>
            <a:ext cx="986700" cy="3387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Arial"/>
                <a:ea typeface="Arial"/>
                <a:cs typeface="Arial"/>
                <a:sym typeface="Arial"/>
              </a:rPr>
              <a:t>Months</a:t>
            </a:r>
            <a:endParaRPr kumimoji="0" sz="1400" b="0" i="0" u="none" strike="noStrike" kern="0" cap="none" spc="0" normalizeH="0" baseline="0" noProof="0">
              <a:ln>
                <a:noFill/>
              </a:ln>
              <a:solidFill>
                <a:srgbClr val="000000"/>
              </a:solidFill>
              <a:effectLst/>
              <a:uLnTx/>
              <a:uFillTx/>
              <a:latin typeface="Arial"/>
              <a:ea typeface="MS PGothic" pitchFamily="34" charset="-128"/>
              <a:cs typeface="Arial"/>
              <a:sym typeface="Arial"/>
            </a:endParaRPr>
          </a:p>
        </p:txBody>
      </p:sp>
    </p:spTree>
    <p:extLst>
      <p:ext uri="{BB962C8B-B14F-4D97-AF65-F5344CB8AC3E}">
        <p14:creationId xmlns:p14="http://schemas.microsoft.com/office/powerpoint/2010/main" val="583381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4"/>
          <p:cNvSpPr>
            <a:spLocks noGrp="1" noChangeArrowheads="1"/>
          </p:cNvSpPr>
          <p:nvPr>
            <p:ph type="ctrTitle"/>
          </p:nvPr>
        </p:nvSpPr>
        <p:spPr>
          <a:xfrm>
            <a:off x="685800" y="184379"/>
            <a:ext cx="7772400" cy="1023938"/>
          </a:xfrm>
          <a:solidFill>
            <a:srgbClr val="FF7F00"/>
          </a:solidFill>
          <a:ln>
            <a:solidFill>
              <a:srgbClr val="FF7F00"/>
            </a:solidFill>
            <a:miter lim="800000"/>
            <a:headEnd/>
            <a:tailEnd/>
          </a:ln>
        </p:spPr>
        <p:txBody>
          <a:bodyPr/>
          <a:lstStyle/>
          <a:p>
            <a:pPr eaLnBrk="1" hangingPunct="1">
              <a:defRPr/>
            </a:pPr>
            <a:r>
              <a:rPr lang="en-US" altLang="en-US" sz="5867" b="1" dirty="0">
                <a:solidFill>
                  <a:schemeClr val="bg1"/>
                </a:solidFill>
              </a:rPr>
              <a:t>SGLT2 INHIBITION</a:t>
            </a:r>
            <a:r>
              <a:rPr lang="en-US" altLang="en-US" sz="5867" dirty="0">
                <a:solidFill>
                  <a:schemeClr val="bg1"/>
                </a:solidFill>
              </a:rPr>
              <a:t>:</a:t>
            </a:r>
          </a:p>
        </p:txBody>
      </p:sp>
      <p:sp>
        <p:nvSpPr>
          <p:cNvPr id="542723" name="Rectangle 5"/>
          <p:cNvSpPr>
            <a:spLocks noGrp="1" noChangeArrowheads="1"/>
          </p:cNvSpPr>
          <p:nvPr>
            <p:ph type="subTitle" idx="1"/>
          </p:nvPr>
        </p:nvSpPr>
        <p:spPr>
          <a:xfrm>
            <a:off x="879475" y="1492479"/>
            <a:ext cx="7385050" cy="1736725"/>
          </a:xfrm>
          <a:solidFill>
            <a:srgbClr val="66FFFF"/>
          </a:solidFill>
          <a:ln>
            <a:solidFill>
              <a:srgbClr val="66FFFF"/>
            </a:solidFill>
            <a:miter lim="800000"/>
            <a:headEnd/>
            <a:tailEnd/>
          </a:ln>
        </p:spPr>
        <p:txBody>
          <a:bodyPr/>
          <a:lstStyle/>
          <a:p>
            <a:pPr eaLnBrk="1" hangingPunct="1">
              <a:defRPr/>
            </a:pPr>
            <a:r>
              <a:rPr lang="en-US" altLang="en-US" sz="3911" b="1"/>
              <a:t>A NOVEL TREATMENT STRATEGY FOR TYPE 2 DIABETES MELLITUS</a:t>
            </a:r>
          </a:p>
        </p:txBody>
      </p:sp>
      <p:sp>
        <p:nvSpPr>
          <p:cNvPr id="542724" name="TextBox 1"/>
          <p:cNvSpPr txBox="1">
            <a:spLocks noChangeArrowheads="1"/>
          </p:cNvSpPr>
          <p:nvPr/>
        </p:nvSpPr>
        <p:spPr bwMode="auto">
          <a:xfrm>
            <a:off x="2660650" y="3641954"/>
            <a:ext cx="3911648" cy="3101490"/>
          </a:xfrm>
          <a:prstGeom prst="rect">
            <a:avLst/>
          </a:prstGeom>
          <a:solidFill>
            <a:schemeClr val="bg1"/>
          </a:solidFill>
          <a:ln w="9525">
            <a:solidFill>
              <a:schemeClr val="bg1"/>
            </a:solidFill>
            <a:miter lim="800000"/>
            <a:headEnd/>
            <a:tailEnd/>
          </a:ln>
        </p:spPr>
        <p:txBody>
          <a:bodyPr wrap="none">
            <a:spAutoFit/>
          </a:bodyPr>
          <a:lstStyle>
            <a:lvl1pPr marL="463550" indent="-463550" eaLnBrk="0" hangingPunct="0">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
                <a:srgbClr val="FF0000"/>
              </a:buClr>
              <a:buFont typeface="Symbol" panose="05050102010706020507" pitchFamily="18" charset="2"/>
              <a:buChar char="·"/>
              <a:defRPr/>
            </a:pPr>
            <a:r>
              <a:rPr lang="en-US" altLang="en-US" sz="3911" b="1" dirty="0">
                <a:solidFill>
                  <a:srgbClr val="FF5050"/>
                </a:solidFill>
                <a:latin typeface="Helvetica" panose="020B0604020202020204" pitchFamily="34" charset="0"/>
              </a:rPr>
              <a:t>Dapagliflozin</a:t>
            </a:r>
          </a:p>
          <a:p>
            <a:pPr eaLnBrk="1" hangingPunct="1">
              <a:spcBef>
                <a:spcPct val="0"/>
              </a:spcBef>
              <a:buClr>
                <a:srgbClr val="FF0000"/>
              </a:buClr>
              <a:buFont typeface="Symbol" panose="05050102010706020507" pitchFamily="18" charset="2"/>
              <a:buChar char="·"/>
              <a:defRPr/>
            </a:pPr>
            <a:r>
              <a:rPr lang="en-US" altLang="en-US" sz="3911" b="1" dirty="0">
                <a:solidFill>
                  <a:srgbClr val="FF5050"/>
                </a:solidFill>
                <a:latin typeface="Helvetica" panose="020B0604020202020204" pitchFamily="34" charset="0"/>
              </a:rPr>
              <a:t>Canagliflozin</a:t>
            </a:r>
          </a:p>
          <a:p>
            <a:pPr eaLnBrk="1" hangingPunct="1">
              <a:spcBef>
                <a:spcPct val="0"/>
              </a:spcBef>
              <a:buClr>
                <a:srgbClr val="FF0000"/>
              </a:buClr>
              <a:buFont typeface="Symbol" panose="05050102010706020507" pitchFamily="18" charset="2"/>
              <a:buChar char="·"/>
              <a:defRPr/>
            </a:pPr>
            <a:r>
              <a:rPr lang="en-US" altLang="en-US" sz="3911" b="1" dirty="0">
                <a:solidFill>
                  <a:srgbClr val="FF5050"/>
                </a:solidFill>
                <a:latin typeface="Helvetica" panose="020B0604020202020204" pitchFamily="34" charset="0"/>
              </a:rPr>
              <a:t>Empagliflozin</a:t>
            </a:r>
          </a:p>
          <a:p>
            <a:pPr eaLnBrk="1" hangingPunct="1">
              <a:spcBef>
                <a:spcPct val="0"/>
              </a:spcBef>
              <a:buClr>
                <a:srgbClr val="FF0000"/>
              </a:buClr>
              <a:buFont typeface="Symbol" panose="05050102010706020507" pitchFamily="18" charset="2"/>
              <a:buChar char="·"/>
              <a:defRPr/>
            </a:pPr>
            <a:r>
              <a:rPr lang="en-US" altLang="en-US" sz="3911" b="1" dirty="0">
                <a:solidFill>
                  <a:srgbClr val="FF5050"/>
                </a:solidFill>
                <a:latin typeface="Helvetica" panose="020B0604020202020204" pitchFamily="34" charset="0"/>
              </a:rPr>
              <a:t>Ertugliflozin</a:t>
            </a:r>
          </a:p>
          <a:p>
            <a:pPr eaLnBrk="1" hangingPunct="1">
              <a:spcBef>
                <a:spcPct val="0"/>
              </a:spcBef>
              <a:buClr>
                <a:srgbClr val="FF0000"/>
              </a:buClr>
              <a:buFont typeface="Symbol" panose="05050102010706020507" pitchFamily="18" charset="2"/>
              <a:buChar char="·"/>
              <a:defRPr/>
            </a:pPr>
            <a:r>
              <a:rPr lang="en-US" altLang="en-US" sz="3911" b="1" dirty="0" err="1">
                <a:solidFill>
                  <a:srgbClr val="FF5050"/>
                </a:solidFill>
                <a:latin typeface="Helvetica" panose="020B0604020202020204" pitchFamily="34" charset="0"/>
              </a:rPr>
              <a:t>Sotofliglozin</a:t>
            </a:r>
            <a:r>
              <a:rPr lang="en-US" altLang="en-US" sz="3911" b="1" dirty="0">
                <a:solidFill>
                  <a:srgbClr val="FF5050"/>
                </a:solidFill>
                <a:latin typeface="Helvetica" panose="020B0604020202020204" pitchFamily="34" charset="0"/>
              </a:rPr>
              <a:t>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90550" y="1031875"/>
            <a:ext cx="8159750" cy="4497388"/>
          </a:xfrm>
          <a:prstGeom prst="rect">
            <a:avLst/>
          </a:prstGeom>
          <a:solidFill>
            <a:srgbClr val="FF6600"/>
          </a:solidFill>
          <a:ln w="9525">
            <a:solidFill>
              <a:srgbClr val="FF6600"/>
            </a:solidFill>
            <a:miter lim="800000"/>
            <a:headEnd/>
            <a:tailEnd/>
          </a:ln>
        </p:spPr>
        <p:txBody>
          <a:bodyPr anchor="ctr"/>
          <a:lstStyle/>
          <a:p>
            <a:pPr algn="ctr" eaLnBrk="1" hangingPunct="1">
              <a:defRPr/>
            </a:pPr>
            <a:r>
              <a:rPr lang="en-US" sz="6400" b="1" kern="0" dirty="0">
                <a:solidFill>
                  <a:srgbClr val="FFFFFF"/>
                </a:solidFill>
                <a:latin typeface="Helvetica"/>
              </a:rPr>
              <a:t>How do the SGLT2 inhibitors induce </a:t>
            </a:r>
            <a:r>
              <a:rPr lang="en-US" sz="6400" b="1" kern="0" dirty="0" err="1">
                <a:solidFill>
                  <a:srgbClr val="FFFFFF"/>
                </a:solidFill>
                <a:latin typeface="Helvetica"/>
              </a:rPr>
              <a:t>glucosuria</a:t>
            </a:r>
            <a:r>
              <a:rPr lang="en-US" sz="6400" b="1" kern="0" dirty="0">
                <a:solidFill>
                  <a:srgbClr val="FFFFFF"/>
                </a:solidFill>
                <a:latin typeface="Helvetica"/>
              </a:rPr>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bwMode="auto">
          <a:xfrm>
            <a:off x="1943100" y="1881188"/>
            <a:ext cx="5548313" cy="4129087"/>
          </a:xfrm>
          <a:custGeom>
            <a:avLst/>
            <a:gdLst>
              <a:gd name="connsiteX0" fmla="*/ 851140 w 6242649"/>
              <a:gd name="connsiteY0" fmla="*/ 224287 h 4129178"/>
              <a:gd name="connsiteX1" fmla="*/ 713117 w 6242649"/>
              <a:gd name="connsiteY1" fmla="*/ 103517 h 4129178"/>
              <a:gd name="connsiteX2" fmla="*/ 350808 w 6242649"/>
              <a:gd name="connsiteY2" fmla="*/ 34506 h 4129178"/>
              <a:gd name="connsiteX3" fmla="*/ 92016 w 6242649"/>
              <a:gd name="connsiteY3" fmla="*/ 310551 h 4129178"/>
              <a:gd name="connsiteX4" fmla="*/ 23004 w 6242649"/>
              <a:gd name="connsiteY4" fmla="*/ 741872 h 4129178"/>
              <a:gd name="connsiteX5" fmla="*/ 230038 w 6242649"/>
              <a:gd name="connsiteY5" fmla="*/ 1069676 h 4129178"/>
              <a:gd name="connsiteX6" fmla="*/ 523336 w 6242649"/>
              <a:gd name="connsiteY6" fmla="*/ 1259457 h 4129178"/>
              <a:gd name="connsiteX7" fmla="*/ 523336 w 6242649"/>
              <a:gd name="connsiteY7" fmla="*/ 1449238 h 4129178"/>
              <a:gd name="connsiteX8" fmla="*/ 644106 w 6242649"/>
              <a:gd name="connsiteY8" fmla="*/ 1656272 h 4129178"/>
              <a:gd name="connsiteX9" fmla="*/ 885646 w 6242649"/>
              <a:gd name="connsiteY9" fmla="*/ 1673525 h 4129178"/>
              <a:gd name="connsiteX10" fmla="*/ 1058174 w 6242649"/>
              <a:gd name="connsiteY10" fmla="*/ 1639019 h 4129178"/>
              <a:gd name="connsiteX11" fmla="*/ 1075427 w 6242649"/>
              <a:gd name="connsiteY11" fmla="*/ 1742536 h 4129178"/>
              <a:gd name="connsiteX12" fmla="*/ 1420484 w 6242649"/>
              <a:gd name="connsiteY12" fmla="*/ 1690778 h 4129178"/>
              <a:gd name="connsiteX13" fmla="*/ 1627517 w 6242649"/>
              <a:gd name="connsiteY13" fmla="*/ 1639019 h 4129178"/>
              <a:gd name="connsiteX14" fmla="*/ 1696529 w 6242649"/>
              <a:gd name="connsiteY14" fmla="*/ 1725284 h 4129178"/>
              <a:gd name="connsiteX15" fmla="*/ 1938068 w 6242649"/>
              <a:gd name="connsiteY15" fmla="*/ 1656272 h 4129178"/>
              <a:gd name="connsiteX16" fmla="*/ 2041585 w 6242649"/>
              <a:gd name="connsiteY16" fmla="*/ 1708031 h 4129178"/>
              <a:gd name="connsiteX17" fmla="*/ 2179608 w 6242649"/>
              <a:gd name="connsiteY17" fmla="*/ 1708031 h 4129178"/>
              <a:gd name="connsiteX18" fmla="*/ 2334884 w 6242649"/>
              <a:gd name="connsiteY18" fmla="*/ 1742536 h 4129178"/>
              <a:gd name="connsiteX19" fmla="*/ 2334884 w 6242649"/>
              <a:gd name="connsiteY19" fmla="*/ 2070340 h 4129178"/>
              <a:gd name="connsiteX20" fmla="*/ 2283125 w 6242649"/>
              <a:gd name="connsiteY20" fmla="*/ 2863970 h 4129178"/>
              <a:gd name="connsiteX21" fmla="*/ 2317631 w 6242649"/>
              <a:gd name="connsiteY21" fmla="*/ 3433314 h 4129178"/>
              <a:gd name="connsiteX22" fmla="*/ 2472906 w 6242649"/>
              <a:gd name="connsiteY22" fmla="*/ 3830129 h 4129178"/>
              <a:gd name="connsiteX23" fmla="*/ 3266536 w 6242649"/>
              <a:gd name="connsiteY23" fmla="*/ 4088921 h 4129178"/>
              <a:gd name="connsiteX24" fmla="*/ 3973902 w 6242649"/>
              <a:gd name="connsiteY24" fmla="*/ 3588589 h 4129178"/>
              <a:gd name="connsiteX25" fmla="*/ 4163684 w 6242649"/>
              <a:gd name="connsiteY25" fmla="*/ 2605178 h 4129178"/>
              <a:gd name="connsiteX26" fmla="*/ 4215442 w 6242649"/>
              <a:gd name="connsiteY26" fmla="*/ 1915065 h 4129178"/>
              <a:gd name="connsiteX27" fmla="*/ 4405223 w 6242649"/>
              <a:gd name="connsiteY27" fmla="*/ 2001329 h 4129178"/>
              <a:gd name="connsiteX28" fmla="*/ 4681268 w 6242649"/>
              <a:gd name="connsiteY28" fmla="*/ 2035834 h 4129178"/>
              <a:gd name="connsiteX29" fmla="*/ 4922808 w 6242649"/>
              <a:gd name="connsiteY29" fmla="*/ 1863306 h 4129178"/>
              <a:gd name="connsiteX30" fmla="*/ 4922808 w 6242649"/>
              <a:gd name="connsiteY30" fmla="*/ 2001329 h 4129178"/>
              <a:gd name="connsiteX31" fmla="*/ 5233359 w 6242649"/>
              <a:gd name="connsiteY31" fmla="*/ 1966823 h 4129178"/>
              <a:gd name="connsiteX32" fmla="*/ 5354129 w 6242649"/>
              <a:gd name="connsiteY32" fmla="*/ 2139351 h 4129178"/>
              <a:gd name="connsiteX33" fmla="*/ 5336876 w 6242649"/>
              <a:gd name="connsiteY33" fmla="*/ 2915729 h 4129178"/>
              <a:gd name="connsiteX34" fmla="*/ 5285117 w 6242649"/>
              <a:gd name="connsiteY34" fmla="*/ 3605842 h 4129178"/>
              <a:gd name="connsiteX35" fmla="*/ 5285117 w 6242649"/>
              <a:gd name="connsiteY35" fmla="*/ 3881887 h 4129178"/>
              <a:gd name="connsiteX36" fmla="*/ 5647427 w 6242649"/>
              <a:gd name="connsiteY36" fmla="*/ 4054416 h 4129178"/>
              <a:gd name="connsiteX37" fmla="*/ 5957978 w 6242649"/>
              <a:gd name="connsiteY37" fmla="*/ 4019910 h 4129178"/>
              <a:gd name="connsiteX38" fmla="*/ 6113253 w 6242649"/>
              <a:gd name="connsiteY38" fmla="*/ 3795623 h 4129178"/>
              <a:gd name="connsiteX39" fmla="*/ 6096000 w 6242649"/>
              <a:gd name="connsiteY39" fmla="*/ 3001993 h 4129178"/>
              <a:gd name="connsiteX40" fmla="*/ 6147759 w 6242649"/>
              <a:gd name="connsiteY40" fmla="*/ 1932317 h 4129178"/>
              <a:gd name="connsiteX41" fmla="*/ 6199517 w 6242649"/>
              <a:gd name="connsiteY41" fmla="*/ 1431985 h 4129178"/>
              <a:gd name="connsiteX42" fmla="*/ 5888967 w 6242649"/>
              <a:gd name="connsiteY42" fmla="*/ 1293963 h 4129178"/>
              <a:gd name="connsiteX43" fmla="*/ 5664680 w 6242649"/>
              <a:gd name="connsiteY43" fmla="*/ 1328468 h 4129178"/>
              <a:gd name="connsiteX44" fmla="*/ 5561163 w 6242649"/>
              <a:gd name="connsiteY44" fmla="*/ 1224951 h 4129178"/>
              <a:gd name="connsiteX45" fmla="*/ 5354129 w 6242649"/>
              <a:gd name="connsiteY45" fmla="*/ 1293963 h 4129178"/>
              <a:gd name="connsiteX46" fmla="*/ 5319623 w 6242649"/>
              <a:gd name="connsiteY46" fmla="*/ 1345721 h 4129178"/>
              <a:gd name="connsiteX47" fmla="*/ 5233359 w 6242649"/>
              <a:gd name="connsiteY47" fmla="*/ 1276710 h 4129178"/>
              <a:gd name="connsiteX48" fmla="*/ 5129842 w 6242649"/>
              <a:gd name="connsiteY48" fmla="*/ 1328468 h 4129178"/>
              <a:gd name="connsiteX49" fmla="*/ 4974567 w 6242649"/>
              <a:gd name="connsiteY49" fmla="*/ 1276710 h 4129178"/>
              <a:gd name="connsiteX50" fmla="*/ 4871050 w 6242649"/>
              <a:gd name="connsiteY50" fmla="*/ 1362974 h 4129178"/>
              <a:gd name="connsiteX51" fmla="*/ 4767533 w 6242649"/>
              <a:gd name="connsiteY51" fmla="*/ 1242204 h 4129178"/>
              <a:gd name="connsiteX52" fmla="*/ 4577751 w 6242649"/>
              <a:gd name="connsiteY52" fmla="*/ 1345721 h 4129178"/>
              <a:gd name="connsiteX53" fmla="*/ 4439729 w 6242649"/>
              <a:gd name="connsiteY53" fmla="*/ 1207699 h 4129178"/>
              <a:gd name="connsiteX54" fmla="*/ 4198189 w 6242649"/>
              <a:gd name="connsiteY54" fmla="*/ 1276710 h 4129178"/>
              <a:gd name="connsiteX55" fmla="*/ 4025661 w 6242649"/>
              <a:gd name="connsiteY55" fmla="*/ 1276710 h 4129178"/>
              <a:gd name="connsiteX56" fmla="*/ 3835880 w 6242649"/>
              <a:gd name="connsiteY56" fmla="*/ 1242204 h 4129178"/>
              <a:gd name="connsiteX57" fmla="*/ 3628846 w 6242649"/>
              <a:gd name="connsiteY57" fmla="*/ 1587261 h 4129178"/>
              <a:gd name="connsiteX58" fmla="*/ 3542582 w 6242649"/>
              <a:gd name="connsiteY58" fmla="*/ 2622431 h 4129178"/>
              <a:gd name="connsiteX59" fmla="*/ 3421812 w 6242649"/>
              <a:gd name="connsiteY59" fmla="*/ 3088257 h 4129178"/>
              <a:gd name="connsiteX60" fmla="*/ 3301042 w 6242649"/>
              <a:gd name="connsiteY60" fmla="*/ 3140016 h 4129178"/>
              <a:gd name="connsiteX61" fmla="*/ 3163019 w 6242649"/>
              <a:gd name="connsiteY61" fmla="*/ 3088257 h 4129178"/>
              <a:gd name="connsiteX62" fmla="*/ 3111261 w 6242649"/>
              <a:gd name="connsiteY62" fmla="*/ 2898476 h 4129178"/>
              <a:gd name="connsiteX63" fmla="*/ 3007744 w 6242649"/>
              <a:gd name="connsiteY63" fmla="*/ 1725284 h 4129178"/>
              <a:gd name="connsiteX64" fmla="*/ 2886974 w 6242649"/>
              <a:gd name="connsiteY64" fmla="*/ 1397480 h 4129178"/>
              <a:gd name="connsiteX65" fmla="*/ 2800710 w 6242649"/>
              <a:gd name="connsiteY65" fmla="*/ 1121434 h 4129178"/>
              <a:gd name="connsiteX66" fmla="*/ 2455653 w 6242649"/>
              <a:gd name="connsiteY66" fmla="*/ 1138687 h 4129178"/>
              <a:gd name="connsiteX67" fmla="*/ 2300378 w 6242649"/>
              <a:gd name="connsiteY67" fmla="*/ 1104182 h 4129178"/>
              <a:gd name="connsiteX68" fmla="*/ 2214114 w 6242649"/>
              <a:gd name="connsiteY68" fmla="*/ 1207699 h 4129178"/>
              <a:gd name="connsiteX69" fmla="*/ 2145102 w 6242649"/>
              <a:gd name="connsiteY69" fmla="*/ 1138687 h 4129178"/>
              <a:gd name="connsiteX70" fmla="*/ 2058838 w 6242649"/>
              <a:gd name="connsiteY70" fmla="*/ 1173193 h 4129178"/>
              <a:gd name="connsiteX71" fmla="*/ 2024333 w 6242649"/>
              <a:gd name="connsiteY71" fmla="*/ 1086929 h 4129178"/>
              <a:gd name="connsiteX72" fmla="*/ 1851804 w 6242649"/>
              <a:gd name="connsiteY72" fmla="*/ 1138687 h 4129178"/>
              <a:gd name="connsiteX73" fmla="*/ 1800046 w 6242649"/>
              <a:gd name="connsiteY73" fmla="*/ 1035170 h 4129178"/>
              <a:gd name="connsiteX74" fmla="*/ 1506748 w 6242649"/>
              <a:gd name="connsiteY74" fmla="*/ 1155940 h 4129178"/>
              <a:gd name="connsiteX75" fmla="*/ 1420484 w 6242649"/>
              <a:gd name="connsiteY75" fmla="*/ 1069676 h 4129178"/>
              <a:gd name="connsiteX76" fmla="*/ 1265208 w 6242649"/>
              <a:gd name="connsiteY76" fmla="*/ 1104182 h 4129178"/>
              <a:gd name="connsiteX77" fmla="*/ 1196197 w 6242649"/>
              <a:gd name="connsiteY77" fmla="*/ 1104182 h 4129178"/>
              <a:gd name="connsiteX78" fmla="*/ 1213450 w 6242649"/>
              <a:gd name="connsiteY78" fmla="*/ 983412 h 4129178"/>
              <a:gd name="connsiteX79" fmla="*/ 1506748 w 6242649"/>
              <a:gd name="connsiteY79" fmla="*/ 690114 h 4129178"/>
              <a:gd name="connsiteX80" fmla="*/ 1644770 w 6242649"/>
              <a:gd name="connsiteY80" fmla="*/ 276046 h 4129178"/>
              <a:gd name="connsiteX81" fmla="*/ 1316967 w 6242649"/>
              <a:gd name="connsiteY81" fmla="*/ 69012 h 4129178"/>
              <a:gd name="connsiteX82" fmla="*/ 1058174 w 6242649"/>
              <a:gd name="connsiteY82" fmla="*/ 172529 h 4129178"/>
              <a:gd name="connsiteX83" fmla="*/ 902899 w 6242649"/>
              <a:gd name="connsiteY83" fmla="*/ 345057 h 4129178"/>
              <a:gd name="connsiteX84" fmla="*/ 851140 w 6242649"/>
              <a:gd name="connsiteY84" fmla="*/ 224287 h 412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242649" h="4129178">
                <a:moveTo>
                  <a:pt x="851140" y="224287"/>
                </a:moveTo>
                <a:cubicBezTo>
                  <a:pt x="819510" y="184030"/>
                  <a:pt x="796506" y="135147"/>
                  <a:pt x="713117" y="103517"/>
                </a:cubicBezTo>
                <a:cubicBezTo>
                  <a:pt x="629728" y="71887"/>
                  <a:pt x="454325" y="0"/>
                  <a:pt x="350808" y="34506"/>
                </a:cubicBezTo>
                <a:cubicBezTo>
                  <a:pt x="247291" y="69012"/>
                  <a:pt x="146650" y="192657"/>
                  <a:pt x="92016" y="310551"/>
                </a:cubicBezTo>
                <a:cubicBezTo>
                  <a:pt x="37382" y="428445"/>
                  <a:pt x="0" y="615351"/>
                  <a:pt x="23004" y="741872"/>
                </a:cubicBezTo>
                <a:cubicBezTo>
                  <a:pt x="46008" y="868393"/>
                  <a:pt x="146649" y="983412"/>
                  <a:pt x="230038" y="1069676"/>
                </a:cubicBezTo>
                <a:cubicBezTo>
                  <a:pt x="313427" y="1155940"/>
                  <a:pt x="474453" y="1196197"/>
                  <a:pt x="523336" y="1259457"/>
                </a:cubicBezTo>
                <a:cubicBezTo>
                  <a:pt x="572219" y="1322717"/>
                  <a:pt x="503208" y="1383102"/>
                  <a:pt x="523336" y="1449238"/>
                </a:cubicBezTo>
                <a:cubicBezTo>
                  <a:pt x="543464" y="1515374"/>
                  <a:pt x="583721" y="1618891"/>
                  <a:pt x="644106" y="1656272"/>
                </a:cubicBezTo>
                <a:cubicBezTo>
                  <a:pt x="704491" y="1693653"/>
                  <a:pt x="816635" y="1676400"/>
                  <a:pt x="885646" y="1673525"/>
                </a:cubicBezTo>
                <a:cubicBezTo>
                  <a:pt x="954657" y="1670650"/>
                  <a:pt x="1026544" y="1627517"/>
                  <a:pt x="1058174" y="1639019"/>
                </a:cubicBezTo>
                <a:cubicBezTo>
                  <a:pt x="1089804" y="1650521"/>
                  <a:pt x="1015042" y="1733910"/>
                  <a:pt x="1075427" y="1742536"/>
                </a:cubicBezTo>
                <a:cubicBezTo>
                  <a:pt x="1135812" y="1751163"/>
                  <a:pt x="1328469" y="1708031"/>
                  <a:pt x="1420484" y="1690778"/>
                </a:cubicBezTo>
                <a:cubicBezTo>
                  <a:pt x="1512499" y="1673525"/>
                  <a:pt x="1581510" y="1633268"/>
                  <a:pt x="1627517" y="1639019"/>
                </a:cubicBezTo>
                <a:cubicBezTo>
                  <a:pt x="1673525" y="1644770"/>
                  <a:pt x="1644771" y="1722409"/>
                  <a:pt x="1696529" y="1725284"/>
                </a:cubicBezTo>
                <a:cubicBezTo>
                  <a:pt x="1748287" y="1728159"/>
                  <a:pt x="1880559" y="1659148"/>
                  <a:pt x="1938068" y="1656272"/>
                </a:cubicBezTo>
                <a:cubicBezTo>
                  <a:pt x="1995577" y="1653396"/>
                  <a:pt x="2001328" y="1699405"/>
                  <a:pt x="2041585" y="1708031"/>
                </a:cubicBezTo>
                <a:cubicBezTo>
                  <a:pt x="2081842" y="1716657"/>
                  <a:pt x="2130725" y="1702280"/>
                  <a:pt x="2179608" y="1708031"/>
                </a:cubicBezTo>
                <a:cubicBezTo>
                  <a:pt x="2228491" y="1713782"/>
                  <a:pt x="2309005" y="1682151"/>
                  <a:pt x="2334884" y="1742536"/>
                </a:cubicBezTo>
                <a:cubicBezTo>
                  <a:pt x="2360763" y="1802921"/>
                  <a:pt x="2343510" y="1883434"/>
                  <a:pt x="2334884" y="2070340"/>
                </a:cubicBezTo>
                <a:cubicBezTo>
                  <a:pt x="2326258" y="2257246"/>
                  <a:pt x="2286000" y="2636808"/>
                  <a:pt x="2283125" y="2863970"/>
                </a:cubicBezTo>
                <a:cubicBezTo>
                  <a:pt x="2280250" y="3091132"/>
                  <a:pt x="2286001" y="3272288"/>
                  <a:pt x="2317631" y="3433314"/>
                </a:cubicBezTo>
                <a:cubicBezTo>
                  <a:pt x="2349261" y="3594340"/>
                  <a:pt x="2314755" y="3720861"/>
                  <a:pt x="2472906" y="3830129"/>
                </a:cubicBezTo>
                <a:cubicBezTo>
                  <a:pt x="2631057" y="3939397"/>
                  <a:pt x="3016370" y="4129178"/>
                  <a:pt x="3266536" y="4088921"/>
                </a:cubicBezTo>
                <a:cubicBezTo>
                  <a:pt x="3516702" y="4048664"/>
                  <a:pt x="3824377" y="3835879"/>
                  <a:pt x="3973902" y="3588589"/>
                </a:cubicBezTo>
                <a:cubicBezTo>
                  <a:pt x="4123427" y="3341299"/>
                  <a:pt x="4123427" y="2884099"/>
                  <a:pt x="4163684" y="2605178"/>
                </a:cubicBezTo>
                <a:cubicBezTo>
                  <a:pt x="4203941" y="2326257"/>
                  <a:pt x="4175186" y="2015706"/>
                  <a:pt x="4215442" y="1915065"/>
                </a:cubicBezTo>
                <a:cubicBezTo>
                  <a:pt x="4255698" y="1814424"/>
                  <a:pt x="4327585" y="1981201"/>
                  <a:pt x="4405223" y="2001329"/>
                </a:cubicBezTo>
                <a:cubicBezTo>
                  <a:pt x="4482861" y="2021457"/>
                  <a:pt x="4595004" y="2058838"/>
                  <a:pt x="4681268" y="2035834"/>
                </a:cubicBezTo>
                <a:cubicBezTo>
                  <a:pt x="4767532" y="2012830"/>
                  <a:pt x="4882551" y="1869057"/>
                  <a:pt x="4922808" y="1863306"/>
                </a:cubicBezTo>
                <a:cubicBezTo>
                  <a:pt x="4963065" y="1857555"/>
                  <a:pt x="4871050" y="1984076"/>
                  <a:pt x="4922808" y="2001329"/>
                </a:cubicBezTo>
                <a:cubicBezTo>
                  <a:pt x="4974567" y="2018582"/>
                  <a:pt x="5161472" y="1943819"/>
                  <a:pt x="5233359" y="1966823"/>
                </a:cubicBezTo>
                <a:cubicBezTo>
                  <a:pt x="5305246" y="1989827"/>
                  <a:pt x="5336876" y="1981200"/>
                  <a:pt x="5354129" y="2139351"/>
                </a:cubicBezTo>
                <a:cubicBezTo>
                  <a:pt x="5371382" y="2297502"/>
                  <a:pt x="5348378" y="2671314"/>
                  <a:pt x="5336876" y="2915729"/>
                </a:cubicBezTo>
                <a:cubicBezTo>
                  <a:pt x="5325374" y="3160144"/>
                  <a:pt x="5293744" y="3444816"/>
                  <a:pt x="5285117" y="3605842"/>
                </a:cubicBezTo>
                <a:cubicBezTo>
                  <a:pt x="5276491" y="3766868"/>
                  <a:pt x="5224732" y="3807125"/>
                  <a:pt x="5285117" y="3881887"/>
                </a:cubicBezTo>
                <a:cubicBezTo>
                  <a:pt x="5345502" y="3956649"/>
                  <a:pt x="5535284" y="4031412"/>
                  <a:pt x="5647427" y="4054416"/>
                </a:cubicBezTo>
                <a:cubicBezTo>
                  <a:pt x="5759571" y="4077420"/>
                  <a:pt x="5880340" y="4063042"/>
                  <a:pt x="5957978" y="4019910"/>
                </a:cubicBezTo>
                <a:cubicBezTo>
                  <a:pt x="6035616" y="3976778"/>
                  <a:pt x="6090249" y="3965276"/>
                  <a:pt x="6113253" y="3795623"/>
                </a:cubicBezTo>
                <a:cubicBezTo>
                  <a:pt x="6136257" y="3625970"/>
                  <a:pt x="6090249" y="3312544"/>
                  <a:pt x="6096000" y="3001993"/>
                </a:cubicBezTo>
                <a:cubicBezTo>
                  <a:pt x="6101751" y="2691442"/>
                  <a:pt x="6130506" y="2193985"/>
                  <a:pt x="6147759" y="1932317"/>
                </a:cubicBezTo>
                <a:cubicBezTo>
                  <a:pt x="6165012" y="1670649"/>
                  <a:pt x="6242649" y="1538377"/>
                  <a:pt x="6199517" y="1431985"/>
                </a:cubicBezTo>
                <a:cubicBezTo>
                  <a:pt x="6156385" y="1325593"/>
                  <a:pt x="5978107" y="1311216"/>
                  <a:pt x="5888967" y="1293963"/>
                </a:cubicBezTo>
                <a:cubicBezTo>
                  <a:pt x="5799828" y="1276710"/>
                  <a:pt x="5719314" y="1339970"/>
                  <a:pt x="5664680" y="1328468"/>
                </a:cubicBezTo>
                <a:cubicBezTo>
                  <a:pt x="5610046" y="1316966"/>
                  <a:pt x="5612921" y="1230702"/>
                  <a:pt x="5561163" y="1224951"/>
                </a:cubicBezTo>
                <a:cubicBezTo>
                  <a:pt x="5509405" y="1219200"/>
                  <a:pt x="5394386" y="1273835"/>
                  <a:pt x="5354129" y="1293963"/>
                </a:cubicBezTo>
                <a:cubicBezTo>
                  <a:pt x="5313872" y="1314091"/>
                  <a:pt x="5339751" y="1348597"/>
                  <a:pt x="5319623" y="1345721"/>
                </a:cubicBezTo>
                <a:cubicBezTo>
                  <a:pt x="5299495" y="1342846"/>
                  <a:pt x="5264989" y="1279585"/>
                  <a:pt x="5233359" y="1276710"/>
                </a:cubicBezTo>
                <a:cubicBezTo>
                  <a:pt x="5201729" y="1273835"/>
                  <a:pt x="5172974" y="1328468"/>
                  <a:pt x="5129842" y="1328468"/>
                </a:cubicBezTo>
                <a:cubicBezTo>
                  <a:pt x="5086710" y="1328468"/>
                  <a:pt x="5017699" y="1270959"/>
                  <a:pt x="4974567" y="1276710"/>
                </a:cubicBezTo>
                <a:cubicBezTo>
                  <a:pt x="4931435" y="1282461"/>
                  <a:pt x="4905556" y="1368725"/>
                  <a:pt x="4871050" y="1362974"/>
                </a:cubicBezTo>
                <a:cubicBezTo>
                  <a:pt x="4836544" y="1357223"/>
                  <a:pt x="4816416" y="1245079"/>
                  <a:pt x="4767533" y="1242204"/>
                </a:cubicBezTo>
                <a:cubicBezTo>
                  <a:pt x="4718650" y="1239329"/>
                  <a:pt x="4632385" y="1351472"/>
                  <a:pt x="4577751" y="1345721"/>
                </a:cubicBezTo>
                <a:cubicBezTo>
                  <a:pt x="4523117" y="1339970"/>
                  <a:pt x="4502989" y="1219201"/>
                  <a:pt x="4439729" y="1207699"/>
                </a:cubicBezTo>
                <a:cubicBezTo>
                  <a:pt x="4376469" y="1196197"/>
                  <a:pt x="4267200" y="1265208"/>
                  <a:pt x="4198189" y="1276710"/>
                </a:cubicBezTo>
                <a:cubicBezTo>
                  <a:pt x="4129178" y="1288212"/>
                  <a:pt x="4086046" y="1282461"/>
                  <a:pt x="4025661" y="1276710"/>
                </a:cubicBezTo>
                <a:cubicBezTo>
                  <a:pt x="3965276" y="1270959"/>
                  <a:pt x="3902016" y="1190446"/>
                  <a:pt x="3835880" y="1242204"/>
                </a:cubicBezTo>
                <a:cubicBezTo>
                  <a:pt x="3769744" y="1293962"/>
                  <a:pt x="3677729" y="1357223"/>
                  <a:pt x="3628846" y="1587261"/>
                </a:cubicBezTo>
                <a:cubicBezTo>
                  <a:pt x="3579963" y="1817299"/>
                  <a:pt x="3577088" y="2372265"/>
                  <a:pt x="3542582" y="2622431"/>
                </a:cubicBezTo>
                <a:cubicBezTo>
                  <a:pt x="3508076" y="2872597"/>
                  <a:pt x="3462069" y="3001993"/>
                  <a:pt x="3421812" y="3088257"/>
                </a:cubicBezTo>
                <a:cubicBezTo>
                  <a:pt x="3381555" y="3174521"/>
                  <a:pt x="3344174" y="3140016"/>
                  <a:pt x="3301042" y="3140016"/>
                </a:cubicBezTo>
                <a:cubicBezTo>
                  <a:pt x="3257910" y="3140016"/>
                  <a:pt x="3194649" y="3128514"/>
                  <a:pt x="3163019" y="3088257"/>
                </a:cubicBezTo>
                <a:cubicBezTo>
                  <a:pt x="3131389" y="3048000"/>
                  <a:pt x="3137140" y="3125638"/>
                  <a:pt x="3111261" y="2898476"/>
                </a:cubicBezTo>
                <a:cubicBezTo>
                  <a:pt x="3085382" y="2671314"/>
                  <a:pt x="3045125" y="1975450"/>
                  <a:pt x="3007744" y="1725284"/>
                </a:cubicBezTo>
                <a:cubicBezTo>
                  <a:pt x="2970363" y="1475118"/>
                  <a:pt x="2921480" y="1498122"/>
                  <a:pt x="2886974" y="1397480"/>
                </a:cubicBezTo>
                <a:cubicBezTo>
                  <a:pt x="2852468" y="1296838"/>
                  <a:pt x="2872597" y="1164566"/>
                  <a:pt x="2800710" y="1121434"/>
                </a:cubicBezTo>
                <a:cubicBezTo>
                  <a:pt x="2728823" y="1078302"/>
                  <a:pt x="2539042" y="1141562"/>
                  <a:pt x="2455653" y="1138687"/>
                </a:cubicBezTo>
                <a:cubicBezTo>
                  <a:pt x="2372264" y="1135812"/>
                  <a:pt x="2340635" y="1092680"/>
                  <a:pt x="2300378" y="1104182"/>
                </a:cubicBezTo>
                <a:cubicBezTo>
                  <a:pt x="2260122" y="1115684"/>
                  <a:pt x="2239993" y="1201948"/>
                  <a:pt x="2214114" y="1207699"/>
                </a:cubicBezTo>
                <a:cubicBezTo>
                  <a:pt x="2188235" y="1213450"/>
                  <a:pt x="2170981" y="1144438"/>
                  <a:pt x="2145102" y="1138687"/>
                </a:cubicBezTo>
                <a:cubicBezTo>
                  <a:pt x="2119223" y="1132936"/>
                  <a:pt x="2078966" y="1181819"/>
                  <a:pt x="2058838" y="1173193"/>
                </a:cubicBezTo>
                <a:cubicBezTo>
                  <a:pt x="2038710" y="1164567"/>
                  <a:pt x="2058839" y="1092680"/>
                  <a:pt x="2024333" y="1086929"/>
                </a:cubicBezTo>
                <a:cubicBezTo>
                  <a:pt x="1989827" y="1081178"/>
                  <a:pt x="1889185" y="1147313"/>
                  <a:pt x="1851804" y="1138687"/>
                </a:cubicBezTo>
                <a:cubicBezTo>
                  <a:pt x="1814423" y="1130061"/>
                  <a:pt x="1857555" y="1032294"/>
                  <a:pt x="1800046" y="1035170"/>
                </a:cubicBezTo>
                <a:cubicBezTo>
                  <a:pt x="1742537" y="1038046"/>
                  <a:pt x="1570008" y="1150189"/>
                  <a:pt x="1506748" y="1155940"/>
                </a:cubicBezTo>
                <a:cubicBezTo>
                  <a:pt x="1443488" y="1161691"/>
                  <a:pt x="1460741" y="1078302"/>
                  <a:pt x="1420484" y="1069676"/>
                </a:cubicBezTo>
                <a:cubicBezTo>
                  <a:pt x="1380227" y="1061050"/>
                  <a:pt x="1302589" y="1098431"/>
                  <a:pt x="1265208" y="1104182"/>
                </a:cubicBezTo>
                <a:cubicBezTo>
                  <a:pt x="1227827" y="1109933"/>
                  <a:pt x="1204823" y="1124310"/>
                  <a:pt x="1196197" y="1104182"/>
                </a:cubicBezTo>
                <a:cubicBezTo>
                  <a:pt x="1187571" y="1084054"/>
                  <a:pt x="1161692" y="1052423"/>
                  <a:pt x="1213450" y="983412"/>
                </a:cubicBezTo>
                <a:cubicBezTo>
                  <a:pt x="1265208" y="914401"/>
                  <a:pt x="1434861" y="808008"/>
                  <a:pt x="1506748" y="690114"/>
                </a:cubicBezTo>
                <a:cubicBezTo>
                  <a:pt x="1578635" y="572220"/>
                  <a:pt x="1676400" y="379563"/>
                  <a:pt x="1644770" y="276046"/>
                </a:cubicBezTo>
                <a:cubicBezTo>
                  <a:pt x="1613140" y="172529"/>
                  <a:pt x="1414733" y="86265"/>
                  <a:pt x="1316967" y="69012"/>
                </a:cubicBezTo>
                <a:cubicBezTo>
                  <a:pt x="1219201" y="51759"/>
                  <a:pt x="1127185" y="126522"/>
                  <a:pt x="1058174" y="172529"/>
                </a:cubicBezTo>
                <a:cubicBezTo>
                  <a:pt x="989163" y="218536"/>
                  <a:pt x="940280" y="339306"/>
                  <a:pt x="902899" y="345057"/>
                </a:cubicBezTo>
                <a:cubicBezTo>
                  <a:pt x="865518" y="350808"/>
                  <a:pt x="882770" y="264544"/>
                  <a:pt x="851140" y="224287"/>
                </a:cubicBezTo>
                <a:close/>
              </a:path>
            </a:pathLst>
          </a:custGeom>
          <a:noFill/>
          <a:ln w="38100" cap="flat" cmpd="sng" algn="ctr">
            <a:solidFill>
              <a:schemeClr val="bg1"/>
            </a:solid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Helvetica" pitchFamily="34" charset="0"/>
              <a:ea typeface="ＭＳ Ｐゴシック" pitchFamily="34" charset="-128"/>
              <a:cs typeface="+mn-cs"/>
            </a:endParaRPr>
          </a:p>
        </p:txBody>
      </p:sp>
      <p:sp>
        <p:nvSpPr>
          <p:cNvPr id="64524" name="Oval 12"/>
          <p:cNvSpPr>
            <a:spLocks noChangeArrowheads="1"/>
          </p:cNvSpPr>
          <p:nvPr/>
        </p:nvSpPr>
        <p:spPr bwMode="auto">
          <a:xfrm>
            <a:off x="6602413" y="5419725"/>
            <a:ext cx="842962" cy="517525"/>
          </a:xfrm>
          <a:prstGeom prst="ellipse">
            <a:avLst/>
          </a:prstGeom>
          <a:solidFill>
            <a:schemeClr val="accent6">
              <a:lumMod val="60000"/>
              <a:lumOff val="40000"/>
            </a:schemeClr>
          </a:solidFill>
          <a:ln w="57150">
            <a:solidFill>
              <a:schemeClr val="bg1"/>
            </a:solidFill>
            <a:round/>
            <a:headEnd/>
            <a:tailEnd type="none" w="med"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Helvetica" pitchFamily="34" charset="0"/>
              <a:ea typeface="ＭＳ Ｐゴシック" pitchFamily="34" charset="-128"/>
              <a:cs typeface="+mn-cs"/>
            </a:endParaRPr>
          </a:p>
        </p:txBody>
      </p:sp>
      <p:sp>
        <p:nvSpPr>
          <p:cNvPr id="64514" name="Rectangle 2"/>
          <p:cNvSpPr>
            <a:spLocks noChangeArrowheads="1"/>
          </p:cNvSpPr>
          <p:nvPr/>
        </p:nvSpPr>
        <p:spPr bwMode="auto">
          <a:xfrm>
            <a:off x="4611688" y="3448050"/>
            <a:ext cx="373062" cy="1166813"/>
          </a:xfrm>
          <a:prstGeom prst="rect">
            <a:avLst/>
          </a:prstGeom>
          <a:solidFill>
            <a:srgbClr val="B0FF89"/>
          </a:solidFill>
          <a:ln w="38100">
            <a:solidFill>
              <a:schemeClr val="bg1"/>
            </a:solid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S</a:t>
            </a:r>
            <a:b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br>
            <a: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GL</a:t>
            </a:r>
            <a:b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br>
            <a: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T</a:t>
            </a:r>
            <a:b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br>
            <a:r>
              <a:rPr kumimoji="0" lang="en-US" alt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1</a:t>
            </a:r>
          </a:p>
        </p:txBody>
      </p:sp>
      <p:sp>
        <p:nvSpPr>
          <p:cNvPr id="509955" name="Rectangle 3"/>
          <p:cNvSpPr>
            <a:spLocks noChangeArrowheads="1"/>
          </p:cNvSpPr>
          <p:nvPr/>
        </p:nvSpPr>
        <p:spPr bwMode="auto">
          <a:xfrm>
            <a:off x="3281363" y="2474913"/>
            <a:ext cx="1265237" cy="347662"/>
          </a:xfrm>
          <a:prstGeom prst="rect">
            <a:avLst/>
          </a:prstGeom>
          <a:solidFill>
            <a:srgbClr val="FF0000"/>
          </a:solidFill>
          <a:ln w="19050">
            <a:solidFill>
              <a:schemeClr val="bg1"/>
            </a:solidFill>
            <a:miter lim="800000"/>
            <a:headEnd/>
            <a:tailEnd/>
          </a:ln>
          <a:effectLst/>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2" charset="0"/>
                <a:ea typeface="MS PGothic" pitchFamily="34" charset="-128"/>
                <a:cs typeface="+mn-cs"/>
              </a:rPr>
              <a:t>SGLT 2</a:t>
            </a:r>
          </a:p>
        </p:txBody>
      </p:sp>
      <p:sp>
        <p:nvSpPr>
          <p:cNvPr id="509957" name="Rectangle 5"/>
          <p:cNvSpPr>
            <a:spLocks noChangeArrowheads="1"/>
          </p:cNvSpPr>
          <p:nvPr/>
        </p:nvSpPr>
        <p:spPr bwMode="auto">
          <a:xfrm>
            <a:off x="1217613" y="384175"/>
            <a:ext cx="6792912" cy="554038"/>
          </a:xfrm>
          <a:prstGeom prst="rect">
            <a:avLst/>
          </a:prstGeom>
          <a:solidFill>
            <a:srgbClr val="FF7F00"/>
          </a:solidFill>
          <a:ln w="9525">
            <a:noFill/>
            <a:miter lim="800000"/>
            <a:headEnd/>
            <a:tailEnd/>
          </a:ln>
          <a:effectLst/>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2" charset="0"/>
                <a:ea typeface="MS PGothic" pitchFamily="34" charset="-128"/>
                <a:cs typeface="+mn-cs"/>
              </a:rPr>
              <a:t>RENAL HANDLING OF GLUCOSE</a:t>
            </a:r>
          </a:p>
        </p:txBody>
      </p:sp>
      <p:sp>
        <p:nvSpPr>
          <p:cNvPr id="64518" name="Rectangle 6"/>
          <p:cNvSpPr>
            <a:spLocks noChangeArrowheads="1"/>
          </p:cNvSpPr>
          <p:nvPr/>
        </p:nvSpPr>
        <p:spPr bwMode="auto">
          <a:xfrm>
            <a:off x="622300" y="1233488"/>
            <a:ext cx="4770438" cy="600075"/>
          </a:xfrm>
          <a:prstGeom prst="rect">
            <a:avLst/>
          </a:prstGeom>
          <a:solidFill>
            <a:srgbClr val="FFFF00"/>
          </a:solidFill>
          <a:ln w="9525">
            <a:no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(180 L/day) (1000 mg/L) = 180 g/day</a:t>
            </a:r>
          </a:p>
        </p:txBody>
      </p:sp>
      <p:sp>
        <p:nvSpPr>
          <p:cNvPr id="64520" name="Rectangle 8"/>
          <p:cNvSpPr>
            <a:spLocks noChangeArrowheads="1"/>
          </p:cNvSpPr>
          <p:nvPr/>
        </p:nvSpPr>
        <p:spPr bwMode="auto">
          <a:xfrm>
            <a:off x="2998788" y="4891088"/>
            <a:ext cx="887412" cy="347662"/>
          </a:xfrm>
          <a:prstGeom prst="rect">
            <a:avLst/>
          </a:prstGeom>
          <a:solidFill>
            <a:srgbClr val="B0FF89"/>
          </a:solidFill>
          <a:ln w="38100">
            <a:solidFill>
              <a:schemeClr val="bg1"/>
            </a:solid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10%</a:t>
            </a:r>
          </a:p>
        </p:txBody>
      </p:sp>
      <p:sp>
        <p:nvSpPr>
          <p:cNvPr id="509961" name="Rectangle 9"/>
          <p:cNvSpPr>
            <a:spLocks noChangeArrowheads="1"/>
          </p:cNvSpPr>
          <p:nvPr/>
        </p:nvSpPr>
        <p:spPr bwMode="auto">
          <a:xfrm>
            <a:off x="1949450" y="4125913"/>
            <a:ext cx="787400" cy="347662"/>
          </a:xfrm>
          <a:prstGeom prst="rect">
            <a:avLst/>
          </a:prstGeom>
          <a:solidFill>
            <a:srgbClr val="FF0000"/>
          </a:solidFill>
          <a:ln w="19050">
            <a:solidFill>
              <a:schemeClr val="bg1"/>
            </a:solidFill>
            <a:miter lim="800000"/>
            <a:headEnd/>
            <a:tailEnd/>
          </a:ln>
          <a:effectLst/>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2" charset="0"/>
                <a:ea typeface="MS PGothic" pitchFamily="34" charset="-128"/>
                <a:cs typeface="+mn-cs"/>
              </a:rPr>
              <a:t>90%</a:t>
            </a:r>
          </a:p>
        </p:txBody>
      </p:sp>
      <p:sp>
        <p:nvSpPr>
          <p:cNvPr id="64522" name="Rectangle 10"/>
          <p:cNvSpPr>
            <a:spLocks noChangeArrowheads="1"/>
          </p:cNvSpPr>
          <p:nvPr/>
        </p:nvSpPr>
        <p:spPr bwMode="auto">
          <a:xfrm>
            <a:off x="2087563" y="2430463"/>
            <a:ext cx="1087437" cy="227012"/>
          </a:xfrm>
          <a:prstGeom prst="rect">
            <a:avLst/>
          </a:prstGeom>
          <a:solidFill>
            <a:srgbClr val="FFFF00"/>
          </a:solidFill>
          <a:ln w="19050">
            <a:no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Glucose</a:t>
            </a:r>
          </a:p>
        </p:txBody>
      </p:sp>
      <p:sp>
        <p:nvSpPr>
          <p:cNvPr id="64523" name="Rectangle 11"/>
          <p:cNvSpPr>
            <a:spLocks noChangeArrowheads="1"/>
          </p:cNvSpPr>
          <p:nvPr/>
        </p:nvSpPr>
        <p:spPr bwMode="auto">
          <a:xfrm>
            <a:off x="6064250" y="6059488"/>
            <a:ext cx="1663700" cy="654050"/>
          </a:xfrm>
          <a:prstGeom prst="rect">
            <a:avLst/>
          </a:prstGeom>
          <a:solidFill>
            <a:srgbClr val="FF99CC"/>
          </a:solidFill>
          <a:ln w="38100">
            <a:solidFill>
              <a:schemeClr val="bg1"/>
            </a:solid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NO</a:t>
            </a:r>
            <a:br>
              <a:rPr kumimoji="0" lang="en-US" altLang="en-US" sz="22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br>
            <a:r>
              <a:rPr kumimoji="0" lang="en-US" altLang="en-US" sz="2200" b="1" i="0" u="none" strike="noStrike" kern="1200" cap="none" spc="0" normalizeH="0" baseline="0" noProof="0">
                <a:ln>
                  <a:noFill/>
                </a:ln>
                <a:solidFill>
                  <a:srgbClr val="000000"/>
                </a:solidFill>
                <a:effectLst>
                  <a:outerShdw blurRad="38100" dist="38100" dir="2700000" algn="tl">
                    <a:srgbClr val="FFFFFF"/>
                  </a:outerShdw>
                </a:effectLst>
                <a:uLnTx/>
                <a:uFillTx/>
                <a:latin typeface="Helvetica" pitchFamily="2" charset="0"/>
                <a:ea typeface="MS PGothic" pitchFamily="34" charset="-128"/>
                <a:cs typeface="+mn-cs"/>
              </a:rPr>
              <a:t>GLUCOSE</a:t>
            </a:r>
          </a:p>
        </p:txBody>
      </p:sp>
      <p:sp>
        <p:nvSpPr>
          <p:cNvPr id="64525" name="Freeform 13"/>
          <p:cNvSpPr>
            <a:spLocks/>
          </p:cNvSpPr>
          <p:nvPr/>
        </p:nvSpPr>
        <p:spPr bwMode="auto">
          <a:xfrm>
            <a:off x="3614738" y="4286250"/>
            <a:ext cx="585787" cy="520700"/>
          </a:xfrm>
          <a:custGeom>
            <a:avLst/>
            <a:gdLst>
              <a:gd name="T0" fmla="*/ 1043352419 w 416"/>
              <a:gd name="T1" fmla="*/ 0 h 328"/>
              <a:gd name="T2" fmla="*/ 642062372 w 416"/>
              <a:gd name="T3" fmla="*/ 423386291 h 328"/>
              <a:gd name="T4" fmla="*/ 0 w 416"/>
              <a:gd name="T5" fmla="*/ 826611141 h 328"/>
              <a:gd name="T6" fmla="*/ 0 60000 65536"/>
              <a:gd name="T7" fmla="*/ 0 60000 65536"/>
              <a:gd name="T8" fmla="*/ 0 60000 65536"/>
              <a:gd name="T9" fmla="*/ 0 w 416"/>
              <a:gd name="T10" fmla="*/ 0 h 328"/>
              <a:gd name="T11" fmla="*/ 416 w 416"/>
              <a:gd name="T12" fmla="*/ 328 h 328"/>
            </a:gdLst>
            <a:ahLst/>
            <a:cxnLst>
              <a:cxn ang="T6">
                <a:pos x="T0" y="T1"/>
              </a:cxn>
              <a:cxn ang="T7">
                <a:pos x="T2" y="T3"/>
              </a:cxn>
              <a:cxn ang="T8">
                <a:pos x="T4" y="T5"/>
              </a:cxn>
            </a:cxnLst>
            <a:rect l="T9" t="T10" r="T11" b="T12"/>
            <a:pathLst>
              <a:path w="416" h="328">
                <a:moveTo>
                  <a:pt x="416" y="0"/>
                </a:moveTo>
                <a:cubicBezTo>
                  <a:pt x="370" y="56"/>
                  <a:pt x="325" y="113"/>
                  <a:pt x="256" y="168"/>
                </a:cubicBezTo>
                <a:cubicBezTo>
                  <a:pt x="187" y="223"/>
                  <a:pt x="93" y="275"/>
                  <a:pt x="0" y="328"/>
                </a:cubicBezTo>
              </a:path>
            </a:pathLst>
          </a:custGeom>
          <a:noFill/>
          <a:ln w="57150">
            <a:solidFill>
              <a:srgbClr val="FFFF00"/>
            </a:solidFill>
            <a:round/>
            <a:headEnd/>
            <a:tailEnd type="stealth" w="med"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Helvetica" pitchFamily="34" charset="0"/>
              <a:ea typeface="ＭＳ Ｐゴシック" pitchFamily="34" charset="-128"/>
              <a:cs typeface="+mn-cs"/>
            </a:endParaRPr>
          </a:p>
        </p:txBody>
      </p:sp>
      <p:sp>
        <p:nvSpPr>
          <p:cNvPr id="64526" name="Freeform 14"/>
          <p:cNvSpPr>
            <a:spLocks/>
          </p:cNvSpPr>
          <p:nvPr/>
        </p:nvSpPr>
        <p:spPr bwMode="auto">
          <a:xfrm>
            <a:off x="2784475" y="3343275"/>
            <a:ext cx="409575" cy="812800"/>
          </a:xfrm>
          <a:custGeom>
            <a:avLst/>
            <a:gdLst>
              <a:gd name="T0" fmla="*/ 695563031 w 290"/>
              <a:gd name="T1" fmla="*/ 0 h 512"/>
              <a:gd name="T2" fmla="*/ 614918065 w 290"/>
              <a:gd name="T3" fmla="*/ 624998650 h 512"/>
              <a:gd name="T4" fmla="*/ 0 w 290"/>
              <a:gd name="T5" fmla="*/ 1290319782 h 512"/>
              <a:gd name="T6" fmla="*/ 0 60000 65536"/>
              <a:gd name="T7" fmla="*/ 0 60000 65536"/>
              <a:gd name="T8" fmla="*/ 0 60000 65536"/>
              <a:gd name="T9" fmla="*/ 0 w 290"/>
              <a:gd name="T10" fmla="*/ 0 h 512"/>
              <a:gd name="T11" fmla="*/ 290 w 290"/>
              <a:gd name="T12" fmla="*/ 512 h 512"/>
            </a:gdLst>
            <a:ahLst/>
            <a:cxnLst>
              <a:cxn ang="T6">
                <a:pos x="T0" y="T1"/>
              </a:cxn>
              <a:cxn ang="T7">
                <a:pos x="T2" y="T3"/>
              </a:cxn>
              <a:cxn ang="T8">
                <a:pos x="T4" y="T5"/>
              </a:cxn>
            </a:cxnLst>
            <a:rect l="T9" t="T10" r="T11" b="T12"/>
            <a:pathLst>
              <a:path w="290" h="512">
                <a:moveTo>
                  <a:pt x="276" y="0"/>
                </a:moveTo>
                <a:cubicBezTo>
                  <a:pt x="283" y="81"/>
                  <a:pt x="290" y="163"/>
                  <a:pt x="244" y="248"/>
                </a:cubicBezTo>
                <a:cubicBezTo>
                  <a:pt x="198" y="333"/>
                  <a:pt x="99" y="422"/>
                  <a:pt x="0" y="512"/>
                </a:cubicBezTo>
              </a:path>
            </a:pathLst>
          </a:custGeom>
          <a:noFill/>
          <a:ln w="57150">
            <a:solidFill>
              <a:srgbClr val="FFFF00"/>
            </a:solidFill>
            <a:round/>
            <a:headEnd/>
            <a:tailEnd type="stealth" w="med"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Helvetica" pitchFamily="34" charset="0"/>
              <a:ea typeface="ＭＳ Ｐゴシック" pitchFamily="34" charset="-128"/>
              <a:cs typeface="+mn-cs"/>
            </a:endParaRPr>
          </a:p>
        </p:txBody>
      </p:sp>
      <p:sp>
        <p:nvSpPr>
          <p:cNvPr id="64527" name="Rectangle 15"/>
          <p:cNvSpPr>
            <a:spLocks noChangeArrowheads="1"/>
          </p:cNvSpPr>
          <p:nvPr/>
        </p:nvSpPr>
        <p:spPr bwMode="auto">
          <a:xfrm>
            <a:off x="2914650" y="3062288"/>
            <a:ext cx="484188" cy="347662"/>
          </a:xfrm>
          <a:prstGeom prst="rect">
            <a:avLst/>
          </a:prstGeom>
          <a:noFill/>
          <a:ln w="38100">
            <a:no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2" charset="0"/>
                <a:ea typeface="MS PGothic" pitchFamily="34" charset="-128"/>
                <a:cs typeface="+mn-cs"/>
              </a:rPr>
              <a:t>S1</a:t>
            </a:r>
          </a:p>
        </p:txBody>
      </p:sp>
      <p:sp>
        <p:nvSpPr>
          <p:cNvPr id="64528" name="Line 16"/>
          <p:cNvSpPr>
            <a:spLocks noChangeShapeType="1"/>
          </p:cNvSpPr>
          <p:nvPr/>
        </p:nvSpPr>
        <p:spPr bwMode="auto">
          <a:xfrm>
            <a:off x="2730500" y="1833563"/>
            <a:ext cx="0" cy="601662"/>
          </a:xfrm>
          <a:prstGeom prst="line">
            <a:avLst/>
          </a:prstGeom>
          <a:noFill/>
          <a:ln w="76200">
            <a:solidFill>
              <a:srgbClr val="FFFF00"/>
            </a:solidFill>
            <a:round/>
            <a:headEnd/>
            <a:tailEnd type="stealth" w="med"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Helvetica" pitchFamily="34" charset="0"/>
              <a:ea typeface="ＭＳ Ｐゴシック" pitchFamily="34" charset="-128"/>
              <a:cs typeface="+mn-cs"/>
            </a:endParaRPr>
          </a:p>
        </p:txBody>
      </p:sp>
      <p:sp>
        <p:nvSpPr>
          <p:cNvPr id="64529" name="Rectangle 17"/>
          <p:cNvSpPr>
            <a:spLocks noChangeArrowheads="1"/>
          </p:cNvSpPr>
          <p:nvPr/>
        </p:nvSpPr>
        <p:spPr bwMode="auto">
          <a:xfrm>
            <a:off x="4021138" y="3938588"/>
            <a:ext cx="484187" cy="347662"/>
          </a:xfrm>
          <a:prstGeom prst="rect">
            <a:avLst/>
          </a:prstGeom>
          <a:noFill/>
          <a:ln w="38100">
            <a:noFill/>
            <a:miter lim="800000"/>
            <a:headEnd/>
            <a:tailEnd/>
          </a:ln>
        </p:spPr>
        <p:txBody>
          <a:bodyPr anchor="ctr"/>
          <a:lstStyle>
            <a:lvl1pPr eaLnBrk="0" hangingPunct="0">
              <a:defRPr sz="2400">
                <a:solidFill>
                  <a:schemeClr val="tx1"/>
                </a:solidFill>
                <a:latin typeface="Helvetica" pitchFamily="2" charset="0"/>
                <a:ea typeface="MS PGothic" pitchFamily="34" charset="-128"/>
              </a:defRPr>
            </a:lvl1pPr>
            <a:lvl2pPr marL="742950" indent="-285750" eaLnBrk="0" hangingPunct="0">
              <a:defRPr sz="2400">
                <a:solidFill>
                  <a:schemeClr val="tx1"/>
                </a:solidFill>
                <a:latin typeface="Helvetica" pitchFamily="2" charset="0"/>
                <a:ea typeface="MS PGothic" pitchFamily="34" charset="-128"/>
              </a:defRPr>
            </a:lvl2pPr>
            <a:lvl3pPr marL="1143000" indent="-228600" eaLnBrk="0" hangingPunct="0">
              <a:defRPr sz="2400">
                <a:solidFill>
                  <a:schemeClr val="tx1"/>
                </a:solidFill>
                <a:latin typeface="Helvetica" pitchFamily="2" charset="0"/>
                <a:ea typeface="MS PGothic" pitchFamily="34" charset="-128"/>
              </a:defRPr>
            </a:lvl3pPr>
            <a:lvl4pPr marL="1600200" indent="-228600" eaLnBrk="0" hangingPunct="0">
              <a:defRPr sz="2400">
                <a:solidFill>
                  <a:schemeClr val="tx1"/>
                </a:solidFill>
                <a:latin typeface="Helvetica" pitchFamily="2" charset="0"/>
                <a:ea typeface="MS PGothic" pitchFamily="34" charset="-128"/>
              </a:defRPr>
            </a:lvl4pPr>
            <a:lvl5pPr marL="2057400" indent="-228600" eaLnBrk="0" hangingPunct="0">
              <a:defRPr sz="2400">
                <a:solidFill>
                  <a:schemeClr val="tx1"/>
                </a:solidFill>
                <a:latin typeface="Helvetica"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2"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pitchFamily="2" charset="0"/>
                <a:ea typeface="MS PGothic" pitchFamily="34" charset="-128"/>
                <a:cs typeface="+mn-cs"/>
              </a:rPr>
              <a:t>S3</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repeatCount="2000" fill="hold" grpId="0" nodeType="clickEffect">
                                  <p:stCondLst>
                                    <p:cond delay="0"/>
                                  </p:stCondLst>
                                  <p:childTnLst>
                                    <p:anim calcmode="discrete" valueType="str">
                                      <p:cBhvr>
                                        <p:cTn id="6" dur="1000" fill="hold"/>
                                        <p:tgtEl>
                                          <p:spTgt spid="509955"/>
                                        </p:tgtEl>
                                        <p:attrNameLst>
                                          <p:attrName>style.visibility</p:attrName>
                                        </p:attrNameLst>
                                      </p:cBhvr>
                                      <p:tavLst>
                                        <p:tav tm="0">
                                          <p:val>
                                            <p:strVal val="hidden"/>
                                          </p:val>
                                        </p:tav>
                                        <p:tav tm="50000">
                                          <p:val>
                                            <p:strVal val="visible"/>
                                          </p:val>
                                        </p:tav>
                                      </p:tavLst>
                                    </p:anim>
                                  </p:childTnLst>
                                </p:cTn>
                              </p:par>
                              <p:par>
                                <p:cTn id="7" presetID="35" presetClass="emph" presetSubtype="0" repeatCount="2000" fill="hold" nodeType="withEffect">
                                  <p:stCondLst>
                                    <p:cond delay="0"/>
                                  </p:stCondLst>
                                  <p:childTnLst>
                                    <p:anim calcmode="discrete" valueType="str">
                                      <p:cBhvr>
                                        <p:cTn id="8" dur="1000" fill="hold"/>
                                        <p:tgtEl>
                                          <p:spTgt spid="64526"/>
                                        </p:tgtEl>
                                        <p:attrNameLst>
                                          <p:attrName>style.visibility</p:attrName>
                                        </p:attrNameLst>
                                      </p:cBhvr>
                                      <p:tavLst>
                                        <p:tav tm="0">
                                          <p:val>
                                            <p:strVal val="hidden"/>
                                          </p:val>
                                        </p:tav>
                                        <p:tav tm="50000">
                                          <p:val>
                                            <p:strVal val="visible"/>
                                          </p:val>
                                        </p:tav>
                                      </p:tavLst>
                                    </p:anim>
                                  </p:childTnLst>
                                </p:cTn>
                              </p:par>
                              <p:par>
                                <p:cTn id="9" presetID="35" presetClass="emph" presetSubtype="0" repeatCount="2000" fill="hold" grpId="0" nodeType="withEffect">
                                  <p:stCondLst>
                                    <p:cond delay="0"/>
                                  </p:stCondLst>
                                  <p:childTnLst>
                                    <p:anim calcmode="discrete" valueType="str">
                                      <p:cBhvr>
                                        <p:cTn id="10" dur="1000" fill="hold"/>
                                        <p:tgtEl>
                                          <p:spTgt spid="509961"/>
                                        </p:tgtEl>
                                        <p:attrNameLst>
                                          <p:attrName>style.visibility</p:attrName>
                                        </p:attrNameLst>
                                      </p:cBhvr>
                                      <p:tavLst>
                                        <p:tav tm="0">
                                          <p:val>
                                            <p:strVal val="hidden"/>
                                          </p:val>
                                        </p:tav>
                                        <p:tav tm="50000">
                                          <p:val>
                                            <p:strVal val="visible"/>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mph" presetSubtype="0" repeatCount="2000" fill="hold" grpId="0" nodeType="clickEffect">
                                  <p:stCondLst>
                                    <p:cond delay="0"/>
                                  </p:stCondLst>
                                  <p:childTnLst>
                                    <p:anim calcmode="discrete" valueType="str">
                                      <p:cBhvr>
                                        <p:cTn id="14" dur="1000" fill="hold"/>
                                        <p:tgtEl>
                                          <p:spTgt spid="64514"/>
                                        </p:tgtEl>
                                        <p:attrNameLst>
                                          <p:attrName>style.visibility</p:attrName>
                                        </p:attrNameLst>
                                      </p:cBhvr>
                                      <p:tavLst>
                                        <p:tav tm="0">
                                          <p:val>
                                            <p:strVal val="hidden"/>
                                          </p:val>
                                        </p:tav>
                                        <p:tav tm="50000">
                                          <p:val>
                                            <p:strVal val="visible"/>
                                          </p:val>
                                        </p:tav>
                                      </p:tavLst>
                                    </p:anim>
                                  </p:childTnLst>
                                </p:cTn>
                              </p:par>
                              <p:par>
                                <p:cTn id="15" presetID="35" presetClass="emph" presetSubtype="0" repeatCount="2000" fill="hold" nodeType="withEffect">
                                  <p:stCondLst>
                                    <p:cond delay="0"/>
                                  </p:stCondLst>
                                  <p:childTnLst>
                                    <p:anim calcmode="discrete" valueType="str">
                                      <p:cBhvr>
                                        <p:cTn id="16" dur="1000" fill="hold"/>
                                        <p:tgtEl>
                                          <p:spTgt spid="64525"/>
                                        </p:tgtEl>
                                        <p:attrNameLst>
                                          <p:attrName>style.visibility</p:attrName>
                                        </p:attrNameLst>
                                      </p:cBhvr>
                                      <p:tavLst>
                                        <p:tav tm="0">
                                          <p:val>
                                            <p:strVal val="hidden"/>
                                          </p:val>
                                        </p:tav>
                                        <p:tav tm="50000">
                                          <p:val>
                                            <p:strVal val="visible"/>
                                          </p:val>
                                        </p:tav>
                                      </p:tavLst>
                                    </p:anim>
                                  </p:childTnLst>
                                </p:cTn>
                              </p:par>
                              <p:par>
                                <p:cTn id="17" presetID="35" presetClass="emph" presetSubtype="0" repeatCount="2000" fill="hold" grpId="0" nodeType="withEffect">
                                  <p:stCondLst>
                                    <p:cond delay="0"/>
                                  </p:stCondLst>
                                  <p:childTnLst>
                                    <p:anim calcmode="discrete" valueType="str">
                                      <p:cBhvr>
                                        <p:cTn id="18" dur="1000" fill="hold"/>
                                        <p:tgtEl>
                                          <p:spTgt spid="64520"/>
                                        </p:tgtEl>
                                        <p:attrNameLst>
                                          <p:attrName>style.visibility</p:attrName>
                                        </p:attrNameLst>
                                      </p:cBhvr>
                                      <p:tavLst>
                                        <p:tav tm="0">
                                          <p:val>
                                            <p:strVal val="hidden"/>
                                          </p:val>
                                        </p:tav>
                                        <p:tav tm="50000">
                                          <p:val>
                                            <p:strVal val="visible"/>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mph" presetSubtype="0" repeatCount="2000" fill="hold" grpId="0" nodeType="clickEffect">
                                  <p:stCondLst>
                                    <p:cond delay="0"/>
                                  </p:stCondLst>
                                  <p:childTnLst>
                                    <p:anim calcmode="discrete" valueType="str">
                                      <p:cBhvr>
                                        <p:cTn id="22" dur="1000" fill="hold"/>
                                        <p:tgtEl>
                                          <p:spTgt spid="645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509955" grpId="0" animBg="1"/>
      <p:bldP spid="64520" grpId="0" animBg="1"/>
      <p:bldP spid="509961" grpId="0" animBg="1"/>
      <p:bldP spid="6452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56005" y="124205"/>
            <a:ext cx="8112762" cy="781050"/>
          </a:xfrm>
          <a:prstGeom prst="rect">
            <a:avLst/>
          </a:prstGeom>
          <a:solidFill>
            <a:srgbClr val="FF7F00"/>
          </a:solidFill>
          <a:ln w="9525">
            <a:noFill/>
            <a:miter lim="800000"/>
            <a:headEnd/>
            <a:tailEnd/>
          </a:ln>
        </p:spPr>
        <p:txBody>
          <a:bodyPr anchor="ct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RENAL GLUCOSE HANDLING IN DIABETES</a:t>
            </a:r>
          </a:p>
        </p:txBody>
      </p:sp>
      <p:grpSp>
        <p:nvGrpSpPr>
          <p:cNvPr id="34" name="Group 33">
            <a:extLst>
              <a:ext uri="{FF2B5EF4-FFF2-40B4-BE49-F238E27FC236}">
                <a16:creationId xmlns:a16="http://schemas.microsoft.com/office/drawing/2014/main" id="{E5FEC1C4-CFA0-F248-B059-587DD1A76EF7}"/>
              </a:ext>
            </a:extLst>
          </p:cNvPr>
          <p:cNvGrpSpPr/>
          <p:nvPr/>
        </p:nvGrpSpPr>
        <p:grpSpPr>
          <a:xfrm>
            <a:off x="4934604" y="928525"/>
            <a:ext cx="3624503" cy="461889"/>
            <a:chOff x="4934604" y="1266454"/>
            <a:chExt cx="3624503" cy="461889"/>
          </a:xfrm>
        </p:grpSpPr>
        <p:sp>
          <p:nvSpPr>
            <p:cNvPr id="26" name="Rectangle 25">
              <a:extLst>
                <a:ext uri="{FF2B5EF4-FFF2-40B4-BE49-F238E27FC236}">
                  <a16:creationId xmlns:a16="http://schemas.microsoft.com/office/drawing/2014/main" id="{BB2D3B80-1169-DC49-B3D8-5873B9660138}"/>
                </a:ext>
              </a:extLst>
            </p:cNvPr>
            <p:cNvSpPr/>
            <p:nvPr/>
          </p:nvSpPr>
          <p:spPr bwMode="auto">
            <a:xfrm>
              <a:off x="4934604" y="1266454"/>
              <a:ext cx="3624503" cy="4618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pitchFamily="34" charset="0"/>
                <a:ea typeface="MS PGothic" pitchFamily="34" charset="-128"/>
                <a:cs typeface="+mn-cs"/>
              </a:endParaRPr>
            </a:p>
          </p:txBody>
        </p:sp>
        <p:sp>
          <p:nvSpPr>
            <p:cNvPr id="25" name="TextBox 24">
              <a:extLst>
                <a:ext uri="{FF2B5EF4-FFF2-40B4-BE49-F238E27FC236}">
                  <a16:creationId xmlns:a16="http://schemas.microsoft.com/office/drawing/2014/main" id="{3106128A-59FD-8248-B1C2-22AEE1F33062}"/>
                </a:ext>
              </a:extLst>
            </p:cNvPr>
            <p:cNvSpPr txBox="1"/>
            <p:nvPr/>
          </p:nvSpPr>
          <p:spPr>
            <a:xfrm>
              <a:off x="6013321" y="1297343"/>
              <a:ext cx="1467068"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charset="0"/>
                  <a:ea typeface="MS PGothic" pitchFamily="34" charset="-128"/>
                  <a:cs typeface="+mn-cs"/>
                </a:rPr>
                <a:t>HbA1c (%)</a:t>
              </a:r>
            </a:p>
          </p:txBody>
        </p:sp>
      </p:grpSp>
      <p:grpSp>
        <p:nvGrpSpPr>
          <p:cNvPr id="36" name="Group 35">
            <a:extLst>
              <a:ext uri="{FF2B5EF4-FFF2-40B4-BE49-F238E27FC236}">
                <a16:creationId xmlns:a16="http://schemas.microsoft.com/office/drawing/2014/main" id="{7FF9C889-2661-264A-9BC2-F05887DD245F}"/>
              </a:ext>
            </a:extLst>
          </p:cNvPr>
          <p:cNvGrpSpPr/>
          <p:nvPr/>
        </p:nvGrpSpPr>
        <p:grpSpPr>
          <a:xfrm>
            <a:off x="4001316" y="1814630"/>
            <a:ext cx="2128303" cy="3333419"/>
            <a:chOff x="4001316" y="2152559"/>
            <a:chExt cx="2128303" cy="3333419"/>
          </a:xfrm>
        </p:grpSpPr>
        <p:grpSp>
          <p:nvGrpSpPr>
            <p:cNvPr id="23" name="Group 22">
              <a:extLst>
                <a:ext uri="{FF2B5EF4-FFF2-40B4-BE49-F238E27FC236}">
                  <a16:creationId xmlns:a16="http://schemas.microsoft.com/office/drawing/2014/main" id="{7FAA9ED1-CD74-DD43-AC1E-B1C232B76394}"/>
                </a:ext>
              </a:extLst>
            </p:cNvPr>
            <p:cNvGrpSpPr/>
            <p:nvPr/>
          </p:nvGrpSpPr>
          <p:grpSpPr>
            <a:xfrm>
              <a:off x="4001316" y="2537516"/>
              <a:ext cx="1802957" cy="2948462"/>
              <a:chOff x="3662988" y="2537516"/>
              <a:chExt cx="1802957" cy="2948462"/>
            </a:xfrm>
          </p:grpSpPr>
          <p:cxnSp>
            <p:nvCxnSpPr>
              <p:cNvPr id="42" name="Straight Connector 70">
                <a:extLst>
                  <a:ext uri="{FF2B5EF4-FFF2-40B4-BE49-F238E27FC236}">
                    <a16:creationId xmlns:a16="http://schemas.microsoft.com/office/drawing/2014/main" id="{193BAFE9-9800-4B41-99B7-4EA8E1E9A660}"/>
                  </a:ext>
                </a:extLst>
              </p:cNvPr>
              <p:cNvCxnSpPr>
                <a:cxnSpLocks noChangeShapeType="1"/>
              </p:cNvCxnSpPr>
              <p:nvPr/>
            </p:nvCxnSpPr>
            <p:spPr bwMode="auto">
              <a:xfrm flipV="1">
                <a:off x="4210499" y="2537516"/>
                <a:ext cx="1255446" cy="2948462"/>
              </a:xfrm>
              <a:prstGeom prst="line">
                <a:avLst/>
              </a:prstGeom>
              <a:noFill/>
              <a:ln w="66675">
                <a:solidFill>
                  <a:srgbClr val="FFFF00"/>
                </a:solidFill>
                <a:round/>
                <a:headEnd type="none" w="lg" len="lg"/>
                <a:tailEnd type="triangle" w="med" len="med"/>
              </a:ln>
            </p:spPr>
          </p:cxnSp>
          <p:cxnSp>
            <p:nvCxnSpPr>
              <p:cNvPr id="44" name="Straight Connector 45">
                <a:extLst>
                  <a:ext uri="{FF2B5EF4-FFF2-40B4-BE49-F238E27FC236}">
                    <a16:creationId xmlns:a16="http://schemas.microsoft.com/office/drawing/2014/main" id="{B39BD33E-E14E-7A4C-9D7A-D6CB7C09A629}"/>
                  </a:ext>
                </a:extLst>
              </p:cNvPr>
              <p:cNvCxnSpPr>
                <a:cxnSpLocks noChangeShapeType="1"/>
              </p:cNvCxnSpPr>
              <p:nvPr/>
            </p:nvCxnSpPr>
            <p:spPr bwMode="auto">
              <a:xfrm>
                <a:off x="3662988" y="5478902"/>
                <a:ext cx="573038" cy="0"/>
              </a:xfrm>
              <a:prstGeom prst="line">
                <a:avLst/>
              </a:prstGeom>
              <a:noFill/>
              <a:ln w="57150">
                <a:solidFill>
                  <a:srgbClr val="FFFF00"/>
                </a:solidFill>
                <a:round/>
                <a:headEnd/>
                <a:tailEnd/>
              </a:ln>
            </p:spPr>
          </p:cxnSp>
        </p:grpSp>
        <p:sp>
          <p:nvSpPr>
            <p:cNvPr id="77" name="TextBox 76">
              <a:extLst>
                <a:ext uri="{FF2B5EF4-FFF2-40B4-BE49-F238E27FC236}">
                  <a16:creationId xmlns:a16="http://schemas.microsoft.com/office/drawing/2014/main" id="{1FF7719E-068B-FC4B-826D-E6DE5030F5DD}"/>
                </a:ext>
              </a:extLst>
            </p:cNvPr>
            <p:cNvSpPr txBox="1"/>
            <p:nvPr/>
          </p:nvSpPr>
          <p:spPr>
            <a:xfrm>
              <a:off x="5624352" y="2152559"/>
              <a:ext cx="505267" cy="369332"/>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6.5</a:t>
              </a:r>
            </a:p>
          </p:txBody>
        </p:sp>
      </p:grpSp>
      <p:grpSp>
        <p:nvGrpSpPr>
          <p:cNvPr id="37" name="Group 36">
            <a:extLst>
              <a:ext uri="{FF2B5EF4-FFF2-40B4-BE49-F238E27FC236}">
                <a16:creationId xmlns:a16="http://schemas.microsoft.com/office/drawing/2014/main" id="{AF07CB12-02C2-3743-8DA7-D8EE205C620D}"/>
              </a:ext>
            </a:extLst>
          </p:cNvPr>
          <p:cNvGrpSpPr/>
          <p:nvPr/>
        </p:nvGrpSpPr>
        <p:grpSpPr>
          <a:xfrm>
            <a:off x="4548827" y="1795697"/>
            <a:ext cx="2284666" cy="3345278"/>
            <a:chOff x="4548827" y="2133626"/>
            <a:chExt cx="2284666" cy="3345278"/>
          </a:xfrm>
        </p:grpSpPr>
        <p:grpSp>
          <p:nvGrpSpPr>
            <p:cNvPr id="13" name="Group 12">
              <a:extLst>
                <a:ext uri="{FF2B5EF4-FFF2-40B4-BE49-F238E27FC236}">
                  <a16:creationId xmlns:a16="http://schemas.microsoft.com/office/drawing/2014/main" id="{6E5AF256-081F-D740-BB89-DA2B00B37F75}"/>
                </a:ext>
              </a:extLst>
            </p:cNvPr>
            <p:cNvGrpSpPr/>
            <p:nvPr/>
          </p:nvGrpSpPr>
          <p:grpSpPr>
            <a:xfrm>
              <a:off x="4548827" y="2546660"/>
              <a:ext cx="1965848" cy="2932244"/>
              <a:chOff x="4210499" y="2546660"/>
              <a:chExt cx="1965848" cy="2932244"/>
            </a:xfrm>
          </p:grpSpPr>
          <p:cxnSp>
            <p:nvCxnSpPr>
              <p:cNvPr id="43" name="Straight Connector 70">
                <a:extLst>
                  <a:ext uri="{FF2B5EF4-FFF2-40B4-BE49-F238E27FC236}">
                    <a16:creationId xmlns:a16="http://schemas.microsoft.com/office/drawing/2014/main" id="{9DE99E76-9209-7349-A784-D1128FFD443E}"/>
                  </a:ext>
                </a:extLst>
              </p:cNvPr>
              <p:cNvCxnSpPr>
                <a:cxnSpLocks noChangeShapeType="1"/>
              </p:cNvCxnSpPr>
              <p:nvPr/>
            </p:nvCxnSpPr>
            <p:spPr bwMode="auto">
              <a:xfrm flipV="1">
                <a:off x="5030458" y="2546660"/>
                <a:ext cx="1145889" cy="2932244"/>
              </a:xfrm>
              <a:prstGeom prst="line">
                <a:avLst/>
              </a:prstGeom>
              <a:noFill/>
              <a:ln w="66675">
                <a:solidFill>
                  <a:srgbClr val="FFFF00"/>
                </a:solidFill>
                <a:round/>
                <a:headEnd type="none" w="lg" len="lg"/>
                <a:tailEnd type="triangle" w="med" len="med"/>
              </a:ln>
            </p:spPr>
          </p:cxnSp>
          <p:cxnSp>
            <p:nvCxnSpPr>
              <p:cNvPr id="47" name="Straight Connector 45">
                <a:extLst>
                  <a:ext uri="{FF2B5EF4-FFF2-40B4-BE49-F238E27FC236}">
                    <a16:creationId xmlns:a16="http://schemas.microsoft.com/office/drawing/2014/main" id="{ADEE3A1E-D159-5545-8BB7-A3FFDC7D7730}"/>
                  </a:ext>
                </a:extLst>
              </p:cNvPr>
              <p:cNvCxnSpPr>
                <a:cxnSpLocks noChangeShapeType="1"/>
              </p:cNvCxnSpPr>
              <p:nvPr/>
            </p:nvCxnSpPr>
            <p:spPr bwMode="auto">
              <a:xfrm flipV="1">
                <a:off x="4210499" y="5472196"/>
                <a:ext cx="845689" cy="6706"/>
              </a:xfrm>
              <a:prstGeom prst="line">
                <a:avLst/>
              </a:prstGeom>
              <a:noFill/>
              <a:ln w="57150">
                <a:solidFill>
                  <a:srgbClr val="FFFF00"/>
                </a:solidFill>
                <a:round/>
                <a:headEnd/>
                <a:tailEnd/>
              </a:ln>
            </p:spPr>
          </p:cxnSp>
        </p:grpSp>
        <p:sp>
          <p:nvSpPr>
            <p:cNvPr id="78" name="TextBox 77">
              <a:extLst>
                <a:ext uri="{FF2B5EF4-FFF2-40B4-BE49-F238E27FC236}">
                  <a16:creationId xmlns:a16="http://schemas.microsoft.com/office/drawing/2014/main" id="{FB90EBC1-65B9-D64F-A3F7-46EFEF597484}"/>
                </a:ext>
              </a:extLst>
            </p:cNvPr>
            <p:cNvSpPr txBox="1"/>
            <p:nvPr/>
          </p:nvSpPr>
          <p:spPr>
            <a:xfrm>
              <a:off x="6328226" y="2133626"/>
              <a:ext cx="505267" cy="369332"/>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7.5</a:t>
              </a:r>
            </a:p>
          </p:txBody>
        </p:sp>
      </p:grpSp>
      <p:grpSp>
        <p:nvGrpSpPr>
          <p:cNvPr id="38" name="Group 37">
            <a:extLst>
              <a:ext uri="{FF2B5EF4-FFF2-40B4-BE49-F238E27FC236}">
                <a16:creationId xmlns:a16="http://schemas.microsoft.com/office/drawing/2014/main" id="{5E75CC4A-5416-5147-B5F9-F923D4CC7E55}"/>
              </a:ext>
            </a:extLst>
          </p:cNvPr>
          <p:cNvGrpSpPr/>
          <p:nvPr/>
        </p:nvGrpSpPr>
        <p:grpSpPr>
          <a:xfrm>
            <a:off x="5356136" y="1730474"/>
            <a:ext cx="2423539" cy="3407146"/>
            <a:chOff x="5356136" y="2068403"/>
            <a:chExt cx="2423539" cy="3407146"/>
          </a:xfrm>
        </p:grpSpPr>
        <p:grpSp>
          <p:nvGrpSpPr>
            <p:cNvPr id="22" name="Group 21">
              <a:extLst>
                <a:ext uri="{FF2B5EF4-FFF2-40B4-BE49-F238E27FC236}">
                  <a16:creationId xmlns:a16="http://schemas.microsoft.com/office/drawing/2014/main" id="{77C17222-4662-DC4E-86A2-38CFB3CC731B}"/>
                </a:ext>
              </a:extLst>
            </p:cNvPr>
            <p:cNvGrpSpPr/>
            <p:nvPr/>
          </p:nvGrpSpPr>
          <p:grpSpPr>
            <a:xfrm>
              <a:off x="5356136" y="2434294"/>
              <a:ext cx="2114814" cy="3041255"/>
              <a:chOff x="5017808" y="2434294"/>
              <a:chExt cx="2114814" cy="3041255"/>
            </a:xfrm>
          </p:grpSpPr>
          <p:cxnSp>
            <p:nvCxnSpPr>
              <p:cNvPr id="52" name="Straight Connector 45">
                <a:extLst>
                  <a:ext uri="{FF2B5EF4-FFF2-40B4-BE49-F238E27FC236}">
                    <a16:creationId xmlns:a16="http://schemas.microsoft.com/office/drawing/2014/main" id="{7A47C299-C402-E841-B3C6-A645EF6868B3}"/>
                  </a:ext>
                </a:extLst>
              </p:cNvPr>
              <p:cNvCxnSpPr>
                <a:cxnSpLocks noChangeShapeType="1"/>
              </p:cNvCxnSpPr>
              <p:nvPr/>
            </p:nvCxnSpPr>
            <p:spPr bwMode="auto">
              <a:xfrm flipV="1">
                <a:off x="5017808" y="5455977"/>
                <a:ext cx="934024" cy="19572"/>
              </a:xfrm>
              <a:prstGeom prst="line">
                <a:avLst/>
              </a:prstGeom>
              <a:noFill/>
              <a:ln w="57150">
                <a:solidFill>
                  <a:srgbClr val="FFFF00"/>
                </a:solidFill>
                <a:round/>
                <a:headEnd/>
                <a:tailEnd/>
              </a:ln>
            </p:spPr>
          </p:cxnSp>
          <p:cxnSp>
            <p:nvCxnSpPr>
              <p:cNvPr id="54" name="Straight Connector 70">
                <a:extLst>
                  <a:ext uri="{FF2B5EF4-FFF2-40B4-BE49-F238E27FC236}">
                    <a16:creationId xmlns:a16="http://schemas.microsoft.com/office/drawing/2014/main" id="{0083274E-C9C2-F449-9746-98C44E82DC30}"/>
                  </a:ext>
                </a:extLst>
              </p:cNvPr>
              <p:cNvCxnSpPr>
                <a:cxnSpLocks noChangeShapeType="1"/>
              </p:cNvCxnSpPr>
              <p:nvPr/>
            </p:nvCxnSpPr>
            <p:spPr bwMode="auto">
              <a:xfrm flipV="1">
                <a:off x="5934668" y="2434294"/>
                <a:ext cx="1197954" cy="3025539"/>
              </a:xfrm>
              <a:prstGeom prst="line">
                <a:avLst/>
              </a:prstGeom>
              <a:noFill/>
              <a:ln w="66675">
                <a:solidFill>
                  <a:srgbClr val="FFFF00"/>
                </a:solidFill>
                <a:round/>
                <a:headEnd type="none" w="lg" len="lg"/>
                <a:tailEnd type="triangle" w="med" len="med"/>
              </a:ln>
            </p:spPr>
          </p:cxnSp>
        </p:grpSp>
        <p:sp>
          <p:nvSpPr>
            <p:cNvPr id="79" name="TextBox 78">
              <a:extLst>
                <a:ext uri="{FF2B5EF4-FFF2-40B4-BE49-F238E27FC236}">
                  <a16:creationId xmlns:a16="http://schemas.microsoft.com/office/drawing/2014/main" id="{EF829118-1DC4-E444-9068-E2D0E8C7B403}"/>
                </a:ext>
              </a:extLst>
            </p:cNvPr>
            <p:cNvSpPr txBox="1"/>
            <p:nvPr/>
          </p:nvSpPr>
          <p:spPr>
            <a:xfrm>
              <a:off x="7274408" y="2068403"/>
              <a:ext cx="505267" cy="369332"/>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8.5</a:t>
              </a:r>
            </a:p>
          </p:txBody>
        </p:sp>
      </p:grpSp>
      <p:grpSp>
        <p:nvGrpSpPr>
          <p:cNvPr id="39" name="Group 38">
            <a:extLst>
              <a:ext uri="{FF2B5EF4-FFF2-40B4-BE49-F238E27FC236}">
                <a16:creationId xmlns:a16="http://schemas.microsoft.com/office/drawing/2014/main" id="{7FA517A7-94F6-5646-9632-098E73B57063}"/>
              </a:ext>
            </a:extLst>
          </p:cNvPr>
          <p:cNvGrpSpPr/>
          <p:nvPr/>
        </p:nvGrpSpPr>
        <p:grpSpPr>
          <a:xfrm>
            <a:off x="6290160" y="1531014"/>
            <a:ext cx="2337745" cy="3609959"/>
            <a:chOff x="6290160" y="1868943"/>
            <a:chExt cx="2337745" cy="3609959"/>
          </a:xfrm>
        </p:grpSpPr>
        <p:grpSp>
          <p:nvGrpSpPr>
            <p:cNvPr id="21" name="Group 20">
              <a:extLst>
                <a:ext uri="{FF2B5EF4-FFF2-40B4-BE49-F238E27FC236}">
                  <a16:creationId xmlns:a16="http://schemas.microsoft.com/office/drawing/2014/main" id="{4279F4F3-EF87-1A47-89F4-7B232AF0E625}"/>
                </a:ext>
              </a:extLst>
            </p:cNvPr>
            <p:cNvGrpSpPr/>
            <p:nvPr/>
          </p:nvGrpSpPr>
          <p:grpSpPr>
            <a:xfrm>
              <a:off x="6290160" y="2282929"/>
              <a:ext cx="2025032" cy="3195973"/>
              <a:chOff x="5951832" y="2282929"/>
              <a:chExt cx="2025032" cy="3195973"/>
            </a:xfrm>
          </p:grpSpPr>
          <p:cxnSp>
            <p:nvCxnSpPr>
              <p:cNvPr id="55" name="Straight Connector 70">
                <a:extLst>
                  <a:ext uri="{FF2B5EF4-FFF2-40B4-BE49-F238E27FC236}">
                    <a16:creationId xmlns:a16="http://schemas.microsoft.com/office/drawing/2014/main" id="{F4C72F8E-4C99-3749-B1C1-E7C8F2D5F752}"/>
                  </a:ext>
                </a:extLst>
              </p:cNvPr>
              <p:cNvCxnSpPr>
                <a:cxnSpLocks noChangeShapeType="1"/>
              </p:cNvCxnSpPr>
              <p:nvPr/>
            </p:nvCxnSpPr>
            <p:spPr bwMode="auto">
              <a:xfrm flipV="1">
                <a:off x="6781919" y="2282929"/>
                <a:ext cx="1194945" cy="3195973"/>
              </a:xfrm>
              <a:prstGeom prst="line">
                <a:avLst/>
              </a:prstGeom>
              <a:noFill/>
              <a:ln w="66675">
                <a:solidFill>
                  <a:srgbClr val="FFFF00"/>
                </a:solidFill>
                <a:round/>
                <a:headEnd type="none" w="lg" len="lg"/>
                <a:tailEnd type="triangle" w="med" len="med"/>
              </a:ln>
            </p:spPr>
          </p:cxnSp>
          <p:cxnSp>
            <p:nvCxnSpPr>
              <p:cNvPr id="60" name="Straight Connector 45">
                <a:extLst>
                  <a:ext uri="{FF2B5EF4-FFF2-40B4-BE49-F238E27FC236}">
                    <a16:creationId xmlns:a16="http://schemas.microsoft.com/office/drawing/2014/main" id="{1D2B4AF5-830B-8A4E-B8BB-CDF1E7ED28F8}"/>
                  </a:ext>
                </a:extLst>
              </p:cNvPr>
              <p:cNvCxnSpPr>
                <a:cxnSpLocks noChangeShapeType="1"/>
              </p:cNvCxnSpPr>
              <p:nvPr/>
            </p:nvCxnSpPr>
            <p:spPr bwMode="auto">
              <a:xfrm flipV="1">
                <a:off x="5951832" y="5457905"/>
                <a:ext cx="874119" cy="11294"/>
              </a:xfrm>
              <a:prstGeom prst="line">
                <a:avLst/>
              </a:prstGeom>
              <a:noFill/>
              <a:ln w="57150">
                <a:solidFill>
                  <a:srgbClr val="FFFF00"/>
                </a:solidFill>
                <a:round/>
                <a:headEnd/>
                <a:tailEnd/>
              </a:ln>
            </p:spPr>
          </p:cxnSp>
        </p:grpSp>
        <p:sp>
          <p:nvSpPr>
            <p:cNvPr id="80" name="TextBox 79">
              <a:extLst>
                <a:ext uri="{FF2B5EF4-FFF2-40B4-BE49-F238E27FC236}">
                  <a16:creationId xmlns:a16="http://schemas.microsoft.com/office/drawing/2014/main" id="{B99E25E8-89EE-3F44-BC4F-3433BD11721A}"/>
                </a:ext>
              </a:extLst>
            </p:cNvPr>
            <p:cNvSpPr txBox="1"/>
            <p:nvPr/>
          </p:nvSpPr>
          <p:spPr>
            <a:xfrm>
              <a:off x="8122638" y="1868943"/>
              <a:ext cx="505267" cy="369332"/>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9.5</a:t>
              </a:r>
            </a:p>
          </p:txBody>
        </p:sp>
      </p:grpSp>
      <p:grpSp>
        <p:nvGrpSpPr>
          <p:cNvPr id="41" name="Group 40">
            <a:extLst>
              <a:ext uri="{FF2B5EF4-FFF2-40B4-BE49-F238E27FC236}">
                <a16:creationId xmlns:a16="http://schemas.microsoft.com/office/drawing/2014/main" id="{E48F8750-23E2-3D43-A0BA-80EDB85169BE}"/>
              </a:ext>
            </a:extLst>
          </p:cNvPr>
          <p:cNvGrpSpPr/>
          <p:nvPr/>
        </p:nvGrpSpPr>
        <p:grpSpPr>
          <a:xfrm>
            <a:off x="391955" y="1219410"/>
            <a:ext cx="7161327" cy="5207907"/>
            <a:chOff x="391955" y="1557339"/>
            <a:chExt cx="7161327" cy="5207907"/>
          </a:xfrm>
        </p:grpSpPr>
        <p:grpSp>
          <p:nvGrpSpPr>
            <p:cNvPr id="61467" name="Group 11"/>
            <p:cNvGrpSpPr>
              <a:grpSpLocks/>
            </p:cNvGrpSpPr>
            <p:nvPr/>
          </p:nvGrpSpPr>
          <p:grpSpPr bwMode="auto">
            <a:xfrm>
              <a:off x="4623090" y="5766305"/>
              <a:ext cx="2582949" cy="179351"/>
              <a:chOff x="3660" y="3445"/>
              <a:chExt cx="1831" cy="113"/>
            </a:xfrm>
          </p:grpSpPr>
          <p:sp>
            <p:nvSpPr>
              <p:cNvPr id="61475" name="Line 13"/>
              <p:cNvSpPr>
                <a:spLocks noChangeShapeType="1"/>
              </p:cNvSpPr>
              <p:nvPr/>
            </p:nvSpPr>
            <p:spPr bwMode="auto">
              <a:xfrm>
                <a:off x="3660" y="3445"/>
                <a:ext cx="0" cy="107"/>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1476" name="Line 14"/>
              <p:cNvSpPr>
                <a:spLocks noChangeShapeType="1"/>
              </p:cNvSpPr>
              <p:nvPr/>
            </p:nvSpPr>
            <p:spPr bwMode="auto">
              <a:xfrm>
                <a:off x="5491" y="3451"/>
                <a:ext cx="0" cy="107"/>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40" name="Group 39">
              <a:extLst>
                <a:ext uri="{FF2B5EF4-FFF2-40B4-BE49-F238E27FC236}">
                  <a16:creationId xmlns:a16="http://schemas.microsoft.com/office/drawing/2014/main" id="{06004E4B-C0A3-674C-A1E3-89FAD74CC7BD}"/>
                </a:ext>
              </a:extLst>
            </p:cNvPr>
            <p:cNvGrpSpPr/>
            <p:nvPr/>
          </p:nvGrpSpPr>
          <p:grpSpPr>
            <a:xfrm>
              <a:off x="391955" y="1557339"/>
              <a:ext cx="7161327" cy="5207907"/>
              <a:chOff x="391955" y="1557339"/>
              <a:chExt cx="7161327" cy="5207907"/>
            </a:xfrm>
          </p:grpSpPr>
          <p:sp>
            <p:nvSpPr>
              <p:cNvPr id="61470" name="Freeform 20"/>
              <p:cNvSpPr>
                <a:spLocks/>
              </p:cNvSpPr>
              <p:nvPr/>
            </p:nvSpPr>
            <p:spPr bwMode="auto">
              <a:xfrm>
                <a:off x="1271322" y="1855019"/>
                <a:ext cx="5975626" cy="4102853"/>
              </a:xfrm>
              <a:custGeom>
                <a:avLst/>
                <a:gdLst>
                  <a:gd name="T0" fmla="*/ 0 w 4454"/>
                  <a:gd name="T1" fmla="*/ 0 h 2603"/>
                  <a:gd name="T2" fmla="*/ 0 w 4454"/>
                  <a:gd name="T3" fmla="*/ 2603 h 2603"/>
                  <a:gd name="T4" fmla="*/ 4454 w 4454"/>
                  <a:gd name="T5" fmla="*/ 2603 h 2603"/>
                  <a:gd name="T6" fmla="*/ 0 60000 65536"/>
                  <a:gd name="T7" fmla="*/ 0 60000 65536"/>
                  <a:gd name="T8" fmla="*/ 0 60000 65536"/>
                  <a:gd name="T9" fmla="*/ 0 w 4454"/>
                  <a:gd name="T10" fmla="*/ 0 h 2603"/>
                  <a:gd name="T11" fmla="*/ 4454 w 4454"/>
                  <a:gd name="T12" fmla="*/ 2603 h 2603"/>
                </a:gdLst>
                <a:ahLst/>
                <a:cxnLst>
                  <a:cxn ang="T6">
                    <a:pos x="T0" y="T1"/>
                  </a:cxn>
                  <a:cxn ang="T7">
                    <a:pos x="T2" y="T3"/>
                  </a:cxn>
                  <a:cxn ang="T8">
                    <a:pos x="T4" y="T5"/>
                  </a:cxn>
                </a:cxnLst>
                <a:rect l="T9" t="T10" r="T11" b="T12"/>
                <a:pathLst>
                  <a:path w="4454" h="2603">
                    <a:moveTo>
                      <a:pt x="0" y="0"/>
                    </a:moveTo>
                    <a:lnTo>
                      <a:pt x="0" y="2603"/>
                    </a:lnTo>
                    <a:lnTo>
                      <a:pt x="4454" y="2603"/>
                    </a:lnTo>
                  </a:path>
                </a:pathLst>
              </a:custGeom>
              <a:noFill/>
              <a:ln w="38100">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35" name="Group 34">
                <a:extLst>
                  <a:ext uri="{FF2B5EF4-FFF2-40B4-BE49-F238E27FC236}">
                    <a16:creationId xmlns:a16="http://schemas.microsoft.com/office/drawing/2014/main" id="{E5A62BB9-692E-F94F-9A87-8C7684C8ED48}"/>
                  </a:ext>
                </a:extLst>
              </p:cNvPr>
              <p:cNvGrpSpPr/>
              <p:nvPr/>
            </p:nvGrpSpPr>
            <p:grpSpPr>
              <a:xfrm>
                <a:off x="391955" y="1557339"/>
                <a:ext cx="7161327" cy="5207907"/>
                <a:chOff x="391955" y="1557339"/>
                <a:chExt cx="7161327" cy="5207907"/>
              </a:xfrm>
            </p:grpSpPr>
            <p:sp>
              <p:nvSpPr>
                <p:cNvPr id="61443" name="Text Box 3"/>
                <p:cNvSpPr txBox="1">
                  <a:spLocks noChangeArrowheads="1"/>
                </p:cNvSpPr>
                <p:nvPr/>
              </p:nvSpPr>
              <p:spPr bwMode="auto">
                <a:xfrm>
                  <a:off x="2596950" y="6365136"/>
                  <a:ext cx="3801042"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Plasma Glucose </a:t>
                  </a:r>
                  <a:r>
                    <a:rPr kumimoji="0" lang="en-US" altLang="en-US" sz="2000" b="1" i="0" u="none" strike="noStrike" kern="1200" cap="none" spc="0" normalizeH="0" baseline="0" noProof="0" dirty="0" err="1">
                      <a:ln>
                        <a:noFill/>
                      </a:ln>
                      <a:solidFill>
                        <a:srgbClr val="FFFFFF"/>
                      </a:solidFill>
                      <a:effectLst/>
                      <a:uLnTx/>
                      <a:uFillTx/>
                      <a:latin typeface="Helvetica" charset="0"/>
                      <a:ea typeface="MS PGothic" pitchFamily="34" charset="-128"/>
                      <a:cs typeface="Arial" pitchFamily="34" charset="0"/>
                    </a:rPr>
                    <a:t>Conc</a:t>
                  </a: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 (mg/dl)</a:t>
                  </a:r>
                </a:p>
              </p:txBody>
            </p:sp>
            <p:sp>
              <p:nvSpPr>
                <p:cNvPr id="61461" name="Text Box 5"/>
                <p:cNvSpPr txBox="1">
                  <a:spLocks noChangeArrowheads="1"/>
                </p:cNvSpPr>
                <p:nvPr/>
              </p:nvSpPr>
              <p:spPr bwMode="auto">
                <a:xfrm>
                  <a:off x="5210480" y="6000618"/>
                  <a:ext cx="612668"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220</a:t>
                  </a:r>
                </a:p>
              </p:txBody>
            </p:sp>
            <p:sp>
              <p:nvSpPr>
                <p:cNvPr id="61462" name="Text Box 6"/>
                <p:cNvSpPr txBox="1">
                  <a:spLocks noChangeArrowheads="1"/>
                </p:cNvSpPr>
                <p:nvPr/>
              </p:nvSpPr>
              <p:spPr bwMode="auto">
                <a:xfrm>
                  <a:off x="3617919" y="6000618"/>
                  <a:ext cx="612668"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180</a:t>
                  </a:r>
                </a:p>
              </p:txBody>
            </p:sp>
            <p:sp>
              <p:nvSpPr>
                <p:cNvPr id="61463" name="Text Box 7"/>
                <p:cNvSpPr txBox="1">
                  <a:spLocks noChangeArrowheads="1"/>
                </p:cNvSpPr>
                <p:nvPr/>
              </p:nvSpPr>
              <p:spPr bwMode="auto">
                <a:xfrm rot="16200000">
                  <a:off x="-1059857" y="3657804"/>
                  <a:ext cx="3611510" cy="707886"/>
                </a:xfrm>
                <a:prstGeom prst="rect">
                  <a:avLst/>
                </a:prstGeom>
                <a:noFill/>
                <a:ln w="12700">
                  <a:noFill/>
                  <a:miter lim="800000"/>
                  <a:headEnd/>
                  <a:tailEnd type="none" w="med"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Urinary Glucose</a:t>
                  </a:r>
                  <a:b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b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Excretion</a:t>
                  </a:r>
                </a:p>
              </p:txBody>
            </p:sp>
            <p:sp>
              <p:nvSpPr>
                <p:cNvPr id="61471" name="Line 17"/>
                <p:cNvSpPr>
                  <a:spLocks noChangeShapeType="1"/>
                </p:cNvSpPr>
                <p:nvPr/>
              </p:nvSpPr>
              <p:spPr bwMode="auto">
                <a:xfrm>
                  <a:off x="1271322" y="2688287"/>
                  <a:ext cx="150942" cy="0"/>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highlight>
                      <a:srgbClr val="00FF00"/>
                    </a:highlight>
                    <a:uLnTx/>
                    <a:uFillTx/>
                    <a:latin typeface="Helvetica" charset="0"/>
                    <a:ea typeface="MS PGothic" pitchFamily="34" charset="-128"/>
                    <a:cs typeface="+mn-cs"/>
                  </a:endParaRPr>
                </a:p>
              </p:txBody>
            </p:sp>
            <p:sp>
              <p:nvSpPr>
                <p:cNvPr id="61472" name="Line 18"/>
                <p:cNvSpPr>
                  <a:spLocks noChangeShapeType="1"/>
                </p:cNvSpPr>
                <p:nvPr/>
              </p:nvSpPr>
              <p:spPr bwMode="auto">
                <a:xfrm>
                  <a:off x="1271322" y="4000883"/>
                  <a:ext cx="150942" cy="0"/>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highlight>
                      <a:srgbClr val="00FF00"/>
                    </a:highlight>
                    <a:uLnTx/>
                    <a:uFillTx/>
                    <a:latin typeface="Helvetica" charset="0"/>
                    <a:ea typeface="MS PGothic" pitchFamily="34" charset="-128"/>
                    <a:cs typeface="+mn-cs"/>
                  </a:endParaRPr>
                </a:p>
              </p:txBody>
            </p:sp>
            <p:sp>
              <p:nvSpPr>
                <p:cNvPr id="61473" name="Line 19"/>
                <p:cNvSpPr>
                  <a:spLocks noChangeShapeType="1"/>
                </p:cNvSpPr>
                <p:nvPr/>
              </p:nvSpPr>
              <p:spPr bwMode="auto">
                <a:xfrm>
                  <a:off x="1271322" y="5472196"/>
                  <a:ext cx="150942" cy="0"/>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highlight>
                      <a:srgbClr val="00FF00"/>
                    </a:highlight>
                    <a:uLnTx/>
                    <a:uFillTx/>
                    <a:latin typeface="Helvetica" charset="0"/>
                    <a:ea typeface="MS PGothic" pitchFamily="34" charset="-128"/>
                    <a:cs typeface="+mn-cs"/>
                  </a:endParaRPr>
                </a:p>
              </p:txBody>
            </p:sp>
            <p:sp>
              <p:nvSpPr>
                <p:cNvPr id="61466" name="Text Box 26"/>
                <p:cNvSpPr txBox="1">
                  <a:spLocks noChangeArrowheads="1"/>
                </p:cNvSpPr>
                <p:nvPr/>
              </p:nvSpPr>
              <p:spPr bwMode="auto">
                <a:xfrm>
                  <a:off x="6940614" y="6000618"/>
                  <a:ext cx="612668"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260</a:t>
                  </a:r>
                </a:p>
              </p:txBody>
            </p:sp>
            <p:sp>
              <p:nvSpPr>
                <p:cNvPr id="61454" name="Line 14"/>
                <p:cNvSpPr>
                  <a:spLocks noChangeShapeType="1"/>
                </p:cNvSpPr>
                <p:nvPr/>
              </p:nvSpPr>
              <p:spPr bwMode="auto">
                <a:xfrm>
                  <a:off x="6397992" y="5770576"/>
                  <a:ext cx="0" cy="169862"/>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8" name="Group 7">
                  <a:extLst>
                    <a:ext uri="{FF2B5EF4-FFF2-40B4-BE49-F238E27FC236}">
                      <a16:creationId xmlns:a16="http://schemas.microsoft.com/office/drawing/2014/main" id="{859654DF-B376-FA4F-A2FC-85C0ACDB9F61}"/>
                    </a:ext>
                  </a:extLst>
                </p:cNvPr>
                <p:cNvGrpSpPr/>
                <p:nvPr/>
              </p:nvGrpSpPr>
              <p:grpSpPr>
                <a:xfrm>
                  <a:off x="1802676" y="2593891"/>
                  <a:ext cx="3470791" cy="2885011"/>
                  <a:chOff x="1464348" y="2593891"/>
                  <a:chExt cx="3470791" cy="2885011"/>
                </a:xfrm>
              </p:grpSpPr>
              <p:cxnSp>
                <p:nvCxnSpPr>
                  <p:cNvPr id="61451" name="Straight Connector 70"/>
                  <p:cNvCxnSpPr>
                    <a:cxnSpLocks noChangeShapeType="1"/>
                  </p:cNvCxnSpPr>
                  <p:nvPr/>
                </p:nvCxnSpPr>
                <p:spPr bwMode="auto">
                  <a:xfrm flipV="1">
                    <a:off x="3662988" y="2593891"/>
                    <a:ext cx="1272151" cy="2870283"/>
                  </a:xfrm>
                  <a:prstGeom prst="line">
                    <a:avLst/>
                  </a:prstGeom>
                  <a:noFill/>
                  <a:ln w="66675">
                    <a:solidFill>
                      <a:srgbClr val="FFFF00"/>
                    </a:solidFill>
                    <a:round/>
                    <a:headEnd type="none" w="lg" len="lg"/>
                    <a:tailEnd type="triangle" w="med" len="med"/>
                  </a:ln>
                </p:spPr>
              </p:cxnSp>
              <p:cxnSp>
                <p:nvCxnSpPr>
                  <p:cNvPr id="61455" name="Straight Connector 45"/>
                  <p:cNvCxnSpPr>
                    <a:cxnSpLocks noChangeShapeType="1"/>
                  </p:cNvCxnSpPr>
                  <p:nvPr/>
                </p:nvCxnSpPr>
                <p:spPr bwMode="auto">
                  <a:xfrm flipV="1">
                    <a:off x="1464348" y="5472552"/>
                    <a:ext cx="2200509" cy="6350"/>
                  </a:xfrm>
                  <a:prstGeom prst="line">
                    <a:avLst/>
                  </a:prstGeom>
                  <a:noFill/>
                  <a:ln w="57150">
                    <a:solidFill>
                      <a:srgbClr val="FFFF00"/>
                    </a:solidFill>
                    <a:round/>
                    <a:headEnd/>
                    <a:tailEnd/>
                  </a:ln>
                </p:spPr>
              </p:cxnSp>
            </p:grpSp>
            <p:sp>
              <p:nvSpPr>
                <p:cNvPr id="64" name="Text Box 26">
                  <a:extLst>
                    <a:ext uri="{FF2B5EF4-FFF2-40B4-BE49-F238E27FC236}">
                      <a16:creationId xmlns:a16="http://schemas.microsoft.com/office/drawing/2014/main" id="{56A06471-D509-9C40-84AB-3FF1B31270A9}"/>
                    </a:ext>
                  </a:extLst>
                </p:cNvPr>
                <p:cNvSpPr txBox="1">
                  <a:spLocks noChangeArrowheads="1"/>
                </p:cNvSpPr>
                <p:nvPr/>
              </p:nvSpPr>
              <p:spPr bwMode="auto">
                <a:xfrm>
                  <a:off x="6144450" y="6000618"/>
                  <a:ext cx="612668"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240</a:t>
                  </a:r>
                </a:p>
              </p:txBody>
            </p:sp>
            <p:sp>
              <p:nvSpPr>
                <p:cNvPr id="65" name="Line 14">
                  <a:extLst>
                    <a:ext uri="{FF2B5EF4-FFF2-40B4-BE49-F238E27FC236}">
                      <a16:creationId xmlns:a16="http://schemas.microsoft.com/office/drawing/2014/main" id="{6C2A0B9B-1DC8-CA45-8E17-E36B2F965EE7}"/>
                    </a:ext>
                  </a:extLst>
                </p:cNvPr>
                <p:cNvSpPr>
                  <a:spLocks noChangeShapeType="1"/>
                </p:cNvSpPr>
                <p:nvPr/>
              </p:nvSpPr>
              <p:spPr bwMode="auto">
                <a:xfrm>
                  <a:off x="5480417" y="5788010"/>
                  <a:ext cx="0" cy="169862"/>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70" name="Text Box 5">
                  <a:extLst>
                    <a:ext uri="{FF2B5EF4-FFF2-40B4-BE49-F238E27FC236}">
                      <a16:creationId xmlns:a16="http://schemas.microsoft.com/office/drawing/2014/main" id="{71A4ED62-B69C-E347-AF2F-8F774C9C0418}"/>
                    </a:ext>
                  </a:extLst>
                </p:cNvPr>
                <p:cNvSpPr txBox="1">
                  <a:spLocks noChangeArrowheads="1"/>
                </p:cNvSpPr>
                <p:nvPr/>
              </p:nvSpPr>
              <p:spPr bwMode="auto">
                <a:xfrm>
                  <a:off x="4334790" y="6000618"/>
                  <a:ext cx="612668"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205</a:t>
                  </a:r>
                </a:p>
              </p:txBody>
            </p:sp>
            <p:sp>
              <p:nvSpPr>
                <p:cNvPr id="71" name="Line 37">
                  <a:extLst>
                    <a:ext uri="{FF2B5EF4-FFF2-40B4-BE49-F238E27FC236}">
                      <a16:creationId xmlns:a16="http://schemas.microsoft.com/office/drawing/2014/main" id="{5FA05A78-FAAB-A242-B32F-277E434DF03B}"/>
                    </a:ext>
                  </a:extLst>
                </p:cNvPr>
                <p:cNvSpPr>
                  <a:spLocks noChangeShapeType="1"/>
                </p:cNvSpPr>
                <p:nvPr/>
              </p:nvSpPr>
              <p:spPr bwMode="auto">
                <a:xfrm>
                  <a:off x="3996758" y="5766307"/>
                  <a:ext cx="0" cy="169862"/>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24" name="TextBox 23">
                  <a:extLst>
                    <a:ext uri="{FF2B5EF4-FFF2-40B4-BE49-F238E27FC236}">
                      <a16:creationId xmlns:a16="http://schemas.microsoft.com/office/drawing/2014/main" id="{1BEC9DED-83CB-724C-AE8B-63D1C0C9420E}"/>
                    </a:ext>
                  </a:extLst>
                </p:cNvPr>
                <p:cNvSpPr txBox="1"/>
                <p:nvPr/>
              </p:nvSpPr>
              <p:spPr>
                <a:xfrm>
                  <a:off x="1557560" y="1557339"/>
                  <a:ext cx="2839239" cy="523220"/>
                </a:xfrm>
                <a:prstGeom prst="rect">
                  <a:avLst/>
                </a:prstGeom>
                <a:solidFill>
                  <a:srgbClr val="FFCCFF"/>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FF0000"/>
                      </a:solidFill>
                      <a:effectLst/>
                      <a:uLnTx/>
                      <a:uFillTx/>
                      <a:latin typeface="Helvetica" charset="0"/>
                      <a:ea typeface="MS PGothic" pitchFamily="34" charset="-128"/>
                      <a:cs typeface="+mn-cs"/>
                    </a:rPr>
                    <a:t>DeFronzo</a:t>
                  </a:r>
                  <a:r>
                    <a:rPr kumimoji="0" lang="en-US" sz="1400" b="1" i="0" u="none" strike="noStrike" kern="1200" cap="none" spc="0" normalizeH="0" baseline="0" noProof="0" dirty="0">
                      <a:ln>
                        <a:noFill/>
                      </a:ln>
                      <a:solidFill>
                        <a:srgbClr val="FF0000"/>
                      </a:solidFill>
                      <a:effectLst/>
                      <a:uLnTx/>
                      <a:uFillTx/>
                      <a:latin typeface="Helvetica" charset="0"/>
                      <a:ea typeface="MS PGothic" pitchFamily="34" charset="-128"/>
                      <a:cs typeface="+mn-cs"/>
                    </a:rPr>
                    <a:t> et al,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Helvetica" charset="0"/>
                      <a:ea typeface="MS PGothic" pitchFamily="34" charset="-128"/>
                      <a:cs typeface="+mn-cs"/>
                    </a:rPr>
                    <a:t>Diabetes Care 36:3169-76, 2013</a:t>
                  </a:r>
                </a:p>
              </p:txBody>
            </p:sp>
            <p:sp>
              <p:nvSpPr>
                <p:cNvPr id="27" name="TextBox 26">
                  <a:extLst>
                    <a:ext uri="{FF2B5EF4-FFF2-40B4-BE49-F238E27FC236}">
                      <a16:creationId xmlns:a16="http://schemas.microsoft.com/office/drawing/2014/main" id="{82F3DFB9-8FE0-C545-A785-C6AB699B70C1}"/>
                    </a:ext>
                  </a:extLst>
                </p:cNvPr>
                <p:cNvSpPr txBox="1"/>
                <p:nvPr/>
              </p:nvSpPr>
              <p:spPr>
                <a:xfrm>
                  <a:off x="4961739" y="2161457"/>
                  <a:ext cx="505267" cy="369332"/>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5.0</a:t>
                  </a:r>
                </a:p>
              </p:txBody>
            </p:sp>
            <p:sp>
              <p:nvSpPr>
                <p:cNvPr id="90" name="Text Box 6">
                  <a:extLst>
                    <a:ext uri="{FF2B5EF4-FFF2-40B4-BE49-F238E27FC236}">
                      <a16:creationId xmlns:a16="http://schemas.microsoft.com/office/drawing/2014/main" id="{6F9279D0-5773-6A46-B8BD-B5947299EDED}"/>
                    </a:ext>
                  </a:extLst>
                </p:cNvPr>
                <p:cNvSpPr txBox="1">
                  <a:spLocks noChangeArrowheads="1"/>
                </p:cNvSpPr>
                <p:nvPr/>
              </p:nvSpPr>
              <p:spPr bwMode="auto">
                <a:xfrm>
                  <a:off x="1493754" y="6000618"/>
                  <a:ext cx="612668" cy="400110"/>
                </a:xfrm>
                <a:prstGeom prst="rect">
                  <a:avLst/>
                </a:prstGeom>
                <a:noFill/>
                <a:ln w="12700">
                  <a:noFill/>
                  <a:miter lim="800000"/>
                  <a:headEnd/>
                  <a:tailEnd type="none" w="med" len="sm"/>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charset="0"/>
                      <a:ea typeface="MS PGothic" pitchFamily="34" charset="-128"/>
                      <a:cs typeface="Arial" pitchFamily="34" charset="0"/>
                    </a:rPr>
                    <a:t>100</a:t>
                  </a:r>
                </a:p>
              </p:txBody>
            </p:sp>
            <p:sp>
              <p:nvSpPr>
                <p:cNvPr id="91" name="Line 37">
                  <a:extLst>
                    <a:ext uri="{FF2B5EF4-FFF2-40B4-BE49-F238E27FC236}">
                      <a16:creationId xmlns:a16="http://schemas.microsoft.com/office/drawing/2014/main" id="{428B35C1-0BB2-2C41-B8B0-077B36C4ACA5}"/>
                    </a:ext>
                  </a:extLst>
                </p:cNvPr>
                <p:cNvSpPr>
                  <a:spLocks noChangeShapeType="1"/>
                </p:cNvSpPr>
                <p:nvPr/>
              </p:nvSpPr>
              <p:spPr bwMode="auto">
                <a:xfrm>
                  <a:off x="1802676" y="5784595"/>
                  <a:ext cx="0" cy="169862"/>
                </a:xfrm>
                <a:prstGeom prst="line">
                  <a:avLst/>
                </a:prstGeom>
                <a:noFill/>
                <a:ln w="28575">
                  <a:solidFill>
                    <a:schemeClr val="bg1"/>
                  </a:solidFill>
                  <a:round/>
                  <a:headEnd/>
                  <a:tailEnd type="none" w="med"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grpSp>
      <p:grpSp>
        <p:nvGrpSpPr>
          <p:cNvPr id="4" name="Group 3">
            <a:extLst>
              <a:ext uri="{FF2B5EF4-FFF2-40B4-BE49-F238E27FC236}">
                <a16:creationId xmlns:a16="http://schemas.microsoft.com/office/drawing/2014/main" id="{FBB41FA1-A38D-DA14-EAAB-14ED1BF89789}"/>
              </a:ext>
            </a:extLst>
          </p:cNvPr>
          <p:cNvGrpSpPr/>
          <p:nvPr/>
        </p:nvGrpSpPr>
        <p:grpSpPr>
          <a:xfrm>
            <a:off x="1851814" y="1814630"/>
            <a:ext cx="1580231" cy="3311615"/>
            <a:chOff x="1851814" y="1814630"/>
            <a:chExt cx="1580231" cy="3311615"/>
          </a:xfrm>
        </p:grpSpPr>
        <p:cxnSp>
          <p:nvCxnSpPr>
            <p:cNvPr id="2" name="Straight Connector 70">
              <a:extLst>
                <a:ext uri="{FF2B5EF4-FFF2-40B4-BE49-F238E27FC236}">
                  <a16:creationId xmlns:a16="http://schemas.microsoft.com/office/drawing/2014/main" id="{24EF4F6F-5B4E-5514-9AB2-45DFD6B5192B}"/>
                </a:ext>
              </a:extLst>
            </p:cNvPr>
            <p:cNvCxnSpPr>
              <a:cxnSpLocks noChangeShapeType="1"/>
            </p:cNvCxnSpPr>
            <p:nvPr/>
          </p:nvCxnSpPr>
          <p:spPr bwMode="auto">
            <a:xfrm flipV="1">
              <a:off x="1851814" y="2255962"/>
              <a:ext cx="1272151" cy="2870283"/>
            </a:xfrm>
            <a:prstGeom prst="line">
              <a:avLst/>
            </a:prstGeom>
            <a:noFill/>
            <a:ln w="66675">
              <a:solidFill>
                <a:srgbClr val="FF9933"/>
              </a:solidFill>
              <a:round/>
              <a:headEnd type="none" w="lg" len="lg"/>
              <a:tailEnd type="triangle" w="med" len="med"/>
            </a:ln>
          </p:spPr>
        </p:cxnSp>
        <p:sp>
          <p:nvSpPr>
            <p:cNvPr id="3" name="TextBox 2">
              <a:extLst>
                <a:ext uri="{FF2B5EF4-FFF2-40B4-BE49-F238E27FC236}">
                  <a16:creationId xmlns:a16="http://schemas.microsoft.com/office/drawing/2014/main" id="{F14DD927-4134-E7A8-33A3-5252786DD6E5}"/>
                </a:ext>
              </a:extLst>
            </p:cNvPr>
            <p:cNvSpPr txBox="1"/>
            <p:nvPr/>
          </p:nvSpPr>
          <p:spPr>
            <a:xfrm>
              <a:off x="2926778" y="1814630"/>
              <a:ext cx="505267" cy="369332"/>
            </a:xfrm>
            <a:prstGeom prst="rect">
              <a:avLst/>
            </a:prstGeom>
            <a:solidFill>
              <a:srgbClr val="FF0000"/>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5.0</a:t>
              </a:r>
            </a:p>
          </p:txBody>
        </p:sp>
      </p:grpSp>
    </p:spTree>
    <p:extLst>
      <p:ext uri="{BB962C8B-B14F-4D97-AF65-F5344CB8AC3E}">
        <p14:creationId xmlns:p14="http://schemas.microsoft.com/office/powerpoint/2010/main" val="1879443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wipe(down)">
                                      <p:cBhvr>
                                        <p:cTn id="9" dur="500"/>
                                        <p:tgtEl>
                                          <p:spTgt spid="41"/>
                                        </p:tgtEl>
                                      </p:cBhvr>
                                    </p:animEffect>
                                  </p:childTnLst>
                                </p:cTn>
                              </p:par>
                              <p:par>
                                <p:cTn id="10" presetID="22" presetClass="entr" presetSubtype="1"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up)">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23" name="Explosion 2 180"/>
          <p:cNvSpPr>
            <a:spLocks noChangeArrowheads="1"/>
          </p:cNvSpPr>
          <p:nvPr/>
        </p:nvSpPr>
        <p:spPr bwMode="auto">
          <a:xfrm rot="20200452">
            <a:off x="6842309" y="5084649"/>
            <a:ext cx="1735552" cy="126131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7" name="Explosion 2 200"/>
          <p:cNvSpPr>
            <a:spLocks noChangeArrowheads="1"/>
          </p:cNvSpPr>
          <p:nvPr/>
        </p:nvSpPr>
        <p:spPr bwMode="auto">
          <a:xfrm rot="20937868" flipV="1">
            <a:off x="7800007" y="2195890"/>
            <a:ext cx="1433512" cy="9334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8" name="TextBox 201"/>
          <p:cNvSpPr txBox="1">
            <a:spLocks noChangeArrowheads="1"/>
          </p:cNvSpPr>
          <p:nvPr/>
        </p:nvSpPr>
        <p:spPr bwMode="auto">
          <a:xfrm rot="155335">
            <a:off x="7869171" y="2442042"/>
            <a:ext cx="112133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SGLT2i</a:t>
            </a:r>
          </a:p>
        </p:txBody>
      </p:sp>
      <p:sp>
        <p:nvSpPr>
          <p:cNvPr id="647178" name="Freeform 51"/>
          <p:cNvSpPr>
            <a:spLocks/>
          </p:cNvSpPr>
          <p:nvPr/>
        </p:nvSpPr>
        <p:spPr bwMode="auto">
          <a:xfrm>
            <a:off x="6221413" y="2235200"/>
            <a:ext cx="681037" cy="715963"/>
          </a:xfrm>
          <a:custGeom>
            <a:avLst/>
            <a:gdLst>
              <a:gd name="T0" fmla="*/ 2147483646 w 686"/>
              <a:gd name="T1" fmla="*/ 0 h 629"/>
              <a:gd name="T2" fmla="*/ 2147483646 w 686"/>
              <a:gd name="T3" fmla="*/ 2147483646 h 629"/>
              <a:gd name="T4" fmla="*/ 2147483646 w 686"/>
              <a:gd name="T5" fmla="*/ 2147483646 h 629"/>
              <a:gd name="T6" fmla="*/ 2147483646 w 686"/>
              <a:gd name="T7" fmla="*/ 2147483646 h 629"/>
              <a:gd name="T8" fmla="*/ 2147483646 w 686"/>
              <a:gd name="T9" fmla="*/ 2147483646 h 629"/>
              <a:gd name="T10" fmla="*/ 2147483646 w 686"/>
              <a:gd name="T11" fmla="*/ 2147483646 h 629"/>
              <a:gd name="T12" fmla="*/ 2147483646 w 686"/>
              <a:gd name="T13" fmla="*/ 2147483646 h 629"/>
              <a:gd name="T14" fmla="*/ 2147483646 w 686"/>
              <a:gd name="T15" fmla="*/ 2147483646 h 629"/>
              <a:gd name="T16" fmla="*/ 0 w 686"/>
              <a:gd name="T17" fmla="*/ 2147483646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6"/>
              <a:gd name="T28" fmla="*/ 0 h 629"/>
              <a:gd name="T29" fmla="*/ 686 w 686"/>
              <a:gd name="T30" fmla="*/ 629 h 6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6" h="629">
                <a:moveTo>
                  <a:pt x="648" y="0"/>
                </a:moveTo>
                <a:cubicBezTo>
                  <a:pt x="667" y="43"/>
                  <a:pt x="686" y="86"/>
                  <a:pt x="661" y="108"/>
                </a:cubicBezTo>
                <a:cubicBezTo>
                  <a:pt x="635" y="131"/>
                  <a:pt x="526" y="112"/>
                  <a:pt x="498" y="135"/>
                </a:cubicBezTo>
                <a:cubicBezTo>
                  <a:pt x="469" y="161"/>
                  <a:pt x="518" y="231"/>
                  <a:pt x="490" y="255"/>
                </a:cubicBezTo>
                <a:cubicBezTo>
                  <a:pt x="464" y="279"/>
                  <a:pt x="364" y="257"/>
                  <a:pt x="337" y="281"/>
                </a:cubicBezTo>
                <a:cubicBezTo>
                  <a:pt x="313" y="305"/>
                  <a:pt x="368" y="377"/>
                  <a:pt x="341" y="398"/>
                </a:cubicBezTo>
                <a:cubicBezTo>
                  <a:pt x="316" y="419"/>
                  <a:pt x="212" y="391"/>
                  <a:pt x="185" y="408"/>
                </a:cubicBezTo>
                <a:cubicBezTo>
                  <a:pt x="159" y="426"/>
                  <a:pt x="208" y="467"/>
                  <a:pt x="177" y="504"/>
                </a:cubicBezTo>
                <a:cubicBezTo>
                  <a:pt x="146" y="541"/>
                  <a:pt x="37" y="603"/>
                  <a:pt x="0" y="629"/>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pic>
        <p:nvPicPr>
          <p:cNvPr id="647181" name="Picture 187" descr="lipid.png"/>
          <p:cNvPicPr>
            <a:picLocks noChangeAspect="1"/>
          </p:cNvPicPr>
          <p:nvPr/>
        </p:nvPicPr>
        <p:blipFill>
          <a:blip r:embed="rId5">
            <a:extLst>
              <a:ext uri="{28A0092B-C50C-407E-A947-70E740481C1C}">
                <a14:useLocalDpi xmlns:a14="http://schemas.microsoft.com/office/drawing/2010/main" val="0"/>
              </a:ext>
            </a:extLst>
          </a:blip>
          <a:srcRect l="40816" t="23497"/>
          <a:stretch>
            <a:fillRect/>
          </a:stretch>
        </p:blipFill>
        <p:spPr bwMode="auto">
          <a:xfrm>
            <a:off x="6597650" y="1008063"/>
            <a:ext cx="16637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82" name="Picture 181" descr="Artery.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46923">
            <a:off x="3641725" y="1470025"/>
            <a:ext cx="18716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7185" name="Object 22"/>
          <p:cNvGraphicFramePr>
            <a:graphicFrameLocks noChangeAspect="1"/>
          </p:cNvGraphicFramePr>
          <p:nvPr/>
        </p:nvGraphicFramePr>
        <p:xfrm>
          <a:off x="4632325" y="2984500"/>
          <a:ext cx="9525" cy="6350"/>
        </p:xfrm>
        <a:graphic>
          <a:graphicData uri="http://schemas.openxmlformats.org/presentationml/2006/ole">
            <mc:AlternateContent xmlns:mc="http://schemas.openxmlformats.org/markup-compatibility/2006">
              <mc:Choice xmlns:v="urn:schemas-microsoft-com:vml" Requires="v">
                <p:oleObj spid="_x0000_s7170" name="CorelDRAW" r:id="rId7" imgW="7315200" imgH="4889500" progId="CorelDRAW.Graphic.9">
                  <p:embed/>
                </p:oleObj>
              </mc:Choice>
              <mc:Fallback>
                <p:oleObj name="CorelDRAW" r:id="rId7" imgW="7315200" imgH="4889500" progId="CorelDRAW.Graphic.9">
                  <p:embed/>
                  <p:pic>
                    <p:nvPicPr>
                      <p:cNvPr id="64718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2984500"/>
                        <a:ext cx="9525"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647186" name="Group 40"/>
          <p:cNvGrpSpPr>
            <a:grpSpLocks/>
          </p:cNvGrpSpPr>
          <p:nvPr/>
        </p:nvGrpSpPr>
        <p:grpSpPr bwMode="auto">
          <a:xfrm>
            <a:off x="2876550" y="2714625"/>
            <a:ext cx="3530600" cy="922338"/>
            <a:chOff x="1958" y="1906"/>
            <a:chExt cx="2609" cy="682"/>
          </a:xfrm>
        </p:grpSpPr>
        <p:sp>
          <p:nvSpPr>
            <p:cNvPr id="647327" name="Freeform 41"/>
            <p:cNvSpPr>
              <a:spLocks/>
            </p:cNvSpPr>
            <p:nvPr/>
          </p:nvSpPr>
          <p:spPr bwMode="auto">
            <a:xfrm>
              <a:off x="1973" y="1919"/>
              <a:ext cx="2582" cy="658"/>
            </a:xfrm>
            <a:custGeom>
              <a:avLst/>
              <a:gdLst>
                <a:gd name="T0" fmla="*/ 0 w 6878"/>
                <a:gd name="T1" fmla="*/ 0 h 1966"/>
                <a:gd name="T2" fmla="*/ 0 w 6878"/>
                <a:gd name="T3" fmla="*/ 0 h 1966"/>
                <a:gd name="T4" fmla="*/ 0 w 6878"/>
                <a:gd name="T5" fmla="*/ 0 h 1966"/>
                <a:gd name="T6" fmla="*/ 0 w 6878"/>
                <a:gd name="T7" fmla="*/ 0 h 1966"/>
                <a:gd name="T8" fmla="*/ 0 w 6878"/>
                <a:gd name="T9" fmla="*/ 0 h 1966"/>
                <a:gd name="T10" fmla="*/ 0 w 6878"/>
                <a:gd name="T11" fmla="*/ 0 h 1966"/>
                <a:gd name="T12" fmla="*/ 0 w 6878"/>
                <a:gd name="T13" fmla="*/ 0 h 1966"/>
                <a:gd name="T14" fmla="*/ 0 w 6878"/>
                <a:gd name="T15" fmla="*/ 0 h 1966"/>
                <a:gd name="T16" fmla="*/ 0 w 6878"/>
                <a:gd name="T17" fmla="*/ 0 h 1966"/>
                <a:gd name="T18" fmla="*/ 0 w 6878"/>
                <a:gd name="T19" fmla="*/ 0 h 1966"/>
                <a:gd name="T20" fmla="*/ 0 w 6878"/>
                <a:gd name="T21" fmla="*/ 0 h 1966"/>
                <a:gd name="T22" fmla="*/ 0 w 6878"/>
                <a:gd name="T23" fmla="*/ 0 h 1966"/>
                <a:gd name="T24" fmla="*/ 0 w 6878"/>
                <a:gd name="T25" fmla="*/ 0 h 1966"/>
                <a:gd name="T26" fmla="*/ 0 w 6878"/>
                <a:gd name="T27" fmla="*/ 0 h 1966"/>
                <a:gd name="T28" fmla="*/ 0 w 6878"/>
                <a:gd name="T29" fmla="*/ 0 h 1966"/>
                <a:gd name="T30" fmla="*/ 0 w 6878"/>
                <a:gd name="T31" fmla="*/ 0 h 1966"/>
                <a:gd name="T32" fmla="*/ 0 w 6878"/>
                <a:gd name="T33" fmla="*/ 0 h 1966"/>
                <a:gd name="T34" fmla="*/ 0 w 6878"/>
                <a:gd name="T35" fmla="*/ 0 h 1966"/>
                <a:gd name="T36" fmla="*/ 0 w 6878"/>
                <a:gd name="T37" fmla="*/ 0 h 1966"/>
                <a:gd name="T38" fmla="*/ 0 w 6878"/>
                <a:gd name="T39" fmla="*/ 0 h 1966"/>
                <a:gd name="T40" fmla="*/ 0 w 6878"/>
                <a:gd name="T41" fmla="*/ 0 h 1966"/>
                <a:gd name="T42" fmla="*/ 0 w 6878"/>
                <a:gd name="T43" fmla="*/ 0 h 1966"/>
                <a:gd name="T44" fmla="*/ 0 w 6878"/>
                <a:gd name="T45" fmla="*/ 0 h 1966"/>
                <a:gd name="T46" fmla="*/ 0 w 6878"/>
                <a:gd name="T47" fmla="*/ 0 h 1966"/>
                <a:gd name="T48" fmla="*/ 0 w 6878"/>
                <a:gd name="T49" fmla="*/ 0 h 1966"/>
                <a:gd name="T50" fmla="*/ 0 w 6878"/>
                <a:gd name="T51" fmla="*/ 0 h 1966"/>
                <a:gd name="T52" fmla="*/ 0 w 6878"/>
                <a:gd name="T53" fmla="*/ 0 h 1966"/>
                <a:gd name="T54" fmla="*/ 0 w 6878"/>
                <a:gd name="T55" fmla="*/ 0 h 1966"/>
                <a:gd name="T56" fmla="*/ 0 w 6878"/>
                <a:gd name="T57" fmla="*/ 0 h 1966"/>
                <a:gd name="T58" fmla="*/ 0 w 6878"/>
                <a:gd name="T59" fmla="*/ 0 h 1966"/>
                <a:gd name="T60" fmla="*/ 0 w 6878"/>
                <a:gd name="T61" fmla="*/ 0 h 1966"/>
                <a:gd name="T62" fmla="*/ 0 w 6878"/>
                <a:gd name="T63" fmla="*/ 0 h 1966"/>
                <a:gd name="T64" fmla="*/ 0 w 6878"/>
                <a:gd name="T65" fmla="*/ 0 h 1966"/>
                <a:gd name="T66" fmla="*/ 0 w 6878"/>
                <a:gd name="T67" fmla="*/ 0 h 1966"/>
                <a:gd name="T68" fmla="*/ 0 w 6878"/>
                <a:gd name="T69" fmla="*/ 0 h 1966"/>
                <a:gd name="T70" fmla="*/ 0 w 6878"/>
                <a:gd name="T71" fmla="*/ 0 h 1966"/>
                <a:gd name="T72" fmla="*/ 0 w 6878"/>
                <a:gd name="T73" fmla="*/ 0 h 1966"/>
                <a:gd name="T74" fmla="*/ 0 w 6878"/>
                <a:gd name="T75" fmla="*/ 0 h 1966"/>
                <a:gd name="T76" fmla="*/ 0 w 6878"/>
                <a:gd name="T77" fmla="*/ 0 h 1966"/>
                <a:gd name="T78" fmla="*/ 0 w 6878"/>
                <a:gd name="T79" fmla="*/ 0 h 1966"/>
                <a:gd name="T80" fmla="*/ 0 w 6878"/>
                <a:gd name="T81" fmla="*/ 0 h 1966"/>
                <a:gd name="T82" fmla="*/ 0 w 6878"/>
                <a:gd name="T83" fmla="*/ 0 h 1966"/>
                <a:gd name="T84" fmla="*/ 0 w 6878"/>
                <a:gd name="T85" fmla="*/ 0 h 19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78"/>
                <a:gd name="T130" fmla="*/ 0 h 1966"/>
                <a:gd name="T131" fmla="*/ 6878 w 6878"/>
                <a:gd name="T132" fmla="*/ 1966 h 19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78" h="1966">
                  <a:moveTo>
                    <a:pt x="3438" y="1966"/>
                  </a:moveTo>
                  <a:lnTo>
                    <a:pt x="3615" y="1964"/>
                  </a:lnTo>
                  <a:lnTo>
                    <a:pt x="3789" y="1961"/>
                  </a:lnTo>
                  <a:lnTo>
                    <a:pt x="3961" y="1954"/>
                  </a:lnTo>
                  <a:lnTo>
                    <a:pt x="4130" y="1945"/>
                  </a:lnTo>
                  <a:lnTo>
                    <a:pt x="4296" y="1935"/>
                  </a:lnTo>
                  <a:lnTo>
                    <a:pt x="4459" y="1922"/>
                  </a:lnTo>
                  <a:lnTo>
                    <a:pt x="4618" y="1906"/>
                  </a:lnTo>
                  <a:lnTo>
                    <a:pt x="4775" y="1888"/>
                  </a:lnTo>
                  <a:lnTo>
                    <a:pt x="4927" y="1868"/>
                  </a:lnTo>
                  <a:lnTo>
                    <a:pt x="5075" y="1847"/>
                  </a:lnTo>
                  <a:lnTo>
                    <a:pt x="5220" y="1823"/>
                  </a:lnTo>
                  <a:lnTo>
                    <a:pt x="5359" y="1797"/>
                  </a:lnTo>
                  <a:lnTo>
                    <a:pt x="5494" y="1769"/>
                  </a:lnTo>
                  <a:lnTo>
                    <a:pt x="5624" y="1741"/>
                  </a:lnTo>
                  <a:lnTo>
                    <a:pt x="5749" y="1710"/>
                  </a:lnTo>
                  <a:lnTo>
                    <a:pt x="5869" y="1677"/>
                  </a:lnTo>
                  <a:lnTo>
                    <a:pt x="5981" y="1644"/>
                  </a:lnTo>
                  <a:lnTo>
                    <a:pt x="6091" y="1608"/>
                  </a:lnTo>
                  <a:lnTo>
                    <a:pt x="6193" y="1570"/>
                  </a:lnTo>
                  <a:lnTo>
                    <a:pt x="6288" y="1532"/>
                  </a:lnTo>
                  <a:lnTo>
                    <a:pt x="6378" y="1491"/>
                  </a:lnTo>
                  <a:lnTo>
                    <a:pt x="6462" y="1451"/>
                  </a:lnTo>
                  <a:lnTo>
                    <a:pt x="6538" y="1408"/>
                  </a:lnTo>
                  <a:lnTo>
                    <a:pt x="6607" y="1364"/>
                  </a:lnTo>
                  <a:lnTo>
                    <a:pt x="6668" y="1320"/>
                  </a:lnTo>
                  <a:lnTo>
                    <a:pt x="6722" y="1274"/>
                  </a:lnTo>
                  <a:lnTo>
                    <a:pt x="6768" y="1228"/>
                  </a:lnTo>
                  <a:lnTo>
                    <a:pt x="6807" y="1180"/>
                  </a:lnTo>
                  <a:lnTo>
                    <a:pt x="6837" y="1133"/>
                  </a:lnTo>
                  <a:lnTo>
                    <a:pt x="6860" y="1083"/>
                  </a:lnTo>
                  <a:lnTo>
                    <a:pt x="6873" y="1033"/>
                  </a:lnTo>
                  <a:lnTo>
                    <a:pt x="6878" y="983"/>
                  </a:lnTo>
                  <a:lnTo>
                    <a:pt x="6873" y="932"/>
                  </a:lnTo>
                  <a:lnTo>
                    <a:pt x="6860" y="883"/>
                  </a:lnTo>
                  <a:lnTo>
                    <a:pt x="6837" y="833"/>
                  </a:lnTo>
                  <a:lnTo>
                    <a:pt x="6807" y="786"/>
                  </a:lnTo>
                  <a:lnTo>
                    <a:pt x="6768" y="738"/>
                  </a:lnTo>
                  <a:lnTo>
                    <a:pt x="6722" y="690"/>
                  </a:lnTo>
                  <a:lnTo>
                    <a:pt x="6668" y="645"/>
                  </a:lnTo>
                  <a:lnTo>
                    <a:pt x="6607" y="601"/>
                  </a:lnTo>
                  <a:lnTo>
                    <a:pt x="6538" y="557"/>
                  </a:lnTo>
                  <a:lnTo>
                    <a:pt x="6462" y="515"/>
                  </a:lnTo>
                  <a:lnTo>
                    <a:pt x="6378" y="474"/>
                  </a:lnTo>
                  <a:lnTo>
                    <a:pt x="6288" y="434"/>
                  </a:lnTo>
                  <a:lnTo>
                    <a:pt x="6193" y="396"/>
                  </a:lnTo>
                  <a:lnTo>
                    <a:pt x="6091" y="358"/>
                  </a:lnTo>
                  <a:lnTo>
                    <a:pt x="5981" y="322"/>
                  </a:lnTo>
                  <a:lnTo>
                    <a:pt x="5869" y="289"/>
                  </a:lnTo>
                  <a:lnTo>
                    <a:pt x="5749" y="256"/>
                  </a:lnTo>
                  <a:lnTo>
                    <a:pt x="5624" y="225"/>
                  </a:lnTo>
                  <a:lnTo>
                    <a:pt x="5494" y="196"/>
                  </a:lnTo>
                  <a:lnTo>
                    <a:pt x="5359" y="168"/>
                  </a:lnTo>
                  <a:lnTo>
                    <a:pt x="5220" y="143"/>
                  </a:lnTo>
                  <a:lnTo>
                    <a:pt x="5075" y="119"/>
                  </a:lnTo>
                  <a:lnTo>
                    <a:pt x="4927" y="98"/>
                  </a:lnTo>
                  <a:lnTo>
                    <a:pt x="4775" y="77"/>
                  </a:lnTo>
                  <a:lnTo>
                    <a:pt x="4618" y="60"/>
                  </a:lnTo>
                  <a:lnTo>
                    <a:pt x="4459" y="44"/>
                  </a:lnTo>
                  <a:lnTo>
                    <a:pt x="4296" y="31"/>
                  </a:lnTo>
                  <a:lnTo>
                    <a:pt x="4130" y="20"/>
                  </a:lnTo>
                  <a:lnTo>
                    <a:pt x="3961" y="11"/>
                  </a:lnTo>
                  <a:lnTo>
                    <a:pt x="3789" y="5"/>
                  </a:lnTo>
                  <a:lnTo>
                    <a:pt x="3615" y="1"/>
                  </a:lnTo>
                  <a:lnTo>
                    <a:pt x="3438" y="0"/>
                  </a:lnTo>
                  <a:lnTo>
                    <a:pt x="3262" y="1"/>
                  </a:lnTo>
                  <a:lnTo>
                    <a:pt x="3088" y="5"/>
                  </a:lnTo>
                  <a:lnTo>
                    <a:pt x="2917" y="11"/>
                  </a:lnTo>
                  <a:lnTo>
                    <a:pt x="2747" y="20"/>
                  </a:lnTo>
                  <a:lnTo>
                    <a:pt x="2582" y="31"/>
                  </a:lnTo>
                  <a:lnTo>
                    <a:pt x="2418" y="44"/>
                  </a:lnTo>
                  <a:lnTo>
                    <a:pt x="2258" y="60"/>
                  </a:lnTo>
                  <a:lnTo>
                    <a:pt x="2103" y="77"/>
                  </a:lnTo>
                  <a:lnTo>
                    <a:pt x="1951" y="98"/>
                  </a:lnTo>
                  <a:lnTo>
                    <a:pt x="1802" y="119"/>
                  </a:lnTo>
                  <a:lnTo>
                    <a:pt x="1658" y="143"/>
                  </a:lnTo>
                  <a:lnTo>
                    <a:pt x="1518" y="168"/>
                  </a:lnTo>
                  <a:lnTo>
                    <a:pt x="1384" y="196"/>
                  </a:lnTo>
                  <a:lnTo>
                    <a:pt x="1254" y="225"/>
                  </a:lnTo>
                  <a:lnTo>
                    <a:pt x="1128" y="256"/>
                  </a:lnTo>
                  <a:lnTo>
                    <a:pt x="1009" y="289"/>
                  </a:lnTo>
                  <a:lnTo>
                    <a:pt x="895" y="322"/>
                  </a:lnTo>
                  <a:lnTo>
                    <a:pt x="787" y="358"/>
                  </a:lnTo>
                  <a:lnTo>
                    <a:pt x="685" y="396"/>
                  </a:lnTo>
                  <a:lnTo>
                    <a:pt x="589" y="434"/>
                  </a:lnTo>
                  <a:lnTo>
                    <a:pt x="499" y="474"/>
                  </a:lnTo>
                  <a:lnTo>
                    <a:pt x="416" y="515"/>
                  </a:lnTo>
                  <a:lnTo>
                    <a:pt x="340" y="557"/>
                  </a:lnTo>
                  <a:lnTo>
                    <a:pt x="271" y="601"/>
                  </a:lnTo>
                  <a:lnTo>
                    <a:pt x="210" y="645"/>
                  </a:lnTo>
                  <a:lnTo>
                    <a:pt x="155" y="690"/>
                  </a:lnTo>
                  <a:lnTo>
                    <a:pt x="109" y="738"/>
                  </a:lnTo>
                  <a:lnTo>
                    <a:pt x="70" y="786"/>
                  </a:lnTo>
                  <a:lnTo>
                    <a:pt x="40" y="833"/>
                  </a:lnTo>
                  <a:lnTo>
                    <a:pt x="18" y="883"/>
                  </a:lnTo>
                  <a:lnTo>
                    <a:pt x="5" y="932"/>
                  </a:lnTo>
                  <a:lnTo>
                    <a:pt x="0" y="983"/>
                  </a:lnTo>
                  <a:lnTo>
                    <a:pt x="5" y="1033"/>
                  </a:lnTo>
                  <a:lnTo>
                    <a:pt x="18" y="1083"/>
                  </a:lnTo>
                  <a:lnTo>
                    <a:pt x="40" y="1133"/>
                  </a:lnTo>
                  <a:lnTo>
                    <a:pt x="70" y="1180"/>
                  </a:lnTo>
                  <a:lnTo>
                    <a:pt x="109" y="1228"/>
                  </a:lnTo>
                  <a:lnTo>
                    <a:pt x="155" y="1274"/>
                  </a:lnTo>
                  <a:lnTo>
                    <a:pt x="210" y="1320"/>
                  </a:lnTo>
                  <a:lnTo>
                    <a:pt x="271" y="1364"/>
                  </a:lnTo>
                  <a:lnTo>
                    <a:pt x="340" y="1408"/>
                  </a:lnTo>
                  <a:lnTo>
                    <a:pt x="416" y="1451"/>
                  </a:lnTo>
                  <a:lnTo>
                    <a:pt x="499" y="1491"/>
                  </a:lnTo>
                  <a:lnTo>
                    <a:pt x="589" y="1532"/>
                  </a:lnTo>
                  <a:lnTo>
                    <a:pt x="685" y="1570"/>
                  </a:lnTo>
                  <a:lnTo>
                    <a:pt x="787" y="1608"/>
                  </a:lnTo>
                  <a:lnTo>
                    <a:pt x="895" y="1644"/>
                  </a:lnTo>
                  <a:lnTo>
                    <a:pt x="1009" y="1677"/>
                  </a:lnTo>
                  <a:lnTo>
                    <a:pt x="1128" y="1710"/>
                  </a:lnTo>
                  <a:lnTo>
                    <a:pt x="1254" y="1741"/>
                  </a:lnTo>
                  <a:lnTo>
                    <a:pt x="1384" y="1769"/>
                  </a:lnTo>
                  <a:lnTo>
                    <a:pt x="1518" y="1797"/>
                  </a:lnTo>
                  <a:lnTo>
                    <a:pt x="1658" y="1823"/>
                  </a:lnTo>
                  <a:lnTo>
                    <a:pt x="1802" y="1847"/>
                  </a:lnTo>
                  <a:lnTo>
                    <a:pt x="1951" y="1868"/>
                  </a:lnTo>
                  <a:lnTo>
                    <a:pt x="2103" y="1888"/>
                  </a:lnTo>
                  <a:lnTo>
                    <a:pt x="2258" y="1906"/>
                  </a:lnTo>
                  <a:lnTo>
                    <a:pt x="2418" y="1922"/>
                  </a:lnTo>
                  <a:lnTo>
                    <a:pt x="2582" y="1935"/>
                  </a:lnTo>
                  <a:lnTo>
                    <a:pt x="2747" y="1945"/>
                  </a:lnTo>
                  <a:lnTo>
                    <a:pt x="2917" y="1954"/>
                  </a:lnTo>
                  <a:lnTo>
                    <a:pt x="3088" y="1961"/>
                  </a:lnTo>
                  <a:lnTo>
                    <a:pt x="3262" y="1964"/>
                  </a:lnTo>
                  <a:lnTo>
                    <a:pt x="3438" y="19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8" name="Freeform 42"/>
            <p:cNvSpPr>
              <a:spLocks/>
            </p:cNvSpPr>
            <p:nvPr/>
          </p:nvSpPr>
          <p:spPr bwMode="auto">
            <a:xfrm>
              <a:off x="3262" y="2248"/>
              <a:ext cx="1305" cy="340"/>
            </a:xfrm>
            <a:custGeom>
              <a:avLst/>
              <a:gdLst>
                <a:gd name="T0" fmla="*/ 0 w 3479"/>
                <a:gd name="T1" fmla="*/ 0 h 1022"/>
                <a:gd name="T2" fmla="*/ 0 w 3479"/>
                <a:gd name="T3" fmla="*/ 0 h 1022"/>
                <a:gd name="T4" fmla="*/ 0 w 3479"/>
                <a:gd name="T5" fmla="*/ 0 h 1022"/>
                <a:gd name="T6" fmla="*/ 0 w 3479"/>
                <a:gd name="T7" fmla="*/ 0 h 1022"/>
                <a:gd name="T8" fmla="*/ 0 w 3479"/>
                <a:gd name="T9" fmla="*/ 0 h 1022"/>
                <a:gd name="T10" fmla="*/ 0 w 3479"/>
                <a:gd name="T11" fmla="*/ 0 h 1022"/>
                <a:gd name="T12" fmla="*/ 0 w 3479"/>
                <a:gd name="T13" fmla="*/ 0 h 1022"/>
                <a:gd name="T14" fmla="*/ 0 w 3479"/>
                <a:gd name="T15" fmla="*/ 0 h 1022"/>
                <a:gd name="T16" fmla="*/ 0 w 3479"/>
                <a:gd name="T17" fmla="*/ 0 h 1022"/>
                <a:gd name="T18" fmla="*/ 0 w 3479"/>
                <a:gd name="T19" fmla="*/ 0 h 1022"/>
                <a:gd name="T20" fmla="*/ 0 w 3479"/>
                <a:gd name="T21" fmla="*/ 0 h 1022"/>
                <a:gd name="T22" fmla="*/ 0 w 3479"/>
                <a:gd name="T23" fmla="*/ 0 h 1022"/>
                <a:gd name="T24" fmla="*/ 0 w 3479"/>
                <a:gd name="T25" fmla="*/ 0 h 1022"/>
                <a:gd name="T26" fmla="*/ 0 w 3479"/>
                <a:gd name="T27" fmla="*/ 0 h 1022"/>
                <a:gd name="T28" fmla="*/ 0 w 3479"/>
                <a:gd name="T29" fmla="*/ 0 h 1022"/>
                <a:gd name="T30" fmla="*/ 0 w 3479"/>
                <a:gd name="T31" fmla="*/ 0 h 1022"/>
                <a:gd name="T32" fmla="*/ 0 w 3479"/>
                <a:gd name="T33" fmla="*/ 0 h 1022"/>
                <a:gd name="T34" fmla="*/ 0 w 3479"/>
                <a:gd name="T35" fmla="*/ 0 h 1022"/>
                <a:gd name="T36" fmla="*/ 0 w 3479"/>
                <a:gd name="T37" fmla="*/ 0 h 1022"/>
                <a:gd name="T38" fmla="*/ 0 w 3479"/>
                <a:gd name="T39" fmla="*/ 0 h 1022"/>
                <a:gd name="T40" fmla="*/ 0 w 3479"/>
                <a:gd name="T41" fmla="*/ 0 h 1022"/>
                <a:gd name="T42" fmla="*/ 0 w 3479"/>
                <a:gd name="T43" fmla="*/ 0 h 1022"/>
                <a:gd name="T44" fmla="*/ 0 w 3479"/>
                <a:gd name="T45" fmla="*/ 0 h 1022"/>
                <a:gd name="T46" fmla="*/ 0 w 3479"/>
                <a:gd name="T47" fmla="*/ 0 h 1022"/>
                <a:gd name="T48" fmla="*/ 0 w 3479"/>
                <a:gd name="T49" fmla="*/ 0 h 1022"/>
                <a:gd name="T50" fmla="*/ 0 w 3479"/>
                <a:gd name="T51" fmla="*/ 0 h 1022"/>
                <a:gd name="T52" fmla="*/ 0 w 3479"/>
                <a:gd name="T53" fmla="*/ 0 h 1022"/>
                <a:gd name="T54" fmla="*/ 0 w 3479"/>
                <a:gd name="T55" fmla="*/ 0 h 1022"/>
                <a:gd name="T56" fmla="*/ 0 w 3479"/>
                <a:gd name="T57" fmla="*/ 0 h 1022"/>
                <a:gd name="T58" fmla="*/ 0 w 3479"/>
                <a:gd name="T59" fmla="*/ 0 h 1022"/>
                <a:gd name="T60" fmla="*/ 0 w 3479"/>
                <a:gd name="T61" fmla="*/ 0 h 1022"/>
                <a:gd name="T62" fmla="*/ 0 w 3479"/>
                <a:gd name="T63" fmla="*/ 0 h 1022"/>
                <a:gd name="T64" fmla="*/ 0 w 3479"/>
                <a:gd name="T65" fmla="*/ 0 h 1022"/>
                <a:gd name="T66" fmla="*/ 0 w 3479"/>
                <a:gd name="T67" fmla="*/ 0 h 1022"/>
                <a:gd name="T68" fmla="*/ 0 w 3479"/>
                <a:gd name="T69" fmla="*/ 0 h 1022"/>
                <a:gd name="T70" fmla="*/ 0 w 3479"/>
                <a:gd name="T71" fmla="*/ 0 h 1022"/>
                <a:gd name="T72" fmla="*/ 0 w 3479"/>
                <a:gd name="T73" fmla="*/ 0 h 1022"/>
                <a:gd name="T74" fmla="*/ 0 w 3479"/>
                <a:gd name="T75" fmla="*/ 0 h 1022"/>
                <a:gd name="T76" fmla="*/ 0 w 3479"/>
                <a:gd name="T77" fmla="*/ 0 h 1022"/>
                <a:gd name="T78" fmla="*/ 0 w 3479"/>
                <a:gd name="T79" fmla="*/ 0 h 1022"/>
                <a:gd name="T80" fmla="*/ 0 w 3479"/>
                <a:gd name="T81" fmla="*/ 0 h 1022"/>
                <a:gd name="T82" fmla="*/ 0 w 3479"/>
                <a:gd name="T83" fmla="*/ 0 h 1022"/>
                <a:gd name="T84" fmla="*/ 0 w 3479"/>
                <a:gd name="T85" fmla="*/ 0 h 1022"/>
                <a:gd name="T86" fmla="*/ 0 w 3479"/>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2"/>
                <a:gd name="T134" fmla="*/ 3479 w 3479"/>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2">
                  <a:moveTo>
                    <a:pt x="3399" y="0"/>
                  </a:moveTo>
                  <a:lnTo>
                    <a:pt x="3399" y="0"/>
                  </a:lnTo>
                  <a:lnTo>
                    <a:pt x="3398" y="21"/>
                  </a:lnTo>
                  <a:lnTo>
                    <a:pt x="3396" y="44"/>
                  </a:lnTo>
                  <a:lnTo>
                    <a:pt x="3391" y="65"/>
                  </a:lnTo>
                  <a:lnTo>
                    <a:pt x="3384" y="87"/>
                  </a:lnTo>
                  <a:lnTo>
                    <a:pt x="3375" y="108"/>
                  </a:lnTo>
                  <a:lnTo>
                    <a:pt x="3365" y="131"/>
                  </a:lnTo>
                  <a:lnTo>
                    <a:pt x="3352" y="152"/>
                  </a:lnTo>
                  <a:lnTo>
                    <a:pt x="3337" y="174"/>
                  </a:lnTo>
                  <a:lnTo>
                    <a:pt x="3319" y="196"/>
                  </a:lnTo>
                  <a:lnTo>
                    <a:pt x="3302" y="218"/>
                  </a:lnTo>
                  <a:lnTo>
                    <a:pt x="3280" y="240"/>
                  </a:lnTo>
                  <a:lnTo>
                    <a:pt x="3258" y="262"/>
                  </a:lnTo>
                  <a:lnTo>
                    <a:pt x="3233" y="284"/>
                  </a:lnTo>
                  <a:lnTo>
                    <a:pt x="3205" y="305"/>
                  </a:lnTo>
                  <a:lnTo>
                    <a:pt x="3177" y="328"/>
                  </a:lnTo>
                  <a:lnTo>
                    <a:pt x="3146" y="349"/>
                  </a:lnTo>
                  <a:lnTo>
                    <a:pt x="3114" y="371"/>
                  </a:lnTo>
                  <a:lnTo>
                    <a:pt x="3079" y="391"/>
                  </a:lnTo>
                  <a:lnTo>
                    <a:pt x="3043" y="412"/>
                  </a:lnTo>
                  <a:lnTo>
                    <a:pt x="3005" y="432"/>
                  </a:lnTo>
                  <a:lnTo>
                    <a:pt x="2965" y="453"/>
                  </a:lnTo>
                  <a:lnTo>
                    <a:pt x="2924" y="473"/>
                  </a:lnTo>
                  <a:lnTo>
                    <a:pt x="2880" y="493"/>
                  </a:lnTo>
                  <a:lnTo>
                    <a:pt x="2835" y="512"/>
                  </a:lnTo>
                  <a:lnTo>
                    <a:pt x="2788" y="531"/>
                  </a:lnTo>
                  <a:lnTo>
                    <a:pt x="2741" y="550"/>
                  </a:lnTo>
                  <a:lnTo>
                    <a:pt x="2691" y="569"/>
                  </a:lnTo>
                  <a:lnTo>
                    <a:pt x="2640" y="587"/>
                  </a:lnTo>
                  <a:lnTo>
                    <a:pt x="2586" y="605"/>
                  </a:lnTo>
                  <a:lnTo>
                    <a:pt x="2533" y="622"/>
                  </a:lnTo>
                  <a:lnTo>
                    <a:pt x="2477" y="639"/>
                  </a:lnTo>
                  <a:lnTo>
                    <a:pt x="2419" y="656"/>
                  </a:lnTo>
                  <a:lnTo>
                    <a:pt x="2360" y="672"/>
                  </a:lnTo>
                  <a:lnTo>
                    <a:pt x="2301" y="688"/>
                  </a:lnTo>
                  <a:lnTo>
                    <a:pt x="2239" y="704"/>
                  </a:lnTo>
                  <a:lnTo>
                    <a:pt x="2176" y="719"/>
                  </a:lnTo>
                  <a:lnTo>
                    <a:pt x="2112" y="734"/>
                  </a:lnTo>
                  <a:lnTo>
                    <a:pt x="2048" y="748"/>
                  </a:lnTo>
                  <a:lnTo>
                    <a:pt x="1981" y="762"/>
                  </a:lnTo>
                  <a:lnTo>
                    <a:pt x="1914" y="776"/>
                  </a:lnTo>
                  <a:lnTo>
                    <a:pt x="1845" y="789"/>
                  </a:lnTo>
                  <a:lnTo>
                    <a:pt x="1775" y="801"/>
                  </a:lnTo>
                  <a:lnTo>
                    <a:pt x="1703" y="813"/>
                  </a:lnTo>
                  <a:lnTo>
                    <a:pt x="1631" y="824"/>
                  </a:lnTo>
                  <a:lnTo>
                    <a:pt x="1558" y="835"/>
                  </a:lnTo>
                  <a:lnTo>
                    <a:pt x="1483" y="846"/>
                  </a:lnTo>
                  <a:lnTo>
                    <a:pt x="1409" y="857"/>
                  </a:lnTo>
                  <a:lnTo>
                    <a:pt x="1333" y="866"/>
                  </a:lnTo>
                  <a:lnTo>
                    <a:pt x="1255" y="874"/>
                  </a:lnTo>
                  <a:lnTo>
                    <a:pt x="1177" y="884"/>
                  </a:lnTo>
                  <a:lnTo>
                    <a:pt x="1097" y="891"/>
                  </a:lnTo>
                  <a:lnTo>
                    <a:pt x="1018" y="899"/>
                  </a:lnTo>
                  <a:lnTo>
                    <a:pt x="937" y="905"/>
                  </a:lnTo>
                  <a:lnTo>
                    <a:pt x="855" y="912"/>
                  </a:lnTo>
                  <a:lnTo>
                    <a:pt x="773" y="917"/>
                  </a:lnTo>
                  <a:lnTo>
                    <a:pt x="690" y="923"/>
                  </a:lnTo>
                  <a:lnTo>
                    <a:pt x="606" y="928"/>
                  </a:lnTo>
                  <a:lnTo>
                    <a:pt x="521" y="931"/>
                  </a:lnTo>
                  <a:lnTo>
                    <a:pt x="436" y="935"/>
                  </a:lnTo>
                  <a:lnTo>
                    <a:pt x="350" y="937"/>
                  </a:lnTo>
                  <a:lnTo>
                    <a:pt x="264" y="940"/>
                  </a:lnTo>
                  <a:lnTo>
                    <a:pt x="176" y="942"/>
                  </a:lnTo>
                  <a:lnTo>
                    <a:pt x="89" y="942"/>
                  </a:lnTo>
                  <a:lnTo>
                    <a:pt x="0" y="943"/>
                  </a:lnTo>
                  <a:lnTo>
                    <a:pt x="0" y="1022"/>
                  </a:lnTo>
                  <a:lnTo>
                    <a:pt x="89" y="1022"/>
                  </a:lnTo>
                  <a:lnTo>
                    <a:pt x="177" y="1021"/>
                  </a:lnTo>
                  <a:lnTo>
                    <a:pt x="265" y="1019"/>
                  </a:lnTo>
                  <a:lnTo>
                    <a:pt x="352" y="1017"/>
                  </a:lnTo>
                  <a:lnTo>
                    <a:pt x="439" y="1015"/>
                  </a:lnTo>
                  <a:lnTo>
                    <a:pt x="524" y="1011"/>
                  </a:lnTo>
                  <a:lnTo>
                    <a:pt x="610" y="1006"/>
                  </a:lnTo>
                  <a:lnTo>
                    <a:pt x="694" y="1002"/>
                  </a:lnTo>
                  <a:lnTo>
                    <a:pt x="778" y="997"/>
                  </a:lnTo>
                  <a:lnTo>
                    <a:pt x="861" y="991"/>
                  </a:lnTo>
                  <a:lnTo>
                    <a:pt x="943" y="985"/>
                  </a:lnTo>
                  <a:lnTo>
                    <a:pt x="1025" y="978"/>
                  </a:lnTo>
                  <a:lnTo>
                    <a:pt x="1106" y="971"/>
                  </a:lnTo>
                  <a:lnTo>
                    <a:pt x="1185" y="962"/>
                  </a:lnTo>
                  <a:lnTo>
                    <a:pt x="1264" y="954"/>
                  </a:lnTo>
                  <a:lnTo>
                    <a:pt x="1342" y="945"/>
                  </a:lnTo>
                  <a:lnTo>
                    <a:pt x="1418" y="935"/>
                  </a:lnTo>
                  <a:lnTo>
                    <a:pt x="1494" y="924"/>
                  </a:lnTo>
                  <a:lnTo>
                    <a:pt x="1569" y="914"/>
                  </a:lnTo>
                  <a:lnTo>
                    <a:pt x="1644" y="903"/>
                  </a:lnTo>
                  <a:lnTo>
                    <a:pt x="1716" y="891"/>
                  </a:lnTo>
                  <a:lnTo>
                    <a:pt x="1788" y="879"/>
                  </a:lnTo>
                  <a:lnTo>
                    <a:pt x="1859" y="866"/>
                  </a:lnTo>
                  <a:lnTo>
                    <a:pt x="1928" y="853"/>
                  </a:lnTo>
                  <a:lnTo>
                    <a:pt x="1997" y="840"/>
                  </a:lnTo>
                  <a:lnTo>
                    <a:pt x="2063" y="826"/>
                  </a:lnTo>
                  <a:lnTo>
                    <a:pt x="2130" y="811"/>
                  </a:lnTo>
                  <a:lnTo>
                    <a:pt x="2194" y="796"/>
                  </a:lnTo>
                  <a:lnTo>
                    <a:pt x="2258" y="781"/>
                  </a:lnTo>
                  <a:lnTo>
                    <a:pt x="2320" y="765"/>
                  </a:lnTo>
                  <a:lnTo>
                    <a:pt x="2382" y="748"/>
                  </a:lnTo>
                  <a:lnTo>
                    <a:pt x="2441" y="732"/>
                  </a:lnTo>
                  <a:lnTo>
                    <a:pt x="2499" y="715"/>
                  </a:lnTo>
                  <a:lnTo>
                    <a:pt x="2555" y="697"/>
                  </a:lnTo>
                  <a:lnTo>
                    <a:pt x="2611" y="680"/>
                  </a:lnTo>
                  <a:lnTo>
                    <a:pt x="2665" y="662"/>
                  </a:lnTo>
                  <a:lnTo>
                    <a:pt x="2718" y="643"/>
                  </a:lnTo>
                  <a:lnTo>
                    <a:pt x="2768" y="624"/>
                  </a:lnTo>
                  <a:lnTo>
                    <a:pt x="2818" y="605"/>
                  </a:lnTo>
                  <a:lnTo>
                    <a:pt x="2866" y="586"/>
                  </a:lnTo>
                  <a:lnTo>
                    <a:pt x="2912" y="565"/>
                  </a:lnTo>
                  <a:lnTo>
                    <a:pt x="2957" y="544"/>
                  </a:lnTo>
                  <a:lnTo>
                    <a:pt x="3000" y="524"/>
                  </a:lnTo>
                  <a:lnTo>
                    <a:pt x="3041" y="502"/>
                  </a:lnTo>
                  <a:lnTo>
                    <a:pt x="3081" y="481"/>
                  </a:lnTo>
                  <a:lnTo>
                    <a:pt x="3120" y="460"/>
                  </a:lnTo>
                  <a:lnTo>
                    <a:pt x="3155" y="437"/>
                  </a:lnTo>
                  <a:lnTo>
                    <a:pt x="3190" y="415"/>
                  </a:lnTo>
                  <a:lnTo>
                    <a:pt x="3223" y="392"/>
                  </a:lnTo>
                  <a:lnTo>
                    <a:pt x="3254" y="368"/>
                  </a:lnTo>
                  <a:lnTo>
                    <a:pt x="3284" y="344"/>
                  </a:lnTo>
                  <a:lnTo>
                    <a:pt x="3311" y="321"/>
                  </a:lnTo>
                  <a:lnTo>
                    <a:pt x="3336" y="296"/>
                  </a:lnTo>
                  <a:lnTo>
                    <a:pt x="3360" y="272"/>
                  </a:lnTo>
                  <a:lnTo>
                    <a:pt x="3381" y="246"/>
                  </a:lnTo>
                  <a:lnTo>
                    <a:pt x="3401" y="221"/>
                  </a:lnTo>
                  <a:lnTo>
                    <a:pt x="3419" y="195"/>
                  </a:lnTo>
                  <a:lnTo>
                    <a:pt x="3435" y="167"/>
                  </a:lnTo>
                  <a:lnTo>
                    <a:pt x="3448" y="141"/>
                  </a:lnTo>
                  <a:lnTo>
                    <a:pt x="3459" y="114"/>
                  </a:lnTo>
                  <a:lnTo>
                    <a:pt x="3467" y="85"/>
                  </a:lnTo>
                  <a:lnTo>
                    <a:pt x="3474" y="57"/>
                  </a:lnTo>
                  <a:lnTo>
                    <a:pt x="3478" y="28"/>
                  </a:lnTo>
                  <a:lnTo>
                    <a:pt x="3479" y="0"/>
                  </a:lnTo>
                  <a:lnTo>
                    <a:pt x="3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9" name="Freeform 43"/>
            <p:cNvSpPr>
              <a:spLocks/>
            </p:cNvSpPr>
            <p:nvPr/>
          </p:nvSpPr>
          <p:spPr bwMode="auto">
            <a:xfrm>
              <a:off x="3262" y="1906"/>
              <a:ext cx="1305" cy="342"/>
            </a:xfrm>
            <a:custGeom>
              <a:avLst/>
              <a:gdLst>
                <a:gd name="T0" fmla="*/ 0 w 3479"/>
                <a:gd name="T1" fmla="*/ 0 h 1023"/>
                <a:gd name="T2" fmla="*/ 0 w 3479"/>
                <a:gd name="T3" fmla="*/ 0 h 1023"/>
                <a:gd name="T4" fmla="*/ 0 w 3479"/>
                <a:gd name="T5" fmla="*/ 0 h 1023"/>
                <a:gd name="T6" fmla="*/ 0 w 3479"/>
                <a:gd name="T7" fmla="*/ 0 h 1023"/>
                <a:gd name="T8" fmla="*/ 0 w 3479"/>
                <a:gd name="T9" fmla="*/ 0 h 1023"/>
                <a:gd name="T10" fmla="*/ 0 w 3479"/>
                <a:gd name="T11" fmla="*/ 0 h 1023"/>
                <a:gd name="T12" fmla="*/ 0 w 3479"/>
                <a:gd name="T13" fmla="*/ 0 h 1023"/>
                <a:gd name="T14" fmla="*/ 0 w 3479"/>
                <a:gd name="T15" fmla="*/ 0 h 1023"/>
                <a:gd name="T16" fmla="*/ 0 w 3479"/>
                <a:gd name="T17" fmla="*/ 0 h 1023"/>
                <a:gd name="T18" fmla="*/ 0 w 3479"/>
                <a:gd name="T19" fmla="*/ 0 h 1023"/>
                <a:gd name="T20" fmla="*/ 0 w 3479"/>
                <a:gd name="T21" fmla="*/ 0 h 1023"/>
                <a:gd name="T22" fmla="*/ 0 w 3479"/>
                <a:gd name="T23" fmla="*/ 0 h 1023"/>
                <a:gd name="T24" fmla="*/ 0 w 3479"/>
                <a:gd name="T25" fmla="*/ 0 h 1023"/>
                <a:gd name="T26" fmla="*/ 0 w 3479"/>
                <a:gd name="T27" fmla="*/ 0 h 1023"/>
                <a:gd name="T28" fmla="*/ 0 w 3479"/>
                <a:gd name="T29" fmla="*/ 0 h 1023"/>
                <a:gd name="T30" fmla="*/ 0 w 3479"/>
                <a:gd name="T31" fmla="*/ 0 h 1023"/>
                <a:gd name="T32" fmla="*/ 0 w 3479"/>
                <a:gd name="T33" fmla="*/ 0 h 1023"/>
                <a:gd name="T34" fmla="*/ 0 w 3479"/>
                <a:gd name="T35" fmla="*/ 0 h 1023"/>
                <a:gd name="T36" fmla="*/ 0 w 3479"/>
                <a:gd name="T37" fmla="*/ 0 h 1023"/>
                <a:gd name="T38" fmla="*/ 0 w 3479"/>
                <a:gd name="T39" fmla="*/ 0 h 1023"/>
                <a:gd name="T40" fmla="*/ 0 w 3479"/>
                <a:gd name="T41" fmla="*/ 0 h 1023"/>
                <a:gd name="T42" fmla="*/ 0 w 3479"/>
                <a:gd name="T43" fmla="*/ 0 h 1023"/>
                <a:gd name="T44" fmla="*/ 0 w 3479"/>
                <a:gd name="T45" fmla="*/ 0 h 1023"/>
                <a:gd name="T46" fmla="*/ 0 w 3479"/>
                <a:gd name="T47" fmla="*/ 0 h 1023"/>
                <a:gd name="T48" fmla="*/ 0 w 3479"/>
                <a:gd name="T49" fmla="*/ 0 h 1023"/>
                <a:gd name="T50" fmla="*/ 0 w 3479"/>
                <a:gd name="T51" fmla="*/ 0 h 1023"/>
                <a:gd name="T52" fmla="*/ 0 w 3479"/>
                <a:gd name="T53" fmla="*/ 0 h 1023"/>
                <a:gd name="T54" fmla="*/ 0 w 3479"/>
                <a:gd name="T55" fmla="*/ 0 h 1023"/>
                <a:gd name="T56" fmla="*/ 0 w 3479"/>
                <a:gd name="T57" fmla="*/ 0 h 1023"/>
                <a:gd name="T58" fmla="*/ 0 w 3479"/>
                <a:gd name="T59" fmla="*/ 0 h 1023"/>
                <a:gd name="T60" fmla="*/ 0 w 3479"/>
                <a:gd name="T61" fmla="*/ 0 h 1023"/>
                <a:gd name="T62" fmla="*/ 0 w 3479"/>
                <a:gd name="T63" fmla="*/ 0 h 1023"/>
                <a:gd name="T64" fmla="*/ 0 w 3479"/>
                <a:gd name="T65" fmla="*/ 0 h 1023"/>
                <a:gd name="T66" fmla="*/ 0 w 3479"/>
                <a:gd name="T67" fmla="*/ 0 h 1023"/>
                <a:gd name="T68" fmla="*/ 0 w 3479"/>
                <a:gd name="T69" fmla="*/ 0 h 1023"/>
                <a:gd name="T70" fmla="*/ 0 w 3479"/>
                <a:gd name="T71" fmla="*/ 0 h 1023"/>
                <a:gd name="T72" fmla="*/ 0 w 3479"/>
                <a:gd name="T73" fmla="*/ 0 h 1023"/>
                <a:gd name="T74" fmla="*/ 0 w 3479"/>
                <a:gd name="T75" fmla="*/ 0 h 1023"/>
                <a:gd name="T76" fmla="*/ 0 w 3479"/>
                <a:gd name="T77" fmla="*/ 0 h 1023"/>
                <a:gd name="T78" fmla="*/ 0 w 3479"/>
                <a:gd name="T79" fmla="*/ 0 h 1023"/>
                <a:gd name="T80" fmla="*/ 0 w 3479"/>
                <a:gd name="T81" fmla="*/ 0 h 1023"/>
                <a:gd name="T82" fmla="*/ 0 w 3479"/>
                <a:gd name="T83" fmla="*/ 0 h 1023"/>
                <a:gd name="T84" fmla="*/ 0 w 3479"/>
                <a:gd name="T85" fmla="*/ 0 h 1023"/>
                <a:gd name="T86" fmla="*/ 0 w 3479"/>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3"/>
                <a:gd name="T134" fmla="*/ 3479 w 3479"/>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3">
                  <a:moveTo>
                    <a:pt x="0" y="79"/>
                  </a:moveTo>
                  <a:lnTo>
                    <a:pt x="0" y="79"/>
                  </a:lnTo>
                  <a:lnTo>
                    <a:pt x="89" y="80"/>
                  </a:lnTo>
                  <a:lnTo>
                    <a:pt x="176" y="80"/>
                  </a:lnTo>
                  <a:lnTo>
                    <a:pt x="264" y="83"/>
                  </a:lnTo>
                  <a:lnTo>
                    <a:pt x="350" y="84"/>
                  </a:lnTo>
                  <a:lnTo>
                    <a:pt x="436" y="88"/>
                  </a:lnTo>
                  <a:lnTo>
                    <a:pt x="521" y="91"/>
                  </a:lnTo>
                  <a:lnTo>
                    <a:pt x="606" y="95"/>
                  </a:lnTo>
                  <a:lnTo>
                    <a:pt x="690" y="100"/>
                  </a:lnTo>
                  <a:lnTo>
                    <a:pt x="773" y="104"/>
                  </a:lnTo>
                  <a:lnTo>
                    <a:pt x="855" y="110"/>
                  </a:lnTo>
                  <a:lnTo>
                    <a:pt x="937" y="117"/>
                  </a:lnTo>
                  <a:lnTo>
                    <a:pt x="1018" y="123"/>
                  </a:lnTo>
                  <a:lnTo>
                    <a:pt x="1097" y="132"/>
                  </a:lnTo>
                  <a:lnTo>
                    <a:pt x="1177" y="139"/>
                  </a:lnTo>
                  <a:lnTo>
                    <a:pt x="1255" y="148"/>
                  </a:lnTo>
                  <a:lnTo>
                    <a:pt x="1333" y="157"/>
                  </a:lnTo>
                  <a:lnTo>
                    <a:pt x="1409" y="166"/>
                  </a:lnTo>
                  <a:lnTo>
                    <a:pt x="1483" y="177"/>
                  </a:lnTo>
                  <a:lnTo>
                    <a:pt x="1558" y="187"/>
                  </a:lnTo>
                  <a:lnTo>
                    <a:pt x="1631" y="198"/>
                  </a:lnTo>
                  <a:lnTo>
                    <a:pt x="1703" y="210"/>
                  </a:lnTo>
                  <a:lnTo>
                    <a:pt x="1775" y="222"/>
                  </a:lnTo>
                  <a:lnTo>
                    <a:pt x="1845" y="234"/>
                  </a:lnTo>
                  <a:lnTo>
                    <a:pt x="1914" y="247"/>
                  </a:lnTo>
                  <a:lnTo>
                    <a:pt x="1981" y="260"/>
                  </a:lnTo>
                  <a:lnTo>
                    <a:pt x="2048" y="274"/>
                  </a:lnTo>
                  <a:lnTo>
                    <a:pt x="2112" y="288"/>
                  </a:lnTo>
                  <a:lnTo>
                    <a:pt x="2176" y="304"/>
                  </a:lnTo>
                  <a:lnTo>
                    <a:pt x="2239" y="318"/>
                  </a:lnTo>
                  <a:lnTo>
                    <a:pt x="2301" y="334"/>
                  </a:lnTo>
                  <a:lnTo>
                    <a:pt x="2360" y="350"/>
                  </a:lnTo>
                  <a:lnTo>
                    <a:pt x="2419" y="367"/>
                  </a:lnTo>
                  <a:lnTo>
                    <a:pt x="2477" y="384"/>
                  </a:lnTo>
                  <a:lnTo>
                    <a:pt x="2533" y="400"/>
                  </a:lnTo>
                  <a:lnTo>
                    <a:pt x="2586" y="418"/>
                  </a:lnTo>
                  <a:lnTo>
                    <a:pt x="2640" y="436"/>
                  </a:lnTo>
                  <a:lnTo>
                    <a:pt x="2691" y="454"/>
                  </a:lnTo>
                  <a:lnTo>
                    <a:pt x="2741" y="473"/>
                  </a:lnTo>
                  <a:lnTo>
                    <a:pt x="2788" y="492"/>
                  </a:lnTo>
                  <a:lnTo>
                    <a:pt x="2835" y="511"/>
                  </a:lnTo>
                  <a:lnTo>
                    <a:pt x="2880" y="530"/>
                  </a:lnTo>
                  <a:lnTo>
                    <a:pt x="2924" y="550"/>
                  </a:lnTo>
                  <a:lnTo>
                    <a:pt x="2965" y="570"/>
                  </a:lnTo>
                  <a:lnTo>
                    <a:pt x="3005" y="590"/>
                  </a:lnTo>
                  <a:lnTo>
                    <a:pt x="3043" y="610"/>
                  </a:lnTo>
                  <a:lnTo>
                    <a:pt x="3079" y="632"/>
                  </a:lnTo>
                  <a:lnTo>
                    <a:pt x="3114" y="652"/>
                  </a:lnTo>
                  <a:lnTo>
                    <a:pt x="3146" y="673"/>
                  </a:lnTo>
                  <a:lnTo>
                    <a:pt x="3177" y="695"/>
                  </a:lnTo>
                  <a:lnTo>
                    <a:pt x="3205" y="716"/>
                  </a:lnTo>
                  <a:lnTo>
                    <a:pt x="3233" y="739"/>
                  </a:lnTo>
                  <a:lnTo>
                    <a:pt x="3258" y="760"/>
                  </a:lnTo>
                  <a:lnTo>
                    <a:pt x="3280" y="782"/>
                  </a:lnTo>
                  <a:lnTo>
                    <a:pt x="3302" y="804"/>
                  </a:lnTo>
                  <a:lnTo>
                    <a:pt x="3319" y="827"/>
                  </a:lnTo>
                  <a:lnTo>
                    <a:pt x="3337" y="848"/>
                  </a:lnTo>
                  <a:lnTo>
                    <a:pt x="3352" y="871"/>
                  </a:lnTo>
                  <a:lnTo>
                    <a:pt x="3365" y="892"/>
                  </a:lnTo>
                  <a:lnTo>
                    <a:pt x="3375" y="913"/>
                  </a:lnTo>
                  <a:lnTo>
                    <a:pt x="3384" y="936"/>
                  </a:lnTo>
                  <a:lnTo>
                    <a:pt x="3391" y="957"/>
                  </a:lnTo>
                  <a:lnTo>
                    <a:pt x="3396" y="979"/>
                  </a:lnTo>
                  <a:lnTo>
                    <a:pt x="3398" y="1001"/>
                  </a:lnTo>
                  <a:lnTo>
                    <a:pt x="3399" y="1023"/>
                  </a:lnTo>
                  <a:lnTo>
                    <a:pt x="3479" y="1023"/>
                  </a:lnTo>
                  <a:lnTo>
                    <a:pt x="3478" y="994"/>
                  </a:lnTo>
                  <a:lnTo>
                    <a:pt x="3474" y="966"/>
                  </a:lnTo>
                  <a:lnTo>
                    <a:pt x="3467" y="937"/>
                  </a:lnTo>
                  <a:lnTo>
                    <a:pt x="3459" y="909"/>
                  </a:lnTo>
                  <a:lnTo>
                    <a:pt x="3448" y="881"/>
                  </a:lnTo>
                  <a:lnTo>
                    <a:pt x="3435" y="854"/>
                  </a:lnTo>
                  <a:lnTo>
                    <a:pt x="3419" y="828"/>
                  </a:lnTo>
                  <a:lnTo>
                    <a:pt x="3401" y="802"/>
                  </a:lnTo>
                  <a:lnTo>
                    <a:pt x="3381" y="777"/>
                  </a:lnTo>
                  <a:lnTo>
                    <a:pt x="3360" y="751"/>
                  </a:lnTo>
                  <a:lnTo>
                    <a:pt x="3336" y="726"/>
                  </a:lnTo>
                  <a:lnTo>
                    <a:pt x="3311" y="702"/>
                  </a:lnTo>
                  <a:lnTo>
                    <a:pt x="3284" y="678"/>
                  </a:lnTo>
                  <a:lnTo>
                    <a:pt x="3254" y="654"/>
                  </a:lnTo>
                  <a:lnTo>
                    <a:pt x="3223" y="631"/>
                  </a:lnTo>
                  <a:lnTo>
                    <a:pt x="3190" y="608"/>
                  </a:lnTo>
                  <a:lnTo>
                    <a:pt x="3155" y="586"/>
                  </a:lnTo>
                  <a:lnTo>
                    <a:pt x="3120" y="563"/>
                  </a:lnTo>
                  <a:lnTo>
                    <a:pt x="3081" y="542"/>
                  </a:lnTo>
                  <a:lnTo>
                    <a:pt x="3041" y="520"/>
                  </a:lnTo>
                  <a:lnTo>
                    <a:pt x="3000" y="499"/>
                  </a:lnTo>
                  <a:lnTo>
                    <a:pt x="2957" y="477"/>
                  </a:lnTo>
                  <a:lnTo>
                    <a:pt x="2912" y="457"/>
                  </a:lnTo>
                  <a:lnTo>
                    <a:pt x="2866" y="437"/>
                  </a:lnTo>
                  <a:lnTo>
                    <a:pt x="2818" y="418"/>
                  </a:lnTo>
                  <a:lnTo>
                    <a:pt x="2768" y="398"/>
                  </a:lnTo>
                  <a:lnTo>
                    <a:pt x="2718" y="379"/>
                  </a:lnTo>
                  <a:lnTo>
                    <a:pt x="2665" y="361"/>
                  </a:lnTo>
                  <a:lnTo>
                    <a:pt x="2611" y="342"/>
                  </a:lnTo>
                  <a:lnTo>
                    <a:pt x="2555" y="324"/>
                  </a:lnTo>
                  <a:lnTo>
                    <a:pt x="2499" y="307"/>
                  </a:lnTo>
                  <a:lnTo>
                    <a:pt x="2441" y="290"/>
                  </a:lnTo>
                  <a:lnTo>
                    <a:pt x="2382" y="273"/>
                  </a:lnTo>
                  <a:lnTo>
                    <a:pt x="2320" y="258"/>
                  </a:lnTo>
                  <a:lnTo>
                    <a:pt x="2258" y="242"/>
                  </a:lnTo>
                  <a:lnTo>
                    <a:pt x="2194" y="227"/>
                  </a:lnTo>
                  <a:lnTo>
                    <a:pt x="2130" y="211"/>
                  </a:lnTo>
                  <a:lnTo>
                    <a:pt x="2063" y="197"/>
                  </a:lnTo>
                  <a:lnTo>
                    <a:pt x="1997" y="183"/>
                  </a:lnTo>
                  <a:lnTo>
                    <a:pt x="1928" y="170"/>
                  </a:lnTo>
                  <a:lnTo>
                    <a:pt x="1859" y="157"/>
                  </a:lnTo>
                  <a:lnTo>
                    <a:pt x="1788" y="143"/>
                  </a:lnTo>
                  <a:lnTo>
                    <a:pt x="1716" y="132"/>
                  </a:lnTo>
                  <a:lnTo>
                    <a:pt x="1644" y="120"/>
                  </a:lnTo>
                  <a:lnTo>
                    <a:pt x="1569" y="109"/>
                  </a:lnTo>
                  <a:lnTo>
                    <a:pt x="1494" y="98"/>
                  </a:lnTo>
                  <a:lnTo>
                    <a:pt x="1418" y="88"/>
                  </a:lnTo>
                  <a:lnTo>
                    <a:pt x="1342" y="78"/>
                  </a:lnTo>
                  <a:lnTo>
                    <a:pt x="1264" y="69"/>
                  </a:lnTo>
                  <a:lnTo>
                    <a:pt x="1185" y="60"/>
                  </a:lnTo>
                  <a:lnTo>
                    <a:pt x="1106" y="52"/>
                  </a:lnTo>
                  <a:lnTo>
                    <a:pt x="1025" y="45"/>
                  </a:lnTo>
                  <a:lnTo>
                    <a:pt x="943" y="38"/>
                  </a:lnTo>
                  <a:lnTo>
                    <a:pt x="861" y="32"/>
                  </a:lnTo>
                  <a:lnTo>
                    <a:pt x="778" y="26"/>
                  </a:lnTo>
                  <a:lnTo>
                    <a:pt x="694" y="20"/>
                  </a:lnTo>
                  <a:lnTo>
                    <a:pt x="610" y="15"/>
                  </a:lnTo>
                  <a:lnTo>
                    <a:pt x="524" y="12"/>
                  </a:lnTo>
                  <a:lnTo>
                    <a:pt x="439" y="8"/>
                  </a:lnTo>
                  <a:lnTo>
                    <a:pt x="352" y="6"/>
                  </a:lnTo>
                  <a:lnTo>
                    <a:pt x="265" y="3"/>
                  </a:lnTo>
                  <a:lnTo>
                    <a:pt x="177" y="2"/>
                  </a:lnTo>
                  <a:lnTo>
                    <a:pt x="89" y="1"/>
                  </a:lnTo>
                  <a:lnTo>
                    <a:pt x="0" y="0"/>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0" name="Freeform 44"/>
            <p:cNvSpPr>
              <a:spLocks/>
            </p:cNvSpPr>
            <p:nvPr/>
          </p:nvSpPr>
          <p:spPr bwMode="auto">
            <a:xfrm>
              <a:off x="1958" y="1906"/>
              <a:ext cx="1304" cy="342"/>
            </a:xfrm>
            <a:custGeom>
              <a:avLst/>
              <a:gdLst>
                <a:gd name="T0" fmla="*/ 0 w 3478"/>
                <a:gd name="T1" fmla="*/ 0 h 1023"/>
                <a:gd name="T2" fmla="*/ 0 w 3478"/>
                <a:gd name="T3" fmla="*/ 0 h 1023"/>
                <a:gd name="T4" fmla="*/ 0 w 3478"/>
                <a:gd name="T5" fmla="*/ 0 h 1023"/>
                <a:gd name="T6" fmla="*/ 0 w 3478"/>
                <a:gd name="T7" fmla="*/ 0 h 1023"/>
                <a:gd name="T8" fmla="*/ 0 w 3478"/>
                <a:gd name="T9" fmla="*/ 0 h 1023"/>
                <a:gd name="T10" fmla="*/ 0 w 3478"/>
                <a:gd name="T11" fmla="*/ 0 h 1023"/>
                <a:gd name="T12" fmla="*/ 0 w 3478"/>
                <a:gd name="T13" fmla="*/ 0 h 1023"/>
                <a:gd name="T14" fmla="*/ 0 w 3478"/>
                <a:gd name="T15" fmla="*/ 0 h 1023"/>
                <a:gd name="T16" fmla="*/ 0 w 3478"/>
                <a:gd name="T17" fmla="*/ 0 h 1023"/>
                <a:gd name="T18" fmla="*/ 0 w 3478"/>
                <a:gd name="T19" fmla="*/ 0 h 1023"/>
                <a:gd name="T20" fmla="*/ 0 w 3478"/>
                <a:gd name="T21" fmla="*/ 0 h 1023"/>
                <a:gd name="T22" fmla="*/ 0 w 3478"/>
                <a:gd name="T23" fmla="*/ 0 h 1023"/>
                <a:gd name="T24" fmla="*/ 0 w 3478"/>
                <a:gd name="T25" fmla="*/ 0 h 1023"/>
                <a:gd name="T26" fmla="*/ 0 w 3478"/>
                <a:gd name="T27" fmla="*/ 0 h 1023"/>
                <a:gd name="T28" fmla="*/ 0 w 3478"/>
                <a:gd name="T29" fmla="*/ 0 h 1023"/>
                <a:gd name="T30" fmla="*/ 0 w 3478"/>
                <a:gd name="T31" fmla="*/ 0 h 1023"/>
                <a:gd name="T32" fmla="*/ 0 w 3478"/>
                <a:gd name="T33" fmla="*/ 0 h 1023"/>
                <a:gd name="T34" fmla="*/ 0 w 3478"/>
                <a:gd name="T35" fmla="*/ 0 h 1023"/>
                <a:gd name="T36" fmla="*/ 0 w 3478"/>
                <a:gd name="T37" fmla="*/ 0 h 1023"/>
                <a:gd name="T38" fmla="*/ 0 w 3478"/>
                <a:gd name="T39" fmla="*/ 0 h 1023"/>
                <a:gd name="T40" fmla="*/ 0 w 3478"/>
                <a:gd name="T41" fmla="*/ 0 h 1023"/>
                <a:gd name="T42" fmla="*/ 0 w 3478"/>
                <a:gd name="T43" fmla="*/ 0 h 1023"/>
                <a:gd name="T44" fmla="*/ 0 w 3478"/>
                <a:gd name="T45" fmla="*/ 0 h 1023"/>
                <a:gd name="T46" fmla="*/ 0 w 3478"/>
                <a:gd name="T47" fmla="*/ 0 h 1023"/>
                <a:gd name="T48" fmla="*/ 0 w 3478"/>
                <a:gd name="T49" fmla="*/ 0 h 1023"/>
                <a:gd name="T50" fmla="*/ 0 w 3478"/>
                <a:gd name="T51" fmla="*/ 0 h 1023"/>
                <a:gd name="T52" fmla="*/ 0 w 3478"/>
                <a:gd name="T53" fmla="*/ 0 h 1023"/>
                <a:gd name="T54" fmla="*/ 0 w 3478"/>
                <a:gd name="T55" fmla="*/ 0 h 1023"/>
                <a:gd name="T56" fmla="*/ 0 w 3478"/>
                <a:gd name="T57" fmla="*/ 0 h 1023"/>
                <a:gd name="T58" fmla="*/ 0 w 3478"/>
                <a:gd name="T59" fmla="*/ 0 h 1023"/>
                <a:gd name="T60" fmla="*/ 0 w 3478"/>
                <a:gd name="T61" fmla="*/ 0 h 1023"/>
                <a:gd name="T62" fmla="*/ 0 w 3478"/>
                <a:gd name="T63" fmla="*/ 0 h 1023"/>
                <a:gd name="T64" fmla="*/ 0 w 3478"/>
                <a:gd name="T65" fmla="*/ 0 h 1023"/>
                <a:gd name="T66" fmla="*/ 0 w 3478"/>
                <a:gd name="T67" fmla="*/ 0 h 1023"/>
                <a:gd name="T68" fmla="*/ 0 w 3478"/>
                <a:gd name="T69" fmla="*/ 0 h 1023"/>
                <a:gd name="T70" fmla="*/ 0 w 3478"/>
                <a:gd name="T71" fmla="*/ 0 h 1023"/>
                <a:gd name="T72" fmla="*/ 0 w 3478"/>
                <a:gd name="T73" fmla="*/ 0 h 1023"/>
                <a:gd name="T74" fmla="*/ 0 w 3478"/>
                <a:gd name="T75" fmla="*/ 0 h 1023"/>
                <a:gd name="T76" fmla="*/ 0 w 3478"/>
                <a:gd name="T77" fmla="*/ 0 h 1023"/>
                <a:gd name="T78" fmla="*/ 0 w 3478"/>
                <a:gd name="T79" fmla="*/ 0 h 1023"/>
                <a:gd name="T80" fmla="*/ 0 w 3478"/>
                <a:gd name="T81" fmla="*/ 0 h 1023"/>
                <a:gd name="T82" fmla="*/ 0 w 3478"/>
                <a:gd name="T83" fmla="*/ 0 h 1023"/>
                <a:gd name="T84" fmla="*/ 0 w 3478"/>
                <a:gd name="T85" fmla="*/ 0 h 1023"/>
                <a:gd name="T86" fmla="*/ 0 w 3478"/>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3"/>
                <a:gd name="T134" fmla="*/ 3478 w 3478"/>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3">
                  <a:moveTo>
                    <a:pt x="80" y="1023"/>
                  </a:moveTo>
                  <a:lnTo>
                    <a:pt x="80" y="1023"/>
                  </a:lnTo>
                  <a:lnTo>
                    <a:pt x="81" y="1001"/>
                  </a:lnTo>
                  <a:lnTo>
                    <a:pt x="83" y="979"/>
                  </a:lnTo>
                  <a:lnTo>
                    <a:pt x="88" y="957"/>
                  </a:lnTo>
                  <a:lnTo>
                    <a:pt x="95" y="936"/>
                  </a:lnTo>
                  <a:lnTo>
                    <a:pt x="105" y="913"/>
                  </a:lnTo>
                  <a:lnTo>
                    <a:pt x="115" y="892"/>
                  </a:lnTo>
                  <a:lnTo>
                    <a:pt x="127" y="871"/>
                  </a:lnTo>
                  <a:lnTo>
                    <a:pt x="143" y="848"/>
                  </a:lnTo>
                  <a:lnTo>
                    <a:pt x="159" y="827"/>
                  </a:lnTo>
                  <a:lnTo>
                    <a:pt x="178" y="804"/>
                  </a:lnTo>
                  <a:lnTo>
                    <a:pt x="198" y="782"/>
                  </a:lnTo>
                  <a:lnTo>
                    <a:pt x="222" y="760"/>
                  </a:lnTo>
                  <a:lnTo>
                    <a:pt x="247" y="739"/>
                  </a:lnTo>
                  <a:lnTo>
                    <a:pt x="273" y="716"/>
                  </a:lnTo>
                  <a:lnTo>
                    <a:pt x="302" y="695"/>
                  </a:lnTo>
                  <a:lnTo>
                    <a:pt x="333" y="673"/>
                  </a:lnTo>
                  <a:lnTo>
                    <a:pt x="366" y="652"/>
                  </a:lnTo>
                  <a:lnTo>
                    <a:pt x="400" y="632"/>
                  </a:lnTo>
                  <a:lnTo>
                    <a:pt x="436" y="610"/>
                  </a:lnTo>
                  <a:lnTo>
                    <a:pt x="474" y="590"/>
                  </a:lnTo>
                  <a:lnTo>
                    <a:pt x="515" y="570"/>
                  </a:lnTo>
                  <a:lnTo>
                    <a:pt x="556" y="550"/>
                  </a:lnTo>
                  <a:lnTo>
                    <a:pt x="599" y="530"/>
                  </a:lnTo>
                  <a:lnTo>
                    <a:pt x="644" y="511"/>
                  </a:lnTo>
                  <a:lnTo>
                    <a:pt x="690" y="492"/>
                  </a:lnTo>
                  <a:lnTo>
                    <a:pt x="739" y="473"/>
                  </a:lnTo>
                  <a:lnTo>
                    <a:pt x="789" y="454"/>
                  </a:lnTo>
                  <a:lnTo>
                    <a:pt x="840" y="436"/>
                  </a:lnTo>
                  <a:lnTo>
                    <a:pt x="892" y="418"/>
                  </a:lnTo>
                  <a:lnTo>
                    <a:pt x="947" y="400"/>
                  </a:lnTo>
                  <a:lnTo>
                    <a:pt x="1003" y="384"/>
                  </a:lnTo>
                  <a:lnTo>
                    <a:pt x="1060" y="367"/>
                  </a:lnTo>
                  <a:lnTo>
                    <a:pt x="1118" y="350"/>
                  </a:lnTo>
                  <a:lnTo>
                    <a:pt x="1179" y="334"/>
                  </a:lnTo>
                  <a:lnTo>
                    <a:pt x="1239" y="318"/>
                  </a:lnTo>
                  <a:lnTo>
                    <a:pt x="1302" y="304"/>
                  </a:lnTo>
                  <a:lnTo>
                    <a:pt x="1367" y="288"/>
                  </a:lnTo>
                  <a:lnTo>
                    <a:pt x="1432" y="274"/>
                  </a:lnTo>
                  <a:lnTo>
                    <a:pt x="1499" y="260"/>
                  </a:lnTo>
                  <a:lnTo>
                    <a:pt x="1566" y="247"/>
                  </a:lnTo>
                  <a:lnTo>
                    <a:pt x="1635" y="234"/>
                  </a:lnTo>
                  <a:lnTo>
                    <a:pt x="1704" y="222"/>
                  </a:lnTo>
                  <a:lnTo>
                    <a:pt x="1775" y="210"/>
                  </a:lnTo>
                  <a:lnTo>
                    <a:pt x="1848" y="198"/>
                  </a:lnTo>
                  <a:lnTo>
                    <a:pt x="1922" y="187"/>
                  </a:lnTo>
                  <a:lnTo>
                    <a:pt x="1995" y="177"/>
                  </a:lnTo>
                  <a:lnTo>
                    <a:pt x="2070" y="166"/>
                  </a:lnTo>
                  <a:lnTo>
                    <a:pt x="2147" y="157"/>
                  </a:lnTo>
                  <a:lnTo>
                    <a:pt x="2225" y="148"/>
                  </a:lnTo>
                  <a:lnTo>
                    <a:pt x="2302" y="139"/>
                  </a:lnTo>
                  <a:lnTo>
                    <a:pt x="2381" y="132"/>
                  </a:lnTo>
                  <a:lnTo>
                    <a:pt x="2461" y="123"/>
                  </a:lnTo>
                  <a:lnTo>
                    <a:pt x="2542" y="117"/>
                  </a:lnTo>
                  <a:lnTo>
                    <a:pt x="2624" y="110"/>
                  </a:lnTo>
                  <a:lnTo>
                    <a:pt x="2706" y="104"/>
                  </a:lnTo>
                  <a:lnTo>
                    <a:pt x="2789" y="100"/>
                  </a:lnTo>
                  <a:lnTo>
                    <a:pt x="2873" y="95"/>
                  </a:lnTo>
                  <a:lnTo>
                    <a:pt x="2958" y="91"/>
                  </a:lnTo>
                  <a:lnTo>
                    <a:pt x="3043" y="88"/>
                  </a:lnTo>
                  <a:lnTo>
                    <a:pt x="3129" y="84"/>
                  </a:lnTo>
                  <a:lnTo>
                    <a:pt x="3216" y="83"/>
                  </a:lnTo>
                  <a:lnTo>
                    <a:pt x="3302" y="80"/>
                  </a:lnTo>
                  <a:lnTo>
                    <a:pt x="3390" y="80"/>
                  </a:lnTo>
                  <a:lnTo>
                    <a:pt x="3478" y="79"/>
                  </a:lnTo>
                  <a:lnTo>
                    <a:pt x="3478" y="0"/>
                  </a:lnTo>
                  <a:lnTo>
                    <a:pt x="3390" y="1"/>
                  </a:lnTo>
                  <a:lnTo>
                    <a:pt x="3301" y="2"/>
                  </a:lnTo>
                  <a:lnTo>
                    <a:pt x="3213" y="3"/>
                  </a:lnTo>
                  <a:lnTo>
                    <a:pt x="3127" y="6"/>
                  </a:lnTo>
                  <a:lnTo>
                    <a:pt x="3040" y="8"/>
                  </a:lnTo>
                  <a:lnTo>
                    <a:pt x="2954" y="12"/>
                  </a:lnTo>
                  <a:lnTo>
                    <a:pt x="2869" y="15"/>
                  </a:lnTo>
                  <a:lnTo>
                    <a:pt x="2784" y="20"/>
                  </a:lnTo>
                  <a:lnTo>
                    <a:pt x="2701" y="26"/>
                  </a:lnTo>
                  <a:lnTo>
                    <a:pt x="2618" y="32"/>
                  </a:lnTo>
                  <a:lnTo>
                    <a:pt x="2536" y="38"/>
                  </a:lnTo>
                  <a:lnTo>
                    <a:pt x="2455" y="45"/>
                  </a:lnTo>
                  <a:lnTo>
                    <a:pt x="2374" y="52"/>
                  </a:lnTo>
                  <a:lnTo>
                    <a:pt x="2295" y="60"/>
                  </a:lnTo>
                  <a:lnTo>
                    <a:pt x="2215" y="69"/>
                  </a:lnTo>
                  <a:lnTo>
                    <a:pt x="2138" y="78"/>
                  </a:lnTo>
                  <a:lnTo>
                    <a:pt x="2061" y="88"/>
                  </a:lnTo>
                  <a:lnTo>
                    <a:pt x="1985" y="98"/>
                  </a:lnTo>
                  <a:lnTo>
                    <a:pt x="1910" y="109"/>
                  </a:lnTo>
                  <a:lnTo>
                    <a:pt x="1836" y="120"/>
                  </a:lnTo>
                  <a:lnTo>
                    <a:pt x="1764" y="132"/>
                  </a:lnTo>
                  <a:lnTo>
                    <a:pt x="1691" y="143"/>
                  </a:lnTo>
                  <a:lnTo>
                    <a:pt x="1621" y="157"/>
                  </a:lnTo>
                  <a:lnTo>
                    <a:pt x="1551" y="170"/>
                  </a:lnTo>
                  <a:lnTo>
                    <a:pt x="1482" y="183"/>
                  </a:lnTo>
                  <a:lnTo>
                    <a:pt x="1415" y="197"/>
                  </a:lnTo>
                  <a:lnTo>
                    <a:pt x="1349" y="211"/>
                  </a:lnTo>
                  <a:lnTo>
                    <a:pt x="1285" y="227"/>
                  </a:lnTo>
                  <a:lnTo>
                    <a:pt x="1220" y="242"/>
                  </a:lnTo>
                  <a:lnTo>
                    <a:pt x="1159" y="258"/>
                  </a:lnTo>
                  <a:lnTo>
                    <a:pt x="1098" y="273"/>
                  </a:lnTo>
                  <a:lnTo>
                    <a:pt x="1039" y="290"/>
                  </a:lnTo>
                  <a:lnTo>
                    <a:pt x="980" y="307"/>
                  </a:lnTo>
                  <a:lnTo>
                    <a:pt x="923" y="324"/>
                  </a:lnTo>
                  <a:lnTo>
                    <a:pt x="867" y="342"/>
                  </a:lnTo>
                  <a:lnTo>
                    <a:pt x="814" y="361"/>
                  </a:lnTo>
                  <a:lnTo>
                    <a:pt x="762" y="379"/>
                  </a:lnTo>
                  <a:lnTo>
                    <a:pt x="711" y="398"/>
                  </a:lnTo>
                  <a:lnTo>
                    <a:pt x="661" y="418"/>
                  </a:lnTo>
                  <a:lnTo>
                    <a:pt x="613" y="437"/>
                  </a:lnTo>
                  <a:lnTo>
                    <a:pt x="567" y="457"/>
                  </a:lnTo>
                  <a:lnTo>
                    <a:pt x="523" y="477"/>
                  </a:lnTo>
                  <a:lnTo>
                    <a:pt x="479" y="499"/>
                  </a:lnTo>
                  <a:lnTo>
                    <a:pt x="437" y="520"/>
                  </a:lnTo>
                  <a:lnTo>
                    <a:pt x="398" y="542"/>
                  </a:lnTo>
                  <a:lnTo>
                    <a:pt x="360" y="563"/>
                  </a:lnTo>
                  <a:lnTo>
                    <a:pt x="323" y="586"/>
                  </a:lnTo>
                  <a:lnTo>
                    <a:pt x="289" y="608"/>
                  </a:lnTo>
                  <a:lnTo>
                    <a:pt x="257" y="631"/>
                  </a:lnTo>
                  <a:lnTo>
                    <a:pt x="225" y="654"/>
                  </a:lnTo>
                  <a:lnTo>
                    <a:pt x="196" y="678"/>
                  </a:lnTo>
                  <a:lnTo>
                    <a:pt x="169" y="702"/>
                  </a:lnTo>
                  <a:lnTo>
                    <a:pt x="143" y="726"/>
                  </a:lnTo>
                  <a:lnTo>
                    <a:pt x="119" y="751"/>
                  </a:lnTo>
                  <a:lnTo>
                    <a:pt x="97" y="777"/>
                  </a:lnTo>
                  <a:lnTo>
                    <a:pt x="78" y="802"/>
                  </a:lnTo>
                  <a:lnTo>
                    <a:pt x="61" y="828"/>
                  </a:lnTo>
                  <a:lnTo>
                    <a:pt x="45" y="854"/>
                  </a:lnTo>
                  <a:lnTo>
                    <a:pt x="32" y="881"/>
                  </a:lnTo>
                  <a:lnTo>
                    <a:pt x="20" y="909"/>
                  </a:lnTo>
                  <a:lnTo>
                    <a:pt x="12" y="937"/>
                  </a:lnTo>
                  <a:lnTo>
                    <a:pt x="6" y="966"/>
                  </a:lnTo>
                  <a:lnTo>
                    <a:pt x="1" y="994"/>
                  </a:lnTo>
                  <a:lnTo>
                    <a:pt x="0" y="1023"/>
                  </a:lnTo>
                  <a:lnTo>
                    <a:pt x="80" y="10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1" name="Freeform 45"/>
            <p:cNvSpPr>
              <a:spLocks/>
            </p:cNvSpPr>
            <p:nvPr/>
          </p:nvSpPr>
          <p:spPr bwMode="auto">
            <a:xfrm>
              <a:off x="1958" y="2248"/>
              <a:ext cx="1304" cy="340"/>
            </a:xfrm>
            <a:custGeom>
              <a:avLst/>
              <a:gdLst>
                <a:gd name="T0" fmla="*/ 0 w 3478"/>
                <a:gd name="T1" fmla="*/ 0 h 1022"/>
                <a:gd name="T2" fmla="*/ 0 w 3478"/>
                <a:gd name="T3" fmla="*/ 0 h 1022"/>
                <a:gd name="T4" fmla="*/ 0 w 3478"/>
                <a:gd name="T5" fmla="*/ 0 h 1022"/>
                <a:gd name="T6" fmla="*/ 0 w 3478"/>
                <a:gd name="T7" fmla="*/ 0 h 1022"/>
                <a:gd name="T8" fmla="*/ 0 w 3478"/>
                <a:gd name="T9" fmla="*/ 0 h 1022"/>
                <a:gd name="T10" fmla="*/ 0 w 3478"/>
                <a:gd name="T11" fmla="*/ 0 h 1022"/>
                <a:gd name="T12" fmla="*/ 0 w 3478"/>
                <a:gd name="T13" fmla="*/ 0 h 1022"/>
                <a:gd name="T14" fmla="*/ 0 w 3478"/>
                <a:gd name="T15" fmla="*/ 0 h 1022"/>
                <a:gd name="T16" fmla="*/ 0 w 3478"/>
                <a:gd name="T17" fmla="*/ 0 h 1022"/>
                <a:gd name="T18" fmla="*/ 0 w 3478"/>
                <a:gd name="T19" fmla="*/ 0 h 1022"/>
                <a:gd name="T20" fmla="*/ 0 w 3478"/>
                <a:gd name="T21" fmla="*/ 0 h 1022"/>
                <a:gd name="T22" fmla="*/ 0 w 3478"/>
                <a:gd name="T23" fmla="*/ 0 h 1022"/>
                <a:gd name="T24" fmla="*/ 0 w 3478"/>
                <a:gd name="T25" fmla="*/ 0 h 1022"/>
                <a:gd name="T26" fmla="*/ 0 w 3478"/>
                <a:gd name="T27" fmla="*/ 0 h 1022"/>
                <a:gd name="T28" fmla="*/ 0 w 3478"/>
                <a:gd name="T29" fmla="*/ 0 h 1022"/>
                <a:gd name="T30" fmla="*/ 0 w 3478"/>
                <a:gd name="T31" fmla="*/ 0 h 1022"/>
                <a:gd name="T32" fmla="*/ 0 w 3478"/>
                <a:gd name="T33" fmla="*/ 0 h 1022"/>
                <a:gd name="T34" fmla="*/ 0 w 3478"/>
                <a:gd name="T35" fmla="*/ 0 h 1022"/>
                <a:gd name="T36" fmla="*/ 0 w 3478"/>
                <a:gd name="T37" fmla="*/ 0 h 1022"/>
                <a:gd name="T38" fmla="*/ 0 w 3478"/>
                <a:gd name="T39" fmla="*/ 0 h 1022"/>
                <a:gd name="T40" fmla="*/ 0 w 3478"/>
                <a:gd name="T41" fmla="*/ 0 h 1022"/>
                <a:gd name="T42" fmla="*/ 0 w 3478"/>
                <a:gd name="T43" fmla="*/ 0 h 1022"/>
                <a:gd name="T44" fmla="*/ 0 w 3478"/>
                <a:gd name="T45" fmla="*/ 0 h 1022"/>
                <a:gd name="T46" fmla="*/ 0 w 3478"/>
                <a:gd name="T47" fmla="*/ 0 h 1022"/>
                <a:gd name="T48" fmla="*/ 0 w 3478"/>
                <a:gd name="T49" fmla="*/ 0 h 1022"/>
                <a:gd name="T50" fmla="*/ 0 w 3478"/>
                <a:gd name="T51" fmla="*/ 0 h 1022"/>
                <a:gd name="T52" fmla="*/ 0 w 3478"/>
                <a:gd name="T53" fmla="*/ 0 h 1022"/>
                <a:gd name="T54" fmla="*/ 0 w 3478"/>
                <a:gd name="T55" fmla="*/ 0 h 1022"/>
                <a:gd name="T56" fmla="*/ 0 w 3478"/>
                <a:gd name="T57" fmla="*/ 0 h 1022"/>
                <a:gd name="T58" fmla="*/ 0 w 3478"/>
                <a:gd name="T59" fmla="*/ 0 h 1022"/>
                <a:gd name="T60" fmla="*/ 0 w 3478"/>
                <a:gd name="T61" fmla="*/ 0 h 1022"/>
                <a:gd name="T62" fmla="*/ 0 w 3478"/>
                <a:gd name="T63" fmla="*/ 0 h 1022"/>
                <a:gd name="T64" fmla="*/ 0 w 3478"/>
                <a:gd name="T65" fmla="*/ 0 h 1022"/>
                <a:gd name="T66" fmla="*/ 0 w 3478"/>
                <a:gd name="T67" fmla="*/ 0 h 1022"/>
                <a:gd name="T68" fmla="*/ 0 w 3478"/>
                <a:gd name="T69" fmla="*/ 0 h 1022"/>
                <a:gd name="T70" fmla="*/ 0 w 3478"/>
                <a:gd name="T71" fmla="*/ 0 h 1022"/>
                <a:gd name="T72" fmla="*/ 0 w 3478"/>
                <a:gd name="T73" fmla="*/ 0 h 1022"/>
                <a:gd name="T74" fmla="*/ 0 w 3478"/>
                <a:gd name="T75" fmla="*/ 0 h 1022"/>
                <a:gd name="T76" fmla="*/ 0 w 3478"/>
                <a:gd name="T77" fmla="*/ 0 h 1022"/>
                <a:gd name="T78" fmla="*/ 0 w 3478"/>
                <a:gd name="T79" fmla="*/ 0 h 1022"/>
                <a:gd name="T80" fmla="*/ 0 w 3478"/>
                <a:gd name="T81" fmla="*/ 0 h 1022"/>
                <a:gd name="T82" fmla="*/ 0 w 3478"/>
                <a:gd name="T83" fmla="*/ 0 h 1022"/>
                <a:gd name="T84" fmla="*/ 0 w 3478"/>
                <a:gd name="T85" fmla="*/ 0 h 1022"/>
                <a:gd name="T86" fmla="*/ 0 w 3478"/>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2"/>
                <a:gd name="T134" fmla="*/ 3478 w 3478"/>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2">
                  <a:moveTo>
                    <a:pt x="3478" y="943"/>
                  </a:moveTo>
                  <a:lnTo>
                    <a:pt x="3478" y="943"/>
                  </a:lnTo>
                  <a:lnTo>
                    <a:pt x="3390" y="942"/>
                  </a:lnTo>
                  <a:lnTo>
                    <a:pt x="3302" y="942"/>
                  </a:lnTo>
                  <a:lnTo>
                    <a:pt x="3216" y="940"/>
                  </a:lnTo>
                  <a:lnTo>
                    <a:pt x="3129" y="937"/>
                  </a:lnTo>
                  <a:lnTo>
                    <a:pt x="3043" y="935"/>
                  </a:lnTo>
                  <a:lnTo>
                    <a:pt x="2958" y="931"/>
                  </a:lnTo>
                  <a:lnTo>
                    <a:pt x="2873" y="928"/>
                  </a:lnTo>
                  <a:lnTo>
                    <a:pt x="2789" y="923"/>
                  </a:lnTo>
                  <a:lnTo>
                    <a:pt x="2706" y="917"/>
                  </a:lnTo>
                  <a:lnTo>
                    <a:pt x="2624" y="912"/>
                  </a:lnTo>
                  <a:lnTo>
                    <a:pt x="2542" y="905"/>
                  </a:lnTo>
                  <a:lnTo>
                    <a:pt x="2461" y="899"/>
                  </a:lnTo>
                  <a:lnTo>
                    <a:pt x="2381" y="891"/>
                  </a:lnTo>
                  <a:lnTo>
                    <a:pt x="2302" y="884"/>
                  </a:lnTo>
                  <a:lnTo>
                    <a:pt x="2225" y="874"/>
                  </a:lnTo>
                  <a:lnTo>
                    <a:pt x="2147" y="866"/>
                  </a:lnTo>
                  <a:lnTo>
                    <a:pt x="2070" y="857"/>
                  </a:lnTo>
                  <a:lnTo>
                    <a:pt x="1995" y="846"/>
                  </a:lnTo>
                  <a:lnTo>
                    <a:pt x="1922" y="835"/>
                  </a:lnTo>
                  <a:lnTo>
                    <a:pt x="1848" y="824"/>
                  </a:lnTo>
                  <a:lnTo>
                    <a:pt x="1775" y="813"/>
                  </a:lnTo>
                  <a:lnTo>
                    <a:pt x="1704" y="801"/>
                  </a:lnTo>
                  <a:lnTo>
                    <a:pt x="1635" y="789"/>
                  </a:lnTo>
                  <a:lnTo>
                    <a:pt x="1566" y="776"/>
                  </a:lnTo>
                  <a:lnTo>
                    <a:pt x="1499" y="762"/>
                  </a:lnTo>
                  <a:lnTo>
                    <a:pt x="1432" y="748"/>
                  </a:lnTo>
                  <a:lnTo>
                    <a:pt x="1367" y="734"/>
                  </a:lnTo>
                  <a:lnTo>
                    <a:pt x="1302" y="719"/>
                  </a:lnTo>
                  <a:lnTo>
                    <a:pt x="1239" y="704"/>
                  </a:lnTo>
                  <a:lnTo>
                    <a:pt x="1179" y="688"/>
                  </a:lnTo>
                  <a:lnTo>
                    <a:pt x="1118" y="672"/>
                  </a:lnTo>
                  <a:lnTo>
                    <a:pt x="1060" y="656"/>
                  </a:lnTo>
                  <a:lnTo>
                    <a:pt x="1003" y="639"/>
                  </a:lnTo>
                  <a:lnTo>
                    <a:pt x="947" y="622"/>
                  </a:lnTo>
                  <a:lnTo>
                    <a:pt x="892" y="605"/>
                  </a:lnTo>
                  <a:lnTo>
                    <a:pt x="840" y="587"/>
                  </a:lnTo>
                  <a:lnTo>
                    <a:pt x="789" y="569"/>
                  </a:lnTo>
                  <a:lnTo>
                    <a:pt x="739" y="550"/>
                  </a:lnTo>
                  <a:lnTo>
                    <a:pt x="690" y="531"/>
                  </a:lnTo>
                  <a:lnTo>
                    <a:pt x="644" y="512"/>
                  </a:lnTo>
                  <a:lnTo>
                    <a:pt x="599" y="493"/>
                  </a:lnTo>
                  <a:lnTo>
                    <a:pt x="556" y="473"/>
                  </a:lnTo>
                  <a:lnTo>
                    <a:pt x="515" y="453"/>
                  </a:lnTo>
                  <a:lnTo>
                    <a:pt x="474" y="432"/>
                  </a:lnTo>
                  <a:lnTo>
                    <a:pt x="436" y="412"/>
                  </a:lnTo>
                  <a:lnTo>
                    <a:pt x="400" y="391"/>
                  </a:lnTo>
                  <a:lnTo>
                    <a:pt x="366" y="371"/>
                  </a:lnTo>
                  <a:lnTo>
                    <a:pt x="333" y="349"/>
                  </a:lnTo>
                  <a:lnTo>
                    <a:pt x="302" y="328"/>
                  </a:lnTo>
                  <a:lnTo>
                    <a:pt x="273" y="305"/>
                  </a:lnTo>
                  <a:lnTo>
                    <a:pt x="247" y="284"/>
                  </a:lnTo>
                  <a:lnTo>
                    <a:pt x="222" y="262"/>
                  </a:lnTo>
                  <a:lnTo>
                    <a:pt x="198" y="240"/>
                  </a:lnTo>
                  <a:lnTo>
                    <a:pt x="178" y="218"/>
                  </a:lnTo>
                  <a:lnTo>
                    <a:pt x="159" y="196"/>
                  </a:lnTo>
                  <a:lnTo>
                    <a:pt x="143" y="174"/>
                  </a:lnTo>
                  <a:lnTo>
                    <a:pt x="127" y="152"/>
                  </a:lnTo>
                  <a:lnTo>
                    <a:pt x="115" y="131"/>
                  </a:lnTo>
                  <a:lnTo>
                    <a:pt x="105" y="108"/>
                  </a:lnTo>
                  <a:lnTo>
                    <a:pt x="95" y="87"/>
                  </a:lnTo>
                  <a:lnTo>
                    <a:pt x="88" y="65"/>
                  </a:lnTo>
                  <a:lnTo>
                    <a:pt x="83" y="44"/>
                  </a:lnTo>
                  <a:lnTo>
                    <a:pt x="81" y="21"/>
                  </a:lnTo>
                  <a:lnTo>
                    <a:pt x="80" y="0"/>
                  </a:lnTo>
                  <a:lnTo>
                    <a:pt x="0" y="0"/>
                  </a:lnTo>
                  <a:lnTo>
                    <a:pt x="1" y="28"/>
                  </a:lnTo>
                  <a:lnTo>
                    <a:pt x="6" y="57"/>
                  </a:lnTo>
                  <a:lnTo>
                    <a:pt x="12" y="85"/>
                  </a:lnTo>
                  <a:lnTo>
                    <a:pt x="20" y="114"/>
                  </a:lnTo>
                  <a:lnTo>
                    <a:pt x="32" y="141"/>
                  </a:lnTo>
                  <a:lnTo>
                    <a:pt x="45" y="167"/>
                  </a:lnTo>
                  <a:lnTo>
                    <a:pt x="61" y="195"/>
                  </a:lnTo>
                  <a:lnTo>
                    <a:pt x="78" y="221"/>
                  </a:lnTo>
                  <a:lnTo>
                    <a:pt x="97" y="246"/>
                  </a:lnTo>
                  <a:lnTo>
                    <a:pt x="119" y="272"/>
                  </a:lnTo>
                  <a:lnTo>
                    <a:pt x="143" y="296"/>
                  </a:lnTo>
                  <a:lnTo>
                    <a:pt x="169" y="321"/>
                  </a:lnTo>
                  <a:lnTo>
                    <a:pt x="196" y="344"/>
                  </a:lnTo>
                  <a:lnTo>
                    <a:pt x="225" y="368"/>
                  </a:lnTo>
                  <a:lnTo>
                    <a:pt x="257" y="392"/>
                  </a:lnTo>
                  <a:lnTo>
                    <a:pt x="289" y="415"/>
                  </a:lnTo>
                  <a:lnTo>
                    <a:pt x="323" y="437"/>
                  </a:lnTo>
                  <a:lnTo>
                    <a:pt x="360" y="460"/>
                  </a:lnTo>
                  <a:lnTo>
                    <a:pt x="398" y="481"/>
                  </a:lnTo>
                  <a:lnTo>
                    <a:pt x="437" y="502"/>
                  </a:lnTo>
                  <a:lnTo>
                    <a:pt x="479" y="524"/>
                  </a:lnTo>
                  <a:lnTo>
                    <a:pt x="523" y="544"/>
                  </a:lnTo>
                  <a:lnTo>
                    <a:pt x="567" y="565"/>
                  </a:lnTo>
                  <a:lnTo>
                    <a:pt x="613" y="586"/>
                  </a:lnTo>
                  <a:lnTo>
                    <a:pt x="661" y="605"/>
                  </a:lnTo>
                  <a:lnTo>
                    <a:pt x="711" y="624"/>
                  </a:lnTo>
                  <a:lnTo>
                    <a:pt x="762" y="643"/>
                  </a:lnTo>
                  <a:lnTo>
                    <a:pt x="814" y="662"/>
                  </a:lnTo>
                  <a:lnTo>
                    <a:pt x="867" y="680"/>
                  </a:lnTo>
                  <a:lnTo>
                    <a:pt x="923" y="697"/>
                  </a:lnTo>
                  <a:lnTo>
                    <a:pt x="980" y="715"/>
                  </a:lnTo>
                  <a:lnTo>
                    <a:pt x="1039" y="732"/>
                  </a:lnTo>
                  <a:lnTo>
                    <a:pt x="1098" y="748"/>
                  </a:lnTo>
                  <a:lnTo>
                    <a:pt x="1159" y="765"/>
                  </a:lnTo>
                  <a:lnTo>
                    <a:pt x="1220" y="781"/>
                  </a:lnTo>
                  <a:lnTo>
                    <a:pt x="1285" y="796"/>
                  </a:lnTo>
                  <a:lnTo>
                    <a:pt x="1349" y="811"/>
                  </a:lnTo>
                  <a:lnTo>
                    <a:pt x="1415" y="826"/>
                  </a:lnTo>
                  <a:lnTo>
                    <a:pt x="1482" y="840"/>
                  </a:lnTo>
                  <a:lnTo>
                    <a:pt x="1551" y="853"/>
                  </a:lnTo>
                  <a:lnTo>
                    <a:pt x="1621" y="866"/>
                  </a:lnTo>
                  <a:lnTo>
                    <a:pt x="1691" y="879"/>
                  </a:lnTo>
                  <a:lnTo>
                    <a:pt x="1764" y="891"/>
                  </a:lnTo>
                  <a:lnTo>
                    <a:pt x="1836" y="903"/>
                  </a:lnTo>
                  <a:lnTo>
                    <a:pt x="1910" y="914"/>
                  </a:lnTo>
                  <a:lnTo>
                    <a:pt x="1985" y="924"/>
                  </a:lnTo>
                  <a:lnTo>
                    <a:pt x="2061" y="935"/>
                  </a:lnTo>
                  <a:lnTo>
                    <a:pt x="2138" y="945"/>
                  </a:lnTo>
                  <a:lnTo>
                    <a:pt x="2215" y="954"/>
                  </a:lnTo>
                  <a:lnTo>
                    <a:pt x="2295" y="962"/>
                  </a:lnTo>
                  <a:lnTo>
                    <a:pt x="2374" y="971"/>
                  </a:lnTo>
                  <a:lnTo>
                    <a:pt x="2455" y="978"/>
                  </a:lnTo>
                  <a:lnTo>
                    <a:pt x="2536" y="985"/>
                  </a:lnTo>
                  <a:lnTo>
                    <a:pt x="2618" y="991"/>
                  </a:lnTo>
                  <a:lnTo>
                    <a:pt x="2701" y="997"/>
                  </a:lnTo>
                  <a:lnTo>
                    <a:pt x="2784" y="1002"/>
                  </a:lnTo>
                  <a:lnTo>
                    <a:pt x="2869" y="1006"/>
                  </a:lnTo>
                  <a:lnTo>
                    <a:pt x="2954" y="1011"/>
                  </a:lnTo>
                  <a:lnTo>
                    <a:pt x="3040" y="1015"/>
                  </a:lnTo>
                  <a:lnTo>
                    <a:pt x="3127" y="1017"/>
                  </a:lnTo>
                  <a:lnTo>
                    <a:pt x="3213" y="1019"/>
                  </a:lnTo>
                  <a:lnTo>
                    <a:pt x="3301" y="1021"/>
                  </a:lnTo>
                  <a:lnTo>
                    <a:pt x="3390" y="1022"/>
                  </a:lnTo>
                  <a:lnTo>
                    <a:pt x="3478" y="1022"/>
                  </a:lnTo>
                  <a:lnTo>
                    <a:pt x="3478"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2" name="Rectangle 46"/>
            <p:cNvSpPr>
              <a:spLocks noChangeArrowheads="1"/>
            </p:cNvSpPr>
            <p:nvPr/>
          </p:nvSpPr>
          <p:spPr bwMode="auto">
            <a:xfrm>
              <a:off x="2137" y="2077"/>
              <a:ext cx="2189"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89" b="1" i="0" u="none" strike="noStrike" kern="1200" cap="none" spc="0" normalizeH="0" baseline="0" noProof="0">
                  <a:ln>
                    <a:noFill/>
                  </a:ln>
                  <a:solidFill>
                    <a:srgbClr val="FFFFFF"/>
                  </a:solidFill>
                  <a:effectLst/>
                  <a:uLnTx/>
                  <a:uFillTx/>
                  <a:latin typeface="Arial" charset="0"/>
                  <a:ea typeface="MS PGothic" charset="0"/>
                  <a:cs typeface="MS PGothic" charset="0"/>
                </a:rPr>
                <a:t>HYPERGLYCEMIA</a:t>
              </a:r>
              <a:endParaRPr kumimoji="0" lang="en-US" sz="2489" b="0" i="0" u="none" strike="noStrike" kern="1200" cap="none" spc="0" normalizeH="0" baseline="0" noProof="0">
                <a:ln>
                  <a:noFill/>
                </a:ln>
                <a:solidFill>
                  <a:srgbClr val="000000"/>
                </a:solidFill>
                <a:effectLst/>
                <a:uLnTx/>
                <a:uFillTx/>
                <a:latin typeface="Times" charset="0"/>
                <a:ea typeface="MS PGothic" charset="0"/>
                <a:cs typeface="MS PGothic" charset="0"/>
              </a:endParaRPr>
            </a:p>
          </p:txBody>
        </p:sp>
      </p:grpSp>
      <p:grpSp>
        <p:nvGrpSpPr>
          <p:cNvPr id="647187" name="Group 283"/>
          <p:cNvGrpSpPr>
            <a:grpSpLocks/>
          </p:cNvGrpSpPr>
          <p:nvPr/>
        </p:nvGrpSpPr>
        <p:grpSpPr bwMode="auto">
          <a:xfrm>
            <a:off x="3551238" y="947738"/>
            <a:ext cx="2154237" cy="1706562"/>
            <a:chOff x="3996217" y="771525"/>
            <a:chExt cx="2422525" cy="1918184"/>
          </a:xfrm>
        </p:grpSpPr>
        <p:sp>
          <p:nvSpPr>
            <p:cNvPr id="356505" name="Rectangle 56"/>
            <p:cNvSpPr>
              <a:spLocks noChangeArrowheads="1"/>
            </p:cNvSpPr>
            <p:nvPr/>
          </p:nvSpPr>
          <p:spPr bwMode="auto">
            <a:xfrm>
              <a:off x="3996217" y="771525"/>
              <a:ext cx="2422525" cy="55315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Decreased</a:t>
              </a:r>
              <a:b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b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Incretin Effect</a:t>
              </a:r>
              <a:endParaRPr kumimoji="0" lang="en-US" sz="1778" b="0" i="0" u="none" strike="noStrike" kern="1200" cap="none" spc="0" normalizeH="0" baseline="0" noProof="0">
                <a:ln>
                  <a:noFill/>
                </a:ln>
                <a:solidFill>
                  <a:srgbClr val="FFFFFF"/>
                </a:solidFill>
                <a:effectLst/>
                <a:uLnTx/>
                <a:uFillTx/>
                <a:latin typeface="Times" charset="0"/>
                <a:ea typeface="MS PGothic" charset="0"/>
                <a:cs typeface="MS PGothic" charset="0"/>
              </a:endParaRPr>
            </a:p>
          </p:txBody>
        </p:sp>
        <p:sp>
          <p:nvSpPr>
            <p:cNvPr id="647326" name="Freeform 57"/>
            <p:cNvSpPr>
              <a:spLocks/>
            </p:cNvSpPr>
            <p:nvPr/>
          </p:nvSpPr>
          <p:spPr bwMode="auto">
            <a:xfrm>
              <a:off x="5123342" y="1859924"/>
              <a:ext cx="79375" cy="829785"/>
            </a:xfrm>
            <a:custGeom>
              <a:avLst/>
              <a:gdLst>
                <a:gd name="T0" fmla="*/ 2147483646 w 106"/>
                <a:gd name="T1" fmla="*/ 0 h 692"/>
                <a:gd name="T2" fmla="*/ 2147483646 w 106"/>
                <a:gd name="T3" fmla="*/ 2147483646 h 692"/>
                <a:gd name="T4" fmla="*/ 2147483646 w 106"/>
                <a:gd name="T5" fmla="*/ 2147483646 h 692"/>
                <a:gd name="T6" fmla="*/ 2147483646 w 106"/>
                <a:gd name="T7" fmla="*/ 2147483646 h 692"/>
                <a:gd name="T8" fmla="*/ 2147483646 w 106"/>
                <a:gd name="T9" fmla="*/ 2147483646 h 692"/>
                <a:gd name="T10" fmla="*/ 2147483646 w 106"/>
                <a:gd name="T11" fmla="*/ 2147483646 h 692"/>
                <a:gd name="T12" fmla="*/ 2147483646 w 106"/>
                <a:gd name="T13" fmla="*/ 2147483646 h 692"/>
                <a:gd name="T14" fmla="*/ 2147483646 w 106"/>
                <a:gd name="T15" fmla="*/ 2147483646 h 692"/>
                <a:gd name="T16" fmla="*/ 2147483646 w 106"/>
                <a:gd name="T17" fmla="*/ 2147483646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92"/>
                <a:gd name="T29" fmla="*/ 106 w 106"/>
                <a:gd name="T30" fmla="*/ 692 h 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92">
                  <a:moveTo>
                    <a:pt x="40" y="0"/>
                  </a:moveTo>
                  <a:cubicBezTo>
                    <a:pt x="74" y="14"/>
                    <a:pt x="106" y="27"/>
                    <a:pt x="104" y="53"/>
                  </a:cubicBezTo>
                  <a:cubicBezTo>
                    <a:pt x="103" y="79"/>
                    <a:pt x="33" y="125"/>
                    <a:pt x="30" y="153"/>
                  </a:cubicBezTo>
                  <a:cubicBezTo>
                    <a:pt x="28" y="180"/>
                    <a:pt x="91" y="195"/>
                    <a:pt x="90" y="221"/>
                  </a:cubicBezTo>
                  <a:cubicBezTo>
                    <a:pt x="88" y="248"/>
                    <a:pt x="22" y="289"/>
                    <a:pt x="20" y="315"/>
                  </a:cubicBezTo>
                  <a:cubicBezTo>
                    <a:pt x="19" y="341"/>
                    <a:pt x="88" y="352"/>
                    <a:pt x="84" y="377"/>
                  </a:cubicBezTo>
                  <a:cubicBezTo>
                    <a:pt x="82" y="402"/>
                    <a:pt x="11" y="441"/>
                    <a:pt x="5" y="464"/>
                  </a:cubicBezTo>
                  <a:cubicBezTo>
                    <a:pt x="0" y="487"/>
                    <a:pt x="50" y="482"/>
                    <a:pt x="51" y="520"/>
                  </a:cubicBezTo>
                  <a:cubicBezTo>
                    <a:pt x="52" y="558"/>
                    <a:pt x="17" y="656"/>
                    <a:pt x="8" y="692"/>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647188" name="Group 280"/>
          <p:cNvGrpSpPr>
            <a:grpSpLocks/>
          </p:cNvGrpSpPr>
          <p:nvPr/>
        </p:nvGrpSpPr>
        <p:grpSpPr bwMode="auto">
          <a:xfrm>
            <a:off x="874713" y="1296988"/>
            <a:ext cx="2679700" cy="1617662"/>
            <a:chOff x="984317" y="1163177"/>
            <a:chExt cx="3014663" cy="1821613"/>
          </a:xfrm>
        </p:grpSpPr>
        <p:sp>
          <p:nvSpPr>
            <p:cNvPr id="647322" name="Freeform 55"/>
            <p:cNvSpPr>
              <a:spLocks/>
            </p:cNvSpPr>
            <p:nvPr/>
          </p:nvSpPr>
          <p:spPr bwMode="auto">
            <a:xfrm rot="5261489">
              <a:off x="2546204" y="2051127"/>
              <a:ext cx="1035477" cy="831850"/>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3" name="Freeform 58"/>
            <p:cNvSpPr>
              <a:spLocks/>
            </p:cNvSpPr>
            <p:nvPr/>
          </p:nvSpPr>
          <p:spPr bwMode="auto">
            <a:xfrm>
              <a:off x="984317" y="1163177"/>
              <a:ext cx="3014663" cy="1181587"/>
            </a:xfrm>
            <a:custGeom>
              <a:avLst/>
              <a:gdLst>
                <a:gd name="T0" fmla="*/ 2147483646 w 6317"/>
                <a:gd name="T1" fmla="*/ 2147483646 h 2779"/>
                <a:gd name="T2" fmla="*/ 2147483646 w 6317"/>
                <a:gd name="T3" fmla="*/ 2147483646 h 2779"/>
                <a:gd name="T4" fmla="*/ 2147483646 w 6317"/>
                <a:gd name="T5" fmla="*/ 2147483646 h 2779"/>
                <a:gd name="T6" fmla="*/ 2147483646 w 6317"/>
                <a:gd name="T7" fmla="*/ 2147483646 h 2779"/>
                <a:gd name="T8" fmla="*/ 2147483646 w 6317"/>
                <a:gd name="T9" fmla="*/ 2147483646 h 2779"/>
                <a:gd name="T10" fmla="*/ 2147483646 w 6317"/>
                <a:gd name="T11" fmla="*/ 2147483646 h 2779"/>
                <a:gd name="T12" fmla="*/ 2147483646 w 6317"/>
                <a:gd name="T13" fmla="*/ 2147483646 h 2779"/>
                <a:gd name="T14" fmla="*/ 2147483646 w 6317"/>
                <a:gd name="T15" fmla="*/ 2147483646 h 2779"/>
                <a:gd name="T16" fmla="*/ 2147483646 w 6317"/>
                <a:gd name="T17" fmla="*/ 2147483646 h 2779"/>
                <a:gd name="T18" fmla="*/ 2147483646 w 6317"/>
                <a:gd name="T19" fmla="*/ 2147483646 h 2779"/>
                <a:gd name="T20" fmla="*/ 2147483646 w 6317"/>
                <a:gd name="T21" fmla="*/ 2147483646 h 2779"/>
                <a:gd name="T22" fmla="*/ 2147483646 w 6317"/>
                <a:gd name="T23" fmla="*/ 2147483646 h 2779"/>
                <a:gd name="T24" fmla="*/ 2147483646 w 6317"/>
                <a:gd name="T25" fmla="*/ 2147483646 h 2779"/>
                <a:gd name="T26" fmla="*/ 2147483646 w 6317"/>
                <a:gd name="T27" fmla="*/ 2147483646 h 2779"/>
                <a:gd name="T28" fmla="*/ 2147483646 w 6317"/>
                <a:gd name="T29" fmla="*/ 2147483646 h 2779"/>
                <a:gd name="T30" fmla="*/ 2147483646 w 6317"/>
                <a:gd name="T31" fmla="*/ 2147483646 h 2779"/>
                <a:gd name="T32" fmla="*/ 2147483646 w 6317"/>
                <a:gd name="T33" fmla="*/ 2147483646 h 2779"/>
                <a:gd name="T34" fmla="*/ 2147483646 w 6317"/>
                <a:gd name="T35" fmla="*/ 2147483646 h 2779"/>
                <a:gd name="T36" fmla="*/ 2147483646 w 6317"/>
                <a:gd name="T37" fmla="*/ 2147483646 h 2779"/>
                <a:gd name="T38" fmla="*/ 2147483646 w 6317"/>
                <a:gd name="T39" fmla="*/ 2147483646 h 2779"/>
                <a:gd name="T40" fmla="*/ 2147483646 w 6317"/>
                <a:gd name="T41" fmla="*/ 2147483646 h 2779"/>
                <a:gd name="T42" fmla="*/ 2147483646 w 6317"/>
                <a:gd name="T43" fmla="*/ 2147483646 h 2779"/>
                <a:gd name="T44" fmla="*/ 2147483646 w 6317"/>
                <a:gd name="T45" fmla="*/ 2147483646 h 2779"/>
                <a:gd name="T46" fmla="*/ 2147483646 w 6317"/>
                <a:gd name="T47" fmla="*/ 2147483646 h 2779"/>
                <a:gd name="T48" fmla="*/ 2147483646 w 6317"/>
                <a:gd name="T49" fmla="*/ 2147483646 h 2779"/>
                <a:gd name="T50" fmla="*/ 2147483646 w 6317"/>
                <a:gd name="T51" fmla="*/ 2147483646 h 2779"/>
                <a:gd name="T52" fmla="*/ 2147483646 w 6317"/>
                <a:gd name="T53" fmla="*/ 2147483646 h 2779"/>
                <a:gd name="T54" fmla="*/ 2147483646 w 6317"/>
                <a:gd name="T55" fmla="*/ 2147483646 h 2779"/>
                <a:gd name="T56" fmla="*/ 2147483646 w 6317"/>
                <a:gd name="T57" fmla="*/ 2147483646 h 2779"/>
                <a:gd name="T58" fmla="*/ 2147483646 w 6317"/>
                <a:gd name="T59" fmla="*/ 2147483646 h 2779"/>
                <a:gd name="T60" fmla="*/ 2147483646 w 6317"/>
                <a:gd name="T61" fmla="*/ 2147483646 h 2779"/>
                <a:gd name="T62" fmla="*/ 2147483646 w 6317"/>
                <a:gd name="T63" fmla="*/ 2147483646 h 2779"/>
                <a:gd name="T64" fmla="*/ 2147483646 w 6317"/>
                <a:gd name="T65" fmla="*/ 2147483646 h 2779"/>
                <a:gd name="T66" fmla="*/ 2147483646 w 6317"/>
                <a:gd name="T67" fmla="*/ 2147483646 h 2779"/>
                <a:gd name="T68" fmla="*/ 2147483646 w 6317"/>
                <a:gd name="T69" fmla="*/ 2147483646 h 2779"/>
                <a:gd name="T70" fmla="*/ 2147483646 w 6317"/>
                <a:gd name="T71" fmla="*/ 2147483646 h 2779"/>
                <a:gd name="T72" fmla="*/ 2147483646 w 6317"/>
                <a:gd name="T73" fmla="*/ 2147483646 h 2779"/>
                <a:gd name="T74" fmla="*/ 2147483646 w 6317"/>
                <a:gd name="T75" fmla="*/ 2147483646 h 2779"/>
                <a:gd name="T76" fmla="*/ 2147483646 w 6317"/>
                <a:gd name="T77" fmla="*/ 2147483646 h 2779"/>
                <a:gd name="T78" fmla="*/ 2147483646 w 6317"/>
                <a:gd name="T79" fmla="*/ 2147483646 h 2779"/>
                <a:gd name="T80" fmla="*/ 2147483646 w 6317"/>
                <a:gd name="T81" fmla="*/ 2147483646 h 2779"/>
                <a:gd name="T82" fmla="*/ 2147483646 w 6317"/>
                <a:gd name="T83" fmla="*/ 2147483646 h 2779"/>
                <a:gd name="T84" fmla="*/ 2147483646 w 6317"/>
                <a:gd name="T85" fmla="*/ 2147483646 h 2779"/>
                <a:gd name="T86" fmla="*/ 2147483646 w 6317"/>
                <a:gd name="T87" fmla="*/ 2147483646 h 2779"/>
                <a:gd name="T88" fmla="*/ 2147483646 w 6317"/>
                <a:gd name="T89" fmla="*/ 2147483646 h 2779"/>
                <a:gd name="T90" fmla="*/ 2147483646 w 6317"/>
                <a:gd name="T91" fmla="*/ 2147483646 h 2779"/>
                <a:gd name="T92" fmla="*/ 2147483646 w 6317"/>
                <a:gd name="T93" fmla="*/ 2147483646 h 2779"/>
                <a:gd name="T94" fmla="*/ 2147483646 w 6317"/>
                <a:gd name="T95" fmla="*/ 2147483646 h 2779"/>
                <a:gd name="T96" fmla="*/ 2147483646 w 6317"/>
                <a:gd name="T97" fmla="*/ 2147483646 h 2779"/>
                <a:gd name="T98" fmla="*/ 2147483646 w 6317"/>
                <a:gd name="T99" fmla="*/ 2147483646 h 2779"/>
                <a:gd name="T100" fmla="*/ 2147483646 w 6317"/>
                <a:gd name="T101" fmla="*/ 2147483646 h 2779"/>
                <a:gd name="T102" fmla="*/ 2147483646 w 6317"/>
                <a:gd name="T103" fmla="*/ 2147483646 h 2779"/>
                <a:gd name="T104" fmla="*/ 2147483646 w 6317"/>
                <a:gd name="T105" fmla="*/ 2147483646 h 2779"/>
                <a:gd name="T106" fmla="*/ 2147483646 w 6317"/>
                <a:gd name="T107" fmla="*/ 2147483646 h 2779"/>
                <a:gd name="T108" fmla="*/ 2147483646 w 6317"/>
                <a:gd name="T109" fmla="*/ 2147483646 h 2779"/>
                <a:gd name="T110" fmla="*/ 2147483646 w 6317"/>
                <a:gd name="T111" fmla="*/ 2147483646 h 2779"/>
                <a:gd name="T112" fmla="*/ 2147483646 w 6317"/>
                <a:gd name="T113" fmla="*/ 2147483646 h 2779"/>
                <a:gd name="T114" fmla="*/ 2147483646 w 6317"/>
                <a:gd name="T115" fmla="*/ 2147483646 h 2779"/>
                <a:gd name="T116" fmla="*/ 2147483646 w 6317"/>
                <a:gd name="T117" fmla="*/ 2147483646 h 2779"/>
                <a:gd name="T118" fmla="*/ 2147483646 w 6317"/>
                <a:gd name="T119" fmla="*/ 2147483646 h 2779"/>
                <a:gd name="T120" fmla="*/ 2147483646 w 6317"/>
                <a:gd name="T121" fmla="*/ 2147483646 h 2779"/>
                <a:gd name="T122" fmla="*/ 2147483646 w 6317"/>
                <a:gd name="T123" fmla="*/ 2147483646 h 2779"/>
                <a:gd name="T124" fmla="*/ 2147483646 w 6317"/>
                <a:gd name="T125" fmla="*/ 2147483646 h 27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17"/>
                <a:gd name="T190" fmla="*/ 0 h 2779"/>
                <a:gd name="T191" fmla="*/ 6317 w 6317"/>
                <a:gd name="T192" fmla="*/ 2779 h 27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17" h="2779">
                  <a:moveTo>
                    <a:pt x="4701" y="444"/>
                  </a:moveTo>
                  <a:lnTo>
                    <a:pt x="4678" y="439"/>
                  </a:lnTo>
                  <a:lnTo>
                    <a:pt x="4654" y="435"/>
                  </a:lnTo>
                  <a:lnTo>
                    <a:pt x="4631" y="431"/>
                  </a:lnTo>
                  <a:lnTo>
                    <a:pt x="4609" y="429"/>
                  </a:lnTo>
                  <a:lnTo>
                    <a:pt x="4587" y="428"/>
                  </a:lnTo>
                  <a:lnTo>
                    <a:pt x="4567" y="427"/>
                  </a:lnTo>
                  <a:lnTo>
                    <a:pt x="4547" y="425"/>
                  </a:lnTo>
                  <a:lnTo>
                    <a:pt x="4528" y="427"/>
                  </a:lnTo>
                  <a:lnTo>
                    <a:pt x="4490" y="428"/>
                  </a:lnTo>
                  <a:lnTo>
                    <a:pt x="4454" y="431"/>
                  </a:lnTo>
                  <a:lnTo>
                    <a:pt x="4421" y="437"/>
                  </a:lnTo>
                  <a:lnTo>
                    <a:pt x="4389" y="443"/>
                  </a:lnTo>
                  <a:lnTo>
                    <a:pt x="4326" y="456"/>
                  </a:lnTo>
                  <a:lnTo>
                    <a:pt x="4265" y="468"/>
                  </a:lnTo>
                  <a:lnTo>
                    <a:pt x="4234" y="473"/>
                  </a:lnTo>
                  <a:lnTo>
                    <a:pt x="4203" y="477"/>
                  </a:lnTo>
                  <a:lnTo>
                    <a:pt x="4171" y="478"/>
                  </a:lnTo>
                  <a:lnTo>
                    <a:pt x="4138" y="478"/>
                  </a:lnTo>
                  <a:lnTo>
                    <a:pt x="4117" y="475"/>
                  </a:lnTo>
                  <a:lnTo>
                    <a:pt x="4098" y="473"/>
                  </a:lnTo>
                  <a:lnTo>
                    <a:pt x="4080" y="471"/>
                  </a:lnTo>
                  <a:lnTo>
                    <a:pt x="4062" y="466"/>
                  </a:lnTo>
                  <a:lnTo>
                    <a:pt x="4031" y="458"/>
                  </a:lnTo>
                  <a:lnTo>
                    <a:pt x="4001" y="447"/>
                  </a:lnTo>
                  <a:lnTo>
                    <a:pt x="3948" y="422"/>
                  </a:lnTo>
                  <a:lnTo>
                    <a:pt x="3892" y="397"/>
                  </a:lnTo>
                  <a:lnTo>
                    <a:pt x="3877" y="391"/>
                  </a:lnTo>
                  <a:lnTo>
                    <a:pt x="3860" y="386"/>
                  </a:lnTo>
                  <a:lnTo>
                    <a:pt x="3843" y="380"/>
                  </a:lnTo>
                  <a:lnTo>
                    <a:pt x="3825" y="376"/>
                  </a:lnTo>
                  <a:lnTo>
                    <a:pt x="3805" y="371"/>
                  </a:lnTo>
                  <a:lnTo>
                    <a:pt x="3785" y="367"/>
                  </a:lnTo>
                  <a:lnTo>
                    <a:pt x="3762" y="364"/>
                  </a:lnTo>
                  <a:lnTo>
                    <a:pt x="3739" y="361"/>
                  </a:lnTo>
                  <a:lnTo>
                    <a:pt x="3713" y="359"/>
                  </a:lnTo>
                  <a:lnTo>
                    <a:pt x="3685" y="358"/>
                  </a:lnTo>
                  <a:lnTo>
                    <a:pt x="3656" y="357"/>
                  </a:lnTo>
                  <a:lnTo>
                    <a:pt x="3623" y="358"/>
                  </a:lnTo>
                  <a:lnTo>
                    <a:pt x="3589" y="359"/>
                  </a:lnTo>
                  <a:lnTo>
                    <a:pt x="3552" y="361"/>
                  </a:lnTo>
                  <a:lnTo>
                    <a:pt x="3513" y="364"/>
                  </a:lnTo>
                  <a:lnTo>
                    <a:pt x="3471" y="368"/>
                  </a:lnTo>
                  <a:lnTo>
                    <a:pt x="3448" y="371"/>
                  </a:lnTo>
                  <a:lnTo>
                    <a:pt x="3426" y="371"/>
                  </a:lnTo>
                  <a:lnTo>
                    <a:pt x="3407" y="370"/>
                  </a:lnTo>
                  <a:lnTo>
                    <a:pt x="3388" y="367"/>
                  </a:lnTo>
                  <a:lnTo>
                    <a:pt x="3371" y="364"/>
                  </a:lnTo>
                  <a:lnTo>
                    <a:pt x="3355" y="359"/>
                  </a:lnTo>
                  <a:lnTo>
                    <a:pt x="3339" y="353"/>
                  </a:lnTo>
                  <a:lnTo>
                    <a:pt x="3325" y="347"/>
                  </a:lnTo>
                  <a:lnTo>
                    <a:pt x="3297" y="332"/>
                  </a:lnTo>
                  <a:lnTo>
                    <a:pt x="3268" y="314"/>
                  </a:lnTo>
                  <a:lnTo>
                    <a:pt x="3240" y="296"/>
                  </a:lnTo>
                  <a:lnTo>
                    <a:pt x="3209" y="276"/>
                  </a:lnTo>
                  <a:lnTo>
                    <a:pt x="3192" y="266"/>
                  </a:lnTo>
                  <a:lnTo>
                    <a:pt x="3173" y="257"/>
                  </a:lnTo>
                  <a:lnTo>
                    <a:pt x="3154" y="248"/>
                  </a:lnTo>
                  <a:lnTo>
                    <a:pt x="3134" y="240"/>
                  </a:lnTo>
                  <a:lnTo>
                    <a:pt x="3111" y="232"/>
                  </a:lnTo>
                  <a:lnTo>
                    <a:pt x="3086" y="225"/>
                  </a:lnTo>
                  <a:lnTo>
                    <a:pt x="3060" y="218"/>
                  </a:lnTo>
                  <a:lnTo>
                    <a:pt x="3032" y="212"/>
                  </a:lnTo>
                  <a:lnTo>
                    <a:pt x="3001" y="207"/>
                  </a:lnTo>
                  <a:lnTo>
                    <a:pt x="2967" y="203"/>
                  </a:lnTo>
                  <a:lnTo>
                    <a:pt x="2932" y="201"/>
                  </a:lnTo>
                  <a:lnTo>
                    <a:pt x="2893" y="198"/>
                  </a:lnTo>
                  <a:lnTo>
                    <a:pt x="2851" y="200"/>
                  </a:lnTo>
                  <a:lnTo>
                    <a:pt x="2805" y="201"/>
                  </a:lnTo>
                  <a:lnTo>
                    <a:pt x="2757" y="204"/>
                  </a:lnTo>
                  <a:lnTo>
                    <a:pt x="2704" y="209"/>
                  </a:lnTo>
                  <a:lnTo>
                    <a:pt x="2683" y="208"/>
                  </a:lnTo>
                  <a:lnTo>
                    <a:pt x="2648" y="209"/>
                  </a:lnTo>
                  <a:lnTo>
                    <a:pt x="2639" y="210"/>
                  </a:lnTo>
                  <a:lnTo>
                    <a:pt x="2631" y="212"/>
                  </a:lnTo>
                  <a:lnTo>
                    <a:pt x="2623" y="213"/>
                  </a:lnTo>
                  <a:lnTo>
                    <a:pt x="2616" y="215"/>
                  </a:lnTo>
                  <a:lnTo>
                    <a:pt x="2610" y="219"/>
                  </a:lnTo>
                  <a:lnTo>
                    <a:pt x="2605" y="222"/>
                  </a:lnTo>
                  <a:lnTo>
                    <a:pt x="2601" y="227"/>
                  </a:lnTo>
                  <a:lnTo>
                    <a:pt x="2600" y="232"/>
                  </a:lnTo>
                  <a:lnTo>
                    <a:pt x="2572" y="210"/>
                  </a:lnTo>
                  <a:lnTo>
                    <a:pt x="2546" y="191"/>
                  </a:lnTo>
                  <a:lnTo>
                    <a:pt x="2521" y="176"/>
                  </a:lnTo>
                  <a:lnTo>
                    <a:pt x="2496" y="160"/>
                  </a:lnTo>
                  <a:lnTo>
                    <a:pt x="2470" y="147"/>
                  </a:lnTo>
                  <a:lnTo>
                    <a:pt x="2442" y="136"/>
                  </a:lnTo>
                  <a:lnTo>
                    <a:pt x="2414" y="124"/>
                  </a:lnTo>
                  <a:lnTo>
                    <a:pt x="2380" y="112"/>
                  </a:lnTo>
                  <a:lnTo>
                    <a:pt x="2368" y="108"/>
                  </a:lnTo>
                  <a:lnTo>
                    <a:pt x="2357" y="106"/>
                  </a:lnTo>
                  <a:lnTo>
                    <a:pt x="2344" y="105"/>
                  </a:lnTo>
                  <a:lnTo>
                    <a:pt x="2332" y="103"/>
                  </a:lnTo>
                  <a:lnTo>
                    <a:pt x="2319" y="103"/>
                  </a:lnTo>
                  <a:lnTo>
                    <a:pt x="2307" y="105"/>
                  </a:lnTo>
                  <a:lnTo>
                    <a:pt x="2294" y="107"/>
                  </a:lnTo>
                  <a:lnTo>
                    <a:pt x="2281" y="108"/>
                  </a:lnTo>
                  <a:lnTo>
                    <a:pt x="2256" y="114"/>
                  </a:lnTo>
                  <a:lnTo>
                    <a:pt x="2229" y="121"/>
                  </a:lnTo>
                  <a:lnTo>
                    <a:pt x="2204" y="130"/>
                  </a:lnTo>
                  <a:lnTo>
                    <a:pt x="2178" y="139"/>
                  </a:lnTo>
                  <a:lnTo>
                    <a:pt x="2153" y="146"/>
                  </a:lnTo>
                  <a:lnTo>
                    <a:pt x="2128" y="155"/>
                  </a:lnTo>
                  <a:lnTo>
                    <a:pt x="2103" y="160"/>
                  </a:lnTo>
                  <a:lnTo>
                    <a:pt x="2080" y="164"/>
                  </a:lnTo>
                  <a:lnTo>
                    <a:pt x="2068" y="164"/>
                  </a:lnTo>
                  <a:lnTo>
                    <a:pt x="2056" y="164"/>
                  </a:lnTo>
                  <a:lnTo>
                    <a:pt x="2044" y="164"/>
                  </a:lnTo>
                  <a:lnTo>
                    <a:pt x="2032" y="163"/>
                  </a:lnTo>
                  <a:lnTo>
                    <a:pt x="2020" y="159"/>
                  </a:lnTo>
                  <a:lnTo>
                    <a:pt x="2010" y="156"/>
                  </a:lnTo>
                  <a:lnTo>
                    <a:pt x="1999" y="151"/>
                  </a:lnTo>
                  <a:lnTo>
                    <a:pt x="1987" y="145"/>
                  </a:lnTo>
                  <a:lnTo>
                    <a:pt x="1950" y="124"/>
                  </a:lnTo>
                  <a:lnTo>
                    <a:pt x="1913" y="103"/>
                  </a:lnTo>
                  <a:lnTo>
                    <a:pt x="1879" y="86"/>
                  </a:lnTo>
                  <a:lnTo>
                    <a:pt x="1846" y="69"/>
                  </a:lnTo>
                  <a:lnTo>
                    <a:pt x="1812" y="56"/>
                  </a:lnTo>
                  <a:lnTo>
                    <a:pt x="1781" y="43"/>
                  </a:lnTo>
                  <a:lnTo>
                    <a:pt x="1751" y="32"/>
                  </a:lnTo>
                  <a:lnTo>
                    <a:pt x="1722" y="24"/>
                  </a:lnTo>
                  <a:lnTo>
                    <a:pt x="1693" y="17"/>
                  </a:lnTo>
                  <a:lnTo>
                    <a:pt x="1665" y="11"/>
                  </a:lnTo>
                  <a:lnTo>
                    <a:pt x="1639" y="6"/>
                  </a:lnTo>
                  <a:lnTo>
                    <a:pt x="1613" y="2"/>
                  </a:lnTo>
                  <a:lnTo>
                    <a:pt x="1587" y="1"/>
                  </a:lnTo>
                  <a:lnTo>
                    <a:pt x="1562" y="0"/>
                  </a:lnTo>
                  <a:lnTo>
                    <a:pt x="1537" y="0"/>
                  </a:lnTo>
                  <a:lnTo>
                    <a:pt x="1513" y="1"/>
                  </a:lnTo>
                  <a:lnTo>
                    <a:pt x="1489" y="4"/>
                  </a:lnTo>
                  <a:lnTo>
                    <a:pt x="1465" y="6"/>
                  </a:lnTo>
                  <a:lnTo>
                    <a:pt x="1442" y="8"/>
                  </a:lnTo>
                  <a:lnTo>
                    <a:pt x="1419" y="13"/>
                  </a:lnTo>
                  <a:lnTo>
                    <a:pt x="1371" y="21"/>
                  </a:lnTo>
                  <a:lnTo>
                    <a:pt x="1325" y="32"/>
                  </a:lnTo>
                  <a:lnTo>
                    <a:pt x="1276" y="42"/>
                  </a:lnTo>
                  <a:lnTo>
                    <a:pt x="1228" y="52"/>
                  </a:lnTo>
                  <a:lnTo>
                    <a:pt x="1175" y="61"/>
                  </a:lnTo>
                  <a:lnTo>
                    <a:pt x="1121" y="69"/>
                  </a:lnTo>
                  <a:lnTo>
                    <a:pt x="1095" y="73"/>
                  </a:lnTo>
                  <a:lnTo>
                    <a:pt x="1067" y="80"/>
                  </a:lnTo>
                  <a:lnTo>
                    <a:pt x="1040" y="88"/>
                  </a:lnTo>
                  <a:lnTo>
                    <a:pt x="1013" y="99"/>
                  </a:lnTo>
                  <a:lnTo>
                    <a:pt x="985" y="111"/>
                  </a:lnTo>
                  <a:lnTo>
                    <a:pt x="958" y="124"/>
                  </a:lnTo>
                  <a:lnTo>
                    <a:pt x="931" y="138"/>
                  </a:lnTo>
                  <a:lnTo>
                    <a:pt x="903" y="152"/>
                  </a:lnTo>
                  <a:lnTo>
                    <a:pt x="891" y="158"/>
                  </a:lnTo>
                  <a:lnTo>
                    <a:pt x="879" y="163"/>
                  </a:lnTo>
                  <a:lnTo>
                    <a:pt x="866" y="166"/>
                  </a:lnTo>
                  <a:lnTo>
                    <a:pt x="853" y="169"/>
                  </a:lnTo>
                  <a:lnTo>
                    <a:pt x="826" y="172"/>
                  </a:lnTo>
                  <a:lnTo>
                    <a:pt x="797" y="175"/>
                  </a:lnTo>
                  <a:lnTo>
                    <a:pt x="768" y="176"/>
                  </a:lnTo>
                  <a:lnTo>
                    <a:pt x="739" y="178"/>
                  </a:lnTo>
                  <a:lnTo>
                    <a:pt x="724" y="181"/>
                  </a:lnTo>
                  <a:lnTo>
                    <a:pt x="710" y="183"/>
                  </a:lnTo>
                  <a:lnTo>
                    <a:pt x="695" y="187"/>
                  </a:lnTo>
                  <a:lnTo>
                    <a:pt x="681" y="191"/>
                  </a:lnTo>
                  <a:lnTo>
                    <a:pt x="657" y="201"/>
                  </a:lnTo>
                  <a:lnTo>
                    <a:pt x="633" y="212"/>
                  </a:lnTo>
                  <a:lnTo>
                    <a:pt x="610" y="222"/>
                  </a:lnTo>
                  <a:lnTo>
                    <a:pt x="586" y="233"/>
                  </a:lnTo>
                  <a:lnTo>
                    <a:pt x="563" y="246"/>
                  </a:lnTo>
                  <a:lnTo>
                    <a:pt x="541" y="258"/>
                  </a:lnTo>
                  <a:lnTo>
                    <a:pt x="518" y="271"/>
                  </a:lnTo>
                  <a:lnTo>
                    <a:pt x="497" y="285"/>
                  </a:lnTo>
                  <a:lnTo>
                    <a:pt x="475" y="299"/>
                  </a:lnTo>
                  <a:lnTo>
                    <a:pt x="454" y="315"/>
                  </a:lnTo>
                  <a:lnTo>
                    <a:pt x="434" y="330"/>
                  </a:lnTo>
                  <a:lnTo>
                    <a:pt x="414" y="346"/>
                  </a:lnTo>
                  <a:lnTo>
                    <a:pt x="393" y="362"/>
                  </a:lnTo>
                  <a:lnTo>
                    <a:pt x="374" y="380"/>
                  </a:lnTo>
                  <a:lnTo>
                    <a:pt x="355" y="397"/>
                  </a:lnTo>
                  <a:lnTo>
                    <a:pt x="338" y="416"/>
                  </a:lnTo>
                  <a:lnTo>
                    <a:pt x="320" y="434"/>
                  </a:lnTo>
                  <a:lnTo>
                    <a:pt x="303" y="453"/>
                  </a:lnTo>
                  <a:lnTo>
                    <a:pt x="285" y="473"/>
                  </a:lnTo>
                  <a:lnTo>
                    <a:pt x="270" y="493"/>
                  </a:lnTo>
                  <a:lnTo>
                    <a:pt x="253" y="513"/>
                  </a:lnTo>
                  <a:lnTo>
                    <a:pt x="239" y="535"/>
                  </a:lnTo>
                  <a:lnTo>
                    <a:pt x="223" y="556"/>
                  </a:lnTo>
                  <a:lnTo>
                    <a:pt x="209" y="579"/>
                  </a:lnTo>
                  <a:lnTo>
                    <a:pt x="196" y="601"/>
                  </a:lnTo>
                  <a:lnTo>
                    <a:pt x="183" y="624"/>
                  </a:lnTo>
                  <a:lnTo>
                    <a:pt x="170" y="648"/>
                  </a:lnTo>
                  <a:lnTo>
                    <a:pt x="158" y="671"/>
                  </a:lnTo>
                  <a:lnTo>
                    <a:pt x="147" y="696"/>
                  </a:lnTo>
                  <a:lnTo>
                    <a:pt x="137" y="721"/>
                  </a:lnTo>
                  <a:lnTo>
                    <a:pt x="126" y="746"/>
                  </a:lnTo>
                  <a:lnTo>
                    <a:pt x="117" y="772"/>
                  </a:lnTo>
                  <a:lnTo>
                    <a:pt x="114" y="780"/>
                  </a:lnTo>
                  <a:lnTo>
                    <a:pt x="114" y="787"/>
                  </a:lnTo>
                  <a:lnTo>
                    <a:pt x="114" y="795"/>
                  </a:lnTo>
                  <a:lnTo>
                    <a:pt x="114" y="803"/>
                  </a:lnTo>
                  <a:lnTo>
                    <a:pt x="117" y="821"/>
                  </a:lnTo>
                  <a:lnTo>
                    <a:pt x="121" y="840"/>
                  </a:lnTo>
                  <a:lnTo>
                    <a:pt x="124" y="858"/>
                  </a:lnTo>
                  <a:lnTo>
                    <a:pt x="126" y="875"/>
                  </a:lnTo>
                  <a:lnTo>
                    <a:pt x="126" y="883"/>
                  </a:lnTo>
                  <a:lnTo>
                    <a:pt x="125" y="891"/>
                  </a:lnTo>
                  <a:lnTo>
                    <a:pt x="122" y="898"/>
                  </a:lnTo>
                  <a:lnTo>
                    <a:pt x="120" y="904"/>
                  </a:lnTo>
                  <a:lnTo>
                    <a:pt x="87" y="957"/>
                  </a:lnTo>
                  <a:lnTo>
                    <a:pt x="57" y="1008"/>
                  </a:lnTo>
                  <a:lnTo>
                    <a:pt x="44" y="1033"/>
                  </a:lnTo>
                  <a:lnTo>
                    <a:pt x="32" y="1058"/>
                  </a:lnTo>
                  <a:lnTo>
                    <a:pt x="21" y="1083"/>
                  </a:lnTo>
                  <a:lnTo>
                    <a:pt x="13" y="1108"/>
                  </a:lnTo>
                  <a:lnTo>
                    <a:pt x="7" y="1134"/>
                  </a:lnTo>
                  <a:lnTo>
                    <a:pt x="2" y="1160"/>
                  </a:lnTo>
                  <a:lnTo>
                    <a:pt x="1" y="1173"/>
                  </a:lnTo>
                  <a:lnTo>
                    <a:pt x="0" y="1187"/>
                  </a:lnTo>
                  <a:lnTo>
                    <a:pt x="0" y="1201"/>
                  </a:lnTo>
                  <a:lnTo>
                    <a:pt x="1" y="1216"/>
                  </a:lnTo>
                  <a:lnTo>
                    <a:pt x="2" y="1230"/>
                  </a:lnTo>
                  <a:lnTo>
                    <a:pt x="4" y="1244"/>
                  </a:lnTo>
                  <a:lnTo>
                    <a:pt x="7" y="1260"/>
                  </a:lnTo>
                  <a:lnTo>
                    <a:pt x="10" y="1275"/>
                  </a:lnTo>
                  <a:lnTo>
                    <a:pt x="14" y="1291"/>
                  </a:lnTo>
                  <a:lnTo>
                    <a:pt x="19" y="1307"/>
                  </a:lnTo>
                  <a:lnTo>
                    <a:pt x="25" y="1324"/>
                  </a:lnTo>
                  <a:lnTo>
                    <a:pt x="32" y="1340"/>
                  </a:lnTo>
                  <a:lnTo>
                    <a:pt x="42" y="1362"/>
                  </a:lnTo>
                  <a:lnTo>
                    <a:pt x="51" y="1384"/>
                  </a:lnTo>
                  <a:lnTo>
                    <a:pt x="61" y="1408"/>
                  </a:lnTo>
                  <a:lnTo>
                    <a:pt x="69" y="1432"/>
                  </a:lnTo>
                  <a:lnTo>
                    <a:pt x="76" y="1456"/>
                  </a:lnTo>
                  <a:lnTo>
                    <a:pt x="81" y="1481"/>
                  </a:lnTo>
                  <a:lnTo>
                    <a:pt x="82" y="1493"/>
                  </a:lnTo>
                  <a:lnTo>
                    <a:pt x="83" y="1504"/>
                  </a:lnTo>
                  <a:lnTo>
                    <a:pt x="82" y="1517"/>
                  </a:lnTo>
                  <a:lnTo>
                    <a:pt x="81" y="1529"/>
                  </a:lnTo>
                  <a:lnTo>
                    <a:pt x="78" y="1544"/>
                  </a:lnTo>
                  <a:lnTo>
                    <a:pt x="77" y="1558"/>
                  </a:lnTo>
                  <a:lnTo>
                    <a:pt x="77" y="1571"/>
                  </a:lnTo>
                  <a:lnTo>
                    <a:pt x="77" y="1584"/>
                  </a:lnTo>
                  <a:lnTo>
                    <a:pt x="77" y="1597"/>
                  </a:lnTo>
                  <a:lnTo>
                    <a:pt x="78" y="1609"/>
                  </a:lnTo>
                  <a:lnTo>
                    <a:pt x="81" y="1621"/>
                  </a:lnTo>
                  <a:lnTo>
                    <a:pt x="83" y="1633"/>
                  </a:lnTo>
                  <a:lnTo>
                    <a:pt x="89" y="1655"/>
                  </a:lnTo>
                  <a:lnTo>
                    <a:pt x="96" y="1677"/>
                  </a:lnTo>
                  <a:lnTo>
                    <a:pt x="106" y="1698"/>
                  </a:lnTo>
                  <a:lnTo>
                    <a:pt x="115" y="1718"/>
                  </a:lnTo>
                  <a:lnTo>
                    <a:pt x="137" y="1756"/>
                  </a:lnTo>
                  <a:lnTo>
                    <a:pt x="158" y="1793"/>
                  </a:lnTo>
                  <a:lnTo>
                    <a:pt x="166" y="1812"/>
                  </a:lnTo>
                  <a:lnTo>
                    <a:pt x="176" y="1830"/>
                  </a:lnTo>
                  <a:lnTo>
                    <a:pt x="182" y="1849"/>
                  </a:lnTo>
                  <a:lnTo>
                    <a:pt x="188" y="1869"/>
                  </a:lnTo>
                  <a:lnTo>
                    <a:pt x="195" y="1894"/>
                  </a:lnTo>
                  <a:lnTo>
                    <a:pt x="203" y="1919"/>
                  </a:lnTo>
                  <a:lnTo>
                    <a:pt x="214" y="1943"/>
                  </a:lnTo>
                  <a:lnTo>
                    <a:pt x="226" y="1964"/>
                  </a:lnTo>
                  <a:lnTo>
                    <a:pt x="239" y="1986"/>
                  </a:lnTo>
                  <a:lnTo>
                    <a:pt x="253" y="2005"/>
                  </a:lnTo>
                  <a:lnTo>
                    <a:pt x="270" y="2024"/>
                  </a:lnTo>
                  <a:lnTo>
                    <a:pt x="288" y="2042"/>
                  </a:lnTo>
                  <a:lnTo>
                    <a:pt x="307" y="2058"/>
                  </a:lnTo>
                  <a:lnTo>
                    <a:pt x="328" y="2074"/>
                  </a:lnTo>
                  <a:lnTo>
                    <a:pt x="349" y="2089"/>
                  </a:lnTo>
                  <a:lnTo>
                    <a:pt x="373" y="2103"/>
                  </a:lnTo>
                  <a:lnTo>
                    <a:pt x="398" y="2116"/>
                  </a:lnTo>
                  <a:lnTo>
                    <a:pt x="424" y="2128"/>
                  </a:lnTo>
                  <a:lnTo>
                    <a:pt x="452" y="2141"/>
                  </a:lnTo>
                  <a:lnTo>
                    <a:pt x="480" y="2152"/>
                  </a:lnTo>
                  <a:lnTo>
                    <a:pt x="478" y="2159"/>
                  </a:lnTo>
                  <a:lnTo>
                    <a:pt x="477" y="2167"/>
                  </a:lnTo>
                  <a:lnTo>
                    <a:pt x="475" y="2175"/>
                  </a:lnTo>
                  <a:lnTo>
                    <a:pt x="475" y="2184"/>
                  </a:lnTo>
                  <a:lnTo>
                    <a:pt x="475" y="2202"/>
                  </a:lnTo>
                  <a:lnTo>
                    <a:pt x="478" y="2220"/>
                  </a:lnTo>
                  <a:lnTo>
                    <a:pt x="481" y="2236"/>
                  </a:lnTo>
                  <a:lnTo>
                    <a:pt x="487" y="2252"/>
                  </a:lnTo>
                  <a:lnTo>
                    <a:pt x="490" y="2259"/>
                  </a:lnTo>
                  <a:lnTo>
                    <a:pt x="493" y="2265"/>
                  </a:lnTo>
                  <a:lnTo>
                    <a:pt x="497" y="2271"/>
                  </a:lnTo>
                  <a:lnTo>
                    <a:pt x="500" y="2274"/>
                  </a:lnTo>
                  <a:lnTo>
                    <a:pt x="522" y="2298"/>
                  </a:lnTo>
                  <a:lnTo>
                    <a:pt x="544" y="2320"/>
                  </a:lnTo>
                  <a:lnTo>
                    <a:pt x="567" y="2341"/>
                  </a:lnTo>
                  <a:lnTo>
                    <a:pt x="591" y="2360"/>
                  </a:lnTo>
                  <a:lnTo>
                    <a:pt x="613" y="2378"/>
                  </a:lnTo>
                  <a:lnTo>
                    <a:pt x="637" y="2396"/>
                  </a:lnTo>
                  <a:lnTo>
                    <a:pt x="661" y="2411"/>
                  </a:lnTo>
                  <a:lnTo>
                    <a:pt x="685" y="2425"/>
                  </a:lnTo>
                  <a:lnTo>
                    <a:pt x="708" y="2438"/>
                  </a:lnTo>
                  <a:lnTo>
                    <a:pt x="732" y="2450"/>
                  </a:lnTo>
                  <a:lnTo>
                    <a:pt x="756" y="2461"/>
                  </a:lnTo>
                  <a:lnTo>
                    <a:pt x="780" y="2471"/>
                  </a:lnTo>
                  <a:lnTo>
                    <a:pt x="805" y="2479"/>
                  </a:lnTo>
                  <a:lnTo>
                    <a:pt x="828" y="2486"/>
                  </a:lnTo>
                  <a:lnTo>
                    <a:pt x="853" y="2491"/>
                  </a:lnTo>
                  <a:lnTo>
                    <a:pt x="877" y="2495"/>
                  </a:lnTo>
                  <a:lnTo>
                    <a:pt x="900" y="2499"/>
                  </a:lnTo>
                  <a:lnTo>
                    <a:pt x="922" y="2505"/>
                  </a:lnTo>
                  <a:lnTo>
                    <a:pt x="944" y="2512"/>
                  </a:lnTo>
                  <a:lnTo>
                    <a:pt x="964" y="2520"/>
                  </a:lnTo>
                  <a:lnTo>
                    <a:pt x="984" y="2530"/>
                  </a:lnTo>
                  <a:lnTo>
                    <a:pt x="1003" y="2539"/>
                  </a:lnTo>
                  <a:lnTo>
                    <a:pt x="1022" y="2551"/>
                  </a:lnTo>
                  <a:lnTo>
                    <a:pt x="1040" y="2563"/>
                  </a:lnTo>
                  <a:lnTo>
                    <a:pt x="1076" y="2589"/>
                  </a:lnTo>
                  <a:lnTo>
                    <a:pt x="1109" y="2618"/>
                  </a:lnTo>
                  <a:lnTo>
                    <a:pt x="1142" y="2646"/>
                  </a:lnTo>
                  <a:lnTo>
                    <a:pt x="1173" y="2674"/>
                  </a:lnTo>
                  <a:lnTo>
                    <a:pt x="1205" y="2701"/>
                  </a:lnTo>
                  <a:lnTo>
                    <a:pt x="1237" y="2725"/>
                  </a:lnTo>
                  <a:lnTo>
                    <a:pt x="1253" y="2737"/>
                  </a:lnTo>
                  <a:lnTo>
                    <a:pt x="1269" y="2746"/>
                  </a:lnTo>
                  <a:lnTo>
                    <a:pt x="1286" y="2756"/>
                  </a:lnTo>
                  <a:lnTo>
                    <a:pt x="1303" y="2763"/>
                  </a:lnTo>
                  <a:lnTo>
                    <a:pt x="1319" y="2770"/>
                  </a:lnTo>
                  <a:lnTo>
                    <a:pt x="1337" y="2775"/>
                  </a:lnTo>
                  <a:lnTo>
                    <a:pt x="1355" y="2778"/>
                  </a:lnTo>
                  <a:lnTo>
                    <a:pt x="1374" y="2779"/>
                  </a:lnTo>
                  <a:lnTo>
                    <a:pt x="1392" y="2779"/>
                  </a:lnTo>
                  <a:lnTo>
                    <a:pt x="1412" y="2777"/>
                  </a:lnTo>
                  <a:lnTo>
                    <a:pt x="1432" y="2774"/>
                  </a:lnTo>
                  <a:lnTo>
                    <a:pt x="1452" y="2766"/>
                  </a:lnTo>
                  <a:lnTo>
                    <a:pt x="1475" y="2759"/>
                  </a:lnTo>
                  <a:lnTo>
                    <a:pt x="1496" y="2752"/>
                  </a:lnTo>
                  <a:lnTo>
                    <a:pt x="1515" y="2747"/>
                  </a:lnTo>
                  <a:lnTo>
                    <a:pt x="1534" y="2743"/>
                  </a:lnTo>
                  <a:lnTo>
                    <a:pt x="1553" y="2740"/>
                  </a:lnTo>
                  <a:lnTo>
                    <a:pt x="1570" y="2738"/>
                  </a:lnTo>
                  <a:lnTo>
                    <a:pt x="1587" y="2736"/>
                  </a:lnTo>
                  <a:lnTo>
                    <a:pt x="1602" y="2734"/>
                  </a:lnTo>
                  <a:lnTo>
                    <a:pt x="1631" y="2734"/>
                  </a:lnTo>
                  <a:lnTo>
                    <a:pt x="1658" y="2737"/>
                  </a:lnTo>
                  <a:lnTo>
                    <a:pt x="1682" y="2740"/>
                  </a:lnTo>
                  <a:lnTo>
                    <a:pt x="1705" y="2745"/>
                  </a:lnTo>
                  <a:lnTo>
                    <a:pt x="1749" y="2755"/>
                  </a:lnTo>
                  <a:lnTo>
                    <a:pt x="1792" y="2763"/>
                  </a:lnTo>
                  <a:lnTo>
                    <a:pt x="1815" y="2764"/>
                  </a:lnTo>
                  <a:lnTo>
                    <a:pt x="1838" y="2764"/>
                  </a:lnTo>
                  <a:lnTo>
                    <a:pt x="1852" y="2763"/>
                  </a:lnTo>
                  <a:lnTo>
                    <a:pt x="1865" y="2760"/>
                  </a:lnTo>
                  <a:lnTo>
                    <a:pt x="1879" y="2758"/>
                  </a:lnTo>
                  <a:lnTo>
                    <a:pt x="1893" y="2755"/>
                  </a:lnTo>
                  <a:lnTo>
                    <a:pt x="1899" y="2751"/>
                  </a:lnTo>
                  <a:lnTo>
                    <a:pt x="1905" y="2747"/>
                  </a:lnTo>
                  <a:lnTo>
                    <a:pt x="1911" y="2741"/>
                  </a:lnTo>
                  <a:lnTo>
                    <a:pt x="1916" y="2734"/>
                  </a:lnTo>
                  <a:lnTo>
                    <a:pt x="1925" y="2718"/>
                  </a:lnTo>
                  <a:lnTo>
                    <a:pt x="1934" y="2700"/>
                  </a:lnTo>
                  <a:lnTo>
                    <a:pt x="1942" y="2681"/>
                  </a:lnTo>
                  <a:lnTo>
                    <a:pt x="1951" y="2664"/>
                  </a:lnTo>
                  <a:lnTo>
                    <a:pt x="1956" y="2657"/>
                  </a:lnTo>
                  <a:lnTo>
                    <a:pt x="1962" y="2651"/>
                  </a:lnTo>
                  <a:lnTo>
                    <a:pt x="1968" y="2646"/>
                  </a:lnTo>
                  <a:lnTo>
                    <a:pt x="1974" y="2644"/>
                  </a:lnTo>
                  <a:lnTo>
                    <a:pt x="1992" y="2639"/>
                  </a:lnTo>
                  <a:lnTo>
                    <a:pt x="2011" y="2637"/>
                  </a:lnTo>
                  <a:lnTo>
                    <a:pt x="2030" y="2637"/>
                  </a:lnTo>
                  <a:lnTo>
                    <a:pt x="2050" y="2636"/>
                  </a:lnTo>
                  <a:lnTo>
                    <a:pt x="2069" y="2634"/>
                  </a:lnTo>
                  <a:lnTo>
                    <a:pt x="2088" y="2631"/>
                  </a:lnTo>
                  <a:lnTo>
                    <a:pt x="2098" y="2629"/>
                  </a:lnTo>
                  <a:lnTo>
                    <a:pt x="2106" y="2625"/>
                  </a:lnTo>
                  <a:lnTo>
                    <a:pt x="2114" y="2620"/>
                  </a:lnTo>
                  <a:lnTo>
                    <a:pt x="2122" y="2615"/>
                  </a:lnTo>
                  <a:lnTo>
                    <a:pt x="2133" y="2607"/>
                  </a:lnTo>
                  <a:lnTo>
                    <a:pt x="2146" y="2601"/>
                  </a:lnTo>
                  <a:lnTo>
                    <a:pt x="2159" y="2594"/>
                  </a:lnTo>
                  <a:lnTo>
                    <a:pt x="2172" y="2588"/>
                  </a:lnTo>
                  <a:lnTo>
                    <a:pt x="2187" y="2582"/>
                  </a:lnTo>
                  <a:lnTo>
                    <a:pt x="2199" y="2575"/>
                  </a:lnTo>
                  <a:lnTo>
                    <a:pt x="2210" y="2568"/>
                  </a:lnTo>
                  <a:lnTo>
                    <a:pt x="2221" y="2560"/>
                  </a:lnTo>
                  <a:lnTo>
                    <a:pt x="2241" y="2539"/>
                  </a:lnTo>
                  <a:lnTo>
                    <a:pt x="2259" y="2519"/>
                  </a:lnTo>
                  <a:lnTo>
                    <a:pt x="2277" y="2499"/>
                  </a:lnTo>
                  <a:lnTo>
                    <a:pt x="2295" y="2476"/>
                  </a:lnTo>
                  <a:lnTo>
                    <a:pt x="2313" y="2450"/>
                  </a:lnTo>
                  <a:lnTo>
                    <a:pt x="2333" y="2419"/>
                  </a:lnTo>
                  <a:lnTo>
                    <a:pt x="2354" y="2381"/>
                  </a:lnTo>
                  <a:lnTo>
                    <a:pt x="2380" y="2336"/>
                  </a:lnTo>
                  <a:lnTo>
                    <a:pt x="2385" y="2328"/>
                  </a:lnTo>
                  <a:lnTo>
                    <a:pt x="2391" y="2321"/>
                  </a:lnTo>
                  <a:lnTo>
                    <a:pt x="2398" y="2312"/>
                  </a:lnTo>
                  <a:lnTo>
                    <a:pt x="2408" y="2304"/>
                  </a:lnTo>
                  <a:lnTo>
                    <a:pt x="2429" y="2285"/>
                  </a:lnTo>
                  <a:lnTo>
                    <a:pt x="2454" y="2264"/>
                  </a:lnTo>
                  <a:lnTo>
                    <a:pt x="2481" y="2240"/>
                  </a:lnTo>
                  <a:lnTo>
                    <a:pt x="2511" y="2213"/>
                  </a:lnTo>
                  <a:lnTo>
                    <a:pt x="2527" y="2197"/>
                  </a:lnTo>
                  <a:lnTo>
                    <a:pt x="2542" y="2182"/>
                  </a:lnTo>
                  <a:lnTo>
                    <a:pt x="2557" y="2165"/>
                  </a:lnTo>
                  <a:lnTo>
                    <a:pt x="2573" y="2147"/>
                  </a:lnTo>
                  <a:lnTo>
                    <a:pt x="2576" y="2141"/>
                  </a:lnTo>
                  <a:lnTo>
                    <a:pt x="2580" y="2134"/>
                  </a:lnTo>
                  <a:lnTo>
                    <a:pt x="2584" y="2128"/>
                  </a:lnTo>
                  <a:lnTo>
                    <a:pt x="2586" y="2121"/>
                  </a:lnTo>
                  <a:lnTo>
                    <a:pt x="2590" y="2106"/>
                  </a:lnTo>
                  <a:lnTo>
                    <a:pt x="2591" y="2091"/>
                  </a:lnTo>
                  <a:lnTo>
                    <a:pt x="2592" y="2076"/>
                  </a:lnTo>
                  <a:lnTo>
                    <a:pt x="2591" y="2061"/>
                  </a:lnTo>
                  <a:lnTo>
                    <a:pt x="2590" y="2046"/>
                  </a:lnTo>
                  <a:lnTo>
                    <a:pt x="2587" y="2033"/>
                  </a:lnTo>
                  <a:lnTo>
                    <a:pt x="2584" y="2014"/>
                  </a:lnTo>
                  <a:lnTo>
                    <a:pt x="2580" y="2001"/>
                  </a:lnTo>
                  <a:lnTo>
                    <a:pt x="2576" y="1992"/>
                  </a:lnTo>
                  <a:lnTo>
                    <a:pt x="2572" y="1985"/>
                  </a:lnTo>
                  <a:lnTo>
                    <a:pt x="2568" y="1976"/>
                  </a:lnTo>
                  <a:lnTo>
                    <a:pt x="2565" y="1965"/>
                  </a:lnTo>
                  <a:lnTo>
                    <a:pt x="2560" y="1951"/>
                  </a:lnTo>
                  <a:lnTo>
                    <a:pt x="2556" y="1930"/>
                  </a:lnTo>
                  <a:lnTo>
                    <a:pt x="2568" y="1939"/>
                  </a:lnTo>
                  <a:lnTo>
                    <a:pt x="2580" y="1948"/>
                  </a:lnTo>
                  <a:lnTo>
                    <a:pt x="2592" y="1956"/>
                  </a:lnTo>
                  <a:lnTo>
                    <a:pt x="2605" y="1963"/>
                  </a:lnTo>
                  <a:lnTo>
                    <a:pt x="2618" y="1969"/>
                  </a:lnTo>
                  <a:lnTo>
                    <a:pt x="2631" y="1975"/>
                  </a:lnTo>
                  <a:lnTo>
                    <a:pt x="2644" y="1980"/>
                  </a:lnTo>
                  <a:lnTo>
                    <a:pt x="2658" y="1983"/>
                  </a:lnTo>
                  <a:lnTo>
                    <a:pt x="2673" y="1988"/>
                  </a:lnTo>
                  <a:lnTo>
                    <a:pt x="2688" y="1990"/>
                  </a:lnTo>
                  <a:lnTo>
                    <a:pt x="2702" y="1993"/>
                  </a:lnTo>
                  <a:lnTo>
                    <a:pt x="2718" y="1995"/>
                  </a:lnTo>
                  <a:lnTo>
                    <a:pt x="2749" y="1996"/>
                  </a:lnTo>
                  <a:lnTo>
                    <a:pt x="2781" y="1996"/>
                  </a:lnTo>
                  <a:lnTo>
                    <a:pt x="2814" y="1995"/>
                  </a:lnTo>
                  <a:lnTo>
                    <a:pt x="2847" y="1992"/>
                  </a:lnTo>
                  <a:lnTo>
                    <a:pt x="2881" y="1987"/>
                  </a:lnTo>
                  <a:lnTo>
                    <a:pt x="2915" y="1981"/>
                  </a:lnTo>
                  <a:lnTo>
                    <a:pt x="2950" y="1973"/>
                  </a:lnTo>
                  <a:lnTo>
                    <a:pt x="2984" y="1964"/>
                  </a:lnTo>
                  <a:lnTo>
                    <a:pt x="3019" y="1956"/>
                  </a:lnTo>
                  <a:lnTo>
                    <a:pt x="3053" y="1945"/>
                  </a:lnTo>
                  <a:lnTo>
                    <a:pt x="3059" y="1944"/>
                  </a:lnTo>
                  <a:lnTo>
                    <a:pt x="3065" y="1939"/>
                  </a:lnTo>
                  <a:lnTo>
                    <a:pt x="3072" y="1935"/>
                  </a:lnTo>
                  <a:lnTo>
                    <a:pt x="3079" y="1930"/>
                  </a:lnTo>
                  <a:lnTo>
                    <a:pt x="3096" y="1916"/>
                  </a:lnTo>
                  <a:lnTo>
                    <a:pt x="3114" y="1901"/>
                  </a:lnTo>
                  <a:lnTo>
                    <a:pt x="3133" y="1886"/>
                  </a:lnTo>
                  <a:lnTo>
                    <a:pt x="3154" y="1873"/>
                  </a:lnTo>
                  <a:lnTo>
                    <a:pt x="3165" y="1867"/>
                  </a:lnTo>
                  <a:lnTo>
                    <a:pt x="3177" y="1862"/>
                  </a:lnTo>
                  <a:lnTo>
                    <a:pt x="3188" y="1859"/>
                  </a:lnTo>
                  <a:lnTo>
                    <a:pt x="3200" y="1855"/>
                  </a:lnTo>
                  <a:lnTo>
                    <a:pt x="3246" y="1849"/>
                  </a:lnTo>
                  <a:lnTo>
                    <a:pt x="3287" y="1844"/>
                  </a:lnTo>
                  <a:lnTo>
                    <a:pt x="3325" y="1841"/>
                  </a:lnTo>
                  <a:lnTo>
                    <a:pt x="3364" y="1835"/>
                  </a:lnTo>
                  <a:lnTo>
                    <a:pt x="3383" y="1830"/>
                  </a:lnTo>
                  <a:lnTo>
                    <a:pt x="3404" y="1826"/>
                  </a:lnTo>
                  <a:lnTo>
                    <a:pt x="3424" y="1821"/>
                  </a:lnTo>
                  <a:lnTo>
                    <a:pt x="3445" y="1813"/>
                  </a:lnTo>
                  <a:lnTo>
                    <a:pt x="3468" y="1805"/>
                  </a:lnTo>
                  <a:lnTo>
                    <a:pt x="3492" y="1794"/>
                  </a:lnTo>
                  <a:lnTo>
                    <a:pt x="3518" y="1784"/>
                  </a:lnTo>
                  <a:lnTo>
                    <a:pt x="3544" y="1769"/>
                  </a:lnTo>
                  <a:lnTo>
                    <a:pt x="3557" y="1763"/>
                  </a:lnTo>
                  <a:lnTo>
                    <a:pt x="3570" y="1760"/>
                  </a:lnTo>
                  <a:lnTo>
                    <a:pt x="3583" y="1756"/>
                  </a:lnTo>
                  <a:lnTo>
                    <a:pt x="3596" y="1754"/>
                  </a:lnTo>
                  <a:lnTo>
                    <a:pt x="3623" y="1752"/>
                  </a:lnTo>
                  <a:lnTo>
                    <a:pt x="3652" y="1752"/>
                  </a:lnTo>
                  <a:lnTo>
                    <a:pt x="3680" y="1752"/>
                  </a:lnTo>
                  <a:lnTo>
                    <a:pt x="3709" y="1753"/>
                  </a:lnTo>
                  <a:lnTo>
                    <a:pt x="3739" y="1753"/>
                  </a:lnTo>
                  <a:lnTo>
                    <a:pt x="3767" y="1750"/>
                  </a:lnTo>
                  <a:lnTo>
                    <a:pt x="3783" y="1747"/>
                  </a:lnTo>
                  <a:lnTo>
                    <a:pt x="3798" y="1741"/>
                  </a:lnTo>
                  <a:lnTo>
                    <a:pt x="3812" y="1733"/>
                  </a:lnTo>
                  <a:lnTo>
                    <a:pt x="3827" y="1724"/>
                  </a:lnTo>
                  <a:lnTo>
                    <a:pt x="3840" y="1717"/>
                  </a:lnTo>
                  <a:lnTo>
                    <a:pt x="3853" y="1709"/>
                  </a:lnTo>
                  <a:lnTo>
                    <a:pt x="3866" y="1703"/>
                  </a:lnTo>
                  <a:lnTo>
                    <a:pt x="3879" y="1699"/>
                  </a:lnTo>
                  <a:lnTo>
                    <a:pt x="3892" y="1698"/>
                  </a:lnTo>
                  <a:lnTo>
                    <a:pt x="3905" y="1697"/>
                  </a:lnTo>
                  <a:lnTo>
                    <a:pt x="3918" y="1697"/>
                  </a:lnTo>
                  <a:lnTo>
                    <a:pt x="3930" y="1697"/>
                  </a:lnTo>
                  <a:lnTo>
                    <a:pt x="3954" y="1699"/>
                  </a:lnTo>
                  <a:lnTo>
                    <a:pt x="3978" y="1703"/>
                  </a:lnTo>
                  <a:lnTo>
                    <a:pt x="4025" y="1714"/>
                  </a:lnTo>
                  <a:lnTo>
                    <a:pt x="4073" y="1725"/>
                  </a:lnTo>
                  <a:lnTo>
                    <a:pt x="4096" y="1731"/>
                  </a:lnTo>
                  <a:lnTo>
                    <a:pt x="4121" y="1734"/>
                  </a:lnTo>
                  <a:lnTo>
                    <a:pt x="4134" y="1735"/>
                  </a:lnTo>
                  <a:lnTo>
                    <a:pt x="4147" y="1736"/>
                  </a:lnTo>
                  <a:lnTo>
                    <a:pt x="4161" y="1736"/>
                  </a:lnTo>
                  <a:lnTo>
                    <a:pt x="4174" y="1735"/>
                  </a:lnTo>
                  <a:lnTo>
                    <a:pt x="4188" y="1734"/>
                  </a:lnTo>
                  <a:lnTo>
                    <a:pt x="4201" y="1731"/>
                  </a:lnTo>
                  <a:lnTo>
                    <a:pt x="4215" y="1728"/>
                  </a:lnTo>
                  <a:lnTo>
                    <a:pt x="4231" y="1723"/>
                  </a:lnTo>
                  <a:lnTo>
                    <a:pt x="4245" y="1718"/>
                  </a:lnTo>
                  <a:lnTo>
                    <a:pt x="4260" y="1711"/>
                  </a:lnTo>
                  <a:lnTo>
                    <a:pt x="4277" y="1704"/>
                  </a:lnTo>
                  <a:lnTo>
                    <a:pt x="4292" y="1696"/>
                  </a:lnTo>
                  <a:lnTo>
                    <a:pt x="4303" y="1690"/>
                  </a:lnTo>
                  <a:lnTo>
                    <a:pt x="4315" y="1685"/>
                  </a:lnTo>
                  <a:lnTo>
                    <a:pt x="4326" y="1683"/>
                  </a:lnTo>
                  <a:lnTo>
                    <a:pt x="4336" y="1680"/>
                  </a:lnTo>
                  <a:lnTo>
                    <a:pt x="4348" y="1678"/>
                  </a:lnTo>
                  <a:lnTo>
                    <a:pt x="4360" y="1677"/>
                  </a:lnTo>
                  <a:lnTo>
                    <a:pt x="4372" y="1677"/>
                  </a:lnTo>
                  <a:lnTo>
                    <a:pt x="4385" y="1678"/>
                  </a:lnTo>
                  <a:lnTo>
                    <a:pt x="4410" y="1680"/>
                  </a:lnTo>
                  <a:lnTo>
                    <a:pt x="4436" y="1684"/>
                  </a:lnTo>
                  <a:lnTo>
                    <a:pt x="4462" y="1690"/>
                  </a:lnTo>
                  <a:lnTo>
                    <a:pt x="4490" y="1695"/>
                  </a:lnTo>
                  <a:lnTo>
                    <a:pt x="4518" y="1700"/>
                  </a:lnTo>
                  <a:lnTo>
                    <a:pt x="4548" y="1705"/>
                  </a:lnTo>
                  <a:lnTo>
                    <a:pt x="4578" y="1708"/>
                  </a:lnTo>
                  <a:lnTo>
                    <a:pt x="4609" y="1709"/>
                  </a:lnTo>
                  <a:lnTo>
                    <a:pt x="4624" y="1709"/>
                  </a:lnTo>
                  <a:lnTo>
                    <a:pt x="4641" y="1708"/>
                  </a:lnTo>
                  <a:lnTo>
                    <a:pt x="4656" y="1705"/>
                  </a:lnTo>
                  <a:lnTo>
                    <a:pt x="4673" y="1703"/>
                  </a:lnTo>
                  <a:lnTo>
                    <a:pt x="4688" y="1699"/>
                  </a:lnTo>
                  <a:lnTo>
                    <a:pt x="4705" y="1695"/>
                  </a:lnTo>
                  <a:lnTo>
                    <a:pt x="4723" y="1689"/>
                  </a:lnTo>
                  <a:lnTo>
                    <a:pt x="4739" y="1681"/>
                  </a:lnTo>
                  <a:lnTo>
                    <a:pt x="4752" y="1677"/>
                  </a:lnTo>
                  <a:lnTo>
                    <a:pt x="4765" y="1674"/>
                  </a:lnTo>
                  <a:lnTo>
                    <a:pt x="4780" y="1674"/>
                  </a:lnTo>
                  <a:lnTo>
                    <a:pt x="4794" y="1676"/>
                  </a:lnTo>
                  <a:lnTo>
                    <a:pt x="4808" y="1678"/>
                  </a:lnTo>
                  <a:lnTo>
                    <a:pt x="4822" y="1683"/>
                  </a:lnTo>
                  <a:lnTo>
                    <a:pt x="4837" y="1687"/>
                  </a:lnTo>
                  <a:lnTo>
                    <a:pt x="4851" y="1692"/>
                  </a:lnTo>
                  <a:lnTo>
                    <a:pt x="4880" y="1704"/>
                  </a:lnTo>
                  <a:lnTo>
                    <a:pt x="4906" y="1716"/>
                  </a:lnTo>
                  <a:lnTo>
                    <a:pt x="4918" y="1721"/>
                  </a:lnTo>
                  <a:lnTo>
                    <a:pt x="4929" y="1724"/>
                  </a:lnTo>
                  <a:lnTo>
                    <a:pt x="4939" y="1727"/>
                  </a:lnTo>
                  <a:lnTo>
                    <a:pt x="4948" y="1728"/>
                  </a:lnTo>
                  <a:lnTo>
                    <a:pt x="4962" y="1728"/>
                  </a:lnTo>
                  <a:lnTo>
                    <a:pt x="4976" y="1727"/>
                  </a:lnTo>
                  <a:lnTo>
                    <a:pt x="4992" y="1724"/>
                  </a:lnTo>
                  <a:lnTo>
                    <a:pt x="5009" y="1721"/>
                  </a:lnTo>
                  <a:lnTo>
                    <a:pt x="5026" y="1717"/>
                  </a:lnTo>
                  <a:lnTo>
                    <a:pt x="5041" y="1711"/>
                  </a:lnTo>
                  <a:lnTo>
                    <a:pt x="5057" y="1706"/>
                  </a:lnTo>
                  <a:lnTo>
                    <a:pt x="5070" y="1700"/>
                  </a:lnTo>
                  <a:lnTo>
                    <a:pt x="5072" y="1699"/>
                  </a:lnTo>
                  <a:lnTo>
                    <a:pt x="5074" y="1699"/>
                  </a:lnTo>
                  <a:lnTo>
                    <a:pt x="5077" y="1699"/>
                  </a:lnTo>
                  <a:lnTo>
                    <a:pt x="5080" y="1700"/>
                  </a:lnTo>
                  <a:lnTo>
                    <a:pt x="5087" y="1704"/>
                  </a:lnTo>
                  <a:lnTo>
                    <a:pt x="5095" y="1708"/>
                  </a:lnTo>
                  <a:lnTo>
                    <a:pt x="5102" y="1712"/>
                  </a:lnTo>
                  <a:lnTo>
                    <a:pt x="5109" y="1717"/>
                  </a:lnTo>
                  <a:lnTo>
                    <a:pt x="5117" y="1721"/>
                  </a:lnTo>
                  <a:lnTo>
                    <a:pt x="5124" y="1724"/>
                  </a:lnTo>
                  <a:lnTo>
                    <a:pt x="5133" y="1724"/>
                  </a:lnTo>
                  <a:lnTo>
                    <a:pt x="5143" y="1723"/>
                  </a:lnTo>
                  <a:lnTo>
                    <a:pt x="5154" y="1722"/>
                  </a:lnTo>
                  <a:lnTo>
                    <a:pt x="5166" y="1718"/>
                  </a:lnTo>
                  <a:lnTo>
                    <a:pt x="5190" y="1711"/>
                  </a:lnTo>
                  <a:lnTo>
                    <a:pt x="5216" y="1703"/>
                  </a:lnTo>
                  <a:lnTo>
                    <a:pt x="5241" y="1695"/>
                  </a:lnTo>
                  <a:lnTo>
                    <a:pt x="5262" y="1690"/>
                  </a:lnTo>
                  <a:lnTo>
                    <a:pt x="5272" y="1689"/>
                  </a:lnTo>
                  <a:lnTo>
                    <a:pt x="5280" y="1689"/>
                  </a:lnTo>
                  <a:lnTo>
                    <a:pt x="5287" y="1691"/>
                  </a:lnTo>
                  <a:lnTo>
                    <a:pt x="5292" y="1695"/>
                  </a:lnTo>
                  <a:lnTo>
                    <a:pt x="5303" y="1704"/>
                  </a:lnTo>
                  <a:lnTo>
                    <a:pt x="5314" y="1711"/>
                  </a:lnTo>
                  <a:lnTo>
                    <a:pt x="5325" y="1718"/>
                  </a:lnTo>
                  <a:lnTo>
                    <a:pt x="5338" y="1724"/>
                  </a:lnTo>
                  <a:lnTo>
                    <a:pt x="5350" y="1728"/>
                  </a:lnTo>
                  <a:lnTo>
                    <a:pt x="5363" y="1731"/>
                  </a:lnTo>
                  <a:lnTo>
                    <a:pt x="5376" y="1734"/>
                  </a:lnTo>
                  <a:lnTo>
                    <a:pt x="5389" y="1734"/>
                  </a:lnTo>
                  <a:lnTo>
                    <a:pt x="5402" y="1734"/>
                  </a:lnTo>
                  <a:lnTo>
                    <a:pt x="5415" y="1731"/>
                  </a:lnTo>
                  <a:lnTo>
                    <a:pt x="5430" y="1729"/>
                  </a:lnTo>
                  <a:lnTo>
                    <a:pt x="5444" y="1725"/>
                  </a:lnTo>
                  <a:lnTo>
                    <a:pt x="5458" y="1721"/>
                  </a:lnTo>
                  <a:lnTo>
                    <a:pt x="5471" y="1715"/>
                  </a:lnTo>
                  <a:lnTo>
                    <a:pt x="5486" y="1709"/>
                  </a:lnTo>
                  <a:lnTo>
                    <a:pt x="5500" y="1700"/>
                  </a:lnTo>
                  <a:lnTo>
                    <a:pt x="5541" y="1678"/>
                  </a:lnTo>
                  <a:lnTo>
                    <a:pt x="5582" y="1654"/>
                  </a:lnTo>
                  <a:lnTo>
                    <a:pt x="5622" y="1633"/>
                  </a:lnTo>
                  <a:lnTo>
                    <a:pt x="5661" y="1610"/>
                  </a:lnTo>
                  <a:lnTo>
                    <a:pt x="5701" y="1586"/>
                  </a:lnTo>
                  <a:lnTo>
                    <a:pt x="5739" y="1561"/>
                  </a:lnTo>
                  <a:lnTo>
                    <a:pt x="5758" y="1548"/>
                  </a:lnTo>
                  <a:lnTo>
                    <a:pt x="5776" y="1534"/>
                  </a:lnTo>
                  <a:lnTo>
                    <a:pt x="5793" y="1519"/>
                  </a:lnTo>
                  <a:lnTo>
                    <a:pt x="5811" y="1503"/>
                  </a:lnTo>
                  <a:lnTo>
                    <a:pt x="5821" y="1493"/>
                  </a:lnTo>
                  <a:lnTo>
                    <a:pt x="5830" y="1479"/>
                  </a:lnTo>
                  <a:lnTo>
                    <a:pt x="5837" y="1464"/>
                  </a:lnTo>
                  <a:lnTo>
                    <a:pt x="5846" y="1446"/>
                  </a:lnTo>
                  <a:lnTo>
                    <a:pt x="5859" y="1407"/>
                  </a:lnTo>
                  <a:lnTo>
                    <a:pt x="5871" y="1365"/>
                  </a:lnTo>
                  <a:lnTo>
                    <a:pt x="5881" y="1325"/>
                  </a:lnTo>
                  <a:lnTo>
                    <a:pt x="5891" y="1289"/>
                  </a:lnTo>
                  <a:lnTo>
                    <a:pt x="5896" y="1275"/>
                  </a:lnTo>
                  <a:lnTo>
                    <a:pt x="5899" y="1263"/>
                  </a:lnTo>
                  <a:lnTo>
                    <a:pt x="5904" y="1254"/>
                  </a:lnTo>
                  <a:lnTo>
                    <a:pt x="5907" y="1248"/>
                  </a:lnTo>
                  <a:lnTo>
                    <a:pt x="5948" y="1212"/>
                  </a:lnTo>
                  <a:lnTo>
                    <a:pt x="5986" y="1178"/>
                  </a:lnTo>
                  <a:lnTo>
                    <a:pt x="6023" y="1143"/>
                  </a:lnTo>
                  <a:lnTo>
                    <a:pt x="6058" y="1108"/>
                  </a:lnTo>
                  <a:lnTo>
                    <a:pt x="6092" y="1073"/>
                  </a:lnTo>
                  <a:lnTo>
                    <a:pt x="6123" y="1039"/>
                  </a:lnTo>
                  <a:lnTo>
                    <a:pt x="6152" y="1003"/>
                  </a:lnTo>
                  <a:lnTo>
                    <a:pt x="6181" y="966"/>
                  </a:lnTo>
                  <a:lnTo>
                    <a:pt x="6193" y="947"/>
                  </a:lnTo>
                  <a:lnTo>
                    <a:pt x="6206" y="928"/>
                  </a:lnTo>
                  <a:lnTo>
                    <a:pt x="6218" y="909"/>
                  </a:lnTo>
                  <a:lnTo>
                    <a:pt x="6228" y="890"/>
                  </a:lnTo>
                  <a:lnTo>
                    <a:pt x="6239" y="870"/>
                  </a:lnTo>
                  <a:lnTo>
                    <a:pt x="6250" y="850"/>
                  </a:lnTo>
                  <a:lnTo>
                    <a:pt x="6259" y="828"/>
                  </a:lnTo>
                  <a:lnTo>
                    <a:pt x="6269" y="807"/>
                  </a:lnTo>
                  <a:lnTo>
                    <a:pt x="6277" y="786"/>
                  </a:lnTo>
                  <a:lnTo>
                    <a:pt x="6284" y="763"/>
                  </a:lnTo>
                  <a:lnTo>
                    <a:pt x="6291" y="740"/>
                  </a:lnTo>
                  <a:lnTo>
                    <a:pt x="6298" y="718"/>
                  </a:lnTo>
                  <a:lnTo>
                    <a:pt x="6303" y="694"/>
                  </a:lnTo>
                  <a:lnTo>
                    <a:pt x="6309" y="669"/>
                  </a:lnTo>
                  <a:lnTo>
                    <a:pt x="6313" y="644"/>
                  </a:lnTo>
                  <a:lnTo>
                    <a:pt x="6317" y="618"/>
                  </a:lnTo>
                  <a:lnTo>
                    <a:pt x="6316" y="612"/>
                  </a:lnTo>
                  <a:lnTo>
                    <a:pt x="6314" y="605"/>
                  </a:lnTo>
                  <a:lnTo>
                    <a:pt x="6310" y="598"/>
                  </a:lnTo>
                  <a:lnTo>
                    <a:pt x="6304" y="589"/>
                  </a:lnTo>
                  <a:lnTo>
                    <a:pt x="6289" y="569"/>
                  </a:lnTo>
                  <a:lnTo>
                    <a:pt x="6268" y="545"/>
                  </a:lnTo>
                  <a:lnTo>
                    <a:pt x="6260" y="537"/>
                  </a:lnTo>
                  <a:lnTo>
                    <a:pt x="6252" y="530"/>
                  </a:lnTo>
                  <a:lnTo>
                    <a:pt x="6244" y="523"/>
                  </a:lnTo>
                  <a:lnTo>
                    <a:pt x="6234" y="517"/>
                  </a:lnTo>
                  <a:lnTo>
                    <a:pt x="6226" y="512"/>
                  </a:lnTo>
                  <a:lnTo>
                    <a:pt x="6216" y="507"/>
                  </a:lnTo>
                  <a:lnTo>
                    <a:pt x="6207" y="504"/>
                  </a:lnTo>
                  <a:lnTo>
                    <a:pt x="6197" y="500"/>
                  </a:lnTo>
                  <a:lnTo>
                    <a:pt x="6177" y="494"/>
                  </a:lnTo>
                  <a:lnTo>
                    <a:pt x="6156" y="491"/>
                  </a:lnTo>
                  <a:lnTo>
                    <a:pt x="6134" y="488"/>
                  </a:lnTo>
                  <a:lnTo>
                    <a:pt x="6113" y="487"/>
                  </a:lnTo>
                  <a:lnTo>
                    <a:pt x="6069" y="487"/>
                  </a:lnTo>
                  <a:lnTo>
                    <a:pt x="6024" y="488"/>
                  </a:lnTo>
                  <a:lnTo>
                    <a:pt x="6003" y="490"/>
                  </a:lnTo>
                  <a:lnTo>
                    <a:pt x="5981" y="490"/>
                  </a:lnTo>
                  <a:lnTo>
                    <a:pt x="5960" y="488"/>
                  </a:lnTo>
                  <a:lnTo>
                    <a:pt x="5940" y="486"/>
                  </a:lnTo>
                  <a:lnTo>
                    <a:pt x="5921" y="485"/>
                  </a:lnTo>
                  <a:lnTo>
                    <a:pt x="5904" y="484"/>
                  </a:lnTo>
                  <a:lnTo>
                    <a:pt x="5887" y="484"/>
                  </a:lnTo>
                  <a:lnTo>
                    <a:pt x="5871" y="484"/>
                  </a:lnTo>
                  <a:lnTo>
                    <a:pt x="5855" y="485"/>
                  </a:lnTo>
                  <a:lnTo>
                    <a:pt x="5841" y="487"/>
                  </a:lnTo>
                  <a:lnTo>
                    <a:pt x="5827" y="490"/>
                  </a:lnTo>
                  <a:lnTo>
                    <a:pt x="5814" y="493"/>
                  </a:lnTo>
                  <a:lnTo>
                    <a:pt x="5789" y="500"/>
                  </a:lnTo>
                  <a:lnTo>
                    <a:pt x="5766" y="510"/>
                  </a:lnTo>
                  <a:lnTo>
                    <a:pt x="5745" y="519"/>
                  </a:lnTo>
                  <a:lnTo>
                    <a:pt x="5726" y="530"/>
                  </a:lnTo>
                  <a:lnTo>
                    <a:pt x="5707" y="540"/>
                  </a:lnTo>
                  <a:lnTo>
                    <a:pt x="5689" y="549"/>
                  </a:lnTo>
                  <a:lnTo>
                    <a:pt x="5671" y="557"/>
                  </a:lnTo>
                  <a:lnTo>
                    <a:pt x="5653" y="563"/>
                  </a:lnTo>
                  <a:lnTo>
                    <a:pt x="5645" y="566"/>
                  </a:lnTo>
                  <a:lnTo>
                    <a:pt x="5635" y="567"/>
                  </a:lnTo>
                  <a:lnTo>
                    <a:pt x="5626" y="568"/>
                  </a:lnTo>
                  <a:lnTo>
                    <a:pt x="5618" y="568"/>
                  </a:lnTo>
                  <a:lnTo>
                    <a:pt x="5608" y="567"/>
                  </a:lnTo>
                  <a:lnTo>
                    <a:pt x="5598" y="564"/>
                  </a:lnTo>
                  <a:lnTo>
                    <a:pt x="5588" y="562"/>
                  </a:lnTo>
                  <a:lnTo>
                    <a:pt x="5578" y="559"/>
                  </a:lnTo>
                  <a:lnTo>
                    <a:pt x="5568" y="555"/>
                  </a:lnTo>
                  <a:lnTo>
                    <a:pt x="5544" y="551"/>
                  </a:lnTo>
                  <a:lnTo>
                    <a:pt x="5526" y="551"/>
                  </a:lnTo>
                  <a:lnTo>
                    <a:pt x="5507" y="550"/>
                  </a:lnTo>
                  <a:lnTo>
                    <a:pt x="5483" y="551"/>
                  </a:lnTo>
                  <a:lnTo>
                    <a:pt x="5458" y="555"/>
                  </a:lnTo>
                  <a:lnTo>
                    <a:pt x="5431" y="561"/>
                  </a:lnTo>
                  <a:lnTo>
                    <a:pt x="5401" y="568"/>
                  </a:lnTo>
                  <a:lnTo>
                    <a:pt x="5386" y="574"/>
                  </a:lnTo>
                  <a:lnTo>
                    <a:pt x="5370" y="580"/>
                  </a:lnTo>
                  <a:lnTo>
                    <a:pt x="5354" y="586"/>
                  </a:lnTo>
                  <a:lnTo>
                    <a:pt x="5337" y="594"/>
                  </a:lnTo>
                  <a:lnTo>
                    <a:pt x="5319" y="603"/>
                  </a:lnTo>
                  <a:lnTo>
                    <a:pt x="5303" y="612"/>
                  </a:lnTo>
                  <a:lnTo>
                    <a:pt x="5285" y="623"/>
                  </a:lnTo>
                  <a:lnTo>
                    <a:pt x="5267" y="635"/>
                  </a:lnTo>
                  <a:lnTo>
                    <a:pt x="5248" y="648"/>
                  </a:lnTo>
                  <a:lnTo>
                    <a:pt x="5230" y="662"/>
                  </a:lnTo>
                  <a:lnTo>
                    <a:pt x="5211" y="677"/>
                  </a:lnTo>
                  <a:lnTo>
                    <a:pt x="5193" y="694"/>
                  </a:lnTo>
                  <a:lnTo>
                    <a:pt x="5137" y="658"/>
                  </a:lnTo>
                  <a:lnTo>
                    <a:pt x="5078" y="623"/>
                  </a:lnTo>
                  <a:lnTo>
                    <a:pt x="5017" y="588"/>
                  </a:lnTo>
                  <a:lnTo>
                    <a:pt x="4954" y="554"/>
                  </a:lnTo>
                  <a:lnTo>
                    <a:pt x="4890" y="522"/>
                  </a:lnTo>
                  <a:lnTo>
                    <a:pt x="4826" y="492"/>
                  </a:lnTo>
                  <a:lnTo>
                    <a:pt x="4794" y="479"/>
                  </a:lnTo>
                  <a:lnTo>
                    <a:pt x="4763" y="466"/>
                  </a:lnTo>
                  <a:lnTo>
                    <a:pt x="4732" y="454"/>
                  </a:lnTo>
                  <a:lnTo>
                    <a:pt x="4701" y="444"/>
                  </a:lnTo>
                  <a:close/>
                </a:path>
              </a:pathLst>
            </a:custGeom>
            <a:solidFill>
              <a:srgbClr val="66FFFF"/>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956" name="Rectangle 59"/>
            <p:cNvSpPr>
              <a:spLocks noChangeArrowheads="1"/>
            </p:cNvSpPr>
            <p:nvPr/>
          </p:nvSpPr>
          <p:spPr bwMode="auto">
            <a:xfrm>
              <a:off x="1105761" y="1374119"/>
              <a:ext cx="2198489" cy="55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Insulin</a:t>
              </a:r>
              <a:b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Secretion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grpSp>
        <p:nvGrpSpPr>
          <p:cNvPr id="647189" name="Group 281"/>
          <p:cNvGrpSpPr>
            <a:grpSpLocks/>
          </p:cNvGrpSpPr>
          <p:nvPr/>
        </p:nvGrpSpPr>
        <p:grpSpPr bwMode="auto">
          <a:xfrm>
            <a:off x="219075" y="2787650"/>
            <a:ext cx="3322638" cy="2855913"/>
            <a:chOff x="246390" y="2841886"/>
            <a:chExt cx="3738951" cy="3210475"/>
          </a:xfrm>
        </p:grpSpPr>
        <p:sp>
          <p:nvSpPr>
            <p:cNvPr id="647315" name="Freeform 37"/>
            <p:cNvSpPr>
              <a:spLocks/>
            </p:cNvSpPr>
            <p:nvPr/>
          </p:nvSpPr>
          <p:spPr bwMode="auto">
            <a:xfrm>
              <a:off x="1513347" y="4639943"/>
              <a:ext cx="2471994" cy="1412418"/>
            </a:xfrm>
            <a:custGeom>
              <a:avLst/>
              <a:gdLst>
                <a:gd name="T0" fmla="*/ 2147483646 w 4335"/>
                <a:gd name="T1" fmla="*/ 2147483646 h 2785"/>
                <a:gd name="T2" fmla="*/ 2147483646 w 4335"/>
                <a:gd name="T3" fmla="*/ 2147483646 h 2785"/>
                <a:gd name="T4" fmla="*/ 2147483646 w 4335"/>
                <a:gd name="T5" fmla="*/ 2147483646 h 2785"/>
                <a:gd name="T6" fmla="*/ 2147483646 w 4335"/>
                <a:gd name="T7" fmla="*/ 2147483646 h 2785"/>
                <a:gd name="T8" fmla="*/ 2147483646 w 4335"/>
                <a:gd name="T9" fmla="*/ 2147483646 h 2785"/>
                <a:gd name="T10" fmla="*/ 2147483646 w 4335"/>
                <a:gd name="T11" fmla="*/ 2147483646 h 2785"/>
                <a:gd name="T12" fmla="*/ 2147483646 w 4335"/>
                <a:gd name="T13" fmla="*/ 2147483646 h 2785"/>
                <a:gd name="T14" fmla="*/ 2147483646 w 4335"/>
                <a:gd name="T15" fmla="*/ 2147483646 h 2785"/>
                <a:gd name="T16" fmla="*/ 2147483646 w 4335"/>
                <a:gd name="T17" fmla="*/ 2147483646 h 2785"/>
                <a:gd name="T18" fmla="*/ 2147483646 w 4335"/>
                <a:gd name="T19" fmla="*/ 2147483646 h 2785"/>
                <a:gd name="T20" fmla="*/ 2147483646 w 4335"/>
                <a:gd name="T21" fmla="*/ 2147483646 h 2785"/>
                <a:gd name="T22" fmla="*/ 2147483646 w 4335"/>
                <a:gd name="T23" fmla="*/ 2147483646 h 2785"/>
                <a:gd name="T24" fmla="*/ 2147483646 w 4335"/>
                <a:gd name="T25" fmla="*/ 2147483646 h 2785"/>
                <a:gd name="T26" fmla="*/ 2147483646 w 4335"/>
                <a:gd name="T27" fmla="*/ 2147483646 h 2785"/>
                <a:gd name="T28" fmla="*/ 2147483646 w 4335"/>
                <a:gd name="T29" fmla="*/ 2147483646 h 2785"/>
                <a:gd name="T30" fmla="*/ 2147483646 w 4335"/>
                <a:gd name="T31" fmla="*/ 2147483646 h 2785"/>
                <a:gd name="T32" fmla="*/ 2147483646 w 4335"/>
                <a:gd name="T33" fmla="*/ 2147483646 h 2785"/>
                <a:gd name="T34" fmla="*/ 2147483646 w 4335"/>
                <a:gd name="T35" fmla="*/ 2147483646 h 2785"/>
                <a:gd name="T36" fmla="*/ 2147483646 w 4335"/>
                <a:gd name="T37" fmla="*/ 2147483646 h 2785"/>
                <a:gd name="T38" fmla="*/ 2147483646 w 4335"/>
                <a:gd name="T39" fmla="*/ 2147483646 h 2785"/>
                <a:gd name="T40" fmla="*/ 2147483646 w 4335"/>
                <a:gd name="T41" fmla="*/ 2147483646 h 2785"/>
                <a:gd name="T42" fmla="*/ 2147483646 w 4335"/>
                <a:gd name="T43" fmla="*/ 2147483646 h 2785"/>
                <a:gd name="T44" fmla="*/ 2147483646 w 4335"/>
                <a:gd name="T45" fmla="*/ 2147483646 h 2785"/>
                <a:gd name="T46" fmla="*/ 2147483646 w 4335"/>
                <a:gd name="T47" fmla="*/ 2147483646 h 2785"/>
                <a:gd name="T48" fmla="*/ 2147483646 w 4335"/>
                <a:gd name="T49" fmla="*/ 2147483646 h 2785"/>
                <a:gd name="T50" fmla="*/ 2147483646 w 4335"/>
                <a:gd name="T51" fmla="*/ 2147483646 h 2785"/>
                <a:gd name="T52" fmla="*/ 2147483646 w 4335"/>
                <a:gd name="T53" fmla="*/ 2147483646 h 2785"/>
                <a:gd name="T54" fmla="*/ 2147483646 w 4335"/>
                <a:gd name="T55" fmla="*/ 2147483646 h 2785"/>
                <a:gd name="T56" fmla="*/ 2147483646 w 4335"/>
                <a:gd name="T57" fmla="*/ 2147483646 h 2785"/>
                <a:gd name="T58" fmla="*/ 2147483646 w 4335"/>
                <a:gd name="T59" fmla="*/ 2147483646 h 2785"/>
                <a:gd name="T60" fmla="*/ 2147483646 w 4335"/>
                <a:gd name="T61" fmla="*/ 2147483646 h 2785"/>
                <a:gd name="T62" fmla="*/ 2147483646 w 4335"/>
                <a:gd name="T63" fmla="*/ 2147483646 h 2785"/>
                <a:gd name="T64" fmla="*/ 2147483646 w 4335"/>
                <a:gd name="T65" fmla="*/ 2147483646 h 2785"/>
                <a:gd name="T66" fmla="*/ 2147483646 w 4335"/>
                <a:gd name="T67" fmla="*/ 2147483646 h 2785"/>
                <a:gd name="T68" fmla="*/ 2147483646 w 4335"/>
                <a:gd name="T69" fmla="*/ 2147483646 h 2785"/>
                <a:gd name="T70" fmla="*/ 2147483646 w 4335"/>
                <a:gd name="T71" fmla="*/ 2147483646 h 2785"/>
                <a:gd name="T72" fmla="*/ 2147483646 w 4335"/>
                <a:gd name="T73" fmla="*/ 2147483646 h 2785"/>
                <a:gd name="T74" fmla="*/ 2147483646 w 4335"/>
                <a:gd name="T75" fmla="*/ 2147483646 h 2785"/>
                <a:gd name="T76" fmla="*/ 2147483646 w 4335"/>
                <a:gd name="T77" fmla="*/ 2147483646 h 2785"/>
                <a:gd name="T78" fmla="*/ 2147483646 w 4335"/>
                <a:gd name="T79" fmla="*/ 2147483646 h 2785"/>
                <a:gd name="T80" fmla="*/ 2147483646 w 4335"/>
                <a:gd name="T81" fmla="*/ 2147483646 h 2785"/>
                <a:gd name="T82" fmla="*/ 2147483646 w 4335"/>
                <a:gd name="T83" fmla="*/ 2147483646 h 2785"/>
                <a:gd name="T84" fmla="*/ 2147483646 w 4335"/>
                <a:gd name="T85" fmla="*/ 2147483646 h 2785"/>
                <a:gd name="T86" fmla="*/ 2147483646 w 4335"/>
                <a:gd name="T87" fmla="*/ 2147483646 h 2785"/>
                <a:gd name="T88" fmla="*/ 2147483646 w 4335"/>
                <a:gd name="T89" fmla="*/ 2147483646 h 2785"/>
                <a:gd name="T90" fmla="*/ 2147483646 w 4335"/>
                <a:gd name="T91" fmla="*/ 2147483646 h 2785"/>
                <a:gd name="T92" fmla="*/ 2147483646 w 4335"/>
                <a:gd name="T93" fmla="*/ 2147483646 h 2785"/>
                <a:gd name="T94" fmla="*/ 2147483646 w 4335"/>
                <a:gd name="T95" fmla="*/ 2147483646 h 2785"/>
                <a:gd name="T96" fmla="*/ 2147483646 w 4335"/>
                <a:gd name="T97" fmla="*/ 2147483646 h 2785"/>
                <a:gd name="T98" fmla="*/ 2147483646 w 4335"/>
                <a:gd name="T99" fmla="*/ 2147483646 h 2785"/>
                <a:gd name="T100" fmla="*/ 2147483646 w 4335"/>
                <a:gd name="T101" fmla="*/ 2147483646 h 2785"/>
                <a:gd name="T102" fmla="*/ 2147483646 w 4335"/>
                <a:gd name="T103" fmla="*/ 2147483646 h 2785"/>
                <a:gd name="T104" fmla="*/ 2147483646 w 4335"/>
                <a:gd name="T105" fmla="*/ 2147483646 h 2785"/>
                <a:gd name="T106" fmla="*/ 2147483646 w 4335"/>
                <a:gd name="T107" fmla="*/ 2147483646 h 2785"/>
                <a:gd name="T108" fmla="*/ 2147483646 w 4335"/>
                <a:gd name="T109" fmla="*/ 2147483646 h 27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35"/>
                <a:gd name="T166" fmla="*/ 0 h 2785"/>
                <a:gd name="T167" fmla="*/ 4335 w 4335"/>
                <a:gd name="T168" fmla="*/ 2785 h 27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35" h="2785">
                  <a:moveTo>
                    <a:pt x="249" y="446"/>
                  </a:moveTo>
                  <a:lnTo>
                    <a:pt x="203" y="500"/>
                  </a:lnTo>
                  <a:lnTo>
                    <a:pt x="169" y="561"/>
                  </a:lnTo>
                  <a:lnTo>
                    <a:pt x="137" y="623"/>
                  </a:lnTo>
                  <a:lnTo>
                    <a:pt x="110" y="686"/>
                  </a:lnTo>
                  <a:lnTo>
                    <a:pt x="86" y="748"/>
                  </a:lnTo>
                  <a:lnTo>
                    <a:pt x="64" y="810"/>
                  </a:lnTo>
                  <a:lnTo>
                    <a:pt x="47" y="873"/>
                  </a:lnTo>
                  <a:lnTo>
                    <a:pt x="32" y="934"/>
                  </a:lnTo>
                  <a:lnTo>
                    <a:pt x="20" y="997"/>
                  </a:lnTo>
                  <a:lnTo>
                    <a:pt x="11" y="1059"/>
                  </a:lnTo>
                  <a:lnTo>
                    <a:pt x="5" y="1122"/>
                  </a:lnTo>
                  <a:lnTo>
                    <a:pt x="1" y="1185"/>
                  </a:lnTo>
                  <a:lnTo>
                    <a:pt x="0" y="1247"/>
                  </a:lnTo>
                  <a:lnTo>
                    <a:pt x="1" y="1310"/>
                  </a:lnTo>
                  <a:lnTo>
                    <a:pt x="4" y="1372"/>
                  </a:lnTo>
                  <a:lnTo>
                    <a:pt x="10" y="1435"/>
                  </a:lnTo>
                  <a:lnTo>
                    <a:pt x="17" y="1497"/>
                  </a:lnTo>
                  <a:lnTo>
                    <a:pt x="26" y="1558"/>
                  </a:lnTo>
                  <a:lnTo>
                    <a:pt x="38" y="1620"/>
                  </a:lnTo>
                  <a:lnTo>
                    <a:pt x="51" y="1682"/>
                  </a:lnTo>
                  <a:lnTo>
                    <a:pt x="66" y="1744"/>
                  </a:lnTo>
                  <a:lnTo>
                    <a:pt x="82" y="1804"/>
                  </a:lnTo>
                  <a:lnTo>
                    <a:pt x="100" y="1866"/>
                  </a:lnTo>
                  <a:lnTo>
                    <a:pt x="118" y="1927"/>
                  </a:lnTo>
                  <a:lnTo>
                    <a:pt x="138" y="1987"/>
                  </a:lnTo>
                  <a:lnTo>
                    <a:pt x="160" y="2048"/>
                  </a:lnTo>
                  <a:lnTo>
                    <a:pt x="181" y="2107"/>
                  </a:lnTo>
                  <a:lnTo>
                    <a:pt x="203" y="2167"/>
                  </a:lnTo>
                  <a:lnTo>
                    <a:pt x="227" y="2226"/>
                  </a:lnTo>
                  <a:lnTo>
                    <a:pt x="276" y="2344"/>
                  </a:lnTo>
                  <a:lnTo>
                    <a:pt x="326" y="2460"/>
                  </a:lnTo>
                  <a:lnTo>
                    <a:pt x="339" y="2486"/>
                  </a:lnTo>
                  <a:lnTo>
                    <a:pt x="356" y="2514"/>
                  </a:lnTo>
                  <a:lnTo>
                    <a:pt x="375" y="2542"/>
                  </a:lnTo>
                  <a:lnTo>
                    <a:pt x="397" y="2572"/>
                  </a:lnTo>
                  <a:lnTo>
                    <a:pt x="422" y="2603"/>
                  </a:lnTo>
                  <a:lnTo>
                    <a:pt x="447" y="2631"/>
                  </a:lnTo>
                  <a:lnTo>
                    <a:pt x="474" y="2660"/>
                  </a:lnTo>
                  <a:lnTo>
                    <a:pt x="503" y="2687"/>
                  </a:lnTo>
                  <a:lnTo>
                    <a:pt x="531" y="2712"/>
                  </a:lnTo>
                  <a:lnTo>
                    <a:pt x="559" y="2734"/>
                  </a:lnTo>
                  <a:lnTo>
                    <a:pt x="573" y="2744"/>
                  </a:lnTo>
                  <a:lnTo>
                    <a:pt x="587" y="2753"/>
                  </a:lnTo>
                  <a:lnTo>
                    <a:pt x="600" y="2761"/>
                  </a:lnTo>
                  <a:lnTo>
                    <a:pt x="613" y="2768"/>
                  </a:lnTo>
                  <a:lnTo>
                    <a:pt x="625" y="2774"/>
                  </a:lnTo>
                  <a:lnTo>
                    <a:pt x="638" y="2779"/>
                  </a:lnTo>
                  <a:lnTo>
                    <a:pt x="649" y="2782"/>
                  </a:lnTo>
                  <a:lnTo>
                    <a:pt x="661" y="2785"/>
                  </a:lnTo>
                  <a:lnTo>
                    <a:pt x="671" y="2785"/>
                  </a:lnTo>
                  <a:lnTo>
                    <a:pt x="681" y="2785"/>
                  </a:lnTo>
                  <a:lnTo>
                    <a:pt x="690" y="2782"/>
                  </a:lnTo>
                  <a:lnTo>
                    <a:pt x="698" y="2779"/>
                  </a:lnTo>
                  <a:lnTo>
                    <a:pt x="704" y="2772"/>
                  </a:lnTo>
                  <a:lnTo>
                    <a:pt x="713" y="2755"/>
                  </a:lnTo>
                  <a:lnTo>
                    <a:pt x="720" y="2743"/>
                  </a:lnTo>
                  <a:lnTo>
                    <a:pt x="730" y="2729"/>
                  </a:lnTo>
                  <a:lnTo>
                    <a:pt x="741" y="2713"/>
                  </a:lnTo>
                  <a:lnTo>
                    <a:pt x="756" y="2695"/>
                  </a:lnTo>
                  <a:lnTo>
                    <a:pt x="774" y="2675"/>
                  </a:lnTo>
                  <a:lnTo>
                    <a:pt x="795" y="2653"/>
                  </a:lnTo>
                  <a:lnTo>
                    <a:pt x="823" y="2629"/>
                  </a:lnTo>
                  <a:lnTo>
                    <a:pt x="854" y="2603"/>
                  </a:lnTo>
                  <a:lnTo>
                    <a:pt x="890" y="2575"/>
                  </a:lnTo>
                  <a:lnTo>
                    <a:pt x="932" y="2546"/>
                  </a:lnTo>
                  <a:lnTo>
                    <a:pt x="981" y="2515"/>
                  </a:lnTo>
                  <a:lnTo>
                    <a:pt x="1035" y="2482"/>
                  </a:lnTo>
                  <a:lnTo>
                    <a:pt x="1048" y="2472"/>
                  </a:lnTo>
                  <a:lnTo>
                    <a:pt x="1063" y="2461"/>
                  </a:lnTo>
                  <a:lnTo>
                    <a:pt x="1077" y="2450"/>
                  </a:lnTo>
                  <a:lnTo>
                    <a:pt x="1091" y="2435"/>
                  </a:lnTo>
                  <a:lnTo>
                    <a:pt x="1123" y="2404"/>
                  </a:lnTo>
                  <a:lnTo>
                    <a:pt x="1159" y="2371"/>
                  </a:lnTo>
                  <a:lnTo>
                    <a:pt x="1178" y="2353"/>
                  </a:lnTo>
                  <a:lnTo>
                    <a:pt x="1198" y="2335"/>
                  </a:lnTo>
                  <a:lnTo>
                    <a:pt x="1220" y="2319"/>
                  </a:lnTo>
                  <a:lnTo>
                    <a:pt x="1242" y="2302"/>
                  </a:lnTo>
                  <a:lnTo>
                    <a:pt x="1267" y="2287"/>
                  </a:lnTo>
                  <a:lnTo>
                    <a:pt x="1293" y="2271"/>
                  </a:lnTo>
                  <a:lnTo>
                    <a:pt x="1321" y="2258"/>
                  </a:lnTo>
                  <a:lnTo>
                    <a:pt x="1350" y="2245"/>
                  </a:lnTo>
                  <a:lnTo>
                    <a:pt x="1428" y="2218"/>
                  </a:lnTo>
                  <a:lnTo>
                    <a:pt x="1499" y="2193"/>
                  </a:lnTo>
                  <a:lnTo>
                    <a:pt x="1567" y="2170"/>
                  </a:lnTo>
                  <a:lnTo>
                    <a:pt x="1632" y="2148"/>
                  </a:lnTo>
                  <a:lnTo>
                    <a:pt x="1664" y="2136"/>
                  </a:lnTo>
                  <a:lnTo>
                    <a:pt x="1696" y="2123"/>
                  </a:lnTo>
                  <a:lnTo>
                    <a:pt x="1729" y="2110"/>
                  </a:lnTo>
                  <a:lnTo>
                    <a:pt x="1761" y="2094"/>
                  </a:lnTo>
                  <a:lnTo>
                    <a:pt x="1796" y="2079"/>
                  </a:lnTo>
                  <a:lnTo>
                    <a:pt x="1830" y="2061"/>
                  </a:lnTo>
                  <a:lnTo>
                    <a:pt x="1866" y="2042"/>
                  </a:lnTo>
                  <a:lnTo>
                    <a:pt x="1904" y="2022"/>
                  </a:lnTo>
                  <a:lnTo>
                    <a:pt x="1974" y="1983"/>
                  </a:lnTo>
                  <a:lnTo>
                    <a:pt x="2056" y="1937"/>
                  </a:lnTo>
                  <a:lnTo>
                    <a:pt x="2099" y="1912"/>
                  </a:lnTo>
                  <a:lnTo>
                    <a:pt x="2142" y="1886"/>
                  </a:lnTo>
                  <a:lnTo>
                    <a:pt x="2185" y="1858"/>
                  </a:lnTo>
                  <a:lnTo>
                    <a:pt x="2225" y="1829"/>
                  </a:lnTo>
                  <a:lnTo>
                    <a:pt x="2245" y="1815"/>
                  </a:lnTo>
                  <a:lnTo>
                    <a:pt x="2263" y="1800"/>
                  </a:lnTo>
                  <a:lnTo>
                    <a:pt x="2282" y="1784"/>
                  </a:lnTo>
                  <a:lnTo>
                    <a:pt x="2299" y="1769"/>
                  </a:lnTo>
                  <a:lnTo>
                    <a:pt x="2315" y="1753"/>
                  </a:lnTo>
                  <a:lnTo>
                    <a:pt x="2329" y="1737"/>
                  </a:lnTo>
                  <a:lnTo>
                    <a:pt x="2344" y="1720"/>
                  </a:lnTo>
                  <a:lnTo>
                    <a:pt x="2356" y="1703"/>
                  </a:lnTo>
                  <a:lnTo>
                    <a:pt x="2366" y="1687"/>
                  </a:lnTo>
                  <a:lnTo>
                    <a:pt x="2376" y="1670"/>
                  </a:lnTo>
                  <a:lnTo>
                    <a:pt x="2384" y="1652"/>
                  </a:lnTo>
                  <a:lnTo>
                    <a:pt x="2390" y="1636"/>
                  </a:lnTo>
                  <a:lnTo>
                    <a:pt x="2394" y="1618"/>
                  </a:lnTo>
                  <a:lnTo>
                    <a:pt x="2396" y="1600"/>
                  </a:lnTo>
                  <a:lnTo>
                    <a:pt x="2396" y="1582"/>
                  </a:lnTo>
                  <a:lnTo>
                    <a:pt x="2394" y="1563"/>
                  </a:lnTo>
                  <a:lnTo>
                    <a:pt x="2395" y="1587"/>
                  </a:lnTo>
                  <a:lnTo>
                    <a:pt x="2400" y="1607"/>
                  </a:lnTo>
                  <a:lnTo>
                    <a:pt x="2410" y="1624"/>
                  </a:lnTo>
                  <a:lnTo>
                    <a:pt x="2423" y="1637"/>
                  </a:lnTo>
                  <a:lnTo>
                    <a:pt x="2441" y="1646"/>
                  </a:lnTo>
                  <a:lnTo>
                    <a:pt x="2464" y="1653"/>
                  </a:lnTo>
                  <a:lnTo>
                    <a:pt x="2488" y="1657"/>
                  </a:lnTo>
                  <a:lnTo>
                    <a:pt x="2516" y="1657"/>
                  </a:lnTo>
                  <a:lnTo>
                    <a:pt x="2548" y="1655"/>
                  </a:lnTo>
                  <a:lnTo>
                    <a:pt x="2581" y="1650"/>
                  </a:lnTo>
                  <a:lnTo>
                    <a:pt x="2618" y="1643"/>
                  </a:lnTo>
                  <a:lnTo>
                    <a:pt x="2659" y="1634"/>
                  </a:lnTo>
                  <a:lnTo>
                    <a:pt x="2700" y="1622"/>
                  </a:lnTo>
                  <a:lnTo>
                    <a:pt x="2743" y="1609"/>
                  </a:lnTo>
                  <a:lnTo>
                    <a:pt x="2789" y="1594"/>
                  </a:lnTo>
                  <a:lnTo>
                    <a:pt x="2837" y="1576"/>
                  </a:lnTo>
                  <a:lnTo>
                    <a:pt x="2886" y="1558"/>
                  </a:lnTo>
                  <a:lnTo>
                    <a:pt x="2936" y="1538"/>
                  </a:lnTo>
                  <a:lnTo>
                    <a:pt x="2987" y="1518"/>
                  </a:lnTo>
                  <a:lnTo>
                    <a:pt x="3039" y="1495"/>
                  </a:lnTo>
                  <a:lnTo>
                    <a:pt x="3146" y="1449"/>
                  </a:lnTo>
                  <a:lnTo>
                    <a:pt x="3254" y="1400"/>
                  </a:lnTo>
                  <a:lnTo>
                    <a:pt x="3361" y="1350"/>
                  </a:lnTo>
                  <a:lnTo>
                    <a:pt x="3467" y="1300"/>
                  </a:lnTo>
                  <a:lnTo>
                    <a:pt x="3569" y="1252"/>
                  </a:lnTo>
                  <a:lnTo>
                    <a:pt x="3666" y="1205"/>
                  </a:lnTo>
                  <a:lnTo>
                    <a:pt x="3710" y="1184"/>
                  </a:lnTo>
                  <a:lnTo>
                    <a:pt x="3754" y="1159"/>
                  </a:lnTo>
                  <a:lnTo>
                    <a:pt x="3797" y="1132"/>
                  </a:lnTo>
                  <a:lnTo>
                    <a:pt x="3838" y="1103"/>
                  </a:lnTo>
                  <a:lnTo>
                    <a:pt x="3878" y="1072"/>
                  </a:lnTo>
                  <a:lnTo>
                    <a:pt x="3917" y="1040"/>
                  </a:lnTo>
                  <a:lnTo>
                    <a:pt x="3955" y="1006"/>
                  </a:lnTo>
                  <a:lnTo>
                    <a:pt x="3991" y="970"/>
                  </a:lnTo>
                  <a:lnTo>
                    <a:pt x="4026" y="934"/>
                  </a:lnTo>
                  <a:lnTo>
                    <a:pt x="4060" y="896"/>
                  </a:lnTo>
                  <a:lnTo>
                    <a:pt x="4092" y="858"/>
                  </a:lnTo>
                  <a:lnTo>
                    <a:pt x="4122" y="820"/>
                  </a:lnTo>
                  <a:lnTo>
                    <a:pt x="4150" y="781"/>
                  </a:lnTo>
                  <a:lnTo>
                    <a:pt x="4177" y="742"/>
                  </a:lnTo>
                  <a:lnTo>
                    <a:pt x="4202" y="703"/>
                  </a:lnTo>
                  <a:lnTo>
                    <a:pt x="4225" y="664"/>
                  </a:lnTo>
                  <a:lnTo>
                    <a:pt x="4246" y="625"/>
                  </a:lnTo>
                  <a:lnTo>
                    <a:pt x="4265" y="587"/>
                  </a:lnTo>
                  <a:lnTo>
                    <a:pt x="4282" y="549"/>
                  </a:lnTo>
                  <a:lnTo>
                    <a:pt x="4297" y="514"/>
                  </a:lnTo>
                  <a:lnTo>
                    <a:pt x="4309" y="478"/>
                  </a:lnTo>
                  <a:lnTo>
                    <a:pt x="4320" y="445"/>
                  </a:lnTo>
                  <a:lnTo>
                    <a:pt x="4327" y="413"/>
                  </a:lnTo>
                  <a:lnTo>
                    <a:pt x="4333" y="382"/>
                  </a:lnTo>
                  <a:lnTo>
                    <a:pt x="4335" y="353"/>
                  </a:lnTo>
                  <a:lnTo>
                    <a:pt x="4335" y="327"/>
                  </a:lnTo>
                  <a:lnTo>
                    <a:pt x="4333" y="303"/>
                  </a:lnTo>
                  <a:lnTo>
                    <a:pt x="4328" y="282"/>
                  </a:lnTo>
                  <a:lnTo>
                    <a:pt x="4320" y="263"/>
                  </a:lnTo>
                  <a:lnTo>
                    <a:pt x="4309" y="248"/>
                  </a:lnTo>
                  <a:lnTo>
                    <a:pt x="4296" y="235"/>
                  </a:lnTo>
                  <a:lnTo>
                    <a:pt x="4278" y="225"/>
                  </a:lnTo>
                  <a:lnTo>
                    <a:pt x="4223" y="216"/>
                  </a:lnTo>
                  <a:lnTo>
                    <a:pt x="4168" y="208"/>
                  </a:lnTo>
                  <a:lnTo>
                    <a:pt x="4117" y="202"/>
                  </a:lnTo>
                  <a:lnTo>
                    <a:pt x="4068" y="197"/>
                  </a:lnTo>
                  <a:lnTo>
                    <a:pt x="4023" y="193"/>
                  </a:lnTo>
                  <a:lnTo>
                    <a:pt x="3979" y="189"/>
                  </a:lnTo>
                  <a:lnTo>
                    <a:pt x="3937" y="187"/>
                  </a:lnTo>
                  <a:lnTo>
                    <a:pt x="3898" y="186"/>
                  </a:lnTo>
                  <a:lnTo>
                    <a:pt x="3860" y="185"/>
                  </a:lnTo>
                  <a:lnTo>
                    <a:pt x="3823" y="185"/>
                  </a:lnTo>
                  <a:lnTo>
                    <a:pt x="3789" y="186"/>
                  </a:lnTo>
                  <a:lnTo>
                    <a:pt x="3754" y="187"/>
                  </a:lnTo>
                  <a:lnTo>
                    <a:pt x="3690" y="192"/>
                  </a:lnTo>
                  <a:lnTo>
                    <a:pt x="3627" y="198"/>
                  </a:lnTo>
                  <a:lnTo>
                    <a:pt x="3565" y="205"/>
                  </a:lnTo>
                  <a:lnTo>
                    <a:pt x="3502" y="213"/>
                  </a:lnTo>
                  <a:lnTo>
                    <a:pt x="3438" y="223"/>
                  </a:lnTo>
                  <a:lnTo>
                    <a:pt x="3369" y="232"/>
                  </a:lnTo>
                  <a:lnTo>
                    <a:pt x="3296" y="240"/>
                  </a:lnTo>
                  <a:lnTo>
                    <a:pt x="3215" y="248"/>
                  </a:lnTo>
                  <a:lnTo>
                    <a:pt x="3172" y="251"/>
                  </a:lnTo>
                  <a:lnTo>
                    <a:pt x="3127" y="254"/>
                  </a:lnTo>
                  <a:lnTo>
                    <a:pt x="3078" y="256"/>
                  </a:lnTo>
                  <a:lnTo>
                    <a:pt x="3028" y="258"/>
                  </a:lnTo>
                  <a:lnTo>
                    <a:pt x="2983" y="258"/>
                  </a:lnTo>
                  <a:lnTo>
                    <a:pt x="2936" y="256"/>
                  </a:lnTo>
                  <a:lnTo>
                    <a:pt x="2886" y="252"/>
                  </a:lnTo>
                  <a:lnTo>
                    <a:pt x="2836" y="248"/>
                  </a:lnTo>
                  <a:lnTo>
                    <a:pt x="2732" y="237"/>
                  </a:lnTo>
                  <a:lnTo>
                    <a:pt x="2634" y="227"/>
                  </a:lnTo>
                  <a:lnTo>
                    <a:pt x="2586" y="224"/>
                  </a:lnTo>
                  <a:lnTo>
                    <a:pt x="2542" y="223"/>
                  </a:lnTo>
                  <a:lnTo>
                    <a:pt x="2521" y="223"/>
                  </a:lnTo>
                  <a:lnTo>
                    <a:pt x="2501" y="223"/>
                  </a:lnTo>
                  <a:lnTo>
                    <a:pt x="2482" y="224"/>
                  </a:lnTo>
                  <a:lnTo>
                    <a:pt x="2464" y="226"/>
                  </a:lnTo>
                  <a:lnTo>
                    <a:pt x="2446" y="229"/>
                  </a:lnTo>
                  <a:lnTo>
                    <a:pt x="2430" y="232"/>
                  </a:lnTo>
                  <a:lnTo>
                    <a:pt x="2416" y="237"/>
                  </a:lnTo>
                  <a:lnTo>
                    <a:pt x="2403" y="242"/>
                  </a:lnTo>
                  <a:lnTo>
                    <a:pt x="2391" y="249"/>
                  </a:lnTo>
                  <a:lnTo>
                    <a:pt x="2381" y="256"/>
                  </a:lnTo>
                  <a:lnTo>
                    <a:pt x="2372" y="264"/>
                  </a:lnTo>
                  <a:lnTo>
                    <a:pt x="2365" y="275"/>
                  </a:lnTo>
                  <a:lnTo>
                    <a:pt x="2356" y="294"/>
                  </a:lnTo>
                  <a:lnTo>
                    <a:pt x="2352" y="299"/>
                  </a:lnTo>
                  <a:lnTo>
                    <a:pt x="2352" y="293"/>
                  </a:lnTo>
                  <a:lnTo>
                    <a:pt x="2351" y="277"/>
                  </a:lnTo>
                  <a:lnTo>
                    <a:pt x="2347" y="267"/>
                  </a:lnTo>
                  <a:lnTo>
                    <a:pt x="2343" y="255"/>
                  </a:lnTo>
                  <a:lnTo>
                    <a:pt x="2334" y="242"/>
                  </a:lnTo>
                  <a:lnTo>
                    <a:pt x="2324" y="229"/>
                  </a:lnTo>
                  <a:lnTo>
                    <a:pt x="2316" y="221"/>
                  </a:lnTo>
                  <a:lnTo>
                    <a:pt x="2308" y="214"/>
                  </a:lnTo>
                  <a:lnTo>
                    <a:pt x="2299" y="207"/>
                  </a:lnTo>
                  <a:lnTo>
                    <a:pt x="2289" y="200"/>
                  </a:lnTo>
                  <a:lnTo>
                    <a:pt x="2277" y="193"/>
                  </a:lnTo>
                  <a:lnTo>
                    <a:pt x="2264" y="186"/>
                  </a:lnTo>
                  <a:lnTo>
                    <a:pt x="2250" y="179"/>
                  </a:lnTo>
                  <a:lnTo>
                    <a:pt x="2234" y="173"/>
                  </a:lnTo>
                  <a:lnTo>
                    <a:pt x="2190" y="155"/>
                  </a:lnTo>
                  <a:lnTo>
                    <a:pt x="2142" y="136"/>
                  </a:lnTo>
                  <a:lnTo>
                    <a:pt x="2092" y="117"/>
                  </a:lnTo>
                  <a:lnTo>
                    <a:pt x="2041" y="99"/>
                  </a:lnTo>
                  <a:lnTo>
                    <a:pt x="1991" y="82"/>
                  </a:lnTo>
                  <a:lnTo>
                    <a:pt x="1943" y="68"/>
                  </a:lnTo>
                  <a:lnTo>
                    <a:pt x="1899" y="56"/>
                  </a:lnTo>
                  <a:lnTo>
                    <a:pt x="1860" y="48"/>
                  </a:lnTo>
                  <a:lnTo>
                    <a:pt x="1813" y="38"/>
                  </a:lnTo>
                  <a:lnTo>
                    <a:pt x="1765" y="31"/>
                  </a:lnTo>
                  <a:lnTo>
                    <a:pt x="1717" y="24"/>
                  </a:lnTo>
                  <a:lnTo>
                    <a:pt x="1670" y="18"/>
                  </a:lnTo>
                  <a:lnTo>
                    <a:pt x="1621" y="12"/>
                  </a:lnTo>
                  <a:lnTo>
                    <a:pt x="1574" y="8"/>
                  </a:lnTo>
                  <a:lnTo>
                    <a:pt x="1525" y="4"/>
                  </a:lnTo>
                  <a:lnTo>
                    <a:pt x="1477" y="2"/>
                  </a:lnTo>
                  <a:lnTo>
                    <a:pt x="1429" y="0"/>
                  </a:lnTo>
                  <a:lnTo>
                    <a:pt x="1381" y="0"/>
                  </a:lnTo>
                  <a:lnTo>
                    <a:pt x="1332" y="0"/>
                  </a:lnTo>
                  <a:lnTo>
                    <a:pt x="1284" y="2"/>
                  </a:lnTo>
                  <a:lnTo>
                    <a:pt x="1236" y="5"/>
                  </a:lnTo>
                  <a:lnTo>
                    <a:pt x="1187" y="9"/>
                  </a:lnTo>
                  <a:lnTo>
                    <a:pt x="1140" y="15"/>
                  </a:lnTo>
                  <a:lnTo>
                    <a:pt x="1091" y="21"/>
                  </a:lnTo>
                  <a:lnTo>
                    <a:pt x="1044" y="29"/>
                  </a:lnTo>
                  <a:lnTo>
                    <a:pt x="996" y="37"/>
                  </a:lnTo>
                  <a:lnTo>
                    <a:pt x="949" y="48"/>
                  </a:lnTo>
                  <a:lnTo>
                    <a:pt x="901" y="60"/>
                  </a:lnTo>
                  <a:lnTo>
                    <a:pt x="854" y="73"/>
                  </a:lnTo>
                  <a:lnTo>
                    <a:pt x="806" y="88"/>
                  </a:lnTo>
                  <a:lnTo>
                    <a:pt x="758" y="104"/>
                  </a:lnTo>
                  <a:lnTo>
                    <a:pt x="712" y="122"/>
                  </a:lnTo>
                  <a:lnTo>
                    <a:pt x="666" y="142"/>
                  </a:lnTo>
                  <a:lnTo>
                    <a:pt x="618" y="162"/>
                  </a:lnTo>
                  <a:lnTo>
                    <a:pt x="573" y="185"/>
                  </a:lnTo>
                  <a:lnTo>
                    <a:pt x="527" y="210"/>
                  </a:lnTo>
                  <a:lnTo>
                    <a:pt x="480" y="236"/>
                  </a:lnTo>
                  <a:lnTo>
                    <a:pt x="435" y="263"/>
                  </a:lnTo>
                  <a:lnTo>
                    <a:pt x="390" y="293"/>
                  </a:lnTo>
                  <a:lnTo>
                    <a:pt x="345" y="324"/>
                  </a:lnTo>
                  <a:lnTo>
                    <a:pt x="249" y="446"/>
                  </a:lnTo>
                  <a:close/>
                </a:path>
              </a:pathLst>
            </a:custGeom>
            <a:solidFill>
              <a:srgbClr val="FF7F00"/>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110" name="Rectangle 38"/>
            <p:cNvSpPr>
              <a:spLocks noChangeArrowheads="1"/>
            </p:cNvSpPr>
            <p:nvPr/>
          </p:nvSpPr>
          <p:spPr bwMode="auto">
            <a:xfrm>
              <a:off x="1891672" y="4806718"/>
              <a:ext cx="1196893" cy="30694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515111" name="Rectangle 39"/>
            <p:cNvSpPr>
              <a:spLocks noChangeArrowheads="1"/>
            </p:cNvSpPr>
            <p:nvPr/>
          </p:nvSpPr>
          <p:spPr bwMode="auto">
            <a:xfrm>
              <a:off x="2204292" y="5158282"/>
              <a:ext cx="557359" cy="3087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HGP</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647318" name="Freeform 52"/>
            <p:cNvSpPr>
              <a:spLocks/>
            </p:cNvSpPr>
            <p:nvPr/>
          </p:nvSpPr>
          <p:spPr bwMode="auto">
            <a:xfrm rot="-1475969">
              <a:off x="2831109" y="4160673"/>
              <a:ext cx="938310" cy="358659"/>
            </a:xfrm>
            <a:custGeom>
              <a:avLst/>
              <a:gdLst>
                <a:gd name="T0" fmla="*/ 0 w 924"/>
                <a:gd name="T1" fmla="*/ 2147483646 h 317"/>
                <a:gd name="T2" fmla="*/ 2147483646 w 924"/>
                <a:gd name="T3" fmla="*/ 2147483646 h 317"/>
                <a:gd name="T4" fmla="*/ 2147483646 w 924"/>
                <a:gd name="T5" fmla="*/ 2147483646 h 317"/>
                <a:gd name="T6" fmla="*/ 2147483646 w 924"/>
                <a:gd name="T7" fmla="*/ 2147483646 h 317"/>
                <a:gd name="T8" fmla="*/ 2147483646 w 924"/>
                <a:gd name="T9" fmla="*/ 2147483646 h 317"/>
                <a:gd name="T10" fmla="*/ 2147483646 w 924"/>
                <a:gd name="T11" fmla="*/ 2147483646 h 317"/>
                <a:gd name="T12" fmla="*/ 2147483646 w 924"/>
                <a:gd name="T13" fmla="*/ 2147483646 h 317"/>
                <a:gd name="T14" fmla="*/ 2147483646 w 924"/>
                <a:gd name="T15" fmla="*/ 2147483646 h 317"/>
                <a:gd name="T16" fmla="*/ 2147483646 w 924"/>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4"/>
                <a:gd name="T28" fmla="*/ 0 h 317"/>
                <a:gd name="T29" fmla="*/ 924 w 924"/>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4" h="317">
                  <a:moveTo>
                    <a:pt x="0" y="315"/>
                  </a:moveTo>
                  <a:cubicBezTo>
                    <a:pt x="27" y="305"/>
                    <a:pt x="119" y="259"/>
                    <a:pt x="168" y="259"/>
                  </a:cubicBezTo>
                  <a:cubicBezTo>
                    <a:pt x="216" y="258"/>
                    <a:pt x="264" y="317"/>
                    <a:pt x="291" y="311"/>
                  </a:cubicBezTo>
                  <a:cubicBezTo>
                    <a:pt x="317" y="304"/>
                    <a:pt x="295" y="229"/>
                    <a:pt x="330" y="218"/>
                  </a:cubicBezTo>
                  <a:cubicBezTo>
                    <a:pt x="365" y="206"/>
                    <a:pt x="469" y="253"/>
                    <a:pt x="503" y="241"/>
                  </a:cubicBezTo>
                  <a:cubicBezTo>
                    <a:pt x="537" y="229"/>
                    <a:pt x="498" y="156"/>
                    <a:pt x="531" y="147"/>
                  </a:cubicBezTo>
                  <a:cubicBezTo>
                    <a:pt x="564" y="137"/>
                    <a:pt x="669" y="190"/>
                    <a:pt x="703" y="184"/>
                  </a:cubicBezTo>
                  <a:cubicBezTo>
                    <a:pt x="737" y="178"/>
                    <a:pt x="701" y="142"/>
                    <a:pt x="738" y="111"/>
                  </a:cubicBezTo>
                  <a:cubicBezTo>
                    <a:pt x="775" y="81"/>
                    <a:pt x="886" y="23"/>
                    <a:pt x="924"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9" name="Freeform 62"/>
            <p:cNvSpPr>
              <a:spLocks/>
            </p:cNvSpPr>
            <p:nvPr/>
          </p:nvSpPr>
          <p:spPr bwMode="auto">
            <a:xfrm rot="18357658" flipV="1">
              <a:off x="2474029" y="3401972"/>
              <a:ext cx="680818" cy="563621"/>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42481" name="Rectangle 60"/>
            <p:cNvSpPr>
              <a:spLocks noChangeArrowheads="1"/>
            </p:cNvSpPr>
            <p:nvPr/>
          </p:nvSpPr>
          <p:spPr bwMode="auto">
            <a:xfrm>
              <a:off x="550079" y="2841886"/>
              <a:ext cx="2424155" cy="2766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Islet–</a:t>
              </a:r>
              <a:r>
                <a:rPr kumimoji="0" lang="en-US" altLang="en-US" sz="1778" b="1" i="0" u="none" strike="noStrike" kern="1200" cap="none" spc="0" normalizeH="0" baseline="0" noProof="0">
                  <a:ln>
                    <a:noFill/>
                  </a:ln>
                  <a:solidFill>
                    <a:srgbClr val="FFFFFF"/>
                  </a:solidFill>
                  <a:effectLst/>
                  <a:uLnTx/>
                  <a:uFillTx/>
                  <a:latin typeface="Symbol" pitchFamily="18" charset="2"/>
                  <a:ea typeface="MS PGothic" pitchFamily="34" charset="-128"/>
                  <a:cs typeface="+mn-cs"/>
                </a:rPr>
                <a:t>a </a:t>
              </a: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cell</a:t>
              </a:r>
              <a:endParaRPr kumimoji="0" lang="en-US" altLang="en-US" sz="1778" b="0" i="0" u="none" strike="noStrike" kern="1200" cap="none" spc="0" normalizeH="0" baseline="0" noProof="0">
                <a:ln>
                  <a:noFill/>
                </a:ln>
                <a:solidFill>
                  <a:srgbClr val="FFFFFF"/>
                </a:solidFill>
                <a:effectLst/>
                <a:uLnTx/>
                <a:uFillTx/>
                <a:latin typeface="Times" pitchFamily="18" charset="0"/>
                <a:ea typeface="MS PGothic" pitchFamily="34" charset="-128"/>
                <a:cs typeface="+mn-cs"/>
              </a:endParaRPr>
            </a:p>
          </p:txBody>
        </p:sp>
        <p:sp>
          <p:nvSpPr>
            <p:cNvPr id="2" name="Rectangle 61"/>
            <p:cNvSpPr>
              <a:spLocks noChangeArrowheads="1"/>
            </p:cNvSpPr>
            <p:nvPr/>
          </p:nvSpPr>
          <p:spPr bwMode="auto">
            <a:xfrm>
              <a:off x="246390" y="4408755"/>
              <a:ext cx="1196893" cy="8298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Glucagon</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Secretion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sp>
        <p:nvSpPr>
          <p:cNvPr id="515238" name="Rectangle 166"/>
          <p:cNvSpPr>
            <a:spLocks noChangeArrowheads="1"/>
          </p:cNvSpPr>
          <p:nvPr/>
        </p:nvSpPr>
        <p:spPr bwMode="auto">
          <a:xfrm>
            <a:off x="2103438" y="282258"/>
            <a:ext cx="5557837" cy="547687"/>
          </a:xfrm>
          <a:prstGeom prst="rect">
            <a:avLst/>
          </a:prstGeom>
          <a:solidFill>
            <a:srgbClr val="FF7F00"/>
          </a:solidFill>
          <a:ln w="9525">
            <a:noFill/>
            <a:miter lim="800000"/>
            <a:headEnd/>
            <a:tailEnd/>
          </a:ln>
        </p:spPr>
        <p:txBody>
          <a:bodyPr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556" b="1" i="0" u="none" strike="noStrike" kern="1200" cap="none" spc="0" normalizeH="0" baseline="0" noProof="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OMINOUS OCTET</a:t>
            </a:r>
          </a:p>
        </p:txBody>
      </p:sp>
      <p:sp>
        <p:nvSpPr>
          <p:cNvPr id="647191" name="Freeform 177"/>
          <p:cNvSpPr>
            <a:spLocks/>
          </p:cNvSpPr>
          <p:nvPr/>
        </p:nvSpPr>
        <p:spPr bwMode="auto">
          <a:xfrm>
            <a:off x="7224713" y="2863850"/>
            <a:ext cx="1379537" cy="1770063"/>
          </a:xfrm>
          <a:custGeom>
            <a:avLst/>
            <a:gdLst>
              <a:gd name="T0" fmla="*/ 2147483646 w 978"/>
              <a:gd name="T1" fmla="*/ 2147483646 h 1255"/>
              <a:gd name="T2" fmla="*/ 2147483646 w 978"/>
              <a:gd name="T3" fmla="*/ 2147483646 h 1255"/>
              <a:gd name="T4" fmla="*/ 2147483646 w 978"/>
              <a:gd name="T5" fmla="*/ 2147483646 h 1255"/>
              <a:gd name="T6" fmla="*/ 2147483646 w 978"/>
              <a:gd name="T7" fmla="*/ 2147483646 h 1255"/>
              <a:gd name="T8" fmla="*/ 2147483646 w 978"/>
              <a:gd name="T9" fmla="*/ 2147483646 h 1255"/>
              <a:gd name="T10" fmla="*/ 2147483646 w 978"/>
              <a:gd name="T11" fmla="*/ 2147483646 h 1255"/>
              <a:gd name="T12" fmla="*/ 2147483646 w 978"/>
              <a:gd name="T13" fmla="*/ 2147483646 h 1255"/>
              <a:gd name="T14" fmla="*/ 2147483646 w 978"/>
              <a:gd name="T15" fmla="*/ 2147483646 h 1255"/>
              <a:gd name="T16" fmla="*/ 2147483646 w 978"/>
              <a:gd name="T17" fmla="*/ 2147483646 h 1255"/>
              <a:gd name="T18" fmla="*/ 2147483646 w 978"/>
              <a:gd name="T19" fmla="*/ 2147483646 h 1255"/>
              <a:gd name="T20" fmla="*/ 2147483646 w 978"/>
              <a:gd name="T21" fmla="*/ 2147483646 h 1255"/>
              <a:gd name="T22" fmla="*/ 2147483646 w 978"/>
              <a:gd name="T23" fmla="*/ 2147483646 h 1255"/>
              <a:gd name="T24" fmla="*/ 2147483646 w 978"/>
              <a:gd name="T25" fmla="*/ 2147483646 h 1255"/>
              <a:gd name="T26" fmla="*/ 2147483646 w 978"/>
              <a:gd name="T27" fmla="*/ 2147483646 h 1255"/>
              <a:gd name="T28" fmla="*/ 2147483646 w 978"/>
              <a:gd name="T29" fmla="*/ 2147483646 h 1255"/>
              <a:gd name="T30" fmla="*/ 2147483646 w 978"/>
              <a:gd name="T31" fmla="*/ 2147483646 h 1255"/>
              <a:gd name="T32" fmla="*/ 2147483646 w 978"/>
              <a:gd name="T33" fmla="*/ 2147483646 h 1255"/>
              <a:gd name="T34" fmla="*/ 2147483646 w 978"/>
              <a:gd name="T35" fmla="*/ 2147483646 h 1255"/>
              <a:gd name="T36" fmla="*/ 2147483646 w 978"/>
              <a:gd name="T37" fmla="*/ 2147483646 h 1255"/>
              <a:gd name="T38" fmla="*/ 2147483646 w 978"/>
              <a:gd name="T39" fmla="*/ 2147483646 h 1255"/>
              <a:gd name="T40" fmla="*/ 2147483646 w 978"/>
              <a:gd name="T41" fmla="*/ 2147483646 h 1255"/>
              <a:gd name="T42" fmla="*/ 2147483646 w 978"/>
              <a:gd name="T43" fmla="*/ 2147483646 h 1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8"/>
              <a:gd name="T67" fmla="*/ 0 h 1255"/>
              <a:gd name="T68" fmla="*/ 978 w 978"/>
              <a:gd name="T69" fmla="*/ 1255 h 1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8" h="1255">
                <a:moveTo>
                  <a:pt x="386" y="436"/>
                </a:moveTo>
                <a:cubicBezTo>
                  <a:pt x="408" y="393"/>
                  <a:pt x="280" y="456"/>
                  <a:pt x="234" y="431"/>
                </a:cubicBezTo>
                <a:cubicBezTo>
                  <a:pt x="188" y="406"/>
                  <a:pt x="117" y="345"/>
                  <a:pt x="112" y="287"/>
                </a:cubicBezTo>
                <a:cubicBezTo>
                  <a:pt x="107" y="229"/>
                  <a:pt x="146" y="127"/>
                  <a:pt x="202" y="81"/>
                </a:cubicBezTo>
                <a:cubicBezTo>
                  <a:pt x="258" y="35"/>
                  <a:pt x="354" y="0"/>
                  <a:pt x="445" y="9"/>
                </a:cubicBezTo>
                <a:cubicBezTo>
                  <a:pt x="536" y="18"/>
                  <a:pt x="664" y="56"/>
                  <a:pt x="746" y="135"/>
                </a:cubicBezTo>
                <a:cubicBezTo>
                  <a:pt x="828" y="214"/>
                  <a:pt x="901" y="365"/>
                  <a:pt x="935" y="481"/>
                </a:cubicBezTo>
                <a:cubicBezTo>
                  <a:pt x="969" y="597"/>
                  <a:pt x="978" y="731"/>
                  <a:pt x="953" y="831"/>
                </a:cubicBezTo>
                <a:cubicBezTo>
                  <a:pt x="928" y="931"/>
                  <a:pt x="865" y="1021"/>
                  <a:pt x="786" y="1083"/>
                </a:cubicBezTo>
                <a:cubicBezTo>
                  <a:pt x="707" y="1145"/>
                  <a:pt x="573" y="1199"/>
                  <a:pt x="481" y="1204"/>
                </a:cubicBezTo>
                <a:cubicBezTo>
                  <a:pt x="389" y="1209"/>
                  <a:pt x="290" y="1166"/>
                  <a:pt x="234" y="1114"/>
                </a:cubicBezTo>
                <a:cubicBezTo>
                  <a:pt x="178" y="1062"/>
                  <a:pt x="116" y="940"/>
                  <a:pt x="144" y="894"/>
                </a:cubicBezTo>
                <a:cubicBezTo>
                  <a:pt x="172" y="848"/>
                  <a:pt x="361" y="862"/>
                  <a:pt x="404" y="840"/>
                </a:cubicBezTo>
                <a:cubicBezTo>
                  <a:pt x="447" y="818"/>
                  <a:pt x="429" y="775"/>
                  <a:pt x="404" y="759"/>
                </a:cubicBezTo>
                <a:cubicBezTo>
                  <a:pt x="379" y="743"/>
                  <a:pt x="302" y="733"/>
                  <a:pt x="256" y="746"/>
                </a:cubicBezTo>
                <a:cubicBezTo>
                  <a:pt x="210" y="759"/>
                  <a:pt x="155" y="794"/>
                  <a:pt x="126" y="836"/>
                </a:cubicBezTo>
                <a:cubicBezTo>
                  <a:pt x="97" y="878"/>
                  <a:pt x="83" y="933"/>
                  <a:pt x="81" y="997"/>
                </a:cubicBezTo>
                <a:cubicBezTo>
                  <a:pt x="79" y="1061"/>
                  <a:pt x="117" y="1189"/>
                  <a:pt x="112" y="1222"/>
                </a:cubicBezTo>
                <a:cubicBezTo>
                  <a:pt x="107" y="1255"/>
                  <a:pt x="66" y="1245"/>
                  <a:pt x="49" y="1195"/>
                </a:cubicBezTo>
                <a:cubicBezTo>
                  <a:pt x="32" y="1145"/>
                  <a:pt x="0" y="1006"/>
                  <a:pt x="9" y="921"/>
                </a:cubicBezTo>
                <a:cubicBezTo>
                  <a:pt x="18" y="836"/>
                  <a:pt x="41" y="766"/>
                  <a:pt x="103" y="687"/>
                </a:cubicBezTo>
                <a:cubicBezTo>
                  <a:pt x="165" y="608"/>
                  <a:pt x="364" y="479"/>
                  <a:pt x="386" y="436"/>
                </a:cubicBezTo>
                <a:close/>
              </a:path>
            </a:pathLst>
          </a:custGeom>
          <a:solidFill>
            <a:srgbClr val="D26969"/>
          </a:solidFill>
          <a:ln w="1905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4" name="Rectangle 50"/>
          <p:cNvSpPr>
            <a:spLocks noChangeArrowheads="1"/>
          </p:cNvSpPr>
          <p:nvPr/>
        </p:nvSpPr>
        <p:spPr bwMode="auto">
          <a:xfrm>
            <a:off x="7061200" y="1587500"/>
            <a:ext cx="1063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Increased</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3" name="Freeform 53"/>
          <p:cNvSpPr>
            <a:spLocks/>
          </p:cNvSpPr>
          <p:nvPr/>
        </p:nvSpPr>
        <p:spPr bwMode="auto">
          <a:xfrm rot="1964039">
            <a:off x="5530850" y="3862388"/>
            <a:ext cx="1141413" cy="482600"/>
          </a:xfrm>
          <a:custGeom>
            <a:avLst/>
            <a:gdLst>
              <a:gd name="T0" fmla="*/ 2147483646 w 891"/>
              <a:gd name="T1" fmla="*/ 2147483646 h 381"/>
              <a:gd name="T2" fmla="*/ 2147483646 w 891"/>
              <a:gd name="T3" fmla="*/ 2147483646 h 381"/>
              <a:gd name="T4" fmla="*/ 2147483646 w 891"/>
              <a:gd name="T5" fmla="*/ 2147483646 h 381"/>
              <a:gd name="T6" fmla="*/ 2147483646 w 891"/>
              <a:gd name="T7" fmla="*/ 2147483646 h 381"/>
              <a:gd name="T8" fmla="*/ 2147483646 w 891"/>
              <a:gd name="T9" fmla="*/ 2147483646 h 381"/>
              <a:gd name="T10" fmla="*/ 2147483646 w 891"/>
              <a:gd name="T11" fmla="*/ 2147483646 h 381"/>
              <a:gd name="T12" fmla="*/ 2147483646 w 891"/>
              <a:gd name="T13" fmla="*/ 2147483646 h 381"/>
              <a:gd name="T14" fmla="*/ 2147483646 w 891"/>
              <a:gd name="T15" fmla="*/ 2147483646 h 381"/>
              <a:gd name="T16" fmla="*/ 0 w 891"/>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381"/>
              <a:gd name="T29" fmla="*/ 891 w 89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381">
                <a:moveTo>
                  <a:pt x="891" y="381"/>
                </a:moveTo>
                <a:cubicBezTo>
                  <a:pt x="867" y="363"/>
                  <a:pt x="790" y="287"/>
                  <a:pt x="747" y="277"/>
                </a:cubicBezTo>
                <a:cubicBezTo>
                  <a:pt x="703" y="266"/>
                  <a:pt x="655" y="324"/>
                  <a:pt x="630" y="316"/>
                </a:cubicBezTo>
                <a:cubicBezTo>
                  <a:pt x="604" y="307"/>
                  <a:pt x="627" y="235"/>
                  <a:pt x="593" y="223"/>
                </a:cubicBezTo>
                <a:cubicBezTo>
                  <a:pt x="557" y="211"/>
                  <a:pt x="453" y="257"/>
                  <a:pt x="419" y="245"/>
                </a:cubicBezTo>
                <a:cubicBezTo>
                  <a:pt x="385" y="232"/>
                  <a:pt x="425" y="160"/>
                  <a:pt x="392" y="150"/>
                </a:cubicBezTo>
                <a:cubicBezTo>
                  <a:pt x="359" y="141"/>
                  <a:pt x="254" y="193"/>
                  <a:pt x="219" y="186"/>
                </a:cubicBezTo>
                <a:cubicBezTo>
                  <a:pt x="186" y="180"/>
                  <a:pt x="222" y="144"/>
                  <a:pt x="185" y="113"/>
                </a:cubicBezTo>
                <a:cubicBezTo>
                  <a:pt x="148" y="82"/>
                  <a:pt x="38" y="24"/>
                  <a:pt x="0"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6" name="Rectangle 54"/>
          <p:cNvSpPr>
            <a:spLocks noChangeArrowheads="1"/>
          </p:cNvSpPr>
          <p:nvPr/>
        </p:nvSpPr>
        <p:spPr bwMode="auto">
          <a:xfrm>
            <a:off x="7126288" y="184785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Lipolysis</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5" name="Freeform 165"/>
          <p:cNvSpPr>
            <a:spLocks/>
          </p:cNvSpPr>
          <p:nvPr/>
        </p:nvSpPr>
        <p:spPr bwMode="auto">
          <a:xfrm rot="3242342" flipH="1" flipV="1">
            <a:off x="6507163" y="3282950"/>
            <a:ext cx="711200" cy="49847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248" name="Rectangle 176"/>
          <p:cNvSpPr>
            <a:spLocks noChangeArrowheads="1"/>
          </p:cNvSpPr>
          <p:nvPr/>
        </p:nvSpPr>
        <p:spPr bwMode="auto">
          <a:xfrm>
            <a:off x="7286625" y="3248025"/>
            <a:ext cx="1470025" cy="820738"/>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Reabsorption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nvGrpSpPr>
          <p:cNvPr id="647197" name="Group 196"/>
          <p:cNvGrpSpPr>
            <a:grpSpLocks/>
          </p:cNvGrpSpPr>
          <p:nvPr/>
        </p:nvGrpSpPr>
        <p:grpSpPr bwMode="auto">
          <a:xfrm>
            <a:off x="3517900" y="3736975"/>
            <a:ext cx="1885950" cy="2001838"/>
            <a:chOff x="3954472" y="3774344"/>
            <a:chExt cx="2125195" cy="2252219"/>
          </a:xfrm>
        </p:grpSpPr>
        <p:grpSp>
          <p:nvGrpSpPr>
            <p:cNvPr id="647212" name="Group 63"/>
            <p:cNvGrpSpPr>
              <a:grpSpLocks/>
            </p:cNvGrpSpPr>
            <p:nvPr/>
          </p:nvGrpSpPr>
          <p:grpSpPr bwMode="auto">
            <a:xfrm>
              <a:off x="4254906" y="4240574"/>
              <a:ext cx="1824761" cy="1460368"/>
              <a:chOff x="5099" y="1919"/>
              <a:chExt cx="1045" cy="887"/>
            </a:xfrm>
          </p:grpSpPr>
          <p:sp>
            <p:nvSpPr>
              <p:cNvPr id="647215" name="Freeform 64"/>
              <p:cNvSpPr>
                <a:spLocks/>
              </p:cNvSpPr>
              <p:nvPr/>
            </p:nvSpPr>
            <p:spPr bwMode="auto">
              <a:xfrm>
                <a:off x="5099" y="1919"/>
                <a:ext cx="1045" cy="879"/>
              </a:xfrm>
              <a:custGeom>
                <a:avLst/>
                <a:gdLst>
                  <a:gd name="T0" fmla="*/ 0 w 2504"/>
                  <a:gd name="T1" fmla="*/ 0 h 2104"/>
                  <a:gd name="T2" fmla="*/ 0 w 2504"/>
                  <a:gd name="T3" fmla="*/ 0 h 2104"/>
                  <a:gd name="T4" fmla="*/ 0 w 2504"/>
                  <a:gd name="T5" fmla="*/ 0 h 2104"/>
                  <a:gd name="T6" fmla="*/ 0 w 2504"/>
                  <a:gd name="T7" fmla="*/ 0 h 2104"/>
                  <a:gd name="T8" fmla="*/ 0 w 2504"/>
                  <a:gd name="T9" fmla="*/ 0 h 2104"/>
                  <a:gd name="T10" fmla="*/ 0 w 2504"/>
                  <a:gd name="T11" fmla="*/ 0 h 2104"/>
                  <a:gd name="T12" fmla="*/ 0 w 2504"/>
                  <a:gd name="T13" fmla="*/ 0 h 2104"/>
                  <a:gd name="T14" fmla="*/ 0 w 2504"/>
                  <a:gd name="T15" fmla="*/ 0 h 2104"/>
                  <a:gd name="T16" fmla="*/ 0 w 2504"/>
                  <a:gd name="T17" fmla="*/ 0 h 2104"/>
                  <a:gd name="T18" fmla="*/ 0 w 2504"/>
                  <a:gd name="T19" fmla="*/ 0 h 2104"/>
                  <a:gd name="T20" fmla="*/ 0 w 2504"/>
                  <a:gd name="T21" fmla="*/ 0 h 2104"/>
                  <a:gd name="T22" fmla="*/ 0 w 2504"/>
                  <a:gd name="T23" fmla="*/ 0 h 2104"/>
                  <a:gd name="T24" fmla="*/ 0 w 2504"/>
                  <a:gd name="T25" fmla="*/ 0 h 2104"/>
                  <a:gd name="T26" fmla="*/ 0 w 2504"/>
                  <a:gd name="T27" fmla="*/ 0 h 2104"/>
                  <a:gd name="T28" fmla="*/ 0 w 2504"/>
                  <a:gd name="T29" fmla="*/ 0 h 2104"/>
                  <a:gd name="T30" fmla="*/ 0 w 2504"/>
                  <a:gd name="T31" fmla="*/ 0 h 2104"/>
                  <a:gd name="T32" fmla="*/ 0 w 2504"/>
                  <a:gd name="T33" fmla="*/ 0 h 2104"/>
                  <a:gd name="T34" fmla="*/ 0 w 2504"/>
                  <a:gd name="T35" fmla="*/ 0 h 2104"/>
                  <a:gd name="T36" fmla="*/ 0 w 2504"/>
                  <a:gd name="T37" fmla="*/ 0 h 2104"/>
                  <a:gd name="T38" fmla="*/ 0 w 2504"/>
                  <a:gd name="T39" fmla="*/ 0 h 2104"/>
                  <a:gd name="T40" fmla="*/ 0 w 2504"/>
                  <a:gd name="T41" fmla="*/ 0 h 2104"/>
                  <a:gd name="T42" fmla="*/ 0 w 2504"/>
                  <a:gd name="T43" fmla="*/ 0 h 2104"/>
                  <a:gd name="T44" fmla="*/ 0 w 2504"/>
                  <a:gd name="T45" fmla="*/ 0 h 2104"/>
                  <a:gd name="T46" fmla="*/ 0 w 2504"/>
                  <a:gd name="T47" fmla="*/ 0 h 2104"/>
                  <a:gd name="T48" fmla="*/ 0 w 2504"/>
                  <a:gd name="T49" fmla="*/ 0 h 2104"/>
                  <a:gd name="T50" fmla="*/ 0 w 2504"/>
                  <a:gd name="T51" fmla="*/ 0 h 2104"/>
                  <a:gd name="T52" fmla="*/ 0 w 2504"/>
                  <a:gd name="T53" fmla="*/ 0 h 2104"/>
                  <a:gd name="T54" fmla="*/ 0 w 2504"/>
                  <a:gd name="T55" fmla="*/ 0 h 2104"/>
                  <a:gd name="T56" fmla="*/ 0 w 2504"/>
                  <a:gd name="T57" fmla="*/ 0 h 2104"/>
                  <a:gd name="T58" fmla="*/ 0 w 2504"/>
                  <a:gd name="T59" fmla="*/ 0 h 2104"/>
                  <a:gd name="T60" fmla="*/ 0 w 2504"/>
                  <a:gd name="T61" fmla="*/ 0 h 2104"/>
                  <a:gd name="T62" fmla="*/ 0 w 2504"/>
                  <a:gd name="T63" fmla="*/ 0 h 2104"/>
                  <a:gd name="T64" fmla="*/ 0 w 2504"/>
                  <a:gd name="T65" fmla="*/ 0 h 2104"/>
                  <a:gd name="T66" fmla="*/ 0 w 2504"/>
                  <a:gd name="T67" fmla="*/ 0 h 2104"/>
                  <a:gd name="T68" fmla="*/ 0 w 2504"/>
                  <a:gd name="T69" fmla="*/ 0 h 2104"/>
                  <a:gd name="T70" fmla="*/ 0 w 2504"/>
                  <a:gd name="T71" fmla="*/ 0 h 2104"/>
                  <a:gd name="T72" fmla="*/ 0 w 2504"/>
                  <a:gd name="T73" fmla="*/ 0 h 2104"/>
                  <a:gd name="T74" fmla="*/ 0 w 2504"/>
                  <a:gd name="T75" fmla="*/ 0 h 2104"/>
                  <a:gd name="T76" fmla="*/ 0 w 2504"/>
                  <a:gd name="T77" fmla="*/ 0 h 2104"/>
                  <a:gd name="T78" fmla="*/ 0 w 2504"/>
                  <a:gd name="T79" fmla="*/ 0 h 2104"/>
                  <a:gd name="T80" fmla="*/ 0 w 2504"/>
                  <a:gd name="T81" fmla="*/ 0 h 2104"/>
                  <a:gd name="T82" fmla="*/ 0 w 2504"/>
                  <a:gd name="T83" fmla="*/ 0 h 2104"/>
                  <a:gd name="T84" fmla="*/ 0 w 2504"/>
                  <a:gd name="T85" fmla="*/ 0 h 2104"/>
                  <a:gd name="T86" fmla="*/ 0 w 2504"/>
                  <a:gd name="T87" fmla="*/ 0 h 2104"/>
                  <a:gd name="T88" fmla="*/ 0 w 2504"/>
                  <a:gd name="T89" fmla="*/ 0 h 2104"/>
                  <a:gd name="T90" fmla="*/ 0 w 2504"/>
                  <a:gd name="T91" fmla="*/ 0 h 2104"/>
                  <a:gd name="T92" fmla="*/ 0 w 2504"/>
                  <a:gd name="T93" fmla="*/ 0 h 2104"/>
                  <a:gd name="T94" fmla="*/ 0 w 2504"/>
                  <a:gd name="T95" fmla="*/ 0 h 2104"/>
                  <a:gd name="T96" fmla="*/ 0 w 2504"/>
                  <a:gd name="T97" fmla="*/ 0 h 2104"/>
                  <a:gd name="T98" fmla="*/ 0 w 2504"/>
                  <a:gd name="T99" fmla="*/ 0 h 2104"/>
                  <a:gd name="T100" fmla="*/ 0 w 2504"/>
                  <a:gd name="T101" fmla="*/ 0 h 2104"/>
                  <a:gd name="T102" fmla="*/ 0 w 2504"/>
                  <a:gd name="T103" fmla="*/ 0 h 2104"/>
                  <a:gd name="T104" fmla="*/ 0 w 2504"/>
                  <a:gd name="T105" fmla="*/ 0 h 2104"/>
                  <a:gd name="T106" fmla="*/ 0 w 2504"/>
                  <a:gd name="T107" fmla="*/ 0 h 2104"/>
                  <a:gd name="T108" fmla="*/ 0 w 2504"/>
                  <a:gd name="T109" fmla="*/ 0 h 2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04"/>
                  <a:gd name="T166" fmla="*/ 0 h 2104"/>
                  <a:gd name="T167" fmla="*/ 2504 w 2504"/>
                  <a:gd name="T168" fmla="*/ 2104 h 2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04" h="2104">
                    <a:moveTo>
                      <a:pt x="1436" y="1"/>
                    </a:moveTo>
                    <a:lnTo>
                      <a:pt x="1456" y="0"/>
                    </a:lnTo>
                    <a:lnTo>
                      <a:pt x="1476" y="0"/>
                    </a:lnTo>
                    <a:lnTo>
                      <a:pt x="1496" y="0"/>
                    </a:lnTo>
                    <a:lnTo>
                      <a:pt x="1516" y="1"/>
                    </a:lnTo>
                    <a:lnTo>
                      <a:pt x="1535" y="2"/>
                    </a:lnTo>
                    <a:lnTo>
                      <a:pt x="1554" y="4"/>
                    </a:lnTo>
                    <a:lnTo>
                      <a:pt x="1572" y="6"/>
                    </a:lnTo>
                    <a:lnTo>
                      <a:pt x="1592" y="9"/>
                    </a:lnTo>
                    <a:lnTo>
                      <a:pt x="1610" y="12"/>
                    </a:lnTo>
                    <a:lnTo>
                      <a:pt x="1628" y="17"/>
                    </a:lnTo>
                    <a:lnTo>
                      <a:pt x="1647" y="22"/>
                    </a:lnTo>
                    <a:lnTo>
                      <a:pt x="1665" y="28"/>
                    </a:lnTo>
                    <a:lnTo>
                      <a:pt x="1682" y="33"/>
                    </a:lnTo>
                    <a:lnTo>
                      <a:pt x="1700" y="42"/>
                    </a:lnTo>
                    <a:lnTo>
                      <a:pt x="1717" y="50"/>
                    </a:lnTo>
                    <a:lnTo>
                      <a:pt x="1735" y="61"/>
                    </a:lnTo>
                    <a:lnTo>
                      <a:pt x="1748" y="61"/>
                    </a:lnTo>
                    <a:lnTo>
                      <a:pt x="1760" y="63"/>
                    </a:lnTo>
                    <a:lnTo>
                      <a:pt x="1771" y="65"/>
                    </a:lnTo>
                    <a:lnTo>
                      <a:pt x="1784" y="69"/>
                    </a:lnTo>
                    <a:lnTo>
                      <a:pt x="1795" y="72"/>
                    </a:lnTo>
                    <a:lnTo>
                      <a:pt x="1806" y="78"/>
                    </a:lnTo>
                    <a:lnTo>
                      <a:pt x="1816" y="83"/>
                    </a:lnTo>
                    <a:lnTo>
                      <a:pt x="1827" y="89"/>
                    </a:lnTo>
                    <a:lnTo>
                      <a:pt x="1837" y="94"/>
                    </a:lnTo>
                    <a:lnTo>
                      <a:pt x="1846" y="101"/>
                    </a:lnTo>
                    <a:lnTo>
                      <a:pt x="1856" y="108"/>
                    </a:lnTo>
                    <a:lnTo>
                      <a:pt x="1866" y="116"/>
                    </a:lnTo>
                    <a:lnTo>
                      <a:pt x="1876" y="123"/>
                    </a:lnTo>
                    <a:lnTo>
                      <a:pt x="1886" y="129"/>
                    </a:lnTo>
                    <a:lnTo>
                      <a:pt x="1897" y="137"/>
                    </a:lnTo>
                    <a:lnTo>
                      <a:pt x="1907" y="145"/>
                    </a:lnTo>
                    <a:lnTo>
                      <a:pt x="1927" y="145"/>
                    </a:lnTo>
                    <a:lnTo>
                      <a:pt x="1949" y="147"/>
                    </a:lnTo>
                    <a:lnTo>
                      <a:pt x="1970" y="152"/>
                    </a:lnTo>
                    <a:lnTo>
                      <a:pt x="1992" y="158"/>
                    </a:lnTo>
                    <a:lnTo>
                      <a:pt x="2012" y="164"/>
                    </a:lnTo>
                    <a:lnTo>
                      <a:pt x="2033" y="174"/>
                    </a:lnTo>
                    <a:lnTo>
                      <a:pt x="2053" y="184"/>
                    </a:lnTo>
                    <a:lnTo>
                      <a:pt x="2074" y="197"/>
                    </a:lnTo>
                    <a:lnTo>
                      <a:pt x="2092" y="209"/>
                    </a:lnTo>
                    <a:lnTo>
                      <a:pt x="2111" y="221"/>
                    </a:lnTo>
                    <a:lnTo>
                      <a:pt x="2128" y="237"/>
                    </a:lnTo>
                    <a:lnTo>
                      <a:pt x="2145" y="253"/>
                    </a:lnTo>
                    <a:lnTo>
                      <a:pt x="2161" y="269"/>
                    </a:lnTo>
                    <a:lnTo>
                      <a:pt x="2176" y="287"/>
                    </a:lnTo>
                    <a:lnTo>
                      <a:pt x="2189" y="305"/>
                    </a:lnTo>
                    <a:lnTo>
                      <a:pt x="2203" y="324"/>
                    </a:lnTo>
                    <a:lnTo>
                      <a:pt x="2236" y="345"/>
                    </a:lnTo>
                    <a:lnTo>
                      <a:pt x="2265" y="369"/>
                    </a:lnTo>
                    <a:lnTo>
                      <a:pt x="2291" y="394"/>
                    </a:lnTo>
                    <a:lnTo>
                      <a:pt x="2314" y="423"/>
                    </a:lnTo>
                    <a:lnTo>
                      <a:pt x="2333" y="452"/>
                    </a:lnTo>
                    <a:lnTo>
                      <a:pt x="2351" y="484"/>
                    </a:lnTo>
                    <a:lnTo>
                      <a:pt x="2367" y="516"/>
                    </a:lnTo>
                    <a:lnTo>
                      <a:pt x="2381" y="550"/>
                    </a:lnTo>
                    <a:lnTo>
                      <a:pt x="2394" y="583"/>
                    </a:lnTo>
                    <a:lnTo>
                      <a:pt x="2406" y="618"/>
                    </a:lnTo>
                    <a:lnTo>
                      <a:pt x="2418" y="652"/>
                    </a:lnTo>
                    <a:lnTo>
                      <a:pt x="2430" y="687"/>
                    </a:lnTo>
                    <a:lnTo>
                      <a:pt x="2441" y="721"/>
                    </a:lnTo>
                    <a:lnTo>
                      <a:pt x="2454" y="754"/>
                    </a:lnTo>
                    <a:lnTo>
                      <a:pt x="2467" y="787"/>
                    </a:lnTo>
                    <a:lnTo>
                      <a:pt x="2483" y="820"/>
                    </a:lnTo>
                    <a:lnTo>
                      <a:pt x="2493" y="848"/>
                    </a:lnTo>
                    <a:lnTo>
                      <a:pt x="2499" y="878"/>
                    </a:lnTo>
                    <a:lnTo>
                      <a:pt x="2503" y="906"/>
                    </a:lnTo>
                    <a:lnTo>
                      <a:pt x="2504" y="936"/>
                    </a:lnTo>
                    <a:lnTo>
                      <a:pt x="2501" y="964"/>
                    </a:lnTo>
                    <a:lnTo>
                      <a:pt x="2497" y="994"/>
                    </a:lnTo>
                    <a:lnTo>
                      <a:pt x="2490" y="1023"/>
                    </a:lnTo>
                    <a:lnTo>
                      <a:pt x="2483" y="1053"/>
                    </a:lnTo>
                    <a:lnTo>
                      <a:pt x="2473" y="1080"/>
                    </a:lnTo>
                    <a:lnTo>
                      <a:pt x="2462" y="1109"/>
                    </a:lnTo>
                    <a:lnTo>
                      <a:pt x="2451" y="1137"/>
                    </a:lnTo>
                    <a:lnTo>
                      <a:pt x="2439" y="1166"/>
                    </a:lnTo>
                    <a:lnTo>
                      <a:pt x="2427" y="1193"/>
                    </a:lnTo>
                    <a:lnTo>
                      <a:pt x="2415" y="1221"/>
                    </a:lnTo>
                    <a:lnTo>
                      <a:pt x="2403" y="1248"/>
                    </a:lnTo>
                    <a:lnTo>
                      <a:pt x="2393" y="1276"/>
                    </a:lnTo>
                    <a:lnTo>
                      <a:pt x="2385" y="1292"/>
                    </a:lnTo>
                    <a:lnTo>
                      <a:pt x="2377" y="1309"/>
                    </a:lnTo>
                    <a:lnTo>
                      <a:pt x="2369" y="1324"/>
                    </a:lnTo>
                    <a:lnTo>
                      <a:pt x="2361" y="1339"/>
                    </a:lnTo>
                    <a:lnTo>
                      <a:pt x="2352" y="1355"/>
                    </a:lnTo>
                    <a:lnTo>
                      <a:pt x="2342" y="1369"/>
                    </a:lnTo>
                    <a:lnTo>
                      <a:pt x="2331" y="1383"/>
                    </a:lnTo>
                    <a:lnTo>
                      <a:pt x="2321" y="1396"/>
                    </a:lnTo>
                    <a:lnTo>
                      <a:pt x="2308" y="1408"/>
                    </a:lnTo>
                    <a:lnTo>
                      <a:pt x="2296" y="1419"/>
                    </a:lnTo>
                    <a:lnTo>
                      <a:pt x="2283" y="1429"/>
                    </a:lnTo>
                    <a:lnTo>
                      <a:pt x="2268" y="1438"/>
                    </a:lnTo>
                    <a:lnTo>
                      <a:pt x="2252" y="1445"/>
                    </a:lnTo>
                    <a:lnTo>
                      <a:pt x="2237" y="1451"/>
                    </a:lnTo>
                    <a:lnTo>
                      <a:pt x="2220" y="1455"/>
                    </a:lnTo>
                    <a:lnTo>
                      <a:pt x="2203" y="1460"/>
                    </a:lnTo>
                    <a:lnTo>
                      <a:pt x="2198" y="1465"/>
                    </a:lnTo>
                    <a:lnTo>
                      <a:pt x="2194" y="1473"/>
                    </a:lnTo>
                    <a:lnTo>
                      <a:pt x="2190" y="1481"/>
                    </a:lnTo>
                    <a:lnTo>
                      <a:pt x="2189" y="1491"/>
                    </a:lnTo>
                    <a:lnTo>
                      <a:pt x="2185" y="1500"/>
                    </a:lnTo>
                    <a:lnTo>
                      <a:pt x="2182" y="1510"/>
                    </a:lnTo>
                    <a:lnTo>
                      <a:pt x="2180" y="1520"/>
                    </a:lnTo>
                    <a:lnTo>
                      <a:pt x="2177" y="1530"/>
                    </a:lnTo>
                    <a:lnTo>
                      <a:pt x="2172" y="1539"/>
                    </a:lnTo>
                    <a:lnTo>
                      <a:pt x="2169" y="1548"/>
                    </a:lnTo>
                    <a:lnTo>
                      <a:pt x="2162" y="1557"/>
                    </a:lnTo>
                    <a:lnTo>
                      <a:pt x="2157" y="1565"/>
                    </a:lnTo>
                    <a:lnTo>
                      <a:pt x="2149" y="1572"/>
                    </a:lnTo>
                    <a:lnTo>
                      <a:pt x="2141" y="1578"/>
                    </a:lnTo>
                    <a:lnTo>
                      <a:pt x="2130" y="1583"/>
                    </a:lnTo>
                    <a:lnTo>
                      <a:pt x="2119" y="1586"/>
                    </a:lnTo>
                    <a:lnTo>
                      <a:pt x="2109" y="1593"/>
                    </a:lnTo>
                    <a:lnTo>
                      <a:pt x="2100" y="1602"/>
                    </a:lnTo>
                    <a:lnTo>
                      <a:pt x="2092" y="1609"/>
                    </a:lnTo>
                    <a:lnTo>
                      <a:pt x="2083" y="1620"/>
                    </a:lnTo>
                    <a:lnTo>
                      <a:pt x="2074" y="1629"/>
                    </a:lnTo>
                    <a:lnTo>
                      <a:pt x="2065" y="1640"/>
                    </a:lnTo>
                    <a:lnTo>
                      <a:pt x="2056" y="1649"/>
                    </a:lnTo>
                    <a:lnTo>
                      <a:pt x="2047" y="1660"/>
                    </a:lnTo>
                    <a:lnTo>
                      <a:pt x="2036" y="1669"/>
                    </a:lnTo>
                    <a:lnTo>
                      <a:pt x="2027" y="1679"/>
                    </a:lnTo>
                    <a:lnTo>
                      <a:pt x="2016" y="1686"/>
                    </a:lnTo>
                    <a:lnTo>
                      <a:pt x="2005" y="1695"/>
                    </a:lnTo>
                    <a:lnTo>
                      <a:pt x="1993" y="1700"/>
                    </a:lnTo>
                    <a:lnTo>
                      <a:pt x="1982" y="1707"/>
                    </a:lnTo>
                    <a:lnTo>
                      <a:pt x="1969" y="1711"/>
                    </a:lnTo>
                    <a:lnTo>
                      <a:pt x="1956" y="1715"/>
                    </a:lnTo>
                    <a:lnTo>
                      <a:pt x="1941" y="1719"/>
                    </a:lnTo>
                    <a:lnTo>
                      <a:pt x="1927" y="1727"/>
                    </a:lnTo>
                    <a:lnTo>
                      <a:pt x="1912" y="1732"/>
                    </a:lnTo>
                    <a:lnTo>
                      <a:pt x="1899" y="1738"/>
                    </a:lnTo>
                    <a:lnTo>
                      <a:pt x="1883" y="1744"/>
                    </a:lnTo>
                    <a:lnTo>
                      <a:pt x="1869" y="1750"/>
                    </a:lnTo>
                    <a:lnTo>
                      <a:pt x="1853" y="1755"/>
                    </a:lnTo>
                    <a:lnTo>
                      <a:pt x="1840" y="1760"/>
                    </a:lnTo>
                    <a:lnTo>
                      <a:pt x="1825" y="1764"/>
                    </a:lnTo>
                    <a:lnTo>
                      <a:pt x="1808" y="1767"/>
                    </a:lnTo>
                    <a:lnTo>
                      <a:pt x="1793" y="1769"/>
                    </a:lnTo>
                    <a:lnTo>
                      <a:pt x="1778" y="1772"/>
                    </a:lnTo>
                    <a:lnTo>
                      <a:pt x="1761" y="1772"/>
                    </a:lnTo>
                    <a:lnTo>
                      <a:pt x="1745" y="1773"/>
                    </a:lnTo>
                    <a:lnTo>
                      <a:pt x="1729" y="1771"/>
                    </a:lnTo>
                    <a:lnTo>
                      <a:pt x="1712" y="1769"/>
                    </a:lnTo>
                    <a:lnTo>
                      <a:pt x="1700" y="1771"/>
                    </a:lnTo>
                    <a:lnTo>
                      <a:pt x="1691" y="1774"/>
                    </a:lnTo>
                    <a:lnTo>
                      <a:pt x="1684" y="1779"/>
                    </a:lnTo>
                    <a:lnTo>
                      <a:pt x="1682" y="1787"/>
                    </a:lnTo>
                    <a:lnTo>
                      <a:pt x="1680" y="1794"/>
                    </a:lnTo>
                    <a:lnTo>
                      <a:pt x="1682" y="1804"/>
                    </a:lnTo>
                    <a:lnTo>
                      <a:pt x="1684" y="1813"/>
                    </a:lnTo>
                    <a:lnTo>
                      <a:pt x="1691" y="1823"/>
                    </a:lnTo>
                    <a:lnTo>
                      <a:pt x="1695" y="1833"/>
                    </a:lnTo>
                    <a:lnTo>
                      <a:pt x="1703" y="1844"/>
                    </a:lnTo>
                    <a:lnTo>
                      <a:pt x="1711" y="1854"/>
                    </a:lnTo>
                    <a:lnTo>
                      <a:pt x="1720" y="1865"/>
                    </a:lnTo>
                    <a:lnTo>
                      <a:pt x="1728" y="1874"/>
                    </a:lnTo>
                    <a:lnTo>
                      <a:pt x="1736" y="1884"/>
                    </a:lnTo>
                    <a:lnTo>
                      <a:pt x="1743" y="1891"/>
                    </a:lnTo>
                    <a:lnTo>
                      <a:pt x="1750" y="1900"/>
                    </a:lnTo>
                    <a:lnTo>
                      <a:pt x="1754" y="1906"/>
                    </a:lnTo>
                    <a:lnTo>
                      <a:pt x="1759" y="1910"/>
                    </a:lnTo>
                    <a:lnTo>
                      <a:pt x="1763" y="1916"/>
                    </a:lnTo>
                    <a:lnTo>
                      <a:pt x="1769" y="1921"/>
                    </a:lnTo>
                    <a:lnTo>
                      <a:pt x="1772" y="1926"/>
                    </a:lnTo>
                    <a:lnTo>
                      <a:pt x="1778" y="1931"/>
                    </a:lnTo>
                    <a:lnTo>
                      <a:pt x="1783" y="1937"/>
                    </a:lnTo>
                    <a:lnTo>
                      <a:pt x="1788" y="1942"/>
                    </a:lnTo>
                    <a:lnTo>
                      <a:pt x="1792" y="1945"/>
                    </a:lnTo>
                    <a:lnTo>
                      <a:pt x="1797" y="1950"/>
                    </a:lnTo>
                    <a:lnTo>
                      <a:pt x="1803" y="1956"/>
                    </a:lnTo>
                    <a:lnTo>
                      <a:pt x="1807" y="1961"/>
                    </a:lnTo>
                    <a:lnTo>
                      <a:pt x="1813" y="1965"/>
                    </a:lnTo>
                    <a:lnTo>
                      <a:pt x="1819" y="1969"/>
                    </a:lnTo>
                    <a:lnTo>
                      <a:pt x="1825" y="1975"/>
                    </a:lnTo>
                    <a:lnTo>
                      <a:pt x="1830" y="1980"/>
                    </a:lnTo>
                    <a:lnTo>
                      <a:pt x="1818" y="1987"/>
                    </a:lnTo>
                    <a:lnTo>
                      <a:pt x="1807" y="1996"/>
                    </a:lnTo>
                    <a:lnTo>
                      <a:pt x="1795" y="2004"/>
                    </a:lnTo>
                    <a:lnTo>
                      <a:pt x="1784" y="2013"/>
                    </a:lnTo>
                    <a:lnTo>
                      <a:pt x="1770" y="2021"/>
                    </a:lnTo>
                    <a:lnTo>
                      <a:pt x="1759" y="2030"/>
                    </a:lnTo>
                    <a:lnTo>
                      <a:pt x="1747" y="2039"/>
                    </a:lnTo>
                    <a:lnTo>
                      <a:pt x="1735" y="2047"/>
                    </a:lnTo>
                    <a:lnTo>
                      <a:pt x="1722" y="2054"/>
                    </a:lnTo>
                    <a:lnTo>
                      <a:pt x="1711" y="2061"/>
                    </a:lnTo>
                    <a:lnTo>
                      <a:pt x="1698" y="2070"/>
                    </a:lnTo>
                    <a:lnTo>
                      <a:pt x="1687" y="2078"/>
                    </a:lnTo>
                    <a:lnTo>
                      <a:pt x="1674" y="2084"/>
                    </a:lnTo>
                    <a:lnTo>
                      <a:pt x="1663" y="2091"/>
                    </a:lnTo>
                    <a:lnTo>
                      <a:pt x="1651" y="2097"/>
                    </a:lnTo>
                    <a:lnTo>
                      <a:pt x="1640" y="2104"/>
                    </a:lnTo>
                    <a:lnTo>
                      <a:pt x="1592" y="2054"/>
                    </a:lnTo>
                    <a:lnTo>
                      <a:pt x="1543" y="2010"/>
                    </a:lnTo>
                    <a:lnTo>
                      <a:pt x="1491" y="1969"/>
                    </a:lnTo>
                    <a:lnTo>
                      <a:pt x="1439" y="1933"/>
                    </a:lnTo>
                    <a:lnTo>
                      <a:pt x="1384" y="1899"/>
                    </a:lnTo>
                    <a:lnTo>
                      <a:pt x="1329" y="1868"/>
                    </a:lnTo>
                    <a:lnTo>
                      <a:pt x="1272" y="1839"/>
                    </a:lnTo>
                    <a:lnTo>
                      <a:pt x="1214" y="1813"/>
                    </a:lnTo>
                    <a:lnTo>
                      <a:pt x="1155" y="1789"/>
                    </a:lnTo>
                    <a:lnTo>
                      <a:pt x="1095" y="1766"/>
                    </a:lnTo>
                    <a:lnTo>
                      <a:pt x="1035" y="1745"/>
                    </a:lnTo>
                    <a:lnTo>
                      <a:pt x="974" y="1726"/>
                    </a:lnTo>
                    <a:lnTo>
                      <a:pt x="913" y="1706"/>
                    </a:lnTo>
                    <a:lnTo>
                      <a:pt x="852" y="1688"/>
                    </a:lnTo>
                    <a:lnTo>
                      <a:pt x="792" y="1670"/>
                    </a:lnTo>
                    <a:lnTo>
                      <a:pt x="731" y="1652"/>
                    </a:lnTo>
                    <a:lnTo>
                      <a:pt x="705" y="1642"/>
                    </a:lnTo>
                    <a:lnTo>
                      <a:pt x="681" y="1632"/>
                    </a:lnTo>
                    <a:lnTo>
                      <a:pt x="657" y="1621"/>
                    </a:lnTo>
                    <a:lnTo>
                      <a:pt x="634" y="1608"/>
                    </a:lnTo>
                    <a:lnTo>
                      <a:pt x="610" y="1595"/>
                    </a:lnTo>
                    <a:lnTo>
                      <a:pt x="588" y="1580"/>
                    </a:lnTo>
                    <a:lnTo>
                      <a:pt x="566" y="1564"/>
                    </a:lnTo>
                    <a:lnTo>
                      <a:pt x="546" y="1548"/>
                    </a:lnTo>
                    <a:lnTo>
                      <a:pt x="526" y="1529"/>
                    </a:lnTo>
                    <a:lnTo>
                      <a:pt x="508" y="1510"/>
                    </a:lnTo>
                    <a:lnTo>
                      <a:pt x="490" y="1491"/>
                    </a:lnTo>
                    <a:lnTo>
                      <a:pt x="476" y="1471"/>
                    </a:lnTo>
                    <a:lnTo>
                      <a:pt x="461" y="1450"/>
                    </a:lnTo>
                    <a:lnTo>
                      <a:pt x="449" y="1427"/>
                    </a:lnTo>
                    <a:lnTo>
                      <a:pt x="438" y="1404"/>
                    </a:lnTo>
                    <a:lnTo>
                      <a:pt x="430" y="1381"/>
                    </a:lnTo>
                    <a:lnTo>
                      <a:pt x="411" y="1372"/>
                    </a:lnTo>
                    <a:lnTo>
                      <a:pt x="392" y="1362"/>
                    </a:lnTo>
                    <a:lnTo>
                      <a:pt x="374" y="1352"/>
                    </a:lnTo>
                    <a:lnTo>
                      <a:pt x="356" y="1341"/>
                    </a:lnTo>
                    <a:lnTo>
                      <a:pt x="337" y="1329"/>
                    </a:lnTo>
                    <a:lnTo>
                      <a:pt x="321" y="1317"/>
                    </a:lnTo>
                    <a:lnTo>
                      <a:pt x="304" y="1302"/>
                    </a:lnTo>
                    <a:lnTo>
                      <a:pt x="289" y="1290"/>
                    </a:lnTo>
                    <a:lnTo>
                      <a:pt x="272" y="1274"/>
                    </a:lnTo>
                    <a:lnTo>
                      <a:pt x="257" y="1260"/>
                    </a:lnTo>
                    <a:lnTo>
                      <a:pt x="241" y="1243"/>
                    </a:lnTo>
                    <a:lnTo>
                      <a:pt x="226" y="1227"/>
                    </a:lnTo>
                    <a:lnTo>
                      <a:pt x="212" y="1210"/>
                    </a:lnTo>
                    <a:lnTo>
                      <a:pt x="198" y="1194"/>
                    </a:lnTo>
                    <a:lnTo>
                      <a:pt x="185" y="1176"/>
                    </a:lnTo>
                    <a:lnTo>
                      <a:pt x="172" y="1159"/>
                    </a:lnTo>
                    <a:lnTo>
                      <a:pt x="160" y="1147"/>
                    </a:lnTo>
                    <a:lnTo>
                      <a:pt x="150" y="1135"/>
                    </a:lnTo>
                    <a:lnTo>
                      <a:pt x="138" y="1124"/>
                    </a:lnTo>
                    <a:lnTo>
                      <a:pt x="127" y="1112"/>
                    </a:lnTo>
                    <a:lnTo>
                      <a:pt x="115" y="1102"/>
                    </a:lnTo>
                    <a:lnTo>
                      <a:pt x="105" y="1091"/>
                    </a:lnTo>
                    <a:lnTo>
                      <a:pt x="94" y="1079"/>
                    </a:lnTo>
                    <a:lnTo>
                      <a:pt x="86" y="1068"/>
                    </a:lnTo>
                    <a:lnTo>
                      <a:pt x="75" y="1055"/>
                    </a:lnTo>
                    <a:lnTo>
                      <a:pt x="68" y="1042"/>
                    </a:lnTo>
                    <a:lnTo>
                      <a:pt x="62" y="1028"/>
                    </a:lnTo>
                    <a:lnTo>
                      <a:pt x="57" y="1015"/>
                    </a:lnTo>
                    <a:lnTo>
                      <a:pt x="54" y="999"/>
                    </a:lnTo>
                    <a:lnTo>
                      <a:pt x="53" y="985"/>
                    </a:lnTo>
                    <a:lnTo>
                      <a:pt x="53" y="969"/>
                    </a:lnTo>
                    <a:lnTo>
                      <a:pt x="56" y="951"/>
                    </a:lnTo>
                    <a:lnTo>
                      <a:pt x="55" y="941"/>
                    </a:lnTo>
                    <a:lnTo>
                      <a:pt x="54" y="933"/>
                    </a:lnTo>
                    <a:lnTo>
                      <a:pt x="52" y="923"/>
                    </a:lnTo>
                    <a:lnTo>
                      <a:pt x="51" y="916"/>
                    </a:lnTo>
                    <a:lnTo>
                      <a:pt x="48" y="907"/>
                    </a:lnTo>
                    <a:lnTo>
                      <a:pt x="47" y="899"/>
                    </a:lnTo>
                    <a:lnTo>
                      <a:pt x="46" y="890"/>
                    </a:lnTo>
                    <a:lnTo>
                      <a:pt x="44" y="882"/>
                    </a:lnTo>
                    <a:lnTo>
                      <a:pt x="41" y="874"/>
                    </a:lnTo>
                    <a:lnTo>
                      <a:pt x="38" y="865"/>
                    </a:lnTo>
                    <a:lnTo>
                      <a:pt x="36" y="857"/>
                    </a:lnTo>
                    <a:lnTo>
                      <a:pt x="33" y="848"/>
                    </a:lnTo>
                    <a:lnTo>
                      <a:pt x="30" y="840"/>
                    </a:lnTo>
                    <a:lnTo>
                      <a:pt x="29" y="832"/>
                    </a:lnTo>
                    <a:lnTo>
                      <a:pt x="26" y="825"/>
                    </a:lnTo>
                    <a:lnTo>
                      <a:pt x="24" y="817"/>
                    </a:lnTo>
                    <a:lnTo>
                      <a:pt x="12" y="796"/>
                    </a:lnTo>
                    <a:lnTo>
                      <a:pt x="6" y="776"/>
                    </a:lnTo>
                    <a:lnTo>
                      <a:pt x="1" y="756"/>
                    </a:lnTo>
                    <a:lnTo>
                      <a:pt x="0" y="736"/>
                    </a:lnTo>
                    <a:lnTo>
                      <a:pt x="1" y="715"/>
                    </a:lnTo>
                    <a:lnTo>
                      <a:pt x="5" y="695"/>
                    </a:lnTo>
                    <a:lnTo>
                      <a:pt x="10" y="674"/>
                    </a:lnTo>
                    <a:lnTo>
                      <a:pt x="17" y="655"/>
                    </a:lnTo>
                    <a:lnTo>
                      <a:pt x="24" y="634"/>
                    </a:lnTo>
                    <a:lnTo>
                      <a:pt x="31" y="613"/>
                    </a:lnTo>
                    <a:lnTo>
                      <a:pt x="39" y="592"/>
                    </a:lnTo>
                    <a:lnTo>
                      <a:pt x="47" y="572"/>
                    </a:lnTo>
                    <a:lnTo>
                      <a:pt x="54" y="552"/>
                    </a:lnTo>
                    <a:lnTo>
                      <a:pt x="60" y="531"/>
                    </a:lnTo>
                    <a:lnTo>
                      <a:pt x="65" y="510"/>
                    </a:lnTo>
                    <a:lnTo>
                      <a:pt x="67" y="490"/>
                    </a:lnTo>
                    <a:lnTo>
                      <a:pt x="78" y="473"/>
                    </a:lnTo>
                    <a:lnTo>
                      <a:pt x="92" y="459"/>
                    </a:lnTo>
                    <a:lnTo>
                      <a:pt x="105" y="445"/>
                    </a:lnTo>
                    <a:lnTo>
                      <a:pt x="121" y="433"/>
                    </a:lnTo>
                    <a:lnTo>
                      <a:pt x="135" y="421"/>
                    </a:lnTo>
                    <a:lnTo>
                      <a:pt x="150" y="411"/>
                    </a:lnTo>
                    <a:lnTo>
                      <a:pt x="167" y="402"/>
                    </a:lnTo>
                    <a:lnTo>
                      <a:pt x="183" y="392"/>
                    </a:lnTo>
                    <a:lnTo>
                      <a:pt x="199" y="382"/>
                    </a:lnTo>
                    <a:lnTo>
                      <a:pt x="216" y="371"/>
                    </a:lnTo>
                    <a:lnTo>
                      <a:pt x="231" y="360"/>
                    </a:lnTo>
                    <a:lnTo>
                      <a:pt x="247" y="350"/>
                    </a:lnTo>
                    <a:lnTo>
                      <a:pt x="262" y="335"/>
                    </a:lnTo>
                    <a:lnTo>
                      <a:pt x="277" y="322"/>
                    </a:lnTo>
                    <a:lnTo>
                      <a:pt x="291" y="307"/>
                    </a:lnTo>
                    <a:lnTo>
                      <a:pt x="306" y="290"/>
                    </a:lnTo>
                    <a:lnTo>
                      <a:pt x="324" y="281"/>
                    </a:lnTo>
                    <a:lnTo>
                      <a:pt x="342" y="273"/>
                    </a:lnTo>
                    <a:lnTo>
                      <a:pt x="360" y="265"/>
                    </a:lnTo>
                    <a:lnTo>
                      <a:pt x="379" y="257"/>
                    </a:lnTo>
                    <a:lnTo>
                      <a:pt x="397" y="249"/>
                    </a:lnTo>
                    <a:lnTo>
                      <a:pt x="415" y="240"/>
                    </a:lnTo>
                    <a:lnTo>
                      <a:pt x="433" y="232"/>
                    </a:lnTo>
                    <a:lnTo>
                      <a:pt x="452" y="224"/>
                    </a:lnTo>
                    <a:lnTo>
                      <a:pt x="470" y="215"/>
                    </a:lnTo>
                    <a:lnTo>
                      <a:pt x="488" y="206"/>
                    </a:lnTo>
                    <a:lnTo>
                      <a:pt x="507" y="197"/>
                    </a:lnTo>
                    <a:lnTo>
                      <a:pt x="525" y="187"/>
                    </a:lnTo>
                    <a:lnTo>
                      <a:pt x="543" y="176"/>
                    </a:lnTo>
                    <a:lnTo>
                      <a:pt x="561" y="165"/>
                    </a:lnTo>
                    <a:lnTo>
                      <a:pt x="578" y="154"/>
                    </a:lnTo>
                    <a:lnTo>
                      <a:pt x="595" y="142"/>
                    </a:lnTo>
                    <a:lnTo>
                      <a:pt x="613" y="134"/>
                    </a:lnTo>
                    <a:lnTo>
                      <a:pt x="633" y="128"/>
                    </a:lnTo>
                    <a:lnTo>
                      <a:pt x="652" y="123"/>
                    </a:lnTo>
                    <a:lnTo>
                      <a:pt x="672" y="120"/>
                    </a:lnTo>
                    <a:lnTo>
                      <a:pt x="692" y="116"/>
                    </a:lnTo>
                    <a:lnTo>
                      <a:pt x="712" y="113"/>
                    </a:lnTo>
                    <a:lnTo>
                      <a:pt x="731" y="109"/>
                    </a:lnTo>
                    <a:lnTo>
                      <a:pt x="752" y="107"/>
                    </a:lnTo>
                    <a:lnTo>
                      <a:pt x="771" y="103"/>
                    </a:lnTo>
                    <a:lnTo>
                      <a:pt x="791" y="99"/>
                    </a:lnTo>
                    <a:lnTo>
                      <a:pt x="810" y="93"/>
                    </a:lnTo>
                    <a:lnTo>
                      <a:pt x="830" y="88"/>
                    </a:lnTo>
                    <a:lnTo>
                      <a:pt x="848" y="80"/>
                    </a:lnTo>
                    <a:lnTo>
                      <a:pt x="867" y="72"/>
                    </a:lnTo>
                    <a:lnTo>
                      <a:pt x="885" y="62"/>
                    </a:lnTo>
                    <a:lnTo>
                      <a:pt x="903" y="51"/>
                    </a:lnTo>
                    <a:lnTo>
                      <a:pt x="919" y="47"/>
                    </a:lnTo>
                    <a:lnTo>
                      <a:pt x="936" y="43"/>
                    </a:lnTo>
                    <a:lnTo>
                      <a:pt x="953" y="41"/>
                    </a:lnTo>
                    <a:lnTo>
                      <a:pt x="970" y="41"/>
                    </a:lnTo>
                    <a:lnTo>
                      <a:pt x="986" y="39"/>
                    </a:lnTo>
                    <a:lnTo>
                      <a:pt x="1004" y="39"/>
                    </a:lnTo>
                    <a:lnTo>
                      <a:pt x="1021" y="40"/>
                    </a:lnTo>
                    <a:lnTo>
                      <a:pt x="1038" y="41"/>
                    </a:lnTo>
                    <a:lnTo>
                      <a:pt x="1054" y="41"/>
                    </a:lnTo>
                    <a:lnTo>
                      <a:pt x="1070" y="41"/>
                    </a:lnTo>
                    <a:lnTo>
                      <a:pt x="1086" y="40"/>
                    </a:lnTo>
                    <a:lnTo>
                      <a:pt x="1104" y="40"/>
                    </a:lnTo>
                    <a:lnTo>
                      <a:pt x="1120" y="37"/>
                    </a:lnTo>
                    <a:lnTo>
                      <a:pt x="1138" y="34"/>
                    </a:lnTo>
                    <a:lnTo>
                      <a:pt x="1154" y="30"/>
                    </a:lnTo>
                    <a:lnTo>
                      <a:pt x="1171" y="26"/>
                    </a:lnTo>
                    <a:lnTo>
                      <a:pt x="1179" y="26"/>
                    </a:lnTo>
                    <a:lnTo>
                      <a:pt x="1187" y="28"/>
                    </a:lnTo>
                    <a:lnTo>
                      <a:pt x="1195" y="28"/>
                    </a:lnTo>
                    <a:lnTo>
                      <a:pt x="1202" y="31"/>
                    </a:lnTo>
                    <a:lnTo>
                      <a:pt x="1210" y="32"/>
                    </a:lnTo>
                    <a:lnTo>
                      <a:pt x="1218" y="35"/>
                    </a:lnTo>
                    <a:lnTo>
                      <a:pt x="1226" y="38"/>
                    </a:lnTo>
                    <a:lnTo>
                      <a:pt x="1235" y="41"/>
                    </a:lnTo>
                    <a:lnTo>
                      <a:pt x="1243" y="42"/>
                    </a:lnTo>
                    <a:lnTo>
                      <a:pt x="1251" y="44"/>
                    </a:lnTo>
                    <a:lnTo>
                      <a:pt x="1259" y="46"/>
                    </a:lnTo>
                    <a:lnTo>
                      <a:pt x="1268" y="47"/>
                    </a:lnTo>
                    <a:lnTo>
                      <a:pt x="1275" y="48"/>
                    </a:lnTo>
                    <a:lnTo>
                      <a:pt x="1284" y="49"/>
                    </a:lnTo>
                    <a:lnTo>
                      <a:pt x="1292" y="48"/>
                    </a:lnTo>
                    <a:lnTo>
                      <a:pt x="1302" y="48"/>
                    </a:lnTo>
                    <a:lnTo>
                      <a:pt x="1308" y="43"/>
                    </a:lnTo>
                    <a:lnTo>
                      <a:pt x="1314" y="39"/>
                    </a:lnTo>
                    <a:lnTo>
                      <a:pt x="1321" y="34"/>
                    </a:lnTo>
                    <a:lnTo>
                      <a:pt x="1329" y="32"/>
                    </a:lnTo>
                    <a:lnTo>
                      <a:pt x="1337" y="29"/>
                    </a:lnTo>
                    <a:lnTo>
                      <a:pt x="1346" y="27"/>
                    </a:lnTo>
                    <a:lnTo>
                      <a:pt x="1354" y="24"/>
                    </a:lnTo>
                    <a:lnTo>
                      <a:pt x="1364" y="22"/>
                    </a:lnTo>
                    <a:lnTo>
                      <a:pt x="1372" y="19"/>
                    </a:lnTo>
                    <a:lnTo>
                      <a:pt x="1382" y="16"/>
                    </a:lnTo>
                    <a:lnTo>
                      <a:pt x="1390" y="13"/>
                    </a:lnTo>
                    <a:lnTo>
                      <a:pt x="1400" y="12"/>
                    </a:lnTo>
                    <a:lnTo>
                      <a:pt x="1408" y="9"/>
                    </a:lnTo>
                    <a:lnTo>
                      <a:pt x="1418" y="6"/>
                    </a:lnTo>
                    <a:lnTo>
                      <a:pt x="1426" y="4"/>
                    </a:lnTo>
                    <a:lnTo>
                      <a:pt x="143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6" name="Freeform 65"/>
              <p:cNvSpPr>
                <a:spLocks/>
              </p:cNvSpPr>
              <p:nvPr/>
            </p:nvSpPr>
            <p:spPr bwMode="auto">
              <a:xfrm>
                <a:off x="5678" y="1931"/>
                <a:ext cx="115" cy="22"/>
              </a:xfrm>
              <a:custGeom>
                <a:avLst/>
                <a:gdLst>
                  <a:gd name="T0" fmla="*/ 0 w 279"/>
                  <a:gd name="T1" fmla="*/ 0 h 53"/>
                  <a:gd name="T2" fmla="*/ 0 w 279"/>
                  <a:gd name="T3" fmla="*/ 0 h 53"/>
                  <a:gd name="T4" fmla="*/ 0 w 279"/>
                  <a:gd name="T5" fmla="*/ 0 h 53"/>
                  <a:gd name="T6" fmla="*/ 0 w 279"/>
                  <a:gd name="T7" fmla="*/ 0 h 53"/>
                  <a:gd name="T8" fmla="*/ 0 w 279"/>
                  <a:gd name="T9" fmla="*/ 0 h 53"/>
                  <a:gd name="T10" fmla="*/ 0 w 279"/>
                  <a:gd name="T11" fmla="*/ 0 h 53"/>
                  <a:gd name="T12" fmla="*/ 0 w 279"/>
                  <a:gd name="T13" fmla="*/ 0 h 53"/>
                  <a:gd name="T14" fmla="*/ 0 w 279"/>
                  <a:gd name="T15" fmla="*/ 0 h 53"/>
                  <a:gd name="T16" fmla="*/ 0 w 279"/>
                  <a:gd name="T17" fmla="*/ 0 h 53"/>
                  <a:gd name="T18" fmla="*/ 0 w 279"/>
                  <a:gd name="T19" fmla="*/ 0 h 53"/>
                  <a:gd name="T20" fmla="*/ 0 w 279"/>
                  <a:gd name="T21" fmla="*/ 0 h 53"/>
                  <a:gd name="T22" fmla="*/ 0 w 279"/>
                  <a:gd name="T23" fmla="*/ 0 h 53"/>
                  <a:gd name="T24" fmla="*/ 0 w 279"/>
                  <a:gd name="T25" fmla="*/ 0 h 53"/>
                  <a:gd name="T26" fmla="*/ 0 w 279"/>
                  <a:gd name="T27" fmla="*/ 0 h 53"/>
                  <a:gd name="T28" fmla="*/ 0 w 279"/>
                  <a:gd name="T29" fmla="*/ 0 h 53"/>
                  <a:gd name="T30" fmla="*/ 0 w 279"/>
                  <a:gd name="T31" fmla="*/ 0 h 53"/>
                  <a:gd name="T32" fmla="*/ 0 w 279"/>
                  <a:gd name="T33" fmla="*/ 0 h 53"/>
                  <a:gd name="T34" fmla="*/ 0 w 279"/>
                  <a:gd name="T35" fmla="*/ 0 h 53"/>
                  <a:gd name="T36" fmla="*/ 0 w 279"/>
                  <a:gd name="T37" fmla="*/ 0 h 53"/>
                  <a:gd name="T38" fmla="*/ 0 w 279"/>
                  <a:gd name="T39" fmla="*/ 0 h 53"/>
                  <a:gd name="T40" fmla="*/ 0 w 279"/>
                  <a:gd name="T41" fmla="*/ 0 h 53"/>
                  <a:gd name="T42" fmla="*/ 0 w 279"/>
                  <a:gd name="T43" fmla="*/ 0 h 53"/>
                  <a:gd name="T44" fmla="*/ 0 w 279"/>
                  <a:gd name="T45" fmla="*/ 0 h 53"/>
                  <a:gd name="T46" fmla="*/ 0 w 279"/>
                  <a:gd name="T47" fmla="*/ 0 h 53"/>
                  <a:gd name="T48" fmla="*/ 0 w 279"/>
                  <a:gd name="T49" fmla="*/ 0 h 53"/>
                  <a:gd name="T50" fmla="*/ 0 w 279"/>
                  <a:gd name="T51" fmla="*/ 0 h 53"/>
                  <a:gd name="T52" fmla="*/ 0 w 279"/>
                  <a:gd name="T53" fmla="*/ 0 h 53"/>
                  <a:gd name="T54" fmla="*/ 0 w 279"/>
                  <a:gd name="T55" fmla="*/ 0 h 53"/>
                  <a:gd name="T56" fmla="*/ 0 w 279"/>
                  <a:gd name="T57" fmla="*/ 0 h 53"/>
                  <a:gd name="T58" fmla="*/ 0 w 279"/>
                  <a:gd name="T59" fmla="*/ 0 h 53"/>
                  <a:gd name="T60" fmla="*/ 0 w 279"/>
                  <a:gd name="T61" fmla="*/ 0 h 53"/>
                  <a:gd name="T62" fmla="*/ 0 w 279"/>
                  <a:gd name="T63" fmla="*/ 0 h 53"/>
                  <a:gd name="T64" fmla="*/ 0 w 279"/>
                  <a:gd name="T65" fmla="*/ 0 h 53"/>
                  <a:gd name="T66" fmla="*/ 0 w 279"/>
                  <a:gd name="T67" fmla="*/ 0 h 53"/>
                  <a:gd name="T68" fmla="*/ 0 w 279"/>
                  <a:gd name="T69" fmla="*/ 0 h 53"/>
                  <a:gd name="T70" fmla="*/ 0 w 279"/>
                  <a:gd name="T71" fmla="*/ 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53"/>
                  <a:gd name="T110" fmla="*/ 279 w 27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53">
                    <a:moveTo>
                      <a:pt x="95" y="0"/>
                    </a:moveTo>
                    <a:lnTo>
                      <a:pt x="101" y="0"/>
                    </a:lnTo>
                    <a:lnTo>
                      <a:pt x="109" y="0"/>
                    </a:lnTo>
                    <a:lnTo>
                      <a:pt x="114" y="0"/>
                    </a:lnTo>
                    <a:lnTo>
                      <a:pt x="121" y="0"/>
                    </a:lnTo>
                    <a:lnTo>
                      <a:pt x="128" y="0"/>
                    </a:lnTo>
                    <a:lnTo>
                      <a:pt x="134" y="0"/>
                    </a:lnTo>
                    <a:lnTo>
                      <a:pt x="140" y="0"/>
                    </a:lnTo>
                    <a:lnTo>
                      <a:pt x="148" y="1"/>
                    </a:lnTo>
                    <a:lnTo>
                      <a:pt x="154" y="1"/>
                    </a:lnTo>
                    <a:lnTo>
                      <a:pt x="161" y="1"/>
                    </a:lnTo>
                    <a:lnTo>
                      <a:pt x="167" y="2"/>
                    </a:lnTo>
                    <a:lnTo>
                      <a:pt x="174" y="3"/>
                    </a:lnTo>
                    <a:lnTo>
                      <a:pt x="180" y="3"/>
                    </a:lnTo>
                    <a:lnTo>
                      <a:pt x="187" y="4"/>
                    </a:lnTo>
                    <a:lnTo>
                      <a:pt x="193" y="5"/>
                    </a:lnTo>
                    <a:lnTo>
                      <a:pt x="200" y="7"/>
                    </a:lnTo>
                    <a:lnTo>
                      <a:pt x="205" y="8"/>
                    </a:lnTo>
                    <a:lnTo>
                      <a:pt x="211" y="10"/>
                    </a:lnTo>
                    <a:lnTo>
                      <a:pt x="217" y="11"/>
                    </a:lnTo>
                    <a:lnTo>
                      <a:pt x="223" y="13"/>
                    </a:lnTo>
                    <a:lnTo>
                      <a:pt x="228" y="15"/>
                    </a:lnTo>
                    <a:lnTo>
                      <a:pt x="234" y="18"/>
                    </a:lnTo>
                    <a:lnTo>
                      <a:pt x="240" y="20"/>
                    </a:lnTo>
                    <a:lnTo>
                      <a:pt x="246" y="22"/>
                    </a:lnTo>
                    <a:lnTo>
                      <a:pt x="249" y="25"/>
                    </a:lnTo>
                    <a:lnTo>
                      <a:pt x="255" y="28"/>
                    </a:lnTo>
                    <a:lnTo>
                      <a:pt x="259" y="32"/>
                    </a:lnTo>
                    <a:lnTo>
                      <a:pt x="265" y="36"/>
                    </a:lnTo>
                    <a:lnTo>
                      <a:pt x="271" y="43"/>
                    </a:lnTo>
                    <a:lnTo>
                      <a:pt x="279" y="53"/>
                    </a:lnTo>
                    <a:lnTo>
                      <a:pt x="266" y="47"/>
                    </a:lnTo>
                    <a:lnTo>
                      <a:pt x="252" y="42"/>
                    </a:lnTo>
                    <a:lnTo>
                      <a:pt x="239" y="39"/>
                    </a:lnTo>
                    <a:lnTo>
                      <a:pt x="226" y="37"/>
                    </a:lnTo>
                    <a:lnTo>
                      <a:pt x="211" y="36"/>
                    </a:lnTo>
                    <a:lnTo>
                      <a:pt x="198" y="35"/>
                    </a:lnTo>
                    <a:lnTo>
                      <a:pt x="184" y="35"/>
                    </a:lnTo>
                    <a:lnTo>
                      <a:pt x="170" y="36"/>
                    </a:lnTo>
                    <a:lnTo>
                      <a:pt x="156" y="36"/>
                    </a:lnTo>
                    <a:lnTo>
                      <a:pt x="142" y="37"/>
                    </a:lnTo>
                    <a:lnTo>
                      <a:pt x="128" y="37"/>
                    </a:lnTo>
                    <a:lnTo>
                      <a:pt x="114" y="39"/>
                    </a:lnTo>
                    <a:lnTo>
                      <a:pt x="100" y="40"/>
                    </a:lnTo>
                    <a:lnTo>
                      <a:pt x="88" y="40"/>
                    </a:lnTo>
                    <a:lnTo>
                      <a:pt x="75" y="41"/>
                    </a:lnTo>
                    <a:lnTo>
                      <a:pt x="62" y="42"/>
                    </a:lnTo>
                    <a:lnTo>
                      <a:pt x="53" y="41"/>
                    </a:lnTo>
                    <a:lnTo>
                      <a:pt x="44" y="41"/>
                    </a:lnTo>
                    <a:lnTo>
                      <a:pt x="37" y="40"/>
                    </a:lnTo>
                    <a:lnTo>
                      <a:pt x="29" y="40"/>
                    </a:lnTo>
                    <a:lnTo>
                      <a:pt x="21" y="39"/>
                    </a:lnTo>
                    <a:lnTo>
                      <a:pt x="14" y="37"/>
                    </a:lnTo>
                    <a:lnTo>
                      <a:pt x="6" y="36"/>
                    </a:lnTo>
                    <a:lnTo>
                      <a:pt x="0" y="35"/>
                    </a:lnTo>
                    <a:lnTo>
                      <a:pt x="3" y="30"/>
                    </a:lnTo>
                    <a:lnTo>
                      <a:pt x="7" y="25"/>
                    </a:lnTo>
                    <a:lnTo>
                      <a:pt x="13" y="21"/>
                    </a:lnTo>
                    <a:lnTo>
                      <a:pt x="17" y="18"/>
                    </a:lnTo>
                    <a:lnTo>
                      <a:pt x="23" y="16"/>
                    </a:lnTo>
                    <a:lnTo>
                      <a:pt x="29" y="13"/>
                    </a:lnTo>
                    <a:lnTo>
                      <a:pt x="35" y="12"/>
                    </a:lnTo>
                    <a:lnTo>
                      <a:pt x="43" y="11"/>
                    </a:lnTo>
                    <a:lnTo>
                      <a:pt x="49" y="9"/>
                    </a:lnTo>
                    <a:lnTo>
                      <a:pt x="56" y="8"/>
                    </a:lnTo>
                    <a:lnTo>
                      <a:pt x="62" y="6"/>
                    </a:lnTo>
                    <a:lnTo>
                      <a:pt x="70" y="5"/>
                    </a:lnTo>
                    <a:lnTo>
                      <a:pt x="75" y="3"/>
                    </a:lnTo>
                    <a:lnTo>
                      <a:pt x="82" y="3"/>
                    </a:lnTo>
                    <a:lnTo>
                      <a:pt x="89" y="1"/>
                    </a:lnTo>
                    <a:lnTo>
                      <a:pt x="9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7" name="Freeform 66"/>
              <p:cNvSpPr>
                <a:spLocks/>
              </p:cNvSpPr>
              <p:nvPr/>
            </p:nvSpPr>
            <p:spPr bwMode="auto">
              <a:xfrm>
                <a:off x="5483" y="1941"/>
                <a:ext cx="186" cy="156"/>
              </a:xfrm>
              <a:custGeom>
                <a:avLst/>
                <a:gdLst>
                  <a:gd name="T0" fmla="*/ 0 w 443"/>
                  <a:gd name="T1" fmla="*/ 0 h 374"/>
                  <a:gd name="T2" fmla="*/ 0 w 443"/>
                  <a:gd name="T3" fmla="*/ 0 h 374"/>
                  <a:gd name="T4" fmla="*/ 0 w 443"/>
                  <a:gd name="T5" fmla="*/ 0 h 374"/>
                  <a:gd name="T6" fmla="*/ 0 w 443"/>
                  <a:gd name="T7" fmla="*/ 0 h 374"/>
                  <a:gd name="T8" fmla="*/ 0 w 443"/>
                  <a:gd name="T9" fmla="*/ 0 h 374"/>
                  <a:gd name="T10" fmla="*/ 0 w 443"/>
                  <a:gd name="T11" fmla="*/ 0 h 374"/>
                  <a:gd name="T12" fmla="*/ 0 w 443"/>
                  <a:gd name="T13" fmla="*/ 0 h 374"/>
                  <a:gd name="T14" fmla="*/ 0 w 443"/>
                  <a:gd name="T15" fmla="*/ 0 h 374"/>
                  <a:gd name="T16" fmla="*/ 0 w 443"/>
                  <a:gd name="T17" fmla="*/ 0 h 374"/>
                  <a:gd name="T18" fmla="*/ 0 w 443"/>
                  <a:gd name="T19" fmla="*/ 0 h 374"/>
                  <a:gd name="T20" fmla="*/ 0 w 443"/>
                  <a:gd name="T21" fmla="*/ 0 h 374"/>
                  <a:gd name="T22" fmla="*/ 0 w 443"/>
                  <a:gd name="T23" fmla="*/ 0 h 374"/>
                  <a:gd name="T24" fmla="*/ 0 w 443"/>
                  <a:gd name="T25" fmla="*/ 0 h 374"/>
                  <a:gd name="T26" fmla="*/ 0 w 443"/>
                  <a:gd name="T27" fmla="*/ 0 h 374"/>
                  <a:gd name="T28" fmla="*/ 0 w 443"/>
                  <a:gd name="T29" fmla="*/ 0 h 374"/>
                  <a:gd name="T30" fmla="*/ 0 w 443"/>
                  <a:gd name="T31" fmla="*/ 0 h 374"/>
                  <a:gd name="T32" fmla="*/ 0 w 443"/>
                  <a:gd name="T33" fmla="*/ 0 h 374"/>
                  <a:gd name="T34" fmla="*/ 0 w 443"/>
                  <a:gd name="T35" fmla="*/ 0 h 374"/>
                  <a:gd name="T36" fmla="*/ 0 w 443"/>
                  <a:gd name="T37" fmla="*/ 0 h 374"/>
                  <a:gd name="T38" fmla="*/ 0 w 443"/>
                  <a:gd name="T39" fmla="*/ 0 h 374"/>
                  <a:gd name="T40" fmla="*/ 0 w 443"/>
                  <a:gd name="T41" fmla="*/ 0 h 374"/>
                  <a:gd name="T42" fmla="*/ 0 w 443"/>
                  <a:gd name="T43" fmla="*/ 0 h 374"/>
                  <a:gd name="T44" fmla="*/ 0 w 443"/>
                  <a:gd name="T45" fmla="*/ 0 h 374"/>
                  <a:gd name="T46" fmla="*/ 0 w 443"/>
                  <a:gd name="T47" fmla="*/ 0 h 374"/>
                  <a:gd name="T48" fmla="*/ 0 w 443"/>
                  <a:gd name="T49" fmla="*/ 0 h 374"/>
                  <a:gd name="T50" fmla="*/ 0 w 443"/>
                  <a:gd name="T51" fmla="*/ 0 h 374"/>
                  <a:gd name="T52" fmla="*/ 0 w 443"/>
                  <a:gd name="T53" fmla="*/ 0 h 374"/>
                  <a:gd name="T54" fmla="*/ 0 w 443"/>
                  <a:gd name="T55" fmla="*/ 0 h 374"/>
                  <a:gd name="T56" fmla="*/ 0 w 443"/>
                  <a:gd name="T57" fmla="*/ 0 h 374"/>
                  <a:gd name="T58" fmla="*/ 0 w 443"/>
                  <a:gd name="T59" fmla="*/ 0 h 374"/>
                  <a:gd name="T60" fmla="*/ 0 w 443"/>
                  <a:gd name="T61" fmla="*/ 0 h 374"/>
                  <a:gd name="T62" fmla="*/ 0 w 443"/>
                  <a:gd name="T63" fmla="*/ 0 h 374"/>
                  <a:gd name="T64" fmla="*/ 0 w 443"/>
                  <a:gd name="T65" fmla="*/ 0 h 374"/>
                  <a:gd name="T66" fmla="*/ 0 w 443"/>
                  <a:gd name="T67" fmla="*/ 0 h 374"/>
                  <a:gd name="T68" fmla="*/ 0 w 443"/>
                  <a:gd name="T69" fmla="*/ 0 h 374"/>
                  <a:gd name="T70" fmla="*/ 0 w 443"/>
                  <a:gd name="T71" fmla="*/ 0 h 374"/>
                  <a:gd name="T72" fmla="*/ 0 w 443"/>
                  <a:gd name="T73" fmla="*/ 0 h 374"/>
                  <a:gd name="T74" fmla="*/ 0 w 443"/>
                  <a:gd name="T75" fmla="*/ 0 h 374"/>
                  <a:gd name="T76" fmla="*/ 0 w 443"/>
                  <a:gd name="T77" fmla="*/ 0 h 374"/>
                  <a:gd name="T78" fmla="*/ 0 w 443"/>
                  <a:gd name="T79" fmla="*/ 0 h 374"/>
                  <a:gd name="T80" fmla="*/ 0 w 443"/>
                  <a:gd name="T81" fmla="*/ 0 h 374"/>
                  <a:gd name="T82" fmla="*/ 0 w 443"/>
                  <a:gd name="T83" fmla="*/ 0 h 374"/>
                  <a:gd name="T84" fmla="*/ 0 w 443"/>
                  <a:gd name="T85" fmla="*/ 0 h 374"/>
                  <a:gd name="T86" fmla="*/ 0 w 443"/>
                  <a:gd name="T87" fmla="*/ 0 h 374"/>
                  <a:gd name="T88" fmla="*/ 0 w 443"/>
                  <a:gd name="T89" fmla="*/ 0 h 374"/>
                  <a:gd name="T90" fmla="*/ 0 w 443"/>
                  <a:gd name="T91" fmla="*/ 0 h 374"/>
                  <a:gd name="T92" fmla="*/ 0 w 443"/>
                  <a:gd name="T93" fmla="*/ 0 h 374"/>
                  <a:gd name="T94" fmla="*/ 0 w 443"/>
                  <a:gd name="T95" fmla="*/ 0 h 374"/>
                  <a:gd name="T96" fmla="*/ 0 w 443"/>
                  <a:gd name="T97" fmla="*/ 0 h 374"/>
                  <a:gd name="T98" fmla="*/ 0 w 443"/>
                  <a:gd name="T99" fmla="*/ 0 h 374"/>
                  <a:gd name="T100" fmla="*/ 0 w 443"/>
                  <a:gd name="T101" fmla="*/ 0 h 374"/>
                  <a:gd name="T102" fmla="*/ 0 w 443"/>
                  <a:gd name="T103" fmla="*/ 0 h 374"/>
                  <a:gd name="T104" fmla="*/ 0 w 443"/>
                  <a:gd name="T105" fmla="*/ 0 h 374"/>
                  <a:gd name="T106" fmla="*/ 0 w 443"/>
                  <a:gd name="T107" fmla="*/ 0 h 374"/>
                  <a:gd name="T108" fmla="*/ 0 w 443"/>
                  <a:gd name="T109" fmla="*/ 0 h 374"/>
                  <a:gd name="T110" fmla="*/ 0 w 443"/>
                  <a:gd name="T111" fmla="*/ 0 h 374"/>
                  <a:gd name="T112" fmla="*/ 0 w 443"/>
                  <a:gd name="T113" fmla="*/ 0 h 374"/>
                  <a:gd name="T114" fmla="*/ 0 w 443"/>
                  <a:gd name="T115" fmla="*/ 0 h 374"/>
                  <a:gd name="T116" fmla="*/ 0 w 443"/>
                  <a:gd name="T117" fmla="*/ 0 h 374"/>
                  <a:gd name="T118" fmla="*/ 0 w 443"/>
                  <a:gd name="T119" fmla="*/ 0 h 374"/>
                  <a:gd name="T120" fmla="*/ 0 w 443"/>
                  <a:gd name="T121" fmla="*/ 0 h 374"/>
                  <a:gd name="T122" fmla="*/ 0 w 443"/>
                  <a:gd name="T123" fmla="*/ 0 h 374"/>
                  <a:gd name="T124" fmla="*/ 0 w 443"/>
                  <a:gd name="T125" fmla="*/ 0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3"/>
                  <a:gd name="T190" fmla="*/ 0 h 374"/>
                  <a:gd name="T191" fmla="*/ 443 w 443"/>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3" h="374">
                    <a:moveTo>
                      <a:pt x="239" y="2"/>
                    </a:moveTo>
                    <a:lnTo>
                      <a:pt x="251" y="0"/>
                    </a:lnTo>
                    <a:lnTo>
                      <a:pt x="260" y="1"/>
                    </a:lnTo>
                    <a:lnTo>
                      <a:pt x="268" y="2"/>
                    </a:lnTo>
                    <a:lnTo>
                      <a:pt x="273" y="6"/>
                    </a:lnTo>
                    <a:lnTo>
                      <a:pt x="275" y="9"/>
                    </a:lnTo>
                    <a:lnTo>
                      <a:pt x="276" y="13"/>
                    </a:lnTo>
                    <a:lnTo>
                      <a:pt x="276" y="18"/>
                    </a:lnTo>
                    <a:lnTo>
                      <a:pt x="274" y="23"/>
                    </a:lnTo>
                    <a:lnTo>
                      <a:pt x="270" y="28"/>
                    </a:lnTo>
                    <a:lnTo>
                      <a:pt x="265" y="32"/>
                    </a:lnTo>
                    <a:lnTo>
                      <a:pt x="258" y="34"/>
                    </a:lnTo>
                    <a:lnTo>
                      <a:pt x="253" y="38"/>
                    </a:lnTo>
                    <a:lnTo>
                      <a:pt x="244" y="39"/>
                    </a:lnTo>
                    <a:lnTo>
                      <a:pt x="236" y="40"/>
                    </a:lnTo>
                    <a:lnTo>
                      <a:pt x="228" y="39"/>
                    </a:lnTo>
                    <a:lnTo>
                      <a:pt x="220" y="38"/>
                    </a:lnTo>
                    <a:lnTo>
                      <a:pt x="212" y="39"/>
                    </a:lnTo>
                    <a:lnTo>
                      <a:pt x="202" y="42"/>
                    </a:lnTo>
                    <a:lnTo>
                      <a:pt x="193" y="44"/>
                    </a:lnTo>
                    <a:lnTo>
                      <a:pt x="183" y="47"/>
                    </a:lnTo>
                    <a:lnTo>
                      <a:pt x="174" y="48"/>
                    </a:lnTo>
                    <a:lnTo>
                      <a:pt x="164" y="49"/>
                    </a:lnTo>
                    <a:lnTo>
                      <a:pt x="154" y="51"/>
                    </a:lnTo>
                    <a:lnTo>
                      <a:pt x="145" y="53"/>
                    </a:lnTo>
                    <a:lnTo>
                      <a:pt x="135" y="55"/>
                    </a:lnTo>
                    <a:lnTo>
                      <a:pt x="127" y="57"/>
                    </a:lnTo>
                    <a:lnTo>
                      <a:pt x="118" y="61"/>
                    </a:lnTo>
                    <a:lnTo>
                      <a:pt x="111" y="66"/>
                    </a:lnTo>
                    <a:lnTo>
                      <a:pt x="103" y="71"/>
                    </a:lnTo>
                    <a:lnTo>
                      <a:pt x="100" y="77"/>
                    </a:lnTo>
                    <a:lnTo>
                      <a:pt x="94" y="86"/>
                    </a:lnTo>
                    <a:lnTo>
                      <a:pt x="92" y="95"/>
                    </a:lnTo>
                    <a:lnTo>
                      <a:pt x="98" y="91"/>
                    </a:lnTo>
                    <a:lnTo>
                      <a:pt x="103" y="86"/>
                    </a:lnTo>
                    <a:lnTo>
                      <a:pt x="109" y="81"/>
                    </a:lnTo>
                    <a:lnTo>
                      <a:pt x="118" y="77"/>
                    </a:lnTo>
                    <a:lnTo>
                      <a:pt x="125" y="72"/>
                    </a:lnTo>
                    <a:lnTo>
                      <a:pt x="133" y="70"/>
                    </a:lnTo>
                    <a:lnTo>
                      <a:pt x="140" y="66"/>
                    </a:lnTo>
                    <a:lnTo>
                      <a:pt x="148" y="65"/>
                    </a:lnTo>
                    <a:lnTo>
                      <a:pt x="156" y="62"/>
                    </a:lnTo>
                    <a:lnTo>
                      <a:pt x="164" y="61"/>
                    </a:lnTo>
                    <a:lnTo>
                      <a:pt x="172" y="61"/>
                    </a:lnTo>
                    <a:lnTo>
                      <a:pt x="179" y="62"/>
                    </a:lnTo>
                    <a:lnTo>
                      <a:pt x="186" y="63"/>
                    </a:lnTo>
                    <a:lnTo>
                      <a:pt x="194" y="66"/>
                    </a:lnTo>
                    <a:lnTo>
                      <a:pt x="202" y="69"/>
                    </a:lnTo>
                    <a:lnTo>
                      <a:pt x="210" y="75"/>
                    </a:lnTo>
                    <a:lnTo>
                      <a:pt x="202" y="75"/>
                    </a:lnTo>
                    <a:lnTo>
                      <a:pt x="197" y="76"/>
                    </a:lnTo>
                    <a:lnTo>
                      <a:pt x="190" y="77"/>
                    </a:lnTo>
                    <a:lnTo>
                      <a:pt x="183" y="79"/>
                    </a:lnTo>
                    <a:lnTo>
                      <a:pt x="177" y="80"/>
                    </a:lnTo>
                    <a:lnTo>
                      <a:pt x="171" y="82"/>
                    </a:lnTo>
                    <a:lnTo>
                      <a:pt x="164" y="85"/>
                    </a:lnTo>
                    <a:lnTo>
                      <a:pt x="159" y="87"/>
                    </a:lnTo>
                    <a:lnTo>
                      <a:pt x="152" y="89"/>
                    </a:lnTo>
                    <a:lnTo>
                      <a:pt x="146" y="91"/>
                    </a:lnTo>
                    <a:lnTo>
                      <a:pt x="140" y="93"/>
                    </a:lnTo>
                    <a:lnTo>
                      <a:pt x="135" y="96"/>
                    </a:lnTo>
                    <a:lnTo>
                      <a:pt x="128" y="99"/>
                    </a:lnTo>
                    <a:lnTo>
                      <a:pt x="122" y="102"/>
                    </a:lnTo>
                    <a:lnTo>
                      <a:pt x="118" y="105"/>
                    </a:lnTo>
                    <a:lnTo>
                      <a:pt x="112" y="110"/>
                    </a:lnTo>
                    <a:lnTo>
                      <a:pt x="115" y="110"/>
                    </a:lnTo>
                    <a:lnTo>
                      <a:pt x="120" y="110"/>
                    </a:lnTo>
                    <a:lnTo>
                      <a:pt x="125" y="110"/>
                    </a:lnTo>
                    <a:lnTo>
                      <a:pt x="131" y="109"/>
                    </a:lnTo>
                    <a:lnTo>
                      <a:pt x="137" y="107"/>
                    </a:lnTo>
                    <a:lnTo>
                      <a:pt x="143" y="105"/>
                    </a:lnTo>
                    <a:lnTo>
                      <a:pt x="149" y="104"/>
                    </a:lnTo>
                    <a:lnTo>
                      <a:pt x="156" y="104"/>
                    </a:lnTo>
                    <a:lnTo>
                      <a:pt x="162" y="103"/>
                    </a:lnTo>
                    <a:lnTo>
                      <a:pt x="168" y="103"/>
                    </a:lnTo>
                    <a:lnTo>
                      <a:pt x="174" y="103"/>
                    </a:lnTo>
                    <a:lnTo>
                      <a:pt x="179" y="105"/>
                    </a:lnTo>
                    <a:lnTo>
                      <a:pt x="183" y="107"/>
                    </a:lnTo>
                    <a:lnTo>
                      <a:pt x="189" y="111"/>
                    </a:lnTo>
                    <a:lnTo>
                      <a:pt x="193" y="115"/>
                    </a:lnTo>
                    <a:lnTo>
                      <a:pt x="196" y="123"/>
                    </a:lnTo>
                    <a:lnTo>
                      <a:pt x="186" y="120"/>
                    </a:lnTo>
                    <a:lnTo>
                      <a:pt x="179" y="118"/>
                    </a:lnTo>
                    <a:lnTo>
                      <a:pt x="171" y="117"/>
                    </a:lnTo>
                    <a:lnTo>
                      <a:pt x="165" y="119"/>
                    </a:lnTo>
                    <a:lnTo>
                      <a:pt x="158" y="120"/>
                    </a:lnTo>
                    <a:lnTo>
                      <a:pt x="154" y="123"/>
                    </a:lnTo>
                    <a:lnTo>
                      <a:pt x="149" y="126"/>
                    </a:lnTo>
                    <a:lnTo>
                      <a:pt x="147" y="130"/>
                    </a:lnTo>
                    <a:lnTo>
                      <a:pt x="145" y="138"/>
                    </a:lnTo>
                    <a:lnTo>
                      <a:pt x="148" y="148"/>
                    </a:lnTo>
                    <a:lnTo>
                      <a:pt x="152" y="151"/>
                    </a:lnTo>
                    <a:lnTo>
                      <a:pt x="158" y="155"/>
                    </a:lnTo>
                    <a:lnTo>
                      <a:pt x="165" y="159"/>
                    </a:lnTo>
                    <a:lnTo>
                      <a:pt x="175" y="162"/>
                    </a:lnTo>
                    <a:lnTo>
                      <a:pt x="169" y="163"/>
                    </a:lnTo>
                    <a:lnTo>
                      <a:pt x="164" y="165"/>
                    </a:lnTo>
                    <a:lnTo>
                      <a:pt x="159" y="166"/>
                    </a:lnTo>
                    <a:lnTo>
                      <a:pt x="154" y="167"/>
                    </a:lnTo>
                    <a:lnTo>
                      <a:pt x="148" y="168"/>
                    </a:lnTo>
                    <a:lnTo>
                      <a:pt x="143" y="170"/>
                    </a:lnTo>
                    <a:lnTo>
                      <a:pt x="138" y="172"/>
                    </a:lnTo>
                    <a:lnTo>
                      <a:pt x="134" y="175"/>
                    </a:lnTo>
                    <a:lnTo>
                      <a:pt x="128" y="177"/>
                    </a:lnTo>
                    <a:lnTo>
                      <a:pt x="123" y="180"/>
                    </a:lnTo>
                    <a:lnTo>
                      <a:pt x="118" y="182"/>
                    </a:lnTo>
                    <a:lnTo>
                      <a:pt x="114" y="186"/>
                    </a:lnTo>
                    <a:lnTo>
                      <a:pt x="108" y="189"/>
                    </a:lnTo>
                    <a:lnTo>
                      <a:pt x="105" y="195"/>
                    </a:lnTo>
                    <a:lnTo>
                      <a:pt x="101" y="200"/>
                    </a:lnTo>
                    <a:lnTo>
                      <a:pt x="98" y="206"/>
                    </a:lnTo>
                    <a:lnTo>
                      <a:pt x="101" y="205"/>
                    </a:lnTo>
                    <a:lnTo>
                      <a:pt x="106" y="205"/>
                    </a:lnTo>
                    <a:lnTo>
                      <a:pt x="111" y="204"/>
                    </a:lnTo>
                    <a:lnTo>
                      <a:pt x="117" y="204"/>
                    </a:lnTo>
                    <a:lnTo>
                      <a:pt x="121" y="203"/>
                    </a:lnTo>
                    <a:lnTo>
                      <a:pt x="127" y="202"/>
                    </a:lnTo>
                    <a:lnTo>
                      <a:pt x="134" y="202"/>
                    </a:lnTo>
                    <a:lnTo>
                      <a:pt x="140" y="202"/>
                    </a:lnTo>
                    <a:lnTo>
                      <a:pt x="144" y="202"/>
                    </a:lnTo>
                    <a:lnTo>
                      <a:pt x="149" y="203"/>
                    </a:lnTo>
                    <a:lnTo>
                      <a:pt x="154" y="205"/>
                    </a:lnTo>
                    <a:lnTo>
                      <a:pt x="159" y="207"/>
                    </a:lnTo>
                    <a:lnTo>
                      <a:pt x="161" y="209"/>
                    </a:lnTo>
                    <a:lnTo>
                      <a:pt x="165" y="215"/>
                    </a:lnTo>
                    <a:lnTo>
                      <a:pt x="166" y="220"/>
                    </a:lnTo>
                    <a:lnTo>
                      <a:pt x="168" y="227"/>
                    </a:lnTo>
                    <a:lnTo>
                      <a:pt x="160" y="226"/>
                    </a:lnTo>
                    <a:lnTo>
                      <a:pt x="153" y="225"/>
                    </a:lnTo>
                    <a:lnTo>
                      <a:pt x="145" y="225"/>
                    </a:lnTo>
                    <a:lnTo>
                      <a:pt x="138" y="225"/>
                    </a:lnTo>
                    <a:lnTo>
                      <a:pt x="130" y="225"/>
                    </a:lnTo>
                    <a:lnTo>
                      <a:pt x="123" y="226"/>
                    </a:lnTo>
                    <a:lnTo>
                      <a:pt x="117" y="227"/>
                    </a:lnTo>
                    <a:lnTo>
                      <a:pt x="110" y="230"/>
                    </a:lnTo>
                    <a:lnTo>
                      <a:pt x="103" y="233"/>
                    </a:lnTo>
                    <a:lnTo>
                      <a:pt x="99" y="237"/>
                    </a:lnTo>
                    <a:lnTo>
                      <a:pt x="92" y="240"/>
                    </a:lnTo>
                    <a:lnTo>
                      <a:pt x="89" y="246"/>
                    </a:lnTo>
                    <a:lnTo>
                      <a:pt x="83" y="251"/>
                    </a:lnTo>
                    <a:lnTo>
                      <a:pt x="81" y="258"/>
                    </a:lnTo>
                    <a:lnTo>
                      <a:pt x="79" y="265"/>
                    </a:lnTo>
                    <a:lnTo>
                      <a:pt x="79" y="276"/>
                    </a:lnTo>
                    <a:lnTo>
                      <a:pt x="86" y="268"/>
                    </a:lnTo>
                    <a:lnTo>
                      <a:pt x="94" y="264"/>
                    </a:lnTo>
                    <a:lnTo>
                      <a:pt x="102" y="261"/>
                    </a:lnTo>
                    <a:lnTo>
                      <a:pt x="113" y="259"/>
                    </a:lnTo>
                    <a:lnTo>
                      <a:pt x="121" y="257"/>
                    </a:lnTo>
                    <a:lnTo>
                      <a:pt x="132" y="257"/>
                    </a:lnTo>
                    <a:lnTo>
                      <a:pt x="141" y="258"/>
                    </a:lnTo>
                    <a:lnTo>
                      <a:pt x="152" y="259"/>
                    </a:lnTo>
                    <a:lnTo>
                      <a:pt x="160" y="259"/>
                    </a:lnTo>
                    <a:lnTo>
                      <a:pt x="170" y="259"/>
                    </a:lnTo>
                    <a:lnTo>
                      <a:pt x="179" y="258"/>
                    </a:lnTo>
                    <a:lnTo>
                      <a:pt x="189" y="257"/>
                    </a:lnTo>
                    <a:lnTo>
                      <a:pt x="198" y="254"/>
                    </a:lnTo>
                    <a:lnTo>
                      <a:pt x="206" y="250"/>
                    </a:lnTo>
                    <a:lnTo>
                      <a:pt x="214" y="244"/>
                    </a:lnTo>
                    <a:lnTo>
                      <a:pt x="222" y="237"/>
                    </a:lnTo>
                    <a:lnTo>
                      <a:pt x="215" y="218"/>
                    </a:lnTo>
                    <a:lnTo>
                      <a:pt x="212" y="199"/>
                    </a:lnTo>
                    <a:lnTo>
                      <a:pt x="211" y="180"/>
                    </a:lnTo>
                    <a:lnTo>
                      <a:pt x="213" y="162"/>
                    </a:lnTo>
                    <a:lnTo>
                      <a:pt x="217" y="143"/>
                    </a:lnTo>
                    <a:lnTo>
                      <a:pt x="222" y="125"/>
                    </a:lnTo>
                    <a:lnTo>
                      <a:pt x="231" y="109"/>
                    </a:lnTo>
                    <a:lnTo>
                      <a:pt x="242" y="94"/>
                    </a:lnTo>
                    <a:lnTo>
                      <a:pt x="254" y="79"/>
                    </a:lnTo>
                    <a:lnTo>
                      <a:pt x="268" y="66"/>
                    </a:lnTo>
                    <a:lnTo>
                      <a:pt x="283" y="55"/>
                    </a:lnTo>
                    <a:lnTo>
                      <a:pt x="300" y="47"/>
                    </a:lnTo>
                    <a:lnTo>
                      <a:pt x="317" y="38"/>
                    </a:lnTo>
                    <a:lnTo>
                      <a:pt x="337" y="33"/>
                    </a:lnTo>
                    <a:lnTo>
                      <a:pt x="357" y="29"/>
                    </a:lnTo>
                    <a:lnTo>
                      <a:pt x="378" y="29"/>
                    </a:lnTo>
                    <a:lnTo>
                      <a:pt x="380" y="29"/>
                    </a:lnTo>
                    <a:lnTo>
                      <a:pt x="385" y="29"/>
                    </a:lnTo>
                    <a:lnTo>
                      <a:pt x="389" y="29"/>
                    </a:lnTo>
                    <a:lnTo>
                      <a:pt x="395" y="29"/>
                    </a:lnTo>
                    <a:lnTo>
                      <a:pt x="399" y="29"/>
                    </a:lnTo>
                    <a:lnTo>
                      <a:pt x="405" y="30"/>
                    </a:lnTo>
                    <a:lnTo>
                      <a:pt x="409" y="30"/>
                    </a:lnTo>
                    <a:lnTo>
                      <a:pt x="415" y="32"/>
                    </a:lnTo>
                    <a:lnTo>
                      <a:pt x="424" y="34"/>
                    </a:lnTo>
                    <a:lnTo>
                      <a:pt x="432" y="38"/>
                    </a:lnTo>
                    <a:lnTo>
                      <a:pt x="435" y="41"/>
                    </a:lnTo>
                    <a:lnTo>
                      <a:pt x="438" y="45"/>
                    </a:lnTo>
                    <a:lnTo>
                      <a:pt x="440" y="48"/>
                    </a:lnTo>
                    <a:lnTo>
                      <a:pt x="443" y="53"/>
                    </a:lnTo>
                    <a:lnTo>
                      <a:pt x="437" y="53"/>
                    </a:lnTo>
                    <a:lnTo>
                      <a:pt x="432" y="52"/>
                    </a:lnTo>
                    <a:lnTo>
                      <a:pt x="427" y="51"/>
                    </a:lnTo>
                    <a:lnTo>
                      <a:pt x="424" y="51"/>
                    </a:lnTo>
                    <a:lnTo>
                      <a:pt x="415" y="51"/>
                    </a:lnTo>
                    <a:lnTo>
                      <a:pt x="407" y="52"/>
                    </a:lnTo>
                    <a:lnTo>
                      <a:pt x="398" y="52"/>
                    </a:lnTo>
                    <a:lnTo>
                      <a:pt x="389" y="53"/>
                    </a:lnTo>
                    <a:lnTo>
                      <a:pt x="380" y="53"/>
                    </a:lnTo>
                    <a:lnTo>
                      <a:pt x="370" y="55"/>
                    </a:lnTo>
                    <a:lnTo>
                      <a:pt x="366" y="55"/>
                    </a:lnTo>
                    <a:lnTo>
                      <a:pt x="361" y="55"/>
                    </a:lnTo>
                    <a:lnTo>
                      <a:pt x="355" y="56"/>
                    </a:lnTo>
                    <a:lnTo>
                      <a:pt x="351" y="58"/>
                    </a:lnTo>
                    <a:lnTo>
                      <a:pt x="346" y="61"/>
                    </a:lnTo>
                    <a:lnTo>
                      <a:pt x="342" y="65"/>
                    </a:lnTo>
                    <a:lnTo>
                      <a:pt x="339" y="68"/>
                    </a:lnTo>
                    <a:lnTo>
                      <a:pt x="336" y="73"/>
                    </a:lnTo>
                    <a:lnTo>
                      <a:pt x="341" y="72"/>
                    </a:lnTo>
                    <a:lnTo>
                      <a:pt x="348" y="72"/>
                    </a:lnTo>
                    <a:lnTo>
                      <a:pt x="353" y="72"/>
                    </a:lnTo>
                    <a:lnTo>
                      <a:pt x="361" y="73"/>
                    </a:lnTo>
                    <a:lnTo>
                      <a:pt x="369" y="74"/>
                    </a:lnTo>
                    <a:lnTo>
                      <a:pt x="376" y="75"/>
                    </a:lnTo>
                    <a:lnTo>
                      <a:pt x="383" y="77"/>
                    </a:lnTo>
                    <a:lnTo>
                      <a:pt x="390" y="80"/>
                    </a:lnTo>
                    <a:lnTo>
                      <a:pt x="397" y="82"/>
                    </a:lnTo>
                    <a:lnTo>
                      <a:pt x="401" y="84"/>
                    </a:lnTo>
                    <a:lnTo>
                      <a:pt x="404" y="86"/>
                    </a:lnTo>
                    <a:lnTo>
                      <a:pt x="405" y="88"/>
                    </a:lnTo>
                    <a:lnTo>
                      <a:pt x="401" y="90"/>
                    </a:lnTo>
                    <a:lnTo>
                      <a:pt x="396" y="91"/>
                    </a:lnTo>
                    <a:lnTo>
                      <a:pt x="390" y="91"/>
                    </a:lnTo>
                    <a:lnTo>
                      <a:pt x="387" y="92"/>
                    </a:lnTo>
                    <a:lnTo>
                      <a:pt x="380" y="93"/>
                    </a:lnTo>
                    <a:lnTo>
                      <a:pt x="374" y="94"/>
                    </a:lnTo>
                    <a:lnTo>
                      <a:pt x="366" y="95"/>
                    </a:lnTo>
                    <a:lnTo>
                      <a:pt x="358" y="98"/>
                    </a:lnTo>
                    <a:lnTo>
                      <a:pt x="350" y="100"/>
                    </a:lnTo>
                    <a:lnTo>
                      <a:pt x="341" y="103"/>
                    </a:lnTo>
                    <a:lnTo>
                      <a:pt x="332" y="105"/>
                    </a:lnTo>
                    <a:lnTo>
                      <a:pt x="322" y="106"/>
                    </a:lnTo>
                    <a:lnTo>
                      <a:pt x="312" y="109"/>
                    </a:lnTo>
                    <a:lnTo>
                      <a:pt x="305" y="111"/>
                    </a:lnTo>
                    <a:lnTo>
                      <a:pt x="295" y="113"/>
                    </a:lnTo>
                    <a:lnTo>
                      <a:pt x="287" y="116"/>
                    </a:lnTo>
                    <a:lnTo>
                      <a:pt x="278" y="120"/>
                    </a:lnTo>
                    <a:lnTo>
                      <a:pt x="273" y="125"/>
                    </a:lnTo>
                    <a:lnTo>
                      <a:pt x="265" y="130"/>
                    </a:lnTo>
                    <a:lnTo>
                      <a:pt x="259" y="136"/>
                    </a:lnTo>
                    <a:lnTo>
                      <a:pt x="255" y="143"/>
                    </a:lnTo>
                    <a:lnTo>
                      <a:pt x="252" y="152"/>
                    </a:lnTo>
                    <a:lnTo>
                      <a:pt x="257" y="149"/>
                    </a:lnTo>
                    <a:lnTo>
                      <a:pt x="264" y="147"/>
                    </a:lnTo>
                    <a:lnTo>
                      <a:pt x="272" y="144"/>
                    </a:lnTo>
                    <a:lnTo>
                      <a:pt x="279" y="142"/>
                    </a:lnTo>
                    <a:lnTo>
                      <a:pt x="286" y="139"/>
                    </a:lnTo>
                    <a:lnTo>
                      <a:pt x="294" y="136"/>
                    </a:lnTo>
                    <a:lnTo>
                      <a:pt x="302" y="133"/>
                    </a:lnTo>
                    <a:lnTo>
                      <a:pt x="311" y="132"/>
                    </a:lnTo>
                    <a:lnTo>
                      <a:pt x="317" y="129"/>
                    </a:lnTo>
                    <a:lnTo>
                      <a:pt x="325" y="129"/>
                    </a:lnTo>
                    <a:lnTo>
                      <a:pt x="332" y="129"/>
                    </a:lnTo>
                    <a:lnTo>
                      <a:pt x="340" y="130"/>
                    </a:lnTo>
                    <a:lnTo>
                      <a:pt x="346" y="131"/>
                    </a:lnTo>
                    <a:lnTo>
                      <a:pt x="352" y="134"/>
                    </a:lnTo>
                    <a:lnTo>
                      <a:pt x="358" y="139"/>
                    </a:lnTo>
                    <a:lnTo>
                      <a:pt x="364" y="145"/>
                    </a:lnTo>
                    <a:lnTo>
                      <a:pt x="357" y="148"/>
                    </a:lnTo>
                    <a:lnTo>
                      <a:pt x="351" y="151"/>
                    </a:lnTo>
                    <a:lnTo>
                      <a:pt x="343" y="152"/>
                    </a:lnTo>
                    <a:lnTo>
                      <a:pt x="337" y="155"/>
                    </a:lnTo>
                    <a:lnTo>
                      <a:pt x="330" y="156"/>
                    </a:lnTo>
                    <a:lnTo>
                      <a:pt x="323" y="159"/>
                    </a:lnTo>
                    <a:lnTo>
                      <a:pt x="315" y="160"/>
                    </a:lnTo>
                    <a:lnTo>
                      <a:pt x="310" y="162"/>
                    </a:lnTo>
                    <a:lnTo>
                      <a:pt x="302" y="164"/>
                    </a:lnTo>
                    <a:lnTo>
                      <a:pt x="295" y="167"/>
                    </a:lnTo>
                    <a:lnTo>
                      <a:pt x="289" y="169"/>
                    </a:lnTo>
                    <a:lnTo>
                      <a:pt x="284" y="173"/>
                    </a:lnTo>
                    <a:lnTo>
                      <a:pt x="278" y="177"/>
                    </a:lnTo>
                    <a:lnTo>
                      <a:pt x="274" y="183"/>
                    </a:lnTo>
                    <a:lnTo>
                      <a:pt x="268" y="189"/>
                    </a:lnTo>
                    <a:lnTo>
                      <a:pt x="266" y="198"/>
                    </a:lnTo>
                    <a:lnTo>
                      <a:pt x="269" y="197"/>
                    </a:lnTo>
                    <a:lnTo>
                      <a:pt x="274" y="197"/>
                    </a:lnTo>
                    <a:lnTo>
                      <a:pt x="279" y="196"/>
                    </a:lnTo>
                    <a:lnTo>
                      <a:pt x="286" y="195"/>
                    </a:lnTo>
                    <a:lnTo>
                      <a:pt x="291" y="193"/>
                    </a:lnTo>
                    <a:lnTo>
                      <a:pt x="297" y="193"/>
                    </a:lnTo>
                    <a:lnTo>
                      <a:pt x="303" y="192"/>
                    </a:lnTo>
                    <a:lnTo>
                      <a:pt x="310" y="192"/>
                    </a:lnTo>
                    <a:lnTo>
                      <a:pt x="314" y="192"/>
                    </a:lnTo>
                    <a:lnTo>
                      <a:pt x="319" y="192"/>
                    </a:lnTo>
                    <a:lnTo>
                      <a:pt x="324" y="193"/>
                    </a:lnTo>
                    <a:lnTo>
                      <a:pt x="330" y="196"/>
                    </a:lnTo>
                    <a:lnTo>
                      <a:pt x="333" y="199"/>
                    </a:lnTo>
                    <a:lnTo>
                      <a:pt x="336" y="203"/>
                    </a:lnTo>
                    <a:lnTo>
                      <a:pt x="339" y="208"/>
                    </a:lnTo>
                    <a:lnTo>
                      <a:pt x="342" y="215"/>
                    </a:lnTo>
                    <a:lnTo>
                      <a:pt x="329" y="215"/>
                    </a:lnTo>
                    <a:lnTo>
                      <a:pt x="318" y="218"/>
                    </a:lnTo>
                    <a:lnTo>
                      <a:pt x="308" y="222"/>
                    </a:lnTo>
                    <a:lnTo>
                      <a:pt x="298" y="227"/>
                    </a:lnTo>
                    <a:lnTo>
                      <a:pt x="288" y="235"/>
                    </a:lnTo>
                    <a:lnTo>
                      <a:pt x="279" y="243"/>
                    </a:lnTo>
                    <a:lnTo>
                      <a:pt x="271" y="252"/>
                    </a:lnTo>
                    <a:lnTo>
                      <a:pt x="262" y="262"/>
                    </a:lnTo>
                    <a:lnTo>
                      <a:pt x="253" y="270"/>
                    </a:lnTo>
                    <a:lnTo>
                      <a:pt x="243" y="279"/>
                    </a:lnTo>
                    <a:lnTo>
                      <a:pt x="233" y="285"/>
                    </a:lnTo>
                    <a:lnTo>
                      <a:pt x="222" y="294"/>
                    </a:lnTo>
                    <a:lnTo>
                      <a:pt x="212" y="299"/>
                    </a:lnTo>
                    <a:lnTo>
                      <a:pt x="199" y="303"/>
                    </a:lnTo>
                    <a:lnTo>
                      <a:pt x="186" y="304"/>
                    </a:lnTo>
                    <a:lnTo>
                      <a:pt x="174" y="304"/>
                    </a:lnTo>
                    <a:lnTo>
                      <a:pt x="165" y="301"/>
                    </a:lnTo>
                    <a:lnTo>
                      <a:pt x="159" y="301"/>
                    </a:lnTo>
                    <a:lnTo>
                      <a:pt x="150" y="301"/>
                    </a:lnTo>
                    <a:lnTo>
                      <a:pt x="142" y="302"/>
                    </a:lnTo>
                    <a:lnTo>
                      <a:pt x="135" y="301"/>
                    </a:lnTo>
                    <a:lnTo>
                      <a:pt x="128" y="299"/>
                    </a:lnTo>
                    <a:lnTo>
                      <a:pt x="124" y="294"/>
                    </a:lnTo>
                    <a:lnTo>
                      <a:pt x="124" y="286"/>
                    </a:lnTo>
                    <a:lnTo>
                      <a:pt x="118" y="289"/>
                    </a:lnTo>
                    <a:lnTo>
                      <a:pt x="116" y="292"/>
                    </a:lnTo>
                    <a:lnTo>
                      <a:pt x="114" y="295"/>
                    </a:lnTo>
                    <a:lnTo>
                      <a:pt x="114" y="300"/>
                    </a:lnTo>
                    <a:lnTo>
                      <a:pt x="118" y="308"/>
                    </a:lnTo>
                    <a:lnTo>
                      <a:pt x="124" y="317"/>
                    </a:lnTo>
                    <a:lnTo>
                      <a:pt x="127" y="320"/>
                    </a:lnTo>
                    <a:lnTo>
                      <a:pt x="132" y="323"/>
                    </a:lnTo>
                    <a:lnTo>
                      <a:pt x="137" y="326"/>
                    </a:lnTo>
                    <a:lnTo>
                      <a:pt x="142" y="330"/>
                    </a:lnTo>
                    <a:lnTo>
                      <a:pt x="151" y="333"/>
                    </a:lnTo>
                    <a:lnTo>
                      <a:pt x="159" y="334"/>
                    </a:lnTo>
                    <a:lnTo>
                      <a:pt x="160" y="336"/>
                    </a:lnTo>
                    <a:lnTo>
                      <a:pt x="158" y="340"/>
                    </a:lnTo>
                    <a:lnTo>
                      <a:pt x="160" y="344"/>
                    </a:lnTo>
                    <a:lnTo>
                      <a:pt x="159" y="345"/>
                    </a:lnTo>
                    <a:lnTo>
                      <a:pt x="159" y="346"/>
                    </a:lnTo>
                    <a:lnTo>
                      <a:pt x="150" y="341"/>
                    </a:lnTo>
                    <a:lnTo>
                      <a:pt x="145" y="339"/>
                    </a:lnTo>
                    <a:lnTo>
                      <a:pt x="140" y="339"/>
                    </a:lnTo>
                    <a:lnTo>
                      <a:pt x="137" y="341"/>
                    </a:lnTo>
                    <a:lnTo>
                      <a:pt x="134" y="343"/>
                    </a:lnTo>
                    <a:lnTo>
                      <a:pt x="133" y="348"/>
                    </a:lnTo>
                    <a:lnTo>
                      <a:pt x="131" y="352"/>
                    </a:lnTo>
                    <a:lnTo>
                      <a:pt x="131" y="357"/>
                    </a:lnTo>
                    <a:lnTo>
                      <a:pt x="129" y="366"/>
                    </a:lnTo>
                    <a:lnTo>
                      <a:pt x="127" y="372"/>
                    </a:lnTo>
                    <a:lnTo>
                      <a:pt x="124" y="373"/>
                    </a:lnTo>
                    <a:lnTo>
                      <a:pt x="121" y="374"/>
                    </a:lnTo>
                    <a:lnTo>
                      <a:pt x="118" y="371"/>
                    </a:lnTo>
                    <a:lnTo>
                      <a:pt x="112" y="368"/>
                    </a:lnTo>
                    <a:lnTo>
                      <a:pt x="104" y="352"/>
                    </a:lnTo>
                    <a:lnTo>
                      <a:pt x="95" y="338"/>
                    </a:lnTo>
                    <a:lnTo>
                      <a:pt x="84" y="323"/>
                    </a:lnTo>
                    <a:lnTo>
                      <a:pt x="73" y="311"/>
                    </a:lnTo>
                    <a:lnTo>
                      <a:pt x="62" y="296"/>
                    </a:lnTo>
                    <a:lnTo>
                      <a:pt x="49" y="282"/>
                    </a:lnTo>
                    <a:lnTo>
                      <a:pt x="38" y="268"/>
                    </a:lnTo>
                    <a:lnTo>
                      <a:pt x="27" y="255"/>
                    </a:lnTo>
                    <a:lnTo>
                      <a:pt x="17" y="240"/>
                    </a:lnTo>
                    <a:lnTo>
                      <a:pt x="9" y="225"/>
                    </a:lnTo>
                    <a:lnTo>
                      <a:pt x="3" y="210"/>
                    </a:lnTo>
                    <a:lnTo>
                      <a:pt x="0" y="197"/>
                    </a:lnTo>
                    <a:lnTo>
                      <a:pt x="0" y="181"/>
                    </a:lnTo>
                    <a:lnTo>
                      <a:pt x="4" y="166"/>
                    </a:lnTo>
                    <a:lnTo>
                      <a:pt x="10" y="150"/>
                    </a:lnTo>
                    <a:lnTo>
                      <a:pt x="23" y="134"/>
                    </a:lnTo>
                    <a:lnTo>
                      <a:pt x="31" y="118"/>
                    </a:lnTo>
                    <a:lnTo>
                      <a:pt x="42" y="105"/>
                    </a:lnTo>
                    <a:lnTo>
                      <a:pt x="52" y="91"/>
                    </a:lnTo>
                    <a:lnTo>
                      <a:pt x="64" y="80"/>
                    </a:lnTo>
                    <a:lnTo>
                      <a:pt x="75" y="69"/>
                    </a:lnTo>
                    <a:lnTo>
                      <a:pt x="88" y="58"/>
                    </a:lnTo>
                    <a:lnTo>
                      <a:pt x="101" y="50"/>
                    </a:lnTo>
                    <a:lnTo>
                      <a:pt x="115" y="42"/>
                    </a:lnTo>
                    <a:lnTo>
                      <a:pt x="127" y="34"/>
                    </a:lnTo>
                    <a:lnTo>
                      <a:pt x="142" y="28"/>
                    </a:lnTo>
                    <a:lnTo>
                      <a:pt x="158" y="21"/>
                    </a:lnTo>
                    <a:lnTo>
                      <a:pt x="174" y="17"/>
                    </a:lnTo>
                    <a:lnTo>
                      <a:pt x="189" y="12"/>
                    </a:lnTo>
                    <a:lnTo>
                      <a:pt x="205" y="9"/>
                    </a:lnTo>
                    <a:lnTo>
                      <a:pt x="221" y="5"/>
                    </a:lnTo>
                    <a:lnTo>
                      <a:pt x="239"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8" name="Freeform 67"/>
              <p:cNvSpPr>
                <a:spLocks/>
              </p:cNvSpPr>
              <p:nvPr/>
            </p:nvSpPr>
            <p:spPr bwMode="auto">
              <a:xfrm>
                <a:off x="5371" y="1944"/>
                <a:ext cx="146" cy="83"/>
              </a:xfrm>
              <a:custGeom>
                <a:avLst/>
                <a:gdLst>
                  <a:gd name="T0" fmla="*/ 0 w 345"/>
                  <a:gd name="T1" fmla="*/ 0 h 198"/>
                  <a:gd name="T2" fmla="*/ 0 w 345"/>
                  <a:gd name="T3" fmla="*/ 0 h 198"/>
                  <a:gd name="T4" fmla="*/ 0 w 345"/>
                  <a:gd name="T5" fmla="*/ 0 h 198"/>
                  <a:gd name="T6" fmla="*/ 0 w 345"/>
                  <a:gd name="T7" fmla="*/ 0 h 198"/>
                  <a:gd name="T8" fmla="*/ 0 w 345"/>
                  <a:gd name="T9" fmla="*/ 0 h 198"/>
                  <a:gd name="T10" fmla="*/ 0 w 345"/>
                  <a:gd name="T11" fmla="*/ 0 h 198"/>
                  <a:gd name="T12" fmla="*/ 0 w 345"/>
                  <a:gd name="T13" fmla="*/ 0 h 198"/>
                  <a:gd name="T14" fmla="*/ 0 w 345"/>
                  <a:gd name="T15" fmla="*/ 0 h 198"/>
                  <a:gd name="T16" fmla="*/ 0 w 345"/>
                  <a:gd name="T17" fmla="*/ 0 h 198"/>
                  <a:gd name="T18" fmla="*/ 0 w 345"/>
                  <a:gd name="T19" fmla="*/ 0 h 198"/>
                  <a:gd name="T20" fmla="*/ 0 w 345"/>
                  <a:gd name="T21" fmla="*/ 0 h 198"/>
                  <a:gd name="T22" fmla="*/ 0 w 345"/>
                  <a:gd name="T23" fmla="*/ 0 h 198"/>
                  <a:gd name="T24" fmla="*/ 0 w 345"/>
                  <a:gd name="T25" fmla="*/ 0 h 198"/>
                  <a:gd name="T26" fmla="*/ 0 w 345"/>
                  <a:gd name="T27" fmla="*/ 0 h 198"/>
                  <a:gd name="T28" fmla="*/ 0 w 345"/>
                  <a:gd name="T29" fmla="*/ 0 h 198"/>
                  <a:gd name="T30" fmla="*/ 0 w 345"/>
                  <a:gd name="T31" fmla="*/ 0 h 198"/>
                  <a:gd name="T32" fmla="*/ 0 w 345"/>
                  <a:gd name="T33" fmla="*/ 0 h 198"/>
                  <a:gd name="T34" fmla="*/ 0 w 345"/>
                  <a:gd name="T35" fmla="*/ 0 h 198"/>
                  <a:gd name="T36" fmla="*/ 0 w 345"/>
                  <a:gd name="T37" fmla="*/ 0 h 198"/>
                  <a:gd name="T38" fmla="*/ 0 w 345"/>
                  <a:gd name="T39" fmla="*/ 0 h 198"/>
                  <a:gd name="T40" fmla="*/ 0 w 345"/>
                  <a:gd name="T41" fmla="*/ 0 h 198"/>
                  <a:gd name="T42" fmla="*/ 0 w 345"/>
                  <a:gd name="T43" fmla="*/ 0 h 198"/>
                  <a:gd name="T44" fmla="*/ 0 w 345"/>
                  <a:gd name="T45" fmla="*/ 0 h 198"/>
                  <a:gd name="T46" fmla="*/ 0 w 345"/>
                  <a:gd name="T47" fmla="*/ 0 h 198"/>
                  <a:gd name="T48" fmla="*/ 0 w 345"/>
                  <a:gd name="T49" fmla="*/ 0 h 198"/>
                  <a:gd name="T50" fmla="*/ 0 w 345"/>
                  <a:gd name="T51" fmla="*/ 0 h 198"/>
                  <a:gd name="T52" fmla="*/ 0 w 345"/>
                  <a:gd name="T53" fmla="*/ 0 h 198"/>
                  <a:gd name="T54" fmla="*/ 0 w 345"/>
                  <a:gd name="T55" fmla="*/ 0 h 198"/>
                  <a:gd name="T56" fmla="*/ 0 w 345"/>
                  <a:gd name="T57" fmla="*/ 0 h 198"/>
                  <a:gd name="T58" fmla="*/ 0 w 345"/>
                  <a:gd name="T59" fmla="*/ 0 h 198"/>
                  <a:gd name="T60" fmla="*/ 0 w 345"/>
                  <a:gd name="T61" fmla="*/ 0 h 198"/>
                  <a:gd name="T62" fmla="*/ 0 w 345"/>
                  <a:gd name="T63" fmla="*/ 0 h 198"/>
                  <a:gd name="T64" fmla="*/ 0 w 345"/>
                  <a:gd name="T65" fmla="*/ 0 h 198"/>
                  <a:gd name="T66" fmla="*/ 0 w 345"/>
                  <a:gd name="T67" fmla="*/ 0 h 198"/>
                  <a:gd name="T68" fmla="*/ 0 w 345"/>
                  <a:gd name="T69" fmla="*/ 0 h 198"/>
                  <a:gd name="T70" fmla="*/ 0 w 345"/>
                  <a:gd name="T71" fmla="*/ 0 h 198"/>
                  <a:gd name="T72" fmla="*/ 0 w 345"/>
                  <a:gd name="T73" fmla="*/ 0 h 198"/>
                  <a:gd name="T74" fmla="*/ 0 w 345"/>
                  <a:gd name="T75" fmla="*/ 0 h 198"/>
                  <a:gd name="T76" fmla="*/ 0 w 345"/>
                  <a:gd name="T77" fmla="*/ 0 h 198"/>
                  <a:gd name="T78" fmla="*/ 0 w 345"/>
                  <a:gd name="T79" fmla="*/ 0 h 198"/>
                  <a:gd name="T80" fmla="*/ 0 w 345"/>
                  <a:gd name="T81" fmla="*/ 0 h 198"/>
                  <a:gd name="T82" fmla="*/ 0 w 345"/>
                  <a:gd name="T83" fmla="*/ 0 h 198"/>
                  <a:gd name="T84" fmla="*/ 0 w 345"/>
                  <a:gd name="T85" fmla="*/ 0 h 198"/>
                  <a:gd name="T86" fmla="*/ 0 w 345"/>
                  <a:gd name="T87" fmla="*/ 0 h 198"/>
                  <a:gd name="T88" fmla="*/ 0 w 345"/>
                  <a:gd name="T89" fmla="*/ 0 h 198"/>
                  <a:gd name="T90" fmla="*/ 0 w 345"/>
                  <a:gd name="T91" fmla="*/ 0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198"/>
                  <a:gd name="T140" fmla="*/ 345 w 345"/>
                  <a:gd name="T141" fmla="*/ 198 h 1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198">
                    <a:moveTo>
                      <a:pt x="320" y="1"/>
                    </a:moveTo>
                    <a:lnTo>
                      <a:pt x="325" y="0"/>
                    </a:lnTo>
                    <a:lnTo>
                      <a:pt x="330" y="1"/>
                    </a:lnTo>
                    <a:lnTo>
                      <a:pt x="333" y="3"/>
                    </a:lnTo>
                    <a:lnTo>
                      <a:pt x="337" y="6"/>
                    </a:lnTo>
                    <a:lnTo>
                      <a:pt x="339" y="9"/>
                    </a:lnTo>
                    <a:lnTo>
                      <a:pt x="342" y="15"/>
                    </a:lnTo>
                    <a:lnTo>
                      <a:pt x="344" y="19"/>
                    </a:lnTo>
                    <a:lnTo>
                      <a:pt x="345" y="24"/>
                    </a:lnTo>
                    <a:lnTo>
                      <a:pt x="332" y="28"/>
                    </a:lnTo>
                    <a:lnTo>
                      <a:pt x="321" y="35"/>
                    </a:lnTo>
                    <a:lnTo>
                      <a:pt x="310" y="42"/>
                    </a:lnTo>
                    <a:lnTo>
                      <a:pt x="299" y="51"/>
                    </a:lnTo>
                    <a:lnTo>
                      <a:pt x="288" y="61"/>
                    </a:lnTo>
                    <a:lnTo>
                      <a:pt x="276" y="72"/>
                    </a:lnTo>
                    <a:lnTo>
                      <a:pt x="265" y="82"/>
                    </a:lnTo>
                    <a:lnTo>
                      <a:pt x="254" y="94"/>
                    </a:lnTo>
                    <a:lnTo>
                      <a:pt x="243" y="103"/>
                    </a:lnTo>
                    <a:lnTo>
                      <a:pt x="231" y="113"/>
                    </a:lnTo>
                    <a:lnTo>
                      <a:pt x="218" y="119"/>
                    </a:lnTo>
                    <a:lnTo>
                      <a:pt x="206" y="127"/>
                    </a:lnTo>
                    <a:lnTo>
                      <a:pt x="194" y="131"/>
                    </a:lnTo>
                    <a:lnTo>
                      <a:pt x="180" y="133"/>
                    </a:lnTo>
                    <a:lnTo>
                      <a:pt x="167" y="133"/>
                    </a:lnTo>
                    <a:lnTo>
                      <a:pt x="154" y="130"/>
                    </a:lnTo>
                    <a:lnTo>
                      <a:pt x="144" y="131"/>
                    </a:lnTo>
                    <a:lnTo>
                      <a:pt x="136" y="133"/>
                    </a:lnTo>
                    <a:lnTo>
                      <a:pt x="128" y="135"/>
                    </a:lnTo>
                    <a:lnTo>
                      <a:pt x="120" y="138"/>
                    </a:lnTo>
                    <a:lnTo>
                      <a:pt x="113" y="142"/>
                    </a:lnTo>
                    <a:lnTo>
                      <a:pt x="105" y="146"/>
                    </a:lnTo>
                    <a:lnTo>
                      <a:pt x="99" y="151"/>
                    </a:lnTo>
                    <a:lnTo>
                      <a:pt x="93" y="156"/>
                    </a:lnTo>
                    <a:lnTo>
                      <a:pt x="84" y="160"/>
                    </a:lnTo>
                    <a:lnTo>
                      <a:pt x="78" y="165"/>
                    </a:lnTo>
                    <a:lnTo>
                      <a:pt x="71" y="170"/>
                    </a:lnTo>
                    <a:lnTo>
                      <a:pt x="64" y="176"/>
                    </a:lnTo>
                    <a:lnTo>
                      <a:pt x="57" y="180"/>
                    </a:lnTo>
                    <a:lnTo>
                      <a:pt x="48" y="186"/>
                    </a:lnTo>
                    <a:lnTo>
                      <a:pt x="41" y="192"/>
                    </a:lnTo>
                    <a:lnTo>
                      <a:pt x="34" y="198"/>
                    </a:lnTo>
                    <a:lnTo>
                      <a:pt x="31" y="193"/>
                    </a:lnTo>
                    <a:lnTo>
                      <a:pt x="28" y="190"/>
                    </a:lnTo>
                    <a:lnTo>
                      <a:pt x="24" y="187"/>
                    </a:lnTo>
                    <a:lnTo>
                      <a:pt x="20" y="185"/>
                    </a:lnTo>
                    <a:lnTo>
                      <a:pt x="14" y="182"/>
                    </a:lnTo>
                    <a:lnTo>
                      <a:pt x="9" y="181"/>
                    </a:lnTo>
                    <a:lnTo>
                      <a:pt x="4" y="179"/>
                    </a:lnTo>
                    <a:lnTo>
                      <a:pt x="0" y="179"/>
                    </a:lnTo>
                    <a:lnTo>
                      <a:pt x="9" y="165"/>
                    </a:lnTo>
                    <a:lnTo>
                      <a:pt x="21" y="155"/>
                    </a:lnTo>
                    <a:lnTo>
                      <a:pt x="33" y="146"/>
                    </a:lnTo>
                    <a:lnTo>
                      <a:pt x="47" y="139"/>
                    </a:lnTo>
                    <a:lnTo>
                      <a:pt x="60" y="133"/>
                    </a:lnTo>
                    <a:lnTo>
                      <a:pt x="75" y="128"/>
                    </a:lnTo>
                    <a:lnTo>
                      <a:pt x="90" y="124"/>
                    </a:lnTo>
                    <a:lnTo>
                      <a:pt x="105" y="122"/>
                    </a:lnTo>
                    <a:lnTo>
                      <a:pt x="120" y="119"/>
                    </a:lnTo>
                    <a:lnTo>
                      <a:pt x="136" y="116"/>
                    </a:lnTo>
                    <a:lnTo>
                      <a:pt x="151" y="113"/>
                    </a:lnTo>
                    <a:lnTo>
                      <a:pt x="167" y="111"/>
                    </a:lnTo>
                    <a:lnTo>
                      <a:pt x="181" y="106"/>
                    </a:lnTo>
                    <a:lnTo>
                      <a:pt x="196" y="102"/>
                    </a:lnTo>
                    <a:lnTo>
                      <a:pt x="211" y="96"/>
                    </a:lnTo>
                    <a:lnTo>
                      <a:pt x="225" y="89"/>
                    </a:lnTo>
                    <a:lnTo>
                      <a:pt x="231" y="82"/>
                    </a:lnTo>
                    <a:lnTo>
                      <a:pt x="236" y="75"/>
                    </a:lnTo>
                    <a:lnTo>
                      <a:pt x="240" y="65"/>
                    </a:lnTo>
                    <a:lnTo>
                      <a:pt x="243" y="58"/>
                    </a:lnTo>
                    <a:lnTo>
                      <a:pt x="242" y="49"/>
                    </a:lnTo>
                    <a:lnTo>
                      <a:pt x="239" y="43"/>
                    </a:lnTo>
                    <a:lnTo>
                      <a:pt x="235" y="41"/>
                    </a:lnTo>
                    <a:lnTo>
                      <a:pt x="234" y="39"/>
                    </a:lnTo>
                    <a:lnTo>
                      <a:pt x="228" y="38"/>
                    </a:lnTo>
                    <a:lnTo>
                      <a:pt x="224" y="38"/>
                    </a:lnTo>
                    <a:lnTo>
                      <a:pt x="224" y="36"/>
                    </a:lnTo>
                    <a:lnTo>
                      <a:pt x="226" y="33"/>
                    </a:lnTo>
                    <a:lnTo>
                      <a:pt x="230" y="30"/>
                    </a:lnTo>
                    <a:lnTo>
                      <a:pt x="235" y="28"/>
                    </a:lnTo>
                    <a:lnTo>
                      <a:pt x="241" y="25"/>
                    </a:lnTo>
                    <a:lnTo>
                      <a:pt x="249" y="23"/>
                    </a:lnTo>
                    <a:lnTo>
                      <a:pt x="256" y="20"/>
                    </a:lnTo>
                    <a:lnTo>
                      <a:pt x="265" y="18"/>
                    </a:lnTo>
                    <a:lnTo>
                      <a:pt x="272" y="15"/>
                    </a:lnTo>
                    <a:lnTo>
                      <a:pt x="281" y="12"/>
                    </a:lnTo>
                    <a:lnTo>
                      <a:pt x="289" y="9"/>
                    </a:lnTo>
                    <a:lnTo>
                      <a:pt x="297" y="8"/>
                    </a:lnTo>
                    <a:lnTo>
                      <a:pt x="303" y="5"/>
                    </a:lnTo>
                    <a:lnTo>
                      <a:pt x="310" y="4"/>
                    </a:lnTo>
                    <a:lnTo>
                      <a:pt x="315" y="2"/>
                    </a:lnTo>
                    <a:lnTo>
                      <a:pt x="3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9" name="Freeform 68"/>
              <p:cNvSpPr>
                <a:spLocks/>
              </p:cNvSpPr>
              <p:nvPr/>
            </p:nvSpPr>
            <p:spPr bwMode="auto">
              <a:xfrm>
                <a:off x="5563" y="1958"/>
                <a:ext cx="224" cy="296"/>
              </a:xfrm>
              <a:custGeom>
                <a:avLst/>
                <a:gdLst>
                  <a:gd name="T0" fmla="*/ 0 w 537"/>
                  <a:gd name="T1" fmla="*/ 0 h 708"/>
                  <a:gd name="T2" fmla="*/ 0 w 537"/>
                  <a:gd name="T3" fmla="*/ 0 h 708"/>
                  <a:gd name="T4" fmla="*/ 0 w 537"/>
                  <a:gd name="T5" fmla="*/ 0 h 708"/>
                  <a:gd name="T6" fmla="*/ 0 w 537"/>
                  <a:gd name="T7" fmla="*/ 0 h 708"/>
                  <a:gd name="T8" fmla="*/ 0 w 537"/>
                  <a:gd name="T9" fmla="*/ 0 h 708"/>
                  <a:gd name="T10" fmla="*/ 0 w 537"/>
                  <a:gd name="T11" fmla="*/ 0 h 708"/>
                  <a:gd name="T12" fmla="*/ 0 w 537"/>
                  <a:gd name="T13" fmla="*/ 0 h 708"/>
                  <a:gd name="T14" fmla="*/ 0 w 537"/>
                  <a:gd name="T15" fmla="*/ 0 h 708"/>
                  <a:gd name="T16" fmla="*/ 0 w 537"/>
                  <a:gd name="T17" fmla="*/ 0 h 708"/>
                  <a:gd name="T18" fmla="*/ 0 w 537"/>
                  <a:gd name="T19" fmla="*/ 0 h 708"/>
                  <a:gd name="T20" fmla="*/ 0 w 537"/>
                  <a:gd name="T21" fmla="*/ 0 h 708"/>
                  <a:gd name="T22" fmla="*/ 0 w 537"/>
                  <a:gd name="T23" fmla="*/ 0 h 708"/>
                  <a:gd name="T24" fmla="*/ 0 w 537"/>
                  <a:gd name="T25" fmla="*/ 0 h 708"/>
                  <a:gd name="T26" fmla="*/ 0 w 537"/>
                  <a:gd name="T27" fmla="*/ 0 h 708"/>
                  <a:gd name="T28" fmla="*/ 0 w 537"/>
                  <a:gd name="T29" fmla="*/ 0 h 708"/>
                  <a:gd name="T30" fmla="*/ 0 w 537"/>
                  <a:gd name="T31" fmla="*/ 0 h 708"/>
                  <a:gd name="T32" fmla="*/ 0 w 537"/>
                  <a:gd name="T33" fmla="*/ 0 h 708"/>
                  <a:gd name="T34" fmla="*/ 0 w 537"/>
                  <a:gd name="T35" fmla="*/ 0 h 708"/>
                  <a:gd name="T36" fmla="*/ 0 w 537"/>
                  <a:gd name="T37" fmla="*/ 0 h 708"/>
                  <a:gd name="T38" fmla="*/ 0 w 537"/>
                  <a:gd name="T39" fmla="*/ 0 h 708"/>
                  <a:gd name="T40" fmla="*/ 0 w 537"/>
                  <a:gd name="T41" fmla="*/ 0 h 708"/>
                  <a:gd name="T42" fmla="*/ 0 w 537"/>
                  <a:gd name="T43" fmla="*/ 0 h 708"/>
                  <a:gd name="T44" fmla="*/ 0 w 537"/>
                  <a:gd name="T45" fmla="*/ 0 h 708"/>
                  <a:gd name="T46" fmla="*/ 0 w 537"/>
                  <a:gd name="T47" fmla="*/ 0 h 708"/>
                  <a:gd name="T48" fmla="*/ 0 w 537"/>
                  <a:gd name="T49" fmla="*/ 0 h 708"/>
                  <a:gd name="T50" fmla="*/ 0 w 537"/>
                  <a:gd name="T51" fmla="*/ 0 h 708"/>
                  <a:gd name="T52" fmla="*/ 0 w 537"/>
                  <a:gd name="T53" fmla="*/ 0 h 708"/>
                  <a:gd name="T54" fmla="*/ 0 w 537"/>
                  <a:gd name="T55" fmla="*/ 0 h 708"/>
                  <a:gd name="T56" fmla="*/ 0 w 537"/>
                  <a:gd name="T57" fmla="*/ 0 h 708"/>
                  <a:gd name="T58" fmla="*/ 0 w 537"/>
                  <a:gd name="T59" fmla="*/ 0 h 708"/>
                  <a:gd name="T60" fmla="*/ 0 w 537"/>
                  <a:gd name="T61" fmla="*/ 0 h 708"/>
                  <a:gd name="T62" fmla="*/ 0 w 537"/>
                  <a:gd name="T63" fmla="*/ 0 h 708"/>
                  <a:gd name="T64" fmla="*/ 0 w 537"/>
                  <a:gd name="T65" fmla="*/ 0 h 708"/>
                  <a:gd name="T66" fmla="*/ 0 w 537"/>
                  <a:gd name="T67" fmla="*/ 0 h 708"/>
                  <a:gd name="T68" fmla="*/ 0 w 537"/>
                  <a:gd name="T69" fmla="*/ 0 h 708"/>
                  <a:gd name="T70" fmla="*/ 0 w 537"/>
                  <a:gd name="T71" fmla="*/ 0 h 708"/>
                  <a:gd name="T72" fmla="*/ 0 w 537"/>
                  <a:gd name="T73" fmla="*/ 0 h 708"/>
                  <a:gd name="T74" fmla="*/ 0 w 537"/>
                  <a:gd name="T75" fmla="*/ 0 h 708"/>
                  <a:gd name="T76" fmla="*/ 0 w 537"/>
                  <a:gd name="T77" fmla="*/ 0 h 708"/>
                  <a:gd name="T78" fmla="*/ 0 w 537"/>
                  <a:gd name="T79" fmla="*/ 0 h 708"/>
                  <a:gd name="T80" fmla="*/ 0 w 537"/>
                  <a:gd name="T81" fmla="*/ 0 h 708"/>
                  <a:gd name="T82" fmla="*/ 0 w 537"/>
                  <a:gd name="T83" fmla="*/ 0 h 708"/>
                  <a:gd name="T84" fmla="*/ 0 w 537"/>
                  <a:gd name="T85" fmla="*/ 0 h 708"/>
                  <a:gd name="T86" fmla="*/ 0 w 537"/>
                  <a:gd name="T87" fmla="*/ 0 h 708"/>
                  <a:gd name="T88" fmla="*/ 0 w 537"/>
                  <a:gd name="T89" fmla="*/ 0 h 708"/>
                  <a:gd name="T90" fmla="*/ 0 w 537"/>
                  <a:gd name="T91" fmla="*/ 0 h 708"/>
                  <a:gd name="T92" fmla="*/ 0 w 537"/>
                  <a:gd name="T93" fmla="*/ 0 h 708"/>
                  <a:gd name="T94" fmla="*/ 0 w 537"/>
                  <a:gd name="T95" fmla="*/ 0 h 708"/>
                  <a:gd name="T96" fmla="*/ 0 w 537"/>
                  <a:gd name="T97" fmla="*/ 0 h 708"/>
                  <a:gd name="T98" fmla="*/ 0 w 537"/>
                  <a:gd name="T99" fmla="*/ 0 h 708"/>
                  <a:gd name="T100" fmla="*/ 0 w 537"/>
                  <a:gd name="T101" fmla="*/ 0 h 708"/>
                  <a:gd name="T102" fmla="*/ 0 w 537"/>
                  <a:gd name="T103" fmla="*/ 0 h 708"/>
                  <a:gd name="T104" fmla="*/ 0 w 537"/>
                  <a:gd name="T105" fmla="*/ 0 h 708"/>
                  <a:gd name="T106" fmla="*/ 0 w 537"/>
                  <a:gd name="T107" fmla="*/ 0 h 708"/>
                  <a:gd name="T108" fmla="*/ 0 w 537"/>
                  <a:gd name="T109" fmla="*/ 0 h 708"/>
                  <a:gd name="T110" fmla="*/ 0 w 537"/>
                  <a:gd name="T111" fmla="*/ 0 h 708"/>
                  <a:gd name="T112" fmla="*/ 0 w 537"/>
                  <a:gd name="T113" fmla="*/ 0 h 7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7"/>
                  <a:gd name="T172" fmla="*/ 0 h 708"/>
                  <a:gd name="T173" fmla="*/ 537 w 537"/>
                  <a:gd name="T174" fmla="*/ 708 h 7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7" h="708">
                    <a:moveTo>
                      <a:pt x="403" y="2"/>
                    </a:moveTo>
                    <a:lnTo>
                      <a:pt x="412" y="1"/>
                    </a:lnTo>
                    <a:lnTo>
                      <a:pt x="421" y="0"/>
                    </a:lnTo>
                    <a:lnTo>
                      <a:pt x="429" y="0"/>
                    </a:lnTo>
                    <a:lnTo>
                      <a:pt x="439" y="1"/>
                    </a:lnTo>
                    <a:lnTo>
                      <a:pt x="446" y="1"/>
                    </a:lnTo>
                    <a:lnTo>
                      <a:pt x="456" y="2"/>
                    </a:lnTo>
                    <a:lnTo>
                      <a:pt x="464" y="3"/>
                    </a:lnTo>
                    <a:lnTo>
                      <a:pt x="473" y="5"/>
                    </a:lnTo>
                    <a:lnTo>
                      <a:pt x="481" y="7"/>
                    </a:lnTo>
                    <a:lnTo>
                      <a:pt x="488" y="9"/>
                    </a:lnTo>
                    <a:lnTo>
                      <a:pt x="497" y="11"/>
                    </a:lnTo>
                    <a:lnTo>
                      <a:pt x="505" y="14"/>
                    </a:lnTo>
                    <a:lnTo>
                      <a:pt x="513" y="17"/>
                    </a:lnTo>
                    <a:lnTo>
                      <a:pt x="521" y="22"/>
                    </a:lnTo>
                    <a:lnTo>
                      <a:pt x="528" y="25"/>
                    </a:lnTo>
                    <a:lnTo>
                      <a:pt x="537" y="30"/>
                    </a:lnTo>
                    <a:lnTo>
                      <a:pt x="532" y="32"/>
                    </a:lnTo>
                    <a:lnTo>
                      <a:pt x="527" y="35"/>
                    </a:lnTo>
                    <a:lnTo>
                      <a:pt x="522" y="35"/>
                    </a:lnTo>
                    <a:lnTo>
                      <a:pt x="516" y="36"/>
                    </a:lnTo>
                    <a:lnTo>
                      <a:pt x="509" y="35"/>
                    </a:lnTo>
                    <a:lnTo>
                      <a:pt x="503" y="33"/>
                    </a:lnTo>
                    <a:lnTo>
                      <a:pt x="496" y="32"/>
                    </a:lnTo>
                    <a:lnTo>
                      <a:pt x="488" y="30"/>
                    </a:lnTo>
                    <a:lnTo>
                      <a:pt x="481" y="28"/>
                    </a:lnTo>
                    <a:lnTo>
                      <a:pt x="474" y="26"/>
                    </a:lnTo>
                    <a:lnTo>
                      <a:pt x="466" y="24"/>
                    </a:lnTo>
                    <a:lnTo>
                      <a:pt x="459" y="24"/>
                    </a:lnTo>
                    <a:lnTo>
                      <a:pt x="451" y="23"/>
                    </a:lnTo>
                    <a:lnTo>
                      <a:pt x="445" y="25"/>
                    </a:lnTo>
                    <a:lnTo>
                      <a:pt x="439" y="27"/>
                    </a:lnTo>
                    <a:lnTo>
                      <a:pt x="433" y="32"/>
                    </a:lnTo>
                    <a:lnTo>
                      <a:pt x="439" y="32"/>
                    </a:lnTo>
                    <a:lnTo>
                      <a:pt x="445" y="32"/>
                    </a:lnTo>
                    <a:lnTo>
                      <a:pt x="449" y="32"/>
                    </a:lnTo>
                    <a:lnTo>
                      <a:pt x="456" y="34"/>
                    </a:lnTo>
                    <a:lnTo>
                      <a:pt x="461" y="35"/>
                    </a:lnTo>
                    <a:lnTo>
                      <a:pt x="466" y="37"/>
                    </a:lnTo>
                    <a:lnTo>
                      <a:pt x="471" y="39"/>
                    </a:lnTo>
                    <a:lnTo>
                      <a:pt x="478" y="42"/>
                    </a:lnTo>
                    <a:lnTo>
                      <a:pt x="482" y="43"/>
                    </a:lnTo>
                    <a:lnTo>
                      <a:pt x="487" y="46"/>
                    </a:lnTo>
                    <a:lnTo>
                      <a:pt x="492" y="48"/>
                    </a:lnTo>
                    <a:lnTo>
                      <a:pt x="497" y="52"/>
                    </a:lnTo>
                    <a:lnTo>
                      <a:pt x="502" y="55"/>
                    </a:lnTo>
                    <a:lnTo>
                      <a:pt x="506" y="60"/>
                    </a:lnTo>
                    <a:lnTo>
                      <a:pt x="512" y="63"/>
                    </a:lnTo>
                    <a:lnTo>
                      <a:pt x="517" y="68"/>
                    </a:lnTo>
                    <a:lnTo>
                      <a:pt x="506" y="67"/>
                    </a:lnTo>
                    <a:lnTo>
                      <a:pt x="498" y="66"/>
                    </a:lnTo>
                    <a:lnTo>
                      <a:pt x="487" y="64"/>
                    </a:lnTo>
                    <a:lnTo>
                      <a:pt x="479" y="62"/>
                    </a:lnTo>
                    <a:lnTo>
                      <a:pt x="468" y="61"/>
                    </a:lnTo>
                    <a:lnTo>
                      <a:pt x="460" y="59"/>
                    </a:lnTo>
                    <a:lnTo>
                      <a:pt x="449" y="57"/>
                    </a:lnTo>
                    <a:lnTo>
                      <a:pt x="441" y="56"/>
                    </a:lnTo>
                    <a:lnTo>
                      <a:pt x="431" y="54"/>
                    </a:lnTo>
                    <a:lnTo>
                      <a:pt x="422" y="53"/>
                    </a:lnTo>
                    <a:lnTo>
                      <a:pt x="412" y="53"/>
                    </a:lnTo>
                    <a:lnTo>
                      <a:pt x="404" y="54"/>
                    </a:lnTo>
                    <a:lnTo>
                      <a:pt x="394" y="55"/>
                    </a:lnTo>
                    <a:lnTo>
                      <a:pt x="386" y="58"/>
                    </a:lnTo>
                    <a:lnTo>
                      <a:pt x="376" y="62"/>
                    </a:lnTo>
                    <a:lnTo>
                      <a:pt x="369" y="67"/>
                    </a:lnTo>
                    <a:lnTo>
                      <a:pt x="373" y="68"/>
                    </a:lnTo>
                    <a:lnTo>
                      <a:pt x="379" y="69"/>
                    </a:lnTo>
                    <a:lnTo>
                      <a:pt x="385" y="69"/>
                    </a:lnTo>
                    <a:lnTo>
                      <a:pt x="393" y="70"/>
                    </a:lnTo>
                    <a:lnTo>
                      <a:pt x="400" y="70"/>
                    </a:lnTo>
                    <a:lnTo>
                      <a:pt x="407" y="70"/>
                    </a:lnTo>
                    <a:lnTo>
                      <a:pt x="412" y="71"/>
                    </a:lnTo>
                    <a:lnTo>
                      <a:pt x="419" y="75"/>
                    </a:lnTo>
                    <a:lnTo>
                      <a:pt x="418" y="78"/>
                    </a:lnTo>
                    <a:lnTo>
                      <a:pt x="415" y="81"/>
                    </a:lnTo>
                    <a:lnTo>
                      <a:pt x="410" y="84"/>
                    </a:lnTo>
                    <a:lnTo>
                      <a:pt x="405" y="87"/>
                    </a:lnTo>
                    <a:lnTo>
                      <a:pt x="398" y="89"/>
                    </a:lnTo>
                    <a:lnTo>
                      <a:pt x="391" y="90"/>
                    </a:lnTo>
                    <a:lnTo>
                      <a:pt x="384" y="92"/>
                    </a:lnTo>
                    <a:lnTo>
                      <a:pt x="375" y="95"/>
                    </a:lnTo>
                    <a:lnTo>
                      <a:pt x="368" y="96"/>
                    </a:lnTo>
                    <a:lnTo>
                      <a:pt x="361" y="98"/>
                    </a:lnTo>
                    <a:lnTo>
                      <a:pt x="355" y="99"/>
                    </a:lnTo>
                    <a:lnTo>
                      <a:pt x="351" y="101"/>
                    </a:lnTo>
                    <a:lnTo>
                      <a:pt x="348" y="102"/>
                    </a:lnTo>
                    <a:lnTo>
                      <a:pt x="348" y="104"/>
                    </a:lnTo>
                    <a:lnTo>
                      <a:pt x="350" y="106"/>
                    </a:lnTo>
                    <a:lnTo>
                      <a:pt x="356" y="109"/>
                    </a:lnTo>
                    <a:lnTo>
                      <a:pt x="357" y="110"/>
                    </a:lnTo>
                    <a:lnTo>
                      <a:pt x="350" y="119"/>
                    </a:lnTo>
                    <a:lnTo>
                      <a:pt x="347" y="128"/>
                    </a:lnTo>
                    <a:lnTo>
                      <a:pt x="344" y="138"/>
                    </a:lnTo>
                    <a:lnTo>
                      <a:pt x="343" y="147"/>
                    </a:lnTo>
                    <a:lnTo>
                      <a:pt x="342" y="157"/>
                    </a:lnTo>
                    <a:lnTo>
                      <a:pt x="343" y="166"/>
                    </a:lnTo>
                    <a:lnTo>
                      <a:pt x="344" y="175"/>
                    </a:lnTo>
                    <a:lnTo>
                      <a:pt x="347" y="185"/>
                    </a:lnTo>
                    <a:lnTo>
                      <a:pt x="347" y="194"/>
                    </a:lnTo>
                    <a:lnTo>
                      <a:pt x="349" y="203"/>
                    </a:lnTo>
                    <a:lnTo>
                      <a:pt x="350" y="213"/>
                    </a:lnTo>
                    <a:lnTo>
                      <a:pt x="352" y="222"/>
                    </a:lnTo>
                    <a:lnTo>
                      <a:pt x="352" y="232"/>
                    </a:lnTo>
                    <a:lnTo>
                      <a:pt x="352" y="241"/>
                    </a:lnTo>
                    <a:lnTo>
                      <a:pt x="350" y="250"/>
                    </a:lnTo>
                    <a:lnTo>
                      <a:pt x="349" y="260"/>
                    </a:lnTo>
                    <a:lnTo>
                      <a:pt x="349" y="261"/>
                    </a:lnTo>
                    <a:lnTo>
                      <a:pt x="344" y="261"/>
                    </a:lnTo>
                    <a:lnTo>
                      <a:pt x="339" y="264"/>
                    </a:lnTo>
                    <a:lnTo>
                      <a:pt x="335" y="267"/>
                    </a:lnTo>
                    <a:lnTo>
                      <a:pt x="331" y="270"/>
                    </a:lnTo>
                    <a:lnTo>
                      <a:pt x="324" y="276"/>
                    </a:lnTo>
                    <a:lnTo>
                      <a:pt x="318" y="282"/>
                    </a:lnTo>
                    <a:lnTo>
                      <a:pt x="310" y="287"/>
                    </a:lnTo>
                    <a:lnTo>
                      <a:pt x="302" y="289"/>
                    </a:lnTo>
                    <a:lnTo>
                      <a:pt x="297" y="288"/>
                    </a:lnTo>
                    <a:lnTo>
                      <a:pt x="292" y="288"/>
                    </a:lnTo>
                    <a:lnTo>
                      <a:pt x="288" y="285"/>
                    </a:lnTo>
                    <a:lnTo>
                      <a:pt x="282" y="282"/>
                    </a:lnTo>
                    <a:lnTo>
                      <a:pt x="282" y="288"/>
                    </a:lnTo>
                    <a:lnTo>
                      <a:pt x="283" y="293"/>
                    </a:lnTo>
                    <a:lnTo>
                      <a:pt x="282" y="296"/>
                    </a:lnTo>
                    <a:lnTo>
                      <a:pt x="281" y="300"/>
                    </a:lnTo>
                    <a:lnTo>
                      <a:pt x="277" y="305"/>
                    </a:lnTo>
                    <a:lnTo>
                      <a:pt x="272" y="307"/>
                    </a:lnTo>
                    <a:lnTo>
                      <a:pt x="264" y="305"/>
                    </a:lnTo>
                    <a:lnTo>
                      <a:pt x="255" y="302"/>
                    </a:lnTo>
                    <a:lnTo>
                      <a:pt x="251" y="298"/>
                    </a:lnTo>
                    <a:lnTo>
                      <a:pt x="245" y="296"/>
                    </a:lnTo>
                    <a:lnTo>
                      <a:pt x="240" y="293"/>
                    </a:lnTo>
                    <a:lnTo>
                      <a:pt x="235" y="289"/>
                    </a:lnTo>
                    <a:lnTo>
                      <a:pt x="230" y="282"/>
                    </a:lnTo>
                    <a:lnTo>
                      <a:pt x="225" y="278"/>
                    </a:lnTo>
                    <a:lnTo>
                      <a:pt x="219" y="274"/>
                    </a:lnTo>
                    <a:lnTo>
                      <a:pt x="215" y="271"/>
                    </a:lnTo>
                    <a:lnTo>
                      <a:pt x="207" y="269"/>
                    </a:lnTo>
                    <a:lnTo>
                      <a:pt x="200" y="267"/>
                    </a:lnTo>
                    <a:lnTo>
                      <a:pt x="194" y="266"/>
                    </a:lnTo>
                    <a:lnTo>
                      <a:pt x="187" y="266"/>
                    </a:lnTo>
                    <a:lnTo>
                      <a:pt x="178" y="266"/>
                    </a:lnTo>
                    <a:lnTo>
                      <a:pt x="171" y="268"/>
                    </a:lnTo>
                    <a:lnTo>
                      <a:pt x="163" y="270"/>
                    </a:lnTo>
                    <a:lnTo>
                      <a:pt x="157" y="272"/>
                    </a:lnTo>
                    <a:lnTo>
                      <a:pt x="149" y="275"/>
                    </a:lnTo>
                    <a:lnTo>
                      <a:pt x="141" y="278"/>
                    </a:lnTo>
                    <a:lnTo>
                      <a:pt x="135" y="282"/>
                    </a:lnTo>
                    <a:lnTo>
                      <a:pt x="130" y="288"/>
                    </a:lnTo>
                    <a:lnTo>
                      <a:pt x="137" y="288"/>
                    </a:lnTo>
                    <a:lnTo>
                      <a:pt x="144" y="289"/>
                    </a:lnTo>
                    <a:lnTo>
                      <a:pt x="153" y="289"/>
                    </a:lnTo>
                    <a:lnTo>
                      <a:pt x="161" y="289"/>
                    </a:lnTo>
                    <a:lnTo>
                      <a:pt x="170" y="289"/>
                    </a:lnTo>
                    <a:lnTo>
                      <a:pt x="178" y="291"/>
                    </a:lnTo>
                    <a:lnTo>
                      <a:pt x="188" y="292"/>
                    </a:lnTo>
                    <a:lnTo>
                      <a:pt x="197" y="295"/>
                    </a:lnTo>
                    <a:lnTo>
                      <a:pt x="205" y="296"/>
                    </a:lnTo>
                    <a:lnTo>
                      <a:pt x="213" y="299"/>
                    </a:lnTo>
                    <a:lnTo>
                      <a:pt x="219" y="303"/>
                    </a:lnTo>
                    <a:lnTo>
                      <a:pt x="226" y="308"/>
                    </a:lnTo>
                    <a:lnTo>
                      <a:pt x="231" y="314"/>
                    </a:lnTo>
                    <a:lnTo>
                      <a:pt x="235" y="319"/>
                    </a:lnTo>
                    <a:lnTo>
                      <a:pt x="239" y="327"/>
                    </a:lnTo>
                    <a:lnTo>
                      <a:pt x="242" y="336"/>
                    </a:lnTo>
                    <a:lnTo>
                      <a:pt x="232" y="332"/>
                    </a:lnTo>
                    <a:lnTo>
                      <a:pt x="221" y="328"/>
                    </a:lnTo>
                    <a:lnTo>
                      <a:pt x="212" y="325"/>
                    </a:lnTo>
                    <a:lnTo>
                      <a:pt x="203" y="322"/>
                    </a:lnTo>
                    <a:lnTo>
                      <a:pt x="194" y="319"/>
                    </a:lnTo>
                    <a:lnTo>
                      <a:pt x="185" y="317"/>
                    </a:lnTo>
                    <a:lnTo>
                      <a:pt x="176" y="315"/>
                    </a:lnTo>
                    <a:lnTo>
                      <a:pt x="167" y="315"/>
                    </a:lnTo>
                    <a:lnTo>
                      <a:pt x="158" y="314"/>
                    </a:lnTo>
                    <a:lnTo>
                      <a:pt x="148" y="314"/>
                    </a:lnTo>
                    <a:lnTo>
                      <a:pt x="139" y="315"/>
                    </a:lnTo>
                    <a:lnTo>
                      <a:pt x="130" y="317"/>
                    </a:lnTo>
                    <a:lnTo>
                      <a:pt x="120" y="319"/>
                    </a:lnTo>
                    <a:lnTo>
                      <a:pt x="112" y="323"/>
                    </a:lnTo>
                    <a:lnTo>
                      <a:pt x="102" y="327"/>
                    </a:lnTo>
                    <a:lnTo>
                      <a:pt x="94" y="333"/>
                    </a:lnTo>
                    <a:lnTo>
                      <a:pt x="100" y="333"/>
                    </a:lnTo>
                    <a:lnTo>
                      <a:pt x="108" y="333"/>
                    </a:lnTo>
                    <a:lnTo>
                      <a:pt x="116" y="333"/>
                    </a:lnTo>
                    <a:lnTo>
                      <a:pt x="125" y="334"/>
                    </a:lnTo>
                    <a:lnTo>
                      <a:pt x="134" y="334"/>
                    </a:lnTo>
                    <a:lnTo>
                      <a:pt x="143" y="335"/>
                    </a:lnTo>
                    <a:lnTo>
                      <a:pt x="153" y="337"/>
                    </a:lnTo>
                    <a:lnTo>
                      <a:pt x="163" y="340"/>
                    </a:lnTo>
                    <a:lnTo>
                      <a:pt x="172" y="343"/>
                    </a:lnTo>
                    <a:lnTo>
                      <a:pt x="180" y="346"/>
                    </a:lnTo>
                    <a:lnTo>
                      <a:pt x="188" y="350"/>
                    </a:lnTo>
                    <a:lnTo>
                      <a:pt x="197" y="355"/>
                    </a:lnTo>
                    <a:lnTo>
                      <a:pt x="202" y="360"/>
                    </a:lnTo>
                    <a:lnTo>
                      <a:pt x="207" y="366"/>
                    </a:lnTo>
                    <a:lnTo>
                      <a:pt x="211" y="374"/>
                    </a:lnTo>
                    <a:lnTo>
                      <a:pt x="215" y="383"/>
                    </a:lnTo>
                    <a:lnTo>
                      <a:pt x="213" y="383"/>
                    </a:lnTo>
                    <a:lnTo>
                      <a:pt x="213" y="384"/>
                    </a:lnTo>
                    <a:lnTo>
                      <a:pt x="207" y="379"/>
                    </a:lnTo>
                    <a:lnTo>
                      <a:pt x="201" y="375"/>
                    </a:lnTo>
                    <a:lnTo>
                      <a:pt x="196" y="373"/>
                    </a:lnTo>
                    <a:lnTo>
                      <a:pt x="189" y="371"/>
                    </a:lnTo>
                    <a:lnTo>
                      <a:pt x="182" y="368"/>
                    </a:lnTo>
                    <a:lnTo>
                      <a:pt x="178" y="367"/>
                    </a:lnTo>
                    <a:lnTo>
                      <a:pt x="170" y="366"/>
                    </a:lnTo>
                    <a:lnTo>
                      <a:pt x="165" y="366"/>
                    </a:lnTo>
                    <a:lnTo>
                      <a:pt x="159" y="365"/>
                    </a:lnTo>
                    <a:lnTo>
                      <a:pt x="152" y="365"/>
                    </a:lnTo>
                    <a:lnTo>
                      <a:pt x="145" y="366"/>
                    </a:lnTo>
                    <a:lnTo>
                      <a:pt x="140" y="367"/>
                    </a:lnTo>
                    <a:lnTo>
                      <a:pt x="133" y="367"/>
                    </a:lnTo>
                    <a:lnTo>
                      <a:pt x="127" y="369"/>
                    </a:lnTo>
                    <a:lnTo>
                      <a:pt x="122" y="370"/>
                    </a:lnTo>
                    <a:lnTo>
                      <a:pt x="118" y="372"/>
                    </a:lnTo>
                    <a:lnTo>
                      <a:pt x="124" y="373"/>
                    </a:lnTo>
                    <a:lnTo>
                      <a:pt x="132" y="376"/>
                    </a:lnTo>
                    <a:lnTo>
                      <a:pt x="139" y="379"/>
                    </a:lnTo>
                    <a:lnTo>
                      <a:pt x="145" y="383"/>
                    </a:lnTo>
                    <a:lnTo>
                      <a:pt x="150" y="387"/>
                    </a:lnTo>
                    <a:lnTo>
                      <a:pt x="155" y="392"/>
                    </a:lnTo>
                    <a:lnTo>
                      <a:pt x="159" y="397"/>
                    </a:lnTo>
                    <a:lnTo>
                      <a:pt x="162" y="403"/>
                    </a:lnTo>
                    <a:lnTo>
                      <a:pt x="163" y="411"/>
                    </a:lnTo>
                    <a:lnTo>
                      <a:pt x="159" y="419"/>
                    </a:lnTo>
                    <a:lnTo>
                      <a:pt x="154" y="421"/>
                    </a:lnTo>
                    <a:lnTo>
                      <a:pt x="147" y="422"/>
                    </a:lnTo>
                    <a:lnTo>
                      <a:pt x="139" y="423"/>
                    </a:lnTo>
                    <a:lnTo>
                      <a:pt x="128" y="423"/>
                    </a:lnTo>
                    <a:lnTo>
                      <a:pt x="122" y="425"/>
                    </a:lnTo>
                    <a:lnTo>
                      <a:pt x="118" y="427"/>
                    </a:lnTo>
                    <a:lnTo>
                      <a:pt x="113" y="428"/>
                    </a:lnTo>
                    <a:lnTo>
                      <a:pt x="108" y="430"/>
                    </a:lnTo>
                    <a:lnTo>
                      <a:pt x="103" y="432"/>
                    </a:lnTo>
                    <a:lnTo>
                      <a:pt x="98" y="435"/>
                    </a:lnTo>
                    <a:lnTo>
                      <a:pt x="94" y="438"/>
                    </a:lnTo>
                    <a:lnTo>
                      <a:pt x="90" y="440"/>
                    </a:lnTo>
                    <a:lnTo>
                      <a:pt x="82" y="446"/>
                    </a:lnTo>
                    <a:lnTo>
                      <a:pt x="75" y="453"/>
                    </a:lnTo>
                    <a:lnTo>
                      <a:pt x="71" y="457"/>
                    </a:lnTo>
                    <a:lnTo>
                      <a:pt x="67" y="462"/>
                    </a:lnTo>
                    <a:lnTo>
                      <a:pt x="65" y="467"/>
                    </a:lnTo>
                    <a:lnTo>
                      <a:pt x="63" y="473"/>
                    </a:lnTo>
                    <a:lnTo>
                      <a:pt x="69" y="469"/>
                    </a:lnTo>
                    <a:lnTo>
                      <a:pt x="76" y="467"/>
                    </a:lnTo>
                    <a:lnTo>
                      <a:pt x="83" y="464"/>
                    </a:lnTo>
                    <a:lnTo>
                      <a:pt x="91" y="461"/>
                    </a:lnTo>
                    <a:lnTo>
                      <a:pt x="99" y="458"/>
                    </a:lnTo>
                    <a:lnTo>
                      <a:pt x="106" y="455"/>
                    </a:lnTo>
                    <a:lnTo>
                      <a:pt x="114" y="452"/>
                    </a:lnTo>
                    <a:lnTo>
                      <a:pt x="122" y="450"/>
                    </a:lnTo>
                    <a:lnTo>
                      <a:pt x="129" y="448"/>
                    </a:lnTo>
                    <a:lnTo>
                      <a:pt x="137" y="447"/>
                    </a:lnTo>
                    <a:lnTo>
                      <a:pt x="144" y="447"/>
                    </a:lnTo>
                    <a:lnTo>
                      <a:pt x="152" y="448"/>
                    </a:lnTo>
                    <a:lnTo>
                      <a:pt x="159" y="449"/>
                    </a:lnTo>
                    <a:lnTo>
                      <a:pt x="167" y="451"/>
                    </a:lnTo>
                    <a:lnTo>
                      <a:pt x="174" y="455"/>
                    </a:lnTo>
                    <a:lnTo>
                      <a:pt x="180" y="461"/>
                    </a:lnTo>
                    <a:lnTo>
                      <a:pt x="174" y="462"/>
                    </a:lnTo>
                    <a:lnTo>
                      <a:pt x="167" y="465"/>
                    </a:lnTo>
                    <a:lnTo>
                      <a:pt x="159" y="467"/>
                    </a:lnTo>
                    <a:lnTo>
                      <a:pt x="154" y="469"/>
                    </a:lnTo>
                    <a:lnTo>
                      <a:pt x="147" y="472"/>
                    </a:lnTo>
                    <a:lnTo>
                      <a:pt x="141" y="475"/>
                    </a:lnTo>
                    <a:lnTo>
                      <a:pt x="134" y="478"/>
                    </a:lnTo>
                    <a:lnTo>
                      <a:pt x="128" y="482"/>
                    </a:lnTo>
                    <a:lnTo>
                      <a:pt x="120" y="485"/>
                    </a:lnTo>
                    <a:lnTo>
                      <a:pt x="114" y="487"/>
                    </a:lnTo>
                    <a:lnTo>
                      <a:pt x="106" y="490"/>
                    </a:lnTo>
                    <a:lnTo>
                      <a:pt x="101" y="494"/>
                    </a:lnTo>
                    <a:lnTo>
                      <a:pt x="94" y="497"/>
                    </a:lnTo>
                    <a:lnTo>
                      <a:pt x="86" y="499"/>
                    </a:lnTo>
                    <a:lnTo>
                      <a:pt x="80" y="502"/>
                    </a:lnTo>
                    <a:lnTo>
                      <a:pt x="74" y="505"/>
                    </a:lnTo>
                    <a:lnTo>
                      <a:pt x="76" y="507"/>
                    </a:lnTo>
                    <a:lnTo>
                      <a:pt x="82" y="509"/>
                    </a:lnTo>
                    <a:lnTo>
                      <a:pt x="86" y="509"/>
                    </a:lnTo>
                    <a:lnTo>
                      <a:pt x="93" y="510"/>
                    </a:lnTo>
                    <a:lnTo>
                      <a:pt x="99" y="509"/>
                    </a:lnTo>
                    <a:lnTo>
                      <a:pt x="105" y="508"/>
                    </a:lnTo>
                    <a:lnTo>
                      <a:pt x="113" y="507"/>
                    </a:lnTo>
                    <a:lnTo>
                      <a:pt x="121" y="506"/>
                    </a:lnTo>
                    <a:lnTo>
                      <a:pt x="128" y="504"/>
                    </a:lnTo>
                    <a:lnTo>
                      <a:pt x="135" y="503"/>
                    </a:lnTo>
                    <a:lnTo>
                      <a:pt x="141" y="502"/>
                    </a:lnTo>
                    <a:lnTo>
                      <a:pt x="150" y="502"/>
                    </a:lnTo>
                    <a:lnTo>
                      <a:pt x="156" y="502"/>
                    </a:lnTo>
                    <a:lnTo>
                      <a:pt x="162" y="504"/>
                    </a:lnTo>
                    <a:lnTo>
                      <a:pt x="168" y="507"/>
                    </a:lnTo>
                    <a:lnTo>
                      <a:pt x="174" y="512"/>
                    </a:lnTo>
                    <a:lnTo>
                      <a:pt x="167" y="517"/>
                    </a:lnTo>
                    <a:lnTo>
                      <a:pt x="159" y="520"/>
                    </a:lnTo>
                    <a:lnTo>
                      <a:pt x="153" y="520"/>
                    </a:lnTo>
                    <a:lnTo>
                      <a:pt x="148" y="521"/>
                    </a:lnTo>
                    <a:lnTo>
                      <a:pt x="142" y="522"/>
                    </a:lnTo>
                    <a:lnTo>
                      <a:pt x="139" y="523"/>
                    </a:lnTo>
                    <a:lnTo>
                      <a:pt x="133" y="523"/>
                    </a:lnTo>
                    <a:lnTo>
                      <a:pt x="128" y="524"/>
                    </a:lnTo>
                    <a:lnTo>
                      <a:pt x="123" y="525"/>
                    </a:lnTo>
                    <a:lnTo>
                      <a:pt x="121" y="527"/>
                    </a:lnTo>
                    <a:lnTo>
                      <a:pt x="118" y="530"/>
                    </a:lnTo>
                    <a:lnTo>
                      <a:pt x="116" y="534"/>
                    </a:lnTo>
                    <a:lnTo>
                      <a:pt x="115" y="538"/>
                    </a:lnTo>
                    <a:lnTo>
                      <a:pt x="116" y="544"/>
                    </a:lnTo>
                    <a:lnTo>
                      <a:pt x="111" y="543"/>
                    </a:lnTo>
                    <a:lnTo>
                      <a:pt x="107" y="545"/>
                    </a:lnTo>
                    <a:lnTo>
                      <a:pt x="103" y="548"/>
                    </a:lnTo>
                    <a:lnTo>
                      <a:pt x="101" y="553"/>
                    </a:lnTo>
                    <a:lnTo>
                      <a:pt x="99" y="557"/>
                    </a:lnTo>
                    <a:lnTo>
                      <a:pt x="98" y="561"/>
                    </a:lnTo>
                    <a:lnTo>
                      <a:pt x="96" y="565"/>
                    </a:lnTo>
                    <a:lnTo>
                      <a:pt x="95" y="570"/>
                    </a:lnTo>
                    <a:lnTo>
                      <a:pt x="100" y="567"/>
                    </a:lnTo>
                    <a:lnTo>
                      <a:pt x="103" y="565"/>
                    </a:lnTo>
                    <a:lnTo>
                      <a:pt x="109" y="563"/>
                    </a:lnTo>
                    <a:lnTo>
                      <a:pt x="114" y="561"/>
                    </a:lnTo>
                    <a:lnTo>
                      <a:pt x="119" y="559"/>
                    </a:lnTo>
                    <a:lnTo>
                      <a:pt x="123" y="557"/>
                    </a:lnTo>
                    <a:lnTo>
                      <a:pt x="129" y="555"/>
                    </a:lnTo>
                    <a:lnTo>
                      <a:pt x="134" y="554"/>
                    </a:lnTo>
                    <a:lnTo>
                      <a:pt x="139" y="551"/>
                    </a:lnTo>
                    <a:lnTo>
                      <a:pt x="143" y="550"/>
                    </a:lnTo>
                    <a:lnTo>
                      <a:pt x="149" y="548"/>
                    </a:lnTo>
                    <a:lnTo>
                      <a:pt x="154" y="547"/>
                    </a:lnTo>
                    <a:lnTo>
                      <a:pt x="159" y="546"/>
                    </a:lnTo>
                    <a:lnTo>
                      <a:pt x="165" y="546"/>
                    </a:lnTo>
                    <a:lnTo>
                      <a:pt x="171" y="546"/>
                    </a:lnTo>
                    <a:lnTo>
                      <a:pt x="178" y="547"/>
                    </a:lnTo>
                    <a:lnTo>
                      <a:pt x="178" y="556"/>
                    </a:lnTo>
                    <a:lnTo>
                      <a:pt x="175" y="564"/>
                    </a:lnTo>
                    <a:lnTo>
                      <a:pt x="170" y="569"/>
                    </a:lnTo>
                    <a:lnTo>
                      <a:pt x="165" y="574"/>
                    </a:lnTo>
                    <a:lnTo>
                      <a:pt x="158" y="578"/>
                    </a:lnTo>
                    <a:lnTo>
                      <a:pt x="150" y="581"/>
                    </a:lnTo>
                    <a:lnTo>
                      <a:pt x="141" y="582"/>
                    </a:lnTo>
                    <a:lnTo>
                      <a:pt x="132" y="585"/>
                    </a:lnTo>
                    <a:lnTo>
                      <a:pt x="122" y="587"/>
                    </a:lnTo>
                    <a:lnTo>
                      <a:pt x="114" y="590"/>
                    </a:lnTo>
                    <a:lnTo>
                      <a:pt x="106" y="592"/>
                    </a:lnTo>
                    <a:lnTo>
                      <a:pt x="101" y="598"/>
                    </a:lnTo>
                    <a:lnTo>
                      <a:pt x="94" y="602"/>
                    </a:lnTo>
                    <a:lnTo>
                      <a:pt x="92" y="611"/>
                    </a:lnTo>
                    <a:lnTo>
                      <a:pt x="91" y="619"/>
                    </a:lnTo>
                    <a:lnTo>
                      <a:pt x="94" y="631"/>
                    </a:lnTo>
                    <a:lnTo>
                      <a:pt x="98" y="630"/>
                    </a:lnTo>
                    <a:lnTo>
                      <a:pt x="103" y="629"/>
                    </a:lnTo>
                    <a:lnTo>
                      <a:pt x="108" y="627"/>
                    </a:lnTo>
                    <a:lnTo>
                      <a:pt x="113" y="625"/>
                    </a:lnTo>
                    <a:lnTo>
                      <a:pt x="119" y="622"/>
                    </a:lnTo>
                    <a:lnTo>
                      <a:pt x="123" y="621"/>
                    </a:lnTo>
                    <a:lnTo>
                      <a:pt x="129" y="618"/>
                    </a:lnTo>
                    <a:lnTo>
                      <a:pt x="135" y="617"/>
                    </a:lnTo>
                    <a:lnTo>
                      <a:pt x="140" y="615"/>
                    </a:lnTo>
                    <a:lnTo>
                      <a:pt x="145" y="614"/>
                    </a:lnTo>
                    <a:lnTo>
                      <a:pt x="150" y="613"/>
                    </a:lnTo>
                    <a:lnTo>
                      <a:pt x="157" y="613"/>
                    </a:lnTo>
                    <a:lnTo>
                      <a:pt x="161" y="613"/>
                    </a:lnTo>
                    <a:lnTo>
                      <a:pt x="168" y="614"/>
                    </a:lnTo>
                    <a:lnTo>
                      <a:pt x="173" y="616"/>
                    </a:lnTo>
                    <a:lnTo>
                      <a:pt x="178" y="619"/>
                    </a:lnTo>
                    <a:lnTo>
                      <a:pt x="170" y="619"/>
                    </a:lnTo>
                    <a:lnTo>
                      <a:pt x="161" y="621"/>
                    </a:lnTo>
                    <a:lnTo>
                      <a:pt x="153" y="624"/>
                    </a:lnTo>
                    <a:lnTo>
                      <a:pt x="145" y="630"/>
                    </a:lnTo>
                    <a:lnTo>
                      <a:pt x="137" y="634"/>
                    </a:lnTo>
                    <a:lnTo>
                      <a:pt x="130" y="639"/>
                    </a:lnTo>
                    <a:lnTo>
                      <a:pt x="122" y="645"/>
                    </a:lnTo>
                    <a:lnTo>
                      <a:pt x="119" y="651"/>
                    </a:lnTo>
                    <a:lnTo>
                      <a:pt x="113" y="655"/>
                    </a:lnTo>
                    <a:lnTo>
                      <a:pt x="112" y="659"/>
                    </a:lnTo>
                    <a:lnTo>
                      <a:pt x="111" y="663"/>
                    </a:lnTo>
                    <a:lnTo>
                      <a:pt x="113" y="667"/>
                    </a:lnTo>
                    <a:lnTo>
                      <a:pt x="118" y="668"/>
                    </a:lnTo>
                    <a:lnTo>
                      <a:pt x="124" y="668"/>
                    </a:lnTo>
                    <a:lnTo>
                      <a:pt x="135" y="668"/>
                    </a:lnTo>
                    <a:lnTo>
                      <a:pt x="150" y="665"/>
                    </a:lnTo>
                    <a:lnTo>
                      <a:pt x="156" y="669"/>
                    </a:lnTo>
                    <a:lnTo>
                      <a:pt x="163" y="670"/>
                    </a:lnTo>
                    <a:lnTo>
                      <a:pt x="154" y="677"/>
                    </a:lnTo>
                    <a:lnTo>
                      <a:pt x="144" y="685"/>
                    </a:lnTo>
                    <a:lnTo>
                      <a:pt x="132" y="692"/>
                    </a:lnTo>
                    <a:lnTo>
                      <a:pt x="121" y="697"/>
                    </a:lnTo>
                    <a:lnTo>
                      <a:pt x="108" y="702"/>
                    </a:lnTo>
                    <a:lnTo>
                      <a:pt x="95" y="706"/>
                    </a:lnTo>
                    <a:lnTo>
                      <a:pt x="82" y="707"/>
                    </a:lnTo>
                    <a:lnTo>
                      <a:pt x="70" y="708"/>
                    </a:lnTo>
                    <a:lnTo>
                      <a:pt x="57" y="706"/>
                    </a:lnTo>
                    <a:lnTo>
                      <a:pt x="45" y="704"/>
                    </a:lnTo>
                    <a:lnTo>
                      <a:pt x="35" y="698"/>
                    </a:lnTo>
                    <a:lnTo>
                      <a:pt x="26" y="692"/>
                    </a:lnTo>
                    <a:lnTo>
                      <a:pt x="18" y="682"/>
                    </a:lnTo>
                    <a:lnTo>
                      <a:pt x="12" y="671"/>
                    </a:lnTo>
                    <a:lnTo>
                      <a:pt x="8" y="657"/>
                    </a:lnTo>
                    <a:lnTo>
                      <a:pt x="7" y="641"/>
                    </a:lnTo>
                    <a:lnTo>
                      <a:pt x="1" y="624"/>
                    </a:lnTo>
                    <a:lnTo>
                      <a:pt x="0" y="609"/>
                    </a:lnTo>
                    <a:lnTo>
                      <a:pt x="1" y="594"/>
                    </a:lnTo>
                    <a:lnTo>
                      <a:pt x="4" y="581"/>
                    </a:lnTo>
                    <a:lnTo>
                      <a:pt x="8" y="568"/>
                    </a:lnTo>
                    <a:lnTo>
                      <a:pt x="15" y="556"/>
                    </a:lnTo>
                    <a:lnTo>
                      <a:pt x="22" y="544"/>
                    </a:lnTo>
                    <a:lnTo>
                      <a:pt x="29" y="535"/>
                    </a:lnTo>
                    <a:lnTo>
                      <a:pt x="34" y="523"/>
                    </a:lnTo>
                    <a:lnTo>
                      <a:pt x="40" y="512"/>
                    </a:lnTo>
                    <a:lnTo>
                      <a:pt x="44" y="501"/>
                    </a:lnTo>
                    <a:lnTo>
                      <a:pt x="45" y="490"/>
                    </a:lnTo>
                    <a:lnTo>
                      <a:pt x="44" y="478"/>
                    </a:lnTo>
                    <a:lnTo>
                      <a:pt x="39" y="466"/>
                    </a:lnTo>
                    <a:lnTo>
                      <a:pt x="30" y="454"/>
                    </a:lnTo>
                    <a:lnTo>
                      <a:pt x="18" y="442"/>
                    </a:lnTo>
                    <a:lnTo>
                      <a:pt x="7" y="413"/>
                    </a:lnTo>
                    <a:lnTo>
                      <a:pt x="5" y="387"/>
                    </a:lnTo>
                    <a:lnTo>
                      <a:pt x="7" y="361"/>
                    </a:lnTo>
                    <a:lnTo>
                      <a:pt x="16" y="337"/>
                    </a:lnTo>
                    <a:lnTo>
                      <a:pt x="28" y="314"/>
                    </a:lnTo>
                    <a:lnTo>
                      <a:pt x="44" y="295"/>
                    </a:lnTo>
                    <a:lnTo>
                      <a:pt x="64" y="276"/>
                    </a:lnTo>
                    <a:lnTo>
                      <a:pt x="87" y="260"/>
                    </a:lnTo>
                    <a:lnTo>
                      <a:pt x="111" y="247"/>
                    </a:lnTo>
                    <a:lnTo>
                      <a:pt x="138" y="238"/>
                    </a:lnTo>
                    <a:lnTo>
                      <a:pt x="164" y="231"/>
                    </a:lnTo>
                    <a:lnTo>
                      <a:pt x="192" y="229"/>
                    </a:lnTo>
                    <a:lnTo>
                      <a:pt x="217" y="230"/>
                    </a:lnTo>
                    <a:lnTo>
                      <a:pt x="244" y="236"/>
                    </a:lnTo>
                    <a:lnTo>
                      <a:pt x="269" y="246"/>
                    </a:lnTo>
                    <a:lnTo>
                      <a:pt x="291" y="261"/>
                    </a:lnTo>
                    <a:lnTo>
                      <a:pt x="297" y="262"/>
                    </a:lnTo>
                    <a:lnTo>
                      <a:pt x="303" y="263"/>
                    </a:lnTo>
                    <a:lnTo>
                      <a:pt x="298" y="251"/>
                    </a:lnTo>
                    <a:lnTo>
                      <a:pt x="291" y="241"/>
                    </a:lnTo>
                    <a:lnTo>
                      <a:pt x="282" y="231"/>
                    </a:lnTo>
                    <a:lnTo>
                      <a:pt x="273" y="222"/>
                    </a:lnTo>
                    <a:lnTo>
                      <a:pt x="262" y="213"/>
                    </a:lnTo>
                    <a:lnTo>
                      <a:pt x="252" y="203"/>
                    </a:lnTo>
                    <a:lnTo>
                      <a:pt x="240" y="195"/>
                    </a:lnTo>
                    <a:lnTo>
                      <a:pt x="231" y="186"/>
                    </a:lnTo>
                    <a:lnTo>
                      <a:pt x="220" y="177"/>
                    </a:lnTo>
                    <a:lnTo>
                      <a:pt x="214" y="167"/>
                    </a:lnTo>
                    <a:lnTo>
                      <a:pt x="208" y="157"/>
                    </a:lnTo>
                    <a:lnTo>
                      <a:pt x="206" y="147"/>
                    </a:lnTo>
                    <a:lnTo>
                      <a:pt x="206" y="136"/>
                    </a:lnTo>
                    <a:lnTo>
                      <a:pt x="210" y="124"/>
                    </a:lnTo>
                    <a:lnTo>
                      <a:pt x="217" y="110"/>
                    </a:lnTo>
                    <a:lnTo>
                      <a:pt x="232" y="97"/>
                    </a:lnTo>
                    <a:lnTo>
                      <a:pt x="239" y="85"/>
                    </a:lnTo>
                    <a:lnTo>
                      <a:pt x="248" y="74"/>
                    </a:lnTo>
                    <a:lnTo>
                      <a:pt x="256" y="64"/>
                    </a:lnTo>
                    <a:lnTo>
                      <a:pt x="267" y="56"/>
                    </a:lnTo>
                    <a:lnTo>
                      <a:pt x="276" y="48"/>
                    </a:lnTo>
                    <a:lnTo>
                      <a:pt x="287" y="41"/>
                    </a:lnTo>
                    <a:lnTo>
                      <a:pt x="298" y="34"/>
                    </a:lnTo>
                    <a:lnTo>
                      <a:pt x="310" y="29"/>
                    </a:lnTo>
                    <a:lnTo>
                      <a:pt x="319" y="23"/>
                    </a:lnTo>
                    <a:lnTo>
                      <a:pt x="331" y="19"/>
                    </a:lnTo>
                    <a:lnTo>
                      <a:pt x="342" y="14"/>
                    </a:lnTo>
                    <a:lnTo>
                      <a:pt x="355" y="11"/>
                    </a:lnTo>
                    <a:lnTo>
                      <a:pt x="366" y="8"/>
                    </a:lnTo>
                    <a:lnTo>
                      <a:pt x="378" y="5"/>
                    </a:lnTo>
                    <a:lnTo>
                      <a:pt x="390" y="4"/>
                    </a:lnTo>
                    <a:lnTo>
                      <a:pt x="403"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0" name="Freeform 69"/>
              <p:cNvSpPr>
                <a:spLocks/>
              </p:cNvSpPr>
              <p:nvPr/>
            </p:nvSpPr>
            <p:spPr bwMode="auto">
              <a:xfrm>
                <a:off x="5728" y="1957"/>
                <a:ext cx="142" cy="121"/>
              </a:xfrm>
              <a:custGeom>
                <a:avLst/>
                <a:gdLst>
                  <a:gd name="T0" fmla="*/ 0 w 339"/>
                  <a:gd name="T1" fmla="*/ 0 h 271"/>
                  <a:gd name="T2" fmla="*/ 0 w 339"/>
                  <a:gd name="T3" fmla="*/ 0 h 271"/>
                  <a:gd name="T4" fmla="*/ 0 w 339"/>
                  <a:gd name="T5" fmla="*/ 0 h 271"/>
                  <a:gd name="T6" fmla="*/ 0 w 339"/>
                  <a:gd name="T7" fmla="*/ 0 h 271"/>
                  <a:gd name="T8" fmla="*/ 0 w 339"/>
                  <a:gd name="T9" fmla="*/ 0 h 271"/>
                  <a:gd name="T10" fmla="*/ 0 w 339"/>
                  <a:gd name="T11" fmla="*/ 0 h 271"/>
                  <a:gd name="T12" fmla="*/ 0 w 339"/>
                  <a:gd name="T13" fmla="*/ 0 h 271"/>
                  <a:gd name="T14" fmla="*/ 0 w 339"/>
                  <a:gd name="T15" fmla="*/ 0 h 271"/>
                  <a:gd name="T16" fmla="*/ 0 w 339"/>
                  <a:gd name="T17" fmla="*/ 0 h 271"/>
                  <a:gd name="T18" fmla="*/ 0 w 339"/>
                  <a:gd name="T19" fmla="*/ 0 h 271"/>
                  <a:gd name="T20" fmla="*/ 0 w 339"/>
                  <a:gd name="T21" fmla="*/ 0 h 271"/>
                  <a:gd name="T22" fmla="*/ 0 w 339"/>
                  <a:gd name="T23" fmla="*/ 0 h 271"/>
                  <a:gd name="T24" fmla="*/ 0 w 339"/>
                  <a:gd name="T25" fmla="*/ 0 h 271"/>
                  <a:gd name="T26" fmla="*/ 0 w 339"/>
                  <a:gd name="T27" fmla="*/ 0 h 271"/>
                  <a:gd name="T28" fmla="*/ 0 w 339"/>
                  <a:gd name="T29" fmla="*/ 0 h 271"/>
                  <a:gd name="T30" fmla="*/ 0 w 339"/>
                  <a:gd name="T31" fmla="*/ 0 h 271"/>
                  <a:gd name="T32" fmla="*/ 0 w 339"/>
                  <a:gd name="T33" fmla="*/ 0 h 271"/>
                  <a:gd name="T34" fmla="*/ 0 w 339"/>
                  <a:gd name="T35" fmla="*/ 0 h 271"/>
                  <a:gd name="T36" fmla="*/ 0 w 339"/>
                  <a:gd name="T37" fmla="*/ 0 h 271"/>
                  <a:gd name="T38" fmla="*/ 0 w 339"/>
                  <a:gd name="T39" fmla="*/ 0 h 271"/>
                  <a:gd name="T40" fmla="*/ 0 w 339"/>
                  <a:gd name="T41" fmla="*/ 0 h 271"/>
                  <a:gd name="T42" fmla="*/ 0 w 339"/>
                  <a:gd name="T43" fmla="*/ 0 h 271"/>
                  <a:gd name="T44" fmla="*/ 0 w 339"/>
                  <a:gd name="T45" fmla="*/ 0 h 271"/>
                  <a:gd name="T46" fmla="*/ 0 w 339"/>
                  <a:gd name="T47" fmla="*/ 0 h 271"/>
                  <a:gd name="T48" fmla="*/ 0 w 339"/>
                  <a:gd name="T49" fmla="*/ 0 h 271"/>
                  <a:gd name="T50" fmla="*/ 0 w 339"/>
                  <a:gd name="T51" fmla="*/ 0 h 271"/>
                  <a:gd name="T52" fmla="*/ 0 w 339"/>
                  <a:gd name="T53" fmla="*/ 0 h 271"/>
                  <a:gd name="T54" fmla="*/ 0 w 339"/>
                  <a:gd name="T55" fmla="*/ 0 h 271"/>
                  <a:gd name="T56" fmla="*/ 0 w 339"/>
                  <a:gd name="T57" fmla="*/ 0 h 271"/>
                  <a:gd name="T58" fmla="*/ 0 w 339"/>
                  <a:gd name="T59" fmla="*/ 0 h 271"/>
                  <a:gd name="T60" fmla="*/ 0 w 339"/>
                  <a:gd name="T61" fmla="*/ 0 h 271"/>
                  <a:gd name="T62" fmla="*/ 0 w 339"/>
                  <a:gd name="T63" fmla="*/ 0 h 271"/>
                  <a:gd name="T64" fmla="*/ 0 w 339"/>
                  <a:gd name="T65" fmla="*/ 0 h 271"/>
                  <a:gd name="T66" fmla="*/ 0 w 339"/>
                  <a:gd name="T67" fmla="*/ 0 h 271"/>
                  <a:gd name="T68" fmla="*/ 0 w 339"/>
                  <a:gd name="T69" fmla="*/ 0 h 271"/>
                  <a:gd name="T70" fmla="*/ 0 w 339"/>
                  <a:gd name="T71" fmla="*/ 0 h 271"/>
                  <a:gd name="T72" fmla="*/ 0 w 339"/>
                  <a:gd name="T73" fmla="*/ 0 h 271"/>
                  <a:gd name="T74" fmla="*/ 0 w 339"/>
                  <a:gd name="T75" fmla="*/ 0 h 271"/>
                  <a:gd name="T76" fmla="*/ 0 w 339"/>
                  <a:gd name="T77" fmla="*/ 0 h 271"/>
                  <a:gd name="T78" fmla="*/ 0 w 339"/>
                  <a:gd name="T79" fmla="*/ 0 h 271"/>
                  <a:gd name="T80" fmla="*/ 0 w 339"/>
                  <a:gd name="T81" fmla="*/ 0 h 271"/>
                  <a:gd name="T82" fmla="*/ 0 w 339"/>
                  <a:gd name="T83" fmla="*/ 0 h 271"/>
                  <a:gd name="T84" fmla="*/ 0 w 339"/>
                  <a:gd name="T85" fmla="*/ 0 h 271"/>
                  <a:gd name="T86" fmla="*/ 0 w 339"/>
                  <a:gd name="T87" fmla="*/ 0 h 271"/>
                  <a:gd name="T88" fmla="*/ 0 w 339"/>
                  <a:gd name="T89" fmla="*/ 0 h 271"/>
                  <a:gd name="T90" fmla="*/ 0 w 339"/>
                  <a:gd name="T91" fmla="*/ 0 h 271"/>
                  <a:gd name="T92" fmla="*/ 0 w 339"/>
                  <a:gd name="T93" fmla="*/ 0 h 271"/>
                  <a:gd name="T94" fmla="*/ 0 w 339"/>
                  <a:gd name="T95" fmla="*/ 0 h 271"/>
                  <a:gd name="T96" fmla="*/ 0 w 339"/>
                  <a:gd name="T97" fmla="*/ 0 h 271"/>
                  <a:gd name="T98" fmla="*/ 0 w 339"/>
                  <a:gd name="T99" fmla="*/ 0 h 271"/>
                  <a:gd name="T100" fmla="*/ 0 w 339"/>
                  <a:gd name="T101" fmla="*/ 0 h 271"/>
                  <a:gd name="T102" fmla="*/ 0 w 339"/>
                  <a:gd name="T103" fmla="*/ 0 h 2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9"/>
                  <a:gd name="T157" fmla="*/ 0 h 271"/>
                  <a:gd name="T158" fmla="*/ 339 w 339"/>
                  <a:gd name="T159" fmla="*/ 271 h 2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9" h="271">
                    <a:moveTo>
                      <a:pt x="204" y="4"/>
                    </a:moveTo>
                    <a:lnTo>
                      <a:pt x="223" y="0"/>
                    </a:lnTo>
                    <a:lnTo>
                      <a:pt x="242" y="1"/>
                    </a:lnTo>
                    <a:lnTo>
                      <a:pt x="261" y="4"/>
                    </a:lnTo>
                    <a:lnTo>
                      <a:pt x="278" y="11"/>
                    </a:lnTo>
                    <a:lnTo>
                      <a:pt x="292" y="18"/>
                    </a:lnTo>
                    <a:lnTo>
                      <a:pt x="307" y="30"/>
                    </a:lnTo>
                    <a:lnTo>
                      <a:pt x="318" y="42"/>
                    </a:lnTo>
                    <a:lnTo>
                      <a:pt x="328" y="55"/>
                    </a:lnTo>
                    <a:lnTo>
                      <a:pt x="336" y="69"/>
                    </a:lnTo>
                    <a:lnTo>
                      <a:pt x="339" y="85"/>
                    </a:lnTo>
                    <a:lnTo>
                      <a:pt x="339" y="101"/>
                    </a:lnTo>
                    <a:lnTo>
                      <a:pt x="337" y="116"/>
                    </a:lnTo>
                    <a:lnTo>
                      <a:pt x="331" y="129"/>
                    </a:lnTo>
                    <a:lnTo>
                      <a:pt x="320" y="145"/>
                    </a:lnTo>
                    <a:lnTo>
                      <a:pt x="306" y="158"/>
                    </a:lnTo>
                    <a:lnTo>
                      <a:pt x="287" y="170"/>
                    </a:lnTo>
                    <a:lnTo>
                      <a:pt x="280" y="171"/>
                    </a:lnTo>
                    <a:lnTo>
                      <a:pt x="273" y="172"/>
                    </a:lnTo>
                    <a:lnTo>
                      <a:pt x="266" y="173"/>
                    </a:lnTo>
                    <a:lnTo>
                      <a:pt x="260" y="175"/>
                    </a:lnTo>
                    <a:lnTo>
                      <a:pt x="251" y="175"/>
                    </a:lnTo>
                    <a:lnTo>
                      <a:pt x="244" y="175"/>
                    </a:lnTo>
                    <a:lnTo>
                      <a:pt x="238" y="174"/>
                    </a:lnTo>
                    <a:lnTo>
                      <a:pt x="232" y="172"/>
                    </a:lnTo>
                    <a:lnTo>
                      <a:pt x="224" y="177"/>
                    </a:lnTo>
                    <a:lnTo>
                      <a:pt x="217" y="177"/>
                    </a:lnTo>
                    <a:lnTo>
                      <a:pt x="207" y="175"/>
                    </a:lnTo>
                    <a:lnTo>
                      <a:pt x="199" y="170"/>
                    </a:lnTo>
                    <a:lnTo>
                      <a:pt x="194" y="168"/>
                    </a:lnTo>
                    <a:lnTo>
                      <a:pt x="188" y="165"/>
                    </a:lnTo>
                    <a:lnTo>
                      <a:pt x="184" y="163"/>
                    </a:lnTo>
                    <a:lnTo>
                      <a:pt x="179" y="162"/>
                    </a:lnTo>
                    <a:lnTo>
                      <a:pt x="174" y="159"/>
                    </a:lnTo>
                    <a:lnTo>
                      <a:pt x="168" y="159"/>
                    </a:lnTo>
                    <a:lnTo>
                      <a:pt x="164" y="159"/>
                    </a:lnTo>
                    <a:lnTo>
                      <a:pt x="159" y="162"/>
                    </a:lnTo>
                    <a:lnTo>
                      <a:pt x="165" y="169"/>
                    </a:lnTo>
                    <a:lnTo>
                      <a:pt x="173" y="177"/>
                    </a:lnTo>
                    <a:lnTo>
                      <a:pt x="177" y="179"/>
                    </a:lnTo>
                    <a:lnTo>
                      <a:pt x="183" y="182"/>
                    </a:lnTo>
                    <a:lnTo>
                      <a:pt x="187" y="184"/>
                    </a:lnTo>
                    <a:lnTo>
                      <a:pt x="194" y="187"/>
                    </a:lnTo>
                    <a:lnTo>
                      <a:pt x="199" y="190"/>
                    </a:lnTo>
                    <a:lnTo>
                      <a:pt x="204" y="193"/>
                    </a:lnTo>
                    <a:lnTo>
                      <a:pt x="209" y="196"/>
                    </a:lnTo>
                    <a:lnTo>
                      <a:pt x="215" y="199"/>
                    </a:lnTo>
                    <a:lnTo>
                      <a:pt x="220" y="202"/>
                    </a:lnTo>
                    <a:lnTo>
                      <a:pt x="224" y="205"/>
                    </a:lnTo>
                    <a:lnTo>
                      <a:pt x="229" y="210"/>
                    </a:lnTo>
                    <a:lnTo>
                      <a:pt x="234" y="216"/>
                    </a:lnTo>
                    <a:lnTo>
                      <a:pt x="228" y="216"/>
                    </a:lnTo>
                    <a:lnTo>
                      <a:pt x="223" y="217"/>
                    </a:lnTo>
                    <a:lnTo>
                      <a:pt x="216" y="216"/>
                    </a:lnTo>
                    <a:lnTo>
                      <a:pt x="211" y="216"/>
                    </a:lnTo>
                    <a:lnTo>
                      <a:pt x="204" y="213"/>
                    </a:lnTo>
                    <a:lnTo>
                      <a:pt x="199" y="211"/>
                    </a:lnTo>
                    <a:lnTo>
                      <a:pt x="193" y="209"/>
                    </a:lnTo>
                    <a:lnTo>
                      <a:pt x="187" y="207"/>
                    </a:lnTo>
                    <a:lnTo>
                      <a:pt x="182" y="205"/>
                    </a:lnTo>
                    <a:lnTo>
                      <a:pt x="176" y="202"/>
                    </a:lnTo>
                    <a:lnTo>
                      <a:pt x="169" y="200"/>
                    </a:lnTo>
                    <a:lnTo>
                      <a:pt x="165" y="198"/>
                    </a:lnTo>
                    <a:lnTo>
                      <a:pt x="158" y="196"/>
                    </a:lnTo>
                    <a:lnTo>
                      <a:pt x="153" y="196"/>
                    </a:lnTo>
                    <a:lnTo>
                      <a:pt x="147" y="195"/>
                    </a:lnTo>
                    <a:lnTo>
                      <a:pt x="142" y="195"/>
                    </a:lnTo>
                    <a:lnTo>
                      <a:pt x="147" y="200"/>
                    </a:lnTo>
                    <a:lnTo>
                      <a:pt x="154" y="205"/>
                    </a:lnTo>
                    <a:lnTo>
                      <a:pt x="162" y="211"/>
                    </a:lnTo>
                    <a:lnTo>
                      <a:pt x="170" y="217"/>
                    </a:lnTo>
                    <a:lnTo>
                      <a:pt x="178" y="222"/>
                    </a:lnTo>
                    <a:lnTo>
                      <a:pt x="187" y="227"/>
                    </a:lnTo>
                    <a:lnTo>
                      <a:pt x="192" y="229"/>
                    </a:lnTo>
                    <a:lnTo>
                      <a:pt x="197" y="232"/>
                    </a:lnTo>
                    <a:lnTo>
                      <a:pt x="202" y="234"/>
                    </a:lnTo>
                    <a:lnTo>
                      <a:pt x="206" y="237"/>
                    </a:lnTo>
                    <a:lnTo>
                      <a:pt x="205" y="243"/>
                    </a:lnTo>
                    <a:lnTo>
                      <a:pt x="204" y="248"/>
                    </a:lnTo>
                    <a:lnTo>
                      <a:pt x="203" y="251"/>
                    </a:lnTo>
                    <a:lnTo>
                      <a:pt x="202" y="253"/>
                    </a:lnTo>
                    <a:lnTo>
                      <a:pt x="195" y="252"/>
                    </a:lnTo>
                    <a:lnTo>
                      <a:pt x="187" y="248"/>
                    </a:lnTo>
                    <a:lnTo>
                      <a:pt x="183" y="245"/>
                    </a:lnTo>
                    <a:lnTo>
                      <a:pt x="178" y="243"/>
                    </a:lnTo>
                    <a:lnTo>
                      <a:pt x="173" y="241"/>
                    </a:lnTo>
                    <a:lnTo>
                      <a:pt x="168" y="241"/>
                    </a:lnTo>
                    <a:lnTo>
                      <a:pt x="164" y="241"/>
                    </a:lnTo>
                    <a:lnTo>
                      <a:pt x="159" y="243"/>
                    </a:lnTo>
                    <a:lnTo>
                      <a:pt x="155" y="246"/>
                    </a:lnTo>
                    <a:lnTo>
                      <a:pt x="152" y="253"/>
                    </a:lnTo>
                    <a:lnTo>
                      <a:pt x="158" y="258"/>
                    </a:lnTo>
                    <a:lnTo>
                      <a:pt x="162" y="263"/>
                    </a:lnTo>
                    <a:lnTo>
                      <a:pt x="163" y="266"/>
                    </a:lnTo>
                    <a:lnTo>
                      <a:pt x="162" y="270"/>
                    </a:lnTo>
                    <a:lnTo>
                      <a:pt x="158" y="270"/>
                    </a:lnTo>
                    <a:lnTo>
                      <a:pt x="152" y="271"/>
                    </a:lnTo>
                    <a:lnTo>
                      <a:pt x="146" y="270"/>
                    </a:lnTo>
                    <a:lnTo>
                      <a:pt x="139" y="269"/>
                    </a:lnTo>
                    <a:lnTo>
                      <a:pt x="129" y="266"/>
                    </a:lnTo>
                    <a:lnTo>
                      <a:pt x="120" y="263"/>
                    </a:lnTo>
                    <a:lnTo>
                      <a:pt x="109" y="260"/>
                    </a:lnTo>
                    <a:lnTo>
                      <a:pt x="101" y="258"/>
                    </a:lnTo>
                    <a:lnTo>
                      <a:pt x="91" y="255"/>
                    </a:lnTo>
                    <a:lnTo>
                      <a:pt x="84" y="253"/>
                    </a:lnTo>
                    <a:lnTo>
                      <a:pt x="77" y="250"/>
                    </a:lnTo>
                    <a:lnTo>
                      <a:pt x="73" y="249"/>
                    </a:lnTo>
                    <a:lnTo>
                      <a:pt x="64" y="247"/>
                    </a:lnTo>
                    <a:lnTo>
                      <a:pt x="55" y="246"/>
                    </a:lnTo>
                    <a:lnTo>
                      <a:pt x="46" y="244"/>
                    </a:lnTo>
                    <a:lnTo>
                      <a:pt x="37" y="244"/>
                    </a:lnTo>
                    <a:lnTo>
                      <a:pt x="28" y="244"/>
                    </a:lnTo>
                    <a:lnTo>
                      <a:pt x="19" y="245"/>
                    </a:lnTo>
                    <a:lnTo>
                      <a:pt x="11" y="247"/>
                    </a:lnTo>
                    <a:lnTo>
                      <a:pt x="3" y="251"/>
                    </a:lnTo>
                    <a:lnTo>
                      <a:pt x="0" y="235"/>
                    </a:lnTo>
                    <a:lnTo>
                      <a:pt x="0" y="220"/>
                    </a:lnTo>
                    <a:lnTo>
                      <a:pt x="2" y="204"/>
                    </a:lnTo>
                    <a:lnTo>
                      <a:pt x="8" y="190"/>
                    </a:lnTo>
                    <a:lnTo>
                      <a:pt x="12" y="176"/>
                    </a:lnTo>
                    <a:lnTo>
                      <a:pt x="21" y="163"/>
                    </a:lnTo>
                    <a:lnTo>
                      <a:pt x="31" y="150"/>
                    </a:lnTo>
                    <a:lnTo>
                      <a:pt x="43" y="141"/>
                    </a:lnTo>
                    <a:lnTo>
                      <a:pt x="54" y="130"/>
                    </a:lnTo>
                    <a:lnTo>
                      <a:pt x="67" y="124"/>
                    </a:lnTo>
                    <a:lnTo>
                      <a:pt x="80" y="118"/>
                    </a:lnTo>
                    <a:lnTo>
                      <a:pt x="94" y="115"/>
                    </a:lnTo>
                    <a:lnTo>
                      <a:pt x="108" y="113"/>
                    </a:lnTo>
                    <a:lnTo>
                      <a:pt x="123" y="116"/>
                    </a:lnTo>
                    <a:lnTo>
                      <a:pt x="138" y="121"/>
                    </a:lnTo>
                    <a:lnTo>
                      <a:pt x="152" y="128"/>
                    </a:lnTo>
                    <a:lnTo>
                      <a:pt x="158" y="121"/>
                    </a:lnTo>
                    <a:lnTo>
                      <a:pt x="163" y="115"/>
                    </a:lnTo>
                    <a:lnTo>
                      <a:pt x="167" y="109"/>
                    </a:lnTo>
                    <a:lnTo>
                      <a:pt x="174" y="103"/>
                    </a:lnTo>
                    <a:lnTo>
                      <a:pt x="177" y="96"/>
                    </a:lnTo>
                    <a:lnTo>
                      <a:pt x="182" y="90"/>
                    </a:lnTo>
                    <a:lnTo>
                      <a:pt x="185" y="84"/>
                    </a:lnTo>
                    <a:lnTo>
                      <a:pt x="190" y="78"/>
                    </a:lnTo>
                    <a:lnTo>
                      <a:pt x="193" y="71"/>
                    </a:lnTo>
                    <a:lnTo>
                      <a:pt x="195" y="64"/>
                    </a:lnTo>
                    <a:lnTo>
                      <a:pt x="198" y="57"/>
                    </a:lnTo>
                    <a:lnTo>
                      <a:pt x="202" y="50"/>
                    </a:lnTo>
                    <a:lnTo>
                      <a:pt x="203" y="44"/>
                    </a:lnTo>
                    <a:lnTo>
                      <a:pt x="205" y="36"/>
                    </a:lnTo>
                    <a:lnTo>
                      <a:pt x="207" y="30"/>
                    </a:lnTo>
                    <a:lnTo>
                      <a:pt x="210" y="23"/>
                    </a:lnTo>
                    <a:lnTo>
                      <a:pt x="204" y="25"/>
                    </a:lnTo>
                    <a:lnTo>
                      <a:pt x="201" y="25"/>
                    </a:lnTo>
                    <a:lnTo>
                      <a:pt x="198" y="24"/>
                    </a:lnTo>
                    <a:lnTo>
                      <a:pt x="197" y="20"/>
                    </a:lnTo>
                    <a:lnTo>
                      <a:pt x="196" y="15"/>
                    </a:lnTo>
                    <a:lnTo>
                      <a:pt x="198" y="11"/>
                    </a:lnTo>
                    <a:lnTo>
                      <a:pt x="200" y="7"/>
                    </a:lnTo>
                    <a:lnTo>
                      <a:pt x="204"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1" name="Freeform 70"/>
              <p:cNvSpPr>
                <a:spLocks/>
              </p:cNvSpPr>
              <p:nvPr/>
            </p:nvSpPr>
            <p:spPr bwMode="auto">
              <a:xfrm>
                <a:off x="5788" y="2056"/>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7" y="3"/>
                    </a:moveTo>
                    <a:lnTo>
                      <a:pt x="13" y="0"/>
                    </a:lnTo>
                    <a:lnTo>
                      <a:pt x="8" y="0"/>
                    </a:lnTo>
                    <a:lnTo>
                      <a:pt x="4" y="1"/>
                    </a:lnTo>
                    <a:lnTo>
                      <a:pt x="0" y="1"/>
                    </a:lnTo>
                    <a:lnTo>
                      <a:pt x="2" y="7"/>
                    </a:lnTo>
                    <a:lnTo>
                      <a:pt x="4" y="13"/>
                    </a:lnTo>
                    <a:lnTo>
                      <a:pt x="7" y="11"/>
                    </a:lnTo>
                    <a:lnTo>
                      <a:pt x="11" y="8"/>
                    </a:lnTo>
                    <a:lnTo>
                      <a:pt x="14" y="5"/>
                    </a:lnTo>
                    <a:lnTo>
                      <a:pt x="17"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2" name="Freeform 71"/>
              <p:cNvSpPr>
                <a:spLocks/>
              </p:cNvSpPr>
              <p:nvPr/>
            </p:nvSpPr>
            <p:spPr bwMode="auto">
              <a:xfrm>
                <a:off x="5118" y="1971"/>
                <a:ext cx="328" cy="274"/>
              </a:xfrm>
              <a:custGeom>
                <a:avLst/>
                <a:gdLst>
                  <a:gd name="T0" fmla="*/ 0 w 789"/>
                  <a:gd name="T1" fmla="*/ 0 h 657"/>
                  <a:gd name="T2" fmla="*/ 0 w 789"/>
                  <a:gd name="T3" fmla="*/ 0 h 657"/>
                  <a:gd name="T4" fmla="*/ 0 w 789"/>
                  <a:gd name="T5" fmla="*/ 0 h 657"/>
                  <a:gd name="T6" fmla="*/ 0 w 789"/>
                  <a:gd name="T7" fmla="*/ 0 h 657"/>
                  <a:gd name="T8" fmla="*/ 0 w 789"/>
                  <a:gd name="T9" fmla="*/ 0 h 657"/>
                  <a:gd name="T10" fmla="*/ 0 w 789"/>
                  <a:gd name="T11" fmla="*/ 0 h 657"/>
                  <a:gd name="T12" fmla="*/ 0 w 789"/>
                  <a:gd name="T13" fmla="*/ 0 h 657"/>
                  <a:gd name="T14" fmla="*/ 0 w 789"/>
                  <a:gd name="T15" fmla="*/ 0 h 657"/>
                  <a:gd name="T16" fmla="*/ 0 w 789"/>
                  <a:gd name="T17" fmla="*/ 0 h 657"/>
                  <a:gd name="T18" fmla="*/ 0 w 789"/>
                  <a:gd name="T19" fmla="*/ 0 h 657"/>
                  <a:gd name="T20" fmla="*/ 0 w 789"/>
                  <a:gd name="T21" fmla="*/ 0 h 657"/>
                  <a:gd name="T22" fmla="*/ 0 w 789"/>
                  <a:gd name="T23" fmla="*/ 0 h 657"/>
                  <a:gd name="T24" fmla="*/ 0 w 789"/>
                  <a:gd name="T25" fmla="*/ 0 h 657"/>
                  <a:gd name="T26" fmla="*/ 0 w 789"/>
                  <a:gd name="T27" fmla="*/ 0 h 657"/>
                  <a:gd name="T28" fmla="*/ 0 w 789"/>
                  <a:gd name="T29" fmla="*/ 0 h 657"/>
                  <a:gd name="T30" fmla="*/ 0 w 789"/>
                  <a:gd name="T31" fmla="*/ 0 h 657"/>
                  <a:gd name="T32" fmla="*/ 0 w 789"/>
                  <a:gd name="T33" fmla="*/ 0 h 657"/>
                  <a:gd name="T34" fmla="*/ 0 w 789"/>
                  <a:gd name="T35" fmla="*/ 0 h 657"/>
                  <a:gd name="T36" fmla="*/ 0 w 789"/>
                  <a:gd name="T37" fmla="*/ 0 h 657"/>
                  <a:gd name="T38" fmla="*/ 0 w 789"/>
                  <a:gd name="T39" fmla="*/ 0 h 657"/>
                  <a:gd name="T40" fmla="*/ 0 w 789"/>
                  <a:gd name="T41" fmla="*/ 0 h 657"/>
                  <a:gd name="T42" fmla="*/ 0 w 789"/>
                  <a:gd name="T43" fmla="*/ 0 h 657"/>
                  <a:gd name="T44" fmla="*/ 0 w 789"/>
                  <a:gd name="T45" fmla="*/ 0 h 657"/>
                  <a:gd name="T46" fmla="*/ 0 w 789"/>
                  <a:gd name="T47" fmla="*/ 0 h 657"/>
                  <a:gd name="T48" fmla="*/ 0 w 789"/>
                  <a:gd name="T49" fmla="*/ 0 h 657"/>
                  <a:gd name="T50" fmla="*/ 0 w 789"/>
                  <a:gd name="T51" fmla="*/ 0 h 657"/>
                  <a:gd name="T52" fmla="*/ 0 w 789"/>
                  <a:gd name="T53" fmla="*/ 0 h 657"/>
                  <a:gd name="T54" fmla="*/ 0 w 789"/>
                  <a:gd name="T55" fmla="*/ 0 h 657"/>
                  <a:gd name="T56" fmla="*/ 0 w 789"/>
                  <a:gd name="T57" fmla="*/ 0 h 657"/>
                  <a:gd name="T58" fmla="*/ 0 w 789"/>
                  <a:gd name="T59" fmla="*/ 0 h 657"/>
                  <a:gd name="T60" fmla="*/ 0 w 789"/>
                  <a:gd name="T61" fmla="*/ 0 h 657"/>
                  <a:gd name="T62" fmla="*/ 0 w 789"/>
                  <a:gd name="T63" fmla="*/ 0 h 657"/>
                  <a:gd name="T64" fmla="*/ 0 w 789"/>
                  <a:gd name="T65" fmla="*/ 0 h 657"/>
                  <a:gd name="T66" fmla="*/ 0 w 789"/>
                  <a:gd name="T67" fmla="*/ 0 h 657"/>
                  <a:gd name="T68" fmla="*/ 0 w 789"/>
                  <a:gd name="T69" fmla="*/ 0 h 657"/>
                  <a:gd name="T70" fmla="*/ 0 w 789"/>
                  <a:gd name="T71" fmla="*/ 0 h 657"/>
                  <a:gd name="T72" fmla="*/ 0 w 789"/>
                  <a:gd name="T73" fmla="*/ 0 h 657"/>
                  <a:gd name="T74" fmla="*/ 0 w 789"/>
                  <a:gd name="T75" fmla="*/ 0 h 657"/>
                  <a:gd name="T76" fmla="*/ 0 w 789"/>
                  <a:gd name="T77" fmla="*/ 0 h 657"/>
                  <a:gd name="T78" fmla="*/ 0 w 789"/>
                  <a:gd name="T79" fmla="*/ 0 h 657"/>
                  <a:gd name="T80" fmla="*/ 0 w 789"/>
                  <a:gd name="T81" fmla="*/ 0 h 657"/>
                  <a:gd name="T82" fmla="*/ 0 w 789"/>
                  <a:gd name="T83" fmla="*/ 0 h 657"/>
                  <a:gd name="T84" fmla="*/ 0 w 789"/>
                  <a:gd name="T85" fmla="*/ 0 h 657"/>
                  <a:gd name="T86" fmla="*/ 0 w 789"/>
                  <a:gd name="T87" fmla="*/ 0 h 657"/>
                  <a:gd name="T88" fmla="*/ 0 w 789"/>
                  <a:gd name="T89" fmla="*/ 0 h 657"/>
                  <a:gd name="T90" fmla="*/ 0 w 789"/>
                  <a:gd name="T91" fmla="*/ 0 h 657"/>
                  <a:gd name="T92" fmla="*/ 0 w 789"/>
                  <a:gd name="T93" fmla="*/ 0 h 657"/>
                  <a:gd name="T94" fmla="*/ 0 w 789"/>
                  <a:gd name="T95" fmla="*/ 0 h 657"/>
                  <a:gd name="T96" fmla="*/ 0 w 789"/>
                  <a:gd name="T97" fmla="*/ 0 h 657"/>
                  <a:gd name="T98" fmla="*/ 0 w 789"/>
                  <a:gd name="T99" fmla="*/ 0 h 657"/>
                  <a:gd name="T100" fmla="*/ 0 w 789"/>
                  <a:gd name="T101" fmla="*/ 0 h 6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9"/>
                  <a:gd name="T154" fmla="*/ 0 h 657"/>
                  <a:gd name="T155" fmla="*/ 789 w 789"/>
                  <a:gd name="T156" fmla="*/ 657 h 6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9" h="657">
                    <a:moveTo>
                      <a:pt x="729" y="0"/>
                    </a:moveTo>
                    <a:lnTo>
                      <a:pt x="733" y="1"/>
                    </a:lnTo>
                    <a:lnTo>
                      <a:pt x="740" y="2"/>
                    </a:lnTo>
                    <a:lnTo>
                      <a:pt x="746" y="2"/>
                    </a:lnTo>
                    <a:lnTo>
                      <a:pt x="752" y="2"/>
                    </a:lnTo>
                    <a:lnTo>
                      <a:pt x="759" y="1"/>
                    </a:lnTo>
                    <a:lnTo>
                      <a:pt x="765" y="1"/>
                    </a:lnTo>
                    <a:lnTo>
                      <a:pt x="769" y="1"/>
                    </a:lnTo>
                    <a:lnTo>
                      <a:pt x="776" y="3"/>
                    </a:lnTo>
                    <a:lnTo>
                      <a:pt x="780" y="5"/>
                    </a:lnTo>
                    <a:lnTo>
                      <a:pt x="784" y="9"/>
                    </a:lnTo>
                    <a:lnTo>
                      <a:pt x="787" y="13"/>
                    </a:lnTo>
                    <a:lnTo>
                      <a:pt x="789" y="19"/>
                    </a:lnTo>
                    <a:lnTo>
                      <a:pt x="770" y="19"/>
                    </a:lnTo>
                    <a:lnTo>
                      <a:pt x="752" y="21"/>
                    </a:lnTo>
                    <a:lnTo>
                      <a:pt x="734" y="22"/>
                    </a:lnTo>
                    <a:lnTo>
                      <a:pt x="718" y="25"/>
                    </a:lnTo>
                    <a:lnTo>
                      <a:pt x="700" y="28"/>
                    </a:lnTo>
                    <a:lnTo>
                      <a:pt x="684" y="32"/>
                    </a:lnTo>
                    <a:lnTo>
                      <a:pt x="667" y="36"/>
                    </a:lnTo>
                    <a:lnTo>
                      <a:pt x="652" y="40"/>
                    </a:lnTo>
                    <a:lnTo>
                      <a:pt x="635" y="45"/>
                    </a:lnTo>
                    <a:lnTo>
                      <a:pt x="620" y="51"/>
                    </a:lnTo>
                    <a:lnTo>
                      <a:pt x="605" y="58"/>
                    </a:lnTo>
                    <a:lnTo>
                      <a:pt x="591" y="66"/>
                    </a:lnTo>
                    <a:lnTo>
                      <a:pt x="576" y="74"/>
                    </a:lnTo>
                    <a:lnTo>
                      <a:pt x="562" y="83"/>
                    </a:lnTo>
                    <a:lnTo>
                      <a:pt x="548" y="93"/>
                    </a:lnTo>
                    <a:lnTo>
                      <a:pt x="536" y="105"/>
                    </a:lnTo>
                    <a:lnTo>
                      <a:pt x="519" y="106"/>
                    </a:lnTo>
                    <a:lnTo>
                      <a:pt x="507" y="110"/>
                    </a:lnTo>
                    <a:lnTo>
                      <a:pt x="495" y="115"/>
                    </a:lnTo>
                    <a:lnTo>
                      <a:pt x="484" y="124"/>
                    </a:lnTo>
                    <a:lnTo>
                      <a:pt x="473" y="132"/>
                    </a:lnTo>
                    <a:lnTo>
                      <a:pt x="463" y="142"/>
                    </a:lnTo>
                    <a:lnTo>
                      <a:pt x="455" y="152"/>
                    </a:lnTo>
                    <a:lnTo>
                      <a:pt x="446" y="164"/>
                    </a:lnTo>
                    <a:lnTo>
                      <a:pt x="437" y="173"/>
                    </a:lnTo>
                    <a:lnTo>
                      <a:pt x="427" y="183"/>
                    </a:lnTo>
                    <a:lnTo>
                      <a:pt x="417" y="190"/>
                    </a:lnTo>
                    <a:lnTo>
                      <a:pt x="407" y="198"/>
                    </a:lnTo>
                    <a:lnTo>
                      <a:pt x="396" y="202"/>
                    </a:lnTo>
                    <a:lnTo>
                      <a:pt x="384" y="204"/>
                    </a:lnTo>
                    <a:lnTo>
                      <a:pt x="369" y="203"/>
                    </a:lnTo>
                    <a:lnTo>
                      <a:pt x="355" y="200"/>
                    </a:lnTo>
                    <a:lnTo>
                      <a:pt x="344" y="200"/>
                    </a:lnTo>
                    <a:lnTo>
                      <a:pt x="333" y="202"/>
                    </a:lnTo>
                    <a:lnTo>
                      <a:pt x="323" y="204"/>
                    </a:lnTo>
                    <a:lnTo>
                      <a:pt x="312" y="208"/>
                    </a:lnTo>
                    <a:lnTo>
                      <a:pt x="302" y="212"/>
                    </a:lnTo>
                    <a:lnTo>
                      <a:pt x="291" y="219"/>
                    </a:lnTo>
                    <a:lnTo>
                      <a:pt x="283" y="225"/>
                    </a:lnTo>
                    <a:lnTo>
                      <a:pt x="274" y="232"/>
                    </a:lnTo>
                    <a:lnTo>
                      <a:pt x="265" y="240"/>
                    </a:lnTo>
                    <a:lnTo>
                      <a:pt x="256" y="247"/>
                    </a:lnTo>
                    <a:lnTo>
                      <a:pt x="249" y="256"/>
                    </a:lnTo>
                    <a:lnTo>
                      <a:pt x="244" y="265"/>
                    </a:lnTo>
                    <a:lnTo>
                      <a:pt x="237" y="273"/>
                    </a:lnTo>
                    <a:lnTo>
                      <a:pt x="233" y="283"/>
                    </a:lnTo>
                    <a:lnTo>
                      <a:pt x="229" y="292"/>
                    </a:lnTo>
                    <a:lnTo>
                      <a:pt x="227" y="302"/>
                    </a:lnTo>
                    <a:lnTo>
                      <a:pt x="216" y="305"/>
                    </a:lnTo>
                    <a:lnTo>
                      <a:pt x="206" y="311"/>
                    </a:lnTo>
                    <a:lnTo>
                      <a:pt x="194" y="316"/>
                    </a:lnTo>
                    <a:lnTo>
                      <a:pt x="184" y="324"/>
                    </a:lnTo>
                    <a:lnTo>
                      <a:pt x="173" y="331"/>
                    </a:lnTo>
                    <a:lnTo>
                      <a:pt x="162" y="340"/>
                    </a:lnTo>
                    <a:lnTo>
                      <a:pt x="152" y="349"/>
                    </a:lnTo>
                    <a:lnTo>
                      <a:pt x="142" y="360"/>
                    </a:lnTo>
                    <a:lnTo>
                      <a:pt x="132" y="369"/>
                    </a:lnTo>
                    <a:lnTo>
                      <a:pt x="123" y="379"/>
                    </a:lnTo>
                    <a:lnTo>
                      <a:pt x="114" y="390"/>
                    </a:lnTo>
                    <a:lnTo>
                      <a:pt x="107" y="400"/>
                    </a:lnTo>
                    <a:lnTo>
                      <a:pt x="100" y="411"/>
                    </a:lnTo>
                    <a:lnTo>
                      <a:pt x="96" y="423"/>
                    </a:lnTo>
                    <a:lnTo>
                      <a:pt x="91" y="435"/>
                    </a:lnTo>
                    <a:lnTo>
                      <a:pt x="89" y="447"/>
                    </a:lnTo>
                    <a:lnTo>
                      <a:pt x="91" y="454"/>
                    </a:lnTo>
                    <a:lnTo>
                      <a:pt x="93" y="461"/>
                    </a:lnTo>
                    <a:lnTo>
                      <a:pt x="93" y="469"/>
                    </a:lnTo>
                    <a:lnTo>
                      <a:pt x="94" y="477"/>
                    </a:lnTo>
                    <a:lnTo>
                      <a:pt x="92" y="486"/>
                    </a:lnTo>
                    <a:lnTo>
                      <a:pt x="91" y="494"/>
                    </a:lnTo>
                    <a:lnTo>
                      <a:pt x="89" y="503"/>
                    </a:lnTo>
                    <a:lnTo>
                      <a:pt x="87" y="512"/>
                    </a:lnTo>
                    <a:lnTo>
                      <a:pt x="85" y="520"/>
                    </a:lnTo>
                    <a:lnTo>
                      <a:pt x="83" y="530"/>
                    </a:lnTo>
                    <a:lnTo>
                      <a:pt x="81" y="537"/>
                    </a:lnTo>
                    <a:lnTo>
                      <a:pt x="81" y="547"/>
                    </a:lnTo>
                    <a:lnTo>
                      <a:pt x="80" y="555"/>
                    </a:lnTo>
                    <a:lnTo>
                      <a:pt x="81" y="564"/>
                    </a:lnTo>
                    <a:lnTo>
                      <a:pt x="83" y="572"/>
                    </a:lnTo>
                    <a:lnTo>
                      <a:pt x="87" y="582"/>
                    </a:lnTo>
                    <a:lnTo>
                      <a:pt x="85" y="591"/>
                    </a:lnTo>
                    <a:lnTo>
                      <a:pt x="82" y="600"/>
                    </a:lnTo>
                    <a:lnTo>
                      <a:pt x="77" y="607"/>
                    </a:lnTo>
                    <a:lnTo>
                      <a:pt x="72" y="616"/>
                    </a:lnTo>
                    <a:lnTo>
                      <a:pt x="64" y="623"/>
                    </a:lnTo>
                    <a:lnTo>
                      <a:pt x="58" y="630"/>
                    </a:lnTo>
                    <a:lnTo>
                      <a:pt x="49" y="637"/>
                    </a:lnTo>
                    <a:lnTo>
                      <a:pt x="41" y="644"/>
                    </a:lnTo>
                    <a:lnTo>
                      <a:pt x="36" y="647"/>
                    </a:lnTo>
                    <a:lnTo>
                      <a:pt x="30" y="650"/>
                    </a:lnTo>
                    <a:lnTo>
                      <a:pt x="25" y="654"/>
                    </a:lnTo>
                    <a:lnTo>
                      <a:pt x="22" y="657"/>
                    </a:lnTo>
                    <a:lnTo>
                      <a:pt x="22" y="654"/>
                    </a:lnTo>
                    <a:lnTo>
                      <a:pt x="23" y="651"/>
                    </a:lnTo>
                    <a:lnTo>
                      <a:pt x="24" y="647"/>
                    </a:lnTo>
                    <a:lnTo>
                      <a:pt x="23" y="644"/>
                    </a:lnTo>
                    <a:lnTo>
                      <a:pt x="18" y="642"/>
                    </a:lnTo>
                    <a:lnTo>
                      <a:pt x="14" y="639"/>
                    </a:lnTo>
                    <a:lnTo>
                      <a:pt x="11" y="636"/>
                    </a:lnTo>
                    <a:lnTo>
                      <a:pt x="11" y="631"/>
                    </a:lnTo>
                    <a:lnTo>
                      <a:pt x="11" y="626"/>
                    </a:lnTo>
                    <a:lnTo>
                      <a:pt x="13" y="621"/>
                    </a:lnTo>
                    <a:lnTo>
                      <a:pt x="16" y="615"/>
                    </a:lnTo>
                    <a:lnTo>
                      <a:pt x="20" y="609"/>
                    </a:lnTo>
                    <a:lnTo>
                      <a:pt x="22" y="603"/>
                    </a:lnTo>
                    <a:lnTo>
                      <a:pt x="24" y="597"/>
                    </a:lnTo>
                    <a:lnTo>
                      <a:pt x="27" y="590"/>
                    </a:lnTo>
                    <a:lnTo>
                      <a:pt x="30" y="585"/>
                    </a:lnTo>
                    <a:lnTo>
                      <a:pt x="31" y="579"/>
                    </a:lnTo>
                    <a:lnTo>
                      <a:pt x="32" y="574"/>
                    </a:lnTo>
                    <a:lnTo>
                      <a:pt x="31" y="569"/>
                    </a:lnTo>
                    <a:lnTo>
                      <a:pt x="30" y="567"/>
                    </a:lnTo>
                    <a:lnTo>
                      <a:pt x="24" y="570"/>
                    </a:lnTo>
                    <a:lnTo>
                      <a:pt x="21" y="575"/>
                    </a:lnTo>
                    <a:lnTo>
                      <a:pt x="18" y="581"/>
                    </a:lnTo>
                    <a:lnTo>
                      <a:pt x="15" y="586"/>
                    </a:lnTo>
                    <a:lnTo>
                      <a:pt x="11" y="591"/>
                    </a:lnTo>
                    <a:lnTo>
                      <a:pt x="8" y="597"/>
                    </a:lnTo>
                    <a:lnTo>
                      <a:pt x="3" y="602"/>
                    </a:lnTo>
                    <a:lnTo>
                      <a:pt x="0" y="608"/>
                    </a:lnTo>
                    <a:lnTo>
                      <a:pt x="0" y="595"/>
                    </a:lnTo>
                    <a:lnTo>
                      <a:pt x="3" y="583"/>
                    </a:lnTo>
                    <a:lnTo>
                      <a:pt x="6" y="571"/>
                    </a:lnTo>
                    <a:lnTo>
                      <a:pt x="12" y="561"/>
                    </a:lnTo>
                    <a:lnTo>
                      <a:pt x="18" y="550"/>
                    </a:lnTo>
                    <a:lnTo>
                      <a:pt x="24" y="539"/>
                    </a:lnTo>
                    <a:lnTo>
                      <a:pt x="31" y="529"/>
                    </a:lnTo>
                    <a:lnTo>
                      <a:pt x="39" y="518"/>
                    </a:lnTo>
                    <a:lnTo>
                      <a:pt x="43" y="507"/>
                    </a:lnTo>
                    <a:lnTo>
                      <a:pt x="49" y="495"/>
                    </a:lnTo>
                    <a:lnTo>
                      <a:pt x="54" y="485"/>
                    </a:lnTo>
                    <a:lnTo>
                      <a:pt x="58" y="474"/>
                    </a:lnTo>
                    <a:lnTo>
                      <a:pt x="60" y="461"/>
                    </a:lnTo>
                    <a:lnTo>
                      <a:pt x="60" y="449"/>
                    </a:lnTo>
                    <a:lnTo>
                      <a:pt x="58" y="436"/>
                    </a:lnTo>
                    <a:lnTo>
                      <a:pt x="54" y="422"/>
                    </a:lnTo>
                    <a:lnTo>
                      <a:pt x="60" y="401"/>
                    </a:lnTo>
                    <a:lnTo>
                      <a:pt x="70" y="383"/>
                    </a:lnTo>
                    <a:lnTo>
                      <a:pt x="80" y="367"/>
                    </a:lnTo>
                    <a:lnTo>
                      <a:pt x="95" y="353"/>
                    </a:lnTo>
                    <a:lnTo>
                      <a:pt x="107" y="341"/>
                    </a:lnTo>
                    <a:lnTo>
                      <a:pt x="123" y="329"/>
                    </a:lnTo>
                    <a:lnTo>
                      <a:pt x="138" y="319"/>
                    </a:lnTo>
                    <a:lnTo>
                      <a:pt x="156" y="308"/>
                    </a:lnTo>
                    <a:lnTo>
                      <a:pt x="172" y="298"/>
                    </a:lnTo>
                    <a:lnTo>
                      <a:pt x="189" y="287"/>
                    </a:lnTo>
                    <a:lnTo>
                      <a:pt x="205" y="276"/>
                    </a:lnTo>
                    <a:lnTo>
                      <a:pt x="222" y="265"/>
                    </a:lnTo>
                    <a:lnTo>
                      <a:pt x="236" y="250"/>
                    </a:lnTo>
                    <a:lnTo>
                      <a:pt x="251" y="236"/>
                    </a:lnTo>
                    <a:lnTo>
                      <a:pt x="264" y="219"/>
                    </a:lnTo>
                    <a:lnTo>
                      <a:pt x="276" y="200"/>
                    </a:lnTo>
                    <a:lnTo>
                      <a:pt x="290" y="190"/>
                    </a:lnTo>
                    <a:lnTo>
                      <a:pt x="304" y="183"/>
                    </a:lnTo>
                    <a:lnTo>
                      <a:pt x="318" y="175"/>
                    </a:lnTo>
                    <a:lnTo>
                      <a:pt x="332" y="170"/>
                    </a:lnTo>
                    <a:lnTo>
                      <a:pt x="347" y="164"/>
                    </a:lnTo>
                    <a:lnTo>
                      <a:pt x="361" y="159"/>
                    </a:lnTo>
                    <a:lnTo>
                      <a:pt x="376" y="154"/>
                    </a:lnTo>
                    <a:lnTo>
                      <a:pt x="390" y="151"/>
                    </a:lnTo>
                    <a:lnTo>
                      <a:pt x="404" y="145"/>
                    </a:lnTo>
                    <a:lnTo>
                      <a:pt x="418" y="139"/>
                    </a:lnTo>
                    <a:lnTo>
                      <a:pt x="432" y="133"/>
                    </a:lnTo>
                    <a:lnTo>
                      <a:pt x="446" y="128"/>
                    </a:lnTo>
                    <a:lnTo>
                      <a:pt x="460" y="119"/>
                    </a:lnTo>
                    <a:lnTo>
                      <a:pt x="473" y="112"/>
                    </a:lnTo>
                    <a:lnTo>
                      <a:pt x="486" y="102"/>
                    </a:lnTo>
                    <a:lnTo>
                      <a:pt x="499" y="93"/>
                    </a:lnTo>
                    <a:lnTo>
                      <a:pt x="505" y="92"/>
                    </a:lnTo>
                    <a:lnTo>
                      <a:pt x="511" y="91"/>
                    </a:lnTo>
                    <a:lnTo>
                      <a:pt x="517" y="89"/>
                    </a:lnTo>
                    <a:lnTo>
                      <a:pt x="523" y="89"/>
                    </a:lnTo>
                    <a:lnTo>
                      <a:pt x="528" y="87"/>
                    </a:lnTo>
                    <a:lnTo>
                      <a:pt x="535" y="85"/>
                    </a:lnTo>
                    <a:lnTo>
                      <a:pt x="540" y="83"/>
                    </a:lnTo>
                    <a:lnTo>
                      <a:pt x="548" y="82"/>
                    </a:lnTo>
                    <a:lnTo>
                      <a:pt x="550" y="68"/>
                    </a:lnTo>
                    <a:lnTo>
                      <a:pt x="555" y="56"/>
                    </a:lnTo>
                    <a:lnTo>
                      <a:pt x="562" y="44"/>
                    </a:lnTo>
                    <a:lnTo>
                      <a:pt x="571" y="37"/>
                    </a:lnTo>
                    <a:lnTo>
                      <a:pt x="580" y="30"/>
                    </a:lnTo>
                    <a:lnTo>
                      <a:pt x="592" y="24"/>
                    </a:lnTo>
                    <a:lnTo>
                      <a:pt x="605" y="20"/>
                    </a:lnTo>
                    <a:lnTo>
                      <a:pt x="620" y="18"/>
                    </a:lnTo>
                    <a:lnTo>
                      <a:pt x="634" y="15"/>
                    </a:lnTo>
                    <a:lnTo>
                      <a:pt x="648" y="13"/>
                    </a:lnTo>
                    <a:lnTo>
                      <a:pt x="663" y="11"/>
                    </a:lnTo>
                    <a:lnTo>
                      <a:pt x="677" y="10"/>
                    </a:lnTo>
                    <a:lnTo>
                      <a:pt x="691" y="8"/>
                    </a:lnTo>
                    <a:lnTo>
                      <a:pt x="704" y="6"/>
                    </a:lnTo>
                    <a:lnTo>
                      <a:pt x="716" y="2"/>
                    </a:lnTo>
                    <a:lnTo>
                      <a:pt x="7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3" name="Freeform 72"/>
              <p:cNvSpPr>
                <a:spLocks/>
              </p:cNvSpPr>
              <p:nvPr/>
            </p:nvSpPr>
            <p:spPr bwMode="auto">
              <a:xfrm>
                <a:off x="5802" y="1972"/>
                <a:ext cx="29" cy="40"/>
              </a:xfrm>
              <a:custGeom>
                <a:avLst/>
                <a:gdLst>
                  <a:gd name="T0" fmla="*/ 0 w 69"/>
                  <a:gd name="T1" fmla="*/ 0 h 98"/>
                  <a:gd name="T2" fmla="*/ 0 w 69"/>
                  <a:gd name="T3" fmla="*/ 0 h 98"/>
                  <a:gd name="T4" fmla="*/ 0 w 69"/>
                  <a:gd name="T5" fmla="*/ 0 h 98"/>
                  <a:gd name="T6" fmla="*/ 0 w 69"/>
                  <a:gd name="T7" fmla="*/ 0 h 98"/>
                  <a:gd name="T8" fmla="*/ 0 w 69"/>
                  <a:gd name="T9" fmla="*/ 0 h 98"/>
                  <a:gd name="T10" fmla="*/ 0 w 69"/>
                  <a:gd name="T11" fmla="*/ 0 h 98"/>
                  <a:gd name="T12" fmla="*/ 0 w 69"/>
                  <a:gd name="T13" fmla="*/ 0 h 98"/>
                  <a:gd name="T14" fmla="*/ 0 w 69"/>
                  <a:gd name="T15" fmla="*/ 0 h 98"/>
                  <a:gd name="T16" fmla="*/ 0 w 69"/>
                  <a:gd name="T17" fmla="*/ 0 h 98"/>
                  <a:gd name="T18" fmla="*/ 0 w 69"/>
                  <a:gd name="T19" fmla="*/ 0 h 98"/>
                  <a:gd name="T20" fmla="*/ 0 w 69"/>
                  <a:gd name="T21" fmla="*/ 0 h 98"/>
                  <a:gd name="T22" fmla="*/ 0 w 69"/>
                  <a:gd name="T23" fmla="*/ 0 h 98"/>
                  <a:gd name="T24" fmla="*/ 0 w 69"/>
                  <a:gd name="T25" fmla="*/ 0 h 98"/>
                  <a:gd name="T26" fmla="*/ 0 w 69"/>
                  <a:gd name="T27" fmla="*/ 0 h 98"/>
                  <a:gd name="T28" fmla="*/ 0 w 69"/>
                  <a:gd name="T29" fmla="*/ 0 h 98"/>
                  <a:gd name="T30" fmla="*/ 0 w 69"/>
                  <a:gd name="T31" fmla="*/ 0 h 98"/>
                  <a:gd name="T32" fmla="*/ 0 w 69"/>
                  <a:gd name="T33" fmla="*/ 0 h 98"/>
                  <a:gd name="T34" fmla="*/ 0 w 69"/>
                  <a:gd name="T35" fmla="*/ 0 h 98"/>
                  <a:gd name="T36" fmla="*/ 0 w 69"/>
                  <a:gd name="T37" fmla="*/ 0 h 98"/>
                  <a:gd name="T38" fmla="*/ 0 w 69"/>
                  <a:gd name="T39" fmla="*/ 0 h 98"/>
                  <a:gd name="T40" fmla="*/ 0 w 69"/>
                  <a:gd name="T41" fmla="*/ 0 h 98"/>
                  <a:gd name="T42" fmla="*/ 0 w 69"/>
                  <a:gd name="T43" fmla="*/ 0 h 98"/>
                  <a:gd name="T44" fmla="*/ 0 w 69"/>
                  <a:gd name="T45" fmla="*/ 0 h 98"/>
                  <a:gd name="T46" fmla="*/ 0 w 69"/>
                  <a:gd name="T47" fmla="*/ 0 h 98"/>
                  <a:gd name="T48" fmla="*/ 0 w 69"/>
                  <a:gd name="T49" fmla="*/ 0 h 98"/>
                  <a:gd name="T50" fmla="*/ 0 w 69"/>
                  <a:gd name="T51" fmla="*/ 0 h 98"/>
                  <a:gd name="T52" fmla="*/ 0 w 69"/>
                  <a:gd name="T53" fmla="*/ 0 h 98"/>
                  <a:gd name="T54" fmla="*/ 0 w 69"/>
                  <a:gd name="T55" fmla="*/ 0 h 98"/>
                  <a:gd name="T56" fmla="*/ 0 w 69"/>
                  <a:gd name="T57" fmla="*/ 0 h 98"/>
                  <a:gd name="T58" fmla="*/ 0 w 69"/>
                  <a:gd name="T59" fmla="*/ 0 h 98"/>
                  <a:gd name="T60" fmla="*/ 0 w 69"/>
                  <a:gd name="T61" fmla="*/ 0 h 98"/>
                  <a:gd name="T62" fmla="*/ 0 w 69"/>
                  <a:gd name="T63" fmla="*/ 0 h 98"/>
                  <a:gd name="T64" fmla="*/ 0 w 69"/>
                  <a:gd name="T65" fmla="*/ 0 h 98"/>
                  <a:gd name="T66" fmla="*/ 0 w 69"/>
                  <a:gd name="T67" fmla="*/ 0 h 98"/>
                  <a:gd name="T68" fmla="*/ 0 w 69"/>
                  <a:gd name="T69" fmla="*/ 0 h 98"/>
                  <a:gd name="T70" fmla="*/ 0 w 69"/>
                  <a:gd name="T71" fmla="*/ 0 h 98"/>
                  <a:gd name="T72" fmla="*/ 0 w 69"/>
                  <a:gd name="T73" fmla="*/ 0 h 98"/>
                  <a:gd name="T74" fmla="*/ 0 w 69"/>
                  <a:gd name="T75" fmla="*/ 0 h 98"/>
                  <a:gd name="T76" fmla="*/ 0 w 69"/>
                  <a:gd name="T77" fmla="*/ 0 h 98"/>
                  <a:gd name="T78" fmla="*/ 0 w 69"/>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98"/>
                  <a:gd name="T122" fmla="*/ 69 w 69"/>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98">
                    <a:moveTo>
                      <a:pt x="55" y="0"/>
                    </a:moveTo>
                    <a:lnTo>
                      <a:pt x="61" y="2"/>
                    </a:lnTo>
                    <a:lnTo>
                      <a:pt x="65" y="5"/>
                    </a:lnTo>
                    <a:lnTo>
                      <a:pt x="67" y="9"/>
                    </a:lnTo>
                    <a:lnTo>
                      <a:pt x="69" y="13"/>
                    </a:lnTo>
                    <a:lnTo>
                      <a:pt x="69" y="17"/>
                    </a:lnTo>
                    <a:lnTo>
                      <a:pt x="69" y="22"/>
                    </a:lnTo>
                    <a:lnTo>
                      <a:pt x="67" y="28"/>
                    </a:lnTo>
                    <a:lnTo>
                      <a:pt x="65" y="34"/>
                    </a:lnTo>
                    <a:lnTo>
                      <a:pt x="59" y="42"/>
                    </a:lnTo>
                    <a:lnTo>
                      <a:pt x="52" y="52"/>
                    </a:lnTo>
                    <a:lnTo>
                      <a:pt x="47" y="56"/>
                    </a:lnTo>
                    <a:lnTo>
                      <a:pt x="44" y="61"/>
                    </a:lnTo>
                    <a:lnTo>
                      <a:pt x="39" y="66"/>
                    </a:lnTo>
                    <a:lnTo>
                      <a:pt x="35" y="71"/>
                    </a:lnTo>
                    <a:lnTo>
                      <a:pt x="29" y="74"/>
                    </a:lnTo>
                    <a:lnTo>
                      <a:pt x="26" y="78"/>
                    </a:lnTo>
                    <a:lnTo>
                      <a:pt x="20" y="83"/>
                    </a:lnTo>
                    <a:lnTo>
                      <a:pt x="17" y="87"/>
                    </a:lnTo>
                    <a:lnTo>
                      <a:pt x="8" y="93"/>
                    </a:lnTo>
                    <a:lnTo>
                      <a:pt x="1" y="98"/>
                    </a:lnTo>
                    <a:lnTo>
                      <a:pt x="0" y="91"/>
                    </a:lnTo>
                    <a:lnTo>
                      <a:pt x="2" y="86"/>
                    </a:lnTo>
                    <a:lnTo>
                      <a:pt x="4" y="82"/>
                    </a:lnTo>
                    <a:lnTo>
                      <a:pt x="8" y="79"/>
                    </a:lnTo>
                    <a:lnTo>
                      <a:pt x="14" y="75"/>
                    </a:lnTo>
                    <a:lnTo>
                      <a:pt x="23" y="71"/>
                    </a:lnTo>
                    <a:lnTo>
                      <a:pt x="24" y="64"/>
                    </a:lnTo>
                    <a:lnTo>
                      <a:pt x="26" y="58"/>
                    </a:lnTo>
                    <a:lnTo>
                      <a:pt x="27" y="54"/>
                    </a:lnTo>
                    <a:lnTo>
                      <a:pt x="28" y="50"/>
                    </a:lnTo>
                    <a:lnTo>
                      <a:pt x="32" y="42"/>
                    </a:lnTo>
                    <a:lnTo>
                      <a:pt x="37" y="35"/>
                    </a:lnTo>
                    <a:lnTo>
                      <a:pt x="40" y="28"/>
                    </a:lnTo>
                    <a:lnTo>
                      <a:pt x="45" y="19"/>
                    </a:lnTo>
                    <a:lnTo>
                      <a:pt x="46" y="15"/>
                    </a:lnTo>
                    <a:lnTo>
                      <a:pt x="49" y="11"/>
                    </a:lnTo>
                    <a:lnTo>
                      <a:pt x="52" y="6"/>
                    </a:lnTo>
                    <a:lnTo>
                      <a:pt x="5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4" name="Freeform 73"/>
              <p:cNvSpPr>
                <a:spLocks/>
              </p:cNvSpPr>
              <p:nvPr/>
            </p:nvSpPr>
            <p:spPr bwMode="auto">
              <a:xfrm>
                <a:off x="5814" y="1978"/>
                <a:ext cx="36" cy="41"/>
              </a:xfrm>
              <a:custGeom>
                <a:avLst/>
                <a:gdLst>
                  <a:gd name="T0" fmla="*/ 0 w 82"/>
                  <a:gd name="T1" fmla="*/ 0 h 98"/>
                  <a:gd name="T2" fmla="*/ 0 w 82"/>
                  <a:gd name="T3" fmla="*/ 0 h 98"/>
                  <a:gd name="T4" fmla="*/ 0 w 82"/>
                  <a:gd name="T5" fmla="*/ 0 h 98"/>
                  <a:gd name="T6" fmla="*/ 0 w 82"/>
                  <a:gd name="T7" fmla="*/ 0 h 98"/>
                  <a:gd name="T8" fmla="*/ 0 w 82"/>
                  <a:gd name="T9" fmla="*/ 0 h 98"/>
                  <a:gd name="T10" fmla="*/ 0 w 82"/>
                  <a:gd name="T11" fmla="*/ 0 h 98"/>
                  <a:gd name="T12" fmla="*/ 0 w 82"/>
                  <a:gd name="T13" fmla="*/ 0 h 98"/>
                  <a:gd name="T14" fmla="*/ 0 w 82"/>
                  <a:gd name="T15" fmla="*/ 0 h 98"/>
                  <a:gd name="T16" fmla="*/ 0 w 82"/>
                  <a:gd name="T17" fmla="*/ 0 h 98"/>
                  <a:gd name="T18" fmla="*/ 0 w 82"/>
                  <a:gd name="T19" fmla="*/ 0 h 98"/>
                  <a:gd name="T20" fmla="*/ 0 w 82"/>
                  <a:gd name="T21" fmla="*/ 0 h 98"/>
                  <a:gd name="T22" fmla="*/ 0 w 82"/>
                  <a:gd name="T23" fmla="*/ 0 h 98"/>
                  <a:gd name="T24" fmla="*/ 0 w 82"/>
                  <a:gd name="T25" fmla="*/ 0 h 98"/>
                  <a:gd name="T26" fmla="*/ 0 w 82"/>
                  <a:gd name="T27" fmla="*/ 0 h 98"/>
                  <a:gd name="T28" fmla="*/ 0 w 82"/>
                  <a:gd name="T29" fmla="*/ 0 h 98"/>
                  <a:gd name="T30" fmla="*/ 0 w 82"/>
                  <a:gd name="T31" fmla="*/ 0 h 98"/>
                  <a:gd name="T32" fmla="*/ 0 w 82"/>
                  <a:gd name="T33" fmla="*/ 0 h 98"/>
                  <a:gd name="T34" fmla="*/ 0 w 82"/>
                  <a:gd name="T35" fmla="*/ 0 h 98"/>
                  <a:gd name="T36" fmla="*/ 0 w 82"/>
                  <a:gd name="T37" fmla="*/ 0 h 98"/>
                  <a:gd name="T38" fmla="*/ 0 w 82"/>
                  <a:gd name="T39" fmla="*/ 0 h 98"/>
                  <a:gd name="T40" fmla="*/ 0 w 82"/>
                  <a:gd name="T41" fmla="*/ 0 h 98"/>
                  <a:gd name="T42" fmla="*/ 0 w 82"/>
                  <a:gd name="T43" fmla="*/ 0 h 98"/>
                  <a:gd name="T44" fmla="*/ 0 w 82"/>
                  <a:gd name="T45" fmla="*/ 0 h 98"/>
                  <a:gd name="T46" fmla="*/ 0 w 82"/>
                  <a:gd name="T47" fmla="*/ 0 h 98"/>
                  <a:gd name="T48" fmla="*/ 0 w 82"/>
                  <a:gd name="T49" fmla="*/ 0 h 98"/>
                  <a:gd name="T50" fmla="*/ 0 w 82"/>
                  <a:gd name="T51" fmla="*/ 0 h 98"/>
                  <a:gd name="T52" fmla="*/ 0 w 82"/>
                  <a:gd name="T53" fmla="*/ 0 h 98"/>
                  <a:gd name="T54" fmla="*/ 0 w 82"/>
                  <a:gd name="T55" fmla="*/ 0 h 98"/>
                  <a:gd name="T56" fmla="*/ 0 w 82"/>
                  <a:gd name="T57" fmla="*/ 0 h 98"/>
                  <a:gd name="T58" fmla="*/ 0 w 82"/>
                  <a:gd name="T59" fmla="*/ 0 h 98"/>
                  <a:gd name="T60" fmla="*/ 0 w 82"/>
                  <a:gd name="T61" fmla="*/ 0 h 98"/>
                  <a:gd name="T62" fmla="*/ 0 w 82"/>
                  <a:gd name="T63" fmla="*/ 0 h 98"/>
                  <a:gd name="T64" fmla="*/ 0 w 82"/>
                  <a:gd name="T65" fmla="*/ 0 h 98"/>
                  <a:gd name="T66" fmla="*/ 0 w 82"/>
                  <a:gd name="T67" fmla="*/ 0 h 98"/>
                  <a:gd name="T68" fmla="*/ 0 w 82"/>
                  <a:gd name="T69" fmla="*/ 0 h 98"/>
                  <a:gd name="T70" fmla="*/ 0 w 82"/>
                  <a:gd name="T71" fmla="*/ 0 h 98"/>
                  <a:gd name="T72" fmla="*/ 0 w 82"/>
                  <a:gd name="T73" fmla="*/ 0 h 98"/>
                  <a:gd name="T74" fmla="*/ 0 w 82"/>
                  <a:gd name="T75" fmla="*/ 0 h 98"/>
                  <a:gd name="T76" fmla="*/ 0 w 82"/>
                  <a:gd name="T77" fmla="*/ 0 h 98"/>
                  <a:gd name="T78" fmla="*/ 0 w 82"/>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98"/>
                  <a:gd name="T122" fmla="*/ 82 w 82"/>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98">
                    <a:moveTo>
                      <a:pt x="64" y="0"/>
                    </a:moveTo>
                    <a:lnTo>
                      <a:pt x="68" y="1"/>
                    </a:lnTo>
                    <a:lnTo>
                      <a:pt x="73" y="3"/>
                    </a:lnTo>
                    <a:lnTo>
                      <a:pt x="74" y="5"/>
                    </a:lnTo>
                    <a:lnTo>
                      <a:pt x="78" y="8"/>
                    </a:lnTo>
                    <a:lnTo>
                      <a:pt x="81" y="14"/>
                    </a:lnTo>
                    <a:lnTo>
                      <a:pt x="82" y="20"/>
                    </a:lnTo>
                    <a:lnTo>
                      <a:pt x="82" y="25"/>
                    </a:lnTo>
                    <a:lnTo>
                      <a:pt x="80" y="32"/>
                    </a:lnTo>
                    <a:lnTo>
                      <a:pt x="76" y="38"/>
                    </a:lnTo>
                    <a:lnTo>
                      <a:pt x="74" y="45"/>
                    </a:lnTo>
                    <a:lnTo>
                      <a:pt x="68" y="52"/>
                    </a:lnTo>
                    <a:lnTo>
                      <a:pt x="63" y="57"/>
                    </a:lnTo>
                    <a:lnTo>
                      <a:pt x="55" y="63"/>
                    </a:lnTo>
                    <a:lnTo>
                      <a:pt x="50" y="70"/>
                    </a:lnTo>
                    <a:lnTo>
                      <a:pt x="43" y="75"/>
                    </a:lnTo>
                    <a:lnTo>
                      <a:pt x="36" y="79"/>
                    </a:lnTo>
                    <a:lnTo>
                      <a:pt x="29" y="84"/>
                    </a:lnTo>
                    <a:lnTo>
                      <a:pt x="23" y="89"/>
                    </a:lnTo>
                    <a:lnTo>
                      <a:pt x="17" y="91"/>
                    </a:lnTo>
                    <a:lnTo>
                      <a:pt x="10" y="95"/>
                    </a:lnTo>
                    <a:lnTo>
                      <a:pt x="5" y="96"/>
                    </a:lnTo>
                    <a:lnTo>
                      <a:pt x="0" y="98"/>
                    </a:lnTo>
                    <a:lnTo>
                      <a:pt x="6" y="92"/>
                    </a:lnTo>
                    <a:lnTo>
                      <a:pt x="11" y="86"/>
                    </a:lnTo>
                    <a:lnTo>
                      <a:pt x="17" y="79"/>
                    </a:lnTo>
                    <a:lnTo>
                      <a:pt x="22" y="75"/>
                    </a:lnTo>
                    <a:lnTo>
                      <a:pt x="26" y="69"/>
                    </a:lnTo>
                    <a:lnTo>
                      <a:pt x="32" y="63"/>
                    </a:lnTo>
                    <a:lnTo>
                      <a:pt x="36" y="57"/>
                    </a:lnTo>
                    <a:lnTo>
                      <a:pt x="42" y="52"/>
                    </a:lnTo>
                    <a:lnTo>
                      <a:pt x="45" y="45"/>
                    </a:lnTo>
                    <a:lnTo>
                      <a:pt x="50" y="39"/>
                    </a:lnTo>
                    <a:lnTo>
                      <a:pt x="54" y="33"/>
                    </a:lnTo>
                    <a:lnTo>
                      <a:pt x="56" y="27"/>
                    </a:lnTo>
                    <a:lnTo>
                      <a:pt x="58" y="20"/>
                    </a:lnTo>
                    <a:lnTo>
                      <a:pt x="61" y="14"/>
                    </a:lnTo>
                    <a:lnTo>
                      <a:pt x="62" y="6"/>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5" name="Freeform 74"/>
              <p:cNvSpPr>
                <a:spLocks/>
              </p:cNvSpPr>
              <p:nvPr/>
            </p:nvSpPr>
            <p:spPr bwMode="auto">
              <a:xfrm>
                <a:off x="5853" y="1995"/>
                <a:ext cx="8" cy="12"/>
              </a:xfrm>
              <a:custGeom>
                <a:avLst/>
                <a:gdLst>
                  <a:gd name="T0" fmla="*/ 0 w 21"/>
                  <a:gd name="T1" fmla="*/ 0 h 30"/>
                  <a:gd name="T2" fmla="*/ 0 w 21"/>
                  <a:gd name="T3" fmla="*/ 0 h 30"/>
                  <a:gd name="T4" fmla="*/ 0 w 21"/>
                  <a:gd name="T5" fmla="*/ 0 h 30"/>
                  <a:gd name="T6" fmla="*/ 0 w 21"/>
                  <a:gd name="T7" fmla="*/ 0 h 30"/>
                  <a:gd name="T8" fmla="*/ 0 w 21"/>
                  <a:gd name="T9" fmla="*/ 0 h 30"/>
                  <a:gd name="T10" fmla="*/ 0 w 21"/>
                  <a:gd name="T11" fmla="*/ 0 h 30"/>
                  <a:gd name="T12" fmla="*/ 0 w 21"/>
                  <a:gd name="T13" fmla="*/ 0 h 30"/>
                  <a:gd name="T14" fmla="*/ 0 w 21"/>
                  <a:gd name="T15" fmla="*/ 0 h 30"/>
                  <a:gd name="T16" fmla="*/ 0 w 21"/>
                  <a:gd name="T17" fmla="*/ 0 h 30"/>
                  <a:gd name="T18" fmla="*/ 0 w 21"/>
                  <a:gd name="T19" fmla="*/ 0 h 30"/>
                  <a:gd name="T20" fmla="*/ 0 w 21"/>
                  <a:gd name="T21" fmla="*/ 0 h 30"/>
                  <a:gd name="T22" fmla="*/ 0 w 21"/>
                  <a:gd name="T23" fmla="*/ 0 h 30"/>
                  <a:gd name="T24" fmla="*/ 0 w 21"/>
                  <a:gd name="T25" fmla="*/ 0 h 30"/>
                  <a:gd name="T26" fmla="*/ 0 w 21"/>
                  <a:gd name="T27" fmla="*/ 0 h 30"/>
                  <a:gd name="T28" fmla="*/ 0 w 21"/>
                  <a:gd name="T29" fmla="*/ 0 h 30"/>
                  <a:gd name="T30" fmla="*/ 0 w 21"/>
                  <a:gd name="T31" fmla="*/ 0 h 30"/>
                  <a:gd name="T32" fmla="*/ 0 w 21"/>
                  <a:gd name="T33" fmla="*/ 0 h 30"/>
                  <a:gd name="T34" fmla="*/ 0 w 21"/>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0"/>
                  <a:gd name="T56" fmla="*/ 21 w 2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0">
                    <a:moveTo>
                      <a:pt x="19" y="0"/>
                    </a:moveTo>
                    <a:lnTo>
                      <a:pt x="20" y="5"/>
                    </a:lnTo>
                    <a:lnTo>
                      <a:pt x="21" y="10"/>
                    </a:lnTo>
                    <a:lnTo>
                      <a:pt x="20" y="14"/>
                    </a:lnTo>
                    <a:lnTo>
                      <a:pt x="20" y="18"/>
                    </a:lnTo>
                    <a:lnTo>
                      <a:pt x="19" y="23"/>
                    </a:lnTo>
                    <a:lnTo>
                      <a:pt x="15" y="26"/>
                    </a:lnTo>
                    <a:lnTo>
                      <a:pt x="10" y="28"/>
                    </a:lnTo>
                    <a:lnTo>
                      <a:pt x="6" y="30"/>
                    </a:lnTo>
                    <a:lnTo>
                      <a:pt x="2" y="30"/>
                    </a:lnTo>
                    <a:lnTo>
                      <a:pt x="1" y="28"/>
                    </a:lnTo>
                    <a:lnTo>
                      <a:pt x="0" y="25"/>
                    </a:lnTo>
                    <a:lnTo>
                      <a:pt x="2" y="20"/>
                    </a:lnTo>
                    <a:lnTo>
                      <a:pt x="4" y="15"/>
                    </a:lnTo>
                    <a:lnTo>
                      <a:pt x="8" y="11"/>
                    </a:lnTo>
                    <a:lnTo>
                      <a:pt x="12" y="5"/>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6" name="Freeform 75"/>
              <p:cNvSpPr>
                <a:spLocks/>
              </p:cNvSpPr>
              <p:nvPr/>
            </p:nvSpPr>
            <p:spPr bwMode="auto">
              <a:xfrm>
                <a:off x="5799" y="1996"/>
                <a:ext cx="195" cy="156"/>
              </a:xfrm>
              <a:custGeom>
                <a:avLst/>
                <a:gdLst>
                  <a:gd name="T0" fmla="*/ 0 w 464"/>
                  <a:gd name="T1" fmla="*/ 0 h 373"/>
                  <a:gd name="T2" fmla="*/ 0 w 464"/>
                  <a:gd name="T3" fmla="*/ 0 h 373"/>
                  <a:gd name="T4" fmla="*/ 0 w 464"/>
                  <a:gd name="T5" fmla="*/ 0 h 373"/>
                  <a:gd name="T6" fmla="*/ 0 w 464"/>
                  <a:gd name="T7" fmla="*/ 0 h 373"/>
                  <a:gd name="T8" fmla="*/ 0 w 464"/>
                  <a:gd name="T9" fmla="*/ 0 h 373"/>
                  <a:gd name="T10" fmla="*/ 0 w 464"/>
                  <a:gd name="T11" fmla="*/ 0 h 373"/>
                  <a:gd name="T12" fmla="*/ 0 w 464"/>
                  <a:gd name="T13" fmla="*/ 0 h 373"/>
                  <a:gd name="T14" fmla="*/ 0 w 464"/>
                  <a:gd name="T15" fmla="*/ 0 h 373"/>
                  <a:gd name="T16" fmla="*/ 0 w 464"/>
                  <a:gd name="T17" fmla="*/ 0 h 373"/>
                  <a:gd name="T18" fmla="*/ 0 w 464"/>
                  <a:gd name="T19" fmla="*/ 0 h 373"/>
                  <a:gd name="T20" fmla="*/ 0 w 464"/>
                  <a:gd name="T21" fmla="*/ 0 h 373"/>
                  <a:gd name="T22" fmla="*/ 0 w 464"/>
                  <a:gd name="T23" fmla="*/ 0 h 373"/>
                  <a:gd name="T24" fmla="*/ 0 w 464"/>
                  <a:gd name="T25" fmla="*/ 0 h 373"/>
                  <a:gd name="T26" fmla="*/ 0 w 464"/>
                  <a:gd name="T27" fmla="*/ 0 h 373"/>
                  <a:gd name="T28" fmla="*/ 0 w 464"/>
                  <a:gd name="T29" fmla="*/ 0 h 373"/>
                  <a:gd name="T30" fmla="*/ 0 w 464"/>
                  <a:gd name="T31" fmla="*/ 0 h 373"/>
                  <a:gd name="T32" fmla="*/ 0 w 464"/>
                  <a:gd name="T33" fmla="*/ 0 h 373"/>
                  <a:gd name="T34" fmla="*/ 0 w 464"/>
                  <a:gd name="T35" fmla="*/ 0 h 373"/>
                  <a:gd name="T36" fmla="*/ 0 w 464"/>
                  <a:gd name="T37" fmla="*/ 0 h 373"/>
                  <a:gd name="T38" fmla="*/ 0 w 464"/>
                  <a:gd name="T39" fmla="*/ 0 h 373"/>
                  <a:gd name="T40" fmla="*/ 0 w 464"/>
                  <a:gd name="T41" fmla="*/ 0 h 373"/>
                  <a:gd name="T42" fmla="*/ 0 w 464"/>
                  <a:gd name="T43" fmla="*/ 0 h 373"/>
                  <a:gd name="T44" fmla="*/ 0 w 464"/>
                  <a:gd name="T45" fmla="*/ 0 h 373"/>
                  <a:gd name="T46" fmla="*/ 0 w 464"/>
                  <a:gd name="T47" fmla="*/ 0 h 373"/>
                  <a:gd name="T48" fmla="*/ 0 w 464"/>
                  <a:gd name="T49" fmla="*/ 0 h 373"/>
                  <a:gd name="T50" fmla="*/ 0 w 464"/>
                  <a:gd name="T51" fmla="*/ 0 h 373"/>
                  <a:gd name="T52" fmla="*/ 0 w 464"/>
                  <a:gd name="T53" fmla="*/ 0 h 373"/>
                  <a:gd name="T54" fmla="*/ 0 w 464"/>
                  <a:gd name="T55" fmla="*/ 0 h 373"/>
                  <a:gd name="T56" fmla="*/ 0 w 464"/>
                  <a:gd name="T57" fmla="*/ 0 h 373"/>
                  <a:gd name="T58" fmla="*/ 0 w 464"/>
                  <a:gd name="T59" fmla="*/ 0 h 373"/>
                  <a:gd name="T60" fmla="*/ 0 w 464"/>
                  <a:gd name="T61" fmla="*/ 0 h 373"/>
                  <a:gd name="T62" fmla="*/ 0 w 464"/>
                  <a:gd name="T63" fmla="*/ 0 h 373"/>
                  <a:gd name="T64" fmla="*/ 0 w 464"/>
                  <a:gd name="T65" fmla="*/ 0 h 373"/>
                  <a:gd name="T66" fmla="*/ 0 w 464"/>
                  <a:gd name="T67" fmla="*/ 0 h 373"/>
                  <a:gd name="T68" fmla="*/ 0 w 464"/>
                  <a:gd name="T69" fmla="*/ 0 h 373"/>
                  <a:gd name="T70" fmla="*/ 0 w 464"/>
                  <a:gd name="T71" fmla="*/ 0 h 373"/>
                  <a:gd name="T72" fmla="*/ 0 w 464"/>
                  <a:gd name="T73" fmla="*/ 0 h 373"/>
                  <a:gd name="T74" fmla="*/ 0 w 464"/>
                  <a:gd name="T75" fmla="*/ 0 h 373"/>
                  <a:gd name="T76" fmla="*/ 0 w 464"/>
                  <a:gd name="T77" fmla="*/ 0 h 373"/>
                  <a:gd name="T78" fmla="*/ 0 w 464"/>
                  <a:gd name="T79" fmla="*/ 0 h 373"/>
                  <a:gd name="T80" fmla="*/ 0 w 464"/>
                  <a:gd name="T81" fmla="*/ 0 h 373"/>
                  <a:gd name="T82" fmla="*/ 0 w 464"/>
                  <a:gd name="T83" fmla="*/ 0 h 373"/>
                  <a:gd name="T84" fmla="*/ 0 w 464"/>
                  <a:gd name="T85" fmla="*/ 0 h 373"/>
                  <a:gd name="T86" fmla="*/ 0 w 464"/>
                  <a:gd name="T87" fmla="*/ 0 h 373"/>
                  <a:gd name="T88" fmla="*/ 0 w 464"/>
                  <a:gd name="T89" fmla="*/ 0 h 373"/>
                  <a:gd name="T90" fmla="*/ 0 w 464"/>
                  <a:gd name="T91" fmla="*/ 0 h 373"/>
                  <a:gd name="T92" fmla="*/ 0 w 464"/>
                  <a:gd name="T93" fmla="*/ 0 h 373"/>
                  <a:gd name="T94" fmla="*/ 0 w 464"/>
                  <a:gd name="T95" fmla="*/ 0 h 373"/>
                  <a:gd name="T96" fmla="*/ 0 w 464"/>
                  <a:gd name="T97" fmla="*/ 0 h 373"/>
                  <a:gd name="T98" fmla="*/ 0 w 464"/>
                  <a:gd name="T99" fmla="*/ 0 h 373"/>
                  <a:gd name="T100" fmla="*/ 0 w 464"/>
                  <a:gd name="T101" fmla="*/ 0 h 373"/>
                  <a:gd name="T102" fmla="*/ 0 w 464"/>
                  <a:gd name="T103" fmla="*/ 0 h 373"/>
                  <a:gd name="T104" fmla="*/ 0 w 464"/>
                  <a:gd name="T105" fmla="*/ 0 h 373"/>
                  <a:gd name="T106" fmla="*/ 0 w 464"/>
                  <a:gd name="T107" fmla="*/ 0 h 373"/>
                  <a:gd name="T108" fmla="*/ 0 w 464"/>
                  <a:gd name="T109" fmla="*/ 0 h 373"/>
                  <a:gd name="T110" fmla="*/ 0 w 464"/>
                  <a:gd name="T111" fmla="*/ 0 h 373"/>
                  <a:gd name="T112" fmla="*/ 0 w 464"/>
                  <a:gd name="T113" fmla="*/ 0 h 373"/>
                  <a:gd name="T114" fmla="*/ 0 w 464"/>
                  <a:gd name="T115" fmla="*/ 0 h 373"/>
                  <a:gd name="T116" fmla="*/ 0 w 464"/>
                  <a:gd name="T117" fmla="*/ 0 h 373"/>
                  <a:gd name="T118" fmla="*/ 0 w 464"/>
                  <a:gd name="T119" fmla="*/ 0 h 373"/>
                  <a:gd name="T120" fmla="*/ 0 w 464"/>
                  <a:gd name="T121" fmla="*/ 0 h 373"/>
                  <a:gd name="T122" fmla="*/ 0 w 464"/>
                  <a:gd name="T123" fmla="*/ 0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373"/>
                  <a:gd name="T188" fmla="*/ 464 w 464"/>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373">
                    <a:moveTo>
                      <a:pt x="258" y="0"/>
                    </a:moveTo>
                    <a:lnTo>
                      <a:pt x="276" y="2"/>
                    </a:lnTo>
                    <a:lnTo>
                      <a:pt x="294" y="6"/>
                    </a:lnTo>
                    <a:lnTo>
                      <a:pt x="312" y="11"/>
                    </a:lnTo>
                    <a:lnTo>
                      <a:pt x="330" y="18"/>
                    </a:lnTo>
                    <a:lnTo>
                      <a:pt x="346" y="26"/>
                    </a:lnTo>
                    <a:lnTo>
                      <a:pt x="363" y="36"/>
                    </a:lnTo>
                    <a:lnTo>
                      <a:pt x="379" y="46"/>
                    </a:lnTo>
                    <a:lnTo>
                      <a:pt x="395" y="59"/>
                    </a:lnTo>
                    <a:lnTo>
                      <a:pt x="407" y="71"/>
                    </a:lnTo>
                    <a:lnTo>
                      <a:pt x="420" y="85"/>
                    </a:lnTo>
                    <a:lnTo>
                      <a:pt x="432" y="100"/>
                    </a:lnTo>
                    <a:lnTo>
                      <a:pt x="442" y="115"/>
                    </a:lnTo>
                    <a:lnTo>
                      <a:pt x="450" y="131"/>
                    </a:lnTo>
                    <a:lnTo>
                      <a:pt x="456" y="147"/>
                    </a:lnTo>
                    <a:lnTo>
                      <a:pt x="461" y="165"/>
                    </a:lnTo>
                    <a:lnTo>
                      <a:pt x="464" y="183"/>
                    </a:lnTo>
                    <a:lnTo>
                      <a:pt x="460" y="188"/>
                    </a:lnTo>
                    <a:lnTo>
                      <a:pt x="461" y="195"/>
                    </a:lnTo>
                    <a:lnTo>
                      <a:pt x="441" y="202"/>
                    </a:lnTo>
                    <a:lnTo>
                      <a:pt x="424" y="204"/>
                    </a:lnTo>
                    <a:lnTo>
                      <a:pt x="406" y="203"/>
                    </a:lnTo>
                    <a:lnTo>
                      <a:pt x="389" y="198"/>
                    </a:lnTo>
                    <a:lnTo>
                      <a:pt x="372" y="190"/>
                    </a:lnTo>
                    <a:lnTo>
                      <a:pt x="357" y="181"/>
                    </a:lnTo>
                    <a:lnTo>
                      <a:pt x="340" y="169"/>
                    </a:lnTo>
                    <a:lnTo>
                      <a:pt x="324" y="159"/>
                    </a:lnTo>
                    <a:lnTo>
                      <a:pt x="308" y="147"/>
                    </a:lnTo>
                    <a:lnTo>
                      <a:pt x="292" y="136"/>
                    </a:lnTo>
                    <a:lnTo>
                      <a:pt x="275" y="127"/>
                    </a:lnTo>
                    <a:lnTo>
                      <a:pt x="258" y="120"/>
                    </a:lnTo>
                    <a:lnTo>
                      <a:pt x="239" y="114"/>
                    </a:lnTo>
                    <a:lnTo>
                      <a:pt x="221" y="114"/>
                    </a:lnTo>
                    <a:lnTo>
                      <a:pt x="201" y="118"/>
                    </a:lnTo>
                    <a:lnTo>
                      <a:pt x="181" y="128"/>
                    </a:lnTo>
                    <a:lnTo>
                      <a:pt x="174" y="131"/>
                    </a:lnTo>
                    <a:lnTo>
                      <a:pt x="169" y="136"/>
                    </a:lnTo>
                    <a:lnTo>
                      <a:pt x="164" y="141"/>
                    </a:lnTo>
                    <a:lnTo>
                      <a:pt x="158" y="146"/>
                    </a:lnTo>
                    <a:lnTo>
                      <a:pt x="165" y="145"/>
                    </a:lnTo>
                    <a:lnTo>
                      <a:pt x="173" y="144"/>
                    </a:lnTo>
                    <a:lnTo>
                      <a:pt x="177" y="142"/>
                    </a:lnTo>
                    <a:lnTo>
                      <a:pt x="183" y="142"/>
                    </a:lnTo>
                    <a:lnTo>
                      <a:pt x="186" y="141"/>
                    </a:lnTo>
                    <a:lnTo>
                      <a:pt x="192" y="141"/>
                    </a:lnTo>
                    <a:lnTo>
                      <a:pt x="200" y="141"/>
                    </a:lnTo>
                    <a:lnTo>
                      <a:pt x="207" y="145"/>
                    </a:lnTo>
                    <a:lnTo>
                      <a:pt x="210" y="147"/>
                    </a:lnTo>
                    <a:lnTo>
                      <a:pt x="213" y="150"/>
                    </a:lnTo>
                    <a:lnTo>
                      <a:pt x="215" y="155"/>
                    </a:lnTo>
                    <a:lnTo>
                      <a:pt x="218" y="161"/>
                    </a:lnTo>
                    <a:lnTo>
                      <a:pt x="212" y="160"/>
                    </a:lnTo>
                    <a:lnTo>
                      <a:pt x="208" y="160"/>
                    </a:lnTo>
                    <a:lnTo>
                      <a:pt x="203" y="160"/>
                    </a:lnTo>
                    <a:lnTo>
                      <a:pt x="199" y="160"/>
                    </a:lnTo>
                    <a:lnTo>
                      <a:pt x="193" y="160"/>
                    </a:lnTo>
                    <a:lnTo>
                      <a:pt x="188" y="161"/>
                    </a:lnTo>
                    <a:lnTo>
                      <a:pt x="183" y="162"/>
                    </a:lnTo>
                    <a:lnTo>
                      <a:pt x="179" y="164"/>
                    </a:lnTo>
                    <a:lnTo>
                      <a:pt x="173" y="165"/>
                    </a:lnTo>
                    <a:lnTo>
                      <a:pt x="168" y="166"/>
                    </a:lnTo>
                    <a:lnTo>
                      <a:pt x="165" y="168"/>
                    </a:lnTo>
                    <a:lnTo>
                      <a:pt x="161" y="170"/>
                    </a:lnTo>
                    <a:lnTo>
                      <a:pt x="154" y="176"/>
                    </a:lnTo>
                    <a:lnTo>
                      <a:pt x="149" y="183"/>
                    </a:lnTo>
                    <a:lnTo>
                      <a:pt x="158" y="181"/>
                    </a:lnTo>
                    <a:lnTo>
                      <a:pt x="166" y="181"/>
                    </a:lnTo>
                    <a:lnTo>
                      <a:pt x="173" y="181"/>
                    </a:lnTo>
                    <a:lnTo>
                      <a:pt x="180" y="182"/>
                    </a:lnTo>
                    <a:lnTo>
                      <a:pt x="185" y="182"/>
                    </a:lnTo>
                    <a:lnTo>
                      <a:pt x="190" y="183"/>
                    </a:lnTo>
                    <a:lnTo>
                      <a:pt x="194" y="184"/>
                    </a:lnTo>
                    <a:lnTo>
                      <a:pt x="199" y="186"/>
                    </a:lnTo>
                    <a:lnTo>
                      <a:pt x="204" y="188"/>
                    </a:lnTo>
                    <a:lnTo>
                      <a:pt x="210" y="193"/>
                    </a:lnTo>
                    <a:lnTo>
                      <a:pt x="214" y="198"/>
                    </a:lnTo>
                    <a:lnTo>
                      <a:pt x="220" y="202"/>
                    </a:lnTo>
                    <a:lnTo>
                      <a:pt x="211" y="202"/>
                    </a:lnTo>
                    <a:lnTo>
                      <a:pt x="203" y="203"/>
                    </a:lnTo>
                    <a:lnTo>
                      <a:pt x="192" y="204"/>
                    </a:lnTo>
                    <a:lnTo>
                      <a:pt x="183" y="205"/>
                    </a:lnTo>
                    <a:lnTo>
                      <a:pt x="170" y="206"/>
                    </a:lnTo>
                    <a:lnTo>
                      <a:pt x="160" y="207"/>
                    </a:lnTo>
                    <a:lnTo>
                      <a:pt x="148" y="209"/>
                    </a:lnTo>
                    <a:lnTo>
                      <a:pt x="139" y="212"/>
                    </a:lnTo>
                    <a:lnTo>
                      <a:pt x="129" y="214"/>
                    </a:lnTo>
                    <a:lnTo>
                      <a:pt x="123" y="217"/>
                    </a:lnTo>
                    <a:lnTo>
                      <a:pt x="117" y="220"/>
                    </a:lnTo>
                    <a:lnTo>
                      <a:pt x="114" y="225"/>
                    </a:lnTo>
                    <a:lnTo>
                      <a:pt x="113" y="229"/>
                    </a:lnTo>
                    <a:lnTo>
                      <a:pt x="116" y="236"/>
                    </a:lnTo>
                    <a:lnTo>
                      <a:pt x="121" y="242"/>
                    </a:lnTo>
                    <a:lnTo>
                      <a:pt x="131" y="249"/>
                    </a:lnTo>
                    <a:lnTo>
                      <a:pt x="125" y="252"/>
                    </a:lnTo>
                    <a:lnTo>
                      <a:pt x="118" y="255"/>
                    </a:lnTo>
                    <a:lnTo>
                      <a:pt x="111" y="258"/>
                    </a:lnTo>
                    <a:lnTo>
                      <a:pt x="106" y="261"/>
                    </a:lnTo>
                    <a:lnTo>
                      <a:pt x="99" y="264"/>
                    </a:lnTo>
                    <a:lnTo>
                      <a:pt x="92" y="267"/>
                    </a:lnTo>
                    <a:lnTo>
                      <a:pt x="86" y="271"/>
                    </a:lnTo>
                    <a:lnTo>
                      <a:pt x="80" y="275"/>
                    </a:lnTo>
                    <a:lnTo>
                      <a:pt x="73" y="278"/>
                    </a:lnTo>
                    <a:lnTo>
                      <a:pt x="68" y="282"/>
                    </a:lnTo>
                    <a:lnTo>
                      <a:pt x="62" y="286"/>
                    </a:lnTo>
                    <a:lnTo>
                      <a:pt x="58" y="292"/>
                    </a:lnTo>
                    <a:lnTo>
                      <a:pt x="52" y="297"/>
                    </a:lnTo>
                    <a:lnTo>
                      <a:pt x="50" y="302"/>
                    </a:lnTo>
                    <a:lnTo>
                      <a:pt x="46" y="308"/>
                    </a:lnTo>
                    <a:lnTo>
                      <a:pt x="44" y="316"/>
                    </a:lnTo>
                    <a:lnTo>
                      <a:pt x="51" y="312"/>
                    </a:lnTo>
                    <a:lnTo>
                      <a:pt x="58" y="309"/>
                    </a:lnTo>
                    <a:lnTo>
                      <a:pt x="66" y="305"/>
                    </a:lnTo>
                    <a:lnTo>
                      <a:pt x="73" y="302"/>
                    </a:lnTo>
                    <a:lnTo>
                      <a:pt x="81" y="298"/>
                    </a:lnTo>
                    <a:lnTo>
                      <a:pt x="90" y="294"/>
                    </a:lnTo>
                    <a:lnTo>
                      <a:pt x="97" y="291"/>
                    </a:lnTo>
                    <a:lnTo>
                      <a:pt x="106" y="288"/>
                    </a:lnTo>
                    <a:lnTo>
                      <a:pt x="112" y="285"/>
                    </a:lnTo>
                    <a:lnTo>
                      <a:pt x="120" y="283"/>
                    </a:lnTo>
                    <a:lnTo>
                      <a:pt x="127" y="283"/>
                    </a:lnTo>
                    <a:lnTo>
                      <a:pt x="135" y="283"/>
                    </a:lnTo>
                    <a:lnTo>
                      <a:pt x="142" y="284"/>
                    </a:lnTo>
                    <a:lnTo>
                      <a:pt x="148" y="287"/>
                    </a:lnTo>
                    <a:lnTo>
                      <a:pt x="155" y="292"/>
                    </a:lnTo>
                    <a:lnTo>
                      <a:pt x="162" y="299"/>
                    </a:lnTo>
                    <a:lnTo>
                      <a:pt x="155" y="298"/>
                    </a:lnTo>
                    <a:lnTo>
                      <a:pt x="149" y="298"/>
                    </a:lnTo>
                    <a:lnTo>
                      <a:pt x="145" y="299"/>
                    </a:lnTo>
                    <a:lnTo>
                      <a:pt x="139" y="300"/>
                    </a:lnTo>
                    <a:lnTo>
                      <a:pt x="134" y="301"/>
                    </a:lnTo>
                    <a:lnTo>
                      <a:pt x="128" y="302"/>
                    </a:lnTo>
                    <a:lnTo>
                      <a:pt x="124" y="305"/>
                    </a:lnTo>
                    <a:lnTo>
                      <a:pt x="119" y="308"/>
                    </a:lnTo>
                    <a:lnTo>
                      <a:pt x="113" y="311"/>
                    </a:lnTo>
                    <a:lnTo>
                      <a:pt x="109" y="313"/>
                    </a:lnTo>
                    <a:lnTo>
                      <a:pt x="103" y="316"/>
                    </a:lnTo>
                    <a:lnTo>
                      <a:pt x="98" y="318"/>
                    </a:lnTo>
                    <a:lnTo>
                      <a:pt x="92" y="320"/>
                    </a:lnTo>
                    <a:lnTo>
                      <a:pt x="88" y="321"/>
                    </a:lnTo>
                    <a:lnTo>
                      <a:pt x="82" y="323"/>
                    </a:lnTo>
                    <a:lnTo>
                      <a:pt x="77" y="326"/>
                    </a:lnTo>
                    <a:lnTo>
                      <a:pt x="83" y="331"/>
                    </a:lnTo>
                    <a:lnTo>
                      <a:pt x="92" y="334"/>
                    </a:lnTo>
                    <a:lnTo>
                      <a:pt x="97" y="334"/>
                    </a:lnTo>
                    <a:lnTo>
                      <a:pt x="102" y="334"/>
                    </a:lnTo>
                    <a:lnTo>
                      <a:pt x="107" y="334"/>
                    </a:lnTo>
                    <a:lnTo>
                      <a:pt x="110" y="335"/>
                    </a:lnTo>
                    <a:lnTo>
                      <a:pt x="117" y="335"/>
                    </a:lnTo>
                    <a:lnTo>
                      <a:pt x="119" y="338"/>
                    </a:lnTo>
                    <a:lnTo>
                      <a:pt x="118" y="339"/>
                    </a:lnTo>
                    <a:lnTo>
                      <a:pt x="117" y="344"/>
                    </a:lnTo>
                    <a:lnTo>
                      <a:pt x="114" y="349"/>
                    </a:lnTo>
                    <a:lnTo>
                      <a:pt x="110" y="358"/>
                    </a:lnTo>
                    <a:lnTo>
                      <a:pt x="91" y="368"/>
                    </a:lnTo>
                    <a:lnTo>
                      <a:pt x="74" y="373"/>
                    </a:lnTo>
                    <a:lnTo>
                      <a:pt x="58" y="373"/>
                    </a:lnTo>
                    <a:lnTo>
                      <a:pt x="44" y="371"/>
                    </a:lnTo>
                    <a:lnTo>
                      <a:pt x="32" y="364"/>
                    </a:lnTo>
                    <a:lnTo>
                      <a:pt x="22" y="356"/>
                    </a:lnTo>
                    <a:lnTo>
                      <a:pt x="13" y="343"/>
                    </a:lnTo>
                    <a:lnTo>
                      <a:pt x="7" y="331"/>
                    </a:lnTo>
                    <a:lnTo>
                      <a:pt x="2" y="315"/>
                    </a:lnTo>
                    <a:lnTo>
                      <a:pt x="0" y="299"/>
                    </a:lnTo>
                    <a:lnTo>
                      <a:pt x="1" y="282"/>
                    </a:lnTo>
                    <a:lnTo>
                      <a:pt x="5" y="266"/>
                    </a:lnTo>
                    <a:lnTo>
                      <a:pt x="10" y="250"/>
                    </a:lnTo>
                    <a:lnTo>
                      <a:pt x="18" y="236"/>
                    </a:lnTo>
                    <a:lnTo>
                      <a:pt x="31" y="223"/>
                    </a:lnTo>
                    <a:lnTo>
                      <a:pt x="46" y="212"/>
                    </a:lnTo>
                    <a:lnTo>
                      <a:pt x="60" y="188"/>
                    </a:lnTo>
                    <a:lnTo>
                      <a:pt x="77" y="169"/>
                    </a:lnTo>
                    <a:lnTo>
                      <a:pt x="95" y="150"/>
                    </a:lnTo>
                    <a:lnTo>
                      <a:pt x="116" y="135"/>
                    </a:lnTo>
                    <a:lnTo>
                      <a:pt x="136" y="122"/>
                    </a:lnTo>
                    <a:lnTo>
                      <a:pt x="159" y="111"/>
                    </a:lnTo>
                    <a:lnTo>
                      <a:pt x="183" y="103"/>
                    </a:lnTo>
                    <a:lnTo>
                      <a:pt x="205" y="97"/>
                    </a:lnTo>
                    <a:lnTo>
                      <a:pt x="229" y="93"/>
                    </a:lnTo>
                    <a:lnTo>
                      <a:pt x="252" y="93"/>
                    </a:lnTo>
                    <a:lnTo>
                      <a:pt x="276" y="96"/>
                    </a:lnTo>
                    <a:lnTo>
                      <a:pt x="300" y="104"/>
                    </a:lnTo>
                    <a:lnTo>
                      <a:pt x="322" y="113"/>
                    </a:lnTo>
                    <a:lnTo>
                      <a:pt x="343" y="128"/>
                    </a:lnTo>
                    <a:lnTo>
                      <a:pt x="364" y="146"/>
                    </a:lnTo>
                    <a:lnTo>
                      <a:pt x="384" y="167"/>
                    </a:lnTo>
                    <a:lnTo>
                      <a:pt x="389" y="168"/>
                    </a:lnTo>
                    <a:lnTo>
                      <a:pt x="395" y="169"/>
                    </a:lnTo>
                    <a:lnTo>
                      <a:pt x="399" y="169"/>
                    </a:lnTo>
                    <a:lnTo>
                      <a:pt x="405" y="170"/>
                    </a:lnTo>
                    <a:lnTo>
                      <a:pt x="410" y="170"/>
                    </a:lnTo>
                    <a:lnTo>
                      <a:pt x="415" y="170"/>
                    </a:lnTo>
                    <a:lnTo>
                      <a:pt x="420" y="170"/>
                    </a:lnTo>
                    <a:lnTo>
                      <a:pt x="426" y="170"/>
                    </a:lnTo>
                    <a:lnTo>
                      <a:pt x="422" y="160"/>
                    </a:lnTo>
                    <a:lnTo>
                      <a:pt x="418" y="151"/>
                    </a:lnTo>
                    <a:lnTo>
                      <a:pt x="415" y="142"/>
                    </a:lnTo>
                    <a:lnTo>
                      <a:pt x="412" y="134"/>
                    </a:lnTo>
                    <a:lnTo>
                      <a:pt x="407" y="126"/>
                    </a:lnTo>
                    <a:lnTo>
                      <a:pt x="402" y="118"/>
                    </a:lnTo>
                    <a:lnTo>
                      <a:pt x="397" y="110"/>
                    </a:lnTo>
                    <a:lnTo>
                      <a:pt x="393" y="104"/>
                    </a:lnTo>
                    <a:lnTo>
                      <a:pt x="387" y="96"/>
                    </a:lnTo>
                    <a:lnTo>
                      <a:pt x="380" y="91"/>
                    </a:lnTo>
                    <a:lnTo>
                      <a:pt x="375" y="85"/>
                    </a:lnTo>
                    <a:lnTo>
                      <a:pt x="369" y="81"/>
                    </a:lnTo>
                    <a:lnTo>
                      <a:pt x="360" y="75"/>
                    </a:lnTo>
                    <a:lnTo>
                      <a:pt x="354" y="72"/>
                    </a:lnTo>
                    <a:lnTo>
                      <a:pt x="346" y="69"/>
                    </a:lnTo>
                    <a:lnTo>
                      <a:pt x="338" y="67"/>
                    </a:lnTo>
                    <a:lnTo>
                      <a:pt x="333" y="64"/>
                    </a:lnTo>
                    <a:lnTo>
                      <a:pt x="326" y="64"/>
                    </a:lnTo>
                    <a:lnTo>
                      <a:pt x="320" y="66"/>
                    </a:lnTo>
                    <a:lnTo>
                      <a:pt x="315" y="69"/>
                    </a:lnTo>
                    <a:lnTo>
                      <a:pt x="309" y="71"/>
                    </a:lnTo>
                    <a:lnTo>
                      <a:pt x="305" y="70"/>
                    </a:lnTo>
                    <a:lnTo>
                      <a:pt x="304" y="67"/>
                    </a:lnTo>
                    <a:lnTo>
                      <a:pt x="304" y="65"/>
                    </a:lnTo>
                    <a:lnTo>
                      <a:pt x="304" y="60"/>
                    </a:lnTo>
                    <a:lnTo>
                      <a:pt x="305" y="55"/>
                    </a:lnTo>
                    <a:lnTo>
                      <a:pt x="298" y="57"/>
                    </a:lnTo>
                    <a:lnTo>
                      <a:pt x="292" y="58"/>
                    </a:lnTo>
                    <a:lnTo>
                      <a:pt x="286" y="58"/>
                    </a:lnTo>
                    <a:lnTo>
                      <a:pt x="281" y="56"/>
                    </a:lnTo>
                    <a:lnTo>
                      <a:pt x="277" y="53"/>
                    </a:lnTo>
                    <a:lnTo>
                      <a:pt x="276" y="49"/>
                    </a:lnTo>
                    <a:lnTo>
                      <a:pt x="274" y="43"/>
                    </a:lnTo>
                    <a:lnTo>
                      <a:pt x="274" y="36"/>
                    </a:lnTo>
                    <a:lnTo>
                      <a:pt x="272" y="36"/>
                    </a:lnTo>
                    <a:lnTo>
                      <a:pt x="270" y="36"/>
                    </a:lnTo>
                    <a:lnTo>
                      <a:pt x="265" y="44"/>
                    </a:lnTo>
                    <a:lnTo>
                      <a:pt x="259" y="49"/>
                    </a:lnTo>
                    <a:lnTo>
                      <a:pt x="252" y="52"/>
                    </a:lnTo>
                    <a:lnTo>
                      <a:pt x="245" y="52"/>
                    </a:lnTo>
                    <a:lnTo>
                      <a:pt x="238" y="51"/>
                    </a:lnTo>
                    <a:lnTo>
                      <a:pt x="229" y="48"/>
                    </a:lnTo>
                    <a:lnTo>
                      <a:pt x="222" y="44"/>
                    </a:lnTo>
                    <a:lnTo>
                      <a:pt x="217" y="39"/>
                    </a:lnTo>
                    <a:lnTo>
                      <a:pt x="211" y="33"/>
                    </a:lnTo>
                    <a:lnTo>
                      <a:pt x="208" y="28"/>
                    </a:lnTo>
                    <a:lnTo>
                      <a:pt x="207" y="20"/>
                    </a:lnTo>
                    <a:lnTo>
                      <a:pt x="209" y="15"/>
                    </a:lnTo>
                    <a:lnTo>
                      <a:pt x="212" y="10"/>
                    </a:lnTo>
                    <a:lnTo>
                      <a:pt x="221" y="6"/>
                    </a:lnTo>
                    <a:lnTo>
                      <a:pt x="230" y="3"/>
                    </a:lnTo>
                    <a:lnTo>
                      <a:pt x="247" y="2"/>
                    </a:lnTo>
                    <a:lnTo>
                      <a:pt x="252" y="1"/>
                    </a:lnTo>
                    <a:lnTo>
                      <a:pt x="2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7" name="Freeform 76"/>
              <p:cNvSpPr>
                <a:spLocks/>
              </p:cNvSpPr>
              <p:nvPr/>
            </p:nvSpPr>
            <p:spPr bwMode="auto">
              <a:xfrm>
                <a:off x="5504" y="1998"/>
                <a:ext cx="25" cy="20"/>
              </a:xfrm>
              <a:custGeom>
                <a:avLst/>
                <a:gdLst>
                  <a:gd name="T0" fmla="*/ 0 w 64"/>
                  <a:gd name="T1" fmla="*/ 0 h 48"/>
                  <a:gd name="T2" fmla="*/ 0 w 64"/>
                  <a:gd name="T3" fmla="*/ 0 h 48"/>
                  <a:gd name="T4" fmla="*/ 0 w 64"/>
                  <a:gd name="T5" fmla="*/ 0 h 48"/>
                  <a:gd name="T6" fmla="*/ 0 w 64"/>
                  <a:gd name="T7" fmla="*/ 0 h 48"/>
                  <a:gd name="T8" fmla="*/ 0 w 64"/>
                  <a:gd name="T9" fmla="*/ 0 h 48"/>
                  <a:gd name="T10" fmla="*/ 0 w 64"/>
                  <a:gd name="T11" fmla="*/ 0 h 48"/>
                  <a:gd name="T12" fmla="*/ 0 w 64"/>
                  <a:gd name="T13" fmla="*/ 0 h 48"/>
                  <a:gd name="T14" fmla="*/ 0 w 64"/>
                  <a:gd name="T15" fmla="*/ 0 h 48"/>
                  <a:gd name="T16" fmla="*/ 0 w 64"/>
                  <a:gd name="T17" fmla="*/ 0 h 48"/>
                  <a:gd name="T18" fmla="*/ 0 w 64"/>
                  <a:gd name="T19" fmla="*/ 0 h 48"/>
                  <a:gd name="T20" fmla="*/ 0 w 64"/>
                  <a:gd name="T21" fmla="*/ 0 h 48"/>
                  <a:gd name="T22" fmla="*/ 0 w 64"/>
                  <a:gd name="T23" fmla="*/ 0 h 48"/>
                  <a:gd name="T24" fmla="*/ 0 w 64"/>
                  <a:gd name="T25" fmla="*/ 0 h 48"/>
                  <a:gd name="T26" fmla="*/ 0 w 64"/>
                  <a:gd name="T27" fmla="*/ 0 h 48"/>
                  <a:gd name="T28" fmla="*/ 0 w 64"/>
                  <a:gd name="T29" fmla="*/ 0 h 48"/>
                  <a:gd name="T30" fmla="*/ 0 w 64"/>
                  <a:gd name="T31" fmla="*/ 0 h 48"/>
                  <a:gd name="T32" fmla="*/ 0 w 64"/>
                  <a:gd name="T33" fmla="*/ 0 h 48"/>
                  <a:gd name="T34" fmla="*/ 0 w 64"/>
                  <a:gd name="T35" fmla="*/ 0 h 48"/>
                  <a:gd name="T36" fmla="*/ 0 w 64"/>
                  <a:gd name="T37" fmla="*/ 0 h 48"/>
                  <a:gd name="T38" fmla="*/ 0 w 64"/>
                  <a:gd name="T39" fmla="*/ 0 h 48"/>
                  <a:gd name="T40" fmla="*/ 0 w 64"/>
                  <a:gd name="T41" fmla="*/ 0 h 48"/>
                  <a:gd name="T42" fmla="*/ 0 w 64"/>
                  <a:gd name="T43" fmla="*/ 0 h 48"/>
                  <a:gd name="T44" fmla="*/ 0 w 64"/>
                  <a:gd name="T45" fmla="*/ 0 h 48"/>
                  <a:gd name="T46" fmla="*/ 0 w 64"/>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48"/>
                  <a:gd name="T74" fmla="*/ 64 w 6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48">
                    <a:moveTo>
                      <a:pt x="64" y="0"/>
                    </a:moveTo>
                    <a:lnTo>
                      <a:pt x="59" y="8"/>
                    </a:lnTo>
                    <a:lnTo>
                      <a:pt x="52" y="16"/>
                    </a:lnTo>
                    <a:lnTo>
                      <a:pt x="46" y="20"/>
                    </a:lnTo>
                    <a:lnTo>
                      <a:pt x="40" y="24"/>
                    </a:lnTo>
                    <a:lnTo>
                      <a:pt x="34" y="27"/>
                    </a:lnTo>
                    <a:lnTo>
                      <a:pt x="29" y="31"/>
                    </a:lnTo>
                    <a:lnTo>
                      <a:pt x="21" y="34"/>
                    </a:lnTo>
                    <a:lnTo>
                      <a:pt x="14" y="39"/>
                    </a:lnTo>
                    <a:lnTo>
                      <a:pt x="7" y="42"/>
                    </a:lnTo>
                    <a:lnTo>
                      <a:pt x="0" y="48"/>
                    </a:lnTo>
                    <a:lnTo>
                      <a:pt x="0" y="40"/>
                    </a:lnTo>
                    <a:lnTo>
                      <a:pt x="2" y="33"/>
                    </a:lnTo>
                    <a:lnTo>
                      <a:pt x="5" y="29"/>
                    </a:lnTo>
                    <a:lnTo>
                      <a:pt x="10" y="24"/>
                    </a:lnTo>
                    <a:lnTo>
                      <a:pt x="13" y="20"/>
                    </a:lnTo>
                    <a:lnTo>
                      <a:pt x="18" y="17"/>
                    </a:lnTo>
                    <a:lnTo>
                      <a:pt x="23" y="14"/>
                    </a:lnTo>
                    <a:lnTo>
                      <a:pt x="29" y="12"/>
                    </a:lnTo>
                    <a:lnTo>
                      <a:pt x="37" y="9"/>
                    </a:lnTo>
                    <a:lnTo>
                      <a:pt x="46" y="6"/>
                    </a:lnTo>
                    <a:lnTo>
                      <a:pt x="54" y="3"/>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8" name="Freeform 77"/>
              <p:cNvSpPr>
                <a:spLocks/>
              </p:cNvSpPr>
              <p:nvPr/>
            </p:nvSpPr>
            <p:spPr bwMode="auto">
              <a:xfrm>
                <a:off x="5682" y="2010"/>
                <a:ext cx="15" cy="44"/>
              </a:xfrm>
              <a:custGeom>
                <a:avLst/>
                <a:gdLst>
                  <a:gd name="T0" fmla="*/ 0 w 44"/>
                  <a:gd name="T1" fmla="*/ 0 h 107"/>
                  <a:gd name="T2" fmla="*/ 0 w 44"/>
                  <a:gd name="T3" fmla="*/ 0 h 107"/>
                  <a:gd name="T4" fmla="*/ 0 w 44"/>
                  <a:gd name="T5" fmla="*/ 0 h 107"/>
                  <a:gd name="T6" fmla="*/ 0 w 44"/>
                  <a:gd name="T7" fmla="*/ 0 h 107"/>
                  <a:gd name="T8" fmla="*/ 0 w 44"/>
                  <a:gd name="T9" fmla="*/ 0 h 107"/>
                  <a:gd name="T10" fmla="*/ 0 w 44"/>
                  <a:gd name="T11" fmla="*/ 0 h 107"/>
                  <a:gd name="T12" fmla="*/ 0 w 44"/>
                  <a:gd name="T13" fmla="*/ 0 h 107"/>
                  <a:gd name="T14" fmla="*/ 0 w 44"/>
                  <a:gd name="T15" fmla="*/ 0 h 107"/>
                  <a:gd name="T16" fmla="*/ 0 w 44"/>
                  <a:gd name="T17" fmla="*/ 0 h 107"/>
                  <a:gd name="T18" fmla="*/ 0 w 44"/>
                  <a:gd name="T19" fmla="*/ 0 h 107"/>
                  <a:gd name="T20" fmla="*/ 0 w 44"/>
                  <a:gd name="T21" fmla="*/ 0 h 107"/>
                  <a:gd name="T22" fmla="*/ 0 w 44"/>
                  <a:gd name="T23" fmla="*/ 0 h 107"/>
                  <a:gd name="T24" fmla="*/ 0 w 44"/>
                  <a:gd name="T25" fmla="*/ 0 h 107"/>
                  <a:gd name="T26" fmla="*/ 0 w 44"/>
                  <a:gd name="T27" fmla="*/ 0 h 107"/>
                  <a:gd name="T28" fmla="*/ 0 w 44"/>
                  <a:gd name="T29" fmla="*/ 0 h 107"/>
                  <a:gd name="T30" fmla="*/ 0 w 44"/>
                  <a:gd name="T31" fmla="*/ 0 h 107"/>
                  <a:gd name="T32" fmla="*/ 0 w 44"/>
                  <a:gd name="T33" fmla="*/ 0 h 107"/>
                  <a:gd name="T34" fmla="*/ 0 w 44"/>
                  <a:gd name="T35" fmla="*/ 0 h 107"/>
                  <a:gd name="T36" fmla="*/ 0 w 44"/>
                  <a:gd name="T37" fmla="*/ 0 h 107"/>
                  <a:gd name="T38" fmla="*/ 0 w 44"/>
                  <a:gd name="T39" fmla="*/ 0 h 107"/>
                  <a:gd name="T40" fmla="*/ 0 w 44"/>
                  <a:gd name="T41" fmla="*/ 0 h 107"/>
                  <a:gd name="T42" fmla="*/ 0 w 44"/>
                  <a:gd name="T43" fmla="*/ 0 h 107"/>
                  <a:gd name="T44" fmla="*/ 0 w 44"/>
                  <a:gd name="T45" fmla="*/ 0 h 107"/>
                  <a:gd name="T46" fmla="*/ 0 w 44"/>
                  <a:gd name="T47" fmla="*/ 0 h 107"/>
                  <a:gd name="T48" fmla="*/ 0 w 44"/>
                  <a:gd name="T49" fmla="*/ 0 h 107"/>
                  <a:gd name="T50" fmla="*/ 0 w 44"/>
                  <a:gd name="T51" fmla="*/ 0 h 107"/>
                  <a:gd name="T52" fmla="*/ 0 w 44"/>
                  <a:gd name="T53" fmla="*/ 0 h 107"/>
                  <a:gd name="T54" fmla="*/ 0 w 44"/>
                  <a:gd name="T55" fmla="*/ 0 h 107"/>
                  <a:gd name="T56" fmla="*/ 0 w 44"/>
                  <a:gd name="T57" fmla="*/ 0 h 107"/>
                  <a:gd name="T58" fmla="*/ 0 w 44"/>
                  <a:gd name="T59" fmla="*/ 0 h 107"/>
                  <a:gd name="T60" fmla="*/ 0 w 44"/>
                  <a:gd name="T61" fmla="*/ 0 h 107"/>
                  <a:gd name="T62" fmla="*/ 0 w 44"/>
                  <a:gd name="T63" fmla="*/ 0 h 107"/>
                  <a:gd name="T64" fmla="*/ 0 w 44"/>
                  <a:gd name="T65" fmla="*/ 0 h 107"/>
                  <a:gd name="T66" fmla="*/ 0 w 44"/>
                  <a:gd name="T67" fmla="*/ 0 h 107"/>
                  <a:gd name="T68" fmla="*/ 0 w 44"/>
                  <a:gd name="T69" fmla="*/ 0 h 107"/>
                  <a:gd name="T70" fmla="*/ 0 w 44"/>
                  <a:gd name="T71" fmla="*/ 0 h 107"/>
                  <a:gd name="T72" fmla="*/ 0 w 44"/>
                  <a:gd name="T73" fmla="*/ 0 h 107"/>
                  <a:gd name="T74" fmla="*/ 0 w 44"/>
                  <a:gd name="T75" fmla="*/ 0 h 107"/>
                  <a:gd name="T76" fmla="*/ 0 w 44"/>
                  <a:gd name="T77" fmla="*/ 0 h 107"/>
                  <a:gd name="T78" fmla="*/ 0 w 44"/>
                  <a:gd name="T79" fmla="*/ 0 h 107"/>
                  <a:gd name="T80" fmla="*/ 0 w 44"/>
                  <a:gd name="T81" fmla="*/ 0 h 107"/>
                  <a:gd name="T82" fmla="*/ 0 w 44"/>
                  <a:gd name="T83" fmla="*/ 0 h 107"/>
                  <a:gd name="T84" fmla="*/ 0 w 44"/>
                  <a:gd name="T85" fmla="*/ 0 h 107"/>
                  <a:gd name="T86" fmla="*/ 0 w 44"/>
                  <a:gd name="T87" fmla="*/ 0 h 107"/>
                  <a:gd name="T88" fmla="*/ 0 w 44"/>
                  <a:gd name="T89" fmla="*/ 0 h 107"/>
                  <a:gd name="T90" fmla="*/ 0 w 44"/>
                  <a:gd name="T91" fmla="*/ 0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107"/>
                  <a:gd name="T140" fmla="*/ 44 w 44"/>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107">
                    <a:moveTo>
                      <a:pt x="44" y="0"/>
                    </a:moveTo>
                    <a:lnTo>
                      <a:pt x="43" y="4"/>
                    </a:lnTo>
                    <a:lnTo>
                      <a:pt x="42" y="9"/>
                    </a:lnTo>
                    <a:lnTo>
                      <a:pt x="40" y="14"/>
                    </a:lnTo>
                    <a:lnTo>
                      <a:pt x="39" y="20"/>
                    </a:lnTo>
                    <a:lnTo>
                      <a:pt x="37" y="24"/>
                    </a:lnTo>
                    <a:lnTo>
                      <a:pt x="36" y="31"/>
                    </a:lnTo>
                    <a:lnTo>
                      <a:pt x="35" y="36"/>
                    </a:lnTo>
                    <a:lnTo>
                      <a:pt x="35" y="42"/>
                    </a:lnTo>
                    <a:lnTo>
                      <a:pt x="33" y="47"/>
                    </a:lnTo>
                    <a:lnTo>
                      <a:pt x="32" y="53"/>
                    </a:lnTo>
                    <a:lnTo>
                      <a:pt x="32" y="59"/>
                    </a:lnTo>
                    <a:lnTo>
                      <a:pt x="32" y="65"/>
                    </a:lnTo>
                    <a:lnTo>
                      <a:pt x="31" y="71"/>
                    </a:lnTo>
                    <a:lnTo>
                      <a:pt x="31" y="77"/>
                    </a:lnTo>
                    <a:lnTo>
                      <a:pt x="31" y="82"/>
                    </a:lnTo>
                    <a:lnTo>
                      <a:pt x="32" y="90"/>
                    </a:lnTo>
                    <a:lnTo>
                      <a:pt x="27" y="88"/>
                    </a:lnTo>
                    <a:lnTo>
                      <a:pt x="25" y="89"/>
                    </a:lnTo>
                    <a:lnTo>
                      <a:pt x="23" y="91"/>
                    </a:lnTo>
                    <a:lnTo>
                      <a:pt x="23" y="93"/>
                    </a:lnTo>
                    <a:lnTo>
                      <a:pt x="22" y="99"/>
                    </a:lnTo>
                    <a:lnTo>
                      <a:pt x="21" y="107"/>
                    </a:lnTo>
                    <a:lnTo>
                      <a:pt x="16" y="105"/>
                    </a:lnTo>
                    <a:lnTo>
                      <a:pt x="10" y="102"/>
                    </a:lnTo>
                    <a:lnTo>
                      <a:pt x="7" y="96"/>
                    </a:lnTo>
                    <a:lnTo>
                      <a:pt x="4" y="91"/>
                    </a:lnTo>
                    <a:lnTo>
                      <a:pt x="2" y="86"/>
                    </a:lnTo>
                    <a:lnTo>
                      <a:pt x="1" y="81"/>
                    </a:lnTo>
                    <a:lnTo>
                      <a:pt x="0" y="77"/>
                    </a:lnTo>
                    <a:lnTo>
                      <a:pt x="0" y="73"/>
                    </a:lnTo>
                    <a:lnTo>
                      <a:pt x="0" y="68"/>
                    </a:lnTo>
                    <a:lnTo>
                      <a:pt x="0" y="63"/>
                    </a:lnTo>
                    <a:lnTo>
                      <a:pt x="0" y="58"/>
                    </a:lnTo>
                    <a:lnTo>
                      <a:pt x="2" y="54"/>
                    </a:lnTo>
                    <a:lnTo>
                      <a:pt x="3" y="46"/>
                    </a:lnTo>
                    <a:lnTo>
                      <a:pt x="7" y="39"/>
                    </a:lnTo>
                    <a:lnTo>
                      <a:pt x="9" y="32"/>
                    </a:lnTo>
                    <a:lnTo>
                      <a:pt x="15" y="24"/>
                    </a:lnTo>
                    <a:lnTo>
                      <a:pt x="20" y="17"/>
                    </a:lnTo>
                    <a:lnTo>
                      <a:pt x="27" y="11"/>
                    </a:lnTo>
                    <a:lnTo>
                      <a:pt x="30" y="7"/>
                    </a:lnTo>
                    <a:lnTo>
                      <a:pt x="35" y="4"/>
                    </a:lnTo>
                    <a:lnTo>
                      <a:pt x="39" y="2"/>
                    </a:lnTo>
                    <a:lnTo>
                      <a:pt x="4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9" name="Freeform 78"/>
              <p:cNvSpPr>
                <a:spLocks/>
              </p:cNvSpPr>
              <p:nvPr/>
            </p:nvSpPr>
            <p:spPr bwMode="auto">
              <a:xfrm>
                <a:off x="5319" y="2011"/>
                <a:ext cx="147" cy="95"/>
              </a:xfrm>
              <a:custGeom>
                <a:avLst/>
                <a:gdLst>
                  <a:gd name="T0" fmla="*/ 0 w 356"/>
                  <a:gd name="T1" fmla="*/ 0 h 226"/>
                  <a:gd name="T2" fmla="*/ 0 w 356"/>
                  <a:gd name="T3" fmla="*/ 0 h 226"/>
                  <a:gd name="T4" fmla="*/ 0 w 356"/>
                  <a:gd name="T5" fmla="*/ 0 h 226"/>
                  <a:gd name="T6" fmla="*/ 0 w 356"/>
                  <a:gd name="T7" fmla="*/ 0 h 226"/>
                  <a:gd name="T8" fmla="*/ 0 w 356"/>
                  <a:gd name="T9" fmla="*/ 0 h 226"/>
                  <a:gd name="T10" fmla="*/ 0 w 356"/>
                  <a:gd name="T11" fmla="*/ 0 h 226"/>
                  <a:gd name="T12" fmla="*/ 0 w 356"/>
                  <a:gd name="T13" fmla="*/ 0 h 226"/>
                  <a:gd name="T14" fmla="*/ 0 w 356"/>
                  <a:gd name="T15" fmla="*/ 0 h 226"/>
                  <a:gd name="T16" fmla="*/ 0 w 356"/>
                  <a:gd name="T17" fmla="*/ 0 h 226"/>
                  <a:gd name="T18" fmla="*/ 0 w 356"/>
                  <a:gd name="T19" fmla="*/ 0 h 226"/>
                  <a:gd name="T20" fmla="*/ 0 w 356"/>
                  <a:gd name="T21" fmla="*/ 0 h 226"/>
                  <a:gd name="T22" fmla="*/ 0 w 356"/>
                  <a:gd name="T23" fmla="*/ 0 h 226"/>
                  <a:gd name="T24" fmla="*/ 0 w 356"/>
                  <a:gd name="T25" fmla="*/ 0 h 226"/>
                  <a:gd name="T26" fmla="*/ 0 w 356"/>
                  <a:gd name="T27" fmla="*/ 0 h 226"/>
                  <a:gd name="T28" fmla="*/ 0 w 356"/>
                  <a:gd name="T29" fmla="*/ 0 h 226"/>
                  <a:gd name="T30" fmla="*/ 0 w 356"/>
                  <a:gd name="T31" fmla="*/ 0 h 226"/>
                  <a:gd name="T32" fmla="*/ 0 w 356"/>
                  <a:gd name="T33" fmla="*/ 0 h 226"/>
                  <a:gd name="T34" fmla="*/ 0 w 356"/>
                  <a:gd name="T35" fmla="*/ 0 h 226"/>
                  <a:gd name="T36" fmla="*/ 0 w 356"/>
                  <a:gd name="T37" fmla="*/ 0 h 226"/>
                  <a:gd name="T38" fmla="*/ 0 w 356"/>
                  <a:gd name="T39" fmla="*/ 0 h 226"/>
                  <a:gd name="T40" fmla="*/ 0 w 356"/>
                  <a:gd name="T41" fmla="*/ 0 h 226"/>
                  <a:gd name="T42" fmla="*/ 0 w 356"/>
                  <a:gd name="T43" fmla="*/ 0 h 226"/>
                  <a:gd name="T44" fmla="*/ 0 w 356"/>
                  <a:gd name="T45" fmla="*/ 0 h 226"/>
                  <a:gd name="T46" fmla="*/ 0 w 356"/>
                  <a:gd name="T47" fmla="*/ 0 h 226"/>
                  <a:gd name="T48" fmla="*/ 0 w 356"/>
                  <a:gd name="T49" fmla="*/ 0 h 226"/>
                  <a:gd name="T50" fmla="*/ 0 w 356"/>
                  <a:gd name="T51" fmla="*/ 0 h 226"/>
                  <a:gd name="T52" fmla="*/ 0 w 356"/>
                  <a:gd name="T53" fmla="*/ 0 h 226"/>
                  <a:gd name="T54" fmla="*/ 0 w 356"/>
                  <a:gd name="T55" fmla="*/ 0 h 226"/>
                  <a:gd name="T56" fmla="*/ 0 w 356"/>
                  <a:gd name="T57" fmla="*/ 0 h 226"/>
                  <a:gd name="T58" fmla="*/ 0 w 356"/>
                  <a:gd name="T59" fmla="*/ 0 h 226"/>
                  <a:gd name="T60" fmla="*/ 0 w 356"/>
                  <a:gd name="T61" fmla="*/ 0 h 226"/>
                  <a:gd name="T62" fmla="*/ 0 w 356"/>
                  <a:gd name="T63" fmla="*/ 0 h 226"/>
                  <a:gd name="T64" fmla="*/ 0 w 356"/>
                  <a:gd name="T65" fmla="*/ 0 h 226"/>
                  <a:gd name="T66" fmla="*/ 0 w 356"/>
                  <a:gd name="T67" fmla="*/ 0 h 226"/>
                  <a:gd name="T68" fmla="*/ 0 w 356"/>
                  <a:gd name="T69" fmla="*/ 0 h 226"/>
                  <a:gd name="T70" fmla="*/ 0 w 356"/>
                  <a:gd name="T71" fmla="*/ 0 h 226"/>
                  <a:gd name="T72" fmla="*/ 0 w 356"/>
                  <a:gd name="T73" fmla="*/ 0 h 226"/>
                  <a:gd name="T74" fmla="*/ 0 w 356"/>
                  <a:gd name="T75" fmla="*/ 0 h 226"/>
                  <a:gd name="T76" fmla="*/ 0 w 356"/>
                  <a:gd name="T77" fmla="*/ 0 h 226"/>
                  <a:gd name="T78" fmla="*/ 0 w 356"/>
                  <a:gd name="T79" fmla="*/ 0 h 226"/>
                  <a:gd name="T80" fmla="*/ 0 w 356"/>
                  <a:gd name="T81" fmla="*/ 0 h 226"/>
                  <a:gd name="T82" fmla="*/ 0 w 356"/>
                  <a:gd name="T83" fmla="*/ 0 h 226"/>
                  <a:gd name="T84" fmla="*/ 0 w 356"/>
                  <a:gd name="T85" fmla="*/ 0 h 226"/>
                  <a:gd name="T86" fmla="*/ 0 w 356"/>
                  <a:gd name="T87" fmla="*/ 0 h 226"/>
                  <a:gd name="T88" fmla="*/ 0 w 356"/>
                  <a:gd name="T89" fmla="*/ 0 h 226"/>
                  <a:gd name="T90" fmla="*/ 0 w 356"/>
                  <a:gd name="T91" fmla="*/ 0 h 226"/>
                  <a:gd name="T92" fmla="*/ 0 w 356"/>
                  <a:gd name="T93" fmla="*/ 0 h 226"/>
                  <a:gd name="T94" fmla="*/ 0 w 356"/>
                  <a:gd name="T95" fmla="*/ 0 h 226"/>
                  <a:gd name="T96" fmla="*/ 0 w 356"/>
                  <a:gd name="T97" fmla="*/ 0 h 226"/>
                  <a:gd name="T98" fmla="*/ 0 w 356"/>
                  <a:gd name="T99" fmla="*/ 0 h 226"/>
                  <a:gd name="T100" fmla="*/ 0 w 356"/>
                  <a:gd name="T101" fmla="*/ 0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6"/>
                  <a:gd name="T154" fmla="*/ 0 h 226"/>
                  <a:gd name="T155" fmla="*/ 356 w 356"/>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6" h="226">
                    <a:moveTo>
                      <a:pt x="291" y="0"/>
                    </a:moveTo>
                    <a:lnTo>
                      <a:pt x="296" y="0"/>
                    </a:lnTo>
                    <a:lnTo>
                      <a:pt x="300" y="0"/>
                    </a:lnTo>
                    <a:lnTo>
                      <a:pt x="306" y="0"/>
                    </a:lnTo>
                    <a:lnTo>
                      <a:pt x="310" y="0"/>
                    </a:lnTo>
                    <a:lnTo>
                      <a:pt x="316" y="0"/>
                    </a:lnTo>
                    <a:lnTo>
                      <a:pt x="321" y="0"/>
                    </a:lnTo>
                    <a:lnTo>
                      <a:pt x="327" y="0"/>
                    </a:lnTo>
                    <a:lnTo>
                      <a:pt x="331" y="1"/>
                    </a:lnTo>
                    <a:lnTo>
                      <a:pt x="340" y="4"/>
                    </a:lnTo>
                    <a:lnTo>
                      <a:pt x="347" y="10"/>
                    </a:lnTo>
                    <a:lnTo>
                      <a:pt x="350" y="13"/>
                    </a:lnTo>
                    <a:lnTo>
                      <a:pt x="353" y="18"/>
                    </a:lnTo>
                    <a:lnTo>
                      <a:pt x="355" y="22"/>
                    </a:lnTo>
                    <a:lnTo>
                      <a:pt x="356" y="30"/>
                    </a:lnTo>
                    <a:lnTo>
                      <a:pt x="348" y="26"/>
                    </a:lnTo>
                    <a:lnTo>
                      <a:pt x="342" y="22"/>
                    </a:lnTo>
                    <a:lnTo>
                      <a:pt x="333" y="19"/>
                    </a:lnTo>
                    <a:lnTo>
                      <a:pt x="325" y="18"/>
                    </a:lnTo>
                    <a:lnTo>
                      <a:pt x="315" y="18"/>
                    </a:lnTo>
                    <a:lnTo>
                      <a:pt x="308" y="20"/>
                    </a:lnTo>
                    <a:lnTo>
                      <a:pt x="303" y="23"/>
                    </a:lnTo>
                    <a:lnTo>
                      <a:pt x="300" y="27"/>
                    </a:lnTo>
                    <a:lnTo>
                      <a:pt x="296" y="32"/>
                    </a:lnTo>
                    <a:lnTo>
                      <a:pt x="293" y="38"/>
                    </a:lnTo>
                    <a:lnTo>
                      <a:pt x="296" y="42"/>
                    </a:lnTo>
                    <a:lnTo>
                      <a:pt x="302" y="45"/>
                    </a:lnTo>
                    <a:lnTo>
                      <a:pt x="309" y="44"/>
                    </a:lnTo>
                    <a:lnTo>
                      <a:pt x="319" y="44"/>
                    </a:lnTo>
                    <a:lnTo>
                      <a:pt x="327" y="44"/>
                    </a:lnTo>
                    <a:lnTo>
                      <a:pt x="337" y="46"/>
                    </a:lnTo>
                    <a:lnTo>
                      <a:pt x="339" y="48"/>
                    </a:lnTo>
                    <a:lnTo>
                      <a:pt x="343" y="51"/>
                    </a:lnTo>
                    <a:lnTo>
                      <a:pt x="345" y="54"/>
                    </a:lnTo>
                    <a:lnTo>
                      <a:pt x="346" y="60"/>
                    </a:lnTo>
                    <a:lnTo>
                      <a:pt x="335" y="58"/>
                    </a:lnTo>
                    <a:lnTo>
                      <a:pt x="325" y="59"/>
                    </a:lnTo>
                    <a:lnTo>
                      <a:pt x="315" y="59"/>
                    </a:lnTo>
                    <a:lnTo>
                      <a:pt x="306" y="62"/>
                    </a:lnTo>
                    <a:lnTo>
                      <a:pt x="296" y="65"/>
                    </a:lnTo>
                    <a:lnTo>
                      <a:pt x="288" y="67"/>
                    </a:lnTo>
                    <a:lnTo>
                      <a:pt x="278" y="71"/>
                    </a:lnTo>
                    <a:lnTo>
                      <a:pt x="270" y="75"/>
                    </a:lnTo>
                    <a:lnTo>
                      <a:pt x="261" y="78"/>
                    </a:lnTo>
                    <a:lnTo>
                      <a:pt x="252" y="83"/>
                    </a:lnTo>
                    <a:lnTo>
                      <a:pt x="244" y="87"/>
                    </a:lnTo>
                    <a:lnTo>
                      <a:pt x="235" y="92"/>
                    </a:lnTo>
                    <a:lnTo>
                      <a:pt x="227" y="95"/>
                    </a:lnTo>
                    <a:lnTo>
                      <a:pt x="218" y="98"/>
                    </a:lnTo>
                    <a:lnTo>
                      <a:pt x="210" y="102"/>
                    </a:lnTo>
                    <a:lnTo>
                      <a:pt x="202" y="106"/>
                    </a:lnTo>
                    <a:lnTo>
                      <a:pt x="194" y="102"/>
                    </a:lnTo>
                    <a:lnTo>
                      <a:pt x="187" y="97"/>
                    </a:lnTo>
                    <a:lnTo>
                      <a:pt x="178" y="93"/>
                    </a:lnTo>
                    <a:lnTo>
                      <a:pt x="169" y="89"/>
                    </a:lnTo>
                    <a:lnTo>
                      <a:pt x="159" y="84"/>
                    </a:lnTo>
                    <a:lnTo>
                      <a:pt x="150" y="78"/>
                    </a:lnTo>
                    <a:lnTo>
                      <a:pt x="140" y="74"/>
                    </a:lnTo>
                    <a:lnTo>
                      <a:pt x="132" y="72"/>
                    </a:lnTo>
                    <a:lnTo>
                      <a:pt x="122" y="68"/>
                    </a:lnTo>
                    <a:lnTo>
                      <a:pt x="113" y="67"/>
                    </a:lnTo>
                    <a:lnTo>
                      <a:pt x="105" y="67"/>
                    </a:lnTo>
                    <a:lnTo>
                      <a:pt x="98" y="68"/>
                    </a:lnTo>
                    <a:lnTo>
                      <a:pt x="91" y="70"/>
                    </a:lnTo>
                    <a:lnTo>
                      <a:pt x="86" y="74"/>
                    </a:lnTo>
                    <a:lnTo>
                      <a:pt x="81" y="81"/>
                    </a:lnTo>
                    <a:lnTo>
                      <a:pt x="79" y="91"/>
                    </a:lnTo>
                    <a:lnTo>
                      <a:pt x="84" y="90"/>
                    </a:lnTo>
                    <a:lnTo>
                      <a:pt x="89" y="90"/>
                    </a:lnTo>
                    <a:lnTo>
                      <a:pt x="94" y="90"/>
                    </a:lnTo>
                    <a:lnTo>
                      <a:pt x="99" y="90"/>
                    </a:lnTo>
                    <a:lnTo>
                      <a:pt x="104" y="90"/>
                    </a:lnTo>
                    <a:lnTo>
                      <a:pt x="110" y="91"/>
                    </a:lnTo>
                    <a:lnTo>
                      <a:pt x="115" y="92"/>
                    </a:lnTo>
                    <a:lnTo>
                      <a:pt x="120" y="93"/>
                    </a:lnTo>
                    <a:lnTo>
                      <a:pt x="124" y="94"/>
                    </a:lnTo>
                    <a:lnTo>
                      <a:pt x="130" y="96"/>
                    </a:lnTo>
                    <a:lnTo>
                      <a:pt x="135" y="99"/>
                    </a:lnTo>
                    <a:lnTo>
                      <a:pt x="140" y="103"/>
                    </a:lnTo>
                    <a:lnTo>
                      <a:pt x="144" y="105"/>
                    </a:lnTo>
                    <a:lnTo>
                      <a:pt x="150" y="110"/>
                    </a:lnTo>
                    <a:lnTo>
                      <a:pt x="154" y="114"/>
                    </a:lnTo>
                    <a:lnTo>
                      <a:pt x="158" y="120"/>
                    </a:lnTo>
                    <a:lnTo>
                      <a:pt x="152" y="120"/>
                    </a:lnTo>
                    <a:lnTo>
                      <a:pt x="147" y="120"/>
                    </a:lnTo>
                    <a:lnTo>
                      <a:pt x="140" y="120"/>
                    </a:lnTo>
                    <a:lnTo>
                      <a:pt x="134" y="120"/>
                    </a:lnTo>
                    <a:lnTo>
                      <a:pt x="127" y="118"/>
                    </a:lnTo>
                    <a:lnTo>
                      <a:pt x="121" y="118"/>
                    </a:lnTo>
                    <a:lnTo>
                      <a:pt x="114" y="117"/>
                    </a:lnTo>
                    <a:lnTo>
                      <a:pt x="108" y="117"/>
                    </a:lnTo>
                    <a:lnTo>
                      <a:pt x="101" y="117"/>
                    </a:lnTo>
                    <a:lnTo>
                      <a:pt x="95" y="118"/>
                    </a:lnTo>
                    <a:lnTo>
                      <a:pt x="89" y="119"/>
                    </a:lnTo>
                    <a:lnTo>
                      <a:pt x="85" y="122"/>
                    </a:lnTo>
                    <a:lnTo>
                      <a:pt x="79" y="124"/>
                    </a:lnTo>
                    <a:lnTo>
                      <a:pt x="76" y="129"/>
                    </a:lnTo>
                    <a:lnTo>
                      <a:pt x="73" y="133"/>
                    </a:lnTo>
                    <a:lnTo>
                      <a:pt x="71" y="142"/>
                    </a:lnTo>
                    <a:lnTo>
                      <a:pt x="78" y="140"/>
                    </a:lnTo>
                    <a:lnTo>
                      <a:pt x="86" y="139"/>
                    </a:lnTo>
                    <a:lnTo>
                      <a:pt x="94" y="138"/>
                    </a:lnTo>
                    <a:lnTo>
                      <a:pt x="102" y="138"/>
                    </a:lnTo>
                    <a:lnTo>
                      <a:pt x="109" y="138"/>
                    </a:lnTo>
                    <a:lnTo>
                      <a:pt x="117" y="138"/>
                    </a:lnTo>
                    <a:lnTo>
                      <a:pt x="124" y="139"/>
                    </a:lnTo>
                    <a:lnTo>
                      <a:pt x="132" y="141"/>
                    </a:lnTo>
                    <a:lnTo>
                      <a:pt x="139" y="142"/>
                    </a:lnTo>
                    <a:lnTo>
                      <a:pt x="146" y="143"/>
                    </a:lnTo>
                    <a:lnTo>
                      <a:pt x="154" y="145"/>
                    </a:lnTo>
                    <a:lnTo>
                      <a:pt x="161" y="148"/>
                    </a:lnTo>
                    <a:lnTo>
                      <a:pt x="169" y="149"/>
                    </a:lnTo>
                    <a:lnTo>
                      <a:pt x="176" y="151"/>
                    </a:lnTo>
                    <a:lnTo>
                      <a:pt x="184" y="155"/>
                    </a:lnTo>
                    <a:lnTo>
                      <a:pt x="192" y="159"/>
                    </a:lnTo>
                    <a:lnTo>
                      <a:pt x="183" y="161"/>
                    </a:lnTo>
                    <a:lnTo>
                      <a:pt x="174" y="162"/>
                    </a:lnTo>
                    <a:lnTo>
                      <a:pt x="164" y="162"/>
                    </a:lnTo>
                    <a:lnTo>
                      <a:pt x="155" y="162"/>
                    </a:lnTo>
                    <a:lnTo>
                      <a:pt x="143" y="162"/>
                    </a:lnTo>
                    <a:lnTo>
                      <a:pt x="132" y="162"/>
                    </a:lnTo>
                    <a:lnTo>
                      <a:pt x="121" y="161"/>
                    </a:lnTo>
                    <a:lnTo>
                      <a:pt x="111" y="161"/>
                    </a:lnTo>
                    <a:lnTo>
                      <a:pt x="99" y="161"/>
                    </a:lnTo>
                    <a:lnTo>
                      <a:pt x="89" y="162"/>
                    </a:lnTo>
                    <a:lnTo>
                      <a:pt x="79" y="164"/>
                    </a:lnTo>
                    <a:lnTo>
                      <a:pt x="72" y="169"/>
                    </a:lnTo>
                    <a:lnTo>
                      <a:pt x="65" y="174"/>
                    </a:lnTo>
                    <a:lnTo>
                      <a:pt x="59" y="182"/>
                    </a:lnTo>
                    <a:lnTo>
                      <a:pt x="57" y="191"/>
                    </a:lnTo>
                    <a:lnTo>
                      <a:pt x="57" y="205"/>
                    </a:lnTo>
                    <a:lnTo>
                      <a:pt x="52" y="209"/>
                    </a:lnTo>
                    <a:lnTo>
                      <a:pt x="48" y="215"/>
                    </a:lnTo>
                    <a:lnTo>
                      <a:pt x="44" y="219"/>
                    </a:lnTo>
                    <a:lnTo>
                      <a:pt x="40" y="223"/>
                    </a:lnTo>
                    <a:lnTo>
                      <a:pt x="36" y="225"/>
                    </a:lnTo>
                    <a:lnTo>
                      <a:pt x="30" y="226"/>
                    </a:lnTo>
                    <a:lnTo>
                      <a:pt x="24" y="225"/>
                    </a:lnTo>
                    <a:lnTo>
                      <a:pt x="19" y="224"/>
                    </a:lnTo>
                    <a:lnTo>
                      <a:pt x="20" y="218"/>
                    </a:lnTo>
                    <a:lnTo>
                      <a:pt x="21" y="212"/>
                    </a:lnTo>
                    <a:lnTo>
                      <a:pt x="21" y="206"/>
                    </a:lnTo>
                    <a:lnTo>
                      <a:pt x="23" y="199"/>
                    </a:lnTo>
                    <a:lnTo>
                      <a:pt x="24" y="190"/>
                    </a:lnTo>
                    <a:lnTo>
                      <a:pt x="25" y="184"/>
                    </a:lnTo>
                    <a:lnTo>
                      <a:pt x="26" y="177"/>
                    </a:lnTo>
                    <a:lnTo>
                      <a:pt x="27" y="171"/>
                    </a:lnTo>
                    <a:lnTo>
                      <a:pt x="26" y="166"/>
                    </a:lnTo>
                    <a:lnTo>
                      <a:pt x="25" y="162"/>
                    </a:lnTo>
                    <a:lnTo>
                      <a:pt x="23" y="160"/>
                    </a:lnTo>
                    <a:lnTo>
                      <a:pt x="22" y="160"/>
                    </a:lnTo>
                    <a:lnTo>
                      <a:pt x="20" y="161"/>
                    </a:lnTo>
                    <a:lnTo>
                      <a:pt x="17" y="165"/>
                    </a:lnTo>
                    <a:lnTo>
                      <a:pt x="12" y="171"/>
                    </a:lnTo>
                    <a:lnTo>
                      <a:pt x="8" y="181"/>
                    </a:lnTo>
                    <a:lnTo>
                      <a:pt x="7" y="181"/>
                    </a:lnTo>
                    <a:lnTo>
                      <a:pt x="6" y="181"/>
                    </a:lnTo>
                    <a:lnTo>
                      <a:pt x="1" y="176"/>
                    </a:lnTo>
                    <a:lnTo>
                      <a:pt x="0" y="171"/>
                    </a:lnTo>
                    <a:lnTo>
                      <a:pt x="0" y="166"/>
                    </a:lnTo>
                    <a:lnTo>
                      <a:pt x="1" y="161"/>
                    </a:lnTo>
                    <a:lnTo>
                      <a:pt x="2" y="153"/>
                    </a:lnTo>
                    <a:lnTo>
                      <a:pt x="4" y="148"/>
                    </a:lnTo>
                    <a:lnTo>
                      <a:pt x="8" y="141"/>
                    </a:lnTo>
                    <a:lnTo>
                      <a:pt x="11" y="135"/>
                    </a:lnTo>
                    <a:lnTo>
                      <a:pt x="13" y="130"/>
                    </a:lnTo>
                    <a:lnTo>
                      <a:pt x="16" y="125"/>
                    </a:lnTo>
                    <a:lnTo>
                      <a:pt x="17" y="121"/>
                    </a:lnTo>
                    <a:lnTo>
                      <a:pt x="18" y="119"/>
                    </a:lnTo>
                    <a:lnTo>
                      <a:pt x="15" y="117"/>
                    </a:lnTo>
                    <a:lnTo>
                      <a:pt x="12" y="117"/>
                    </a:lnTo>
                    <a:lnTo>
                      <a:pt x="7" y="119"/>
                    </a:lnTo>
                    <a:lnTo>
                      <a:pt x="1" y="124"/>
                    </a:lnTo>
                    <a:lnTo>
                      <a:pt x="2" y="107"/>
                    </a:lnTo>
                    <a:lnTo>
                      <a:pt x="7" y="93"/>
                    </a:lnTo>
                    <a:lnTo>
                      <a:pt x="14" y="81"/>
                    </a:lnTo>
                    <a:lnTo>
                      <a:pt x="22" y="72"/>
                    </a:lnTo>
                    <a:lnTo>
                      <a:pt x="32" y="63"/>
                    </a:lnTo>
                    <a:lnTo>
                      <a:pt x="44" y="57"/>
                    </a:lnTo>
                    <a:lnTo>
                      <a:pt x="57" y="52"/>
                    </a:lnTo>
                    <a:lnTo>
                      <a:pt x="71" y="49"/>
                    </a:lnTo>
                    <a:lnTo>
                      <a:pt x="84" y="47"/>
                    </a:lnTo>
                    <a:lnTo>
                      <a:pt x="98" y="47"/>
                    </a:lnTo>
                    <a:lnTo>
                      <a:pt x="113" y="48"/>
                    </a:lnTo>
                    <a:lnTo>
                      <a:pt x="128" y="50"/>
                    </a:lnTo>
                    <a:lnTo>
                      <a:pt x="141" y="53"/>
                    </a:lnTo>
                    <a:lnTo>
                      <a:pt x="156" y="57"/>
                    </a:lnTo>
                    <a:lnTo>
                      <a:pt x="169" y="62"/>
                    </a:lnTo>
                    <a:lnTo>
                      <a:pt x="183" y="69"/>
                    </a:lnTo>
                    <a:lnTo>
                      <a:pt x="188" y="63"/>
                    </a:lnTo>
                    <a:lnTo>
                      <a:pt x="195" y="57"/>
                    </a:lnTo>
                    <a:lnTo>
                      <a:pt x="200" y="53"/>
                    </a:lnTo>
                    <a:lnTo>
                      <a:pt x="207" y="48"/>
                    </a:lnTo>
                    <a:lnTo>
                      <a:pt x="213" y="42"/>
                    </a:lnTo>
                    <a:lnTo>
                      <a:pt x="220" y="37"/>
                    </a:lnTo>
                    <a:lnTo>
                      <a:pt x="226" y="32"/>
                    </a:lnTo>
                    <a:lnTo>
                      <a:pt x="234" y="28"/>
                    </a:lnTo>
                    <a:lnTo>
                      <a:pt x="240" y="22"/>
                    </a:lnTo>
                    <a:lnTo>
                      <a:pt x="247" y="18"/>
                    </a:lnTo>
                    <a:lnTo>
                      <a:pt x="253" y="14"/>
                    </a:lnTo>
                    <a:lnTo>
                      <a:pt x="262" y="10"/>
                    </a:lnTo>
                    <a:lnTo>
                      <a:pt x="269" y="7"/>
                    </a:lnTo>
                    <a:lnTo>
                      <a:pt x="276" y="4"/>
                    </a:lnTo>
                    <a:lnTo>
                      <a:pt x="284" y="1"/>
                    </a:lnTo>
                    <a:lnTo>
                      <a:pt x="29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0" name="Freeform 79"/>
              <p:cNvSpPr>
                <a:spLocks/>
              </p:cNvSpPr>
              <p:nvPr/>
            </p:nvSpPr>
            <p:spPr bwMode="auto">
              <a:xfrm>
                <a:off x="5661" y="2011"/>
                <a:ext cx="15" cy="22"/>
              </a:xfrm>
              <a:custGeom>
                <a:avLst/>
                <a:gdLst>
                  <a:gd name="T0" fmla="*/ 0 w 41"/>
                  <a:gd name="T1" fmla="*/ 0 h 52"/>
                  <a:gd name="T2" fmla="*/ 0 w 41"/>
                  <a:gd name="T3" fmla="*/ 0 h 52"/>
                  <a:gd name="T4" fmla="*/ 0 w 41"/>
                  <a:gd name="T5" fmla="*/ 0 h 52"/>
                  <a:gd name="T6" fmla="*/ 0 w 41"/>
                  <a:gd name="T7" fmla="*/ 0 h 52"/>
                  <a:gd name="T8" fmla="*/ 0 w 41"/>
                  <a:gd name="T9" fmla="*/ 0 h 52"/>
                  <a:gd name="T10" fmla="*/ 0 w 41"/>
                  <a:gd name="T11" fmla="*/ 0 h 52"/>
                  <a:gd name="T12" fmla="*/ 0 w 41"/>
                  <a:gd name="T13" fmla="*/ 0 h 52"/>
                  <a:gd name="T14" fmla="*/ 0 w 41"/>
                  <a:gd name="T15" fmla="*/ 0 h 52"/>
                  <a:gd name="T16" fmla="*/ 0 w 41"/>
                  <a:gd name="T17" fmla="*/ 0 h 52"/>
                  <a:gd name="T18" fmla="*/ 0 w 41"/>
                  <a:gd name="T19" fmla="*/ 0 h 52"/>
                  <a:gd name="T20" fmla="*/ 0 w 41"/>
                  <a:gd name="T21" fmla="*/ 0 h 52"/>
                  <a:gd name="T22" fmla="*/ 0 w 41"/>
                  <a:gd name="T23" fmla="*/ 0 h 52"/>
                  <a:gd name="T24" fmla="*/ 0 w 41"/>
                  <a:gd name="T25" fmla="*/ 0 h 52"/>
                  <a:gd name="T26" fmla="*/ 0 w 41"/>
                  <a:gd name="T27" fmla="*/ 0 h 52"/>
                  <a:gd name="T28" fmla="*/ 0 w 41"/>
                  <a:gd name="T29" fmla="*/ 0 h 52"/>
                  <a:gd name="T30" fmla="*/ 0 w 41"/>
                  <a:gd name="T31" fmla="*/ 0 h 52"/>
                  <a:gd name="T32" fmla="*/ 0 w 41"/>
                  <a:gd name="T33" fmla="*/ 0 h 52"/>
                  <a:gd name="T34" fmla="*/ 0 w 41"/>
                  <a:gd name="T35" fmla="*/ 0 h 52"/>
                  <a:gd name="T36" fmla="*/ 0 w 41"/>
                  <a:gd name="T37" fmla="*/ 0 h 52"/>
                  <a:gd name="T38" fmla="*/ 0 w 41"/>
                  <a:gd name="T39" fmla="*/ 0 h 52"/>
                  <a:gd name="T40" fmla="*/ 0 w 41"/>
                  <a:gd name="T41" fmla="*/ 0 h 52"/>
                  <a:gd name="T42" fmla="*/ 0 w 41"/>
                  <a:gd name="T43" fmla="*/ 0 h 52"/>
                  <a:gd name="T44" fmla="*/ 0 w 41"/>
                  <a:gd name="T45" fmla="*/ 0 h 52"/>
                  <a:gd name="T46" fmla="*/ 0 w 41"/>
                  <a:gd name="T47" fmla="*/ 0 h 52"/>
                  <a:gd name="T48" fmla="*/ 0 w 41"/>
                  <a:gd name="T49" fmla="*/ 0 h 52"/>
                  <a:gd name="T50" fmla="*/ 0 w 41"/>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52"/>
                  <a:gd name="T80" fmla="*/ 41 w 4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52">
                    <a:moveTo>
                      <a:pt x="41" y="0"/>
                    </a:moveTo>
                    <a:lnTo>
                      <a:pt x="41" y="8"/>
                    </a:lnTo>
                    <a:lnTo>
                      <a:pt x="41" y="16"/>
                    </a:lnTo>
                    <a:lnTo>
                      <a:pt x="40" y="22"/>
                    </a:lnTo>
                    <a:lnTo>
                      <a:pt x="40" y="30"/>
                    </a:lnTo>
                    <a:lnTo>
                      <a:pt x="37" y="35"/>
                    </a:lnTo>
                    <a:lnTo>
                      <a:pt x="36" y="41"/>
                    </a:lnTo>
                    <a:lnTo>
                      <a:pt x="33" y="46"/>
                    </a:lnTo>
                    <a:lnTo>
                      <a:pt x="29" y="50"/>
                    </a:lnTo>
                    <a:lnTo>
                      <a:pt x="24" y="52"/>
                    </a:lnTo>
                    <a:lnTo>
                      <a:pt x="18" y="52"/>
                    </a:lnTo>
                    <a:lnTo>
                      <a:pt x="8" y="48"/>
                    </a:lnTo>
                    <a:lnTo>
                      <a:pt x="0" y="43"/>
                    </a:lnTo>
                    <a:lnTo>
                      <a:pt x="2" y="34"/>
                    </a:lnTo>
                    <a:lnTo>
                      <a:pt x="6" y="26"/>
                    </a:lnTo>
                    <a:lnTo>
                      <a:pt x="10" y="18"/>
                    </a:lnTo>
                    <a:lnTo>
                      <a:pt x="17" y="11"/>
                    </a:lnTo>
                    <a:lnTo>
                      <a:pt x="18" y="13"/>
                    </a:lnTo>
                    <a:lnTo>
                      <a:pt x="18" y="18"/>
                    </a:lnTo>
                    <a:lnTo>
                      <a:pt x="18" y="23"/>
                    </a:lnTo>
                    <a:lnTo>
                      <a:pt x="20" y="28"/>
                    </a:lnTo>
                    <a:lnTo>
                      <a:pt x="27" y="22"/>
                    </a:lnTo>
                    <a:lnTo>
                      <a:pt x="31" y="16"/>
                    </a:lnTo>
                    <a:lnTo>
                      <a:pt x="35" y="7"/>
                    </a:lnTo>
                    <a:lnTo>
                      <a:pt x="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1" name="Freeform 80"/>
              <p:cNvSpPr>
                <a:spLocks/>
              </p:cNvSpPr>
              <p:nvPr/>
            </p:nvSpPr>
            <p:spPr bwMode="auto">
              <a:xfrm>
                <a:off x="5501" y="2022"/>
                <a:ext cx="15" cy="1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48"/>
                  <a:gd name="T62" fmla="*/ 32 w 3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48">
                    <a:moveTo>
                      <a:pt x="28" y="0"/>
                    </a:moveTo>
                    <a:lnTo>
                      <a:pt x="31" y="5"/>
                    </a:lnTo>
                    <a:lnTo>
                      <a:pt x="32" y="13"/>
                    </a:lnTo>
                    <a:lnTo>
                      <a:pt x="29" y="20"/>
                    </a:lnTo>
                    <a:lnTo>
                      <a:pt x="27" y="29"/>
                    </a:lnTo>
                    <a:lnTo>
                      <a:pt x="22" y="35"/>
                    </a:lnTo>
                    <a:lnTo>
                      <a:pt x="19" y="40"/>
                    </a:lnTo>
                    <a:lnTo>
                      <a:pt x="13" y="45"/>
                    </a:lnTo>
                    <a:lnTo>
                      <a:pt x="9" y="48"/>
                    </a:lnTo>
                    <a:lnTo>
                      <a:pt x="3" y="48"/>
                    </a:lnTo>
                    <a:lnTo>
                      <a:pt x="1" y="45"/>
                    </a:lnTo>
                    <a:lnTo>
                      <a:pt x="0" y="40"/>
                    </a:lnTo>
                    <a:lnTo>
                      <a:pt x="0" y="35"/>
                    </a:lnTo>
                    <a:lnTo>
                      <a:pt x="0" y="29"/>
                    </a:lnTo>
                    <a:lnTo>
                      <a:pt x="2" y="20"/>
                    </a:lnTo>
                    <a:lnTo>
                      <a:pt x="6" y="13"/>
                    </a:lnTo>
                    <a:lnTo>
                      <a:pt x="14" y="8"/>
                    </a:lnTo>
                    <a:lnTo>
                      <a:pt x="21" y="3"/>
                    </a:lnTo>
                    <a:lnTo>
                      <a:pt x="2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2" name="Freeform 81"/>
              <p:cNvSpPr>
                <a:spLocks/>
              </p:cNvSpPr>
              <p:nvPr/>
            </p:nvSpPr>
            <p:spPr bwMode="auto">
              <a:xfrm>
                <a:off x="5756" y="2036"/>
                <a:ext cx="25" cy="13"/>
              </a:xfrm>
              <a:custGeom>
                <a:avLst/>
                <a:gdLst>
                  <a:gd name="T0" fmla="*/ 0 w 53"/>
                  <a:gd name="T1" fmla="*/ 0 h 25"/>
                  <a:gd name="T2" fmla="*/ 0 w 53"/>
                  <a:gd name="T3" fmla="*/ 0 h 25"/>
                  <a:gd name="T4" fmla="*/ 0 w 53"/>
                  <a:gd name="T5" fmla="*/ 0 h 25"/>
                  <a:gd name="T6" fmla="*/ 0 w 53"/>
                  <a:gd name="T7" fmla="*/ 0 h 25"/>
                  <a:gd name="T8" fmla="*/ 0 w 53"/>
                  <a:gd name="T9" fmla="*/ 0 h 25"/>
                  <a:gd name="T10" fmla="*/ 0 w 53"/>
                  <a:gd name="T11" fmla="*/ 0 h 25"/>
                  <a:gd name="T12" fmla="*/ 0 w 53"/>
                  <a:gd name="T13" fmla="*/ 0 h 25"/>
                  <a:gd name="T14" fmla="*/ 0 w 53"/>
                  <a:gd name="T15" fmla="*/ 0 h 25"/>
                  <a:gd name="T16" fmla="*/ 0 w 53"/>
                  <a:gd name="T17" fmla="*/ 0 h 25"/>
                  <a:gd name="T18" fmla="*/ 0 w 53"/>
                  <a:gd name="T19" fmla="*/ 0 h 25"/>
                  <a:gd name="T20" fmla="*/ 0 w 53"/>
                  <a:gd name="T21" fmla="*/ 0 h 25"/>
                  <a:gd name="T22" fmla="*/ 0 w 53"/>
                  <a:gd name="T23" fmla="*/ 0 h 25"/>
                  <a:gd name="T24" fmla="*/ 0 w 53"/>
                  <a:gd name="T25" fmla="*/ 0 h 25"/>
                  <a:gd name="T26" fmla="*/ 0 w 53"/>
                  <a:gd name="T27" fmla="*/ 0 h 25"/>
                  <a:gd name="T28" fmla="*/ 0 w 53"/>
                  <a:gd name="T29" fmla="*/ 0 h 25"/>
                  <a:gd name="T30" fmla="*/ 0 w 53"/>
                  <a:gd name="T31" fmla="*/ 0 h 25"/>
                  <a:gd name="T32" fmla="*/ 0 w 53"/>
                  <a:gd name="T33" fmla="*/ 0 h 25"/>
                  <a:gd name="T34" fmla="*/ 0 w 53"/>
                  <a:gd name="T35" fmla="*/ 0 h 25"/>
                  <a:gd name="T36" fmla="*/ 0 w 53"/>
                  <a:gd name="T37" fmla="*/ 0 h 25"/>
                  <a:gd name="T38" fmla="*/ 0 w 53"/>
                  <a:gd name="T39" fmla="*/ 0 h 25"/>
                  <a:gd name="T40" fmla="*/ 0 w 53"/>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5"/>
                  <a:gd name="T65" fmla="*/ 53 w 53"/>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5">
                    <a:moveTo>
                      <a:pt x="1" y="2"/>
                    </a:moveTo>
                    <a:lnTo>
                      <a:pt x="5" y="0"/>
                    </a:lnTo>
                    <a:lnTo>
                      <a:pt x="11" y="0"/>
                    </a:lnTo>
                    <a:lnTo>
                      <a:pt x="15" y="0"/>
                    </a:lnTo>
                    <a:lnTo>
                      <a:pt x="20" y="2"/>
                    </a:lnTo>
                    <a:lnTo>
                      <a:pt x="28" y="8"/>
                    </a:lnTo>
                    <a:lnTo>
                      <a:pt x="36" y="15"/>
                    </a:lnTo>
                    <a:lnTo>
                      <a:pt x="39" y="17"/>
                    </a:lnTo>
                    <a:lnTo>
                      <a:pt x="43" y="19"/>
                    </a:lnTo>
                    <a:lnTo>
                      <a:pt x="48" y="21"/>
                    </a:lnTo>
                    <a:lnTo>
                      <a:pt x="53" y="22"/>
                    </a:lnTo>
                    <a:lnTo>
                      <a:pt x="53" y="24"/>
                    </a:lnTo>
                    <a:lnTo>
                      <a:pt x="45" y="25"/>
                    </a:lnTo>
                    <a:lnTo>
                      <a:pt x="37" y="25"/>
                    </a:lnTo>
                    <a:lnTo>
                      <a:pt x="27" y="23"/>
                    </a:lnTo>
                    <a:lnTo>
                      <a:pt x="19" y="20"/>
                    </a:lnTo>
                    <a:lnTo>
                      <a:pt x="10" y="16"/>
                    </a:lnTo>
                    <a:lnTo>
                      <a:pt x="4" y="13"/>
                    </a:lnTo>
                    <a:lnTo>
                      <a:pt x="0" y="8"/>
                    </a:lnTo>
                    <a:lnTo>
                      <a:pt x="1"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3" name="Freeform 82"/>
              <p:cNvSpPr>
                <a:spLocks/>
              </p:cNvSpPr>
              <p:nvPr/>
            </p:nvSpPr>
            <p:spPr bwMode="auto">
              <a:xfrm>
                <a:off x="5749" y="2049"/>
                <a:ext cx="15" cy="8"/>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w 40"/>
                  <a:gd name="T13" fmla="*/ 0 h 18"/>
                  <a:gd name="T14" fmla="*/ 0 w 40"/>
                  <a:gd name="T15" fmla="*/ 0 h 18"/>
                  <a:gd name="T16" fmla="*/ 0 w 40"/>
                  <a:gd name="T17" fmla="*/ 0 h 18"/>
                  <a:gd name="T18" fmla="*/ 0 w 40"/>
                  <a:gd name="T19" fmla="*/ 0 h 18"/>
                  <a:gd name="T20" fmla="*/ 0 w 40"/>
                  <a:gd name="T21" fmla="*/ 0 h 18"/>
                  <a:gd name="T22" fmla="*/ 0 w 40"/>
                  <a:gd name="T23" fmla="*/ 0 h 18"/>
                  <a:gd name="T24" fmla="*/ 0 w 40"/>
                  <a:gd name="T25" fmla="*/ 0 h 18"/>
                  <a:gd name="T26" fmla="*/ 0 w 40"/>
                  <a:gd name="T27" fmla="*/ 0 h 18"/>
                  <a:gd name="T28" fmla="*/ 0 w 40"/>
                  <a:gd name="T29" fmla="*/ 0 h 18"/>
                  <a:gd name="T30" fmla="*/ 0 w 40"/>
                  <a:gd name="T31" fmla="*/ 0 h 18"/>
                  <a:gd name="T32" fmla="*/ 0 w 40"/>
                  <a:gd name="T33" fmla="*/ 0 h 18"/>
                  <a:gd name="T34" fmla="*/ 0 w 40"/>
                  <a:gd name="T35" fmla="*/ 0 h 18"/>
                  <a:gd name="T36" fmla="*/ 0 w 40"/>
                  <a:gd name="T37" fmla="*/ 0 h 18"/>
                  <a:gd name="T38" fmla="*/ 0 w 40"/>
                  <a:gd name="T39" fmla="*/ 0 h 18"/>
                  <a:gd name="T40" fmla="*/ 0 w 40"/>
                  <a:gd name="T41" fmla="*/ 0 h 18"/>
                  <a:gd name="T42" fmla="*/ 0 w 40"/>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18"/>
                  <a:gd name="T68" fmla="*/ 40 w 4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18">
                    <a:moveTo>
                      <a:pt x="12" y="0"/>
                    </a:moveTo>
                    <a:lnTo>
                      <a:pt x="16" y="1"/>
                    </a:lnTo>
                    <a:lnTo>
                      <a:pt x="20" y="2"/>
                    </a:lnTo>
                    <a:lnTo>
                      <a:pt x="24" y="2"/>
                    </a:lnTo>
                    <a:lnTo>
                      <a:pt x="28" y="3"/>
                    </a:lnTo>
                    <a:lnTo>
                      <a:pt x="32" y="4"/>
                    </a:lnTo>
                    <a:lnTo>
                      <a:pt x="37" y="6"/>
                    </a:lnTo>
                    <a:lnTo>
                      <a:pt x="39" y="10"/>
                    </a:lnTo>
                    <a:lnTo>
                      <a:pt x="40" y="16"/>
                    </a:lnTo>
                    <a:lnTo>
                      <a:pt x="36" y="16"/>
                    </a:lnTo>
                    <a:lnTo>
                      <a:pt x="31" y="17"/>
                    </a:lnTo>
                    <a:lnTo>
                      <a:pt x="25" y="17"/>
                    </a:lnTo>
                    <a:lnTo>
                      <a:pt x="20" y="18"/>
                    </a:lnTo>
                    <a:lnTo>
                      <a:pt x="15" y="17"/>
                    </a:lnTo>
                    <a:lnTo>
                      <a:pt x="10" y="17"/>
                    </a:lnTo>
                    <a:lnTo>
                      <a:pt x="4" y="17"/>
                    </a:lnTo>
                    <a:lnTo>
                      <a:pt x="0" y="17"/>
                    </a:lnTo>
                    <a:lnTo>
                      <a:pt x="2" y="12"/>
                    </a:lnTo>
                    <a:lnTo>
                      <a:pt x="5" y="7"/>
                    </a:lnTo>
                    <a:lnTo>
                      <a:pt x="8" y="3"/>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4" name="Freeform 83"/>
              <p:cNvSpPr>
                <a:spLocks/>
              </p:cNvSpPr>
              <p:nvPr/>
            </p:nvSpPr>
            <p:spPr bwMode="auto">
              <a:xfrm>
                <a:off x="5138" y="2051"/>
                <a:ext cx="370" cy="331"/>
              </a:xfrm>
              <a:custGeom>
                <a:avLst/>
                <a:gdLst>
                  <a:gd name="T0" fmla="*/ 0 w 891"/>
                  <a:gd name="T1" fmla="*/ 0 h 793"/>
                  <a:gd name="T2" fmla="*/ 0 w 891"/>
                  <a:gd name="T3" fmla="*/ 0 h 793"/>
                  <a:gd name="T4" fmla="*/ 0 w 891"/>
                  <a:gd name="T5" fmla="*/ 0 h 793"/>
                  <a:gd name="T6" fmla="*/ 0 w 891"/>
                  <a:gd name="T7" fmla="*/ 0 h 793"/>
                  <a:gd name="T8" fmla="*/ 0 w 891"/>
                  <a:gd name="T9" fmla="*/ 0 h 793"/>
                  <a:gd name="T10" fmla="*/ 0 w 891"/>
                  <a:gd name="T11" fmla="*/ 0 h 793"/>
                  <a:gd name="T12" fmla="*/ 0 w 891"/>
                  <a:gd name="T13" fmla="*/ 0 h 793"/>
                  <a:gd name="T14" fmla="*/ 0 w 891"/>
                  <a:gd name="T15" fmla="*/ 0 h 793"/>
                  <a:gd name="T16" fmla="*/ 0 w 891"/>
                  <a:gd name="T17" fmla="*/ 0 h 793"/>
                  <a:gd name="T18" fmla="*/ 0 w 891"/>
                  <a:gd name="T19" fmla="*/ 0 h 793"/>
                  <a:gd name="T20" fmla="*/ 0 w 891"/>
                  <a:gd name="T21" fmla="*/ 0 h 793"/>
                  <a:gd name="T22" fmla="*/ 0 w 891"/>
                  <a:gd name="T23" fmla="*/ 0 h 793"/>
                  <a:gd name="T24" fmla="*/ 0 w 891"/>
                  <a:gd name="T25" fmla="*/ 0 h 793"/>
                  <a:gd name="T26" fmla="*/ 0 w 891"/>
                  <a:gd name="T27" fmla="*/ 0 h 793"/>
                  <a:gd name="T28" fmla="*/ 0 w 891"/>
                  <a:gd name="T29" fmla="*/ 0 h 793"/>
                  <a:gd name="T30" fmla="*/ 0 w 891"/>
                  <a:gd name="T31" fmla="*/ 0 h 793"/>
                  <a:gd name="T32" fmla="*/ 0 w 891"/>
                  <a:gd name="T33" fmla="*/ 0 h 793"/>
                  <a:gd name="T34" fmla="*/ 0 w 891"/>
                  <a:gd name="T35" fmla="*/ 0 h 793"/>
                  <a:gd name="T36" fmla="*/ 0 w 891"/>
                  <a:gd name="T37" fmla="*/ 0 h 793"/>
                  <a:gd name="T38" fmla="*/ 0 w 891"/>
                  <a:gd name="T39" fmla="*/ 0 h 793"/>
                  <a:gd name="T40" fmla="*/ 0 w 891"/>
                  <a:gd name="T41" fmla="*/ 0 h 793"/>
                  <a:gd name="T42" fmla="*/ 0 w 891"/>
                  <a:gd name="T43" fmla="*/ 0 h 793"/>
                  <a:gd name="T44" fmla="*/ 0 w 891"/>
                  <a:gd name="T45" fmla="*/ 0 h 793"/>
                  <a:gd name="T46" fmla="*/ 0 w 891"/>
                  <a:gd name="T47" fmla="*/ 0 h 793"/>
                  <a:gd name="T48" fmla="*/ 0 w 891"/>
                  <a:gd name="T49" fmla="*/ 0 h 793"/>
                  <a:gd name="T50" fmla="*/ 0 w 891"/>
                  <a:gd name="T51" fmla="*/ 0 h 793"/>
                  <a:gd name="T52" fmla="*/ 0 w 891"/>
                  <a:gd name="T53" fmla="*/ 0 h 793"/>
                  <a:gd name="T54" fmla="*/ 0 w 891"/>
                  <a:gd name="T55" fmla="*/ 0 h 793"/>
                  <a:gd name="T56" fmla="*/ 0 w 891"/>
                  <a:gd name="T57" fmla="*/ 0 h 793"/>
                  <a:gd name="T58" fmla="*/ 0 w 891"/>
                  <a:gd name="T59" fmla="*/ 0 h 793"/>
                  <a:gd name="T60" fmla="*/ 0 w 891"/>
                  <a:gd name="T61" fmla="*/ 0 h 793"/>
                  <a:gd name="T62" fmla="*/ 0 w 891"/>
                  <a:gd name="T63" fmla="*/ 0 h 793"/>
                  <a:gd name="T64" fmla="*/ 0 w 891"/>
                  <a:gd name="T65" fmla="*/ 0 h 793"/>
                  <a:gd name="T66" fmla="*/ 0 w 891"/>
                  <a:gd name="T67" fmla="*/ 0 h 793"/>
                  <a:gd name="T68" fmla="*/ 0 w 891"/>
                  <a:gd name="T69" fmla="*/ 0 h 793"/>
                  <a:gd name="T70" fmla="*/ 0 w 891"/>
                  <a:gd name="T71" fmla="*/ 0 h 793"/>
                  <a:gd name="T72" fmla="*/ 0 w 891"/>
                  <a:gd name="T73" fmla="*/ 0 h 793"/>
                  <a:gd name="T74" fmla="*/ 0 w 891"/>
                  <a:gd name="T75" fmla="*/ 0 h 793"/>
                  <a:gd name="T76" fmla="*/ 0 w 891"/>
                  <a:gd name="T77" fmla="*/ 0 h 793"/>
                  <a:gd name="T78" fmla="*/ 0 w 891"/>
                  <a:gd name="T79" fmla="*/ 0 h 793"/>
                  <a:gd name="T80" fmla="*/ 0 w 891"/>
                  <a:gd name="T81" fmla="*/ 0 h 793"/>
                  <a:gd name="T82" fmla="*/ 0 w 891"/>
                  <a:gd name="T83" fmla="*/ 0 h 793"/>
                  <a:gd name="T84" fmla="*/ 0 w 891"/>
                  <a:gd name="T85" fmla="*/ 0 h 793"/>
                  <a:gd name="T86" fmla="*/ 0 w 891"/>
                  <a:gd name="T87" fmla="*/ 0 h 793"/>
                  <a:gd name="T88" fmla="*/ 0 w 891"/>
                  <a:gd name="T89" fmla="*/ 0 h 793"/>
                  <a:gd name="T90" fmla="*/ 0 w 891"/>
                  <a:gd name="T91" fmla="*/ 0 h 793"/>
                  <a:gd name="T92" fmla="*/ 0 w 891"/>
                  <a:gd name="T93" fmla="*/ 0 h 793"/>
                  <a:gd name="T94" fmla="*/ 0 w 891"/>
                  <a:gd name="T95" fmla="*/ 0 h 793"/>
                  <a:gd name="T96" fmla="*/ 0 w 891"/>
                  <a:gd name="T97" fmla="*/ 0 h 793"/>
                  <a:gd name="T98" fmla="*/ 0 w 891"/>
                  <a:gd name="T99" fmla="*/ 0 h 793"/>
                  <a:gd name="T100" fmla="*/ 0 w 891"/>
                  <a:gd name="T101" fmla="*/ 0 h 793"/>
                  <a:gd name="T102" fmla="*/ 0 w 891"/>
                  <a:gd name="T103" fmla="*/ 0 h 793"/>
                  <a:gd name="T104" fmla="*/ 0 w 891"/>
                  <a:gd name="T105" fmla="*/ 0 h 793"/>
                  <a:gd name="T106" fmla="*/ 0 w 891"/>
                  <a:gd name="T107" fmla="*/ 0 h 793"/>
                  <a:gd name="T108" fmla="*/ 0 w 891"/>
                  <a:gd name="T109" fmla="*/ 0 h 793"/>
                  <a:gd name="T110" fmla="*/ 0 w 891"/>
                  <a:gd name="T111" fmla="*/ 0 h 793"/>
                  <a:gd name="T112" fmla="*/ 0 w 891"/>
                  <a:gd name="T113" fmla="*/ 0 h 793"/>
                  <a:gd name="T114" fmla="*/ 0 w 891"/>
                  <a:gd name="T115" fmla="*/ 0 h 793"/>
                  <a:gd name="T116" fmla="*/ 0 w 891"/>
                  <a:gd name="T117" fmla="*/ 0 h 793"/>
                  <a:gd name="T118" fmla="*/ 0 w 891"/>
                  <a:gd name="T119" fmla="*/ 0 h 7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1"/>
                  <a:gd name="T181" fmla="*/ 0 h 793"/>
                  <a:gd name="T182" fmla="*/ 891 w 891"/>
                  <a:gd name="T183" fmla="*/ 793 h 7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1" h="793">
                    <a:moveTo>
                      <a:pt x="761" y="0"/>
                    </a:moveTo>
                    <a:lnTo>
                      <a:pt x="773" y="0"/>
                    </a:lnTo>
                    <a:lnTo>
                      <a:pt x="787" y="2"/>
                    </a:lnTo>
                    <a:lnTo>
                      <a:pt x="801" y="7"/>
                    </a:lnTo>
                    <a:lnTo>
                      <a:pt x="813" y="14"/>
                    </a:lnTo>
                    <a:lnTo>
                      <a:pt x="824" y="20"/>
                    </a:lnTo>
                    <a:lnTo>
                      <a:pt x="837" y="30"/>
                    </a:lnTo>
                    <a:lnTo>
                      <a:pt x="847" y="40"/>
                    </a:lnTo>
                    <a:lnTo>
                      <a:pt x="858" y="53"/>
                    </a:lnTo>
                    <a:lnTo>
                      <a:pt x="865" y="64"/>
                    </a:lnTo>
                    <a:lnTo>
                      <a:pt x="873" y="77"/>
                    </a:lnTo>
                    <a:lnTo>
                      <a:pt x="878" y="90"/>
                    </a:lnTo>
                    <a:lnTo>
                      <a:pt x="885" y="104"/>
                    </a:lnTo>
                    <a:lnTo>
                      <a:pt x="888" y="116"/>
                    </a:lnTo>
                    <a:lnTo>
                      <a:pt x="891" y="131"/>
                    </a:lnTo>
                    <a:lnTo>
                      <a:pt x="891" y="144"/>
                    </a:lnTo>
                    <a:lnTo>
                      <a:pt x="891" y="156"/>
                    </a:lnTo>
                    <a:lnTo>
                      <a:pt x="887" y="153"/>
                    </a:lnTo>
                    <a:lnTo>
                      <a:pt x="887" y="150"/>
                    </a:lnTo>
                    <a:lnTo>
                      <a:pt x="886" y="150"/>
                    </a:lnTo>
                    <a:lnTo>
                      <a:pt x="885" y="150"/>
                    </a:lnTo>
                    <a:lnTo>
                      <a:pt x="879" y="166"/>
                    </a:lnTo>
                    <a:lnTo>
                      <a:pt x="872" y="183"/>
                    </a:lnTo>
                    <a:lnTo>
                      <a:pt x="862" y="200"/>
                    </a:lnTo>
                    <a:lnTo>
                      <a:pt x="851" y="215"/>
                    </a:lnTo>
                    <a:lnTo>
                      <a:pt x="838" y="228"/>
                    </a:lnTo>
                    <a:lnTo>
                      <a:pt x="822" y="240"/>
                    </a:lnTo>
                    <a:lnTo>
                      <a:pt x="807" y="249"/>
                    </a:lnTo>
                    <a:lnTo>
                      <a:pt x="792" y="257"/>
                    </a:lnTo>
                    <a:lnTo>
                      <a:pt x="774" y="261"/>
                    </a:lnTo>
                    <a:lnTo>
                      <a:pt x="759" y="263"/>
                    </a:lnTo>
                    <a:lnTo>
                      <a:pt x="744" y="260"/>
                    </a:lnTo>
                    <a:lnTo>
                      <a:pt x="729" y="256"/>
                    </a:lnTo>
                    <a:lnTo>
                      <a:pt x="716" y="246"/>
                    </a:lnTo>
                    <a:lnTo>
                      <a:pt x="705" y="233"/>
                    </a:lnTo>
                    <a:lnTo>
                      <a:pt x="695" y="216"/>
                    </a:lnTo>
                    <a:lnTo>
                      <a:pt x="689" y="194"/>
                    </a:lnTo>
                    <a:lnTo>
                      <a:pt x="684" y="184"/>
                    </a:lnTo>
                    <a:lnTo>
                      <a:pt x="679" y="174"/>
                    </a:lnTo>
                    <a:lnTo>
                      <a:pt x="671" y="167"/>
                    </a:lnTo>
                    <a:lnTo>
                      <a:pt x="664" y="160"/>
                    </a:lnTo>
                    <a:lnTo>
                      <a:pt x="653" y="153"/>
                    </a:lnTo>
                    <a:lnTo>
                      <a:pt x="643" y="149"/>
                    </a:lnTo>
                    <a:lnTo>
                      <a:pt x="632" y="145"/>
                    </a:lnTo>
                    <a:lnTo>
                      <a:pt x="621" y="144"/>
                    </a:lnTo>
                    <a:lnTo>
                      <a:pt x="608" y="142"/>
                    </a:lnTo>
                    <a:lnTo>
                      <a:pt x="595" y="143"/>
                    </a:lnTo>
                    <a:lnTo>
                      <a:pt x="584" y="144"/>
                    </a:lnTo>
                    <a:lnTo>
                      <a:pt x="572" y="148"/>
                    </a:lnTo>
                    <a:lnTo>
                      <a:pt x="560" y="152"/>
                    </a:lnTo>
                    <a:lnTo>
                      <a:pt x="550" y="159"/>
                    </a:lnTo>
                    <a:lnTo>
                      <a:pt x="540" y="168"/>
                    </a:lnTo>
                    <a:lnTo>
                      <a:pt x="533" y="179"/>
                    </a:lnTo>
                    <a:lnTo>
                      <a:pt x="538" y="177"/>
                    </a:lnTo>
                    <a:lnTo>
                      <a:pt x="544" y="176"/>
                    </a:lnTo>
                    <a:lnTo>
                      <a:pt x="550" y="174"/>
                    </a:lnTo>
                    <a:lnTo>
                      <a:pt x="556" y="172"/>
                    </a:lnTo>
                    <a:lnTo>
                      <a:pt x="561" y="170"/>
                    </a:lnTo>
                    <a:lnTo>
                      <a:pt x="568" y="169"/>
                    </a:lnTo>
                    <a:lnTo>
                      <a:pt x="573" y="166"/>
                    </a:lnTo>
                    <a:lnTo>
                      <a:pt x="579" y="165"/>
                    </a:lnTo>
                    <a:lnTo>
                      <a:pt x="585" y="162"/>
                    </a:lnTo>
                    <a:lnTo>
                      <a:pt x="590" y="162"/>
                    </a:lnTo>
                    <a:lnTo>
                      <a:pt x="595" y="161"/>
                    </a:lnTo>
                    <a:lnTo>
                      <a:pt x="602" y="162"/>
                    </a:lnTo>
                    <a:lnTo>
                      <a:pt x="607" y="162"/>
                    </a:lnTo>
                    <a:lnTo>
                      <a:pt x="614" y="162"/>
                    </a:lnTo>
                    <a:lnTo>
                      <a:pt x="620" y="165"/>
                    </a:lnTo>
                    <a:lnTo>
                      <a:pt x="628" y="169"/>
                    </a:lnTo>
                    <a:lnTo>
                      <a:pt x="623" y="169"/>
                    </a:lnTo>
                    <a:lnTo>
                      <a:pt x="618" y="171"/>
                    </a:lnTo>
                    <a:lnTo>
                      <a:pt x="613" y="172"/>
                    </a:lnTo>
                    <a:lnTo>
                      <a:pt x="609" y="172"/>
                    </a:lnTo>
                    <a:lnTo>
                      <a:pt x="604" y="172"/>
                    </a:lnTo>
                    <a:lnTo>
                      <a:pt x="598" y="173"/>
                    </a:lnTo>
                    <a:lnTo>
                      <a:pt x="593" y="174"/>
                    </a:lnTo>
                    <a:lnTo>
                      <a:pt x="588" y="176"/>
                    </a:lnTo>
                    <a:lnTo>
                      <a:pt x="583" y="176"/>
                    </a:lnTo>
                    <a:lnTo>
                      <a:pt x="577" y="178"/>
                    </a:lnTo>
                    <a:lnTo>
                      <a:pt x="572" y="180"/>
                    </a:lnTo>
                    <a:lnTo>
                      <a:pt x="569" y="182"/>
                    </a:lnTo>
                    <a:lnTo>
                      <a:pt x="564" y="185"/>
                    </a:lnTo>
                    <a:lnTo>
                      <a:pt x="561" y="189"/>
                    </a:lnTo>
                    <a:lnTo>
                      <a:pt x="558" y="193"/>
                    </a:lnTo>
                    <a:lnTo>
                      <a:pt x="556" y="200"/>
                    </a:lnTo>
                    <a:lnTo>
                      <a:pt x="551" y="198"/>
                    </a:lnTo>
                    <a:lnTo>
                      <a:pt x="548" y="199"/>
                    </a:lnTo>
                    <a:lnTo>
                      <a:pt x="545" y="199"/>
                    </a:lnTo>
                    <a:lnTo>
                      <a:pt x="543" y="201"/>
                    </a:lnTo>
                    <a:lnTo>
                      <a:pt x="540" y="205"/>
                    </a:lnTo>
                    <a:lnTo>
                      <a:pt x="539" y="210"/>
                    </a:lnTo>
                    <a:lnTo>
                      <a:pt x="545" y="211"/>
                    </a:lnTo>
                    <a:lnTo>
                      <a:pt x="550" y="211"/>
                    </a:lnTo>
                    <a:lnTo>
                      <a:pt x="556" y="210"/>
                    </a:lnTo>
                    <a:lnTo>
                      <a:pt x="563" y="209"/>
                    </a:lnTo>
                    <a:lnTo>
                      <a:pt x="568" y="207"/>
                    </a:lnTo>
                    <a:lnTo>
                      <a:pt x="575" y="206"/>
                    </a:lnTo>
                    <a:lnTo>
                      <a:pt x="580" y="203"/>
                    </a:lnTo>
                    <a:lnTo>
                      <a:pt x="587" y="201"/>
                    </a:lnTo>
                    <a:lnTo>
                      <a:pt x="592" y="199"/>
                    </a:lnTo>
                    <a:lnTo>
                      <a:pt x="598" y="198"/>
                    </a:lnTo>
                    <a:lnTo>
                      <a:pt x="604" y="196"/>
                    </a:lnTo>
                    <a:lnTo>
                      <a:pt x="610" y="197"/>
                    </a:lnTo>
                    <a:lnTo>
                      <a:pt x="614" y="197"/>
                    </a:lnTo>
                    <a:lnTo>
                      <a:pt x="619" y="201"/>
                    </a:lnTo>
                    <a:lnTo>
                      <a:pt x="624" y="204"/>
                    </a:lnTo>
                    <a:lnTo>
                      <a:pt x="629" y="210"/>
                    </a:lnTo>
                    <a:lnTo>
                      <a:pt x="622" y="209"/>
                    </a:lnTo>
                    <a:lnTo>
                      <a:pt x="614" y="210"/>
                    </a:lnTo>
                    <a:lnTo>
                      <a:pt x="607" y="210"/>
                    </a:lnTo>
                    <a:lnTo>
                      <a:pt x="600" y="213"/>
                    </a:lnTo>
                    <a:lnTo>
                      <a:pt x="592" y="214"/>
                    </a:lnTo>
                    <a:lnTo>
                      <a:pt x="585" y="217"/>
                    </a:lnTo>
                    <a:lnTo>
                      <a:pt x="577" y="219"/>
                    </a:lnTo>
                    <a:lnTo>
                      <a:pt x="572" y="224"/>
                    </a:lnTo>
                    <a:lnTo>
                      <a:pt x="565" y="227"/>
                    </a:lnTo>
                    <a:lnTo>
                      <a:pt x="558" y="231"/>
                    </a:lnTo>
                    <a:lnTo>
                      <a:pt x="553" y="237"/>
                    </a:lnTo>
                    <a:lnTo>
                      <a:pt x="549" y="243"/>
                    </a:lnTo>
                    <a:lnTo>
                      <a:pt x="543" y="248"/>
                    </a:lnTo>
                    <a:lnTo>
                      <a:pt x="539" y="256"/>
                    </a:lnTo>
                    <a:lnTo>
                      <a:pt x="535" y="264"/>
                    </a:lnTo>
                    <a:lnTo>
                      <a:pt x="533" y="272"/>
                    </a:lnTo>
                    <a:lnTo>
                      <a:pt x="538" y="268"/>
                    </a:lnTo>
                    <a:lnTo>
                      <a:pt x="543" y="265"/>
                    </a:lnTo>
                    <a:lnTo>
                      <a:pt x="549" y="262"/>
                    </a:lnTo>
                    <a:lnTo>
                      <a:pt x="557" y="258"/>
                    </a:lnTo>
                    <a:lnTo>
                      <a:pt x="563" y="254"/>
                    </a:lnTo>
                    <a:lnTo>
                      <a:pt x="570" y="250"/>
                    </a:lnTo>
                    <a:lnTo>
                      <a:pt x="577" y="248"/>
                    </a:lnTo>
                    <a:lnTo>
                      <a:pt x="584" y="246"/>
                    </a:lnTo>
                    <a:lnTo>
                      <a:pt x="590" y="244"/>
                    </a:lnTo>
                    <a:lnTo>
                      <a:pt x="595" y="244"/>
                    </a:lnTo>
                    <a:lnTo>
                      <a:pt x="602" y="244"/>
                    </a:lnTo>
                    <a:lnTo>
                      <a:pt x="609" y="245"/>
                    </a:lnTo>
                    <a:lnTo>
                      <a:pt x="614" y="247"/>
                    </a:lnTo>
                    <a:lnTo>
                      <a:pt x="619" y="252"/>
                    </a:lnTo>
                    <a:lnTo>
                      <a:pt x="624" y="258"/>
                    </a:lnTo>
                    <a:lnTo>
                      <a:pt x="628" y="266"/>
                    </a:lnTo>
                    <a:lnTo>
                      <a:pt x="619" y="263"/>
                    </a:lnTo>
                    <a:lnTo>
                      <a:pt x="610" y="262"/>
                    </a:lnTo>
                    <a:lnTo>
                      <a:pt x="601" y="262"/>
                    </a:lnTo>
                    <a:lnTo>
                      <a:pt x="591" y="265"/>
                    </a:lnTo>
                    <a:lnTo>
                      <a:pt x="581" y="269"/>
                    </a:lnTo>
                    <a:lnTo>
                      <a:pt x="572" y="275"/>
                    </a:lnTo>
                    <a:lnTo>
                      <a:pt x="562" y="281"/>
                    </a:lnTo>
                    <a:lnTo>
                      <a:pt x="555" y="287"/>
                    </a:lnTo>
                    <a:lnTo>
                      <a:pt x="548" y="293"/>
                    </a:lnTo>
                    <a:lnTo>
                      <a:pt x="543" y="298"/>
                    </a:lnTo>
                    <a:lnTo>
                      <a:pt x="539" y="302"/>
                    </a:lnTo>
                    <a:lnTo>
                      <a:pt x="539" y="306"/>
                    </a:lnTo>
                    <a:lnTo>
                      <a:pt x="541" y="307"/>
                    </a:lnTo>
                    <a:lnTo>
                      <a:pt x="547" y="307"/>
                    </a:lnTo>
                    <a:lnTo>
                      <a:pt x="554" y="304"/>
                    </a:lnTo>
                    <a:lnTo>
                      <a:pt x="567" y="300"/>
                    </a:lnTo>
                    <a:lnTo>
                      <a:pt x="571" y="298"/>
                    </a:lnTo>
                    <a:lnTo>
                      <a:pt x="577" y="296"/>
                    </a:lnTo>
                    <a:lnTo>
                      <a:pt x="586" y="295"/>
                    </a:lnTo>
                    <a:lnTo>
                      <a:pt x="593" y="294"/>
                    </a:lnTo>
                    <a:lnTo>
                      <a:pt x="599" y="293"/>
                    </a:lnTo>
                    <a:lnTo>
                      <a:pt x="606" y="296"/>
                    </a:lnTo>
                    <a:lnTo>
                      <a:pt x="608" y="297"/>
                    </a:lnTo>
                    <a:lnTo>
                      <a:pt x="610" y="300"/>
                    </a:lnTo>
                    <a:lnTo>
                      <a:pt x="612" y="303"/>
                    </a:lnTo>
                    <a:lnTo>
                      <a:pt x="614" y="308"/>
                    </a:lnTo>
                    <a:lnTo>
                      <a:pt x="607" y="310"/>
                    </a:lnTo>
                    <a:lnTo>
                      <a:pt x="601" y="313"/>
                    </a:lnTo>
                    <a:lnTo>
                      <a:pt x="595" y="314"/>
                    </a:lnTo>
                    <a:lnTo>
                      <a:pt x="589" y="317"/>
                    </a:lnTo>
                    <a:lnTo>
                      <a:pt x="581" y="319"/>
                    </a:lnTo>
                    <a:lnTo>
                      <a:pt x="575" y="321"/>
                    </a:lnTo>
                    <a:lnTo>
                      <a:pt x="568" y="323"/>
                    </a:lnTo>
                    <a:lnTo>
                      <a:pt x="562" y="325"/>
                    </a:lnTo>
                    <a:lnTo>
                      <a:pt x="555" y="327"/>
                    </a:lnTo>
                    <a:lnTo>
                      <a:pt x="550" y="330"/>
                    </a:lnTo>
                    <a:lnTo>
                      <a:pt x="545" y="333"/>
                    </a:lnTo>
                    <a:lnTo>
                      <a:pt x="540" y="338"/>
                    </a:lnTo>
                    <a:lnTo>
                      <a:pt x="536" y="341"/>
                    </a:lnTo>
                    <a:lnTo>
                      <a:pt x="534" y="346"/>
                    </a:lnTo>
                    <a:lnTo>
                      <a:pt x="533" y="352"/>
                    </a:lnTo>
                    <a:lnTo>
                      <a:pt x="533" y="359"/>
                    </a:lnTo>
                    <a:lnTo>
                      <a:pt x="524" y="361"/>
                    </a:lnTo>
                    <a:lnTo>
                      <a:pt x="519" y="368"/>
                    </a:lnTo>
                    <a:lnTo>
                      <a:pt x="516" y="372"/>
                    </a:lnTo>
                    <a:lnTo>
                      <a:pt x="515" y="378"/>
                    </a:lnTo>
                    <a:lnTo>
                      <a:pt x="514" y="382"/>
                    </a:lnTo>
                    <a:lnTo>
                      <a:pt x="515" y="388"/>
                    </a:lnTo>
                    <a:lnTo>
                      <a:pt x="521" y="384"/>
                    </a:lnTo>
                    <a:lnTo>
                      <a:pt x="527" y="380"/>
                    </a:lnTo>
                    <a:lnTo>
                      <a:pt x="533" y="377"/>
                    </a:lnTo>
                    <a:lnTo>
                      <a:pt x="539" y="373"/>
                    </a:lnTo>
                    <a:lnTo>
                      <a:pt x="547" y="369"/>
                    </a:lnTo>
                    <a:lnTo>
                      <a:pt x="554" y="364"/>
                    </a:lnTo>
                    <a:lnTo>
                      <a:pt x="561" y="361"/>
                    </a:lnTo>
                    <a:lnTo>
                      <a:pt x="569" y="359"/>
                    </a:lnTo>
                    <a:lnTo>
                      <a:pt x="576" y="355"/>
                    </a:lnTo>
                    <a:lnTo>
                      <a:pt x="583" y="353"/>
                    </a:lnTo>
                    <a:lnTo>
                      <a:pt x="589" y="352"/>
                    </a:lnTo>
                    <a:lnTo>
                      <a:pt x="595" y="353"/>
                    </a:lnTo>
                    <a:lnTo>
                      <a:pt x="601" y="353"/>
                    </a:lnTo>
                    <a:lnTo>
                      <a:pt x="606" y="356"/>
                    </a:lnTo>
                    <a:lnTo>
                      <a:pt x="610" y="360"/>
                    </a:lnTo>
                    <a:lnTo>
                      <a:pt x="614" y="368"/>
                    </a:lnTo>
                    <a:lnTo>
                      <a:pt x="605" y="370"/>
                    </a:lnTo>
                    <a:lnTo>
                      <a:pt x="598" y="372"/>
                    </a:lnTo>
                    <a:lnTo>
                      <a:pt x="591" y="376"/>
                    </a:lnTo>
                    <a:lnTo>
                      <a:pt x="586" y="380"/>
                    </a:lnTo>
                    <a:lnTo>
                      <a:pt x="580" y="383"/>
                    </a:lnTo>
                    <a:lnTo>
                      <a:pt x="575" y="389"/>
                    </a:lnTo>
                    <a:lnTo>
                      <a:pt x="571" y="394"/>
                    </a:lnTo>
                    <a:lnTo>
                      <a:pt x="568" y="400"/>
                    </a:lnTo>
                    <a:lnTo>
                      <a:pt x="563" y="405"/>
                    </a:lnTo>
                    <a:lnTo>
                      <a:pt x="559" y="411"/>
                    </a:lnTo>
                    <a:lnTo>
                      <a:pt x="556" y="417"/>
                    </a:lnTo>
                    <a:lnTo>
                      <a:pt x="553" y="425"/>
                    </a:lnTo>
                    <a:lnTo>
                      <a:pt x="551" y="431"/>
                    </a:lnTo>
                    <a:lnTo>
                      <a:pt x="549" y="437"/>
                    </a:lnTo>
                    <a:lnTo>
                      <a:pt x="546" y="445"/>
                    </a:lnTo>
                    <a:lnTo>
                      <a:pt x="543" y="453"/>
                    </a:lnTo>
                    <a:lnTo>
                      <a:pt x="538" y="452"/>
                    </a:lnTo>
                    <a:lnTo>
                      <a:pt x="535" y="453"/>
                    </a:lnTo>
                    <a:lnTo>
                      <a:pt x="533" y="455"/>
                    </a:lnTo>
                    <a:lnTo>
                      <a:pt x="533" y="458"/>
                    </a:lnTo>
                    <a:lnTo>
                      <a:pt x="533" y="462"/>
                    </a:lnTo>
                    <a:lnTo>
                      <a:pt x="533" y="466"/>
                    </a:lnTo>
                    <a:lnTo>
                      <a:pt x="533" y="471"/>
                    </a:lnTo>
                    <a:lnTo>
                      <a:pt x="533" y="475"/>
                    </a:lnTo>
                    <a:lnTo>
                      <a:pt x="541" y="467"/>
                    </a:lnTo>
                    <a:lnTo>
                      <a:pt x="550" y="460"/>
                    </a:lnTo>
                    <a:lnTo>
                      <a:pt x="558" y="453"/>
                    </a:lnTo>
                    <a:lnTo>
                      <a:pt x="568" y="448"/>
                    </a:lnTo>
                    <a:lnTo>
                      <a:pt x="575" y="443"/>
                    </a:lnTo>
                    <a:lnTo>
                      <a:pt x="584" y="437"/>
                    </a:lnTo>
                    <a:lnTo>
                      <a:pt x="588" y="435"/>
                    </a:lnTo>
                    <a:lnTo>
                      <a:pt x="592" y="434"/>
                    </a:lnTo>
                    <a:lnTo>
                      <a:pt x="597" y="432"/>
                    </a:lnTo>
                    <a:lnTo>
                      <a:pt x="603" y="430"/>
                    </a:lnTo>
                    <a:lnTo>
                      <a:pt x="609" y="426"/>
                    </a:lnTo>
                    <a:lnTo>
                      <a:pt x="610" y="430"/>
                    </a:lnTo>
                    <a:lnTo>
                      <a:pt x="609" y="434"/>
                    </a:lnTo>
                    <a:lnTo>
                      <a:pt x="607" y="439"/>
                    </a:lnTo>
                    <a:lnTo>
                      <a:pt x="605" y="446"/>
                    </a:lnTo>
                    <a:lnTo>
                      <a:pt x="602" y="453"/>
                    </a:lnTo>
                    <a:lnTo>
                      <a:pt x="597" y="460"/>
                    </a:lnTo>
                    <a:lnTo>
                      <a:pt x="593" y="468"/>
                    </a:lnTo>
                    <a:lnTo>
                      <a:pt x="589" y="475"/>
                    </a:lnTo>
                    <a:lnTo>
                      <a:pt x="586" y="483"/>
                    </a:lnTo>
                    <a:lnTo>
                      <a:pt x="581" y="489"/>
                    </a:lnTo>
                    <a:lnTo>
                      <a:pt x="577" y="494"/>
                    </a:lnTo>
                    <a:lnTo>
                      <a:pt x="574" y="499"/>
                    </a:lnTo>
                    <a:lnTo>
                      <a:pt x="572" y="504"/>
                    </a:lnTo>
                    <a:lnTo>
                      <a:pt x="572" y="505"/>
                    </a:lnTo>
                    <a:lnTo>
                      <a:pt x="577" y="501"/>
                    </a:lnTo>
                    <a:lnTo>
                      <a:pt x="582" y="498"/>
                    </a:lnTo>
                    <a:lnTo>
                      <a:pt x="587" y="495"/>
                    </a:lnTo>
                    <a:lnTo>
                      <a:pt x="594" y="493"/>
                    </a:lnTo>
                    <a:lnTo>
                      <a:pt x="600" y="491"/>
                    </a:lnTo>
                    <a:lnTo>
                      <a:pt x="607" y="491"/>
                    </a:lnTo>
                    <a:lnTo>
                      <a:pt x="613" y="491"/>
                    </a:lnTo>
                    <a:lnTo>
                      <a:pt x="618" y="492"/>
                    </a:lnTo>
                    <a:lnTo>
                      <a:pt x="622" y="494"/>
                    </a:lnTo>
                    <a:lnTo>
                      <a:pt x="624" y="497"/>
                    </a:lnTo>
                    <a:lnTo>
                      <a:pt x="624" y="502"/>
                    </a:lnTo>
                    <a:lnTo>
                      <a:pt x="623" y="507"/>
                    </a:lnTo>
                    <a:lnTo>
                      <a:pt x="619" y="510"/>
                    </a:lnTo>
                    <a:lnTo>
                      <a:pt x="614" y="514"/>
                    </a:lnTo>
                    <a:lnTo>
                      <a:pt x="607" y="520"/>
                    </a:lnTo>
                    <a:lnTo>
                      <a:pt x="599" y="526"/>
                    </a:lnTo>
                    <a:lnTo>
                      <a:pt x="591" y="531"/>
                    </a:lnTo>
                    <a:lnTo>
                      <a:pt x="583" y="537"/>
                    </a:lnTo>
                    <a:lnTo>
                      <a:pt x="575" y="542"/>
                    </a:lnTo>
                    <a:lnTo>
                      <a:pt x="568" y="546"/>
                    </a:lnTo>
                    <a:lnTo>
                      <a:pt x="558" y="549"/>
                    </a:lnTo>
                    <a:lnTo>
                      <a:pt x="551" y="552"/>
                    </a:lnTo>
                    <a:lnTo>
                      <a:pt x="542" y="556"/>
                    </a:lnTo>
                    <a:lnTo>
                      <a:pt x="534" y="561"/>
                    </a:lnTo>
                    <a:lnTo>
                      <a:pt x="538" y="563"/>
                    </a:lnTo>
                    <a:lnTo>
                      <a:pt x="543" y="564"/>
                    </a:lnTo>
                    <a:lnTo>
                      <a:pt x="549" y="564"/>
                    </a:lnTo>
                    <a:lnTo>
                      <a:pt x="554" y="565"/>
                    </a:lnTo>
                    <a:lnTo>
                      <a:pt x="559" y="563"/>
                    </a:lnTo>
                    <a:lnTo>
                      <a:pt x="567" y="563"/>
                    </a:lnTo>
                    <a:lnTo>
                      <a:pt x="572" y="561"/>
                    </a:lnTo>
                    <a:lnTo>
                      <a:pt x="578" y="561"/>
                    </a:lnTo>
                    <a:lnTo>
                      <a:pt x="584" y="560"/>
                    </a:lnTo>
                    <a:lnTo>
                      <a:pt x="589" y="560"/>
                    </a:lnTo>
                    <a:lnTo>
                      <a:pt x="593" y="560"/>
                    </a:lnTo>
                    <a:lnTo>
                      <a:pt x="598" y="561"/>
                    </a:lnTo>
                    <a:lnTo>
                      <a:pt x="602" y="563"/>
                    </a:lnTo>
                    <a:lnTo>
                      <a:pt x="605" y="567"/>
                    </a:lnTo>
                    <a:lnTo>
                      <a:pt x="607" y="571"/>
                    </a:lnTo>
                    <a:lnTo>
                      <a:pt x="609" y="579"/>
                    </a:lnTo>
                    <a:lnTo>
                      <a:pt x="599" y="579"/>
                    </a:lnTo>
                    <a:lnTo>
                      <a:pt x="590" y="581"/>
                    </a:lnTo>
                    <a:lnTo>
                      <a:pt x="580" y="582"/>
                    </a:lnTo>
                    <a:lnTo>
                      <a:pt x="571" y="584"/>
                    </a:lnTo>
                    <a:lnTo>
                      <a:pt x="560" y="585"/>
                    </a:lnTo>
                    <a:lnTo>
                      <a:pt x="551" y="586"/>
                    </a:lnTo>
                    <a:lnTo>
                      <a:pt x="541" y="587"/>
                    </a:lnTo>
                    <a:lnTo>
                      <a:pt x="532" y="589"/>
                    </a:lnTo>
                    <a:lnTo>
                      <a:pt x="521" y="589"/>
                    </a:lnTo>
                    <a:lnTo>
                      <a:pt x="512" y="590"/>
                    </a:lnTo>
                    <a:lnTo>
                      <a:pt x="501" y="591"/>
                    </a:lnTo>
                    <a:lnTo>
                      <a:pt x="492" y="592"/>
                    </a:lnTo>
                    <a:lnTo>
                      <a:pt x="481" y="592"/>
                    </a:lnTo>
                    <a:lnTo>
                      <a:pt x="471" y="592"/>
                    </a:lnTo>
                    <a:lnTo>
                      <a:pt x="460" y="592"/>
                    </a:lnTo>
                    <a:lnTo>
                      <a:pt x="451" y="592"/>
                    </a:lnTo>
                    <a:lnTo>
                      <a:pt x="457" y="599"/>
                    </a:lnTo>
                    <a:lnTo>
                      <a:pt x="465" y="605"/>
                    </a:lnTo>
                    <a:lnTo>
                      <a:pt x="470" y="607"/>
                    </a:lnTo>
                    <a:lnTo>
                      <a:pt x="475" y="609"/>
                    </a:lnTo>
                    <a:lnTo>
                      <a:pt x="481" y="612"/>
                    </a:lnTo>
                    <a:lnTo>
                      <a:pt x="487" y="615"/>
                    </a:lnTo>
                    <a:lnTo>
                      <a:pt x="493" y="617"/>
                    </a:lnTo>
                    <a:lnTo>
                      <a:pt x="498" y="618"/>
                    </a:lnTo>
                    <a:lnTo>
                      <a:pt x="504" y="620"/>
                    </a:lnTo>
                    <a:lnTo>
                      <a:pt x="511" y="623"/>
                    </a:lnTo>
                    <a:lnTo>
                      <a:pt x="515" y="624"/>
                    </a:lnTo>
                    <a:lnTo>
                      <a:pt x="521" y="626"/>
                    </a:lnTo>
                    <a:lnTo>
                      <a:pt x="527" y="628"/>
                    </a:lnTo>
                    <a:lnTo>
                      <a:pt x="533" y="631"/>
                    </a:lnTo>
                    <a:lnTo>
                      <a:pt x="533" y="636"/>
                    </a:lnTo>
                    <a:lnTo>
                      <a:pt x="536" y="642"/>
                    </a:lnTo>
                    <a:lnTo>
                      <a:pt x="529" y="643"/>
                    </a:lnTo>
                    <a:lnTo>
                      <a:pt x="521" y="644"/>
                    </a:lnTo>
                    <a:lnTo>
                      <a:pt x="514" y="645"/>
                    </a:lnTo>
                    <a:lnTo>
                      <a:pt x="507" y="646"/>
                    </a:lnTo>
                    <a:lnTo>
                      <a:pt x="499" y="645"/>
                    </a:lnTo>
                    <a:lnTo>
                      <a:pt x="493" y="644"/>
                    </a:lnTo>
                    <a:lnTo>
                      <a:pt x="485" y="643"/>
                    </a:lnTo>
                    <a:lnTo>
                      <a:pt x="479" y="643"/>
                    </a:lnTo>
                    <a:lnTo>
                      <a:pt x="472" y="641"/>
                    </a:lnTo>
                    <a:lnTo>
                      <a:pt x="465" y="639"/>
                    </a:lnTo>
                    <a:lnTo>
                      <a:pt x="457" y="636"/>
                    </a:lnTo>
                    <a:lnTo>
                      <a:pt x="451" y="635"/>
                    </a:lnTo>
                    <a:lnTo>
                      <a:pt x="444" y="632"/>
                    </a:lnTo>
                    <a:lnTo>
                      <a:pt x="438" y="630"/>
                    </a:lnTo>
                    <a:lnTo>
                      <a:pt x="431" y="627"/>
                    </a:lnTo>
                    <a:lnTo>
                      <a:pt x="426" y="626"/>
                    </a:lnTo>
                    <a:lnTo>
                      <a:pt x="431" y="634"/>
                    </a:lnTo>
                    <a:lnTo>
                      <a:pt x="438" y="641"/>
                    </a:lnTo>
                    <a:lnTo>
                      <a:pt x="446" y="646"/>
                    </a:lnTo>
                    <a:lnTo>
                      <a:pt x="455" y="653"/>
                    </a:lnTo>
                    <a:lnTo>
                      <a:pt x="462" y="657"/>
                    </a:lnTo>
                    <a:lnTo>
                      <a:pt x="471" y="662"/>
                    </a:lnTo>
                    <a:lnTo>
                      <a:pt x="478" y="668"/>
                    </a:lnTo>
                    <a:lnTo>
                      <a:pt x="487" y="675"/>
                    </a:lnTo>
                    <a:lnTo>
                      <a:pt x="481" y="674"/>
                    </a:lnTo>
                    <a:lnTo>
                      <a:pt x="475" y="674"/>
                    </a:lnTo>
                    <a:lnTo>
                      <a:pt x="469" y="673"/>
                    </a:lnTo>
                    <a:lnTo>
                      <a:pt x="464" y="672"/>
                    </a:lnTo>
                    <a:lnTo>
                      <a:pt x="457" y="669"/>
                    </a:lnTo>
                    <a:lnTo>
                      <a:pt x="453" y="667"/>
                    </a:lnTo>
                    <a:lnTo>
                      <a:pt x="447" y="664"/>
                    </a:lnTo>
                    <a:lnTo>
                      <a:pt x="442" y="663"/>
                    </a:lnTo>
                    <a:lnTo>
                      <a:pt x="437" y="660"/>
                    </a:lnTo>
                    <a:lnTo>
                      <a:pt x="431" y="657"/>
                    </a:lnTo>
                    <a:lnTo>
                      <a:pt x="425" y="655"/>
                    </a:lnTo>
                    <a:lnTo>
                      <a:pt x="419" y="653"/>
                    </a:lnTo>
                    <a:lnTo>
                      <a:pt x="414" y="650"/>
                    </a:lnTo>
                    <a:lnTo>
                      <a:pt x="409" y="647"/>
                    </a:lnTo>
                    <a:lnTo>
                      <a:pt x="403" y="646"/>
                    </a:lnTo>
                    <a:lnTo>
                      <a:pt x="399" y="645"/>
                    </a:lnTo>
                    <a:lnTo>
                      <a:pt x="406" y="651"/>
                    </a:lnTo>
                    <a:lnTo>
                      <a:pt x="416" y="659"/>
                    </a:lnTo>
                    <a:lnTo>
                      <a:pt x="424" y="666"/>
                    </a:lnTo>
                    <a:lnTo>
                      <a:pt x="434" y="675"/>
                    </a:lnTo>
                    <a:lnTo>
                      <a:pt x="437" y="680"/>
                    </a:lnTo>
                    <a:lnTo>
                      <a:pt x="441" y="683"/>
                    </a:lnTo>
                    <a:lnTo>
                      <a:pt x="445" y="689"/>
                    </a:lnTo>
                    <a:lnTo>
                      <a:pt x="449" y="694"/>
                    </a:lnTo>
                    <a:lnTo>
                      <a:pt x="452" y="699"/>
                    </a:lnTo>
                    <a:lnTo>
                      <a:pt x="455" y="703"/>
                    </a:lnTo>
                    <a:lnTo>
                      <a:pt x="457" y="710"/>
                    </a:lnTo>
                    <a:lnTo>
                      <a:pt x="459" y="716"/>
                    </a:lnTo>
                    <a:lnTo>
                      <a:pt x="453" y="717"/>
                    </a:lnTo>
                    <a:lnTo>
                      <a:pt x="446" y="719"/>
                    </a:lnTo>
                    <a:lnTo>
                      <a:pt x="438" y="719"/>
                    </a:lnTo>
                    <a:lnTo>
                      <a:pt x="431" y="721"/>
                    </a:lnTo>
                    <a:lnTo>
                      <a:pt x="423" y="721"/>
                    </a:lnTo>
                    <a:lnTo>
                      <a:pt x="416" y="722"/>
                    </a:lnTo>
                    <a:lnTo>
                      <a:pt x="408" y="723"/>
                    </a:lnTo>
                    <a:lnTo>
                      <a:pt x="400" y="725"/>
                    </a:lnTo>
                    <a:lnTo>
                      <a:pt x="391" y="725"/>
                    </a:lnTo>
                    <a:lnTo>
                      <a:pt x="382" y="726"/>
                    </a:lnTo>
                    <a:lnTo>
                      <a:pt x="374" y="726"/>
                    </a:lnTo>
                    <a:lnTo>
                      <a:pt x="366" y="727"/>
                    </a:lnTo>
                    <a:lnTo>
                      <a:pt x="358" y="726"/>
                    </a:lnTo>
                    <a:lnTo>
                      <a:pt x="349" y="726"/>
                    </a:lnTo>
                    <a:lnTo>
                      <a:pt x="342" y="725"/>
                    </a:lnTo>
                    <a:lnTo>
                      <a:pt x="334" y="724"/>
                    </a:lnTo>
                    <a:lnTo>
                      <a:pt x="338" y="726"/>
                    </a:lnTo>
                    <a:lnTo>
                      <a:pt x="343" y="729"/>
                    </a:lnTo>
                    <a:lnTo>
                      <a:pt x="348" y="731"/>
                    </a:lnTo>
                    <a:lnTo>
                      <a:pt x="354" y="733"/>
                    </a:lnTo>
                    <a:lnTo>
                      <a:pt x="360" y="735"/>
                    </a:lnTo>
                    <a:lnTo>
                      <a:pt x="364" y="738"/>
                    </a:lnTo>
                    <a:lnTo>
                      <a:pt x="371" y="739"/>
                    </a:lnTo>
                    <a:lnTo>
                      <a:pt x="378" y="741"/>
                    </a:lnTo>
                    <a:lnTo>
                      <a:pt x="382" y="743"/>
                    </a:lnTo>
                    <a:lnTo>
                      <a:pt x="389" y="745"/>
                    </a:lnTo>
                    <a:lnTo>
                      <a:pt x="395" y="747"/>
                    </a:lnTo>
                    <a:lnTo>
                      <a:pt x="401" y="750"/>
                    </a:lnTo>
                    <a:lnTo>
                      <a:pt x="407" y="751"/>
                    </a:lnTo>
                    <a:lnTo>
                      <a:pt x="414" y="753"/>
                    </a:lnTo>
                    <a:lnTo>
                      <a:pt x="419" y="755"/>
                    </a:lnTo>
                    <a:lnTo>
                      <a:pt x="426" y="757"/>
                    </a:lnTo>
                    <a:lnTo>
                      <a:pt x="426" y="762"/>
                    </a:lnTo>
                    <a:lnTo>
                      <a:pt x="426" y="770"/>
                    </a:lnTo>
                    <a:lnTo>
                      <a:pt x="417" y="770"/>
                    </a:lnTo>
                    <a:lnTo>
                      <a:pt x="409" y="770"/>
                    </a:lnTo>
                    <a:lnTo>
                      <a:pt x="401" y="769"/>
                    </a:lnTo>
                    <a:lnTo>
                      <a:pt x="395" y="768"/>
                    </a:lnTo>
                    <a:lnTo>
                      <a:pt x="388" y="765"/>
                    </a:lnTo>
                    <a:lnTo>
                      <a:pt x="381" y="763"/>
                    </a:lnTo>
                    <a:lnTo>
                      <a:pt x="375" y="760"/>
                    </a:lnTo>
                    <a:lnTo>
                      <a:pt x="370" y="758"/>
                    </a:lnTo>
                    <a:lnTo>
                      <a:pt x="362" y="755"/>
                    </a:lnTo>
                    <a:lnTo>
                      <a:pt x="356" y="752"/>
                    </a:lnTo>
                    <a:lnTo>
                      <a:pt x="349" y="750"/>
                    </a:lnTo>
                    <a:lnTo>
                      <a:pt x="342" y="748"/>
                    </a:lnTo>
                    <a:lnTo>
                      <a:pt x="334" y="746"/>
                    </a:lnTo>
                    <a:lnTo>
                      <a:pt x="326" y="746"/>
                    </a:lnTo>
                    <a:lnTo>
                      <a:pt x="318" y="745"/>
                    </a:lnTo>
                    <a:lnTo>
                      <a:pt x="310" y="747"/>
                    </a:lnTo>
                    <a:lnTo>
                      <a:pt x="309" y="751"/>
                    </a:lnTo>
                    <a:lnTo>
                      <a:pt x="310" y="756"/>
                    </a:lnTo>
                    <a:lnTo>
                      <a:pt x="312" y="759"/>
                    </a:lnTo>
                    <a:lnTo>
                      <a:pt x="315" y="762"/>
                    </a:lnTo>
                    <a:lnTo>
                      <a:pt x="320" y="768"/>
                    </a:lnTo>
                    <a:lnTo>
                      <a:pt x="327" y="774"/>
                    </a:lnTo>
                    <a:lnTo>
                      <a:pt x="335" y="777"/>
                    </a:lnTo>
                    <a:lnTo>
                      <a:pt x="343" y="781"/>
                    </a:lnTo>
                    <a:lnTo>
                      <a:pt x="350" y="787"/>
                    </a:lnTo>
                    <a:lnTo>
                      <a:pt x="356" y="793"/>
                    </a:lnTo>
                    <a:lnTo>
                      <a:pt x="345" y="791"/>
                    </a:lnTo>
                    <a:lnTo>
                      <a:pt x="336" y="790"/>
                    </a:lnTo>
                    <a:lnTo>
                      <a:pt x="325" y="788"/>
                    </a:lnTo>
                    <a:lnTo>
                      <a:pt x="316" y="785"/>
                    </a:lnTo>
                    <a:lnTo>
                      <a:pt x="305" y="781"/>
                    </a:lnTo>
                    <a:lnTo>
                      <a:pt x="296" y="778"/>
                    </a:lnTo>
                    <a:lnTo>
                      <a:pt x="285" y="776"/>
                    </a:lnTo>
                    <a:lnTo>
                      <a:pt x="275" y="772"/>
                    </a:lnTo>
                    <a:lnTo>
                      <a:pt x="264" y="768"/>
                    </a:lnTo>
                    <a:lnTo>
                      <a:pt x="253" y="764"/>
                    </a:lnTo>
                    <a:lnTo>
                      <a:pt x="243" y="760"/>
                    </a:lnTo>
                    <a:lnTo>
                      <a:pt x="232" y="757"/>
                    </a:lnTo>
                    <a:lnTo>
                      <a:pt x="222" y="752"/>
                    </a:lnTo>
                    <a:lnTo>
                      <a:pt x="212" y="750"/>
                    </a:lnTo>
                    <a:lnTo>
                      <a:pt x="202" y="746"/>
                    </a:lnTo>
                    <a:lnTo>
                      <a:pt x="191" y="743"/>
                    </a:lnTo>
                    <a:lnTo>
                      <a:pt x="178" y="740"/>
                    </a:lnTo>
                    <a:lnTo>
                      <a:pt x="166" y="736"/>
                    </a:lnTo>
                    <a:lnTo>
                      <a:pt x="154" y="730"/>
                    </a:lnTo>
                    <a:lnTo>
                      <a:pt x="144" y="722"/>
                    </a:lnTo>
                    <a:lnTo>
                      <a:pt x="133" y="714"/>
                    </a:lnTo>
                    <a:lnTo>
                      <a:pt x="125" y="704"/>
                    </a:lnTo>
                    <a:lnTo>
                      <a:pt x="117" y="694"/>
                    </a:lnTo>
                    <a:lnTo>
                      <a:pt x="113" y="684"/>
                    </a:lnTo>
                    <a:lnTo>
                      <a:pt x="108" y="674"/>
                    </a:lnTo>
                    <a:lnTo>
                      <a:pt x="106" y="662"/>
                    </a:lnTo>
                    <a:lnTo>
                      <a:pt x="107" y="652"/>
                    </a:lnTo>
                    <a:lnTo>
                      <a:pt x="110" y="643"/>
                    </a:lnTo>
                    <a:lnTo>
                      <a:pt x="115" y="632"/>
                    </a:lnTo>
                    <a:lnTo>
                      <a:pt x="125" y="624"/>
                    </a:lnTo>
                    <a:lnTo>
                      <a:pt x="136" y="616"/>
                    </a:lnTo>
                    <a:lnTo>
                      <a:pt x="152" y="610"/>
                    </a:lnTo>
                    <a:lnTo>
                      <a:pt x="171" y="604"/>
                    </a:lnTo>
                    <a:lnTo>
                      <a:pt x="190" y="603"/>
                    </a:lnTo>
                    <a:lnTo>
                      <a:pt x="208" y="605"/>
                    </a:lnTo>
                    <a:lnTo>
                      <a:pt x="224" y="611"/>
                    </a:lnTo>
                    <a:lnTo>
                      <a:pt x="239" y="619"/>
                    </a:lnTo>
                    <a:lnTo>
                      <a:pt x="254" y="629"/>
                    </a:lnTo>
                    <a:lnTo>
                      <a:pt x="268" y="641"/>
                    </a:lnTo>
                    <a:lnTo>
                      <a:pt x="284" y="654"/>
                    </a:lnTo>
                    <a:lnTo>
                      <a:pt x="297" y="664"/>
                    </a:lnTo>
                    <a:lnTo>
                      <a:pt x="313" y="675"/>
                    </a:lnTo>
                    <a:lnTo>
                      <a:pt x="327" y="684"/>
                    </a:lnTo>
                    <a:lnTo>
                      <a:pt x="344" y="693"/>
                    </a:lnTo>
                    <a:lnTo>
                      <a:pt x="361" y="697"/>
                    </a:lnTo>
                    <a:lnTo>
                      <a:pt x="381" y="699"/>
                    </a:lnTo>
                    <a:lnTo>
                      <a:pt x="400" y="695"/>
                    </a:lnTo>
                    <a:lnTo>
                      <a:pt x="422" y="689"/>
                    </a:lnTo>
                    <a:lnTo>
                      <a:pt x="415" y="683"/>
                    </a:lnTo>
                    <a:lnTo>
                      <a:pt x="408" y="677"/>
                    </a:lnTo>
                    <a:lnTo>
                      <a:pt x="400" y="671"/>
                    </a:lnTo>
                    <a:lnTo>
                      <a:pt x="394" y="664"/>
                    </a:lnTo>
                    <a:lnTo>
                      <a:pt x="386" y="658"/>
                    </a:lnTo>
                    <a:lnTo>
                      <a:pt x="381" y="652"/>
                    </a:lnTo>
                    <a:lnTo>
                      <a:pt x="373" y="646"/>
                    </a:lnTo>
                    <a:lnTo>
                      <a:pt x="367" y="640"/>
                    </a:lnTo>
                    <a:lnTo>
                      <a:pt x="360" y="633"/>
                    </a:lnTo>
                    <a:lnTo>
                      <a:pt x="353" y="626"/>
                    </a:lnTo>
                    <a:lnTo>
                      <a:pt x="346" y="620"/>
                    </a:lnTo>
                    <a:lnTo>
                      <a:pt x="341" y="614"/>
                    </a:lnTo>
                    <a:lnTo>
                      <a:pt x="334" y="607"/>
                    </a:lnTo>
                    <a:lnTo>
                      <a:pt x="327" y="601"/>
                    </a:lnTo>
                    <a:lnTo>
                      <a:pt x="321" y="594"/>
                    </a:lnTo>
                    <a:lnTo>
                      <a:pt x="315" y="589"/>
                    </a:lnTo>
                    <a:lnTo>
                      <a:pt x="314" y="590"/>
                    </a:lnTo>
                    <a:lnTo>
                      <a:pt x="315" y="596"/>
                    </a:lnTo>
                    <a:lnTo>
                      <a:pt x="316" y="601"/>
                    </a:lnTo>
                    <a:lnTo>
                      <a:pt x="319" y="605"/>
                    </a:lnTo>
                    <a:lnTo>
                      <a:pt x="323" y="610"/>
                    </a:lnTo>
                    <a:lnTo>
                      <a:pt x="328" y="618"/>
                    </a:lnTo>
                    <a:lnTo>
                      <a:pt x="335" y="626"/>
                    </a:lnTo>
                    <a:lnTo>
                      <a:pt x="342" y="632"/>
                    </a:lnTo>
                    <a:lnTo>
                      <a:pt x="349" y="641"/>
                    </a:lnTo>
                    <a:lnTo>
                      <a:pt x="352" y="645"/>
                    </a:lnTo>
                    <a:lnTo>
                      <a:pt x="355" y="651"/>
                    </a:lnTo>
                    <a:lnTo>
                      <a:pt x="357" y="657"/>
                    </a:lnTo>
                    <a:lnTo>
                      <a:pt x="360" y="664"/>
                    </a:lnTo>
                    <a:lnTo>
                      <a:pt x="359" y="665"/>
                    </a:lnTo>
                    <a:lnTo>
                      <a:pt x="358" y="666"/>
                    </a:lnTo>
                    <a:lnTo>
                      <a:pt x="342" y="656"/>
                    </a:lnTo>
                    <a:lnTo>
                      <a:pt x="329" y="646"/>
                    </a:lnTo>
                    <a:lnTo>
                      <a:pt x="317" y="635"/>
                    </a:lnTo>
                    <a:lnTo>
                      <a:pt x="306" y="624"/>
                    </a:lnTo>
                    <a:lnTo>
                      <a:pt x="296" y="609"/>
                    </a:lnTo>
                    <a:lnTo>
                      <a:pt x="287" y="597"/>
                    </a:lnTo>
                    <a:lnTo>
                      <a:pt x="280" y="583"/>
                    </a:lnTo>
                    <a:lnTo>
                      <a:pt x="275" y="569"/>
                    </a:lnTo>
                    <a:lnTo>
                      <a:pt x="268" y="553"/>
                    </a:lnTo>
                    <a:lnTo>
                      <a:pt x="265" y="538"/>
                    </a:lnTo>
                    <a:lnTo>
                      <a:pt x="260" y="522"/>
                    </a:lnTo>
                    <a:lnTo>
                      <a:pt x="258" y="507"/>
                    </a:lnTo>
                    <a:lnTo>
                      <a:pt x="255" y="491"/>
                    </a:lnTo>
                    <a:lnTo>
                      <a:pt x="253" y="475"/>
                    </a:lnTo>
                    <a:lnTo>
                      <a:pt x="252" y="460"/>
                    </a:lnTo>
                    <a:lnTo>
                      <a:pt x="252" y="446"/>
                    </a:lnTo>
                    <a:lnTo>
                      <a:pt x="248" y="442"/>
                    </a:lnTo>
                    <a:lnTo>
                      <a:pt x="246" y="440"/>
                    </a:lnTo>
                    <a:lnTo>
                      <a:pt x="242" y="448"/>
                    </a:lnTo>
                    <a:lnTo>
                      <a:pt x="240" y="456"/>
                    </a:lnTo>
                    <a:lnTo>
                      <a:pt x="237" y="465"/>
                    </a:lnTo>
                    <a:lnTo>
                      <a:pt x="235" y="473"/>
                    </a:lnTo>
                    <a:lnTo>
                      <a:pt x="232" y="481"/>
                    </a:lnTo>
                    <a:lnTo>
                      <a:pt x="231" y="491"/>
                    </a:lnTo>
                    <a:lnTo>
                      <a:pt x="228" y="498"/>
                    </a:lnTo>
                    <a:lnTo>
                      <a:pt x="227" y="508"/>
                    </a:lnTo>
                    <a:lnTo>
                      <a:pt x="223" y="515"/>
                    </a:lnTo>
                    <a:lnTo>
                      <a:pt x="220" y="523"/>
                    </a:lnTo>
                    <a:lnTo>
                      <a:pt x="215" y="531"/>
                    </a:lnTo>
                    <a:lnTo>
                      <a:pt x="212" y="539"/>
                    </a:lnTo>
                    <a:lnTo>
                      <a:pt x="206" y="545"/>
                    </a:lnTo>
                    <a:lnTo>
                      <a:pt x="201" y="551"/>
                    </a:lnTo>
                    <a:lnTo>
                      <a:pt x="194" y="558"/>
                    </a:lnTo>
                    <a:lnTo>
                      <a:pt x="188" y="565"/>
                    </a:lnTo>
                    <a:lnTo>
                      <a:pt x="188" y="559"/>
                    </a:lnTo>
                    <a:lnTo>
                      <a:pt x="188" y="553"/>
                    </a:lnTo>
                    <a:lnTo>
                      <a:pt x="189" y="548"/>
                    </a:lnTo>
                    <a:lnTo>
                      <a:pt x="189" y="543"/>
                    </a:lnTo>
                    <a:lnTo>
                      <a:pt x="189" y="538"/>
                    </a:lnTo>
                    <a:lnTo>
                      <a:pt x="190" y="532"/>
                    </a:lnTo>
                    <a:lnTo>
                      <a:pt x="191" y="528"/>
                    </a:lnTo>
                    <a:lnTo>
                      <a:pt x="192" y="523"/>
                    </a:lnTo>
                    <a:lnTo>
                      <a:pt x="193" y="518"/>
                    </a:lnTo>
                    <a:lnTo>
                      <a:pt x="195" y="512"/>
                    </a:lnTo>
                    <a:lnTo>
                      <a:pt x="196" y="509"/>
                    </a:lnTo>
                    <a:lnTo>
                      <a:pt x="198" y="504"/>
                    </a:lnTo>
                    <a:lnTo>
                      <a:pt x="202" y="494"/>
                    </a:lnTo>
                    <a:lnTo>
                      <a:pt x="207" y="486"/>
                    </a:lnTo>
                    <a:lnTo>
                      <a:pt x="200" y="487"/>
                    </a:lnTo>
                    <a:lnTo>
                      <a:pt x="195" y="491"/>
                    </a:lnTo>
                    <a:lnTo>
                      <a:pt x="190" y="493"/>
                    </a:lnTo>
                    <a:lnTo>
                      <a:pt x="187" y="498"/>
                    </a:lnTo>
                    <a:lnTo>
                      <a:pt x="183" y="502"/>
                    </a:lnTo>
                    <a:lnTo>
                      <a:pt x="179" y="507"/>
                    </a:lnTo>
                    <a:lnTo>
                      <a:pt x="175" y="512"/>
                    </a:lnTo>
                    <a:lnTo>
                      <a:pt x="173" y="518"/>
                    </a:lnTo>
                    <a:lnTo>
                      <a:pt x="170" y="523"/>
                    </a:lnTo>
                    <a:lnTo>
                      <a:pt x="167" y="529"/>
                    </a:lnTo>
                    <a:lnTo>
                      <a:pt x="164" y="533"/>
                    </a:lnTo>
                    <a:lnTo>
                      <a:pt x="161" y="540"/>
                    </a:lnTo>
                    <a:lnTo>
                      <a:pt x="153" y="548"/>
                    </a:lnTo>
                    <a:lnTo>
                      <a:pt x="146" y="556"/>
                    </a:lnTo>
                    <a:lnTo>
                      <a:pt x="146" y="551"/>
                    </a:lnTo>
                    <a:lnTo>
                      <a:pt x="146" y="546"/>
                    </a:lnTo>
                    <a:lnTo>
                      <a:pt x="146" y="542"/>
                    </a:lnTo>
                    <a:lnTo>
                      <a:pt x="146" y="538"/>
                    </a:lnTo>
                    <a:lnTo>
                      <a:pt x="146" y="530"/>
                    </a:lnTo>
                    <a:lnTo>
                      <a:pt x="147" y="522"/>
                    </a:lnTo>
                    <a:lnTo>
                      <a:pt x="147" y="514"/>
                    </a:lnTo>
                    <a:lnTo>
                      <a:pt x="149" y="507"/>
                    </a:lnTo>
                    <a:lnTo>
                      <a:pt x="149" y="499"/>
                    </a:lnTo>
                    <a:lnTo>
                      <a:pt x="151" y="491"/>
                    </a:lnTo>
                    <a:lnTo>
                      <a:pt x="150" y="490"/>
                    </a:lnTo>
                    <a:lnTo>
                      <a:pt x="150" y="487"/>
                    </a:lnTo>
                    <a:lnTo>
                      <a:pt x="149" y="482"/>
                    </a:lnTo>
                    <a:lnTo>
                      <a:pt x="149" y="476"/>
                    </a:lnTo>
                    <a:lnTo>
                      <a:pt x="140" y="476"/>
                    </a:lnTo>
                    <a:lnTo>
                      <a:pt x="133" y="481"/>
                    </a:lnTo>
                    <a:lnTo>
                      <a:pt x="130" y="484"/>
                    </a:lnTo>
                    <a:lnTo>
                      <a:pt x="128" y="488"/>
                    </a:lnTo>
                    <a:lnTo>
                      <a:pt x="126" y="492"/>
                    </a:lnTo>
                    <a:lnTo>
                      <a:pt x="124" y="497"/>
                    </a:lnTo>
                    <a:lnTo>
                      <a:pt x="121" y="502"/>
                    </a:lnTo>
                    <a:lnTo>
                      <a:pt x="120" y="507"/>
                    </a:lnTo>
                    <a:lnTo>
                      <a:pt x="119" y="512"/>
                    </a:lnTo>
                    <a:lnTo>
                      <a:pt x="118" y="518"/>
                    </a:lnTo>
                    <a:lnTo>
                      <a:pt x="116" y="522"/>
                    </a:lnTo>
                    <a:lnTo>
                      <a:pt x="116" y="528"/>
                    </a:lnTo>
                    <a:lnTo>
                      <a:pt x="114" y="532"/>
                    </a:lnTo>
                    <a:lnTo>
                      <a:pt x="114" y="536"/>
                    </a:lnTo>
                    <a:lnTo>
                      <a:pt x="109" y="532"/>
                    </a:lnTo>
                    <a:lnTo>
                      <a:pt x="105" y="529"/>
                    </a:lnTo>
                    <a:lnTo>
                      <a:pt x="102" y="524"/>
                    </a:lnTo>
                    <a:lnTo>
                      <a:pt x="102" y="520"/>
                    </a:lnTo>
                    <a:lnTo>
                      <a:pt x="101" y="514"/>
                    </a:lnTo>
                    <a:lnTo>
                      <a:pt x="103" y="510"/>
                    </a:lnTo>
                    <a:lnTo>
                      <a:pt x="105" y="504"/>
                    </a:lnTo>
                    <a:lnTo>
                      <a:pt x="108" y="498"/>
                    </a:lnTo>
                    <a:lnTo>
                      <a:pt x="110" y="492"/>
                    </a:lnTo>
                    <a:lnTo>
                      <a:pt x="112" y="486"/>
                    </a:lnTo>
                    <a:lnTo>
                      <a:pt x="113" y="480"/>
                    </a:lnTo>
                    <a:lnTo>
                      <a:pt x="116" y="475"/>
                    </a:lnTo>
                    <a:lnTo>
                      <a:pt x="116" y="470"/>
                    </a:lnTo>
                    <a:lnTo>
                      <a:pt x="117" y="465"/>
                    </a:lnTo>
                    <a:lnTo>
                      <a:pt x="117" y="460"/>
                    </a:lnTo>
                    <a:lnTo>
                      <a:pt x="116" y="457"/>
                    </a:lnTo>
                    <a:lnTo>
                      <a:pt x="104" y="469"/>
                    </a:lnTo>
                    <a:lnTo>
                      <a:pt x="95" y="481"/>
                    </a:lnTo>
                    <a:lnTo>
                      <a:pt x="89" y="494"/>
                    </a:lnTo>
                    <a:lnTo>
                      <a:pt x="84" y="508"/>
                    </a:lnTo>
                    <a:lnTo>
                      <a:pt x="80" y="521"/>
                    </a:lnTo>
                    <a:lnTo>
                      <a:pt x="78" y="535"/>
                    </a:lnTo>
                    <a:lnTo>
                      <a:pt x="76" y="549"/>
                    </a:lnTo>
                    <a:lnTo>
                      <a:pt x="76" y="564"/>
                    </a:lnTo>
                    <a:lnTo>
                      <a:pt x="75" y="578"/>
                    </a:lnTo>
                    <a:lnTo>
                      <a:pt x="75" y="592"/>
                    </a:lnTo>
                    <a:lnTo>
                      <a:pt x="74" y="606"/>
                    </a:lnTo>
                    <a:lnTo>
                      <a:pt x="74" y="621"/>
                    </a:lnTo>
                    <a:lnTo>
                      <a:pt x="71" y="634"/>
                    </a:lnTo>
                    <a:lnTo>
                      <a:pt x="68" y="647"/>
                    </a:lnTo>
                    <a:lnTo>
                      <a:pt x="62" y="662"/>
                    </a:lnTo>
                    <a:lnTo>
                      <a:pt x="56" y="675"/>
                    </a:lnTo>
                    <a:lnTo>
                      <a:pt x="39" y="659"/>
                    </a:lnTo>
                    <a:lnTo>
                      <a:pt x="25" y="642"/>
                    </a:lnTo>
                    <a:lnTo>
                      <a:pt x="15" y="623"/>
                    </a:lnTo>
                    <a:lnTo>
                      <a:pt x="7" y="604"/>
                    </a:lnTo>
                    <a:lnTo>
                      <a:pt x="2" y="583"/>
                    </a:lnTo>
                    <a:lnTo>
                      <a:pt x="0" y="563"/>
                    </a:lnTo>
                    <a:lnTo>
                      <a:pt x="1" y="542"/>
                    </a:lnTo>
                    <a:lnTo>
                      <a:pt x="5" y="523"/>
                    </a:lnTo>
                    <a:lnTo>
                      <a:pt x="10" y="503"/>
                    </a:lnTo>
                    <a:lnTo>
                      <a:pt x="18" y="485"/>
                    </a:lnTo>
                    <a:lnTo>
                      <a:pt x="29" y="467"/>
                    </a:lnTo>
                    <a:lnTo>
                      <a:pt x="43" y="453"/>
                    </a:lnTo>
                    <a:lnTo>
                      <a:pt x="58" y="438"/>
                    </a:lnTo>
                    <a:lnTo>
                      <a:pt x="76" y="428"/>
                    </a:lnTo>
                    <a:lnTo>
                      <a:pt x="96" y="418"/>
                    </a:lnTo>
                    <a:lnTo>
                      <a:pt x="119" y="414"/>
                    </a:lnTo>
                    <a:lnTo>
                      <a:pt x="122" y="406"/>
                    </a:lnTo>
                    <a:lnTo>
                      <a:pt x="127" y="399"/>
                    </a:lnTo>
                    <a:lnTo>
                      <a:pt x="131" y="391"/>
                    </a:lnTo>
                    <a:lnTo>
                      <a:pt x="136" y="383"/>
                    </a:lnTo>
                    <a:lnTo>
                      <a:pt x="141" y="376"/>
                    </a:lnTo>
                    <a:lnTo>
                      <a:pt x="148" y="368"/>
                    </a:lnTo>
                    <a:lnTo>
                      <a:pt x="155" y="360"/>
                    </a:lnTo>
                    <a:lnTo>
                      <a:pt x="163" y="354"/>
                    </a:lnTo>
                    <a:lnTo>
                      <a:pt x="170" y="347"/>
                    </a:lnTo>
                    <a:lnTo>
                      <a:pt x="177" y="343"/>
                    </a:lnTo>
                    <a:lnTo>
                      <a:pt x="185" y="339"/>
                    </a:lnTo>
                    <a:lnTo>
                      <a:pt x="193" y="337"/>
                    </a:lnTo>
                    <a:lnTo>
                      <a:pt x="202" y="335"/>
                    </a:lnTo>
                    <a:lnTo>
                      <a:pt x="209" y="336"/>
                    </a:lnTo>
                    <a:lnTo>
                      <a:pt x="218" y="339"/>
                    </a:lnTo>
                    <a:lnTo>
                      <a:pt x="227" y="343"/>
                    </a:lnTo>
                    <a:lnTo>
                      <a:pt x="219" y="344"/>
                    </a:lnTo>
                    <a:lnTo>
                      <a:pt x="213" y="347"/>
                    </a:lnTo>
                    <a:lnTo>
                      <a:pt x="208" y="350"/>
                    </a:lnTo>
                    <a:lnTo>
                      <a:pt x="203" y="354"/>
                    </a:lnTo>
                    <a:lnTo>
                      <a:pt x="198" y="358"/>
                    </a:lnTo>
                    <a:lnTo>
                      <a:pt x="194" y="362"/>
                    </a:lnTo>
                    <a:lnTo>
                      <a:pt x="191" y="368"/>
                    </a:lnTo>
                    <a:lnTo>
                      <a:pt x="189" y="374"/>
                    </a:lnTo>
                    <a:lnTo>
                      <a:pt x="185" y="379"/>
                    </a:lnTo>
                    <a:lnTo>
                      <a:pt x="183" y="384"/>
                    </a:lnTo>
                    <a:lnTo>
                      <a:pt x="180" y="390"/>
                    </a:lnTo>
                    <a:lnTo>
                      <a:pt x="178" y="396"/>
                    </a:lnTo>
                    <a:lnTo>
                      <a:pt x="175" y="400"/>
                    </a:lnTo>
                    <a:lnTo>
                      <a:pt x="174" y="407"/>
                    </a:lnTo>
                    <a:lnTo>
                      <a:pt x="172" y="412"/>
                    </a:lnTo>
                    <a:lnTo>
                      <a:pt x="170" y="417"/>
                    </a:lnTo>
                    <a:lnTo>
                      <a:pt x="173" y="415"/>
                    </a:lnTo>
                    <a:lnTo>
                      <a:pt x="177" y="412"/>
                    </a:lnTo>
                    <a:lnTo>
                      <a:pt x="183" y="409"/>
                    </a:lnTo>
                    <a:lnTo>
                      <a:pt x="188" y="405"/>
                    </a:lnTo>
                    <a:lnTo>
                      <a:pt x="192" y="400"/>
                    </a:lnTo>
                    <a:lnTo>
                      <a:pt x="198" y="397"/>
                    </a:lnTo>
                    <a:lnTo>
                      <a:pt x="203" y="394"/>
                    </a:lnTo>
                    <a:lnTo>
                      <a:pt x="208" y="391"/>
                    </a:lnTo>
                    <a:lnTo>
                      <a:pt x="215" y="387"/>
                    </a:lnTo>
                    <a:lnTo>
                      <a:pt x="219" y="389"/>
                    </a:lnTo>
                    <a:lnTo>
                      <a:pt x="218" y="391"/>
                    </a:lnTo>
                    <a:lnTo>
                      <a:pt x="215" y="396"/>
                    </a:lnTo>
                    <a:lnTo>
                      <a:pt x="212" y="403"/>
                    </a:lnTo>
                    <a:lnTo>
                      <a:pt x="207" y="414"/>
                    </a:lnTo>
                    <a:lnTo>
                      <a:pt x="204" y="418"/>
                    </a:lnTo>
                    <a:lnTo>
                      <a:pt x="203" y="422"/>
                    </a:lnTo>
                    <a:lnTo>
                      <a:pt x="202" y="426"/>
                    </a:lnTo>
                    <a:lnTo>
                      <a:pt x="202" y="429"/>
                    </a:lnTo>
                    <a:lnTo>
                      <a:pt x="203" y="434"/>
                    </a:lnTo>
                    <a:lnTo>
                      <a:pt x="207" y="435"/>
                    </a:lnTo>
                    <a:lnTo>
                      <a:pt x="209" y="434"/>
                    </a:lnTo>
                    <a:lnTo>
                      <a:pt x="213" y="434"/>
                    </a:lnTo>
                    <a:lnTo>
                      <a:pt x="218" y="431"/>
                    </a:lnTo>
                    <a:lnTo>
                      <a:pt x="223" y="429"/>
                    </a:lnTo>
                    <a:lnTo>
                      <a:pt x="228" y="425"/>
                    </a:lnTo>
                    <a:lnTo>
                      <a:pt x="232" y="421"/>
                    </a:lnTo>
                    <a:lnTo>
                      <a:pt x="238" y="417"/>
                    </a:lnTo>
                    <a:lnTo>
                      <a:pt x="243" y="414"/>
                    </a:lnTo>
                    <a:lnTo>
                      <a:pt x="247" y="409"/>
                    </a:lnTo>
                    <a:lnTo>
                      <a:pt x="250" y="403"/>
                    </a:lnTo>
                    <a:lnTo>
                      <a:pt x="253" y="398"/>
                    </a:lnTo>
                    <a:lnTo>
                      <a:pt x="257" y="394"/>
                    </a:lnTo>
                    <a:lnTo>
                      <a:pt x="259" y="385"/>
                    </a:lnTo>
                    <a:lnTo>
                      <a:pt x="258" y="379"/>
                    </a:lnTo>
                    <a:lnTo>
                      <a:pt x="257" y="367"/>
                    </a:lnTo>
                    <a:lnTo>
                      <a:pt x="259" y="355"/>
                    </a:lnTo>
                    <a:lnTo>
                      <a:pt x="261" y="342"/>
                    </a:lnTo>
                    <a:lnTo>
                      <a:pt x="266" y="331"/>
                    </a:lnTo>
                    <a:lnTo>
                      <a:pt x="272" y="319"/>
                    </a:lnTo>
                    <a:lnTo>
                      <a:pt x="280" y="308"/>
                    </a:lnTo>
                    <a:lnTo>
                      <a:pt x="288" y="297"/>
                    </a:lnTo>
                    <a:lnTo>
                      <a:pt x="299" y="288"/>
                    </a:lnTo>
                    <a:lnTo>
                      <a:pt x="308" y="279"/>
                    </a:lnTo>
                    <a:lnTo>
                      <a:pt x="319" y="272"/>
                    </a:lnTo>
                    <a:lnTo>
                      <a:pt x="330" y="266"/>
                    </a:lnTo>
                    <a:lnTo>
                      <a:pt x="342" y="263"/>
                    </a:lnTo>
                    <a:lnTo>
                      <a:pt x="353" y="260"/>
                    </a:lnTo>
                    <a:lnTo>
                      <a:pt x="364" y="261"/>
                    </a:lnTo>
                    <a:lnTo>
                      <a:pt x="376" y="264"/>
                    </a:lnTo>
                    <a:lnTo>
                      <a:pt x="388" y="268"/>
                    </a:lnTo>
                    <a:lnTo>
                      <a:pt x="384" y="274"/>
                    </a:lnTo>
                    <a:lnTo>
                      <a:pt x="381" y="279"/>
                    </a:lnTo>
                    <a:lnTo>
                      <a:pt x="378" y="283"/>
                    </a:lnTo>
                    <a:lnTo>
                      <a:pt x="373" y="286"/>
                    </a:lnTo>
                    <a:lnTo>
                      <a:pt x="367" y="289"/>
                    </a:lnTo>
                    <a:lnTo>
                      <a:pt x="361" y="292"/>
                    </a:lnTo>
                    <a:lnTo>
                      <a:pt x="356" y="295"/>
                    </a:lnTo>
                    <a:lnTo>
                      <a:pt x="351" y="298"/>
                    </a:lnTo>
                    <a:lnTo>
                      <a:pt x="343" y="301"/>
                    </a:lnTo>
                    <a:lnTo>
                      <a:pt x="338" y="303"/>
                    </a:lnTo>
                    <a:lnTo>
                      <a:pt x="333" y="305"/>
                    </a:lnTo>
                    <a:lnTo>
                      <a:pt x="328" y="310"/>
                    </a:lnTo>
                    <a:lnTo>
                      <a:pt x="324" y="314"/>
                    </a:lnTo>
                    <a:lnTo>
                      <a:pt x="322" y="320"/>
                    </a:lnTo>
                    <a:lnTo>
                      <a:pt x="319" y="325"/>
                    </a:lnTo>
                    <a:lnTo>
                      <a:pt x="319" y="333"/>
                    </a:lnTo>
                    <a:lnTo>
                      <a:pt x="327" y="332"/>
                    </a:lnTo>
                    <a:lnTo>
                      <a:pt x="337" y="327"/>
                    </a:lnTo>
                    <a:lnTo>
                      <a:pt x="345" y="322"/>
                    </a:lnTo>
                    <a:lnTo>
                      <a:pt x="355" y="318"/>
                    </a:lnTo>
                    <a:lnTo>
                      <a:pt x="363" y="313"/>
                    </a:lnTo>
                    <a:lnTo>
                      <a:pt x="373" y="311"/>
                    </a:lnTo>
                    <a:lnTo>
                      <a:pt x="378" y="311"/>
                    </a:lnTo>
                    <a:lnTo>
                      <a:pt x="382" y="312"/>
                    </a:lnTo>
                    <a:lnTo>
                      <a:pt x="388" y="314"/>
                    </a:lnTo>
                    <a:lnTo>
                      <a:pt x="393" y="318"/>
                    </a:lnTo>
                    <a:lnTo>
                      <a:pt x="388" y="321"/>
                    </a:lnTo>
                    <a:lnTo>
                      <a:pt x="383" y="325"/>
                    </a:lnTo>
                    <a:lnTo>
                      <a:pt x="379" y="331"/>
                    </a:lnTo>
                    <a:lnTo>
                      <a:pt x="374" y="337"/>
                    </a:lnTo>
                    <a:lnTo>
                      <a:pt x="368" y="342"/>
                    </a:lnTo>
                    <a:lnTo>
                      <a:pt x="362" y="349"/>
                    </a:lnTo>
                    <a:lnTo>
                      <a:pt x="358" y="355"/>
                    </a:lnTo>
                    <a:lnTo>
                      <a:pt x="353" y="362"/>
                    </a:lnTo>
                    <a:lnTo>
                      <a:pt x="348" y="369"/>
                    </a:lnTo>
                    <a:lnTo>
                      <a:pt x="345" y="375"/>
                    </a:lnTo>
                    <a:lnTo>
                      <a:pt x="343" y="380"/>
                    </a:lnTo>
                    <a:lnTo>
                      <a:pt x="342" y="387"/>
                    </a:lnTo>
                    <a:lnTo>
                      <a:pt x="342" y="392"/>
                    </a:lnTo>
                    <a:lnTo>
                      <a:pt x="343" y="397"/>
                    </a:lnTo>
                    <a:lnTo>
                      <a:pt x="346" y="400"/>
                    </a:lnTo>
                    <a:lnTo>
                      <a:pt x="353" y="405"/>
                    </a:lnTo>
                    <a:lnTo>
                      <a:pt x="355" y="396"/>
                    </a:lnTo>
                    <a:lnTo>
                      <a:pt x="359" y="388"/>
                    </a:lnTo>
                    <a:lnTo>
                      <a:pt x="362" y="379"/>
                    </a:lnTo>
                    <a:lnTo>
                      <a:pt x="369" y="373"/>
                    </a:lnTo>
                    <a:lnTo>
                      <a:pt x="375" y="367"/>
                    </a:lnTo>
                    <a:lnTo>
                      <a:pt x="382" y="363"/>
                    </a:lnTo>
                    <a:lnTo>
                      <a:pt x="387" y="361"/>
                    </a:lnTo>
                    <a:lnTo>
                      <a:pt x="391" y="360"/>
                    </a:lnTo>
                    <a:lnTo>
                      <a:pt x="397" y="359"/>
                    </a:lnTo>
                    <a:lnTo>
                      <a:pt x="401" y="359"/>
                    </a:lnTo>
                    <a:lnTo>
                      <a:pt x="399" y="364"/>
                    </a:lnTo>
                    <a:lnTo>
                      <a:pt x="395" y="370"/>
                    </a:lnTo>
                    <a:lnTo>
                      <a:pt x="391" y="375"/>
                    </a:lnTo>
                    <a:lnTo>
                      <a:pt x="389" y="380"/>
                    </a:lnTo>
                    <a:lnTo>
                      <a:pt x="385" y="385"/>
                    </a:lnTo>
                    <a:lnTo>
                      <a:pt x="381" y="390"/>
                    </a:lnTo>
                    <a:lnTo>
                      <a:pt x="380" y="396"/>
                    </a:lnTo>
                    <a:lnTo>
                      <a:pt x="377" y="401"/>
                    </a:lnTo>
                    <a:lnTo>
                      <a:pt x="374" y="407"/>
                    </a:lnTo>
                    <a:lnTo>
                      <a:pt x="372" y="412"/>
                    </a:lnTo>
                    <a:lnTo>
                      <a:pt x="371" y="417"/>
                    </a:lnTo>
                    <a:lnTo>
                      <a:pt x="371" y="423"/>
                    </a:lnTo>
                    <a:lnTo>
                      <a:pt x="371" y="428"/>
                    </a:lnTo>
                    <a:lnTo>
                      <a:pt x="373" y="434"/>
                    </a:lnTo>
                    <a:lnTo>
                      <a:pt x="376" y="440"/>
                    </a:lnTo>
                    <a:lnTo>
                      <a:pt x="381" y="447"/>
                    </a:lnTo>
                    <a:lnTo>
                      <a:pt x="385" y="443"/>
                    </a:lnTo>
                    <a:lnTo>
                      <a:pt x="390" y="437"/>
                    </a:lnTo>
                    <a:lnTo>
                      <a:pt x="394" y="431"/>
                    </a:lnTo>
                    <a:lnTo>
                      <a:pt x="399" y="425"/>
                    </a:lnTo>
                    <a:lnTo>
                      <a:pt x="401" y="418"/>
                    </a:lnTo>
                    <a:lnTo>
                      <a:pt x="407" y="414"/>
                    </a:lnTo>
                    <a:lnTo>
                      <a:pt x="412" y="412"/>
                    </a:lnTo>
                    <a:lnTo>
                      <a:pt x="420" y="415"/>
                    </a:lnTo>
                    <a:lnTo>
                      <a:pt x="416" y="423"/>
                    </a:lnTo>
                    <a:lnTo>
                      <a:pt x="413" y="431"/>
                    </a:lnTo>
                    <a:lnTo>
                      <a:pt x="410" y="438"/>
                    </a:lnTo>
                    <a:lnTo>
                      <a:pt x="410" y="447"/>
                    </a:lnTo>
                    <a:lnTo>
                      <a:pt x="410" y="453"/>
                    </a:lnTo>
                    <a:lnTo>
                      <a:pt x="411" y="460"/>
                    </a:lnTo>
                    <a:lnTo>
                      <a:pt x="413" y="467"/>
                    </a:lnTo>
                    <a:lnTo>
                      <a:pt x="417" y="474"/>
                    </a:lnTo>
                    <a:lnTo>
                      <a:pt x="419" y="479"/>
                    </a:lnTo>
                    <a:lnTo>
                      <a:pt x="423" y="485"/>
                    </a:lnTo>
                    <a:lnTo>
                      <a:pt x="428" y="491"/>
                    </a:lnTo>
                    <a:lnTo>
                      <a:pt x="434" y="498"/>
                    </a:lnTo>
                    <a:lnTo>
                      <a:pt x="438" y="504"/>
                    </a:lnTo>
                    <a:lnTo>
                      <a:pt x="446" y="510"/>
                    </a:lnTo>
                    <a:lnTo>
                      <a:pt x="452" y="515"/>
                    </a:lnTo>
                    <a:lnTo>
                      <a:pt x="459" y="522"/>
                    </a:lnTo>
                    <a:lnTo>
                      <a:pt x="458" y="517"/>
                    </a:lnTo>
                    <a:lnTo>
                      <a:pt x="460" y="513"/>
                    </a:lnTo>
                    <a:lnTo>
                      <a:pt x="463" y="511"/>
                    </a:lnTo>
                    <a:lnTo>
                      <a:pt x="468" y="510"/>
                    </a:lnTo>
                    <a:lnTo>
                      <a:pt x="473" y="509"/>
                    </a:lnTo>
                    <a:lnTo>
                      <a:pt x="477" y="509"/>
                    </a:lnTo>
                    <a:lnTo>
                      <a:pt x="482" y="509"/>
                    </a:lnTo>
                    <a:lnTo>
                      <a:pt x="487" y="509"/>
                    </a:lnTo>
                    <a:lnTo>
                      <a:pt x="478" y="483"/>
                    </a:lnTo>
                    <a:lnTo>
                      <a:pt x="471" y="457"/>
                    </a:lnTo>
                    <a:lnTo>
                      <a:pt x="462" y="430"/>
                    </a:lnTo>
                    <a:lnTo>
                      <a:pt x="456" y="403"/>
                    </a:lnTo>
                    <a:lnTo>
                      <a:pt x="448" y="374"/>
                    </a:lnTo>
                    <a:lnTo>
                      <a:pt x="444" y="345"/>
                    </a:lnTo>
                    <a:lnTo>
                      <a:pt x="440" y="317"/>
                    </a:lnTo>
                    <a:lnTo>
                      <a:pt x="439" y="290"/>
                    </a:lnTo>
                    <a:lnTo>
                      <a:pt x="440" y="262"/>
                    </a:lnTo>
                    <a:lnTo>
                      <a:pt x="445" y="237"/>
                    </a:lnTo>
                    <a:lnTo>
                      <a:pt x="452" y="211"/>
                    </a:lnTo>
                    <a:lnTo>
                      <a:pt x="464" y="189"/>
                    </a:lnTo>
                    <a:lnTo>
                      <a:pt x="478" y="168"/>
                    </a:lnTo>
                    <a:lnTo>
                      <a:pt x="498" y="150"/>
                    </a:lnTo>
                    <a:lnTo>
                      <a:pt x="523" y="133"/>
                    </a:lnTo>
                    <a:lnTo>
                      <a:pt x="554" y="121"/>
                    </a:lnTo>
                    <a:lnTo>
                      <a:pt x="568" y="114"/>
                    </a:lnTo>
                    <a:lnTo>
                      <a:pt x="583" y="110"/>
                    </a:lnTo>
                    <a:lnTo>
                      <a:pt x="597" y="108"/>
                    </a:lnTo>
                    <a:lnTo>
                      <a:pt x="612" y="110"/>
                    </a:lnTo>
                    <a:lnTo>
                      <a:pt x="626" y="112"/>
                    </a:lnTo>
                    <a:lnTo>
                      <a:pt x="640" y="116"/>
                    </a:lnTo>
                    <a:lnTo>
                      <a:pt x="652" y="123"/>
                    </a:lnTo>
                    <a:lnTo>
                      <a:pt x="667" y="131"/>
                    </a:lnTo>
                    <a:lnTo>
                      <a:pt x="678" y="139"/>
                    </a:lnTo>
                    <a:lnTo>
                      <a:pt x="689" y="149"/>
                    </a:lnTo>
                    <a:lnTo>
                      <a:pt x="701" y="159"/>
                    </a:lnTo>
                    <a:lnTo>
                      <a:pt x="712" y="170"/>
                    </a:lnTo>
                    <a:lnTo>
                      <a:pt x="722" y="181"/>
                    </a:lnTo>
                    <a:lnTo>
                      <a:pt x="732" y="191"/>
                    </a:lnTo>
                    <a:lnTo>
                      <a:pt x="741" y="203"/>
                    </a:lnTo>
                    <a:lnTo>
                      <a:pt x="750" y="214"/>
                    </a:lnTo>
                    <a:lnTo>
                      <a:pt x="755" y="209"/>
                    </a:lnTo>
                    <a:lnTo>
                      <a:pt x="761" y="205"/>
                    </a:lnTo>
                    <a:lnTo>
                      <a:pt x="766" y="201"/>
                    </a:lnTo>
                    <a:lnTo>
                      <a:pt x="773" y="196"/>
                    </a:lnTo>
                    <a:lnTo>
                      <a:pt x="779" y="191"/>
                    </a:lnTo>
                    <a:lnTo>
                      <a:pt x="785" y="186"/>
                    </a:lnTo>
                    <a:lnTo>
                      <a:pt x="792" y="181"/>
                    </a:lnTo>
                    <a:lnTo>
                      <a:pt x="799" y="176"/>
                    </a:lnTo>
                    <a:lnTo>
                      <a:pt x="803" y="170"/>
                    </a:lnTo>
                    <a:lnTo>
                      <a:pt x="810" y="165"/>
                    </a:lnTo>
                    <a:lnTo>
                      <a:pt x="815" y="160"/>
                    </a:lnTo>
                    <a:lnTo>
                      <a:pt x="820" y="154"/>
                    </a:lnTo>
                    <a:lnTo>
                      <a:pt x="823" y="150"/>
                    </a:lnTo>
                    <a:lnTo>
                      <a:pt x="828" y="144"/>
                    </a:lnTo>
                    <a:lnTo>
                      <a:pt x="831" y="139"/>
                    </a:lnTo>
                    <a:lnTo>
                      <a:pt x="835" y="134"/>
                    </a:lnTo>
                    <a:lnTo>
                      <a:pt x="827" y="131"/>
                    </a:lnTo>
                    <a:lnTo>
                      <a:pt x="820" y="131"/>
                    </a:lnTo>
                    <a:lnTo>
                      <a:pt x="813" y="133"/>
                    </a:lnTo>
                    <a:lnTo>
                      <a:pt x="808" y="137"/>
                    </a:lnTo>
                    <a:lnTo>
                      <a:pt x="802" y="143"/>
                    </a:lnTo>
                    <a:lnTo>
                      <a:pt x="800" y="150"/>
                    </a:lnTo>
                    <a:lnTo>
                      <a:pt x="797" y="156"/>
                    </a:lnTo>
                    <a:lnTo>
                      <a:pt x="796" y="163"/>
                    </a:lnTo>
                    <a:lnTo>
                      <a:pt x="785" y="165"/>
                    </a:lnTo>
                    <a:lnTo>
                      <a:pt x="778" y="166"/>
                    </a:lnTo>
                    <a:lnTo>
                      <a:pt x="773" y="165"/>
                    </a:lnTo>
                    <a:lnTo>
                      <a:pt x="771" y="163"/>
                    </a:lnTo>
                    <a:lnTo>
                      <a:pt x="769" y="160"/>
                    </a:lnTo>
                    <a:lnTo>
                      <a:pt x="771" y="155"/>
                    </a:lnTo>
                    <a:lnTo>
                      <a:pt x="773" y="150"/>
                    </a:lnTo>
                    <a:lnTo>
                      <a:pt x="776" y="145"/>
                    </a:lnTo>
                    <a:lnTo>
                      <a:pt x="779" y="138"/>
                    </a:lnTo>
                    <a:lnTo>
                      <a:pt x="782" y="131"/>
                    </a:lnTo>
                    <a:lnTo>
                      <a:pt x="785" y="124"/>
                    </a:lnTo>
                    <a:lnTo>
                      <a:pt x="789" y="117"/>
                    </a:lnTo>
                    <a:lnTo>
                      <a:pt x="791" y="110"/>
                    </a:lnTo>
                    <a:lnTo>
                      <a:pt x="792" y="104"/>
                    </a:lnTo>
                    <a:lnTo>
                      <a:pt x="792" y="97"/>
                    </a:lnTo>
                    <a:lnTo>
                      <a:pt x="791" y="93"/>
                    </a:lnTo>
                    <a:lnTo>
                      <a:pt x="783" y="92"/>
                    </a:lnTo>
                    <a:lnTo>
                      <a:pt x="780" y="93"/>
                    </a:lnTo>
                    <a:lnTo>
                      <a:pt x="774" y="93"/>
                    </a:lnTo>
                    <a:lnTo>
                      <a:pt x="772" y="96"/>
                    </a:lnTo>
                    <a:lnTo>
                      <a:pt x="766" y="102"/>
                    </a:lnTo>
                    <a:lnTo>
                      <a:pt x="763" y="110"/>
                    </a:lnTo>
                    <a:lnTo>
                      <a:pt x="760" y="117"/>
                    </a:lnTo>
                    <a:lnTo>
                      <a:pt x="756" y="125"/>
                    </a:lnTo>
                    <a:lnTo>
                      <a:pt x="753" y="129"/>
                    </a:lnTo>
                    <a:lnTo>
                      <a:pt x="750" y="132"/>
                    </a:lnTo>
                    <a:lnTo>
                      <a:pt x="745" y="134"/>
                    </a:lnTo>
                    <a:lnTo>
                      <a:pt x="742" y="136"/>
                    </a:lnTo>
                    <a:lnTo>
                      <a:pt x="741" y="131"/>
                    </a:lnTo>
                    <a:lnTo>
                      <a:pt x="741" y="125"/>
                    </a:lnTo>
                    <a:lnTo>
                      <a:pt x="741" y="120"/>
                    </a:lnTo>
                    <a:lnTo>
                      <a:pt x="741" y="114"/>
                    </a:lnTo>
                    <a:lnTo>
                      <a:pt x="741" y="109"/>
                    </a:lnTo>
                    <a:lnTo>
                      <a:pt x="742" y="104"/>
                    </a:lnTo>
                    <a:lnTo>
                      <a:pt x="743" y="98"/>
                    </a:lnTo>
                    <a:lnTo>
                      <a:pt x="744" y="93"/>
                    </a:lnTo>
                    <a:lnTo>
                      <a:pt x="745" y="87"/>
                    </a:lnTo>
                    <a:lnTo>
                      <a:pt x="746" y="82"/>
                    </a:lnTo>
                    <a:lnTo>
                      <a:pt x="747" y="77"/>
                    </a:lnTo>
                    <a:lnTo>
                      <a:pt x="750" y="72"/>
                    </a:lnTo>
                    <a:lnTo>
                      <a:pt x="751" y="67"/>
                    </a:lnTo>
                    <a:lnTo>
                      <a:pt x="753" y="61"/>
                    </a:lnTo>
                    <a:lnTo>
                      <a:pt x="755" y="56"/>
                    </a:lnTo>
                    <a:lnTo>
                      <a:pt x="757" y="51"/>
                    </a:lnTo>
                    <a:lnTo>
                      <a:pt x="751" y="49"/>
                    </a:lnTo>
                    <a:lnTo>
                      <a:pt x="745" y="48"/>
                    </a:lnTo>
                    <a:lnTo>
                      <a:pt x="742" y="48"/>
                    </a:lnTo>
                    <a:lnTo>
                      <a:pt x="739" y="50"/>
                    </a:lnTo>
                    <a:lnTo>
                      <a:pt x="734" y="55"/>
                    </a:lnTo>
                    <a:lnTo>
                      <a:pt x="730" y="62"/>
                    </a:lnTo>
                    <a:lnTo>
                      <a:pt x="726" y="68"/>
                    </a:lnTo>
                    <a:lnTo>
                      <a:pt x="722" y="75"/>
                    </a:lnTo>
                    <a:lnTo>
                      <a:pt x="718" y="77"/>
                    </a:lnTo>
                    <a:lnTo>
                      <a:pt x="715" y="78"/>
                    </a:lnTo>
                    <a:lnTo>
                      <a:pt x="710" y="78"/>
                    </a:lnTo>
                    <a:lnTo>
                      <a:pt x="706" y="78"/>
                    </a:lnTo>
                    <a:lnTo>
                      <a:pt x="703" y="72"/>
                    </a:lnTo>
                    <a:lnTo>
                      <a:pt x="701" y="66"/>
                    </a:lnTo>
                    <a:lnTo>
                      <a:pt x="701" y="59"/>
                    </a:lnTo>
                    <a:lnTo>
                      <a:pt x="703" y="55"/>
                    </a:lnTo>
                    <a:lnTo>
                      <a:pt x="705" y="49"/>
                    </a:lnTo>
                    <a:lnTo>
                      <a:pt x="707" y="42"/>
                    </a:lnTo>
                    <a:lnTo>
                      <a:pt x="711" y="37"/>
                    </a:lnTo>
                    <a:lnTo>
                      <a:pt x="717" y="33"/>
                    </a:lnTo>
                    <a:lnTo>
                      <a:pt x="721" y="28"/>
                    </a:lnTo>
                    <a:lnTo>
                      <a:pt x="726" y="22"/>
                    </a:lnTo>
                    <a:lnTo>
                      <a:pt x="732" y="17"/>
                    </a:lnTo>
                    <a:lnTo>
                      <a:pt x="738" y="14"/>
                    </a:lnTo>
                    <a:lnTo>
                      <a:pt x="744" y="10"/>
                    </a:lnTo>
                    <a:lnTo>
                      <a:pt x="750" y="6"/>
                    </a:lnTo>
                    <a:lnTo>
                      <a:pt x="755" y="2"/>
                    </a:lnTo>
                    <a:lnTo>
                      <a:pt x="76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5" name="Freeform 84"/>
              <p:cNvSpPr>
                <a:spLocks/>
              </p:cNvSpPr>
              <p:nvPr/>
            </p:nvSpPr>
            <p:spPr bwMode="auto">
              <a:xfrm>
                <a:off x="5909" y="2062"/>
                <a:ext cx="25"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w 49"/>
                  <a:gd name="T13" fmla="*/ 0 h 50"/>
                  <a:gd name="T14" fmla="*/ 0 w 49"/>
                  <a:gd name="T15" fmla="*/ 0 h 50"/>
                  <a:gd name="T16" fmla="*/ 0 w 49"/>
                  <a:gd name="T17" fmla="*/ 0 h 50"/>
                  <a:gd name="T18" fmla="*/ 0 w 49"/>
                  <a:gd name="T19" fmla="*/ 0 h 50"/>
                  <a:gd name="T20" fmla="*/ 0 w 49"/>
                  <a:gd name="T21" fmla="*/ 0 h 50"/>
                  <a:gd name="T22" fmla="*/ 0 w 49"/>
                  <a:gd name="T23" fmla="*/ 0 h 50"/>
                  <a:gd name="T24" fmla="*/ 0 w 49"/>
                  <a:gd name="T25" fmla="*/ 0 h 50"/>
                  <a:gd name="T26" fmla="*/ 0 w 49"/>
                  <a:gd name="T27" fmla="*/ 0 h 50"/>
                  <a:gd name="T28" fmla="*/ 0 w 49"/>
                  <a:gd name="T29" fmla="*/ 0 h 50"/>
                  <a:gd name="T30" fmla="*/ 0 w 49"/>
                  <a:gd name="T31" fmla="*/ 0 h 50"/>
                  <a:gd name="T32" fmla="*/ 0 w 49"/>
                  <a:gd name="T33" fmla="*/ 0 h 50"/>
                  <a:gd name="T34" fmla="*/ 0 w 49"/>
                  <a:gd name="T35" fmla="*/ 0 h 50"/>
                  <a:gd name="T36" fmla="*/ 0 w 49"/>
                  <a:gd name="T37" fmla="*/ 0 h 50"/>
                  <a:gd name="T38" fmla="*/ 0 w 49"/>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50"/>
                  <a:gd name="T62" fmla="*/ 49 w 49"/>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50">
                    <a:moveTo>
                      <a:pt x="2" y="0"/>
                    </a:moveTo>
                    <a:lnTo>
                      <a:pt x="9" y="1"/>
                    </a:lnTo>
                    <a:lnTo>
                      <a:pt x="16" y="5"/>
                    </a:lnTo>
                    <a:lnTo>
                      <a:pt x="22" y="10"/>
                    </a:lnTo>
                    <a:lnTo>
                      <a:pt x="30" y="19"/>
                    </a:lnTo>
                    <a:lnTo>
                      <a:pt x="35" y="27"/>
                    </a:lnTo>
                    <a:lnTo>
                      <a:pt x="39" y="35"/>
                    </a:lnTo>
                    <a:lnTo>
                      <a:pt x="44" y="43"/>
                    </a:lnTo>
                    <a:lnTo>
                      <a:pt x="49" y="50"/>
                    </a:lnTo>
                    <a:lnTo>
                      <a:pt x="43" y="44"/>
                    </a:lnTo>
                    <a:lnTo>
                      <a:pt x="36" y="39"/>
                    </a:lnTo>
                    <a:lnTo>
                      <a:pt x="29" y="33"/>
                    </a:lnTo>
                    <a:lnTo>
                      <a:pt x="21" y="28"/>
                    </a:lnTo>
                    <a:lnTo>
                      <a:pt x="16" y="25"/>
                    </a:lnTo>
                    <a:lnTo>
                      <a:pt x="11" y="21"/>
                    </a:lnTo>
                    <a:lnTo>
                      <a:pt x="6" y="18"/>
                    </a:lnTo>
                    <a:lnTo>
                      <a:pt x="3" y="15"/>
                    </a:lnTo>
                    <a:lnTo>
                      <a:pt x="0" y="8"/>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6" name="Freeform 85"/>
              <p:cNvSpPr>
                <a:spLocks/>
              </p:cNvSpPr>
              <p:nvPr/>
            </p:nvSpPr>
            <p:spPr bwMode="auto">
              <a:xfrm>
                <a:off x="5993" y="2076"/>
                <a:ext cx="73" cy="108"/>
              </a:xfrm>
              <a:custGeom>
                <a:avLst/>
                <a:gdLst>
                  <a:gd name="T0" fmla="*/ 0 w 174"/>
                  <a:gd name="T1" fmla="*/ 0 h 260"/>
                  <a:gd name="T2" fmla="*/ 0 w 174"/>
                  <a:gd name="T3" fmla="*/ 0 h 260"/>
                  <a:gd name="T4" fmla="*/ 0 w 174"/>
                  <a:gd name="T5" fmla="*/ 0 h 260"/>
                  <a:gd name="T6" fmla="*/ 0 w 174"/>
                  <a:gd name="T7" fmla="*/ 0 h 260"/>
                  <a:gd name="T8" fmla="*/ 0 w 174"/>
                  <a:gd name="T9" fmla="*/ 0 h 260"/>
                  <a:gd name="T10" fmla="*/ 0 w 174"/>
                  <a:gd name="T11" fmla="*/ 0 h 260"/>
                  <a:gd name="T12" fmla="*/ 0 w 174"/>
                  <a:gd name="T13" fmla="*/ 0 h 260"/>
                  <a:gd name="T14" fmla="*/ 0 w 174"/>
                  <a:gd name="T15" fmla="*/ 0 h 260"/>
                  <a:gd name="T16" fmla="*/ 0 w 174"/>
                  <a:gd name="T17" fmla="*/ 0 h 260"/>
                  <a:gd name="T18" fmla="*/ 0 w 174"/>
                  <a:gd name="T19" fmla="*/ 0 h 260"/>
                  <a:gd name="T20" fmla="*/ 0 w 174"/>
                  <a:gd name="T21" fmla="*/ 0 h 260"/>
                  <a:gd name="T22" fmla="*/ 0 w 174"/>
                  <a:gd name="T23" fmla="*/ 0 h 260"/>
                  <a:gd name="T24" fmla="*/ 0 w 174"/>
                  <a:gd name="T25" fmla="*/ 0 h 260"/>
                  <a:gd name="T26" fmla="*/ 0 w 174"/>
                  <a:gd name="T27" fmla="*/ 0 h 260"/>
                  <a:gd name="T28" fmla="*/ 0 w 174"/>
                  <a:gd name="T29" fmla="*/ 0 h 260"/>
                  <a:gd name="T30" fmla="*/ 0 w 174"/>
                  <a:gd name="T31" fmla="*/ 0 h 260"/>
                  <a:gd name="T32" fmla="*/ 0 w 174"/>
                  <a:gd name="T33" fmla="*/ 0 h 260"/>
                  <a:gd name="T34" fmla="*/ 0 w 174"/>
                  <a:gd name="T35" fmla="*/ 0 h 260"/>
                  <a:gd name="T36" fmla="*/ 0 w 174"/>
                  <a:gd name="T37" fmla="*/ 0 h 260"/>
                  <a:gd name="T38" fmla="*/ 0 w 174"/>
                  <a:gd name="T39" fmla="*/ 0 h 260"/>
                  <a:gd name="T40" fmla="*/ 0 w 174"/>
                  <a:gd name="T41" fmla="*/ 0 h 260"/>
                  <a:gd name="T42" fmla="*/ 0 w 174"/>
                  <a:gd name="T43" fmla="*/ 0 h 260"/>
                  <a:gd name="T44" fmla="*/ 0 w 174"/>
                  <a:gd name="T45" fmla="*/ 0 h 260"/>
                  <a:gd name="T46" fmla="*/ 0 w 174"/>
                  <a:gd name="T47" fmla="*/ 0 h 260"/>
                  <a:gd name="T48" fmla="*/ 0 w 174"/>
                  <a:gd name="T49" fmla="*/ 0 h 260"/>
                  <a:gd name="T50" fmla="*/ 0 w 174"/>
                  <a:gd name="T51" fmla="*/ 0 h 260"/>
                  <a:gd name="T52" fmla="*/ 0 w 174"/>
                  <a:gd name="T53" fmla="*/ 0 h 260"/>
                  <a:gd name="T54" fmla="*/ 0 w 174"/>
                  <a:gd name="T55" fmla="*/ 0 h 260"/>
                  <a:gd name="T56" fmla="*/ 0 w 174"/>
                  <a:gd name="T57" fmla="*/ 0 h 260"/>
                  <a:gd name="T58" fmla="*/ 0 w 174"/>
                  <a:gd name="T59" fmla="*/ 0 h 260"/>
                  <a:gd name="T60" fmla="*/ 0 w 174"/>
                  <a:gd name="T61" fmla="*/ 0 h 260"/>
                  <a:gd name="T62" fmla="*/ 0 w 174"/>
                  <a:gd name="T63" fmla="*/ 0 h 260"/>
                  <a:gd name="T64" fmla="*/ 0 w 174"/>
                  <a:gd name="T65" fmla="*/ 0 h 260"/>
                  <a:gd name="T66" fmla="*/ 0 w 174"/>
                  <a:gd name="T67" fmla="*/ 0 h 260"/>
                  <a:gd name="T68" fmla="*/ 0 w 174"/>
                  <a:gd name="T69" fmla="*/ 0 h 260"/>
                  <a:gd name="T70" fmla="*/ 0 w 174"/>
                  <a:gd name="T71" fmla="*/ 0 h 260"/>
                  <a:gd name="T72" fmla="*/ 0 w 174"/>
                  <a:gd name="T73" fmla="*/ 0 h 260"/>
                  <a:gd name="T74" fmla="*/ 0 w 174"/>
                  <a:gd name="T75" fmla="*/ 0 h 260"/>
                  <a:gd name="T76" fmla="*/ 0 w 174"/>
                  <a:gd name="T77" fmla="*/ 0 h 260"/>
                  <a:gd name="T78" fmla="*/ 0 w 174"/>
                  <a:gd name="T79" fmla="*/ 0 h 260"/>
                  <a:gd name="T80" fmla="*/ 0 w 174"/>
                  <a:gd name="T81" fmla="*/ 0 h 260"/>
                  <a:gd name="T82" fmla="*/ 0 w 174"/>
                  <a:gd name="T83" fmla="*/ 0 h 260"/>
                  <a:gd name="T84" fmla="*/ 0 w 174"/>
                  <a:gd name="T85" fmla="*/ 0 h 260"/>
                  <a:gd name="T86" fmla="*/ 0 w 174"/>
                  <a:gd name="T87" fmla="*/ 0 h 260"/>
                  <a:gd name="T88" fmla="*/ 0 w 174"/>
                  <a:gd name="T89" fmla="*/ 0 h 260"/>
                  <a:gd name="T90" fmla="*/ 0 w 174"/>
                  <a:gd name="T91" fmla="*/ 0 h 260"/>
                  <a:gd name="T92" fmla="*/ 0 w 174"/>
                  <a:gd name="T93" fmla="*/ 0 h 260"/>
                  <a:gd name="T94" fmla="*/ 0 w 174"/>
                  <a:gd name="T95" fmla="*/ 0 h 260"/>
                  <a:gd name="T96" fmla="*/ 0 w 174"/>
                  <a:gd name="T97" fmla="*/ 0 h 260"/>
                  <a:gd name="T98" fmla="*/ 0 w 174"/>
                  <a:gd name="T99" fmla="*/ 0 h 260"/>
                  <a:gd name="T100" fmla="*/ 0 w 174"/>
                  <a:gd name="T101" fmla="*/ 0 h 260"/>
                  <a:gd name="T102" fmla="*/ 0 w 174"/>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60"/>
                  <a:gd name="T158" fmla="*/ 174 w 174"/>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60">
                    <a:moveTo>
                      <a:pt x="60" y="0"/>
                    </a:moveTo>
                    <a:lnTo>
                      <a:pt x="65" y="2"/>
                    </a:lnTo>
                    <a:lnTo>
                      <a:pt x="69" y="5"/>
                    </a:lnTo>
                    <a:lnTo>
                      <a:pt x="74" y="7"/>
                    </a:lnTo>
                    <a:lnTo>
                      <a:pt x="79" y="10"/>
                    </a:lnTo>
                    <a:lnTo>
                      <a:pt x="84" y="13"/>
                    </a:lnTo>
                    <a:lnTo>
                      <a:pt x="88" y="16"/>
                    </a:lnTo>
                    <a:lnTo>
                      <a:pt x="93" y="19"/>
                    </a:lnTo>
                    <a:lnTo>
                      <a:pt x="98" y="22"/>
                    </a:lnTo>
                    <a:lnTo>
                      <a:pt x="106" y="27"/>
                    </a:lnTo>
                    <a:lnTo>
                      <a:pt x="115" y="34"/>
                    </a:lnTo>
                    <a:lnTo>
                      <a:pt x="123" y="41"/>
                    </a:lnTo>
                    <a:lnTo>
                      <a:pt x="132" y="48"/>
                    </a:lnTo>
                    <a:lnTo>
                      <a:pt x="137" y="54"/>
                    </a:lnTo>
                    <a:lnTo>
                      <a:pt x="142" y="59"/>
                    </a:lnTo>
                    <a:lnTo>
                      <a:pt x="146" y="64"/>
                    </a:lnTo>
                    <a:lnTo>
                      <a:pt x="151" y="71"/>
                    </a:lnTo>
                    <a:lnTo>
                      <a:pt x="156" y="77"/>
                    </a:lnTo>
                    <a:lnTo>
                      <a:pt x="160" y="84"/>
                    </a:lnTo>
                    <a:lnTo>
                      <a:pt x="164" y="91"/>
                    </a:lnTo>
                    <a:lnTo>
                      <a:pt x="168" y="100"/>
                    </a:lnTo>
                    <a:lnTo>
                      <a:pt x="160" y="96"/>
                    </a:lnTo>
                    <a:lnTo>
                      <a:pt x="151" y="91"/>
                    </a:lnTo>
                    <a:lnTo>
                      <a:pt x="142" y="85"/>
                    </a:lnTo>
                    <a:lnTo>
                      <a:pt x="134" y="78"/>
                    </a:lnTo>
                    <a:lnTo>
                      <a:pt x="127" y="72"/>
                    </a:lnTo>
                    <a:lnTo>
                      <a:pt x="121" y="66"/>
                    </a:lnTo>
                    <a:lnTo>
                      <a:pt x="115" y="62"/>
                    </a:lnTo>
                    <a:lnTo>
                      <a:pt x="109" y="58"/>
                    </a:lnTo>
                    <a:lnTo>
                      <a:pt x="104" y="52"/>
                    </a:lnTo>
                    <a:lnTo>
                      <a:pt x="97" y="48"/>
                    </a:lnTo>
                    <a:lnTo>
                      <a:pt x="91" y="45"/>
                    </a:lnTo>
                    <a:lnTo>
                      <a:pt x="85" y="42"/>
                    </a:lnTo>
                    <a:lnTo>
                      <a:pt x="84" y="50"/>
                    </a:lnTo>
                    <a:lnTo>
                      <a:pt x="85" y="59"/>
                    </a:lnTo>
                    <a:lnTo>
                      <a:pt x="87" y="66"/>
                    </a:lnTo>
                    <a:lnTo>
                      <a:pt x="93" y="75"/>
                    </a:lnTo>
                    <a:lnTo>
                      <a:pt x="98" y="82"/>
                    </a:lnTo>
                    <a:lnTo>
                      <a:pt x="104" y="88"/>
                    </a:lnTo>
                    <a:lnTo>
                      <a:pt x="112" y="96"/>
                    </a:lnTo>
                    <a:lnTo>
                      <a:pt x="122" y="103"/>
                    </a:lnTo>
                    <a:lnTo>
                      <a:pt x="130" y="111"/>
                    </a:lnTo>
                    <a:lnTo>
                      <a:pt x="141" y="119"/>
                    </a:lnTo>
                    <a:lnTo>
                      <a:pt x="144" y="123"/>
                    </a:lnTo>
                    <a:lnTo>
                      <a:pt x="150" y="127"/>
                    </a:lnTo>
                    <a:lnTo>
                      <a:pt x="154" y="133"/>
                    </a:lnTo>
                    <a:lnTo>
                      <a:pt x="159" y="138"/>
                    </a:lnTo>
                    <a:lnTo>
                      <a:pt x="161" y="141"/>
                    </a:lnTo>
                    <a:lnTo>
                      <a:pt x="165" y="145"/>
                    </a:lnTo>
                    <a:lnTo>
                      <a:pt x="168" y="151"/>
                    </a:lnTo>
                    <a:lnTo>
                      <a:pt x="170" y="156"/>
                    </a:lnTo>
                    <a:lnTo>
                      <a:pt x="171" y="161"/>
                    </a:lnTo>
                    <a:lnTo>
                      <a:pt x="173" y="167"/>
                    </a:lnTo>
                    <a:lnTo>
                      <a:pt x="173" y="173"/>
                    </a:lnTo>
                    <a:lnTo>
                      <a:pt x="174" y="180"/>
                    </a:lnTo>
                    <a:lnTo>
                      <a:pt x="168" y="173"/>
                    </a:lnTo>
                    <a:lnTo>
                      <a:pt x="165" y="167"/>
                    </a:lnTo>
                    <a:lnTo>
                      <a:pt x="160" y="161"/>
                    </a:lnTo>
                    <a:lnTo>
                      <a:pt x="157" y="156"/>
                    </a:lnTo>
                    <a:lnTo>
                      <a:pt x="151" y="150"/>
                    </a:lnTo>
                    <a:lnTo>
                      <a:pt x="147" y="144"/>
                    </a:lnTo>
                    <a:lnTo>
                      <a:pt x="142" y="140"/>
                    </a:lnTo>
                    <a:lnTo>
                      <a:pt x="139" y="135"/>
                    </a:lnTo>
                    <a:lnTo>
                      <a:pt x="132" y="130"/>
                    </a:lnTo>
                    <a:lnTo>
                      <a:pt x="127" y="124"/>
                    </a:lnTo>
                    <a:lnTo>
                      <a:pt x="122" y="121"/>
                    </a:lnTo>
                    <a:lnTo>
                      <a:pt x="117" y="118"/>
                    </a:lnTo>
                    <a:lnTo>
                      <a:pt x="110" y="114"/>
                    </a:lnTo>
                    <a:lnTo>
                      <a:pt x="104" y="111"/>
                    </a:lnTo>
                    <a:lnTo>
                      <a:pt x="96" y="108"/>
                    </a:lnTo>
                    <a:lnTo>
                      <a:pt x="90" y="106"/>
                    </a:lnTo>
                    <a:lnTo>
                      <a:pt x="90" y="111"/>
                    </a:lnTo>
                    <a:lnTo>
                      <a:pt x="92" y="116"/>
                    </a:lnTo>
                    <a:lnTo>
                      <a:pt x="94" y="121"/>
                    </a:lnTo>
                    <a:lnTo>
                      <a:pt x="97" y="126"/>
                    </a:lnTo>
                    <a:lnTo>
                      <a:pt x="100" y="131"/>
                    </a:lnTo>
                    <a:lnTo>
                      <a:pt x="103" y="136"/>
                    </a:lnTo>
                    <a:lnTo>
                      <a:pt x="105" y="141"/>
                    </a:lnTo>
                    <a:lnTo>
                      <a:pt x="109" y="146"/>
                    </a:lnTo>
                    <a:lnTo>
                      <a:pt x="112" y="151"/>
                    </a:lnTo>
                    <a:lnTo>
                      <a:pt x="116" y="156"/>
                    </a:lnTo>
                    <a:lnTo>
                      <a:pt x="119" y="160"/>
                    </a:lnTo>
                    <a:lnTo>
                      <a:pt x="123" y="165"/>
                    </a:lnTo>
                    <a:lnTo>
                      <a:pt x="125" y="171"/>
                    </a:lnTo>
                    <a:lnTo>
                      <a:pt x="129" y="176"/>
                    </a:lnTo>
                    <a:lnTo>
                      <a:pt x="131" y="181"/>
                    </a:lnTo>
                    <a:lnTo>
                      <a:pt x="135" y="186"/>
                    </a:lnTo>
                    <a:lnTo>
                      <a:pt x="137" y="191"/>
                    </a:lnTo>
                    <a:lnTo>
                      <a:pt x="139" y="197"/>
                    </a:lnTo>
                    <a:lnTo>
                      <a:pt x="140" y="201"/>
                    </a:lnTo>
                    <a:lnTo>
                      <a:pt x="141" y="207"/>
                    </a:lnTo>
                    <a:lnTo>
                      <a:pt x="140" y="212"/>
                    </a:lnTo>
                    <a:lnTo>
                      <a:pt x="140" y="218"/>
                    </a:lnTo>
                    <a:lnTo>
                      <a:pt x="138" y="224"/>
                    </a:lnTo>
                    <a:lnTo>
                      <a:pt x="136" y="231"/>
                    </a:lnTo>
                    <a:lnTo>
                      <a:pt x="129" y="229"/>
                    </a:lnTo>
                    <a:lnTo>
                      <a:pt x="125" y="227"/>
                    </a:lnTo>
                    <a:lnTo>
                      <a:pt x="123" y="220"/>
                    </a:lnTo>
                    <a:lnTo>
                      <a:pt x="123" y="216"/>
                    </a:lnTo>
                    <a:lnTo>
                      <a:pt x="122" y="209"/>
                    </a:lnTo>
                    <a:lnTo>
                      <a:pt x="121" y="202"/>
                    </a:lnTo>
                    <a:lnTo>
                      <a:pt x="119" y="197"/>
                    </a:lnTo>
                    <a:lnTo>
                      <a:pt x="114" y="196"/>
                    </a:lnTo>
                    <a:lnTo>
                      <a:pt x="111" y="200"/>
                    </a:lnTo>
                    <a:lnTo>
                      <a:pt x="110" y="207"/>
                    </a:lnTo>
                    <a:lnTo>
                      <a:pt x="109" y="214"/>
                    </a:lnTo>
                    <a:lnTo>
                      <a:pt x="109" y="221"/>
                    </a:lnTo>
                    <a:lnTo>
                      <a:pt x="108" y="228"/>
                    </a:lnTo>
                    <a:lnTo>
                      <a:pt x="107" y="236"/>
                    </a:lnTo>
                    <a:lnTo>
                      <a:pt x="105" y="242"/>
                    </a:lnTo>
                    <a:lnTo>
                      <a:pt x="104" y="248"/>
                    </a:lnTo>
                    <a:lnTo>
                      <a:pt x="101" y="253"/>
                    </a:lnTo>
                    <a:lnTo>
                      <a:pt x="97" y="256"/>
                    </a:lnTo>
                    <a:lnTo>
                      <a:pt x="91" y="257"/>
                    </a:lnTo>
                    <a:lnTo>
                      <a:pt x="85" y="260"/>
                    </a:lnTo>
                    <a:lnTo>
                      <a:pt x="88" y="246"/>
                    </a:lnTo>
                    <a:lnTo>
                      <a:pt x="91" y="233"/>
                    </a:lnTo>
                    <a:lnTo>
                      <a:pt x="91" y="219"/>
                    </a:lnTo>
                    <a:lnTo>
                      <a:pt x="91" y="209"/>
                    </a:lnTo>
                    <a:lnTo>
                      <a:pt x="88" y="196"/>
                    </a:lnTo>
                    <a:lnTo>
                      <a:pt x="85" y="184"/>
                    </a:lnTo>
                    <a:lnTo>
                      <a:pt x="80" y="174"/>
                    </a:lnTo>
                    <a:lnTo>
                      <a:pt x="74" y="163"/>
                    </a:lnTo>
                    <a:lnTo>
                      <a:pt x="66" y="153"/>
                    </a:lnTo>
                    <a:lnTo>
                      <a:pt x="59" y="143"/>
                    </a:lnTo>
                    <a:lnTo>
                      <a:pt x="49" y="133"/>
                    </a:lnTo>
                    <a:lnTo>
                      <a:pt x="41" y="124"/>
                    </a:lnTo>
                    <a:lnTo>
                      <a:pt x="30" y="114"/>
                    </a:lnTo>
                    <a:lnTo>
                      <a:pt x="21" y="105"/>
                    </a:lnTo>
                    <a:lnTo>
                      <a:pt x="10" y="96"/>
                    </a:lnTo>
                    <a:lnTo>
                      <a:pt x="0" y="88"/>
                    </a:lnTo>
                    <a:lnTo>
                      <a:pt x="8" y="83"/>
                    </a:lnTo>
                    <a:lnTo>
                      <a:pt x="15" y="80"/>
                    </a:lnTo>
                    <a:lnTo>
                      <a:pt x="23" y="77"/>
                    </a:lnTo>
                    <a:lnTo>
                      <a:pt x="31" y="74"/>
                    </a:lnTo>
                    <a:lnTo>
                      <a:pt x="39" y="71"/>
                    </a:lnTo>
                    <a:lnTo>
                      <a:pt x="47" y="70"/>
                    </a:lnTo>
                    <a:lnTo>
                      <a:pt x="56" y="68"/>
                    </a:lnTo>
                    <a:lnTo>
                      <a:pt x="66" y="67"/>
                    </a:lnTo>
                    <a:lnTo>
                      <a:pt x="65" y="63"/>
                    </a:lnTo>
                    <a:lnTo>
                      <a:pt x="64" y="58"/>
                    </a:lnTo>
                    <a:lnTo>
                      <a:pt x="61" y="54"/>
                    </a:lnTo>
                    <a:lnTo>
                      <a:pt x="59" y="49"/>
                    </a:lnTo>
                    <a:lnTo>
                      <a:pt x="56" y="45"/>
                    </a:lnTo>
                    <a:lnTo>
                      <a:pt x="55" y="39"/>
                    </a:lnTo>
                    <a:lnTo>
                      <a:pt x="52" y="34"/>
                    </a:lnTo>
                    <a:lnTo>
                      <a:pt x="50" y="29"/>
                    </a:lnTo>
                    <a:lnTo>
                      <a:pt x="47" y="25"/>
                    </a:lnTo>
                    <a:lnTo>
                      <a:pt x="47" y="20"/>
                    </a:lnTo>
                    <a:lnTo>
                      <a:pt x="47" y="14"/>
                    </a:lnTo>
                    <a:lnTo>
                      <a:pt x="47" y="10"/>
                    </a:lnTo>
                    <a:lnTo>
                      <a:pt x="47" y="7"/>
                    </a:lnTo>
                    <a:lnTo>
                      <a:pt x="51" y="4"/>
                    </a:lnTo>
                    <a:lnTo>
                      <a:pt x="54" y="1"/>
                    </a:lnTo>
                    <a:lnTo>
                      <a:pt x="6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7" name="Freeform 86"/>
              <p:cNvSpPr>
                <a:spLocks/>
              </p:cNvSpPr>
              <p:nvPr/>
            </p:nvSpPr>
            <p:spPr bwMode="auto">
              <a:xfrm>
                <a:off x="5169" y="2076"/>
                <a:ext cx="147" cy="135"/>
              </a:xfrm>
              <a:custGeom>
                <a:avLst/>
                <a:gdLst>
                  <a:gd name="T0" fmla="*/ 0 w 356"/>
                  <a:gd name="T1" fmla="*/ 0 h 323"/>
                  <a:gd name="T2" fmla="*/ 0 w 356"/>
                  <a:gd name="T3" fmla="*/ 0 h 323"/>
                  <a:gd name="T4" fmla="*/ 0 w 356"/>
                  <a:gd name="T5" fmla="*/ 0 h 323"/>
                  <a:gd name="T6" fmla="*/ 0 w 356"/>
                  <a:gd name="T7" fmla="*/ 0 h 323"/>
                  <a:gd name="T8" fmla="*/ 0 w 356"/>
                  <a:gd name="T9" fmla="*/ 0 h 323"/>
                  <a:gd name="T10" fmla="*/ 0 w 356"/>
                  <a:gd name="T11" fmla="*/ 0 h 323"/>
                  <a:gd name="T12" fmla="*/ 0 w 356"/>
                  <a:gd name="T13" fmla="*/ 0 h 323"/>
                  <a:gd name="T14" fmla="*/ 0 w 356"/>
                  <a:gd name="T15" fmla="*/ 0 h 323"/>
                  <a:gd name="T16" fmla="*/ 0 w 356"/>
                  <a:gd name="T17" fmla="*/ 0 h 323"/>
                  <a:gd name="T18" fmla="*/ 0 w 356"/>
                  <a:gd name="T19" fmla="*/ 0 h 323"/>
                  <a:gd name="T20" fmla="*/ 0 w 356"/>
                  <a:gd name="T21" fmla="*/ 0 h 323"/>
                  <a:gd name="T22" fmla="*/ 0 w 356"/>
                  <a:gd name="T23" fmla="*/ 0 h 323"/>
                  <a:gd name="T24" fmla="*/ 0 w 356"/>
                  <a:gd name="T25" fmla="*/ 0 h 323"/>
                  <a:gd name="T26" fmla="*/ 0 w 356"/>
                  <a:gd name="T27" fmla="*/ 0 h 323"/>
                  <a:gd name="T28" fmla="*/ 0 w 356"/>
                  <a:gd name="T29" fmla="*/ 0 h 323"/>
                  <a:gd name="T30" fmla="*/ 0 w 356"/>
                  <a:gd name="T31" fmla="*/ 0 h 323"/>
                  <a:gd name="T32" fmla="*/ 0 w 356"/>
                  <a:gd name="T33" fmla="*/ 0 h 323"/>
                  <a:gd name="T34" fmla="*/ 0 w 356"/>
                  <a:gd name="T35" fmla="*/ 0 h 323"/>
                  <a:gd name="T36" fmla="*/ 0 w 356"/>
                  <a:gd name="T37" fmla="*/ 0 h 323"/>
                  <a:gd name="T38" fmla="*/ 0 w 356"/>
                  <a:gd name="T39" fmla="*/ 0 h 323"/>
                  <a:gd name="T40" fmla="*/ 0 w 356"/>
                  <a:gd name="T41" fmla="*/ 0 h 323"/>
                  <a:gd name="T42" fmla="*/ 0 w 356"/>
                  <a:gd name="T43" fmla="*/ 0 h 323"/>
                  <a:gd name="T44" fmla="*/ 0 w 356"/>
                  <a:gd name="T45" fmla="*/ 0 h 323"/>
                  <a:gd name="T46" fmla="*/ 0 w 356"/>
                  <a:gd name="T47" fmla="*/ 0 h 323"/>
                  <a:gd name="T48" fmla="*/ 0 w 356"/>
                  <a:gd name="T49" fmla="*/ 0 h 323"/>
                  <a:gd name="T50" fmla="*/ 0 w 356"/>
                  <a:gd name="T51" fmla="*/ 0 h 323"/>
                  <a:gd name="T52" fmla="*/ 0 w 356"/>
                  <a:gd name="T53" fmla="*/ 0 h 323"/>
                  <a:gd name="T54" fmla="*/ 0 w 356"/>
                  <a:gd name="T55" fmla="*/ 0 h 323"/>
                  <a:gd name="T56" fmla="*/ 0 w 356"/>
                  <a:gd name="T57" fmla="*/ 0 h 323"/>
                  <a:gd name="T58" fmla="*/ 0 w 356"/>
                  <a:gd name="T59" fmla="*/ 0 h 323"/>
                  <a:gd name="T60" fmla="*/ 0 w 356"/>
                  <a:gd name="T61" fmla="*/ 0 h 323"/>
                  <a:gd name="T62" fmla="*/ 0 w 356"/>
                  <a:gd name="T63" fmla="*/ 0 h 323"/>
                  <a:gd name="T64" fmla="*/ 0 w 356"/>
                  <a:gd name="T65" fmla="*/ 0 h 323"/>
                  <a:gd name="T66" fmla="*/ 0 w 356"/>
                  <a:gd name="T67" fmla="*/ 0 h 323"/>
                  <a:gd name="T68" fmla="*/ 0 w 356"/>
                  <a:gd name="T69" fmla="*/ 0 h 323"/>
                  <a:gd name="T70" fmla="*/ 0 w 356"/>
                  <a:gd name="T71" fmla="*/ 0 h 323"/>
                  <a:gd name="T72" fmla="*/ 0 w 356"/>
                  <a:gd name="T73" fmla="*/ 0 h 323"/>
                  <a:gd name="T74" fmla="*/ 0 w 356"/>
                  <a:gd name="T75" fmla="*/ 0 h 323"/>
                  <a:gd name="T76" fmla="*/ 0 w 356"/>
                  <a:gd name="T77" fmla="*/ 0 h 323"/>
                  <a:gd name="T78" fmla="*/ 0 w 356"/>
                  <a:gd name="T79" fmla="*/ 0 h 323"/>
                  <a:gd name="T80" fmla="*/ 0 w 356"/>
                  <a:gd name="T81" fmla="*/ 0 h 323"/>
                  <a:gd name="T82" fmla="*/ 0 w 356"/>
                  <a:gd name="T83" fmla="*/ 0 h 323"/>
                  <a:gd name="T84" fmla="*/ 0 w 356"/>
                  <a:gd name="T85" fmla="*/ 0 h 323"/>
                  <a:gd name="T86" fmla="*/ 0 w 356"/>
                  <a:gd name="T87" fmla="*/ 0 h 323"/>
                  <a:gd name="T88" fmla="*/ 0 w 356"/>
                  <a:gd name="T89" fmla="*/ 0 h 323"/>
                  <a:gd name="T90" fmla="*/ 0 w 356"/>
                  <a:gd name="T91" fmla="*/ 0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6"/>
                  <a:gd name="T139" fmla="*/ 0 h 323"/>
                  <a:gd name="T140" fmla="*/ 356 w 356"/>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6" h="323">
                    <a:moveTo>
                      <a:pt x="214" y="2"/>
                    </a:moveTo>
                    <a:lnTo>
                      <a:pt x="219" y="2"/>
                    </a:lnTo>
                    <a:lnTo>
                      <a:pt x="226" y="2"/>
                    </a:lnTo>
                    <a:lnTo>
                      <a:pt x="235" y="2"/>
                    </a:lnTo>
                    <a:lnTo>
                      <a:pt x="245" y="2"/>
                    </a:lnTo>
                    <a:lnTo>
                      <a:pt x="254" y="1"/>
                    </a:lnTo>
                    <a:lnTo>
                      <a:pt x="264" y="0"/>
                    </a:lnTo>
                    <a:lnTo>
                      <a:pt x="274" y="0"/>
                    </a:lnTo>
                    <a:lnTo>
                      <a:pt x="283" y="0"/>
                    </a:lnTo>
                    <a:lnTo>
                      <a:pt x="292" y="0"/>
                    </a:lnTo>
                    <a:lnTo>
                      <a:pt x="301" y="1"/>
                    </a:lnTo>
                    <a:lnTo>
                      <a:pt x="306" y="3"/>
                    </a:lnTo>
                    <a:lnTo>
                      <a:pt x="311" y="7"/>
                    </a:lnTo>
                    <a:lnTo>
                      <a:pt x="314" y="9"/>
                    </a:lnTo>
                    <a:lnTo>
                      <a:pt x="315" y="15"/>
                    </a:lnTo>
                    <a:lnTo>
                      <a:pt x="312" y="19"/>
                    </a:lnTo>
                    <a:lnTo>
                      <a:pt x="309" y="28"/>
                    </a:lnTo>
                    <a:lnTo>
                      <a:pt x="297" y="27"/>
                    </a:lnTo>
                    <a:lnTo>
                      <a:pt x="285" y="28"/>
                    </a:lnTo>
                    <a:lnTo>
                      <a:pt x="274" y="28"/>
                    </a:lnTo>
                    <a:lnTo>
                      <a:pt x="264" y="30"/>
                    </a:lnTo>
                    <a:lnTo>
                      <a:pt x="253" y="33"/>
                    </a:lnTo>
                    <a:lnTo>
                      <a:pt x="243" y="36"/>
                    </a:lnTo>
                    <a:lnTo>
                      <a:pt x="232" y="40"/>
                    </a:lnTo>
                    <a:lnTo>
                      <a:pt x="223" y="47"/>
                    </a:lnTo>
                    <a:lnTo>
                      <a:pt x="212" y="52"/>
                    </a:lnTo>
                    <a:lnTo>
                      <a:pt x="202" y="57"/>
                    </a:lnTo>
                    <a:lnTo>
                      <a:pt x="192" y="65"/>
                    </a:lnTo>
                    <a:lnTo>
                      <a:pt x="184" y="72"/>
                    </a:lnTo>
                    <a:lnTo>
                      <a:pt x="175" y="80"/>
                    </a:lnTo>
                    <a:lnTo>
                      <a:pt x="167" y="88"/>
                    </a:lnTo>
                    <a:lnTo>
                      <a:pt x="159" y="96"/>
                    </a:lnTo>
                    <a:lnTo>
                      <a:pt x="151" y="106"/>
                    </a:lnTo>
                    <a:lnTo>
                      <a:pt x="161" y="106"/>
                    </a:lnTo>
                    <a:lnTo>
                      <a:pt x="174" y="103"/>
                    </a:lnTo>
                    <a:lnTo>
                      <a:pt x="187" y="100"/>
                    </a:lnTo>
                    <a:lnTo>
                      <a:pt x="200" y="95"/>
                    </a:lnTo>
                    <a:lnTo>
                      <a:pt x="213" y="90"/>
                    </a:lnTo>
                    <a:lnTo>
                      <a:pt x="227" y="84"/>
                    </a:lnTo>
                    <a:lnTo>
                      <a:pt x="241" y="76"/>
                    </a:lnTo>
                    <a:lnTo>
                      <a:pt x="255" y="72"/>
                    </a:lnTo>
                    <a:lnTo>
                      <a:pt x="268" y="66"/>
                    </a:lnTo>
                    <a:lnTo>
                      <a:pt x="282" y="62"/>
                    </a:lnTo>
                    <a:lnTo>
                      <a:pt x="294" y="59"/>
                    </a:lnTo>
                    <a:lnTo>
                      <a:pt x="308" y="59"/>
                    </a:lnTo>
                    <a:lnTo>
                      <a:pt x="320" y="60"/>
                    </a:lnTo>
                    <a:lnTo>
                      <a:pt x="331" y="66"/>
                    </a:lnTo>
                    <a:lnTo>
                      <a:pt x="342" y="73"/>
                    </a:lnTo>
                    <a:lnTo>
                      <a:pt x="354" y="85"/>
                    </a:lnTo>
                    <a:lnTo>
                      <a:pt x="345" y="85"/>
                    </a:lnTo>
                    <a:lnTo>
                      <a:pt x="338" y="82"/>
                    </a:lnTo>
                    <a:lnTo>
                      <a:pt x="333" y="79"/>
                    </a:lnTo>
                    <a:lnTo>
                      <a:pt x="329" y="78"/>
                    </a:lnTo>
                    <a:lnTo>
                      <a:pt x="323" y="78"/>
                    </a:lnTo>
                    <a:lnTo>
                      <a:pt x="320" y="81"/>
                    </a:lnTo>
                    <a:lnTo>
                      <a:pt x="321" y="88"/>
                    </a:lnTo>
                    <a:lnTo>
                      <a:pt x="327" y="93"/>
                    </a:lnTo>
                    <a:lnTo>
                      <a:pt x="334" y="95"/>
                    </a:lnTo>
                    <a:lnTo>
                      <a:pt x="341" y="98"/>
                    </a:lnTo>
                    <a:lnTo>
                      <a:pt x="348" y="101"/>
                    </a:lnTo>
                    <a:lnTo>
                      <a:pt x="354" y="105"/>
                    </a:lnTo>
                    <a:lnTo>
                      <a:pt x="355" y="108"/>
                    </a:lnTo>
                    <a:lnTo>
                      <a:pt x="356" y="111"/>
                    </a:lnTo>
                    <a:lnTo>
                      <a:pt x="356" y="115"/>
                    </a:lnTo>
                    <a:lnTo>
                      <a:pt x="356" y="122"/>
                    </a:lnTo>
                    <a:lnTo>
                      <a:pt x="349" y="120"/>
                    </a:lnTo>
                    <a:lnTo>
                      <a:pt x="343" y="118"/>
                    </a:lnTo>
                    <a:lnTo>
                      <a:pt x="337" y="117"/>
                    </a:lnTo>
                    <a:lnTo>
                      <a:pt x="331" y="118"/>
                    </a:lnTo>
                    <a:lnTo>
                      <a:pt x="326" y="119"/>
                    </a:lnTo>
                    <a:lnTo>
                      <a:pt x="323" y="123"/>
                    </a:lnTo>
                    <a:lnTo>
                      <a:pt x="321" y="128"/>
                    </a:lnTo>
                    <a:lnTo>
                      <a:pt x="324" y="135"/>
                    </a:lnTo>
                    <a:lnTo>
                      <a:pt x="330" y="132"/>
                    </a:lnTo>
                    <a:lnTo>
                      <a:pt x="335" y="132"/>
                    </a:lnTo>
                    <a:lnTo>
                      <a:pt x="338" y="135"/>
                    </a:lnTo>
                    <a:lnTo>
                      <a:pt x="340" y="141"/>
                    </a:lnTo>
                    <a:lnTo>
                      <a:pt x="340" y="145"/>
                    </a:lnTo>
                    <a:lnTo>
                      <a:pt x="341" y="151"/>
                    </a:lnTo>
                    <a:lnTo>
                      <a:pt x="341" y="158"/>
                    </a:lnTo>
                    <a:lnTo>
                      <a:pt x="341" y="164"/>
                    </a:lnTo>
                    <a:lnTo>
                      <a:pt x="321" y="162"/>
                    </a:lnTo>
                    <a:lnTo>
                      <a:pt x="301" y="163"/>
                    </a:lnTo>
                    <a:lnTo>
                      <a:pt x="280" y="165"/>
                    </a:lnTo>
                    <a:lnTo>
                      <a:pt x="262" y="170"/>
                    </a:lnTo>
                    <a:lnTo>
                      <a:pt x="243" y="175"/>
                    </a:lnTo>
                    <a:lnTo>
                      <a:pt x="225" y="182"/>
                    </a:lnTo>
                    <a:lnTo>
                      <a:pt x="207" y="189"/>
                    </a:lnTo>
                    <a:lnTo>
                      <a:pt x="190" y="200"/>
                    </a:lnTo>
                    <a:lnTo>
                      <a:pt x="172" y="209"/>
                    </a:lnTo>
                    <a:lnTo>
                      <a:pt x="155" y="220"/>
                    </a:lnTo>
                    <a:lnTo>
                      <a:pt x="138" y="230"/>
                    </a:lnTo>
                    <a:lnTo>
                      <a:pt x="121" y="241"/>
                    </a:lnTo>
                    <a:lnTo>
                      <a:pt x="103" y="250"/>
                    </a:lnTo>
                    <a:lnTo>
                      <a:pt x="86" y="260"/>
                    </a:lnTo>
                    <a:lnTo>
                      <a:pt x="67" y="267"/>
                    </a:lnTo>
                    <a:lnTo>
                      <a:pt x="49" y="276"/>
                    </a:lnTo>
                    <a:lnTo>
                      <a:pt x="41" y="280"/>
                    </a:lnTo>
                    <a:lnTo>
                      <a:pt x="37" y="285"/>
                    </a:lnTo>
                    <a:lnTo>
                      <a:pt x="33" y="293"/>
                    </a:lnTo>
                    <a:lnTo>
                      <a:pt x="30" y="300"/>
                    </a:lnTo>
                    <a:lnTo>
                      <a:pt x="25" y="307"/>
                    </a:lnTo>
                    <a:lnTo>
                      <a:pt x="21" y="314"/>
                    </a:lnTo>
                    <a:lnTo>
                      <a:pt x="15" y="319"/>
                    </a:lnTo>
                    <a:lnTo>
                      <a:pt x="7" y="323"/>
                    </a:lnTo>
                    <a:lnTo>
                      <a:pt x="2" y="307"/>
                    </a:lnTo>
                    <a:lnTo>
                      <a:pt x="1" y="292"/>
                    </a:lnTo>
                    <a:lnTo>
                      <a:pt x="0" y="274"/>
                    </a:lnTo>
                    <a:lnTo>
                      <a:pt x="1" y="257"/>
                    </a:lnTo>
                    <a:lnTo>
                      <a:pt x="2" y="239"/>
                    </a:lnTo>
                    <a:lnTo>
                      <a:pt x="6" y="221"/>
                    </a:lnTo>
                    <a:lnTo>
                      <a:pt x="11" y="203"/>
                    </a:lnTo>
                    <a:lnTo>
                      <a:pt x="18" y="186"/>
                    </a:lnTo>
                    <a:lnTo>
                      <a:pt x="25" y="169"/>
                    </a:lnTo>
                    <a:lnTo>
                      <a:pt x="34" y="154"/>
                    </a:lnTo>
                    <a:lnTo>
                      <a:pt x="45" y="141"/>
                    </a:lnTo>
                    <a:lnTo>
                      <a:pt x="58" y="130"/>
                    </a:lnTo>
                    <a:lnTo>
                      <a:pt x="72" y="120"/>
                    </a:lnTo>
                    <a:lnTo>
                      <a:pt x="89" y="113"/>
                    </a:lnTo>
                    <a:lnTo>
                      <a:pt x="106" y="108"/>
                    </a:lnTo>
                    <a:lnTo>
                      <a:pt x="126" y="106"/>
                    </a:lnTo>
                    <a:lnTo>
                      <a:pt x="130" y="98"/>
                    </a:lnTo>
                    <a:lnTo>
                      <a:pt x="134" y="91"/>
                    </a:lnTo>
                    <a:lnTo>
                      <a:pt x="139" y="83"/>
                    </a:lnTo>
                    <a:lnTo>
                      <a:pt x="143" y="75"/>
                    </a:lnTo>
                    <a:lnTo>
                      <a:pt x="147" y="66"/>
                    </a:lnTo>
                    <a:lnTo>
                      <a:pt x="151" y="58"/>
                    </a:lnTo>
                    <a:lnTo>
                      <a:pt x="154" y="50"/>
                    </a:lnTo>
                    <a:lnTo>
                      <a:pt x="160" y="42"/>
                    </a:lnTo>
                    <a:lnTo>
                      <a:pt x="163" y="34"/>
                    </a:lnTo>
                    <a:lnTo>
                      <a:pt x="168" y="27"/>
                    </a:lnTo>
                    <a:lnTo>
                      <a:pt x="173" y="19"/>
                    </a:lnTo>
                    <a:lnTo>
                      <a:pt x="180" y="15"/>
                    </a:lnTo>
                    <a:lnTo>
                      <a:pt x="187" y="9"/>
                    </a:lnTo>
                    <a:lnTo>
                      <a:pt x="194" y="5"/>
                    </a:lnTo>
                    <a:lnTo>
                      <a:pt x="203" y="2"/>
                    </a:lnTo>
                    <a:lnTo>
                      <a:pt x="21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8" name="Freeform 87"/>
              <p:cNvSpPr>
                <a:spLocks/>
              </p:cNvSpPr>
              <p:nvPr/>
            </p:nvSpPr>
            <p:spPr bwMode="auto">
              <a:xfrm>
                <a:off x="5668" y="2076"/>
                <a:ext cx="115" cy="138"/>
              </a:xfrm>
              <a:custGeom>
                <a:avLst/>
                <a:gdLst>
                  <a:gd name="T0" fmla="*/ 0 w 277"/>
                  <a:gd name="T1" fmla="*/ 0 h 330"/>
                  <a:gd name="T2" fmla="*/ 0 w 277"/>
                  <a:gd name="T3" fmla="*/ 0 h 330"/>
                  <a:gd name="T4" fmla="*/ 0 w 277"/>
                  <a:gd name="T5" fmla="*/ 0 h 330"/>
                  <a:gd name="T6" fmla="*/ 0 w 277"/>
                  <a:gd name="T7" fmla="*/ 0 h 330"/>
                  <a:gd name="T8" fmla="*/ 0 w 277"/>
                  <a:gd name="T9" fmla="*/ 0 h 330"/>
                  <a:gd name="T10" fmla="*/ 0 w 277"/>
                  <a:gd name="T11" fmla="*/ 0 h 330"/>
                  <a:gd name="T12" fmla="*/ 0 w 277"/>
                  <a:gd name="T13" fmla="*/ 0 h 330"/>
                  <a:gd name="T14" fmla="*/ 0 w 277"/>
                  <a:gd name="T15" fmla="*/ 0 h 330"/>
                  <a:gd name="T16" fmla="*/ 0 w 277"/>
                  <a:gd name="T17" fmla="*/ 0 h 330"/>
                  <a:gd name="T18" fmla="*/ 0 w 277"/>
                  <a:gd name="T19" fmla="*/ 0 h 330"/>
                  <a:gd name="T20" fmla="*/ 0 w 277"/>
                  <a:gd name="T21" fmla="*/ 0 h 330"/>
                  <a:gd name="T22" fmla="*/ 0 w 277"/>
                  <a:gd name="T23" fmla="*/ 0 h 330"/>
                  <a:gd name="T24" fmla="*/ 0 w 277"/>
                  <a:gd name="T25" fmla="*/ 0 h 330"/>
                  <a:gd name="T26" fmla="*/ 0 w 277"/>
                  <a:gd name="T27" fmla="*/ 0 h 330"/>
                  <a:gd name="T28" fmla="*/ 0 w 277"/>
                  <a:gd name="T29" fmla="*/ 0 h 330"/>
                  <a:gd name="T30" fmla="*/ 0 w 277"/>
                  <a:gd name="T31" fmla="*/ 0 h 330"/>
                  <a:gd name="T32" fmla="*/ 0 w 277"/>
                  <a:gd name="T33" fmla="*/ 0 h 330"/>
                  <a:gd name="T34" fmla="*/ 0 w 277"/>
                  <a:gd name="T35" fmla="*/ 0 h 330"/>
                  <a:gd name="T36" fmla="*/ 0 w 277"/>
                  <a:gd name="T37" fmla="*/ 0 h 330"/>
                  <a:gd name="T38" fmla="*/ 0 w 277"/>
                  <a:gd name="T39" fmla="*/ 0 h 330"/>
                  <a:gd name="T40" fmla="*/ 0 w 277"/>
                  <a:gd name="T41" fmla="*/ 0 h 330"/>
                  <a:gd name="T42" fmla="*/ 0 w 277"/>
                  <a:gd name="T43" fmla="*/ 0 h 330"/>
                  <a:gd name="T44" fmla="*/ 0 w 277"/>
                  <a:gd name="T45" fmla="*/ 0 h 330"/>
                  <a:gd name="T46" fmla="*/ 0 w 277"/>
                  <a:gd name="T47" fmla="*/ 0 h 330"/>
                  <a:gd name="T48" fmla="*/ 0 w 277"/>
                  <a:gd name="T49" fmla="*/ 0 h 330"/>
                  <a:gd name="T50" fmla="*/ 0 w 277"/>
                  <a:gd name="T51" fmla="*/ 0 h 330"/>
                  <a:gd name="T52" fmla="*/ 0 w 277"/>
                  <a:gd name="T53" fmla="*/ 0 h 330"/>
                  <a:gd name="T54" fmla="*/ 0 w 277"/>
                  <a:gd name="T55" fmla="*/ 0 h 330"/>
                  <a:gd name="T56" fmla="*/ 0 w 277"/>
                  <a:gd name="T57" fmla="*/ 0 h 330"/>
                  <a:gd name="T58" fmla="*/ 0 w 277"/>
                  <a:gd name="T59" fmla="*/ 0 h 330"/>
                  <a:gd name="T60" fmla="*/ 0 w 277"/>
                  <a:gd name="T61" fmla="*/ 0 h 330"/>
                  <a:gd name="T62" fmla="*/ 0 w 277"/>
                  <a:gd name="T63" fmla="*/ 0 h 330"/>
                  <a:gd name="T64" fmla="*/ 0 w 277"/>
                  <a:gd name="T65" fmla="*/ 0 h 330"/>
                  <a:gd name="T66" fmla="*/ 0 w 277"/>
                  <a:gd name="T67" fmla="*/ 0 h 330"/>
                  <a:gd name="T68" fmla="*/ 0 w 277"/>
                  <a:gd name="T69" fmla="*/ 0 h 330"/>
                  <a:gd name="T70" fmla="*/ 0 w 277"/>
                  <a:gd name="T71" fmla="*/ 0 h 330"/>
                  <a:gd name="T72" fmla="*/ 0 w 277"/>
                  <a:gd name="T73" fmla="*/ 0 h 330"/>
                  <a:gd name="T74" fmla="*/ 0 w 277"/>
                  <a:gd name="T75" fmla="*/ 0 h 330"/>
                  <a:gd name="T76" fmla="*/ 0 w 277"/>
                  <a:gd name="T77" fmla="*/ 0 h 330"/>
                  <a:gd name="T78" fmla="*/ 0 w 277"/>
                  <a:gd name="T79" fmla="*/ 0 h 330"/>
                  <a:gd name="T80" fmla="*/ 0 w 277"/>
                  <a:gd name="T81" fmla="*/ 0 h 330"/>
                  <a:gd name="T82" fmla="*/ 0 w 277"/>
                  <a:gd name="T83" fmla="*/ 0 h 330"/>
                  <a:gd name="T84" fmla="*/ 0 w 277"/>
                  <a:gd name="T85" fmla="*/ 0 h 330"/>
                  <a:gd name="T86" fmla="*/ 0 w 277"/>
                  <a:gd name="T87" fmla="*/ 0 h 330"/>
                  <a:gd name="T88" fmla="*/ 0 w 277"/>
                  <a:gd name="T89" fmla="*/ 0 h 330"/>
                  <a:gd name="T90" fmla="*/ 0 w 277"/>
                  <a:gd name="T91" fmla="*/ 0 h 330"/>
                  <a:gd name="T92" fmla="*/ 0 w 277"/>
                  <a:gd name="T93" fmla="*/ 0 h 330"/>
                  <a:gd name="T94" fmla="*/ 0 w 277"/>
                  <a:gd name="T95" fmla="*/ 0 h 330"/>
                  <a:gd name="T96" fmla="*/ 0 w 277"/>
                  <a:gd name="T97" fmla="*/ 0 h 330"/>
                  <a:gd name="T98" fmla="*/ 0 w 277"/>
                  <a:gd name="T99" fmla="*/ 0 h 330"/>
                  <a:gd name="T100" fmla="*/ 0 w 277"/>
                  <a:gd name="T101" fmla="*/ 0 h 330"/>
                  <a:gd name="T102" fmla="*/ 0 w 277"/>
                  <a:gd name="T103" fmla="*/ 0 h 330"/>
                  <a:gd name="T104" fmla="*/ 0 w 277"/>
                  <a:gd name="T105" fmla="*/ 0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7"/>
                  <a:gd name="T160" fmla="*/ 0 h 330"/>
                  <a:gd name="T161" fmla="*/ 277 w 277"/>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7" h="330">
                    <a:moveTo>
                      <a:pt x="176" y="0"/>
                    </a:moveTo>
                    <a:lnTo>
                      <a:pt x="182" y="2"/>
                    </a:lnTo>
                    <a:lnTo>
                      <a:pt x="190" y="5"/>
                    </a:lnTo>
                    <a:lnTo>
                      <a:pt x="195" y="7"/>
                    </a:lnTo>
                    <a:lnTo>
                      <a:pt x="203" y="10"/>
                    </a:lnTo>
                    <a:lnTo>
                      <a:pt x="209" y="13"/>
                    </a:lnTo>
                    <a:lnTo>
                      <a:pt x="216" y="16"/>
                    </a:lnTo>
                    <a:lnTo>
                      <a:pt x="223" y="18"/>
                    </a:lnTo>
                    <a:lnTo>
                      <a:pt x="231" y="23"/>
                    </a:lnTo>
                    <a:lnTo>
                      <a:pt x="237" y="26"/>
                    </a:lnTo>
                    <a:lnTo>
                      <a:pt x="244" y="30"/>
                    </a:lnTo>
                    <a:lnTo>
                      <a:pt x="250" y="35"/>
                    </a:lnTo>
                    <a:lnTo>
                      <a:pt x="256" y="40"/>
                    </a:lnTo>
                    <a:lnTo>
                      <a:pt x="262" y="45"/>
                    </a:lnTo>
                    <a:lnTo>
                      <a:pt x="267" y="51"/>
                    </a:lnTo>
                    <a:lnTo>
                      <a:pt x="272" y="57"/>
                    </a:lnTo>
                    <a:lnTo>
                      <a:pt x="277" y="65"/>
                    </a:lnTo>
                    <a:lnTo>
                      <a:pt x="265" y="56"/>
                    </a:lnTo>
                    <a:lnTo>
                      <a:pt x="253" y="51"/>
                    </a:lnTo>
                    <a:lnTo>
                      <a:pt x="241" y="47"/>
                    </a:lnTo>
                    <a:lnTo>
                      <a:pt x="229" y="45"/>
                    </a:lnTo>
                    <a:lnTo>
                      <a:pt x="216" y="45"/>
                    </a:lnTo>
                    <a:lnTo>
                      <a:pt x="203" y="45"/>
                    </a:lnTo>
                    <a:lnTo>
                      <a:pt x="191" y="47"/>
                    </a:lnTo>
                    <a:lnTo>
                      <a:pt x="179" y="51"/>
                    </a:lnTo>
                    <a:lnTo>
                      <a:pt x="166" y="54"/>
                    </a:lnTo>
                    <a:lnTo>
                      <a:pt x="154" y="60"/>
                    </a:lnTo>
                    <a:lnTo>
                      <a:pt x="142" y="65"/>
                    </a:lnTo>
                    <a:lnTo>
                      <a:pt x="132" y="73"/>
                    </a:lnTo>
                    <a:lnTo>
                      <a:pt x="121" y="81"/>
                    </a:lnTo>
                    <a:lnTo>
                      <a:pt x="112" y="89"/>
                    </a:lnTo>
                    <a:lnTo>
                      <a:pt x="102" y="97"/>
                    </a:lnTo>
                    <a:lnTo>
                      <a:pt x="96" y="108"/>
                    </a:lnTo>
                    <a:lnTo>
                      <a:pt x="101" y="104"/>
                    </a:lnTo>
                    <a:lnTo>
                      <a:pt x="108" y="101"/>
                    </a:lnTo>
                    <a:lnTo>
                      <a:pt x="116" y="97"/>
                    </a:lnTo>
                    <a:lnTo>
                      <a:pt x="124" y="94"/>
                    </a:lnTo>
                    <a:lnTo>
                      <a:pt x="132" y="91"/>
                    </a:lnTo>
                    <a:lnTo>
                      <a:pt x="139" y="88"/>
                    </a:lnTo>
                    <a:lnTo>
                      <a:pt x="147" y="85"/>
                    </a:lnTo>
                    <a:lnTo>
                      <a:pt x="155" y="83"/>
                    </a:lnTo>
                    <a:lnTo>
                      <a:pt x="162" y="80"/>
                    </a:lnTo>
                    <a:lnTo>
                      <a:pt x="171" y="77"/>
                    </a:lnTo>
                    <a:lnTo>
                      <a:pt x="178" y="75"/>
                    </a:lnTo>
                    <a:lnTo>
                      <a:pt x="187" y="75"/>
                    </a:lnTo>
                    <a:lnTo>
                      <a:pt x="195" y="75"/>
                    </a:lnTo>
                    <a:lnTo>
                      <a:pt x="202" y="76"/>
                    </a:lnTo>
                    <a:lnTo>
                      <a:pt x="210" y="77"/>
                    </a:lnTo>
                    <a:lnTo>
                      <a:pt x="218" y="81"/>
                    </a:lnTo>
                    <a:lnTo>
                      <a:pt x="209" y="81"/>
                    </a:lnTo>
                    <a:lnTo>
                      <a:pt x="199" y="82"/>
                    </a:lnTo>
                    <a:lnTo>
                      <a:pt x="190" y="83"/>
                    </a:lnTo>
                    <a:lnTo>
                      <a:pt x="181" y="86"/>
                    </a:lnTo>
                    <a:lnTo>
                      <a:pt x="172" y="89"/>
                    </a:lnTo>
                    <a:lnTo>
                      <a:pt x="162" y="92"/>
                    </a:lnTo>
                    <a:lnTo>
                      <a:pt x="153" y="96"/>
                    </a:lnTo>
                    <a:lnTo>
                      <a:pt x="143" y="101"/>
                    </a:lnTo>
                    <a:lnTo>
                      <a:pt x="134" y="107"/>
                    </a:lnTo>
                    <a:lnTo>
                      <a:pt x="125" y="111"/>
                    </a:lnTo>
                    <a:lnTo>
                      <a:pt x="115" y="118"/>
                    </a:lnTo>
                    <a:lnTo>
                      <a:pt x="106" y="124"/>
                    </a:lnTo>
                    <a:lnTo>
                      <a:pt x="97" y="130"/>
                    </a:lnTo>
                    <a:lnTo>
                      <a:pt x="87" y="137"/>
                    </a:lnTo>
                    <a:lnTo>
                      <a:pt x="79" y="144"/>
                    </a:lnTo>
                    <a:lnTo>
                      <a:pt x="71" y="151"/>
                    </a:lnTo>
                    <a:lnTo>
                      <a:pt x="78" y="148"/>
                    </a:lnTo>
                    <a:lnTo>
                      <a:pt x="86" y="146"/>
                    </a:lnTo>
                    <a:lnTo>
                      <a:pt x="95" y="143"/>
                    </a:lnTo>
                    <a:lnTo>
                      <a:pt x="104" y="140"/>
                    </a:lnTo>
                    <a:lnTo>
                      <a:pt x="113" y="135"/>
                    </a:lnTo>
                    <a:lnTo>
                      <a:pt x="122" y="132"/>
                    </a:lnTo>
                    <a:lnTo>
                      <a:pt x="132" y="129"/>
                    </a:lnTo>
                    <a:lnTo>
                      <a:pt x="142" y="127"/>
                    </a:lnTo>
                    <a:lnTo>
                      <a:pt x="152" y="123"/>
                    </a:lnTo>
                    <a:lnTo>
                      <a:pt x="161" y="121"/>
                    </a:lnTo>
                    <a:lnTo>
                      <a:pt x="170" y="120"/>
                    </a:lnTo>
                    <a:lnTo>
                      <a:pt x="179" y="121"/>
                    </a:lnTo>
                    <a:lnTo>
                      <a:pt x="188" y="121"/>
                    </a:lnTo>
                    <a:lnTo>
                      <a:pt x="196" y="124"/>
                    </a:lnTo>
                    <a:lnTo>
                      <a:pt x="203" y="128"/>
                    </a:lnTo>
                    <a:lnTo>
                      <a:pt x="211" y="135"/>
                    </a:lnTo>
                    <a:lnTo>
                      <a:pt x="199" y="135"/>
                    </a:lnTo>
                    <a:lnTo>
                      <a:pt x="189" y="138"/>
                    </a:lnTo>
                    <a:lnTo>
                      <a:pt x="178" y="140"/>
                    </a:lnTo>
                    <a:lnTo>
                      <a:pt x="168" y="143"/>
                    </a:lnTo>
                    <a:lnTo>
                      <a:pt x="157" y="146"/>
                    </a:lnTo>
                    <a:lnTo>
                      <a:pt x="146" y="149"/>
                    </a:lnTo>
                    <a:lnTo>
                      <a:pt x="136" y="153"/>
                    </a:lnTo>
                    <a:lnTo>
                      <a:pt x="125" y="158"/>
                    </a:lnTo>
                    <a:lnTo>
                      <a:pt x="116" y="163"/>
                    </a:lnTo>
                    <a:lnTo>
                      <a:pt x="105" y="167"/>
                    </a:lnTo>
                    <a:lnTo>
                      <a:pt x="95" y="172"/>
                    </a:lnTo>
                    <a:lnTo>
                      <a:pt x="86" y="178"/>
                    </a:lnTo>
                    <a:lnTo>
                      <a:pt x="77" y="184"/>
                    </a:lnTo>
                    <a:lnTo>
                      <a:pt x="68" y="188"/>
                    </a:lnTo>
                    <a:lnTo>
                      <a:pt x="60" y="195"/>
                    </a:lnTo>
                    <a:lnTo>
                      <a:pt x="53" y="201"/>
                    </a:lnTo>
                    <a:lnTo>
                      <a:pt x="46" y="201"/>
                    </a:lnTo>
                    <a:lnTo>
                      <a:pt x="42" y="203"/>
                    </a:lnTo>
                    <a:lnTo>
                      <a:pt x="38" y="206"/>
                    </a:lnTo>
                    <a:lnTo>
                      <a:pt x="36" y="212"/>
                    </a:lnTo>
                    <a:lnTo>
                      <a:pt x="35" y="217"/>
                    </a:lnTo>
                    <a:lnTo>
                      <a:pt x="35" y="222"/>
                    </a:lnTo>
                    <a:lnTo>
                      <a:pt x="37" y="227"/>
                    </a:lnTo>
                    <a:lnTo>
                      <a:pt x="40" y="234"/>
                    </a:lnTo>
                    <a:lnTo>
                      <a:pt x="45" y="226"/>
                    </a:lnTo>
                    <a:lnTo>
                      <a:pt x="52" y="222"/>
                    </a:lnTo>
                    <a:lnTo>
                      <a:pt x="60" y="215"/>
                    </a:lnTo>
                    <a:lnTo>
                      <a:pt x="68" y="210"/>
                    </a:lnTo>
                    <a:lnTo>
                      <a:pt x="76" y="205"/>
                    </a:lnTo>
                    <a:lnTo>
                      <a:pt x="83" y="200"/>
                    </a:lnTo>
                    <a:lnTo>
                      <a:pt x="92" y="195"/>
                    </a:lnTo>
                    <a:lnTo>
                      <a:pt x="100" y="192"/>
                    </a:lnTo>
                    <a:lnTo>
                      <a:pt x="108" y="187"/>
                    </a:lnTo>
                    <a:lnTo>
                      <a:pt x="117" y="185"/>
                    </a:lnTo>
                    <a:lnTo>
                      <a:pt x="125" y="183"/>
                    </a:lnTo>
                    <a:lnTo>
                      <a:pt x="134" y="182"/>
                    </a:lnTo>
                    <a:lnTo>
                      <a:pt x="143" y="180"/>
                    </a:lnTo>
                    <a:lnTo>
                      <a:pt x="152" y="181"/>
                    </a:lnTo>
                    <a:lnTo>
                      <a:pt x="160" y="182"/>
                    </a:lnTo>
                    <a:lnTo>
                      <a:pt x="169" y="184"/>
                    </a:lnTo>
                    <a:lnTo>
                      <a:pt x="162" y="186"/>
                    </a:lnTo>
                    <a:lnTo>
                      <a:pt x="157" y="187"/>
                    </a:lnTo>
                    <a:lnTo>
                      <a:pt x="153" y="189"/>
                    </a:lnTo>
                    <a:lnTo>
                      <a:pt x="147" y="192"/>
                    </a:lnTo>
                    <a:lnTo>
                      <a:pt x="142" y="195"/>
                    </a:lnTo>
                    <a:lnTo>
                      <a:pt x="137" y="197"/>
                    </a:lnTo>
                    <a:lnTo>
                      <a:pt x="132" y="200"/>
                    </a:lnTo>
                    <a:lnTo>
                      <a:pt x="126" y="203"/>
                    </a:lnTo>
                    <a:lnTo>
                      <a:pt x="121" y="205"/>
                    </a:lnTo>
                    <a:lnTo>
                      <a:pt x="116" y="207"/>
                    </a:lnTo>
                    <a:lnTo>
                      <a:pt x="111" y="210"/>
                    </a:lnTo>
                    <a:lnTo>
                      <a:pt x="106" y="213"/>
                    </a:lnTo>
                    <a:lnTo>
                      <a:pt x="100" y="215"/>
                    </a:lnTo>
                    <a:lnTo>
                      <a:pt x="96" y="218"/>
                    </a:lnTo>
                    <a:lnTo>
                      <a:pt x="90" y="221"/>
                    </a:lnTo>
                    <a:lnTo>
                      <a:pt x="85" y="223"/>
                    </a:lnTo>
                    <a:lnTo>
                      <a:pt x="87" y="227"/>
                    </a:lnTo>
                    <a:lnTo>
                      <a:pt x="91" y="231"/>
                    </a:lnTo>
                    <a:lnTo>
                      <a:pt x="96" y="234"/>
                    </a:lnTo>
                    <a:lnTo>
                      <a:pt x="100" y="235"/>
                    </a:lnTo>
                    <a:lnTo>
                      <a:pt x="106" y="234"/>
                    </a:lnTo>
                    <a:lnTo>
                      <a:pt x="111" y="233"/>
                    </a:lnTo>
                    <a:lnTo>
                      <a:pt x="117" y="231"/>
                    </a:lnTo>
                    <a:lnTo>
                      <a:pt x="124" y="229"/>
                    </a:lnTo>
                    <a:lnTo>
                      <a:pt x="130" y="225"/>
                    </a:lnTo>
                    <a:lnTo>
                      <a:pt x="137" y="223"/>
                    </a:lnTo>
                    <a:lnTo>
                      <a:pt x="143" y="221"/>
                    </a:lnTo>
                    <a:lnTo>
                      <a:pt x="150" y="219"/>
                    </a:lnTo>
                    <a:lnTo>
                      <a:pt x="156" y="217"/>
                    </a:lnTo>
                    <a:lnTo>
                      <a:pt x="162" y="217"/>
                    </a:lnTo>
                    <a:lnTo>
                      <a:pt x="168" y="217"/>
                    </a:lnTo>
                    <a:lnTo>
                      <a:pt x="175" y="220"/>
                    </a:lnTo>
                    <a:lnTo>
                      <a:pt x="171" y="224"/>
                    </a:lnTo>
                    <a:lnTo>
                      <a:pt x="166" y="227"/>
                    </a:lnTo>
                    <a:lnTo>
                      <a:pt x="160" y="230"/>
                    </a:lnTo>
                    <a:lnTo>
                      <a:pt x="155" y="234"/>
                    </a:lnTo>
                    <a:lnTo>
                      <a:pt x="148" y="235"/>
                    </a:lnTo>
                    <a:lnTo>
                      <a:pt x="141" y="238"/>
                    </a:lnTo>
                    <a:lnTo>
                      <a:pt x="134" y="240"/>
                    </a:lnTo>
                    <a:lnTo>
                      <a:pt x="128" y="242"/>
                    </a:lnTo>
                    <a:lnTo>
                      <a:pt x="121" y="243"/>
                    </a:lnTo>
                    <a:lnTo>
                      <a:pt x="116" y="246"/>
                    </a:lnTo>
                    <a:lnTo>
                      <a:pt x="109" y="249"/>
                    </a:lnTo>
                    <a:lnTo>
                      <a:pt x="105" y="253"/>
                    </a:lnTo>
                    <a:lnTo>
                      <a:pt x="100" y="257"/>
                    </a:lnTo>
                    <a:lnTo>
                      <a:pt x="97" y="262"/>
                    </a:lnTo>
                    <a:lnTo>
                      <a:pt x="96" y="268"/>
                    </a:lnTo>
                    <a:lnTo>
                      <a:pt x="96" y="276"/>
                    </a:lnTo>
                    <a:lnTo>
                      <a:pt x="96" y="278"/>
                    </a:lnTo>
                    <a:lnTo>
                      <a:pt x="97" y="279"/>
                    </a:lnTo>
                    <a:lnTo>
                      <a:pt x="105" y="274"/>
                    </a:lnTo>
                    <a:lnTo>
                      <a:pt x="113" y="269"/>
                    </a:lnTo>
                    <a:lnTo>
                      <a:pt x="120" y="264"/>
                    </a:lnTo>
                    <a:lnTo>
                      <a:pt x="128" y="261"/>
                    </a:lnTo>
                    <a:lnTo>
                      <a:pt x="136" y="257"/>
                    </a:lnTo>
                    <a:lnTo>
                      <a:pt x="145" y="255"/>
                    </a:lnTo>
                    <a:lnTo>
                      <a:pt x="150" y="254"/>
                    </a:lnTo>
                    <a:lnTo>
                      <a:pt x="155" y="254"/>
                    </a:lnTo>
                    <a:lnTo>
                      <a:pt x="160" y="255"/>
                    </a:lnTo>
                    <a:lnTo>
                      <a:pt x="165" y="257"/>
                    </a:lnTo>
                    <a:lnTo>
                      <a:pt x="160" y="262"/>
                    </a:lnTo>
                    <a:lnTo>
                      <a:pt x="156" y="270"/>
                    </a:lnTo>
                    <a:lnTo>
                      <a:pt x="151" y="275"/>
                    </a:lnTo>
                    <a:lnTo>
                      <a:pt x="145" y="281"/>
                    </a:lnTo>
                    <a:lnTo>
                      <a:pt x="139" y="285"/>
                    </a:lnTo>
                    <a:lnTo>
                      <a:pt x="134" y="290"/>
                    </a:lnTo>
                    <a:lnTo>
                      <a:pt x="127" y="294"/>
                    </a:lnTo>
                    <a:lnTo>
                      <a:pt x="121" y="298"/>
                    </a:lnTo>
                    <a:lnTo>
                      <a:pt x="114" y="300"/>
                    </a:lnTo>
                    <a:lnTo>
                      <a:pt x="106" y="304"/>
                    </a:lnTo>
                    <a:lnTo>
                      <a:pt x="100" y="308"/>
                    </a:lnTo>
                    <a:lnTo>
                      <a:pt x="94" y="312"/>
                    </a:lnTo>
                    <a:lnTo>
                      <a:pt x="87" y="316"/>
                    </a:lnTo>
                    <a:lnTo>
                      <a:pt x="81" y="319"/>
                    </a:lnTo>
                    <a:lnTo>
                      <a:pt x="75" y="325"/>
                    </a:lnTo>
                    <a:lnTo>
                      <a:pt x="69" y="330"/>
                    </a:lnTo>
                    <a:lnTo>
                      <a:pt x="44" y="313"/>
                    </a:lnTo>
                    <a:lnTo>
                      <a:pt x="26" y="293"/>
                    </a:lnTo>
                    <a:lnTo>
                      <a:pt x="13" y="270"/>
                    </a:lnTo>
                    <a:lnTo>
                      <a:pt x="4" y="245"/>
                    </a:lnTo>
                    <a:lnTo>
                      <a:pt x="0" y="219"/>
                    </a:lnTo>
                    <a:lnTo>
                      <a:pt x="1" y="191"/>
                    </a:lnTo>
                    <a:lnTo>
                      <a:pt x="4" y="164"/>
                    </a:lnTo>
                    <a:lnTo>
                      <a:pt x="14" y="137"/>
                    </a:lnTo>
                    <a:lnTo>
                      <a:pt x="24" y="109"/>
                    </a:lnTo>
                    <a:lnTo>
                      <a:pt x="40" y="85"/>
                    </a:lnTo>
                    <a:lnTo>
                      <a:pt x="57" y="62"/>
                    </a:lnTo>
                    <a:lnTo>
                      <a:pt x="78" y="43"/>
                    </a:lnTo>
                    <a:lnTo>
                      <a:pt x="99" y="25"/>
                    </a:lnTo>
                    <a:lnTo>
                      <a:pt x="123" y="13"/>
                    </a:lnTo>
                    <a:lnTo>
                      <a:pt x="148" y="3"/>
                    </a:lnTo>
                    <a:lnTo>
                      <a:pt x="17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9" name="Freeform 88"/>
              <p:cNvSpPr>
                <a:spLocks/>
              </p:cNvSpPr>
              <p:nvPr/>
            </p:nvSpPr>
            <p:spPr bwMode="auto">
              <a:xfrm>
                <a:off x="5695" y="2193"/>
                <a:ext cx="15" cy="13"/>
              </a:xfrm>
              <a:custGeom>
                <a:avLst/>
                <a:gdLst>
                  <a:gd name="T0" fmla="*/ 0 w 28"/>
                  <a:gd name="T1" fmla="*/ 0 h 22"/>
                  <a:gd name="T2" fmla="*/ 0 w 28"/>
                  <a:gd name="T3" fmla="*/ 0 h 22"/>
                  <a:gd name="T4" fmla="*/ 0 w 28"/>
                  <a:gd name="T5" fmla="*/ 0 h 22"/>
                  <a:gd name="T6" fmla="*/ 0 w 28"/>
                  <a:gd name="T7" fmla="*/ 0 h 22"/>
                  <a:gd name="T8" fmla="*/ 0 w 28"/>
                  <a:gd name="T9" fmla="*/ 0 h 22"/>
                  <a:gd name="T10" fmla="*/ 0 w 28"/>
                  <a:gd name="T11" fmla="*/ 0 h 22"/>
                  <a:gd name="T12" fmla="*/ 0 w 28"/>
                  <a:gd name="T13" fmla="*/ 0 h 22"/>
                  <a:gd name="T14" fmla="*/ 0 w 28"/>
                  <a:gd name="T15" fmla="*/ 0 h 22"/>
                  <a:gd name="T16" fmla="*/ 0 w 28"/>
                  <a:gd name="T17" fmla="*/ 0 h 22"/>
                  <a:gd name="T18" fmla="*/ 0 w 28"/>
                  <a:gd name="T19" fmla="*/ 0 h 22"/>
                  <a:gd name="T20" fmla="*/ 0 w 28"/>
                  <a:gd name="T21" fmla="*/ 0 h 22"/>
                  <a:gd name="T22" fmla="*/ 0 w 28"/>
                  <a:gd name="T23" fmla="*/ 0 h 22"/>
                  <a:gd name="T24" fmla="*/ 0 w 28"/>
                  <a:gd name="T25" fmla="*/ 0 h 22"/>
                  <a:gd name="T26" fmla="*/ 0 w 28"/>
                  <a:gd name="T27" fmla="*/ 0 h 22"/>
                  <a:gd name="T28" fmla="*/ 0 w 28"/>
                  <a:gd name="T29" fmla="*/ 0 h 22"/>
                  <a:gd name="T30" fmla="*/ 0 w 2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6" y="0"/>
                    </a:moveTo>
                    <a:lnTo>
                      <a:pt x="21" y="0"/>
                    </a:lnTo>
                    <a:lnTo>
                      <a:pt x="15" y="0"/>
                    </a:lnTo>
                    <a:lnTo>
                      <a:pt x="11" y="2"/>
                    </a:lnTo>
                    <a:lnTo>
                      <a:pt x="8" y="5"/>
                    </a:lnTo>
                    <a:lnTo>
                      <a:pt x="3" y="8"/>
                    </a:lnTo>
                    <a:lnTo>
                      <a:pt x="2" y="13"/>
                    </a:lnTo>
                    <a:lnTo>
                      <a:pt x="0" y="18"/>
                    </a:lnTo>
                    <a:lnTo>
                      <a:pt x="0" y="22"/>
                    </a:lnTo>
                    <a:lnTo>
                      <a:pt x="7" y="19"/>
                    </a:lnTo>
                    <a:lnTo>
                      <a:pt x="14" y="13"/>
                    </a:lnTo>
                    <a:lnTo>
                      <a:pt x="19" y="6"/>
                    </a:lnTo>
                    <a:lnTo>
                      <a:pt x="28" y="3"/>
                    </a:lnTo>
                    <a:lnTo>
                      <a:pt x="27" y="2"/>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0" name="Freeform 89"/>
              <p:cNvSpPr>
                <a:spLocks/>
              </p:cNvSpPr>
              <p:nvPr/>
            </p:nvSpPr>
            <p:spPr bwMode="auto">
              <a:xfrm>
                <a:off x="5718" y="2103"/>
                <a:ext cx="262" cy="174"/>
              </a:xfrm>
              <a:custGeom>
                <a:avLst/>
                <a:gdLst>
                  <a:gd name="T0" fmla="*/ 0 w 627"/>
                  <a:gd name="T1" fmla="*/ 0 h 419"/>
                  <a:gd name="T2" fmla="*/ 0 w 627"/>
                  <a:gd name="T3" fmla="*/ 0 h 419"/>
                  <a:gd name="T4" fmla="*/ 0 w 627"/>
                  <a:gd name="T5" fmla="*/ 0 h 419"/>
                  <a:gd name="T6" fmla="*/ 0 w 627"/>
                  <a:gd name="T7" fmla="*/ 0 h 419"/>
                  <a:gd name="T8" fmla="*/ 0 w 627"/>
                  <a:gd name="T9" fmla="*/ 0 h 419"/>
                  <a:gd name="T10" fmla="*/ 0 w 627"/>
                  <a:gd name="T11" fmla="*/ 0 h 419"/>
                  <a:gd name="T12" fmla="*/ 0 w 627"/>
                  <a:gd name="T13" fmla="*/ 0 h 419"/>
                  <a:gd name="T14" fmla="*/ 0 w 627"/>
                  <a:gd name="T15" fmla="*/ 0 h 419"/>
                  <a:gd name="T16" fmla="*/ 0 w 627"/>
                  <a:gd name="T17" fmla="*/ 0 h 419"/>
                  <a:gd name="T18" fmla="*/ 0 w 627"/>
                  <a:gd name="T19" fmla="*/ 0 h 419"/>
                  <a:gd name="T20" fmla="*/ 0 w 627"/>
                  <a:gd name="T21" fmla="*/ 0 h 419"/>
                  <a:gd name="T22" fmla="*/ 0 w 627"/>
                  <a:gd name="T23" fmla="*/ 0 h 419"/>
                  <a:gd name="T24" fmla="*/ 0 w 627"/>
                  <a:gd name="T25" fmla="*/ 0 h 419"/>
                  <a:gd name="T26" fmla="*/ 0 w 627"/>
                  <a:gd name="T27" fmla="*/ 0 h 419"/>
                  <a:gd name="T28" fmla="*/ 0 w 627"/>
                  <a:gd name="T29" fmla="*/ 0 h 419"/>
                  <a:gd name="T30" fmla="*/ 0 w 627"/>
                  <a:gd name="T31" fmla="*/ 0 h 419"/>
                  <a:gd name="T32" fmla="*/ 0 w 627"/>
                  <a:gd name="T33" fmla="*/ 0 h 419"/>
                  <a:gd name="T34" fmla="*/ 0 w 627"/>
                  <a:gd name="T35" fmla="*/ 0 h 419"/>
                  <a:gd name="T36" fmla="*/ 0 w 627"/>
                  <a:gd name="T37" fmla="*/ 0 h 419"/>
                  <a:gd name="T38" fmla="*/ 0 w 627"/>
                  <a:gd name="T39" fmla="*/ 0 h 419"/>
                  <a:gd name="T40" fmla="*/ 0 w 627"/>
                  <a:gd name="T41" fmla="*/ 0 h 419"/>
                  <a:gd name="T42" fmla="*/ 0 w 627"/>
                  <a:gd name="T43" fmla="*/ 0 h 419"/>
                  <a:gd name="T44" fmla="*/ 0 w 627"/>
                  <a:gd name="T45" fmla="*/ 0 h 419"/>
                  <a:gd name="T46" fmla="*/ 0 w 627"/>
                  <a:gd name="T47" fmla="*/ 0 h 419"/>
                  <a:gd name="T48" fmla="*/ 0 w 627"/>
                  <a:gd name="T49" fmla="*/ 0 h 419"/>
                  <a:gd name="T50" fmla="*/ 0 w 627"/>
                  <a:gd name="T51" fmla="*/ 0 h 419"/>
                  <a:gd name="T52" fmla="*/ 0 w 627"/>
                  <a:gd name="T53" fmla="*/ 0 h 419"/>
                  <a:gd name="T54" fmla="*/ 0 w 627"/>
                  <a:gd name="T55" fmla="*/ 0 h 419"/>
                  <a:gd name="T56" fmla="*/ 0 w 627"/>
                  <a:gd name="T57" fmla="*/ 0 h 419"/>
                  <a:gd name="T58" fmla="*/ 0 w 627"/>
                  <a:gd name="T59" fmla="*/ 0 h 419"/>
                  <a:gd name="T60" fmla="*/ 0 w 627"/>
                  <a:gd name="T61" fmla="*/ 0 h 419"/>
                  <a:gd name="T62" fmla="*/ 0 w 627"/>
                  <a:gd name="T63" fmla="*/ 0 h 419"/>
                  <a:gd name="T64" fmla="*/ 0 w 627"/>
                  <a:gd name="T65" fmla="*/ 0 h 419"/>
                  <a:gd name="T66" fmla="*/ 0 w 627"/>
                  <a:gd name="T67" fmla="*/ 0 h 419"/>
                  <a:gd name="T68" fmla="*/ 0 w 627"/>
                  <a:gd name="T69" fmla="*/ 0 h 419"/>
                  <a:gd name="T70" fmla="*/ 0 w 627"/>
                  <a:gd name="T71" fmla="*/ 0 h 419"/>
                  <a:gd name="T72" fmla="*/ 0 w 627"/>
                  <a:gd name="T73" fmla="*/ 0 h 419"/>
                  <a:gd name="T74" fmla="*/ 0 w 627"/>
                  <a:gd name="T75" fmla="*/ 0 h 419"/>
                  <a:gd name="T76" fmla="*/ 0 w 627"/>
                  <a:gd name="T77" fmla="*/ 0 h 419"/>
                  <a:gd name="T78" fmla="*/ 0 w 627"/>
                  <a:gd name="T79" fmla="*/ 0 h 419"/>
                  <a:gd name="T80" fmla="*/ 0 w 627"/>
                  <a:gd name="T81" fmla="*/ 0 h 419"/>
                  <a:gd name="T82" fmla="*/ 0 w 627"/>
                  <a:gd name="T83" fmla="*/ 0 h 419"/>
                  <a:gd name="T84" fmla="*/ 0 w 627"/>
                  <a:gd name="T85" fmla="*/ 0 h 419"/>
                  <a:gd name="T86" fmla="*/ 0 w 627"/>
                  <a:gd name="T87" fmla="*/ 0 h 419"/>
                  <a:gd name="T88" fmla="*/ 0 w 627"/>
                  <a:gd name="T89" fmla="*/ 0 h 419"/>
                  <a:gd name="T90" fmla="*/ 0 w 627"/>
                  <a:gd name="T91" fmla="*/ 0 h 419"/>
                  <a:gd name="T92" fmla="*/ 0 w 627"/>
                  <a:gd name="T93" fmla="*/ 0 h 419"/>
                  <a:gd name="T94" fmla="*/ 0 w 627"/>
                  <a:gd name="T95" fmla="*/ 0 h 419"/>
                  <a:gd name="T96" fmla="*/ 0 w 627"/>
                  <a:gd name="T97" fmla="*/ 0 h 419"/>
                  <a:gd name="T98" fmla="*/ 0 w 627"/>
                  <a:gd name="T99" fmla="*/ 0 h 419"/>
                  <a:gd name="T100" fmla="*/ 0 w 627"/>
                  <a:gd name="T101" fmla="*/ 0 h 419"/>
                  <a:gd name="T102" fmla="*/ 0 w 627"/>
                  <a:gd name="T103" fmla="*/ 0 h 419"/>
                  <a:gd name="T104" fmla="*/ 0 w 627"/>
                  <a:gd name="T105" fmla="*/ 0 h 419"/>
                  <a:gd name="T106" fmla="*/ 0 w 627"/>
                  <a:gd name="T107" fmla="*/ 0 h 419"/>
                  <a:gd name="T108" fmla="*/ 0 w 627"/>
                  <a:gd name="T109" fmla="*/ 0 h 419"/>
                  <a:gd name="T110" fmla="*/ 0 w 627"/>
                  <a:gd name="T111" fmla="*/ 0 h 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7"/>
                  <a:gd name="T169" fmla="*/ 0 h 419"/>
                  <a:gd name="T170" fmla="*/ 627 w 627"/>
                  <a:gd name="T171" fmla="*/ 419 h 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7" h="419">
                    <a:moveTo>
                      <a:pt x="511" y="3"/>
                    </a:moveTo>
                    <a:lnTo>
                      <a:pt x="519" y="0"/>
                    </a:lnTo>
                    <a:lnTo>
                      <a:pt x="529" y="0"/>
                    </a:lnTo>
                    <a:lnTo>
                      <a:pt x="538" y="0"/>
                    </a:lnTo>
                    <a:lnTo>
                      <a:pt x="548" y="1"/>
                    </a:lnTo>
                    <a:lnTo>
                      <a:pt x="557" y="2"/>
                    </a:lnTo>
                    <a:lnTo>
                      <a:pt x="568" y="5"/>
                    </a:lnTo>
                    <a:lnTo>
                      <a:pt x="578" y="7"/>
                    </a:lnTo>
                    <a:lnTo>
                      <a:pt x="589" y="12"/>
                    </a:lnTo>
                    <a:lnTo>
                      <a:pt x="596" y="15"/>
                    </a:lnTo>
                    <a:lnTo>
                      <a:pt x="605" y="21"/>
                    </a:lnTo>
                    <a:lnTo>
                      <a:pt x="612" y="26"/>
                    </a:lnTo>
                    <a:lnTo>
                      <a:pt x="619" y="33"/>
                    </a:lnTo>
                    <a:lnTo>
                      <a:pt x="623" y="40"/>
                    </a:lnTo>
                    <a:lnTo>
                      <a:pt x="626" y="49"/>
                    </a:lnTo>
                    <a:lnTo>
                      <a:pt x="627" y="57"/>
                    </a:lnTo>
                    <a:lnTo>
                      <a:pt x="627" y="68"/>
                    </a:lnTo>
                    <a:lnTo>
                      <a:pt x="622" y="66"/>
                    </a:lnTo>
                    <a:lnTo>
                      <a:pt x="616" y="64"/>
                    </a:lnTo>
                    <a:lnTo>
                      <a:pt x="612" y="62"/>
                    </a:lnTo>
                    <a:lnTo>
                      <a:pt x="606" y="59"/>
                    </a:lnTo>
                    <a:lnTo>
                      <a:pt x="601" y="55"/>
                    </a:lnTo>
                    <a:lnTo>
                      <a:pt x="596" y="53"/>
                    </a:lnTo>
                    <a:lnTo>
                      <a:pt x="592" y="51"/>
                    </a:lnTo>
                    <a:lnTo>
                      <a:pt x="587" y="48"/>
                    </a:lnTo>
                    <a:lnTo>
                      <a:pt x="582" y="45"/>
                    </a:lnTo>
                    <a:lnTo>
                      <a:pt x="576" y="43"/>
                    </a:lnTo>
                    <a:lnTo>
                      <a:pt x="572" y="40"/>
                    </a:lnTo>
                    <a:lnTo>
                      <a:pt x="567" y="40"/>
                    </a:lnTo>
                    <a:lnTo>
                      <a:pt x="557" y="40"/>
                    </a:lnTo>
                    <a:lnTo>
                      <a:pt x="549" y="44"/>
                    </a:lnTo>
                    <a:lnTo>
                      <a:pt x="554" y="44"/>
                    </a:lnTo>
                    <a:lnTo>
                      <a:pt x="558" y="44"/>
                    </a:lnTo>
                    <a:lnTo>
                      <a:pt x="562" y="44"/>
                    </a:lnTo>
                    <a:lnTo>
                      <a:pt x="567" y="47"/>
                    </a:lnTo>
                    <a:lnTo>
                      <a:pt x="574" y="51"/>
                    </a:lnTo>
                    <a:lnTo>
                      <a:pt x="579" y="57"/>
                    </a:lnTo>
                    <a:lnTo>
                      <a:pt x="583" y="63"/>
                    </a:lnTo>
                    <a:lnTo>
                      <a:pt x="586" y="68"/>
                    </a:lnTo>
                    <a:lnTo>
                      <a:pt x="588" y="73"/>
                    </a:lnTo>
                    <a:lnTo>
                      <a:pt x="591" y="80"/>
                    </a:lnTo>
                    <a:lnTo>
                      <a:pt x="591" y="84"/>
                    </a:lnTo>
                    <a:lnTo>
                      <a:pt x="592" y="89"/>
                    </a:lnTo>
                    <a:lnTo>
                      <a:pt x="591" y="91"/>
                    </a:lnTo>
                    <a:lnTo>
                      <a:pt x="590" y="94"/>
                    </a:lnTo>
                    <a:lnTo>
                      <a:pt x="585" y="96"/>
                    </a:lnTo>
                    <a:lnTo>
                      <a:pt x="578" y="94"/>
                    </a:lnTo>
                    <a:lnTo>
                      <a:pt x="574" y="91"/>
                    </a:lnTo>
                    <a:lnTo>
                      <a:pt x="571" y="89"/>
                    </a:lnTo>
                    <a:lnTo>
                      <a:pt x="566" y="83"/>
                    </a:lnTo>
                    <a:lnTo>
                      <a:pt x="560" y="78"/>
                    </a:lnTo>
                    <a:lnTo>
                      <a:pt x="554" y="75"/>
                    </a:lnTo>
                    <a:lnTo>
                      <a:pt x="551" y="73"/>
                    </a:lnTo>
                    <a:lnTo>
                      <a:pt x="548" y="71"/>
                    </a:lnTo>
                    <a:lnTo>
                      <a:pt x="546" y="70"/>
                    </a:lnTo>
                    <a:lnTo>
                      <a:pt x="541" y="65"/>
                    </a:lnTo>
                    <a:lnTo>
                      <a:pt x="538" y="61"/>
                    </a:lnTo>
                    <a:lnTo>
                      <a:pt x="533" y="58"/>
                    </a:lnTo>
                    <a:lnTo>
                      <a:pt x="527" y="57"/>
                    </a:lnTo>
                    <a:lnTo>
                      <a:pt x="534" y="62"/>
                    </a:lnTo>
                    <a:lnTo>
                      <a:pt x="540" y="69"/>
                    </a:lnTo>
                    <a:lnTo>
                      <a:pt x="546" y="76"/>
                    </a:lnTo>
                    <a:lnTo>
                      <a:pt x="551" y="85"/>
                    </a:lnTo>
                    <a:lnTo>
                      <a:pt x="554" y="92"/>
                    </a:lnTo>
                    <a:lnTo>
                      <a:pt x="555" y="101"/>
                    </a:lnTo>
                    <a:lnTo>
                      <a:pt x="555" y="107"/>
                    </a:lnTo>
                    <a:lnTo>
                      <a:pt x="554" y="111"/>
                    </a:lnTo>
                    <a:lnTo>
                      <a:pt x="551" y="113"/>
                    </a:lnTo>
                    <a:lnTo>
                      <a:pt x="546" y="113"/>
                    </a:lnTo>
                    <a:lnTo>
                      <a:pt x="539" y="110"/>
                    </a:lnTo>
                    <a:lnTo>
                      <a:pt x="532" y="103"/>
                    </a:lnTo>
                    <a:lnTo>
                      <a:pt x="526" y="96"/>
                    </a:lnTo>
                    <a:lnTo>
                      <a:pt x="520" y="90"/>
                    </a:lnTo>
                    <a:lnTo>
                      <a:pt x="514" y="84"/>
                    </a:lnTo>
                    <a:lnTo>
                      <a:pt x="508" y="79"/>
                    </a:lnTo>
                    <a:lnTo>
                      <a:pt x="501" y="73"/>
                    </a:lnTo>
                    <a:lnTo>
                      <a:pt x="494" y="70"/>
                    </a:lnTo>
                    <a:lnTo>
                      <a:pt x="487" y="68"/>
                    </a:lnTo>
                    <a:lnTo>
                      <a:pt x="481" y="68"/>
                    </a:lnTo>
                    <a:lnTo>
                      <a:pt x="483" y="72"/>
                    </a:lnTo>
                    <a:lnTo>
                      <a:pt x="486" y="77"/>
                    </a:lnTo>
                    <a:lnTo>
                      <a:pt x="491" y="82"/>
                    </a:lnTo>
                    <a:lnTo>
                      <a:pt x="496" y="86"/>
                    </a:lnTo>
                    <a:lnTo>
                      <a:pt x="500" y="90"/>
                    </a:lnTo>
                    <a:lnTo>
                      <a:pt x="505" y="94"/>
                    </a:lnTo>
                    <a:lnTo>
                      <a:pt x="511" y="99"/>
                    </a:lnTo>
                    <a:lnTo>
                      <a:pt x="516" y="104"/>
                    </a:lnTo>
                    <a:lnTo>
                      <a:pt x="519" y="108"/>
                    </a:lnTo>
                    <a:lnTo>
                      <a:pt x="523" y="112"/>
                    </a:lnTo>
                    <a:lnTo>
                      <a:pt x="527" y="118"/>
                    </a:lnTo>
                    <a:lnTo>
                      <a:pt x="530" y="123"/>
                    </a:lnTo>
                    <a:lnTo>
                      <a:pt x="532" y="128"/>
                    </a:lnTo>
                    <a:lnTo>
                      <a:pt x="533" y="134"/>
                    </a:lnTo>
                    <a:lnTo>
                      <a:pt x="533" y="141"/>
                    </a:lnTo>
                    <a:lnTo>
                      <a:pt x="532" y="148"/>
                    </a:lnTo>
                    <a:lnTo>
                      <a:pt x="528" y="146"/>
                    </a:lnTo>
                    <a:lnTo>
                      <a:pt x="523" y="144"/>
                    </a:lnTo>
                    <a:lnTo>
                      <a:pt x="518" y="139"/>
                    </a:lnTo>
                    <a:lnTo>
                      <a:pt x="513" y="136"/>
                    </a:lnTo>
                    <a:lnTo>
                      <a:pt x="507" y="130"/>
                    </a:lnTo>
                    <a:lnTo>
                      <a:pt x="501" y="127"/>
                    </a:lnTo>
                    <a:lnTo>
                      <a:pt x="495" y="121"/>
                    </a:lnTo>
                    <a:lnTo>
                      <a:pt x="489" y="117"/>
                    </a:lnTo>
                    <a:lnTo>
                      <a:pt x="482" y="111"/>
                    </a:lnTo>
                    <a:lnTo>
                      <a:pt x="476" y="107"/>
                    </a:lnTo>
                    <a:lnTo>
                      <a:pt x="470" y="101"/>
                    </a:lnTo>
                    <a:lnTo>
                      <a:pt x="464" y="99"/>
                    </a:lnTo>
                    <a:lnTo>
                      <a:pt x="459" y="96"/>
                    </a:lnTo>
                    <a:lnTo>
                      <a:pt x="455" y="94"/>
                    </a:lnTo>
                    <a:lnTo>
                      <a:pt x="451" y="93"/>
                    </a:lnTo>
                    <a:lnTo>
                      <a:pt x="448" y="94"/>
                    </a:lnTo>
                    <a:lnTo>
                      <a:pt x="444" y="97"/>
                    </a:lnTo>
                    <a:lnTo>
                      <a:pt x="442" y="103"/>
                    </a:lnTo>
                    <a:lnTo>
                      <a:pt x="441" y="106"/>
                    </a:lnTo>
                    <a:lnTo>
                      <a:pt x="441" y="111"/>
                    </a:lnTo>
                    <a:lnTo>
                      <a:pt x="442" y="116"/>
                    </a:lnTo>
                    <a:lnTo>
                      <a:pt x="444" y="124"/>
                    </a:lnTo>
                    <a:lnTo>
                      <a:pt x="449" y="127"/>
                    </a:lnTo>
                    <a:lnTo>
                      <a:pt x="456" y="129"/>
                    </a:lnTo>
                    <a:lnTo>
                      <a:pt x="463" y="132"/>
                    </a:lnTo>
                    <a:lnTo>
                      <a:pt x="471" y="138"/>
                    </a:lnTo>
                    <a:lnTo>
                      <a:pt x="478" y="142"/>
                    </a:lnTo>
                    <a:lnTo>
                      <a:pt x="484" y="147"/>
                    </a:lnTo>
                    <a:lnTo>
                      <a:pt x="491" y="153"/>
                    </a:lnTo>
                    <a:lnTo>
                      <a:pt x="497" y="159"/>
                    </a:lnTo>
                    <a:lnTo>
                      <a:pt x="501" y="165"/>
                    </a:lnTo>
                    <a:lnTo>
                      <a:pt x="506" y="171"/>
                    </a:lnTo>
                    <a:lnTo>
                      <a:pt x="508" y="177"/>
                    </a:lnTo>
                    <a:lnTo>
                      <a:pt x="510" y="184"/>
                    </a:lnTo>
                    <a:lnTo>
                      <a:pt x="508" y="189"/>
                    </a:lnTo>
                    <a:lnTo>
                      <a:pt x="505" y="196"/>
                    </a:lnTo>
                    <a:lnTo>
                      <a:pt x="500" y="202"/>
                    </a:lnTo>
                    <a:lnTo>
                      <a:pt x="493" y="208"/>
                    </a:lnTo>
                    <a:lnTo>
                      <a:pt x="489" y="201"/>
                    </a:lnTo>
                    <a:lnTo>
                      <a:pt x="484" y="194"/>
                    </a:lnTo>
                    <a:lnTo>
                      <a:pt x="479" y="188"/>
                    </a:lnTo>
                    <a:lnTo>
                      <a:pt x="474" y="184"/>
                    </a:lnTo>
                    <a:lnTo>
                      <a:pt x="466" y="180"/>
                    </a:lnTo>
                    <a:lnTo>
                      <a:pt x="459" y="178"/>
                    </a:lnTo>
                    <a:lnTo>
                      <a:pt x="451" y="176"/>
                    </a:lnTo>
                    <a:lnTo>
                      <a:pt x="442" y="177"/>
                    </a:lnTo>
                    <a:lnTo>
                      <a:pt x="446" y="184"/>
                    </a:lnTo>
                    <a:lnTo>
                      <a:pt x="452" y="191"/>
                    </a:lnTo>
                    <a:lnTo>
                      <a:pt x="457" y="199"/>
                    </a:lnTo>
                    <a:lnTo>
                      <a:pt x="462" y="206"/>
                    </a:lnTo>
                    <a:lnTo>
                      <a:pt x="464" y="215"/>
                    </a:lnTo>
                    <a:lnTo>
                      <a:pt x="467" y="222"/>
                    </a:lnTo>
                    <a:lnTo>
                      <a:pt x="466" y="226"/>
                    </a:lnTo>
                    <a:lnTo>
                      <a:pt x="465" y="231"/>
                    </a:lnTo>
                    <a:lnTo>
                      <a:pt x="464" y="236"/>
                    </a:lnTo>
                    <a:lnTo>
                      <a:pt x="462" y="241"/>
                    </a:lnTo>
                    <a:lnTo>
                      <a:pt x="455" y="237"/>
                    </a:lnTo>
                    <a:lnTo>
                      <a:pt x="449" y="232"/>
                    </a:lnTo>
                    <a:lnTo>
                      <a:pt x="443" y="225"/>
                    </a:lnTo>
                    <a:lnTo>
                      <a:pt x="437" y="221"/>
                    </a:lnTo>
                    <a:lnTo>
                      <a:pt x="431" y="214"/>
                    </a:lnTo>
                    <a:lnTo>
                      <a:pt x="425" y="207"/>
                    </a:lnTo>
                    <a:lnTo>
                      <a:pt x="419" y="201"/>
                    </a:lnTo>
                    <a:lnTo>
                      <a:pt x="414" y="196"/>
                    </a:lnTo>
                    <a:lnTo>
                      <a:pt x="408" y="189"/>
                    </a:lnTo>
                    <a:lnTo>
                      <a:pt x="401" y="185"/>
                    </a:lnTo>
                    <a:lnTo>
                      <a:pt x="397" y="183"/>
                    </a:lnTo>
                    <a:lnTo>
                      <a:pt x="391" y="181"/>
                    </a:lnTo>
                    <a:lnTo>
                      <a:pt x="386" y="180"/>
                    </a:lnTo>
                    <a:lnTo>
                      <a:pt x="381" y="183"/>
                    </a:lnTo>
                    <a:lnTo>
                      <a:pt x="376" y="186"/>
                    </a:lnTo>
                    <a:lnTo>
                      <a:pt x="372" y="194"/>
                    </a:lnTo>
                    <a:lnTo>
                      <a:pt x="378" y="196"/>
                    </a:lnTo>
                    <a:lnTo>
                      <a:pt x="382" y="199"/>
                    </a:lnTo>
                    <a:lnTo>
                      <a:pt x="385" y="204"/>
                    </a:lnTo>
                    <a:lnTo>
                      <a:pt x="389" y="209"/>
                    </a:lnTo>
                    <a:lnTo>
                      <a:pt x="392" y="215"/>
                    </a:lnTo>
                    <a:lnTo>
                      <a:pt x="397" y="221"/>
                    </a:lnTo>
                    <a:lnTo>
                      <a:pt x="400" y="225"/>
                    </a:lnTo>
                    <a:lnTo>
                      <a:pt x="406" y="229"/>
                    </a:lnTo>
                    <a:lnTo>
                      <a:pt x="400" y="230"/>
                    </a:lnTo>
                    <a:lnTo>
                      <a:pt x="394" y="231"/>
                    </a:lnTo>
                    <a:lnTo>
                      <a:pt x="388" y="230"/>
                    </a:lnTo>
                    <a:lnTo>
                      <a:pt x="382" y="230"/>
                    </a:lnTo>
                    <a:lnTo>
                      <a:pt x="376" y="228"/>
                    </a:lnTo>
                    <a:lnTo>
                      <a:pt x="370" y="227"/>
                    </a:lnTo>
                    <a:lnTo>
                      <a:pt x="363" y="225"/>
                    </a:lnTo>
                    <a:lnTo>
                      <a:pt x="359" y="225"/>
                    </a:lnTo>
                    <a:lnTo>
                      <a:pt x="352" y="223"/>
                    </a:lnTo>
                    <a:lnTo>
                      <a:pt x="345" y="223"/>
                    </a:lnTo>
                    <a:lnTo>
                      <a:pt x="341" y="223"/>
                    </a:lnTo>
                    <a:lnTo>
                      <a:pt x="336" y="225"/>
                    </a:lnTo>
                    <a:lnTo>
                      <a:pt x="331" y="226"/>
                    </a:lnTo>
                    <a:lnTo>
                      <a:pt x="327" y="230"/>
                    </a:lnTo>
                    <a:lnTo>
                      <a:pt x="324" y="235"/>
                    </a:lnTo>
                    <a:lnTo>
                      <a:pt x="322" y="241"/>
                    </a:lnTo>
                    <a:lnTo>
                      <a:pt x="329" y="243"/>
                    </a:lnTo>
                    <a:lnTo>
                      <a:pt x="337" y="243"/>
                    </a:lnTo>
                    <a:lnTo>
                      <a:pt x="344" y="243"/>
                    </a:lnTo>
                    <a:lnTo>
                      <a:pt x="353" y="243"/>
                    </a:lnTo>
                    <a:lnTo>
                      <a:pt x="362" y="241"/>
                    </a:lnTo>
                    <a:lnTo>
                      <a:pt x="369" y="241"/>
                    </a:lnTo>
                    <a:lnTo>
                      <a:pt x="378" y="241"/>
                    </a:lnTo>
                    <a:lnTo>
                      <a:pt x="386" y="241"/>
                    </a:lnTo>
                    <a:lnTo>
                      <a:pt x="385" y="244"/>
                    </a:lnTo>
                    <a:lnTo>
                      <a:pt x="385" y="250"/>
                    </a:lnTo>
                    <a:lnTo>
                      <a:pt x="384" y="254"/>
                    </a:lnTo>
                    <a:lnTo>
                      <a:pt x="384" y="260"/>
                    </a:lnTo>
                    <a:lnTo>
                      <a:pt x="376" y="259"/>
                    </a:lnTo>
                    <a:lnTo>
                      <a:pt x="368" y="258"/>
                    </a:lnTo>
                    <a:lnTo>
                      <a:pt x="361" y="257"/>
                    </a:lnTo>
                    <a:lnTo>
                      <a:pt x="352" y="257"/>
                    </a:lnTo>
                    <a:lnTo>
                      <a:pt x="344" y="256"/>
                    </a:lnTo>
                    <a:lnTo>
                      <a:pt x="338" y="256"/>
                    </a:lnTo>
                    <a:lnTo>
                      <a:pt x="330" y="256"/>
                    </a:lnTo>
                    <a:lnTo>
                      <a:pt x="324" y="256"/>
                    </a:lnTo>
                    <a:lnTo>
                      <a:pt x="315" y="256"/>
                    </a:lnTo>
                    <a:lnTo>
                      <a:pt x="307" y="256"/>
                    </a:lnTo>
                    <a:lnTo>
                      <a:pt x="300" y="256"/>
                    </a:lnTo>
                    <a:lnTo>
                      <a:pt x="293" y="258"/>
                    </a:lnTo>
                    <a:lnTo>
                      <a:pt x="285" y="260"/>
                    </a:lnTo>
                    <a:lnTo>
                      <a:pt x="277" y="261"/>
                    </a:lnTo>
                    <a:lnTo>
                      <a:pt x="268" y="263"/>
                    </a:lnTo>
                    <a:lnTo>
                      <a:pt x="260" y="268"/>
                    </a:lnTo>
                    <a:lnTo>
                      <a:pt x="266" y="269"/>
                    </a:lnTo>
                    <a:lnTo>
                      <a:pt x="271" y="270"/>
                    </a:lnTo>
                    <a:lnTo>
                      <a:pt x="277" y="271"/>
                    </a:lnTo>
                    <a:lnTo>
                      <a:pt x="284" y="272"/>
                    </a:lnTo>
                    <a:lnTo>
                      <a:pt x="289" y="273"/>
                    </a:lnTo>
                    <a:lnTo>
                      <a:pt x="296" y="275"/>
                    </a:lnTo>
                    <a:lnTo>
                      <a:pt x="302" y="276"/>
                    </a:lnTo>
                    <a:lnTo>
                      <a:pt x="308" y="278"/>
                    </a:lnTo>
                    <a:lnTo>
                      <a:pt x="314" y="278"/>
                    </a:lnTo>
                    <a:lnTo>
                      <a:pt x="321" y="280"/>
                    </a:lnTo>
                    <a:lnTo>
                      <a:pt x="325" y="281"/>
                    </a:lnTo>
                    <a:lnTo>
                      <a:pt x="333" y="282"/>
                    </a:lnTo>
                    <a:lnTo>
                      <a:pt x="339" y="283"/>
                    </a:lnTo>
                    <a:lnTo>
                      <a:pt x="345" y="285"/>
                    </a:lnTo>
                    <a:lnTo>
                      <a:pt x="352" y="286"/>
                    </a:lnTo>
                    <a:lnTo>
                      <a:pt x="359" y="289"/>
                    </a:lnTo>
                    <a:lnTo>
                      <a:pt x="347" y="292"/>
                    </a:lnTo>
                    <a:lnTo>
                      <a:pt x="336" y="295"/>
                    </a:lnTo>
                    <a:lnTo>
                      <a:pt x="324" y="295"/>
                    </a:lnTo>
                    <a:lnTo>
                      <a:pt x="311" y="295"/>
                    </a:lnTo>
                    <a:lnTo>
                      <a:pt x="297" y="293"/>
                    </a:lnTo>
                    <a:lnTo>
                      <a:pt x="284" y="292"/>
                    </a:lnTo>
                    <a:lnTo>
                      <a:pt x="269" y="290"/>
                    </a:lnTo>
                    <a:lnTo>
                      <a:pt x="257" y="290"/>
                    </a:lnTo>
                    <a:lnTo>
                      <a:pt x="243" y="289"/>
                    </a:lnTo>
                    <a:lnTo>
                      <a:pt x="230" y="290"/>
                    </a:lnTo>
                    <a:lnTo>
                      <a:pt x="218" y="291"/>
                    </a:lnTo>
                    <a:lnTo>
                      <a:pt x="208" y="297"/>
                    </a:lnTo>
                    <a:lnTo>
                      <a:pt x="198" y="302"/>
                    </a:lnTo>
                    <a:lnTo>
                      <a:pt x="191" y="312"/>
                    </a:lnTo>
                    <a:lnTo>
                      <a:pt x="184" y="325"/>
                    </a:lnTo>
                    <a:lnTo>
                      <a:pt x="182" y="341"/>
                    </a:lnTo>
                    <a:lnTo>
                      <a:pt x="187" y="341"/>
                    </a:lnTo>
                    <a:lnTo>
                      <a:pt x="192" y="341"/>
                    </a:lnTo>
                    <a:lnTo>
                      <a:pt x="197" y="340"/>
                    </a:lnTo>
                    <a:lnTo>
                      <a:pt x="202" y="339"/>
                    </a:lnTo>
                    <a:lnTo>
                      <a:pt x="207" y="338"/>
                    </a:lnTo>
                    <a:lnTo>
                      <a:pt x="211" y="336"/>
                    </a:lnTo>
                    <a:lnTo>
                      <a:pt x="217" y="335"/>
                    </a:lnTo>
                    <a:lnTo>
                      <a:pt x="222" y="333"/>
                    </a:lnTo>
                    <a:lnTo>
                      <a:pt x="228" y="330"/>
                    </a:lnTo>
                    <a:lnTo>
                      <a:pt x="232" y="328"/>
                    </a:lnTo>
                    <a:lnTo>
                      <a:pt x="238" y="326"/>
                    </a:lnTo>
                    <a:lnTo>
                      <a:pt x="243" y="324"/>
                    </a:lnTo>
                    <a:lnTo>
                      <a:pt x="249" y="321"/>
                    </a:lnTo>
                    <a:lnTo>
                      <a:pt x="253" y="320"/>
                    </a:lnTo>
                    <a:lnTo>
                      <a:pt x="259" y="320"/>
                    </a:lnTo>
                    <a:lnTo>
                      <a:pt x="266" y="320"/>
                    </a:lnTo>
                    <a:lnTo>
                      <a:pt x="266" y="328"/>
                    </a:lnTo>
                    <a:lnTo>
                      <a:pt x="264" y="334"/>
                    </a:lnTo>
                    <a:lnTo>
                      <a:pt x="259" y="338"/>
                    </a:lnTo>
                    <a:lnTo>
                      <a:pt x="255" y="343"/>
                    </a:lnTo>
                    <a:lnTo>
                      <a:pt x="249" y="346"/>
                    </a:lnTo>
                    <a:lnTo>
                      <a:pt x="241" y="349"/>
                    </a:lnTo>
                    <a:lnTo>
                      <a:pt x="233" y="352"/>
                    </a:lnTo>
                    <a:lnTo>
                      <a:pt x="227" y="355"/>
                    </a:lnTo>
                    <a:lnTo>
                      <a:pt x="218" y="357"/>
                    </a:lnTo>
                    <a:lnTo>
                      <a:pt x="210" y="360"/>
                    </a:lnTo>
                    <a:lnTo>
                      <a:pt x="202" y="364"/>
                    </a:lnTo>
                    <a:lnTo>
                      <a:pt x="196" y="369"/>
                    </a:lnTo>
                    <a:lnTo>
                      <a:pt x="190" y="373"/>
                    </a:lnTo>
                    <a:lnTo>
                      <a:pt x="185" y="379"/>
                    </a:lnTo>
                    <a:lnTo>
                      <a:pt x="182" y="387"/>
                    </a:lnTo>
                    <a:lnTo>
                      <a:pt x="182" y="395"/>
                    </a:lnTo>
                    <a:lnTo>
                      <a:pt x="190" y="395"/>
                    </a:lnTo>
                    <a:lnTo>
                      <a:pt x="198" y="394"/>
                    </a:lnTo>
                    <a:lnTo>
                      <a:pt x="206" y="393"/>
                    </a:lnTo>
                    <a:lnTo>
                      <a:pt x="214" y="392"/>
                    </a:lnTo>
                    <a:lnTo>
                      <a:pt x="222" y="389"/>
                    </a:lnTo>
                    <a:lnTo>
                      <a:pt x="230" y="387"/>
                    </a:lnTo>
                    <a:lnTo>
                      <a:pt x="238" y="386"/>
                    </a:lnTo>
                    <a:lnTo>
                      <a:pt x="247" y="387"/>
                    </a:lnTo>
                    <a:lnTo>
                      <a:pt x="231" y="394"/>
                    </a:lnTo>
                    <a:lnTo>
                      <a:pt x="218" y="403"/>
                    </a:lnTo>
                    <a:lnTo>
                      <a:pt x="202" y="408"/>
                    </a:lnTo>
                    <a:lnTo>
                      <a:pt x="187" y="413"/>
                    </a:lnTo>
                    <a:lnTo>
                      <a:pt x="170" y="415"/>
                    </a:lnTo>
                    <a:lnTo>
                      <a:pt x="153" y="418"/>
                    </a:lnTo>
                    <a:lnTo>
                      <a:pt x="136" y="418"/>
                    </a:lnTo>
                    <a:lnTo>
                      <a:pt x="120" y="419"/>
                    </a:lnTo>
                    <a:lnTo>
                      <a:pt x="103" y="416"/>
                    </a:lnTo>
                    <a:lnTo>
                      <a:pt x="87" y="414"/>
                    </a:lnTo>
                    <a:lnTo>
                      <a:pt x="71" y="411"/>
                    </a:lnTo>
                    <a:lnTo>
                      <a:pt x="55" y="407"/>
                    </a:lnTo>
                    <a:lnTo>
                      <a:pt x="39" y="402"/>
                    </a:lnTo>
                    <a:lnTo>
                      <a:pt x="24" y="396"/>
                    </a:lnTo>
                    <a:lnTo>
                      <a:pt x="12" y="390"/>
                    </a:lnTo>
                    <a:lnTo>
                      <a:pt x="0" y="384"/>
                    </a:lnTo>
                    <a:lnTo>
                      <a:pt x="7" y="357"/>
                    </a:lnTo>
                    <a:lnTo>
                      <a:pt x="19" y="334"/>
                    </a:lnTo>
                    <a:lnTo>
                      <a:pt x="32" y="310"/>
                    </a:lnTo>
                    <a:lnTo>
                      <a:pt x="47" y="288"/>
                    </a:lnTo>
                    <a:lnTo>
                      <a:pt x="63" y="266"/>
                    </a:lnTo>
                    <a:lnTo>
                      <a:pt x="82" y="246"/>
                    </a:lnTo>
                    <a:lnTo>
                      <a:pt x="103" y="227"/>
                    </a:lnTo>
                    <a:lnTo>
                      <a:pt x="126" y="212"/>
                    </a:lnTo>
                    <a:lnTo>
                      <a:pt x="148" y="196"/>
                    </a:lnTo>
                    <a:lnTo>
                      <a:pt x="172" y="184"/>
                    </a:lnTo>
                    <a:lnTo>
                      <a:pt x="197" y="174"/>
                    </a:lnTo>
                    <a:lnTo>
                      <a:pt x="223" y="167"/>
                    </a:lnTo>
                    <a:lnTo>
                      <a:pt x="249" y="162"/>
                    </a:lnTo>
                    <a:lnTo>
                      <a:pt x="277" y="161"/>
                    </a:lnTo>
                    <a:lnTo>
                      <a:pt x="304" y="164"/>
                    </a:lnTo>
                    <a:lnTo>
                      <a:pt x="332" y="169"/>
                    </a:lnTo>
                    <a:lnTo>
                      <a:pt x="347" y="165"/>
                    </a:lnTo>
                    <a:lnTo>
                      <a:pt x="362" y="158"/>
                    </a:lnTo>
                    <a:lnTo>
                      <a:pt x="373" y="148"/>
                    </a:lnTo>
                    <a:lnTo>
                      <a:pt x="383" y="138"/>
                    </a:lnTo>
                    <a:lnTo>
                      <a:pt x="392" y="124"/>
                    </a:lnTo>
                    <a:lnTo>
                      <a:pt x="401" y="111"/>
                    </a:lnTo>
                    <a:lnTo>
                      <a:pt x="408" y="96"/>
                    </a:lnTo>
                    <a:lnTo>
                      <a:pt x="416" y="82"/>
                    </a:lnTo>
                    <a:lnTo>
                      <a:pt x="422" y="66"/>
                    </a:lnTo>
                    <a:lnTo>
                      <a:pt x="430" y="51"/>
                    </a:lnTo>
                    <a:lnTo>
                      <a:pt x="438" y="37"/>
                    </a:lnTo>
                    <a:lnTo>
                      <a:pt x="449" y="26"/>
                    </a:lnTo>
                    <a:lnTo>
                      <a:pt x="460" y="16"/>
                    </a:lnTo>
                    <a:lnTo>
                      <a:pt x="475" y="9"/>
                    </a:lnTo>
                    <a:lnTo>
                      <a:pt x="492" y="4"/>
                    </a:lnTo>
                    <a:lnTo>
                      <a:pt x="511"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1" name="Freeform 90"/>
              <p:cNvSpPr>
                <a:spLocks/>
              </p:cNvSpPr>
              <p:nvPr/>
            </p:nvSpPr>
            <p:spPr bwMode="auto">
              <a:xfrm>
                <a:off x="5241" y="2119"/>
                <a:ext cx="36" cy="26"/>
              </a:xfrm>
              <a:custGeom>
                <a:avLst/>
                <a:gdLst>
                  <a:gd name="T0" fmla="*/ 0 w 88"/>
                  <a:gd name="T1" fmla="*/ 0 h 62"/>
                  <a:gd name="T2" fmla="*/ 0 w 88"/>
                  <a:gd name="T3" fmla="*/ 0 h 62"/>
                  <a:gd name="T4" fmla="*/ 0 w 88"/>
                  <a:gd name="T5" fmla="*/ 0 h 62"/>
                  <a:gd name="T6" fmla="*/ 0 w 88"/>
                  <a:gd name="T7" fmla="*/ 0 h 62"/>
                  <a:gd name="T8" fmla="*/ 0 w 88"/>
                  <a:gd name="T9" fmla="*/ 0 h 62"/>
                  <a:gd name="T10" fmla="*/ 0 w 88"/>
                  <a:gd name="T11" fmla="*/ 0 h 62"/>
                  <a:gd name="T12" fmla="*/ 0 w 88"/>
                  <a:gd name="T13" fmla="*/ 0 h 62"/>
                  <a:gd name="T14" fmla="*/ 0 w 88"/>
                  <a:gd name="T15" fmla="*/ 0 h 62"/>
                  <a:gd name="T16" fmla="*/ 0 w 88"/>
                  <a:gd name="T17" fmla="*/ 0 h 62"/>
                  <a:gd name="T18" fmla="*/ 0 w 88"/>
                  <a:gd name="T19" fmla="*/ 0 h 62"/>
                  <a:gd name="T20" fmla="*/ 0 w 88"/>
                  <a:gd name="T21" fmla="*/ 0 h 62"/>
                  <a:gd name="T22" fmla="*/ 0 w 88"/>
                  <a:gd name="T23" fmla="*/ 0 h 62"/>
                  <a:gd name="T24" fmla="*/ 0 w 88"/>
                  <a:gd name="T25" fmla="*/ 0 h 62"/>
                  <a:gd name="T26" fmla="*/ 0 w 88"/>
                  <a:gd name="T27" fmla="*/ 0 h 62"/>
                  <a:gd name="T28" fmla="*/ 0 w 88"/>
                  <a:gd name="T29" fmla="*/ 0 h 62"/>
                  <a:gd name="T30" fmla="*/ 0 w 88"/>
                  <a:gd name="T31" fmla="*/ 0 h 62"/>
                  <a:gd name="T32" fmla="*/ 0 w 88"/>
                  <a:gd name="T33" fmla="*/ 0 h 62"/>
                  <a:gd name="T34" fmla="*/ 0 w 88"/>
                  <a:gd name="T35" fmla="*/ 0 h 62"/>
                  <a:gd name="T36" fmla="*/ 0 w 88"/>
                  <a:gd name="T37" fmla="*/ 0 h 62"/>
                  <a:gd name="T38" fmla="*/ 0 w 88"/>
                  <a:gd name="T39" fmla="*/ 0 h 62"/>
                  <a:gd name="T40" fmla="*/ 0 w 88"/>
                  <a:gd name="T41" fmla="*/ 0 h 62"/>
                  <a:gd name="T42" fmla="*/ 0 w 88"/>
                  <a:gd name="T43" fmla="*/ 0 h 62"/>
                  <a:gd name="T44" fmla="*/ 0 w 88"/>
                  <a:gd name="T45" fmla="*/ 0 h 62"/>
                  <a:gd name="T46" fmla="*/ 0 w 88"/>
                  <a:gd name="T47" fmla="*/ 0 h 62"/>
                  <a:gd name="T48" fmla="*/ 0 w 88"/>
                  <a:gd name="T49" fmla="*/ 0 h 62"/>
                  <a:gd name="T50" fmla="*/ 0 w 88"/>
                  <a:gd name="T51" fmla="*/ 0 h 62"/>
                  <a:gd name="T52" fmla="*/ 0 w 88"/>
                  <a:gd name="T53" fmla="*/ 0 h 62"/>
                  <a:gd name="T54" fmla="*/ 0 w 88"/>
                  <a:gd name="T55" fmla="*/ 0 h 62"/>
                  <a:gd name="T56" fmla="*/ 0 w 88"/>
                  <a:gd name="T57" fmla="*/ 0 h 62"/>
                  <a:gd name="T58" fmla="*/ 0 w 88"/>
                  <a:gd name="T59" fmla="*/ 0 h 62"/>
                  <a:gd name="T60" fmla="*/ 0 w 88"/>
                  <a:gd name="T61" fmla="*/ 0 h 62"/>
                  <a:gd name="T62" fmla="*/ 0 w 88"/>
                  <a:gd name="T63" fmla="*/ 0 h 62"/>
                  <a:gd name="T64" fmla="*/ 0 w 88"/>
                  <a:gd name="T65" fmla="*/ 0 h 62"/>
                  <a:gd name="T66" fmla="*/ 0 w 88"/>
                  <a:gd name="T67" fmla="*/ 0 h 62"/>
                  <a:gd name="T68" fmla="*/ 0 w 88"/>
                  <a:gd name="T69" fmla="*/ 0 h 62"/>
                  <a:gd name="T70" fmla="*/ 0 w 88"/>
                  <a:gd name="T71" fmla="*/ 0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62"/>
                  <a:gd name="T110" fmla="*/ 88 w 88"/>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62">
                    <a:moveTo>
                      <a:pt x="67" y="0"/>
                    </a:moveTo>
                    <a:lnTo>
                      <a:pt x="71" y="0"/>
                    </a:lnTo>
                    <a:lnTo>
                      <a:pt x="77" y="0"/>
                    </a:lnTo>
                    <a:lnTo>
                      <a:pt x="82" y="0"/>
                    </a:lnTo>
                    <a:lnTo>
                      <a:pt x="88" y="0"/>
                    </a:lnTo>
                    <a:lnTo>
                      <a:pt x="88" y="1"/>
                    </a:lnTo>
                    <a:lnTo>
                      <a:pt x="88" y="2"/>
                    </a:lnTo>
                    <a:lnTo>
                      <a:pt x="83" y="9"/>
                    </a:lnTo>
                    <a:lnTo>
                      <a:pt x="79" y="16"/>
                    </a:lnTo>
                    <a:lnTo>
                      <a:pt x="73" y="21"/>
                    </a:lnTo>
                    <a:lnTo>
                      <a:pt x="69" y="27"/>
                    </a:lnTo>
                    <a:lnTo>
                      <a:pt x="61" y="31"/>
                    </a:lnTo>
                    <a:lnTo>
                      <a:pt x="55" y="36"/>
                    </a:lnTo>
                    <a:lnTo>
                      <a:pt x="49" y="39"/>
                    </a:lnTo>
                    <a:lnTo>
                      <a:pt x="42" y="43"/>
                    </a:lnTo>
                    <a:lnTo>
                      <a:pt x="36" y="44"/>
                    </a:lnTo>
                    <a:lnTo>
                      <a:pt x="31" y="46"/>
                    </a:lnTo>
                    <a:lnTo>
                      <a:pt x="25" y="48"/>
                    </a:lnTo>
                    <a:lnTo>
                      <a:pt x="20" y="51"/>
                    </a:lnTo>
                    <a:lnTo>
                      <a:pt x="14" y="53"/>
                    </a:lnTo>
                    <a:lnTo>
                      <a:pt x="10" y="56"/>
                    </a:lnTo>
                    <a:lnTo>
                      <a:pt x="5" y="58"/>
                    </a:lnTo>
                    <a:lnTo>
                      <a:pt x="0" y="62"/>
                    </a:lnTo>
                    <a:lnTo>
                      <a:pt x="2" y="54"/>
                    </a:lnTo>
                    <a:lnTo>
                      <a:pt x="5" y="46"/>
                    </a:lnTo>
                    <a:lnTo>
                      <a:pt x="8" y="40"/>
                    </a:lnTo>
                    <a:lnTo>
                      <a:pt x="12" y="35"/>
                    </a:lnTo>
                    <a:lnTo>
                      <a:pt x="16" y="28"/>
                    </a:lnTo>
                    <a:lnTo>
                      <a:pt x="22" y="24"/>
                    </a:lnTo>
                    <a:lnTo>
                      <a:pt x="27" y="19"/>
                    </a:lnTo>
                    <a:lnTo>
                      <a:pt x="32" y="14"/>
                    </a:lnTo>
                    <a:lnTo>
                      <a:pt x="40" y="9"/>
                    </a:lnTo>
                    <a:lnTo>
                      <a:pt x="49" y="5"/>
                    </a:lnTo>
                    <a:lnTo>
                      <a:pt x="57" y="2"/>
                    </a:lnTo>
                    <a:lnTo>
                      <a:pt x="6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2" name="Freeform 91"/>
              <p:cNvSpPr>
                <a:spLocks/>
              </p:cNvSpPr>
              <p:nvPr/>
            </p:nvSpPr>
            <p:spPr bwMode="auto">
              <a:xfrm>
                <a:off x="5584" y="2130"/>
                <a:ext cx="30" cy="13"/>
              </a:xfrm>
              <a:custGeom>
                <a:avLst/>
                <a:gdLst>
                  <a:gd name="T0" fmla="*/ 0 w 73"/>
                  <a:gd name="T1" fmla="*/ 0 h 33"/>
                  <a:gd name="T2" fmla="*/ 0 w 73"/>
                  <a:gd name="T3" fmla="*/ 0 h 33"/>
                  <a:gd name="T4" fmla="*/ 0 w 73"/>
                  <a:gd name="T5" fmla="*/ 0 h 33"/>
                  <a:gd name="T6" fmla="*/ 0 w 73"/>
                  <a:gd name="T7" fmla="*/ 0 h 33"/>
                  <a:gd name="T8" fmla="*/ 0 w 73"/>
                  <a:gd name="T9" fmla="*/ 0 h 33"/>
                  <a:gd name="T10" fmla="*/ 0 w 73"/>
                  <a:gd name="T11" fmla="*/ 0 h 33"/>
                  <a:gd name="T12" fmla="*/ 0 w 73"/>
                  <a:gd name="T13" fmla="*/ 0 h 33"/>
                  <a:gd name="T14" fmla="*/ 0 w 73"/>
                  <a:gd name="T15" fmla="*/ 0 h 33"/>
                  <a:gd name="T16" fmla="*/ 0 w 73"/>
                  <a:gd name="T17" fmla="*/ 0 h 33"/>
                  <a:gd name="T18" fmla="*/ 0 w 73"/>
                  <a:gd name="T19" fmla="*/ 0 h 33"/>
                  <a:gd name="T20" fmla="*/ 0 w 73"/>
                  <a:gd name="T21" fmla="*/ 0 h 33"/>
                  <a:gd name="T22" fmla="*/ 0 w 73"/>
                  <a:gd name="T23" fmla="*/ 0 h 33"/>
                  <a:gd name="T24" fmla="*/ 0 w 73"/>
                  <a:gd name="T25" fmla="*/ 0 h 33"/>
                  <a:gd name="T26" fmla="*/ 0 w 73"/>
                  <a:gd name="T27" fmla="*/ 0 h 33"/>
                  <a:gd name="T28" fmla="*/ 0 w 73"/>
                  <a:gd name="T29" fmla="*/ 0 h 33"/>
                  <a:gd name="T30" fmla="*/ 0 w 73"/>
                  <a:gd name="T31" fmla="*/ 0 h 33"/>
                  <a:gd name="T32" fmla="*/ 0 w 73"/>
                  <a:gd name="T33" fmla="*/ 0 h 33"/>
                  <a:gd name="T34" fmla="*/ 0 w 73"/>
                  <a:gd name="T35" fmla="*/ 0 h 33"/>
                  <a:gd name="T36" fmla="*/ 0 w 73"/>
                  <a:gd name="T37" fmla="*/ 0 h 33"/>
                  <a:gd name="T38" fmla="*/ 0 w 73"/>
                  <a:gd name="T39" fmla="*/ 0 h 33"/>
                  <a:gd name="T40" fmla="*/ 0 w 73"/>
                  <a:gd name="T41" fmla="*/ 0 h 33"/>
                  <a:gd name="T42" fmla="*/ 0 w 73"/>
                  <a:gd name="T43" fmla="*/ 0 h 33"/>
                  <a:gd name="T44" fmla="*/ 0 w 73"/>
                  <a:gd name="T45" fmla="*/ 0 h 33"/>
                  <a:gd name="T46" fmla="*/ 0 w 73"/>
                  <a:gd name="T47" fmla="*/ 0 h 33"/>
                  <a:gd name="T48" fmla="*/ 0 w 73"/>
                  <a:gd name="T49" fmla="*/ 0 h 33"/>
                  <a:gd name="T50" fmla="*/ 0 w 73"/>
                  <a:gd name="T51" fmla="*/ 0 h 33"/>
                  <a:gd name="T52" fmla="*/ 0 w 73"/>
                  <a:gd name="T53" fmla="*/ 0 h 33"/>
                  <a:gd name="T54" fmla="*/ 0 w 73"/>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3"/>
                  <a:gd name="T86" fmla="*/ 73 w 73"/>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3">
                    <a:moveTo>
                      <a:pt x="27" y="1"/>
                    </a:moveTo>
                    <a:lnTo>
                      <a:pt x="33" y="0"/>
                    </a:lnTo>
                    <a:lnTo>
                      <a:pt x="41" y="0"/>
                    </a:lnTo>
                    <a:lnTo>
                      <a:pt x="49" y="0"/>
                    </a:lnTo>
                    <a:lnTo>
                      <a:pt x="56" y="1"/>
                    </a:lnTo>
                    <a:lnTo>
                      <a:pt x="63" y="3"/>
                    </a:lnTo>
                    <a:lnTo>
                      <a:pt x="69" y="6"/>
                    </a:lnTo>
                    <a:lnTo>
                      <a:pt x="72" y="11"/>
                    </a:lnTo>
                    <a:lnTo>
                      <a:pt x="73" y="18"/>
                    </a:lnTo>
                    <a:lnTo>
                      <a:pt x="67" y="17"/>
                    </a:lnTo>
                    <a:lnTo>
                      <a:pt x="61" y="18"/>
                    </a:lnTo>
                    <a:lnTo>
                      <a:pt x="53" y="20"/>
                    </a:lnTo>
                    <a:lnTo>
                      <a:pt x="45" y="22"/>
                    </a:lnTo>
                    <a:lnTo>
                      <a:pt x="36" y="23"/>
                    </a:lnTo>
                    <a:lnTo>
                      <a:pt x="28" y="26"/>
                    </a:lnTo>
                    <a:lnTo>
                      <a:pt x="20" y="29"/>
                    </a:lnTo>
                    <a:lnTo>
                      <a:pt x="14" y="32"/>
                    </a:lnTo>
                    <a:lnTo>
                      <a:pt x="8" y="33"/>
                    </a:lnTo>
                    <a:lnTo>
                      <a:pt x="4" y="33"/>
                    </a:lnTo>
                    <a:lnTo>
                      <a:pt x="0" y="33"/>
                    </a:lnTo>
                    <a:lnTo>
                      <a:pt x="0" y="31"/>
                    </a:lnTo>
                    <a:lnTo>
                      <a:pt x="1" y="26"/>
                    </a:lnTo>
                    <a:lnTo>
                      <a:pt x="6" y="22"/>
                    </a:lnTo>
                    <a:lnTo>
                      <a:pt x="13" y="14"/>
                    </a:lnTo>
                    <a:lnTo>
                      <a:pt x="23" y="5"/>
                    </a:lnTo>
                    <a:lnTo>
                      <a:pt x="23" y="1"/>
                    </a:lnTo>
                    <a:lnTo>
                      <a:pt x="27"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3" name="Freeform 92"/>
              <p:cNvSpPr>
                <a:spLocks/>
              </p:cNvSpPr>
              <p:nvPr/>
            </p:nvSpPr>
            <p:spPr bwMode="auto">
              <a:xfrm>
                <a:off x="5208" y="2130"/>
                <a:ext cx="25" cy="28"/>
              </a:xfrm>
              <a:custGeom>
                <a:avLst/>
                <a:gdLst>
                  <a:gd name="T0" fmla="*/ 0 w 66"/>
                  <a:gd name="T1" fmla="*/ 0 h 66"/>
                  <a:gd name="T2" fmla="*/ 0 w 66"/>
                  <a:gd name="T3" fmla="*/ 0 h 66"/>
                  <a:gd name="T4" fmla="*/ 0 w 66"/>
                  <a:gd name="T5" fmla="*/ 0 h 66"/>
                  <a:gd name="T6" fmla="*/ 0 w 66"/>
                  <a:gd name="T7" fmla="*/ 0 h 66"/>
                  <a:gd name="T8" fmla="*/ 0 w 66"/>
                  <a:gd name="T9" fmla="*/ 0 h 66"/>
                  <a:gd name="T10" fmla="*/ 0 w 66"/>
                  <a:gd name="T11" fmla="*/ 0 h 66"/>
                  <a:gd name="T12" fmla="*/ 0 w 66"/>
                  <a:gd name="T13" fmla="*/ 0 h 66"/>
                  <a:gd name="T14" fmla="*/ 0 w 66"/>
                  <a:gd name="T15" fmla="*/ 0 h 66"/>
                  <a:gd name="T16" fmla="*/ 0 w 66"/>
                  <a:gd name="T17" fmla="*/ 0 h 66"/>
                  <a:gd name="T18" fmla="*/ 0 w 66"/>
                  <a:gd name="T19" fmla="*/ 0 h 66"/>
                  <a:gd name="T20" fmla="*/ 0 w 66"/>
                  <a:gd name="T21" fmla="*/ 0 h 66"/>
                  <a:gd name="T22" fmla="*/ 0 w 66"/>
                  <a:gd name="T23" fmla="*/ 0 h 66"/>
                  <a:gd name="T24" fmla="*/ 0 w 66"/>
                  <a:gd name="T25" fmla="*/ 0 h 66"/>
                  <a:gd name="T26" fmla="*/ 0 w 66"/>
                  <a:gd name="T27" fmla="*/ 0 h 66"/>
                  <a:gd name="T28" fmla="*/ 0 w 66"/>
                  <a:gd name="T29" fmla="*/ 0 h 66"/>
                  <a:gd name="T30" fmla="*/ 0 w 66"/>
                  <a:gd name="T31" fmla="*/ 0 h 66"/>
                  <a:gd name="T32" fmla="*/ 0 w 66"/>
                  <a:gd name="T33" fmla="*/ 0 h 66"/>
                  <a:gd name="T34" fmla="*/ 0 w 66"/>
                  <a:gd name="T35" fmla="*/ 0 h 66"/>
                  <a:gd name="T36" fmla="*/ 0 w 66"/>
                  <a:gd name="T37" fmla="*/ 0 h 66"/>
                  <a:gd name="T38" fmla="*/ 0 w 66"/>
                  <a:gd name="T39" fmla="*/ 0 h 66"/>
                  <a:gd name="T40" fmla="*/ 0 w 66"/>
                  <a:gd name="T41" fmla="*/ 0 h 66"/>
                  <a:gd name="T42" fmla="*/ 0 w 66"/>
                  <a:gd name="T43" fmla="*/ 0 h 66"/>
                  <a:gd name="T44" fmla="*/ 0 w 66"/>
                  <a:gd name="T45" fmla="*/ 0 h 66"/>
                  <a:gd name="T46" fmla="*/ 0 w 66"/>
                  <a:gd name="T47" fmla="*/ 0 h 66"/>
                  <a:gd name="T48" fmla="*/ 0 w 66"/>
                  <a:gd name="T49" fmla="*/ 0 h 66"/>
                  <a:gd name="T50" fmla="*/ 0 w 66"/>
                  <a:gd name="T51" fmla="*/ 0 h 66"/>
                  <a:gd name="T52" fmla="*/ 0 w 66"/>
                  <a:gd name="T53" fmla="*/ 0 h 66"/>
                  <a:gd name="T54" fmla="*/ 0 w 66"/>
                  <a:gd name="T55" fmla="*/ 0 h 66"/>
                  <a:gd name="T56" fmla="*/ 0 w 66"/>
                  <a:gd name="T57" fmla="*/ 0 h 66"/>
                  <a:gd name="T58" fmla="*/ 0 w 66"/>
                  <a:gd name="T59" fmla="*/ 0 h 66"/>
                  <a:gd name="T60" fmla="*/ 0 w 66"/>
                  <a:gd name="T61" fmla="*/ 0 h 66"/>
                  <a:gd name="T62" fmla="*/ 0 w 66"/>
                  <a:gd name="T63" fmla="*/ 0 h 66"/>
                  <a:gd name="T64" fmla="*/ 0 w 66"/>
                  <a:gd name="T65" fmla="*/ 0 h 66"/>
                  <a:gd name="T66" fmla="*/ 0 w 66"/>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66"/>
                  <a:gd name="T104" fmla="*/ 66 w 66"/>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66">
                    <a:moveTo>
                      <a:pt x="58" y="0"/>
                    </a:moveTo>
                    <a:lnTo>
                      <a:pt x="61" y="2"/>
                    </a:lnTo>
                    <a:lnTo>
                      <a:pt x="64" y="4"/>
                    </a:lnTo>
                    <a:lnTo>
                      <a:pt x="65" y="8"/>
                    </a:lnTo>
                    <a:lnTo>
                      <a:pt x="66" y="14"/>
                    </a:lnTo>
                    <a:lnTo>
                      <a:pt x="64" y="19"/>
                    </a:lnTo>
                    <a:lnTo>
                      <a:pt x="61" y="24"/>
                    </a:lnTo>
                    <a:lnTo>
                      <a:pt x="58" y="30"/>
                    </a:lnTo>
                    <a:lnTo>
                      <a:pt x="55" y="37"/>
                    </a:lnTo>
                    <a:lnTo>
                      <a:pt x="48" y="43"/>
                    </a:lnTo>
                    <a:lnTo>
                      <a:pt x="42" y="50"/>
                    </a:lnTo>
                    <a:lnTo>
                      <a:pt x="34" y="55"/>
                    </a:lnTo>
                    <a:lnTo>
                      <a:pt x="27" y="60"/>
                    </a:lnTo>
                    <a:lnTo>
                      <a:pt x="19" y="63"/>
                    </a:lnTo>
                    <a:lnTo>
                      <a:pt x="13" y="66"/>
                    </a:lnTo>
                    <a:lnTo>
                      <a:pt x="5" y="66"/>
                    </a:lnTo>
                    <a:lnTo>
                      <a:pt x="0" y="66"/>
                    </a:lnTo>
                    <a:lnTo>
                      <a:pt x="1" y="60"/>
                    </a:lnTo>
                    <a:lnTo>
                      <a:pt x="3" y="55"/>
                    </a:lnTo>
                    <a:lnTo>
                      <a:pt x="4" y="50"/>
                    </a:lnTo>
                    <a:lnTo>
                      <a:pt x="6" y="44"/>
                    </a:lnTo>
                    <a:lnTo>
                      <a:pt x="9" y="40"/>
                    </a:lnTo>
                    <a:lnTo>
                      <a:pt x="12" y="34"/>
                    </a:lnTo>
                    <a:lnTo>
                      <a:pt x="14" y="29"/>
                    </a:lnTo>
                    <a:lnTo>
                      <a:pt x="18" y="24"/>
                    </a:lnTo>
                    <a:lnTo>
                      <a:pt x="21" y="19"/>
                    </a:lnTo>
                    <a:lnTo>
                      <a:pt x="25" y="15"/>
                    </a:lnTo>
                    <a:lnTo>
                      <a:pt x="30" y="9"/>
                    </a:lnTo>
                    <a:lnTo>
                      <a:pt x="35" y="6"/>
                    </a:lnTo>
                    <a:lnTo>
                      <a:pt x="39" y="4"/>
                    </a:lnTo>
                    <a:lnTo>
                      <a:pt x="45" y="2"/>
                    </a:lnTo>
                    <a:lnTo>
                      <a:pt x="51" y="0"/>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4" name="Freeform 93"/>
              <p:cNvSpPr>
                <a:spLocks/>
              </p:cNvSpPr>
              <p:nvPr/>
            </p:nvSpPr>
            <p:spPr bwMode="auto">
              <a:xfrm>
                <a:off x="5410" y="2137"/>
                <a:ext cx="145" cy="160"/>
              </a:xfrm>
              <a:custGeom>
                <a:avLst/>
                <a:gdLst>
                  <a:gd name="T0" fmla="*/ 0 w 346"/>
                  <a:gd name="T1" fmla="*/ 0 h 383"/>
                  <a:gd name="T2" fmla="*/ 0 w 346"/>
                  <a:gd name="T3" fmla="*/ 0 h 383"/>
                  <a:gd name="T4" fmla="*/ 0 w 346"/>
                  <a:gd name="T5" fmla="*/ 0 h 383"/>
                  <a:gd name="T6" fmla="*/ 0 w 346"/>
                  <a:gd name="T7" fmla="*/ 0 h 383"/>
                  <a:gd name="T8" fmla="*/ 0 w 346"/>
                  <a:gd name="T9" fmla="*/ 0 h 383"/>
                  <a:gd name="T10" fmla="*/ 0 w 346"/>
                  <a:gd name="T11" fmla="*/ 0 h 383"/>
                  <a:gd name="T12" fmla="*/ 0 w 346"/>
                  <a:gd name="T13" fmla="*/ 0 h 383"/>
                  <a:gd name="T14" fmla="*/ 0 w 346"/>
                  <a:gd name="T15" fmla="*/ 0 h 383"/>
                  <a:gd name="T16" fmla="*/ 0 w 346"/>
                  <a:gd name="T17" fmla="*/ 0 h 383"/>
                  <a:gd name="T18" fmla="*/ 0 w 346"/>
                  <a:gd name="T19" fmla="*/ 0 h 383"/>
                  <a:gd name="T20" fmla="*/ 0 w 346"/>
                  <a:gd name="T21" fmla="*/ 0 h 383"/>
                  <a:gd name="T22" fmla="*/ 0 w 346"/>
                  <a:gd name="T23" fmla="*/ 0 h 383"/>
                  <a:gd name="T24" fmla="*/ 0 w 346"/>
                  <a:gd name="T25" fmla="*/ 0 h 383"/>
                  <a:gd name="T26" fmla="*/ 0 w 346"/>
                  <a:gd name="T27" fmla="*/ 0 h 383"/>
                  <a:gd name="T28" fmla="*/ 0 w 346"/>
                  <a:gd name="T29" fmla="*/ 0 h 383"/>
                  <a:gd name="T30" fmla="*/ 0 w 346"/>
                  <a:gd name="T31" fmla="*/ 0 h 383"/>
                  <a:gd name="T32" fmla="*/ 0 w 346"/>
                  <a:gd name="T33" fmla="*/ 0 h 383"/>
                  <a:gd name="T34" fmla="*/ 0 w 346"/>
                  <a:gd name="T35" fmla="*/ 0 h 383"/>
                  <a:gd name="T36" fmla="*/ 0 w 346"/>
                  <a:gd name="T37" fmla="*/ 0 h 383"/>
                  <a:gd name="T38" fmla="*/ 0 w 346"/>
                  <a:gd name="T39" fmla="*/ 0 h 383"/>
                  <a:gd name="T40" fmla="*/ 0 w 346"/>
                  <a:gd name="T41" fmla="*/ 0 h 383"/>
                  <a:gd name="T42" fmla="*/ 0 w 346"/>
                  <a:gd name="T43" fmla="*/ 0 h 383"/>
                  <a:gd name="T44" fmla="*/ 0 w 346"/>
                  <a:gd name="T45" fmla="*/ 0 h 383"/>
                  <a:gd name="T46" fmla="*/ 0 w 346"/>
                  <a:gd name="T47" fmla="*/ 0 h 383"/>
                  <a:gd name="T48" fmla="*/ 0 w 346"/>
                  <a:gd name="T49" fmla="*/ 0 h 383"/>
                  <a:gd name="T50" fmla="*/ 0 w 346"/>
                  <a:gd name="T51" fmla="*/ 0 h 383"/>
                  <a:gd name="T52" fmla="*/ 0 w 346"/>
                  <a:gd name="T53" fmla="*/ 0 h 383"/>
                  <a:gd name="T54" fmla="*/ 0 w 346"/>
                  <a:gd name="T55" fmla="*/ 0 h 383"/>
                  <a:gd name="T56" fmla="*/ 0 w 346"/>
                  <a:gd name="T57" fmla="*/ 0 h 383"/>
                  <a:gd name="T58" fmla="*/ 0 w 346"/>
                  <a:gd name="T59" fmla="*/ 0 h 383"/>
                  <a:gd name="T60" fmla="*/ 0 w 346"/>
                  <a:gd name="T61" fmla="*/ 0 h 383"/>
                  <a:gd name="T62" fmla="*/ 0 w 346"/>
                  <a:gd name="T63" fmla="*/ 0 h 383"/>
                  <a:gd name="T64" fmla="*/ 0 w 346"/>
                  <a:gd name="T65" fmla="*/ 0 h 383"/>
                  <a:gd name="T66" fmla="*/ 0 w 346"/>
                  <a:gd name="T67" fmla="*/ 0 h 383"/>
                  <a:gd name="T68" fmla="*/ 0 w 346"/>
                  <a:gd name="T69" fmla="*/ 0 h 383"/>
                  <a:gd name="T70" fmla="*/ 0 w 346"/>
                  <a:gd name="T71" fmla="*/ 0 h 383"/>
                  <a:gd name="T72" fmla="*/ 0 w 346"/>
                  <a:gd name="T73" fmla="*/ 0 h 383"/>
                  <a:gd name="T74" fmla="*/ 0 w 346"/>
                  <a:gd name="T75" fmla="*/ 0 h 383"/>
                  <a:gd name="T76" fmla="*/ 0 w 346"/>
                  <a:gd name="T77" fmla="*/ 0 h 383"/>
                  <a:gd name="T78" fmla="*/ 0 w 346"/>
                  <a:gd name="T79" fmla="*/ 0 h 383"/>
                  <a:gd name="T80" fmla="*/ 0 w 346"/>
                  <a:gd name="T81" fmla="*/ 0 h 383"/>
                  <a:gd name="T82" fmla="*/ 0 w 346"/>
                  <a:gd name="T83" fmla="*/ 0 h 383"/>
                  <a:gd name="T84" fmla="*/ 0 w 346"/>
                  <a:gd name="T85" fmla="*/ 0 h 383"/>
                  <a:gd name="T86" fmla="*/ 0 w 346"/>
                  <a:gd name="T87" fmla="*/ 0 h 383"/>
                  <a:gd name="T88" fmla="*/ 0 w 346"/>
                  <a:gd name="T89" fmla="*/ 0 h 383"/>
                  <a:gd name="T90" fmla="*/ 0 w 346"/>
                  <a:gd name="T91" fmla="*/ 0 h 383"/>
                  <a:gd name="T92" fmla="*/ 0 w 346"/>
                  <a:gd name="T93" fmla="*/ 0 h 383"/>
                  <a:gd name="T94" fmla="*/ 0 w 346"/>
                  <a:gd name="T95" fmla="*/ 0 h 383"/>
                  <a:gd name="T96" fmla="*/ 0 w 346"/>
                  <a:gd name="T97" fmla="*/ 0 h 383"/>
                  <a:gd name="T98" fmla="*/ 0 w 346"/>
                  <a:gd name="T99" fmla="*/ 0 h 383"/>
                  <a:gd name="T100" fmla="*/ 0 w 346"/>
                  <a:gd name="T101" fmla="*/ 0 h 383"/>
                  <a:gd name="T102" fmla="*/ 0 w 346"/>
                  <a:gd name="T103" fmla="*/ 0 h 383"/>
                  <a:gd name="T104" fmla="*/ 0 w 346"/>
                  <a:gd name="T105" fmla="*/ 0 h 383"/>
                  <a:gd name="T106" fmla="*/ 0 w 346"/>
                  <a:gd name="T107" fmla="*/ 0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6"/>
                  <a:gd name="T163" fmla="*/ 0 h 383"/>
                  <a:gd name="T164" fmla="*/ 346 w 346"/>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6" h="383">
                    <a:moveTo>
                      <a:pt x="305" y="0"/>
                    </a:moveTo>
                    <a:lnTo>
                      <a:pt x="317" y="1"/>
                    </a:lnTo>
                    <a:lnTo>
                      <a:pt x="326" y="3"/>
                    </a:lnTo>
                    <a:lnTo>
                      <a:pt x="334" y="7"/>
                    </a:lnTo>
                    <a:lnTo>
                      <a:pt x="340" y="13"/>
                    </a:lnTo>
                    <a:lnTo>
                      <a:pt x="343" y="19"/>
                    </a:lnTo>
                    <a:lnTo>
                      <a:pt x="346" y="26"/>
                    </a:lnTo>
                    <a:lnTo>
                      <a:pt x="346" y="33"/>
                    </a:lnTo>
                    <a:lnTo>
                      <a:pt x="346" y="41"/>
                    </a:lnTo>
                    <a:lnTo>
                      <a:pt x="343" y="48"/>
                    </a:lnTo>
                    <a:lnTo>
                      <a:pt x="338" y="55"/>
                    </a:lnTo>
                    <a:lnTo>
                      <a:pt x="333" y="60"/>
                    </a:lnTo>
                    <a:lnTo>
                      <a:pt x="326" y="67"/>
                    </a:lnTo>
                    <a:lnTo>
                      <a:pt x="318" y="70"/>
                    </a:lnTo>
                    <a:lnTo>
                      <a:pt x="308" y="73"/>
                    </a:lnTo>
                    <a:lnTo>
                      <a:pt x="298" y="75"/>
                    </a:lnTo>
                    <a:lnTo>
                      <a:pt x="288" y="75"/>
                    </a:lnTo>
                    <a:lnTo>
                      <a:pt x="283" y="75"/>
                    </a:lnTo>
                    <a:lnTo>
                      <a:pt x="278" y="76"/>
                    </a:lnTo>
                    <a:lnTo>
                      <a:pt x="273" y="77"/>
                    </a:lnTo>
                    <a:lnTo>
                      <a:pt x="268" y="77"/>
                    </a:lnTo>
                    <a:lnTo>
                      <a:pt x="262" y="77"/>
                    </a:lnTo>
                    <a:lnTo>
                      <a:pt x="259" y="79"/>
                    </a:lnTo>
                    <a:lnTo>
                      <a:pt x="253" y="80"/>
                    </a:lnTo>
                    <a:lnTo>
                      <a:pt x="249" y="81"/>
                    </a:lnTo>
                    <a:lnTo>
                      <a:pt x="240" y="84"/>
                    </a:lnTo>
                    <a:lnTo>
                      <a:pt x="230" y="90"/>
                    </a:lnTo>
                    <a:lnTo>
                      <a:pt x="222" y="96"/>
                    </a:lnTo>
                    <a:lnTo>
                      <a:pt x="214" y="104"/>
                    </a:lnTo>
                    <a:lnTo>
                      <a:pt x="222" y="103"/>
                    </a:lnTo>
                    <a:lnTo>
                      <a:pt x="228" y="103"/>
                    </a:lnTo>
                    <a:lnTo>
                      <a:pt x="236" y="102"/>
                    </a:lnTo>
                    <a:lnTo>
                      <a:pt x="243" y="102"/>
                    </a:lnTo>
                    <a:lnTo>
                      <a:pt x="251" y="100"/>
                    </a:lnTo>
                    <a:lnTo>
                      <a:pt x="259" y="100"/>
                    </a:lnTo>
                    <a:lnTo>
                      <a:pt x="267" y="98"/>
                    </a:lnTo>
                    <a:lnTo>
                      <a:pt x="275" y="98"/>
                    </a:lnTo>
                    <a:lnTo>
                      <a:pt x="281" y="97"/>
                    </a:lnTo>
                    <a:lnTo>
                      <a:pt x="288" y="96"/>
                    </a:lnTo>
                    <a:lnTo>
                      <a:pt x="296" y="96"/>
                    </a:lnTo>
                    <a:lnTo>
                      <a:pt x="303" y="96"/>
                    </a:lnTo>
                    <a:lnTo>
                      <a:pt x="310" y="95"/>
                    </a:lnTo>
                    <a:lnTo>
                      <a:pt x="317" y="95"/>
                    </a:lnTo>
                    <a:lnTo>
                      <a:pt x="323" y="95"/>
                    </a:lnTo>
                    <a:lnTo>
                      <a:pt x="330" y="96"/>
                    </a:lnTo>
                    <a:lnTo>
                      <a:pt x="330" y="98"/>
                    </a:lnTo>
                    <a:lnTo>
                      <a:pt x="330" y="102"/>
                    </a:lnTo>
                    <a:lnTo>
                      <a:pt x="330" y="106"/>
                    </a:lnTo>
                    <a:lnTo>
                      <a:pt x="330" y="110"/>
                    </a:lnTo>
                    <a:lnTo>
                      <a:pt x="324" y="111"/>
                    </a:lnTo>
                    <a:lnTo>
                      <a:pt x="318" y="113"/>
                    </a:lnTo>
                    <a:lnTo>
                      <a:pt x="313" y="115"/>
                    </a:lnTo>
                    <a:lnTo>
                      <a:pt x="307" y="117"/>
                    </a:lnTo>
                    <a:lnTo>
                      <a:pt x="301" y="117"/>
                    </a:lnTo>
                    <a:lnTo>
                      <a:pt x="296" y="119"/>
                    </a:lnTo>
                    <a:lnTo>
                      <a:pt x="290" y="121"/>
                    </a:lnTo>
                    <a:lnTo>
                      <a:pt x="285" y="124"/>
                    </a:lnTo>
                    <a:lnTo>
                      <a:pt x="279" y="125"/>
                    </a:lnTo>
                    <a:lnTo>
                      <a:pt x="273" y="127"/>
                    </a:lnTo>
                    <a:lnTo>
                      <a:pt x="267" y="128"/>
                    </a:lnTo>
                    <a:lnTo>
                      <a:pt x="261" y="130"/>
                    </a:lnTo>
                    <a:lnTo>
                      <a:pt x="256" y="131"/>
                    </a:lnTo>
                    <a:lnTo>
                      <a:pt x="250" y="132"/>
                    </a:lnTo>
                    <a:lnTo>
                      <a:pt x="244" y="133"/>
                    </a:lnTo>
                    <a:lnTo>
                      <a:pt x="240" y="134"/>
                    </a:lnTo>
                    <a:lnTo>
                      <a:pt x="239" y="139"/>
                    </a:lnTo>
                    <a:lnTo>
                      <a:pt x="240" y="145"/>
                    </a:lnTo>
                    <a:lnTo>
                      <a:pt x="242" y="147"/>
                    </a:lnTo>
                    <a:lnTo>
                      <a:pt x="247" y="151"/>
                    </a:lnTo>
                    <a:lnTo>
                      <a:pt x="251" y="151"/>
                    </a:lnTo>
                    <a:lnTo>
                      <a:pt x="258" y="152"/>
                    </a:lnTo>
                    <a:lnTo>
                      <a:pt x="262" y="151"/>
                    </a:lnTo>
                    <a:lnTo>
                      <a:pt x="270" y="151"/>
                    </a:lnTo>
                    <a:lnTo>
                      <a:pt x="277" y="149"/>
                    </a:lnTo>
                    <a:lnTo>
                      <a:pt x="284" y="147"/>
                    </a:lnTo>
                    <a:lnTo>
                      <a:pt x="291" y="146"/>
                    </a:lnTo>
                    <a:lnTo>
                      <a:pt x="298" y="145"/>
                    </a:lnTo>
                    <a:lnTo>
                      <a:pt x="304" y="144"/>
                    </a:lnTo>
                    <a:lnTo>
                      <a:pt x="311" y="143"/>
                    </a:lnTo>
                    <a:lnTo>
                      <a:pt x="317" y="143"/>
                    </a:lnTo>
                    <a:lnTo>
                      <a:pt x="323" y="145"/>
                    </a:lnTo>
                    <a:lnTo>
                      <a:pt x="320" y="153"/>
                    </a:lnTo>
                    <a:lnTo>
                      <a:pt x="317" y="161"/>
                    </a:lnTo>
                    <a:lnTo>
                      <a:pt x="312" y="166"/>
                    </a:lnTo>
                    <a:lnTo>
                      <a:pt x="306" y="171"/>
                    </a:lnTo>
                    <a:lnTo>
                      <a:pt x="299" y="172"/>
                    </a:lnTo>
                    <a:lnTo>
                      <a:pt x="291" y="174"/>
                    </a:lnTo>
                    <a:lnTo>
                      <a:pt x="282" y="175"/>
                    </a:lnTo>
                    <a:lnTo>
                      <a:pt x="275" y="177"/>
                    </a:lnTo>
                    <a:lnTo>
                      <a:pt x="265" y="177"/>
                    </a:lnTo>
                    <a:lnTo>
                      <a:pt x="257" y="179"/>
                    </a:lnTo>
                    <a:lnTo>
                      <a:pt x="248" y="180"/>
                    </a:lnTo>
                    <a:lnTo>
                      <a:pt x="241" y="184"/>
                    </a:lnTo>
                    <a:lnTo>
                      <a:pt x="233" y="186"/>
                    </a:lnTo>
                    <a:lnTo>
                      <a:pt x="228" y="191"/>
                    </a:lnTo>
                    <a:lnTo>
                      <a:pt x="223" y="198"/>
                    </a:lnTo>
                    <a:lnTo>
                      <a:pt x="222" y="208"/>
                    </a:lnTo>
                    <a:lnTo>
                      <a:pt x="216" y="209"/>
                    </a:lnTo>
                    <a:lnTo>
                      <a:pt x="211" y="211"/>
                    </a:lnTo>
                    <a:lnTo>
                      <a:pt x="205" y="212"/>
                    </a:lnTo>
                    <a:lnTo>
                      <a:pt x="202" y="212"/>
                    </a:lnTo>
                    <a:lnTo>
                      <a:pt x="196" y="212"/>
                    </a:lnTo>
                    <a:lnTo>
                      <a:pt x="191" y="213"/>
                    </a:lnTo>
                    <a:lnTo>
                      <a:pt x="186" y="215"/>
                    </a:lnTo>
                    <a:lnTo>
                      <a:pt x="184" y="218"/>
                    </a:lnTo>
                    <a:lnTo>
                      <a:pt x="187" y="224"/>
                    </a:lnTo>
                    <a:lnTo>
                      <a:pt x="193" y="229"/>
                    </a:lnTo>
                    <a:lnTo>
                      <a:pt x="201" y="231"/>
                    </a:lnTo>
                    <a:lnTo>
                      <a:pt x="207" y="234"/>
                    </a:lnTo>
                    <a:lnTo>
                      <a:pt x="213" y="233"/>
                    </a:lnTo>
                    <a:lnTo>
                      <a:pt x="221" y="232"/>
                    </a:lnTo>
                    <a:lnTo>
                      <a:pt x="227" y="231"/>
                    </a:lnTo>
                    <a:lnTo>
                      <a:pt x="235" y="229"/>
                    </a:lnTo>
                    <a:lnTo>
                      <a:pt x="242" y="227"/>
                    </a:lnTo>
                    <a:lnTo>
                      <a:pt x="249" y="225"/>
                    </a:lnTo>
                    <a:lnTo>
                      <a:pt x="256" y="222"/>
                    </a:lnTo>
                    <a:lnTo>
                      <a:pt x="263" y="222"/>
                    </a:lnTo>
                    <a:lnTo>
                      <a:pt x="269" y="220"/>
                    </a:lnTo>
                    <a:lnTo>
                      <a:pt x="276" y="220"/>
                    </a:lnTo>
                    <a:lnTo>
                      <a:pt x="281" y="219"/>
                    </a:lnTo>
                    <a:lnTo>
                      <a:pt x="287" y="221"/>
                    </a:lnTo>
                    <a:lnTo>
                      <a:pt x="292" y="222"/>
                    </a:lnTo>
                    <a:lnTo>
                      <a:pt x="297" y="226"/>
                    </a:lnTo>
                    <a:lnTo>
                      <a:pt x="300" y="230"/>
                    </a:lnTo>
                    <a:lnTo>
                      <a:pt x="304" y="238"/>
                    </a:lnTo>
                    <a:lnTo>
                      <a:pt x="288" y="241"/>
                    </a:lnTo>
                    <a:lnTo>
                      <a:pt x="274" y="243"/>
                    </a:lnTo>
                    <a:lnTo>
                      <a:pt x="259" y="247"/>
                    </a:lnTo>
                    <a:lnTo>
                      <a:pt x="244" y="250"/>
                    </a:lnTo>
                    <a:lnTo>
                      <a:pt x="230" y="254"/>
                    </a:lnTo>
                    <a:lnTo>
                      <a:pt x="215" y="259"/>
                    </a:lnTo>
                    <a:lnTo>
                      <a:pt x="201" y="262"/>
                    </a:lnTo>
                    <a:lnTo>
                      <a:pt x="186" y="266"/>
                    </a:lnTo>
                    <a:lnTo>
                      <a:pt x="171" y="268"/>
                    </a:lnTo>
                    <a:lnTo>
                      <a:pt x="156" y="270"/>
                    </a:lnTo>
                    <a:lnTo>
                      <a:pt x="142" y="272"/>
                    </a:lnTo>
                    <a:lnTo>
                      <a:pt x="127" y="273"/>
                    </a:lnTo>
                    <a:lnTo>
                      <a:pt x="111" y="272"/>
                    </a:lnTo>
                    <a:lnTo>
                      <a:pt x="96" y="271"/>
                    </a:lnTo>
                    <a:lnTo>
                      <a:pt x="81" y="269"/>
                    </a:lnTo>
                    <a:lnTo>
                      <a:pt x="66" y="266"/>
                    </a:lnTo>
                    <a:lnTo>
                      <a:pt x="67" y="272"/>
                    </a:lnTo>
                    <a:lnTo>
                      <a:pt x="71" y="279"/>
                    </a:lnTo>
                    <a:lnTo>
                      <a:pt x="75" y="284"/>
                    </a:lnTo>
                    <a:lnTo>
                      <a:pt x="83" y="288"/>
                    </a:lnTo>
                    <a:lnTo>
                      <a:pt x="90" y="289"/>
                    </a:lnTo>
                    <a:lnTo>
                      <a:pt x="100" y="292"/>
                    </a:lnTo>
                    <a:lnTo>
                      <a:pt x="108" y="293"/>
                    </a:lnTo>
                    <a:lnTo>
                      <a:pt x="120" y="294"/>
                    </a:lnTo>
                    <a:lnTo>
                      <a:pt x="130" y="293"/>
                    </a:lnTo>
                    <a:lnTo>
                      <a:pt x="142" y="292"/>
                    </a:lnTo>
                    <a:lnTo>
                      <a:pt x="153" y="291"/>
                    </a:lnTo>
                    <a:lnTo>
                      <a:pt x="165" y="291"/>
                    </a:lnTo>
                    <a:lnTo>
                      <a:pt x="174" y="289"/>
                    </a:lnTo>
                    <a:lnTo>
                      <a:pt x="184" y="288"/>
                    </a:lnTo>
                    <a:lnTo>
                      <a:pt x="194" y="288"/>
                    </a:lnTo>
                    <a:lnTo>
                      <a:pt x="204" y="288"/>
                    </a:lnTo>
                    <a:lnTo>
                      <a:pt x="210" y="289"/>
                    </a:lnTo>
                    <a:lnTo>
                      <a:pt x="217" y="289"/>
                    </a:lnTo>
                    <a:lnTo>
                      <a:pt x="223" y="288"/>
                    </a:lnTo>
                    <a:lnTo>
                      <a:pt x="231" y="288"/>
                    </a:lnTo>
                    <a:lnTo>
                      <a:pt x="239" y="285"/>
                    </a:lnTo>
                    <a:lnTo>
                      <a:pt x="246" y="284"/>
                    </a:lnTo>
                    <a:lnTo>
                      <a:pt x="254" y="282"/>
                    </a:lnTo>
                    <a:lnTo>
                      <a:pt x="261" y="280"/>
                    </a:lnTo>
                    <a:lnTo>
                      <a:pt x="268" y="278"/>
                    </a:lnTo>
                    <a:lnTo>
                      <a:pt x="275" y="277"/>
                    </a:lnTo>
                    <a:lnTo>
                      <a:pt x="280" y="275"/>
                    </a:lnTo>
                    <a:lnTo>
                      <a:pt x="287" y="276"/>
                    </a:lnTo>
                    <a:lnTo>
                      <a:pt x="293" y="276"/>
                    </a:lnTo>
                    <a:lnTo>
                      <a:pt x="298" y="279"/>
                    </a:lnTo>
                    <a:lnTo>
                      <a:pt x="302" y="283"/>
                    </a:lnTo>
                    <a:lnTo>
                      <a:pt x="307" y="288"/>
                    </a:lnTo>
                    <a:lnTo>
                      <a:pt x="292" y="292"/>
                    </a:lnTo>
                    <a:lnTo>
                      <a:pt x="277" y="297"/>
                    </a:lnTo>
                    <a:lnTo>
                      <a:pt x="260" y="301"/>
                    </a:lnTo>
                    <a:lnTo>
                      <a:pt x="244" y="306"/>
                    </a:lnTo>
                    <a:lnTo>
                      <a:pt x="227" y="309"/>
                    </a:lnTo>
                    <a:lnTo>
                      <a:pt x="212" y="314"/>
                    </a:lnTo>
                    <a:lnTo>
                      <a:pt x="194" y="317"/>
                    </a:lnTo>
                    <a:lnTo>
                      <a:pt x="179" y="321"/>
                    </a:lnTo>
                    <a:lnTo>
                      <a:pt x="162" y="322"/>
                    </a:lnTo>
                    <a:lnTo>
                      <a:pt x="146" y="323"/>
                    </a:lnTo>
                    <a:lnTo>
                      <a:pt x="129" y="322"/>
                    </a:lnTo>
                    <a:lnTo>
                      <a:pt x="114" y="321"/>
                    </a:lnTo>
                    <a:lnTo>
                      <a:pt x="99" y="316"/>
                    </a:lnTo>
                    <a:lnTo>
                      <a:pt x="84" y="312"/>
                    </a:lnTo>
                    <a:lnTo>
                      <a:pt x="70" y="304"/>
                    </a:lnTo>
                    <a:lnTo>
                      <a:pt x="56" y="296"/>
                    </a:lnTo>
                    <a:lnTo>
                      <a:pt x="54" y="302"/>
                    </a:lnTo>
                    <a:lnTo>
                      <a:pt x="54" y="307"/>
                    </a:lnTo>
                    <a:lnTo>
                      <a:pt x="55" y="313"/>
                    </a:lnTo>
                    <a:lnTo>
                      <a:pt x="59" y="319"/>
                    </a:lnTo>
                    <a:lnTo>
                      <a:pt x="62" y="323"/>
                    </a:lnTo>
                    <a:lnTo>
                      <a:pt x="66" y="328"/>
                    </a:lnTo>
                    <a:lnTo>
                      <a:pt x="71" y="333"/>
                    </a:lnTo>
                    <a:lnTo>
                      <a:pt x="77" y="338"/>
                    </a:lnTo>
                    <a:lnTo>
                      <a:pt x="82" y="342"/>
                    </a:lnTo>
                    <a:lnTo>
                      <a:pt x="89" y="345"/>
                    </a:lnTo>
                    <a:lnTo>
                      <a:pt x="96" y="347"/>
                    </a:lnTo>
                    <a:lnTo>
                      <a:pt x="103" y="351"/>
                    </a:lnTo>
                    <a:lnTo>
                      <a:pt x="108" y="353"/>
                    </a:lnTo>
                    <a:lnTo>
                      <a:pt x="115" y="355"/>
                    </a:lnTo>
                    <a:lnTo>
                      <a:pt x="121" y="357"/>
                    </a:lnTo>
                    <a:lnTo>
                      <a:pt x="127" y="359"/>
                    </a:lnTo>
                    <a:lnTo>
                      <a:pt x="123" y="363"/>
                    </a:lnTo>
                    <a:lnTo>
                      <a:pt x="119" y="366"/>
                    </a:lnTo>
                    <a:lnTo>
                      <a:pt x="115" y="368"/>
                    </a:lnTo>
                    <a:lnTo>
                      <a:pt x="111" y="370"/>
                    </a:lnTo>
                    <a:lnTo>
                      <a:pt x="103" y="371"/>
                    </a:lnTo>
                    <a:lnTo>
                      <a:pt x="94" y="369"/>
                    </a:lnTo>
                    <a:lnTo>
                      <a:pt x="89" y="366"/>
                    </a:lnTo>
                    <a:lnTo>
                      <a:pt x="85" y="364"/>
                    </a:lnTo>
                    <a:lnTo>
                      <a:pt x="80" y="362"/>
                    </a:lnTo>
                    <a:lnTo>
                      <a:pt x="75" y="361"/>
                    </a:lnTo>
                    <a:lnTo>
                      <a:pt x="70" y="358"/>
                    </a:lnTo>
                    <a:lnTo>
                      <a:pt x="65" y="356"/>
                    </a:lnTo>
                    <a:lnTo>
                      <a:pt x="61" y="354"/>
                    </a:lnTo>
                    <a:lnTo>
                      <a:pt x="56" y="352"/>
                    </a:lnTo>
                    <a:lnTo>
                      <a:pt x="51" y="348"/>
                    </a:lnTo>
                    <a:lnTo>
                      <a:pt x="44" y="346"/>
                    </a:lnTo>
                    <a:lnTo>
                      <a:pt x="39" y="345"/>
                    </a:lnTo>
                    <a:lnTo>
                      <a:pt x="34" y="346"/>
                    </a:lnTo>
                    <a:lnTo>
                      <a:pt x="30" y="348"/>
                    </a:lnTo>
                    <a:lnTo>
                      <a:pt x="27" y="354"/>
                    </a:lnTo>
                    <a:lnTo>
                      <a:pt x="25" y="356"/>
                    </a:lnTo>
                    <a:lnTo>
                      <a:pt x="25" y="361"/>
                    </a:lnTo>
                    <a:lnTo>
                      <a:pt x="24" y="364"/>
                    </a:lnTo>
                    <a:lnTo>
                      <a:pt x="24" y="371"/>
                    </a:lnTo>
                    <a:lnTo>
                      <a:pt x="17" y="373"/>
                    </a:lnTo>
                    <a:lnTo>
                      <a:pt x="12" y="377"/>
                    </a:lnTo>
                    <a:lnTo>
                      <a:pt x="6" y="380"/>
                    </a:lnTo>
                    <a:lnTo>
                      <a:pt x="0" y="383"/>
                    </a:lnTo>
                    <a:lnTo>
                      <a:pt x="9" y="364"/>
                    </a:lnTo>
                    <a:lnTo>
                      <a:pt x="15" y="346"/>
                    </a:lnTo>
                    <a:lnTo>
                      <a:pt x="21" y="328"/>
                    </a:lnTo>
                    <a:lnTo>
                      <a:pt x="25" y="310"/>
                    </a:lnTo>
                    <a:lnTo>
                      <a:pt x="26" y="291"/>
                    </a:lnTo>
                    <a:lnTo>
                      <a:pt x="28" y="273"/>
                    </a:lnTo>
                    <a:lnTo>
                      <a:pt x="28" y="255"/>
                    </a:lnTo>
                    <a:lnTo>
                      <a:pt x="28" y="237"/>
                    </a:lnTo>
                    <a:lnTo>
                      <a:pt x="26" y="218"/>
                    </a:lnTo>
                    <a:lnTo>
                      <a:pt x="25" y="199"/>
                    </a:lnTo>
                    <a:lnTo>
                      <a:pt x="24" y="181"/>
                    </a:lnTo>
                    <a:lnTo>
                      <a:pt x="24" y="163"/>
                    </a:lnTo>
                    <a:lnTo>
                      <a:pt x="24" y="144"/>
                    </a:lnTo>
                    <a:lnTo>
                      <a:pt x="25" y="125"/>
                    </a:lnTo>
                    <a:lnTo>
                      <a:pt x="26" y="107"/>
                    </a:lnTo>
                    <a:lnTo>
                      <a:pt x="31" y="89"/>
                    </a:lnTo>
                    <a:lnTo>
                      <a:pt x="42" y="98"/>
                    </a:lnTo>
                    <a:lnTo>
                      <a:pt x="54" y="106"/>
                    </a:lnTo>
                    <a:lnTo>
                      <a:pt x="68" y="111"/>
                    </a:lnTo>
                    <a:lnTo>
                      <a:pt x="81" y="115"/>
                    </a:lnTo>
                    <a:lnTo>
                      <a:pt x="94" y="116"/>
                    </a:lnTo>
                    <a:lnTo>
                      <a:pt x="108" y="117"/>
                    </a:lnTo>
                    <a:lnTo>
                      <a:pt x="123" y="115"/>
                    </a:lnTo>
                    <a:lnTo>
                      <a:pt x="137" y="113"/>
                    </a:lnTo>
                    <a:lnTo>
                      <a:pt x="151" y="108"/>
                    </a:lnTo>
                    <a:lnTo>
                      <a:pt x="165" y="101"/>
                    </a:lnTo>
                    <a:lnTo>
                      <a:pt x="179" y="94"/>
                    </a:lnTo>
                    <a:lnTo>
                      <a:pt x="193" y="86"/>
                    </a:lnTo>
                    <a:lnTo>
                      <a:pt x="205" y="76"/>
                    </a:lnTo>
                    <a:lnTo>
                      <a:pt x="219" y="65"/>
                    </a:lnTo>
                    <a:lnTo>
                      <a:pt x="230" y="54"/>
                    </a:lnTo>
                    <a:lnTo>
                      <a:pt x="242" y="42"/>
                    </a:lnTo>
                    <a:lnTo>
                      <a:pt x="249" y="36"/>
                    </a:lnTo>
                    <a:lnTo>
                      <a:pt x="258" y="31"/>
                    </a:lnTo>
                    <a:lnTo>
                      <a:pt x="265" y="23"/>
                    </a:lnTo>
                    <a:lnTo>
                      <a:pt x="273" y="19"/>
                    </a:lnTo>
                    <a:lnTo>
                      <a:pt x="280" y="13"/>
                    </a:lnTo>
                    <a:lnTo>
                      <a:pt x="288" y="7"/>
                    </a:lnTo>
                    <a:lnTo>
                      <a:pt x="296" y="2"/>
                    </a:lnTo>
                    <a:lnTo>
                      <a:pt x="30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5" name="Freeform 94"/>
              <p:cNvSpPr>
                <a:spLocks/>
              </p:cNvSpPr>
              <p:nvPr/>
            </p:nvSpPr>
            <p:spPr bwMode="auto">
              <a:xfrm>
                <a:off x="5523" y="2157"/>
                <a:ext cx="21" cy="13"/>
              </a:xfrm>
              <a:custGeom>
                <a:avLst/>
                <a:gdLst>
                  <a:gd name="T0" fmla="*/ 0 w 50"/>
                  <a:gd name="T1" fmla="*/ 0 h 37"/>
                  <a:gd name="T2" fmla="*/ 0 w 50"/>
                  <a:gd name="T3" fmla="*/ 0 h 37"/>
                  <a:gd name="T4" fmla="*/ 0 w 50"/>
                  <a:gd name="T5" fmla="*/ 0 h 37"/>
                  <a:gd name="T6" fmla="*/ 0 w 50"/>
                  <a:gd name="T7" fmla="*/ 0 h 37"/>
                  <a:gd name="T8" fmla="*/ 0 w 50"/>
                  <a:gd name="T9" fmla="*/ 0 h 37"/>
                  <a:gd name="T10" fmla="*/ 0 w 50"/>
                  <a:gd name="T11" fmla="*/ 0 h 37"/>
                  <a:gd name="T12" fmla="*/ 0 w 50"/>
                  <a:gd name="T13" fmla="*/ 0 h 37"/>
                  <a:gd name="T14" fmla="*/ 0 w 50"/>
                  <a:gd name="T15" fmla="*/ 0 h 37"/>
                  <a:gd name="T16" fmla="*/ 0 w 50"/>
                  <a:gd name="T17" fmla="*/ 0 h 37"/>
                  <a:gd name="T18" fmla="*/ 0 w 50"/>
                  <a:gd name="T19" fmla="*/ 0 h 37"/>
                  <a:gd name="T20" fmla="*/ 0 w 50"/>
                  <a:gd name="T21" fmla="*/ 0 h 37"/>
                  <a:gd name="T22" fmla="*/ 0 w 50"/>
                  <a:gd name="T23" fmla="*/ 0 h 37"/>
                  <a:gd name="T24" fmla="*/ 0 w 50"/>
                  <a:gd name="T25" fmla="*/ 0 h 37"/>
                  <a:gd name="T26" fmla="*/ 0 w 50"/>
                  <a:gd name="T27" fmla="*/ 0 h 37"/>
                  <a:gd name="T28" fmla="*/ 0 w 50"/>
                  <a:gd name="T29" fmla="*/ 0 h 37"/>
                  <a:gd name="T30" fmla="*/ 0 w 50"/>
                  <a:gd name="T31" fmla="*/ 0 h 37"/>
                  <a:gd name="T32" fmla="*/ 0 w 50"/>
                  <a:gd name="T33" fmla="*/ 0 h 37"/>
                  <a:gd name="T34" fmla="*/ 0 w 50"/>
                  <a:gd name="T35" fmla="*/ 0 h 37"/>
                  <a:gd name="T36" fmla="*/ 0 w 50"/>
                  <a:gd name="T37" fmla="*/ 0 h 37"/>
                  <a:gd name="T38" fmla="*/ 0 w 50"/>
                  <a:gd name="T39" fmla="*/ 0 h 37"/>
                  <a:gd name="T40" fmla="*/ 0 w 50"/>
                  <a:gd name="T41" fmla="*/ 0 h 37"/>
                  <a:gd name="T42" fmla="*/ 0 w 50"/>
                  <a:gd name="T43" fmla="*/ 0 h 37"/>
                  <a:gd name="T44" fmla="*/ 0 w 50"/>
                  <a:gd name="T45" fmla="*/ 0 h 37"/>
                  <a:gd name="T46" fmla="*/ 0 w 50"/>
                  <a:gd name="T47" fmla="*/ 0 h 37"/>
                  <a:gd name="T48" fmla="*/ 0 w 50"/>
                  <a:gd name="T49" fmla="*/ 0 h 37"/>
                  <a:gd name="T50" fmla="*/ 0 w 50"/>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7"/>
                  <a:gd name="T80" fmla="*/ 50 w 50"/>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7">
                    <a:moveTo>
                      <a:pt x="35" y="0"/>
                    </a:moveTo>
                    <a:lnTo>
                      <a:pt x="42" y="2"/>
                    </a:lnTo>
                    <a:lnTo>
                      <a:pt x="47" y="5"/>
                    </a:lnTo>
                    <a:lnTo>
                      <a:pt x="48" y="8"/>
                    </a:lnTo>
                    <a:lnTo>
                      <a:pt x="50" y="12"/>
                    </a:lnTo>
                    <a:lnTo>
                      <a:pt x="48" y="18"/>
                    </a:lnTo>
                    <a:lnTo>
                      <a:pt x="43" y="25"/>
                    </a:lnTo>
                    <a:lnTo>
                      <a:pt x="37" y="28"/>
                    </a:lnTo>
                    <a:lnTo>
                      <a:pt x="32" y="31"/>
                    </a:lnTo>
                    <a:lnTo>
                      <a:pt x="26" y="33"/>
                    </a:lnTo>
                    <a:lnTo>
                      <a:pt x="21" y="35"/>
                    </a:lnTo>
                    <a:lnTo>
                      <a:pt x="15" y="36"/>
                    </a:lnTo>
                    <a:lnTo>
                      <a:pt x="9" y="37"/>
                    </a:lnTo>
                    <a:lnTo>
                      <a:pt x="4" y="37"/>
                    </a:lnTo>
                    <a:lnTo>
                      <a:pt x="0" y="37"/>
                    </a:lnTo>
                    <a:lnTo>
                      <a:pt x="0" y="35"/>
                    </a:lnTo>
                    <a:lnTo>
                      <a:pt x="0" y="33"/>
                    </a:lnTo>
                    <a:lnTo>
                      <a:pt x="5" y="31"/>
                    </a:lnTo>
                    <a:lnTo>
                      <a:pt x="8" y="26"/>
                    </a:lnTo>
                    <a:lnTo>
                      <a:pt x="11" y="22"/>
                    </a:lnTo>
                    <a:lnTo>
                      <a:pt x="15" y="17"/>
                    </a:lnTo>
                    <a:lnTo>
                      <a:pt x="18" y="12"/>
                    </a:lnTo>
                    <a:lnTo>
                      <a:pt x="23" y="7"/>
                    </a:lnTo>
                    <a:lnTo>
                      <a:pt x="28" y="3"/>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6" name="Freeform 95"/>
              <p:cNvSpPr>
                <a:spLocks/>
              </p:cNvSpPr>
              <p:nvPr/>
            </p:nvSpPr>
            <p:spPr bwMode="auto">
              <a:xfrm>
                <a:off x="5755" y="2157"/>
                <a:ext cx="5" cy="7"/>
              </a:xfrm>
              <a:custGeom>
                <a:avLst/>
                <a:gdLst>
                  <a:gd name="T0" fmla="*/ 0 w 9"/>
                  <a:gd name="T1" fmla="*/ 0 h 17"/>
                  <a:gd name="T2" fmla="*/ 0 w 9"/>
                  <a:gd name="T3" fmla="*/ 0 h 17"/>
                  <a:gd name="T4" fmla="*/ 0 w 9"/>
                  <a:gd name="T5" fmla="*/ 0 h 17"/>
                  <a:gd name="T6" fmla="*/ 0 w 9"/>
                  <a:gd name="T7" fmla="*/ 0 h 17"/>
                  <a:gd name="T8" fmla="*/ 0 w 9"/>
                  <a:gd name="T9" fmla="*/ 0 h 17"/>
                  <a:gd name="T10" fmla="*/ 0 w 9"/>
                  <a:gd name="T11" fmla="*/ 0 h 17"/>
                  <a:gd name="T12" fmla="*/ 0 w 9"/>
                  <a:gd name="T13" fmla="*/ 0 h 17"/>
                  <a:gd name="T14" fmla="*/ 0 w 9"/>
                  <a:gd name="T15" fmla="*/ 0 h 17"/>
                  <a:gd name="T16" fmla="*/ 0 w 9"/>
                  <a:gd name="T17" fmla="*/ 0 h 17"/>
                  <a:gd name="T18" fmla="*/ 0 w 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7"/>
                  <a:gd name="T32" fmla="*/ 9 w 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7">
                    <a:moveTo>
                      <a:pt x="3" y="0"/>
                    </a:moveTo>
                    <a:lnTo>
                      <a:pt x="6" y="4"/>
                    </a:lnTo>
                    <a:lnTo>
                      <a:pt x="9" y="9"/>
                    </a:lnTo>
                    <a:lnTo>
                      <a:pt x="9" y="12"/>
                    </a:lnTo>
                    <a:lnTo>
                      <a:pt x="9" y="17"/>
                    </a:lnTo>
                    <a:lnTo>
                      <a:pt x="4" y="15"/>
                    </a:lnTo>
                    <a:lnTo>
                      <a:pt x="2" y="14"/>
                    </a:lnTo>
                    <a:lnTo>
                      <a:pt x="0" y="6"/>
                    </a:lnTo>
                    <a:lnTo>
                      <a:pt x="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7" name="Freeform 96"/>
              <p:cNvSpPr>
                <a:spLocks/>
              </p:cNvSpPr>
              <p:nvPr/>
            </p:nvSpPr>
            <p:spPr bwMode="auto">
              <a:xfrm>
                <a:off x="5866" y="2162"/>
                <a:ext cx="136" cy="122"/>
              </a:xfrm>
              <a:custGeom>
                <a:avLst/>
                <a:gdLst>
                  <a:gd name="T0" fmla="*/ 0 w 324"/>
                  <a:gd name="T1" fmla="*/ 0 h 292"/>
                  <a:gd name="T2" fmla="*/ 0 w 324"/>
                  <a:gd name="T3" fmla="*/ 0 h 292"/>
                  <a:gd name="T4" fmla="*/ 0 w 324"/>
                  <a:gd name="T5" fmla="*/ 0 h 292"/>
                  <a:gd name="T6" fmla="*/ 0 w 324"/>
                  <a:gd name="T7" fmla="*/ 0 h 292"/>
                  <a:gd name="T8" fmla="*/ 0 w 324"/>
                  <a:gd name="T9" fmla="*/ 0 h 292"/>
                  <a:gd name="T10" fmla="*/ 0 w 324"/>
                  <a:gd name="T11" fmla="*/ 0 h 292"/>
                  <a:gd name="T12" fmla="*/ 0 w 324"/>
                  <a:gd name="T13" fmla="*/ 0 h 292"/>
                  <a:gd name="T14" fmla="*/ 0 w 324"/>
                  <a:gd name="T15" fmla="*/ 0 h 292"/>
                  <a:gd name="T16" fmla="*/ 0 w 324"/>
                  <a:gd name="T17" fmla="*/ 0 h 292"/>
                  <a:gd name="T18" fmla="*/ 0 w 324"/>
                  <a:gd name="T19" fmla="*/ 0 h 292"/>
                  <a:gd name="T20" fmla="*/ 0 w 324"/>
                  <a:gd name="T21" fmla="*/ 0 h 292"/>
                  <a:gd name="T22" fmla="*/ 0 w 324"/>
                  <a:gd name="T23" fmla="*/ 0 h 292"/>
                  <a:gd name="T24" fmla="*/ 0 w 324"/>
                  <a:gd name="T25" fmla="*/ 0 h 292"/>
                  <a:gd name="T26" fmla="*/ 0 w 324"/>
                  <a:gd name="T27" fmla="*/ 0 h 292"/>
                  <a:gd name="T28" fmla="*/ 0 w 324"/>
                  <a:gd name="T29" fmla="*/ 0 h 292"/>
                  <a:gd name="T30" fmla="*/ 0 w 324"/>
                  <a:gd name="T31" fmla="*/ 0 h 292"/>
                  <a:gd name="T32" fmla="*/ 0 w 324"/>
                  <a:gd name="T33" fmla="*/ 0 h 292"/>
                  <a:gd name="T34" fmla="*/ 0 w 324"/>
                  <a:gd name="T35" fmla="*/ 0 h 292"/>
                  <a:gd name="T36" fmla="*/ 0 w 324"/>
                  <a:gd name="T37" fmla="*/ 0 h 292"/>
                  <a:gd name="T38" fmla="*/ 0 w 324"/>
                  <a:gd name="T39" fmla="*/ 0 h 292"/>
                  <a:gd name="T40" fmla="*/ 0 w 324"/>
                  <a:gd name="T41" fmla="*/ 0 h 292"/>
                  <a:gd name="T42" fmla="*/ 0 w 324"/>
                  <a:gd name="T43" fmla="*/ 0 h 292"/>
                  <a:gd name="T44" fmla="*/ 0 w 324"/>
                  <a:gd name="T45" fmla="*/ 0 h 292"/>
                  <a:gd name="T46" fmla="*/ 0 w 324"/>
                  <a:gd name="T47" fmla="*/ 0 h 292"/>
                  <a:gd name="T48" fmla="*/ 0 w 324"/>
                  <a:gd name="T49" fmla="*/ 0 h 292"/>
                  <a:gd name="T50" fmla="*/ 0 w 324"/>
                  <a:gd name="T51" fmla="*/ 0 h 292"/>
                  <a:gd name="T52" fmla="*/ 0 w 324"/>
                  <a:gd name="T53" fmla="*/ 0 h 292"/>
                  <a:gd name="T54" fmla="*/ 0 w 324"/>
                  <a:gd name="T55" fmla="*/ 0 h 292"/>
                  <a:gd name="T56" fmla="*/ 0 w 324"/>
                  <a:gd name="T57" fmla="*/ 0 h 292"/>
                  <a:gd name="T58" fmla="*/ 0 w 324"/>
                  <a:gd name="T59" fmla="*/ 0 h 292"/>
                  <a:gd name="T60" fmla="*/ 0 w 324"/>
                  <a:gd name="T61" fmla="*/ 0 h 292"/>
                  <a:gd name="T62" fmla="*/ 0 w 324"/>
                  <a:gd name="T63" fmla="*/ 0 h 292"/>
                  <a:gd name="T64" fmla="*/ 0 w 324"/>
                  <a:gd name="T65" fmla="*/ 0 h 292"/>
                  <a:gd name="T66" fmla="*/ 0 w 324"/>
                  <a:gd name="T67" fmla="*/ 0 h 292"/>
                  <a:gd name="T68" fmla="*/ 0 w 324"/>
                  <a:gd name="T69" fmla="*/ 0 h 292"/>
                  <a:gd name="T70" fmla="*/ 0 w 324"/>
                  <a:gd name="T71" fmla="*/ 0 h 292"/>
                  <a:gd name="T72" fmla="*/ 0 w 324"/>
                  <a:gd name="T73" fmla="*/ 0 h 292"/>
                  <a:gd name="T74" fmla="*/ 0 w 324"/>
                  <a:gd name="T75" fmla="*/ 0 h 292"/>
                  <a:gd name="T76" fmla="*/ 0 w 324"/>
                  <a:gd name="T77" fmla="*/ 0 h 292"/>
                  <a:gd name="T78" fmla="*/ 0 w 324"/>
                  <a:gd name="T79" fmla="*/ 0 h 292"/>
                  <a:gd name="T80" fmla="*/ 0 w 324"/>
                  <a:gd name="T81" fmla="*/ 0 h 292"/>
                  <a:gd name="T82" fmla="*/ 0 w 324"/>
                  <a:gd name="T83" fmla="*/ 0 h 292"/>
                  <a:gd name="T84" fmla="*/ 0 w 324"/>
                  <a:gd name="T85" fmla="*/ 0 h 292"/>
                  <a:gd name="T86" fmla="*/ 0 w 324"/>
                  <a:gd name="T87" fmla="*/ 0 h 292"/>
                  <a:gd name="T88" fmla="*/ 0 w 324"/>
                  <a:gd name="T89" fmla="*/ 0 h 292"/>
                  <a:gd name="T90" fmla="*/ 0 w 324"/>
                  <a:gd name="T91" fmla="*/ 0 h 292"/>
                  <a:gd name="T92" fmla="*/ 0 w 324"/>
                  <a:gd name="T93" fmla="*/ 0 h 292"/>
                  <a:gd name="T94" fmla="*/ 0 w 324"/>
                  <a:gd name="T95" fmla="*/ 0 h 292"/>
                  <a:gd name="T96" fmla="*/ 0 w 324"/>
                  <a:gd name="T97" fmla="*/ 0 h 292"/>
                  <a:gd name="T98" fmla="*/ 0 w 324"/>
                  <a:gd name="T99" fmla="*/ 0 h 292"/>
                  <a:gd name="T100" fmla="*/ 0 w 324"/>
                  <a:gd name="T101" fmla="*/ 0 h 292"/>
                  <a:gd name="T102" fmla="*/ 0 w 324"/>
                  <a:gd name="T103" fmla="*/ 0 h 292"/>
                  <a:gd name="T104" fmla="*/ 0 w 324"/>
                  <a:gd name="T105" fmla="*/ 0 h 292"/>
                  <a:gd name="T106" fmla="*/ 0 w 324"/>
                  <a:gd name="T107" fmla="*/ 0 h 292"/>
                  <a:gd name="T108" fmla="*/ 0 w 324"/>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4"/>
                  <a:gd name="T166" fmla="*/ 0 h 292"/>
                  <a:gd name="T167" fmla="*/ 324 w 324"/>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4" h="292">
                    <a:moveTo>
                      <a:pt x="282" y="0"/>
                    </a:moveTo>
                    <a:lnTo>
                      <a:pt x="282" y="6"/>
                    </a:lnTo>
                    <a:lnTo>
                      <a:pt x="282" y="12"/>
                    </a:lnTo>
                    <a:lnTo>
                      <a:pt x="281" y="18"/>
                    </a:lnTo>
                    <a:lnTo>
                      <a:pt x="281" y="25"/>
                    </a:lnTo>
                    <a:lnTo>
                      <a:pt x="279" y="31"/>
                    </a:lnTo>
                    <a:lnTo>
                      <a:pt x="278" y="38"/>
                    </a:lnTo>
                    <a:lnTo>
                      <a:pt x="277" y="44"/>
                    </a:lnTo>
                    <a:lnTo>
                      <a:pt x="276" y="51"/>
                    </a:lnTo>
                    <a:lnTo>
                      <a:pt x="272" y="57"/>
                    </a:lnTo>
                    <a:lnTo>
                      <a:pt x="269" y="63"/>
                    </a:lnTo>
                    <a:lnTo>
                      <a:pt x="267" y="69"/>
                    </a:lnTo>
                    <a:lnTo>
                      <a:pt x="264" y="76"/>
                    </a:lnTo>
                    <a:lnTo>
                      <a:pt x="259" y="82"/>
                    </a:lnTo>
                    <a:lnTo>
                      <a:pt x="257" y="88"/>
                    </a:lnTo>
                    <a:lnTo>
                      <a:pt x="253" y="94"/>
                    </a:lnTo>
                    <a:lnTo>
                      <a:pt x="250" y="100"/>
                    </a:lnTo>
                    <a:lnTo>
                      <a:pt x="256" y="101"/>
                    </a:lnTo>
                    <a:lnTo>
                      <a:pt x="261" y="101"/>
                    </a:lnTo>
                    <a:lnTo>
                      <a:pt x="267" y="99"/>
                    </a:lnTo>
                    <a:lnTo>
                      <a:pt x="273" y="97"/>
                    </a:lnTo>
                    <a:lnTo>
                      <a:pt x="277" y="94"/>
                    </a:lnTo>
                    <a:lnTo>
                      <a:pt x="281" y="90"/>
                    </a:lnTo>
                    <a:lnTo>
                      <a:pt x="286" y="85"/>
                    </a:lnTo>
                    <a:lnTo>
                      <a:pt x="291" y="80"/>
                    </a:lnTo>
                    <a:lnTo>
                      <a:pt x="295" y="74"/>
                    </a:lnTo>
                    <a:lnTo>
                      <a:pt x="298" y="68"/>
                    </a:lnTo>
                    <a:lnTo>
                      <a:pt x="302" y="61"/>
                    </a:lnTo>
                    <a:lnTo>
                      <a:pt x="306" y="56"/>
                    </a:lnTo>
                    <a:lnTo>
                      <a:pt x="310" y="50"/>
                    </a:lnTo>
                    <a:lnTo>
                      <a:pt x="314" y="45"/>
                    </a:lnTo>
                    <a:lnTo>
                      <a:pt x="319" y="39"/>
                    </a:lnTo>
                    <a:lnTo>
                      <a:pt x="324" y="37"/>
                    </a:lnTo>
                    <a:lnTo>
                      <a:pt x="324" y="45"/>
                    </a:lnTo>
                    <a:lnTo>
                      <a:pt x="324" y="54"/>
                    </a:lnTo>
                    <a:lnTo>
                      <a:pt x="324" y="61"/>
                    </a:lnTo>
                    <a:lnTo>
                      <a:pt x="323" y="69"/>
                    </a:lnTo>
                    <a:lnTo>
                      <a:pt x="320" y="75"/>
                    </a:lnTo>
                    <a:lnTo>
                      <a:pt x="318" y="82"/>
                    </a:lnTo>
                    <a:lnTo>
                      <a:pt x="314" y="87"/>
                    </a:lnTo>
                    <a:lnTo>
                      <a:pt x="312" y="93"/>
                    </a:lnTo>
                    <a:lnTo>
                      <a:pt x="305" y="100"/>
                    </a:lnTo>
                    <a:lnTo>
                      <a:pt x="296" y="107"/>
                    </a:lnTo>
                    <a:lnTo>
                      <a:pt x="288" y="113"/>
                    </a:lnTo>
                    <a:lnTo>
                      <a:pt x="280" y="119"/>
                    </a:lnTo>
                    <a:lnTo>
                      <a:pt x="270" y="124"/>
                    </a:lnTo>
                    <a:lnTo>
                      <a:pt x="260" y="129"/>
                    </a:lnTo>
                    <a:lnTo>
                      <a:pt x="250" y="133"/>
                    </a:lnTo>
                    <a:lnTo>
                      <a:pt x="240" y="138"/>
                    </a:lnTo>
                    <a:lnTo>
                      <a:pt x="230" y="142"/>
                    </a:lnTo>
                    <a:lnTo>
                      <a:pt x="219" y="146"/>
                    </a:lnTo>
                    <a:lnTo>
                      <a:pt x="209" y="149"/>
                    </a:lnTo>
                    <a:lnTo>
                      <a:pt x="199" y="153"/>
                    </a:lnTo>
                    <a:lnTo>
                      <a:pt x="189" y="158"/>
                    </a:lnTo>
                    <a:lnTo>
                      <a:pt x="180" y="162"/>
                    </a:lnTo>
                    <a:lnTo>
                      <a:pt x="171" y="168"/>
                    </a:lnTo>
                    <a:lnTo>
                      <a:pt x="163" y="172"/>
                    </a:lnTo>
                    <a:lnTo>
                      <a:pt x="168" y="173"/>
                    </a:lnTo>
                    <a:lnTo>
                      <a:pt x="175" y="174"/>
                    </a:lnTo>
                    <a:lnTo>
                      <a:pt x="180" y="174"/>
                    </a:lnTo>
                    <a:lnTo>
                      <a:pt x="186" y="175"/>
                    </a:lnTo>
                    <a:lnTo>
                      <a:pt x="193" y="174"/>
                    </a:lnTo>
                    <a:lnTo>
                      <a:pt x="199" y="174"/>
                    </a:lnTo>
                    <a:lnTo>
                      <a:pt x="205" y="173"/>
                    </a:lnTo>
                    <a:lnTo>
                      <a:pt x="212" y="172"/>
                    </a:lnTo>
                    <a:lnTo>
                      <a:pt x="219" y="171"/>
                    </a:lnTo>
                    <a:lnTo>
                      <a:pt x="225" y="169"/>
                    </a:lnTo>
                    <a:lnTo>
                      <a:pt x="231" y="168"/>
                    </a:lnTo>
                    <a:lnTo>
                      <a:pt x="238" y="166"/>
                    </a:lnTo>
                    <a:lnTo>
                      <a:pt x="244" y="163"/>
                    </a:lnTo>
                    <a:lnTo>
                      <a:pt x="251" y="162"/>
                    </a:lnTo>
                    <a:lnTo>
                      <a:pt x="258" y="160"/>
                    </a:lnTo>
                    <a:lnTo>
                      <a:pt x="265" y="158"/>
                    </a:lnTo>
                    <a:lnTo>
                      <a:pt x="252" y="165"/>
                    </a:lnTo>
                    <a:lnTo>
                      <a:pt x="240" y="172"/>
                    </a:lnTo>
                    <a:lnTo>
                      <a:pt x="227" y="178"/>
                    </a:lnTo>
                    <a:lnTo>
                      <a:pt x="214" y="184"/>
                    </a:lnTo>
                    <a:lnTo>
                      <a:pt x="199" y="188"/>
                    </a:lnTo>
                    <a:lnTo>
                      <a:pt x="185" y="192"/>
                    </a:lnTo>
                    <a:lnTo>
                      <a:pt x="172" y="196"/>
                    </a:lnTo>
                    <a:lnTo>
                      <a:pt x="158" y="200"/>
                    </a:lnTo>
                    <a:lnTo>
                      <a:pt x="143" y="202"/>
                    </a:lnTo>
                    <a:lnTo>
                      <a:pt x="128" y="205"/>
                    </a:lnTo>
                    <a:lnTo>
                      <a:pt x="114" y="207"/>
                    </a:lnTo>
                    <a:lnTo>
                      <a:pt x="101" y="209"/>
                    </a:lnTo>
                    <a:lnTo>
                      <a:pt x="87" y="211"/>
                    </a:lnTo>
                    <a:lnTo>
                      <a:pt x="74" y="214"/>
                    </a:lnTo>
                    <a:lnTo>
                      <a:pt x="62" y="217"/>
                    </a:lnTo>
                    <a:lnTo>
                      <a:pt x="51" y="220"/>
                    </a:lnTo>
                    <a:lnTo>
                      <a:pt x="64" y="225"/>
                    </a:lnTo>
                    <a:lnTo>
                      <a:pt x="78" y="228"/>
                    </a:lnTo>
                    <a:lnTo>
                      <a:pt x="91" y="229"/>
                    </a:lnTo>
                    <a:lnTo>
                      <a:pt x="105" y="231"/>
                    </a:lnTo>
                    <a:lnTo>
                      <a:pt x="119" y="230"/>
                    </a:lnTo>
                    <a:lnTo>
                      <a:pt x="133" y="229"/>
                    </a:lnTo>
                    <a:lnTo>
                      <a:pt x="146" y="227"/>
                    </a:lnTo>
                    <a:lnTo>
                      <a:pt x="161" y="225"/>
                    </a:lnTo>
                    <a:lnTo>
                      <a:pt x="175" y="221"/>
                    </a:lnTo>
                    <a:lnTo>
                      <a:pt x="189" y="218"/>
                    </a:lnTo>
                    <a:lnTo>
                      <a:pt x="202" y="213"/>
                    </a:lnTo>
                    <a:lnTo>
                      <a:pt x="217" y="209"/>
                    </a:lnTo>
                    <a:lnTo>
                      <a:pt x="230" y="206"/>
                    </a:lnTo>
                    <a:lnTo>
                      <a:pt x="244" y="202"/>
                    </a:lnTo>
                    <a:lnTo>
                      <a:pt x="257" y="199"/>
                    </a:lnTo>
                    <a:lnTo>
                      <a:pt x="272" y="197"/>
                    </a:lnTo>
                    <a:lnTo>
                      <a:pt x="275" y="200"/>
                    </a:lnTo>
                    <a:lnTo>
                      <a:pt x="276" y="206"/>
                    </a:lnTo>
                    <a:lnTo>
                      <a:pt x="265" y="210"/>
                    </a:lnTo>
                    <a:lnTo>
                      <a:pt x="255" y="216"/>
                    </a:lnTo>
                    <a:lnTo>
                      <a:pt x="244" y="221"/>
                    </a:lnTo>
                    <a:lnTo>
                      <a:pt x="234" y="226"/>
                    </a:lnTo>
                    <a:lnTo>
                      <a:pt x="222" y="229"/>
                    </a:lnTo>
                    <a:lnTo>
                      <a:pt x="212" y="233"/>
                    </a:lnTo>
                    <a:lnTo>
                      <a:pt x="200" y="237"/>
                    </a:lnTo>
                    <a:lnTo>
                      <a:pt x="190" y="240"/>
                    </a:lnTo>
                    <a:lnTo>
                      <a:pt x="178" y="242"/>
                    </a:lnTo>
                    <a:lnTo>
                      <a:pt x="167" y="244"/>
                    </a:lnTo>
                    <a:lnTo>
                      <a:pt x="156" y="246"/>
                    </a:lnTo>
                    <a:lnTo>
                      <a:pt x="145" y="248"/>
                    </a:lnTo>
                    <a:lnTo>
                      <a:pt x="134" y="249"/>
                    </a:lnTo>
                    <a:lnTo>
                      <a:pt x="123" y="251"/>
                    </a:lnTo>
                    <a:lnTo>
                      <a:pt x="112" y="253"/>
                    </a:lnTo>
                    <a:lnTo>
                      <a:pt x="102" y="255"/>
                    </a:lnTo>
                    <a:lnTo>
                      <a:pt x="98" y="261"/>
                    </a:lnTo>
                    <a:lnTo>
                      <a:pt x="91" y="264"/>
                    </a:lnTo>
                    <a:lnTo>
                      <a:pt x="85" y="265"/>
                    </a:lnTo>
                    <a:lnTo>
                      <a:pt x="79" y="266"/>
                    </a:lnTo>
                    <a:lnTo>
                      <a:pt x="82" y="267"/>
                    </a:lnTo>
                    <a:lnTo>
                      <a:pt x="86" y="269"/>
                    </a:lnTo>
                    <a:lnTo>
                      <a:pt x="91" y="270"/>
                    </a:lnTo>
                    <a:lnTo>
                      <a:pt x="97" y="271"/>
                    </a:lnTo>
                    <a:lnTo>
                      <a:pt x="102" y="271"/>
                    </a:lnTo>
                    <a:lnTo>
                      <a:pt x="107" y="271"/>
                    </a:lnTo>
                    <a:lnTo>
                      <a:pt x="112" y="271"/>
                    </a:lnTo>
                    <a:lnTo>
                      <a:pt x="118" y="271"/>
                    </a:lnTo>
                    <a:lnTo>
                      <a:pt x="122" y="270"/>
                    </a:lnTo>
                    <a:lnTo>
                      <a:pt x="127" y="270"/>
                    </a:lnTo>
                    <a:lnTo>
                      <a:pt x="132" y="270"/>
                    </a:lnTo>
                    <a:lnTo>
                      <a:pt x="137" y="270"/>
                    </a:lnTo>
                    <a:lnTo>
                      <a:pt x="142" y="270"/>
                    </a:lnTo>
                    <a:lnTo>
                      <a:pt x="147" y="273"/>
                    </a:lnTo>
                    <a:lnTo>
                      <a:pt x="153" y="275"/>
                    </a:lnTo>
                    <a:lnTo>
                      <a:pt x="158" y="278"/>
                    </a:lnTo>
                    <a:lnTo>
                      <a:pt x="147" y="281"/>
                    </a:lnTo>
                    <a:lnTo>
                      <a:pt x="138" y="284"/>
                    </a:lnTo>
                    <a:lnTo>
                      <a:pt x="128" y="285"/>
                    </a:lnTo>
                    <a:lnTo>
                      <a:pt x="119" y="288"/>
                    </a:lnTo>
                    <a:lnTo>
                      <a:pt x="108" y="289"/>
                    </a:lnTo>
                    <a:lnTo>
                      <a:pt x="99" y="291"/>
                    </a:lnTo>
                    <a:lnTo>
                      <a:pt x="89" y="291"/>
                    </a:lnTo>
                    <a:lnTo>
                      <a:pt x="80" y="292"/>
                    </a:lnTo>
                    <a:lnTo>
                      <a:pt x="69" y="291"/>
                    </a:lnTo>
                    <a:lnTo>
                      <a:pt x="59" y="290"/>
                    </a:lnTo>
                    <a:lnTo>
                      <a:pt x="48" y="289"/>
                    </a:lnTo>
                    <a:lnTo>
                      <a:pt x="39" y="288"/>
                    </a:lnTo>
                    <a:lnTo>
                      <a:pt x="28" y="285"/>
                    </a:lnTo>
                    <a:lnTo>
                      <a:pt x="19" y="284"/>
                    </a:lnTo>
                    <a:lnTo>
                      <a:pt x="9" y="282"/>
                    </a:lnTo>
                    <a:lnTo>
                      <a:pt x="0" y="280"/>
                    </a:lnTo>
                    <a:lnTo>
                      <a:pt x="0" y="265"/>
                    </a:lnTo>
                    <a:lnTo>
                      <a:pt x="3" y="251"/>
                    </a:lnTo>
                    <a:lnTo>
                      <a:pt x="6" y="237"/>
                    </a:lnTo>
                    <a:lnTo>
                      <a:pt x="10" y="224"/>
                    </a:lnTo>
                    <a:lnTo>
                      <a:pt x="15" y="209"/>
                    </a:lnTo>
                    <a:lnTo>
                      <a:pt x="21" y="198"/>
                    </a:lnTo>
                    <a:lnTo>
                      <a:pt x="27" y="186"/>
                    </a:lnTo>
                    <a:lnTo>
                      <a:pt x="36" y="175"/>
                    </a:lnTo>
                    <a:lnTo>
                      <a:pt x="44" y="165"/>
                    </a:lnTo>
                    <a:lnTo>
                      <a:pt x="54" y="156"/>
                    </a:lnTo>
                    <a:lnTo>
                      <a:pt x="66" y="149"/>
                    </a:lnTo>
                    <a:lnTo>
                      <a:pt x="79" y="144"/>
                    </a:lnTo>
                    <a:lnTo>
                      <a:pt x="90" y="140"/>
                    </a:lnTo>
                    <a:lnTo>
                      <a:pt x="104" y="138"/>
                    </a:lnTo>
                    <a:lnTo>
                      <a:pt x="120" y="138"/>
                    </a:lnTo>
                    <a:lnTo>
                      <a:pt x="137" y="141"/>
                    </a:lnTo>
                    <a:lnTo>
                      <a:pt x="142" y="137"/>
                    </a:lnTo>
                    <a:lnTo>
                      <a:pt x="147" y="134"/>
                    </a:lnTo>
                    <a:lnTo>
                      <a:pt x="153" y="131"/>
                    </a:lnTo>
                    <a:lnTo>
                      <a:pt x="158" y="128"/>
                    </a:lnTo>
                    <a:lnTo>
                      <a:pt x="162" y="123"/>
                    </a:lnTo>
                    <a:lnTo>
                      <a:pt x="166" y="118"/>
                    </a:lnTo>
                    <a:lnTo>
                      <a:pt x="170" y="114"/>
                    </a:lnTo>
                    <a:lnTo>
                      <a:pt x="175" y="110"/>
                    </a:lnTo>
                    <a:lnTo>
                      <a:pt x="177" y="104"/>
                    </a:lnTo>
                    <a:lnTo>
                      <a:pt x="180" y="98"/>
                    </a:lnTo>
                    <a:lnTo>
                      <a:pt x="182" y="93"/>
                    </a:lnTo>
                    <a:lnTo>
                      <a:pt x="185" y="87"/>
                    </a:lnTo>
                    <a:lnTo>
                      <a:pt x="187" y="81"/>
                    </a:lnTo>
                    <a:lnTo>
                      <a:pt x="190" y="76"/>
                    </a:lnTo>
                    <a:lnTo>
                      <a:pt x="192" y="71"/>
                    </a:lnTo>
                    <a:lnTo>
                      <a:pt x="194" y="66"/>
                    </a:lnTo>
                    <a:lnTo>
                      <a:pt x="197" y="69"/>
                    </a:lnTo>
                    <a:lnTo>
                      <a:pt x="199" y="74"/>
                    </a:lnTo>
                    <a:lnTo>
                      <a:pt x="201" y="79"/>
                    </a:lnTo>
                    <a:lnTo>
                      <a:pt x="202" y="85"/>
                    </a:lnTo>
                    <a:lnTo>
                      <a:pt x="205" y="93"/>
                    </a:lnTo>
                    <a:lnTo>
                      <a:pt x="208" y="101"/>
                    </a:lnTo>
                    <a:lnTo>
                      <a:pt x="211" y="105"/>
                    </a:lnTo>
                    <a:lnTo>
                      <a:pt x="216" y="105"/>
                    </a:lnTo>
                    <a:lnTo>
                      <a:pt x="219" y="101"/>
                    </a:lnTo>
                    <a:lnTo>
                      <a:pt x="223" y="96"/>
                    </a:lnTo>
                    <a:lnTo>
                      <a:pt x="228" y="91"/>
                    </a:lnTo>
                    <a:lnTo>
                      <a:pt x="235" y="83"/>
                    </a:lnTo>
                    <a:lnTo>
                      <a:pt x="238" y="77"/>
                    </a:lnTo>
                    <a:lnTo>
                      <a:pt x="241" y="73"/>
                    </a:lnTo>
                    <a:lnTo>
                      <a:pt x="244" y="67"/>
                    </a:lnTo>
                    <a:lnTo>
                      <a:pt x="248" y="62"/>
                    </a:lnTo>
                    <a:lnTo>
                      <a:pt x="250" y="57"/>
                    </a:lnTo>
                    <a:lnTo>
                      <a:pt x="253" y="52"/>
                    </a:lnTo>
                    <a:lnTo>
                      <a:pt x="256" y="47"/>
                    </a:lnTo>
                    <a:lnTo>
                      <a:pt x="258" y="41"/>
                    </a:lnTo>
                    <a:lnTo>
                      <a:pt x="261" y="36"/>
                    </a:lnTo>
                    <a:lnTo>
                      <a:pt x="264" y="31"/>
                    </a:lnTo>
                    <a:lnTo>
                      <a:pt x="267" y="26"/>
                    </a:lnTo>
                    <a:lnTo>
                      <a:pt x="269" y="20"/>
                    </a:lnTo>
                    <a:lnTo>
                      <a:pt x="272" y="16"/>
                    </a:lnTo>
                    <a:lnTo>
                      <a:pt x="275" y="10"/>
                    </a:lnTo>
                    <a:lnTo>
                      <a:pt x="277" y="5"/>
                    </a:lnTo>
                    <a:lnTo>
                      <a:pt x="28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8" name="Freeform 97"/>
              <p:cNvSpPr>
                <a:spLocks/>
              </p:cNvSpPr>
              <p:nvPr/>
            </p:nvSpPr>
            <p:spPr bwMode="auto">
              <a:xfrm>
                <a:off x="5809" y="2183"/>
                <a:ext cx="19" cy="6"/>
              </a:xfrm>
              <a:custGeom>
                <a:avLst/>
                <a:gdLst>
                  <a:gd name="T0" fmla="*/ 0 w 45"/>
                  <a:gd name="T1" fmla="*/ 0 h 15"/>
                  <a:gd name="T2" fmla="*/ 0 w 45"/>
                  <a:gd name="T3" fmla="*/ 0 h 15"/>
                  <a:gd name="T4" fmla="*/ 0 w 45"/>
                  <a:gd name="T5" fmla="*/ 0 h 15"/>
                  <a:gd name="T6" fmla="*/ 0 w 45"/>
                  <a:gd name="T7" fmla="*/ 0 h 15"/>
                  <a:gd name="T8" fmla="*/ 0 w 45"/>
                  <a:gd name="T9" fmla="*/ 0 h 15"/>
                  <a:gd name="T10" fmla="*/ 0 w 45"/>
                  <a:gd name="T11" fmla="*/ 0 h 15"/>
                  <a:gd name="T12" fmla="*/ 0 w 45"/>
                  <a:gd name="T13" fmla="*/ 0 h 15"/>
                  <a:gd name="T14" fmla="*/ 0 w 45"/>
                  <a:gd name="T15" fmla="*/ 0 h 15"/>
                  <a:gd name="T16" fmla="*/ 0 w 45"/>
                  <a:gd name="T17" fmla="*/ 0 h 15"/>
                  <a:gd name="T18" fmla="*/ 0 w 45"/>
                  <a:gd name="T19" fmla="*/ 0 h 15"/>
                  <a:gd name="T20" fmla="*/ 0 w 45"/>
                  <a:gd name="T21" fmla="*/ 0 h 15"/>
                  <a:gd name="T22" fmla="*/ 0 w 45"/>
                  <a:gd name="T23" fmla="*/ 0 h 15"/>
                  <a:gd name="T24" fmla="*/ 0 w 45"/>
                  <a:gd name="T25" fmla="*/ 0 h 15"/>
                  <a:gd name="T26" fmla="*/ 0 w 45"/>
                  <a:gd name="T27" fmla="*/ 0 h 15"/>
                  <a:gd name="T28" fmla="*/ 0 w 45"/>
                  <a:gd name="T29" fmla="*/ 0 h 15"/>
                  <a:gd name="T30" fmla="*/ 0 w 45"/>
                  <a:gd name="T31" fmla="*/ 0 h 15"/>
                  <a:gd name="T32" fmla="*/ 0 w 45"/>
                  <a:gd name="T33" fmla="*/ 0 h 15"/>
                  <a:gd name="T34" fmla="*/ 0 w 45"/>
                  <a:gd name="T35" fmla="*/ 0 h 15"/>
                  <a:gd name="T36" fmla="*/ 0 w 45"/>
                  <a:gd name="T37" fmla="*/ 0 h 15"/>
                  <a:gd name="T38" fmla="*/ 0 w 45"/>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5"/>
                  <a:gd name="T62" fmla="*/ 45 w 4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5">
                    <a:moveTo>
                      <a:pt x="14" y="0"/>
                    </a:moveTo>
                    <a:lnTo>
                      <a:pt x="19" y="0"/>
                    </a:lnTo>
                    <a:lnTo>
                      <a:pt x="25" y="0"/>
                    </a:lnTo>
                    <a:lnTo>
                      <a:pt x="29" y="0"/>
                    </a:lnTo>
                    <a:lnTo>
                      <a:pt x="36" y="0"/>
                    </a:lnTo>
                    <a:lnTo>
                      <a:pt x="40" y="0"/>
                    </a:lnTo>
                    <a:lnTo>
                      <a:pt x="44" y="3"/>
                    </a:lnTo>
                    <a:lnTo>
                      <a:pt x="45" y="6"/>
                    </a:lnTo>
                    <a:lnTo>
                      <a:pt x="44" y="14"/>
                    </a:lnTo>
                    <a:lnTo>
                      <a:pt x="35" y="13"/>
                    </a:lnTo>
                    <a:lnTo>
                      <a:pt x="27" y="14"/>
                    </a:lnTo>
                    <a:lnTo>
                      <a:pt x="17" y="14"/>
                    </a:lnTo>
                    <a:lnTo>
                      <a:pt x="10" y="15"/>
                    </a:lnTo>
                    <a:lnTo>
                      <a:pt x="3" y="14"/>
                    </a:lnTo>
                    <a:lnTo>
                      <a:pt x="0" y="13"/>
                    </a:lnTo>
                    <a:lnTo>
                      <a:pt x="0" y="10"/>
                    </a:lnTo>
                    <a:lnTo>
                      <a:pt x="6" y="6"/>
                    </a:lnTo>
                    <a:lnTo>
                      <a:pt x="9" y="4"/>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9" name="Freeform 98"/>
              <p:cNvSpPr>
                <a:spLocks/>
              </p:cNvSpPr>
              <p:nvPr/>
            </p:nvSpPr>
            <p:spPr bwMode="auto">
              <a:xfrm>
                <a:off x="5428" y="2187"/>
                <a:ext cx="15" cy="21"/>
              </a:xfrm>
              <a:custGeom>
                <a:avLst/>
                <a:gdLst>
                  <a:gd name="T0" fmla="*/ 0 w 32"/>
                  <a:gd name="T1" fmla="*/ 0 h 52"/>
                  <a:gd name="T2" fmla="*/ 0 w 32"/>
                  <a:gd name="T3" fmla="*/ 0 h 52"/>
                  <a:gd name="T4" fmla="*/ 0 w 32"/>
                  <a:gd name="T5" fmla="*/ 0 h 52"/>
                  <a:gd name="T6" fmla="*/ 0 w 32"/>
                  <a:gd name="T7" fmla="*/ 0 h 52"/>
                  <a:gd name="T8" fmla="*/ 0 w 32"/>
                  <a:gd name="T9" fmla="*/ 0 h 52"/>
                  <a:gd name="T10" fmla="*/ 0 w 32"/>
                  <a:gd name="T11" fmla="*/ 0 h 52"/>
                  <a:gd name="T12" fmla="*/ 0 w 32"/>
                  <a:gd name="T13" fmla="*/ 0 h 52"/>
                  <a:gd name="T14" fmla="*/ 0 w 32"/>
                  <a:gd name="T15" fmla="*/ 0 h 52"/>
                  <a:gd name="T16" fmla="*/ 0 w 32"/>
                  <a:gd name="T17" fmla="*/ 0 h 52"/>
                  <a:gd name="T18" fmla="*/ 0 w 32"/>
                  <a:gd name="T19" fmla="*/ 0 h 52"/>
                  <a:gd name="T20" fmla="*/ 0 w 32"/>
                  <a:gd name="T21" fmla="*/ 0 h 52"/>
                  <a:gd name="T22" fmla="*/ 0 w 32"/>
                  <a:gd name="T23" fmla="*/ 0 h 52"/>
                  <a:gd name="T24" fmla="*/ 0 w 32"/>
                  <a:gd name="T25" fmla="*/ 0 h 52"/>
                  <a:gd name="T26" fmla="*/ 0 w 32"/>
                  <a:gd name="T27" fmla="*/ 0 h 52"/>
                  <a:gd name="T28" fmla="*/ 0 w 32"/>
                  <a:gd name="T29" fmla="*/ 0 h 52"/>
                  <a:gd name="T30" fmla="*/ 0 w 32"/>
                  <a:gd name="T31" fmla="*/ 0 h 52"/>
                  <a:gd name="T32" fmla="*/ 0 w 32"/>
                  <a:gd name="T33" fmla="*/ 0 h 52"/>
                  <a:gd name="T34" fmla="*/ 0 w 32"/>
                  <a:gd name="T35" fmla="*/ 0 h 52"/>
                  <a:gd name="T36" fmla="*/ 0 w 32"/>
                  <a:gd name="T37" fmla="*/ 0 h 52"/>
                  <a:gd name="T38" fmla="*/ 0 w 32"/>
                  <a:gd name="T39" fmla="*/ 0 h 52"/>
                  <a:gd name="T40" fmla="*/ 0 w 32"/>
                  <a:gd name="T41" fmla="*/ 0 h 52"/>
                  <a:gd name="T42" fmla="*/ 0 w 32"/>
                  <a:gd name="T43" fmla="*/ 0 h 52"/>
                  <a:gd name="T44" fmla="*/ 0 w 32"/>
                  <a:gd name="T45" fmla="*/ 0 h 52"/>
                  <a:gd name="T46" fmla="*/ 0 w 32"/>
                  <a:gd name="T47" fmla="*/ 0 h 52"/>
                  <a:gd name="T48" fmla="*/ 0 w 32"/>
                  <a:gd name="T49" fmla="*/ 0 h 52"/>
                  <a:gd name="T50" fmla="*/ 0 w 32"/>
                  <a:gd name="T51" fmla="*/ 0 h 52"/>
                  <a:gd name="T52" fmla="*/ 0 w 32"/>
                  <a:gd name="T53" fmla="*/ 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52"/>
                  <a:gd name="T83" fmla="*/ 32 w 32"/>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52">
                    <a:moveTo>
                      <a:pt x="8" y="0"/>
                    </a:moveTo>
                    <a:lnTo>
                      <a:pt x="12" y="6"/>
                    </a:lnTo>
                    <a:lnTo>
                      <a:pt x="19" y="10"/>
                    </a:lnTo>
                    <a:lnTo>
                      <a:pt x="25" y="13"/>
                    </a:lnTo>
                    <a:lnTo>
                      <a:pt x="32" y="14"/>
                    </a:lnTo>
                    <a:lnTo>
                      <a:pt x="32" y="16"/>
                    </a:lnTo>
                    <a:lnTo>
                      <a:pt x="26" y="18"/>
                    </a:lnTo>
                    <a:lnTo>
                      <a:pt x="20" y="24"/>
                    </a:lnTo>
                    <a:lnTo>
                      <a:pt x="15" y="30"/>
                    </a:lnTo>
                    <a:lnTo>
                      <a:pt x="12" y="36"/>
                    </a:lnTo>
                    <a:lnTo>
                      <a:pt x="10" y="40"/>
                    </a:lnTo>
                    <a:lnTo>
                      <a:pt x="8" y="45"/>
                    </a:lnTo>
                    <a:lnTo>
                      <a:pt x="5" y="49"/>
                    </a:lnTo>
                    <a:lnTo>
                      <a:pt x="4" y="52"/>
                    </a:lnTo>
                    <a:lnTo>
                      <a:pt x="2" y="52"/>
                    </a:lnTo>
                    <a:lnTo>
                      <a:pt x="1" y="49"/>
                    </a:lnTo>
                    <a:lnTo>
                      <a:pt x="1" y="46"/>
                    </a:lnTo>
                    <a:lnTo>
                      <a:pt x="1" y="43"/>
                    </a:lnTo>
                    <a:lnTo>
                      <a:pt x="1" y="38"/>
                    </a:lnTo>
                    <a:lnTo>
                      <a:pt x="1" y="32"/>
                    </a:lnTo>
                    <a:lnTo>
                      <a:pt x="1" y="25"/>
                    </a:lnTo>
                    <a:lnTo>
                      <a:pt x="0" y="17"/>
                    </a:lnTo>
                    <a:lnTo>
                      <a:pt x="0" y="12"/>
                    </a:lnTo>
                    <a:lnTo>
                      <a:pt x="2" y="6"/>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0" name="Freeform 99"/>
              <p:cNvSpPr>
                <a:spLocks/>
              </p:cNvSpPr>
              <p:nvPr/>
            </p:nvSpPr>
            <p:spPr bwMode="auto">
              <a:xfrm>
                <a:off x="5803" y="2189"/>
                <a:ext cx="30" cy="7"/>
              </a:xfrm>
              <a:custGeom>
                <a:avLst/>
                <a:gdLst>
                  <a:gd name="T0" fmla="*/ 0 w 71"/>
                  <a:gd name="T1" fmla="*/ 0 h 17"/>
                  <a:gd name="T2" fmla="*/ 0 w 71"/>
                  <a:gd name="T3" fmla="*/ 0 h 17"/>
                  <a:gd name="T4" fmla="*/ 0 w 71"/>
                  <a:gd name="T5" fmla="*/ 0 h 17"/>
                  <a:gd name="T6" fmla="*/ 0 w 71"/>
                  <a:gd name="T7" fmla="*/ 0 h 17"/>
                  <a:gd name="T8" fmla="*/ 0 w 71"/>
                  <a:gd name="T9" fmla="*/ 0 h 17"/>
                  <a:gd name="T10" fmla="*/ 0 w 71"/>
                  <a:gd name="T11" fmla="*/ 0 h 17"/>
                  <a:gd name="T12" fmla="*/ 0 w 71"/>
                  <a:gd name="T13" fmla="*/ 0 h 17"/>
                  <a:gd name="T14" fmla="*/ 0 w 71"/>
                  <a:gd name="T15" fmla="*/ 0 h 17"/>
                  <a:gd name="T16" fmla="*/ 0 w 71"/>
                  <a:gd name="T17" fmla="*/ 0 h 17"/>
                  <a:gd name="T18" fmla="*/ 0 w 71"/>
                  <a:gd name="T19" fmla="*/ 0 h 17"/>
                  <a:gd name="T20" fmla="*/ 0 w 71"/>
                  <a:gd name="T21" fmla="*/ 0 h 17"/>
                  <a:gd name="T22" fmla="*/ 0 w 71"/>
                  <a:gd name="T23" fmla="*/ 0 h 17"/>
                  <a:gd name="T24" fmla="*/ 0 w 71"/>
                  <a:gd name="T25" fmla="*/ 0 h 17"/>
                  <a:gd name="T26" fmla="*/ 0 w 71"/>
                  <a:gd name="T27" fmla="*/ 0 h 17"/>
                  <a:gd name="T28" fmla="*/ 0 w 71"/>
                  <a:gd name="T29" fmla="*/ 0 h 17"/>
                  <a:gd name="T30" fmla="*/ 0 w 71"/>
                  <a:gd name="T31" fmla="*/ 0 h 17"/>
                  <a:gd name="T32" fmla="*/ 0 w 71"/>
                  <a:gd name="T33" fmla="*/ 0 h 17"/>
                  <a:gd name="T34" fmla="*/ 0 w 71"/>
                  <a:gd name="T35" fmla="*/ 0 h 17"/>
                  <a:gd name="T36" fmla="*/ 0 w 71"/>
                  <a:gd name="T37" fmla="*/ 0 h 17"/>
                  <a:gd name="T38" fmla="*/ 0 w 71"/>
                  <a:gd name="T39" fmla="*/ 0 h 17"/>
                  <a:gd name="T40" fmla="*/ 0 w 71"/>
                  <a:gd name="T41" fmla="*/ 0 h 17"/>
                  <a:gd name="T42" fmla="*/ 0 w 71"/>
                  <a:gd name="T43" fmla="*/ 0 h 17"/>
                  <a:gd name="T44" fmla="*/ 0 w 71"/>
                  <a:gd name="T45" fmla="*/ 0 h 17"/>
                  <a:gd name="T46" fmla="*/ 0 w 71"/>
                  <a:gd name="T47" fmla="*/ 0 h 17"/>
                  <a:gd name="T48" fmla="*/ 0 w 71"/>
                  <a:gd name="T49" fmla="*/ 0 h 17"/>
                  <a:gd name="T50" fmla="*/ 0 w 71"/>
                  <a:gd name="T51" fmla="*/ 0 h 17"/>
                  <a:gd name="T52" fmla="*/ 0 w 71"/>
                  <a:gd name="T53" fmla="*/ 0 h 17"/>
                  <a:gd name="T54" fmla="*/ 0 w 71"/>
                  <a:gd name="T55" fmla="*/ 0 h 17"/>
                  <a:gd name="T56" fmla="*/ 0 w 71"/>
                  <a:gd name="T57" fmla="*/ 0 h 17"/>
                  <a:gd name="T58" fmla="*/ 0 w 71"/>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7"/>
                  <a:gd name="T92" fmla="*/ 71 w 7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7">
                    <a:moveTo>
                      <a:pt x="16" y="0"/>
                    </a:moveTo>
                    <a:lnTo>
                      <a:pt x="19" y="1"/>
                    </a:lnTo>
                    <a:lnTo>
                      <a:pt x="24" y="2"/>
                    </a:lnTo>
                    <a:lnTo>
                      <a:pt x="29" y="2"/>
                    </a:lnTo>
                    <a:lnTo>
                      <a:pt x="35" y="3"/>
                    </a:lnTo>
                    <a:lnTo>
                      <a:pt x="42" y="3"/>
                    </a:lnTo>
                    <a:lnTo>
                      <a:pt x="47" y="4"/>
                    </a:lnTo>
                    <a:lnTo>
                      <a:pt x="53" y="4"/>
                    </a:lnTo>
                    <a:lnTo>
                      <a:pt x="60" y="5"/>
                    </a:lnTo>
                    <a:lnTo>
                      <a:pt x="63" y="5"/>
                    </a:lnTo>
                    <a:lnTo>
                      <a:pt x="67" y="5"/>
                    </a:lnTo>
                    <a:lnTo>
                      <a:pt x="70" y="6"/>
                    </a:lnTo>
                    <a:lnTo>
                      <a:pt x="71" y="8"/>
                    </a:lnTo>
                    <a:lnTo>
                      <a:pt x="69" y="11"/>
                    </a:lnTo>
                    <a:lnTo>
                      <a:pt x="64" y="12"/>
                    </a:lnTo>
                    <a:lnTo>
                      <a:pt x="60" y="17"/>
                    </a:lnTo>
                    <a:lnTo>
                      <a:pt x="51" y="16"/>
                    </a:lnTo>
                    <a:lnTo>
                      <a:pt x="43" y="16"/>
                    </a:lnTo>
                    <a:lnTo>
                      <a:pt x="35" y="16"/>
                    </a:lnTo>
                    <a:lnTo>
                      <a:pt x="27" y="16"/>
                    </a:lnTo>
                    <a:lnTo>
                      <a:pt x="20" y="14"/>
                    </a:lnTo>
                    <a:lnTo>
                      <a:pt x="12" y="12"/>
                    </a:lnTo>
                    <a:lnTo>
                      <a:pt x="5" y="9"/>
                    </a:lnTo>
                    <a:lnTo>
                      <a:pt x="0" y="5"/>
                    </a:lnTo>
                    <a:lnTo>
                      <a:pt x="4" y="3"/>
                    </a:lnTo>
                    <a:lnTo>
                      <a:pt x="7" y="3"/>
                    </a:lnTo>
                    <a:lnTo>
                      <a:pt x="12" y="2"/>
                    </a:lnTo>
                    <a:lnTo>
                      <a:pt x="1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1" name="Freeform 100"/>
              <p:cNvSpPr>
                <a:spLocks/>
              </p:cNvSpPr>
              <p:nvPr/>
            </p:nvSpPr>
            <p:spPr bwMode="auto">
              <a:xfrm>
                <a:off x="5468" y="2195"/>
                <a:ext cx="15" cy="5"/>
              </a:xfrm>
              <a:custGeom>
                <a:avLst/>
                <a:gdLst>
                  <a:gd name="T0" fmla="*/ 0 w 45"/>
                  <a:gd name="T1" fmla="*/ 0 h 13"/>
                  <a:gd name="T2" fmla="*/ 0 w 45"/>
                  <a:gd name="T3" fmla="*/ 0 h 13"/>
                  <a:gd name="T4" fmla="*/ 0 w 45"/>
                  <a:gd name="T5" fmla="*/ 0 h 13"/>
                  <a:gd name="T6" fmla="*/ 0 w 45"/>
                  <a:gd name="T7" fmla="*/ 0 h 13"/>
                  <a:gd name="T8" fmla="*/ 0 w 45"/>
                  <a:gd name="T9" fmla="*/ 0 h 13"/>
                  <a:gd name="T10" fmla="*/ 0 w 45"/>
                  <a:gd name="T11" fmla="*/ 0 h 13"/>
                  <a:gd name="T12" fmla="*/ 0 w 45"/>
                  <a:gd name="T13" fmla="*/ 0 h 13"/>
                  <a:gd name="T14" fmla="*/ 0 w 45"/>
                  <a:gd name="T15" fmla="*/ 0 h 13"/>
                  <a:gd name="T16" fmla="*/ 0 w 45"/>
                  <a:gd name="T17" fmla="*/ 0 h 13"/>
                  <a:gd name="T18" fmla="*/ 0 w 45"/>
                  <a:gd name="T19" fmla="*/ 0 h 13"/>
                  <a:gd name="T20" fmla="*/ 0 w 45"/>
                  <a:gd name="T21" fmla="*/ 0 h 13"/>
                  <a:gd name="T22" fmla="*/ 0 w 45"/>
                  <a:gd name="T23" fmla="*/ 0 h 13"/>
                  <a:gd name="T24" fmla="*/ 0 w 45"/>
                  <a:gd name="T25" fmla="*/ 0 h 13"/>
                  <a:gd name="T26" fmla="*/ 0 w 45"/>
                  <a:gd name="T27" fmla="*/ 0 h 13"/>
                  <a:gd name="T28" fmla="*/ 0 w 45"/>
                  <a:gd name="T29" fmla="*/ 0 h 13"/>
                  <a:gd name="T30" fmla="*/ 0 w 45"/>
                  <a:gd name="T31" fmla="*/ 0 h 13"/>
                  <a:gd name="T32" fmla="*/ 0 w 45"/>
                  <a:gd name="T33" fmla="*/ 0 h 13"/>
                  <a:gd name="T34" fmla="*/ 0 w 45"/>
                  <a:gd name="T35" fmla="*/ 0 h 13"/>
                  <a:gd name="T36" fmla="*/ 0 w 45"/>
                  <a:gd name="T37" fmla="*/ 0 h 13"/>
                  <a:gd name="T38" fmla="*/ 0 w 45"/>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3"/>
                  <a:gd name="T62" fmla="*/ 45 w 4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3">
                    <a:moveTo>
                      <a:pt x="19" y="0"/>
                    </a:moveTo>
                    <a:lnTo>
                      <a:pt x="26" y="0"/>
                    </a:lnTo>
                    <a:lnTo>
                      <a:pt x="31" y="0"/>
                    </a:lnTo>
                    <a:lnTo>
                      <a:pt x="37" y="0"/>
                    </a:lnTo>
                    <a:lnTo>
                      <a:pt x="45" y="0"/>
                    </a:lnTo>
                    <a:lnTo>
                      <a:pt x="45" y="1"/>
                    </a:lnTo>
                    <a:lnTo>
                      <a:pt x="45" y="2"/>
                    </a:lnTo>
                    <a:lnTo>
                      <a:pt x="39" y="1"/>
                    </a:lnTo>
                    <a:lnTo>
                      <a:pt x="34" y="2"/>
                    </a:lnTo>
                    <a:lnTo>
                      <a:pt x="28" y="5"/>
                    </a:lnTo>
                    <a:lnTo>
                      <a:pt x="25" y="8"/>
                    </a:lnTo>
                    <a:lnTo>
                      <a:pt x="15" y="12"/>
                    </a:lnTo>
                    <a:lnTo>
                      <a:pt x="8" y="13"/>
                    </a:lnTo>
                    <a:lnTo>
                      <a:pt x="3" y="9"/>
                    </a:lnTo>
                    <a:lnTo>
                      <a:pt x="0" y="6"/>
                    </a:lnTo>
                    <a:lnTo>
                      <a:pt x="5" y="4"/>
                    </a:lnTo>
                    <a:lnTo>
                      <a:pt x="9" y="4"/>
                    </a:lnTo>
                    <a:lnTo>
                      <a:pt x="14" y="3"/>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2" name="Freeform 101"/>
              <p:cNvSpPr>
                <a:spLocks/>
              </p:cNvSpPr>
              <p:nvPr/>
            </p:nvSpPr>
            <p:spPr bwMode="auto">
              <a:xfrm>
                <a:off x="5992" y="2198"/>
                <a:ext cx="73" cy="175"/>
              </a:xfrm>
              <a:custGeom>
                <a:avLst/>
                <a:gdLst>
                  <a:gd name="T0" fmla="*/ 0 w 175"/>
                  <a:gd name="T1" fmla="*/ 0 h 396"/>
                  <a:gd name="T2" fmla="*/ 0 w 175"/>
                  <a:gd name="T3" fmla="*/ 0 h 396"/>
                  <a:gd name="T4" fmla="*/ 0 w 175"/>
                  <a:gd name="T5" fmla="*/ 0 h 396"/>
                  <a:gd name="T6" fmla="*/ 0 w 175"/>
                  <a:gd name="T7" fmla="*/ 0 h 396"/>
                  <a:gd name="T8" fmla="*/ 0 w 175"/>
                  <a:gd name="T9" fmla="*/ 0 h 396"/>
                  <a:gd name="T10" fmla="*/ 0 w 175"/>
                  <a:gd name="T11" fmla="*/ 0 h 396"/>
                  <a:gd name="T12" fmla="*/ 0 w 175"/>
                  <a:gd name="T13" fmla="*/ 0 h 396"/>
                  <a:gd name="T14" fmla="*/ 0 w 175"/>
                  <a:gd name="T15" fmla="*/ 0 h 396"/>
                  <a:gd name="T16" fmla="*/ 0 w 175"/>
                  <a:gd name="T17" fmla="*/ 0 h 396"/>
                  <a:gd name="T18" fmla="*/ 0 w 175"/>
                  <a:gd name="T19" fmla="*/ 0 h 396"/>
                  <a:gd name="T20" fmla="*/ 0 w 175"/>
                  <a:gd name="T21" fmla="*/ 0 h 396"/>
                  <a:gd name="T22" fmla="*/ 0 w 175"/>
                  <a:gd name="T23" fmla="*/ 0 h 396"/>
                  <a:gd name="T24" fmla="*/ 0 w 175"/>
                  <a:gd name="T25" fmla="*/ 0 h 396"/>
                  <a:gd name="T26" fmla="*/ 0 w 175"/>
                  <a:gd name="T27" fmla="*/ 0 h 396"/>
                  <a:gd name="T28" fmla="*/ 0 w 175"/>
                  <a:gd name="T29" fmla="*/ 0 h 396"/>
                  <a:gd name="T30" fmla="*/ 0 w 175"/>
                  <a:gd name="T31" fmla="*/ 0 h 396"/>
                  <a:gd name="T32" fmla="*/ 0 w 175"/>
                  <a:gd name="T33" fmla="*/ 0 h 396"/>
                  <a:gd name="T34" fmla="*/ 0 w 175"/>
                  <a:gd name="T35" fmla="*/ 0 h 396"/>
                  <a:gd name="T36" fmla="*/ 0 w 175"/>
                  <a:gd name="T37" fmla="*/ 0 h 396"/>
                  <a:gd name="T38" fmla="*/ 0 w 175"/>
                  <a:gd name="T39" fmla="*/ 0 h 396"/>
                  <a:gd name="T40" fmla="*/ 0 w 175"/>
                  <a:gd name="T41" fmla="*/ 0 h 396"/>
                  <a:gd name="T42" fmla="*/ 0 w 175"/>
                  <a:gd name="T43" fmla="*/ 0 h 396"/>
                  <a:gd name="T44" fmla="*/ 0 w 175"/>
                  <a:gd name="T45" fmla="*/ 0 h 396"/>
                  <a:gd name="T46" fmla="*/ 0 w 175"/>
                  <a:gd name="T47" fmla="*/ 0 h 396"/>
                  <a:gd name="T48" fmla="*/ 0 w 175"/>
                  <a:gd name="T49" fmla="*/ 0 h 396"/>
                  <a:gd name="T50" fmla="*/ 0 w 175"/>
                  <a:gd name="T51" fmla="*/ 0 h 396"/>
                  <a:gd name="T52" fmla="*/ 0 w 175"/>
                  <a:gd name="T53" fmla="*/ 0 h 396"/>
                  <a:gd name="T54" fmla="*/ 0 w 175"/>
                  <a:gd name="T55" fmla="*/ 0 h 396"/>
                  <a:gd name="T56" fmla="*/ 0 w 175"/>
                  <a:gd name="T57" fmla="*/ 0 h 396"/>
                  <a:gd name="T58" fmla="*/ 0 w 175"/>
                  <a:gd name="T59" fmla="*/ 0 h 396"/>
                  <a:gd name="T60" fmla="*/ 0 w 175"/>
                  <a:gd name="T61" fmla="*/ 0 h 396"/>
                  <a:gd name="T62" fmla="*/ 0 w 175"/>
                  <a:gd name="T63" fmla="*/ 0 h 396"/>
                  <a:gd name="T64" fmla="*/ 0 w 175"/>
                  <a:gd name="T65" fmla="*/ 0 h 396"/>
                  <a:gd name="T66" fmla="*/ 0 w 175"/>
                  <a:gd name="T67" fmla="*/ 0 h 396"/>
                  <a:gd name="T68" fmla="*/ 0 w 175"/>
                  <a:gd name="T69" fmla="*/ 0 h 396"/>
                  <a:gd name="T70" fmla="*/ 0 w 175"/>
                  <a:gd name="T71" fmla="*/ 0 h 396"/>
                  <a:gd name="T72" fmla="*/ 0 w 175"/>
                  <a:gd name="T73" fmla="*/ 0 h 396"/>
                  <a:gd name="T74" fmla="*/ 0 w 175"/>
                  <a:gd name="T75" fmla="*/ 0 h 396"/>
                  <a:gd name="T76" fmla="*/ 0 w 175"/>
                  <a:gd name="T77" fmla="*/ 0 h 396"/>
                  <a:gd name="T78" fmla="*/ 0 w 175"/>
                  <a:gd name="T79" fmla="*/ 0 h 396"/>
                  <a:gd name="T80" fmla="*/ 0 w 175"/>
                  <a:gd name="T81" fmla="*/ 0 h 396"/>
                  <a:gd name="T82" fmla="*/ 0 w 175"/>
                  <a:gd name="T83" fmla="*/ 0 h 396"/>
                  <a:gd name="T84" fmla="*/ 0 w 175"/>
                  <a:gd name="T85" fmla="*/ 0 h 396"/>
                  <a:gd name="T86" fmla="*/ 0 w 175"/>
                  <a:gd name="T87" fmla="*/ 0 h 396"/>
                  <a:gd name="T88" fmla="*/ 0 w 175"/>
                  <a:gd name="T89" fmla="*/ 0 h 396"/>
                  <a:gd name="T90" fmla="*/ 0 w 175"/>
                  <a:gd name="T91" fmla="*/ 0 h 396"/>
                  <a:gd name="T92" fmla="*/ 0 w 175"/>
                  <a:gd name="T93" fmla="*/ 0 h 396"/>
                  <a:gd name="T94" fmla="*/ 0 w 175"/>
                  <a:gd name="T95" fmla="*/ 0 h 396"/>
                  <a:gd name="T96" fmla="*/ 0 w 175"/>
                  <a:gd name="T97" fmla="*/ 0 h 396"/>
                  <a:gd name="T98" fmla="*/ 0 w 175"/>
                  <a:gd name="T99" fmla="*/ 0 h 396"/>
                  <a:gd name="T100" fmla="*/ 0 w 175"/>
                  <a:gd name="T101" fmla="*/ 0 h 396"/>
                  <a:gd name="T102" fmla="*/ 0 w 175"/>
                  <a:gd name="T103" fmla="*/ 0 h 396"/>
                  <a:gd name="T104" fmla="*/ 0 w 175"/>
                  <a:gd name="T105" fmla="*/ 0 h 396"/>
                  <a:gd name="T106" fmla="*/ 0 w 175"/>
                  <a:gd name="T107" fmla="*/ 0 h 396"/>
                  <a:gd name="T108" fmla="*/ 0 w 175"/>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396"/>
                  <a:gd name="T167" fmla="*/ 175 w 175"/>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396">
                    <a:moveTo>
                      <a:pt x="170" y="0"/>
                    </a:moveTo>
                    <a:lnTo>
                      <a:pt x="175" y="18"/>
                    </a:lnTo>
                    <a:lnTo>
                      <a:pt x="171" y="18"/>
                    </a:lnTo>
                    <a:lnTo>
                      <a:pt x="168" y="20"/>
                    </a:lnTo>
                    <a:lnTo>
                      <a:pt x="168" y="22"/>
                    </a:lnTo>
                    <a:lnTo>
                      <a:pt x="170" y="26"/>
                    </a:lnTo>
                    <a:lnTo>
                      <a:pt x="171" y="32"/>
                    </a:lnTo>
                    <a:lnTo>
                      <a:pt x="172" y="37"/>
                    </a:lnTo>
                    <a:lnTo>
                      <a:pt x="174" y="42"/>
                    </a:lnTo>
                    <a:lnTo>
                      <a:pt x="174" y="46"/>
                    </a:lnTo>
                    <a:lnTo>
                      <a:pt x="174" y="52"/>
                    </a:lnTo>
                    <a:lnTo>
                      <a:pt x="174" y="56"/>
                    </a:lnTo>
                    <a:lnTo>
                      <a:pt x="174" y="61"/>
                    </a:lnTo>
                    <a:lnTo>
                      <a:pt x="171" y="69"/>
                    </a:lnTo>
                    <a:lnTo>
                      <a:pt x="168" y="77"/>
                    </a:lnTo>
                    <a:lnTo>
                      <a:pt x="163" y="83"/>
                    </a:lnTo>
                    <a:lnTo>
                      <a:pt x="158" y="92"/>
                    </a:lnTo>
                    <a:lnTo>
                      <a:pt x="149" y="97"/>
                    </a:lnTo>
                    <a:lnTo>
                      <a:pt x="142" y="102"/>
                    </a:lnTo>
                    <a:lnTo>
                      <a:pt x="132" y="109"/>
                    </a:lnTo>
                    <a:lnTo>
                      <a:pt x="124" y="115"/>
                    </a:lnTo>
                    <a:lnTo>
                      <a:pt x="114" y="120"/>
                    </a:lnTo>
                    <a:lnTo>
                      <a:pt x="105" y="125"/>
                    </a:lnTo>
                    <a:lnTo>
                      <a:pt x="94" y="131"/>
                    </a:lnTo>
                    <a:lnTo>
                      <a:pt x="86" y="137"/>
                    </a:lnTo>
                    <a:lnTo>
                      <a:pt x="75" y="141"/>
                    </a:lnTo>
                    <a:lnTo>
                      <a:pt x="68" y="148"/>
                    </a:lnTo>
                    <a:lnTo>
                      <a:pt x="59" y="154"/>
                    </a:lnTo>
                    <a:lnTo>
                      <a:pt x="52" y="161"/>
                    </a:lnTo>
                    <a:lnTo>
                      <a:pt x="46" y="168"/>
                    </a:lnTo>
                    <a:lnTo>
                      <a:pt x="41" y="177"/>
                    </a:lnTo>
                    <a:lnTo>
                      <a:pt x="37" y="185"/>
                    </a:lnTo>
                    <a:lnTo>
                      <a:pt x="35" y="195"/>
                    </a:lnTo>
                    <a:lnTo>
                      <a:pt x="41" y="197"/>
                    </a:lnTo>
                    <a:lnTo>
                      <a:pt x="49" y="201"/>
                    </a:lnTo>
                    <a:lnTo>
                      <a:pt x="55" y="201"/>
                    </a:lnTo>
                    <a:lnTo>
                      <a:pt x="62" y="202"/>
                    </a:lnTo>
                    <a:lnTo>
                      <a:pt x="69" y="200"/>
                    </a:lnTo>
                    <a:lnTo>
                      <a:pt x="76" y="198"/>
                    </a:lnTo>
                    <a:lnTo>
                      <a:pt x="83" y="196"/>
                    </a:lnTo>
                    <a:lnTo>
                      <a:pt x="90" y="194"/>
                    </a:lnTo>
                    <a:lnTo>
                      <a:pt x="97" y="190"/>
                    </a:lnTo>
                    <a:lnTo>
                      <a:pt x="105" y="187"/>
                    </a:lnTo>
                    <a:lnTo>
                      <a:pt x="111" y="184"/>
                    </a:lnTo>
                    <a:lnTo>
                      <a:pt x="119" y="181"/>
                    </a:lnTo>
                    <a:lnTo>
                      <a:pt x="126" y="178"/>
                    </a:lnTo>
                    <a:lnTo>
                      <a:pt x="133" y="178"/>
                    </a:lnTo>
                    <a:lnTo>
                      <a:pt x="142" y="178"/>
                    </a:lnTo>
                    <a:lnTo>
                      <a:pt x="149" y="178"/>
                    </a:lnTo>
                    <a:lnTo>
                      <a:pt x="152" y="173"/>
                    </a:lnTo>
                    <a:lnTo>
                      <a:pt x="155" y="170"/>
                    </a:lnTo>
                    <a:lnTo>
                      <a:pt x="158" y="168"/>
                    </a:lnTo>
                    <a:lnTo>
                      <a:pt x="162" y="168"/>
                    </a:lnTo>
                    <a:lnTo>
                      <a:pt x="166" y="171"/>
                    </a:lnTo>
                    <a:lnTo>
                      <a:pt x="169" y="176"/>
                    </a:lnTo>
                    <a:lnTo>
                      <a:pt x="168" y="182"/>
                    </a:lnTo>
                    <a:lnTo>
                      <a:pt x="164" y="188"/>
                    </a:lnTo>
                    <a:lnTo>
                      <a:pt x="161" y="190"/>
                    </a:lnTo>
                    <a:lnTo>
                      <a:pt x="156" y="192"/>
                    </a:lnTo>
                    <a:lnTo>
                      <a:pt x="150" y="193"/>
                    </a:lnTo>
                    <a:lnTo>
                      <a:pt x="144" y="194"/>
                    </a:lnTo>
                    <a:lnTo>
                      <a:pt x="139" y="196"/>
                    </a:lnTo>
                    <a:lnTo>
                      <a:pt x="134" y="198"/>
                    </a:lnTo>
                    <a:lnTo>
                      <a:pt x="130" y="200"/>
                    </a:lnTo>
                    <a:lnTo>
                      <a:pt x="126" y="202"/>
                    </a:lnTo>
                    <a:lnTo>
                      <a:pt x="129" y="207"/>
                    </a:lnTo>
                    <a:lnTo>
                      <a:pt x="128" y="212"/>
                    </a:lnTo>
                    <a:lnTo>
                      <a:pt x="125" y="215"/>
                    </a:lnTo>
                    <a:lnTo>
                      <a:pt x="123" y="221"/>
                    </a:lnTo>
                    <a:lnTo>
                      <a:pt x="131" y="224"/>
                    </a:lnTo>
                    <a:lnTo>
                      <a:pt x="137" y="227"/>
                    </a:lnTo>
                    <a:lnTo>
                      <a:pt x="140" y="230"/>
                    </a:lnTo>
                    <a:lnTo>
                      <a:pt x="140" y="233"/>
                    </a:lnTo>
                    <a:lnTo>
                      <a:pt x="137" y="235"/>
                    </a:lnTo>
                    <a:lnTo>
                      <a:pt x="132" y="238"/>
                    </a:lnTo>
                    <a:lnTo>
                      <a:pt x="126" y="241"/>
                    </a:lnTo>
                    <a:lnTo>
                      <a:pt x="119" y="244"/>
                    </a:lnTo>
                    <a:lnTo>
                      <a:pt x="109" y="245"/>
                    </a:lnTo>
                    <a:lnTo>
                      <a:pt x="101" y="248"/>
                    </a:lnTo>
                    <a:lnTo>
                      <a:pt x="91" y="251"/>
                    </a:lnTo>
                    <a:lnTo>
                      <a:pt x="83" y="254"/>
                    </a:lnTo>
                    <a:lnTo>
                      <a:pt x="73" y="256"/>
                    </a:lnTo>
                    <a:lnTo>
                      <a:pt x="67" y="259"/>
                    </a:lnTo>
                    <a:lnTo>
                      <a:pt x="59" y="263"/>
                    </a:lnTo>
                    <a:lnTo>
                      <a:pt x="56" y="267"/>
                    </a:lnTo>
                    <a:lnTo>
                      <a:pt x="50" y="270"/>
                    </a:lnTo>
                    <a:lnTo>
                      <a:pt x="46" y="272"/>
                    </a:lnTo>
                    <a:lnTo>
                      <a:pt x="41" y="277"/>
                    </a:lnTo>
                    <a:lnTo>
                      <a:pt x="39" y="282"/>
                    </a:lnTo>
                    <a:lnTo>
                      <a:pt x="35" y="288"/>
                    </a:lnTo>
                    <a:lnTo>
                      <a:pt x="33" y="293"/>
                    </a:lnTo>
                    <a:lnTo>
                      <a:pt x="32" y="300"/>
                    </a:lnTo>
                    <a:lnTo>
                      <a:pt x="32" y="307"/>
                    </a:lnTo>
                    <a:lnTo>
                      <a:pt x="32" y="312"/>
                    </a:lnTo>
                    <a:lnTo>
                      <a:pt x="32" y="320"/>
                    </a:lnTo>
                    <a:lnTo>
                      <a:pt x="33" y="326"/>
                    </a:lnTo>
                    <a:lnTo>
                      <a:pt x="36" y="332"/>
                    </a:lnTo>
                    <a:lnTo>
                      <a:pt x="37" y="339"/>
                    </a:lnTo>
                    <a:lnTo>
                      <a:pt x="40" y="345"/>
                    </a:lnTo>
                    <a:lnTo>
                      <a:pt x="42" y="350"/>
                    </a:lnTo>
                    <a:lnTo>
                      <a:pt x="46" y="357"/>
                    </a:lnTo>
                    <a:lnTo>
                      <a:pt x="50" y="352"/>
                    </a:lnTo>
                    <a:lnTo>
                      <a:pt x="54" y="349"/>
                    </a:lnTo>
                    <a:lnTo>
                      <a:pt x="59" y="344"/>
                    </a:lnTo>
                    <a:lnTo>
                      <a:pt x="63" y="340"/>
                    </a:lnTo>
                    <a:lnTo>
                      <a:pt x="67" y="334"/>
                    </a:lnTo>
                    <a:lnTo>
                      <a:pt x="70" y="329"/>
                    </a:lnTo>
                    <a:lnTo>
                      <a:pt x="75" y="325"/>
                    </a:lnTo>
                    <a:lnTo>
                      <a:pt x="80" y="320"/>
                    </a:lnTo>
                    <a:lnTo>
                      <a:pt x="84" y="315"/>
                    </a:lnTo>
                    <a:lnTo>
                      <a:pt x="88" y="311"/>
                    </a:lnTo>
                    <a:lnTo>
                      <a:pt x="93" y="308"/>
                    </a:lnTo>
                    <a:lnTo>
                      <a:pt x="99" y="306"/>
                    </a:lnTo>
                    <a:lnTo>
                      <a:pt x="105" y="303"/>
                    </a:lnTo>
                    <a:lnTo>
                      <a:pt x="111" y="303"/>
                    </a:lnTo>
                    <a:lnTo>
                      <a:pt x="118" y="303"/>
                    </a:lnTo>
                    <a:lnTo>
                      <a:pt x="126" y="306"/>
                    </a:lnTo>
                    <a:lnTo>
                      <a:pt x="118" y="309"/>
                    </a:lnTo>
                    <a:lnTo>
                      <a:pt x="111" y="316"/>
                    </a:lnTo>
                    <a:lnTo>
                      <a:pt x="105" y="324"/>
                    </a:lnTo>
                    <a:lnTo>
                      <a:pt x="99" y="334"/>
                    </a:lnTo>
                    <a:lnTo>
                      <a:pt x="93" y="343"/>
                    </a:lnTo>
                    <a:lnTo>
                      <a:pt x="88" y="353"/>
                    </a:lnTo>
                    <a:lnTo>
                      <a:pt x="83" y="363"/>
                    </a:lnTo>
                    <a:lnTo>
                      <a:pt x="77" y="373"/>
                    </a:lnTo>
                    <a:lnTo>
                      <a:pt x="71" y="380"/>
                    </a:lnTo>
                    <a:lnTo>
                      <a:pt x="67" y="387"/>
                    </a:lnTo>
                    <a:lnTo>
                      <a:pt x="60" y="392"/>
                    </a:lnTo>
                    <a:lnTo>
                      <a:pt x="54" y="396"/>
                    </a:lnTo>
                    <a:lnTo>
                      <a:pt x="47" y="395"/>
                    </a:lnTo>
                    <a:lnTo>
                      <a:pt x="40" y="392"/>
                    </a:lnTo>
                    <a:lnTo>
                      <a:pt x="30" y="385"/>
                    </a:lnTo>
                    <a:lnTo>
                      <a:pt x="23" y="376"/>
                    </a:lnTo>
                    <a:lnTo>
                      <a:pt x="11" y="365"/>
                    </a:lnTo>
                    <a:lnTo>
                      <a:pt x="5" y="353"/>
                    </a:lnTo>
                    <a:lnTo>
                      <a:pt x="1" y="342"/>
                    </a:lnTo>
                    <a:lnTo>
                      <a:pt x="0" y="331"/>
                    </a:lnTo>
                    <a:lnTo>
                      <a:pt x="0" y="320"/>
                    </a:lnTo>
                    <a:lnTo>
                      <a:pt x="2" y="308"/>
                    </a:lnTo>
                    <a:lnTo>
                      <a:pt x="6" y="297"/>
                    </a:lnTo>
                    <a:lnTo>
                      <a:pt x="11" y="286"/>
                    </a:lnTo>
                    <a:lnTo>
                      <a:pt x="13" y="273"/>
                    </a:lnTo>
                    <a:lnTo>
                      <a:pt x="17" y="263"/>
                    </a:lnTo>
                    <a:lnTo>
                      <a:pt x="19" y="251"/>
                    </a:lnTo>
                    <a:lnTo>
                      <a:pt x="21" y="241"/>
                    </a:lnTo>
                    <a:lnTo>
                      <a:pt x="20" y="230"/>
                    </a:lnTo>
                    <a:lnTo>
                      <a:pt x="17" y="218"/>
                    </a:lnTo>
                    <a:lnTo>
                      <a:pt x="11" y="208"/>
                    </a:lnTo>
                    <a:lnTo>
                      <a:pt x="3" y="198"/>
                    </a:lnTo>
                    <a:lnTo>
                      <a:pt x="8" y="188"/>
                    </a:lnTo>
                    <a:lnTo>
                      <a:pt x="13" y="178"/>
                    </a:lnTo>
                    <a:lnTo>
                      <a:pt x="20" y="168"/>
                    </a:lnTo>
                    <a:lnTo>
                      <a:pt x="27" y="157"/>
                    </a:lnTo>
                    <a:lnTo>
                      <a:pt x="32" y="147"/>
                    </a:lnTo>
                    <a:lnTo>
                      <a:pt x="40" y="137"/>
                    </a:lnTo>
                    <a:lnTo>
                      <a:pt x="46" y="126"/>
                    </a:lnTo>
                    <a:lnTo>
                      <a:pt x="52" y="117"/>
                    </a:lnTo>
                    <a:lnTo>
                      <a:pt x="58" y="105"/>
                    </a:lnTo>
                    <a:lnTo>
                      <a:pt x="63" y="94"/>
                    </a:lnTo>
                    <a:lnTo>
                      <a:pt x="68" y="83"/>
                    </a:lnTo>
                    <a:lnTo>
                      <a:pt x="72" y="73"/>
                    </a:lnTo>
                    <a:lnTo>
                      <a:pt x="75" y="61"/>
                    </a:lnTo>
                    <a:lnTo>
                      <a:pt x="77" y="49"/>
                    </a:lnTo>
                    <a:lnTo>
                      <a:pt x="78" y="38"/>
                    </a:lnTo>
                    <a:lnTo>
                      <a:pt x="79" y="26"/>
                    </a:lnTo>
                    <a:lnTo>
                      <a:pt x="17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3" name="Freeform 102"/>
              <p:cNvSpPr>
                <a:spLocks/>
              </p:cNvSpPr>
              <p:nvPr/>
            </p:nvSpPr>
            <p:spPr bwMode="auto">
              <a:xfrm>
                <a:off x="6028" y="2210"/>
                <a:ext cx="25" cy="29"/>
              </a:xfrm>
              <a:custGeom>
                <a:avLst/>
                <a:gdLst>
                  <a:gd name="T0" fmla="*/ 0 w 71"/>
                  <a:gd name="T1" fmla="*/ 0 h 69"/>
                  <a:gd name="T2" fmla="*/ 0 w 71"/>
                  <a:gd name="T3" fmla="*/ 0 h 69"/>
                  <a:gd name="T4" fmla="*/ 0 w 71"/>
                  <a:gd name="T5" fmla="*/ 0 h 69"/>
                  <a:gd name="T6" fmla="*/ 0 w 71"/>
                  <a:gd name="T7" fmla="*/ 0 h 69"/>
                  <a:gd name="T8" fmla="*/ 0 w 71"/>
                  <a:gd name="T9" fmla="*/ 0 h 69"/>
                  <a:gd name="T10" fmla="*/ 0 w 71"/>
                  <a:gd name="T11" fmla="*/ 0 h 69"/>
                  <a:gd name="T12" fmla="*/ 0 w 71"/>
                  <a:gd name="T13" fmla="*/ 0 h 69"/>
                  <a:gd name="T14" fmla="*/ 0 w 71"/>
                  <a:gd name="T15" fmla="*/ 0 h 69"/>
                  <a:gd name="T16" fmla="*/ 0 w 71"/>
                  <a:gd name="T17" fmla="*/ 0 h 69"/>
                  <a:gd name="T18" fmla="*/ 0 w 71"/>
                  <a:gd name="T19" fmla="*/ 0 h 69"/>
                  <a:gd name="T20" fmla="*/ 0 w 71"/>
                  <a:gd name="T21" fmla="*/ 0 h 69"/>
                  <a:gd name="T22" fmla="*/ 0 w 71"/>
                  <a:gd name="T23" fmla="*/ 0 h 69"/>
                  <a:gd name="T24" fmla="*/ 0 w 71"/>
                  <a:gd name="T25" fmla="*/ 0 h 69"/>
                  <a:gd name="T26" fmla="*/ 0 w 71"/>
                  <a:gd name="T27" fmla="*/ 0 h 69"/>
                  <a:gd name="T28" fmla="*/ 0 w 71"/>
                  <a:gd name="T29" fmla="*/ 0 h 69"/>
                  <a:gd name="T30" fmla="*/ 0 w 71"/>
                  <a:gd name="T31" fmla="*/ 0 h 69"/>
                  <a:gd name="T32" fmla="*/ 0 w 71"/>
                  <a:gd name="T33" fmla="*/ 0 h 69"/>
                  <a:gd name="T34" fmla="*/ 0 w 71"/>
                  <a:gd name="T35" fmla="*/ 0 h 69"/>
                  <a:gd name="T36" fmla="*/ 0 w 71"/>
                  <a:gd name="T37" fmla="*/ 0 h 69"/>
                  <a:gd name="T38" fmla="*/ 0 w 71"/>
                  <a:gd name="T39" fmla="*/ 0 h 69"/>
                  <a:gd name="T40" fmla="*/ 0 w 71"/>
                  <a:gd name="T41" fmla="*/ 0 h 69"/>
                  <a:gd name="T42" fmla="*/ 0 w 71"/>
                  <a:gd name="T43" fmla="*/ 0 h 69"/>
                  <a:gd name="T44" fmla="*/ 0 w 71"/>
                  <a:gd name="T45" fmla="*/ 0 h 69"/>
                  <a:gd name="T46" fmla="*/ 0 w 71"/>
                  <a:gd name="T47" fmla="*/ 0 h 69"/>
                  <a:gd name="T48" fmla="*/ 0 w 71"/>
                  <a:gd name="T49" fmla="*/ 0 h 69"/>
                  <a:gd name="T50" fmla="*/ 0 w 71"/>
                  <a:gd name="T51" fmla="*/ 0 h 69"/>
                  <a:gd name="T52" fmla="*/ 0 w 71"/>
                  <a:gd name="T53" fmla="*/ 0 h 69"/>
                  <a:gd name="T54" fmla="*/ 0 w 71"/>
                  <a:gd name="T55" fmla="*/ 0 h 69"/>
                  <a:gd name="T56" fmla="*/ 0 w 71"/>
                  <a:gd name="T57" fmla="*/ 0 h 69"/>
                  <a:gd name="T58" fmla="*/ 0 w 71"/>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69"/>
                  <a:gd name="T92" fmla="*/ 71 w 71"/>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69">
                    <a:moveTo>
                      <a:pt x="71" y="0"/>
                    </a:moveTo>
                    <a:lnTo>
                      <a:pt x="61" y="3"/>
                    </a:lnTo>
                    <a:lnTo>
                      <a:pt x="54" y="5"/>
                    </a:lnTo>
                    <a:lnTo>
                      <a:pt x="46" y="5"/>
                    </a:lnTo>
                    <a:lnTo>
                      <a:pt x="39" y="6"/>
                    </a:lnTo>
                    <a:lnTo>
                      <a:pt x="30" y="5"/>
                    </a:lnTo>
                    <a:lnTo>
                      <a:pt x="23" y="5"/>
                    </a:lnTo>
                    <a:lnTo>
                      <a:pt x="16" y="6"/>
                    </a:lnTo>
                    <a:lnTo>
                      <a:pt x="8" y="8"/>
                    </a:lnTo>
                    <a:lnTo>
                      <a:pt x="10" y="15"/>
                    </a:lnTo>
                    <a:lnTo>
                      <a:pt x="10" y="21"/>
                    </a:lnTo>
                    <a:lnTo>
                      <a:pt x="8" y="29"/>
                    </a:lnTo>
                    <a:lnTo>
                      <a:pt x="6" y="37"/>
                    </a:lnTo>
                    <a:lnTo>
                      <a:pt x="3" y="45"/>
                    </a:lnTo>
                    <a:lnTo>
                      <a:pt x="2" y="53"/>
                    </a:lnTo>
                    <a:lnTo>
                      <a:pt x="0" y="60"/>
                    </a:lnTo>
                    <a:lnTo>
                      <a:pt x="0" y="69"/>
                    </a:lnTo>
                    <a:lnTo>
                      <a:pt x="6" y="63"/>
                    </a:lnTo>
                    <a:lnTo>
                      <a:pt x="14" y="57"/>
                    </a:lnTo>
                    <a:lnTo>
                      <a:pt x="22" y="52"/>
                    </a:lnTo>
                    <a:lnTo>
                      <a:pt x="29" y="47"/>
                    </a:lnTo>
                    <a:lnTo>
                      <a:pt x="35" y="41"/>
                    </a:lnTo>
                    <a:lnTo>
                      <a:pt x="41" y="36"/>
                    </a:lnTo>
                    <a:lnTo>
                      <a:pt x="46" y="31"/>
                    </a:lnTo>
                    <a:lnTo>
                      <a:pt x="52" y="26"/>
                    </a:lnTo>
                    <a:lnTo>
                      <a:pt x="58" y="20"/>
                    </a:lnTo>
                    <a:lnTo>
                      <a:pt x="62" y="14"/>
                    </a:lnTo>
                    <a:lnTo>
                      <a:pt x="67" y="7"/>
                    </a:lnTo>
                    <a:lnTo>
                      <a:pt x="7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4" name="Freeform 103"/>
              <p:cNvSpPr>
                <a:spLocks/>
              </p:cNvSpPr>
              <p:nvPr/>
            </p:nvSpPr>
            <p:spPr bwMode="auto">
              <a:xfrm>
                <a:off x="5798" y="2200"/>
                <a:ext cx="10" cy="13"/>
              </a:xfrm>
              <a:custGeom>
                <a:avLst/>
                <a:gdLst>
                  <a:gd name="T0" fmla="*/ 0 w 24"/>
                  <a:gd name="T1" fmla="*/ 0 h 13"/>
                  <a:gd name="T2" fmla="*/ 0 w 24"/>
                  <a:gd name="T3" fmla="*/ 0 h 13"/>
                  <a:gd name="T4" fmla="*/ 0 w 24"/>
                  <a:gd name="T5" fmla="*/ 0 h 13"/>
                  <a:gd name="T6" fmla="*/ 0 w 24"/>
                  <a:gd name="T7" fmla="*/ 0 h 13"/>
                  <a:gd name="T8" fmla="*/ 0 w 24"/>
                  <a:gd name="T9" fmla="*/ 0 h 13"/>
                  <a:gd name="T10" fmla="*/ 0 w 24"/>
                  <a:gd name="T11" fmla="*/ 0 h 13"/>
                  <a:gd name="T12" fmla="*/ 0 w 24"/>
                  <a:gd name="T13" fmla="*/ 0 h 13"/>
                  <a:gd name="T14" fmla="*/ 0 w 24"/>
                  <a:gd name="T15" fmla="*/ 0 h 13"/>
                  <a:gd name="T16" fmla="*/ 0 w 24"/>
                  <a:gd name="T17" fmla="*/ 0 h 13"/>
                  <a:gd name="T18" fmla="*/ 0 w 24"/>
                  <a:gd name="T19" fmla="*/ 0 h 13"/>
                  <a:gd name="T20" fmla="*/ 0 w 24"/>
                  <a:gd name="T21" fmla="*/ 0 h 13"/>
                  <a:gd name="T22" fmla="*/ 0 w 24"/>
                  <a:gd name="T23" fmla="*/ 0 h 13"/>
                  <a:gd name="T24" fmla="*/ 0 w 24"/>
                  <a:gd name="T25" fmla="*/ 0 h 13"/>
                  <a:gd name="T26" fmla="*/ 0 w 24"/>
                  <a:gd name="T27" fmla="*/ 0 h 13"/>
                  <a:gd name="T28" fmla="*/ 0 w 24"/>
                  <a:gd name="T29" fmla="*/ 0 h 13"/>
                  <a:gd name="T30" fmla="*/ 0 w 2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3"/>
                  <a:gd name="T50" fmla="*/ 24 w 24"/>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3">
                    <a:moveTo>
                      <a:pt x="8" y="0"/>
                    </a:moveTo>
                    <a:lnTo>
                      <a:pt x="11" y="0"/>
                    </a:lnTo>
                    <a:lnTo>
                      <a:pt x="16" y="0"/>
                    </a:lnTo>
                    <a:lnTo>
                      <a:pt x="19" y="0"/>
                    </a:lnTo>
                    <a:lnTo>
                      <a:pt x="24" y="0"/>
                    </a:lnTo>
                    <a:lnTo>
                      <a:pt x="22" y="5"/>
                    </a:lnTo>
                    <a:lnTo>
                      <a:pt x="20" y="10"/>
                    </a:lnTo>
                    <a:lnTo>
                      <a:pt x="16" y="12"/>
                    </a:lnTo>
                    <a:lnTo>
                      <a:pt x="12" y="13"/>
                    </a:lnTo>
                    <a:lnTo>
                      <a:pt x="7" y="13"/>
                    </a:lnTo>
                    <a:lnTo>
                      <a:pt x="3" y="12"/>
                    </a:lnTo>
                    <a:lnTo>
                      <a:pt x="0" y="10"/>
                    </a:lnTo>
                    <a:lnTo>
                      <a:pt x="1" y="7"/>
                    </a:lnTo>
                    <a:lnTo>
                      <a:pt x="4"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5" name="Freeform 104"/>
              <p:cNvSpPr>
                <a:spLocks/>
              </p:cNvSpPr>
              <p:nvPr/>
            </p:nvSpPr>
            <p:spPr bwMode="auto">
              <a:xfrm>
                <a:off x="5448" y="2210"/>
                <a:ext cx="41" cy="13"/>
              </a:xfrm>
              <a:custGeom>
                <a:avLst/>
                <a:gdLst>
                  <a:gd name="T0" fmla="*/ 0 w 99"/>
                  <a:gd name="T1" fmla="*/ 0 h 35"/>
                  <a:gd name="T2" fmla="*/ 0 w 99"/>
                  <a:gd name="T3" fmla="*/ 0 h 35"/>
                  <a:gd name="T4" fmla="*/ 0 w 99"/>
                  <a:gd name="T5" fmla="*/ 0 h 35"/>
                  <a:gd name="T6" fmla="*/ 0 w 99"/>
                  <a:gd name="T7" fmla="*/ 0 h 35"/>
                  <a:gd name="T8" fmla="*/ 0 w 99"/>
                  <a:gd name="T9" fmla="*/ 0 h 35"/>
                  <a:gd name="T10" fmla="*/ 0 w 99"/>
                  <a:gd name="T11" fmla="*/ 0 h 35"/>
                  <a:gd name="T12" fmla="*/ 0 w 99"/>
                  <a:gd name="T13" fmla="*/ 0 h 35"/>
                  <a:gd name="T14" fmla="*/ 0 w 99"/>
                  <a:gd name="T15" fmla="*/ 0 h 35"/>
                  <a:gd name="T16" fmla="*/ 0 w 99"/>
                  <a:gd name="T17" fmla="*/ 0 h 35"/>
                  <a:gd name="T18" fmla="*/ 0 w 99"/>
                  <a:gd name="T19" fmla="*/ 0 h 35"/>
                  <a:gd name="T20" fmla="*/ 0 w 99"/>
                  <a:gd name="T21" fmla="*/ 0 h 35"/>
                  <a:gd name="T22" fmla="*/ 0 w 99"/>
                  <a:gd name="T23" fmla="*/ 0 h 35"/>
                  <a:gd name="T24" fmla="*/ 0 w 99"/>
                  <a:gd name="T25" fmla="*/ 0 h 35"/>
                  <a:gd name="T26" fmla="*/ 0 w 99"/>
                  <a:gd name="T27" fmla="*/ 0 h 35"/>
                  <a:gd name="T28" fmla="*/ 0 w 99"/>
                  <a:gd name="T29" fmla="*/ 0 h 35"/>
                  <a:gd name="T30" fmla="*/ 0 w 99"/>
                  <a:gd name="T31" fmla="*/ 0 h 35"/>
                  <a:gd name="T32" fmla="*/ 0 w 99"/>
                  <a:gd name="T33" fmla="*/ 0 h 35"/>
                  <a:gd name="T34" fmla="*/ 0 w 99"/>
                  <a:gd name="T35" fmla="*/ 0 h 35"/>
                  <a:gd name="T36" fmla="*/ 0 w 99"/>
                  <a:gd name="T37" fmla="*/ 0 h 35"/>
                  <a:gd name="T38" fmla="*/ 0 w 99"/>
                  <a:gd name="T39" fmla="*/ 0 h 35"/>
                  <a:gd name="T40" fmla="*/ 0 w 99"/>
                  <a:gd name="T41" fmla="*/ 0 h 35"/>
                  <a:gd name="T42" fmla="*/ 0 w 99"/>
                  <a:gd name="T43" fmla="*/ 0 h 35"/>
                  <a:gd name="T44" fmla="*/ 0 w 99"/>
                  <a:gd name="T45" fmla="*/ 0 h 35"/>
                  <a:gd name="T46" fmla="*/ 0 w 99"/>
                  <a:gd name="T47" fmla="*/ 0 h 35"/>
                  <a:gd name="T48" fmla="*/ 0 w 99"/>
                  <a:gd name="T49" fmla="*/ 0 h 35"/>
                  <a:gd name="T50" fmla="*/ 0 w 99"/>
                  <a:gd name="T51" fmla="*/ 0 h 35"/>
                  <a:gd name="T52" fmla="*/ 0 w 99"/>
                  <a:gd name="T53" fmla="*/ 0 h 35"/>
                  <a:gd name="T54" fmla="*/ 0 w 99"/>
                  <a:gd name="T55" fmla="*/ 0 h 35"/>
                  <a:gd name="T56" fmla="*/ 0 w 99"/>
                  <a:gd name="T57" fmla="*/ 0 h 35"/>
                  <a:gd name="T58" fmla="*/ 0 w 99"/>
                  <a:gd name="T59" fmla="*/ 0 h 35"/>
                  <a:gd name="T60" fmla="*/ 0 w 99"/>
                  <a:gd name="T61" fmla="*/ 0 h 35"/>
                  <a:gd name="T62" fmla="*/ 0 w 99"/>
                  <a:gd name="T63" fmla="*/ 0 h 35"/>
                  <a:gd name="T64" fmla="*/ 0 w 99"/>
                  <a:gd name="T65" fmla="*/ 0 h 35"/>
                  <a:gd name="T66" fmla="*/ 0 w 99"/>
                  <a:gd name="T67" fmla="*/ 0 h 35"/>
                  <a:gd name="T68" fmla="*/ 0 w 99"/>
                  <a:gd name="T69" fmla="*/ 0 h 35"/>
                  <a:gd name="T70" fmla="*/ 0 w 99"/>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35"/>
                  <a:gd name="T110" fmla="*/ 99 w 9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35">
                    <a:moveTo>
                      <a:pt x="2" y="0"/>
                    </a:moveTo>
                    <a:lnTo>
                      <a:pt x="9" y="4"/>
                    </a:lnTo>
                    <a:lnTo>
                      <a:pt x="15" y="6"/>
                    </a:lnTo>
                    <a:lnTo>
                      <a:pt x="24" y="7"/>
                    </a:lnTo>
                    <a:lnTo>
                      <a:pt x="32" y="9"/>
                    </a:lnTo>
                    <a:lnTo>
                      <a:pt x="38" y="9"/>
                    </a:lnTo>
                    <a:lnTo>
                      <a:pt x="46" y="9"/>
                    </a:lnTo>
                    <a:lnTo>
                      <a:pt x="53" y="8"/>
                    </a:lnTo>
                    <a:lnTo>
                      <a:pt x="62" y="8"/>
                    </a:lnTo>
                    <a:lnTo>
                      <a:pt x="71" y="8"/>
                    </a:lnTo>
                    <a:lnTo>
                      <a:pt x="80" y="8"/>
                    </a:lnTo>
                    <a:lnTo>
                      <a:pt x="84" y="8"/>
                    </a:lnTo>
                    <a:lnTo>
                      <a:pt x="90" y="10"/>
                    </a:lnTo>
                    <a:lnTo>
                      <a:pt x="93" y="11"/>
                    </a:lnTo>
                    <a:lnTo>
                      <a:pt x="99" y="14"/>
                    </a:lnTo>
                    <a:lnTo>
                      <a:pt x="91" y="19"/>
                    </a:lnTo>
                    <a:lnTo>
                      <a:pt x="83" y="25"/>
                    </a:lnTo>
                    <a:lnTo>
                      <a:pt x="77" y="26"/>
                    </a:lnTo>
                    <a:lnTo>
                      <a:pt x="72" y="29"/>
                    </a:lnTo>
                    <a:lnTo>
                      <a:pt x="67" y="31"/>
                    </a:lnTo>
                    <a:lnTo>
                      <a:pt x="62" y="33"/>
                    </a:lnTo>
                    <a:lnTo>
                      <a:pt x="53" y="34"/>
                    </a:lnTo>
                    <a:lnTo>
                      <a:pt x="47" y="35"/>
                    </a:lnTo>
                    <a:lnTo>
                      <a:pt x="40" y="35"/>
                    </a:lnTo>
                    <a:lnTo>
                      <a:pt x="34" y="35"/>
                    </a:lnTo>
                    <a:lnTo>
                      <a:pt x="25" y="34"/>
                    </a:lnTo>
                    <a:lnTo>
                      <a:pt x="19" y="33"/>
                    </a:lnTo>
                    <a:lnTo>
                      <a:pt x="14" y="30"/>
                    </a:lnTo>
                    <a:lnTo>
                      <a:pt x="9" y="27"/>
                    </a:lnTo>
                    <a:lnTo>
                      <a:pt x="4" y="22"/>
                    </a:lnTo>
                    <a:lnTo>
                      <a:pt x="1" y="16"/>
                    </a:lnTo>
                    <a:lnTo>
                      <a:pt x="0" y="12"/>
                    </a:lnTo>
                    <a:lnTo>
                      <a:pt x="0" y="8"/>
                    </a:lnTo>
                    <a:lnTo>
                      <a:pt x="0" y="4"/>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6" name="Freeform 105"/>
              <p:cNvSpPr>
                <a:spLocks/>
              </p:cNvSpPr>
              <p:nvPr/>
            </p:nvSpPr>
            <p:spPr bwMode="auto">
              <a:xfrm>
                <a:off x="5759" y="2210"/>
                <a:ext cx="25" cy="13"/>
              </a:xfrm>
              <a:custGeom>
                <a:avLst/>
                <a:gdLst>
                  <a:gd name="T0" fmla="*/ 0 w 56"/>
                  <a:gd name="T1" fmla="*/ 0 h 42"/>
                  <a:gd name="T2" fmla="*/ 0 w 56"/>
                  <a:gd name="T3" fmla="*/ 0 h 42"/>
                  <a:gd name="T4" fmla="*/ 0 w 56"/>
                  <a:gd name="T5" fmla="*/ 0 h 42"/>
                  <a:gd name="T6" fmla="*/ 0 w 56"/>
                  <a:gd name="T7" fmla="*/ 0 h 42"/>
                  <a:gd name="T8" fmla="*/ 0 w 56"/>
                  <a:gd name="T9" fmla="*/ 0 h 42"/>
                  <a:gd name="T10" fmla="*/ 0 w 56"/>
                  <a:gd name="T11" fmla="*/ 0 h 42"/>
                  <a:gd name="T12" fmla="*/ 0 w 56"/>
                  <a:gd name="T13" fmla="*/ 0 h 42"/>
                  <a:gd name="T14" fmla="*/ 0 w 56"/>
                  <a:gd name="T15" fmla="*/ 0 h 42"/>
                  <a:gd name="T16" fmla="*/ 0 w 56"/>
                  <a:gd name="T17" fmla="*/ 0 h 42"/>
                  <a:gd name="T18" fmla="*/ 0 w 56"/>
                  <a:gd name="T19" fmla="*/ 0 h 42"/>
                  <a:gd name="T20" fmla="*/ 0 w 56"/>
                  <a:gd name="T21" fmla="*/ 0 h 42"/>
                  <a:gd name="T22" fmla="*/ 0 w 56"/>
                  <a:gd name="T23" fmla="*/ 0 h 42"/>
                  <a:gd name="T24" fmla="*/ 0 w 56"/>
                  <a:gd name="T25" fmla="*/ 0 h 42"/>
                  <a:gd name="T26" fmla="*/ 0 w 56"/>
                  <a:gd name="T27" fmla="*/ 0 h 42"/>
                  <a:gd name="T28" fmla="*/ 0 w 56"/>
                  <a:gd name="T29" fmla="*/ 0 h 42"/>
                  <a:gd name="T30" fmla="*/ 0 w 56"/>
                  <a:gd name="T31" fmla="*/ 0 h 42"/>
                  <a:gd name="T32" fmla="*/ 0 w 56"/>
                  <a:gd name="T33" fmla="*/ 0 h 42"/>
                  <a:gd name="T34" fmla="*/ 0 w 56"/>
                  <a:gd name="T35" fmla="*/ 0 h 42"/>
                  <a:gd name="T36" fmla="*/ 0 w 56"/>
                  <a:gd name="T37" fmla="*/ 0 h 42"/>
                  <a:gd name="T38" fmla="*/ 0 w 56"/>
                  <a:gd name="T39" fmla="*/ 0 h 42"/>
                  <a:gd name="T40" fmla="*/ 0 w 56"/>
                  <a:gd name="T41" fmla="*/ 0 h 42"/>
                  <a:gd name="T42" fmla="*/ 0 w 56"/>
                  <a:gd name="T43" fmla="*/ 0 h 42"/>
                  <a:gd name="T44" fmla="*/ 0 w 56"/>
                  <a:gd name="T45" fmla="*/ 0 h 42"/>
                  <a:gd name="T46" fmla="*/ 0 w 56"/>
                  <a:gd name="T47" fmla="*/ 0 h 42"/>
                  <a:gd name="T48" fmla="*/ 0 w 56"/>
                  <a:gd name="T49" fmla="*/ 0 h 42"/>
                  <a:gd name="T50" fmla="*/ 0 w 56"/>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2"/>
                  <a:gd name="T80" fmla="*/ 56 w 56"/>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2">
                    <a:moveTo>
                      <a:pt x="53" y="0"/>
                    </a:moveTo>
                    <a:lnTo>
                      <a:pt x="56" y="9"/>
                    </a:lnTo>
                    <a:lnTo>
                      <a:pt x="56" y="18"/>
                    </a:lnTo>
                    <a:lnTo>
                      <a:pt x="52" y="25"/>
                    </a:lnTo>
                    <a:lnTo>
                      <a:pt x="46" y="32"/>
                    </a:lnTo>
                    <a:lnTo>
                      <a:pt x="40" y="34"/>
                    </a:lnTo>
                    <a:lnTo>
                      <a:pt x="35" y="36"/>
                    </a:lnTo>
                    <a:lnTo>
                      <a:pt x="30" y="38"/>
                    </a:lnTo>
                    <a:lnTo>
                      <a:pt x="25" y="40"/>
                    </a:lnTo>
                    <a:lnTo>
                      <a:pt x="19" y="41"/>
                    </a:lnTo>
                    <a:lnTo>
                      <a:pt x="14" y="42"/>
                    </a:lnTo>
                    <a:lnTo>
                      <a:pt x="9" y="42"/>
                    </a:lnTo>
                    <a:lnTo>
                      <a:pt x="5" y="42"/>
                    </a:lnTo>
                    <a:lnTo>
                      <a:pt x="0" y="38"/>
                    </a:lnTo>
                    <a:lnTo>
                      <a:pt x="0" y="33"/>
                    </a:lnTo>
                    <a:lnTo>
                      <a:pt x="1" y="27"/>
                    </a:lnTo>
                    <a:lnTo>
                      <a:pt x="6" y="23"/>
                    </a:lnTo>
                    <a:lnTo>
                      <a:pt x="9" y="19"/>
                    </a:lnTo>
                    <a:lnTo>
                      <a:pt x="13" y="17"/>
                    </a:lnTo>
                    <a:lnTo>
                      <a:pt x="17" y="14"/>
                    </a:lnTo>
                    <a:lnTo>
                      <a:pt x="23" y="11"/>
                    </a:lnTo>
                    <a:lnTo>
                      <a:pt x="30" y="8"/>
                    </a:lnTo>
                    <a:lnTo>
                      <a:pt x="37" y="6"/>
                    </a:lnTo>
                    <a:lnTo>
                      <a:pt x="45" y="3"/>
                    </a:lnTo>
                    <a:lnTo>
                      <a:pt x="5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7" name="Freeform 106"/>
              <p:cNvSpPr>
                <a:spLocks/>
              </p:cNvSpPr>
              <p:nvPr/>
            </p:nvSpPr>
            <p:spPr bwMode="auto">
              <a:xfrm>
                <a:off x="5346" y="2221"/>
                <a:ext cx="15" cy="24"/>
              </a:xfrm>
              <a:custGeom>
                <a:avLst/>
                <a:gdLst>
                  <a:gd name="T0" fmla="*/ 0 w 35"/>
                  <a:gd name="T1" fmla="*/ 0 h 58"/>
                  <a:gd name="T2" fmla="*/ 0 w 35"/>
                  <a:gd name="T3" fmla="*/ 0 h 58"/>
                  <a:gd name="T4" fmla="*/ 0 w 35"/>
                  <a:gd name="T5" fmla="*/ 0 h 58"/>
                  <a:gd name="T6" fmla="*/ 0 w 35"/>
                  <a:gd name="T7" fmla="*/ 0 h 58"/>
                  <a:gd name="T8" fmla="*/ 0 w 35"/>
                  <a:gd name="T9" fmla="*/ 0 h 58"/>
                  <a:gd name="T10" fmla="*/ 0 w 35"/>
                  <a:gd name="T11" fmla="*/ 0 h 58"/>
                  <a:gd name="T12" fmla="*/ 0 w 35"/>
                  <a:gd name="T13" fmla="*/ 0 h 58"/>
                  <a:gd name="T14" fmla="*/ 0 w 35"/>
                  <a:gd name="T15" fmla="*/ 0 h 58"/>
                  <a:gd name="T16" fmla="*/ 0 w 35"/>
                  <a:gd name="T17" fmla="*/ 0 h 58"/>
                  <a:gd name="T18" fmla="*/ 0 w 35"/>
                  <a:gd name="T19" fmla="*/ 0 h 58"/>
                  <a:gd name="T20" fmla="*/ 0 w 35"/>
                  <a:gd name="T21" fmla="*/ 0 h 58"/>
                  <a:gd name="T22" fmla="*/ 0 w 35"/>
                  <a:gd name="T23" fmla="*/ 0 h 58"/>
                  <a:gd name="T24" fmla="*/ 0 w 35"/>
                  <a:gd name="T25" fmla="*/ 0 h 58"/>
                  <a:gd name="T26" fmla="*/ 0 w 35"/>
                  <a:gd name="T27" fmla="*/ 0 h 58"/>
                  <a:gd name="T28" fmla="*/ 0 w 35"/>
                  <a:gd name="T29" fmla="*/ 0 h 58"/>
                  <a:gd name="T30" fmla="*/ 0 w 35"/>
                  <a:gd name="T31" fmla="*/ 0 h 58"/>
                  <a:gd name="T32" fmla="*/ 0 w 35"/>
                  <a:gd name="T33" fmla="*/ 0 h 58"/>
                  <a:gd name="T34" fmla="*/ 0 w 35"/>
                  <a:gd name="T35" fmla="*/ 0 h 58"/>
                  <a:gd name="T36" fmla="*/ 0 w 35"/>
                  <a:gd name="T37" fmla="*/ 0 h 58"/>
                  <a:gd name="T38" fmla="*/ 0 w 35"/>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58"/>
                  <a:gd name="T62" fmla="*/ 35 w 35"/>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58">
                    <a:moveTo>
                      <a:pt x="35" y="0"/>
                    </a:moveTo>
                    <a:lnTo>
                      <a:pt x="35" y="5"/>
                    </a:lnTo>
                    <a:lnTo>
                      <a:pt x="35" y="11"/>
                    </a:lnTo>
                    <a:lnTo>
                      <a:pt x="33" y="16"/>
                    </a:lnTo>
                    <a:lnTo>
                      <a:pt x="31" y="22"/>
                    </a:lnTo>
                    <a:lnTo>
                      <a:pt x="27" y="27"/>
                    </a:lnTo>
                    <a:lnTo>
                      <a:pt x="24" y="31"/>
                    </a:lnTo>
                    <a:lnTo>
                      <a:pt x="19" y="37"/>
                    </a:lnTo>
                    <a:lnTo>
                      <a:pt x="15" y="42"/>
                    </a:lnTo>
                    <a:lnTo>
                      <a:pt x="9" y="49"/>
                    </a:lnTo>
                    <a:lnTo>
                      <a:pt x="3" y="58"/>
                    </a:lnTo>
                    <a:lnTo>
                      <a:pt x="0" y="49"/>
                    </a:lnTo>
                    <a:lnTo>
                      <a:pt x="1" y="42"/>
                    </a:lnTo>
                    <a:lnTo>
                      <a:pt x="3" y="36"/>
                    </a:lnTo>
                    <a:lnTo>
                      <a:pt x="8" y="30"/>
                    </a:lnTo>
                    <a:lnTo>
                      <a:pt x="14" y="22"/>
                    </a:lnTo>
                    <a:lnTo>
                      <a:pt x="22" y="14"/>
                    </a:lnTo>
                    <a:lnTo>
                      <a:pt x="29" y="7"/>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8" name="Freeform 107"/>
              <p:cNvSpPr>
                <a:spLocks/>
              </p:cNvSpPr>
              <p:nvPr/>
            </p:nvSpPr>
            <p:spPr bwMode="auto">
              <a:xfrm>
                <a:off x="5130" y="2222"/>
                <a:ext cx="9" cy="13"/>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32"/>
                  <a:gd name="T44" fmla="*/ 20 w 2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32">
                    <a:moveTo>
                      <a:pt x="17" y="0"/>
                    </a:moveTo>
                    <a:lnTo>
                      <a:pt x="20" y="8"/>
                    </a:lnTo>
                    <a:lnTo>
                      <a:pt x="17" y="17"/>
                    </a:lnTo>
                    <a:lnTo>
                      <a:pt x="13" y="20"/>
                    </a:lnTo>
                    <a:lnTo>
                      <a:pt x="11" y="24"/>
                    </a:lnTo>
                    <a:lnTo>
                      <a:pt x="6" y="27"/>
                    </a:lnTo>
                    <a:lnTo>
                      <a:pt x="3" y="32"/>
                    </a:lnTo>
                    <a:lnTo>
                      <a:pt x="0" y="31"/>
                    </a:lnTo>
                    <a:lnTo>
                      <a:pt x="0" y="30"/>
                    </a:lnTo>
                    <a:lnTo>
                      <a:pt x="4" y="23"/>
                    </a:lnTo>
                    <a:lnTo>
                      <a:pt x="9" y="14"/>
                    </a:lnTo>
                    <a:lnTo>
                      <a:pt x="11" y="6"/>
                    </a:lnTo>
                    <a:lnTo>
                      <a:pt x="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9" name="Freeform 108"/>
              <p:cNvSpPr>
                <a:spLocks/>
              </p:cNvSpPr>
              <p:nvPr/>
            </p:nvSpPr>
            <p:spPr bwMode="auto">
              <a:xfrm>
                <a:off x="5584" y="2237"/>
                <a:ext cx="5" cy="3"/>
              </a:xfrm>
              <a:custGeom>
                <a:avLst/>
                <a:gdLst>
                  <a:gd name="T0" fmla="*/ 0 w 14"/>
                  <a:gd name="T1" fmla="*/ 0 h 7"/>
                  <a:gd name="T2" fmla="*/ 0 w 14"/>
                  <a:gd name="T3" fmla="*/ 0 h 7"/>
                  <a:gd name="T4" fmla="*/ 0 w 14"/>
                  <a:gd name="T5" fmla="*/ 0 h 7"/>
                  <a:gd name="T6" fmla="*/ 0 w 14"/>
                  <a:gd name="T7" fmla="*/ 0 h 7"/>
                  <a:gd name="T8" fmla="*/ 0 w 14"/>
                  <a:gd name="T9" fmla="*/ 0 h 7"/>
                  <a:gd name="T10" fmla="*/ 0 w 14"/>
                  <a:gd name="T11" fmla="*/ 0 h 7"/>
                  <a:gd name="T12" fmla="*/ 0 w 14"/>
                  <a:gd name="T13" fmla="*/ 0 h 7"/>
                  <a:gd name="T14" fmla="*/ 0 w 14"/>
                  <a:gd name="T15" fmla="*/ 0 h 7"/>
                  <a:gd name="T16" fmla="*/ 0 w 14"/>
                  <a:gd name="T17" fmla="*/ 0 h 7"/>
                  <a:gd name="T18" fmla="*/ 0 w 14"/>
                  <a:gd name="T19" fmla="*/ 0 h 7"/>
                  <a:gd name="T20" fmla="*/ 0 w 14"/>
                  <a:gd name="T21" fmla="*/ 0 h 7"/>
                  <a:gd name="T22" fmla="*/ 0 w 14"/>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7"/>
                  <a:gd name="T38" fmla="*/ 14 w 1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7">
                    <a:moveTo>
                      <a:pt x="4" y="0"/>
                    </a:moveTo>
                    <a:lnTo>
                      <a:pt x="9" y="0"/>
                    </a:lnTo>
                    <a:lnTo>
                      <a:pt x="14" y="0"/>
                    </a:lnTo>
                    <a:lnTo>
                      <a:pt x="14" y="1"/>
                    </a:lnTo>
                    <a:lnTo>
                      <a:pt x="14" y="2"/>
                    </a:lnTo>
                    <a:lnTo>
                      <a:pt x="12" y="5"/>
                    </a:lnTo>
                    <a:lnTo>
                      <a:pt x="9" y="7"/>
                    </a:lnTo>
                    <a:lnTo>
                      <a:pt x="3" y="7"/>
                    </a:lnTo>
                    <a:lnTo>
                      <a:pt x="0" y="5"/>
                    </a:lnTo>
                    <a:lnTo>
                      <a:pt x="1"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0" name="Freeform 109"/>
              <p:cNvSpPr>
                <a:spLocks/>
              </p:cNvSpPr>
              <p:nvPr/>
            </p:nvSpPr>
            <p:spPr bwMode="auto">
              <a:xfrm>
                <a:off x="5434" y="2237"/>
                <a:ext cx="20" cy="9"/>
              </a:xfrm>
              <a:custGeom>
                <a:avLst/>
                <a:gdLst>
                  <a:gd name="T0" fmla="*/ 0 w 48"/>
                  <a:gd name="T1" fmla="*/ 0 h 21"/>
                  <a:gd name="T2" fmla="*/ 0 w 48"/>
                  <a:gd name="T3" fmla="*/ 0 h 21"/>
                  <a:gd name="T4" fmla="*/ 0 w 48"/>
                  <a:gd name="T5" fmla="*/ 0 h 21"/>
                  <a:gd name="T6" fmla="*/ 0 w 48"/>
                  <a:gd name="T7" fmla="*/ 0 h 21"/>
                  <a:gd name="T8" fmla="*/ 0 w 48"/>
                  <a:gd name="T9" fmla="*/ 0 h 21"/>
                  <a:gd name="T10" fmla="*/ 0 w 48"/>
                  <a:gd name="T11" fmla="*/ 0 h 21"/>
                  <a:gd name="T12" fmla="*/ 0 w 48"/>
                  <a:gd name="T13" fmla="*/ 0 h 21"/>
                  <a:gd name="T14" fmla="*/ 0 w 48"/>
                  <a:gd name="T15" fmla="*/ 0 h 21"/>
                  <a:gd name="T16" fmla="*/ 0 w 48"/>
                  <a:gd name="T17" fmla="*/ 0 h 21"/>
                  <a:gd name="T18" fmla="*/ 0 w 48"/>
                  <a:gd name="T19" fmla="*/ 0 h 21"/>
                  <a:gd name="T20" fmla="*/ 0 w 48"/>
                  <a:gd name="T21" fmla="*/ 0 h 21"/>
                  <a:gd name="T22" fmla="*/ 0 w 48"/>
                  <a:gd name="T23" fmla="*/ 0 h 21"/>
                  <a:gd name="T24" fmla="*/ 0 w 48"/>
                  <a:gd name="T25" fmla="*/ 0 h 21"/>
                  <a:gd name="T26" fmla="*/ 0 w 48"/>
                  <a:gd name="T27" fmla="*/ 0 h 21"/>
                  <a:gd name="T28" fmla="*/ 0 w 48"/>
                  <a:gd name="T29" fmla="*/ 0 h 21"/>
                  <a:gd name="T30" fmla="*/ 0 w 48"/>
                  <a:gd name="T31" fmla="*/ 0 h 21"/>
                  <a:gd name="T32" fmla="*/ 0 w 48"/>
                  <a:gd name="T33" fmla="*/ 0 h 21"/>
                  <a:gd name="T34" fmla="*/ 0 w 48"/>
                  <a:gd name="T35" fmla="*/ 0 h 21"/>
                  <a:gd name="T36" fmla="*/ 0 w 48"/>
                  <a:gd name="T37" fmla="*/ 0 h 21"/>
                  <a:gd name="T38" fmla="*/ 0 w 48"/>
                  <a:gd name="T39" fmla="*/ 0 h 21"/>
                  <a:gd name="T40" fmla="*/ 0 w 48"/>
                  <a:gd name="T41" fmla="*/ 0 h 21"/>
                  <a:gd name="T42" fmla="*/ 0 w 48"/>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1"/>
                  <a:gd name="T68" fmla="*/ 48 w 4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1">
                    <a:moveTo>
                      <a:pt x="8" y="0"/>
                    </a:moveTo>
                    <a:lnTo>
                      <a:pt x="12" y="2"/>
                    </a:lnTo>
                    <a:lnTo>
                      <a:pt x="18" y="4"/>
                    </a:lnTo>
                    <a:lnTo>
                      <a:pt x="23" y="6"/>
                    </a:lnTo>
                    <a:lnTo>
                      <a:pt x="29" y="9"/>
                    </a:lnTo>
                    <a:lnTo>
                      <a:pt x="33" y="11"/>
                    </a:lnTo>
                    <a:lnTo>
                      <a:pt x="39" y="13"/>
                    </a:lnTo>
                    <a:lnTo>
                      <a:pt x="44" y="16"/>
                    </a:lnTo>
                    <a:lnTo>
                      <a:pt x="48" y="19"/>
                    </a:lnTo>
                    <a:lnTo>
                      <a:pt x="43" y="20"/>
                    </a:lnTo>
                    <a:lnTo>
                      <a:pt x="38" y="21"/>
                    </a:lnTo>
                    <a:lnTo>
                      <a:pt x="31" y="21"/>
                    </a:lnTo>
                    <a:lnTo>
                      <a:pt x="26" y="21"/>
                    </a:lnTo>
                    <a:lnTo>
                      <a:pt x="19" y="21"/>
                    </a:lnTo>
                    <a:lnTo>
                      <a:pt x="12" y="21"/>
                    </a:lnTo>
                    <a:lnTo>
                      <a:pt x="6" y="21"/>
                    </a:lnTo>
                    <a:lnTo>
                      <a:pt x="0" y="21"/>
                    </a:lnTo>
                    <a:lnTo>
                      <a:pt x="2" y="15"/>
                    </a:lnTo>
                    <a:lnTo>
                      <a:pt x="3" y="9"/>
                    </a:lnTo>
                    <a:lnTo>
                      <a:pt x="3" y="2"/>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1" name="Freeform 110"/>
              <p:cNvSpPr>
                <a:spLocks/>
              </p:cNvSpPr>
              <p:nvPr/>
            </p:nvSpPr>
            <p:spPr bwMode="auto">
              <a:xfrm>
                <a:off x="5899" y="2237"/>
                <a:ext cx="25" cy="9"/>
              </a:xfrm>
              <a:custGeom>
                <a:avLst/>
                <a:gdLst>
                  <a:gd name="T0" fmla="*/ 0 w 54"/>
                  <a:gd name="T1" fmla="*/ 0 h 20"/>
                  <a:gd name="T2" fmla="*/ 0 w 54"/>
                  <a:gd name="T3" fmla="*/ 0 h 20"/>
                  <a:gd name="T4" fmla="*/ 0 w 54"/>
                  <a:gd name="T5" fmla="*/ 0 h 20"/>
                  <a:gd name="T6" fmla="*/ 0 w 54"/>
                  <a:gd name="T7" fmla="*/ 0 h 20"/>
                  <a:gd name="T8" fmla="*/ 0 w 54"/>
                  <a:gd name="T9" fmla="*/ 0 h 20"/>
                  <a:gd name="T10" fmla="*/ 0 w 54"/>
                  <a:gd name="T11" fmla="*/ 0 h 20"/>
                  <a:gd name="T12" fmla="*/ 0 w 54"/>
                  <a:gd name="T13" fmla="*/ 0 h 20"/>
                  <a:gd name="T14" fmla="*/ 0 w 54"/>
                  <a:gd name="T15" fmla="*/ 0 h 20"/>
                  <a:gd name="T16" fmla="*/ 0 w 54"/>
                  <a:gd name="T17" fmla="*/ 0 h 20"/>
                  <a:gd name="T18" fmla="*/ 0 w 54"/>
                  <a:gd name="T19" fmla="*/ 0 h 20"/>
                  <a:gd name="T20" fmla="*/ 0 w 54"/>
                  <a:gd name="T21" fmla="*/ 0 h 20"/>
                  <a:gd name="T22" fmla="*/ 0 w 54"/>
                  <a:gd name="T23" fmla="*/ 0 h 20"/>
                  <a:gd name="T24" fmla="*/ 0 w 54"/>
                  <a:gd name="T25" fmla="*/ 0 h 20"/>
                  <a:gd name="T26" fmla="*/ 0 w 54"/>
                  <a:gd name="T27" fmla="*/ 0 h 20"/>
                  <a:gd name="T28" fmla="*/ 0 w 54"/>
                  <a:gd name="T29" fmla="*/ 0 h 20"/>
                  <a:gd name="T30" fmla="*/ 0 w 54"/>
                  <a:gd name="T31" fmla="*/ 0 h 20"/>
                  <a:gd name="T32" fmla="*/ 0 w 54"/>
                  <a:gd name="T33" fmla="*/ 0 h 20"/>
                  <a:gd name="T34" fmla="*/ 0 w 54"/>
                  <a:gd name="T35" fmla="*/ 0 h 20"/>
                  <a:gd name="T36" fmla="*/ 0 w 54"/>
                  <a:gd name="T37" fmla="*/ 0 h 20"/>
                  <a:gd name="T38" fmla="*/ 0 w 5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
                  <a:gd name="T62" fmla="*/ 54 w 5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
                    <a:moveTo>
                      <a:pt x="7" y="2"/>
                    </a:moveTo>
                    <a:lnTo>
                      <a:pt x="13" y="1"/>
                    </a:lnTo>
                    <a:lnTo>
                      <a:pt x="20" y="0"/>
                    </a:lnTo>
                    <a:lnTo>
                      <a:pt x="26" y="0"/>
                    </a:lnTo>
                    <a:lnTo>
                      <a:pt x="33" y="1"/>
                    </a:lnTo>
                    <a:lnTo>
                      <a:pt x="37" y="1"/>
                    </a:lnTo>
                    <a:lnTo>
                      <a:pt x="42" y="2"/>
                    </a:lnTo>
                    <a:lnTo>
                      <a:pt x="46" y="3"/>
                    </a:lnTo>
                    <a:lnTo>
                      <a:pt x="50" y="5"/>
                    </a:lnTo>
                    <a:lnTo>
                      <a:pt x="53" y="9"/>
                    </a:lnTo>
                    <a:lnTo>
                      <a:pt x="54" y="14"/>
                    </a:lnTo>
                    <a:lnTo>
                      <a:pt x="50" y="16"/>
                    </a:lnTo>
                    <a:lnTo>
                      <a:pt x="44" y="20"/>
                    </a:lnTo>
                    <a:lnTo>
                      <a:pt x="38" y="20"/>
                    </a:lnTo>
                    <a:lnTo>
                      <a:pt x="32" y="20"/>
                    </a:lnTo>
                    <a:lnTo>
                      <a:pt x="24" y="20"/>
                    </a:lnTo>
                    <a:lnTo>
                      <a:pt x="17" y="20"/>
                    </a:lnTo>
                    <a:lnTo>
                      <a:pt x="0" y="14"/>
                    </a:lnTo>
                    <a:lnTo>
                      <a:pt x="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2" name="Freeform 111"/>
              <p:cNvSpPr>
                <a:spLocks/>
              </p:cNvSpPr>
              <p:nvPr/>
            </p:nvSpPr>
            <p:spPr bwMode="auto">
              <a:xfrm>
                <a:off x="5258" y="2237"/>
                <a:ext cx="45" cy="49"/>
              </a:xfrm>
              <a:custGeom>
                <a:avLst/>
                <a:gdLst>
                  <a:gd name="T0" fmla="*/ 0 w 114"/>
                  <a:gd name="T1" fmla="*/ 0 h 116"/>
                  <a:gd name="T2" fmla="*/ 0 w 114"/>
                  <a:gd name="T3" fmla="*/ 0 h 116"/>
                  <a:gd name="T4" fmla="*/ 0 w 114"/>
                  <a:gd name="T5" fmla="*/ 0 h 116"/>
                  <a:gd name="T6" fmla="*/ 0 w 114"/>
                  <a:gd name="T7" fmla="*/ 0 h 116"/>
                  <a:gd name="T8" fmla="*/ 0 w 114"/>
                  <a:gd name="T9" fmla="*/ 0 h 116"/>
                  <a:gd name="T10" fmla="*/ 0 w 114"/>
                  <a:gd name="T11" fmla="*/ 0 h 116"/>
                  <a:gd name="T12" fmla="*/ 0 w 114"/>
                  <a:gd name="T13" fmla="*/ 0 h 116"/>
                  <a:gd name="T14" fmla="*/ 0 w 114"/>
                  <a:gd name="T15" fmla="*/ 0 h 116"/>
                  <a:gd name="T16" fmla="*/ 0 w 114"/>
                  <a:gd name="T17" fmla="*/ 0 h 116"/>
                  <a:gd name="T18" fmla="*/ 0 w 114"/>
                  <a:gd name="T19" fmla="*/ 0 h 116"/>
                  <a:gd name="T20" fmla="*/ 0 w 114"/>
                  <a:gd name="T21" fmla="*/ 0 h 116"/>
                  <a:gd name="T22" fmla="*/ 0 w 114"/>
                  <a:gd name="T23" fmla="*/ 0 h 116"/>
                  <a:gd name="T24" fmla="*/ 0 w 114"/>
                  <a:gd name="T25" fmla="*/ 0 h 116"/>
                  <a:gd name="T26" fmla="*/ 0 w 114"/>
                  <a:gd name="T27" fmla="*/ 0 h 116"/>
                  <a:gd name="T28" fmla="*/ 0 w 114"/>
                  <a:gd name="T29" fmla="*/ 0 h 116"/>
                  <a:gd name="T30" fmla="*/ 0 w 114"/>
                  <a:gd name="T31" fmla="*/ 0 h 116"/>
                  <a:gd name="T32" fmla="*/ 0 w 114"/>
                  <a:gd name="T33" fmla="*/ 0 h 116"/>
                  <a:gd name="T34" fmla="*/ 0 w 114"/>
                  <a:gd name="T35" fmla="*/ 0 h 116"/>
                  <a:gd name="T36" fmla="*/ 0 w 114"/>
                  <a:gd name="T37" fmla="*/ 0 h 116"/>
                  <a:gd name="T38" fmla="*/ 0 w 114"/>
                  <a:gd name="T39" fmla="*/ 0 h 116"/>
                  <a:gd name="T40" fmla="*/ 0 w 114"/>
                  <a:gd name="T41" fmla="*/ 0 h 116"/>
                  <a:gd name="T42" fmla="*/ 0 w 114"/>
                  <a:gd name="T43" fmla="*/ 0 h 116"/>
                  <a:gd name="T44" fmla="*/ 0 w 114"/>
                  <a:gd name="T45" fmla="*/ 0 h 116"/>
                  <a:gd name="T46" fmla="*/ 0 w 114"/>
                  <a:gd name="T47" fmla="*/ 0 h 116"/>
                  <a:gd name="T48" fmla="*/ 0 w 114"/>
                  <a:gd name="T49" fmla="*/ 0 h 116"/>
                  <a:gd name="T50" fmla="*/ 0 w 114"/>
                  <a:gd name="T51" fmla="*/ 0 h 116"/>
                  <a:gd name="T52" fmla="*/ 0 w 114"/>
                  <a:gd name="T53" fmla="*/ 0 h 116"/>
                  <a:gd name="T54" fmla="*/ 0 w 114"/>
                  <a:gd name="T55" fmla="*/ 0 h 116"/>
                  <a:gd name="T56" fmla="*/ 0 w 114"/>
                  <a:gd name="T57" fmla="*/ 0 h 116"/>
                  <a:gd name="T58" fmla="*/ 0 w 114"/>
                  <a:gd name="T59" fmla="*/ 0 h 116"/>
                  <a:gd name="T60" fmla="*/ 0 w 114"/>
                  <a:gd name="T61" fmla="*/ 0 h 116"/>
                  <a:gd name="T62" fmla="*/ 0 w 114"/>
                  <a:gd name="T63" fmla="*/ 0 h 116"/>
                  <a:gd name="T64" fmla="*/ 0 w 114"/>
                  <a:gd name="T65" fmla="*/ 0 h 116"/>
                  <a:gd name="T66" fmla="*/ 0 w 114"/>
                  <a:gd name="T67" fmla="*/ 0 h 116"/>
                  <a:gd name="T68" fmla="*/ 0 w 114"/>
                  <a:gd name="T69" fmla="*/ 0 h 116"/>
                  <a:gd name="T70" fmla="*/ 0 w 114"/>
                  <a:gd name="T71" fmla="*/ 0 h 116"/>
                  <a:gd name="T72" fmla="*/ 0 w 114"/>
                  <a:gd name="T73" fmla="*/ 0 h 116"/>
                  <a:gd name="T74" fmla="*/ 0 w 114"/>
                  <a:gd name="T75" fmla="*/ 0 h 116"/>
                  <a:gd name="T76" fmla="*/ 0 w 114"/>
                  <a:gd name="T77" fmla="*/ 0 h 116"/>
                  <a:gd name="T78" fmla="*/ 0 w 114"/>
                  <a:gd name="T79" fmla="*/ 0 h 116"/>
                  <a:gd name="T80" fmla="*/ 0 w 114"/>
                  <a:gd name="T81" fmla="*/ 0 h 116"/>
                  <a:gd name="T82" fmla="*/ 0 w 114"/>
                  <a:gd name="T83" fmla="*/ 0 h 116"/>
                  <a:gd name="T84" fmla="*/ 0 w 114"/>
                  <a:gd name="T85" fmla="*/ 0 h 116"/>
                  <a:gd name="T86" fmla="*/ 0 w 114"/>
                  <a:gd name="T87" fmla="*/ 0 h 116"/>
                  <a:gd name="T88" fmla="*/ 0 w 114"/>
                  <a:gd name="T89" fmla="*/ 0 h 116"/>
                  <a:gd name="T90" fmla="*/ 0 w 114"/>
                  <a:gd name="T91" fmla="*/ 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16"/>
                  <a:gd name="T140" fmla="*/ 114 w 11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16">
                    <a:moveTo>
                      <a:pt x="0" y="0"/>
                    </a:moveTo>
                    <a:lnTo>
                      <a:pt x="7" y="9"/>
                    </a:lnTo>
                    <a:lnTo>
                      <a:pt x="16" y="17"/>
                    </a:lnTo>
                    <a:lnTo>
                      <a:pt x="24" y="26"/>
                    </a:lnTo>
                    <a:lnTo>
                      <a:pt x="33" y="35"/>
                    </a:lnTo>
                    <a:lnTo>
                      <a:pt x="40" y="44"/>
                    </a:lnTo>
                    <a:lnTo>
                      <a:pt x="49" y="53"/>
                    </a:lnTo>
                    <a:lnTo>
                      <a:pt x="52" y="57"/>
                    </a:lnTo>
                    <a:lnTo>
                      <a:pt x="57" y="63"/>
                    </a:lnTo>
                    <a:lnTo>
                      <a:pt x="60" y="67"/>
                    </a:lnTo>
                    <a:lnTo>
                      <a:pt x="66" y="72"/>
                    </a:lnTo>
                    <a:lnTo>
                      <a:pt x="71" y="77"/>
                    </a:lnTo>
                    <a:lnTo>
                      <a:pt x="76" y="84"/>
                    </a:lnTo>
                    <a:lnTo>
                      <a:pt x="81" y="89"/>
                    </a:lnTo>
                    <a:lnTo>
                      <a:pt x="87" y="94"/>
                    </a:lnTo>
                    <a:lnTo>
                      <a:pt x="93" y="100"/>
                    </a:lnTo>
                    <a:lnTo>
                      <a:pt x="99" y="105"/>
                    </a:lnTo>
                    <a:lnTo>
                      <a:pt x="105" y="110"/>
                    </a:lnTo>
                    <a:lnTo>
                      <a:pt x="114" y="116"/>
                    </a:lnTo>
                    <a:lnTo>
                      <a:pt x="107" y="116"/>
                    </a:lnTo>
                    <a:lnTo>
                      <a:pt x="102" y="116"/>
                    </a:lnTo>
                    <a:lnTo>
                      <a:pt x="96" y="116"/>
                    </a:lnTo>
                    <a:lnTo>
                      <a:pt x="92" y="116"/>
                    </a:lnTo>
                    <a:lnTo>
                      <a:pt x="82" y="114"/>
                    </a:lnTo>
                    <a:lnTo>
                      <a:pt x="74" y="112"/>
                    </a:lnTo>
                    <a:lnTo>
                      <a:pt x="64" y="107"/>
                    </a:lnTo>
                    <a:lnTo>
                      <a:pt x="57" y="102"/>
                    </a:lnTo>
                    <a:lnTo>
                      <a:pt x="49" y="95"/>
                    </a:lnTo>
                    <a:lnTo>
                      <a:pt x="41" y="90"/>
                    </a:lnTo>
                    <a:lnTo>
                      <a:pt x="37" y="84"/>
                    </a:lnTo>
                    <a:lnTo>
                      <a:pt x="31" y="79"/>
                    </a:lnTo>
                    <a:lnTo>
                      <a:pt x="27" y="74"/>
                    </a:lnTo>
                    <a:lnTo>
                      <a:pt x="23" y="69"/>
                    </a:lnTo>
                    <a:lnTo>
                      <a:pt x="20" y="63"/>
                    </a:lnTo>
                    <a:lnTo>
                      <a:pt x="17" y="57"/>
                    </a:lnTo>
                    <a:lnTo>
                      <a:pt x="14" y="52"/>
                    </a:lnTo>
                    <a:lnTo>
                      <a:pt x="11" y="47"/>
                    </a:lnTo>
                    <a:lnTo>
                      <a:pt x="9" y="39"/>
                    </a:lnTo>
                    <a:lnTo>
                      <a:pt x="6" y="34"/>
                    </a:lnTo>
                    <a:lnTo>
                      <a:pt x="3" y="27"/>
                    </a:lnTo>
                    <a:lnTo>
                      <a:pt x="2" y="22"/>
                    </a:lnTo>
                    <a:lnTo>
                      <a:pt x="1" y="16"/>
                    </a:lnTo>
                    <a:lnTo>
                      <a:pt x="0" y="11"/>
                    </a:lnTo>
                    <a:lnTo>
                      <a:pt x="0" y="6"/>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3" name="Freeform 112"/>
              <p:cNvSpPr>
                <a:spLocks/>
              </p:cNvSpPr>
              <p:nvPr/>
            </p:nvSpPr>
            <p:spPr bwMode="auto">
              <a:xfrm>
                <a:off x="5755" y="2237"/>
                <a:ext cx="25" cy="6"/>
              </a:xfrm>
              <a:custGeom>
                <a:avLst/>
                <a:gdLst>
                  <a:gd name="T0" fmla="*/ 0 w 59"/>
                  <a:gd name="T1" fmla="*/ 0 h 14"/>
                  <a:gd name="T2" fmla="*/ 0 w 59"/>
                  <a:gd name="T3" fmla="*/ 0 h 14"/>
                  <a:gd name="T4" fmla="*/ 0 w 59"/>
                  <a:gd name="T5" fmla="*/ 0 h 14"/>
                  <a:gd name="T6" fmla="*/ 0 w 59"/>
                  <a:gd name="T7" fmla="*/ 0 h 14"/>
                  <a:gd name="T8" fmla="*/ 0 w 59"/>
                  <a:gd name="T9" fmla="*/ 0 h 14"/>
                  <a:gd name="T10" fmla="*/ 0 w 59"/>
                  <a:gd name="T11" fmla="*/ 0 h 14"/>
                  <a:gd name="T12" fmla="*/ 0 w 59"/>
                  <a:gd name="T13" fmla="*/ 0 h 14"/>
                  <a:gd name="T14" fmla="*/ 0 w 59"/>
                  <a:gd name="T15" fmla="*/ 0 h 14"/>
                  <a:gd name="T16" fmla="*/ 0 w 59"/>
                  <a:gd name="T17" fmla="*/ 0 h 14"/>
                  <a:gd name="T18" fmla="*/ 0 w 59"/>
                  <a:gd name="T19" fmla="*/ 0 h 14"/>
                  <a:gd name="T20" fmla="*/ 0 w 59"/>
                  <a:gd name="T21" fmla="*/ 0 h 14"/>
                  <a:gd name="T22" fmla="*/ 0 w 59"/>
                  <a:gd name="T23" fmla="*/ 0 h 14"/>
                  <a:gd name="T24" fmla="*/ 0 w 59"/>
                  <a:gd name="T25" fmla="*/ 0 h 14"/>
                  <a:gd name="T26" fmla="*/ 0 w 59"/>
                  <a:gd name="T27" fmla="*/ 0 h 14"/>
                  <a:gd name="T28" fmla="*/ 0 w 59"/>
                  <a:gd name="T29" fmla="*/ 0 h 14"/>
                  <a:gd name="T30" fmla="*/ 0 w 59"/>
                  <a:gd name="T31" fmla="*/ 0 h 14"/>
                  <a:gd name="T32" fmla="*/ 0 w 59"/>
                  <a:gd name="T33" fmla="*/ 0 h 14"/>
                  <a:gd name="T34" fmla="*/ 0 w 59"/>
                  <a:gd name="T35" fmla="*/ 0 h 14"/>
                  <a:gd name="T36" fmla="*/ 0 w 59"/>
                  <a:gd name="T37" fmla="*/ 0 h 14"/>
                  <a:gd name="T38" fmla="*/ 0 w 59"/>
                  <a:gd name="T39" fmla="*/ 0 h 14"/>
                  <a:gd name="T40" fmla="*/ 0 w 59"/>
                  <a:gd name="T41" fmla="*/ 0 h 14"/>
                  <a:gd name="T42" fmla="*/ 0 w 59"/>
                  <a:gd name="T43" fmla="*/ 0 h 14"/>
                  <a:gd name="T44" fmla="*/ 0 w 59"/>
                  <a:gd name="T45" fmla="*/ 0 h 14"/>
                  <a:gd name="T46" fmla="*/ 0 w 59"/>
                  <a:gd name="T47" fmla="*/ 0 h 14"/>
                  <a:gd name="T48" fmla="*/ 0 w 59"/>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4"/>
                  <a:gd name="T77" fmla="*/ 59 w 59"/>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4">
                    <a:moveTo>
                      <a:pt x="47" y="2"/>
                    </a:moveTo>
                    <a:lnTo>
                      <a:pt x="53" y="0"/>
                    </a:lnTo>
                    <a:lnTo>
                      <a:pt x="57" y="1"/>
                    </a:lnTo>
                    <a:lnTo>
                      <a:pt x="58" y="3"/>
                    </a:lnTo>
                    <a:lnTo>
                      <a:pt x="59" y="7"/>
                    </a:lnTo>
                    <a:lnTo>
                      <a:pt x="59" y="10"/>
                    </a:lnTo>
                    <a:lnTo>
                      <a:pt x="59" y="14"/>
                    </a:lnTo>
                    <a:lnTo>
                      <a:pt x="51" y="14"/>
                    </a:lnTo>
                    <a:lnTo>
                      <a:pt x="44" y="14"/>
                    </a:lnTo>
                    <a:lnTo>
                      <a:pt x="36" y="14"/>
                    </a:lnTo>
                    <a:lnTo>
                      <a:pt x="28" y="14"/>
                    </a:lnTo>
                    <a:lnTo>
                      <a:pt x="20" y="14"/>
                    </a:lnTo>
                    <a:lnTo>
                      <a:pt x="13" y="14"/>
                    </a:lnTo>
                    <a:lnTo>
                      <a:pt x="7" y="14"/>
                    </a:lnTo>
                    <a:lnTo>
                      <a:pt x="0" y="14"/>
                    </a:lnTo>
                    <a:lnTo>
                      <a:pt x="0" y="12"/>
                    </a:lnTo>
                    <a:lnTo>
                      <a:pt x="5" y="8"/>
                    </a:lnTo>
                    <a:lnTo>
                      <a:pt x="10" y="6"/>
                    </a:lnTo>
                    <a:lnTo>
                      <a:pt x="16" y="6"/>
                    </a:lnTo>
                    <a:lnTo>
                      <a:pt x="23" y="6"/>
                    </a:lnTo>
                    <a:lnTo>
                      <a:pt x="29" y="6"/>
                    </a:lnTo>
                    <a:lnTo>
                      <a:pt x="35" y="6"/>
                    </a:lnTo>
                    <a:lnTo>
                      <a:pt x="41" y="5"/>
                    </a:lnTo>
                    <a:lnTo>
                      <a:pt x="4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4" name="Freeform 113"/>
              <p:cNvSpPr>
                <a:spLocks/>
              </p:cNvSpPr>
              <p:nvPr/>
            </p:nvSpPr>
            <p:spPr bwMode="auto">
              <a:xfrm>
                <a:off x="5309" y="2241"/>
                <a:ext cx="380" cy="208"/>
              </a:xfrm>
              <a:custGeom>
                <a:avLst/>
                <a:gdLst>
                  <a:gd name="T0" fmla="*/ 0 w 917"/>
                  <a:gd name="T1" fmla="*/ 0 h 497"/>
                  <a:gd name="T2" fmla="*/ 0 w 917"/>
                  <a:gd name="T3" fmla="*/ 0 h 497"/>
                  <a:gd name="T4" fmla="*/ 0 w 917"/>
                  <a:gd name="T5" fmla="*/ 0 h 497"/>
                  <a:gd name="T6" fmla="*/ 0 w 917"/>
                  <a:gd name="T7" fmla="*/ 0 h 497"/>
                  <a:gd name="T8" fmla="*/ 0 w 917"/>
                  <a:gd name="T9" fmla="*/ 0 h 497"/>
                  <a:gd name="T10" fmla="*/ 0 w 917"/>
                  <a:gd name="T11" fmla="*/ 0 h 497"/>
                  <a:gd name="T12" fmla="*/ 0 w 917"/>
                  <a:gd name="T13" fmla="*/ 0 h 497"/>
                  <a:gd name="T14" fmla="*/ 0 w 917"/>
                  <a:gd name="T15" fmla="*/ 0 h 497"/>
                  <a:gd name="T16" fmla="*/ 0 w 917"/>
                  <a:gd name="T17" fmla="*/ 0 h 497"/>
                  <a:gd name="T18" fmla="*/ 0 w 917"/>
                  <a:gd name="T19" fmla="*/ 0 h 497"/>
                  <a:gd name="T20" fmla="*/ 0 w 917"/>
                  <a:gd name="T21" fmla="*/ 0 h 497"/>
                  <a:gd name="T22" fmla="*/ 0 w 917"/>
                  <a:gd name="T23" fmla="*/ 0 h 497"/>
                  <a:gd name="T24" fmla="*/ 0 w 917"/>
                  <a:gd name="T25" fmla="*/ 0 h 497"/>
                  <a:gd name="T26" fmla="*/ 0 w 917"/>
                  <a:gd name="T27" fmla="*/ 0 h 497"/>
                  <a:gd name="T28" fmla="*/ 0 w 917"/>
                  <a:gd name="T29" fmla="*/ 0 h 497"/>
                  <a:gd name="T30" fmla="*/ 0 w 917"/>
                  <a:gd name="T31" fmla="*/ 0 h 497"/>
                  <a:gd name="T32" fmla="*/ 0 w 917"/>
                  <a:gd name="T33" fmla="*/ 0 h 497"/>
                  <a:gd name="T34" fmla="*/ 0 w 917"/>
                  <a:gd name="T35" fmla="*/ 0 h 497"/>
                  <a:gd name="T36" fmla="*/ 0 w 917"/>
                  <a:gd name="T37" fmla="*/ 0 h 497"/>
                  <a:gd name="T38" fmla="*/ 0 w 917"/>
                  <a:gd name="T39" fmla="*/ 0 h 497"/>
                  <a:gd name="T40" fmla="*/ 0 w 917"/>
                  <a:gd name="T41" fmla="*/ 0 h 497"/>
                  <a:gd name="T42" fmla="*/ 0 w 917"/>
                  <a:gd name="T43" fmla="*/ 0 h 497"/>
                  <a:gd name="T44" fmla="*/ 0 w 917"/>
                  <a:gd name="T45" fmla="*/ 0 h 497"/>
                  <a:gd name="T46" fmla="*/ 0 w 917"/>
                  <a:gd name="T47" fmla="*/ 0 h 497"/>
                  <a:gd name="T48" fmla="*/ 0 w 917"/>
                  <a:gd name="T49" fmla="*/ 0 h 497"/>
                  <a:gd name="T50" fmla="*/ 0 w 917"/>
                  <a:gd name="T51" fmla="*/ 0 h 497"/>
                  <a:gd name="T52" fmla="*/ 0 w 917"/>
                  <a:gd name="T53" fmla="*/ 0 h 497"/>
                  <a:gd name="T54" fmla="*/ 0 w 917"/>
                  <a:gd name="T55" fmla="*/ 0 h 497"/>
                  <a:gd name="T56" fmla="*/ 0 w 917"/>
                  <a:gd name="T57" fmla="*/ 0 h 497"/>
                  <a:gd name="T58" fmla="*/ 0 w 917"/>
                  <a:gd name="T59" fmla="*/ 0 h 497"/>
                  <a:gd name="T60" fmla="*/ 0 w 917"/>
                  <a:gd name="T61" fmla="*/ 0 h 497"/>
                  <a:gd name="T62" fmla="*/ 0 w 917"/>
                  <a:gd name="T63" fmla="*/ 0 h 497"/>
                  <a:gd name="T64" fmla="*/ 0 w 917"/>
                  <a:gd name="T65" fmla="*/ 0 h 497"/>
                  <a:gd name="T66" fmla="*/ 0 w 917"/>
                  <a:gd name="T67" fmla="*/ 0 h 497"/>
                  <a:gd name="T68" fmla="*/ 0 w 917"/>
                  <a:gd name="T69" fmla="*/ 0 h 497"/>
                  <a:gd name="T70" fmla="*/ 0 w 917"/>
                  <a:gd name="T71" fmla="*/ 0 h 497"/>
                  <a:gd name="T72" fmla="*/ 0 w 917"/>
                  <a:gd name="T73" fmla="*/ 0 h 497"/>
                  <a:gd name="T74" fmla="*/ 0 w 917"/>
                  <a:gd name="T75" fmla="*/ 0 h 497"/>
                  <a:gd name="T76" fmla="*/ 0 w 917"/>
                  <a:gd name="T77" fmla="*/ 0 h 497"/>
                  <a:gd name="T78" fmla="*/ 0 w 917"/>
                  <a:gd name="T79" fmla="*/ 0 h 497"/>
                  <a:gd name="T80" fmla="*/ 0 w 917"/>
                  <a:gd name="T81" fmla="*/ 0 h 497"/>
                  <a:gd name="T82" fmla="*/ 0 w 917"/>
                  <a:gd name="T83" fmla="*/ 0 h 497"/>
                  <a:gd name="T84" fmla="*/ 0 w 917"/>
                  <a:gd name="T85" fmla="*/ 0 h 497"/>
                  <a:gd name="T86" fmla="*/ 0 w 917"/>
                  <a:gd name="T87" fmla="*/ 0 h 497"/>
                  <a:gd name="T88" fmla="*/ 0 w 917"/>
                  <a:gd name="T89" fmla="*/ 0 h 497"/>
                  <a:gd name="T90" fmla="*/ 0 w 917"/>
                  <a:gd name="T91" fmla="*/ 0 h 497"/>
                  <a:gd name="T92" fmla="*/ 0 w 917"/>
                  <a:gd name="T93" fmla="*/ 0 h 497"/>
                  <a:gd name="T94" fmla="*/ 0 w 917"/>
                  <a:gd name="T95" fmla="*/ 0 h 497"/>
                  <a:gd name="T96" fmla="*/ 0 w 917"/>
                  <a:gd name="T97" fmla="*/ 0 h 497"/>
                  <a:gd name="T98" fmla="*/ 0 w 917"/>
                  <a:gd name="T99" fmla="*/ 0 h 497"/>
                  <a:gd name="T100" fmla="*/ 0 w 917"/>
                  <a:gd name="T101" fmla="*/ 0 h 497"/>
                  <a:gd name="T102" fmla="*/ 0 w 917"/>
                  <a:gd name="T103" fmla="*/ 0 h 497"/>
                  <a:gd name="T104" fmla="*/ 0 w 917"/>
                  <a:gd name="T105" fmla="*/ 0 h 497"/>
                  <a:gd name="T106" fmla="*/ 0 w 917"/>
                  <a:gd name="T107" fmla="*/ 0 h 497"/>
                  <a:gd name="T108" fmla="*/ 0 w 917"/>
                  <a:gd name="T109" fmla="*/ 0 h 497"/>
                  <a:gd name="T110" fmla="*/ 0 w 917"/>
                  <a:gd name="T111" fmla="*/ 0 h 497"/>
                  <a:gd name="T112" fmla="*/ 0 w 917"/>
                  <a:gd name="T113" fmla="*/ 0 h 497"/>
                  <a:gd name="T114" fmla="*/ 0 w 917"/>
                  <a:gd name="T115" fmla="*/ 0 h 497"/>
                  <a:gd name="T116" fmla="*/ 0 w 917"/>
                  <a:gd name="T117" fmla="*/ 0 h 497"/>
                  <a:gd name="T118" fmla="*/ 0 w 917"/>
                  <a:gd name="T119" fmla="*/ 0 h 4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7"/>
                  <a:gd name="T181" fmla="*/ 0 h 497"/>
                  <a:gd name="T182" fmla="*/ 917 w 917"/>
                  <a:gd name="T183" fmla="*/ 497 h 4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7" h="497">
                    <a:moveTo>
                      <a:pt x="903" y="0"/>
                    </a:moveTo>
                    <a:lnTo>
                      <a:pt x="908" y="3"/>
                    </a:lnTo>
                    <a:lnTo>
                      <a:pt x="913" y="6"/>
                    </a:lnTo>
                    <a:lnTo>
                      <a:pt x="915" y="8"/>
                    </a:lnTo>
                    <a:lnTo>
                      <a:pt x="917" y="12"/>
                    </a:lnTo>
                    <a:lnTo>
                      <a:pt x="914" y="18"/>
                    </a:lnTo>
                    <a:lnTo>
                      <a:pt x="907" y="26"/>
                    </a:lnTo>
                    <a:lnTo>
                      <a:pt x="903" y="28"/>
                    </a:lnTo>
                    <a:lnTo>
                      <a:pt x="897" y="32"/>
                    </a:lnTo>
                    <a:lnTo>
                      <a:pt x="892" y="34"/>
                    </a:lnTo>
                    <a:lnTo>
                      <a:pt x="886" y="37"/>
                    </a:lnTo>
                    <a:lnTo>
                      <a:pt x="882" y="40"/>
                    </a:lnTo>
                    <a:lnTo>
                      <a:pt x="876" y="43"/>
                    </a:lnTo>
                    <a:lnTo>
                      <a:pt x="871" y="46"/>
                    </a:lnTo>
                    <a:lnTo>
                      <a:pt x="868" y="48"/>
                    </a:lnTo>
                    <a:lnTo>
                      <a:pt x="879" y="48"/>
                    </a:lnTo>
                    <a:lnTo>
                      <a:pt x="886" y="49"/>
                    </a:lnTo>
                    <a:lnTo>
                      <a:pt x="892" y="50"/>
                    </a:lnTo>
                    <a:lnTo>
                      <a:pt x="897" y="53"/>
                    </a:lnTo>
                    <a:lnTo>
                      <a:pt x="900" y="56"/>
                    </a:lnTo>
                    <a:lnTo>
                      <a:pt x="898" y="62"/>
                    </a:lnTo>
                    <a:lnTo>
                      <a:pt x="894" y="65"/>
                    </a:lnTo>
                    <a:lnTo>
                      <a:pt x="890" y="67"/>
                    </a:lnTo>
                    <a:lnTo>
                      <a:pt x="885" y="70"/>
                    </a:lnTo>
                    <a:lnTo>
                      <a:pt x="881" y="72"/>
                    </a:lnTo>
                    <a:lnTo>
                      <a:pt x="875" y="74"/>
                    </a:lnTo>
                    <a:lnTo>
                      <a:pt x="869" y="76"/>
                    </a:lnTo>
                    <a:lnTo>
                      <a:pt x="865" y="77"/>
                    </a:lnTo>
                    <a:lnTo>
                      <a:pt x="859" y="79"/>
                    </a:lnTo>
                    <a:lnTo>
                      <a:pt x="853" y="83"/>
                    </a:lnTo>
                    <a:lnTo>
                      <a:pt x="847" y="86"/>
                    </a:lnTo>
                    <a:lnTo>
                      <a:pt x="841" y="88"/>
                    </a:lnTo>
                    <a:lnTo>
                      <a:pt x="835" y="89"/>
                    </a:lnTo>
                    <a:lnTo>
                      <a:pt x="828" y="88"/>
                    </a:lnTo>
                    <a:lnTo>
                      <a:pt x="822" y="87"/>
                    </a:lnTo>
                    <a:lnTo>
                      <a:pt x="815" y="85"/>
                    </a:lnTo>
                    <a:lnTo>
                      <a:pt x="809" y="84"/>
                    </a:lnTo>
                    <a:lnTo>
                      <a:pt x="801" y="81"/>
                    </a:lnTo>
                    <a:lnTo>
                      <a:pt x="795" y="79"/>
                    </a:lnTo>
                    <a:lnTo>
                      <a:pt x="789" y="77"/>
                    </a:lnTo>
                    <a:lnTo>
                      <a:pt x="782" y="77"/>
                    </a:lnTo>
                    <a:lnTo>
                      <a:pt x="775" y="76"/>
                    </a:lnTo>
                    <a:lnTo>
                      <a:pt x="770" y="78"/>
                    </a:lnTo>
                    <a:lnTo>
                      <a:pt x="763" y="80"/>
                    </a:lnTo>
                    <a:lnTo>
                      <a:pt x="758" y="85"/>
                    </a:lnTo>
                    <a:lnTo>
                      <a:pt x="763" y="87"/>
                    </a:lnTo>
                    <a:lnTo>
                      <a:pt x="770" y="92"/>
                    </a:lnTo>
                    <a:lnTo>
                      <a:pt x="773" y="98"/>
                    </a:lnTo>
                    <a:lnTo>
                      <a:pt x="778" y="105"/>
                    </a:lnTo>
                    <a:lnTo>
                      <a:pt x="778" y="111"/>
                    </a:lnTo>
                    <a:lnTo>
                      <a:pt x="775" y="115"/>
                    </a:lnTo>
                    <a:lnTo>
                      <a:pt x="771" y="116"/>
                    </a:lnTo>
                    <a:lnTo>
                      <a:pt x="769" y="117"/>
                    </a:lnTo>
                    <a:lnTo>
                      <a:pt x="762" y="116"/>
                    </a:lnTo>
                    <a:lnTo>
                      <a:pt x="756" y="114"/>
                    </a:lnTo>
                    <a:lnTo>
                      <a:pt x="751" y="110"/>
                    </a:lnTo>
                    <a:lnTo>
                      <a:pt x="745" y="106"/>
                    </a:lnTo>
                    <a:lnTo>
                      <a:pt x="739" y="103"/>
                    </a:lnTo>
                    <a:lnTo>
                      <a:pt x="734" y="100"/>
                    </a:lnTo>
                    <a:lnTo>
                      <a:pt x="728" y="97"/>
                    </a:lnTo>
                    <a:lnTo>
                      <a:pt x="722" y="95"/>
                    </a:lnTo>
                    <a:lnTo>
                      <a:pt x="715" y="94"/>
                    </a:lnTo>
                    <a:lnTo>
                      <a:pt x="711" y="94"/>
                    </a:lnTo>
                    <a:lnTo>
                      <a:pt x="704" y="93"/>
                    </a:lnTo>
                    <a:lnTo>
                      <a:pt x="697" y="93"/>
                    </a:lnTo>
                    <a:lnTo>
                      <a:pt x="692" y="94"/>
                    </a:lnTo>
                    <a:lnTo>
                      <a:pt x="686" y="95"/>
                    </a:lnTo>
                    <a:lnTo>
                      <a:pt x="679" y="96"/>
                    </a:lnTo>
                    <a:lnTo>
                      <a:pt x="674" y="99"/>
                    </a:lnTo>
                    <a:lnTo>
                      <a:pt x="669" y="102"/>
                    </a:lnTo>
                    <a:lnTo>
                      <a:pt x="663" y="104"/>
                    </a:lnTo>
                    <a:lnTo>
                      <a:pt x="668" y="107"/>
                    </a:lnTo>
                    <a:lnTo>
                      <a:pt x="673" y="110"/>
                    </a:lnTo>
                    <a:lnTo>
                      <a:pt x="678" y="111"/>
                    </a:lnTo>
                    <a:lnTo>
                      <a:pt x="687" y="112"/>
                    </a:lnTo>
                    <a:lnTo>
                      <a:pt x="694" y="112"/>
                    </a:lnTo>
                    <a:lnTo>
                      <a:pt x="700" y="113"/>
                    </a:lnTo>
                    <a:lnTo>
                      <a:pt x="707" y="115"/>
                    </a:lnTo>
                    <a:lnTo>
                      <a:pt x="714" y="118"/>
                    </a:lnTo>
                    <a:lnTo>
                      <a:pt x="709" y="125"/>
                    </a:lnTo>
                    <a:lnTo>
                      <a:pt x="704" y="129"/>
                    </a:lnTo>
                    <a:lnTo>
                      <a:pt x="698" y="132"/>
                    </a:lnTo>
                    <a:lnTo>
                      <a:pt x="694" y="133"/>
                    </a:lnTo>
                    <a:lnTo>
                      <a:pt x="687" y="132"/>
                    </a:lnTo>
                    <a:lnTo>
                      <a:pt x="680" y="132"/>
                    </a:lnTo>
                    <a:lnTo>
                      <a:pt x="674" y="129"/>
                    </a:lnTo>
                    <a:lnTo>
                      <a:pt x="668" y="128"/>
                    </a:lnTo>
                    <a:lnTo>
                      <a:pt x="659" y="123"/>
                    </a:lnTo>
                    <a:lnTo>
                      <a:pt x="653" y="121"/>
                    </a:lnTo>
                    <a:lnTo>
                      <a:pt x="646" y="117"/>
                    </a:lnTo>
                    <a:lnTo>
                      <a:pt x="640" y="115"/>
                    </a:lnTo>
                    <a:lnTo>
                      <a:pt x="633" y="113"/>
                    </a:lnTo>
                    <a:lnTo>
                      <a:pt x="627" y="114"/>
                    </a:lnTo>
                    <a:lnTo>
                      <a:pt x="621" y="115"/>
                    </a:lnTo>
                    <a:lnTo>
                      <a:pt x="616" y="120"/>
                    </a:lnTo>
                    <a:lnTo>
                      <a:pt x="622" y="122"/>
                    </a:lnTo>
                    <a:lnTo>
                      <a:pt x="630" y="124"/>
                    </a:lnTo>
                    <a:lnTo>
                      <a:pt x="637" y="126"/>
                    </a:lnTo>
                    <a:lnTo>
                      <a:pt x="645" y="129"/>
                    </a:lnTo>
                    <a:lnTo>
                      <a:pt x="652" y="131"/>
                    </a:lnTo>
                    <a:lnTo>
                      <a:pt x="659" y="133"/>
                    </a:lnTo>
                    <a:lnTo>
                      <a:pt x="665" y="137"/>
                    </a:lnTo>
                    <a:lnTo>
                      <a:pt x="672" y="143"/>
                    </a:lnTo>
                    <a:lnTo>
                      <a:pt x="664" y="144"/>
                    </a:lnTo>
                    <a:lnTo>
                      <a:pt x="656" y="145"/>
                    </a:lnTo>
                    <a:lnTo>
                      <a:pt x="649" y="144"/>
                    </a:lnTo>
                    <a:lnTo>
                      <a:pt x="641" y="144"/>
                    </a:lnTo>
                    <a:lnTo>
                      <a:pt x="634" y="142"/>
                    </a:lnTo>
                    <a:lnTo>
                      <a:pt x="626" y="142"/>
                    </a:lnTo>
                    <a:lnTo>
                      <a:pt x="618" y="140"/>
                    </a:lnTo>
                    <a:lnTo>
                      <a:pt x="611" y="138"/>
                    </a:lnTo>
                    <a:lnTo>
                      <a:pt x="602" y="135"/>
                    </a:lnTo>
                    <a:lnTo>
                      <a:pt x="594" y="134"/>
                    </a:lnTo>
                    <a:lnTo>
                      <a:pt x="586" y="133"/>
                    </a:lnTo>
                    <a:lnTo>
                      <a:pt x="579" y="133"/>
                    </a:lnTo>
                    <a:lnTo>
                      <a:pt x="571" y="133"/>
                    </a:lnTo>
                    <a:lnTo>
                      <a:pt x="563" y="134"/>
                    </a:lnTo>
                    <a:lnTo>
                      <a:pt x="557" y="137"/>
                    </a:lnTo>
                    <a:lnTo>
                      <a:pt x="549" y="142"/>
                    </a:lnTo>
                    <a:lnTo>
                      <a:pt x="554" y="145"/>
                    </a:lnTo>
                    <a:lnTo>
                      <a:pt x="560" y="148"/>
                    </a:lnTo>
                    <a:lnTo>
                      <a:pt x="566" y="150"/>
                    </a:lnTo>
                    <a:lnTo>
                      <a:pt x="575" y="152"/>
                    </a:lnTo>
                    <a:lnTo>
                      <a:pt x="581" y="153"/>
                    </a:lnTo>
                    <a:lnTo>
                      <a:pt x="588" y="155"/>
                    </a:lnTo>
                    <a:lnTo>
                      <a:pt x="595" y="157"/>
                    </a:lnTo>
                    <a:lnTo>
                      <a:pt x="602" y="160"/>
                    </a:lnTo>
                    <a:lnTo>
                      <a:pt x="599" y="167"/>
                    </a:lnTo>
                    <a:lnTo>
                      <a:pt x="594" y="171"/>
                    </a:lnTo>
                    <a:lnTo>
                      <a:pt x="589" y="173"/>
                    </a:lnTo>
                    <a:lnTo>
                      <a:pt x="585" y="174"/>
                    </a:lnTo>
                    <a:lnTo>
                      <a:pt x="578" y="172"/>
                    </a:lnTo>
                    <a:lnTo>
                      <a:pt x="571" y="170"/>
                    </a:lnTo>
                    <a:lnTo>
                      <a:pt x="564" y="167"/>
                    </a:lnTo>
                    <a:lnTo>
                      <a:pt x="557" y="165"/>
                    </a:lnTo>
                    <a:lnTo>
                      <a:pt x="549" y="160"/>
                    </a:lnTo>
                    <a:lnTo>
                      <a:pt x="541" y="156"/>
                    </a:lnTo>
                    <a:lnTo>
                      <a:pt x="534" y="152"/>
                    </a:lnTo>
                    <a:lnTo>
                      <a:pt x="528" y="151"/>
                    </a:lnTo>
                    <a:lnTo>
                      <a:pt x="521" y="149"/>
                    </a:lnTo>
                    <a:lnTo>
                      <a:pt x="516" y="151"/>
                    </a:lnTo>
                    <a:lnTo>
                      <a:pt x="510" y="153"/>
                    </a:lnTo>
                    <a:lnTo>
                      <a:pt x="507" y="159"/>
                    </a:lnTo>
                    <a:lnTo>
                      <a:pt x="502" y="158"/>
                    </a:lnTo>
                    <a:lnTo>
                      <a:pt x="498" y="157"/>
                    </a:lnTo>
                    <a:lnTo>
                      <a:pt x="494" y="156"/>
                    </a:lnTo>
                    <a:lnTo>
                      <a:pt x="491" y="160"/>
                    </a:lnTo>
                    <a:lnTo>
                      <a:pt x="497" y="163"/>
                    </a:lnTo>
                    <a:lnTo>
                      <a:pt x="504" y="167"/>
                    </a:lnTo>
                    <a:lnTo>
                      <a:pt x="512" y="169"/>
                    </a:lnTo>
                    <a:lnTo>
                      <a:pt x="521" y="172"/>
                    </a:lnTo>
                    <a:lnTo>
                      <a:pt x="528" y="175"/>
                    </a:lnTo>
                    <a:lnTo>
                      <a:pt x="535" y="181"/>
                    </a:lnTo>
                    <a:lnTo>
                      <a:pt x="537" y="184"/>
                    </a:lnTo>
                    <a:lnTo>
                      <a:pt x="539" y="188"/>
                    </a:lnTo>
                    <a:lnTo>
                      <a:pt x="540" y="192"/>
                    </a:lnTo>
                    <a:lnTo>
                      <a:pt x="541" y="198"/>
                    </a:lnTo>
                    <a:lnTo>
                      <a:pt x="533" y="197"/>
                    </a:lnTo>
                    <a:lnTo>
                      <a:pt x="525" y="196"/>
                    </a:lnTo>
                    <a:lnTo>
                      <a:pt x="519" y="194"/>
                    </a:lnTo>
                    <a:lnTo>
                      <a:pt x="511" y="192"/>
                    </a:lnTo>
                    <a:lnTo>
                      <a:pt x="503" y="189"/>
                    </a:lnTo>
                    <a:lnTo>
                      <a:pt x="497" y="187"/>
                    </a:lnTo>
                    <a:lnTo>
                      <a:pt x="490" y="185"/>
                    </a:lnTo>
                    <a:lnTo>
                      <a:pt x="483" y="183"/>
                    </a:lnTo>
                    <a:lnTo>
                      <a:pt x="475" y="180"/>
                    </a:lnTo>
                    <a:lnTo>
                      <a:pt x="469" y="178"/>
                    </a:lnTo>
                    <a:lnTo>
                      <a:pt x="462" y="175"/>
                    </a:lnTo>
                    <a:lnTo>
                      <a:pt x="455" y="175"/>
                    </a:lnTo>
                    <a:lnTo>
                      <a:pt x="448" y="175"/>
                    </a:lnTo>
                    <a:lnTo>
                      <a:pt x="442" y="176"/>
                    </a:lnTo>
                    <a:lnTo>
                      <a:pt x="435" y="178"/>
                    </a:lnTo>
                    <a:lnTo>
                      <a:pt x="428" y="181"/>
                    </a:lnTo>
                    <a:lnTo>
                      <a:pt x="435" y="184"/>
                    </a:lnTo>
                    <a:lnTo>
                      <a:pt x="445" y="187"/>
                    </a:lnTo>
                    <a:lnTo>
                      <a:pt x="448" y="187"/>
                    </a:lnTo>
                    <a:lnTo>
                      <a:pt x="454" y="189"/>
                    </a:lnTo>
                    <a:lnTo>
                      <a:pt x="458" y="189"/>
                    </a:lnTo>
                    <a:lnTo>
                      <a:pt x="464" y="191"/>
                    </a:lnTo>
                    <a:lnTo>
                      <a:pt x="470" y="193"/>
                    </a:lnTo>
                    <a:lnTo>
                      <a:pt x="478" y="198"/>
                    </a:lnTo>
                    <a:lnTo>
                      <a:pt x="480" y="200"/>
                    </a:lnTo>
                    <a:lnTo>
                      <a:pt x="482" y="205"/>
                    </a:lnTo>
                    <a:lnTo>
                      <a:pt x="484" y="208"/>
                    </a:lnTo>
                    <a:lnTo>
                      <a:pt x="484" y="215"/>
                    </a:lnTo>
                    <a:lnTo>
                      <a:pt x="476" y="209"/>
                    </a:lnTo>
                    <a:lnTo>
                      <a:pt x="467" y="205"/>
                    </a:lnTo>
                    <a:lnTo>
                      <a:pt x="459" y="200"/>
                    </a:lnTo>
                    <a:lnTo>
                      <a:pt x="450" y="198"/>
                    </a:lnTo>
                    <a:lnTo>
                      <a:pt x="441" y="193"/>
                    </a:lnTo>
                    <a:lnTo>
                      <a:pt x="432" y="190"/>
                    </a:lnTo>
                    <a:lnTo>
                      <a:pt x="424" y="188"/>
                    </a:lnTo>
                    <a:lnTo>
                      <a:pt x="415" y="187"/>
                    </a:lnTo>
                    <a:lnTo>
                      <a:pt x="406" y="185"/>
                    </a:lnTo>
                    <a:lnTo>
                      <a:pt x="396" y="185"/>
                    </a:lnTo>
                    <a:lnTo>
                      <a:pt x="387" y="184"/>
                    </a:lnTo>
                    <a:lnTo>
                      <a:pt x="378" y="186"/>
                    </a:lnTo>
                    <a:lnTo>
                      <a:pt x="369" y="186"/>
                    </a:lnTo>
                    <a:lnTo>
                      <a:pt x="360" y="189"/>
                    </a:lnTo>
                    <a:lnTo>
                      <a:pt x="351" y="192"/>
                    </a:lnTo>
                    <a:lnTo>
                      <a:pt x="344" y="198"/>
                    </a:lnTo>
                    <a:lnTo>
                      <a:pt x="347" y="200"/>
                    </a:lnTo>
                    <a:lnTo>
                      <a:pt x="350" y="203"/>
                    </a:lnTo>
                    <a:lnTo>
                      <a:pt x="354" y="204"/>
                    </a:lnTo>
                    <a:lnTo>
                      <a:pt x="360" y="205"/>
                    </a:lnTo>
                    <a:lnTo>
                      <a:pt x="364" y="205"/>
                    </a:lnTo>
                    <a:lnTo>
                      <a:pt x="369" y="206"/>
                    </a:lnTo>
                    <a:lnTo>
                      <a:pt x="374" y="207"/>
                    </a:lnTo>
                    <a:lnTo>
                      <a:pt x="380" y="207"/>
                    </a:lnTo>
                    <a:lnTo>
                      <a:pt x="385" y="207"/>
                    </a:lnTo>
                    <a:lnTo>
                      <a:pt x="389" y="208"/>
                    </a:lnTo>
                    <a:lnTo>
                      <a:pt x="393" y="210"/>
                    </a:lnTo>
                    <a:lnTo>
                      <a:pt x="398" y="213"/>
                    </a:lnTo>
                    <a:lnTo>
                      <a:pt x="400" y="216"/>
                    </a:lnTo>
                    <a:lnTo>
                      <a:pt x="403" y="219"/>
                    </a:lnTo>
                    <a:lnTo>
                      <a:pt x="405" y="224"/>
                    </a:lnTo>
                    <a:lnTo>
                      <a:pt x="406" y="230"/>
                    </a:lnTo>
                    <a:lnTo>
                      <a:pt x="397" y="228"/>
                    </a:lnTo>
                    <a:lnTo>
                      <a:pt x="388" y="226"/>
                    </a:lnTo>
                    <a:lnTo>
                      <a:pt x="381" y="225"/>
                    </a:lnTo>
                    <a:lnTo>
                      <a:pt x="373" y="224"/>
                    </a:lnTo>
                    <a:lnTo>
                      <a:pt x="366" y="221"/>
                    </a:lnTo>
                    <a:lnTo>
                      <a:pt x="358" y="218"/>
                    </a:lnTo>
                    <a:lnTo>
                      <a:pt x="350" y="217"/>
                    </a:lnTo>
                    <a:lnTo>
                      <a:pt x="342" y="215"/>
                    </a:lnTo>
                    <a:lnTo>
                      <a:pt x="333" y="212"/>
                    </a:lnTo>
                    <a:lnTo>
                      <a:pt x="326" y="211"/>
                    </a:lnTo>
                    <a:lnTo>
                      <a:pt x="318" y="211"/>
                    </a:lnTo>
                    <a:lnTo>
                      <a:pt x="311" y="211"/>
                    </a:lnTo>
                    <a:lnTo>
                      <a:pt x="303" y="211"/>
                    </a:lnTo>
                    <a:lnTo>
                      <a:pt x="294" y="214"/>
                    </a:lnTo>
                    <a:lnTo>
                      <a:pt x="287" y="216"/>
                    </a:lnTo>
                    <a:lnTo>
                      <a:pt x="279" y="220"/>
                    </a:lnTo>
                    <a:lnTo>
                      <a:pt x="286" y="222"/>
                    </a:lnTo>
                    <a:lnTo>
                      <a:pt x="295" y="226"/>
                    </a:lnTo>
                    <a:lnTo>
                      <a:pt x="304" y="234"/>
                    </a:lnTo>
                    <a:lnTo>
                      <a:pt x="312" y="241"/>
                    </a:lnTo>
                    <a:lnTo>
                      <a:pt x="314" y="246"/>
                    </a:lnTo>
                    <a:lnTo>
                      <a:pt x="313" y="250"/>
                    </a:lnTo>
                    <a:lnTo>
                      <a:pt x="310" y="250"/>
                    </a:lnTo>
                    <a:lnTo>
                      <a:pt x="305" y="251"/>
                    </a:lnTo>
                    <a:lnTo>
                      <a:pt x="297" y="249"/>
                    </a:lnTo>
                    <a:lnTo>
                      <a:pt x="290" y="247"/>
                    </a:lnTo>
                    <a:lnTo>
                      <a:pt x="282" y="244"/>
                    </a:lnTo>
                    <a:lnTo>
                      <a:pt x="275" y="243"/>
                    </a:lnTo>
                    <a:lnTo>
                      <a:pt x="268" y="242"/>
                    </a:lnTo>
                    <a:lnTo>
                      <a:pt x="262" y="242"/>
                    </a:lnTo>
                    <a:lnTo>
                      <a:pt x="254" y="242"/>
                    </a:lnTo>
                    <a:lnTo>
                      <a:pt x="248" y="243"/>
                    </a:lnTo>
                    <a:lnTo>
                      <a:pt x="241" y="243"/>
                    </a:lnTo>
                    <a:lnTo>
                      <a:pt x="235" y="246"/>
                    </a:lnTo>
                    <a:lnTo>
                      <a:pt x="229" y="247"/>
                    </a:lnTo>
                    <a:lnTo>
                      <a:pt x="222" y="250"/>
                    </a:lnTo>
                    <a:lnTo>
                      <a:pt x="216" y="252"/>
                    </a:lnTo>
                    <a:lnTo>
                      <a:pt x="210" y="255"/>
                    </a:lnTo>
                    <a:lnTo>
                      <a:pt x="202" y="256"/>
                    </a:lnTo>
                    <a:lnTo>
                      <a:pt x="197" y="259"/>
                    </a:lnTo>
                    <a:lnTo>
                      <a:pt x="192" y="262"/>
                    </a:lnTo>
                    <a:lnTo>
                      <a:pt x="186" y="264"/>
                    </a:lnTo>
                    <a:lnTo>
                      <a:pt x="194" y="264"/>
                    </a:lnTo>
                    <a:lnTo>
                      <a:pt x="201" y="265"/>
                    </a:lnTo>
                    <a:lnTo>
                      <a:pt x="211" y="266"/>
                    </a:lnTo>
                    <a:lnTo>
                      <a:pt x="219" y="269"/>
                    </a:lnTo>
                    <a:lnTo>
                      <a:pt x="227" y="271"/>
                    </a:lnTo>
                    <a:lnTo>
                      <a:pt x="235" y="274"/>
                    </a:lnTo>
                    <a:lnTo>
                      <a:pt x="243" y="278"/>
                    </a:lnTo>
                    <a:lnTo>
                      <a:pt x="252" y="283"/>
                    </a:lnTo>
                    <a:lnTo>
                      <a:pt x="245" y="284"/>
                    </a:lnTo>
                    <a:lnTo>
                      <a:pt x="238" y="286"/>
                    </a:lnTo>
                    <a:lnTo>
                      <a:pt x="231" y="286"/>
                    </a:lnTo>
                    <a:lnTo>
                      <a:pt x="225" y="286"/>
                    </a:lnTo>
                    <a:lnTo>
                      <a:pt x="217" y="285"/>
                    </a:lnTo>
                    <a:lnTo>
                      <a:pt x="211" y="284"/>
                    </a:lnTo>
                    <a:lnTo>
                      <a:pt x="203" y="283"/>
                    </a:lnTo>
                    <a:lnTo>
                      <a:pt x="197" y="283"/>
                    </a:lnTo>
                    <a:lnTo>
                      <a:pt x="190" y="281"/>
                    </a:lnTo>
                    <a:lnTo>
                      <a:pt x="183" y="281"/>
                    </a:lnTo>
                    <a:lnTo>
                      <a:pt x="177" y="281"/>
                    </a:lnTo>
                    <a:lnTo>
                      <a:pt x="172" y="283"/>
                    </a:lnTo>
                    <a:lnTo>
                      <a:pt x="166" y="284"/>
                    </a:lnTo>
                    <a:lnTo>
                      <a:pt x="161" y="289"/>
                    </a:lnTo>
                    <a:lnTo>
                      <a:pt x="156" y="294"/>
                    </a:lnTo>
                    <a:lnTo>
                      <a:pt x="154" y="302"/>
                    </a:lnTo>
                    <a:lnTo>
                      <a:pt x="161" y="302"/>
                    </a:lnTo>
                    <a:lnTo>
                      <a:pt x="169" y="303"/>
                    </a:lnTo>
                    <a:lnTo>
                      <a:pt x="177" y="304"/>
                    </a:lnTo>
                    <a:lnTo>
                      <a:pt x="185" y="307"/>
                    </a:lnTo>
                    <a:lnTo>
                      <a:pt x="192" y="310"/>
                    </a:lnTo>
                    <a:lnTo>
                      <a:pt x="200" y="315"/>
                    </a:lnTo>
                    <a:lnTo>
                      <a:pt x="207" y="319"/>
                    </a:lnTo>
                    <a:lnTo>
                      <a:pt x="215" y="325"/>
                    </a:lnTo>
                    <a:lnTo>
                      <a:pt x="206" y="326"/>
                    </a:lnTo>
                    <a:lnTo>
                      <a:pt x="197" y="327"/>
                    </a:lnTo>
                    <a:lnTo>
                      <a:pt x="189" y="326"/>
                    </a:lnTo>
                    <a:lnTo>
                      <a:pt x="181" y="326"/>
                    </a:lnTo>
                    <a:lnTo>
                      <a:pt x="173" y="324"/>
                    </a:lnTo>
                    <a:lnTo>
                      <a:pt x="164" y="324"/>
                    </a:lnTo>
                    <a:lnTo>
                      <a:pt x="156" y="323"/>
                    </a:lnTo>
                    <a:lnTo>
                      <a:pt x="148" y="323"/>
                    </a:lnTo>
                    <a:lnTo>
                      <a:pt x="140" y="322"/>
                    </a:lnTo>
                    <a:lnTo>
                      <a:pt x="132" y="323"/>
                    </a:lnTo>
                    <a:lnTo>
                      <a:pt x="124" y="324"/>
                    </a:lnTo>
                    <a:lnTo>
                      <a:pt x="117" y="327"/>
                    </a:lnTo>
                    <a:lnTo>
                      <a:pt x="108" y="330"/>
                    </a:lnTo>
                    <a:lnTo>
                      <a:pt x="101" y="335"/>
                    </a:lnTo>
                    <a:lnTo>
                      <a:pt x="95" y="340"/>
                    </a:lnTo>
                    <a:lnTo>
                      <a:pt x="89" y="350"/>
                    </a:lnTo>
                    <a:lnTo>
                      <a:pt x="97" y="348"/>
                    </a:lnTo>
                    <a:lnTo>
                      <a:pt x="104" y="348"/>
                    </a:lnTo>
                    <a:lnTo>
                      <a:pt x="113" y="347"/>
                    </a:lnTo>
                    <a:lnTo>
                      <a:pt x="122" y="348"/>
                    </a:lnTo>
                    <a:lnTo>
                      <a:pt x="131" y="348"/>
                    </a:lnTo>
                    <a:lnTo>
                      <a:pt x="140" y="350"/>
                    </a:lnTo>
                    <a:lnTo>
                      <a:pt x="149" y="352"/>
                    </a:lnTo>
                    <a:lnTo>
                      <a:pt x="159" y="357"/>
                    </a:lnTo>
                    <a:lnTo>
                      <a:pt x="153" y="359"/>
                    </a:lnTo>
                    <a:lnTo>
                      <a:pt x="147" y="363"/>
                    </a:lnTo>
                    <a:lnTo>
                      <a:pt x="142" y="366"/>
                    </a:lnTo>
                    <a:lnTo>
                      <a:pt x="137" y="369"/>
                    </a:lnTo>
                    <a:lnTo>
                      <a:pt x="131" y="369"/>
                    </a:lnTo>
                    <a:lnTo>
                      <a:pt x="125" y="370"/>
                    </a:lnTo>
                    <a:lnTo>
                      <a:pt x="119" y="370"/>
                    </a:lnTo>
                    <a:lnTo>
                      <a:pt x="114" y="371"/>
                    </a:lnTo>
                    <a:lnTo>
                      <a:pt x="107" y="371"/>
                    </a:lnTo>
                    <a:lnTo>
                      <a:pt x="101" y="371"/>
                    </a:lnTo>
                    <a:lnTo>
                      <a:pt x="94" y="371"/>
                    </a:lnTo>
                    <a:lnTo>
                      <a:pt x="88" y="372"/>
                    </a:lnTo>
                    <a:lnTo>
                      <a:pt x="81" y="372"/>
                    </a:lnTo>
                    <a:lnTo>
                      <a:pt x="75" y="375"/>
                    </a:lnTo>
                    <a:lnTo>
                      <a:pt x="68" y="376"/>
                    </a:lnTo>
                    <a:lnTo>
                      <a:pt x="62" y="379"/>
                    </a:lnTo>
                    <a:lnTo>
                      <a:pt x="57" y="384"/>
                    </a:lnTo>
                    <a:lnTo>
                      <a:pt x="53" y="389"/>
                    </a:lnTo>
                    <a:lnTo>
                      <a:pt x="50" y="395"/>
                    </a:lnTo>
                    <a:lnTo>
                      <a:pt x="46" y="400"/>
                    </a:lnTo>
                    <a:lnTo>
                      <a:pt x="52" y="400"/>
                    </a:lnTo>
                    <a:lnTo>
                      <a:pt x="58" y="400"/>
                    </a:lnTo>
                    <a:lnTo>
                      <a:pt x="63" y="399"/>
                    </a:lnTo>
                    <a:lnTo>
                      <a:pt x="70" y="398"/>
                    </a:lnTo>
                    <a:lnTo>
                      <a:pt x="76" y="397"/>
                    </a:lnTo>
                    <a:lnTo>
                      <a:pt x="82" y="396"/>
                    </a:lnTo>
                    <a:lnTo>
                      <a:pt x="89" y="396"/>
                    </a:lnTo>
                    <a:lnTo>
                      <a:pt x="98" y="397"/>
                    </a:lnTo>
                    <a:lnTo>
                      <a:pt x="95" y="402"/>
                    </a:lnTo>
                    <a:lnTo>
                      <a:pt x="93" y="408"/>
                    </a:lnTo>
                    <a:lnTo>
                      <a:pt x="89" y="412"/>
                    </a:lnTo>
                    <a:lnTo>
                      <a:pt x="85" y="415"/>
                    </a:lnTo>
                    <a:lnTo>
                      <a:pt x="80" y="416"/>
                    </a:lnTo>
                    <a:lnTo>
                      <a:pt x="74" y="418"/>
                    </a:lnTo>
                    <a:lnTo>
                      <a:pt x="68" y="419"/>
                    </a:lnTo>
                    <a:lnTo>
                      <a:pt x="63" y="421"/>
                    </a:lnTo>
                    <a:lnTo>
                      <a:pt x="56" y="421"/>
                    </a:lnTo>
                    <a:lnTo>
                      <a:pt x="50" y="422"/>
                    </a:lnTo>
                    <a:lnTo>
                      <a:pt x="44" y="423"/>
                    </a:lnTo>
                    <a:lnTo>
                      <a:pt x="39" y="426"/>
                    </a:lnTo>
                    <a:lnTo>
                      <a:pt x="33" y="427"/>
                    </a:lnTo>
                    <a:lnTo>
                      <a:pt x="28" y="431"/>
                    </a:lnTo>
                    <a:lnTo>
                      <a:pt x="25" y="435"/>
                    </a:lnTo>
                    <a:lnTo>
                      <a:pt x="24" y="441"/>
                    </a:lnTo>
                    <a:lnTo>
                      <a:pt x="29" y="440"/>
                    </a:lnTo>
                    <a:lnTo>
                      <a:pt x="35" y="441"/>
                    </a:lnTo>
                    <a:lnTo>
                      <a:pt x="39" y="443"/>
                    </a:lnTo>
                    <a:lnTo>
                      <a:pt x="42" y="445"/>
                    </a:lnTo>
                    <a:lnTo>
                      <a:pt x="43" y="452"/>
                    </a:lnTo>
                    <a:lnTo>
                      <a:pt x="40" y="460"/>
                    </a:lnTo>
                    <a:lnTo>
                      <a:pt x="34" y="464"/>
                    </a:lnTo>
                    <a:lnTo>
                      <a:pt x="27" y="467"/>
                    </a:lnTo>
                    <a:lnTo>
                      <a:pt x="20" y="466"/>
                    </a:lnTo>
                    <a:lnTo>
                      <a:pt x="13" y="463"/>
                    </a:lnTo>
                    <a:lnTo>
                      <a:pt x="13" y="472"/>
                    </a:lnTo>
                    <a:lnTo>
                      <a:pt x="10" y="481"/>
                    </a:lnTo>
                    <a:lnTo>
                      <a:pt x="6" y="489"/>
                    </a:lnTo>
                    <a:lnTo>
                      <a:pt x="3" y="497"/>
                    </a:lnTo>
                    <a:lnTo>
                      <a:pt x="0" y="463"/>
                    </a:lnTo>
                    <a:lnTo>
                      <a:pt x="3" y="431"/>
                    </a:lnTo>
                    <a:lnTo>
                      <a:pt x="9" y="399"/>
                    </a:lnTo>
                    <a:lnTo>
                      <a:pt x="23" y="371"/>
                    </a:lnTo>
                    <a:lnTo>
                      <a:pt x="38" y="343"/>
                    </a:lnTo>
                    <a:lnTo>
                      <a:pt x="58" y="319"/>
                    </a:lnTo>
                    <a:lnTo>
                      <a:pt x="81" y="294"/>
                    </a:lnTo>
                    <a:lnTo>
                      <a:pt x="107" y="274"/>
                    </a:lnTo>
                    <a:lnTo>
                      <a:pt x="134" y="253"/>
                    </a:lnTo>
                    <a:lnTo>
                      <a:pt x="163" y="236"/>
                    </a:lnTo>
                    <a:lnTo>
                      <a:pt x="193" y="219"/>
                    </a:lnTo>
                    <a:lnTo>
                      <a:pt x="224" y="205"/>
                    </a:lnTo>
                    <a:lnTo>
                      <a:pt x="255" y="192"/>
                    </a:lnTo>
                    <a:lnTo>
                      <a:pt x="287" y="182"/>
                    </a:lnTo>
                    <a:lnTo>
                      <a:pt x="317" y="174"/>
                    </a:lnTo>
                    <a:lnTo>
                      <a:pt x="348" y="169"/>
                    </a:lnTo>
                    <a:lnTo>
                      <a:pt x="360" y="168"/>
                    </a:lnTo>
                    <a:lnTo>
                      <a:pt x="372" y="168"/>
                    </a:lnTo>
                    <a:lnTo>
                      <a:pt x="386" y="167"/>
                    </a:lnTo>
                    <a:lnTo>
                      <a:pt x="398" y="166"/>
                    </a:lnTo>
                    <a:lnTo>
                      <a:pt x="410" y="163"/>
                    </a:lnTo>
                    <a:lnTo>
                      <a:pt x="423" y="161"/>
                    </a:lnTo>
                    <a:lnTo>
                      <a:pt x="435" y="158"/>
                    </a:lnTo>
                    <a:lnTo>
                      <a:pt x="447" y="154"/>
                    </a:lnTo>
                    <a:lnTo>
                      <a:pt x="459" y="149"/>
                    </a:lnTo>
                    <a:lnTo>
                      <a:pt x="470" y="145"/>
                    </a:lnTo>
                    <a:lnTo>
                      <a:pt x="482" y="139"/>
                    </a:lnTo>
                    <a:lnTo>
                      <a:pt x="492" y="133"/>
                    </a:lnTo>
                    <a:lnTo>
                      <a:pt x="503" y="127"/>
                    </a:lnTo>
                    <a:lnTo>
                      <a:pt x="514" y="120"/>
                    </a:lnTo>
                    <a:lnTo>
                      <a:pt x="524" y="112"/>
                    </a:lnTo>
                    <a:lnTo>
                      <a:pt x="536" y="104"/>
                    </a:lnTo>
                    <a:lnTo>
                      <a:pt x="558" y="95"/>
                    </a:lnTo>
                    <a:lnTo>
                      <a:pt x="580" y="89"/>
                    </a:lnTo>
                    <a:lnTo>
                      <a:pt x="603" y="83"/>
                    </a:lnTo>
                    <a:lnTo>
                      <a:pt x="627" y="77"/>
                    </a:lnTo>
                    <a:lnTo>
                      <a:pt x="650" y="72"/>
                    </a:lnTo>
                    <a:lnTo>
                      <a:pt x="674" y="66"/>
                    </a:lnTo>
                    <a:lnTo>
                      <a:pt x="697" y="61"/>
                    </a:lnTo>
                    <a:lnTo>
                      <a:pt x="720" y="56"/>
                    </a:lnTo>
                    <a:lnTo>
                      <a:pt x="743" y="51"/>
                    </a:lnTo>
                    <a:lnTo>
                      <a:pt x="766" y="46"/>
                    </a:lnTo>
                    <a:lnTo>
                      <a:pt x="790" y="39"/>
                    </a:lnTo>
                    <a:lnTo>
                      <a:pt x="812" y="34"/>
                    </a:lnTo>
                    <a:lnTo>
                      <a:pt x="835" y="26"/>
                    </a:lnTo>
                    <a:lnTo>
                      <a:pt x="858" y="18"/>
                    </a:lnTo>
                    <a:lnTo>
                      <a:pt x="881" y="9"/>
                    </a:lnTo>
                    <a:lnTo>
                      <a:pt x="9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5" name="Freeform 114"/>
              <p:cNvSpPr>
                <a:spLocks/>
              </p:cNvSpPr>
              <p:nvPr/>
            </p:nvSpPr>
            <p:spPr bwMode="auto">
              <a:xfrm>
                <a:off x="5729" y="2248"/>
                <a:ext cx="49" cy="17"/>
              </a:xfrm>
              <a:custGeom>
                <a:avLst/>
                <a:gdLst>
                  <a:gd name="T0" fmla="*/ 0 w 119"/>
                  <a:gd name="T1" fmla="*/ 0 h 41"/>
                  <a:gd name="T2" fmla="*/ 0 w 119"/>
                  <a:gd name="T3" fmla="*/ 0 h 41"/>
                  <a:gd name="T4" fmla="*/ 0 w 119"/>
                  <a:gd name="T5" fmla="*/ 0 h 41"/>
                  <a:gd name="T6" fmla="*/ 0 w 119"/>
                  <a:gd name="T7" fmla="*/ 0 h 41"/>
                  <a:gd name="T8" fmla="*/ 0 w 119"/>
                  <a:gd name="T9" fmla="*/ 0 h 41"/>
                  <a:gd name="T10" fmla="*/ 0 w 119"/>
                  <a:gd name="T11" fmla="*/ 0 h 41"/>
                  <a:gd name="T12" fmla="*/ 0 w 119"/>
                  <a:gd name="T13" fmla="*/ 0 h 41"/>
                  <a:gd name="T14" fmla="*/ 0 w 119"/>
                  <a:gd name="T15" fmla="*/ 0 h 41"/>
                  <a:gd name="T16" fmla="*/ 0 w 119"/>
                  <a:gd name="T17" fmla="*/ 0 h 41"/>
                  <a:gd name="T18" fmla="*/ 0 w 119"/>
                  <a:gd name="T19" fmla="*/ 0 h 41"/>
                  <a:gd name="T20" fmla="*/ 0 w 119"/>
                  <a:gd name="T21" fmla="*/ 0 h 41"/>
                  <a:gd name="T22" fmla="*/ 0 w 119"/>
                  <a:gd name="T23" fmla="*/ 0 h 41"/>
                  <a:gd name="T24" fmla="*/ 0 w 119"/>
                  <a:gd name="T25" fmla="*/ 0 h 41"/>
                  <a:gd name="T26" fmla="*/ 0 w 119"/>
                  <a:gd name="T27" fmla="*/ 0 h 41"/>
                  <a:gd name="T28" fmla="*/ 0 w 119"/>
                  <a:gd name="T29" fmla="*/ 0 h 41"/>
                  <a:gd name="T30" fmla="*/ 0 w 119"/>
                  <a:gd name="T31" fmla="*/ 0 h 41"/>
                  <a:gd name="T32" fmla="*/ 0 w 119"/>
                  <a:gd name="T33" fmla="*/ 0 h 41"/>
                  <a:gd name="T34" fmla="*/ 0 w 119"/>
                  <a:gd name="T35" fmla="*/ 0 h 41"/>
                  <a:gd name="T36" fmla="*/ 0 w 119"/>
                  <a:gd name="T37" fmla="*/ 0 h 41"/>
                  <a:gd name="T38" fmla="*/ 0 w 119"/>
                  <a:gd name="T39" fmla="*/ 0 h 41"/>
                  <a:gd name="T40" fmla="*/ 0 w 119"/>
                  <a:gd name="T41" fmla="*/ 0 h 41"/>
                  <a:gd name="T42" fmla="*/ 0 w 119"/>
                  <a:gd name="T43" fmla="*/ 0 h 41"/>
                  <a:gd name="T44" fmla="*/ 0 w 119"/>
                  <a:gd name="T45" fmla="*/ 0 h 41"/>
                  <a:gd name="T46" fmla="*/ 0 w 119"/>
                  <a:gd name="T47" fmla="*/ 0 h 41"/>
                  <a:gd name="T48" fmla="*/ 0 w 119"/>
                  <a:gd name="T49" fmla="*/ 0 h 41"/>
                  <a:gd name="T50" fmla="*/ 0 w 119"/>
                  <a:gd name="T51" fmla="*/ 0 h 41"/>
                  <a:gd name="T52" fmla="*/ 0 w 119"/>
                  <a:gd name="T53" fmla="*/ 0 h 41"/>
                  <a:gd name="T54" fmla="*/ 0 w 119"/>
                  <a:gd name="T55" fmla="*/ 0 h 41"/>
                  <a:gd name="T56" fmla="*/ 0 w 119"/>
                  <a:gd name="T57" fmla="*/ 0 h 41"/>
                  <a:gd name="T58" fmla="*/ 0 w 119"/>
                  <a:gd name="T59" fmla="*/ 0 h 41"/>
                  <a:gd name="T60" fmla="*/ 0 w 119"/>
                  <a:gd name="T61" fmla="*/ 0 h 41"/>
                  <a:gd name="T62" fmla="*/ 0 w 119"/>
                  <a:gd name="T63" fmla="*/ 0 h 41"/>
                  <a:gd name="T64" fmla="*/ 0 w 119"/>
                  <a:gd name="T65" fmla="*/ 0 h 41"/>
                  <a:gd name="T66" fmla="*/ 0 w 119"/>
                  <a:gd name="T67" fmla="*/ 0 h 41"/>
                  <a:gd name="T68" fmla="*/ 0 w 119"/>
                  <a:gd name="T69" fmla="*/ 0 h 41"/>
                  <a:gd name="T70" fmla="*/ 0 w 119"/>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41"/>
                  <a:gd name="T110" fmla="*/ 119 w 119"/>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41">
                    <a:moveTo>
                      <a:pt x="14" y="0"/>
                    </a:moveTo>
                    <a:lnTo>
                      <a:pt x="19" y="3"/>
                    </a:lnTo>
                    <a:lnTo>
                      <a:pt x="25" y="8"/>
                    </a:lnTo>
                    <a:lnTo>
                      <a:pt x="32" y="11"/>
                    </a:lnTo>
                    <a:lnTo>
                      <a:pt x="40" y="13"/>
                    </a:lnTo>
                    <a:lnTo>
                      <a:pt x="47" y="14"/>
                    </a:lnTo>
                    <a:lnTo>
                      <a:pt x="55" y="16"/>
                    </a:lnTo>
                    <a:lnTo>
                      <a:pt x="63" y="17"/>
                    </a:lnTo>
                    <a:lnTo>
                      <a:pt x="71" y="18"/>
                    </a:lnTo>
                    <a:lnTo>
                      <a:pt x="79" y="18"/>
                    </a:lnTo>
                    <a:lnTo>
                      <a:pt x="86" y="19"/>
                    </a:lnTo>
                    <a:lnTo>
                      <a:pt x="93" y="20"/>
                    </a:lnTo>
                    <a:lnTo>
                      <a:pt x="100" y="22"/>
                    </a:lnTo>
                    <a:lnTo>
                      <a:pt x="105" y="25"/>
                    </a:lnTo>
                    <a:lnTo>
                      <a:pt x="111" y="30"/>
                    </a:lnTo>
                    <a:lnTo>
                      <a:pt x="116" y="34"/>
                    </a:lnTo>
                    <a:lnTo>
                      <a:pt x="119" y="41"/>
                    </a:lnTo>
                    <a:lnTo>
                      <a:pt x="111" y="38"/>
                    </a:lnTo>
                    <a:lnTo>
                      <a:pt x="105" y="35"/>
                    </a:lnTo>
                    <a:lnTo>
                      <a:pt x="96" y="32"/>
                    </a:lnTo>
                    <a:lnTo>
                      <a:pt x="88" y="32"/>
                    </a:lnTo>
                    <a:lnTo>
                      <a:pt x="79" y="31"/>
                    </a:lnTo>
                    <a:lnTo>
                      <a:pt x="70" y="31"/>
                    </a:lnTo>
                    <a:lnTo>
                      <a:pt x="61" y="32"/>
                    </a:lnTo>
                    <a:lnTo>
                      <a:pt x="53" y="32"/>
                    </a:lnTo>
                    <a:lnTo>
                      <a:pt x="44" y="32"/>
                    </a:lnTo>
                    <a:lnTo>
                      <a:pt x="36" y="32"/>
                    </a:lnTo>
                    <a:lnTo>
                      <a:pt x="28" y="31"/>
                    </a:lnTo>
                    <a:lnTo>
                      <a:pt x="22" y="30"/>
                    </a:lnTo>
                    <a:lnTo>
                      <a:pt x="14" y="27"/>
                    </a:lnTo>
                    <a:lnTo>
                      <a:pt x="9" y="24"/>
                    </a:lnTo>
                    <a:lnTo>
                      <a:pt x="4" y="19"/>
                    </a:lnTo>
                    <a:lnTo>
                      <a:pt x="0" y="14"/>
                    </a:lnTo>
                    <a:lnTo>
                      <a:pt x="7" y="6"/>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6" name="Freeform 115"/>
              <p:cNvSpPr>
                <a:spLocks/>
              </p:cNvSpPr>
              <p:nvPr/>
            </p:nvSpPr>
            <p:spPr bwMode="auto">
              <a:xfrm>
                <a:off x="5879" y="2264"/>
                <a:ext cx="15" cy="5"/>
              </a:xfrm>
              <a:custGeom>
                <a:avLst/>
                <a:gdLst>
                  <a:gd name="T0" fmla="*/ 0 w 42"/>
                  <a:gd name="T1" fmla="*/ 0 h 12"/>
                  <a:gd name="T2" fmla="*/ 0 w 42"/>
                  <a:gd name="T3" fmla="*/ 0 h 12"/>
                  <a:gd name="T4" fmla="*/ 0 w 42"/>
                  <a:gd name="T5" fmla="*/ 0 h 12"/>
                  <a:gd name="T6" fmla="*/ 0 w 42"/>
                  <a:gd name="T7" fmla="*/ 0 h 12"/>
                  <a:gd name="T8" fmla="*/ 0 w 42"/>
                  <a:gd name="T9" fmla="*/ 0 h 12"/>
                  <a:gd name="T10" fmla="*/ 0 w 42"/>
                  <a:gd name="T11" fmla="*/ 0 h 12"/>
                  <a:gd name="T12" fmla="*/ 0 w 42"/>
                  <a:gd name="T13" fmla="*/ 0 h 12"/>
                  <a:gd name="T14" fmla="*/ 0 w 42"/>
                  <a:gd name="T15" fmla="*/ 0 h 12"/>
                  <a:gd name="T16" fmla="*/ 0 w 42"/>
                  <a:gd name="T17" fmla="*/ 0 h 12"/>
                  <a:gd name="T18" fmla="*/ 0 w 42"/>
                  <a:gd name="T19" fmla="*/ 0 h 12"/>
                  <a:gd name="T20" fmla="*/ 0 w 42"/>
                  <a:gd name="T21" fmla="*/ 0 h 12"/>
                  <a:gd name="T22" fmla="*/ 0 w 42"/>
                  <a:gd name="T23" fmla="*/ 0 h 12"/>
                  <a:gd name="T24" fmla="*/ 0 w 42"/>
                  <a:gd name="T25" fmla="*/ 0 h 12"/>
                  <a:gd name="T26" fmla="*/ 0 w 42"/>
                  <a:gd name="T27" fmla="*/ 0 h 12"/>
                  <a:gd name="T28" fmla="*/ 0 w 42"/>
                  <a:gd name="T29" fmla="*/ 0 h 12"/>
                  <a:gd name="T30" fmla="*/ 0 w 42"/>
                  <a:gd name="T31" fmla="*/ 0 h 12"/>
                  <a:gd name="T32" fmla="*/ 0 w 42"/>
                  <a:gd name="T33" fmla="*/ 0 h 12"/>
                  <a:gd name="T34" fmla="*/ 0 w 42"/>
                  <a:gd name="T35" fmla="*/ 0 h 12"/>
                  <a:gd name="T36" fmla="*/ 0 w 42"/>
                  <a:gd name="T37" fmla="*/ 0 h 12"/>
                  <a:gd name="T38" fmla="*/ 0 w 42"/>
                  <a:gd name="T39" fmla="*/ 0 h 12"/>
                  <a:gd name="T40" fmla="*/ 0 w 4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2"/>
                  <a:gd name="T65" fmla="*/ 42 w 4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2">
                    <a:moveTo>
                      <a:pt x="4" y="0"/>
                    </a:moveTo>
                    <a:lnTo>
                      <a:pt x="9" y="1"/>
                    </a:lnTo>
                    <a:lnTo>
                      <a:pt x="13" y="1"/>
                    </a:lnTo>
                    <a:lnTo>
                      <a:pt x="18" y="1"/>
                    </a:lnTo>
                    <a:lnTo>
                      <a:pt x="23" y="2"/>
                    </a:lnTo>
                    <a:lnTo>
                      <a:pt x="28" y="2"/>
                    </a:lnTo>
                    <a:lnTo>
                      <a:pt x="32" y="3"/>
                    </a:lnTo>
                    <a:lnTo>
                      <a:pt x="36" y="3"/>
                    </a:lnTo>
                    <a:lnTo>
                      <a:pt x="42" y="4"/>
                    </a:lnTo>
                    <a:lnTo>
                      <a:pt x="42" y="6"/>
                    </a:lnTo>
                    <a:lnTo>
                      <a:pt x="36" y="6"/>
                    </a:lnTo>
                    <a:lnTo>
                      <a:pt x="31" y="8"/>
                    </a:lnTo>
                    <a:lnTo>
                      <a:pt x="25" y="10"/>
                    </a:lnTo>
                    <a:lnTo>
                      <a:pt x="18" y="12"/>
                    </a:lnTo>
                    <a:lnTo>
                      <a:pt x="9" y="12"/>
                    </a:lnTo>
                    <a:lnTo>
                      <a:pt x="3" y="11"/>
                    </a:lnTo>
                    <a:lnTo>
                      <a:pt x="0" y="9"/>
                    </a:lnTo>
                    <a:lnTo>
                      <a:pt x="0" y="7"/>
                    </a:lnTo>
                    <a:lnTo>
                      <a:pt x="0"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7" name="Freeform 116"/>
              <p:cNvSpPr>
                <a:spLocks/>
              </p:cNvSpPr>
              <p:nvPr/>
            </p:nvSpPr>
            <p:spPr bwMode="auto">
              <a:xfrm>
                <a:off x="5333" y="2271"/>
                <a:ext cx="15" cy="9"/>
              </a:xfrm>
              <a:custGeom>
                <a:avLst/>
                <a:gdLst>
                  <a:gd name="T0" fmla="*/ 0 w 33"/>
                  <a:gd name="T1" fmla="*/ 0 h 21"/>
                  <a:gd name="T2" fmla="*/ 0 w 33"/>
                  <a:gd name="T3" fmla="*/ 0 h 21"/>
                  <a:gd name="T4" fmla="*/ 0 w 33"/>
                  <a:gd name="T5" fmla="*/ 0 h 21"/>
                  <a:gd name="T6" fmla="*/ 0 w 33"/>
                  <a:gd name="T7" fmla="*/ 0 h 21"/>
                  <a:gd name="T8" fmla="*/ 0 w 33"/>
                  <a:gd name="T9" fmla="*/ 0 h 21"/>
                  <a:gd name="T10" fmla="*/ 0 w 33"/>
                  <a:gd name="T11" fmla="*/ 0 h 21"/>
                  <a:gd name="T12" fmla="*/ 0 w 33"/>
                  <a:gd name="T13" fmla="*/ 0 h 21"/>
                  <a:gd name="T14" fmla="*/ 0 w 33"/>
                  <a:gd name="T15" fmla="*/ 0 h 21"/>
                  <a:gd name="T16" fmla="*/ 0 w 33"/>
                  <a:gd name="T17" fmla="*/ 0 h 21"/>
                  <a:gd name="T18" fmla="*/ 0 w 33"/>
                  <a:gd name="T19" fmla="*/ 0 h 21"/>
                  <a:gd name="T20" fmla="*/ 0 w 33"/>
                  <a:gd name="T21" fmla="*/ 0 h 21"/>
                  <a:gd name="T22" fmla="*/ 0 w 33"/>
                  <a:gd name="T23" fmla="*/ 0 h 21"/>
                  <a:gd name="T24" fmla="*/ 0 w 33"/>
                  <a:gd name="T25" fmla="*/ 0 h 21"/>
                  <a:gd name="T26" fmla="*/ 0 w 33"/>
                  <a:gd name="T27" fmla="*/ 0 h 21"/>
                  <a:gd name="T28" fmla="*/ 0 w 33"/>
                  <a:gd name="T29" fmla="*/ 0 h 21"/>
                  <a:gd name="T30" fmla="*/ 0 w 33"/>
                  <a:gd name="T31" fmla="*/ 0 h 21"/>
                  <a:gd name="T32" fmla="*/ 0 w 33"/>
                  <a:gd name="T33" fmla="*/ 0 h 21"/>
                  <a:gd name="T34" fmla="*/ 0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33" y="0"/>
                    </a:moveTo>
                    <a:lnTo>
                      <a:pt x="33" y="4"/>
                    </a:lnTo>
                    <a:lnTo>
                      <a:pt x="30" y="9"/>
                    </a:lnTo>
                    <a:lnTo>
                      <a:pt x="26" y="13"/>
                    </a:lnTo>
                    <a:lnTo>
                      <a:pt x="22" y="16"/>
                    </a:lnTo>
                    <a:lnTo>
                      <a:pt x="16" y="18"/>
                    </a:lnTo>
                    <a:lnTo>
                      <a:pt x="10" y="20"/>
                    </a:lnTo>
                    <a:lnTo>
                      <a:pt x="5" y="20"/>
                    </a:lnTo>
                    <a:lnTo>
                      <a:pt x="0" y="21"/>
                    </a:lnTo>
                    <a:lnTo>
                      <a:pt x="3" y="17"/>
                    </a:lnTo>
                    <a:lnTo>
                      <a:pt x="6" y="14"/>
                    </a:lnTo>
                    <a:lnTo>
                      <a:pt x="9" y="9"/>
                    </a:lnTo>
                    <a:lnTo>
                      <a:pt x="15" y="6"/>
                    </a:lnTo>
                    <a:lnTo>
                      <a:pt x="19" y="4"/>
                    </a:lnTo>
                    <a:lnTo>
                      <a:pt x="23" y="2"/>
                    </a:lnTo>
                    <a:lnTo>
                      <a:pt x="27" y="1"/>
                    </a:lnTo>
                    <a:lnTo>
                      <a:pt x="3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8" name="Freeform 117"/>
              <p:cNvSpPr>
                <a:spLocks/>
              </p:cNvSpPr>
              <p:nvPr/>
            </p:nvSpPr>
            <p:spPr bwMode="auto">
              <a:xfrm>
                <a:off x="6055" y="2291"/>
                <a:ext cx="48" cy="62"/>
              </a:xfrm>
              <a:custGeom>
                <a:avLst/>
                <a:gdLst>
                  <a:gd name="T0" fmla="*/ 0 w 115"/>
                  <a:gd name="T1" fmla="*/ 0 h 149"/>
                  <a:gd name="T2" fmla="*/ 0 w 115"/>
                  <a:gd name="T3" fmla="*/ 0 h 149"/>
                  <a:gd name="T4" fmla="*/ 0 w 115"/>
                  <a:gd name="T5" fmla="*/ 0 h 149"/>
                  <a:gd name="T6" fmla="*/ 0 w 115"/>
                  <a:gd name="T7" fmla="*/ 0 h 149"/>
                  <a:gd name="T8" fmla="*/ 0 w 115"/>
                  <a:gd name="T9" fmla="*/ 0 h 149"/>
                  <a:gd name="T10" fmla="*/ 0 w 115"/>
                  <a:gd name="T11" fmla="*/ 0 h 149"/>
                  <a:gd name="T12" fmla="*/ 0 w 115"/>
                  <a:gd name="T13" fmla="*/ 0 h 149"/>
                  <a:gd name="T14" fmla="*/ 0 w 115"/>
                  <a:gd name="T15" fmla="*/ 0 h 149"/>
                  <a:gd name="T16" fmla="*/ 0 w 115"/>
                  <a:gd name="T17" fmla="*/ 0 h 149"/>
                  <a:gd name="T18" fmla="*/ 0 w 115"/>
                  <a:gd name="T19" fmla="*/ 0 h 149"/>
                  <a:gd name="T20" fmla="*/ 0 w 115"/>
                  <a:gd name="T21" fmla="*/ 0 h 149"/>
                  <a:gd name="T22" fmla="*/ 0 w 115"/>
                  <a:gd name="T23" fmla="*/ 0 h 149"/>
                  <a:gd name="T24" fmla="*/ 0 w 115"/>
                  <a:gd name="T25" fmla="*/ 0 h 149"/>
                  <a:gd name="T26" fmla="*/ 0 w 115"/>
                  <a:gd name="T27" fmla="*/ 0 h 149"/>
                  <a:gd name="T28" fmla="*/ 0 w 115"/>
                  <a:gd name="T29" fmla="*/ 0 h 149"/>
                  <a:gd name="T30" fmla="*/ 0 w 115"/>
                  <a:gd name="T31" fmla="*/ 0 h 149"/>
                  <a:gd name="T32" fmla="*/ 0 w 115"/>
                  <a:gd name="T33" fmla="*/ 0 h 149"/>
                  <a:gd name="T34" fmla="*/ 0 w 115"/>
                  <a:gd name="T35" fmla="*/ 0 h 149"/>
                  <a:gd name="T36" fmla="*/ 0 w 115"/>
                  <a:gd name="T37" fmla="*/ 0 h 149"/>
                  <a:gd name="T38" fmla="*/ 0 w 115"/>
                  <a:gd name="T39" fmla="*/ 0 h 149"/>
                  <a:gd name="T40" fmla="*/ 0 w 115"/>
                  <a:gd name="T41" fmla="*/ 0 h 149"/>
                  <a:gd name="T42" fmla="*/ 0 w 115"/>
                  <a:gd name="T43" fmla="*/ 0 h 149"/>
                  <a:gd name="T44" fmla="*/ 0 w 115"/>
                  <a:gd name="T45" fmla="*/ 0 h 149"/>
                  <a:gd name="T46" fmla="*/ 0 w 115"/>
                  <a:gd name="T47" fmla="*/ 0 h 149"/>
                  <a:gd name="T48" fmla="*/ 0 w 115"/>
                  <a:gd name="T49" fmla="*/ 0 h 149"/>
                  <a:gd name="T50" fmla="*/ 0 w 115"/>
                  <a:gd name="T51" fmla="*/ 0 h 149"/>
                  <a:gd name="T52" fmla="*/ 0 w 115"/>
                  <a:gd name="T53" fmla="*/ 0 h 149"/>
                  <a:gd name="T54" fmla="*/ 0 w 115"/>
                  <a:gd name="T55" fmla="*/ 0 h 149"/>
                  <a:gd name="T56" fmla="*/ 0 w 115"/>
                  <a:gd name="T57" fmla="*/ 0 h 149"/>
                  <a:gd name="T58" fmla="*/ 0 w 115"/>
                  <a:gd name="T59" fmla="*/ 0 h 149"/>
                  <a:gd name="T60" fmla="*/ 0 w 115"/>
                  <a:gd name="T61" fmla="*/ 0 h 149"/>
                  <a:gd name="T62" fmla="*/ 0 w 115"/>
                  <a:gd name="T63" fmla="*/ 0 h 149"/>
                  <a:gd name="T64" fmla="*/ 0 w 115"/>
                  <a:gd name="T65" fmla="*/ 0 h 149"/>
                  <a:gd name="T66" fmla="*/ 0 w 115"/>
                  <a:gd name="T67" fmla="*/ 0 h 149"/>
                  <a:gd name="T68" fmla="*/ 0 w 115"/>
                  <a:gd name="T69" fmla="*/ 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
                  <a:gd name="T106" fmla="*/ 0 h 149"/>
                  <a:gd name="T107" fmla="*/ 115 w 115"/>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 h="149">
                    <a:moveTo>
                      <a:pt x="90" y="0"/>
                    </a:moveTo>
                    <a:lnTo>
                      <a:pt x="95" y="3"/>
                    </a:lnTo>
                    <a:lnTo>
                      <a:pt x="97" y="9"/>
                    </a:lnTo>
                    <a:lnTo>
                      <a:pt x="97" y="14"/>
                    </a:lnTo>
                    <a:lnTo>
                      <a:pt x="96" y="24"/>
                    </a:lnTo>
                    <a:lnTo>
                      <a:pt x="94" y="31"/>
                    </a:lnTo>
                    <a:lnTo>
                      <a:pt x="91" y="39"/>
                    </a:lnTo>
                    <a:lnTo>
                      <a:pt x="89" y="47"/>
                    </a:lnTo>
                    <a:lnTo>
                      <a:pt x="88" y="54"/>
                    </a:lnTo>
                    <a:lnTo>
                      <a:pt x="91" y="52"/>
                    </a:lnTo>
                    <a:lnTo>
                      <a:pt x="95" y="51"/>
                    </a:lnTo>
                    <a:lnTo>
                      <a:pt x="100" y="50"/>
                    </a:lnTo>
                    <a:lnTo>
                      <a:pt x="105" y="51"/>
                    </a:lnTo>
                    <a:lnTo>
                      <a:pt x="105" y="52"/>
                    </a:lnTo>
                    <a:lnTo>
                      <a:pt x="97" y="58"/>
                    </a:lnTo>
                    <a:lnTo>
                      <a:pt x="92" y="63"/>
                    </a:lnTo>
                    <a:lnTo>
                      <a:pt x="87" y="68"/>
                    </a:lnTo>
                    <a:lnTo>
                      <a:pt x="84" y="73"/>
                    </a:lnTo>
                    <a:lnTo>
                      <a:pt x="80" y="78"/>
                    </a:lnTo>
                    <a:lnTo>
                      <a:pt x="78" y="83"/>
                    </a:lnTo>
                    <a:lnTo>
                      <a:pt x="76" y="87"/>
                    </a:lnTo>
                    <a:lnTo>
                      <a:pt x="76" y="90"/>
                    </a:lnTo>
                    <a:lnTo>
                      <a:pt x="78" y="95"/>
                    </a:lnTo>
                    <a:lnTo>
                      <a:pt x="86" y="98"/>
                    </a:lnTo>
                    <a:lnTo>
                      <a:pt x="90" y="97"/>
                    </a:lnTo>
                    <a:lnTo>
                      <a:pt x="97" y="95"/>
                    </a:lnTo>
                    <a:lnTo>
                      <a:pt x="105" y="91"/>
                    </a:lnTo>
                    <a:lnTo>
                      <a:pt x="115" y="88"/>
                    </a:lnTo>
                    <a:lnTo>
                      <a:pt x="108" y="96"/>
                    </a:lnTo>
                    <a:lnTo>
                      <a:pt x="100" y="104"/>
                    </a:lnTo>
                    <a:lnTo>
                      <a:pt x="90" y="109"/>
                    </a:lnTo>
                    <a:lnTo>
                      <a:pt x="82" y="116"/>
                    </a:lnTo>
                    <a:lnTo>
                      <a:pt x="76" y="118"/>
                    </a:lnTo>
                    <a:lnTo>
                      <a:pt x="71" y="120"/>
                    </a:lnTo>
                    <a:lnTo>
                      <a:pt x="67" y="122"/>
                    </a:lnTo>
                    <a:lnTo>
                      <a:pt x="61" y="125"/>
                    </a:lnTo>
                    <a:lnTo>
                      <a:pt x="56" y="126"/>
                    </a:lnTo>
                    <a:lnTo>
                      <a:pt x="51" y="128"/>
                    </a:lnTo>
                    <a:lnTo>
                      <a:pt x="46" y="131"/>
                    </a:lnTo>
                    <a:lnTo>
                      <a:pt x="40" y="134"/>
                    </a:lnTo>
                    <a:lnTo>
                      <a:pt x="34" y="135"/>
                    </a:lnTo>
                    <a:lnTo>
                      <a:pt x="29" y="137"/>
                    </a:lnTo>
                    <a:lnTo>
                      <a:pt x="24" y="137"/>
                    </a:lnTo>
                    <a:lnTo>
                      <a:pt x="19" y="140"/>
                    </a:lnTo>
                    <a:lnTo>
                      <a:pt x="13" y="142"/>
                    </a:lnTo>
                    <a:lnTo>
                      <a:pt x="9" y="144"/>
                    </a:lnTo>
                    <a:lnTo>
                      <a:pt x="4" y="146"/>
                    </a:lnTo>
                    <a:lnTo>
                      <a:pt x="0" y="149"/>
                    </a:lnTo>
                    <a:lnTo>
                      <a:pt x="2" y="142"/>
                    </a:lnTo>
                    <a:lnTo>
                      <a:pt x="4" y="134"/>
                    </a:lnTo>
                    <a:lnTo>
                      <a:pt x="9" y="127"/>
                    </a:lnTo>
                    <a:lnTo>
                      <a:pt x="13" y="120"/>
                    </a:lnTo>
                    <a:lnTo>
                      <a:pt x="19" y="113"/>
                    </a:lnTo>
                    <a:lnTo>
                      <a:pt x="25" y="107"/>
                    </a:lnTo>
                    <a:lnTo>
                      <a:pt x="31" y="100"/>
                    </a:lnTo>
                    <a:lnTo>
                      <a:pt x="38" y="94"/>
                    </a:lnTo>
                    <a:lnTo>
                      <a:pt x="45" y="87"/>
                    </a:lnTo>
                    <a:lnTo>
                      <a:pt x="51" y="80"/>
                    </a:lnTo>
                    <a:lnTo>
                      <a:pt x="57" y="71"/>
                    </a:lnTo>
                    <a:lnTo>
                      <a:pt x="63" y="65"/>
                    </a:lnTo>
                    <a:lnTo>
                      <a:pt x="68" y="56"/>
                    </a:lnTo>
                    <a:lnTo>
                      <a:pt x="71" y="48"/>
                    </a:lnTo>
                    <a:lnTo>
                      <a:pt x="74" y="38"/>
                    </a:lnTo>
                    <a:lnTo>
                      <a:pt x="76" y="29"/>
                    </a:lnTo>
                    <a:lnTo>
                      <a:pt x="79" y="21"/>
                    </a:lnTo>
                    <a:lnTo>
                      <a:pt x="81" y="13"/>
                    </a:lnTo>
                    <a:lnTo>
                      <a:pt x="84" y="5"/>
                    </a:lnTo>
                    <a:lnTo>
                      <a:pt x="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9" name="Freeform 118"/>
              <p:cNvSpPr>
                <a:spLocks/>
              </p:cNvSpPr>
              <p:nvPr/>
            </p:nvSpPr>
            <p:spPr bwMode="auto">
              <a:xfrm>
                <a:off x="5321" y="2292"/>
                <a:ext cx="458" cy="265"/>
              </a:xfrm>
              <a:custGeom>
                <a:avLst/>
                <a:gdLst>
                  <a:gd name="T0" fmla="*/ 0 w 1096"/>
                  <a:gd name="T1" fmla="*/ 0 h 633"/>
                  <a:gd name="T2" fmla="*/ 0 w 1096"/>
                  <a:gd name="T3" fmla="*/ 0 h 633"/>
                  <a:gd name="T4" fmla="*/ 0 w 1096"/>
                  <a:gd name="T5" fmla="*/ 0 h 633"/>
                  <a:gd name="T6" fmla="*/ 0 w 1096"/>
                  <a:gd name="T7" fmla="*/ 0 h 633"/>
                  <a:gd name="T8" fmla="*/ 0 w 1096"/>
                  <a:gd name="T9" fmla="*/ 0 h 633"/>
                  <a:gd name="T10" fmla="*/ 0 w 1096"/>
                  <a:gd name="T11" fmla="*/ 0 h 633"/>
                  <a:gd name="T12" fmla="*/ 0 w 1096"/>
                  <a:gd name="T13" fmla="*/ 0 h 633"/>
                  <a:gd name="T14" fmla="*/ 0 w 1096"/>
                  <a:gd name="T15" fmla="*/ 0 h 633"/>
                  <a:gd name="T16" fmla="*/ 0 w 1096"/>
                  <a:gd name="T17" fmla="*/ 0 h 633"/>
                  <a:gd name="T18" fmla="*/ 0 w 1096"/>
                  <a:gd name="T19" fmla="*/ 0 h 633"/>
                  <a:gd name="T20" fmla="*/ 0 w 1096"/>
                  <a:gd name="T21" fmla="*/ 0 h 633"/>
                  <a:gd name="T22" fmla="*/ 0 w 1096"/>
                  <a:gd name="T23" fmla="*/ 0 h 633"/>
                  <a:gd name="T24" fmla="*/ 0 w 1096"/>
                  <a:gd name="T25" fmla="*/ 0 h 633"/>
                  <a:gd name="T26" fmla="*/ 0 w 1096"/>
                  <a:gd name="T27" fmla="*/ 0 h 633"/>
                  <a:gd name="T28" fmla="*/ 0 w 1096"/>
                  <a:gd name="T29" fmla="*/ 0 h 633"/>
                  <a:gd name="T30" fmla="*/ 0 w 1096"/>
                  <a:gd name="T31" fmla="*/ 0 h 633"/>
                  <a:gd name="T32" fmla="*/ 0 w 1096"/>
                  <a:gd name="T33" fmla="*/ 0 h 633"/>
                  <a:gd name="T34" fmla="*/ 0 w 1096"/>
                  <a:gd name="T35" fmla="*/ 0 h 633"/>
                  <a:gd name="T36" fmla="*/ 0 w 1096"/>
                  <a:gd name="T37" fmla="*/ 0 h 633"/>
                  <a:gd name="T38" fmla="*/ 0 w 1096"/>
                  <a:gd name="T39" fmla="*/ 0 h 633"/>
                  <a:gd name="T40" fmla="*/ 0 w 1096"/>
                  <a:gd name="T41" fmla="*/ 0 h 633"/>
                  <a:gd name="T42" fmla="*/ 0 w 1096"/>
                  <a:gd name="T43" fmla="*/ 0 h 633"/>
                  <a:gd name="T44" fmla="*/ 0 w 1096"/>
                  <a:gd name="T45" fmla="*/ 0 h 633"/>
                  <a:gd name="T46" fmla="*/ 0 w 1096"/>
                  <a:gd name="T47" fmla="*/ 0 h 633"/>
                  <a:gd name="T48" fmla="*/ 0 w 1096"/>
                  <a:gd name="T49" fmla="*/ 0 h 633"/>
                  <a:gd name="T50" fmla="*/ 0 w 1096"/>
                  <a:gd name="T51" fmla="*/ 0 h 633"/>
                  <a:gd name="T52" fmla="*/ 0 w 1096"/>
                  <a:gd name="T53" fmla="*/ 0 h 633"/>
                  <a:gd name="T54" fmla="*/ 0 w 1096"/>
                  <a:gd name="T55" fmla="*/ 0 h 633"/>
                  <a:gd name="T56" fmla="*/ 0 w 1096"/>
                  <a:gd name="T57" fmla="*/ 0 h 633"/>
                  <a:gd name="T58" fmla="*/ 0 w 1096"/>
                  <a:gd name="T59" fmla="*/ 0 h 633"/>
                  <a:gd name="T60" fmla="*/ 0 w 1096"/>
                  <a:gd name="T61" fmla="*/ 0 h 633"/>
                  <a:gd name="T62" fmla="*/ 0 w 1096"/>
                  <a:gd name="T63" fmla="*/ 0 h 633"/>
                  <a:gd name="T64" fmla="*/ 0 w 1096"/>
                  <a:gd name="T65" fmla="*/ 0 h 633"/>
                  <a:gd name="T66" fmla="*/ 0 w 1096"/>
                  <a:gd name="T67" fmla="*/ 0 h 633"/>
                  <a:gd name="T68" fmla="*/ 0 w 1096"/>
                  <a:gd name="T69" fmla="*/ 0 h 633"/>
                  <a:gd name="T70" fmla="*/ 0 w 1096"/>
                  <a:gd name="T71" fmla="*/ 0 h 633"/>
                  <a:gd name="T72" fmla="*/ 0 w 1096"/>
                  <a:gd name="T73" fmla="*/ 0 h 633"/>
                  <a:gd name="T74" fmla="*/ 0 w 1096"/>
                  <a:gd name="T75" fmla="*/ 0 h 633"/>
                  <a:gd name="T76" fmla="*/ 0 w 1096"/>
                  <a:gd name="T77" fmla="*/ 0 h 633"/>
                  <a:gd name="T78" fmla="*/ 0 w 1096"/>
                  <a:gd name="T79" fmla="*/ 0 h 633"/>
                  <a:gd name="T80" fmla="*/ 0 w 1096"/>
                  <a:gd name="T81" fmla="*/ 0 h 633"/>
                  <a:gd name="T82" fmla="*/ 0 w 1096"/>
                  <a:gd name="T83" fmla="*/ 0 h 633"/>
                  <a:gd name="T84" fmla="*/ 0 w 1096"/>
                  <a:gd name="T85" fmla="*/ 0 h 633"/>
                  <a:gd name="T86" fmla="*/ 0 w 1096"/>
                  <a:gd name="T87" fmla="*/ 0 h 633"/>
                  <a:gd name="T88" fmla="*/ 0 w 1096"/>
                  <a:gd name="T89" fmla="*/ 0 h 633"/>
                  <a:gd name="T90" fmla="*/ 0 w 1096"/>
                  <a:gd name="T91" fmla="*/ 0 h 633"/>
                  <a:gd name="T92" fmla="*/ 0 w 1096"/>
                  <a:gd name="T93" fmla="*/ 0 h 633"/>
                  <a:gd name="T94" fmla="*/ 0 w 1096"/>
                  <a:gd name="T95" fmla="*/ 0 h 633"/>
                  <a:gd name="T96" fmla="*/ 0 w 1096"/>
                  <a:gd name="T97" fmla="*/ 0 h 633"/>
                  <a:gd name="T98" fmla="*/ 0 w 1096"/>
                  <a:gd name="T99" fmla="*/ 0 h 633"/>
                  <a:gd name="T100" fmla="*/ 0 w 1096"/>
                  <a:gd name="T101" fmla="*/ 0 h 633"/>
                  <a:gd name="T102" fmla="*/ 0 w 1096"/>
                  <a:gd name="T103" fmla="*/ 0 h 633"/>
                  <a:gd name="T104" fmla="*/ 0 w 1096"/>
                  <a:gd name="T105" fmla="*/ 0 h 633"/>
                  <a:gd name="T106" fmla="*/ 0 w 1096"/>
                  <a:gd name="T107" fmla="*/ 0 h 633"/>
                  <a:gd name="T108" fmla="*/ 0 w 1096"/>
                  <a:gd name="T109" fmla="*/ 0 h 633"/>
                  <a:gd name="T110" fmla="*/ 0 w 1096"/>
                  <a:gd name="T111" fmla="*/ 0 h 633"/>
                  <a:gd name="T112" fmla="*/ 0 w 1096"/>
                  <a:gd name="T113" fmla="*/ 0 h 633"/>
                  <a:gd name="T114" fmla="*/ 0 w 1096"/>
                  <a:gd name="T115" fmla="*/ 0 h 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6"/>
                  <a:gd name="T175" fmla="*/ 0 h 633"/>
                  <a:gd name="T176" fmla="*/ 1096 w 1096"/>
                  <a:gd name="T177" fmla="*/ 633 h 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6" h="633">
                    <a:moveTo>
                      <a:pt x="917" y="0"/>
                    </a:moveTo>
                    <a:lnTo>
                      <a:pt x="926" y="0"/>
                    </a:lnTo>
                    <a:lnTo>
                      <a:pt x="934" y="2"/>
                    </a:lnTo>
                    <a:lnTo>
                      <a:pt x="943" y="2"/>
                    </a:lnTo>
                    <a:lnTo>
                      <a:pt x="953" y="3"/>
                    </a:lnTo>
                    <a:lnTo>
                      <a:pt x="962" y="3"/>
                    </a:lnTo>
                    <a:lnTo>
                      <a:pt x="971" y="3"/>
                    </a:lnTo>
                    <a:lnTo>
                      <a:pt x="981" y="3"/>
                    </a:lnTo>
                    <a:lnTo>
                      <a:pt x="991" y="3"/>
                    </a:lnTo>
                    <a:lnTo>
                      <a:pt x="1000" y="3"/>
                    </a:lnTo>
                    <a:lnTo>
                      <a:pt x="1009" y="3"/>
                    </a:lnTo>
                    <a:lnTo>
                      <a:pt x="1018" y="3"/>
                    </a:lnTo>
                    <a:lnTo>
                      <a:pt x="1027" y="4"/>
                    </a:lnTo>
                    <a:lnTo>
                      <a:pt x="1035" y="5"/>
                    </a:lnTo>
                    <a:lnTo>
                      <a:pt x="1043" y="7"/>
                    </a:lnTo>
                    <a:lnTo>
                      <a:pt x="1050" y="9"/>
                    </a:lnTo>
                    <a:lnTo>
                      <a:pt x="1058" y="13"/>
                    </a:lnTo>
                    <a:lnTo>
                      <a:pt x="1060" y="7"/>
                    </a:lnTo>
                    <a:lnTo>
                      <a:pt x="1063" y="6"/>
                    </a:lnTo>
                    <a:lnTo>
                      <a:pt x="1067" y="7"/>
                    </a:lnTo>
                    <a:lnTo>
                      <a:pt x="1074" y="10"/>
                    </a:lnTo>
                    <a:lnTo>
                      <a:pt x="1079" y="15"/>
                    </a:lnTo>
                    <a:lnTo>
                      <a:pt x="1084" y="20"/>
                    </a:lnTo>
                    <a:lnTo>
                      <a:pt x="1090" y="22"/>
                    </a:lnTo>
                    <a:lnTo>
                      <a:pt x="1096" y="23"/>
                    </a:lnTo>
                    <a:lnTo>
                      <a:pt x="1095" y="28"/>
                    </a:lnTo>
                    <a:lnTo>
                      <a:pt x="1094" y="33"/>
                    </a:lnTo>
                    <a:lnTo>
                      <a:pt x="1092" y="38"/>
                    </a:lnTo>
                    <a:lnTo>
                      <a:pt x="1090" y="44"/>
                    </a:lnTo>
                    <a:lnTo>
                      <a:pt x="1085" y="47"/>
                    </a:lnTo>
                    <a:lnTo>
                      <a:pt x="1082" y="51"/>
                    </a:lnTo>
                    <a:lnTo>
                      <a:pt x="1076" y="55"/>
                    </a:lnTo>
                    <a:lnTo>
                      <a:pt x="1072" y="58"/>
                    </a:lnTo>
                    <a:lnTo>
                      <a:pt x="1065" y="60"/>
                    </a:lnTo>
                    <a:lnTo>
                      <a:pt x="1059" y="63"/>
                    </a:lnTo>
                    <a:lnTo>
                      <a:pt x="1053" y="64"/>
                    </a:lnTo>
                    <a:lnTo>
                      <a:pt x="1047" y="66"/>
                    </a:lnTo>
                    <a:lnTo>
                      <a:pt x="1041" y="67"/>
                    </a:lnTo>
                    <a:lnTo>
                      <a:pt x="1035" y="68"/>
                    </a:lnTo>
                    <a:lnTo>
                      <a:pt x="1029" y="68"/>
                    </a:lnTo>
                    <a:lnTo>
                      <a:pt x="1024" y="69"/>
                    </a:lnTo>
                    <a:lnTo>
                      <a:pt x="1018" y="66"/>
                    </a:lnTo>
                    <a:lnTo>
                      <a:pt x="1012" y="63"/>
                    </a:lnTo>
                    <a:lnTo>
                      <a:pt x="1005" y="60"/>
                    </a:lnTo>
                    <a:lnTo>
                      <a:pt x="1001" y="58"/>
                    </a:lnTo>
                    <a:lnTo>
                      <a:pt x="993" y="56"/>
                    </a:lnTo>
                    <a:lnTo>
                      <a:pt x="988" y="54"/>
                    </a:lnTo>
                    <a:lnTo>
                      <a:pt x="982" y="52"/>
                    </a:lnTo>
                    <a:lnTo>
                      <a:pt x="976" y="51"/>
                    </a:lnTo>
                    <a:lnTo>
                      <a:pt x="969" y="49"/>
                    </a:lnTo>
                    <a:lnTo>
                      <a:pt x="963" y="48"/>
                    </a:lnTo>
                    <a:lnTo>
                      <a:pt x="956" y="47"/>
                    </a:lnTo>
                    <a:lnTo>
                      <a:pt x="950" y="47"/>
                    </a:lnTo>
                    <a:lnTo>
                      <a:pt x="944" y="47"/>
                    </a:lnTo>
                    <a:lnTo>
                      <a:pt x="937" y="47"/>
                    </a:lnTo>
                    <a:lnTo>
                      <a:pt x="930" y="47"/>
                    </a:lnTo>
                    <a:lnTo>
                      <a:pt x="925" y="47"/>
                    </a:lnTo>
                    <a:lnTo>
                      <a:pt x="929" y="49"/>
                    </a:lnTo>
                    <a:lnTo>
                      <a:pt x="933" y="52"/>
                    </a:lnTo>
                    <a:lnTo>
                      <a:pt x="938" y="55"/>
                    </a:lnTo>
                    <a:lnTo>
                      <a:pt x="945" y="57"/>
                    </a:lnTo>
                    <a:lnTo>
                      <a:pt x="949" y="60"/>
                    </a:lnTo>
                    <a:lnTo>
                      <a:pt x="954" y="63"/>
                    </a:lnTo>
                    <a:lnTo>
                      <a:pt x="961" y="65"/>
                    </a:lnTo>
                    <a:lnTo>
                      <a:pt x="967" y="67"/>
                    </a:lnTo>
                    <a:lnTo>
                      <a:pt x="972" y="70"/>
                    </a:lnTo>
                    <a:lnTo>
                      <a:pt x="978" y="73"/>
                    </a:lnTo>
                    <a:lnTo>
                      <a:pt x="983" y="76"/>
                    </a:lnTo>
                    <a:lnTo>
                      <a:pt x="989" y="78"/>
                    </a:lnTo>
                    <a:lnTo>
                      <a:pt x="994" y="81"/>
                    </a:lnTo>
                    <a:lnTo>
                      <a:pt x="1001" y="83"/>
                    </a:lnTo>
                    <a:lnTo>
                      <a:pt x="1006" y="85"/>
                    </a:lnTo>
                    <a:lnTo>
                      <a:pt x="1012" y="89"/>
                    </a:lnTo>
                    <a:lnTo>
                      <a:pt x="1006" y="92"/>
                    </a:lnTo>
                    <a:lnTo>
                      <a:pt x="1001" y="95"/>
                    </a:lnTo>
                    <a:lnTo>
                      <a:pt x="994" y="95"/>
                    </a:lnTo>
                    <a:lnTo>
                      <a:pt x="988" y="95"/>
                    </a:lnTo>
                    <a:lnTo>
                      <a:pt x="981" y="94"/>
                    </a:lnTo>
                    <a:lnTo>
                      <a:pt x="973" y="92"/>
                    </a:lnTo>
                    <a:lnTo>
                      <a:pt x="966" y="88"/>
                    </a:lnTo>
                    <a:lnTo>
                      <a:pt x="959" y="85"/>
                    </a:lnTo>
                    <a:lnTo>
                      <a:pt x="950" y="82"/>
                    </a:lnTo>
                    <a:lnTo>
                      <a:pt x="943" y="79"/>
                    </a:lnTo>
                    <a:lnTo>
                      <a:pt x="935" y="76"/>
                    </a:lnTo>
                    <a:lnTo>
                      <a:pt x="927" y="73"/>
                    </a:lnTo>
                    <a:lnTo>
                      <a:pt x="919" y="70"/>
                    </a:lnTo>
                    <a:lnTo>
                      <a:pt x="911" y="68"/>
                    </a:lnTo>
                    <a:lnTo>
                      <a:pt x="904" y="68"/>
                    </a:lnTo>
                    <a:lnTo>
                      <a:pt x="897" y="69"/>
                    </a:lnTo>
                    <a:lnTo>
                      <a:pt x="891" y="68"/>
                    </a:lnTo>
                    <a:lnTo>
                      <a:pt x="887" y="68"/>
                    </a:lnTo>
                    <a:lnTo>
                      <a:pt x="882" y="68"/>
                    </a:lnTo>
                    <a:lnTo>
                      <a:pt x="878" y="68"/>
                    </a:lnTo>
                    <a:lnTo>
                      <a:pt x="870" y="67"/>
                    </a:lnTo>
                    <a:lnTo>
                      <a:pt x="861" y="67"/>
                    </a:lnTo>
                    <a:lnTo>
                      <a:pt x="852" y="65"/>
                    </a:lnTo>
                    <a:lnTo>
                      <a:pt x="843" y="65"/>
                    </a:lnTo>
                    <a:lnTo>
                      <a:pt x="834" y="64"/>
                    </a:lnTo>
                    <a:lnTo>
                      <a:pt x="826" y="66"/>
                    </a:lnTo>
                    <a:lnTo>
                      <a:pt x="828" y="67"/>
                    </a:lnTo>
                    <a:lnTo>
                      <a:pt x="832" y="69"/>
                    </a:lnTo>
                    <a:lnTo>
                      <a:pt x="835" y="71"/>
                    </a:lnTo>
                    <a:lnTo>
                      <a:pt x="842" y="74"/>
                    </a:lnTo>
                    <a:lnTo>
                      <a:pt x="847" y="76"/>
                    </a:lnTo>
                    <a:lnTo>
                      <a:pt x="853" y="78"/>
                    </a:lnTo>
                    <a:lnTo>
                      <a:pt x="860" y="80"/>
                    </a:lnTo>
                    <a:lnTo>
                      <a:pt x="868" y="83"/>
                    </a:lnTo>
                    <a:lnTo>
                      <a:pt x="874" y="84"/>
                    </a:lnTo>
                    <a:lnTo>
                      <a:pt x="881" y="85"/>
                    </a:lnTo>
                    <a:lnTo>
                      <a:pt x="888" y="88"/>
                    </a:lnTo>
                    <a:lnTo>
                      <a:pt x="894" y="91"/>
                    </a:lnTo>
                    <a:lnTo>
                      <a:pt x="899" y="93"/>
                    </a:lnTo>
                    <a:lnTo>
                      <a:pt x="905" y="95"/>
                    </a:lnTo>
                    <a:lnTo>
                      <a:pt x="909" y="97"/>
                    </a:lnTo>
                    <a:lnTo>
                      <a:pt x="912" y="100"/>
                    </a:lnTo>
                    <a:lnTo>
                      <a:pt x="915" y="103"/>
                    </a:lnTo>
                    <a:lnTo>
                      <a:pt x="916" y="108"/>
                    </a:lnTo>
                    <a:lnTo>
                      <a:pt x="913" y="111"/>
                    </a:lnTo>
                    <a:lnTo>
                      <a:pt x="911" y="114"/>
                    </a:lnTo>
                    <a:lnTo>
                      <a:pt x="908" y="116"/>
                    </a:lnTo>
                    <a:lnTo>
                      <a:pt x="904" y="119"/>
                    </a:lnTo>
                    <a:lnTo>
                      <a:pt x="894" y="118"/>
                    </a:lnTo>
                    <a:lnTo>
                      <a:pt x="886" y="117"/>
                    </a:lnTo>
                    <a:lnTo>
                      <a:pt x="880" y="116"/>
                    </a:lnTo>
                    <a:lnTo>
                      <a:pt x="875" y="115"/>
                    </a:lnTo>
                    <a:lnTo>
                      <a:pt x="870" y="115"/>
                    </a:lnTo>
                    <a:lnTo>
                      <a:pt x="865" y="114"/>
                    </a:lnTo>
                    <a:lnTo>
                      <a:pt x="859" y="112"/>
                    </a:lnTo>
                    <a:lnTo>
                      <a:pt x="852" y="110"/>
                    </a:lnTo>
                    <a:lnTo>
                      <a:pt x="847" y="108"/>
                    </a:lnTo>
                    <a:lnTo>
                      <a:pt x="842" y="106"/>
                    </a:lnTo>
                    <a:lnTo>
                      <a:pt x="834" y="104"/>
                    </a:lnTo>
                    <a:lnTo>
                      <a:pt x="830" y="103"/>
                    </a:lnTo>
                    <a:lnTo>
                      <a:pt x="823" y="102"/>
                    </a:lnTo>
                    <a:lnTo>
                      <a:pt x="817" y="100"/>
                    </a:lnTo>
                    <a:lnTo>
                      <a:pt x="813" y="98"/>
                    </a:lnTo>
                    <a:lnTo>
                      <a:pt x="807" y="96"/>
                    </a:lnTo>
                    <a:lnTo>
                      <a:pt x="802" y="95"/>
                    </a:lnTo>
                    <a:lnTo>
                      <a:pt x="797" y="94"/>
                    </a:lnTo>
                    <a:lnTo>
                      <a:pt x="793" y="92"/>
                    </a:lnTo>
                    <a:lnTo>
                      <a:pt x="787" y="91"/>
                    </a:lnTo>
                    <a:lnTo>
                      <a:pt x="782" y="89"/>
                    </a:lnTo>
                    <a:lnTo>
                      <a:pt x="777" y="89"/>
                    </a:lnTo>
                    <a:lnTo>
                      <a:pt x="773" y="87"/>
                    </a:lnTo>
                    <a:lnTo>
                      <a:pt x="767" y="86"/>
                    </a:lnTo>
                    <a:lnTo>
                      <a:pt x="762" y="85"/>
                    </a:lnTo>
                    <a:lnTo>
                      <a:pt x="757" y="85"/>
                    </a:lnTo>
                    <a:lnTo>
                      <a:pt x="748" y="84"/>
                    </a:lnTo>
                    <a:lnTo>
                      <a:pt x="740" y="84"/>
                    </a:lnTo>
                    <a:lnTo>
                      <a:pt x="733" y="83"/>
                    </a:lnTo>
                    <a:lnTo>
                      <a:pt x="726" y="84"/>
                    </a:lnTo>
                    <a:lnTo>
                      <a:pt x="720" y="85"/>
                    </a:lnTo>
                    <a:lnTo>
                      <a:pt x="715" y="87"/>
                    </a:lnTo>
                    <a:lnTo>
                      <a:pt x="709" y="90"/>
                    </a:lnTo>
                    <a:lnTo>
                      <a:pt x="704" y="95"/>
                    </a:lnTo>
                    <a:lnTo>
                      <a:pt x="699" y="99"/>
                    </a:lnTo>
                    <a:lnTo>
                      <a:pt x="697" y="104"/>
                    </a:lnTo>
                    <a:lnTo>
                      <a:pt x="702" y="104"/>
                    </a:lnTo>
                    <a:lnTo>
                      <a:pt x="710" y="105"/>
                    </a:lnTo>
                    <a:lnTo>
                      <a:pt x="716" y="106"/>
                    </a:lnTo>
                    <a:lnTo>
                      <a:pt x="722" y="108"/>
                    </a:lnTo>
                    <a:lnTo>
                      <a:pt x="729" y="109"/>
                    </a:lnTo>
                    <a:lnTo>
                      <a:pt x="737" y="111"/>
                    </a:lnTo>
                    <a:lnTo>
                      <a:pt x="743" y="113"/>
                    </a:lnTo>
                    <a:lnTo>
                      <a:pt x="751" y="115"/>
                    </a:lnTo>
                    <a:lnTo>
                      <a:pt x="757" y="117"/>
                    </a:lnTo>
                    <a:lnTo>
                      <a:pt x="764" y="120"/>
                    </a:lnTo>
                    <a:lnTo>
                      <a:pt x="771" y="122"/>
                    </a:lnTo>
                    <a:lnTo>
                      <a:pt x="778" y="124"/>
                    </a:lnTo>
                    <a:lnTo>
                      <a:pt x="786" y="127"/>
                    </a:lnTo>
                    <a:lnTo>
                      <a:pt x="793" y="130"/>
                    </a:lnTo>
                    <a:lnTo>
                      <a:pt x="799" y="133"/>
                    </a:lnTo>
                    <a:lnTo>
                      <a:pt x="807" y="137"/>
                    </a:lnTo>
                    <a:lnTo>
                      <a:pt x="801" y="144"/>
                    </a:lnTo>
                    <a:lnTo>
                      <a:pt x="795" y="151"/>
                    </a:lnTo>
                    <a:lnTo>
                      <a:pt x="786" y="153"/>
                    </a:lnTo>
                    <a:lnTo>
                      <a:pt x="778" y="155"/>
                    </a:lnTo>
                    <a:lnTo>
                      <a:pt x="768" y="154"/>
                    </a:lnTo>
                    <a:lnTo>
                      <a:pt x="758" y="152"/>
                    </a:lnTo>
                    <a:lnTo>
                      <a:pt x="748" y="149"/>
                    </a:lnTo>
                    <a:lnTo>
                      <a:pt x="737" y="145"/>
                    </a:lnTo>
                    <a:lnTo>
                      <a:pt x="724" y="140"/>
                    </a:lnTo>
                    <a:lnTo>
                      <a:pt x="713" y="136"/>
                    </a:lnTo>
                    <a:lnTo>
                      <a:pt x="701" y="133"/>
                    </a:lnTo>
                    <a:lnTo>
                      <a:pt x="690" y="130"/>
                    </a:lnTo>
                    <a:lnTo>
                      <a:pt x="679" y="127"/>
                    </a:lnTo>
                    <a:lnTo>
                      <a:pt x="668" y="128"/>
                    </a:lnTo>
                    <a:lnTo>
                      <a:pt x="658" y="130"/>
                    </a:lnTo>
                    <a:lnTo>
                      <a:pt x="649" y="135"/>
                    </a:lnTo>
                    <a:lnTo>
                      <a:pt x="642" y="134"/>
                    </a:lnTo>
                    <a:lnTo>
                      <a:pt x="635" y="134"/>
                    </a:lnTo>
                    <a:lnTo>
                      <a:pt x="626" y="134"/>
                    </a:lnTo>
                    <a:lnTo>
                      <a:pt x="620" y="137"/>
                    </a:lnTo>
                    <a:lnTo>
                      <a:pt x="626" y="142"/>
                    </a:lnTo>
                    <a:lnTo>
                      <a:pt x="636" y="144"/>
                    </a:lnTo>
                    <a:lnTo>
                      <a:pt x="642" y="145"/>
                    </a:lnTo>
                    <a:lnTo>
                      <a:pt x="646" y="146"/>
                    </a:lnTo>
                    <a:lnTo>
                      <a:pt x="652" y="147"/>
                    </a:lnTo>
                    <a:lnTo>
                      <a:pt x="658" y="148"/>
                    </a:lnTo>
                    <a:lnTo>
                      <a:pt x="663" y="148"/>
                    </a:lnTo>
                    <a:lnTo>
                      <a:pt x="668" y="148"/>
                    </a:lnTo>
                    <a:lnTo>
                      <a:pt x="673" y="148"/>
                    </a:lnTo>
                    <a:lnTo>
                      <a:pt x="679" y="149"/>
                    </a:lnTo>
                    <a:lnTo>
                      <a:pt x="682" y="149"/>
                    </a:lnTo>
                    <a:lnTo>
                      <a:pt x="688" y="151"/>
                    </a:lnTo>
                    <a:lnTo>
                      <a:pt x="693" y="152"/>
                    </a:lnTo>
                    <a:lnTo>
                      <a:pt x="699" y="154"/>
                    </a:lnTo>
                    <a:lnTo>
                      <a:pt x="689" y="159"/>
                    </a:lnTo>
                    <a:lnTo>
                      <a:pt x="680" y="164"/>
                    </a:lnTo>
                    <a:lnTo>
                      <a:pt x="669" y="166"/>
                    </a:lnTo>
                    <a:lnTo>
                      <a:pt x="660" y="168"/>
                    </a:lnTo>
                    <a:lnTo>
                      <a:pt x="648" y="167"/>
                    </a:lnTo>
                    <a:lnTo>
                      <a:pt x="638" y="167"/>
                    </a:lnTo>
                    <a:lnTo>
                      <a:pt x="626" y="165"/>
                    </a:lnTo>
                    <a:lnTo>
                      <a:pt x="617" y="164"/>
                    </a:lnTo>
                    <a:lnTo>
                      <a:pt x="604" y="161"/>
                    </a:lnTo>
                    <a:lnTo>
                      <a:pt x="593" y="159"/>
                    </a:lnTo>
                    <a:lnTo>
                      <a:pt x="581" y="158"/>
                    </a:lnTo>
                    <a:lnTo>
                      <a:pt x="570" y="158"/>
                    </a:lnTo>
                    <a:lnTo>
                      <a:pt x="559" y="158"/>
                    </a:lnTo>
                    <a:lnTo>
                      <a:pt x="547" y="159"/>
                    </a:lnTo>
                    <a:lnTo>
                      <a:pt x="537" y="161"/>
                    </a:lnTo>
                    <a:lnTo>
                      <a:pt x="527" y="168"/>
                    </a:lnTo>
                    <a:lnTo>
                      <a:pt x="531" y="169"/>
                    </a:lnTo>
                    <a:lnTo>
                      <a:pt x="537" y="171"/>
                    </a:lnTo>
                    <a:lnTo>
                      <a:pt x="544" y="172"/>
                    </a:lnTo>
                    <a:lnTo>
                      <a:pt x="552" y="172"/>
                    </a:lnTo>
                    <a:lnTo>
                      <a:pt x="560" y="172"/>
                    </a:lnTo>
                    <a:lnTo>
                      <a:pt x="568" y="173"/>
                    </a:lnTo>
                    <a:lnTo>
                      <a:pt x="577" y="174"/>
                    </a:lnTo>
                    <a:lnTo>
                      <a:pt x="585" y="177"/>
                    </a:lnTo>
                    <a:lnTo>
                      <a:pt x="592" y="178"/>
                    </a:lnTo>
                    <a:lnTo>
                      <a:pt x="599" y="180"/>
                    </a:lnTo>
                    <a:lnTo>
                      <a:pt x="605" y="182"/>
                    </a:lnTo>
                    <a:lnTo>
                      <a:pt x="610" y="188"/>
                    </a:lnTo>
                    <a:lnTo>
                      <a:pt x="613" y="192"/>
                    </a:lnTo>
                    <a:lnTo>
                      <a:pt x="616" y="199"/>
                    </a:lnTo>
                    <a:lnTo>
                      <a:pt x="616" y="206"/>
                    </a:lnTo>
                    <a:lnTo>
                      <a:pt x="613" y="216"/>
                    </a:lnTo>
                    <a:lnTo>
                      <a:pt x="606" y="212"/>
                    </a:lnTo>
                    <a:lnTo>
                      <a:pt x="600" y="209"/>
                    </a:lnTo>
                    <a:lnTo>
                      <a:pt x="594" y="208"/>
                    </a:lnTo>
                    <a:lnTo>
                      <a:pt x="588" y="207"/>
                    </a:lnTo>
                    <a:lnTo>
                      <a:pt x="581" y="206"/>
                    </a:lnTo>
                    <a:lnTo>
                      <a:pt x="575" y="205"/>
                    </a:lnTo>
                    <a:lnTo>
                      <a:pt x="569" y="205"/>
                    </a:lnTo>
                    <a:lnTo>
                      <a:pt x="563" y="206"/>
                    </a:lnTo>
                    <a:lnTo>
                      <a:pt x="556" y="206"/>
                    </a:lnTo>
                    <a:lnTo>
                      <a:pt x="550" y="207"/>
                    </a:lnTo>
                    <a:lnTo>
                      <a:pt x="543" y="208"/>
                    </a:lnTo>
                    <a:lnTo>
                      <a:pt x="537" y="209"/>
                    </a:lnTo>
                    <a:lnTo>
                      <a:pt x="530" y="210"/>
                    </a:lnTo>
                    <a:lnTo>
                      <a:pt x="524" y="212"/>
                    </a:lnTo>
                    <a:lnTo>
                      <a:pt x="518" y="213"/>
                    </a:lnTo>
                    <a:lnTo>
                      <a:pt x="513" y="216"/>
                    </a:lnTo>
                    <a:lnTo>
                      <a:pt x="518" y="218"/>
                    </a:lnTo>
                    <a:lnTo>
                      <a:pt x="524" y="221"/>
                    </a:lnTo>
                    <a:lnTo>
                      <a:pt x="528" y="224"/>
                    </a:lnTo>
                    <a:lnTo>
                      <a:pt x="533" y="228"/>
                    </a:lnTo>
                    <a:lnTo>
                      <a:pt x="538" y="230"/>
                    </a:lnTo>
                    <a:lnTo>
                      <a:pt x="543" y="234"/>
                    </a:lnTo>
                    <a:lnTo>
                      <a:pt x="548" y="237"/>
                    </a:lnTo>
                    <a:lnTo>
                      <a:pt x="553" y="241"/>
                    </a:lnTo>
                    <a:lnTo>
                      <a:pt x="559" y="244"/>
                    </a:lnTo>
                    <a:lnTo>
                      <a:pt x="564" y="247"/>
                    </a:lnTo>
                    <a:lnTo>
                      <a:pt x="569" y="251"/>
                    </a:lnTo>
                    <a:lnTo>
                      <a:pt x="574" y="254"/>
                    </a:lnTo>
                    <a:lnTo>
                      <a:pt x="580" y="257"/>
                    </a:lnTo>
                    <a:lnTo>
                      <a:pt x="585" y="262"/>
                    </a:lnTo>
                    <a:lnTo>
                      <a:pt x="590" y="266"/>
                    </a:lnTo>
                    <a:lnTo>
                      <a:pt x="597" y="270"/>
                    </a:lnTo>
                    <a:lnTo>
                      <a:pt x="587" y="270"/>
                    </a:lnTo>
                    <a:lnTo>
                      <a:pt x="579" y="270"/>
                    </a:lnTo>
                    <a:lnTo>
                      <a:pt x="570" y="268"/>
                    </a:lnTo>
                    <a:lnTo>
                      <a:pt x="562" y="266"/>
                    </a:lnTo>
                    <a:lnTo>
                      <a:pt x="554" y="262"/>
                    </a:lnTo>
                    <a:lnTo>
                      <a:pt x="546" y="259"/>
                    </a:lnTo>
                    <a:lnTo>
                      <a:pt x="539" y="255"/>
                    </a:lnTo>
                    <a:lnTo>
                      <a:pt x="531" y="253"/>
                    </a:lnTo>
                    <a:lnTo>
                      <a:pt x="523" y="248"/>
                    </a:lnTo>
                    <a:lnTo>
                      <a:pt x="514" y="245"/>
                    </a:lnTo>
                    <a:lnTo>
                      <a:pt x="506" y="242"/>
                    </a:lnTo>
                    <a:lnTo>
                      <a:pt x="498" y="240"/>
                    </a:lnTo>
                    <a:lnTo>
                      <a:pt x="489" y="238"/>
                    </a:lnTo>
                    <a:lnTo>
                      <a:pt x="482" y="238"/>
                    </a:lnTo>
                    <a:lnTo>
                      <a:pt x="473" y="240"/>
                    </a:lnTo>
                    <a:lnTo>
                      <a:pt x="466" y="244"/>
                    </a:lnTo>
                    <a:lnTo>
                      <a:pt x="468" y="250"/>
                    </a:lnTo>
                    <a:lnTo>
                      <a:pt x="471" y="255"/>
                    </a:lnTo>
                    <a:lnTo>
                      <a:pt x="476" y="259"/>
                    </a:lnTo>
                    <a:lnTo>
                      <a:pt x="482" y="265"/>
                    </a:lnTo>
                    <a:lnTo>
                      <a:pt x="487" y="267"/>
                    </a:lnTo>
                    <a:lnTo>
                      <a:pt x="493" y="270"/>
                    </a:lnTo>
                    <a:lnTo>
                      <a:pt x="499" y="273"/>
                    </a:lnTo>
                    <a:lnTo>
                      <a:pt x="506" y="275"/>
                    </a:lnTo>
                    <a:lnTo>
                      <a:pt x="512" y="277"/>
                    </a:lnTo>
                    <a:lnTo>
                      <a:pt x="518" y="280"/>
                    </a:lnTo>
                    <a:lnTo>
                      <a:pt x="524" y="283"/>
                    </a:lnTo>
                    <a:lnTo>
                      <a:pt x="531" y="286"/>
                    </a:lnTo>
                    <a:lnTo>
                      <a:pt x="536" y="289"/>
                    </a:lnTo>
                    <a:lnTo>
                      <a:pt x="542" y="293"/>
                    </a:lnTo>
                    <a:lnTo>
                      <a:pt x="545" y="298"/>
                    </a:lnTo>
                    <a:lnTo>
                      <a:pt x="549" y="305"/>
                    </a:lnTo>
                    <a:lnTo>
                      <a:pt x="540" y="304"/>
                    </a:lnTo>
                    <a:lnTo>
                      <a:pt x="531" y="303"/>
                    </a:lnTo>
                    <a:lnTo>
                      <a:pt x="524" y="300"/>
                    </a:lnTo>
                    <a:lnTo>
                      <a:pt x="515" y="298"/>
                    </a:lnTo>
                    <a:lnTo>
                      <a:pt x="508" y="294"/>
                    </a:lnTo>
                    <a:lnTo>
                      <a:pt x="500" y="292"/>
                    </a:lnTo>
                    <a:lnTo>
                      <a:pt x="492" y="288"/>
                    </a:lnTo>
                    <a:lnTo>
                      <a:pt x="486" y="285"/>
                    </a:lnTo>
                    <a:lnTo>
                      <a:pt x="477" y="279"/>
                    </a:lnTo>
                    <a:lnTo>
                      <a:pt x="470" y="275"/>
                    </a:lnTo>
                    <a:lnTo>
                      <a:pt x="462" y="272"/>
                    </a:lnTo>
                    <a:lnTo>
                      <a:pt x="455" y="269"/>
                    </a:lnTo>
                    <a:lnTo>
                      <a:pt x="447" y="266"/>
                    </a:lnTo>
                    <a:lnTo>
                      <a:pt x="439" y="265"/>
                    </a:lnTo>
                    <a:lnTo>
                      <a:pt x="431" y="263"/>
                    </a:lnTo>
                    <a:lnTo>
                      <a:pt x="423" y="263"/>
                    </a:lnTo>
                    <a:lnTo>
                      <a:pt x="423" y="271"/>
                    </a:lnTo>
                    <a:lnTo>
                      <a:pt x="430" y="278"/>
                    </a:lnTo>
                    <a:lnTo>
                      <a:pt x="432" y="280"/>
                    </a:lnTo>
                    <a:lnTo>
                      <a:pt x="438" y="283"/>
                    </a:lnTo>
                    <a:lnTo>
                      <a:pt x="443" y="285"/>
                    </a:lnTo>
                    <a:lnTo>
                      <a:pt x="449" y="285"/>
                    </a:lnTo>
                    <a:lnTo>
                      <a:pt x="450" y="291"/>
                    </a:lnTo>
                    <a:lnTo>
                      <a:pt x="454" y="297"/>
                    </a:lnTo>
                    <a:lnTo>
                      <a:pt x="458" y="303"/>
                    </a:lnTo>
                    <a:lnTo>
                      <a:pt x="465" y="310"/>
                    </a:lnTo>
                    <a:lnTo>
                      <a:pt x="470" y="314"/>
                    </a:lnTo>
                    <a:lnTo>
                      <a:pt x="477" y="320"/>
                    </a:lnTo>
                    <a:lnTo>
                      <a:pt x="483" y="324"/>
                    </a:lnTo>
                    <a:lnTo>
                      <a:pt x="489" y="328"/>
                    </a:lnTo>
                    <a:lnTo>
                      <a:pt x="490" y="335"/>
                    </a:lnTo>
                    <a:lnTo>
                      <a:pt x="492" y="344"/>
                    </a:lnTo>
                    <a:lnTo>
                      <a:pt x="491" y="351"/>
                    </a:lnTo>
                    <a:lnTo>
                      <a:pt x="487" y="361"/>
                    </a:lnTo>
                    <a:lnTo>
                      <a:pt x="477" y="350"/>
                    </a:lnTo>
                    <a:lnTo>
                      <a:pt x="468" y="342"/>
                    </a:lnTo>
                    <a:lnTo>
                      <a:pt x="458" y="332"/>
                    </a:lnTo>
                    <a:lnTo>
                      <a:pt x="449" y="325"/>
                    </a:lnTo>
                    <a:lnTo>
                      <a:pt x="438" y="316"/>
                    </a:lnTo>
                    <a:lnTo>
                      <a:pt x="428" y="310"/>
                    </a:lnTo>
                    <a:lnTo>
                      <a:pt x="416" y="303"/>
                    </a:lnTo>
                    <a:lnTo>
                      <a:pt x="406" y="297"/>
                    </a:lnTo>
                    <a:lnTo>
                      <a:pt x="393" y="292"/>
                    </a:lnTo>
                    <a:lnTo>
                      <a:pt x="383" y="289"/>
                    </a:lnTo>
                    <a:lnTo>
                      <a:pt x="372" y="286"/>
                    </a:lnTo>
                    <a:lnTo>
                      <a:pt x="360" y="285"/>
                    </a:lnTo>
                    <a:lnTo>
                      <a:pt x="348" y="285"/>
                    </a:lnTo>
                    <a:lnTo>
                      <a:pt x="337" y="289"/>
                    </a:lnTo>
                    <a:lnTo>
                      <a:pt x="327" y="293"/>
                    </a:lnTo>
                    <a:lnTo>
                      <a:pt x="317" y="300"/>
                    </a:lnTo>
                    <a:lnTo>
                      <a:pt x="321" y="303"/>
                    </a:lnTo>
                    <a:lnTo>
                      <a:pt x="329" y="305"/>
                    </a:lnTo>
                    <a:lnTo>
                      <a:pt x="336" y="306"/>
                    </a:lnTo>
                    <a:lnTo>
                      <a:pt x="346" y="309"/>
                    </a:lnTo>
                    <a:lnTo>
                      <a:pt x="355" y="311"/>
                    </a:lnTo>
                    <a:lnTo>
                      <a:pt x="362" y="313"/>
                    </a:lnTo>
                    <a:lnTo>
                      <a:pt x="367" y="318"/>
                    </a:lnTo>
                    <a:lnTo>
                      <a:pt x="371" y="326"/>
                    </a:lnTo>
                    <a:lnTo>
                      <a:pt x="366" y="326"/>
                    </a:lnTo>
                    <a:lnTo>
                      <a:pt x="362" y="327"/>
                    </a:lnTo>
                    <a:lnTo>
                      <a:pt x="356" y="327"/>
                    </a:lnTo>
                    <a:lnTo>
                      <a:pt x="354" y="328"/>
                    </a:lnTo>
                    <a:lnTo>
                      <a:pt x="354" y="330"/>
                    </a:lnTo>
                    <a:lnTo>
                      <a:pt x="358" y="330"/>
                    </a:lnTo>
                    <a:lnTo>
                      <a:pt x="365" y="331"/>
                    </a:lnTo>
                    <a:lnTo>
                      <a:pt x="372" y="331"/>
                    </a:lnTo>
                    <a:lnTo>
                      <a:pt x="378" y="332"/>
                    </a:lnTo>
                    <a:lnTo>
                      <a:pt x="383" y="334"/>
                    </a:lnTo>
                    <a:lnTo>
                      <a:pt x="390" y="338"/>
                    </a:lnTo>
                    <a:lnTo>
                      <a:pt x="393" y="342"/>
                    </a:lnTo>
                    <a:lnTo>
                      <a:pt x="395" y="350"/>
                    </a:lnTo>
                    <a:lnTo>
                      <a:pt x="402" y="351"/>
                    </a:lnTo>
                    <a:lnTo>
                      <a:pt x="412" y="353"/>
                    </a:lnTo>
                    <a:lnTo>
                      <a:pt x="413" y="353"/>
                    </a:lnTo>
                    <a:lnTo>
                      <a:pt x="417" y="356"/>
                    </a:lnTo>
                    <a:lnTo>
                      <a:pt x="418" y="359"/>
                    </a:lnTo>
                    <a:lnTo>
                      <a:pt x="418" y="365"/>
                    </a:lnTo>
                    <a:lnTo>
                      <a:pt x="409" y="368"/>
                    </a:lnTo>
                    <a:lnTo>
                      <a:pt x="400" y="368"/>
                    </a:lnTo>
                    <a:lnTo>
                      <a:pt x="392" y="368"/>
                    </a:lnTo>
                    <a:lnTo>
                      <a:pt x="383" y="366"/>
                    </a:lnTo>
                    <a:lnTo>
                      <a:pt x="374" y="362"/>
                    </a:lnTo>
                    <a:lnTo>
                      <a:pt x="364" y="359"/>
                    </a:lnTo>
                    <a:lnTo>
                      <a:pt x="355" y="354"/>
                    </a:lnTo>
                    <a:lnTo>
                      <a:pt x="346" y="350"/>
                    </a:lnTo>
                    <a:lnTo>
                      <a:pt x="336" y="347"/>
                    </a:lnTo>
                    <a:lnTo>
                      <a:pt x="326" y="343"/>
                    </a:lnTo>
                    <a:lnTo>
                      <a:pt x="317" y="341"/>
                    </a:lnTo>
                    <a:lnTo>
                      <a:pt x="307" y="341"/>
                    </a:lnTo>
                    <a:lnTo>
                      <a:pt x="297" y="341"/>
                    </a:lnTo>
                    <a:lnTo>
                      <a:pt x="287" y="343"/>
                    </a:lnTo>
                    <a:lnTo>
                      <a:pt x="278" y="349"/>
                    </a:lnTo>
                    <a:lnTo>
                      <a:pt x="269" y="356"/>
                    </a:lnTo>
                    <a:lnTo>
                      <a:pt x="271" y="362"/>
                    </a:lnTo>
                    <a:lnTo>
                      <a:pt x="276" y="368"/>
                    </a:lnTo>
                    <a:lnTo>
                      <a:pt x="279" y="370"/>
                    </a:lnTo>
                    <a:lnTo>
                      <a:pt x="282" y="371"/>
                    </a:lnTo>
                    <a:lnTo>
                      <a:pt x="288" y="373"/>
                    </a:lnTo>
                    <a:lnTo>
                      <a:pt x="293" y="375"/>
                    </a:lnTo>
                    <a:lnTo>
                      <a:pt x="298" y="376"/>
                    </a:lnTo>
                    <a:lnTo>
                      <a:pt x="302" y="378"/>
                    </a:lnTo>
                    <a:lnTo>
                      <a:pt x="308" y="379"/>
                    </a:lnTo>
                    <a:lnTo>
                      <a:pt x="313" y="381"/>
                    </a:lnTo>
                    <a:lnTo>
                      <a:pt x="317" y="382"/>
                    </a:lnTo>
                    <a:lnTo>
                      <a:pt x="321" y="384"/>
                    </a:lnTo>
                    <a:lnTo>
                      <a:pt x="326" y="387"/>
                    </a:lnTo>
                    <a:lnTo>
                      <a:pt x="331" y="388"/>
                    </a:lnTo>
                    <a:lnTo>
                      <a:pt x="332" y="394"/>
                    </a:lnTo>
                    <a:lnTo>
                      <a:pt x="336" y="399"/>
                    </a:lnTo>
                    <a:lnTo>
                      <a:pt x="338" y="404"/>
                    </a:lnTo>
                    <a:lnTo>
                      <a:pt x="339" y="410"/>
                    </a:lnTo>
                    <a:lnTo>
                      <a:pt x="333" y="409"/>
                    </a:lnTo>
                    <a:lnTo>
                      <a:pt x="327" y="409"/>
                    </a:lnTo>
                    <a:lnTo>
                      <a:pt x="320" y="408"/>
                    </a:lnTo>
                    <a:lnTo>
                      <a:pt x="316" y="408"/>
                    </a:lnTo>
                    <a:lnTo>
                      <a:pt x="309" y="407"/>
                    </a:lnTo>
                    <a:lnTo>
                      <a:pt x="302" y="406"/>
                    </a:lnTo>
                    <a:lnTo>
                      <a:pt x="297" y="406"/>
                    </a:lnTo>
                    <a:lnTo>
                      <a:pt x="291" y="405"/>
                    </a:lnTo>
                    <a:lnTo>
                      <a:pt x="284" y="403"/>
                    </a:lnTo>
                    <a:lnTo>
                      <a:pt x="279" y="402"/>
                    </a:lnTo>
                    <a:lnTo>
                      <a:pt x="272" y="401"/>
                    </a:lnTo>
                    <a:lnTo>
                      <a:pt x="266" y="401"/>
                    </a:lnTo>
                    <a:lnTo>
                      <a:pt x="260" y="400"/>
                    </a:lnTo>
                    <a:lnTo>
                      <a:pt x="253" y="400"/>
                    </a:lnTo>
                    <a:lnTo>
                      <a:pt x="247" y="400"/>
                    </a:lnTo>
                    <a:lnTo>
                      <a:pt x="241" y="401"/>
                    </a:lnTo>
                    <a:lnTo>
                      <a:pt x="245" y="407"/>
                    </a:lnTo>
                    <a:lnTo>
                      <a:pt x="252" y="415"/>
                    </a:lnTo>
                    <a:lnTo>
                      <a:pt x="260" y="420"/>
                    </a:lnTo>
                    <a:lnTo>
                      <a:pt x="268" y="425"/>
                    </a:lnTo>
                    <a:lnTo>
                      <a:pt x="276" y="428"/>
                    </a:lnTo>
                    <a:lnTo>
                      <a:pt x="283" y="434"/>
                    </a:lnTo>
                    <a:lnTo>
                      <a:pt x="290" y="439"/>
                    </a:lnTo>
                    <a:lnTo>
                      <a:pt x="298" y="445"/>
                    </a:lnTo>
                    <a:lnTo>
                      <a:pt x="298" y="450"/>
                    </a:lnTo>
                    <a:lnTo>
                      <a:pt x="298" y="457"/>
                    </a:lnTo>
                    <a:lnTo>
                      <a:pt x="292" y="455"/>
                    </a:lnTo>
                    <a:lnTo>
                      <a:pt x="288" y="452"/>
                    </a:lnTo>
                    <a:lnTo>
                      <a:pt x="282" y="449"/>
                    </a:lnTo>
                    <a:lnTo>
                      <a:pt x="279" y="446"/>
                    </a:lnTo>
                    <a:lnTo>
                      <a:pt x="273" y="444"/>
                    </a:lnTo>
                    <a:lnTo>
                      <a:pt x="269" y="443"/>
                    </a:lnTo>
                    <a:lnTo>
                      <a:pt x="263" y="441"/>
                    </a:lnTo>
                    <a:lnTo>
                      <a:pt x="260" y="440"/>
                    </a:lnTo>
                    <a:lnTo>
                      <a:pt x="254" y="437"/>
                    </a:lnTo>
                    <a:lnTo>
                      <a:pt x="249" y="437"/>
                    </a:lnTo>
                    <a:lnTo>
                      <a:pt x="243" y="435"/>
                    </a:lnTo>
                    <a:lnTo>
                      <a:pt x="239" y="434"/>
                    </a:lnTo>
                    <a:lnTo>
                      <a:pt x="234" y="433"/>
                    </a:lnTo>
                    <a:lnTo>
                      <a:pt x="228" y="432"/>
                    </a:lnTo>
                    <a:lnTo>
                      <a:pt x="223" y="431"/>
                    </a:lnTo>
                    <a:lnTo>
                      <a:pt x="219" y="431"/>
                    </a:lnTo>
                    <a:lnTo>
                      <a:pt x="223" y="434"/>
                    </a:lnTo>
                    <a:lnTo>
                      <a:pt x="228" y="439"/>
                    </a:lnTo>
                    <a:lnTo>
                      <a:pt x="232" y="445"/>
                    </a:lnTo>
                    <a:lnTo>
                      <a:pt x="236" y="453"/>
                    </a:lnTo>
                    <a:lnTo>
                      <a:pt x="239" y="461"/>
                    </a:lnTo>
                    <a:lnTo>
                      <a:pt x="241" y="470"/>
                    </a:lnTo>
                    <a:lnTo>
                      <a:pt x="243" y="479"/>
                    </a:lnTo>
                    <a:lnTo>
                      <a:pt x="246" y="487"/>
                    </a:lnTo>
                    <a:lnTo>
                      <a:pt x="240" y="479"/>
                    </a:lnTo>
                    <a:lnTo>
                      <a:pt x="233" y="471"/>
                    </a:lnTo>
                    <a:lnTo>
                      <a:pt x="224" y="463"/>
                    </a:lnTo>
                    <a:lnTo>
                      <a:pt x="217" y="456"/>
                    </a:lnTo>
                    <a:lnTo>
                      <a:pt x="207" y="448"/>
                    </a:lnTo>
                    <a:lnTo>
                      <a:pt x="199" y="442"/>
                    </a:lnTo>
                    <a:lnTo>
                      <a:pt x="189" y="436"/>
                    </a:lnTo>
                    <a:lnTo>
                      <a:pt x="181" y="431"/>
                    </a:lnTo>
                    <a:lnTo>
                      <a:pt x="170" y="426"/>
                    </a:lnTo>
                    <a:lnTo>
                      <a:pt x="161" y="425"/>
                    </a:lnTo>
                    <a:lnTo>
                      <a:pt x="151" y="423"/>
                    </a:lnTo>
                    <a:lnTo>
                      <a:pt x="143" y="424"/>
                    </a:lnTo>
                    <a:lnTo>
                      <a:pt x="133" y="425"/>
                    </a:lnTo>
                    <a:lnTo>
                      <a:pt x="126" y="429"/>
                    </a:lnTo>
                    <a:lnTo>
                      <a:pt x="118" y="437"/>
                    </a:lnTo>
                    <a:lnTo>
                      <a:pt x="112" y="446"/>
                    </a:lnTo>
                    <a:lnTo>
                      <a:pt x="118" y="444"/>
                    </a:lnTo>
                    <a:lnTo>
                      <a:pt x="125" y="444"/>
                    </a:lnTo>
                    <a:lnTo>
                      <a:pt x="131" y="444"/>
                    </a:lnTo>
                    <a:lnTo>
                      <a:pt x="139" y="445"/>
                    </a:lnTo>
                    <a:lnTo>
                      <a:pt x="145" y="446"/>
                    </a:lnTo>
                    <a:lnTo>
                      <a:pt x="151" y="450"/>
                    </a:lnTo>
                    <a:lnTo>
                      <a:pt x="159" y="453"/>
                    </a:lnTo>
                    <a:lnTo>
                      <a:pt x="165" y="457"/>
                    </a:lnTo>
                    <a:lnTo>
                      <a:pt x="170" y="461"/>
                    </a:lnTo>
                    <a:lnTo>
                      <a:pt x="176" y="465"/>
                    </a:lnTo>
                    <a:lnTo>
                      <a:pt x="180" y="471"/>
                    </a:lnTo>
                    <a:lnTo>
                      <a:pt x="185" y="477"/>
                    </a:lnTo>
                    <a:lnTo>
                      <a:pt x="187" y="482"/>
                    </a:lnTo>
                    <a:lnTo>
                      <a:pt x="191" y="489"/>
                    </a:lnTo>
                    <a:lnTo>
                      <a:pt x="194" y="497"/>
                    </a:lnTo>
                    <a:lnTo>
                      <a:pt x="196" y="504"/>
                    </a:lnTo>
                    <a:lnTo>
                      <a:pt x="187" y="499"/>
                    </a:lnTo>
                    <a:lnTo>
                      <a:pt x="179" y="495"/>
                    </a:lnTo>
                    <a:lnTo>
                      <a:pt x="171" y="493"/>
                    </a:lnTo>
                    <a:lnTo>
                      <a:pt x="165" y="493"/>
                    </a:lnTo>
                    <a:lnTo>
                      <a:pt x="159" y="493"/>
                    </a:lnTo>
                    <a:lnTo>
                      <a:pt x="153" y="494"/>
                    </a:lnTo>
                    <a:lnTo>
                      <a:pt x="148" y="497"/>
                    </a:lnTo>
                    <a:lnTo>
                      <a:pt x="145" y="502"/>
                    </a:lnTo>
                    <a:lnTo>
                      <a:pt x="142" y="505"/>
                    </a:lnTo>
                    <a:lnTo>
                      <a:pt x="141" y="512"/>
                    </a:lnTo>
                    <a:lnTo>
                      <a:pt x="141" y="517"/>
                    </a:lnTo>
                    <a:lnTo>
                      <a:pt x="142" y="523"/>
                    </a:lnTo>
                    <a:lnTo>
                      <a:pt x="144" y="529"/>
                    </a:lnTo>
                    <a:lnTo>
                      <a:pt x="149" y="536"/>
                    </a:lnTo>
                    <a:lnTo>
                      <a:pt x="155" y="541"/>
                    </a:lnTo>
                    <a:lnTo>
                      <a:pt x="164" y="549"/>
                    </a:lnTo>
                    <a:lnTo>
                      <a:pt x="150" y="545"/>
                    </a:lnTo>
                    <a:lnTo>
                      <a:pt x="140" y="544"/>
                    </a:lnTo>
                    <a:lnTo>
                      <a:pt x="130" y="545"/>
                    </a:lnTo>
                    <a:lnTo>
                      <a:pt x="124" y="549"/>
                    </a:lnTo>
                    <a:lnTo>
                      <a:pt x="118" y="553"/>
                    </a:lnTo>
                    <a:lnTo>
                      <a:pt x="115" y="559"/>
                    </a:lnTo>
                    <a:lnTo>
                      <a:pt x="113" y="566"/>
                    </a:lnTo>
                    <a:lnTo>
                      <a:pt x="114" y="575"/>
                    </a:lnTo>
                    <a:lnTo>
                      <a:pt x="116" y="582"/>
                    </a:lnTo>
                    <a:lnTo>
                      <a:pt x="120" y="590"/>
                    </a:lnTo>
                    <a:lnTo>
                      <a:pt x="124" y="597"/>
                    </a:lnTo>
                    <a:lnTo>
                      <a:pt x="130" y="606"/>
                    </a:lnTo>
                    <a:lnTo>
                      <a:pt x="137" y="611"/>
                    </a:lnTo>
                    <a:lnTo>
                      <a:pt x="145" y="616"/>
                    </a:lnTo>
                    <a:lnTo>
                      <a:pt x="155" y="621"/>
                    </a:lnTo>
                    <a:lnTo>
                      <a:pt x="166" y="624"/>
                    </a:lnTo>
                    <a:lnTo>
                      <a:pt x="168" y="626"/>
                    </a:lnTo>
                    <a:lnTo>
                      <a:pt x="171" y="629"/>
                    </a:lnTo>
                    <a:lnTo>
                      <a:pt x="133" y="633"/>
                    </a:lnTo>
                    <a:lnTo>
                      <a:pt x="102" y="629"/>
                    </a:lnTo>
                    <a:lnTo>
                      <a:pt x="73" y="618"/>
                    </a:lnTo>
                    <a:lnTo>
                      <a:pt x="49" y="603"/>
                    </a:lnTo>
                    <a:lnTo>
                      <a:pt x="30" y="581"/>
                    </a:lnTo>
                    <a:lnTo>
                      <a:pt x="16" y="557"/>
                    </a:lnTo>
                    <a:lnTo>
                      <a:pt x="6" y="529"/>
                    </a:lnTo>
                    <a:lnTo>
                      <a:pt x="1" y="499"/>
                    </a:lnTo>
                    <a:lnTo>
                      <a:pt x="0" y="465"/>
                    </a:lnTo>
                    <a:lnTo>
                      <a:pt x="4" y="433"/>
                    </a:lnTo>
                    <a:lnTo>
                      <a:pt x="11" y="401"/>
                    </a:lnTo>
                    <a:lnTo>
                      <a:pt x="26" y="370"/>
                    </a:lnTo>
                    <a:lnTo>
                      <a:pt x="44" y="342"/>
                    </a:lnTo>
                    <a:lnTo>
                      <a:pt x="67" y="317"/>
                    </a:lnTo>
                    <a:lnTo>
                      <a:pt x="94" y="295"/>
                    </a:lnTo>
                    <a:lnTo>
                      <a:pt x="127" y="280"/>
                    </a:lnTo>
                    <a:lnTo>
                      <a:pt x="149" y="266"/>
                    </a:lnTo>
                    <a:lnTo>
                      <a:pt x="170" y="253"/>
                    </a:lnTo>
                    <a:lnTo>
                      <a:pt x="192" y="237"/>
                    </a:lnTo>
                    <a:lnTo>
                      <a:pt x="214" y="225"/>
                    </a:lnTo>
                    <a:lnTo>
                      <a:pt x="234" y="210"/>
                    </a:lnTo>
                    <a:lnTo>
                      <a:pt x="256" y="197"/>
                    </a:lnTo>
                    <a:lnTo>
                      <a:pt x="278" y="183"/>
                    </a:lnTo>
                    <a:lnTo>
                      <a:pt x="300" y="172"/>
                    </a:lnTo>
                    <a:lnTo>
                      <a:pt x="322" y="160"/>
                    </a:lnTo>
                    <a:lnTo>
                      <a:pt x="346" y="151"/>
                    </a:lnTo>
                    <a:lnTo>
                      <a:pt x="369" y="142"/>
                    </a:lnTo>
                    <a:lnTo>
                      <a:pt x="393" y="136"/>
                    </a:lnTo>
                    <a:lnTo>
                      <a:pt x="417" y="131"/>
                    </a:lnTo>
                    <a:lnTo>
                      <a:pt x="443" y="128"/>
                    </a:lnTo>
                    <a:lnTo>
                      <a:pt x="469" y="128"/>
                    </a:lnTo>
                    <a:lnTo>
                      <a:pt x="497" y="132"/>
                    </a:lnTo>
                    <a:lnTo>
                      <a:pt x="523" y="127"/>
                    </a:lnTo>
                    <a:lnTo>
                      <a:pt x="548" y="122"/>
                    </a:lnTo>
                    <a:lnTo>
                      <a:pt x="572" y="115"/>
                    </a:lnTo>
                    <a:lnTo>
                      <a:pt x="597" y="105"/>
                    </a:lnTo>
                    <a:lnTo>
                      <a:pt x="620" y="95"/>
                    </a:lnTo>
                    <a:lnTo>
                      <a:pt x="643" y="83"/>
                    </a:lnTo>
                    <a:lnTo>
                      <a:pt x="666" y="71"/>
                    </a:lnTo>
                    <a:lnTo>
                      <a:pt x="690" y="60"/>
                    </a:lnTo>
                    <a:lnTo>
                      <a:pt x="712" y="47"/>
                    </a:lnTo>
                    <a:lnTo>
                      <a:pt x="736" y="37"/>
                    </a:lnTo>
                    <a:lnTo>
                      <a:pt x="758" y="26"/>
                    </a:lnTo>
                    <a:lnTo>
                      <a:pt x="783" y="19"/>
                    </a:lnTo>
                    <a:lnTo>
                      <a:pt x="807" y="10"/>
                    </a:lnTo>
                    <a:lnTo>
                      <a:pt x="833" y="7"/>
                    </a:lnTo>
                    <a:lnTo>
                      <a:pt x="859" y="4"/>
                    </a:lnTo>
                    <a:lnTo>
                      <a:pt x="888" y="5"/>
                    </a:lnTo>
                    <a:lnTo>
                      <a:pt x="895" y="4"/>
                    </a:lnTo>
                    <a:lnTo>
                      <a:pt x="903" y="4"/>
                    </a:lnTo>
                    <a:lnTo>
                      <a:pt x="910" y="3"/>
                    </a:lnTo>
                    <a:lnTo>
                      <a:pt x="9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0" name="Freeform 119"/>
              <p:cNvSpPr>
                <a:spLocks/>
              </p:cNvSpPr>
              <p:nvPr/>
            </p:nvSpPr>
            <p:spPr bwMode="auto">
              <a:xfrm>
                <a:off x="5420" y="2294"/>
                <a:ext cx="451" cy="326"/>
              </a:xfrm>
              <a:custGeom>
                <a:avLst/>
                <a:gdLst>
                  <a:gd name="T0" fmla="*/ 0 w 1079"/>
                  <a:gd name="T1" fmla="*/ 0 h 779"/>
                  <a:gd name="T2" fmla="*/ 0 w 1079"/>
                  <a:gd name="T3" fmla="*/ 0 h 779"/>
                  <a:gd name="T4" fmla="*/ 0 w 1079"/>
                  <a:gd name="T5" fmla="*/ 0 h 779"/>
                  <a:gd name="T6" fmla="*/ 0 w 1079"/>
                  <a:gd name="T7" fmla="*/ 0 h 779"/>
                  <a:gd name="T8" fmla="*/ 0 w 1079"/>
                  <a:gd name="T9" fmla="*/ 0 h 779"/>
                  <a:gd name="T10" fmla="*/ 0 w 1079"/>
                  <a:gd name="T11" fmla="*/ 0 h 779"/>
                  <a:gd name="T12" fmla="*/ 0 w 1079"/>
                  <a:gd name="T13" fmla="*/ 0 h 779"/>
                  <a:gd name="T14" fmla="*/ 0 w 1079"/>
                  <a:gd name="T15" fmla="*/ 0 h 779"/>
                  <a:gd name="T16" fmla="*/ 0 w 1079"/>
                  <a:gd name="T17" fmla="*/ 0 h 779"/>
                  <a:gd name="T18" fmla="*/ 0 w 1079"/>
                  <a:gd name="T19" fmla="*/ 0 h 779"/>
                  <a:gd name="T20" fmla="*/ 0 w 1079"/>
                  <a:gd name="T21" fmla="*/ 0 h 779"/>
                  <a:gd name="T22" fmla="*/ 0 w 1079"/>
                  <a:gd name="T23" fmla="*/ 0 h 779"/>
                  <a:gd name="T24" fmla="*/ 0 w 1079"/>
                  <a:gd name="T25" fmla="*/ 0 h 779"/>
                  <a:gd name="T26" fmla="*/ 0 w 1079"/>
                  <a:gd name="T27" fmla="*/ 0 h 779"/>
                  <a:gd name="T28" fmla="*/ 0 w 1079"/>
                  <a:gd name="T29" fmla="*/ 0 h 779"/>
                  <a:gd name="T30" fmla="*/ 0 w 1079"/>
                  <a:gd name="T31" fmla="*/ 0 h 779"/>
                  <a:gd name="T32" fmla="*/ 0 w 1079"/>
                  <a:gd name="T33" fmla="*/ 0 h 779"/>
                  <a:gd name="T34" fmla="*/ 0 w 1079"/>
                  <a:gd name="T35" fmla="*/ 0 h 779"/>
                  <a:gd name="T36" fmla="*/ 0 w 1079"/>
                  <a:gd name="T37" fmla="*/ 0 h 779"/>
                  <a:gd name="T38" fmla="*/ 0 w 1079"/>
                  <a:gd name="T39" fmla="*/ 0 h 779"/>
                  <a:gd name="T40" fmla="*/ 0 w 1079"/>
                  <a:gd name="T41" fmla="*/ 0 h 779"/>
                  <a:gd name="T42" fmla="*/ 0 w 1079"/>
                  <a:gd name="T43" fmla="*/ 0 h 779"/>
                  <a:gd name="T44" fmla="*/ 0 w 1079"/>
                  <a:gd name="T45" fmla="*/ 0 h 779"/>
                  <a:gd name="T46" fmla="*/ 0 w 1079"/>
                  <a:gd name="T47" fmla="*/ 0 h 779"/>
                  <a:gd name="T48" fmla="*/ 0 w 1079"/>
                  <a:gd name="T49" fmla="*/ 0 h 779"/>
                  <a:gd name="T50" fmla="*/ 0 w 1079"/>
                  <a:gd name="T51" fmla="*/ 0 h 779"/>
                  <a:gd name="T52" fmla="*/ 0 w 1079"/>
                  <a:gd name="T53" fmla="*/ 0 h 779"/>
                  <a:gd name="T54" fmla="*/ 0 w 1079"/>
                  <a:gd name="T55" fmla="*/ 0 h 779"/>
                  <a:gd name="T56" fmla="*/ 0 w 1079"/>
                  <a:gd name="T57" fmla="*/ 0 h 779"/>
                  <a:gd name="T58" fmla="*/ 0 w 1079"/>
                  <a:gd name="T59" fmla="*/ 0 h 779"/>
                  <a:gd name="T60" fmla="*/ 0 w 1079"/>
                  <a:gd name="T61" fmla="*/ 0 h 779"/>
                  <a:gd name="T62" fmla="*/ 0 w 1079"/>
                  <a:gd name="T63" fmla="*/ 0 h 779"/>
                  <a:gd name="T64" fmla="*/ 0 w 1079"/>
                  <a:gd name="T65" fmla="*/ 0 h 779"/>
                  <a:gd name="T66" fmla="*/ 0 w 1079"/>
                  <a:gd name="T67" fmla="*/ 0 h 779"/>
                  <a:gd name="T68" fmla="*/ 0 w 1079"/>
                  <a:gd name="T69" fmla="*/ 0 h 779"/>
                  <a:gd name="T70" fmla="*/ 0 w 1079"/>
                  <a:gd name="T71" fmla="*/ 0 h 779"/>
                  <a:gd name="T72" fmla="*/ 0 w 1079"/>
                  <a:gd name="T73" fmla="*/ 0 h 779"/>
                  <a:gd name="T74" fmla="*/ 0 w 1079"/>
                  <a:gd name="T75" fmla="*/ 0 h 779"/>
                  <a:gd name="T76" fmla="*/ 0 w 1079"/>
                  <a:gd name="T77" fmla="*/ 0 h 779"/>
                  <a:gd name="T78" fmla="*/ 0 w 1079"/>
                  <a:gd name="T79" fmla="*/ 0 h 779"/>
                  <a:gd name="T80" fmla="*/ 0 w 1079"/>
                  <a:gd name="T81" fmla="*/ 0 h 779"/>
                  <a:gd name="T82" fmla="*/ 0 w 1079"/>
                  <a:gd name="T83" fmla="*/ 0 h 779"/>
                  <a:gd name="T84" fmla="*/ 0 w 1079"/>
                  <a:gd name="T85" fmla="*/ 0 h 779"/>
                  <a:gd name="T86" fmla="*/ 0 w 1079"/>
                  <a:gd name="T87" fmla="*/ 0 h 779"/>
                  <a:gd name="T88" fmla="*/ 0 w 1079"/>
                  <a:gd name="T89" fmla="*/ 0 h 779"/>
                  <a:gd name="T90" fmla="*/ 0 w 1079"/>
                  <a:gd name="T91" fmla="*/ 0 h 779"/>
                  <a:gd name="T92" fmla="*/ 0 w 1079"/>
                  <a:gd name="T93" fmla="*/ 0 h 779"/>
                  <a:gd name="T94" fmla="*/ 0 w 1079"/>
                  <a:gd name="T95" fmla="*/ 0 h 779"/>
                  <a:gd name="T96" fmla="*/ 0 w 1079"/>
                  <a:gd name="T97" fmla="*/ 0 h 779"/>
                  <a:gd name="T98" fmla="*/ 0 w 1079"/>
                  <a:gd name="T99" fmla="*/ 0 h 779"/>
                  <a:gd name="T100" fmla="*/ 0 w 1079"/>
                  <a:gd name="T101" fmla="*/ 0 h 779"/>
                  <a:gd name="T102" fmla="*/ 0 w 1079"/>
                  <a:gd name="T103" fmla="*/ 0 h 779"/>
                  <a:gd name="T104" fmla="*/ 0 w 1079"/>
                  <a:gd name="T105" fmla="*/ 0 h 779"/>
                  <a:gd name="T106" fmla="*/ 0 w 1079"/>
                  <a:gd name="T107" fmla="*/ 0 h 779"/>
                  <a:gd name="T108" fmla="*/ 0 w 1079"/>
                  <a:gd name="T109" fmla="*/ 0 h 779"/>
                  <a:gd name="T110" fmla="*/ 0 w 1079"/>
                  <a:gd name="T111" fmla="*/ 0 h 779"/>
                  <a:gd name="T112" fmla="*/ 0 w 1079"/>
                  <a:gd name="T113" fmla="*/ 0 h 779"/>
                  <a:gd name="T114" fmla="*/ 0 w 1079"/>
                  <a:gd name="T115" fmla="*/ 0 h 779"/>
                  <a:gd name="T116" fmla="*/ 0 w 1079"/>
                  <a:gd name="T117" fmla="*/ 0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779"/>
                  <a:gd name="T179" fmla="*/ 1079 w 1079"/>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779">
                    <a:moveTo>
                      <a:pt x="1017" y="0"/>
                    </a:moveTo>
                    <a:lnTo>
                      <a:pt x="1024" y="0"/>
                    </a:lnTo>
                    <a:lnTo>
                      <a:pt x="1033" y="2"/>
                    </a:lnTo>
                    <a:lnTo>
                      <a:pt x="1040" y="3"/>
                    </a:lnTo>
                    <a:lnTo>
                      <a:pt x="1049" y="5"/>
                    </a:lnTo>
                    <a:lnTo>
                      <a:pt x="1056" y="8"/>
                    </a:lnTo>
                    <a:lnTo>
                      <a:pt x="1063" y="12"/>
                    </a:lnTo>
                    <a:lnTo>
                      <a:pt x="1068" y="15"/>
                    </a:lnTo>
                    <a:lnTo>
                      <a:pt x="1074" y="20"/>
                    </a:lnTo>
                    <a:lnTo>
                      <a:pt x="1079" y="27"/>
                    </a:lnTo>
                    <a:lnTo>
                      <a:pt x="1078" y="35"/>
                    </a:lnTo>
                    <a:lnTo>
                      <a:pt x="1074" y="39"/>
                    </a:lnTo>
                    <a:lnTo>
                      <a:pt x="1069" y="42"/>
                    </a:lnTo>
                    <a:lnTo>
                      <a:pt x="1061" y="45"/>
                    </a:lnTo>
                    <a:lnTo>
                      <a:pt x="1052" y="49"/>
                    </a:lnTo>
                    <a:lnTo>
                      <a:pt x="1047" y="54"/>
                    </a:lnTo>
                    <a:lnTo>
                      <a:pt x="1043" y="60"/>
                    </a:lnTo>
                    <a:lnTo>
                      <a:pt x="1037" y="65"/>
                    </a:lnTo>
                    <a:lnTo>
                      <a:pt x="1032" y="72"/>
                    </a:lnTo>
                    <a:lnTo>
                      <a:pt x="1025" y="77"/>
                    </a:lnTo>
                    <a:lnTo>
                      <a:pt x="1018" y="81"/>
                    </a:lnTo>
                    <a:lnTo>
                      <a:pt x="1012" y="87"/>
                    </a:lnTo>
                    <a:lnTo>
                      <a:pt x="1005" y="92"/>
                    </a:lnTo>
                    <a:lnTo>
                      <a:pt x="998" y="97"/>
                    </a:lnTo>
                    <a:lnTo>
                      <a:pt x="989" y="101"/>
                    </a:lnTo>
                    <a:lnTo>
                      <a:pt x="982" y="107"/>
                    </a:lnTo>
                    <a:lnTo>
                      <a:pt x="976" y="112"/>
                    </a:lnTo>
                    <a:lnTo>
                      <a:pt x="969" y="117"/>
                    </a:lnTo>
                    <a:lnTo>
                      <a:pt x="962" y="122"/>
                    </a:lnTo>
                    <a:lnTo>
                      <a:pt x="958" y="128"/>
                    </a:lnTo>
                    <a:lnTo>
                      <a:pt x="953" y="135"/>
                    </a:lnTo>
                    <a:lnTo>
                      <a:pt x="960" y="133"/>
                    </a:lnTo>
                    <a:lnTo>
                      <a:pt x="966" y="130"/>
                    </a:lnTo>
                    <a:lnTo>
                      <a:pt x="972" y="127"/>
                    </a:lnTo>
                    <a:lnTo>
                      <a:pt x="980" y="124"/>
                    </a:lnTo>
                    <a:lnTo>
                      <a:pt x="986" y="120"/>
                    </a:lnTo>
                    <a:lnTo>
                      <a:pt x="993" y="117"/>
                    </a:lnTo>
                    <a:lnTo>
                      <a:pt x="999" y="115"/>
                    </a:lnTo>
                    <a:lnTo>
                      <a:pt x="1008" y="112"/>
                    </a:lnTo>
                    <a:lnTo>
                      <a:pt x="1014" y="109"/>
                    </a:lnTo>
                    <a:lnTo>
                      <a:pt x="1021" y="106"/>
                    </a:lnTo>
                    <a:lnTo>
                      <a:pt x="1027" y="103"/>
                    </a:lnTo>
                    <a:lnTo>
                      <a:pt x="1036" y="101"/>
                    </a:lnTo>
                    <a:lnTo>
                      <a:pt x="1041" y="99"/>
                    </a:lnTo>
                    <a:lnTo>
                      <a:pt x="1047" y="99"/>
                    </a:lnTo>
                    <a:lnTo>
                      <a:pt x="1054" y="99"/>
                    </a:lnTo>
                    <a:lnTo>
                      <a:pt x="1060" y="99"/>
                    </a:lnTo>
                    <a:lnTo>
                      <a:pt x="1056" y="106"/>
                    </a:lnTo>
                    <a:lnTo>
                      <a:pt x="1050" y="111"/>
                    </a:lnTo>
                    <a:lnTo>
                      <a:pt x="1042" y="115"/>
                    </a:lnTo>
                    <a:lnTo>
                      <a:pt x="1034" y="118"/>
                    </a:lnTo>
                    <a:lnTo>
                      <a:pt x="1025" y="120"/>
                    </a:lnTo>
                    <a:lnTo>
                      <a:pt x="1018" y="126"/>
                    </a:lnTo>
                    <a:lnTo>
                      <a:pt x="1014" y="128"/>
                    </a:lnTo>
                    <a:lnTo>
                      <a:pt x="1012" y="132"/>
                    </a:lnTo>
                    <a:lnTo>
                      <a:pt x="1009" y="135"/>
                    </a:lnTo>
                    <a:lnTo>
                      <a:pt x="1009" y="140"/>
                    </a:lnTo>
                    <a:lnTo>
                      <a:pt x="1003" y="140"/>
                    </a:lnTo>
                    <a:lnTo>
                      <a:pt x="999" y="143"/>
                    </a:lnTo>
                    <a:lnTo>
                      <a:pt x="997" y="147"/>
                    </a:lnTo>
                    <a:lnTo>
                      <a:pt x="998" y="153"/>
                    </a:lnTo>
                    <a:lnTo>
                      <a:pt x="1001" y="147"/>
                    </a:lnTo>
                    <a:lnTo>
                      <a:pt x="1007" y="145"/>
                    </a:lnTo>
                    <a:lnTo>
                      <a:pt x="1011" y="142"/>
                    </a:lnTo>
                    <a:lnTo>
                      <a:pt x="1017" y="140"/>
                    </a:lnTo>
                    <a:lnTo>
                      <a:pt x="1025" y="138"/>
                    </a:lnTo>
                    <a:lnTo>
                      <a:pt x="1033" y="139"/>
                    </a:lnTo>
                    <a:lnTo>
                      <a:pt x="1037" y="141"/>
                    </a:lnTo>
                    <a:lnTo>
                      <a:pt x="1039" y="145"/>
                    </a:lnTo>
                    <a:lnTo>
                      <a:pt x="1038" y="149"/>
                    </a:lnTo>
                    <a:lnTo>
                      <a:pt x="1036" y="154"/>
                    </a:lnTo>
                    <a:lnTo>
                      <a:pt x="1031" y="156"/>
                    </a:lnTo>
                    <a:lnTo>
                      <a:pt x="1026" y="160"/>
                    </a:lnTo>
                    <a:lnTo>
                      <a:pt x="1021" y="161"/>
                    </a:lnTo>
                    <a:lnTo>
                      <a:pt x="1018" y="163"/>
                    </a:lnTo>
                    <a:lnTo>
                      <a:pt x="1014" y="165"/>
                    </a:lnTo>
                    <a:lnTo>
                      <a:pt x="1009" y="167"/>
                    </a:lnTo>
                    <a:lnTo>
                      <a:pt x="1003" y="170"/>
                    </a:lnTo>
                    <a:lnTo>
                      <a:pt x="998" y="173"/>
                    </a:lnTo>
                    <a:lnTo>
                      <a:pt x="989" y="175"/>
                    </a:lnTo>
                    <a:lnTo>
                      <a:pt x="980" y="176"/>
                    </a:lnTo>
                    <a:lnTo>
                      <a:pt x="997" y="186"/>
                    </a:lnTo>
                    <a:lnTo>
                      <a:pt x="1010" y="199"/>
                    </a:lnTo>
                    <a:lnTo>
                      <a:pt x="1021" y="213"/>
                    </a:lnTo>
                    <a:lnTo>
                      <a:pt x="1031" y="229"/>
                    </a:lnTo>
                    <a:lnTo>
                      <a:pt x="1036" y="244"/>
                    </a:lnTo>
                    <a:lnTo>
                      <a:pt x="1039" y="262"/>
                    </a:lnTo>
                    <a:lnTo>
                      <a:pt x="1040" y="280"/>
                    </a:lnTo>
                    <a:lnTo>
                      <a:pt x="1039" y="297"/>
                    </a:lnTo>
                    <a:lnTo>
                      <a:pt x="1036" y="311"/>
                    </a:lnTo>
                    <a:lnTo>
                      <a:pt x="1029" y="327"/>
                    </a:lnTo>
                    <a:lnTo>
                      <a:pt x="1019" y="340"/>
                    </a:lnTo>
                    <a:lnTo>
                      <a:pt x="1009" y="351"/>
                    </a:lnTo>
                    <a:lnTo>
                      <a:pt x="996" y="360"/>
                    </a:lnTo>
                    <a:lnTo>
                      <a:pt x="980" y="365"/>
                    </a:lnTo>
                    <a:lnTo>
                      <a:pt x="961" y="368"/>
                    </a:lnTo>
                    <a:lnTo>
                      <a:pt x="941" y="368"/>
                    </a:lnTo>
                    <a:lnTo>
                      <a:pt x="922" y="370"/>
                    </a:lnTo>
                    <a:lnTo>
                      <a:pt x="904" y="372"/>
                    </a:lnTo>
                    <a:lnTo>
                      <a:pt x="886" y="372"/>
                    </a:lnTo>
                    <a:lnTo>
                      <a:pt x="867" y="373"/>
                    </a:lnTo>
                    <a:lnTo>
                      <a:pt x="849" y="371"/>
                    </a:lnTo>
                    <a:lnTo>
                      <a:pt x="831" y="369"/>
                    </a:lnTo>
                    <a:lnTo>
                      <a:pt x="813" y="365"/>
                    </a:lnTo>
                    <a:lnTo>
                      <a:pt x="797" y="363"/>
                    </a:lnTo>
                    <a:lnTo>
                      <a:pt x="779" y="358"/>
                    </a:lnTo>
                    <a:lnTo>
                      <a:pt x="763" y="353"/>
                    </a:lnTo>
                    <a:lnTo>
                      <a:pt x="746" y="346"/>
                    </a:lnTo>
                    <a:lnTo>
                      <a:pt x="730" y="341"/>
                    </a:lnTo>
                    <a:lnTo>
                      <a:pt x="713" y="333"/>
                    </a:lnTo>
                    <a:lnTo>
                      <a:pt x="698" y="325"/>
                    </a:lnTo>
                    <a:lnTo>
                      <a:pt x="683" y="316"/>
                    </a:lnTo>
                    <a:lnTo>
                      <a:pt x="670" y="307"/>
                    </a:lnTo>
                    <a:lnTo>
                      <a:pt x="670" y="306"/>
                    </a:lnTo>
                    <a:lnTo>
                      <a:pt x="674" y="303"/>
                    </a:lnTo>
                    <a:lnTo>
                      <a:pt x="677" y="300"/>
                    </a:lnTo>
                    <a:lnTo>
                      <a:pt x="676" y="298"/>
                    </a:lnTo>
                    <a:lnTo>
                      <a:pt x="674" y="295"/>
                    </a:lnTo>
                    <a:lnTo>
                      <a:pt x="671" y="291"/>
                    </a:lnTo>
                    <a:lnTo>
                      <a:pt x="670" y="288"/>
                    </a:lnTo>
                    <a:lnTo>
                      <a:pt x="668" y="285"/>
                    </a:lnTo>
                    <a:lnTo>
                      <a:pt x="670" y="280"/>
                    </a:lnTo>
                    <a:lnTo>
                      <a:pt x="665" y="280"/>
                    </a:lnTo>
                    <a:lnTo>
                      <a:pt x="662" y="282"/>
                    </a:lnTo>
                    <a:lnTo>
                      <a:pt x="662" y="279"/>
                    </a:lnTo>
                    <a:lnTo>
                      <a:pt x="663" y="274"/>
                    </a:lnTo>
                    <a:lnTo>
                      <a:pt x="665" y="269"/>
                    </a:lnTo>
                    <a:lnTo>
                      <a:pt x="670" y="264"/>
                    </a:lnTo>
                    <a:lnTo>
                      <a:pt x="673" y="259"/>
                    </a:lnTo>
                    <a:lnTo>
                      <a:pt x="679" y="254"/>
                    </a:lnTo>
                    <a:lnTo>
                      <a:pt x="684" y="251"/>
                    </a:lnTo>
                    <a:lnTo>
                      <a:pt x="692" y="252"/>
                    </a:lnTo>
                    <a:lnTo>
                      <a:pt x="686" y="261"/>
                    </a:lnTo>
                    <a:lnTo>
                      <a:pt x="682" y="268"/>
                    </a:lnTo>
                    <a:lnTo>
                      <a:pt x="680" y="272"/>
                    </a:lnTo>
                    <a:lnTo>
                      <a:pt x="682" y="277"/>
                    </a:lnTo>
                    <a:lnTo>
                      <a:pt x="684" y="279"/>
                    </a:lnTo>
                    <a:lnTo>
                      <a:pt x="690" y="280"/>
                    </a:lnTo>
                    <a:lnTo>
                      <a:pt x="694" y="280"/>
                    </a:lnTo>
                    <a:lnTo>
                      <a:pt x="702" y="280"/>
                    </a:lnTo>
                    <a:lnTo>
                      <a:pt x="709" y="277"/>
                    </a:lnTo>
                    <a:lnTo>
                      <a:pt x="716" y="275"/>
                    </a:lnTo>
                    <a:lnTo>
                      <a:pt x="724" y="271"/>
                    </a:lnTo>
                    <a:lnTo>
                      <a:pt x="731" y="268"/>
                    </a:lnTo>
                    <a:lnTo>
                      <a:pt x="738" y="264"/>
                    </a:lnTo>
                    <a:lnTo>
                      <a:pt x="746" y="261"/>
                    </a:lnTo>
                    <a:lnTo>
                      <a:pt x="751" y="256"/>
                    </a:lnTo>
                    <a:lnTo>
                      <a:pt x="756" y="252"/>
                    </a:lnTo>
                    <a:lnTo>
                      <a:pt x="753" y="258"/>
                    </a:lnTo>
                    <a:lnTo>
                      <a:pt x="750" y="264"/>
                    </a:lnTo>
                    <a:lnTo>
                      <a:pt x="748" y="270"/>
                    </a:lnTo>
                    <a:lnTo>
                      <a:pt x="746" y="276"/>
                    </a:lnTo>
                    <a:lnTo>
                      <a:pt x="743" y="282"/>
                    </a:lnTo>
                    <a:lnTo>
                      <a:pt x="743" y="288"/>
                    </a:lnTo>
                    <a:lnTo>
                      <a:pt x="743" y="296"/>
                    </a:lnTo>
                    <a:lnTo>
                      <a:pt x="745" y="304"/>
                    </a:lnTo>
                    <a:lnTo>
                      <a:pt x="751" y="299"/>
                    </a:lnTo>
                    <a:lnTo>
                      <a:pt x="760" y="294"/>
                    </a:lnTo>
                    <a:lnTo>
                      <a:pt x="769" y="288"/>
                    </a:lnTo>
                    <a:lnTo>
                      <a:pt x="778" y="282"/>
                    </a:lnTo>
                    <a:lnTo>
                      <a:pt x="786" y="275"/>
                    </a:lnTo>
                    <a:lnTo>
                      <a:pt x="793" y="268"/>
                    </a:lnTo>
                    <a:lnTo>
                      <a:pt x="800" y="261"/>
                    </a:lnTo>
                    <a:lnTo>
                      <a:pt x="804" y="252"/>
                    </a:lnTo>
                    <a:lnTo>
                      <a:pt x="810" y="252"/>
                    </a:lnTo>
                    <a:lnTo>
                      <a:pt x="815" y="257"/>
                    </a:lnTo>
                    <a:lnTo>
                      <a:pt x="817" y="263"/>
                    </a:lnTo>
                    <a:lnTo>
                      <a:pt x="816" y="270"/>
                    </a:lnTo>
                    <a:lnTo>
                      <a:pt x="808" y="271"/>
                    </a:lnTo>
                    <a:lnTo>
                      <a:pt x="802" y="276"/>
                    </a:lnTo>
                    <a:lnTo>
                      <a:pt x="796" y="280"/>
                    </a:lnTo>
                    <a:lnTo>
                      <a:pt x="793" y="286"/>
                    </a:lnTo>
                    <a:lnTo>
                      <a:pt x="791" y="289"/>
                    </a:lnTo>
                    <a:lnTo>
                      <a:pt x="790" y="295"/>
                    </a:lnTo>
                    <a:lnTo>
                      <a:pt x="790" y="300"/>
                    </a:lnTo>
                    <a:lnTo>
                      <a:pt x="792" y="306"/>
                    </a:lnTo>
                    <a:lnTo>
                      <a:pt x="794" y="308"/>
                    </a:lnTo>
                    <a:lnTo>
                      <a:pt x="798" y="311"/>
                    </a:lnTo>
                    <a:lnTo>
                      <a:pt x="802" y="312"/>
                    </a:lnTo>
                    <a:lnTo>
                      <a:pt x="807" y="313"/>
                    </a:lnTo>
                    <a:lnTo>
                      <a:pt x="811" y="311"/>
                    </a:lnTo>
                    <a:lnTo>
                      <a:pt x="817" y="308"/>
                    </a:lnTo>
                    <a:lnTo>
                      <a:pt x="823" y="304"/>
                    </a:lnTo>
                    <a:lnTo>
                      <a:pt x="830" y="297"/>
                    </a:lnTo>
                    <a:lnTo>
                      <a:pt x="838" y="288"/>
                    </a:lnTo>
                    <a:lnTo>
                      <a:pt x="841" y="280"/>
                    </a:lnTo>
                    <a:lnTo>
                      <a:pt x="847" y="282"/>
                    </a:lnTo>
                    <a:lnTo>
                      <a:pt x="853" y="281"/>
                    </a:lnTo>
                    <a:lnTo>
                      <a:pt x="858" y="278"/>
                    </a:lnTo>
                    <a:lnTo>
                      <a:pt x="864" y="272"/>
                    </a:lnTo>
                    <a:lnTo>
                      <a:pt x="867" y="266"/>
                    </a:lnTo>
                    <a:lnTo>
                      <a:pt x="870" y="260"/>
                    </a:lnTo>
                    <a:lnTo>
                      <a:pt x="872" y="252"/>
                    </a:lnTo>
                    <a:lnTo>
                      <a:pt x="874" y="248"/>
                    </a:lnTo>
                    <a:lnTo>
                      <a:pt x="856" y="234"/>
                    </a:lnTo>
                    <a:lnTo>
                      <a:pt x="837" y="224"/>
                    </a:lnTo>
                    <a:lnTo>
                      <a:pt x="816" y="213"/>
                    </a:lnTo>
                    <a:lnTo>
                      <a:pt x="796" y="205"/>
                    </a:lnTo>
                    <a:lnTo>
                      <a:pt x="774" y="197"/>
                    </a:lnTo>
                    <a:lnTo>
                      <a:pt x="752" y="192"/>
                    </a:lnTo>
                    <a:lnTo>
                      <a:pt x="730" y="188"/>
                    </a:lnTo>
                    <a:lnTo>
                      <a:pt x="708" y="186"/>
                    </a:lnTo>
                    <a:lnTo>
                      <a:pt x="684" y="185"/>
                    </a:lnTo>
                    <a:lnTo>
                      <a:pt x="662" y="187"/>
                    </a:lnTo>
                    <a:lnTo>
                      <a:pt x="640" y="190"/>
                    </a:lnTo>
                    <a:lnTo>
                      <a:pt x="619" y="195"/>
                    </a:lnTo>
                    <a:lnTo>
                      <a:pt x="598" y="203"/>
                    </a:lnTo>
                    <a:lnTo>
                      <a:pt x="580" y="213"/>
                    </a:lnTo>
                    <a:lnTo>
                      <a:pt x="563" y="225"/>
                    </a:lnTo>
                    <a:lnTo>
                      <a:pt x="549" y="241"/>
                    </a:lnTo>
                    <a:lnTo>
                      <a:pt x="553" y="242"/>
                    </a:lnTo>
                    <a:lnTo>
                      <a:pt x="559" y="245"/>
                    </a:lnTo>
                    <a:lnTo>
                      <a:pt x="562" y="248"/>
                    </a:lnTo>
                    <a:lnTo>
                      <a:pt x="568" y="251"/>
                    </a:lnTo>
                    <a:lnTo>
                      <a:pt x="576" y="258"/>
                    </a:lnTo>
                    <a:lnTo>
                      <a:pt x="584" y="268"/>
                    </a:lnTo>
                    <a:lnTo>
                      <a:pt x="587" y="271"/>
                    </a:lnTo>
                    <a:lnTo>
                      <a:pt x="589" y="277"/>
                    </a:lnTo>
                    <a:lnTo>
                      <a:pt x="592" y="282"/>
                    </a:lnTo>
                    <a:lnTo>
                      <a:pt x="595" y="287"/>
                    </a:lnTo>
                    <a:lnTo>
                      <a:pt x="596" y="292"/>
                    </a:lnTo>
                    <a:lnTo>
                      <a:pt x="597" y="299"/>
                    </a:lnTo>
                    <a:lnTo>
                      <a:pt x="597" y="306"/>
                    </a:lnTo>
                    <a:lnTo>
                      <a:pt x="597" y="312"/>
                    </a:lnTo>
                    <a:lnTo>
                      <a:pt x="591" y="305"/>
                    </a:lnTo>
                    <a:lnTo>
                      <a:pt x="584" y="299"/>
                    </a:lnTo>
                    <a:lnTo>
                      <a:pt x="578" y="293"/>
                    </a:lnTo>
                    <a:lnTo>
                      <a:pt x="571" y="288"/>
                    </a:lnTo>
                    <a:lnTo>
                      <a:pt x="563" y="284"/>
                    </a:lnTo>
                    <a:lnTo>
                      <a:pt x="558" y="280"/>
                    </a:lnTo>
                    <a:lnTo>
                      <a:pt x="550" y="278"/>
                    </a:lnTo>
                    <a:lnTo>
                      <a:pt x="543" y="275"/>
                    </a:lnTo>
                    <a:lnTo>
                      <a:pt x="536" y="272"/>
                    </a:lnTo>
                    <a:lnTo>
                      <a:pt x="528" y="270"/>
                    </a:lnTo>
                    <a:lnTo>
                      <a:pt x="521" y="270"/>
                    </a:lnTo>
                    <a:lnTo>
                      <a:pt x="512" y="270"/>
                    </a:lnTo>
                    <a:lnTo>
                      <a:pt x="504" y="270"/>
                    </a:lnTo>
                    <a:lnTo>
                      <a:pt x="497" y="270"/>
                    </a:lnTo>
                    <a:lnTo>
                      <a:pt x="489" y="272"/>
                    </a:lnTo>
                    <a:lnTo>
                      <a:pt x="482" y="275"/>
                    </a:lnTo>
                    <a:lnTo>
                      <a:pt x="483" y="280"/>
                    </a:lnTo>
                    <a:lnTo>
                      <a:pt x="487" y="283"/>
                    </a:lnTo>
                    <a:lnTo>
                      <a:pt x="493" y="286"/>
                    </a:lnTo>
                    <a:lnTo>
                      <a:pt x="500" y="288"/>
                    </a:lnTo>
                    <a:lnTo>
                      <a:pt x="506" y="290"/>
                    </a:lnTo>
                    <a:lnTo>
                      <a:pt x="514" y="292"/>
                    </a:lnTo>
                    <a:lnTo>
                      <a:pt x="521" y="294"/>
                    </a:lnTo>
                    <a:lnTo>
                      <a:pt x="529" y="297"/>
                    </a:lnTo>
                    <a:lnTo>
                      <a:pt x="534" y="298"/>
                    </a:lnTo>
                    <a:lnTo>
                      <a:pt x="540" y="299"/>
                    </a:lnTo>
                    <a:lnTo>
                      <a:pt x="545" y="302"/>
                    </a:lnTo>
                    <a:lnTo>
                      <a:pt x="550" y="306"/>
                    </a:lnTo>
                    <a:lnTo>
                      <a:pt x="551" y="308"/>
                    </a:lnTo>
                    <a:lnTo>
                      <a:pt x="551" y="313"/>
                    </a:lnTo>
                    <a:lnTo>
                      <a:pt x="549" y="318"/>
                    </a:lnTo>
                    <a:lnTo>
                      <a:pt x="545" y="326"/>
                    </a:lnTo>
                    <a:lnTo>
                      <a:pt x="540" y="321"/>
                    </a:lnTo>
                    <a:lnTo>
                      <a:pt x="537" y="318"/>
                    </a:lnTo>
                    <a:lnTo>
                      <a:pt x="531" y="315"/>
                    </a:lnTo>
                    <a:lnTo>
                      <a:pt x="528" y="315"/>
                    </a:lnTo>
                    <a:lnTo>
                      <a:pt x="520" y="315"/>
                    </a:lnTo>
                    <a:lnTo>
                      <a:pt x="512" y="318"/>
                    </a:lnTo>
                    <a:lnTo>
                      <a:pt x="502" y="321"/>
                    </a:lnTo>
                    <a:lnTo>
                      <a:pt x="493" y="325"/>
                    </a:lnTo>
                    <a:lnTo>
                      <a:pt x="484" y="328"/>
                    </a:lnTo>
                    <a:lnTo>
                      <a:pt x="476" y="331"/>
                    </a:lnTo>
                    <a:lnTo>
                      <a:pt x="483" y="337"/>
                    </a:lnTo>
                    <a:lnTo>
                      <a:pt x="493" y="343"/>
                    </a:lnTo>
                    <a:lnTo>
                      <a:pt x="497" y="344"/>
                    </a:lnTo>
                    <a:lnTo>
                      <a:pt x="502" y="344"/>
                    </a:lnTo>
                    <a:lnTo>
                      <a:pt x="507" y="345"/>
                    </a:lnTo>
                    <a:lnTo>
                      <a:pt x="512" y="346"/>
                    </a:lnTo>
                    <a:lnTo>
                      <a:pt x="517" y="346"/>
                    </a:lnTo>
                    <a:lnTo>
                      <a:pt x="521" y="347"/>
                    </a:lnTo>
                    <a:lnTo>
                      <a:pt x="527" y="347"/>
                    </a:lnTo>
                    <a:lnTo>
                      <a:pt x="532" y="348"/>
                    </a:lnTo>
                    <a:lnTo>
                      <a:pt x="537" y="349"/>
                    </a:lnTo>
                    <a:lnTo>
                      <a:pt x="541" y="351"/>
                    </a:lnTo>
                    <a:lnTo>
                      <a:pt x="547" y="353"/>
                    </a:lnTo>
                    <a:lnTo>
                      <a:pt x="552" y="356"/>
                    </a:lnTo>
                    <a:lnTo>
                      <a:pt x="550" y="361"/>
                    </a:lnTo>
                    <a:lnTo>
                      <a:pt x="550" y="365"/>
                    </a:lnTo>
                    <a:lnTo>
                      <a:pt x="552" y="370"/>
                    </a:lnTo>
                    <a:lnTo>
                      <a:pt x="556" y="375"/>
                    </a:lnTo>
                    <a:lnTo>
                      <a:pt x="550" y="374"/>
                    </a:lnTo>
                    <a:lnTo>
                      <a:pt x="544" y="373"/>
                    </a:lnTo>
                    <a:lnTo>
                      <a:pt x="540" y="371"/>
                    </a:lnTo>
                    <a:lnTo>
                      <a:pt x="536" y="371"/>
                    </a:lnTo>
                    <a:lnTo>
                      <a:pt x="528" y="369"/>
                    </a:lnTo>
                    <a:lnTo>
                      <a:pt x="521" y="369"/>
                    </a:lnTo>
                    <a:lnTo>
                      <a:pt x="513" y="368"/>
                    </a:lnTo>
                    <a:lnTo>
                      <a:pt x="506" y="369"/>
                    </a:lnTo>
                    <a:lnTo>
                      <a:pt x="502" y="369"/>
                    </a:lnTo>
                    <a:lnTo>
                      <a:pt x="498" y="371"/>
                    </a:lnTo>
                    <a:lnTo>
                      <a:pt x="493" y="372"/>
                    </a:lnTo>
                    <a:lnTo>
                      <a:pt x="487" y="374"/>
                    </a:lnTo>
                    <a:lnTo>
                      <a:pt x="488" y="378"/>
                    </a:lnTo>
                    <a:lnTo>
                      <a:pt x="491" y="383"/>
                    </a:lnTo>
                    <a:lnTo>
                      <a:pt x="493" y="386"/>
                    </a:lnTo>
                    <a:lnTo>
                      <a:pt x="498" y="390"/>
                    </a:lnTo>
                    <a:lnTo>
                      <a:pt x="502" y="392"/>
                    </a:lnTo>
                    <a:lnTo>
                      <a:pt x="506" y="394"/>
                    </a:lnTo>
                    <a:lnTo>
                      <a:pt x="512" y="396"/>
                    </a:lnTo>
                    <a:lnTo>
                      <a:pt x="517" y="398"/>
                    </a:lnTo>
                    <a:lnTo>
                      <a:pt x="525" y="400"/>
                    </a:lnTo>
                    <a:lnTo>
                      <a:pt x="532" y="403"/>
                    </a:lnTo>
                    <a:lnTo>
                      <a:pt x="534" y="405"/>
                    </a:lnTo>
                    <a:lnTo>
                      <a:pt x="536" y="409"/>
                    </a:lnTo>
                    <a:lnTo>
                      <a:pt x="536" y="413"/>
                    </a:lnTo>
                    <a:lnTo>
                      <a:pt x="536" y="420"/>
                    </a:lnTo>
                    <a:lnTo>
                      <a:pt x="531" y="418"/>
                    </a:lnTo>
                    <a:lnTo>
                      <a:pt x="526" y="417"/>
                    </a:lnTo>
                    <a:lnTo>
                      <a:pt x="521" y="416"/>
                    </a:lnTo>
                    <a:lnTo>
                      <a:pt x="518" y="416"/>
                    </a:lnTo>
                    <a:lnTo>
                      <a:pt x="508" y="417"/>
                    </a:lnTo>
                    <a:lnTo>
                      <a:pt x="502" y="422"/>
                    </a:lnTo>
                    <a:lnTo>
                      <a:pt x="510" y="422"/>
                    </a:lnTo>
                    <a:lnTo>
                      <a:pt x="519" y="425"/>
                    </a:lnTo>
                    <a:lnTo>
                      <a:pt x="527" y="431"/>
                    </a:lnTo>
                    <a:lnTo>
                      <a:pt x="536" y="437"/>
                    </a:lnTo>
                    <a:lnTo>
                      <a:pt x="543" y="441"/>
                    </a:lnTo>
                    <a:lnTo>
                      <a:pt x="552" y="447"/>
                    </a:lnTo>
                    <a:lnTo>
                      <a:pt x="557" y="449"/>
                    </a:lnTo>
                    <a:lnTo>
                      <a:pt x="560" y="450"/>
                    </a:lnTo>
                    <a:lnTo>
                      <a:pt x="566" y="451"/>
                    </a:lnTo>
                    <a:lnTo>
                      <a:pt x="571" y="452"/>
                    </a:lnTo>
                    <a:lnTo>
                      <a:pt x="563" y="455"/>
                    </a:lnTo>
                    <a:lnTo>
                      <a:pt x="556" y="456"/>
                    </a:lnTo>
                    <a:lnTo>
                      <a:pt x="547" y="455"/>
                    </a:lnTo>
                    <a:lnTo>
                      <a:pt x="540" y="454"/>
                    </a:lnTo>
                    <a:lnTo>
                      <a:pt x="531" y="451"/>
                    </a:lnTo>
                    <a:lnTo>
                      <a:pt x="521" y="450"/>
                    </a:lnTo>
                    <a:lnTo>
                      <a:pt x="514" y="448"/>
                    </a:lnTo>
                    <a:lnTo>
                      <a:pt x="506" y="449"/>
                    </a:lnTo>
                    <a:lnTo>
                      <a:pt x="510" y="457"/>
                    </a:lnTo>
                    <a:lnTo>
                      <a:pt x="515" y="464"/>
                    </a:lnTo>
                    <a:lnTo>
                      <a:pt x="521" y="470"/>
                    </a:lnTo>
                    <a:lnTo>
                      <a:pt x="529" y="477"/>
                    </a:lnTo>
                    <a:lnTo>
                      <a:pt x="536" y="480"/>
                    </a:lnTo>
                    <a:lnTo>
                      <a:pt x="544" y="486"/>
                    </a:lnTo>
                    <a:lnTo>
                      <a:pt x="553" y="491"/>
                    </a:lnTo>
                    <a:lnTo>
                      <a:pt x="562" y="497"/>
                    </a:lnTo>
                    <a:lnTo>
                      <a:pt x="556" y="497"/>
                    </a:lnTo>
                    <a:lnTo>
                      <a:pt x="550" y="497"/>
                    </a:lnTo>
                    <a:lnTo>
                      <a:pt x="543" y="497"/>
                    </a:lnTo>
                    <a:lnTo>
                      <a:pt x="539" y="498"/>
                    </a:lnTo>
                    <a:lnTo>
                      <a:pt x="531" y="497"/>
                    </a:lnTo>
                    <a:lnTo>
                      <a:pt x="526" y="497"/>
                    </a:lnTo>
                    <a:lnTo>
                      <a:pt x="521" y="497"/>
                    </a:lnTo>
                    <a:lnTo>
                      <a:pt x="517" y="496"/>
                    </a:lnTo>
                    <a:lnTo>
                      <a:pt x="515" y="500"/>
                    </a:lnTo>
                    <a:lnTo>
                      <a:pt x="517" y="505"/>
                    </a:lnTo>
                    <a:lnTo>
                      <a:pt x="511" y="507"/>
                    </a:lnTo>
                    <a:lnTo>
                      <a:pt x="504" y="510"/>
                    </a:lnTo>
                    <a:lnTo>
                      <a:pt x="498" y="514"/>
                    </a:lnTo>
                    <a:lnTo>
                      <a:pt x="493" y="519"/>
                    </a:lnTo>
                    <a:lnTo>
                      <a:pt x="501" y="523"/>
                    </a:lnTo>
                    <a:lnTo>
                      <a:pt x="510" y="527"/>
                    </a:lnTo>
                    <a:lnTo>
                      <a:pt x="514" y="529"/>
                    </a:lnTo>
                    <a:lnTo>
                      <a:pt x="520" y="532"/>
                    </a:lnTo>
                    <a:lnTo>
                      <a:pt x="523" y="533"/>
                    </a:lnTo>
                    <a:lnTo>
                      <a:pt x="529" y="533"/>
                    </a:lnTo>
                    <a:lnTo>
                      <a:pt x="521" y="538"/>
                    </a:lnTo>
                    <a:lnTo>
                      <a:pt x="512" y="543"/>
                    </a:lnTo>
                    <a:lnTo>
                      <a:pt x="504" y="545"/>
                    </a:lnTo>
                    <a:lnTo>
                      <a:pt x="497" y="545"/>
                    </a:lnTo>
                    <a:lnTo>
                      <a:pt x="488" y="544"/>
                    </a:lnTo>
                    <a:lnTo>
                      <a:pt x="481" y="542"/>
                    </a:lnTo>
                    <a:lnTo>
                      <a:pt x="473" y="538"/>
                    </a:lnTo>
                    <a:lnTo>
                      <a:pt x="465" y="535"/>
                    </a:lnTo>
                    <a:lnTo>
                      <a:pt x="456" y="531"/>
                    </a:lnTo>
                    <a:lnTo>
                      <a:pt x="447" y="526"/>
                    </a:lnTo>
                    <a:lnTo>
                      <a:pt x="439" y="520"/>
                    </a:lnTo>
                    <a:lnTo>
                      <a:pt x="431" y="516"/>
                    </a:lnTo>
                    <a:lnTo>
                      <a:pt x="423" y="511"/>
                    </a:lnTo>
                    <a:lnTo>
                      <a:pt x="415" y="507"/>
                    </a:lnTo>
                    <a:lnTo>
                      <a:pt x="407" y="503"/>
                    </a:lnTo>
                    <a:lnTo>
                      <a:pt x="400" y="501"/>
                    </a:lnTo>
                    <a:lnTo>
                      <a:pt x="397" y="503"/>
                    </a:lnTo>
                    <a:lnTo>
                      <a:pt x="397" y="507"/>
                    </a:lnTo>
                    <a:lnTo>
                      <a:pt x="398" y="512"/>
                    </a:lnTo>
                    <a:lnTo>
                      <a:pt x="400" y="516"/>
                    </a:lnTo>
                    <a:lnTo>
                      <a:pt x="400" y="517"/>
                    </a:lnTo>
                    <a:lnTo>
                      <a:pt x="392" y="511"/>
                    </a:lnTo>
                    <a:lnTo>
                      <a:pt x="385" y="505"/>
                    </a:lnTo>
                    <a:lnTo>
                      <a:pt x="376" y="499"/>
                    </a:lnTo>
                    <a:lnTo>
                      <a:pt x="368" y="496"/>
                    </a:lnTo>
                    <a:lnTo>
                      <a:pt x="358" y="490"/>
                    </a:lnTo>
                    <a:lnTo>
                      <a:pt x="349" y="488"/>
                    </a:lnTo>
                    <a:lnTo>
                      <a:pt x="341" y="484"/>
                    </a:lnTo>
                    <a:lnTo>
                      <a:pt x="334" y="483"/>
                    </a:lnTo>
                    <a:lnTo>
                      <a:pt x="326" y="481"/>
                    </a:lnTo>
                    <a:lnTo>
                      <a:pt x="322" y="481"/>
                    </a:lnTo>
                    <a:lnTo>
                      <a:pt x="318" y="482"/>
                    </a:lnTo>
                    <a:lnTo>
                      <a:pt x="318" y="486"/>
                    </a:lnTo>
                    <a:lnTo>
                      <a:pt x="319" y="489"/>
                    </a:lnTo>
                    <a:lnTo>
                      <a:pt x="325" y="496"/>
                    </a:lnTo>
                    <a:lnTo>
                      <a:pt x="332" y="502"/>
                    </a:lnTo>
                    <a:lnTo>
                      <a:pt x="345" y="512"/>
                    </a:lnTo>
                    <a:lnTo>
                      <a:pt x="349" y="516"/>
                    </a:lnTo>
                    <a:lnTo>
                      <a:pt x="354" y="523"/>
                    </a:lnTo>
                    <a:lnTo>
                      <a:pt x="361" y="529"/>
                    </a:lnTo>
                    <a:lnTo>
                      <a:pt x="366" y="535"/>
                    </a:lnTo>
                    <a:lnTo>
                      <a:pt x="356" y="535"/>
                    </a:lnTo>
                    <a:lnTo>
                      <a:pt x="348" y="535"/>
                    </a:lnTo>
                    <a:lnTo>
                      <a:pt x="340" y="533"/>
                    </a:lnTo>
                    <a:lnTo>
                      <a:pt x="333" y="529"/>
                    </a:lnTo>
                    <a:lnTo>
                      <a:pt x="325" y="524"/>
                    </a:lnTo>
                    <a:lnTo>
                      <a:pt x="319" y="519"/>
                    </a:lnTo>
                    <a:lnTo>
                      <a:pt x="313" y="514"/>
                    </a:lnTo>
                    <a:lnTo>
                      <a:pt x="308" y="507"/>
                    </a:lnTo>
                    <a:lnTo>
                      <a:pt x="302" y="500"/>
                    </a:lnTo>
                    <a:lnTo>
                      <a:pt x="296" y="494"/>
                    </a:lnTo>
                    <a:lnTo>
                      <a:pt x="290" y="487"/>
                    </a:lnTo>
                    <a:lnTo>
                      <a:pt x="285" y="481"/>
                    </a:lnTo>
                    <a:lnTo>
                      <a:pt x="278" y="477"/>
                    </a:lnTo>
                    <a:lnTo>
                      <a:pt x="273" y="472"/>
                    </a:lnTo>
                    <a:lnTo>
                      <a:pt x="268" y="469"/>
                    </a:lnTo>
                    <a:lnTo>
                      <a:pt x="261" y="467"/>
                    </a:lnTo>
                    <a:lnTo>
                      <a:pt x="261" y="471"/>
                    </a:lnTo>
                    <a:lnTo>
                      <a:pt x="263" y="477"/>
                    </a:lnTo>
                    <a:lnTo>
                      <a:pt x="265" y="481"/>
                    </a:lnTo>
                    <a:lnTo>
                      <a:pt x="268" y="488"/>
                    </a:lnTo>
                    <a:lnTo>
                      <a:pt x="270" y="493"/>
                    </a:lnTo>
                    <a:lnTo>
                      <a:pt x="272" y="497"/>
                    </a:lnTo>
                    <a:lnTo>
                      <a:pt x="276" y="504"/>
                    </a:lnTo>
                    <a:lnTo>
                      <a:pt x="279" y="510"/>
                    </a:lnTo>
                    <a:lnTo>
                      <a:pt x="282" y="515"/>
                    </a:lnTo>
                    <a:lnTo>
                      <a:pt x="286" y="520"/>
                    </a:lnTo>
                    <a:lnTo>
                      <a:pt x="289" y="526"/>
                    </a:lnTo>
                    <a:lnTo>
                      <a:pt x="293" y="531"/>
                    </a:lnTo>
                    <a:lnTo>
                      <a:pt x="301" y="539"/>
                    </a:lnTo>
                    <a:lnTo>
                      <a:pt x="310" y="547"/>
                    </a:lnTo>
                    <a:lnTo>
                      <a:pt x="310" y="552"/>
                    </a:lnTo>
                    <a:lnTo>
                      <a:pt x="311" y="557"/>
                    </a:lnTo>
                    <a:lnTo>
                      <a:pt x="310" y="557"/>
                    </a:lnTo>
                    <a:lnTo>
                      <a:pt x="303" y="553"/>
                    </a:lnTo>
                    <a:lnTo>
                      <a:pt x="297" y="549"/>
                    </a:lnTo>
                    <a:lnTo>
                      <a:pt x="291" y="544"/>
                    </a:lnTo>
                    <a:lnTo>
                      <a:pt x="286" y="539"/>
                    </a:lnTo>
                    <a:lnTo>
                      <a:pt x="279" y="533"/>
                    </a:lnTo>
                    <a:lnTo>
                      <a:pt x="274" y="528"/>
                    </a:lnTo>
                    <a:lnTo>
                      <a:pt x="269" y="523"/>
                    </a:lnTo>
                    <a:lnTo>
                      <a:pt x="264" y="517"/>
                    </a:lnTo>
                    <a:lnTo>
                      <a:pt x="258" y="512"/>
                    </a:lnTo>
                    <a:lnTo>
                      <a:pt x="252" y="507"/>
                    </a:lnTo>
                    <a:lnTo>
                      <a:pt x="246" y="501"/>
                    </a:lnTo>
                    <a:lnTo>
                      <a:pt x="241" y="496"/>
                    </a:lnTo>
                    <a:lnTo>
                      <a:pt x="234" y="491"/>
                    </a:lnTo>
                    <a:lnTo>
                      <a:pt x="228" y="486"/>
                    </a:lnTo>
                    <a:lnTo>
                      <a:pt x="222" y="481"/>
                    </a:lnTo>
                    <a:lnTo>
                      <a:pt x="215" y="479"/>
                    </a:lnTo>
                    <a:lnTo>
                      <a:pt x="213" y="484"/>
                    </a:lnTo>
                    <a:lnTo>
                      <a:pt x="213" y="489"/>
                    </a:lnTo>
                    <a:lnTo>
                      <a:pt x="213" y="495"/>
                    </a:lnTo>
                    <a:lnTo>
                      <a:pt x="215" y="499"/>
                    </a:lnTo>
                    <a:lnTo>
                      <a:pt x="216" y="504"/>
                    </a:lnTo>
                    <a:lnTo>
                      <a:pt x="220" y="509"/>
                    </a:lnTo>
                    <a:lnTo>
                      <a:pt x="223" y="515"/>
                    </a:lnTo>
                    <a:lnTo>
                      <a:pt x="229" y="519"/>
                    </a:lnTo>
                    <a:lnTo>
                      <a:pt x="233" y="524"/>
                    </a:lnTo>
                    <a:lnTo>
                      <a:pt x="238" y="528"/>
                    </a:lnTo>
                    <a:lnTo>
                      <a:pt x="243" y="533"/>
                    </a:lnTo>
                    <a:lnTo>
                      <a:pt x="249" y="536"/>
                    </a:lnTo>
                    <a:lnTo>
                      <a:pt x="253" y="541"/>
                    </a:lnTo>
                    <a:lnTo>
                      <a:pt x="258" y="545"/>
                    </a:lnTo>
                    <a:lnTo>
                      <a:pt x="263" y="550"/>
                    </a:lnTo>
                    <a:lnTo>
                      <a:pt x="269" y="554"/>
                    </a:lnTo>
                    <a:lnTo>
                      <a:pt x="262" y="555"/>
                    </a:lnTo>
                    <a:lnTo>
                      <a:pt x="257" y="556"/>
                    </a:lnTo>
                    <a:lnTo>
                      <a:pt x="252" y="555"/>
                    </a:lnTo>
                    <a:lnTo>
                      <a:pt x="247" y="555"/>
                    </a:lnTo>
                    <a:lnTo>
                      <a:pt x="241" y="553"/>
                    </a:lnTo>
                    <a:lnTo>
                      <a:pt x="237" y="551"/>
                    </a:lnTo>
                    <a:lnTo>
                      <a:pt x="232" y="547"/>
                    </a:lnTo>
                    <a:lnTo>
                      <a:pt x="228" y="545"/>
                    </a:lnTo>
                    <a:lnTo>
                      <a:pt x="222" y="540"/>
                    </a:lnTo>
                    <a:lnTo>
                      <a:pt x="217" y="535"/>
                    </a:lnTo>
                    <a:lnTo>
                      <a:pt x="213" y="532"/>
                    </a:lnTo>
                    <a:lnTo>
                      <a:pt x="209" y="528"/>
                    </a:lnTo>
                    <a:lnTo>
                      <a:pt x="199" y="519"/>
                    </a:lnTo>
                    <a:lnTo>
                      <a:pt x="191" y="514"/>
                    </a:lnTo>
                    <a:lnTo>
                      <a:pt x="188" y="519"/>
                    </a:lnTo>
                    <a:lnTo>
                      <a:pt x="188" y="526"/>
                    </a:lnTo>
                    <a:lnTo>
                      <a:pt x="189" y="531"/>
                    </a:lnTo>
                    <a:lnTo>
                      <a:pt x="192" y="536"/>
                    </a:lnTo>
                    <a:lnTo>
                      <a:pt x="194" y="542"/>
                    </a:lnTo>
                    <a:lnTo>
                      <a:pt x="196" y="547"/>
                    </a:lnTo>
                    <a:lnTo>
                      <a:pt x="201" y="552"/>
                    </a:lnTo>
                    <a:lnTo>
                      <a:pt x="206" y="557"/>
                    </a:lnTo>
                    <a:lnTo>
                      <a:pt x="211" y="561"/>
                    </a:lnTo>
                    <a:lnTo>
                      <a:pt x="215" y="564"/>
                    </a:lnTo>
                    <a:lnTo>
                      <a:pt x="221" y="568"/>
                    </a:lnTo>
                    <a:lnTo>
                      <a:pt x="227" y="572"/>
                    </a:lnTo>
                    <a:lnTo>
                      <a:pt x="232" y="574"/>
                    </a:lnTo>
                    <a:lnTo>
                      <a:pt x="238" y="578"/>
                    </a:lnTo>
                    <a:lnTo>
                      <a:pt x="243" y="581"/>
                    </a:lnTo>
                    <a:lnTo>
                      <a:pt x="249" y="584"/>
                    </a:lnTo>
                    <a:lnTo>
                      <a:pt x="248" y="589"/>
                    </a:lnTo>
                    <a:lnTo>
                      <a:pt x="250" y="591"/>
                    </a:lnTo>
                    <a:lnTo>
                      <a:pt x="252" y="592"/>
                    </a:lnTo>
                    <a:lnTo>
                      <a:pt x="257" y="592"/>
                    </a:lnTo>
                    <a:lnTo>
                      <a:pt x="257" y="594"/>
                    </a:lnTo>
                    <a:lnTo>
                      <a:pt x="244" y="594"/>
                    </a:lnTo>
                    <a:lnTo>
                      <a:pt x="234" y="594"/>
                    </a:lnTo>
                    <a:lnTo>
                      <a:pt x="223" y="592"/>
                    </a:lnTo>
                    <a:lnTo>
                      <a:pt x="214" y="589"/>
                    </a:lnTo>
                    <a:lnTo>
                      <a:pt x="203" y="583"/>
                    </a:lnTo>
                    <a:lnTo>
                      <a:pt x="195" y="578"/>
                    </a:lnTo>
                    <a:lnTo>
                      <a:pt x="186" y="571"/>
                    </a:lnTo>
                    <a:lnTo>
                      <a:pt x="178" y="565"/>
                    </a:lnTo>
                    <a:lnTo>
                      <a:pt x="170" y="557"/>
                    </a:lnTo>
                    <a:lnTo>
                      <a:pt x="162" y="550"/>
                    </a:lnTo>
                    <a:lnTo>
                      <a:pt x="155" y="542"/>
                    </a:lnTo>
                    <a:lnTo>
                      <a:pt x="147" y="534"/>
                    </a:lnTo>
                    <a:lnTo>
                      <a:pt x="139" y="527"/>
                    </a:lnTo>
                    <a:lnTo>
                      <a:pt x="133" y="519"/>
                    </a:lnTo>
                    <a:lnTo>
                      <a:pt x="126" y="514"/>
                    </a:lnTo>
                    <a:lnTo>
                      <a:pt x="119" y="508"/>
                    </a:lnTo>
                    <a:lnTo>
                      <a:pt x="113" y="516"/>
                    </a:lnTo>
                    <a:lnTo>
                      <a:pt x="110" y="524"/>
                    </a:lnTo>
                    <a:lnTo>
                      <a:pt x="110" y="532"/>
                    </a:lnTo>
                    <a:lnTo>
                      <a:pt x="110" y="539"/>
                    </a:lnTo>
                    <a:lnTo>
                      <a:pt x="112" y="545"/>
                    </a:lnTo>
                    <a:lnTo>
                      <a:pt x="117" y="552"/>
                    </a:lnTo>
                    <a:lnTo>
                      <a:pt x="120" y="559"/>
                    </a:lnTo>
                    <a:lnTo>
                      <a:pt x="128" y="566"/>
                    </a:lnTo>
                    <a:lnTo>
                      <a:pt x="134" y="572"/>
                    </a:lnTo>
                    <a:lnTo>
                      <a:pt x="141" y="578"/>
                    </a:lnTo>
                    <a:lnTo>
                      <a:pt x="148" y="584"/>
                    </a:lnTo>
                    <a:lnTo>
                      <a:pt x="157" y="590"/>
                    </a:lnTo>
                    <a:lnTo>
                      <a:pt x="163" y="596"/>
                    </a:lnTo>
                    <a:lnTo>
                      <a:pt x="171" y="602"/>
                    </a:lnTo>
                    <a:lnTo>
                      <a:pt x="177" y="609"/>
                    </a:lnTo>
                    <a:lnTo>
                      <a:pt x="184" y="615"/>
                    </a:lnTo>
                    <a:lnTo>
                      <a:pt x="177" y="614"/>
                    </a:lnTo>
                    <a:lnTo>
                      <a:pt x="171" y="614"/>
                    </a:lnTo>
                    <a:lnTo>
                      <a:pt x="164" y="613"/>
                    </a:lnTo>
                    <a:lnTo>
                      <a:pt x="157" y="613"/>
                    </a:lnTo>
                    <a:lnTo>
                      <a:pt x="152" y="611"/>
                    </a:lnTo>
                    <a:lnTo>
                      <a:pt x="146" y="610"/>
                    </a:lnTo>
                    <a:lnTo>
                      <a:pt x="140" y="609"/>
                    </a:lnTo>
                    <a:lnTo>
                      <a:pt x="136" y="607"/>
                    </a:lnTo>
                    <a:lnTo>
                      <a:pt x="129" y="603"/>
                    </a:lnTo>
                    <a:lnTo>
                      <a:pt x="124" y="601"/>
                    </a:lnTo>
                    <a:lnTo>
                      <a:pt x="119" y="597"/>
                    </a:lnTo>
                    <a:lnTo>
                      <a:pt x="115" y="593"/>
                    </a:lnTo>
                    <a:lnTo>
                      <a:pt x="110" y="590"/>
                    </a:lnTo>
                    <a:lnTo>
                      <a:pt x="104" y="585"/>
                    </a:lnTo>
                    <a:lnTo>
                      <a:pt x="100" y="580"/>
                    </a:lnTo>
                    <a:lnTo>
                      <a:pt x="97" y="575"/>
                    </a:lnTo>
                    <a:lnTo>
                      <a:pt x="95" y="582"/>
                    </a:lnTo>
                    <a:lnTo>
                      <a:pt x="96" y="589"/>
                    </a:lnTo>
                    <a:lnTo>
                      <a:pt x="97" y="594"/>
                    </a:lnTo>
                    <a:lnTo>
                      <a:pt x="100" y="602"/>
                    </a:lnTo>
                    <a:lnTo>
                      <a:pt x="102" y="607"/>
                    </a:lnTo>
                    <a:lnTo>
                      <a:pt x="107" y="611"/>
                    </a:lnTo>
                    <a:lnTo>
                      <a:pt x="112" y="617"/>
                    </a:lnTo>
                    <a:lnTo>
                      <a:pt x="118" y="622"/>
                    </a:lnTo>
                    <a:lnTo>
                      <a:pt x="122" y="627"/>
                    </a:lnTo>
                    <a:lnTo>
                      <a:pt x="128" y="631"/>
                    </a:lnTo>
                    <a:lnTo>
                      <a:pt x="133" y="637"/>
                    </a:lnTo>
                    <a:lnTo>
                      <a:pt x="138" y="642"/>
                    </a:lnTo>
                    <a:lnTo>
                      <a:pt x="143" y="647"/>
                    </a:lnTo>
                    <a:lnTo>
                      <a:pt x="148" y="652"/>
                    </a:lnTo>
                    <a:lnTo>
                      <a:pt x="152" y="658"/>
                    </a:lnTo>
                    <a:lnTo>
                      <a:pt x="157" y="665"/>
                    </a:lnTo>
                    <a:lnTo>
                      <a:pt x="148" y="663"/>
                    </a:lnTo>
                    <a:lnTo>
                      <a:pt x="140" y="660"/>
                    </a:lnTo>
                    <a:lnTo>
                      <a:pt x="134" y="657"/>
                    </a:lnTo>
                    <a:lnTo>
                      <a:pt x="128" y="653"/>
                    </a:lnTo>
                    <a:lnTo>
                      <a:pt x="121" y="648"/>
                    </a:lnTo>
                    <a:lnTo>
                      <a:pt x="116" y="644"/>
                    </a:lnTo>
                    <a:lnTo>
                      <a:pt x="110" y="640"/>
                    </a:lnTo>
                    <a:lnTo>
                      <a:pt x="104" y="635"/>
                    </a:lnTo>
                    <a:lnTo>
                      <a:pt x="98" y="630"/>
                    </a:lnTo>
                    <a:lnTo>
                      <a:pt x="91" y="625"/>
                    </a:lnTo>
                    <a:lnTo>
                      <a:pt x="85" y="620"/>
                    </a:lnTo>
                    <a:lnTo>
                      <a:pt x="80" y="616"/>
                    </a:lnTo>
                    <a:lnTo>
                      <a:pt x="73" y="611"/>
                    </a:lnTo>
                    <a:lnTo>
                      <a:pt x="65" y="610"/>
                    </a:lnTo>
                    <a:lnTo>
                      <a:pt x="59" y="609"/>
                    </a:lnTo>
                    <a:lnTo>
                      <a:pt x="53" y="609"/>
                    </a:lnTo>
                    <a:lnTo>
                      <a:pt x="53" y="611"/>
                    </a:lnTo>
                    <a:lnTo>
                      <a:pt x="55" y="617"/>
                    </a:lnTo>
                    <a:lnTo>
                      <a:pt x="58" y="623"/>
                    </a:lnTo>
                    <a:lnTo>
                      <a:pt x="62" y="629"/>
                    </a:lnTo>
                    <a:lnTo>
                      <a:pt x="63" y="635"/>
                    </a:lnTo>
                    <a:lnTo>
                      <a:pt x="67" y="641"/>
                    </a:lnTo>
                    <a:lnTo>
                      <a:pt x="71" y="647"/>
                    </a:lnTo>
                    <a:lnTo>
                      <a:pt x="74" y="652"/>
                    </a:lnTo>
                    <a:lnTo>
                      <a:pt x="77" y="659"/>
                    </a:lnTo>
                    <a:lnTo>
                      <a:pt x="76" y="664"/>
                    </a:lnTo>
                    <a:lnTo>
                      <a:pt x="73" y="663"/>
                    </a:lnTo>
                    <a:lnTo>
                      <a:pt x="69" y="662"/>
                    </a:lnTo>
                    <a:lnTo>
                      <a:pt x="62" y="659"/>
                    </a:lnTo>
                    <a:lnTo>
                      <a:pt x="54" y="654"/>
                    </a:lnTo>
                    <a:lnTo>
                      <a:pt x="49" y="650"/>
                    </a:lnTo>
                    <a:lnTo>
                      <a:pt x="44" y="648"/>
                    </a:lnTo>
                    <a:lnTo>
                      <a:pt x="40" y="645"/>
                    </a:lnTo>
                    <a:lnTo>
                      <a:pt x="35" y="642"/>
                    </a:lnTo>
                    <a:lnTo>
                      <a:pt x="30" y="638"/>
                    </a:lnTo>
                    <a:lnTo>
                      <a:pt x="27" y="634"/>
                    </a:lnTo>
                    <a:lnTo>
                      <a:pt x="25" y="630"/>
                    </a:lnTo>
                    <a:lnTo>
                      <a:pt x="24" y="626"/>
                    </a:lnTo>
                    <a:lnTo>
                      <a:pt x="18" y="631"/>
                    </a:lnTo>
                    <a:lnTo>
                      <a:pt x="19" y="640"/>
                    </a:lnTo>
                    <a:lnTo>
                      <a:pt x="19" y="645"/>
                    </a:lnTo>
                    <a:lnTo>
                      <a:pt x="22" y="649"/>
                    </a:lnTo>
                    <a:lnTo>
                      <a:pt x="23" y="654"/>
                    </a:lnTo>
                    <a:lnTo>
                      <a:pt x="24" y="659"/>
                    </a:lnTo>
                    <a:lnTo>
                      <a:pt x="33" y="664"/>
                    </a:lnTo>
                    <a:lnTo>
                      <a:pt x="43" y="668"/>
                    </a:lnTo>
                    <a:lnTo>
                      <a:pt x="46" y="671"/>
                    </a:lnTo>
                    <a:lnTo>
                      <a:pt x="52" y="675"/>
                    </a:lnTo>
                    <a:lnTo>
                      <a:pt x="56" y="678"/>
                    </a:lnTo>
                    <a:lnTo>
                      <a:pt x="62" y="682"/>
                    </a:lnTo>
                    <a:lnTo>
                      <a:pt x="70" y="687"/>
                    </a:lnTo>
                    <a:lnTo>
                      <a:pt x="80" y="693"/>
                    </a:lnTo>
                    <a:lnTo>
                      <a:pt x="83" y="695"/>
                    </a:lnTo>
                    <a:lnTo>
                      <a:pt x="89" y="697"/>
                    </a:lnTo>
                    <a:lnTo>
                      <a:pt x="94" y="699"/>
                    </a:lnTo>
                    <a:lnTo>
                      <a:pt x="100" y="702"/>
                    </a:lnTo>
                    <a:lnTo>
                      <a:pt x="94" y="704"/>
                    </a:lnTo>
                    <a:lnTo>
                      <a:pt x="89" y="706"/>
                    </a:lnTo>
                    <a:lnTo>
                      <a:pt x="82" y="707"/>
                    </a:lnTo>
                    <a:lnTo>
                      <a:pt x="77" y="708"/>
                    </a:lnTo>
                    <a:lnTo>
                      <a:pt x="70" y="707"/>
                    </a:lnTo>
                    <a:lnTo>
                      <a:pt x="64" y="706"/>
                    </a:lnTo>
                    <a:lnTo>
                      <a:pt x="58" y="706"/>
                    </a:lnTo>
                    <a:lnTo>
                      <a:pt x="53" y="705"/>
                    </a:lnTo>
                    <a:lnTo>
                      <a:pt x="61" y="716"/>
                    </a:lnTo>
                    <a:lnTo>
                      <a:pt x="71" y="723"/>
                    </a:lnTo>
                    <a:lnTo>
                      <a:pt x="81" y="728"/>
                    </a:lnTo>
                    <a:lnTo>
                      <a:pt x="92" y="731"/>
                    </a:lnTo>
                    <a:lnTo>
                      <a:pt x="102" y="731"/>
                    </a:lnTo>
                    <a:lnTo>
                      <a:pt x="115" y="730"/>
                    </a:lnTo>
                    <a:lnTo>
                      <a:pt x="127" y="727"/>
                    </a:lnTo>
                    <a:lnTo>
                      <a:pt x="139" y="725"/>
                    </a:lnTo>
                    <a:lnTo>
                      <a:pt x="152" y="721"/>
                    </a:lnTo>
                    <a:lnTo>
                      <a:pt x="164" y="717"/>
                    </a:lnTo>
                    <a:lnTo>
                      <a:pt x="176" y="714"/>
                    </a:lnTo>
                    <a:lnTo>
                      <a:pt x="187" y="712"/>
                    </a:lnTo>
                    <a:lnTo>
                      <a:pt x="198" y="710"/>
                    </a:lnTo>
                    <a:lnTo>
                      <a:pt x="210" y="712"/>
                    </a:lnTo>
                    <a:lnTo>
                      <a:pt x="219" y="715"/>
                    </a:lnTo>
                    <a:lnTo>
                      <a:pt x="230" y="721"/>
                    </a:lnTo>
                    <a:lnTo>
                      <a:pt x="226" y="723"/>
                    </a:lnTo>
                    <a:lnTo>
                      <a:pt x="224" y="725"/>
                    </a:lnTo>
                    <a:lnTo>
                      <a:pt x="232" y="728"/>
                    </a:lnTo>
                    <a:lnTo>
                      <a:pt x="239" y="734"/>
                    </a:lnTo>
                    <a:lnTo>
                      <a:pt x="246" y="739"/>
                    </a:lnTo>
                    <a:lnTo>
                      <a:pt x="253" y="746"/>
                    </a:lnTo>
                    <a:lnTo>
                      <a:pt x="258" y="753"/>
                    </a:lnTo>
                    <a:lnTo>
                      <a:pt x="263" y="761"/>
                    </a:lnTo>
                    <a:lnTo>
                      <a:pt x="266" y="770"/>
                    </a:lnTo>
                    <a:lnTo>
                      <a:pt x="267" y="779"/>
                    </a:lnTo>
                    <a:lnTo>
                      <a:pt x="250" y="774"/>
                    </a:lnTo>
                    <a:lnTo>
                      <a:pt x="232" y="773"/>
                    </a:lnTo>
                    <a:lnTo>
                      <a:pt x="214" y="770"/>
                    </a:lnTo>
                    <a:lnTo>
                      <a:pt x="196" y="769"/>
                    </a:lnTo>
                    <a:lnTo>
                      <a:pt x="176" y="767"/>
                    </a:lnTo>
                    <a:lnTo>
                      <a:pt x="157" y="766"/>
                    </a:lnTo>
                    <a:lnTo>
                      <a:pt x="138" y="764"/>
                    </a:lnTo>
                    <a:lnTo>
                      <a:pt x="120" y="763"/>
                    </a:lnTo>
                    <a:lnTo>
                      <a:pt x="101" y="759"/>
                    </a:lnTo>
                    <a:lnTo>
                      <a:pt x="85" y="753"/>
                    </a:lnTo>
                    <a:lnTo>
                      <a:pt x="69" y="747"/>
                    </a:lnTo>
                    <a:lnTo>
                      <a:pt x="55" y="740"/>
                    </a:lnTo>
                    <a:lnTo>
                      <a:pt x="42" y="728"/>
                    </a:lnTo>
                    <a:lnTo>
                      <a:pt x="31" y="716"/>
                    </a:lnTo>
                    <a:lnTo>
                      <a:pt x="23" y="700"/>
                    </a:lnTo>
                    <a:lnTo>
                      <a:pt x="17" y="682"/>
                    </a:lnTo>
                    <a:lnTo>
                      <a:pt x="8" y="666"/>
                    </a:lnTo>
                    <a:lnTo>
                      <a:pt x="4" y="649"/>
                    </a:lnTo>
                    <a:lnTo>
                      <a:pt x="0" y="632"/>
                    </a:lnTo>
                    <a:lnTo>
                      <a:pt x="0" y="616"/>
                    </a:lnTo>
                    <a:lnTo>
                      <a:pt x="1" y="598"/>
                    </a:lnTo>
                    <a:lnTo>
                      <a:pt x="5" y="581"/>
                    </a:lnTo>
                    <a:lnTo>
                      <a:pt x="10" y="564"/>
                    </a:lnTo>
                    <a:lnTo>
                      <a:pt x="18" y="548"/>
                    </a:lnTo>
                    <a:lnTo>
                      <a:pt x="26" y="532"/>
                    </a:lnTo>
                    <a:lnTo>
                      <a:pt x="38" y="517"/>
                    </a:lnTo>
                    <a:lnTo>
                      <a:pt x="50" y="504"/>
                    </a:lnTo>
                    <a:lnTo>
                      <a:pt x="64" y="493"/>
                    </a:lnTo>
                    <a:lnTo>
                      <a:pt x="80" y="482"/>
                    </a:lnTo>
                    <a:lnTo>
                      <a:pt x="97" y="476"/>
                    </a:lnTo>
                    <a:lnTo>
                      <a:pt x="115" y="470"/>
                    </a:lnTo>
                    <a:lnTo>
                      <a:pt x="135" y="467"/>
                    </a:lnTo>
                    <a:lnTo>
                      <a:pt x="147" y="458"/>
                    </a:lnTo>
                    <a:lnTo>
                      <a:pt x="163" y="450"/>
                    </a:lnTo>
                    <a:lnTo>
                      <a:pt x="178" y="440"/>
                    </a:lnTo>
                    <a:lnTo>
                      <a:pt x="196" y="433"/>
                    </a:lnTo>
                    <a:lnTo>
                      <a:pt x="213" y="425"/>
                    </a:lnTo>
                    <a:lnTo>
                      <a:pt x="232" y="419"/>
                    </a:lnTo>
                    <a:lnTo>
                      <a:pt x="249" y="413"/>
                    </a:lnTo>
                    <a:lnTo>
                      <a:pt x="267" y="410"/>
                    </a:lnTo>
                    <a:lnTo>
                      <a:pt x="283" y="407"/>
                    </a:lnTo>
                    <a:lnTo>
                      <a:pt x="299" y="407"/>
                    </a:lnTo>
                    <a:lnTo>
                      <a:pt x="314" y="409"/>
                    </a:lnTo>
                    <a:lnTo>
                      <a:pt x="330" y="413"/>
                    </a:lnTo>
                    <a:lnTo>
                      <a:pt x="343" y="420"/>
                    </a:lnTo>
                    <a:lnTo>
                      <a:pt x="354" y="430"/>
                    </a:lnTo>
                    <a:lnTo>
                      <a:pt x="365" y="442"/>
                    </a:lnTo>
                    <a:lnTo>
                      <a:pt x="373" y="459"/>
                    </a:lnTo>
                    <a:lnTo>
                      <a:pt x="380" y="461"/>
                    </a:lnTo>
                    <a:lnTo>
                      <a:pt x="386" y="464"/>
                    </a:lnTo>
                    <a:lnTo>
                      <a:pt x="391" y="467"/>
                    </a:lnTo>
                    <a:lnTo>
                      <a:pt x="399" y="470"/>
                    </a:lnTo>
                    <a:lnTo>
                      <a:pt x="404" y="473"/>
                    </a:lnTo>
                    <a:lnTo>
                      <a:pt x="409" y="477"/>
                    </a:lnTo>
                    <a:lnTo>
                      <a:pt x="416" y="479"/>
                    </a:lnTo>
                    <a:lnTo>
                      <a:pt x="422" y="484"/>
                    </a:lnTo>
                    <a:lnTo>
                      <a:pt x="427" y="487"/>
                    </a:lnTo>
                    <a:lnTo>
                      <a:pt x="433" y="489"/>
                    </a:lnTo>
                    <a:lnTo>
                      <a:pt x="439" y="492"/>
                    </a:lnTo>
                    <a:lnTo>
                      <a:pt x="446" y="496"/>
                    </a:lnTo>
                    <a:lnTo>
                      <a:pt x="451" y="496"/>
                    </a:lnTo>
                    <a:lnTo>
                      <a:pt x="458" y="497"/>
                    </a:lnTo>
                    <a:lnTo>
                      <a:pt x="465" y="498"/>
                    </a:lnTo>
                    <a:lnTo>
                      <a:pt x="473" y="499"/>
                    </a:lnTo>
                    <a:lnTo>
                      <a:pt x="460" y="488"/>
                    </a:lnTo>
                    <a:lnTo>
                      <a:pt x="448" y="476"/>
                    </a:lnTo>
                    <a:lnTo>
                      <a:pt x="437" y="463"/>
                    </a:lnTo>
                    <a:lnTo>
                      <a:pt x="427" y="452"/>
                    </a:lnTo>
                    <a:lnTo>
                      <a:pt x="417" y="439"/>
                    </a:lnTo>
                    <a:lnTo>
                      <a:pt x="407" y="427"/>
                    </a:lnTo>
                    <a:lnTo>
                      <a:pt x="400" y="414"/>
                    </a:lnTo>
                    <a:lnTo>
                      <a:pt x="393" y="402"/>
                    </a:lnTo>
                    <a:lnTo>
                      <a:pt x="387" y="388"/>
                    </a:lnTo>
                    <a:lnTo>
                      <a:pt x="384" y="375"/>
                    </a:lnTo>
                    <a:lnTo>
                      <a:pt x="382" y="362"/>
                    </a:lnTo>
                    <a:lnTo>
                      <a:pt x="383" y="347"/>
                    </a:lnTo>
                    <a:lnTo>
                      <a:pt x="386" y="333"/>
                    </a:lnTo>
                    <a:lnTo>
                      <a:pt x="390" y="319"/>
                    </a:lnTo>
                    <a:lnTo>
                      <a:pt x="399" y="306"/>
                    </a:lnTo>
                    <a:lnTo>
                      <a:pt x="409" y="291"/>
                    </a:lnTo>
                    <a:lnTo>
                      <a:pt x="429" y="265"/>
                    </a:lnTo>
                    <a:lnTo>
                      <a:pt x="452" y="242"/>
                    </a:lnTo>
                    <a:lnTo>
                      <a:pt x="477" y="221"/>
                    </a:lnTo>
                    <a:lnTo>
                      <a:pt x="503" y="204"/>
                    </a:lnTo>
                    <a:lnTo>
                      <a:pt x="531" y="190"/>
                    </a:lnTo>
                    <a:lnTo>
                      <a:pt x="561" y="177"/>
                    </a:lnTo>
                    <a:lnTo>
                      <a:pt x="592" y="167"/>
                    </a:lnTo>
                    <a:lnTo>
                      <a:pt x="624" y="159"/>
                    </a:lnTo>
                    <a:lnTo>
                      <a:pt x="656" y="153"/>
                    </a:lnTo>
                    <a:lnTo>
                      <a:pt x="690" y="147"/>
                    </a:lnTo>
                    <a:lnTo>
                      <a:pt x="723" y="144"/>
                    </a:lnTo>
                    <a:lnTo>
                      <a:pt x="756" y="141"/>
                    </a:lnTo>
                    <a:lnTo>
                      <a:pt x="789" y="138"/>
                    </a:lnTo>
                    <a:lnTo>
                      <a:pt x="823" y="137"/>
                    </a:lnTo>
                    <a:lnTo>
                      <a:pt x="855" y="136"/>
                    </a:lnTo>
                    <a:lnTo>
                      <a:pt x="886" y="135"/>
                    </a:lnTo>
                    <a:lnTo>
                      <a:pt x="891" y="123"/>
                    </a:lnTo>
                    <a:lnTo>
                      <a:pt x="896" y="112"/>
                    </a:lnTo>
                    <a:lnTo>
                      <a:pt x="901" y="100"/>
                    </a:lnTo>
                    <a:lnTo>
                      <a:pt x="906" y="90"/>
                    </a:lnTo>
                    <a:lnTo>
                      <a:pt x="912" y="78"/>
                    </a:lnTo>
                    <a:lnTo>
                      <a:pt x="918" y="66"/>
                    </a:lnTo>
                    <a:lnTo>
                      <a:pt x="924" y="55"/>
                    </a:lnTo>
                    <a:lnTo>
                      <a:pt x="933" y="45"/>
                    </a:lnTo>
                    <a:lnTo>
                      <a:pt x="941" y="35"/>
                    </a:lnTo>
                    <a:lnTo>
                      <a:pt x="949" y="26"/>
                    </a:lnTo>
                    <a:lnTo>
                      <a:pt x="958" y="18"/>
                    </a:lnTo>
                    <a:lnTo>
                      <a:pt x="968" y="12"/>
                    </a:lnTo>
                    <a:lnTo>
                      <a:pt x="979" y="5"/>
                    </a:lnTo>
                    <a:lnTo>
                      <a:pt x="989" y="2"/>
                    </a:lnTo>
                    <a:lnTo>
                      <a:pt x="1002" y="0"/>
                    </a:lnTo>
                    <a:lnTo>
                      <a:pt x="10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1" name="Freeform 120"/>
              <p:cNvSpPr>
                <a:spLocks/>
              </p:cNvSpPr>
              <p:nvPr/>
            </p:nvSpPr>
            <p:spPr bwMode="auto">
              <a:xfrm>
                <a:off x="5748" y="2299"/>
                <a:ext cx="15" cy="13"/>
              </a:xfrm>
              <a:custGeom>
                <a:avLst/>
                <a:gdLst>
                  <a:gd name="T0" fmla="*/ 0 w 34"/>
                  <a:gd name="T1" fmla="*/ 0 h 28"/>
                  <a:gd name="T2" fmla="*/ 0 w 34"/>
                  <a:gd name="T3" fmla="*/ 0 h 28"/>
                  <a:gd name="T4" fmla="*/ 0 w 34"/>
                  <a:gd name="T5" fmla="*/ 0 h 28"/>
                  <a:gd name="T6" fmla="*/ 0 w 34"/>
                  <a:gd name="T7" fmla="*/ 0 h 28"/>
                  <a:gd name="T8" fmla="*/ 0 w 34"/>
                  <a:gd name="T9" fmla="*/ 0 h 28"/>
                  <a:gd name="T10" fmla="*/ 0 w 34"/>
                  <a:gd name="T11" fmla="*/ 0 h 28"/>
                  <a:gd name="T12" fmla="*/ 0 w 34"/>
                  <a:gd name="T13" fmla="*/ 0 h 28"/>
                  <a:gd name="T14" fmla="*/ 0 w 34"/>
                  <a:gd name="T15" fmla="*/ 0 h 28"/>
                  <a:gd name="T16" fmla="*/ 0 w 34"/>
                  <a:gd name="T17" fmla="*/ 0 h 28"/>
                  <a:gd name="T18" fmla="*/ 0 w 34"/>
                  <a:gd name="T19" fmla="*/ 0 h 28"/>
                  <a:gd name="T20" fmla="*/ 0 w 34"/>
                  <a:gd name="T21" fmla="*/ 0 h 28"/>
                  <a:gd name="T22" fmla="*/ 0 w 34"/>
                  <a:gd name="T23" fmla="*/ 0 h 28"/>
                  <a:gd name="T24" fmla="*/ 0 w 34"/>
                  <a:gd name="T25" fmla="*/ 0 h 28"/>
                  <a:gd name="T26" fmla="*/ 0 w 34"/>
                  <a:gd name="T27" fmla="*/ 0 h 28"/>
                  <a:gd name="T28" fmla="*/ 0 w 34"/>
                  <a:gd name="T29" fmla="*/ 0 h 28"/>
                  <a:gd name="T30" fmla="*/ 0 w 34"/>
                  <a:gd name="T31" fmla="*/ 0 h 28"/>
                  <a:gd name="T32" fmla="*/ 0 w 34"/>
                  <a:gd name="T33" fmla="*/ 0 h 28"/>
                  <a:gd name="T34" fmla="*/ 0 w 34"/>
                  <a:gd name="T35" fmla="*/ 0 h 28"/>
                  <a:gd name="T36" fmla="*/ 0 w 34"/>
                  <a:gd name="T37" fmla="*/ 0 h 28"/>
                  <a:gd name="T38" fmla="*/ 0 w 34"/>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28"/>
                  <a:gd name="T62" fmla="*/ 34 w 3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28">
                    <a:moveTo>
                      <a:pt x="2" y="3"/>
                    </a:moveTo>
                    <a:lnTo>
                      <a:pt x="9" y="0"/>
                    </a:lnTo>
                    <a:lnTo>
                      <a:pt x="16" y="0"/>
                    </a:lnTo>
                    <a:lnTo>
                      <a:pt x="20" y="0"/>
                    </a:lnTo>
                    <a:lnTo>
                      <a:pt x="25" y="2"/>
                    </a:lnTo>
                    <a:lnTo>
                      <a:pt x="30" y="6"/>
                    </a:lnTo>
                    <a:lnTo>
                      <a:pt x="34" y="12"/>
                    </a:lnTo>
                    <a:lnTo>
                      <a:pt x="34" y="17"/>
                    </a:lnTo>
                    <a:lnTo>
                      <a:pt x="33" y="22"/>
                    </a:lnTo>
                    <a:lnTo>
                      <a:pt x="29" y="26"/>
                    </a:lnTo>
                    <a:lnTo>
                      <a:pt x="26" y="28"/>
                    </a:lnTo>
                    <a:lnTo>
                      <a:pt x="22" y="28"/>
                    </a:lnTo>
                    <a:lnTo>
                      <a:pt x="16" y="28"/>
                    </a:lnTo>
                    <a:lnTo>
                      <a:pt x="9" y="23"/>
                    </a:lnTo>
                    <a:lnTo>
                      <a:pt x="2" y="16"/>
                    </a:lnTo>
                    <a:lnTo>
                      <a:pt x="2" y="12"/>
                    </a:lnTo>
                    <a:lnTo>
                      <a:pt x="1" y="9"/>
                    </a:lnTo>
                    <a:lnTo>
                      <a:pt x="0" y="5"/>
                    </a:lnTo>
                    <a:lnTo>
                      <a:pt x="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2" name="Freeform 121"/>
              <p:cNvSpPr>
                <a:spLocks/>
              </p:cNvSpPr>
              <p:nvPr/>
            </p:nvSpPr>
            <p:spPr bwMode="auto">
              <a:xfrm>
                <a:off x="5881" y="2302"/>
                <a:ext cx="109" cy="125"/>
              </a:xfrm>
              <a:custGeom>
                <a:avLst/>
                <a:gdLst>
                  <a:gd name="T0" fmla="*/ 0 w 263"/>
                  <a:gd name="T1" fmla="*/ 0 h 300"/>
                  <a:gd name="T2" fmla="*/ 0 w 263"/>
                  <a:gd name="T3" fmla="*/ 0 h 300"/>
                  <a:gd name="T4" fmla="*/ 0 w 263"/>
                  <a:gd name="T5" fmla="*/ 0 h 300"/>
                  <a:gd name="T6" fmla="*/ 0 w 263"/>
                  <a:gd name="T7" fmla="*/ 0 h 300"/>
                  <a:gd name="T8" fmla="*/ 0 w 263"/>
                  <a:gd name="T9" fmla="*/ 0 h 300"/>
                  <a:gd name="T10" fmla="*/ 0 w 263"/>
                  <a:gd name="T11" fmla="*/ 0 h 300"/>
                  <a:gd name="T12" fmla="*/ 0 w 263"/>
                  <a:gd name="T13" fmla="*/ 0 h 300"/>
                  <a:gd name="T14" fmla="*/ 0 w 263"/>
                  <a:gd name="T15" fmla="*/ 0 h 300"/>
                  <a:gd name="T16" fmla="*/ 0 w 263"/>
                  <a:gd name="T17" fmla="*/ 0 h 300"/>
                  <a:gd name="T18" fmla="*/ 0 w 263"/>
                  <a:gd name="T19" fmla="*/ 0 h 300"/>
                  <a:gd name="T20" fmla="*/ 0 w 263"/>
                  <a:gd name="T21" fmla="*/ 0 h 300"/>
                  <a:gd name="T22" fmla="*/ 0 w 263"/>
                  <a:gd name="T23" fmla="*/ 0 h 300"/>
                  <a:gd name="T24" fmla="*/ 0 w 263"/>
                  <a:gd name="T25" fmla="*/ 0 h 300"/>
                  <a:gd name="T26" fmla="*/ 0 w 263"/>
                  <a:gd name="T27" fmla="*/ 0 h 300"/>
                  <a:gd name="T28" fmla="*/ 0 w 263"/>
                  <a:gd name="T29" fmla="*/ 0 h 300"/>
                  <a:gd name="T30" fmla="*/ 0 w 263"/>
                  <a:gd name="T31" fmla="*/ 0 h 300"/>
                  <a:gd name="T32" fmla="*/ 0 w 263"/>
                  <a:gd name="T33" fmla="*/ 0 h 300"/>
                  <a:gd name="T34" fmla="*/ 0 w 263"/>
                  <a:gd name="T35" fmla="*/ 0 h 300"/>
                  <a:gd name="T36" fmla="*/ 0 w 263"/>
                  <a:gd name="T37" fmla="*/ 0 h 300"/>
                  <a:gd name="T38" fmla="*/ 0 w 263"/>
                  <a:gd name="T39" fmla="*/ 0 h 300"/>
                  <a:gd name="T40" fmla="*/ 0 w 263"/>
                  <a:gd name="T41" fmla="*/ 0 h 300"/>
                  <a:gd name="T42" fmla="*/ 0 w 263"/>
                  <a:gd name="T43" fmla="*/ 0 h 300"/>
                  <a:gd name="T44" fmla="*/ 0 w 263"/>
                  <a:gd name="T45" fmla="*/ 0 h 300"/>
                  <a:gd name="T46" fmla="*/ 0 w 263"/>
                  <a:gd name="T47" fmla="*/ 0 h 300"/>
                  <a:gd name="T48" fmla="*/ 0 w 263"/>
                  <a:gd name="T49" fmla="*/ 0 h 300"/>
                  <a:gd name="T50" fmla="*/ 0 w 263"/>
                  <a:gd name="T51" fmla="*/ 0 h 300"/>
                  <a:gd name="T52" fmla="*/ 0 w 263"/>
                  <a:gd name="T53" fmla="*/ 0 h 300"/>
                  <a:gd name="T54" fmla="*/ 0 w 263"/>
                  <a:gd name="T55" fmla="*/ 0 h 300"/>
                  <a:gd name="T56" fmla="*/ 0 w 263"/>
                  <a:gd name="T57" fmla="*/ 0 h 300"/>
                  <a:gd name="T58" fmla="*/ 0 w 263"/>
                  <a:gd name="T59" fmla="*/ 0 h 300"/>
                  <a:gd name="T60" fmla="*/ 0 w 263"/>
                  <a:gd name="T61" fmla="*/ 0 h 300"/>
                  <a:gd name="T62" fmla="*/ 0 w 263"/>
                  <a:gd name="T63" fmla="*/ 0 h 300"/>
                  <a:gd name="T64" fmla="*/ 0 w 263"/>
                  <a:gd name="T65" fmla="*/ 0 h 300"/>
                  <a:gd name="T66" fmla="*/ 0 w 263"/>
                  <a:gd name="T67" fmla="*/ 0 h 300"/>
                  <a:gd name="T68" fmla="*/ 0 w 263"/>
                  <a:gd name="T69" fmla="*/ 0 h 300"/>
                  <a:gd name="T70" fmla="*/ 0 w 263"/>
                  <a:gd name="T71" fmla="*/ 0 h 300"/>
                  <a:gd name="T72" fmla="*/ 0 w 263"/>
                  <a:gd name="T73" fmla="*/ 0 h 300"/>
                  <a:gd name="T74" fmla="*/ 0 w 263"/>
                  <a:gd name="T75" fmla="*/ 0 h 300"/>
                  <a:gd name="T76" fmla="*/ 0 w 263"/>
                  <a:gd name="T77" fmla="*/ 0 h 300"/>
                  <a:gd name="T78" fmla="*/ 0 w 263"/>
                  <a:gd name="T79" fmla="*/ 0 h 300"/>
                  <a:gd name="T80" fmla="*/ 0 w 263"/>
                  <a:gd name="T81" fmla="*/ 0 h 300"/>
                  <a:gd name="T82" fmla="*/ 0 w 263"/>
                  <a:gd name="T83" fmla="*/ 0 h 300"/>
                  <a:gd name="T84" fmla="*/ 0 w 263"/>
                  <a:gd name="T85" fmla="*/ 0 h 300"/>
                  <a:gd name="T86" fmla="*/ 0 w 263"/>
                  <a:gd name="T87" fmla="*/ 0 h 300"/>
                  <a:gd name="T88" fmla="*/ 0 w 263"/>
                  <a:gd name="T89" fmla="*/ 0 h 300"/>
                  <a:gd name="T90" fmla="*/ 0 w 263"/>
                  <a:gd name="T91" fmla="*/ 0 h 300"/>
                  <a:gd name="T92" fmla="*/ 0 w 263"/>
                  <a:gd name="T93" fmla="*/ 0 h 300"/>
                  <a:gd name="T94" fmla="*/ 0 w 263"/>
                  <a:gd name="T95" fmla="*/ 0 h 300"/>
                  <a:gd name="T96" fmla="*/ 0 w 263"/>
                  <a:gd name="T97" fmla="*/ 0 h 300"/>
                  <a:gd name="T98" fmla="*/ 0 w 263"/>
                  <a:gd name="T99" fmla="*/ 0 h 300"/>
                  <a:gd name="T100" fmla="*/ 0 w 263"/>
                  <a:gd name="T101" fmla="*/ 0 h 300"/>
                  <a:gd name="T102" fmla="*/ 0 w 263"/>
                  <a:gd name="T103" fmla="*/ 0 h 300"/>
                  <a:gd name="T104" fmla="*/ 0 w 263"/>
                  <a:gd name="T105" fmla="*/ 0 h 300"/>
                  <a:gd name="T106" fmla="*/ 0 w 263"/>
                  <a:gd name="T107" fmla="*/ 0 h 300"/>
                  <a:gd name="T108" fmla="*/ 0 w 263"/>
                  <a:gd name="T109" fmla="*/ 0 h 300"/>
                  <a:gd name="T110" fmla="*/ 0 w 263"/>
                  <a:gd name="T111" fmla="*/ 0 h 300"/>
                  <a:gd name="T112" fmla="*/ 0 w 263"/>
                  <a:gd name="T113" fmla="*/ 0 h 300"/>
                  <a:gd name="T114" fmla="*/ 0 w 263"/>
                  <a:gd name="T115" fmla="*/ 0 h 300"/>
                  <a:gd name="T116" fmla="*/ 0 w 263"/>
                  <a:gd name="T117" fmla="*/ 0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
                  <a:gd name="T178" fmla="*/ 0 h 300"/>
                  <a:gd name="T179" fmla="*/ 263 w 263"/>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 h="300">
                    <a:moveTo>
                      <a:pt x="190" y="0"/>
                    </a:moveTo>
                    <a:lnTo>
                      <a:pt x="194" y="1"/>
                    </a:lnTo>
                    <a:lnTo>
                      <a:pt x="197" y="3"/>
                    </a:lnTo>
                    <a:lnTo>
                      <a:pt x="199" y="6"/>
                    </a:lnTo>
                    <a:lnTo>
                      <a:pt x="201" y="10"/>
                    </a:lnTo>
                    <a:lnTo>
                      <a:pt x="201" y="18"/>
                    </a:lnTo>
                    <a:lnTo>
                      <a:pt x="201" y="27"/>
                    </a:lnTo>
                    <a:lnTo>
                      <a:pt x="193" y="25"/>
                    </a:lnTo>
                    <a:lnTo>
                      <a:pt x="185" y="27"/>
                    </a:lnTo>
                    <a:lnTo>
                      <a:pt x="177" y="29"/>
                    </a:lnTo>
                    <a:lnTo>
                      <a:pt x="170" y="33"/>
                    </a:lnTo>
                    <a:lnTo>
                      <a:pt x="163" y="36"/>
                    </a:lnTo>
                    <a:lnTo>
                      <a:pt x="156" y="40"/>
                    </a:lnTo>
                    <a:lnTo>
                      <a:pt x="148" y="41"/>
                    </a:lnTo>
                    <a:lnTo>
                      <a:pt x="141" y="43"/>
                    </a:lnTo>
                    <a:lnTo>
                      <a:pt x="141" y="47"/>
                    </a:lnTo>
                    <a:lnTo>
                      <a:pt x="140" y="53"/>
                    </a:lnTo>
                    <a:lnTo>
                      <a:pt x="137" y="56"/>
                    </a:lnTo>
                    <a:lnTo>
                      <a:pt x="130" y="58"/>
                    </a:lnTo>
                    <a:lnTo>
                      <a:pt x="139" y="60"/>
                    </a:lnTo>
                    <a:lnTo>
                      <a:pt x="148" y="60"/>
                    </a:lnTo>
                    <a:lnTo>
                      <a:pt x="157" y="60"/>
                    </a:lnTo>
                    <a:lnTo>
                      <a:pt x="166" y="60"/>
                    </a:lnTo>
                    <a:lnTo>
                      <a:pt x="175" y="60"/>
                    </a:lnTo>
                    <a:lnTo>
                      <a:pt x="184" y="60"/>
                    </a:lnTo>
                    <a:lnTo>
                      <a:pt x="193" y="60"/>
                    </a:lnTo>
                    <a:lnTo>
                      <a:pt x="202" y="61"/>
                    </a:lnTo>
                    <a:lnTo>
                      <a:pt x="198" y="65"/>
                    </a:lnTo>
                    <a:lnTo>
                      <a:pt x="194" y="70"/>
                    </a:lnTo>
                    <a:lnTo>
                      <a:pt x="187" y="72"/>
                    </a:lnTo>
                    <a:lnTo>
                      <a:pt x="183" y="74"/>
                    </a:lnTo>
                    <a:lnTo>
                      <a:pt x="176" y="74"/>
                    </a:lnTo>
                    <a:lnTo>
                      <a:pt x="169" y="75"/>
                    </a:lnTo>
                    <a:lnTo>
                      <a:pt x="163" y="75"/>
                    </a:lnTo>
                    <a:lnTo>
                      <a:pt x="156" y="75"/>
                    </a:lnTo>
                    <a:lnTo>
                      <a:pt x="148" y="74"/>
                    </a:lnTo>
                    <a:lnTo>
                      <a:pt x="141" y="74"/>
                    </a:lnTo>
                    <a:lnTo>
                      <a:pt x="134" y="74"/>
                    </a:lnTo>
                    <a:lnTo>
                      <a:pt x="129" y="76"/>
                    </a:lnTo>
                    <a:lnTo>
                      <a:pt x="123" y="77"/>
                    </a:lnTo>
                    <a:lnTo>
                      <a:pt x="119" y="79"/>
                    </a:lnTo>
                    <a:lnTo>
                      <a:pt x="114" y="82"/>
                    </a:lnTo>
                    <a:lnTo>
                      <a:pt x="111" y="89"/>
                    </a:lnTo>
                    <a:lnTo>
                      <a:pt x="107" y="92"/>
                    </a:lnTo>
                    <a:lnTo>
                      <a:pt x="106" y="94"/>
                    </a:lnTo>
                    <a:lnTo>
                      <a:pt x="106" y="95"/>
                    </a:lnTo>
                    <a:lnTo>
                      <a:pt x="108" y="97"/>
                    </a:lnTo>
                    <a:lnTo>
                      <a:pt x="110" y="97"/>
                    </a:lnTo>
                    <a:lnTo>
                      <a:pt x="116" y="98"/>
                    </a:lnTo>
                    <a:lnTo>
                      <a:pt x="121" y="98"/>
                    </a:lnTo>
                    <a:lnTo>
                      <a:pt x="128" y="98"/>
                    </a:lnTo>
                    <a:lnTo>
                      <a:pt x="134" y="97"/>
                    </a:lnTo>
                    <a:lnTo>
                      <a:pt x="141" y="97"/>
                    </a:lnTo>
                    <a:lnTo>
                      <a:pt x="147" y="97"/>
                    </a:lnTo>
                    <a:lnTo>
                      <a:pt x="154" y="98"/>
                    </a:lnTo>
                    <a:lnTo>
                      <a:pt x="159" y="98"/>
                    </a:lnTo>
                    <a:lnTo>
                      <a:pt x="165" y="100"/>
                    </a:lnTo>
                    <a:lnTo>
                      <a:pt x="169" y="102"/>
                    </a:lnTo>
                    <a:lnTo>
                      <a:pt x="173" y="107"/>
                    </a:lnTo>
                    <a:lnTo>
                      <a:pt x="166" y="110"/>
                    </a:lnTo>
                    <a:lnTo>
                      <a:pt x="160" y="112"/>
                    </a:lnTo>
                    <a:lnTo>
                      <a:pt x="154" y="112"/>
                    </a:lnTo>
                    <a:lnTo>
                      <a:pt x="148" y="112"/>
                    </a:lnTo>
                    <a:lnTo>
                      <a:pt x="141" y="111"/>
                    </a:lnTo>
                    <a:lnTo>
                      <a:pt x="135" y="111"/>
                    </a:lnTo>
                    <a:lnTo>
                      <a:pt x="128" y="111"/>
                    </a:lnTo>
                    <a:lnTo>
                      <a:pt x="122" y="114"/>
                    </a:lnTo>
                    <a:lnTo>
                      <a:pt x="122" y="117"/>
                    </a:lnTo>
                    <a:lnTo>
                      <a:pt x="125" y="119"/>
                    </a:lnTo>
                    <a:lnTo>
                      <a:pt x="125" y="122"/>
                    </a:lnTo>
                    <a:lnTo>
                      <a:pt x="127" y="128"/>
                    </a:lnTo>
                    <a:lnTo>
                      <a:pt x="137" y="133"/>
                    </a:lnTo>
                    <a:lnTo>
                      <a:pt x="148" y="137"/>
                    </a:lnTo>
                    <a:lnTo>
                      <a:pt x="161" y="139"/>
                    </a:lnTo>
                    <a:lnTo>
                      <a:pt x="174" y="143"/>
                    </a:lnTo>
                    <a:lnTo>
                      <a:pt x="186" y="145"/>
                    </a:lnTo>
                    <a:lnTo>
                      <a:pt x="200" y="148"/>
                    </a:lnTo>
                    <a:lnTo>
                      <a:pt x="213" y="149"/>
                    </a:lnTo>
                    <a:lnTo>
                      <a:pt x="225" y="153"/>
                    </a:lnTo>
                    <a:lnTo>
                      <a:pt x="235" y="155"/>
                    </a:lnTo>
                    <a:lnTo>
                      <a:pt x="245" y="160"/>
                    </a:lnTo>
                    <a:lnTo>
                      <a:pt x="253" y="166"/>
                    </a:lnTo>
                    <a:lnTo>
                      <a:pt x="259" y="174"/>
                    </a:lnTo>
                    <a:lnTo>
                      <a:pt x="261" y="183"/>
                    </a:lnTo>
                    <a:lnTo>
                      <a:pt x="263" y="195"/>
                    </a:lnTo>
                    <a:lnTo>
                      <a:pt x="260" y="210"/>
                    </a:lnTo>
                    <a:lnTo>
                      <a:pt x="257" y="228"/>
                    </a:lnTo>
                    <a:lnTo>
                      <a:pt x="253" y="233"/>
                    </a:lnTo>
                    <a:lnTo>
                      <a:pt x="251" y="237"/>
                    </a:lnTo>
                    <a:lnTo>
                      <a:pt x="246" y="240"/>
                    </a:lnTo>
                    <a:lnTo>
                      <a:pt x="242" y="243"/>
                    </a:lnTo>
                    <a:lnTo>
                      <a:pt x="237" y="243"/>
                    </a:lnTo>
                    <a:lnTo>
                      <a:pt x="232" y="243"/>
                    </a:lnTo>
                    <a:lnTo>
                      <a:pt x="226" y="243"/>
                    </a:lnTo>
                    <a:lnTo>
                      <a:pt x="221" y="242"/>
                    </a:lnTo>
                    <a:lnTo>
                      <a:pt x="214" y="240"/>
                    </a:lnTo>
                    <a:lnTo>
                      <a:pt x="208" y="239"/>
                    </a:lnTo>
                    <a:lnTo>
                      <a:pt x="202" y="237"/>
                    </a:lnTo>
                    <a:lnTo>
                      <a:pt x="197" y="237"/>
                    </a:lnTo>
                    <a:lnTo>
                      <a:pt x="191" y="236"/>
                    </a:lnTo>
                    <a:lnTo>
                      <a:pt x="185" y="236"/>
                    </a:lnTo>
                    <a:lnTo>
                      <a:pt x="182" y="237"/>
                    </a:lnTo>
                    <a:lnTo>
                      <a:pt x="178" y="240"/>
                    </a:lnTo>
                    <a:lnTo>
                      <a:pt x="185" y="244"/>
                    </a:lnTo>
                    <a:lnTo>
                      <a:pt x="195" y="250"/>
                    </a:lnTo>
                    <a:lnTo>
                      <a:pt x="203" y="254"/>
                    </a:lnTo>
                    <a:lnTo>
                      <a:pt x="212" y="262"/>
                    </a:lnTo>
                    <a:lnTo>
                      <a:pt x="219" y="268"/>
                    </a:lnTo>
                    <a:lnTo>
                      <a:pt x="223" y="276"/>
                    </a:lnTo>
                    <a:lnTo>
                      <a:pt x="224" y="281"/>
                    </a:lnTo>
                    <a:lnTo>
                      <a:pt x="225" y="285"/>
                    </a:lnTo>
                    <a:lnTo>
                      <a:pt x="225" y="290"/>
                    </a:lnTo>
                    <a:lnTo>
                      <a:pt x="225" y="296"/>
                    </a:lnTo>
                    <a:lnTo>
                      <a:pt x="216" y="288"/>
                    </a:lnTo>
                    <a:lnTo>
                      <a:pt x="207" y="282"/>
                    </a:lnTo>
                    <a:lnTo>
                      <a:pt x="200" y="277"/>
                    </a:lnTo>
                    <a:lnTo>
                      <a:pt x="193" y="275"/>
                    </a:lnTo>
                    <a:lnTo>
                      <a:pt x="185" y="275"/>
                    </a:lnTo>
                    <a:lnTo>
                      <a:pt x="182" y="280"/>
                    </a:lnTo>
                    <a:lnTo>
                      <a:pt x="179" y="282"/>
                    </a:lnTo>
                    <a:lnTo>
                      <a:pt x="178" y="287"/>
                    </a:lnTo>
                    <a:lnTo>
                      <a:pt x="176" y="291"/>
                    </a:lnTo>
                    <a:lnTo>
                      <a:pt x="176" y="300"/>
                    </a:lnTo>
                    <a:lnTo>
                      <a:pt x="170" y="295"/>
                    </a:lnTo>
                    <a:lnTo>
                      <a:pt x="165" y="291"/>
                    </a:lnTo>
                    <a:lnTo>
                      <a:pt x="160" y="288"/>
                    </a:lnTo>
                    <a:lnTo>
                      <a:pt x="155" y="285"/>
                    </a:lnTo>
                    <a:lnTo>
                      <a:pt x="149" y="281"/>
                    </a:lnTo>
                    <a:lnTo>
                      <a:pt x="144" y="277"/>
                    </a:lnTo>
                    <a:lnTo>
                      <a:pt x="139" y="273"/>
                    </a:lnTo>
                    <a:lnTo>
                      <a:pt x="134" y="270"/>
                    </a:lnTo>
                    <a:lnTo>
                      <a:pt x="128" y="268"/>
                    </a:lnTo>
                    <a:lnTo>
                      <a:pt x="122" y="264"/>
                    </a:lnTo>
                    <a:lnTo>
                      <a:pt x="116" y="262"/>
                    </a:lnTo>
                    <a:lnTo>
                      <a:pt x="110" y="259"/>
                    </a:lnTo>
                    <a:lnTo>
                      <a:pt x="105" y="256"/>
                    </a:lnTo>
                    <a:lnTo>
                      <a:pt x="99" y="254"/>
                    </a:lnTo>
                    <a:lnTo>
                      <a:pt x="92" y="252"/>
                    </a:lnTo>
                    <a:lnTo>
                      <a:pt x="87" y="252"/>
                    </a:lnTo>
                    <a:lnTo>
                      <a:pt x="87" y="257"/>
                    </a:lnTo>
                    <a:lnTo>
                      <a:pt x="91" y="262"/>
                    </a:lnTo>
                    <a:lnTo>
                      <a:pt x="96" y="268"/>
                    </a:lnTo>
                    <a:lnTo>
                      <a:pt x="104" y="272"/>
                    </a:lnTo>
                    <a:lnTo>
                      <a:pt x="110" y="278"/>
                    </a:lnTo>
                    <a:lnTo>
                      <a:pt x="117" y="284"/>
                    </a:lnTo>
                    <a:lnTo>
                      <a:pt x="120" y="290"/>
                    </a:lnTo>
                    <a:lnTo>
                      <a:pt x="122" y="300"/>
                    </a:lnTo>
                    <a:lnTo>
                      <a:pt x="115" y="297"/>
                    </a:lnTo>
                    <a:lnTo>
                      <a:pt x="109" y="295"/>
                    </a:lnTo>
                    <a:lnTo>
                      <a:pt x="104" y="292"/>
                    </a:lnTo>
                    <a:lnTo>
                      <a:pt x="99" y="290"/>
                    </a:lnTo>
                    <a:lnTo>
                      <a:pt x="93" y="287"/>
                    </a:lnTo>
                    <a:lnTo>
                      <a:pt x="88" y="284"/>
                    </a:lnTo>
                    <a:lnTo>
                      <a:pt x="83" y="281"/>
                    </a:lnTo>
                    <a:lnTo>
                      <a:pt x="78" y="279"/>
                    </a:lnTo>
                    <a:lnTo>
                      <a:pt x="75" y="281"/>
                    </a:lnTo>
                    <a:lnTo>
                      <a:pt x="73" y="284"/>
                    </a:lnTo>
                    <a:lnTo>
                      <a:pt x="68" y="284"/>
                    </a:lnTo>
                    <a:lnTo>
                      <a:pt x="64" y="285"/>
                    </a:lnTo>
                    <a:lnTo>
                      <a:pt x="56" y="283"/>
                    </a:lnTo>
                    <a:lnTo>
                      <a:pt x="50" y="282"/>
                    </a:lnTo>
                    <a:lnTo>
                      <a:pt x="44" y="280"/>
                    </a:lnTo>
                    <a:lnTo>
                      <a:pt x="37" y="277"/>
                    </a:lnTo>
                    <a:lnTo>
                      <a:pt x="30" y="272"/>
                    </a:lnTo>
                    <a:lnTo>
                      <a:pt x="24" y="269"/>
                    </a:lnTo>
                    <a:lnTo>
                      <a:pt x="17" y="265"/>
                    </a:lnTo>
                    <a:lnTo>
                      <a:pt x="12" y="261"/>
                    </a:lnTo>
                    <a:lnTo>
                      <a:pt x="8" y="255"/>
                    </a:lnTo>
                    <a:lnTo>
                      <a:pt x="6" y="251"/>
                    </a:lnTo>
                    <a:lnTo>
                      <a:pt x="4" y="246"/>
                    </a:lnTo>
                    <a:lnTo>
                      <a:pt x="5" y="242"/>
                    </a:lnTo>
                    <a:lnTo>
                      <a:pt x="2" y="233"/>
                    </a:lnTo>
                    <a:lnTo>
                      <a:pt x="3" y="229"/>
                    </a:lnTo>
                    <a:lnTo>
                      <a:pt x="5" y="224"/>
                    </a:lnTo>
                    <a:lnTo>
                      <a:pt x="9" y="220"/>
                    </a:lnTo>
                    <a:lnTo>
                      <a:pt x="13" y="215"/>
                    </a:lnTo>
                    <a:lnTo>
                      <a:pt x="20" y="213"/>
                    </a:lnTo>
                    <a:lnTo>
                      <a:pt x="27" y="211"/>
                    </a:lnTo>
                    <a:lnTo>
                      <a:pt x="35" y="210"/>
                    </a:lnTo>
                    <a:lnTo>
                      <a:pt x="44" y="208"/>
                    </a:lnTo>
                    <a:lnTo>
                      <a:pt x="53" y="207"/>
                    </a:lnTo>
                    <a:lnTo>
                      <a:pt x="61" y="206"/>
                    </a:lnTo>
                    <a:lnTo>
                      <a:pt x="70" y="206"/>
                    </a:lnTo>
                    <a:lnTo>
                      <a:pt x="78" y="206"/>
                    </a:lnTo>
                    <a:lnTo>
                      <a:pt x="86" y="206"/>
                    </a:lnTo>
                    <a:lnTo>
                      <a:pt x="92" y="205"/>
                    </a:lnTo>
                    <a:lnTo>
                      <a:pt x="99" y="205"/>
                    </a:lnTo>
                    <a:lnTo>
                      <a:pt x="104" y="202"/>
                    </a:lnTo>
                    <a:lnTo>
                      <a:pt x="110" y="201"/>
                    </a:lnTo>
                    <a:lnTo>
                      <a:pt x="116" y="201"/>
                    </a:lnTo>
                    <a:lnTo>
                      <a:pt x="123" y="201"/>
                    </a:lnTo>
                    <a:lnTo>
                      <a:pt x="129" y="200"/>
                    </a:lnTo>
                    <a:lnTo>
                      <a:pt x="136" y="200"/>
                    </a:lnTo>
                    <a:lnTo>
                      <a:pt x="142" y="200"/>
                    </a:lnTo>
                    <a:lnTo>
                      <a:pt x="148" y="201"/>
                    </a:lnTo>
                    <a:lnTo>
                      <a:pt x="155" y="200"/>
                    </a:lnTo>
                    <a:lnTo>
                      <a:pt x="161" y="200"/>
                    </a:lnTo>
                    <a:lnTo>
                      <a:pt x="166" y="199"/>
                    </a:lnTo>
                    <a:lnTo>
                      <a:pt x="174" y="199"/>
                    </a:lnTo>
                    <a:lnTo>
                      <a:pt x="180" y="197"/>
                    </a:lnTo>
                    <a:lnTo>
                      <a:pt x="185" y="196"/>
                    </a:lnTo>
                    <a:lnTo>
                      <a:pt x="191" y="194"/>
                    </a:lnTo>
                    <a:lnTo>
                      <a:pt x="197" y="193"/>
                    </a:lnTo>
                    <a:lnTo>
                      <a:pt x="185" y="182"/>
                    </a:lnTo>
                    <a:lnTo>
                      <a:pt x="171" y="176"/>
                    </a:lnTo>
                    <a:lnTo>
                      <a:pt x="156" y="171"/>
                    </a:lnTo>
                    <a:lnTo>
                      <a:pt x="139" y="169"/>
                    </a:lnTo>
                    <a:lnTo>
                      <a:pt x="120" y="167"/>
                    </a:lnTo>
                    <a:lnTo>
                      <a:pt x="101" y="166"/>
                    </a:lnTo>
                    <a:lnTo>
                      <a:pt x="83" y="165"/>
                    </a:lnTo>
                    <a:lnTo>
                      <a:pt x="65" y="164"/>
                    </a:lnTo>
                    <a:lnTo>
                      <a:pt x="47" y="160"/>
                    </a:lnTo>
                    <a:lnTo>
                      <a:pt x="32" y="158"/>
                    </a:lnTo>
                    <a:lnTo>
                      <a:pt x="19" y="153"/>
                    </a:lnTo>
                    <a:lnTo>
                      <a:pt x="10" y="146"/>
                    </a:lnTo>
                    <a:lnTo>
                      <a:pt x="2" y="136"/>
                    </a:lnTo>
                    <a:lnTo>
                      <a:pt x="0" y="123"/>
                    </a:lnTo>
                    <a:lnTo>
                      <a:pt x="2" y="107"/>
                    </a:lnTo>
                    <a:lnTo>
                      <a:pt x="10" y="87"/>
                    </a:lnTo>
                    <a:lnTo>
                      <a:pt x="14" y="72"/>
                    </a:lnTo>
                    <a:lnTo>
                      <a:pt x="22" y="60"/>
                    </a:lnTo>
                    <a:lnTo>
                      <a:pt x="29" y="51"/>
                    </a:lnTo>
                    <a:lnTo>
                      <a:pt x="39" y="44"/>
                    </a:lnTo>
                    <a:lnTo>
                      <a:pt x="49" y="38"/>
                    </a:lnTo>
                    <a:lnTo>
                      <a:pt x="62" y="34"/>
                    </a:lnTo>
                    <a:lnTo>
                      <a:pt x="73" y="30"/>
                    </a:lnTo>
                    <a:lnTo>
                      <a:pt x="87" y="28"/>
                    </a:lnTo>
                    <a:lnTo>
                      <a:pt x="100" y="25"/>
                    </a:lnTo>
                    <a:lnTo>
                      <a:pt x="112" y="24"/>
                    </a:lnTo>
                    <a:lnTo>
                      <a:pt x="125" y="22"/>
                    </a:lnTo>
                    <a:lnTo>
                      <a:pt x="139" y="21"/>
                    </a:lnTo>
                    <a:lnTo>
                      <a:pt x="152" y="16"/>
                    </a:lnTo>
                    <a:lnTo>
                      <a:pt x="165" y="13"/>
                    </a:lnTo>
                    <a:lnTo>
                      <a:pt x="177" y="6"/>
                    </a:lnTo>
                    <a:lnTo>
                      <a:pt x="1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3" name="Freeform 122"/>
              <p:cNvSpPr>
                <a:spLocks/>
              </p:cNvSpPr>
              <p:nvPr/>
            </p:nvSpPr>
            <p:spPr bwMode="auto">
              <a:xfrm>
                <a:off x="5831" y="2318"/>
                <a:ext cx="15" cy="13"/>
              </a:xfrm>
              <a:custGeom>
                <a:avLst/>
                <a:gdLst>
                  <a:gd name="T0" fmla="*/ 0 w 40"/>
                  <a:gd name="T1" fmla="*/ 0 h 41"/>
                  <a:gd name="T2" fmla="*/ 0 w 40"/>
                  <a:gd name="T3" fmla="*/ 0 h 41"/>
                  <a:gd name="T4" fmla="*/ 0 w 40"/>
                  <a:gd name="T5" fmla="*/ 0 h 41"/>
                  <a:gd name="T6" fmla="*/ 0 w 40"/>
                  <a:gd name="T7" fmla="*/ 0 h 41"/>
                  <a:gd name="T8" fmla="*/ 0 w 40"/>
                  <a:gd name="T9" fmla="*/ 0 h 41"/>
                  <a:gd name="T10" fmla="*/ 0 w 40"/>
                  <a:gd name="T11" fmla="*/ 0 h 41"/>
                  <a:gd name="T12" fmla="*/ 0 w 40"/>
                  <a:gd name="T13" fmla="*/ 0 h 41"/>
                  <a:gd name="T14" fmla="*/ 0 w 40"/>
                  <a:gd name="T15" fmla="*/ 0 h 41"/>
                  <a:gd name="T16" fmla="*/ 0 w 40"/>
                  <a:gd name="T17" fmla="*/ 0 h 41"/>
                  <a:gd name="T18" fmla="*/ 0 w 40"/>
                  <a:gd name="T19" fmla="*/ 0 h 41"/>
                  <a:gd name="T20" fmla="*/ 0 w 40"/>
                  <a:gd name="T21" fmla="*/ 0 h 41"/>
                  <a:gd name="T22" fmla="*/ 0 w 40"/>
                  <a:gd name="T23" fmla="*/ 0 h 41"/>
                  <a:gd name="T24" fmla="*/ 0 w 40"/>
                  <a:gd name="T25" fmla="*/ 0 h 41"/>
                  <a:gd name="T26" fmla="*/ 0 w 40"/>
                  <a:gd name="T27" fmla="*/ 0 h 41"/>
                  <a:gd name="T28" fmla="*/ 0 w 40"/>
                  <a:gd name="T29" fmla="*/ 0 h 41"/>
                  <a:gd name="T30" fmla="*/ 0 w 40"/>
                  <a:gd name="T31" fmla="*/ 0 h 41"/>
                  <a:gd name="T32" fmla="*/ 0 w 40"/>
                  <a:gd name="T33" fmla="*/ 0 h 41"/>
                  <a:gd name="T34" fmla="*/ 0 w 40"/>
                  <a:gd name="T35" fmla="*/ 0 h 41"/>
                  <a:gd name="T36" fmla="*/ 0 w 40"/>
                  <a:gd name="T37" fmla="*/ 0 h 41"/>
                  <a:gd name="T38" fmla="*/ 0 w 40"/>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1"/>
                  <a:gd name="T62" fmla="*/ 40 w 40"/>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1">
                    <a:moveTo>
                      <a:pt x="30" y="0"/>
                    </a:moveTo>
                    <a:lnTo>
                      <a:pt x="35" y="0"/>
                    </a:lnTo>
                    <a:lnTo>
                      <a:pt x="40" y="0"/>
                    </a:lnTo>
                    <a:lnTo>
                      <a:pt x="37" y="7"/>
                    </a:lnTo>
                    <a:lnTo>
                      <a:pt x="34" y="15"/>
                    </a:lnTo>
                    <a:lnTo>
                      <a:pt x="27" y="22"/>
                    </a:lnTo>
                    <a:lnTo>
                      <a:pt x="21" y="27"/>
                    </a:lnTo>
                    <a:lnTo>
                      <a:pt x="16" y="31"/>
                    </a:lnTo>
                    <a:lnTo>
                      <a:pt x="11" y="35"/>
                    </a:lnTo>
                    <a:lnTo>
                      <a:pt x="6" y="37"/>
                    </a:lnTo>
                    <a:lnTo>
                      <a:pt x="1" y="41"/>
                    </a:lnTo>
                    <a:lnTo>
                      <a:pt x="0" y="35"/>
                    </a:lnTo>
                    <a:lnTo>
                      <a:pt x="1" y="28"/>
                    </a:lnTo>
                    <a:lnTo>
                      <a:pt x="3" y="22"/>
                    </a:lnTo>
                    <a:lnTo>
                      <a:pt x="7" y="17"/>
                    </a:lnTo>
                    <a:lnTo>
                      <a:pt x="12" y="10"/>
                    </a:lnTo>
                    <a:lnTo>
                      <a:pt x="16" y="5"/>
                    </a:lnTo>
                    <a:lnTo>
                      <a:pt x="23" y="2"/>
                    </a:lnTo>
                    <a:lnTo>
                      <a:pt x="3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4" name="Freeform 123"/>
              <p:cNvSpPr>
                <a:spLocks/>
              </p:cNvSpPr>
              <p:nvPr/>
            </p:nvSpPr>
            <p:spPr bwMode="auto">
              <a:xfrm>
                <a:off x="5168" y="2353"/>
                <a:ext cx="117" cy="74"/>
              </a:xfrm>
              <a:custGeom>
                <a:avLst/>
                <a:gdLst>
                  <a:gd name="T0" fmla="*/ 0 w 285"/>
                  <a:gd name="T1" fmla="*/ 0 h 178"/>
                  <a:gd name="T2" fmla="*/ 0 w 285"/>
                  <a:gd name="T3" fmla="*/ 0 h 178"/>
                  <a:gd name="T4" fmla="*/ 0 w 285"/>
                  <a:gd name="T5" fmla="*/ 0 h 178"/>
                  <a:gd name="T6" fmla="*/ 0 w 285"/>
                  <a:gd name="T7" fmla="*/ 0 h 178"/>
                  <a:gd name="T8" fmla="*/ 0 w 285"/>
                  <a:gd name="T9" fmla="*/ 0 h 178"/>
                  <a:gd name="T10" fmla="*/ 0 w 285"/>
                  <a:gd name="T11" fmla="*/ 0 h 178"/>
                  <a:gd name="T12" fmla="*/ 0 w 285"/>
                  <a:gd name="T13" fmla="*/ 0 h 178"/>
                  <a:gd name="T14" fmla="*/ 0 w 285"/>
                  <a:gd name="T15" fmla="*/ 0 h 178"/>
                  <a:gd name="T16" fmla="*/ 0 w 285"/>
                  <a:gd name="T17" fmla="*/ 0 h 178"/>
                  <a:gd name="T18" fmla="*/ 0 w 285"/>
                  <a:gd name="T19" fmla="*/ 0 h 178"/>
                  <a:gd name="T20" fmla="*/ 0 w 285"/>
                  <a:gd name="T21" fmla="*/ 0 h 178"/>
                  <a:gd name="T22" fmla="*/ 0 w 285"/>
                  <a:gd name="T23" fmla="*/ 0 h 178"/>
                  <a:gd name="T24" fmla="*/ 0 w 285"/>
                  <a:gd name="T25" fmla="*/ 0 h 178"/>
                  <a:gd name="T26" fmla="*/ 0 w 285"/>
                  <a:gd name="T27" fmla="*/ 0 h 178"/>
                  <a:gd name="T28" fmla="*/ 0 w 285"/>
                  <a:gd name="T29" fmla="*/ 0 h 178"/>
                  <a:gd name="T30" fmla="*/ 0 w 285"/>
                  <a:gd name="T31" fmla="*/ 0 h 178"/>
                  <a:gd name="T32" fmla="*/ 0 w 285"/>
                  <a:gd name="T33" fmla="*/ 0 h 178"/>
                  <a:gd name="T34" fmla="*/ 0 w 285"/>
                  <a:gd name="T35" fmla="*/ 0 h 178"/>
                  <a:gd name="T36" fmla="*/ 0 w 285"/>
                  <a:gd name="T37" fmla="*/ 0 h 178"/>
                  <a:gd name="T38" fmla="*/ 0 w 285"/>
                  <a:gd name="T39" fmla="*/ 0 h 178"/>
                  <a:gd name="T40" fmla="*/ 0 w 285"/>
                  <a:gd name="T41" fmla="*/ 0 h 178"/>
                  <a:gd name="T42" fmla="*/ 0 w 285"/>
                  <a:gd name="T43" fmla="*/ 0 h 178"/>
                  <a:gd name="T44" fmla="*/ 0 w 285"/>
                  <a:gd name="T45" fmla="*/ 0 h 178"/>
                  <a:gd name="T46" fmla="*/ 0 w 285"/>
                  <a:gd name="T47" fmla="*/ 0 h 178"/>
                  <a:gd name="T48" fmla="*/ 0 w 285"/>
                  <a:gd name="T49" fmla="*/ 0 h 178"/>
                  <a:gd name="T50" fmla="*/ 0 w 285"/>
                  <a:gd name="T51" fmla="*/ 0 h 178"/>
                  <a:gd name="T52" fmla="*/ 0 w 285"/>
                  <a:gd name="T53" fmla="*/ 0 h 178"/>
                  <a:gd name="T54" fmla="*/ 0 w 285"/>
                  <a:gd name="T55" fmla="*/ 0 h 178"/>
                  <a:gd name="T56" fmla="*/ 0 w 285"/>
                  <a:gd name="T57" fmla="*/ 0 h 178"/>
                  <a:gd name="T58" fmla="*/ 0 w 285"/>
                  <a:gd name="T59" fmla="*/ 0 h 178"/>
                  <a:gd name="T60" fmla="*/ 0 w 285"/>
                  <a:gd name="T61" fmla="*/ 0 h 178"/>
                  <a:gd name="T62" fmla="*/ 0 w 285"/>
                  <a:gd name="T63" fmla="*/ 0 h 178"/>
                  <a:gd name="T64" fmla="*/ 0 w 285"/>
                  <a:gd name="T65" fmla="*/ 0 h 178"/>
                  <a:gd name="T66" fmla="*/ 0 w 285"/>
                  <a:gd name="T67" fmla="*/ 0 h 178"/>
                  <a:gd name="T68" fmla="*/ 0 w 285"/>
                  <a:gd name="T69" fmla="*/ 0 h 178"/>
                  <a:gd name="T70" fmla="*/ 0 w 285"/>
                  <a:gd name="T71" fmla="*/ 0 h 178"/>
                  <a:gd name="T72" fmla="*/ 0 w 285"/>
                  <a:gd name="T73" fmla="*/ 0 h 178"/>
                  <a:gd name="T74" fmla="*/ 0 w 285"/>
                  <a:gd name="T75" fmla="*/ 0 h 178"/>
                  <a:gd name="T76" fmla="*/ 0 w 285"/>
                  <a:gd name="T77" fmla="*/ 0 h 1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5"/>
                  <a:gd name="T118" fmla="*/ 0 h 178"/>
                  <a:gd name="T119" fmla="*/ 285 w 285"/>
                  <a:gd name="T120" fmla="*/ 178 h 1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5" h="178">
                    <a:moveTo>
                      <a:pt x="7" y="0"/>
                    </a:moveTo>
                    <a:lnTo>
                      <a:pt x="16" y="6"/>
                    </a:lnTo>
                    <a:lnTo>
                      <a:pt x="25" y="14"/>
                    </a:lnTo>
                    <a:lnTo>
                      <a:pt x="34" y="21"/>
                    </a:lnTo>
                    <a:lnTo>
                      <a:pt x="42" y="29"/>
                    </a:lnTo>
                    <a:lnTo>
                      <a:pt x="50" y="36"/>
                    </a:lnTo>
                    <a:lnTo>
                      <a:pt x="57" y="45"/>
                    </a:lnTo>
                    <a:lnTo>
                      <a:pt x="65" y="52"/>
                    </a:lnTo>
                    <a:lnTo>
                      <a:pt x="74" y="60"/>
                    </a:lnTo>
                    <a:lnTo>
                      <a:pt x="75" y="51"/>
                    </a:lnTo>
                    <a:lnTo>
                      <a:pt x="76" y="45"/>
                    </a:lnTo>
                    <a:lnTo>
                      <a:pt x="78" y="42"/>
                    </a:lnTo>
                    <a:lnTo>
                      <a:pt x="80" y="42"/>
                    </a:lnTo>
                    <a:lnTo>
                      <a:pt x="81" y="43"/>
                    </a:lnTo>
                    <a:lnTo>
                      <a:pt x="84" y="46"/>
                    </a:lnTo>
                    <a:lnTo>
                      <a:pt x="87" y="51"/>
                    </a:lnTo>
                    <a:lnTo>
                      <a:pt x="90" y="55"/>
                    </a:lnTo>
                    <a:lnTo>
                      <a:pt x="92" y="61"/>
                    </a:lnTo>
                    <a:lnTo>
                      <a:pt x="95" y="66"/>
                    </a:lnTo>
                    <a:lnTo>
                      <a:pt x="98" y="71"/>
                    </a:lnTo>
                    <a:lnTo>
                      <a:pt x="102" y="76"/>
                    </a:lnTo>
                    <a:lnTo>
                      <a:pt x="106" y="79"/>
                    </a:lnTo>
                    <a:lnTo>
                      <a:pt x="110" y="82"/>
                    </a:lnTo>
                    <a:lnTo>
                      <a:pt x="115" y="83"/>
                    </a:lnTo>
                    <a:lnTo>
                      <a:pt x="121" y="83"/>
                    </a:lnTo>
                    <a:lnTo>
                      <a:pt x="117" y="73"/>
                    </a:lnTo>
                    <a:lnTo>
                      <a:pt x="117" y="67"/>
                    </a:lnTo>
                    <a:lnTo>
                      <a:pt x="116" y="61"/>
                    </a:lnTo>
                    <a:lnTo>
                      <a:pt x="117" y="57"/>
                    </a:lnTo>
                    <a:lnTo>
                      <a:pt x="120" y="53"/>
                    </a:lnTo>
                    <a:lnTo>
                      <a:pt x="127" y="54"/>
                    </a:lnTo>
                    <a:lnTo>
                      <a:pt x="132" y="59"/>
                    </a:lnTo>
                    <a:lnTo>
                      <a:pt x="137" y="67"/>
                    </a:lnTo>
                    <a:lnTo>
                      <a:pt x="139" y="71"/>
                    </a:lnTo>
                    <a:lnTo>
                      <a:pt x="142" y="76"/>
                    </a:lnTo>
                    <a:lnTo>
                      <a:pt x="144" y="83"/>
                    </a:lnTo>
                    <a:lnTo>
                      <a:pt x="147" y="90"/>
                    </a:lnTo>
                    <a:lnTo>
                      <a:pt x="155" y="90"/>
                    </a:lnTo>
                    <a:lnTo>
                      <a:pt x="166" y="92"/>
                    </a:lnTo>
                    <a:lnTo>
                      <a:pt x="176" y="93"/>
                    </a:lnTo>
                    <a:lnTo>
                      <a:pt x="190" y="95"/>
                    </a:lnTo>
                    <a:lnTo>
                      <a:pt x="201" y="97"/>
                    </a:lnTo>
                    <a:lnTo>
                      <a:pt x="212" y="100"/>
                    </a:lnTo>
                    <a:lnTo>
                      <a:pt x="225" y="102"/>
                    </a:lnTo>
                    <a:lnTo>
                      <a:pt x="237" y="108"/>
                    </a:lnTo>
                    <a:lnTo>
                      <a:pt x="247" y="111"/>
                    </a:lnTo>
                    <a:lnTo>
                      <a:pt x="257" y="116"/>
                    </a:lnTo>
                    <a:lnTo>
                      <a:pt x="266" y="122"/>
                    </a:lnTo>
                    <a:lnTo>
                      <a:pt x="273" y="130"/>
                    </a:lnTo>
                    <a:lnTo>
                      <a:pt x="278" y="140"/>
                    </a:lnTo>
                    <a:lnTo>
                      <a:pt x="283" y="149"/>
                    </a:lnTo>
                    <a:lnTo>
                      <a:pt x="285" y="162"/>
                    </a:lnTo>
                    <a:lnTo>
                      <a:pt x="285" y="178"/>
                    </a:lnTo>
                    <a:lnTo>
                      <a:pt x="268" y="165"/>
                    </a:lnTo>
                    <a:lnTo>
                      <a:pt x="252" y="154"/>
                    </a:lnTo>
                    <a:lnTo>
                      <a:pt x="236" y="145"/>
                    </a:lnTo>
                    <a:lnTo>
                      <a:pt x="220" y="139"/>
                    </a:lnTo>
                    <a:lnTo>
                      <a:pt x="202" y="132"/>
                    </a:lnTo>
                    <a:lnTo>
                      <a:pt x="184" y="128"/>
                    </a:lnTo>
                    <a:lnTo>
                      <a:pt x="167" y="124"/>
                    </a:lnTo>
                    <a:lnTo>
                      <a:pt x="150" y="121"/>
                    </a:lnTo>
                    <a:lnTo>
                      <a:pt x="132" y="115"/>
                    </a:lnTo>
                    <a:lnTo>
                      <a:pt x="114" y="110"/>
                    </a:lnTo>
                    <a:lnTo>
                      <a:pt x="96" y="103"/>
                    </a:lnTo>
                    <a:lnTo>
                      <a:pt x="81" y="95"/>
                    </a:lnTo>
                    <a:lnTo>
                      <a:pt x="64" y="85"/>
                    </a:lnTo>
                    <a:lnTo>
                      <a:pt x="49" y="73"/>
                    </a:lnTo>
                    <a:lnTo>
                      <a:pt x="35" y="59"/>
                    </a:lnTo>
                    <a:lnTo>
                      <a:pt x="21" y="43"/>
                    </a:lnTo>
                    <a:lnTo>
                      <a:pt x="15" y="37"/>
                    </a:lnTo>
                    <a:lnTo>
                      <a:pt x="11" y="33"/>
                    </a:lnTo>
                    <a:lnTo>
                      <a:pt x="5" y="27"/>
                    </a:lnTo>
                    <a:lnTo>
                      <a:pt x="3" y="22"/>
                    </a:lnTo>
                    <a:lnTo>
                      <a:pt x="0" y="16"/>
                    </a:lnTo>
                    <a:lnTo>
                      <a:pt x="0" y="10"/>
                    </a:lnTo>
                    <a:lnTo>
                      <a:pt x="2"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5" name="Freeform 124"/>
              <p:cNvSpPr>
                <a:spLocks/>
              </p:cNvSpPr>
              <p:nvPr/>
            </p:nvSpPr>
            <p:spPr bwMode="auto">
              <a:xfrm>
                <a:off x="5783" y="2372"/>
                <a:ext cx="66" cy="62"/>
              </a:xfrm>
              <a:custGeom>
                <a:avLst/>
                <a:gdLst>
                  <a:gd name="T0" fmla="*/ 0 w 155"/>
                  <a:gd name="T1" fmla="*/ 0 h 148"/>
                  <a:gd name="T2" fmla="*/ 0 w 155"/>
                  <a:gd name="T3" fmla="*/ 0 h 148"/>
                  <a:gd name="T4" fmla="*/ 0 w 155"/>
                  <a:gd name="T5" fmla="*/ 0 h 148"/>
                  <a:gd name="T6" fmla="*/ 0 w 155"/>
                  <a:gd name="T7" fmla="*/ 0 h 148"/>
                  <a:gd name="T8" fmla="*/ 0 w 155"/>
                  <a:gd name="T9" fmla="*/ 0 h 148"/>
                  <a:gd name="T10" fmla="*/ 0 w 155"/>
                  <a:gd name="T11" fmla="*/ 0 h 148"/>
                  <a:gd name="T12" fmla="*/ 0 w 155"/>
                  <a:gd name="T13" fmla="*/ 0 h 148"/>
                  <a:gd name="T14" fmla="*/ 0 w 155"/>
                  <a:gd name="T15" fmla="*/ 0 h 148"/>
                  <a:gd name="T16" fmla="*/ 0 w 155"/>
                  <a:gd name="T17" fmla="*/ 0 h 148"/>
                  <a:gd name="T18" fmla="*/ 0 w 155"/>
                  <a:gd name="T19" fmla="*/ 0 h 148"/>
                  <a:gd name="T20" fmla="*/ 0 w 155"/>
                  <a:gd name="T21" fmla="*/ 0 h 148"/>
                  <a:gd name="T22" fmla="*/ 0 w 155"/>
                  <a:gd name="T23" fmla="*/ 0 h 148"/>
                  <a:gd name="T24" fmla="*/ 0 w 155"/>
                  <a:gd name="T25" fmla="*/ 0 h 148"/>
                  <a:gd name="T26" fmla="*/ 0 w 155"/>
                  <a:gd name="T27" fmla="*/ 0 h 148"/>
                  <a:gd name="T28" fmla="*/ 0 w 155"/>
                  <a:gd name="T29" fmla="*/ 0 h 148"/>
                  <a:gd name="T30" fmla="*/ 0 w 155"/>
                  <a:gd name="T31" fmla="*/ 0 h 148"/>
                  <a:gd name="T32" fmla="*/ 0 w 155"/>
                  <a:gd name="T33" fmla="*/ 0 h 148"/>
                  <a:gd name="T34" fmla="*/ 0 w 155"/>
                  <a:gd name="T35" fmla="*/ 0 h 148"/>
                  <a:gd name="T36" fmla="*/ 0 w 155"/>
                  <a:gd name="T37" fmla="*/ 0 h 148"/>
                  <a:gd name="T38" fmla="*/ 0 w 155"/>
                  <a:gd name="T39" fmla="*/ 0 h 148"/>
                  <a:gd name="T40" fmla="*/ 0 w 155"/>
                  <a:gd name="T41" fmla="*/ 0 h 148"/>
                  <a:gd name="T42" fmla="*/ 0 w 155"/>
                  <a:gd name="T43" fmla="*/ 0 h 148"/>
                  <a:gd name="T44" fmla="*/ 0 w 155"/>
                  <a:gd name="T45" fmla="*/ 0 h 148"/>
                  <a:gd name="T46" fmla="*/ 0 w 155"/>
                  <a:gd name="T47" fmla="*/ 0 h 148"/>
                  <a:gd name="T48" fmla="*/ 0 w 155"/>
                  <a:gd name="T49" fmla="*/ 0 h 148"/>
                  <a:gd name="T50" fmla="*/ 0 w 155"/>
                  <a:gd name="T51" fmla="*/ 0 h 148"/>
                  <a:gd name="T52" fmla="*/ 0 w 155"/>
                  <a:gd name="T53" fmla="*/ 0 h 148"/>
                  <a:gd name="T54" fmla="*/ 0 w 155"/>
                  <a:gd name="T55" fmla="*/ 0 h 148"/>
                  <a:gd name="T56" fmla="*/ 0 w 155"/>
                  <a:gd name="T57" fmla="*/ 0 h 148"/>
                  <a:gd name="T58" fmla="*/ 0 w 155"/>
                  <a:gd name="T59" fmla="*/ 0 h 148"/>
                  <a:gd name="T60" fmla="*/ 0 w 155"/>
                  <a:gd name="T61" fmla="*/ 0 h 148"/>
                  <a:gd name="T62" fmla="*/ 0 w 155"/>
                  <a:gd name="T63" fmla="*/ 0 h 148"/>
                  <a:gd name="T64" fmla="*/ 0 w 155"/>
                  <a:gd name="T65" fmla="*/ 0 h 148"/>
                  <a:gd name="T66" fmla="*/ 0 w 155"/>
                  <a:gd name="T67" fmla="*/ 0 h 148"/>
                  <a:gd name="T68" fmla="*/ 0 w 155"/>
                  <a:gd name="T69" fmla="*/ 0 h 148"/>
                  <a:gd name="T70" fmla="*/ 0 w 155"/>
                  <a:gd name="T71" fmla="*/ 0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48"/>
                  <a:gd name="T110" fmla="*/ 155 w 155"/>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48">
                    <a:moveTo>
                      <a:pt x="2" y="2"/>
                    </a:moveTo>
                    <a:lnTo>
                      <a:pt x="15" y="0"/>
                    </a:lnTo>
                    <a:lnTo>
                      <a:pt x="31" y="1"/>
                    </a:lnTo>
                    <a:lnTo>
                      <a:pt x="46" y="2"/>
                    </a:lnTo>
                    <a:lnTo>
                      <a:pt x="63" y="7"/>
                    </a:lnTo>
                    <a:lnTo>
                      <a:pt x="77" y="11"/>
                    </a:lnTo>
                    <a:lnTo>
                      <a:pt x="92" y="19"/>
                    </a:lnTo>
                    <a:lnTo>
                      <a:pt x="108" y="28"/>
                    </a:lnTo>
                    <a:lnTo>
                      <a:pt x="121" y="39"/>
                    </a:lnTo>
                    <a:lnTo>
                      <a:pt x="132" y="49"/>
                    </a:lnTo>
                    <a:lnTo>
                      <a:pt x="142" y="62"/>
                    </a:lnTo>
                    <a:lnTo>
                      <a:pt x="148" y="74"/>
                    </a:lnTo>
                    <a:lnTo>
                      <a:pt x="154" y="88"/>
                    </a:lnTo>
                    <a:lnTo>
                      <a:pt x="155" y="102"/>
                    </a:lnTo>
                    <a:lnTo>
                      <a:pt x="153" y="117"/>
                    </a:lnTo>
                    <a:lnTo>
                      <a:pt x="148" y="133"/>
                    </a:lnTo>
                    <a:lnTo>
                      <a:pt x="138" y="148"/>
                    </a:lnTo>
                    <a:lnTo>
                      <a:pt x="131" y="137"/>
                    </a:lnTo>
                    <a:lnTo>
                      <a:pt x="127" y="125"/>
                    </a:lnTo>
                    <a:lnTo>
                      <a:pt x="119" y="114"/>
                    </a:lnTo>
                    <a:lnTo>
                      <a:pt x="113" y="103"/>
                    </a:lnTo>
                    <a:lnTo>
                      <a:pt x="107" y="92"/>
                    </a:lnTo>
                    <a:lnTo>
                      <a:pt x="100" y="81"/>
                    </a:lnTo>
                    <a:lnTo>
                      <a:pt x="91" y="70"/>
                    </a:lnTo>
                    <a:lnTo>
                      <a:pt x="84" y="60"/>
                    </a:lnTo>
                    <a:lnTo>
                      <a:pt x="74" y="49"/>
                    </a:lnTo>
                    <a:lnTo>
                      <a:pt x="66" y="40"/>
                    </a:lnTo>
                    <a:lnTo>
                      <a:pt x="56" y="31"/>
                    </a:lnTo>
                    <a:lnTo>
                      <a:pt x="47" y="25"/>
                    </a:lnTo>
                    <a:lnTo>
                      <a:pt x="35" y="17"/>
                    </a:lnTo>
                    <a:lnTo>
                      <a:pt x="25" y="12"/>
                    </a:lnTo>
                    <a:lnTo>
                      <a:pt x="13" y="7"/>
                    </a:lnTo>
                    <a:lnTo>
                      <a:pt x="0" y="6"/>
                    </a:lnTo>
                    <a:lnTo>
                      <a:pt x="0" y="4"/>
                    </a:lnTo>
                    <a:lnTo>
                      <a:pt x="2"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6" name="Freeform 125"/>
              <p:cNvSpPr>
                <a:spLocks/>
              </p:cNvSpPr>
              <p:nvPr/>
            </p:nvSpPr>
            <p:spPr bwMode="auto">
              <a:xfrm>
                <a:off x="6047" y="2372"/>
                <a:ext cx="51" cy="59"/>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1"/>
                  <a:gd name="T161" fmla="*/ 121 w 12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1">
                    <a:moveTo>
                      <a:pt x="86" y="0"/>
                    </a:moveTo>
                    <a:lnTo>
                      <a:pt x="89" y="2"/>
                    </a:lnTo>
                    <a:lnTo>
                      <a:pt x="92" y="3"/>
                    </a:lnTo>
                    <a:lnTo>
                      <a:pt x="93" y="6"/>
                    </a:lnTo>
                    <a:lnTo>
                      <a:pt x="94" y="9"/>
                    </a:lnTo>
                    <a:lnTo>
                      <a:pt x="89" y="15"/>
                    </a:lnTo>
                    <a:lnTo>
                      <a:pt x="82" y="21"/>
                    </a:lnTo>
                    <a:lnTo>
                      <a:pt x="76" y="23"/>
                    </a:lnTo>
                    <a:lnTo>
                      <a:pt x="70" y="26"/>
                    </a:lnTo>
                    <a:lnTo>
                      <a:pt x="66" y="29"/>
                    </a:lnTo>
                    <a:lnTo>
                      <a:pt x="60" y="32"/>
                    </a:lnTo>
                    <a:lnTo>
                      <a:pt x="55" y="35"/>
                    </a:lnTo>
                    <a:lnTo>
                      <a:pt x="51" y="38"/>
                    </a:lnTo>
                    <a:lnTo>
                      <a:pt x="47" y="40"/>
                    </a:lnTo>
                    <a:lnTo>
                      <a:pt x="45" y="44"/>
                    </a:lnTo>
                    <a:lnTo>
                      <a:pt x="49" y="45"/>
                    </a:lnTo>
                    <a:lnTo>
                      <a:pt x="54" y="46"/>
                    </a:lnTo>
                    <a:lnTo>
                      <a:pt x="58" y="45"/>
                    </a:lnTo>
                    <a:lnTo>
                      <a:pt x="64" y="45"/>
                    </a:lnTo>
                    <a:lnTo>
                      <a:pt x="68" y="42"/>
                    </a:lnTo>
                    <a:lnTo>
                      <a:pt x="73" y="40"/>
                    </a:lnTo>
                    <a:lnTo>
                      <a:pt x="78" y="39"/>
                    </a:lnTo>
                    <a:lnTo>
                      <a:pt x="84" y="38"/>
                    </a:lnTo>
                    <a:lnTo>
                      <a:pt x="92" y="33"/>
                    </a:lnTo>
                    <a:lnTo>
                      <a:pt x="102" y="31"/>
                    </a:lnTo>
                    <a:lnTo>
                      <a:pt x="106" y="31"/>
                    </a:lnTo>
                    <a:lnTo>
                      <a:pt x="111" y="31"/>
                    </a:lnTo>
                    <a:lnTo>
                      <a:pt x="115" y="32"/>
                    </a:lnTo>
                    <a:lnTo>
                      <a:pt x="121" y="36"/>
                    </a:lnTo>
                    <a:lnTo>
                      <a:pt x="115" y="39"/>
                    </a:lnTo>
                    <a:lnTo>
                      <a:pt x="110" y="43"/>
                    </a:lnTo>
                    <a:lnTo>
                      <a:pt x="105" y="46"/>
                    </a:lnTo>
                    <a:lnTo>
                      <a:pt x="100" y="50"/>
                    </a:lnTo>
                    <a:lnTo>
                      <a:pt x="94" y="51"/>
                    </a:lnTo>
                    <a:lnTo>
                      <a:pt x="88" y="54"/>
                    </a:lnTo>
                    <a:lnTo>
                      <a:pt x="82" y="57"/>
                    </a:lnTo>
                    <a:lnTo>
                      <a:pt x="76" y="59"/>
                    </a:lnTo>
                    <a:lnTo>
                      <a:pt x="69" y="59"/>
                    </a:lnTo>
                    <a:lnTo>
                      <a:pt x="63" y="62"/>
                    </a:lnTo>
                    <a:lnTo>
                      <a:pt x="56" y="64"/>
                    </a:lnTo>
                    <a:lnTo>
                      <a:pt x="50" y="67"/>
                    </a:lnTo>
                    <a:lnTo>
                      <a:pt x="43" y="69"/>
                    </a:lnTo>
                    <a:lnTo>
                      <a:pt x="37" y="71"/>
                    </a:lnTo>
                    <a:lnTo>
                      <a:pt x="31" y="74"/>
                    </a:lnTo>
                    <a:lnTo>
                      <a:pt x="26" y="78"/>
                    </a:lnTo>
                    <a:lnTo>
                      <a:pt x="33" y="80"/>
                    </a:lnTo>
                    <a:lnTo>
                      <a:pt x="43" y="82"/>
                    </a:lnTo>
                    <a:lnTo>
                      <a:pt x="48" y="81"/>
                    </a:lnTo>
                    <a:lnTo>
                      <a:pt x="51" y="81"/>
                    </a:lnTo>
                    <a:lnTo>
                      <a:pt x="57" y="81"/>
                    </a:lnTo>
                    <a:lnTo>
                      <a:pt x="62" y="81"/>
                    </a:lnTo>
                    <a:lnTo>
                      <a:pt x="67" y="79"/>
                    </a:lnTo>
                    <a:lnTo>
                      <a:pt x="71" y="79"/>
                    </a:lnTo>
                    <a:lnTo>
                      <a:pt x="76" y="78"/>
                    </a:lnTo>
                    <a:lnTo>
                      <a:pt x="81" y="78"/>
                    </a:lnTo>
                    <a:lnTo>
                      <a:pt x="86" y="78"/>
                    </a:lnTo>
                    <a:lnTo>
                      <a:pt x="90" y="78"/>
                    </a:lnTo>
                    <a:lnTo>
                      <a:pt x="95" y="78"/>
                    </a:lnTo>
                    <a:lnTo>
                      <a:pt x="101" y="79"/>
                    </a:lnTo>
                    <a:lnTo>
                      <a:pt x="96" y="82"/>
                    </a:lnTo>
                    <a:lnTo>
                      <a:pt x="92" y="85"/>
                    </a:lnTo>
                    <a:lnTo>
                      <a:pt x="87" y="87"/>
                    </a:lnTo>
                    <a:lnTo>
                      <a:pt x="82" y="89"/>
                    </a:lnTo>
                    <a:lnTo>
                      <a:pt x="76" y="91"/>
                    </a:lnTo>
                    <a:lnTo>
                      <a:pt x="70" y="93"/>
                    </a:lnTo>
                    <a:lnTo>
                      <a:pt x="65" y="95"/>
                    </a:lnTo>
                    <a:lnTo>
                      <a:pt x="61" y="97"/>
                    </a:lnTo>
                    <a:lnTo>
                      <a:pt x="53" y="99"/>
                    </a:lnTo>
                    <a:lnTo>
                      <a:pt x="51" y="104"/>
                    </a:lnTo>
                    <a:lnTo>
                      <a:pt x="52" y="106"/>
                    </a:lnTo>
                    <a:lnTo>
                      <a:pt x="57" y="108"/>
                    </a:lnTo>
                    <a:lnTo>
                      <a:pt x="63" y="111"/>
                    </a:lnTo>
                    <a:lnTo>
                      <a:pt x="71" y="114"/>
                    </a:lnTo>
                    <a:lnTo>
                      <a:pt x="68" y="122"/>
                    </a:lnTo>
                    <a:lnTo>
                      <a:pt x="61" y="128"/>
                    </a:lnTo>
                    <a:lnTo>
                      <a:pt x="52" y="134"/>
                    </a:lnTo>
                    <a:lnTo>
                      <a:pt x="47" y="141"/>
                    </a:lnTo>
                    <a:lnTo>
                      <a:pt x="40" y="133"/>
                    </a:lnTo>
                    <a:lnTo>
                      <a:pt x="33" y="124"/>
                    </a:lnTo>
                    <a:lnTo>
                      <a:pt x="27" y="115"/>
                    </a:lnTo>
                    <a:lnTo>
                      <a:pt x="21" y="107"/>
                    </a:lnTo>
                    <a:lnTo>
                      <a:pt x="17" y="101"/>
                    </a:lnTo>
                    <a:lnTo>
                      <a:pt x="13" y="96"/>
                    </a:lnTo>
                    <a:lnTo>
                      <a:pt x="12" y="92"/>
                    </a:lnTo>
                    <a:lnTo>
                      <a:pt x="9" y="88"/>
                    </a:lnTo>
                    <a:lnTo>
                      <a:pt x="3" y="78"/>
                    </a:lnTo>
                    <a:lnTo>
                      <a:pt x="1" y="69"/>
                    </a:lnTo>
                    <a:lnTo>
                      <a:pt x="0" y="61"/>
                    </a:lnTo>
                    <a:lnTo>
                      <a:pt x="1" y="56"/>
                    </a:lnTo>
                    <a:lnTo>
                      <a:pt x="1" y="50"/>
                    </a:lnTo>
                    <a:lnTo>
                      <a:pt x="5" y="44"/>
                    </a:lnTo>
                    <a:lnTo>
                      <a:pt x="10" y="38"/>
                    </a:lnTo>
                    <a:lnTo>
                      <a:pt x="15" y="33"/>
                    </a:lnTo>
                    <a:lnTo>
                      <a:pt x="19" y="31"/>
                    </a:lnTo>
                    <a:lnTo>
                      <a:pt x="23" y="29"/>
                    </a:lnTo>
                    <a:lnTo>
                      <a:pt x="29" y="27"/>
                    </a:lnTo>
                    <a:lnTo>
                      <a:pt x="34" y="25"/>
                    </a:lnTo>
                    <a:lnTo>
                      <a:pt x="40" y="21"/>
                    </a:lnTo>
                    <a:lnTo>
                      <a:pt x="47" y="19"/>
                    </a:lnTo>
                    <a:lnTo>
                      <a:pt x="52" y="16"/>
                    </a:lnTo>
                    <a:lnTo>
                      <a:pt x="59" y="12"/>
                    </a:lnTo>
                    <a:lnTo>
                      <a:pt x="66" y="9"/>
                    </a:lnTo>
                    <a:lnTo>
                      <a:pt x="72" y="5"/>
                    </a:lnTo>
                    <a:lnTo>
                      <a:pt x="78" y="3"/>
                    </a:lnTo>
                    <a:lnTo>
                      <a:pt x="8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7" name="Freeform 126"/>
              <p:cNvSpPr>
                <a:spLocks/>
              </p:cNvSpPr>
              <p:nvPr/>
            </p:nvSpPr>
            <p:spPr bwMode="auto">
              <a:xfrm>
                <a:off x="5491" y="2372"/>
                <a:ext cx="35" cy="9"/>
              </a:xfrm>
              <a:custGeom>
                <a:avLst/>
                <a:gdLst>
                  <a:gd name="T0" fmla="*/ 0 w 82"/>
                  <a:gd name="T1" fmla="*/ 0 h 22"/>
                  <a:gd name="T2" fmla="*/ 0 w 82"/>
                  <a:gd name="T3" fmla="*/ 0 h 22"/>
                  <a:gd name="T4" fmla="*/ 0 w 82"/>
                  <a:gd name="T5" fmla="*/ 0 h 22"/>
                  <a:gd name="T6" fmla="*/ 0 w 82"/>
                  <a:gd name="T7" fmla="*/ 0 h 22"/>
                  <a:gd name="T8" fmla="*/ 0 w 82"/>
                  <a:gd name="T9" fmla="*/ 0 h 22"/>
                  <a:gd name="T10" fmla="*/ 0 w 82"/>
                  <a:gd name="T11" fmla="*/ 0 h 22"/>
                  <a:gd name="T12" fmla="*/ 0 w 82"/>
                  <a:gd name="T13" fmla="*/ 0 h 22"/>
                  <a:gd name="T14" fmla="*/ 0 w 82"/>
                  <a:gd name="T15" fmla="*/ 0 h 22"/>
                  <a:gd name="T16" fmla="*/ 0 w 82"/>
                  <a:gd name="T17" fmla="*/ 0 h 22"/>
                  <a:gd name="T18" fmla="*/ 0 w 82"/>
                  <a:gd name="T19" fmla="*/ 0 h 22"/>
                  <a:gd name="T20" fmla="*/ 0 w 82"/>
                  <a:gd name="T21" fmla="*/ 0 h 22"/>
                  <a:gd name="T22" fmla="*/ 0 w 82"/>
                  <a:gd name="T23" fmla="*/ 0 h 22"/>
                  <a:gd name="T24" fmla="*/ 0 w 82"/>
                  <a:gd name="T25" fmla="*/ 0 h 22"/>
                  <a:gd name="T26" fmla="*/ 0 w 82"/>
                  <a:gd name="T27" fmla="*/ 0 h 22"/>
                  <a:gd name="T28" fmla="*/ 0 w 82"/>
                  <a:gd name="T29" fmla="*/ 0 h 22"/>
                  <a:gd name="T30" fmla="*/ 0 w 82"/>
                  <a:gd name="T31" fmla="*/ 0 h 22"/>
                  <a:gd name="T32" fmla="*/ 0 w 82"/>
                  <a:gd name="T33" fmla="*/ 0 h 22"/>
                  <a:gd name="T34" fmla="*/ 0 w 82"/>
                  <a:gd name="T35" fmla="*/ 0 h 22"/>
                  <a:gd name="T36" fmla="*/ 0 w 82"/>
                  <a:gd name="T37" fmla="*/ 0 h 22"/>
                  <a:gd name="T38" fmla="*/ 0 w 82"/>
                  <a:gd name="T39" fmla="*/ 0 h 22"/>
                  <a:gd name="T40" fmla="*/ 0 w 82"/>
                  <a:gd name="T41" fmla="*/ 0 h 22"/>
                  <a:gd name="T42" fmla="*/ 0 w 82"/>
                  <a:gd name="T43" fmla="*/ 0 h 22"/>
                  <a:gd name="T44" fmla="*/ 0 w 82"/>
                  <a:gd name="T45" fmla="*/ 0 h 22"/>
                  <a:gd name="T46" fmla="*/ 0 w 82"/>
                  <a:gd name="T47" fmla="*/ 0 h 22"/>
                  <a:gd name="T48" fmla="*/ 0 w 82"/>
                  <a:gd name="T49" fmla="*/ 0 h 22"/>
                  <a:gd name="T50" fmla="*/ 0 w 82"/>
                  <a:gd name="T51" fmla="*/ 0 h 22"/>
                  <a:gd name="T52" fmla="*/ 0 w 82"/>
                  <a:gd name="T53" fmla="*/ 0 h 22"/>
                  <a:gd name="T54" fmla="*/ 0 w 82"/>
                  <a:gd name="T55" fmla="*/ 0 h 22"/>
                  <a:gd name="T56" fmla="*/ 0 w 82"/>
                  <a:gd name="T57" fmla="*/ 0 h 22"/>
                  <a:gd name="T58" fmla="*/ 0 w 82"/>
                  <a:gd name="T59" fmla="*/ 0 h 22"/>
                  <a:gd name="T60" fmla="*/ 0 w 82"/>
                  <a:gd name="T61" fmla="*/ 0 h 22"/>
                  <a:gd name="T62" fmla="*/ 0 w 82"/>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22"/>
                  <a:gd name="T98" fmla="*/ 82 w 82"/>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22">
                    <a:moveTo>
                      <a:pt x="58" y="0"/>
                    </a:moveTo>
                    <a:lnTo>
                      <a:pt x="64" y="0"/>
                    </a:lnTo>
                    <a:lnTo>
                      <a:pt x="70" y="0"/>
                    </a:lnTo>
                    <a:lnTo>
                      <a:pt x="75" y="0"/>
                    </a:lnTo>
                    <a:lnTo>
                      <a:pt x="82" y="0"/>
                    </a:lnTo>
                    <a:lnTo>
                      <a:pt x="82" y="1"/>
                    </a:lnTo>
                    <a:lnTo>
                      <a:pt x="82" y="2"/>
                    </a:lnTo>
                    <a:lnTo>
                      <a:pt x="74" y="4"/>
                    </a:lnTo>
                    <a:lnTo>
                      <a:pt x="66" y="9"/>
                    </a:lnTo>
                    <a:lnTo>
                      <a:pt x="58" y="11"/>
                    </a:lnTo>
                    <a:lnTo>
                      <a:pt x="50" y="16"/>
                    </a:lnTo>
                    <a:lnTo>
                      <a:pt x="42" y="19"/>
                    </a:lnTo>
                    <a:lnTo>
                      <a:pt x="33" y="21"/>
                    </a:lnTo>
                    <a:lnTo>
                      <a:pt x="25" y="22"/>
                    </a:lnTo>
                    <a:lnTo>
                      <a:pt x="17" y="22"/>
                    </a:lnTo>
                    <a:lnTo>
                      <a:pt x="12" y="21"/>
                    </a:lnTo>
                    <a:lnTo>
                      <a:pt x="7" y="19"/>
                    </a:lnTo>
                    <a:lnTo>
                      <a:pt x="4" y="17"/>
                    </a:lnTo>
                    <a:lnTo>
                      <a:pt x="0" y="15"/>
                    </a:lnTo>
                    <a:lnTo>
                      <a:pt x="5" y="11"/>
                    </a:lnTo>
                    <a:lnTo>
                      <a:pt x="9" y="9"/>
                    </a:lnTo>
                    <a:lnTo>
                      <a:pt x="14" y="8"/>
                    </a:lnTo>
                    <a:lnTo>
                      <a:pt x="19" y="7"/>
                    </a:lnTo>
                    <a:lnTo>
                      <a:pt x="24" y="6"/>
                    </a:lnTo>
                    <a:lnTo>
                      <a:pt x="28" y="5"/>
                    </a:lnTo>
                    <a:lnTo>
                      <a:pt x="33" y="4"/>
                    </a:lnTo>
                    <a:lnTo>
                      <a:pt x="39" y="4"/>
                    </a:lnTo>
                    <a:lnTo>
                      <a:pt x="43" y="3"/>
                    </a:lnTo>
                    <a:lnTo>
                      <a:pt x="48" y="2"/>
                    </a:lnTo>
                    <a:lnTo>
                      <a:pt x="52" y="1"/>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8" name="Freeform 127"/>
              <p:cNvSpPr>
                <a:spLocks/>
              </p:cNvSpPr>
              <p:nvPr/>
            </p:nvSpPr>
            <p:spPr bwMode="auto">
              <a:xfrm>
                <a:off x="5759" y="2372"/>
                <a:ext cx="55" cy="67"/>
              </a:xfrm>
              <a:custGeom>
                <a:avLst/>
                <a:gdLst>
                  <a:gd name="T0" fmla="*/ 0 w 123"/>
                  <a:gd name="T1" fmla="*/ 0 h 162"/>
                  <a:gd name="T2" fmla="*/ 0 w 123"/>
                  <a:gd name="T3" fmla="*/ 0 h 162"/>
                  <a:gd name="T4" fmla="*/ 0 w 123"/>
                  <a:gd name="T5" fmla="*/ 0 h 162"/>
                  <a:gd name="T6" fmla="*/ 0 w 123"/>
                  <a:gd name="T7" fmla="*/ 0 h 162"/>
                  <a:gd name="T8" fmla="*/ 0 w 123"/>
                  <a:gd name="T9" fmla="*/ 0 h 162"/>
                  <a:gd name="T10" fmla="*/ 0 w 123"/>
                  <a:gd name="T11" fmla="*/ 0 h 162"/>
                  <a:gd name="T12" fmla="*/ 0 w 123"/>
                  <a:gd name="T13" fmla="*/ 0 h 162"/>
                  <a:gd name="T14" fmla="*/ 0 w 123"/>
                  <a:gd name="T15" fmla="*/ 0 h 162"/>
                  <a:gd name="T16" fmla="*/ 0 w 123"/>
                  <a:gd name="T17" fmla="*/ 0 h 162"/>
                  <a:gd name="T18" fmla="*/ 0 w 123"/>
                  <a:gd name="T19" fmla="*/ 0 h 162"/>
                  <a:gd name="T20" fmla="*/ 0 w 123"/>
                  <a:gd name="T21" fmla="*/ 0 h 162"/>
                  <a:gd name="T22" fmla="*/ 0 w 123"/>
                  <a:gd name="T23" fmla="*/ 0 h 162"/>
                  <a:gd name="T24" fmla="*/ 0 w 123"/>
                  <a:gd name="T25" fmla="*/ 0 h 162"/>
                  <a:gd name="T26" fmla="*/ 0 w 123"/>
                  <a:gd name="T27" fmla="*/ 0 h 162"/>
                  <a:gd name="T28" fmla="*/ 0 w 123"/>
                  <a:gd name="T29" fmla="*/ 0 h 162"/>
                  <a:gd name="T30" fmla="*/ 0 w 123"/>
                  <a:gd name="T31" fmla="*/ 0 h 162"/>
                  <a:gd name="T32" fmla="*/ 0 w 123"/>
                  <a:gd name="T33" fmla="*/ 0 h 162"/>
                  <a:gd name="T34" fmla="*/ 0 w 123"/>
                  <a:gd name="T35" fmla="*/ 0 h 162"/>
                  <a:gd name="T36" fmla="*/ 0 w 123"/>
                  <a:gd name="T37" fmla="*/ 0 h 162"/>
                  <a:gd name="T38" fmla="*/ 0 w 123"/>
                  <a:gd name="T39" fmla="*/ 0 h 162"/>
                  <a:gd name="T40" fmla="*/ 0 w 123"/>
                  <a:gd name="T41" fmla="*/ 0 h 162"/>
                  <a:gd name="T42" fmla="*/ 0 w 123"/>
                  <a:gd name="T43" fmla="*/ 0 h 162"/>
                  <a:gd name="T44" fmla="*/ 0 w 123"/>
                  <a:gd name="T45" fmla="*/ 0 h 162"/>
                  <a:gd name="T46" fmla="*/ 0 w 123"/>
                  <a:gd name="T47" fmla="*/ 0 h 162"/>
                  <a:gd name="T48" fmla="*/ 0 w 123"/>
                  <a:gd name="T49" fmla="*/ 0 h 162"/>
                  <a:gd name="T50" fmla="*/ 0 w 123"/>
                  <a:gd name="T51" fmla="*/ 0 h 162"/>
                  <a:gd name="T52" fmla="*/ 0 w 123"/>
                  <a:gd name="T53" fmla="*/ 0 h 162"/>
                  <a:gd name="T54" fmla="*/ 0 w 123"/>
                  <a:gd name="T55" fmla="*/ 0 h 162"/>
                  <a:gd name="T56" fmla="*/ 0 w 123"/>
                  <a:gd name="T57" fmla="*/ 0 h 162"/>
                  <a:gd name="T58" fmla="*/ 0 w 123"/>
                  <a:gd name="T59" fmla="*/ 0 h 162"/>
                  <a:gd name="T60" fmla="*/ 0 w 123"/>
                  <a:gd name="T61" fmla="*/ 0 h 162"/>
                  <a:gd name="T62" fmla="*/ 0 w 123"/>
                  <a:gd name="T63" fmla="*/ 0 h 162"/>
                  <a:gd name="T64" fmla="*/ 0 w 123"/>
                  <a:gd name="T65" fmla="*/ 0 h 162"/>
                  <a:gd name="T66" fmla="*/ 0 w 123"/>
                  <a:gd name="T67" fmla="*/ 0 h 162"/>
                  <a:gd name="T68" fmla="*/ 0 w 123"/>
                  <a:gd name="T69" fmla="*/ 0 h 162"/>
                  <a:gd name="T70" fmla="*/ 0 w 123"/>
                  <a:gd name="T71" fmla="*/ 0 h 162"/>
                  <a:gd name="T72" fmla="*/ 0 w 123"/>
                  <a:gd name="T73" fmla="*/ 0 h 162"/>
                  <a:gd name="T74" fmla="*/ 0 w 123"/>
                  <a:gd name="T75" fmla="*/ 0 h 162"/>
                  <a:gd name="T76" fmla="*/ 0 w 123"/>
                  <a:gd name="T77" fmla="*/ 0 h 162"/>
                  <a:gd name="T78" fmla="*/ 0 w 123"/>
                  <a:gd name="T79" fmla="*/ 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162"/>
                  <a:gd name="T122" fmla="*/ 123 w 123"/>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162">
                    <a:moveTo>
                      <a:pt x="2" y="0"/>
                    </a:moveTo>
                    <a:lnTo>
                      <a:pt x="16" y="1"/>
                    </a:lnTo>
                    <a:lnTo>
                      <a:pt x="32" y="4"/>
                    </a:lnTo>
                    <a:lnTo>
                      <a:pt x="46" y="9"/>
                    </a:lnTo>
                    <a:lnTo>
                      <a:pt x="60" y="16"/>
                    </a:lnTo>
                    <a:lnTo>
                      <a:pt x="71" y="23"/>
                    </a:lnTo>
                    <a:lnTo>
                      <a:pt x="82" y="32"/>
                    </a:lnTo>
                    <a:lnTo>
                      <a:pt x="92" y="42"/>
                    </a:lnTo>
                    <a:lnTo>
                      <a:pt x="102" y="54"/>
                    </a:lnTo>
                    <a:lnTo>
                      <a:pt x="109" y="66"/>
                    </a:lnTo>
                    <a:lnTo>
                      <a:pt x="115" y="78"/>
                    </a:lnTo>
                    <a:lnTo>
                      <a:pt x="119" y="91"/>
                    </a:lnTo>
                    <a:lnTo>
                      <a:pt x="123" y="104"/>
                    </a:lnTo>
                    <a:lnTo>
                      <a:pt x="123" y="117"/>
                    </a:lnTo>
                    <a:lnTo>
                      <a:pt x="123" y="131"/>
                    </a:lnTo>
                    <a:lnTo>
                      <a:pt x="120" y="144"/>
                    </a:lnTo>
                    <a:lnTo>
                      <a:pt x="116" y="159"/>
                    </a:lnTo>
                    <a:lnTo>
                      <a:pt x="110" y="159"/>
                    </a:lnTo>
                    <a:lnTo>
                      <a:pt x="107" y="161"/>
                    </a:lnTo>
                    <a:lnTo>
                      <a:pt x="101" y="162"/>
                    </a:lnTo>
                    <a:lnTo>
                      <a:pt x="97" y="162"/>
                    </a:lnTo>
                    <a:lnTo>
                      <a:pt x="97" y="146"/>
                    </a:lnTo>
                    <a:lnTo>
                      <a:pt x="97" y="134"/>
                    </a:lnTo>
                    <a:lnTo>
                      <a:pt x="95" y="121"/>
                    </a:lnTo>
                    <a:lnTo>
                      <a:pt x="93" y="109"/>
                    </a:lnTo>
                    <a:lnTo>
                      <a:pt x="89" y="97"/>
                    </a:lnTo>
                    <a:lnTo>
                      <a:pt x="85" y="87"/>
                    </a:lnTo>
                    <a:lnTo>
                      <a:pt x="80" y="77"/>
                    </a:lnTo>
                    <a:lnTo>
                      <a:pt x="74" y="68"/>
                    </a:lnTo>
                    <a:lnTo>
                      <a:pt x="67" y="58"/>
                    </a:lnTo>
                    <a:lnTo>
                      <a:pt x="60" y="49"/>
                    </a:lnTo>
                    <a:lnTo>
                      <a:pt x="51" y="41"/>
                    </a:lnTo>
                    <a:lnTo>
                      <a:pt x="43" y="33"/>
                    </a:lnTo>
                    <a:lnTo>
                      <a:pt x="32" y="26"/>
                    </a:lnTo>
                    <a:lnTo>
                      <a:pt x="23" y="18"/>
                    </a:lnTo>
                    <a:lnTo>
                      <a:pt x="12" y="10"/>
                    </a:lnTo>
                    <a:lnTo>
                      <a:pt x="0" y="3"/>
                    </a:lnTo>
                    <a:lnTo>
                      <a:pt x="0" y="2"/>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9" name="Freeform 128"/>
              <p:cNvSpPr>
                <a:spLocks/>
              </p:cNvSpPr>
              <p:nvPr/>
            </p:nvSpPr>
            <p:spPr bwMode="auto">
              <a:xfrm>
                <a:off x="5451" y="2399"/>
                <a:ext cx="15" cy="7"/>
              </a:xfrm>
              <a:custGeom>
                <a:avLst/>
                <a:gdLst>
                  <a:gd name="T0" fmla="*/ 0 w 32"/>
                  <a:gd name="T1" fmla="*/ 0 h 16"/>
                  <a:gd name="T2" fmla="*/ 0 w 32"/>
                  <a:gd name="T3" fmla="*/ 0 h 16"/>
                  <a:gd name="T4" fmla="*/ 0 w 32"/>
                  <a:gd name="T5" fmla="*/ 0 h 16"/>
                  <a:gd name="T6" fmla="*/ 0 w 32"/>
                  <a:gd name="T7" fmla="*/ 0 h 16"/>
                  <a:gd name="T8" fmla="*/ 0 w 32"/>
                  <a:gd name="T9" fmla="*/ 0 h 16"/>
                  <a:gd name="T10" fmla="*/ 0 w 32"/>
                  <a:gd name="T11" fmla="*/ 0 h 16"/>
                  <a:gd name="T12" fmla="*/ 0 w 32"/>
                  <a:gd name="T13" fmla="*/ 0 h 16"/>
                  <a:gd name="T14" fmla="*/ 0 w 32"/>
                  <a:gd name="T15" fmla="*/ 0 h 16"/>
                  <a:gd name="T16" fmla="*/ 0 w 32"/>
                  <a:gd name="T17" fmla="*/ 0 h 16"/>
                  <a:gd name="T18" fmla="*/ 0 w 32"/>
                  <a:gd name="T19" fmla="*/ 0 h 16"/>
                  <a:gd name="T20" fmla="*/ 0 w 32"/>
                  <a:gd name="T21" fmla="*/ 0 h 16"/>
                  <a:gd name="T22" fmla="*/ 0 w 32"/>
                  <a:gd name="T23" fmla="*/ 0 h 16"/>
                  <a:gd name="T24" fmla="*/ 0 w 32"/>
                  <a:gd name="T25" fmla="*/ 0 h 16"/>
                  <a:gd name="T26" fmla="*/ 0 w 32"/>
                  <a:gd name="T27" fmla="*/ 0 h 16"/>
                  <a:gd name="T28" fmla="*/ 0 w 32"/>
                  <a:gd name="T29" fmla="*/ 0 h 16"/>
                  <a:gd name="T30" fmla="*/ 0 w 3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26" y="0"/>
                    </a:moveTo>
                    <a:lnTo>
                      <a:pt x="30" y="3"/>
                    </a:lnTo>
                    <a:lnTo>
                      <a:pt x="32" y="6"/>
                    </a:lnTo>
                    <a:lnTo>
                      <a:pt x="29" y="9"/>
                    </a:lnTo>
                    <a:lnTo>
                      <a:pt x="26" y="12"/>
                    </a:lnTo>
                    <a:lnTo>
                      <a:pt x="19" y="14"/>
                    </a:lnTo>
                    <a:lnTo>
                      <a:pt x="12" y="16"/>
                    </a:lnTo>
                    <a:lnTo>
                      <a:pt x="5" y="16"/>
                    </a:lnTo>
                    <a:lnTo>
                      <a:pt x="0" y="16"/>
                    </a:lnTo>
                    <a:lnTo>
                      <a:pt x="0" y="14"/>
                    </a:lnTo>
                    <a:lnTo>
                      <a:pt x="0" y="12"/>
                    </a:lnTo>
                    <a:lnTo>
                      <a:pt x="6" y="9"/>
                    </a:lnTo>
                    <a:lnTo>
                      <a:pt x="13" y="7"/>
                    </a:lnTo>
                    <a:lnTo>
                      <a:pt x="20" y="4"/>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0" name="Freeform 129"/>
              <p:cNvSpPr>
                <a:spLocks/>
              </p:cNvSpPr>
              <p:nvPr/>
            </p:nvSpPr>
            <p:spPr bwMode="auto">
              <a:xfrm>
                <a:off x="5812" y="2399"/>
                <a:ext cx="15" cy="40"/>
              </a:xfrm>
              <a:custGeom>
                <a:avLst/>
                <a:gdLst>
                  <a:gd name="T0" fmla="*/ 0 w 42"/>
                  <a:gd name="T1" fmla="*/ 0 h 119"/>
                  <a:gd name="T2" fmla="*/ 0 w 42"/>
                  <a:gd name="T3" fmla="*/ 0 h 119"/>
                  <a:gd name="T4" fmla="*/ 0 w 42"/>
                  <a:gd name="T5" fmla="*/ 0 h 119"/>
                  <a:gd name="T6" fmla="*/ 0 w 42"/>
                  <a:gd name="T7" fmla="*/ 0 h 119"/>
                  <a:gd name="T8" fmla="*/ 0 w 42"/>
                  <a:gd name="T9" fmla="*/ 0 h 119"/>
                  <a:gd name="T10" fmla="*/ 0 w 42"/>
                  <a:gd name="T11" fmla="*/ 0 h 119"/>
                  <a:gd name="T12" fmla="*/ 0 w 42"/>
                  <a:gd name="T13" fmla="*/ 0 h 119"/>
                  <a:gd name="T14" fmla="*/ 0 w 42"/>
                  <a:gd name="T15" fmla="*/ 0 h 119"/>
                  <a:gd name="T16" fmla="*/ 0 w 42"/>
                  <a:gd name="T17" fmla="*/ 0 h 119"/>
                  <a:gd name="T18" fmla="*/ 0 w 42"/>
                  <a:gd name="T19" fmla="*/ 0 h 119"/>
                  <a:gd name="T20" fmla="*/ 0 w 42"/>
                  <a:gd name="T21" fmla="*/ 0 h 119"/>
                  <a:gd name="T22" fmla="*/ 0 w 42"/>
                  <a:gd name="T23" fmla="*/ 0 h 119"/>
                  <a:gd name="T24" fmla="*/ 0 w 42"/>
                  <a:gd name="T25" fmla="*/ 0 h 119"/>
                  <a:gd name="T26" fmla="*/ 0 w 42"/>
                  <a:gd name="T27" fmla="*/ 0 h 119"/>
                  <a:gd name="T28" fmla="*/ 0 w 42"/>
                  <a:gd name="T29" fmla="*/ 0 h 119"/>
                  <a:gd name="T30" fmla="*/ 0 w 42"/>
                  <a:gd name="T31" fmla="*/ 0 h 119"/>
                  <a:gd name="T32" fmla="*/ 0 w 42"/>
                  <a:gd name="T33" fmla="*/ 0 h 119"/>
                  <a:gd name="T34" fmla="*/ 0 w 42"/>
                  <a:gd name="T35" fmla="*/ 0 h 119"/>
                  <a:gd name="T36" fmla="*/ 0 w 42"/>
                  <a:gd name="T37" fmla="*/ 0 h 119"/>
                  <a:gd name="T38" fmla="*/ 0 w 42"/>
                  <a:gd name="T39" fmla="*/ 0 h 119"/>
                  <a:gd name="T40" fmla="*/ 0 w 42"/>
                  <a:gd name="T41" fmla="*/ 0 h 119"/>
                  <a:gd name="T42" fmla="*/ 0 w 42"/>
                  <a:gd name="T43" fmla="*/ 0 h 119"/>
                  <a:gd name="T44" fmla="*/ 0 w 42"/>
                  <a:gd name="T45" fmla="*/ 0 h 119"/>
                  <a:gd name="T46" fmla="*/ 0 w 42"/>
                  <a:gd name="T47" fmla="*/ 0 h 119"/>
                  <a:gd name="T48" fmla="*/ 0 w 42"/>
                  <a:gd name="T49" fmla="*/ 0 h 119"/>
                  <a:gd name="T50" fmla="*/ 0 w 42"/>
                  <a:gd name="T51" fmla="*/ 0 h 119"/>
                  <a:gd name="T52" fmla="*/ 0 w 42"/>
                  <a:gd name="T53" fmla="*/ 0 h 119"/>
                  <a:gd name="T54" fmla="*/ 0 w 42"/>
                  <a:gd name="T55" fmla="*/ 0 h 119"/>
                  <a:gd name="T56" fmla="*/ 0 w 42"/>
                  <a:gd name="T57" fmla="*/ 0 h 119"/>
                  <a:gd name="T58" fmla="*/ 0 w 42"/>
                  <a:gd name="T59" fmla="*/ 0 h 119"/>
                  <a:gd name="T60" fmla="*/ 0 w 42"/>
                  <a:gd name="T61" fmla="*/ 0 h 119"/>
                  <a:gd name="T62" fmla="*/ 0 w 42"/>
                  <a:gd name="T63" fmla="*/ 0 h 119"/>
                  <a:gd name="T64" fmla="*/ 0 w 42"/>
                  <a:gd name="T65" fmla="*/ 0 h 119"/>
                  <a:gd name="T66" fmla="*/ 0 w 42"/>
                  <a:gd name="T67" fmla="*/ 0 h 119"/>
                  <a:gd name="T68" fmla="*/ 0 w 42"/>
                  <a:gd name="T69" fmla="*/ 0 h 119"/>
                  <a:gd name="T70" fmla="*/ 0 w 42"/>
                  <a:gd name="T71" fmla="*/ 0 h 119"/>
                  <a:gd name="T72" fmla="*/ 0 w 42"/>
                  <a:gd name="T73" fmla="*/ 0 h 119"/>
                  <a:gd name="T74" fmla="*/ 0 w 42"/>
                  <a:gd name="T75" fmla="*/ 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119"/>
                  <a:gd name="T116" fmla="*/ 42 w 42"/>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119">
                    <a:moveTo>
                      <a:pt x="0" y="0"/>
                    </a:moveTo>
                    <a:lnTo>
                      <a:pt x="5" y="3"/>
                    </a:lnTo>
                    <a:lnTo>
                      <a:pt x="12" y="8"/>
                    </a:lnTo>
                    <a:lnTo>
                      <a:pt x="17" y="12"/>
                    </a:lnTo>
                    <a:lnTo>
                      <a:pt x="23" y="18"/>
                    </a:lnTo>
                    <a:lnTo>
                      <a:pt x="25" y="23"/>
                    </a:lnTo>
                    <a:lnTo>
                      <a:pt x="29" y="30"/>
                    </a:lnTo>
                    <a:lnTo>
                      <a:pt x="32" y="37"/>
                    </a:lnTo>
                    <a:lnTo>
                      <a:pt x="34" y="45"/>
                    </a:lnTo>
                    <a:lnTo>
                      <a:pt x="35" y="52"/>
                    </a:lnTo>
                    <a:lnTo>
                      <a:pt x="37" y="59"/>
                    </a:lnTo>
                    <a:lnTo>
                      <a:pt x="39" y="67"/>
                    </a:lnTo>
                    <a:lnTo>
                      <a:pt x="41" y="74"/>
                    </a:lnTo>
                    <a:lnTo>
                      <a:pt x="41" y="81"/>
                    </a:lnTo>
                    <a:lnTo>
                      <a:pt x="42" y="89"/>
                    </a:lnTo>
                    <a:lnTo>
                      <a:pt x="42" y="96"/>
                    </a:lnTo>
                    <a:lnTo>
                      <a:pt x="42" y="104"/>
                    </a:lnTo>
                    <a:lnTo>
                      <a:pt x="35" y="105"/>
                    </a:lnTo>
                    <a:lnTo>
                      <a:pt x="29" y="109"/>
                    </a:lnTo>
                    <a:lnTo>
                      <a:pt x="23" y="113"/>
                    </a:lnTo>
                    <a:lnTo>
                      <a:pt x="19" y="119"/>
                    </a:lnTo>
                    <a:lnTo>
                      <a:pt x="19" y="112"/>
                    </a:lnTo>
                    <a:lnTo>
                      <a:pt x="20" y="104"/>
                    </a:lnTo>
                    <a:lnTo>
                      <a:pt x="20" y="95"/>
                    </a:lnTo>
                    <a:lnTo>
                      <a:pt x="20" y="88"/>
                    </a:lnTo>
                    <a:lnTo>
                      <a:pt x="18" y="80"/>
                    </a:lnTo>
                    <a:lnTo>
                      <a:pt x="16" y="73"/>
                    </a:lnTo>
                    <a:lnTo>
                      <a:pt x="14" y="65"/>
                    </a:lnTo>
                    <a:lnTo>
                      <a:pt x="13" y="57"/>
                    </a:lnTo>
                    <a:lnTo>
                      <a:pt x="10" y="50"/>
                    </a:lnTo>
                    <a:lnTo>
                      <a:pt x="8" y="42"/>
                    </a:lnTo>
                    <a:lnTo>
                      <a:pt x="5" y="35"/>
                    </a:lnTo>
                    <a:lnTo>
                      <a:pt x="4" y="28"/>
                    </a:lnTo>
                    <a:lnTo>
                      <a:pt x="2" y="19"/>
                    </a:lnTo>
                    <a:lnTo>
                      <a:pt x="1" y="14"/>
                    </a:lnTo>
                    <a:lnTo>
                      <a:pt x="0" y="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1" name="Freeform 130"/>
              <p:cNvSpPr>
                <a:spLocks/>
              </p:cNvSpPr>
              <p:nvPr/>
            </p:nvSpPr>
            <p:spPr bwMode="auto">
              <a:xfrm>
                <a:off x="5421" y="2406"/>
                <a:ext cx="25" cy="6"/>
              </a:xfrm>
              <a:custGeom>
                <a:avLst/>
                <a:gdLst>
                  <a:gd name="T0" fmla="*/ 0 w 56"/>
                  <a:gd name="T1" fmla="*/ 0 h 14"/>
                  <a:gd name="T2" fmla="*/ 0 w 56"/>
                  <a:gd name="T3" fmla="*/ 0 h 14"/>
                  <a:gd name="T4" fmla="*/ 0 w 56"/>
                  <a:gd name="T5" fmla="*/ 0 h 14"/>
                  <a:gd name="T6" fmla="*/ 0 w 56"/>
                  <a:gd name="T7" fmla="*/ 0 h 14"/>
                  <a:gd name="T8" fmla="*/ 0 w 56"/>
                  <a:gd name="T9" fmla="*/ 0 h 14"/>
                  <a:gd name="T10" fmla="*/ 0 w 56"/>
                  <a:gd name="T11" fmla="*/ 0 h 14"/>
                  <a:gd name="T12" fmla="*/ 0 w 56"/>
                  <a:gd name="T13" fmla="*/ 0 h 14"/>
                  <a:gd name="T14" fmla="*/ 0 w 56"/>
                  <a:gd name="T15" fmla="*/ 0 h 14"/>
                  <a:gd name="T16" fmla="*/ 0 w 56"/>
                  <a:gd name="T17" fmla="*/ 0 h 14"/>
                  <a:gd name="T18" fmla="*/ 0 w 56"/>
                  <a:gd name="T19" fmla="*/ 0 h 14"/>
                  <a:gd name="T20" fmla="*/ 0 w 56"/>
                  <a:gd name="T21" fmla="*/ 0 h 14"/>
                  <a:gd name="T22" fmla="*/ 0 w 56"/>
                  <a:gd name="T23" fmla="*/ 0 h 14"/>
                  <a:gd name="T24" fmla="*/ 0 w 56"/>
                  <a:gd name="T25" fmla="*/ 0 h 14"/>
                  <a:gd name="T26" fmla="*/ 0 w 56"/>
                  <a:gd name="T27" fmla="*/ 0 h 14"/>
                  <a:gd name="T28" fmla="*/ 0 w 56"/>
                  <a:gd name="T29" fmla="*/ 0 h 14"/>
                  <a:gd name="T30" fmla="*/ 0 w 56"/>
                  <a:gd name="T31" fmla="*/ 0 h 14"/>
                  <a:gd name="T32" fmla="*/ 0 w 56"/>
                  <a:gd name="T33" fmla="*/ 0 h 14"/>
                  <a:gd name="T34" fmla="*/ 0 w 56"/>
                  <a:gd name="T35" fmla="*/ 0 h 14"/>
                  <a:gd name="T36" fmla="*/ 0 w 56"/>
                  <a:gd name="T37" fmla="*/ 0 h 14"/>
                  <a:gd name="T38" fmla="*/ 0 w 56"/>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4"/>
                  <a:gd name="T62" fmla="*/ 56 w 56"/>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4">
                    <a:moveTo>
                      <a:pt x="40" y="0"/>
                    </a:moveTo>
                    <a:lnTo>
                      <a:pt x="49" y="1"/>
                    </a:lnTo>
                    <a:lnTo>
                      <a:pt x="55" y="3"/>
                    </a:lnTo>
                    <a:lnTo>
                      <a:pt x="56" y="5"/>
                    </a:lnTo>
                    <a:lnTo>
                      <a:pt x="55" y="8"/>
                    </a:lnTo>
                    <a:lnTo>
                      <a:pt x="50" y="10"/>
                    </a:lnTo>
                    <a:lnTo>
                      <a:pt x="43" y="12"/>
                    </a:lnTo>
                    <a:lnTo>
                      <a:pt x="35" y="13"/>
                    </a:lnTo>
                    <a:lnTo>
                      <a:pt x="27" y="14"/>
                    </a:lnTo>
                    <a:lnTo>
                      <a:pt x="18" y="14"/>
                    </a:lnTo>
                    <a:lnTo>
                      <a:pt x="10" y="14"/>
                    </a:lnTo>
                    <a:lnTo>
                      <a:pt x="4" y="13"/>
                    </a:lnTo>
                    <a:lnTo>
                      <a:pt x="2" y="13"/>
                    </a:lnTo>
                    <a:lnTo>
                      <a:pt x="0" y="11"/>
                    </a:lnTo>
                    <a:lnTo>
                      <a:pt x="3" y="9"/>
                    </a:lnTo>
                    <a:lnTo>
                      <a:pt x="11" y="5"/>
                    </a:lnTo>
                    <a:lnTo>
                      <a:pt x="24" y="3"/>
                    </a:lnTo>
                    <a:lnTo>
                      <a:pt x="33" y="2"/>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2" name="Freeform 131"/>
              <p:cNvSpPr>
                <a:spLocks/>
              </p:cNvSpPr>
              <p:nvPr/>
            </p:nvSpPr>
            <p:spPr bwMode="auto">
              <a:xfrm>
                <a:off x="5773" y="2406"/>
                <a:ext cx="20" cy="29"/>
              </a:xfrm>
              <a:custGeom>
                <a:avLst/>
                <a:gdLst>
                  <a:gd name="T0" fmla="*/ 0 w 46"/>
                  <a:gd name="T1" fmla="*/ 0 h 69"/>
                  <a:gd name="T2" fmla="*/ 0 w 46"/>
                  <a:gd name="T3" fmla="*/ 0 h 69"/>
                  <a:gd name="T4" fmla="*/ 0 w 46"/>
                  <a:gd name="T5" fmla="*/ 0 h 69"/>
                  <a:gd name="T6" fmla="*/ 0 w 46"/>
                  <a:gd name="T7" fmla="*/ 0 h 69"/>
                  <a:gd name="T8" fmla="*/ 0 w 46"/>
                  <a:gd name="T9" fmla="*/ 0 h 69"/>
                  <a:gd name="T10" fmla="*/ 0 w 46"/>
                  <a:gd name="T11" fmla="*/ 0 h 69"/>
                  <a:gd name="T12" fmla="*/ 0 w 46"/>
                  <a:gd name="T13" fmla="*/ 0 h 69"/>
                  <a:gd name="T14" fmla="*/ 0 w 46"/>
                  <a:gd name="T15" fmla="*/ 0 h 69"/>
                  <a:gd name="T16" fmla="*/ 0 w 46"/>
                  <a:gd name="T17" fmla="*/ 0 h 69"/>
                  <a:gd name="T18" fmla="*/ 0 w 46"/>
                  <a:gd name="T19" fmla="*/ 0 h 69"/>
                  <a:gd name="T20" fmla="*/ 0 w 46"/>
                  <a:gd name="T21" fmla="*/ 0 h 69"/>
                  <a:gd name="T22" fmla="*/ 0 w 46"/>
                  <a:gd name="T23" fmla="*/ 0 h 69"/>
                  <a:gd name="T24" fmla="*/ 0 w 46"/>
                  <a:gd name="T25" fmla="*/ 0 h 69"/>
                  <a:gd name="T26" fmla="*/ 0 w 46"/>
                  <a:gd name="T27" fmla="*/ 0 h 69"/>
                  <a:gd name="T28" fmla="*/ 0 w 46"/>
                  <a:gd name="T29" fmla="*/ 0 h 69"/>
                  <a:gd name="T30" fmla="*/ 0 w 46"/>
                  <a:gd name="T31" fmla="*/ 0 h 69"/>
                  <a:gd name="T32" fmla="*/ 0 w 46"/>
                  <a:gd name="T33" fmla="*/ 0 h 69"/>
                  <a:gd name="T34" fmla="*/ 0 w 46"/>
                  <a:gd name="T35" fmla="*/ 0 h 69"/>
                  <a:gd name="T36" fmla="*/ 0 w 46"/>
                  <a:gd name="T37" fmla="*/ 0 h 69"/>
                  <a:gd name="T38" fmla="*/ 0 w 46"/>
                  <a:gd name="T39" fmla="*/ 0 h 69"/>
                  <a:gd name="T40" fmla="*/ 0 w 46"/>
                  <a:gd name="T41" fmla="*/ 0 h 69"/>
                  <a:gd name="T42" fmla="*/ 0 w 46"/>
                  <a:gd name="T43" fmla="*/ 0 h 69"/>
                  <a:gd name="T44" fmla="*/ 0 w 46"/>
                  <a:gd name="T45" fmla="*/ 0 h 69"/>
                  <a:gd name="T46" fmla="*/ 0 w 46"/>
                  <a:gd name="T47" fmla="*/ 0 h 69"/>
                  <a:gd name="T48" fmla="*/ 0 w 46"/>
                  <a:gd name="T49" fmla="*/ 0 h 69"/>
                  <a:gd name="T50" fmla="*/ 0 w 46"/>
                  <a:gd name="T51" fmla="*/ 0 h 69"/>
                  <a:gd name="T52" fmla="*/ 0 w 46"/>
                  <a:gd name="T53" fmla="*/ 0 h 69"/>
                  <a:gd name="T54" fmla="*/ 0 w 46"/>
                  <a:gd name="T55" fmla="*/ 0 h 69"/>
                  <a:gd name="T56" fmla="*/ 0 w 46"/>
                  <a:gd name="T57" fmla="*/ 0 h 69"/>
                  <a:gd name="T58" fmla="*/ 0 w 46"/>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69"/>
                  <a:gd name="T92" fmla="*/ 46 w 46"/>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69">
                    <a:moveTo>
                      <a:pt x="40" y="0"/>
                    </a:moveTo>
                    <a:lnTo>
                      <a:pt x="41" y="5"/>
                    </a:lnTo>
                    <a:lnTo>
                      <a:pt x="43" y="13"/>
                    </a:lnTo>
                    <a:lnTo>
                      <a:pt x="44" y="20"/>
                    </a:lnTo>
                    <a:lnTo>
                      <a:pt x="46" y="27"/>
                    </a:lnTo>
                    <a:lnTo>
                      <a:pt x="45" y="34"/>
                    </a:lnTo>
                    <a:lnTo>
                      <a:pt x="44" y="41"/>
                    </a:lnTo>
                    <a:lnTo>
                      <a:pt x="42" y="47"/>
                    </a:lnTo>
                    <a:lnTo>
                      <a:pt x="40" y="54"/>
                    </a:lnTo>
                    <a:lnTo>
                      <a:pt x="37" y="59"/>
                    </a:lnTo>
                    <a:lnTo>
                      <a:pt x="31" y="64"/>
                    </a:lnTo>
                    <a:lnTo>
                      <a:pt x="27" y="65"/>
                    </a:lnTo>
                    <a:lnTo>
                      <a:pt x="22" y="67"/>
                    </a:lnTo>
                    <a:lnTo>
                      <a:pt x="19" y="68"/>
                    </a:lnTo>
                    <a:lnTo>
                      <a:pt x="14" y="69"/>
                    </a:lnTo>
                    <a:lnTo>
                      <a:pt x="8" y="65"/>
                    </a:lnTo>
                    <a:lnTo>
                      <a:pt x="3" y="60"/>
                    </a:lnTo>
                    <a:lnTo>
                      <a:pt x="1" y="57"/>
                    </a:lnTo>
                    <a:lnTo>
                      <a:pt x="0" y="53"/>
                    </a:lnTo>
                    <a:lnTo>
                      <a:pt x="0" y="49"/>
                    </a:lnTo>
                    <a:lnTo>
                      <a:pt x="2" y="44"/>
                    </a:lnTo>
                    <a:lnTo>
                      <a:pt x="3" y="39"/>
                    </a:lnTo>
                    <a:lnTo>
                      <a:pt x="7" y="35"/>
                    </a:lnTo>
                    <a:lnTo>
                      <a:pt x="10" y="30"/>
                    </a:lnTo>
                    <a:lnTo>
                      <a:pt x="14" y="24"/>
                    </a:lnTo>
                    <a:lnTo>
                      <a:pt x="18" y="20"/>
                    </a:lnTo>
                    <a:lnTo>
                      <a:pt x="22" y="16"/>
                    </a:lnTo>
                    <a:lnTo>
                      <a:pt x="31" y="7"/>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3" name="Freeform 132"/>
              <p:cNvSpPr>
                <a:spLocks/>
              </p:cNvSpPr>
              <p:nvPr/>
            </p:nvSpPr>
            <p:spPr bwMode="auto">
              <a:xfrm>
                <a:off x="5218" y="2409"/>
                <a:ext cx="65" cy="40"/>
              </a:xfrm>
              <a:custGeom>
                <a:avLst/>
                <a:gdLst>
                  <a:gd name="T0" fmla="*/ 0 w 157"/>
                  <a:gd name="T1" fmla="*/ 0 h 90"/>
                  <a:gd name="T2" fmla="*/ 0 w 157"/>
                  <a:gd name="T3" fmla="*/ 0 h 90"/>
                  <a:gd name="T4" fmla="*/ 0 w 157"/>
                  <a:gd name="T5" fmla="*/ 0 h 90"/>
                  <a:gd name="T6" fmla="*/ 0 w 157"/>
                  <a:gd name="T7" fmla="*/ 0 h 90"/>
                  <a:gd name="T8" fmla="*/ 0 w 157"/>
                  <a:gd name="T9" fmla="*/ 0 h 90"/>
                  <a:gd name="T10" fmla="*/ 0 w 157"/>
                  <a:gd name="T11" fmla="*/ 0 h 90"/>
                  <a:gd name="T12" fmla="*/ 0 w 157"/>
                  <a:gd name="T13" fmla="*/ 0 h 90"/>
                  <a:gd name="T14" fmla="*/ 0 w 157"/>
                  <a:gd name="T15" fmla="*/ 0 h 90"/>
                  <a:gd name="T16" fmla="*/ 0 w 157"/>
                  <a:gd name="T17" fmla="*/ 0 h 90"/>
                  <a:gd name="T18" fmla="*/ 0 w 157"/>
                  <a:gd name="T19" fmla="*/ 0 h 90"/>
                  <a:gd name="T20" fmla="*/ 0 w 157"/>
                  <a:gd name="T21" fmla="*/ 0 h 90"/>
                  <a:gd name="T22" fmla="*/ 0 w 157"/>
                  <a:gd name="T23" fmla="*/ 0 h 90"/>
                  <a:gd name="T24" fmla="*/ 0 w 157"/>
                  <a:gd name="T25" fmla="*/ 0 h 90"/>
                  <a:gd name="T26" fmla="*/ 0 w 157"/>
                  <a:gd name="T27" fmla="*/ 0 h 90"/>
                  <a:gd name="T28" fmla="*/ 0 w 157"/>
                  <a:gd name="T29" fmla="*/ 0 h 90"/>
                  <a:gd name="T30" fmla="*/ 0 w 157"/>
                  <a:gd name="T31" fmla="*/ 0 h 90"/>
                  <a:gd name="T32" fmla="*/ 0 w 157"/>
                  <a:gd name="T33" fmla="*/ 0 h 90"/>
                  <a:gd name="T34" fmla="*/ 0 w 157"/>
                  <a:gd name="T35" fmla="*/ 0 h 90"/>
                  <a:gd name="T36" fmla="*/ 0 w 157"/>
                  <a:gd name="T37" fmla="*/ 0 h 90"/>
                  <a:gd name="T38" fmla="*/ 0 w 157"/>
                  <a:gd name="T39" fmla="*/ 0 h 90"/>
                  <a:gd name="T40" fmla="*/ 0 w 157"/>
                  <a:gd name="T41" fmla="*/ 0 h 90"/>
                  <a:gd name="T42" fmla="*/ 0 w 157"/>
                  <a:gd name="T43" fmla="*/ 0 h 90"/>
                  <a:gd name="T44" fmla="*/ 0 w 157"/>
                  <a:gd name="T45" fmla="*/ 0 h 90"/>
                  <a:gd name="T46" fmla="*/ 0 w 157"/>
                  <a:gd name="T47" fmla="*/ 0 h 90"/>
                  <a:gd name="T48" fmla="*/ 0 w 157"/>
                  <a:gd name="T49" fmla="*/ 0 h 90"/>
                  <a:gd name="T50" fmla="*/ 0 w 157"/>
                  <a:gd name="T51" fmla="*/ 0 h 90"/>
                  <a:gd name="T52" fmla="*/ 0 w 157"/>
                  <a:gd name="T53" fmla="*/ 0 h 90"/>
                  <a:gd name="T54" fmla="*/ 0 w 157"/>
                  <a:gd name="T55" fmla="*/ 0 h 90"/>
                  <a:gd name="T56" fmla="*/ 0 w 157"/>
                  <a:gd name="T57" fmla="*/ 0 h 90"/>
                  <a:gd name="T58" fmla="*/ 0 w 157"/>
                  <a:gd name="T59" fmla="*/ 0 h 90"/>
                  <a:gd name="T60" fmla="*/ 0 w 157"/>
                  <a:gd name="T61" fmla="*/ 0 h 90"/>
                  <a:gd name="T62" fmla="*/ 0 w 157"/>
                  <a:gd name="T63" fmla="*/ 0 h 90"/>
                  <a:gd name="T64" fmla="*/ 0 w 157"/>
                  <a:gd name="T65" fmla="*/ 0 h 90"/>
                  <a:gd name="T66" fmla="*/ 0 w 157"/>
                  <a:gd name="T67" fmla="*/ 0 h 90"/>
                  <a:gd name="T68" fmla="*/ 0 w 157"/>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
                  <a:gd name="T106" fmla="*/ 0 h 90"/>
                  <a:gd name="T107" fmla="*/ 157 w 157"/>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 h="90">
                    <a:moveTo>
                      <a:pt x="4" y="0"/>
                    </a:moveTo>
                    <a:lnTo>
                      <a:pt x="13" y="3"/>
                    </a:lnTo>
                    <a:lnTo>
                      <a:pt x="20" y="6"/>
                    </a:lnTo>
                    <a:lnTo>
                      <a:pt x="29" y="10"/>
                    </a:lnTo>
                    <a:lnTo>
                      <a:pt x="38" y="13"/>
                    </a:lnTo>
                    <a:lnTo>
                      <a:pt x="48" y="15"/>
                    </a:lnTo>
                    <a:lnTo>
                      <a:pt x="57" y="19"/>
                    </a:lnTo>
                    <a:lnTo>
                      <a:pt x="67" y="23"/>
                    </a:lnTo>
                    <a:lnTo>
                      <a:pt x="77" y="26"/>
                    </a:lnTo>
                    <a:lnTo>
                      <a:pt x="87" y="29"/>
                    </a:lnTo>
                    <a:lnTo>
                      <a:pt x="97" y="33"/>
                    </a:lnTo>
                    <a:lnTo>
                      <a:pt x="106" y="35"/>
                    </a:lnTo>
                    <a:lnTo>
                      <a:pt x="116" y="40"/>
                    </a:lnTo>
                    <a:lnTo>
                      <a:pt x="126" y="43"/>
                    </a:lnTo>
                    <a:lnTo>
                      <a:pt x="136" y="48"/>
                    </a:lnTo>
                    <a:lnTo>
                      <a:pt x="147" y="51"/>
                    </a:lnTo>
                    <a:lnTo>
                      <a:pt x="157" y="56"/>
                    </a:lnTo>
                    <a:lnTo>
                      <a:pt x="153" y="58"/>
                    </a:lnTo>
                    <a:lnTo>
                      <a:pt x="151" y="61"/>
                    </a:lnTo>
                    <a:lnTo>
                      <a:pt x="145" y="61"/>
                    </a:lnTo>
                    <a:lnTo>
                      <a:pt x="141" y="63"/>
                    </a:lnTo>
                    <a:lnTo>
                      <a:pt x="135" y="63"/>
                    </a:lnTo>
                    <a:lnTo>
                      <a:pt x="131" y="63"/>
                    </a:lnTo>
                    <a:lnTo>
                      <a:pt x="125" y="63"/>
                    </a:lnTo>
                    <a:lnTo>
                      <a:pt x="122" y="64"/>
                    </a:lnTo>
                    <a:lnTo>
                      <a:pt x="115" y="64"/>
                    </a:lnTo>
                    <a:lnTo>
                      <a:pt x="114" y="67"/>
                    </a:lnTo>
                    <a:lnTo>
                      <a:pt x="114" y="69"/>
                    </a:lnTo>
                    <a:lnTo>
                      <a:pt x="117" y="72"/>
                    </a:lnTo>
                    <a:lnTo>
                      <a:pt x="123" y="78"/>
                    </a:lnTo>
                    <a:lnTo>
                      <a:pt x="131" y="85"/>
                    </a:lnTo>
                    <a:lnTo>
                      <a:pt x="131" y="87"/>
                    </a:lnTo>
                    <a:lnTo>
                      <a:pt x="123" y="89"/>
                    </a:lnTo>
                    <a:lnTo>
                      <a:pt x="115" y="90"/>
                    </a:lnTo>
                    <a:lnTo>
                      <a:pt x="110" y="89"/>
                    </a:lnTo>
                    <a:lnTo>
                      <a:pt x="106" y="88"/>
                    </a:lnTo>
                    <a:lnTo>
                      <a:pt x="101" y="88"/>
                    </a:lnTo>
                    <a:lnTo>
                      <a:pt x="97" y="87"/>
                    </a:lnTo>
                    <a:lnTo>
                      <a:pt x="92" y="85"/>
                    </a:lnTo>
                    <a:lnTo>
                      <a:pt x="87" y="83"/>
                    </a:lnTo>
                    <a:lnTo>
                      <a:pt x="81" y="81"/>
                    </a:lnTo>
                    <a:lnTo>
                      <a:pt x="76" y="79"/>
                    </a:lnTo>
                    <a:lnTo>
                      <a:pt x="67" y="74"/>
                    </a:lnTo>
                    <a:lnTo>
                      <a:pt x="58" y="70"/>
                    </a:lnTo>
                    <a:lnTo>
                      <a:pt x="54" y="66"/>
                    </a:lnTo>
                    <a:lnTo>
                      <a:pt x="50" y="63"/>
                    </a:lnTo>
                    <a:lnTo>
                      <a:pt x="47" y="61"/>
                    </a:lnTo>
                    <a:lnTo>
                      <a:pt x="45" y="58"/>
                    </a:lnTo>
                    <a:lnTo>
                      <a:pt x="45" y="55"/>
                    </a:lnTo>
                    <a:lnTo>
                      <a:pt x="50" y="54"/>
                    </a:lnTo>
                    <a:lnTo>
                      <a:pt x="52" y="54"/>
                    </a:lnTo>
                    <a:lnTo>
                      <a:pt x="57" y="55"/>
                    </a:lnTo>
                    <a:lnTo>
                      <a:pt x="63" y="57"/>
                    </a:lnTo>
                    <a:lnTo>
                      <a:pt x="71" y="60"/>
                    </a:lnTo>
                    <a:lnTo>
                      <a:pt x="71" y="58"/>
                    </a:lnTo>
                    <a:lnTo>
                      <a:pt x="66" y="51"/>
                    </a:lnTo>
                    <a:lnTo>
                      <a:pt x="60" y="47"/>
                    </a:lnTo>
                    <a:lnTo>
                      <a:pt x="53" y="42"/>
                    </a:lnTo>
                    <a:lnTo>
                      <a:pt x="45" y="39"/>
                    </a:lnTo>
                    <a:lnTo>
                      <a:pt x="36" y="35"/>
                    </a:lnTo>
                    <a:lnTo>
                      <a:pt x="28" y="33"/>
                    </a:lnTo>
                    <a:lnTo>
                      <a:pt x="20" y="30"/>
                    </a:lnTo>
                    <a:lnTo>
                      <a:pt x="13" y="27"/>
                    </a:lnTo>
                    <a:lnTo>
                      <a:pt x="6" y="22"/>
                    </a:lnTo>
                    <a:lnTo>
                      <a:pt x="2" y="16"/>
                    </a:lnTo>
                    <a:lnTo>
                      <a:pt x="0" y="12"/>
                    </a:lnTo>
                    <a:lnTo>
                      <a:pt x="1" y="9"/>
                    </a:lnTo>
                    <a:lnTo>
                      <a:pt x="2" y="5"/>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4" name="Freeform 133"/>
              <p:cNvSpPr>
                <a:spLocks/>
              </p:cNvSpPr>
              <p:nvPr/>
            </p:nvSpPr>
            <p:spPr bwMode="auto">
              <a:xfrm>
                <a:off x="5595" y="2426"/>
                <a:ext cx="25" cy="59"/>
              </a:xfrm>
              <a:custGeom>
                <a:avLst/>
                <a:gdLst>
                  <a:gd name="T0" fmla="*/ 0 w 56"/>
                  <a:gd name="T1" fmla="*/ 0 h 141"/>
                  <a:gd name="T2" fmla="*/ 0 w 56"/>
                  <a:gd name="T3" fmla="*/ 0 h 141"/>
                  <a:gd name="T4" fmla="*/ 0 w 56"/>
                  <a:gd name="T5" fmla="*/ 0 h 141"/>
                  <a:gd name="T6" fmla="*/ 0 w 56"/>
                  <a:gd name="T7" fmla="*/ 0 h 141"/>
                  <a:gd name="T8" fmla="*/ 0 w 56"/>
                  <a:gd name="T9" fmla="*/ 0 h 141"/>
                  <a:gd name="T10" fmla="*/ 0 w 56"/>
                  <a:gd name="T11" fmla="*/ 0 h 141"/>
                  <a:gd name="T12" fmla="*/ 0 w 56"/>
                  <a:gd name="T13" fmla="*/ 0 h 141"/>
                  <a:gd name="T14" fmla="*/ 0 w 56"/>
                  <a:gd name="T15" fmla="*/ 0 h 141"/>
                  <a:gd name="T16" fmla="*/ 0 w 56"/>
                  <a:gd name="T17" fmla="*/ 0 h 141"/>
                  <a:gd name="T18" fmla="*/ 0 w 56"/>
                  <a:gd name="T19" fmla="*/ 0 h 141"/>
                  <a:gd name="T20" fmla="*/ 0 w 56"/>
                  <a:gd name="T21" fmla="*/ 0 h 141"/>
                  <a:gd name="T22" fmla="*/ 0 w 56"/>
                  <a:gd name="T23" fmla="*/ 0 h 141"/>
                  <a:gd name="T24" fmla="*/ 0 w 56"/>
                  <a:gd name="T25" fmla="*/ 0 h 141"/>
                  <a:gd name="T26" fmla="*/ 0 w 56"/>
                  <a:gd name="T27" fmla="*/ 0 h 141"/>
                  <a:gd name="T28" fmla="*/ 0 w 56"/>
                  <a:gd name="T29" fmla="*/ 0 h 141"/>
                  <a:gd name="T30" fmla="*/ 0 w 56"/>
                  <a:gd name="T31" fmla="*/ 0 h 141"/>
                  <a:gd name="T32" fmla="*/ 0 w 56"/>
                  <a:gd name="T33" fmla="*/ 0 h 141"/>
                  <a:gd name="T34" fmla="*/ 0 w 56"/>
                  <a:gd name="T35" fmla="*/ 0 h 141"/>
                  <a:gd name="T36" fmla="*/ 0 w 56"/>
                  <a:gd name="T37" fmla="*/ 0 h 141"/>
                  <a:gd name="T38" fmla="*/ 0 w 56"/>
                  <a:gd name="T39" fmla="*/ 0 h 141"/>
                  <a:gd name="T40" fmla="*/ 0 w 56"/>
                  <a:gd name="T41" fmla="*/ 0 h 141"/>
                  <a:gd name="T42" fmla="*/ 0 w 56"/>
                  <a:gd name="T43" fmla="*/ 0 h 141"/>
                  <a:gd name="T44" fmla="*/ 0 w 56"/>
                  <a:gd name="T45" fmla="*/ 0 h 141"/>
                  <a:gd name="T46" fmla="*/ 0 w 56"/>
                  <a:gd name="T47" fmla="*/ 0 h 141"/>
                  <a:gd name="T48" fmla="*/ 0 w 56"/>
                  <a:gd name="T49" fmla="*/ 0 h 141"/>
                  <a:gd name="T50" fmla="*/ 0 w 56"/>
                  <a:gd name="T51" fmla="*/ 0 h 141"/>
                  <a:gd name="T52" fmla="*/ 0 w 56"/>
                  <a:gd name="T53" fmla="*/ 0 h 141"/>
                  <a:gd name="T54" fmla="*/ 0 w 56"/>
                  <a:gd name="T55" fmla="*/ 0 h 141"/>
                  <a:gd name="T56" fmla="*/ 0 w 56"/>
                  <a:gd name="T57" fmla="*/ 0 h 141"/>
                  <a:gd name="T58" fmla="*/ 0 w 56"/>
                  <a:gd name="T59" fmla="*/ 0 h 141"/>
                  <a:gd name="T60" fmla="*/ 0 w 56"/>
                  <a:gd name="T61" fmla="*/ 0 h 141"/>
                  <a:gd name="T62" fmla="*/ 0 w 56"/>
                  <a:gd name="T63" fmla="*/ 0 h 141"/>
                  <a:gd name="T64" fmla="*/ 0 w 56"/>
                  <a:gd name="T65" fmla="*/ 0 h 141"/>
                  <a:gd name="T66" fmla="*/ 0 w 56"/>
                  <a:gd name="T67" fmla="*/ 0 h 141"/>
                  <a:gd name="T68" fmla="*/ 0 w 56"/>
                  <a:gd name="T69" fmla="*/ 0 h 141"/>
                  <a:gd name="T70" fmla="*/ 0 w 56"/>
                  <a:gd name="T71" fmla="*/ 0 h 141"/>
                  <a:gd name="T72" fmla="*/ 0 w 56"/>
                  <a:gd name="T73" fmla="*/ 0 h 141"/>
                  <a:gd name="T74" fmla="*/ 0 w 56"/>
                  <a:gd name="T75" fmla="*/ 0 h 141"/>
                  <a:gd name="T76" fmla="*/ 0 w 56"/>
                  <a:gd name="T77" fmla="*/ 0 h 141"/>
                  <a:gd name="T78" fmla="*/ 0 w 56"/>
                  <a:gd name="T79" fmla="*/ 0 h 141"/>
                  <a:gd name="T80" fmla="*/ 0 w 56"/>
                  <a:gd name="T81" fmla="*/ 0 h 141"/>
                  <a:gd name="T82" fmla="*/ 0 w 56"/>
                  <a:gd name="T83" fmla="*/ 0 h 141"/>
                  <a:gd name="T84" fmla="*/ 0 w 56"/>
                  <a:gd name="T85" fmla="*/ 0 h 141"/>
                  <a:gd name="T86" fmla="*/ 0 w 56"/>
                  <a:gd name="T87" fmla="*/ 0 h 141"/>
                  <a:gd name="T88" fmla="*/ 0 w 56"/>
                  <a:gd name="T89" fmla="*/ 0 h 141"/>
                  <a:gd name="T90" fmla="*/ 0 w 56"/>
                  <a:gd name="T91" fmla="*/ 0 h 141"/>
                  <a:gd name="T92" fmla="*/ 0 w 56"/>
                  <a:gd name="T93" fmla="*/ 0 h 141"/>
                  <a:gd name="T94" fmla="*/ 0 w 56"/>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141"/>
                  <a:gd name="T146" fmla="*/ 56 w 56"/>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141">
                    <a:moveTo>
                      <a:pt x="13" y="0"/>
                    </a:moveTo>
                    <a:lnTo>
                      <a:pt x="13" y="9"/>
                    </a:lnTo>
                    <a:lnTo>
                      <a:pt x="15" y="17"/>
                    </a:lnTo>
                    <a:lnTo>
                      <a:pt x="17" y="24"/>
                    </a:lnTo>
                    <a:lnTo>
                      <a:pt x="19" y="32"/>
                    </a:lnTo>
                    <a:lnTo>
                      <a:pt x="21" y="39"/>
                    </a:lnTo>
                    <a:lnTo>
                      <a:pt x="24" y="48"/>
                    </a:lnTo>
                    <a:lnTo>
                      <a:pt x="26" y="55"/>
                    </a:lnTo>
                    <a:lnTo>
                      <a:pt x="30" y="64"/>
                    </a:lnTo>
                    <a:lnTo>
                      <a:pt x="33" y="73"/>
                    </a:lnTo>
                    <a:lnTo>
                      <a:pt x="37" y="82"/>
                    </a:lnTo>
                    <a:lnTo>
                      <a:pt x="38" y="86"/>
                    </a:lnTo>
                    <a:lnTo>
                      <a:pt x="40" y="91"/>
                    </a:lnTo>
                    <a:lnTo>
                      <a:pt x="42" y="95"/>
                    </a:lnTo>
                    <a:lnTo>
                      <a:pt x="44" y="101"/>
                    </a:lnTo>
                    <a:lnTo>
                      <a:pt x="45" y="105"/>
                    </a:lnTo>
                    <a:lnTo>
                      <a:pt x="47" y="111"/>
                    </a:lnTo>
                    <a:lnTo>
                      <a:pt x="48" y="115"/>
                    </a:lnTo>
                    <a:lnTo>
                      <a:pt x="51" y="121"/>
                    </a:lnTo>
                    <a:lnTo>
                      <a:pt x="52" y="125"/>
                    </a:lnTo>
                    <a:lnTo>
                      <a:pt x="54" y="131"/>
                    </a:lnTo>
                    <a:lnTo>
                      <a:pt x="55" y="135"/>
                    </a:lnTo>
                    <a:lnTo>
                      <a:pt x="56" y="141"/>
                    </a:lnTo>
                    <a:lnTo>
                      <a:pt x="49" y="138"/>
                    </a:lnTo>
                    <a:lnTo>
                      <a:pt x="43" y="135"/>
                    </a:lnTo>
                    <a:lnTo>
                      <a:pt x="37" y="131"/>
                    </a:lnTo>
                    <a:lnTo>
                      <a:pt x="32" y="128"/>
                    </a:lnTo>
                    <a:lnTo>
                      <a:pt x="26" y="123"/>
                    </a:lnTo>
                    <a:lnTo>
                      <a:pt x="22" y="118"/>
                    </a:lnTo>
                    <a:lnTo>
                      <a:pt x="17" y="113"/>
                    </a:lnTo>
                    <a:lnTo>
                      <a:pt x="15" y="108"/>
                    </a:lnTo>
                    <a:lnTo>
                      <a:pt x="10" y="101"/>
                    </a:lnTo>
                    <a:lnTo>
                      <a:pt x="8" y="94"/>
                    </a:lnTo>
                    <a:lnTo>
                      <a:pt x="5" y="89"/>
                    </a:lnTo>
                    <a:lnTo>
                      <a:pt x="4" y="83"/>
                    </a:lnTo>
                    <a:lnTo>
                      <a:pt x="2" y="75"/>
                    </a:lnTo>
                    <a:lnTo>
                      <a:pt x="1" y="69"/>
                    </a:lnTo>
                    <a:lnTo>
                      <a:pt x="1" y="61"/>
                    </a:lnTo>
                    <a:lnTo>
                      <a:pt x="1" y="55"/>
                    </a:lnTo>
                    <a:lnTo>
                      <a:pt x="0" y="48"/>
                    </a:lnTo>
                    <a:lnTo>
                      <a:pt x="0" y="40"/>
                    </a:lnTo>
                    <a:lnTo>
                      <a:pt x="1" y="34"/>
                    </a:lnTo>
                    <a:lnTo>
                      <a:pt x="3" y="27"/>
                    </a:lnTo>
                    <a:lnTo>
                      <a:pt x="5" y="19"/>
                    </a:lnTo>
                    <a:lnTo>
                      <a:pt x="7" y="13"/>
                    </a:lnTo>
                    <a:lnTo>
                      <a:pt x="9" y="6"/>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5" name="Freeform 134"/>
              <p:cNvSpPr>
                <a:spLocks/>
              </p:cNvSpPr>
              <p:nvPr/>
            </p:nvSpPr>
            <p:spPr bwMode="auto">
              <a:xfrm>
                <a:off x="5371" y="2426"/>
                <a:ext cx="25" cy="11"/>
              </a:xfrm>
              <a:custGeom>
                <a:avLst/>
                <a:gdLst>
                  <a:gd name="T0" fmla="*/ 0 w 60"/>
                  <a:gd name="T1" fmla="*/ 0 h 28"/>
                  <a:gd name="T2" fmla="*/ 0 w 60"/>
                  <a:gd name="T3" fmla="*/ 0 h 28"/>
                  <a:gd name="T4" fmla="*/ 0 w 60"/>
                  <a:gd name="T5" fmla="*/ 0 h 28"/>
                  <a:gd name="T6" fmla="*/ 0 w 60"/>
                  <a:gd name="T7" fmla="*/ 0 h 28"/>
                  <a:gd name="T8" fmla="*/ 0 w 60"/>
                  <a:gd name="T9" fmla="*/ 0 h 28"/>
                  <a:gd name="T10" fmla="*/ 0 w 60"/>
                  <a:gd name="T11" fmla="*/ 0 h 28"/>
                  <a:gd name="T12" fmla="*/ 0 w 60"/>
                  <a:gd name="T13" fmla="*/ 0 h 28"/>
                  <a:gd name="T14" fmla="*/ 0 w 60"/>
                  <a:gd name="T15" fmla="*/ 0 h 28"/>
                  <a:gd name="T16" fmla="*/ 0 w 60"/>
                  <a:gd name="T17" fmla="*/ 0 h 28"/>
                  <a:gd name="T18" fmla="*/ 0 w 60"/>
                  <a:gd name="T19" fmla="*/ 0 h 28"/>
                  <a:gd name="T20" fmla="*/ 0 w 60"/>
                  <a:gd name="T21" fmla="*/ 0 h 28"/>
                  <a:gd name="T22" fmla="*/ 0 w 60"/>
                  <a:gd name="T23" fmla="*/ 0 h 28"/>
                  <a:gd name="T24" fmla="*/ 0 w 60"/>
                  <a:gd name="T25" fmla="*/ 0 h 28"/>
                  <a:gd name="T26" fmla="*/ 0 w 60"/>
                  <a:gd name="T27" fmla="*/ 0 h 28"/>
                  <a:gd name="T28" fmla="*/ 0 w 60"/>
                  <a:gd name="T29" fmla="*/ 0 h 28"/>
                  <a:gd name="T30" fmla="*/ 0 w 60"/>
                  <a:gd name="T31" fmla="*/ 0 h 28"/>
                  <a:gd name="T32" fmla="*/ 0 w 60"/>
                  <a:gd name="T33" fmla="*/ 0 h 28"/>
                  <a:gd name="T34" fmla="*/ 0 w 60"/>
                  <a:gd name="T35" fmla="*/ 0 h 28"/>
                  <a:gd name="T36" fmla="*/ 0 w 60"/>
                  <a:gd name="T37" fmla="*/ 0 h 28"/>
                  <a:gd name="T38" fmla="*/ 0 w 60"/>
                  <a:gd name="T39" fmla="*/ 0 h 28"/>
                  <a:gd name="T40" fmla="*/ 0 w 60"/>
                  <a:gd name="T41" fmla="*/ 0 h 28"/>
                  <a:gd name="T42" fmla="*/ 0 w 60"/>
                  <a:gd name="T43" fmla="*/ 0 h 28"/>
                  <a:gd name="T44" fmla="*/ 0 w 60"/>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8"/>
                  <a:gd name="T71" fmla="*/ 60 w 60"/>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8">
                    <a:moveTo>
                      <a:pt x="31" y="0"/>
                    </a:moveTo>
                    <a:lnTo>
                      <a:pt x="37" y="0"/>
                    </a:lnTo>
                    <a:lnTo>
                      <a:pt x="45" y="0"/>
                    </a:lnTo>
                    <a:lnTo>
                      <a:pt x="52" y="0"/>
                    </a:lnTo>
                    <a:lnTo>
                      <a:pt x="60" y="0"/>
                    </a:lnTo>
                    <a:lnTo>
                      <a:pt x="60" y="2"/>
                    </a:lnTo>
                    <a:lnTo>
                      <a:pt x="53" y="9"/>
                    </a:lnTo>
                    <a:lnTo>
                      <a:pt x="47" y="14"/>
                    </a:lnTo>
                    <a:lnTo>
                      <a:pt x="39" y="19"/>
                    </a:lnTo>
                    <a:lnTo>
                      <a:pt x="32" y="22"/>
                    </a:lnTo>
                    <a:lnTo>
                      <a:pt x="24" y="24"/>
                    </a:lnTo>
                    <a:lnTo>
                      <a:pt x="16" y="26"/>
                    </a:lnTo>
                    <a:lnTo>
                      <a:pt x="8" y="27"/>
                    </a:lnTo>
                    <a:lnTo>
                      <a:pt x="0" y="28"/>
                    </a:lnTo>
                    <a:lnTo>
                      <a:pt x="1" y="22"/>
                    </a:lnTo>
                    <a:lnTo>
                      <a:pt x="4" y="17"/>
                    </a:lnTo>
                    <a:lnTo>
                      <a:pt x="7" y="12"/>
                    </a:lnTo>
                    <a:lnTo>
                      <a:pt x="11" y="10"/>
                    </a:lnTo>
                    <a:lnTo>
                      <a:pt x="16" y="6"/>
                    </a:lnTo>
                    <a:lnTo>
                      <a:pt x="21" y="4"/>
                    </a:lnTo>
                    <a:lnTo>
                      <a:pt x="26" y="2"/>
                    </a:lnTo>
                    <a:lnTo>
                      <a:pt x="3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6" name="Freeform 135"/>
              <p:cNvSpPr>
                <a:spLocks/>
              </p:cNvSpPr>
              <p:nvPr/>
            </p:nvSpPr>
            <p:spPr bwMode="auto">
              <a:xfrm>
                <a:off x="5400" y="2427"/>
                <a:ext cx="35" cy="12"/>
              </a:xfrm>
              <a:custGeom>
                <a:avLst/>
                <a:gdLst>
                  <a:gd name="T0" fmla="*/ 0 w 94"/>
                  <a:gd name="T1" fmla="*/ 0 h 29"/>
                  <a:gd name="T2" fmla="*/ 0 w 94"/>
                  <a:gd name="T3" fmla="*/ 0 h 29"/>
                  <a:gd name="T4" fmla="*/ 0 w 94"/>
                  <a:gd name="T5" fmla="*/ 0 h 29"/>
                  <a:gd name="T6" fmla="*/ 0 w 94"/>
                  <a:gd name="T7" fmla="*/ 0 h 29"/>
                  <a:gd name="T8" fmla="*/ 0 w 94"/>
                  <a:gd name="T9" fmla="*/ 0 h 29"/>
                  <a:gd name="T10" fmla="*/ 0 w 94"/>
                  <a:gd name="T11" fmla="*/ 0 h 29"/>
                  <a:gd name="T12" fmla="*/ 0 w 94"/>
                  <a:gd name="T13" fmla="*/ 0 h 29"/>
                  <a:gd name="T14" fmla="*/ 0 w 94"/>
                  <a:gd name="T15" fmla="*/ 0 h 29"/>
                  <a:gd name="T16" fmla="*/ 0 w 94"/>
                  <a:gd name="T17" fmla="*/ 0 h 29"/>
                  <a:gd name="T18" fmla="*/ 0 w 94"/>
                  <a:gd name="T19" fmla="*/ 0 h 29"/>
                  <a:gd name="T20" fmla="*/ 0 w 94"/>
                  <a:gd name="T21" fmla="*/ 0 h 29"/>
                  <a:gd name="T22" fmla="*/ 0 w 94"/>
                  <a:gd name="T23" fmla="*/ 0 h 29"/>
                  <a:gd name="T24" fmla="*/ 0 w 94"/>
                  <a:gd name="T25" fmla="*/ 0 h 29"/>
                  <a:gd name="T26" fmla="*/ 0 w 94"/>
                  <a:gd name="T27" fmla="*/ 0 h 29"/>
                  <a:gd name="T28" fmla="*/ 0 w 94"/>
                  <a:gd name="T29" fmla="*/ 0 h 29"/>
                  <a:gd name="T30" fmla="*/ 0 w 94"/>
                  <a:gd name="T31" fmla="*/ 0 h 29"/>
                  <a:gd name="T32" fmla="*/ 0 w 94"/>
                  <a:gd name="T33" fmla="*/ 0 h 29"/>
                  <a:gd name="T34" fmla="*/ 0 w 94"/>
                  <a:gd name="T35" fmla="*/ 0 h 29"/>
                  <a:gd name="T36" fmla="*/ 0 w 94"/>
                  <a:gd name="T37" fmla="*/ 0 h 29"/>
                  <a:gd name="T38" fmla="*/ 0 w 94"/>
                  <a:gd name="T39" fmla="*/ 0 h 29"/>
                  <a:gd name="T40" fmla="*/ 0 w 94"/>
                  <a:gd name="T41" fmla="*/ 0 h 29"/>
                  <a:gd name="T42" fmla="*/ 0 w 94"/>
                  <a:gd name="T43" fmla="*/ 0 h 29"/>
                  <a:gd name="T44" fmla="*/ 0 w 94"/>
                  <a:gd name="T45" fmla="*/ 0 h 29"/>
                  <a:gd name="T46" fmla="*/ 0 w 94"/>
                  <a:gd name="T47" fmla="*/ 0 h 29"/>
                  <a:gd name="T48" fmla="*/ 0 w 94"/>
                  <a:gd name="T49" fmla="*/ 0 h 29"/>
                  <a:gd name="T50" fmla="*/ 0 w 94"/>
                  <a:gd name="T51" fmla="*/ 0 h 29"/>
                  <a:gd name="T52" fmla="*/ 0 w 94"/>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9"/>
                  <a:gd name="T83" fmla="*/ 94 w 94"/>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9">
                    <a:moveTo>
                      <a:pt x="32" y="0"/>
                    </a:moveTo>
                    <a:lnTo>
                      <a:pt x="39" y="0"/>
                    </a:lnTo>
                    <a:lnTo>
                      <a:pt x="48" y="0"/>
                    </a:lnTo>
                    <a:lnTo>
                      <a:pt x="55" y="0"/>
                    </a:lnTo>
                    <a:lnTo>
                      <a:pt x="63" y="0"/>
                    </a:lnTo>
                    <a:lnTo>
                      <a:pt x="70" y="0"/>
                    </a:lnTo>
                    <a:lnTo>
                      <a:pt x="77" y="0"/>
                    </a:lnTo>
                    <a:lnTo>
                      <a:pt x="86" y="2"/>
                    </a:lnTo>
                    <a:lnTo>
                      <a:pt x="94" y="5"/>
                    </a:lnTo>
                    <a:lnTo>
                      <a:pt x="94" y="7"/>
                    </a:lnTo>
                    <a:lnTo>
                      <a:pt x="85" y="10"/>
                    </a:lnTo>
                    <a:lnTo>
                      <a:pt x="77" y="15"/>
                    </a:lnTo>
                    <a:lnTo>
                      <a:pt x="71" y="19"/>
                    </a:lnTo>
                    <a:lnTo>
                      <a:pt x="65" y="24"/>
                    </a:lnTo>
                    <a:lnTo>
                      <a:pt x="57" y="26"/>
                    </a:lnTo>
                    <a:lnTo>
                      <a:pt x="49" y="27"/>
                    </a:lnTo>
                    <a:lnTo>
                      <a:pt x="41" y="27"/>
                    </a:lnTo>
                    <a:lnTo>
                      <a:pt x="35" y="29"/>
                    </a:lnTo>
                    <a:lnTo>
                      <a:pt x="26" y="28"/>
                    </a:lnTo>
                    <a:lnTo>
                      <a:pt x="18" y="27"/>
                    </a:lnTo>
                    <a:lnTo>
                      <a:pt x="9" y="26"/>
                    </a:lnTo>
                    <a:lnTo>
                      <a:pt x="0" y="26"/>
                    </a:lnTo>
                    <a:lnTo>
                      <a:pt x="6" y="18"/>
                    </a:lnTo>
                    <a:lnTo>
                      <a:pt x="14" y="12"/>
                    </a:lnTo>
                    <a:lnTo>
                      <a:pt x="22" y="6"/>
                    </a:lnTo>
                    <a:lnTo>
                      <a:pt x="3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7" name="Freeform 136"/>
              <p:cNvSpPr>
                <a:spLocks/>
              </p:cNvSpPr>
              <p:nvPr/>
            </p:nvSpPr>
            <p:spPr bwMode="auto">
              <a:xfrm>
                <a:off x="6033" y="2435"/>
                <a:ext cx="10" cy="24"/>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w 24"/>
                  <a:gd name="T43" fmla="*/ 0 h 57"/>
                  <a:gd name="T44" fmla="*/ 0 w 24"/>
                  <a:gd name="T45" fmla="*/ 0 h 57"/>
                  <a:gd name="T46" fmla="*/ 0 w 24"/>
                  <a:gd name="T47" fmla="*/ 0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57"/>
                  <a:gd name="T74" fmla="*/ 24 w 24"/>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57">
                    <a:moveTo>
                      <a:pt x="1" y="0"/>
                    </a:moveTo>
                    <a:lnTo>
                      <a:pt x="8" y="0"/>
                    </a:lnTo>
                    <a:lnTo>
                      <a:pt x="14" y="1"/>
                    </a:lnTo>
                    <a:lnTo>
                      <a:pt x="18" y="3"/>
                    </a:lnTo>
                    <a:lnTo>
                      <a:pt x="22" y="8"/>
                    </a:lnTo>
                    <a:lnTo>
                      <a:pt x="23" y="12"/>
                    </a:lnTo>
                    <a:lnTo>
                      <a:pt x="24" y="19"/>
                    </a:lnTo>
                    <a:lnTo>
                      <a:pt x="23" y="24"/>
                    </a:lnTo>
                    <a:lnTo>
                      <a:pt x="22" y="30"/>
                    </a:lnTo>
                    <a:lnTo>
                      <a:pt x="19" y="39"/>
                    </a:lnTo>
                    <a:lnTo>
                      <a:pt x="16" y="46"/>
                    </a:lnTo>
                    <a:lnTo>
                      <a:pt x="11" y="52"/>
                    </a:lnTo>
                    <a:lnTo>
                      <a:pt x="8" y="57"/>
                    </a:lnTo>
                    <a:lnTo>
                      <a:pt x="4" y="56"/>
                    </a:lnTo>
                    <a:lnTo>
                      <a:pt x="2" y="52"/>
                    </a:lnTo>
                    <a:lnTo>
                      <a:pt x="1" y="48"/>
                    </a:lnTo>
                    <a:lnTo>
                      <a:pt x="1" y="44"/>
                    </a:lnTo>
                    <a:lnTo>
                      <a:pt x="1" y="38"/>
                    </a:lnTo>
                    <a:lnTo>
                      <a:pt x="3" y="30"/>
                    </a:lnTo>
                    <a:lnTo>
                      <a:pt x="4" y="22"/>
                    </a:lnTo>
                    <a:lnTo>
                      <a:pt x="2" y="14"/>
                    </a:lnTo>
                    <a:lnTo>
                      <a:pt x="0" y="6"/>
                    </a:lnTo>
                    <a:lnTo>
                      <a:pt x="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8" name="Freeform 137"/>
              <p:cNvSpPr>
                <a:spLocks/>
              </p:cNvSpPr>
              <p:nvPr/>
            </p:nvSpPr>
            <p:spPr bwMode="auto">
              <a:xfrm>
                <a:off x="6013" y="2436"/>
                <a:ext cx="18" cy="40"/>
              </a:xfrm>
              <a:custGeom>
                <a:avLst/>
                <a:gdLst>
                  <a:gd name="T0" fmla="*/ 0 w 45"/>
                  <a:gd name="T1" fmla="*/ 0 h 88"/>
                  <a:gd name="T2" fmla="*/ 0 w 45"/>
                  <a:gd name="T3" fmla="*/ 0 h 88"/>
                  <a:gd name="T4" fmla="*/ 0 w 45"/>
                  <a:gd name="T5" fmla="*/ 0 h 88"/>
                  <a:gd name="T6" fmla="*/ 0 w 45"/>
                  <a:gd name="T7" fmla="*/ 0 h 88"/>
                  <a:gd name="T8" fmla="*/ 0 w 45"/>
                  <a:gd name="T9" fmla="*/ 0 h 88"/>
                  <a:gd name="T10" fmla="*/ 0 w 45"/>
                  <a:gd name="T11" fmla="*/ 0 h 88"/>
                  <a:gd name="T12" fmla="*/ 0 w 45"/>
                  <a:gd name="T13" fmla="*/ 0 h 88"/>
                  <a:gd name="T14" fmla="*/ 0 w 45"/>
                  <a:gd name="T15" fmla="*/ 0 h 88"/>
                  <a:gd name="T16" fmla="*/ 0 w 45"/>
                  <a:gd name="T17" fmla="*/ 0 h 88"/>
                  <a:gd name="T18" fmla="*/ 0 w 45"/>
                  <a:gd name="T19" fmla="*/ 0 h 88"/>
                  <a:gd name="T20" fmla="*/ 0 w 45"/>
                  <a:gd name="T21" fmla="*/ 0 h 88"/>
                  <a:gd name="T22" fmla="*/ 0 w 45"/>
                  <a:gd name="T23" fmla="*/ 0 h 88"/>
                  <a:gd name="T24" fmla="*/ 0 w 45"/>
                  <a:gd name="T25" fmla="*/ 0 h 88"/>
                  <a:gd name="T26" fmla="*/ 0 w 45"/>
                  <a:gd name="T27" fmla="*/ 0 h 88"/>
                  <a:gd name="T28" fmla="*/ 0 w 45"/>
                  <a:gd name="T29" fmla="*/ 0 h 88"/>
                  <a:gd name="T30" fmla="*/ 0 w 45"/>
                  <a:gd name="T31" fmla="*/ 0 h 88"/>
                  <a:gd name="T32" fmla="*/ 0 w 45"/>
                  <a:gd name="T33" fmla="*/ 0 h 88"/>
                  <a:gd name="T34" fmla="*/ 0 w 45"/>
                  <a:gd name="T35" fmla="*/ 0 h 88"/>
                  <a:gd name="T36" fmla="*/ 0 w 45"/>
                  <a:gd name="T37" fmla="*/ 0 h 88"/>
                  <a:gd name="T38" fmla="*/ 0 w 45"/>
                  <a:gd name="T39" fmla="*/ 0 h 88"/>
                  <a:gd name="T40" fmla="*/ 0 w 45"/>
                  <a:gd name="T41" fmla="*/ 0 h 88"/>
                  <a:gd name="T42" fmla="*/ 0 w 45"/>
                  <a:gd name="T43" fmla="*/ 0 h 88"/>
                  <a:gd name="T44" fmla="*/ 0 w 45"/>
                  <a:gd name="T45" fmla="*/ 0 h 88"/>
                  <a:gd name="T46" fmla="*/ 0 w 45"/>
                  <a:gd name="T47" fmla="*/ 0 h 88"/>
                  <a:gd name="T48" fmla="*/ 0 w 45"/>
                  <a:gd name="T49" fmla="*/ 0 h 88"/>
                  <a:gd name="T50" fmla="*/ 0 w 45"/>
                  <a:gd name="T51" fmla="*/ 0 h 88"/>
                  <a:gd name="T52" fmla="*/ 0 w 45"/>
                  <a:gd name="T53" fmla="*/ 0 h 88"/>
                  <a:gd name="T54" fmla="*/ 0 w 45"/>
                  <a:gd name="T55" fmla="*/ 0 h 88"/>
                  <a:gd name="T56" fmla="*/ 0 w 45"/>
                  <a:gd name="T57" fmla="*/ 0 h 88"/>
                  <a:gd name="T58" fmla="*/ 0 w 45"/>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88"/>
                  <a:gd name="T92" fmla="*/ 45 w 45"/>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88">
                    <a:moveTo>
                      <a:pt x="0" y="2"/>
                    </a:moveTo>
                    <a:lnTo>
                      <a:pt x="7" y="0"/>
                    </a:lnTo>
                    <a:lnTo>
                      <a:pt x="14" y="2"/>
                    </a:lnTo>
                    <a:lnTo>
                      <a:pt x="20" y="5"/>
                    </a:lnTo>
                    <a:lnTo>
                      <a:pt x="26" y="9"/>
                    </a:lnTo>
                    <a:lnTo>
                      <a:pt x="30" y="15"/>
                    </a:lnTo>
                    <a:lnTo>
                      <a:pt x="36" y="22"/>
                    </a:lnTo>
                    <a:lnTo>
                      <a:pt x="39" y="29"/>
                    </a:lnTo>
                    <a:lnTo>
                      <a:pt x="42" y="37"/>
                    </a:lnTo>
                    <a:lnTo>
                      <a:pt x="44" y="45"/>
                    </a:lnTo>
                    <a:lnTo>
                      <a:pt x="45" y="54"/>
                    </a:lnTo>
                    <a:lnTo>
                      <a:pt x="44" y="62"/>
                    </a:lnTo>
                    <a:lnTo>
                      <a:pt x="43" y="69"/>
                    </a:lnTo>
                    <a:lnTo>
                      <a:pt x="39" y="75"/>
                    </a:lnTo>
                    <a:lnTo>
                      <a:pt x="36" y="82"/>
                    </a:lnTo>
                    <a:lnTo>
                      <a:pt x="29" y="85"/>
                    </a:lnTo>
                    <a:lnTo>
                      <a:pt x="21" y="88"/>
                    </a:lnTo>
                    <a:lnTo>
                      <a:pt x="21" y="81"/>
                    </a:lnTo>
                    <a:lnTo>
                      <a:pt x="22" y="73"/>
                    </a:lnTo>
                    <a:lnTo>
                      <a:pt x="21" y="64"/>
                    </a:lnTo>
                    <a:lnTo>
                      <a:pt x="21" y="58"/>
                    </a:lnTo>
                    <a:lnTo>
                      <a:pt x="19" y="50"/>
                    </a:lnTo>
                    <a:lnTo>
                      <a:pt x="16" y="44"/>
                    </a:lnTo>
                    <a:lnTo>
                      <a:pt x="13" y="37"/>
                    </a:lnTo>
                    <a:lnTo>
                      <a:pt x="10" y="29"/>
                    </a:lnTo>
                    <a:lnTo>
                      <a:pt x="7" y="22"/>
                    </a:lnTo>
                    <a:lnTo>
                      <a:pt x="4" y="15"/>
                    </a:lnTo>
                    <a:lnTo>
                      <a:pt x="1" y="7"/>
                    </a:lnTo>
                    <a:lnTo>
                      <a:pt x="0"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9" name="Freeform 138"/>
              <p:cNvSpPr>
                <a:spLocks/>
              </p:cNvSpPr>
              <p:nvPr/>
            </p:nvSpPr>
            <p:spPr bwMode="auto">
              <a:xfrm>
                <a:off x="5819" y="2439"/>
                <a:ext cx="115" cy="40"/>
              </a:xfrm>
              <a:custGeom>
                <a:avLst/>
                <a:gdLst>
                  <a:gd name="T0" fmla="*/ 0 w 278"/>
                  <a:gd name="T1" fmla="*/ 0 h 93"/>
                  <a:gd name="T2" fmla="*/ 0 w 278"/>
                  <a:gd name="T3" fmla="*/ 0 h 93"/>
                  <a:gd name="T4" fmla="*/ 0 w 278"/>
                  <a:gd name="T5" fmla="*/ 0 h 93"/>
                  <a:gd name="T6" fmla="*/ 0 w 278"/>
                  <a:gd name="T7" fmla="*/ 0 h 93"/>
                  <a:gd name="T8" fmla="*/ 0 w 278"/>
                  <a:gd name="T9" fmla="*/ 0 h 93"/>
                  <a:gd name="T10" fmla="*/ 0 w 278"/>
                  <a:gd name="T11" fmla="*/ 0 h 93"/>
                  <a:gd name="T12" fmla="*/ 0 w 278"/>
                  <a:gd name="T13" fmla="*/ 0 h 93"/>
                  <a:gd name="T14" fmla="*/ 0 w 278"/>
                  <a:gd name="T15" fmla="*/ 0 h 93"/>
                  <a:gd name="T16" fmla="*/ 0 w 278"/>
                  <a:gd name="T17" fmla="*/ 0 h 93"/>
                  <a:gd name="T18" fmla="*/ 0 w 278"/>
                  <a:gd name="T19" fmla="*/ 0 h 93"/>
                  <a:gd name="T20" fmla="*/ 0 w 278"/>
                  <a:gd name="T21" fmla="*/ 0 h 93"/>
                  <a:gd name="T22" fmla="*/ 0 w 278"/>
                  <a:gd name="T23" fmla="*/ 0 h 93"/>
                  <a:gd name="T24" fmla="*/ 0 w 278"/>
                  <a:gd name="T25" fmla="*/ 0 h 93"/>
                  <a:gd name="T26" fmla="*/ 0 w 278"/>
                  <a:gd name="T27" fmla="*/ 0 h 93"/>
                  <a:gd name="T28" fmla="*/ 0 w 278"/>
                  <a:gd name="T29" fmla="*/ 0 h 93"/>
                  <a:gd name="T30" fmla="*/ 0 w 278"/>
                  <a:gd name="T31" fmla="*/ 0 h 93"/>
                  <a:gd name="T32" fmla="*/ 0 w 278"/>
                  <a:gd name="T33" fmla="*/ 0 h 93"/>
                  <a:gd name="T34" fmla="*/ 0 w 278"/>
                  <a:gd name="T35" fmla="*/ 0 h 93"/>
                  <a:gd name="T36" fmla="*/ 0 w 278"/>
                  <a:gd name="T37" fmla="*/ 0 h 93"/>
                  <a:gd name="T38" fmla="*/ 0 w 278"/>
                  <a:gd name="T39" fmla="*/ 0 h 93"/>
                  <a:gd name="T40" fmla="*/ 0 w 278"/>
                  <a:gd name="T41" fmla="*/ 0 h 93"/>
                  <a:gd name="T42" fmla="*/ 0 w 278"/>
                  <a:gd name="T43" fmla="*/ 0 h 93"/>
                  <a:gd name="T44" fmla="*/ 0 w 278"/>
                  <a:gd name="T45" fmla="*/ 0 h 93"/>
                  <a:gd name="T46" fmla="*/ 0 w 278"/>
                  <a:gd name="T47" fmla="*/ 0 h 93"/>
                  <a:gd name="T48" fmla="*/ 0 w 278"/>
                  <a:gd name="T49" fmla="*/ 0 h 93"/>
                  <a:gd name="T50" fmla="*/ 0 w 278"/>
                  <a:gd name="T51" fmla="*/ 0 h 93"/>
                  <a:gd name="T52" fmla="*/ 0 w 278"/>
                  <a:gd name="T53" fmla="*/ 0 h 93"/>
                  <a:gd name="T54" fmla="*/ 0 w 278"/>
                  <a:gd name="T55" fmla="*/ 0 h 93"/>
                  <a:gd name="T56" fmla="*/ 0 w 278"/>
                  <a:gd name="T57" fmla="*/ 0 h 93"/>
                  <a:gd name="T58" fmla="*/ 0 w 278"/>
                  <a:gd name="T59" fmla="*/ 0 h 93"/>
                  <a:gd name="T60" fmla="*/ 0 w 278"/>
                  <a:gd name="T61" fmla="*/ 0 h 93"/>
                  <a:gd name="T62" fmla="*/ 0 w 278"/>
                  <a:gd name="T63" fmla="*/ 0 h 93"/>
                  <a:gd name="T64" fmla="*/ 0 w 278"/>
                  <a:gd name="T65" fmla="*/ 0 h 93"/>
                  <a:gd name="T66" fmla="*/ 0 w 278"/>
                  <a:gd name="T67" fmla="*/ 0 h 93"/>
                  <a:gd name="T68" fmla="*/ 0 w 278"/>
                  <a:gd name="T69" fmla="*/ 0 h 93"/>
                  <a:gd name="T70" fmla="*/ 0 w 278"/>
                  <a:gd name="T71" fmla="*/ 0 h 93"/>
                  <a:gd name="T72" fmla="*/ 0 w 278"/>
                  <a:gd name="T73" fmla="*/ 0 h 93"/>
                  <a:gd name="T74" fmla="*/ 0 w 278"/>
                  <a:gd name="T75" fmla="*/ 0 h 93"/>
                  <a:gd name="T76" fmla="*/ 0 w 278"/>
                  <a:gd name="T77" fmla="*/ 0 h 93"/>
                  <a:gd name="T78" fmla="*/ 0 w 278"/>
                  <a:gd name="T79" fmla="*/ 0 h 93"/>
                  <a:gd name="T80" fmla="*/ 0 w 278"/>
                  <a:gd name="T81" fmla="*/ 0 h 93"/>
                  <a:gd name="T82" fmla="*/ 0 w 278"/>
                  <a:gd name="T83" fmla="*/ 0 h 93"/>
                  <a:gd name="T84" fmla="*/ 0 w 278"/>
                  <a:gd name="T85" fmla="*/ 0 h 93"/>
                  <a:gd name="T86" fmla="*/ 0 w 278"/>
                  <a:gd name="T87" fmla="*/ 0 h 93"/>
                  <a:gd name="T88" fmla="*/ 0 w 278"/>
                  <a:gd name="T89" fmla="*/ 0 h 93"/>
                  <a:gd name="T90" fmla="*/ 0 w 278"/>
                  <a:gd name="T91" fmla="*/ 0 h 93"/>
                  <a:gd name="T92" fmla="*/ 0 w 278"/>
                  <a:gd name="T93" fmla="*/ 0 h 93"/>
                  <a:gd name="T94" fmla="*/ 0 w 278"/>
                  <a:gd name="T95" fmla="*/ 0 h 93"/>
                  <a:gd name="T96" fmla="*/ 0 w 278"/>
                  <a:gd name="T97" fmla="*/ 0 h 93"/>
                  <a:gd name="T98" fmla="*/ 0 w 278"/>
                  <a:gd name="T99" fmla="*/ 0 h 93"/>
                  <a:gd name="T100" fmla="*/ 0 w 278"/>
                  <a:gd name="T101" fmla="*/ 0 h 93"/>
                  <a:gd name="T102" fmla="*/ 0 w 278"/>
                  <a:gd name="T103" fmla="*/ 0 h 93"/>
                  <a:gd name="T104" fmla="*/ 0 w 278"/>
                  <a:gd name="T105" fmla="*/ 0 h 93"/>
                  <a:gd name="T106" fmla="*/ 0 w 278"/>
                  <a:gd name="T107" fmla="*/ 0 h 93"/>
                  <a:gd name="T108" fmla="*/ 0 w 278"/>
                  <a:gd name="T109" fmla="*/ 0 h 93"/>
                  <a:gd name="T110" fmla="*/ 0 w 278"/>
                  <a:gd name="T111" fmla="*/ 0 h 93"/>
                  <a:gd name="T112" fmla="*/ 0 w 278"/>
                  <a:gd name="T113" fmla="*/ 0 h 93"/>
                  <a:gd name="T114" fmla="*/ 0 w 278"/>
                  <a:gd name="T115" fmla="*/ 0 h 93"/>
                  <a:gd name="T116" fmla="*/ 0 w 278"/>
                  <a:gd name="T117" fmla="*/ 0 h 93"/>
                  <a:gd name="T118" fmla="*/ 0 w 278"/>
                  <a:gd name="T119" fmla="*/ 0 h 93"/>
                  <a:gd name="T120" fmla="*/ 0 w 278"/>
                  <a:gd name="T121" fmla="*/ 0 h 93"/>
                  <a:gd name="T122" fmla="*/ 0 w 278"/>
                  <a:gd name="T123" fmla="*/ 0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
                  <a:gd name="T187" fmla="*/ 0 h 93"/>
                  <a:gd name="T188" fmla="*/ 278 w 278"/>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 h="93">
                    <a:moveTo>
                      <a:pt x="228" y="4"/>
                    </a:moveTo>
                    <a:lnTo>
                      <a:pt x="235" y="1"/>
                    </a:lnTo>
                    <a:lnTo>
                      <a:pt x="243" y="0"/>
                    </a:lnTo>
                    <a:lnTo>
                      <a:pt x="250" y="0"/>
                    </a:lnTo>
                    <a:lnTo>
                      <a:pt x="256" y="1"/>
                    </a:lnTo>
                    <a:lnTo>
                      <a:pt x="262" y="1"/>
                    </a:lnTo>
                    <a:lnTo>
                      <a:pt x="268" y="4"/>
                    </a:lnTo>
                    <a:lnTo>
                      <a:pt x="272" y="7"/>
                    </a:lnTo>
                    <a:lnTo>
                      <a:pt x="275" y="9"/>
                    </a:lnTo>
                    <a:lnTo>
                      <a:pt x="278" y="14"/>
                    </a:lnTo>
                    <a:lnTo>
                      <a:pt x="274" y="18"/>
                    </a:lnTo>
                    <a:lnTo>
                      <a:pt x="269" y="20"/>
                    </a:lnTo>
                    <a:lnTo>
                      <a:pt x="261" y="22"/>
                    </a:lnTo>
                    <a:lnTo>
                      <a:pt x="255" y="22"/>
                    </a:lnTo>
                    <a:lnTo>
                      <a:pt x="251" y="22"/>
                    </a:lnTo>
                    <a:lnTo>
                      <a:pt x="246" y="22"/>
                    </a:lnTo>
                    <a:lnTo>
                      <a:pt x="240" y="23"/>
                    </a:lnTo>
                    <a:lnTo>
                      <a:pt x="235" y="25"/>
                    </a:lnTo>
                    <a:lnTo>
                      <a:pt x="230" y="26"/>
                    </a:lnTo>
                    <a:lnTo>
                      <a:pt x="224" y="26"/>
                    </a:lnTo>
                    <a:lnTo>
                      <a:pt x="218" y="26"/>
                    </a:lnTo>
                    <a:lnTo>
                      <a:pt x="213" y="25"/>
                    </a:lnTo>
                    <a:lnTo>
                      <a:pt x="207" y="25"/>
                    </a:lnTo>
                    <a:lnTo>
                      <a:pt x="201" y="25"/>
                    </a:lnTo>
                    <a:lnTo>
                      <a:pt x="196" y="27"/>
                    </a:lnTo>
                    <a:lnTo>
                      <a:pt x="200" y="33"/>
                    </a:lnTo>
                    <a:lnTo>
                      <a:pt x="209" y="36"/>
                    </a:lnTo>
                    <a:lnTo>
                      <a:pt x="213" y="36"/>
                    </a:lnTo>
                    <a:lnTo>
                      <a:pt x="218" y="37"/>
                    </a:lnTo>
                    <a:lnTo>
                      <a:pt x="225" y="37"/>
                    </a:lnTo>
                    <a:lnTo>
                      <a:pt x="231" y="38"/>
                    </a:lnTo>
                    <a:lnTo>
                      <a:pt x="236" y="38"/>
                    </a:lnTo>
                    <a:lnTo>
                      <a:pt x="242" y="38"/>
                    </a:lnTo>
                    <a:lnTo>
                      <a:pt x="247" y="38"/>
                    </a:lnTo>
                    <a:lnTo>
                      <a:pt x="253" y="40"/>
                    </a:lnTo>
                    <a:lnTo>
                      <a:pt x="258" y="41"/>
                    </a:lnTo>
                    <a:lnTo>
                      <a:pt x="264" y="44"/>
                    </a:lnTo>
                    <a:lnTo>
                      <a:pt x="268" y="47"/>
                    </a:lnTo>
                    <a:lnTo>
                      <a:pt x="272" y="53"/>
                    </a:lnTo>
                    <a:lnTo>
                      <a:pt x="266" y="53"/>
                    </a:lnTo>
                    <a:lnTo>
                      <a:pt x="261" y="53"/>
                    </a:lnTo>
                    <a:lnTo>
                      <a:pt x="255" y="53"/>
                    </a:lnTo>
                    <a:lnTo>
                      <a:pt x="250" y="54"/>
                    </a:lnTo>
                    <a:lnTo>
                      <a:pt x="244" y="54"/>
                    </a:lnTo>
                    <a:lnTo>
                      <a:pt x="238" y="54"/>
                    </a:lnTo>
                    <a:lnTo>
                      <a:pt x="232" y="54"/>
                    </a:lnTo>
                    <a:lnTo>
                      <a:pt x="228" y="54"/>
                    </a:lnTo>
                    <a:lnTo>
                      <a:pt x="221" y="53"/>
                    </a:lnTo>
                    <a:lnTo>
                      <a:pt x="215" y="53"/>
                    </a:lnTo>
                    <a:lnTo>
                      <a:pt x="210" y="53"/>
                    </a:lnTo>
                    <a:lnTo>
                      <a:pt x="205" y="53"/>
                    </a:lnTo>
                    <a:lnTo>
                      <a:pt x="199" y="53"/>
                    </a:lnTo>
                    <a:lnTo>
                      <a:pt x="193" y="53"/>
                    </a:lnTo>
                    <a:lnTo>
                      <a:pt x="188" y="54"/>
                    </a:lnTo>
                    <a:lnTo>
                      <a:pt x="182" y="54"/>
                    </a:lnTo>
                    <a:lnTo>
                      <a:pt x="185" y="60"/>
                    </a:lnTo>
                    <a:lnTo>
                      <a:pt x="191" y="65"/>
                    </a:lnTo>
                    <a:lnTo>
                      <a:pt x="194" y="66"/>
                    </a:lnTo>
                    <a:lnTo>
                      <a:pt x="198" y="66"/>
                    </a:lnTo>
                    <a:lnTo>
                      <a:pt x="203" y="67"/>
                    </a:lnTo>
                    <a:lnTo>
                      <a:pt x="209" y="69"/>
                    </a:lnTo>
                    <a:lnTo>
                      <a:pt x="213" y="69"/>
                    </a:lnTo>
                    <a:lnTo>
                      <a:pt x="217" y="69"/>
                    </a:lnTo>
                    <a:lnTo>
                      <a:pt x="222" y="69"/>
                    </a:lnTo>
                    <a:lnTo>
                      <a:pt x="228" y="70"/>
                    </a:lnTo>
                    <a:lnTo>
                      <a:pt x="236" y="71"/>
                    </a:lnTo>
                    <a:lnTo>
                      <a:pt x="244" y="74"/>
                    </a:lnTo>
                    <a:lnTo>
                      <a:pt x="236" y="79"/>
                    </a:lnTo>
                    <a:lnTo>
                      <a:pt x="228" y="83"/>
                    </a:lnTo>
                    <a:lnTo>
                      <a:pt x="223" y="84"/>
                    </a:lnTo>
                    <a:lnTo>
                      <a:pt x="218" y="85"/>
                    </a:lnTo>
                    <a:lnTo>
                      <a:pt x="213" y="85"/>
                    </a:lnTo>
                    <a:lnTo>
                      <a:pt x="209" y="86"/>
                    </a:lnTo>
                    <a:lnTo>
                      <a:pt x="200" y="86"/>
                    </a:lnTo>
                    <a:lnTo>
                      <a:pt x="192" y="86"/>
                    </a:lnTo>
                    <a:lnTo>
                      <a:pt x="183" y="85"/>
                    </a:lnTo>
                    <a:lnTo>
                      <a:pt x="175" y="85"/>
                    </a:lnTo>
                    <a:lnTo>
                      <a:pt x="165" y="83"/>
                    </a:lnTo>
                    <a:lnTo>
                      <a:pt x="155" y="82"/>
                    </a:lnTo>
                    <a:lnTo>
                      <a:pt x="146" y="80"/>
                    </a:lnTo>
                    <a:lnTo>
                      <a:pt x="137" y="79"/>
                    </a:lnTo>
                    <a:lnTo>
                      <a:pt x="128" y="77"/>
                    </a:lnTo>
                    <a:lnTo>
                      <a:pt x="119" y="76"/>
                    </a:lnTo>
                    <a:lnTo>
                      <a:pt x="110" y="76"/>
                    </a:lnTo>
                    <a:lnTo>
                      <a:pt x="102" y="77"/>
                    </a:lnTo>
                    <a:lnTo>
                      <a:pt x="94" y="77"/>
                    </a:lnTo>
                    <a:lnTo>
                      <a:pt x="86" y="80"/>
                    </a:lnTo>
                    <a:lnTo>
                      <a:pt x="78" y="82"/>
                    </a:lnTo>
                    <a:lnTo>
                      <a:pt x="72" y="86"/>
                    </a:lnTo>
                    <a:lnTo>
                      <a:pt x="66" y="86"/>
                    </a:lnTo>
                    <a:lnTo>
                      <a:pt x="60" y="86"/>
                    </a:lnTo>
                    <a:lnTo>
                      <a:pt x="54" y="87"/>
                    </a:lnTo>
                    <a:lnTo>
                      <a:pt x="48" y="89"/>
                    </a:lnTo>
                    <a:lnTo>
                      <a:pt x="41" y="90"/>
                    </a:lnTo>
                    <a:lnTo>
                      <a:pt x="33" y="91"/>
                    </a:lnTo>
                    <a:lnTo>
                      <a:pt x="26" y="92"/>
                    </a:lnTo>
                    <a:lnTo>
                      <a:pt x="22" y="93"/>
                    </a:lnTo>
                    <a:lnTo>
                      <a:pt x="12" y="93"/>
                    </a:lnTo>
                    <a:lnTo>
                      <a:pt x="6" y="93"/>
                    </a:lnTo>
                    <a:lnTo>
                      <a:pt x="2" y="92"/>
                    </a:lnTo>
                    <a:lnTo>
                      <a:pt x="0" y="91"/>
                    </a:lnTo>
                    <a:lnTo>
                      <a:pt x="0" y="87"/>
                    </a:lnTo>
                    <a:lnTo>
                      <a:pt x="3" y="84"/>
                    </a:lnTo>
                    <a:lnTo>
                      <a:pt x="6" y="80"/>
                    </a:lnTo>
                    <a:lnTo>
                      <a:pt x="11" y="77"/>
                    </a:lnTo>
                    <a:lnTo>
                      <a:pt x="16" y="74"/>
                    </a:lnTo>
                    <a:lnTo>
                      <a:pt x="22" y="71"/>
                    </a:lnTo>
                    <a:lnTo>
                      <a:pt x="33" y="62"/>
                    </a:lnTo>
                    <a:lnTo>
                      <a:pt x="45" y="54"/>
                    </a:lnTo>
                    <a:lnTo>
                      <a:pt x="57" y="47"/>
                    </a:lnTo>
                    <a:lnTo>
                      <a:pt x="69" y="41"/>
                    </a:lnTo>
                    <a:lnTo>
                      <a:pt x="81" y="35"/>
                    </a:lnTo>
                    <a:lnTo>
                      <a:pt x="95" y="30"/>
                    </a:lnTo>
                    <a:lnTo>
                      <a:pt x="107" y="26"/>
                    </a:lnTo>
                    <a:lnTo>
                      <a:pt x="120" y="22"/>
                    </a:lnTo>
                    <a:lnTo>
                      <a:pt x="134" y="18"/>
                    </a:lnTo>
                    <a:lnTo>
                      <a:pt x="146" y="15"/>
                    </a:lnTo>
                    <a:lnTo>
                      <a:pt x="159" y="12"/>
                    </a:lnTo>
                    <a:lnTo>
                      <a:pt x="173" y="10"/>
                    </a:lnTo>
                    <a:lnTo>
                      <a:pt x="186" y="8"/>
                    </a:lnTo>
                    <a:lnTo>
                      <a:pt x="199" y="6"/>
                    </a:lnTo>
                    <a:lnTo>
                      <a:pt x="213" y="4"/>
                    </a:lnTo>
                    <a:lnTo>
                      <a:pt x="228"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0" name="Freeform 139"/>
              <p:cNvSpPr>
                <a:spLocks/>
              </p:cNvSpPr>
              <p:nvPr/>
            </p:nvSpPr>
            <p:spPr bwMode="auto">
              <a:xfrm>
                <a:off x="5955" y="2439"/>
                <a:ext cx="36" cy="45"/>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0 h 106"/>
                  <a:gd name="T18" fmla="*/ 0 w 83"/>
                  <a:gd name="T19" fmla="*/ 0 h 106"/>
                  <a:gd name="T20" fmla="*/ 0 w 83"/>
                  <a:gd name="T21" fmla="*/ 0 h 106"/>
                  <a:gd name="T22" fmla="*/ 0 w 83"/>
                  <a:gd name="T23" fmla="*/ 0 h 106"/>
                  <a:gd name="T24" fmla="*/ 0 w 83"/>
                  <a:gd name="T25" fmla="*/ 0 h 106"/>
                  <a:gd name="T26" fmla="*/ 0 w 83"/>
                  <a:gd name="T27" fmla="*/ 0 h 106"/>
                  <a:gd name="T28" fmla="*/ 0 w 83"/>
                  <a:gd name="T29" fmla="*/ 0 h 106"/>
                  <a:gd name="T30" fmla="*/ 0 w 83"/>
                  <a:gd name="T31" fmla="*/ 0 h 106"/>
                  <a:gd name="T32" fmla="*/ 0 w 83"/>
                  <a:gd name="T33" fmla="*/ 0 h 106"/>
                  <a:gd name="T34" fmla="*/ 0 w 83"/>
                  <a:gd name="T35" fmla="*/ 0 h 106"/>
                  <a:gd name="T36" fmla="*/ 0 w 83"/>
                  <a:gd name="T37" fmla="*/ 0 h 106"/>
                  <a:gd name="T38" fmla="*/ 0 w 83"/>
                  <a:gd name="T39" fmla="*/ 0 h 106"/>
                  <a:gd name="T40" fmla="*/ 0 w 83"/>
                  <a:gd name="T41" fmla="*/ 0 h 106"/>
                  <a:gd name="T42" fmla="*/ 0 w 83"/>
                  <a:gd name="T43" fmla="*/ 0 h 106"/>
                  <a:gd name="T44" fmla="*/ 0 w 83"/>
                  <a:gd name="T45" fmla="*/ 0 h 106"/>
                  <a:gd name="T46" fmla="*/ 0 w 83"/>
                  <a:gd name="T47" fmla="*/ 0 h 106"/>
                  <a:gd name="T48" fmla="*/ 0 w 83"/>
                  <a:gd name="T49" fmla="*/ 0 h 106"/>
                  <a:gd name="T50" fmla="*/ 0 w 83"/>
                  <a:gd name="T51" fmla="*/ 0 h 106"/>
                  <a:gd name="T52" fmla="*/ 0 w 83"/>
                  <a:gd name="T53" fmla="*/ 0 h 106"/>
                  <a:gd name="T54" fmla="*/ 0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0 w 83"/>
                  <a:gd name="T87" fmla="*/ 0 h 106"/>
                  <a:gd name="T88" fmla="*/ 0 w 83"/>
                  <a:gd name="T89" fmla="*/ 0 h 106"/>
                  <a:gd name="T90" fmla="*/ 0 w 83"/>
                  <a:gd name="T91" fmla="*/ 0 h 106"/>
                  <a:gd name="T92" fmla="*/ 0 w 83"/>
                  <a:gd name="T93" fmla="*/ 0 h 106"/>
                  <a:gd name="T94" fmla="*/ 0 w 83"/>
                  <a:gd name="T95" fmla="*/ 0 h 106"/>
                  <a:gd name="T96" fmla="*/ 0 w 83"/>
                  <a:gd name="T97" fmla="*/ 0 h 106"/>
                  <a:gd name="T98" fmla="*/ 0 w 83"/>
                  <a:gd name="T99" fmla="*/ 0 h 106"/>
                  <a:gd name="T100" fmla="*/ 0 w 83"/>
                  <a:gd name="T101" fmla="*/ 0 h 106"/>
                  <a:gd name="T102" fmla="*/ 0 w 83"/>
                  <a:gd name="T103" fmla="*/ 0 h 106"/>
                  <a:gd name="T104" fmla="*/ 0 w 83"/>
                  <a:gd name="T105" fmla="*/ 0 h 106"/>
                  <a:gd name="T106" fmla="*/ 0 w 83"/>
                  <a:gd name="T107" fmla="*/ 0 h 106"/>
                  <a:gd name="T108" fmla="*/ 0 w 83"/>
                  <a:gd name="T109" fmla="*/ 0 h 106"/>
                  <a:gd name="T110" fmla="*/ 0 w 83"/>
                  <a:gd name="T111" fmla="*/ 0 h 106"/>
                  <a:gd name="T112" fmla="*/ 0 w 83"/>
                  <a:gd name="T113" fmla="*/ 0 h 106"/>
                  <a:gd name="T114" fmla="*/ 0 w 83"/>
                  <a:gd name="T115" fmla="*/ 0 h 106"/>
                  <a:gd name="T116" fmla="*/ 0 w 83"/>
                  <a:gd name="T117" fmla="*/ 0 h 106"/>
                  <a:gd name="T118" fmla="*/ 0 w 83"/>
                  <a:gd name="T119" fmla="*/ 0 h 106"/>
                  <a:gd name="T120" fmla="*/ 0 w 83"/>
                  <a:gd name="T121" fmla="*/ 0 h 106"/>
                  <a:gd name="T122" fmla="*/ 0 w 83"/>
                  <a:gd name="T123" fmla="*/ 0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106"/>
                  <a:gd name="T188" fmla="*/ 83 w 83"/>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106">
                    <a:moveTo>
                      <a:pt x="26" y="4"/>
                    </a:moveTo>
                    <a:lnTo>
                      <a:pt x="34" y="0"/>
                    </a:lnTo>
                    <a:lnTo>
                      <a:pt x="42" y="0"/>
                    </a:lnTo>
                    <a:lnTo>
                      <a:pt x="47" y="0"/>
                    </a:lnTo>
                    <a:lnTo>
                      <a:pt x="54" y="3"/>
                    </a:lnTo>
                    <a:lnTo>
                      <a:pt x="60" y="6"/>
                    </a:lnTo>
                    <a:lnTo>
                      <a:pt x="64" y="10"/>
                    </a:lnTo>
                    <a:lnTo>
                      <a:pt x="68" y="15"/>
                    </a:lnTo>
                    <a:lnTo>
                      <a:pt x="73" y="20"/>
                    </a:lnTo>
                    <a:lnTo>
                      <a:pt x="75" y="26"/>
                    </a:lnTo>
                    <a:lnTo>
                      <a:pt x="78" y="33"/>
                    </a:lnTo>
                    <a:lnTo>
                      <a:pt x="80" y="39"/>
                    </a:lnTo>
                    <a:lnTo>
                      <a:pt x="82" y="47"/>
                    </a:lnTo>
                    <a:lnTo>
                      <a:pt x="82" y="55"/>
                    </a:lnTo>
                    <a:lnTo>
                      <a:pt x="83" y="63"/>
                    </a:lnTo>
                    <a:lnTo>
                      <a:pt x="83" y="71"/>
                    </a:lnTo>
                    <a:lnTo>
                      <a:pt x="83" y="79"/>
                    </a:lnTo>
                    <a:lnTo>
                      <a:pt x="75" y="82"/>
                    </a:lnTo>
                    <a:lnTo>
                      <a:pt x="70" y="88"/>
                    </a:lnTo>
                    <a:lnTo>
                      <a:pt x="64" y="94"/>
                    </a:lnTo>
                    <a:lnTo>
                      <a:pt x="60" y="102"/>
                    </a:lnTo>
                    <a:lnTo>
                      <a:pt x="54" y="103"/>
                    </a:lnTo>
                    <a:lnTo>
                      <a:pt x="50" y="106"/>
                    </a:lnTo>
                    <a:lnTo>
                      <a:pt x="43" y="106"/>
                    </a:lnTo>
                    <a:lnTo>
                      <a:pt x="36" y="105"/>
                    </a:lnTo>
                    <a:lnTo>
                      <a:pt x="43" y="98"/>
                    </a:lnTo>
                    <a:lnTo>
                      <a:pt x="48" y="92"/>
                    </a:lnTo>
                    <a:lnTo>
                      <a:pt x="52" y="86"/>
                    </a:lnTo>
                    <a:lnTo>
                      <a:pt x="55" y="80"/>
                    </a:lnTo>
                    <a:lnTo>
                      <a:pt x="57" y="73"/>
                    </a:lnTo>
                    <a:lnTo>
                      <a:pt x="58" y="67"/>
                    </a:lnTo>
                    <a:lnTo>
                      <a:pt x="57" y="62"/>
                    </a:lnTo>
                    <a:lnTo>
                      <a:pt x="57" y="57"/>
                    </a:lnTo>
                    <a:lnTo>
                      <a:pt x="52" y="52"/>
                    </a:lnTo>
                    <a:lnTo>
                      <a:pt x="44" y="52"/>
                    </a:lnTo>
                    <a:lnTo>
                      <a:pt x="40" y="54"/>
                    </a:lnTo>
                    <a:lnTo>
                      <a:pt x="35" y="57"/>
                    </a:lnTo>
                    <a:lnTo>
                      <a:pt x="30" y="65"/>
                    </a:lnTo>
                    <a:lnTo>
                      <a:pt x="26" y="74"/>
                    </a:lnTo>
                    <a:lnTo>
                      <a:pt x="19" y="76"/>
                    </a:lnTo>
                    <a:lnTo>
                      <a:pt x="13" y="79"/>
                    </a:lnTo>
                    <a:lnTo>
                      <a:pt x="6" y="81"/>
                    </a:lnTo>
                    <a:lnTo>
                      <a:pt x="0" y="83"/>
                    </a:lnTo>
                    <a:lnTo>
                      <a:pt x="5" y="78"/>
                    </a:lnTo>
                    <a:lnTo>
                      <a:pt x="10" y="74"/>
                    </a:lnTo>
                    <a:lnTo>
                      <a:pt x="14" y="70"/>
                    </a:lnTo>
                    <a:lnTo>
                      <a:pt x="18" y="66"/>
                    </a:lnTo>
                    <a:lnTo>
                      <a:pt x="20" y="60"/>
                    </a:lnTo>
                    <a:lnTo>
                      <a:pt x="23" y="55"/>
                    </a:lnTo>
                    <a:lnTo>
                      <a:pt x="24" y="51"/>
                    </a:lnTo>
                    <a:lnTo>
                      <a:pt x="25" y="46"/>
                    </a:lnTo>
                    <a:lnTo>
                      <a:pt x="25" y="41"/>
                    </a:lnTo>
                    <a:lnTo>
                      <a:pt x="25" y="36"/>
                    </a:lnTo>
                    <a:lnTo>
                      <a:pt x="24" y="31"/>
                    </a:lnTo>
                    <a:lnTo>
                      <a:pt x="24" y="26"/>
                    </a:lnTo>
                    <a:lnTo>
                      <a:pt x="23" y="20"/>
                    </a:lnTo>
                    <a:lnTo>
                      <a:pt x="23" y="16"/>
                    </a:lnTo>
                    <a:lnTo>
                      <a:pt x="21" y="11"/>
                    </a:lnTo>
                    <a:lnTo>
                      <a:pt x="21" y="8"/>
                    </a:lnTo>
                    <a:lnTo>
                      <a:pt x="23" y="6"/>
                    </a:lnTo>
                    <a:lnTo>
                      <a:pt x="2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1" name="Freeform 140"/>
              <p:cNvSpPr>
                <a:spLocks/>
              </p:cNvSpPr>
              <p:nvPr/>
            </p:nvSpPr>
            <p:spPr bwMode="auto">
              <a:xfrm>
                <a:off x="5351" y="2453"/>
                <a:ext cx="20" cy="12"/>
              </a:xfrm>
              <a:custGeom>
                <a:avLst/>
                <a:gdLst>
                  <a:gd name="T0" fmla="*/ 0 w 48"/>
                  <a:gd name="T1" fmla="*/ 0 h 30"/>
                  <a:gd name="T2" fmla="*/ 0 w 48"/>
                  <a:gd name="T3" fmla="*/ 0 h 30"/>
                  <a:gd name="T4" fmla="*/ 0 w 48"/>
                  <a:gd name="T5" fmla="*/ 0 h 30"/>
                  <a:gd name="T6" fmla="*/ 0 w 48"/>
                  <a:gd name="T7" fmla="*/ 0 h 30"/>
                  <a:gd name="T8" fmla="*/ 0 w 48"/>
                  <a:gd name="T9" fmla="*/ 0 h 30"/>
                  <a:gd name="T10" fmla="*/ 0 w 48"/>
                  <a:gd name="T11" fmla="*/ 0 h 30"/>
                  <a:gd name="T12" fmla="*/ 0 w 48"/>
                  <a:gd name="T13" fmla="*/ 0 h 30"/>
                  <a:gd name="T14" fmla="*/ 0 w 48"/>
                  <a:gd name="T15" fmla="*/ 0 h 30"/>
                  <a:gd name="T16" fmla="*/ 0 w 48"/>
                  <a:gd name="T17" fmla="*/ 0 h 30"/>
                  <a:gd name="T18" fmla="*/ 0 w 48"/>
                  <a:gd name="T19" fmla="*/ 0 h 30"/>
                  <a:gd name="T20" fmla="*/ 0 w 48"/>
                  <a:gd name="T21" fmla="*/ 0 h 30"/>
                  <a:gd name="T22" fmla="*/ 0 w 48"/>
                  <a:gd name="T23" fmla="*/ 0 h 30"/>
                  <a:gd name="T24" fmla="*/ 0 w 48"/>
                  <a:gd name="T25" fmla="*/ 0 h 30"/>
                  <a:gd name="T26" fmla="*/ 0 w 48"/>
                  <a:gd name="T27" fmla="*/ 0 h 30"/>
                  <a:gd name="T28" fmla="*/ 0 w 48"/>
                  <a:gd name="T29" fmla="*/ 0 h 30"/>
                  <a:gd name="T30" fmla="*/ 0 w 48"/>
                  <a:gd name="T31" fmla="*/ 0 h 30"/>
                  <a:gd name="T32" fmla="*/ 0 w 48"/>
                  <a:gd name="T33" fmla="*/ 0 h 30"/>
                  <a:gd name="T34" fmla="*/ 0 w 48"/>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0" y="0"/>
                    </a:moveTo>
                    <a:lnTo>
                      <a:pt x="27" y="0"/>
                    </a:lnTo>
                    <a:lnTo>
                      <a:pt x="34" y="0"/>
                    </a:lnTo>
                    <a:lnTo>
                      <a:pt x="40" y="0"/>
                    </a:lnTo>
                    <a:lnTo>
                      <a:pt x="48" y="0"/>
                    </a:lnTo>
                    <a:lnTo>
                      <a:pt x="44" y="8"/>
                    </a:lnTo>
                    <a:lnTo>
                      <a:pt x="39" y="13"/>
                    </a:lnTo>
                    <a:lnTo>
                      <a:pt x="34" y="19"/>
                    </a:lnTo>
                    <a:lnTo>
                      <a:pt x="28" y="23"/>
                    </a:lnTo>
                    <a:lnTo>
                      <a:pt x="21" y="25"/>
                    </a:lnTo>
                    <a:lnTo>
                      <a:pt x="15" y="28"/>
                    </a:lnTo>
                    <a:lnTo>
                      <a:pt x="7" y="29"/>
                    </a:lnTo>
                    <a:lnTo>
                      <a:pt x="0" y="30"/>
                    </a:lnTo>
                    <a:lnTo>
                      <a:pt x="3" y="22"/>
                    </a:lnTo>
                    <a:lnTo>
                      <a:pt x="9" y="13"/>
                    </a:lnTo>
                    <a:lnTo>
                      <a:pt x="14" y="6"/>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2" name="Freeform 141"/>
              <p:cNvSpPr>
                <a:spLocks/>
              </p:cNvSpPr>
              <p:nvPr/>
            </p:nvSpPr>
            <p:spPr bwMode="auto">
              <a:xfrm>
                <a:off x="5381" y="2453"/>
                <a:ext cx="25" cy="12"/>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w 49"/>
                  <a:gd name="T13" fmla="*/ 0 h 29"/>
                  <a:gd name="T14" fmla="*/ 0 w 49"/>
                  <a:gd name="T15" fmla="*/ 0 h 29"/>
                  <a:gd name="T16" fmla="*/ 0 w 49"/>
                  <a:gd name="T17" fmla="*/ 0 h 29"/>
                  <a:gd name="T18" fmla="*/ 0 w 49"/>
                  <a:gd name="T19" fmla="*/ 0 h 29"/>
                  <a:gd name="T20" fmla="*/ 0 w 49"/>
                  <a:gd name="T21" fmla="*/ 0 h 29"/>
                  <a:gd name="T22" fmla="*/ 0 w 49"/>
                  <a:gd name="T23" fmla="*/ 0 h 29"/>
                  <a:gd name="T24" fmla="*/ 0 w 49"/>
                  <a:gd name="T25" fmla="*/ 0 h 29"/>
                  <a:gd name="T26" fmla="*/ 0 w 49"/>
                  <a:gd name="T27" fmla="*/ 0 h 29"/>
                  <a:gd name="T28" fmla="*/ 0 w 49"/>
                  <a:gd name="T29" fmla="*/ 0 h 29"/>
                  <a:gd name="T30" fmla="*/ 0 w 49"/>
                  <a:gd name="T31" fmla="*/ 0 h 29"/>
                  <a:gd name="T32" fmla="*/ 0 w 49"/>
                  <a:gd name="T33" fmla="*/ 0 h 29"/>
                  <a:gd name="T34" fmla="*/ 0 w 49"/>
                  <a:gd name="T35" fmla="*/ 0 h 29"/>
                  <a:gd name="T36" fmla="*/ 0 w 49"/>
                  <a:gd name="T37" fmla="*/ 0 h 29"/>
                  <a:gd name="T38" fmla="*/ 0 w 49"/>
                  <a:gd name="T39" fmla="*/ 0 h 29"/>
                  <a:gd name="T40" fmla="*/ 0 w 49"/>
                  <a:gd name="T41" fmla="*/ 0 h 29"/>
                  <a:gd name="T42" fmla="*/ 0 w 49"/>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9"/>
                  <a:gd name="T68" fmla="*/ 49 w 4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9">
                    <a:moveTo>
                      <a:pt x="24" y="2"/>
                    </a:moveTo>
                    <a:lnTo>
                      <a:pt x="31" y="0"/>
                    </a:lnTo>
                    <a:lnTo>
                      <a:pt x="36" y="0"/>
                    </a:lnTo>
                    <a:lnTo>
                      <a:pt x="40" y="0"/>
                    </a:lnTo>
                    <a:lnTo>
                      <a:pt x="44" y="1"/>
                    </a:lnTo>
                    <a:lnTo>
                      <a:pt x="48" y="4"/>
                    </a:lnTo>
                    <a:lnTo>
                      <a:pt x="49" y="9"/>
                    </a:lnTo>
                    <a:lnTo>
                      <a:pt x="45" y="14"/>
                    </a:lnTo>
                    <a:lnTo>
                      <a:pt x="40" y="19"/>
                    </a:lnTo>
                    <a:lnTo>
                      <a:pt x="33" y="24"/>
                    </a:lnTo>
                    <a:lnTo>
                      <a:pt x="24" y="28"/>
                    </a:lnTo>
                    <a:lnTo>
                      <a:pt x="18" y="29"/>
                    </a:lnTo>
                    <a:lnTo>
                      <a:pt x="11" y="29"/>
                    </a:lnTo>
                    <a:lnTo>
                      <a:pt x="4" y="26"/>
                    </a:lnTo>
                    <a:lnTo>
                      <a:pt x="0" y="21"/>
                    </a:lnTo>
                    <a:lnTo>
                      <a:pt x="4" y="15"/>
                    </a:lnTo>
                    <a:lnTo>
                      <a:pt x="10" y="12"/>
                    </a:lnTo>
                    <a:lnTo>
                      <a:pt x="13" y="9"/>
                    </a:lnTo>
                    <a:lnTo>
                      <a:pt x="16" y="7"/>
                    </a:lnTo>
                    <a:lnTo>
                      <a:pt x="19" y="4"/>
                    </a:lnTo>
                    <a:lnTo>
                      <a:pt x="2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3" name="Freeform 142"/>
              <p:cNvSpPr>
                <a:spLocks/>
              </p:cNvSpPr>
              <p:nvPr/>
            </p:nvSpPr>
            <p:spPr bwMode="auto">
              <a:xfrm>
                <a:off x="5418" y="2453"/>
                <a:ext cx="15" cy="4"/>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w 42"/>
                  <a:gd name="T33" fmla="*/ 0 h 11"/>
                  <a:gd name="T34" fmla="*/ 0 w 42"/>
                  <a:gd name="T35" fmla="*/ 0 h 11"/>
                  <a:gd name="T36" fmla="*/ 0 w 42"/>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1"/>
                  <a:gd name="T59" fmla="*/ 42 w 42"/>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1">
                    <a:moveTo>
                      <a:pt x="13" y="0"/>
                    </a:moveTo>
                    <a:lnTo>
                      <a:pt x="19" y="0"/>
                    </a:lnTo>
                    <a:lnTo>
                      <a:pt x="27" y="1"/>
                    </a:lnTo>
                    <a:lnTo>
                      <a:pt x="34" y="2"/>
                    </a:lnTo>
                    <a:lnTo>
                      <a:pt x="42" y="5"/>
                    </a:lnTo>
                    <a:lnTo>
                      <a:pt x="42" y="7"/>
                    </a:lnTo>
                    <a:lnTo>
                      <a:pt x="36" y="8"/>
                    </a:lnTo>
                    <a:lnTo>
                      <a:pt x="32" y="9"/>
                    </a:lnTo>
                    <a:lnTo>
                      <a:pt x="26" y="9"/>
                    </a:lnTo>
                    <a:lnTo>
                      <a:pt x="21" y="11"/>
                    </a:lnTo>
                    <a:lnTo>
                      <a:pt x="16" y="11"/>
                    </a:lnTo>
                    <a:lnTo>
                      <a:pt x="11" y="11"/>
                    </a:lnTo>
                    <a:lnTo>
                      <a:pt x="6" y="11"/>
                    </a:lnTo>
                    <a:lnTo>
                      <a:pt x="0" y="11"/>
                    </a:lnTo>
                    <a:lnTo>
                      <a:pt x="1" y="8"/>
                    </a:lnTo>
                    <a:lnTo>
                      <a:pt x="5" y="5"/>
                    </a:lnTo>
                    <a:lnTo>
                      <a:pt x="8" y="2"/>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4" name="Freeform 143"/>
              <p:cNvSpPr>
                <a:spLocks/>
              </p:cNvSpPr>
              <p:nvPr/>
            </p:nvSpPr>
            <p:spPr bwMode="auto">
              <a:xfrm>
                <a:off x="5669" y="2454"/>
                <a:ext cx="25" cy="75"/>
              </a:xfrm>
              <a:custGeom>
                <a:avLst/>
                <a:gdLst>
                  <a:gd name="T0" fmla="*/ 0 w 56"/>
                  <a:gd name="T1" fmla="*/ 0 h 178"/>
                  <a:gd name="T2" fmla="*/ 0 w 56"/>
                  <a:gd name="T3" fmla="*/ 0 h 178"/>
                  <a:gd name="T4" fmla="*/ 0 w 56"/>
                  <a:gd name="T5" fmla="*/ 0 h 178"/>
                  <a:gd name="T6" fmla="*/ 0 w 56"/>
                  <a:gd name="T7" fmla="*/ 0 h 178"/>
                  <a:gd name="T8" fmla="*/ 0 w 56"/>
                  <a:gd name="T9" fmla="*/ 0 h 178"/>
                  <a:gd name="T10" fmla="*/ 0 w 56"/>
                  <a:gd name="T11" fmla="*/ 0 h 178"/>
                  <a:gd name="T12" fmla="*/ 0 w 56"/>
                  <a:gd name="T13" fmla="*/ 0 h 178"/>
                  <a:gd name="T14" fmla="*/ 0 w 56"/>
                  <a:gd name="T15" fmla="*/ 0 h 178"/>
                  <a:gd name="T16" fmla="*/ 0 w 56"/>
                  <a:gd name="T17" fmla="*/ 0 h 178"/>
                  <a:gd name="T18" fmla="*/ 0 w 56"/>
                  <a:gd name="T19" fmla="*/ 0 h 178"/>
                  <a:gd name="T20" fmla="*/ 0 w 56"/>
                  <a:gd name="T21" fmla="*/ 0 h 178"/>
                  <a:gd name="T22" fmla="*/ 0 w 56"/>
                  <a:gd name="T23" fmla="*/ 0 h 178"/>
                  <a:gd name="T24" fmla="*/ 0 w 56"/>
                  <a:gd name="T25" fmla="*/ 0 h 178"/>
                  <a:gd name="T26" fmla="*/ 0 w 56"/>
                  <a:gd name="T27" fmla="*/ 0 h 178"/>
                  <a:gd name="T28" fmla="*/ 0 w 56"/>
                  <a:gd name="T29" fmla="*/ 0 h 178"/>
                  <a:gd name="T30" fmla="*/ 0 w 56"/>
                  <a:gd name="T31" fmla="*/ 0 h 178"/>
                  <a:gd name="T32" fmla="*/ 0 w 56"/>
                  <a:gd name="T33" fmla="*/ 0 h 178"/>
                  <a:gd name="T34" fmla="*/ 0 w 56"/>
                  <a:gd name="T35" fmla="*/ 0 h 178"/>
                  <a:gd name="T36" fmla="*/ 0 w 56"/>
                  <a:gd name="T37" fmla="*/ 0 h 178"/>
                  <a:gd name="T38" fmla="*/ 0 w 56"/>
                  <a:gd name="T39" fmla="*/ 0 h 178"/>
                  <a:gd name="T40" fmla="*/ 0 w 56"/>
                  <a:gd name="T41" fmla="*/ 0 h 178"/>
                  <a:gd name="T42" fmla="*/ 0 w 56"/>
                  <a:gd name="T43" fmla="*/ 0 h 178"/>
                  <a:gd name="T44" fmla="*/ 0 w 56"/>
                  <a:gd name="T45" fmla="*/ 0 h 178"/>
                  <a:gd name="T46" fmla="*/ 0 w 56"/>
                  <a:gd name="T47" fmla="*/ 0 h 178"/>
                  <a:gd name="T48" fmla="*/ 0 w 56"/>
                  <a:gd name="T49" fmla="*/ 0 h 178"/>
                  <a:gd name="T50" fmla="*/ 0 w 56"/>
                  <a:gd name="T51" fmla="*/ 0 h 178"/>
                  <a:gd name="T52" fmla="*/ 0 w 56"/>
                  <a:gd name="T53" fmla="*/ 0 h 178"/>
                  <a:gd name="T54" fmla="*/ 0 w 56"/>
                  <a:gd name="T55" fmla="*/ 0 h 178"/>
                  <a:gd name="T56" fmla="*/ 0 w 56"/>
                  <a:gd name="T57" fmla="*/ 0 h 178"/>
                  <a:gd name="T58" fmla="*/ 0 w 56"/>
                  <a:gd name="T59" fmla="*/ 0 h 178"/>
                  <a:gd name="T60" fmla="*/ 0 w 56"/>
                  <a:gd name="T61" fmla="*/ 0 h 178"/>
                  <a:gd name="T62" fmla="*/ 0 w 56"/>
                  <a:gd name="T63" fmla="*/ 0 h 178"/>
                  <a:gd name="T64" fmla="*/ 0 w 56"/>
                  <a:gd name="T65" fmla="*/ 0 h 178"/>
                  <a:gd name="T66" fmla="*/ 0 w 56"/>
                  <a:gd name="T67" fmla="*/ 0 h 178"/>
                  <a:gd name="T68" fmla="*/ 0 w 56"/>
                  <a:gd name="T69" fmla="*/ 0 h 178"/>
                  <a:gd name="T70" fmla="*/ 0 w 56"/>
                  <a:gd name="T71" fmla="*/ 0 h 178"/>
                  <a:gd name="T72" fmla="*/ 0 w 56"/>
                  <a:gd name="T73" fmla="*/ 0 h 178"/>
                  <a:gd name="T74" fmla="*/ 0 w 56"/>
                  <a:gd name="T75" fmla="*/ 0 h 178"/>
                  <a:gd name="T76" fmla="*/ 0 w 56"/>
                  <a:gd name="T77" fmla="*/ 0 h 178"/>
                  <a:gd name="T78" fmla="*/ 0 w 56"/>
                  <a:gd name="T79" fmla="*/ 0 h 178"/>
                  <a:gd name="T80" fmla="*/ 0 w 56"/>
                  <a:gd name="T81" fmla="*/ 0 h 178"/>
                  <a:gd name="T82" fmla="*/ 0 w 56"/>
                  <a:gd name="T83" fmla="*/ 0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178"/>
                  <a:gd name="T128" fmla="*/ 56 w 56"/>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178">
                    <a:moveTo>
                      <a:pt x="34" y="0"/>
                    </a:moveTo>
                    <a:lnTo>
                      <a:pt x="40" y="8"/>
                    </a:lnTo>
                    <a:lnTo>
                      <a:pt x="46" y="18"/>
                    </a:lnTo>
                    <a:lnTo>
                      <a:pt x="50" y="27"/>
                    </a:lnTo>
                    <a:lnTo>
                      <a:pt x="54" y="39"/>
                    </a:lnTo>
                    <a:lnTo>
                      <a:pt x="55" y="50"/>
                    </a:lnTo>
                    <a:lnTo>
                      <a:pt x="56" y="63"/>
                    </a:lnTo>
                    <a:lnTo>
                      <a:pt x="55" y="76"/>
                    </a:lnTo>
                    <a:lnTo>
                      <a:pt x="53" y="89"/>
                    </a:lnTo>
                    <a:lnTo>
                      <a:pt x="49" y="101"/>
                    </a:lnTo>
                    <a:lnTo>
                      <a:pt x="45" y="114"/>
                    </a:lnTo>
                    <a:lnTo>
                      <a:pt x="39" y="126"/>
                    </a:lnTo>
                    <a:lnTo>
                      <a:pt x="33" y="139"/>
                    </a:lnTo>
                    <a:lnTo>
                      <a:pt x="25" y="150"/>
                    </a:lnTo>
                    <a:lnTo>
                      <a:pt x="18" y="161"/>
                    </a:lnTo>
                    <a:lnTo>
                      <a:pt x="9" y="169"/>
                    </a:lnTo>
                    <a:lnTo>
                      <a:pt x="1" y="178"/>
                    </a:lnTo>
                    <a:lnTo>
                      <a:pt x="0" y="169"/>
                    </a:lnTo>
                    <a:lnTo>
                      <a:pt x="1" y="162"/>
                    </a:lnTo>
                    <a:lnTo>
                      <a:pt x="2" y="153"/>
                    </a:lnTo>
                    <a:lnTo>
                      <a:pt x="6" y="146"/>
                    </a:lnTo>
                    <a:lnTo>
                      <a:pt x="10" y="138"/>
                    </a:lnTo>
                    <a:lnTo>
                      <a:pt x="14" y="131"/>
                    </a:lnTo>
                    <a:lnTo>
                      <a:pt x="20" y="123"/>
                    </a:lnTo>
                    <a:lnTo>
                      <a:pt x="25" y="114"/>
                    </a:lnTo>
                    <a:lnTo>
                      <a:pt x="29" y="106"/>
                    </a:lnTo>
                    <a:lnTo>
                      <a:pt x="34" y="98"/>
                    </a:lnTo>
                    <a:lnTo>
                      <a:pt x="38" y="90"/>
                    </a:lnTo>
                    <a:lnTo>
                      <a:pt x="40" y="81"/>
                    </a:lnTo>
                    <a:lnTo>
                      <a:pt x="42" y="72"/>
                    </a:lnTo>
                    <a:lnTo>
                      <a:pt x="43" y="62"/>
                    </a:lnTo>
                    <a:lnTo>
                      <a:pt x="42" y="53"/>
                    </a:lnTo>
                    <a:lnTo>
                      <a:pt x="40" y="43"/>
                    </a:lnTo>
                    <a:lnTo>
                      <a:pt x="40" y="37"/>
                    </a:lnTo>
                    <a:lnTo>
                      <a:pt x="40" y="31"/>
                    </a:lnTo>
                    <a:lnTo>
                      <a:pt x="39" y="25"/>
                    </a:lnTo>
                    <a:lnTo>
                      <a:pt x="39" y="19"/>
                    </a:lnTo>
                    <a:lnTo>
                      <a:pt x="37" y="14"/>
                    </a:lnTo>
                    <a:lnTo>
                      <a:pt x="35" y="9"/>
                    </a:lnTo>
                    <a:lnTo>
                      <a:pt x="34" y="4"/>
                    </a:lnTo>
                    <a:lnTo>
                      <a:pt x="3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5" name="Freeform 144"/>
              <p:cNvSpPr>
                <a:spLocks/>
              </p:cNvSpPr>
              <p:nvPr/>
            </p:nvSpPr>
            <p:spPr bwMode="auto">
              <a:xfrm>
                <a:off x="5708" y="2459"/>
                <a:ext cx="72" cy="48"/>
              </a:xfrm>
              <a:custGeom>
                <a:avLst/>
                <a:gdLst>
                  <a:gd name="T0" fmla="*/ 0 w 172"/>
                  <a:gd name="T1" fmla="*/ 0 h 115"/>
                  <a:gd name="T2" fmla="*/ 0 w 172"/>
                  <a:gd name="T3" fmla="*/ 0 h 115"/>
                  <a:gd name="T4" fmla="*/ 0 w 172"/>
                  <a:gd name="T5" fmla="*/ 0 h 115"/>
                  <a:gd name="T6" fmla="*/ 0 w 172"/>
                  <a:gd name="T7" fmla="*/ 0 h 115"/>
                  <a:gd name="T8" fmla="*/ 0 w 172"/>
                  <a:gd name="T9" fmla="*/ 0 h 115"/>
                  <a:gd name="T10" fmla="*/ 0 w 172"/>
                  <a:gd name="T11" fmla="*/ 0 h 115"/>
                  <a:gd name="T12" fmla="*/ 0 w 172"/>
                  <a:gd name="T13" fmla="*/ 0 h 115"/>
                  <a:gd name="T14" fmla="*/ 0 w 172"/>
                  <a:gd name="T15" fmla="*/ 0 h 115"/>
                  <a:gd name="T16" fmla="*/ 0 w 172"/>
                  <a:gd name="T17" fmla="*/ 0 h 115"/>
                  <a:gd name="T18" fmla="*/ 0 w 172"/>
                  <a:gd name="T19" fmla="*/ 0 h 115"/>
                  <a:gd name="T20" fmla="*/ 0 w 172"/>
                  <a:gd name="T21" fmla="*/ 0 h 115"/>
                  <a:gd name="T22" fmla="*/ 0 w 172"/>
                  <a:gd name="T23" fmla="*/ 0 h 115"/>
                  <a:gd name="T24" fmla="*/ 0 w 172"/>
                  <a:gd name="T25" fmla="*/ 0 h 115"/>
                  <a:gd name="T26" fmla="*/ 0 w 172"/>
                  <a:gd name="T27" fmla="*/ 0 h 115"/>
                  <a:gd name="T28" fmla="*/ 0 w 172"/>
                  <a:gd name="T29" fmla="*/ 0 h 115"/>
                  <a:gd name="T30" fmla="*/ 0 w 172"/>
                  <a:gd name="T31" fmla="*/ 0 h 115"/>
                  <a:gd name="T32" fmla="*/ 0 w 172"/>
                  <a:gd name="T33" fmla="*/ 0 h 115"/>
                  <a:gd name="T34" fmla="*/ 0 w 172"/>
                  <a:gd name="T35" fmla="*/ 0 h 115"/>
                  <a:gd name="T36" fmla="*/ 0 w 172"/>
                  <a:gd name="T37" fmla="*/ 0 h 115"/>
                  <a:gd name="T38" fmla="*/ 0 w 172"/>
                  <a:gd name="T39" fmla="*/ 0 h 115"/>
                  <a:gd name="T40" fmla="*/ 0 w 172"/>
                  <a:gd name="T41" fmla="*/ 0 h 115"/>
                  <a:gd name="T42" fmla="*/ 0 w 172"/>
                  <a:gd name="T43" fmla="*/ 0 h 115"/>
                  <a:gd name="T44" fmla="*/ 0 w 172"/>
                  <a:gd name="T45" fmla="*/ 0 h 115"/>
                  <a:gd name="T46" fmla="*/ 0 w 172"/>
                  <a:gd name="T47" fmla="*/ 0 h 115"/>
                  <a:gd name="T48" fmla="*/ 0 w 172"/>
                  <a:gd name="T49" fmla="*/ 0 h 115"/>
                  <a:gd name="T50" fmla="*/ 0 w 172"/>
                  <a:gd name="T51" fmla="*/ 0 h 115"/>
                  <a:gd name="T52" fmla="*/ 0 w 172"/>
                  <a:gd name="T53" fmla="*/ 0 h 115"/>
                  <a:gd name="T54" fmla="*/ 0 w 172"/>
                  <a:gd name="T55" fmla="*/ 0 h 115"/>
                  <a:gd name="T56" fmla="*/ 0 w 172"/>
                  <a:gd name="T57" fmla="*/ 0 h 115"/>
                  <a:gd name="T58" fmla="*/ 0 w 172"/>
                  <a:gd name="T59" fmla="*/ 0 h 115"/>
                  <a:gd name="T60" fmla="*/ 0 w 172"/>
                  <a:gd name="T61" fmla="*/ 0 h 115"/>
                  <a:gd name="T62" fmla="*/ 0 w 172"/>
                  <a:gd name="T63" fmla="*/ 0 h 115"/>
                  <a:gd name="T64" fmla="*/ 0 w 172"/>
                  <a:gd name="T65" fmla="*/ 0 h 115"/>
                  <a:gd name="T66" fmla="*/ 0 w 172"/>
                  <a:gd name="T67" fmla="*/ 0 h 115"/>
                  <a:gd name="T68" fmla="*/ 0 w 172"/>
                  <a:gd name="T69" fmla="*/ 0 h 115"/>
                  <a:gd name="T70" fmla="*/ 0 w 172"/>
                  <a:gd name="T71" fmla="*/ 0 h 115"/>
                  <a:gd name="T72" fmla="*/ 0 w 172"/>
                  <a:gd name="T73" fmla="*/ 0 h 115"/>
                  <a:gd name="T74" fmla="*/ 0 w 172"/>
                  <a:gd name="T75" fmla="*/ 0 h 115"/>
                  <a:gd name="T76" fmla="*/ 0 w 172"/>
                  <a:gd name="T77" fmla="*/ 0 h 115"/>
                  <a:gd name="T78" fmla="*/ 0 w 172"/>
                  <a:gd name="T79" fmla="*/ 0 h 115"/>
                  <a:gd name="T80" fmla="*/ 0 w 172"/>
                  <a:gd name="T81" fmla="*/ 0 h 115"/>
                  <a:gd name="T82" fmla="*/ 0 w 172"/>
                  <a:gd name="T83" fmla="*/ 0 h 115"/>
                  <a:gd name="T84" fmla="*/ 0 w 172"/>
                  <a:gd name="T85" fmla="*/ 0 h 115"/>
                  <a:gd name="T86" fmla="*/ 0 w 172"/>
                  <a:gd name="T87" fmla="*/ 0 h 115"/>
                  <a:gd name="T88" fmla="*/ 0 w 172"/>
                  <a:gd name="T89" fmla="*/ 0 h 115"/>
                  <a:gd name="T90" fmla="*/ 0 w 172"/>
                  <a:gd name="T91" fmla="*/ 0 h 115"/>
                  <a:gd name="T92" fmla="*/ 0 w 172"/>
                  <a:gd name="T93" fmla="*/ 0 h 115"/>
                  <a:gd name="T94" fmla="*/ 0 w 172"/>
                  <a:gd name="T95" fmla="*/ 0 h 115"/>
                  <a:gd name="T96" fmla="*/ 0 w 172"/>
                  <a:gd name="T97" fmla="*/ 0 h 115"/>
                  <a:gd name="T98" fmla="*/ 0 w 172"/>
                  <a:gd name="T99" fmla="*/ 0 h 115"/>
                  <a:gd name="T100" fmla="*/ 0 w 172"/>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15"/>
                  <a:gd name="T155" fmla="*/ 172 w 172"/>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15">
                    <a:moveTo>
                      <a:pt x="63" y="0"/>
                    </a:moveTo>
                    <a:lnTo>
                      <a:pt x="68" y="2"/>
                    </a:lnTo>
                    <a:lnTo>
                      <a:pt x="76" y="6"/>
                    </a:lnTo>
                    <a:lnTo>
                      <a:pt x="81" y="8"/>
                    </a:lnTo>
                    <a:lnTo>
                      <a:pt x="88" y="10"/>
                    </a:lnTo>
                    <a:lnTo>
                      <a:pt x="95" y="12"/>
                    </a:lnTo>
                    <a:lnTo>
                      <a:pt x="102" y="15"/>
                    </a:lnTo>
                    <a:lnTo>
                      <a:pt x="108" y="17"/>
                    </a:lnTo>
                    <a:lnTo>
                      <a:pt x="116" y="20"/>
                    </a:lnTo>
                    <a:lnTo>
                      <a:pt x="123" y="20"/>
                    </a:lnTo>
                    <a:lnTo>
                      <a:pt x="130" y="23"/>
                    </a:lnTo>
                    <a:lnTo>
                      <a:pt x="137" y="24"/>
                    </a:lnTo>
                    <a:lnTo>
                      <a:pt x="143" y="27"/>
                    </a:lnTo>
                    <a:lnTo>
                      <a:pt x="151" y="27"/>
                    </a:lnTo>
                    <a:lnTo>
                      <a:pt x="158" y="29"/>
                    </a:lnTo>
                    <a:lnTo>
                      <a:pt x="164" y="30"/>
                    </a:lnTo>
                    <a:lnTo>
                      <a:pt x="172" y="33"/>
                    </a:lnTo>
                    <a:lnTo>
                      <a:pt x="165" y="38"/>
                    </a:lnTo>
                    <a:lnTo>
                      <a:pt x="159" y="42"/>
                    </a:lnTo>
                    <a:lnTo>
                      <a:pt x="152" y="46"/>
                    </a:lnTo>
                    <a:lnTo>
                      <a:pt x="145" y="48"/>
                    </a:lnTo>
                    <a:lnTo>
                      <a:pt x="137" y="50"/>
                    </a:lnTo>
                    <a:lnTo>
                      <a:pt x="129" y="53"/>
                    </a:lnTo>
                    <a:lnTo>
                      <a:pt x="120" y="55"/>
                    </a:lnTo>
                    <a:lnTo>
                      <a:pt x="113" y="57"/>
                    </a:lnTo>
                    <a:lnTo>
                      <a:pt x="103" y="57"/>
                    </a:lnTo>
                    <a:lnTo>
                      <a:pt x="96" y="59"/>
                    </a:lnTo>
                    <a:lnTo>
                      <a:pt x="86" y="60"/>
                    </a:lnTo>
                    <a:lnTo>
                      <a:pt x="78" y="62"/>
                    </a:lnTo>
                    <a:lnTo>
                      <a:pt x="69" y="63"/>
                    </a:lnTo>
                    <a:lnTo>
                      <a:pt x="61" y="65"/>
                    </a:lnTo>
                    <a:lnTo>
                      <a:pt x="53" y="66"/>
                    </a:lnTo>
                    <a:lnTo>
                      <a:pt x="46" y="70"/>
                    </a:lnTo>
                    <a:lnTo>
                      <a:pt x="50" y="73"/>
                    </a:lnTo>
                    <a:lnTo>
                      <a:pt x="56" y="76"/>
                    </a:lnTo>
                    <a:lnTo>
                      <a:pt x="61" y="77"/>
                    </a:lnTo>
                    <a:lnTo>
                      <a:pt x="66" y="79"/>
                    </a:lnTo>
                    <a:lnTo>
                      <a:pt x="71" y="79"/>
                    </a:lnTo>
                    <a:lnTo>
                      <a:pt x="77" y="79"/>
                    </a:lnTo>
                    <a:lnTo>
                      <a:pt x="83" y="79"/>
                    </a:lnTo>
                    <a:lnTo>
                      <a:pt x="90" y="80"/>
                    </a:lnTo>
                    <a:lnTo>
                      <a:pt x="96" y="79"/>
                    </a:lnTo>
                    <a:lnTo>
                      <a:pt x="102" y="78"/>
                    </a:lnTo>
                    <a:lnTo>
                      <a:pt x="107" y="78"/>
                    </a:lnTo>
                    <a:lnTo>
                      <a:pt x="114" y="78"/>
                    </a:lnTo>
                    <a:lnTo>
                      <a:pt x="120" y="78"/>
                    </a:lnTo>
                    <a:lnTo>
                      <a:pt x="124" y="78"/>
                    </a:lnTo>
                    <a:lnTo>
                      <a:pt x="130" y="79"/>
                    </a:lnTo>
                    <a:lnTo>
                      <a:pt x="136" y="81"/>
                    </a:lnTo>
                    <a:lnTo>
                      <a:pt x="140" y="82"/>
                    </a:lnTo>
                    <a:lnTo>
                      <a:pt x="145" y="84"/>
                    </a:lnTo>
                    <a:lnTo>
                      <a:pt x="150" y="86"/>
                    </a:lnTo>
                    <a:lnTo>
                      <a:pt x="153" y="91"/>
                    </a:lnTo>
                    <a:lnTo>
                      <a:pt x="149" y="96"/>
                    </a:lnTo>
                    <a:lnTo>
                      <a:pt x="143" y="99"/>
                    </a:lnTo>
                    <a:lnTo>
                      <a:pt x="137" y="101"/>
                    </a:lnTo>
                    <a:lnTo>
                      <a:pt x="130" y="102"/>
                    </a:lnTo>
                    <a:lnTo>
                      <a:pt x="123" y="101"/>
                    </a:lnTo>
                    <a:lnTo>
                      <a:pt x="118" y="101"/>
                    </a:lnTo>
                    <a:lnTo>
                      <a:pt x="112" y="100"/>
                    </a:lnTo>
                    <a:lnTo>
                      <a:pt x="106" y="101"/>
                    </a:lnTo>
                    <a:lnTo>
                      <a:pt x="101" y="101"/>
                    </a:lnTo>
                    <a:lnTo>
                      <a:pt x="99" y="104"/>
                    </a:lnTo>
                    <a:lnTo>
                      <a:pt x="96" y="108"/>
                    </a:lnTo>
                    <a:lnTo>
                      <a:pt x="97" y="115"/>
                    </a:lnTo>
                    <a:lnTo>
                      <a:pt x="89" y="112"/>
                    </a:lnTo>
                    <a:lnTo>
                      <a:pt x="81" y="109"/>
                    </a:lnTo>
                    <a:lnTo>
                      <a:pt x="72" y="106"/>
                    </a:lnTo>
                    <a:lnTo>
                      <a:pt x="63" y="104"/>
                    </a:lnTo>
                    <a:lnTo>
                      <a:pt x="53" y="100"/>
                    </a:lnTo>
                    <a:lnTo>
                      <a:pt x="43" y="96"/>
                    </a:lnTo>
                    <a:lnTo>
                      <a:pt x="33" y="92"/>
                    </a:lnTo>
                    <a:lnTo>
                      <a:pt x="25" y="88"/>
                    </a:lnTo>
                    <a:lnTo>
                      <a:pt x="17" y="84"/>
                    </a:lnTo>
                    <a:lnTo>
                      <a:pt x="10" y="79"/>
                    </a:lnTo>
                    <a:lnTo>
                      <a:pt x="4" y="74"/>
                    </a:lnTo>
                    <a:lnTo>
                      <a:pt x="2" y="68"/>
                    </a:lnTo>
                    <a:lnTo>
                      <a:pt x="0" y="63"/>
                    </a:lnTo>
                    <a:lnTo>
                      <a:pt x="1" y="57"/>
                    </a:lnTo>
                    <a:lnTo>
                      <a:pt x="3" y="51"/>
                    </a:lnTo>
                    <a:lnTo>
                      <a:pt x="11" y="46"/>
                    </a:lnTo>
                    <a:lnTo>
                      <a:pt x="19" y="46"/>
                    </a:lnTo>
                    <a:lnTo>
                      <a:pt x="27" y="47"/>
                    </a:lnTo>
                    <a:lnTo>
                      <a:pt x="36" y="48"/>
                    </a:lnTo>
                    <a:lnTo>
                      <a:pt x="45" y="50"/>
                    </a:lnTo>
                    <a:lnTo>
                      <a:pt x="53" y="51"/>
                    </a:lnTo>
                    <a:lnTo>
                      <a:pt x="62" y="52"/>
                    </a:lnTo>
                    <a:lnTo>
                      <a:pt x="70" y="51"/>
                    </a:lnTo>
                    <a:lnTo>
                      <a:pt x="80" y="50"/>
                    </a:lnTo>
                    <a:lnTo>
                      <a:pt x="73" y="43"/>
                    </a:lnTo>
                    <a:lnTo>
                      <a:pt x="64" y="36"/>
                    </a:lnTo>
                    <a:lnTo>
                      <a:pt x="59" y="31"/>
                    </a:lnTo>
                    <a:lnTo>
                      <a:pt x="55" y="28"/>
                    </a:lnTo>
                    <a:lnTo>
                      <a:pt x="49" y="24"/>
                    </a:lnTo>
                    <a:lnTo>
                      <a:pt x="47" y="21"/>
                    </a:lnTo>
                    <a:lnTo>
                      <a:pt x="41" y="13"/>
                    </a:lnTo>
                    <a:lnTo>
                      <a:pt x="41" y="8"/>
                    </a:lnTo>
                    <a:lnTo>
                      <a:pt x="43" y="5"/>
                    </a:lnTo>
                    <a:lnTo>
                      <a:pt x="47" y="2"/>
                    </a:lnTo>
                    <a:lnTo>
                      <a:pt x="54" y="0"/>
                    </a:lnTo>
                    <a:lnTo>
                      <a:pt x="6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6" name="Freeform 145"/>
              <p:cNvSpPr>
                <a:spLocks/>
              </p:cNvSpPr>
              <p:nvPr/>
            </p:nvSpPr>
            <p:spPr bwMode="auto">
              <a:xfrm>
                <a:off x="5357" y="2488"/>
                <a:ext cx="15" cy="27"/>
              </a:xfrm>
              <a:custGeom>
                <a:avLst/>
                <a:gdLst>
                  <a:gd name="T0" fmla="*/ 0 w 42"/>
                  <a:gd name="T1" fmla="*/ 0 h 64"/>
                  <a:gd name="T2" fmla="*/ 0 w 42"/>
                  <a:gd name="T3" fmla="*/ 0 h 64"/>
                  <a:gd name="T4" fmla="*/ 0 w 42"/>
                  <a:gd name="T5" fmla="*/ 0 h 64"/>
                  <a:gd name="T6" fmla="*/ 0 w 42"/>
                  <a:gd name="T7" fmla="*/ 0 h 64"/>
                  <a:gd name="T8" fmla="*/ 0 w 42"/>
                  <a:gd name="T9" fmla="*/ 0 h 64"/>
                  <a:gd name="T10" fmla="*/ 0 w 42"/>
                  <a:gd name="T11" fmla="*/ 0 h 64"/>
                  <a:gd name="T12" fmla="*/ 0 w 42"/>
                  <a:gd name="T13" fmla="*/ 0 h 64"/>
                  <a:gd name="T14" fmla="*/ 0 w 42"/>
                  <a:gd name="T15" fmla="*/ 0 h 64"/>
                  <a:gd name="T16" fmla="*/ 0 w 42"/>
                  <a:gd name="T17" fmla="*/ 0 h 64"/>
                  <a:gd name="T18" fmla="*/ 0 w 42"/>
                  <a:gd name="T19" fmla="*/ 0 h 64"/>
                  <a:gd name="T20" fmla="*/ 0 w 42"/>
                  <a:gd name="T21" fmla="*/ 0 h 64"/>
                  <a:gd name="T22" fmla="*/ 0 w 42"/>
                  <a:gd name="T23" fmla="*/ 0 h 64"/>
                  <a:gd name="T24" fmla="*/ 0 w 42"/>
                  <a:gd name="T25" fmla="*/ 0 h 64"/>
                  <a:gd name="T26" fmla="*/ 0 w 42"/>
                  <a:gd name="T27" fmla="*/ 0 h 64"/>
                  <a:gd name="T28" fmla="*/ 0 w 42"/>
                  <a:gd name="T29" fmla="*/ 0 h 64"/>
                  <a:gd name="T30" fmla="*/ 0 w 42"/>
                  <a:gd name="T31" fmla="*/ 0 h 64"/>
                  <a:gd name="T32" fmla="*/ 0 w 42"/>
                  <a:gd name="T33" fmla="*/ 0 h 64"/>
                  <a:gd name="T34" fmla="*/ 0 w 42"/>
                  <a:gd name="T35" fmla="*/ 0 h 64"/>
                  <a:gd name="T36" fmla="*/ 0 w 42"/>
                  <a:gd name="T37" fmla="*/ 0 h 64"/>
                  <a:gd name="T38" fmla="*/ 0 w 42"/>
                  <a:gd name="T39" fmla="*/ 0 h 64"/>
                  <a:gd name="T40" fmla="*/ 0 w 42"/>
                  <a:gd name="T41" fmla="*/ 0 h 64"/>
                  <a:gd name="T42" fmla="*/ 0 w 42"/>
                  <a:gd name="T43" fmla="*/ 0 h 64"/>
                  <a:gd name="T44" fmla="*/ 0 w 42"/>
                  <a:gd name="T45" fmla="*/ 0 h 64"/>
                  <a:gd name="T46" fmla="*/ 0 w 42"/>
                  <a:gd name="T47" fmla="*/ 0 h 64"/>
                  <a:gd name="T48" fmla="*/ 0 w 42"/>
                  <a:gd name="T49" fmla="*/ 0 h 64"/>
                  <a:gd name="T50" fmla="*/ 0 w 42"/>
                  <a:gd name="T51" fmla="*/ 0 h 64"/>
                  <a:gd name="T52" fmla="*/ 0 w 42"/>
                  <a:gd name="T53" fmla="*/ 0 h 64"/>
                  <a:gd name="T54" fmla="*/ 0 w 42"/>
                  <a:gd name="T55" fmla="*/ 0 h 64"/>
                  <a:gd name="T56" fmla="*/ 0 w 42"/>
                  <a:gd name="T57" fmla="*/ 0 h 64"/>
                  <a:gd name="T58" fmla="*/ 0 w 42"/>
                  <a:gd name="T59" fmla="*/ 0 h 64"/>
                  <a:gd name="T60" fmla="*/ 0 w 42"/>
                  <a:gd name="T61" fmla="*/ 0 h 64"/>
                  <a:gd name="T62" fmla="*/ 0 w 4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4"/>
                  <a:gd name="T98" fmla="*/ 42 w 4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4">
                    <a:moveTo>
                      <a:pt x="15" y="3"/>
                    </a:moveTo>
                    <a:lnTo>
                      <a:pt x="22" y="0"/>
                    </a:lnTo>
                    <a:lnTo>
                      <a:pt x="28" y="0"/>
                    </a:lnTo>
                    <a:lnTo>
                      <a:pt x="32" y="0"/>
                    </a:lnTo>
                    <a:lnTo>
                      <a:pt x="37" y="3"/>
                    </a:lnTo>
                    <a:lnTo>
                      <a:pt x="38" y="6"/>
                    </a:lnTo>
                    <a:lnTo>
                      <a:pt x="41" y="9"/>
                    </a:lnTo>
                    <a:lnTo>
                      <a:pt x="41" y="13"/>
                    </a:lnTo>
                    <a:lnTo>
                      <a:pt x="42" y="18"/>
                    </a:lnTo>
                    <a:lnTo>
                      <a:pt x="39" y="24"/>
                    </a:lnTo>
                    <a:lnTo>
                      <a:pt x="36" y="32"/>
                    </a:lnTo>
                    <a:lnTo>
                      <a:pt x="30" y="40"/>
                    </a:lnTo>
                    <a:lnTo>
                      <a:pt x="25" y="48"/>
                    </a:lnTo>
                    <a:lnTo>
                      <a:pt x="19" y="53"/>
                    </a:lnTo>
                    <a:lnTo>
                      <a:pt x="14" y="60"/>
                    </a:lnTo>
                    <a:lnTo>
                      <a:pt x="9" y="63"/>
                    </a:lnTo>
                    <a:lnTo>
                      <a:pt x="6" y="64"/>
                    </a:lnTo>
                    <a:lnTo>
                      <a:pt x="1" y="61"/>
                    </a:lnTo>
                    <a:lnTo>
                      <a:pt x="0" y="55"/>
                    </a:lnTo>
                    <a:lnTo>
                      <a:pt x="0" y="51"/>
                    </a:lnTo>
                    <a:lnTo>
                      <a:pt x="0" y="46"/>
                    </a:lnTo>
                    <a:lnTo>
                      <a:pt x="0" y="39"/>
                    </a:lnTo>
                    <a:lnTo>
                      <a:pt x="3" y="32"/>
                    </a:lnTo>
                    <a:lnTo>
                      <a:pt x="2" y="27"/>
                    </a:lnTo>
                    <a:lnTo>
                      <a:pt x="1" y="22"/>
                    </a:lnTo>
                    <a:lnTo>
                      <a:pt x="1" y="16"/>
                    </a:lnTo>
                    <a:lnTo>
                      <a:pt x="2" y="13"/>
                    </a:lnTo>
                    <a:lnTo>
                      <a:pt x="3" y="9"/>
                    </a:lnTo>
                    <a:lnTo>
                      <a:pt x="5" y="6"/>
                    </a:lnTo>
                    <a:lnTo>
                      <a:pt x="9" y="4"/>
                    </a:lnTo>
                    <a:lnTo>
                      <a:pt x="15"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7" name="Freeform 146"/>
              <p:cNvSpPr>
                <a:spLocks/>
              </p:cNvSpPr>
              <p:nvPr/>
            </p:nvSpPr>
            <p:spPr bwMode="auto">
              <a:xfrm>
                <a:off x="5341" y="2507"/>
                <a:ext cx="8" cy="21"/>
              </a:xfrm>
              <a:custGeom>
                <a:avLst/>
                <a:gdLst>
                  <a:gd name="T0" fmla="*/ 0 w 19"/>
                  <a:gd name="T1" fmla="*/ 0 h 49"/>
                  <a:gd name="T2" fmla="*/ 0 w 19"/>
                  <a:gd name="T3" fmla="*/ 0 h 49"/>
                  <a:gd name="T4" fmla="*/ 0 w 19"/>
                  <a:gd name="T5" fmla="*/ 0 h 49"/>
                  <a:gd name="T6" fmla="*/ 0 w 19"/>
                  <a:gd name="T7" fmla="*/ 0 h 49"/>
                  <a:gd name="T8" fmla="*/ 0 w 19"/>
                  <a:gd name="T9" fmla="*/ 0 h 49"/>
                  <a:gd name="T10" fmla="*/ 0 w 19"/>
                  <a:gd name="T11" fmla="*/ 0 h 49"/>
                  <a:gd name="T12" fmla="*/ 0 w 19"/>
                  <a:gd name="T13" fmla="*/ 0 h 49"/>
                  <a:gd name="T14" fmla="*/ 0 w 19"/>
                  <a:gd name="T15" fmla="*/ 0 h 49"/>
                  <a:gd name="T16" fmla="*/ 0 w 19"/>
                  <a:gd name="T17" fmla="*/ 0 h 49"/>
                  <a:gd name="T18" fmla="*/ 0 w 19"/>
                  <a:gd name="T19" fmla="*/ 0 h 49"/>
                  <a:gd name="T20" fmla="*/ 0 w 19"/>
                  <a:gd name="T21" fmla="*/ 0 h 49"/>
                  <a:gd name="T22" fmla="*/ 0 w 19"/>
                  <a:gd name="T23" fmla="*/ 0 h 49"/>
                  <a:gd name="T24" fmla="*/ 0 w 19"/>
                  <a:gd name="T25" fmla="*/ 0 h 49"/>
                  <a:gd name="T26" fmla="*/ 0 w 19"/>
                  <a:gd name="T27" fmla="*/ 0 h 49"/>
                  <a:gd name="T28" fmla="*/ 0 w 19"/>
                  <a:gd name="T29" fmla="*/ 0 h 49"/>
                  <a:gd name="T30" fmla="*/ 0 w 19"/>
                  <a:gd name="T31" fmla="*/ 0 h 49"/>
                  <a:gd name="T32" fmla="*/ 0 w 19"/>
                  <a:gd name="T33" fmla="*/ 0 h 49"/>
                  <a:gd name="T34" fmla="*/ 0 w 19"/>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9"/>
                  <a:gd name="T56" fmla="*/ 19 w 1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9">
                    <a:moveTo>
                      <a:pt x="8" y="0"/>
                    </a:moveTo>
                    <a:lnTo>
                      <a:pt x="12" y="3"/>
                    </a:lnTo>
                    <a:lnTo>
                      <a:pt x="16" y="10"/>
                    </a:lnTo>
                    <a:lnTo>
                      <a:pt x="17" y="18"/>
                    </a:lnTo>
                    <a:lnTo>
                      <a:pt x="19" y="27"/>
                    </a:lnTo>
                    <a:lnTo>
                      <a:pt x="18" y="33"/>
                    </a:lnTo>
                    <a:lnTo>
                      <a:pt x="17" y="40"/>
                    </a:lnTo>
                    <a:lnTo>
                      <a:pt x="15" y="44"/>
                    </a:lnTo>
                    <a:lnTo>
                      <a:pt x="12" y="49"/>
                    </a:lnTo>
                    <a:lnTo>
                      <a:pt x="7" y="46"/>
                    </a:lnTo>
                    <a:lnTo>
                      <a:pt x="5" y="41"/>
                    </a:lnTo>
                    <a:lnTo>
                      <a:pt x="2" y="36"/>
                    </a:lnTo>
                    <a:lnTo>
                      <a:pt x="1" y="31"/>
                    </a:lnTo>
                    <a:lnTo>
                      <a:pt x="0" y="23"/>
                    </a:lnTo>
                    <a:lnTo>
                      <a:pt x="0" y="14"/>
                    </a:lnTo>
                    <a:lnTo>
                      <a:pt x="3" y="7"/>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8" name="Freeform 147"/>
              <p:cNvSpPr>
                <a:spLocks/>
              </p:cNvSpPr>
              <p:nvPr/>
            </p:nvSpPr>
            <p:spPr bwMode="auto">
              <a:xfrm>
                <a:off x="5793" y="2508"/>
                <a:ext cx="201" cy="33"/>
              </a:xfrm>
              <a:custGeom>
                <a:avLst/>
                <a:gdLst>
                  <a:gd name="T0" fmla="*/ 0 w 480"/>
                  <a:gd name="T1" fmla="*/ 0 h 79"/>
                  <a:gd name="T2" fmla="*/ 0 w 480"/>
                  <a:gd name="T3" fmla="*/ 0 h 79"/>
                  <a:gd name="T4" fmla="*/ 0 w 480"/>
                  <a:gd name="T5" fmla="*/ 0 h 79"/>
                  <a:gd name="T6" fmla="*/ 0 w 480"/>
                  <a:gd name="T7" fmla="*/ 0 h 79"/>
                  <a:gd name="T8" fmla="*/ 0 w 480"/>
                  <a:gd name="T9" fmla="*/ 0 h 79"/>
                  <a:gd name="T10" fmla="*/ 0 w 480"/>
                  <a:gd name="T11" fmla="*/ 0 h 79"/>
                  <a:gd name="T12" fmla="*/ 0 w 480"/>
                  <a:gd name="T13" fmla="*/ 0 h 79"/>
                  <a:gd name="T14" fmla="*/ 0 w 480"/>
                  <a:gd name="T15" fmla="*/ 0 h 79"/>
                  <a:gd name="T16" fmla="*/ 0 w 480"/>
                  <a:gd name="T17" fmla="*/ 0 h 79"/>
                  <a:gd name="T18" fmla="*/ 0 w 480"/>
                  <a:gd name="T19" fmla="*/ 0 h 79"/>
                  <a:gd name="T20" fmla="*/ 0 w 480"/>
                  <a:gd name="T21" fmla="*/ 0 h 79"/>
                  <a:gd name="T22" fmla="*/ 0 w 480"/>
                  <a:gd name="T23" fmla="*/ 0 h 79"/>
                  <a:gd name="T24" fmla="*/ 0 w 480"/>
                  <a:gd name="T25" fmla="*/ 0 h 79"/>
                  <a:gd name="T26" fmla="*/ 0 w 480"/>
                  <a:gd name="T27" fmla="*/ 0 h 79"/>
                  <a:gd name="T28" fmla="*/ 0 w 480"/>
                  <a:gd name="T29" fmla="*/ 0 h 79"/>
                  <a:gd name="T30" fmla="*/ 0 w 480"/>
                  <a:gd name="T31" fmla="*/ 0 h 79"/>
                  <a:gd name="T32" fmla="*/ 0 w 480"/>
                  <a:gd name="T33" fmla="*/ 0 h 79"/>
                  <a:gd name="T34" fmla="*/ 0 w 480"/>
                  <a:gd name="T35" fmla="*/ 0 h 79"/>
                  <a:gd name="T36" fmla="*/ 0 w 480"/>
                  <a:gd name="T37" fmla="*/ 0 h 79"/>
                  <a:gd name="T38" fmla="*/ 0 w 480"/>
                  <a:gd name="T39" fmla="*/ 0 h 79"/>
                  <a:gd name="T40" fmla="*/ 0 w 480"/>
                  <a:gd name="T41" fmla="*/ 0 h 79"/>
                  <a:gd name="T42" fmla="*/ 0 w 480"/>
                  <a:gd name="T43" fmla="*/ 0 h 79"/>
                  <a:gd name="T44" fmla="*/ 0 w 480"/>
                  <a:gd name="T45" fmla="*/ 0 h 79"/>
                  <a:gd name="T46" fmla="*/ 0 w 480"/>
                  <a:gd name="T47" fmla="*/ 0 h 79"/>
                  <a:gd name="T48" fmla="*/ 0 w 480"/>
                  <a:gd name="T49" fmla="*/ 0 h 79"/>
                  <a:gd name="T50" fmla="*/ 0 w 480"/>
                  <a:gd name="T51" fmla="*/ 0 h 79"/>
                  <a:gd name="T52" fmla="*/ 0 w 480"/>
                  <a:gd name="T53" fmla="*/ 0 h 79"/>
                  <a:gd name="T54" fmla="*/ 0 w 480"/>
                  <a:gd name="T55" fmla="*/ 0 h 79"/>
                  <a:gd name="T56" fmla="*/ 0 w 480"/>
                  <a:gd name="T57" fmla="*/ 0 h 79"/>
                  <a:gd name="T58" fmla="*/ 0 w 480"/>
                  <a:gd name="T59" fmla="*/ 0 h 79"/>
                  <a:gd name="T60" fmla="*/ 0 w 480"/>
                  <a:gd name="T61" fmla="*/ 0 h 79"/>
                  <a:gd name="T62" fmla="*/ 0 w 480"/>
                  <a:gd name="T63" fmla="*/ 0 h 79"/>
                  <a:gd name="T64" fmla="*/ 0 w 480"/>
                  <a:gd name="T65" fmla="*/ 0 h 79"/>
                  <a:gd name="T66" fmla="*/ 0 w 480"/>
                  <a:gd name="T67" fmla="*/ 0 h 79"/>
                  <a:gd name="T68" fmla="*/ 0 w 480"/>
                  <a:gd name="T69" fmla="*/ 0 h 79"/>
                  <a:gd name="T70" fmla="*/ 0 w 480"/>
                  <a:gd name="T71" fmla="*/ 0 h 79"/>
                  <a:gd name="T72" fmla="*/ 0 w 480"/>
                  <a:gd name="T73" fmla="*/ 0 h 79"/>
                  <a:gd name="T74" fmla="*/ 0 w 480"/>
                  <a:gd name="T75" fmla="*/ 0 h 79"/>
                  <a:gd name="T76" fmla="*/ 0 w 480"/>
                  <a:gd name="T77" fmla="*/ 0 h 79"/>
                  <a:gd name="T78" fmla="*/ 0 w 480"/>
                  <a:gd name="T79" fmla="*/ 0 h 79"/>
                  <a:gd name="T80" fmla="*/ 0 w 480"/>
                  <a:gd name="T81" fmla="*/ 0 h 79"/>
                  <a:gd name="T82" fmla="*/ 0 w 480"/>
                  <a:gd name="T83" fmla="*/ 0 h 79"/>
                  <a:gd name="T84" fmla="*/ 0 w 480"/>
                  <a:gd name="T85" fmla="*/ 0 h 79"/>
                  <a:gd name="T86" fmla="*/ 0 w 480"/>
                  <a:gd name="T87" fmla="*/ 0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79"/>
                  <a:gd name="T134" fmla="*/ 480 w 480"/>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79">
                    <a:moveTo>
                      <a:pt x="292" y="3"/>
                    </a:moveTo>
                    <a:lnTo>
                      <a:pt x="304" y="0"/>
                    </a:lnTo>
                    <a:lnTo>
                      <a:pt x="316" y="0"/>
                    </a:lnTo>
                    <a:lnTo>
                      <a:pt x="329" y="0"/>
                    </a:lnTo>
                    <a:lnTo>
                      <a:pt x="340" y="3"/>
                    </a:lnTo>
                    <a:lnTo>
                      <a:pt x="352" y="4"/>
                    </a:lnTo>
                    <a:lnTo>
                      <a:pt x="363" y="7"/>
                    </a:lnTo>
                    <a:lnTo>
                      <a:pt x="374" y="11"/>
                    </a:lnTo>
                    <a:lnTo>
                      <a:pt x="386" y="16"/>
                    </a:lnTo>
                    <a:lnTo>
                      <a:pt x="396" y="19"/>
                    </a:lnTo>
                    <a:lnTo>
                      <a:pt x="408" y="23"/>
                    </a:lnTo>
                    <a:lnTo>
                      <a:pt x="418" y="26"/>
                    </a:lnTo>
                    <a:lnTo>
                      <a:pt x="430" y="31"/>
                    </a:lnTo>
                    <a:lnTo>
                      <a:pt x="440" y="34"/>
                    </a:lnTo>
                    <a:lnTo>
                      <a:pt x="450" y="38"/>
                    </a:lnTo>
                    <a:lnTo>
                      <a:pt x="462" y="41"/>
                    </a:lnTo>
                    <a:lnTo>
                      <a:pt x="474" y="43"/>
                    </a:lnTo>
                    <a:lnTo>
                      <a:pt x="477" y="50"/>
                    </a:lnTo>
                    <a:lnTo>
                      <a:pt x="479" y="57"/>
                    </a:lnTo>
                    <a:lnTo>
                      <a:pt x="480" y="64"/>
                    </a:lnTo>
                    <a:lnTo>
                      <a:pt x="479" y="73"/>
                    </a:lnTo>
                    <a:lnTo>
                      <a:pt x="464" y="78"/>
                    </a:lnTo>
                    <a:lnTo>
                      <a:pt x="450" y="79"/>
                    </a:lnTo>
                    <a:lnTo>
                      <a:pt x="436" y="77"/>
                    </a:lnTo>
                    <a:lnTo>
                      <a:pt x="423" y="74"/>
                    </a:lnTo>
                    <a:lnTo>
                      <a:pt x="410" y="68"/>
                    </a:lnTo>
                    <a:lnTo>
                      <a:pt x="396" y="62"/>
                    </a:lnTo>
                    <a:lnTo>
                      <a:pt x="385" y="54"/>
                    </a:lnTo>
                    <a:lnTo>
                      <a:pt x="372" y="47"/>
                    </a:lnTo>
                    <a:lnTo>
                      <a:pt x="359" y="40"/>
                    </a:lnTo>
                    <a:lnTo>
                      <a:pt x="347" y="33"/>
                    </a:lnTo>
                    <a:lnTo>
                      <a:pt x="334" y="26"/>
                    </a:lnTo>
                    <a:lnTo>
                      <a:pt x="320" y="23"/>
                    </a:lnTo>
                    <a:lnTo>
                      <a:pt x="306" y="21"/>
                    </a:lnTo>
                    <a:lnTo>
                      <a:pt x="292" y="22"/>
                    </a:lnTo>
                    <a:lnTo>
                      <a:pt x="277" y="25"/>
                    </a:lnTo>
                    <a:lnTo>
                      <a:pt x="262" y="34"/>
                    </a:lnTo>
                    <a:lnTo>
                      <a:pt x="245" y="40"/>
                    </a:lnTo>
                    <a:lnTo>
                      <a:pt x="229" y="43"/>
                    </a:lnTo>
                    <a:lnTo>
                      <a:pt x="213" y="46"/>
                    </a:lnTo>
                    <a:lnTo>
                      <a:pt x="198" y="48"/>
                    </a:lnTo>
                    <a:lnTo>
                      <a:pt x="181" y="48"/>
                    </a:lnTo>
                    <a:lnTo>
                      <a:pt x="165" y="48"/>
                    </a:lnTo>
                    <a:lnTo>
                      <a:pt x="150" y="47"/>
                    </a:lnTo>
                    <a:lnTo>
                      <a:pt x="134" y="47"/>
                    </a:lnTo>
                    <a:lnTo>
                      <a:pt x="118" y="46"/>
                    </a:lnTo>
                    <a:lnTo>
                      <a:pt x="103" y="46"/>
                    </a:lnTo>
                    <a:lnTo>
                      <a:pt x="86" y="46"/>
                    </a:lnTo>
                    <a:lnTo>
                      <a:pt x="71" y="48"/>
                    </a:lnTo>
                    <a:lnTo>
                      <a:pt x="56" y="51"/>
                    </a:lnTo>
                    <a:lnTo>
                      <a:pt x="40" y="56"/>
                    </a:lnTo>
                    <a:lnTo>
                      <a:pt x="25" y="62"/>
                    </a:lnTo>
                    <a:lnTo>
                      <a:pt x="10" y="72"/>
                    </a:lnTo>
                    <a:lnTo>
                      <a:pt x="4" y="71"/>
                    </a:lnTo>
                    <a:lnTo>
                      <a:pt x="1" y="70"/>
                    </a:lnTo>
                    <a:lnTo>
                      <a:pt x="0" y="68"/>
                    </a:lnTo>
                    <a:lnTo>
                      <a:pt x="2" y="66"/>
                    </a:lnTo>
                    <a:lnTo>
                      <a:pt x="4" y="63"/>
                    </a:lnTo>
                    <a:lnTo>
                      <a:pt x="10" y="61"/>
                    </a:lnTo>
                    <a:lnTo>
                      <a:pt x="16" y="58"/>
                    </a:lnTo>
                    <a:lnTo>
                      <a:pt x="24" y="55"/>
                    </a:lnTo>
                    <a:lnTo>
                      <a:pt x="31" y="51"/>
                    </a:lnTo>
                    <a:lnTo>
                      <a:pt x="40" y="47"/>
                    </a:lnTo>
                    <a:lnTo>
                      <a:pt x="45" y="44"/>
                    </a:lnTo>
                    <a:lnTo>
                      <a:pt x="49" y="43"/>
                    </a:lnTo>
                    <a:lnTo>
                      <a:pt x="54" y="42"/>
                    </a:lnTo>
                    <a:lnTo>
                      <a:pt x="59" y="41"/>
                    </a:lnTo>
                    <a:lnTo>
                      <a:pt x="67" y="38"/>
                    </a:lnTo>
                    <a:lnTo>
                      <a:pt x="76" y="35"/>
                    </a:lnTo>
                    <a:lnTo>
                      <a:pt x="82" y="34"/>
                    </a:lnTo>
                    <a:lnTo>
                      <a:pt x="86" y="33"/>
                    </a:lnTo>
                    <a:lnTo>
                      <a:pt x="99" y="29"/>
                    </a:lnTo>
                    <a:lnTo>
                      <a:pt x="112" y="26"/>
                    </a:lnTo>
                    <a:lnTo>
                      <a:pt x="124" y="24"/>
                    </a:lnTo>
                    <a:lnTo>
                      <a:pt x="138" y="22"/>
                    </a:lnTo>
                    <a:lnTo>
                      <a:pt x="151" y="21"/>
                    </a:lnTo>
                    <a:lnTo>
                      <a:pt x="163" y="20"/>
                    </a:lnTo>
                    <a:lnTo>
                      <a:pt x="177" y="18"/>
                    </a:lnTo>
                    <a:lnTo>
                      <a:pt x="189" y="17"/>
                    </a:lnTo>
                    <a:lnTo>
                      <a:pt x="201" y="16"/>
                    </a:lnTo>
                    <a:lnTo>
                      <a:pt x="215" y="14"/>
                    </a:lnTo>
                    <a:lnTo>
                      <a:pt x="227" y="12"/>
                    </a:lnTo>
                    <a:lnTo>
                      <a:pt x="240" y="11"/>
                    </a:lnTo>
                    <a:lnTo>
                      <a:pt x="254" y="8"/>
                    </a:lnTo>
                    <a:lnTo>
                      <a:pt x="266" y="6"/>
                    </a:lnTo>
                    <a:lnTo>
                      <a:pt x="279" y="4"/>
                    </a:lnTo>
                    <a:lnTo>
                      <a:pt x="29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9" name="Freeform 148"/>
              <p:cNvSpPr>
                <a:spLocks/>
              </p:cNvSpPr>
              <p:nvPr/>
            </p:nvSpPr>
            <p:spPr bwMode="auto">
              <a:xfrm>
                <a:off x="5715" y="2511"/>
                <a:ext cx="32" cy="11"/>
              </a:xfrm>
              <a:custGeom>
                <a:avLst/>
                <a:gdLst>
                  <a:gd name="T0" fmla="*/ 0 w 76"/>
                  <a:gd name="T1" fmla="*/ 0 h 25"/>
                  <a:gd name="T2" fmla="*/ 0 w 76"/>
                  <a:gd name="T3" fmla="*/ 0 h 25"/>
                  <a:gd name="T4" fmla="*/ 0 w 76"/>
                  <a:gd name="T5" fmla="*/ 0 h 25"/>
                  <a:gd name="T6" fmla="*/ 0 w 76"/>
                  <a:gd name="T7" fmla="*/ 0 h 25"/>
                  <a:gd name="T8" fmla="*/ 0 w 76"/>
                  <a:gd name="T9" fmla="*/ 0 h 25"/>
                  <a:gd name="T10" fmla="*/ 0 w 76"/>
                  <a:gd name="T11" fmla="*/ 0 h 25"/>
                  <a:gd name="T12" fmla="*/ 0 w 76"/>
                  <a:gd name="T13" fmla="*/ 0 h 25"/>
                  <a:gd name="T14" fmla="*/ 0 w 76"/>
                  <a:gd name="T15" fmla="*/ 0 h 25"/>
                  <a:gd name="T16" fmla="*/ 0 w 76"/>
                  <a:gd name="T17" fmla="*/ 0 h 25"/>
                  <a:gd name="T18" fmla="*/ 0 w 76"/>
                  <a:gd name="T19" fmla="*/ 0 h 25"/>
                  <a:gd name="T20" fmla="*/ 0 w 76"/>
                  <a:gd name="T21" fmla="*/ 0 h 25"/>
                  <a:gd name="T22" fmla="*/ 0 w 76"/>
                  <a:gd name="T23" fmla="*/ 0 h 25"/>
                  <a:gd name="T24" fmla="*/ 0 w 76"/>
                  <a:gd name="T25" fmla="*/ 0 h 25"/>
                  <a:gd name="T26" fmla="*/ 0 w 76"/>
                  <a:gd name="T27" fmla="*/ 0 h 25"/>
                  <a:gd name="T28" fmla="*/ 0 w 76"/>
                  <a:gd name="T29" fmla="*/ 0 h 25"/>
                  <a:gd name="T30" fmla="*/ 0 w 76"/>
                  <a:gd name="T31" fmla="*/ 0 h 25"/>
                  <a:gd name="T32" fmla="*/ 0 w 76"/>
                  <a:gd name="T33" fmla="*/ 0 h 25"/>
                  <a:gd name="T34" fmla="*/ 0 w 76"/>
                  <a:gd name="T35" fmla="*/ 0 h 25"/>
                  <a:gd name="T36" fmla="*/ 0 w 76"/>
                  <a:gd name="T37" fmla="*/ 0 h 25"/>
                  <a:gd name="T38" fmla="*/ 0 w 76"/>
                  <a:gd name="T39" fmla="*/ 0 h 25"/>
                  <a:gd name="T40" fmla="*/ 0 w 76"/>
                  <a:gd name="T41" fmla="*/ 0 h 25"/>
                  <a:gd name="T42" fmla="*/ 0 w 76"/>
                  <a:gd name="T43" fmla="*/ 0 h 25"/>
                  <a:gd name="T44" fmla="*/ 0 w 76"/>
                  <a:gd name="T45" fmla="*/ 0 h 25"/>
                  <a:gd name="T46" fmla="*/ 0 w 76"/>
                  <a:gd name="T47" fmla="*/ 0 h 25"/>
                  <a:gd name="T48" fmla="*/ 0 w 76"/>
                  <a:gd name="T49" fmla="*/ 0 h 25"/>
                  <a:gd name="T50" fmla="*/ 0 w 76"/>
                  <a:gd name="T51" fmla="*/ 0 h 25"/>
                  <a:gd name="T52" fmla="*/ 0 w 76"/>
                  <a:gd name="T53" fmla="*/ 0 h 25"/>
                  <a:gd name="T54" fmla="*/ 0 w 76"/>
                  <a:gd name="T55" fmla="*/ 0 h 25"/>
                  <a:gd name="T56" fmla="*/ 0 w 76"/>
                  <a:gd name="T57" fmla="*/ 0 h 25"/>
                  <a:gd name="T58" fmla="*/ 0 w 76"/>
                  <a:gd name="T59" fmla="*/ 0 h 25"/>
                  <a:gd name="T60" fmla="*/ 0 w 76"/>
                  <a:gd name="T61" fmla="*/ 0 h 25"/>
                  <a:gd name="T62" fmla="*/ 0 w 76"/>
                  <a:gd name="T63" fmla="*/ 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25"/>
                  <a:gd name="T98" fmla="*/ 76 w 7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25">
                    <a:moveTo>
                      <a:pt x="0" y="0"/>
                    </a:moveTo>
                    <a:lnTo>
                      <a:pt x="3" y="0"/>
                    </a:lnTo>
                    <a:lnTo>
                      <a:pt x="7" y="0"/>
                    </a:lnTo>
                    <a:lnTo>
                      <a:pt x="12" y="0"/>
                    </a:lnTo>
                    <a:lnTo>
                      <a:pt x="17" y="0"/>
                    </a:lnTo>
                    <a:lnTo>
                      <a:pt x="23" y="0"/>
                    </a:lnTo>
                    <a:lnTo>
                      <a:pt x="27" y="1"/>
                    </a:lnTo>
                    <a:lnTo>
                      <a:pt x="33" y="2"/>
                    </a:lnTo>
                    <a:lnTo>
                      <a:pt x="40" y="3"/>
                    </a:lnTo>
                    <a:lnTo>
                      <a:pt x="44" y="3"/>
                    </a:lnTo>
                    <a:lnTo>
                      <a:pt x="49" y="4"/>
                    </a:lnTo>
                    <a:lnTo>
                      <a:pt x="54" y="5"/>
                    </a:lnTo>
                    <a:lnTo>
                      <a:pt x="60" y="6"/>
                    </a:lnTo>
                    <a:lnTo>
                      <a:pt x="67" y="8"/>
                    </a:lnTo>
                    <a:lnTo>
                      <a:pt x="74" y="11"/>
                    </a:lnTo>
                    <a:lnTo>
                      <a:pt x="76" y="14"/>
                    </a:lnTo>
                    <a:lnTo>
                      <a:pt x="75" y="16"/>
                    </a:lnTo>
                    <a:lnTo>
                      <a:pt x="71" y="18"/>
                    </a:lnTo>
                    <a:lnTo>
                      <a:pt x="69" y="20"/>
                    </a:lnTo>
                    <a:lnTo>
                      <a:pt x="63" y="22"/>
                    </a:lnTo>
                    <a:lnTo>
                      <a:pt x="58" y="25"/>
                    </a:lnTo>
                    <a:lnTo>
                      <a:pt x="52" y="25"/>
                    </a:lnTo>
                    <a:lnTo>
                      <a:pt x="46" y="25"/>
                    </a:lnTo>
                    <a:lnTo>
                      <a:pt x="40" y="24"/>
                    </a:lnTo>
                    <a:lnTo>
                      <a:pt x="33" y="24"/>
                    </a:lnTo>
                    <a:lnTo>
                      <a:pt x="26" y="22"/>
                    </a:lnTo>
                    <a:lnTo>
                      <a:pt x="19" y="20"/>
                    </a:lnTo>
                    <a:lnTo>
                      <a:pt x="13" y="16"/>
                    </a:lnTo>
                    <a:lnTo>
                      <a:pt x="8" y="14"/>
                    </a:lnTo>
                    <a:lnTo>
                      <a:pt x="1" y="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0" name="Freeform 149"/>
              <p:cNvSpPr>
                <a:spLocks/>
              </p:cNvSpPr>
              <p:nvPr/>
            </p:nvSpPr>
            <p:spPr bwMode="auto">
              <a:xfrm>
                <a:off x="5654" y="2534"/>
                <a:ext cx="10" cy="6"/>
              </a:xfrm>
              <a:custGeom>
                <a:avLst/>
                <a:gdLst>
                  <a:gd name="T0" fmla="*/ 0 w 23"/>
                  <a:gd name="T1" fmla="*/ 0 h 15"/>
                  <a:gd name="T2" fmla="*/ 0 w 23"/>
                  <a:gd name="T3" fmla="*/ 0 h 15"/>
                  <a:gd name="T4" fmla="*/ 0 w 23"/>
                  <a:gd name="T5" fmla="*/ 0 h 15"/>
                  <a:gd name="T6" fmla="*/ 0 w 23"/>
                  <a:gd name="T7" fmla="*/ 0 h 15"/>
                  <a:gd name="T8" fmla="*/ 0 w 23"/>
                  <a:gd name="T9" fmla="*/ 0 h 15"/>
                  <a:gd name="T10" fmla="*/ 0 w 23"/>
                  <a:gd name="T11" fmla="*/ 0 h 15"/>
                  <a:gd name="T12" fmla="*/ 0 w 23"/>
                  <a:gd name="T13" fmla="*/ 0 h 15"/>
                  <a:gd name="T14" fmla="*/ 0 w 23"/>
                  <a:gd name="T15" fmla="*/ 0 h 15"/>
                  <a:gd name="T16" fmla="*/ 0 w 23"/>
                  <a:gd name="T17" fmla="*/ 0 h 15"/>
                  <a:gd name="T18" fmla="*/ 0 w 23"/>
                  <a:gd name="T19" fmla="*/ 0 h 15"/>
                  <a:gd name="T20" fmla="*/ 0 w 23"/>
                  <a:gd name="T21" fmla="*/ 0 h 15"/>
                  <a:gd name="T22" fmla="*/ 0 w 23"/>
                  <a:gd name="T23" fmla="*/ 0 h 15"/>
                  <a:gd name="T24" fmla="*/ 0 w 23"/>
                  <a:gd name="T25" fmla="*/ 0 h 15"/>
                  <a:gd name="T26" fmla="*/ 0 w 23"/>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5"/>
                  <a:gd name="T44" fmla="*/ 23 w 23"/>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5">
                    <a:moveTo>
                      <a:pt x="20" y="0"/>
                    </a:moveTo>
                    <a:lnTo>
                      <a:pt x="23" y="6"/>
                    </a:lnTo>
                    <a:lnTo>
                      <a:pt x="23" y="10"/>
                    </a:lnTo>
                    <a:lnTo>
                      <a:pt x="20" y="12"/>
                    </a:lnTo>
                    <a:lnTo>
                      <a:pt x="17" y="15"/>
                    </a:lnTo>
                    <a:lnTo>
                      <a:pt x="10" y="15"/>
                    </a:lnTo>
                    <a:lnTo>
                      <a:pt x="3" y="15"/>
                    </a:lnTo>
                    <a:lnTo>
                      <a:pt x="0" y="12"/>
                    </a:lnTo>
                    <a:lnTo>
                      <a:pt x="1" y="9"/>
                    </a:lnTo>
                    <a:lnTo>
                      <a:pt x="3" y="7"/>
                    </a:lnTo>
                    <a:lnTo>
                      <a:pt x="8" y="5"/>
                    </a:lnTo>
                    <a:lnTo>
                      <a:pt x="12" y="2"/>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1" name="Freeform 150"/>
              <p:cNvSpPr>
                <a:spLocks/>
              </p:cNvSpPr>
              <p:nvPr/>
            </p:nvSpPr>
            <p:spPr bwMode="auto">
              <a:xfrm>
                <a:off x="5668" y="2534"/>
                <a:ext cx="25" cy="21"/>
              </a:xfrm>
              <a:custGeom>
                <a:avLst/>
                <a:gdLst>
                  <a:gd name="T0" fmla="*/ 0 w 65"/>
                  <a:gd name="T1" fmla="*/ 0 h 50"/>
                  <a:gd name="T2" fmla="*/ 0 w 65"/>
                  <a:gd name="T3" fmla="*/ 0 h 50"/>
                  <a:gd name="T4" fmla="*/ 0 w 65"/>
                  <a:gd name="T5" fmla="*/ 0 h 50"/>
                  <a:gd name="T6" fmla="*/ 0 w 65"/>
                  <a:gd name="T7" fmla="*/ 0 h 50"/>
                  <a:gd name="T8" fmla="*/ 0 w 65"/>
                  <a:gd name="T9" fmla="*/ 0 h 50"/>
                  <a:gd name="T10" fmla="*/ 0 w 65"/>
                  <a:gd name="T11" fmla="*/ 0 h 50"/>
                  <a:gd name="T12" fmla="*/ 0 w 65"/>
                  <a:gd name="T13" fmla="*/ 0 h 50"/>
                  <a:gd name="T14" fmla="*/ 0 w 65"/>
                  <a:gd name="T15" fmla="*/ 0 h 50"/>
                  <a:gd name="T16" fmla="*/ 0 w 65"/>
                  <a:gd name="T17" fmla="*/ 0 h 50"/>
                  <a:gd name="T18" fmla="*/ 0 w 65"/>
                  <a:gd name="T19" fmla="*/ 0 h 50"/>
                  <a:gd name="T20" fmla="*/ 0 w 65"/>
                  <a:gd name="T21" fmla="*/ 0 h 50"/>
                  <a:gd name="T22" fmla="*/ 0 w 65"/>
                  <a:gd name="T23" fmla="*/ 0 h 50"/>
                  <a:gd name="T24" fmla="*/ 0 w 65"/>
                  <a:gd name="T25" fmla="*/ 0 h 50"/>
                  <a:gd name="T26" fmla="*/ 0 w 65"/>
                  <a:gd name="T27" fmla="*/ 0 h 50"/>
                  <a:gd name="T28" fmla="*/ 0 w 65"/>
                  <a:gd name="T29" fmla="*/ 0 h 50"/>
                  <a:gd name="T30" fmla="*/ 0 w 65"/>
                  <a:gd name="T31" fmla="*/ 0 h 50"/>
                  <a:gd name="T32" fmla="*/ 0 w 65"/>
                  <a:gd name="T33" fmla="*/ 0 h 50"/>
                  <a:gd name="T34" fmla="*/ 0 w 65"/>
                  <a:gd name="T35" fmla="*/ 0 h 50"/>
                  <a:gd name="T36" fmla="*/ 0 w 65"/>
                  <a:gd name="T37" fmla="*/ 0 h 50"/>
                  <a:gd name="T38" fmla="*/ 0 w 65"/>
                  <a:gd name="T39" fmla="*/ 0 h 50"/>
                  <a:gd name="T40" fmla="*/ 0 w 65"/>
                  <a:gd name="T41" fmla="*/ 0 h 50"/>
                  <a:gd name="T42" fmla="*/ 0 w 65"/>
                  <a:gd name="T43" fmla="*/ 0 h 50"/>
                  <a:gd name="T44" fmla="*/ 0 w 65"/>
                  <a:gd name="T45" fmla="*/ 0 h 50"/>
                  <a:gd name="T46" fmla="*/ 0 w 65"/>
                  <a:gd name="T47" fmla="*/ 0 h 50"/>
                  <a:gd name="T48" fmla="*/ 0 w 65"/>
                  <a:gd name="T49" fmla="*/ 0 h 50"/>
                  <a:gd name="T50" fmla="*/ 0 w 65"/>
                  <a:gd name="T51" fmla="*/ 0 h 50"/>
                  <a:gd name="T52" fmla="*/ 0 w 65"/>
                  <a:gd name="T53" fmla="*/ 0 h 50"/>
                  <a:gd name="T54" fmla="*/ 0 w 65"/>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50"/>
                  <a:gd name="T86" fmla="*/ 65 w 65"/>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50">
                    <a:moveTo>
                      <a:pt x="45" y="0"/>
                    </a:moveTo>
                    <a:lnTo>
                      <a:pt x="49" y="1"/>
                    </a:lnTo>
                    <a:lnTo>
                      <a:pt x="53" y="2"/>
                    </a:lnTo>
                    <a:lnTo>
                      <a:pt x="57" y="2"/>
                    </a:lnTo>
                    <a:lnTo>
                      <a:pt x="61" y="0"/>
                    </a:lnTo>
                    <a:lnTo>
                      <a:pt x="64" y="4"/>
                    </a:lnTo>
                    <a:lnTo>
                      <a:pt x="65" y="11"/>
                    </a:lnTo>
                    <a:lnTo>
                      <a:pt x="64" y="17"/>
                    </a:lnTo>
                    <a:lnTo>
                      <a:pt x="65" y="22"/>
                    </a:lnTo>
                    <a:lnTo>
                      <a:pt x="59" y="27"/>
                    </a:lnTo>
                    <a:lnTo>
                      <a:pt x="51" y="33"/>
                    </a:lnTo>
                    <a:lnTo>
                      <a:pt x="43" y="39"/>
                    </a:lnTo>
                    <a:lnTo>
                      <a:pt x="37" y="44"/>
                    </a:lnTo>
                    <a:lnTo>
                      <a:pt x="27" y="48"/>
                    </a:lnTo>
                    <a:lnTo>
                      <a:pt x="19" y="50"/>
                    </a:lnTo>
                    <a:lnTo>
                      <a:pt x="13" y="49"/>
                    </a:lnTo>
                    <a:lnTo>
                      <a:pt x="9" y="49"/>
                    </a:lnTo>
                    <a:lnTo>
                      <a:pt x="3" y="47"/>
                    </a:lnTo>
                    <a:lnTo>
                      <a:pt x="0" y="45"/>
                    </a:lnTo>
                    <a:lnTo>
                      <a:pt x="3" y="38"/>
                    </a:lnTo>
                    <a:lnTo>
                      <a:pt x="9" y="32"/>
                    </a:lnTo>
                    <a:lnTo>
                      <a:pt x="15" y="27"/>
                    </a:lnTo>
                    <a:lnTo>
                      <a:pt x="22" y="22"/>
                    </a:lnTo>
                    <a:lnTo>
                      <a:pt x="28" y="17"/>
                    </a:lnTo>
                    <a:lnTo>
                      <a:pt x="34" y="12"/>
                    </a:lnTo>
                    <a:lnTo>
                      <a:pt x="40" y="5"/>
                    </a:lnTo>
                    <a:lnTo>
                      <a:pt x="4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2" name="Freeform 151"/>
              <p:cNvSpPr>
                <a:spLocks/>
              </p:cNvSpPr>
              <p:nvPr/>
            </p:nvSpPr>
            <p:spPr bwMode="auto">
              <a:xfrm>
                <a:off x="5769" y="2536"/>
                <a:ext cx="195" cy="26"/>
              </a:xfrm>
              <a:custGeom>
                <a:avLst/>
                <a:gdLst>
                  <a:gd name="T0" fmla="*/ 0 w 476"/>
                  <a:gd name="T1" fmla="*/ 0 h 61"/>
                  <a:gd name="T2" fmla="*/ 0 w 476"/>
                  <a:gd name="T3" fmla="*/ 0 h 61"/>
                  <a:gd name="T4" fmla="*/ 0 w 476"/>
                  <a:gd name="T5" fmla="*/ 0 h 61"/>
                  <a:gd name="T6" fmla="*/ 0 w 476"/>
                  <a:gd name="T7" fmla="*/ 0 h 61"/>
                  <a:gd name="T8" fmla="*/ 0 w 476"/>
                  <a:gd name="T9" fmla="*/ 0 h 61"/>
                  <a:gd name="T10" fmla="*/ 0 w 476"/>
                  <a:gd name="T11" fmla="*/ 0 h 61"/>
                  <a:gd name="T12" fmla="*/ 0 w 476"/>
                  <a:gd name="T13" fmla="*/ 0 h 61"/>
                  <a:gd name="T14" fmla="*/ 0 w 476"/>
                  <a:gd name="T15" fmla="*/ 0 h 61"/>
                  <a:gd name="T16" fmla="*/ 0 w 476"/>
                  <a:gd name="T17" fmla="*/ 0 h 61"/>
                  <a:gd name="T18" fmla="*/ 0 w 476"/>
                  <a:gd name="T19" fmla="*/ 0 h 61"/>
                  <a:gd name="T20" fmla="*/ 0 w 476"/>
                  <a:gd name="T21" fmla="*/ 0 h 61"/>
                  <a:gd name="T22" fmla="*/ 0 w 476"/>
                  <a:gd name="T23" fmla="*/ 0 h 61"/>
                  <a:gd name="T24" fmla="*/ 0 w 476"/>
                  <a:gd name="T25" fmla="*/ 0 h 61"/>
                  <a:gd name="T26" fmla="*/ 0 w 476"/>
                  <a:gd name="T27" fmla="*/ 0 h 61"/>
                  <a:gd name="T28" fmla="*/ 0 w 476"/>
                  <a:gd name="T29" fmla="*/ 0 h 61"/>
                  <a:gd name="T30" fmla="*/ 0 w 476"/>
                  <a:gd name="T31" fmla="*/ 0 h 61"/>
                  <a:gd name="T32" fmla="*/ 0 w 476"/>
                  <a:gd name="T33" fmla="*/ 0 h 61"/>
                  <a:gd name="T34" fmla="*/ 0 w 476"/>
                  <a:gd name="T35" fmla="*/ 0 h 61"/>
                  <a:gd name="T36" fmla="*/ 0 w 476"/>
                  <a:gd name="T37" fmla="*/ 0 h 61"/>
                  <a:gd name="T38" fmla="*/ 0 w 476"/>
                  <a:gd name="T39" fmla="*/ 0 h 61"/>
                  <a:gd name="T40" fmla="*/ 0 w 476"/>
                  <a:gd name="T41" fmla="*/ 0 h 61"/>
                  <a:gd name="T42" fmla="*/ 0 w 476"/>
                  <a:gd name="T43" fmla="*/ 0 h 61"/>
                  <a:gd name="T44" fmla="*/ 0 w 476"/>
                  <a:gd name="T45" fmla="*/ 0 h 61"/>
                  <a:gd name="T46" fmla="*/ 0 w 476"/>
                  <a:gd name="T47" fmla="*/ 0 h 61"/>
                  <a:gd name="T48" fmla="*/ 0 w 476"/>
                  <a:gd name="T49" fmla="*/ 0 h 61"/>
                  <a:gd name="T50" fmla="*/ 0 w 476"/>
                  <a:gd name="T51" fmla="*/ 0 h 61"/>
                  <a:gd name="T52" fmla="*/ 0 w 476"/>
                  <a:gd name="T53" fmla="*/ 0 h 61"/>
                  <a:gd name="T54" fmla="*/ 0 w 476"/>
                  <a:gd name="T55" fmla="*/ 0 h 61"/>
                  <a:gd name="T56" fmla="*/ 0 w 476"/>
                  <a:gd name="T57" fmla="*/ 0 h 61"/>
                  <a:gd name="T58" fmla="*/ 0 w 476"/>
                  <a:gd name="T59" fmla="*/ 0 h 61"/>
                  <a:gd name="T60" fmla="*/ 0 w 476"/>
                  <a:gd name="T61" fmla="*/ 0 h 61"/>
                  <a:gd name="T62" fmla="*/ 0 w 476"/>
                  <a:gd name="T63" fmla="*/ 0 h 61"/>
                  <a:gd name="T64" fmla="*/ 0 w 476"/>
                  <a:gd name="T65" fmla="*/ 0 h 61"/>
                  <a:gd name="T66" fmla="*/ 0 w 476"/>
                  <a:gd name="T67" fmla="*/ 0 h 61"/>
                  <a:gd name="T68" fmla="*/ 0 w 476"/>
                  <a:gd name="T69" fmla="*/ 0 h 61"/>
                  <a:gd name="T70" fmla="*/ 0 w 476"/>
                  <a:gd name="T71" fmla="*/ 0 h 61"/>
                  <a:gd name="T72" fmla="*/ 0 w 476"/>
                  <a:gd name="T73" fmla="*/ 0 h 61"/>
                  <a:gd name="T74" fmla="*/ 0 w 476"/>
                  <a:gd name="T75" fmla="*/ 0 h 61"/>
                  <a:gd name="T76" fmla="*/ 0 w 476"/>
                  <a:gd name="T77" fmla="*/ 0 h 61"/>
                  <a:gd name="T78" fmla="*/ 0 w 476"/>
                  <a:gd name="T79" fmla="*/ 0 h 61"/>
                  <a:gd name="T80" fmla="*/ 0 w 476"/>
                  <a:gd name="T81" fmla="*/ 0 h 61"/>
                  <a:gd name="T82" fmla="*/ 0 w 476"/>
                  <a:gd name="T83" fmla="*/ 0 h 61"/>
                  <a:gd name="T84" fmla="*/ 0 w 476"/>
                  <a:gd name="T85" fmla="*/ 0 h 61"/>
                  <a:gd name="T86" fmla="*/ 0 w 476"/>
                  <a:gd name="T87" fmla="*/ 0 h 61"/>
                  <a:gd name="T88" fmla="*/ 0 w 476"/>
                  <a:gd name="T89" fmla="*/ 0 h 61"/>
                  <a:gd name="T90" fmla="*/ 0 w 476"/>
                  <a:gd name="T91" fmla="*/ 0 h 61"/>
                  <a:gd name="T92" fmla="*/ 0 w 476"/>
                  <a:gd name="T93" fmla="*/ 0 h 61"/>
                  <a:gd name="T94" fmla="*/ 0 w 476"/>
                  <a:gd name="T95" fmla="*/ 0 h 61"/>
                  <a:gd name="T96" fmla="*/ 0 w 476"/>
                  <a:gd name="T97" fmla="*/ 0 h 61"/>
                  <a:gd name="T98" fmla="*/ 0 w 476"/>
                  <a:gd name="T99" fmla="*/ 0 h 61"/>
                  <a:gd name="T100" fmla="*/ 0 w 476"/>
                  <a:gd name="T101" fmla="*/ 0 h 61"/>
                  <a:gd name="T102" fmla="*/ 0 w 476"/>
                  <a:gd name="T103" fmla="*/ 0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61"/>
                  <a:gd name="T158" fmla="*/ 476 w 476"/>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61">
                    <a:moveTo>
                      <a:pt x="348" y="0"/>
                    </a:moveTo>
                    <a:lnTo>
                      <a:pt x="356" y="0"/>
                    </a:lnTo>
                    <a:lnTo>
                      <a:pt x="365" y="1"/>
                    </a:lnTo>
                    <a:lnTo>
                      <a:pt x="372" y="3"/>
                    </a:lnTo>
                    <a:lnTo>
                      <a:pt x="381" y="5"/>
                    </a:lnTo>
                    <a:lnTo>
                      <a:pt x="389" y="8"/>
                    </a:lnTo>
                    <a:lnTo>
                      <a:pt x="396" y="11"/>
                    </a:lnTo>
                    <a:lnTo>
                      <a:pt x="404" y="13"/>
                    </a:lnTo>
                    <a:lnTo>
                      <a:pt x="412" y="18"/>
                    </a:lnTo>
                    <a:lnTo>
                      <a:pt x="419" y="21"/>
                    </a:lnTo>
                    <a:lnTo>
                      <a:pt x="427" y="25"/>
                    </a:lnTo>
                    <a:lnTo>
                      <a:pt x="434" y="28"/>
                    </a:lnTo>
                    <a:lnTo>
                      <a:pt x="442" y="32"/>
                    </a:lnTo>
                    <a:lnTo>
                      <a:pt x="450" y="34"/>
                    </a:lnTo>
                    <a:lnTo>
                      <a:pt x="459" y="38"/>
                    </a:lnTo>
                    <a:lnTo>
                      <a:pt x="467" y="41"/>
                    </a:lnTo>
                    <a:lnTo>
                      <a:pt x="476" y="43"/>
                    </a:lnTo>
                    <a:lnTo>
                      <a:pt x="471" y="50"/>
                    </a:lnTo>
                    <a:lnTo>
                      <a:pt x="467" y="55"/>
                    </a:lnTo>
                    <a:lnTo>
                      <a:pt x="461" y="59"/>
                    </a:lnTo>
                    <a:lnTo>
                      <a:pt x="455" y="61"/>
                    </a:lnTo>
                    <a:lnTo>
                      <a:pt x="447" y="61"/>
                    </a:lnTo>
                    <a:lnTo>
                      <a:pt x="439" y="60"/>
                    </a:lnTo>
                    <a:lnTo>
                      <a:pt x="430" y="58"/>
                    </a:lnTo>
                    <a:lnTo>
                      <a:pt x="422" y="56"/>
                    </a:lnTo>
                    <a:lnTo>
                      <a:pt x="411" y="52"/>
                    </a:lnTo>
                    <a:lnTo>
                      <a:pt x="402" y="49"/>
                    </a:lnTo>
                    <a:lnTo>
                      <a:pt x="392" y="45"/>
                    </a:lnTo>
                    <a:lnTo>
                      <a:pt x="383" y="42"/>
                    </a:lnTo>
                    <a:lnTo>
                      <a:pt x="372" y="39"/>
                    </a:lnTo>
                    <a:lnTo>
                      <a:pt x="364" y="37"/>
                    </a:lnTo>
                    <a:lnTo>
                      <a:pt x="355" y="35"/>
                    </a:lnTo>
                    <a:lnTo>
                      <a:pt x="348" y="36"/>
                    </a:lnTo>
                    <a:lnTo>
                      <a:pt x="337" y="37"/>
                    </a:lnTo>
                    <a:lnTo>
                      <a:pt x="327" y="39"/>
                    </a:lnTo>
                    <a:lnTo>
                      <a:pt x="316" y="42"/>
                    </a:lnTo>
                    <a:lnTo>
                      <a:pt x="306" y="44"/>
                    </a:lnTo>
                    <a:lnTo>
                      <a:pt x="295" y="46"/>
                    </a:lnTo>
                    <a:lnTo>
                      <a:pt x="284" y="49"/>
                    </a:lnTo>
                    <a:lnTo>
                      <a:pt x="274" y="50"/>
                    </a:lnTo>
                    <a:lnTo>
                      <a:pt x="263" y="52"/>
                    </a:lnTo>
                    <a:lnTo>
                      <a:pt x="253" y="53"/>
                    </a:lnTo>
                    <a:lnTo>
                      <a:pt x="241" y="54"/>
                    </a:lnTo>
                    <a:lnTo>
                      <a:pt x="231" y="54"/>
                    </a:lnTo>
                    <a:lnTo>
                      <a:pt x="220" y="54"/>
                    </a:lnTo>
                    <a:lnTo>
                      <a:pt x="209" y="52"/>
                    </a:lnTo>
                    <a:lnTo>
                      <a:pt x="199" y="51"/>
                    </a:lnTo>
                    <a:lnTo>
                      <a:pt x="188" y="48"/>
                    </a:lnTo>
                    <a:lnTo>
                      <a:pt x="179" y="43"/>
                    </a:lnTo>
                    <a:lnTo>
                      <a:pt x="177" y="46"/>
                    </a:lnTo>
                    <a:lnTo>
                      <a:pt x="175" y="51"/>
                    </a:lnTo>
                    <a:lnTo>
                      <a:pt x="161" y="46"/>
                    </a:lnTo>
                    <a:lnTo>
                      <a:pt x="151" y="43"/>
                    </a:lnTo>
                    <a:lnTo>
                      <a:pt x="139" y="42"/>
                    </a:lnTo>
                    <a:lnTo>
                      <a:pt x="127" y="43"/>
                    </a:lnTo>
                    <a:lnTo>
                      <a:pt x="116" y="44"/>
                    </a:lnTo>
                    <a:lnTo>
                      <a:pt x="104" y="47"/>
                    </a:lnTo>
                    <a:lnTo>
                      <a:pt x="94" y="49"/>
                    </a:lnTo>
                    <a:lnTo>
                      <a:pt x="84" y="53"/>
                    </a:lnTo>
                    <a:lnTo>
                      <a:pt x="72" y="56"/>
                    </a:lnTo>
                    <a:lnTo>
                      <a:pt x="62" y="59"/>
                    </a:lnTo>
                    <a:lnTo>
                      <a:pt x="50" y="60"/>
                    </a:lnTo>
                    <a:lnTo>
                      <a:pt x="40" y="61"/>
                    </a:lnTo>
                    <a:lnTo>
                      <a:pt x="29" y="61"/>
                    </a:lnTo>
                    <a:lnTo>
                      <a:pt x="20" y="59"/>
                    </a:lnTo>
                    <a:lnTo>
                      <a:pt x="9" y="54"/>
                    </a:lnTo>
                    <a:lnTo>
                      <a:pt x="0" y="49"/>
                    </a:lnTo>
                    <a:lnTo>
                      <a:pt x="5" y="44"/>
                    </a:lnTo>
                    <a:lnTo>
                      <a:pt x="12" y="40"/>
                    </a:lnTo>
                    <a:lnTo>
                      <a:pt x="20" y="36"/>
                    </a:lnTo>
                    <a:lnTo>
                      <a:pt x="28" y="33"/>
                    </a:lnTo>
                    <a:lnTo>
                      <a:pt x="36" y="31"/>
                    </a:lnTo>
                    <a:lnTo>
                      <a:pt x="45" y="30"/>
                    </a:lnTo>
                    <a:lnTo>
                      <a:pt x="53" y="28"/>
                    </a:lnTo>
                    <a:lnTo>
                      <a:pt x="64" y="28"/>
                    </a:lnTo>
                    <a:lnTo>
                      <a:pt x="72" y="26"/>
                    </a:lnTo>
                    <a:lnTo>
                      <a:pt x="82" y="25"/>
                    </a:lnTo>
                    <a:lnTo>
                      <a:pt x="90" y="24"/>
                    </a:lnTo>
                    <a:lnTo>
                      <a:pt x="100" y="24"/>
                    </a:lnTo>
                    <a:lnTo>
                      <a:pt x="108" y="23"/>
                    </a:lnTo>
                    <a:lnTo>
                      <a:pt x="118" y="22"/>
                    </a:lnTo>
                    <a:lnTo>
                      <a:pt x="126" y="20"/>
                    </a:lnTo>
                    <a:lnTo>
                      <a:pt x="136" y="19"/>
                    </a:lnTo>
                    <a:lnTo>
                      <a:pt x="148" y="22"/>
                    </a:lnTo>
                    <a:lnTo>
                      <a:pt x="161" y="24"/>
                    </a:lnTo>
                    <a:lnTo>
                      <a:pt x="172" y="26"/>
                    </a:lnTo>
                    <a:lnTo>
                      <a:pt x="185" y="28"/>
                    </a:lnTo>
                    <a:lnTo>
                      <a:pt x="198" y="29"/>
                    </a:lnTo>
                    <a:lnTo>
                      <a:pt x="209" y="30"/>
                    </a:lnTo>
                    <a:lnTo>
                      <a:pt x="221" y="30"/>
                    </a:lnTo>
                    <a:lnTo>
                      <a:pt x="235" y="30"/>
                    </a:lnTo>
                    <a:lnTo>
                      <a:pt x="245" y="28"/>
                    </a:lnTo>
                    <a:lnTo>
                      <a:pt x="257" y="27"/>
                    </a:lnTo>
                    <a:lnTo>
                      <a:pt x="270" y="24"/>
                    </a:lnTo>
                    <a:lnTo>
                      <a:pt x="282" y="22"/>
                    </a:lnTo>
                    <a:lnTo>
                      <a:pt x="293" y="18"/>
                    </a:lnTo>
                    <a:lnTo>
                      <a:pt x="305" y="14"/>
                    </a:lnTo>
                    <a:lnTo>
                      <a:pt x="317" y="10"/>
                    </a:lnTo>
                    <a:lnTo>
                      <a:pt x="329" y="5"/>
                    </a:lnTo>
                    <a:lnTo>
                      <a:pt x="333" y="4"/>
                    </a:lnTo>
                    <a:lnTo>
                      <a:pt x="338" y="4"/>
                    </a:lnTo>
                    <a:lnTo>
                      <a:pt x="343" y="4"/>
                    </a:lnTo>
                    <a:lnTo>
                      <a:pt x="34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3" name="Freeform 152"/>
              <p:cNvSpPr>
                <a:spLocks/>
              </p:cNvSpPr>
              <p:nvPr/>
            </p:nvSpPr>
            <p:spPr bwMode="auto">
              <a:xfrm>
                <a:off x="5525" y="2541"/>
                <a:ext cx="146" cy="42"/>
              </a:xfrm>
              <a:custGeom>
                <a:avLst/>
                <a:gdLst>
                  <a:gd name="T0" fmla="*/ 0 w 337"/>
                  <a:gd name="T1" fmla="*/ 0 h 100"/>
                  <a:gd name="T2" fmla="*/ 0 w 337"/>
                  <a:gd name="T3" fmla="*/ 0 h 100"/>
                  <a:gd name="T4" fmla="*/ 0 w 337"/>
                  <a:gd name="T5" fmla="*/ 0 h 100"/>
                  <a:gd name="T6" fmla="*/ 0 w 337"/>
                  <a:gd name="T7" fmla="*/ 0 h 100"/>
                  <a:gd name="T8" fmla="*/ 0 w 337"/>
                  <a:gd name="T9" fmla="*/ 0 h 100"/>
                  <a:gd name="T10" fmla="*/ 0 w 337"/>
                  <a:gd name="T11" fmla="*/ 0 h 100"/>
                  <a:gd name="T12" fmla="*/ 0 w 337"/>
                  <a:gd name="T13" fmla="*/ 0 h 100"/>
                  <a:gd name="T14" fmla="*/ 0 w 337"/>
                  <a:gd name="T15" fmla="*/ 0 h 100"/>
                  <a:gd name="T16" fmla="*/ 0 w 337"/>
                  <a:gd name="T17" fmla="*/ 0 h 100"/>
                  <a:gd name="T18" fmla="*/ 0 w 337"/>
                  <a:gd name="T19" fmla="*/ 0 h 100"/>
                  <a:gd name="T20" fmla="*/ 0 w 337"/>
                  <a:gd name="T21" fmla="*/ 0 h 100"/>
                  <a:gd name="T22" fmla="*/ 0 w 337"/>
                  <a:gd name="T23" fmla="*/ 0 h 100"/>
                  <a:gd name="T24" fmla="*/ 0 w 337"/>
                  <a:gd name="T25" fmla="*/ 0 h 100"/>
                  <a:gd name="T26" fmla="*/ 0 w 337"/>
                  <a:gd name="T27" fmla="*/ 0 h 100"/>
                  <a:gd name="T28" fmla="*/ 0 w 337"/>
                  <a:gd name="T29" fmla="*/ 0 h 100"/>
                  <a:gd name="T30" fmla="*/ 0 w 337"/>
                  <a:gd name="T31" fmla="*/ 0 h 100"/>
                  <a:gd name="T32" fmla="*/ 0 w 337"/>
                  <a:gd name="T33" fmla="*/ 0 h 100"/>
                  <a:gd name="T34" fmla="*/ 0 w 337"/>
                  <a:gd name="T35" fmla="*/ 0 h 100"/>
                  <a:gd name="T36" fmla="*/ 0 w 337"/>
                  <a:gd name="T37" fmla="*/ 0 h 100"/>
                  <a:gd name="T38" fmla="*/ 0 w 337"/>
                  <a:gd name="T39" fmla="*/ 0 h 100"/>
                  <a:gd name="T40" fmla="*/ 0 w 337"/>
                  <a:gd name="T41" fmla="*/ 0 h 100"/>
                  <a:gd name="T42" fmla="*/ 0 w 337"/>
                  <a:gd name="T43" fmla="*/ 0 h 100"/>
                  <a:gd name="T44" fmla="*/ 0 w 337"/>
                  <a:gd name="T45" fmla="*/ 0 h 100"/>
                  <a:gd name="T46" fmla="*/ 0 w 337"/>
                  <a:gd name="T47" fmla="*/ 0 h 100"/>
                  <a:gd name="T48" fmla="*/ 0 w 337"/>
                  <a:gd name="T49" fmla="*/ 0 h 100"/>
                  <a:gd name="T50" fmla="*/ 0 w 337"/>
                  <a:gd name="T51" fmla="*/ 0 h 100"/>
                  <a:gd name="T52" fmla="*/ 0 w 337"/>
                  <a:gd name="T53" fmla="*/ 0 h 100"/>
                  <a:gd name="T54" fmla="*/ 0 w 337"/>
                  <a:gd name="T55" fmla="*/ 0 h 100"/>
                  <a:gd name="T56" fmla="*/ 0 w 337"/>
                  <a:gd name="T57" fmla="*/ 0 h 100"/>
                  <a:gd name="T58" fmla="*/ 0 w 337"/>
                  <a:gd name="T59" fmla="*/ 0 h 100"/>
                  <a:gd name="T60" fmla="*/ 0 w 337"/>
                  <a:gd name="T61" fmla="*/ 0 h 100"/>
                  <a:gd name="T62" fmla="*/ 0 w 337"/>
                  <a:gd name="T63" fmla="*/ 0 h 100"/>
                  <a:gd name="T64" fmla="*/ 0 w 337"/>
                  <a:gd name="T65" fmla="*/ 0 h 100"/>
                  <a:gd name="T66" fmla="*/ 0 w 337"/>
                  <a:gd name="T67" fmla="*/ 0 h 100"/>
                  <a:gd name="T68" fmla="*/ 0 w 337"/>
                  <a:gd name="T69" fmla="*/ 0 h 100"/>
                  <a:gd name="T70" fmla="*/ 0 w 337"/>
                  <a:gd name="T71" fmla="*/ 0 h 100"/>
                  <a:gd name="T72" fmla="*/ 0 w 337"/>
                  <a:gd name="T73" fmla="*/ 0 h 100"/>
                  <a:gd name="T74" fmla="*/ 0 w 337"/>
                  <a:gd name="T75" fmla="*/ 0 h 100"/>
                  <a:gd name="T76" fmla="*/ 0 w 337"/>
                  <a:gd name="T77" fmla="*/ 0 h 100"/>
                  <a:gd name="T78" fmla="*/ 0 w 337"/>
                  <a:gd name="T79" fmla="*/ 0 h 100"/>
                  <a:gd name="T80" fmla="*/ 0 w 337"/>
                  <a:gd name="T81" fmla="*/ 0 h 100"/>
                  <a:gd name="T82" fmla="*/ 0 w 337"/>
                  <a:gd name="T83" fmla="*/ 0 h 100"/>
                  <a:gd name="T84" fmla="*/ 0 w 337"/>
                  <a:gd name="T85" fmla="*/ 0 h 100"/>
                  <a:gd name="T86" fmla="*/ 0 w 337"/>
                  <a:gd name="T87" fmla="*/ 0 h 100"/>
                  <a:gd name="T88" fmla="*/ 0 w 337"/>
                  <a:gd name="T89" fmla="*/ 0 h 100"/>
                  <a:gd name="T90" fmla="*/ 0 w 337"/>
                  <a:gd name="T91" fmla="*/ 0 h 100"/>
                  <a:gd name="T92" fmla="*/ 0 w 337"/>
                  <a:gd name="T93" fmla="*/ 0 h 100"/>
                  <a:gd name="T94" fmla="*/ 0 w 337"/>
                  <a:gd name="T95" fmla="*/ 0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00"/>
                  <a:gd name="T146" fmla="*/ 337 w 337"/>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00">
                    <a:moveTo>
                      <a:pt x="124" y="0"/>
                    </a:moveTo>
                    <a:lnTo>
                      <a:pt x="136" y="2"/>
                    </a:lnTo>
                    <a:lnTo>
                      <a:pt x="149" y="7"/>
                    </a:lnTo>
                    <a:lnTo>
                      <a:pt x="162" y="12"/>
                    </a:lnTo>
                    <a:lnTo>
                      <a:pt x="175" y="16"/>
                    </a:lnTo>
                    <a:lnTo>
                      <a:pt x="188" y="19"/>
                    </a:lnTo>
                    <a:lnTo>
                      <a:pt x="202" y="21"/>
                    </a:lnTo>
                    <a:lnTo>
                      <a:pt x="214" y="25"/>
                    </a:lnTo>
                    <a:lnTo>
                      <a:pt x="229" y="29"/>
                    </a:lnTo>
                    <a:lnTo>
                      <a:pt x="241" y="31"/>
                    </a:lnTo>
                    <a:lnTo>
                      <a:pt x="254" y="33"/>
                    </a:lnTo>
                    <a:lnTo>
                      <a:pt x="268" y="36"/>
                    </a:lnTo>
                    <a:lnTo>
                      <a:pt x="282" y="38"/>
                    </a:lnTo>
                    <a:lnTo>
                      <a:pt x="295" y="41"/>
                    </a:lnTo>
                    <a:lnTo>
                      <a:pt x="308" y="43"/>
                    </a:lnTo>
                    <a:lnTo>
                      <a:pt x="323" y="46"/>
                    </a:lnTo>
                    <a:lnTo>
                      <a:pt x="337" y="49"/>
                    </a:lnTo>
                    <a:lnTo>
                      <a:pt x="330" y="51"/>
                    </a:lnTo>
                    <a:lnTo>
                      <a:pt x="324" y="54"/>
                    </a:lnTo>
                    <a:lnTo>
                      <a:pt x="316" y="57"/>
                    </a:lnTo>
                    <a:lnTo>
                      <a:pt x="309" y="59"/>
                    </a:lnTo>
                    <a:lnTo>
                      <a:pt x="303" y="60"/>
                    </a:lnTo>
                    <a:lnTo>
                      <a:pt x="296" y="62"/>
                    </a:lnTo>
                    <a:lnTo>
                      <a:pt x="288" y="63"/>
                    </a:lnTo>
                    <a:lnTo>
                      <a:pt x="282" y="65"/>
                    </a:lnTo>
                    <a:lnTo>
                      <a:pt x="274" y="65"/>
                    </a:lnTo>
                    <a:lnTo>
                      <a:pt x="268" y="66"/>
                    </a:lnTo>
                    <a:lnTo>
                      <a:pt x="259" y="66"/>
                    </a:lnTo>
                    <a:lnTo>
                      <a:pt x="252" y="66"/>
                    </a:lnTo>
                    <a:lnTo>
                      <a:pt x="245" y="65"/>
                    </a:lnTo>
                    <a:lnTo>
                      <a:pt x="238" y="65"/>
                    </a:lnTo>
                    <a:lnTo>
                      <a:pt x="230" y="64"/>
                    </a:lnTo>
                    <a:lnTo>
                      <a:pt x="223" y="64"/>
                    </a:lnTo>
                    <a:lnTo>
                      <a:pt x="228" y="67"/>
                    </a:lnTo>
                    <a:lnTo>
                      <a:pt x="232" y="70"/>
                    </a:lnTo>
                    <a:lnTo>
                      <a:pt x="239" y="73"/>
                    </a:lnTo>
                    <a:lnTo>
                      <a:pt x="246" y="76"/>
                    </a:lnTo>
                    <a:lnTo>
                      <a:pt x="251" y="78"/>
                    </a:lnTo>
                    <a:lnTo>
                      <a:pt x="258" y="79"/>
                    </a:lnTo>
                    <a:lnTo>
                      <a:pt x="264" y="81"/>
                    </a:lnTo>
                    <a:lnTo>
                      <a:pt x="270" y="83"/>
                    </a:lnTo>
                    <a:lnTo>
                      <a:pt x="264" y="86"/>
                    </a:lnTo>
                    <a:lnTo>
                      <a:pt x="257" y="89"/>
                    </a:lnTo>
                    <a:lnTo>
                      <a:pt x="249" y="89"/>
                    </a:lnTo>
                    <a:lnTo>
                      <a:pt x="242" y="90"/>
                    </a:lnTo>
                    <a:lnTo>
                      <a:pt x="234" y="89"/>
                    </a:lnTo>
                    <a:lnTo>
                      <a:pt x="227" y="88"/>
                    </a:lnTo>
                    <a:lnTo>
                      <a:pt x="219" y="85"/>
                    </a:lnTo>
                    <a:lnTo>
                      <a:pt x="212" y="82"/>
                    </a:lnTo>
                    <a:lnTo>
                      <a:pt x="203" y="78"/>
                    </a:lnTo>
                    <a:lnTo>
                      <a:pt x="195" y="74"/>
                    </a:lnTo>
                    <a:lnTo>
                      <a:pt x="188" y="69"/>
                    </a:lnTo>
                    <a:lnTo>
                      <a:pt x="180" y="64"/>
                    </a:lnTo>
                    <a:lnTo>
                      <a:pt x="172" y="59"/>
                    </a:lnTo>
                    <a:lnTo>
                      <a:pt x="166" y="55"/>
                    </a:lnTo>
                    <a:lnTo>
                      <a:pt x="157" y="50"/>
                    </a:lnTo>
                    <a:lnTo>
                      <a:pt x="152" y="45"/>
                    </a:lnTo>
                    <a:lnTo>
                      <a:pt x="141" y="41"/>
                    </a:lnTo>
                    <a:lnTo>
                      <a:pt x="134" y="40"/>
                    </a:lnTo>
                    <a:lnTo>
                      <a:pt x="129" y="40"/>
                    </a:lnTo>
                    <a:lnTo>
                      <a:pt x="127" y="41"/>
                    </a:lnTo>
                    <a:lnTo>
                      <a:pt x="126" y="48"/>
                    </a:lnTo>
                    <a:lnTo>
                      <a:pt x="131" y="57"/>
                    </a:lnTo>
                    <a:lnTo>
                      <a:pt x="134" y="60"/>
                    </a:lnTo>
                    <a:lnTo>
                      <a:pt x="138" y="66"/>
                    </a:lnTo>
                    <a:lnTo>
                      <a:pt x="144" y="71"/>
                    </a:lnTo>
                    <a:lnTo>
                      <a:pt x="150" y="76"/>
                    </a:lnTo>
                    <a:lnTo>
                      <a:pt x="155" y="79"/>
                    </a:lnTo>
                    <a:lnTo>
                      <a:pt x="161" y="84"/>
                    </a:lnTo>
                    <a:lnTo>
                      <a:pt x="166" y="87"/>
                    </a:lnTo>
                    <a:lnTo>
                      <a:pt x="172" y="90"/>
                    </a:lnTo>
                    <a:lnTo>
                      <a:pt x="165" y="94"/>
                    </a:lnTo>
                    <a:lnTo>
                      <a:pt x="157" y="96"/>
                    </a:lnTo>
                    <a:lnTo>
                      <a:pt x="151" y="96"/>
                    </a:lnTo>
                    <a:lnTo>
                      <a:pt x="146" y="96"/>
                    </a:lnTo>
                    <a:lnTo>
                      <a:pt x="140" y="94"/>
                    </a:lnTo>
                    <a:lnTo>
                      <a:pt x="135" y="91"/>
                    </a:lnTo>
                    <a:lnTo>
                      <a:pt x="130" y="88"/>
                    </a:lnTo>
                    <a:lnTo>
                      <a:pt x="126" y="84"/>
                    </a:lnTo>
                    <a:lnTo>
                      <a:pt x="120" y="78"/>
                    </a:lnTo>
                    <a:lnTo>
                      <a:pt x="116" y="75"/>
                    </a:lnTo>
                    <a:lnTo>
                      <a:pt x="111" y="71"/>
                    </a:lnTo>
                    <a:lnTo>
                      <a:pt x="107" y="69"/>
                    </a:lnTo>
                    <a:lnTo>
                      <a:pt x="101" y="66"/>
                    </a:lnTo>
                    <a:lnTo>
                      <a:pt x="96" y="66"/>
                    </a:lnTo>
                    <a:lnTo>
                      <a:pt x="91" y="66"/>
                    </a:lnTo>
                    <a:lnTo>
                      <a:pt x="85" y="69"/>
                    </a:lnTo>
                    <a:lnTo>
                      <a:pt x="88" y="75"/>
                    </a:lnTo>
                    <a:lnTo>
                      <a:pt x="93" y="78"/>
                    </a:lnTo>
                    <a:lnTo>
                      <a:pt x="99" y="82"/>
                    </a:lnTo>
                    <a:lnTo>
                      <a:pt x="106" y="88"/>
                    </a:lnTo>
                    <a:lnTo>
                      <a:pt x="100" y="90"/>
                    </a:lnTo>
                    <a:lnTo>
                      <a:pt x="96" y="91"/>
                    </a:lnTo>
                    <a:lnTo>
                      <a:pt x="91" y="90"/>
                    </a:lnTo>
                    <a:lnTo>
                      <a:pt x="86" y="90"/>
                    </a:lnTo>
                    <a:lnTo>
                      <a:pt x="80" y="88"/>
                    </a:lnTo>
                    <a:lnTo>
                      <a:pt x="75" y="86"/>
                    </a:lnTo>
                    <a:lnTo>
                      <a:pt x="70" y="83"/>
                    </a:lnTo>
                    <a:lnTo>
                      <a:pt x="64" y="81"/>
                    </a:lnTo>
                    <a:lnTo>
                      <a:pt x="58" y="78"/>
                    </a:lnTo>
                    <a:lnTo>
                      <a:pt x="54" y="78"/>
                    </a:lnTo>
                    <a:lnTo>
                      <a:pt x="49" y="77"/>
                    </a:lnTo>
                    <a:lnTo>
                      <a:pt x="46" y="78"/>
                    </a:lnTo>
                    <a:lnTo>
                      <a:pt x="43" y="79"/>
                    </a:lnTo>
                    <a:lnTo>
                      <a:pt x="41" y="83"/>
                    </a:lnTo>
                    <a:lnTo>
                      <a:pt x="40" y="88"/>
                    </a:lnTo>
                    <a:lnTo>
                      <a:pt x="41" y="96"/>
                    </a:lnTo>
                    <a:lnTo>
                      <a:pt x="36" y="97"/>
                    </a:lnTo>
                    <a:lnTo>
                      <a:pt x="31" y="98"/>
                    </a:lnTo>
                    <a:lnTo>
                      <a:pt x="26" y="99"/>
                    </a:lnTo>
                    <a:lnTo>
                      <a:pt x="23" y="100"/>
                    </a:lnTo>
                    <a:lnTo>
                      <a:pt x="16" y="100"/>
                    </a:lnTo>
                    <a:lnTo>
                      <a:pt x="11" y="99"/>
                    </a:lnTo>
                    <a:lnTo>
                      <a:pt x="6" y="96"/>
                    </a:lnTo>
                    <a:lnTo>
                      <a:pt x="3" y="94"/>
                    </a:lnTo>
                    <a:lnTo>
                      <a:pt x="0" y="89"/>
                    </a:lnTo>
                    <a:lnTo>
                      <a:pt x="0" y="85"/>
                    </a:lnTo>
                    <a:lnTo>
                      <a:pt x="0" y="77"/>
                    </a:lnTo>
                    <a:lnTo>
                      <a:pt x="2" y="69"/>
                    </a:lnTo>
                    <a:lnTo>
                      <a:pt x="6" y="62"/>
                    </a:lnTo>
                    <a:lnTo>
                      <a:pt x="12" y="57"/>
                    </a:lnTo>
                    <a:lnTo>
                      <a:pt x="15" y="53"/>
                    </a:lnTo>
                    <a:lnTo>
                      <a:pt x="19" y="50"/>
                    </a:lnTo>
                    <a:lnTo>
                      <a:pt x="23" y="49"/>
                    </a:lnTo>
                    <a:lnTo>
                      <a:pt x="28" y="48"/>
                    </a:lnTo>
                    <a:lnTo>
                      <a:pt x="33" y="47"/>
                    </a:lnTo>
                    <a:lnTo>
                      <a:pt x="38" y="48"/>
                    </a:lnTo>
                    <a:lnTo>
                      <a:pt x="44" y="48"/>
                    </a:lnTo>
                    <a:lnTo>
                      <a:pt x="50" y="50"/>
                    </a:lnTo>
                    <a:lnTo>
                      <a:pt x="56" y="49"/>
                    </a:lnTo>
                    <a:lnTo>
                      <a:pt x="62" y="47"/>
                    </a:lnTo>
                    <a:lnTo>
                      <a:pt x="67" y="45"/>
                    </a:lnTo>
                    <a:lnTo>
                      <a:pt x="73" y="44"/>
                    </a:lnTo>
                    <a:lnTo>
                      <a:pt x="78" y="41"/>
                    </a:lnTo>
                    <a:lnTo>
                      <a:pt x="83" y="39"/>
                    </a:lnTo>
                    <a:lnTo>
                      <a:pt x="89" y="37"/>
                    </a:lnTo>
                    <a:lnTo>
                      <a:pt x="95" y="35"/>
                    </a:lnTo>
                    <a:lnTo>
                      <a:pt x="102" y="28"/>
                    </a:lnTo>
                    <a:lnTo>
                      <a:pt x="110" y="20"/>
                    </a:lnTo>
                    <a:lnTo>
                      <a:pt x="114" y="15"/>
                    </a:lnTo>
                    <a:lnTo>
                      <a:pt x="117" y="10"/>
                    </a:lnTo>
                    <a:lnTo>
                      <a:pt x="120" y="4"/>
                    </a:lnTo>
                    <a:lnTo>
                      <a:pt x="12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4" name="Freeform 153"/>
              <p:cNvSpPr>
                <a:spLocks/>
              </p:cNvSpPr>
              <p:nvPr/>
            </p:nvSpPr>
            <p:spPr bwMode="auto">
              <a:xfrm>
                <a:off x="5736" y="2568"/>
                <a:ext cx="207" cy="26"/>
              </a:xfrm>
              <a:custGeom>
                <a:avLst/>
                <a:gdLst>
                  <a:gd name="T0" fmla="*/ 0 w 486"/>
                  <a:gd name="T1" fmla="*/ 0 h 64"/>
                  <a:gd name="T2" fmla="*/ 0 w 486"/>
                  <a:gd name="T3" fmla="*/ 0 h 64"/>
                  <a:gd name="T4" fmla="*/ 0 w 486"/>
                  <a:gd name="T5" fmla="*/ 0 h 64"/>
                  <a:gd name="T6" fmla="*/ 0 w 486"/>
                  <a:gd name="T7" fmla="*/ 0 h 64"/>
                  <a:gd name="T8" fmla="*/ 0 w 486"/>
                  <a:gd name="T9" fmla="*/ 0 h 64"/>
                  <a:gd name="T10" fmla="*/ 0 w 486"/>
                  <a:gd name="T11" fmla="*/ 0 h 64"/>
                  <a:gd name="T12" fmla="*/ 0 w 486"/>
                  <a:gd name="T13" fmla="*/ 0 h 64"/>
                  <a:gd name="T14" fmla="*/ 0 w 486"/>
                  <a:gd name="T15" fmla="*/ 0 h 64"/>
                  <a:gd name="T16" fmla="*/ 0 w 486"/>
                  <a:gd name="T17" fmla="*/ 0 h 64"/>
                  <a:gd name="T18" fmla="*/ 0 w 486"/>
                  <a:gd name="T19" fmla="*/ 0 h 64"/>
                  <a:gd name="T20" fmla="*/ 0 w 486"/>
                  <a:gd name="T21" fmla="*/ 0 h 64"/>
                  <a:gd name="T22" fmla="*/ 0 w 486"/>
                  <a:gd name="T23" fmla="*/ 0 h 64"/>
                  <a:gd name="T24" fmla="*/ 0 w 486"/>
                  <a:gd name="T25" fmla="*/ 0 h 64"/>
                  <a:gd name="T26" fmla="*/ 0 w 486"/>
                  <a:gd name="T27" fmla="*/ 0 h 64"/>
                  <a:gd name="T28" fmla="*/ 0 w 486"/>
                  <a:gd name="T29" fmla="*/ 0 h 64"/>
                  <a:gd name="T30" fmla="*/ 0 w 486"/>
                  <a:gd name="T31" fmla="*/ 0 h 64"/>
                  <a:gd name="T32" fmla="*/ 0 w 486"/>
                  <a:gd name="T33" fmla="*/ 0 h 64"/>
                  <a:gd name="T34" fmla="*/ 0 w 486"/>
                  <a:gd name="T35" fmla="*/ 0 h 64"/>
                  <a:gd name="T36" fmla="*/ 0 w 486"/>
                  <a:gd name="T37" fmla="*/ 0 h 64"/>
                  <a:gd name="T38" fmla="*/ 0 w 486"/>
                  <a:gd name="T39" fmla="*/ 0 h 64"/>
                  <a:gd name="T40" fmla="*/ 0 w 486"/>
                  <a:gd name="T41" fmla="*/ 0 h 64"/>
                  <a:gd name="T42" fmla="*/ 0 w 486"/>
                  <a:gd name="T43" fmla="*/ 0 h 64"/>
                  <a:gd name="T44" fmla="*/ 0 w 486"/>
                  <a:gd name="T45" fmla="*/ 0 h 64"/>
                  <a:gd name="T46" fmla="*/ 0 w 486"/>
                  <a:gd name="T47" fmla="*/ 0 h 64"/>
                  <a:gd name="T48" fmla="*/ 0 w 486"/>
                  <a:gd name="T49" fmla="*/ 0 h 64"/>
                  <a:gd name="T50" fmla="*/ 0 w 486"/>
                  <a:gd name="T51" fmla="*/ 0 h 64"/>
                  <a:gd name="T52" fmla="*/ 0 w 486"/>
                  <a:gd name="T53" fmla="*/ 0 h 64"/>
                  <a:gd name="T54" fmla="*/ 0 w 486"/>
                  <a:gd name="T55" fmla="*/ 0 h 64"/>
                  <a:gd name="T56" fmla="*/ 0 w 486"/>
                  <a:gd name="T57" fmla="*/ 0 h 64"/>
                  <a:gd name="T58" fmla="*/ 0 w 486"/>
                  <a:gd name="T59" fmla="*/ 0 h 64"/>
                  <a:gd name="T60" fmla="*/ 0 w 486"/>
                  <a:gd name="T61" fmla="*/ 0 h 64"/>
                  <a:gd name="T62" fmla="*/ 0 w 486"/>
                  <a:gd name="T63" fmla="*/ 0 h 64"/>
                  <a:gd name="T64" fmla="*/ 0 w 486"/>
                  <a:gd name="T65" fmla="*/ 0 h 64"/>
                  <a:gd name="T66" fmla="*/ 0 w 486"/>
                  <a:gd name="T67" fmla="*/ 0 h 64"/>
                  <a:gd name="T68" fmla="*/ 0 w 486"/>
                  <a:gd name="T69" fmla="*/ 0 h 64"/>
                  <a:gd name="T70" fmla="*/ 0 w 486"/>
                  <a:gd name="T71" fmla="*/ 0 h 64"/>
                  <a:gd name="T72" fmla="*/ 0 w 486"/>
                  <a:gd name="T73" fmla="*/ 0 h 64"/>
                  <a:gd name="T74" fmla="*/ 0 w 486"/>
                  <a:gd name="T75" fmla="*/ 0 h 64"/>
                  <a:gd name="T76" fmla="*/ 0 w 486"/>
                  <a:gd name="T77" fmla="*/ 0 h 64"/>
                  <a:gd name="T78" fmla="*/ 0 w 486"/>
                  <a:gd name="T79" fmla="*/ 0 h 64"/>
                  <a:gd name="T80" fmla="*/ 0 w 486"/>
                  <a:gd name="T81" fmla="*/ 0 h 64"/>
                  <a:gd name="T82" fmla="*/ 0 w 486"/>
                  <a:gd name="T83" fmla="*/ 0 h 64"/>
                  <a:gd name="T84" fmla="*/ 0 w 486"/>
                  <a:gd name="T85" fmla="*/ 0 h 64"/>
                  <a:gd name="T86" fmla="*/ 0 w 486"/>
                  <a:gd name="T87" fmla="*/ 0 h 64"/>
                  <a:gd name="T88" fmla="*/ 0 w 486"/>
                  <a:gd name="T89" fmla="*/ 0 h 64"/>
                  <a:gd name="T90" fmla="*/ 0 w 486"/>
                  <a:gd name="T91" fmla="*/ 0 h 64"/>
                  <a:gd name="T92" fmla="*/ 0 w 486"/>
                  <a:gd name="T93" fmla="*/ 0 h 64"/>
                  <a:gd name="T94" fmla="*/ 0 w 486"/>
                  <a:gd name="T95" fmla="*/ 0 h 64"/>
                  <a:gd name="T96" fmla="*/ 0 w 486"/>
                  <a:gd name="T97" fmla="*/ 0 h 64"/>
                  <a:gd name="T98" fmla="*/ 0 w 486"/>
                  <a:gd name="T99" fmla="*/ 0 h 64"/>
                  <a:gd name="T100" fmla="*/ 0 w 486"/>
                  <a:gd name="T101" fmla="*/ 0 h 64"/>
                  <a:gd name="T102" fmla="*/ 0 w 486"/>
                  <a:gd name="T103" fmla="*/ 0 h 64"/>
                  <a:gd name="T104" fmla="*/ 0 w 486"/>
                  <a:gd name="T105" fmla="*/ 0 h 64"/>
                  <a:gd name="T106" fmla="*/ 0 w 486"/>
                  <a:gd name="T107" fmla="*/ 0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6"/>
                  <a:gd name="T163" fmla="*/ 0 h 64"/>
                  <a:gd name="T164" fmla="*/ 486 w 486"/>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6" h="64">
                    <a:moveTo>
                      <a:pt x="404" y="0"/>
                    </a:moveTo>
                    <a:lnTo>
                      <a:pt x="409" y="0"/>
                    </a:lnTo>
                    <a:lnTo>
                      <a:pt x="413" y="0"/>
                    </a:lnTo>
                    <a:lnTo>
                      <a:pt x="418" y="0"/>
                    </a:lnTo>
                    <a:lnTo>
                      <a:pt x="424" y="1"/>
                    </a:lnTo>
                    <a:lnTo>
                      <a:pt x="429" y="1"/>
                    </a:lnTo>
                    <a:lnTo>
                      <a:pt x="435" y="2"/>
                    </a:lnTo>
                    <a:lnTo>
                      <a:pt x="441" y="3"/>
                    </a:lnTo>
                    <a:lnTo>
                      <a:pt x="447" y="5"/>
                    </a:lnTo>
                    <a:lnTo>
                      <a:pt x="452" y="5"/>
                    </a:lnTo>
                    <a:lnTo>
                      <a:pt x="457" y="6"/>
                    </a:lnTo>
                    <a:lnTo>
                      <a:pt x="463" y="7"/>
                    </a:lnTo>
                    <a:lnTo>
                      <a:pt x="468" y="10"/>
                    </a:lnTo>
                    <a:lnTo>
                      <a:pt x="475" y="14"/>
                    </a:lnTo>
                    <a:lnTo>
                      <a:pt x="483" y="21"/>
                    </a:lnTo>
                    <a:lnTo>
                      <a:pt x="485" y="26"/>
                    </a:lnTo>
                    <a:lnTo>
                      <a:pt x="486" y="34"/>
                    </a:lnTo>
                    <a:lnTo>
                      <a:pt x="484" y="39"/>
                    </a:lnTo>
                    <a:lnTo>
                      <a:pt x="484" y="44"/>
                    </a:lnTo>
                    <a:lnTo>
                      <a:pt x="481" y="50"/>
                    </a:lnTo>
                    <a:lnTo>
                      <a:pt x="479" y="56"/>
                    </a:lnTo>
                    <a:lnTo>
                      <a:pt x="473" y="50"/>
                    </a:lnTo>
                    <a:lnTo>
                      <a:pt x="467" y="45"/>
                    </a:lnTo>
                    <a:lnTo>
                      <a:pt x="460" y="42"/>
                    </a:lnTo>
                    <a:lnTo>
                      <a:pt x="454" y="40"/>
                    </a:lnTo>
                    <a:lnTo>
                      <a:pt x="447" y="38"/>
                    </a:lnTo>
                    <a:lnTo>
                      <a:pt x="440" y="38"/>
                    </a:lnTo>
                    <a:lnTo>
                      <a:pt x="433" y="38"/>
                    </a:lnTo>
                    <a:lnTo>
                      <a:pt x="428" y="40"/>
                    </a:lnTo>
                    <a:lnTo>
                      <a:pt x="419" y="40"/>
                    </a:lnTo>
                    <a:lnTo>
                      <a:pt x="413" y="42"/>
                    </a:lnTo>
                    <a:lnTo>
                      <a:pt x="406" y="42"/>
                    </a:lnTo>
                    <a:lnTo>
                      <a:pt x="399" y="44"/>
                    </a:lnTo>
                    <a:lnTo>
                      <a:pt x="393" y="44"/>
                    </a:lnTo>
                    <a:lnTo>
                      <a:pt x="387" y="44"/>
                    </a:lnTo>
                    <a:lnTo>
                      <a:pt x="380" y="43"/>
                    </a:lnTo>
                    <a:lnTo>
                      <a:pt x="375" y="42"/>
                    </a:lnTo>
                    <a:lnTo>
                      <a:pt x="367" y="42"/>
                    </a:lnTo>
                    <a:lnTo>
                      <a:pt x="359" y="45"/>
                    </a:lnTo>
                    <a:lnTo>
                      <a:pt x="353" y="47"/>
                    </a:lnTo>
                    <a:lnTo>
                      <a:pt x="345" y="50"/>
                    </a:lnTo>
                    <a:lnTo>
                      <a:pt x="337" y="52"/>
                    </a:lnTo>
                    <a:lnTo>
                      <a:pt x="332" y="55"/>
                    </a:lnTo>
                    <a:lnTo>
                      <a:pt x="324" y="58"/>
                    </a:lnTo>
                    <a:lnTo>
                      <a:pt x="318" y="62"/>
                    </a:lnTo>
                    <a:lnTo>
                      <a:pt x="312" y="62"/>
                    </a:lnTo>
                    <a:lnTo>
                      <a:pt x="305" y="64"/>
                    </a:lnTo>
                    <a:lnTo>
                      <a:pt x="298" y="64"/>
                    </a:lnTo>
                    <a:lnTo>
                      <a:pt x="291" y="64"/>
                    </a:lnTo>
                    <a:lnTo>
                      <a:pt x="283" y="62"/>
                    </a:lnTo>
                    <a:lnTo>
                      <a:pt x="277" y="58"/>
                    </a:lnTo>
                    <a:lnTo>
                      <a:pt x="268" y="52"/>
                    </a:lnTo>
                    <a:lnTo>
                      <a:pt x="261" y="48"/>
                    </a:lnTo>
                    <a:lnTo>
                      <a:pt x="247" y="42"/>
                    </a:lnTo>
                    <a:lnTo>
                      <a:pt x="233" y="39"/>
                    </a:lnTo>
                    <a:lnTo>
                      <a:pt x="220" y="36"/>
                    </a:lnTo>
                    <a:lnTo>
                      <a:pt x="206" y="36"/>
                    </a:lnTo>
                    <a:lnTo>
                      <a:pt x="193" y="35"/>
                    </a:lnTo>
                    <a:lnTo>
                      <a:pt x="180" y="35"/>
                    </a:lnTo>
                    <a:lnTo>
                      <a:pt x="165" y="36"/>
                    </a:lnTo>
                    <a:lnTo>
                      <a:pt x="153" y="38"/>
                    </a:lnTo>
                    <a:lnTo>
                      <a:pt x="139" y="38"/>
                    </a:lnTo>
                    <a:lnTo>
                      <a:pt x="126" y="39"/>
                    </a:lnTo>
                    <a:lnTo>
                      <a:pt x="111" y="40"/>
                    </a:lnTo>
                    <a:lnTo>
                      <a:pt x="98" y="41"/>
                    </a:lnTo>
                    <a:lnTo>
                      <a:pt x="83" y="40"/>
                    </a:lnTo>
                    <a:lnTo>
                      <a:pt x="69" y="39"/>
                    </a:lnTo>
                    <a:lnTo>
                      <a:pt x="53" y="36"/>
                    </a:lnTo>
                    <a:lnTo>
                      <a:pt x="39" y="33"/>
                    </a:lnTo>
                    <a:lnTo>
                      <a:pt x="28" y="34"/>
                    </a:lnTo>
                    <a:lnTo>
                      <a:pt x="19" y="34"/>
                    </a:lnTo>
                    <a:lnTo>
                      <a:pt x="11" y="33"/>
                    </a:lnTo>
                    <a:lnTo>
                      <a:pt x="7" y="32"/>
                    </a:lnTo>
                    <a:lnTo>
                      <a:pt x="0" y="25"/>
                    </a:lnTo>
                    <a:lnTo>
                      <a:pt x="0" y="19"/>
                    </a:lnTo>
                    <a:lnTo>
                      <a:pt x="2" y="14"/>
                    </a:lnTo>
                    <a:lnTo>
                      <a:pt x="6" y="12"/>
                    </a:lnTo>
                    <a:lnTo>
                      <a:pt x="10" y="9"/>
                    </a:lnTo>
                    <a:lnTo>
                      <a:pt x="16" y="7"/>
                    </a:lnTo>
                    <a:lnTo>
                      <a:pt x="23" y="5"/>
                    </a:lnTo>
                    <a:lnTo>
                      <a:pt x="31" y="6"/>
                    </a:lnTo>
                    <a:lnTo>
                      <a:pt x="41" y="7"/>
                    </a:lnTo>
                    <a:lnTo>
                      <a:pt x="53" y="11"/>
                    </a:lnTo>
                    <a:lnTo>
                      <a:pt x="71" y="11"/>
                    </a:lnTo>
                    <a:lnTo>
                      <a:pt x="90" y="11"/>
                    </a:lnTo>
                    <a:lnTo>
                      <a:pt x="109" y="11"/>
                    </a:lnTo>
                    <a:lnTo>
                      <a:pt x="129" y="11"/>
                    </a:lnTo>
                    <a:lnTo>
                      <a:pt x="148" y="10"/>
                    </a:lnTo>
                    <a:lnTo>
                      <a:pt x="168" y="10"/>
                    </a:lnTo>
                    <a:lnTo>
                      <a:pt x="188" y="9"/>
                    </a:lnTo>
                    <a:lnTo>
                      <a:pt x="208" y="9"/>
                    </a:lnTo>
                    <a:lnTo>
                      <a:pt x="227" y="8"/>
                    </a:lnTo>
                    <a:lnTo>
                      <a:pt x="247" y="8"/>
                    </a:lnTo>
                    <a:lnTo>
                      <a:pt x="266" y="8"/>
                    </a:lnTo>
                    <a:lnTo>
                      <a:pt x="286" y="9"/>
                    </a:lnTo>
                    <a:lnTo>
                      <a:pt x="305" y="10"/>
                    </a:lnTo>
                    <a:lnTo>
                      <a:pt x="324" y="12"/>
                    </a:lnTo>
                    <a:lnTo>
                      <a:pt x="343" y="14"/>
                    </a:lnTo>
                    <a:lnTo>
                      <a:pt x="362" y="17"/>
                    </a:lnTo>
                    <a:lnTo>
                      <a:pt x="366" y="14"/>
                    </a:lnTo>
                    <a:lnTo>
                      <a:pt x="372" y="12"/>
                    </a:lnTo>
                    <a:lnTo>
                      <a:pt x="376" y="10"/>
                    </a:lnTo>
                    <a:lnTo>
                      <a:pt x="381" y="8"/>
                    </a:lnTo>
                    <a:lnTo>
                      <a:pt x="387" y="5"/>
                    </a:lnTo>
                    <a:lnTo>
                      <a:pt x="392" y="4"/>
                    </a:lnTo>
                    <a:lnTo>
                      <a:pt x="398" y="2"/>
                    </a:lnTo>
                    <a:lnTo>
                      <a:pt x="40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5" name="Freeform 154"/>
              <p:cNvSpPr>
                <a:spLocks/>
              </p:cNvSpPr>
              <p:nvPr/>
            </p:nvSpPr>
            <p:spPr bwMode="auto">
              <a:xfrm>
                <a:off x="5738" y="2592"/>
                <a:ext cx="175" cy="49"/>
              </a:xfrm>
              <a:custGeom>
                <a:avLst/>
                <a:gdLst>
                  <a:gd name="T0" fmla="*/ 0 w 426"/>
                  <a:gd name="T1" fmla="*/ 0 h 119"/>
                  <a:gd name="T2" fmla="*/ 0 w 426"/>
                  <a:gd name="T3" fmla="*/ 0 h 119"/>
                  <a:gd name="T4" fmla="*/ 0 w 426"/>
                  <a:gd name="T5" fmla="*/ 0 h 119"/>
                  <a:gd name="T6" fmla="*/ 0 w 426"/>
                  <a:gd name="T7" fmla="*/ 0 h 119"/>
                  <a:gd name="T8" fmla="*/ 0 w 426"/>
                  <a:gd name="T9" fmla="*/ 0 h 119"/>
                  <a:gd name="T10" fmla="*/ 0 w 426"/>
                  <a:gd name="T11" fmla="*/ 0 h 119"/>
                  <a:gd name="T12" fmla="*/ 0 w 426"/>
                  <a:gd name="T13" fmla="*/ 0 h 119"/>
                  <a:gd name="T14" fmla="*/ 0 w 426"/>
                  <a:gd name="T15" fmla="*/ 0 h 119"/>
                  <a:gd name="T16" fmla="*/ 0 w 426"/>
                  <a:gd name="T17" fmla="*/ 0 h 119"/>
                  <a:gd name="T18" fmla="*/ 0 w 426"/>
                  <a:gd name="T19" fmla="*/ 0 h 119"/>
                  <a:gd name="T20" fmla="*/ 0 w 426"/>
                  <a:gd name="T21" fmla="*/ 0 h 119"/>
                  <a:gd name="T22" fmla="*/ 0 w 426"/>
                  <a:gd name="T23" fmla="*/ 0 h 119"/>
                  <a:gd name="T24" fmla="*/ 0 w 426"/>
                  <a:gd name="T25" fmla="*/ 0 h 119"/>
                  <a:gd name="T26" fmla="*/ 0 w 426"/>
                  <a:gd name="T27" fmla="*/ 0 h 119"/>
                  <a:gd name="T28" fmla="*/ 0 w 426"/>
                  <a:gd name="T29" fmla="*/ 0 h 119"/>
                  <a:gd name="T30" fmla="*/ 0 w 426"/>
                  <a:gd name="T31" fmla="*/ 0 h 119"/>
                  <a:gd name="T32" fmla="*/ 0 w 426"/>
                  <a:gd name="T33" fmla="*/ 0 h 119"/>
                  <a:gd name="T34" fmla="*/ 0 w 426"/>
                  <a:gd name="T35" fmla="*/ 0 h 119"/>
                  <a:gd name="T36" fmla="*/ 0 w 426"/>
                  <a:gd name="T37" fmla="*/ 0 h 119"/>
                  <a:gd name="T38" fmla="*/ 0 w 426"/>
                  <a:gd name="T39" fmla="*/ 0 h 119"/>
                  <a:gd name="T40" fmla="*/ 0 w 426"/>
                  <a:gd name="T41" fmla="*/ 0 h 119"/>
                  <a:gd name="T42" fmla="*/ 0 w 426"/>
                  <a:gd name="T43" fmla="*/ 0 h 119"/>
                  <a:gd name="T44" fmla="*/ 0 w 426"/>
                  <a:gd name="T45" fmla="*/ 0 h 119"/>
                  <a:gd name="T46" fmla="*/ 0 w 426"/>
                  <a:gd name="T47" fmla="*/ 0 h 119"/>
                  <a:gd name="T48" fmla="*/ 0 w 426"/>
                  <a:gd name="T49" fmla="*/ 0 h 119"/>
                  <a:gd name="T50" fmla="*/ 0 w 426"/>
                  <a:gd name="T51" fmla="*/ 0 h 119"/>
                  <a:gd name="T52" fmla="*/ 0 w 426"/>
                  <a:gd name="T53" fmla="*/ 0 h 119"/>
                  <a:gd name="T54" fmla="*/ 0 w 426"/>
                  <a:gd name="T55" fmla="*/ 0 h 119"/>
                  <a:gd name="T56" fmla="*/ 0 w 426"/>
                  <a:gd name="T57" fmla="*/ 0 h 119"/>
                  <a:gd name="T58" fmla="*/ 0 w 426"/>
                  <a:gd name="T59" fmla="*/ 0 h 119"/>
                  <a:gd name="T60" fmla="*/ 0 w 426"/>
                  <a:gd name="T61" fmla="*/ 0 h 119"/>
                  <a:gd name="T62" fmla="*/ 0 w 426"/>
                  <a:gd name="T63" fmla="*/ 0 h 119"/>
                  <a:gd name="T64" fmla="*/ 0 w 426"/>
                  <a:gd name="T65" fmla="*/ 0 h 119"/>
                  <a:gd name="T66" fmla="*/ 0 w 426"/>
                  <a:gd name="T67" fmla="*/ 0 h 119"/>
                  <a:gd name="T68" fmla="*/ 0 w 426"/>
                  <a:gd name="T69" fmla="*/ 0 h 119"/>
                  <a:gd name="T70" fmla="*/ 0 w 426"/>
                  <a:gd name="T71" fmla="*/ 0 h 119"/>
                  <a:gd name="T72" fmla="*/ 0 w 426"/>
                  <a:gd name="T73" fmla="*/ 0 h 119"/>
                  <a:gd name="T74" fmla="*/ 0 w 426"/>
                  <a:gd name="T75" fmla="*/ 0 h 119"/>
                  <a:gd name="T76" fmla="*/ 0 w 426"/>
                  <a:gd name="T77" fmla="*/ 0 h 119"/>
                  <a:gd name="T78" fmla="*/ 0 w 426"/>
                  <a:gd name="T79" fmla="*/ 0 h 119"/>
                  <a:gd name="T80" fmla="*/ 0 w 426"/>
                  <a:gd name="T81" fmla="*/ 0 h 119"/>
                  <a:gd name="T82" fmla="*/ 0 w 426"/>
                  <a:gd name="T83" fmla="*/ 0 h 119"/>
                  <a:gd name="T84" fmla="*/ 0 w 426"/>
                  <a:gd name="T85" fmla="*/ 0 h 119"/>
                  <a:gd name="T86" fmla="*/ 0 w 426"/>
                  <a:gd name="T87" fmla="*/ 0 h 119"/>
                  <a:gd name="T88" fmla="*/ 0 w 426"/>
                  <a:gd name="T89" fmla="*/ 0 h 119"/>
                  <a:gd name="T90" fmla="*/ 0 w 426"/>
                  <a:gd name="T91" fmla="*/ 0 h 119"/>
                  <a:gd name="T92" fmla="*/ 0 w 426"/>
                  <a:gd name="T93" fmla="*/ 0 h 119"/>
                  <a:gd name="T94" fmla="*/ 0 w 426"/>
                  <a:gd name="T95" fmla="*/ 0 h 119"/>
                  <a:gd name="T96" fmla="*/ 0 w 426"/>
                  <a:gd name="T97" fmla="*/ 0 h 119"/>
                  <a:gd name="T98" fmla="*/ 0 w 426"/>
                  <a:gd name="T99" fmla="*/ 0 h 119"/>
                  <a:gd name="T100" fmla="*/ 0 w 426"/>
                  <a:gd name="T101" fmla="*/ 0 h 119"/>
                  <a:gd name="T102" fmla="*/ 0 w 426"/>
                  <a:gd name="T103" fmla="*/ 0 h 119"/>
                  <a:gd name="T104" fmla="*/ 0 w 426"/>
                  <a:gd name="T105" fmla="*/ 0 h 119"/>
                  <a:gd name="T106" fmla="*/ 0 w 426"/>
                  <a:gd name="T107" fmla="*/ 0 h 119"/>
                  <a:gd name="T108" fmla="*/ 0 w 426"/>
                  <a:gd name="T109" fmla="*/ 0 h 119"/>
                  <a:gd name="T110" fmla="*/ 0 w 426"/>
                  <a:gd name="T111" fmla="*/ 0 h 119"/>
                  <a:gd name="T112" fmla="*/ 0 w 426"/>
                  <a:gd name="T113" fmla="*/ 0 h 119"/>
                  <a:gd name="T114" fmla="*/ 0 w 426"/>
                  <a:gd name="T115" fmla="*/ 0 h 119"/>
                  <a:gd name="T116" fmla="*/ 0 w 426"/>
                  <a:gd name="T117" fmla="*/ 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6"/>
                  <a:gd name="T178" fmla="*/ 0 h 119"/>
                  <a:gd name="T179" fmla="*/ 426 w 426"/>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6" h="119">
                    <a:moveTo>
                      <a:pt x="16" y="4"/>
                    </a:moveTo>
                    <a:lnTo>
                      <a:pt x="37" y="0"/>
                    </a:lnTo>
                    <a:lnTo>
                      <a:pt x="59" y="0"/>
                    </a:lnTo>
                    <a:lnTo>
                      <a:pt x="79" y="1"/>
                    </a:lnTo>
                    <a:lnTo>
                      <a:pt x="100" y="4"/>
                    </a:lnTo>
                    <a:lnTo>
                      <a:pt x="120" y="6"/>
                    </a:lnTo>
                    <a:lnTo>
                      <a:pt x="141" y="10"/>
                    </a:lnTo>
                    <a:lnTo>
                      <a:pt x="161" y="13"/>
                    </a:lnTo>
                    <a:lnTo>
                      <a:pt x="181" y="19"/>
                    </a:lnTo>
                    <a:lnTo>
                      <a:pt x="200" y="23"/>
                    </a:lnTo>
                    <a:lnTo>
                      <a:pt x="220" y="27"/>
                    </a:lnTo>
                    <a:lnTo>
                      <a:pt x="239" y="30"/>
                    </a:lnTo>
                    <a:lnTo>
                      <a:pt x="259" y="33"/>
                    </a:lnTo>
                    <a:lnTo>
                      <a:pt x="278" y="34"/>
                    </a:lnTo>
                    <a:lnTo>
                      <a:pt x="298" y="34"/>
                    </a:lnTo>
                    <a:lnTo>
                      <a:pt x="318" y="32"/>
                    </a:lnTo>
                    <a:lnTo>
                      <a:pt x="338" y="30"/>
                    </a:lnTo>
                    <a:lnTo>
                      <a:pt x="342" y="27"/>
                    </a:lnTo>
                    <a:lnTo>
                      <a:pt x="347" y="24"/>
                    </a:lnTo>
                    <a:lnTo>
                      <a:pt x="351" y="23"/>
                    </a:lnTo>
                    <a:lnTo>
                      <a:pt x="357" y="23"/>
                    </a:lnTo>
                    <a:lnTo>
                      <a:pt x="362" y="23"/>
                    </a:lnTo>
                    <a:lnTo>
                      <a:pt x="368" y="23"/>
                    </a:lnTo>
                    <a:lnTo>
                      <a:pt x="373" y="24"/>
                    </a:lnTo>
                    <a:lnTo>
                      <a:pt x="379" y="26"/>
                    </a:lnTo>
                    <a:lnTo>
                      <a:pt x="385" y="27"/>
                    </a:lnTo>
                    <a:lnTo>
                      <a:pt x="390" y="29"/>
                    </a:lnTo>
                    <a:lnTo>
                      <a:pt x="395" y="30"/>
                    </a:lnTo>
                    <a:lnTo>
                      <a:pt x="402" y="31"/>
                    </a:lnTo>
                    <a:lnTo>
                      <a:pt x="407" y="31"/>
                    </a:lnTo>
                    <a:lnTo>
                      <a:pt x="413" y="31"/>
                    </a:lnTo>
                    <a:lnTo>
                      <a:pt x="419" y="31"/>
                    </a:lnTo>
                    <a:lnTo>
                      <a:pt x="426" y="31"/>
                    </a:lnTo>
                    <a:lnTo>
                      <a:pt x="424" y="44"/>
                    </a:lnTo>
                    <a:lnTo>
                      <a:pt x="419" y="53"/>
                    </a:lnTo>
                    <a:lnTo>
                      <a:pt x="413" y="60"/>
                    </a:lnTo>
                    <a:lnTo>
                      <a:pt x="405" y="64"/>
                    </a:lnTo>
                    <a:lnTo>
                      <a:pt x="395" y="65"/>
                    </a:lnTo>
                    <a:lnTo>
                      <a:pt x="386" y="66"/>
                    </a:lnTo>
                    <a:lnTo>
                      <a:pt x="374" y="65"/>
                    </a:lnTo>
                    <a:lnTo>
                      <a:pt x="363" y="64"/>
                    </a:lnTo>
                    <a:lnTo>
                      <a:pt x="351" y="61"/>
                    </a:lnTo>
                    <a:lnTo>
                      <a:pt x="339" y="60"/>
                    </a:lnTo>
                    <a:lnTo>
                      <a:pt x="328" y="59"/>
                    </a:lnTo>
                    <a:lnTo>
                      <a:pt x="318" y="60"/>
                    </a:lnTo>
                    <a:lnTo>
                      <a:pt x="308" y="61"/>
                    </a:lnTo>
                    <a:lnTo>
                      <a:pt x="300" y="65"/>
                    </a:lnTo>
                    <a:lnTo>
                      <a:pt x="293" y="71"/>
                    </a:lnTo>
                    <a:lnTo>
                      <a:pt x="290" y="82"/>
                    </a:lnTo>
                    <a:lnTo>
                      <a:pt x="275" y="77"/>
                    </a:lnTo>
                    <a:lnTo>
                      <a:pt x="262" y="72"/>
                    </a:lnTo>
                    <a:lnTo>
                      <a:pt x="249" y="68"/>
                    </a:lnTo>
                    <a:lnTo>
                      <a:pt x="237" y="63"/>
                    </a:lnTo>
                    <a:lnTo>
                      <a:pt x="223" y="58"/>
                    </a:lnTo>
                    <a:lnTo>
                      <a:pt x="211" y="54"/>
                    </a:lnTo>
                    <a:lnTo>
                      <a:pt x="199" y="50"/>
                    </a:lnTo>
                    <a:lnTo>
                      <a:pt x="187" y="47"/>
                    </a:lnTo>
                    <a:lnTo>
                      <a:pt x="174" y="42"/>
                    </a:lnTo>
                    <a:lnTo>
                      <a:pt x="161" y="40"/>
                    </a:lnTo>
                    <a:lnTo>
                      <a:pt x="148" y="37"/>
                    </a:lnTo>
                    <a:lnTo>
                      <a:pt x="135" y="35"/>
                    </a:lnTo>
                    <a:lnTo>
                      <a:pt x="122" y="32"/>
                    </a:lnTo>
                    <a:lnTo>
                      <a:pt x="107" y="31"/>
                    </a:lnTo>
                    <a:lnTo>
                      <a:pt x="93" y="31"/>
                    </a:lnTo>
                    <a:lnTo>
                      <a:pt x="79" y="31"/>
                    </a:lnTo>
                    <a:lnTo>
                      <a:pt x="86" y="38"/>
                    </a:lnTo>
                    <a:lnTo>
                      <a:pt x="96" y="45"/>
                    </a:lnTo>
                    <a:lnTo>
                      <a:pt x="105" y="50"/>
                    </a:lnTo>
                    <a:lnTo>
                      <a:pt x="116" y="56"/>
                    </a:lnTo>
                    <a:lnTo>
                      <a:pt x="126" y="61"/>
                    </a:lnTo>
                    <a:lnTo>
                      <a:pt x="137" y="66"/>
                    </a:lnTo>
                    <a:lnTo>
                      <a:pt x="147" y="70"/>
                    </a:lnTo>
                    <a:lnTo>
                      <a:pt x="158" y="75"/>
                    </a:lnTo>
                    <a:lnTo>
                      <a:pt x="168" y="79"/>
                    </a:lnTo>
                    <a:lnTo>
                      <a:pt x="179" y="82"/>
                    </a:lnTo>
                    <a:lnTo>
                      <a:pt x="190" y="86"/>
                    </a:lnTo>
                    <a:lnTo>
                      <a:pt x="200" y="88"/>
                    </a:lnTo>
                    <a:lnTo>
                      <a:pt x="211" y="91"/>
                    </a:lnTo>
                    <a:lnTo>
                      <a:pt x="221" y="95"/>
                    </a:lnTo>
                    <a:lnTo>
                      <a:pt x="233" y="98"/>
                    </a:lnTo>
                    <a:lnTo>
                      <a:pt x="244" y="102"/>
                    </a:lnTo>
                    <a:lnTo>
                      <a:pt x="238" y="108"/>
                    </a:lnTo>
                    <a:lnTo>
                      <a:pt x="234" y="113"/>
                    </a:lnTo>
                    <a:lnTo>
                      <a:pt x="227" y="117"/>
                    </a:lnTo>
                    <a:lnTo>
                      <a:pt x="220" y="119"/>
                    </a:lnTo>
                    <a:lnTo>
                      <a:pt x="212" y="119"/>
                    </a:lnTo>
                    <a:lnTo>
                      <a:pt x="203" y="118"/>
                    </a:lnTo>
                    <a:lnTo>
                      <a:pt x="194" y="117"/>
                    </a:lnTo>
                    <a:lnTo>
                      <a:pt x="185" y="115"/>
                    </a:lnTo>
                    <a:lnTo>
                      <a:pt x="175" y="110"/>
                    </a:lnTo>
                    <a:lnTo>
                      <a:pt x="165" y="107"/>
                    </a:lnTo>
                    <a:lnTo>
                      <a:pt x="155" y="104"/>
                    </a:lnTo>
                    <a:lnTo>
                      <a:pt x="145" y="100"/>
                    </a:lnTo>
                    <a:lnTo>
                      <a:pt x="136" y="96"/>
                    </a:lnTo>
                    <a:lnTo>
                      <a:pt x="128" y="92"/>
                    </a:lnTo>
                    <a:lnTo>
                      <a:pt x="120" y="89"/>
                    </a:lnTo>
                    <a:lnTo>
                      <a:pt x="114" y="88"/>
                    </a:lnTo>
                    <a:lnTo>
                      <a:pt x="105" y="83"/>
                    </a:lnTo>
                    <a:lnTo>
                      <a:pt x="98" y="79"/>
                    </a:lnTo>
                    <a:lnTo>
                      <a:pt x="90" y="73"/>
                    </a:lnTo>
                    <a:lnTo>
                      <a:pt x="84" y="69"/>
                    </a:lnTo>
                    <a:lnTo>
                      <a:pt x="76" y="63"/>
                    </a:lnTo>
                    <a:lnTo>
                      <a:pt x="68" y="58"/>
                    </a:lnTo>
                    <a:lnTo>
                      <a:pt x="60" y="52"/>
                    </a:lnTo>
                    <a:lnTo>
                      <a:pt x="53" y="48"/>
                    </a:lnTo>
                    <a:lnTo>
                      <a:pt x="46" y="41"/>
                    </a:lnTo>
                    <a:lnTo>
                      <a:pt x="38" y="36"/>
                    </a:lnTo>
                    <a:lnTo>
                      <a:pt x="30" y="31"/>
                    </a:lnTo>
                    <a:lnTo>
                      <a:pt x="24" y="26"/>
                    </a:lnTo>
                    <a:lnTo>
                      <a:pt x="17" y="21"/>
                    </a:lnTo>
                    <a:lnTo>
                      <a:pt x="11" y="15"/>
                    </a:lnTo>
                    <a:lnTo>
                      <a:pt x="5" y="11"/>
                    </a:lnTo>
                    <a:lnTo>
                      <a:pt x="0" y="7"/>
                    </a:lnTo>
                    <a:lnTo>
                      <a:pt x="4" y="7"/>
                    </a:lnTo>
                    <a:lnTo>
                      <a:pt x="8" y="7"/>
                    </a:lnTo>
                    <a:lnTo>
                      <a:pt x="12" y="6"/>
                    </a:lnTo>
                    <a:lnTo>
                      <a:pt x="1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6" name="Freeform 155"/>
              <p:cNvSpPr>
                <a:spLocks/>
              </p:cNvSpPr>
              <p:nvPr/>
            </p:nvSpPr>
            <p:spPr bwMode="auto">
              <a:xfrm>
                <a:off x="5705" y="2595"/>
                <a:ext cx="65" cy="50"/>
              </a:xfrm>
              <a:custGeom>
                <a:avLst/>
                <a:gdLst>
                  <a:gd name="T0" fmla="*/ 0 w 156"/>
                  <a:gd name="T1" fmla="*/ 0 h 120"/>
                  <a:gd name="T2" fmla="*/ 0 w 156"/>
                  <a:gd name="T3" fmla="*/ 0 h 120"/>
                  <a:gd name="T4" fmla="*/ 0 w 156"/>
                  <a:gd name="T5" fmla="*/ 0 h 120"/>
                  <a:gd name="T6" fmla="*/ 0 w 156"/>
                  <a:gd name="T7" fmla="*/ 0 h 120"/>
                  <a:gd name="T8" fmla="*/ 0 w 156"/>
                  <a:gd name="T9" fmla="*/ 0 h 120"/>
                  <a:gd name="T10" fmla="*/ 0 w 156"/>
                  <a:gd name="T11" fmla="*/ 0 h 120"/>
                  <a:gd name="T12" fmla="*/ 0 w 156"/>
                  <a:gd name="T13" fmla="*/ 0 h 120"/>
                  <a:gd name="T14" fmla="*/ 0 w 156"/>
                  <a:gd name="T15" fmla="*/ 0 h 120"/>
                  <a:gd name="T16" fmla="*/ 0 w 156"/>
                  <a:gd name="T17" fmla="*/ 0 h 120"/>
                  <a:gd name="T18" fmla="*/ 0 w 156"/>
                  <a:gd name="T19" fmla="*/ 0 h 120"/>
                  <a:gd name="T20" fmla="*/ 0 w 156"/>
                  <a:gd name="T21" fmla="*/ 0 h 120"/>
                  <a:gd name="T22" fmla="*/ 0 w 156"/>
                  <a:gd name="T23" fmla="*/ 0 h 120"/>
                  <a:gd name="T24" fmla="*/ 0 w 156"/>
                  <a:gd name="T25" fmla="*/ 0 h 120"/>
                  <a:gd name="T26" fmla="*/ 0 w 156"/>
                  <a:gd name="T27" fmla="*/ 0 h 120"/>
                  <a:gd name="T28" fmla="*/ 0 w 156"/>
                  <a:gd name="T29" fmla="*/ 0 h 120"/>
                  <a:gd name="T30" fmla="*/ 0 w 156"/>
                  <a:gd name="T31" fmla="*/ 0 h 120"/>
                  <a:gd name="T32" fmla="*/ 0 w 156"/>
                  <a:gd name="T33" fmla="*/ 0 h 120"/>
                  <a:gd name="T34" fmla="*/ 0 w 156"/>
                  <a:gd name="T35" fmla="*/ 0 h 120"/>
                  <a:gd name="T36" fmla="*/ 0 w 156"/>
                  <a:gd name="T37" fmla="*/ 0 h 120"/>
                  <a:gd name="T38" fmla="*/ 0 w 156"/>
                  <a:gd name="T39" fmla="*/ 0 h 120"/>
                  <a:gd name="T40" fmla="*/ 0 w 156"/>
                  <a:gd name="T41" fmla="*/ 0 h 120"/>
                  <a:gd name="T42" fmla="*/ 0 w 156"/>
                  <a:gd name="T43" fmla="*/ 0 h 120"/>
                  <a:gd name="T44" fmla="*/ 0 w 156"/>
                  <a:gd name="T45" fmla="*/ 0 h 120"/>
                  <a:gd name="T46" fmla="*/ 0 w 156"/>
                  <a:gd name="T47" fmla="*/ 0 h 120"/>
                  <a:gd name="T48" fmla="*/ 0 w 156"/>
                  <a:gd name="T49" fmla="*/ 0 h 120"/>
                  <a:gd name="T50" fmla="*/ 0 w 156"/>
                  <a:gd name="T51" fmla="*/ 0 h 120"/>
                  <a:gd name="T52" fmla="*/ 0 w 156"/>
                  <a:gd name="T53" fmla="*/ 0 h 120"/>
                  <a:gd name="T54" fmla="*/ 0 w 156"/>
                  <a:gd name="T55" fmla="*/ 0 h 120"/>
                  <a:gd name="T56" fmla="*/ 0 w 156"/>
                  <a:gd name="T57" fmla="*/ 0 h 120"/>
                  <a:gd name="T58" fmla="*/ 0 w 156"/>
                  <a:gd name="T59" fmla="*/ 0 h 120"/>
                  <a:gd name="T60" fmla="*/ 0 w 156"/>
                  <a:gd name="T61" fmla="*/ 0 h 120"/>
                  <a:gd name="T62" fmla="*/ 0 w 156"/>
                  <a:gd name="T63" fmla="*/ 0 h 120"/>
                  <a:gd name="T64" fmla="*/ 0 w 156"/>
                  <a:gd name="T65" fmla="*/ 0 h 120"/>
                  <a:gd name="T66" fmla="*/ 0 w 156"/>
                  <a:gd name="T67" fmla="*/ 0 h 120"/>
                  <a:gd name="T68" fmla="*/ 0 w 156"/>
                  <a:gd name="T69" fmla="*/ 0 h 120"/>
                  <a:gd name="T70" fmla="*/ 0 w 156"/>
                  <a:gd name="T71" fmla="*/ 0 h 120"/>
                  <a:gd name="T72" fmla="*/ 0 w 156"/>
                  <a:gd name="T73" fmla="*/ 0 h 120"/>
                  <a:gd name="T74" fmla="*/ 0 w 156"/>
                  <a:gd name="T75" fmla="*/ 0 h 120"/>
                  <a:gd name="T76" fmla="*/ 0 w 156"/>
                  <a:gd name="T77" fmla="*/ 0 h 120"/>
                  <a:gd name="T78" fmla="*/ 0 w 156"/>
                  <a:gd name="T79" fmla="*/ 0 h 120"/>
                  <a:gd name="T80" fmla="*/ 0 w 156"/>
                  <a:gd name="T81" fmla="*/ 0 h 120"/>
                  <a:gd name="T82" fmla="*/ 0 w 156"/>
                  <a:gd name="T83" fmla="*/ 0 h 120"/>
                  <a:gd name="T84" fmla="*/ 0 w 156"/>
                  <a:gd name="T85" fmla="*/ 0 h 120"/>
                  <a:gd name="T86" fmla="*/ 0 w 156"/>
                  <a:gd name="T87" fmla="*/ 0 h 120"/>
                  <a:gd name="T88" fmla="*/ 0 w 156"/>
                  <a:gd name="T89" fmla="*/ 0 h 120"/>
                  <a:gd name="T90" fmla="*/ 0 w 156"/>
                  <a:gd name="T91" fmla="*/ 0 h 120"/>
                  <a:gd name="T92" fmla="*/ 0 w 156"/>
                  <a:gd name="T93" fmla="*/ 0 h 120"/>
                  <a:gd name="T94" fmla="*/ 0 w 156"/>
                  <a:gd name="T95" fmla="*/ 0 h 120"/>
                  <a:gd name="T96" fmla="*/ 0 w 156"/>
                  <a:gd name="T97" fmla="*/ 0 h 120"/>
                  <a:gd name="T98" fmla="*/ 0 w 156"/>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20"/>
                  <a:gd name="T152" fmla="*/ 156 w 156"/>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20">
                    <a:moveTo>
                      <a:pt x="22" y="0"/>
                    </a:moveTo>
                    <a:lnTo>
                      <a:pt x="30" y="6"/>
                    </a:lnTo>
                    <a:lnTo>
                      <a:pt x="39" y="13"/>
                    </a:lnTo>
                    <a:lnTo>
                      <a:pt x="48" y="21"/>
                    </a:lnTo>
                    <a:lnTo>
                      <a:pt x="57" y="28"/>
                    </a:lnTo>
                    <a:lnTo>
                      <a:pt x="66" y="36"/>
                    </a:lnTo>
                    <a:lnTo>
                      <a:pt x="75" y="44"/>
                    </a:lnTo>
                    <a:lnTo>
                      <a:pt x="84" y="52"/>
                    </a:lnTo>
                    <a:lnTo>
                      <a:pt x="93" y="61"/>
                    </a:lnTo>
                    <a:lnTo>
                      <a:pt x="102" y="68"/>
                    </a:lnTo>
                    <a:lnTo>
                      <a:pt x="110" y="76"/>
                    </a:lnTo>
                    <a:lnTo>
                      <a:pt x="119" y="83"/>
                    </a:lnTo>
                    <a:lnTo>
                      <a:pt x="127" y="91"/>
                    </a:lnTo>
                    <a:lnTo>
                      <a:pt x="134" y="99"/>
                    </a:lnTo>
                    <a:lnTo>
                      <a:pt x="142" y="106"/>
                    </a:lnTo>
                    <a:lnTo>
                      <a:pt x="148" y="113"/>
                    </a:lnTo>
                    <a:lnTo>
                      <a:pt x="156" y="120"/>
                    </a:lnTo>
                    <a:lnTo>
                      <a:pt x="147" y="119"/>
                    </a:lnTo>
                    <a:lnTo>
                      <a:pt x="139" y="118"/>
                    </a:lnTo>
                    <a:lnTo>
                      <a:pt x="131" y="116"/>
                    </a:lnTo>
                    <a:lnTo>
                      <a:pt x="124" y="114"/>
                    </a:lnTo>
                    <a:lnTo>
                      <a:pt x="116" y="111"/>
                    </a:lnTo>
                    <a:lnTo>
                      <a:pt x="108" y="109"/>
                    </a:lnTo>
                    <a:lnTo>
                      <a:pt x="101" y="105"/>
                    </a:lnTo>
                    <a:lnTo>
                      <a:pt x="92" y="101"/>
                    </a:lnTo>
                    <a:lnTo>
                      <a:pt x="85" y="98"/>
                    </a:lnTo>
                    <a:lnTo>
                      <a:pt x="77" y="93"/>
                    </a:lnTo>
                    <a:lnTo>
                      <a:pt x="69" y="89"/>
                    </a:lnTo>
                    <a:lnTo>
                      <a:pt x="63" y="84"/>
                    </a:lnTo>
                    <a:lnTo>
                      <a:pt x="54" y="79"/>
                    </a:lnTo>
                    <a:lnTo>
                      <a:pt x="49" y="73"/>
                    </a:lnTo>
                    <a:lnTo>
                      <a:pt x="42" y="68"/>
                    </a:lnTo>
                    <a:lnTo>
                      <a:pt x="36" y="63"/>
                    </a:lnTo>
                    <a:lnTo>
                      <a:pt x="30" y="59"/>
                    </a:lnTo>
                    <a:lnTo>
                      <a:pt x="26" y="54"/>
                    </a:lnTo>
                    <a:lnTo>
                      <a:pt x="21" y="50"/>
                    </a:lnTo>
                    <a:lnTo>
                      <a:pt x="17" y="45"/>
                    </a:lnTo>
                    <a:lnTo>
                      <a:pt x="14" y="41"/>
                    </a:lnTo>
                    <a:lnTo>
                      <a:pt x="11" y="36"/>
                    </a:lnTo>
                    <a:lnTo>
                      <a:pt x="8" y="31"/>
                    </a:lnTo>
                    <a:lnTo>
                      <a:pt x="5" y="26"/>
                    </a:lnTo>
                    <a:lnTo>
                      <a:pt x="1" y="21"/>
                    </a:lnTo>
                    <a:lnTo>
                      <a:pt x="0" y="16"/>
                    </a:lnTo>
                    <a:lnTo>
                      <a:pt x="1" y="11"/>
                    </a:lnTo>
                    <a:lnTo>
                      <a:pt x="5" y="8"/>
                    </a:lnTo>
                    <a:lnTo>
                      <a:pt x="8" y="5"/>
                    </a:lnTo>
                    <a:lnTo>
                      <a:pt x="12" y="3"/>
                    </a:lnTo>
                    <a:lnTo>
                      <a:pt x="17" y="1"/>
                    </a:lnTo>
                    <a:lnTo>
                      <a:pt x="2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7" name="Freeform 156"/>
              <p:cNvSpPr>
                <a:spLocks/>
              </p:cNvSpPr>
              <p:nvPr/>
            </p:nvSpPr>
            <p:spPr bwMode="auto">
              <a:xfrm>
                <a:off x="5680" y="2597"/>
                <a:ext cx="46" cy="46"/>
              </a:xfrm>
              <a:custGeom>
                <a:avLst/>
                <a:gdLst>
                  <a:gd name="T0" fmla="*/ 0 w 101"/>
                  <a:gd name="T1" fmla="*/ 0 h 111"/>
                  <a:gd name="T2" fmla="*/ 0 w 101"/>
                  <a:gd name="T3" fmla="*/ 0 h 111"/>
                  <a:gd name="T4" fmla="*/ 0 w 101"/>
                  <a:gd name="T5" fmla="*/ 0 h 111"/>
                  <a:gd name="T6" fmla="*/ 0 w 101"/>
                  <a:gd name="T7" fmla="*/ 0 h 111"/>
                  <a:gd name="T8" fmla="*/ 0 w 101"/>
                  <a:gd name="T9" fmla="*/ 0 h 111"/>
                  <a:gd name="T10" fmla="*/ 0 w 101"/>
                  <a:gd name="T11" fmla="*/ 0 h 111"/>
                  <a:gd name="T12" fmla="*/ 0 w 101"/>
                  <a:gd name="T13" fmla="*/ 0 h 111"/>
                  <a:gd name="T14" fmla="*/ 0 w 101"/>
                  <a:gd name="T15" fmla="*/ 0 h 111"/>
                  <a:gd name="T16" fmla="*/ 0 w 101"/>
                  <a:gd name="T17" fmla="*/ 0 h 111"/>
                  <a:gd name="T18" fmla="*/ 0 w 101"/>
                  <a:gd name="T19" fmla="*/ 0 h 111"/>
                  <a:gd name="T20" fmla="*/ 0 w 101"/>
                  <a:gd name="T21" fmla="*/ 0 h 111"/>
                  <a:gd name="T22" fmla="*/ 0 w 101"/>
                  <a:gd name="T23" fmla="*/ 0 h 111"/>
                  <a:gd name="T24" fmla="*/ 0 w 101"/>
                  <a:gd name="T25" fmla="*/ 0 h 111"/>
                  <a:gd name="T26" fmla="*/ 0 w 101"/>
                  <a:gd name="T27" fmla="*/ 0 h 111"/>
                  <a:gd name="T28" fmla="*/ 0 w 101"/>
                  <a:gd name="T29" fmla="*/ 0 h 111"/>
                  <a:gd name="T30" fmla="*/ 0 w 101"/>
                  <a:gd name="T31" fmla="*/ 0 h 111"/>
                  <a:gd name="T32" fmla="*/ 0 w 101"/>
                  <a:gd name="T33" fmla="*/ 0 h 111"/>
                  <a:gd name="T34" fmla="*/ 0 w 101"/>
                  <a:gd name="T35" fmla="*/ 0 h 111"/>
                  <a:gd name="T36" fmla="*/ 0 w 101"/>
                  <a:gd name="T37" fmla="*/ 0 h 111"/>
                  <a:gd name="T38" fmla="*/ 0 w 101"/>
                  <a:gd name="T39" fmla="*/ 0 h 111"/>
                  <a:gd name="T40" fmla="*/ 0 w 101"/>
                  <a:gd name="T41" fmla="*/ 0 h 111"/>
                  <a:gd name="T42" fmla="*/ 0 w 101"/>
                  <a:gd name="T43" fmla="*/ 0 h 111"/>
                  <a:gd name="T44" fmla="*/ 0 w 101"/>
                  <a:gd name="T45" fmla="*/ 0 h 111"/>
                  <a:gd name="T46" fmla="*/ 0 w 101"/>
                  <a:gd name="T47" fmla="*/ 0 h 111"/>
                  <a:gd name="T48" fmla="*/ 0 w 101"/>
                  <a:gd name="T49" fmla="*/ 0 h 111"/>
                  <a:gd name="T50" fmla="*/ 0 w 101"/>
                  <a:gd name="T51" fmla="*/ 0 h 111"/>
                  <a:gd name="T52" fmla="*/ 0 w 101"/>
                  <a:gd name="T53" fmla="*/ 0 h 111"/>
                  <a:gd name="T54" fmla="*/ 0 w 101"/>
                  <a:gd name="T55" fmla="*/ 0 h 111"/>
                  <a:gd name="T56" fmla="*/ 0 w 101"/>
                  <a:gd name="T57" fmla="*/ 0 h 111"/>
                  <a:gd name="T58" fmla="*/ 0 w 101"/>
                  <a:gd name="T59" fmla="*/ 0 h 111"/>
                  <a:gd name="T60" fmla="*/ 0 w 101"/>
                  <a:gd name="T61" fmla="*/ 0 h 111"/>
                  <a:gd name="T62" fmla="*/ 0 w 101"/>
                  <a:gd name="T63" fmla="*/ 0 h 111"/>
                  <a:gd name="T64" fmla="*/ 0 w 101"/>
                  <a:gd name="T65" fmla="*/ 0 h 111"/>
                  <a:gd name="T66" fmla="*/ 0 w 101"/>
                  <a:gd name="T67" fmla="*/ 0 h 111"/>
                  <a:gd name="T68" fmla="*/ 0 w 101"/>
                  <a:gd name="T69" fmla="*/ 0 h 111"/>
                  <a:gd name="T70" fmla="*/ 0 w 101"/>
                  <a:gd name="T71" fmla="*/ 0 h 111"/>
                  <a:gd name="T72" fmla="*/ 0 w 101"/>
                  <a:gd name="T73" fmla="*/ 0 h 111"/>
                  <a:gd name="T74" fmla="*/ 0 w 101"/>
                  <a:gd name="T75" fmla="*/ 0 h 111"/>
                  <a:gd name="T76" fmla="*/ 0 w 101"/>
                  <a:gd name="T77" fmla="*/ 0 h 111"/>
                  <a:gd name="T78" fmla="*/ 0 w 101"/>
                  <a:gd name="T79" fmla="*/ 0 h 111"/>
                  <a:gd name="T80" fmla="*/ 0 w 101"/>
                  <a:gd name="T81" fmla="*/ 0 h 111"/>
                  <a:gd name="T82" fmla="*/ 0 w 101"/>
                  <a:gd name="T83" fmla="*/ 0 h 111"/>
                  <a:gd name="T84" fmla="*/ 0 w 101"/>
                  <a:gd name="T85" fmla="*/ 0 h 111"/>
                  <a:gd name="T86" fmla="*/ 0 w 101"/>
                  <a:gd name="T87" fmla="*/ 0 h 111"/>
                  <a:gd name="T88" fmla="*/ 0 w 101"/>
                  <a:gd name="T89" fmla="*/ 0 h 111"/>
                  <a:gd name="T90" fmla="*/ 0 w 101"/>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11"/>
                  <a:gd name="T140" fmla="*/ 101 w 10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11">
                    <a:moveTo>
                      <a:pt x="23" y="0"/>
                    </a:moveTo>
                    <a:lnTo>
                      <a:pt x="25" y="8"/>
                    </a:lnTo>
                    <a:lnTo>
                      <a:pt x="28" y="16"/>
                    </a:lnTo>
                    <a:lnTo>
                      <a:pt x="30" y="23"/>
                    </a:lnTo>
                    <a:lnTo>
                      <a:pt x="34" y="32"/>
                    </a:lnTo>
                    <a:lnTo>
                      <a:pt x="37" y="39"/>
                    </a:lnTo>
                    <a:lnTo>
                      <a:pt x="41" y="47"/>
                    </a:lnTo>
                    <a:lnTo>
                      <a:pt x="46" y="54"/>
                    </a:lnTo>
                    <a:lnTo>
                      <a:pt x="51" y="61"/>
                    </a:lnTo>
                    <a:lnTo>
                      <a:pt x="55" y="67"/>
                    </a:lnTo>
                    <a:lnTo>
                      <a:pt x="61" y="75"/>
                    </a:lnTo>
                    <a:lnTo>
                      <a:pt x="66" y="80"/>
                    </a:lnTo>
                    <a:lnTo>
                      <a:pt x="72" y="86"/>
                    </a:lnTo>
                    <a:lnTo>
                      <a:pt x="77" y="91"/>
                    </a:lnTo>
                    <a:lnTo>
                      <a:pt x="85" y="96"/>
                    </a:lnTo>
                    <a:lnTo>
                      <a:pt x="92" y="99"/>
                    </a:lnTo>
                    <a:lnTo>
                      <a:pt x="101" y="104"/>
                    </a:lnTo>
                    <a:lnTo>
                      <a:pt x="95" y="106"/>
                    </a:lnTo>
                    <a:lnTo>
                      <a:pt x="91" y="109"/>
                    </a:lnTo>
                    <a:lnTo>
                      <a:pt x="86" y="110"/>
                    </a:lnTo>
                    <a:lnTo>
                      <a:pt x="82" y="111"/>
                    </a:lnTo>
                    <a:lnTo>
                      <a:pt x="75" y="110"/>
                    </a:lnTo>
                    <a:lnTo>
                      <a:pt x="69" y="108"/>
                    </a:lnTo>
                    <a:lnTo>
                      <a:pt x="64" y="106"/>
                    </a:lnTo>
                    <a:lnTo>
                      <a:pt x="58" y="104"/>
                    </a:lnTo>
                    <a:lnTo>
                      <a:pt x="51" y="99"/>
                    </a:lnTo>
                    <a:lnTo>
                      <a:pt x="46" y="96"/>
                    </a:lnTo>
                    <a:lnTo>
                      <a:pt x="39" y="91"/>
                    </a:lnTo>
                    <a:lnTo>
                      <a:pt x="34" y="86"/>
                    </a:lnTo>
                    <a:lnTo>
                      <a:pt x="28" y="79"/>
                    </a:lnTo>
                    <a:lnTo>
                      <a:pt x="23" y="75"/>
                    </a:lnTo>
                    <a:lnTo>
                      <a:pt x="18" y="68"/>
                    </a:lnTo>
                    <a:lnTo>
                      <a:pt x="14" y="63"/>
                    </a:lnTo>
                    <a:lnTo>
                      <a:pt x="10" y="58"/>
                    </a:lnTo>
                    <a:lnTo>
                      <a:pt x="9" y="54"/>
                    </a:lnTo>
                    <a:lnTo>
                      <a:pt x="6" y="49"/>
                    </a:lnTo>
                    <a:lnTo>
                      <a:pt x="4" y="44"/>
                    </a:lnTo>
                    <a:lnTo>
                      <a:pt x="0" y="35"/>
                    </a:lnTo>
                    <a:lnTo>
                      <a:pt x="0" y="27"/>
                    </a:lnTo>
                    <a:lnTo>
                      <a:pt x="1" y="18"/>
                    </a:lnTo>
                    <a:lnTo>
                      <a:pt x="7" y="11"/>
                    </a:lnTo>
                    <a:lnTo>
                      <a:pt x="9" y="8"/>
                    </a:lnTo>
                    <a:lnTo>
                      <a:pt x="12" y="4"/>
                    </a:lnTo>
                    <a:lnTo>
                      <a:pt x="17" y="1"/>
                    </a:lnTo>
                    <a:lnTo>
                      <a:pt x="2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8" name="Freeform 157"/>
              <p:cNvSpPr>
                <a:spLocks/>
              </p:cNvSpPr>
              <p:nvPr/>
            </p:nvSpPr>
            <p:spPr bwMode="auto">
              <a:xfrm>
                <a:off x="5650" y="2599"/>
                <a:ext cx="27" cy="40"/>
              </a:xfrm>
              <a:custGeom>
                <a:avLst/>
                <a:gdLst>
                  <a:gd name="T0" fmla="*/ 0 w 66"/>
                  <a:gd name="T1" fmla="*/ 0 h 80"/>
                  <a:gd name="T2" fmla="*/ 0 w 66"/>
                  <a:gd name="T3" fmla="*/ 0 h 80"/>
                  <a:gd name="T4" fmla="*/ 0 w 66"/>
                  <a:gd name="T5" fmla="*/ 0 h 80"/>
                  <a:gd name="T6" fmla="*/ 0 w 66"/>
                  <a:gd name="T7" fmla="*/ 0 h 80"/>
                  <a:gd name="T8" fmla="*/ 0 w 66"/>
                  <a:gd name="T9" fmla="*/ 0 h 80"/>
                  <a:gd name="T10" fmla="*/ 0 w 66"/>
                  <a:gd name="T11" fmla="*/ 0 h 80"/>
                  <a:gd name="T12" fmla="*/ 0 w 66"/>
                  <a:gd name="T13" fmla="*/ 0 h 80"/>
                  <a:gd name="T14" fmla="*/ 0 w 66"/>
                  <a:gd name="T15" fmla="*/ 0 h 80"/>
                  <a:gd name="T16" fmla="*/ 0 w 66"/>
                  <a:gd name="T17" fmla="*/ 0 h 80"/>
                  <a:gd name="T18" fmla="*/ 0 w 66"/>
                  <a:gd name="T19" fmla="*/ 0 h 80"/>
                  <a:gd name="T20" fmla="*/ 0 w 66"/>
                  <a:gd name="T21" fmla="*/ 0 h 80"/>
                  <a:gd name="T22" fmla="*/ 0 w 66"/>
                  <a:gd name="T23" fmla="*/ 0 h 80"/>
                  <a:gd name="T24" fmla="*/ 0 w 66"/>
                  <a:gd name="T25" fmla="*/ 0 h 80"/>
                  <a:gd name="T26" fmla="*/ 0 w 66"/>
                  <a:gd name="T27" fmla="*/ 0 h 80"/>
                  <a:gd name="T28" fmla="*/ 0 w 66"/>
                  <a:gd name="T29" fmla="*/ 0 h 80"/>
                  <a:gd name="T30" fmla="*/ 0 w 66"/>
                  <a:gd name="T31" fmla="*/ 0 h 80"/>
                  <a:gd name="T32" fmla="*/ 0 w 66"/>
                  <a:gd name="T33" fmla="*/ 0 h 80"/>
                  <a:gd name="T34" fmla="*/ 0 w 66"/>
                  <a:gd name="T35" fmla="*/ 0 h 80"/>
                  <a:gd name="T36" fmla="*/ 0 w 66"/>
                  <a:gd name="T37" fmla="*/ 0 h 80"/>
                  <a:gd name="T38" fmla="*/ 0 w 66"/>
                  <a:gd name="T39" fmla="*/ 0 h 80"/>
                  <a:gd name="T40" fmla="*/ 0 w 66"/>
                  <a:gd name="T41" fmla="*/ 0 h 80"/>
                  <a:gd name="T42" fmla="*/ 0 w 66"/>
                  <a:gd name="T43" fmla="*/ 0 h 80"/>
                  <a:gd name="T44" fmla="*/ 0 w 66"/>
                  <a:gd name="T45" fmla="*/ 0 h 80"/>
                  <a:gd name="T46" fmla="*/ 0 w 66"/>
                  <a:gd name="T47" fmla="*/ 0 h 80"/>
                  <a:gd name="T48" fmla="*/ 0 w 66"/>
                  <a:gd name="T49" fmla="*/ 0 h 80"/>
                  <a:gd name="T50" fmla="*/ 0 w 66"/>
                  <a:gd name="T51" fmla="*/ 0 h 80"/>
                  <a:gd name="T52" fmla="*/ 0 w 66"/>
                  <a:gd name="T53" fmla="*/ 0 h 80"/>
                  <a:gd name="T54" fmla="*/ 0 w 66"/>
                  <a:gd name="T55" fmla="*/ 0 h 80"/>
                  <a:gd name="T56" fmla="*/ 0 w 66"/>
                  <a:gd name="T57" fmla="*/ 0 h 80"/>
                  <a:gd name="T58" fmla="*/ 0 w 66"/>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80"/>
                  <a:gd name="T92" fmla="*/ 66 w 66"/>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80">
                    <a:moveTo>
                      <a:pt x="12" y="0"/>
                    </a:moveTo>
                    <a:lnTo>
                      <a:pt x="17" y="6"/>
                    </a:lnTo>
                    <a:lnTo>
                      <a:pt x="24" y="11"/>
                    </a:lnTo>
                    <a:lnTo>
                      <a:pt x="27" y="16"/>
                    </a:lnTo>
                    <a:lnTo>
                      <a:pt x="33" y="24"/>
                    </a:lnTo>
                    <a:lnTo>
                      <a:pt x="36" y="30"/>
                    </a:lnTo>
                    <a:lnTo>
                      <a:pt x="41" y="36"/>
                    </a:lnTo>
                    <a:lnTo>
                      <a:pt x="45" y="43"/>
                    </a:lnTo>
                    <a:lnTo>
                      <a:pt x="49" y="50"/>
                    </a:lnTo>
                    <a:lnTo>
                      <a:pt x="53" y="55"/>
                    </a:lnTo>
                    <a:lnTo>
                      <a:pt x="57" y="63"/>
                    </a:lnTo>
                    <a:lnTo>
                      <a:pt x="62" y="70"/>
                    </a:lnTo>
                    <a:lnTo>
                      <a:pt x="66" y="78"/>
                    </a:lnTo>
                    <a:lnTo>
                      <a:pt x="60" y="79"/>
                    </a:lnTo>
                    <a:lnTo>
                      <a:pt x="53" y="80"/>
                    </a:lnTo>
                    <a:lnTo>
                      <a:pt x="45" y="78"/>
                    </a:lnTo>
                    <a:lnTo>
                      <a:pt x="40" y="76"/>
                    </a:lnTo>
                    <a:lnTo>
                      <a:pt x="32" y="72"/>
                    </a:lnTo>
                    <a:lnTo>
                      <a:pt x="26" y="69"/>
                    </a:lnTo>
                    <a:lnTo>
                      <a:pt x="21" y="63"/>
                    </a:lnTo>
                    <a:lnTo>
                      <a:pt x="16" y="58"/>
                    </a:lnTo>
                    <a:lnTo>
                      <a:pt x="9" y="51"/>
                    </a:lnTo>
                    <a:lnTo>
                      <a:pt x="6" y="44"/>
                    </a:lnTo>
                    <a:lnTo>
                      <a:pt x="2" y="35"/>
                    </a:lnTo>
                    <a:lnTo>
                      <a:pt x="1" y="29"/>
                    </a:lnTo>
                    <a:lnTo>
                      <a:pt x="0" y="21"/>
                    </a:lnTo>
                    <a:lnTo>
                      <a:pt x="2" y="13"/>
                    </a:lnTo>
                    <a:lnTo>
                      <a:pt x="6" y="6"/>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9" name="Freeform 158"/>
              <p:cNvSpPr>
                <a:spLocks/>
              </p:cNvSpPr>
              <p:nvPr/>
            </p:nvSpPr>
            <p:spPr bwMode="auto">
              <a:xfrm>
                <a:off x="5598" y="2617"/>
                <a:ext cx="36" cy="25"/>
              </a:xfrm>
              <a:custGeom>
                <a:avLst/>
                <a:gdLst>
                  <a:gd name="T0" fmla="*/ 0 w 90"/>
                  <a:gd name="T1" fmla="*/ 0 h 61"/>
                  <a:gd name="T2" fmla="*/ 0 w 90"/>
                  <a:gd name="T3" fmla="*/ 0 h 61"/>
                  <a:gd name="T4" fmla="*/ 0 w 90"/>
                  <a:gd name="T5" fmla="*/ 0 h 61"/>
                  <a:gd name="T6" fmla="*/ 0 w 90"/>
                  <a:gd name="T7" fmla="*/ 0 h 61"/>
                  <a:gd name="T8" fmla="*/ 0 w 90"/>
                  <a:gd name="T9" fmla="*/ 0 h 61"/>
                  <a:gd name="T10" fmla="*/ 0 w 90"/>
                  <a:gd name="T11" fmla="*/ 0 h 61"/>
                  <a:gd name="T12" fmla="*/ 0 w 90"/>
                  <a:gd name="T13" fmla="*/ 0 h 61"/>
                  <a:gd name="T14" fmla="*/ 0 w 90"/>
                  <a:gd name="T15" fmla="*/ 0 h 61"/>
                  <a:gd name="T16" fmla="*/ 0 w 90"/>
                  <a:gd name="T17" fmla="*/ 0 h 61"/>
                  <a:gd name="T18" fmla="*/ 0 w 90"/>
                  <a:gd name="T19" fmla="*/ 0 h 61"/>
                  <a:gd name="T20" fmla="*/ 0 w 90"/>
                  <a:gd name="T21" fmla="*/ 0 h 61"/>
                  <a:gd name="T22" fmla="*/ 0 w 90"/>
                  <a:gd name="T23" fmla="*/ 0 h 61"/>
                  <a:gd name="T24" fmla="*/ 0 w 90"/>
                  <a:gd name="T25" fmla="*/ 0 h 61"/>
                  <a:gd name="T26" fmla="*/ 0 w 90"/>
                  <a:gd name="T27" fmla="*/ 0 h 61"/>
                  <a:gd name="T28" fmla="*/ 0 w 90"/>
                  <a:gd name="T29" fmla="*/ 0 h 61"/>
                  <a:gd name="T30" fmla="*/ 0 w 90"/>
                  <a:gd name="T31" fmla="*/ 0 h 61"/>
                  <a:gd name="T32" fmla="*/ 0 w 90"/>
                  <a:gd name="T33" fmla="*/ 0 h 61"/>
                  <a:gd name="T34" fmla="*/ 0 w 90"/>
                  <a:gd name="T35" fmla="*/ 0 h 61"/>
                  <a:gd name="T36" fmla="*/ 0 w 90"/>
                  <a:gd name="T37" fmla="*/ 0 h 61"/>
                  <a:gd name="T38" fmla="*/ 0 w 90"/>
                  <a:gd name="T39" fmla="*/ 0 h 61"/>
                  <a:gd name="T40" fmla="*/ 0 w 90"/>
                  <a:gd name="T41" fmla="*/ 0 h 61"/>
                  <a:gd name="T42" fmla="*/ 0 w 90"/>
                  <a:gd name="T43" fmla="*/ 0 h 61"/>
                  <a:gd name="T44" fmla="*/ 0 w 90"/>
                  <a:gd name="T45" fmla="*/ 0 h 61"/>
                  <a:gd name="T46" fmla="*/ 0 w 90"/>
                  <a:gd name="T47" fmla="*/ 0 h 61"/>
                  <a:gd name="T48" fmla="*/ 0 w 90"/>
                  <a:gd name="T49" fmla="*/ 0 h 61"/>
                  <a:gd name="T50" fmla="*/ 0 w 90"/>
                  <a:gd name="T51" fmla="*/ 0 h 61"/>
                  <a:gd name="T52" fmla="*/ 0 w 90"/>
                  <a:gd name="T53" fmla="*/ 0 h 61"/>
                  <a:gd name="T54" fmla="*/ 0 w 90"/>
                  <a:gd name="T55" fmla="*/ 0 h 61"/>
                  <a:gd name="T56" fmla="*/ 0 w 90"/>
                  <a:gd name="T57" fmla="*/ 0 h 61"/>
                  <a:gd name="T58" fmla="*/ 0 w 90"/>
                  <a:gd name="T59" fmla="*/ 0 h 61"/>
                  <a:gd name="T60" fmla="*/ 0 w 90"/>
                  <a:gd name="T61" fmla="*/ 0 h 61"/>
                  <a:gd name="T62" fmla="*/ 0 w 90"/>
                  <a:gd name="T63" fmla="*/ 0 h 61"/>
                  <a:gd name="T64" fmla="*/ 0 w 90"/>
                  <a:gd name="T65" fmla="*/ 0 h 61"/>
                  <a:gd name="T66" fmla="*/ 0 w 90"/>
                  <a:gd name="T67" fmla="*/ 0 h 61"/>
                  <a:gd name="T68" fmla="*/ 0 w 90"/>
                  <a:gd name="T69" fmla="*/ 0 h 61"/>
                  <a:gd name="T70" fmla="*/ 0 w 90"/>
                  <a:gd name="T71" fmla="*/ 0 h 61"/>
                  <a:gd name="T72" fmla="*/ 0 w 90"/>
                  <a:gd name="T73" fmla="*/ 0 h 61"/>
                  <a:gd name="T74" fmla="*/ 0 w 90"/>
                  <a:gd name="T75" fmla="*/ 0 h 61"/>
                  <a:gd name="T76" fmla="*/ 0 w 90"/>
                  <a:gd name="T77" fmla="*/ 0 h 61"/>
                  <a:gd name="T78" fmla="*/ 0 w 90"/>
                  <a:gd name="T79" fmla="*/ 0 h 61"/>
                  <a:gd name="T80" fmla="*/ 0 w 90"/>
                  <a:gd name="T81" fmla="*/ 0 h 61"/>
                  <a:gd name="T82" fmla="*/ 0 w 90"/>
                  <a:gd name="T83" fmla="*/ 0 h 61"/>
                  <a:gd name="T84" fmla="*/ 0 w 90"/>
                  <a:gd name="T85" fmla="*/ 0 h 61"/>
                  <a:gd name="T86" fmla="*/ 0 w 90"/>
                  <a:gd name="T87" fmla="*/ 0 h 61"/>
                  <a:gd name="T88" fmla="*/ 0 w 90"/>
                  <a:gd name="T89" fmla="*/ 0 h 61"/>
                  <a:gd name="T90" fmla="*/ 0 w 90"/>
                  <a:gd name="T91" fmla="*/ 0 h 61"/>
                  <a:gd name="T92" fmla="*/ 0 w 90"/>
                  <a:gd name="T93" fmla="*/ 0 h 61"/>
                  <a:gd name="T94" fmla="*/ 0 w 90"/>
                  <a:gd name="T95" fmla="*/ 0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61"/>
                  <a:gd name="T146" fmla="*/ 90 w 9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61">
                    <a:moveTo>
                      <a:pt x="8" y="0"/>
                    </a:moveTo>
                    <a:lnTo>
                      <a:pt x="13" y="1"/>
                    </a:lnTo>
                    <a:lnTo>
                      <a:pt x="19" y="7"/>
                    </a:lnTo>
                    <a:lnTo>
                      <a:pt x="21" y="12"/>
                    </a:lnTo>
                    <a:lnTo>
                      <a:pt x="27" y="19"/>
                    </a:lnTo>
                    <a:lnTo>
                      <a:pt x="31" y="26"/>
                    </a:lnTo>
                    <a:lnTo>
                      <a:pt x="37" y="30"/>
                    </a:lnTo>
                    <a:lnTo>
                      <a:pt x="42" y="35"/>
                    </a:lnTo>
                    <a:lnTo>
                      <a:pt x="51" y="37"/>
                    </a:lnTo>
                    <a:lnTo>
                      <a:pt x="49" y="28"/>
                    </a:lnTo>
                    <a:lnTo>
                      <a:pt x="49" y="20"/>
                    </a:lnTo>
                    <a:lnTo>
                      <a:pt x="50" y="12"/>
                    </a:lnTo>
                    <a:lnTo>
                      <a:pt x="55" y="7"/>
                    </a:lnTo>
                    <a:lnTo>
                      <a:pt x="58" y="1"/>
                    </a:lnTo>
                    <a:lnTo>
                      <a:pt x="63" y="1"/>
                    </a:lnTo>
                    <a:lnTo>
                      <a:pt x="65" y="1"/>
                    </a:lnTo>
                    <a:lnTo>
                      <a:pt x="67" y="4"/>
                    </a:lnTo>
                    <a:lnTo>
                      <a:pt x="68" y="8"/>
                    </a:lnTo>
                    <a:lnTo>
                      <a:pt x="71" y="13"/>
                    </a:lnTo>
                    <a:lnTo>
                      <a:pt x="78" y="18"/>
                    </a:lnTo>
                    <a:lnTo>
                      <a:pt x="84" y="23"/>
                    </a:lnTo>
                    <a:lnTo>
                      <a:pt x="87" y="28"/>
                    </a:lnTo>
                    <a:lnTo>
                      <a:pt x="90" y="34"/>
                    </a:lnTo>
                    <a:lnTo>
                      <a:pt x="89" y="39"/>
                    </a:lnTo>
                    <a:lnTo>
                      <a:pt x="88" y="45"/>
                    </a:lnTo>
                    <a:lnTo>
                      <a:pt x="86" y="48"/>
                    </a:lnTo>
                    <a:lnTo>
                      <a:pt x="83" y="54"/>
                    </a:lnTo>
                    <a:lnTo>
                      <a:pt x="77" y="56"/>
                    </a:lnTo>
                    <a:lnTo>
                      <a:pt x="72" y="58"/>
                    </a:lnTo>
                    <a:lnTo>
                      <a:pt x="66" y="60"/>
                    </a:lnTo>
                    <a:lnTo>
                      <a:pt x="60" y="61"/>
                    </a:lnTo>
                    <a:lnTo>
                      <a:pt x="54" y="60"/>
                    </a:lnTo>
                    <a:lnTo>
                      <a:pt x="48" y="58"/>
                    </a:lnTo>
                    <a:lnTo>
                      <a:pt x="42" y="54"/>
                    </a:lnTo>
                    <a:lnTo>
                      <a:pt x="38" y="48"/>
                    </a:lnTo>
                    <a:lnTo>
                      <a:pt x="28" y="51"/>
                    </a:lnTo>
                    <a:lnTo>
                      <a:pt x="20" y="51"/>
                    </a:lnTo>
                    <a:lnTo>
                      <a:pt x="13" y="48"/>
                    </a:lnTo>
                    <a:lnTo>
                      <a:pt x="8" y="44"/>
                    </a:lnTo>
                    <a:lnTo>
                      <a:pt x="3" y="38"/>
                    </a:lnTo>
                    <a:lnTo>
                      <a:pt x="2" y="32"/>
                    </a:lnTo>
                    <a:lnTo>
                      <a:pt x="0" y="26"/>
                    </a:lnTo>
                    <a:lnTo>
                      <a:pt x="0" y="20"/>
                    </a:lnTo>
                    <a:lnTo>
                      <a:pt x="0" y="13"/>
                    </a:lnTo>
                    <a:lnTo>
                      <a:pt x="1" y="8"/>
                    </a:lnTo>
                    <a:lnTo>
                      <a:pt x="3"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0" name="Freeform 159"/>
              <p:cNvSpPr>
                <a:spLocks/>
              </p:cNvSpPr>
              <p:nvPr/>
            </p:nvSpPr>
            <p:spPr bwMode="auto">
              <a:xfrm>
                <a:off x="5575" y="2618"/>
                <a:ext cx="11" cy="16"/>
              </a:xfrm>
              <a:custGeom>
                <a:avLst/>
                <a:gdLst>
                  <a:gd name="T0" fmla="*/ 0 w 26"/>
                  <a:gd name="T1" fmla="*/ 0 h 37"/>
                  <a:gd name="T2" fmla="*/ 0 w 26"/>
                  <a:gd name="T3" fmla="*/ 0 h 37"/>
                  <a:gd name="T4" fmla="*/ 0 w 26"/>
                  <a:gd name="T5" fmla="*/ 0 h 37"/>
                  <a:gd name="T6" fmla="*/ 0 w 26"/>
                  <a:gd name="T7" fmla="*/ 0 h 37"/>
                  <a:gd name="T8" fmla="*/ 0 w 26"/>
                  <a:gd name="T9" fmla="*/ 0 h 37"/>
                  <a:gd name="T10" fmla="*/ 0 w 26"/>
                  <a:gd name="T11" fmla="*/ 0 h 37"/>
                  <a:gd name="T12" fmla="*/ 0 w 26"/>
                  <a:gd name="T13" fmla="*/ 0 h 37"/>
                  <a:gd name="T14" fmla="*/ 0 w 26"/>
                  <a:gd name="T15" fmla="*/ 0 h 37"/>
                  <a:gd name="T16" fmla="*/ 0 w 26"/>
                  <a:gd name="T17" fmla="*/ 0 h 37"/>
                  <a:gd name="T18" fmla="*/ 0 w 26"/>
                  <a:gd name="T19" fmla="*/ 0 h 37"/>
                  <a:gd name="T20" fmla="*/ 0 w 26"/>
                  <a:gd name="T21" fmla="*/ 0 h 37"/>
                  <a:gd name="T22" fmla="*/ 0 w 26"/>
                  <a:gd name="T23" fmla="*/ 0 h 37"/>
                  <a:gd name="T24" fmla="*/ 0 w 26"/>
                  <a:gd name="T25" fmla="*/ 0 h 37"/>
                  <a:gd name="T26" fmla="*/ 0 w 26"/>
                  <a:gd name="T27" fmla="*/ 0 h 37"/>
                  <a:gd name="T28" fmla="*/ 0 w 26"/>
                  <a:gd name="T29" fmla="*/ 0 h 37"/>
                  <a:gd name="T30" fmla="*/ 0 w 26"/>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7"/>
                  <a:gd name="T50" fmla="*/ 26 w 26"/>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7">
                    <a:moveTo>
                      <a:pt x="7" y="0"/>
                    </a:moveTo>
                    <a:lnTo>
                      <a:pt x="10" y="5"/>
                    </a:lnTo>
                    <a:lnTo>
                      <a:pt x="14" y="11"/>
                    </a:lnTo>
                    <a:lnTo>
                      <a:pt x="18" y="17"/>
                    </a:lnTo>
                    <a:lnTo>
                      <a:pt x="22" y="24"/>
                    </a:lnTo>
                    <a:lnTo>
                      <a:pt x="25" y="29"/>
                    </a:lnTo>
                    <a:lnTo>
                      <a:pt x="26" y="37"/>
                    </a:lnTo>
                    <a:lnTo>
                      <a:pt x="20" y="35"/>
                    </a:lnTo>
                    <a:lnTo>
                      <a:pt x="17" y="33"/>
                    </a:lnTo>
                    <a:lnTo>
                      <a:pt x="11" y="28"/>
                    </a:lnTo>
                    <a:lnTo>
                      <a:pt x="7" y="25"/>
                    </a:lnTo>
                    <a:lnTo>
                      <a:pt x="2" y="18"/>
                    </a:lnTo>
                    <a:lnTo>
                      <a:pt x="0" y="12"/>
                    </a:lnTo>
                    <a:lnTo>
                      <a:pt x="1"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1" name="Freeform 160"/>
              <p:cNvSpPr>
                <a:spLocks/>
              </p:cNvSpPr>
              <p:nvPr/>
            </p:nvSpPr>
            <p:spPr bwMode="auto">
              <a:xfrm>
                <a:off x="5813" y="2669"/>
                <a:ext cx="36" cy="40"/>
              </a:xfrm>
              <a:custGeom>
                <a:avLst/>
                <a:gdLst>
                  <a:gd name="T0" fmla="*/ 0 w 88"/>
                  <a:gd name="T1" fmla="*/ 0 h 104"/>
                  <a:gd name="T2" fmla="*/ 0 w 88"/>
                  <a:gd name="T3" fmla="*/ 0 h 104"/>
                  <a:gd name="T4" fmla="*/ 0 w 88"/>
                  <a:gd name="T5" fmla="*/ 0 h 104"/>
                  <a:gd name="T6" fmla="*/ 0 w 88"/>
                  <a:gd name="T7" fmla="*/ 0 h 104"/>
                  <a:gd name="T8" fmla="*/ 0 w 88"/>
                  <a:gd name="T9" fmla="*/ 0 h 104"/>
                  <a:gd name="T10" fmla="*/ 0 w 88"/>
                  <a:gd name="T11" fmla="*/ 0 h 104"/>
                  <a:gd name="T12" fmla="*/ 0 w 88"/>
                  <a:gd name="T13" fmla="*/ 0 h 104"/>
                  <a:gd name="T14" fmla="*/ 0 w 88"/>
                  <a:gd name="T15" fmla="*/ 0 h 104"/>
                  <a:gd name="T16" fmla="*/ 0 w 88"/>
                  <a:gd name="T17" fmla="*/ 0 h 104"/>
                  <a:gd name="T18" fmla="*/ 0 w 88"/>
                  <a:gd name="T19" fmla="*/ 0 h 104"/>
                  <a:gd name="T20" fmla="*/ 0 w 88"/>
                  <a:gd name="T21" fmla="*/ 0 h 104"/>
                  <a:gd name="T22" fmla="*/ 0 w 88"/>
                  <a:gd name="T23" fmla="*/ 0 h 104"/>
                  <a:gd name="T24" fmla="*/ 0 w 88"/>
                  <a:gd name="T25" fmla="*/ 0 h 104"/>
                  <a:gd name="T26" fmla="*/ 0 w 88"/>
                  <a:gd name="T27" fmla="*/ 0 h 104"/>
                  <a:gd name="T28" fmla="*/ 0 w 88"/>
                  <a:gd name="T29" fmla="*/ 0 h 104"/>
                  <a:gd name="T30" fmla="*/ 0 w 88"/>
                  <a:gd name="T31" fmla="*/ 0 h 104"/>
                  <a:gd name="T32" fmla="*/ 0 w 88"/>
                  <a:gd name="T33" fmla="*/ 0 h 104"/>
                  <a:gd name="T34" fmla="*/ 0 w 88"/>
                  <a:gd name="T35" fmla="*/ 0 h 104"/>
                  <a:gd name="T36" fmla="*/ 0 w 88"/>
                  <a:gd name="T37" fmla="*/ 0 h 104"/>
                  <a:gd name="T38" fmla="*/ 0 w 88"/>
                  <a:gd name="T39" fmla="*/ 0 h 104"/>
                  <a:gd name="T40" fmla="*/ 0 w 88"/>
                  <a:gd name="T41" fmla="*/ 0 h 104"/>
                  <a:gd name="T42" fmla="*/ 0 w 88"/>
                  <a:gd name="T43" fmla="*/ 0 h 104"/>
                  <a:gd name="T44" fmla="*/ 0 w 88"/>
                  <a:gd name="T45" fmla="*/ 0 h 104"/>
                  <a:gd name="T46" fmla="*/ 0 w 88"/>
                  <a:gd name="T47" fmla="*/ 0 h 104"/>
                  <a:gd name="T48" fmla="*/ 0 w 88"/>
                  <a:gd name="T49" fmla="*/ 0 h 104"/>
                  <a:gd name="T50" fmla="*/ 0 w 88"/>
                  <a:gd name="T51" fmla="*/ 0 h 104"/>
                  <a:gd name="T52" fmla="*/ 0 w 88"/>
                  <a:gd name="T53" fmla="*/ 0 h 104"/>
                  <a:gd name="T54" fmla="*/ 0 w 88"/>
                  <a:gd name="T55" fmla="*/ 0 h 104"/>
                  <a:gd name="T56" fmla="*/ 0 w 88"/>
                  <a:gd name="T57" fmla="*/ 0 h 104"/>
                  <a:gd name="T58" fmla="*/ 0 w 88"/>
                  <a:gd name="T59" fmla="*/ 0 h 104"/>
                  <a:gd name="T60" fmla="*/ 0 w 88"/>
                  <a:gd name="T61" fmla="*/ 0 h 104"/>
                  <a:gd name="T62" fmla="*/ 0 w 88"/>
                  <a:gd name="T63" fmla="*/ 0 h 104"/>
                  <a:gd name="T64" fmla="*/ 0 w 88"/>
                  <a:gd name="T65" fmla="*/ 0 h 104"/>
                  <a:gd name="T66" fmla="*/ 0 w 88"/>
                  <a:gd name="T67" fmla="*/ 0 h 104"/>
                  <a:gd name="T68" fmla="*/ 0 w 88"/>
                  <a:gd name="T69" fmla="*/ 0 h 104"/>
                  <a:gd name="T70" fmla="*/ 0 w 88"/>
                  <a:gd name="T71" fmla="*/ 0 h 104"/>
                  <a:gd name="T72" fmla="*/ 0 w 88"/>
                  <a:gd name="T73" fmla="*/ 0 h 104"/>
                  <a:gd name="T74" fmla="*/ 0 w 88"/>
                  <a:gd name="T75" fmla="*/ 0 h 104"/>
                  <a:gd name="T76" fmla="*/ 0 w 88"/>
                  <a:gd name="T77" fmla="*/ 0 h 104"/>
                  <a:gd name="T78" fmla="*/ 0 w 88"/>
                  <a:gd name="T79" fmla="*/ 0 h 104"/>
                  <a:gd name="T80" fmla="*/ 0 w 88"/>
                  <a:gd name="T81" fmla="*/ 0 h 104"/>
                  <a:gd name="T82" fmla="*/ 0 w 88"/>
                  <a:gd name="T83" fmla="*/ 0 h 104"/>
                  <a:gd name="T84" fmla="*/ 0 w 88"/>
                  <a:gd name="T85" fmla="*/ 0 h 104"/>
                  <a:gd name="T86" fmla="*/ 0 w 88"/>
                  <a:gd name="T87" fmla="*/ 0 h 104"/>
                  <a:gd name="T88" fmla="*/ 0 w 88"/>
                  <a:gd name="T89" fmla="*/ 0 h 104"/>
                  <a:gd name="T90" fmla="*/ 0 w 88"/>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104"/>
                  <a:gd name="T140" fmla="*/ 88 w 88"/>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104">
                    <a:moveTo>
                      <a:pt x="21" y="1"/>
                    </a:moveTo>
                    <a:lnTo>
                      <a:pt x="29" y="0"/>
                    </a:lnTo>
                    <a:lnTo>
                      <a:pt x="38" y="2"/>
                    </a:lnTo>
                    <a:lnTo>
                      <a:pt x="44" y="4"/>
                    </a:lnTo>
                    <a:lnTo>
                      <a:pt x="50" y="10"/>
                    </a:lnTo>
                    <a:lnTo>
                      <a:pt x="55" y="15"/>
                    </a:lnTo>
                    <a:lnTo>
                      <a:pt x="59" y="22"/>
                    </a:lnTo>
                    <a:lnTo>
                      <a:pt x="62" y="29"/>
                    </a:lnTo>
                    <a:lnTo>
                      <a:pt x="66" y="38"/>
                    </a:lnTo>
                    <a:lnTo>
                      <a:pt x="68" y="45"/>
                    </a:lnTo>
                    <a:lnTo>
                      <a:pt x="70" y="54"/>
                    </a:lnTo>
                    <a:lnTo>
                      <a:pt x="72" y="61"/>
                    </a:lnTo>
                    <a:lnTo>
                      <a:pt x="75" y="71"/>
                    </a:lnTo>
                    <a:lnTo>
                      <a:pt x="78" y="79"/>
                    </a:lnTo>
                    <a:lnTo>
                      <a:pt x="79" y="89"/>
                    </a:lnTo>
                    <a:lnTo>
                      <a:pt x="83" y="97"/>
                    </a:lnTo>
                    <a:lnTo>
                      <a:pt x="88" y="104"/>
                    </a:lnTo>
                    <a:lnTo>
                      <a:pt x="80" y="98"/>
                    </a:lnTo>
                    <a:lnTo>
                      <a:pt x="76" y="95"/>
                    </a:lnTo>
                    <a:lnTo>
                      <a:pt x="70" y="89"/>
                    </a:lnTo>
                    <a:lnTo>
                      <a:pt x="66" y="82"/>
                    </a:lnTo>
                    <a:lnTo>
                      <a:pt x="61" y="75"/>
                    </a:lnTo>
                    <a:lnTo>
                      <a:pt x="59" y="68"/>
                    </a:lnTo>
                    <a:lnTo>
                      <a:pt x="55" y="60"/>
                    </a:lnTo>
                    <a:lnTo>
                      <a:pt x="52" y="53"/>
                    </a:lnTo>
                    <a:lnTo>
                      <a:pt x="48" y="45"/>
                    </a:lnTo>
                    <a:lnTo>
                      <a:pt x="44" y="40"/>
                    </a:lnTo>
                    <a:lnTo>
                      <a:pt x="40" y="34"/>
                    </a:lnTo>
                    <a:lnTo>
                      <a:pt x="37" y="30"/>
                    </a:lnTo>
                    <a:lnTo>
                      <a:pt x="30" y="26"/>
                    </a:lnTo>
                    <a:lnTo>
                      <a:pt x="25" y="25"/>
                    </a:lnTo>
                    <a:lnTo>
                      <a:pt x="19" y="25"/>
                    </a:lnTo>
                    <a:lnTo>
                      <a:pt x="12" y="29"/>
                    </a:lnTo>
                    <a:lnTo>
                      <a:pt x="5" y="23"/>
                    </a:lnTo>
                    <a:lnTo>
                      <a:pt x="2" y="19"/>
                    </a:lnTo>
                    <a:lnTo>
                      <a:pt x="0" y="13"/>
                    </a:lnTo>
                    <a:lnTo>
                      <a:pt x="1" y="10"/>
                    </a:lnTo>
                    <a:lnTo>
                      <a:pt x="1" y="6"/>
                    </a:lnTo>
                    <a:lnTo>
                      <a:pt x="4" y="5"/>
                    </a:lnTo>
                    <a:lnTo>
                      <a:pt x="9" y="5"/>
                    </a:lnTo>
                    <a:lnTo>
                      <a:pt x="17" y="9"/>
                    </a:lnTo>
                    <a:lnTo>
                      <a:pt x="17" y="5"/>
                    </a:lnTo>
                    <a:lnTo>
                      <a:pt x="17" y="2"/>
                    </a:lnTo>
                    <a:lnTo>
                      <a:pt x="18" y="0"/>
                    </a:lnTo>
                    <a:lnTo>
                      <a:pt x="21"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2" name="Freeform 161"/>
              <p:cNvSpPr>
                <a:spLocks/>
              </p:cNvSpPr>
              <p:nvPr/>
            </p:nvSpPr>
            <p:spPr bwMode="auto">
              <a:xfrm>
                <a:off x="5675" y="2669"/>
                <a:ext cx="157" cy="94"/>
              </a:xfrm>
              <a:custGeom>
                <a:avLst/>
                <a:gdLst>
                  <a:gd name="T0" fmla="*/ 0 w 380"/>
                  <a:gd name="T1" fmla="*/ 0 h 229"/>
                  <a:gd name="T2" fmla="*/ 0 w 380"/>
                  <a:gd name="T3" fmla="*/ 0 h 229"/>
                  <a:gd name="T4" fmla="*/ 0 w 380"/>
                  <a:gd name="T5" fmla="*/ 0 h 229"/>
                  <a:gd name="T6" fmla="*/ 0 w 380"/>
                  <a:gd name="T7" fmla="*/ 0 h 229"/>
                  <a:gd name="T8" fmla="*/ 0 w 380"/>
                  <a:gd name="T9" fmla="*/ 0 h 229"/>
                  <a:gd name="T10" fmla="*/ 0 w 380"/>
                  <a:gd name="T11" fmla="*/ 0 h 229"/>
                  <a:gd name="T12" fmla="*/ 0 w 380"/>
                  <a:gd name="T13" fmla="*/ 0 h 229"/>
                  <a:gd name="T14" fmla="*/ 0 w 380"/>
                  <a:gd name="T15" fmla="*/ 0 h 229"/>
                  <a:gd name="T16" fmla="*/ 0 w 380"/>
                  <a:gd name="T17" fmla="*/ 0 h 229"/>
                  <a:gd name="T18" fmla="*/ 0 w 380"/>
                  <a:gd name="T19" fmla="*/ 0 h 229"/>
                  <a:gd name="T20" fmla="*/ 0 w 380"/>
                  <a:gd name="T21" fmla="*/ 0 h 229"/>
                  <a:gd name="T22" fmla="*/ 0 w 380"/>
                  <a:gd name="T23" fmla="*/ 0 h 229"/>
                  <a:gd name="T24" fmla="*/ 0 w 380"/>
                  <a:gd name="T25" fmla="*/ 0 h 229"/>
                  <a:gd name="T26" fmla="*/ 0 w 380"/>
                  <a:gd name="T27" fmla="*/ 0 h 229"/>
                  <a:gd name="T28" fmla="*/ 0 w 380"/>
                  <a:gd name="T29" fmla="*/ 0 h 229"/>
                  <a:gd name="T30" fmla="*/ 0 w 380"/>
                  <a:gd name="T31" fmla="*/ 0 h 229"/>
                  <a:gd name="T32" fmla="*/ 0 w 380"/>
                  <a:gd name="T33" fmla="*/ 0 h 229"/>
                  <a:gd name="T34" fmla="*/ 0 w 380"/>
                  <a:gd name="T35" fmla="*/ 0 h 229"/>
                  <a:gd name="T36" fmla="*/ 0 w 380"/>
                  <a:gd name="T37" fmla="*/ 0 h 229"/>
                  <a:gd name="T38" fmla="*/ 0 w 380"/>
                  <a:gd name="T39" fmla="*/ 0 h 229"/>
                  <a:gd name="T40" fmla="*/ 0 w 380"/>
                  <a:gd name="T41" fmla="*/ 0 h 229"/>
                  <a:gd name="T42" fmla="*/ 0 w 380"/>
                  <a:gd name="T43" fmla="*/ 0 h 229"/>
                  <a:gd name="T44" fmla="*/ 0 w 380"/>
                  <a:gd name="T45" fmla="*/ 0 h 229"/>
                  <a:gd name="T46" fmla="*/ 0 w 380"/>
                  <a:gd name="T47" fmla="*/ 0 h 229"/>
                  <a:gd name="T48" fmla="*/ 0 w 380"/>
                  <a:gd name="T49" fmla="*/ 0 h 229"/>
                  <a:gd name="T50" fmla="*/ 0 w 380"/>
                  <a:gd name="T51" fmla="*/ 0 h 229"/>
                  <a:gd name="T52" fmla="*/ 0 w 380"/>
                  <a:gd name="T53" fmla="*/ 0 h 229"/>
                  <a:gd name="T54" fmla="*/ 0 w 380"/>
                  <a:gd name="T55" fmla="*/ 0 h 229"/>
                  <a:gd name="T56" fmla="*/ 0 w 380"/>
                  <a:gd name="T57" fmla="*/ 0 h 229"/>
                  <a:gd name="T58" fmla="*/ 0 w 380"/>
                  <a:gd name="T59" fmla="*/ 0 h 229"/>
                  <a:gd name="T60" fmla="*/ 0 w 380"/>
                  <a:gd name="T61" fmla="*/ 0 h 229"/>
                  <a:gd name="T62" fmla="*/ 0 w 380"/>
                  <a:gd name="T63" fmla="*/ 0 h 229"/>
                  <a:gd name="T64" fmla="*/ 0 w 380"/>
                  <a:gd name="T65" fmla="*/ 0 h 229"/>
                  <a:gd name="T66" fmla="*/ 0 w 380"/>
                  <a:gd name="T67" fmla="*/ 0 h 229"/>
                  <a:gd name="T68" fmla="*/ 0 w 380"/>
                  <a:gd name="T69" fmla="*/ 0 h 229"/>
                  <a:gd name="T70" fmla="*/ 0 w 380"/>
                  <a:gd name="T71" fmla="*/ 0 h 229"/>
                  <a:gd name="T72" fmla="*/ 0 w 380"/>
                  <a:gd name="T73" fmla="*/ 0 h 229"/>
                  <a:gd name="T74" fmla="*/ 0 w 380"/>
                  <a:gd name="T75" fmla="*/ 0 h 229"/>
                  <a:gd name="T76" fmla="*/ 0 w 380"/>
                  <a:gd name="T77" fmla="*/ 0 h 229"/>
                  <a:gd name="T78" fmla="*/ 0 w 380"/>
                  <a:gd name="T79" fmla="*/ 0 h 229"/>
                  <a:gd name="T80" fmla="*/ 0 w 380"/>
                  <a:gd name="T81" fmla="*/ 0 h 229"/>
                  <a:gd name="T82" fmla="*/ 0 w 380"/>
                  <a:gd name="T83" fmla="*/ 0 h 229"/>
                  <a:gd name="T84" fmla="*/ 0 w 380"/>
                  <a:gd name="T85" fmla="*/ 0 h 229"/>
                  <a:gd name="T86" fmla="*/ 0 w 380"/>
                  <a:gd name="T87" fmla="*/ 0 h 229"/>
                  <a:gd name="T88" fmla="*/ 0 w 380"/>
                  <a:gd name="T89" fmla="*/ 0 h 229"/>
                  <a:gd name="T90" fmla="*/ 0 w 380"/>
                  <a:gd name="T91" fmla="*/ 0 h 229"/>
                  <a:gd name="T92" fmla="*/ 0 w 380"/>
                  <a:gd name="T93" fmla="*/ 0 h 229"/>
                  <a:gd name="T94" fmla="*/ 0 w 380"/>
                  <a:gd name="T95" fmla="*/ 0 h 229"/>
                  <a:gd name="T96" fmla="*/ 0 w 380"/>
                  <a:gd name="T97" fmla="*/ 0 h 229"/>
                  <a:gd name="T98" fmla="*/ 0 w 380"/>
                  <a:gd name="T99" fmla="*/ 0 h 229"/>
                  <a:gd name="T100" fmla="*/ 0 w 380"/>
                  <a:gd name="T101" fmla="*/ 0 h 229"/>
                  <a:gd name="T102" fmla="*/ 0 w 380"/>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0"/>
                  <a:gd name="T157" fmla="*/ 0 h 229"/>
                  <a:gd name="T158" fmla="*/ 380 w 380"/>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0" h="229">
                    <a:moveTo>
                      <a:pt x="0" y="0"/>
                    </a:moveTo>
                    <a:lnTo>
                      <a:pt x="6" y="3"/>
                    </a:lnTo>
                    <a:lnTo>
                      <a:pt x="14" y="8"/>
                    </a:lnTo>
                    <a:lnTo>
                      <a:pt x="22" y="13"/>
                    </a:lnTo>
                    <a:lnTo>
                      <a:pt x="29" y="18"/>
                    </a:lnTo>
                    <a:lnTo>
                      <a:pt x="35" y="25"/>
                    </a:lnTo>
                    <a:lnTo>
                      <a:pt x="43" y="32"/>
                    </a:lnTo>
                    <a:lnTo>
                      <a:pt x="49" y="38"/>
                    </a:lnTo>
                    <a:lnTo>
                      <a:pt x="57" y="46"/>
                    </a:lnTo>
                    <a:lnTo>
                      <a:pt x="62" y="53"/>
                    </a:lnTo>
                    <a:lnTo>
                      <a:pt x="69" y="58"/>
                    </a:lnTo>
                    <a:lnTo>
                      <a:pt x="76" y="64"/>
                    </a:lnTo>
                    <a:lnTo>
                      <a:pt x="82" y="70"/>
                    </a:lnTo>
                    <a:lnTo>
                      <a:pt x="89" y="73"/>
                    </a:lnTo>
                    <a:lnTo>
                      <a:pt x="97" y="76"/>
                    </a:lnTo>
                    <a:lnTo>
                      <a:pt x="105" y="77"/>
                    </a:lnTo>
                    <a:lnTo>
                      <a:pt x="114" y="78"/>
                    </a:lnTo>
                    <a:lnTo>
                      <a:pt x="111" y="73"/>
                    </a:lnTo>
                    <a:lnTo>
                      <a:pt x="108" y="68"/>
                    </a:lnTo>
                    <a:lnTo>
                      <a:pt x="106" y="64"/>
                    </a:lnTo>
                    <a:lnTo>
                      <a:pt x="104" y="60"/>
                    </a:lnTo>
                    <a:lnTo>
                      <a:pt x="99" y="52"/>
                    </a:lnTo>
                    <a:lnTo>
                      <a:pt x="95" y="44"/>
                    </a:lnTo>
                    <a:lnTo>
                      <a:pt x="89" y="35"/>
                    </a:lnTo>
                    <a:lnTo>
                      <a:pt x="87" y="27"/>
                    </a:lnTo>
                    <a:lnTo>
                      <a:pt x="84" y="17"/>
                    </a:lnTo>
                    <a:lnTo>
                      <a:pt x="85" y="9"/>
                    </a:lnTo>
                    <a:lnTo>
                      <a:pt x="91" y="12"/>
                    </a:lnTo>
                    <a:lnTo>
                      <a:pt x="98" y="16"/>
                    </a:lnTo>
                    <a:lnTo>
                      <a:pt x="106" y="19"/>
                    </a:lnTo>
                    <a:lnTo>
                      <a:pt x="114" y="25"/>
                    </a:lnTo>
                    <a:lnTo>
                      <a:pt x="120" y="30"/>
                    </a:lnTo>
                    <a:lnTo>
                      <a:pt x="128" y="36"/>
                    </a:lnTo>
                    <a:lnTo>
                      <a:pt x="135" y="42"/>
                    </a:lnTo>
                    <a:lnTo>
                      <a:pt x="143" y="49"/>
                    </a:lnTo>
                    <a:lnTo>
                      <a:pt x="150" y="55"/>
                    </a:lnTo>
                    <a:lnTo>
                      <a:pt x="157" y="62"/>
                    </a:lnTo>
                    <a:lnTo>
                      <a:pt x="163" y="68"/>
                    </a:lnTo>
                    <a:lnTo>
                      <a:pt x="172" y="75"/>
                    </a:lnTo>
                    <a:lnTo>
                      <a:pt x="177" y="82"/>
                    </a:lnTo>
                    <a:lnTo>
                      <a:pt x="184" y="89"/>
                    </a:lnTo>
                    <a:lnTo>
                      <a:pt x="190" y="95"/>
                    </a:lnTo>
                    <a:lnTo>
                      <a:pt x="197" y="103"/>
                    </a:lnTo>
                    <a:lnTo>
                      <a:pt x="202" y="103"/>
                    </a:lnTo>
                    <a:lnTo>
                      <a:pt x="209" y="106"/>
                    </a:lnTo>
                    <a:lnTo>
                      <a:pt x="214" y="109"/>
                    </a:lnTo>
                    <a:lnTo>
                      <a:pt x="218" y="110"/>
                    </a:lnTo>
                    <a:lnTo>
                      <a:pt x="216" y="105"/>
                    </a:lnTo>
                    <a:lnTo>
                      <a:pt x="215" y="101"/>
                    </a:lnTo>
                    <a:lnTo>
                      <a:pt x="211" y="96"/>
                    </a:lnTo>
                    <a:lnTo>
                      <a:pt x="209" y="93"/>
                    </a:lnTo>
                    <a:lnTo>
                      <a:pt x="206" y="89"/>
                    </a:lnTo>
                    <a:lnTo>
                      <a:pt x="207" y="86"/>
                    </a:lnTo>
                    <a:lnTo>
                      <a:pt x="209" y="84"/>
                    </a:lnTo>
                    <a:lnTo>
                      <a:pt x="215" y="84"/>
                    </a:lnTo>
                    <a:lnTo>
                      <a:pt x="215" y="83"/>
                    </a:lnTo>
                    <a:lnTo>
                      <a:pt x="215" y="82"/>
                    </a:lnTo>
                    <a:lnTo>
                      <a:pt x="209" y="75"/>
                    </a:lnTo>
                    <a:lnTo>
                      <a:pt x="203" y="71"/>
                    </a:lnTo>
                    <a:lnTo>
                      <a:pt x="198" y="65"/>
                    </a:lnTo>
                    <a:lnTo>
                      <a:pt x="193" y="58"/>
                    </a:lnTo>
                    <a:lnTo>
                      <a:pt x="188" y="52"/>
                    </a:lnTo>
                    <a:lnTo>
                      <a:pt x="184" y="46"/>
                    </a:lnTo>
                    <a:lnTo>
                      <a:pt x="180" y="39"/>
                    </a:lnTo>
                    <a:lnTo>
                      <a:pt x="178" y="35"/>
                    </a:lnTo>
                    <a:lnTo>
                      <a:pt x="176" y="30"/>
                    </a:lnTo>
                    <a:lnTo>
                      <a:pt x="175" y="27"/>
                    </a:lnTo>
                    <a:lnTo>
                      <a:pt x="175" y="24"/>
                    </a:lnTo>
                    <a:lnTo>
                      <a:pt x="177" y="24"/>
                    </a:lnTo>
                    <a:lnTo>
                      <a:pt x="180" y="25"/>
                    </a:lnTo>
                    <a:lnTo>
                      <a:pt x="186" y="28"/>
                    </a:lnTo>
                    <a:lnTo>
                      <a:pt x="193" y="35"/>
                    </a:lnTo>
                    <a:lnTo>
                      <a:pt x="202" y="43"/>
                    </a:lnTo>
                    <a:lnTo>
                      <a:pt x="209" y="48"/>
                    </a:lnTo>
                    <a:lnTo>
                      <a:pt x="215" y="54"/>
                    </a:lnTo>
                    <a:lnTo>
                      <a:pt x="221" y="58"/>
                    </a:lnTo>
                    <a:lnTo>
                      <a:pt x="228" y="65"/>
                    </a:lnTo>
                    <a:lnTo>
                      <a:pt x="234" y="71"/>
                    </a:lnTo>
                    <a:lnTo>
                      <a:pt x="241" y="77"/>
                    </a:lnTo>
                    <a:lnTo>
                      <a:pt x="248" y="84"/>
                    </a:lnTo>
                    <a:lnTo>
                      <a:pt x="255" y="91"/>
                    </a:lnTo>
                    <a:lnTo>
                      <a:pt x="255" y="84"/>
                    </a:lnTo>
                    <a:lnTo>
                      <a:pt x="255" y="79"/>
                    </a:lnTo>
                    <a:lnTo>
                      <a:pt x="255" y="73"/>
                    </a:lnTo>
                    <a:lnTo>
                      <a:pt x="254" y="66"/>
                    </a:lnTo>
                    <a:lnTo>
                      <a:pt x="252" y="58"/>
                    </a:lnTo>
                    <a:lnTo>
                      <a:pt x="249" y="52"/>
                    </a:lnTo>
                    <a:lnTo>
                      <a:pt x="246" y="45"/>
                    </a:lnTo>
                    <a:lnTo>
                      <a:pt x="244" y="39"/>
                    </a:lnTo>
                    <a:lnTo>
                      <a:pt x="241" y="34"/>
                    </a:lnTo>
                    <a:lnTo>
                      <a:pt x="239" y="30"/>
                    </a:lnTo>
                    <a:lnTo>
                      <a:pt x="239" y="27"/>
                    </a:lnTo>
                    <a:lnTo>
                      <a:pt x="241" y="27"/>
                    </a:lnTo>
                    <a:lnTo>
                      <a:pt x="243" y="27"/>
                    </a:lnTo>
                    <a:lnTo>
                      <a:pt x="247" y="30"/>
                    </a:lnTo>
                    <a:lnTo>
                      <a:pt x="253" y="36"/>
                    </a:lnTo>
                    <a:lnTo>
                      <a:pt x="262" y="45"/>
                    </a:lnTo>
                    <a:lnTo>
                      <a:pt x="264" y="46"/>
                    </a:lnTo>
                    <a:lnTo>
                      <a:pt x="266" y="46"/>
                    </a:lnTo>
                    <a:lnTo>
                      <a:pt x="272" y="46"/>
                    </a:lnTo>
                    <a:lnTo>
                      <a:pt x="276" y="49"/>
                    </a:lnTo>
                    <a:lnTo>
                      <a:pt x="282" y="52"/>
                    </a:lnTo>
                    <a:lnTo>
                      <a:pt x="287" y="55"/>
                    </a:lnTo>
                    <a:lnTo>
                      <a:pt x="292" y="60"/>
                    </a:lnTo>
                    <a:lnTo>
                      <a:pt x="298" y="65"/>
                    </a:lnTo>
                    <a:lnTo>
                      <a:pt x="303" y="71"/>
                    </a:lnTo>
                    <a:lnTo>
                      <a:pt x="310" y="76"/>
                    </a:lnTo>
                    <a:lnTo>
                      <a:pt x="313" y="82"/>
                    </a:lnTo>
                    <a:lnTo>
                      <a:pt x="319" y="89"/>
                    </a:lnTo>
                    <a:lnTo>
                      <a:pt x="323" y="94"/>
                    </a:lnTo>
                    <a:lnTo>
                      <a:pt x="329" y="103"/>
                    </a:lnTo>
                    <a:lnTo>
                      <a:pt x="332" y="109"/>
                    </a:lnTo>
                    <a:lnTo>
                      <a:pt x="337" y="115"/>
                    </a:lnTo>
                    <a:lnTo>
                      <a:pt x="340" y="122"/>
                    </a:lnTo>
                    <a:lnTo>
                      <a:pt x="345" y="130"/>
                    </a:lnTo>
                    <a:lnTo>
                      <a:pt x="349" y="134"/>
                    </a:lnTo>
                    <a:lnTo>
                      <a:pt x="352" y="141"/>
                    </a:lnTo>
                    <a:lnTo>
                      <a:pt x="357" y="146"/>
                    </a:lnTo>
                    <a:lnTo>
                      <a:pt x="362" y="151"/>
                    </a:lnTo>
                    <a:lnTo>
                      <a:pt x="367" y="157"/>
                    </a:lnTo>
                    <a:lnTo>
                      <a:pt x="370" y="164"/>
                    </a:lnTo>
                    <a:lnTo>
                      <a:pt x="375" y="171"/>
                    </a:lnTo>
                    <a:lnTo>
                      <a:pt x="380" y="180"/>
                    </a:lnTo>
                    <a:lnTo>
                      <a:pt x="368" y="182"/>
                    </a:lnTo>
                    <a:lnTo>
                      <a:pt x="357" y="187"/>
                    </a:lnTo>
                    <a:lnTo>
                      <a:pt x="347" y="192"/>
                    </a:lnTo>
                    <a:lnTo>
                      <a:pt x="336" y="199"/>
                    </a:lnTo>
                    <a:lnTo>
                      <a:pt x="325" y="206"/>
                    </a:lnTo>
                    <a:lnTo>
                      <a:pt x="314" y="212"/>
                    </a:lnTo>
                    <a:lnTo>
                      <a:pt x="304" y="217"/>
                    </a:lnTo>
                    <a:lnTo>
                      <a:pt x="294" y="224"/>
                    </a:lnTo>
                    <a:lnTo>
                      <a:pt x="284" y="226"/>
                    </a:lnTo>
                    <a:lnTo>
                      <a:pt x="274" y="229"/>
                    </a:lnTo>
                    <a:lnTo>
                      <a:pt x="265" y="229"/>
                    </a:lnTo>
                    <a:lnTo>
                      <a:pt x="255" y="228"/>
                    </a:lnTo>
                    <a:lnTo>
                      <a:pt x="245" y="224"/>
                    </a:lnTo>
                    <a:lnTo>
                      <a:pt x="235" y="217"/>
                    </a:lnTo>
                    <a:lnTo>
                      <a:pt x="226" y="206"/>
                    </a:lnTo>
                    <a:lnTo>
                      <a:pt x="217" y="192"/>
                    </a:lnTo>
                    <a:lnTo>
                      <a:pt x="204" y="179"/>
                    </a:lnTo>
                    <a:lnTo>
                      <a:pt x="191" y="167"/>
                    </a:lnTo>
                    <a:lnTo>
                      <a:pt x="176" y="153"/>
                    </a:lnTo>
                    <a:lnTo>
                      <a:pt x="162" y="143"/>
                    </a:lnTo>
                    <a:lnTo>
                      <a:pt x="146" y="131"/>
                    </a:lnTo>
                    <a:lnTo>
                      <a:pt x="131" y="121"/>
                    </a:lnTo>
                    <a:lnTo>
                      <a:pt x="115" y="110"/>
                    </a:lnTo>
                    <a:lnTo>
                      <a:pt x="100" y="99"/>
                    </a:lnTo>
                    <a:lnTo>
                      <a:pt x="83" y="88"/>
                    </a:lnTo>
                    <a:lnTo>
                      <a:pt x="68" y="76"/>
                    </a:lnTo>
                    <a:lnTo>
                      <a:pt x="53" y="65"/>
                    </a:lnTo>
                    <a:lnTo>
                      <a:pt x="41" y="54"/>
                    </a:lnTo>
                    <a:lnTo>
                      <a:pt x="27" y="41"/>
                    </a:lnTo>
                    <a:lnTo>
                      <a:pt x="17" y="28"/>
                    </a:lnTo>
                    <a:lnTo>
                      <a:pt x="6" y="1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3" name="Freeform 162"/>
              <p:cNvSpPr>
                <a:spLocks/>
              </p:cNvSpPr>
              <p:nvPr/>
            </p:nvSpPr>
            <p:spPr bwMode="auto">
              <a:xfrm>
                <a:off x="5762" y="2722"/>
                <a:ext cx="59" cy="40"/>
              </a:xfrm>
              <a:custGeom>
                <a:avLst/>
                <a:gdLst>
                  <a:gd name="T0" fmla="*/ 0 w 141"/>
                  <a:gd name="T1" fmla="*/ 0 h 122"/>
                  <a:gd name="T2" fmla="*/ 0 w 141"/>
                  <a:gd name="T3" fmla="*/ 0 h 122"/>
                  <a:gd name="T4" fmla="*/ 0 w 141"/>
                  <a:gd name="T5" fmla="*/ 0 h 122"/>
                  <a:gd name="T6" fmla="*/ 0 w 141"/>
                  <a:gd name="T7" fmla="*/ 0 h 122"/>
                  <a:gd name="T8" fmla="*/ 0 w 141"/>
                  <a:gd name="T9" fmla="*/ 0 h 122"/>
                  <a:gd name="T10" fmla="*/ 0 w 141"/>
                  <a:gd name="T11" fmla="*/ 0 h 122"/>
                  <a:gd name="T12" fmla="*/ 0 w 141"/>
                  <a:gd name="T13" fmla="*/ 0 h 122"/>
                  <a:gd name="T14" fmla="*/ 0 w 141"/>
                  <a:gd name="T15" fmla="*/ 0 h 122"/>
                  <a:gd name="T16" fmla="*/ 0 w 141"/>
                  <a:gd name="T17" fmla="*/ 0 h 122"/>
                  <a:gd name="T18" fmla="*/ 0 w 141"/>
                  <a:gd name="T19" fmla="*/ 0 h 122"/>
                  <a:gd name="T20" fmla="*/ 0 w 141"/>
                  <a:gd name="T21" fmla="*/ 0 h 122"/>
                  <a:gd name="T22" fmla="*/ 0 w 141"/>
                  <a:gd name="T23" fmla="*/ 0 h 122"/>
                  <a:gd name="T24" fmla="*/ 0 w 141"/>
                  <a:gd name="T25" fmla="*/ 0 h 122"/>
                  <a:gd name="T26" fmla="*/ 0 w 141"/>
                  <a:gd name="T27" fmla="*/ 0 h 122"/>
                  <a:gd name="T28" fmla="*/ 0 w 141"/>
                  <a:gd name="T29" fmla="*/ 0 h 122"/>
                  <a:gd name="T30" fmla="*/ 0 w 141"/>
                  <a:gd name="T31" fmla="*/ 0 h 122"/>
                  <a:gd name="T32" fmla="*/ 0 w 141"/>
                  <a:gd name="T33" fmla="*/ 0 h 122"/>
                  <a:gd name="T34" fmla="*/ 0 w 141"/>
                  <a:gd name="T35" fmla="*/ 0 h 122"/>
                  <a:gd name="T36" fmla="*/ 0 w 141"/>
                  <a:gd name="T37" fmla="*/ 0 h 122"/>
                  <a:gd name="T38" fmla="*/ 0 w 141"/>
                  <a:gd name="T39" fmla="*/ 0 h 122"/>
                  <a:gd name="T40" fmla="*/ 0 w 141"/>
                  <a:gd name="T41" fmla="*/ 0 h 122"/>
                  <a:gd name="T42" fmla="*/ 0 w 141"/>
                  <a:gd name="T43" fmla="*/ 0 h 122"/>
                  <a:gd name="T44" fmla="*/ 0 w 141"/>
                  <a:gd name="T45" fmla="*/ 0 h 122"/>
                  <a:gd name="T46" fmla="*/ 0 w 141"/>
                  <a:gd name="T47" fmla="*/ 0 h 122"/>
                  <a:gd name="T48" fmla="*/ 0 w 141"/>
                  <a:gd name="T49" fmla="*/ 0 h 122"/>
                  <a:gd name="T50" fmla="*/ 0 w 141"/>
                  <a:gd name="T51" fmla="*/ 0 h 122"/>
                  <a:gd name="T52" fmla="*/ 0 w 141"/>
                  <a:gd name="T53" fmla="*/ 0 h 122"/>
                  <a:gd name="T54" fmla="*/ 0 w 141"/>
                  <a:gd name="T55" fmla="*/ 0 h 122"/>
                  <a:gd name="T56" fmla="*/ 0 w 141"/>
                  <a:gd name="T57" fmla="*/ 0 h 122"/>
                  <a:gd name="T58" fmla="*/ 0 w 141"/>
                  <a:gd name="T59" fmla="*/ 0 h 122"/>
                  <a:gd name="T60" fmla="*/ 0 w 141"/>
                  <a:gd name="T61" fmla="*/ 0 h 122"/>
                  <a:gd name="T62" fmla="*/ 0 w 141"/>
                  <a:gd name="T63" fmla="*/ 0 h 122"/>
                  <a:gd name="T64" fmla="*/ 0 w 141"/>
                  <a:gd name="T65" fmla="*/ 0 h 122"/>
                  <a:gd name="T66" fmla="*/ 0 w 141"/>
                  <a:gd name="T67" fmla="*/ 0 h 122"/>
                  <a:gd name="T68" fmla="*/ 0 w 141"/>
                  <a:gd name="T69" fmla="*/ 0 h 122"/>
                  <a:gd name="T70" fmla="*/ 0 w 141"/>
                  <a:gd name="T71" fmla="*/ 0 h 122"/>
                  <a:gd name="T72" fmla="*/ 0 w 141"/>
                  <a:gd name="T73" fmla="*/ 0 h 122"/>
                  <a:gd name="T74" fmla="*/ 0 w 141"/>
                  <a:gd name="T75" fmla="*/ 0 h 122"/>
                  <a:gd name="T76" fmla="*/ 0 w 141"/>
                  <a:gd name="T77" fmla="*/ 0 h 122"/>
                  <a:gd name="T78" fmla="*/ 0 w 141"/>
                  <a:gd name="T79" fmla="*/ 0 h 122"/>
                  <a:gd name="T80" fmla="*/ 0 w 141"/>
                  <a:gd name="T81" fmla="*/ 0 h 122"/>
                  <a:gd name="T82" fmla="*/ 0 w 141"/>
                  <a:gd name="T83" fmla="*/ 0 h 122"/>
                  <a:gd name="T84" fmla="*/ 0 w 141"/>
                  <a:gd name="T85" fmla="*/ 0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22"/>
                  <a:gd name="T131" fmla="*/ 141 w 141"/>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22">
                    <a:moveTo>
                      <a:pt x="68" y="0"/>
                    </a:moveTo>
                    <a:lnTo>
                      <a:pt x="77" y="8"/>
                    </a:lnTo>
                    <a:lnTo>
                      <a:pt x="85" y="16"/>
                    </a:lnTo>
                    <a:lnTo>
                      <a:pt x="94" y="24"/>
                    </a:lnTo>
                    <a:lnTo>
                      <a:pt x="103" y="32"/>
                    </a:lnTo>
                    <a:lnTo>
                      <a:pt x="111" y="39"/>
                    </a:lnTo>
                    <a:lnTo>
                      <a:pt x="121" y="46"/>
                    </a:lnTo>
                    <a:lnTo>
                      <a:pt x="124" y="47"/>
                    </a:lnTo>
                    <a:lnTo>
                      <a:pt x="130" y="50"/>
                    </a:lnTo>
                    <a:lnTo>
                      <a:pt x="135" y="53"/>
                    </a:lnTo>
                    <a:lnTo>
                      <a:pt x="141" y="56"/>
                    </a:lnTo>
                    <a:lnTo>
                      <a:pt x="135" y="59"/>
                    </a:lnTo>
                    <a:lnTo>
                      <a:pt x="131" y="63"/>
                    </a:lnTo>
                    <a:lnTo>
                      <a:pt x="125" y="66"/>
                    </a:lnTo>
                    <a:lnTo>
                      <a:pt x="121" y="69"/>
                    </a:lnTo>
                    <a:lnTo>
                      <a:pt x="115" y="72"/>
                    </a:lnTo>
                    <a:lnTo>
                      <a:pt x="109" y="76"/>
                    </a:lnTo>
                    <a:lnTo>
                      <a:pt x="104" y="79"/>
                    </a:lnTo>
                    <a:lnTo>
                      <a:pt x="99" y="84"/>
                    </a:lnTo>
                    <a:lnTo>
                      <a:pt x="94" y="86"/>
                    </a:lnTo>
                    <a:lnTo>
                      <a:pt x="88" y="91"/>
                    </a:lnTo>
                    <a:lnTo>
                      <a:pt x="84" y="95"/>
                    </a:lnTo>
                    <a:lnTo>
                      <a:pt x="80" y="100"/>
                    </a:lnTo>
                    <a:lnTo>
                      <a:pt x="76" y="103"/>
                    </a:lnTo>
                    <a:lnTo>
                      <a:pt x="73" y="109"/>
                    </a:lnTo>
                    <a:lnTo>
                      <a:pt x="70" y="115"/>
                    </a:lnTo>
                    <a:lnTo>
                      <a:pt x="70" y="122"/>
                    </a:lnTo>
                    <a:lnTo>
                      <a:pt x="62" y="119"/>
                    </a:lnTo>
                    <a:lnTo>
                      <a:pt x="56" y="116"/>
                    </a:lnTo>
                    <a:lnTo>
                      <a:pt x="50" y="112"/>
                    </a:lnTo>
                    <a:lnTo>
                      <a:pt x="47" y="108"/>
                    </a:lnTo>
                    <a:lnTo>
                      <a:pt x="42" y="103"/>
                    </a:lnTo>
                    <a:lnTo>
                      <a:pt x="39" y="98"/>
                    </a:lnTo>
                    <a:lnTo>
                      <a:pt x="36" y="93"/>
                    </a:lnTo>
                    <a:lnTo>
                      <a:pt x="33" y="87"/>
                    </a:lnTo>
                    <a:lnTo>
                      <a:pt x="30" y="81"/>
                    </a:lnTo>
                    <a:lnTo>
                      <a:pt x="27" y="76"/>
                    </a:lnTo>
                    <a:lnTo>
                      <a:pt x="23" y="69"/>
                    </a:lnTo>
                    <a:lnTo>
                      <a:pt x="21" y="65"/>
                    </a:lnTo>
                    <a:lnTo>
                      <a:pt x="15" y="58"/>
                    </a:lnTo>
                    <a:lnTo>
                      <a:pt x="11" y="53"/>
                    </a:lnTo>
                    <a:lnTo>
                      <a:pt x="6" y="48"/>
                    </a:lnTo>
                    <a:lnTo>
                      <a:pt x="0" y="46"/>
                    </a:lnTo>
                    <a:lnTo>
                      <a:pt x="5" y="39"/>
                    </a:lnTo>
                    <a:lnTo>
                      <a:pt x="11" y="36"/>
                    </a:lnTo>
                    <a:lnTo>
                      <a:pt x="16" y="35"/>
                    </a:lnTo>
                    <a:lnTo>
                      <a:pt x="22" y="36"/>
                    </a:lnTo>
                    <a:lnTo>
                      <a:pt x="28" y="38"/>
                    </a:lnTo>
                    <a:lnTo>
                      <a:pt x="33" y="42"/>
                    </a:lnTo>
                    <a:lnTo>
                      <a:pt x="39" y="46"/>
                    </a:lnTo>
                    <a:lnTo>
                      <a:pt x="45" y="53"/>
                    </a:lnTo>
                    <a:lnTo>
                      <a:pt x="49" y="58"/>
                    </a:lnTo>
                    <a:lnTo>
                      <a:pt x="55" y="65"/>
                    </a:lnTo>
                    <a:lnTo>
                      <a:pt x="60" y="70"/>
                    </a:lnTo>
                    <a:lnTo>
                      <a:pt x="66" y="76"/>
                    </a:lnTo>
                    <a:lnTo>
                      <a:pt x="70" y="81"/>
                    </a:lnTo>
                    <a:lnTo>
                      <a:pt x="77" y="85"/>
                    </a:lnTo>
                    <a:lnTo>
                      <a:pt x="83" y="86"/>
                    </a:lnTo>
                    <a:lnTo>
                      <a:pt x="89" y="89"/>
                    </a:lnTo>
                    <a:lnTo>
                      <a:pt x="86" y="81"/>
                    </a:lnTo>
                    <a:lnTo>
                      <a:pt x="82" y="74"/>
                    </a:lnTo>
                    <a:lnTo>
                      <a:pt x="76" y="66"/>
                    </a:lnTo>
                    <a:lnTo>
                      <a:pt x="70" y="62"/>
                    </a:lnTo>
                    <a:lnTo>
                      <a:pt x="66" y="56"/>
                    </a:lnTo>
                    <a:lnTo>
                      <a:pt x="63" y="49"/>
                    </a:lnTo>
                    <a:lnTo>
                      <a:pt x="62" y="43"/>
                    </a:lnTo>
                    <a:lnTo>
                      <a:pt x="66" y="35"/>
                    </a:lnTo>
                    <a:lnTo>
                      <a:pt x="70" y="35"/>
                    </a:lnTo>
                    <a:lnTo>
                      <a:pt x="76" y="38"/>
                    </a:lnTo>
                    <a:lnTo>
                      <a:pt x="81" y="42"/>
                    </a:lnTo>
                    <a:lnTo>
                      <a:pt x="86" y="46"/>
                    </a:lnTo>
                    <a:lnTo>
                      <a:pt x="92" y="50"/>
                    </a:lnTo>
                    <a:lnTo>
                      <a:pt x="98" y="54"/>
                    </a:lnTo>
                    <a:lnTo>
                      <a:pt x="104" y="56"/>
                    </a:lnTo>
                    <a:lnTo>
                      <a:pt x="112" y="56"/>
                    </a:lnTo>
                    <a:lnTo>
                      <a:pt x="111" y="50"/>
                    </a:lnTo>
                    <a:lnTo>
                      <a:pt x="109" y="46"/>
                    </a:lnTo>
                    <a:lnTo>
                      <a:pt x="106" y="42"/>
                    </a:lnTo>
                    <a:lnTo>
                      <a:pt x="105" y="38"/>
                    </a:lnTo>
                    <a:lnTo>
                      <a:pt x="97" y="31"/>
                    </a:lnTo>
                    <a:lnTo>
                      <a:pt x="90" y="26"/>
                    </a:lnTo>
                    <a:lnTo>
                      <a:pt x="82" y="19"/>
                    </a:lnTo>
                    <a:lnTo>
                      <a:pt x="75" y="13"/>
                    </a:lnTo>
                    <a:lnTo>
                      <a:pt x="70" y="7"/>
                    </a:lnTo>
                    <a:lnTo>
                      <a:pt x="6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4" name="Freeform 163"/>
              <p:cNvSpPr>
                <a:spLocks/>
              </p:cNvSpPr>
              <p:nvPr/>
            </p:nvSpPr>
            <p:spPr bwMode="auto">
              <a:xfrm>
                <a:off x="5773" y="2803"/>
                <a:ext cx="25" cy="6"/>
              </a:xfrm>
              <a:custGeom>
                <a:avLst/>
                <a:gdLst>
                  <a:gd name="T0" fmla="*/ 0 w 52"/>
                  <a:gd name="T1" fmla="*/ 0 h 15"/>
                  <a:gd name="T2" fmla="*/ 0 w 52"/>
                  <a:gd name="T3" fmla="*/ 0 h 15"/>
                  <a:gd name="T4" fmla="*/ 0 w 52"/>
                  <a:gd name="T5" fmla="*/ 0 h 15"/>
                  <a:gd name="T6" fmla="*/ 0 w 52"/>
                  <a:gd name="T7" fmla="*/ 0 h 15"/>
                  <a:gd name="T8" fmla="*/ 0 w 52"/>
                  <a:gd name="T9" fmla="*/ 0 h 15"/>
                  <a:gd name="T10" fmla="*/ 0 w 52"/>
                  <a:gd name="T11" fmla="*/ 0 h 15"/>
                  <a:gd name="T12" fmla="*/ 0 w 52"/>
                  <a:gd name="T13" fmla="*/ 0 h 15"/>
                  <a:gd name="T14" fmla="*/ 0 w 52"/>
                  <a:gd name="T15" fmla="*/ 0 h 15"/>
                  <a:gd name="T16" fmla="*/ 0 w 52"/>
                  <a:gd name="T17" fmla="*/ 0 h 15"/>
                  <a:gd name="T18" fmla="*/ 0 w 52"/>
                  <a:gd name="T19" fmla="*/ 0 h 15"/>
                  <a:gd name="T20" fmla="*/ 0 w 52"/>
                  <a:gd name="T21" fmla="*/ 0 h 15"/>
                  <a:gd name="T22" fmla="*/ 0 w 52"/>
                  <a:gd name="T23" fmla="*/ 0 h 15"/>
                  <a:gd name="T24" fmla="*/ 0 w 52"/>
                  <a:gd name="T25" fmla="*/ 0 h 15"/>
                  <a:gd name="T26" fmla="*/ 0 w 52"/>
                  <a:gd name="T27" fmla="*/ 0 h 15"/>
                  <a:gd name="T28" fmla="*/ 0 w 52"/>
                  <a:gd name="T29" fmla="*/ 0 h 15"/>
                  <a:gd name="T30" fmla="*/ 0 w 52"/>
                  <a:gd name="T31" fmla="*/ 0 h 15"/>
                  <a:gd name="T32" fmla="*/ 0 w 52"/>
                  <a:gd name="T33" fmla="*/ 0 h 15"/>
                  <a:gd name="T34" fmla="*/ 0 w 52"/>
                  <a:gd name="T35" fmla="*/ 0 h 15"/>
                  <a:gd name="T36" fmla="*/ 0 w 52"/>
                  <a:gd name="T37" fmla="*/ 0 h 15"/>
                  <a:gd name="T38" fmla="*/ 0 w 52"/>
                  <a:gd name="T39" fmla="*/ 0 h 15"/>
                  <a:gd name="T40" fmla="*/ 0 w 52"/>
                  <a:gd name="T41" fmla="*/ 0 h 15"/>
                  <a:gd name="T42" fmla="*/ 0 w 52"/>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15"/>
                  <a:gd name="T68" fmla="*/ 52 w 52"/>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15">
                    <a:moveTo>
                      <a:pt x="0" y="0"/>
                    </a:moveTo>
                    <a:lnTo>
                      <a:pt x="5" y="0"/>
                    </a:lnTo>
                    <a:lnTo>
                      <a:pt x="12" y="1"/>
                    </a:lnTo>
                    <a:lnTo>
                      <a:pt x="18" y="1"/>
                    </a:lnTo>
                    <a:lnTo>
                      <a:pt x="24" y="1"/>
                    </a:lnTo>
                    <a:lnTo>
                      <a:pt x="31" y="0"/>
                    </a:lnTo>
                    <a:lnTo>
                      <a:pt x="38" y="0"/>
                    </a:lnTo>
                    <a:lnTo>
                      <a:pt x="44" y="0"/>
                    </a:lnTo>
                    <a:lnTo>
                      <a:pt x="52" y="0"/>
                    </a:lnTo>
                    <a:lnTo>
                      <a:pt x="52" y="2"/>
                    </a:lnTo>
                    <a:lnTo>
                      <a:pt x="52" y="4"/>
                    </a:lnTo>
                    <a:lnTo>
                      <a:pt x="44" y="7"/>
                    </a:lnTo>
                    <a:lnTo>
                      <a:pt x="37" y="9"/>
                    </a:lnTo>
                    <a:lnTo>
                      <a:pt x="29" y="12"/>
                    </a:lnTo>
                    <a:lnTo>
                      <a:pt x="21" y="15"/>
                    </a:lnTo>
                    <a:lnTo>
                      <a:pt x="13" y="15"/>
                    </a:lnTo>
                    <a:lnTo>
                      <a:pt x="7" y="13"/>
                    </a:lnTo>
                    <a:lnTo>
                      <a:pt x="3" y="10"/>
                    </a:lnTo>
                    <a:lnTo>
                      <a:pt x="2" y="7"/>
                    </a:lnTo>
                    <a:lnTo>
                      <a:pt x="0" y="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588845" name="Rectangle 164"/>
            <p:cNvSpPr>
              <a:spLocks noChangeArrowheads="1"/>
            </p:cNvSpPr>
            <p:nvPr/>
          </p:nvSpPr>
          <p:spPr bwMode="auto">
            <a:xfrm>
              <a:off x="3954472" y="5472885"/>
              <a:ext cx="2078684" cy="5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Neurotransmitter</a:t>
              </a:r>
              <a:b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Dysfunction</a:t>
              </a:r>
              <a:endParaRPr kumimoji="0" lang="en-US" altLang="en-US" sz="1778" b="0" i="0" u="none" strike="noStrike" kern="1200" cap="none" spc="0" normalizeH="0" baseline="0" noProof="0" dirty="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214" name="Freeform 177"/>
            <p:cNvSpPr>
              <a:spLocks/>
            </p:cNvSpPr>
            <p:nvPr/>
          </p:nvSpPr>
          <p:spPr bwMode="auto">
            <a:xfrm rot="8642342" flipH="1" flipV="1">
              <a:off x="4649287" y="3774344"/>
              <a:ext cx="589635" cy="387283"/>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356390" name="Explosion 2 178"/>
          <p:cNvSpPr>
            <a:spLocks noChangeArrowheads="1"/>
          </p:cNvSpPr>
          <p:nvPr/>
        </p:nvSpPr>
        <p:spPr bwMode="auto">
          <a:xfrm rot="-636386">
            <a:off x="12700" y="504825"/>
            <a:ext cx="1593850" cy="1109663"/>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82" name="TextBox 181"/>
          <p:cNvSpPr txBox="1"/>
          <p:nvPr/>
        </p:nvSpPr>
        <p:spPr bwMode="auto">
          <a:xfrm>
            <a:off x="6999010" y="5530246"/>
            <a:ext cx="1121333" cy="420564"/>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SGLT2i</a:t>
            </a:r>
          </a:p>
        </p:txBody>
      </p:sp>
      <p:pic>
        <p:nvPicPr>
          <p:cNvPr id="647201" name="Picture 177" descr="Ominous Octet-slid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275" y="3052763"/>
            <a:ext cx="1438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203" name="Picture 186" descr="Musc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54553">
            <a:off x="5619750" y="4573588"/>
            <a:ext cx="27574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36" name="Rectangle 47"/>
          <p:cNvSpPr>
            <a:spLocks noChangeArrowheads="1"/>
          </p:cNvSpPr>
          <p:nvPr/>
        </p:nvSpPr>
        <p:spPr bwMode="auto">
          <a:xfrm rot="21404812">
            <a:off x="5892800" y="4664075"/>
            <a:ext cx="2117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Uptake</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165" name="TextBox 164"/>
          <p:cNvSpPr txBox="1"/>
          <p:nvPr/>
        </p:nvSpPr>
        <p:spPr bwMode="auto">
          <a:xfrm rot="20963614">
            <a:off x="167402" y="898793"/>
            <a:ext cx="1121333" cy="420564"/>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SGLT2i</a:t>
            </a:r>
          </a:p>
        </p:txBody>
      </p:sp>
      <p:sp>
        <p:nvSpPr>
          <p:cNvPr id="3" name="TextBox 2"/>
          <p:cNvSpPr txBox="1"/>
          <p:nvPr/>
        </p:nvSpPr>
        <p:spPr>
          <a:xfrm>
            <a:off x="138276" y="6393731"/>
            <a:ext cx="2715808" cy="338554"/>
          </a:xfrm>
          <a:prstGeom prst="rect">
            <a:avLst/>
          </a:prstGeom>
          <a:noFill/>
        </p:spPr>
        <p:txBody>
          <a:bodyPr wrap="none" rtlCol="0">
            <a:spAutoFit/>
          </a:bodyPr>
          <a:lstStyle/>
          <a:p>
            <a:r>
              <a:rPr lang="en-US" sz="1600" b="1" dirty="0">
                <a:solidFill>
                  <a:srgbClr val="FFCCFF"/>
                </a:solidFill>
              </a:rPr>
              <a:t>Diabetes 58:773-795, 2009</a:t>
            </a:r>
          </a:p>
        </p:txBody>
      </p:sp>
    </p:spTree>
    <p:custDataLst>
      <p:tags r:id="rId2"/>
    </p:custDataLst>
    <p:extLst>
      <p:ext uri="{BB962C8B-B14F-4D97-AF65-F5344CB8AC3E}">
        <p14:creationId xmlns:p14="http://schemas.microsoft.com/office/powerpoint/2010/main" val="926153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idx="4294967295"/>
          </p:nvPr>
        </p:nvSpPr>
        <p:spPr>
          <a:xfrm>
            <a:off x="914400" y="588963"/>
            <a:ext cx="7340600" cy="742950"/>
          </a:xfrm>
          <a:solidFill>
            <a:srgbClr val="FF6600"/>
          </a:solidFill>
          <a:ln>
            <a:solidFill>
              <a:srgbClr val="FF6600"/>
            </a:solidFill>
            <a:miter lim="800000"/>
            <a:headEnd/>
            <a:tailEnd/>
          </a:ln>
        </p:spPr>
        <p:txBody>
          <a:bodyPr/>
          <a:lstStyle/>
          <a:p>
            <a:r>
              <a:rPr lang="en-US" altLang="en-US" sz="4800">
                <a:solidFill>
                  <a:schemeClr val="bg1"/>
                </a:solidFill>
              </a:rPr>
              <a:t>TREATMENT OF T2DM</a:t>
            </a:r>
          </a:p>
        </p:txBody>
      </p:sp>
      <p:sp>
        <p:nvSpPr>
          <p:cNvPr id="75779" name="Rectangle 4"/>
          <p:cNvSpPr>
            <a:spLocks noGrp="1" noChangeArrowheads="1"/>
          </p:cNvSpPr>
          <p:nvPr>
            <p:ph type="subTitle" idx="4294967295"/>
          </p:nvPr>
        </p:nvSpPr>
        <p:spPr>
          <a:xfrm>
            <a:off x="717550" y="1863725"/>
            <a:ext cx="8066088" cy="3722688"/>
          </a:xfrm>
        </p:spPr>
        <p:txBody>
          <a:bodyPr/>
          <a:lstStyle/>
          <a:p>
            <a:pPr marL="812810" indent="-812810">
              <a:spcBef>
                <a:spcPct val="0"/>
              </a:spcBef>
              <a:spcAft>
                <a:spcPct val="50000"/>
              </a:spcAft>
              <a:buFontTx/>
              <a:buNone/>
              <a:defRPr/>
            </a:pPr>
            <a:r>
              <a:rPr lang="en-US" altLang="en-US" sz="2844">
                <a:solidFill>
                  <a:srgbClr val="FFFF00"/>
                </a:solidFill>
              </a:rPr>
              <a:t>(1)</a:t>
            </a:r>
            <a:r>
              <a:rPr lang="en-US" altLang="en-US" sz="2844">
                <a:solidFill>
                  <a:srgbClr val="FFFFFF"/>
                </a:solidFill>
              </a:rPr>
              <a:t>	</a:t>
            </a:r>
            <a:r>
              <a:rPr lang="en-US" altLang="en-US" sz="2844">
                <a:solidFill>
                  <a:srgbClr val="FFFF00"/>
                </a:solidFill>
              </a:rPr>
              <a:t>Will require multiple drugs in </a:t>
            </a:r>
            <a:r>
              <a:rPr lang="en-US" altLang="en-US" sz="2844" i="1">
                <a:solidFill>
                  <a:srgbClr val="FFFF00"/>
                </a:solidFill>
              </a:rPr>
              <a:t>combination</a:t>
            </a:r>
            <a:r>
              <a:rPr lang="en-US" altLang="en-US" sz="2844">
                <a:solidFill>
                  <a:srgbClr val="FFFF00"/>
                </a:solidFill>
              </a:rPr>
              <a:t> to correct multiple pathophysiologic defects</a:t>
            </a:r>
          </a:p>
          <a:p>
            <a:pPr marL="812810" indent="-812810">
              <a:spcBef>
                <a:spcPct val="0"/>
              </a:spcBef>
              <a:spcAft>
                <a:spcPct val="50000"/>
              </a:spcAft>
              <a:buFontTx/>
              <a:buNone/>
              <a:defRPr/>
            </a:pPr>
            <a:r>
              <a:rPr lang="en-US" altLang="en-US" sz="2844">
                <a:solidFill>
                  <a:srgbClr val="00FE00"/>
                </a:solidFill>
              </a:rPr>
              <a:t>(2)</a:t>
            </a:r>
            <a:r>
              <a:rPr lang="en-US" altLang="en-US" sz="2844">
                <a:solidFill>
                  <a:srgbClr val="FFFFFF"/>
                </a:solidFill>
              </a:rPr>
              <a:t>	</a:t>
            </a:r>
            <a:r>
              <a:rPr lang="en-US" altLang="en-US" sz="2844">
                <a:solidFill>
                  <a:srgbClr val="00FE00"/>
                </a:solidFill>
              </a:rPr>
              <a:t>Should be based upon </a:t>
            </a:r>
            <a:r>
              <a:rPr lang="en-US" altLang="en-US" sz="2844" i="1">
                <a:solidFill>
                  <a:srgbClr val="00FE00"/>
                </a:solidFill>
              </a:rPr>
              <a:t>known pathogenic abnormalities</a:t>
            </a:r>
            <a:r>
              <a:rPr lang="en-US" altLang="en-US" sz="2844">
                <a:solidFill>
                  <a:srgbClr val="00FE00"/>
                </a:solidFill>
              </a:rPr>
              <a:t>, and NOT simply on the reduction in HbA1c</a:t>
            </a:r>
          </a:p>
          <a:p>
            <a:pPr marL="812810" indent="-812810">
              <a:spcBef>
                <a:spcPct val="0"/>
              </a:spcBef>
              <a:spcAft>
                <a:spcPct val="50000"/>
              </a:spcAft>
              <a:buFontTx/>
              <a:buNone/>
              <a:defRPr/>
            </a:pPr>
            <a:r>
              <a:rPr lang="en-US" altLang="en-US" sz="2844">
                <a:solidFill>
                  <a:srgbClr val="FF99FF"/>
                </a:solidFill>
              </a:rPr>
              <a:t>(3)	Must be started </a:t>
            </a:r>
            <a:r>
              <a:rPr lang="en-US" altLang="en-US" sz="2844" i="1">
                <a:solidFill>
                  <a:srgbClr val="FF99FF"/>
                </a:solidFill>
              </a:rPr>
              <a:t>early</a:t>
            </a:r>
            <a:r>
              <a:rPr lang="en-US" altLang="en-US" sz="2844">
                <a:solidFill>
                  <a:srgbClr val="FF99FF"/>
                </a:solidFill>
              </a:rPr>
              <a:t> in the natural history of T2DM, if progressive beta cell failure is to be prevented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779">
                                            <p:txEl>
                                              <p:pRg st="1" end="1"/>
                                            </p:txEl>
                                          </p:spTgt>
                                        </p:tgtEl>
                                        <p:attrNameLst>
                                          <p:attrName>style.visibility</p:attrName>
                                        </p:attrNameLst>
                                      </p:cBhvr>
                                      <p:to>
                                        <p:strVal val="visible"/>
                                      </p:to>
                                    </p:set>
                                    <p:animEffect transition="in" filter="fade">
                                      <p:cBhvr>
                                        <p:cTn id="12" dur="500"/>
                                        <p:tgtEl>
                                          <p:spTgt spid="75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779">
                                            <p:txEl>
                                              <p:pRg st="2" end="2"/>
                                            </p:txEl>
                                          </p:spTgt>
                                        </p:tgtEl>
                                        <p:attrNameLst>
                                          <p:attrName>style.visibility</p:attrName>
                                        </p:attrNameLst>
                                      </p:cBhvr>
                                      <p:to>
                                        <p:strVal val="visible"/>
                                      </p:to>
                                    </p:set>
                                    <p:animEffect transition="in" filter="fade">
                                      <p:cBhvr>
                                        <p:cTn id="17" dur="500"/>
                                        <p:tgtEl>
                                          <p:spTgt spid="75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a:off x="495300" y="147683"/>
            <a:ext cx="8122356" cy="885825"/>
          </a:xfrm>
          <a:prstGeom prst="rect">
            <a:avLst/>
          </a:prstGeom>
          <a:solidFill>
            <a:srgbClr val="FF7F00"/>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FFFFFF"/>
                </a:solidFill>
                <a:effectLst/>
                <a:uLnTx/>
                <a:uFillTx/>
                <a:latin typeface="Helvetica" charset="0"/>
                <a:ea typeface="MS PGothic" pitchFamily="34" charset="-128"/>
                <a:cs typeface="+mn-cs"/>
              </a:rPr>
              <a:t>SGLT 2 INHIBITION: MEETING UNMET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a:ln>
                  <a:noFill/>
                </a:ln>
                <a:solidFill>
                  <a:srgbClr val="FFFFFF"/>
                </a:solidFill>
                <a:effectLst/>
                <a:uLnTx/>
                <a:uFillTx/>
                <a:latin typeface="Helvetica" charset="0"/>
                <a:ea typeface="MS PGothic" pitchFamily="34" charset="-128"/>
                <a:cs typeface="+mn-cs"/>
              </a:rPr>
              <a:t>NEEDS IN DIABETES CARE</a:t>
            </a:r>
          </a:p>
        </p:txBody>
      </p:sp>
      <p:sp>
        <p:nvSpPr>
          <p:cNvPr id="99331" name="Text Box 3"/>
          <p:cNvSpPr txBox="1">
            <a:spLocks noChangeArrowheads="1"/>
          </p:cNvSpPr>
          <p:nvPr/>
        </p:nvSpPr>
        <p:spPr bwMode="auto">
          <a:xfrm>
            <a:off x="890144" y="1350965"/>
            <a:ext cx="2831224" cy="1200329"/>
          </a:xfrm>
          <a:prstGeom prst="rect">
            <a:avLst/>
          </a:prstGeom>
          <a:solidFill>
            <a:srgbClr val="FFFF00"/>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Corrects a Novel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Pathophysiologic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Defect</a:t>
            </a:r>
          </a:p>
        </p:txBody>
      </p:sp>
      <p:grpSp>
        <p:nvGrpSpPr>
          <p:cNvPr id="2" name="Group 16"/>
          <p:cNvGrpSpPr>
            <a:grpSpLocks/>
          </p:cNvGrpSpPr>
          <p:nvPr/>
        </p:nvGrpSpPr>
        <p:grpSpPr bwMode="auto">
          <a:xfrm>
            <a:off x="5293078" y="1228728"/>
            <a:ext cx="1603022" cy="1184275"/>
            <a:chOff x="2959" y="1136"/>
            <a:chExt cx="1010" cy="746"/>
          </a:xfrm>
        </p:grpSpPr>
        <p:sp>
          <p:nvSpPr>
            <p:cNvPr id="99355" name="Rectangle 5"/>
            <p:cNvSpPr>
              <a:spLocks noChangeArrowheads="1"/>
            </p:cNvSpPr>
            <p:nvPr/>
          </p:nvSpPr>
          <p:spPr bwMode="auto">
            <a:xfrm>
              <a:off x="2959" y="1136"/>
              <a:ext cx="1010" cy="746"/>
            </a:xfrm>
            <a:prstGeom prst="rect">
              <a:avLst/>
            </a:prstGeom>
            <a:solidFill>
              <a:srgbClr val="FF000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34" name="Text Box 6"/>
            <p:cNvSpPr txBox="1">
              <a:spLocks noChangeArrowheads="1"/>
            </p:cNvSpPr>
            <p:nvPr/>
          </p:nvSpPr>
          <p:spPr bwMode="auto">
            <a:xfrm>
              <a:off x="3022" y="1250"/>
              <a:ext cx="925" cy="52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Helvetica" pitchFamily="64" charset="0"/>
                  <a:ea typeface="ＭＳ Ｐゴシック" pitchFamily="64" charset="-128"/>
                  <a:cs typeface="+mn-cs"/>
                </a:rPr>
                <a:t>Reduces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Helvetica" pitchFamily="64" charset="0"/>
                  <a:ea typeface="ＭＳ Ｐゴシック" pitchFamily="64" charset="-128"/>
                  <a:cs typeface="+mn-cs"/>
                </a:rPr>
                <a:t>HbA</a:t>
              </a:r>
              <a:r>
                <a:rPr kumimoji="0" lang="en-US" sz="2400" b="1" i="0" u="none" strike="noStrike" kern="1200" cap="none" spc="0" normalizeH="0" baseline="-25000" noProof="0" dirty="0">
                  <a:ln>
                    <a:noFill/>
                  </a:ln>
                  <a:solidFill>
                    <a:srgbClr val="FFFFFF"/>
                  </a:solidFill>
                  <a:effectLst/>
                  <a:uLnTx/>
                  <a:uFillTx/>
                  <a:latin typeface="Helvetica" pitchFamily="64" charset="0"/>
                  <a:ea typeface="ＭＳ Ｐゴシック" pitchFamily="64" charset="-128"/>
                  <a:cs typeface="+mn-cs"/>
                </a:rPr>
                <a:t>1c</a:t>
              </a:r>
            </a:p>
          </p:txBody>
        </p:sp>
      </p:grpSp>
      <p:grpSp>
        <p:nvGrpSpPr>
          <p:cNvPr id="3" name="Group 17"/>
          <p:cNvGrpSpPr>
            <a:grpSpLocks/>
          </p:cNvGrpSpPr>
          <p:nvPr/>
        </p:nvGrpSpPr>
        <p:grpSpPr bwMode="auto">
          <a:xfrm>
            <a:off x="844539" y="3338513"/>
            <a:ext cx="2006967" cy="1192212"/>
            <a:chOff x="508" y="2198"/>
            <a:chExt cx="1264" cy="751"/>
          </a:xfrm>
        </p:grpSpPr>
        <p:sp>
          <p:nvSpPr>
            <p:cNvPr id="99353" name="Rectangle 8"/>
            <p:cNvSpPr>
              <a:spLocks noChangeArrowheads="1"/>
            </p:cNvSpPr>
            <p:nvPr/>
          </p:nvSpPr>
          <p:spPr bwMode="auto">
            <a:xfrm>
              <a:off x="544" y="2198"/>
              <a:ext cx="1171" cy="751"/>
            </a:xfrm>
            <a:prstGeom prst="rect">
              <a:avLst/>
            </a:prstGeom>
            <a:solidFill>
              <a:srgbClr val="D0A07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35" name="Text Box 7"/>
            <p:cNvSpPr txBox="1">
              <a:spLocks noChangeArrowheads="1"/>
            </p:cNvSpPr>
            <p:nvPr/>
          </p:nvSpPr>
          <p:spPr bwMode="auto">
            <a:xfrm>
              <a:off x="508" y="2315"/>
              <a:ext cx="1264" cy="52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Helvetica" pitchFamily="64" charset="0"/>
                  <a:ea typeface="ＭＳ Ｐゴシック" pitchFamily="64" charset="-128"/>
                  <a:cs typeface="+mn-cs"/>
                </a:rPr>
                <a:t>Promotes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Helvetica" pitchFamily="64" charset="0"/>
                  <a:ea typeface="ＭＳ Ｐゴシック" pitchFamily="64" charset="-128"/>
                  <a:cs typeface="+mn-cs"/>
                </a:rPr>
                <a:t>Weight Loss</a:t>
              </a:r>
            </a:p>
          </p:txBody>
        </p:sp>
      </p:grpSp>
      <p:sp>
        <p:nvSpPr>
          <p:cNvPr id="99337" name="Text Box 9"/>
          <p:cNvSpPr txBox="1">
            <a:spLocks noChangeArrowheads="1"/>
          </p:cNvSpPr>
          <p:nvPr/>
        </p:nvSpPr>
        <p:spPr bwMode="auto">
          <a:xfrm>
            <a:off x="6336655" y="3040064"/>
            <a:ext cx="2507418" cy="1569660"/>
          </a:xfrm>
          <a:prstGeom prst="rect">
            <a:avLst/>
          </a:prstGeom>
          <a:solidFill>
            <a:srgbClr val="66FFFF"/>
          </a:solidFill>
          <a:ln w="9525">
            <a:solidFill>
              <a:schemeClr val="tx1"/>
            </a:solid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Complements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Action of Other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Antidiabetic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Helvetica" charset="0"/>
                <a:ea typeface="MS PGothic" pitchFamily="34" charset="-128"/>
                <a:cs typeface="+mn-cs"/>
              </a:rPr>
              <a:t>Agents</a:t>
            </a:r>
          </a:p>
        </p:txBody>
      </p:sp>
      <p:grpSp>
        <p:nvGrpSpPr>
          <p:cNvPr id="4" name="Group 18"/>
          <p:cNvGrpSpPr>
            <a:grpSpLocks/>
          </p:cNvGrpSpPr>
          <p:nvPr/>
        </p:nvGrpSpPr>
        <p:grpSpPr bwMode="auto">
          <a:xfrm>
            <a:off x="1195212" y="5051425"/>
            <a:ext cx="1859844" cy="1201738"/>
            <a:chOff x="765" y="3103"/>
            <a:chExt cx="1171" cy="757"/>
          </a:xfrm>
        </p:grpSpPr>
        <p:sp>
          <p:nvSpPr>
            <p:cNvPr id="99351" name="Rectangle 11"/>
            <p:cNvSpPr>
              <a:spLocks noChangeArrowheads="1"/>
            </p:cNvSpPr>
            <p:nvPr/>
          </p:nvSpPr>
          <p:spPr bwMode="auto">
            <a:xfrm>
              <a:off x="765" y="3103"/>
              <a:ext cx="1171" cy="751"/>
            </a:xfrm>
            <a:prstGeom prst="rect">
              <a:avLst/>
            </a:prstGeom>
            <a:solidFill>
              <a:srgbClr val="B0FF89"/>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8" name="Text Box 12"/>
            <p:cNvSpPr txBox="1">
              <a:spLocks noChangeArrowheads="1"/>
            </p:cNvSpPr>
            <p:nvPr/>
          </p:nvSpPr>
          <p:spPr bwMode="auto">
            <a:xfrm>
              <a:off x="909" y="3104"/>
              <a:ext cx="978" cy="756"/>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Helvetica" pitchFamily="64" charset="0"/>
                  <a:ea typeface="ＭＳ Ｐゴシック" pitchFamily="64" charset="-128"/>
                  <a:cs typeface="+mn-cs"/>
                </a:rPr>
                <a:t>Reduces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Helvetica" pitchFamily="64" charset="0"/>
                  <a:ea typeface="ＭＳ Ｐゴシック" pitchFamily="64" charset="-128"/>
                  <a:cs typeface="+mn-cs"/>
                </a:rPr>
                <a:t>Blood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Helvetica" pitchFamily="64" charset="0"/>
                  <a:ea typeface="ＭＳ Ｐゴシック" pitchFamily="64" charset="-128"/>
                  <a:cs typeface="+mn-cs"/>
                </a:rPr>
                <a:t>Pressure</a:t>
              </a:r>
            </a:p>
          </p:txBody>
        </p:sp>
      </p:grpSp>
      <p:grpSp>
        <p:nvGrpSpPr>
          <p:cNvPr id="5" name="Group 19"/>
          <p:cNvGrpSpPr>
            <a:grpSpLocks/>
          </p:cNvGrpSpPr>
          <p:nvPr/>
        </p:nvGrpSpPr>
        <p:grpSpPr bwMode="auto">
          <a:xfrm>
            <a:off x="3664666" y="5754733"/>
            <a:ext cx="2271155" cy="873125"/>
            <a:chOff x="3025" y="3238"/>
            <a:chExt cx="1431" cy="550"/>
          </a:xfrm>
        </p:grpSpPr>
        <p:sp>
          <p:nvSpPr>
            <p:cNvPr id="99349" name="Rectangle 13"/>
            <p:cNvSpPr>
              <a:spLocks noChangeArrowheads="1"/>
            </p:cNvSpPr>
            <p:nvPr/>
          </p:nvSpPr>
          <p:spPr bwMode="auto">
            <a:xfrm>
              <a:off x="3066" y="3265"/>
              <a:ext cx="1354" cy="523"/>
            </a:xfrm>
            <a:prstGeom prst="rect">
              <a:avLst/>
            </a:prstGeom>
            <a:solidFill>
              <a:srgbClr val="FF99CC"/>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 name="Text Box 14"/>
            <p:cNvSpPr txBox="1">
              <a:spLocks noChangeArrowheads="1"/>
            </p:cNvSpPr>
            <p:nvPr/>
          </p:nvSpPr>
          <p:spPr bwMode="auto">
            <a:xfrm>
              <a:off x="3025" y="3238"/>
              <a:ext cx="1431" cy="52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pitchFamily="64" charset="0"/>
                  <a:ea typeface="ＭＳ Ｐゴシック" pitchFamily="64" charset="-128"/>
                  <a:cs typeface="+mn-cs"/>
                </a:rPr>
                <a:t>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Helvetica" pitchFamily="64" charset="0"/>
                  <a:ea typeface="ＭＳ Ｐゴシック" pitchFamily="64" charset="-128"/>
                  <a:cs typeface="+mn-cs"/>
                </a:rPr>
                <a:t>Hypoglycemia</a:t>
              </a:r>
            </a:p>
          </p:txBody>
        </p:sp>
      </p:grpSp>
      <p:grpSp>
        <p:nvGrpSpPr>
          <p:cNvPr id="6" name="Group 24"/>
          <p:cNvGrpSpPr>
            <a:grpSpLocks/>
          </p:cNvGrpSpPr>
          <p:nvPr/>
        </p:nvGrpSpPr>
        <p:grpSpPr bwMode="auto">
          <a:xfrm>
            <a:off x="3495324" y="2944813"/>
            <a:ext cx="2137833" cy="2163762"/>
            <a:chOff x="3495675" y="2944813"/>
            <a:chExt cx="2136775" cy="2163762"/>
          </a:xfrm>
        </p:grpSpPr>
        <p:sp>
          <p:nvSpPr>
            <p:cNvPr id="99347" name="Oval 15"/>
            <p:cNvSpPr>
              <a:spLocks noChangeArrowheads="1"/>
            </p:cNvSpPr>
            <p:nvPr/>
          </p:nvSpPr>
          <p:spPr bwMode="auto">
            <a:xfrm>
              <a:off x="3495675" y="2944813"/>
              <a:ext cx="2136775" cy="2163762"/>
            </a:xfrm>
            <a:prstGeom prst="ellipse">
              <a:avLst/>
            </a:prstGeom>
            <a:solidFill>
              <a:schemeClr val="bg1"/>
            </a:solidFill>
            <a:ln w="28575">
              <a:solidFill>
                <a:srgbClr val="FF0000"/>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0000"/>
                </a:solidFill>
                <a:effectLst/>
                <a:uLnTx/>
                <a:uFillTx/>
                <a:latin typeface="Helvetica" charset="0"/>
                <a:ea typeface="MS PGothic" pitchFamily="34" charset="-128"/>
                <a:cs typeface="+mn-cs"/>
              </a:endParaRPr>
            </a:p>
          </p:txBody>
        </p:sp>
        <p:sp>
          <p:nvSpPr>
            <p:cNvPr id="99348" name="Text Box 20"/>
            <p:cNvSpPr txBox="1">
              <a:spLocks noChangeArrowheads="1"/>
            </p:cNvSpPr>
            <p:nvPr/>
          </p:nvSpPr>
          <p:spPr bwMode="auto">
            <a:xfrm>
              <a:off x="3657791" y="3205163"/>
              <a:ext cx="1825237" cy="156966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pitchFamily="64" charset="0"/>
                  <a:ea typeface="ＭＳ Ｐゴシック" pitchFamily="64" charset="-128"/>
                  <a:cs typeface="+mn-cs"/>
                </a:rPr>
                <a:t>Improves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Helvetica" pitchFamily="64" charset="0"/>
                  <a:ea typeface="ＭＳ Ｐゴシック" pitchFamily="64" charset="-128"/>
                  <a:cs typeface="+mn-cs"/>
                </a:rPr>
                <a:t>Glycemic</a:t>
              </a:r>
              <a:endParaRPr kumimoji="0" lang="en-US" sz="2400" b="1" i="0" u="none" strike="noStrike" kern="1200" cap="none" spc="0" normalizeH="0" baseline="0" noProof="0" dirty="0">
                <a:ln>
                  <a:noFill/>
                </a:ln>
                <a:solidFill>
                  <a:srgbClr val="FF0000"/>
                </a:solidFill>
                <a:effectLst/>
                <a:uLnTx/>
                <a:uFillTx/>
                <a:latin typeface="Helvetica" pitchFamily="64" charset="0"/>
                <a:ea typeface="ＭＳ Ｐゴシック" pitchFamily="6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pitchFamily="64" charset="0"/>
                  <a:ea typeface="ＭＳ Ｐゴシック" pitchFamily="64" charset="-128"/>
                  <a:cs typeface="+mn-cs"/>
                </a:rPr>
                <a:t>Control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Helvetica" pitchFamily="64" charset="0"/>
                  <a:ea typeface="ＭＳ Ｐゴシック" pitchFamily="64" charset="-128"/>
                  <a:cs typeface="+mn-cs"/>
                </a:rPr>
                <a:t>and CVRFs</a:t>
              </a:r>
            </a:p>
          </p:txBody>
        </p:sp>
      </p:grpSp>
      <p:grpSp>
        <p:nvGrpSpPr>
          <p:cNvPr id="7" name="Group 25"/>
          <p:cNvGrpSpPr>
            <a:grpSpLocks/>
          </p:cNvGrpSpPr>
          <p:nvPr/>
        </p:nvGrpSpPr>
        <p:grpSpPr bwMode="auto">
          <a:xfrm>
            <a:off x="2899834" y="2493971"/>
            <a:ext cx="3352800" cy="3201987"/>
            <a:chOff x="2900363" y="2493963"/>
            <a:chExt cx="3352800" cy="3202000"/>
          </a:xfrm>
        </p:grpSpPr>
        <p:sp>
          <p:nvSpPr>
            <p:cNvPr id="99340" name="Line 23"/>
            <p:cNvSpPr>
              <a:spLocks noChangeShapeType="1"/>
            </p:cNvSpPr>
            <p:nvPr/>
          </p:nvSpPr>
          <p:spPr bwMode="auto">
            <a:xfrm>
              <a:off x="3575050" y="2560638"/>
              <a:ext cx="412750" cy="496887"/>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1" name="Line 24"/>
            <p:cNvSpPr>
              <a:spLocks noChangeShapeType="1"/>
            </p:cNvSpPr>
            <p:nvPr/>
          </p:nvSpPr>
          <p:spPr bwMode="auto">
            <a:xfrm rot="3873461">
              <a:off x="4912519" y="2451894"/>
              <a:ext cx="412750" cy="496888"/>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2" name="Line 25"/>
            <p:cNvSpPr>
              <a:spLocks noChangeShapeType="1"/>
            </p:cNvSpPr>
            <p:nvPr/>
          </p:nvSpPr>
          <p:spPr bwMode="auto">
            <a:xfrm rot="-10778971">
              <a:off x="4683512" y="5100055"/>
              <a:ext cx="606" cy="595908"/>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3" name="Line 26"/>
            <p:cNvSpPr>
              <a:spLocks noChangeShapeType="1"/>
            </p:cNvSpPr>
            <p:nvPr/>
          </p:nvSpPr>
          <p:spPr bwMode="auto">
            <a:xfrm rot="-6445414">
              <a:off x="3184648" y="4807068"/>
              <a:ext cx="412750" cy="496887"/>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4" name="Line 27"/>
            <p:cNvSpPr>
              <a:spLocks noChangeShapeType="1"/>
            </p:cNvSpPr>
            <p:nvPr/>
          </p:nvSpPr>
          <p:spPr bwMode="auto">
            <a:xfrm rot="-3095702">
              <a:off x="2942432" y="3667919"/>
              <a:ext cx="412750" cy="496887"/>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5" name="Line 28"/>
            <p:cNvSpPr>
              <a:spLocks noChangeShapeType="1"/>
            </p:cNvSpPr>
            <p:nvPr/>
          </p:nvSpPr>
          <p:spPr bwMode="auto">
            <a:xfrm rot="3095702" flipH="1">
              <a:off x="5798344" y="3591268"/>
              <a:ext cx="412750" cy="496888"/>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99346" name="Line 28"/>
            <p:cNvSpPr>
              <a:spLocks noChangeShapeType="1"/>
            </p:cNvSpPr>
            <p:nvPr/>
          </p:nvSpPr>
          <p:spPr bwMode="auto">
            <a:xfrm rot="3095702" flipH="1">
              <a:off x="5363555" y="4809693"/>
              <a:ext cx="586356" cy="320071"/>
            </a:xfrm>
            <a:prstGeom prst="line">
              <a:avLst/>
            </a:prstGeom>
            <a:noFill/>
            <a:ln w="76200">
              <a:solidFill>
                <a:schemeClr val="bg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t-BR"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136203" name="TextBox 7"/>
          <p:cNvSpPr txBox="1">
            <a:spLocks noChangeArrowheads="1"/>
          </p:cNvSpPr>
          <p:nvPr/>
        </p:nvSpPr>
        <p:spPr bwMode="auto">
          <a:xfrm>
            <a:off x="5997163" y="5072107"/>
            <a:ext cx="2132315" cy="830997"/>
          </a:xfrm>
          <a:prstGeom prst="rect">
            <a:avLst/>
          </a:prstGeom>
          <a:solidFill>
            <a:srgbClr val="FF66CC"/>
          </a:solidFill>
          <a:ln w="9525">
            <a:solidFill>
              <a:srgbClr val="CCFF99"/>
            </a:solid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Reversal of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Glucotoxicity</a:t>
            </a:r>
          </a:p>
        </p:txBody>
      </p:sp>
    </p:spTree>
    <p:extLst>
      <p:ext uri="{BB962C8B-B14F-4D97-AF65-F5344CB8AC3E}">
        <p14:creationId xmlns:p14="http://schemas.microsoft.com/office/powerpoint/2010/main" val="5389428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fade">
                                      <p:cBhvr>
                                        <p:cTn id="7" dur="1000"/>
                                        <p:tgtEl>
                                          <p:spTgt spid="993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gtEl>
                                        <p:attrNameLst>
                                          <p:attrName>style.visibility</p:attrName>
                                        </p:attrNameLst>
                                      </p:cBhvr>
                                      <p:to>
                                        <p:strVal val="visible"/>
                                      </p:to>
                                    </p:set>
                                    <p:animEffect transition="in" filter="wipe(left)">
                                      <p:cBhvr>
                                        <p:cTn id="12" dur="500"/>
                                        <p:tgtEl>
                                          <p:spTgt spid="993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6203"/>
                                        </p:tgtEl>
                                        <p:attrNameLst>
                                          <p:attrName>style.visibility</p:attrName>
                                        </p:attrNameLst>
                                      </p:cBhvr>
                                      <p:to>
                                        <p:strVal val="visible"/>
                                      </p:to>
                                    </p:set>
                                    <p:animEffect transition="in" filter="wipe(right)">
                                      <p:cBhvr>
                                        <p:cTn id="17" dur="500"/>
                                        <p:tgtEl>
                                          <p:spTgt spid="1362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99337"/>
                                        </p:tgtEl>
                                        <p:attrNameLst>
                                          <p:attrName>style.visibility</p:attrName>
                                        </p:attrNameLst>
                                      </p:cBhvr>
                                      <p:to>
                                        <p:strVal val="visible"/>
                                      </p:to>
                                    </p:set>
                                    <p:animEffect transition="in" filter="wipe(right)">
                                      <p:cBhvr>
                                        <p:cTn id="30" dur="500"/>
                                        <p:tgtEl>
                                          <p:spTgt spid="9933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edge">
                                      <p:cBhvr>
                                        <p:cTn id="45" dur="1000"/>
                                        <p:tgtEl>
                                          <p:spTgt spid="6"/>
                                        </p:tgtEl>
                                      </p:cBhvr>
                                    </p:animEffect>
                                  </p:childTnLst>
                                </p:cTn>
                              </p:par>
                              <p:par>
                                <p:cTn id="46" presetID="16" presetClass="entr" presetSubtype="2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Horizont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p:bldP spid="99331" grpId="0" animBg="1"/>
      <p:bldP spid="99337" grpId="0" animBg="1"/>
      <p:bldP spid="13620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574675" y="954181"/>
            <a:ext cx="8159750" cy="4949638"/>
          </a:xfrm>
          <a:solidFill>
            <a:srgbClr val="FF7F00"/>
          </a:solidFill>
          <a:ln>
            <a:solidFill>
              <a:srgbClr val="FF7308"/>
            </a:solidFill>
            <a:miter lim="800000"/>
            <a:headEnd/>
            <a:tailEnd/>
          </a:ln>
        </p:spPr>
        <p:txBody>
          <a:bodyPr/>
          <a:lstStyle/>
          <a:p>
            <a:pPr eaLnBrk="1" hangingPunct="1">
              <a:defRPr/>
            </a:pPr>
            <a:r>
              <a:rPr lang="en-US" altLang="en-US" sz="6000" dirty="0">
                <a:solidFill>
                  <a:srgbClr val="FFFFFF"/>
                </a:solidFill>
              </a:rPr>
              <a:t>SGLT2 </a:t>
            </a:r>
            <a:br>
              <a:rPr lang="en-US" altLang="en-US" sz="6000" dirty="0">
                <a:solidFill>
                  <a:srgbClr val="FFFFFF"/>
                </a:solidFill>
              </a:rPr>
            </a:br>
            <a:r>
              <a:rPr lang="en-US" altLang="en-US" sz="6000" dirty="0">
                <a:solidFill>
                  <a:srgbClr val="FFFFFF"/>
                </a:solidFill>
              </a:rPr>
              <a:t>INHIBITORS</a:t>
            </a:r>
            <a:br>
              <a:rPr lang="en-US" altLang="en-US" sz="6000" dirty="0">
                <a:solidFill>
                  <a:srgbClr val="FFFFFF"/>
                </a:solidFill>
              </a:rPr>
            </a:br>
            <a:r>
              <a:rPr lang="en-US" altLang="en-US" sz="6000" dirty="0">
                <a:solidFill>
                  <a:srgbClr val="FFFFFF"/>
                </a:solidFill>
              </a:rPr>
              <a:t>and</a:t>
            </a:r>
            <a:br>
              <a:rPr lang="en-US" altLang="en-US" sz="6000" dirty="0">
                <a:solidFill>
                  <a:srgbClr val="FFFFFF"/>
                </a:solidFill>
              </a:rPr>
            </a:br>
            <a:r>
              <a:rPr lang="en-US" altLang="en-US" sz="6000" dirty="0">
                <a:solidFill>
                  <a:srgbClr val="FFFFFF"/>
                </a:solidFill>
              </a:rPr>
              <a:t>CARDIOVASCULAR</a:t>
            </a:r>
            <a:br>
              <a:rPr lang="en-US" altLang="en-US" sz="6000" dirty="0">
                <a:solidFill>
                  <a:srgbClr val="FFFFFF"/>
                </a:solidFill>
              </a:rPr>
            </a:br>
            <a:r>
              <a:rPr lang="en-US" altLang="en-US" sz="6000" dirty="0">
                <a:solidFill>
                  <a:srgbClr val="FFFFFF"/>
                </a:solidFill>
              </a:rPr>
              <a:t>DISEASE</a:t>
            </a:r>
          </a:p>
        </p:txBody>
      </p:sp>
    </p:spTree>
    <p:extLst>
      <p:ext uri="{BB962C8B-B14F-4D97-AF65-F5344CB8AC3E}">
        <p14:creationId xmlns:p14="http://schemas.microsoft.com/office/powerpoint/2010/main" val="211186199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a:off x="605031" y="2534815"/>
            <a:ext cx="2647853" cy="3357201"/>
          </a:xfrm>
          <a:custGeom>
            <a:avLst/>
            <a:gdLst>
              <a:gd name="connsiteX0" fmla="*/ 5118100 w 5118100"/>
              <a:gd name="connsiteY0" fmla="*/ 0 h 2442946"/>
              <a:gd name="connsiteX1" fmla="*/ 5041900 w 5118100"/>
              <a:gd name="connsiteY1" fmla="*/ 0 h 2442946"/>
              <a:gd name="connsiteX2" fmla="*/ 5041900 w 5118100"/>
              <a:gd name="connsiteY2" fmla="*/ 0 h 2442946"/>
              <a:gd name="connsiteX3" fmla="*/ 5037667 w 5118100"/>
              <a:gd name="connsiteY3" fmla="*/ 76200 h 2442946"/>
              <a:gd name="connsiteX4" fmla="*/ 5037667 w 5118100"/>
              <a:gd name="connsiteY4" fmla="*/ 76200 h 2442946"/>
              <a:gd name="connsiteX5" fmla="*/ 4978400 w 5118100"/>
              <a:gd name="connsiteY5" fmla="*/ 76200 h 2442946"/>
              <a:gd name="connsiteX6" fmla="*/ 4978400 w 5118100"/>
              <a:gd name="connsiteY6" fmla="*/ 76200 h 2442946"/>
              <a:gd name="connsiteX7" fmla="*/ 4978400 w 5118100"/>
              <a:gd name="connsiteY7" fmla="*/ 127000 h 2442946"/>
              <a:gd name="connsiteX8" fmla="*/ 4978400 w 5118100"/>
              <a:gd name="connsiteY8" fmla="*/ 127000 h 2442946"/>
              <a:gd name="connsiteX9" fmla="*/ 4953000 w 5118100"/>
              <a:gd name="connsiteY9" fmla="*/ 127000 h 2442946"/>
              <a:gd name="connsiteX10" fmla="*/ 4953000 w 5118100"/>
              <a:gd name="connsiteY10" fmla="*/ 127000 h 2442946"/>
              <a:gd name="connsiteX11" fmla="*/ 4940300 w 5118100"/>
              <a:gd name="connsiteY11" fmla="*/ 127000 h 2442946"/>
              <a:gd name="connsiteX12" fmla="*/ 4948767 w 5118100"/>
              <a:gd name="connsiteY12" fmla="*/ 186267 h 2442946"/>
              <a:gd name="connsiteX13" fmla="*/ 4948767 w 5118100"/>
              <a:gd name="connsiteY13" fmla="*/ 186267 h 2442946"/>
              <a:gd name="connsiteX14" fmla="*/ 4838700 w 5118100"/>
              <a:gd name="connsiteY14" fmla="*/ 186267 h 2442946"/>
              <a:gd name="connsiteX15" fmla="*/ 4838700 w 5118100"/>
              <a:gd name="connsiteY15" fmla="*/ 186267 h 2442946"/>
              <a:gd name="connsiteX16" fmla="*/ 4834467 w 5118100"/>
              <a:gd name="connsiteY16" fmla="*/ 224367 h 2442946"/>
              <a:gd name="connsiteX17" fmla="*/ 4834467 w 5118100"/>
              <a:gd name="connsiteY17" fmla="*/ 224367 h 2442946"/>
              <a:gd name="connsiteX18" fmla="*/ 4796367 w 5118100"/>
              <a:gd name="connsiteY18" fmla="*/ 220133 h 2442946"/>
              <a:gd name="connsiteX19" fmla="*/ 4796367 w 5118100"/>
              <a:gd name="connsiteY19" fmla="*/ 220133 h 2442946"/>
              <a:gd name="connsiteX20" fmla="*/ 4796367 w 5118100"/>
              <a:gd name="connsiteY20" fmla="*/ 254000 h 2442946"/>
              <a:gd name="connsiteX21" fmla="*/ 4796367 w 5118100"/>
              <a:gd name="connsiteY21" fmla="*/ 254000 h 2442946"/>
              <a:gd name="connsiteX22" fmla="*/ 4770967 w 5118100"/>
              <a:gd name="connsiteY22" fmla="*/ 254000 h 2442946"/>
              <a:gd name="connsiteX23" fmla="*/ 4770967 w 5118100"/>
              <a:gd name="connsiteY23" fmla="*/ 254000 h 2442946"/>
              <a:gd name="connsiteX24" fmla="*/ 4770967 w 5118100"/>
              <a:gd name="connsiteY24" fmla="*/ 275167 h 2442946"/>
              <a:gd name="connsiteX25" fmla="*/ 4770967 w 5118100"/>
              <a:gd name="connsiteY25" fmla="*/ 275167 h 2442946"/>
              <a:gd name="connsiteX26" fmla="*/ 4694767 w 5118100"/>
              <a:gd name="connsiteY26" fmla="*/ 270933 h 2442946"/>
              <a:gd name="connsiteX27" fmla="*/ 4694767 w 5118100"/>
              <a:gd name="connsiteY27" fmla="*/ 270933 h 2442946"/>
              <a:gd name="connsiteX28" fmla="*/ 4694767 w 5118100"/>
              <a:gd name="connsiteY28" fmla="*/ 309033 h 2442946"/>
              <a:gd name="connsiteX29" fmla="*/ 4694767 w 5118100"/>
              <a:gd name="connsiteY29" fmla="*/ 309033 h 2442946"/>
              <a:gd name="connsiteX30" fmla="*/ 4635500 w 5118100"/>
              <a:gd name="connsiteY30" fmla="*/ 304800 h 2442946"/>
              <a:gd name="connsiteX31" fmla="*/ 4635500 w 5118100"/>
              <a:gd name="connsiteY31" fmla="*/ 304800 h 2442946"/>
              <a:gd name="connsiteX32" fmla="*/ 4635500 w 5118100"/>
              <a:gd name="connsiteY32" fmla="*/ 330200 h 2442946"/>
              <a:gd name="connsiteX33" fmla="*/ 4635500 w 5118100"/>
              <a:gd name="connsiteY33" fmla="*/ 330200 h 2442946"/>
              <a:gd name="connsiteX34" fmla="*/ 4597400 w 5118100"/>
              <a:gd name="connsiteY34" fmla="*/ 330200 h 2442946"/>
              <a:gd name="connsiteX35" fmla="*/ 4597400 w 5118100"/>
              <a:gd name="connsiteY35" fmla="*/ 330200 h 2442946"/>
              <a:gd name="connsiteX36" fmla="*/ 4597400 w 5118100"/>
              <a:gd name="connsiteY36" fmla="*/ 342900 h 2442946"/>
              <a:gd name="connsiteX37" fmla="*/ 4597400 w 5118100"/>
              <a:gd name="connsiteY37" fmla="*/ 342900 h 2442946"/>
              <a:gd name="connsiteX38" fmla="*/ 4500034 w 5118100"/>
              <a:gd name="connsiteY38" fmla="*/ 342900 h 2442946"/>
              <a:gd name="connsiteX39" fmla="*/ 4500034 w 5118100"/>
              <a:gd name="connsiteY39" fmla="*/ 342900 h 2442946"/>
              <a:gd name="connsiteX40" fmla="*/ 4495800 w 5118100"/>
              <a:gd name="connsiteY40" fmla="*/ 381000 h 2442946"/>
              <a:gd name="connsiteX41" fmla="*/ 4495800 w 5118100"/>
              <a:gd name="connsiteY41" fmla="*/ 381000 h 2442946"/>
              <a:gd name="connsiteX42" fmla="*/ 4428067 w 5118100"/>
              <a:gd name="connsiteY42" fmla="*/ 372533 h 2442946"/>
              <a:gd name="connsiteX43" fmla="*/ 4428067 w 5118100"/>
              <a:gd name="connsiteY43" fmla="*/ 372533 h 2442946"/>
              <a:gd name="connsiteX44" fmla="*/ 4419600 w 5118100"/>
              <a:gd name="connsiteY44" fmla="*/ 372533 h 2442946"/>
              <a:gd name="connsiteX45" fmla="*/ 4394200 w 5118100"/>
              <a:gd name="connsiteY45" fmla="*/ 393700 h 2442946"/>
              <a:gd name="connsiteX46" fmla="*/ 4373034 w 5118100"/>
              <a:gd name="connsiteY46" fmla="*/ 419100 h 2442946"/>
              <a:gd name="connsiteX47" fmla="*/ 4339167 w 5118100"/>
              <a:gd name="connsiteY47" fmla="*/ 427567 h 2442946"/>
              <a:gd name="connsiteX48" fmla="*/ 4334934 w 5118100"/>
              <a:gd name="connsiteY48" fmla="*/ 431800 h 2442946"/>
              <a:gd name="connsiteX49" fmla="*/ 4301067 w 5118100"/>
              <a:gd name="connsiteY49" fmla="*/ 440267 h 2442946"/>
              <a:gd name="connsiteX50" fmla="*/ 4301067 w 5118100"/>
              <a:gd name="connsiteY50" fmla="*/ 457200 h 2442946"/>
              <a:gd name="connsiteX51" fmla="*/ 4296834 w 5118100"/>
              <a:gd name="connsiteY51" fmla="*/ 474133 h 2442946"/>
              <a:gd name="connsiteX52" fmla="*/ 4258734 w 5118100"/>
              <a:gd name="connsiteY52" fmla="*/ 474133 h 2442946"/>
              <a:gd name="connsiteX53" fmla="*/ 4258734 w 5118100"/>
              <a:gd name="connsiteY53" fmla="*/ 499533 h 2442946"/>
              <a:gd name="connsiteX54" fmla="*/ 4229100 w 5118100"/>
              <a:gd name="connsiteY54" fmla="*/ 503767 h 2442946"/>
              <a:gd name="connsiteX55" fmla="*/ 4224867 w 5118100"/>
              <a:gd name="connsiteY55" fmla="*/ 533400 h 2442946"/>
              <a:gd name="connsiteX56" fmla="*/ 4212167 w 5118100"/>
              <a:gd name="connsiteY56" fmla="*/ 550333 h 2442946"/>
              <a:gd name="connsiteX57" fmla="*/ 4199467 w 5118100"/>
              <a:gd name="connsiteY57" fmla="*/ 550333 h 2442946"/>
              <a:gd name="connsiteX58" fmla="*/ 4186767 w 5118100"/>
              <a:gd name="connsiteY58" fmla="*/ 554567 h 2442946"/>
              <a:gd name="connsiteX59" fmla="*/ 4169834 w 5118100"/>
              <a:gd name="connsiteY59" fmla="*/ 567267 h 2442946"/>
              <a:gd name="connsiteX60" fmla="*/ 4144434 w 5118100"/>
              <a:gd name="connsiteY60" fmla="*/ 563033 h 2442946"/>
              <a:gd name="connsiteX61" fmla="*/ 4131734 w 5118100"/>
              <a:gd name="connsiteY61" fmla="*/ 563033 h 2442946"/>
              <a:gd name="connsiteX62" fmla="*/ 4119034 w 5118100"/>
              <a:gd name="connsiteY62" fmla="*/ 563033 h 2442946"/>
              <a:gd name="connsiteX63" fmla="*/ 4085167 w 5118100"/>
              <a:gd name="connsiteY63" fmla="*/ 601133 h 2442946"/>
              <a:gd name="connsiteX64" fmla="*/ 4080934 w 5118100"/>
              <a:gd name="connsiteY64" fmla="*/ 609600 h 2442946"/>
              <a:gd name="connsiteX65" fmla="*/ 4068234 w 5118100"/>
              <a:gd name="connsiteY65" fmla="*/ 618067 h 2442946"/>
              <a:gd name="connsiteX66" fmla="*/ 4055534 w 5118100"/>
              <a:gd name="connsiteY66" fmla="*/ 618067 h 2442946"/>
              <a:gd name="connsiteX67" fmla="*/ 4047067 w 5118100"/>
              <a:gd name="connsiteY67" fmla="*/ 626533 h 2442946"/>
              <a:gd name="connsiteX68" fmla="*/ 4034367 w 5118100"/>
              <a:gd name="connsiteY68" fmla="*/ 639233 h 2442946"/>
              <a:gd name="connsiteX69" fmla="*/ 4013200 w 5118100"/>
              <a:gd name="connsiteY69" fmla="*/ 639233 h 2442946"/>
              <a:gd name="connsiteX70" fmla="*/ 4008967 w 5118100"/>
              <a:gd name="connsiteY70" fmla="*/ 677333 h 2442946"/>
              <a:gd name="connsiteX71" fmla="*/ 3937000 w 5118100"/>
              <a:gd name="connsiteY71" fmla="*/ 673100 h 2442946"/>
              <a:gd name="connsiteX72" fmla="*/ 3928534 w 5118100"/>
              <a:gd name="connsiteY72" fmla="*/ 685800 h 2442946"/>
              <a:gd name="connsiteX73" fmla="*/ 3881967 w 5118100"/>
              <a:gd name="connsiteY73" fmla="*/ 685800 h 2442946"/>
              <a:gd name="connsiteX74" fmla="*/ 3835400 w 5118100"/>
              <a:gd name="connsiteY74" fmla="*/ 723900 h 2442946"/>
              <a:gd name="connsiteX75" fmla="*/ 3793067 w 5118100"/>
              <a:gd name="connsiteY75" fmla="*/ 723900 h 2442946"/>
              <a:gd name="connsiteX76" fmla="*/ 3776134 w 5118100"/>
              <a:gd name="connsiteY76" fmla="*/ 745067 h 2442946"/>
              <a:gd name="connsiteX77" fmla="*/ 3754967 w 5118100"/>
              <a:gd name="connsiteY77" fmla="*/ 753533 h 2442946"/>
              <a:gd name="connsiteX78" fmla="*/ 3738034 w 5118100"/>
              <a:gd name="connsiteY78" fmla="*/ 766233 h 2442946"/>
              <a:gd name="connsiteX79" fmla="*/ 3725334 w 5118100"/>
              <a:gd name="connsiteY79" fmla="*/ 766233 h 2442946"/>
              <a:gd name="connsiteX80" fmla="*/ 3704167 w 5118100"/>
              <a:gd name="connsiteY80" fmla="*/ 766233 h 2442946"/>
              <a:gd name="connsiteX81" fmla="*/ 3683000 w 5118100"/>
              <a:gd name="connsiteY81" fmla="*/ 762000 h 2442946"/>
              <a:gd name="connsiteX82" fmla="*/ 3657600 w 5118100"/>
              <a:gd name="connsiteY82" fmla="*/ 787400 h 2442946"/>
              <a:gd name="connsiteX83" fmla="*/ 3589867 w 5118100"/>
              <a:gd name="connsiteY83" fmla="*/ 774700 h 2442946"/>
              <a:gd name="connsiteX84" fmla="*/ 3581400 w 5118100"/>
              <a:gd name="connsiteY84" fmla="*/ 791633 h 2442946"/>
              <a:gd name="connsiteX85" fmla="*/ 3560234 w 5118100"/>
              <a:gd name="connsiteY85" fmla="*/ 812800 h 2442946"/>
              <a:gd name="connsiteX86" fmla="*/ 3539067 w 5118100"/>
              <a:gd name="connsiteY86" fmla="*/ 817033 h 2442946"/>
              <a:gd name="connsiteX87" fmla="*/ 3517900 w 5118100"/>
              <a:gd name="connsiteY87" fmla="*/ 833967 h 2442946"/>
              <a:gd name="connsiteX88" fmla="*/ 3475567 w 5118100"/>
              <a:gd name="connsiteY88" fmla="*/ 833967 h 2442946"/>
              <a:gd name="connsiteX89" fmla="*/ 3471334 w 5118100"/>
              <a:gd name="connsiteY89" fmla="*/ 850900 h 2442946"/>
              <a:gd name="connsiteX90" fmla="*/ 3454400 w 5118100"/>
              <a:gd name="connsiteY90" fmla="*/ 855133 h 2442946"/>
              <a:gd name="connsiteX91" fmla="*/ 3437467 w 5118100"/>
              <a:gd name="connsiteY91" fmla="*/ 859367 h 2442946"/>
              <a:gd name="connsiteX92" fmla="*/ 3420534 w 5118100"/>
              <a:gd name="connsiteY92" fmla="*/ 872067 h 2442946"/>
              <a:gd name="connsiteX93" fmla="*/ 3412067 w 5118100"/>
              <a:gd name="connsiteY93" fmla="*/ 880533 h 2442946"/>
              <a:gd name="connsiteX94" fmla="*/ 3412067 w 5118100"/>
              <a:gd name="connsiteY94" fmla="*/ 880533 h 2442946"/>
              <a:gd name="connsiteX95" fmla="*/ 3407834 w 5118100"/>
              <a:gd name="connsiteY95" fmla="*/ 889000 h 2442946"/>
              <a:gd name="connsiteX96" fmla="*/ 3373967 w 5118100"/>
              <a:gd name="connsiteY96" fmla="*/ 884767 h 2442946"/>
              <a:gd name="connsiteX97" fmla="*/ 3373967 w 5118100"/>
              <a:gd name="connsiteY97" fmla="*/ 884767 h 2442946"/>
              <a:gd name="connsiteX98" fmla="*/ 3357034 w 5118100"/>
              <a:gd name="connsiteY98" fmla="*/ 893233 h 2442946"/>
              <a:gd name="connsiteX99" fmla="*/ 3289300 w 5118100"/>
              <a:gd name="connsiteY99" fmla="*/ 893233 h 2442946"/>
              <a:gd name="connsiteX100" fmla="*/ 3289300 w 5118100"/>
              <a:gd name="connsiteY100" fmla="*/ 905933 h 2442946"/>
              <a:gd name="connsiteX101" fmla="*/ 3289300 w 5118100"/>
              <a:gd name="connsiteY101" fmla="*/ 918633 h 2442946"/>
              <a:gd name="connsiteX102" fmla="*/ 3289300 w 5118100"/>
              <a:gd name="connsiteY102" fmla="*/ 918633 h 2442946"/>
              <a:gd name="connsiteX103" fmla="*/ 3225800 w 5118100"/>
              <a:gd name="connsiteY103" fmla="*/ 914400 h 2442946"/>
              <a:gd name="connsiteX104" fmla="*/ 3221567 w 5118100"/>
              <a:gd name="connsiteY104" fmla="*/ 948267 h 2442946"/>
              <a:gd name="connsiteX105" fmla="*/ 3221567 w 5118100"/>
              <a:gd name="connsiteY105" fmla="*/ 948267 h 2442946"/>
              <a:gd name="connsiteX106" fmla="*/ 3162300 w 5118100"/>
              <a:gd name="connsiteY106" fmla="*/ 956733 h 2442946"/>
              <a:gd name="connsiteX107" fmla="*/ 3162300 w 5118100"/>
              <a:gd name="connsiteY107" fmla="*/ 956733 h 2442946"/>
              <a:gd name="connsiteX108" fmla="*/ 3158067 w 5118100"/>
              <a:gd name="connsiteY108" fmla="*/ 965200 h 2442946"/>
              <a:gd name="connsiteX109" fmla="*/ 3103034 w 5118100"/>
              <a:gd name="connsiteY109" fmla="*/ 965200 h 2442946"/>
              <a:gd name="connsiteX110" fmla="*/ 3103034 w 5118100"/>
              <a:gd name="connsiteY110" fmla="*/ 965200 h 2442946"/>
              <a:gd name="connsiteX111" fmla="*/ 3098800 w 5118100"/>
              <a:gd name="connsiteY111" fmla="*/ 973667 h 2442946"/>
              <a:gd name="connsiteX112" fmla="*/ 3098800 w 5118100"/>
              <a:gd name="connsiteY112" fmla="*/ 973667 h 2442946"/>
              <a:gd name="connsiteX113" fmla="*/ 3060700 w 5118100"/>
              <a:gd name="connsiteY113" fmla="*/ 973667 h 2442946"/>
              <a:gd name="connsiteX114" fmla="*/ 3039534 w 5118100"/>
              <a:gd name="connsiteY114" fmla="*/ 977900 h 2442946"/>
              <a:gd name="connsiteX115" fmla="*/ 2992967 w 5118100"/>
              <a:gd name="connsiteY115" fmla="*/ 1003300 h 2442946"/>
              <a:gd name="connsiteX116" fmla="*/ 2980267 w 5118100"/>
              <a:gd name="connsiteY116" fmla="*/ 1011767 h 2442946"/>
              <a:gd name="connsiteX117" fmla="*/ 2976034 w 5118100"/>
              <a:gd name="connsiteY117" fmla="*/ 1011767 h 2442946"/>
              <a:gd name="connsiteX118" fmla="*/ 2963334 w 5118100"/>
              <a:gd name="connsiteY118" fmla="*/ 1011767 h 2442946"/>
              <a:gd name="connsiteX119" fmla="*/ 2942167 w 5118100"/>
              <a:gd name="connsiteY119" fmla="*/ 1016000 h 2442946"/>
              <a:gd name="connsiteX120" fmla="*/ 2929467 w 5118100"/>
              <a:gd name="connsiteY120" fmla="*/ 1020233 h 2442946"/>
              <a:gd name="connsiteX121" fmla="*/ 2908300 w 5118100"/>
              <a:gd name="connsiteY121" fmla="*/ 1020233 h 2442946"/>
              <a:gd name="connsiteX122" fmla="*/ 2895600 w 5118100"/>
              <a:gd name="connsiteY122" fmla="*/ 1024467 h 2442946"/>
              <a:gd name="connsiteX123" fmla="*/ 2887134 w 5118100"/>
              <a:gd name="connsiteY123" fmla="*/ 1049867 h 2442946"/>
              <a:gd name="connsiteX124" fmla="*/ 2861734 w 5118100"/>
              <a:gd name="connsiteY124" fmla="*/ 1049867 h 2442946"/>
              <a:gd name="connsiteX125" fmla="*/ 2844800 w 5118100"/>
              <a:gd name="connsiteY125" fmla="*/ 1062567 h 2442946"/>
              <a:gd name="connsiteX126" fmla="*/ 2815167 w 5118100"/>
              <a:gd name="connsiteY126" fmla="*/ 1075267 h 2442946"/>
              <a:gd name="connsiteX127" fmla="*/ 2810934 w 5118100"/>
              <a:gd name="connsiteY127" fmla="*/ 1066800 h 2442946"/>
              <a:gd name="connsiteX128" fmla="*/ 2794000 w 5118100"/>
              <a:gd name="connsiteY128" fmla="*/ 1066800 h 2442946"/>
              <a:gd name="connsiteX129" fmla="*/ 2764367 w 5118100"/>
              <a:gd name="connsiteY129" fmla="*/ 1083733 h 2442946"/>
              <a:gd name="connsiteX130" fmla="*/ 2747434 w 5118100"/>
              <a:gd name="connsiteY130" fmla="*/ 1104900 h 2442946"/>
              <a:gd name="connsiteX131" fmla="*/ 2743200 w 5118100"/>
              <a:gd name="connsiteY131" fmla="*/ 1121833 h 2442946"/>
              <a:gd name="connsiteX132" fmla="*/ 2738967 w 5118100"/>
              <a:gd name="connsiteY132" fmla="*/ 1134533 h 2442946"/>
              <a:gd name="connsiteX133" fmla="*/ 2709334 w 5118100"/>
              <a:gd name="connsiteY133" fmla="*/ 1134533 h 2442946"/>
              <a:gd name="connsiteX134" fmla="*/ 2662767 w 5118100"/>
              <a:gd name="connsiteY134" fmla="*/ 1151467 h 2442946"/>
              <a:gd name="connsiteX135" fmla="*/ 2662767 w 5118100"/>
              <a:gd name="connsiteY135" fmla="*/ 1159933 h 2442946"/>
              <a:gd name="connsiteX136" fmla="*/ 2633134 w 5118100"/>
              <a:gd name="connsiteY136" fmla="*/ 1159933 h 2442946"/>
              <a:gd name="connsiteX137" fmla="*/ 2611967 w 5118100"/>
              <a:gd name="connsiteY137" fmla="*/ 1185333 h 2442946"/>
              <a:gd name="connsiteX138" fmla="*/ 2586567 w 5118100"/>
              <a:gd name="connsiteY138" fmla="*/ 1198033 h 2442946"/>
              <a:gd name="connsiteX139" fmla="*/ 2544234 w 5118100"/>
              <a:gd name="connsiteY139" fmla="*/ 1202267 h 2442946"/>
              <a:gd name="connsiteX140" fmla="*/ 2531534 w 5118100"/>
              <a:gd name="connsiteY140" fmla="*/ 1202267 h 2442946"/>
              <a:gd name="connsiteX141" fmla="*/ 2493434 w 5118100"/>
              <a:gd name="connsiteY141" fmla="*/ 1193800 h 2442946"/>
              <a:gd name="connsiteX142" fmla="*/ 2468034 w 5118100"/>
              <a:gd name="connsiteY142" fmla="*/ 1202267 h 2442946"/>
              <a:gd name="connsiteX143" fmla="*/ 2468034 w 5118100"/>
              <a:gd name="connsiteY143" fmla="*/ 1210733 h 2442946"/>
              <a:gd name="connsiteX144" fmla="*/ 2442634 w 5118100"/>
              <a:gd name="connsiteY144" fmla="*/ 1214967 h 2442946"/>
              <a:gd name="connsiteX145" fmla="*/ 2425700 w 5118100"/>
              <a:gd name="connsiteY145" fmla="*/ 1223433 h 2442946"/>
              <a:gd name="connsiteX146" fmla="*/ 2400300 w 5118100"/>
              <a:gd name="connsiteY146" fmla="*/ 1236133 h 2442946"/>
              <a:gd name="connsiteX147" fmla="*/ 2374900 w 5118100"/>
              <a:gd name="connsiteY147" fmla="*/ 1236133 h 2442946"/>
              <a:gd name="connsiteX148" fmla="*/ 2362200 w 5118100"/>
              <a:gd name="connsiteY148" fmla="*/ 1265767 h 2442946"/>
              <a:gd name="connsiteX149" fmla="*/ 2357967 w 5118100"/>
              <a:gd name="connsiteY149" fmla="*/ 1274233 h 2442946"/>
              <a:gd name="connsiteX150" fmla="*/ 2332567 w 5118100"/>
              <a:gd name="connsiteY150" fmla="*/ 1286933 h 2442946"/>
              <a:gd name="connsiteX151" fmla="*/ 2315634 w 5118100"/>
              <a:gd name="connsiteY151" fmla="*/ 1299633 h 2442946"/>
              <a:gd name="connsiteX152" fmla="*/ 2294467 w 5118100"/>
              <a:gd name="connsiteY152" fmla="*/ 1308100 h 2442946"/>
              <a:gd name="connsiteX153" fmla="*/ 2260600 w 5118100"/>
              <a:gd name="connsiteY153" fmla="*/ 1308100 h 2442946"/>
              <a:gd name="connsiteX154" fmla="*/ 2243667 w 5118100"/>
              <a:gd name="connsiteY154" fmla="*/ 1320800 h 2442946"/>
              <a:gd name="connsiteX155" fmla="*/ 2230967 w 5118100"/>
              <a:gd name="connsiteY155" fmla="*/ 1333500 h 2442946"/>
              <a:gd name="connsiteX156" fmla="*/ 2222500 w 5118100"/>
              <a:gd name="connsiteY156" fmla="*/ 1337733 h 2442946"/>
              <a:gd name="connsiteX157" fmla="*/ 2201334 w 5118100"/>
              <a:gd name="connsiteY157" fmla="*/ 1341967 h 2442946"/>
              <a:gd name="connsiteX158" fmla="*/ 2184400 w 5118100"/>
              <a:gd name="connsiteY158" fmla="*/ 1350433 h 2442946"/>
              <a:gd name="connsiteX159" fmla="*/ 2159000 w 5118100"/>
              <a:gd name="connsiteY159" fmla="*/ 1350433 h 2442946"/>
              <a:gd name="connsiteX160" fmla="*/ 2150534 w 5118100"/>
              <a:gd name="connsiteY160" fmla="*/ 1358900 h 2442946"/>
              <a:gd name="connsiteX161" fmla="*/ 2125134 w 5118100"/>
              <a:gd name="connsiteY161" fmla="*/ 1375833 h 2442946"/>
              <a:gd name="connsiteX162" fmla="*/ 2095500 w 5118100"/>
              <a:gd name="connsiteY162" fmla="*/ 1384300 h 2442946"/>
              <a:gd name="connsiteX163" fmla="*/ 2065867 w 5118100"/>
              <a:gd name="connsiteY163" fmla="*/ 1375833 h 2442946"/>
              <a:gd name="connsiteX164" fmla="*/ 2040467 w 5118100"/>
              <a:gd name="connsiteY164" fmla="*/ 1375833 h 2442946"/>
              <a:gd name="connsiteX165" fmla="*/ 2010834 w 5118100"/>
              <a:gd name="connsiteY165" fmla="*/ 1367367 h 2442946"/>
              <a:gd name="connsiteX166" fmla="*/ 1998134 w 5118100"/>
              <a:gd name="connsiteY166" fmla="*/ 1367367 h 2442946"/>
              <a:gd name="connsiteX167" fmla="*/ 1985434 w 5118100"/>
              <a:gd name="connsiteY167" fmla="*/ 1397000 h 2442946"/>
              <a:gd name="connsiteX168" fmla="*/ 1947334 w 5118100"/>
              <a:gd name="connsiteY168" fmla="*/ 1397000 h 2442946"/>
              <a:gd name="connsiteX169" fmla="*/ 1930400 w 5118100"/>
              <a:gd name="connsiteY169" fmla="*/ 1397000 h 2442946"/>
              <a:gd name="connsiteX170" fmla="*/ 1900767 w 5118100"/>
              <a:gd name="connsiteY170" fmla="*/ 1413933 h 2442946"/>
              <a:gd name="connsiteX171" fmla="*/ 1888067 w 5118100"/>
              <a:gd name="connsiteY171" fmla="*/ 1426633 h 2442946"/>
              <a:gd name="connsiteX172" fmla="*/ 1879600 w 5118100"/>
              <a:gd name="connsiteY172" fmla="*/ 1435100 h 2442946"/>
              <a:gd name="connsiteX173" fmla="*/ 1837267 w 5118100"/>
              <a:gd name="connsiteY173" fmla="*/ 1435100 h 2442946"/>
              <a:gd name="connsiteX174" fmla="*/ 1828800 w 5118100"/>
              <a:gd name="connsiteY174" fmla="*/ 1456267 h 2442946"/>
              <a:gd name="connsiteX175" fmla="*/ 1824567 w 5118100"/>
              <a:gd name="connsiteY175" fmla="*/ 1464733 h 2442946"/>
              <a:gd name="connsiteX176" fmla="*/ 1807634 w 5118100"/>
              <a:gd name="connsiteY176" fmla="*/ 1481667 h 2442946"/>
              <a:gd name="connsiteX177" fmla="*/ 1773767 w 5118100"/>
              <a:gd name="connsiteY177" fmla="*/ 1481667 h 2442946"/>
              <a:gd name="connsiteX178" fmla="*/ 1748367 w 5118100"/>
              <a:gd name="connsiteY178" fmla="*/ 1481667 h 2442946"/>
              <a:gd name="connsiteX179" fmla="*/ 1739900 w 5118100"/>
              <a:gd name="connsiteY179" fmla="*/ 1511300 h 2442946"/>
              <a:gd name="connsiteX180" fmla="*/ 1714500 w 5118100"/>
              <a:gd name="connsiteY180" fmla="*/ 1511300 h 2442946"/>
              <a:gd name="connsiteX181" fmla="*/ 1684867 w 5118100"/>
              <a:gd name="connsiteY181" fmla="*/ 1532467 h 2442946"/>
              <a:gd name="connsiteX182" fmla="*/ 1676400 w 5118100"/>
              <a:gd name="connsiteY182" fmla="*/ 1536700 h 2442946"/>
              <a:gd name="connsiteX183" fmla="*/ 1667934 w 5118100"/>
              <a:gd name="connsiteY183" fmla="*/ 1557867 h 2442946"/>
              <a:gd name="connsiteX184" fmla="*/ 1642534 w 5118100"/>
              <a:gd name="connsiteY184" fmla="*/ 1570567 h 2442946"/>
              <a:gd name="connsiteX185" fmla="*/ 1600200 w 5118100"/>
              <a:gd name="connsiteY185" fmla="*/ 1570567 h 2442946"/>
              <a:gd name="connsiteX186" fmla="*/ 1574800 w 5118100"/>
              <a:gd name="connsiteY186" fmla="*/ 1608667 h 2442946"/>
              <a:gd name="connsiteX187" fmla="*/ 1549400 w 5118100"/>
              <a:gd name="connsiteY187" fmla="*/ 1621367 h 2442946"/>
              <a:gd name="connsiteX188" fmla="*/ 1536700 w 5118100"/>
              <a:gd name="connsiteY188" fmla="*/ 1651000 h 2442946"/>
              <a:gd name="connsiteX189" fmla="*/ 1528234 w 5118100"/>
              <a:gd name="connsiteY189" fmla="*/ 1663700 h 2442946"/>
              <a:gd name="connsiteX190" fmla="*/ 1485900 w 5118100"/>
              <a:gd name="connsiteY190" fmla="*/ 1680633 h 2442946"/>
              <a:gd name="connsiteX191" fmla="*/ 1468967 w 5118100"/>
              <a:gd name="connsiteY191" fmla="*/ 1680633 h 2442946"/>
              <a:gd name="connsiteX192" fmla="*/ 1452034 w 5118100"/>
              <a:gd name="connsiteY192" fmla="*/ 1684867 h 2442946"/>
              <a:gd name="connsiteX193" fmla="*/ 1430867 w 5118100"/>
              <a:gd name="connsiteY193" fmla="*/ 1706033 h 2442946"/>
              <a:gd name="connsiteX194" fmla="*/ 1401234 w 5118100"/>
              <a:gd name="connsiteY194" fmla="*/ 1714500 h 2442946"/>
              <a:gd name="connsiteX195" fmla="*/ 1367367 w 5118100"/>
              <a:gd name="connsiteY195" fmla="*/ 1748367 h 2442946"/>
              <a:gd name="connsiteX196" fmla="*/ 1325034 w 5118100"/>
              <a:gd name="connsiteY196" fmla="*/ 1756833 h 2442946"/>
              <a:gd name="connsiteX197" fmla="*/ 1282700 w 5118100"/>
              <a:gd name="connsiteY197" fmla="*/ 1765300 h 2442946"/>
              <a:gd name="connsiteX198" fmla="*/ 1278467 w 5118100"/>
              <a:gd name="connsiteY198" fmla="*/ 1778000 h 2442946"/>
              <a:gd name="connsiteX199" fmla="*/ 1270000 w 5118100"/>
              <a:gd name="connsiteY199" fmla="*/ 1794933 h 2442946"/>
              <a:gd name="connsiteX200" fmla="*/ 1257300 w 5118100"/>
              <a:gd name="connsiteY200" fmla="*/ 1816100 h 2442946"/>
              <a:gd name="connsiteX201" fmla="*/ 1202267 w 5118100"/>
              <a:gd name="connsiteY201" fmla="*/ 1820333 h 2442946"/>
              <a:gd name="connsiteX202" fmla="*/ 1181100 w 5118100"/>
              <a:gd name="connsiteY202" fmla="*/ 1841500 h 2442946"/>
              <a:gd name="connsiteX203" fmla="*/ 1168400 w 5118100"/>
              <a:gd name="connsiteY203" fmla="*/ 1849967 h 2442946"/>
              <a:gd name="connsiteX204" fmla="*/ 1130300 w 5118100"/>
              <a:gd name="connsiteY204" fmla="*/ 1883833 h 2442946"/>
              <a:gd name="connsiteX205" fmla="*/ 1126067 w 5118100"/>
              <a:gd name="connsiteY205" fmla="*/ 1892300 h 2442946"/>
              <a:gd name="connsiteX206" fmla="*/ 1079500 w 5118100"/>
              <a:gd name="connsiteY206" fmla="*/ 1896533 h 2442946"/>
              <a:gd name="connsiteX207" fmla="*/ 1037167 w 5118100"/>
              <a:gd name="connsiteY207" fmla="*/ 1913467 h 2442946"/>
              <a:gd name="connsiteX208" fmla="*/ 1007534 w 5118100"/>
              <a:gd name="connsiteY208" fmla="*/ 1938867 h 2442946"/>
              <a:gd name="connsiteX209" fmla="*/ 982134 w 5118100"/>
              <a:gd name="connsiteY209" fmla="*/ 1951567 h 2442946"/>
              <a:gd name="connsiteX210" fmla="*/ 977900 w 5118100"/>
              <a:gd name="connsiteY210" fmla="*/ 1964267 h 2442946"/>
              <a:gd name="connsiteX211" fmla="*/ 944034 w 5118100"/>
              <a:gd name="connsiteY211" fmla="*/ 1968500 h 2442946"/>
              <a:gd name="connsiteX212" fmla="*/ 927100 w 5118100"/>
              <a:gd name="connsiteY212" fmla="*/ 1981200 h 2442946"/>
              <a:gd name="connsiteX213" fmla="*/ 927100 w 5118100"/>
              <a:gd name="connsiteY213" fmla="*/ 1976967 h 2442946"/>
              <a:gd name="connsiteX214" fmla="*/ 914400 w 5118100"/>
              <a:gd name="connsiteY214" fmla="*/ 1981200 h 2442946"/>
              <a:gd name="connsiteX215" fmla="*/ 863600 w 5118100"/>
              <a:gd name="connsiteY215" fmla="*/ 1993900 h 2442946"/>
              <a:gd name="connsiteX216" fmla="*/ 825500 w 5118100"/>
              <a:gd name="connsiteY216" fmla="*/ 2006600 h 2442946"/>
              <a:gd name="connsiteX217" fmla="*/ 766234 w 5118100"/>
              <a:gd name="connsiteY217" fmla="*/ 2006600 h 2442946"/>
              <a:gd name="connsiteX218" fmla="*/ 740834 w 5118100"/>
              <a:gd name="connsiteY218" fmla="*/ 2027767 h 2442946"/>
              <a:gd name="connsiteX219" fmla="*/ 715434 w 5118100"/>
              <a:gd name="connsiteY219" fmla="*/ 2027767 h 2442946"/>
              <a:gd name="connsiteX220" fmla="*/ 685800 w 5118100"/>
              <a:gd name="connsiteY220" fmla="*/ 2048933 h 2442946"/>
              <a:gd name="connsiteX221" fmla="*/ 651934 w 5118100"/>
              <a:gd name="connsiteY221" fmla="*/ 2048933 h 2442946"/>
              <a:gd name="connsiteX222" fmla="*/ 609600 w 5118100"/>
              <a:gd name="connsiteY222" fmla="*/ 2082800 h 2442946"/>
              <a:gd name="connsiteX223" fmla="*/ 575734 w 5118100"/>
              <a:gd name="connsiteY223" fmla="*/ 2116667 h 2442946"/>
              <a:gd name="connsiteX224" fmla="*/ 499534 w 5118100"/>
              <a:gd name="connsiteY224" fmla="*/ 2125133 h 2442946"/>
              <a:gd name="connsiteX225" fmla="*/ 491067 w 5118100"/>
              <a:gd name="connsiteY225" fmla="*/ 2150533 h 2442946"/>
              <a:gd name="connsiteX226" fmla="*/ 440267 w 5118100"/>
              <a:gd name="connsiteY226" fmla="*/ 2175933 h 2442946"/>
              <a:gd name="connsiteX227" fmla="*/ 406400 w 5118100"/>
              <a:gd name="connsiteY227" fmla="*/ 2209800 h 2442946"/>
              <a:gd name="connsiteX228" fmla="*/ 304800 w 5118100"/>
              <a:gd name="connsiteY228" fmla="*/ 2235200 h 2442946"/>
              <a:gd name="connsiteX229" fmla="*/ 304800 w 5118100"/>
              <a:gd name="connsiteY229" fmla="*/ 2235200 h 2442946"/>
              <a:gd name="connsiteX230" fmla="*/ 304800 w 5118100"/>
              <a:gd name="connsiteY230" fmla="*/ 2264833 h 2442946"/>
              <a:gd name="connsiteX231" fmla="*/ 304800 w 5118100"/>
              <a:gd name="connsiteY231" fmla="*/ 2264833 h 2442946"/>
              <a:gd name="connsiteX232" fmla="*/ 270934 w 5118100"/>
              <a:gd name="connsiteY232" fmla="*/ 2302933 h 2442946"/>
              <a:gd name="connsiteX233" fmla="*/ 258234 w 5118100"/>
              <a:gd name="connsiteY233" fmla="*/ 2319867 h 2442946"/>
              <a:gd name="connsiteX234" fmla="*/ 245534 w 5118100"/>
              <a:gd name="connsiteY234" fmla="*/ 2324100 h 2442946"/>
              <a:gd name="connsiteX235" fmla="*/ 194734 w 5118100"/>
              <a:gd name="connsiteY235" fmla="*/ 2341033 h 2442946"/>
              <a:gd name="connsiteX236" fmla="*/ 169334 w 5118100"/>
              <a:gd name="connsiteY236" fmla="*/ 2357967 h 2442946"/>
              <a:gd name="connsiteX237" fmla="*/ 148167 w 5118100"/>
              <a:gd name="connsiteY237" fmla="*/ 2383367 h 2442946"/>
              <a:gd name="connsiteX238" fmla="*/ 118534 w 5118100"/>
              <a:gd name="connsiteY238" fmla="*/ 2400300 h 2442946"/>
              <a:gd name="connsiteX239" fmla="*/ 88900 w 5118100"/>
              <a:gd name="connsiteY239" fmla="*/ 2417233 h 2442946"/>
              <a:gd name="connsiteX240" fmla="*/ 59267 w 5118100"/>
              <a:gd name="connsiteY240" fmla="*/ 2425700 h 2442946"/>
              <a:gd name="connsiteX241" fmla="*/ 33867 w 5118100"/>
              <a:gd name="connsiteY241" fmla="*/ 2434167 h 2442946"/>
              <a:gd name="connsiteX242" fmla="*/ 21167 w 5118100"/>
              <a:gd name="connsiteY242" fmla="*/ 2438400 h 2442946"/>
              <a:gd name="connsiteX243" fmla="*/ 8467 w 5118100"/>
              <a:gd name="connsiteY243" fmla="*/ 2442633 h 2442946"/>
              <a:gd name="connsiteX244" fmla="*/ 0 w 5118100"/>
              <a:gd name="connsiteY244" fmla="*/ 2442633 h 24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5118100" h="2442946">
                <a:moveTo>
                  <a:pt x="5118100" y="0"/>
                </a:moveTo>
                <a:lnTo>
                  <a:pt x="5041900" y="0"/>
                </a:lnTo>
                <a:lnTo>
                  <a:pt x="5041900" y="0"/>
                </a:lnTo>
                <a:cubicBezTo>
                  <a:pt x="5041195" y="12700"/>
                  <a:pt x="5037667" y="76200"/>
                  <a:pt x="5037667" y="76200"/>
                </a:cubicBezTo>
                <a:lnTo>
                  <a:pt x="5037667" y="76200"/>
                </a:lnTo>
                <a:lnTo>
                  <a:pt x="4978400" y="76200"/>
                </a:lnTo>
                <a:lnTo>
                  <a:pt x="4978400" y="76200"/>
                </a:lnTo>
                <a:lnTo>
                  <a:pt x="4978400" y="127000"/>
                </a:lnTo>
                <a:lnTo>
                  <a:pt x="4978400" y="127000"/>
                </a:lnTo>
                <a:lnTo>
                  <a:pt x="4953000" y="127000"/>
                </a:lnTo>
                <a:lnTo>
                  <a:pt x="4953000" y="127000"/>
                </a:lnTo>
                <a:cubicBezTo>
                  <a:pt x="4950883" y="127000"/>
                  <a:pt x="4941005" y="117122"/>
                  <a:pt x="4940300" y="127000"/>
                </a:cubicBezTo>
                <a:cubicBezTo>
                  <a:pt x="4939595" y="136878"/>
                  <a:pt x="4948767" y="186267"/>
                  <a:pt x="4948767" y="186267"/>
                </a:cubicBezTo>
                <a:lnTo>
                  <a:pt x="4948767" y="186267"/>
                </a:lnTo>
                <a:lnTo>
                  <a:pt x="4838700" y="186267"/>
                </a:lnTo>
                <a:lnTo>
                  <a:pt x="4838700" y="186267"/>
                </a:lnTo>
                <a:lnTo>
                  <a:pt x="4834467" y="224367"/>
                </a:lnTo>
                <a:lnTo>
                  <a:pt x="4834467" y="224367"/>
                </a:lnTo>
                <a:lnTo>
                  <a:pt x="4796367" y="220133"/>
                </a:lnTo>
                <a:lnTo>
                  <a:pt x="4796367" y="220133"/>
                </a:lnTo>
                <a:lnTo>
                  <a:pt x="4796367" y="254000"/>
                </a:lnTo>
                <a:lnTo>
                  <a:pt x="4796367" y="254000"/>
                </a:lnTo>
                <a:lnTo>
                  <a:pt x="4770967" y="254000"/>
                </a:lnTo>
                <a:lnTo>
                  <a:pt x="4770967" y="254000"/>
                </a:lnTo>
                <a:lnTo>
                  <a:pt x="4770967" y="275167"/>
                </a:lnTo>
                <a:lnTo>
                  <a:pt x="4770967" y="275167"/>
                </a:lnTo>
                <a:lnTo>
                  <a:pt x="4694767" y="270933"/>
                </a:lnTo>
                <a:lnTo>
                  <a:pt x="4694767" y="270933"/>
                </a:lnTo>
                <a:lnTo>
                  <a:pt x="4694767" y="309033"/>
                </a:lnTo>
                <a:lnTo>
                  <a:pt x="4694767" y="309033"/>
                </a:lnTo>
                <a:lnTo>
                  <a:pt x="4635500" y="304800"/>
                </a:lnTo>
                <a:lnTo>
                  <a:pt x="4635500" y="304800"/>
                </a:lnTo>
                <a:lnTo>
                  <a:pt x="4635500" y="330200"/>
                </a:lnTo>
                <a:lnTo>
                  <a:pt x="4635500" y="330200"/>
                </a:lnTo>
                <a:lnTo>
                  <a:pt x="4597400" y="330200"/>
                </a:lnTo>
                <a:lnTo>
                  <a:pt x="4597400" y="330200"/>
                </a:lnTo>
                <a:lnTo>
                  <a:pt x="4597400" y="342900"/>
                </a:lnTo>
                <a:lnTo>
                  <a:pt x="4597400" y="342900"/>
                </a:lnTo>
                <a:lnTo>
                  <a:pt x="4500034" y="342900"/>
                </a:lnTo>
                <a:lnTo>
                  <a:pt x="4500034" y="342900"/>
                </a:lnTo>
                <a:lnTo>
                  <a:pt x="4495800" y="381000"/>
                </a:lnTo>
                <a:lnTo>
                  <a:pt x="4495800" y="381000"/>
                </a:lnTo>
                <a:lnTo>
                  <a:pt x="4428067" y="372533"/>
                </a:lnTo>
                <a:lnTo>
                  <a:pt x="4428067" y="372533"/>
                </a:lnTo>
                <a:cubicBezTo>
                  <a:pt x="4426656" y="372533"/>
                  <a:pt x="4425244" y="369005"/>
                  <a:pt x="4419600" y="372533"/>
                </a:cubicBezTo>
                <a:cubicBezTo>
                  <a:pt x="4413955" y="376061"/>
                  <a:pt x="4401961" y="385939"/>
                  <a:pt x="4394200" y="393700"/>
                </a:cubicBezTo>
                <a:cubicBezTo>
                  <a:pt x="4386439" y="401461"/>
                  <a:pt x="4382206" y="413455"/>
                  <a:pt x="4373034" y="419100"/>
                </a:cubicBezTo>
                <a:cubicBezTo>
                  <a:pt x="4363862" y="424745"/>
                  <a:pt x="4345517" y="425450"/>
                  <a:pt x="4339167" y="427567"/>
                </a:cubicBezTo>
                <a:cubicBezTo>
                  <a:pt x="4332817" y="429684"/>
                  <a:pt x="4341284" y="429683"/>
                  <a:pt x="4334934" y="431800"/>
                </a:cubicBezTo>
                <a:cubicBezTo>
                  <a:pt x="4328584" y="433917"/>
                  <a:pt x="4306711" y="436034"/>
                  <a:pt x="4301067" y="440267"/>
                </a:cubicBezTo>
                <a:cubicBezTo>
                  <a:pt x="4295423" y="444500"/>
                  <a:pt x="4301772" y="451556"/>
                  <a:pt x="4301067" y="457200"/>
                </a:cubicBezTo>
                <a:cubicBezTo>
                  <a:pt x="4300361" y="462844"/>
                  <a:pt x="4303890" y="471311"/>
                  <a:pt x="4296834" y="474133"/>
                </a:cubicBezTo>
                <a:cubicBezTo>
                  <a:pt x="4289778" y="476955"/>
                  <a:pt x="4265084" y="469900"/>
                  <a:pt x="4258734" y="474133"/>
                </a:cubicBezTo>
                <a:cubicBezTo>
                  <a:pt x="4252384" y="478366"/>
                  <a:pt x="4263673" y="494594"/>
                  <a:pt x="4258734" y="499533"/>
                </a:cubicBezTo>
                <a:cubicBezTo>
                  <a:pt x="4253795" y="504472"/>
                  <a:pt x="4234744" y="498123"/>
                  <a:pt x="4229100" y="503767"/>
                </a:cubicBezTo>
                <a:cubicBezTo>
                  <a:pt x="4223456" y="509411"/>
                  <a:pt x="4227689" y="525639"/>
                  <a:pt x="4224867" y="533400"/>
                </a:cubicBezTo>
                <a:cubicBezTo>
                  <a:pt x="4222045" y="541161"/>
                  <a:pt x="4216400" y="547511"/>
                  <a:pt x="4212167" y="550333"/>
                </a:cubicBezTo>
                <a:cubicBezTo>
                  <a:pt x="4207934" y="553155"/>
                  <a:pt x="4203700" y="549627"/>
                  <a:pt x="4199467" y="550333"/>
                </a:cubicBezTo>
                <a:cubicBezTo>
                  <a:pt x="4195234" y="551039"/>
                  <a:pt x="4191706" y="551745"/>
                  <a:pt x="4186767" y="554567"/>
                </a:cubicBezTo>
                <a:cubicBezTo>
                  <a:pt x="4181828" y="557389"/>
                  <a:pt x="4176889" y="565856"/>
                  <a:pt x="4169834" y="567267"/>
                </a:cubicBezTo>
                <a:cubicBezTo>
                  <a:pt x="4162778" y="568678"/>
                  <a:pt x="4150784" y="563739"/>
                  <a:pt x="4144434" y="563033"/>
                </a:cubicBezTo>
                <a:cubicBezTo>
                  <a:pt x="4138084" y="562327"/>
                  <a:pt x="4131734" y="563033"/>
                  <a:pt x="4131734" y="563033"/>
                </a:cubicBezTo>
                <a:cubicBezTo>
                  <a:pt x="4127501" y="563033"/>
                  <a:pt x="4126795" y="556683"/>
                  <a:pt x="4119034" y="563033"/>
                </a:cubicBezTo>
                <a:cubicBezTo>
                  <a:pt x="4111273" y="569383"/>
                  <a:pt x="4091517" y="593372"/>
                  <a:pt x="4085167" y="601133"/>
                </a:cubicBezTo>
                <a:cubicBezTo>
                  <a:pt x="4078817" y="608894"/>
                  <a:pt x="4083756" y="606778"/>
                  <a:pt x="4080934" y="609600"/>
                </a:cubicBezTo>
                <a:cubicBezTo>
                  <a:pt x="4078112" y="612422"/>
                  <a:pt x="4072467" y="616656"/>
                  <a:pt x="4068234" y="618067"/>
                </a:cubicBezTo>
                <a:cubicBezTo>
                  <a:pt x="4064001" y="619478"/>
                  <a:pt x="4059062" y="616656"/>
                  <a:pt x="4055534" y="618067"/>
                </a:cubicBezTo>
                <a:cubicBezTo>
                  <a:pt x="4052006" y="619478"/>
                  <a:pt x="4047067" y="626533"/>
                  <a:pt x="4047067" y="626533"/>
                </a:cubicBezTo>
                <a:cubicBezTo>
                  <a:pt x="4043539" y="630061"/>
                  <a:pt x="4040011" y="637116"/>
                  <a:pt x="4034367" y="639233"/>
                </a:cubicBezTo>
                <a:cubicBezTo>
                  <a:pt x="4028723" y="641350"/>
                  <a:pt x="4017433" y="632883"/>
                  <a:pt x="4013200" y="639233"/>
                </a:cubicBezTo>
                <a:cubicBezTo>
                  <a:pt x="4008967" y="645583"/>
                  <a:pt x="4021667" y="671689"/>
                  <a:pt x="4008967" y="677333"/>
                </a:cubicBezTo>
                <a:cubicBezTo>
                  <a:pt x="3996267" y="682977"/>
                  <a:pt x="3950405" y="671689"/>
                  <a:pt x="3937000" y="673100"/>
                </a:cubicBezTo>
                <a:cubicBezTo>
                  <a:pt x="3923595" y="674511"/>
                  <a:pt x="3937706" y="683683"/>
                  <a:pt x="3928534" y="685800"/>
                </a:cubicBezTo>
                <a:cubicBezTo>
                  <a:pt x="3919362" y="687917"/>
                  <a:pt x="3897489" y="679450"/>
                  <a:pt x="3881967" y="685800"/>
                </a:cubicBezTo>
                <a:cubicBezTo>
                  <a:pt x="3866445" y="692150"/>
                  <a:pt x="3850217" y="717550"/>
                  <a:pt x="3835400" y="723900"/>
                </a:cubicBezTo>
                <a:cubicBezTo>
                  <a:pt x="3820583" y="730250"/>
                  <a:pt x="3802945" y="720372"/>
                  <a:pt x="3793067" y="723900"/>
                </a:cubicBezTo>
                <a:cubicBezTo>
                  <a:pt x="3783189" y="727428"/>
                  <a:pt x="3782484" y="740128"/>
                  <a:pt x="3776134" y="745067"/>
                </a:cubicBezTo>
                <a:cubicBezTo>
                  <a:pt x="3769784" y="750006"/>
                  <a:pt x="3761317" y="750005"/>
                  <a:pt x="3754967" y="753533"/>
                </a:cubicBezTo>
                <a:cubicBezTo>
                  <a:pt x="3748617" y="757061"/>
                  <a:pt x="3742973" y="764116"/>
                  <a:pt x="3738034" y="766233"/>
                </a:cubicBezTo>
                <a:cubicBezTo>
                  <a:pt x="3733095" y="768350"/>
                  <a:pt x="3725334" y="766233"/>
                  <a:pt x="3725334" y="766233"/>
                </a:cubicBezTo>
                <a:cubicBezTo>
                  <a:pt x="3719690" y="766233"/>
                  <a:pt x="3711223" y="766938"/>
                  <a:pt x="3704167" y="766233"/>
                </a:cubicBezTo>
                <a:cubicBezTo>
                  <a:pt x="3697111" y="765528"/>
                  <a:pt x="3690761" y="758472"/>
                  <a:pt x="3683000" y="762000"/>
                </a:cubicBezTo>
                <a:cubicBezTo>
                  <a:pt x="3675239" y="765528"/>
                  <a:pt x="3673122" y="785283"/>
                  <a:pt x="3657600" y="787400"/>
                </a:cubicBezTo>
                <a:cubicBezTo>
                  <a:pt x="3642078" y="789517"/>
                  <a:pt x="3602567" y="773995"/>
                  <a:pt x="3589867" y="774700"/>
                </a:cubicBezTo>
                <a:cubicBezTo>
                  <a:pt x="3577167" y="775405"/>
                  <a:pt x="3586339" y="785283"/>
                  <a:pt x="3581400" y="791633"/>
                </a:cubicBezTo>
                <a:cubicBezTo>
                  <a:pt x="3576461" y="797983"/>
                  <a:pt x="3567290" y="808567"/>
                  <a:pt x="3560234" y="812800"/>
                </a:cubicBezTo>
                <a:cubicBezTo>
                  <a:pt x="3553178" y="817033"/>
                  <a:pt x="3546123" y="813505"/>
                  <a:pt x="3539067" y="817033"/>
                </a:cubicBezTo>
                <a:cubicBezTo>
                  <a:pt x="3532011" y="820561"/>
                  <a:pt x="3528483" y="831145"/>
                  <a:pt x="3517900" y="833967"/>
                </a:cubicBezTo>
                <a:cubicBezTo>
                  <a:pt x="3507317" y="836789"/>
                  <a:pt x="3483328" y="831145"/>
                  <a:pt x="3475567" y="833967"/>
                </a:cubicBezTo>
                <a:cubicBezTo>
                  <a:pt x="3467806" y="836789"/>
                  <a:pt x="3474862" y="847372"/>
                  <a:pt x="3471334" y="850900"/>
                </a:cubicBezTo>
                <a:cubicBezTo>
                  <a:pt x="3467806" y="854428"/>
                  <a:pt x="3454400" y="855133"/>
                  <a:pt x="3454400" y="855133"/>
                </a:cubicBezTo>
                <a:cubicBezTo>
                  <a:pt x="3448755" y="856544"/>
                  <a:pt x="3443111" y="856545"/>
                  <a:pt x="3437467" y="859367"/>
                </a:cubicBezTo>
                <a:cubicBezTo>
                  <a:pt x="3431823" y="862189"/>
                  <a:pt x="3424767" y="868539"/>
                  <a:pt x="3420534" y="872067"/>
                </a:cubicBezTo>
                <a:cubicBezTo>
                  <a:pt x="3416301" y="875595"/>
                  <a:pt x="3412067" y="880533"/>
                  <a:pt x="3412067" y="880533"/>
                </a:cubicBezTo>
                <a:lnTo>
                  <a:pt x="3412067" y="880533"/>
                </a:lnTo>
                <a:cubicBezTo>
                  <a:pt x="3411362" y="881944"/>
                  <a:pt x="3414184" y="888294"/>
                  <a:pt x="3407834" y="889000"/>
                </a:cubicBezTo>
                <a:cubicBezTo>
                  <a:pt x="3401484" y="889706"/>
                  <a:pt x="3373967" y="884767"/>
                  <a:pt x="3373967" y="884767"/>
                </a:cubicBezTo>
                <a:lnTo>
                  <a:pt x="3373967" y="884767"/>
                </a:lnTo>
                <a:cubicBezTo>
                  <a:pt x="3371145" y="886178"/>
                  <a:pt x="3371145" y="891822"/>
                  <a:pt x="3357034" y="893233"/>
                </a:cubicBezTo>
                <a:cubicBezTo>
                  <a:pt x="3342923" y="894644"/>
                  <a:pt x="3300589" y="891116"/>
                  <a:pt x="3289300" y="893233"/>
                </a:cubicBezTo>
                <a:cubicBezTo>
                  <a:pt x="3278011" y="895350"/>
                  <a:pt x="3289300" y="905933"/>
                  <a:pt x="3289300" y="905933"/>
                </a:cubicBezTo>
                <a:lnTo>
                  <a:pt x="3289300" y="918633"/>
                </a:lnTo>
                <a:lnTo>
                  <a:pt x="3289300" y="918633"/>
                </a:lnTo>
                <a:cubicBezTo>
                  <a:pt x="3278717" y="917928"/>
                  <a:pt x="3237089" y="909461"/>
                  <a:pt x="3225800" y="914400"/>
                </a:cubicBezTo>
                <a:cubicBezTo>
                  <a:pt x="3214511" y="919339"/>
                  <a:pt x="3221567" y="948267"/>
                  <a:pt x="3221567" y="948267"/>
                </a:cubicBezTo>
                <a:lnTo>
                  <a:pt x="3221567" y="948267"/>
                </a:lnTo>
                <a:lnTo>
                  <a:pt x="3162300" y="956733"/>
                </a:lnTo>
                <a:lnTo>
                  <a:pt x="3162300" y="956733"/>
                </a:lnTo>
                <a:cubicBezTo>
                  <a:pt x="3161595" y="958144"/>
                  <a:pt x="3167945" y="963789"/>
                  <a:pt x="3158067" y="965200"/>
                </a:cubicBezTo>
                <a:cubicBezTo>
                  <a:pt x="3148189" y="966611"/>
                  <a:pt x="3103034" y="965200"/>
                  <a:pt x="3103034" y="965200"/>
                </a:cubicBezTo>
                <a:lnTo>
                  <a:pt x="3103034" y="965200"/>
                </a:lnTo>
                <a:lnTo>
                  <a:pt x="3098800" y="973667"/>
                </a:lnTo>
                <a:lnTo>
                  <a:pt x="3098800" y="973667"/>
                </a:lnTo>
                <a:cubicBezTo>
                  <a:pt x="3092450" y="973667"/>
                  <a:pt x="3070578" y="972962"/>
                  <a:pt x="3060700" y="973667"/>
                </a:cubicBezTo>
                <a:cubicBezTo>
                  <a:pt x="3050822" y="974372"/>
                  <a:pt x="3050823" y="972961"/>
                  <a:pt x="3039534" y="977900"/>
                </a:cubicBezTo>
                <a:cubicBezTo>
                  <a:pt x="3028245" y="982839"/>
                  <a:pt x="3002845" y="997656"/>
                  <a:pt x="2992967" y="1003300"/>
                </a:cubicBezTo>
                <a:cubicBezTo>
                  <a:pt x="2983089" y="1008945"/>
                  <a:pt x="2983089" y="1010356"/>
                  <a:pt x="2980267" y="1011767"/>
                </a:cubicBezTo>
                <a:cubicBezTo>
                  <a:pt x="2977445" y="1013178"/>
                  <a:pt x="2976034" y="1011767"/>
                  <a:pt x="2976034" y="1011767"/>
                </a:cubicBezTo>
                <a:cubicBezTo>
                  <a:pt x="2973212" y="1011767"/>
                  <a:pt x="2968978" y="1011062"/>
                  <a:pt x="2963334" y="1011767"/>
                </a:cubicBezTo>
                <a:cubicBezTo>
                  <a:pt x="2957689" y="1012473"/>
                  <a:pt x="2947811" y="1014589"/>
                  <a:pt x="2942167" y="1016000"/>
                </a:cubicBezTo>
                <a:cubicBezTo>
                  <a:pt x="2936522" y="1017411"/>
                  <a:pt x="2935111" y="1019528"/>
                  <a:pt x="2929467" y="1020233"/>
                </a:cubicBezTo>
                <a:cubicBezTo>
                  <a:pt x="2923822" y="1020939"/>
                  <a:pt x="2913944" y="1019527"/>
                  <a:pt x="2908300" y="1020233"/>
                </a:cubicBezTo>
                <a:cubicBezTo>
                  <a:pt x="2902655" y="1020939"/>
                  <a:pt x="2899128" y="1019528"/>
                  <a:pt x="2895600" y="1024467"/>
                </a:cubicBezTo>
                <a:cubicBezTo>
                  <a:pt x="2892072" y="1029406"/>
                  <a:pt x="2892778" y="1045634"/>
                  <a:pt x="2887134" y="1049867"/>
                </a:cubicBezTo>
                <a:cubicBezTo>
                  <a:pt x="2881490" y="1054100"/>
                  <a:pt x="2868790" y="1047750"/>
                  <a:pt x="2861734" y="1049867"/>
                </a:cubicBezTo>
                <a:cubicBezTo>
                  <a:pt x="2854678" y="1051984"/>
                  <a:pt x="2852561" y="1058334"/>
                  <a:pt x="2844800" y="1062567"/>
                </a:cubicBezTo>
                <a:cubicBezTo>
                  <a:pt x="2837039" y="1066800"/>
                  <a:pt x="2820811" y="1074562"/>
                  <a:pt x="2815167" y="1075267"/>
                </a:cubicBezTo>
                <a:cubicBezTo>
                  <a:pt x="2809523" y="1075973"/>
                  <a:pt x="2814462" y="1068211"/>
                  <a:pt x="2810934" y="1066800"/>
                </a:cubicBezTo>
                <a:cubicBezTo>
                  <a:pt x="2807406" y="1065389"/>
                  <a:pt x="2801761" y="1063978"/>
                  <a:pt x="2794000" y="1066800"/>
                </a:cubicBezTo>
                <a:cubicBezTo>
                  <a:pt x="2786239" y="1069622"/>
                  <a:pt x="2772128" y="1077383"/>
                  <a:pt x="2764367" y="1083733"/>
                </a:cubicBezTo>
                <a:cubicBezTo>
                  <a:pt x="2756606" y="1090083"/>
                  <a:pt x="2750962" y="1098550"/>
                  <a:pt x="2747434" y="1104900"/>
                </a:cubicBezTo>
                <a:cubicBezTo>
                  <a:pt x="2743906" y="1111250"/>
                  <a:pt x="2744611" y="1116894"/>
                  <a:pt x="2743200" y="1121833"/>
                </a:cubicBezTo>
                <a:cubicBezTo>
                  <a:pt x="2741789" y="1126772"/>
                  <a:pt x="2744611" y="1132416"/>
                  <a:pt x="2738967" y="1134533"/>
                </a:cubicBezTo>
                <a:cubicBezTo>
                  <a:pt x="2733323" y="1136650"/>
                  <a:pt x="2722034" y="1131711"/>
                  <a:pt x="2709334" y="1134533"/>
                </a:cubicBezTo>
                <a:cubicBezTo>
                  <a:pt x="2696634" y="1137355"/>
                  <a:pt x="2670528" y="1147234"/>
                  <a:pt x="2662767" y="1151467"/>
                </a:cubicBezTo>
                <a:cubicBezTo>
                  <a:pt x="2655006" y="1155700"/>
                  <a:pt x="2667706" y="1158522"/>
                  <a:pt x="2662767" y="1159933"/>
                </a:cubicBezTo>
                <a:cubicBezTo>
                  <a:pt x="2657828" y="1161344"/>
                  <a:pt x="2641601" y="1155700"/>
                  <a:pt x="2633134" y="1159933"/>
                </a:cubicBezTo>
                <a:cubicBezTo>
                  <a:pt x="2624667" y="1164166"/>
                  <a:pt x="2619728" y="1178983"/>
                  <a:pt x="2611967" y="1185333"/>
                </a:cubicBezTo>
                <a:cubicBezTo>
                  <a:pt x="2604206" y="1191683"/>
                  <a:pt x="2597856" y="1195211"/>
                  <a:pt x="2586567" y="1198033"/>
                </a:cubicBezTo>
                <a:cubicBezTo>
                  <a:pt x="2575278" y="1200855"/>
                  <a:pt x="2553406" y="1201561"/>
                  <a:pt x="2544234" y="1202267"/>
                </a:cubicBezTo>
                <a:cubicBezTo>
                  <a:pt x="2535062" y="1202973"/>
                  <a:pt x="2540001" y="1203678"/>
                  <a:pt x="2531534" y="1202267"/>
                </a:cubicBezTo>
                <a:cubicBezTo>
                  <a:pt x="2523067" y="1200856"/>
                  <a:pt x="2504017" y="1193800"/>
                  <a:pt x="2493434" y="1193800"/>
                </a:cubicBezTo>
                <a:cubicBezTo>
                  <a:pt x="2482851" y="1193800"/>
                  <a:pt x="2472267" y="1199445"/>
                  <a:pt x="2468034" y="1202267"/>
                </a:cubicBezTo>
                <a:cubicBezTo>
                  <a:pt x="2463801" y="1205089"/>
                  <a:pt x="2472267" y="1208616"/>
                  <a:pt x="2468034" y="1210733"/>
                </a:cubicBezTo>
                <a:cubicBezTo>
                  <a:pt x="2463801" y="1212850"/>
                  <a:pt x="2449690" y="1212850"/>
                  <a:pt x="2442634" y="1214967"/>
                </a:cubicBezTo>
                <a:cubicBezTo>
                  <a:pt x="2435578" y="1217084"/>
                  <a:pt x="2425700" y="1223433"/>
                  <a:pt x="2425700" y="1223433"/>
                </a:cubicBezTo>
                <a:cubicBezTo>
                  <a:pt x="2418645" y="1226961"/>
                  <a:pt x="2408767" y="1234016"/>
                  <a:pt x="2400300" y="1236133"/>
                </a:cubicBezTo>
                <a:cubicBezTo>
                  <a:pt x="2391833" y="1238250"/>
                  <a:pt x="2381250" y="1231194"/>
                  <a:pt x="2374900" y="1236133"/>
                </a:cubicBezTo>
                <a:cubicBezTo>
                  <a:pt x="2368550" y="1241072"/>
                  <a:pt x="2365022" y="1259417"/>
                  <a:pt x="2362200" y="1265767"/>
                </a:cubicBezTo>
                <a:cubicBezTo>
                  <a:pt x="2359378" y="1272117"/>
                  <a:pt x="2362906" y="1270705"/>
                  <a:pt x="2357967" y="1274233"/>
                </a:cubicBezTo>
                <a:cubicBezTo>
                  <a:pt x="2353028" y="1277761"/>
                  <a:pt x="2339623" y="1282700"/>
                  <a:pt x="2332567" y="1286933"/>
                </a:cubicBezTo>
                <a:cubicBezTo>
                  <a:pt x="2325511" y="1291166"/>
                  <a:pt x="2321984" y="1296105"/>
                  <a:pt x="2315634" y="1299633"/>
                </a:cubicBezTo>
                <a:cubicBezTo>
                  <a:pt x="2309284" y="1303161"/>
                  <a:pt x="2303639" y="1306689"/>
                  <a:pt x="2294467" y="1308100"/>
                </a:cubicBezTo>
                <a:cubicBezTo>
                  <a:pt x="2285295" y="1309511"/>
                  <a:pt x="2269067" y="1305983"/>
                  <a:pt x="2260600" y="1308100"/>
                </a:cubicBezTo>
                <a:cubicBezTo>
                  <a:pt x="2252133" y="1310217"/>
                  <a:pt x="2248606" y="1316567"/>
                  <a:pt x="2243667" y="1320800"/>
                </a:cubicBezTo>
                <a:cubicBezTo>
                  <a:pt x="2238728" y="1325033"/>
                  <a:pt x="2234495" y="1330678"/>
                  <a:pt x="2230967" y="1333500"/>
                </a:cubicBezTo>
                <a:cubicBezTo>
                  <a:pt x="2227439" y="1336322"/>
                  <a:pt x="2227439" y="1336322"/>
                  <a:pt x="2222500" y="1337733"/>
                </a:cubicBezTo>
                <a:cubicBezTo>
                  <a:pt x="2217561" y="1339144"/>
                  <a:pt x="2207684" y="1339850"/>
                  <a:pt x="2201334" y="1341967"/>
                </a:cubicBezTo>
                <a:cubicBezTo>
                  <a:pt x="2194984" y="1344084"/>
                  <a:pt x="2191456" y="1349022"/>
                  <a:pt x="2184400" y="1350433"/>
                </a:cubicBezTo>
                <a:cubicBezTo>
                  <a:pt x="2177344" y="1351844"/>
                  <a:pt x="2164644" y="1349022"/>
                  <a:pt x="2159000" y="1350433"/>
                </a:cubicBezTo>
                <a:cubicBezTo>
                  <a:pt x="2153356" y="1351844"/>
                  <a:pt x="2156178" y="1354667"/>
                  <a:pt x="2150534" y="1358900"/>
                </a:cubicBezTo>
                <a:cubicBezTo>
                  <a:pt x="2144890" y="1363133"/>
                  <a:pt x="2134306" y="1371600"/>
                  <a:pt x="2125134" y="1375833"/>
                </a:cubicBezTo>
                <a:cubicBezTo>
                  <a:pt x="2115962" y="1380066"/>
                  <a:pt x="2105378" y="1384300"/>
                  <a:pt x="2095500" y="1384300"/>
                </a:cubicBezTo>
                <a:cubicBezTo>
                  <a:pt x="2085622" y="1384300"/>
                  <a:pt x="2075039" y="1377244"/>
                  <a:pt x="2065867" y="1375833"/>
                </a:cubicBezTo>
                <a:cubicBezTo>
                  <a:pt x="2056695" y="1374422"/>
                  <a:pt x="2049639" y="1377244"/>
                  <a:pt x="2040467" y="1375833"/>
                </a:cubicBezTo>
                <a:cubicBezTo>
                  <a:pt x="2031295" y="1374422"/>
                  <a:pt x="2017889" y="1368778"/>
                  <a:pt x="2010834" y="1367367"/>
                </a:cubicBezTo>
                <a:cubicBezTo>
                  <a:pt x="2003778" y="1365956"/>
                  <a:pt x="2002367" y="1362428"/>
                  <a:pt x="1998134" y="1367367"/>
                </a:cubicBezTo>
                <a:cubicBezTo>
                  <a:pt x="1993901" y="1372306"/>
                  <a:pt x="1993901" y="1392061"/>
                  <a:pt x="1985434" y="1397000"/>
                </a:cubicBezTo>
                <a:cubicBezTo>
                  <a:pt x="1976967" y="1401939"/>
                  <a:pt x="1947334" y="1397000"/>
                  <a:pt x="1947334" y="1397000"/>
                </a:cubicBezTo>
                <a:cubicBezTo>
                  <a:pt x="1938162" y="1397000"/>
                  <a:pt x="1938161" y="1394178"/>
                  <a:pt x="1930400" y="1397000"/>
                </a:cubicBezTo>
                <a:cubicBezTo>
                  <a:pt x="1922639" y="1399822"/>
                  <a:pt x="1907822" y="1408994"/>
                  <a:pt x="1900767" y="1413933"/>
                </a:cubicBezTo>
                <a:cubicBezTo>
                  <a:pt x="1893712" y="1418872"/>
                  <a:pt x="1888067" y="1426633"/>
                  <a:pt x="1888067" y="1426633"/>
                </a:cubicBezTo>
                <a:lnTo>
                  <a:pt x="1879600" y="1435100"/>
                </a:lnTo>
                <a:cubicBezTo>
                  <a:pt x="1871133" y="1436511"/>
                  <a:pt x="1845734" y="1431572"/>
                  <a:pt x="1837267" y="1435100"/>
                </a:cubicBezTo>
                <a:cubicBezTo>
                  <a:pt x="1828800" y="1438628"/>
                  <a:pt x="1830917" y="1451328"/>
                  <a:pt x="1828800" y="1456267"/>
                </a:cubicBezTo>
                <a:cubicBezTo>
                  <a:pt x="1826683" y="1461206"/>
                  <a:pt x="1828095" y="1460500"/>
                  <a:pt x="1824567" y="1464733"/>
                </a:cubicBezTo>
                <a:cubicBezTo>
                  <a:pt x="1821039" y="1468966"/>
                  <a:pt x="1816101" y="1478845"/>
                  <a:pt x="1807634" y="1481667"/>
                </a:cubicBezTo>
                <a:cubicBezTo>
                  <a:pt x="1799167" y="1484489"/>
                  <a:pt x="1773767" y="1481667"/>
                  <a:pt x="1773767" y="1481667"/>
                </a:cubicBezTo>
                <a:cubicBezTo>
                  <a:pt x="1763889" y="1481667"/>
                  <a:pt x="1754011" y="1476728"/>
                  <a:pt x="1748367" y="1481667"/>
                </a:cubicBezTo>
                <a:cubicBezTo>
                  <a:pt x="1742723" y="1486606"/>
                  <a:pt x="1745544" y="1506361"/>
                  <a:pt x="1739900" y="1511300"/>
                </a:cubicBezTo>
                <a:cubicBezTo>
                  <a:pt x="1734256" y="1516239"/>
                  <a:pt x="1723672" y="1507772"/>
                  <a:pt x="1714500" y="1511300"/>
                </a:cubicBezTo>
                <a:cubicBezTo>
                  <a:pt x="1705328" y="1514828"/>
                  <a:pt x="1691217" y="1528234"/>
                  <a:pt x="1684867" y="1532467"/>
                </a:cubicBezTo>
                <a:cubicBezTo>
                  <a:pt x="1678517" y="1536700"/>
                  <a:pt x="1679222" y="1532467"/>
                  <a:pt x="1676400" y="1536700"/>
                </a:cubicBezTo>
                <a:cubicBezTo>
                  <a:pt x="1673578" y="1540933"/>
                  <a:pt x="1673578" y="1552223"/>
                  <a:pt x="1667934" y="1557867"/>
                </a:cubicBezTo>
                <a:cubicBezTo>
                  <a:pt x="1662290" y="1563512"/>
                  <a:pt x="1653823" y="1568450"/>
                  <a:pt x="1642534" y="1570567"/>
                </a:cubicBezTo>
                <a:cubicBezTo>
                  <a:pt x="1631245" y="1572684"/>
                  <a:pt x="1611489" y="1564217"/>
                  <a:pt x="1600200" y="1570567"/>
                </a:cubicBezTo>
                <a:cubicBezTo>
                  <a:pt x="1588911" y="1576917"/>
                  <a:pt x="1583267" y="1600200"/>
                  <a:pt x="1574800" y="1608667"/>
                </a:cubicBezTo>
                <a:cubicBezTo>
                  <a:pt x="1566333" y="1617134"/>
                  <a:pt x="1555750" y="1614312"/>
                  <a:pt x="1549400" y="1621367"/>
                </a:cubicBezTo>
                <a:cubicBezTo>
                  <a:pt x="1543050" y="1628422"/>
                  <a:pt x="1540228" y="1643945"/>
                  <a:pt x="1536700" y="1651000"/>
                </a:cubicBezTo>
                <a:cubicBezTo>
                  <a:pt x="1533172" y="1658055"/>
                  <a:pt x="1536701" y="1658761"/>
                  <a:pt x="1528234" y="1663700"/>
                </a:cubicBezTo>
                <a:cubicBezTo>
                  <a:pt x="1519767" y="1668639"/>
                  <a:pt x="1495778" y="1677811"/>
                  <a:pt x="1485900" y="1680633"/>
                </a:cubicBezTo>
                <a:cubicBezTo>
                  <a:pt x="1476022" y="1683455"/>
                  <a:pt x="1474611" y="1679927"/>
                  <a:pt x="1468967" y="1680633"/>
                </a:cubicBezTo>
                <a:cubicBezTo>
                  <a:pt x="1463323" y="1681339"/>
                  <a:pt x="1458384" y="1680634"/>
                  <a:pt x="1452034" y="1684867"/>
                </a:cubicBezTo>
                <a:cubicBezTo>
                  <a:pt x="1445684" y="1689100"/>
                  <a:pt x="1439334" y="1701094"/>
                  <a:pt x="1430867" y="1706033"/>
                </a:cubicBezTo>
                <a:cubicBezTo>
                  <a:pt x="1422400" y="1710972"/>
                  <a:pt x="1411817" y="1707444"/>
                  <a:pt x="1401234" y="1714500"/>
                </a:cubicBezTo>
                <a:cubicBezTo>
                  <a:pt x="1390651" y="1721556"/>
                  <a:pt x="1380067" y="1741312"/>
                  <a:pt x="1367367" y="1748367"/>
                </a:cubicBezTo>
                <a:cubicBezTo>
                  <a:pt x="1354667" y="1755422"/>
                  <a:pt x="1325034" y="1756833"/>
                  <a:pt x="1325034" y="1756833"/>
                </a:cubicBezTo>
                <a:cubicBezTo>
                  <a:pt x="1310923" y="1759655"/>
                  <a:pt x="1290461" y="1761772"/>
                  <a:pt x="1282700" y="1765300"/>
                </a:cubicBezTo>
                <a:cubicBezTo>
                  <a:pt x="1274939" y="1768828"/>
                  <a:pt x="1280584" y="1773061"/>
                  <a:pt x="1278467" y="1778000"/>
                </a:cubicBezTo>
                <a:cubicBezTo>
                  <a:pt x="1276350" y="1782939"/>
                  <a:pt x="1273528" y="1788583"/>
                  <a:pt x="1270000" y="1794933"/>
                </a:cubicBezTo>
                <a:cubicBezTo>
                  <a:pt x="1266472" y="1801283"/>
                  <a:pt x="1268589" y="1811867"/>
                  <a:pt x="1257300" y="1816100"/>
                </a:cubicBezTo>
                <a:cubicBezTo>
                  <a:pt x="1246011" y="1820333"/>
                  <a:pt x="1214967" y="1816100"/>
                  <a:pt x="1202267" y="1820333"/>
                </a:cubicBezTo>
                <a:cubicBezTo>
                  <a:pt x="1189567" y="1824566"/>
                  <a:pt x="1186744" y="1836561"/>
                  <a:pt x="1181100" y="1841500"/>
                </a:cubicBezTo>
                <a:cubicBezTo>
                  <a:pt x="1175455" y="1846439"/>
                  <a:pt x="1176867" y="1842912"/>
                  <a:pt x="1168400" y="1849967"/>
                </a:cubicBezTo>
                <a:cubicBezTo>
                  <a:pt x="1159933" y="1857023"/>
                  <a:pt x="1137355" y="1876778"/>
                  <a:pt x="1130300" y="1883833"/>
                </a:cubicBezTo>
                <a:cubicBezTo>
                  <a:pt x="1123245" y="1890888"/>
                  <a:pt x="1134534" y="1890183"/>
                  <a:pt x="1126067" y="1892300"/>
                </a:cubicBezTo>
                <a:cubicBezTo>
                  <a:pt x="1117600" y="1894417"/>
                  <a:pt x="1094317" y="1893005"/>
                  <a:pt x="1079500" y="1896533"/>
                </a:cubicBezTo>
                <a:cubicBezTo>
                  <a:pt x="1064683" y="1900061"/>
                  <a:pt x="1049161" y="1906411"/>
                  <a:pt x="1037167" y="1913467"/>
                </a:cubicBezTo>
                <a:cubicBezTo>
                  <a:pt x="1025173" y="1920523"/>
                  <a:pt x="1016706" y="1932517"/>
                  <a:pt x="1007534" y="1938867"/>
                </a:cubicBezTo>
                <a:cubicBezTo>
                  <a:pt x="998362" y="1945217"/>
                  <a:pt x="987073" y="1947334"/>
                  <a:pt x="982134" y="1951567"/>
                </a:cubicBezTo>
                <a:cubicBezTo>
                  <a:pt x="977195" y="1955800"/>
                  <a:pt x="984250" y="1961445"/>
                  <a:pt x="977900" y="1964267"/>
                </a:cubicBezTo>
                <a:cubicBezTo>
                  <a:pt x="971550" y="1967089"/>
                  <a:pt x="952501" y="1965678"/>
                  <a:pt x="944034" y="1968500"/>
                </a:cubicBezTo>
                <a:cubicBezTo>
                  <a:pt x="935567" y="1971322"/>
                  <a:pt x="929922" y="1979789"/>
                  <a:pt x="927100" y="1981200"/>
                </a:cubicBezTo>
                <a:cubicBezTo>
                  <a:pt x="924278" y="1982611"/>
                  <a:pt x="929217" y="1976967"/>
                  <a:pt x="927100" y="1976967"/>
                </a:cubicBezTo>
                <a:cubicBezTo>
                  <a:pt x="924983" y="1976967"/>
                  <a:pt x="924983" y="1978378"/>
                  <a:pt x="914400" y="1981200"/>
                </a:cubicBezTo>
                <a:cubicBezTo>
                  <a:pt x="903817" y="1984022"/>
                  <a:pt x="878417" y="1989667"/>
                  <a:pt x="863600" y="1993900"/>
                </a:cubicBezTo>
                <a:cubicBezTo>
                  <a:pt x="848783" y="1998133"/>
                  <a:pt x="841728" y="2004483"/>
                  <a:pt x="825500" y="2006600"/>
                </a:cubicBezTo>
                <a:cubicBezTo>
                  <a:pt x="809272" y="2008717"/>
                  <a:pt x="780345" y="2003072"/>
                  <a:pt x="766234" y="2006600"/>
                </a:cubicBezTo>
                <a:cubicBezTo>
                  <a:pt x="752123" y="2010128"/>
                  <a:pt x="749301" y="2024239"/>
                  <a:pt x="740834" y="2027767"/>
                </a:cubicBezTo>
                <a:cubicBezTo>
                  <a:pt x="732367" y="2031295"/>
                  <a:pt x="724606" y="2024239"/>
                  <a:pt x="715434" y="2027767"/>
                </a:cubicBezTo>
                <a:cubicBezTo>
                  <a:pt x="706262" y="2031295"/>
                  <a:pt x="696383" y="2045405"/>
                  <a:pt x="685800" y="2048933"/>
                </a:cubicBezTo>
                <a:cubicBezTo>
                  <a:pt x="675217" y="2052461"/>
                  <a:pt x="664634" y="2043289"/>
                  <a:pt x="651934" y="2048933"/>
                </a:cubicBezTo>
                <a:cubicBezTo>
                  <a:pt x="639234" y="2054577"/>
                  <a:pt x="622300" y="2071511"/>
                  <a:pt x="609600" y="2082800"/>
                </a:cubicBezTo>
                <a:cubicBezTo>
                  <a:pt x="596900" y="2094089"/>
                  <a:pt x="594078" y="2109612"/>
                  <a:pt x="575734" y="2116667"/>
                </a:cubicBezTo>
                <a:cubicBezTo>
                  <a:pt x="557390" y="2123723"/>
                  <a:pt x="513645" y="2119489"/>
                  <a:pt x="499534" y="2125133"/>
                </a:cubicBezTo>
                <a:cubicBezTo>
                  <a:pt x="485423" y="2130777"/>
                  <a:pt x="500945" y="2142067"/>
                  <a:pt x="491067" y="2150533"/>
                </a:cubicBezTo>
                <a:cubicBezTo>
                  <a:pt x="481189" y="2158999"/>
                  <a:pt x="454378" y="2166055"/>
                  <a:pt x="440267" y="2175933"/>
                </a:cubicBezTo>
                <a:cubicBezTo>
                  <a:pt x="426156" y="2185811"/>
                  <a:pt x="428978" y="2199922"/>
                  <a:pt x="406400" y="2209800"/>
                </a:cubicBezTo>
                <a:cubicBezTo>
                  <a:pt x="383822" y="2219678"/>
                  <a:pt x="304800" y="2235200"/>
                  <a:pt x="304800" y="2235200"/>
                </a:cubicBezTo>
                <a:lnTo>
                  <a:pt x="304800" y="2235200"/>
                </a:lnTo>
                <a:lnTo>
                  <a:pt x="304800" y="2264833"/>
                </a:lnTo>
                <a:lnTo>
                  <a:pt x="304800" y="2264833"/>
                </a:lnTo>
                <a:cubicBezTo>
                  <a:pt x="299156" y="2271183"/>
                  <a:pt x="278695" y="2293761"/>
                  <a:pt x="270934" y="2302933"/>
                </a:cubicBezTo>
                <a:cubicBezTo>
                  <a:pt x="263173" y="2312105"/>
                  <a:pt x="262467" y="2316339"/>
                  <a:pt x="258234" y="2319867"/>
                </a:cubicBezTo>
                <a:cubicBezTo>
                  <a:pt x="254001" y="2323395"/>
                  <a:pt x="245534" y="2324100"/>
                  <a:pt x="245534" y="2324100"/>
                </a:cubicBezTo>
                <a:cubicBezTo>
                  <a:pt x="234951" y="2327628"/>
                  <a:pt x="207434" y="2335389"/>
                  <a:pt x="194734" y="2341033"/>
                </a:cubicBezTo>
                <a:cubicBezTo>
                  <a:pt x="182034" y="2346677"/>
                  <a:pt x="177095" y="2350911"/>
                  <a:pt x="169334" y="2357967"/>
                </a:cubicBezTo>
                <a:cubicBezTo>
                  <a:pt x="161573" y="2365023"/>
                  <a:pt x="156634" y="2376312"/>
                  <a:pt x="148167" y="2383367"/>
                </a:cubicBezTo>
                <a:cubicBezTo>
                  <a:pt x="139700" y="2390423"/>
                  <a:pt x="118534" y="2400300"/>
                  <a:pt x="118534" y="2400300"/>
                </a:cubicBezTo>
                <a:cubicBezTo>
                  <a:pt x="108656" y="2405944"/>
                  <a:pt x="98778" y="2413000"/>
                  <a:pt x="88900" y="2417233"/>
                </a:cubicBezTo>
                <a:cubicBezTo>
                  <a:pt x="79022" y="2421466"/>
                  <a:pt x="68439" y="2422878"/>
                  <a:pt x="59267" y="2425700"/>
                </a:cubicBezTo>
                <a:cubicBezTo>
                  <a:pt x="50095" y="2428522"/>
                  <a:pt x="33867" y="2434167"/>
                  <a:pt x="33867" y="2434167"/>
                </a:cubicBezTo>
                <a:lnTo>
                  <a:pt x="21167" y="2438400"/>
                </a:lnTo>
                <a:cubicBezTo>
                  <a:pt x="16934" y="2439811"/>
                  <a:pt x="11995" y="2441928"/>
                  <a:pt x="8467" y="2442633"/>
                </a:cubicBezTo>
                <a:cubicBezTo>
                  <a:pt x="4939" y="2443338"/>
                  <a:pt x="0" y="2442633"/>
                  <a:pt x="0" y="2442633"/>
                </a:cubicBezTo>
              </a:path>
            </a:pathLst>
          </a:custGeom>
          <a:ln w="38100" cmpd="sng">
            <a:solidFill>
              <a:srgbClr val="FFFF00"/>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34" name="Freeform 33"/>
          <p:cNvSpPr/>
          <p:nvPr/>
        </p:nvSpPr>
        <p:spPr>
          <a:xfrm>
            <a:off x="602567" y="3217054"/>
            <a:ext cx="2650317" cy="2679871"/>
          </a:xfrm>
          <a:custGeom>
            <a:avLst/>
            <a:gdLst>
              <a:gd name="connsiteX0" fmla="*/ 5122333 w 5122333"/>
              <a:gd name="connsiteY0" fmla="*/ 0 h 1951567"/>
              <a:gd name="connsiteX1" fmla="*/ 4859867 w 5122333"/>
              <a:gd name="connsiteY1" fmla="*/ 0 h 1951567"/>
              <a:gd name="connsiteX2" fmla="*/ 4859867 w 5122333"/>
              <a:gd name="connsiteY2" fmla="*/ 0 h 1951567"/>
              <a:gd name="connsiteX3" fmla="*/ 4851400 w 5122333"/>
              <a:gd name="connsiteY3" fmla="*/ 25400 h 1951567"/>
              <a:gd name="connsiteX4" fmla="*/ 4813300 w 5122333"/>
              <a:gd name="connsiteY4" fmla="*/ 25400 h 1951567"/>
              <a:gd name="connsiteX5" fmla="*/ 4809067 w 5122333"/>
              <a:gd name="connsiteY5" fmla="*/ 33867 h 1951567"/>
              <a:gd name="connsiteX6" fmla="*/ 4720167 w 5122333"/>
              <a:gd name="connsiteY6" fmla="*/ 33867 h 1951567"/>
              <a:gd name="connsiteX7" fmla="*/ 4715933 w 5122333"/>
              <a:gd name="connsiteY7" fmla="*/ 46567 h 1951567"/>
              <a:gd name="connsiteX8" fmla="*/ 4673600 w 5122333"/>
              <a:gd name="connsiteY8" fmla="*/ 46567 h 1951567"/>
              <a:gd name="connsiteX9" fmla="*/ 4660900 w 5122333"/>
              <a:gd name="connsiteY9" fmla="*/ 55033 h 1951567"/>
              <a:gd name="connsiteX10" fmla="*/ 4639733 w 5122333"/>
              <a:gd name="connsiteY10" fmla="*/ 55033 h 1951567"/>
              <a:gd name="connsiteX11" fmla="*/ 4622800 w 5122333"/>
              <a:gd name="connsiteY11" fmla="*/ 71967 h 1951567"/>
              <a:gd name="connsiteX12" fmla="*/ 4610100 w 5122333"/>
              <a:gd name="connsiteY12" fmla="*/ 84667 h 1951567"/>
              <a:gd name="connsiteX13" fmla="*/ 4610100 w 5122333"/>
              <a:gd name="connsiteY13" fmla="*/ 97367 h 1951567"/>
              <a:gd name="connsiteX14" fmla="*/ 4461933 w 5122333"/>
              <a:gd name="connsiteY14" fmla="*/ 97367 h 1951567"/>
              <a:gd name="connsiteX15" fmla="*/ 4449233 w 5122333"/>
              <a:gd name="connsiteY15" fmla="*/ 97367 h 1951567"/>
              <a:gd name="connsiteX16" fmla="*/ 4436533 w 5122333"/>
              <a:gd name="connsiteY16" fmla="*/ 101600 h 1951567"/>
              <a:gd name="connsiteX17" fmla="*/ 4398433 w 5122333"/>
              <a:gd name="connsiteY17" fmla="*/ 114300 h 1951567"/>
              <a:gd name="connsiteX18" fmla="*/ 4377267 w 5122333"/>
              <a:gd name="connsiteY18" fmla="*/ 114300 h 1951567"/>
              <a:gd name="connsiteX19" fmla="*/ 4356100 w 5122333"/>
              <a:gd name="connsiteY19" fmla="*/ 114300 h 1951567"/>
              <a:gd name="connsiteX20" fmla="*/ 4351867 w 5122333"/>
              <a:gd name="connsiteY20" fmla="*/ 143933 h 1951567"/>
              <a:gd name="connsiteX21" fmla="*/ 4322233 w 5122333"/>
              <a:gd name="connsiteY21" fmla="*/ 152400 h 1951567"/>
              <a:gd name="connsiteX22" fmla="*/ 4318000 w 5122333"/>
              <a:gd name="connsiteY22" fmla="*/ 169333 h 1951567"/>
              <a:gd name="connsiteX23" fmla="*/ 4301067 w 5122333"/>
              <a:gd name="connsiteY23" fmla="*/ 173567 h 1951567"/>
              <a:gd name="connsiteX24" fmla="*/ 4275667 w 5122333"/>
              <a:gd name="connsiteY24" fmla="*/ 190500 h 1951567"/>
              <a:gd name="connsiteX25" fmla="*/ 4275667 w 5122333"/>
              <a:gd name="connsiteY25" fmla="*/ 203200 h 1951567"/>
              <a:gd name="connsiteX26" fmla="*/ 4271433 w 5122333"/>
              <a:gd name="connsiteY26" fmla="*/ 211667 h 1951567"/>
              <a:gd name="connsiteX27" fmla="*/ 4174067 w 5122333"/>
              <a:gd name="connsiteY27" fmla="*/ 207433 h 1951567"/>
              <a:gd name="connsiteX28" fmla="*/ 4165600 w 5122333"/>
              <a:gd name="connsiteY28" fmla="*/ 211667 h 1951567"/>
              <a:gd name="connsiteX29" fmla="*/ 4127500 w 5122333"/>
              <a:gd name="connsiteY29" fmla="*/ 224367 h 1951567"/>
              <a:gd name="connsiteX30" fmla="*/ 4089400 w 5122333"/>
              <a:gd name="connsiteY30" fmla="*/ 224367 h 1951567"/>
              <a:gd name="connsiteX31" fmla="*/ 4080933 w 5122333"/>
              <a:gd name="connsiteY31" fmla="*/ 241300 h 1951567"/>
              <a:gd name="connsiteX32" fmla="*/ 4068233 w 5122333"/>
              <a:gd name="connsiteY32" fmla="*/ 241300 h 1951567"/>
              <a:gd name="connsiteX33" fmla="*/ 4059767 w 5122333"/>
              <a:gd name="connsiteY33" fmla="*/ 258233 h 1951567"/>
              <a:gd name="connsiteX34" fmla="*/ 4055533 w 5122333"/>
              <a:gd name="connsiteY34" fmla="*/ 262467 h 1951567"/>
              <a:gd name="connsiteX35" fmla="*/ 4051300 w 5122333"/>
              <a:gd name="connsiteY35" fmla="*/ 275167 h 1951567"/>
              <a:gd name="connsiteX36" fmla="*/ 4034367 w 5122333"/>
              <a:gd name="connsiteY36" fmla="*/ 300567 h 1951567"/>
              <a:gd name="connsiteX37" fmla="*/ 4004733 w 5122333"/>
              <a:gd name="connsiteY37" fmla="*/ 300567 h 1951567"/>
              <a:gd name="connsiteX38" fmla="*/ 4000500 w 5122333"/>
              <a:gd name="connsiteY38" fmla="*/ 317500 h 1951567"/>
              <a:gd name="connsiteX39" fmla="*/ 3970867 w 5122333"/>
              <a:gd name="connsiteY39" fmla="*/ 325967 h 1951567"/>
              <a:gd name="connsiteX40" fmla="*/ 3924300 w 5122333"/>
              <a:gd name="connsiteY40" fmla="*/ 338667 h 1951567"/>
              <a:gd name="connsiteX41" fmla="*/ 3907367 w 5122333"/>
              <a:gd name="connsiteY41" fmla="*/ 351367 h 1951567"/>
              <a:gd name="connsiteX42" fmla="*/ 3860800 w 5122333"/>
              <a:gd name="connsiteY42" fmla="*/ 355600 h 1951567"/>
              <a:gd name="connsiteX43" fmla="*/ 3831167 w 5122333"/>
              <a:gd name="connsiteY43" fmla="*/ 359833 h 1951567"/>
              <a:gd name="connsiteX44" fmla="*/ 3814233 w 5122333"/>
              <a:gd name="connsiteY44" fmla="*/ 385233 h 1951567"/>
              <a:gd name="connsiteX45" fmla="*/ 3767667 w 5122333"/>
              <a:gd name="connsiteY45" fmla="*/ 402167 h 1951567"/>
              <a:gd name="connsiteX46" fmla="*/ 3759200 w 5122333"/>
              <a:gd name="connsiteY46" fmla="*/ 410633 h 1951567"/>
              <a:gd name="connsiteX47" fmla="*/ 3733800 w 5122333"/>
              <a:gd name="connsiteY47" fmla="*/ 431800 h 1951567"/>
              <a:gd name="connsiteX48" fmla="*/ 3729567 w 5122333"/>
              <a:gd name="connsiteY48" fmla="*/ 440267 h 1951567"/>
              <a:gd name="connsiteX49" fmla="*/ 3721100 w 5122333"/>
              <a:gd name="connsiteY49" fmla="*/ 444500 h 1951567"/>
              <a:gd name="connsiteX50" fmla="*/ 3687233 w 5122333"/>
              <a:gd name="connsiteY50" fmla="*/ 444500 h 1951567"/>
              <a:gd name="connsiteX51" fmla="*/ 3661833 w 5122333"/>
              <a:gd name="connsiteY51" fmla="*/ 444500 h 1951567"/>
              <a:gd name="connsiteX52" fmla="*/ 3627967 w 5122333"/>
              <a:gd name="connsiteY52" fmla="*/ 491067 h 1951567"/>
              <a:gd name="connsiteX53" fmla="*/ 3585633 w 5122333"/>
              <a:gd name="connsiteY53" fmla="*/ 491067 h 1951567"/>
              <a:gd name="connsiteX54" fmla="*/ 3564467 w 5122333"/>
              <a:gd name="connsiteY54" fmla="*/ 499533 h 1951567"/>
              <a:gd name="connsiteX55" fmla="*/ 3551767 w 5122333"/>
              <a:gd name="connsiteY55" fmla="*/ 508000 h 1951567"/>
              <a:gd name="connsiteX56" fmla="*/ 3475567 w 5122333"/>
              <a:gd name="connsiteY56" fmla="*/ 520700 h 1951567"/>
              <a:gd name="connsiteX57" fmla="*/ 3429000 w 5122333"/>
              <a:gd name="connsiteY57" fmla="*/ 550333 h 1951567"/>
              <a:gd name="connsiteX58" fmla="*/ 3361267 w 5122333"/>
              <a:gd name="connsiteY58" fmla="*/ 563033 h 1951567"/>
              <a:gd name="connsiteX59" fmla="*/ 3327400 w 5122333"/>
              <a:gd name="connsiteY59" fmla="*/ 575733 h 1951567"/>
              <a:gd name="connsiteX60" fmla="*/ 3276600 w 5122333"/>
              <a:gd name="connsiteY60" fmla="*/ 605367 h 1951567"/>
              <a:gd name="connsiteX61" fmla="*/ 3272367 w 5122333"/>
              <a:gd name="connsiteY61" fmla="*/ 605367 h 1951567"/>
              <a:gd name="connsiteX62" fmla="*/ 3238500 w 5122333"/>
              <a:gd name="connsiteY62" fmla="*/ 605367 h 1951567"/>
              <a:gd name="connsiteX63" fmla="*/ 3191933 w 5122333"/>
              <a:gd name="connsiteY63" fmla="*/ 626533 h 1951567"/>
              <a:gd name="connsiteX64" fmla="*/ 3145367 w 5122333"/>
              <a:gd name="connsiteY64" fmla="*/ 656167 h 1951567"/>
              <a:gd name="connsiteX65" fmla="*/ 3103033 w 5122333"/>
              <a:gd name="connsiteY65" fmla="*/ 685800 h 1951567"/>
              <a:gd name="connsiteX66" fmla="*/ 3094567 w 5122333"/>
              <a:gd name="connsiteY66" fmla="*/ 694267 h 1951567"/>
              <a:gd name="connsiteX67" fmla="*/ 3064933 w 5122333"/>
              <a:gd name="connsiteY67" fmla="*/ 732367 h 1951567"/>
              <a:gd name="connsiteX68" fmla="*/ 3035300 w 5122333"/>
              <a:gd name="connsiteY68" fmla="*/ 736600 h 1951567"/>
              <a:gd name="connsiteX69" fmla="*/ 2980267 w 5122333"/>
              <a:gd name="connsiteY69" fmla="*/ 753533 h 1951567"/>
              <a:gd name="connsiteX70" fmla="*/ 2959100 w 5122333"/>
              <a:gd name="connsiteY70" fmla="*/ 770467 h 1951567"/>
              <a:gd name="connsiteX71" fmla="*/ 2946400 w 5122333"/>
              <a:gd name="connsiteY71" fmla="*/ 774700 h 1951567"/>
              <a:gd name="connsiteX72" fmla="*/ 2857500 w 5122333"/>
              <a:gd name="connsiteY72" fmla="*/ 766233 h 1951567"/>
              <a:gd name="connsiteX73" fmla="*/ 2861733 w 5122333"/>
              <a:gd name="connsiteY73" fmla="*/ 787400 h 1951567"/>
              <a:gd name="connsiteX74" fmla="*/ 2861733 w 5122333"/>
              <a:gd name="connsiteY74" fmla="*/ 787400 h 1951567"/>
              <a:gd name="connsiteX75" fmla="*/ 2810933 w 5122333"/>
              <a:gd name="connsiteY75" fmla="*/ 804333 h 1951567"/>
              <a:gd name="connsiteX76" fmla="*/ 2798233 w 5122333"/>
              <a:gd name="connsiteY76" fmla="*/ 821267 h 1951567"/>
              <a:gd name="connsiteX77" fmla="*/ 2747433 w 5122333"/>
              <a:gd name="connsiteY77" fmla="*/ 838200 h 1951567"/>
              <a:gd name="connsiteX78" fmla="*/ 2713567 w 5122333"/>
              <a:gd name="connsiteY78" fmla="*/ 855133 h 1951567"/>
              <a:gd name="connsiteX79" fmla="*/ 2662767 w 5122333"/>
              <a:gd name="connsiteY79" fmla="*/ 863600 h 1951567"/>
              <a:gd name="connsiteX80" fmla="*/ 2628900 w 5122333"/>
              <a:gd name="connsiteY80" fmla="*/ 876300 h 1951567"/>
              <a:gd name="connsiteX81" fmla="*/ 2599267 w 5122333"/>
              <a:gd name="connsiteY81" fmla="*/ 905933 h 1951567"/>
              <a:gd name="connsiteX82" fmla="*/ 2569633 w 5122333"/>
              <a:gd name="connsiteY82" fmla="*/ 931333 h 1951567"/>
              <a:gd name="connsiteX83" fmla="*/ 2548467 w 5122333"/>
              <a:gd name="connsiteY83" fmla="*/ 939800 h 1951567"/>
              <a:gd name="connsiteX84" fmla="*/ 2540000 w 5122333"/>
              <a:gd name="connsiteY84" fmla="*/ 939800 h 1951567"/>
              <a:gd name="connsiteX85" fmla="*/ 2510367 w 5122333"/>
              <a:gd name="connsiteY85" fmla="*/ 969433 h 1951567"/>
              <a:gd name="connsiteX86" fmla="*/ 2468033 w 5122333"/>
              <a:gd name="connsiteY86" fmla="*/ 973667 h 1951567"/>
              <a:gd name="connsiteX87" fmla="*/ 2396067 w 5122333"/>
              <a:gd name="connsiteY87" fmla="*/ 977900 h 1951567"/>
              <a:gd name="connsiteX88" fmla="*/ 2387600 w 5122333"/>
              <a:gd name="connsiteY88" fmla="*/ 1003300 h 1951567"/>
              <a:gd name="connsiteX89" fmla="*/ 2349500 w 5122333"/>
              <a:gd name="connsiteY89" fmla="*/ 1028700 h 1951567"/>
              <a:gd name="connsiteX90" fmla="*/ 2328333 w 5122333"/>
              <a:gd name="connsiteY90" fmla="*/ 1045633 h 1951567"/>
              <a:gd name="connsiteX91" fmla="*/ 2311400 w 5122333"/>
              <a:gd name="connsiteY91" fmla="*/ 1058333 h 1951567"/>
              <a:gd name="connsiteX92" fmla="*/ 2247900 w 5122333"/>
              <a:gd name="connsiteY92" fmla="*/ 1062567 h 1951567"/>
              <a:gd name="connsiteX93" fmla="*/ 2247900 w 5122333"/>
              <a:gd name="connsiteY93" fmla="*/ 1062567 h 1951567"/>
              <a:gd name="connsiteX94" fmla="*/ 2205567 w 5122333"/>
              <a:gd name="connsiteY94" fmla="*/ 1062567 h 1951567"/>
              <a:gd name="connsiteX95" fmla="*/ 2205567 w 5122333"/>
              <a:gd name="connsiteY95" fmla="*/ 1079500 h 1951567"/>
              <a:gd name="connsiteX96" fmla="*/ 2150533 w 5122333"/>
              <a:gd name="connsiteY96" fmla="*/ 1109133 h 1951567"/>
              <a:gd name="connsiteX97" fmla="*/ 2078567 w 5122333"/>
              <a:gd name="connsiteY97" fmla="*/ 1143000 h 1951567"/>
              <a:gd name="connsiteX98" fmla="*/ 2061633 w 5122333"/>
              <a:gd name="connsiteY98" fmla="*/ 1147233 h 1951567"/>
              <a:gd name="connsiteX99" fmla="*/ 2010833 w 5122333"/>
              <a:gd name="connsiteY99" fmla="*/ 1151467 h 1951567"/>
              <a:gd name="connsiteX100" fmla="*/ 1981200 w 5122333"/>
              <a:gd name="connsiteY100" fmla="*/ 1164167 h 1951567"/>
              <a:gd name="connsiteX101" fmla="*/ 1951567 w 5122333"/>
              <a:gd name="connsiteY101" fmla="*/ 1189567 h 1951567"/>
              <a:gd name="connsiteX102" fmla="*/ 1896533 w 5122333"/>
              <a:gd name="connsiteY102" fmla="*/ 1214967 h 1951567"/>
              <a:gd name="connsiteX103" fmla="*/ 1879600 w 5122333"/>
              <a:gd name="connsiteY103" fmla="*/ 1219200 h 1951567"/>
              <a:gd name="connsiteX104" fmla="*/ 1866900 w 5122333"/>
              <a:gd name="connsiteY104" fmla="*/ 1223433 h 1951567"/>
              <a:gd name="connsiteX105" fmla="*/ 1845733 w 5122333"/>
              <a:gd name="connsiteY105" fmla="*/ 1227667 h 1951567"/>
              <a:gd name="connsiteX106" fmla="*/ 1820333 w 5122333"/>
              <a:gd name="connsiteY106" fmla="*/ 1236133 h 1951567"/>
              <a:gd name="connsiteX107" fmla="*/ 1773767 w 5122333"/>
              <a:gd name="connsiteY107" fmla="*/ 1244600 h 1951567"/>
              <a:gd name="connsiteX108" fmla="*/ 1727200 w 5122333"/>
              <a:gd name="connsiteY108" fmla="*/ 1270000 h 1951567"/>
              <a:gd name="connsiteX109" fmla="*/ 1697567 w 5122333"/>
              <a:gd name="connsiteY109" fmla="*/ 1286933 h 1951567"/>
              <a:gd name="connsiteX110" fmla="*/ 1693333 w 5122333"/>
              <a:gd name="connsiteY110" fmla="*/ 1295400 h 1951567"/>
              <a:gd name="connsiteX111" fmla="*/ 1642533 w 5122333"/>
              <a:gd name="connsiteY111" fmla="*/ 1295400 h 1951567"/>
              <a:gd name="connsiteX112" fmla="*/ 1638300 w 5122333"/>
              <a:gd name="connsiteY112" fmla="*/ 1308100 h 1951567"/>
              <a:gd name="connsiteX113" fmla="*/ 1634067 w 5122333"/>
              <a:gd name="connsiteY113" fmla="*/ 1308100 h 1951567"/>
              <a:gd name="connsiteX114" fmla="*/ 1621367 w 5122333"/>
              <a:gd name="connsiteY114" fmla="*/ 1308100 h 1951567"/>
              <a:gd name="connsiteX115" fmla="*/ 1587500 w 5122333"/>
              <a:gd name="connsiteY115" fmla="*/ 1316567 h 1951567"/>
              <a:gd name="connsiteX116" fmla="*/ 1570567 w 5122333"/>
              <a:gd name="connsiteY116" fmla="*/ 1325033 h 1951567"/>
              <a:gd name="connsiteX117" fmla="*/ 1536700 w 5122333"/>
              <a:gd name="connsiteY117" fmla="*/ 1350433 h 1951567"/>
              <a:gd name="connsiteX118" fmla="*/ 1507067 w 5122333"/>
              <a:gd name="connsiteY118" fmla="*/ 1341967 h 1951567"/>
              <a:gd name="connsiteX119" fmla="*/ 1502833 w 5122333"/>
              <a:gd name="connsiteY119" fmla="*/ 1354667 h 1951567"/>
              <a:gd name="connsiteX120" fmla="*/ 1464733 w 5122333"/>
              <a:gd name="connsiteY120" fmla="*/ 1388533 h 1951567"/>
              <a:gd name="connsiteX121" fmla="*/ 1397000 w 5122333"/>
              <a:gd name="connsiteY121" fmla="*/ 1413933 h 1951567"/>
              <a:gd name="connsiteX122" fmla="*/ 1320800 w 5122333"/>
              <a:gd name="connsiteY122" fmla="*/ 1477433 h 1951567"/>
              <a:gd name="connsiteX123" fmla="*/ 1316567 w 5122333"/>
              <a:gd name="connsiteY123" fmla="*/ 1477433 h 1951567"/>
              <a:gd name="connsiteX124" fmla="*/ 1274233 w 5122333"/>
              <a:gd name="connsiteY124" fmla="*/ 1477433 h 1951567"/>
              <a:gd name="connsiteX125" fmla="*/ 1231900 w 5122333"/>
              <a:gd name="connsiteY125" fmla="*/ 1502833 h 1951567"/>
              <a:gd name="connsiteX126" fmla="*/ 1181100 w 5122333"/>
              <a:gd name="connsiteY126" fmla="*/ 1536700 h 1951567"/>
              <a:gd name="connsiteX127" fmla="*/ 1117600 w 5122333"/>
              <a:gd name="connsiteY127" fmla="*/ 1553633 h 1951567"/>
              <a:gd name="connsiteX128" fmla="*/ 1058333 w 5122333"/>
              <a:gd name="connsiteY128" fmla="*/ 1553633 h 1951567"/>
              <a:gd name="connsiteX129" fmla="*/ 1028700 w 5122333"/>
              <a:gd name="connsiteY129" fmla="*/ 1587500 h 1951567"/>
              <a:gd name="connsiteX130" fmla="*/ 969433 w 5122333"/>
              <a:gd name="connsiteY130" fmla="*/ 1587500 h 1951567"/>
              <a:gd name="connsiteX131" fmla="*/ 952500 w 5122333"/>
              <a:gd name="connsiteY131" fmla="*/ 1600200 h 1951567"/>
              <a:gd name="connsiteX132" fmla="*/ 901700 w 5122333"/>
              <a:gd name="connsiteY132" fmla="*/ 1634067 h 1951567"/>
              <a:gd name="connsiteX133" fmla="*/ 867833 w 5122333"/>
              <a:gd name="connsiteY133" fmla="*/ 1638300 h 1951567"/>
              <a:gd name="connsiteX134" fmla="*/ 812800 w 5122333"/>
              <a:gd name="connsiteY134" fmla="*/ 1655233 h 1951567"/>
              <a:gd name="connsiteX135" fmla="*/ 804333 w 5122333"/>
              <a:gd name="connsiteY135" fmla="*/ 1663700 h 1951567"/>
              <a:gd name="connsiteX136" fmla="*/ 753533 w 5122333"/>
              <a:gd name="connsiteY136" fmla="*/ 1680633 h 1951567"/>
              <a:gd name="connsiteX137" fmla="*/ 723900 w 5122333"/>
              <a:gd name="connsiteY137" fmla="*/ 1689100 h 1951567"/>
              <a:gd name="connsiteX138" fmla="*/ 715433 w 5122333"/>
              <a:gd name="connsiteY138" fmla="*/ 1693333 h 1951567"/>
              <a:gd name="connsiteX139" fmla="*/ 681567 w 5122333"/>
              <a:gd name="connsiteY139" fmla="*/ 1718733 h 1951567"/>
              <a:gd name="connsiteX140" fmla="*/ 673100 w 5122333"/>
              <a:gd name="connsiteY140" fmla="*/ 1718733 h 1951567"/>
              <a:gd name="connsiteX141" fmla="*/ 643467 w 5122333"/>
              <a:gd name="connsiteY141" fmla="*/ 1727200 h 1951567"/>
              <a:gd name="connsiteX142" fmla="*/ 592667 w 5122333"/>
              <a:gd name="connsiteY142" fmla="*/ 1756833 h 1951567"/>
              <a:gd name="connsiteX143" fmla="*/ 571500 w 5122333"/>
              <a:gd name="connsiteY143" fmla="*/ 1773767 h 1951567"/>
              <a:gd name="connsiteX144" fmla="*/ 554567 w 5122333"/>
              <a:gd name="connsiteY144" fmla="*/ 1765300 h 1951567"/>
              <a:gd name="connsiteX145" fmla="*/ 516467 w 5122333"/>
              <a:gd name="connsiteY145" fmla="*/ 1782233 h 1951567"/>
              <a:gd name="connsiteX146" fmla="*/ 474133 w 5122333"/>
              <a:gd name="connsiteY146" fmla="*/ 1786467 h 1951567"/>
              <a:gd name="connsiteX147" fmla="*/ 452967 w 5122333"/>
              <a:gd name="connsiteY147" fmla="*/ 1794933 h 1951567"/>
              <a:gd name="connsiteX148" fmla="*/ 444500 w 5122333"/>
              <a:gd name="connsiteY148" fmla="*/ 1833033 h 1951567"/>
              <a:gd name="connsiteX149" fmla="*/ 381000 w 5122333"/>
              <a:gd name="connsiteY149" fmla="*/ 1833033 h 1951567"/>
              <a:gd name="connsiteX150" fmla="*/ 334433 w 5122333"/>
              <a:gd name="connsiteY150" fmla="*/ 1841500 h 1951567"/>
              <a:gd name="connsiteX151" fmla="*/ 270933 w 5122333"/>
              <a:gd name="connsiteY151" fmla="*/ 1871133 h 1951567"/>
              <a:gd name="connsiteX152" fmla="*/ 190500 w 5122333"/>
              <a:gd name="connsiteY152" fmla="*/ 1905000 h 1951567"/>
              <a:gd name="connsiteX153" fmla="*/ 143933 w 5122333"/>
              <a:gd name="connsiteY153" fmla="*/ 1909233 h 1951567"/>
              <a:gd name="connsiteX154" fmla="*/ 114300 w 5122333"/>
              <a:gd name="connsiteY154" fmla="*/ 1917700 h 1951567"/>
              <a:gd name="connsiteX155" fmla="*/ 93133 w 5122333"/>
              <a:gd name="connsiteY155" fmla="*/ 1926167 h 1951567"/>
              <a:gd name="connsiteX156" fmla="*/ 63500 w 5122333"/>
              <a:gd name="connsiteY156" fmla="*/ 1926167 h 1951567"/>
              <a:gd name="connsiteX157" fmla="*/ 33867 w 5122333"/>
              <a:gd name="connsiteY157" fmla="*/ 1943100 h 1951567"/>
              <a:gd name="connsiteX158" fmla="*/ 12700 w 5122333"/>
              <a:gd name="connsiteY158" fmla="*/ 1947333 h 1951567"/>
              <a:gd name="connsiteX159" fmla="*/ 0 w 5122333"/>
              <a:gd name="connsiteY159" fmla="*/ 1951567 h 195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5122333" h="1951567">
                <a:moveTo>
                  <a:pt x="5122333" y="0"/>
                </a:moveTo>
                <a:lnTo>
                  <a:pt x="4859867" y="0"/>
                </a:lnTo>
                <a:lnTo>
                  <a:pt x="4859867" y="0"/>
                </a:lnTo>
                <a:cubicBezTo>
                  <a:pt x="4858456" y="4233"/>
                  <a:pt x="4859161" y="21167"/>
                  <a:pt x="4851400" y="25400"/>
                </a:cubicBezTo>
                <a:cubicBezTo>
                  <a:pt x="4843639" y="29633"/>
                  <a:pt x="4820355" y="23989"/>
                  <a:pt x="4813300" y="25400"/>
                </a:cubicBezTo>
                <a:cubicBezTo>
                  <a:pt x="4806244" y="26811"/>
                  <a:pt x="4824589" y="32456"/>
                  <a:pt x="4809067" y="33867"/>
                </a:cubicBezTo>
                <a:cubicBezTo>
                  <a:pt x="4793545" y="35278"/>
                  <a:pt x="4735689" y="31750"/>
                  <a:pt x="4720167" y="33867"/>
                </a:cubicBezTo>
                <a:cubicBezTo>
                  <a:pt x="4704645" y="35984"/>
                  <a:pt x="4723694" y="44450"/>
                  <a:pt x="4715933" y="46567"/>
                </a:cubicBezTo>
                <a:cubicBezTo>
                  <a:pt x="4708172" y="48684"/>
                  <a:pt x="4682772" y="45156"/>
                  <a:pt x="4673600" y="46567"/>
                </a:cubicBezTo>
                <a:cubicBezTo>
                  <a:pt x="4664428" y="47978"/>
                  <a:pt x="4666544" y="53622"/>
                  <a:pt x="4660900" y="55033"/>
                </a:cubicBezTo>
                <a:cubicBezTo>
                  <a:pt x="4655255" y="56444"/>
                  <a:pt x="4646083" y="52211"/>
                  <a:pt x="4639733" y="55033"/>
                </a:cubicBezTo>
                <a:cubicBezTo>
                  <a:pt x="4633383" y="57855"/>
                  <a:pt x="4622800" y="71967"/>
                  <a:pt x="4622800" y="71967"/>
                </a:cubicBezTo>
                <a:cubicBezTo>
                  <a:pt x="4617861" y="76906"/>
                  <a:pt x="4612217" y="80434"/>
                  <a:pt x="4610100" y="84667"/>
                </a:cubicBezTo>
                <a:cubicBezTo>
                  <a:pt x="4607983" y="88900"/>
                  <a:pt x="4634794" y="95250"/>
                  <a:pt x="4610100" y="97367"/>
                </a:cubicBezTo>
                <a:cubicBezTo>
                  <a:pt x="4585405" y="99484"/>
                  <a:pt x="4461933" y="97367"/>
                  <a:pt x="4461933" y="97367"/>
                </a:cubicBezTo>
                <a:cubicBezTo>
                  <a:pt x="4435122" y="97367"/>
                  <a:pt x="4453466" y="96662"/>
                  <a:pt x="4449233" y="97367"/>
                </a:cubicBezTo>
                <a:cubicBezTo>
                  <a:pt x="4445000" y="98073"/>
                  <a:pt x="4436533" y="101600"/>
                  <a:pt x="4436533" y="101600"/>
                </a:cubicBezTo>
                <a:cubicBezTo>
                  <a:pt x="4428066" y="104422"/>
                  <a:pt x="4408311" y="112183"/>
                  <a:pt x="4398433" y="114300"/>
                </a:cubicBezTo>
                <a:cubicBezTo>
                  <a:pt x="4388555" y="116417"/>
                  <a:pt x="4377267" y="114300"/>
                  <a:pt x="4377267" y="114300"/>
                </a:cubicBezTo>
                <a:cubicBezTo>
                  <a:pt x="4370212" y="114300"/>
                  <a:pt x="4360333" y="109361"/>
                  <a:pt x="4356100" y="114300"/>
                </a:cubicBezTo>
                <a:cubicBezTo>
                  <a:pt x="4351867" y="119239"/>
                  <a:pt x="4357511" y="137583"/>
                  <a:pt x="4351867" y="143933"/>
                </a:cubicBezTo>
                <a:cubicBezTo>
                  <a:pt x="4346223" y="150283"/>
                  <a:pt x="4327877" y="148167"/>
                  <a:pt x="4322233" y="152400"/>
                </a:cubicBezTo>
                <a:cubicBezTo>
                  <a:pt x="4316589" y="156633"/>
                  <a:pt x="4321528" y="165805"/>
                  <a:pt x="4318000" y="169333"/>
                </a:cubicBezTo>
                <a:cubicBezTo>
                  <a:pt x="4314472" y="172861"/>
                  <a:pt x="4308123" y="170039"/>
                  <a:pt x="4301067" y="173567"/>
                </a:cubicBezTo>
                <a:cubicBezTo>
                  <a:pt x="4294011" y="177095"/>
                  <a:pt x="4279900" y="185561"/>
                  <a:pt x="4275667" y="190500"/>
                </a:cubicBezTo>
                <a:cubicBezTo>
                  <a:pt x="4271434" y="195439"/>
                  <a:pt x="4276373" y="199672"/>
                  <a:pt x="4275667" y="203200"/>
                </a:cubicBezTo>
                <a:cubicBezTo>
                  <a:pt x="4274961" y="206728"/>
                  <a:pt x="4288366" y="210962"/>
                  <a:pt x="4271433" y="211667"/>
                </a:cubicBezTo>
                <a:lnTo>
                  <a:pt x="4174067" y="207433"/>
                </a:lnTo>
                <a:cubicBezTo>
                  <a:pt x="4156428" y="207433"/>
                  <a:pt x="4173361" y="208845"/>
                  <a:pt x="4165600" y="211667"/>
                </a:cubicBezTo>
                <a:cubicBezTo>
                  <a:pt x="4157839" y="214489"/>
                  <a:pt x="4140200" y="222250"/>
                  <a:pt x="4127500" y="224367"/>
                </a:cubicBezTo>
                <a:cubicBezTo>
                  <a:pt x="4114800" y="226484"/>
                  <a:pt x="4097161" y="221545"/>
                  <a:pt x="4089400" y="224367"/>
                </a:cubicBezTo>
                <a:cubicBezTo>
                  <a:pt x="4081639" y="227189"/>
                  <a:pt x="4084461" y="238478"/>
                  <a:pt x="4080933" y="241300"/>
                </a:cubicBezTo>
                <a:cubicBezTo>
                  <a:pt x="4077405" y="244122"/>
                  <a:pt x="4071761" y="238478"/>
                  <a:pt x="4068233" y="241300"/>
                </a:cubicBezTo>
                <a:cubicBezTo>
                  <a:pt x="4064705" y="244122"/>
                  <a:pt x="4061884" y="254705"/>
                  <a:pt x="4059767" y="258233"/>
                </a:cubicBezTo>
                <a:cubicBezTo>
                  <a:pt x="4057650" y="261761"/>
                  <a:pt x="4056944" y="259645"/>
                  <a:pt x="4055533" y="262467"/>
                </a:cubicBezTo>
                <a:cubicBezTo>
                  <a:pt x="4054122" y="265289"/>
                  <a:pt x="4054828" y="268817"/>
                  <a:pt x="4051300" y="275167"/>
                </a:cubicBezTo>
                <a:cubicBezTo>
                  <a:pt x="4047772" y="281517"/>
                  <a:pt x="4042128" y="296334"/>
                  <a:pt x="4034367" y="300567"/>
                </a:cubicBezTo>
                <a:cubicBezTo>
                  <a:pt x="4026606" y="304800"/>
                  <a:pt x="4010377" y="297745"/>
                  <a:pt x="4004733" y="300567"/>
                </a:cubicBezTo>
                <a:cubicBezTo>
                  <a:pt x="3999089" y="303389"/>
                  <a:pt x="4006144" y="313267"/>
                  <a:pt x="4000500" y="317500"/>
                </a:cubicBezTo>
                <a:cubicBezTo>
                  <a:pt x="3994856" y="321733"/>
                  <a:pt x="3970867" y="325967"/>
                  <a:pt x="3970867" y="325967"/>
                </a:cubicBezTo>
                <a:cubicBezTo>
                  <a:pt x="3958167" y="329495"/>
                  <a:pt x="3934883" y="334434"/>
                  <a:pt x="3924300" y="338667"/>
                </a:cubicBezTo>
                <a:cubicBezTo>
                  <a:pt x="3913717" y="342900"/>
                  <a:pt x="3917950" y="348545"/>
                  <a:pt x="3907367" y="351367"/>
                </a:cubicBezTo>
                <a:cubicBezTo>
                  <a:pt x="3896784" y="354189"/>
                  <a:pt x="3873500" y="354189"/>
                  <a:pt x="3860800" y="355600"/>
                </a:cubicBezTo>
                <a:cubicBezTo>
                  <a:pt x="3848100" y="357011"/>
                  <a:pt x="3838928" y="354894"/>
                  <a:pt x="3831167" y="359833"/>
                </a:cubicBezTo>
                <a:cubicBezTo>
                  <a:pt x="3823406" y="364772"/>
                  <a:pt x="3824816" y="378177"/>
                  <a:pt x="3814233" y="385233"/>
                </a:cubicBezTo>
                <a:cubicBezTo>
                  <a:pt x="3803650" y="392289"/>
                  <a:pt x="3776839" y="397934"/>
                  <a:pt x="3767667" y="402167"/>
                </a:cubicBezTo>
                <a:cubicBezTo>
                  <a:pt x="3758495" y="406400"/>
                  <a:pt x="3764844" y="405694"/>
                  <a:pt x="3759200" y="410633"/>
                </a:cubicBezTo>
                <a:cubicBezTo>
                  <a:pt x="3753556" y="415572"/>
                  <a:pt x="3738739" y="426861"/>
                  <a:pt x="3733800" y="431800"/>
                </a:cubicBezTo>
                <a:cubicBezTo>
                  <a:pt x="3728861" y="436739"/>
                  <a:pt x="3731684" y="438150"/>
                  <a:pt x="3729567" y="440267"/>
                </a:cubicBezTo>
                <a:cubicBezTo>
                  <a:pt x="3727450" y="442384"/>
                  <a:pt x="3728156" y="443795"/>
                  <a:pt x="3721100" y="444500"/>
                </a:cubicBezTo>
                <a:cubicBezTo>
                  <a:pt x="3714044" y="445205"/>
                  <a:pt x="3687233" y="444500"/>
                  <a:pt x="3687233" y="444500"/>
                </a:cubicBezTo>
                <a:cubicBezTo>
                  <a:pt x="3677355" y="444500"/>
                  <a:pt x="3671711" y="436739"/>
                  <a:pt x="3661833" y="444500"/>
                </a:cubicBezTo>
                <a:cubicBezTo>
                  <a:pt x="3651955" y="452261"/>
                  <a:pt x="3640667" y="483306"/>
                  <a:pt x="3627967" y="491067"/>
                </a:cubicBezTo>
                <a:cubicBezTo>
                  <a:pt x="3615267" y="498828"/>
                  <a:pt x="3596216" y="489656"/>
                  <a:pt x="3585633" y="491067"/>
                </a:cubicBezTo>
                <a:cubicBezTo>
                  <a:pt x="3575050" y="492478"/>
                  <a:pt x="3570111" y="496711"/>
                  <a:pt x="3564467" y="499533"/>
                </a:cubicBezTo>
                <a:cubicBezTo>
                  <a:pt x="3558823" y="502355"/>
                  <a:pt x="3566584" y="504472"/>
                  <a:pt x="3551767" y="508000"/>
                </a:cubicBezTo>
                <a:cubicBezTo>
                  <a:pt x="3536950" y="511528"/>
                  <a:pt x="3496028" y="513645"/>
                  <a:pt x="3475567" y="520700"/>
                </a:cubicBezTo>
                <a:cubicBezTo>
                  <a:pt x="3455106" y="527755"/>
                  <a:pt x="3448050" y="543278"/>
                  <a:pt x="3429000" y="550333"/>
                </a:cubicBezTo>
                <a:cubicBezTo>
                  <a:pt x="3409950" y="557389"/>
                  <a:pt x="3378200" y="558800"/>
                  <a:pt x="3361267" y="563033"/>
                </a:cubicBezTo>
                <a:cubicBezTo>
                  <a:pt x="3344334" y="567266"/>
                  <a:pt x="3341511" y="568677"/>
                  <a:pt x="3327400" y="575733"/>
                </a:cubicBezTo>
                <a:cubicBezTo>
                  <a:pt x="3313289" y="582789"/>
                  <a:pt x="3285772" y="600428"/>
                  <a:pt x="3276600" y="605367"/>
                </a:cubicBezTo>
                <a:cubicBezTo>
                  <a:pt x="3267428" y="610306"/>
                  <a:pt x="3272367" y="605367"/>
                  <a:pt x="3272367" y="605367"/>
                </a:cubicBezTo>
                <a:cubicBezTo>
                  <a:pt x="3266017" y="605367"/>
                  <a:pt x="3251906" y="601839"/>
                  <a:pt x="3238500" y="605367"/>
                </a:cubicBezTo>
                <a:cubicBezTo>
                  <a:pt x="3225094" y="608895"/>
                  <a:pt x="3207455" y="618066"/>
                  <a:pt x="3191933" y="626533"/>
                </a:cubicBezTo>
                <a:cubicBezTo>
                  <a:pt x="3176411" y="635000"/>
                  <a:pt x="3160184" y="646289"/>
                  <a:pt x="3145367" y="656167"/>
                </a:cubicBezTo>
                <a:cubicBezTo>
                  <a:pt x="3130550" y="666045"/>
                  <a:pt x="3111500" y="679450"/>
                  <a:pt x="3103033" y="685800"/>
                </a:cubicBezTo>
                <a:cubicBezTo>
                  <a:pt x="3094566" y="692150"/>
                  <a:pt x="3100917" y="686506"/>
                  <a:pt x="3094567" y="694267"/>
                </a:cubicBezTo>
                <a:cubicBezTo>
                  <a:pt x="3088217" y="702028"/>
                  <a:pt x="3074811" y="725312"/>
                  <a:pt x="3064933" y="732367"/>
                </a:cubicBezTo>
                <a:cubicBezTo>
                  <a:pt x="3055055" y="739423"/>
                  <a:pt x="3049411" y="733072"/>
                  <a:pt x="3035300" y="736600"/>
                </a:cubicBezTo>
                <a:cubicBezTo>
                  <a:pt x="3021189" y="740128"/>
                  <a:pt x="2992967" y="747889"/>
                  <a:pt x="2980267" y="753533"/>
                </a:cubicBezTo>
                <a:cubicBezTo>
                  <a:pt x="2967567" y="759177"/>
                  <a:pt x="2964744" y="766939"/>
                  <a:pt x="2959100" y="770467"/>
                </a:cubicBezTo>
                <a:cubicBezTo>
                  <a:pt x="2953455" y="773995"/>
                  <a:pt x="2963333" y="775406"/>
                  <a:pt x="2946400" y="774700"/>
                </a:cubicBezTo>
                <a:cubicBezTo>
                  <a:pt x="2929467" y="773994"/>
                  <a:pt x="2871611" y="764116"/>
                  <a:pt x="2857500" y="766233"/>
                </a:cubicBezTo>
                <a:cubicBezTo>
                  <a:pt x="2843389" y="768350"/>
                  <a:pt x="2861733" y="787400"/>
                  <a:pt x="2861733" y="787400"/>
                </a:cubicBezTo>
                <a:lnTo>
                  <a:pt x="2861733" y="787400"/>
                </a:lnTo>
                <a:cubicBezTo>
                  <a:pt x="2853266" y="790222"/>
                  <a:pt x="2821516" y="798689"/>
                  <a:pt x="2810933" y="804333"/>
                </a:cubicBezTo>
                <a:cubicBezTo>
                  <a:pt x="2800350" y="809977"/>
                  <a:pt x="2808816" y="815623"/>
                  <a:pt x="2798233" y="821267"/>
                </a:cubicBezTo>
                <a:cubicBezTo>
                  <a:pt x="2787650" y="826911"/>
                  <a:pt x="2761544" y="832556"/>
                  <a:pt x="2747433" y="838200"/>
                </a:cubicBezTo>
                <a:cubicBezTo>
                  <a:pt x="2733322" y="843844"/>
                  <a:pt x="2727678" y="850900"/>
                  <a:pt x="2713567" y="855133"/>
                </a:cubicBezTo>
                <a:cubicBezTo>
                  <a:pt x="2699456" y="859366"/>
                  <a:pt x="2676878" y="860072"/>
                  <a:pt x="2662767" y="863600"/>
                </a:cubicBezTo>
                <a:cubicBezTo>
                  <a:pt x="2648656" y="867128"/>
                  <a:pt x="2639483" y="869245"/>
                  <a:pt x="2628900" y="876300"/>
                </a:cubicBezTo>
                <a:cubicBezTo>
                  <a:pt x="2618317" y="883355"/>
                  <a:pt x="2609145" y="896761"/>
                  <a:pt x="2599267" y="905933"/>
                </a:cubicBezTo>
                <a:cubicBezTo>
                  <a:pt x="2589389" y="915105"/>
                  <a:pt x="2578100" y="925689"/>
                  <a:pt x="2569633" y="931333"/>
                </a:cubicBezTo>
                <a:cubicBezTo>
                  <a:pt x="2561166" y="936977"/>
                  <a:pt x="2553406" y="938389"/>
                  <a:pt x="2548467" y="939800"/>
                </a:cubicBezTo>
                <a:cubicBezTo>
                  <a:pt x="2543528" y="941211"/>
                  <a:pt x="2546350" y="934861"/>
                  <a:pt x="2540000" y="939800"/>
                </a:cubicBezTo>
                <a:cubicBezTo>
                  <a:pt x="2533650" y="944739"/>
                  <a:pt x="2522361" y="963789"/>
                  <a:pt x="2510367" y="969433"/>
                </a:cubicBezTo>
                <a:cubicBezTo>
                  <a:pt x="2498372" y="975078"/>
                  <a:pt x="2487083" y="972256"/>
                  <a:pt x="2468033" y="973667"/>
                </a:cubicBezTo>
                <a:cubicBezTo>
                  <a:pt x="2448983" y="975078"/>
                  <a:pt x="2409473" y="972961"/>
                  <a:pt x="2396067" y="977900"/>
                </a:cubicBezTo>
                <a:cubicBezTo>
                  <a:pt x="2382661" y="982839"/>
                  <a:pt x="2395361" y="994833"/>
                  <a:pt x="2387600" y="1003300"/>
                </a:cubicBezTo>
                <a:cubicBezTo>
                  <a:pt x="2379839" y="1011767"/>
                  <a:pt x="2359378" y="1021645"/>
                  <a:pt x="2349500" y="1028700"/>
                </a:cubicBezTo>
                <a:cubicBezTo>
                  <a:pt x="2339622" y="1035756"/>
                  <a:pt x="2334683" y="1040694"/>
                  <a:pt x="2328333" y="1045633"/>
                </a:cubicBezTo>
                <a:cubicBezTo>
                  <a:pt x="2321983" y="1050572"/>
                  <a:pt x="2324805" y="1055511"/>
                  <a:pt x="2311400" y="1058333"/>
                </a:cubicBezTo>
                <a:cubicBezTo>
                  <a:pt x="2297994" y="1061155"/>
                  <a:pt x="2247900" y="1062567"/>
                  <a:pt x="2247900" y="1062567"/>
                </a:cubicBezTo>
                <a:lnTo>
                  <a:pt x="2247900" y="1062567"/>
                </a:lnTo>
                <a:cubicBezTo>
                  <a:pt x="2240845" y="1062567"/>
                  <a:pt x="2212623" y="1059745"/>
                  <a:pt x="2205567" y="1062567"/>
                </a:cubicBezTo>
                <a:cubicBezTo>
                  <a:pt x="2198511" y="1065389"/>
                  <a:pt x="2214739" y="1071739"/>
                  <a:pt x="2205567" y="1079500"/>
                </a:cubicBezTo>
                <a:cubicBezTo>
                  <a:pt x="2196395" y="1087261"/>
                  <a:pt x="2171700" y="1098550"/>
                  <a:pt x="2150533" y="1109133"/>
                </a:cubicBezTo>
                <a:cubicBezTo>
                  <a:pt x="2129366" y="1119716"/>
                  <a:pt x="2093384" y="1136650"/>
                  <a:pt x="2078567" y="1143000"/>
                </a:cubicBezTo>
                <a:cubicBezTo>
                  <a:pt x="2063750" y="1149350"/>
                  <a:pt x="2072922" y="1145822"/>
                  <a:pt x="2061633" y="1147233"/>
                </a:cubicBezTo>
                <a:cubicBezTo>
                  <a:pt x="2050344" y="1148644"/>
                  <a:pt x="2024238" y="1148645"/>
                  <a:pt x="2010833" y="1151467"/>
                </a:cubicBezTo>
                <a:cubicBezTo>
                  <a:pt x="1997427" y="1154289"/>
                  <a:pt x="1991078" y="1157817"/>
                  <a:pt x="1981200" y="1164167"/>
                </a:cubicBezTo>
                <a:cubicBezTo>
                  <a:pt x="1971322" y="1170517"/>
                  <a:pt x="1965678" y="1181100"/>
                  <a:pt x="1951567" y="1189567"/>
                </a:cubicBezTo>
                <a:cubicBezTo>
                  <a:pt x="1937456" y="1198034"/>
                  <a:pt x="1908527" y="1210028"/>
                  <a:pt x="1896533" y="1214967"/>
                </a:cubicBezTo>
                <a:cubicBezTo>
                  <a:pt x="1884538" y="1219906"/>
                  <a:pt x="1884539" y="1217789"/>
                  <a:pt x="1879600" y="1219200"/>
                </a:cubicBezTo>
                <a:cubicBezTo>
                  <a:pt x="1874661" y="1220611"/>
                  <a:pt x="1872545" y="1222022"/>
                  <a:pt x="1866900" y="1223433"/>
                </a:cubicBezTo>
                <a:cubicBezTo>
                  <a:pt x="1861255" y="1224844"/>
                  <a:pt x="1853494" y="1225550"/>
                  <a:pt x="1845733" y="1227667"/>
                </a:cubicBezTo>
                <a:cubicBezTo>
                  <a:pt x="1837972" y="1229784"/>
                  <a:pt x="1832327" y="1233311"/>
                  <a:pt x="1820333" y="1236133"/>
                </a:cubicBezTo>
                <a:cubicBezTo>
                  <a:pt x="1808339" y="1238955"/>
                  <a:pt x="1789289" y="1238956"/>
                  <a:pt x="1773767" y="1244600"/>
                </a:cubicBezTo>
                <a:cubicBezTo>
                  <a:pt x="1758245" y="1250245"/>
                  <a:pt x="1739900" y="1262945"/>
                  <a:pt x="1727200" y="1270000"/>
                </a:cubicBezTo>
                <a:cubicBezTo>
                  <a:pt x="1714500" y="1277055"/>
                  <a:pt x="1703211" y="1282700"/>
                  <a:pt x="1697567" y="1286933"/>
                </a:cubicBezTo>
                <a:cubicBezTo>
                  <a:pt x="1691923" y="1291166"/>
                  <a:pt x="1702505" y="1293989"/>
                  <a:pt x="1693333" y="1295400"/>
                </a:cubicBezTo>
                <a:cubicBezTo>
                  <a:pt x="1684161" y="1296811"/>
                  <a:pt x="1651705" y="1293283"/>
                  <a:pt x="1642533" y="1295400"/>
                </a:cubicBezTo>
                <a:cubicBezTo>
                  <a:pt x="1633361" y="1297517"/>
                  <a:pt x="1639711" y="1305983"/>
                  <a:pt x="1638300" y="1308100"/>
                </a:cubicBezTo>
                <a:cubicBezTo>
                  <a:pt x="1636889" y="1310217"/>
                  <a:pt x="1634067" y="1308100"/>
                  <a:pt x="1634067" y="1308100"/>
                </a:cubicBezTo>
                <a:cubicBezTo>
                  <a:pt x="1631245" y="1308100"/>
                  <a:pt x="1629128" y="1306689"/>
                  <a:pt x="1621367" y="1308100"/>
                </a:cubicBezTo>
                <a:cubicBezTo>
                  <a:pt x="1613606" y="1309511"/>
                  <a:pt x="1595967" y="1313745"/>
                  <a:pt x="1587500" y="1316567"/>
                </a:cubicBezTo>
                <a:cubicBezTo>
                  <a:pt x="1579033" y="1319389"/>
                  <a:pt x="1579034" y="1319389"/>
                  <a:pt x="1570567" y="1325033"/>
                </a:cubicBezTo>
                <a:cubicBezTo>
                  <a:pt x="1562100" y="1330677"/>
                  <a:pt x="1547283" y="1347611"/>
                  <a:pt x="1536700" y="1350433"/>
                </a:cubicBezTo>
                <a:cubicBezTo>
                  <a:pt x="1526117" y="1353255"/>
                  <a:pt x="1512711" y="1341261"/>
                  <a:pt x="1507067" y="1341967"/>
                </a:cubicBezTo>
                <a:cubicBezTo>
                  <a:pt x="1501422" y="1342673"/>
                  <a:pt x="1509889" y="1346906"/>
                  <a:pt x="1502833" y="1354667"/>
                </a:cubicBezTo>
                <a:cubicBezTo>
                  <a:pt x="1495777" y="1362428"/>
                  <a:pt x="1482372" y="1378655"/>
                  <a:pt x="1464733" y="1388533"/>
                </a:cubicBezTo>
                <a:cubicBezTo>
                  <a:pt x="1447094" y="1398411"/>
                  <a:pt x="1420989" y="1399116"/>
                  <a:pt x="1397000" y="1413933"/>
                </a:cubicBezTo>
                <a:cubicBezTo>
                  <a:pt x="1373011" y="1428750"/>
                  <a:pt x="1334205" y="1466850"/>
                  <a:pt x="1320800" y="1477433"/>
                </a:cubicBezTo>
                <a:cubicBezTo>
                  <a:pt x="1307395" y="1488016"/>
                  <a:pt x="1316567" y="1477433"/>
                  <a:pt x="1316567" y="1477433"/>
                </a:cubicBezTo>
                <a:cubicBezTo>
                  <a:pt x="1308806" y="1477433"/>
                  <a:pt x="1288344" y="1473200"/>
                  <a:pt x="1274233" y="1477433"/>
                </a:cubicBezTo>
                <a:cubicBezTo>
                  <a:pt x="1260122" y="1481666"/>
                  <a:pt x="1247422" y="1492955"/>
                  <a:pt x="1231900" y="1502833"/>
                </a:cubicBezTo>
                <a:cubicBezTo>
                  <a:pt x="1216378" y="1512711"/>
                  <a:pt x="1200150" y="1528233"/>
                  <a:pt x="1181100" y="1536700"/>
                </a:cubicBezTo>
                <a:cubicBezTo>
                  <a:pt x="1162050" y="1545167"/>
                  <a:pt x="1138061" y="1550811"/>
                  <a:pt x="1117600" y="1553633"/>
                </a:cubicBezTo>
                <a:cubicBezTo>
                  <a:pt x="1097139" y="1556455"/>
                  <a:pt x="1073149" y="1547989"/>
                  <a:pt x="1058333" y="1553633"/>
                </a:cubicBezTo>
                <a:cubicBezTo>
                  <a:pt x="1043517" y="1559277"/>
                  <a:pt x="1043516" y="1581856"/>
                  <a:pt x="1028700" y="1587500"/>
                </a:cubicBezTo>
                <a:cubicBezTo>
                  <a:pt x="1013884" y="1593144"/>
                  <a:pt x="982133" y="1585383"/>
                  <a:pt x="969433" y="1587500"/>
                </a:cubicBezTo>
                <a:cubicBezTo>
                  <a:pt x="956733" y="1589617"/>
                  <a:pt x="963789" y="1592439"/>
                  <a:pt x="952500" y="1600200"/>
                </a:cubicBezTo>
                <a:cubicBezTo>
                  <a:pt x="941211" y="1607961"/>
                  <a:pt x="915811" y="1627717"/>
                  <a:pt x="901700" y="1634067"/>
                </a:cubicBezTo>
                <a:cubicBezTo>
                  <a:pt x="887589" y="1640417"/>
                  <a:pt x="882650" y="1634772"/>
                  <a:pt x="867833" y="1638300"/>
                </a:cubicBezTo>
                <a:cubicBezTo>
                  <a:pt x="853016" y="1641828"/>
                  <a:pt x="823383" y="1651000"/>
                  <a:pt x="812800" y="1655233"/>
                </a:cubicBezTo>
                <a:cubicBezTo>
                  <a:pt x="802217" y="1659466"/>
                  <a:pt x="814211" y="1659467"/>
                  <a:pt x="804333" y="1663700"/>
                </a:cubicBezTo>
                <a:cubicBezTo>
                  <a:pt x="794455" y="1667933"/>
                  <a:pt x="766938" y="1676400"/>
                  <a:pt x="753533" y="1680633"/>
                </a:cubicBezTo>
                <a:cubicBezTo>
                  <a:pt x="740127" y="1684866"/>
                  <a:pt x="730250" y="1686983"/>
                  <a:pt x="723900" y="1689100"/>
                </a:cubicBezTo>
                <a:cubicBezTo>
                  <a:pt x="717550" y="1691217"/>
                  <a:pt x="722488" y="1688394"/>
                  <a:pt x="715433" y="1693333"/>
                </a:cubicBezTo>
                <a:cubicBezTo>
                  <a:pt x="708378" y="1698272"/>
                  <a:pt x="688623" y="1714500"/>
                  <a:pt x="681567" y="1718733"/>
                </a:cubicBezTo>
                <a:cubicBezTo>
                  <a:pt x="674511" y="1722966"/>
                  <a:pt x="679450" y="1717322"/>
                  <a:pt x="673100" y="1718733"/>
                </a:cubicBezTo>
                <a:cubicBezTo>
                  <a:pt x="666750" y="1720144"/>
                  <a:pt x="656872" y="1720850"/>
                  <a:pt x="643467" y="1727200"/>
                </a:cubicBezTo>
                <a:cubicBezTo>
                  <a:pt x="630062" y="1733550"/>
                  <a:pt x="604662" y="1749072"/>
                  <a:pt x="592667" y="1756833"/>
                </a:cubicBezTo>
                <a:cubicBezTo>
                  <a:pt x="580672" y="1764594"/>
                  <a:pt x="577850" y="1772356"/>
                  <a:pt x="571500" y="1773767"/>
                </a:cubicBezTo>
                <a:cubicBezTo>
                  <a:pt x="565150" y="1775178"/>
                  <a:pt x="563739" y="1763889"/>
                  <a:pt x="554567" y="1765300"/>
                </a:cubicBezTo>
                <a:cubicBezTo>
                  <a:pt x="545395" y="1766711"/>
                  <a:pt x="529873" y="1778705"/>
                  <a:pt x="516467" y="1782233"/>
                </a:cubicBezTo>
                <a:cubicBezTo>
                  <a:pt x="503061" y="1785761"/>
                  <a:pt x="484716" y="1784350"/>
                  <a:pt x="474133" y="1786467"/>
                </a:cubicBezTo>
                <a:cubicBezTo>
                  <a:pt x="463550" y="1788584"/>
                  <a:pt x="457906" y="1787172"/>
                  <a:pt x="452967" y="1794933"/>
                </a:cubicBezTo>
                <a:cubicBezTo>
                  <a:pt x="448028" y="1802694"/>
                  <a:pt x="456494" y="1826683"/>
                  <a:pt x="444500" y="1833033"/>
                </a:cubicBezTo>
                <a:cubicBezTo>
                  <a:pt x="432505" y="1839383"/>
                  <a:pt x="399344" y="1831622"/>
                  <a:pt x="381000" y="1833033"/>
                </a:cubicBezTo>
                <a:cubicBezTo>
                  <a:pt x="362656" y="1834444"/>
                  <a:pt x="352777" y="1835150"/>
                  <a:pt x="334433" y="1841500"/>
                </a:cubicBezTo>
                <a:cubicBezTo>
                  <a:pt x="316089" y="1847850"/>
                  <a:pt x="294922" y="1860550"/>
                  <a:pt x="270933" y="1871133"/>
                </a:cubicBezTo>
                <a:cubicBezTo>
                  <a:pt x="246944" y="1881716"/>
                  <a:pt x="211667" y="1898650"/>
                  <a:pt x="190500" y="1905000"/>
                </a:cubicBezTo>
                <a:cubicBezTo>
                  <a:pt x="169333" y="1911350"/>
                  <a:pt x="156633" y="1907116"/>
                  <a:pt x="143933" y="1909233"/>
                </a:cubicBezTo>
                <a:cubicBezTo>
                  <a:pt x="131233" y="1911350"/>
                  <a:pt x="122767" y="1914878"/>
                  <a:pt x="114300" y="1917700"/>
                </a:cubicBezTo>
                <a:cubicBezTo>
                  <a:pt x="105833" y="1920522"/>
                  <a:pt x="101600" y="1924756"/>
                  <a:pt x="93133" y="1926167"/>
                </a:cubicBezTo>
                <a:cubicBezTo>
                  <a:pt x="84666" y="1927578"/>
                  <a:pt x="73378" y="1923345"/>
                  <a:pt x="63500" y="1926167"/>
                </a:cubicBezTo>
                <a:cubicBezTo>
                  <a:pt x="53622" y="1928989"/>
                  <a:pt x="42334" y="1939572"/>
                  <a:pt x="33867" y="1943100"/>
                </a:cubicBezTo>
                <a:cubicBezTo>
                  <a:pt x="25400" y="1946628"/>
                  <a:pt x="18345" y="1945922"/>
                  <a:pt x="12700" y="1947333"/>
                </a:cubicBezTo>
                <a:cubicBezTo>
                  <a:pt x="7055" y="1948744"/>
                  <a:pt x="0" y="1951567"/>
                  <a:pt x="0" y="1951567"/>
                </a:cubicBezTo>
              </a:path>
            </a:pathLst>
          </a:custGeom>
          <a:ln w="38100" cmpd="sng">
            <a:solidFill>
              <a:srgbClr val="FF6600"/>
            </a:solidFill>
          </a:ln>
          <a:effectLst/>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71" name="Freeform 70"/>
          <p:cNvSpPr/>
          <p:nvPr/>
        </p:nvSpPr>
        <p:spPr>
          <a:xfrm>
            <a:off x="3510870" y="2509027"/>
            <a:ext cx="2619240" cy="3368752"/>
          </a:xfrm>
          <a:custGeom>
            <a:avLst/>
            <a:gdLst>
              <a:gd name="connsiteX0" fmla="*/ 0 w 5384800"/>
              <a:gd name="connsiteY0" fmla="*/ 2343150 h 2347427"/>
              <a:gd name="connsiteX1" fmla="*/ 107950 w 5384800"/>
              <a:gd name="connsiteY1" fmla="*/ 2343150 h 2347427"/>
              <a:gd name="connsiteX2" fmla="*/ 146050 w 5384800"/>
              <a:gd name="connsiteY2" fmla="*/ 2298700 h 2347427"/>
              <a:gd name="connsiteX3" fmla="*/ 209550 w 5384800"/>
              <a:gd name="connsiteY3" fmla="*/ 2266950 h 2347427"/>
              <a:gd name="connsiteX4" fmla="*/ 234950 w 5384800"/>
              <a:gd name="connsiteY4" fmla="*/ 2247900 h 2347427"/>
              <a:gd name="connsiteX5" fmla="*/ 260350 w 5384800"/>
              <a:gd name="connsiteY5" fmla="*/ 2222500 h 2347427"/>
              <a:gd name="connsiteX6" fmla="*/ 323850 w 5384800"/>
              <a:gd name="connsiteY6" fmla="*/ 2216150 h 2347427"/>
              <a:gd name="connsiteX7" fmla="*/ 342900 w 5384800"/>
              <a:gd name="connsiteY7" fmla="*/ 2209800 h 2347427"/>
              <a:gd name="connsiteX8" fmla="*/ 342900 w 5384800"/>
              <a:gd name="connsiteY8" fmla="*/ 2197100 h 2347427"/>
              <a:gd name="connsiteX9" fmla="*/ 406400 w 5384800"/>
              <a:gd name="connsiteY9" fmla="*/ 2197100 h 2347427"/>
              <a:gd name="connsiteX10" fmla="*/ 419100 w 5384800"/>
              <a:gd name="connsiteY10" fmla="*/ 2178050 h 2347427"/>
              <a:gd name="connsiteX11" fmla="*/ 425450 w 5384800"/>
              <a:gd name="connsiteY11" fmla="*/ 2146300 h 2347427"/>
              <a:gd name="connsiteX12" fmla="*/ 457200 w 5384800"/>
              <a:gd name="connsiteY12" fmla="*/ 2146300 h 2347427"/>
              <a:gd name="connsiteX13" fmla="*/ 476250 w 5384800"/>
              <a:gd name="connsiteY13" fmla="*/ 2127250 h 2347427"/>
              <a:gd name="connsiteX14" fmla="*/ 641350 w 5384800"/>
              <a:gd name="connsiteY14" fmla="*/ 2127250 h 2347427"/>
              <a:gd name="connsiteX15" fmla="*/ 685800 w 5384800"/>
              <a:gd name="connsiteY15" fmla="*/ 2108200 h 2347427"/>
              <a:gd name="connsiteX16" fmla="*/ 730250 w 5384800"/>
              <a:gd name="connsiteY16" fmla="*/ 2101850 h 2347427"/>
              <a:gd name="connsiteX17" fmla="*/ 768350 w 5384800"/>
              <a:gd name="connsiteY17" fmla="*/ 2076450 h 2347427"/>
              <a:gd name="connsiteX18" fmla="*/ 806450 w 5384800"/>
              <a:gd name="connsiteY18" fmla="*/ 2051050 h 2347427"/>
              <a:gd name="connsiteX19" fmla="*/ 876300 w 5384800"/>
              <a:gd name="connsiteY19" fmla="*/ 2051050 h 2347427"/>
              <a:gd name="connsiteX20" fmla="*/ 882650 w 5384800"/>
              <a:gd name="connsiteY20" fmla="*/ 2038350 h 2347427"/>
              <a:gd name="connsiteX21" fmla="*/ 1047750 w 5384800"/>
              <a:gd name="connsiteY21" fmla="*/ 2038350 h 2347427"/>
              <a:gd name="connsiteX22" fmla="*/ 1041400 w 5384800"/>
              <a:gd name="connsiteY22" fmla="*/ 2019300 h 2347427"/>
              <a:gd name="connsiteX23" fmla="*/ 1111250 w 5384800"/>
              <a:gd name="connsiteY23" fmla="*/ 2000250 h 2347427"/>
              <a:gd name="connsiteX24" fmla="*/ 1193800 w 5384800"/>
              <a:gd name="connsiteY24" fmla="*/ 2006600 h 2347427"/>
              <a:gd name="connsiteX25" fmla="*/ 1212850 w 5384800"/>
              <a:gd name="connsiteY25" fmla="*/ 2000250 h 2347427"/>
              <a:gd name="connsiteX26" fmla="*/ 1238250 w 5384800"/>
              <a:gd name="connsiteY26" fmla="*/ 1968500 h 2347427"/>
              <a:gd name="connsiteX27" fmla="*/ 1244600 w 5384800"/>
              <a:gd name="connsiteY27" fmla="*/ 1943100 h 2347427"/>
              <a:gd name="connsiteX28" fmla="*/ 1276350 w 5384800"/>
              <a:gd name="connsiteY28" fmla="*/ 1930400 h 2347427"/>
              <a:gd name="connsiteX29" fmla="*/ 1320800 w 5384800"/>
              <a:gd name="connsiteY29" fmla="*/ 1930400 h 2347427"/>
              <a:gd name="connsiteX30" fmla="*/ 1358900 w 5384800"/>
              <a:gd name="connsiteY30" fmla="*/ 1917700 h 2347427"/>
              <a:gd name="connsiteX31" fmla="*/ 1384300 w 5384800"/>
              <a:gd name="connsiteY31" fmla="*/ 1892300 h 2347427"/>
              <a:gd name="connsiteX32" fmla="*/ 1390650 w 5384800"/>
              <a:gd name="connsiteY32" fmla="*/ 1879600 h 2347427"/>
              <a:gd name="connsiteX33" fmla="*/ 1403350 w 5384800"/>
              <a:gd name="connsiteY33" fmla="*/ 1860550 h 2347427"/>
              <a:gd name="connsiteX34" fmla="*/ 1416050 w 5384800"/>
              <a:gd name="connsiteY34" fmla="*/ 1847850 h 2347427"/>
              <a:gd name="connsiteX35" fmla="*/ 1428750 w 5384800"/>
              <a:gd name="connsiteY35" fmla="*/ 1835150 h 2347427"/>
              <a:gd name="connsiteX36" fmla="*/ 1441450 w 5384800"/>
              <a:gd name="connsiteY36" fmla="*/ 1835150 h 2347427"/>
              <a:gd name="connsiteX37" fmla="*/ 1447800 w 5384800"/>
              <a:gd name="connsiteY37" fmla="*/ 1835150 h 2347427"/>
              <a:gd name="connsiteX38" fmla="*/ 1460500 w 5384800"/>
              <a:gd name="connsiteY38" fmla="*/ 1835150 h 2347427"/>
              <a:gd name="connsiteX39" fmla="*/ 1473200 w 5384800"/>
              <a:gd name="connsiteY39" fmla="*/ 1816100 h 2347427"/>
              <a:gd name="connsiteX40" fmla="*/ 1574800 w 5384800"/>
              <a:gd name="connsiteY40" fmla="*/ 1816100 h 2347427"/>
              <a:gd name="connsiteX41" fmla="*/ 1593850 w 5384800"/>
              <a:gd name="connsiteY41" fmla="*/ 1797050 h 2347427"/>
              <a:gd name="connsiteX42" fmla="*/ 1619250 w 5384800"/>
              <a:gd name="connsiteY42" fmla="*/ 1790700 h 2347427"/>
              <a:gd name="connsiteX43" fmla="*/ 1676400 w 5384800"/>
              <a:gd name="connsiteY43" fmla="*/ 1790700 h 2347427"/>
              <a:gd name="connsiteX44" fmla="*/ 1695450 w 5384800"/>
              <a:gd name="connsiteY44" fmla="*/ 1758950 h 2347427"/>
              <a:gd name="connsiteX45" fmla="*/ 1714500 w 5384800"/>
              <a:gd name="connsiteY45" fmla="*/ 1758950 h 2347427"/>
              <a:gd name="connsiteX46" fmla="*/ 1778000 w 5384800"/>
              <a:gd name="connsiteY46" fmla="*/ 1758950 h 2347427"/>
              <a:gd name="connsiteX47" fmla="*/ 1778000 w 5384800"/>
              <a:gd name="connsiteY47" fmla="*/ 1733550 h 2347427"/>
              <a:gd name="connsiteX48" fmla="*/ 1790700 w 5384800"/>
              <a:gd name="connsiteY48" fmla="*/ 1695450 h 2347427"/>
              <a:gd name="connsiteX49" fmla="*/ 1822450 w 5384800"/>
              <a:gd name="connsiteY49" fmla="*/ 1676400 h 2347427"/>
              <a:gd name="connsiteX50" fmla="*/ 1841500 w 5384800"/>
              <a:gd name="connsiteY50" fmla="*/ 1657350 h 2347427"/>
              <a:gd name="connsiteX51" fmla="*/ 1854200 w 5384800"/>
              <a:gd name="connsiteY51" fmla="*/ 1644650 h 2347427"/>
              <a:gd name="connsiteX52" fmla="*/ 1898650 w 5384800"/>
              <a:gd name="connsiteY52" fmla="*/ 1644650 h 2347427"/>
              <a:gd name="connsiteX53" fmla="*/ 1911350 w 5384800"/>
              <a:gd name="connsiteY53" fmla="*/ 1644650 h 2347427"/>
              <a:gd name="connsiteX54" fmla="*/ 1936750 w 5384800"/>
              <a:gd name="connsiteY54" fmla="*/ 1619250 h 2347427"/>
              <a:gd name="connsiteX55" fmla="*/ 1968500 w 5384800"/>
              <a:gd name="connsiteY55" fmla="*/ 1606550 h 2347427"/>
              <a:gd name="connsiteX56" fmla="*/ 1993900 w 5384800"/>
              <a:gd name="connsiteY56" fmla="*/ 1593850 h 2347427"/>
              <a:gd name="connsiteX57" fmla="*/ 2000250 w 5384800"/>
              <a:gd name="connsiteY57" fmla="*/ 1562100 h 2347427"/>
              <a:gd name="connsiteX58" fmla="*/ 2051050 w 5384800"/>
              <a:gd name="connsiteY58" fmla="*/ 1543050 h 2347427"/>
              <a:gd name="connsiteX59" fmla="*/ 2101850 w 5384800"/>
              <a:gd name="connsiteY59" fmla="*/ 1530350 h 2347427"/>
              <a:gd name="connsiteX60" fmla="*/ 2120900 w 5384800"/>
              <a:gd name="connsiteY60" fmla="*/ 1492250 h 2347427"/>
              <a:gd name="connsiteX61" fmla="*/ 2127250 w 5384800"/>
              <a:gd name="connsiteY61" fmla="*/ 1473200 h 2347427"/>
              <a:gd name="connsiteX62" fmla="*/ 2152650 w 5384800"/>
              <a:gd name="connsiteY62" fmla="*/ 1460500 h 2347427"/>
              <a:gd name="connsiteX63" fmla="*/ 2178050 w 5384800"/>
              <a:gd name="connsiteY63" fmla="*/ 1447800 h 2347427"/>
              <a:gd name="connsiteX64" fmla="*/ 2203450 w 5384800"/>
              <a:gd name="connsiteY64" fmla="*/ 1422400 h 2347427"/>
              <a:gd name="connsiteX65" fmla="*/ 2209800 w 5384800"/>
              <a:gd name="connsiteY65" fmla="*/ 1422400 h 2347427"/>
              <a:gd name="connsiteX66" fmla="*/ 2292350 w 5384800"/>
              <a:gd name="connsiteY66" fmla="*/ 1416050 h 2347427"/>
              <a:gd name="connsiteX67" fmla="*/ 2311400 w 5384800"/>
              <a:gd name="connsiteY67" fmla="*/ 1384300 h 2347427"/>
              <a:gd name="connsiteX68" fmla="*/ 2343150 w 5384800"/>
              <a:gd name="connsiteY68" fmla="*/ 1384300 h 2347427"/>
              <a:gd name="connsiteX69" fmla="*/ 2476500 w 5384800"/>
              <a:gd name="connsiteY69" fmla="*/ 1384300 h 2347427"/>
              <a:gd name="connsiteX70" fmla="*/ 2476500 w 5384800"/>
              <a:gd name="connsiteY70" fmla="*/ 1365250 h 2347427"/>
              <a:gd name="connsiteX71" fmla="*/ 2508250 w 5384800"/>
              <a:gd name="connsiteY71" fmla="*/ 1339850 h 2347427"/>
              <a:gd name="connsiteX72" fmla="*/ 2533650 w 5384800"/>
              <a:gd name="connsiteY72" fmla="*/ 1314450 h 2347427"/>
              <a:gd name="connsiteX73" fmla="*/ 2559050 w 5384800"/>
              <a:gd name="connsiteY73" fmla="*/ 1301750 h 2347427"/>
              <a:gd name="connsiteX74" fmla="*/ 2603500 w 5384800"/>
              <a:gd name="connsiteY74" fmla="*/ 1282700 h 2347427"/>
              <a:gd name="connsiteX75" fmla="*/ 2628900 w 5384800"/>
              <a:gd name="connsiteY75" fmla="*/ 1282700 h 2347427"/>
              <a:gd name="connsiteX76" fmla="*/ 2641600 w 5384800"/>
              <a:gd name="connsiteY76" fmla="*/ 1257300 h 2347427"/>
              <a:gd name="connsiteX77" fmla="*/ 2660650 w 5384800"/>
              <a:gd name="connsiteY77" fmla="*/ 1244600 h 2347427"/>
              <a:gd name="connsiteX78" fmla="*/ 2698750 w 5384800"/>
              <a:gd name="connsiteY78" fmla="*/ 1244600 h 2347427"/>
              <a:gd name="connsiteX79" fmla="*/ 2717800 w 5384800"/>
              <a:gd name="connsiteY79" fmla="*/ 1231900 h 2347427"/>
              <a:gd name="connsiteX80" fmla="*/ 2736850 w 5384800"/>
              <a:gd name="connsiteY80" fmla="*/ 1212850 h 2347427"/>
              <a:gd name="connsiteX81" fmla="*/ 2768600 w 5384800"/>
              <a:gd name="connsiteY81" fmla="*/ 1206500 h 2347427"/>
              <a:gd name="connsiteX82" fmla="*/ 2768600 w 5384800"/>
              <a:gd name="connsiteY82" fmla="*/ 1181100 h 2347427"/>
              <a:gd name="connsiteX83" fmla="*/ 2800350 w 5384800"/>
              <a:gd name="connsiteY83" fmla="*/ 1174750 h 2347427"/>
              <a:gd name="connsiteX84" fmla="*/ 2838450 w 5384800"/>
              <a:gd name="connsiteY84" fmla="*/ 1174750 h 2347427"/>
              <a:gd name="connsiteX85" fmla="*/ 2882900 w 5384800"/>
              <a:gd name="connsiteY85" fmla="*/ 1168400 h 2347427"/>
              <a:gd name="connsiteX86" fmla="*/ 2882900 w 5384800"/>
              <a:gd name="connsiteY86" fmla="*/ 1143000 h 2347427"/>
              <a:gd name="connsiteX87" fmla="*/ 2927350 w 5384800"/>
              <a:gd name="connsiteY87" fmla="*/ 1143000 h 2347427"/>
              <a:gd name="connsiteX88" fmla="*/ 2984500 w 5384800"/>
              <a:gd name="connsiteY88" fmla="*/ 1143000 h 2347427"/>
              <a:gd name="connsiteX89" fmla="*/ 2990850 w 5384800"/>
              <a:gd name="connsiteY89" fmla="*/ 1136650 h 2347427"/>
              <a:gd name="connsiteX90" fmla="*/ 2990850 w 5384800"/>
              <a:gd name="connsiteY90" fmla="*/ 1117600 h 2347427"/>
              <a:gd name="connsiteX91" fmla="*/ 3009900 w 5384800"/>
              <a:gd name="connsiteY91" fmla="*/ 1104900 h 2347427"/>
              <a:gd name="connsiteX92" fmla="*/ 3124200 w 5384800"/>
              <a:gd name="connsiteY92" fmla="*/ 1104900 h 2347427"/>
              <a:gd name="connsiteX93" fmla="*/ 3136900 w 5384800"/>
              <a:gd name="connsiteY93" fmla="*/ 1092200 h 2347427"/>
              <a:gd name="connsiteX94" fmla="*/ 3143250 w 5384800"/>
              <a:gd name="connsiteY94" fmla="*/ 1066800 h 2347427"/>
              <a:gd name="connsiteX95" fmla="*/ 3155950 w 5384800"/>
              <a:gd name="connsiteY95" fmla="*/ 1060450 h 2347427"/>
              <a:gd name="connsiteX96" fmla="*/ 3162300 w 5384800"/>
              <a:gd name="connsiteY96" fmla="*/ 1047750 h 2347427"/>
              <a:gd name="connsiteX97" fmla="*/ 3168650 w 5384800"/>
              <a:gd name="connsiteY97" fmla="*/ 1028700 h 2347427"/>
              <a:gd name="connsiteX98" fmla="*/ 3194050 w 5384800"/>
              <a:gd name="connsiteY98" fmla="*/ 1009650 h 2347427"/>
              <a:gd name="connsiteX99" fmla="*/ 3194050 w 5384800"/>
              <a:gd name="connsiteY99" fmla="*/ 996950 h 2347427"/>
              <a:gd name="connsiteX100" fmla="*/ 3225800 w 5384800"/>
              <a:gd name="connsiteY100" fmla="*/ 984250 h 2347427"/>
              <a:gd name="connsiteX101" fmla="*/ 3257550 w 5384800"/>
              <a:gd name="connsiteY101" fmla="*/ 958850 h 2347427"/>
              <a:gd name="connsiteX102" fmla="*/ 3289300 w 5384800"/>
              <a:gd name="connsiteY102" fmla="*/ 958850 h 2347427"/>
              <a:gd name="connsiteX103" fmla="*/ 3302000 w 5384800"/>
              <a:gd name="connsiteY103" fmla="*/ 952500 h 2347427"/>
              <a:gd name="connsiteX104" fmla="*/ 3308350 w 5384800"/>
              <a:gd name="connsiteY104" fmla="*/ 946150 h 2347427"/>
              <a:gd name="connsiteX105" fmla="*/ 3346450 w 5384800"/>
              <a:gd name="connsiteY105" fmla="*/ 939800 h 2347427"/>
              <a:gd name="connsiteX106" fmla="*/ 3429000 w 5384800"/>
              <a:gd name="connsiteY106" fmla="*/ 939800 h 2347427"/>
              <a:gd name="connsiteX107" fmla="*/ 3454400 w 5384800"/>
              <a:gd name="connsiteY107" fmla="*/ 920750 h 2347427"/>
              <a:gd name="connsiteX108" fmla="*/ 3467100 w 5384800"/>
              <a:gd name="connsiteY108" fmla="*/ 901700 h 2347427"/>
              <a:gd name="connsiteX109" fmla="*/ 3486150 w 5384800"/>
              <a:gd name="connsiteY109" fmla="*/ 882650 h 2347427"/>
              <a:gd name="connsiteX110" fmla="*/ 3486150 w 5384800"/>
              <a:gd name="connsiteY110" fmla="*/ 876300 h 2347427"/>
              <a:gd name="connsiteX111" fmla="*/ 3600450 w 5384800"/>
              <a:gd name="connsiteY111" fmla="*/ 889000 h 2347427"/>
              <a:gd name="connsiteX112" fmla="*/ 3619500 w 5384800"/>
              <a:gd name="connsiteY112" fmla="*/ 869950 h 2347427"/>
              <a:gd name="connsiteX113" fmla="*/ 3619500 w 5384800"/>
              <a:gd name="connsiteY113" fmla="*/ 863600 h 2347427"/>
              <a:gd name="connsiteX114" fmla="*/ 3752850 w 5384800"/>
              <a:gd name="connsiteY114" fmla="*/ 857250 h 2347427"/>
              <a:gd name="connsiteX115" fmla="*/ 3752850 w 5384800"/>
              <a:gd name="connsiteY115" fmla="*/ 857250 h 2347427"/>
              <a:gd name="connsiteX116" fmla="*/ 3752850 w 5384800"/>
              <a:gd name="connsiteY116" fmla="*/ 844550 h 2347427"/>
              <a:gd name="connsiteX117" fmla="*/ 3752850 w 5384800"/>
              <a:gd name="connsiteY117" fmla="*/ 844550 h 2347427"/>
              <a:gd name="connsiteX118" fmla="*/ 3873500 w 5384800"/>
              <a:gd name="connsiteY118" fmla="*/ 844550 h 2347427"/>
              <a:gd name="connsiteX119" fmla="*/ 3873500 w 5384800"/>
              <a:gd name="connsiteY119" fmla="*/ 844550 h 2347427"/>
              <a:gd name="connsiteX120" fmla="*/ 3892550 w 5384800"/>
              <a:gd name="connsiteY120" fmla="*/ 831850 h 2347427"/>
              <a:gd name="connsiteX121" fmla="*/ 3911600 w 5384800"/>
              <a:gd name="connsiteY121" fmla="*/ 812800 h 2347427"/>
              <a:gd name="connsiteX122" fmla="*/ 3917950 w 5384800"/>
              <a:gd name="connsiteY122" fmla="*/ 800100 h 2347427"/>
              <a:gd name="connsiteX123" fmla="*/ 4006850 w 5384800"/>
              <a:gd name="connsiteY123" fmla="*/ 800100 h 2347427"/>
              <a:gd name="connsiteX124" fmla="*/ 4006850 w 5384800"/>
              <a:gd name="connsiteY124" fmla="*/ 742950 h 2347427"/>
              <a:gd name="connsiteX125" fmla="*/ 4006850 w 5384800"/>
              <a:gd name="connsiteY125" fmla="*/ 742950 h 2347427"/>
              <a:gd name="connsiteX126" fmla="*/ 4032250 w 5384800"/>
              <a:gd name="connsiteY126" fmla="*/ 736600 h 2347427"/>
              <a:gd name="connsiteX127" fmla="*/ 4076700 w 5384800"/>
              <a:gd name="connsiteY127" fmla="*/ 704850 h 2347427"/>
              <a:gd name="connsiteX128" fmla="*/ 4114800 w 5384800"/>
              <a:gd name="connsiteY128" fmla="*/ 692150 h 2347427"/>
              <a:gd name="connsiteX129" fmla="*/ 4114800 w 5384800"/>
              <a:gd name="connsiteY129" fmla="*/ 685800 h 2347427"/>
              <a:gd name="connsiteX130" fmla="*/ 4171950 w 5384800"/>
              <a:gd name="connsiteY130" fmla="*/ 679450 h 2347427"/>
              <a:gd name="connsiteX131" fmla="*/ 4210050 w 5384800"/>
              <a:gd name="connsiteY131" fmla="*/ 679450 h 2347427"/>
              <a:gd name="connsiteX132" fmla="*/ 4279900 w 5384800"/>
              <a:gd name="connsiteY132" fmla="*/ 654050 h 2347427"/>
              <a:gd name="connsiteX133" fmla="*/ 4292600 w 5384800"/>
              <a:gd name="connsiteY133" fmla="*/ 628650 h 2347427"/>
              <a:gd name="connsiteX134" fmla="*/ 4318000 w 5384800"/>
              <a:gd name="connsiteY134" fmla="*/ 622300 h 2347427"/>
              <a:gd name="connsiteX135" fmla="*/ 4337050 w 5384800"/>
              <a:gd name="connsiteY135" fmla="*/ 609600 h 2347427"/>
              <a:gd name="connsiteX136" fmla="*/ 4362450 w 5384800"/>
              <a:gd name="connsiteY136" fmla="*/ 609600 h 2347427"/>
              <a:gd name="connsiteX137" fmla="*/ 4387850 w 5384800"/>
              <a:gd name="connsiteY137" fmla="*/ 609600 h 2347427"/>
              <a:gd name="connsiteX138" fmla="*/ 4387850 w 5384800"/>
              <a:gd name="connsiteY138" fmla="*/ 590550 h 2347427"/>
              <a:gd name="connsiteX139" fmla="*/ 4400550 w 5384800"/>
              <a:gd name="connsiteY139" fmla="*/ 590550 h 2347427"/>
              <a:gd name="connsiteX140" fmla="*/ 4413250 w 5384800"/>
              <a:gd name="connsiteY140" fmla="*/ 590550 h 2347427"/>
              <a:gd name="connsiteX141" fmla="*/ 4413250 w 5384800"/>
              <a:gd name="connsiteY141" fmla="*/ 577850 h 2347427"/>
              <a:gd name="connsiteX142" fmla="*/ 4425950 w 5384800"/>
              <a:gd name="connsiteY142" fmla="*/ 565150 h 2347427"/>
              <a:gd name="connsiteX143" fmla="*/ 4470400 w 5384800"/>
              <a:gd name="connsiteY143" fmla="*/ 565150 h 2347427"/>
              <a:gd name="connsiteX144" fmla="*/ 4470400 w 5384800"/>
              <a:gd name="connsiteY144" fmla="*/ 539750 h 2347427"/>
              <a:gd name="connsiteX145" fmla="*/ 4470400 w 5384800"/>
              <a:gd name="connsiteY145" fmla="*/ 539750 h 2347427"/>
              <a:gd name="connsiteX146" fmla="*/ 4572000 w 5384800"/>
              <a:gd name="connsiteY146" fmla="*/ 539750 h 2347427"/>
              <a:gd name="connsiteX147" fmla="*/ 4565650 w 5384800"/>
              <a:gd name="connsiteY147" fmla="*/ 520700 h 2347427"/>
              <a:gd name="connsiteX148" fmla="*/ 4591050 w 5384800"/>
              <a:gd name="connsiteY148" fmla="*/ 495300 h 2347427"/>
              <a:gd name="connsiteX149" fmla="*/ 4610100 w 5384800"/>
              <a:gd name="connsiteY149" fmla="*/ 476250 h 2347427"/>
              <a:gd name="connsiteX150" fmla="*/ 4635500 w 5384800"/>
              <a:gd name="connsiteY150" fmla="*/ 463550 h 2347427"/>
              <a:gd name="connsiteX151" fmla="*/ 4635500 w 5384800"/>
              <a:gd name="connsiteY151" fmla="*/ 444500 h 2347427"/>
              <a:gd name="connsiteX152" fmla="*/ 4635500 w 5384800"/>
              <a:gd name="connsiteY152" fmla="*/ 438150 h 2347427"/>
              <a:gd name="connsiteX153" fmla="*/ 4756150 w 5384800"/>
              <a:gd name="connsiteY153" fmla="*/ 438150 h 2347427"/>
              <a:gd name="connsiteX154" fmla="*/ 4762500 w 5384800"/>
              <a:gd name="connsiteY154" fmla="*/ 412750 h 2347427"/>
              <a:gd name="connsiteX155" fmla="*/ 4768850 w 5384800"/>
              <a:gd name="connsiteY155" fmla="*/ 400050 h 2347427"/>
              <a:gd name="connsiteX156" fmla="*/ 4826000 w 5384800"/>
              <a:gd name="connsiteY156" fmla="*/ 381000 h 2347427"/>
              <a:gd name="connsiteX157" fmla="*/ 4832350 w 5384800"/>
              <a:gd name="connsiteY157" fmla="*/ 342900 h 2347427"/>
              <a:gd name="connsiteX158" fmla="*/ 4851400 w 5384800"/>
              <a:gd name="connsiteY158" fmla="*/ 330200 h 2347427"/>
              <a:gd name="connsiteX159" fmla="*/ 4895850 w 5384800"/>
              <a:gd name="connsiteY159" fmla="*/ 317500 h 2347427"/>
              <a:gd name="connsiteX160" fmla="*/ 4902200 w 5384800"/>
              <a:gd name="connsiteY160" fmla="*/ 298450 h 2347427"/>
              <a:gd name="connsiteX161" fmla="*/ 4933950 w 5384800"/>
              <a:gd name="connsiteY161" fmla="*/ 279400 h 2347427"/>
              <a:gd name="connsiteX162" fmla="*/ 4953000 w 5384800"/>
              <a:gd name="connsiteY162" fmla="*/ 260350 h 2347427"/>
              <a:gd name="connsiteX163" fmla="*/ 4959350 w 5384800"/>
              <a:gd name="connsiteY163" fmla="*/ 234950 h 2347427"/>
              <a:gd name="connsiteX164" fmla="*/ 4991100 w 5384800"/>
              <a:gd name="connsiteY164" fmla="*/ 196850 h 2347427"/>
              <a:gd name="connsiteX165" fmla="*/ 4991100 w 5384800"/>
              <a:gd name="connsiteY165" fmla="*/ 171450 h 2347427"/>
              <a:gd name="connsiteX166" fmla="*/ 5092700 w 5384800"/>
              <a:gd name="connsiteY166" fmla="*/ 171450 h 2347427"/>
              <a:gd name="connsiteX167" fmla="*/ 5092700 w 5384800"/>
              <a:gd name="connsiteY167" fmla="*/ 120650 h 2347427"/>
              <a:gd name="connsiteX168" fmla="*/ 5327650 w 5384800"/>
              <a:gd name="connsiteY168" fmla="*/ 114300 h 2347427"/>
              <a:gd name="connsiteX169" fmla="*/ 5327650 w 5384800"/>
              <a:gd name="connsiteY169" fmla="*/ 82550 h 2347427"/>
              <a:gd name="connsiteX170" fmla="*/ 5353050 w 5384800"/>
              <a:gd name="connsiteY170" fmla="*/ 69850 h 2347427"/>
              <a:gd name="connsiteX171" fmla="*/ 5353050 w 5384800"/>
              <a:gd name="connsiteY171" fmla="*/ 25400 h 2347427"/>
              <a:gd name="connsiteX172" fmla="*/ 5353050 w 5384800"/>
              <a:gd name="connsiteY172" fmla="*/ 19050 h 2347427"/>
              <a:gd name="connsiteX173" fmla="*/ 5384800 w 5384800"/>
              <a:gd name="connsiteY173" fmla="*/ 0 h 2347427"/>
              <a:gd name="connsiteX174" fmla="*/ 5384800 w 5384800"/>
              <a:gd name="connsiteY174" fmla="*/ 0 h 234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384800" h="2347427">
                <a:moveTo>
                  <a:pt x="0" y="2343150"/>
                </a:moveTo>
                <a:cubicBezTo>
                  <a:pt x="41804" y="2346854"/>
                  <a:pt x="83608" y="2350558"/>
                  <a:pt x="107950" y="2343150"/>
                </a:cubicBezTo>
                <a:cubicBezTo>
                  <a:pt x="132292" y="2335742"/>
                  <a:pt x="129117" y="2311400"/>
                  <a:pt x="146050" y="2298700"/>
                </a:cubicBezTo>
                <a:cubicBezTo>
                  <a:pt x="162983" y="2286000"/>
                  <a:pt x="194733" y="2275417"/>
                  <a:pt x="209550" y="2266950"/>
                </a:cubicBezTo>
                <a:cubicBezTo>
                  <a:pt x="224367" y="2258483"/>
                  <a:pt x="226483" y="2255308"/>
                  <a:pt x="234950" y="2247900"/>
                </a:cubicBezTo>
                <a:cubicBezTo>
                  <a:pt x="243417" y="2240492"/>
                  <a:pt x="245533" y="2227792"/>
                  <a:pt x="260350" y="2222500"/>
                </a:cubicBezTo>
                <a:cubicBezTo>
                  <a:pt x="275167" y="2217208"/>
                  <a:pt x="310092" y="2218267"/>
                  <a:pt x="323850" y="2216150"/>
                </a:cubicBezTo>
                <a:cubicBezTo>
                  <a:pt x="337608" y="2214033"/>
                  <a:pt x="339725" y="2212975"/>
                  <a:pt x="342900" y="2209800"/>
                </a:cubicBezTo>
                <a:lnTo>
                  <a:pt x="342900" y="2197100"/>
                </a:lnTo>
                <a:cubicBezTo>
                  <a:pt x="353483" y="2194983"/>
                  <a:pt x="393700" y="2200275"/>
                  <a:pt x="406400" y="2197100"/>
                </a:cubicBezTo>
                <a:cubicBezTo>
                  <a:pt x="419100" y="2193925"/>
                  <a:pt x="415925" y="2186517"/>
                  <a:pt x="419100" y="2178050"/>
                </a:cubicBezTo>
                <a:cubicBezTo>
                  <a:pt x="422275" y="2169583"/>
                  <a:pt x="419100" y="2151592"/>
                  <a:pt x="425450" y="2146300"/>
                </a:cubicBezTo>
                <a:cubicBezTo>
                  <a:pt x="431800" y="2141008"/>
                  <a:pt x="448733" y="2149475"/>
                  <a:pt x="457200" y="2146300"/>
                </a:cubicBezTo>
                <a:cubicBezTo>
                  <a:pt x="465667" y="2143125"/>
                  <a:pt x="445558" y="2130425"/>
                  <a:pt x="476250" y="2127250"/>
                </a:cubicBezTo>
                <a:cubicBezTo>
                  <a:pt x="506942" y="2124075"/>
                  <a:pt x="606425" y="2130425"/>
                  <a:pt x="641350" y="2127250"/>
                </a:cubicBezTo>
                <a:cubicBezTo>
                  <a:pt x="676275" y="2124075"/>
                  <a:pt x="670983" y="2112433"/>
                  <a:pt x="685800" y="2108200"/>
                </a:cubicBezTo>
                <a:cubicBezTo>
                  <a:pt x="700617" y="2103967"/>
                  <a:pt x="716492" y="2107142"/>
                  <a:pt x="730250" y="2101850"/>
                </a:cubicBezTo>
                <a:cubicBezTo>
                  <a:pt x="744008" y="2096558"/>
                  <a:pt x="768350" y="2076450"/>
                  <a:pt x="768350" y="2076450"/>
                </a:cubicBezTo>
                <a:cubicBezTo>
                  <a:pt x="781050" y="2067983"/>
                  <a:pt x="788458" y="2055283"/>
                  <a:pt x="806450" y="2051050"/>
                </a:cubicBezTo>
                <a:cubicBezTo>
                  <a:pt x="824442" y="2046817"/>
                  <a:pt x="863600" y="2053167"/>
                  <a:pt x="876300" y="2051050"/>
                </a:cubicBezTo>
                <a:cubicBezTo>
                  <a:pt x="889000" y="2048933"/>
                  <a:pt x="854075" y="2040467"/>
                  <a:pt x="882650" y="2038350"/>
                </a:cubicBezTo>
                <a:cubicBezTo>
                  <a:pt x="911225" y="2036233"/>
                  <a:pt x="1021292" y="2041525"/>
                  <a:pt x="1047750" y="2038350"/>
                </a:cubicBezTo>
                <a:cubicBezTo>
                  <a:pt x="1074208" y="2035175"/>
                  <a:pt x="1030817" y="2025650"/>
                  <a:pt x="1041400" y="2019300"/>
                </a:cubicBezTo>
                <a:cubicBezTo>
                  <a:pt x="1051983" y="2012950"/>
                  <a:pt x="1085850" y="2002367"/>
                  <a:pt x="1111250" y="2000250"/>
                </a:cubicBezTo>
                <a:cubicBezTo>
                  <a:pt x="1136650" y="1998133"/>
                  <a:pt x="1176867" y="2006600"/>
                  <a:pt x="1193800" y="2006600"/>
                </a:cubicBezTo>
                <a:cubicBezTo>
                  <a:pt x="1210733" y="2006600"/>
                  <a:pt x="1205442" y="2006600"/>
                  <a:pt x="1212850" y="2000250"/>
                </a:cubicBezTo>
                <a:cubicBezTo>
                  <a:pt x="1220258" y="1993900"/>
                  <a:pt x="1232958" y="1978025"/>
                  <a:pt x="1238250" y="1968500"/>
                </a:cubicBezTo>
                <a:cubicBezTo>
                  <a:pt x="1243542" y="1958975"/>
                  <a:pt x="1238250" y="1949450"/>
                  <a:pt x="1244600" y="1943100"/>
                </a:cubicBezTo>
                <a:cubicBezTo>
                  <a:pt x="1250950" y="1936750"/>
                  <a:pt x="1263650" y="1932517"/>
                  <a:pt x="1276350" y="1930400"/>
                </a:cubicBezTo>
                <a:cubicBezTo>
                  <a:pt x="1289050" y="1928283"/>
                  <a:pt x="1307042" y="1932517"/>
                  <a:pt x="1320800" y="1930400"/>
                </a:cubicBezTo>
                <a:cubicBezTo>
                  <a:pt x="1334558" y="1928283"/>
                  <a:pt x="1348317" y="1924050"/>
                  <a:pt x="1358900" y="1917700"/>
                </a:cubicBezTo>
                <a:cubicBezTo>
                  <a:pt x="1369483" y="1911350"/>
                  <a:pt x="1379008" y="1898650"/>
                  <a:pt x="1384300" y="1892300"/>
                </a:cubicBezTo>
                <a:cubicBezTo>
                  <a:pt x="1389592" y="1885950"/>
                  <a:pt x="1387475" y="1884892"/>
                  <a:pt x="1390650" y="1879600"/>
                </a:cubicBezTo>
                <a:cubicBezTo>
                  <a:pt x="1393825" y="1874308"/>
                  <a:pt x="1399117" y="1865842"/>
                  <a:pt x="1403350" y="1860550"/>
                </a:cubicBezTo>
                <a:cubicBezTo>
                  <a:pt x="1407583" y="1855258"/>
                  <a:pt x="1416050" y="1847850"/>
                  <a:pt x="1416050" y="1847850"/>
                </a:cubicBezTo>
                <a:cubicBezTo>
                  <a:pt x="1420283" y="1843617"/>
                  <a:pt x="1424517" y="1837267"/>
                  <a:pt x="1428750" y="1835150"/>
                </a:cubicBezTo>
                <a:cubicBezTo>
                  <a:pt x="1432983" y="1833033"/>
                  <a:pt x="1441450" y="1835150"/>
                  <a:pt x="1441450" y="1835150"/>
                </a:cubicBezTo>
                <a:lnTo>
                  <a:pt x="1447800" y="1835150"/>
                </a:lnTo>
                <a:cubicBezTo>
                  <a:pt x="1450975" y="1835150"/>
                  <a:pt x="1456267" y="1838325"/>
                  <a:pt x="1460500" y="1835150"/>
                </a:cubicBezTo>
                <a:cubicBezTo>
                  <a:pt x="1464733" y="1831975"/>
                  <a:pt x="1454150" y="1819275"/>
                  <a:pt x="1473200" y="1816100"/>
                </a:cubicBezTo>
                <a:cubicBezTo>
                  <a:pt x="1492250" y="1812925"/>
                  <a:pt x="1554692" y="1819275"/>
                  <a:pt x="1574800" y="1816100"/>
                </a:cubicBezTo>
                <a:cubicBezTo>
                  <a:pt x="1594908" y="1812925"/>
                  <a:pt x="1586442" y="1801283"/>
                  <a:pt x="1593850" y="1797050"/>
                </a:cubicBezTo>
                <a:cubicBezTo>
                  <a:pt x="1601258" y="1792817"/>
                  <a:pt x="1605492" y="1791758"/>
                  <a:pt x="1619250" y="1790700"/>
                </a:cubicBezTo>
                <a:cubicBezTo>
                  <a:pt x="1633008" y="1789642"/>
                  <a:pt x="1663700" y="1795992"/>
                  <a:pt x="1676400" y="1790700"/>
                </a:cubicBezTo>
                <a:cubicBezTo>
                  <a:pt x="1689100" y="1785408"/>
                  <a:pt x="1689100" y="1764242"/>
                  <a:pt x="1695450" y="1758950"/>
                </a:cubicBezTo>
                <a:cubicBezTo>
                  <a:pt x="1701800" y="1753658"/>
                  <a:pt x="1714500" y="1758950"/>
                  <a:pt x="1714500" y="1758950"/>
                </a:cubicBezTo>
                <a:cubicBezTo>
                  <a:pt x="1728258" y="1758950"/>
                  <a:pt x="1767417" y="1763183"/>
                  <a:pt x="1778000" y="1758950"/>
                </a:cubicBezTo>
                <a:cubicBezTo>
                  <a:pt x="1788583" y="1754717"/>
                  <a:pt x="1775883" y="1744133"/>
                  <a:pt x="1778000" y="1733550"/>
                </a:cubicBezTo>
                <a:cubicBezTo>
                  <a:pt x="1780117" y="1722967"/>
                  <a:pt x="1783292" y="1704975"/>
                  <a:pt x="1790700" y="1695450"/>
                </a:cubicBezTo>
                <a:cubicBezTo>
                  <a:pt x="1798108" y="1685925"/>
                  <a:pt x="1813983" y="1682750"/>
                  <a:pt x="1822450" y="1676400"/>
                </a:cubicBezTo>
                <a:cubicBezTo>
                  <a:pt x="1830917" y="1670050"/>
                  <a:pt x="1841500" y="1657350"/>
                  <a:pt x="1841500" y="1657350"/>
                </a:cubicBezTo>
                <a:cubicBezTo>
                  <a:pt x="1846792" y="1652058"/>
                  <a:pt x="1844675" y="1646767"/>
                  <a:pt x="1854200" y="1644650"/>
                </a:cubicBezTo>
                <a:cubicBezTo>
                  <a:pt x="1863725" y="1642533"/>
                  <a:pt x="1898650" y="1644650"/>
                  <a:pt x="1898650" y="1644650"/>
                </a:cubicBezTo>
                <a:cubicBezTo>
                  <a:pt x="1908175" y="1644650"/>
                  <a:pt x="1905000" y="1648883"/>
                  <a:pt x="1911350" y="1644650"/>
                </a:cubicBezTo>
                <a:cubicBezTo>
                  <a:pt x="1917700" y="1640417"/>
                  <a:pt x="1927225" y="1625600"/>
                  <a:pt x="1936750" y="1619250"/>
                </a:cubicBezTo>
                <a:cubicBezTo>
                  <a:pt x="1946275" y="1612900"/>
                  <a:pt x="1958975" y="1610783"/>
                  <a:pt x="1968500" y="1606550"/>
                </a:cubicBezTo>
                <a:cubicBezTo>
                  <a:pt x="1978025" y="1602317"/>
                  <a:pt x="1988608" y="1601258"/>
                  <a:pt x="1993900" y="1593850"/>
                </a:cubicBezTo>
                <a:cubicBezTo>
                  <a:pt x="1999192" y="1586442"/>
                  <a:pt x="1990725" y="1570567"/>
                  <a:pt x="2000250" y="1562100"/>
                </a:cubicBezTo>
                <a:cubicBezTo>
                  <a:pt x="2009775" y="1553633"/>
                  <a:pt x="2034117" y="1548342"/>
                  <a:pt x="2051050" y="1543050"/>
                </a:cubicBezTo>
                <a:cubicBezTo>
                  <a:pt x="2067983" y="1537758"/>
                  <a:pt x="2090208" y="1538817"/>
                  <a:pt x="2101850" y="1530350"/>
                </a:cubicBezTo>
                <a:cubicBezTo>
                  <a:pt x="2113492" y="1521883"/>
                  <a:pt x="2116667" y="1501775"/>
                  <a:pt x="2120900" y="1492250"/>
                </a:cubicBezTo>
                <a:cubicBezTo>
                  <a:pt x="2125133" y="1482725"/>
                  <a:pt x="2121958" y="1478492"/>
                  <a:pt x="2127250" y="1473200"/>
                </a:cubicBezTo>
                <a:cubicBezTo>
                  <a:pt x="2132542" y="1467908"/>
                  <a:pt x="2152650" y="1460500"/>
                  <a:pt x="2152650" y="1460500"/>
                </a:cubicBezTo>
                <a:cubicBezTo>
                  <a:pt x="2161117" y="1456267"/>
                  <a:pt x="2169583" y="1454150"/>
                  <a:pt x="2178050" y="1447800"/>
                </a:cubicBezTo>
                <a:cubicBezTo>
                  <a:pt x="2186517" y="1441450"/>
                  <a:pt x="2198158" y="1426633"/>
                  <a:pt x="2203450" y="1422400"/>
                </a:cubicBezTo>
                <a:cubicBezTo>
                  <a:pt x="2208742" y="1418167"/>
                  <a:pt x="2209800" y="1422400"/>
                  <a:pt x="2209800" y="1422400"/>
                </a:cubicBezTo>
                <a:cubicBezTo>
                  <a:pt x="2224617" y="1421342"/>
                  <a:pt x="2275417" y="1422400"/>
                  <a:pt x="2292350" y="1416050"/>
                </a:cubicBezTo>
                <a:cubicBezTo>
                  <a:pt x="2309283" y="1409700"/>
                  <a:pt x="2302933" y="1389592"/>
                  <a:pt x="2311400" y="1384300"/>
                </a:cubicBezTo>
                <a:cubicBezTo>
                  <a:pt x="2319867" y="1379008"/>
                  <a:pt x="2343150" y="1384300"/>
                  <a:pt x="2343150" y="1384300"/>
                </a:cubicBezTo>
                <a:cubicBezTo>
                  <a:pt x="2370667" y="1384300"/>
                  <a:pt x="2454275" y="1387475"/>
                  <a:pt x="2476500" y="1384300"/>
                </a:cubicBezTo>
                <a:cubicBezTo>
                  <a:pt x="2498725" y="1381125"/>
                  <a:pt x="2471208" y="1372658"/>
                  <a:pt x="2476500" y="1365250"/>
                </a:cubicBezTo>
                <a:cubicBezTo>
                  <a:pt x="2481792" y="1357842"/>
                  <a:pt x="2498725" y="1348317"/>
                  <a:pt x="2508250" y="1339850"/>
                </a:cubicBezTo>
                <a:cubicBezTo>
                  <a:pt x="2517775" y="1331383"/>
                  <a:pt x="2525183" y="1320800"/>
                  <a:pt x="2533650" y="1314450"/>
                </a:cubicBezTo>
                <a:cubicBezTo>
                  <a:pt x="2542117" y="1308100"/>
                  <a:pt x="2547408" y="1307042"/>
                  <a:pt x="2559050" y="1301750"/>
                </a:cubicBezTo>
                <a:cubicBezTo>
                  <a:pt x="2570692" y="1296458"/>
                  <a:pt x="2591858" y="1285875"/>
                  <a:pt x="2603500" y="1282700"/>
                </a:cubicBezTo>
                <a:cubicBezTo>
                  <a:pt x="2615142" y="1279525"/>
                  <a:pt x="2622550" y="1286933"/>
                  <a:pt x="2628900" y="1282700"/>
                </a:cubicBezTo>
                <a:cubicBezTo>
                  <a:pt x="2635250" y="1278467"/>
                  <a:pt x="2636308" y="1263650"/>
                  <a:pt x="2641600" y="1257300"/>
                </a:cubicBezTo>
                <a:cubicBezTo>
                  <a:pt x="2646892" y="1250950"/>
                  <a:pt x="2651125" y="1246717"/>
                  <a:pt x="2660650" y="1244600"/>
                </a:cubicBezTo>
                <a:cubicBezTo>
                  <a:pt x="2670175" y="1242483"/>
                  <a:pt x="2689225" y="1246717"/>
                  <a:pt x="2698750" y="1244600"/>
                </a:cubicBezTo>
                <a:cubicBezTo>
                  <a:pt x="2708275" y="1242483"/>
                  <a:pt x="2711450" y="1237192"/>
                  <a:pt x="2717800" y="1231900"/>
                </a:cubicBezTo>
                <a:cubicBezTo>
                  <a:pt x="2724150" y="1226608"/>
                  <a:pt x="2728383" y="1217083"/>
                  <a:pt x="2736850" y="1212850"/>
                </a:cubicBezTo>
                <a:cubicBezTo>
                  <a:pt x="2745317" y="1208617"/>
                  <a:pt x="2763308" y="1211792"/>
                  <a:pt x="2768600" y="1206500"/>
                </a:cubicBezTo>
                <a:cubicBezTo>
                  <a:pt x="2773892" y="1201208"/>
                  <a:pt x="2763308" y="1186392"/>
                  <a:pt x="2768600" y="1181100"/>
                </a:cubicBezTo>
                <a:cubicBezTo>
                  <a:pt x="2773892" y="1175808"/>
                  <a:pt x="2788708" y="1175808"/>
                  <a:pt x="2800350" y="1174750"/>
                </a:cubicBezTo>
                <a:cubicBezTo>
                  <a:pt x="2811992" y="1173692"/>
                  <a:pt x="2824692" y="1175808"/>
                  <a:pt x="2838450" y="1174750"/>
                </a:cubicBezTo>
                <a:cubicBezTo>
                  <a:pt x="2852208" y="1173692"/>
                  <a:pt x="2875492" y="1173692"/>
                  <a:pt x="2882900" y="1168400"/>
                </a:cubicBezTo>
                <a:cubicBezTo>
                  <a:pt x="2890308" y="1163108"/>
                  <a:pt x="2875492" y="1147233"/>
                  <a:pt x="2882900" y="1143000"/>
                </a:cubicBezTo>
                <a:cubicBezTo>
                  <a:pt x="2890308" y="1138767"/>
                  <a:pt x="2927350" y="1143000"/>
                  <a:pt x="2927350" y="1143000"/>
                </a:cubicBezTo>
                <a:cubicBezTo>
                  <a:pt x="2944283" y="1143000"/>
                  <a:pt x="2973917" y="1144058"/>
                  <a:pt x="2984500" y="1143000"/>
                </a:cubicBezTo>
                <a:cubicBezTo>
                  <a:pt x="2995083" y="1141942"/>
                  <a:pt x="2989792" y="1140883"/>
                  <a:pt x="2990850" y="1136650"/>
                </a:cubicBezTo>
                <a:cubicBezTo>
                  <a:pt x="2991908" y="1132417"/>
                  <a:pt x="2987675" y="1122892"/>
                  <a:pt x="2990850" y="1117600"/>
                </a:cubicBezTo>
                <a:cubicBezTo>
                  <a:pt x="2994025" y="1112308"/>
                  <a:pt x="2987675" y="1107017"/>
                  <a:pt x="3009900" y="1104900"/>
                </a:cubicBezTo>
                <a:cubicBezTo>
                  <a:pt x="3032125" y="1102783"/>
                  <a:pt x="3103033" y="1107017"/>
                  <a:pt x="3124200" y="1104900"/>
                </a:cubicBezTo>
                <a:cubicBezTo>
                  <a:pt x="3145367" y="1102783"/>
                  <a:pt x="3133725" y="1098550"/>
                  <a:pt x="3136900" y="1092200"/>
                </a:cubicBezTo>
                <a:cubicBezTo>
                  <a:pt x="3140075" y="1085850"/>
                  <a:pt x="3140075" y="1072092"/>
                  <a:pt x="3143250" y="1066800"/>
                </a:cubicBezTo>
                <a:cubicBezTo>
                  <a:pt x="3146425" y="1061508"/>
                  <a:pt x="3152775" y="1063625"/>
                  <a:pt x="3155950" y="1060450"/>
                </a:cubicBezTo>
                <a:cubicBezTo>
                  <a:pt x="3159125" y="1057275"/>
                  <a:pt x="3160183" y="1053042"/>
                  <a:pt x="3162300" y="1047750"/>
                </a:cubicBezTo>
                <a:cubicBezTo>
                  <a:pt x="3164417" y="1042458"/>
                  <a:pt x="3163358" y="1035050"/>
                  <a:pt x="3168650" y="1028700"/>
                </a:cubicBezTo>
                <a:cubicBezTo>
                  <a:pt x="3173942" y="1022350"/>
                  <a:pt x="3189817" y="1014942"/>
                  <a:pt x="3194050" y="1009650"/>
                </a:cubicBezTo>
                <a:cubicBezTo>
                  <a:pt x="3198283" y="1004358"/>
                  <a:pt x="3188758" y="1001183"/>
                  <a:pt x="3194050" y="996950"/>
                </a:cubicBezTo>
                <a:cubicBezTo>
                  <a:pt x="3199342" y="992717"/>
                  <a:pt x="3215217" y="990600"/>
                  <a:pt x="3225800" y="984250"/>
                </a:cubicBezTo>
                <a:cubicBezTo>
                  <a:pt x="3236383" y="977900"/>
                  <a:pt x="3246967" y="963083"/>
                  <a:pt x="3257550" y="958850"/>
                </a:cubicBezTo>
                <a:cubicBezTo>
                  <a:pt x="3268133" y="954617"/>
                  <a:pt x="3281892" y="959908"/>
                  <a:pt x="3289300" y="958850"/>
                </a:cubicBezTo>
                <a:cubicBezTo>
                  <a:pt x="3296708" y="957792"/>
                  <a:pt x="3298825" y="954617"/>
                  <a:pt x="3302000" y="952500"/>
                </a:cubicBezTo>
                <a:cubicBezTo>
                  <a:pt x="3305175" y="950383"/>
                  <a:pt x="3300942" y="948267"/>
                  <a:pt x="3308350" y="946150"/>
                </a:cubicBezTo>
                <a:cubicBezTo>
                  <a:pt x="3315758" y="944033"/>
                  <a:pt x="3326342" y="940858"/>
                  <a:pt x="3346450" y="939800"/>
                </a:cubicBezTo>
                <a:cubicBezTo>
                  <a:pt x="3366558" y="938742"/>
                  <a:pt x="3411008" y="942975"/>
                  <a:pt x="3429000" y="939800"/>
                </a:cubicBezTo>
                <a:cubicBezTo>
                  <a:pt x="3446992" y="936625"/>
                  <a:pt x="3448050" y="927100"/>
                  <a:pt x="3454400" y="920750"/>
                </a:cubicBezTo>
                <a:cubicBezTo>
                  <a:pt x="3460750" y="914400"/>
                  <a:pt x="3461808" y="908050"/>
                  <a:pt x="3467100" y="901700"/>
                </a:cubicBezTo>
                <a:cubicBezTo>
                  <a:pt x="3472392" y="895350"/>
                  <a:pt x="3482975" y="886883"/>
                  <a:pt x="3486150" y="882650"/>
                </a:cubicBezTo>
                <a:cubicBezTo>
                  <a:pt x="3489325" y="878417"/>
                  <a:pt x="3467100" y="875242"/>
                  <a:pt x="3486150" y="876300"/>
                </a:cubicBezTo>
                <a:cubicBezTo>
                  <a:pt x="3505200" y="877358"/>
                  <a:pt x="3578225" y="890058"/>
                  <a:pt x="3600450" y="889000"/>
                </a:cubicBezTo>
                <a:cubicBezTo>
                  <a:pt x="3622675" y="887942"/>
                  <a:pt x="3616325" y="874183"/>
                  <a:pt x="3619500" y="869950"/>
                </a:cubicBezTo>
                <a:cubicBezTo>
                  <a:pt x="3622675" y="865717"/>
                  <a:pt x="3597275" y="865717"/>
                  <a:pt x="3619500" y="863600"/>
                </a:cubicBezTo>
                <a:cubicBezTo>
                  <a:pt x="3641725" y="861483"/>
                  <a:pt x="3752850" y="857250"/>
                  <a:pt x="3752850" y="857250"/>
                </a:cubicBezTo>
                <a:lnTo>
                  <a:pt x="3752850" y="857250"/>
                </a:lnTo>
                <a:lnTo>
                  <a:pt x="3752850" y="844550"/>
                </a:lnTo>
                <a:lnTo>
                  <a:pt x="3752850" y="844550"/>
                </a:lnTo>
                <a:lnTo>
                  <a:pt x="3873500" y="844550"/>
                </a:lnTo>
                <a:lnTo>
                  <a:pt x="3873500" y="844550"/>
                </a:lnTo>
                <a:cubicBezTo>
                  <a:pt x="3876675" y="842433"/>
                  <a:pt x="3886200" y="837142"/>
                  <a:pt x="3892550" y="831850"/>
                </a:cubicBezTo>
                <a:cubicBezTo>
                  <a:pt x="3898900" y="826558"/>
                  <a:pt x="3907367" y="818092"/>
                  <a:pt x="3911600" y="812800"/>
                </a:cubicBezTo>
                <a:cubicBezTo>
                  <a:pt x="3915833" y="807508"/>
                  <a:pt x="3902075" y="802217"/>
                  <a:pt x="3917950" y="800100"/>
                </a:cubicBezTo>
                <a:cubicBezTo>
                  <a:pt x="3933825" y="797983"/>
                  <a:pt x="3992033" y="809625"/>
                  <a:pt x="4006850" y="800100"/>
                </a:cubicBezTo>
                <a:cubicBezTo>
                  <a:pt x="4021667" y="790575"/>
                  <a:pt x="4006850" y="742950"/>
                  <a:pt x="4006850" y="742950"/>
                </a:cubicBezTo>
                <a:lnTo>
                  <a:pt x="4006850" y="742950"/>
                </a:lnTo>
                <a:cubicBezTo>
                  <a:pt x="4011083" y="741892"/>
                  <a:pt x="4020608" y="742950"/>
                  <a:pt x="4032250" y="736600"/>
                </a:cubicBezTo>
                <a:cubicBezTo>
                  <a:pt x="4043892" y="730250"/>
                  <a:pt x="4062942" y="712258"/>
                  <a:pt x="4076700" y="704850"/>
                </a:cubicBezTo>
                <a:cubicBezTo>
                  <a:pt x="4090458" y="697442"/>
                  <a:pt x="4108450" y="695325"/>
                  <a:pt x="4114800" y="692150"/>
                </a:cubicBezTo>
                <a:cubicBezTo>
                  <a:pt x="4121150" y="688975"/>
                  <a:pt x="4105275" y="687917"/>
                  <a:pt x="4114800" y="685800"/>
                </a:cubicBezTo>
                <a:cubicBezTo>
                  <a:pt x="4124325" y="683683"/>
                  <a:pt x="4156075" y="680508"/>
                  <a:pt x="4171950" y="679450"/>
                </a:cubicBezTo>
                <a:cubicBezTo>
                  <a:pt x="4187825" y="678392"/>
                  <a:pt x="4192058" y="683683"/>
                  <a:pt x="4210050" y="679450"/>
                </a:cubicBezTo>
                <a:cubicBezTo>
                  <a:pt x="4228042" y="675217"/>
                  <a:pt x="4266142" y="662517"/>
                  <a:pt x="4279900" y="654050"/>
                </a:cubicBezTo>
                <a:cubicBezTo>
                  <a:pt x="4293658" y="645583"/>
                  <a:pt x="4286250" y="633942"/>
                  <a:pt x="4292600" y="628650"/>
                </a:cubicBezTo>
                <a:cubicBezTo>
                  <a:pt x="4298950" y="623358"/>
                  <a:pt x="4310592" y="625475"/>
                  <a:pt x="4318000" y="622300"/>
                </a:cubicBezTo>
                <a:cubicBezTo>
                  <a:pt x="4325408" y="619125"/>
                  <a:pt x="4329642" y="611717"/>
                  <a:pt x="4337050" y="609600"/>
                </a:cubicBezTo>
                <a:cubicBezTo>
                  <a:pt x="4344458" y="607483"/>
                  <a:pt x="4362450" y="609600"/>
                  <a:pt x="4362450" y="609600"/>
                </a:cubicBezTo>
                <a:cubicBezTo>
                  <a:pt x="4370917" y="609600"/>
                  <a:pt x="4383617" y="612775"/>
                  <a:pt x="4387850" y="609600"/>
                </a:cubicBezTo>
                <a:cubicBezTo>
                  <a:pt x="4392083" y="606425"/>
                  <a:pt x="4385733" y="593725"/>
                  <a:pt x="4387850" y="590550"/>
                </a:cubicBezTo>
                <a:cubicBezTo>
                  <a:pt x="4389967" y="587375"/>
                  <a:pt x="4400550" y="590550"/>
                  <a:pt x="4400550" y="590550"/>
                </a:cubicBezTo>
                <a:cubicBezTo>
                  <a:pt x="4404783" y="590550"/>
                  <a:pt x="4411133" y="592667"/>
                  <a:pt x="4413250" y="590550"/>
                </a:cubicBezTo>
                <a:cubicBezTo>
                  <a:pt x="4415367" y="588433"/>
                  <a:pt x="4411133" y="582083"/>
                  <a:pt x="4413250" y="577850"/>
                </a:cubicBezTo>
                <a:cubicBezTo>
                  <a:pt x="4415367" y="573617"/>
                  <a:pt x="4416425" y="567267"/>
                  <a:pt x="4425950" y="565150"/>
                </a:cubicBezTo>
                <a:cubicBezTo>
                  <a:pt x="4435475" y="563033"/>
                  <a:pt x="4462992" y="569383"/>
                  <a:pt x="4470400" y="565150"/>
                </a:cubicBezTo>
                <a:cubicBezTo>
                  <a:pt x="4477808" y="560917"/>
                  <a:pt x="4470400" y="539750"/>
                  <a:pt x="4470400" y="539750"/>
                </a:cubicBezTo>
                <a:lnTo>
                  <a:pt x="4470400" y="539750"/>
                </a:lnTo>
                <a:cubicBezTo>
                  <a:pt x="4487333" y="539750"/>
                  <a:pt x="4556125" y="542925"/>
                  <a:pt x="4572000" y="539750"/>
                </a:cubicBezTo>
                <a:cubicBezTo>
                  <a:pt x="4587875" y="536575"/>
                  <a:pt x="4562475" y="528108"/>
                  <a:pt x="4565650" y="520700"/>
                </a:cubicBezTo>
                <a:cubicBezTo>
                  <a:pt x="4568825" y="513292"/>
                  <a:pt x="4591050" y="495300"/>
                  <a:pt x="4591050" y="495300"/>
                </a:cubicBezTo>
                <a:cubicBezTo>
                  <a:pt x="4598458" y="487892"/>
                  <a:pt x="4602692" y="481542"/>
                  <a:pt x="4610100" y="476250"/>
                </a:cubicBezTo>
                <a:cubicBezTo>
                  <a:pt x="4617508" y="470958"/>
                  <a:pt x="4631267" y="468842"/>
                  <a:pt x="4635500" y="463550"/>
                </a:cubicBezTo>
                <a:cubicBezTo>
                  <a:pt x="4639733" y="458258"/>
                  <a:pt x="4635500" y="444500"/>
                  <a:pt x="4635500" y="444500"/>
                </a:cubicBezTo>
                <a:cubicBezTo>
                  <a:pt x="4635500" y="440267"/>
                  <a:pt x="4615392" y="439208"/>
                  <a:pt x="4635500" y="438150"/>
                </a:cubicBezTo>
                <a:cubicBezTo>
                  <a:pt x="4655608" y="437092"/>
                  <a:pt x="4734983" y="442383"/>
                  <a:pt x="4756150" y="438150"/>
                </a:cubicBezTo>
                <a:cubicBezTo>
                  <a:pt x="4777317" y="433917"/>
                  <a:pt x="4760383" y="419100"/>
                  <a:pt x="4762500" y="412750"/>
                </a:cubicBezTo>
                <a:cubicBezTo>
                  <a:pt x="4764617" y="406400"/>
                  <a:pt x="4758267" y="405342"/>
                  <a:pt x="4768850" y="400050"/>
                </a:cubicBezTo>
                <a:cubicBezTo>
                  <a:pt x="4779433" y="394758"/>
                  <a:pt x="4815417" y="390525"/>
                  <a:pt x="4826000" y="381000"/>
                </a:cubicBezTo>
                <a:cubicBezTo>
                  <a:pt x="4836583" y="371475"/>
                  <a:pt x="4828117" y="351367"/>
                  <a:pt x="4832350" y="342900"/>
                </a:cubicBezTo>
                <a:cubicBezTo>
                  <a:pt x="4836583" y="334433"/>
                  <a:pt x="4840817" y="334433"/>
                  <a:pt x="4851400" y="330200"/>
                </a:cubicBezTo>
                <a:cubicBezTo>
                  <a:pt x="4861983" y="325967"/>
                  <a:pt x="4887383" y="322792"/>
                  <a:pt x="4895850" y="317500"/>
                </a:cubicBezTo>
                <a:cubicBezTo>
                  <a:pt x="4904317" y="312208"/>
                  <a:pt x="4895850" y="304800"/>
                  <a:pt x="4902200" y="298450"/>
                </a:cubicBezTo>
                <a:cubicBezTo>
                  <a:pt x="4908550" y="292100"/>
                  <a:pt x="4925483" y="285750"/>
                  <a:pt x="4933950" y="279400"/>
                </a:cubicBezTo>
                <a:cubicBezTo>
                  <a:pt x="4942417" y="273050"/>
                  <a:pt x="4948767" y="267758"/>
                  <a:pt x="4953000" y="260350"/>
                </a:cubicBezTo>
                <a:cubicBezTo>
                  <a:pt x="4957233" y="252942"/>
                  <a:pt x="4953000" y="245533"/>
                  <a:pt x="4959350" y="234950"/>
                </a:cubicBezTo>
                <a:cubicBezTo>
                  <a:pt x="4965700" y="224367"/>
                  <a:pt x="4985808" y="207433"/>
                  <a:pt x="4991100" y="196850"/>
                </a:cubicBezTo>
                <a:cubicBezTo>
                  <a:pt x="4996392" y="186267"/>
                  <a:pt x="4974167" y="175683"/>
                  <a:pt x="4991100" y="171450"/>
                </a:cubicBezTo>
                <a:cubicBezTo>
                  <a:pt x="5008033" y="167217"/>
                  <a:pt x="5075767" y="179917"/>
                  <a:pt x="5092700" y="171450"/>
                </a:cubicBezTo>
                <a:cubicBezTo>
                  <a:pt x="5109633" y="162983"/>
                  <a:pt x="5053542" y="130175"/>
                  <a:pt x="5092700" y="120650"/>
                </a:cubicBezTo>
                <a:cubicBezTo>
                  <a:pt x="5131858" y="111125"/>
                  <a:pt x="5288492" y="120650"/>
                  <a:pt x="5327650" y="114300"/>
                </a:cubicBezTo>
                <a:cubicBezTo>
                  <a:pt x="5366808" y="107950"/>
                  <a:pt x="5323417" y="89958"/>
                  <a:pt x="5327650" y="82550"/>
                </a:cubicBezTo>
                <a:cubicBezTo>
                  <a:pt x="5331883" y="75142"/>
                  <a:pt x="5348817" y="79375"/>
                  <a:pt x="5353050" y="69850"/>
                </a:cubicBezTo>
                <a:cubicBezTo>
                  <a:pt x="5357283" y="60325"/>
                  <a:pt x="5353050" y="25400"/>
                  <a:pt x="5353050" y="25400"/>
                </a:cubicBezTo>
                <a:cubicBezTo>
                  <a:pt x="5353050" y="16933"/>
                  <a:pt x="5347758" y="23283"/>
                  <a:pt x="5353050" y="19050"/>
                </a:cubicBezTo>
                <a:cubicBezTo>
                  <a:pt x="5358342" y="14817"/>
                  <a:pt x="5384800" y="0"/>
                  <a:pt x="5384800" y="0"/>
                </a:cubicBezTo>
                <a:lnTo>
                  <a:pt x="5384800" y="0"/>
                </a:lnTo>
              </a:path>
            </a:pathLst>
          </a:custGeom>
          <a:ln w="38100" cmpd="sng">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89" name="Freeform 88"/>
          <p:cNvSpPr/>
          <p:nvPr/>
        </p:nvSpPr>
        <p:spPr>
          <a:xfrm>
            <a:off x="3541757" y="3839609"/>
            <a:ext cx="2362876" cy="2050991"/>
          </a:xfrm>
          <a:custGeom>
            <a:avLst/>
            <a:gdLst>
              <a:gd name="connsiteX0" fmla="*/ 4857750 w 4857750"/>
              <a:gd name="connsiteY0" fmla="*/ 0 h 1428750"/>
              <a:gd name="connsiteX1" fmla="*/ 4838700 w 4857750"/>
              <a:gd name="connsiteY1" fmla="*/ 101600 h 1428750"/>
              <a:gd name="connsiteX2" fmla="*/ 4806950 w 4857750"/>
              <a:gd name="connsiteY2" fmla="*/ 114300 h 1428750"/>
              <a:gd name="connsiteX3" fmla="*/ 4756150 w 4857750"/>
              <a:gd name="connsiteY3" fmla="*/ 120650 h 1428750"/>
              <a:gd name="connsiteX4" fmla="*/ 4756150 w 4857750"/>
              <a:gd name="connsiteY4" fmla="*/ 133350 h 1428750"/>
              <a:gd name="connsiteX5" fmla="*/ 4699000 w 4857750"/>
              <a:gd name="connsiteY5" fmla="*/ 146050 h 1428750"/>
              <a:gd name="connsiteX6" fmla="*/ 4673600 w 4857750"/>
              <a:gd name="connsiteY6" fmla="*/ 146050 h 1428750"/>
              <a:gd name="connsiteX7" fmla="*/ 4648200 w 4857750"/>
              <a:gd name="connsiteY7" fmla="*/ 158750 h 1428750"/>
              <a:gd name="connsiteX8" fmla="*/ 4629150 w 4857750"/>
              <a:gd name="connsiteY8" fmla="*/ 177800 h 1428750"/>
              <a:gd name="connsiteX9" fmla="*/ 4540250 w 4857750"/>
              <a:gd name="connsiteY9" fmla="*/ 184150 h 1428750"/>
              <a:gd name="connsiteX10" fmla="*/ 4521200 w 4857750"/>
              <a:gd name="connsiteY10" fmla="*/ 215900 h 1428750"/>
              <a:gd name="connsiteX11" fmla="*/ 4502150 w 4857750"/>
              <a:gd name="connsiteY11" fmla="*/ 215900 h 1428750"/>
              <a:gd name="connsiteX12" fmla="*/ 4495800 w 4857750"/>
              <a:gd name="connsiteY12" fmla="*/ 234950 h 1428750"/>
              <a:gd name="connsiteX13" fmla="*/ 4445000 w 4857750"/>
              <a:gd name="connsiteY13" fmla="*/ 241300 h 1428750"/>
              <a:gd name="connsiteX14" fmla="*/ 4356100 w 4857750"/>
              <a:gd name="connsiteY14" fmla="*/ 254000 h 1428750"/>
              <a:gd name="connsiteX15" fmla="*/ 4318000 w 4857750"/>
              <a:gd name="connsiteY15" fmla="*/ 273050 h 1428750"/>
              <a:gd name="connsiteX16" fmla="*/ 4260850 w 4857750"/>
              <a:gd name="connsiteY16" fmla="*/ 279400 h 1428750"/>
              <a:gd name="connsiteX17" fmla="*/ 4235450 w 4857750"/>
              <a:gd name="connsiteY17" fmla="*/ 273050 h 1428750"/>
              <a:gd name="connsiteX18" fmla="*/ 4191000 w 4857750"/>
              <a:gd name="connsiteY18" fmla="*/ 292100 h 1428750"/>
              <a:gd name="connsiteX19" fmla="*/ 4178300 w 4857750"/>
              <a:gd name="connsiteY19" fmla="*/ 298450 h 1428750"/>
              <a:gd name="connsiteX20" fmla="*/ 4152900 w 4857750"/>
              <a:gd name="connsiteY20" fmla="*/ 323850 h 1428750"/>
              <a:gd name="connsiteX21" fmla="*/ 4108450 w 4857750"/>
              <a:gd name="connsiteY21" fmla="*/ 336550 h 1428750"/>
              <a:gd name="connsiteX22" fmla="*/ 4076700 w 4857750"/>
              <a:gd name="connsiteY22" fmla="*/ 336550 h 1428750"/>
              <a:gd name="connsiteX23" fmla="*/ 4064000 w 4857750"/>
              <a:gd name="connsiteY23" fmla="*/ 368300 h 1428750"/>
              <a:gd name="connsiteX24" fmla="*/ 3968750 w 4857750"/>
              <a:gd name="connsiteY24" fmla="*/ 374650 h 1428750"/>
              <a:gd name="connsiteX25" fmla="*/ 3873500 w 4857750"/>
              <a:gd name="connsiteY25" fmla="*/ 368300 h 1428750"/>
              <a:gd name="connsiteX26" fmla="*/ 3873500 w 4857750"/>
              <a:gd name="connsiteY26" fmla="*/ 368300 h 1428750"/>
              <a:gd name="connsiteX27" fmla="*/ 3860800 w 4857750"/>
              <a:gd name="connsiteY27" fmla="*/ 374650 h 1428750"/>
              <a:gd name="connsiteX28" fmla="*/ 3848100 w 4857750"/>
              <a:gd name="connsiteY28" fmla="*/ 387350 h 1428750"/>
              <a:gd name="connsiteX29" fmla="*/ 3797300 w 4857750"/>
              <a:gd name="connsiteY29" fmla="*/ 387350 h 1428750"/>
              <a:gd name="connsiteX30" fmla="*/ 3771900 w 4857750"/>
              <a:gd name="connsiteY30" fmla="*/ 387350 h 1428750"/>
              <a:gd name="connsiteX31" fmla="*/ 3746500 w 4857750"/>
              <a:gd name="connsiteY31" fmla="*/ 412750 h 1428750"/>
              <a:gd name="connsiteX32" fmla="*/ 3733800 w 4857750"/>
              <a:gd name="connsiteY32" fmla="*/ 412750 h 1428750"/>
              <a:gd name="connsiteX33" fmla="*/ 3644900 w 4857750"/>
              <a:gd name="connsiteY33" fmla="*/ 412750 h 1428750"/>
              <a:gd name="connsiteX34" fmla="*/ 3625850 w 4857750"/>
              <a:gd name="connsiteY34" fmla="*/ 438150 h 1428750"/>
              <a:gd name="connsiteX35" fmla="*/ 3549650 w 4857750"/>
              <a:gd name="connsiteY35" fmla="*/ 476250 h 1428750"/>
              <a:gd name="connsiteX36" fmla="*/ 3524250 w 4857750"/>
              <a:gd name="connsiteY36" fmla="*/ 495300 h 1428750"/>
              <a:gd name="connsiteX37" fmla="*/ 3479800 w 4857750"/>
              <a:gd name="connsiteY37" fmla="*/ 508000 h 1428750"/>
              <a:gd name="connsiteX38" fmla="*/ 3467100 w 4857750"/>
              <a:gd name="connsiteY38" fmla="*/ 539750 h 1428750"/>
              <a:gd name="connsiteX39" fmla="*/ 3460750 w 4857750"/>
              <a:gd name="connsiteY39" fmla="*/ 552450 h 1428750"/>
              <a:gd name="connsiteX40" fmla="*/ 3403600 w 4857750"/>
              <a:gd name="connsiteY40" fmla="*/ 565150 h 1428750"/>
              <a:gd name="connsiteX41" fmla="*/ 3352800 w 4857750"/>
              <a:gd name="connsiteY41" fmla="*/ 577850 h 1428750"/>
              <a:gd name="connsiteX42" fmla="*/ 3327400 w 4857750"/>
              <a:gd name="connsiteY42" fmla="*/ 603250 h 1428750"/>
              <a:gd name="connsiteX43" fmla="*/ 3270250 w 4857750"/>
              <a:gd name="connsiteY43" fmla="*/ 622300 h 1428750"/>
              <a:gd name="connsiteX44" fmla="*/ 3206750 w 4857750"/>
              <a:gd name="connsiteY44" fmla="*/ 622300 h 1428750"/>
              <a:gd name="connsiteX45" fmla="*/ 3206750 w 4857750"/>
              <a:gd name="connsiteY45" fmla="*/ 622300 h 1428750"/>
              <a:gd name="connsiteX46" fmla="*/ 3168650 w 4857750"/>
              <a:gd name="connsiteY46" fmla="*/ 654050 h 1428750"/>
              <a:gd name="connsiteX47" fmla="*/ 3105150 w 4857750"/>
              <a:gd name="connsiteY47" fmla="*/ 692150 h 1428750"/>
              <a:gd name="connsiteX48" fmla="*/ 3003550 w 4857750"/>
              <a:gd name="connsiteY48" fmla="*/ 679450 h 1428750"/>
              <a:gd name="connsiteX49" fmla="*/ 2978150 w 4857750"/>
              <a:gd name="connsiteY49" fmla="*/ 711200 h 1428750"/>
              <a:gd name="connsiteX50" fmla="*/ 2921000 w 4857750"/>
              <a:gd name="connsiteY50" fmla="*/ 749300 h 1428750"/>
              <a:gd name="connsiteX51" fmla="*/ 2863850 w 4857750"/>
              <a:gd name="connsiteY51" fmla="*/ 774700 h 1428750"/>
              <a:gd name="connsiteX52" fmla="*/ 2813050 w 4857750"/>
              <a:gd name="connsiteY52" fmla="*/ 787400 h 1428750"/>
              <a:gd name="connsiteX53" fmla="*/ 2762250 w 4857750"/>
              <a:gd name="connsiteY53" fmla="*/ 806450 h 1428750"/>
              <a:gd name="connsiteX54" fmla="*/ 2730500 w 4857750"/>
              <a:gd name="connsiteY54" fmla="*/ 812800 h 1428750"/>
              <a:gd name="connsiteX55" fmla="*/ 2717800 w 4857750"/>
              <a:gd name="connsiteY55" fmla="*/ 812800 h 1428750"/>
              <a:gd name="connsiteX56" fmla="*/ 2673350 w 4857750"/>
              <a:gd name="connsiteY56" fmla="*/ 838200 h 1428750"/>
              <a:gd name="connsiteX57" fmla="*/ 2654300 w 4857750"/>
              <a:gd name="connsiteY57" fmla="*/ 850900 h 1428750"/>
              <a:gd name="connsiteX58" fmla="*/ 2603500 w 4857750"/>
              <a:gd name="connsiteY58" fmla="*/ 857250 h 1428750"/>
              <a:gd name="connsiteX59" fmla="*/ 2508250 w 4857750"/>
              <a:gd name="connsiteY59" fmla="*/ 857250 h 1428750"/>
              <a:gd name="connsiteX60" fmla="*/ 2463800 w 4857750"/>
              <a:gd name="connsiteY60" fmla="*/ 857250 h 1428750"/>
              <a:gd name="connsiteX61" fmla="*/ 2438400 w 4857750"/>
              <a:gd name="connsiteY61" fmla="*/ 882650 h 1428750"/>
              <a:gd name="connsiteX62" fmla="*/ 2393950 w 4857750"/>
              <a:gd name="connsiteY62" fmla="*/ 895350 h 1428750"/>
              <a:gd name="connsiteX63" fmla="*/ 2349500 w 4857750"/>
              <a:gd name="connsiteY63" fmla="*/ 908050 h 1428750"/>
              <a:gd name="connsiteX64" fmla="*/ 2305050 w 4857750"/>
              <a:gd name="connsiteY64" fmla="*/ 927100 h 1428750"/>
              <a:gd name="connsiteX65" fmla="*/ 2108200 w 4857750"/>
              <a:gd name="connsiteY65" fmla="*/ 914400 h 1428750"/>
              <a:gd name="connsiteX66" fmla="*/ 2076450 w 4857750"/>
              <a:gd name="connsiteY66" fmla="*/ 933450 h 1428750"/>
              <a:gd name="connsiteX67" fmla="*/ 2000250 w 4857750"/>
              <a:gd name="connsiteY67" fmla="*/ 939800 h 1428750"/>
              <a:gd name="connsiteX68" fmla="*/ 1949450 w 4857750"/>
              <a:gd name="connsiteY68" fmla="*/ 965200 h 1428750"/>
              <a:gd name="connsiteX69" fmla="*/ 1892300 w 4857750"/>
              <a:gd name="connsiteY69" fmla="*/ 984250 h 1428750"/>
              <a:gd name="connsiteX70" fmla="*/ 1828800 w 4857750"/>
              <a:gd name="connsiteY70" fmla="*/ 990600 h 1428750"/>
              <a:gd name="connsiteX71" fmla="*/ 1758950 w 4857750"/>
              <a:gd name="connsiteY71" fmla="*/ 1009650 h 1428750"/>
              <a:gd name="connsiteX72" fmla="*/ 1663700 w 4857750"/>
              <a:gd name="connsiteY72" fmla="*/ 1041400 h 1428750"/>
              <a:gd name="connsiteX73" fmla="*/ 1625600 w 4857750"/>
              <a:gd name="connsiteY73" fmla="*/ 1073150 h 1428750"/>
              <a:gd name="connsiteX74" fmla="*/ 1619250 w 4857750"/>
              <a:gd name="connsiteY74" fmla="*/ 1085850 h 1428750"/>
              <a:gd name="connsiteX75" fmla="*/ 1530350 w 4857750"/>
              <a:gd name="connsiteY75" fmla="*/ 1104900 h 1428750"/>
              <a:gd name="connsiteX76" fmla="*/ 1492250 w 4857750"/>
              <a:gd name="connsiteY76" fmla="*/ 1136650 h 1428750"/>
              <a:gd name="connsiteX77" fmla="*/ 1447800 w 4857750"/>
              <a:gd name="connsiteY77" fmla="*/ 1136650 h 1428750"/>
              <a:gd name="connsiteX78" fmla="*/ 1397000 w 4857750"/>
              <a:gd name="connsiteY78" fmla="*/ 1136650 h 1428750"/>
              <a:gd name="connsiteX79" fmla="*/ 1346200 w 4857750"/>
              <a:gd name="connsiteY79" fmla="*/ 1162050 h 1428750"/>
              <a:gd name="connsiteX80" fmla="*/ 1295400 w 4857750"/>
              <a:gd name="connsiteY80" fmla="*/ 1168400 h 1428750"/>
              <a:gd name="connsiteX81" fmla="*/ 1270000 w 4857750"/>
              <a:gd name="connsiteY81" fmla="*/ 1181100 h 1428750"/>
              <a:gd name="connsiteX82" fmla="*/ 1257300 w 4857750"/>
              <a:gd name="connsiteY82" fmla="*/ 1181100 h 1428750"/>
              <a:gd name="connsiteX83" fmla="*/ 1149350 w 4857750"/>
              <a:gd name="connsiteY83" fmla="*/ 1187450 h 1428750"/>
              <a:gd name="connsiteX84" fmla="*/ 1111250 w 4857750"/>
              <a:gd name="connsiteY84" fmla="*/ 1200150 h 1428750"/>
              <a:gd name="connsiteX85" fmla="*/ 1073150 w 4857750"/>
              <a:gd name="connsiteY85" fmla="*/ 1212850 h 1428750"/>
              <a:gd name="connsiteX86" fmla="*/ 1009650 w 4857750"/>
              <a:gd name="connsiteY86" fmla="*/ 1238250 h 1428750"/>
              <a:gd name="connsiteX87" fmla="*/ 990600 w 4857750"/>
              <a:gd name="connsiteY87" fmla="*/ 1244600 h 1428750"/>
              <a:gd name="connsiteX88" fmla="*/ 971550 w 4857750"/>
              <a:gd name="connsiteY88" fmla="*/ 1257300 h 1428750"/>
              <a:gd name="connsiteX89" fmla="*/ 857250 w 4857750"/>
              <a:gd name="connsiteY89" fmla="*/ 1263650 h 1428750"/>
              <a:gd name="connsiteX90" fmla="*/ 831850 w 4857750"/>
              <a:gd name="connsiteY90" fmla="*/ 1289050 h 1428750"/>
              <a:gd name="connsiteX91" fmla="*/ 749300 w 4857750"/>
              <a:gd name="connsiteY91" fmla="*/ 1289050 h 1428750"/>
              <a:gd name="connsiteX92" fmla="*/ 730250 w 4857750"/>
              <a:gd name="connsiteY92" fmla="*/ 1314450 h 1428750"/>
              <a:gd name="connsiteX93" fmla="*/ 698500 w 4857750"/>
              <a:gd name="connsiteY93" fmla="*/ 1320800 h 1428750"/>
              <a:gd name="connsiteX94" fmla="*/ 666750 w 4857750"/>
              <a:gd name="connsiteY94" fmla="*/ 1327150 h 1428750"/>
              <a:gd name="connsiteX95" fmla="*/ 584200 w 4857750"/>
              <a:gd name="connsiteY95" fmla="*/ 1320800 h 1428750"/>
              <a:gd name="connsiteX96" fmla="*/ 546100 w 4857750"/>
              <a:gd name="connsiteY96" fmla="*/ 1320800 h 1428750"/>
              <a:gd name="connsiteX97" fmla="*/ 533400 w 4857750"/>
              <a:gd name="connsiteY97" fmla="*/ 1333500 h 1428750"/>
              <a:gd name="connsiteX98" fmla="*/ 495300 w 4857750"/>
              <a:gd name="connsiteY98" fmla="*/ 1352550 h 1428750"/>
              <a:gd name="connsiteX99" fmla="*/ 438150 w 4857750"/>
              <a:gd name="connsiteY99" fmla="*/ 1358900 h 1428750"/>
              <a:gd name="connsiteX100" fmla="*/ 336550 w 4857750"/>
              <a:gd name="connsiteY100" fmla="*/ 1352550 h 1428750"/>
              <a:gd name="connsiteX101" fmla="*/ 323850 w 4857750"/>
              <a:gd name="connsiteY101" fmla="*/ 1377950 h 1428750"/>
              <a:gd name="connsiteX102" fmla="*/ 292100 w 4857750"/>
              <a:gd name="connsiteY102" fmla="*/ 1384300 h 1428750"/>
              <a:gd name="connsiteX103" fmla="*/ 279400 w 4857750"/>
              <a:gd name="connsiteY103" fmla="*/ 1403350 h 1428750"/>
              <a:gd name="connsiteX104" fmla="*/ 184150 w 4857750"/>
              <a:gd name="connsiteY104" fmla="*/ 1397000 h 1428750"/>
              <a:gd name="connsiteX105" fmla="*/ 146050 w 4857750"/>
              <a:gd name="connsiteY105" fmla="*/ 1403350 h 1428750"/>
              <a:gd name="connsiteX106" fmla="*/ 139700 w 4857750"/>
              <a:gd name="connsiteY106" fmla="*/ 1416050 h 1428750"/>
              <a:gd name="connsiteX107" fmla="*/ 120650 w 4857750"/>
              <a:gd name="connsiteY107" fmla="*/ 1422400 h 1428750"/>
              <a:gd name="connsiteX108" fmla="*/ 95250 w 4857750"/>
              <a:gd name="connsiteY108" fmla="*/ 1422400 h 1428750"/>
              <a:gd name="connsiteX109" fmla="*/ 31750 w 4857750"/>
              <a:gd name="connsiteY109" fmla="*/ 1428750 h 1428750"/>
              <a:gd name="connsiteX110" fmla="*/ 0 w 4857750"/>
              <a:gd name="connsiteY110" fmla="*/ 1422400 h 1428750"/>
              <a:gd name="connsiteX111" fmla="*/ 0 w 4857750"/>
              <a:gd name="connsiteY111" fmla="*/ 1422400 h 1428750"/>
              <a:gd name="connsiteX112" fmla="*/ 0 w 4857750"/>
              <a:gd name="connsiteY112" fmla="*/ 142240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857750" h="1428750">
                <a:moveTo>
                  <a:pt x="4857750" y="0"/>
                </a:moveTo>
                <a:cubicBezTo>
                  <a:pt x="4852458" y="41275"/>
                  <a:pt x="4847167" y="82550"/>
                  <a:pt x="4838700" y="101600"/>
                </a:cubicBezTo>
                <a:cubicBezTo>
                  <a:pt x="4830233" y="120650"/>
                  <a:pt x="4820708" y="111125"/>
                  <a:pt x="4806950" y="114300"/>
                </a:cubicBezTo>
                <a:cubicBezTo>
                  <a:pt x="4793192" y="117475"/>
                  <a:pt x="4764617" y="117475"/>
                  <a:pt x="4756150" y="120650"/>
                </a:cubicBezTo>
                <a:cubicBezTo>
                  <a:pt x="4747683" y="123825"/>
                  <a:pt x="4765675" y="129117"/>
                  <a:pt x="4756150" y="133350"/>
                </a:cubicBezTo>
                <a:cubicBezTo>
                  <a:pt x="4746625" y="137583"/>
                  <a:pt x="4712758" y="143933"/>
                  <a:pt x="4699000" y="146050"/>
                </a:cubicBezTo>
                <a:cubicBezTo>
                  <a:pt x="4685242" y="148167"/>
                  <a:pt x="4682067" y="143933"/>
                  <a:pt x="4673600" y="146050"/>
                </a:cubicBezTo>
                <a:cubicBezTo>
                  <a:pt x="4665133" y="148167"/>
                  <a:pt x="4655608" y="153458"/>
                  <a:pt x="4648200" y="158750"/>
                </a:cubicBezTo>
                <a:cubicBezTo>
                  <a:pt x="4640792" y="164042"/>
                  <a:pt x="4647142" y="173567"/>
                  <a:pt x="4629150" y="177800"/>
                </a:cubicBezTo>
                <a:cubicBezTo>
                  <a:pt x="4611158" y="182033"/>
                  <a:pt x="4558242" y="177800"/>
                  <a:pt x="4540250" y="184150"/>
                </a:cubicBezTo>
                <a:cubicBezTo>
                  <a:pt x="4522258" y="190500"/>
                  <a:pt x="4527550" y="210608"/>
                  <a:pt x="4521200" y="215900"/>
                </a:cubicBezTo>
                <a:cubicBezTo>
                  <a:pt x="4514850" y="221192"/>
                  <a:pt x="4506383" y="212725"/>
                  <a:pt x="4502150" y="215900"/>
                </a:cubicBezTo>
                <a:cubicBezTo>
                  <a:pt x="4497917" y="219075"/>
                  <a:pt x="4505325" y="230717"/>
                  <a:pt x="4495800" y="234950"/>
                </a:cubicBezTo>
                <a:cubicBezTo>
                  <a:pt x="4486275" y="239183"/>
                  <a:pt x="4445000" y="241300"/>
                  <a:pt x="4445000" y="241300"/>
                </a:cubicBezTo>
                <a:cubicBezTo>
                  <a:pt x="4421717" y="244475"/>
                  <a:pt x="4377266" y="248708"/>
                  <a:pt x="4356100" y="254000"/>
                </a:cubicBezTo>
                <a:cubicBezTo>
                  <a:pt x="4334934" y="259292"/>
                  <a:pt x="4333875" y="268817"/>
                  <a:pt x="4318000" y="273050"/>
                </a:cubicBezTo>
                <a:cubicBezTo>
                  <a:pt x="4302125" y="277283"/>
                  <a:pt x="4274608" y="279400"/>
                  <a:pt x="4260850" y="279400"/>
                </a:cubicBezTo>
                <a:cubicBezTo>
                  <a:pt x="4247092" y="279400"/>
                  <a:pt x="4247092" y="270933"/>
                  <a:pt x="4235450" y="273050"/>
                </a:cubicBezTo>
                <a:cubicBezTo>
                  <a:pt x="4223808" y="275167"/>
                  <a:pt x="4200525" y="287867"/>
                  <a:pt x="4191000" y="292100"/>
                </a:cubicBezTo>
                <a:cubicBezTo>
                  <a:pt x="4181475" y="296333"/>
                  <a:pt x="4184650" y="293158"/>
                  <a:pt x="4178300" y="298450"/>
                </a:cubicBezTo>
                <a:cubicBezTo>
                  <a:pt x="4171950" y="303742"/>
                  <a:pt x="4164542" y="317500"/>
                  <a:pt x="4152900" y="323850"/>
                </a:cubicBezTo>
                <a:cubicBezTo>
                  <a:pt x="4141258" y="330200"/>
                  <a:pt x="4121150" y="334433"/>
                  <a:pt x="4108450" y="336550"/>
                </a:cubicBezTo>
                <a:cubicBezTo>
                  <a:pt x="4095750" y="338667"/>
                  <a:pt x="4084108" y="331258"/>
                  <a:pt x="4076700" y="336550"/>
                </a:cubicBezTo>
                <a:cubicBezTo>
                  <a:pt x="4069292" y="341842"/>
                  <a:pt x="4081992" y="361950"/>
                  <a:pt x="4064000" y="368300"/>
                </a:cubicBezTo>
                <a:cubicBezTo>
                  <a:pt x="4046008" y="374650"/>
                  <a:pt x="4000500" y="374650"/>
                  <a:pt x="3968750" y="374650"/>
                </a:cubicBezTo>
                <a:cubicBezTo>
                  <a:pt x="3937000" y="374650"/>
                  <a:pt x="3873500" y="368300"/>
                  <a:pt x="3873500" y="368300"/>
                </a:cubicBezTo>
                <a:lnTo>
                  <a:pt x="3873500" y="368300"/>
                </a:lnTo>
                <a:cubicBezTo>
                  <a:pt x="3871383" y="369358"/>
                  <a:pt x="3865033" y="371475"/>
                  <a:pt x="3860800" y="374650"/>
                </a:cubicBezTo>
                <a:cubicBezTo>
                  <a:pt x="3856567" y="377825"/>
                  <a:pt x="3858683" y="385233"/>
                  <a:pt x="3848100" y="387350"/>
                </a:cubicBezTo>
                <a:cubicBezTo>
                  <a:pt x="3837517" y="389467"/>
                  <a:pt x="3797300" y="387350"/>
                  <a:pt x="3797300" y="387350"/>
                </a:cubicBezTo>
                <a:cubicBezTo>
                  <a:pt x="3784600" y="387350"/>
                  <a:pt x="3780367" y="383117"/>
                  <a:pt x="3771900" y="387350"/>
                </a:cubicBezTo>
                <a:cubicBezTo>
                  <a:pt x="3763433" y="391583"/>
                  <a:pt x="3752850" y="408517"/>
                  <a:pt x="3746500" y="412750"/>
                </a:cubicBezTo>
                <a:cubicBezTo>
                  <a:pt x="3740150" y="416983"/>
                  <a:pt x="3733800" y="412750"/>
                  <a:pt x="3733800" y="412750"/>
                </a:cubicBezTo>
                <a:cubicBezTo>
                  <a:pt x="3716867" y="412750"/>
                  <a:pt x="3662892" y="408517"/>
                  <a:pt x="3644900" y="412750"/>
                </a:cubicBezTo>
                <a:cubicBezTo>
                  <a:pt x="3626908" y="416983"/>
                  <a:pt x="3641725" y="427567"/>
                  <a:pt x="3625850" y="438150"/>
                </a:cubicBezTo>
                <a:cubicBezTo>
                  <a:pt x="3609975" y="448733"/>
                  <a:pt x="3566583" y="466725"/>
                  <a:pt x="3549650" y="476250"/>
                </a:cubicBezTo>
                <a:cubicBezTo>
                  <a:pt x="3532717" y="485775"/>
                  <a:pt x="3535892" y="490008"/>
                  <a:pt x="3524250" y="495300"/>
                </a:cubicBezTo>
                <a:cubicBezTo>
                  <a:pt x="3512608" y="500592"/>
                  <a:pt x="3489325" y="500592"/>
                  <a:pt x="3479800" y="508000"/>
                </a:cubicBezTo>
                <a:cubicBezTo>
                  <a:pt x="3470275" y="515408"/>
                  <a:pt x="3470275" y="532342"/>
                  <a:pt x="3467100" y="539750"/>
                </a:cubicBezTo>
                <a:cubicBezTo>
                  <a:pt x="3463925" y="547158"/>
                  <a:pt x="3471333" y="548217"/>
                  <a:pt x="3460750" y="552450"/>
                </a:cubicBezTo>
                <a:cubicBezTo>
                  <a:pt x="3450167" y="556683"/>
                  <a:pt x="3421592" y="560917"/>
                  <a:pt x="3403600" y="565150"/>
                </a:cubicBezTo>
                <a:cubicBezTo>
                  <a:pt x="3385608" y="569383"/>
                  <a:pt x="3365500" y="571500"/>
                  <a:pt x="3352800" y="577850"/>
                </a:cubicBezTo>
                <a:cubicBezTo>
                  <a:pt x="3340100" y="584200"/>
                  <a:pt x="3341158" y="595842"/>
                  <a:pt x="3327400" y="603250"/>
                </a:cubicBezTo>
                <a:cubicBezTo>
                  <a:pt x="3313642" y="610658"/>
                  <a:pt x="3290358" y="619125"/>
                  <a:pt x="3270250" y="622300"/>
                </a:cubicBezTo>
                <a:cubicBezTo>
                  <a:pt x="3250142" y="625475"/>
                  <a:pt x="3206750" y="622300"/>
                  <a:pt x="3206750" y="622300"/>
                </a:cubicBezTo>
                <a:lnTo>
                  <a:pt x="3206750" y="622300"/>
                </a:lnTo>
                <a:cubicBezTo>
                  <a:pt x="3200400" y="627592"/>
                  <a:pt x="3185583" y="642408"/>
                  <a:pt x="3168650" y="654050"/>
                </a:cubicBezTo>
                <a:cubicBezTo>
                  <a:pt x="3151717" y="665692"/>
                  <a:pt x="3132667" y="687917"/>
                  <a:pt x="3105150" y="692150"/>
                </a:cubicBezTo>
                <a:cubicBezTo>
                  <a:pt x="3077633" y="696383"/>
                  <a:pt x="3024717" y="676275"/>
                  <a:pt x="3003550" y="679450"/>
                </a:cubicBezTo>
                <a:cubicBezTo>
                  <a:pt x="2982383" y="682625"/>
                  <a:pt x="2991908" y="699558"/>
                  <a:pt x="2978150" y="711200"/>
                </a:cubicBezTo>
                <a:cubicBezTo>
                  <a:pt x="2964392" y="722842"/>
                  <a:pt x="2940050" y="738717"/>
                  <a:pt x="2921000" y="749300"/>
                </a:cubicBezTo>
                <a:cubicBezTo>
                  <a:pt x="2901950" y="759883"/>
                  <a:pt x="2881842" y="768350"/>
                  <a:pt x="2863850" y="774700"/>
                </a:cubicBezTo>
                <a:cubicBezTo>
                  <a:pt x="2845858" y="781050"/>
                  <a:pt x="2829983" y="782108"/>
                  <a:pt x="2813050" y="787400"/>
                </a:cubicBezTo>
                <a:cubicBezTo>
                  <a:pt x="2796117" y="792692"/>
                  <a:pt x="2776008" y="802217"/>
                  <a:pt x="2762250" y="806450"/>
                </a:cubicBezTo>
                <a:cubicBezTo>
                  <a:pt x="2748492" y="810683"/>
                  <a:pt x="2737908" y="811742"/>
                  <a:pt x="2730500" y="812800"/>
                </a:cubicBezTo>
                <a:cubicBezTo>
                  <a:pt x="2723092" y="813858"/>
                  <a:pt x="2727325" y="808567"/>
                  <a:pt x="2717800" y="812800"/>
                </a:cubicBezTo>
                <a:cubicBezTo>
                  <a:pt x="2708275" y="817033"/>
                  <a:pt x="2683933" y="831850"/>
                  <a:pt x="2673350" y="838200"/>
                </a:cubicBezTo>
                <a:cubicBezTo>
                  <a:pt x="2662767" y="844550"/>
                  <a:pt x="2665942" y="847725"/>
                  <a:pt x="2654300" y="850900"/>
                </a:cubicBezTo>
                <a:cubicBezTo>
                  <a:pt x="2642658" y="854075"/>
                  <a:pt x="2627842" y="856192"/>
                  <a:pt x="2603500" y="857250"/>
                </a:cubicBezTo>
                <a:cubicBezTo>
                  <a:pt x="2579158" y="858308"/>
                  <a:pt x="2508250" y="857250"/>
                  <a:pt x="2508250" y="857250"/>
                </a:cubicBezTo>
                <a:cubicBezTo>
                  <a:pt x="2484967" y="857250"/>
                  <a:pt x="2475442" y="853017"/>
                  <a:pt x="2463800" y="857250"/>
                </a:cubicBezTo>
                <a:cubicBezTo>
                  <a:pt x="2452158" y="861483"/>
                  <a:pt x="2450042" y="876300"/>
                  <a:pt x="2438400" y="882650"/>
                </a:cubicBezTo>
                <a:cubicBezTo>
                  <a:pt x="2426758" y="889000"/>
                  <a:pt x="2393950" y="895350"/>
                  <a:pt x="2393950" y="895350"/>
                </a:cubicBezTo>
                <a:cubicBezTo>
                  <a:pt x="2379133" y="899583"/>
                  <a:pt x="2364317" y="902758"/>
                  <a:pt x="2349500" y="908050"/>
                </a:cubicBezTo>
                <a:cubicBezTo>
                  <a:pt x="2334683" y="913342"/>
                  <a:pt x="2345267" y="926042"/>
                  <a:pt x="2305050" y="927100"/>
                </a:cubicBezTo>
                <a:cubicBezTo>
                  <a:pt x="2264833" y="928158"/>
                  <a:pt x="2146300" y="913342"/>
                  <a:pt x="2108200" y="914400"/>
                </a:cubicBezTo>
                <a:cubicBezTo>
                  <a:pt x="2070100" y="915458"/>
                  <a:pt x="2094442" y="929217"/>
                  <a:pt x="2076450" y="933450"/>
                </a:cubicBezTo>
                <a:cubicBezTo>
                  <a:pt x="2058458" y="937683"/>
                  <a:pt x="2021416" y="934508"/>
                  <a:pt x="2000250" y="939800"/>
                </a:cubicBezTo>
                <a:cubicBezTo>
                  <a:pt x="1979084" y="945092"/>
                  <a:pt x="1967442" y="957792"/>
                  <a:pt x="1949450" y="965200"/>
                </a:cubicBezTo>
                <a:cubicBezTo>
                  <a:pt x="1931458" y="972608"/>
                  <a:pt x="1912408" y="980017"/>
                  <a:pt x="1892300" y="984250"/>
                </a:cubicBezTo>
                <a:cubicBezTo>
                  <a:pt x="1872192" y="988483"/>
                  <a:pt x="1851025" y="986367"/>
                  <a:pt x="1828800" y="990600"/>
                </a:cubicBezTo>
                <a:cubicBezTo>
                  <a:pt x="1806575" y="994833"/>
                  <a:pt x="1786467" y="1001183"/>
                  <a:pt x="1758950" y="1009650"/>
                </a:cubicBezTo>
                <a:cubicBezTo>
                  <a:pt x="1731433" y="1018117"/>
                  <a:pt x="1685925" y="1030817"/>
                  <a:pt x="1663700" y="1041400"/>
                </a:cubicBezTo>
                <a:cubicBezTo>
                  <a:pt x="1641475" y="1051983"/>
                  <a:pt x="1633008" y="1065742"/>
                  <a:pt x="1625600" y="1073150"/>
                </a:cubicBezTo>
                <a:cubicBezTo>
                  <a:pt x="1618192" y="1080558"/>
                  <a:pt x="1635125" y="1080558"/>
                  <a:pt x="1619250" y="1085850"/>
                </a:cubicBezTo>
                <a:cubicBezTo>
                  <a:pt x="1603375" y="1091142"/>
                  <a:pt x="1551517" y="1096433"/>
                  <a:pt x="1530350" y="1104900"/>
                </a:cubicBezTo>
                <a:cubicBezTo>
                  <a:pt x="1509183" y="1113367"/>
                  <a:pt x="1506008" y="1131358"/>
                  <a:pt x="1492250" y="1136650"/>
                </a:cubicBezTo>
                <a:cubicBezTo>
                  <a:pt x="1478492" y="1141942"/>
                  <a:pt x="1447800" y="1136650"/>
                  <a:pt x="1447800" y="1136650"/>
                </a:cubicBezTo>
                <a:cubicBezTo>
                  <a:pt x="1431925" y="1136650"/>
                  <a:pt x="1413933" y="1132417"/>
                  <a:pt x="1397000" y="1136650"/>
                </a:cubicBezTo>
                <a:cubicBezTo>
                  <a:pt x="1380067" y="1140883"/>
                  <a:pt x="1363133" y="1156758"/>
                  <a:pt x="1346200" y="1162050"/>
                </a:cubicBezTo>
                <a:cubicBezTo>
                  <a:pt x="1329267" y="1167342"/>
                  <a:pt x="1308100" y="1165225"/>
                  <a:pt x="1295400" y="1168400"/>
                </a:cubicBezTo>
                <a:cubicBezTo>
                  <a:pt x="1282700" y="1171575"/>
                  <a:pt x="1276350" y="1178983"/>
                  <a:pt x="1270000" y="1181100"/>
                </a:cubicBezTo>
                <a:cubicBezTo>
                  <a:pt x="1263650" y="1183217"/>
                  <a:pt x="1257300" y="1181100"/>
                  <a:pt x="1257300" y="1181100"/>
                </a:cubicBezTo>
                <a:cubicBezTo>
                  <a:pt x="1237192" y="1182158"/>
                  <a:pt x="1173692" y="1184275"/>
                  <a:pt x="1149350" y="1187450"/>
                </a:cubicBezTo>
                <a:cubicBezTo>
                  <a:pt x="1125008" y="1190625"/>
                  <a:pt x="1111250" y="1200150"/>
                  <a:pt x="1111250" y="1200150"/>
                </a:cubicBezTo>
                <a:cubicBezTo>
                  <a:pt x="1098550" y="1204383"/>
                  <a:pt x="1090083" y="1206500"/>
                  <a:pt x="1073150" y="1212850"/>
                </a:cubicBezTo>
                <a:cubicBezTo>
                  <a:pt x="1056217" y="1219200"/>
                  <a:pt x="1023408" y="1232958"/>
                  <a:pt x="1009650" y="1238250"/>
                </a:cubicBezTo>
                <a:cubicBezTo>
                  <a:pt x="995892" y="1243542"/>
                  <a:pt x="996950" y="1241425"/>
                  <a:pt x="990600" y="1244600"/>
                </a:cubicBezTo>
                <a:cubicBezTo>
                  <a:pt x="984250" y="1247775"/>
                  <a:pt x="993775" y="1254125"/>
                  <a:pt x="971550" y="1257300"/>
                </a:cubicBezTo>
                <a:cubicBezTo>
                  <a:pt x="949325" y="1260475"/>
                  <a:pt x="880533" y="1258358"/>
                  <a:pt x="857250" y="1263650"/>
                </a:cubicBezTo>
                <a:cubicBezTo>
                  <a:pt x="833967" y="1268942"/>
                  <a:pt x="849842" y="1284817"/>
                  <a:pt x="831850" y="1289050"/>
                </a:cubicBezTo>
                <a:cubicBezTo>
                  <a:pt x="813858" y="1293283"/>
                  <a:pt x="766233" y="1284817"/>
                  <a:pt x="749300" y="1289050"/>
                </a:cubicBezTo>
                <a:cubicBezTo>
                  <a:pt x="732367" y="1293283"/>
                  <a:pt x="738717" y="1309158"/>
                  <a:pt x="730250" y="1314450"/>
                </a:cubicBezTo>
                <a:cubicBezTo>
                  <a:pt x="721783" y="1319742"/>
                  <a:pt x="698500" y="1320800"/>
                  <a:pt x="698500" y="1320800"/>
                </a:cubicBezTo>
                <a:cubicBezTo>
                  <a:pt x="687917" y="1322917"/>
                  <a:pt x="685800" y="1327150"/>
                  <a:pt x="666750" y="1327150"/>
                </a:cubicBezTo>
                <a:cubicBezTo>
                  <a:pt x="647700" y="1327150"/>
                  <a:pt x="604308" y="1321858"/>
                  <a:pt x="584200" y="1320800"/>
                </a:cubicBezTo>
                <a:cubicBezTo>
                  <a:pt x="564092" y="1319742"/>
                  <a:pt x="554567" y="1318683"/>
                  <a:pt x="546100" y="1320800"/>
                </a:cubicBezTo>
                <a:cubicBezTo>
                  <a:pt x="537633" y="1322917"/>
                  <a:pt x="541867" y="1328208"/>
                  <a:pt x="533400" y="1333500"/>
                </a:cubicBezTo>
                <a:cubicBezTo>
                  <a:pt x="524933" y="1338792"/>
                  <a:pt x="511175" y="1348317"/>
                  <a:pt x="495300" y="1352550"/>
                </a:cubicBezTo>
                <a:cubicBezTo>
                  <a:pt x="479425" y="1356783"/>
                  <a:pt x="464608" y="1358900"/>
                  <a:pt x="438150" y="1358900"/>
                </a:cubicBezTo>
                <a:cubicBezTo>
                  <a:pt x="411692" y="1358900"/>
                  <a:pt x="355600" y="1349375"/>
                  <a:pt x="336550" y="1352550"/>
                </a:cubicBezTo>
                <a:cubicBezTo>
                  <a:pt x="317500" y="1355725"/>
                  <a:pt x="331258" y="1372658"/>
                  <a:pt x="323850" y="1377950"/>
                </a:cubicBezTo>
                <a:cubicBezTo>
                  <a:pt x="316442" y="1383242"/>
                  <a:pt x="299508" y="1380067"/>
                  <a:pt x="292100" y="1384300"/>
                </a:cubicBezTo>
                <a:cubicBezTo>
                  <a:pt x="284692" y="1388533"/>
                  <a:pt x="297392" y="1401233"/>
                  <a:pt x="279400" y="1403350"/>
                </a:cubicBezTo>
                <a:cubicBezTo>
                  <a:pt x="261408" y="1405467"/>
                  <a:pt x="206375" y="1397000"/>
                  <a:pt x="184150" y="1397000"/>
                </a:cubicBezTo>
                <a:cubicBezTo>
                  <a:pt x="161925" y="1397000"/>
                  <a:pt x="153458" y="1400175"/>
                  <a:pt x="146050" y="1403350"/>
                </a:cubicBezTo>
                <a:cubicBezTo>
                  <a:pt x="138642" y="1406525"/>
                  <a:pt x="143933" y="1412875"/>
                  <a:pt x="139700" y="1416050"/>
                </a:cubicBezTo>
                <a:cubicBezTo>
                  <a:pt x="135467" y="1419225"/>
                  <a:pt x="128058" y="1421342"/>
                  <a:pt x="120650" y="1422400"/>
                </a:cubicBezTo>
                <a:cubicBezTo>
                  <a:pt x="113242" y="1423458"/>
                  <a:pt x="110067" y="1421342"/>
                  <a:pt x="95250" y="1422400"/>
                </a:cubicBezTo>
                <a:cubicBezTo>
                  <a:pt x="80433" y="1423458"/>
                  <a:pt x="47625" y="1428750"/>
                  <a:pt x="31750" y="1428750"/>
                </a:cubicBezTo>
                <a:cubicBezTo>
                  <a:pt x="15875" y="1428750"/>
                  <a:pt x="0" y="1422400"/>
                  <a:pt x="0" y="1422400"/>
                </a:cubicBezTo>
                <a:lnTo>
                  <a:pt x="0" y="1422400"/>
                </a:lnTo>
                <a:lnTo>
                  <a:pt x="0" y="1422400"/>
                </a:lnTo>
              </a:path>
            </a:pathLst>
          </a:cu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a:ea typeface="+mn-ea"/>
              <a:cs typeface="+mn-cs"/>
            </a:endParaRPr>
          </a:p>
        </p:txBody>
      </p:sp>
      <p:sp>
        <p:nvSpPr>
          <p:cNvPr id="99" name="Freeform 98"/>
          <p:cNvSpPr/>
          <p:nvPr/>
        </p:nvSpPr>
        <p:spPr>
          <a:xfrm>
            <a:off x="6652898" y="1927582"/>
            <a:ext cx="2290587" cy="3907596"/>
          </a:xfrm>
          <a:custGeom>
            <a:avLst/>
            <a:gdLst>
              <a:gd name="connsiteX0" fmla="*/ 5237724 w 5237724"/>
              <a:gd name="connsiteY0" fmla="*/ 17841 h 2863946"/>
              <a:gd name="connsiteX1" fmla="*/ 5117210 w 5237724"/>
              <a:gd name="connsiteY1" fmla="*/ 17841 h 2863946"/>
              <a:gd name="connsiteX2" fmla="*/ 5117210 w 5237724"/>
              <a:gd name="connsiteY2" fmla="*/ 203255 h 2863946"/>
              <a:gd name="connsiteX3" fmla="*/ 5080129 w 5237724"/>
              <a:gd name="connsiteY3" fmla="*/ 203255 h 2863946"/>
              <a:gd name="connsiteX4" fmla="*/ 5080129 w 5237724"/>
              <a:gd name="connsiteY4" fmla="*/ 370128 h 2863946"/>
              <a:gd name="connsiteX5" fmla="*/ 5015237 w 5237724"/>
              <a:gd name="connsiteY5" fmla="*/ 379399 h 2863946"/>
              <a:gd name="connsiteX6" fmla="*/ 5015237 w 5237724"/>
              <a:gd name="connsiteY6" fmla="*/ 518459 h 2863946"/>
              <a:gd name="connsiteX7" fmla="*/ 4959615 w 5237724"/>
              <a:gd name="connsiteY7" fmla="*/ 518459 h 2863946"/>
              <a:gd name="connsiteX8" fmla="*/ 4968885 w 5237724"/>
              <a:gd name="connsiteY8" fmla="*/ 601895 h 2863946"/>
              <a:gd name="connsiteX9" fmla="*/ 4839101 w 5237724"/>
              <a:gd name="connsiteY9" fmla="*/ 601895 h 2863946"/>
              <a:gd name="connsiteX10" fmla="*/ 4839101 w 5237724"/>
              <a:gd name="connsiteY10" fmla="*/ 676061 h 2863946"/>
              <a:gd name="connsiteX11" fmla="*/ 4783479 w 5237724"/>
              <a:gd name="connsiteY11" fmla="*/ 676061 h 2863946"/>
              <a:gd name="connsiteX12" fmla="*/ 4792750 w 5237724"/>
              <a:gd name="connsiteY12" fmla="*/ 750227 h 2863946"/>
              <a:gd name="connsiteX13" fmla="*/ 4755668 w 5237724"/>
              <a:gd name="connsiteY13" fmla="*/ 750227 h 2863946"/>
              <a:gd name="connsiteX14" fmla="*/ 4755668 w 5237724"/>
              <a:gd name="connsiteY14" fmla="*/ 889287 h 2863946"/>
              <a:gd name="connsiteX15" fmla="*/ 4755668 w 5237724"/>
              <a:gd name="connsiteY15" fmla="*/ 898558 h 2863946"/>
              <a:gd name="connsiteX16" fmla="*/ 4486829 w 5237724"/>
              <a:gd name="connsiteY16" fmla="*/ 907829 h 2863946"/>
              <a:gd name="connsiteX17" fmla="*/ 4486829 w 5237724"/>
              <a:gd name="connsiteY17" fmla="*/ 907829 h 2863946"/>
              <a:gd name="connsiteX18" fmla="*/ 4486829 w 5237724"/>
              <a:gd name="connsiteY18" fmla="*/ 944911 h 2863946"/>
              <a:gd name="connsiteX19" fmla="*/ 4486829 w 5237724"/>
              <a:gd name="connsiteY19" fmla="*/ 944911 h 2863946"/>
              <a:gd name="connsiteX20" fmla="*/ 4384856 w 5237724"/>
              <a:gd name="connsiteY20" fmla="*/ 944911 h 2863946"/>
              <a:gd name="connsiteX21" fmla="*/ 4384856 w 5237724"/>
              <a:gd name="connsiteY21" fmla="*/ 944911 h 2863946"/>
              <a:gd name="connsiteX22" fmla="*/ 4394126 w 5237724"/>
              <a:gd name="connsiteY22" fmla="*/ 1019077 h 2863946"/>
              <a:gd name="connsiteX23" fmla="*/ 4394126 w 5237724"/>
              <a:gd name="connsiteY23" fmla="*/ 1019077 h 2863946"/>
              <a:gd name="connsiteX24" fmla="*/ 4273612 w 5237724"/>
              <a:gd name="connsiteY24" fmla="*/ 1000536 h 2863946"/>
              <a:gd name="connsiteX25" fmla="*/ 4273612 w 5237724"/>
              <a:gd name="connsiteY25" fmla="*/ 1000536 h 2863946"/>
              <a:gd name="connsiteX26" fmla="*/ 4273612 w 5237724"/>
              <a:gd name="connsiteY26" fmla="*/ 1056160 h 2863946"/>
              <a:gd name="connsiteX27" fmla="*/ 4227261 w 5237724"/>
              <a:gd name="connsiteY27" fmla="*/ 1046889 h 2863946"/>
              <a:gd name="connsiteX28" fmla="*/ 4227261 w 5237724"/>
              <a:gd name="connsiteY28" fmla="*/ 1046889 h 2863946"/>
              <a:gd name="connsiteX29" fmla="*/ 4217990 w 5237724"/>
              <a:gd name="connsiteY29" fmla="*/ 1083972 h 2863946"/>
              <a:gd name="connsiteX30" fmla="*/ 4217990 w 5237724"/>
              <a:gd name="connsiteY30" fmla="*/ 1083972 h 2863946"/>
              <a:gd name="connsiteX31" fmla="*/ 4190179 w 5237724"/>
              <a:gd name="connsiteY31" fmla="*/ 1102513 h 2863946"/>
              <a:gd name="connsiteX32" fmla="*/ 4190179 w 5237724"/>
              <a:gd name="connsiteY32" fmla="*/ 1102513 h 2863946"/>
              <a:gd name="connsiteX33" fmla="*/ 4171639 w 5237724"/>
              <a:gd name="connsiteY33" fmla="*/ 1139596 h 2863946"/>
              <a:gd name="connsiteX34" fmla="*/ 4171639 w 5237724"/>
              <a:gd name="connsiteY34" fmla="*/ 1139596 h 2863946"/>
              <a:gd name="connsiteX35" fmla="*/ 4125287 w 5237724"/>
              <a:gd name="connsiteY35" fmla="*/ 1148867 h 2863946"/>
              <a:gd name="connsiteX36" fmla="*/ 4125287 w 5237724"/>
              <a:gd name="connsiteY36" fmla="*/ 1148867 h 2863946"/>
              <a:gd name="connsiteX37" fmla="*/ 4032584 w 5237724"/>
              <a:gd name="connsiteY37" fmla="*/ 1148867 h 2863946"/>
              <a:gd name="connsiteX38" fmla="*/ 4023314 w 5237724"/>
              <a:gd name="connsiteY38" fmla="*/ 1176679 h 2863946"/>
              <a:gd name="connsiteX39" fmla="*/ 4023314 w 5237724"/>
              <a:gd name="connsiteY39" fmla="*/ 1176679 h 2863946"/>
              <a:gd name="connsiteX40" fmla="*/ 3967692 w 5237724"/>
              <a:gd name="connsiteY40" fmla="*/ 1176679 h 2863946"/>
              <a:gd name="connsiteX41" fmla="*/ 3967692 w 5237724"/>
              <a:gd name="connsiteY41" fmla="*/ 1176679 h 2863946"/>
              <a:gd name="connsiteX42" fmla="*/ 3958422 w 5237724"/>
              <a:gd name="connsiteY42" fmla="*/ 1213762 h 2863946"/>
              <a:gd name="connsiteX43" fmla="*/ 3958422 w 5237724"/>
              <a:gd name="connsiteY43" fmla="*/ 1213762 h 2863946"/>
              <a:gd name="connsiteX44" fmla="*/ 3810097 w 5237724"/>
              <a:gd name="connsiteY44" fmla="*/ 1213762 h 2863946"/>
              <a:gd name="connsiteX45" fmla="*/ 3810097 w 5237724"/>
              <a:gd name="connsiteY45" fmla="*/ 1213762 h 2863946"/>
              <a:gd name="connsiteX46" fmla="*/ 3800827 w 5237724"/>
              <a:gd name="connsiteY46" fmla="*/ 1213762 h 2863946"/>
              <a:gd name="connsiteX47" fmla="*/ 3800827 w 5237724"/>
              <a:gd name="connsiteY47" fmla="*/ 1213762 h 2863946"/>
              <a:gd name="connsiteX48" fmla="*/ 3773016 w 5237724"/>
              <a:gd name="connsiteY48" fmla="*/ 1241574 h 2863946"/>
              <a:gd name="connsiteX49" fmla="*/ 3773016 w 5237724"/>
              <a:gd name="connsiteY49" fmla="*/ 1250844 h 2863946"/>
              <a:gd name="connsiteX50" fmla="*/ 3763745 w 5237724"/>
              <a:gd name="connsiteY50" fmla="*/ 1297198 h 2863946"/>
              <a:gd name="connsiteX51" fmla="*/ 3615420 w 5237724"/>
              <a:gd name="connsiteY51" fmla="*/ 1297198 h 2863946"/>
              <a:gd name="connsiteX52" fmla="*/ 3596880 w 5237724"/>
              <a:gd name="connsiteY52" fmla="*/ 1297198 h 2863946"/>
              <a:gd name="connsiteX53" fmla="*/ 3587609 w 5237724"/>
              <a:gd name="connsiteY53" fmla="*/ 1325010 h 2863946"/>
              <a:gd name="connsiteX54" fmla="*/ 3559799 w 5237724"/>
              <a:gd name="connsiteY54" fmla="*/ 1352822 h 2863946"/>
              <a:gd name="connsiteX55" fmla="*/ 3550528 w 5237724"/>
              <a:gd name="connsiteY55" fmla="*/ 1389905 h 2863946"/>
              <a:gd name="connsiteX56" fmla="*/ 3541258 w 5237724"/>
              <a:gd name="connsiteY56" fmla="*/ 1389905 h 2863946"/>
              <a:gd name="connsiteX57" fmla="*/ 3504177 w 5237724"/>
              <a:gd name="connsiteY57" fmla="*/ 1426988 h 2863946"/>
              <a:gd name="connsiteX58" fmla="*/ 3467095 w 5237724"/>
              <a:gd name="connsiteY58" fmla="*/ 1417717 h 2863946"/>
              <a:gd name="connsiteX59" fmla="*/ 3457825 w 5237724"/>
              <a:gd name="connsiteY59" fmla="*/ 1408446 h 2863946"/>
              <a:gd name="connsiteX60" fmla="*/ 3439285 w 5237724"/>
              <a:gd name="connsiteY60" fmla="*/ 1436258 h 2863946"/>
              <a:gd name="connsiteX61" fmla="*/ 3411474 w 5237724"/>
              <a:gd name="connsiteY61" fmla="*/ 1464071 h 2863946"/>
              <a:gd name="connsiteX62" fmla="*/ 3309500 w 5237724"/>
              <a:gd name="connsiteY62" fmla="*/ 1454800 h 2863946"/>
              <a:gd name="connsiteX63" fmla="*/ 3151905 w 5237724"/>
              <a:gd name="connsiteY63" fmla="*/ 1454800 h 2863946"/>
              <a:gd name="connsiteX64" fmla="*/ 3151905 w 5237724"/>
              <a:gd name="connsiteY64" fmla="*/ 1454800 h 2863946"/>
              <a:gd name="connsiteX65" fmla="*/ 3142635 w 5237724"/>
              <a:gd name="connsiteY65" fmla="*/ 1491883 h 2863946"/>
              <a:gd name="connsiteX66" fmla="*/ 3142635 w 5237724"/>
              <a:gd name="connsiteY66" fmla="*/ 1491883 h 2863946"/>
              <a:gd name="connsiteX67" fmla="*/ 3087013 w 5237724"/>
              <a:gd name="connsiteY67" fmla="*/ 1491883 h 2863946"/>
              <a:gd name="connsiteX68" fmla="*/ 3087013 w 5237724"/>
              <a:gd name="connsiteY68" fmla="*/ 1491883 h 2863946"/>
              <a:gd name="connsiteX69" fmla="*/ 3068472 w 5237724"/>
              <a:gd name="connsiteY69" fmla="*/ 1510424 h 2863946"/>
              <a:gd name="connsiteX70" fmla="*/ 3068472 w 5237724"/>
              <a:gd name="connsiteY70" fmla="*/ 1510424 h 2863946"/>
              <a:gd name="connsiteX71" fmla="*/ 3049932 w 5237724"/>
              <a:gd name="connsiteY71" fmla="*/ 1538236 h 2863946"/>
              <a:gd name="connsiteX72" fmla="*/ 3049932 w 5237724"/>
              <a:gd name="connsiteY72" fmla="*/ 1538236 h 2863946"/>
              <a:gd name="connsiteX73" fmla="*/ 3022121 w 5237724"/>
              <a:gd name="connsiteY73" fmla="*/ 1538236 h 2863946"/>
              <a:gd name="connsiteX74" fmla="*/ 3022121 w 5237724"/>
              <a:gd name="connsiteY74" fmla="*/ 1575319 h 2863946"/>
              <a:gd name="connsiteX75" fmla="*/ 3003580 w 5237724"/>
              <a:gd name="connsiteY75" fmla="*/ 1575319 h 2863946"/>
              <a:gd name="connsiteX76" fmla="*/ 2966499 w 5237724"/>
              <a:gd name="connsiteY76" fmla="*/ 1575319 h 2863946"/>
              <a:gd name="connsiteX77" fmla="*/ 2929418 w 5237724"/>
              <a:gd name="connsiteY77" fmla="*/ 1566048 h 2863946"/>
              <a:gd name="connsiteX78" fmla="*/ 2929418 w 5237724"/>
              <a:gd name="connsiteY78" fmla="*/ 1566048 h 2863946"/>
              <a:gd name="connsiteX79" fmla="*/ 2929418 w 5237724"/>
              <a:gd name="connsiteY79" fmla="*/ 1566048 h 2863946"/>
              <a:gd name="connsiteX80" fmla="*/ 2920147 w 5237724"/>
              <a:gd name="connsiteY80" fmla="*/ 1566048 h 2863946"/>
              <a:gd name="connsiteX81" fmla="*/ 2901607 w 5237724"/>
              <a:gd name="connsiteY81" fmla="*/ 1603131 h 2863946"/>
              <a:gd name="connsiteX82" fmla="*/ 2901607 w 5237724"/>
              <a:gd name="connsiteY82" fmla="*/ 1603131 h 2863946"/>
              <a:gd name="connsiteX83" fmla="*/ 2883066 w 5237724"/>
              <a:gd name="connsiteY83" fmla="*/ 1630943 h 2863946"/>
              <a:gd name="connsiteX84" fmla="*/ 2845985 w 5237724"/>
              <a:gd name="connsiteY84" fmla="*/ 1640214 h 2863946"/>
              <a:gd name="connsiteX85" fmla="*/ 2818174 w 5237724"/>
              <a:gd name="connsiteY85" fmla="*/ 1640214 h 2863946"/>
              <a:gd name="connsiteX86" fmla="*/ 2781093 w 5237724"/>
              <a:gd name="connsiteY86" fmla="*/ 1649485 h 2863946"/>
              <a:gd name="connsiteX87" fmla="*/ 2781093 w 5237724"/>
              <a:gd name="connsiteY87" fmla="*/ 1649485 h 2863946"/>
              <a:gd name="connsiteX88" fmla="*/ 2781093 w 5237724"/>
              <a:gd name="connsiteY88" fmla="*/ 1658755 h 2863946"/>
              <a:gd name="connsiteX89" fmla="*/ 2762552 w 5237724"/>
              <a:gd name="connsiteY89" fmla="*/ 1658755 h 2863946"/>
              <a:gd name="connsiteX90" fmla="*/ 2762552 w 5237724"/>
              <a:gd name="connsiteY90" fmla="*/ 1677297 h 2863946"/>
              <a:gd name="connsiteX91" fmla="*/ 2734741 w 5237724"/>
              <a:gd name="connsiteY91" fmla="*/ 1686567 h 2863946"/>
              <a:gd name="connsiteX92" fmla="*/ 2716201 w 5237724"/>
              <a:gd name="connsiteY92" fmla="*/ 1705109 h 2863946"/>
              <a:gd name="connsiteX93" fmla="*/ 2716201 w 5237724"/>
              <a:gd name="connsiteY93" fmla="*/ 1705109 h 2863946"/>
              <a:gd name="connsiteX94" fmla="*/ 2706930 w 5237724"/>
              <a:gd name="connsiteY94" fmla="*/ 1732921 h 2863946"/>
              <a:gd name="connsiteX95" fmla="*/ 2669849 w 5237724"/>
              <a:gd name="connsiteY95" fmla="*/ 1732921 h 2863946"/>
              <a:gd name="connsiteX96" fmla="*/ 2669849 w 5237724"/>
              <a:gd name="connsiteY96" fmla="*/ 1742192 h 2863946"/>
              <a:gd name="connsiteX97" fmla="*/ 2660579 w 5237724"/>
              <a:gd name="connsiteY97" fmla="*/ 1742192 h 2863946"/>
              <a:gd name="connsiteX98" fmla="*/ 2660579 w 5237724"/>
              <a:gd name="connsiteY98" fmla="*/ 1770004 h 2863946"/>
              <a:gd name="connsiteX99" fmla="*/ 2642038 w 5237724"/>
              <a:gd name="connsiteY99" fmla="*/ 1770004 h 2863946"/>
              <a:gd name="connsiteX100" fmla="*/ 2642038 w 5237724"/>
              <a:gd name="connsiteY100" fmla="*/ 1779274 h 2863946"/>
              <a:gd name="connsiteX101" fmla="*/ 2632768 w 5237724"/>
              <a:gd name="connsiteY101" fmla="*/ 1788545 h 2863946"/>
              <a:gd name="connsiteX102" fmla="*/ 2586416 w 5237724"/>
              <a:gd name="connsiteY102" fmla="*/ 1788545 h 2863946"/>
              <a:gd name="connsiteX103" fmla="*/ 2502983 w 5237724"/>
              <a:gd name="connsiteY103" fmla="*/ 1788545 h 2863946"/>
              <a:gd name="connsiteX104" fmla="*/ 2493713 w 5237724"/>
              <a:gd name="connsiteY104" fmla="*/ 1788545 h 2863946"/>
              <a:gd name="connsiteX105" fmla="*/ 2493713 w 5237724"/>
              <a:gd name="connsiteY105" fmla="*/ 1788545 h 2863946"/>
              <a:gd name="connsiteX106" fmla="*/ 2484443 w 5237724"/>
              <a:gd name="connsiteY106" fmla="*/ 1807086 h 2863946"/>
              <a:gd name="connsiteX107" fmla="*/ 2475173 w 5237724"/>
              <a:gd name="connsiteY107" fmla="*/ 1834899 h 2863946"/>
              <a:gd name="connsiteX108" fmla="*/ 2465902 w 5237724"/>
              <a:gd name="connsiteY108" fmla="*/ 1844169 h 2863946"/>
              <a:gd name="connsiteX109" fmla="*/ 2456632 w 5237724"/>
              <a:gd name="connsiteY109" fmla="*/ 1871981 h 2863946"/>
              <a:gd name="connsiteX110" fmla="*/ 2419551 w 5237724"/>
              <a:gd name="connsiteY110" fmla="*/ 1871981 h 2863946"/>
              <a:gd name="connsiteX111" fmla="*/ 2363929 w 5237724"/>
              <a:gd name="connsiteY111" fmla="*/ 1871981 h 2863946"/>
              <a:gd name="connsiteX112" fmla="*/ 2336118 w 5237724"/>
              <a:gd name="connsiteY112" fmla="*/ 1871981 h 2863946"/>
              <a:gd name="connsiteX113" fmla="*/ 2317577 w 5237724"/>
              <a:gd name="connsiteY113" fmla="*/ 1871981 h 2863946"/>
              <a:gd name="connsiteX114" fmla="*/ 2289766 w 5237724"/>
              <a:gd name="connsiteY114" fmla="*/ 1881252 h 2863946"/>
              <a:gd name="connsiteX115" fmla="*/ 2261955 w 5237724"/>
              <a:gd name="connsiteY115" fmla="*/ 1899793 h 2863946"/>
              <a:gd name="connsiteX116" fmla="*/ 2234145 w 5237724"/>
              <a:gd name="connsiteY116" fmla="*/ 1909064 h 2863946"/>
              <a:gd name="connsiteX117" fmla="*/ 2206334 w 5237724"/>
              <a:gd name="connsiteY117" fmla="*/ 1936876 h 2863946"/>
              <a:gd name="connsiteX118" fmla="*/ 2178523 w 5237724"/>
              <a:gd name="connsiteY118" fmla="*/ 1946147 h 2863946"/>
              <a:gd name="connsiteX119" fmla="*/ 2159982 w 5237724"/>
              <a:gd name="connsiteY119" fmla="*/ 1955418 h 2863946"/>
              <a:gd name="connsiteX120" fmla="*/ 2085820 w 5237724"/>
              <a:gd name="connsiteY120" fmla="*/ 1973959 h 2863946"/>
              <a:gd name="connsiteX121" fmla="*/ 2085820 w 5237724"/>
              <a:gd name="connsiteY121" fmla="*/ 1973959 h 2863946"/>
              <a:gd name="connsiteX122" fmla="*/ 2048738 w 5237724"/>
              <a:gd name="connsiteY122" fmla="*/ 1983230 h 2863946"/>
              <a:gd name="connsiteX123" fmla="*/ 2002387 w 5237724"/>
              <a:gd name="connsiteY123" fmla="*/ 1983230 h 2863946"/>
              <a:gd name="connsiteX124" fmla="*/ 2002387 w 5237724"/>
              <a:gd name="connsiteY124" fmla="*/ 1983230 h 2863946"/>
              <a:gd name="connsiteX125" fmla="*/ 1993117 w 5237724"/>
              <a:gd name="connsiteY125" fmla="*/ 2001771 h 2863946"/>
              <a:gd name="connsiteX126" fmla="*/ 1974576 w 5237724"/>
              <a:gd name="connsiteY126" fmla="*/ 2020313 h 2863946"/>
              <a:gd name="connsiteX127" fmla="*/ 1956035 w 5237724"/>
              <a:gd name="connsiteY127" fmla="*/ 2020313 h 2863946"/>
              <a:gd name="connsiteX128" fmla="*/ 1937495 w 5237724"/>
              <a:gd name="connsiteY128" fmla="*/ 2020313 h 2863946"/>
              <a:gd name="connsiteX129" fmla="*/ 1937495 w 5237724"/>
              <a:gd name="connsiteY129" fmla="*/ 2038854 h 2863946"/>
              <a:gd name="connsiteX130" fmla="*/ 1918954 w 5237724"/>
              <a:gd name="connsiteY130" fmla="*/ 2066666 h 2863946"/>
              <a:gd name="connsiteX131" fmla="*/ 1900413 w 5237724"/>
              <a:gd name="connsiteY131" fmla="*/ 2066666 h 2863946"/>
              <a:gd name="connsiteX132" fmla="*/ 1900413 w 5237724"/>
              <a:gd name="connsiteY132" fmla="*/ 2066666 h 2863946"/>
              <a:gd name="connsiteX133" fmla="*/ 1863332 w 5237724"/>
              <a:gd name="connsiteY133" fmla="*/ 2066666 h 2863946"/>
              <a:gd name="connsiteX134" fmla="*/ 1854062 w 5237724"/>
              <a:gd name="connsiteY134" fmla="*/ 2085207 h 2863946"/>
              <a:gd name="connsiteX135" fmla="*/ 1835521 w 5237724"/>
              <a:gd name="connsiteY135" fmla="*/ 2094478 h 2863946"/>
              <a:gd name="connsiteX136" fmla="*/ 1770629 w 5237724"/>
              <a:gd name="connsiteY136" fmla="*/ 2094478 h 2863946"/>
              <a:gd name="connsiteX137" fmla="*/ 1761359 w 5237724"/>
              <a:gd name="connsiteY137" fmla="*/ 2113020 h 2863946"/>
              <a:gd name="connsiteX138" fmla="*/ 1752088 w 5237724"/>
              <a:gd name="connsiteY138" fmla="*/ 2122290 h 2863946"/>
              <a:gd name="connsiteX139" fmla="*/ 1724278 w 5237724"/>
              <a:gd name="connsiteY139" fmla="*/ 2122290 h 2863946"/>
              <a:gd name="connsiteX140" fmla="*/ 1715007 w 5237724"/>
              <a:gd name="connsiteY140" fmla="*/ 2140832 h 2863946"/>
              <a:gd name="connsiteX141" fmla="*/ 1659385 w 5237724"/>
              <a:gd name="connsiteY141" fmla="*/ 2140832 h 2863946"/>
              <a:gd name="connsiteX142" fmla="*/ 1650115 w 5237724"/>
              <a:gd name="connsiteY142" fmla="*/ 2150102 h 2863946"/>
              <a:gd name="connsiteX143" fmla="*/ 1640845 w 5237724"/>
              <a:gd name="connsiteY143" fmla="*/ 2150102 h 2863946"/>
              <a:gd name="connsiteX144" fmla="*/ 1631574 w 5237724"/>
              <a:gd name="connsiteY144" fmla="*/ 2159373 h 2863946"/>
              <a:gd name="connsiteX145" fmla="*/ 1613034 w 5237724"/>
              <a:gd name="connsiteY145" fmla="*/ 2168644 h 2863946"/>
              <a:gd name="connsiteX146" fmla="*/ 1575953 w 5237724"/>
              <a:gd name="connsiteY146" fmla="*/ 2168644 h 2863946"/>
              <a:gd name="connsiteX147" fmla="*/ 1575953 w 5237724"/>
              <a:gd name="connsiteY147" fmla="*/ 2168644 h 2863946"/>
              <a:gd name="connsiteX148" fmla="*/ 1501790 w 5237724"/>
              <a:gd name="connsiteY148" fmla="*/ 2159373 h 2863946"/>
              <a:gd name="connsiteX149" fmla="*/ 1501790 w 5237724"/>
              <a:gd name="connsiteY149" fmla="*/ 2159373 h 2863946"/>
              <a:gd name="connsiteX150" fmla="*/ 1492520 w 5237724"/>
              <a:gd name="connsiteY150" fmla="*/ 2177914 h 2863946"/>
              <a:gd name="connsiteX151" fmla="*/ 1409087 w 5237724"/>
              <a:gd name="connsiteY151" fmla="*/ 2177914 h 2863946"/>
              <a:gd name="connsiteX152" fmla="*/ 1409087 w 5237724"/>
              <a:gd name="connsiteY152" fmla="*/ 2177914 h 2863946"/>
              <a:gd name="connsiteX153" fmla="*/ 1390546 w 5237724"/>
              <a:gd name="connsiteY153" fmla="*/ 2177914 h 2863946"/>
              <a:gd name="connsiteX154" fmla="*/ 1381276 w 5237724"/>
              <a:gd name="connsiteY154" fmla="*/ 2187185 h 2863946"/>
              <a:gd name="connsiteX155" fmla="*/ 1381276 w 5237724"/>
              <a:gd name="connsiteY155" fmla="*/ 2214997 h 2863946"/>
              <a:gd name="connsiteX156" fmla="*/ 1325654 w 5237724"/>
              <a:gd name="connsiteY156" fmla="*/ 2242809 h 2863946"/>
              <a:gd name="connsiteX157" fmla="*/ 1316384 w 5237724"/>
              <a:gd name="connsiteY157" fmla="*/ 2242809 h 2863946"/>
              <a:gd name="connsiteX158" fmla="*/ 1214411 w 5237724"/>
              <a:gd name="connsiteY158" fmla="*/ 2242809 h 2863946"/>
              <a:gd name="connsiteX159" fmla="*/ 1214411 w 5237724"/>
              <a:gd name="connsiteY159" fmla="*/ 2242809 h 2863946"/>
              <a:gd name="connsiteX160" fmla="*/ 1186600 w 5237724"/>
              <a:gd name="connsiteY160" fmla="*/ 2242809 h 2863946"/>
              <a:gd name="connsiteX161" fmla="*/ 1177329 w 5237724"/>
              <a:gd name="connsiteY161" fmla="*/ 2242809 h 2863946"/>
              <a:gd name="connsiteX162" fmla="*/ 1149518 w 5237724"/>
              <a:gd name="connsiteY162" fmla="*/ 2261351 h 2863946"/>
              <a:gd name="connsiteX163" fmla="*/ 1084626 w 5237724"/>
              <a:gd name="connsiteY163" fmla="*/ 2261351 h 2863946"/>
              <a:gd name="connsiteX164" fmla="*/ 1029004 w 5237724"/>
              <a:gd name="connsiteY164" fmla="*/ 2261351 h 2863946"/>
              <a:gd name="connsiteX165" fmla="*/ 1029004 w 5237724"/>
              <a:gd name="connsiteY165" fmla="*/ 2261351 h 2863946"/>
              <a:gd name="connsiteX166" fmla="*/ 982653 w 5237724"/>
              <a:gd name="connsiteY166" fmla="*/ 2252080 h 2863946"/>
              <a:gd name="connsiteX167" fmla="*/ 982653 w 5237724"/>
              <a:gd name="connsiteY167" fmla="*/ 2270621 h 2863946"/>
              <a:gd name="connsiteX168" fmla="*/ 945572 w 5237724"/>
              <a:gd name="connsiteY168" fmla="*/ 2298434 h 2863946"/>
              <a:gd name="connsiteX169" fmla="*/ 917761 w 5237724"/>
              <a:gd name="connsiteY169" fmla="*/ 2307704 h 2863946"/>
              <a:gd name="connsiteX170" fmla="*/ 899220 w 5237724"/>
              <a:gd name="connsiteY170" fmla="*/ 2326246 h 2863946"/>
              <a:gd name="connsiteX171" fmla="*/ 852869 w 5237724"/>
              <a:gd name="connsiteY171" fmla="*/ 2363328 h 2863946"/>
              <a:gd name="connsiteX172" fmla="*/ 815787 w 5237724"/>
              <a:gd name="connsiteY172" fmla="*/ 2354058 h 2863946"/>
              <a:gd name="connsiteX173" fmla="*/ 760166 w 5237724"/>
              <a:gd name="connsiteY173" fmla="*/ 2354058 h 2863946"/>
              <a:gd name="connsiteX174" fmla="*/ 732355 w 5237724"/>
              <a:gd name="connsiteY174" fmla="*/ 2363328 h 2863946"/>
              <a:gd name="connsiteX175" fmla="*/ 704544 w 5237724"/>
              <a:gd name="connsiteY175" fmla="*/ 2372599 h 2863946"/>
              <a:gd name="connsiteX176" fmla="*/ 695273 w 5237724"/>
              <a:gd name="connsiteY176" fmla="*/ 2381870 h 2863946"/>
              <a:gd name="connsiteX177" fmla="*/ 639652 w 5237724"/>
              <a:gd name="connsiteY177" fmla="*/ 2418953 h 2863946"/>
              <a:gd name="connsiteX178" fmla="*/ 593300 w 5237724"/>
              <a:gd name="connsiteY178" fmla="*/ 2428223 h 2863946"/>
              <a:gd name="connsiteX179" fmla="*/ 593300 w 5237724"/>
              <a:gd name="connsiteY179" fmla="*/ 2456035 h 2863946"/>
              <a:gd name="connsiteX180" fmla="*/ 565489 w 5237724"/>
              <a:gd name="connsiteY180" fmla="*/ 2474577 h 2863946"/>
              <a:gd name="connsiteX181" fmla="*/ 565489 w 5237724"/>
              <a:gd name="connsiteY181" fmla="*/ 2502389 h 2863946"/>
              <a:gd name="connsiteX182" fmla="*/ 565489 w 5237724"/>
              <a:gd name="connsiteY182" fmla="*/ 2502389 h 2863946"/>
              <a:gd name="connsiteX183" fmla="*/ 565489 w 5237724"/>
              <a:gd name="connsiteY183" fmla="*/ 2511660 h 2863946"/>
              <a:gd name="connsiteX184" fmla="*/ 509867 w 5237724"/>
              <a:gd name="connsiteY184" fmla="*/ 2548742 h 2863946"/>
              <a:gd name="connsiteX185" fmla="*/ 463516 w 5237724"/>
              <a:gd name="connsiteY185" fmla="*/ 2548742 h 2863946"/>
              <a:gd name="connsiteX186" fmla="*/ 463516 w 5237724"/>
              <a:gd name="connsiteY186" fmla="*/ 2576554 h 2863946"/>
              <a:gd name="connsiteX187" fmla="*/ 444975 w 5237724"/>
              <a:gd name="connsiteY187" fmla="*/ 2595096 h 2863946"/>
              <a:gd name="connsiteX188" fmla="*/ 444975 w 5237724"/>
              <a:gd name="connsiteY188" fmla="*/ 2632179 h 2863946"/>
              <a:gd name="connsiteX189" fmla="*/ 426434 w 5237724"/>
              <a:gd name="connsiteY189" fmla="*/ 2632179 h 2863946"/>
              <a:gd name="connsiteX190" fmla="*/ 361542 w 5237724"/>
              <a:gd name="connsiteY190" fmla="*/ 2632179 h 2863946"/>
              <a:gd name="connsiteX191" fmla="*/ 343002 w 5237724"/>
              <a:gd name="connsiteY191" fmla="*/ 2632179 h 2863946"/>
              <a:gd name="connsiteX192" fmla="*/ 324461 w 5237724"/>
              <a:gd name="connsiteY192" fmla="*/ 2669261 h 2863946"/>
              <a:gd name="connsiteX193" fmla="*/ 315191 w 5237724"/>
              <a:gd name="connsiteY193" fmla="*/ 2687803 h 2863946"/>
              <a:gd name="connsiteX194" fmla="*/ 296650 w 5237724"/>
              <a:gd name="connsiteY194" fmla="*/ 2724886 h 2863946"/>
              <a:gd name="connsiteX195" fmla="*/ 259569 w 5237724"/>
              <a:gd name="connsiteY195" fmla="*/ 2724886 h 2863946"/>
              <a:gd name="connsiteX196" fmla="*/ 259569 w 5237724"/>
              <a:gd name="connsiteY196" fmla="*/ 2715615 h 2863946"/>
              <a:gd name="connsiteX197" fmla="*/ 203947 w 5237724"/>
              <a:gd name="connsiteY197" fmla="*/ 2715615 h 2863946"/>
              <a:gd name="connsiteX198" fmla="*/ 185406 w 5237724"/>
              <a:gd name="connsiteY198" fmla="*/ 2743427 h 2863946"/>
              <a:gd name="connsiteX199" fmla="*/ 157596 w 5237724"/>
              <a:gd name="connsiteY199" fmla="*/ 2752698 h 2863946"/>
              <a:gd name="connsiteX200" fmla="*/ 120514 w 5237724"/>
              <a:gd name="connsiteY200" fmla="*/ 2771239 h 2863946"/>
              <a:gd name="connsiteX201" fmla="*/ 101974 w 5237724"/>
              <a:gd name="connsiteY201" fmla="*/ 2789781 h 2863946"/>
              <a:gd name="connsiteX202" fmla="*/ 74163 w 5237724"/>
              <a:gd name="connsiteY202" fmla="*/ 2789781 h 2863946"/>
              <a:gd name="connsiteX203" fmla="*/ 46352 w 5237724"/>
              <a:gd name="connsiteY203" fmla="*/ 2780510 h 2863946"/>
              <a:gd name="connsiteX204" fmla="*/ 0 w 5237724"/>
              <a:gd name="connsiteY204" fmla="*/ 2863946 h 2863946"/>
              <a:gd name="connsiteX205" fmla="*/ 0 w 5237724"/>
              <a:gd name="connsiteY205" fmla="*/ 2863946 h 286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5237724" h="2863946">
                <a:moveTo>
                  <a:pt x="5237724" y="17841"/>
                </a:moveTo>
                <a:cubicBezTo>
                  <a:pt x="5187510" y="2390"/>
                  <a:pt x="5137296" y="-13061"/>
                  <a:pt x="5117210" y="17841"/>
                </a:cubicBezTo>
                <a:cubicBezTo>
                  <a:pt x="5097124" y="48743"/>
                  <a:pt x="5123390" y="172353"/>
                  <a:pt x="5117210" y="203255"/>
                </a:cubicBezTo>
                <a:cubicBezTo>
                  <a:pt x="5111030" y="234157"/>
                  <a:pt x="5086309" y="175443"/>
                  <a:pt x="5080129" y="203255"/>
                </a:cubicBezTo>
                <a:cubicBezTo>
                  <a:pt x="5073949" y="231067"/>
                  <a:pt x="5090944" y="340771"/>
                  <a:pt x="5080129" y="370128"/>
                </a:cubicBezTo>
                <a:cubicBezTo>
                  <a:pt x="5069314" y="399485"/>
                  <a:pt x="5026052" y="354677"/>
                  <a:pt x="5015237" y="379399"/>
                </a:cubicBezTo>
                <a:cubicBezTo>
                  <a:pt x="5004422" y="404121"/>
                  <a:pt x="5024507" y="495282"/>
                  <a:pt x="5015237" y="518459"/>
                </a:cubicBezTo>
                <a:cubicBezTo>
                  <a:pt x="5005967" y="541636"/>
                  <a:pt x="4967340" y="504553"/>
                  <a:pt x="4959615" y="518459"/>
                </a:cubicBezTo>
                <a:cubicBezTo>
                  <a:pt x="4951890" y="532365"/>
                  <a:pt x="4988971" y="587989"/>
                  <a:pt x="4968885" y="601895"/>
                </a:cubicBezTo>
                <a:cubicBezTo>
                  <a:pt x="4948799" y="615801"/>
                  <a:pt x="4860732" y="589534"/>
                  <a:pt x="4839101" y="601895"/>
                </a:cubicBezTo>
                <a:cubicBezTo>
                  <a:pt x="4817470" y="614256"/>
                  <a:pt x="4848371" y="663700"/>
                  <a:pt x="4839101" y="676061"/>
                </a:cubicBezTo>
                <a:cubicBezTo>
                  <a:pt x="4829831" y="688422"/>
                  <a:pt x="4791204" y="663700"/>
                  <a:pt x="4783479" y="676061"/>
                </a:cubicBezTo>
                <a:cubicBezTo>
                  <a:pt x="4775754" y="688422"/>
                  <a:pt x="4797385" y="737866"/>
                  <a:pt x="4792750" y="750227"/>
                </a:cubicBezTo>
                <a:cubicBezTo>
                  <a:pt x="4788115" y="762588"/>
                  <a:pt x="4761848" y="727050"/>
                  <a:pt x="4755668" y="750227"/>
                </a:cubicBezTo>
                <a:cubicBezTo>
                  <a:pt x="4749488" y="773404"/>
                  <a:pt x="4755668" y="889287"/>
                  <a:pt x="4755668" y="889287"/>
                </a:cubicBezTo>
                <a:cubicBezTo>
                  <a:pt x="4755668" y="914009"/>
                  <a:pt x="4800474" y="895468"/>
                  <a:pt x="4755668" y="898558"/>
                </a:cubicBezTo>
                <a:cubicBezTo>
                  <a:pt x="4710862" y="901648"/>
                  <a:pt x="4486829" y="907829"/>
                  <a:pt x="4486829" y="907829"/>
                </a:cubicBezTo>
                <a:lnTo>
                  <a:pt x="4486829" y="907829"/>
                </a:lnTo>
                <a:lnTo>
                  <a:pt x="4486829" y="944911"/>
                </a:lnTo>
                <a:lnTo>
                  <a:pt x="4486829" y="944911"/>
                </a:lnTo>
                <a:lnTo>
                  <a:pt x="4384856" y="944911"/>
                </a:lnTo>
                <a:lnTo>
                  <a:pt x="4384856" y="944911"/>
                </a:lnTo>
                <a:lnTo>
                  <a:pt x="4394126" y="1019077"/>
                </a:lnTo>
                <a:lnTo>
                  <a:pt x="4394126" y="1019077"/>
                </a:lnTo>
                <a:lnTo>
                  <a:pt x="4273612" y="1000536"/>
                </a:lnTo>
                <a:lnTo>
                  <a:pt x="4273612" y="1000536"/>
                </a:lnTo>
                <a:cubicBezTo>
                  <a:pt x="4273612" y="1009807"/>
                  <a:pt x="4281337" y="1048435"/>
                  <a:pt x="4273612" y="1056160"/>
                </a:cubicBezTo>
                <a:cubicBezTo>
                  <a:pt x="4265887" y="1063886"/>
                  <a:pt x="4227261" y="1046889"/>
                  <a:pt x="4227261" y="1046889"/>
                </a:cubicBezTo>
                <a:lnTo>
                  <a:pt x="4227261" y="1046889"/>
                </a:lnTo>
                <a:lnTo>
                  <a:pt x="4217990" y="1083972"/>
                </a:lnTo>
                <a:lnTo>
                  <a:pt x="4217990" y="1083972"/>
                </a:lnTo>
                <a:lnTo>
                  <a:pt x="4190179" y="1102513"/>
                </a:lnTo>
                <a:lnTo>
                  <a:pt x="4190179" y="1102513"/>
                </a:lnTo>
                <a:lnTo>
                  <a:pt x="4171639" y="1139596"/>
                </a:lnTo>
                <a:lnTo>
                  <a:pt x="4171639" y="1139596"/>
                </a:lnTo>
                <a:lnTo>
                  <a:pt x="4125287" y="1148867"/>
                </a:lnTo>
                <a:lnTo>
                  <a:pt x="4125287" y="1148867"/>
                </a:lnTo>
                <a:cubicBezTo>
                  <a:pt x="4109837" y="1148867"/>
                  <a:pt x="4049580" y="1144232"/>
                  <a:pt x="4032584" y="1148867"/>
                </a:cubicBezTo>
                <a:cubicBezTo>
                  <a:pt x="4015588" y="1153502"/>
                  <a:pt x="4023314" y="1176679"/>
                  <a:pt x="4023314" y="1176679"/>
                </a:cubicBezTo>
                <a:lnTo>
                  <a:pt x="4023314" y="1176679"/>
                </a:lnTo>
                <a:lnTo>
                  <a:pt x="3967692" y="1176679"/>
                </a:lnTo>
                <a:lnTo>
                  <a:pt x="3967692" y="1176679"/>
                </a:lnTo>
                <a:lnTo>
                  <a:pt x="3958422" y="1213762"/>
                </a:lnTo>
                <a:lnTo>
                  <a:pt x="3958422" y="1213762"/>
                </a:lnTo>
                <a:lnTo>
                  <a:pt x="3810097" y="1213762"/>
                </a:lnTo>
                <a:lnTo>
                  <a:pt x="3810097" y="1213762"/>
                </a:lnTo>
                <a:lnTo>
                  <a:pt x="3800827" y="1213762"/>
                </a:lnTo>
                <a:lnTo>
                  <a:pt x="3800827" y="1213762"/>
                </a:lnTo>
                <a:cubicBezTo>
                  <a:pt x="3796192" y="1218397"/>
                  <a:pt x="3777651" y="1235394"/>
                  <a:pt x="3773016" y="1241574"/>
                </a:cubicBezTo>
                <a:cubicBezTo>
                  <a:pt x="3768381" y="1247754"/>
                  <a:pt x="3774561" y="1241573"/>
                  <a:pt x="3773016" y="1250844"/>
                </a:cubicBezTo>
                <a:cubicBezTo>
                  <a:pt x="3771471" y="1260115"/>
                  <a:pt x="3790011" y="1289472"/>
                  <a:pt x="3763745" y="1297198"/>
                </a:cubicBezTo>
                <a:cubicBezTo>
                  <a:pt x="3737479" y="1304924"/>
                  <a:pt x="3615420" y="1297198"/>
                  <a:pt x="3615420" y="1297198"/>
                </a:cubicBezTo>
                <a:cubicBezTo>
                  <a:pt x="3587609" y="1297198"/>
                  <a:pt x="3601515" y="1292563"/>
                  <a:pt x="3596880" y="1297198"/>
                </a:cubicBezTo>
                <a:cubicBezTo>
                  <a:pt x="3592245" y="1301833"/>
                  <a:pt x="3593789" y="1315739"/>
                  <a:pt x="3587609" y="1325010"/>
                </a:cubicBezTo>
                <a:cubicBezTo>
                  <a:pt x="3581429" y="1334281"/>
                  <a:pt x="3565979" y="1342006"/>
                  <a:pt x="3559799" y="1352822"/>
                </a:cubicBezTo>
                <a:cubicBezTo>
                  <a:pt x="3553619" y="1363638"/>
                  <a:pt x="3553618" y="1383725"/>
                  <a:pt x="3550528" y="1389905"/>
                </a:cubicBezTo>
                <a:cubicBezTo>
                  <a:pt x="3547438" y="1396085"/>
                  <a:pt x="3548983" y="1383724"/>
                  <a:pt x="3541258" y="1389905"/>
                </a:cubicBezTo>
                <a:cubicBezTo>
                  <a:pt x="3533533" y="1396086"/>
                  <a:pt x="3516537" y="1422353"/>
                  <a:pt x="3504177" y="1426988"/>
                </a:cubicBezTo>
                <a:cubicBezTo>
                  <a:pt x="3491817" y="1431623"/>
                  <a:pt x="3474820" y="1420807"/>
                  <a:pt x="3467095" y="1417717"/>
                </a:cubicBezTo>
                <a:cubicBezTo>
                  <a:pt x="3459370" y="1414627"/>
                  <a:pt x="3462460" y="1405356"/>
                  <a:pt x="3457825" y="1408446"/>
                </a:cubicBezTo>
                <a:cubicBezTo>
                  <a:pt x="3453190" y="1411536"/>
                  <a:pt x="3447010" y="1426987"/>
                  <a:pt x="3439285" y="1436258"/>
                </a:cubicBezTo>
                <a:cubicBezTo>
                  <a:pt x="3431560" y="1445529"/>
                  <a:pt x="3433105" y="1460981"/>
                  <a:pt x="3411474" y="1464071"/>
                </a:cubicBezTo>
                <a:cubicBezTo>
                  <a:pt x="3389843" y="1467161"/>
                  <a:pt x="3352761" y="1456345"/>
                  <a:pt x="3309500" y="1454800"/>
                </a:cubicBezTo>
                <a:cubicBezTo>
                  <a:pt x="3266239" y="1453255"/>
                  <a:pt x="3151905" y="1454800"/>
                  <a:pt x="3151905" y="1454800"/>
                </a:cubicBezTo>
                <a:lnTo>
                  <a:pt x="3151905" y="1454800"/>
                </a:lnTo>
                <a:lnTo>
                  <a:pt x="3142635" y="1491883"/>
                </a:lnTo>
                <a:lnTo>
                  <a:pt x="3142635" y="1491883"/>
                </a:lnTo>
                <a:lnTo>
                  <a:pt x="3087013" y="1491883"/>
                </a:lnTo>
                <a:lnTo>
                  <a:pt x="3087013" y="1491883"/>
                </a:lnTo>
                <a:lnTo>
                  <a:pt x="3068472" y="1510424"/>
                </a:lnTo>
                <a:lnTo>
                  <a:pt x="3068472" y="1510424"/>
                </a:lnTo>
                <a:lnTo>
                  <a:pt x="3049932" y="1538236"/>
                </a:lnTo>
                <a:lnTo>
                  <a:pt x="3049932" y="1538236"/>
                </a:lnTo>
                <a:cubicBezTo>
                  <a:pt x="3045297" y="1538236"/>
                  <a:pt x="3026756" y="1532055"/>
                  <a:pt x="3022121" y="1538236"/>
                </a:cubicBezTo>
                <a:cubicBezTo>
                  <a:pt x="3017486" y="1544417"/>
                  <a:pt x="3025211" y="1569139"/>
                  <a:pt x="3022121" y="1575319"/>
                </a:cubicBezTo>
                <a:cubicBezTo>
                  <a:pt x="3019031" y="1581499"/>
                  <a:pt x="3003580" y="1575319"/>
                  <a:pt x="3003580" y="1575319"/>
                </a:cubicBezTo>
                <a:cubicBezTo>
                  <a:pt x="2994310" y="1575319"/>
                  <a:pt x="2978859" y="1576864"/>
                  <a:pt x="2966499" y="1575319"/>
                </a:cubicBezTo>
                <a:cubicBezTo>
                  <a:pt x="2954139" y="1573774"/>
                  <a:pt x="2929418" y="1566048"/>
                  <a:pt x="2929418" y="1566048"/>
                </a:cubicBezTo>
                <a:lnTo>
                  <a:pt x="2929418" y="1566048"/>
                </a:lnTo>
                <a:lnTo>
                  <a:pt x="2929418" y="1566048"/>
                </a:lnTo>
                <a:cubicBezTo>
                  <a:pt x="2927873" y="1566048"/>
                  <a:pt x="2924782" y="1559867"/>
                  <a:pt x="2920147" y="1566048"/>
                </a:cubicBezTo>
                <a:cubicBezTo>
                  <a:pt x="2915512" y="1572229"/>
                  <a:pt x="2901607" y="1603131"/>
                  <a:pt x="2901607" y="1603131"/>
                </a:cubicBezTo>
                <a:lnTo>
                  <a:pt x="2901607" y="1603131"/>
                </a:lnTo>
                <a:cubicBezTo>
                  <a:pt x="2898517" y="1607766"/>
                  <a:pt x="2892336" y="1624763"/>
                  <a:pt x="2883066" y="1630943"/>
                </a:cubicBezTo>
                <a:cubicBezTo>
                  <a:pt x="2873796" y="1637124"/>
                  <a:pt x="2856800" y="1638669"/>
                  <a:pt x="2845985" y="1640214"/>
                </a:cubicBezTo>
                <a:cubicBezTo>
                  <a:pt x="2835170" y="1641759"/>
                  <a:pt x="2828989" y="1638669"/>
                  <a:pt x="2818174" y="1640214"/>
                </a:cubicBezTo>
                <a:cubicBezTo>
                  <a:pt x="2807359" y="1641759"/>
                  <a:pt x="2781093" y="1649485"/>
                  <a:pt x="2781093" y="1649485"/>
                </a:cubicBezTo>
                <a:lnTo>
                  <a:pt x="2781093" y="1649485"/>
                </a:lnTo>
                <a:cubicBezTo>
                  <a:pt x="2781093" y="1651030"/>
                  <a:pt x="2784183" y="1657210"/>
                  <a:pt x="2781093" y="1658755"/>
                </a:cubicBezTo>
                <a:cubicBezTo>
                  <a:pt x="2778003" y="1660300"/>
                  <a:pt x="2765642" y="1655665"/>
                  <a:pt x="2762552" y="1658755"/>
                </a:cubicBezTo>
                <a:cubicBezTo>
                  <a:pt x="2759462" y="1661845"/>
                  <a:pt x="2767187" y="1672662"/>
                  <a:pt x="2762552" y="1677297"/>
                </a:cubicBezTo>
                <a:cubicBezTo>
                  <a:pt x="2757917" y="1681932"/>
                  <a:pt x="2742466" y="1681932"/>
                  <a:pt x="2734741" y="1686567"/>
                </a:cubicBezTo>
                <a:cubicBezTo>
                  <a:pt x="2727016" y="1691202"/>
                  <a:pt x="2716201" y="1705109"/>
                  <a:pt x="2716201" y="1705109"/>
                </a:cubicBezTo>
                <a:lnTo>
                  <a:pt x="2716201" y="1705109"/>
                </a:lnTo>
                <a:cubicBezTo>
                  <a:pt x="2714656" y="1709744"/>
                  <a:pt x="2714655" y="1728286"/>
                  <a:pt x="2706930" y="1732921"/>
                </a:cubicBezTo>
                <a:cubicBezTo>
                  <a:pt x="2699205" y="1737556"/>
                  <a:pt x="2676029" y="1731376"/>
                  <a:pt x="2669849" y="1732921"/>
                </a:cubicBezTo>
                <a:cubicBezTo>
                  <a:pt x="2663669" y="1734466"/>
                  <a:pt x="2671394" y="1740647"/>
                  <a:pt x="2669849" y="1742192"/>
                </a:cubicBezTo>
                <a:cubicBezTo>
                  <a:pt x="2668304" y="1743737"/>
                  <a:pt x="2662124" y="1737557"/>
                  <a:pt x="2660579" y="1742192"/>
                </a:cubicBezTo>
                <a:cubicBezTo>
                  <a:pt x="2659034" y="1746827"/>
                  <a:pt x="2663669" y="1765369"/>
                  <a:pt x="2660579" y="1770004"/>
                </a:cubicBezTo>
                <a:cubicBezTo>
                  <a:pt x="2657489" y="1774639"/>
                  <a:pt x="2645128" y="1768459"/>
                  <a:pt x="2642038" y="1770004"/>
                </a:cubicBezTo>
                <a:cubicBezTo>
                  <a:pt x="2638948" y="1771549"/>
                  <a:pt x="2643583" y="1776184"/>
                  <a:pt x="2642038" y="1779274"/>
                </a:cubicBezTo>
                <a:cubicBezTo>
                  <a:pt x="2640493" y="1782364"/>
                  <a:pt x="2642038" y="1787000"/>
                  <a:pt x="2632768" y="1788545"/>
                </a:cubicBezTo>
                <a:cubicBezTo>
                  <a:pt x="2623498" y="1790090"/>
                  <a:pt x="2586416" y="1788545"/>
                  <a:pt x="2586416" y="1788545"/>
                </a:cubicBezTo>
                <a:lnTo>
                  <a:pt x="2502983" y="1788545"/>
                </a:lnTo>
                <a:lnTo>
                  <a:pt x="2493713" y="1788545"/>
                </a:lnTo>
                <a:lnTo>
                  <a:pt x="2493713" y="1788545"/>
                </a:lnTo>
                <a:cubicBezTo>
                  <a:pt x="2492168" y="1791635"/>
                  <a:pt x="2487533" y="1799360"/>
                  <a:pt x="2484443" y="1807086"/>
                </a:cubicBezTo>
                <a:cubicBezTo>
                  <a:pt x="2481353" y="1814812"/>
                  <a:pt x="2478263" y="1828719"/>
                  <a:pt x="2475173" y="1834899"/>
                </a:cubicBezTo>
                <a:cubicBezTo>
                  <a:pt x="2472083" y="1841079"/>
                  <a:pt x="2468992" y="1837989"/>
                  <a:pt x="2465902" y="1844169"/>
                </a:cubicBezTo>
                <a:cubicBezTo>
                  <a:pt x="2462812" y="1850349"/>
                  <a:pt x="2464357" y="1867346"/>
                  <a:pt x="2456632" y="1871981"/>
                </a:cubicBezTo>
                <a:cubicBezTo>
                  <a:pt x="2448907" y="1876616"/>
                  <a:pt x="2419551" y="1871981"/>
                  <a:pt x="2419551" y="1871981"/>
                </a:cubicBezTo>
                <a:lnTo>
                  <a:pt x="2363929" y="1871981"/>
                </a:lnTo>
                <a:lnTo>
                  <a:pt x="2336118" y="1871981"/>
                </a:lnTo>
                <a:cubicBezTo>
                  <a:pt x="2328393" y="1871981"/>
                  <a:pt x="2325302" y="1870436"/>
                  <a:pt x="2317577" y="1871981"/>
                </a:cubicBezTo>
                <a:cubicBezTo>
                  <a:pt x="2309852" y="1873526"/>
                  <a:pt x="2299036" y="1876617"/>
                  <a:pt x="2289766" y="1881252"/>
                </a:cubicBezTo>
                <a:cubicBezTo>
                  <a:pt x="2280496" y="1885887"/>
                  <a:pt x="2271225" y="1895158"/>
                  <a:pt x="2261955" y="1899793"/>
                </a:cubicBezTo>
                <a:cubicBezTo>
                  <a:pt x="2252685" y="1904428"/>
                  <a:pt x="2243415" y="1902883"/>
                  <a:pt x="2234145" y="1909064"/>
                </a:cubicBezTo>
                <a:cubicBezTo>
                  <a:pt x="2224875" y="1915245"/>
                  <a:pt x="2215604" y="1930696"/>
                  <a:pt x="2206334" y="1936876"/>
                </a:cubicBezTo>
                <a:cubicBezTo>
                  <a:pt x="2197064" y="1943057"/>
                  <a:pt x="2186248" y="1943057"/>
                  <a:pt x="2178523" y="1946147"/>
                </a:cubicBezTo>
                <a:cubicBezTo>
                  <a:pt x="2170798" y="1949237"/>
                  <a:pt x="2175433" y="1950783"/>
                  <a:pt x="2159982" y="1955418"/>
                </a:cubicBezTo>
                <a:cubicBezTo>
                  <a:pt x="2144531" y="1960053"/>
                  <a:pt x="2085820" y="1973959"/>
                  <a:pt x="2085820" y="1973959"/>
                </a:cubicBezTo>
                <a:lnTo>
                  <a:pt x="2085820" y="1973959"/>
                </a:lnTo>
                <a:cubicBezTo>
                  <a:pt x="2079640" y="1975504"/>
                  <a:pt x="2062643" y="1981685"/>
                  <a:pt x="2048738" y="1983230"/>
                </a:cubicBezTo>
                <a:cubicBezTo>
                  <a:pt x="2034833" y="1984775"/>
                  <a:pt x="2002387" y="1983230"/>
                  <a:pt x="2002387" y="1983230"/>
                </a:cubicBezTo>
                <a:lnTo>
                  <a:pt x="2002387" y="1983230"/>
                </a:lnTo>
                <a:cubicBezTo>
                  <a:pt x="2000842" y="1986320"/>
                  <a:pt x="1997752" y="1995590"/>
                  <a:pt x="1993117" y="2001771"/>
                </a:cubicBezTo>
                <a:cubicBezTo>
                  <a:pt x="1988482" y="2007952"/>
                  <a:pt x="1980756" y="2017223"/>
                  <a:pt x="1974576" y="2020313"/>
                </a:cubicBezTo>
                <a:cubicBezTo>
                  <a:pt x="1968396" y="2023403"/>
                  <a:pt x="1956035" y="2020313"/>
                  <a:pt x="1956035" y="2020313"/>
                </a:cubicBezTo>
                <a:cubicBezTo>
                  <a:pt x="1949855" y="2020313"/>
                  <a:pt x="1940585" y="2017223"/>
                  <a:pt x="1937495" y="2020313"/>
                </a:cubicBezTo>
                <a:cubicBezTo>
                  <a:pt x="1934405" y="2023403"/>
                  <a:pt x="1940585" y="2031129"/>
                  <a:pt x="1937495" y="2038854"/>
                </a:cubicBezTo>
                <a:cubicBezTo>
                  <a:pt x="1934405" y="2046579"/>
                  <a:pt x="1925134" y="2062031"/>
                  <a:pt x="1918954" y="2066666"/>
                </a:cubicBezTo>
                <a:cubicBezTo>
                  <a:pt x="1912774" y="2071301"/>
                  <a:pt x="1900413" y="2066666"/>
                  <a:pt x="1900413" y="2066666"/>
                </a:cubicBezTo>
                <a:lnTo>
                  <a:pt x="1900413" y="2066666"/>
                </a:lnTo>
                <a:cubicBezTo>
                  <a:pt x="1894233" y="2066666"/>
                  <a:pt x="1871057" y="2063576"/>
                  <a:pt x="1863332" y="2066666"/>
                </a:cubicBezTo>
                <a:cubicBezTo>
                  <a:pt x="1855607" y="2069756"/>
                  <a:pt x="1858697" y="2080572"/>
                  <a:pt x="1854062" y="2085207"/>
                </a:cubicBezTo>
                <a:cubicBezTo>
                  <a:pt x="1849427" y="2089842"/>
                  <a:pt x="1849426" y="2092933"/>
                  <a:pt x="1835521" y="2094478"/>
                </a:cubicBezTo>
                <a:cubicBezTo>
                  <a:pt x="1821616" y="2096023"/>
                  <a:pt x="1782989" y="2091388"/>
                  <a:pt x="1770629" y="2094478"/>
                </a:cubicBezTo>
                <a:cubicBezTo>
                  <a:pt x="1758269" y="2097568"/>
                  <a:pt x="1764449" y="2108385"/>
                  <a:pt x="1761359" y="2113020"/>
                </a:cubicBezTo>
                <a:cubicBezTo>
                  <a:pt x="1758269" y="2117655"/>
                  <a:pt x="1758268" y="2120745"/>
                  <a:pt x="1752088" y="2122290"/>
                </a:cubicBezTo>
                <a:cubicBezTo>
                  <a:pt x="1745908" y="2123835"/>
                  <a:pt x="1730458" y="2119200"/>
                  <a:pt x="1724278" y="2122290"/>
                </a:cubicBezTo>
                <a:cubicBezTo>
                  <a:pt x="1718098" y="2125380"/>
                  <a:pt x="1725822" y="2137742"/>
                  <a:pt x="1715007" y="2140832"/>
                </a:cubicBezTo>
                <a:cubicBezTo>
                  <a:pt x="1704192" y="2143922"/>
                  <a:pt x="1670200" y="2139287"/>
                  <a:pt x="1659385" y="2140832"/>
                </a:cubicBezTo>
                <a:cubicBezTo>
                  <a:pt x="1648570" y="2142377"/>
                  <a:pt x="1653205" y="2148557"/>
                  <a:pt x="1650115" y="2150102"/>
                </a:cubicBezTo>
                <a:cubicBezTo>
                  <a:pt x="1647025" y="2151647"/>
                  <a:pt x="1643935" y="2148557"/>
                  <a:pt x="1640845" y="2150102"/>
                </a:cubicBezTo>
                <a:cubicBezTo>
                  <a:pt x="1637755" y="2151647"/>
                  <a:pt x="1636209" y="2156283"/>
                  <a:pt x="1631574" y="2159373"/>
                </a:cubicBezTo>
                <a:cubicBezTo>
                  <a:pt x="1626939" y="2162463"/>
                  <a:pt x="1622304" y="2167099"/>
                  <a:pt x="1613034" y="2168644"/>
                </a:cubicBezTo>
                <a:cubicBezTo>
                  <a:pt x="1603764" y="2170189"/>
                  <a:pt x="1575953" y="2168644"/>
                  <a:pt x="1575953" y="2168644"/>
                </a:cubicBezTo>
                <a:lnTo>
                  <a:pt x="1575953" y="2168644"/>
                </a:lnTo>
                <a:lnTo>
                  <a:pt x="1501790" y="2159373"/>
                </a:lnTo>
                <a:lnTo>
                  <a:pt x="1501790" y="2159373"/>
                </a:lnTo>
                <a:cubicBezTo>
                  <a:pt x="1500245" y="2162463"/>
                  <a:pt x="1507971" y="2174824"/>
                  <a:pt x="1492520" y="2177914"/>
                </a:cubicBezTo>
                <a:cubicBezTo>
                  <a:pt x="1477069" y="2181004"/>
                  <a:pt x="1409087" y="2177914"/>
                  <a:pt x="1409087" y="2177914"/>
                </a:cubicBezTo>
                <a:lnTo>
                  <a:pt x="1409087" y="2177914"/>
                </a:lnTo>
                <a:cubicBezTo>
                  <a:pt x="1405997" y="2177914"/>
                  <a:pt x="1395181" y="2176369"/>
                  <a:pt x="1390546" y="2177914"/>
                </a:cubicBezTo>
                <a:cubicBezTo>
                  <a:pt x="1385911" y="2179459"/>
                  <a:pt x="1382821" y="2181005"/>
                  <a:pt x="1381276" y="2187185"/>
                </a:cubicBezTo>
                <a:cubicBezTo>
                  <a:pt x="1379731" y="2193365"/>
                  <a:pt x="1390546" y="2205726"/>
                  <a:pt x="1381276" y="2214997"/>
                </a:cubicBezTo>
                <a:cubicBezTo>
                  <a:pt x="1372006" y="2224268"/>
                  <a:pt x="1336469" y="2238174"/>
                  <a:pt x="1325654" y="2242809"/>
                </a:cubicBezTo>
                <a:cubicBezTo>
                  <a:pt x="1314839" y="2247444"/>
                  <a:pt x="1316384" y="2242809"/>
                  <a:pt x="1316384" y="2242809"/>
                </a:cubicBezTo>
                <a:lnTo>
                  <a:pt x="1214411" y="2242809"/>
                </a:lnTo>
                <a:lnTo>
                  <a:pt x="1214411" y="2242809"/>
                </a:lnTo>
                <a:lnTo>
                  <a:pt x="1186600" y="2242809"/>
                </a:lnTo>
                <a:cubicBezTo>
                  <a:pt x="1180420" y="2242809"/>
                  <a:pt x="1183509" y="2239719"/>
                  <a:pt x="1177329" y="2242809"/>
                </a:cubicBezTo>
                <a:cubicBezTo>
                  <a:pt x="1171149" y="2245899"/>
                  <a:pt x="1164968" y="2258261"/>
                  <a:pt x="1149518" y="2261351"/>
                </a:cubicBezTo>
                <a:cubicBezTo>
                  <a:pt x="1134067" y="2264441"/>
                  <a:pt x="1084626" y="2261351"/>
                  <a:pt x="1084626" y="2261351"/>
                </a:cubicBezTo>
                <a:lnTo>
                  <a:pt x="1029004" y="2261351"/>
                </a:lnTo>
                <a:lnTo>
                  <a:pt x="1029004" y="2261351"/>
                </a:lnTo>
                <a:cubicBezTo>
                  <a:pt x="1021279" y="2259806"/>
                  <a:pt x="990378" y="2250535"/>
                  <a:pt x="982653" y="2252080"/>
                </a:cubicBezTo>
                <a:cubicBezTo>
                  <a:pt x="974928" y="2253625"/>
                  <a:pt x="988833" y="2262895"/>
                  <a:pt x="982653" y="2270621"/>
                </a:cubicBezTo>
                <a:cubicBezTo>
                  <a:pt x="976473" y="2278347"/>
                  <a:pt x="956387" y="2292254"/>
                  <a:pt x="945572" y="2298434"/>
                </a:cubicBezTo>
                <a:cubicBezTo>
                  <a:pt x="934757" y="2304614"/>
                  <a:pt x="925486" y="2303069"/>
                  <a:pt x="917761" y="2307704"/>
                </a:cubicBezTo>
                <a:cubicBezTo>
                  <a:pt x="910036" y="2312339"/>
                  <a:pt x="910035" y="2316975"/>
                  <a:pt x="899220" y="2326246"/>
                </a:cubicBezTo>
                <a:cubicBezTo>
                  <a:pt x="888405" y="2335517"/>
                  <a:pt x="866774" y="2358693"/>
                  <a:pt x="852869" y="2363328"/>
                </a:cubicBezTo>
                <a:cubicBezTo>
                  <a:pt x="838964" y="2367963"/>
                  <a:pt x="831237" y="2355603"/>
                  <a:pt x="815787" y="2354058"/>
                </a:cubicBezTo>
                <a:cubicBezTo>
                  <a:pt x="800337" y="2352513"/>
                  <a:pt x="774071" y="2352513"/>
                  <a:pt x="760166" y="2354058"/>
                </a:cubicBezTo>
                <a:cubicBezTo>
                  <a:pt x="746261" y="2355603"/>
                  <a:pt x="732355" y="2363328"/>
                  <a:pt x="732355" y="2363328"/>
                </a:cubicBezTo>
                <a:cubicBezTo>
                  <a:pt x="723085" y="2366418"/>
                  <a:pt x="710724" y="2369509"/>
                  <a:pt x="704544" y="2372599"/>
                </a:cubicBezTo>
                <a:cubicBezTo>
                  <a:pt x="698364" y="2375689"/>
                  <a:pt x="706088" y="2374144"/>
                  <a:pt x="695273" y="2381870"/>
                </a:cubicBezTo>
                <a:cubicBezTo>
                  <a:pt x="684458" y="2389596"/>
                  <a:pt x="656647" y="2411228"/>
                  <a:pt x="639652" y="2418953"/>
                </a:cubicBezTo>
                <a:cubicBezTo>
                  <a:pt x="622657" y="2426678"/>
                  <a:pt x="601025" y="2422043"/>
                  <a:pt x="593300" y="2428223"/>
                </a:cubicBezTo>
                <a:cubicBezTo>
                  <a:pt x="585575" y="2434403"/>
                  <a:pt x="597935" y="2448309"/>
                  <a:pt x="593300" y="2456035"/>
                </a:cubicBezTo>
                <a:cubicBezTo>
                  <a:pt x="588665" y="2463761"/>
                  <a:pt x="570124" y="2466851"/>
                  <a:pt x="565489" y="2474577"/>
                </a:cubicBezTo>
                <a:cubicBezTo>
                  <a:pt x="560854" y="2482303"/>
                  <a:pt x="565489" y="2502389"/>
                  <a:pt x="565489" y="2502389"/>
                </a:cubicBezTo>
                <a:lnTo>
                  <a:pt x="565489" y="2502389"/>
                </a:lnTo>
                <a:cubicBezTo>
                  <a:pt x="565489" y="2503934"/>
                  <a:pt x="574759" y="2503935"/>
                  <a:pt x="565489" y="2511660"/>
                </a:cubicBezTo>
                <a:cubicBezTo>
                  <a:pt x="556219" y="2519386"/>
                  <a:pt x="526862" y="2542562"/>
                  <a:pt x="509867" y="2548742"/>
                </a:cubicBezTo>
                <a:cubicBezTo>
                  <a:pt x="492871" y="2554922"/>
                  <a:pt x="471241" y="2544107"/>
                  <a:pt x="463516" y="2548742"/>
                </a:cubicBezTo>
                <a:cubicBezTo>
                  <a:pt x="455791" y="2553377"/>
                  <a:pt x="466606" y="2568828"/>
                  <a:pt x="463516" y="2576554"/>
                </a:cubicBezTo>
                <a:cubicBezTo>
                  <a:pt x="460426" y="2584280"/>
                  <a:pt x="448065" y="2585825"/>
                  <a:pt x="444975" y="2595096"/>
                </a:cubicBezTo>
                <a:cubicBezTo>
                  <a:pt x="441885" y="2604367"/>
                  <a:pt x="448065" y="2625999"/>
                  <a:pt x="444975" y="2632179"/>
                </a:cubicBezTo>
                <a:cubicBezTo>
                  <a:pt x="441885" y="2638359"/>
                  <a:pt x="426434" y="2632179"/>
                  <a:pt x="426434" y="2632179"/>
                </a:cubicBezTo>
                <a:lnTo>
                  <a:pt x="361542" y="2632179"/>
                </a:lnTo>
                <a:cubicBezTo>
                  <a:pt x="347637" y="2632179"/>
                  <a:pt x="349182" y="2625999"/>
                  <a:pt x="343002" y="2632179"/>
                </a:cubicBezTo>
                <a:cubicBezTo>
                  <a:pt x="336822" y="2638359"/>
                  <a:pt x="324461" y="2669261"/>
                  <a:pt x="324461" y="2669261"/>
                </a:cubicBezTo>
                <a:lnTo>
                  <a:pt x="315191" y="2687803"/>
                </a:lnTo>
                <a:cubicBezTo>
                  <a:pt x="310556" y="2697074"/>
                  <a:pt x="305920" y="2718706"/>
                  <a:pt x="296650" y="2724886"/>
                </a:cubicBezTo>
                <a:cubicBezTo>
                  <a:pt x="287380" y="2731067"/>
                  <a:pt x="265749" y="2726431"/>
                  <a:pt x="259569" y="2724886"/>
                </a:cubicBezTo>
                <a:cubicBezTo>
                  <a:pt x="253389" y="2723341"/>
                  <a:pt x="268839" y="2717160"/>
                  <a:pt x="259569" y="2715615"/>
                </a:cubicBezTo>
                <a:cubicBezTo>
                  <a:pt x="250299" y="2714070"/>
                  <a:pt x="216307" y="2710980"/>
                  <a:pt x="203947" y="2715615"/>
                </a:cubicBezTo>
                <a:cubicBezTo>
                  <a:pt x="191587" y="2720250"/>
                  <a:pt x="193131" y="2737246"/>
                  <a:pt x="185406" y="2743427"/>
                </a:cubicBezTo>
                <a:cubicBezTo>
                  <a:pt x="177681" y="2749608"/>
                  <a:pt x="168411" y="2748063"/>
                  <a:pt x="157596" y="2752698"/>
                </a:cubicBezTo>
                <a:cubicBezTo>
                  <a:pt x="146781" y="2757333"/>
                  <a:pt x="129784" y="2765059"/>
                  <a:pt x="120514" y="2771239"/>
                </a:cubicBezTo>
                <a:cubicBezTo>
                  <a:pt x="111244" y="2777420"/>
                  <a:pt x="109699" y="2786691"/>
                  <a:pt x="101974" y="2789781"/>
                </a:cubicBezTo>
                <a:cubicBezTo>
                  <a:pt x="94249" y="2792871"/>
                  <a:pt x="83433" y="2791326"/>
                  <a:pt x="74163" y="2789781"/>
                </a:cubicBezTo>
                <a:cubicBezTo>
                  <a:pt x="64893" y="2788236"/>
                  <a:pt x="58712" y="2768149"/>
                  <a:pt x="46352" y="2780510"/>
                </a:cubicBezTo>
                <a:cubicBezTo>
                  <a:pt x="33991" y="2792871"/>
                  <a:pt x="0" y="2863946"/>
                  <a:pt x="0" y="2863946"/>
                </a:cubicBezTo>
                <a:lnTo>
                  <a:pt x="0" y="2863946"/>
                </a:lnTo>
              </a:path>
            </a:pathLst>
          </a:custGeom>
          <a:ln w="38100" cmpd="sng">
            <a:solidFill>
              <a:srgbClr val="FFFF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nvGrpSpPr>
          <p:cNvPr id="100" name="Group 16"/>
          <p:cNvGrpSpPr>
            <a:grpSpLocks/>
          </p:cNvGrpSpPr>
          <p:nvPr/>
        </p:nvGrpSpPr>
        <p:grpSpPr bwMode="auto">
          <a:xfrm>
            <a:off x="6673034" y="3742520"/>
            <a:ext cx="2271840" cy="2117020"/>
            <a:chOff x="2493433" y="3213100"/>
            <a:chExt cx="5194300" cy="1550826"/>
          </a:xfrm>
        </p:grpSpPr>
        <p:sp>
          <p:nvSpPr>
            <p:cNvPr id="127" name="Freeform 126"/>
            <p:cNvSpPr/>
            <p:nvPr/>
          </p:nvSpPr>
          <p:spPr>
            <a:xfrm>
              <a:off x="6900333" y="3213100"/>
              <a:ext cx="787400" cy="126707"/>
            </a:xfrm>
            <a:custGeom>
              <a:avLst/>
              <a:gdLst>
                <a:gd name="connsiteX0" fmla="*/ 787066 w 787066"/>
                <a:gd name="connsiteY0" fmla="*/ 0 h 127000"/>
                <a:gd name="connsiteX1" fmla="*/ 537300 w 787066"/>
                <a:gd name="connsiteY1" fmla="*/ 0 h 127000"/>
                <a:gd name="connsiteX2" fmla="*/ 537300 w 787066"/>
                <a:gd name="connsiteY2" fmla="*/ 0 h 127000"/>
                <a:gd name="connsiteX3" fmla="*/ 537300 w 787066"/>
                <a:gd name="connsiteY3" fmla="*/ 29633 h 127000"/>
                <a:gd name="connsiteX4" fmla="*/ 537300 w 787066"/>
                <a:gd name="connsiteY4" fmla="*/ 46567 h 127000"/>
                <a:gd name="connsiteX5" fmla="*/ 367966 w 787066"/>
                <a:gd name="connsiteY5" fmla="*/ 46567 h 127000"/>
                <a:gd name="connsiteX6" fmla="*/ 291766 w 787066"/>
                <a:gd name="connsiteY6" fmla="*/ 46567 h 127000"/>
                <a:gd name="connsiteX7" fmla="*/ 279066 w 787066"/>
                <a:gd name="connsiteY7" fmla="*/ 42333 h 127000"/>
                <a:gd name="connsiteX8" fmla="*/ 283300 w 787066"/>
                <a:gd name="connsiteY8" fmla="*/ 80433 h 127000"/>
                <a:gd name="connsiteX9" fmla="*/ 283300 w 787066"/>
                <a:gd name="connsiteY9" fmla="*/ 80433 h 127000"/>
                <a:gd name="connsiteX10" fmla="*/ 139366 w 787066"/>
                <a:gd name="connsiteY10" fmla="*/ 76200 h 127000"/>
                <a:gd name="connsiteX11" fmla="*/ 139366 w 787066"/>
                <a:gd name="connsiteY11" fmla="*/ 76200 h 127000"/>
                <a:gd name="connsiteX12" fmla="*/ 139366 w 787066"/>
                <a:gd name="connsiteY12" fmla="*/ 105833 h 127000"/>
                <a:gd name="connsiteX13" fmla="*/ 139366 w 787066"/>
                <a:gd name="connsiteY13" fmla="*/ 105833 h 127000"/>
                <a:gd name="connsiteX14" fmla="*/ 12366 w 787066"/>
                <a:gd name="connsiteY14" fmla="*/ 105833 h 127000"/>
                <a:gd name="connsiteX15" fmla="*/ 3900 w 787066"/>
                <a:gd name="connsiteY15" fmla="*/ 122767 h 127000"/>
                <a:gd name="connsiteX16" fmla="*/ 3900 w 787066"/>
                <a:gd name="connsiteY16" fmla="*/ 12700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066" h="127000">
                  <a:moveTo>
                    <a:pt x="787066" y="0"/>
                  </a:moveTo>
                  <a:lnTo>
                    <a:pt x="537300" y="0"/>
                  </a:lnTo>
                  <a:lnTo>
                    <a:pt x="537300" y="0"/>
                  </a:lnTo>
                  <a:lnTo>
                    <a:pt x="537300" y="29633"/>
                  </a:lnTo>
                  <a:cubicBezTo>
                    <a:pt x="537300" y="37394"/>
                    <a:pt x="565522" y="43745"/>
                    <a:pt x="537300" y="46567"/>
                  </a:cubicBezTo>
                  <a:cubicBezTo>
                    <a:pt x="509078" y="49389"/>
                    <a:pt x="367966" y="46567"/>
                    <a:pt x="367966" y="46567"/>
                  </a:cubicBezTo>
                  <a:cubicBezTo>
                    <a:pt x="327044" y="46567"/>
                    <a:pt x="306583" y="47273"/>
                    <a:pt x="291766" y="46567"/>
                  </a:cubicBezTo>
                  <a:cubicBezTo>
                    <a:pt x="276949" y="45861"/>
                    <a:pt x="280477" y="36689"/>
                    <a:pt x="279066" y="42333"/>
                  </a:cubicBezTo>
                  <a:cubicBezTo>
                    <a:pt x="277655" y="47977"/>
                    <a:pt x="283300" y="80433"/>
                    <a:pt x="283300" y="80433"/>
                  </a:cubicBezTo>
                  <a:lnTo>
                    <a:pt x="283300" y="80433"/>
                  </a:lnTo>
                  <a:lnTo>
                    <a:pt x="139366" y="76200"/>
                  </a:lnTo>
                  <a:lnTo>
                    <a:pt x="139366" y="76200"/>
                  </a:lnTo>
                  <a:lnTo>
                    <a:pt x="139366" y="105833"/>
                  </a:lnTo>
                  <a:lnTo>
                    <a:pt x="139366" y="105833"/>
                  </a:lnTo>
                  <a:cubicBezTo>
                    <a:pt x="118199" y="105833"/>
                    <a:pt x="34944" y="103011"/>
                    <a:pt x="12366" y="105833"/>
                  </a:cubicBezTo>
                  <a:cubicBezTo>
                    <a:pt x="-10212" y="108655"/>
                    <a:pt x="5311" y="119239"/>
                    <a:pt x="3900" y="122767"/>
                  </a:cubicBezTo>
                  <a:cubicBezTo>
                    <a:pt x="2489" y="126295"/>
                    <a:pt x="3194" y="126647"/>
                    <a:pt x="3900" y="127000"/>
                  </a:cubicBezTo>
                </a:path>
              </a:pathLst>
            </a:cu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sp>
          <p:nvSpPr>
            <p:cNvPr id="128" name="Freeform 127"/>
            <p:cNvSpPr/>
            <p:nvPr/>
          </p:nvSpPr>
          <p:spPr>
            <a:xfrm>
              <a:off x="2493433" y="3321961"/>
              <a:ext cx="4437062" cy="1441965"/>
            </a:xfrm>
            <a:custGeom>
              <a:avLst/>
              <a:gdLst>
                <a:gd name="connsiteX0" fmla="*/ 4436534 w 4436534"/>
                <a:gd name="connsiteY0" fmla="*/ 0 h 1440759"/>
                <a:gd name="connsiteX1" fmla="*/ 4360334 w 4436534"/>
                <a:gd name="connsiteY1" fmla="*/ 25400 h 1440759"/>
                <a:gd name="connsiteX2" fmla="*/ 4364567 w 4436534"/>
                <a:gd name="connsiteY2" fmla="*/ 46566 h 1440759"/>
                <a:gd name="connsiteX3" fmla="*/ 4305300 w 4436534"/>
                <a:gd name="connsiteY3" fmla="*/ 46566 h 1440759"/>
                <a:gd name="connsiteX4" fmla="*/ 4301067 w 4436534"/>
                <a:gd name="connsiteY4" fmla="*/ 50800 h 1440759"/>
                <a:gd name="connsiteX5" fmla="*/ 4301067 w 4436534"/>
                <a:gd name="connsiteY5" fmla="*/ 71966 h 1440759"/>
                <a:gd name="connsiteX6" fmla="*/ 4275667 w 4436534"/>
                <a:gd name="connsiteY6" fmla="*/ 67733 h 1440759"/>
                <a:gd name="connsiteX7" fmla="*/ 4279900 w 4436534"/>
                <a:gd name="connsiteY7" fmla="*/ 101600 h 1440759"/>
                <a:gd name="connsiteX8" fmla="*/ 4182534 w 4436534"/>
                <a:gd name="connsiteY8" fmla="*/ 93133 h 1440759"/>
                <a:gd name="connsiteX9" fmla="*/ 4182534 w 4436534"/>
                <a:gd name="connsiteY9" fmla="*/ 105833 h 1440759"/>
                <a:gd name="connsiteX10" fmla="*/ 4051300 w 4436534"/>
                <a:gd name="connsiteY10" fmla="*/ 105833 h 1440759"/>
                <a:gd name="connsiteX11" fmla="*/ 4047067 w 4436534"/>
                <a:gd name="connsiteY11" fmla="*/ 118533 h 1440759"/>
                <a:gd name="connsiteX12" fmla="*/ 4042834 w 4436534"/>
                <a:gd name="connsiteY12" fmla="*/ 131233 h 1440759"/>
                <a:gd name="connsiteX13" fmla="*/ 4017434 w 4436534"/>
                <a:gd name="connsiteY13" fmla="*/ 148166 h 1440759"/>
                <a:gd name="connsiteX14" fmla="*/ 3970867 w 4436534"/>
                <a:gd name="connsiteY14" fmla="*/ 148166 h 1440759"/>
                <a:gd name="connsiteX15" fmla="*/ 3970867 w 4436534"/>
                <a:gd name="connsiteY15" fmla="*/ 182033 h 1440759"/>
                <a:gd name="connsiteX16" fmla="*/ 3953934 w 4436534"/>
                <a:gd name="connsiteY16" fmla="*/ 182033 h 1440759"/>
                <a:gd name="connsiteX17" fmla="*/ 3953934 w 4436534"/>
                <a:gd name="connsiteY17" fmla="*/ 194733 h 1440759"/>
                <a:gd name="connsiteX18" fmla="*/ 3928534 w 4436534"/>
                <a:gd name="connsiteY18" fmla="*/ 194733 h 1440759"/>
                <a:gd name="connsiteX19" fmla="*/ 3928534 w 4436534"/>
                <a:gd name="connsiteY19" fmla="*/ 211666 h 1440759"/>
                <a:gd name="connsiteX20" fmla="*/ 3822700 w 4436534"/>
                <a:gd name="connsiteY20" fmla="*/ 211666 h 1440759"/>
                <a:gd name="connsiteX21" fmla="*/ 3810000 w 4436534"/>
                <a:gd name="connsiteY21" fmla="*/ 232833 h 1440759"/>
                <a:gd name="connsiteX22" fmla="*/ 3797300 w 4436534"/>
                <a:gd name="connsiteY22" fmla="*/ 258233 h 1440759"/>
                <a:gd name="connsiteX23" fmla="*/ 3776134 w 4436534"/>
                <a:gd name="connsiteY23" fmla="*/ 279400 h 1440759"/>
                <a:gd name="connsiteX24" fmla="*/ 3750734 w 4436534"/>
                <a:gd name="connsiteY24" fmla="*/ 279400 h 1440759"/>
                <a:gd name="connsiteX25" fmla="*/ 3746500 w 4436534"/>
                <a:gd name="connsiteY25" fmla="*/ 292100 h 1440759"/>
                <a:gd name="connsiteX26" fmla="*/ 3708400 w 4436534"/>
                <a:gd name="connsiteY26" fmla="*/ 292100 h 1440759"/>
                <a:gd name="connsiteX27" fmla="*/ 3704167 w 4436534"/>
                <a:gd name="connsiteY27" fmla="*/ 309033 h 1440759"/>
                <a:gd name="connsiteX28" fmla="*/ 3687234 w 4436534"/>
                <a:gd name="connsiteY28" fmla="*/ 342900 h 1440759"/>
                <a:gd name="connsiteX29" fmla="*/ 3674534 w 4436534"/>
                <a:gd name="connsiteY29" fmla="*/ 351366 h 1440759"/>
                <a:gd name="connsiteX30" fmla="*/ 3649134 w 4436534"/>
                <a:gd name="connsiteY30" fmla="*/ 351366 h 1440759"/>
                <a:gd name="connsiteX31" fmla="*/ 3640667 w 4436534"/>
                <a:gd name="connsiteY31" fmla="*/ 355600 h 1440759"/>
                <a:gd name="connsiteX32" fmla="*/ 3640667 w 4436534"/>
                <a:gd name="connsiteY32" fmla="*/ 372533 h 1440759"/>
                <a:gd name="connsiteX33" fmla="*/ 3560234 w 4436534"/>
                <a:gd name="connsiteY33" fmla="*/ 368300 h 1440759"/>
                <a:gd name="connsiteX34" fmla="*/ 3556000 w 4436534"/>
                <a:gd name="connsiteY34" fmla="*/ 381000 h 1440759"/>
                <a:gd name="connsiteX35" fmla="*/ 3543300 w 4436534"/>
                <a:gd name="connsiteY35" fmla="*/ 393700 h 1440759"/>
                <a:gd name="connsiteX36" fmla="*/ 3513667 w 4436534"/>
                <a:gd name="connsiteY36" fmla="*/ 406400 h 1440759"/>
                <a:gd name="connsiteX37" fmla="*/ 3500967 w 4436534"/>
                <a:gd name="connsiteY37" fmla="*/ 427566 h 1440759"/>
                <a:gd name="connsiteX38" fmla="*/ 3492500 w 4436534"/>
                <a:gd name="connsiteY38" fmla="*/ 444500 h 1440759"/>
                <a:gd name="connsiteX39" fmla="*/ 3484034 w 4436534"/>
                <a:gd name="connsiteY39" fmla="*/ 452966 h 1440759"/>
                <a:gd name="connsiteX40" fmla="*/ 3471334 w 4436534"/>
                <a:gd name="connsiteY40" fmla="*/ 457200 h 1440759"/>
                <a:gd name="connsiteX41" fmla="*/ 3458634 w 4436534"/>
                <a:gd name="connsiteY41" fmla="*/ 491066 h 1440759"/>
                <a:gd name="connsiteX42" fmla="*/ 3437467 w 4436534"/>
                <a:gd name="connsiteY42" fmla="*/ 495300 h 1440759"/>
                <a:gd name="connsiteX43" fmla="*/ 3437467 w 4436534"/>
                <a:gd name="connsiteY43" fmla="*/ 512233 h 1440759"/>
                <a:gd name="connsiteX44" fmla="*/ 3424767 w 4436534"/>
                <a:gd name="connsiteY44" fmla="*/ 512233 h 1440759"/>
                <a:gd name="connsiteX45" fmla="*/ 3395134 w 4436534"/>
                <a:gd name="connsiteY45" fmla="*/ 520700 h 1440759"/>
                <a:gd name="connsiteX46" fmla="*/ 3369734 w 4436534"/>
                <a:gd name="connsiteY46" fmla="*/ 520700 h 1440759"/>
                <a:gd name="connsiteX47" fmla="*/ 3369734 w 4436534"/>
                <a:gd name="connsiteY47" fmla="*/ 529166 h 1440759"/>
                <a:gd name="connsiteX48" fmla="*/ 3327400 w 4436534"/>
                <a:gd name="connsiteY48" fmla="*/ 537633 h 1440759"/>
                <a:gd name="connsiteX49" fmla="*/ 3285067 w 4436534"/>
                <a:gd name="connsiteY49" fmla="*/ 529166 h 1440759"/>
                <a:gd name="connsiteX50" fmla="*/ 3263900 w 4436534"/>
                <a:gd name="connsiteY50" fmla="*/ 533400 h 1440759"/>
                <a:gd name="connsiteX51" fmla="*/ 3263900 w 4436534"/>
                <a:gd name="connsiteY51" fmla="*/ 541866 h 1440759"/>
                <a:gd name="connsiteX52" fmla="*/ 3230034 w 4436534"/>
                <a:gd name="connsiteY52" fmla="*/ 541866 h 1440759"/>
                <a:gd name="connsiteX53" fmla="*/ 3225800 w 4436534"/>
                <a:gd name="connsiteY53" fmla="*/ 567266 h 1440759"/>
                <a:gd name="connsiteX54" fmla="*/ 3217334 w 4436534"/>
                <a:gd name="connsiteY54" fmla="*/ 592666 h 1440759"/>
                <a:gd name="connsiteX55" fmla="*/ 3183467 w 4436534"/>
                <a:gd name="connsiteY55" fmla="*/ 584200 h 1440759"/>
                <a:gd name="connsiteX56" fmla="*/ 3162300 w 4436534"/>
                <a:gd name="connsiteY56" fmla="*/ 584200 h 1440759"/>
                <a:gd name="connsiteX57" fmla="*/ 3158067 w 4436534"/>
                <a:gd name="connsiteY57" fmla="*/ 588433 h 1440759"/>
                <a:gd name="connsiteX58" fmla="*/ 3136900 w 4436534"/>
                <a:gd name="connsiteY58" fmla="*/ 592666 h 1440759"/>
                <a:gd name="connsiteX59" fmla="*/ 3098800 w 4436534"/>
                <a:gd name="connsiteY59" fmla="*/ 592666 h 1440759"/>
                <a:gd name="connsiteX60" fmla="*/ 3077634 w 4436534"/>
                <a:gd name="connsiteY60" fmla="*/ 613833 h 1440759"/>
                <a:gd name="connsiteX61" fmla="*/ 3060700 w 4436534"/>
                <a:gd name="connsiteY61" fmla="*/ 618066 h 1440759"/>
                <a:gd name="connsiteX62" fmla="*/ 3039534 w 4436534"/>
                <a:gd name="connsiteY62" fmla="*/ 647700 h 1440759"/>
                <a:gd name="connsiteX63" fmla="*/ 3022600 w 4436534"/>
                <a:gd name="connsiteY63" fmla="*/ 656166 h 1440759"/>
                <a:gd name="connsiteX64" fmla="*/ 3009900 w 4436534"/>
                <a:gd name="connsiteY64" fmla="*/ 673100 h 1440759"/>
                <a:gd name="connsiteX65" fmla="*/ 2984500 w 4436534"/>
                <a:gd name="connsiteY65" fmla="*/ 673100 h 1440759"/>
                <a:gd name="connsiteX66" fmla="*/ 2785534 w 4436534"/>
                <a:gd name="connsiteY66" fmla="*/ 668866 h 1440759"/>
                <a:gd name="connsiteX67" fmla="*/ 2772834 w 4436534"/>
                <a:gd name="connsiteY67" fmla="*/ 690033 h 1440759"/>
                <a:gd name="connsiteX68" fmla="*/ 2730500 w 4436534"/>
                <a:gd name="connsiteY68" fmla="*/ 694266 h 1440759"/>
                <a:gd name="connsiteX69" fmla="*/ 2717800 w 4436534"/>
                <a:gd name="connsiteY69" fmla="*/ 719666 h 1440759"/>
                <a:gd name="connsiteX70" fmla="*/ 2675467 w 4436534"/>
                <a:gd name="connsiteY70" fmla="*/ 732366 h 1440759"/>
                <a:gd name="connsiteX71" fmla="*/ 2650067 w 4436534"/>
                <a:gd name="connsiteY71" fmla="*/ 740833 h 1440759"/>
                <a:gd name="connsiteX72" fmla="*/ 2650067 w 4436534"/>
                <a:gd name="connsiteY72" fmla="*/ 749300 h 1440759"/>
                <a:gd name="connsiteX73" fmla="*/ 2607734 w 4436534"/>
                <a:gd name="connsiteY73" fmla="*/ 757766 h 1440759"/>
                <a:gd name="connsiteX74" fmla="*/ 2561167 w 4436534"/>
                <a:gd name="connsiteY74" fmla="*/ 757766 h 1440759"/>
                <a:gd name="connsiteX75" fmla="*/ 2497667 w 4436534"/>
                <a:gd name="connsiteY75" fmla="*/ 791633 h 1440759"/>
                <a:gd name="connsiteX76" fmla="*/ 2497667 w 4436534"/>
                <a:gd name="connsiteY76" fmla="*/ 795866 h 1440759"/>
                <a:gd name="connsiteX77" fmla="*/ 2455334 w 4436534"/>
                <a:gd name="connsiteY77" fmla="*/ 825500 h 1440759"/>
                <a:gd name="connsiteX78" fmla="*/ 2451100 w 4436534"/>
                <a:gd name="connsiteY78" fmla="*/ 833966 h 1440759"/>
                <a:gd name="connsiteX79" fmla="*/ 2438400 w 4436534"/>
                <a:gd name="connsiteY79" fmla="*/ 838200 h 1440759"/>
                <a:gd name="connsiteX80" fmla="*/ 2332567 w 4436534"/>
                <a:gd name="connsiteY80" fmla="*/ 838200 h 1440759"/>
                <a:gd name="connsiteX81" fmla="*/ 2319867 w 4436534"/>
                <a:gd name="connsiteY81" fmla="*/ 855133 h 1440759"/>
                <a:gd name="connsiteX82" fmla="*/ 2197100 w 4436534"/>
                <a:gd name="connsiteY82" fmla="*/ 850900 h 1440759"/>
                <a:gd name="connsiteX83" fmla="*/ 2188634 w 4436534"/>
                <a:gd name="connsiteY83" fmla="*/ 855133 h 1440759"/>
                <a:gd name="connsiteX84" fmla="*/ 2154767 w 4436534"/>
                <a:gd name="connsiteY84" fmla="*/ 855133 h 1440759"/>
                <a:gd name="connsiteX85" fmla="*/ 2129367 w 4436534"/>
                <a:gd name="connsiteY85" fmla="*/ 884766 h 1440759"/>
                <a:gd name="connsiteX86" fmla="*/ 2078567 w 4436534"/>
                <a:gd name="connsiteY86" fmla="*/ 872066 h 1440759"/>
                <a:gd name="connsiteX87" fmla="*/ 2010834 w 4436534"/>
                <a:gd name="connsiteY87" fmla="*/ 876300 h 1440759"/>
                <a:gd name="connsiteX88" fmla="*/ 1985434 w 4436534"/>
                <a:gd name="connsiteY88" fmla="*/ 884766 h 1440759"/>
                <a:gd name="connsiteX89" fmla="*/ 1951567 w 4436534"/>
                <a:gd name="connsiteY89" fmla="*/ 893233 h 1440759"/>
                <a:gd name="connsiteX90" fmla="*/ 1896534 w 4436534"/>
                <a:gd name="connsiteY90" fmla="*/ 901700 h 1440759"/>
                <a:gd name="connsiteX91" fmla="*/ 1883834 w 4436534"/>
                <a:gd name="connsiteY91" fmla="*/ 914400 h 1440759"/>
                <a:gd name="connsiteX92" fmla="*/ 1828800 w 4436534"/>
                <a:gd name="connsiteY92" fmla="*/ 935566 h 1440759"/>
                <a:gd name="connsiteX93" fmla="*/ 1824567 w 4436534"/>
                <a:gd name="connsiteY93" fmla="*/ 948266 h 1440759"/>
                <a:gd name="connsiteX94" fmla="*/ 1782234 w 4436534"/>
                <a:gd name="connsiteY94" fmla="*/ 948266 h 1440759"/>
                <a:gd name="connsiteX95" fmla="*/ 1735667 w 4436534"/>
                <a:gd name="connsiteY95" fmla="*/ 965200 h 1440759"/>
                <a:gd name="connsiteX96" fmla="*/ 1727200 w 4436534"/>
                <a:gd name="connsiteY96" fmla="*/ 986366 h 1440759"/>
                <a:gd name="connsiteX97" fmla="*/ 1697567 w 4436534"/>
                <a:gd name="connsiteY97" fmla="*/ 994833 h 1440759"/>
                <a:gd name="connsiteX98" fmla="*/ 1672167 w 4436534"/>
                <a:gd name="connsiteY98" fmla="*/ 1011766 h 1440759"/>
                <a:gd name="connsiteX99" fmla="*/ 1595967 w 4436534"/>
                <a:gd name="connsiteY99" fmla="*/ 1016000 h 1440759"/>
                <a:gd name="connsiteX100" fmla="*/ 1583267 w 4436534"/>
                <a:gd name="connsiteY100" fmla="*/ 1037166 h 1440759"/>
                <a:gd name="connsiteX101" fmla="*/ 1519767 w 4436534"/>
                <a:gd name="connsiteY101" fmla="*/ 1045633 h 1440759"/>
                <a:gd name="connsiteX102" fmla="*/ 1502834 w 4436534"/>
                <a:gd name="connsiteY102" fmla="*/ 1054100 h 1440759"/>
                <a:gd name="connsiteX103" fmla="*/ 1481667 w 4436534"/>
                <a:gd name="connsiteY103" fmla="*/ 1054100 h 1440759"/>
                <a:gd name="connsiteX104" fmla="*/ 1473200 w 4436534"/>
                <a:gd name="connsiteY104" fmla="*/ 1066800 h 1440759"/>
                <a:gd name="connsiteX105" fmla="*/ 1435100 w 4436534"/>
                <a:gd name="connsiteY105" fmla="*/ 1071033 h 1440759"/>
                <a:gd name="connsiteX106" fmla="*/ 1435100 w 4436534"/>
                <a:gd name="connsiteY106" fmla="*/ 1104900 h 1440759"/>
                <a:gd name="connsiteX107" fmla="*/ 1380067 w 4436534"/>
                <a:gd name="connsiteY107" fmla="*/ 1092200 h 1440759"/>
                <a:gd name="connsiteX108" fmla="*/ 1367367 w 4436534"/>
                <a:gd name="connsiteY108" fmla="*/ 1104900 h 1440759"/>
                <a:gd name="connsiteX109" fmla="*/ 1354667 w 4436534"/>
                <a:gd name="connsiteY109" fmla="*/ 1117600 h 1440759"/>
                <a:gd name="connsiteX110" fmla="*/ 1299634 w 4436534"/>
                <a:gd name="connsiteY110" fmla="*/ 1117600 h 1440759"/>
                <a:gd name="connsiteX111" fmla="*/ 1295400 w 4436534"/>
                <a:gd name="connsiteY111" fmla="*/ 1143000 h 1440759"/>
                <a:gd name="connsiteX112" fmla="*/ 1282700 w 4436534"/>
                <a:gd name="connsiteY112" fmla="*/ 1143000 h 1440759"/>
                <a:gd name="connsiteX113" fmla="*/ 1219200 w 4436534"/>
                <a:gd name="connsiteY113" fmla="*/ 1147233 h 1440759"/>
                <a:gd name="connsiteX114" fmla="*/ 1185334 w 4436534"/>
                <a:gd name="connsiteY114" fmla="*/ 1147233 h 1440759"/>
                <a:gd name="connsiteX115" fmla="*/ 1155700 w 4436534"/>
                <a:gd name="connsiteY115" fmla="*/ 1159933 h 1440759"/>
                <a:gd name="connsiteX116" fmla="*/ 1130300 w 4436534"/>
                <a:gd name="connsiteY116" fmla="*/ 1159933 h 1440759"/>
                <a:gd name="connsiteX117" fmla="*/ 1092200 w 4436534"/>
                <a:gd name="connsiteY117" fmla="*/ 1164166 h 1440759"/>
                <a:gd name="connsiteX118" fmla="*/ 1083734 w 4436534"/>
                <a:gd name="connsiteY118" fmla="*/ 1198033 h 1440759"/>
                <a:gd name="connsiteX119" fmla="*/ 1066800 w 4436534"/>
                <a:gd name="connsiteY119" fmla="*/ 1206500 h 1440759"/>
                <a:gd name="connsiteX120" fmla="*/ 1062567 w 4436534"/>
                <a:gd name="connsiteY120" fmla="*/ 1219200 h 1440759"/>
                <a:gd name="connsiteX121" fmla="*/ 973667 w 4436534"/>
                <a:gd name="connsiteY121" fmla="*/ 1214966 h 1440759"/>
                <a:gd name="connsiteX122" fmla="*/ 960967 w 4436534"/>
                <a:gd name="connsiteY122" fmla="*/ 1227666 h 1440759"/>
                <a:gd name="connsiteX123" fmla="*/ 931334 w 4436534"/>
                <a:gd name="connsiteY123" fmla="*/ 1244600 h 1440759"/>
                <a:gd name="connsiteX124" fmla="*/ 897467 w 4436534"/>
                <a:gd name="connsiteY124" fmla="*/ 1244600 h 1440759"/>
                <a:gd name="connsiteX125" fmla="*/ 893234 w 4436534"/>
                <a:gd name="connsiteY125" fmla="*/ 1265766 h 1440759"/>
                <a:gd name="connsiteX126" fmla="*/ 863600 w 4436534"/>
                <a:gd name="connsiteY126" fmla="*/ 1257300 h 1440759"/>
                <a:gd name="connsiteX127" fmla="*/ 842434 w 4436534"/>
                <a:gd name="connsiteY127" fmla="*/ 1265766 h 1440759"/>
                <a:gd name="connsiteX128" fmla="*/ 795867 w 4436534"/>
                <a:gd name="connsiteY128" fmla="*/ 1291166 h 1440759"/>
                <a:gd name="connsiteX129" fmla="*/ 821267 w 4436534"/>
                <a:gd name="connsiteY129" fmla="*/ 1303866 h 1440759"/>
                <a:gd name="connsiteX130" fmla="*/ 778934 w 4436534"/>
                <a:gd name="connsiteY130" fmla="*/ 1299633 h 1440759"/>
                <a:gd name="connsiteX131" fmla="*/ 740834 w 4436534"/>
                <a:gd name="connsiteY131" fmla="*/ 1299633 h 1440759"/>
                <a:gd name="connsiteX132" fmla="*/ 702734 w 4436534"/>
                <a:gd name="connsiteY132" fmla="*/ 1299633 h 1440759"/>
                <a:gd name="connsiteX133" fmla="*/ 685800 w 4436534"/>
                <a:gd name="connsiteY133" fmla="*/ 1312333 h 1440759"/>
                <a:gd name="connsiteX134" fmla="*/ 677334 w 4436534"/>
                <a:gd name="connsiteY134" fmla="*/ 1325033 h 1440759"/>
                <a:gd name="connsiteX135" fmla="*/ 605367 w 4436534"/>
                <a:gd name="connsiteY135" fmla="*/ 1320800 h 1440759"/>
                <a:gd name="connsiteX136" fmla="*/ 601134 w 4436534"/>
                <a:gd name="connsiteY136" fmla="*/ 1333500 h 1440759"/>
                <a:gd name="connsiteX137" fmla="*/ 575734 w 4436534"/>
                <a:gd name="connsiteY137" fmla="*/ 1346200 h 1440759"/>
                <a:gd name="connsiteX138" fmla="*/ 520700 w 4436534"/>
                <a:gd name="connsiteY138" fmla="*/ 1346200 h 1440759"/>
                <a:gd name="connsiteX139" fmla="*/ 512234 w 4436534"/>
                <a:gd name="connsiteY139" fmla="*/ 1367366 h 1440759"/>
                <a:gd name="connsiteX140" fmla="*/ 482600 w 4436534"/>
                <a:gd name="connsiteY140" fmla="*/ 1367366 h 1440759"/>
                <a:gd name="connsiteX141" fmla="*/ 427567 w 4436534"/>
                <a:gd name="connsiteY141" fmla="*/ 1371600 h 1440759"/>
                <a:gd name="connsiteX142" fmla="*/ 393700 w 4436534"/>
                <a:gd name="connsiteY142" fmla="*/ 1380066 h 1440759"/>
                <a:gd name="connsiteX143" fmla="*/ 342900 w 4436534"/>
                <a:gd name="connsiteY143" fmla="*/ 1397000 h 1440759"/>
                <a:gd name="connsiteX144" fmla="*/ 342900 w 4436534"/>
                <a:gd name="connsiteY144" fmla="*/ 1409700 h 1440759"/>
                <a:gd name="connsiteX145" fmla="*/ 270934 w 4436534"/>
                <a:gd name="connsiteY145" fmla="*/ 1409700 h 1440759"/>
                <a:gd name="connsiteX146" fmla="*/ 228600 w 4436534"/>
                <a:gd name="connsiteY146" fmla="*/ 1401233 h 1440759"/>
                <a:gd name="connsiteX147" fmla="*/ 177800 w 4436534"/>
                <a:gd name="connsiteY147" fmla="*/ 1401233 h 1440759"/>
                <a:gd name="connsiteX148" fmla="*/ 165100 w 4436534"/>
                <a:gd name="connsiteY148" fmla="*/ 1409700 h 1440759"/>
                <a:gd name="connsiteX149" fmla="*/ 160867 w 4436534"/>
                <a:gd name="connsiteY149" fmla="*/ 1418166 h 1440759"/>
                <a:gd name="connsiteX150" fmla="*/ 127000 w 4436534"/>
                <a:gd name="connsiteY150" fmla="*/ 1413933 h 1440759"/>
                <a:gd name="connsiteX151" fmla="*/ 127000 w 4436534"/>
                <a:gd name="connsiteY151" fmla="*/ 1422400 h 1440759"/>
                <a:gd name="connsiteX152" fmla="*/ 118534 w 4436534"/>
                <a:gd name="connsiteY152" fmla="*/ 1439333 h 1440759"/>
                <a:gd name="connsiteX153" fmla="*/ 42334 w 4436534"/>
                <a:gd name="connsiteY153" fmla="*/ 1439333 h 1440759"/>
                <a:gd name="connsiteX154" fmla="*/ 0 w 4436534"/>
                <a:gd name="connsiteY154" fmla="*/ 1435100 h 144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436534" h="1440759">
                  <a:moveTo>
                    <a:pt x="4436534" y="0"/>
                  </a:moveTo>
                  <a:cubicBezTo>
                    <a:pt x="4404431" y="8819"/>
                    <a:pt x="4372328" y="17639"/>
                    <a:pt x="4360334" y="25400"/>
                  </a:cubicBezTo>
                  <a:cubicBezTo>
                    <a:pt x="4348340" y="33161"/>
                    <a:pt x="4373739" y="43038"/>
                    <a:pt x="4364567" y="46566"/>
                  </a:cubicBezTo>
                  <a:cubicBezTo>
                    <a:pt x="4355395" y="50094"/>
                    <a:pt x="4315883" y="45860"/>
                    <a:pt x="4305300" y="46566"/>
                  </a:cubicBezTo>
                  <a:cubicBezTo>
                    <a:pt x="4294717" y="47272"/>
                    <a:pt x="4301772" y="46567"/>
                    <a:pt x="4301067" y="50800"/>
                  </a:cubicBezTo>
                  <a:cubicBezTo>
                    <a:pt x="4300361" y="55033"/>
                    <a:pt x="4305300" y="69144"/>
                    <a:pt x="4301067" y="71966"/>
                  </a:cubicBezTo>
                  <a:cubicBezTo>
                    <a:pt x="4296834" y="74788"/>
                    <a:pt x="4279195" y="62794"/>
                    <a:pt x="4275667" y="67733"/>
                  </a:cubicBezTo>
                  <a:cubicBezTo>
                    <a:pt x="4272139" y="72672"/>
                    <a:pt x="4295422" y="97367"/>
                    <a:pt x="4279900" y="101600"/>
                  </a:cubicBezTo>
                  <a:cubicBezTo>
                    <a:pt x="4264378" y="105833"/>
                    <a:pt x="4198762" y="92428"/>
                    <a:pt x="4182534" y="93133"/>
                  </a:cubicBezTo>
                  <a:cubicBezTo>
                    <a:pt x="4166306" y="93839"/>
                    <a:pt x="4204406" y="103716"/>
                    <a:pt x="4182534" y="105833"/>
                  </a:cubicBezTo>
                  <a:cubicBezTo>
                    <a:pt x="4160662" y="107950"/>
                    <a:pt x="4073878" y="103716"/>
                    <a:pt x="4051300" y="105833"/>
                  </a:cubicBezTo>
                  <a:cubicBezTo>
                    <a:pt x="4028722" y="107950"/>
                    <a:pt x="4047067" y="118533"/>
                    <a:pt x="4047067" y="118533"/>
                  </a:cubicBezTo>
                  <a:cubicBezTo>
                    <a:pt x="4045656" y="122766"/>
                    <a:pt x="4047773" y="126294"/>
                    <a:pt x="4042834" y="131233"/>
                  </a:cubicBezTo>
                  <a:cubicBezTo>
                    <a:pt x="4037895" y="136172"/>
                    <a:pt x="4029428" y="145344"/>
                    <a:pt x="4017434" y="148166"/>
                  </a:cubicBezTo>
                  <a:cubicBezTo>
                    <a:pt x="4005439" y="150988"/>
                    <a:pt x="3978628" y="142522"/>
                    <a:pt x="3970867" y="148166"/>
                  </a:cubicBezTo>
                  <a:cubicBezTo>
                    <a:pt x="3963106" y="153811"/>
                    <a:pt x="3973689" y="176389"/>
                    <a:pt x="3970867" y="182033"/>
                  </a:cubicBezTo>
                  <a:cubicBezTo>
                    <a:pt x="3968045" y="187677"/>
                    <a:pt x="3956756" y="179916"/>
                    <a:pt x="3953934" y="182033"/>
                  </a:cubicBezTo>
                  <a:cubicBezTo>
                    <a:pt x="3951112" y="184150"/>
                    <a:pt x="3958167" y="192616"/>
                    <a:pt x="3953934" y="194733"/>
                  </a:cubicBezTo>
                  <a:cubicBezTo>
                    <a:pt x="3949701" y="196850"/>
                    <a:pt x="3932767" y="191911"/>
                    <a:pt x="3928534" y="194733"/>
                  </a:cubicBezTo>
                  <a:cubicBezTo>
                    <a:pt x="3924301" y="197555"/>
                    <a:pt x="3946173" y="208844"/>
                    <a:pt x="3928534" y="211666"/>
                  </a:cubicBezTo>
                  <a:cubicBezTo>
                    <a:pt x="3910895" y="214488"/>
                    <a:pt x="3842456" y="208138"/>
                    <a:pt x="3822700" y="211666"/>
                  </a:cubicBezTo>
                  <a:cubicBezTo>
                    <a:pt x="3802944" y="215194"/>
                    <a:pt x="3814233" y="225072"/>
                    <a:pt x="3810000" y="232833"/>
                  </a:cubicBezTo>
                  <a:cubicBezTo>
                    <a:pt x="3805767" y="240594"/>
                    <a:pt x="3802944" y="250472"/>
                    <a:pt x="3797300" y="258233"/>
                  </a:cubicBezTo>
                  <a:cubicBezTo>
                    <a:pt x="3791656" y="265994"/>
                    <a:pt x="3783895" y="275872"/>
                    <a:pt x="3776134" y="279400"/>
                  </a:cubicBezTo>
                  <a:cubicBezTo>
                    <a:pt x="3768373" y="282928"/>
                    <a:pt x="3755673" y="277283"/>
                    <a:pt x="3750734" y="279400"/>
                  </a:cubicBezTo>
                  <a:cubicBezTo>
                    <a:pt x="3745795" y="281517"/>
                    <a:pt x="3753556" y="289983"/>
                    <a:pt x="3746500" y="292100"/>
                  </a:cubicBezTo>
                  <a:cubicBezTo>
                    <a:pt x="3739444" y="294217"/>
                    <a:pt x="3715456" y="289278"/>
                    <a:pt x="3708400" y="292100"/>
                  </a:cubicBezTo>
                  <a:cubicBezTo>
                    <a:pt x="3701344" y="294922"/>
                    <a:pt x="3707695" y="300566"/>
                    <a:pt x="3704167" y="309033"/>
                  </a:cubicBezTo>
                  <a:cubicBezTo>
                    <a:pt x="3700639" y="317500"/>
                    <a:pt x="3692173" y="335845"/>
                    <a:pt x="3687234" y="342900"/>
                  </a:cubicBezTo>
                  <a:cubicBezTo>
                    <a:pt x="3682295" y="349955"/>
                    <a:pt x="3680884" y="349955"/>
                    <a:pt x="3674534" y="351366"/>
                  </a:cubicBezTo>
                  <a:cubicBezTo>
                    <a:pt x="3668184" y="352777"/>
                    <a:pt x="3654778" y="350660"/>
                    <a:pt x="3649134" y="351366"/>
                  </a:cubicBezTo>
                  <a:cubicBezTo>
                    <a:pt x="3643489" y="352072"/>
                    <a:pt x="3642078" y="352072"/>
                    <a:pt x="3640667" y="355600"/>
                  </a:cubicBezTo>
                  <a:cubicBezTo>
                    <a:pt x="3639256" y="359128"/>
                    <a:pt x="3654072" y="370416"/>
                    <a:pt x="3640667" y="372533"/>
                  </a:cubicBezTo>
                  <a:cubicBezTo>
                    <a:pt x="3627261" y="374650"/>
                    <a:pt x="3574345" y="366889"/>
                    <a:pt x="3560234" y="368300"/>
                  </a:cubicBezTo>
                  <a:cubicBezTo>
                    <a:pt x="3546123" y="369711"/>
                    <a:pt x="3558822" y="376767"/>
                    <a:pt x="3556000" y="381000"/>
                  </a:cubicBezTo>
                  <a:cubicBezTo>
                    <a:pt x="3553178" y="385233"/>
                    <a:pt x="3550356" y="389467"/>
                    <a:pt x="3543300" y="393700"/>
                  </a:cubicBezTo>
                  <a:cubicBezTo>
                    <a:pt x="3536244" y="397933"/>
                    <a:pt x="3520722" y="400756"/>
                    <a:pt x="3513667" y="406400"/>
                  </a:cubicBezTo>
                  <a:cubicBezTo>
                    <a:pt x="3506612" y="412044"/>
                    <a:pt x="3504495" y="421216"/>
                    <a:pt x="3500967" y="427566"/>
                  </a:cubicBezTo>
                  <a:cubicBezTo>
                    <a:pt x="3497439" y="433916"/>
                    <a:pt x="3495322" y="440267"/>
                    <a:pt x="3492500" y="444500"/>
                  </a:cubicBezTo>
                  <a:cubicBezTo>
                    <a:pt x="3489678" y="448733"/>
                    <a:pt x="3487562" y="450849"/>
                    <a:pt x="3484034" y="452966"/>
                  </a:cubicBezTo>
                  <a:cubicBezTo>
                    <a:pt x="3480506" y="455083"/>
                    <a:pt x="3475567" y="450850"/>
                    <a:pt x="3471334" y="457200"/>
                  </a:cubicBezTo>
                  <a:cubicBezTo>
                    <a:pt x="3467101" y="463550"/>
                    <a:pt x="3464278" y="484716"/>
                    <a:pt x="3458634" y="491066"/>
                  </a:cubicBezTo>
                  <a:cubicBezTo>
                    <a:pt x="3452990" y="497416"/>
                    <a:pt x="3440995" y="491772"/>
                    <a:pt x="3437467" y="495300"/>
                  </a:cubicBezTo>
                  <a:cubicBezTo>
                    <a:pt x="3433939" y="498828"/>
                    <a:pt x="3439584" y="509411"/>
                    <a:pt x="3437467" y="512233"/>
                  </a:cubicBezTo>
                  <a:cubicBezTo>
                    <a:pt x="3435350" y="515055"/>
                    <a:pt x="3431822" y="510822"/>
                    <a:pt x="3424767" y="512233"/>
                  </a:cubicBezTo>
                  <a:cubicBezTo>
                    <a:pt x="3417711" y="513644"/>
                    <a:pt x="3404306" y="519289"/>
                    <a:pt x="3395134" y="520700"/>
                  </a:cubicBezTo>
                  <a:cubicBezTo>
                    <a:pt x="3385962" y="522111"/>
                    <a:pt x="3373967" y="519289"/>
                    <a:pt x="3369734" y="520700"/>
                  </a:cubicBezTo>
                  <a:cubicBezTo>
                    <a:pt x="3365501" y="522111"/>
                    <a:pt x="3376790" y="526344"/>
                    <a:pt x="3369734" y="529166"/>
                  </a:cubicBezTo>
                  <a:cubicBezTo>
                    <a:pt x="3362678" y="531988"/>
                    <a:pt x="3341511" y="537633"/>
                    <a:pt x="3327400" y="537633"/>
                  </a:cubicBezTo>
                  <a:cubicBezTo>
                    <a:pt x="3313289" y="537633"/>
                    <a:pt x="3295650" y="529871"/>
                    <a:pt x="3285067" y="529166"/>
                  </a:cubicBezTo>
                  <a:cubicBezTo>
                    <a:pt x="3274484" y="528461"/>
                    <a:pt x="3267428" y="531283"/>
                    <a:pt x="3263900" y="533400"/>
                  </a:cubicBezTo>
                  <a:cubicBezTo>
                    <a:pt x="3260372" y="535517"/>
                    <a:pt x="3269544" y="540455"/>
                    <a:pt x="3263900" y="541866"/>
                  </a:cubicBezTo>
                  <a:cubicBezTo>
                    <a:pt x="3258256" y="543277"/>
                    <a:pt x="3236384" y="537633"/>
                    <a:pt x="3230034" y="541866"/>
                  </a:cubicBezTo>
                  <a:cubicBezTo>
                    <a:pt x="3223684" y="546099"/>
                    <a:pt x="3227917" y="558799"/>
                    <a:pt x="3225800" y="567266"/>
                  </a:cubicBezTo>
                  <a:cubicBezTo>
                    <a:pt x="3223683" y="575733"/>
                    <a:pt x="3224389" y="589844"/>
                    <a:pt x="3217334" y="592666"/>
                  </a:cubicBezTo>
                  <a:cubicBezTo>
                    <a:pt x="3210279" y="595488"/>
                    <a:pt x="3192639" y="585611"/>
                    <a:pt x="3183467" y="584200"/>
                  </a:cubicBezTo>
                  <a:cubicBezTo>
                    <a:pt x="3174295" y="582789"/>
                    <a:pt x="3166533" y="583495"/>
                    <a:pt x="3162300" y="584200"/>
                  </a:cubicBezTo>
                  <a:cubicBezTo>
                    <a:pt x="3158067" y="584906"/>
                    <a:pt x="3162300" y="587022"/>
                    <a:pt x="3158067" y="588433"/>
                  </a:cubicBezTo>
                  <a:cubicBezTo>
                    <a:pt x="3153834" y="589844"/>
                    <a:pt x="3146778" y="591961"/>
                    <a:pt x="3136900" y="592666"/>
                  </a:cubicBezTo>
                  <a:cubicBezTo>
                    <a:pt x="3127022" y="593371"/>
                    <a:pt x="3108678" y="589138"/>
                    <a:pt x="3098800" y="592666"/>
                  </a:cubicBezTo>
                  <a:cubicBezTo>
                    <a:pt x="3088922" y="596194"/>
                    <a:pt x="3083984" y="609600"/>
                    <a:pt x="3077634" y="613833"/>
                  </a:cubicBezTo>
                  <a:cubicBezTo>
                    <a:pt x="3071284" y="618066"/>
                    <a:pt x="3067050" y="612422"/>
                    <a:pt x="3060700" y="618066"/>
                  </a:cubicBezTo>
                  <a:cubicBezTo>
                    <a:pt x="3054350" y="623710"/>
                    <a:pt x="3045884" y="641350"/>
                    <a:pt x="3039534" y="647700"/>
                  </a:cubicBezTo>
                  <a:cubicBezTo>
                    <a:pt x="3033184" y="654050"/>
                    <a:pt x="3027539" y="651933"/>
                    <a:pt x="3022600" y="656166"/>
                  </a:cubicBezTo>
                  <a:cubicBezTo>
                    <a:pt x="3017661" y="660399"/>
                    <a:pt x="3016250" y="670278"/>
                    <a:pt x="3009900" y="673100"/>
                  </a:cubicBezTo>
                  <a:cubicBezTo>
                    <a:pt x="3003550" y="675922"/>
                    <a:pt x="2984500" y="673100"/>
                    <a:pt x="2984500" y="673100"/>
                  </a:cubicBezTo>
                  <a:cubicBezTo>
                    <a:pt x="2947106" y="672394"/>
                    <a:pt x="2820812" y="666044"/>
                    <a:pt x="2785534" y="668866"/>
                  </a:cubicBezTo>
                  <a:cubicBezTo>
                    <a:pt x="2750256" y="671688"/>
                    <a:pt x="2782006" y="685800"/>
                    <a:pt x="2772834" y="690033"/>
                  </a:cubicBezTo>
                  <a:cubicBezTo>
                    <a:pt x="2763662" y="694266"/>
                    <a:pt x="2739672" y="689327"/>
                    <a:pt x="2730500" y="694266"/>
                  </a:cubicBezTo>
                  <a:cubicBezTo>
                    <a:pt x="2721328" y="699205"/>
                    <a:pt x="2726972" y="713316"/>
                    <a:pt x="2717800" y="719666"/>
                  </a:cubicBezTo>
                  <a:cubicBezTo>
                    <a:pt x="2708628" y="726016"/>
                    <a:pt x="2686756" y="728838"/>
                    <a:pt x="2675467" y="732366"/>
                  </a:cubicBezTo>
                  <a:cubicBezTo>
                    <a:pt x="2664178" y="735894"/>
                    <a:pt x="2654300" y="738011"/>
                    <a:pt x="2650067" y="740833"/>
                  </a:cubicBezTo>
                  <a:cubicBezTo>
                    <a:pt x="2645834" y="743655"/>
                    <a:pt x="2657123" y="746478"/>
                    <a:pt x="2650067" y="749300"/>
                  </a:cubicBezTo>
                  <a:cubicBezTo>
                    <a:pt x="2643011" y="752122"/>
                    <a:pt x="2622551" y="756355"/>
                    <a:pt x="2607734" y="757766"/>
                  </a:cubicBezTo>
                  <a:cubicBezTo>
                    <a:pt x="2592917" y="759177"/>
                    <a:pt x="2579511" y="752122"/>
                    <a:pt x="2561167" y="757766"/>
                  </a:cubicBezTo>
                  <a:cubicBezTo>
                    <a:pt x="2542822" y="763411"/>
                    <a:pt x="2508250" y="785283"/>
                    <a:pt x="2497667" y="791633"/>
                  </a:cubicBezTo>
                  <a:cubicBezTo>
                    <a:pt x="2487084" y="797983"/>
                    <a:pt x="2504722" y="790222"/>
                    <a:pt x="2497667" y="795866"/>
                  </a:cubicBezTo>
                  <a:cubicBezTo>
                    <a:pt x="2490612" y="801510"/>
                    <a:pt x="2463095" y="819150"/>
                    <a:pt x="2455334" y="825500"/>
                  </a:cubicBezTo>
                  <a:cubicBezTo>
                    <a:pt x="2447573" y="831850"/>
                    <a:pt x="2453922" y="831849"/>
                    <a:pt x="2451100" y="833966"/>
                  </a:cubicBezTo>
                  <a:cubicBezTo>
                    <a:pt x="2448278" y="836083"/>
                    <a:pt x="2458155" y="837494"/>
                    <a:pt x="2438400" y="838200"/>
                  </a:cubicBezTo>
                  <a:cubicBezTo>
                    <a:pt x="2418645" y="838906"/>
                    <a:pt x="2352322" y="835378"/>
                    <a:pt x="2332567" y="838200"/>
                  </a:cubicBezTo>
                  <a:cubicBezTo>
                    <a:pt x="2312812" y="841022"/>
                    <a:pt x="2342445" y="853016"/>
                    <a:pt x="2319867" y="855133"/>
                  </a:cubicBezTo>
                  <a:cubicBezTo>
                    <a:pt x="2297289" y="857250"/>
                    <a:pt x="2218972" y="850900"/>
                    <a:pt x="2197100" y="850900"/>
                  </a:cubicBezTo>
                  <a:cubicBezTo>
                    <a:pt x="2175228" y="850900"/>
                    <a:pt x="2195689" y="854428"/>
                    <a:pt x="2188634" y="855133"/>
                  </a:cubicBezTo>
                  <a:cubicBezTo>
                    <a:pt x="2181579" y="855838"/>
                    <a:pt x="2164645" y="850194"/>
                    <a:pt x="2154767" y="855133"/>
                  </a:cubicBezTo>
                  <a:cubicBezTo>
                    <a:pt x="2144889" y="860072"/>
                    <a:pt x="2142067" y="881944"/>
                    <a:pt x="2129367" y="884766"/>
                  </a:cubicBezTo>
                  <a:cubicBezTo>
                    <a:pt x="2116667" y="887588"/>
                    <a:pt x="2098322" y="873477"/>
                    <a:pt x="2078567" y="872066"/>
                  </a:cubicBezTo>
                  <a:cubicBezTo>
                    <a:pt x="2058812" y="870655"/>
                    <a:pt x="2026356" y="874183"/>
                    <a:pt x="2010834" y="876300"/>
                  </a:cubicBezTo>
                  <a:cubicBezTo>
                    <a:pt x="1995312" y="878417"/>
                    <a:pt x="1995312" y="881944"/>
                    <a:pt x="1985434" y="884766"/>
                  </a:cubicBezTo>
                  <a:cubicBezTo>
                    <a:pt x="1975556" y="887588"/>
                    <a:pt x="1966384" y="890411"/>
                    <a:pt x="1951567" y="893233"/>
                  </a:cubicBezTo>
                  <a:cubicBezTo>
                    <a:pt x="1936750" y="896055"/>
                    <a:pt x="1907823" y="898172"/>
                    <a:pt x="1896534" y="901700"/>
                  </a:cubicBezTo>
                  <a:cubicBezTo>
                    <a:pt x="1885245" y="905228"/>
                    <a:pt x="1895123" y="908756"/>
                    <a:pt x="1883834" y="914400"/>
                  </a:cubicBezTo>
                  <a:cubicBezTo>
                    <a:pt x="1872545" y="920044"/>
                    <a:pt x="1838678" y="929922"/>
                    <a:pt x="1828800" y="935566"/>
                  </a:cubicBezTo>
                  <a:cubicBezTo>
                    <a:pt x="1818922" y="941210"/>
                    <a:pt x="1832328" y="946149"/>
                    <a:pt x="1824567" y="948266"/>
                  </a:cubicBezTo>
                  <a:cubicBezTo>
                    <a:pt x="1816806" y="950383"/>
                    <a:pt x="1797051" y="945444"/>
                    <a:pt x="1782234" y="948266"/>
                  </a:cubicBezTo>
                  <a:cubicBezTo>
                    <a:pt x="1767417" y="951088"/>
                    <a:pt x="1744839" y="958850"/>
                    <a:pt x="1735667" y="965200"/>
                  </a:cubicBezTo>
                  <a:cubicBezTo>
                    <a:pt x="1726495" y="971550"/>
                    <a:pt x="1733550" y="981427"/>
                    <a:pt x="1727200" y="986366"/>
                  </a:cubicBezTo>
                  <a:cubicBezTo>
                    <a:pt x="1720850" y="991305"/>
                    <a:pt x="1706739" y="990600"/>
                    <a:pt x="1697567" y="994833"/>
                  </a:cubicBezTo>
                  <a:cubicBezTo>
                    <a:pt x="1688395" y="999066"/>
                    <a:pt x="1689100" y="1008238"/>
                    <a:pt x="1672167" y="1011766"/>
                  </a:cubicBezTo>
                  <a:cubicBezTo>
                    <a:pt x="1655234" y="1015294"/>
                    <a:pt x="1610784" y="1011767"/>
                    <a:pt x="1595967" y="1016000"/>
                  </a:cubicBezTo>
                  <a:cubicBezTo>
                    <a:pt x="1581150" y="1020233"/>
                    <a:pt x="1595967" y="1032227"/>
                    <a:pt x="1583267" y="1037166"/>
                  </a:cubicBezTo>
                  <a:cubicBezTo>
                    <a:pt x="1570567" y="1042105"/>
                    <a:pt x="1533172" y="1042811"/>
                    <a:pt x="1519767" y="1045633"/>
                  </a:cubicBezTo>
                  <a:cubicBezTo>
                    <a:pt x="1506361" y="1048455"/>
                    <a:pt x="1509184" y="1052689"/>
                    <a:pt x="1502834" y="1054100"/>
                  </a:cubicBezTo>
                  <a:cubicBezTo>
                    <a:pt x="1496484" y="1055511"/>
                    <a:pt x="1486606" y="1051983"/>
                    <a:pt x="1481667" y="1054100"/>
                  </a:cubicBezTo>
                  <a:cubicBezTo>
                    <a:pt x="1476728" y="1056217"/>
                    <a:pt x="1480961" y="1063978"/>
                    <a:pt x="1473200" y="1066800"/>
                  </a:cubicBezTo>
                  <a:cubicBezTo>
                    <a:pt x="1465439" y="1069622"/>
                    <a:pt x="1441450" y="1064683"/>
                    <a:pt x="1435100" y="1071033"/>
                  </a:cubicBezTo>
                  <a:cubicBezTo>
                    <a:pt x="1428750" y="1077383"/>
                    <a:pt x="1444272" y="1101372"/>
                    <a:pt x="1435100" y="1104900"/>
                  </a:cubicBezTo>
                  <a:cubicBezTo>
                    <a:pt x="1425928" y="1108428"/>
                    <a:pt x="1391356" y="1092200"/>
                    <a:pt x="1380067" y="1092200"/>
                  </a:cubicBezTo>
                  <a:cubicBezTo>
                    <a:pt x="1368778" y="1092200"/>
                    <a:pt x="1367367" y="1104900"/>
                    <a:pt x="1367367" y="1104900"/>
                  </a:cubicBezTo>
                  <a:cubicBezTo>
                    <a:pt x="1363134" y="1109133"/>
                    <a:pt x="1365956" y="1115483"/>
                    <a:pt x="1354667" y="1117600"/>
                  </a:cubicBezTo>
                  <a:cubicBezTo>
                    <a:pt x="1343378" y="1119717"/>
                    <a:pt x="1309512" y="1113367"/>
                    <a:pt x="1299634" y="1117600"/>
                  </a:cubicBezTo>
                  <a:cubicBezTo>
                    <a:pt x="1289756" y="1121833"/>
                    <a:pt x="1298222" y="1138767"/>
                    <a:pt x="1295400" y="1143000"/>
                  </a:cubicBezTo>
                  <a:cubicBezTo>
                    <a:pt x="1292578" y="1147233"/>
                    <a:pt x="1295400" y="1142295"/>
                    <a:pt x="1282700" y="1143000"/>
                  </a:cubicBezTo>
                  <a:cubicBezTo>
                    <a:pt x="1270000" y="1143705"/>
                    <a:pt x="1235428" y="1146528"/>
                    <a:pt x="1219200" y="1147233"/>
                  </a:cubicBezTo>
                  <a:cubicBezTo>
                    <a:pt x="1202972" y="1147939"/>
                    <a:pt x="1195917" y="1145116"/>
                    <a:pt x="1185334" y="1147233"/>
                  </a:cubicBezTo>
                  <a:cubicBezTo>
                    <a:pt x="1174751" y="1149350"/>
                    <a:pt x="1164872" y="1157816"/>
                    <a:pt x="1155700" y="1159933"/>
                  </a:cubicBezTo>
                  <a:cubicBezTo>
                    <a:pt x="1146528" y="1162050"/>
                    <a:pt x="1140883" y="1159228"/>
                    <a:pt x="1130300" y="1159933"/>
                  </a:cubicBezTo>
                  <a:cubicBezTo>
                    <a:pt x="1119717" y="1160638"/>
                    <a:pt x="1099961" y="1157816"/>
                    <a:pt x="1092200" y="1164166"/>
                  </a:cubicBezTo>
                  <a:cubicBezTo>
                    <a:pt x="1084439" y="1170516"/>
                    <a:pt x="1087967" y="1190977"/>
                    <a:pt x="1083734" y="1198033"/>
                  </a:cubicBezTo>
                  <a:cubicBezTo>
                    <a:pt x="1079501" y="1205089"/>
                    <a:pt x="1070328" y="1202972"/>
                    <a:pt x="1066800" y="1206500"/>
                  </a:cubicBezTo>
                  <a:cubicBezTo>
                    <a:pt x="1063272" y="1210028"/>
                    <a:pt x="1078089" y="1217789"/>
                    <a:pt x="1062567" y="1219200"/>
                  </a:cubicBezTo>
                  <a:cubicBezTo>
                    <a:pt x="1047045" y="1220611"/>
                    <a:pt x="990600" y="1213555"/>
                    <a:pt x="973667" y="1214966"/>
                  </a:cubicBezTo>
                  <a:cubicBezTo>
                    <a:pt x="956734" y="1216377"/>
                    <a:pt x="968022" y="1222727"/>
                    <a:pt x="960967" y="1227666"/>
                  </a:cubicBezTo>
                  <a:cubicBezTo>
                    <a:pt x="953912" y="1232605"/>
                    <a:pt x="941917" y="1241778"/>
                    <a:pt x="931334" y="1244600"/>
                  </a:cubicBezTo>
                  <a:cubicBezTo>
                    <a:pt x="920751" y="1247422"/>
                    <a:pt x="903817" y="1241072"/>
                    <a:pt x="897467" y="1244600"/>
                  </a:cubicBezTo>
                  <a:cubicBezTo>
                    <a:pt x="891117" y="1248128"/>
                    <a:pt x="898878" y="1263649"/>
                    <a:pt x="893234" y="1265766"/>
                  </a:cubicBezTo>
                  <a:cubicBezTo>
                    <a:pt x="887590" y="1267883"/>
                    <a:pt x="872067" y="1257300"/>
                    <a:pt x="863600" y="1257300"/>
                  </a:cubicBezTo>
                  <a:cubicBezTo>
                    <a:pt x="855133" y="1257300"/>
                    <a:pt x="853723" y="1260122"/>
                    <a:pt x="842434" y="1265766"/>
                  </a:cubicBezTo>
                  <a:cubicBezTo>
                    <a:pt x="831145" y="1271410"/>
                    <a:pt x="799395" y="1284816"/>
                    <a:pt x="795867" y="1291166"/>
                  </a:cubicBezTo>
                  <a:cubicBezTo>
                    <a:pt x="792339" y="1297516"/>
                    <a:pt x="824089" y="1302455"/>
                    <a:pt x="821267" y="1303866"/>
                  </a:cubicBezTo>
                  <a:cubicBezTo>
                    <a:pt x="818445" y="1305277"/>
                    <a:pt x="792339" y="1300338"/>
                    <a:pt x="778934" y="1299633"/>
                  </a:cubicBezTo>
                  <a:cubicBezTo>
                    <a:pt x="765529" y="1298928"/>
                    <a:pt x="740834" y="1299633"/>
                    <a:pt x="740834" y="1299633"/>
                  </a:cubicBezTo>
                  <a:cubicBezTo>
                    <a:pt x="728134" y="1299633"/>
                    <a:pt x="711906" y="1297516"/>
                    <a:pt x="702734" y="1299633"/>
                  </a:cubicBezTo>
                  <a:cubicBezTo>
                    <a:pt x="693562" y="1301750"/>
                    <a:pt x="690033" y="1308100"/>
                    <a:pt x="685800" y="1312333"/>
                  </a:cubicBezTo>
                  <a:cubicBezTo>
                    <a:pt x="681567" y="1316566"/>
                    <a:pt x="690739" y="1323622"/>
                    <a:pt x="677334" y="1325033"/>
                  </a:cubicBezTo>
                  <a:cubicBezTo>
                    <a:pt x="663929" y="1326444"/>
                    <a:pt x="618067" y="1319389"/>
                    <a:pt x="605367" y="1320800"/>
                  </a:cubicBezTo>
                  <a:cubicBezTo>
                    <a:pt x="592667" y="1322211"/>
                    <a:pt x="606073" y="1329267"/>
                    <a:pt x="601134" y="1333500"/>
                  </a:cubicBezTo>
                  <a:cubicBezTo>
                    <a:pt x="596195" y="1337733"/>
                    <a:pt x="589140" y="1344083"/>
                    <a:pt x="575734" y="1346200"/>
                  </a:cubicBezTo>
                  <a:cubicBezTo>
                    <a:pt x="562328" y="1348317"/>
                    <a:pt x="531283" y="1342672"/>
                    <a:pt x="520700" y="1346200"/>
                  </a:cubicBezTo>
                  <a:cubicBezTo>
                    <a:pt x="510117" y="1349728"/>
                    <a:pt x="518584" y="1363838"/>
                    <a:pt x="512234" y="1367366"/>
                  </a:cubicBezTo>
                  <a:cubicBezTo>
                    <a:pt x="505884" y="1370894"/>
                    <a:pt x="496711" y="1366660"/>
                    <a:pt x="482600" y="1367366"/>
                  </a:cubicBezTo>
                  <a:cubicBezTo>
                    <a:pt x="468489" y="1368072"/>
                    <a:pt x="442384" y="1369483"/>
                    <a:pt x="427567" y="1371600"/>
                  </a:cubicBezTo>
                  <a:cubicBezTo>
                    <a:pt x="412750" y="1373717"/>
                    <a:pt x="407811" y="1375833"/>
                    <a:pt x="393700" y="1380066"/>
                  </a:cubicBezTo>
                  <a:cubicBezTo>
                    <a:pt x="379589" y="1384299"/>
                    <a:pt x="351367" y="1392061"/>
                    <a:pt x="342900" y="1397000"/>
                  </a:cubicBezTo>
                  <a:cubicBezTo>
                    <a:pt x="334433" y="1401939"/>
                    <a:pt x="354894" y="1407583"/>
                    <a:pt x="342900" y="1409700"/>
                  </a:cubicBezTo>
                  <a:cubicBezTo>
                    <a:pt x="330906" y="1411817"/>
                    <a:pt x="289984" y="1411111"/>
                    <a:pt x="270934" y="1409700"/>
                  </a:cubicBezTo>
                  <a:cubicBezTo>
                    <a:pt x="251884" y="1408289"/>
                    <a:pt x="244122" y="1402644"/>
                    <a:pt x="228600" y="1401233"/>
                  </a:cubicBezTo>
                  <a:cubicBezTo>
                    <a:pt x="213078" y="1399822"/>
                    <a:pt x="188383" y="1399822"/>
                    <a:pt x="177800" y="1401233"/>
                  </a:cubicBezTo>
                  <a:cubicBezTo>
                    <a:pt x="167217" y="1402644"/>
                    <a:pt x="167922" y="1406878"/>
                    <a:pt x="165100" y="1409700"/>
                  </a:cubicBezTo>
                  <a:cubicBezTo>
                    <a:pt x="162278" y="1412522"/>
                    <a:pt x="167217" y="1417461"/>
                    <a:pt x="160867" y="1418166"/>
                  </a:cubicBezTo>
                  <a:cubicBezTo>
                    <a:pt x="154517" y="1418871"/>
                    <a:pt x="132644" y="1413227"/>
                    <a:pt x="127000" y="1413933"/>
                  </a:cubicBezTo>
                  <a:cubicBezTo>
                    <a:pt x="121355" y="1414639"/>
                    <a:pt x="128411" y="1418167"/>
                    <a:pt x="127000" y="1422400"/>
                  </a:cubicBezTo>
                  <a:cubicBezTo>
                    <a:pt x="125589" y="1426633"/>
                    <a:pt x="132645" y="1436511"/>
                    <a:pt x="118534" y="1439333"/>
                  </a:cubicBezTo>
                  <a:cubicBezTo>
                    <a:pt x="104423" y="1442155"/>
                    <a:pt x="62090" y="1440038"/>
                    <a:pt x="42334" y="1439333"/>
                  </a:cubicBezTo>
                  <a:cubicBezTo>
                    <a:pt x="22578" y="1438628"/>
                    <a:pt x="0" y="1435100"/>
                    <a:pt x="0" y="1435100"/>
                  </a:cubicBezTo>
                </a:path>
              </a:pathLst>
            </a:cu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Helvetica"/>
                <a:ea typeface="+mn-ea"/>
                <a:cs typeface="+mn-cs"/>
              </a:endParaRPr>
            </a:p>
          </p:txBody>
        </p:sp>
      </p:gr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11"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11"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11"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711"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5" name="TextBox 3"/>
          <p:cNvSpPr txBox="1">
            <a:spLocks noChangeArrowheads="1"/>
          </p:cNvSpPr>
          <p:nvPr/>
        </p:nvSpPr>
        <p:spPr bwMode="auto">
          <a:xfrm>
            <a:off x="709336" y="1641591"/>
            <a:ext cx="2044757" cy="830997"/>
          </a:xfrm>
          <a:prstGeom prst="rect">
            <a:avLst/>
          </a:prstGeom>
          <a:solidFill>
            <a:schemeClr val="bg1"/>
          </a:solidFill>
          <a:ln w="9525">
            <a:solidFill>
              <a:schemeClr val="tx1"/>
            </a:solidFill>
            <a:miter lim="800000"/>
            <a:headEnd/>
            <a:tailEnd/>
          </a:ln>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Hazard </a:t>
            </a:r>
            <a:r>
              <a:rPr kumimoji="0" lang="hr-HR" altLang="en-US" sz="1600" b="1" i="0" u="none" strike="noStrike" kern="1200" cap="none" spc="0" normalizeH="0" baseline="0" noProof="0" dirty="0" err="1">
                <a:ln>
                  <a:noFill/>
                </a:ln>
                <a:solidFill>
                  <a:srgbClr val="C00000"/>
                </a:solidFill>
                <a:effectLst/>
                <a:uLnTx/>
                <a:uFillTx/>
                <a:latin typeface="Arial" pitchFamily="34" charset="0"/>
                <a:ea typeface="MS PGothic" pitchFamily="34" charset="-128"/>
                <a:cs typeface="Arial" pitchFamily="34" charset="0"/>
              </a:rPr>
              <a:t>ratio</a:t>
            </a: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=0.86 </a:t>
            </a:r>
            <a:endPar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(95% CI, 0.74- 0.99)</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p=0.004</a:t>
            </a:r>
            <a:endPar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endParaRPr>
          </a:p>
        </p:txBody>
      </p:sp>
      <p:sp>
        <p:nvSpPr>
          <p:cNvPr id="6" name="Rectangle 4"/>
          <p:cNvSpPr>
            <a:spLocks noChangeArrowheads="1"/>
          </p:cNvSpPr>
          <p:nvPr/>
        </p:nvSpPr>
        <p:spPr bwMode="auto">
          <a:xfrm>
            <a:off x="1151733" y="3618826"/>
            <a:ext cx="12166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00"/>
                </a:solidFill>
                <a:effectLst/>
                <a:uLnTx/>
                <a:uFillTx/>
                <a:latin typeface="Arial" pitchFamily="34" charset="0"/>
                <a:ea typeface="MS PGothic" pitchFamily="34" charset="-128"/>
                <a:cs typeface="Arial" pitchFamily="34" charset="0"/>
              </a:rPr>
              <a:t>Placebo</a:t>
            </a:r>
          </a:p>
        </p:txBody>
      </p:sp>
      <p:sp>
        <p:nvSpPr>
          <p:cNvPr id="7" name="Rectangle 5"/>
          <p:cNvSpPr>
            <a:spLocks noChangeArrowheads="1"/>
          </p:cNvSpPr>
          <p:nvPr/>
        </p:nvSpPr>
        <p:spPr bwMode="auto">
          <a:xfrm>
            <a:off x="1888714" y="4510362"/>
            <a:ext cx="786800" cy="52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FF6600"/>
                </a:solidFill>
                <a:effectLst/>
                <a:uLnTx/>
                <a:uFillTx/>
                <a:latin typeface="Arial" pitchFamily="34" charset="0"/>
                <a:ea typeface="MS PGothic" pitchFamily="34" charset="-128"/>
                <a:cs typeface="Arial" pitchFamily="34" charset="0"/>
              </a:rPr>
              <a:t>Empagliflozin</a:t>
            </a:r>
            <a:endParaRPr kumimoji="0" lang="en-US" altLang="en-US" sz="1600" b="1" i="0" u="none" strike="noStrike" kern="1200" cap="none" spc="0" normalizeH="0" baseline="0" noProof="0" dirty="0">
              <a:ln>
                <a:noFill/>
              </a:ln>
              <a:solidFill>
                <a:srgbClr val="FF6600"/>
              </a:solidFill>
              <a:effectLst/>
              <a:uLnTx/>
              <a:uFillTx/>
              <a:latin typeface="Arial" pitchFamily="34" charset="0"/>
              <a:ea typeface="MS PGothic" pitchFamily="34" charset="-128"/>
              <a:cs typeface="Arial" pitchFamily="34" charset="0"/>
            </a:endParaRPr>
          </a:p>
        </p:txBody>
      </p:sp>
      <p:sp>
        <p:nvSpPr>
          <p:cNvPr id="8" name="Rectangle 8"/>
          <p:cNvSpPr>
            <a:spLocks noChangeArrowheads="1"/>
          </p:cNvSpPr>
          <p:nvPr/>
        </p:nvSpPr>
        <p:spPr bwMode="auto">
          <a:xfrm>
            <a:off x="1490351" y="6184200"/>
            <a:ext cx="1272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Months</a:t>
            </a:r>
          </a:p>
        </p:txBody>
      </p:sp>
      <p:sp>
        <p:nvSpPr>
          <p:cNvPr id="11" name="Text Box 65"/>
          <p:cNvSpPr txBox="1">
            <a:spLocks noChangeArrowheads="1"/>
          </p:cNvSpPr>
          <p:nvPr/>
        </p:nvSpPr>
        <p:spPr bwMode="auto">
          <a:xfrm>
            <a:off x="-164114" y="3445285"/>
            <a:ext cx="904690"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10 -</a:t>
            </a:r>
          </a:p>
        </p:txBody>
      </p:sp>
      <p:sp>
        <p:nvSpPr>
          <p:cNvPr id="12" name="Freeform 61"/>
          <p:cNvSpPr>
            <a:spLocks/>
          </p:cNvSpPr>
          <p:nvPr/>
        </p:nvSpPr>
        <p:spPr bwMode="auto">
          <a:xfrm>
            <a:off x="565609" y="1668521"/>
            <a:ext cx="2711093" cy="4262762"/>
          </a:xfrm>
          <a:custGeom>
            <a:avLst/>
            <a:gdLst>
              <a:gd name="T0" fmla="*/ 2147483646 w 3957"/>
              <a:gd name="T1" fmla="*/ 0 h 1046"/>
              <a:gd name="T2" fmla="*/ 0 w 3957"/>
              <a:gd name="T3" fmla="*/ 0 h 1046"/>
              <a:gd name="T4" fmla="*/ 0 w 3957"/>
              <a:gd name="T5" fmla="*/ 2147483646 h 1046"/>
              <a:gd name="T6" fmla="*/ 2147483646 w 3957"/>
              <a:gd name="T7" fmla="*/ 2147483646 h 1046"/>
              <a:gd name="T8" fmla="*/ 0 60000 65536"/>
              <a:gd name="T9" fmla="*/ 0 60000 65536"/>
              <a:gd name="T10" fmla="*/ 0 60000 65536"/>
              <a:gd name="T11" fmla="*/ 0 60000 65536"/>
              <a:gd name="T12" fmla="*/ 0 w 3957"/>
              <a:gd name="T13" fmla="*/ 0 h 1046"/>
              <a:gd name="T14" fmla="*/ 3957 w 3957"/>
              <a:gd name="T15" fmla="*/ 1046 h 1046"/>
            </a:gdLst>
            <a:ahLst/>
            <a:cxnLst>
              <a:cxn ang="T8">
                <a:pos x="T0" y="T1"/>
              </a:cxn>
              <a:cxn ang="T9">
                <a:pos x="T2" y="T3"/>
              </a:cxn>
              <a:cxn ang="T10">
                <a:pos x="T4" y="T5"/>
              </a:cxn>
              <a:cxn ang="T11">
                <a:pos x="T6" y="T7"/>
              </a:cxn>
            </a:cxnLst>
            <a:rect l="T12" t="T13" r="T14" b="T15"/>
            <a:pathLst>
              <a:path w="3957" h="1046">
                <a:moveTo>
                  <a:pt x="80" y="0"/>
                </a:moveTo>
                <a:lnTo>
                  <a:pt x="0" y="0"/>
                </a:lnTo>
                <a:lnTo>
                  <a:pt x="0" y="1040"/>
                </a:lnTo>
                <a:lnTo>
                  <a:pt x="3957" y="1046"/>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3" name="Text Box 63"/>
          <p:cNvSpPr txBox="1">
            <a:spLocks noChangeArrowheads="1"/>
          </p:cNvSpPr>
          <p:nvPr/>
        </p:nvSpPr>
        <p:spPr bwMode="auto">
          <a:xfrm>
            <a:off x="-377014" y="2391094"/>
            <a:ext cx="112846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15 -</a:t>
            </a:r>
          </a:p>
        </p:txBody>
      </p:sp>
      <p:sp>
        <p:nvSpPr>
          <p:cNvPr id="14" name="Text Box 65"/>
          <p:cNvSpPr txBox="1">
            <a:spLocks noChangeArrowheads="1"/>
          </p:cNvSpPr>
          <p:nvPr/>
        </p:nvSpPr>
        <p:spPr bwMode="auto">
          <a:xfrm>
            <a:off x="251490" y="4510362"/>
            <a:ext cx="50304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5 -</a:t>
            </a:r>
          </a:p>
        </p:txBody>
      </p:sp>
      <p:sp>
        <p:nvSpPr>
          <p:cNvPr id="16" name="Text Box 67"/>
          <p:cNvSpPr txBox="1">
            <a:spLocks noChangeArrowheads="1"/>
          </p:cNvSpPr>
          <p:nvPr/>
        </p:nvSpPr>
        <p:spPr bwMode="auto">
          <a:xfrm rot="5400000">
            <a:off x="684678" y="5714128"/>
            <a:ext cx="402472" cy="1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7" name="Text Box 67"/>
          <p:cNvSpPr txBox="1">
            <a:spLocks noChangeArrowheads="1"/>
          </p:cNvSpPr>
          <p:nvPr/>
        </p:nvSpPr>
        <p:spPr bwMode="auto">
          <a:xfrm>
            <a:off x="1096637" y="5877624"/>
            <a:ext cx="225856" cy="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12</a:t>
            </a:r>
          </a:p>
        </p:txBody>
      </p:sp>
      <p:sp>
        <p:nvSpPr>
          <p:cNvPr id="18" name="Text Box 67"/>
          <p:cNvSpPr txBox="1">
            <a:spLocks noChangeArrowheads="1"/>
          </p:cNvSpPr>
          <p:nvPr/>
        </p:nvSpPr>
        <p:spPr bwMode="auto">
          <a:xfrm rot="5400000">
            <a:off x="1032086" y="5714128"/>
            <a:ext cx="402472" cy="1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9" name="Text Box 67"/>
          <p:cNvSpPr txBox="1">
            <a:spLocks noChangeArrowheads="1"/>
          </p:cNvSpPr>
          <p:nvPr/>
        </p:nvSpPr>
        <p:spPr bwMode="auto">
          <a:xfrm>
            <a:off x="1804593" y="5877624"/>
            <a:ext cx="226677" cy="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24</a:t>
            </a:r>
          </a:p>
        </p:txBody>
      </p:sp>
      <p:sp>
        <p:nvSpPr>
          <p:cNvPr id="20" name="Text Box 67"/>
          <p:cNvSpPr txBox="1">
            <a:spLocks noChangeArrowheads="1"/>
          </p:cNvSpPr>
          <p:nvPr/>
        </p:nvSpPr>
        <p:spPr bwMode="auto">
          <a:xfrm rot="5400000">
            <a:off x="1393456" y="5714128"/>
            <a:ext cx="402472" cy="1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21" name="Text Box 67"/>
          <p:cNvSpPr txBox="1">
            <a:spLocks noChangeArrowheads="1"/>
          </p:cNvSpPr>
          <p:nvPr/>
        </p:nvSpPr>
        <p:spPr bwMode="auto">
          <a:xfrm>
            <a:off x="400567" y="5875169"/>
            <a:ext cx="25398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p>
        </p:txBody>
      </p:sp>
      <p:sp>
        <p:nvSpPr>
          <p:cNvPr id="24" name="Text Box 67"/>
          <p:cNvSpPr txBox="1">
            <a:spLocks noChangeArrowheads="1"/>
          </p:cNvSpPr>
          <p:nvPr/>
        </p:nvSpPr>
        <p:spPr bwMode="auto">
          <a:xfrm>
            <a:off x="3148231" y="5877624"/>
            <a:ext cx="226677" cy="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48</a:t>
            </a:r>
          </a:p>
        </p:txBody>
      </p:sp>
      <p:sp>
        <p:nvSpPr>
          <p:cNvPr id="25" name="Text Box 67"/>
          <p:cNvSpPr txBox="1">
            <a:spLocks noChangeArrowheads="1"/>
          </p:cNvSpPr>
          <p:nvPr/>
        </p:nvSpPr>
        <p:spPr bwMode="auto">
          <a:xfrm rot="5400000">
            <a:off x="1740863" y="5714128"/>
            <a:ext cx="402472" cy="1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26" name="Text Box 67"/>
          <p:cNvSpPr txBox="1">
            <a:spLocks noChangeArrowheads="1"/>
          </p:cNvSpPr>
          <p:nvPr/>
        </p:nvSpPr>
        <p:spPr bwMode="auto">
          <a:xfrm rot="5400000">
            <a:off x="2072255" y="5713718"/>
            <a:ext cx="402472" cy="18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27" name="Text Box 67"/>
          <p:cNvSpPr txBox="1">
            <a:spLocks noChangeArrowheads="1"/>
          </p:cNvSpPr>
          <p:nvPr/>
        </p:nvSpPr>
        <p:spPr bwMode="auto">
          <a:xfrm rot="5400000">
            <a:off x="2751877" y="5714128"/>
            <a:ext cx="402472" cy="1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28" name="Text Box 67"/>
          <p:cNvSpPr txBox="1">
            <a:spLocks noChangeArrowheads="1"/>
          </p:cNvSpPr>
          <p:nvPr/>
        </p:nvSpPr>
        <p:spPr bwMode="auto">
          <a:xfrm rot="5400000">
            <a:off x="2988366" y="5712901"/>
            <a:ext cx="400017" cy="18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29" name="Text Box 63"/>
          <p:cNvSpPr txBox="1">
            <a:spLocks noChangeArrowheads="1"/>
          </p:cNvSpPr>
          <p:nvPr/>
        </p:nvSpPr>
        <p:spPr bwMode="auto">
          <a:xfrm>
            <a:off x="-9095" y="1489485"/>
            <a:ext cx="634988"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20</a:t>
            </a:r>
          </a:p>
        </p:txBody>
      </p:sp>
      <p:sp>
        <p:nvSpPr>
          <p:cNvPr id="30" name="Text Box 67"/>
          <p:cNvSpPr txBox="1">
            <a:spLocks noChangeArrowheads="1"/>
          </p:cNvSpPr>
          <p:nvPr/>
        </p:nvSpPr>
        <p:spPr bwMode="auto">
          <a:xfrm>
            <a:off x="412849" y="5577893"/>
            <a:ext cx="160974" cy="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p>
        </p:txBody>
      </p:sp>
      <p:sp>
        <p:nvSpPr>
          <p:cNvPr id="31" name="Text Box 67"/>
          <p:cNvSpPr txBox="1">
            <a:spLocks noChangeArrowheads="1"/>
          </p:cNvSpPr>
          <p:nvPr/>
        </p:nvSpPr>
        <p:spPr bwMode="auto">
          <a:xfrm>
            <a:off x="2478055" y="5877624"/>
            <a:ext cx="226677" cy="56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36</a:t>
            </a:r>
          </a:p>
        </p:txBody>
      </p:sp>
      <p:sp>
        <p:nvSpPr>
          <p:cNvPr id="32" name="Text Box 67"/>
          <p:cNvSpPr txBox="1">
            <a:spLocks noChangeArrowheads="1"/>
          </p:cNvSpPr>
          <p:nvPr/>
        </p:nvSpPr>
        <p:spPr bwMode="auto">
          <a:xfrm rot="5400000">
            <a:off x="2413914" y="5713718"/>
            <a:ext cx="402472" cy="18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35" name="TextBox 3"/>
          <p:cNvSpPr txBox="1">
            <a:spLocks noChangeArrowheads="1"/>
          </p:cNvSpPr>
          <p:nvPr/>
        </p:nvSpPr>
        <p:spPr bwMode="auto">
          <a:xfrm>
            <a:off x="797120" y="3035927"/>
            <a:ext cx="1165921" cy="338554"/>
          </a:xfrm>
          <a:prstGeom prst="rect">
            <a:avLst/>
          </a:prstGeom>
          <a:solidFill>
            <a:srgbClr val="F4AEE8"/>
          </a:solidFill>
          <a:ln w="9525">
            <a:noFill/>
            <a:miter lim="800000"/>
            <a:headEnd/>
            <a:tailEnd/>
          </a:ln>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itchFamily="34" charset="0"/>
                <a:ea typeface="MS PGothic" pitchFamily="34" charset="-128"/>
                <a:cs typeface="Arial" pitchFamily="34" charset="0"/>
              </a:rPr>
              <a:t>N = 7,020</a:t>
            </a:r>
          </a:p>
        </p:txBody>
      </p:sp>
      <p:cxnSp>
        <p:nvCxnSpPr>
          <p:cNvPr id="38" name="Straight Connector 37"/>
          <p:cNvCxnSpPr/>
          <p:nvPr/>
        </p:nvCxnSpPr>
        <p:spPr>
          <a:xfrm flipH="1" flipV="1">
            <a:off x="3490022" y="1680941"/>
            <a:ext cx="2316" cy="4230169"/>
          </a:xfrm>
          <a:prstGeom prst="line">
            <a:avLst/>
          </a:prstGeom>
          <a:ln w="381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39" name="TextBox 5"/>
          <p:cNvSpPr txBox="1">
            <a:spLocks noChangeArrowheads="1"/>
          </p:cNvSpPr>
          <p:nvPr/>
        </p:nvSpPr>
        <p:spPr bwMode="auto">
          <a:xfrm>
            <a:off x="3217310" y="3685785"/>
            <a:ext cx="1238869"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4 -</a:t>
            </a:r>
          </a:p>
        </p:txBody>
      </p:sp>
      <p:sp>
        <p:nvSpPr>
          <p:cNvPr id="40" name="TextBox 6"/>
          <p:cNvSpPr txBox="1">
            <a:spLocks noChangeArrowheads="1"/>
          </p:cNvSpPr>
          <p:nvPr/>
        </p:nvSpPr>
        <p:spPr bwMode="auto">
          <a:xfrm>
            <a:off x="3217310" y="2739766"/>
            <a:ext cx="733573"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6 -</a:t>
            </a:r>
          </a:p>
        </p:txBody>
      </p:sp>
      <p:sp>
        <p:nvSpPr>
          <p:cNvPr id="41" name="TextBox 7"/>
          <p:cNvSpPr txBox="1">
            <a:spLocks noChangeArrowheads="1"/>
          </p:cNvSpPr>
          <p:nvPr/>
        </p:nvSpPr>
        <p:spPr bwMode="auto">
          <a:xfrm>
            <a:off x="3214221" y="5590641"/>
            <a:ext cx="702788"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sp>
        <p:nvSpPr>
          <p:cNvPr id="42" name="TextBox 8"/>
          <p:cNvSpPr txBox="1">
            <a:spLocks noChangeArrowheads="1"/>
          </p:cNvSpPr>
          <p:nvPr/>
        </p:nvSpPr>
        <p:spPr bwMode="auto">
          <a:xfrm>
            <a:off x="3221942" y="1786053"/>
            <a:ext cx="3085733"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8 -</a:t>
            </a:r>
          </a:p>
        </p:txBody>
      </p:sp>
      <p:sp>
        <p:nvSpPr>
          <p:cNvPr id="43" name="TextBox 9"/>
          <p:cNvSpPr txBox="1">
            <a:spLocks noChangeArrowheads="1"/>
          </p:cNvSpPr>
          <p:nvPr/>
        </p:nvSpPr>
        <p:spPr bwMode="auto">
          <a:xfrm>
            <a:off x="3217309" y="2262909"/>
            <a:ext cx="2258727"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44" name="TextBox 10"/>
          <p:cNvSpPr txBox="1">
            <a:spLocks noChangeArrowheads="1"/>
          </p:cNvSpPr>
          <p:nvPr/>
        </p:nvSpPr>
        <p:spPr bwMode="auto">
          <a:xfrm>
            <a:off x="3223561" y="3223428"/>
            <a:ext cx="533577" cy="5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46" name="TextBox 12"/>
          <p:cNvSpPr txBox="1">
            <a:spLocks noChangeArrowheads="1"/>
          </p:cNvSpPr>
          <p:nvPr/>
        </p:nvSpPr>
        <p:spPr bwMode="auto">
          <a:xfrm>
            <a:off x="3217309" y="4608731"/>
            <a:ext cx="1081966"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2 -</a:t>
            </a:r>
          </a:p>
        </p:txBody>
      </p:sp>
      <p:cxnSp>
        <p:nvCxnSpPr>
          <p:cNvPr id="48" name="Straight Connector 47"/>
          <p:cNvCxnSpPr/>
          <p:nvPr/>
        </p:nvCxnSpPr>
        <p:spPr>
          <a:xfrm flipV="1">
            <a:off x="3487705" y="5898290"/>
            <a:ext cx="2865566" cy="0"/>
          </a:xfrm>
          <a:prstGeom prst="line">
            <a:avLst/>
          </a:prstGeom>
          <a:ln w="381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49" name="TextBox 18"/>
          <p:cNvSpPr txBox="1">
            <a:spLocks noChangeArrowheads="1"/>
          </p:cNvSpPr>
          <p:nvPr/>
        </p:nvSpPr>
        <p:spPr bwMode="auto">
          <a:xfrm>
            <a:off x="3317246" y="1484200"/>
            <a:ext cx="2039719"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50" name="TextBox 19"/>
          <p:cNvSpPr txBox="1">
            <a:spLocks noChangeArrowheads="1"/>
          </p:cNvSpPr>
          <p:nvPr/>
        </p:nvSpPr>
        <p:spPr bwMode="auto">
          <a:xfrm rot="16200000">
            <a:off x="3586489" y="5662999"/>
            <a:ext cx="489674"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1" name="TextBox 20"/>
          <p:cNvSpPr txBox="1">
            <a:spLocks noChangeArrowheads="1"/>
          </p:cNvSpPr>
          <p:nvPr/>
        </p:nvSpPr>
        <p:spPr bwMode="auto">
          <a:xfrm rot="16200000">
            <a:off x="3939376" y="5672372"/>
            <a:ext cx="489675"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2" name="TextBox 21"/>
          <p:cNvSpPr txBox="1">
            <a:spLocks noChangeArrowheads="1"/>
          </p:cNvSpPr>
          <p:nvPr/>
        </p:nvSpPr>
        <p:spPr bwMode="auto">
          <a:xfrm rot="16200000">
            <a:off x="4292263" y="5672371"/>
            <a:ext cx="489674"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3" name="TextBox 22"/>
          <p:cNvSpPr txBox="1">
            <a:spLocks noChangeArrowheads="1"/>
          </p:cNvSpPr>
          <p:nvPr/>
        </p:nvSpPr>
        <p:spPr bwMode="auto">
          <a:xfrm rot="16200000">
            <a:off x="4643869" y="5671090"/>
            <a:ext cx="492238"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4" name="TextBox 23"/>
          <p:cNvSpPr txBox="1">
            <a:spLocks noChangeArrowheads="1"/>
          </p:cNvSpPr>
          <p:nvPr/>
        </p:nvSpPr>
        <p:spPr bwMode="auto">
          <a:xfrm rot="16200000">
            <a:off x="5008075" y="5672372"/>
            <a:ext cx="489675"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5" name="TextBox 24"/>
          <p:cNvSpPr txBox="1">
            <a:spLocks noChangeArrowheads="1"/>
          </p:cNvSpPr>
          <p:nvPr/>
        </p:nvSpPr>
        <p:spPr bwMode="auto">
          <a:xfrm rot="16200000">
            <a:off x="5360963" y="5672371"/>
            <a:ext cx="489674"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6" name="TextBox 25"/>
          <p:cNvSpPr txBox="1">
            <a:spLocks noChangeArrowheads="1"/>
          </p:cNvSpPr>
          <p:nvPr/>
        </p:nvSpPr>
        <p:spPr bwMode="auto">
          <a:xfrm rot="16200000">
            <a:off x="5713849" y="5664723"/>
            <a:ext cx="489675" cy="17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7" name="TextBox 26"/>
          <p:cNvSpPr txBox="1">
            <a:spLocks noChangeArrowheads="1"/>
          </p:cNvSpPr>
          <p:nvPr/>
        </p:nvSpPr>
        <p:spPr bwMode="auto">
          <a:xfrm rot="16200000">
            <a:off x="5977980" y="5673267"/>
            <a:ext cx="492238" cy="17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a:t>
            </a:r>
          </a:p>
        </p:txBody>
      </p:sp>
      <p:sp>
        <p:nvSpPr>
          <p:cNvPr id="58" name="TextBox 27"/>
          <p:cNvSpPr txBox="1">
            <a:spLocks noChangeArrowheads="1"/>
          </p:cNvSpPr>
          <p:nvPr/>
        </p:nvSpPr>
        <p:spPr bwMode="auto">
          <a:xfrm>
            <a:off x="3418981" y="5881458"/>
            <a:ext cx="166019" cy="5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0</a:t>
            </a:r>
          </a:p>
        </p:txBody>
      </p:sp>
      <p:sp>
        <p:nvSpPr>
          <p:cNvPr id="60" name="TextBox 29"/>
          <p:cNvSpPr txBox="1">
            <a:spLocks noChangeArrowheads="1"/>
          </p:cNvSpPr>
          <p:nvPr/>
        </p:nvSpPr>
        <p:spPr bwMode="auto">
          <a:xfrm>
            <a:off x="4081513" y="5881458"/>
            <a:ext cx="542584"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12</a:t>
            </a:r>
          </a:p>
        </p:txBody>
      </p:sp>
      <p:sp>
        <p:nvSpPr>
          <p:cNvPr id="62" name="TextBox 31"/>
          <p:cNvSpPr txBox="1">
            <a:spLocks noChangeArrowheads="1"/>
          </p:cNvSpPr>
          <p:nvPr/>
        </p:nvSpPr>
        <p:spPr bwMode="auto">
          <a:xfrm>
            <a:off x="4781880" y="5881458"/>
            <a:ext cx="595777"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24</a:t>
            </a:r>
          </a:p>
        </p:txBody>
      </p:sp>
      <p:sp>
        <p:nvSpPr>
          <p:cNvPr id="64" name="TextBox 33"/>
          <p:cNvSpPr txBox="1">
            <a:spLocks noChangeArrowheads="1"/>
          </p:cNvSpPr>
          <p:nvPr/>
        </p:nvSpPr>
        <p:spPr bwMode="auto">
          <a:xfrm>
            <a:off x="5501553" y="5881458"/>
            <a:ext cx="595777"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36</a:t>
            </a:r>
          </a:p>
        </p:txBody>
      </p:sp>
      <p:sp>
        <p:nvSpPr>
          <p:cNvPr id="66" name="TextBox 35"/>
          <p:cNvSpPr txBox="1">
            <a:spLocks noChangeArrowheads="1"/>
          </p:cNvSpPr>
          <p:nvPr/>
        </p:nvSpPr>
        <p:spPr bwMode="auto">
          <a:xfrm>
            <a:off x="6057156" y="5881458"/>
            <a:ext cx="595777"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48</a:t>
            </a:r>
          </a:p>
        </p:txBody>
      </p:sp>
      <p:sp>
        <p:nvSpPr>
          <p:cNvPr id="67" name="TextBox 36"/>
          <p:cNvSpPr txBox="1">
            <a:spLocks noChangeArrowheads="1"/>
          </p:cNvSpPr>
          <p:nvPr/>
        </p:nvSpPr>
        <p:spPr bwMode="auto">
          <a:xfrm>
            <a:off x="4534873" y="6184200"/>
            <a:ext cx="1135104"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Months</a:t>
            </a:r>
          </a:p>
        </p:txBody>
      </p:sp>
      <p:sp>
        <p:nvSpPr>
          <p:cNvPr id="68" name="Rectangle 61"/>
          <p:cNvSpPr>
            <a:spLocks noChangeArrowheads="1"/>
          </p:cNvSpPr>
          <p:nvPr/>
        </p:nvSpPr>
        <p:spPr bwMode="auto">
          <a:xfrm>
            <a:off x="3639053" y="1605402"/>
            <a:ext cx="2333532" cy="846980"/>
          </a:xfrm>
          <a:prstGeom prst="rect">
            <a:avLst/>
          </a:prstGeom>
          <a:solidFill>
            <a:schemeClr val="bg1"/>
          </a:solidFill>
          <a:ln>
            <a:noFill/>
          </a:ln>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Hazard ratio</a:t>
            </a:r>
            <a:r>
              <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 =</a:t>
            </a: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 0.62</a:t>
            </a:r>
            <a:endPar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(95% Cl, 0.49-0.77)</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P&lt;0.00l</a:t>
            </a:r>
          </a:p>
        </p:txBody>
      </p:sp>
      <p:sp>
        <p:nvSpPr>
          <p:cNvPr id="69" name="Rectangle 62"/>
          <p:cNvSpPr>
            <a:spLocks noChangeArrowheads="1"/>
          </p:cNvSpPr>
          <p:nvPr/>
        </p:nvSpPr>
        <p:spPr bwMode="auto">
          <a:xfrm>
            <a:off x="4297751" y="2942302"/>
            <a:ext cx="1832359" cy="34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a-DK" altLang="en-US" sz="16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rPr>
              <a:t>	</a:t>
            </a:r>
            <a:r>
              <a:rPr kumimoji="0" lang="nl-NL" altLang="en-US" sz="16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rPr>
              <a:t>Placebo </a:t>
            </a:r>
            <a:endParaRPr kumimoji="0" lang="en-US" altLang="en-US" sz="16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endParaRPr>
          </a:p>
        </p:txBody>
      </p:sp>
      <p:sp>
        <p:nvSpPr>
          <p:cNvPr id="70" name="Rectangle 63"/>
          <p:cNvSpPr>
            <a:spLocks noChangeArrowheads="1"/>
          </p:cNvSpPr>
          <p:nvPr/>
        </p:nvSpPr>
        <p:spPr bwMode="auto">
          <a:xfrm>
            <a:off x="5066662" y="4735391"/>
            <a:ext cx="1949293" cy="34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a-DK" altLang="en-US" sz="1600" b="1" i="0" u="none" strike="noStrike" kern="1200" cap="none" spc="0" normalizeH="0" baseline="0" noProof="0" dirty="0">
                <a:ln>
                  <a:noFill/>
                </a:ln>
                <a:solidFill>
                  <a:srgbClr val="FF6600"/>
                </a:solidFill>
                <a:effectLst/>
                <a:uLnTx/>
                <a:uFillTx/>
                <a:latin typeface="Arial" pitchFamily="34" charset="0"/>
                <a:ea typeface="MS PGothic" pitchFamily="34" charset="-128"/>
                <a:cs typeface="Arial" pitchFamily="34" charset="0"/>
              </a:rPr>
              <a:t>Empagliflozin </a:t>
            </a:r>
            <a:endParaRPr kumimoji="0" lang="en-US" altLang="en-US" sz="1600" b="1" i="0" u="none" strike="noStrike" kern="1200" cap="none" spc="0" normalizeH="0" baseline="0" noProof="0" dirty="0">
              <a:ln>
                <a:noFill/>
              </a:ln>
              <a:solidFill>
                <a:srgbClr val="FF6600"/>
              </a:solidFill>
              <a:effectLst/>
              <a:uLnTx/>
              <a:uFillTx/>
              <a:latin typeface="Arial" pitchFamily="34" charset="0"/>
              <a:ea typeface="MS PGothic" pitchFamily="34" charset="-128"/>
              <a:cs typeface="Arial" pitchFamily="34" charset="0"/>
            </a:endParaRPr>
          </a:p>
        </p:txBody>
      </p:sp>
      <p:cxnSp>
        <p:nvCxnSpPr>
          <p:cNvPr id="72" name="Straight Connector 71"/>
          <p:cNvCxnSpPr/>
          <p:nvPr/>
        </p:nvCxnSpPr>
        <p:spPr>
          <a:xfrm>
            <a:off x="6133199" y="2462881"/>
            <a:ext cx="33976"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176441" y="2352640"/>
            <a:ext cx="20849"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194973" y="2270601"/>
            <a:ext cx="61003"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250570" y="1878348"/>
            <a:ext cx="30887"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290724" y="1670686"/>
            <a:ext cx="38609"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6250570" y="1898858"/>
            <a:ext cx="0" cy="335851"/>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6125908" y="2398788"/>
            <a:ext cx="87167"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6148811" y="2289829"/>
            <a:ext cx="84605" cy="0"/>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6284546" y="1678376"/>
            <a:ext cx="0" cy="210226"/>
          </a:xfrm>
          <a:prstGeom prst="line">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225861" y="3565288"/>
            <a:ext cx="95751"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6179530" y="3675529"/>
            <a:ext cx="55597"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6083779" y="3747314"/>
            <a:ext cx="73357"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972585" y="3821662"/>
            <a:ext cx="73357"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5904633" y="3847300"/>
            <a:ext cx="73357"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6041309" y="3803716"/>
            <a:ext cx="45558"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143237" y="3711422"/>
            <a:ext cx="45558"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6232038" y="3565288"/>
            <a:ext cx="0" cy="110241"/>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90" name="TextBox 9"/>
          <p:cNvSpPr txBox="1">
            <a:spLocks noChangeArrowheads="1"/>
          </p:cNvSpPr>
          <p:nvPr/>
        </p:nvSpPr>
        <p:spPr bwMode="auto">
          <a:xfrm>
            <a:off x="3207741" y="4156844"/>
            <a:ext cx="2258727"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92" name="TextBox 9"/>
          <p:cNvSpPr txBox="1">
            <a:spLocks noChangeArrowheads="1"/>
          </p:cNvSpPr>
          <p:nvPr/>
        </p:nvSpPr>
        <p:spPr bwMode="auto">
          <a:xfrm>
            <a:off x="3217309" y="5153575"/>
            <a:ext cx="2258727" cy="37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a:t>
            </a:r>
          </a:p>
        </p:txBody>
      </p:sp>
      <p:sp>
        <p:nvSpPr>
          <p:cNvPr id="94" name="TextBox 3"/>
          <p:cNvSpPr txBox="1">
            <a:spLocks noChangeArrowheads="1"/>
          </p:cNvSpPr>
          <p:nvPr/>
        </p:nvSpPr>
        <p:spPr bwMode="auto">
          <a:xfrm>
            <a:off x="6720499" y="1668505"/>
            <a:ext cx="2107979" cy="830997"/>
          </a:xfrm>
          <a:prstGeom prst="rect">
            <a:avLst/>
          </a:prstGeom>
          <a:solidFill>
            <a:schemeClr val="bg1"/>
          </a:solidFill>
          <a:ln w="9525">
            <a:solidFill>
              <a:schemeClr val="tx1"/>
            </a:solidFill>
            <a:miter lim="800000"/>
            <a:headEnd/>
            <a:tailEnd/>
          </a:ln>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Hazard </a:t>
            </a:r>
            <a:r>
              <a:rPr kumimoji="0" lang="hr-HR" altLang="en-US" sz="1600" b="1" i="0" u="none" strike="noStrike" kern="1200" cap="none" spc="0" normalizeH="0" baseline="0" noProof="0" dirty="0" err="1">
                <a:ln>
                  <a:noFill/>
                </a:ln>
                <a:solidFill>
                  <a:srgbClr val="C00000"/>
                </a:solidFill>
                <a:effectLst/>
                <a:uLnTx/>
                <a:uFillTx/>
                <a:latin typeface="Arial" pitchFamily="34" charset="0"/>
                <a:ea typeface="MS PGothic" pitchFamily="34" charset="-128"/>
                <a:cs typeface="Arial" pitchFamily="34" charset="0"/>
              </a:rPr>
              <a:t>ratio</a:t>
            </a: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 = 0.65 </a:t>
            </a:r>
            <a:endPar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(95% Cl, 0.50- 0.85)</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rPr>
              <a:t>P=0.002</a:t>
            </a:r>
            <a:endParaRPr kumimoji="0" lang="en-US" altLang="en-US" sz="1600" b="1" i="0" u="none" strike="noStrike" kern="1200" cap="none" spc="0" normalizeH="0" baseline="0" noProof="0" dirty="0">
              <a:ln>
                <a:noFill/>
              </a:ln>
              <a:solidFill>
                <a:srgbClr val="C00000"/>
              </a:solidFill>
              <a:effectLst/>
              <a:uLnTx/>
              <a:uFillTx/>
              <a:latin typeface="Arial" pitchFamily="34" charset="0"/>
              <a:ea typeface="MS PGothic" pitchFamily="34" charset="-128"/>
              <a:cs typeface="Arial" pitchFamily="34" charset="0"/>
            </a:endParaRPr>
          </a:p>
        </p:txBody>
      </p:sp>
      <p:sp>
        <p:nvSpPr>
          <p:cNvPr id="95" name="Rectangle 4"/>
          <p:cNvSpPr>
            <a:spLocks noChangeArrowheads="1"/>
          </p:cNvSpPr>
          <p:nvPr/>
        </p:nvSpPr>
        <p:spPr bwMode="auto">
          <a:xfrm>
            <a:off x="7456307" y="3255623"/>
            <a:ext cx="1089306"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rPr>
              <a:t>Placebo</a:t>
            </a:r>
          </a:p>
        </p:txBody>
      </p:sp>
      <p:sp>
        <p:nvSpPr>
          <p:cNvPr id="96" name="Rectangle 5"/>
          <p:cNvSpPr>
            <a:spLocks noChangeArrowheads="1"/>
          </p:cNvSpPr>
          <p:nvPr/>
        </p:nvSpPr>
        <p:spPr bwMode="auto">
          <a:xfrm>
            <a:off x="7339451" y="5217647"/>
            <a:ext cx="164487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err="1">
                <a:ln>
                  <a:noFill/>
                </a:ln>
                <a:solidFill>
                  <a:srgbClr val="FF6600"/>
                </a:solidFill>
                <a:effectLst/>
                <a:uLnTx/>
                <a:uFillTx/>
                <a:latin typeface="Arial" pitchFamily="34" charset="0"/>
                <a:ea typeface="MS PGothic" pitchFamily="34" charset="-128"/>
                <a:cs typeface="Arial" pitchFamily="34" charset="0"/>
              </a:rPr>
              <a:t>Empagliflozin</a:t>
            </a:r>
            <a:endParaRPr kumimoji="0" lang="en-US" altLang="en-US" sz="1600" b="1" i="0" u="none" strike="noStrike" kern="1200" cap="none" spc="0" normalizeH="0" baseline="0" noProof="0" dirty="0">
              <a:ln>
                <a:noFill/>
              </a:ln>
              <a:solidFill>
                <a:srgbClr val="FF6600"/>
              </a:solidFill>
              <a:effectLst/>
              <a:uLnTx/>
              <a:uFillTx/>
              <a:latin typeface="Arial" pitchFamily="34" charset="0"/>
              <a:ea typeface="MS PGothic" pitchFamily="34" charset="-128"/>
              <a:cs typeface="Arial" pitchFamily="34" charset="0"/>
            </a:endParaRPr>
          </a:p>
        </p:txBody>
      </p:sp>
      <p:sp>
        <p:nvSpPr>
          <p:cNvPr id="97" name="Rectangle 8"/>
          <p:cNvSpPr>
            <a:spLocks noChangeArrowheads="1"/>
          </p:cNvSpPr>
          <p:nvPr/>
        </p:nvSpPr>
        <p:spPr bwMode="auto">
          <a:xfrm>
            <a:off x="7351844" y="6184200"/>
            <a:ext cx="1005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spcAft>
                <a:spcPts val="600"/>
              </a:spcAft>
              <a:buClr>
                <a:schemeClr val="accent1"/>
              </a:buClr>
              <a:buSzPct val="100000"/>
              <a:buFont typeface="Arial" pitchFamily="34" charset="0"/>
              <a:buChar char="•"/>
              <a:defRPr>
                <a:solidFill>
                  <a:schemeClr val="tx1"/>
                </a:solidFill>
                <a:latin typeface="Century Gothic" pitchFamily="34" charset="0"/>
              </a:defRPr>
            </a:lvl1pPr>
            <a:lvl2pPr marL="742950" indent="-285750" defTabSz="457200">
              <a:spcBef>
                <a:spcPct val="20000"/>
              </a:spcBef>
              <a:spcAft>
                <a:spcPts val="600"/>
              </a:spcAft>
              <a:buClr>
                <a:schemeClr val="accent1"/>
              </a:buClr>
              <a:buSzPct val="100000"/>
              <a:buFont typeface="Arial" pitchFamily="34" charset="0"/>
              <a:buChar char="•"/>
              <a:defRPr sz="1600">
                <a:solidFill>
                  <a:schemeClr val="tx1"/>
                </a:solidFill>
                <a:latin typeface="Century Gothic" pitchFamily="34" charset="0"/>
              </a:defRPr>
            </a:lvl2pPr>
            <a:lvl3pPr marL="11430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3pPr>
            <a:lvl4pPr marL="1600200" indent="-228600" defTabSz="457200">
              <a:spcBef>
                <a:spcPct val="20000"/>
              </a:spcBef>
              <a:spcAft>
                <a:spcPts val="600"/>
              </a:spcAft>
              <a:buClr>
                <a:schemeClr val="accent1"/>
              </a:buClr>
              <a:buSzPct val="100000"/>
              <a:buFont typeface="Arial" pitchFamily="34" charset="0"/>
              <a:buChar char="•"/>
              <a:defRPr sz="1400">
                <a:solidFill>
                  <a:schemeClr val="tx1"/>
                </a:solidFill>
                <a:latin typeface="Century Gothic" pitchFamily="34" charset="0"/>
              </a:defRPr>
            </a:lvl4pPr>
            <a:lvl5pPr marL="2057400" indent="-228600" defTabSz="45720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5pPr>
            <a:lvl6pPr marL="25146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6pPr>
            <a:lvl7pPr marL="29718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7pPr>
            <a:lvl8pPr marL="34290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8pPr>
            <a:lvl9pPr marL="3886200" indent="-228600" defTabSz="457200" eaLnBrk="0" fontAlgn="base" hangingPunct="0">
              <a:spcBef>
                <a:spcPct val="20000"/>
              </a:spcBef>
              <a:spcAft>
                <a:spcPts val="600"/>
              </a:spcAft>
              <a:buClr>
                <a:schemeClr val="accent1"/>
              </a:buClr>
              <a:buSzPct val="100000"/>
              <a:buFont typeface="Arial" pitchFamily="34" charset="0"/>
              <a:buChar char="•"/>
              <a:defRPr sz="1200">
                <a:solidFill>
                  <a:schemeClr val="tx1"/>
                </a:solidFill>
                <a:latin typeface="Century Gothic"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Months</a:t>
            </a:r>
            <a:endParaRPr kumimoji="0" lang="en-US" altLang="en-US" sz="1800" b="1"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endParaRPr>
          </a:p>
        </p:txBody>
      </p:sp>
      <p:sp>
        <p:nvSpPr>
          <p:cNvPr id="102" name="Text Box 63"/>
          <p:cNvSpPr txBox="1">
            <a:spLocks noChangeArrowheads="1"/>
          </p:cNvSpPr>
          <p:nvPr/>
        </p:nvSpPr>
        <p:spPr bwMode="auto">
          <a:xfrm>
            <a:off x="6625893" y="3174894"/>
            <a:ext cx="197189" cy="56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4 -</a:t>
            </a:r>
          </a:p>
        </p:txBody>
      </p:sp>
      <p:sp>
        <p:nvSpPr>
          <p:cNvPr id="103" name="Text Box 65"/>
          <p:cNvSpPr txBox="1">
            <a:spLocks noChangeArrowheads="1"/>
          </p:cNvSpPr>
          <p:nvPr/>
        </p:nvSpPr>
        <p:spPr bwMode="auto">
          <a:xfrm>
            <a:off x="6625893" y="3769317"/>
            <a:ext cx="197189"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3 -</a:t>
            </a:r>
          </a:p>
        </p:txBody>
      </p:sp>
      <p:sp>
        <p:nvSpPr>
          <p:cNvPr id="104" name="Freeform 61"/>
          <p:cNvSpPr>
            <a:spLocks/>
          </p:cNvSpPr>
          <p:nvPr/>
        </p:nvSpPr>
        <p:spPr bwMode="auto">
          <a:xfrm>
            <a:off x="6650815" y="1686403"/>
            <a:ext cx="2291975" cy="4231605"/>
          </a:xfrm>
          <a:custGeom>
            <a:avLst/>
            <a:gdLst>
              <a:gd name="T0" fmla="*/ 2147483646 w 3957"/>
              <a:gd name="T1" fmla="*/ 0 h 1046"/>
              <a:gd name="T2" fmla="*/ 0 w 3957"/>
              <a:gd name="T3" fmla="*/ 0 h 1046"/>
              <a:gd name="T4" fmla="*/ 0 w 3957"/>
              <a:gd name="T5" fmla="*/ 2147483646 h 1046"/>
              <a:gd name="T6" fmla="*/ 2147483646 w 3957"/>
              <a:gd name="T7" fmla="*/ 2147483646 h 1046"/>
              <a:gd name="T8" fmla="*/ 0 60000 65536"/>
              <a:gd name="T9" fmla="*/ 0 60000 65536"/>
              <a:gd name="T10" fmla="*/ 0 60000 65536"/>
              <a:gd name="T11" fmla="*/ 0 60000 65536"/>
              <a:gd name="T12" fmla="*/ 0 w 3957"/>
              <a:gd name="T13" fmla="*/ 0 h 1046"/>
              <a:gd name="T14" fmla="*/ 3957 w 3957"/>
              <a:gd name="T15" fmla="*/ 1046 h 1046"/>
            </a:gdLst>
            <a:ahLst/>
            <a:cxnLst>
              <a:cxn ang="T8">
                <a:pos x="T0" y="T1"/>
              </a:cxn>
              <a:cxn ang="T9">
                <a:pos x="T2" y="T3"/>
              </a:cxn>
              <a:cxn ang="T10">
                <a:pos x="T4" y="T5"/>
              </a:cxn>
              <a:cxn ang="T11">
                <a:pos x="T6" y="T7"/>
              </a:cxn>
            </a:cxnLst>
            <a:rect l="T12" t="T13" r="T14" b="T15"/>
            <a:pathLst>
              <a:path w="3957" h="1046">
                <a:moveTo>
                  <a:pt x="80" y="0"/>
                </a:moveTo>
                <a:lnTo>
                  <a:pt x="0" y="0"/>
                </a:lnTo>
                <a:lnTo>
                  <a:pt x="0" y="1040"/>
                </a:lnTo>
                <a:lnTo>
                  <a:pt x="3957" y="1046"/>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05" name="Text Box 63"/>
          <p:cNvSpPr txBox="1">
            <a:spLocks noChangeArrowheads="1"/>
          </p:cNvSpPr>
          <p:nvPr/>
        </p:nvSpPr>
        <p:spPr bwMode="auto">
          <a:xfrm>
            <a:off x="6625893" y="2507387"/>
            <a:ext cx="197189" cy="56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5 -</a:t>
            </a:r>
          </a:p>
        </p:txBody>
      </p:sp>
      <p:sp>
        <p:nvSpPr>
          <p:cNvPr id="106" name="Text Box 65"/>
          <p:cNvSpPr txBox="1">
            <a:spLocks noChangeArrowheads="1"/>
          </p:cNvSpPr>
          <p:nvPr/>
        </p:nvSpPr>
        <p:spPr bwMode="auto">
          <a:xfrm>
            <a:off x="6625893" y="4358867"/>
            <a:ext cx="197189" cy="56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2 -</a:t>
            </a:r>
          </a:p>
        </p:txBody>
      </p:sp>
      <p:sp>
        <p:nvSpPr>
          <p:cNvPr id="107" name="Text Box 65"/>
          <p:cNvSpPr txBox="1">
            <a:spLocks noChangeArrowheads="1"/>
          </p:cNvSpPr>
          <p:nvPr/>
        </p:nvSpPr>
        <p:spPr bwMode="auto">
          <a:xfrm>
            <a:off x="6637697" y="4953289"/>
            <a:ext cx="197189" cy="56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1 -</a:t>
            </a:r>
          </a:p>
        </p:txBody>
      </p:sp>
      <p:sp>
        <p:nvSpPr>
          <p:cNvPr id="109" name="Text Box 67"/>
          <p:cNvSpPr txBox="1">
            <a:spLocks noChangeArrowheads="1"/>
          </p:cNvSpPr>
          <p:nvPr/>
        </p:nvSpPr>
        <p:spPr bwMode="auto">
          <a:xfrm rot="5400000">
            <a:off x="6721838" y="5716352"/>
            <a:ext cx="399530" cy="1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10" name="Text Box 67"/>
          <p:cNvSpPr txBox="1">
            <a:spLocks noChangeArrowheads="1"/>
          </p:cNvSpPr>
          <p:nvPr/>
        </p:nvSpPr>
        <p:spPr bwMode="auto">
          <a:xfrm>
            <a:off x="7127124" y="5884891"/>
            <a:ext cx="190940"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12</a:t>
            </a:r>
          </a:p>
        </p:txBody>
      </p:sp>
      <p:sp>
        <p:nvSpPr>
          <p:cNvPr id="111" name="Text Box 67"/>
          <p:cNvSpPr txBox="1">
            <a:spLocks noChangeArrowheads="1"/>
          </p:cNvSpPr>
          <p:nvPr/>
        </p:nvSpPr>
        <p:spPr bwMode="auto">
          <a:xfrm rot="5400000">
            <a:off x="7015539" y="5716352"/>
            <a:ext cx="399530" cy="1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12" name="Text Box 67"/>
          <p:cNvSpPr txBox="1">
            <a:spLocks noChangeArrowheads="1"/>
          </p:cNvSpPr>
          <p:nvPr/>
        </p:nvSpPr>
        <p:spPr bwMode="auto">
          <a:xfrm>
            <a:off x="7725635" y="5884891"/>
            <a:ext cx="191634"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24</a:t>
            </a:r>
          </a:p>
        </p:txBody>
      </p:sp>
      <p:sp>
        <p:nvSpPr>
          <p:cNvPr id="113" name="Text Box 67"/>
          <p:cNvSpPr txBox="1">
            <a:spLocks noChangeArrowheads="1"/>
          </p:cNvSpPr>
          <p:nvPr/>
        </p:nvSpPr>
        <p:spPr bwMode="auto">
          <a:xfrm rot="5400000">
            <a:off x="7321043" y="5716352"/>
            <a:ext cx="399530" cy="1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14" name="Text Box 67"/>
          <p:cNvSpPr txBox="1">
            <a:spLocks noChangeArrowheads="1"/>
          </p:cNvSpPr>
          <p:nvPr/>
        </p:nvSpPr>
        <p:spPr bwMode="auto">
          <a:xfrm>
            <a:off x="6593881" y="5882454"/>
            <a:ext cx="136088" cy="56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p>
        </p:txBody>
      </p:sp>
      <p:sp>
        <p:nvSpPr>
          <p:cNvPr id="117" name="Text Box 67"/>
          <p:cNvSpPr txBox="1">
            <a:spLocks noChangeArrowheads="1"/>
          </p:cNvSpPr>
          <p:nvPr/>
        </p:nvSpPr>
        <p:spPr bwMode="auto">
          <a:xfrm>
            <a:off x="8861555" y="5884891"/>
            <a:ext cx="191634"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48</a:t>
            </a:r>
          </a:p>
        </p:txBody>
      </p:sp>
      <p:sp>
        <p:nvSpPr>
          <p:cNvPr id="118" name="Text Box 67"/>
          <p:cNvSpPr txBox="1">
            <a:spLocks noChangeArrowheads="1"/>
          </p:cNvSpPr>
          <p:nvPr/>
        </p:nvSpPr>
        <p:spPr bwMode="auto">
          <a:xfrm rot="5400000">
            <a:off x="7614744" y="5716352"/>
            <a:ext cx="399530" cy="1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19" name="Text Box 67"/>
          <p:cNvSpPr txBox="1">
            <a:spLocks noChangeArrowheads="1"/>
          </p:cNvSpPr>
          <p:nvPr/>
        </p:nvSpPr>
        <p:spPr bwMode="auto">
          <a:xfrm rot="5400000">
            <a:off x="7894905" y="5716005"/>
            <a:ext cx="399530" cy="16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20" name="Text Box 67"/>
          <p:cNvSpPr txBox="1">
            <a:spLocks noChangeArrowheads="1"/>
          </p:cNvSpPr>
          <p:nvPr/>
        </p:nvSpPr>
        <p:spPr bwMode="auto">
          <a:xfrm rot="5400000">
            <a:off x="8469461" y="5716352"/>
            <a:ext cx="399530" cy="1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21" name="Text Box 67"/>
          <p:cNvSpPr txBox="1">
            <a:spLocks noChangeArrowheads="1"/>
          </p:cNvSpPr>
          <p:nvPr/>
        </p:nvSpPr>
        <p:spPr bwMode="auto">
          <a:xfrm rot="5400000">
            <a:off x="8761603" y="5715133"/>
            <a:ext cx="397093" cy="1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22" name="Text Box 63"/>
          <p:cNvSpPr txBox="1">
            <a:spLocks noChangeArrowheads="1"/>
          </p:cNvSpPr>
          <p:nvPr/>
        </p:nvSpPr>
        <p:spPr bwMode="auto">
          <a:xfrm>
            <a:off x="6625893" y="1915402"/>
            <a:ext cx="197189"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6 -</a:t>
            </a:r>
          </a:p>
        </p:txBody>
      </p:sp>
      <p:sp>
        <p:nvSpPr>
          <p:cNvPr id="123" name="Text Box 63"/>
          <p:cNvSpPr txBox="1">
            <a:spLocks noChangeArrowheads="1"/>
          </p:cNvSpPr>
          <p:nvPr/>
        </p:nvSpPr>
        <p:spPr bwMode="auto">
          <a:xfrm>
            <a:off x="6392480" y="1495149"/>
            <a:ext cx="272916"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7</a:t>
            </a:r>
          </a:p>
        </p:txBody>
      </p:sp>
      <p:sp>
        <p:nvSpPr>
          <p:cNvPr id="124" name="Text Box 67"/>
          <p:cNvSpPr txBox="1">
            <a:spLocks noChangeArrowheads="1"/>
          </p:cNvSpPr>
          <p:nvPr/>
        </p:nvSpPr>
        <p:spPr bwMode="auto">
          <a:xfrm>
            <a:off x="6521670" y="5567201"/>
            <a:ext cx="136088"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0</a:t>
            </a:r>
          </a:p>
        </p:txBody>
      </p:sp>
      <p:sp>
        <p:nvSpPr>
          <p:cNvPr id="125" name="Text Box 67"/>
          <p:cNvSpPr txBox="1">
            <a:spLocks noChangeArrowheads="1"/>
          </p:cNvSpPr>
          <p:nvPr/>
        </p:nvSpPr>
        <p:spPr bwMode="auto">
          <a:xfrm>
            <a:off x="8294983" y="5884891"/>
            <a:ext cx="191634" cy="56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36</a:t>
            </a:r>
          </a:p>
        </p:txBody>
      </p:sp>
      <p:sp>
        <p:nvSpPr>
          <p:cNvPr id="126" name="Text Box 67"/>
          <p:cNvSpPr txBox="1">
            <a:spLocks noChangeArrowheads="1"/>
          </p:cNvSpPr>
          <p:nvPr/>
        </p:nvSpPr>
        <p:spPr bwMode="auto">
          <a:xfrm rot="5400000">
            <a:off x="8183745" y="5716005"/>
            <a:ext cx="399530" cy="16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a:t>
            </a:r>
          </a:p>
        </p:txBody>
      </p:sp>
      <p:sp>
        <p:nvSpPr>
          <p:cNvPr id="130" name="Title 1"/>
          <p:cNvSpPr>
            <a:spLocks noGrp="1"/>
          </p:cNvSpPr>
          <p:nvPr>
            <p:ph type="title"/>
          </p:nvPr>
        </p:nvSpPr>
        <p:spPr>
          <a:xfrm>
            <a:off x="6302538" y="82469"/>
            <a:ext cx="2781918" cy="1209577"/>
          </a:xfrm>
          <a:solidFill>
            <a:srgbClr val="FF6600"/>
          </a:solidFill>
        </p:spPr>
        <p:txBody>
          <a:bodyPr>
            <a:noAutofit/>
          </a:bodyPr>
          <a:lstStyle/>
          <a:p>
            <a:pPr algn="ctr" eaLnBrk="1" fontAlgn="auto" hangingPunct="1">
              <a:spcAft>
                <a:spcPts val="0"/>
              </a:spcAft>
              <a:defRPr/>
            </a:pPr>
            <a:r>
              <a:rPr lang="en-US" sz="1600" b="1" dirty="0">
                <a:solidFill>
                  <a:schemeClr val="bg1"/>
                </a:solidFill>
                <a:effectLst/>
                <a:latin typeface="Helvetica" panose="020B0604020202020204" pitchFamily="34" charset="0"/>
                <a:ea typeface="ＭＳ Ｐゴシック" charset="0"/>
                <a:cs typeface="Helvetica" panose="020B0604020202020204" pitchFamily="34" charset="0"/>
              </a:rPr>
              <a:t>EFFECT OF EMPAGLIFLOZIN ON HOSPITALIZATION FOR HEART FAILURE</a:t>
            </a:r>
            <a:endParaRPr lang="en-US" sz="1600" b="1" cap="none" dirty="0">
              <a:solidFill>
                <a:schemeClr val="bg1"/>
              </a:solidFill>
              <a:effectLst/>
              <a:latin typeface="Helvetica" panose="020B0604020202020204" pitchFamily="34" charset="0"/>
              <a:cs typeface="Helvetica" panose="020B0604020202020204" pitchFamily="34" charset="0"/>
            </a:endParaRPr>
          </a:p>
        </p:txBody>
      </p:sp>
      <p:sp>
        <p:nvSpPr>
          <p:cNvPr id="131" name="TextBox 20"/>
          <p:cNvSpPr txBox="1">
            <a:spLocks noChangeArrowheads="1"/>
          </p:cNvSpPr>
          <p:nvPr/>
        </p:nvSpPr>
        <p:spPr bwMode="auto">
          <a:xfrm>
            <a:off x="6778510" y="6592463"/>
            <a:ext cx="23455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50" b="1" i="1" u="none" strike="noStrike" kern="1200" cap="none" spc="0" normalizeH="0" baseline="0" noProof="0" dirty="0" err="1">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Zinman</a:t>
            </a:r>
            <a:r>
              <a:rPr kumimoji="0" lang="en-US" altLang="en-US" sz="1050" b="1"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et al, NEJM, Sept 20, 2015</a:t>
            </a:r>
          </a:p>
        </p:txBody>
      </p:sp>
      <p:sp>
        <p:nvSpPr>
          <p:cNvPr id="132" name="Title 1"/>
          <p:cNvSpPr txBox="1">
            <a:spLocks/>
          </p:cNvSpPr>
          <p:nvPr/>
        </p:nvSpPr>
        <p:spPr bwMode="auto">
          <a:xfrm>
            <a:off x="3279672" y="138822"/>
            <a:ext cx="2749065" cy="1005859"/>
          </a:xfrm>
          <a:prstGeom prst="rect">
            <a:avLst/>
          </a:prstGeom>
          <a:solidFill>
            <a:srgbClr val="FF6600"/>
          </a:solidFill>
          <a:ln>
            <a:solidFill>
              <a:srgbClr val="FF6600"/>
            </a:solidFill>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Helvetica" panose="020B0604020202020204" pitchFamily="34" charset="0"/>
                <a:ea typeface="+mj-ea"/>
                <a:cs typeface="Helvetica" panose="020B0604020202020204" pitchFamily="34" charset="0"/>
              </a:rPr>
              <a:t>EFFECT OF EMPAGLIFLOZIN ON CV DEATH IN EMPA-REG</a:t>
            </a:r>
            <a:endParaRPr kumimoji="0" lang="en-US" sz="1600" b="1" i="0" u="none" strike="noStrike" kern="0" cap="none" spc="0" normalizeH="0" baseline="0" noProof="0" dirty="0">
              <a:ln>
                <a:noFill/>
              </a:ln>
              <a:solidFill>
                <a:srgbClr val="FFFFFF"/>
              </a:solidFill>
              <a:effectLst/>
              <a:uLnTx/>
              <a:uFillTx/>
              <a:latin typeface="Helvetica" panose="020B0604020202020204" pitchFamily="34" charset="0"/>
              <a:ea typeface="+mj-ea"/>
              <a:cs typeface="Helvetica" panose="020B0604020202020204" pitchFamily="34" charset="0"/>
            </a:endParaRPr>
          </a:p>
        </p:txBody>
      </p:sp>
      <p:sp>
        <p:nvSpPr>
          <p:cNvPr id="134" name="Rectangle 133"/>
          <p:cNvSpPr/>
          <p:nvPr/>
        </p:nvSpPr>
        <p:spPr>
          <a:xfrm>
            <a:off x="326765" y="138822"/>
            <a:ext cx="2576892" cy="1094986"/>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charset="0"/>
                <a:cs typeface="Helvetica" panose="020B0604020202020204" pitchFamily="34" charset="0"/>
              </a:rPr>
              <a:t>EFFECT OF Empagliflozin ON MACE IN EMPA-REG</a:t>
            </a:r>
            <a:endParaRPr kumimoji="0" lang="en-US" sz="16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35" name="TextBox 20"/>
          <p:cNvSpPr txBox="1">
            <a:spLocks noChangeArrowheads="1"/>
          </p:cNvSpPr>
          <p:nvPr/>
        </p:nvSpPr>
        <p:spPr bwMode="auto">
          <a:xfrm>
            <a:off x="79876" y="6579151"/>
            <a:ext cx="234551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spcAft>
                <a:spcPts val="600"/>
              </a:spcAft>
              <a:buClr>
                <a:schemeClr val="accent1"/>
              </a:buClr>
              <a:buSzPct val="100000"/>
              <a:buFont typeface="Arial" panose="020B0604020202020204" pitchFamily="34" charset="0"/>
              <a:buChar char="•"/>
              <a:defRPr sz="2800" b="1">
                <a:solidFill>
                  <a:schemeClr val="tx1"/>
                </a:solidFill>
                <a:latin typeface="Century Gothic" panose="020B0502020202020204" pitchFamily="34" charset="0"/>
                <a:ea typeface="MS PGothic" panose="020B0600070205080204" pitchFamily="34" charset="-128"/>
              </a:defRPr>
            </a:lvl1pPr>
            <a:lvl2pPr marL="742950" indent="-285750" defTabSz="457200" eaLnBrk="0" hangingPunct="0">
              <a:spcBef>
                <a:spcPct val="20000"/>
              </a:spcBef>
              <a:spcAft>
                <a:spcPts val="600"/>
              </a:spcAft>
              <a:buClr>
                <a:schemeClr val="accent1"/>
              </a:buClr>
              <a:buSzPct val="100000"/>
              <a:buFont typeface="Arial" panose="020B0604020202020204" pitchFamily="34" charset="0"/>
              <a:buChar char="•"/>
              <a:defRPr sz="2400" b="1">
                <a:solidFill>
                  <a:schemeClr val="tx1"/>
                </a:solidFill>
                <a:latin typeface="Century Gothic" panose="020B0502020202020204" pitchFamily="34" charset="0"/>
                <a:ea typeface="MS PGothic" panose="020B0600070205080204" pitchFamily="34" charset="-128"/>
              </a:defRPr>
            </a:lvl2pPr>
            <a:lvl3pPr marL="11430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3pPr>
            <a:lvl4pPr marL="1600200" indent="-228600" defTabSz="457200" eaLnBrk="0" hangingPunct="0">
              <a:spcBef>
                <a:spcPct val="20000"/>
              </a:spcBef>
              <a:spcAft>
                <a:spcPts val="600"/>
              </a:spcAft>
              <a:buClr>
                <a:schemeClr val="accent1"/>
              </a:buClr>
              <a:buSzPct val="100000"/>
              <a:buFont typeface="Arial" panose="020B0604020202020204" pitchFamily="34" charset="0"/>
              <a:buChar char="•"/>
              <a:defRPr sz="2000" b="1">
                <a:solidFill>
                  <a:schemeClr val="tx1"/>
                </a:solidFill>
                <a:latin typeface="Century Gothic" panose="020B0502020202020204" pitchFamily="34" charset="0"/>
                <a:ea typeface="MS PGothic" panose="020B0600070205080204" pitchFamily="34" charset="-128"/>
              </a:defRPr>
            </a:lvl4pPr>
            <a:lvl5pPr marL="2057400" indent="-228600" defTabSz="457200" eaLnBrk="0"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5pPr>
            <a:lvl6pPr marL="25146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6pPr>
            <a:lvl7pPr marL="29718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7pPr>
            <a:lvl8pPr marL="34290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8pPr>
            <a:lvl9pPr marL="3886200" indent="-228600" defTabSz="457200" eaLnBrk="0" fontAlgn="base" hangingPunct="0">
              <a:spcBef>
                <a:spcPct val="20000"/>
              </a:spcBef>
              <a:spcAft>
                <a:spcPts val="600"/>
              </a:spcAft>
              <a:buClr>
                <a:schemeClr val="accent1"/>
              </a:buClr>
              <a:buSzPct val="100000"/>
              <a:buFont typeface="Arial" panose="020B0604020202020204" pitchFamily="34" charset="0"/>
              <a:buChar char="•"/>
              <a:defRPr b="1">
                <a:solidFill>
                  <a:schemeClr val="tx1"/>
                </a:solidFill>
                <a:latin typeface="Century Gothic" panose="020B0502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050" b="1" i="1" u="none" strike="noStrike" kern="1200" cap="none" spc="0" normalizeH="0" baseline="0" noProof="0" dirty="0" err="1">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Zinman</a:t>
            </a:r>
            <a:r>
              <a:rPr kumimoji="0" lang="en-US" altLang="en-US" sz="1050" b="1" i="1"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Arial" panose="020B0604020202020204" pitchFamily="34" charset="0"/>
              </a:rPr>
              <a:t> et al, NEJM, Sept 20, 2015</a:t>
            </a:r>
          </a:p>
        </p:txBody>
      </p:sp>
      <p:sp>
        <p:nvSpPr>
          <p:cNvPr id="116" name="Rectangle 9"/>
          <p:cNvSpPr>
            <a:spLocks noChangeArrowheads="1"/>
          </p:cNvSpPr>
          <p:nvPr/>
        </p:nvSpPr>
        <p:spPr bwMode="auto">
          <a:xfrm rot="16200000">
            <a:off x="-1727616" y="3757446"/>
            <a:ext cx="37656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spcBef>
                <a:spcPct val="20000"/>
              </a:spcBef>
              <a:buChar char="•"/>
              <a:defRPr sz="3200" b="1">
                <a:solidFill>
                  <a:srgbClr val="FFFF00"/>
                </a:solidFill>
                <a:latin typeface="Arial" panose="020B0604020202020204" pitchFamily="34" charset="0"/>
              </a:defRPr>
            </a:lvl1pPr>
            <a:lvl2pPr marL="742950" indent="-285750" defTabSz="457200" eaLnBrk="0" hangingPunct="0">
              <a:spcBef>
                <a:spcPct val="20000"/>
              </a:spcBef>
              <a:buChar char="–"/>
              <a:defRPr sz="2800" b="1">
                <a:solidFill>
                  <a:srgbClr val="00FFFF"/>
                </a:solidFill>
                <a:latin typeface="Arial" panose="020B0604020202020204" pitchFamily="34" charset="0"/>
              </a:defRPr>
            </a:lvl2pPr>
            <a:lvl3pPr marL="1143000" indent="-228600" defTabSz="457200" eaLnBrk="0" hangingPunct="0">
              <a:spcBef>
                <a:spcPct val="20000"/>
              </a:spcBef>
              <a:buChar char="•"/>
              <a:defRPr sz="2400" b="1">
                <a:solidFill>
                  <a:srgbClr val="99FF00"/>
                </a:solidFill>
                <a:latin typeface="Arial" panose="020B0604020202020204" pitchFamily="34" charset="0"/>
              </a:defRPr>
            </a:lvl3pPr>
            <a:lvl4pPr marL="1600200" indent="-228600" defTabSz="457200" eaLnBrk="0" hangingPunct="0">
              <a:spcBef>
                <a:spcPct val="20000"/>
              </a:spcBef>
              <a:buChar char="–"/>
              <a:defRPr sz="2000" b="1">
                <a:solidFill>
                  <a:srgbClr val="33CC33"/>
                </a:solidFill>
                <a:latin typeface="Arial" panose="020B0604020202020204" pitchFamily="34" charset="0"/>
              </a:defRPr>
            </a:lvl4pPr>
            <a:lvl5pPr marL="2057400" indent="-228600" defTabSz="457200" eaLnBrk="0" hangingPunct="0">
              <a:spcBef>
                <a:spcPct val="20000"/>
              </a:spcBef>
              <a:buChar char="»"/>
              <a:defRPr sz="2000" b="1">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Arial" panose="020B0604020202020204" pitchFamily="34" charset="0"/>
                <a:ea typeface="MS PGothic" pitchFamily="34" charset="-128"/>
                <a:cs typeface="Arial" panose="020B0604020202020204" pitchFamily="34" charset="0"/>
              </a:rPr>
              <a:t>Patients with  Events  (%)</a:t>
            </a:r>
          </a:p>
        </p:txBody>
      </p:sp>
    </p:spTree>
    <p:extLst>
      <p:ext uri="{BB962C8B-B14F-4D97-AF65-F5344CB8AC3E}">
        <p14:creationId xmlns:p14="http://schemas.microsoft.com/office/powerpoint/2010/main" val="3746246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2834" name="Picture 1" descr="heart cop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4900" y="2708275"/>
            <a:ext cx="17462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itle 33"/>
          <p:cNvSpPr>
            <a:spLocks noGrp="1"/>
          </p:cNvSpPr>
          <p:nvPr>
            <p:ph type="title"/>
          </p:nvPr>
        </p:nvSpPr>
        <p:spPr>
          <a:xfrm>
            <a:off x="158750" y="115887"/>
            <a:ext cx="8764588" cy="981076"/>
          </a:xfrm>
          <a:solidFill>
            <a:srgbClr val="FF6600"/>
          </a:solidFill>
        </p:spPr>
        <p:txBody>
          <a:bodyPr/>
          <a:lstStyle/>
          <a:p>
            <a:pPr algn="ctr">
              <a:defRPr/>
            </a:pPr>
            <a:r>
              <a:rPr sz="3000" dirty="0">
                <a:solidFill>
                  <a:schemeClr val="bg1"/>
                </a:solidFill>
              </a:rPr>
              <a:t>SGLT2 Inhibitors and CV Benefits: Potential Mechanisms</a:t>
            </a:r>
            <a:br>
              <a:rPr sz="3000" dirty="0">
                <a:solidFill>
                  <a:schemeClr val="bg1"/>
                </a:solidFill>
              </a:rPr>
            </a:br>
            <a:endParaRPr sz="3000" dirty="0">
              <a:solidFill>
                <a:schemeClr val="bg1"/>
              </a:solidFill>
            </a:endParaRPr>
          </a:p>
        </p:txBody>
      </p:sp>
      <p:grpSp>
        <p:nvGrpSpPr>
          <p:cNvPr id="632836" name="Group 25"/>
          <p:cNvGrpSpPr>
            <a:grpSpLocks/>
          </p:cNvGrpSpPr>
          <p:nvPr/>
        </p:nvGrpSpPr>
        <p:grpSpPr bwMode="auto">
          <a:xfrm>
            <a:off x="1208088" y="3085026"/>
            <a:ext cx="2760662" cy="703263"/>
            <a:chOff x="1419505" y="2058475"/>
            <a:chExt cx="3106986" cy="791744"/>
          </a:xfrm>
        </p:grpSpPr>
        <p:cxnSp>
          <p:nvCxnSpPr>
            <p:cNvPr id="27" name="Straight Connector 26"/>
            <p:cNvCxnSpPr/>
            <p:nvPr/>
          </p:nvCxnSpPr>
          <p:spPr>
            <a:xfrm flipH="1">
              <a:off x="2623708" y="2505283"/>
              <a:ext cx="1902783" cy="0"/>
            </a:xfrm>
            <a:prstGeom prst="line">
              <a:avLst/>
            </a:prstGeom>
            <a:ln w="41275">
              <a:solidFill>
                <a:schemeClr val="tx2"/>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28" name="Rounded Rectangle 27"/>
            <p:cNvSpPr>
              <a:spLocks noChangeArrowheads="1"/>
            </p:cNvSpPr>
            <p:nvPr/>
          </p:nvSpPr>
          <p:spPr bwMode="auto">
            <a:xfrm>
              <a:off x="1419505" y="2058475"/>
              <a:ext cx="2204728" cy="791744"/>
            </a:xfrm>
            <a:prstGeom prst="roundRect">
              <a:avLst>
                <a:gd name="adj" fmla="val 16667"/>
              </a:avLst>
            </a:prstGeom>
            <a:solidFill>
              <a:srgbClr val="C00000"/>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Weight loss and reduced visceral fat</a:t>
              </a:r>
            </a:p>
          </p:txBody>
        </p:sp>
      </p:grpSp>
      <p:grpSp>
        <p:nvGrpSpPr>
          <p:cNvPr id="5152" name="Group 5151"/>
          <p:cNvGrpSpPr>
            <a:grpSpLocks/>
          </p:cNvGrpSpPr>
          <p:nvPr/>
        </p:nvGrpSpPr>
        <p:grpSpPr bwMode="auto">
          <a:xfrm>
            <a:off x="1546225" y="3982227"/>
            <a:ext cx="2500313" cy="963613"/>
            <a:chOff x="2162716" y="4247621"/>
            <a:chExt cx="2814096" cy="1083827"/>
          </a:xfrm>
        </p:grpSpPr>
        <p:grpSp>
          <p:nvGrpSpPr>
            <p:cNvPr id="632887" name="Group 47"/>
            <p:cNvGrpSpPr>
              <a:grpSpLocks/>
            </p:cNvGrpSpPr>
            <p:nvPr/>
          </p:nvGrpSpPr>
          <p:grpSpPr bwMode="auto">
            <a:xfrm>
              <a:off x="2162716" y="4247621"/>
              <a:ext cx="2814096" cy="1083827"/>
              <a:chOff x="1223205" y="3519244"/>
              <a:chExt cx="2814170" cy="1083574"/>
            </a:xfrm>
          </p:grpSpPr>
          <p:cxnSp>
            <p:nvCxnSpPr>
              <p:cNvPr id="49" name="Straight Connector 48"/>
              <p:cNvCxnSpPr/>
              <p:nvPr/>
            </p:nvCxnSpPr>
            <p:spPr>
              <a:xfrm flipV="1">
                <a:off x="2382822" y="3519244"/>
                <a:ext cx="1654553" cy="1042515"/>
              </a:xfrm>
              <a:prstGeom prst="line">
                <a:avLst/>
              </a:prstGeom>
              <a:ln w="41275">
                <a:solidFill>
                  <a:schemeClr val="tx2"/>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50" name="Rounded Rectangle 49"/>
              <p:cNvSpPr>
                <a:spLocks noChangeArrowheads="1"/>
              </p:cNvSpPr>
              <p:nvPr/>
            </p:nvSpPr>
            <p:spPr bwMode="auto">
              <a:xfrm>
                <a:off x="1223205" y="3953031"/>
                <a:ext cx="1872539" cy="649787"/>
              </a:xfrm>
              <a:prstGeom prst="roundRect">
                <a:avLst>
                  <a:gd name="adj" fmla="val 16667"/>
                </a:avLst>
              </a:prstGeom>
              <a:solidFill>
                <a:srgbClr val="FF00FF"/>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Uric acid</a:t>
                </a:r>
              </a:p>
            </p:txBody>
          </p:sp>
        </p:grpSp>
        <p:sp>
          <p:nvSpPr>
            <p:cNvPr id="45" name="Down Arrow 44"/>
            <p:cNvSpPr/>
            <p:nvPr/>
          </p:nvSpPr>
          <p:spPr>
            <a:xfrm>
              <a:off x="2471820" y="4931486"/>
              <a:ext cx="180459" cy="18034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5157" name="Group 5156"/>
          <p:cNvGrpSpPr>
            <a:grpSpLocks/>
          </p:cNvGrpSpPr>
          <p:nvPr/>
        </p:nvGrpSpPr>
        <p:grpSpPr bwMode="auto">
          <a:xfrm>
            <a:off x="3854457" y="4979988"/>
            <a:ext cx="1665288" cy="1423195"/>
            <a:chOff x="4098441" y="5172985"/>
            <a:chExt cx="1872818" cy="1601979"/>
          </a:xfrm>
        </p:grpSpPr>
        <p:grpSp>
          <p:nvGrpSpPr>
            <p:cNvPr id="632883" name="Group 44"/>
            <p:cNvGrpSpPr>
              <a:grpSpLocks/>
            </p:cNvGrpSpPr>
            <p:nvPr/>
          </p:nvGrpSpPr>
          <p:grpSpPr bwMode="auto">
            <a:xfrm>
              <a:off x="4098441" y="5172985"/>
              <a:ext cx="1872818" cy="1601979"/>
              <a:chOff x="3306868" y="4054324"/>
              <a:chExt cx="1872867" cy="1601605"/>
            </a:xfrm>
          </p:grpSpPr>
          <p:cxnSp>
            <p:nvCxnSpPr>
              <p:cNvPr id="46" name="Straight Connector 45"/>
              <p:cNvCxnSpPr/>
              <p:nvPr/>
            </p:nvCxnSpPr>
            <p:spPr>
              <a:xfrm>
                <a:off x="4351173" y="4054324"/>
                <a:ext cx="26781" cy="1284498"/>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47" name="Rounded Rectangle 46"/>
              <p:cNvSpPr>
                <a:spLocks noChangeArrowheads="1"/>
              </p:cNvSpPr>
              <p:nvPr/>
            </p:nvSpPr>
            <p:spPr bwMode="auto">
              <a:xfrm>
                <a:off x="3306868" y="4928821"/>
                <a:ext cx="1872867" cy="727108"/>
              </a:xfrm>
              <a:prstGeom prst="roundRect">
                <a:avLst>
                  <a:gd name="adj" fmla="val 16667"/>
                </a:avLst>
              </a:prstGeom>
              <a:solidFill>
                <a:schemeClr val="bg1"/>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C00000"/>
                    </a:solidFill>
                    <a:effectLst/>
                    <a:uLnTx/>
                    <a:uFillTx/>
                    <a:latin typeface="Helvetica"/>
                    <a:ea typeface="ＭＳ Ｐゴシック" pitchFamily="34" charset="-128"/>
                    <a:cs typeface="+mn-cs"/>
                  </a:rPr>
                  <a:t>       </a:t>
                </a:r>
                <a:r>
                  <a:rPr kumimoji="0" lang="en-GB" sz="1422" b="1" i="0" u="none" strike="noStrike" kern="1200" cap="none" spc="0" normalizeH="0" baseline="0" noProof="0" dirty="0" err="1">
                    <a:ln>
                      <a:noFill/>
                    </a:ln>
                    <a:solidFill>
                      <a:srgbClr val="C00000"/>
                    </a:solidFill>
                    <a:effectLst/>
                    <a:uLnTx/>
                    <a:uFillTx/>
                    <a:latin typeface="Helvetica"/>
                    <a:ea typeface="ＭＳ Ｐゴシック" pitchFamily="34" charset="-128"/>
                    <a:cs typeface="+mn-cs"/>
                  </a:rPr>
                  <a:t>Na</a:t>
                </a:r>
                <a:r>
                  <a:rPr kumimoji="0" lang="en-GB" sz="1422" b="1" i="0" u="none" strike="noStrike" kern="1200" cap="none" spc="0" normalizeH="0" baseline="30000" noProof="0" dirty="0" err="1">
                    <a:ln>
                      <a:noFill/>
                    </a:ln>
                    <a:solidFill>
                      <a:srgbClr val="C00000"/>
                    </a:solidFill>
                    <a:effectLst/>
                    <a:uLnTx/>
                    <a:uFillTx/>
                    <a:latin typeface="Helvetica"/>
                    <a:ea typeface="ＭＳ Ｐゴシック" pitchFamily="34" charset="-128"/>
                    <a:cs typeface="+mn-cs"/>
                  </a:rPr>
                  <a:t>+</a:t>
                </a:r>
                <a:r>
                  <a:rPr kumimoji="0" lang="en-GB" sz="1422" b="1" i="0" u="none" strike="noStrike" kern="1200" cap="none" spc="0" normalizeH="0" baseline="0" noProof="0" dirty="0" err="1">
                    <a:ln>
                      <a:noFill/>
                    </a:ln>
                    <a:solidFill>
                      <a:srgbClr val="C00000"/>
                    </a:solidFill>
                    <a:effectLst/>
                    <a:uLnTx/>
                    <a:uFillTx/>
                    <a:latin typeface="Helvetica"/>
                    <a:ea typeface="ＭＳ Ｐゴシック" pitchFamily="34" charset="-128"/>
                    <a:cs typeface="+mn-cs"/>
                  </a:rPr>
                  <a:t>H</a:t>
                </a:r>
                <a:r>
                  <a:rPr kumimoji="0" lang="en-GB" sz="1422" b="1" i="0" u="none" strike="noStrike" kern="1200" cap="none" spc="0" normalizeH="0" baseline="30000" noProof="0" dirty="0">
                    <a:ln>
                      <a:noFill/>
                    </a:ln>
                    <a:solidFill>
                      <a:srgbClr val="C00000"/>
                    </a:solidFill>
                    <a:effectLst/>
                    <a:uLnTx/>
                    <a:uFillTx/>
                    <a:latin typeface="Helvetica"/>
                    <a:ea typeface="ＭＳ Ｐゴシック" pitchFamily="34" charset="-128"/>
                    <a:cs typeface="+mn-cs"/>
                  </a:rPr>
                  <a:t>+</a:t>
                </a:r>
                <a:endParaRPr kumimoji="0" lang="en-GB" sz="1422" b="1" i="0" u="none" strike="noStrike" kern="1200" cap="none" spc="0" normalizeH="0" baseline="0" noProof="0" dirty="0">
                  <a:ln>
                    <a:noFill/>
                  </a:ln>
                  <a:solidFill>
                    <a:srgbClr val="C00000"/>
                  </a:solidFill>
                  <a:effectLst/>
                  <a:uLnTx/>
                  <a:uFillTx/>
                  <a:latin typeface="Helvetica"/>
                  <a:ea typeface="ＭＳ Ｐゴシック"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C00000"/>
                    </a:solidFill>
                    <a:effectLst/>
                    <a:uLnTx/>
                    <a:uFillTx/>
                    <a:latin typeface="Helvetica"/>
                    <a:ea typeface="ＭＳ Ｐゴシック" pitchFamily="34" charset="-128"/>
                    <a:cs typeface="+mn-cs"/>
                  </a:rPr>
                  <a:t>Exchanger</a:t>
                </a:r>
              </a:p>
            </p:txBody>
          </p:sp>
        </p:grpSp>
        <p:sp>
          <p:nvSpPr>
            <p:cNvPr id="48" name="Down Arrow 47"/>
            <p:cNvSpPr/>
            <p:nvPr/>
          </p:nvSpPr>
          <p:spPr>
            <a:xfrm>
              <a:off x="4429630" y="6214950"/>
              <a:ext cx="182104" cy="178692"/>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9" name="Group 8"/>
          <p:cNvGrpSpPr>
            <a:grpSpLocks/>
          </p:cNvGrpSpPr>
          <p:nvPr/>
        </p:nvGrpSpPr>
        <p:grpSpPr bwMode="auto">
          <a:xfrm>
            <a:off x="5114925" y="4151924"/>
            <a:ext cx="2416177" cy="745416"/>
            <a:chOff x="5666301" y="4473939"/>
            <a:chExt cx="2718138" cy="837824"/>
          </a:xfrm>
        </p:grpSpPr>
        <p:grpSp>
          <p:nvGrpSpPr>
            <p:cNvPr id="632879" name="Group 50"/>
            <p:cNvGrpSpPr>
              <a:grpSpLocks/>
            </p:cNvGrpSpPr>
            <p:nvPr/>
          </p:nvGrpSpPr>
          <p:grpSpPr bwMode="auto">
            <a:xfrm>
              <a:off x="5666301" y="4473939"/>
              <a:ext cx="2718138" cy="837824"/>
              <a:chOff x="4786364" y="3695388"/>
              <a:chExt cx="2718209" cy="837628"/>
            </a:xfrm>
          </p:grpSpPr>
          <p:cxnSp>
            <p:nvCxnSpPr>
              <p:cNvPr id="52" name="Straight Connector 51"/>
              <p:cNvCxnSpPr>
                <a:cxnSpLocks/>
              </p:cNvCxnSpPr>
              <p:nvPr/>
            </p:nvCxnSpPr>
            <p:spPr>
              <a:xfrm>
                <a:off x="4786364" y="3695388"/>
                <a:ext cx="1505554" cy="429118"/>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53" name="Rounded Rectangle 52"/>
              <p:cNvSpPr>
                <a:spLocks noChangeArrowheads="1"/>
              </p:cNvSpPr>
              <p:nvPr/>
            </p:nvSpPr>
            <p:spPr bwMode="auto">
              <a:xfrm>
                <a:off x="5631118" y="3707077"/>
                <a:ext cx="1873455" cy="825939"/>
              </a:xfrm>
              <a:prstGeom prst="roundRect">
                <a:avLst>
                  <a:gd name="adj" fmla="val 16667"/>
                </a:avLst>
              </a:prstGeom>
              <a:solidFill>
                <a:srgbClr val="7030A0"/>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Inflammation &amp; Oxidative stress</a:t>
                </a:r>
              </a:p>
            </p:txBody>
          </p:sp>
        </p:grpSp>
        <p:sp>
          <p:nvSpPr>
            <p:cNvPr id="54" name="Down Arrow 53"/>
            <p:cNvSpPr/>
            <p:nvPr/>
          </p:nvSpPr>
          <p:spPr>
            <a:xfrm>
              <a:off x="6548976" y="4710454"/>
              <a:ext cx="178590" cy="18199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5155" name="Group 5154"/>
          <p:cNvGrpSpPr>
            <a:grpSpLocks/>
          </p:cNvGrpSpPr>
          <p:nvPr/>
        </p:nvGrpSpPr>
        <p:grpSpPr bwMode="auto">
          <a:xfrm>
            <a:off x="5229225" y="3234126"/>
            <a:ext cx="2165350" cy="735012"/>
            <a:chOff x="5883218" y="3352651"/>
            <a:chExt cx="2435973" cy="826459"/>
          </a:xfrm>
        </p:grpSpPr>
        <p:grpSp>
          <p:nvGrpSpPr>
            <p:cNvPr id="632875" name="Group 31"/>
            <p:cNvGrpSpPr>
              <a:grpSpLocks/>
            </p:cNvGrpSpPr>
            <p:nvPr/>
          </p:nvGrpSpPr>
          <p:grpSpPr bwMode="auto">
            <a:xfrm flipH="1">
              <a:off x="5883218" y="3352651"/>
              <a:ext cx="2435973" cy="826459"/>
              <a:chOff x="1299935" y="1998753"/>
              <a:chExt cx="2644902" cy="826266"/>
            </a:xfrm>
          </p:grpSpPr>
          <p:cxnSp>
            <p:nvCxnSpPr>
              <p:cNvPr id="57" name="Straight Connector 56"/>
              <p:cNvCxnSpPr/>
              <p:nvPr/>
            </p:nvCxnSpPr>
            <p:spPr>
              <a:xfrm flipH="1">
                <a:off x="2042601" y="2502008"/>
                <a:ext cx="1902236" cy="0"/>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58" name="Rounded Rectangle 57"/>
              <p:cNvSpPr>
                <a:spLocks noChangeArrowheads="1"/>
              </p:cNvSpPr>
              <p:nvPr/>
            </p:nvSpPr>
            <p:spPr bwMode="auto">
              <a:xfrm>
                <a:off x="1299935" y="1998753"/>
                <a:ext cx="1873149" cy="826266"/>
              </a:xfrm>
              <a:prstGeom prst="roundRect">
                <a:avLst>
                  <a:gd name="adj" fmla="val 16667"/>
                </a:avLst>
              </a:prstGeom>
              <a:solidFill>
                <a:srgbClr val="FFCCFF"/>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SNS activity</a:t>
                </a:r>
              </a:p>
            </p:txBody>
          </p:sp>
        </p:grpSp>
        <p:sp>
          <p:nvSpPr>
            <p:cNvPr id="67" name="Down Arrow 66"/>
            <p:cNvSpPr/>
            <p:nvPr/>
          </p:nvSpPr>
          <p:spPr>
            <a:xfrm>
              <a:off x="6685089" y="3695373"/>
              <a:ext cx="180376" cy="178501"/>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3" name="Group 2"/>
          <p:cNvGrpSpPr>
            <a:grpSpLocks/>
          </p:cNvGrpSpPr>
          <p:nvPr/>
        </p:nvGrpSpPr>
        <p:grpSpPr bwMode="auto">
          <a:xfrm>
            <a:off x="5224463" y="2303463"/>
            <a:ext cx="1838325" cy="1246187"/>
            <a:chOff x="7206682" y="1551039"/>
            <a:chExt cx="2067492" cy="1402329"/>
          </a:xfrm>
        </p:grpSpPr>
        <p:grpSp>
          <p:nvGrpSpPr>
            <p:cNvPr id="632871" name="Group 38"/>
            <p:cNvGrpSpPr>
              <a:grpSpLocks/>
            </p:cNvGrpSpPr>
            <p:nvPr/>
          </p:nvGrpSpPr>
          <p:grpSpPr bwMode="auto">
            <a:xfrm>
              <a:off x="7206682" y="1551039"/>
              <a:ext cx="2067492" cy="1402329"/>
              <a:chOff x="4849970" y="2103808"/>
              <a:chExt cx="2067547" cy="1402001"/>
            </a:xfrm>
          </p:grpSpPr>
          <p:cxnSp>
            <p:nvCxnSpPr>
              <p:cNvPr id="40" name="Straight Connector 39"/>
              <p:cNvCxnSpPr/>
              <p:nvPr/>
            </p:nvCxnSpPr>
            <p:spPr>
              <a:xfrm flipV="1">
                <a:off x="4849970" y="2328843"/>
                <a:ext cx="1348012" cy="1176966"/>
              </a:xfrm>
              <a:prstGeom prst="line">
                <a:avLst/>
              </a:prstGeom>
              <a:ln w="44450">
                <a:solidFill>
                  <a:schemeClr val="tx2"/>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sp>
            <p:nvSpPr>
              <p:cNvPr id="41" name="Rounded Rectangle 40"/>
              <p:cNvSpPr>
                <a:spLocks noChangeArrowheads="1"/>
              </p:cNvSpPr>
              <p:nvPr/>
            </p:nvSpPr>
            <p:spPr bwMode="auto">
              <a:xfrm>
                <a:off x="5631996" y="2103808"/>
                <a:ext cx="1285521" cy="771547"/>
              </a:xfrm>
              <a:prstGeom prst="roundRect">
                <a:avLst>
                  <a:gd name="adj" fmla="val 16667"/>
                </a:avLst>
              </a:prstGeom>
              <a:solidFill>
                <a:srgbClr val="FFFF00"/>
              </a:solidFill>
              <a:ln w="9525">
                <a:solidFill>
                  <a:schemeClr val="tx2"/>
                </a:solidFill>
                <a:round/>
                <a:headEnd/>
                <a:tailEnd/>
              </a:ln>
              <a:effectLst>
                <a:outerShdw blurRad="40000" dist="23000" dir="5400000" rotWithShape="0">
                  <a:srgbClr val="808080">
                    <a:alpha val="34998"/>
                  </a:srgbClr>
                </a:outerShdw>
              </a:effectLst>
            </p:spPr>
            <p:txBody>
              <a:bodyPr lIns="64000" rIns="64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  Arterial stiffness</a:t>
                </a:r>
              </a:p>
            </p:txBody>
          </p:sp>
        </p:grpSp>
        <p:sp>
          <p:nvSpPr>
            <p:cNvPr id="68" name="Down Arrow 67"/>
            <p:cNvSpPr/>
            <p:nvPr/>
          </p:nvSpPr>
          <p:spPr>
            <a:xfrm>
              <a:off x="8111879" y="1758262"/>
              <a:ext cx="178540" cy="180427"/>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22"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30" name="Group 29"/>
          <p:cNvGrpSpPr>
            <a:grpSpLocks/>
          </p:cNvGrpSpPr>
          <p:nvPr/>
        </p:nvGrpSpPr>
        <p:grpSpPr bwMode="auto">
          <a:xfrm>
            <a:off x="1809750" y="2297501"/>
            <a:ext cx="2500313" cy="1157287"/>
            <a:chOff x="2162716" y="2358313"/>
            <a:chExt cx="2813776" cy="1301286"/>
          </a:xfrm>
        </p:grpSpPr>
        <p:grpSp>
          <p:nvGrpSpPr>
            <p:cNvPr id="632867" name="Group 41"/>
            <p:cNvGrpSpPr>
              <a:grpSpLocks/>
            </p:cNvGrpSpPr>
            <p:nvPr/>
          </p:nvGrpSpPr>
          <p:grpSpPr bwMode="auto">
            <a:xfrm>
              <a:off x="2162716" y="2358313"/>
              <a:ext cx="2813776" cy="1301286"/>
              <a:chOff x="1223205" y="2103808"/>
              <a:chExt cx="2813850" cy="1300982"/>
            </a:xfrm>
          </p:grpSpPr>
          <p:cxnSp>
            <p:nvCxnSpPr>
              <p:cNvPr id="43" name="Straight Connector 42"/>
              <p:cNvCxnSpPr/>
              <p:nvPr/>
            </p:nvCxnSpPr>
            <p:spPr>
              <a:xfrm flipH="1" flipV="1">
                <a:off x="2575640" y="2396484"/>
                <a:ext cx="1461415" cy="1008306"/>
              </a:xfrm>
              <a:prstGeom prst="line">
                <a:avLst/>
              </a:prstGeom>
              <a:ln w="41275">
                <a:solidFill>
                  <a:schemeClr val="tx2"/>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44" name="Rounded Rectangle 43"/>
              <p:cNvSpPr>
                <a:spLocks noChangeArrowheads="1"/>
              </p:cNvSpPr>
              <p:nvPr/>
            </p:nvSpPr>
            <p:spPr bwMode="auto">
              <a:xfrm>
                <a:off x="1223205" y="2103808"/>
                <a:ext cx="1872326" cy="826275"/>
              </a:xfrm>
              <a:prstGeom prst="roundRect">
                <a:avLst>
                  <a:gd name="adj" fmla="val 16667"/>
                </a:avLst>
              </a:prstGeom>
              <a:solidFill>
                <a:srgbClr val="92D05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Glucose</a:t>
                </a:r>
              </a:p>
            </p:txBody>
          </p:sp>
        </p:grpSp>
        <p:sp>
          <p:nvSpPr>
            <p:cNvPr id="69" name="Down Arrow 68"/>
            <p:cNvSpPr/>
            <p:nvPr/>
          </p:nvSpPr>
          <p:spPr>
            <a:xfrm>
              <a:off x="2493224" y="2681403"/>
              <a:ext cx="180438" cy="180289"/>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4" name="Group 3"/>
          <p:cNvGrpSpPr>
            <a:grpSpLocks/>
          </p:cNvGrpSpPr>
          <p:nvPr/>
        </p:nvGrpSpPr>
        <p:grpSpPr bwMode="auto">
          <a:xfrm>
            <a:off x="3663950" y="1274763"/>
            <a:ext cx="1663700" cy="1601787"/>
            <a:chOff x="4190207" y="1281113"/>
            <a:chExt cx="1872818" cy="1803271"/>
          </a:xfrm>
        </p:grpSpPr>
        <p:grpSp>
          <p:nvGrpSpPr>
            <p:cNvPr id="632862" name="Group 34"/>
            <p:cNvGrpSpPr>
              <a:grpSpLocks/>
            </p:cNvGrpSpPr>
            <p:nvPr/>
          </p:nvGrpSpPr>
          <p:grpSpPr bwMode="auto">
            <a:xfrm>
              <a:off x="4190207" y="1281113"/>
              <a:ext cx="1872818" cy="1803271"/>
              <a:chOff x="3428173" y="1177136"/>
              <a:chExt cx="1872867" cy="1802850"/>
            </a:xfrm>
          </p:grpSpPr>
          <p:cxnSp>
            <p:nvCxnSpPr>
              <p:cNvPr id="36" name="Straight Connector 35"/>
              <p:cNvCxnSpPr/>
              <p:nvPr/>
            </p:nvCxnSpPr>
            <p:spPr>
              <a:xfrm flipV="1">
                <a:off x="4380691" y="1220018"/>
                <a:ext cx="0" cy="1759968"/>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38" name="Rounded Rectangle 37"/>
              <p:cNvSpPr>
                <a:spLocks noChangeArrowheads="1"/>
              </p:cNvSpPr>
              <p:nvPr/>
            </p:nvSpPr>
            <p:spPr bwMode="auto">
              <a:xfrm>
                <a:off x="3428173" y="1177136"/>
                <a:ext cx="1872867" cy="827274"/>
              </a:xfrm>
              <a:prstGeom prst="roundRect">
                <a:avLst>
                  <a:gd name="adj" fmla="val 16667"/>
                </a:avLst>
              </a:prstGeom>
              <a:solidFill>
                <a:srgbClr val="FF6600"/>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Blood pressure &amp;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Heart rate </a:t>
                </a:r>
              </a:p>
            </p:txBody>
          </p:sp>
        </p:grpSp>
        <p:sp>
          <p:nvSpPr>
            <p:cNvPr id="51" name="Down Arrow 50"/>
            <p:cNvSpPr/>
            <p:nvPr/>
          </p:nvSpPr>
          <p:spPr>
            <a:xfrm>
              <a:off x="4206291" y="1370748"/>
              <a:ext cx="180490" cy="182293"/>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sp>
          <p:nvSpPr>
            <p:cNvPr id="70" name="Left-Right Arrow 69"/>
            <p:cNvSpPr/>
            <p:nvPr/>
          </p:nvSpPr>
          <p:spPr>
            <a:xfrm>
              <a:off x="4361763" y="1740419"/>
              <a:ext cx="251973" cy="180506"/>
            </a:xfrm>
            <a:prstGeom prst="lef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12" name="Group 11"/>
          <p:cNvGrpSpPr>
            <a:grpSpLocks/>
          </p:cNvGrpSpPr>
          <p:nvPr/>
        </p:nvGrpSpPr>
        <p:grpSpPr bwMode="auto">
          <a:xfrm>
            <a:off x="4873625" y="1490663"/>
            <a:ext cx="1876425" cy="1655762"/>
            <a:chOff x="5483775" y="1247844"/>
            <a:chExt cx="2108877" cy="1863052"/>
          </a:xfrm>
        </p:grpSpPr>
        <p:cxnSp>
          <p:nvCxnSpPr>
            <p:cNvPr id="61" name="Straight Connector 60"/>
            <p:cNvCxnSpPr/>
            <p:nvPr/>
          </p:nvCxnSpPr>
          <p:spPr bwMode="auto">
            <a:xfrm flipV="1">
              <a:off x="5483775" y="1664038"/>
              <a:ext cx="836772" cy="1446858"/>
            </a:xfrm>
            <a:prstGeom prst="line">
              <a:avLst/>
            </a:prstGeom>
            <a:ln w="44450">
              <a:solidFill>
                <a:schemeClr val="tx2"/>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grpSp>
          <p:nvGrpSpPr>
            <p:cNvPr id="632859" name="Group 6"/>
            <p:cNvGrpSpPr>
              <a:grpSpLocks/>
            </p:cNvGrpSpPr>
            <p:nvPr/>
          </p:nvGrpSpPr>
          <p:grpSpPr bwMode="auto">
            <a:xfrm>
              <a:off x="6075002" y="1247844"/>
              <a:ext cx="1517650" cy="754062"/>
              <a:chOff x="6232525" y="1277378"/>
              <a:chExt cx="1517650" cy="754062"/>
            </a:xfrm>
          </p:grpSpPr>
          <p:sp>
            <p:nvSpPr>
              <p:cNvPr id="94" name="Rounded Rectangle 93"/>
              <p:cNvSpPr>
                <a:spLocks noChangeArrowheads="1"/>
              </p:cNvSpPr>
              <p:nvPr/>
            </p:nvSpPr>
            <p:spPr bwMode="auto">
              <a:xfrm>
                <a:off x="6231855" y="1277378"/>
                <a:ext cx="1518320" cy="753795"/>
              </a:xfrm>
              <a:prstGeom prst="roundRect">
                <a:avLst>
                  <a:gd name="adj" fmla="val 16667"/>
                </a:avLst>
              </a:prstGeom>
              <a:solidFill>
                <a:srgbClr val="FF6600"/>
              </a:solidFill>
              <a:ln w="9525">
                <a:solidFill>
                  <a:schemeClr val="tx2"/>
                </a:solidFill>
                <a:round/>
                <a:headEnd/>
                <a:tailEnd/>
              </a:ln>
              <a:effectLst>
                <a:outerShdw blurRad="40000" dist="23000" dir="5400000" rotWithShape="0">
                  <a:srgbClr val="808080">
                    <a:alpha val="34998"/>
                  </a:srgbClr>
                </a:outerShdw>
              </a:effectLst>
            </p:spPr>
            <p:txBody>
              <a:bodyPr lIns="64000" rIns="64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Plasma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Volume</a:t>
                </a:r>
              </a:p>
            </p:txBody>
          </p:sp>
          <p:sp>
            <p:nvSpPr>
              <p:cNvPr id="95" name="Down Arrow 94"/>
              <p:cNvSpPr/>
              <p:nvPr/>
            </p:nvSpPr>
            <p:spPr>
              <a:xfrm>
                <a:off x="6424544" y="1463147"/>
                <a:ext cx="180200" cy="178624"/>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grpSp>
        <p:nvGrpSpPr>
          <p:cNvPr id="16" name="Group 15"/>
          <p:cNvGrpSpPr>
            <a:grpSpLocks/>
          </p:cNvGrpSpPr>
          <p:nvPr/>
        </p:nvGrpSpPr>
        <p:grpSpPr bwMode="auto">
          <a:xfrm>
            <a:off x="5236336" y="4367111"/>
            <a:ext cx="2125662" cy="1384300"/>
            <a:chOff x="5716643" y="4705205"/>
            <a:chExt cx="2392307" cy="1556955"/>
          </a:xfrm>
        </p:grpSpPr>
        <p:cxnSp>
          <p:nvCxnSpPr>
            <p:cNvPr id="62" name="Straight Connector 61"/>
            <p:cNvCxnSpPr/>
            <p:nvPr/>
          </p:nvCxnSpPr>
          <p:spPr bwMode="auto">
            <a:xfrm>
              <a:off x="5716643" y="4705205"/>
              <a:ext cx="959424" cy="1269489"/>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grpSp>
          <p:nvGrpSpPr>
            <p:cNvPr id="632855" name="Group 12"/>
            <p:cNvGrpSpPr>
              <a:grpSpLocks/>
            </p:cNvGrpSpPr>
            <p:nvPr/>
          </p:nvGrpSpPr>
          <p:grpSpPr bwMode="auto">
            <a:xfrm>
              <a:off x="6235700" y="5436660"/>
              <a:ext cx="1873250" cy="825500"/>
              <a:chOff x="6235700" y="5436660"/>
              <a:chExt cx="1873250" cy="825500"/>
            </a:xfrm>
          </p:grpSpPr>
          <p:sp>
            <p:nvSpPr>
              <p:cNvPr id="60" name="Rounded Rectangle 59"/>
              <p:cNvSpPr>
                <a:spLocks noChangeArrowheads="1"/>
              </p:cNvSpPr>
              <p:nvPr/>
            </p:nvSpPr>
            <p:spPr bwMode="auto">
              <a:xfrm>
                <a:off x="6238341" y="5437259"/>
                <a:ext cx="1870609" cy="824901"/>
              </a:xfrm>
              <a:prstGeom prst="roundRect">
                <a:avLst>
                  <a:gd name="adj" fmla="val 16667"/>
                </a:avLst>
              </a:prstGeom>
              <a:solidFill>
                <a:srgbClr val="996600"/>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err="1">
                    <a:ln>
                      <a:noFill/>
                    </a:ln>
                    <a:solidFill>
                      <a:srgbClr val="FFFFFF"/>
                    </a:solidFill>
                    <a:effectLst/>
                    <a:uLnTx/>
                    <a:uFillTx/>
                    <a:latin typeface="Helvetica"/>
                    <a:ea typeface="ＭＳ Ｐゴシック" pitchFamily="34" charset="-128"/>
                    <a:cs typeface="+mn-cs"/>
                  </a:rPr>
                  <a:t>Ang</a:t>
                </a: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 1-7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AT</a:t>
                </a:r>
                <a:r>
                  <a:rPr kumimoji="0" lang="en-GB" sz="1422" b="1" i="0" u="none" strike="noStrike" kern="1200" cap="none" spc="0" normalizeH="0" baseline="-25000" noProof="0" dirty="0">
                    <a:ln>
                      <a:noFill/>
                    </a:ln>
                    <a:solidFill>
                      <a:srgbClr val="FFFFFF"/>
                    </a:solidFill>
                    <a:effectLst/>
                    <a:uLnTx/>
                    <a:uFillTx/>
                    <a:latin typeface="Helvetica"/>
                    <a:ea typeface="ＭＳ Ｐゴシック" pitchFamily="34" charset="-128"/>
                    <a:cs typeface="+mn-cs"/>
                  </a:rPr>
                  <a:t>2 </a:t>
                </a: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receptor </a:t>
                </a:r>
              </a:p>
            </p:txBody>
          </p:sp>
          <p:sp>
            <p:nvSpPr>
              <p:cNvPr id="97" name="Down Arrow 96"/>
              <p:cNvSpPr/>
              <p:nvPr/>
            </p:nvSpPr>
            <p:spPr>
              <a:xfrm flipH="1" flipV="1">
                <a:off x="6576015" y="5644377"/>
                <a:ext cx="180451" cy="178550"/>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grpSp>
        <p:nvGrpSpPr>
          <p:cNvPr id="5154" name="Group 5153"/>
          <p:cNvGrpSpPr>
            <a:grpSpLocks/>
          </p:cNvGrpSpPr>
          <p:nvPr/>
        </p:nvGrpSpPr>
        <p:grpSpPr bwMode="auto">
          <a:xfrm>
            <a:off x="1700213" y="1403350"/>
            <a:ext cx="2525712" cy="1768475"/>
            <a:chOff x="1912938" y="1148823"/>
            <a:chExt cx="2842292" cy="1991607"/>
          </a:xfrm>
        </p:grpSpPr>
        <p:cxnSp>
          <p:nvCxnSpPr>
            <p:cNvPr id="79" name="Straight Connector 78"/>
            <p:cNvCxnSpPr/>
            <p:nvPr/>
          </p:nvCxnSpPr>
          <p:spPr bwMode="auto">
            <a:xfrm flipH="1" flipV="1">
              <a:off x="3520772" y="1740585"/>
              <a:ext cx="1234458" cy="1399845"/>
            </a:xfrm>
            <a:prstGeom prst="line">
              <a:avLst/>
            </a:prstGeom>
            <a:ln w="41275">
              <a:solidFill>
                <a:schemeClr val="tx2"/>
              </a:solidFill>
              <a:headEnd type="triangle"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6" name="Rounded Rectangle 95"/>
            <p:cNvSpPr>
              <a:spLocks noChangeArrowheads="1"/>
            </p:cNvSpPr>
            <p:nvPr/>
          </p:nvSpPr>
          <p:spPr bwMode="auto">
            <a:xfrm>
              <a:off x="1912938" y="1148823"/>
              <a:ext cx="1874019" cy="825963"/>
            </a:xfrm>
            <a:prstGeom prst="roundRect">
              <a:avLst>
                <a:gd name="adj" fmla="val 16667"/>
              </a:avLst>
            </a:prstGeom>
            <a:solidFill>
              <a:srgbClr val="92D050"/>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Insulin Resistance</a:t>
              </a:r>
            </a:p>
          </p:txBody>
        </p:sp>
        <p:sp>
          <p:nvSpPr>
            <p:cNvPr id="81" name="Down Arrow 80"/>
            <p:cNvSpPr/>
            <p:nvPr/>
          </p:nvSpPr>
          <p:spPr>
            <a:xfrm>
              <a:off x="2309537" y="1357996"/>
              <a:ext cx="182221" cy="180567"/>
            </a:xfrm>
            <a:prstGeom prst="downArrow">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nvGrpSpPr>
          <p:cNvPr id="5156" name="Group 5155"/>
          <p:cNvGrpSpPr>
            <a:grpSpLocks/>
          </p:cNvGrpSpPr>
          <p:nvPr/>
        </p:nvGrpSpPr>
        <p:grpSpPr bwMode="auto">
          <a:xfrm>
            <a:off x="1911350" y="4685100"/>
            <a:ext cx="7087947" cy="1793127"/>
            <a:chOff x="2149155" y="5063842"/>
            <a:chExt cx="7981910" cy="2017132"/>
          </a:xfrm>
        </p:grpSpPr>
        <p:cxnSp>
          <p:nvCxnSpPr>
            <p:cNvPr id="72" name="Straight Connector 71"/>
            <p:cNvCxnSpPr>
              <a:cxnSpLocks/>
            </p:cNvCxnSpPr>
            <p:nvPr/>
          </p:nvCxnSpPr>
          <p:spPr bwMode="auto">
            <a:xfrm flipH="1">
              <a:off x="3967270" y="5063842"/>
              <a:ext cx="883135" cy="704845"/>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99" name="Rounded Rectangle 98"/>
            <p:cNvSpPr>
              <a:spLocks noChangeArrowheads="1"/>
            </p:cNvSpPr>
            <p:nvPr/>
          </p:nvSpPr>
          <p:spPr bwMode="auto">
            <a:xfrm>
              <a:off x="2149155" y="5489239"/>
              <a:ext cx="1873534" cy="726827"/>
            </a:xfrm>
            <a:prstGeom prst="roundRect">
              <a:avLst>
                <a:gd name="adj" fmla="val 16667"/>
              </a:avLst>
            </a:prstGeom>
            <a:solidFill>
              <a:srgbClr val="66FFFF"/>
            </a:solidFill>
            <a:ln w="9525">
              <a:solidFill>
                <a:schemeClr val="tx2"/>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Ketones</a:t>
              </a:r>
            </a:p>
          </p:txBody>
        </p:sp>
        <p:sp>
          <p:nvSpPr>
            <p:cNvPr id="98" name="Down Arrow 97"/>
            <p:cNvSpPr/>
            <p:nvPr/>
          </p:nvSpPr>
          <p:spPr>
            <a:xfrm flipH="1" flipV="1">
              <a:off x="2454362" y="5755578"/>
              <a:ext cx="178772" cy="17858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sp>
          <p:nvSpPr>
            <p:cNvPr id="63" name="Rounded Rectangle 98">
              <a:extLst>
                <a:ext uri="{FF2B5EF4-FFF2-40B4-BE49-F238E27FC236}">
                  <a16:creationId xmlns:a16="http://schemas.microsoft.com/office/drawing/2014/main" id="{9AC738EC-8B0B-48D8-B7C2-96FA8AFB568C}"/>
                </a:ext>
              </a:extLst>
            </p:cNvPr>
            <p:cNvSpPr>
              <a:spLocks noChangeArrowheads="1"/>
            </p:cNvSpPr>
            <p:nvPr/>
          </p:nvSpPr>
          <p:spPr bwMode="auto">
            <a:xfrm>
              <a:off x="2160343" y="6313104"/>
              <a:ext cx="1873534" cy="726827"/>
            </a:xfrm>
            <a:prstGeom prst="roundRect">
              <a:avLst>
                <a:gd name="adj" fmla="val 16667"/>
              </a:avLst>
            </a:prstGeom>
            <a:solidFill>
              <a:schemeClr val="accent1">
                <a:lumMod val="20000"/>
                <a:lumOff val="80000"/>
              </a:schemeClr>
            </a:solidFill>
            <a:ln w="9525">
              <a:solidFill>
                <a:schemeClr val="accent1">
                  <a:lumMod val="20000"/>
                  <a:lumOff val="80000"/>
                </a:schemeClr>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err="1">
                  <a:ln>
                    <a:noFill/>
                  </a:ln>
                  <a:solidFill>
                    <a:srgbClr val="000000"/>
                  </a:solidFill>
                  <a:effectLst/>
                  <a:uLnTx/>
                  <a:uFillTx/>
                  <a:latin typeface="Helvetica"/>
                  <a:ea typeface="ＭＳ Ｐゴシック" pitchFamily="34" charset="-128"/>
                  <a:cs typeface="+mn-cs"/>
                </a:rPr>
                <a:t>Mitochon</a:t>
              </a:r>
              <a:endPar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err="1">
                  <a:ln>
                    <a:noFill/>
                  </a:ln>
                  <a:solidFill>
                    <a:srgbClr val="000000"/>
                  </a:solidFill>
                  <a:effectLst/>
                  <a:uLnTx/>
                  <a:uFillTx/>
                  <a:latin typeface="Helvetica"/>
                  <a:ea typeface="ＭＳ Ｐゴシック" pitchFamily="34" charset="-128"/>
                  <a:cs typeface="+mn-cs"/>
                </a:rPr>
                <a:t>fn</a:t>
              </a: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/number</a:t>
              </a:r>
            </a:p>
          </p:txBody>
        </p:sp>
        <p:sp>
          <p:nvSpPr>
            <p:cNvPr id="64" name="Down Arrow 97">
              <a:extLst>
                <a:ext uri="{FF2B5EF4-FFF2-40B4-BE49-F238E27FC236}">
                  <a16:creationId xmlns:a16="http://schemas.microsoft.com/office/drawing/2014/main" id="{9B62E94B-D83D-4060-BE3D-593BD9401D76}"/>
                </a:ext>
              </a:extLst>
            </p:cNvPr>
            <p:cNvSpPr/>
            <p:nvPr/>
          </p:nvSpPr>
          <p:spPr>
            <a:xfrm flipH="1" flipV="1">
              <a:off x="2451718" y="6433424"/>
              <a:ext cx="178772" cy="178582"/>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cxnSp>
          <p:nvCxnSpPr>
            <p:cNvPr id="65" name="Straight Connector 64">
              <a:extLst>
                <a:ext uri="{FF2B5EF4-FFF2-40B4-BE49-F238E27FC236}">
                  <a16:creationId xmlns:a16="http://schemas.microsoft.com/office/drawing/2014/main" id="{6E6FA4C8-8417-4C64-A760-5160B24A525E}"/>
                </a:ext>
              </a:extLst>
            </p:cNvPr>
            <p:cNvCxnSpPr>
              <a:cxnSpLocks/>
            </p:cNvCxnSpPr>
            <p:nvPr/>
          </p:nvCxnSpPr>
          <p:spPr bwMode="auto">
            <a:xfrm flipH="1">
              <a:off x="4033877" y="5364967"/>
              <a:ext cx="1161555" cy="1068456"/>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sp>
          <p:nvSpPr>
            <p:cNvPr id="11" name="Rounded Rectangle 98">
              <a:extLst>
                <a:ext uri="{FF2B5EF4-FFF2-40B4-BE49-F238E27FC236}">
                  <a16:creationId xmlns:a16="http://schemas.microsoft.com/office/drawing/2014/main" id="{2426710E-A21F-CFFD-85E2-7A2E7F1CC54C}"/>
                </a:ext>
              </a:extLst>
            </p:cNvPr>
            <p:cNvSpPr>
              <a:spLocks noChangeArrowheads="1"/>
            </p:cNvSpPr>
            <p:nvPr/>
          </p:nvSpPr>
          <p:spPr bwMode="auto">
            <a:xfrm>
              <a:off x="8257531" y="6354147"/>
              <a:ext cx="1873534" cy="726827"/>
            </a:xfrm>
            <a:prstGeom prst="roundRect">
              <a:avLst>
                <a:gd name="adj" fmla="val 16667"/>
              </a:avLst>
            </a:prstGeom>
            <a:solidFill>
              <a:schemeClr val="bg1"/>
            </a:solidFill>
            <a:ln w="9525">
              <a:solidFill>
                <a:schemeClr val="bg1"/>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a:ln>
                    <a:noFill/>
                  </a:ln>
                  <a:solidFill>
                    <a:schemeClr val="accent2">
                      <a:lumMod val="75000"/>
                    </a:schemeClr>
                  </a:solidFill>
                  <a:effectLst/>
                  <a:uLnTx/>
                  <a:uFillTx/>
                  <a:latin typeface="Helvetica"/>
                  <a:ea typeface="ＭＳ Ｐゴシック" pitchFamily="34" charset="-128"/>
                  <a:cs typeface="+mn-cs"/>
                </a:rPr>
                <a:t>LV Mass</a:t>
              </a:r>
            </a:p>
          </p:txBody>
        </p:sp>
      </p:grpSp>
      <p:sp>
        <p:nvSpPr>
          <p:cNvPr id="2" name="TextBox 1">
            <a:extLst>
              <a:ext uri="{FF2B5EF4-FFF2-40B4-BE49-F238E27FC236}">
                <a16:creationId xmlns:a16="http://schemas.microsoft.com/office/drawing/2014/main" id="{7A644C08-1713-488D-881E-95E5855EA69E}"/>
              </a:ext>
            </a:extLst>
          </p:cNvPr>
          <p:cNvSpPr txBox="1"/>
          <p:nvPr/>
        </p:nvSpPr>
        <p:spPr>
          <a:xfrm>
            <a:off x="164894" y="6595673"/>
            <a:ext cx="3759619"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DeFronzo RA et al, Nature </a:t>
            </a:r>
            <a:r>
              <a:rPr kumimoji="0" lang="en-US" sz="1200" b="1" i="0" u="none" strike="noStrike" kern="1200" cap="none" spc="0" normalizeH="0" baseline="0" noProof="0" dirty="0" err="1">
                <a:ln>
                  <a:noFill/>
                </a:ln>
                <a:solidFill>
                  <a:srgbClr val="FFFFFF"/>
                </a:solidFill>
                <a:effectLst/>
                <a:uLnTx/>
                <a:uFillTx/>
                <a:latin typeface="Helvetica" charset="0"/>
                <a:ea typeface="MS PGothic" pitchFamily="34" charset="-128"/>
                <a:cs typeface="+mn-cs"/>
              </a:rPr>
              <a:t>Nephrol</a:t>
            </a:r>
            <a:r>
              <a:rPr kumimoji="0" lang="en-US" sz="12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 Rev 13:11-26, </a:t>
            </a:r>
          </a:p>
        </p:txBody>
      </p:sp>
      <p:grpSp>
        <p:nvGrpSpPr>
          <p:cNvPr id="71" name="Group 70">
            <a:extLst>
              <a:ext uri="{FF2B5EF4-FFF2-40B4-BE49-F238E27FC236}">
                <a16:creationId xmlns:a16="http://schemas.microsoft.com/office/drawing/2014/main" id="{463F6DD1-3A15-4791-A417-7A2AACD5FBD2}"/>
              </a:ext>
            </a:extLst>
          </p:cNvPr>
          <p:cNvGrpSpPr>
            <a:grpSpLocks/>
          </p:cNvGrpSpPr>
          <p:nvPr/>
        </p:nvGrpSpPr>
        <p:grpSpPr bwMode="auto">
          <a:xfrm>
            <a:off x="5137374" y="5137584"/>
            <a:ext cx="2125662" cy="1384300"/>
            <a:chOff x="5716643" y="4705205"/>
            <a:chExt cx="2392307" cy="1556955"/>
          </a:xfrm>
        </p:grpSpPr>
        <p:cxnSp>
          <p:nvCxnSpPr>
            <p:cNvPr id="73" name="Straight Connector 72">
              <a:extLst>
                <a:ext uri="{FF2B5EF4-FFF2-40B4-BE49-F238E27FC236}">
                  <a16:creationId xmlns:a16="http://schemas.microsoft.com/office/drawing/2014/main" id="{26F0D306-1E87-490F-9D31-253FF1529296}"/>
                </a:ext>
              </a:extLst>
            </p:cNvPr>
            <p:cNvCxnSpPr/>
            <p:nvPr/>
          </p:nvCxnSpPr>
          <p:spPr bwMode="auto">
            <a:xfrm>
              <a:off x="5716643" y="4705205"/>
              <a:ext cx="959424" cy="1269489"/>
            </a:xfrm>
            <a:prstGeom prst="line">
              <a:avLst/>
            </a:prstGeom>
            <a:ln w="41275">
              <a:solidFill>
                <a:schemeClr val="tx2"/>
              </a:solidFill>
              <a:headEnd type="triangle" w="lg" len="lg"/>
            </a:ln>
            <a:effectLst/>
          </p:spPr>
          <p:style>
            <a:lnRef idx="2">
              <a:schemeClr val="accent1"/>
            </a:lnRef>
            <a:fillRef idx="0">
              <a:schemeClr val="accent1"/>
            </a:fillRef>
            <a:effectRef idx="1">
              <a:schemeClr val="accent1"/>
            </a:effectRef>
            <a:fontRef idx="minor">
              <a:schemeClr val="tx1"/>
            </a:fontRef>
          </p:style>
        </p:cxnSp>
        <p:grpSp>
          <p:nvGrpSpPr>
            <p:cNvPr id="74" name="Group 12">
              <a:extLst>
                <a:ext uri="{FF2B5EF4-FFF2-40B4-BE49-F238E27FC236}">
                  <a16:creationId xmlns:a16="http://schemas.microsoft.com/office/drawing/2014/main" id="{10CAEBFF-3AE5-4DEE-911A-4F9168B2897D}"/>
                </a:ext>
              </a:extLst>
            </p:cNvPr>
            <p:cNvGrpSpPr>
              <a:grpSpLocks/>
            </p:cNvGrpSpPr>
            <p:nvPr/>
          </p:nvGrpSpPr>
          <p:grpSpPr bwMode="auto">
            <a:xfrm>
              <a:off x="6238341" y="5437259"/>
              <a:ext cx="1870609" cy="824901"/>
              <a:chOff x="6238341" y="5437259"/>
              <a:chExt cx="1870609" cy="824901"/>
            </a:xfrm>
          </p:grpSpPr>
          <p:sp>
            <p:nvSpPr>
              <p:cNvPr id="75" name="Rounded Rectangle 59">
                <a:extLst>
                  <a:ext uri="{FF2B5EF4-FFF2-40B4-BE49-F238E27FC236}">
                    <a16:creationId xmlns:a16="http://schemas.microsoft.com/office/drawing/2014/main" id="{34305FE0-C8AC-4A13-9032-4EB61B1F4094}"/>
                  </a:ext>
                </a:extLst>
              </p:cNvPr>
              <p:cNvSpPr>
                <a:spLocks noChangeArrowheads="1"/>
              </p:cNvSpPr>
              <p:nvPr/>
            </p:nvSpPr>
            <p:spPr bwMode="auto">
              <a:xfrm>
                <a:off x="6238341" y="5437259"/>
                <a:ext cx="1870609" cy="824901"/>
              </a:xfrm>
              <a:prstGeom prst="roundRect">
                <a:avLst>
                  <a:gd name="adj" fmla="val 16667"/>
                </a:avLst>
              </a:prstGeom>
              <a:solidFill>
                <a:srgbClr val="FF9966"/>
              </a:solidFill>
              <a:ln w="9525">
                <a:solidFill>
                  <a:srgbClr val="FF9966"/>
                </a:solidFill>
                <a:round/>
                <a:headEnd/>
                <a:tailEnd/>
              </a:ln>
              <a:effectLst>
                <a:outerShdw blurRad="40000" dist="23000" dir="5400000" rotWithShape="0">
                  <a:srgbClr val="808080">
                    <a:alpha val="34998"/>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err="1">
                    <a:ln>
                      <a:noFill/>
                    </a:ln>
                    <a:solidFill>
                      <a:srgbClr val="000000"/>
                    </a:solidFill>
                    <a:effectLst/>
                    <a:uLnTx/>
                    <a:uFillTx/>
                    <a:latin typeface="Helvetica"/>
                    <a:ea typeface="ＭＳ Ｐゴシック" pitchFamily="34" charset="-128"/>
                    <a:cs typeface="+mn-cs"/>
                  </a:rPr>
                  <a:t>Hct</a:t>
                </a:r>
                <a:r>
                  <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rPr>
                  <a:t>/Erythro-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22" b="1" i="0" u="none" strike="noStrike" kern="1200" cap="none" spc="0" normalizeH="0" baseline="0" noProof="0" dirty="0" err="1">
                    <a:ln>
                      <a:noFill/>
                    </a:ln>
                    <a:solidFill>
                      <a:srgbClr val="000000"/>
                    </a:solidFill>
                    <a:effectLst/>
                    <a:uLnTx/>
                    <a:uFillTx/>
                    <a:latin typeface="Helvetica"/>
                    <a:ea typeface="ＭＳ Ｐゴシック" pitchFamily="34" charset="-128"/>
                    <a:cs typeface="+mn-cs"/>
                  </a:rPr>
                  <a:t>poietin</a:t>
                </a:r>
                <a:endParaRPr kumimoji="0" lang="en-GB" sz="1422" b="1" i="0" u="none" strike="noStrike" kern="1200" cap="none" spc="0" normalizeH="0" baseline="0" noProof="0" dirty="0">
                  <a:ln>
                    <a:noFill/>
                  </a:ln>
                  <a:solidFill>
                    <a:srgbClr val="000000"/>
                  </a:solidFill>
                  <a:effectLst/>
                  <a:uLnTx/>
                  <a:uFillTx/>
                  <a:latin typeface="Helvetica"/>
                  <a:ea typeface="ＭＳ Ｐゴシック" pitchFamily="34" charset="-128"/>
                  <a:cs typeface="+mn-cs"/>
                </a:endParaRPr>
              </a:p>
            </p:txBody>
          </p:sp>
          <p:sp>
            <p:nvSpPr>
              <p:cNvPr id="76" name="Down Arrow 96">
                <a:extLst>
                  <a:ext uri="{FF2B5EF4-FFF2-40B4-BE49-F238E27FC236}">
                    <a16:creationId xmlns:a16="http://schemas.microsoft.com/office/drawing/2014/main" id="{51BB7322-5F45-4AE0-9816-9F0DBD150265}"/>
                  </a:ext>
                </a:extLst>
              </p:cNvPr>
              <p:cNvSpPr/>
              <p:nvPr/>
            </p:nvSpPr>
            <p:spPr>
              <a:xfrm flipH="1" flipV="1">
                <a:off x="6386024" y="5628554"/>
                <a:ext cx="180451" cy="178550"/>
              </a:xfrm>
              <a:prstGeom prst="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Helvetica"/>
                  <a:ea typeface="+mn-ea"/>
                  <a:cs typeface="+mn-cs"/>
                </a:endParaRPr>
              </a:p>
            </p:txBody>
          </p:sp>
        </p:grpSp>
      </p:grpSp>
      <p:sp>
        <p:nvSpPr>
          <p:cNvPr id="15" name="Arrow: Down 14">
            <a:extLst>
              <a:ext uri="{FF2B5EF4-FFF2-40B4-BE49-F238E27FC236}">
                <a16:creationId xmlns:a16="http://schemas.microsoft.com/office/drawing/2014/main" id="{FFF5AF41-0009-E8A6-BA8A-FD18A1F2AAEC}"/>
              </a:ext>
            </a:extLst>
          </p:cNvPr>
          <p:cNvSpPr/>
          <p:nvPr/>
        </p:nvSpPr>
        <p:spPr bwMode="auto">
          <a:xfrm>
            <a:off x="7620000" y="6037916"/>
            <a:ext cx="164123" cy="228380"/>
          </a:xfrm>
          <a:prstGeom prst="downArrow">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34" charset="0"/>
            </a:endParaRPr>
          </a:p>
        </p:txBody>
      </p:sp>
    </p:spTree>
    <p:extLst>
      <p:ext uri="{BB962C8B-B14F-4D97-AF65-F5344CB8AC3E}">
        <p14:creationId xmlns:p14="http://schemas.microsoft.com/office/powerpoint/2010/main" val="1187527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nodeType="withEffect">
                                  <p:stCondLst>
                                    <p:cond delay="0"/>
                                  </p:stCondLst>
                                  <p:childTnLst>
                                    <p:set>
                                      <p:cBhvr>
                                        <p:cTn id="9" dur="1" fill="hold">
                                          <p:stCondLst>
                                            <p:cond delay="0"/>
                                          </p:stCondLst>
                                        </p:cTn>
                                        <p:tgtEl>
                                          <p:spTgt spid="632834"/>
                                        </p:tgtEl>
                                        <p:attrNameLst>
                                          <p:attrName>style.visibility</p:attrName>
                                        </p:attrNameLst>
                                      </p:cBhvr>
                                      <p:to>
                                        <p:strVal val="visible"/>
                                      </p:to>
                                    </p:set>
                                    <p:animEffect transition="in" filter="wipe(down)">
                                      <p:cBhvr>
                                        <p:cTn id="10" dur="500"/>
                                        <p:tgtEl>
                                          <p:spTgt spid="63283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155"/>
                                        </p:tgtEl>
                                        <p:attrNameLst>
                                          <p:attrName>style.visibility</p:attrName>
                                        </p:attrNameLst>
                                      </p:cBhvr>
                                      <p:to>
                                        <p:strVal val="visible"/>
                                      </p:to>
                                    </p:set>
                                    <p:animEffect transition="in" filter="wipe(down)">
                                      <p:cBhvr>
                                        <p:cTn id="28" dur="500"/>
                                        <p:tgtEl>
                                          <p:spTgt spid="515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56"/>
                                        </p:tgtEl>
                                        <p:attrNameLst>
                                          <p:attrName>style.visibility</p:attrName>
                                        </p:attrNameLst>
                                      </p:cBhvr>
                                      <p:to>
                                        <p:strVal val="visible"/>
                                      </p:to>
                                    </p:set>
                                    <p:animEffect transition="in" filter="wipe(down)">
                                      <p:cBhvr>
                                        <p:cTn id="33" dur="500"/>
                                        <p:tgtEl>
                                          <p:spTgt spid="515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54"/>
                                        </p:tgtEl>
                                        <p:attrNameLst>
                                          <p:attrName>style.visibility</p:attrName>
                                        </p:attrNameLst>
                                      </p:cBhvr>
                                      <p:to>
                                        <p:strVal val="visible"/>
                                      </p:to>
                                    </p:set>
                                    <p:animEffect transition="in" filter="wipe(down)">
                                      <p:cBhvr>
                                        <p:cTn id="38" dur="500"/>
                                        <p:tgtEl>
                                          <p:spTgt spid="5154"/>
                                        </p:tgtEl>
                                      </p:cBhvr>
                                    </p:animEffect>
                                  </p:childTnLst>
                                </p:cTn>
                              </p:par>
                              <p:par>
                                <p:cTn id="39" presetID="22" presetClass="entr" presetSubtype="4"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32836"/>
                                        </p:tgtEl>
                                        <p:attrNameLst>
                                          <p:attrName>style.visibility</p:attrName>
                                        </p:attrNameLst>
                                      </p:cBhvr>
                                      <p:to>
                                        <p:strVal val="visible"/>
                                      </p:to>
                                    </p:set>
                                    <p:animEffect transition="in" filter="wipe(down)">
                                      <p:cBhvr>
                                        <p:cTn id="46" dur="500"/>
                                        <p:tgtEl>
                                          <p:spTgt spid="6328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152"/>
                                        </p:tgtEl>
                                        <p:attrNameLst>
                                          <p:attrName>style.visibility</p:attrName>
                                        </p:attrNameLst>
                                      </p:cBhvr>
                                      <p:to>
                                        <p:strVal val="visible"/>
                                      </p:to>
                                    </p:set>
                                    <p:animEffect transition="in" filter="wipe(down)">
                                      <p:cBhvr>
                                        <p:cTn id="51" dur="500"/>
                                        <p:tgtEl>
                                          <p:spTgt spid="51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157"/>
                                        </p:tgtEl>
                                        <p:attrNameLst>
                                          <p:attrName>style.visibility</p:attrName>
                                        </p:attrNameLst>
                                      </p:cBhvr>
                                      <p:to>
                                        <p:strVal val="visible"/>
                                      </p:to>
                                    </p:set>
                                    <p:animEffect transition="in" filter="wipe(down)">
                                      <p:cBhvr>
                                        <p:cTn id="66" dur="500"/>
                                        <p:tgtEl>
                                          <p:spTgt spid="515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down)">
                                      <p:cBhvr>
                                        <p:cTn id="7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464256" y="1425575"/>
            <a:ext cx="8215489" cy="4006850"/>
          </a:xfrm>
          <a:solidFill>
            <a:srgbClr val="FF7F00"/>
          </a:solidFill>
          <a:ln>
            <a:solidFill>
              <a:srgbClr val="FF6600"/>
            </a:solidFill>
          </a:ln>
        </p:spPr>
        <p:txBody>
          <a:bodyPr/>
          <a:lstStyle/>
          <a:p>
            <a:r>
              <a:rPr lang="en-US" altLang="en-US" sz="6000" dirty="0">
                <a:solidFill>
                  <a:schemeClr val="bg1"/>
                </a:solidFill>
              </a:rPr>
              <a:t>SGLT2 INHIBITORS</a:t>
            </a:r>
            <a:br>
              <a:rPr lang="en-US" altLang="en-US" sz="6000" dirty="0">
                <a:solidFill>
                  <a:schemeClr val="bg1"/>
                </a:solidFill>
              </a:rPr>
            </a:br>
            <a:r>
              <a:rPr lang="en-US" altLang="en-US" sz="6000" dirty="0">
                <a:solidFill>
                  <a:schemeClr val="bg1"/>
                </a:solidFill>
              </a:rPr>
              <a:t>and</a:t>
            </a:r>
            <a:br>
              <a:rPr lang="en-US" altLang="en-US" sz="6000" dirty="0">
                <a:solidFill>
                  <a:schemeClr val="bg1"/>
                </a:solidFill>
              </a:rPr>
            </a:br>
            <a:r>
              <a:rPr lang="en-US" altLang="en-US" sz="6000" dirty="0">
                <a:solidFill>
                  <a:schemeClr val="bg1"/>
                </a:solidFill>
              </a:rPr>
              <a:t>DIABETIC </a:t>
            </a:r>
            <a:br>
              <a:rPr lang="en-US" altLang="en-US" sz="6000" dirty="0">
                <a:solidFill>
                  <a:schemeClr val="bg1"/>
                </a:solidFill>
              </a:rPr>
            </a:br>
            <a:r>
              <a:rPr lang="en-US" altLang="en-US" sz="6000" dirty="0">
                <a:solidFill>
                  <a:schemeClr val="bg1"/>
                </a:solidFill>
              </a:rPr>
              <a:t>NEPHROPATHY</a:t>
            </a:r>
          </a:p>
        </p:txBody>
      </p:sp>
    </p:spTree>
    <p:extLst>
      <p:ext uri="{BB962C8B-B14F-4D97-AF65-F5344CB8AC3E}">
        <p14:creationId xmlns:p14="http://schemas.microsoft.com/office/powerpoint/2010/main" val="2710018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7">
            <a:extLst>
              <a:ext uri="{FF2B5EF4-FFF2-40B4-BE49-F238E27FC236}">
                <a16:creationId xmlns:a16="http://schemas.microsoft.com/office/drawing/2014/main" id="{008ED5D4-AD87-4BD8-AD34-C74FFD4442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044" y="2421467"/>
            <a:ext cx="2991556" cy="320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Rectangle 106">
            <a:extLst>
              <a:ext uri="{FF2B5EF4-FFF2-40B4-BE49-F238E27FC236}">
                <a16:creationId xmlns:a16="http://schemas.microsoft.com/office/drawing/2014/main" id="{4E149EC2-9595-4149-AB13-81FED74C5A1D}"/>
              </a:ext>
            </a:extLst>
          </p:cNvPr>
          <p:cNvSpPr>
            <a:spLocks noChangeArrowheads="1"/>
          </p:cNvSpPr>
          <p:nvPr/>
        </p:nvSpPr>
        <p:spPr bwMode="auto">
          <a:xfrm>
            <a:off x="5295901" y="1608667"/>
            <a:ext cx="2238022" cy="89887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2340" name="Rectangle 15">
            <a:extLst>
              <a:ext uri="{FF2B5EF4-FFF2-40B4-BE49-F238E27FC236}">
                <a16:creationId xmlns:a16="http://schemas.microsoft.com/office/drawing/2014/main" id="{1BCF6205-81A9-47B5-8AB2-066A1F4BC882}"/>
              </a:ext>
            </a:extLst>
          </p:cNvPr>
          <p:cNvSpPr>
            <a:spLocks noChangeArrowheads="1"/>
          </p:cNvSpPr>
          <p:nvPr/>
        </p:nvSpPr>
        <p:spPr bwMode="auto">
          <a:xfrm>
            <a:off x="1399823" y="1617133"/>
            <a:ext cx="2273300" cy="870656"/>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panose="020B0604020202020204" pitchFamily="34" charset="0"/>
              <a:ea typeface="ＭＳ Ｐゴシック" panose="020B0600070205080204" pitchFamily="34" charset="-128"/>
              <a:cs typeface="+mn-cs"/>
            </a:endParaRPr>
          </a:p>
        </p:txBody>
      </p:sp>
      <p:sp>
        <p:nvSpPr>
          <p:cNvPr id="142341" name="Freeform 21">
            <a:extLst>
              <a:ext uri="{FF2B5EF4-FFF2-40B4-BE49-F238E27FC236}">
                <a16:creationId xmlns:a16="http://schemas.microsoft.com/office/drawing/2014/main" id="{B264C165-8836-4869-88C1-8B09A64CA1C7}"/>
              </a:ext>
            </a:extLst>
          </p:cNvPr>
          <p:cNvSpPr>
            <a:spLocks/>
          </p:cNvSpPr>
          <p:nvPr/>
        </p:nvSpPr>
        <p:spPr bwMode="auto">
          <a:xfrm>
            <a:off x="1278467" y="1676400"/>
            <a:ext cx="2911123" cy="3962400"/>
          </a:xfrm>
          <a:custGeom>
            <a:avLst/>
            <a:gdLst>
              <a:gd name="T0" fmla="*/ 2147483646 w 4416"/>
              <a:gd name="T1" fmla="*/ 0 h 2352"/>
              <a:gd name="T2" fmla="*/ 0 w 4416"/>
              <a:gd name="T3" fmla="*/ 0 h 2352"/>
              <a:gd name="T4" fmla="*/ 0 w 4416"/>
              <a:gd name="T5" fmla="*/ 2147483646 h 2352"/>
              <a:gd name="T6" fmla="*/ 2147483646 w 4416"/>
              <a:gd name="T7" fmla="*/ 2147483646 h 2352"/>
              <a:gd name="T8" fmla="*/ 2147483646 w 4416"/>
              <a:gd name="T9" fmla="*/ 2147483646 h 2352"/>
              <a:gd name="T10" fmla="*/ 0 60000 65536"/>
              <a:gd name="T11" fmla="*/ 0 60000 65536"/>
              <a:gd name="T12" fmla="*/ 0 60000 65536"/>
              <a:gd name="T13" fmla="*/ 0 60000 65536"/>
              <a:gd name="T14" fmla="*/ 0 60000 65536"/>
              <a:gd name="T15" fmla="*/ 0 w 4416"/>
              <a:gd name="T16" fmla="*/ 0 h 2352"/>
              <a:gd name="T17" fmla="*/ 4416 w 4416"/>
              <a:gd name="T18" fmla="*/ 2352 h 2352"/>
            </a:gdLst>
            <a:ahLst/>
            <a:cxnLst>
              <a:cxn ang="T10">
                <a:pos x="T0" y="T1"/>
              </a:cxn>
              <a:cxn ang="T11">
                <a:pos x="T2" y="T3"/>
              </a:cxn>
              <a:cxn ang="T12">
                <a:pos x="T4" y="T5"/>
              </a:cxn>
              <a:cxn ang="T13">
                <a:pos x="T6" y="T7"/>
              </a:cxn>
              <a:cxn ang="T14">
                <a:pos x="T8" y="T9"/>
              </a:cxn>
            </a:cxnLst>
            <a:rect l="T15" t="T16" r="T17" b="T18"/>
            <a:pathLst>
              <a:path w="4416" h="2352">
                <a:moveTo>
                  <a:pt x="136" y="0"/>
                </a:moveTo>
                <a:lnTo>
                  <a:pt x="0" y="0"/>
                </a:lnTo>
                <a:lnTo>
                  <a:pt x="0" y="2352"/>
                </a:lnTo>
                <a:lnTo>
                  <a:pt x="4416" y="2352"/>
                </a:lnTo>
                <a:lnTo>
                  <a:pt x="4416" y="2248"/>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438371" name="Rectangle 5">
            <a:extLst>
              <a:ext uri="{FF2B5EF4-FFF2-40B4-BE49-F238E27FC236}">
                <a16:creationId xmlns:a16="http://schemas.microsoft.com/office/drawing/2014/main" id="{84B93D2E-5500-481F-943D-D3DA1FABCB7A}"/>
              </a:ext>
            </a:extLst>
          </p:cNvPr>
          <p:cNvSpPr>
            <a:spLocks noChangeArrowheads="1"/>
          </p:cNvSpPr>
          <p:nvPr/>
        </p:nvSpPr>
        <p:spPr bwMode="auto">
          <a:xfrm>
            <a:off x="667457" y="4512734"/>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5 -</a:t>
            </a:r>
          </a:p>
        </p:txBody>
      </p:sp>
      <p:sp>
        <p:nvSpPr>
          <p:cNvPr id="438369" name="Rectangle 3">
            <a:extLst>
              <a:ext uri="{FF2B5EF4-FFF2-40B4-BE49-F238E27FC236}">
                <a16:creationId xmlns:a16="http://schemas.microsoft.com/office/drawing/2014/main" id="{F2D48E5C-8F5C-4988-8812-73524E0CBBD7}"/>
              </a:ext>
            </a:extLst>
          </p:cNvPr>
          <p:cNvSpPr>
            <a:spLocks noChangeArrowheads="1"/>
          </p:cNvSpPr>
          <p:nvPr/>
        </p:nvSpPr>
        <p:spPr bwMode="auto">
          <a:xfrm>
            <a:off x="486834" y="1598790"/>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20</a:t>
            </a:r>
          </a:p>
        </p:txBody>
      </p:sp>
      <p:sp>
        <p:nvSpPr>
          <p:cNvPr id="438372" name="Rectangle 6">
            <a:extLst>
              <a:ext uri="{FF2B5EF4-FFF2-40B4-BE49-F238E27FC236}">
                <a16:creationId xmlns:a16="http://schemas.microsoft.com/office/drawing/2014/main" id="{1CEE263E-6C9C-4293-837A-55E3AD37A6A6}"/>
              </a:ext>
            </a:extLst>
          </p:cNvPr>
          <p:cNvSpPr>
            <a:spLocks noChangeArrowheads="1"/>
          </p:cNvSpPr>
          <p:nvPr/>
        </p:nvSpPr>
        <p:spPr bwMode="auto">
          <a:xfrm>
            <a:off x="657578" y="5483578"/>
            <a:ext cx="797278"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0 -</a:t>
            </a:r>
          </a:p>
        </p:txBody>
      </p:sp>
      <p:sp>
        <p:nvSpPr>
          <p:cNvPr id="438373" name="Rectangle 7">
            <a:extLst>
              <a:ext uri="{FF2B5EF4-FFF2-40B4-BE49-F238E27FC236}">
                <a16:creationId xmlns:a16="http://schemas.microsoft.com/office/drawing/2014/main" id="{0529813B-F9E9-4890-B50E-B0F059701589}"/>
              </a:ext>
            </a:extLst>
          </p:cNvPr>
          <p:cNvSpPr>
            <a:spLocks noChangeArrowheads="1"/>
          </p:cNvSpPr>
          <p:nvPr/>
        </p:nvSpPr>
        <p:spPr bwMode="auto">
          <a:xfrm>
            <a:off x="667457" y="3540478"/>
            <a:ext cx="797277" cy="21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10 -</a:t>
            </a:r>
          </a:p>
        </p:txBody>
      </p:sp>
      <p:sp>
        <p:nvSpPr>
          <p:cNvPr id="438374" name="Rectangle 8">
            <a:extLst>
              <a:ext uri="{FF2B5EF4-FFF2-40B4-BE49-F238E27FC236}">
                <a16:creationId xmlns:a16="http://schemas.microsoft.com/office/drawing/2014/main" id="{01362347-91D2-44F4-B12B-EB0DC8861BAB}"/>
              </a:ext>
            </a:extLst>
          </p:cNvPr>
          <p:cNvSpPr>
            <a:spLocks noChangeArrowheads="1"/>
          </p:cNvSpPr>
          <p:nvPr/>
        </p:nvSpPr>
        <p:spPr bwMode="auto">
          <a:xfrm>
            <a:off x="667457" y="2569634"/>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15 -</a:t>
            </a:r>
          </a:p>
        </p:txBody>
      </p:sp>
      <p:sp>
        <p:nvSpPr>
          <p:cNvPr id="142347" name="Line 17">
            <a:extLst>
              <a:ext uri="{FF2B5EF4-FFF2-40B4-BE49-F238E27FC236}">
                <a16:creationId xmlns:a16="http://schemas.microsoft.com/office/drawing/2014/main" id="{8E492450-9447-48F5-BEA4-4B3C3E937E1F}"/>
              </a:ext>
            </a:extLst>
          </p:cNvPr>
          <p:cNvSpPr>
            <a:spLocks noChangeShapeType="1"/>
          </p:cNvSpPr>
          <p:nvPr/>
        </p:nvSpPr>
        <p:spPr bwMode="auto">
          <a:xfrm flipV="1">
            <a:off x="2077156" y="5542844"/>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48" name="Line 18">
            <a:extLst>
              <a:ext uri="{FF2B5EF4-FFF2-40B4-BE49-F238E27FC236}">
                <a16:creationId xmlns:a16="http://schemas.microsoft.com/office/drawing/2014/main" id="{591B9508-E1D7-453B-B0C0-F0EDC84D8AAC}"/>
              </a:ext>
            </a:extLst>
          </p:cNvPr>
          <p:cNvSpPr>
            <a:spLocks noChangeShapeType="1"/>
          </p:cNvSpPr>
          <p:nvPr/>
        </p:nvSpPr>
        <p:spPr bwMode="auto">
          <a:xfrm flipV="1">
            <a:off x="2476500" y="5542844"/>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49" name="Line 19">
            <a:extLst>
              <a:ext uri="{FF2B5EF4-FFF2-40B4-BE49-F238E27FC236}">
                <a16:creationId xmlns:a16="http://schemas.microsoft.com/office/drawing/2014/main" id="{00C594BB-3233-4185-9974-5F8D2C7CCC80}"/>
              </a:ext>
            </a:extLst>
          </p:cNvPr>
          <p:cNvSpPr>
            <a:spLocks noChangeShapeType="1"/>
          </p:cNvSpPr>
          <p:nvPr/>
        </p:nvSpPr>
        <p:spPr bwMode="auto">
          <a:xfrm flipV="1">
            <a:off x="2882900" y="5542844"/>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50" name="Line 20">
            <a:extLst>
              <a:ext uri="{FF2B5EF4-FFF2-40B4-BE49-F238E27FC236}">
                <a16:creationId xmlns:a16="http://schemas.microsoft.com/office/drawing/2014/main" id="{2C835992-ACC4-4BA0-9723-A0D6D70003B3}"/>
              </a:ext>
            </a:extLst>
          </p:cNvPr>
          <p:cNvSpPr>
            <a:spLocks noChangeShapeType="1"/>
          </p:cNvSpPr>
          <p:nvPr/>
        </p:nvSpPr>
        <p:spPr bwMode="auto">
          <a:xfrm flipV="1">
            <a:off x="1687689" y="5542844"/>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51" name="Rectangle 24">
            <a:extLst>
              <a:ext uri="{FF2B5EF4-FFF2-40B4-BE49-F238E27FC236}">
                <a16:creationId xmlns:a16="http://schemas.microsoft.com/office/drawing/2014/main" id="{8AB1E2B9-DD97-4F31-A364-CAF33B54A30A}"/>
              </a:ext>
            </a:extLst>
          </p:cNvPr>
          <p:cNvSpPr>
            <a:spLocks noChangeArrowheads="1"/>
          </p:cNvSpPr>
          <p:nvPr/>
        </p:nvSpPr>
        <p:spPr bwMode="auto">
          <a:xfrm>
            <a:off x="1025879" y="5647267"/>
            <a:ext cx="516467"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0</a:t>
            </a:r>
          </a:p>
        </p:txBody>
      </p:sp>
      <p:sp>
        <p:nvSpPr>
          <p:cNvPr id="142352" name="Rectangle 25">
            <a:extLst>
              <a:ext uri="{FF2B5EF4-FFF2-40B4-BE49-F238E27FC236}">
                <a16:creationId xmlns:a16="http://schemas.microsoft.com/office/drawing/2014/main" id="{ABB18D16-6D0C-47DC-A5F7-52AFA58B9A7C}"/>
              </a:ext>
            </a:extLst>
          </p:cNvPr>
          <p:cNvSpPr>
            <a:spLocks noChangeArrowheads="1"/>
          </p:cNvSpPr>
          <p:nvPr/>
        </p:nvSpPr>
        <p:spPr bwMode="auto">
          <a:xfrm>
            <a:off x="1428045" y="5647267"/>
            <a:ext cx="516467"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6</a:t>
            </a:r>
          </a:p>
        </p:txBody>
      </p:sp>
      <p:sp>
        <p:nvSpPr>
          <p:cNvPr id="142353" name="Rectangle 26">
            <a:extLst>
              <a:ext uri="{FF2B5EF4-FFF2-40B4-BE49-F238E27FC236}">
                <a16:creationId xmlns:a16="http://schemas.microsoft.com/office/drawing/2014/main" id="{512ADE56-EB89-4477-964C-21CBCC922B02}"/>
              </a:ext>
            </a:extLst>
          </p:cNvPr>
          <p:cNvSpPr>
            <a:spLocks noChangeArrowheads="1"/>
          </p:cNvSpPr>
          <p:nvPr/>
        </p:nvSpPr>
        <p:spPr bwMode="auto">
          <a:xfrm>
            <a:off x="3952523" y="5647267"/>
            <a:ext cx="516467"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42</a:t>
            </a:r>
          </a:p>
        </p:txBody>
      </p:sp>
      <p:sp>
        <p:nvSpPr>
          <p:cNvPr id="142354" name="Rectangle 344">
            <a:extLst>
              <a:ext uri="{FF2B5EF4-FFF2-40B4-BE49-F238E27FC236}">
                <a16:creationId xmlns:a16="http://schemas.microsoft.com/office/drawing/2014/main" id="{19D722E2-E839-4DA8-A9F8-F80A5B29E60B}"/>
              </a:ext>
            </a:extLst>
          </p:cNvPr>
          <p:cNvSpPr>
            <a:spLocks noChangeArrowheads="1"/>
          </p:cNvSpPr>
          <p:nvPr/>
        </p:nvSpPr>
        <p:spPr bwMode="auto">
          <a:xfrm>
            <a:off x="620889" y="430390"/>
            <a:ext cx="7885289" cy="60818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RENAL SPECIFIC COMPOSITE OUTCOME</a:t>
            </a:r>
          </a:p>
        </p:txBody>
      </p:sp>
      <p:sp>
        <p:nvSpPr>
          <p:cNvPr id="142355" name="Rectangle 345">
            <a:extLst>
              <a:ext uri="{FF2B5EF4-FFF2-40B4-BE49-F238E27FC236}">
                <a16:creationId xmlns:a16="http://schemas.microsoft.com/office/drawing/2014/main" id="{2433BCCC-19D2-4EBD-B0A8-AAFF74B1A706}"/>
              </a:ext>
            </a:extLst>
          </p:cNvPr>
          <p:cNvSpPr>
            <a:spLocks noChangeArrowheads="1"/>
          </p:cNvSpPr>
          <p:nvPr/>
        </p:nvSpPr>
        <p:spPr bwMode="auto">
          <a:xfrm rot="16200000">
            <a:off x="-1025172" y="3525661"/>
            <a:ext cx="3564467" cy="44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Cum Incidence (%)</a:t>
            </a:r>
            <a:endParaRPr kumimoji="0" lang="en-US" altLang="en-US" sz="2133"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42356" name="Rectangle 346">
            <a:extLst>
              <a:ext uri="{FF2B5EF4-FFF2-40B4-BE49-F238E27FC236}">
                <a16:creationId xmlns:a16="http://schemas.microsoft.com/office/drawing/2014/main" id="{501D9A15-AAE9-4FB3-9D56-A3D68186758F}"/>
              </a:ext>
            </a:extLst>
          </p:cNvPr>
          <p:cNvSpPr>
            <a:spLocks noChangeArrowheads="1"/>
          </p:cNvSpPr>
          <p:nvPr/>
        </p:nvSpPr>
        <p:spPr bwMode="auto">
          <a:xfrm>
            <a:off x="1223434" y="5898445"/>
            <a:ext cx="3048000"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Months</a:t>
            </a:r>
          </a:p>
        </p:txBody>
      </p:sp>
      <p:sp>
        <p:nvSpPr>
          <p:cNvPr id="438202" name="Rectangle 352">
            <a:extLst>
              <a:ext uri="{FF2B5EF4-FFF2-40B4-BE49-F238E27FC236}">
                <a16:creationId xmlns:a16="http://schemas.microsoft.com/office/drawing/2014/main" id="{9B88FACA-6454-4FEC-B0AD-933F61957299}"/>
              </a:ext>
            </a:extLst>
          </p:cNvPr>
          <p:cNvSpPr>
            <a:spLocks noChangeArrowheads="1"/>
          </p:cNvSpPr>
          <p:nvPr/>
        </p:nvSpPr>
        <p:spPr bwMode="auto">
          <a:xfrm>
            <a:off x="2587978" y="2794000"/>
            <a:ext cx="1450718" cy="3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AFD00"/>
                </a:solidFill>
                <a:effectLst/>
                <a:uLnTx/>
                <a:uFillTx/>
                <a:latin typeface="Helvetica" panose="020B0604020202020204" pitchFamily="34" charset="0"/>
                <a:ea typeface="MS PGothic" panose="020B0600070205080204" pitchFamily="34" charset="-128"/>
                <a:cs typeface="+mn-cs"/>
              </a:rPr>
              <a:t>  Placebo    </a:t>
            </a:r>
            <a:endParaRPr kumimoji="0" lang="it-IT" altLang="en-US" sz="2054" b="0" i="0" u="sng" strike="noStrike" kern="1200" cap="none" spc="0" normalizeH="0" baseline="0" noProof="0" dirty="0">
              <a:ln>
                <a:noFill/>
              </a:ln>
              <a:solidFill>
                <a:srgbClr val="FAFD00"/>
              </a:solidFill>
              <a:effectLst/>
              <a:uLnTx/>
              <a:uFillTx/>
              <a:latin typeface="Helvetica" panose="020B0604020202020204" pitchFamily="34" charset="0"/>
              <a:ea typeface="MS PGothic" panose="020B0600070205080204" pitchFamily="34" charset="-128"/>
              <a:cs typeface="+mn-cs"/>
            </a:endParaRPr>
          </a:p>
        </p:txBody>
      </p:sp>
      <p:sp>
        <p:nvSpPr>
          <p:cNvPr id="142358" name="Rectangle 3">
            <a:extLst>
              <a:ext uri="{FF2B5EF4-FFF2-40B4-BE49-F238E27FC236}">
                <a16:creationId xmlns:a16="http://schemas.microsoft.com/office/drawing/2014/main" id="{77D5B354-21D3-4FDB-8EF4-CDCE05E13C7F}"/>
              </a:ext>
            </a:extLst>
          </p:cNvPr>
          <p:cNvSpPr>
            <a:spLocks noChangeArrowheads="1"/>
          </p:cNvSpPr>
          <p:nvPr/>
        </p:nvSpPr>
        <p:spPr bwMode="auto">
          <a:xfrm>
            <a:off x="496711" y="6199012"/>
            <a:ext cx="3048000" cy="2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812810" rtl="0" eaLnBrk="1" fontAlgn="base" latinLnBrk="0" hangingPunct="1">
              <a:lnSpc>
                <a:spcPct val="90000"/>
              </a:lnSpc>
              <a:spcBef>
                <a:spcPct val="0"/>
              </a:spcBef>
              <a:spcAft>
                <a:spcPct val="0"/>
              </a:spcAft>
              <a:buClrTx/>
              <a:buSzTx/>
              <a:buFontTx/>
              <a:buNone/>
              <a:tabLst/>
              <a:defRPr/>
            </a:pPr>
            <a:r>
              <a:rPr kumimoji="0" lang="en-US" altLang="en-US" sz="1244" b="1" i="1"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Perkovic et al, NEJM 380:2295, 2019</a:t>
            </a:r>
          </a:p>
        </p:txBody>
      </p:sp>
      <p:sp>
        <p:nvSpPr>
          <p:cNvPr id="142359" name="Rectangle 26">
            <a:extLst>
              <a:ext uri="{FF2B5EF4-FFF2-40B4-BE49-F238E27FC236}">
                <a16:creationId xmlns:a16="http://schemas.microsoft.com/office/drawing/2014/main" id="{51689C6B-6E24-41C5-A1EE-1AF921941718}"/>
              </a:ext>
            </a:extLst>
          </p:cNvPr>
          <p:cNvSpPr>
            <a:spLocks noChangeArrowheads="1"/>
          </p:cNvSpPr>
          <p:nvPr/>
        </p:nvSpPr>
        <p:spPr bwMode="auto">
          <a:xfrm>
            <a:off x="3551767" y="5647267"/>
            <a:ext cx="516467"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36</a:t>
            </a:r>
          </a:p>
        </p:txBody>
      </p:sp>
      <p:sp>
        <p:nvSpPr>
          <p:cNvPr id="142360" name="Rectangle 26">
            <a:extLst>
              <a:ext uri="{FF2B5EF4-FFF2-40B4-BE49-F238E27FC236}">
                <a16:creationId xmlns:a16="http://schemas.microsoft.com/office/drawing/2014/main" id="{F97B85E4-9480-4AA6-B483-DCFD9CC5E654}"/>
              </a:ext>
            </a:extLst>
          </p:cNvPr>
          <p:cNvSpPr>
            <a:spLocks noChangeArrowheads="1"/>
          </p:cNvSpPr>
          <p:nvPr/>
        </p:nvSpPr>
        <p:spPr bwMode="auto">
          <a:xfrm>
            <a:off x="3033889" y="5647267"/>
            <a:ext cx="632178"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30</a:t>
            </a:r>
          </a:p>
        </p:txBody>
      </p:sp>
      <p:sp>
        <p:nvSpPr>
          <p:cNvPr id="142361" name="Rectangle 26">
            <a:extLst>
              <a:ext uri="{FF2B5EF4-FFF2-40B4-BE49-F238E27FC236}">
                <a16:creationId xmlns:a16="http://schemas.microsoft.com/office/drawing/2014/main" id="{864058EC-5C48-458F-B3D7-4587A876CFEB}"/>
              </a:ext>
            </a:extLst>
          </p:cNvPr>
          <p:cNvSpPr>
            <a:spLocks noChangeArrowheads="1"/>
          </p:cNvSpPr>
          <p:nvPr/>
        </p:nvSpPr>
        <p:spPr bwMode="auto">
          <a:xfrm>
            <a:off x="2631723" y="5647267"/>
            <a:ext cx="517877"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24</a:t>
            </a:r>
          </a:p>
        </p:txBody>
      </p:sp>
      <p:sp>
        <p:nvSpPr>
          <p:cNvPr id="142362" name="Rectangle 26">
            <a:extLst>
              <a:ext uri="{FF2B5EF4-FFF2-40B4-BE49-F238E27FC236}">
                <a16:creationId xmlns:a16="http://schemas.microsoft.com/office/drawing/2014/main" id="{43E5EEC9-DF3A-4F70-B741-437C2D7AE1BF}"/>
              </a:ext>
            </a:extLst>
          </p:cNvPr>
          <p:cNvSpPr>
            <a:spLocks noChangeArrowheads="1"/>
          </p:cNvSpPr>
          <p:nvPr/>
        </p:nvSpPr>
        <p:spPr bwMode="auto">
          <a:xfrm>
            <a:off x="2230967" y="5647267"/>
            <a:ext cx="516467"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18</a:t>
            </a:r>
          </a:p>
        </p:txBody>
      </p:sp>
      <p:sp>
        <p:nvSpPr>
          <p:cNvPr id="142363" name="Rectangle 26">
            <a:extLst>
              <a:ext uri="{FF2B5EF4-FFF2-40B4-BE49-F238E27FC236}">
                <a16:creationId xmlns:a16="http://schemas.microsoft.com/office/drawing/2014/main" id="{A9E72391-4E22-488E-BFF6-5D408C56FD38}"/>
              </a:ext>
            </a:extLst>
          </p:cNvPr>
          <p:cNvSpPr>
            <a:spLocks noChangeArrowheads="1"/>
          </p:cNvSpPr>
          <p:nvPr/>
        </p:nvSpPr>
        <p:spPr bwMode="auto">
          <a:xfrm>
            <a:off x="1828801" y="5647267"/>
            <a:ext cx="517878"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12</a:t>
            </a:r>
          </a:p>
        </p:txBody>
      </p:sp>
      <p:sp>
        <p:nvSpPr>
          <p:cNvPr id="142364" name="Line 17">
            <a:extLst>
              <a:ext uri="{FF2B5EF4-FFF2-40B4-BE49-F238E27FC236}">
                <a16:creationId xmlns:a16="http://schemas.microsoft.com/office/drawing/2014/main" id="{3FCD394C-0D11-4B12-A603-46006EB7DEAB}"/>
              </a:ext>
            </a:extLst>
          </p:cNvPr>
          <p:cNvSpPr>
            <a:spLocks noChangeShapeType="1"/>
          </p:cNvSpPr>
          <p:nvPr/>
        </p:nvSpPr>
        <p:spPr bwMode="auto">
          <a:xfrm flipV="1">
            <a:off x="3810000" y="5542844"/>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65" name="Line 20">
            <a:extLst>
              <a:ext uri="{FF2B5EF4-FFF2-40B4-BE49-F238E27FC236}">
                <a16:creationId xmlns:a16="http://schemas.microsoft.com/office/drawing/2014/main" id="{88AB1904-4DE3-44F6-B8DE-1C1D25C61A3D}"/>
              </a:ext>
            </a:extLst>
          </p:cNvPr>
          <p:cNvSpPr>
            <a:spLocks noChangeShapeType="1"/>
          </p:cNvSpPr>
          <p:nvPr/>
        </p:nvSpPr>
        <p:spPr bwMode="auto">
          <a:xfrm flipV="1">
            <a:off x="3361267" y="5542844"/>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39" name="Rectangle 348">
            <a:extLst>
              <a:ext uri="{FF2B5EF4-FFF2-40B4-BE49-F238E27FC236}">
                <a16:creationId xmlns:a16="http://schemas.microsoft.com/office/drawing/2014/main" id="{6A299EB7-832A-CB4C-BDF4-7A0C7DC69267}"/>
              </a:ext>
            </a:extLst>
          </p:cNvPr>
          <p:cNvSpPr>
            <a:spLocks noChangeArrowheads="1"/>
          </p:cNvSpPr>
          <p:nvPr/>
        </p:nvSpPr>
        <p:spPr bwMode="auto">
          <a:xfrm>
            <a:off x="6880578" y="4943123"/>
            <a:ext cx="1330492" cy="3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2054" b="1" i="0" u="none" strike="noStrike" kern="1200" cap="none" spc="0" normalizeH="0" baseline="0" noProof="0" dirty="0" err="1">
                <a:ln>
                  <a:noFill/>
                </a:ln>
                <a:solidFill>
                  <a:srgbClr val="FF6600"/>
                </a:solidFill>
                <a:effectLst/>
                <a:uLnTx/>
                <a:uFillTx/>
                <a:latin typeface="Helvetica" panose="020B0604020202020204" pitchFamily="34" charset="0"/>
                <a:ea typeface="MS PGothic" panose="020B0600070205080204" pitchFamily="34" charset="-128"/>
                <a:cs typeface="+mn-cs"/>
              </a:rPr>
              <a:t>Dapaflozin</a:t>
            </a:r>
            <a:endParaRPr kumimoji="0" lang="it-IT" altLang="en-US" sz="2054" b="0" i="0" u="sng" strike="noStrike" kern="1200" cap="none" spc="0" normalizeH="0" baseline="0" noProof="0" dirty="0">
              <a:ln>
                <a:noFill/>
              </a:ln>
              <a:solidFill>
                <a:srgbClr val="FF6600"/>
              </a:solidFill>
              <a:effectLst/>
              <a:uLnTx/>
              <a:uFillTx/>
              <a:latin typeface="Helvetica" panose="020B0604020202020204" pitchFamily="34" charset="0"/>
              <a:ea typeface="MS PGothic" panose="020B0600070205080204" pitchFamily="34" charset="-128"/>
              <a:cs typeface="+mn-cs"/>
            </a:endParaRPr>
          </a:p>
        </p:txBody>
      </p:sp>
      <p:sp>
        <p:nvSpPr>
          <p:cNvPr id="142367" name="Rectangle 3">
            <a:extLst>
              <a:ext uri="{FF2B5EF4-FFF2-40B4-BE49-F238E27FC236}">
                <a16:creationId xmlns:a16="http://schemas.microsoft.com/office/drawing/2014/main" id="{274E5A72-4002-4FA7-89C4-70D52ABE684F}"/>
              </a:ext>
            </a:extLst>
          </p:cNvPr>
          <p:cNvSpPr>
            <a:spLocks noChangeArrowheads="1"/>
          </p:cNvSpPr>
          <p:nvPr/>
        </p:nvSpPr>
        <p:spPr bwMode="auto">
          <a:xfrm>
            <a:off x="5733345" y="6199012"/>
            <a:ext cx="3048000" cy="2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l" defTabSz="812810" rtl="0" eaLnBrk="1" fontAlgn="base" latinLnBrk="0" hangingPunct="1">
              <a:lnSpc>
                <a:spcPct val="90000"/>
              </a:lnSpc>
              <a:spcBef>
                <a:spcPct val="0"/>
              </a:spcBef>
              <a:spcAft>
                <a:spcPct val="0"/>
              </a:spcAft>
              <a:buClrTx/>
              <a:buSzTx/>
              <a:buFontTx/>
              <a:buNone/>
              <a:tabLst/>
              <a:defRPr/>
            </a:pPr>
            <a:r>
              <a:rPr kumimoji="0" lang="en-US" altLang="en-US" sz="1244" b="1" i="1"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Heerspink et al, NEJM 383:1436, 2020</a:t>
            </a:r>
          </a:p>
        </p:txBody>
      </p:sp>
      <p:sp>
        <p:nvSpPr>
          <p:cNvPr id="41" name="Rectangle 352">
            <a:extLst>
              <a:ext uri="{FF2B5EF4-FFF2-40B4-BE49-F238E27FC236}">
                <a16:creationId xmlns:a16="http://schemas.microsoft.com/office/drawing/2014/main" id="{90E4D3C6-31C4-4748-9D81-5300610C3DF6}"/>
              </a:ext>
            </a:extLst>
          </p:cNvPr>
          <p:cNvSpPr>
            <a:spLocks noChangeArrowheads="1"/>
          </p:cNvSpPr>
          <p:nvPr/>
        </p:nvSpPr>
        <p:spPr bwMode="auto">
          <a:xfrm>
            <a:off x="6637867" y="2970390"/>
            <a:ext cx="1450718" cy="3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AFD00"/>
                </a:solidFill>
                <a:effectLst/>
                <a:uLnTx/>
                <a:uFillTx/>
                <a:latin typeface="Helvetica" panose="020B0604020202020204" pitchFamily="34" charset="0"/>
                <a:ea typeface="MS PGothic" panose="020B0600070205080204" pitchFamily="34" charset="-128"/>
                <a:cs typeface="+mn-cs"/>
              </a:rPr>
              <a:t>  Placebo    </a:t>
            </a:r>
            <a:endParaRPr kumimoji="0" lang="it-IT" altLang="en-US" sz="2054" b="0" i="0" u="sng" strike="noStrike" kern="1200" cap="none" spc="0" normalizeH="0" baseline="0" noProof="0" dirty="0">
              <a:ln>
                <a:noFill/>
              </a:ln>
              <a:solidFill>
                <a:srgbClr val="FAFD00"/>
              </a:solidFill>
              <a:effectLst/>
              <a:uLnTx/>
              <a:uFillTx/>
              <a:latin typeface="Helvetica" panose="020B0604020202020204" pitchFamily="34" charset="0"/>
              <a:ea typeface="MS PGothic" panose="020B0600070205080204" pitchFamily="34" charset="-128"/>
              <a:cs typeface="+mn-cs"/>
            </a:endParaRPr>
          </a:p>
        </p:txBody>
      </p:sp>
      <p:sp>
        <p:nvSpPr>
          <p:cNvPr id="142369" name="TextBox 1">
            <a:extLst>
              <a:ext uri="{FF2B5EF4-FFF2-40B4-BE49-F238E27FC236}">
                <a16:creationId xmlns:a16="http://schemas.microsoft.com/office/drawing/2014/main" id="{CE5AE961-C322-4BC0-BFE1-DE14BF367201}"/>
              </a:ext>
            </a:extLst>
          </p:cNvPr>
          <p:cNvSpPr txBox="1">
            <a:spLocks noChangeArrowheads="1"/>
          </p:cNvSpPr>
          <p:nvPr/>
        </p:nvSpPr>
        <p:spPr bwMode="auto">
          <a:xfrm>
            <a:off x="1347612" y="1607256"/>
            <a:ext cx="1859805" cy="9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Hazard Ratio = 0.66</a:t>
            </a:r>
          </a:p>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95% CI = 0.53-0.81 </a:t>
            </a:r>
          </a:p>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P &lt; 0.001</a:t>
            </a:r>
          </a:p>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N = 4,401</a:t>
            </a:r>
          </a:p>
        </p:txBody>
      </p:sp>
      <p:sp>
        <p:nvSpPr>
          <p:cNvPr id="142370" name="TextBox 2">
            <a:extLst>
              <a:ext uri="{FF2B5EF4-FFF2-40B4-BE49-F238E27FC236}">
                <a16:creationId xmlns:a16="http://schemas.microsoft.com/office/drawing/2014/main" id="{C94DB827-5143-4CE2-9DA9-B3AD77A948A9}"/>
              </a:ext>
            </a:extLst>
          </p:cNvPr>
          <p:cNvSpPr txBox="1">
            <a:spLocks noChangeArrowheads="1"/>
          </p:cNvSpPr>
          <p:nvPr/>
        </p:nvSpPr>
        <p:spPr bwMode="auto">
          <a:xfrm>
            <a:off x="1773767" y="1103489"/>
            <a:ext cx="1718740" cy="42056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CREDENCE</a:t>
            </a:r>
          </a:p>
        </p:txBody>
      </p:sp>
      <p:sp>
        <p:nvSpPr>
          <p:cNvPr id="142371" name="TextBox 43">
            <a:extLst>
              <a:ext uri="{FF2B5EF4-FFF2-40B4-BE49-F238E27FC236}">
                <a16:creationId xmlns:a16="http://schemas.microsoft.com/office/drawing/2014/main" id="{D1729065-5B25-4D26-8E6A-7E13B60BC09E}"/>
              </a:ext>
            </a:extLst>
          </p:cNvPr>
          <p:cNvSpPr txBox="1">
            <a:spLocks noChangeArrowheads="1"/>
          </p:cNvSpPr>
          <p:nvPr/>
        </p:nvSpPr>
        <p:spPr bwMode="auto">
          <a:xfrm>
            <a:off x="5226756" y="1607256"/>
            <a:ext cx="1859805" cy="9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Hazard Ratio = 0.56</a:t>
            </a:r>
          </a:p>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95% CI = 0.45-0.68 </a:t>
            </a:r>
          </a:p>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P &lt; 0.001</a:t>
            </a:r>
          </a:p>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00000"/>
                </a:solidFill>
                <a:effectLst/>
                <a:uLnTx/>
                <a:uFillTx/>
                <a:latin typeface="Helvetica" panose="020B0604020202020204" pitchFamily="34" charset="0"/>
                <a:ea typeface="ＭＳ Ｐゴシック" panose="020B0600070205080204" pitchFamily="34" charset="-128"/>
                <a:cs typeface="+mn-cs"/>
              </a:rPr>
              <a:t>N = 4,304</a:t>
            </a:r>
          </a:p>
        </p:txBody>
      </p:sp>
      <p:sp>
        <p:nvSpPr>
          <p:cNvPr id="142372" name="TextBox 44">
            <a:extLst>
              <a:ext uri="{FF2B5EF4-FFF2-40B4-BE49-F238E27FC236}">
                <a16:creationId xmlns:a16="http://schemas.microsoft.com/office/drawing/2014/main" id="{EAAFF01C-09B0-4236-853B-FF4CAEE873C8}"/>
              </a:ext>
            </a:extLst>
          </p:cNvPr>
          <p:cNvSpPr txBox="1">
            <a:spLocks noChangeArrowheads="1"/>
          </p:cNvSpPr>
          <p:nvPr/>
        </p:nvSpPr>
        <p:spPr bwMode="auto">
          <a:xfrm>
            <a:off x="5913968" y="1103489"/>
            <a:ext cx="1595309" cy="420564"/>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DAPA CKD</a:t>
            </a:r>
          </a:p>
        </p:txBody>
      </p:sp>
      <p:sp>
        <p:nvSpPr>
          <p:cNvPr id="142373" name="Freeform 21">
            <a:extLst>
              <a:ext uri="{FF2B5EF4-FFF2-40B4-BE49-F238E27FC236}">
                <a16:creationId xmlns:a16="http://schemas.microsoft.com/office/drawing/2014/main" id="{A589275A-804F-48C4-85B3-47CA880BA65C}"/>
              </a:ext>
            </a:extLst>
          </p:cNvPr>
          <p:cNvSpPr>
            <a:spLocks/>
          </p:cNvSpPr>
          <p:nvPr/>
        </p:nvSpPr>
        <p:spPr bwMode="auto">
          <a:xfrm>
            <a:off x="5174545" y="1708856"/>
            <a:ext cx="2911122" cy="3962400"/>
          </a:xfrm>
          <a:custGeom>
            <a:avLst/>
            <a:gdLst>
              <a:gd name="T0" fmla="*/ 2147483646 w 4416"/>
              <a:gd name="T1" fmla="*/ 0 h 2352"/>
              <a:gd name="T2" fmla="*/ 0 w 4416"/>
              <a:gd name="T3" fmla="*/ 0 h 2352"/>
              <a:gd name="T4" fmla="*/ 0 w 4416"/>
              <a:gd name="T5" fmla="*/ 2147483646 h 2352"/>
              <a:gd name="T6" fmla="*/ 2147483646 w 4416"/>
              <a:gd name="T7" fmla="*/ 2147483646 h 2352"/>
              <a:gd name="T8" fmla="*/ 2147483646 w 4416"/>
              <a:gd name="T9" fmla="*/ 2147483646 h 2352"/>
              <a:gd name="T10" fmla="*/ 0 60000 65536"/>
              <a:gd name="T11" fmla="*/ 0 60000 65536"/>
              <a:gd name="T12" fmla="*/ 0 60000 65536"/>
              <a:gd name="T13" fmla="*/ 0 60000 65536"/>
              <a:gd name="T14" fmla="*/ 0 60000 65536"/>
              <a:gd name="T15" fmla="*/ 0 w 4416"/>
              <a:gd name="T16" fmla="*/ 0 h 2352"/>
              <a:gd name="T17" fmla="*/ 4416 w 4416"/>
              <a:gd name="T18" fmla="*/ 2352 h 2352"/>
            </a:gdLst>
            <a:ahLst/>
            <a:cxnLst>
              <a:cxn ang="T10">
                <a:pos x="T0" y="T1"/>
              </a:cxn>
              <a:cxn ang="T11">
                <a:pos x="T2" y="T3"/>
              </a:cxn>
              <a:cxn ang="T12">
                <a:pos x="T4" y="T5"/>
              </a:cxn>
              <a:cxn ang="T13">
                <a:pos x="T6" y="T7"/>
              </a:cxn>
              <a:cxn ang="T14">
                <a:pos x="T8" y="T9"/>
              </a:cxn>
            </a:cxnLst>
            <a:rect l="T15" t="T16" r="T17" b="T18"/>
            <a:pathLst>
              <a:path w="4416" h="2352">
                <a:moveTo>
                  <a:pt x="136" y="0"/>
                </a:moveTo>
                <a:lnTo>
                  <a:pt x="0" y="0"/>
                </a:lnTo>
                <a:lnTo>
                  <a:pt x="0" y="2352"/>
                </a:lnTo>
                <a:lnTo>
                  <a:pt x="4416" y="2352"/>
                </a:lnTo>
                <a:lnTo>
                  <a:pt x="4416" y="2248"/>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54" name="Rectangle 5">
            <a:extLst>
              <a:ext uri="{FF2B5EF4-FFF2-40B4-BE49-F238E27FC236}">
                <a16:creationId xmlns:a16="http://schemas.microsoft.com/office/drawing/2014/main" id="{01DD315E-B52F-4744-8573-9629531D23D3}"/>
              </a:ext>
            </a:extLst>
          </p:cNvPr>
          <p:cNvSpPr>
            <a:spLocks noChangeArrowheads="1"/>
          </p:cNvSpPr>
          <p:nvPr/>
        </p:nvSpPr>
        <p:spPr bwMode="auto">
          <a:xfrm>
            <a:off x="4562123" y="4738511"/>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4 -</a:t>
            </a:r>
          </a:p>
        </p:txBody>
      </p:sp>
      <p:sp>
        <p:nvSpPr>
          <p:cNvPr id="55" name="Rectangle 3">
            <a:extLst>
              <a:ext uri="{FF2B5EF4-FFF2-40B4-BE49-F238E27FC236}">
                <a16:creationId xmlns:a16="http://schemas.microsoft.com/office/drawing/2014/main" id="{0F2D6D94-13AE-1D4E-B37A-3BE548323F6D}"/>
              </a:ext>
            </a:extLst>
          </p:cNvPr>
          <p:cNvSpPr>
            <a:spLocks noChangeArrowheads="1"/>
          </p:cNvSpPr>
          <p:nvPr/>
        </p:nvSpPr>
        <p:spPr bwMode="auto">
          <a:xfrm>
            <a:off x="4382911" y="1629834"/>
            <a:ext cx="797278" cy="213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20</a:t>
            </a:r>
          </a:p>
        </p:txBody>
      </p:sp>
      <p:sp>
        <p:nvSpPr>
          <p:cNvPr id="56" name="Rectangle 6">
            <a:extLst>
              <a:ext uri="{FF2B5EF4-FFF2-40B4-BE49-F238E27FC236}">
                <a16:creationId xmlns:a16="http://schemas.microsoft.com/office/drawing/2014/main" id="{9E758EE1-DFFB-B046-B870-3725603E41B5}"/>
              </a:ext>
            </a:extLst>
          </p:cNvPr>
          <p:cNvSpPr>
            <a:spLocks noChangeArrowheads="1"/>
          </p:cNvSpPr>
          <p:nvPr/>
        </p:nvSpPr>
        <p:spPr bwMode="auto">
          <a:xfrm>
            <a:off x="4552245" y="5516034"/>
            <a:ext cx="797278"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0 -</a:t>
            </a:r>
          </a:p>
        </p:txBody>
      </p:sp>
      <p:sp>
        <p:nvSpPr>
          <p:cNvPr id="57" name="Rectangle 7">
            <a:extLst>
              <a:ext uri="{FF2B5EF4-FFF2-40B4-BE49-F238E27FC236}">
                <a16:creationId xmlns:a16="http://schemas.microsoft.com/office/drawing/2014/main" id="{0C120F96-1F6C-D540-A868-D198614114DA}"/>
              </a:ext>
            </a:extLst>
          </p:cNvPr>
          <p:cNvSpPr>
            <a:spLocks noChangeArrowheads="1"/>
          </p:cNvSpPr>
          <p:nvPr/>
        </p:nvSpPr>
        <p:spPr bwMode="auto">
          <a:xfrm>
            <a:off x="4562123" y="3184879"/>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12 -</a:t>
            </a:r>
          </a:p>
        </p:txBody>
      </p:sp>
      <p:sp>
        <p:nvSpPr>
          <p:cNvPr id="58" name="Rectangle 8">
            <a:extLst>
              <a:ext uri="{FF2B5EF4-FFF2-40B4-BE49-F238E27FC236}">
                <a16:creationId xmlns:a16="http://schemas.microsoft.com/office/drawing/2014/main" id="{A487C697-DC5F-2E49-86E0-72195C2B8B9A}"/>
              </a:ext>
            </a:extLst>
          </p:cNvPr>
          <p:cNvSpPr>
            <a:spLocks noChangeArrowheads="1"/>
          </p:cNvSpPr>
          <p:nvPr/>
        </p:nvSpPr>
        <p:spPr bwMode="auto">
          <a:xfrm>
            <a:off x="4562123" y="2407356"/>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16 -</a:t>
            </a:r>
          </a:p>
        </p:txBody>
      </p:sp>
      <p:sp>
        <p:nvSpPr>
          <p:cNvPr id="142379" name="Line 17">
            <a:extLst>
              <a:ext uri="{FF2B5EF4-FFF2-40B4-BE49-F238E27FC236}">
                <a16:creationId xmlns:a16="http://schemas.microsoft.com/office/drawing/2014/main" id="{F4917155-E7FC-414C-8B56-5F4F6E447139}"/>
              </a:ext>
            </a:extLst>
          </p:cNvPr>
          <p:cNvSpPr>
            <a:spLocks noChangeShapeType="1"/>
          </p:cNvSpPr>
          <p:nvPr/>
        </p:nvSpPr>
        <p:spPr bwMode="auto">
          <a:xfrm flipV="1">
            <a:off x="5885745" y="5575300"/>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80" name="Line 18">
            <a:extLst>
              <a:ext uri="{FF2B5EF4-FFF2-40B4-BE49-F238E27FC236}">
                <a16:creationId xmlns:a16="http://schemas.microsoft.com/office/drawing/2014/main" id="{9E8D06B6-2A18-43E1-A08F-353C70F541F6}"/>
              </a:ext>
            </a:extLst>
          </p:cNvPr>
          <p:cNvSpPr>
            <a:spLocks noChangeShapeType="1"/>
          </p:cNvSpPr>
          <p:nvPr/>
        </p:nvSpPr>
        <p:spPr bwMode="auto">
          <a:xfrm flipV="1">
            <a:off x="6237111" y="5575300"/>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81" name="Line 19">
            <a:extLst>
              <a:ext uri="{FF2B5EF4-FFF2-40B4-BE49-F238E27FC236}">
                <a16:creationId xmlns:a16="http://schemas.microsoft.com/office/drawing/2014/main" id="{0AF549F5-AA3B-4649-B361-CC6E8B6B8B8C}"/>
              </a:ext>
            </a:extLst>
          </p:cNvPr>
          <p:cNvSpPr>
            <a:spLocks noChangeShapeType="1"/>
          </p:cNvSpPr>
          <p:nvPr/>
        </p:nvSpPr>
        <p:spPr bwMode="auto">
          <a:xfrm flipV="1">
            <a:off x="6577189" y="5575300"/>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82" name="Line 20">
            <a:extLst>
              <a:ext uri="{FF2B5EF4-FFF2-40B4-BE49-F238E27FC236}">
                <a16:creationId xmlns:a16="http://schemas.microsoft.com/office/drawing/2014/main" id="{3EA2AFD6-0716-46F3-9A9A-5C06F02DC38F}"/>
              </a:ext>
            </a:extLst>
          </p:cNvPr>
          <p:cNvSpPr>
            <a:spLocks noChangeShapeType="1"/>
          </p:cNvSpPr>
          <p:nvPr/>
        </p:nvSpPr>
        <p:spPr bwMode="auto">
          <a:xfrm flipV="1">
            <a:off x="5545667" y="5575300"/>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83" name="Rectangle 24">
            <a:extLst>
              <a:ext uri="{FF2B5EF4-FFF2-40B4-BE49-F238E27FC236}">
                <a16:creationId xmlns:a16="http://schemas.microsoft.com/office/drawing/2014/main" id="{47FDEC91-3677-4D58-A02D-50BF439D87E7}"/>
              </a:ext>
            </a:extLst>
          </p:cNvPr>
          <p:cNvSpPr>
            <a:spLocks noChangeArrowheads="1"/>
          </p:cNvSpPr>
          <p:nvPr/>
        </p:nvSpPr>
        <p:spPr bwMode="auto">
          <a:xfrm>
            <a:off x="4921956"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0</a:t>
            </a:r>
          </a:p>
        </p:txBody>
      </p:sp>
      <p:sp>
        <p:nvSpPr>
          <p:cNvPr id="142384" name="Rectangle 25">
            <a:extLst>
              <a:ext uri="{FF2B5EF4-FFF2-40B4-BE49-F238E27FC236}">
                <a16:creationId xmlns:a16="http://schemas.microsoft.com/office/drawing/2014/main" id="{F3321A59-24D8-4232-A4BC-127E6EA1B3CE}"/>
              </a:ext>
            </a:extLst>
          </p:cNvPr>
          <p:cNvSpPr>
            <a:spLocks noChangeArrowheads="1"/>
          </p:cNvSpPr>
          <p:nvPr/>
        </p:nvSpPr>
        <p:spPr bwMode="auto">
          <a:xfrm>
            <a:off x="5273323"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4</a:t>
            </a:r>
          </a:p>
        </p:txBody>
      </p:sp>
      <p:sp>
        <p:nvSpPr>
          <p:cNvPr id="142385" name="Rectangle 26">
            <a:extLst>
              <a:ext uri="{FF2B5EF4-FFF2-40B4-BE49-F238E27FC236}">
                <a16:creationId xmlns:a16="http://schemas.microsoft.com/office/drawing/2014/main" id="{7E0C4BB8-6087-42F5-B984-7CF01891E025}"/>
              </a:ext>
            </a:extLst>
          </p:cNvPr>
          <p:cNvSpPr>
            <a:spLocks noChangeArrowheads="1"/>
          </p:cNvSpPr>
          <p:nvPr/>
        </p:nvSpPr>
        <p:spPr bwMode="auto">
          <a:xfrm>
            <a:off x="7848600"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32</a:t>
            </a:r>
          </a:p>
        </p:txBody>
      </p:sp>
      <p:sp>
        <p:nvSpPr>
          <p:cNvPr id="142386" name="Rectangle 345">
            <a:extLst>
              <a:ext uri="{FF2B5EF4-FFF2-40B4-BE49-F238E27FC236}">
                <a16:creationId xmlns:a16="http://schemas.microsoft.com/office/drawing/2014/main" id="{91E6C029-9BCB-4439-AF59-FCB38E774AC6}"/>
              </a:ext>
            </a:extLst>
          </p:cNvPr>
          <p:cNvSpPr>
            <a:spLocks noChangeArrowheads="1"/>
          </p:cNvSpPr>
          <p:nvPr/>
        </p:nvSpPr>
        <p:spPr bwMode="auto">
          <a:xfrm rot="16200000">
            <a:off x="2883606" y="3515784"/>
            <a:ext cx="3564467" cy="44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Cum Incidence (%)</a:t>
            </a:r>
            <a:endParaRPr kumimoji="0" lang="en-US" altLang="en-US" sz="2133" b="1" i="0"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endParaRPr>
          </a:p>
        </p:txBody>
      </p:sp>
      <p:sp>
        <p:nvSpPr>
          <p:cNvPr id="142387" name="Rectangle 346">
            <a:extLst>
              <a:ext uri="{FF2B5EF4-FFF2-40B4-BE49-F238E27FC236}">
                <a16:creationId xmlns:a16="http://schemas.microsoft.com/office/drawing/2014/main" id="{5CDE13FF-A077-43CE-9B5E-3BDA457BDEC1}"/>
              </a:ext>
            </a:extLst>
          </p:cNvPr>
          <p:cNvSpPr>
            <a:spLocks noChangeArrowheads="1"/>
          </p:cNvSpPr>
          <p:nvPr/>
        </p:nvSpPr>
        <p:spPr bwMode="auto">
          <a:xfrm>
            <a:off x="5119511" y="5929489"/>
            <a:ext cx="3048000" cy="34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Months</a:t>
            </a:r>
          </a:p>
        </p:txBody>
      </p:sp>
      <p:sp>
        <p:nvSpPr>
          <p:cNvPr id="142388" name="Rectangle 26">
            <a:extLst>
              <a:ext uri="{FF2B5EF4-FFF2-40B4-BE49-F238E27FC236}">
                <a16:creationId xmlns:a16="http://schemas.microsoft.com/office/drawing/2014/main" id="{A7938911-C802-4AFC-8BA4-F727BBCDE740}"/>
              </a:ext>
            </a:extLst>
          </p:cNvPr>
          <p:cNvSpPr>
            <a:spLocks noChangeArrowheads="1"/>
          </p:cNvSpPr>
          <p:nvPr/>
        </p:nvSpPr>
        <p:spPr bwMode="auto">
          <a:xfrm>
            <a:off x="7381523" y="5643034"/>
            <a:ext cx="632178"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28</a:t>
            </a:r>
          </a:p>
        </p:txBody>
      </p:sp>
      <p:sp>
        <p:nvSpPr>
          <p:cNvPr id="142389" name="Rectangle 26">
            <a:extLst>
              <a:ext uri="{FF2B5EF4-FFF2-40B4-BE49-F238E27FC236}">
                <a16:creationId xmlns:a16="http://schemas.microsoft.com/office/drawing/2014/main" id="{702006AF-66E4-4DD2-B5C8-36D1BABE6724}"/>
              </a:ext>
            </a:extLst>
          </p:cNvPr>
          <p:cNvSpPr>
            <a:spLocks noChangeArrowheads="1"/>
          </p:cNvSpPr>
          <p:nvPr/>
        </p:nvSpPr>
        <p:spPr bwMode="auto">
          <a:xfrm>
            <a:off x="7030156"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24</a:t>
            </a:r>
          </a:p>
        </p:txBody>
      </p:sp>
      <p:sp>
        <p:nvSpPr>
          <p:cNvPr id="142390" name="Rectangle 26">
            <a:extLst>
              <a:ext uri="{FF2B5EF4-FFF2-40B4-BE49-F238E27FC236}">
                <a16:creationId xmlns:a16="http://schemas.microsoft.com/office/drawing/2014/main" id="{98138854-CE6A-4B0D-9E44-43BD5C61321A}"/>
              </a:ext>
            </a:extLst>
          </p:cNvPr>
          <p:cNvSpPr>
            <a:spLocks noChangeArrowheads="1"/>
          </p:cNvSpPr>
          <p:nvPr/>
        </p:nvSpPr>
        <p:spPr bwMode="auto">
          <a:xfrm>
            <a:off x="6327423"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16</a:t>
            </a:r>
          </a:p>
        </p:txBody>
      </p:sp>
      <p:sp>
        <p:nvSpPr>
          <p:cNvPr id="142391" name="Rectangle 26">
            <a:extLst>
              <a:ext uri="{FF2B5EF4-FFF2-40B4-BE49-F238E27FC236}">
                <a16:creationId xmlns:a16="http://schemas.microsoft.com/office/drawing/2014/main" id="{951894D3-2E20-4828-BFA7-BCD7AB1EFB4B}"/>
              </a:ext>
            </a:extLst>
          </p:cNvPr>
          <p:cNvSpPr>
            <a:spLocks noChangeArrowheads="1"/>
          </p:cNvSpPr>
          <p:nvPr/>
        </p:nvSpPr>
        <p:spPr bwMode="auto">
          <a:xfrm>
            <a:off x="5976056"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12</a:t>
            </a:r>
          </a:p>
        </p:txBody>
      </p:sp>
      <p:sp>
        <p:nvSpPr>
          <p:cNvPr id="142392" name="Line 17">
            <a:extLst>
              <a:ext uri="{FF2B5EF4-FFF2-40B4-BE49-F238E27FC236}">
                <a16:creationId xmlns:a16="http://schemas.microsoft.com/office/drawing/2014/main" id="{85525CB1-1A9E-4F0D-868D-BC00772EA1AF}"/>
              </a:ext>
            </a:extLst>
          </p:cNvPr>
          <p:cNvSpPr>
            <a:spLocks noChangeShapeType="1"/>
          </p:cNvSpPr>
          <p:nvPr/>
        </p:nvSpPr>
        <p:spPr bwMode="auto">
          <a:xfrm flipV="1">
            <a:off x="7706078" y="5575300"/>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93" name="Line 20">
            <a:extLst>
              <a:ext uri="{FF2B5EF4-FFF2-40B4-BE49-F238E27FC236}">
                <a16:creationId xmlns:a16="http://schemas.microsoft.com/office/drawing/2014/main" id="{55B492DF-DEF3-4960-9C92-4884CDD364C3}"/>
              </a:ext>
            </a:extLst>
          </p:cNvPr>
          <p:cNvSpPr>
            <a:spLocks noChangeShapeType="1"/>
          </p:cNvSpPr>
          <p:nvPr/>
        </p:nvSpPr>
        <p:spPr bwMode="auto">
          <a:xfrm flipV="1">
            <a:off x="7257345" y="5575300"/>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42394" name="Rectangle 26">
            <a:extLst>
              <a:ext uri="{FF2B5EF4-FFF2-40B4-BE49-F238E27FC236}">
                <a16:creationId xmlns:a16="http://schemas.microsoft.com/office/drawing/2014/main" id="{78AC7765-8462-4865-A7A4-94B776BD1371}"/>
              </a:ext>
            </a:extLst>
          </p:cNvPr>
          <p:cNvSpPr>
            <a:spLocks noChangeArrowheads="1"/>
          </p:cNvSpPr>
          <p:nvPr/>
        </p:nvSpPr>
        <p:spPr bwMode="auto">
          <a:xfrm>
            <a:off x="5624689"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8</a:t>
            </a:r>
          </a:p>
        </p:txBody>
      </p:sp>
      <p:sp>
        <p:nvSpPr>
          <p:cNvPr id="142395" name="Rectangle 26">
            <a:extLst>
              <a:ext uri="{FF2B5EF4-FFF2-40B4-BE49-F238E27FC236}">
                <a16:creationId xmlns:a16="http://schemas.microsoft.com/office/drawing/2014/main" id="{20AC4642-3232-44D1-B652-B72E35CCC109}"/>
              </a:ext>
            </a:extLst>
          </p:cNvPr>
          <p:cNvSpPr>
            <a:spLocks noChangeArrowheads="1"/>
          </p:cNvSpPr>
          <p:nvPr/>
        </p:nvSpPr>
        <p:spPr bwMode="auto">
          <a:xfrm>
            <a:off x="6678790" y="5643034"/>
            <a:ext cx="516467" cy="34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b="1">
                <a:solidFill>
                  <a:schemeClr val="bg1"/>
                </a:solidFill>
                <a:latin typeface="Helvetica" panose="020B0604020202020204" pitchFamily="34" charset="0"/>
                <a:ea typeface="ＭＳ Ｐゴシック" panose="020B0600070205080204" pitchFamily="34" charset="-128"/>
              </a:defRPr>
            </a:lvl1pPr>
            <a:lvl2pPr marL="742950" indent="-285750">
              <a:spcBef>
                <a:spcPct val="20000"/>
              </a:spcBef>
              <a:buChar char="–"/>
              <a:defRPr sz="2400" b="1">
                <a:solidFill>
                  <a:schemeClr val="bg1"/>
                </a:solidFill>
                <a:latin typeface="Helvetica" panose="020B0604020202020204" pitchFamily="34" charset="0"/>
                <a:ea typeface="ＭＳ Ｐゴシック" panose="020B0600070205080204" pitchFamily="34" charset="-128"/>
              </a:defRPr>
            </a:lvl2pPr>
            <a:lvl3pPr marL="1143000" indent="-228600">
              <a:spcBef>
                <a:spcPct val="20000"/>
              </a:spcBef>
              <a:buChar char="•"/>
              <a:defRPr sz="2100" b="1">
                <a:solidFill>
                  <a:schemeClr val="bg1"/>
                </a:solidFill>
                <a:latin typeface="Helvetica" panose="020B0604020202020204" pitchFamily="34" charset="0"/>
                <a:ea typeface="ＭＳ Ｐゴシック" panose="020B0600070205080204" pitchFamily="34" charset="-128"/>
              </a:defRPr>
            </a:lvl3pPr>
            <a:lvl4pPr marL="16002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4pPr>
            <a:lvl5pPr marL="2057400" indent="-228600">
              <a:spcBef>
                <a:spcPct val="20000"/>
              </a:spcBef>
              <a:buChar char="»"/>
              <a:defRPr sz="1700" b="1">
                <a:solidFill>
                  <a:schemeClr val="bg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700" b="1">
                <a:solidFill>
                  <a:schemeClr val="bg1"/>
                </a:solidFill>
                <a:latin typeface="Helvetica" panose="020B0604020202020204" pitchFamily="34" charset="0"/>
                <a:ea typeface="ＭＳ Ｐゴシック" panose="020B0600070205080204" pitchFamily="34" charset="-128"/>
              </a:defRPr>
            </a:lvl9pPr>
          </a:lstStyle>
          <a:p>
            <a:pPr marL="0" marR="0" lvl="0" indent="0" algn="ctr" defTabSz="812810" rtl="0" eaLnBrk="1" fontAlgn="base" latinLnBrk="0" hangingPunct="1">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20</a:t>
            </a:r>
          </a:p>
        </p:txBody>
      </p:sp>
      <p:sp>
        <p:nvSpPr>
          <p:cNvPr id="142396" name="Line 19">
            <a:extLst>
              <a:ext uri="{FF2B5EF4-FFF2-40B4-BE49-F238E27FC236}">
                <a16:creationId xmlns:a16="http://schemas.microsoft.com/office/drawing/2014/main" id="{2CF227F2-3D0D-473F-BE06-59AF97E93E56}"/>
              </a:ext>
            </a:extLst>
          </p:cNvPr>
          <p:cNvSpPr>
            <a:spLocks noChangeShapeType="1"/>
          </p:cNvSpPr>
          <p:nvPr/>
        </p:nvSpPr>
        <p:spPr bwMode="auto">
          <a:xfrm flipV="1">
            <a:off x="6952545" y="5576711"/>
            <a:ext cx="0" cy="95956"/>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438194" name="Rectangle 348">
            <a:extLst>
              <a:ext uri="{FF2B5EF4-FFF2-40B4-BE49-F238E27FC236}">
                <a16:creationId xmlns:a16="http://schemas.microsoft.com/office/drawing/2014/main" id="{BBFD9A58-84D8-4AE5-9AFC-1D827CFD9319}"/>
              </a:ext>
            </a:extLst>
          </p:cNvPr>
          <p:cNvSpPr>
            <a:spLocks noChangeArrowheads="1"/>
          </p:cNvSpPr>
          <p:nvPr/>
        </p:nvSpPr>
        <p:spPr bwMode="auto">
          <a:xfrm>
            <a:off x="2633134" y="5146323"/>
            <a:ext cx="1638269" cy="3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6600"/>
                </a:solidFill>
                <a:effectLst/>
                <a:uLnTx/>
                <a:uFillTx/>
                <a:latin typeface="Helvetica" panose="020B0604020202020204" pitchFamily="34" charset="0"/>
                <a:ea typeface="MS PGothic" panose="020B0600070205080204" pitchFamily="34" charset="-128"/>
                <a:cs typeface="+mn-cs"/>
              </a:rPr>
              <a:t>Canagliflozin</a:t>
            </a:r>
            <a:endParaRPr kumimoji="0" lang="it-IT" altLang="en-US" sz="2054" b="0" i="0" u="sng" strike="noStrike" kern="1200" cap="none" spc="0" normalizeH="0" baseline="0" noProof="0" dirty="0">
              <a:ln>
                <a:noFill/>
              </a:ln>
              <a:solidFill>
                <a:srgbClr val="FF6600"/>
              </a:solidFill>
              <a:effectLst/>
              <a:uLnTx/>
              <a:uFillTx/>
              <a:latin typeface="Helvetica" panose="020B0604020202020204" pitchFamily="34" charset="0"/>
              <a:ea typeface="MS PGothic" panose="020B0600070205080204" pitchFamily="34" charset="-128"/>
              <a:cs typeface="+mn-cs"/>
            </a:endParaRPr>
          </a:p>
        </p:txBody>
      </p:sp>
      <p:sp>
        <p:nvSpPr>
          <p:cNvPr id="100" name="Rectangle 7">
            <a:extLst>
              <a:ext uri="{FF2B5EF4-FFF2-40B4-BE49-F238E27FC236}">
                <a16:creationId xmlns:a16="http://schemas.microsoft.com/office/drawing/2014/main" id="{8B3C83A3-568D-D84D-94E5-D9128B5E8778}"/>
              </a:ext>
            </a:extLst>
          </p:cNvPr>
          <p:cNvSpPr>
            <a:spLocks noChangeArrowheads="1"/>
          </p:cNvSpPr>
          <p:nvPr/>
        </p:nvSpPr>
        <p:spPr bwMode="auto">
          <a:xfrm>
            <a:off x="4562123" y="3962400"/>
            <a:ext cx="797277"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r" defTabSz="812810" rtl="0" eaLnBrk="1" fontAlgn="base" latinLnBrk="0" hangingPunct="1">
              <a:lnSpc>
                <a:spcPct val="90000"/>
              </a:lnSpc>
              <a:spcBef>
                <a:spcPct val="0"/>
              </a:spcBef>
              <a:spcAft>
                <a:spcPct val="0"/>
              </a:spcAft>
              <a:buClrTx/>
              <a:buSzTx/>
              <a:buFontTx/>
              <a:buNone/>
              <a:tabLst/>
              <a:defRPr/>
            </a:pPr>
            <a:r>
              <a:rPr kumimoji="0" lang="en-US" altLang="en-US" sz="2054"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8 -</a:t>
            </a:r>
          </a:p>
        </p:txBody>
      </p:sp>
      <p:pic>
        <p:nvPicPr>
          <p:cNvPr id="142399" name="Picture 19">
            <a:extLst>
              <a:ext uri="{FF2B5EF4-FFF2-40B4-BE49-F238E27FC236}">
                <a16:creationId xmlns:a16="http://schemas.microsoft.com/office/drawing/2014/main" id="{8C08C487-6121-4028-A481-2C733BAEF5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7867" y="2376311"/>
            <a:ext cx="2912533" cy="333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21556" y="1345149"/>
            <a:ext cx="5700889" cy="747889"/>
          </a:xfrm>
          <a:prstGeom prst="rect">
            <a:avLst/>
          </a:prstGeom>
          <a:solidFill>
            <a:srgbClr val="99FF99"/>
          </a:solidFill>
          <a:ln w="9525">
            <a:solidFill>
              <a:schemeClr val="accent1"/>
            </a:solidFill>
            <a:miter lim="800000"/>
            <a:headEnd/>
            <a:tailEnd/>
          </a:ln>
        </p:spPr>
        <p:txBody>
          <a:bodyPr anchor="ct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3022" b="1" i="0" u="none" strike="noStrike" kern="1200" cap="none" spc="0" normalizeH="0" baseline="0" noProof="0" dirty="0">
                <a:ln>
                  <a:noFill/>
                </a:ln>
                <a:solidFill>
                  <a:srgbClr val="000000"/>
                </a:solidFill>
                <a:effectLst/>
                <a:uLnTx/>
                <a:uFillTx/>
                <a:latin typeface="Helvetica" panose="020B0604020202020204" pitchFamily="34" charset="0"/>
                <a:ea typeface="MS PGothic" pitchFamily="34" charset="-128"/>
                <a:cs typeface="+mn-cs"/>
              </a:rPr>
              <a:t>FIRST LINE THERAPY</a:t>
            </a:r>
          </a:p>
        </p:txBody>
      </p:sp>
      <p:sp>
        <p:nvSpPr>
          <p:cNvPr id="11270" name="Text Box 7"/>
          <p:cNvSpPr txBox="1">
            <a:spLocks noChangeArrowheads="1"/>
          </p:cNvSpPr>
          <p:nvPr/>
        </p:nvSpPr>
        <p:spPr bwMode="auto">
          <a:xfrm>
            <a:off x="635000" y="3883738"/>
            <a:ext cx="2166056" cy="748795"/>
          </a:xfrm>
          <a:prstGeom prst="rect">
            <a:avLst/>
          </a:prstGeom>
          <a:solidFill>
            <a:schemeClr val="bg1"/>
          </a:solidFill>
          <a:ln w="28575">
            <a:solidFill>
              <a:schemeClr val="bg1"/>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0000"/>
                </a:solidFill>
                <a:effectLst/>
                <a:uLnTx/>
                <a:uFillTx/>
                <a:latin typeface="Helvetica" panose="020B0604020202020204" pitchFamily="34" charset="0"/>
                <a:ea typeface="MS PGothic" pitchFamily="34" charset="-128"/>
                <a:cs typeface="+mn-cs"/>
              </a:rPr>
              <a:t>ASCVD Predominates</a:t>
            </a:r>
          </a:p>
        </p:txBody>
      </p:sp>
      <p:sp>
        <p:nvSpPr>
          <p:cNvPr id="20" name="Text Box 7"/>
          <p:cNvSpPr txBox="1">
            <a:spLocks noChangeArrowheads="1"/>
          </p:cNvSpPr>
          <p:nvPr/>
        </p:nvSpPr>
        <p:spPr bwMode="auto">
          <a:xfrm>
            <a:off x="2075745" y="6220537"/>
            <a:ext cx="1121833" cy="420564"/>
          </a:xfrm>
          <a:prstGeom prst="rect">
            <a:avLst/>
          </a:prstGeom>
          <a:solidFill>
            <a:schemeClr val="bg1"/>
          </a:solidFill>
          <a:ln w="28575">
            <a:solidFill>
              <a:schemeClr val="bg1"/>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0000"/>
                </a:solidFill>
                <a:effectLst/>
                <a:uLnTx/>
                <a:uFillTx/>
                <a:latin typeface="Helvetica" panose="020B0604020202020204" pitchFamily="34" charset="0"/>
                <a:ea typeface="MS PGothic" pitchFamily="34" charset="-128"/>
                <a:cs typeface="+mn-cs"/>
              </a:rPr>
              <a:t>SGLT2i</a:t>
            </a:r>
          </a:p>
        </p:txBody>
      </p:sp>
      <p:sp>
        <p:nvSpPr>
          <p:cNvPr id="32" name="Text Box 7"/>
          <p:cNvSpPr txBox="1">
            <a:spLocks noChangeArrowheads="1"/>
          </p:cNvSpPr>
          <p:nvPr/>
        </p:nvSpPr>
        <p:spPr bwMode="auto">
          <a:xfrm>
            <a:off x="221545" y="6220537"/>
            <a:ext cx="1512711" cy="420564"/>
          </a:xfrm>
          <a:prstGeom prst="rect">
            <a:avLst/>
          </a:prstGeom>
          <a:solidFill>
            <a:schemeClr val="bg1"/>
          </a:solidFill>
          <a:ln w="28575">
            <a:solidFill>
              <a:schemeClr val="bg1"/>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0000"/>
                </a:solidFill>
                <a:effectLst/>
                <a:uLnTx/>
                <a:uFillTx/>
                <a:latin typeface="Helvetica" panose="020B0604020202020204" pitchFamily="34" charset="0"/>
                <a:ea typeface="MS PGothic" pitchFamily="34" charset="-128"/>
                <a:cs typeface="+mn-cs"/>
              </a:rPr>
              <a:t>GLP-1 PA</a:t>
            </a:r>
          </a:p>
        </p:txBody>
      </p:sp>
      <p:sp>
        <p:nvSpPr>
          <p:cNvPr id="36" name="Text Box 7"/>
          <p:cNvSpPr txBox="1">
            <a:spLocks noChangeArrowheads="1"/>
          </p:cNvSpPr>
          <p:nvPr/>
        </p:nvSpPr>
        <p:spPr bwMode="auto">
          <a:xfrm>
            <a:off x="3715456" y="3883738"/>
            <a:ext cx="2428522" cy="748795"/>
          </a:xfrm>
          <a:prstGeom prst="rect">
            <a:avLst/>
          </a:prstGeom>
          <a:solidFill>
            <a:srgbClr val="FFCCFF"/>
          </a:solidFill>
          <a:ln w="28575">
            <a:solidFill>
              <a:srgbClr val="FFCCFF"/>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rPr>
              <a:t>HEART FAILURE Predominates</a:t>
            </a:r>
          </a:p>
        </p:txBody>
      </p:sp>
      <p:sp>
        <p:nvSpPr>
          <p:cNvPr id="38" name="Text Box 7"/>
          <p:cNvSpPr txBox="1">
            <a:spLocks noChangeArrowheads="1"/>
          </p:cNvSpPr>
          <p:nvPr/>
        </p:nvSpPr>
        <p:spPr bwMode="auto">
          <a:xfrm>
            <a:off x="4341990" y="6220537"/>
            <a:ext cx="1176867" cy="420564"/>
          </a:xfrm>
          <a:prstGeom prst="rect">
            <a:avLst/>
          </a:prstGeom>
          <a:solidFill>
            <a:srgbClr val="FFCCFF"/>
          </a:solidFill>
          <a:ln w="28575">
            <a:solidFill>
              <a:srgbClr val="FFCCFF"/>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rPr>
              <a:t>SGLT2i</a:t>
            </a:r>
          </a:p>
        </p:txBody>
      </p:sp>
      <p:sp>
        <p:nvSpPr>
          <p:cNvPr id="42" name="Text Box 7"/>
          <p:cNvSpPr txBox="1">
            <a:spLocks noChangeArrowheads="1"/>
          </p:cNvSpPr>
          <p:nvPr/>
        </p:nvSpPr>
        <p:spPr bwMode="auto">
          <a:xfrm>
            <a:off x="6540500" y="3883738"/>
            <a:ext cx="2410178" cy="748795"/>
          </a:xfrm>
          <a:prstGeom prst="rect">
            <a:avLst/>
          </a:prstGeom>
          <a:solidFill>
            <a:srgbClr val="FFFF00"/>
          </a:solidFill>
          <a:ln w="28575">
            <a:solidFill>
              <a:srgbClr val="FFFF00"/>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rPr>
              <a:t>RENAL DISEASE</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rPr>
              <a:t>Predominates</a:t>
            </a:r>
          </a:p>
        </p:txBody>
      </p:sp>
      <p:sp>
        <p:nvSpPr>
          <p:cNvPr id="57" name="Down Arrow 15"/>
          <p:cNvSpPr>
            <a:spLocks noChangeArrowheads="1"/>
          </p:cNvSpPr>
          <p:nvPr/>
        </p:nvSpPr>
        <p:spPr bwMode="auto">
          <a:xfrm>
            <a:off x="4759678" y="2176293"/>
            <a:ext cx="214489" cy="1595966"/>
          </a:xfrm>
          <a:prstGeom prst="downArrow">
            <a:avLst>
              <a:gd name="adj1" fmla="val 50000"/>
              <a:gd name="adj2" fmla="val 49812"/>
            </a:avLst>
          </a:prstGeom>
          <a:solidFill>
            <a:schemeClr val="bg1"/>
          </a:solidFill>
          <a:ln w="28575" algn="ctr">
            <a:solidFill>
              <a:schemeClr val="bg1"/>
            </a:solidFill>
            <a:round/>
            <a:headEnd/>
            <a:tailEnd/>
          </a:ln>
        </p:spPr>
        <p:txBody>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40" name="Text Box 7"/>
          <p:cNvSpPr txBox="1">
            <a:spLocks noChangeArrowheads="1"/>
          </p:cNvSpPr>
          <p:nvPr/>
        </p:nvSpPr>
        <p:spPr bwMode="auto">
          <a:xfrm>
            <a:off x="7159978" y="6220537"/>
            <a:ext cx="1171222" cy="420564"/>
          </a:xfrm>
          <a:prstGeom prst="rect">
            <a:avLst/>
          </a:prstGeom>
          <a:solidFill>
            <a:srgbClr val="FFFF00"/>
          </a:solidFill>
          <a:ln w="28575">
            <a:solidFill>
              <a:srgbClr val="FFFF00"/>
            </a:solidFill>
            <a:miter lim="800000"/>
            <a:headEnd/>
            <a:tailEnd/>
          </a:ln>
        </p:spPr>
        <p:txBody>
          <a:bodyPr>
            <a:spAutoFit/>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rPr>
              <a:t>SGLT2i</a:t>
            </a:r>
          </a:p>
        </p:txBody>
      </p:sp>
      <p:sp>
        <p:nvSpPr>
          <p:cNvPr id="45" name="Down Arrow 15"/>
          <p:cNvSpPr>
            <a:spLocks noChangeArrowheads="1"/>
          </p:cNvSpPr>
          <p:nvPr/>
        </p:nvSpPr>
        <p:spPr bwMode="auto">
          <a:xfrm>
            <a:off x="4759679" y="4810837"/>
            <a:ext cx="245533" cy="1333500"/>
          </a:xfrm>
          <a:prstGeom prst="downArrow">
            <a:avLst>
              <a:gd name="adj1" fmla="val 50000"/>
              <a:gd name="adj2" fmla="val 49860"/>
            </a:avLst>
          </a:prstGeom>
          <a:solidFill>
            <a:srgbClr val="FFCCFF"/>
          </a:solidFill>
          <a:ln w="28575" algn="ctr">
            <a:solidFill>
              <a:srgbClr val="FFCCFF"/>
            </a:solidFill>
            <a:round/>
            <a:headEnd/>
            <a:tailEnd/>
          </a:ln>
        </p:spPr>
        <p:txBody>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46" name="Down Arrow 15"/>
          <p:cNvSpPr>
            <a:spLocks noChangeArrowheads="1"/>
          </p:cNvSpPr>
          <p:nvPr/>
        </p:nvSpPr>
        <p:spPr bwMode="auto">
          <a:xfrm>
            <a:off x="7660923" y="4768504"/>
            <a:ext cx="244122" cy="1334911"/>
          </a:xfrm>
          <a:prstGeom prst="downArrow">
            <a:avLst>
              <a:gd name="adj1" fmla="val 50000"/>
              <a:gd name="adj2" fmla="val 50201"/>
            </a:avLst>
          </a:prstGeom>
          <a:solidFill>
            <a:srgbClr val="FFFF00"/>
          </a:solidFill>
          <a:ln w="28575" algn="ctr">
            <a:solidFill>
              <a:srgbClr val="FFFF00"/>
            </a:solidFill>
            <a:round/>
            <a:headEnd/>
            <a:tailEnd/>
          </a:ln>
        </p:spPr>
        <p:txBody>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cxnSp>
        <p:nvCxnSpPr>
          <p:cNvPr id="9" name="Straight Arrow Connector 8"/>
          <p:cNvCxnSpPr>
            <a:cxnSpLocks noChangeShapeType="1"/>
          </p:cNvCxnSpPr>
          <p:nvPr/>
        </p:nvCxnSpPr>
        <p:spPr bwMode="auto">
          <a:xfrm flipH="1">
            <a:off x="2171701" y="2632082"/>
            <a:ext cx="2672644" cy="1041400"/>
          </a:xfrm>
          <a:prstGeom prst="straightConnector1">
            <a:avLst/>
          </a:prstGeom>
          <a:noFill/>
          <a:ln w="10160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1" name="Straight Arrow Connector 10"/>
          <p:cNvCxnSpPr>
            <a:cxnSpLocks noChangeShapeType="1"/>
          </p:cNvCxnSpPr>
          <p:nvPr/>
        </p:nvCxnSpPr>
        <p:spPr bwMode="auto">
          <a:xfrm>
            <a:off x="4892323" y="2650427"/>
            <a:ext cx="2413000" cy="1041400"/>
          </a:xfrm>
          <a:prstGeom prst="straightConnector1">
            <a:avLst/>
          </a:prstGeom>
          <a:noFill/>
          <a:ln w="101600" algn="ctr">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1645356" y="4768504"/>
            <a:ext cx="0" cy="513644"/>
          </a:xfrm>
          <a:prstGeom prst="line">
            <a:avLst/>
          </a:prstGeom>
          <a:noFill/>
          <a:ln w="101600" algn="ctr">
            <a:solidFill>
              <a:schemeClr val="bg1"/>
            </a:solidFill>
            <a:round/>
            <a:headEnd/>
            <a:tailEnd/>
          </a:ln>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flipH="1">
            <a:off x="783167" y="5252516"/>
            <a:ext cx="852311" cy="474133"/>
          </a:xfrm>
          <a:prstGeom prst="line">
            <a:avLst/>
          </a:prstGeom>
          <a:noFill/>
          <a:ln w="101600" algn="ctr">
            <a:solidFill>
              <a:schemeClr val="bg1"/>
            </a:solidFill>
            <a:round/>
            <a:headEnd/>
            <a:tailEnd/>
          </a:ln>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1655234" y="5210182"/>
            <a:ext cx="982133" cy="516467"/>
          </a:xfrm>
          <a:prstGeom prst="line">
            <a:avLst/>
          </a:prstGeom>
          <a:noFill/>
          <a:ln w="101600" algn="ctr">
            <a:solidFill>
              <a:schemeClr val="bg1"/>
            </a:solidFill>
            <a:round/>
            <a:headEnd/>
            <a:tailEnd/>
          </a:ln>
          <a:extLst>
            <a:ext uri="{909E8E84-426E-40DD-AFC4-6F175D3DCCD1}">
              <a14:hiddenFill xmlns:a14="http://schemas.microsoft.com/office/drawing/2010/main">
                <a:noFill/>
              </a14:hiddenFill>
            </a:ext>
          </a:extLst>
        </p:spPr>
      </p:cxnSp>
      <p:sp>
        <p:nvSpPr>
          <p:cNvPr id="71" name="Down Arrow 15"/>
          <p:cNvSpPr>
            <a:spLocks noChangeArrowheads="1"/>
          </p:cNvSpPr>
          <p:nvPr/>
        </p:nvSpPr>
        <p:spPr bwMode="auto">
          <a:xfrm>
            <a:off x="739423" y="5699837"/>
            <a:ext cx="160867" cy="403578"/>
          </a:xfrm>
          <a:prstGeom prst="downArrow">
            <a:avLst>
              <a:gd name="adj1" fmla="val 50000"/>
              <a:gd name="adj2" fmla="val 50013"/>
            </a:avLst>
          </a:prstGeom>
          <a:solidFill>
            <a:schemeClr val="bg1"/>
          </a:solidFill>
          <a:ln w="28575" algn="ctr">
            <a:solidFill>
              <a:schemeClr val="bg1"/>
            </a:solidFill>
            <a:round/>
            <a:headEnd/>
            <a:tailEnd/>
          </a:ln>
        </p:spPr>
        <p:txBody>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72" name="Down Arrow 15"/>
          <p:cNvSpPr>
            <a:spLocks noChangeArrowheads="1"/>
          </p:cNvSpPr>
          <p:nvPr/>
        </p:nvSpPr>
        <p:spPr bwMode="auto">
          <a:xfrm>
            <a:off x="2518834" y="5699837"/>
            <a:ext cx="160867" cy="403578"/>
          </a:xfrm>
          <a:prstGeom prst="downArrow">
            <a:avLst>
              <a:gd name="adj1" fmla="val 50000"/>
              <a:gd name="adj2" fmla="val 50013"/>
            </a:avLst>
          </a:prstGeom>
          <a:solidFill>
            <a:schemeClr val="bg1"/>
          </a:solidFill>
          <a:ln w="28575" algn="ctr">
            <a:solidFill>
              <a:schemeClr val="bg1"/>
            </a:solidFill>
            <a:round/>
            <a:headEnd/>
            <a:tailEnd/>
          </a:ln>
        </p:spPr>
        <p:txBody>
          <a:bodyP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21" name="Rectangle 2"/>
          <p:cNvSpPr>
            <a:spLocks noChangeArrowheads="1"/>
          </p:cNvSpPr>
          <p:nvPr/>
        </p:nvSpPr>
        <p:spPr bwMode="auto">
          <a:xfrm>
            <a:off x="207434" y="230945"/>
            <a:ext cx="8729132" cy="900743"/>
          </a:xfrm>
          <a:prstGeom prst="rect">
            <a:avLst/>
          </a:prstGeom>
          <a:solidFill>
            <a:srgbClr val="FF6600"/>
          </a:solidFill>
          <a:ln w="9525">
            <a:solidFill>
              <a:srgbClr val="FF6600"/>
            </a:solidFill>
            <a:miter lim="800000"/>
            <a:headEnd/>
            <a:tailEnd/>
          </a:ln>
        </p:spPr>
        <p:txBody>
          <a:bodyPr anchor="ctr"/>
          <a:lstStyle>
            <a:lvl1pPr>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2024 ADA/EASD ALGORITHM FOR GLYCEMIC CONTROL</a:t>
            </a:r>
          </a:p>
        </p:txBody>
      </p:sp>
      <p:sp>
        <p:nvSpPr>
          <p:cNvPr id="2" name="TextBox 1">
            <a:extLst>
              <a:ext uri="{FF2B5EF4-FFF2-40B4-BE49-F238E27FC236}">
                <a16:creationId xmlns:a16="http://schemas.microsoft.com/office/drawing/2014/main" id="{E22123E6-913C-43C3-AE83-B1FB69204B24}"/>
              </a:ext>
            </a:extLst>
          </p:cNvPr>
          <p:cNvSpPr txBox="1"/>
          <p:nvPr/>
        </p:nvSpPr>
        <p:spPr>
          <a:xfrm>
            <a:off x="101538" y="2560223"/>
            <a:ext cx="292041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CFF"/>
                </a:solidFill>
                <a:effectLst/>
                <a:uLnTx/>
                <a:uFillTx/>
                <a:latin typeface="Helvetica" charset="0"/>
                <a:ea typeface="MS PGothic" pitchFamily="34" charset="-128"/>
                <a:cs typeface="+mn-cs"/>
              </a:rPr>
              <a:t>ADA Standards of Care.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CFF"/>
                </a:solidFill>
                <a:effectLst/>
                <a:uLnTx/>
                <a:uFillTx/>
                <a:latin typeface="Helvetica" charset="0"/>
                <a:ea typeface="MS PGothic" pitchFamily="34" charset="-128"/>
                <a:cs typeface="+mn-cs"/>
              </a:rPr>
              <a:t>Diabetes Care 2024</a:t>
            </a:r>
          </a:p>
        </p:txBody>
      </p:sp>
    </p:spTree>
    <p:extLst>
      <p:ext uri="{BB962C8B-B14F-4D97-AF65-F5344CB8AC3E}">
        <p14:creationId xmlns:p14="http://schemas.microsoft.com/office/powerpoint/2010/main" val="359031664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55650" name="Rectangle 3">
            <a:extLst>
              <a:ext uri="{FF2B5EF4-FFF2-40B4-BE49-F238E27FC236}">
                <a16:creationId xmlns:a16="http://schemas.microsoft.com/office/drawing/2014/main" id="{AFDC47BE-42BF-4EF1-A155-84AEF933C2C7}"/>
              </a:ext>
            </a:extLst>
          </p:cNvPr>
          <p:cNvSpPr>
            <a:spLocks noChangeArrowheads="1"/>
          </p:cNvSpPr>
          <p:nvPr/>
        </p:nvSpPr>
        <p:spPr bwMode="auto">
          <a:xfrm>
            <a:off x="135467" y="2401711"/>
            <a:ext cx="9008533" cy="189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406405" indent="-406405" defTabSz="812810">
              <a:spcBef>
                <a:spcPct val="0"/>
              </a:spcBef>
              <a:spcAft>
                <a:spcPts val="533"/>
              </a:spcAft>
              <a:buClr>
                <a:srgbClr val="FF0000"/>
              </a:buClr>
              <a:buFont typeface="Helvetica" panose="020B0604020202020204" pitchFamily="34" charset="0"/>
              <a:buChar char="●"/>
            </a:pPr>
            <a:r>
              <a:rPr lang="en-US" altLang="en-US" sz="3911">
                <a:solidFill>
                  <a:srgbClr val="FFFFFF"/>
                </a:solidFill>
                <a:ea typeface="+mn-ea"/>
              </a:rPr>
              <a:t>Only 15-20% of type 2 diabetic patients have cardiovascular or renal disease</a:t>
            </a:r>
          </a:p>
        </p:txBody>
      </p:sp>
      <p:sp>
        <p:nvSpPr>
          <p:cNvPr id="155651" name="Rectangle 3">
            <a:extLst>
              <a:ext uri="{FF2B5EF4-FFF2-40B4-BE49-F238E27FC236}">
                <a16:creationId xmlns:a16="http://schemas.microsoft.com/office/drawing/2014/main" id="{5DEDA1EB-DD88-446F-B857-70271C968F49}"/>
              </a:ext>
            </a:extLst>
          </p:cNvPr>
          <p:cNvSpPr>
            <a:spLocks noChangeArrowheads="1"/>
          </p:cNvSpPr>
          <p:nvPr/>
        </p:nvSpPr>
        <p:spPr bwMode="auto">
          <a:xfrm>
            <a:off x="135467" y="4557889"/>
            <a:ext cx="9008533" cy="189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b="1">
                <a:solidFill>
                  <a:schemeClr val="bg1"/>
                </a:solidFill>
                <a:latin typeface="Helvetica" panose="020B0604020202020204" pitchFamily="34" charset="0"/>
              </a:defRPr>
            </a:lvl1pPr>
            <a:lvl2pPr marL="742950" indent="-285750">
              <a:spcBef>
                <a:spcPct val="20000"/>
              </a:spcBef>
              <a:buChar char="–"/>
              <a:defRPr sz="2800" b="1">
                <a:solidFill>
                  <a:schemeClr val="bg1"/>
                </a:solidFill>
                <a:latin typeface="Helvetica" panose="020B0604020202020204" pitchFamily="34" charset="0"/>
              </a:defRPr>
            </a:lvl2pPr>
            <a:lvl3pPr marL="1143000" indent="-228600">
              <a:spcBef>
                <a:spcPct val="20000"/>
              </a:spcBef>
              <a:buChar char="•"/>
              <a:defRPr sz="2400" b="1">
                <a:solidFill>
                  <a:schemeClr val="bg1"/>
                </a:solidFill>
                <a:latin typeface="Helvetica" panose="020B0604020202020204" pitchFamily="34" charset="0"/>
              </a:defRPr>
            </a:lvl3pPr>
            <a:lvl4pPr marL="1600200" indent="-228600">
              <a:spcBef>
                <a:spcPct val="20000"/>
              </a:spcBef>
              <a:buChar char="–"/>
              <a:defRPr sz="2000" b="1">
                <a:solidFill>
                  <a:schemeClr val="bg1"/>
                </a:solidFill>
                <a:latin typeface="Helvetica" panose="020B0604020202020204" pitchFamily="34" charset="0"/>
              </a:defRPr>
            </a:lvl4pPr>
            <a:lvl5pPr marL="2057400" indent="-228600">
              <a:spcBef>
                <a:spcPct val="20000"/>
              </a:spcBef>
              <a:buChar char="»"/>
              <a:defRPr sz="2000" b="1">
                <a:solidFill>
                  <a:schemeClr val="bg1"/>
                </a:solidFill>
                <a:latin typeface="Helvetica" panose="020B0604020202020204" pitchFamily="34" charset="0"/>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406405" indent="-406405" defTabSz="812810">
              <a:spcBef>
                <a:spcPct val="0"/>
              </a:spcBef>
              <a:spcAft>
                <a:spcPts val="533"/>
              </a:spcAft>
              <a:buClr>
                <a:srgbClr val="FF0000"/>
              </a:buClr>
              <a:buFont typeface="Helvetica" panose="020B0604020202020204" pitchFamily="34" charset="0"/>
              <a:buChar char="●"/>
            </a:pPr>
            <a:r>
              <a:rPr lang="en-US" altLang="en-US" sz="3911" dirty="0">
                <a:solidFill>
                  <a:srgbClr val="FAFD00"/>
                </a:solidFill>
                <a:ea typeface="+mn-ea"/>
              </a:rPr>
              <a:t>What is the role of SGLT2i, GLP-1, and Pioglitazone in the remaining 80-85%?</a:t>
            </a:r>
          </a:p>
        </p:txBody>
      </p:sp>
      <p:sp>
        <p:nvSpPr>
          <p:cNvPr id="155652" name="TextBox 8">
            <a:extLst>
              <a:ext uri="{FF2B5EF4-FFF2-40B4-BE49-F238E27FC236}">
                <a16:creationId xmlns:a16="http://schemas.microsoft.com/office/drawing/2014/main" id="{D9C954FE-24C4-46E4-A435-6C6D41BDB998}"/>
              </a:ext>
            </a:extLst>
          </p:cNvPr>
          <p:cNvSpPr txBox="1">
            <a:spLocks noChangeArrowheads="1"/>
          </p:cNvSpPr>
          <p:nvPr/>
        </p:nvSpPr>
        <p:spPr bwMode="auto">
          <a:xfrm>
            <a:off x="2146301" y="859367"/>
            <a:ext cx="4851400" cy="1077218"/>
          </a:xfrm>
          <a:prstGeom prst="rect">
            <a:avLst/>
          </a:prstGeom>
          <a:solidFill>
            <a:srgbClr val="FF6600"/>
          </a:solidFill>
          <a:ln w="9525">
            <a:solidFill>
              <a:srgbClr val="FF6600"/>
            </a:solidFill>
            <a:miter lim="800000"/>
            <a:headEnd/>
            <a:tailEnd/>
          </a:ln>
        </p:spPr>
        <p:txBody>
          <a:bodyPr>
            <a:spAutoFit/>
          </a:bodyPr>
          <a:lstStyle>
            <a:lvl1pPr defTabSz="812800">
              <a:spcBef>
                <a:spcPct val="20000"/>
              </a:spcBef>
              <a:buChar char="•"/>
              <a:defRPr sz="3200" b="1">
                <a:solidFill>
                  <a:schemeClr val="bg1"/>
                </a:solidFill>
                <a:latin typeface="Helvetica" panose="020B0604020202020204" pitchFamily="34" charset="0"/>
              </a:defRPr>
            </a:lvl1pPr>
            <a:lvl2pPr marL="742950" indent="-285750" defTabSz="812800">
              <a:spcBef>
                <a:spcPct val="20000"/>
              </a:spcBef>
              <a:buChar char="–"/>
              <a:defRPr sz="2800" b="1">
                <a:solidFill>
                  <a:schemeClr val="bg1"/>
                </a:solidFill>
                <a:latin typeface="Helvetica" panose="020B0604020202020204" pitchFamily="34" charset="0"/>
              </a:defRPr>
            </a:lvl2pPr>
            <a:lvl3pPr marL="1143000" indent="-228600" defTabSz="812800">
              <a:spcBef>
                <a:spcPct val="20000"/>
              </a:spcBef>
              <a:buChar char="•"/>
              <a:defRPr sz="2400" b="1">
                <a:solidFill>
                  <a:schemeClr val="bg1"/>
                </a:solidFill>
                <a:latin typeface="Helvetica" panose="020B0604020202020204" pitchFamily="34" charset="0"/>
              </a:defRPr>
            </a:lvl3pPr>
            <a:lvl4pPr marL="1600200" indent="-228600" defTabSz="812800">
              <a:spcBef>
                <a:spcPct val="20000"/>
              </a:spcBef>
              <a:buChar char="–"/>
              <a:defRPr sz="2000" b="1">
                <a:solidFill>
                  <a:schemeClr val="bg1"/>
                </a:solidFill>
                <a:latin typeface="Helvetica" panose="020B0604020202020204" pitchFamily="34" charset="0"/>
              </a:defRPr>
            </a:lvl4pPr>
            <a:lvl5pPr marL="2057400" indent="-228600" defTabSz="812800">
              <a:spcBef>
                <a:spcPct val="20000"/>
              </a:spcBef>
              <a:buChar char="»"/>
              <a:defRPr sz="2000" b="1">
                <a:solidFill>
                  <a:schemeClr val="bg1"/>
                </a:solidFill>
                <a:latin typeface="Helvetica" panose="020B0604020202020204" pitchFamily="34" charset="0"/>
              </a:defRPr>
            </a:lvl5pPr>
            <a:lvl6pPr marL="25146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algn="ctr" defTabSz="722498">
              <a:spcBef>
                <a:spcPct val="0"/>
              </a:spcBef>
              <a:buNone/>
            </a:pPr>
            <a:r>
              <a:rPr lang="en-US" altLang="en-US" sz="6400">
                <a:solidFill>
                  <a:srgbClr val="FFFFFF"/>
                </a:solidFill>
                <a:ea typeface="ＭＳ Ｐゴシック" panose="020B0600070205080204" pitchFamily="34" charset="-128"/>
              </a:rPr>
              <a:t>PROBLEM</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13158" y="2013656"/>
            <a:ext cx="3717685" cy="5848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3556"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A1c Goal &lt; 7.0%</a:t>
            </a:r>
          </a:p>
        </p:txBody>
      </p:sp>
      <p:sp>
        <p:nvSpPr>
          <p:cNvPr id="97" name="TextBox 96"/>
          <p:cNvSpPr txBox="1">
            <a:spLocks noChangeArrowheads="1"/>
          </p:cNvSpPr>
          <p:nvPr/>
        </p:nvSpPr>
        <p:spPr bwMode="auto">
          <a:xfrm>
            <a:off x="1943363" y="4646790"/>
            <a:ext cx="806631"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TZD</a:t>
            </a:r>
          </a:p>
        </p:txBody>
      </p:sp>
      <p:sp>
        <p:nvSpPr>
          <p:cNvPr id="98" name="TextBox 97"/>
          <p:cNvSpPr txBox="1">
            <a:spLocks noChangeArrowheads="1"/>
          </p:cNvSpPr>
          <p:nvPr/>
        </p:nvSpPr>
        <p:spPr bwMode="auto">
          <a:xfrm>
            <a:off x="3066931" y="4646790"/>
            <a:ext cx="1213795"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DPP4-i</a:t>
            </a:r>
          </a:p>
        </p:txBody>
      </p:sp>
      <p:sp>
        <p:nvSpPr>
          <p:cNvPr id="99" name="TextBox 98"/>
          <p:cNvSpPr txBox="1">
            <a:spLocks noChangeArrowheads="1"/>
          </p:cNvSpPr>
          <p:nvPr/>
        </p:nvSpPr>
        <p:spPr bwMode="auto">
          <a:xfrm>
            <a:off x="4463225" y="4646790"/>
            <a:ext cx="1213795" cy="7818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GLP-1 </a:t>
            </a:r>
          </a:p>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RA</a:t>
            </a:r>
          </a:p>
        </p:txBody>
      </p:sp>
      <p:sp>
        <p:nvSpPr>
          <p:cNvPr id="100" name="TextBox 99"/>
          <p:cNvSpPr txBox="1">
            <a:spLocks noChangeArrowheads="1"/>
          </p:cNvSpPr>
          <p:nvPr/>
        </p:nvSpPr>
        <p:spPr bwMode="auto">
          <a:xfrm>
            <a:off x="7101645" y="4646790"/>
            <a:ext cx="1368324" cy="7818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BASAL </a:t>
            </a:r>
          </a:p>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Ins</a:t>
            </a:r>
          </a:p>
        </p:txBody>
      </p:sp>
      <p:grpSp>
        <p:nvGrpSpPr>
          <p:cNvPr id="22" name="Group 21"/>
          <p:cNvGrpSpPr>
            <a:grpSpLocks/>
          </p:cNvGrpSpPr>
          <p:nvPr/>
        </p:nvGrpSpPr>
        <p:grpSpPr bwMode="auto">
          <a:xfrm>
            <a:off x="1151467" y="3745089"/>
            <a:ext cx="6849533" cy="826911"/>
            <a:chOff x="724373" y="2130783"/>
            <a:chExt cx="7704668" cy="930762"/>
          </a:xfrm>
        </p:grpSpPr>
        <p:sp>
          <p:nvSpPr>
            <p:cNvPr id="10" name="Down Arrow 9"/>
            <p:cNvSpPr/>
            <p:nvPr/>
          </p:nvSpPr>
          <p:spPr>
            <a:xfrm>
              <a:off x="3286247" y="2130783"/>
              <a:ext cx="358726" cy="898995"/>
            </a:xfrm>
            <a:prstGeom prst="downArrow">
              <a:avLst>
                <a:gd name="adj1" fmla="val 50000"/>
                <a:gd name="adj2" fmla="val 84210"/>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808499" y="2130783"/>
              <a:ext cx="7376100" cy="19695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1" name="Down Arrow 120"/>
            <p:cNvSpPr/>
            <p:nvPr/>
          </p:nvSpPr>
          <p:spPr>
            <a:xfrm>
              <a:off x="724373" y="2195905"/>
              <a:ext cx="357139" cy="833873"/>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2" name="Down Arrow 121"/>
            <p:cNvSpPr/>
            <p:nvPr/>
          </p:nvSpPr>
          <p:spPr>
            <a:xfrm>
              <a:off x="1967215" y="2195905"/>
              <a:ext cx="357138" cy="833873"/>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4" name="Down Arrow 123"/>
            <p:cNvSpPr/>
            <p:nvPr/>
          </p:nvSpPr>
          <p:spPr>
            <a:xfrm>
              <a:off x="8071903" y="2130783"/>
              <a:ext cx="357138" cy="898995"/>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36" name="Down Arrow 35"/>
            <p:cNvSpPr/>
            <p:nvPr/>
          </p:nvSpPr>
          <p:spPr>
            <a:xfrm>
              <a:off x="6481446" y="2130783"/>
              <a:ext cx="358726" cy="898995"/>
            </a:xfrm>
            <a:prstGeom prst="downArrow">
              <a:avLst>
                <a:gd name="adj1" fmla="val 50000"/>
                <a:gd name="adj2" fmla="val 84210"/>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38" name="Down Arrow 37"/>
            <p:cNvSpPr/>
            <p:nvPr/>
          </p:nvSpPr>
          <p:spPr>
            <a:xfrm>
              <a:off x="4894164" y="2162550"/>
              <a:ext cx="358726" cy="898995"/>
            </a:xfrm>
            <a:prstGeom prst="downArrow">
              <a:avLst>
                <a:gd name="adj1" fmla="val 50000"/>
                <a:gd name="adj2" fmla="val 84210"/>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grpSp>
      <p:sp>
        <p:nvSpPr>
          <p:cNvPr id="95" name="TextBox 94"/>
          <p:cNvSpPr txBox="1">
            <a:spLocks noChangeArrowheads="1"/>
          </p:cNvSpPr>
          <p:nvPr/>
        </p:nvSpPr>
        <p:spPr bwMode="auto">
          <a:xfrm>
            <a:off x="3099482" y="2825044"/>
            <a:ext cx="2945037" cy="58484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3556"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METFORMIN</a:t>
            </a:r>
          </a:p>
        </p:txBody>
      </p:sp>
      <p:sp>
        <p:nvSpPr>
          <p:cNvPr id="4" name="Rectangle 3"/>
          <p:cNvSpPr/>
          <p:nvPr/>
        </p:nvSpPr>
        <p:spPr>
          <a:xfrm>
            <a:off x="1041400" y="4610100"/>
            <a:ext cx="500945" cy="433211"/>
          </a:xfrm>
          <a:prstGeom prst="rect">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a:spLocks noChangeArrowheads="1"/>
          </p:cNvSpPr>
          <p:nvPr/>
        </p:nvSpPr>
        <p:spPr bwMode="auto">
          <a:xfrm>
            <a:off x="1008878" y="4646790"/>
            <a:ext cx="564578" cy="38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133"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SU</a:t>
            </a:r>
          </a:p>
        </p:txBody>
      </p:sp>
      <p:sp>
        <p:nvSpPr>
          <p:cNvPr id="37" name="TextBox 36"/>
          <p:cNvSpPr txBox="1">
            <a:spLocks noChangeArrowheads="1"/>
          </p:cNvSpPr>
          <p:nvPr/>
        </p:nvSpPr>
        <p:spPr bwMode="auto">
          <a:xfrm>
            <a:off x="5778488" y="4646790"/>
            <a:ext cx="1279902"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SGLT2i</a:t>
            </a:r>
          </a:p>
        </p:txBody>
      </p:sp>
      <p:sp>
        <p:nvSpPr>
          <p:cNvPr id="73740" name="TextBox 8"/>
          <p:cNvSpPr txBox="1">
            <a:spLocks noChangeArrowheads="1"/>
          </p:cNvSpPr>
          <p:nvPr/>
        </p:nvSpPr>
        <p:spPr bwMode="auto">
          <a:xfrm>
            <a:off x="142523" y="537634"/>
            <a:ext cx="8858956" cy="1077218"/>
          </a:xfrm>
          <a:prstGeom prst="rect">
            <a:avLst/>
          </a:prstGeom>
          <a:solidFill>
            <a:srgbClr val="FF6600"/>
          </a:solidFill>
          <a:ln w="9525">
            <a:solidFill>
              <a:srgbClr val="FF66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81281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200" b="1" i="0" u="none" strike="noStrike" kern="1200" cap="none" spc="0" normalizeH="0" baseline="0" noProof="0">
                <a:ln>
                  <a:noFill/>
                </a:ln>
                <a:solidFill>
                  <a:prstClr val="white"/>
                </a:solidFill>
                <a:effectLst/>
                <a:uLnTx/>
                <a:uFillTx/>
                <a:latin typeface="Helvetica" panose="020B0604020202020204" pitchFamily="34" charset="0"/>
                <a:ea typeface="ＭＳ Ｐゴシック" panose="020B0600070205080204" pitchFamily="34" charset="-128"/>
                <a:cs typeface="+mn-cs"/>
              </a:rPr>
              <a:t>PRE- 2018 ADA/EASD ALGORITHM FOR GLYCEMIC CONTROL</a:t>
            </a:r>
          </a:p>
        </p:txBody>
      </p:sp>
      <p:sp>
        <p:nvSpPr>
          <p:cNvPr id="73741" name="TextBox 10"/>
          <p:cNvSpPr txBox="1">
            <a:spLocks noChangeArrowheads="1"/>
          </p:cNvSpPr>
          <p:nvPr/>
        </p:nvSpPr>
        <p:spPr bwMode="auto">
          <a:xfrm>
            <a:off x="79023" y="6046611"/>
            <a:ext cx="4115229"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81281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778" b="1" i="0" u="none" strike="noStrike" kern="1200" cap="none" spc="0" normalizeH="0" baseline="0" noProof="0">
                <a:ln>
                  <a:noFill/>
                </a:ln>
                <a:solidFill>
                  <a:prstClr val="white"/>
                </a:solidFill>
                <a:effectLst/>
                <a:uLnTx/>
                <a:uFillTx/>
                <a:latin typeface="Helvetica" panose="020B0604020202020204" pitchFamily="34" charset="0"/>
                <a:ea typeface="ＭＳ Ｐゴシック" panose="020B0600070205080204" pitchFamily="34" charset="-128"/>
                <a:cs typeface="+mn-cs"/>
              </a:rPr>
              <a:t>Diabetes Care 41(Suppl 1):S73, 2018</a:t>
            </a:r>
          </a:p>
        </p:txBody>
      </p:sp>
    </p:spTree>
    <p:extLst>
      <p:ext uri="{BB962C8B-B14F-4D97-AF65-F5344CB8AC3E}">
        <p14:creationId xmlns:p14="http://schemas.microsoft.com/office/powerpoint/2010/main" val="272183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40"/>
                                        </p:tgtEl>
                                        <p:attrNameLst>
                                          <p:attrName>style.visibility</p:attrName>
                                        </p:attrNameLst>
                                      </p:cBhvr>
                                      <p:to>
                                        <p:strVal val="visible"/>
                                      </p:to>
                                    </p:set>
                                    <p:animEffect transition="in" filter="fade">
                                      <p:cBhvr>
                                        <p:cTn id="7" dur="500"/>
                                        <p:tgtEl>
                                          <p:spTgt spid="737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741"/>
                                        </p:tgtEl>
                                        <p:attrNameLst>
                                          <p:attrName>style.visibility</p:attrName>
                                        </p:attrNameLst>
                                      </p:cBhvr>
                                      <p:to>
                                        <p:strVal val="visible"/>
                                      </p:to>
                                    </p:set>
                                    <p:animEffect transition="in" filter="fade">
                                      <p:cBhvr>
                                        <p:cTn id="13" dur="500"/>
                                        <p:tgtEl>
                                          <p:spTgt spid="737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fade">
                                      <p:cBhvr>
                                        <p:cTn id="23" dur="500"/>
                                        <p:tgtEl>
                                          <p:spTgt spid="9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fade">
                                      <p:cBhvr>
                                        <p:cTn id="32" dur="500"/>
                                        <p:tgtEl>
                                          <p:spTgt spid="100"/>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7" grpId="0" animBg="1"/>
      <p:bldP spid="98" grpId="0" animBg="1"/>
      <p:bldP spid="99" grpId="0" animBg="1"/>
      <p:bldP spid="100" grpId="0" animBg="1"/>
      <p:bldP spid="95" grpId="0" animBg="1"/>
      <p:bldP spid="4" grpId="0" animBg="1"/>
      <p:bldP spid="3" grpId="0"/>
      <p:bldP spid="37" grpId="0" animBg="1"/>
      <p:bldP spid="73740" grpId="0" animBg="1"/>
      <p:bldP spid="73741"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9965" y="2209564"/>
            <a:ext cx="4564070" cy="7017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A1c Goal &lt; 7.0%</a:t>
            </a:r>
          </a:p>
        </p:txBody>
      </p:sp>
      <p:sp>
        <p:nvSpPr>
          <p:cNvPr id="97" name="TextBox 96"/>
          <p:cNvSpPr txBox="1">
            <a:spLocks noChangeArrowheads="1"/>
          </p:cNvSpPr>
          <p:nvPr/>
        </p:nvSpPr>
        <p:spPr bwMode="auto">
          <a:xfrm>
            <a:off x="1613301" y="4612797"/>
            <a:ext cx="902811" cy="7571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INS-</a:t>
            </a:r>
          </a:p>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lang="en-US" altLang="en-US" sz="2400" b="1" noProof="0" dirty="0">
                <a:solidFill>
                  <a:srgbClr val="000000"/>
                </a:solidFill>
                <a:latin typeface="Arial" panose="020B0604020202020204" pitchFamily="34" charset="0"/>
                <a:cs typeface="Arial" panose="020B0604020202020204" pitchFamily="34" charset="0"/>
              </a:rPr>
              <a:t>ULIN</a:t>
            </a:r>
            <a:endPar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8" name="TextBox 97"/>
          <p:cNvSpPr txBox="1">
            <a:spLocks noChangeArrowheads="1"/>
          </p:cNvSpPr>
          <p:nvPr/>
        </p:nvSpPr>
        <p:spPr bwMode="auto">
          <a:xfrm>
            <a:off x="2796797" y="4612797"/>
            <a:ext cx="859531"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MET</a:t>
            </a:r>
          </a:p>
        </p:txBody>
      </p:sp>
      <p:sp>
        <p:nvSpPr>
          <p:cNvPr id="99" name="TextBox 98"/>
          <p:cNvSpPr txBox="1">
            <a:spLocks noChangeArrowheads="1"/>
          </p:cNvSpPr>
          <p:nvPr/>
        </p:nvSpPr>
        <p:spPr bwMode="auto">
          <a:xfrm>
            <a:off x="4032036" y="4612797"/>
            <a:ext cx="1237455" cy="4247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SGLT2i</a:t>
            </a:r>
          </a:p>
        </p:txBody>
      </p:sp>
      <p:sp>
        <p:nvSpPr>
          <p:cNvPr id="100" name="TextBox 99"/>
          <p:cNvSpPr txBox="1">
            <a:spLocks noChangeArrowheads="1"/>
          </p:cNvSpPr>
          <p:nvPr/>
        </p:nvSpPr>
        <p:spPr bwMode="auto">
          <a:xfrm>
            <a:off x="6775563" y="4612797"/>
            <a:ext cx="806631"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TZD</a:t>
            </a:r>
          </a:p>
        </p:txBody>
      </p:sp>
      <p:sp>
        <p:nvSpPr>
          <p:cNvPr id="10" name="Down Arrow 9"/>
          <p:cNvSpPr/>
          <p:nvPr/>
        </p:nvSpPr>
        <p:spPr bwMode="auto">
          <a:xfrm>
            <a:off x="3030684" y="3684076"/>
            <a:ext cx="318911" cy="798688"/>
          </a:xfrm>
          <a:prstGeom prst="downArrow">
            <a:avLst>
              <a:gd name="adj1" fmla="val 50000"/>
              <a:gd name="adj2" fmla="val 84210"/>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bwMode="auto">
          <a:xfrm>
            <a:off x="487973" y="3663146"/>
            <a:ext cx="8093320" cy="19590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1" name="Down Arrow 120"/>
          <p:cNvSpPr/>
          <p:nvPr/>
        </p:nvSpPr>
        <p:spPr bwMode="auto">
          <a:xfrm>
            <a:off x="413183" y="3741932"/>
            <a:ext cx="317500" cy="740833"/>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2" name="Down Arrow 121"/>
          <p:cNvSpPr/>
          <p:nvPr/>
        </p:nvSpPr>
        <p:spPr bwMode="auto">
          <a:xfrm>
            <a:off x="1928388" y="3741932"/>
            <a:ext cx="317500" cy="740833"/>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124" name="Down Arrow 123"/>
          <p:cNvSpPr/>
          <p:nvPr/>
        </p:nvSpPr>
        <p:spPr bwMode="auto">
          <a:xfrm>
            <a:off x="7015554" y="3684076"/>
            <a:ext cx="317500" cy="798688"/>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36" name="Down Arrow 35"/>
          <p:cNvSpPr/>
          <p:nvPr/>
        </p:nvSpPr>
        <p:spPr bwMode="auto">
          <a:xfrm>
            <a:off x="5683682" y="3684076"/>
            <a:ext cx="318911" cy="798688"/>
          </a:xfrm>
          <a:prstGeom prst="downArrow">
            <a:avLst>
              <a:gd name="adj1" fmla="val 50000"/>
              <a:gd name="adj2" fmla="val 84210"/>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38" name="Down Arrow 37"/>
          <p:cNvSpPr/>
          <p:nvPr/>
        </p:nvSpPr>
        <p:spPr bwMode="auto">
          <a:xfrm>
            <a:off x="4483585" y="3712299"/>
            <a:ext cx="318911" cy="798688"/>
          </a:xfrm>
          <a:prstGeom prst="downArrow">
            <a:avLst>
              <a:gd name="adj1" fmla="val 50000"/>
              <a:gd name="adj2" fmla="val 84210"/>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a:spLocks noChangeArrowheads="1"/>
          </p:cNvSpPr>
          <p:nvPr/>
        </p:nvSpPr>
        <p:spPr bwMode="auto">
          <a:xfrm>
            <a:off x="5555776" y="4612797"/>
            <a:ext cx="628698"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SU</a:t>
            </a:r>
          </a:p>
        </p:txBody>
      </p:sp>
      <p:sp>
        <p:nvSpPr>
          <p:cNvPr id="73740" name="TextBox 8"/>
          <p:cNvSpPr txBox="1">
            <a:spLocks noChangeArrowheads="1"/>
          </p:cNvSpPr>
          <p:nvPr/>
        </p:nvSpPr>
        <p:spPr bwMode="auto">
          <a:xfrm>
            <a:off x="142523" y="537634"/>
            <a:ext cx="8858956" cy="1200329"/>
          </a:xfrm>
          <a:prstGeom prst="rect">
            <a:avLst/>
          </a:prstGeom>
          <a:solidFill>
            <a:srgbClr val="FF6600"/>
          </a:solidFill>
          <a:ln w="9525">
            <a:solidFill>
              <a:srgbClr val="FF66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81281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3600" b="1"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mn-cs"/>
              </a:rPr>
              <a:t>2024 ADA/EASD ALGORITHM FOR GLYCEMIC CONTROL</a:t>
            </a:r>
          </a:p>
        </p:txBody>
      </p:sp>
      <p:sp>
        <p:nvSpPr>
          <p:cNvPr id="73741" name="TextBox 10"/>
          <p:cNvSpPr txBox="1">
            <a:spLocks noChangeArrowheads="1"/>
          </p:cNvSpPr>
          <p:nvPr/>
        </p:nvSpPr>
        <p:spPr bwMode="auto">
          <a:xfrm>
            <a:off x="79023" y="6046611"/>
            <a:ext cx="4241867" cy="3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81281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778" b="1" i="0" u="none" strike="noStrike" kern="1200" cap="none" spc="0" normalizeH="0" baseline="0" noProof="0" dirty="0">
                <a:ln>
                  <a:noFill/>
                </a:ln>
                <a:solidFill>
                  <a:prstClr val="white"/>
                </a:solidFill>
                <a:effectLst/>
                <a:uLnTx/>
                <a:uFillTx/>
                <a:latin typeface="Helvetica" panose="020B0604020202020204" pitchFamily="34" charset="0"/>
                <a:ea typeface="ＭＳ Ｐゴシック" panose="020B0600070205080204" pitchFamily="34" charset="-128"/>
                <a:cs typeface="+mn-cs"/>
              </a:rPr>
              <a:t>Diabetes Care 46(Suppl 1):S147, 2023</a:t>
            </a:r>
          </a:p>
        </p:txBody>
      </p:sp>
      <p:sp>
        <p:nvSpPr>
          <p:cNvPr id="5" name="Down Arrow 123">
            <a:extLst>
              <a:ext uri="{FF2B5EF4-FFF2-40B4-BE49-F238E27FC236}">
                <a16:creationId xmlns:a16="http://schemas.microsoft.com/office/drawing/2014/main" id="{32937367-5CCB-04A4-B2E7-F2ACAD01AA84}"/>
              </a:ext>
            </a:extLst>
          </p:cNvPr>
          <p:cNvSpPr/>
          <p:nvPr/>
        </p:nvSpPr>
        <p:spPr bwMode="auto">
          <a:xfrm>
            <a:off x="8313152" y="3754799"/>
            <a:ext cx="361925" cy="1872277"/>
          </a:xfrm>
          <a:prstGeom prst="downArrow">
            <a:avLst>
              <a:gd name="adj1" fmla="val 50000"/>
              <a:gd name="adj2" fmla="val 84210"/>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06405"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AEDF546-6746-BAB1-730D-525E0E49F4AA}"/>
              </a:ext>
            </a:extLst>
          </p:cNvPr>
          <p:cNvSpPr txBox="1">
            <a:spLocks noChangeArrowheads="1"/>
          </p:cNvSpPr>
          <p:nvPr/>
        </p:nvSpPr>
        <p:spPr bwMode="auto">
          <a:xfrm>
            <a:off x="98917" y="4612797"/>
            <a:ext cx="1213795" cy="7818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GLP-1 </a:t>
            </a:r>
          </a:p>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RA</a:t>
            </a:r>
          </a:p>
        </p:txBody>
      </p:sp>
      <p:sp>
        <p:nvSpPr>
          <p:cNvPr id="7" name="TextBox 6">
            <a:extLst>
              <a:ext uri="{FF2B5EF4-FFF2-40B4-BE49-F238E27FC236}">
                <a16:creationId xmlns:a16="http://schemas.microsoft.com/office/drawing/2014/main" id="{501A7233-7BCA-176E-CAE7-ECE8FAB0C7DE}"/>
              </a:ext>
            </a:extLst>
          </p:cNvPr>
          <p:cNvSpPr txBox="1">
            <a:spLocks noChangeArrowheads="1"/>
          </p:cNvSpPr>
          <p:nvPr/>
        </p:nvSpPr>
        <p:spPr bwMode="auto">
          <a:xfrm>
            <a:off x="7851182" y="5718729"/>
            <a:ext cx="1213795" cy="437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ctr" defTabSz="406405"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n-US" altLang="en-US" sz="2489"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DPP4-i</a:t>
            </a:r>
          </a:p>
        </p:txBody>
      </p:sp>
    </p:spTree>
    <p:extLst>
      <p:ext uri="{BB962C8B-B14F-4D97-AF65-F5344CB8AC3E}">
        <p14:creationId xmlns:p14="http://schemas.microsoft.com/office/powerpoint/2010/main" val="127232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40"/>
                                        </p:tgtEl>
                                        <p:attrNameLst>
                                          <p:attrName>style.visibility</p:attrName>
                                        </p:attrNameLst>
                                      </p:cBhvr>
                                      <p:to>
                                        <p:strVal val="visible"/>
                                      </p:to>
                                    </p:set>
                                    <p:animEffect transition="in" filter="fade">
                                      <p:cBhvr>
                                        <p:cTn id="7" dur="500"/>
                                        <p:tgtEl>
                                          <p:spTgt spid="737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741"/>
                                        </p:tgtEl>
                                        <p:attrNameLst>
                                          <p:attrName>style.visibility</p:attrName>
                                        </p:attrNameLst>
                                      </p:cBhvr>
                                      <p:to>
                                        <p:strVal val="visible"/>
                                      </p:to>
                                    </p:set>
                                    <p:animEffect transition="in" filter="fade">
                                      <p:cBhvr>
                                        <p:cTn id="13" dur="500"/>
                                        <p:tgtEl>
                                          <p:spTgt spid="737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7" grpId="0" animBg="1"/>
      <p:bldP spid="98" grpId="0" animBg="1"/>
      <p:bldP spid="99" grpId="0" animBg="1"/>
      <p:bldP spid="100" grpId="0" animBg="1"/>
      <p:bldP spid="37" grpId="0" animBg="1"/>
      <p:bldP spid="73740" grpId="0" animBg="1"/>
      <p:bldP spid="73741" grpId="0"/>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2"/>
          <p:cNvGrpSpPr/>
          <p:nvPr/>
        </p:nvGrpSpPr>
        <p:grpSpPr>
          <a:xfrm>
            <a:off x="3442646" y="2662296"/>
            <a:ext cx="1823237" cy="1127212"/>
            <a:chOff x="3871338" y="2555346"/>
            <a:chExt cx="2051140" cy="1268114"/>
          </a:xfrm>
          <a:solidFill>
            <a:srgbClr val="B0FF89"/>
          </a:solidFill>
        </p:grpSpPr>
        <p:grpSp>
          <p:nvGrpSpPr>
            <p:cNvPr id="3" name="Group 33"/>
            <p:cNvGrpSpPr>
              <a:grpSpLocks/>
            </p:cNvGrpSpPr>
            <p:nvPr/>
          </p:nvGrpSpPr>
          <p:grpSpPr bwMode="auto">
            <a:xfrm>
              <a:off x="3871338" y="2617354"/>
              <a:ext cx="2051140" cy="1206106"/>
              <a:chOff x="2353" y="1629"/>
              <a:chExt cx="1022" cy="676"/>
            </a:xfrm>
            <a:grpFill/>
          </p:grpSpPr>
          <p:sp>
            <p:nvSpPr>
              <p:cNvPr id="145" name="Line 34"/>
              <p:cNvSpPr>
                <a:spLocks noChangeShapeType="1"/>
              </p:cNvSpPr>
              <p:nvPr/>
            </p:nvSpPr>
            <p:spPr bwMode="auto">
              <a:xfrm flipV="1">
                <a:off x="2755" y="1841"/>
                <a:ext cx="208" cy="100"/>
              </a:xfrm>
              <a:prstGeom prst="line">
                <a:avLst/>
              </a:prstGeom>
              <a:grpFill/>
              <a:ln w="38100">
                <a:solidFill>
                  <a:srgbClr val="B0FF8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grpSp>
            <p:nvGrpSpPr>
              <p:cNvPr id="4" name="Group 35"/>
              <p:cNvGrpSpPr>
                <a:grpSpLocks/>
              </p:cNvGrpSpPr>
              <p:nvPr/>
            </p:nvGrpSpPr>
            <p:grpSpPr bwMode="auto">
              <a:xfrm>
                <a:off x="2353" y="1629"/>
                <a:ext cx="1022" cy="676"/>
                <a:chOff x="2353" y="1629"/>
                <a:chExt cx="1022" cy="676"/>
              </a:xfrm>
              <a:grpFill/>
            </p:grpSpPr>
            <p:sp>
              <p:nvSpPr>
                <p:cNvPr id="152" name="Line 41"/>
                <p:cNvSpPr>
                  <a:spLocks noChangeShapeType="1"/>
                </p:cNvSpPr>
                <p:nvPr/>
              </p:nvSpPr>
              <p:spPr bwMode="auto">
                <a:xfrm flipV="1">
                  <a:off x="2353" y="2234"/>
                  <a:ext cx="218" cy="71"/>
                </a:xfrm>
                <a:prstGeom prst="line">
                  <a:avLst/>
                </a:prstGeom>
                <a:grpFill/>
                <a:ln w="38100">
                  <a:solidFill>
                    <a:srgbClr val="B0FF8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sp>
              <p:nvSpPr>
                <p:cNvPr id="153" name="Line 42"/>
                <p:cNvSpPr>
                  <a:spLocks noChangeShapeType="1"/>
                </p:cNvSpPr>
                <p:nvPr/>
              </p:nvSpPr>
              <p:spPr bwMode="auto">
                <a:xfrm flipV="1">
                  <a:off x="2552" y="1936"/>
                  <a:ext cx="208" cy="312"/>
                </a:xfrm>
                <a:prstGeom prst="line">
                  <a:avLst/>
                </a:prstGeom>
                <a:grpFill/>
                <a:ln w="38100">
                  <a:solidFill>
                    <a:srgbClr val="B0FF8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sp>
              <p:nvSpPr>
                <p:cNvPr id="154" name="Line 43"/>
                <p:cNvSpPr>
                  <a:spLocks noChangeShapeType="1"/>
                </p:cNvSpPr>
                <p:nvPr/>
              </p:nvSpPr>
              <p:spPr bwMode="auto">
                <a:xfrm flipV="1">
                  <a:off x="2959" y="1652"/>
                  <a:ext cx="217" cy="204"/>
                </a:xfrm>
                <a:prstGeom prst="line">
                  <a:avLst/>
                </a:prstGeom>
                <a:grpFill/>
                <a:ln w="38100">
                  <a:solidFill>
                    <a:srgbClr val="B0FF8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sp>
              <p:nvSpPr>
                <p:cNvPr id="155" name="Line 44"/>
                <p:cNvSpPr>
                  <a:spLocks noChangeShapeType="1"/>
                </p:cNvSpPr>
                <p:nvPr/>
              </p:nvSpPr>
              <p:spPr bwMode="auto">
                <a:xfrm flipV="1">
                  <a:off x="3153" y="1629"/>
                  <a:ext cx="222" cy="43"/>
                </a:xfrm>
                <a:prstGeom prst="line">
                  <a:avLst/>
                </a:prstGeom>
                <a:grpFill/>
                <a:ln w="38100">
                  <a:solidFill>
                    <a:srgbClr val="B0FF89"/>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grpSp>
        </p:grpSp>
        <p:sp>
          <p:nvSpPr>
            <p:cNvPr id="179" name="AutoShape 120"/>
            <p:cNvSpPr>
              <a:spLocks noChangeArrowheads="1"/>
            </p:cNvSpPr>
            <p:nvPr/>
          </p:nvSpPr>
          <p:spPr bwMode="auto">
            <a:xfrm>
              <a:off x="4144434" y="3571347"/>
              <a:ext cx="239713" cy="219075"/>
            </a:xfrm>
            <a:prstGeom prst="triangle">
              <a:avLst>
                <a:gd name="adj" fmla="val 50000"/>
              </a:avLst>
            </a:prstGeom>
            <a:grpFill/>
            <a:ln w="9525">
              <a:solidFill>
                <a:srgbClr val="B0FF89"/>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sp>
          <p:nvSpPr>
            <p:cNvPr id="180" name="AutoShape 120"/>
            <p:cNvSpPr>
              <a:spLocks noChangeArrowheads="1"/>
            </p:cNvSpPr>
            <p:nvPr/>
          </p:nvSpPr>
          <p:spPr bwMode="auto">
            <a:xfrm>
              <a:off x="4584700" y="3046413"/>
              <a:ext cx="239713" cy="219075"/>
            </a:xfrm>
            <a:prstGeom prst="triangle">
              <a:avLst>
                <a:gd name="adj" fmla="val 50000"/>
              </a:avLst>
            </a:prstGeom>
            <a:grpFill/>
            <a:ln w="9525">
              <a:solidFill>
                <a:srgbClr val="B0FF89"/>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sp>
          <p:nvSpPr>
            <p:cNvPr id="181" name="AutoShape 120"/>
            <p:cNvSpPr>
              <a:spLocks noChangeArrowheads="1"/>
            </p:cNvSpPr>
            <p:nvPr/>
          </p:nvSpPr>
          <p:spPr bwMode="auto">
            <a:xfrm>
              <a:off x="4974167" y="2843213"/>
              <a:ext cx="239713" cy="219075"/>
            </a:xfrm>
            <a:prstGeom prst="triangle">
              <a:avLst>
                <a:gd name="adj" fmla="val 50000"/>
              </a:avLst>
            </a:prstGeom>
            <a:grpFill/>
            <a:ln w="9525">
              <a:solidFill>
                <a:srgbClr val="B0FF89"/>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sp>
          <p:nvSpPr>
            <p:cNvPr id="182" name="AutoShape 120"/>
            <p:cNvSpPr>
              <a:spLocks noChangeArrowheads="1"/>
            </p:cNvSpPr>
            <p:nvPr/>
          </p:nvSpPr>
          <p:spPr bwMode="auto">
            <a:xfrm>
              <a:off x="5346700" y="2555346"/>
              <a:ext cx="239713" cy="219075"/>
            </a:xfrm>
            <a:prstGeom prst="triangle">
              <a:avLst>
                <a:gd name="adj" fmla="val 50000"/>
              </a:avLst>
            </a:prstGeom>
            <a:grpFill/>
            <a:ln w="9525">
              <a:solidFill>
                <a:srgbClr val="B0FF89"/>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000000"/>
                </a:solidFill>
                <a:effectLst/>
                <a:uLnTx/>
                <a:uFillTx/>
                <a:latin typeface="Helvetica" pitchFamily="48" charset="0"/>
                <a:ea typeface="ＭＳ Ｐゴシック" pitchFamily="48" charset="-128"/>
                <a:cs typeface="Arial" pitchFamily="34" charset="0"/>
              </a:endParaRPr>
            </a:p>
          </p:txBody>
        </p:sp>
      </p:grpSp>
      <p:grpSp>
        <p:nvGrpSpPr>
          <p:cNvPr id="5" name="Group 162"/>
          <p:cNvGrpSpPr>
            <a:grpSpLocks/>
          </p:cNvGrpSpPr>
          <p:nvPr/>
        </p:nvGrpSpPr>
        <p:grpSpPr bwMode="auto">
          <a:xfrm>
            <a:off x="2055813" y="2352675"/>
            <a:ext cx="5024437" cy="3128963"/>
            <a:chOff x="1421" y="1390"/>
            <a:chExt cx="3560" cy="2218"/>
          </a:xfrm>
        </p:grpSpPr>
        <p:sp>
          <p:nvSpPr>
            <p:cNvPr id="494731" name="Freeform 159"/>
            <p:cNvSpPr>
              <a:spLocks/>
            </p:cNvSpPr>
            <p:nvPr/>
          </p:nvSpPr>
          <p:spPr bwMode="auto">
            <a:xfrm>
              <a:off x="1428" y="1390"/>
              <a:ext cx="3553" cy="2218"/>
            </a:xfrm>
            <a:custGeom>
              <a:avLst/>
              <a:gdLst>
                <a:gd name="T0" fmla="*/ 138 w 3553"/>
                <a:gd name="T1" fmla="*/ 2107 h 2218"/>
                <a:gd name="T2" fmla="*/ 71 w 3553"/>
                <a:gd name="T3" fmla="*/ 1987 h 2218"/>
                <a:gd name="T4" fmla="*/ 210 w 3553"/>
                <a:gd name="T5" fmla="*/ 1863 h 2218"/>
                <a:gd name="T6" fmla="*/ 488 w 3553"/>
                <a:gd name="T7" fmla="*/ 1705 h 2218"/>
                <a:gd name="T8" fmla="*/ 761 w 3553"/>
                <a:gd name="T9" fmla="*/ 1638 h 2218"/>
                <a:gd name="T10" fmla="*/ 1015 w 3553"/>
                <a:gd name="T11" fmla="*/ 1451 h 2218"/>
                <a:gd name="T12" fmla="*/ 1293 w 3553"/>
                <a:gd name="T13" fmla="*/ 1250 h 2218"/>
                <a:gd name="T14" fmla="*/ 1561 w 3553"/>
                <a:gd name="T15" fmla="*/ 1120 h 2218"/>
                <a:gd name="T16" fmla="*/ 1849 w 3553"/>
                <a:gd name="T17" fmla="*/ 814 h 2218"/>
                <a:gd name="T18" fmla="*/ 2055 w 3553"/>
                <a:gd name="T19" fmla="*/ 823 h 2218"/>
                <a:gd name="T20" fmla="*/ 2227 w 3553"/>
                <a:gd name="T21" fmla="*/ 636 h 2218"/>
                <a:gd name="T22" fmla="*/ 2490 w 3553"/>
                <a:gd name="T23" fmla="*/ 478 h 2218"/>
                <a:gd name="T24" fmla="*/ 2601 w 3553"/>
                <a:gd name="T25" fmla="*/ 454 h 2218"/>
                <a:gd name="T26" fmla="*/ 2811 w 3553"/>
                <a:gd name="T27" fmla="*/ 402 h 2218"/>
                <a:gd name="T28" fmla="*/ 3080 w 3553"/>
                <a:gd name="T29" fmla="*/ 325 h 2218"/>
                <a:gd name="T30" fmla="*/ 3472 w 3553"/>
                <a:gd name="T31" fmla="*/ 215 h 2218"/>
                <a:gd name="T32" fmla="*/ 3496 w 3553"/>
                <a:gd name="T33" fmla="*/ 311 h 2218"/>
                <a:gd name="T34" fmla="*/ 3506 w 3553"/>
                <a:gd name="T35" fmla="*/ 2083 h 2218"/>
                <a:gd name="T36" fmla="*/ 3214 w 3553"/>
                <a:gd name="T37" fmla="*/ 1120 h 2218"/>
                <a:gd name="T38" fmla="*/ 2888 w 3553"/>
                <a:gd name="T39" fmla="*/ 2011 h 2218"/>
                <a:gd name="T40" fmla="*/ 900 w 3553"/>
                <a:gd name="T41" fmla="*/ 2026 h 2218"/>
                <a:gd name="T42" fmla="*/ 138 w 3553"/>
                <a:gd name="T43" fmla="*/ 2107 h 2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553"/>
                <a:gd name="T67" fmla="*/ 0 h 2218"/>
                <a:gd name="T68" fmla="*/ 3553 w 3553"/>
                <a:gd name="T69" fmla="*/ 2218 h 2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553" h="2218">
                  <a:moveTo>
                    <a:pt x="138" y="2107"/>
                  </a:moveTo>
                  <a:cubicBezTo>
                    <a:pt x="0" y="2101"/>
                    <a:pt x="59" y="2028"/>
                    <a:pt x="71" y="1987"/>
                  </a:cubicBezTo>
                  <a:cubicBezTo>
                    <a:pt x="83" y="1946"/>
                    <a:pt x="140" y="1910"/>
                    <a:pt x="210" y="1863"/>
                  </a:cubicBezTo>
                  <a:cubicBezTo>
                    <a:pt x="280" y="1816"/>
                    <a:pt x="396" y="1742"/>
                    <a:pt x="488" y="1705"/>
                  </a:cubicBezTo>
                  <a:cubicBezTo>
                    <a:pt x="580" y="1668"/>
                    <a:pt x="673" y="1680"/>
                    <a:pt x="761" y="1638"/>
                  </a:cubicBezTo>
                  <a:cubicBezTo>
                    <a:pt x="849" y="1596"/>
                    <a:pt x="926" y="1516"/>
                    <a:pt x="1015" y="1451"/>
                  </a:cubicBezTo>
                  <a:cubicBezTo>
                    <a:pt x="1104" y="1386"/>
                    <a:pt x="1202" y="1305"/>
                    <a:pt x="1293" y="1250"/>
                  </a:cubicBezTo>
                  <a:cubicBezTo>
                    <a:pt x="1384" y="1195"/>
                    <a:pt x="1469" y="1193"/>
                    <a:pt x="1561" y="1120"/>
                  </a:cubicBezTo>
                  <a:cubicBezTo>
                    <a:pt x="1653" y="1047"/>
                    <a:pt x="1767" y="863"/>
                    <a:pt x="1849" y="814"/>
                  </a:cubicBezTo>
                  <a:cubicBezTo>
                    <a:pt x="1931" y="765"/>
                    <a:pt x="1992" y="853"/>
                    <a:pt x="2055" y="823"/>
                  </a:cubicBezTo>
                  <a:cubicBezTo>
                    <a:pt x="2118" y="793"/>
                    <a:pt x="2155" y="693"/>
                    <a:pt x="2227" y="636"/>
                  </a:cubicBezTo>
                  <a:cubicBezTo>
                    <a:pt x="2299" y="579"/>
                    <a:pt x="2428" y="508"/>
                    <a:pt x="2490" y="478"/>
                  </a:cubicBezTo>
                  <a:cubicBezTo>
                    <a:pt x="2552" y="448"/>
                    <a:pt x="2548" y="467"/>
                    <a:pt x="2601" y="454"/>
                  </a:cubicBezTo>
                  <a:cubicBezTo>
                    <a:pt x="2654" y="441"/>
                    <a:pt x="2731" y="424"/>
                    <a:pt x="2811" y="402"/>
                  </a:cubicBezTo>
                  <a:cubicBezTo>
                    <a:pt x="2891" y="380"/>
                    <a:pt x="2970" y="356"/>
                    <a:pt x="3080" y="325"/>
                  </a:cubicBezTo>
                  <a:cubicBezTo>
                    <a:pt x="3190" y="294"/>
                    <a:pt x="3403" y="217"/>
                    <a:pt x="3472" y="215"/>
                  </a:cubicBezTo>
                  <a:cubicBezTo>
                    <a:pt x="3541" y="213"/>
                    <a:pt x="3490" y="0"/>
                    <a:pt x="3496" y="311"/>
                  </a:cubicBezTo>
                  <a:cubicBezTo>
                    <a:pt x="3502" y="622"/>
                    <a:pt x="3553" y="1948"/>
                    <a:pt x="3506" y="2083"/>
                  </a:cubicBezTo>
                  <a:cubicBezTo>
                    <a:pt x="3459" y="2218"/>
                    <a:pt x="3317" y="1132"/>
                    <a:pt x="3214" y="1120"/>
                  </a:cubicBezTo>
                  <a:cubicBezTo>
                    <a:pt x="3111" y="1108"/>
                    <a:pt x="3274" y="1860"/>
                    <a:pt x="2888" y="2011"/>
                  </a:cubicBezTo>
                  <a:cubicBezTo>
                    <a:pt x="2502" y="2162"/>
                    <a:pt x="1357" y="2008"/>
                    <a:pt x="900" y="2026"/>
                  </a:cubicBezTo>
                  <a:cubicBezTo>
                    <a:pt x="443" y="2044"/>
                    <a:pt x="276" y="2113"/>
                    <a:pt x="138" y="2107"/>
                  </a:cubicBezTo>
                  <a:close/>
                </a:path>
              </a:pathLst>
            </a:cu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494732" name="Group 161"/>
            <p:cNvGrpSpPr>
              <a:grpSpLocks/>
            </p:cNvGrpSpPr>
            <p:nvPr/>
          </p:nvGrpSpPr>
          <p:grpSpPr bwMode="auto">
            <a:xfrm>
              <a:off x="1421" y="1471"/>
              <a:ext cx="3541" cy="2036"/>
              <a:chOff x="1421" y="1471"/>
              <a:chExt cx="3541" cy="2036"/>
            </a:xfrm>
          </p:grpSpPr>
          <p:sp>
            <p:nvSpPr>
              <p:cNvPr id="489613" name="AutoShape 160"/>
              <p:cNvSpPr>
                <a:spLocks noChangeArrowheads="1"/>
              </p:cNvSpPr>
              <p:nvPr/>
            </p:nvSpPr>
            <p:spPr bwMode="auto">
              <a:xfrm>
                <a:off x="1421" y="3209"/>
                <a:ext cx="516" cy="285"/>
              </a:xfrm>
              <a:prstGeom prst="triangle">
                <a:avLst>
                  <a:gd name="adj" fmla="val 50000"/>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614" name="AutoShape 154"/>
              <p:cNvSpPr>
                <a:spLocks noChangeArrowheads="1"/>
              </p:cNvSpPr>
              <p:nvPr/>
            </p:nvSpPr>
            <p:spPr bwMode="auto">
              <a:xfrm flipH="1">
                <a:off x="1576" y="1471"/>
                <a:ext cx="3386" cy="2036"/>
              </a:xfrm>
              <a:prstGeom prst="rtTriangle">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grpSp>
      <p:sp>
        <p:nvSpPr>
          <p:cNvPr id="15394" name="AutoShape 123"/>
          <p:cNvSpPr>
            <a:spLocks noChangeArrowheads="1"/>
          </p:cNvSpPr>
          <p:nvPr/>
        </p:nvSpPr>
        <p:spPr bwMode="auto">
          <a:xfrm>
            <a:off x="1885950" y="4921250"/>
            <a:ext cx="212725" cy="195263"/>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nvGrpSpPr>
          <p:cNvPr id="7" name="Group 164"/>
          <p:cNvGrpSpPr>
            <a:grpSpLocks/>
          </p:cNvGrpSpPr>
          <p:nvPr/>
        </p:nvGrpSpPr>
        <p:grpSpPr bwMode="auto">
          <a:xfrm>
            <a:off x="-990600" y="593725"/>
            <a:ext cx="9747250" cy="5770563"/>
            <a:chOff x="-702" y="151"/>
            <a:chExt cx="6906" cy="4089"/>
          </a:xfrm>
        </p:grpSpPr>
        <p:sp>
          <p:nvSpPr>
            <p:cNvPr id="489580" name="Text Box 3"/>
            <p:cNvSpPr>
              <a:spLocks noChangeArrowheads="1"/>
            </p:cNvSpPr>
            <p:nvPr/>
          </p:nvSpPr>
          <p:spPr bwMode="auto">
            <a:xfrm rot="-5400000">
              <a:off x="-1481" y="1957"/>
              <a:ext cx="4032"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Median HbA</a:t>
              </a:r>
              <a:r>
                <a:rPr kumimoji="0" lang="en-US" altLang="en-US" sz="2844" b="1" i="0" u="none" strike="noStrike" kern="1200" cap="none" spc="0" normalizeH="0" baseline="-25000" noProof="0">
                  <a:ln>
                    <a:noFill/>
                  </a:ln>
                  <a:solidFill>
                    <a:srgbClr val="FFFFFF"/>
                  </a:solidFill>
                  <a:effectLst/>
                  <a:uLnTx/>
                  <a:uFillTx/>
                  <a:latin typeface="Arial" panose="020B0604020202020204" pitchFamily="34" charset="0"/>
                  <a:ea typeface="MS PGothic" panose="020B0600070205080204" pitchFamily="34" charset="-128"/>
                  <a:cs typeface="+mn-cs"/>
                </a:rPr>
                <a:t>1c</a:t>
              </a:r>
              <a:r>
                <a:rPr kumimoji="0" lang="en-US" altLang="en-US" sz="2844"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p:txBody>
        </p:sp>
        <p:grpSp>
          <p:nvGrpSpPr>
            <p:cNvPr id="494701" name="Group 163"/>
            <p:cNvGrpSpPr>
              <a:grpSpLocks/>
            </p:cNvGrpSpPr>
            <p:nvPr/>
          </p:nvGrpSpPr>
          <p:grpSpPr bwMode="auto">
            <a:xfrm>
              <a:off x="-702" y="732"/>
              <a:ext cx="6014" cy="3508"/>
              <a:chOff x="-702" y="732"/>
              <a:chExt cx="6014" cy="3508"/>
            </a:xfrm>
          </p:grpSpPr>
          <p:sp>
            <p:nvSpPr>
              <p:cNvPr id="494703" name="Line 129"/>
              <p:cNvSpPr>
                <a:spLocks noChangeShapeType="1"/>
              </p:cNvSpPr>
              <p:nvPr/>
            </p:nvSpPr>
            <p:spPr bwMode="auto">
              <a:xfrm>
                <a:off x="1043" y="876"/>
                <a:ext cx="0" cy="271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04" name="Line 130"/>
              <p:cNvSpPr>
                <a:spLocks noChangeShapeType="1"/>
              </p:cNvSpPr>
              <p:nvPr/>
            </p:nvSpPr>
            <p:spPr bwMode="auto">
              <a:xfrm>
                <a:off x="971" y="3589"/>
                <a:ext cx="4027"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05" name="Line 131"/>
              <p:cNvSpPr>
                <a:spLocks noChangeShapeType="1"/>
              </p:cNvSpPr>
              <p:nvPr/>
            </p:nvSpPr>
            <p:spPr bwMode="auto">
              <a:xfrm>
                <a:off x="951" y="887"/>
                <a:ext cx="94"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06" name="Line 132"/>
              <p:cNvSpPr>
                <a:spLocks noChangeShapeType="1"/>
              </p:cNvSpPr>
              <p:nvPr/>
            </p:nvSpPr>
            <p:spPr bwMode="auto">
              <a:xfrm>
                <a:off x="951" y="1665"/>
                <a:ext cx="94"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07" name="Line 133"/>
              <p:cNvSpPr>
                <a:spLocks noChangeShapeType="1"/>
              </p:cNvSpPr>
              <p:nvPr/>
            </p:nvSpPr>
            <p:spPr bwMode="auto">
              <a:xfrm>
                <a:off x="951" y="2464"/>
                <a:ext cx="94"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08" name="Line 134"/>
              <p:cNvSpPr>
                <a:spLocks noChangeShapeType="1"/>
              </p:cNvSpPr>
              <p:nvPr/>
            </p:nvSpPr>
            <p:spPr bwMode="auto">
              <a:xfrm>
                <a:off x="951" y="3291"/>
                <a:ext cx="94"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494709" name="Group 135"/>
              <p:cNvGrpSpPr>
                <a:grpSpLocks/>
              </p:cNvGrpSpPr>
              <p:nvPr/>
            </p:nvGrpSpPr>
            <p:grpSpPr bwMode="auto">
              <a:xfrm>
                <a:off x="1175" y="3586"/>
                <a:ext cx="3800" cy="111"/>
                <a:chOff x="1344" y="3358"/>
                <a:chExt cx="3005" cy="99"/>
              </a:xfrm>
            </p:grpSpPr>
            <p:sp>
              <p:nvSpPr>
                <p:cNvPr id="494725" name="Line 136"/>
                <p:cNvSpPr>
                  <a:spLocks noChangeShapeType="1"/>
                </p:cNvSpPr>
                <p:nvPr/>
              </p:nvSpPr>
              <p:spPr bwMode="auto">
                <a:xfrm>
                  <a:off x="1344" y="3358"/>
                  <a:ext cx="0" cy="9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26" name="Line 137"/>
                <p:cNvSpPr>
                  <a:spLocks noChangeShapeType="1"/>
                </p:cNvSpPr>
                <p:nvPr/>
              </p:nvSpPr>
              <p:spPr bwMode="auto">
                <a:xfrm>
                  <a:off x="1943" y="3358"/>
                  <a:ext cx="0" cy="9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27" name="Line 138"/>
                <p:cNvSpPr>
                  <a:spLocks noChangeShapeType="1"/>
                </p:cNvSpPr>
                <p:nvPr/>
              </p:nvSpPr>
              <p:spPr bwMode="auto">
                <a:xfrm>
                  <a:off x="2531" y="3358"/>
                  <a:ext cx="0" cy="9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28" name="Line 139"/>
                <p:cNvSpPr>
                  <a:spLocks noChangeShapeType="1"/>
                </p:cNvSpPr>
                <p:nvPr/>
              </p:nvSpPr>
              <p:spPr bwMode="auto">
                <a:xfrm>
                  <a:off x="3152" y="3358"/>
                  <a:ext cx="0" cy="9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29" name="Line 140"/>
                <p:cNvSpPr>
                  <a:spLocks noChangeShapeType="1"/>
                </p:cNvSpPr>
                <p:nvPr/>
              </p:nvSpPr>
              <p:spPr bwMode="auto">
                <a:xfrm>
                  <a:off x="3746" y="3358"/>
                  <a:ext cx="0" cy="9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30" name="Line 141"/>
                <p:cNvSpPr>
                  <a:spLocks noChangeShapeType="1"/>
                </p:cNvSpPr>
                <p:nvPr/>
              </p:nvSpPr>
              <p:spPr bwMode="auto">
                <a:xfrm>
                  <a:off x="4349" y="3358"/>
                  <a:ext cx="0" cy="99"/>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494710" name="Group 142"/>
              <p:cNvGrpSpPr>
                <a:grpSpLocks/>
              </p:cNvGrpSpPr>
              <p:nvPr/>
            </p:nvGrpSpPr>
            <p:grpSpPr bwMode="auto">
              <a:xfrm>
                <a:off x="930" y="3357"/>
                <a:ext cx="203" cy="180"/>
                <a:chOff x="1161" y="3154"/>
                <a:chExt cx="160" cy="160"/>
              </a:xfrm>
            </p:grpSpPr>
            <p:sp>
              <p:nvSpPr>
                <p:cNvPr id="494723" name="Line 143"/>
                <p:cNvSpPr>
                  <a:spLocks noChangeShapeType="1"/>
                </p:cNvSpPr>
                <p:nvPr/>
              </p:nvSpPr>
              <p:spPr bwMode="auto">
                <a:xfrm flipV="1">
                  <a:off x="1183" y="3209"/>
                  <a:ext cx="138" cy="10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724" name="Line 144"/>
                <p:cNvSpPr>
                  <a:spLocks noChangeShapeType="1"/>
                </p:cNvSpPr>
                <p:nvPr/>
              </p:nvSpPr>
              <p:spPr bwMode="auto">
                <a:xfrm flipV="1">
                  <a:off x="1161" y="3154"/>
                  <a:ext cx="138" cy="10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489591" name="Text Box 149"/>
              <p:cNvSpPr txBox="1">
                <a:spLocks noChangeArrowheads="1"/>
              </p:cNvSpPr>
              <p:nvPr/>
            </p:nvSpPr>
            <p:spPr bwMode="auto">
              <a:xfrm>
                <a:off x="2348" y="3903"/>
                <a:ext cx="1459"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Time (years)</a:t>
                </a:r>
              </a:p>
            </p:txBody>
          </p:sp>
          <p:sp>
            <p:nvSpPr>
              <p:cNvPr id="489592" name="Text Box 155"/>
              <p:cNvSpPr txBox="1">
                <a:spLocks noChangeArrowheads="1"/>
              </p:cNvSpPr>
              <p:nvPr/>
            </p:nvSpPr>
            <p:spPr bwMode="auto">
              <a:xfrm>
                <a:off x="-702" y="728"/>
                <a:ext cx="23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9</a:t>
                </a:r>
              </a:p>
            </p:txBody>
          </p:sp>
          <p:sp>
            <p:nvSpPr>
              <p:cNvPr id="489593" name="Text Box 156"/>
              <p:cNvSpPr>
                <a:spLocks noChangeArrowheads="1"/>
              </p:cNvSpPr>
              <p:nvPr/>
            </p:nvSpPr>
            <p:spPr bwMode="auto">
              <a:xfrm>
                <a:off x="738" y="1547"/>
                <a:ext cx="29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8</a:t>
                </a:r>
              </a:p>
            </p:txBody>
          </p:sp>
          <p:sp>
            <p:nvSpPr>
              <p:cNvPr id="489594" name="Text Box 157"/>
              <p:cNvSpPr txBox="1">
                <a:spLocks noChangeArrowheads="1"/>
              </p:cNvSpPr>
              <p:nvPr/>
            </p:nvSpPr>
            <p:spPr bwMode="auto">
              <a:xfrm>
                <a:off x="738" y="2386"/>
                <a:ext cx="29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7</a:t>
                </a:r>
              </a:p>
            </p:txBody>
          </p:sp>
          <p:sp>
            <p:nvSpPr>
              <p:cNvPr id="489595" name="Text Box 158"/>
              <p:cNvSpPr txBox="1">
                <a:spLocks noChangeArrowheads="1"/>
              </p:cNvSpPr>
              <p:nvPr/>
            </p:nvSpPr>
            <p:spPr bwMode="auto">
              <a:xfrm>
                <a:off x="738" y="3153"/>
                <a:ext cx="296"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6</a:t>
                </a:r>
              </a:p>
            </p:txBody>
          </p:sp>
          <p:sp>
            <p:nvSpPr>
              <p:cNvPr id="489596" name="Text Box 159"/>
              <p:cNvSpPr txBox="1">
                <a:spLocks noChangeArrowheads="1"/>
              </p:cNvSpPr>
              <p:nvPr/>
            </p:nvSpPr>
            <p:spPr bwMode="auto">
              <a:xfrm>
                <a:off x="738" y="3496"/>
                <a:ext cx="2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a:t>
                </a:r>
              </a:p>
            </p:txBody>
          </p:sp>
          <p:sp>
            <p:nvSpPr>
              <p:cNvPr id="489597" name="Text Box 160"/>
              <p:cNvSpPr txBox="1">
                <a:spLocks noChangeArrowheads="1"/>
              </p:cNvSpPr>
              <p:nvPr/>
            </p:nvSpPr>
            <p:spPr bwMode="auto">
              <a:xfrm>
                <a:off x="1032" y="3708"/>
                <a:ext cx="29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a:t>
                </a:r>
              </a:p>
            </p:txBody>
          </p:sp>
          <p:sp>
            <p:nvSpPr>
              <p:cNvPr id="489598" name="Text Box 161"/>
              <p:cNvSpPr txBox="1">
                <a:spLocks noChangeArrowheads="1"/>
              </p:cNvSpPr>
              <p:nvPr/>
            </p:nvSpPr>
            <p:spPr bwMode="auto">
              <a:xfrm>
                <a:off x="1798" y="3708"/>
                <a:ext cx="29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3</a:t>
                </a:r>
              </a:p>
            </p:txBody>
          </p:sp>
          <p:sp>
            <p:nvSpPr>
              <p:cNvPr id="489599" name="Text Box 162"/>
              <p:cNvSpPr txBox="1">
                <a:spLocks noChangeArrowheads="1"/>
              </p:cNvSpPr>
              <p:nvPr/>
            </p:nvSpPr>
            <p:spPr bwMode="auto">
              <a:xfrm>
                <a:off x="2540" y="3708"/>
                <a:ext cx="2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6</a:t>
                </a:r>
              </a:p>
            </p:txBody>
          </p:sp>
          <p:sp>
            <p:nvSpPr>
              <p:cNvPr id="489600" name="Text Box 163"/>
              <p:cNvSpPr txBox="1">
                <a:spLocks noChangeArrowheads="1"/>
              </p:cNvSpPr>
              <p:nvPr/>
            </p:nvSpPr>
            <p:spPr bwMode="auto">
              <a:xfrm>
                <a:off x="3291" y="3703"/>
                <a:ext cx="2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9</a:t>
                </a:r>
              </a:p>
            </p:txBody>
          </p:sp>
          <p:sp>
            <p:nvSpPr>
              <p:cNvPr id="489601" name="Text Box 164"/>
              <p:cNvSpPr txBox="1">
                <a:spLocks noChangeArrowheads="1"/>
              </p:cNvSpPr>
              <p:nvPr/>
            </p:nvSpPr>
            <p:spPr bwMode="auto">
              <a:xfrm>
                <a:off x="3996" y="3720"/>
                <a:ext cx="54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12</a:t>
                </a:r>
              </a:p>
            </p:txBody>
          </p:sp>
          <p:sp>
            <p:nvSpPr>
              <p:cNvPr id="489602" name="Text Box 165"/>
              <p:cNvSpPr txBox="1">
                <a:spLocks noChangeArrowheads="1"/>
              </p:cNvSpPr>
              <p:nvPr/>
            </p:nvSpPr>
            <p:spPr bwMode="auto">
              <a:xfrm>
                <a:off x="4767" y="3720"/>
                <a:ext cx="549"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15</a:t>
                </a:r>
              </a:p>
            </p:txBody>
          </p:sp>
        </p:grpSp>
        <p:sp>
          <p:nvSpPr>
            <p:cNvPr id="489582" name="Text Box 169"/>
            <p:cNvSpPr txBox="1">
              <a:spLocks noChangeArrowheads="1"/>
            </p:cNvSpPr>
            <p:nvPr/>
          </p:nvSpPr>
          <p:spPr bwMode="auto">
            <a:xfrm>
              <a:off x="311" y="151"/>
              <a:ext cx="5893" cy="376"/>
            </a:xfrm>
            <a:prstGeom prst="rect">
              <a:avLst/>
            </a:prstGeom>
            <a:solidFill>
              <a:srgbClr val="FF7F00"/>
            </a:solidFill>
            <a:ln w="9525">
              <a:solidFill>
                <a:srgbClr val="FF7F00"/>
              </a:solidFill>
              <a:miter lim="800000"/>
              <a:headEnd/>
              <a:tailEnd/>
            </a:ln>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UKPDS:  Effect of SU &amp; Metformin Rx on HbA</a:t>
              </a:r>
              <a:r>
                <a:rPr kumimoji="0" lang="en-US" altLang="en-US" sz="2844" b="1" i="0" u="none" strike="noStrike" kern="1200" cap="none" spc="0" normalizeH="0" baseline="-25000" noProof="0">
                  <a:ln>
                    <a:noFill/>
                  </a:ln>
                  <a:solidFill>
                    <a:srgbClr val="FFFFFF"/>
                  </a:solidFill>
                  <a:effectLst/>
                  <a:uLnTx/>
                  <a:uFillTx/>
                  <a:latin typeface="Arial" panose="020B0604020202020204" pitchFamily="34" charset="0"/>
                  <a:ea typeface="MS PGothic" panose="020B0600070205080204" pitchFamily="34" charset="-128"/>
                  <a:cs typeface="+mn-cs"/>
                </a:rPr>
                <a:t>1c</a:t>
              </a:r>
              <a:endParaRPr kumimoji="0" lang="en-US" altLang="en-US" sz="2844"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grpSp>
      <p:grpSp>
        <p:nvGrpSpPr>
          <p:cNvPr id="13" name="Group 156"/>
          <p:cNvGrpSpPr>
            <a:grpSpLocks/>
          </p:cNvGrpSpPr>
          <p:nvPr/>
        </p:nvGrpSpPr>
        <p:grpSpPr bwMode="auto">
          <a:xfrm>
            <a:off x="1484313" y="1516063"/>
            <a:ext cx="7472362" cy="3670300"/>
            <a:chOff x="1670050" y="1274763"/>
            <a:chExt cx="8405524" cy="4129087"/>
          </a:xfrm>
        </p:grpSpPr>
        <p:grpSp>
          <p:nvGrpSpPr>
            <p:cNvPr id="494606" name="Group 136"/>
            <p:cNvGrpSpPr>
              <a:grpSpLocks/>
            </p:cNvGrpSpPr>
            <p:nvPr/>
          </p:nvGrpSpPr>
          <p:grpSpPr bwMode="auto">
            <a:xfrm>
              <a:off x="1708150" y="1522413"/>
              <a:ext cx="6305550" cy="2755900"/>
              <a:chOff x="1076" y="953"/>
              <a:chExt cx="3972" cy="1736"/>
            </a:xfrm>
          </p:grpSpPr>
          <p:grpSp>
            <p:nvGrpSpPr>
              <p:cNvPr id="494667" name="Group 4"/>
              <p:cNvGrpSpPr>
                <a:grpSpLocks/>
              </p:cNvGrpSpPr>
              <p:nvPr/>
            </p:nvGrpSpPr>
            <p:grpSpPr bwMode="auto">
              <a:xfrm>
                <a:off x="1121" y="972"/>
                <a:ext cx="3866" cy="1686"/>
                <a:chOff x="1311" y="1032"/>
                <a:chExt cx="3058" cy="1500"/>
              </a:xfrm>
            </p:grpSpPr>
            <p:sp>
              <p:nvSpPr>
                <p:cNvPr id="494684" name="Line 5"/>
                <p:cNvSpPr>
                  <a:spLocks noChangeShapeType="1"/>
                </p:cNvSpPr>
                <p:nvPr/>
              </p:nvSpPr>
              <p:spPr bwMode="auto">
                <a:xfrm>
                  <a:off x="1310" y="2430"/>
                  <a:ext cx="240" cy="9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85" name="Line 6"/>
                <p:cNvSpPr>
                  <a:spLocks noChangeShapeType="1"/>
                </p:cNvSpPr>
                <p:nvPr/>
              </p:nvSpPr>
              <p:spPr bwMode="auto">
                <a:xfrm flipV="1">
                  <a:off x="1547" y="2021"/>
                  <a:ext cx="615" cy="51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86" name="Line 7"/>
                <p:cNvSpPr>
                  <a:spLocks noChangeShapeType="1"/>
                </p:cNvSpPr>
                <p:nvPr/>
              </p:nvSpPr>
              <p:spPr bwMode="auto">
                <a:xfrm flipV="1">
                  <a:off x="2125" y="1970"/>
                  <a:ext cx="246" cy="6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nvGrpSpPr>
                <p:cNvPr id="494687" name="Group 8"/>
                <p:cNvGrpSpPr>
                  <a:grpSpLocks/>
                </p:cNvGrpSpPr>
                <p:nvPr/>
              </p:nvGrpSpPr>
              <p:grpSpPr bwMode="auto">
                <a:xfrm>
                  <a:off x="2367" y="1032"/>
                  <a:ext cx="2002" cy="937"/>
                  <a:chOff x="2367" y="1032"/>
                  <a:chExt cx="2002" cy="937"/>
                </a:xfrm>
              </p:grpSpPr>
              <p:sp>
                <p:nvSpPr>
                  <p:cNvPr id="494688" name="Line 9"/>
                  <p:cNvSpPr>
                    <a:spLocks noChangeShapeType="1"/>
                  </p:cNvSpPr>
                  <p:nvPr/>
                </p:nvSpPr>
                <p:spPr bwMode="auto">
                  <a:xfrm flipV="1">
                    <a:off x="2367" y="1661"/>
                    <a:ext cx="208" cy="30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89" name="Line 10"/>
                  <p:cNvSpPr>
                    <a:spLocks noChangeShapeType="1"/>
                  </p:cNvSpPr>
                  <p:nvPr/>
                </p:nvSpPr>
                <p:spPr bwMode="auto">
                  <a:xfrm flipV="1">
                    <a:off x="2523" y="1600"/>
                    <a:ext cx="252" cy="7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0" name="Line 11"/>
                  <p:cNvSpPr>
                    <a:spLocks noChangeShapeType="1"/>
                  </p:cNvSpPr>
                  <p:nvPr/>
                </p:nvSpPr>
                <p:spPr bwMode="auto">
                  <a:xfrm flipV="1">
                    <a:off x="2779" y="1439"/>
                    <a:ext cx="180" cy="15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1" name="Line 12"/>
                  <p:cNvSpPr>
                    <a:spLocks noChangeShapeType="1"/>
                  </p:cNvSpPr>
                  <p:nvPr/>
                </p:nvSpPr>
                <p:spPr bwMode="auto">
                  <a:xfrm>
                    <a:off x="2963" y="1439"/>
                    <a:ext cx="19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2" name="Line 13"/>
                  <p:cNvSpPr>
                    <a:spLocks noChangeShapeType="1"/>
                  </p:cNvSpPr>
                  <p:nvPr/>
                </p:nvSpPr>
                <p:spPr bwMode="auto">
                  <a:xfrm flipV="1">
                    <a:off x="3181" y="1373"/>
                    <a:ext cx="204" cy="6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3" name="Line 14"/>
                  <p:cNvSpPr>
                    <a:spLocks noChangeShapeType="1"/>
                  </p:cNvSpPr>
                  <p:nvPr/>
                </p:nvSpPr>
                <p:spPr bwMode="auto">
                  <a:xfrm flipV="1">
                    <a:off x="3375" y="1283"/>
                    <a:ext cx="214" cy="9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4" name="Line 15"/>
                  <p:cNvSpPr>
                    <a:spLocks noChangeShapeType="1"/>
                  </p:cNvSpPr>
                  <p:nvPr/>
                </p:nvSpPr>
                <p:spPr bwMode="auto">
                  <a:xfrm flipV="1">
                    <a:off x="3569" y="1141"/>
                    <a:ext cx="204" cy="15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5" name="Line 16"/>
                  <p:cNvSpPr>
                    <a:spLocks noChangeShapeType="1"/>
                  </p:cNvSpPr>
                  <p:nvPr/>
                </p:nvSpPr>
                <p:spPr bwMode="auto">
                  <a:xfrm>
                    <a:off x="3749" y="1151"/>
                    <a:ext cx="22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6" name="Line 17"/>
                  <p:cNvSpPr>
                    <a:spLocks noChangeShapeType="1"/>
                  </p:cNvSpPr>
                  <p:nvPr/>
                </p:nvSpPr>
                <p:spPr bwMode="auto">
                  <a:xfrm flipV="1">
                    <a:off x="3967" y="1051"/>
                    <a:ext cx="199" cy="10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97" name="Line 18"/>
                  <p:cNvSpPr>
                    <a:spLocks noChangeShapeType="1"/>
                  </p:cNvSpPr>
                  <p:nvPr/>
                </p:nvSpPr>
                <p:spPr bwMode="auto">
                  <a:xfrm>
                    <a:off x="4147" y="1032"/>
                    <a:ext cx="222" cy="11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sp>
            <p:nvSpPr>
              <p:cNvPr id="489548" name="Oval 65"/>
              <p:cNvSpPr>
                <a:spLocks noChangeArrowheads="1"/>
              </p:cNvSpPr>
              <p:nvPr/>
            </p:nvSpPr>
            <p:spPr bwMode="auto">
              <a:xfrm>
                <a:off x="4915" y="1079"/>
                <a:ext cx="133"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9" name="Oval 66"/>
              <p:cNvSpPr>
                <a:spLocks noChangeArrowheads="1"/>
              </p:cNvSpPr>
              <p:nvPr/>
            </p:nvSpPr>
            <p:spPr bwMode="auto">
              <a:xfrm>
                <a:off x="4664" y="953"/>
                <a:ext cx="133"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0" name="Oval 67"/>
              <p:cNvSpPr>
                <a:spLocks noChangeArrowheads="1"/>
              </p:cNvSpPr>
              <p:nvPr/>
            </p:nvSpPr>
            <p:spPr bwMode="auto">
              <a:xfrm>
                <a:off x="4419" y="1066"/>
                <a:ext cx="133" cy="109"/>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1" name="Oval 68"/>
              <p:cNvSpPr>
                <a:spLocks noChangeArrowheads="1"/>
              </p:cNvSpPr>
              <p:nvPr/>
            </p:nvSpPr>
            <p:spPr bwMode="auto">
              <a:xfrm>
                <a:off x="4160" y="1060"/>
                <a:ext cx="135"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2" name="Oval 69"/>
              <p:cNvSpPr>
                <a:spLocks noChangeArrowheads="1"/>
              </p:cNvSpPr>
              <p:nvPr/>
            </p:nvSpPr>
            <p:spPr bwMode="auto">
              <a:xfrm>
                <a:off x="3905" y="1228"/>
                <a:ext cx="133" cy="108"/>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3" name="Oval 70"/>
              <p:cNvSpPr>
                <a:spLocks noChangeArrowheads="1"/>
              </p:cNvSpPr>
              <p:nvPr/>
            </p:nvSpPr>
            <p:spPr bwMode="auto">
              <a:xfrm>
                <a:off x="3654" y="1309"/>
                <a:ext cx="133" cy="108"/>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4" name="Oval 71"/>
              <p:cNvSpPr>
                <a:spLocks noChangeArrowheads="1"/>
              </p:cNvSpPr>
              <p:nvPr/>
            </p:nvSpPr>
            <p:spPr bwMode="auto">
              <a:xfrm>
                <a:off x="3409" y="1372"/>
                <a:ext cx="133" cy="108"/>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5" name="Oval 72"/>
              <p:cNvSpPr>
                <a:spLocks noChangeArrowheads="1"/>
              </p:cNvSpPr>
              <p:nvPr/>
            </p:nvSpPr>
            <p:spPr bwMode="auto">
              <a:xfrm>
                <a:off x="3152" y="1390"/>
                <a:ext cx="134" cy="108"/>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6" name="Oval 73"/>
              <p:cNvSpPr>
                <a:spLocks noChangeArrowheads="1"/>
              </p:cNvSpPr>
              <p:nvPr/>
            </p:nvSpPr>
            <p:spPr bwMode="auto">
              <a:xfrm>
                <a:off x="2899" y="1561"/>
                <a:ext cx="133" cy="109"/>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7" name="Oval 74"/>
              <p:cNvSpPr>
                <a:spLocks noChangeArrowheads="1"/>
              </p:cNvSpPr>
              <p:nvPr/>
            </p:nvSpPr>
            <p:spPr bwMode="auto">
              <a:xfrm>
                <a:off x="2636" y="1642"/>
                <a:ext cx="133" cy="110"/>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8" name="Oval 75"/>
              <p:cNvSpPr>
                <a:spLocks noChangeArrowheads="1"/>
              </p:cNvSpPr>
              <p:nvPr/>
            </p:nvSpPr>
            <p:spPr bwMode="auto">
              <a:xfrm>
                <a:off x="2393" y="1967"/>
                <a:ext cx="133"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59" name="Oval 76"/>
              <p:cNvSpPr>
                <a:spLocks noChangeArrowheads="1"/>
              </p:cNvSpPr>
              <p:nvPr/>
            </p:nvSpPr>
            <p:spPr bwMode="auto">
              <a:xfrm>
                <a:off x="2106" y="2046"/>
                <a:ext cx="134" cy="112"/>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60" name="Oval 77"/>
              <p:cNvSpPr>
                <a:spLocks noChangeArrowheads="1"/>
              </p:cNvSpPr>
              <p:nvPr/>
            </p:nvSpPr>
            <p:spPr bwMode="auto">
              <a:xfrm>
                <a:off x="1846" y="2222"/>
                <a:ext cx="134"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61" name="Oval 78"/>
              <p:cNvSpPr>
                <a:spLocks noChangeArrowheads="1"/>
              </p:cNvSpPr>
              <p:nvPr/>
            </p:nvSpPr>
            <p:spPr bwMode="auto">
              <a:xfrm>
                <a:off x="1611" y="2433"/>
                <a:ext cx="135" cy="108"/>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62" name="Oval 79"/>
              <p:cNvSpPr>
                <a:spLocks noChangeArrowheads="1"/>
              </p:cNvSpPr>
              <p:nvPr/>
            </p:nvSpPr>
            <p:spPr bwMode="auto">
              <a:xfrm>
                <a:off x="1350" y="2578"/>
                <a:ext cx="135"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63" name="Oval 80"/>
              <p:cNvSpPr>
                <a:spLocks noChangeArrowheads="1"/>
              </p:cNvSpPr>
              <p:nvPr/>
            </p:nvSpPr>
            <p:spPr bwMode="auto">
              <a:xfrm>
                <a:off x="1076" y="2489"/>
                <a:ext cx="132" cy="111"/>
              </a:xfrm>
              <a:prstGeom prst="ellipse">
                <a:avLst/>
              </a:prstGeom>
              <a:solidFill>
                <a:srgbClr val="FFFF00"/>
              </a:solidFill>
              <a:ln w="9525">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sp>
          <p:nvSpPr>
            <p:cNvPr id="489487" name="Text Box 150"/>
            <p:cNvSpPr txBox="1">
              <a:spLocks noChangeArrowheads="1"/>
            </p:cNvSpPr>
            <p:nvPr/>
          </p:nvSpPr>
          <p:spPr bwMode="auto">
            <a:xfrm>
              <a:off x="2436136" y="1765895"/>
              <a:ext cx="1835751"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Conventional</a:t>
              </a:r>
            </a:p>
          </p:txBody>
        </p:sp>
        <p:pic>
          <p:nvPicPr>
            <p:cNvPr id="494608" name="Picture 145" descr="yellow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47690" flipH="1">
              <a:off x="4192910" y="1897034"/>
              <a:ext cx="7032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89" name="Text Box 151"/>
            <p:cNvSpPr txBox="1">
              <a:spLocks noChangeArrowheads="1"/>
            </p:cNvSpPr>
            <p:nvPr/>
          </p:nvSpPr>
          <p:spPr bwMode="auto">
            <a:xfrm>
              <a:off x="8020176" y="1274763"/>
              <a:ext cx="1964325" cy="41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B0FF89"/>
                  </a:solidFill>
                  <a:effectLst/>
                  <a:uLnTx/>
                  <a:uFillTx/>
                  <a:latin typeface="Arial" panose="020B0604020202020204" pitchFamily="34" charset="0"/>
                  <a:ea typeface="MS PGothic" panose="020B0600070205080204" pitchFamily="34" charset="-128"/>
                  <a:cs typeface="+mn-cs"/>
                </a:rPr>
                <a:t>Glibenclamide</a:t>
              </a:r>
            </a:p>
          </p:txBody>
        </p:sp>
        <p:pic>
          <p:nvPicPr>
            <p:cNvPr id="494610" name="Picture 146" descr="green arro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630251" flipH="1" flipV="1">
              <a:off x="7932738" y="1425575"/>
              <a:ext cx="9207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4611" name="Group 135"/>
            <p:cNvGrpSpPr>
              <a:grpSpLocks/>
            </p:cNvGrpSpPr>
            <p:nvPr/>
          </p:nvGrpSpPr>
          <p:grpSpPr bwMode="auto">
            <a:xfrm>
              <a:off x="1670050" y="1920875"/>
              <a:ext cx="6348413" cy="3346450"/>
              <a:chOff x="1052" y="1210"/>
              <a:chExt cx="3999" cy="2108"/>
            </a:xfrm>
          </p:grpSpPr>
          <p:sp>
            <p:nvSpPr>
              <p:cNvPr id="494646" name="Line 36"/>
              <p:cNvSpPr>
                <a:spLocks noChangeShapeType="1"/>
              </p:cNvSpPr>
              <p:nvPr/>
            </p:nvSpPr>
            <p:spPr bwMode="auto">
              <a:xfrm>
                <a:off x="1139" y="2547"/>
                <a:ext cx="282" cy="771"/>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7" name="Line 37"/>
              <p:cNvSpPr>
                <a:spLocks noChangeShapeType="1"/>
              </p:cNvSpPr>
              <p:nvPr/>
            </p:nvSpPr>
            <p:spPr bwMode="auto">
              <a:xfrm flipV="1">
                <a:off x="1421" y="3004"/>
                <a:ext cx="240" cy="298"/>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8" name="Line 38"/>
              <p:cNvSpPr>
                <a:spLocks noChangeShapeType="1"/>
              </p:cNvSpPr>
              <p:nvPr/>
            </p:nvSpPr>
            <p:spPr bwMode="auto">
              <a:xfrm flipV="1">
                <a:off x="1684" y="2898"/>
                <a:ext cx="258" cy="106"/>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9" name="Line 39"/>
              <p:cNvSpPr>
                <a:spLocks noChangeShapeType="1"/>
              </p:cNvSpPr>
              <p:nvPr/>
            </p:nvSpPr>
            <p:spPr bwMode="auto">
              <a:xfrm flipV="1">
                <a:off x="1942" y="2638"/>
                <a:ext cx="245" cy="271"/>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50" name="Line 40"/>
              <p:cNvSpPr>
                <a:spLocks noChangeShapeType="1"/>
              </p:cNvSpPr>
              <p:nvPr/>
            </p:nvSpPr>
            <p:spPr bwMode="auto">
              <a:xfrm flipV="1">
                <a:off x="2198" y="2403"/>
                <a:ext cx="258" cy="229"/>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51" name="Line 45"/>
              <p:cNvSpPr>
                <a:spLocks noChangeShapeType="1"/>
              </p:cNvSpPr>
              <p:nvPr/>
            </p:nvSpPr>
            <p:spPr bwMode="auto">
              <a:xfrm flipV="1">
                <a:off x="3713" y="1574"/>
                <a:ext cx="252" cy="74"/>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52" name="Line 46"/>
              <p:cNvSpPr>
                <a:spLocks noChangeShapeType="1"/>
              </p:cNvSpPr>
              <p:nvPr/>
            </p:nvSpPr>
            <p:spPr bwMode="auto">
              <a:xfrm>
                <a:off x="3958" y="1558"/>
                <a:ext cx="283" cy="133"/>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53" name="Line 47"/>
              <p:cNvSpPr>
                <a:spLocks noChangeShapeType="1"/>
              </p:cNvSpPr>
              <p:nvPr/>
            </p:nvSpPr>
            <p:spPr bwMode="auto">
              <a:xfrm flipV="1">
                <a:off x="4216" y="1457"/>
                <a:ext cx="275" cy="255"/>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54" name="Line 48"/>
              <p:cNvSpPr>
                <a:spLocks noChangeShapeType="1"/>
              </p:cNvSpPr>
              <p:nvPr/>
            </p:nvSpPr>
            <p:spPr bwMode="auto">
              <a:xfrm flipV="1">
                <a:off x="4468" y="1414"/>
                <a:ext cx="256" cy="43"/>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55" name="Line 49"/>
              <p:cNvSpPr>
                <a:spLocks noChangeShapeType="1"/>
              </p:cNvSpPr>
              <p:nvPr/>
            </p:nvSpPr>
            <p:spPr bwMode="auto">
              <a:xfrm flipV="1">
                <a:off x="4743" y="1286"/>
                <a:ext cx="258" cy="138"/>
              </a:xfrm>
              <a:prstGeom prst="line">
                <a:avLst/>
              </a:prstGeom>
              <a:noFill/>
              <a:ln w="38100">
                <a:solidFill>
                  <a:srgbClr val="B0FF8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89536" name="AutoShape 109"/>
              <p:cNvSpPr>
                <a:spLocks noChangeArrowheads="1"/>
              </p:cNvSpPr>
              <p:nvPr/>
            </p:nvSpPr>
            <p:spPr bwMode="auto">
              <a:xfrm>
                <a:off x="4901" y="1210"/>
                <a:ext cx="150"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37" name="AutoShape 110"/>
              <p:cNvSpPr>
                <a:spLocks noChangeArrowheads="1"/>
              </p:cNvSpPr>
              <p:nvPr/>
            </p:nvSpPr>
            <p:spPr bwMode="auto">
              <a:xfrm>
                <a:off x="4663" y="1318"/>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38" name="AutoShape 111"/>
              <p:cNvSpPr>
                <a:spLocks noChangeArrowheads="1"/>
              </p:cNvSpPr>
              <p:nvPr/>
            </p:nvSpPr>
            <p:spPr bwMode="auto">
              <a:xfrm>
                <a:off x="4402" y="1389"/>
                <a:ext cx="150"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39" name="AutoShape 112"/>
              <p:cNvSpPr>
                <a:spLocks noChangeArrowheads="1"/>
              </p:cNvSpPr>
              <p:nvPr/>
            </p:nvSpPr>
            <p:spPr bwMode="auto">
              <a:xfrm>
                <a:off x="4145" y="1604"/>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0" name="AutoShape 113"/>
              <p:cNvSpPr>
                <a:spLocks noChangeArrowheads="1"/>
              </p:cNvSpPr>
              <p:nvPr/>
            </p:nvSpPr>
            <p:spPr bwMode="auto">
              <a:xfrm>
                <a:off x="3904" y="1461"/>
                <a:ext cx="152"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1" name="AutoShape 114"/>
              <p:cNvSpPr>
                <a:spLocks noChangeArrowheads="1"/>
              </p:cNvSpPr>
              <p:nvPr/>
            </p:nvSpPr>
            <p:spPr bwMode="auto">
              <a:xfrm>
                <a:off x="3641" y="1552"/>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2" name="AutoShape 120"/>
              <p:cNvSpPr>
                <a:spLocks noChangeArrowheads="1"/>
              </p:cNvSpPr>
              <p:nvPr/>
            </p:nvSpPr>
            <p:spPr bwMode="auto">
              <a:xfrm>
                <a:off x="2376" y="2335"/>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3" name="AutoShape 121"/>
              <p:cNvSpPr>
                <a:spLocks noChangeArrowheads="1"/>
              </p:cNvSpPr>
              <p:nvPr/>
            </p:nvSpPr>
            <p:spPr bwMode="auto">
              <a:xfrm>
                <a:off x="2106" y="2541"/>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4" name="AutoShape 122"/>
              <p:cNvSpPr>
                <a:spLocks noChangeArrowheads="1"/>
              </p:cNvSpPr>
              <p:nvPr/>
            </p:nvSpPr>
            <p:spPr bwMode="auto">
              <a:xfrm>
                <a:off x="1052" y="2461"/>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5" name="AutoShape 124"/>
              <p:cNvSpPr>
                <a:spLocks noChangeArrowheads="1"/>
              </p:cNvSpPr>
              <p:nvPr/>
            </p:nvSpPr>
            <p:spPr bwMode="auto">
              <a:xfrm>
                <a:off x="1595" y="2936"/>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46" name="AutoShape 125"/>
              <p:cNvSpPr>
                <a:spLocks noChangeArrowheads="1"/>
              </p:cNvSpPr>
              <p:nvPr/>
            </p:nvSpPr>
            <p:spPr bwMode="auto">
              <a:xfrm>
                <a:off x="1848" y="2812"/>
                <a:ext cx="151" cy="138"/>
              </a:xfrm>
              <a:prstGeom prst="triangle">
                <a:avLst>
                  <a:gd name="adj" fmla="val 50000"/>
                </a:avLst>
              </a:prstGeom>
              <a:solidFill>
                <a:srgbClr val="B0FF89"/>
              </a:solidFill>
              <a:ln w="9525">
                <a:solidFill>
                  <a:srgbClr val="B0FF89"/>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grpSp>
          <p:nvGrpSpPr>
            <p:cNvPr id="494612" name="Group 147"/>
            <p:cNvGrpSpPr>
              <a:grpSpLocks/>
            </p:cNvGrpSpPr>
            <p:nvPr/>
          </p:nvGrpSpPr>
          <p:grpSpPr bwMode="auto">
            <a:xfrm>
              <a:off x="1754188" y="2241550"/>
              <a:ext cx="6242050" cy="3162300"/>
              <a:chOff x="1105" y="1412"/>
              <a:chExt cx="3932" cy="1992"/>
            </a:xfrm>
          </p:grpSpPr>
          <p:grpSp>
            <p:nvGrpSpPr>
              <p:cNvPr id="494615" name="Group 155"/>
              <p:cNvGrpSpPr>
                <a:grpSpLocks/>
              </p:cNvGrpSpPr>
              <p:nvPr/>
            </p:nvGrpSpPr>
            <p:grpSpPr bwMode="auto">
              <a:xfrm>
                <a:off x="1119" y="1473"/>
                <a:ext cx="3853" cy="1920"/>
                <a:chOff x="1126" y="1473"/>
                <a:chExt cx="3853" cy="1920"/>
              </a:xfrm>
            </p:grpSpPr>
            <p:sp>
              <p:nvSpPr>
                <p:cNvPr id="494632" name="Line 51"/>
                <p:cNvSpPr>
                  <a:spLocks noChangeShapeType="1"/>
                </p:cNvSpPr>
                <p:nvPr/>
              </p:nvSpPr>
              <p:spPr bwMode="auto">
                <a:xfrm>
                  <a:off x="1126" y="2558"/>
                  <a:ext cx="300" cy="835"/>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3" name="Line 52"/>
                <p:cNvSpPr>
                  <a:spLocks noChangeShapeType="1"/>
                </p:cNvSpPr>
                <p:nvPr/>
              </p:nvSpPr>
              <p:spPr bwMode="auto">
                <a:xfrm flipV="1">
                  <a:off x="1419" y="3068"/>
                  <a:ext cx="509" cy="292"/>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4" name="Line 53"/>
                <p:cNvSpPr>
                  <a:spLocks noChangeShapeType="1"/>
                </p:cNvSpPr>
                <p:nvPr/>
              </p:nvSpPr>
              <p:spPr bwMode="auto">
                <a:xfrm flipV="1">
                  <a:off x="1928" y="2977"/>
                  <a:ext cx="258" cy="97"/>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5" name="Line 54"/>
                <p:cNvSpPr>
                  <a:spLocks noChangeShapeType="1"/>
                </p:cNvSpPr>
                <p:nvPr/>
              </p:nvSpPr>
              <p:spPr bwMode="auto">
                <a:xfrm flipV="1">
                  <a:off x="2169" y="2813"/>
                  <a:ext cx="262" cy="181"/>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6" name="Line 55"/>
                <p:cNvSpPr>
                  <a:spLocks noChangeShapeType="1"/>
                </p:cNvSpPr>
                <p:nvPr/>
              </p:nvSpPr>
              <p:spPr bwMode="auto">
                <a:xfrm flipV="1">
                  <a:off x="2444" y="2578"/>
                  <a:ext cx="251" cy="256"/>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7" name="Line 56"/>
                <p:cNvSpPr>
                  <a:spLocks noChangeShapeType="1"/>
                </p:cNvSpPr>
                <p:nvPr/>
              </p:nvSpPr>
              <p:spPr bwMode="auto">
                <a:xfrm flipV="1">
                  <a:off x="2701" y="2494"/>
                  <a:ext cx="258" cy="68"/>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8" name="Line 57"/>
                <p:cNvSpPr>
                  <a:spLocks noChangeShapeType="1"/>
                </p:cNvSpPr>
                <p:nvPr/>
              </p:nvSpPr>
              <p:spPr bwMode="auto">
                <a:xfrm flipV="1">
                  <a:off x="2964" y="2159"/>
                  <a:ext cx="252" cy="324"/>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39" name="Line 58"/>
                <p:cNvSpPr>
                  <a:spLocks noChangeShapeType="1"/>
                </p:cNvSpPr>
                <p:nvPr/>
              </p:nvSpPr>
              <p:spPr bwMode="auto">
                <a:xfrm>
                  <a:off x="3198" y="2170"/>
                  <a:ext cx="258" cy="0"/>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0" name="Line 59"/>
                <p:cNvSpPr>
                  <a:spLocks noChangeShapeType="1"/>
                </p:cNvSpPr>
                <p:nvPr/>
              </p:nvSpPr>
              <p:spPr bwMode="auto">
                <a:xfrm flipV="1">
                  <a:off x="3461" y="1823"/>
                  <a:ext cx="276" cy="346"/>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1" name="Line 60"/>
                <p:cNvSpPr>
                  <a:spLocks noChangeShapeType="1"/>
                </p:cNvSpPr>
                <p:nvPr/>
              </p:nvSpPr>
              <p:spPr bwMode="auto">
                <a:xfrm flipV="1">
                  <a:off x="3719" y="1759"/>
                  <a:ext cx="276" cy="91"/>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2" name="Line 61"/>
                <p:cNvSpPr>
                  <a:spLocks noChangeShapeType="1"/>
                </p:cNvSpPr>
                <p:nvPr/>
              </p:nvSpPr>
              <p:spPr bwMode="auto">
                <a:xfrm flipV="1">
                  <a:off x="3983" y="1536"/>
                  <a:ext cx="256" cy="223"/>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3" name="Line 62"/>
                <p:cNvSpPr>
                  <a:spLocks noChangeShapeType="1"/>
                </p:cNvSpPr>
                <p:nvPr/>
              </p:nvSpPr>
              <p:spPr bwMode="auto">
                <a:xfrm>
                  <a:off x="4227" y="1536"/>
                  <a:ext cx="251" cy="160"/>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4" name="Line 63"/>
                <p:cNvSpPr>
                  <a:spLocks noChangeShapeType="1"/>
                </p:cNvSpPr>
                <p:nvPr/>
              </p:nvSpPr>
              <p:spPr bwMode="auto">
                <a:xfrm flipV="1">
                  <a:off x="4497" y="1525"/>
                  <a:ext cx="234" cy="165"/>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494645" name="Line 64"/>
                <p:cNvSpPr>
                  <a:spLocks noChangeShapeType="1"/>
                </p:cNvSpPr>
                <p:nvPr/>
              </p:nvSpPr>
              <p:spPr bwMode="auto">
                <a:xfrm flipV="1">
                  <a:off x="4706" y="1473"/>
                  <a:ext cx="273" cy="100"/>
                </a:xfrm>
                <a:prstGeom prst="line">
                  <a:avLst/>
                </a:prstGeom>
                <a:noFill/>
                <a:ln w="38100">
                  <a:solidFill>
                    <a:srgbClr val="FF7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489496" name="Rectangle 83"/>
              <p:cNvSpPr>
                <a:spLocks noChangeArrowheads="1"/>
              </p:cNvSpPr>
              <p:nvPr/>
            </p:nvSpPr>
            <p:spPr bwMode="auto">
              <a:xfrm>
                <a:off x="4917" y="1412"/>
                <a:ext cx="120" cy="112"/>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497" name="Rectangle 84"/>
              <p:cNvSpPr>
                <a:spLocks noChangeArrowheads="1"/>
              </p:cNvSpPr>
              <p:nvPr/>
            </p:nvSpPr>
            <p:spPr bwMode="auto">
              <a:xfrm>
                <a:off x="4648" y="1479"/>
                <a:ext cx="121" cy="108"/>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498" name="Rectangle 85"/>
              <p:cNvSpPr>
                <a:spLocks noChangeArrowheads="1"/>
              </p:cNvSpPr>
              <p:nvPr/>
            </p:nvSpPr>
            <p:spPr bwMode="auto">
              <a:xfrm>
                <a:off x="4404" y="1609"/>
                <a:ext cx="121"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499" name="Rectangle 89"/>
              <p:cNvSpPr>
                <a:spLocks noChangeArrowheads="1"/>
              </p:cNvSpPr>
              <p:nvPr/>
            </p:nvSpPr>
            <p:spPr bwMode="auto">
              <a:xfrm>
                <a:off x="4159" y="1497"/>
                <a:ext cx="120" cy="110"/>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0" name="Rectangle 90"/>
              <p:cNvSpPr>
                <a:spLocks noChangeArrowheads="1"/>
              </p:cNvSpPr>
              <p:nvPr/>
            </p:nvSpPr>
            <p:spPr bwMode="auto">
              <a:xfrm>
                <a:off x="3915" y="1713"/>
                <a:ext cx="119" cy="110"/>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1" name="Rectangle 94"/>
              <p:cNvSpPr>
                <a:spLocks noChangeArrowheads="1"/>
              </p:cNvSpPr>
              <p:nvPr/>
            </p:nvSpPr>
            <p:spPr bwMode="auto">
              <a:xfrm>
                <a:off x="2638" y="2538"/>
                <a:ext cx="120"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2" name="Rectangle 95"/>
              <p:cNvSpPr>
                <a:spLocks noChangeArrowheads="1"/>
              </p:cNvSpPr>
              <p:nvPr/>
            </p:nvSpPr>
            <p:spPr bwMode="auto">
              <a:xfrm>
                <a:off x="3645" y="1795"/>
                <a:ext cx="120" cy="108"/>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3" name="Rectangle 96"/>
              <p:cNvSpPr>
                <a:spLocks noChangeArrowheads="1"/>
              </p:cNvSpPr>
              <p:nvPr/>
            </p:nvSpPr>
            <p:spPr bwMode="auto">
              <a:xfrm>
                <a:off x="2891" y="2440"/>
                <a:ext cx="120"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4" name="Rectangle 99"/>
              <p:cNvSpPr>
                <a:spLocks noChangeArrowheads="1"/>
              </p:cNvSpPr>
              <p:nvPr/>
            </p:nvSpPr>
            <p:spPr bwMode="auto">
              <a:xfrm>
                <a:off x="3394" y="2104"/>
                <a:ext cx="120"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5" name="Rectangle 100"/>
              <p:cNvSpPr>
                <a:spLocks noChangeArrowheads="1"/>
              </p:cNvSpPr>
              <p:nvPr/>
            </p:nvSpPr>
            <p:spPr bwMode="auto">
              <a:xfrm>
                <a:off x="3162" y="2127"/>
                <a:ext cx="119" cy="109"/>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6" name="Rectangle 102"/>
              <p:cNvSpPr>
                <a:spLocks noChangeArrowheads="1"/>
              </p:cNvSpPr>
              <p:nvPr/>
            </p:nvSpPr>
            <p:spPr bwMode="auto">
              <a:xfrm>
                <a:off x="1873" y="3002"/>
                <a:ext cx="120" cy="109"/>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7" name="Rectangle 103"/>
              <p:cNvSpPr>
                <a:spLocks noChangeArrowheads="1"/>
              </p:cNvSpPr>
              <p:nvPr/>
            </p:nvSpPr>
            <p:spPr bwMode="auto">
              <a:xfrm>
                <a:off x="1594" y="3164"/>
                <a:ext cx="119" cy="109"/>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8" name="Rectangle 106"/>
              <p:cNvSpPr>
                <a:spLocks noChangeArrowheads="1"/>
              </p:cNvSpPr>
              <p:nvPr/>
            </p:nvSpPr>
            <p:spPr bwMode="auto">
              <a:xfrm>
                <a:off x="2133" y="2932"/>
                <a:ext cx="119"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09" name="Rectangle 107"/>
              <p:cNvSpPr>
                <a:spLocks noChangeArrowheads="1"/>
              </p:cNvSpPr>
              <p:nvPr/>
            </p:nvSpPr>
            <p:spPr bwMode="auto">
              <a:xfrm>
                <a:off x="2378" y="2776"/>
                <a:ext cx="120" cy="109"/>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10" name="Rectangle 126"/>
              <p:cNvSpPr>
                <a:spLocks noChangeArrowheads="1"/>
              </p:cNvSpPr>
              <p:nvPr/>
            </p:nvSpPr>
            <p:spPr bwMode="auto">
              <a:xfrm>
                <a:off x="1353" y="3293"/>
                <a:ext cx="117"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511" name="Rectangle 128"/>
              <p:cNvSpPr>
                <a:spLocks noChangeArrowheads="1"/>
              </p:cNvSpPr>
              <p:nvPr/>
            </p:nvSpPr>
            <p:spPr bwMode="auto">
              <a:xfrm>
                <a:off x="1105" y="2565"/>
                <a:ext cx="120" cy="111"/>
              </a:xfrm>
              <a:prstGeom prst="rect">
                <a:avLst/>
              </a:prstGeom>
              <a:solidFill>
                <a:srgbClr val="FF7F00"/>
              </a:solidFill>
              <a:ln w="9525">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grpSp>
        <p:sp>
          <p:nvSpPr>
            <p:cNvPr id="489493" name="Text Box 153"/>
            <p:cNvSpPr txBox="1">
              <a:spLocks noChangeArrowheads="1"/>
            </p:cNvSpPr>
            <p:nvPr/>
          </p:nvSpPr>
          <p:spPr bwMode="auto">
            <a:xfrm>
              <a:off x="8630903" y="2719586"/>
              <a:ext cx="1444671"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7F00"/>
                  </a:solidFill>
                  <a:effectLst/>
                  <a:uLnTx/>
                  <a:uFillTx/>
                  <a:latin typeface="Arial" panose="020B0604020202020204" pitchFamily="34" charset="0"/>
                  <a:ea typeface="MS PGothic" panose="020B0600070205080204" pitchFamily="34" charset="-128"/>
                  <a:cs typeface="+mn-cs"/>
                </a:rPr>
                <a:t>Metformin</a:t>
              </a:r>
            </a:p>
          </p:txBody>
        </p:sp>
        <p:pic>
          <p:nvPicPr>
            <p:cNvPr id="494614" name="Picture 147" descr="Orang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52247" flipH="1">
              <a:off x="8054182" y="2297906"/>
              <a:ext cx="6492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TextBox 142"/>
          <p:cNvSpPr txBox="1">
            <a:spLocks noChangeArrowheads="1"/>
          </p:cNvSpPr>
          <p:nvPr/>
        </p:nvSpPr>
        <p:spPr bwMode="auto">
          <a:xfrm>
            <a:off x="-9525" y="6153150"/>
            <a:ext cx="30845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44" b="1" i="1" u="none" strike="noStrike" kern="1200" cap="none" spc="0" normalizeH="0" baseline="0" noProof="0">
                <a:ln>
                  <a:noFill/>
                </a:ln>
                <a:solidFill>
                  <a:srgbClr val="FFFFFF"/>
                </a:solidFill>
                <a:effectLst/>
                <a:uLnTx/>
                <a:uFillTx/>
                <a:latin typeface="Helvetica" panose="020B0604020202020204" pitchFamily="34" charset="0"/>
                <a:ea typeface="MS PGothic" panose="020B0600070205080204" pitchFamily="34" charset="-128"/>
                <a:cs typeface="+mn-cs"/>
              </a:rPr>
              <a:t>UKPDS 352:837-853 and 853-865, 1998</a:t>
            </a:r>
          </a:p>
        </p:txBody>
      </p:sp>
      <p:grpSp>
        <p:nvGrpSpPr>
          <p:cNvPr id="11" name="Group 140"/>
          <p:cNvGrpSpPr>
            <a:grpSpLocks/>
          </p:cNvGrpSpPr>
          <p:nvPr/>
        </p:nvGrpSpPr>
        <p:grpSpPr bwMode="auto">
          <a:xfrm>
            <a:off x="3521075" y="2627313"/>
            <a:ext cx="2747963" cy="960437"/>
            <a:chOff x="2488" y="1592"/>
            <a:chExt cx="1948" cy="680"/>
          </a:xfrm>
        </p:grpSpPr>
        <p:sp>
          <p:nvSpPr>
            <p:cNvPr id="489484" name="AutoShape 138"/>
            <p:cNvSpPr>
              <a:spLocks noChangeArrowheads="1"/>
            </p:cNvSpPr>
            <p:nvPr/>
          </p:nvSpPr>
          <p:spPr bwMode="auto">
            <a:xfrm rot="2351593">
              <a:off x="2488" y="1919"/>
              <a:ext cx="673" cy="353"/>
            </a:xfrm>
            <a:prstGeom prst="leftRightArrow">
              <a:avLst>
                <a:gd name="adj1" fmla="val 40778"/>
                <a:gd name="adj2" fmla="val 46189"/>
              </a:avLst>
            </a:prstGeom>
            <a:solidFill>
              <a:srgbClr val="FF66FF"/>
            </a:solidFill>
            <a:ln w="9525">
              <a:solidFill>
                <a:schemeClr val="tx1"/>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endParaRPr>
            </a:p>
          </p:txBody>
        </p:sp>
        <p:sp>
          <p:nvSpPr>
            <p:cNvPr id="489485" name="Text Box 139"/>
            <p:cNvSpPr txBox="1">
              <a:spLocks noChangeArrowheads="1"/>
            </p:cNvSpPr>
            <p:nvPr/>
          </p:nvSpPr>
          <p:spPr bwMode="auto">
            <a:xfrm rot="20594736">
              <a:off x="3852" y="1592"/>
              <a:ext cx="584" cy="337"/>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000000"/>
                  </a:solidFill>
                  <a:effectLst/>
                  <a:uLnTx/>
                  <a:uFillTx/>
                  <a:latin typeface="Helvetica" panose="020B0604020202020204" pitchFamily="34" charset="0"/>
                  <a:ea typeface="MS PGothic" panose="020B0600070205080204" pitchFamily="34" charset="-128"/>
                  <a:cs typeface="+mn-cs"/>
                </a:rPr>
                <a:t>37%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fade">
                                      <p:cBhvr>
                                        <p:cTn id="10" dur="2000"/>
                                        <p:tgtEl>
                                          <p:spTgt spid="1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394"/>
                                        </p:tgtEl>
                                        <p:attrNameLst>
                                          <p:attrName>style.visibility</p:attrName>
                                        </p:attrNameLst>
                                      </p:cBhvr>
                                      <p:to>
                                        <p:strVal val="visible"/>
                                      </p:to>
                                    </p:set>
                                    <p:animEffect transition="in" filter="wipe(left)">
                                      <p:cBhvr>
                                        <p:cTn id="18" dur="500"/>
                                        <p:tgtEl>
                                          <p:spTgt spid="15394"/>
                                        </p:tgtEl>
                                      </p:cBhvr>
                                    </p:animEffect>
                                  </p:childTnLst>
                                </p:cTn>
                              </p:par>
                              <p:par>
                                <p:cTn id="19" presetID="22" presetClass="entr" presetSubtype="8"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out)">
                                      <p:cBhvr>
                                        <p:cTn id="26" dur="500"/>
                                        <p:tgtEl>
                                          <p:spTgt spid="11"/>
                                        </p:tgtEl>
                                      </p:cBhvr>
                                    </p:animEffect>
                                  </p:childTnLst>
                                </p:cTn>
                              </p:par>
                              <p:par>
                                <p:cTn id="27" presetID="10" presetClass="exit" presetSubtype="0" fill="hold"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4" grpId="0" animBg="1"/>
      <p:bldP spid="14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rved Right Arrow 55">
            <a:extLst>
              <a:ext uri="{FF2B5EF4-FFF2-40B4-BE49-F238E27FC236}">
                <a16:creationId xmlns:a16="http://schemas.microsoft.com/office/drawing/2014/main" id="{F75E71CC-CD19-F844-B107-E47620FD477B}"/>
              </a:ext>
            </a:extLst>
          </p:cNvPr>
          <p:cNvSpPr/>
          <p:nvPr/>
        </p:nvSpPr>
        <p:spPr bwMode="auto">
          <a:xfrm rot="8863302" flipV="1">
            <a:off x="6192636" y="2452059"/>
            <a:ext cx="987655" cy="3236446"/>
          </a:xfrm>
          <a:prstGeom prst="curvedRightArrow">
            <a:avLst/>
          </a:prstGeom>
          <a:solidFill>
            <a:srgbClr val="85FF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16" name="Curved Right Arrow 15">
            <a:extLst>
              <a:ext uri="{FF2B5EF4-FFF2-40B4-BE49-F238E27FC236}">
                <a16:creationId xmlns:a16="http://schemas.microsoft.com/office/drawing/2014/main" id="{C4A123DD-1B08-1042-8ECD-777F7E29FA6A}"/>
              </a:ext>
            </a:extLst>
          </p:cNvPr>
          <p:cNvSpPr/>
          <p:nvPr/>
        </p:nvSpPr>
        <p:spPr bwMode="auto">
          <a:xfrm rot="2649912">
            <a:off x="1020134" y="2480086"/>
            <a:ext cx="987655" cy="3236446"/>
          </a:xfrm>
          <a:prstGeom prst="curvedRightArrow">
            <a:avLst/>
          </a:prstGeom>
          <a:solidFill>
            <a:srgbClr val="FF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17" name="Rectangle 16">
            <a:extLst>
              <a:ext uri="{FF2B5EF4-FFF2-40B4-BE49-F238E27FC236}">
                <a16:creationId xmlns:a16="http://schemas.microsoft.com/office/drawing/2014/main" id="{B87E5FFA-C578-8849-A4DE-75AC4B0589CD}"/>
              </a:ext>
            </a:extLst>
          </p:cNvPr>
          <p:cNvSpPr/>
          <p:nvPr/>
        </p:nvSpPr>
        <p:spPr bwMode="auto">
          <a:xfrm>
            <a:off x="1355398" y="1872762"/>
            <a:ext cx="5868385" cy="1635688"/>
          </a:xfrm>
          <a:prstGeom prst="rect">
            <a:avLst/>
          </a:prstGeom>
          <a:solidFill>
            <a:srgbClr val="00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15" name="Rectangle 14">
            <a:extLst>
              <a:ext uri="{FF2B5EF4-FFF2-40B4-BE49-F238E27FC236}">
                <a16:creationId xmlns:a16="http://schemas.microsoft.com/office/drawing/2014/main" id="{CE33E88C-2D2F-2343-828E-544412D3A13D}"/>
              </a:ext>
            </a:extLst>
          </p:cNvPr>
          <p:cNvSpPr/>
          <p:nvPr/>
        </p:nvSpPr>
        <p:spPr bwMode="auto">
          <a:xfrm>
            <a:off x="432422" y="2901841"/>
            <a:ext cx="1859864" cy="73427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57" name="Rectangle 56">
            <a:extLst>
              <a:ext uri="{FF2B5EF4-FFF2-40B4-BE49-F238E27FC236}">
                <a16:creationId xmlns:a16="http://schemas.microsoft.com/office/drawing/2014/main" id="{947F570A-EA02-8341-8055-7347FFF09340}"/>
              </a:ext>
            </a:extLst>
          </p:cNvPr>
          <p:cNvSpPr/>
          <p:nvPr/>
        </p:nvSpPr>
        <p:spPr bwMode="auto">
          <a:xfrm>
            <a:off x="5946890" y="3029935"/>
            <a:ext cx="3041022" cy="803092"/>
          </a:xfrm>
          <a:prstGeom prst="rect">
            <a:avLst/>
          </a:prstGeom>
          <a:solidFill>
            <a:srgbClr val="FFCCFF"/>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Helvetica" pitchFamily="34" charset="0"/>
              <a:ea typeface="+mn-ea"/>
              <a:cs typeface="+mn-cs"/>
            </a:endParaRPr>
          </a:p>
        </p:txBody>
      </p:sp>
      <p:sp>
        <p:nvSpPr>
          <p:cNvPr id="55" name="Rectangle 54">
            <a:extLst>
              <a:ext uri="{FF2B5EF4-FFF2-40B4-BE49-F238E27FC236}">
                <a16:creationId xmlns:a16="http://schemas.microsoft.com/office/drawing/2014/main" id="{14E2E303-C975-3E42-B20C-D91C9CCA3DA7}"/>
              </a:ext>
            </a:extLst>
          </p:cNvPr>
          <p:cNvSpPr/>
          <p:nvPr/>
        </p:nvSpPr>
        <p:spPr bwMode="auto">
          <a:xfrm>
            <a:off x="4995790" y="5583546"/>
            <a:ext cx="2003093" cy="800393"/>
          </a:xfrm>
          <a:prstGeom prst="rect">
            <a:avLst/>
          </a:prstGeom>
          <a:solidFill>
            <a:srgbClr val="85FF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54" name="Rectangle 53">
            <a:extLst>
              <a:ext uri="{FF2B5EF4-FFF2-40B4-BE49-F238E27FC236}">
                <a16:creationId xmlns:a16="http://schemas.microsoft.com/office/drawing/2014/main" id="{8CB843A8-B21E-DB47-BE90-9C1EFF0E8BA0}"/>
              </a:ext>
            </a:extLst>
          </p:cNvPr>
          <p:cNvSpPr/>
          <p:nvPr/>
        </p:nvSpPr>
        <p:spPr bwMode="auto">
          <a:xfrm>
            <a:off x="3404319" y="3570799"/>
            <a:ext cx="2196107" cy="1007242"/>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53" name="Rectangle 52">
            <a:extLst>
              <a:ext uri="{FF2B5EF4-FFF2-40B4-BE49-F238E27FC236}">
                <a16:creationId xmlns:a16="http://schemas.microsoft.com/office/drawing/2014/main" id="{947F570A-EA02-8341-8055-7347FFF09340}"/>
              </a:ext>
            </a:extLst>
          </p:cNvPr>
          <p:cNvSpPr/>
          <p:nvPr/>
        </p:nvSpPr>
        <p:spPr bwMode="auto">
          <a:xfrm>
            <a:off x="987615" y="5606159"/>
            <a:ext cx="2751473" cy="783141"/>
          </a:xfrm>
          <a:prstGeom prst="rect">
            <a:avLst/>
          </a:prstGeom>
          <a:solidFill>
            <a:srgbClr val="FF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30" name="TextBox 29">
            <a:extLst>
              <a:ext uri="{FF2B5EF4-FFF2-40B4-BE49-F238E27FC236}">
                <a16:creationId xmlns:a16="http://schemas.microsoft.com/office/drawing/2014/main" id="{0EE3FC5A-51C4-C44A-8172-6399C877ED95}"/>
              </a:ext>
            </a:extLst>
          </p:cNvPr>
          <p:cNvSpPr txBox="1"/>
          <p:nvPr/>
        </p:nvSpPr>
        <p:spPr>
          <a:xfrm>
            <a:off x="6292634" y="2887061"/>
            <a:ext cx="287771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a:solidFill>
                  <a:srgbClr val="000000"/>
                </a:solidFill>
                <a:latin typeface="Arial"/>
              </a:rPr>
              <a:t>M</a:t>
            </a:r>
            <a:r>
              <a:rPr kumimoji="0" lang="en-US" sz="6000" b="1" i="0" u="none" strike="noStrike" kern="1200" cap="none" spc="0" normalizeH="0" baseline="0" noProof="0">
                <a:ln>
                  <a:noFill/>
                </a:ln>
                <a:solidFill>
                  <a:srgbClr val="000000"/>
                </a:solidFill>
                <a:effectLst/>
                <a:uLnTx/>
                <a:uFillTx/>
                <a:latin typeface="Arial"/>
                <a:ea typeface="MS PGothic" pitchFamily="34" charset="-128"/>
                <a:cs typeface="+mn-cs"/>
              </a:rPr>
              <a:t>AFLD</a:t>
            </a:r>
            <a:endParaRPr kumimoji="0" lang="en-US" sz="6000" b="1" i="0" u="none" strike="noStrike" kern="1200" cap="none" spc="0" normalizeH="0" baseline="0" noProof="0" dirty="0">
              <a:ln>
                <a:noFill/>
              </a:ln>
              <a:solidFill>
                <a:srgbClr val="000000"/>
              </a:solidFill>
              <a:effectLst/>
              <a:uLnTx/>
              <a:uFillTx/>
              <a:latin typeface="Arial"/>
              <a:ea typeface="MS PGothic" pitchFamily="34" charset="-128"/>
              <a:cs typeface="+mn-cs"/>
            </a:endParaRPr>
          </a:p>
        </p:txBody>
      </p:sp>
      <p:sp>
        <p:nvSpPr>
          <p:cNvPr id="31" name="TextBox 30">
            <a:extLst>
              <a:ext uri="{FF2B5EF4-FFF2-40B4-BE49-F238E27FC236}">
                <a16:creationId xmlns:a16="http://schemas.microsoft.com/office/drawing/2014/main" id="{21BBE878-14F1-7E4E-927E-941CCA5E9BE7}"/>
              </a:ext>
            </a:extLst>
          </p:cNvPr>
          <p:cNvSpPr txBox="1"/>
          <p:nvPr/>
        </p:nvSpPr>
        <p:spPr>
          <a:xfrm>
            <a:off x="3811169" y="3561547"/>
            <a:ext cx="1810111"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a:ea typeface="MS PGothic" pitchFamily="34" charset="-128"/>
                <a:cs typeface="+mn-cs"/>
              </a:rPr>
              <a:t>CVD</a:t>
            </a:r>
          </a:p>
        </p:txBody>
      </p:sp>
      <p:sp>
        <p:nvSpPr>
          <p:cNvPr id="32" name="TextBox 31">
            <a:extLst>
              <a:ext uri="{FF2B5EF4-FFF2-40B4-BE49-F238E27FC236}">
                <a16:creationId xmlns:a16="http://schemas.microsoft.com/office/drawing/2014/main" id="{8B64F700-B67B-E74A-B11F-26CCC65E045F}"/>
              </a:ext>
            </a:extLst>
          </p:cNvPr>
          <p:cNvSpPr txBox="1"/>
          <p:nvPr/>
        </p:nvSpPr>
        <p:spPr>
          <a:xfrm>
            <a:off x="5279072" y="5480594"/>
            <a:ext cx="1685077"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a:ea typeface="MS PGothic" pitchFamily="34" charset="-128"/>
                <a:cs typeface="+mn-cs"/>
              </a:rPr>
              <a:t>CKD</a:t>
            </a:r>
          </a:p>
        </p:txBody>
      </p:sp>
      <p:sp>
        <p:nvSpPr>
          <p:cNvPr id="34" name="TextBox 33">
            <a:extLst>
              <a:ext uri="{FF2B5EF4-FFF2-40B4-BE49-F238E27FC236}">
                <a16:creationId xmlns:a16="http://schemas.microsoft.com/office/drawing/2014/main" id="{79BA8AC5-D38C-1E49-8574-6FCBBBA94B9E}"/>
              </a:ext>
            </a:extLst>
          </p:cNvPr>
          <p:cNvSpPr txBox="1"/>
          <p:nvPr/>
        </p:nvSpPr>
        <p:spPr>
          <a:xfrm>
            <a:off x="1274344" y="5463007"/>
            <a:ext cx="2480487"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a:ea typeface="MS PGothic" pitchFamily="34" charset="-128"/>
                <a:cs typeface="+mn-cs"/>
              </a:rPr>
              <a:t>Weight</a:t>
            </a:r>
          </a:p>
        </p:txBody>
      </p:sp>
      <p:sp>
        <p:nvSpPr>
          <p:cNvPr id="9" name="Down Arrow 8">
            <a:extLst>
              <a:ext uri="{FF2B5EF4-FFF2-40B4-BE49-F238E27FC236}">
                <a16:creationId xmlns:a16="http://schemas.microsoft.com/office/drawing/2014/main" id="{CD98C767-684B-B14C-A4ED-5C1FA280BD31}"/>
              </a:ext>
            </a:extLst>
          </p:cNvPr>
          <p:cNvSpPr/>
          <p:nvPr/>
        </p:nvSpPr>
        <p:spPr bwMode="auto">
          <a:xfrm>
            <a:off x="469491" y="3000375"/>
            <a:ext cx="350283" cy="502999"/>
          </a:xfrm>
          <a:prstGeom prst="downArrow">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38" name="Down Arrow 37">
            <a:extLst>
              <a:ext uri="{FF2B5EF4-FFF2-40B4-BE49-F238E27FC236}">
                <a16:creationId xmlns:a16="http://schemas.microsoft.com/office/drawing/2014/main" id="{438F86C5-FEF5-5643-95C8-833131DD5A50}"/>
              </a:ext>
            </a:extLst>
          </p:cNvPr>
          <p:cNvSpPr/>
          <p:nvPr/>
        </p:nvSpPr>
        <p:spPr bwMode="auto">
          <a:xfrm>
            <a:off x="993070" y="5680936"/>
            <a:ext cx="350283" cy="502999"/>
          </a:xfrm>
          <a:prstGeom prst="downArrow">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47" name="Down Arrow 46">
            <a:extLst>
              <a:ext uri="{FF2B5EF4-FFF2-40B4-BE49-F238E27FC236}">
                <a16:creationId xmlns:a16="http://schemas.microsoft.com/office/drawing/2014/main" id="{9B5BAE32-9927-CA4D-846D-6597057A1894}"/>
              </a:ext>
            </a:extLst>
          </p:cNvPr>
          <p:cNvSpPr/>
          <p:nvPr/>
        </p:nvSpPr>
        <p:spPr bwMode="auto">
          <a:xfrm>
            <a:off x="3524632" y="3827847"/>
            <a:ext cx="350283" cy="502999"/>
          </a:xfrm>
          <a:prstGeom prst="down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49" name="Down Arrow 48">
            <a:extLst>
              <a:ext uri="{FF2B5EF4-FFF2-40B4-BE49-F238E27FC236}">
                <a16:creationId xmlns:a16="http://schemas.microsoft.com/office/drawing/2014/main" id="{770EE93D-97D8-744F-8621-284CBC389257}"/>
              </a:ext>
            </a:extLst>
          </p:cNvPr>
          <p:cNvSpPr/>
          <p:nvPr/>
        </p:nvSpPr>
        <p:spPr bwMode="auto">
          <a:xfrm>
            <a:off x="5046064" y="5740871"/>
            <a:ext cx="350283" cy="502999"/>
          </a:xfrm>
          <a:prstGeom prst="downArrow">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51" name="Down Arrow 50">
            <a:extLst>
              <a:ext uri="{FF2B5EF4-FFF2-40B4-BE49-F238E27FC236}">
                <a16:creationId xmlns:a16="http://schemas.microsoft.com/office/drawing/2014/main" id="{C2E50DC4-3C69-484F-9A9B-DA588624523E}"/>
              </a:ext>
            </a:extLst>
          </p:cNvPr>
          <p:cNvSpPr/>
          <p:nvPr/>
        </p:nvSpPr>
        <p:spPr bwMode="auto">
          <a:xfrm>
            <a:off x="5956000" y="3166863"/>
            <a:ext cx="350283" cy="502999"/>
          </a:xfrm>
          <a:prstGeom prst="downArrow">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60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3" name="Text Box 2">
            <a:extLst>
              <a:ext uri="{FF2B5EF4-FFF2-40B4-BE49-F238E27FC236}">
                <a16:creationId xmlns:a16="http://schemas.microsoft.com/office/drawing/2014/main" id="{48A86B67-419F-1FCE-E355-31DDC34402B5}"/>
              </a:ext>
            </a:extLst>
          </p:cNvPr>
          <p:cNvSpPr txBox="1">
            <a:spLocks noChangeArrowheads="1"/>
          </p:cNvSpPr>
          <p:nvPr/>
        </p:nvSpPr>
        <p:spPr bwMode="auto">
          <a:xfrm>
            <a:off x="140605" y="476313"/>
            <a:ext cx="8798382" cy="1200329"/>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Helvetica" panose="020B0604020202020204" pitchFamily="34" charset="0"/>
                <a:ea typeface="MS PGothic" pitchFamily="34" charset="-128"/>
                <a:cs typeface="+mn-cs"/>
              </a:rPr>
              <a:t>COMBINATION THERAPY </a:t>
            </a:r>
            <a:r>
              <a:rPr kumimoji="0" lang="en-US" altLang="en-US" sz="4000" b="1" i="0" u="none" strike="noStrike" kern="1200" cap="none" spc="0" normalizeH="0" baseline="0" noProof="0" dirty="0">
                <a:ln>
                  <a:noFill/>
                </a:ln>
                <a:solidFill>
                  <a:srgbClr val="FF0000"/>
                </a:solidFill>
                <a:effectLst/>
                <a:uLnTx/>
                <a:uFillTx/>
                <a:latin typeface="Helvetica" panose="020B0604020202020204" pitchFamily="34" charset="0"/>
                <a:ea typeface="MS PGothic" pitchFamily="34" charset="-128"/>
                <a:cs typeface="+mn-cs"/>
              </a:rPr>
              <a:t>IN THE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Helvetica" panose="020B0604020202020204" pitchFamily="34" charset="0"/>
                <a:ea typeface="MS PGothic" pitchFamily="34" charset="-128"/>
                <a:cs typeface="+mn-cs"/>
              </a:rPr>
              <a:t>CARDIO-RENAL-METABOLIC ERA</a:t>
            </a:r>
          </a:p>
        </p:txBody>
      </p:sp>
      <p:sp>
        <p:nvSpPr>
          <p:cNvPr id="37" name="Down Arrow 36">
            <a:extLst>
              <a:ext uri="{FF2B5EF4-FFF2-40B4-BE49-F238E27FC236}">
                <a16:creationId xmlns:a16="http://schemas.microsoft.com/office/drawing/2014/main" id="{08F51C13-8A6D-C745-A919-FF838CE54192}"/>
              </a:ext>
            </a:extLst>
          </p:cNvPr>
          <p:cNvSpPr/>
          <p:nvPr/>
        </p:nvSpPr>
        <p:spPr bwMode="auto">
          <a:xfrm rot="18240000">
            <a:off x="4985215" y="1642070"/>
            <a:ext cx="602632" cy="1545035"/>
          </a:xfrm>
          <a:prstGeom prst="downArrow">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2" name="Down Arrow 36">
            <a:extLst>
              <a:ext uri="{FF2B5EF4-FFF2-40B4-BE49-F238E27FC236}">
                <a16:creationId xmlns:a16="http://schemas.microsoft.com/office/drawing/2014/main" id="{E8C10D18-30C0-8E55-6B00-F16B178979E2}"/>
              </a:ext>
            </a:extLst>
          </p:cNvPr>
          <p:cNvSpPr/>
          <p:nvPr/>
        </p:nvSpPr>
        <p:spPr bwMode="auto">
          <a:xfrm rot="3960000">
            <a:off x="3198417" y="1218946"/>
            <a:ext cx="632193" cy="2392432"/>
          </a:xfrm>
          <a:prstGeom prst="downArrow">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7" name="Down Arrow 6">
            <a:extLst>
              <a:ext uri="{FF2B5EF4-FFF2-40B4-BE49-F238E27FC236}">
                <a16:creationId xmlns:a16="http://schemas.microsoft.com/office/drawing/2014/main" id="{44D8201C-64C4-3A4C-A4FB-088DB05C0EB7}"/>
              </a:ext>
            </a:extLst>
          </p:cNvPr>
          <p:cNvSpPr/>
          <p:nvPr/>
        </p:nvSpPr>
        <p:spPr bwMode="auto">
          <a:xfrm>
            <a:off x="4315006" y="1507524"/>
            <a:ext cx="546039" cy="1931951"/>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14" name="Rectangle 13">
            <a:extLst>
              <a:ext uri="{FF2B5EF4-FFF2-40B4-BE49-F238E27FC236}">
                <a16:creationId xmlns:a16="http://schemas.microsoft.com/office/drawing/2014/main" id="{8DF767DF-7D31-C74D-8835-F669E897C1D4}"/>
              </a:ext>
            </a:extLst>
          </p:cNvPr>
          <p:cNvSpPr/>
          <p:nvPr/>
        </p:nvSpPr>
        <p:spPr bwMode="auto">
          <a:xfrm>
            <a:off x="4458526" y="1507524"/>
            <a:ext cx="251785" cy="753762"/>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Helvetica" pitchFamily="34" charset="0"/>
              <a:ea typeface="MS PGothic" pitchFamily="34" charset="-128"/>
              <a:cs typeface="+mn-cs"/>
            </a:endParaRPr>
          </a:p>
        </p:txBody>
      </p:sp>
      <p:sp>
        <p:nvSpPr>
          <p:cNvPr id="5" name="TextBox 4">
            <a:extLst>
              <a:ext uri="{FF2B5EF4-FFF2-40B4-BE49-F238E27FC236}">
                <a16:creationId xmlns:a16="http://schemas.microsoft.com/office/drawing/2014/main" id="{385017E0-2E21-1B48-A97D-53A019CB6BAE}"/>
              </a:ext>
            </a:extLst>
          </p:cNvPr>
          <p:cNvSpPr txBox="1"/>
          <p:nvPr/>
        </p:nvSpPr>
        <p:spPr>
          <a:xfrm>
            <a:off x="718247" y="2719552"/>
            <a:ext cx="1596912"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Arial"/>
                <a:ea typeface="MS PGothic" pitchFamily="34" charset="-128"/>
                <a:cs typeface="+mn-cs"/>
              </a:rPr>
              <a:t>A1c</a:t>
            </a:r>
          </a:p>
        </p:txBody>
      </p:sp>
    </p:spTree>
    <p:extLst>
      <p:ext uri="{BB962C8B-B14F-4D97-AF65-F5344CB8AC3E}">
        <p14:creationId xmlns:p14="http://schemas.microsoft.com/office/powerpoint/2010/main" val="1012980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B7903FFF-3ECC-2E4A-AC3D-4BF8EBB160B0}"/>
              </a:ext>
            </a:extLst>
          </p:cNvPr>
          <p:cNvGrpSpPr/>
          <p:nvPr/>
        </p:nvGrpSpPr>
        <p:grpSpPr>
          <a:xfrm rot="10800000">
            <a:off x="7336648" y="3687655"/>
            <a:ext cx="344618" cy="596641"/>
            <a:chOff x="6916510" y="2650047"/>
            <a:chExt cx="344618" cy="596641"/>
          </a:xfrm>
        </p:grpSpPr>
        <p:cxnSp>
          <p:nvCxnSpPr>
            <p:cNvPr id="78" name="Straight Connector 77">
              <a:extLst>
                <a:ext uri="{FF2B5EF4-FFF2-40B4-BE49-F238E27FC236}">
                  <a16:creationId xmlns:a16="http://schemas.microsoft.com/office/drawing/2014/main" id="{88E45CF5-1EAB-104D-803D-30A88510B4E3}"/>
                </a:ext>
              </a:extLst>
            </p:cNvPr>
            <p:cNvCxnSpPr>
              <a:cxnSpLocks/>
            </p:cNvCxnSpPr>
            <p:nvPr/>
          </p:nvCxnSpPr>
          <p:spPr bwMode="auto">
            <a:xfrm flipH="1" flipV="1">
              <a:off x="7071594" y="2662574"/>
              <a:ext cx="0" cy="584114"/>
            </a:xfrm>
            <a:prstGeom prst="line">
              <a:avLst/>
            </a:prstGeom>
            <a:noFill/>
            <a:ln w="38100"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1CF73321-110E-8C44-B73B-4A82C5D9513E}"/>
                </a:ext>
              </a:extLst>
            </p:cNvPr>
            <p:cNvCxnSpPr>
              <a:cxnSpLocks/>
            </p:cNvCxnSpPr>
            <p:nvPr/>
          </p:nvCxnSpPr>
          <p:spPr bwMode="auto">
            <a:xfrm flipV="1">
              <a:off x="6916510" y="2650047"/>
              <a:ext cx="344618" cy="1"/>
            </a:xfrm>
            <a:prstGeom prst="line">
              <a:avLst/>
            </a:prstGeom>
            <a:noFill/>
            <a:ln w="38100" cap="flat" cmpd="sng" algn="ctr">
              <a:solidFill>
                <a:schemeClr val="bg1"/>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461350CB-BFA7-694F-9E56-33E711830EAB}"/>
              </a:ext>
            </a:extLst>
          </p:cNvPr>
          <p:cNvGrpSpPr/>
          <p:nvPr/>
        </p:nvGrpSpPr>
        <p:grpSpPr>
          <a:xfrm rot="10800000">
            <a:off x="4850534" y="4030134"/>
            <a:ext cx="344618" cy="596641"/>
            <a:chOff x="6916510" y="2650047"/>
            <a:chExt cx="344618" cy="596641"/>
          </a:xfrm>
        </p:grpSpPr>
        <p:cxnSp>
          <p:nvCxnSpPr>
            <p:cNvPr id="75" name="Straight Connector 74">
              <a:extLst>
                <a:ext uri="{FF2B5EF4-FFF2-40B4-BE49-F238E27FC236}">
                  <a16:creationId xmlns:a16="http://schemas.microsoft.com/office/drawing/2014/main" id="{D333117C-2145-5B46-9A1E-4B3B60BFF362}"/>
                </a:ext>
              </a:extLst>
            </p:cNvPr>
            <p:cNvCxnSpPr>
              <a:cxnSpLocks/>
            </p:cNvCxnSpPr>
            <p:nvPr/>
          </p:nvCxnSpPr>
          <p:spPr bwMode="auto">
            <a:xfrm flipH="1" flipV="1">
              <a:off x="7071594" y="2662574"/>
              <a:ext cx="0" cy="584114"/>
            </a:xfrm>
            <a:prstGeom prst="line">
              <a:avLst/>
            </a:prstGeom>
            <a:noFill/>
            <a:ln w="38100"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BFE401FA-9B14-A546-8B71-038C711F4414}"/>
                </a:ext>
              </a:extLst>
            </p:cNvPr>
            <p:cNvCxnSpPr>
              <a:cxnSpLocks/>
            </p:cNvCxnSpPr>
            <p:nvPr/>
          </p:nvCxnSpPr>
          <p:spPr bwMode="auto">
            <a:xfrm flipV="1">
              <a:off x="6916510" y="2650047"/>
              <a:ext cx="344618" cy="1"/>
            </a:xfrm>
            <a:prstGeom prst="line">
              <a:avLst/>
            </a:prstGeom>
            <a:noFill/>
            <a:ln w="38100" cap="flat" cmpd="sng" algn="ctr">
              <a:solidFill>
                <a:schemeClr val="bg1"/>
              </a:solidFill>
              <a:prstDash val="solid"/>
              <a:round/>
              <a:headEnd type="none" w="med" len="med"/>
              <a:tailEnd type="none" w="med" len="med"/>
            </a:ln>
            <a:effectLst/>
          </p:spPr>
        </p:cxnSp>
      </p:grpSp>
      <p:grpSp>
        <p:nvGrpSpPr>
          <p:cNvPr id="7" name="Group 6">
            <a:extLst>
              <a:ext uri="{FF2B5EF4-FFF2-40B4-BE49-F238E27FC236}">
                <a16:creationId xmlns:a16="http://schemas.microsoft.com/office/drawing/2014/main" id="{9F7DBCE7-904D-0D48-90C9-3C8804C67950}"/>
              </a:ext>
            </a:extLst>
          </p:cNvPr>
          <p:cNvGrpSpPr/>
          <p:nvPr/>
        </p:nvGrpSpPr>
        <p:grpSpPr>
          <a:xfrm rot="10800000">
            <a:off x="2364418" y="5196826"/>
            <a:ext cx="344618" cy="596641"/>
            <a:chOff x="6916510" y="2650047"/>
            <a:chExt cx="344618" cy="596641"/>
          </a:xfrm>
        </p:grpSpPr>
        <p:cxnSp>
          <p:nvCxnSpPr>
            <p:cNvPr id="65" name="Straight Connector 64">
              <a:extLst>
                <a:ext uri="{FF2B5EF4-FFF2-40B4-BE49-F238E27FC236}">
                  <a16:creationId xmlns:a16="http://schemas.microsoft.com/office/drawing/2014/main" id="{C10E8708-701B-7C4F-80FD-B6261604E1D7}"/>
                </a:ext>
              </a:extLst>
            </p:cNvPr>
            <p:cNvCxnSpPr>
              <a:cxnSpLocks/>
            </p:cNvCxnSpPr>
            <p:nvPr/>
          </p:nvCxnSpPr>
          <p:spPr bwMode="auto">
            <a:xfrm flipH="1" flipV="1">
              <a:off x="7071594" y="2662574"/>
              <a:ext cx="0" cy="584114"/>
            </a:xfrm>
            <a:prstGeom prst="line">
              <a:avLst/>
            </a:prstGeom>
            <a:noFill/>
            <a:ln w="38100"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8E83D20F-D1A4-314A-9B3C-A2A7E7DDCAE7}"/>
                </a:ext>
              </a:extLst>
            </p:cNvPr>
            <p:cNvCxnSpPr>
              <a:cxnSpLocks/>
            </p:cNvCxnSpPr>
            <p:nvPr/>
          </p:nvCxnSpPr>
          <p:spPr bwMode="auto">
            <a:xfrm flipV="1">
              <a:off x="6916510" y="2650047"/>
              <a:ext cx="344618" cy="1"/>
            </a:xfrm>
            <a:prstGeom prst="line">
              <a:avLst/>
            </a:prstGeom>
            <a:noFill/>
            <a:ln w="38100" cap="flat" cmpd="sng" algn="ctr">
              <a:solidFill>
                <a:schemeClr val="bg1"/>
              </a:solidFill>
              <a:prstDash val="solid"/>
              <a:round/>
              <a:headEnd type="none" w="med" len="med"/>
              <a:tailEnd type="none" w="med" len="med"/>
            </a:ln>
            <a:effectLst/>
          </p:spPr>
        </p:cxnSp>
      </p:grpSp>
      <p:sp>
        <p:nvSpPr>
          <p:cNvPr id="2" name="TextBox 1">
            <a:extLst>
              <a:ext uri="{FF2B5EF4-FFF2-40B4-BE49-F238E27FC236}">
                <a16:creationId xmlns:a16="http://schemas.microsoft.com/office/drawing/2014/main" id="{3DC829ED-F575-059D-6741-59C4B280CA8F}"/>
              </a:ext>
            </a:extLst>
          </p:cNvPr>
          <p:cNvSpPr txBox="1"/>
          <p:nvPr/>
        </p:nvSpPr>
        <p:spPr>
          <a:xfrm rot="16200000">
            <a:off x="-878603" y="3455187"/>
            <a:ext cx="2548646"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Decrement in A1c (%)</a:t>
            </a:r>
          </a:p>
        </p:txBody>
      </p:sp>
      <p:sp>
        <p:nvSpPr>
          <p:cNvPr id="3" name="Text Box 2">
            <a:extLst>
              <a:ext uri="{FF2B5EF4-FFF2-40B4-BE49-F238E27FC236}">
                <a16:creationId xmlns:a16="http://schemas.microsoft.com/office/drawing/2014/main" id="{48A86B67-419F-1FCE-E355-31DDC34402B5}"/>
              </a:ext>
            </a:extLst>
          </p:cNvPr>
          <p:cNvSpPr txBox="1">
            <a:spLocks noChangeArrowheads="1"/>
          </p:cNvSpPr>
          <p:nvPr/>
        </p:nvSpPr>
        <p:spPr bwMode="auto">
          <a:xfrm>
            <a:off x="75590" y="158780"/>
            <a:ext cx="9006345" cy="67557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EFFICACY OVER 2 YEARS OF EXENATIDE/DAPAGLIFLOZIN VERSUS EXENATIDE OR DAPAGLIFLOZIN ALONE on A1c (DURATION 8)</a:t>
            </a:r>
          </a:p>
        </p:txBody>
      </p:sp>
      <p:sp>
        <p:nvSpPr>
          <p:cNvPr id="4" name="TextBox 11">
            <a:extLst>
              <a:ext uri="{FF2B5EF4-FFF2-40B4-BE49-F238E27FC236}">
                <a16:creationId xmlns:a16="http://schemas.microsoft.com/office/drawing/2014/main" id="{E0602BE3-2817-BC54-3BFA-CF99B952DBEB}"/>
              </a:ext>
            </a:extLst>
          </p:cNvPr>
          <p:cNvSpPr txBox="1">
            <a:spLocks noChangeArrowheads="1"/>
          </p:cNvSpPr>
          <p:nvPr/>
        </p:nvSpPr>
        <p:spPr bwMode="auto">
          <a:xfrm>
            <a:off x="2338542" y="920069"/>
            <a:ext cx="4480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err="1">
                <a:ln>
                  <a:noFill/>
                </a:ln>
                <a:solidFill>
                  <a:srgbClr val="FFFFFF"/>
                </a:solidFill>
                <a:effectLst/>
                <a:uLnTx/>
                <a:uFillTx/>
                <a:latin typeface="Helvetica" panose="020B0604020202020204" pitchFamily="34" charset="0"/>
                <a:ea typeface="MS PGothic" pitchFamily="34" charset="-128"/>
                <a:cs typeface="+mn-cs"/>
              </a:rPr>
              <a:t>Jabbour</a:t>
            </a:r>
            <a:r>
              <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 SA et al, Diabetes Care 43:2528-36, 2020</a:t>
            </a:r>
          </a:p>
        </p:txBody>
      </p:sp>
      <p:sp>
        <p:nvSpPr>
          <p:cNvPr id="6" name="Rectangle 39">
            <a:extLst>
              <a:ext uri="{FF2B5EF4-FFF2-40B4-BE49-F238E27FC236}">
                <a16:creationId xmlns:a16="http://schemas.microsoft.com/office/drawing/2014/main" id="{45E384FE-A207-95C6-1E4A-EC8735B49E26}"/>
              </a:ext>
            </a:extLst>
          </p:cNvPr>
          <p:cNvSpPr>
            <a:spLocks noChangeArrowheads="1"/>
          </p:cNvSpPr>
          <p:nvPr/>
        </p:nvSpPr>
        <p:spPr bwMode="auto">
          <a:xfrm>
            <a:off x="414760" y="1460960"/>
            <a:ext cx="895903" cy="407229"/>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0 -</a:t>
            </a:r>
          </a:p>
        </p:txBody>
      </p:sp>
      <p:sp>
        <p:nvSpPr>
          <p:cNvPr id="8" name="Rectangle 40">
            <a:extLst>
              <a:ext uri="{FF2B5EF4-FFF2-40B4-BE49-F238E27FC236}">
                <a16:creationId xmlns:a16="http://schemas.microsoft.com/office/drawing/2014/main" id="{82B86F0A-F158-CAD8-B8FD-EE5364445DDC}"/>
              </a:ext>
            </a:extLst>
          </p:cNvPr>
          <p:cNvSpPr>
            <a:spLocks noChangeArrowheads="1"/>
          </p:cNvSpPr>
          <p:nvPr/>
        </p:nvSpPr>
        <p:spPr bwMode="auto">
          <a:xfrm>
            <a:off x="211054" y="4862460"/>
            <a:ext cx="1099609" cy="318527"/>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-1.5 -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cxnSp>
        <p:nvCxnSpPr>
          <p:cNvPr id="10" name="Straight Connector 9">
            <a:extLst>
              <a:ext uri="{FF2B5EF4-FFF2-40B4-BE49-F238E27FC236}">
                <a16:creationId xmlns:a16="http://schemas.microsoft.com/office/drawing/2014/main" id="{78A6FA77-9C8F-068B-4946-CBA6661E9624}"/>
              </a:ext>
            </a:extLst>
          </p:cNvPr>
          <p:cNvCxnSpPr>
            <a:cxnSpLocks/>
          </p:cNvCxnSpPr>
          <p:nvPr/>
        </p:nvCxnSpPr>
        <p:spPr bwMode="auto">
          <a:xfrm flipV="1">
            <a:off x="1114226" y="1635504"/>
            <a:ext cx="0" cy="4550033"/>
          </a:xfrm>
          <a:prstGeom prst="line">
            <a:avLst/>
          </a:prstGeom>
          <a:noFill/>
          <a:ln w="38100" cap="flat" cmpd="sng" algn="ctr">
            <a:solidFill>
              <a:schemeClr val="bg1"/>
            </a:solidFill>
            <a:prstDash val="solid"/>
            <a:round/>
            <a:headEnd type="none" w="med" len="med"/>
            <a:tailEnd type="none" w="med" len="med"/>
          </a:ln>
          <a:effectLst/>
        </p:spPr>
      </p:cxnSp>
      <p:sp>
        <p:nvSpPr>
          <p:cNvPr id="11" name="Rectangle 40">
            <a:extLst>
              <a:ext uri="{FF2B5EF4-FFF2-40B4-BE49-F238E27FC236}">
                <a16:creationId xmlns:a16="http://schemas.microsoft.com/office/drawing/2014/main" id="{ADAEA133-BB0F-0F13-41BA-6D88579F5B87}"/>
              </a:ext>
            </a:extLst>
          </p:cNvPr>
          <p:cNvSpPr>
            <a:spLocks noChangeArrowheads="1"/>
          </p:cNvSpPr>
          <p:nvPr/>
        </p:nvSpPr>
        <p:spPr bwMode="auto">
          <a:xfrm>
            <a:off x="414760" y="5966726"/>
            <a:ext cx="895903" cy="407229"/>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-2.0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12" name="Rectangle 11">
            <a:extLst>
              <a:ext uri="{FF2B5EF4-FFF2-40B4-BE49-F238E27FC236}">
                <a16:creationId xmlns:a16="http://schemas.microsoft.com/office/drawing/2014/main" id="{9BE1803A-000E-3F62-C5AE-E006E37EC0FA}"/>
              </a:ext>
            </a:extLst>
          </p:cNvPr>
          <p:cNvSpPr/>
          <p:nvPr/>
        </p:nvSpPr>
        <p:spPr bwMode="auto">
          <a:xfrm>
            <a:off x="1485167" y="1672278"/>
            <a:ext cx="2103120" cy="3738117"/>
          </a:xfrm>
          <a:prstGeom prst="rect">
            <a:avLst/>
          </a:prstGeom>
          <a:solidFill>
            <a:srgbClr val="FF6600"/>
          </a:solid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14" name="TextBox 13">
            <a:extLst>
              <a:ext uri="{FF2B5EF4-FFF2-40B4-BE49-F238E27FC236}">
                <a16:creationId xmlns:a16="http://schemas.microsoft.com/office/drawing/2014/main" id="{67647084-B342-5549-B240-8DAC16F82449}"/>
              </a:ext>
            </a:extLst>
          </p:cNvPr>
          <p:cNvSpPr txBox="1"/>
          <p:nvPr/>
        </p:nvSpPr>
        <p:spPr>
          <a:xfrm>
            <a:off x="2122191" y="4858222"/>
            <a:ext cx="829074" cy="430887"/>
          </a:xfrm>
          <a:prstGeom prst="rect">
            <a:avLst/>
          </a:prstGeom>
          <a:solidFill>
            <a:schemeClr val="bg1"/>
          </a:solidFill>
          <a:ln>
            <a:solidFill>
              <a:srgbClr val="0000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Helvetica" charset="0"/>
                <a:ea typeface="MS PGothic" pitchFamily="34" charset="-128"/>
                <a:cs typeface="+mn-cs"/>
              </a:rPr>
              <a:t>-1.70</a:t>
            </a:r>
          </a:p>
        </p:txBody>
      </p:sp>
      <p:sp>
        <p:nvSpPr>
          <p:cNvPr id="43" name="Rectangle 40">
            <a:extLst>
              <a:ext uri="{FF2B5EF4-FFF2-40B4-BE49-F238E27FC236}">
                <a16:creationId xmlns:a16="http://schemas.microsoft.com/office/drawing/2014/main" id="{5DA46DD0-6DDC-3768-F738-F30C7AF12ECA}"/>
              </a:ext>
            </a:extLst>
          </p:cNvPr>
          <p:cNvSpPr>
            <a:spLocks noChangeArrowheads="1"/>
          </p:cNvSpPr>
          <p:nvPr/>
        </p:nvSpPr>
        <p:spPr bwMode="auto">
          <a:xfrm>
            <a:off x="211054" y="3758194"/>
            <a:ext cx="1099609" cy="318527"/>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44" name="Rectangle 40">
            <a:extLst>
              <a:ext uri="{FF2B5EF4-FFF2-40B4-BE49-F238E27FC236}">
                <a16:creationId xmlns:a16="http://schemas.microsoft.com/office/drawing/2014/main" id="{F3E560C1-B504-4F40-E130-4C1B0D927F9E}"/>
              </a:ext>
            </a:extLst>
          </p:cNvPr>
          <p:cNvSpPr>
            <a:spLocks noChangeArrowheads="1"/>
          </p:cNvSpPr>
          <p:nvPr/>
        </p:nvSpPr>
        <p:spPr bwMode="auto">
          <a:xfrm>
            <a:off x="211054" y="2653928"/>
            <a:ext cx="1099609" cy="318527"/>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0.5 -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33" name="Rectangle 32">
            <a:extLst>
              <a:ext uri="{FF2B5EF4-FFF2-40B4-BE49-F238E27FC236}">
                <a16:creationId xmlns:a16="http://schemas.microsoft.com/office/drawing/2014/main" id="{D1A24ABE-6E97-C30C-1393-BC8E91D0408E}"/>
              </a:ext>
            </a:extLst>
          </p:cNvPr>
          <p:cNvSpPr/>
          <p:nvPr/>
        </p:nvSpPr>
        <p:spPr bwMode="auto">
          <a:xfrm>
            <a:off x="3971282" y="1672278"/>
            <a:ext cx="2103120" cy="2656177"/>
          </a:xfrm>
          <a:prstGeom prst="rect">
            <a:avLst/>
          </a:prstGeom>
          <a:solidFill>
            <a:srgbClr val="FFFF00"/>
          </a:solid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35" name="TextBox 34">
            <a:extLst>
              <a:ext uri="{FF2B5EF4-FFF2-40B4-BE49-F238E27FC236}">
                <a16:creationId xmlns:a16="http://schemas.microsoft.com/office/drawing/2014/main" id="{3A2C28BE-C75B-57F8-F510-0F93FE2541ED}"/>
              </a:ext>
            </a:extLst>
          </p:cNvPr>
          <p:cNvSpPr txBox="1"/>
          <p:nvPr/>
        </p:nvSpPr>
        <p:spPr>
          <a:xfrm>
            <a:off x="1779629" y="6000871"/>
            <a:ext cx="1514197" cy="369332"/>
          </a:xfrm>
          <a:prstGeom prst="rect">
            <a:avLst/>
          </a:prstGeom>
          <a:solidFill>
            <a:srgbClr val="FF6600"/>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Helvetica" panose="020B0604020202020204" pitchFamily="34" charset="0"/>
                <a:ea typeface="MS PGothic" pitchFamily="34" charset="-128"/>
                <a:cs typeface="+mn-cs"/>
              </a:rPr>
              <a:t>EXEN/DAPA</a:t>
            </a:r>
            <a:endParaRPr kumimoji="0" lang="en-US" sz="1800" b="1" i="0" u="none" strike="noStrike" kern="1200" cap="none" spc="0" normalizeH="0" baseline="0" noProof="0" dirty="0">
              <a:ln>
                <a:noFill/>
              </a:ln>
              <a:solidFill>
                <a:srgbClr val="000000"/>
              </a:solidFill>
              <a:effectLst/>
              <a:uLnTx/>
              <a:uFillTx/>
              <a:latin typeface="Helvetica" charset="0"/>
              <a:ea typeface="MS PGothic" pitchFamily="34" charset="-128"/>
              <a:cs typeface="+mn-cs"/>
            </a:endParaRPr>
          </a:p>
        </p:txBody>
      </p:sp>
      <p:sp>
        <p:nvSpPr>
          <p:cNvPr id="61" name="Rectangle 60">
            <a:extLst>
              <a:ext uri="{FF2B5EF4-FFF2-40B4-BE49-F238E27FC236}">
                <a16:creationId xmlns:a16="http://schemas.microsoft.com/office/drawing/2014/main" id="{F12D02EE-3A54-3243-9B89-3E4F480044AF}"/>
              </a:ext>
            </a:extLst>
          </p:cNvPr>
          <p:cNvSpPr/>
          <p:nvPr/>
        </p:nvSpPr>
        <p:spPr bwMode="auto">
          <a:xfrm>
            <a:off x="6457396" y="1672278"/>
            <a:ext cx="2103120" cy="2404443"/>
          </a:xfrm>
          <a:prstGeom prst="rect">
            <a:avLst/>
          </a:prstGeom>
          <a:solidFill>
            <a:srgbClr val="FFCCFF"/>
          </a:solid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25" name="TextBox 24">
            <a:extLst>
              <a:ext uri="{FF2B5EF4-FFF2-40B4-BE49-F238E27FC236}">
                <a16:creationId xmlns:a16="http://schemas.microsoft.com/office/drawing/2014/main" id="{E1F16559-51E5-8030-F784-41B1026EA984}"/>
              </a:ext>
            </a:extLst>
          </p:cNvPr>
          <p:cNvSpPr txBox="1"/>
          <p:nvPr/>
        </p:nvSpPr>
        <p:spPr>
          <a:xfrm>
            <a:off x="4550864" y="3827262"/>
            <a:ext cx="958711" cy="444507"/>
          </a:xfrm>
          <a:prstGeom prst="rect">
            <a:avLst/>
          </a:prstGeom>
          <a:solidFill>
            <a:schemeClr val="bg1"/>
          </a:solidFill>
          <a:ln>
            <a:solidFill>
              <a:srgbClr val="000000"/>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Helvetica" charset="0"/>
                <a:ea typeface="MS PGothic" pitchFamily="34" charset="-128"/>
                <a:cs typeface="+mn-cs"/>
              </a:rPr>
              <a:t>-1.29</a:t>
            </a:r>
            <a:endParaRPr kumimoji="0" lang="en-US" sz="2200" b="0" i="0" u="none" strike="noStrike" kern="1200" cap="none" spc="0" normalizeH="0" baseline="0" noProof="0" dirty="0">
              <a:ln>
                <a:noFill/>
              </a:ln>
              <a:solidFill>
                <a:srgbClr val="000000"/>
              </a:solidFill>
              <a:effectLst/>
              <a:uLnTx/>
              <a:uFillTx/>
              <a:latin typeface="Helvetica" charset="0"/>
              <a:ea typeface="MS PGothic" pitchFamily="34" charset="-128"/>
              <a:cs typeface="+mn-cs"/>
            </a:endParaRPr>
          </a:p>
        </p:txBody>
      </p:sp>
      <p:sp>
        <p:nvSpPr>
          <p:cNvPr id="47" name="TextBox 46">
            <a:extLst>
              <a:ext uri="{FF2B5EF4-FFF2-40B4-BE49-F238E27FC236}">
                <a16:creationId xmlns:a16="http://schemas.microsoft.com/office/drawing/2014/main" id="{E008771C-C678-134E-A706-4AEE51230205}"/>
              </a:ext>
            </a:extLst>
          </p:cNvPr>
          <p:cNvSpPr txBox="1"/>
          <p:nvPr/>
        </p:nvSpPr>
        <p:spPr>
          <a:xfrm>
            <a:off x="7094420" y="3595169"/>
            <a:ext cx="829074" cy="430887"/>
          </a:xfrm>
          <a:prstGeom prst="rect">
            <a:avLst/>
          </a:prstGeom>
          <a:solidFill>
            <a:schemeClr val="bg1"/>
          </a:solidFill>
          <a:ln>
            <a:solidFill>
              <a:srgbClr val="0000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Helvetica" charset="0"/>
                <a:ea typeface="MS PGothic" pitchFamily="34" charset="-128"/>
                <a:cs typeface="+mn-cs"/>
              </a:rPr>
              <a:t>-1.06</a:t>
            </a:r>
          </a:p>
        </p:txBody>
      </p:sp>
      <p:sp>
        <p:nvSpPr>
          <p:cNvPr id="80" name="TextBox 79">
            <a:extLst>
              <a:ext uri="{FF2B5EF4-FFF2-40B4-BE49-F238E27FC236}">
                <a16:creationId xmlns:a16="http://schemas.microsoft.com/office/drawing/2014/main" id="{077DC5A8-3C4F-CB48-A8C0-A2AEA10F2B2B}"/>
              </a:ext>
            </a:extLst>
          </p:cNvPr>
          <p:cNvSpPr txBox="1"/>
          <p:nvPr/>
        </p:nvSpPr>
        <p:spPr>
          <a:xfrm>
            <a:off x="4278570" y="6000871"/>
            <a:ext cx="1488549" cy="369332"/>
          </a:xfrm>
          <a:prstGeom prst="rect">
            <a:avLst/>
          </a:prstGeom>
          <a:solidFill>
            <a:srgbClr val="FFFF00"/>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Helvetica" panose="020B0604020202020204" pitchFamily="34" charset="0"/>
                <a:ea typeface="MS PGothic" pitchFamily="34" charset="-128"/>
                <a:cs typeface="+mn-cs"/>
              </a:rPr>
              <a:t>EXENATIDE</a:t>
            </a:r>
            <a:endParaRPr kumimoji="0" lang="en-US" sz="1800" b="1" i="0" u="none" strike="noStrike" kern="1200" cap="none" spc="0" normalizeH="0" baseline="0" noProof="0" dirty="0">
              <a:ln>
                <a:noFill/>
              </a:ln>
              <a:solidFill>
                <a:srgbClr val="000000"/>
              </a:solidFill>
              <a:effectLst/>
              <a:uLnTx/>
              <a:uFillTx/>
              <a:latin typeface="Helvetica" charset="0"/>
              <a:ea typeface="MS PGothic" pitchFamily="34" charset="-128"/>
              <a:cs typeface="+mn-cs"/>
            </a:endParaRPr>
          </a:p>
        </p:txBody>
      </p:sp>
      <p:sp>
        <p:nvSpPr>
          <p:cNvPr id="81" name="TextBox 80">
            <a:extLst>
              <a:ext uri="{FF2B5EF4-FFF2-40B4-BE49-F238E27FC236}">
                <a16:creationId xmlns:a16="http://schemas.microsoft.com/office/drawing/2014/main" id="{9E3799F0-3B7C-0340-9A61-0DFD69CA7214}"/>
              </a:ext>
            </a:extLst>
          </p:cNvPr>
          <p:cNvSpPr txBox="1"/>
          <p:nvPr/>
        </p:nvSpPr>
        <p:spPr>
          <a:xfrm>
            <a:off x="6488967" y="6000871"/>
            <a:ext cx="2039982" cy="369332"/>
          </a:xfrm>
          <a:prstGeom prst="rect">
            <a:avLst/>
          </a:prstGeom>
          <a:solidFill>
            <a:srgbClr val="FFCCFF"/>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Helvetica" panose="020B0604020202020204" pitchFamily="34" charset="0"/>
                <a:ea typeface="MS PGothic" pitchFamily="34" charset="-128"/>
                <a:cs typeface="+mn-cs"/>
              </a:rPr>
              <a:t>DAPAGLIFLOZIN</a:t>
            </a:r>
            <a:endParaRPr kumimoji="0" lang="en-US" sz="1800" b="1" i="0" u="none" strike="noStrike" kern="1200" cap="none" spc="0" normalizeH="0" baseline="0" noProof="0" dirty="0">
              <a:ln>
                <a:noFill/>
              </a:ln>
              <a:solidFill>
                <a:srgbClr val="000000"/>
              </a:solidFill>
              <a:effectLst/>
              <a:uLnTx/>
              <a:uFillTx/>
              <a:latin typeface="Helvetica" charset="0"/>
              <a:ea typeface="MS PGothic" pitchFamily="34" charset="-128"/>
              <a:cs typeface="+mn-cs"/>
            </a:endParaRPr>
          </a:p>
        </p:txBody>
      </p:sp>
      <p:sp>
        <p:nvSpPr>
          <p:cNvPr id="9" name="TextBox 8">
            <a:extLst>
              <a:ext uri="{FF2B5EF4-FFF2-40B4-BE49-F238E27FC236}">
                <a16:creationId xmlns:a16="http://schemas.microsoft.com/office/drawing/2014/main" id="{B3300E04-7138-8643-83BF-9FE289EA1BDF}"/>
              </a:ext>
            </a:extLst>
          </p:cNvPr>
          <p:cNvSpPr txBox="1"/>
          <p:nvPr/>
        </p:nvSpPr>
        <p:spPr>
          <a:xfrm>
            <a:off x="4449607" y="4821668"/>
            <a:ext cx="11464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S PGothic" pitchFamily="34" charset="-128"/>
                <a:cs typeface="+mn-cs"/>
              </a:rPr>
              <a:t>P=0.007</a:t>
            </a:r>
          </a:p>
        </p:txBody>
      </p:sp>
      <p:sp>
        <p:nvSpPr>
          <p:cNvPr id="82" name="TextBox 81">
            <a:extLst>
              <a:ext uri="{FF2B5EF4-FFF2-40B4-BE49-F238E27FC236}">
                <a16:creationId xmlns:a16="http://schemas.microsoft.com/office/drawing/2014/main" id="{BFC100B8-E06F-7546-B587-9DBA6D52A0B7}"/>
              </a:ext>
            </a:extLst>
          </p:cNvPr>
          <p:cNvSpPr txBox="1"/>
          <p:nvPr/>
        </p:nvSpPr>
        <p:spPr>
          <a:xfrm>
            <a:off x="6935722" y="4479344"/>
            <a:ext cx="11464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S PGothic" pitchFamily="34" charset="-128"/>
                <a:cs typeface="+mn-cs"/>
              </a:rPr>
              <a:t>P&lt;0.001</a:t>
            </a:r>
          </a:p>
        </p:txBody>
      </p:sp>
    </p:spTree>
    <p:extLst>
      <p:ext uri="{BB962C8B-B14F-4D97-AF65-F5344CB8AC3E}">
        <p14:creationId xmlns:p14="http://schemas.microsoft.com/office/powerpoint/2010/main" val="1525948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8A86B67-419F-1FCE-E355-31DDC34402B5}"/>
              </a:ext>
            </a:extLst>
          </p:cNvPr>
          <p:cNvSpPr txBox="1">
            <a:spLocks noChangeArrowheads="1"/>
          </p:cNvSpPr>
          <p:nvPr/>
        </p:nvSpPr>
        <p:spPr bwMode="auto">
          <a:xfrm>
            <a:off x="75590" y="158780"/>
            <a:ext cx="9006345" cy="67557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EFFICACY OVER 2 YEARS OF EXENATIDE/DAPAGLIFLOZIN VERSUS EXENATIDE OR DAPAGLIFLOZIN ALONE on CVD (DURATION 8)</a:t>
            </a:r>
          </a:p>
        </p:txBody>
      </p:sp>
      <p:sp>
        <p:nvSpPr>
          <p:cNvPr id="4" name="TextBox 11">
            <a:extLst>
              <a:ext uri="{FF2B5EF4-FFF2-40B4-BE49-F238E27FC236}">
                <a16:creationId xmlns:a16="http://schemas.microsoft.com/office/drawing/2014/main" id="{E0602BE3-2817-BC54-3BFA-CF99B952DBEB}"/>
              </a:ext>
            </a:extLst>
          </p:cNvPr>
          <p:cNvSpPr txBox="1">
            <a:spLocks noChangeArrowheads="1"/>
          </p:cNvSpPr>
          <p:nvPr/>
        </p:nvSpPr>
        <p:spPr bwMode="auto">
          <a:xfrm>
            <a:off x="2338542" y="920069"/>
            <a:ext cx="4480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err="1">
                <a:ln>
                  <a:noFill/>
                </a:ln>
                <a:solidFill>
                  <a:srgbClr val="FFFFFF"/>
                </a:solidFill>
                <a:effectLst/>
                <a:uLnTx/>
                <a:uFillTx/>
                <a:latin typeface="Helvetica" panose="020B0604020202020204" pitchFamily="34" charset="0"/>
                <a:ea typeface="MS PGothic" pitchFamily="34" charset="-128"/>
                <a:cs typeface="+mn-cs"/>
              </a:rPr>
              <a:t>Jabbour</a:t>
            </a:r>
            <a:r>
              <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 SA et al, Diabetes Care 43:2528-36, 2020</a:t>
            </a:r>
          </a:p>
        </p:txBody>
      </p:sp>
      <p:sp>
        <p:nvSpPr>
          <p:cNvPr id="6" name="Rectangle 39">
            <a:extLst>
              <a:ext uri="{FF2B5EF4-FFF2-40B4-BE49-F238E27FC236}">
                <a16:creationId xmlns:a16="http://schemas.microsoft.com/office/drawing/2014/main" id="{45E384FE-A207-95C6-1E4A-EC8735B49E26}"/>
              </a:ext>
            </a:extLst>
          </p:cNvPr>
          <p:cNvSpPr>
            <a:spLocks noChangeArrowheads="1"/>
          </p:cNvSpPr>
          <p:nvPr/>
        </p:nvSpPr>
        <p:spPr bwMode="auto">
          <a:xfrm>
            <a:off x="414760" y="1460960"/>
            <a:ext cx="895903" cy="407229"/>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100 -</a:t>
            </a:r>
          </a:p>
        </p:txBody>
      </p:sp>
      <p:sp>
        <p:nvSpPr>
          <p:cNvPr id="8" name="Rectangle 40">
            <a:extLst>
              <a:ext uri="{FF2B5EF4-FFF2-40B4-BE49-F238E27FC236}">
                <a16:creationId xmlns:a16="http://schemas.microsoft.com/office/drawing/2014/main" id="{82B86F0A-F158-CAD8-B8FD-EE5364445DDC}"/>
              </a:ext>
            </a:extLst>
          </p:cNvPr>
          <p:cNvSpPr>
            <a:spLocks noChangeArrowheads="1"/>
          </p:cNvSpPr>
          <p:nvPr/>
        </p:nvSpPr>
        <p:spPr bwMode="auto">
          <a:xfrm>
            <a:off x="211054" y="4862460"/>
            <a:ext cx="1099609" cy="318527"/>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25 -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cxnSp>
        <p:nvCxnSpPr>
          <p:cNvPr id="10" name="Straight Connector 9">
            <a:extLst>
              <a:ext uri="{FF2B5EF4-FFF2-40B4-BE49-F238E27FC236}">
                <a16:creationId xmlns:a16="http://schemas.microsoft.com/office/drawing/2014/main" id="{78A6FA77-9C8F-068B-4946-CBA6661E9624}"/>
              </a:ext>
            </a:extLst>
          </p:cNvPr>
          <p:cNvCxnSpPr>
            <a:cxnSpLocks/>
          </p:cNvCxnSpPr>
          <p:nvPr/>
        </p:nvCxnSpPr>
        <p:spPr bwMode="auto">
          <a:xfrm flipV="1">
            <a:off x="1114226" y="1635504"/>
            <a:ext cx="0" cy="4550033"/>
          </a:xfrm>
          <a:prstGeom prst="line">
            <a:avLst/>
          </a:prstGeom>
          <a:noFill/>
          <a:ln w="38100" cap="flat" cmpd="sng" algn="ctr">
            <a:solidFill>
              <a:schemeClr val="bg1"/>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9BE1803A-000E-3F62-C5AE-E006E37EC0FA}"/>
              </a:ext>
            </a:extLst>
          </p:cNvPr>
          <p:cNvSpPr/>
          <p:nvPr/>
        </p:nvSpPr>
        <p:spPr bwMode="auto">
          <a:xfrm>
            <a:off x="1529883" y="2612302"/>
            <a:ext cx="2086337" cy="3514788"/>
          </a:xfrm>
          <a:prstGeom prst="rect">
            <a:avLst/>
          </a:prstGeom>
          <a:solidFill>
            <a:srgbClr val="FFFF00"/>
          </a:solid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14" name="TextBox 13">
            <a:extLst>
              <a:ext uri="{FF2B5EF4-FFF2-40B4-BE49-F238E27FC236}">
                <a16:creationId xmlns:a16="http://schemas.microsoft.com/office/drawing/2014/main" id="{67647084-B342-5549-B240-8DAC16F82449}"/>
              </a:ext>
            </a:extLst>
          </p:cNvPr>
          <p:cNvSpPr txBox="1"/>
          <p:nvPr/>
        </p:nvSpPr>
        <p:spPr>
          <a:xfrm>
            <a:off x="2189959" y="2684639"/>
            <a:ext cx="734496" cy="430887"/>
          </a:xfrm>
          <a:prstGeom prst="rect">
            <a:avLst/>
          </a:prstGeom>
          <a:solidFill>
            <a:schemeClr val="bg1"/>
          </a:solidFill>
          <a:ln>
            <a:solidFill>
              <a:srgbClr val="0000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Helvetica" charset="0"/>
                <a:ea typeface="MS PGothic" pitchFamily="34" charset="-128"/>
                <a:cs typeface="+mn-cs"/>
              </a:rPr>
              <a:t>0.76</a:t>
            </a:r>
          </a:p>
        </p:txBody>
      </p:sp>
      <p:sp>
        <p:nvSpPr>
          <p:cNvPr id="43" name="Rectangle 40">
            <a:extLst>
              <a:ext uri="{FF2B5EF4-FFF2-40B4-BE49-F238E27FC236}">
                <a16:creationId xmlns:a16="http://schemas.microsoft.com/office/drawing/2014/main" id="{5DA46DD0-6DDC-3768-F738-F30C7AF12ECA}"/>
              </a:ext>
            </a:extLst>
          </p:cNvPr>
          <p:cNvSpPr>
            <a:spLocks noChangeArrowheads="1"/>
          </p:cNvSpPr>
          <p:nvPr/>
        </p:nvSpPr>
        <p:spPr bwMode="auto">
          <a:xfrm>
            <a:off x="211054" y="3758194"/>
            <a:ext cx="1099609" cy="318527"/>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50 -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44" name="Rectangle 40">
            <a:extLst>
              <a:ext uri="{FF2B5EF4-FFF2-40B4-BE49-F238E27FC236}">
                <a16:creationId xmlns:a16="http://schemas.microsoft.com/office/drawing/2014/main" id="{F3E560C1-B504-4F40-E130-4C1B0D927F9E}"/>
              </a:ext>
            </a:extLst>
          </p:cNvPr>
          <p:cNvSpPr>
            <a:spLocks noChangeArrowheads="1"/>
          </p:cNvSpPr>
          <p:nvPr/>
        </p:nvSpPr>
        <p:spPr bwMode="auto">
          <a:xfrm>
            <a:off x="211054" y="2653928"/>
            <a:ext cx="1099609" cy="318527"/>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75 -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33" name="Rectangle 32">
            <a:extLst>
              <a:ext uri="{FF2B5EF4-FFF2-40B4-BE49-F238E27FC236}">
                <a16:creationId xmlns:a16="http://schemas.microsoft.com/office/drawing/2014/main" id="{D1A24ABE-6E97-C30C-1393-BC8E91D0408E}"/>
              </a:ext>
            </a:extLst>
          </p:cNvPr>
          <p:cNvSpPr/>
          <p:nvPr/>
        </p:nvSpPr>
        <p:spPr bwMode="auto">
          <a:xfrm>
            <a:off x="4063204" y="3053971"/>
            <a:ext cx="2170435" cy="3073119"/>
          </a:xfrm>
          <a:prstGeom prst="rect">
            <a:avLst/>
          </a:prstGeom>
          <a:pattFill prst="wdUpDiag">
            <a:fgClr>
              <a:srgbClr val="FFFF00"/>
            </a:fgClr>
            <a:bgClr>
              <a:srgbClr val="0000FF"/>
            </a:bgClr>
          </a:patt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35" name="TextBox 34">
            <a:extLst>
              <a:ext uri="{FF2B5EF4-FFF2-40B4-BE49-F238E27FC236}">
                <a16:creationId xmlns:a16="http://schemas.microsoft.com/office/drawing/2014/main" id="{3A2C28BE-C75B-57F8-F510-0F93FE2541ED}"/>
              </a:ext>
            </a:extLst>
          </p:cNvPr>
          <p:cNvSpPr txBox="1"/>
          <p:nvPr/>
        </p:nvSpPr>
        <p:spPr>
          <a:xfrm>
            <a:off x="1655602" y="6175282"/>
            <a:ext cx="1377300"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Composite</a:t>
            </a:r>
            <a:b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b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CV Events</a:t>
            </a:r>
            <a:endPar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endParaRPr>
          </a:p>
        </p:txBody>
      </p:sp>
      <p:sp>
        <p:nvSpPr>
          <p:cNvPr id="25" name="TextBox 24">
            <a:extLst>
              <a:ext uri="{FF2B5EF4-FFF2-40B4-BE49-F238E27FC236}">
                <a16:creationId xmlns:a16="http://schemas.microsoft.com/office/drawing/2014/main" id="{E1F16559-51E5-8030-F784-41B1026EA984}"/>
              </a:ext>
            </a:extLst>
          </p:cNvPr>
          <p:cNvSpPr txBox="1"/>
          <p:nvPr/>
        </p:nvSpPr>
        <p:spPr>
          <a:xfrm>
            <a:off x="4649194" y="3101580"/>
            <a:ext cx="770956" cy="430887"/>
          </a:xfrm>
          <a:prstGeom prst="rect">
            <a:avLst/>
          </a:prstGeom>
          <a:solidFill>
            <a:schemeClr val="bg1"/>
          </a:solidFill>
          <a:ln>
            <a:solidFill>
              <a:srgbClr val="000000"/>
            </a:solid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Helvetica" charset="0"/>
                <a:ea typeface="MS PGothic" pitchFamily="34" charset="-128"/>
                <a:cs typeface="+mn-cs"/>
              </a:rPr>
              <a:t>0.71</a:t>
            </a:r>
            <a:endParaRPr kumimoji="0" lang="en-US" sz="2200" b="0" i="0" u="none" strike="noStrike" kern="1200" cap="none" spc="0" normalizeH="0" baseline="0" noProof="0" dirty="0">
              <a:ln>
                <a:noFill/>
              </a:ln>
              <a:solidFill>
                <a:srgbClr val="000000"/>
              </a:solidFill>
              <a:effectLst/>
              <a:uLnTx/>
              <a:uFillTx/>
              <a:latin typeface="Helvetica" charset="0"/>
              <a:ea typeface="MS PGothic" pitchFamily="34" charset="-128"/>
              <a:cs typeface="+mn-cs"/>
            </a:endParaRPr>
          </a:p>
        </p:txBody>
      </p:sp>
      <p:sp>
        <p:nvSpPr>
          <p:cNvPr id="80" name="TextBox 79">
            <a:extLst>
              <a:ext uri="{FF2B5EF4-FFF2-40B4-BE49-F238E27FC236}">
                <a16:creationId xmlns:a16="http://schemas.microsoft.com/office/drawing/2014/main" id="{077DC5A8-3C4F-CB48-A8C0-A2AEA10F2B2B}"/>
              </a:ext>
            </a:extLst>
          </p:cNvPr>
          <p:cNvSpPr txBox="1"/>
          <p:nvPr/>
        </p:nvSpPr>
        <p:spPr>
          <a:xfrm>
            <a:off x="4829436" y="6175282"/>
            <a:ext cx="441147" cy="369332"/>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MI</a:t>
            </a:r>
            <a:endPar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endParaRPr>
          </a:p>
        </p:txBody>
      </p:sp>
      <p:sp>
        <p:nvSpPr>
          <p:cNvPr id="9" name="TextBox 8">
            <a:extLst>
              <a:ext uri="{FF2B5EF4-FFF2-40B4-BE49-F238E27FC236}">
                <a16:creationId xmlns:a16="http://schemas.microsoft.com/office/drawing/2014/main" id="{B3300E04-7138-8643-83BF-9FE289EA1BDF}"/>
              </a:ext>
            </a:extLst>
          </p:cNvPr>
          <p:cNvSpPr txBox="1"/>
          <p:nvPr/>
        </p:nvSpPr>
        <p:spPr>
          <a:xfrm>
            <a:off x="1836641" y="2129138"/>
            <a:ext cx="100380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S PGothic" pitchFamily="34" charset="-128"/>
                <a:cs typeface="+mn-cs"/>
              </a:rPr>
              <a:t>P=0.03</a:t>
            </a:r>
          </a:p>
        </p:txBody>
      </p:sp>
      <p:sp>
        <p:nvSpPr>
          <p:cNvPr id="31" name="Rectangle 40">
            <a:extLst>
              <a:ext uri="{FF2B5EF4-FFF2-40B4-BE49-F238E27FC236}">
                <a16:creationId xmlns:a16="http://schemas.microsoft.com/office/drawing/2014/main" id="{884E55DD-1074-094E-B5A2-0163389445BA}"/>
              </a:ext>
            </a:extLst>
          </p:cNvPr>
          <p:cNvSpPr>
            <a:spLocks noChangeArrowheads="1"/>
          </p:cNvSpPr>
          <p:nvPr/>
        </p:nvSpPr>
        <p:spPr bwMode="auto">
          <a:xfrm>
            <a:off x="414759" y="5995673"/>
            <a:ext cx="895903" cy="407229"/>
          </a:xfrm>
          <a:prstGeom prst="rect">
            <a:avLst/>
          </a:prstGeom>
          <a:noFill/>
          <a:ln>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32" name="TextBox 31">
            <a:extLst>
              <a:ext uri="{FF2B5EF4-FFF2-40B4-BE49-F238E27FC236}">
                <a16:creationId xmlns:a16="http://schemas.microsoft.com/office/drawing/2014/main" id="{00547021-694B-0D47-AFCD-80BF3FAD4969}"/>
              </a:ext>
            </a:extLst>
          </p:cNvPr>
          <p:cNvSpPr txBox="1"/>
          <p:nvPr/>
        </p:nvSpPr>
        <p:spPr>
          <a:xfrm>
            <a:off x="6833629" y="6175282"/>
            <a:ext cx="1480415"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All-cause</a:t>
            </a:r>
            <a:b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br>
            <a:r>
              <a:rPr kumimoji="0" lang="en-US" altLang="en-US" sz="1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Mortality</a:t>
            </a:r>
            <a:endPar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endParaRPr>
          </a:p>
        </p:txBody>
      </p:sp>
      <p:sp>
        <p:nvSpPr>
          <p:cNvPr id="34" name="Rectangle 33">
            <a:extLst>
              <a:ext uri="{FF2B5EF4-FFF2-40B4-BE49-F238E27FC236}">
                <a16:creationId xmlns:a16="http://schemas.microsoft.com/office/drawing/2014/main" id="{73A485CF-EE4B-964E-9D36-10586E4B71EF}"/>
              </a:ext>
            </a:extLst>
          </p:cNvPr>
          <p:cNvSpPr/>
          <p:nvPr/>
        </p:nvSpPr>
        <p:spPr bwMode="auto">
          <a:xfrm>
            <a:off x="6701634" y="3470912"/>
            <a:ext cx="1990413" cy="2656177"/>
          </a:xfrm>
          <a:prstGeom prst="rect">
            <a:avLst/>
          </a:prstGeom>
          <a:pattFill prst="trellis">
            <a:fgClr>
              <a:srgbClr val="FFFF00"/>
            </a:fgClr>
            <a:bgClr>
              <a:srgbClr val="0000FF"/>
            </a:bgClr>
          </a:patt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47" name="TextBox 46">
            <a:extLst>
              <a:ext uri="{FF2B5EF4-FFF2-40B4-BE49-F238E27FC236}">
                <a16:creationId xmlns:a16="http://schemas.microsoft.com/office/drawing/2014/main" id="{E008771C-C678-134E-A706-4AEE51230205}"/>
              </a:ext>
            </a:extLst>
          </p:cNvPr>
          <p:cNvSpPr txBox="1"/>
          <p:nvPr/>
        </p:nvSpPr>
        <p:spPr>
          <a:xfrm>
            <a:off x="7214481" y="3546748"/>
            <a:ext cx="734496" cy="430887"/>
          </a:xfrm>
          <a:prstGeom prst="rect">
            <a:avLst/>
          </a:prstGeom>
          <a:solidFill>
            <a:schemeClr val="bg1"/>
          </a:solidFill>
          <a:ln>
            <a:solidFill>
              <a:srgbClr val="0000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Helvetica" charset="0"/>
                <a:ea typeface="MS PGothic" pitchFamily="34" charset="-128"/>
                <a:cs typeface="+mn-cs"/>
              </a:rPr>
              <a:t>0.68</a:t>
            </a:r>
          </a:p>
        </p:txBody>
      </p:sp>
      <p:sp>
        <p:nvSpPr>
          <p:cNvPr id="37" name="TextBox 36">
            <a:extLst>
              <a:ext uri="{FF2B5EF4-FFF2-40B4-BE49-F238E27FC236}">
                <a16:creationId xmlns:a16="http://schemas.microsoft.com/office/drawing/2014/main" id="{E4F0BF73-6082-9F45-A731-219212F8171A}"/>
              </a:ext>
            </a:extLst>
          </p:cNvPr>
          <p:cNvSpPr txBox="1"/>
          <p:nvPr/>
        </p:nvSpPr>
        <p:spPr>
          <a:xfrm rot="16200000">
            <a:off x="-382895" y="3440276"/>
            <a:ext cx="159530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Hazard Ratio</a:t>
            </a:r>
          </a:p>
        </p:txBody>
      </p:sp>
    </p:spTree>
    <p:extLst>
      <p:ext uri="{BB962C8B-B14F-4D97-AF65-F5344CB8AC3E}">
        <p14:creationId xmlns:p14="http://schemas.microsoft.com/office/powerpoint/2010/main" val="678479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extBox 126">
            <a:extLst>
              <a:ext uri="{FF2B5EF4-FFF2-40B4-BE49-F238E27FC236}">
                <a16:creationId xmlns:a16="http://schemas.microsoft.com/office/drawing/2014/main" id="{4FA32F57-42E5-DCCB-C964-B096268863B6}"/>
              </a:ext>
            </a:extLst>
          </p:cNvPr>
          <p:cNvSpPr txBox="1">
            <a:spLocks noChangeArrowheads="1"/>
          </p:cNvSpPr>
          <p:nvPr/>
        </p:nvSpPr>
        <p:spPr bwMode="auto">
          <a:xfrm>
            <a:off x="235595" y="76200"/>
            <a:ext cx="8672809" cy="707886"/>
          </a:xfrm>
          <a:prstGeom prst="rect">
            <a:avLst/>
          </a:prstGeom>
          <a:solidFill>
            <a:srgbClr val="FFC000"/>
          </a:solidFill>
          <a:ln w="9525">
            <a:noFill/>
            <a:miter lim="800000"/>
            <a:headEnd/>
            <a:tailEnd/>
          </a:ln>
        </p:spPr>
        <p:txBody>
          <a:bodyPr wrap="squar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eaLnBrk="0" fontAlgn="auto" latinLnBrk="0" hangingPunct="0">
              <a:lnSpc>
                <a:spcPct val="100000"/>
              </a:lnSpc>
              <a:spcBef>
                <a:spcPct val="2000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DAPAGLIFLOZIN PLUS EXENATIDE </a:t>
            </a:r>
            <a:r>
              <a:rPr kumimoji="0" lang="en-US" sz="2000" b="1" i="0" u="none" strike="noStrike" kern="0" cap="none" spc="0" normalizeH="0" baseline="0" noProof="0">
                <a:ln>
                  <a:noFill/>
                </a:ln>
                <a:solidFill>
                  <a:prstClr val="white"/>
                </a:solidFill>
                <a:effectLst/>
                <a:uLnTx/>
                <a:uFillTx/>
                <a:latin typeface="Helvetica" panose="020B0604020202020204" pitchFamily="34" charset="0"/>
                <a:ea typeface="MS PGothic" panose="020B0600070205080204" pitchFamily="34" charset="-128"/>
              </a:rPr>
              <a:t>PRODUCE AN </a:t>
            </a:r>
            <a:r>
              <a:rPr kumimoji="0" 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ADDITIVE EFFECT </a:t>
            </a:r>
            <a:br>
              <a:rPr kumimoji="0" 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br>
            <a:r>
              <a:rPr kumimoji="0" 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ON HbA1c AND BETA CELL FUNCTION (DISPOSITION INDEX)</a:t>
            </a:r>
          </a:p>
        </p:txBody>
      </p:sp>
      <p:sp>
        <p:nvSpPr>
          <p:cNvPr id="30" name="Line 12">
            <a:extLst>
              <a:ext uri="{FF2B5EF4-FFF2-40B4-BE49-F238E27FC236}">
                <a16:creationId xmlns:a16="http://schemas.microsoft.com/office/drawing/2014/main" id="{4D40D9C4-3297-5195-51D1-CEF273C2AF8C}"/>
              </a:ext>
            </a:extLst>
          </p:cNvPr>
          <p:cNvSpPr>
            <a:spLocks noChangeShapeType="1"/>
          </p:cNvSpPr>
          <p:nvPr/>
        </p:nvSpPr>
        <p:spPr bwMode="auto">
          <a:xfrm flipH="1">
            <a:off x="741516" y="1016957"/>
            <a:ext cx="2843" cy="141441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78" b="0" i="0" u="none" strike="noStrike" kern="0" cap="none" spc="0" normalizeH="0" baseline="0" noProof="0" dirty="0">
              <a:ln>
                <a:noFill/>
              </a:ln>
              <a:solidFill>
                <a:prstClr val="white"/>
              </a:solidFill>
              <a:effectLst/>
              <a:highlight>
                <a:srgbClr val="FFFF00"/>
              </a:highlight>
              <a:uLnTx/>
              <a:uFillTx/>
            </a:endParaRPr>
          </a:p>
        </p:txBody>
      </p:sp>
      <p:sp>
        <p:nvSpPr>
          <p:cNvPr id="31" name="Text Box 37">
            <a:extLst>
              <a:ext uri="{FF2B5EF4-FFF2-40B4-BE49-F238E27FC236}">
                <a16:creationId xmlns:a16="http://schemas.microsoft.com/office/drawing/2014/main" id="{5DB946EE-15DE-B67A-70C9-17813FE66006}"/>
              </a:ext>
            </a:extLst>
          </p:cNvPr>
          <p:cNvSpPr txBox="1">
            <a:spLocks noChangeArrowheads="1"/>
          </p:cNvSpPr>
          <p:nvPr/>
        </p:nvSpPr>
        <p:spPr bwMode="auto">
          <a:xfrm>
            <a:off x="381000" y="838200"/>
            <a:ext cx="514559" cy="380710"/>
          </a:xfrm>
          <a:prstGeom prst="rect">
            <a:avLst/>
          </a:prstGeom>
          <a:noFill/>
          <a:ln>
            <a:noFill/>
          </a:ln>
        </p:spPr>
        <p:txBody>
          <a:bodyPr wrap="non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 9 -</a:t>
            </a:r>
          </a:p>
        </p:txBody>
      </p:sp>
      <p:sp>
        <p:nvSpPr>
          <p:cNvPr id="32" name="Text Box 40">
            <a:extLst>
              <a:ext uri="{FF2B5EF4-FFF2-40B4-BE49-F238E27FC236}">
                <a16:creationId xmlns:a16="http://schemas.microsoft.com/office/drawing/2014/main" id="{054C0906-D989-006D-CFBF-B6AF36CACA3A}"/>
              </a:ext>
            </a:extLst>
          </p:cNvPr>
          <p:cNvSpPr txBox="1">
            <a:spLocks noChangeArrowheads="1"/>
          </p:cNvSpPr>
          <p:nvPr/>
        </p:nvSpPr>
        <p:spPr bwMode="auto">
          <a:xfrm>
            <a:off x="471484" y="1311018"/>
            <a:ext cx="619558"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8 -</a:t>
            </a:r>
          </a:p>
        </p:txBody>
      </p:sp>
      <p:sp>
        <p:nvSpPr>
          <p:cNvPr id="43" name="Text Box 40">
            <a:extLst>
              <a:ext uri="{FF2B5EF4-FFF2-40B4-BE49-F238E27FC236}">
                <a16:creationId xmlns:a16="http://schemas.microsoft.com/office/drawing/2014/main" id="{78753B37-15D9-0C87-A2DD-52C37A6DBFD2}"/>
              </a:ext>
            </a:extLst>
          </p:cNvPr>
          <p:cNvSpPr txBox="1">
            <a:spLocks noChangeArrowheads="1"/>
          </p:cNvSpPr>
          <p:nvPr/>
        </p:nvSpPr>
        <p:spPr bwMode="auto">
          <a:xfrm>
            <a:off x="450163" y="2256655"/>
            <a:ext cx="6195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6 -  </a:t>
            </a:r>
          </a:p>
        </p:txBody>
      </p:sp>
      <p:sp>
        <p:nvSpPr>
          <p:cNvPr id="42" name="Text Box 40">
            <a:extLst>
              <a:ext uri="{FF2B5EF4-FFF2-40B4-BE49-F238E27FC236}">
                <a16:creationId xmlns:a16="http://schemas.microsoft.com/office/drawing/2014/main" id="{9AE6C89B-03F6-C59C-8047-47F03CCBFE2F}"/>
              </a:ext>
            </a:extLst>
          </p:cNvPr>
          <p:cNvSpPr txBox="1">
            <a:spLocks noChangeArrowheads="1"/>
          </p:cNvSpPr>
          <p:nvPr/>
        </p:nvSpPr>
        <p:spPr bwMode="auto">
          <a:xfrm>
            <a:off x="440040" y="1783836"/>
            <a:ext cx="976316"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7 -</a:t>
            </a:r>
          </a:p>
        </p:txBody>
      </p:sp>
      <p:sp>
        <p:nvSpPr>
          <p:cNvPr id="237" name="Text Box 36">
            <a:extLst>
              <a:ext uri="{FF2B5EF4-FFF2-40B4-BE49-F238E27FC236}">
                <a16:creationId xmlns:a16="http://schemas.microsoft.com/office/drawing/2014/main" id="{F05A430E-1FAB-263C-7325-E9717B048371}"/>
              </a:ext>
            </a:extLst>
          </p:cNvPr>
          <p:cNvSpPr txBox="1">
            <a:spLocks noChangeArrowheads="1"/>
          </p:cNvSpPr>
          <p:nvPr/>
        </p:nvSpPr>
        <p:spPr bwMode="auto">
          <a:xfrm rot="16200000">
            <a:off x="-566520" y="1619037"/>
            <a:ext cx="16559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HbA1c (%)</a:t>
            </a:r>
            <a:endPar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endParaRPr>
          </a:p>
        </p:txBody>
      </p:sp>
      <p:sp>
        <p:nvSpPr>
          <p:cNvPr id="3" name="TextBox 2">
            <a:extLst>
              <a:ext uri="{FF2B5EF4-FFF2-40B4-BE49-F238E27FC236}">
                <a16:creationId xmlns:a16="http://schemas.microsoft.com/office/drawing/2014/main" id="{FACA81CB-B445-B1BD-C9FD-F7A3E84D9CA2}"/>
              </a:ext>
            </a:extLst>
          </p:cNvPr>
          <p:cNvSpPr txBox="1"/>
          <p:nvPr/>
        </p:nvSpPr>
        <p:spPr>
          <a:xfrm>
            <a:off x="2209800" y="784086"/>
            <a:ext cx="457200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DeFronzo</a:t>
            </a:r>
            <a:r>
              <a:rPr kumimoji="0" lang="en-US" sz="1400" b="1" i="1"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et al, Diabetes 73 (suppl1):1550 p, 2024</a:t>
            </a:r>
          </a:p>
        </p:txBody>
      </p:sp>
      <p:sp>
        <p:nvSpPr>
          <p:cNvPr id="4" name="Line 12">
            <a:extLst>
              <a:ext uri="{FF2B5EF4-FFF2-40B4-BE49-F238E27FC236}">
                <a16:creationId xmlns:a16="http://schemas.microsoft.com/office/drawing/2014/main" id="{16A084F7-4B1F-AAD9-A0CD-73815B54C7B4}"/>
              </a:ext>
            </a:extLst>
          </p:cNvPr>
          <p:cNvSpPr>
            <a:spLocks noChangeShapeType="1"/>
          </p:cNvSpPr>
          <p:nvPr/>
        </p:nvSpPr>
        <p:spPr bwMode="auto">
          <a:xfrm>
            <a:off x="741516" y="2829676"/>
            <a:ext cx="2843" cy="336678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778" b="0" i="0" u="none" strike="noStrike" kern="0" cap="none" spc="0" normalizeH="0" baseline="0" noProof="0" dirty="0">
              <a:ln>
                <a:noFill/>
              </a:ln>
              <a:solidFill>
                <a:prstClr val="white"/>
              </a:solidFill>
              <a:effectLst/>
              <a:highlight>
                <a:srgbClr val="FFFF00"/>
              </a:highlight>
              <a:uLnTx/>
              <a:uFillTx/>
            </a:endParaRPr>
          </a:p>
        </p:txBody>
      </p:sp>
      <p:sp>
        <p:nvSpPr>
          <p:cNvPr id="5" name="Text Box 37">
            <a:extLst>
              <a:ext uri="{FF2B5EF4-FFF2-40B4-BE49-F238E27FC236}">
                <a16:creationId xmlns:a16="http://schemas.microsoft.com/office/drawing/2014/main" id="{7AA5B204-6D5E-CC9F-5C16-3B9942326312}"/>
              </a:ext>
            </a:extLst>
          </p:cNvPr>
          <p:cNvSpPr txBox="1">
            <a:spLocks noChangeArrowheads="1"/>
          </p:cNvSpPr>
          <p:nvPr/>
        </p:nvSpPr>
        <p:spPr bwMode="auto">
          <a:xfrm>
            <a:off x="457200" y="2660551"/>
            <a:ext cx="444027" cy="380710"/>
          </a:xfrm>
          <a:prstGeom prst="rect">
            <a:avLst/>
          </a:prstGeom>
          <a:noFill/>
          <a:ln>
            <a:noFill/>
          </a:ln>
        </p:spPr>
        <p:txBody>
          <a:bodyPr wrap="non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7 -</a:t>
            </a:r>
          </a:p>
        </p:txBody>
      </p:sp>
      <p:sp>
        <p:nvSpPr>
          <p:cNvPr id="6" name="Text Box 40">
            <a:extLst>
              <a:ext uri="{FF2B5EF4-FFF2-40B4-BE49-F238E27FC236}">
                <a16:creationId xmlns:a16="http://schemas.microsoft.com/office/drawing/2014/main" id="{9113D869-E557-378A-4D46-D18E98CCFB60}"/>
              </a:ext>
            </a:extLst>
          </p:cNvPr>
          <p:cNvSpPr txBox="1">
            <a:spLocks noChangeArrowheads="1"/>
          </p:cNvSpPr>
          <p:nvPr/>
        </p:nvSpPr>
        <p:spPr bwMode="auto">
          <a:xfrm>
            <a:off x="471484" y="3138487"/>
            <a:ext cx="619558"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6 -</a:t>
            </a:r>
          </a:p>
        </p:txBody>
      </p:sp>
      <p:sp>
        <p:nvSpPr>
          <p:cNvPr id="7" name="Text Box 40">
            <a:extLst>
              <a:ext uri="{FF2B5EF4-FFF2-40B4-BE49-F238E27FC236}">
                <a16:creationId xmlns:a16="http://schemas.microsoft.com/office/drawing/2014/main" id="{D2AF506A-A1BE-F9D4-AC7D-E14AF4CF16A6}"/>
              </a:ext>
            </a:extLst>
          </p:cNvPr>
          <p:cNvSpPr txBox="1">
            <a:spLocks noChangeArrowheads="1"/>
          </p:cNvSpPr>
          <p:nvPr/>
        </p:nvSpPr>
        <p:spPr bwMode="auto">
          <a:xfrm>
            <a:off x="471484" y="4094359"/>
            <a:ext cx="6195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4 -  </a:t>
            </a:r>
          </a:p>
        </p:txBody>
      </p:sp>
      <p:sp>
        <p:nvSpPr>
          <p:cNvPr id="8" name="Text Box 40">
            <a:extLst>
              <a:ext uri="{FF2B5EF4-FFF2-40B4-BE49-F238E27FC236}">
                <a16:creationId xmlns:a16="http://schemas.microsoft.com/office/drawing/2014/main" id="{F12DAE7F-F55E-B5B1-38C5-CA734407B2A3}"/>
              </a:ext>
            </a:extLst>
          </p:cNvPr>
          <p:cNvSpPr txBox="1">
            <a:spLocks noChangeArrowheads="1"/>
          </p:cNvSpPr>
          <p:nvPr/>
        </p:nvSpPr>
        <p:spPr bwMode="auto">
          <a:xfrm>
            <a:off x="471484" y="3692623"/>
            <a:ext cx="976316"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5 -</a:t>
            </a:r>
          </a:p>
        </p:txBody>
      </p:sp>
      <p:sp>
        <p:nvSpPr>
          <p:cNvPr id="9" name="Text Box 40">
            <a:extLst>
              <a:ext uri="{FF2B5EF4-FFF2-40B4-BE49-F238E27FC236}">
                <a16:creationId xmlns:a16="http://schemas.microsoft.com/office/drawing/2014/main" id="{2F369103-2F46-AE26-AAD6-ADA8B5F41DBF}"/>
              </a:ext>
            </a:extLst>
          </p:cNvPr>
          <p:cNvSpPr txBox="1">
            <a:spLocks noChangeArrowheads="1"/>
          </p:cNvSpPr>
          <p:nvPr/>
        </p:nvSpPr>
        <p:spPr bwMode="auto">
          <a:xfrm>
            <a:off x="471484" y="4572295"/>
            <a:ext cx="6195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3 -  </a:t>
            </a:r>
          </a:p>
        </p:txBody>
      </p:sp>
      <p:sp>
        <p:nvSpPr>
          <p:cNvPr id="10" name="Text Box 40">
            <a:extLst>
              <a:ext uri="{FF2B5EF4-FFF2-40B4-BE49-F238E27FC236}">
                <a16:creationId xmlns:a16="http://schemas.microsoft.com/office/drawing/2014/main" id="{DA975C2B-6889-D58F-A84F-52374F569A2B}"/>
              </a:ext>
            </a:extLst>
          </p:cNvPr>
          <p:cNvSpPr txBox="1">
            <a:spLocks noChangeArrowheads="1"/>
          </p:cNvSpPr>
          <p:nvPr/>
        </p:nvSpPr>
        <p:spPr bwMode="auto">
          <a:xfrm>
            <a:off x="471484" y="5050231"/>
            <a:ext cx="6195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2 -  </a:t>
            </a:r>
          </a:p>
        </p:txBody>
      </p:sp>
      <p:sp>
        <p:nvSpPr>
          <p:cNvPr id="11" name="Text Box 40">
            <a:extLst>
              <a:ext uri="{FF2B5EF4-FFF2-40B4-BE49-F238E27FC236}">
                <a16:creationId xmlns:a16="http://schemas.microsoft.com/office/drawing/2014/main" id="{C743C63E-E2BC-2CDD-DFA3-36BDB869F771}"/>
              </a:ext>
            </a:extLst>
          </p:cNvPr>
          <p:cNvSpPr txBox="1">
            <a:spLocks noChangeArrowheads="1"/>
          </p:cNvSpPr>
          <p:nvPr/>
        </p:nvSpPr>
        <p:spPr bwMode="auto">
          <a:xfrm>
            <a:off x="471484" y="5528167"/>
            <a:ext cx="6195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1 -  </a:t>
            </a:r>
          </a:p>
        </p:txBody>
      </p:sp>
      <p:sp>
        <p:nvSpPr>
          <p:cNvPr id="12" name="Text Box 40">
            <a:extLst>
              <a:ext uri="{FF2B5EF4-FFF2-40B4-BE49-F238E27FC236}">
                <a16:creationId xmlns:a16="http://schemas.microsoft.com/office/drawing/2014/main" id="{D54DD1B0-BEEB-B2F9-C763-CAEE16399853}"/>
              </a:ext>
            </a:extLst>
          </p:cNvPr>
          <p:cNvSpPr txBox="1">
            <a:spLocks noChangeArrowheads="1"/>
          </p:cNvSpPr>
          <p:nvPr/>
        </p:nvSpPr>
        <p:spPr bwMode="auto">
          <a:xfrm>
            <a:off x="471484" y="6006106"/>
            <a:ext cx="619549"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defTabSz="914400" eaLnBrk="0" fontAlgn="auto" latinLnBrk="0" hangingPunct="0">
              <a:lnSpc>
                <a:spcPct val="100000"/>
              </a:lnSpc>
              <a:spcBef>
                <a:spcPct val="0"/>
              </a:spcBef>
              <a:spcAft>
                <a:spcPts val="0"/>
              </a:spcAft>
              <a:buClrTx/>
              <a:buSzTx/>
              <a:buFontTx/>
              <a:buNone/>
              <a:tabLst/>
              <a:defRPr/>
            </a:pPr>
            <a:r>
              <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0 -  </a:t>
            </a:r>
          </a:p>
        </p:txBody>
      </p:sp>
      <p:sp>
        <p:nvSpPr>
          <p:cNvPr id="13" name="Rectangle 12">
            <a:extLst>
              <a:ext uri="{FF2B5EF4-FFF2-40B4-BE49-F238E27FC236}">
                <a16:creationId xmlns:a16="http://schemas.microsoft.com/office/drawing/2014/main" id="{70E15A77-2AC8-75C2-3772-1F7C3D2A365C}"/>
              </a:ext>
            </a:extLst>
          </p:cNvPr>
          <p:cNvSpPr/>
          <p:nvPr/>
        </p:nvSpPr>
        <p:spPr>
          <a:xfrm>
            <a:off x="927109" y="1330012"/>
            <a:ext cx="731520" cy="1108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5B7FD4B-9986-AE53-D1A3-DAB99EF4E4E5}"/>
              </a:ext>
            </a:extLst>
          </p:cNvPr>
          <p:cNvSpPr txBox="1"/>
          <p:nvPr/>
        </p:nvSpPr>
        <p:spPr>
          <a:xfrm>
            <a:off x="1040236" y="1002268"/>
            <a:ext cx="5052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8.4</a:t>
            </a:r>
          </a:p>
        </p:txBody>
      </p:sp>
      <p:sp>
        <p:nvSpPr>
          <p:cNvPr id="15" name="TextBox 14">
            <a:extLst>
              <a:ext uri="{FF2B5EF4-FFF2-40B4-BE49-F238E27FC236}">
                <a16:creationId xmlns:a16="http://schemas.microsoft.com/office/drawing/2014/main" id="{AAC533B3-6D30-D03A-03DE-3E3E3C4A623F}"/>
              </a:ext>
            </a:extLst>
          </p:cNvPr>
          <p:cNvSpPr txBox="1"/>
          <p:nvPr/>
        </p:nvSpPr>
        <p:spPr>
          <a:xfrm>
            <a:off x="914400" y="2415570"/>
            <a:ext cx="756938"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(n=15)</a:t>
            </a:r>
          </a:p>
        </p:txBody>
      </p:sp>
      <p:sp>
        <p:nvSpPr>
          <p:cNvPr id="16" name="TextBox 15">
            <a:extLst>
              <a:ext uri="{FF2B5EF4-FFF2-40B4-BE49-F238E27FC236}">
                <a16:creationId xmlns:a16="http://schemas.microsoft.com/office/drawing/2014/main" id="{A8244D27-7B5C-61CB-AD57-35F0AEEB9FCC}"/>
              </a:ext>
            </a:extLst>
          </p:cNvPr>
          <p:cNvSpPr txBox="1"/>
          <p:nvPr/>
        </p:nvSpPr>
        <p:spPr>
          <a:xfrm>
            <a:off x="4320557" y="3741298"/>
            <a:ext cx="2893741" cy="830997"/>
          </a:xfrm>
          <a:prstGeom prst="rect">
            <a:avLst/>
          </a:prstGeom>
          <a:solidFill>
            <a:schemeClr val="bg1"/>
          </a:solid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DI=Matsuda Index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x </a:t>
            </a:r>
            <a:r>
              <a:rPr kumimoji="0" lang="en-US" sz="2400" b="1" i="0" u="none" strike="noStrike" kern="0" cap="none" spc="0" normalizeH="0" baseline="0" noProof="0" dirty="0">
                <a:ln>
                  <a:noFill/>
                </a:ln>
                <a:solidFill>
                  <a:srgbClr val="FF0000"/>
                </a:solidFill>
                <a:effectLst/>
                <a:uLnTx/>
                <a:uFillTx/>
                <a:latin typeface="Symbol" pitchFamily="2" charset="2"/>
              </a:rPr>
              <a:t>D</a:t>
            </a:r>
            <a:r>
              <a:rPr kumimoji="0" lang="en-US" sz="2400" b="1" i="0" u="none" strike="noStrike" kern="0" cap="none" spc="0" normalizeH="0" baseline="0" noProof="0" dirty="0">
                <a:ln>
                  <a:noFill/>
                </a:ln>
                <a:solidFill>
                  <a:srgbClr val="FF0000"/>
                </a:solidFill>
                <a:effectLst/>
                <a:uLnTx/>
                <a:uFillTx/>
              </a:rPr>
              <a:t>I</a:t>
            </a:r>
            <a:r>
              <a:rPr kumimoji="0" lang="en-US" sz="2400" b="1" i="0" u="none" strike="noStrike" kern="0" cap="none" spc="0" normalizeH="0" baseline="-25000" noProof="0" dirty="0">
                <a:ln>
                  <a:noFill/>
                </a:ln>
                <a:solidFill>
                  <a:srgbClr val="FF0000"/>
                </a:solidFill>
                <a:effectLst/>
                <a:uLnTx/>
                <a:uFillTx/>
              </a:rPr>
              <a:t>0-30</a:t>
            </a:r>
            <a:r>
              <a:rPr kumimoji="0" lang="en-US" sz="2400" b="1" i="0" u="none" strike="noStrike" kern="0" cap="none" spc="0" normalizeH="0" baseline="0" noProof="0" dirty="0">
                <a:ln>
                  <a:noFill/>
                </a:ln>
                <a:solidFill>
                  <a:srgbClr val="FF0000"/>
                </a:solidFill>
                <a:effectLst/>
                <a:uLnTx/>
                <a:uFillTx/>
              </a:rPr>
              <a:t>/</a:t>
            </a:r>
            <a:r>
              <a:rPr kumimoji="0" lang="en-US" sz="2400" b="1" i="0" u="none" strike="noStrike" kern="0" cap="none" spc="0" normalizeH="0" baseline="0" noProof="0" dirty="0">
                <a:ln>
                  <a:noFill/>
                </a:ln>
                <a:solidFill>
                  <a:srgbClr val="FF0000"/>
                </a:solidFill>
                <a:effectLst/>
                <a:uLnTx/>
                <a:uFillTx/>
                <a:latin typeface="Symbol" pitchFamily="2" charset="2"/>
              </a:rPr>
              <a:t>D</a:t>
            </a:r>
            <a:r>
              <a:rPr kumimoji="0" lang="en-US" sz="2400" b="1" i="0" u="none" strike="noStrike" kern="0" cap="none" spc="0" normalizeH="0" baseline="0" noProof="0" dirty="0">
                <a:ln>
                  <a:noFill/>
                </a:ln>
                <a:solidFill>
                  <a:srgbClr val="FF0000"/>
                </a:solidFill>
                <a:effectLst/>
                <a:uLnTx/>
                <a:uFillTx/>
              </a:rPr>
              <a:t>G</a:t>
            </a:r>
            <a:r>
              <a:rPr kumimoji="0" lang="en-US" sz="2400" b="1" i="0" u="none" strike="noStrike" kern="0" cap="none" spc="0" normalizeH="0" baseline="-25000" noProof="0" dirty="0">
                <a:ln>
                  <a:noFill/>
                </a:ln>
                <a:solidFill>
                  <a:srgbClr val="FF0000"/>
                </a:solidFill>
                <a:effectLst/>
                <a:uLnTx/>
                <a:uFillTx/>
              </a:rPr>
              <a:t>0-30</a:t>
            </a:r>
          </a:p>
        </p:txBody>
      </p:sp>
      <p:sp>
        <p:nvSpPr>
          <p:cNvPr id="17" name="Rectangle 16">
            <a:extLst>
              <a:ext uri="{FF2B5EF4-FFF2-40B4-BE49-F238E27FC236}">
                <a16:creationId xmlns:a16="http://schemas.microsoft.com/office/drawing/2014/main" id="{1D6F61D8-5BC5-CCF0-26E1-40B7EA4F490C}"/>
              </a:ext>
            </a:extLst>
          </p:cNvPr>
          <p:cNvSpPr/>
          <p:nvPr/>
        </p:nvSpPr>
        <p:spPr>
          <a:xfrm>
            <a:off x="6586430" y="1735826"/>
            <a:ext cx="731520" cy="702574"/>
          </a:xfrm>
          <a:prstGeom prst="rect">
            <a:avLst/>
          </a:prstGeom>
          <a:solidFill>
            <a:srgbClr val="FFA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00532C4-0462-AB92-57B4-C3267B851134}"/>
              </a:ext>
            </a:extLst>
          </p:cNvPr>
          <p:cNvSpPr/>
          <p:nvPr/>
        </p:nvSpPr>
        <p:spPr>
          <a:xfrm>
            <a:off x="8168640" y="2083393"/>
            <a:ext cx="731520" cy="35500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C3518BE-360A-9AA2-DA97-F281FF4D8E0D}"/>
              </a:ext>
            </a:extLst>
          </p:cNvPr>
          <p:cNvSpPr txBox="1"/>
          <p:nvPr/>
        </p:nvSpPr>
        <p:spPr>
          <a:xfrm>
            <a:off x="6573721" y="2415570"/>
            <a:ext cx="756938"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DAPA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(n=25)</a:t>
            </a:r>
          </a:p>
        </p:txBody>
      </p:sp>
      <p:sp>
        <p:nvSpPr>
          <p:cNvPr id="21" name="TextBox 20">
            <a:extLst>
              <a:ext uri="{FF2B5EF4-FFF2-40B4-BE49-F238E27FC236}">
                <a16:creationId xmlns:a16="http://schemas.microsoft.com/office/drawing/2014/main" id="{624F934C-59B7-F414-D024-031AFDB05945}"/>
              </a:ext>
            </a:extLst>
          </p:cNvPr>
          <p:cNvSpPr txBox="1"/>
          <p:nvPr/>
        </p:nvSpPr>
        <p:spPr>
          <a:xfrm>
            <a:off x="7380122" y="2415570"/>
            <a:ext cx="756938"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EXEN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(n=25)</a:t>
            </a:r>
          </a:p>
        </p:txBody>
      </p:sp>
      <p:sp>
        <p:nvSpPr>
          <p:cNvPr id="22" name="TextBox 21">
            <a:extLst>
              <a:ext uri="{FF2B5EF4-FFF2-40B4-BE49-F238E27FC236}">
                <a16:creationId xmlns:a16="http://schemas.microsoft.com/office/drawing/2014/main" id="{81EBE1E5-0E6B-82D4-96ED-2686B6158B50}"/>
              </a:ext>
            </a:extLst>
          </p:cNvPr>
          <p:cNvSpPr txBox="1"/>
          <p:nvPr/>
        </p:nvSpPr>
        <p:spPr>
          <a:xfrm>
            <a:off x="8112650" y="2415570"/>
            <a:ext cx="843501" cy="78483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DAPA+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EXEN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(n=25)</a:t>
            </a:r>
          </a:p>
        </p:txBody>
      </p:sp>
      <p:sp>
        <p:nvSpPr>
          <p:cNvPr id="23" name="TextBox 22">
            <a:extLst>
              <a:ext uri="{FF2B5EF4-FFF2-40B4-BE49-F238E27FC236}">
                <a16:creationId xmlns:a16="http://schemas.microsoft.com/office/drawing/2014/main" id="{6EAED705-43B9-24EF-641A-C6E648ABD41D}"/>
              </a:ext>
            </a:extLst>
          </p:cNvPr>
          <p:cNvSpPr txBox="1"/>
          <p:nvPr/>
        </p:nvSpPr>
        <p:spPr>
          <a:xfrm>
            <a:off x="6664056" y="1371600"/>
            <a:ext cx="5052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7.5</a:t>
            </a:r>
          </a:p>
        </p:txBody>
      </p:sp>
      <p:sp>
        <p:nvSpPr>
          <p:cNvPr id="24" name="TextBox 23">
            <a:extLst>
              <a:ext uri="{FF2B5EF4-FFF2-40B4-BE49-F238E27FC236}">
                <a16:creationId xmlns:a16="http://schemas.microsoft.com/office/drawing/2014/main" id="{432176DD-50D3-FF7A-A834-04C96F9181B4}"/>
              </a:ext>
            </a:extLst>
          </p:cNvPr>
          <p:cNvSpPr txBox="1"/>
          <p:nvPr/>
        </p:nvSpPr>
        <p:spPr>
          <a:xfrm>
            <a:off x="7505958" y="1386123"/>
            <a:ext cx="5052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7.5</a:t>
            </a:r>
          </a:p>
        </p:txBody>
      </p:sp>
      <p:sp>
        <p:nvSpPr>
          <p:cNvPr id="25" name="TextBox 24">
            <a:extLst>
              <a:ext uri="{FF2B5EF4-FFF2-40B4-BE49-F238E27FC236}">
                <a16:creationId xmlns:a16="http://schemas.microsoft.com/office/drawing/2014/main" id="{678C8AFE-5154-EE7C-01A5-1B5FD5B6CCA1}"/>
              </a:ext>
            </a:extLst>
          </p:cNvPr>
          <p:cNvSpPr txBox="1"/>
          <p:nvPr/>
        </p:nvSpPr>
        <p:spPr>
          <a:xfrm>
            <a:off x="8281767" y="1740738"/>
            <a:ext cx="5052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6.6</a:t>
            </a:r>
          </a:p>
        </p:txBody>
      </p:sp>
      <p:sp>
        <p:nvSpPr>
          <p:cNvPr id="27" name="TextBox 26">
            <a:extLst>
              <a:ext uri="{FF2B5EF4-FFF2-40B4-BE49-F238E27FC236}">
                <a16:creationId xmlns:a16="http://schemas.microsoft.com/office/drawing/2014/main" id="{4A338EF8-B370-6A21-5F15-8A9F7972AA56}"/>
              </a:ext>
            </a:extLst>
          </p:cNvPr>
          <p:cNvSpPr txBox="1"/>
          <p:nvPr/>
        </p:nvSpPr>
        <p:spPr>
          <a:xfrm>
            <a:off x="8739722" y="1661929"/>
            <a:ext cx="404278" cy="769441"/>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w="19050">
                  <a:solidFill>
                    <a:prstClr val="white"/>
                  </a:solidFill>
                </a:ln>
                <a:solidFill>
                  <a:srgbClr val="FF0000"/>
                </a:solidFill>
                <a:effectLst/>
                <a:uLnTx/>
                <a:uFillTx/>
              </a:rPr>
              <a:t>*</a:t>
            </a:r>
          </a:p>
        </p:txBody>
      </p:sp>
      <p:sp>
        <p:nvSpPr>
          <p:cNvPr id="33" name="Rectangle 32">
            <a:extLst>
              <a:ext uri="{FF2B5EF4-FFF2-40B4-BE49-F238E27FC236}">
                <a16:creationId xmlns:a16="http://schemas.microsoft.com/office/drawing/2014/main" id="{32A55799-B9BD-A386-955A-C473D2478D1B}"/>
              </a:ext>
            </a:extLst>
          </p:cNvPr>
          <p:cNvSpPr/>
          <p:nvPr/>
        </p:nvSpPr>
        <p:spPr>
          <a:xfrm>
            <a:off x="7392831" y="1735826"/>
            <a:ext cx="731520" cy="702574"/>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D6024A54-61D2-06F6-4BEF-C35411D41A65}"/>
              </a:ext>
            </a:extLst>
          </p:cNvPr>
          <p:cNvSpPr txBox="1"/>
          <p:nvPr/>
        </p:nvSpPr>
        <p:spPr>
          <a:xfrm>
            <a:off x="938445" y="6147386"/>
            <a:ext cx="708848"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PLAC</a:t>
            </a:r>
          </a:p>
        </p:txBody>
      </p:sp>
      <p:sp>
        <p:nvSpPr>
          <p:cNvPr id="35" name="TextBox 34">
            <a:extLst>
              <a:ext uri="{FF2B5EF4-FFF2-40B4-BE49-F238E27FC236}">
                <a16:creationId xmlns:a16="http://schemas.microsoft.com/office/drawing/2014/main" id="{B544F583-D450-1DD7-7C92-842F5C0E6741}"/>
              </a:ext>
            </a:extLst>
          </p:cNvPr>
          <p:cNvSpPr txBox="1"/>
          <p:nvPr/>
        </p:nvSpPr>
        <p:spPr>
          <a:xfrm>
            <a:off x="1802663" y="6147386"/>
            <a:ext cx="731290"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DAPA</a:t>
            </a:r>
          </a:p>
        </p:txBody>
      </p:sp>
      <p:sp>
        <p:nvSpPr>
          <p:cNvPr id="36" name="TextBox 35">
            <a:extLst>
              <a:ext uri="{FF2B5EF4-FFF2-40B4-BE49-F238E27FC236}">
                <a16:creationId xmlns:a16="http://schemas.microsoft.com/office/drawing/2014/main" id="{B1A38839-7F0B-80C1-54FD-FA7149E4557B}"/>
              </a:ext>
            </a:extLst>
          </p:cNvPr>
          <p:cNvSpPr txBox="1"/>
          <p:nvPr/>
        </p:nvSpPr>
        <p:spPr>
          <a:xfrm>
            <a:off x="2667555" y="6147386"/>
            <a:ext cx="708848"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EXEN</a:t>
            </a:r>
          </a:p>
        </p:txBody>
      </p:sp>
      <p:sp>
        <p:nvSpPr>
          <p:cNvPr id="37" name="TextBox 36">
            <a:extLst>
              <a:ext uri="{FF2B5EF4-FFF2-40B4-BE49-F238E27FC236}">
                <a16:creationId xmlns:a16="http://schemas.microsoft.com/office/drawing/2014/main" id="{C605A107-A894-63E6-5925-9454E73F75D2}"/>
              </a:ext>
            </a:extLst>
          </p:cNvPr>
          <p:cNvSpPr txBox="1"/>
          <p:nvPr/>
        </p:nvSpPr>
        <p:spPr>
          <a:xfrm>
            <a:off x="3200400" y="6104506"/>
            <a:ext cx="1371600"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DAPA+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EXEN</a:t>
            </a:r>
          </a:p>
        </p:txBody>
      </p:sp>
      <p:sp>
        <p:nvSpPr>
          <p:cNvPr id="38" name="Rectangle 37">
            <a:extLst>
              <a:ext uri="{FF2B5EF4-FFF2-40B4-BE49-F238E27FC236}">
                <a16:creationId xmlns:a16="http://schemas.microsoft.com/office/drawing/2014/main" id="{5FEC4AA4-4E99-E4C4-1BD2-3BE46511A84D}"/>
              </a:ext>
            </a:extLst>
          </p:cNvPr>
          <p:cNvSpPr/>
          <p:nvPr/>
        </p:nvSpPr>
        <p:spPr>
          <a:xfrm>
            <a:off x="927109" y="5861264"/>
            <a:ext cx="731520" cy="323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3490FB62-17A4-20FB-73F1-C7AAD45F1286}"/>
              </a:ext>
            </a:extLst>
          </p:cNvPr>
          <p:cNvSpPr/>
          <p:nvPr/>
        </p:nvSpPr>
        <p:spPr>
          <a:xfrm>
            <a:off x="1781053" y="5406521"/>
            <a:ext cx="731520" cy="777908"/>
          </a:xfrm>
          <a:prstGeom prst="rect">
            <a:avLst/>
          </a:prstGeom>
          <a:solidFill>
            <a:srgbClr val="FFA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3A90AC0-4E16-DD8A-7000-AD69C531461D}"/>
              </a:ext>
            </a:extLst>
          </p:cNvPr>
          <p:cNvSpPr/>
          <p:nvPr/>
        </p:nvSpPr>
        <p:spPr>
          <a:xfrm>
            <a:off x="3488940" y="2677620"/>
            <a:ext cx="731520" cy="345460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2838720-5E4D-AA9C-EF95-739CF767F964}"/>
              </a:ext>
            </a:extLst>
          </p:cNvPr>
          <p:cNvSpPr/>
          <p:nvPr/>
        </p:nvSpPr>
        <p:spPr>
          <a:xfrm>
            <a:off x="2656219" y="4315283"/>
            <a:ext cx="731520" cy="184873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9693807F-3681-AF9A-9C3F-6EBA98AF03C5}"/>
              </a:ext>
            </a:extLst>
          </p:cNvPr>
          <p:cNvSpPr txBox="1"/>
          <p:nvPr/>
        </p:nvSpPr>
        <p:spPr>
          <a:xfrm>
            <a:off x="1040236" y="5510448"/>
            <a:ext cx="50526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0.7</a:t>
            </a:r>
          </a:p>
        </p:txBody>
      </p:sp>
      <p:sp>
        <p:nvSpPr>
          <p:cNvPr id="57" name="TextBox 56">
            <a:extLst>
              <a:ext uri="{FF2B5EF4-FFF2-40B4-BE49-F238E27FC236}">
                <a16:creationId xmlns:a16="http://schemas.microsoft.com/office/drawing/2014/main" id="{21FC95CA-E0E4-61C0-90B9-FBF5B9212F9E}"/>
              </a:ext>
            </a:extLst>
          </p:cNvPr>
          <p:cNvSpPr txBox="1"/>
          <p:nvPr/>
        </p:nvSpPr>
        <p:spPr>
          <a:xfrm>
            <a:off x="1824200" y="5098951"/>
            <a:ext cx="6335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1.83</a:t>
            </a:r>
          </a:p>
        </p:txBody>
      </p:sp>
      <p:sp>
        <p:nvSpPr>
          <p:cNvPr id="58" name="TextBox 57">
            <a:extLst>
              <a:ext uri="{FF2B5EF4-FFF2-40B4-BE49-F238E27FC236}">
                <a16:creationId xmlns:a16="http://schemas.microsoft.com/office/drawing/2014/main" id="{F71649C9-8EEB-6B67-F63D-5B9916973DC2}"/>
              </a:ext>
            </a:extLst>
          </p:cNvPr>
          <p:cNvSpPr txBox="1"/>
          <p:nvPr/>
        </p:nvSpPr>
        <p:spPr>
          <a:xfrm>
            <a:off x="2686139" y="4005700"/>
            <a:ext cx="6335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3.95</a:t>
            </a:r>
          </a:p>
        </p:txBody>
      </p:sp>
      <p:sp>
        <p:nvSpPr>
          <p:cNvPr id="59" name="TextBox 58">
            <a:extLst>
              <a:ext uri="{FF2B5EF4-FFF2-40B4-BE49-F238E27FC236}">
                <a16:creationId xmlns:a16="http://schemas.microsoft.com/office/drawing/2014/main" id="{47BE3CED-3EC3-8C53-C4D7-714907C2ED9E}"/>
              </a:ext>
            </a:extLst>
          </p:cNvPr>
          <p:cNvSpPr txBox="1"/>
          <p:nvPr/>
        </p:nvSpPr>
        <p:spPr>
          <a:xfrm>
            <a:off x="3537946" y="2362200"/>
            <a:ext cx="6335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7.02</a:t>
            </a:r>
          </a:p>
        </p:txBody>
      </p:sp>
      <p:sp>
        <p:nvSpPr>
          <p:cNvPr id="60" name="Rectangle 59">
            <a:extLst>
              <a:ext uri="{FF2B5EF4-FFF2-40B4-BE49-F238E27FC236}">
                <a16:creationId xmlns:a16="http://schemas.microsoft.com/office/drawing/2014/main" id="{C91CFAE3-0DA8-0274-59FB-69C0A2798E0B}"/>
              </a:ext>
            </a:extLst>
          </p:cNvPr>
          <p:cNvSpPr/>
          <p:nvPr/>
        </p:nvSpPr>
        <p:spPr>
          <a:xfrm>
            <a:off x="6553200" y="5631263"/>
            <a:ext cx="731520" cy="500961"/>
          </a:xfrm>
          <a:prstGeom prst="rect">
            <a:avLst/>
          </a:prstGeom>
          <a:solidFill>
            <a:srgbClr val="FFA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5445C278-3EB2-0345-9089-AE271805B361}"/>
              </a:ext>
            </a:extLst>
          </p:cNvPr>
          <p:cNvSpPr/>
          <p:nvPr/>
        </p:nvSpPr>
        <p:spPr>
          <a:xfrm>
            <a:off x="8168640" y="3480282"/>
            <a:ext cx="731520" cy="265194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26FE8CB8-389D-2952-6E86-75C92D718A2D}"/>
              </a:ext>
            </a:extLst>
          </p:cNvPr>
          <p:cNvSpPr/>
          <p:nvPr/>
        </p:nvSpPr>
        <p:spPr>
          <a:xfrm>
            <a:off x="7392831" y="4128616"/>
            <a:ext cx="731520" cy="200360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B6D1C2A3-F25C-07FB-88F3-1DE355BD3B34}"/>
              </a:ext>
            </a:extLst>
          </p:cNvPr>
          <p:cNvSpPr txBox="1"/>
          <p:nvPr/>
        </p:nvSpPr>
        <p:spPr>
          <a:xfrm>
            <a:off x="2358701" y="6488668"/>
            <a:ext cx="813043" cy="369332"/>
          </a:xfrm>
          <a:prstGeom prst="rect">
            <a:avLst/>
          </a:prstGeom>
          <a:solidFill>
            <a:schemeClr val="bg1"/>
          </a:solidFill>
          <a:ln>
            <a:solidFill>
              <a:schemeClr val="bg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Day 1</a:t>
            </a:r>
          </a:p>
        </p:txBody>
      </p:sp>
      <p:sp>
        <p:nvSpPr>
          <p:cNvPr id="64" name="TextBox 63">
            <a:extLst>
              <a:ext uri="{FF2B5EF4-FFF2-40B4-BE49-F238E27FC236}">
                <a16:creationId xmlns:a16="http://schemas.microsoft.com/office/drawing/2014/main" id="{E6EC3DF3-2977-FB1E-F488-70FE1EA31767}"/>
              </a:ext>
            </a:extLst>
          </p:cNvPr>
          <p:cNvSpPr txBox="1"/>
          <p:nvPr/>
        </p:nvSpPr>
        <p:spPr>
          <a:xfrm>
            <a:off x="7227624" y="6488668"/>
            <a:ext cx="1069524" cy="369332"/>
          </a:xfrm>
          <a:prstGeom prst="rect">
            <a:avLst/>
          </a:prstGeom>
          <a:solidFill>
            <a:schemeClr val="bg1"/>
          </a:solidFill>
          <a:ln>
            <a:solidFill>
              <a:schemeClr val="bg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Month 4</a:t>
            </a:r>
          </a:p>
        </p:txBody>
      </p:sp>
      <p:sp>
        <p:nvSpPr>
          <p:cNvPr id="65" name="TextBox 64">
            <a:extLst>
              <a:ext uri="{FF2B5EF4-FFF2-40B4-BE49-F238E27FC236}">
                <a16:creationId xmlns:a16="http://schemas.microsoft.com/office/drawing/2014/main" id="{8CD1C3F4-841A-1475-48D2-DF42B8CD55C4}"/>
              </a:ext>
            </a:extLst>
          </p:cNvPr>
          <p:cNvSpPr txBox="1"/>
          <p:nvPr/>
        </p:nvSpPr>
        <p:spPr>
          <a:xfrm>
            <a:off x="6581449" y="6116794"/>
            <a:ext cx="731290"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DAPA</a:t>
            </a:r>
          </a:p>
        </p:txBody>
      </p:sp>
      <p:sp>
        <p:nvSpPr>
          <p:cNvPr id="67" name="TextBox 66">
            <a:extLst>
              <a:ext uri="{FF2B5EF4-FFF2-40B4-BE49-F238E27FC236}">
                <a16:creationId xmlns:a16="http://schemas.microsoft.com/office/drawing/2014/main" id="{3999ED90-5E2E-0D0B-29C7-EAD6EE0991AE}"/>
              </a:ext>
            </a:extLst>
          </p:cNvPr>
          <p:cNvSpPr txBox="1"/>
          <p:nvPr/>
        </p:nvSpPr>
        <p:spPr>
          <a:xfrm>
            <a:off x="7404167" y="6116794"/>
            <a:ext cx="708848"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EXEN</a:t>
            </a:r>
          </a:p>
        </p:txBody>
      </p:sp>
      <p:sp>
        <p:nvSpPr>
          <p:cNvPr id="68" name="TextBox 67">
            <a:extLst>
              <a:ext uri="{FF2B5EF4-FFF2-40B4-BE49-F238E27FC236}">
                <a16:creationId xmlns:a16="http://schemas.microsoft.com/office/drawing/2014/main" id="{CCD432B2-120B-D07D-0E44-C75DB7505279}"/>
              </a:ext>
            </a:extLst>
          </p:cNvPr>
          <p:cNvSpPr txBox="1"/>
          <p:nvPr/>
        </p:nvSpPr>
        <p:spPr>
          <a:xfrm>
            <a:off x="7848600" y="6073914"/>
            <a:ext cx="1371600"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DAPA+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EXEN</a:t>
            </a:r>
          </a:p>
        </p:txBody>
      </p:sp>
      <p:sp>
        <p:nvSpPr>
          <p:cNvPr id="69" name="TextBox 68">
            <a:extLst>
              <a:ext uri="{FF2B5EF4-FFF2-40B4-BE49-F238E27FC236}">
                <a16:creationId xmlns:a16="http://schemas.microsoft.com/office/drawing/2014/main" id="{66A0E042-75AE-4B8B-9A0F-0F684F5EDF06}"/>
              </a:ext>
            </a:extLst>
          </p:cNvPr>
          <p:cNvSpPr txBox="1"/>
          <p:nvPr/>
        </p:nvSpPr>
        <p:spPr>
          <a:xfrm>
            <a:off x="6580791" y="5283617"/>
            <a:ext cx="63350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ACFF"/>
                </a:solidFill>
                <a:effectLst/>
                <a:uLnTx/>
                <a:uFillTx/>
                <a:latin typeface="Arial" panose="020B0604020202020204" pitchFamily="34" charset="0"/>
                <a:cs typeface="Arial" panose="020B0604020202020204" pitchFamily="34" charset="0"/>
              </a:rPr>
              <a:t>1.07</a:t>
            </a:r>
          </a:p>
        </p:txBody>
      </p:sp>
      <p:sp>
        <p:nvSpPr>
          <p:cNvPr id="73" name="TextBox 72">
            <a:extLst>
              <a:ext uri="{FF2B5EF4-FFF2-40B4-BE49-F238E27FC236}">
                <a16:creationId xmlns:a16="http://schemas.microsoft.com/office/drawing/2014/main" id="{89F77037-7D77-BA8A-6556-26D1DF038156}"/>
              </a:ext>
            </a:extLst>
          </p:cNvPr>
          <p:cNvSpPr txBox="1"/>
          <p:nvPr/>
        </p:nvSpPr>
        <p:spPr>
          <a:xfrm>
            <a:off x="7441838" y="3814732"/>
            <a:ext cx="6335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4.37</a:t>
            </a:r>
          </a:p>
        </p:txBody>
      </p:sp>
      <p:sp>
        <p:nvSpPr>
          <p:cNvPr id="74" name="TextBox 73">
            <a:extLst>
              <a:ext uri="{FF2B5EF4-FFF2-40B4-BE49-F238E27FC236}">
                <a16:creationId xmlns:a16="http://schemas.microsoft.com/office/drawing/2014/main" id="{48FD83E5-1031-16BD-68C5-BBA847AF343F}"/>
              </a:ext>
            </a:extLst>
          </p:cNvPr>
          <p:cNvSpPr txBox="1"/>
          <p:nvPr/>
        </p:nvSpPr>
        <p:spPr>
          <a:xfrm>
            <a:off x="8217647" y="3138978"/>
            <a:ext cx="6335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5.73</a:t>
            </a:r>
          </a:p>
        </p:txBody>
      </p:sp>
      <p:sp>
        <p:nvSpPr>
          <p:cNvPr id="2" name="Text Box 36">
            <a:extLst>
              <a:ext uri="{FF2B5EF4-FFF2-40B4-BE49-F238E27FC236}">
                <a16:creationId xmlns:a16="http://schemas.microsoft.com/office/drawing/2014/main" id="{002BA1EC-D350-8235-8FDB-A92952803210}"/>
              </a:ext>
            </a:extLst>
          </p:cNvPr>
          <p:cNvSpPr txBox="1">
            <a:spLocks noChangeArrowheads="1"/>
          </p:cNvSpPr>
          <p:nvPr/>
        </p:nvSpPr>
        <p:spPr bwMode="auto">
          <a:xfrm rot="16200000">
            <a:off x="-1041598" y="4094359"/>
            <a:ext cx="2654525" cy="380710"/>
          </a:xfrm>
          <a:prstGeom prst="rect">
            <a:avLst/>
          </a:prstGeom>
          <a:noFill/>
          <a:ln>
            <a:noFill/>
          </a:ln>
        </p:spPr>
        <p:txBody>
          <a:bodyPr wrap="square" lIns="72229" tIns="36114" rIns="72229" bIns="36114">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rPr>
              <a:t>Disposition Index</a:t>
            </a:r>
            <a:endParaRPr kumimoji="0" lang="en-US" altLang="en-US" sz="2000" b="1" i="0" u="none" strike="noStrike" kern="0" cap="none" spc="0" normalizeH="0" baseline="0" noProof="0" dirty="0">
              <a:ln>
                <a:noFill/>
              </a:ln>
              <a:solidFill>
                <a:prstClr val="white"/>
              </a:solidFill>
              <a:effectLst/>
              <a:uLnTx/>
              <a:uFillTx/>
              <a:latin typeface="Helvetica"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40876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59763" y="1184555"/>
            <a:ext cx="8364511" cy="1266450"/>
          </a:xfrm>
          <a:solidFill>
            <a:srgbClr val="FFFF00"/>
          </a:solidFill>
          <a:ln>
            <a:solidFill>
              <a:srgbClr val="FFFF00"/>
            </a:solidFill>
            <a:miter lim="800000"/>
            <a:headEnd/>
            <a:tailEnd/>
          </a:ln>
        </p:spPr>
        <p:txBody>
          <a:bodyPr/>
          <a:lstStyle/>
          <a:p>
            <a:r>
              <a:rPr lang="en-US" altLang="en-US" sz="3000" u="sng" dirty="0">
                <a:solidFill>
                  <a:schemeClr val="tx1"/>
                </a:solidFill>
              </a:rPr>
              <a:t>E</a:t>
            </a:r>
            <a:r>
              <a:rPr lang="en-US" altLang="en-US" sz="3000" dirty="0">
                <a:solidFill>
                  <a:schemeClr val="tx1"/>
                </a:solidFill>
              </a:rPr>
              <a:t>fficacy and </a:t>
            </a:r>
            <a:r>
              <a:rPr lang="en-US" altLang="en-US" sz="3000" u="sng" dirty="0">
                <a:solidFill>
                  <a:schemeClr val="tx1"/>
                </a:solidFill>
              </a:rPr>
              <a:t>D</a:t>
            </a:r>
            <a:r>
              <a:rPr lang="en-US" altLang="en-US" sz="3000" dirty="0">
                <a:solidFill>
                  <a:schemeClr val="tx1"/>
                </a:solidFill>
              </a:rPr>
              <a:t>urability of </a:t>
            </a:r>
            <a:r>
              <a:rPr lang="en-US" altLang="en-US" sz="3000" u="sng" dirty="0">
                <a:solidFill>
                  <a:schemeClr val="tx1"/>
                </a:solidFill>
              </a:rPr>
              <a:t>I</a:t>
            </a:r>
            <a:r>
              <a:rPr lang="en-US" altLang="en-US" sz="3000" dirty="0">
                <a:solidFill>
                  <a:schemeClr val="tx1"/>
                </a:solidFill>
              </a:rPr>
              <a:t>nitial </a:t>
            </a:r>
            <a:r>
              <a:rPr lang="en-US" altLang="en-US" sz="3000" u="sng" dirty="0">
                <a:solidFill>
                  <a:schemeClr val="tx1"/>
                </a:solidFill>
              </a:rPr>
              <a:t>C</a:t>
            </a:r>
            <a:r>
              <a:rPr lang="en-US" altLang="en-US" sz="3000" dirty="0">
                <a:solidFill>
                  <a:schemeClr val="tx1"/>
                </a:solidFill>
              </a:rPr>
              <a:t>ombination </a:t>
            </a:r>
            <a:r>
              <a:rPr lang="en-US" altLang="en-US" sz="3000" u="sng" dirty="0">
                <a:solidFill>
                  <a:schemeClr val="tx1"/>
                </a:solidFill>
              </a:rPr>
              <a:t>T</a:t>
            </a:r>
            <a:r>
              <a:rPr lang="en-US" altLang="en-US" sz="3000" dirty="0">
                <a:solidFill>
                  <a:schemeClr val="tx1"/>
                </a:solidFill>
              </a:rPr>
              <a:t>herapy in T2DM</a:t>
            </a:r>
          </a:p>
        </p:txBody>
      </p:sp>
      <p:sp>
        <p:nvSpPr>
          <p:cNvPr id="6" name="Rectangle 2">
            <a:extLst>
              <a:ext uri="{FF2B5EF4-FFF2-40B4-BE49-F238E27FC236}">
                <a16:creationId xmlns:a16="http://schemas.microsoft.com/office/drawing/2014/main" id="{46504EE3-F366-4973-9BC3-CC28FFAE5B49}"/>
              </a:ext>
            </a:extLst>
          </p:cNvPr>
          <p:cNvSpPr txBox="1">
            <a:spLocks noChangeArrowheads="1"/>
          </p:cNvSpPr>
          <p:nvPr/>
        </p:nvSpPr>
        <p:spPr bwMode="auto">
          <a:xfrm>
            <a:off x="3091815" y="115673"/>
            <a:ext cx="2960370" cy="821802"/>
          </a:xfrm>
          <a:prstGeom prst="rect">
            <a:avLst/>
          </a:prstGeom>
          <a:solidFill>
            <a:srgbClr val="FF7308"/>
          </a:solidFill>
          <a:ln>
            <a:solidFill>
              <a:srgbClr val="FF7308"/>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600" b="1" i="0" u="none" strike="noStrike" kern="0" cap="none" spc="0" normalizeH="0" baseline="0" noProof="0" dirty="0">
                <a:ln>
                  <a:noFill/>
                </a:ln>
                <a:solidFill>
                  <a:srgbClr val="FFFFFF"/>
                </a:solidFill>
                <a:effectLst/>
                <a:uLnTx/>
                <a:uFillTx/>
                <a:latin typeface="Helvetica"/>
                <a:ea typeface="+mj-ea"/>
                <a:cs typeface="+mj-cs"/>
              </a:rPr>
              <a:t>EDICT</a:t>
            </a:r>
          </a:p>
        </p:txBody>
      </p:sp>
      <p:sp>
        <p:nvSpPr>
          <p:cNvPr id="7" name="Rectangle 2">
            <a:extLst>
              <a:ext uri="{FF2B5EF4-FFF2-40B4-BE49-F238E27FC236}">
                <a16:creationId xmlns:a16="http://schemas.microsoft.com/office/drawing/2014/main" id="{323F514C-3DF6-4B64-9D22-EF08684E1134}"/>
              </a:ext>
            </a:extLst>
          </p:cNvPr>
          <p:cNvSpPr txBox="1">
            <a:spLocks noChangeArrowheads="1"/>
          </p:cNvSpPr>
          <p:nvPr/>
        </p:nvSpPr>
        <p:spPr bwMode="auto">
          <a:xfrm>
            <a:off x="359763" y="2705359"/>
            <a:ext cx="8364511" cy="1506882"/>
          </a:xfrm>
          <a:prstGeom prst="rect">
            <a:avLst/>
          </a:prstGeom>
          <a:solidFill>
            <a:schemeClr val="bg1"/>
          </a:solidFill>
          <a:ln>
            <a:solidFill>
              <a:schemeClr val="bg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0000"/>
                </a:solidFill>
                <a:effectLst/>
                <a:uLnTx/>
                <a:uFillTx/>
                <a:latin typeface="Helvetica"/>
                <a:ea typeface="+mj-ea"/>
                <a:cs typeface="+mj-cs"/>
              </a:rPr>
              <a:t>Drug-naïve, new-onset T2DM patients (n=318) were randomly assigned to receive for 3 years:</a:t>
            </a:r>
          </a:p>
        </p:txBody>
      </p:sp>
      <p:sp>
        <p:nvSpPr>
          <p:cNvPr id="5" name="Rectangle 2">
            <a:extLst>
              <a:ext uri="{FF2B5EF4-FFF2-40B4-BE49-F238E27FC236}">
                <a16:creationId xmlns:a16="http://schemas.microsoft.com/office/drawing/2014/main" id="{747CEF61-C988-49C4-B8A1-E2D8E91C6B81}"/>
              </a:ext>
            </a:extLst>
          </p:cNvPr>
          <p:cNvSpPr txBox="1">
            <a:spLocks noChangeArrowheads="1"/>
          </p:cNvSpPr>
          <p:nvPr/>
        </p:nvSpPr>
        <p:spPr bwMode="auto">
          <a:xfrm>
            <a:off x="981856" y="4481585"/>
            <a:ext cx="7180289" cy="2260742"/>
          </a:xfrm>
          <a:prstGeom prst="rect">
            <a:avLst/>
          </a:prstGeom>
          <a:solidFill>
            <a:srgbClr val="FF0000"/>
          </a:solidFill>
          <a:ln>
            <a:solidFill>
              <a:srgbClr val="FF0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688975" marR="0" lvl="0" indent="-688975"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Helvetica"/>
                <a:ea typeface="+mj-ea"/>
                <a:cs typeface="+mj-cs"/>
              </a:rPr>
              <a:t>(1) 	Initial combination therapy with metformin, pioglitazone, exenatide</a:t>
            </a:r>
          </a:p>
          <a:p>
            <a:pPr marL="688975" marR="0" lvl="0" indent="-688975"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Helvetica"/>
                <a:ea typeface="+mj-ea"/>
                <a:cs typeface="+mj-cs"/>
              </a:rPr>
              <a:t>versus</a:t>
            </a:r>
          </a:p>
          <a:p>
            <a:pPr marL="688975" marR="0" lvl="0" indent="-688975" algn="l"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0" cap="none" spc="0" normalizeH="0" baseline="0" noProof="0" dirty="0">
                <a:ln>
                  <a:noFill/>
                </a:ln>
                <a:solidFill>
                  <a:srgbClr val="FFFFFF"/>
                </a:solidFill>
                <a:effectLst/>
                <a:uLnTx/>
                <a:uFillTx/>
                <a:latin typeface="Helvetica"/>
                <a:ea typeface="+mj-ea"/>
                <a:cs typeface="+mj-cs"/>
              </a:rPr>
              <a:t>(2) 	Sequential add-on therapy with metformin, glipizide, glargine</a:t>
            </a:r>
          </a:p>
        </p:txBody>
      </p:sp>
    </p:spTree>
    <p:extLst>
      <p:ext uri="{BB962C8B-B14F-4D97-AF65-F5344CB8AC3E}">
        <p14:creationId xmlns:p14="http://schemas.microsoft.com/office/powerpoint/2010/main" val="1237597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6" grpId="0" animBg="1"/>
      <p:bldP spid="7"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89745" y="2006357"/>
            <a:ext cx="8364511" cy="3852140"/>
          </a:xfrm>
          <a:solidFill>
            <a:srgbClr val="FFFF00"/>
          </a:solidFill>
          <a:ln>
            <a:solidFill>
              <a:srgbClr val="FFFF00"/>
            </a:solidFill>
            <a:miter lim="800000"/>
            <a:headEnd/>
            <a:tailEnd/>
          </a:ln>
        </p:spPr>
        <p:txBody>
          <a:bodyPr/>
          <a:lstStyle/>
          <a:p>
            <a:r>
              <a:rPr lang="en-US" altLang="en-US" sz="4400" dirty="0">
                <a:solidFill>
                  <a:schemeClr val="tx1"/>
                </a:solidFill>
              </a:rPr>
              <a:t>Difference in the number of T2DM subjects with HbA1c &lt;6.5 after 3-years in the Triple Therapy versus Conventional Therapy groups</a:t>
            </a:r>
          </a:p>
        </p:txBody>
      </p:sp>
      <p:sp>
        <p:nvSpPr>
          <p:cNvPr id="6" name="Rectangle 2">
            <a:extLst>
              <a:ext uri="{FF2B5EF4-FFF2-40B4-BE49-F238E27FC236}">
                <a16:creationId xmlns:a16="http://schemas.microsoft.com/office/drawing/2014/main" id="{46504EE3-F366-4973-9BC3-CC28FFAE5B49}"/>
              </a:ext>
            </a:extLst>
          </p:cNvPr>
          <p:cNvSpPr txBox="1">
            <a:spLocks noChangeArrowheads="1"/>
          </p:cNvSpPr>
          <p:nvPr/>
        </p:nvSpPr>
        <p:spPr bwMode="auto">
          <a:xfrm>
            <a:off x="299803" y="588602"/>
            <a:ext cx="8544394" cy="821802"/>
          </a:xfrm>
          <a:prstGeom prst="rect">
            <a:avLst/>
          </a:prstGeom>
          <a:solidFill>
            <a:srgbClr val="FF7308"/>
          </a:solidFill>
          <a:ln>
            <a:solidFill>
              <a:srgbClr val="FF7308"/>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FFFFFF"/>
                </a:solidFill>
                <a:effectLst/>
                <a:uLnTx/>
                <a:uFillTx/>
                <a:latin typeface="Helvetica"/>
                <a:ea typeface="+mj-ea"/>
                <a:cs typeface="+mj-cs"/>
              </a:rPr>
              <a:t>PRIMARY ENDPOINT OF EDICT</a:t>
            </a:r>
          </a:p>
        </p:txBody>
      </p:sp>
    </p:spTree>
    <p:extLst>
      <p:ext uri="{BB962C8B-B14F-4D97-AF65-F5344CB8AC3E}">
        <p14:creationId xmlns:p14="http://schemas.microsoft.com/office/powerpoint/2010/main" val="4272310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64A58D-F09E-F049-BAFE-6C8A64303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973" y="1029708"/>
            <a:ext cx="6997700" cy="5346700"/>
          </a:xfrm>
          <a:prstGeom prst="rect">
            <a:avLst/>
          </a:prstGeom>
        </p:spPr>
      </p:pic>
      <p:sp>
        <p:nvSpPr>
          <p:cNvPr id="15362" name="Text Box 2">
            <a:extLst>
              <a:ext uri="{FF2B5EF4-FFF2-40B4-BE49-F238E27FC236}">
                <a16:creationId xmlns:a16="http://schemas.microsoft.com/office/drawing/2014/main" id="{CD9BA240-AF51-4853-BC95-21225FA1DAAC}"/>
              </a:ext>
            </a:extLst>
          </p:cNvPr>
          <p:cNvSpPr txBox="1">
            <a:spLocks noChangeArrowheads="1"/>
          </p:cNvSpPr>
          <p:nvPr/>
        </p:nvSpPr>
        <p:spPr bwMode="auto">
          <a:xfrm>
            <a:off x="285078" y="175427"/>
            <a:ext cx="8573844" cy="8144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TIME-RELATED CHANGE IN HbA1c IN TRIPLE THERAPY AND CONVENTIONAL THERAPY GROUPS</a:t>
            </a:r>
          </a:p>
        </p:txBody>
      </p:sp>
      <p:sp>
        <p:nvSpPr>
          <p:cNvPr id="15428" name="TextBox 15427">
            <a:extLst>
              <a:ext uri="{FF2B5EF4-FFF2-40B4-BE49-F238E27FC236}">
                <a16:creationId xmlns:a16="http://schemas.microsoft.com/office/drawing/2014/main" id="{C98FFCEF-6B96-C0F6-861E-88848B23B76A}"/>
              </a:ext>
            </a:extLst>
          </p:cNvPr>
          <p:cNvSpPr txBox="1"/>
          <p:nvPr/>
        </p:nvSpPr>
        <p:spPr>
          <a:xfrm>
            <a:off x="4740823" y="5342541"/>
            <a:ext cx="1762214"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7F00"/>
                </a:solidFill>
                <a:effectLst/>
                <a:uLnTx/>
                <a:uFillTx/>
                <a:latin typeface="Helvetica" charset="0"/>
                <a:ea typeface="MS PGothic" pitchFamily="34" charset="-128"/>
                <a:cs typeface="+mn-cs"/>
              </a:rPr>
              <a:t>Triple Therapy</a:t>
            </a:r>
          </a:p>
        </p:txBody>
      </p:sp>
      <p:sp>
        <p:nvSpPr>
          <p:cNvPr id="7" name="TextBox 6">
            <a:extLst>
              <a:ext uri="{FF2B5EF4-FFF2-40B4-BE49-F238E27FC236}">
                <a16:creationId xmlns:a16="http://schemas.microsoft.com/office/drawing/2014/main" id="{F33297C3-2F5E-AE3D-D192-87BB1FA2F07A}"/>
              </a:ext>
            </a:extLst>
          </p:cNvPr>
          <p:cNvSpPr txBox="1"/>
          <p:nvPr/>
        </p:nvSpPr>
        <p:spPr>
          <a:xfrm>
            <a:off x="3478501" y="3563104"/>
            <a:ext cx="28699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00"/>
                </a:solidFill>
                <a:effectLst/>
                <a:uLnTx/>
                <a:uFillTx/>
                <a:latin typeface="Helvetica" charset="0"/>
                <a:ea typeface="MS PGothic" pitchFamily="34" charset="-128"/>
                <a:cs typeface="+mn-cs"/>
              </a:rPr>
              <a:t>Conventional Therapy </a:t>
            </a:r>
            <a:endParaRPr kumimoji="0" lang="en-US" sz="1800" b="0" i="0" u="none" strike="noStrike" kern="1200" cap="none" spc="0" normalizeH="0" baseline="0" noProof="0" dirty="0">
              <a:ln>
                <a:noFill/>
              </a:ln>
              <a:solidFill>
                <a:srgbClr val="FFFF00"/>
              </a:solidFill>
              <a:effectLst/>
              <a:uLnTx/>
              <a:uFillTx/>
              <a:latin typeface="Helvetica" charset="0"/>
              <a:ea typeface="MS PGothic" pitchFamily="34" charset="-128"/>
              <a:cs typeface="+mn-cs"/>
            </a:endParaRPr>
          </a:p>
        </p:txBody>
      </p:sp>
      <p:sp>
        <p:nvSpPr>
          <p:cNvPr id="30" name="TextBox 1">
            <a:extLst>
              <a:ext uri="{FF2B5EF4-FFF2-40B4-BE49-F238E27FC236}">
                <a16:creationId xmlns:a16="http://schemas.microsoft.com/office/drawing/2014/main" id="{5423CB95-CB0E-CCD8-5EC1-F9B3B1C12F43}"/>
              </a:ext>
            </a:extLst>
          </p:cNvPr>
          <p:cNvSpPr txBox="1">
            <a:spLocks noChangeArrowheads="1"/>
          </p:cNvSpPr>
          <p:nvPr/>
        </p:nvSpPr>
        <p:spPr bwMode="auto">
          <a:xfrm rot="16200000">
            <a:off x="-7441" y="3198168"/>
            <a:ext cx="172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HbA1c (%)</a:t>
            </a:r>
          </a:p>
        </p:txBody>
      </p:sp>
      <p:sp>
        <p:nvSpPr>
          <p:cNvPr id="31" name="TextBox 30">
            <a:extLst>
              <a:ext uri="{FF2B5EF4-FFF2-40B4-BE49-F238E27FC236}">
                <a16:creationId xmlns:a16="http://schemas.microsoft.com/office/drawing/2014/main" id="{7CE5E8C1-FACF-D4E1-569A-0D04567407D6}"/>
              </a:ext>
            </a:extLst>
          </p:cNvPr>
          <p:cNvSpPr txBox="1"/>
          <p:nvPr/>
        </p:nvSpPr>
        <p:spPr>
          <a:xfrm>
            <a:off x="2705848" y="2304814"/>
            <a:ext cx="1866152" cy="523220"/>
          </a:xfrm>
          <a:prstGeom prst="rect">
            <a:avLst/>
          </a:prstGeom>
          <a:solidFill>
            <a:srgbClr val="0000FF"/>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*P &lt; 0.001</a:t>
            </a:r>
          </a:p>
        </p:txBody>
      </p:sp>
      <p:sp>
        <p:nvSpPr>
          <p:cNvPr id="32" name="TextBox 31">
            <a:extLst>
              <a:ext uri="{FF2B5EF4-FFF2-40B4-BE49-F238E27FC236}">
                <a16:creationId xmlns:a16="http://schemas.microsoft.com/office/drawing/2014/main" id="{82DFF5F5-994F-B5A0-0379-A152724FB9A7}"/>
              </a:ext>
            </a:extLst>
          </p:cNvPr>
          <p:cNvSpPr txBox="1"/>
          <p:nvPr/>
        </p:nvSpPr>
        <p:spPr>
          <a:xfrm>
            <a:off x="4040478" y="6339343"/>
            <a:ext cx="1993879" cy="461665"/>
          </a:xfrm>
          <a:prstGeom prst="rect">
            <a:avLst/>
          </a:prstGeom>
          <a:solidFill>
            <a:srgbClr val="0000FF"/>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Time (years)</a:t>
            </a:r>
          </a:p>
        </p:txBody>
      </p:sp>
      <p:sp>
        <p:nvSpPr>
          <p:cNvPr id="3" name="TextBox 2">
            <a:extLst>
              <a:ext uri="{FF2B5EF4-FFF2-40B4-BE49-F238E27FC236}">
                <a16:creationId xmlns:a16="http://schemas.microsoft.com/office/drawing/2014/main" id="{DAF18F64-C533-E808-0DF7-C7DCD19D2D39}"/>
              </a:ext>
            </a:extLst>
          </p:cNvPr>
          <p:cNvSpPr txBox="1"/>
          <p:nvPr/>
        </p:nvSpPr>
        <p:spPr>
          <a:xfrm>
            <a:off x="7855121" y="2900342"/>
            <a:ext cx="1003801" cy="523220"/>
          </a:xfrm>
          <a:prstGeom prst="rect">
            <a:avLst/>
          </a:prstGeom>
          <a:solidFill>
            <a:srgbClr val="FFFF00"/>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a:t>6.9%</a:t>
            </a:r>
            <a:endParaRPr kumimoji="0" lang="en-US" sz="2800" b="1" i="0" u="none" strike="noStrike" kern="1200" cap="none" spc="0" normalizeH="0" baseline="0" noProof="0" dirty="0">
              <a:ln>
                <a:noFill/>
              </a:ln>
              <a:effectLst/>
              <a:uLnTx/>
              <a:uFillTx/>
              <a:latin typeface="Helvetica" charset="0"/>
              <a:ea typeface="MS PGothic" pitchFamily="34" charset="-128"/>
              <a:cs typeface="+mn-cs"/>
            </a:endParaRPr>
          </a:p>
        </p:txBody>
      </p:sp>
      <p:sp>
        <p:nvSpPr>
          <p:cNvPr id="4" name="TextBox 3">
            <a:extLst>
              <a:ext uri="{FF2B5EF4-FFF2-40B4-BE49-F238E27FC236}">
                <a16:creationId xmlns:a16="http://schemas.microsoft.com/office/drawing/2014/main" id="{D539AADE-34C9-580F-2DCC-687FB76F77CE}"/>
              </a:ext>
            </a:extLst>
          </p:cNvPr>
          <p:cNvSpPr txBox="1"/>
          <p:nvPr/>
        </p:nvSpPr>
        <p:spPr>
          <a:xfrm>
            <a:off x="8047398" y="5169313"/>
            <a:ext cx="1003801" cy="523220"/>
          </a:xfrm>
          <a:prstGeom prst="rect">
            <a:avLst/>
          </a:prstGeom>
          <a:solidFill>
            <a:srgbClr val="FF6600"/>
          </a:solidFill>
          <a:ln>
            <a:solidFill>
              <a:srgbClr val="FF66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dirty="0"/>
              <a:t>6.1%</a:t>
            </a:r>
            <a:endParaRPr kumimoji="0" lang="en-US" sz="2800" b="1" i="0" u="none" strike="noStrike" kern="1200" cap="none" spc="0" normalizeH="0" baseline="0" noProof="0" dirty="0">
              <a:ln>
                <a:noFill/>
              </a:ln>
              <a:effectLst/>
              <a:uLnTx/>
              <a:uFillTx/>
              <a:latin typeface="Helvetica" charset="0"/>
              <a:ea typeface="MS PGothic" pitchFamily="34" charset="-128"/>
              <a:cs typeface="+mn-cs"/>
            </a:endParaRPr>
          </a:p>
        </p:txBody>
      </p:sp>
      <p:pic>
        <p:nvPicPr>
          <p:cNvPr id="2" name="Picture 1">
            <a:extLst>
              <a:ext uri="{FF2B5EF4-FFF2-40B4-BE49-F238E27FC236}">
                <a16:creationId xmlns:a16="http://schemas.microsoft.com/office/drawing/2014/main" id="{34CAD3CE-BD40-FB87-2571-0BF99BEA3F19}"/>
              </a:ext>
            </a:extLst>
          </p:cNvPr>
          <p:cNvPicPr>
            <a:picLocks noChangeAspect="1"/>
          </p:cNvPicPr>
          <p:nvPr/>
        </p:nvPicPr>
        <p:blipFill>
          <a:blip r:embed="rId4"/>
          <a:stretch>
            <a:fillRect/>
          </a:stretch>
        </p:blipFill>
        <p:spPr>
          <a:xfrm>
            <a:off x="2063278" y="3240007"/>
            <a:ext cx="5017443" cy="377985"/>
          </a:xfrm>
          <a:prstGeom prst="rect">
            <a:avLst/>
          </a:prstGeom>
        </p:spPr>
      </p:pic>
      <p:sp>
        <p:nvSpPr>
          <p:cNvPr id="6" name="TextBox 9">
            <a:extLst>
              <a:ext uri="{FF2B5EF4-FFF2-40B4-BE49-F238E27FC236}">
                <a16:creationId xmlns:a16="http://schemas.microsoft.com/office/drawing/2014/main" id="{9818D3D2-6054-8561-53F0-C8C20671C963}"/>
              </a:ext>
            </a:extLst>
          </p:cNvPr>
          <p:cNvSpPr txBox="1">
            <a:spLocks noChangeArrowheads="1"/>
          </p:cNvSpPr>
          <p:nvPr/>
        </p:nvSpPr>
        <p:spPr bwMode="auto">
          <a:xfrm>
            <a:off x="2964198" y="1119132"/>
            <a:ext cx="5392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Abdul-Ghani, DeFronzo et al, Diabetes Care 44:433-439, 2021</a:t>
            </a:r>
          </a:p>
        </p:txBody>
      </p:sp>
    </p:spTree>
    <p:extLst>
      <p:ext uri="{BB962C8B-B14F-4D97-AF65-F5344CB8AC3E}">
        <p14:creationId xmlns:p14="http://schemas.microsoft.com/office/powerpoint/2010/main" val="20195168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ED93517E-05CA-42FE-BB27-AE118014CF5A}"/>
              </a:ext>
            </a:extLst>
          </p:cNvPr>
          <p:cNvSpPr txBox="1">
            <a:spLocks noChangeArrowheads="1"/>
          </p:cNvSpPr>
          <p:nvPr/>
        </p:nvSpPr>
        <p:spPr bwMode="auto">
          <a:xfrm>
            <a:off x="1580798" y="196585"/>
            <a:ext cx="6541226" cy="87011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KAPLAN-MEIER PLOT OF TIME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TO TREATMENT FAILURE IN EDICT</a:t>
            </a:r>
          </a:p>
        </p:txBody>
      </p:sp>
      <p:sp>
        <p:nvSpPr>
          <p:cNvPr id="16388" name="TextBox 9">
            <a:extLst>
              <a:ext uri="{FF2B5EF4-FFF2-40B4-BE49-F238E27FC236}">
                <a16:creationId xmlns:a16="http://schemas.microsoft.com/office/drawing/2014/main" id="{BDB9352E-E6B0-4BA8-9868-5AC1D8C4976C}"/>
              </a:ext>
            </a:extLst>
          </p:cNvPr>
          <p:cNvSpPr txBox="1">
            <a:spLocks noChangeArrowheads="1"/>
          </p:cNvSpPr>
          <p:nvPr/>
        </p:nvSpPr>
        <p:spPr bwMode="auto">
          <a:xfrm>
            <a:off x="2263881" y="1082797"/>
            <a:ext cx="53928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Abdul-Ghani, DeFronzo et al, Diabetes Care 44:433-439, 2021</a:t>
            </a:r>
          </a:p>
        </p:txBody>
      </p:sp>
      <p:sp>
        <p:nvSpPr>
          <p:cNvPr id="53" name="Freeform 27">
            <a:extLst>
              <a:ext uri="{FF2B5EF4-FFF2-40B4-BE49-F238E27FC236}">
                <a16:creationId xmlns:a16="http://schemas.microsoft.com/office/drawing/2014/main" id="{CA30C58B-AB21-4D4F-9B4C-F8951ADA0FE7}"/>
              </a:ext>
            </a:extLst>
          </p:cNvPr>
          <p:cNvSpPr>
            <a:spLocks/>
          </p:cNvSpPr>
          <p:nvPr/>
        </p:nvSpPr>
        <p:spPr bwMode="auto">
          <a:xfrm>
            <a:off x="1428652" y="1294182"/>
            <a:ext cx="58234" cy="4387850"/>
          </a:xfrm>
          <a:custGeom>
            <a:avLst/>
            <a:gdLst>
              <a:gd name="T0" fmla="*/ 65842 w 128"/>
              <a:gd name="T1" fmla="*/ 0 h 2032"/>
              <a:gd name="T2" fmla="*/ 0 w 128"/>
              <a:gd name="T3" fmla="*/ 0 h 2032"/>
              <a:gd name="T4" fmla="*/ 0 w 128"/>
              <a:gd name="T5" fmla="*/ 4802231 h 2032"/>
              <a:gd name="T6" fmla="*/ 65842 w 128"/>
              <a:gd name="T7" fmla="*/ 4802231 h 2032"/>
              <a:gd name="T8" fmla="*/ 0 60000 65536"/>
              <a:gd name="T9" fmla="*/ 0 60000 65536"/>
              <a:gd name="T10" fmla="*/ 0 60000 65536"/>
              <a:gd name="T11" fmla="*/ 0 60000 65536"/>
              <a:gd name="T12" fmla="*/ 0 w 128"/>
              <a:gd name="T13" fmla="*/ 0 h 2032"/>
              <a:gd name="T14" fmla="*/ 128 w 128"/>
              <a:gd name="T15" fmla="*/ 2032 h 2032"/>
            </a:gdLst>
            <a:ahLst/>
            <a:cxnLst>
              <a:cxn ang="T8">
                <a:pos x="T0" y="T1"/>
              </a:cxn>
              <a:cxn ang="T9">
                <a:pos x="T2" y="T3"/>
              </a:cxn>
              <a:cxn ang="T10">
                <a:pos x="T4" y="T5"/>
              </a:cxn>
              <a:cxn ang="T11">
                <a:pos x="T6" y="T7"/>
              </a:cxn>
            </a:cxnLst>
            <a:rect l="T12" t="T13" r="T14" b="T15"/>
            <a:pathLst>
              <a:path w="128" h="2032">
                <a:moveTo>
                  <a:pt x="128" y="0"/>
                </a:moveTo>
                <a:lnTo>
                  <a:pt x="0" y="0"/>
                </a:lnTo>
                <a:lnTo>
                  <a:pt x="0" y="2032"/>
                </a:lnTo>
                <a:lnTo>
                  <a:pt x="120" y="2032"/>
                </a:lnTo>
              </a:path>
            </a:pathLst>
          </a:custGeom>
          <a:noFill/>
          <a:ln w="38100">
            <a:solidFill>
              <a:schemeClr val="bg1"/>
            </a:solidFill>
            <a:round/>
            <a:headEnd/>
            <a:tailEnd type="none" w="med"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FF0000"/>
              </a:solidFill>
              <a:effectLst/>
              <a:uLnTx/>
              <a:uFillTx/>
              <a:latin typeface="Helvetica" pitchFamily="2" charset="0"/>
              <a:ea typeface="MS PGothic" pitchFamily="34" charset="-128"/>
              <a:cs typeface="+mn-cs"/>
            </a:endParaRPr>
          </a:p>
        </p:txBody>
      </p:sp>
      <p:sp>
        <p:nvSpPr>
          <p:cNvPr id="7" name="Rectangle 39">
            <a:extLst>
              <a:ext uri="{FF2B5EF4-FFF2-40B4-BE49-F238E27FC236}">
                <a16:creationId xmlns:a16="http://schemas.microsoft.com/office/drawing/2014/main" id="{DCCDF2B0-3145-0F70-4B77-76B27E8FCE7A}"/>
              </a:ext>
            </a:extLst>
          </p:cNvPr>
          <p:cNvSpPr>
            <a:spLocks noChangeArrowheads="1"/>
          </p:cNvSpPr>
          <p:nvPr/>
        </p:nvSpPr>
        <p:spPr bwMode="auto">
          <a:xfrm>
            <a:off x="670328" y="2131160"/>
            <a:ext cx="960438"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0.8 -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8" name="Rectangle 40">
            <a:extLst>
              <a:ext uri="{FF2B5EF4-FFF2-40B4-BE49-F238E27FC236}">
                <a16:creationId xmlns:a16="http://schemas.microsoft.com/office/drawing/2014/main" id="{A82B4041-7361-2CB0-34B5-8E40107B0B3D}"/>
              </a:ext>
            </a:extLst>
          </p:cNvPr>
          <p:cNvSpPr>
            <a:spLocks noChangeArrowheads="1"/>
          </p:cNvSpPr>
          <p:nvPr/>
        </p:nvSpPr>
        <p:spPr bwMode="auto">
          <a:xfrm>
            <a:off x="670328" y="4433667"/>
            <a:ext cx="960438"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0.4 -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9" name="Rectangle 40">
            <a:extLst>
              <a:ext uri="{FF2B5EF4-FFF2-40B4-BE49-F238E27FC236}">
                <a16:creationId xmlns:a16="http://schemas.microsoft.com/office/drawing/2014/main" id="{1E4439FC-6B07-F22C-8F69-C253B4F284C6}"/>
              </a:ext>
            </a:extLst>
          </p:cNvPr>
          <p:cNvSpPr>
            <a:spLocks noChangeArrowheads="1"/>
          </p:cNvSpPr>
          <p:nvPr/>
        </p:nvSpPr>
        <p:spPr bwMode="auto">
          <a:xfrm>
            <a:off x="670328" y="3302805"/>
            <a:ext cx="960438" cy="438150"/>
          </a:xfrm>
          <a:prstGeom prst="rect">
            <a:avLst/>
          </a:prstGeom>
          <a:noFill/>
          <a:ln w="38100">
            <a:noFill/>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0.6 -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0" name="TextBox 57">
            <a:extLst>
              <a:ext uri="{FF2B5EF4-FFF2-40B4-BE49-F238E27FC236}">
                <a16:creationId xmlns:a16="http://schemas.microsoft.com/office/drawing/2014/main" id="{0539C8C0-EA0A-68C8-0765-958F9E08CD54}"/>
              </a:ext>
            </a:extLst>
          </p:cNvPr>
          <p:cNvSpPr txBox="1">
            <a:spLocks noChangeArrowheads="1"/>
          </p:cNvSpPr>
          <p:nvPr/>
        </p:nvSpPr>
        <p:spPr bwMode="auto">
          <a:xfrm rot="16200000">
            <a:off x="-443752" y="3331311"/>
            <a:ext cx="21515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Cum Survival</a:t>
            </a:r>
          </a:p>
        </p:txBody>
      </p:sp>
      <p:sp>
        <p:nvSpPr>
          <p:cNvPr id="15" name="Rectangle 39">
            <a:extLst>
              <a:ext uri="{FF2B5EF4-FFF2-40B4-BE49-F238E27FC236}">
                <a16:creationId xmlns:a16="http://schemas.microsoft.com/office/drawing/2014/main" id="{3F9C223E-FD82-680F-F182-B4E693AB5B58}"/>
              </a:ext>
            </a:extLst>
          </p:cNvPr>
          <p:cNvSpPr>
            <a:spLocks noChangeArrowheads="1"/>
          </p:cNvSpPr>
          <p:nvPr/>
        </p:nvSpPr>
        <p:spPr bwMode="auto">
          <a:xfrm>
            <a:off x="670329" y="1093941"/>
            <a:ext cx="960437" cy="436563"/>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1.0 -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grpSp>
        <p:nvGrpSpPr>
          <p:cNvPr id="16512" name="Group 16511">
            <a:extLst>
              <a:ext uri="{FF2B5EF4-FFF2-40B4-BE49-F238E27FC236}">
                <a16:creationId xmlns:a16="http://schemas.microsoft.com/office/drawing/2014/main" id="{F4A73BAF-77BB-E63F-5E08-E66A176C92AA}"/>
              </a:ext>
            </a:extLst>
          </p:cNvPr>
          <p:cNvGrpSpPr/>
          <p:nvPr/>
        </p:nvGrpSpPr>
        <p:grpSpPr>
          <a:xfrm>
            <a:off x="1628115" y="1622056"/>
            <a:ext cx="2924593" cy="2655032"/>
            <a:chOff x="1856005" y="1948171"/>
            <a:chExt cx="2689225" cy="3463925"/>
          </a:xfrm>
        </p:grpSpPr>
        <p:grpSp>
          <p:nvGrpSpPr>
            <p:cNvPr id="43" name="Group 109">
              <a:extLst>
                <a:ext uri="{FF2B5EF4-FFF2-40B4-BE49-F238E27FC236}">
                  <a16:creationId xmlns:a16="http://schemas.microsoft.com/office/drawing/2014/main" id="{2D2D5F8C-8151-6642-960A-A3A9EF400E96}"/>
                </a:ext>
              </a:extLst>
            </p:cNvPr>
            <p:cNvGrpSpPr>
              <a:grpSpLocks/>
            </p:cNvGrpSpPr>
            <p:nvPr/>
          </p:nvGrpSpPr>
          <p:grpSpPr bwMode="auto">
            <a:xfrm>
              <a:off x="1856005" y="1948171"/>
              <a:ext cx="2462213" cy="3116262"/>
              <a:chOff x="5399813" y="828654"/>
              <a:chExt cx="2462033" cy="3116229"/>
            </a:xfrm>
          </p:grpSpPr>
          <p:cxnSp>
            <p:nvCxnSpPr>
              <p:cNvPr id="44" name="Straight Connector 110">
                <a:extLst>
                  <a:ext uri="{FF2B5EF4-FFF2-40B4-BE49-F238E27FC236}">
                    <a16:creationId xmlns:a16="http://schemas.microsoft.com/office/drawing/2014/main" id="{C59EB36D-1DD8-DC97-6B9C-5F3DE6AD12CD}"/>
                  </a:ext>
                </a:extLst>
              </p:cNvPr>
              <p:cNvCxnSpPr>
                <a:cxnSpLocks/>
              </p:cNvCxnSpPr>
              <p:nvPr/>
            </p:nvCxnSpPr>
            <p:spPr bwMode="auto">
              <a:xfrm>
                <a:off x="5399813" y="828654"/>
                <a:ext cx="353841"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45" name="Straight Connector 111">
                <a:extLst>
                  <a:ext uri="{FF2B5EF4-FFF2-40B4-BE49-F238E27FC236}">
                    <a16:creationId xmlns:a16="http://schemas.microsoft.com/office/drawing/2014/main" id="{1744F5C0-54BA-FC22-FA12-37EEF4465807}"/>
                  </a:ext>
                </a:extLst>
              </p:cNvPr>
              <p:cNvCxnSpPr>
                <a:cxnSpLocks/>
              </p:cNvCxnSpPr>
              <p:nvPr/>
            </p:nvCxnSpPr>
            <p:spPr bwMode="auto">
              <a:xfrm>
                <a:off x="5738170" y="1871174"/>
                <a:ext cx="274320"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46" name="Straight Connector 112">
                <a:extLst>
                  <a:ext uri="{FF2B5EF4-FFF2-40B4-BE49-F238E27FC236}">
                    <a16:creationId xmlns:a16="http://schemas.microsoft.com/office/drawing/2014/main" id="{E2CF9B7D-20AD-93CD-0689-2012F81E0C91}"/>
                  </a:ext>
                </a:extLst>
              </p:cNvPr>
              <p:cNvCxnSpPr>
                <a:cxnSpLocks/>
              </p:cNvCxnSpPr>
              <p:nvPr/>
            </p:nvCxnSpPr>
            <p:spPr bwMode="auto">
              <a:xfrm flipV="1">
                <a:off x="5993078" y="2427697"/>
                <a:ext cx="235910"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47" name="Straight Connector 113">
                <a:extLst>
                  <a:ext uri="{FF2B5EF4-FFF2-40B4-BE49-F238E27FC236}">
                    <a16:creationId xmlns:a16="http://schemas.microsoft.com/office/drawing/2014/main" id="{EDE82A78-A5F1-6249-7AF4-6D96DC3F00FA}"/>
                  </a:ext>
                </a:extLst>
              </p:cNvPr>
              <p:cNvCxnSpPr>
                <a:cxnSpLocks/>
              </p:cNvCxnSpPr>
              <p:nvPr/>
            </p:nvCxnSpPr>
            <p:spPr bwMode="auto">
              <a:xfrm>
                <a:off x="6212216" y="2567386"/>
                <a:ext cx="245049"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48" name="Straight Connector 114">
                <a:extLst>
                  <a:ext uri="{FF2B5EF4-FFF2-40B4-BE49-F238E27FC236}">
                    <a16:creationId xmlns:a16="http://schemas.microsoft.com/office/drawing/2014/main" id="{DE3679C6-094A-46CC-449E-87576C815B9E}"/>
                  </a:ext>
                </a:extLst>
              </p:cNvPr>
              <p:cNvCxnSpPr>
                <a:cxnSpLocks/>
              </p:cNvCxnSpPr>
              <p:nvPr/>
            </p:nvCxnSpPr>
            <p:spPr bwMode="auto">
              <a:xfrm>
                <a:off x="6429459" y="2911730"/>
                <a:ext cx="257303"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49" name="Straight Connector 115">
                <a:extLst>
                  <a:ext uri="{FF2B5EF4-FFF2-40B4-BE49-F238E27FC236}">
                    <a16:creationId xmlns:a16="http://schemas.microsoft.com/office/drawing/2014/main" id="{043AA346-2445-F4E4-AD80-E9498BB2B8CA}"/>
                  </a:ext>
                </a:extLst>
              </p:cNvPr>
              <p:cNvCxnSpPr>
                <a:cxnSpLocks/>
              </p:cNvCxnSpPr>
              <p:nvPr/>
            </p:nvCxnSpPr>
            <p:spPr bwMode="auto">
              <a:xfrm>
                <a:off x="6664537" y="3169614"/>
                <a:ext cx="245126"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50" name="Straight Connector 116">
                <a:extLst>
                  <a:ext uri="{FF2B5EF4-FFF2-40B4-BE49-F238E27FC236}">
                    <a16:creationId xmlns:a16="http://schemas.microsoft.com/office/drawing/2014/main" id="{97EA6177-EE57-D9FA-EF58-4372092FD0B7}"/>
                  </a:ext>
                </a:extLst>
              </p:cNvPr>
              <p:cNvCxnSpPr>
                <a:cxnSpLocks/>
              </p:cNvCxnSpPr>
              <p:nvPr/>
            </p:nvCxnSpPr>
            <p:spPr bwMode="auto">
              <a:xfrm>
                <a:off x="6889712" y="3394640"/>
                <a:ext cx="257467"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51" name="Straight Connector 117">
                <a:extLst>
                  <a:ext uri="{FF2B5EF4-FFF2-40B4-BE49-F238E27FC236}">
                    <a16:creationId xmlns:a16="http://schemas.microsoft.com/office/drawing/2014/main" id="{EBA5FAE2-995D-091C-75AE-4A599D0F5DDF}"/>
                  </a:ext>
                </a:extLst>
              </p:cNvPr>
              <p:cNvCxnSpPr>
                <a:cxnSpLocks/>
              </p:cNvCxnSpPr>
              <p:nvPr/>
            </p:nvCxnSpPr>
            <p:spPr bwMode="auto">
              <a:xfrm>
                <a:off x="7124954" y="3622613"/>
                <a:ext cx="244767"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52" name="Straight Connector 118">
                <a:extLst>
                  <a:ext uri="{FF2B5EF4-FFF2-40B4-BE49-F238E27FC236}">
                    <a16:creationId xmlns:a16="http://schemas.microsoft.com/office/drawing/2014/main" id="{D048850C-564A-6E79-6DBE-8CF6D569F3AB}"/>
                  </a:ext>
                </a:extLst>
              </p:cNvPr>
              <p:cNvCxnSpPr>
                <a:cxnSpLocks/>
              </p:cNvCxnSpPr>
              <p:nvPr/>
            </p:nvCxnSpPr>
            <p:spPr bwMode="auto">
              <a:xfrm>
                <a:off x="7359725" y="3751233"/>
                <a:ext cx="269048"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54" name="Straight Connector 119">
                <a:extLst>
                  <a:ext uri="{FF2B5EF4-FFF2-40B4-BE49-F238E27FC236}">
                    <a16:creationId xmlns:a16="http://schemas.microsoft.com/office/drawing/2014/main" id="{DF4AC188-8BAD-D359-2C3A-2150605CDEB1}"/>
                  </a:ext>
                </a:extLst>
              </p:cNvPr>
              <p:cNvCxnSpPr>
                <a:cxnSpLocks/>
              </p:cNvCxnSpPr>
              <p:nvPr/>
            </p:nvCxnSpPr>
            <p:spPr bwMode="auto">
              <a:xfrm>
                <a:off x="7608283" y="3812719"/>
                <a:ext cx="112420"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58" name="Straight Connector 120">
                <a:extLst>
                  <a:ext uri="{FF2B5EF4-FFF2-40B4-BE49-F238E27FC236}">
                    <a16:creationId xmlns:a16="http://schemas.microsoft.com/office/drawing/2014/main" id="{95A00118-E866-B15C-E16F-487ADBE5E933}"/>
                  </a:ext>
                </a:extLst>
              </p:cNvPr>
              <p:cNvCxnSpPr>
                <a:cxnSpLocks/>
              </p:cNvCxnSpPr>
              <p:nvPr/>
            </p:nvCxnSpPr>
            <p:spPr bwMode="auto">
              <a:xfrm flipV="1">
                <a:off x="7861846" y="3813037"/>
                <a:ext cx="0" cy="131846"/>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60" name="Straight Connector 121">
                <a:extLst>
                  <a:ext uri="{FF2B5EF4-FFF2-40B4-BE49-F238E27FC236}">
                    <a16:creationId xmlns:a16="http://schemas.microsoft.com/office/drawing/2014/main" id="{F4BEC619-FDBA-2664-6F46-3C0ED1724E43}"/>
                  </a:ext>
                </a:extLst>
              </p:cNvPr>
              <p:cNvCxnSpPr>
                <a:cxnSpLocks/>
              </p:cNvCxnSpPr>
              <p:nvPr/>
            </p:nvCxnSpPr>
            <p:spPr bwMode="auto">
              <a:xfrm flipV="1">
                <a:off x="7372061" y="3606738"/>
                <a:ext cx="0" cy="131846"/>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61" name="Straight Connector 122">
                <a:extLst>
                  <a:ext uri="{FF2B5EF4-FFF2-40B4-BE49-F238E27FC236}">
                    <a16:creationId xmlns:a16="http://schemas.microsoft.com/office/drawing/2014/main" id="{B8E9136A-B11E-9199-65C8-0317E2A23120}"/>
                  </a:ext>
                </a:extLst>
              </p:cNvPr>
              <p:cNvCxnSpPr>
                <a:cxnSpLocks/>
              </p:cNvCxnSpPr>
              <p:nvPr/>
            </p:nvCxnSpPr>
            <p:spPr bwMode="auto">
              <a:xfrm flipV="1">
                <a:off x="7622423" y="3738584"/>
                <a:ext cx="0" cy="94718"/>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62" name="Straight Connector 123">
                <a:extLst>
                  <a:ext uri="{FF2B5EF4-FFF2-40B4-BE49-F238E27FC236}">
                    <a16:creationId xmlns:a16="http://schemas.microsoft.com/office/drawing/2014/main" id="{B1D6062C-9011-4304-A244-173B37A59A52}"/>
                  </a:ext>
                </a:extLst>
              </p:cNvPr>
              <p:cNvCxnSpPr>
                <a:cxnSpLocks/>
              </p:cNvCxnSpPr>
              <p:nvPr/>
            </p:nvCxnSpPr>
            <p:spPr bwMode="auto">
              <a:xfrm flipH="1" flipV="1">
                <a:off x="7134479" y="3383153"/>
                <a:ext cx="0" cy="23946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63" name="Straight Connector 124">
                <a:extLst>
                  <a:ext uri="{FF2B5EF4-FFF2-40B4-BE49-F238E27FC236}">
                    <a16:creationId xmlns:a16="http://schemas.microsoft.com/office/drawing/2014/main" id="{52CF686C-E260-1242-47EF-562B7D88080D}"/>
                  </a:ext>
                </a:extLst>
              </p:cNvPr>
              <p:cNvCxnSpPr>
                <a:cxnSpLocks/>
              </p:cNvCxnSpPr>
              <p:nvPr/>
            </p:nvCxnSpPr>
            <p:spPr bwMode="auto">
              <a:xfrm flipV="1">
                <a:off x="5741345" y="828654"/>
                <a:ext cx="0" cy="1035903"/>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384" name="Straight Connector 125">
                <a:extLst>
                  <a:ext uri="{FF2B5EF4-FFF2-40B4-BE49-F238E27FC236}">
                    <a16:creationId xmlns:a16="http://schemas.microsoft.com/office/drawing/2014/main" id="{2234D44C-417B-07AC-10F6-7D7194EE5411}"/>
                  </a:ext>
                </a:extLst>
              </p:cNvPr>
              <p:cNvCxnSpPr>
                <a:cxnSpLocks/>
              </p:cNvCxnSpPr>
              <p:nvPr/>
            </p:nvCxnSpPr>
            <p:spPr bwMode="auto">
              <a:xfrm>
                <a:off x="6002603" y="1871174"/>
                <a:ext cx="9887" cy="558089"/>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385" name="Straight Connector 126">
                <a:extLst>
                  <a:ext uri="{FF2B5EF4-FFF2-40B4-BE49-F238E27FC236}">
                    <a16:creationId xmlns:a16="http://schemas.microsoft.com/office/drawing/2014/main" id="{8FD1E6FD-9B9D-D1EF-D445-0C24933089E4}"/>
                  </a:ext>
                </a:extLst>
              </p:cNvPr>
              <p:cNvCxnSpPr>
                <a:cxnSpLocks/>
              </p:cNvCxnSpPr>
              <p:nvPr/>
            </p:nvCxnSpPr>
            <p:spPr bwMode="auto">
              <a:xfrm>
                <a:off x="6213648" y="2421624"/>
                <a:ext cx="0" cy="166972"/>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389" name="Straight Connector 127">
                <a:extLst>
                  <a:ext uri="{FF2B5EF4-FFF2-40B4-BE49-F238E27FC236}">
                    <a16:creationId xmlns:a16="http://schemas.microsoft.com/office/drawing/2014/main" id="{F404077A-74E3-5772-86AF-73888D7A361C}"/>
                  </a:ext>
                </a:extLst>
              </p:cNvPr>
              <p:cNvCxnSpPr>
                <a:cxnSpLocks/>
              </p:cNvCxnSpPr>
              <p:nvPr/>
            </p:nvCxnSpPr>
            <p:spPr bwMode="auto">
              <a:xfrm>
                <a:off x="6452258" y="2555344"/>
                <a:ext cx="0" cy="356386"/>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390" name="Straight Connector 128">
                <a:extLst>
                  <a:ext uri="{FF2B5EF4-FFF2-40B4-BE49-F238E27FC236}">
                    <a16:creationId xmlns:a16="http://schemas.microsoft.com/office/drawing/2014/main" id="{7DCADC95-3730-D1FD-FA13-C53EB61998EC}"/>
                  </a:ext>
                </a:extLst>
              </p:cNvPr>
              <p:cNvCxnSpPr>
                <a:cxnSpLocks/>
              </p:cNvCxnSpPr>
              <p:nvPr/>
            </p:nvCxnSpPr>
            <p:spPr bwMode="auto">
              <a:xfrm>
                <a:off x="6676340" y="2898260"/>
                <a:ext cx="0" cy="292287"/>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391" name="Straight Connector 129">
                <a:extLst>
                  <a:ext uri="{FF2B5EF4-FFF2-40B4-BE49-F238E27FC236}">
                    <a16:creationId xmlns:a16="http://schemas.microsoft.com/office/drawing/2014/main" id="{883AFC3E-473A-AC35-0D6F-9E8878FCD008}"/>
                  </a:ext>
                </a:extLst>
              </p:cNvPr>
              <p:cNvCxnSpPr>
                <a:cxnSpLocks/>
              </p:cNvCxnSpPr>
              <p:nvPr/>
            </p:nvCxnSpPr>
            <p:spPr bwMode="auto">
              <a:xfrm>
                <a:off x="6908460" y="3154015"/>
                <a:ext cx="0" cy="239929"/>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grpSp>
        <p:cxnSp>
          <p:nvCxnSpPr>
            <p:cNvPr id="16392" name="Straight Connector 137">
              <a:extLst>
                <a:ext uri="{FF2B5EF4-FFF2-40B4-BE49-F238E27FC236}">
                  <a16:creationId xmlns:a16="http://schemas.microsoft.com/office/drawing/2014/main" id="{EC82B062-E254-F77D-5673-E87584E8AABC}"/>
                </a:ext>
              </a:extLst>
            </p:cNvPr>
            <p:cNvCxnSpPr>
              <a:cxnSpLocks/>
            </p:cNvCxnSpPr>
            <p:nvPr/>
          </p:nvCxnSpPr>
          <p:spPr bwMode="auto">
            <a:xfrm flipV="1">
              <a:off x="4538880" y="5051733"/>
              <a:ext cx="0" cy="360363"/>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393" name="Straight Connector 139">
              <a:extLst>
                <a:ext uri="{FF2B5EF4-FFF2-40B4-BE49-F238E27FC236}">
                  <a16:creationId xmlns:a16="http://schemas.microsoft.com/office/drawing/2014/main" id="{825D3080-F64D-F5BA-F80D-1B9CC90658B5}"/>
                </a:ext>
              </a:extLst>
            </p:cNvPr>
            <p:cNvCxnSpPr>
              <a:cxnSpLocks/>
            </p:cNvCxnSpPr>
            <p:nvPr/>
          </p:nvCxnSpPr>
          <p:spPr bwMode="auto">
            <a:xfrm>
              <a:off x="4172168" y="4942196"/>
              <a:ext cx="49212"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29" name="Straight Connector 141">
              <a:extLst>
                <a:ext uri="{FF2B5EF4-FFF2-40B4-BE49-F238E27FC236}">
                  <a16:creationId xmlns:a16="http://schemas.microsoft.com/office/drawing/2014/main" id="{C7F72506-0805-E59C-1781-2E01DFA9FEA0}"/>
                </a:ext>
              </a:extLst>
            </p:cNvPr>
            <p:cNvCxnSpPr>
              <a:cxnSpLocks/>
            </p:cNvCxnSpPr>
            <p:nvPr/>
          </p:nvCxnSpPr>
          <p:spPr bwMode="auto">
            <a:xfrm>
              <a:off x="4300755" y="5059671"/>
              <a:ext cx="244475"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30" name="Straight Connector 145">
              <a:extLst>
                <a:ext uri="{FF2B5EF4-FFF2-40B4-BE49-F238E27FC236}">
                  <a16:creationId xmlns:a16="http://schemas.microsoft.com/office/drawing/2014/main" id="{B8F99274-05BA-830E-AA1A-44F6C5C94724}"/>
                </a:ext>
              </a:extLst>
            </p:cNvPr>
            <p:cNvCxnSpPr>
              <a:cxnSpLocks/>
            </p:cNvCxnSpPr>
            <p:nvPr/>
          </p:nvCxnSpPr>
          <p:spPr bwMode="auto">
            <a:xfrm>
              <a:off x="4215030" y="4935846"/>
              <a:ext cx="103188"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grpSp>
      <p:sp>
        <p:nvSpPr>
          <p:cNvPr id="16431" name="TextBox 148">
            <a:extLst>
              <a:ext uri="{FF2B5EF4-FFF2-40B4-BE49-F238E27FC236}">
                <a16:creationId xmlns:a16="http://schemas.microsoft.com/office/drawing/2014/main" id="{C1FC8423-FAFC-11FC-7310-22593FDE17D7}"/>
              </a:ext>
            </a:extLst>
          </p:cNvPr>
          <p:cNvSpPr txBox="1">
            <a:spLocks noChangeArrowheads="1"/>
          </p:cNvSpPr>
          <p:nvPr/>
        </p:nvSpPr>
        <p:spPr bwMode="auto">
          <a:xfrm>
            <a:off x="1590344" y="4080927"/>
            <a:ext cx="2298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C00"/>
                </a:solidFill>
                <a:effectLst/>
                <a:uLnTx/>
                <a:uFillTx/>
                <a:latin typeface="Helvetica" panose="020B0604020202020204" pitchFamily="34" charset="0"/>
                <a:ea typeface="MS PGothic" pitchFamily="34" charset="-128"/>
                <a:cs typeface="+mn-cs"/>
              </a:rPr>
              <a:t>Conventional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C00"/>
                </a:solidFill>
                <a:effectLst/>
                <a:uLnTx/>
                <a:uFillTx/>
                <a:latin typeface="Helvetica" panose="020B0604020202020204" pitchFamily="34" charset="0"/>
                <a:ea typeface="MS PGothic" pitchFamily="34" charset="-128"/>
                <a:cs typeface="+mn-cs"/>
              </a:rPr>
              <a:t>Therapy (n = 161)</a:t>
            </a:r>
          </a:p>
        </p:txBody>
      </p:sp>
      <p:sp>
        <p:nvSpPr>
          <p:cNvPr id="16432" name="TextBox 149">
            <a:extLst>
              <a:ext uri="{FF2B5EF4-FFF2-40B4-BE49-F238E27FC236}">
                <a16:creationId xmlns:a16="http://schemas.microsoft.com/office/drawing/2014/main" id="{23EC596A-F476-B1C1-C2E3-F0039DC1ABDD}"/>
              </a:ext>
            </a:extLst>
          </p:cNvPr>
          <p:cNvSpPr txBox="1">
            <a:spLocks noChangeArrowheads="1"/>
          </p:cNvSpPr>
          <p:nvPr/>
        </p:nvSpPr>
        <p:spPr bwMode="auto">
          <a:xfrm>
            <a:off x="3484551" y="3155395"/>
            <a:ext cx="143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P&lt;0.00001</a:t>
            </a:r>
          </a:p>
        </p:txBody>
      </p:sp>
      <p:sp>
        <p:nvSpPr>
          <p:cNvPr id="16500" name="TextBox 149">
            <a:extLst>
              <a:ext uri="{FF2B5EF4-FFF2-40B4-BE49-F238E27FC236}">
                <a16:creationId xmlns:a16="http://schemas.microsoft.com/office/drawing/2014/main" id="{22AF8788-F73C-1306-8ECF-6B1ACF942578}"/>
              </a:ext>
            </a:extLst>
          </p:cNvPr>
          <p:cNvSpPr txBox="1">
            <a:spLocks noChangeArrowheads="1"/>
          </p:cNvSpPr>
          <p:nvPr/>
        </p:nvSpPr>
        <p:spPr bwMode="auto">
          <a:xfrm>
            <a:off x="2908873" y="1608142"/>
            <a:ext cx="193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6600"/>
                </a:solidFill>
                <a:effectLst/>
                <a:uLnTx/>
                <a:uFillTx/>
                <a:latin typeface="Helvetica" panose="020B0604020202020204" pitchFamily="34" charset="0"/>
                <a:ea typeface="MS PGothic" pitchFamily="34" charset="-128"/>
                <a:cs typeface="+mn-cs"/>
              </a:rPr>
              <a:t>Triple Therapy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6600"/>
                </a:solidFill>
                <a:effectLst/>
                <a:uLnTx/>
                <a:uFillTx/>
                <a:latin typeface="Helvetica" panose="020B0604020202020204" pitchFamily="34" charset="0"/>
                <a:ea typeface="MS PGothic" pitchFamily="34" charset="-128"/>
                <a:cs typeface="+mn-cs"/>
              </a:rPr>
              <a:t>(n =157) </a:t>
            </a:r>
          </a:p>
        </p:txBody>
      </p:sp>
      <p:cxnSp>
        <p:nvCxnSpPr>
          <p:cNvPr id="16501" name="Connector: Curved 2">
            <a:extLst>
              <a:ext uri="{FF2B5EF4-FFF2-40B4-BE49-F238E27FC236}">
                <a16:creationId xmlns:a16="http://schemas.microsoft.com/office/drawing/2014/main" id="{1DF753AD-6EE0-8C7F-FB4A-FE4803111723}"/>
              </a:ext>
            </a:extLst>
          </p:cNvPr>
          <p:cNvCxnSpPr>
            <a:cxnSpLocks noChangeShapeType="1"/>
          </p:cNvCxnSpPr>
          <p:nvPr/>
        </p:nvCxnSpPr>
        <p:spPr bwMode="auto">
          <a:xfrm rot="10800000" flipV="1">
            <a:off x="2507236" y="1795467"/>
            <a:ext cx="447675" cy="436563"/>
          </a:xfrm>
          <a:prstGeom prst="curvedConnector3">
            <a:avLst>
              <a:gd name="adj1" fmla="val 66245"/>
            </a:avLst>
          </a:prstGeom>
          <a:noFill/>
          <a:ln w="38100" algn="ctr">
            <a:solidFill>
              <a:srgbClr val="FF6600"/>
            </a:solidFill>
            <a:round/>
            <a:headEnd/>
            <a:tailEnd type="triangle" w="med" len="med"/>
          </a:ln>
          <a:extLst>
            <a:ext uri="{909E8E84-426E-40DD-AFC4-6F175D3DCCD1}">
              <a14:hiddenFill xmlns:a14="http://schemas.microsoft.com/office/drawing/2010/main">
                <a:noFill/>
              </a14:hiddenFill>
            </a:ext>
          </a:extLst>
        </p:spPr>
      </p:cxnSp>
      <p:grpSp>
        <p:nvGrpSpPr>
          <p:cNvPr id="16511" name="Group 16510">
            <a:extLst>
              <a:ext uri="{FF2B5EF4-FFF2-40B4-BE49-F238E27FC236}">
                <a16:creationId xmlns:a16="http://schemas.microsoft.com/office/drawing/2014/main" id="{38813132-2F1A-F0BA-D4B0-EE6742B90BA2}"/>
              </a:ext>
            </a:extLst>
          </p:cNvPr>
          <p:cNvGrpSpPr/>
          <p:nvPr/>
        </p:nvGrpSpPr>
        <p:grpSpPr>
          <a:xfrm>
            <a:off x="651657" y="5494760"/>
            <a:ext cx="7042149" cy="1363240"/>
            <a:chOff x="868789" y="5745570"/>
            <a:chExt cx="7042149" cy="1363240"/>
          </a:xfrm>
        </p:grpSpPr>
        <p:cxnSp>
          <p:nvCxnSpPr>
            <p:cNvPr id="16435" name="Straight Connector 60">
              <a:extLst>
                <a:ext uri="{FF2B5EF4-FFF2-40B4-BE49-F238E27FC236}">
                  <a16:creationId xmlns:a16="http://schemas.microsoft.com/office/drawing/2014/main" id="{47C1B6FF-C588-4BB5-884D-7045D46844E0}"/>
                </a:ext>
              </a:extLst>
            </p:cNvPr>
            <p:cNvCxnSpPr>
              <a:cxnSpLocks noChangeShapeType="1"/>
            </p:cNvCxnSpPr>
            <p:nvPr/>
          </p:nvCxnSpPr>
          <p:spPr bwMode="auto">
            <a:xfrm>
              <a:off x="1652110" y="5954713"/>
              <a:ext cx="5953546" cy="0"/>
            </a:xfrm>
            <a:prstGeom prst="line">
              <a:avLst/>
            </a:prstGeom>
            <a:noFill/>
            <a:ln w="38100" algn="ctr">
              <a:solidFill>
                <a:schemeClr val="bg1"/>
              </a:solidFill>
              <a:round/>
              <a:headEnd/>
              <a:tailEnd/>
            </a:ln>
            <a:extLst>
              <a:ext uri="{909E8E84-426E-40DD-AFC4-6F175D3DCCD1}">
                <a14:hiddenFill xmlns:a14="http://schemas.microsoft.com/office/drawing/2010/main">
                  <a:noFill/>
                </a14:hiddenFill>
              </a:ext>
            </a:extLst>
          </p:spPr>
        </p:cxnSp>
        <p:sp>
          <p:nvSpPr>
            <p:cNvPr id="18" name="TextBox 61">
              <a:extLst>
                <a:ext uri="{FF2B5EF4-FFF2-40B4-BE49-F238E27FC236}">
                  <a16:creationId xmlns:a16="http://schemas.microsoft.com/office/drawing/2014/main" id="{35157207-F816-92A0-245A-C777280023F1}"/>
                </a:ext>
              </a:extLst>
            </p:cNvPr>
            <p:cNvSpPr txBox="1">
              <a:spLocks noChangeArrowheads="1"/>
            </p:cNvSpPr>
            <p:nvPr/>
          </p:nvSpPr>
          <p:spPr bwMode="auto">
            <a:xfrm>
              <a:off x="1485612" y="5945665"/>
              <a:ext cx="395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0</a:t>
              </a:r>
            </a:p>
          </p:txBody>
        </p:sp>
        <p:sp>
          <p:nvSpPr>
            <p:cNvPr id="19" name="TextBox 62">
              <a:extLst>
                <a:ext uri="{FF2B5EF4-FFF2-40B4-BE49-F238E27FC236}">
                  <a16:creationId xmlns:a16="http://schemas.microsoft.com/office/drawing/2014/main" id="{AC1C6AEE-D24E-0B74-B264-5DC19718F841}"/>
                </a:ext>
              </a:extLst>
            </p:cNvPr>
            <p:cNvSpPr txBox="1">
              <a:spLocks noChangeArrowheads="1"/>
            </p:cNvSpPr>
            <p:nvPr/>
          </p:nvSpPr>
          <p:spPr bwMode="auto">
            <a:xfrm>
              <a:off x="2396654" y="5945665"/>
              <a:ext cx="565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12</a:t>
              </a:r>
            </a:p>
          </p:txBody>
        </p:sp>
        <p:sp>
          <p:nvSpPr>
            <p:cNvPr id="20" name="TextBox 63">
              <a:extLst>
                <a:ext uri="{FF2B5EF4-FFF2-40B4-BE49-F238E27FC236}">
                  <a16:creationId xmlns:a16="http://schemas.microsoft.com/office/drawing/2014/main" id="{4819F509-42DF-95B1-4C3E-2F2CB5120AE6}"/>
                </a:ext>
              </a:extLst>
            </p:cNvPr>
            <p:cNvSpPr txBox="1">
              <a:spLocks noChangeArrowheads="1"/>
            </p:cNvSpPr>
            <p:nvPr/>
          </p:nvSpPr>
          <p:spPr bwMode="auto">
            <a:xfrm>
              <a:off x="3381711" y="5945665"/>
              <a:ext cx="595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24</a:t>
              </a:r>
            </a:p>
          </p:txBody>
        </p:sp>
        <p:sp>
          <p:nvSpPr>
            <p:cNvPr id="21" name="TextBox 64">
              <a:extLst>
                <a:ext uri="{FF2B5EF4-FFF2-40B4-BE49-F238E27FC236}">
                  <a16:creationId xmlns:a16="http://schemas.microsoft.com/office/drawing/2014/main" id="{EC64D4D4-6A9E-BD44-0987-9744C18FB707}"/>
                </a:ext>
              </a:extLst>
            </p:cNvPr>
            <p:cNvSpPr txBox="1">
              <a:spLocks noChangeArrowheads="1"/>
            </p:cNvSpPr>
            <p:nvPr/>
          </p:nvSpPr>
          <p:spPr bwMode="auto">
            <a:xfrm>
              <a:off x="4368353" y="5945665"/>
              <a:ext cx="554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36</a:t>
              </a:r>
            </a:p>
          </p:txBody>
        </p:sp>
        <p:sp>
          <p:nvSpPr>
            <p:cNvPr id="16434" name="TextBox 151">
              <a:extLst>
                <a:ext uri="{FF2B5EF4-FFF2-40B4-BE49-F238E27FC236}">
                  <a16:creationId xmlns:a16="http://schemas.microsoft.com/office/drawing/2014/main" id="{2B760622-4168-48D7-1857-235865194151}"/>
                </a:ext>
              </a:extLst>
            </p:cNvPr>
            <p:cNvSpPr txBox="1">
              <a:spLocks noChangeArrowheads="1"/>
            </p:cNvSpPr>
            <p:nvPr/>
          </p:nvSpPr>
          <p:spPr bwMode="auto">
            <a:xfrm>
              <a:off x="3487679" y="6647145"/>
              <a:ext cx="2298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Time (months)</a:t>
              </a:r>
            </a:p>
          </p:txBody>
        </p:sp>
        <p:sp>
          <p:nvSpPr>
            <p:cNvPr id="16505" name="Rectangle 40">
              <a:extLst>
                <a:ext uri="{FF2B5EF4-FFF2-40B4-BE49-F238E27FC236}">
                  <a16:creationId xmlns:a16="http://schemas.microsoft.com/office/drawing/2014/main" id="{8B3A88A1-46BC-2F32-694E-708ED9905526}"/>
                </a:ext>
              </a:extLst>
            </p:cNvPr>
            <p:cNvSpPr>
              <a:spLocks noChangeArrowheads="1"/>
            </p:cNvSpPr>
            <p:nvPr/>
          </p:nvSpPr>
          <p:spPr bwMode="auto">
            <a:xfrm>
              <a:off x="868789" y="5745570"/>
              <a:ext cx="960438"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0.2 -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6506" name="TextBox 64">
              <a:extLst>
                <a:ext uri="{FF2B5EF4-FFF2-40B4-BE49-F238E27FC236}">
                  <a16:creationId xmlns:a16="http://schemas.microsoft.com/office/drawing/2014/main" id="{F1F8AFE8-33A9-DAB0-7DFB-8CCAE5B3BC11}"/>
                </a:ext>
              </a:extLst>
            </p:cNvPr>
            <p:cNvSpPr txBox="1">
              <a:spLocks noChangeArrowheads="1"/>
            </p:cNvSpPr>
            <p:nvPr/>
          </p:nvSpPr>
          <p:spPr bwMode="auto">
            <a:xfrm>
              <a:off x="5353408" y="5945665"/>
              <a:ext cx="5951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42</a:t>
              </a:r>
            </a:p>
          </p:txBody>
        </p:sp>
        <p:sp>
          <p:nvSpPr>
            <p:cNvPr id="16507" name="TextBox 64">
              <a:extLst>
                <a:ext uri="{FF2B5EF4-FFF2-40B4-BE49-F238E27FC236}">
                  <a16:creationId xmlns:a16="http://schemas.microsoft.com/office/drawing/2014/main" id="{F57FFCCA-3016-1F0B-E391-02F8E1B6B67C}"/>
                </a:ext>
              </a:extLst>
            </p:cNvPr>
            <p:cNvSpPr txBox="1">
              <a:spLocks noChangeArrowheads="1"/>
            </p:cNvSpPr>
            <p:nvPr/>
          </p:nvSpPr>
          <p:spPr bwMode="auto">
            <a:xfrm>
              <a:off x="6338464" y="5945665"/>
              <a:ext cx="593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60</a:t>
              </a:r>
            </a:p>
          </p:txBody>
        </p:sp>
        <p:sp>
          <p:nvSpPr>
            <p:cNvPr id="16508" name="TextBox 64">
              <a:extLst>
                <a:ext uri="{FF2B5EF4-FFF2-40B4-BE49-F238E27FC236}">
                  <a16:creationId xmlns:a16="http://schemas.microsoft.com/office/drawing/2014/main" id="{C6A89D8E-C8F1-1797-04CC-B6FE13B5DB6A}"/>
                </a:ext>
              </a:extLst>
            </p:cNvPr>
            <p:cNvSpPr txBox="1">
              <a:spLocks noChangeArrowheads="1"/>
            </p:cNvSpPr>
            <p:nvPr/>
          </p:nvSpPr>
          <p:spPr bwMode="auto">
            <a:xfrm>
              <a:off x="7323519" y="5945665"/>
              <a:ext cx="5874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72</a:t>
              </a:r>
            </a:p>
          </p:txBody>
        </p:sp>
      </p:grpSp>
      <p:sp>
        <p:nvSpPr>
          <p:cNvPr id="16513" name="TextBox 149">
            <a:extLst>
              <a:ext uri="{FF2B5EF4-FFF2-40B4-BE49-F238E27FC236}">
                <a16:creationId xmlns:a16="http://schemas.microsoft.com/office/drawing/2014/main" id="{F9996170-EE73-3C3D-64C3-89847F0D4E93}"/>
              </a:ext>
            </a:extLst>
          </p:cNvPr>
          <p:cNvSpPr txBox="1">
            <a:spLocks noChangeArrowheads="1"/>
          </p:cNvSpPr>
          <p:nvPr/>
        </p:nvSpPr>
        <p:spPr bwMode="auto">
          <a:xfrm>
            <a:off x="7693807" y="2851295"/>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6600"/>
                </a:solidFill>
                <a:effectLst/>
                <a:uLnTx/>
                <a:uFillTx/>
                <a:latin typeface="Helvetica" panose="020B0604020202020204" pitchFamily="34" charset="0"/>
                <a:ea typeface="MS PGothic" pitchFamily="34" charset="-128"/>
                <a:cs typeface="+mn-cs"/>
              </a:rPr>
              <a:t>0.70</a:t>
            </a:r>
          </a:p>
        </p:txBody>
      </p:sp>
      <p:sp>
        <p:nvSpPr>
          <p:cNvPr id="16514" name="TextBox 149">
            <a:extLst>
              <a:ext uri="{FF2B5EF4-FFF2-40B4-BE49-F238E27FC236}">
                <a16:creationId xmlns:a16="http://schemas.microsoft.com/office/drawing/2014/main" id="{14E5BF4C-3B4F-C917-489E-75DF41B1EE91}"/>
              </a:ext>
            </a:extLst>
          </p:cNvPr>
          <p:cNvSpPr txBox="1">
            <a:spLocks noChangeArrowheads="1"/>
          </p:cNvSpPr>
          <p:nvPr/>
        </p:nvSpPr>
        <p:spPr bwMode="auto">
          <a:xfrm>
            <a:off x="7574030" y="5028820"/>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Helvetica" panose="020B0604020202020204" pitchFamily="34" charset="0"/>
                <a:ea typeface="MS PGothic" pitchFamily="34" charset="-128"/>
                <a:cs typeface="+mn-cs"/>
              </a:rPr>
              <a:t>0.29</a:t>
            </a:r>
          </a:p>
        </p:txBody>
      </p:sp>
      <p:sp>
        <p:nvSpPr>
          <p:cNvPr id="16522" name="Oval 16521">
            <a:extLst>
              <a:ext uri="{FF2B5EF4-FFF2-40B4-BE49-F238E27FC236}">
                <a16:creationId xmlns:a16="http://schemas.microsoft.com/office/drawing/2014/main" id="{52EBCF53-AFAB-5807-35F2-12E9AD1BFCAC}"/>
              </a:ext>
            </a:extLst>
          </p:cNvPr>
          <p:cNvSpPr/>
          <p:nvPr/>
        </p:nvSpPr>
        <p:spPr bwMode="auto">
          <a:xfrm>
            <a:off x="7213938" y="5073042"/>
            <a:ext cx="274320" cy="274320"/>
          </a:xfrm>
          <a:prstGeom prst="ellipse">
            <a:avLst/>
          </a:prstGeom>
          <a:solidFill>
            <a:srgbClr val="FFFF00"/>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Helvetica" pitchFamily="34" charset="0"/>
              <a:ea typeface="MS PGothic" pitchFamily="34" charset="-128"/>
              <a:cs typeface="+mn-cs"/>
            </a:endParaRPr>
          </a:p>
        </p:txBody>
      </p:sp>
      <p:sp>
        <p:nvSpPr>
          <p:cNvPr id="16524" name="Rectangle 40">
            <a:extLst>
              <a:ext uri="{FF2B5EF4-FFF2-40B4-BE49-F238E27FC236}">
                <a16:creationId xmlns:a16="http://schemas.microsoft.com/office/drawing/2014/main" id="{BEB826C2-3FB4-B579-27D2-7481FAEBB391}"/>
              </a:ext>
            </a:extLst>
          </p:cNvPr>
          <p:cNvSpPr>
            <a:spLocks noChangeArrowheads="1"/>
          </p:cNvSpPr>
          <p:nvPr/>
        </p:nvSpPr>
        <p:spPr bwMode="auto">
          <a:xfrm rot="16200000">
            <a:off x="2389090" y="5485899"/>
            <a:ext cx="0"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6525" name="Rectangle 40">
            <a:extLst>
              <a:ext uri="{FF2B5EF4-FFF2-40B4-BE49-F238E27FC236}">
                <a16:creationId xmlns:a16="http://schemas.microsoft.com/office/drawing/2014/main" id="{83A32C3E-259C-3D3A-FEBE-6054854722D8}"/>
              </a:ext>
            </a:extLst>
          </p:cNvPr>
          <p:cNvSpPr>
            <a:spLocks noChangeArrowheads="1"/>
          </p:cNvSpPr>
          <p:nvPr/>
        </p:nvSpPr>
        <p:spPr bwMode="auto">
          <a:xfrm rot="16200000">
            <a:off x="3402106" y="5476932"/>
            <a:ext cx="0"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6526" name="Rectangle 40">
            <a:extLst>
              <a:ext uri="{FF2B5EF4-FFF2-40B4-BE49-F238E27FC236}">
                <a16:creationId xmlns:a16="http://schemas.microsoft.com/office/drawing/2014/main" id="{3B2892E7-9A5A-9BDD-ECF7-35F32763A428}"/>
              </a:ext>
            </a:extLst>
          </p:cNvPr>
          <p:cNvSpPr>
            <a:spLocks noChangeArrowheads="1"/>
          </p:cNvSpPr>
          <p:nvPr/>
        </p:nvSpPr>
        <p:spPr bwMode="auto">
          <a:xfrm rot="16200000">
            <a:off x="4373486" y="5486127"/>
            <a:ext cx="0"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6527" name="Rectangle 40">
            <a:extLst>
              <a:ext uri="{FF2B5EF4-FFF2-40B4-BE49-F238E27FC236}">
                <a16:creationId xmlns:a16="http://schemas.microsoft.com/office/drawing/2014/main" id="{E4522146-4D61-7F2E-6A99-B0E4A9067998}"/>
              </a:ext>
            </a:extLst>
          </p:cNvPr>
          <p:cNvSpPr>
            <a:spLocks noChangeArrowheads="1"/>
          </p:cNvSpPr>
          <p:nvPr/>
        </p:nvSpPr>
        <p:spPr bwMode="auto">
          <a:xfrm rot="16200000">
            <a:off x="5386502" y="5477160"/>
            <a:ext cx="0"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6528" name="Rectangle 40">
            <a:extLst>
              <a:ext uri="{FF2B5EF4-FFF2-40B4-BE49-F238E27FC236}">
                <a16:creationId xmlns:a16="http://schemas.microsoft.com/office/drawing/2014/main" id="{D2D950A3-59B3-64AF-FC37-D2861209ABBA}"/>
              </a:ext>
            </a:extLst>
          </p:cNvPr>
          <p:cNvSpPr>
            <a:spLocks noChangeArrowheads="1"/>
          </p:cNvSpPr>
          <p:nvPr/>
        </p:nvSpPr>
        <p:spPr bwMode="auto">
          <a:xfrm rot="16200000">
            <a:off x="6316367" y="5474052"/>
            <a:ext cx="0"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sp>
        <p:nvSpPr>
          <p:cNvPr id="16529" name="Rectangle 40">
            <a:extLst>
              <a:ext uri="{FF2B5EF4-FFF2-40B4-BE49-F238E27FC236}">
                <a16:creationId xmlns:a16="http://schemas.microsoft.com/office/drawing/2014/main" id="{F3E59B92-B686-4C83-1434-AAF37A6B31A3}"/>
              </a:ext>
            </a:extLst>
          </p:cNvPr>
          <p:cNvSpPr>
            <a:spLocks noChangeArrowheads="1"/>
          </p:cNvSpPr>
          <p:nvPr/>
        </p:nvSpPr>
        <p:spPr bwMode="auto">
          <a:xfrm rot="16200000">
            <a:off x="7329383" y="5465085"/>
            <a:ext cx="0" cy="438150"/>
          </a:xfrm>
          <a:prstGeom prst="rect">
            <a:avLst/>
          </a:prstGeom>
          <a:noFill/>
          <a:ln w="9525">
            <a:noFill/>
            <a:miter lim="800000"/>
            <a:headEnd/>
            <a:tailEnd/>
          </a:ln>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3200">
                <a:solidFill>
                  <a:schemeClr val="tx1"/>
                </a:solidFill>
                <a:latin typeface="Helvetica" pitchFamily="2"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itchFamily="2"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itchFamily="2"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2000">
                <a:solidFill>
                  <a:schemeClr val="tx1"/>
                </a:solidFill>
                <a:latin typeface="Helvetica" pitchFamily="2"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rPr>
              <a:t>-</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400" b="1" i="0" u="none" strike="noStrike" kern="1200" cap="none" spc="0" normalizeH="0" baseline="0" noProof="0" dirty="0">
              <a:ln>
                <a:noFill/>
              </a:ln>
              <a:solidFill>
                <a:srgbClr val="FFFFFF"/>
              </a:solidFill>
              <a:effectLst/>
              <a:uLnTx/>
              <a:uFillTx/>
              <a:latin typeface="Helvetica" pitchFamily="2" charset="0"/>
              <a:ea typeface="MS PGothic" pitchFamily="34" charset="-128"/>
              <a:cs typeface="+mn-cs"/>
            </a:endParaRPr>
          </a:p>
        </p:txBody>
      </p:sp>
      <p:cxnSp>
        <p:nvCxnSpPr>
          <p:cNvPr id="16532" name="Connector: Curved 2">
            <a:extLst>
              <a:ext uri="{FF2B5EF4-FFF2-40B4-BE49-F238E27FC236}">
                <a16:creationId xmlns:a16="http://schemas.microsoft.com/office/drawing/2014/main" id="{AC81B784-A904-99EA-A09A-E45500645CFD}"/>
              </a:ext>
            </a:extLst>
          </p:cNvPr>
          <p:cNvCxnSpPr>
            <a:cxnSpLocks noChangeShapeType="1"/>
          </p:cNvCxnSpPr>
          <p:nvPr/>
        </p:nvCxnSpPr>
        <p:spPr bwMode="auto">
          <a:xfrm rot="16200000">
            <a:off x="3512027" y="3920341"/>
            <a:ext cx="447675" cy="436563"/>
          </a:xfrm>
          <a:prstGeom prst="curvedConnector3">
            <a:avLst>
              <a:gd name="adj1" fmla="val 66245"/>
            </a:avLst>
          </a:prstGeom>
          <a:noFill/>
          <a:ln w="38100"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16400" name="Straight Connector 137">
            <a:extLst>
              <a:ext uri="{FF2B5EF4-FFF2-40B4-BE49-F238E27FC236}">
                <a16:creationId xmlns:a16="http://schemas.microsoft.com/office/drawing/2014/main" id="{8BDE85F6-906E-A3C9-E1E5-BC3F2CCB01FB}"/>
              </a:ext>
            </a:extLst>
          </p:cNvPr>
          <p:cNvCxnSpPr>
            <a:cxnSpLocks/>
          </p:cNvCxnSpPr>
          <p:nvPr/>
        </p:nvCxnSpPr>
        <p:spPr bwMode="auto">
          <a:xfrm flipV="1">
            <a:off x="5049154" y="4295561"/>
            <a:ext cx="0" cy="203414"/>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02" name="Straight Connector 137">
            <a:extLst>
              <a:ext uri="{FF2B5EF4-FFF2-40B4-BE49-F238E27FC236}">
                <a16:creationId xmlns:a16="http://schemas.microsoft.com/office/drawing/2014/main" id="{8CB46A93-4C73-CAA7-77FA-AD2A5864AFDF}"/>
              </a:ext>
            </a:extLst>
          </p:cNvPr>
          <p:cNvCxnSpPr>
            <a:cxnSpLocks/>
          </p:cNvCxnSpPr>
          <p:nvPr/>
        </p:nvCxnSpPr>
        <p:spPr bwMode="auto">
          <a:xfrm flipV="1">
            <a:off x="5496829" y="4486696"/>
            <a:ext cx="0" cy="203414"/>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03" name="Straight Connector 137">
            <a:extLst>
              <a:ext uri="{FF2B5EF4-FFF2-40B4-BE49-F238E27FC236}">
                <a16:creationId xmlns:a16="http://schemas.microsoft.com/office/drawing/2014/main" id="{A0F27734-B7AF-E062-0519-DE4084A6686B}"/>
              </a:ext>
            </a:extLst>
          </p:cNvPr>
          <p:cNvCxnSpPr>
            <a:cxnSpLocks/>
          </p:cNvCxnSpPr>
          <p:nvPr/>
        </p:nvCxnSpPr>
        <p:spPr bwMode="auto">
          <a:xfrm flipV="1">
            <a:off x="6020704" y="4637919"/>
            <a:ext cx="0" cy="203414"/>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04" name="Straight Connector 137">
            <a:extLst>
              <a:ext uri="{FF2B5EF4-FFF2-40B4-BE49-F238E27FC236}">
                <a16:creationId xmlns:a16="http://schemas.microsoft.com/office/drawing/2014/main" id="{0B45C914-AA35-C4D5-139F-E9B4BDB7BC31}"/>
              </a:ext>
            </a:extLst>
          </p:cNvPr>
          <p:cNvCxnSpPr>
            <a:cxnSpLocks/>
          </p:cNvCxnSpPr>
          <p:nvPr/>
        </p:nvCxnSpPr>
        <p:spPr bwMode="auto">
          <a:xfrm flipV="1">
            <a:off x="6576398" y="4795510"/>
            <a:ext cx="0" cy="203414"/>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05" name="Straight Connector 137">
            <a:extLst>
              <a:ext uri="{FF2B5EF4-FFF2-40B4-BE49-F238E27FC236}">
                <a16:creationId xmlns:a16="http://schemas.microsoft.com/office/drawing/2014/main" id="{B8904E25-0582-B318-25B2-1FC6FD7941E4}"/>
              </a:ext>
            </a:extLst>
          </p:cNvPr>
          <p:cNvCxnSpPr>
            <a:cxnSpLocks/>
          </p:cNvCxnSpPr>
          <p:nvPr/>
        </p:nvCxnSpPr>
        <p:spPr bwMode="auto">
          <a:xfrm flipV="1">
            <a:off x="6963748" y="4956782"/>
            <a:ext cx="0" cy="27432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06" name="Straight Connector 141">
            <a:extLst>
              <a:ext uri="{FF2B5EF4-FFF2-40B4-BE49-F238E27FC236}">
                <a16:creationId xmlns:a16="http://schemas.microsoft.com/office/drawing/2014/main" id="{0383BDAE-D119-A25F-0E7B-E0030932EB1E}"/>
              </a:ext>
            </a:extLst>
          </p:cNvPr>
          <p:cNvCxnSpPr>
            <a:cxnSpLocks/>
          </p:cNvCxnSpPr>
          <p:nvPr/>
        </p:nvCxnSpPr>
        <p:spPr bwMode="auto">
          <a:xfrm>
            <a:off x="4524141" y="4295561"/>
            <a:ext cx="554386" cy="12784"/>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08" name="Straight Connector 141">
            <a:extLst>
              <a:ext uri="{FF2B5EF4-FFF2-40B4-BE49-F238E27FC236}">
                <a16:creationId xmlns:a16="http://schemas.microsoft.com/office/drawing/2014/main" id="{3E3D3898-A752-1692-C996-6C083B31F2F5}"/>
              </a:ext>
            </a:extLst>
          </p:cNvPr>
          <p:cNvCxnSpPr>
            <a:cxnSpLocks/>
          </p:cNvCxnSpPr>
          <p:nvPr/>
        </p:nvCxnSpPr>
        <p:spPr bwMode="auto">
          <a:xfrm>
            <a:off x="5027634" y="4477216"/>
            <a:ext cx="502868" cy="6392"/>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10" name="Straight Connector 141">
            <a:extLst>
              <a:ext uri="{FF2B5EF4-FFF2-40B4-BE49-F238E27FC236}">
                <a16:creationId xmlns:a16="http://schemas.microsoft.com/office/drawing/2014/main" id="{F3865DB5-E337-B099-FFB4-ACF338645664}"/>
              </a:ext>
            </a:extLst>
          </p:cNvPr>
          <p:cNvCxnSpPr>
            <a:cxnSpLocks/>
          </p:cNvCxnSpPr>
          <p:nvPr/>
        </p:nvCxnSpPr>
        <p:spPr bwMode="auto">
          <a:xfrm>
            <a:off x="5496829" y="4661701"/>
            <a:ext cx="502868" cy="6392"/>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11" name="Straight Connector 141">
            <a:extLst>
              <a:ext uri="{FF2B5EF4-FFF2-40B4-BE49-F238E27FC236}">
                <a16:creationId xmlns:a16="http://schemas.microsoft.com/office/drawing/2014/main" id="{F8222725-510F-D566-0C72-152B7DBD407D}"/>
              </a:ext>
            </a:extLst>
          </p:cNvPr>
          <p:cNvCxnSpPr>
            <a:cxnSpLocks/>
          </p:cNvCxnSpPr>
          <p:nvPr/>
        </p:nvCxnSpPr>
        <p:spPr bwMode="auto">
          <a:xfrm>
            <a:off x="6023049" y="4818600"/>
            <a:ext cx="548640"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12" name="Straight Connector 141">
            <a:extLst>
              <a:ext uri="{FF2B5EF4-FFF2-40B4-BE49-F238E27FC236}">
                <a16:creationId xmlns:a16="http://schemas.microsoft.com/office/drawing/2014/main" id="{71BBBFC0-F01D-ED10-82E2-96588C1460D7}"/>
              </a:ext>
            </a:extLst>
          </p:cNvPr>
          <p:cNvCxnSpPr>
            <a:cxnSpLocks/>
          </p:cNvCxnSpPr>
          <p:nvPr/>
        </p:nvCxnSpPr>
        <p:spPr bwMode="auto">
          <a:xfrm>
            <a:off x="6564843" y="4985174"/>
            <a:ext cx="402080"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cxnSp>
        <p:nvCxnSpPr>
          <p:cNvPr id="16414" name="Straight Connector 141">
            <a:extLst>
              <a:ext uri="{FF2B5EF4-FFF2-40B4-BE49-F238E27FC236}">
                <a16:creationId xmlns:a16="http://schemas.microsoft.com/office/drawing/2014/main" id="{B5305028-1ACB-38EC-51DE-3669CB3FC568}"/>
              </a:ext>
            </a:extLst>
          </p:cNvPr>
          <p:cNvCxnSpPr>
            <a:cxnSpLocks/>
          </p:cNvCxnSpPr>
          <p:nvPr/>
        </p:nvCxnSpPr>
        <p:spPr bwMode="auto">
          <a:xfrm>
            <a:off x="6957233" y="5201074"/>
            <a:ext cx="402080" cy="0"/>
          </a:xfrm>
          <a:prstGeom prst="line">
            <a:avLst/>
          </a:prstGeom>
          <a:noFill/>
          <a:ln w="50800" algn="ctr">
            <a:solidFill>
              <a:srgbClr val="FFFC00"/>
            </a:solidFill>
            <a:round/>
            <a:headEnd/>
            <a:tailEnd/>
          </a:ln>
          <a:extLst>
            <a:ext uri="{909E8E84-426E-40DD-AFC4-6F175D3DCCD1}">
              <a14:hiddenFill xmlns:a14="http://schemas.microsoft.com/office/drawing/2010/main">
                <a:noFill/>
              </a14:hiddenFill>
            </a:ext>
          </a:extLst>
        </p:spPr>
      </p:cxnSp>
      <p:grpSp>
        <p:nvGrpSpPr>
          <p:cNvPr id="16417" name="Group 16416">
            <a:extLst>
              <a:ext uri="{FF2B5EF4-FFF2-40B4-BE49-F238E27FC236}">
                <a16:creationId xmlns:a16="http://schemas.microsoft.com/office/drawing/2014/main" id="{ACB6296C-3184-8ACE-9227-6E7AB5D2322D}"/>
              </a:ext>
            </a:extLst>
          </p:cNvPr>
          <p:cNvGrpSpPr/>
          <p:nvPr/>
        </p:nvGrpSpPr>
        <p:grpSpPr>
          <a:xfrm>
            <a:off x="1628118" y="1322281"/>
            <a:ext cx="5965158" cy="1897685"/>
            <a:chOff x="1628118" y="1322281"/>
            <a:chExt cx="5965158" cy="1897685"/>
          </a:xfrm>
        </p:grpSpPr>
        <p:grpSp>
          <p:nvGrpSpPr>
            <p:cNvPr id="22" name="Group 108">
              <a:extLst>
                <a:ext uri="{FF2B5EF4-FFF2-40B4-BE49-F238E27FC236}">
                  <a16:creationId xmlns:a16="http://schemas.microsoft.com/office/drawing/2014/main" id="{C5F02537-9471-E477-1927-39BA7F852718}"/>
                </a:ext>
              </a:extLst>
            </p:cNvPr>
            <p:cNvGrpSpPr>
              <a:grpSpLocks/>
            </p:cNvGrpSpPr>
            <p:nvPr/>
          </p:nvGrpSpPr>
          <p:grpSpPr bwMode="auto">
            <a:xfrm>
              <a:off x="1628118" y="1322281"/>
              <a:ext cx="3921546" cy="1781885"/>
              <a:chOff x="5399813" y="828654"/>
              <a:chExt cx="3615992" cy="2294542"/>
            </a:xfrm>
          </p:grpSpPr>
          <p:cxnSp>
            <p:nvCxnSpPr>
              <p:cNvPr id="23" name="Straight Connector 66">
                <a:extLst>
                  <a:ext uri="{FF2B5EF4-FFF2-40B4-BE49-F238E27FC236}">
                    <a16:creationId xmlns:a16="http://schemas.microsoft.com/office/drawing/2014/main" id="{4FAB8084-A0F7-35F4-0B05-81DCEB093A7A}"/>
                  </a:ext>
                </a:extLst>
              </p:cNvPr>
              <p:cNvCxnSpPr>
                <a:cxnSpLocks/>
              </p:cNvCxnSpPr>
              <p:nvPr/>
            </p:nvCxnSpPr>
            <p:spPr bwMode="auto">
              <a:xfrm>
                <a:off x="5399813" y="828654"/>
                <a:ext cx="353841"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24" name="Straight Connector 68">
                <a:extLst>
                  <a:ext uri="{FF2B5EF4-FFF2-40B4-BE49-F238E27FC236}">
                    <a16:creationId xmlns:a16="http://schemas.microsoft.com/office/drawing/2014/main" id="{2B119629-C88C-701D-1238-8D938E91F465}"/>
                  </a:ext>
                </a:extLst>
              </p:cNvPr>
              <p:cNvCxnSpPr>
                <a:cxnSpLocks/>
              </p:cNvCxnSpPr>
              <p:nvPr/>
            </p:nvCxnSpPr>
            <p:spPr bwMode="auto">
              <a:xfrm>
                <a:off x="5738170" y="1871174"/>
                <a:ext cx="274320"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25" name="Straight Connector 70">
                <a:extLst>
                  <a:ext uri="{FF2B5EF4-FFF2-40B4-BE49-F238E27FC236}">
                    <a16:creationId xmlns:a16="http://schemas.microsoft.com/office/drawing/2014/main" id="{53E4A093-7FC8-4C38-7E2E-94027BB9745D}"/>
                  </a:ext>
                </a:extLst>
              </p:cNvPr>
              <p:cNvCxnSpPr>
                <a:cxnSpLocks/>
              </p:cNvCxnSpPr>
              <p:nvPr/>
            </p:nvCxnSpPr>
            <p:spPr bwMode="auto">
              <a:xfrm flipV="1">
                <a:off x="5993078" y="2084797"/>
                <a:ext cx="235910"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26" name="Straight Connector 71">
                <a:extLst>
                  <a:ext uri="{FF2B5EF4-FFF2-40B4-BE49-F238E27FC236}">
                    <a16:creationId xmlns:a16="http://schemas.microsoft.com/office/drawing/2014/main" id="{D9CD1118-67E6-F68B-47C8-BAFD3FB04076}"/>
                  </a:ext>
                </a:extLst>
              </p:cNvPr>
              <p:cNvCxnSpPr>
                <a:cxnSpLocks/>
              </p:cNvCxnSpPr>
              <p:nvPr/>
            </p:nvCxnSpPr>
            <p:spPr bwMode="auto">
              <a:xfrm>
                <a:off x="6219463" y="2237197"/>
                <a:ext cx="245049"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27" name="Straight Connector 72">
                <a:extLst>
                  <a:ext uri="{FF2B5EF4-FFF2-40B4-BE49-F238E27FC236}">
                    <a16:creationId xmlns:a16="http://schemas.microsoft.com/office/drawing/2014/main" id="{B10C5E53-0DD0-D657-6DB4-AECB26C7508B}"/>
                  </a:ext>
                </a:extLst>
              </p:cNvPr>
              <p:cNvCxnSpPr>
                <a:cxnSpLocks/>
              </p:cNvCxnSpPr>
              <p:nvPr/>
            </p:nvCxnSpPr>
            <p:spPr bwMode="auto">
              <a:xfrm>
                <a:off x="6452258" y="2352653"/>
                <a:ext cx="257303"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28" name="Straight Connector 73">
                <a:extLst>
                  <a:ext uri="{FF2B5EF4-FFF2-40B4-BE49-F238E27FC236}">
                    <a16:creationId xmlns:a16="http://schemas.microsoft.com/office/drawing/2014/main" id="{582547F9-0752-642A-8C8B-1634D42961B8}"/>
                  </a:ext>
                </a:extLst>
              </p:cNvPr>
              <p:cNvCxnSpPr>
                <a:cxnSpLocks/>
              </p:cNvCxnSpPr>
              <p:nvPr/>
            </p:nvCxnSpPr>
            <p:spPr bwMode="auto">
              <a:xfrm>
                <a:off x="6686762" y="2407614"/>
                <a:ext cx="245126"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29" name="Straight Connector 75">
                <a:extLst>
                  <a:ext uri="{FF2B5EF4-FFF2-40B4-BE49-F238E27FC236}">
                    <a16:creationId xmlns:a16="http://schemas.microsoft.com/office/drawing/2014/main" id="{D8A86878-12D5-CC28-A52C-E6812E3A863C}"/>
                  </a:ext>
                </a:extLst>
              </p:cNvPr>
              <p:cNvCxnSpPr>
                <a:cxnSpLocks/>
              </p:cNvCxnSpPr>
              <p:nvPr/>
            </p:nvCxnSpPr>
            <p:spPr bwMode="auto">
              <a:xfrm>
                <a:off x="6931888" y="2512509"/>
                <a:ext cx="244767"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0" name="Straight Connector 77">
                <a:extLst>
                  <a:ext uri="{FF2B5EF4-FFF2-40B4-BE49-F238E27FC236}">
                    <a16:creationId xmlns:a16="http://schemas.microsoft.com/office/drawing/2014/main" id="{AEC62293-16B0-7731-9727-1138705ED702}"/>
                  </a:ext>
                </a:extLst>
              </p:cNvPr>
              <p:cNvCxnSpPr>
                <a:cxnSpLocks/>
              </p:cNvCxnSpPr>
              <p:nvPr/>
            </p:nvCxnSpPr>
            <p:spPr bwMode="auto">
              <a:xfrm>
                <a:off x="7154426" y="2744570"/>
                <a:ext cx="244767"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1" name="Straight Connector 78">
                <a:extLst>
                  <a:ext uri="{FF2B5EF4-FFF2-40B4-BE49-F238E27FC236}">
                    <a16:creationId xmlns:a16="http://schemas.microsoft.com/office/drawing/2014/main" id="{26EE2CAA-13C9-1B66-D45F-C48DC86BB827}"/>
                  </a:ext>
                </a:extLst>
              </p:cNvPr>
              <p:cNvCxnSpPr>
                <a:cxnSpLocks/>
              </p:cNvCxnSpPr>
              <p:nvPr/>
            </p:nvCxnSpPr>
            <p:spPr bwMode="auto">
              <a:xfrm>
                <a:off x="7387073" y="2864371"/>
                <a:ext cx="491545"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2" name="Straight Connector 80">
                <a:extLst>
                  <a:ext uri="{FF2B5EF4-FFF2-40B4-BE49-F238E27FC236}">
                    <a16:creationId xmlns:a16="http://schemas.microsoft.com/office/drawing/2014/main" id="{171CA377-6549-D174-054E-D4F9E1D54869}"/>
                  </a:ext>
                </a:extLst>
              </p:cNvPr>
              <p:cNvCxnSpPr>
                <a:cxnSpLocks/>
              </p:cNvCxnSpPr>
              <p:nvPr/>
            </p:nvCxnSpPr>
            <p:spPr bwMode="auto">
              <a:xfrm>
                <a:off x="7831273" y="2959089"/>
                <a:ext cx="238915"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3" name="Straight Connector 82">
                <a:extLst>
                  <a:ext uri="{FF2B5EF4-FFF2-40B4-BE49-F238E27FC236}">
                    <a16:creationId xmlns:a16="http://schemas.microsoft.com/office/drawing/2014/main" id="{A5BB0A5E-29AA-B87A-7C6F-44AB4396270C}"/>
                  </a:ext>
                </a:extLst>
              </p:cNvPr>
              <p:cNvCxnSpPr>
                <a:cxnSpLocks/>
              </p:cNvCxnSpPr>
              <p:nvPr/>
            </p:nvCxnSpPr>
            <p:spPr bwMode="auto">
              <a:xfrm flipV="1">
                <a:off x="9015805" y="3005448"/>
                <a:ext cx="0" cy="117748"/>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4" name="Straight Connector 85">
                <a:extLst>
                  <a:ext uri="{FF2B5EF4-FFF2-40B4-BE49-F238E27FC236}">
                    <a16:creationId xmlns:a16="http://schemas.microsoft.com/office/drawing/2014/main" id="{1CEA3C39-13E1-3BE6-A78F-DFC4A3F6E97B}"/>
                  </a:ext>
                </a:extLst>
              </p:cNvPr>
              <p:cNvCxnSpPr>
                <a:cxnSpLocks/>
              </p:cNvCxnSpPr>
              <p:nvPr/>
            </p:nvCxnSpPr>
            <p:spPr bwMode="auto">
              <a:xfrm flipV="1">
                <a:off x="7396018" y="2735045"/>
                <a:ext cx="0" cy="131846"/>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5" name="Straight Connector 86">
                <a:extLst>
                  <a:ext uri="{FF2B5EF4-FFF2-40B4-BE49-F238E27FC236}">
                    <a16:creationId xmlns:a16="http://schemas.microsoft.com/office/drawing/2014/main" id="{DED3F579-D1D3-B929-3847-C2AB2FB67D87}"/>
                  </a:ext>
                </a:extLst>
              </p:cNvPr>
              <p:cNvCxnSpPr>
                <a:cxnSpLocks/>
              </p:cNvCxnSpPr>
              <p:nvPr/>
            </p:nvCxnSpPr>
            <p:spPr bwMode="auto">
              <a:xfrm flipV="1">
                <a:off x="7854702" y="2864371"/>
                <a:ext cx="0" cy="94718"/>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6" name="Straight Connector 87">
                <a:extLst>
                  <a:ext uri="{FF2B5EF4-FFF2-40B4-BE49-F238E27FC236}">
                    <a16:creationId xmlns:a16="http://schemas.microsoft.com/office/drawing/2014/main" id="{E40EC5AF-C559-0CD0-515E-1BFDB5A66B76}"/>
                  </a:ext>
                </a:extLst>
              </p:cNvPr>
              <p:cNvCxnSpPr>
                <a:cxnSpLocks/>
              </p:cNvCxnSpPr>
              <p:nvPr/>
            </p:nvCxnSpPr>
            <p:spPr bwMode="auto">
              <a:xfrm flipH="1" flipV="1">
                <a:off x="7158179" y="2505110"/>
                <a:ext cx="0" cy="23946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7" name="Straight Connector 89">
                <a:extLst>
                  <a:ext uri="{FF2B5EF4-FFF2-40B4-BE49-F238E27FC236}">
                    <a16:creationId xmlns:a16="http://schemas.microsoft.com/office/drawing/2014/main" id="{5CF13F61-FECF-D100-0FC7-A308F6170DCE}"/>
                  </a:ext>
                </a:extLst>
              </p:cNvPr>
              <p:cNvCxnSpPr>
                <a:cxnSpLocks/>
              </p:cNvCxnSpPr>
              <p:nvPr/>
            </p:nvCxnSpPr>
            <p:spPr bwMode="auto">
              <a:xfrm flipV="1">
                <a:off x="5741345" y="828654"/>
                <a:ext cx="0" cy="1035903"/>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8" name="Straight Connector 91">
                <a:extLst>
                  <a:ext uri="{FF2B5EF4-FFF2-40B4-BE49-F238E27FC236}">
                    <a16:creationId xmlns:a16="http://schemas.microsoft.com/office/drawing/2014/main" id="{62DE6EF0-A236-4C51-F1A6-C4DEC9C0B684}"/>
                  </a:ext>
                </a:extLst>
              </p:cNvPr>
              <p:cNvCxnSpPr>
                <a:cxnSpLocks/>
              </p:cNvCxnSpPr>
              <p:nvPr/>
            </p:nvCxnSpPr>
            <p:spPr bwMode="auto">
              <a:xfrm>
                <a:off x="6002603" y="1871174"/>
                <a:ext cx="0" cy="217897"/>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39" name="Straight Connector 94">
                <a:extLst>
                  <a:ext uri="{FF2B5EF4-FFF2-40B4-BE49-F238E27FC236}">
                    <a16:creationId xmlns:a16="http://schemas.microsoft.com/office/drawing/2014/main" id="{A5FB055F-D649-8F22-935F-41CBDD81C798}"/>
                  </a:ext>
                </a:extLst>
              </p:cNvPr>
              <p:cNvCxnSpPr>
                <a:cxnSpLocks/>
              </p:cNvCxnSpPr>
              <p:nvPr/>
            </p:nvCxnSpPr>
            <p:spPr bwMode="auto">
              <a:xfrm>
                <a:off x="6228988" y="2070225"/>
                <a:ext cx="0" cy="166972"/>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40" name="Straight Connector 97">
                <a:extLst>
                  <a:ext uri="{FF2B5EF4-FFF2-40B4-BE49-F238E27FC236}">
                    <a16:creationId xmlns:a16="http://schemas.microsoft.com/office/drawing/2014/main" id="{71570584-18FE-365F-E818-9CF313F919EC}"/>
                  </a:ext>
                </a:extLst>
              </p:cNvPr>
              <p:cNvCxnSpPr>
                <a:cxnSpLocks/>
              </p:cNvCxnSpPr>
              <p:nvPr/>
            </p:nvCxnSpPr>
            <p:spPr bwMode="auto">
              <a:xfrm>
                <a:off x="6464512" y="2221887"/>
                <a:ext cx="0" cy="130766"/>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41" name="Straight Connector 100">
                <a:extLst>
                  <a:ext uri="{FF2B5EF4-FFF2-40B4-BE49-F238E27FC236}">
                    <a16:creationId xmlns:a16="http://schemas.microsoft.com/office/drawing/2014/main" id="{3CC1A039-6905-CDEE-F505-639F87441A4A}"/>
                  </a:ext>
                </a:extLst>
              </p:cNvPr>
              <p:cNvCxnSpPr>
                <a:cxnSpLocks/>
              </p:cNvCxnSpPr>
              <p:nvPr/>
            </p:nvCxnSpPr>
            <p:spPr bwMode="auto">
              <a:xfrm>
                <a:off x="6696287" y="2346303"/>
                <a:ext cx="0" cy="60829"/>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42" name="Straight Connector 103">
                <a:extLst>
                  <a:ext uri="{FF2B5EF4-FFF2-40B4-BE49-F238E27FC236}">
                    <a16:creationId xmlns:a16="http://schemas.microsoft.com/office/drawing/2014/main" id="{4D89BEC7-72EC-1C4F-6184-D0ABCAE9D262}"/>
                  </a:ext>
                </a:extLst>
              </p:cNvPr>
              <p:cNvCxnSpPr>
                <a:cxnSpLocks/>
              </p:cNvCxnSpPr>
              <p:nvPr/>
            </p:nvCxnSpPr>
            <p:spPr bwMode="auto">
              <a:xfrm>
                <a:off x="6935275" y="2397896"/>
                <a:ext cx="0" cy="130766"/>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grpSp>
        <p:grpSp>
          <p:nvGrpSpPr>
            <p:cNvPr id="16416" name="Group 16415">
              <a:extLst>
                <a:ext uri="{FF2B5EF4-FFF2-40B4-BE49-F238E27FC236}">
                  <a16:creationId xmlns:a16="http://schemas.microsoft.com/office/drawing/2014/main" id="{9FA25ABD-5C83-263B-648B-887E6ED7B3BF}"/>
                </a:ext>
              </a:extLst>
            </p:cNvPr>
            <p:cNvGrpSpPr/>
            <p:nvPr/>
          </p:nvGrpSpPr>
          <p:grpSpPr>
            <a:xfrm>
              <a:off x="4463119" y="2945646"/>
              <a:ext cx="3130157" cy="274320"/>
              <a:chOff x="4463119" y="2945646"/>
              <a:chExt cx="3130157" cy="274320"/>
            </a:xfrm>
          </p:grpSpPr>
          <p:sp>
            <p:nvSpPr>
              <p:cNvPr id="16521" name="Oval 16520">
                <a:extLst>
                  <a:ext uri="{FF2B5EF4-FFF2-40B4-BE49-F238E27FC236}">
                    <a16:creationId xmlns:a16="http://schemas.microsoft.com/office/drawing/2014/main" id="{D77E75D7-E993-6860-C6AA-58CF1688CB70}"/>
                  </a:ext>
                </a:extLst>
              </p:cNvPr>
              <p:cNvSpPr/>
              <p:nvPr/>
            </p:nvSpPr>
            <p:spPr bwMode="auto">
              <a:xfrm>
                <a:off x="7318956" y="2945646"/>
                <a:ext cx="274320" cy="274320"/>
              </a:xfrm>
              <a:prstGeom prst="ellipse">
                <a:avLst/>
              </a:prstGeom>
              <a:solidFill>
                <a:srgbClr val="FF6600"/>
              </a:solid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Helvetica" pitchFamily="34" charset="0"/>
                  <a:ea typeface="MS PGothic" pitchFamily="34" charset="-128"/>
                  <a:cs typeface="+mn-cs"/>
                </a:endParaRPr>
              </a:p>
            </p:txBody>
          </p:sp>
          <p:cxnSp>
            <p:nvCxnSpPr>
              <p:cNvPr id="4" name="Straight Connector 78">
                <a:extLst>
                  <a:ext uri="{FF2B5EF4-FFF2-40B4-BE49-F238E27FC236}">
                    <a16:creationId xmlns:a16="http://schemas.microsoft.com/office/drawing/2014/main" id="{C844B783-E492-2AC6-7543-DECB8C7A4082}"/>
                  </a:ext>
                </a:extLst>
              </p:cNvPr>
              <p:cNvCxnSpPr>
                <a:cxnSpLocks/>
              </p:cNvCxnSpPr>
              <p:nvPr/>
            </p:nvCxnSpPr>
            <p:spPr bwMode="auto">
              <a:xfrm flipV="1">
                <a:off x="4967944" y="3069868"/>
                <a:ext cx="548640"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5" name="Straight Connector 78">
                <a:extLst>
                  <a:ext uri="{FF2B5EF4-FFF2-40B4-BE49-F238E27FC236}">
                    <a16:creationId xmlns:a16="http://schemas.microsoft.com/office/drawing/2014/main" id="{2B19AEBF-58D2-6F32-65B1-278D1EB5FEE8}"/>
                  </a:ext>
                </a:extLst>
              </p:cNvPr>
              <p:cNvCxnSpPr>
                <a:cxnSpLocks/>
              </p:cNvCxnSpPr>
              <p:nvPr/>
            </p:nvCxnSpPr>
            <p:spPr bwMode="auto">
              <a:xfrm>
                <a:off x="5530502" y="3104166"/>
                <a:ext cx="378058"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6" name="Straight Connector 78">
                <a:extLst>
                  <a:ext uri="{FF2B5EF4-FFF2-40B4-BE49-F238E27FC236}">
                    <a16:creationId xmlns:a16="http://schemas.microsoft.com/office/drawing/2014/main" id="{CE837597-83A6-B91D-6AE7-E41BEC646FAB}"/>
                  </a:ext>
                </a:extLst>
              </p:cNvPr>
              <p:cNvCxnSpPr>
                <a:cxnSpLocks/>
              </p:cNvCxnSpPr>
              <p:nvPr/>
            </p:nvCxnSpPr>
            <p:spPr bwMode="auto">
              <a:xfrm>
                <a:off x="6075066" y="3113947"/>
                <a:ext cx="640080"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11" name="Straight Connector 78">
                <a:extLst>
                  <a:ext uri="{FF2B5EF4-FFF2-40B4-BE49-F238E27FC236}">
                    <a16:creationId xmlns:a16="http://schemas.microsoft.com/office/drawing/2014/main" id="{C4C7F90D-744F-4F6F-3AA8-7FD422D2DA93}"/>
                  </a:ext>
                </a:extLst>
              </p:cNvPr>
              <p:cNvCxnSpPr>
                <a:cxnSpLocks/>
              </p:cNvCxnSpPr>
              <p:nvPr/>
            </p:nvCxnSpPr>
            <p:spPr bwMode="auto">
              <a:xfrm flipV="1">
                <a:off x="6717240" y="3069868"/>
                <a:ext cx="640080"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13" name="Straight Connector 82">
                <a:extLst>
                  <a:ext uri="{FF2B5EF4-FFF2-40B4-BE49-F238E27FC236}">
                    <a16:creationId xmlns:a16="http://schemas.microsoft.com/office/drawing/2014/main" id="{DDEAC15B-E924-4A36-7F64-8376D7BA3DC2}"/>
                  </a:ext>
                </a:extLst>
              </p:cNvPr>
              <p:cNvCxnSpPr>
                <a:cxnSpLocks/>
              </p:cNvCxnSpPr>
              <p:nvPr/>
            </p:nvCxnSpPr>
            <p:spPr bwMode="auto">
              <a:xfrm flipV="1">
                <a:off x="4986994" y="2954775"/>
                <a:ext cx="0" cy="138546"/>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55" name="Straight Connector 82">
                <a:extLst>
                  <a:ext uri="{FF2B5EF4-FFF2-40B4-BE49-F238E27FC236}">
                    <a16:creationId xmlns:a16="http://schemas.microsoft.com/office/drawing/2014/main" id="{2117397D-A31C-40C1-A85F-0FAD04303354}"/>
                  </a:ext>
                </a:extLst>
              </p:cNvPr>
              <p:cNvCxnSpPr>
                <a:cxnSpLocks/>
              </p:cNvCxnSpPr>
              <p:nvPr/>
            </p:nvCxnSpPr>
            <p:spPr bwMode="auto">
              <a:xfrm flipV="1">
                <a:off x="6088544" y="3047601"/>
                <a:ext cx="0" cy="9144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57" name="Straight Connector 82">
                <a:extLst>
                  <a:ext uri="{FF2B5EF4-FFF2-40B4-BE49-F238E27FC236}">
                    <a16:creationId xmlns:a16="http://schemas.microsoft.com/office/drawing/2014/main" id="{D80322D0-4438-0428-62AD-D7B9514CF099}"/>
                  </a:ext>
                </a:extLst>
              </p:cNvPr>
              <p:cNvCxnSpPr>
                <a:cxnSpLocks/>
              </p:cNvCxnSpPr>
              <p:nvPr/>
            </p:nvCxnSpPr>
            <p:spPr bwMode="auto">
              <a:xfrm flipV="1">
                <a:off x="6703717" y="3069868"/>
                <a:ext cx="0" cy="9144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59" name="Straight Connector 82">
                <a:extLst>
                  <a:ext uri="{FF2B5EF4-FFF2-40B4-BE49-F238E27FC236}">
                    <a16:creationId xmlns:a16="http://schemas.microsoft.com/office/drawing/2014/main" id="{4A71CBB3-8284-2AD8-6477-2F822B86DA4B}"/>
                  </a:ext>
                </a:extLst>
              </p:cNvPr>
              <p:cNvCxnSpPr>
                <a:cxnSpLocks/>
              </p:cNvCxnSpPr>
              <p:nvPr/>
            </p:nvCxnSpPr>
            <p:spPr bwMode="auto">
              <a:xfrm flipV="1">
                <a:off x="6678317" y="3042423"/>
                <a:ext cx="0" cy="9144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16387" name="Straight Connector 78">
                <a:extLst>
                  <a:ext uri="{FF2B5EF4-FFF2-40B4-BE49-F238E27FC236}">
                    <a16:creationId xmlns:a16="http://schemas.microsoft.com/office/drawing/2014/main" id="{2FAA7B2E-1E02-9074-92F7-2E5ACB66F452}"/>
                  </a:ext>
                </a:extLst>
              </p:cNvPr>
              <p:cNvCxnSpPr>
                <a:cxnSpLocks/>
              </p:cNvCxnSpPr>
              <p:nvPr/>
            </p:nvCxnSpPr>
            <p:spPr bwMode="auto">
              <a:xfrm flipV="1">
                <a:off x="4463119" y="2976614"/>
                <a:ext cx="548640"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16398" name="Straight Connector 78">
                <a:extLst>
                  <a:ext uri="{FF2B5EF4-FFF2-40B4-BE49-F238E27FC236}">
                    <a16:creationId xmlns:a16="http://schemas.microsoft.com/office/drawing/2014/main" id="{CA2546B9-99E4-8501-DE5D-89413B0276C6}"/>
                  </a:ext>
                </a:extLst>
              </p:cNvPr>
              <p:cNvCxnSpPr>
                <a:cxnSpLocks/>
              </p:cNvCxnSpPr>
              <p:nvPr/>
            </p:nvCxnSpPr>
            <p:spPr bwMode="auto">
              <a:xfrm flipV="1">
                <a:off x="5914683" y="3063078"/>
                <a:ext cx="195309" cy="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cxnSp>
            <p:nvCxnSpPr>
              <p:cNvPr id="16415" name="Straight Connector 82">
                <a:extLst>
                  <a:ext uri="{FF2B5EF4-FFF2-40B4-BE49-F238E27FC236}">
                    <a16:creationId xmlns:a16="http://schemas.microsoft.com/office/drawing/2014/main" id="{FF7DA3C4-A53A-CC4F-1B08-42F03C537EE7}"/>
                  </a:ext>
                </a:extLst>
              </p:cNvPr>
              <p:cNvCxnSpPr>
                <a:cxnSpLocks/>
              </p:cNvCxnSpPr>
              <p:nvPr/>
            </p:nvCxnSpPr>
            <p:spPr bwMode="auto">
              <a:xfrm flipV="1">
                <a:off x="5908560" y="3038076"/>
                <a:ext cx="0" cy="91440"/>
              </a:xfrm>
              <a:prstGeom prst="line">
                <a:avLst/>
              </a:prstGeom>
              <a:noFill/>
              <a:ln w="50800" algn="ctr">
                <a:solidFill>
                  <a:srgbClr val="FF6600"/>
                </a:solidFill>
                <a:round/>
                <a:headEnd/>
                <a:tailEnd/>
              </a:ln>
              <a:extLst>
                <a:ext uri="{909E8E84-426E-40DD-AFC4-6F175D3DCCD1}">
                  <a14:hiddenFill xmlns:a14="http://schemas.microsoft.com/office/drawing/2010/main">
                    <a:noFill/>
                  </a14:hiddenFill>
                </a:ext>
              </a:extLst>
            </p:spPr>
          </p:cxnSp>
        </p:gr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CD9BA240-AF51-4853-BC95-21225FA1DAAC}"/>
              </a:ext>
            </a:extLst>
          </p:cNvPr>
          <p:cNvSpPr txBox="1">
            <a:spLocks noChangeArrowheads="1"/>
          </p:cNvSpPr>
          <p:nvPr/>
        </p:nvSpPr>
        <p:spPr bwMode="auto">
          <a:xfrm>
            <a:off x="339725" y="115888"/>
            <a:ext cx="8047038" cy="75713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EFFECT OF TRIPLE VS CONVENTIONAL THERAPY ON INSULIN SENSITIVITY AND BETA CELL FUNCTION</a:t>
            </a:r>
          </a:p>
        </p:txBody>
      </p:sp>
      <p:sp>
        <p:nvSpPr>
          <p:cNvPr id="15363" name="TextBox 11">
            <a:extLst>
              <a:ext uri="{FF2B5EF4-FFF2-40B4-BE49-F238E27FC236}">
                <a16:creationId xmlns:a16="http://schemas.microsoft.com/office/drawing/2014/main" id="{93797A1C-90DA-497E-A172-992A9C2A97FD}"/>
              </a:ext>
            </a:extLst>
          </p:cNvPr>
          <p:cNvSpPr txBox="1">
            <a:spLocks noChangeArrowheads="1"/>
          </p:cNvSpPr>
          <p:nvPr/>
        </p:nvSpPr>
        <p:spPr bwMode="auto">
          <a:xfrm>
            <a:off x="1879600" y="962426"/>
            <a:ext cx="534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rPr>
              <a:t>Abdul-Ghani, DeFronzo et al. Diabetes Care 44:433-439, 2021</a:t>
            </a:r>
          </a:p>
        </p:txBody>
      </p:sp>
      <p:sp>
        <p:nvSpPr>
          <p:cNvPr id="18" name="Freeform 27">
            <a:extLst>
              <a:ext uri="{FF2B5EF4-FFF2-40B4-BE49-F238E27FC236}">
                <a16:creationId xmlns:a16="http://schemas.microsoft.com/office/drawing/2014/main" id="{D63FBC68-AB4B-4E81-918E-7A98B56F4ABE}"/>
              </a:ext>
            </a:extLst>
          </p:cNvPr>
          <p:cNvSpPr>
            <a:spLocks/>
          </p:cNvSpPr>
          <p:nvPr/>
        </p:nvSpPr>
        <p:spPr bwMode="auto">
          <a:xfrm>
            <a:off x="788988" y="1660525"/>
            <a:ext cx="114300" cy="4491038"/>
          </a:xfrm>
          <a:custGeom>
            <a:avLst/>
            <a:gdLst>
              <a:gd name="T0" fmla="*/ 65842 w 128"/>
              <a:gd name="T1" fmla="*/ 0 h 2032"/>
              <a:gd name="T2" fmla="*/ 0 w 128"/>
              <a:gd name="T3" fmla="*/ 0 h 2032"/>
              <a:gd name="T4" fmla="*/ 0 w 128"/>
              <a:gd name="T5" fmla="*/ 4802231 h 2032"/>
              <a:gd name="T6" fmla="*/ 65842 w 128"/>
              <a:gd name="T7" fmla="*/ 4802231 h 2032"/>
              <a:gd name="T8" fmla="*/ 0 60000 65536"/>
              <a:gd name="T9" fmla="*/ 0 60000 65536"/>
              <a:gd name="T10" fmla="*/ 0 60000 65536"/>
              <a:gd name="T11" fmla="*/ 0 60000 65536"/>
              <a:gd name="T12" fmla="*/ 0 w 128"/>
              <a:gd name="T13" fmla="*/ 0 h 2032"/>
              <a:gd name="T14" fmla="*/ 128 w 128"/>
              <a:gd name="T15" fmla="*/ 2032 h 2032"/>
            </a:gdLst>
            <a:ahLst/>
            <a:cxnLst>
              <a:cxn ang="T8">
                <a:pos x="T0" y="T1"/>
              </a:cxn>
              <a:cxn ang="T9">
                <a:pos x="T2" y="T3"/>
              </a:cxn>
              <a:cxn ang="T10">
                <a:pos x="T4" y="T5"/>
              </a:cxn>
              <a:cxn ang="T11">
                <a:pos x="T6" y="T7"/>
              </a:cxn>
            </a:cxnLst>
            <a:rect l="T12" t="T13" r="T14" b="T15"/>
            <a:pathLst>
              <a:path w="128" h="2032">
                <a:moveTo>
                  <a:pt x="128" y="0"/>
                </a:moveTo>
                <a:lnTo>
                  <a:pt x="0" y="0"/>
                </a:lnTo>
                <a:lnTo>
                  <a:pt x="0" y="2032"/>
                </a:lnTo>
                <a:lnTo>
                  <a:pt x="120" y="2032"/>
                </a:lnTo>
              </a:path>
            </a:pathLst>
          </a:custGeom>
          <a:noFill/>
          <a:ln w="38100">
            <a:solidFill>
              <a:schemeClr val="bg1"/>
            </a:solidFill>
            <a:round/>
            <a:headEnd/>
            <a:tailEnd type="none" w="med"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FFFFFF"/>
              </a:solidFill>
              <a:effectLst/>
              <a:uLnTx/>
              <a:uFillTx/>
              <a:latin typeface="Helvetica" pitchFamily="2" charset="0"/>
              <a:ea typeface="MS PGothic" pitchFamily="34" charset="-128"/>
              <a:cs typeface="+mn-cs"/>
            </a:endParaRPr>
          </a:p>
        </p:txBody>
      </p:sp>
      <p:sp>
        <p:nvSpPr>
          <p:cNvPr id="15365" name="Rectangle 39">
            <a:extLst>
              <a:ext uri="{FF2B5EF4-FFF2-40B4-BE49-F238E27FC236}">
                <a16:creationId xmlns:a16="http://schemas.microsoft.com/office/drawing/2014/main" id="{0E0B2FC3-D623-48F8-B47B-BBF54BA20082}"/>
              </a:ext>
            </a:extLst>
          </p:cNvPr>
          <p:cNvSpPr>
            <a:spLocks noChangeArrowheads="1"/>
          </p:cNvSpPr>
          <p:nvPr/>
        </p:nvSpPr>
        <p:spPr bwMode="auto">
          <a:xfrm>
            <a:off x="20638" y="1527175"/>
            <a:ext cx="9604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12 -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66" name="Rectangle 40">
            <a:extLst>
              <a:ext uri="{FF2B5EF4-FFF2-40B4-BE49-F238E27FC236}">
                <a16:creationId xmlns:a16="http://schemas.microsoft.com/office/drawing/2014/main" id="{918EBE9F-6FE6-4ECE-9D67-561371921C10}"/>
              </a:ext>
            </a:extLst>
          </p:cNvPr>
          <p:cNvSpPr>
            <a:spLocks noChangeArrowheads="1"/>
          </p:cNvSpPr>
          <p:nvPr/>
        </p:nvSpPr>
        <p:spPr bwMode="auto">
          <a:xfrm>
            <a:off x="11113" y="4875213"/>
            <a:ext cx="9604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3 -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67" name="Rectangle 40">
            <a:extLst>
              <a:ext uri="{FF2B5EF4-FFF2-40B4-BE49-F238E27FC236}">
                <a16:creationId xmlns:a16="http://schemas.microsoft.com/office/drawing/2014/main" id="{E7B6F6A1-8BDF-4521-B28B-3E3A16248628}"/>
              </a:ext>
            </a:extLst>
          </p:cNvPr>
          <p:cNvSpPr>
            <a:spLocks noChangeArrowheads="1"/>
          </p:cNvSpPr>
          <p:nvPr/>
        </p:nvSpPr>
        <p:spPr bwMode="auto">
          <a:xfrm>
            <a:off x="11113" y="2643188"/>
            <a:ext cx="96043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9 -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68" name="Rectangle 40">
            <a:extLst>
              <a:ext uri="{FF2B5EF4-FFF2-40B4-BE49-F238E27FC236}">
                <a16:creationId xmlns:a16="http://schemas.microsoft.com/office/drawing/2014/main" id="{01560E52-677A-4DAE-AF44-B6A5EDDCA739}"/>
              </a:ext>
            </a:extLst>
          </p:cNvPr>
          <p:cNvSpPr>
            <a:spLocks noChangeArrowheads="1"/>
          </p:cNvSpPr>
          <p:nvPr/>
        </p:nvSpPr>
        <p:spPr bwMode="auto">
          <a:xfrm>
            <a:off x="11113" y="3759200"/>
            <a:ext cx="9604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69" name="Rectangle 40">
            <a:extLst>
              <a:ext uri="{FF2B5EF4-FFF2-40B4-BE49-F238E27FC236}">
                <a16:creationId xmlns:a16="http://schemas.microsoft.com/office/drawing/2014/main" id="{5133194B-9C11-4C01-9597-09EBED72EC53}"/>
              </a:ext>
            </a:extLst>
          </p:cNvPr>
          <p:cNvSpPr>
            <a:spLocks noChangeArrowheads="1"/>
          </p:cNvSpPr>
          <p:nvPr/>
        </p:nvSpPr>
        <p:spPr bwMode="auto">
          <a:xfrm>
            <a:off x="11113" y="5991225"/>
            <a:ext cx="960437"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29" name="Freeform 27">
            <a:extLst>
              <a:ext uri="{FF2B5EF4-FFF2-40B4-BE49-F238E27FC236}">
                <a16:creationId xmlns:a16="http://schemas.microsoft.com/office/drawing/2014/main" id="{0DEFB1A0-D020-445F-9E36-D656D23543BA}"/>
              </a:ext>
            </a:extLst>
          </p:cNvPr>
          <p:cNvSpPr>
            <a:spLocks/>
          </p:cNvSpPr>
          <p:nvPr/>
        </p:nvSpPr>
        <p:spPr bwMode="auto">
          <a:xfrm>
            <a:off x="5332413" y="1708150"/>
            <a:ext cx="152400" cy="4416425"/>
          </a:xfrm>
          <a:custGeom>
            <a:avLst/>
            <a:gdLst>
              <a:gd name="T0" fmla="*/ 65842 w 128"/>
              <a:gd name="T1" fmla="*/ 0 h 2032"/>
              <a:gd name="T2" fmla="*/ 0 w 128"/>
              <a:gd name="T3" fmla="*/ 0 h 2032"/>
              <a:gd name="T4" fmla="*/ 0 w 128"/>
              <a:gd name="T5" fmla="*/ 4802231 h 2032"/>
              <a:gd name="T6" fmla="*/ 65842 w 128"/>
              <a:gd name="T7" fmla="*/ 4802231 h 2032"/>
              <a:gd name="T8" fmla="*/ 0 60000 65536"/>
              <a:gd name="T9" fmla="*/ 0 60000 65536"/>
              <a:gd name="T10" fmla="*/ 0 60000 65536"/>
              <a:gd name="T11" fmla="*/ 0 60000 65536"/>
              <a:gd name="T12" fmla="*/ 0 w 128"/>
              <a:gd name="T13" fmla="*/ 0 h 2032"/>
              <a:gd name="T14" fmla="*/ 128 w 128"/>
              <a:gd name="T15" fmla="*/ 2032 h 2032"/>
            </a:gdLst>
            <a:ahLst/>
            <a:cxnLst>
              <a:cxn ang="T8">
                <a:pos x="T0" y="T1"/>
              </a:cxn>
              <a:cxn ang="T9">
                <a:pos x="T2" y="T3"/>
              </a:cxn>
              <a:cxn ang="T10">
                <a:pos x="T4" y="T5"/>
              </a:cxn>
              <a:cxn ang="T11">
                <a:pos x="T6" y="T7"/>
              </a:cxn>
            </a:cxnLst>
            <a:rect l="T12" t="T13" r="T14" b="T15"/>
            <a:pathLst>
              <a:path w="128" h="2032">
                <a:moveTo>
                  <a:pt x="128" y="0"/>
                </a:moveTo>
                <a:lnTo>
                  <a:pt x="0" y="0"/>
                </a:lnTo>
                <a:lnTo>
                  <a:pt x="0" y="2032"/>
                </a:lnTo>
                <a:lnTo>
                  <a:pt x="120" y="2032"/>
                </a:lnTo>
              </a:path>
            </a:pathLst>
          </a:custGeom>
          <a:noFill/>
          <a:ln w="38100">
            <a:solidFill>
              <a:schemeClr val="bg1"/>
            </a:solidFill>
            <a:round/>
            <a:headEnd/>
            <a:tailEnd type="none" w="med"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FFFFFF"/>
              </a:solidFill>
              <a:effectLst/>
              <a:uLnTx/>
              <a:uFillTx/>
              <a:latin typeface="Helvetica" pitchFamily="2" charset="0"/>
              <a:ea typeface="MS PGothic" pitchFamily="34" charset="-128"/>
              <a:cs typeface="+mn-cs"/>
            </a:endParaRPr>
          </a:p>
        </p:txBody>
      </p:sp>
      <p:sp>
        <p:nvSpPr>
          <p:cNvPr id="15371" name="Rectangle 39">
            <a:extLst>
              <a:ext uri="{FF2B5EF4-FFF2-40B4-BE49-F238E27FC236}">
                <a16:creationId xmlns:a16="http://schemas.microsoft.com/office/drawing/2014/main" id="{4691675C-710B-4EB8-9BFF-2E4D63F5A3F6}"/>
              </a:ext>
            </a:extLst>
          </p:cNvPr>
          <p:cNvSpPr>
            <a:spLocks noChangeArrowheads="1"/>
          </p:cNvSpPr>
          <p:nvPr/>
        </p:nvSpPr>
        <p:spPr bwMode="auto">
          <a:xfrm>
            <a:off x="4562475" y="3929063"/>
            <a:ext cx="960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2 -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72" name="Rectangle 40">
            <a:extLst>
              <a:ext uri="{FF2B5EF4-FFF2-40B4-BE49-F238E27FC236}">
                <a16:creationId xmlns:a16="http://schemas.microsoft.com/office/drawing/2014/main" id="{F16F7C5E-1F40-4E51-B6C7-A0A91CEEA9C3}"/>
              </a:ext>
            </a:extLst>
          </p:cNvPr>
          <p:cNvSpPr>
            <a:spLocks noChangeArrowheads="1"/>
          </p:cNvSpPr>
          <p:nvPr/>
        </p:nvSpPr>
        <p:spPr bwMode="auto">
          <a:xfrm>
            <a:off x="4572000" y="5043488"/>
            <a:ext cx="960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1 -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73" name="Rectangle 40">
            <a:extLst>
              <a:ext uri="{FF2B5EF4-FFF2-40B4-BE49-F238E27FC236}">
                <a16:creationId xmlns:a16="http://schemas.microsoft.com/office/drawing/2014/main" id="{3261DBDE-9251-4693-97A9-45E8F80688F0}"/>
              </a:ext>
            </a:extLst>
          </p:cNvPr>
          <p:cNvSpPr>
            <a:spLocks noChangeArrowheads="1"/>
          </p:cNvSpPr>
          <p:nvPr/>
        </p:nvSpPr>
        <p:spPr bwMode="auto">
          <a:xfrm>
            <a:off x="4545013" y="5943600"/>
            <a:ext cx="9604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74" name="Rectangle 39">
            <a:extLst>
              <a:ext uri="{FF2B5EF4-FFF2-40B4-BE49-F238E27FC236}">
                <a16:creationId xmlns:a16="http://schemas.microsoft.com/office/drawing/2014/main" id="{AACD4814-DDEA-49DC-8861-FA138ACFFA9E}"/>
              </a:ext>
            </a:extLst>
          </p:cNvPr>
          <p:cNvSpPr>
            <a:spLocks noChangeArrowheads="1"/>
          </p:cNvSpPr>
          <p:nvPr/>
        </p:nvSpPr>
        <p:spPr bwMode="auto">
          <a:xfrm>
            <a:off x="4549775" y="2814638"/>
            <a:ext cx="960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3 -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75" name="Rectangle 38">
            <a:extLst>
              <a:ext uri="{FF2B5EF4-FFF2-40B4-BE49-F238E27FC236}">
                <a16:creationId xmlns:a16="http://schemas.microsoft.com/office/drawing/2014/main" id="{A21A812F-98C8-4A12-A716-30673481B572}"/>
              </a:ext>
            </a:extLst>
          </p:cNvPr>
          <p:cNvSpPr>
            <a:spLocks noChangeArrowheads="1"/>
          </p:cNvSpPr>
          <p:nvPr/>
        </p:nvSpPr>
        <p:spPr bwMode="auto">
          <a:xfrm>
            <a:off x="4419600" y="1609725"/>
            <a:ext cx="960438"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4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39" name="Rectangle 38">
            <a:extLst>
              <a:ext uri="{FF2B5EF4-FFF2-40B4-BE49-F238E27FC236}">
                <a16:creationId xmlns:a16="http://schemas.microsoft.com/office/drawing/2014/main" id="{F2349046-0D7A-4DD7-99F7-B367B9F006DA}"/>
              </a:ext>
            </a:extLst>
          </p:cNvPr>
          <p:cNvSpPr/>
          <p:nvPr/>
        </p:nvSpPr>
        <p:spPr bwMode="auto">
          <a:xfrm>
            <a:off x="6302375" y="5802313"/>
            <a:ext cx="1049338" cy="327025"/>
          </a:xfrm>
          <a:prstGeom prst="rect">
            <a:avLst/>
          </a:prstGeom>
          <a:pattFill prst="divot">
            <a:fgClr>
              <a:srgbClr val="0000FF"/>
            </a:fgClr>
            <a:bgClr>
              <a:srgbClr val="FFFC00"/>
            </a:bgClr>
          </a:patt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grpSp>
        <p:nvGrpSpPr>
          <p:cNvPr id="15377" name="Group 41">
            <a:extLst>
              <a:ext uri="{FF2B5EF4-FFF2-40B4-BE49-F238E27FC236}">
                <a16:creationId xmlns:a16="http://schemas.microsoft.com/office/drawing/2014/main" id="{61F8554C-47B5-4277-84FA-8F093CF70935}"/>
              </a:ext>
            </a:extLst>
          </p:cNvPr>
          <p:cNvGrpSpPr>
            <a:grpSpLocks/>
          </p:cNvGrpSpPr>
          <p:nvPr/>
        </p:nvGrpSpPr>
        <p:grpSpPr bwMode="auto">
          <a:xfrm>
            <a:off x="3502025" y="1606550"/>
            <a:ext cx="1619250" cy="708025"/>
            <a:chOff x="4045392" y="1418556"/>
            <a:chExt cx="1618280" cy="707747"/>
          </a:xfrm>
        </p:grpSpPr>
        <p:sp>
          <p:nvSpPr>
            <p:cNvPr id="15415" name="TextBox 42">
              <a:extLst>
                <a:ext uri="{FF2B5EF4-FFF2-40B4-BE49-F238E27FC236}">
                  <a16:creationId xmlns:a16="http://schemas.microsoft.com/office/drawing/2014/main" id="{AE40F0C4-DCBB-4A30-B23B-46D78628F97D}"/>
                </a:ext>
              </a:extLst>
            </p:cNvPr>
            <p:cNvSpPr txBox="1">
              <a:spLocks noChangeArrowheads="1"/>
            </p:cNvSpPr>
            <p:nvPr/>
          </p:nvSpPr>
          <p:spPr bwMode="auto">
            <a:xfrm>
              <a:off x="4208956" y="1418556"/>
              <a:ext cx="1454716" cy="70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Baseline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Study End</a:t>
              </a:r>
            </a:p>
          </p:txBody>
        </p:sp>
        <p:sp>
          <p:nvSpPr>
            <p:cNvPr id="20533" name="Rectangle 43">
              <a:extLst>
                <a:ext uri="{FF2B5EF4-FFF2-40B4-BE49-F238E27FC236}">
                  <a16:creationId xmlns:a16="http://schemas.microsoft.com/office/drawing/2014/main" id="{6D617D5A-71A6-44B5-9513-EA7181308C70}"/>
                </a:ext>
              </a:extLst>
            </p:cNvPr>
            <p:cNvSpPr>
              <a:spLocks noChangeArrowheads="1"/>
            </p:cNvSpPr>
            <p:nvPr/>
          </p:nvSpPr>
          <p:spPr bwMode="auto">
            <a:xfrm>
              <a:off x="4045392" y="1520116"/>
              <a:ext cx="198319" cy="169796"/>
            </a:xfrm>
            <a:prstGeom prst="rect">
              <a:avLst/>
            </a:prstGeom>
            <a:solidFill>
              <a:schemeClr val="bg2">
                <a:lumMod val="60000"/>
                <a:lumOff val="40000"/>
              </a:schemeClr>
            </a:solidFill>
            <a:ln w="28575" algn="ctr">
              <a:solidFill>
                <a:srgbClr val="0000FF"/>
              </a:solidFill>
              <a:round/>
              <a:headEnd/>
              <a:tailEnd/>
            </a:ln>
          </p:spPr>
          <p:txBody>
            <a:bodyPr/>
            <a:lstStyle>
              <a:lvl1pPr>
                <a:defRPr sz="2000" u="sng">
                  <a:solidFill>
                    <a:schemeClr val="tx1"/>
                  </a:solidFill>
                  <a:latin typeface="Helvetica" pitchFamily="2" charset="0"/>
                </a:defRPr>
              </a:lvl1pPr>
              <a:lvl2pPr marL="742950" indent="-285750">
                <a:defRPr sz="2000" u="sng">
                  <a:solidFill>
                    <a:schemeClr val="tx1"/>
                  </a:solidFill>
                  <a:latin typeface="Helvetica" pitchFamily="2" charset="0"/>
                </a:defRPr>
              </a:lvl2pPr>
              <a:lvl3pPr marL="1143000" indent="-228600">
                <a:defRPr sz="2000" u="sng">
                  <a:solidFill>
                    <a:schemeClr val="tx1"/>
                  </a:solidFill>
                  <a:latin typeface="Helvetica" pitchFamily="2" charset="0"/>
                </a:defRPr>
              </a:lvl3pPr>
              <a:lvl4pPr marL="1600200" indent="-228600">
                <a:defRPr sz="2000" u="sng">
                  <a:solidFill>
                    <a:schemeClr val="tx1"/>
                  </a:solidFill>
                  <a:latin typeface="Helvetica" pitchFamily="2" charset="0"/>
                </a:defRPr>
              </a:lvl4pPr>
              <a:lvl5pPr marL="2057400" indent="-228600">
                <a:defRPr sz="2000" u="sng">
                  <a:solidFill>
                    <a:schemeClr val="tx1"/>
                  </a:solidFill>
                  <a:latin typeface="Helvetica" pitchFamily="2" charset="0"/>
                </a:defRPr>
              </a:lvl5pPr>
              <a:lvl6pPr marL="2514600" indent="-228600" eaLnBrk="0" fontAlgn="base" hangingPunct="0">
                <a:spcBef>
                  <a:spcPct val="0"/>
                </a:spcBef>
                <a:spcAft>
                  <a:spcPct val="0"/>
                </a:spcAft>
                <a:defRPr sz="2000" u="sng">
                  <a:solidFill>
                    <a:schemeClr val="tx1"/>
                  </a:solidFill>
                  <a:latin typeface="Helvetica" pitchFamily="2" charset="0"/>
                </a:defRPr>
              </a:lvl6pPr>
              <a:lvl7pPr marL="2971800" indent="-228600" eaLnBrk="0" fontAlgn="base" hangingPunct="0">
                <a:spcBef>
                  <a:spcPct val="0"/>
                </a:spcBef>
                <a:spcAft>
                  <a:spcPct val="0"/>
                </a:spcAft>
                <a:defRPr sz="2000" u="sng">
                  <a:solidFill>
                    <a:schemeClr val="tx1"/>
                  </a:solidFill>
                  <a:latin typeface="Helvetica" pitchFamily="2" charset="0"/>
                </a:defRPr>
              </a:lvl7pPr>
              <a:lvl8pPr marL="3429000" indent="-228600" eaLnBrk="0" fontAlgn="base" hangingPunct="0">
                <a:spcBef>
                  <a:spcPct val="0"/>
                </a:spcBef>
                <a:spcAft>
                  <a:spcPct val="0"/>
                </a:spcAft>
                <a:defRPr sz="2000" u="sng">
                  <a:solidFill>
                    <a:schemeClr val="tx1"/>
                  </a:solidFill>
                  <a:latin typeface="Helvetica" pitchFamily="2" charset="0"/>
                </a:defRPr>
              </a:lvl8pPr>
              <a:lvl9pPr marL="3886200" indent="-228600" eaLnBrk="0" fontAlgn="base" hangingPunct="0">
                <a:spcBef>
                  <a:spcPct val="0"/>
                </a:spcBef>
                <a:spcAft>
                  <a:spcPct val="0"/>
                </a:spcAft>
                <a:defRPr sz="2000" u="sng">
                  <a:solidFill>
                    <a:schemeClr val="tx1"/>
                  </a:solidFill>
                  <a:latin typeface="Helvetica"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Helvetica" pitchFamily="2" charset="0"/>
                <a:ea typeface="MS PGothic" pitchFamily="34" charset="-128"/>
                <a:cs typeface="+mn-cs"/>
              </a:endParaRPr>
            </a:p>
          </p:txBody>
        </p:sp>
        <p:sp>
          <p:nvSpPr>
            <p:cNvPr id="20534" name="Rectangle 44">
              <a:extLst>
                <a:ext uri="{FF2B5EF4-FFF2-40B4-BE49-F238E27FC236}">
                  <a16:creationId xmlns:a16="http://schemas.microsoft.com/office/drawing/2014/main" id="{36776272-EB31-46A9-ABC4-62B8B0A9970D}"/>
                </a:ext>
              </a:extLst>
            </p:cNvPr>
            <p:cNvSpPr>
              <a:spLocks noChangeArrowheads="1"/>
            </p:cNvSpPr>
            <p:nvPr/>
          </p:nvSpPr>
          <p:spPr bwMode="auto">
            <a:xfrm>
              <a:off x="4051738" y="1818449"/>
              <a:ext cx="198319" cy="169796"/>
            </a:xfrm>
            <a:prstGeom prst="rect">
              <a:avLst/>
            </a:prstGeom>
            <a:solidFill>
              <a:schemeClr val="tx2">
                <a:lumMod val="65000"/>
                <a:lumOff val="35000"/>
              </a:schemeClr>
            </a:solidFill>
            <a:ln>
              <a:noFill/>
            </a:ln>
          </p:spPr>
          <p:txBody>
            <a:bodyPr/>
            <a:lstStyle>
              <a:lvl1pPr>
                <a:defRPr sz="2000" u="sng">
                  <a:solidFill>
                    <a:schemeClr val="tx1"/>
                  </a:solidFill>
                  <a:latin typeface="Helvetica" pitchFamily="2" charset="0"/>
                </a:defRPr>
              </a:lvl1pPr>
              <a:lvl2pPr marL="742950" indent="-285750">
                <a:defRPr sz="2000" u="sng">
                  <a:solidFill>
                    <a:schemeClr val="tx1"/>
                  </a:solidFill>
                  <a:latin typeface="Helvetica" pitchFamily="2" charset="0"/>
                </a:defRPr>
              </a:lvl2pPr>
              <a:lvl3pPr marL="1143000" indent="-228600">
                <a:defRPr sz="2000" u="sng">
                  <a:solidFill>
                    <a:schemeClr val="tx1"/>
                  </a:solidFill>
                  <a:latin typeface="Helvetica" pitchFamily="2" charset="0"/>
                </a:defRPr>
              </a:lvl3pPr>
              <a:lvl4pPr marL="1600200" indent="-228600">
                <a:defRPr sz="2000" u="sng">
                  <a:solidFill>
                    <a:schemeClr val="tx1"/>
                  </a:solidFill>
                  <a:latin typeface="Helvetica" pitchFamily="2" charset="0"/>
                </a:defRPr>
              </a:lvl4pPr>
              <a:lvl5pPr marL="2057400" indent="-228600">
                <a:defRPr sz="2000" u="sng">
                  <a:solidFill>
                    <a:schemeClr val="tx1"/>
                  </a:solidFill>
                  <a:latin typeface="Helvetica" pitchFamily="2" charset="0"/>
                </a:defRPr>
              </a:lvl5pPr>
              <a:lvl6pPr marL="2514600" indent="-228600" eaLnBrk="0" fontAlgn="base" hangingPunct="0">
                <a:spcBef>
                  <a:spcPct val="0"/>
                </a:spcBef>
                <a:spcAft>
                  <a:spcPct val="0"/>
                </a:spcAft>
                <a:defRPr sz="2000" u="sng">
                  <a:solidFill>
                    <a:schemeClr val="tx1"/>
                  </a:solidFill>
                  <a:latin typeface="Helvetica" pitchFamily="2" charset="0"/>
                </a:defRPr>
              </a:lvl6pPr>
              <a:lvl7pPr marL="2971800" indent="-228600" eaLnBrk="0" fontAlgn="base" hangingPunct="0">
                <a:spcBef>
                  <a:spcPct val="0"/>
                </a:spcBef>
                <a:spcAft>
                  <a:spcPct val="0"/>
                </a:spcAft>
                <a:defRPr sz="2000" u="sng">
                  <a:solidFill>
                    <a:schemeClr val="tx1"/>
                  </a:solidFill>
                  <a:latin typeface="Helvetica" pitchFamily="2" charset="0"/>
                </a:defRPr>
              </a:lvl7pPr>
              <a:lvl8pPr marL="3429000" indent="-228600" eaLnBrk="0" fontAlgn="base" hangingPunct="0">
                <a:spcBef>
                  <a:spcPct val="0"/>
                </a:spcBef>
                <a:spcAft>
                  <a:spcPct val="0"/>
                </a:spcAft>
                <a:defRPr sz="2000" u="sng">
                  <a:solidFill>
                    <a:schemeClr val="tx1"/>
                  </a:solidFill>
                  <a:latin typeface="Helvetica" pitchFamily="2" charset="0"/>
                </a:defRPr>
              </a:lvl8pPr>
              <a:lvl9pPr marL="3886200" indent="-228600" eaLnBrk="0" fontAlgn="base" hangingPunct="0">
                <a:spcBef>
                  <a:spcPct val="0"/>
                </a:spcBef>
                <a:spcAft>
                  <a:spcPct val="0"/>
                </a:spcAft>
                <a:defRPr sz="2000" u="sng">
                  <a:solidFill>
                    <a:schemeClr val="tx1"/>
                  </a:solidFill>
                  <a:latin typeface="Helvetica"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FFFFFF"/>
                </a:solidFill>
                <a:effectLst/>
                <a:uLnTx/>
                <a:uFillTx/>
                <a:latin typeface="Helvetica" pitchFamily="2" charset="0"/>
                <a:ea typeface="MS PGothic" pitchFamily="34" charset="-128"/>
                <a:cs typeface="+mn-cs"/>
              </a:endParaRPr>
            </a:p>
          </p:txBody>
        </p:sp>
      </p:grpSp>
      <p:grpSp>
        <p:nvGrpSpPr>
          <p:cNvPr id="15378" name="Group 118">
            <a:extLst>
              <a:ext uri="{FF2B5EF4-FFF2-40B4-BE49-F238E27FC236}">
                <a16:creationId xmlns:a16="http://schemas.microsoft.com/office/drawing/2014/main" id="{F26C304A-2E69-45BE-8639-D75B5F3E6844}"/>
              </a:ext>
            </a:extLst>
          </p:cNvPr>
          <p:cNvGrpSpPr>
            <a:grpSpLocks/>
          </p:cNvGrpSpPr>
          <p:nvPr/>
        </p:nvGrpSpPr>
        <p:grpSpPr bwMode="auto">
          <a:xfrm>
            <a:off x="2143125" y="2160588"/>
            <a:ext cx="227013" cy="892175"/>
            <a:chOff x="9973371" y="2599518"/>
            <a:chExt cx="254523" cy="1009224"/>
          </a:xfrm>
        </p:grpSpPr>
        <p:cxnSp>
          <p:nvCxnSpPr>
            <p:cNvPr id="15412" name="Straight Connector 119">
              <a:extLst>
                <a:ext uri="{FF2B5EF4-FFF2-40B4-BE49-F238E27FC236}">
                  <a16:creationId xmlns:a16="http://schemas.microsoft.com/office/drawing/2014/main" id="{6FBBA0FF-F481-4052-B797-1DCFB9F98C59}"/>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13" name="Straight Connector 120">
              <a:extLst>
                <a:ext uri="{FF2B5EF4-FFF2-40B4-BE49-F238E27FC236}">
                  <a16:creationId xmlns:a16="http://schemas.microsoft.com/office/drawing/2014/main" id="{2172C855-797F-4E2B-B98D-19FA296D13AC}"/>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14" name="Straight Connector 121">
              <a:extLst>
                <a:ext uri="{FF2B5EF4-FFF2-40B4-BE49-F238E27FC236}">
                  <a16:creationId xmlns:a16="http://schemas.microsoft.com/office/drawing/2014/main" id="{57D697C1-C6A3-45E9-B106-A81305AD7E94}"/>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grpSp>
        <p:nvGrpSpPr>
          <p:cNvPr id="15379" name="Group 118">
            <a:extLst>
              <a:ext uri="{FF2B5EF4-FFF2-40B4-BE49-F238E27FC236}">
                <a16:creationId xmlns:a16="http://schemas.microsoft.com/office/drawing/2014/main" id="{866B7E1F-AC84-4701-9521-1F4CD7ECBCBB}"/>
              </a:ext>
            </a:extLst>
          </p:cNvPr>
          <p:cNvGrpSpPr>
            <a:grpSpLocks/>
          </p:cNvGrpSpPr>
          <p:nvPr/>
        </p:nvGrpSpPr>
        <p:grpSpPr bwMode="auto">
          <a:xfrm>
            <a:off x="1381125" y="4473575"/>
            <a:ext cx="227013" cy="893763"/>
            <a:chOff x="9973371" y="2599518"/>
            <a:chExt cx="254523" cy="1009224"/>
          </a:xfrm>
        </p:grpSpPr>
        <p:cxnSp>
          <p:nvCxnSpPr>
            <p:cNvPr id="15409" name="Straight Connector 119">
              <a:extLst>
                <a:ext uri="{FF2B5EF4-FFF2-40B4-BE49-F238E27FC236}">
                  <a16:creationId xmlns:a16="http://schemas.microsoft.com/office/drawing/2014/main" id="{7F3E450D-C881-4BEC-B801-72BE6A93BFE2}"/>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10" name="Straight Connector 120">
              <a:extLst>
                <a:ext uri="{FF2B5EF4-FFF2-40B4-BE49-F238E27FC236}">
                  <a16:creationId xmlns:a16="http://schemas.microsoft.com/office/drawing/2014/main" id="{4C9B9934-8E11-421E-9B43-7E52BACF5A7B}"/>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11" name="Straight Connector 121">
              <a:extLst>
                <a:ext uri="{FF2B5EF4-FFF2-40B4-BE49-F238E27FC236}">
                  <a16:creationId xmlns:a16="http://schemas.microsoft.com/office/drawing/2014/main" id="{DB8F6EED-2F24-4633-9C13-B0D7ACE6AD16}"/>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grpSp>
        <p:nvGrpSpPr>
          <p:cNvPr id="15380" name="Group 118">
            <a:extLst>
              <a:ext uri="{FF2B5EF4-FFF2-40B4-BE49-F238E27FC236}">
                <a16:creationId xmlns:a16="http://schemas.microsoft.com/office/drawing/2014/main" id="{08828E5C-B04D-4D4D-9694-E06151813C98}"/>
              </a:ext>
            </a:extLst>
          </p:cNvPr>
          <p:cNvGrpSpPr>
            <a:grpSpLocks/>
          </p:cNvGrpSpPr>
          <p:nvPr/>
        </p:nvGrpSpPr>
        <p:grpSpPr bwMode="auto">
          <a:xfrm>
            <a:off x="3055938" y="4327525"/>
            <a:ext cx="227012" cy="893763"/>
            <a:chOff x="9973371" y="2599518"/>
            <a:chExt cx="254523" cy="1009224"/>
          </a:xfrm>
        </p:grpSpPr>
        <p:cxnSp>
          <p:nvCxnSpPr>
            <p:cNvPr id="15406" name="Straight Connector 119">
              <a:extLst>
                <a:ext uri="{FF2B5EF4-FFF2-40B4-BE49-F238E27FC236}">
                  <a16:creationId xmlns:a16="http://schemas.microsoft.com/office/drawing/2014/main" id="{F05599F0-EF74-4C34-9EAB-C743B6877931}"/>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07" name="Straight Connector 120">
              <a:extLst>
                <a:ext uri="{FF2B5EF4-FFF2-40B4-BE49-F238E27FC236}">
                  <a16:creationId xmlns:a16="http://schemas.microsoft.com/office/drawing/2014/main" id="{816E721D-5571-42CD-B0AA-52D9F5A35365}"/>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08" name="Straight Connector 121">
              <a:extLst>
                <a:ext uri="{FF2B5EF4-FFF2-40B4-BE49-F238E27FC236}">
                  <a16:creationId xmlns:a16="http://schemas.microsoft.com/office/drawing/2014/main" id="{8F6B2253-CF3C-4D65-936E-F3B1846775FC}"/>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grpSp>
        <p:nvGrpSpPr>
          <p:cNvPr id="15381" name="Group 118">
            <a:extLst>
              <a:ext uri="{FF2B5EF4-FFF2-40B4-BE49-F238E27FC236}">
                <a16:creationId xmlns:a16="http://schemas.microsoft.com/office/drawing/2014/main" id="{5FA53191-479B-4407-95E8-51D867EB887E}"/>
              </a:ext>
            </a:extLst>
          </p:cNvPr>
          <p:cNvGrpSpPr>
            <a:grpSpLocks/>
          </p:cNvGrpSpPr>
          <p:nvPr/>
        </p:nvGrpSpPr>
        <p:grpSpPr bwMode="auto">
          <a:xfrm>
            <a:off x="3860800" y="4552950"/>
            <a:ext cx="227013" cy="892175"/>
            <a:chOff x="9973371" y="2599518"/>
            <a:chExt cx="254523" cy="1009224"/>
          </a:xfrm>
        </p:grpSpPr>
        <p:cxnSp>
          <p:nvCxnSpPr>
            <p:cNvPr id="15403" name="Straight Connector 119">
              <a:extLst>
                <a:ext uri="{FF2B5EF4-FFF2-40B4-BE49-F238E27FC236}">
                  <a16:creationId xmlns:a16="http://schemas.microsoft.com/office/drawing/2014/main" id="{3AEBBB4A-11E4-4759-8464-8AF82038B0E8}"/>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04" name="Straight Connector 120">
              <a:extLst>
                <a:ext uri="{FF2B5EF4-FFF2-40B4-BE49-F238E27FC236}">
                  <a16:creationId xmlns:a16="http://schemas.microsoft.com/office/drawing/2014/main" id="{F978FE7F-E4B7-4C37-9F2D-D7870BC8458D}"/>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05" name="Straight Connector 121">
              <a:extLst>
                <a:ext uri="{FF2B5EF4-FFF2-40B4-BE49-F238E27FC236}">
                  <a16:creationId xmlns:a16="http://schemas.microsoft.com/office/drawing/2014/main" id="{F8F31214-FD8D-475A-A243-2A8A5F9F738A}"/>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64" name="Rectangle 63">
            <a:extLst>
              <a:ext uri="{FF2B5EF4-FFF2-40B4-BE49-F238E27FC236}">
                <a16:creationId xmlns:a16="http://schemas.microsoft.com/office/drawing/2014/main" id="{2622AC49-6F92-4922-AE30-853012AA0F6D}"/>
              </a:ext>
            </a:extLst>
          </p:cNvPr>
          <p:cNvSpPr/>
          <p:nvPr/>
        </p:nvSpPr>
        <p:spPr bwMode="auto">
          <a:xfrm>
            <a:off x="5518150" y="5964238"/>
            <a:ext cx="795338" cy="165100"/>
          </a:xfrm>
          <a:prstGeom prst="rect">
            <a:avLst/>
          </a:prstGeom>
          <a:solidFill>
            <a:srgbClr val="FFFDBD"/>
          </a:solid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15383" name="Rectangle 64">
            <a:extLst>
              <a:ext uri="{FF2B5EF4-FFF2-40B4-BE49-F238E27FC236}">
                <a16:creationId xmlns:a16="http://schemas.microsoft.com/office/drawing/2014/main" id="{6D00E1F7-A56A-4BA8-AB91-E5F0905E5926}"/>
              </a:ext>
            </a:extLst>
          </p:cNvPr>
          <p:cNvSpPr>
            <a:spLocks noChangeArrowheads="1"/>
          </p:cNvSpPr>
          <p:nvPr/>
        </p:nvSpPr>
        <p:spPr bwMode="auto">
          <a:xfrm>
            <a:off x="7435850" y="5962650"/>
            <a:ext cx="763588" cy="166688"/>
          </a:xfrm>
          <a:prstGeom prst="rect">
            <a:avLst/>
          </a:prstGeom>
          <a:solidFill>
            <a:srgbClr val="FFD579"/>
          </a:solidFill>
          <a:ln>
            <a:noFill/>
          </a:ln>
          <a:extLst>
            <a:ext uri="{91240B29-F687-4F45-9708-019B960494DF}">
              <a14:hiddenLine xmlns:a14="http://schemas.microsoft.com/office/drawing/2010/main" w="28575" algn="ctr">
                <a:solidFill>
                  <a:srgbClr val="000000"/>
                </a:solidFill>
                <a:round/>
                <a:headEnd/>
                <a:tailEnd/>
              </a14:hiddenLine>
            </a:ext>
          </a:extLst>
        </p:spPr>
        <p:txBody>
          <a:bodyPr lIns="81280" tIns="40640" rIns="81280" bIns="40640"/>
          <a:lstStyle>
            <a:lvl1pPr defTabSz="812800">
              <a:defRPr sz="2000" u="sng">
                <a:solidFill>
                  <a:schemeClr val="tx1"/>
                </a:solidFill>
                <a:latin typeface="Helvetica" panose="020B0604020202020204" pitchFamily="34" charset="0"/>
              </a:defRPr>
            </a:lvl1pPr>
            <a:lvl2pPr marL="742950" indent="-285750" defTabSz="812800">
              <a:defRPr sz="2000" u="sng">
                <a:solidFill>
                  <a:schemeClr val="tx1"/>
                </a:solidFill>
                <a:latin typeface="Helvetica" panose="020B0604020202020204" pitchFamily="34" charset="0"/>
              </a:defRPr>
            </a:lvl2pPr>
            <a:lvl3pPr marL="1143000" indent="-228600" defTabSz="812800">
              <a:defRPr sz="2000" u="sng">
                <a:solidFill>
                  <a:schemeClr val="tx1"/>
                </a:solidFill>
                <a:latin typeface="Helvetica" panose="020B0604020202020204" pitchFamily="34" charset="0"/>
              </a:defRPr>
            </a:lvl3pPr>
            <a:lvl4pPr marL="1600200" indent="-228600" defTabSz="812800">
              <a:defRPr sz="2000" u="sng">
                <a:solidFill>
                  <a:schemeClr val="tx1"/>
                </a:solidFill>
                <a:latin typeface="Helvetica" panose="020B0604020202020204" pitchFamily="34" charset="0"/>
              </a:defRPr>
            </a:lvl4pPr>
            <a:lvl5pPr marL="2057400" indent="-228600" defTabSz="812800">
              <a:defRPr sz="2000" u="sng">
                <a:solidFill>
                  <a:schemeClr val="tx1"/>
                </a:solidFill>
                <a:latin typeface="Helvetica" panose="020B0604020202020204" pitchFamily="34" charset="0"/>
              </a:defRPr>
            </a:lvl5pPr>
            <a:lvl6pPr marL="2514600" indent="-228600" defTabSz="8128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defTabSz="8128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defTabSz="8128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defTabSz="8128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8128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grpSp>
        <p:nvGrpSpPr>
          <p:cNvPr id="15384" name="Group 118">
            <a:extLst>
              <a:ext uri="{FF2B5EF4-FFF2-40B4-BE49-F238E27FC236}">
                <a16:creationId xmlns:a16="http://schemas.microsoft.com/office/drawing/2014/main" id="{C3B0494C-39D2-4526-BFEA-088B7F8D8382}"/>
              </a:ext>
            </a:extLst>
          </p:cNvPr>
          <p:cNvGrpSpPr>
            <a:grpSpLocks/>
          </p:cNvGrpSpPr>
          <p:nvPr/>
        </p:nvGrpSpPr>
        <p:grpSpPr bwMode="auto">
          <a:xfrm>
            <a:off x="8453438" y="2241550"/>
            <a:ext cx="228600" cy="892175"/>
            <a:chOff x="9973371" y="2599518"/>
            <a:chExt cx="254523" cy="1009224"/>
          </a:xfrm>
        </p:grpSpPr>
        <p:cxnSp>
          <p:nvCxnSpPr>
            <p:cNvPr id="15400" name="Straight Connector 119">
              <a:extLst>
                <a:ext uri="{FF2B5EF4-FFF2-40B4-BE49-F238E27FC236}">
                  <a16:creationId xmlns:a16="http://schemas.microsoft.com/office/drawing/2014/main" id="{BF2F207A-0D10-4926-86FE-FE2B7ACDD83A}"/>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01" name="Straight Connector 120">
              <a:extLst>
                <a:ext uri="{FF2B5EF4-FFF2-40B4-BE49-F238E27FC236}">
                  <a16:creationId xmlns:a16="http://schemas.microsoft.com/office/drawing/2014/main" id="{D3D3926A-8111-4B67-954D-06A6DF0BD597}"/>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5402" name="Straight Connector 121">
              <a:extLst>
                <a:ext uri="{FF2B5EF4-FFF2-40B4-BE49-F238E27FC236}">
                  <a16:creationId xmlns:a16="http://schemas.microsoft.com/office/drawing/2014/main" id="{D9D7B657-87C4-4351-9B17-9E44957A73EB}"/>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15385" name="TextBox 70">
            <a:extLst>
              <a:ext uri="{FF2B5EF4-FFF2-40B4-BE49-F238E27FC236}">
                <a16:creationId xmlns:a16="http://schemas.microsoft.com/office/drawing/2014/main" id="{53E3BC19-32E2-4D04-8457-A64BFAFE585C}"/>
              </a:ext>
            </a:extLst>
          </p:cNvPr>
          <p:cNvSpPr txBox="1">
            <a:spLocks noChangeArrowheads="1"/>
          </p:cNvSpPr>
          <p:nvPr/>
        </p:nvSpPr>
        <p:spPr bwMode="auto">
          <a:xfrm>
            <a:off x="3014663" y="2524125"/>
            <a:ext cx="1268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*P&lt;0.0001</a:t>
            </a:r>
          </a:p>
        </p:txBody>
      </p:sp>
      <p:sp>
        <p:nvSpPr>
          <p:cNvPr id="15386" name="TextBox 71">
            <a:extLst>
              <a:ext uri="{FF2B5EF4-FFF2-40B4-BE49-F238E27FC236}">
                <a16:creationId xmlns:a16="http://schemas.microsoft.com/office/drawing/2014/main" id="{083B4877-3E3D-4CC6-B07A-BBA00AB92CFE}"/>
              </a:ext>
            </a:extLst>
          </p:cNvPr>
          <p:cNvSpPr txBox="1">
            <a:spLocks noChangeArrowheads="1"/>
          </p:cNvSpPr>
          <p:nvPr/>
        </p:nvSpPr>
        <p:spPr bwMode="auto">
          <a:xfrm>
            <a:off x="6475413" y="2489200"/>
            <a:ext cx="1268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*P&lt;0.0001</a:t>
            </a:r>
          </a:p>
        </p:txBody>
      </p:sp>
      <p:sp>
        <p:nvSpPr>
          <p:cNvPr id="15387" name="TextBox 72">
            <a:extLst>
              <a:ext uri="{FF2B5EF4-FFF2-40B4-BE49-F238E27FC236}">
                <a16:creationId xmlns:a16="http://schemas.microsoft.com/office/drawing/2014/main" id="{00D9E325-EF72-44B7-A115-4BF32DEA5ACC}"/>
              </a:ext>
            </a:extLst>
          </p:cNvPr>
          <p:cNvSpPr txBox="1">
            <a:spLocks noChangeArrowheads="1"/>
          </p:cNvSpPr>
          <p:nvPr/>
        </p:nvSpPr>
        <p:spPr bwMode="auto">
          <a:xfrm>
            <a:off x="2081213" y="1751013"/>
            <a:ext cx="4048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15388" name="TextBox 73">
            <a:extLst>
              <a:ext uri="{FF2B5EF4-FFF2-40B4-BE49-F238E27FC236}">
                <a16:creationId xmlns:a16="http://schemas.microsoft.com/office/drawing/2014/main" id="{B58644F7-78AD-4FCA-9E2C-BA8E2ED48651}"/>
              </a:ext>
            </a:extLst>
          </p:cNvPr>
          <p:cNvSpPr txBox="1">
            <a:spLocks noChangeArrowheads="1"/>
          </p:cNvSpPr>
          <p:nvPr/>
        </p:nvSpPr>
        <p:spPr bwMode="auto">
          <a:xfrm>
            <a:off x="8386763" y="1792288"/>
            <a:ext cx="403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p>
        </p:txBody>
      </p:sp>
      <p:sp>
        <p:nvSpPr>
          <p:cNvPr id="15389" name="TextBox 75">
            <a:extLst>
              <a:ext uri="{FF2B5EF4-FFF2-40B4-BE49-F238E27FC236}">
                <a16:creationId xmlns:a16="http://schemas.microsoft.com/office/drawing/2014/main" id="{3B470395-3A3C-4A17-B14D-770880950093}"/>
              </a:ext>
            </a:extLst>
          </p:cNvPr>
          <p:cNvSpPr txBox="1">
            <a:spLocks noChangeArrowheads="1"/>
          </p:cNvSpPr>
          <p:nvPr/>
        </p:nvSpPr>
        <p:spPr bwMode="auto">
          <a:xfrm>
            <a:off x="1190625" y="6122988"/>
            <a:ext cx="126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Triple Rx</a:t>
            </a:r>
          </a:p>
        </p:txBody>
      </p:sp>
      <p:sp>
        <p:nvSpPr>
          <p:cNvPr id="15390" name="TextBox 78">
            <a:extLst>
              <a:ext uri="{FF2B5EF4-FFF2-40B4-BE49-F238E27FC236}">
                <a16:creationId xmlns:a16="http://schemas.microsoft.com/office/drawing/2014/main" id="{B0379CF8-2C15-4B65-8D7F-9A1EBE070358}"/>
              </a:ext>
            </a:extLst>
          </p:cNvPr>
          <p:cNvSpPr txBox="1">
            <a:spLocks noChangeArrowheads="1"/>
          </p:cNvSpPr>
          <p:nvPr/>
        </p:nvSpPr>
        <p:spPr bwMode="auto">
          <a:xfrm>
            <a:off x="5530850" y="6130925"/>
            <a:ext cx="161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Convent Rx</a:t>
            </a:r>
          </a:p>
        </p:txBody>
      </p:sp>
      <p:sp>
        <p:nvSpPr>
          <p:cNvPr id="15391" name="TextBox 79">
            <a:extLst>
              <a:ext uri="{FF2B5EF4-FFF2-40B4-BE49-F238E27FC236}">
                <a16:creationId xmlns:a16="http://schemas.microsoft.com/office/drawing/2014/main" id="{E7BAE976-D3D0-416E-A9E1-1FBDB674343F}"/>
              </a:ext>
            </a:extLst>
          </p:cNvPr>
          <p:cNvSpPr txBox="1">
            <a:spLocks noChangeArrowheads="1"/>
          </p:cNvSpPr>
          <p:nvPr/>
        </p:nvSpPr>
        <p:spPr bwMode="auto">
          <a:xfrm>
            <a:off x="2792413" y="6130925"/>
            <a:ext cx="161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Convent Rx</a:t>
            </a:r>
          </a:p>
        </p:txBody>
      </p:sp>
      <p:sp>
        <p:nvSpPr>
          <p:cNvPr id="15392" name="Rectangle 80">
            <a:extLst>
              <a:ext uri="{FF2B5EF4-FFF2-40B4-BE49-F238E27FC236}">
                <a16:creationId xmlns:a16="http://schemas.microsoft.com/office/drawing/2014/main" id="{9034FF22-0C14-49F0-BCD2-AD1D3DB4DCF1}"/>
              </a:ext>
            </a:extLst>
          </p:cNvPr>
          <p:cNvSpPr>
            <a:spLocks noChangeArrowheads="1"/>
          </p:cNvSpPr>
          <p:nvPr/>
        </p:nvSpPr>
        <p:spPr bwMode="auto">
          <a:xfrm>
            <a:off x="7631113" y="6130925"/>
            <a:ext cx="1266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Triple Rx</a:t>
            </a:r>
          </a:p>
        </p:txBody>
      </p:sp>
      <p:sp>
        <p:nvSpPr>
          <p:cNvPr id="15393" name="Rectangle 23">
            <a:extLst>
              <a:ext uri="{FF2B5EF4-FFF2-40B4-BE49-F238E27FC236}">
                <a16:creationId xmlns:a16="http://schemas.microsoft.com/office/drawing/2014/main" id="{71AB0DBC-B09A-4769-9EE8-9422105918C3}"/>
              </a:ext>
            </a:extLst>
          </p:cNvPr>
          <p:cNvSpPr>
            <a:spLocks noChangeArrowheads="1"/>
          </p:cNvSpPr>
          <p:nvPr/>
        </p:nvSpPr>
        <p:spPr bwMode="auto">
          <a:xfrm>
            <a:off x="1087438" y="4759325"/>
            <a:ext cx="765175" cy="1371600"/>
          </a:xfrm>
          <a:prstGeom prst="rect">
            <a:avLst/>
          </a:prstGeom>
          <a:solidFill>
            <a:srgbClr val="FFD579"/>
          </a:solidFill>
          <a:ln>
            <a:noFill/>
          </a:ln>
          <a:extLst>
            <a:ext uri="{91240B29-F687-4F45-9708-019B960494DF}">
              <a14:hiddenLine xmlns:a14="http://schemas.microsoft.com/office/drawing/2010/main" w="28575" algn="ctr">
                <a:solidFill>
                  <a:srgbClr val="000000"/>
                </a:solidFill>
                <a:round/>
                <a:headEnd/>
                <a:tailEnd/>
              </a14:hiddenLine>
            </a:ext>
          </a:extLst>
        </p:spPr>
        <p:txBody>
          <a:bodyPr lIns="81280" tIns="40640" rIns="81280" bIns="40640"/>
          <a:lstStyle>
            <a:lvl1pPr defTabSz="812800">
              <a:defRPr sz="2000" u="sng">
                <a:solidFill>
                  <a:schemeClr val="tx1"/>
                </a:solidFill>
                <a:latin typeface="Helvetica" panose="020B0604020202020204" pitchFamily="34" charset="0"/>
              </a:defRPr>
            </a:lvl1pPr>
            <a:lvl2pPr marL="742950" indent="-285750" defTabSz="812800">
              <a:defRPr sz="2000" u="sng">
                <a:solidFill>
                  <a:schemeClr val="tx1"/>
                </a:solidFill>
                <a:latin typeface="Helvetica" panose="020B0604020202020204" pitchFamily="34" charset="0"/>
              </a:defRPr>
            </a:lvl2pPr>
            <a:lvl3pPr marL="1143000" indent="-228600" defTabSz="812800">
              <a:defRPr sz="2000" u="sng">
                <a:solidFill>
                  <a:schemeClr val="tx1"/>
                </a:solidFill>
                <a:latin typeface="Helvetica" panose="020B0604020202020204" pitchFamily="34" charset="0"/>
              </a:defRPr>
            </a:lvl3pPr>
            <a:lvl4pPr marL="1600200" indent="-228600" defTabSz="812800">
              <a:defRPr sz="2000" u="sng">
                <a:solidFill>
                  <a:schemeClr val="tx1"/>
                </a:solidFill>
                <a:latin typeface="Helvetica" panose="020B0604020202020204" pitchFamily="34" charset="0"/>
              </a:defRPr>
            </a:lvl4pPr>
            <a:lvl5pPr marL="2057400" indent="-228600" defTabSz="812800">
              <a:defRPr sz="2000" u="sng">
                <a:solidFill>
                  <a:schemeClr val="tx1"/>
                </a:solidFill>
                <a:latin typeface="Helvetica" panose="020B0604020202020204" pitchFamily="34" charset="0"/>
              </a:defRPr>
            </a:lvl5pPr>
            <a:lvl6pPr marL="2514600" indent="-228600" defTabSz="8128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defTabSz="8128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defTabSz="8128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defTabSz="8128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812800" rtl="0" eaLnBrk="0" fontAlgn="base" latinLnBrk="0" hangingPunct="0">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25" name="Rectangle 24">
            <a:extLst>
              <a:ext uri="{FF2B5EF4-FFF2-40B4-BE49-F238E27FC236}">
                <a16:creationId xmlns:a16="http://schemas.microsoft.com/office/drawing/2014/main" id="{DD804DDC-AB95-4114-AD27-169ECFD8940A}"/>
              </a:ext>
            </a:extLst>
          </p:cNvPr>
          <p:cNvSpPr/>
          <p:nvPr/>
        </p:nvSpPr>
        <p:spPr bwMode="auto">
          <a:xfrm>
            <a:off x="1858963" y="2735263"/>
            <a:ext cx="795337" cy="3395662"/>
          </a:xfrm>
          <a:prstGeom prst="rect">
            <a:avLst/>
          </a:prstGeom>
          <a:pattFill prst="divot">
            <a:fgClr>
              <a:srgbClr val="0000FF"/>
            </a:fgClr>
            <a:bgClr>
              <a:srgbClr val="FF7F00"/>
            </a:bgClr>
          </a:patt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46" name="Rectangle 45">
            <a:extLst>
              <a:ext uri="{FF2B5EF4-FFF2-40B4-BE49-F238E27FC236}">
                <a16:creationId xmlns:a16="http://schemas.microsoft.com/office/drawing/2014/main" id="{79025481-2DD4-4F66-9F4A-6D333787BDF9}"/>
              </a:ext>
            </a:extLst>
          </p:cNvPr>
          <p:cNvSpPr/>
          <p:nvPr/>
        </p:nvSpPr>
        <p:spPr bwMode="auto">
          <a:xfrm>
            <a:off x="3567113" y="4775200"/>
            <a:ext cx="795337" cy="1355725"/>
          </a:xfrm>
          <a:prstGeom prst="rect">
            <a:avLst/>
          </a:prstGeom>
          <a:pattFill prst="divot">
            <a:fgClr>
              <a:srgbClr val="0000FF"/>
            </a:fgClr>
            <a:bgClr>
              <a:srgbClr val="FFFC00"/>
            </a:bgClr>
          </a:patt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47" name="Rectangle 46">
            <a:extLst>
              <a:ext uri="{FF2B5EF4-FFF2-40B4-BE49-F238E27FC236}">
                <a16:creationId xmlns:a16="http://schemas.microsoft.com/office/drawing/2014/main" id="{8382BE5B-BCD9-432F-A574-8D38184FAC01}"/>
              </a:ext>
            </a:extLst>
          </p:cNvPr>
          <p:cNvSpPr/>
          <p:nvPr/>
        </p:nvSpPr>
        <p:spPr bwMode="auto">
          <a:xfrm>
            <a:off x="2771775" y="4603750"/>
            <a:ext cx="795338" cy="1527175"/>
          </a:xfrm>
          <a:prstGeom prst="rect">
            <a:avLst/>
          </a:prstGeom>
          <a:solidFill>
            <a:srgbClr val="FFFDBD"/>
          </a:solid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dirty="0">
              <a:ln>
                <a:noFill/>
              </a:ln>
              <a:solidFill>
                <a:srgbClr val="FFFFFF"/>
              </a:solidFill>
              <a:effectLst/>
              <a:uLnTx/>
              <a:uFillTx/>
              <a:latin typeface="Helvetica" panose="020B0604020202020204" pitchFamily="34" charset="0"/>
              <a:ea typeface="MS PGothic" pitchFamily="34" charset="-128"/>
              <a:cs typeface="+mn-cs"/>
            </a:endParaRPr>
          </a:p>
        </p:txBody>
      </p:sp>
      <p:sp>
        <p:nvSpPr>
          <p:cNvPr id="66" name="Rectangle 65">
            <a:extLst>
              <a:ext uri="{FF2B5EF4-FFF2-40B4-BE49-F238E27FC236}">
                <a16:creationId xmlns:a16="http://schemas.microsoft.com/office/drawing/2014/main" id="{F1F0CBD3-79F0-4913-BEDE-4354EE4E2203}"/>
              </a:ext>
            </a:extLst>
          </p:cNvPr>
          <p:cNvSpPr/>
          <p:nvPr/>
        </p:nvSpPr>
        <p:spPr bwMode="auto">
          <a:xfrm>
            <a:off x="8207375" y="3022600"/>
            <a:ext cx="795338" cy="3106738"/>
          </a:xfrm>
          <a:prstGeom prst="rect">
            <a:avLst/>
          </a:prstGeom>
          <a:pattFill prst="divot">
            <a:fgClr>
              <a:srgbClr val="0000FF"/>
            </a:fgClr>
            <a:bgClr>
              <a:srgbClr val="FF7F00"/>
            </a:bgClr>
          </a:pattFill>
          <a:ln w="28575" cap="flat" cmpd="sng" algn="ctr">
            <a:noFill/>
            <a:prstDash val="solid"/>
            <a:round/>
            <a:headEnd type="none" w="med" len="med"/>
            <a:tailEnd type="none" w="med" len="med"/>
          </a:ln>
          <a:effectLst/>
        </p:spPr>
        <p:txBody>
          <a:bodyPr lIns="81280" tIns="40640" rIns="81280" bIns="40640"/>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1778" b="0"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5398" name="TextBox 1">
            <a:extLst>
              <a:ext uri="{FF2B5EF4-FFF2-40B4-BE49-F238E27FC236}">
                <a16:creationId xmlns:a16="http://schemas.microsoft.com/office/drawing/2014/main" id="{0C56A972-286C-49B0-9A5C-F0DC04A95495}"/>
              </a:ext>
            </a:extLst>
          </p:cNvPr>
          <p:cNvSpPr txBox="1">
            <a:spLocks noChangeArrowheads="1"/>
          </p:cNvSpPr>
          <p:nvPr/>
        </p:nvSpPr>
        <p:spPr bwMode="auto">
          <a:xfrm rot="-5400000">
            <a:off x="-755650" y="3790950"/>
            <a:ext cx="2146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Insulin Sensitivity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(Matsuda Index)</a:t>
            </a:r>
          </a:p>
        </p:txBody>
      </p:sp>
      <p:sp>
        <p:nvSpPr>
          <p:cNvPr id="15399" name="TextBox 1">
            <a:extLst>
              <a:ext uri="{FF2B5EF4-FFF2-40B4-BE49-F238E27FC236}">
                <a16:creationId xmlns:a16="http://schemas.microsoft.com/office/drawing/2014/main" id="{26B7C5D8-382D-4820-A087-7899EEB96D85}"/>
              </a:ext>
            </a:extLst>
          </p:cNvPr>
          <p:cNvSpPr txBox="1">
            <a:spLocks noChangeArrowheads="1"/>
          </p:cNvSpPr>
          <p:nvPr/>
        </p:nvSpPr>
        <p:spPr bwMode="auto">
          <a:xfrm rot="-5400000">
            <a:off x="3672682" y="3791743"/>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Beta Cell Function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sym typeface="Symbol" panose="05050102010706020507" pitchFamily="18" charset="2"/>
              </a:rPr>
              <a:t></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CP/</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sym typeface="Symbol" panose="05050102010706020507" pitchFamily="18" charset="2"/>
              </a:rPr>
              <a:t></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G)</a:t>
            </a:r>
            <a:r>
              <a:rPr kumimoji="0" lang="en-US" altLang="en-US" sz="1800" b="1" i="0" u="none" strike="noStrike" kern="1200" cap="none" spc="0" normalizeH="0" baseline="-25000" noProof="0">
                <a:ln>
                  <a:noFill/>
                </a:ln>
                <a:solidFill>
                  <a:srgbClr val="FFFFFF"/>
                </a:solidFill>
                <a:effectLst/>
                <a:uLnTx/>
                <a:uFillTx/>
                <a:latin typeface="Helvetica" panose="020B0604020202020204" pitchFamily="34" charset="0"/>
                <a:ea typeface="MS PGothic" pitchFamily="34" charset="-128"/>
                <a:cs typeface="+mn-cs"/>
              </a:rPr>
              <a:t>0-120</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 </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sym typeface="Symbol" panose="05050102010706020507" pitchFamily="18" charset="2"/>
              </a:rPr>
              <a:t> </a:t>
            </a:r>
            <a:r>
              <a:rPr kumimoji="0" lang="en-US" altLang="en-US" sz="18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IR)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A395200F-35CF-4440-BBFD-44747B0EDDDA}"/>
              </a:ext>
            </a:extLst>
          </p:cNvPr>
          <p:cNvSpPr txBox="1">
            <a:spLocks noChangeArrowheads="1"/>
          </p:cNvSpPr>
          <p:nvPr/>
        </p:nvSpPr>
        <p:spPr bwMode="auto">
          <a:xfrm>
            <a:off x="182563" y="163513"/>
            <a:ext cx="8778875" cy="70167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anose="020B0604020202020204" pitchFamily="34" charset="0"/>
              </a:defRPr>
            </a:lvl1pPr>
            <a:lvl2pPr marL="742950" indent="-285750">
              <a:spcBef>
                <a:spcPct val="20000"/>
              </a:spcBef>
              <a:buChar char="–"/>
              <a:defRPr sz="2400">
                <a:solidFill>
                  <a:schemeClr val="tx1"/>
                </a:solidFill>
                <a:latin typeface="Helvetica" panose="020B0604020202020204" pitchFamily="34" charset="0"/>
              </a:defRPr>
            </a:lvl2pPr>
            <a:lvl3pPr marL="1143000" indent="-228600">
              <a:spcBef>
                <a:spcPct val="20000"/>
              </a:spcBef>
              <a:buChar char="•"/>
              <a:defRPr sz="2100">
                <a:solidFill>
                  <a:schemeClr val="tx1"/>
                </a:solidFill>
                <a:latin typeface="Helvetica" panose="020B0604020202020204" pitchFamily="34" charset="0"/>
              </a:defRPr>
            </a:lvl3pPr>
            <a:lvl4pPr marL="1600200" indent="-228600">
              <a:spcBef>
                <a:spcPct val="20000"/>
              </a:spcBef>
              <a:buChar char="–"/>
              <a:defRPr sz="1700">
                <a:solidFill>
                  <a:schemeClr val="tx1"/>
                </a:solidFill>
                <a:latin typeface="Helvetica" panose="020B0604020202020204" pitchFamily="34" charset="0"/>
              </a:defRPr>
            </a:lvl4pPr>
            <a:lvl5pPr marL="2057400" indent="-228600">
              <a:spcBef>
                <a:spcPct val="20000"/>
              </a:spcBef>
              <a:buChar char="»"/>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sz="1700">
                <a:solidFill>
                  <a:schemeClr val="tx1"/>
                </a:solidFill>
                <a:latin typeface="Helvetica"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CHANGE IN CAROTID INTIMA MEDIAL THICKNESS IN CONVENTIONAL TEHRAPY AND TRIPLE THERAPY GROUPS</a:t>
            </a:r>
          </a:p>
        </p:txBody>
      </p:sp>
      <p:sp>
        <p:nvSpPr>
          <p:cNvPr id="13315" name="TextBox 7">
            <a:extLst>
              <a:ext uri="{FF2B5EF4-FFF2-40B4-BE49-F238E27FC236}">
                <a16:creationId xmlns:a16="http://schemas.microsoft.com/office/drawing/2014/main" id="{D6CEF56C-FD0B-47FD-9457-5994FAA4D0DA}"/>
              </a:ext>
            </a:extLst>
          </p:cNvPr>
          <p:cNvSpPr txBox="1">
            <a:spLocks noChangeArrowheads="1"/>
          </p:cNvSpPr>
          <p:nvPr/>
        </p:nvSpPr>
        <p:spPr bwMode="auto">
          <a:xfrm>
            <a:off x="1900238" y="979488"/>
            <a:ext cx="5343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Abdul-Ghani, DeFronzo et al. Diabetes Care 44:433-439, 2021</a:t>
            </a:r>
          </a:p>
        </p:txBody>
      </p:sp>
      <p:sp>
        <p:nvSpPr>
          <p:cNvPr id="9" name="Freeform 27">
            <a:extLst>
              <a:ext uri="{FF2B5EF4-FFF2-40B4-BE49-F238E27FC236}">
                <a16:creationId xmlns:a16="http://schemas.microsoft.com/office/drawing/2014/main" id="{85702646-768F-4FCB-98F5-2CA53494878F}"/>
              </a:ext>
            </a:extLst>
          </p:cNvPr>
          <p:cNvSpPr>
            <a:spLocks/>
          </p:cNvSpPr>
          <p:nvPr/>
        </p:nvSpPr>
        <p:spPr bwMode="auto">
          <a:xfrm>
            <a:off x="2170113" y="1916113"/>
            <a:ext cx="46037" cy="3890962"/>
          </a:xfrm>
          <a:custGeom>
            <a:avLst/>
            <a:gdLst>
              <a:gd name="T0" fmla="*/ 65842 w 128"/>
              <a:gd name="T1" fmla="*/ 0 h 2032"/>
              <a:gd name="T2" fmla="*/ 0 w 128"/>
              <a:gd name="T3" fmla="*/ 0 h 2032"/>
              <a:gd name="T4" fmla="*/ 0 w 128"/>
              <a:gd name="T5" fmla="*/ 4802231 h 2032"/>
              <a:gd name="T6" fmla="*/ 65842 w 128"/>
              <a:gd name="T7" fmla="*/ 4802231 h 2032"/>
              <a:gd name="T8" fmla="*/ 0 60000 65536"/>
              <a:gd name="T9" fmla="*/ 0 60000 65536"/>
              <a:gd name="T10" fmla="*/ 0 60000 65536"/>
              <a:gd name="T11" fmla="*/ 0 60000 65536"/>
              <a:gd name="T12" fmla="*/ 0 w 128"/>
              <a:gd name="T13" fmla="*/ 0 h 2032"/>
              <a:gd name="T14" fmla="*/ 128 w 128"/>
              <a:gd name="T15" fmla="*/ 2032 h 2032"/>
            </a:gdLst>
            <a:ahLst/>
            <a:cxnLst>
              <a:cxn ang="T8">
                <a:pos x="T0" y="T1"/>
              </a:cxn>
              <a:cxn ang="T9">
                <a:pos x="T2" y="T3"/>
              </a:cxn>
              <a:cxn ang="T10">
                <a:pos x="T4" y="T5"/>
              </a:cxn>
              <a:cxn ang="T11">
                <a:pos x="T6" y="T7"/>
              </a:cxn>
            </a:cxnLst>
            <a:rect l="T12" t="T13" r="T14" b="T15"/>
            <a:pathLst>
              <a:path w="128" h="2032">
                <a:moveTo>
                  <a:pt x="128" y="0"/>
                </a:moveTo>
                <a:lnTo>
                  <a:pt x="0" y="0"/>
                </a:lnTo>
                <a:lnTo>
                  <a:pt x="0" y="2032"/>
                </a:lnTo>
                <a:lnTo>
                  <a:pt x="120" y="2032"/>
                </a:lnTo>
              </a:path>
            </a:pathLst>
          </a:custGeom>
          <a:noFill/>
          <a:ln w="38100">
            <a:solidFill>
              <a:schemeClr val="bg1"/>
            </a:solidFill>
            <a:round/>
            <a:headEnd/>
            <a:tailEnd type="none" w="med"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778" b="0" i="0" u="sng" strike="noStrike" kern="1200" cap="none" spc="0" normalizeH="0" baseline="0" noProof="0">
              <a:ln>
                <a:noFill/>
              </a:ln>
              <a:solidFill>
                <a:srgbClr val="FF0000"/>
              </a:solidFill>
              <a:effectLst/>
              <a:uLnTx/>
              <a:uFillTx/>
              <a:latin typeface="Helvetica" pitchFamily="2" charset="0"/>
              <a:ea typeface="MS PGothic" pitchFamily="34" charset="-128"/>
              <a:cs typeface="+mn-cs"/>
            </a:endParaRPr>
          </a:p>
        </p:txBody>
      </p:sp>
      <p:sp>
        <p:nvSpPr>
          <p:cNvPr id="13317" name="Rectangle 39">
            <a:extLst>
              <a:ext uri="{FF2B5EF4-FFF2-40B4-BE49-F238E27FC236}">
                <a16:creationId xmlns:a16="http://schemas.microsoft.com/office/drawing/2014/main" id="{48F58FA9-D1B0-4645-B0A2-FE3D55535507}"/>
              </a:ext>
            </a:extLst>
          </p:cNvPr>
          <p:cNvSpPr>
            <a:spLocks noChangeArrowheads="1"/>
          </p:cNvSpPr>
          <p:nvPr/>
        </p:nvSpPr>
        <p:spPr bwMode="auto">
          <a:xfrm>
            <a:off x="1387475" y="2747963"/>
            <a:ext cx="9604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15 -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3318" name="Rectangle 40">
            <a:extLst>
              <a:ext uri="{FF2B5EF4-FFF2-40B4-BE49-F238E27FC236}">
                <a16:creationId xmlns:a16="http://schemas.microsoft.com/office/drawing/2014/main" id="{13DFEAAE-02A2-4B7B-9BAA-DFF730A45149}"/>
              </a:ext>
            </a:extLst>
          </p:cNvPr>
          <p:cNvSpPr>
            <a:spLocks noChangeArrowheads="1"/>
          </p:cNvSpPr>
          <p:nvPr/>
        </p:nvSpPr>
        <p:spPr bwMode="auto">
          <a:xfrm>
            <a:off x="1387475" y="5627688"/>
            <a:ext cx="96043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3319" name="Rectangle 40">
            <a:extLst>
              <a:ext uri="{FF2B5EF4-FFF2-40B4-BE49-F238E27FC236}">
                <a16:creationId xmlns:a16="http://schemas.microsoft.com/office/drawing/2014/main" id="{ED790C0A-D330-4552-8695-AF7E66631539}"/>
              </a:ext>
            </a:extLst>
          </p:cNvPr>
          <p:cNvSpPr>
            <a:spLocks noChangeArrowheads="1"/>
          </p:cNvSpPr>
          <p:nvPr/>
        </p:nvSpPr>
        <p:spPr bwMode="auto">
          <a:xfrm>
            <a:off x="1387475" y="3729038"/>
            <a:ext cx="960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10 -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3320" name="Rectangle 39">
            <a:extLst>
              <a:ext uri="{FF2B5EF4-FFF2-40B4-BE49-F238E27FC236}">
                <a16:creationId xmlns:a16="http://schemas.microsoft.com/office/drawing/2014/main" id="{001B0BFE-DE8D-47C2-898A-5FB3AD446C97}"/>
              </a:ext>
            </a:extLst>
          </p:cNvPr>
          <p:cNvSpPr>
            <a:spLocks noChangeArrowheads="1"/>
          </p:cNvSpPr>
          <p:nvPr/>
        </p:nvSpPr>
        <p:spPr bwMode="auto">
          <a:xfrm>
            <a:off x="1387475" y="1728788"/>
            <a:ext cx="960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20 -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3321" name="TextBox 13">
            <a:extLst>
              <a:ext uri="{FF2B5EF4-FFF2-40B4-BE49-F238E27FC236}">
                <a16:creationId xmlns:a16="http://schemas.microsoft.com/office/drawing/2014/main" id="{B9EB2767-55A0-40E7-BB54-9F191B902111}"/>
              </a:ext>
            </a:extLst>
          </p:cNvPr>
          <p:cNvSpPr txBox="1">
            <a:spLocks noChangeArrowheads="1"/>
          </p:cNvSpPr>
          <p:nvPr/>
        </p:nvSpPr>
        <p:spPr bwMode="auto">
          <a:xfrm>
            <a:off x="2798763" y="5807075"/>
            <a:ext cx="1881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C00"/>
                </a:solidFill>
                <a:effectLst/>
                <a:uLnTx/>
                <a:uFillTx/>
                <a:latin typeface="Helvetica" panose="020B0604020202020204" pitchFamily="34" charset="0"/>
                <a:ea typeface="MS PGothic" pitchFamily="34" charset="-128"/>
                <a:cs typeface="+mn-cs"/>
              </a:rPr>
              <a:t>Conventional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C00"/>
                </a:solidFill>
                <a:effectLst/>
                <a:uLnTx/>
                <a:uFillTx/>
                <a:latin typeface="Helvetica" panose="020B0604020202020204" pitchFamily="34" charset="0"/>
                <a:ea typeface="MS PGothic" pitchFamily="34" charset="-128"/>
                <a:cs typeface="+mn-cs"/>
              </a:rPr>
              <a:t>Therapy</a:t>
            </a:r>
          </a:p>
        </p:txBody>
      </p:sp>
      <p:sp>
        <p:nvSpPr>
          <p:cNvPr id="13322" name="Rectangle 40">
            <a:extLst>
              <a:ext uri="{FF2B5EF4-FFF2-40B4-BE49-F238E27FC236}">
                <a16:creationId xmlns:a16="http://schemas.microsoft.com/office/drawing/2014/main" id="{A1A288FA-CEC7-4619-BB10-6978678656AC}"/>
              </a:ext>
            </a:extLst>
          </p:cNvPr>
          <p:cNvSpPr>
            <a:spLocks noChangeArrowheads="1"/>
          </p:cNvSpPr>
          <p:nvPr/>
        </p:nvSpPr>
        <p:spPr bwMode="auto">
          <a:xfrm>
            <a:off x="1387475" y="4710113"/>
            <a:ext cx="9604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94000" algn="dec"/>
                <a:tab pos="3606800" algn="dec"/>
                <a:tab pos="4351338" algn="dec"/>
                <a:tab pos="5316538" algn="dec"/>
                <a:tab pos="6350000" algn="dec"/>
                <a:tab pos="7315200" algn="dec"/>
                <a:tab pos="8280400" algn="dec"/>
              </a:tabLst>
              <a:defRPr sz="2800">
                <a:solidFill>
                  <a:schemeClr val="tx1"/>
                </a:solidFill>
                <a:latin typeface="Helvetica" panose="020B0604020202020204" pitchFamily="34" charset="0"/>
              </a:defRPr>
            </a:lvl1pPr>
            <a:lvl2pPr marL="742950" indent="-285750">
              <a:spcBef>
                <a:spcPct val="20000"/>
              </a:spcBef>
              <a:buChar char="–"/>
              <a:tabLst>
                <a:tab pos="2794000" algn="dec"/>
                <a:tab pos="3606800" algn="dec"/>
                <a:tab pos="4351338" algn="dec"/>
                <a:tab pos="5316538" algn="dec"/>
                <a:tab pos="6350000" algn="dec"/>
                <a:tab pos="7315200" algn="dec"/>
                <a:tab pos="8280400" algn="dec"/>
              </a:tabLst>
              <a:defRPr sz="2400">
                <a:solidFill>
                  <a:schemeClr val="tx1"/>
                </a:solidFill>
                <a:latin typeface="Helvetica" panose="020B0604020202020204" pitchFamily="34" charset="0"/>
              </a:defRPr>
            </a:lvl2pPr>
            <a:lvl3pPr marL="1143000" indent="-228600">
              <a:spcBef>
                <a:spcPct val="20000"/>
              </a:spcBef>
              <a:buChar char="•"/>
              <a:tabLst>
                <a:tab pos="2794000" algn="dec"/>
                <a:tab pos="3606800" algn="dec"/>
                <a:tab pos="4351338" algn="dec"/>
                <a:tab pos="5316538" algn="dec"/>
                <a:tab pos="6350000" algn="dec"/>
                <a:tab pos="7315200" algn="dec"/>
                <a:tab pos="8280400" algn="dec"/>
              </a:tabLst>
              <a:defRPr sz="2100">
                <a:solidFill>
                  <a:schemeClr val="tx1"/>
                </a:solidFill>
                <a:latin typeface="Helvetica" panose="020B0604020202020204" pitchFamily="34" charset="0"/>
              </a:defRPr>
            </a:lvl3pPr>
            <a:lvl4pPr marL="16002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4pPr>
            <a:lvl5pPr marL="2057400" indent="-228600">
              <a:spcBef>
                <a:spcPct val="20000"/>
              </a:spcBef>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5pPr>
            <a:lvl6pPr marL="25146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6pPr>
            <a:lvl7pPr marL="29718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7pPr>
            <a:lvl8pPr marL="34290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8pPr>
            <a:lvl9pPr marL="3886200" indent="-228600" eaLnBrk="0" fontAlgn="base" hangingPunct="0">
              <a:spcBef>
                <a:spcPct val="20000"/>
              </a:spcBef>
              <a:spcAft>
                <a:spcPct val="0"/>
              </a:spcAft>
              <a:buChar char="»"/>
              <a:tabLst>
                <a:tab pos="2794000" algn="dec"/>
                <a:tab pos="3606800" algn="dec"/>
                <a:tab pos="4351338" algn="dec"/>
                <a:tab pos="5316538" algn="dec"/>
                <a:tab pos="6350000" algn="dec"/>
                <a:tab pos="7315200" algn="dec"/>
                <a:tab pos="8280400" algn="dec"/>
              </a:tabLst>
              <a:defRPr sz="1700">
                <a:solidFill>
                  <a:schemeClr val="tx1"/>
                </a:solidFill>
                <a:latin typeface="Helvetica" panose="020B0604020202020204" pitchFamily="34" charset="0"/>
              </a:defRPr>
            </a:lvl9pPr>
          </a:lstStyle>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5 -</a:t>
            </a:r>
          </a:p>
          <a:p>
            <a:pPr marL="0" marR="0" lvl="0" indent="0" algn="r" defTabSz="914400" rtl="0" eaLnBrk="1" fontAlgn="base" latinLnBrk="0" hangingPunct="1">
              <a:lnSpc>
                <a:spcPct val="90000"/>
              </a:lnSpc>
              <a:spcBef>
                <a:spcPct val="0"/>
              </a:spcBef>
              <a:spcAft>
                <a:spcPct val="0"/>
              </a:spcAft>
              <a:buClrTx/>
              <a:buSzTx/>
              <a:buFontTx/>
              <a:buNone/>
              <a:tabLst>
                <a:tab pos="2794000" algn="dec"/>
                <a:tab pos="3606800" algn="dec"/>
                <a:tab pos="4351338" algn="dec"/>
                <a:tab pos="5316538" algn="dec"/>
                <a:tab pos="6350000" algn="dec"/>
                <a:tab pos="7315200" algn="dec"/>
                <a:tab pos="8280400" algn="dec"/>
              </a:tabLst>
              <a:defRPr/>
            </a:pPr>
            <a:endPar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endParaRPr>
          </a:p>
        </p:txBody>
      </p:sp>
      <p:sp>
        <p:nvSpPr>
          <p:cNvPr id="13323" name="TextBox 15">
            <a:extLst>
              <a:ext uri="{FF2B5EF4-FFF2-40B4-BE49-F238E27FC236}">
                <a16:creationId xmlns:a16="http://schemas.microsoft.com/office/drawing/2014/main" id="{88C8A0E2-8EB2-48D3-895B-371511934F08}"/>
              </a:ext>
            </a:extLst>
          </p:cNvPr>
          <p:cNvSpPr txBox="1">
            <a:spLocks noChangeArrowheads="1"/>
          </p:cNvSpPr>
          <p:nvPr/>
        </p:nvSpPr>
        <p:spPr bwMode="auto">
          <a:xfrm>
            <a:off x="5859463" y="5807075"/>
            <a:ext cx="11842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7F00"/>
                </a:solidFill>
                <a:effectLst/>
                <a:uLnTx/>
                <a:uFillTx/>
                <a:latin typeface="Helvetica" panose="020B0604020202020204" pitchFamily="34" charset="0"/>
                <a:ea typeface="MS PGothic" pitchFamily="34" charset="-128"/>
                <a:cs typeface="+mn-cs"/>
              </a:rPr>
              <a:t>Triple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7F00"/>
                </a:solidFill>
                <a:effectLst/>
                <a:uLnTx/>
                <a:uFillTx/>
                <a:latin typeface="Helvetica" panose="020B0604020202020204" pitchFamily="34" charset="0"/>
                <a:ea typeface="MS PGothic" pitchFamily="34" charset="-128"/>
                <a:cs typeface="+mn-cs"/>
              </a:rPr>
              <a:t>Therapy</a:t>
            </a:r>
          </a:p>
        </p:txBody>
      </p:sp>
      <p:grpSp>
        <p:nvGrpSpPr>
          <p:cNvPr id="13324" name="Group 118">
            <a:extLst>
              <a:ext uri="{FF2B5EF4-FFF2-40B4-BE49-F238E27FC236}">
                <a16:creationId xmlns:a16="http://schemas.microsoft.com/office/drawing/2014/main" id="{82C3082D-07C0-4367-8A70-F40FAEF8B2BD}"/>
              </a:ext>
            </a:extLst>
          </p:cNvPr>
          <p:cNvGrpSpPr>
            <a:grpSpLocks/>
          </p:cNvGrpSpPr>
          <p:nvPr/>
        </p:nvGrpSpPr>
        <p:grpSpPr bwMode="auto">
          <a:xfrm>
            <a:off x="6307138" y="4464050"/>
            <a:ext cx="227012" cy="893763"/>
            <a:chOff x="9973371" y="2599518"/>
            <a:chExt cx="254523" cy="1009224"/>
          </a:xfrm>
        </p:grpSpPr>
        <p:cxnSp>
          <p:nvCxnSpPr>
            <p:cNvPr id="13333" name="Straight Connector 119">
              <a:extLst>
                <a:ext uri="{FF2B5EF4-FFF2-40B4-BE49-F238E27FC236}">
                  <a16:creationId xmlns:a16="http://schemas.microsoft.com/office/drawing/2014/main" id="{A1DC3D09-8BDA-4DD6-B86D-38FB81C29DA7}"/>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3334" name="Straight Connector 120">
              <a:extLst>
                <a:ext uri="{FF2B5EF4-FFF2-40B4-BE49-F238E27FC236}">
                  <a16:creationId xmlns:a16="http://schemas.microsoft.com/office/drawing/2014/main" id="{3D947BBA-4716-45E0-9BF1-479E08C0EC57}"/>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3335" name="Straight Connector 121">
              <a:extLst>
                <a:ext uri="{FF2B5EF4-FFF2-40B4-BE49-F238E27FC236}">
                  <a16:creationId xmlns:a16="http://schemas.microsoft.com/office/drawing/2014/main" id="{0967C4D6-98D4-4F88-BEA3-C2F93A502321}"/>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grpSp>
        <p:nvGrpSpPr>
          <p:cNvPr id="13325" name="Group 118">
            <a:extLst>
              <a:ext uri="{FF2B5EF4-FFF2-40B4-BE49-F238E27FC236}">
                <a16:creationId xmlns:a16="http://schemas.microsoft.com/office/drawing/2014/main" id="{E616DAFB-0776-40B0-8004-BCDFA81B1E79}"/>
              </a:ext>
            </a:extLst>
          </p:cNvPr>
          <p:cNvGrpSpPr>
            <a:grpSpLocks/>
          </p:cNvGrpSpPr>
          <p:nvPr/>
        </p:nvGrpSpPr>
        <p:grpSpPr bwMode="auto">
          <a:xfrm>
            <a:off x="3640138" y="2519363"/>
            <a:ext cx="227012" cy="893762"/>
            <a:chOff x="9973371" y="2599518"/>
            <a:chExt cx="254523" cy="1009224"/>
          </a:xfrm>
        </p:grpSpPr>
        <p:cxnSp>
          <p:nvCxnSpPr>
            <p:cNvPr id="13330" name="Straight Connector 119">
              <a:extLst>
                <a:ext uri="{FF2B5EF4-FFF2-40B4-BE49-F238E27FC236}">
                  <a16:creationId xmlns:a16="http://schemas.microsoft.com/office/drawing/2014/main" id="{0E662E00-DE1B-4C31-9BB8-73ADBBA1A5AE}"/>
                </a:ext>
              </a:extLst>
            </p:cNvPr>
            <p:cNvCxnSpPr>
              <a:cxnSpLocks/>
            </p:cNvCxnSpPr>
            <p:nvPr/>
          </p:nvCxnSpPr>
          <p:spPr bwMode="auto">
            <a:xfrm>
              <a:off x="10100632" y="2618525"/>
              <a:ext cx="0" cy="971364"/>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3331" name="Straight Connector 120">
              <a:extLst>
                <a:ext uri="{FF2B5EF4-FFF2-40B4-BE49-F238E27FC236}">
                  <a16:creationId xmlns:a16="http://schemas.microsoft.com/office/drawing/2014/main" id="{6769290E-3464-42BE-BFE7-9A4C422691FD}"/>
                </a:ext>
              </a:extLst>
            </p:cNvPr>
            <p:cNvCxnSpPr>
              <a:cxnSpLocks/>
            </p:cNvCxnSpPr>
            <p:nvPr/>
          </p:nvCxnSpPr>
          <p:spPr bwMode="auto">
            <a:xfrm flipH="1">
              <a:off x="9973371" y="3608742"/>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cxnSp>
          <p:nvCxnSpPr>
            <p:cNvPr id="13332" name="Straight Connector 121">
              <a:extLst>
                <a:ext uri="{FF2B5EF4-FFF2-40B4-BE49-F238E27FC236}">
                  <a16:creationId xmlns:a16="http://schemas.microsoft.com/office/drawing/2014/main" id="{E7CE81C7-6C78-4179-932B-334FC5ED4751}"/>
                </a:ext>
              </a:extLst>
            </p:cNvPr>
            <p:cNvCxnSpPr>
              <a:cxnSpLocks/>
            </p:cNvCxnSpPr>
            <p:nvPr/>
          </p:nvCxnSpPr>
          <p:spPr bwMode="auto">
            <a:xfrm flipH="1">
              <a:off x="9973371" y="2599518"/>
              <a:ext cx="254523" cy="0"/>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grpSp>
      <p:sp>
        <p:nvSpPr>
          <p:cNvPr id="13326" name="Rectangle 24">
            <a:extLst>
              <a:ext uri="{FF2B5EF4-FFF2-40B4-BE49-F238E27FC236}">
                <a16:creationId xmlns:a16="http://schemas.microsoft.com/office/drawing/2014/main" id="{27CE483B-6D1C-408F-B2BD-CF0C456E98B1}"/>
              </a:ext>
            </a:extLst>
          </p:cNvPr>
          <p:cNvSpPr>
            <a:spLocks noChangeArrowheads="1"/>
          </p:cNvSpPr>
          <p:nvPr/>
        </p:nvSpPr>
        <p:spPr bwMode="auto">
          <a:xfrm>
            <a:off x="5233988" y="4932363"/>
            <a:ext cx="2286000" cy="896937"/>
          </a:xfrm>
          <a:prstGeom prst="rect">
            <a:avLst/>
          </a:prstGeom>
          <a:solidFill>
            <a:srgbClr val="FF7F0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3327" name="Rectangle 25">
            <a:extLst>
              <a:ext uri="{FF2B5EF4-FFF2-40B4-BE49-F238E27FC236}">
                <a16:creationId xmlns:a16="http://schemas.microsoft.com/office/drawing/2014/main" id="{0088501C-0986-497C-8C1E-796040EF24BD}"/>
              </a:ext>
            </a:extLst>
          </p:cNvPr>
          <p:cNvSpPr>
            <a:spLocks noChangeArrowheads="1"/>
          </p:cNvSpPr>
          <p:nvPr/>
        </p:nvSpPr>
        <p:spPr bwMode="auto">
          <a:xfrm>
            <a:off x="2667000" y="3048000"/>
            <a:ext cx="2286000" cy="2787650"/>
          </a:xfrm>
          <a:prstGeom prst="rect">
            <a:avLst/>
          </a:prstGeom>
          <a:solidFill>
            <a:srgbClr val="FFFC00"/>
          </a:solidFill>
          <a:ln>
            <a:noFill/>
          </a:ln>
          <a:extLst>
            <a:ext uri="{91240B29-F687-4F45-9708-019B960494DF}">
              <a14:hiddenLine xmlns:a14="http://schemas.microsoft.com/office/drawing/2010/main" w="28575" algn="ctr">
                <a:solidFill>
                  <a:srgbClr val="000000"/>
                </a:solidFill>
                <a:round/>
                <a:headEnd/>
                <a:tailEnd/>
              </a14:hiddenLine>
            </a:ext>
          </a:extLst>
        </p:spPr>
        <p:txBody>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Helvetica" panose="020B0604020202020204" pitchFamily="34" charset="0"/>
              <a:ea typeface="MS PGothic" pitchFamily="34" charset="-128"/>
              <a:cs typeface="+mn-cs"/>
            </a:endParaRPr>
          </a:p>
        </p:txBody>
      </p:sp>
      <p:sp>
        <p:nvSpPr>
          <p:cNvPr id="13328" name="TextBox 26">
            <a:extLst>
              <a:ext uri="{FF2B5EF4-FFF2-40B4-BE49-F238E27FC236}">
                <a16:creationId xmlns:a16="http://schemas.microsoft.com/office/drawing/2014/main" id="{DFD39D79-1302-418F-8BF7-0D4AEC0D058E}"/>
              </a:ext>
            </a:extLst>
          </p:cNvPr>
          <p:cNvSpPr txBox="1">
            <a:spLocks noChangeArrowheads="1"/>
          </p:cNvSpPr>
          <p:nvPr/>
        </p:nvSpPr>
        <p:spPr bwMode="auto">
          <a:xfrm>
            <a:off x="5969000" y="3927475"/>
            <a:ext cx="1004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P=0.01</a:t>
            </a:r>
          </a:p>
        </p:txBody>
      </p:sp>
      <p:sp>
        <p:nvSpPr>
          <p:cNvPr id="13329" name="TextBox 27">
            <a:extLst>
              <a:ext uri="{FF2B5EF4-FFF2-40B4-BE49-F238E27FC236}">
                <a16:creationId xmlns:a16="http://schemas.microsoft.com/office/drawing/2014/main" id="{F43A4613-12D1-4E38-AF70-93704971A76A}"/>
              </a:ext>
            </a:extLst>
          </p:cNvPr>
          <p:cNvSpPr txBox="1">
            <a:spLocks noChangeArrowheads="1"/>
          </p:cNvSpPr>
          <p:nvPr/>
        </p:nvSpPr>
        <p:spPr bwMode="auto">
          <a:xfrm rot="-5400000">
            <a:off x="-50800" y="3506788"/>
            <a:ext cx="2905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u="sng">
                <a:solidFill>
                  <a:schemeClr val="tx1"/>
                </a:solidFill>
                <a:latin typeface="Helvetica" panose="020B0604020202020204" pitchFamily="34" charset="0"/>
              </a:defRPr>
            </a:lvl1pPr>
            <a:lvl2pPr marL="742950" indent="-285750">
              <a:defRPr sz="2000" u="sng">
                <a:solidFill>
                  <a:schemeClr val="tx1"/>
                </a:solidFill>
                <a:latin typeface="Helvetica" panose="020B0604020202020204" pitchFamily="34" charset="0"/>
              </a:defRPr>
            </a:lvl2pPr>
            <a:lvl3pPr marL="1143000" indent="-228600">
              <a:defRPr sz="2000" u="sng">
                <a:solidFill>
                  <a:schemeClr val="tx1"/>
                </a:solidFill>
                <a:latin typeface="Helvetica" panose="020B0604020202020204" pitchFamily="34" charset="0"/>
              </a:defRPr>
            </a:lvl3pPr>
            <a:lvl4pPr marL="1600200" indent="-228600">
              <a:defRPr sz="2000" u="sng">
                <a:solidFill>
                  <a:schemeClr val="tx1"/>
                </a:solidFill>
                <a:latin typeface="Helvetica" panose="020B0604020202020204" pitchFamily="34" charset="0"/>
              </a:defRPr>
            </a:lvl4pPr>
            <a:lvl5pPr marL="2057400" indent="-228600">
              <a:defRPr sz="2000" u="sng">
                <a:solidFill>
                  <a:schemeClr val="tx1"/>
                </a:solidFill>
                <a:latin typeface="Helvetica" panose="020B0604020202020204" pitchFamily="34" charset="0"/>
              </a:defRPr>
            </a:lvl5pPr>
            <a:lvl6pPr marL="2514600" indent="-228600" eaLnBrk="0" fontAlgn="base" hangingPunct="0">
              <a:spcBef>
                <a:spcPct val="0"/>
              </a:spcBef>
              <a:spcAft>
                <a:spcPct val="0"/>
              </a:spcAft>
              <a:defRPr sz="2000" u="sng">
                <a:solidFill>
                  <a:schemeClr val="tx1"/>
                </a:solidFill>
                <a:latin typeface="Helvetica" panose="020B0604020202020204" pitchFamily="34" charset="0"/>
              </a:defRPr>
            </a:lvl6pPr>
            <a:lvl7pPr marL="2971800" indent="-228600" eaLnBrk="0" fontAlgn="base" hangingPunct="0">
              <a:spcBef>
                <a:spcPct val="0"/>
              </a:spcBef>
              <a:spcAft>
                <a:spcPct val="0"/>
              </a:spcAft>
              <a:defRPr sz="2000" u="sng">
                <a:solidFill>
                  <a:schemeClr val="tx1"/>
                </a:solidFill>
                <a:latin typeface="Helvetica" panose="020B0604020202020204" pitchFamily="34" charset="0"/>
              </a:defRPr>
            </a:lvl7pPr>
            <a:lvl8pPr marL="3429000" indent="-228600" eaLnBrk="0" fontAlgn="base" hangingPunct="0">
              <a:spcBef>
                <a:spcPct val="0"/>
              </a:spcBef>
              <a:spcAft>
                <a:spcPct val="0"/>
              </a:spcAft>
              <a:defRPr sz="2000" u="sng">
                <a:solidFill>
                  <a:schemeClr val="tx1"/>
                </a:solidFill>
                <a:latin typeface="Helvetica" panose="020B0604020202020204" pitchFamily="34" charset="0"/>
              </a:defRPr>
            </a:lvl8pPr>
            <a:lvl9pPr marL="3886200" indent="-228600" eaLnBrk="0" fontAlgn="base" hangingPunct="0">
              <a:spcBef>
                <a:spcPct val="0"/>
              </a:spcBef>
              <a:spcAft>
                <a:spcPct val="0"/>
              </a:spcAft>
              <a:defRPr sz="2000" u="sng">
                <a:solidFill>
                  <a:schemeClr val="tx1"/>
                </a:solidFill>
                <a:latin typeface="Helvetica"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Change in Carotid IMT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(10</a:t>
            </a:r>
            <a:r>
              <a:rPr kumimoji="0" lang="en-US" altLang="en-US" sz="2000" b="1" i="0" u="none" strike="noStrike" kern="1200" cap="none" spc="0" normalizeH="0" baseline="30000" noProof="0">
                <a:ln>
                  <a:noFill/>
                </a:ln>
                <a:solidFill>
                  <a:srgbClr val="FFFFFF"/>
                </a:solidFill>
                <a:effectLst/>
                <a:uLnTx/>
                <a:uFillTx/>
                <a:latin typeface="Helvetica" panose="020B0604020202020204" pitchFamily="34" charset="0"/>
                <a:ea typeface="MS PGothic" pitchFamily="34" charset="-128"/>
                <a:cs typeface="+mn-cs"/>
              </a:rPr>
              <a:t>-3</a:t>
            </a:r>
            <a:r>
              <a:rPr kumimoji="0" lang="en-US" altLang="en-US" sz="2000" b="1" i="0" u="none" strike="noStrike" kern="1200" cap="none" spc="0" normalizeH="0" baseline="0" noProof="0">
                <a:ln>
                  <a:noFill/>
                </a:ln>
                <a:solidFill>
                  <a:srgbClr val="FFFFFF"/>
                </a:solidFill>
                <a:effectLst/>
                <a:uLnTx/>
                <a:uFillTx/>
                <a:latin typeface="Helvetica" panose="020B0604020202020204" pitchFamily="34" charset="0"/>
                <a:ea typeface="MS PGothic" pitchFamily="34" charset="-128"/>
                <a:cs typeface="+mn-cs"/>
              </a:rPr>
              <a:t> mm)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3"/>
          <p:cNvSpPr>
            <a:spLocks noGrp="1" noChangeArrowheads="1"/>
          </p:cNvSpPr>
          <p:nvPr>
            <p:ph type="body" idx="4294967295"/>
          </p:nvPr>
        </p:nvSpPr>
        <p:spPr>
          <a:xfrm>
            <a:off x="322993" y="432877"/>
            <a:ext cx="8498014" cy="835091"/>
          </a:xfrm>
          <a:solidFill>
            <a:srgbClr val="FF7F00"/>
          </a:solidFill>
          <a:ln>
            <a:solidFill>
              <a:srgbClr val="FF9966"/>
            </a:solidFill>
            <a:miter lim="800000"/>
            <a:headEnd/>
            <a:tailEnd/>
          </a:ln>
        </p:spPr>
        <p:txBody>
          <a:bodyPr/>
          <a:lstStyle/>
          <a:p>
            <a:pPr marL="0" indent="0" algn="ctr">
              <a:lnSpc>
                <a:spcPct val="105000"/>
              </a:lnSpc>
              <a:spcBef>
                <a:spcPct val="0"/>
              </a:spcBef>
              <a:buFontTx/>
              <a:buNone/>
              <a:defRPr/>
            </a:pPr>
            <a:r>
              <a:rPr lang="en-US" altLang="en-US" sz="5400" dirty="0"/>
              <a:t>15 YEAR “REVELATION”</a:t>
            </a:r>
          </a:p>
        </p:txBody>
      </p:sp>
      <p:sp>
        <p:nvSpPr>
          <p:cNvPr id="4" name="Rectangle 3">
            <a:extLst>
              <a:ext uri="{FF2B5EF4-FFF2-40B4-BE49-F238E27FC236}">
                <a16:creationId xmlns:a16="http://schemas.microsoft.com/office/drawing/2014/main" id="{F3982214-1E71-2EB8-83E5-5D70EDA23E01}"/>
              </a:ext>
            </a:extLst>
          </p:cNvPr>
          <p:cNvSpPr txBox="1">
            <a:spLocks noChangeArrowheads="1"/>
          </p:cNvSpPr>
          <p:nvPr/>
        </p:nvSpPr>
        <p:spPr bwMode="auto">
          <a:xfrm>
            <a:off x="463106" y="5051883"/>
            <a:ext cx="8217788" cy="1592696"/>
          </a:xfrm>
          <a:prstGeom prst="rect">
            <a:avLst/>
          </a:prstGeom>
          <a:solidFill>
            <a:srgbClr val="FFFF00"/>
          </a:solidFill>
          <a:ln w="9525">
            <a:solidFill>
              <a:srgbClr val="FFFF00"/>
            </a:solid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Stepwise therapy with metformin and sulfonylureas (and DPP4i) fails to reduce and </a:t>
            </a:r>
            <a:r>
              <a:rPr kumimoji="0" lang="en-US" altLang="en-US" sz="3200" b="1" i="0" u="sng"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maintain</a:t>
            </a:r>
            <a:r>
              <a:rPr kumimoji="0" lang="en-US" altLang="en-US" sz="3200" b="1" i="0" u="none" strike="noStrike" kern="1200" cap="none" spc="0" normalizeH="0" baseline="0" noProof="0" dirty="0">
                <a:ln>
                  <a:noFill/>
                </a:ln>
                <a:solidFill>
                  <a:srgbClr val="000000"/>
                </a:solidFill>
                <a:effectLst/>
                <a:uLnTx/>
                <a:uFillTx/>
                <a:latin typeface="Helvetica" panose="020B0604020202020204" pitchFamily="34" charset="0"/>
                <a:ea typeface="MS PGothic" panose="020B0600070205080204" pitchFamily="34" charset="-128"/>
                <a:cs typeface="+mn-cs"/>
              </a:rPr>
              <a:t> the reduction in HbA1c</a:t>
            </a:r>
          </a:p>
        </p:txBody>
      </p:sp>
      <p:sp>
        <p:nvSpPr>
          <p:cNvPr id="8" name="Rectangle 3">
            <a:extLst>
              <a:ext uri="{FF2B5EF4-FFF2-40B4-BE49-F238E27FC236}">
                <a16:creationId xmlns:a16="http://schemas.microsoft.com/office/drawing/2014/main" id="{6ED7F6C5-D6B9-6AD6-EC7E-F920122A6DB8}"/>
              </a:ext>
            </a:extLst>
          </p:cNvPr>
          <p:cNvSpPr txBox="1">
            <a:spLocks noChangeArrowheads="1"/>
          </p:cNvSpPr>
          <p:nvPr/>
        </p:nvSpPr>
        <p:spPr bwMode="auto">
          <a:xfrm>
            <a:off x="1829344" y="1810588"/>
            <a:ext cx="5593293" cy="472893"/>
          </a:xfrm>
          <a:prstGeom prst="rect">
            <a:avLst/>
          </a:prstGeom>
          <a:noFill/>
          <a:ln w="9525">
            <a:no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342900" marR="0" lvl="0" indent="-342900" algn="l" defTabSz="914400" rtl="0" eaLnBrk="0" fontAlgn="base" latinLnBrk="0" hangingPunct="0">
              <a:lnSpc>
                <a:spcPct val="105000"/>
              </a:lnSpc>
              <a:spcBef>
                <a:spcPct val="0"/>
              </a:spcBef>
              <a:spcAft>
                <a:spcPct val="0"/>
              </a:spcAft>
              <a:buClr>
                <a:srgbClr val="FF0000"/>
              </a:buClr>
              <a:buSzTx/>
              <a:buFont typeface="Helvetica" panose="020B0604020202020204" pitchFamily="34" charset="0"/>
              <a:buChar char="●"/>
              <a:tabLst/>
              <a:defRPr/>
            </a:pPr>
            <a:r>
              <a:rPr kumimoji="0" lang="en-US" altLang="en-US" sz="48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 UKPDS - 1990</a:t>
            </a:r>
          </a:p>
        </p:txBody>
      </p:sp>
      <p:sp>
        <p:nvSpPr>
          <p:cNvPr id="15" name="Rectangle 3">
            <a:extLst>
              <a:ext uri="{FF2B5EF4-FFF2-40B4-BE49-F238E27FC236}">
                <a16:creationId xmlns:a16="http://schemas.microsoft.com/office/drawing/2014/main" id="{CCC71457-147C-4828-970E-48AE1A946771}"/>
              </a:ext>
            </a:extLst>
          </p:cNvPr>
          <p:cNvSpPr txBox="1">
            <a:spLocks noChangeArrowheads="1"/>
          </p:cNvSpPr>
          <p:nvPr/>
        </p:nvSpPr>
        <p:spPr bwMode="auto">
          <a:xfrm>
            <a:off x="1829344" y="2752791"/>
            <a:ext cx="6972734" cy="472893"/>
          </a:xfrm>
          <a:prstGeom prst="rect">
            <a:avLst/>
          </a:prstGeom>
          <a:noFill/>
          <a:ln w="9525">
            <a:no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342900" marR="0" lvl="0" indent="-342900" algn="l" defTabSz="914400" rtl="0" eaLnBrk="0" fontAlgn="base" latinLnBrk="0" hangingPunct="0">
              <a:lnSpc>
                <a:spcPct val="105000"/>
              </a:lnSpc>
              <a:spcBef>
                <a:spcPct val="0"/>
              </a:spcBef>
              <a:spcAft>
                <a:spcPct val="0"/>
              </a:spcAft>
              <a:buClr>
                <a:srgbClr val="FF0000"/>
              </a:buClr>
              <a:buSzTx/>
              <a:buFont typeface="Helvetica" panose="020B0604020202020204" pitchFamily="34" charset="0"/>
              <a:buChar char="●"/>
              <a:tabLst/>
              <a:defRPr/>
            </a:pPr>
            <a:r>
              <a:rPr kumimoji="0" lang="en-US" altLang="en-US" sz="48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 ADOPT - 2005</a:t>
            </a:r>
          </a:p>
        </p:txBody>
      </p:sp>
      <p:sp>
        <p:nvSpPr>
          <p:cNvPr id="16" name="Rectangle 3">
            <a:extLst>
              <a:ext uri="{FF2B5EF4-FFF2-40B4-BE49-F238E27FC236}">
                <a16:creationId xmlns:a16="http://schemas.microsoft.com/office/drawing/2014/main" id="{7FE43ECE-346C-A63B-5F4D-20B06500862A}"/>
              </a:ext>
            </a:extLst>
          </p:cNvPr>
          <p:cNvSpPr txBox="1">
            <a:spLocks noChangeArrowheads="1"/>
          </p:cNvSpPr>
          <p:nvPr/>
        </p:nvSpPr>
        <p:spPr bwMode="auto">
          <a:xfrm>
            <a:off x="1829344" y="3653859"/>
            <a:ext cx="6972734" cy="472893"/>
          </a:xfrm>
          <a:prstGeom prst="rect">
            <a:avLst/>
          </a:prstGeom>
          <a:noFill/>
          <a:ln w="9525">
            <a:noFill/>
            <a:miter lim="800000"/>
            <a:headEnd/>
            <a:tailEnd/>
          </a:ln>
        </p:spPr>
        <p:txBody>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342900" marR="0" lvl="0" indent="-342900" algn="l" defTabSz="914400" rtl="0" eaLnBrk="0" fontAlgn="base" latinLnBrk="0" hangingPunct="0">
              <a:lnSpc>
                <a:spcPct val="105000"/>
              </a:lnSpc>
              <a:spcBef>
                <a:spcPct val="0"/>
              </a:spcBef>
              <a:spcAft>
                <a:spcPct val="0"/>
              </a:spcAft>
              <a:buClr>
                <a:srgbClr val="FF0000"/>
              </a:buClr>
              <a:buSzTx/>
              <a:buFont typeface="Helvetica" panose="020B0604020202020204" pitchFamily="34" charset="0"/>
              <a:buChar char="●"/>
              <a:tabLst/>
              <a:defRPr/>
            </a:pPr>
            <a:r>
              <a:rPr kumimoji="0" lang="en-US" altLang="en-US" sz="4800"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 GRADE - 2020</a:t>
            </a:r>
          </a:p>
        </p:txBody>
      </p:sp>
    </p:spTree>
    <p:extLst>
      <p:ext uri="{BB962C8B-B14F-4D97-AF65-F5344CB8AC3E}">
        <p14:creationId xmlns:p14="http://schemas.microsoft.com/office/powerpoint/2010/main" val="3111626231"/>
      </p:ext>
    </p:extLst>
  </p:cSld>
  <p:clrMapOvr>
    <a:masterClrMapping/>
  </p:clrMapOvr>
  <p:transition>
    <p:dissolv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576FD745-3204-40FA-99B1-CC0B6125EE42}"/>
              </a:ext>
            </a:extLst>
          </p:cNvPr>
          <p:cNvSpPr txBox="1">
            <a:spLocks noChangeArrowheads="1"/>
          </p:cNvSpPr>
          <p:nvPr/>
        </p:nvSpPr>
        <p:spPr bwMode="auto">
          <a:xfrm>
            <a:off x="297745" y="104141"/>
            <a:ext cx="8548511" cy="830997"/>
          </a:xfrm>
          <a:prstGeom prst="rect">
            <a:avLst/>
          </a:prstGeom>
          <a:solidFill>
            <a:srgbClr val="FF6600"/>
          </a:solidFill>
          <a:ln w="9525">
            <a:solidFill>
              <a:srgbClr val="FF6600"/>
            </a:solidFill>
            <a:miter lim="800000"/>
            <a:headEnd/>
            <a:tailEnd/>
          </a:ln>
        </p:spPr>
        <p:txBody>
          <a:bodyPr>
            <a:spAutoFit/>
          </a:bodyPr>
          <a:lstStyle>
            <a:lvl1pPr defTabSz="812800">
              <a:spcBef>
                <a:spcPct val="20000"/>
              </a:spcBef>
              <a:buChar char="•"/>
              <a:defRPr sz="3200" b="1">
                <a:solidFill>
                  <a:schemeClr val="bg1"/>
                </a:solidFill>
                <a:latin typeface="Helvetica" panose="020B0604020202020204" pitchFamily="34" charset="0"/>
              </a:defRPr>
            </a:lvl1pPr>
            <a:lvl2pPr marL="742950" indent="-285750" defTabSz="812800">
              <a:spcBef>
                <a:spcPct val="20000"/>
              </a:spcBef>
              <a:buChar char="–"/>
              <a:defRPr sz="2800" b="1">
                <a:solidFill>
                  <a:schemeClr val="bg1"/>
                </a:solidFill>
                <a:latin typeface="Helvetica" panose="020B0604020202020204" pitchFamily="34" charset="0"/>
              </a:defRPr>
            </a:lvl2pPr>
            <a:lvl3pPr marL="1143000" indent="-228600" defTabSz="812800">
              <a:spcBef>
                <a:spcPct val="20000"/>
              </a:spcBef>
              <a:buChar char="•"/>
              <a:defRPr sz="2400" b="1">
                <a:solidFill>
                  <a:schemeClr val="bg1"/>
                </a:solidFill>
                <a:latin typeface="Helvetica" panose="020B0604020202020204" pitchFamily="34" charset="0"/>
              </a:defRPr>
            </a:lvl3pPr>
            <a:lvl4pPr marL="1600200" indent="-228600" defTabSz="812800">
              <a:spcBef>
                <a:spcPct val="20000"/>
              </a:spcBef>
              <a:buChar char="–"/>
              <a:defRPr sz="2000" b="1">
                <a:solidFill>
                  <a:schemeClr val="bg1"/>
                </a:solidFill>
                <a:latin typeface="Helvetica" panose="020B0604020202020204" pitchFamily="34" charset="0"/>
              </a:defRPr>
            </a:lvl4pPr>
            <a:lvl5pPr marL="2057400" indent="-228600" defTabSz="812800">
              <a:spcBef>
                <a:spcPct val="20000"/>
              </a:spcBef>
              <a:buChar char="»"/>
              <a:defRPr sz="2000" b="1">
                <a:solidFill>
                  <a:schemeClr val="bg1"/>
                </a:solidFill>
                <a:latin typeface="Helvetica" panose="020B0604020202020204" pitchFamily="34" charset="0"/>
              </a:defRPr>
            </a:lvl5pPr>
            <a:lvl6pPr marL="25146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722498"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FF"/>
                </a:solidFill>
                <a:effectLst/>
                <a:uLnTx/>
                <a:uFillTx/>
                <a:latin typeface="Helvetica" panose="020B0604020202020204" pitchFamily="34" charset="0"/>
                <a:ea typeface="ＭＳ Ｐゴシック" panose="020B0600070205080204" pitchFamily="34" charset="-128"/>
                <a:cs typeface="+mn-cs"/>
              </a:rPr>
              <a:t>DEFRONZO </a:t>
            </a:r>
            <a:r>
              <a:rPr kumimoji="0" lang="en-US" altLang="en-US" sz="48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ALGORITHM</a:t>
            </a:r>
          </a:p>
        </p:txBody>
      </p:sp>
      <p:sp>
        <p:nvSpPr>
          <p:cNvPr id="5" name="TextBox 8">
            <a:extLst>
              <a:ext uri="{FF2B5EF4-FFF2-40B4-BE49-F238E27FC236}">
                <a16:creationId xmlns:a16="http://schemas.microsoft.com/office/drawing/2014/main" id="{26750FDD-1D5B-41C9-9CA9-B4FE6A69E2C4}"/>
              </a:ext>
            </a:extLst>
          </p:cNvPr>
          <p:cNvSpPr txBox="1">
            <a:spLocks noChangeArrowheads="1"/>
          </p:cNvSpPr>
          <p:nvPr/>
        </p:nvSpPr>
        <p:spPr bwMode="auto">
          <a:xfrm>
            <a:off x="1890889" y="1815434"/>
            <a:ext cx="5362222" cy="2800767"/>
          </a:xfrm>
          <a:prstGeom prst="rect">
            <a:avLst/>
          </a:prstGeom>
          <a:solidFill>
            <a:schemeClr val="bg1"/>
          </a:solidFill>
          <a:ln w="9525">
            <a:solidFill>
              <a:schemeClr val="bg1"/>
            </a:solidFill>
            <a:miter lim="800000"/>
            <a:headEnd/>
            <a:tailEnd/>
          </a:ln>
        </p:spPr>
        <p:txBody>
          <a:bodyPr>
            <a:spAutoFit/>
          </a:bodyPr>
          <a:lstStyle>
            <a:lvl1pPr defTabSz="812800">
              <a:spcBef>
                <a:spcPct val="20000"/>
              </a:spcBef>
              <a:buChar char="•"/>
              <a:defRPr sz="3200" b="1">
                <a:solidFill>
                  <a:schemeClr val="bg1"/>
                </a:solidFill>
                <a:latin typeface="Helvetica" panose="020B0604020202020204" pitchFamily="34" charset="0"/>
              </a:defRPr>
            </a:lvl1pPr>
            <a:lvl2pPr marL="742950" indent="-285750" defTabSz="812800">
              <a:spcBef>
                <a:spcPct val="20000"/>
              </a:spcBef>
              <a:buChar char="–"/>
              <a:defRPr sz="2800" b="1">
                <a:solidFill>
                  <a:schemeClr val="bg1"/>
                </a:solidFill>
                <a:latin typeface="Helvetica" panose="020B0604020202020204" pitchFamily="34" charset="0"/>
              </a:defRPr>
            </a:lvl2pPr>
            <a:lvl3pPr marL="1143000" indent="-228600" defTabSz="812800">
              <a:spcBef>
                <a:spcPct val="20000"/>
              </a:spcBef>
              <a:buChar char="•"/>
              <a:defRPr sz="2400" b="1">
                <a:solidFill>
                  <a:schemeClr val="bg1"/>
                </a:solidFill>
                <a:latin typeface="Helvetica" panose="020B0604020202020204" pitchFamily="34" charset="0"/>
              </a:defRPr>
            </a:lvl3pPr>
            <a:lvl4pPr marL="1600200" indent="-228600" defTabSz="812800">
              <a:spcBef>
                <a:spcPct val="20000"/>
              </a:spcBef>
              <a:buChar char="–"/>
              <a:defRPr sz="2000" b="1">
                <a:solidFill>
                  <a:schemeClr val="bg1"/>
                </a:solidFill>
                <a:latin typeface="Helvetica" panose="020B0604020202020204" pitchFamily="34" charset="0"/>
              </a:defRPr>
            </a:lvl4pPr>
            <a:lvl5pPr marL="2057400" indent="-228600" defTabSz="812800">
              <a:spcBef>
                <a:spcPct val="20000"/>
              </a:spcBef>
              <a:buChar char="»"/>
              <a:defRPr sz="2000" b="1">
                <a:solidFill>
                  <a:schemeClr val="bg1"/>
                </a:solidFill>
                <a:latin typeface="Helvetica" panose="020B0604020202020204" pitchFamily="34" charset="0"/>
              </a:defRPr>
            </a:lvl5pPr>
            <a:lvl6pPr marL="25146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722498"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000"/>
                </a:solidFill>
                <a:effectLst/>
                <a:uLnTx/>
                <a:uFillTx/>
                <a:latin typeface="Helvetica" panose="020B0604020202020204" pitchFamily="34" charset="0"/>
                <a:ea typeface="ＭＳ Ｐゴシック" panose="020B0600070205080204" pitchFamily="34" charset="-128"/>
                <a:cs typeface="+mn-cs"/>
              </a:rPr>
              <a:t>SGLT2i</a:t>
            </a:r>
          </a:p>
          <a:p>
            <a:pPr marL="0" marR="0" lvl="0" indent="0" algn="ctr" defTabSz="722498"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000"/>
                </a:solidFill>
                <a:effectLst/>
                <a:uLnTx/>
                <a:uFillTx/>
                <a:latin typeface="Helvetica" panose="020B0604020202020204" pitchFamily="34" charset="0"/>
                <a:ea typeface="ＭＳ Ｐゴシック" panose="020B0600070205080204" pitchFamily="34" charset="-128"/>
                <a:cs typeface="+mn-cs"/>
              </a:rPr>
              <a:t>GLP-1 RA</a:t>
            </a:r>
          </a:p>
          <a:p>
            <a:pPr marL="0" marR="0" lvl="0" indent="0" algn="ctr" defTabSz="722498"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000"/>
                </a:solidFill>
                <a:effectLst/>
                <a:uLnTx/>
                <a:uFillTx/>
                <a:latin typeface="Helvetica" panose="020B0604020202020204" pitchFamily="34" charset="0"/>
                <a:ea typeface="ＭＳ Ｐゴシック" panose="020B0600070205080204" pitchFamily="34" charset="-128"/>
                <a:cs typeface="+mn-cs"/>
              </a:rPr>
              <a:t>Pioglitazone</a:t>
            </a:r>
          </a:p>
          <a:p>
            <a:pPr marL="0" marR="0" lvl="0" indent="0" algn="ctr" defTabSz="722498"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000"/>
                </a:solidFill>
                <a:effectLst/>
                <a:uLnTx/>
                <a:uFillTx/>
                <a:latin typeface="Helvetica" panose="020B0604020202020204" pitchFamily="34" charset="0"/>
                <a:ea typeface="ＭＳ Ｐゴシック" panose="020B0600070205080204" pitchFamily="34" charset="-128"/>
                <a:cs typeface="+mn-cs"/>
              </a:rPr>
              <a:t>Metformin</a:t>
            </a:r>
          </a:p>
        </p:txBody>
      </p:sp>
      <p:sp>
        <p:nvSpPr>
          <p:cNvPr id="6" name="TextBox 8">
            <a:extLst>
              <a:ext uri="{FF2B5EF4-FFF2-40B4-BE49-F238E27FC236}">
                <a16:creationId xmlns:a16="http://schemas.microsoft.com/office/drawing/2014/main" id="{E90C7A88-A0A7-4136-AD2F-F90642E32114}"/>
              </a:ext>
            </a:extLst>
          </p:cNvPr>
          <p:cNvSpPr txBox="1">
            <a:spLocks noChangeArrowheads="1"/>
          </p:cNvSpPr>
          <p:nvPr/>
        </p:nvSpPr>
        <p:spPr bwMode="auto">
          <a:xfrm>
            <a:off x="297745" y="4804380"/>
            <a:ext cx="8548510" cy="1938992"/>
          </a:xfrm>
          <a:prstGeom prst="rect">
            <a:avLst/>
          </a:prstGeom>
          <a:solidFill>
            <a:srgbClr val="FF0000"/>
          </a:solidFill>
          <a:ln w="9525">
            <a:solidFill>
              <a:srgbClr val="FF0000"/>
            </a:solidFill>
            <a:miter lim="800000"/>
            <a:headEnd/>
            <a:tailEnd/>
          </a:ln>
        </p:spPr>
        <p:txBody>
          <a:bodyPr wrap="square">
            <a:spAutoFit/>
          </a:bodyPr>
          <a:lstStyle>
            <a:lvl1pPr defTabSz="812800">
              <a:spcBef>
                <a:spcPct val="20000"/>
              </a:spcBef>
              <a:buChar char="•"/>
              <a:defRPr sz="3200" b="1">
                <a:solidFill>
                  <a:schemeClr val="bg1"/>
                </a:solidFill>
                <a:latin typeface="Helvetica" panose="020B0604020202020204" pitchFamily="34" charset="0"/>
              </a:defRPr>
            </a:lvl1pPr>
            <a:lvl2pPr marL="742950" indent="-285750" defTabSz="812800">
              <a:spcBef>
                <a:spcPct val="20000"/>
              </a:spcBef>
              <a:buChar char="–"/>
              <a:defRPr sz="2800" b="1">
                <a:solidFill>
                  <a:schemeClr val="bg1"/>
                </a:solidFill>
                <a:latin typeface="Helvetica" panose="020B0604020202020204" pitchFamily="34" charset="0"/>
              </a:defRPr>
            </a:lvl2pPr>
            <a:lvl3pPr marL="1143000" indent="-228600" defTabSz="812800">
              <a:spcBef>
                <a:spcPct val="20000"/>
              </a:spcBef>
              <a:buChar char="•"/>
              <a:defRPr sz="2400" b="1">
                <a:solidFill>
                  <a:schemeClr val="bg1"/>
                </a:solidFill>
                <a:latin typeface="Helvetica" panose="020B0604020202020204" pitchFamily="34" charset="0"/>
              </a:defRPr>
            </a:lvl3pPr>
            <a:lvl4pPr marL="1600200" indent="-228600" defTabSz="812800">
              <a:spcBef>
                <a:spcPct val="20000"/>
              </a:spcBef>
              <a:buChar char="–"/>
              <a:defRPr sz="2000" b="1">
                <a:solidFill>
                  <a:schemeClr val="bg1"/>
                </a:solidFill>
                <a:latin typeface="Helvetica" panose="020B0604020202020204" pitchFamily="34" charset="0"/>
              </a:defRPr>
            </a:lvl4pPr>
            <a:lvl5pPr marL="2057400" indent="-228600" defTabSz="812800">
              <a:spcBef>
                <a:spcPct val="20000"/>
              </a:spcBef>
              <a:buChar char="»"/>
              <a:defRPr sz="2000" b="1">
                <a:solidFill>
                  <a:schemeClr val="bg1"/>
                </a:solidFill>
                <a:latin typeface="Helvetica" panose="020B0604020202020204" pitchFamily="34" charset="0"/>
              </a:defRPr>
            </a:lvl5pPr>
            <a:lvl6pPr marL="25146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6pPr>
            <a:lvl7pPr marL="29718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7pPr>
            <a:lvl8pPr marL="34290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8pPr>
            <a:lvl9pPr marL="3886200" indent="-228600" defTabSz="812800" eaLnBrk="0" fontAlgn="base" hangingPunct="0">
              <a:spcBef>
                <a:spcPct val="20000"/>
              </a:spcBef>
              <a:spcAft>
                <a:spcPct val="0"/>
              </a:spcAft>
              <a:buChar char="»"/>
              <a:defRPr sz="2000" b="1">
                <a:solidFill>
                  <a:schemeClr val="bg1"/>
                </a:solidFill>
                <a:latin typeface="Helvetica" panose="020B0604020202020204" pitchFamily="34" charset="0"/>
              </a:defRPr>
            </a:lvl9pPr>
          </a:lstStyle>
          <a:p>
            <a:pPr marL="0" marR="0" lvl="0" indent="0" algn="ctr" defTabSz="722498"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Helvetica" panose="020B0604020202020204" pitchFamily="34" charset="0"/>
                <a:ea typeface="ＭＳ Ｐゴシック" panose="020B0600070205080204" pitchFamily="34" charset="-128"/>
                <a:cs typeface="+mn-cs"/>
              </a:rPr>
              <a:t>“IT UTILIZES THE CARDIO-RENAL-METABOLIC DRUGS IN COMBINATION”</a:t>
            </a:r>
          </a:p>
        </p:txBody>
      </p:sp>
    </p:spTree>
    <p:extLst>
      <p:ext uri="{BB962C8B-B14F-4D97-AF65-F5344CB8AC3E}">
        <p14:creationId xmlns:p14="http://schemas.microsoft.com/office/powerpoint/2010/main" val="1883107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89745" y="1218957"/>
            <a:ext cx="8364511" cy="1079743"/>
          </a:xfrm>
          <a:solidFill>
            <a:srgbClr val="FF0000"/>
          </a:solidFill>
          <a:ln>
            <a:solidFill>
              <a:srgbClr val="FF0000"/>
            </a:solidFill>
            <a:miter lim="800000"/>
            <a:headEnd/>
            <a:tailEnd/>
          </a:ln>
        </p:spPr>
        <p:txBody>
          <a:bodyPr/>
          <a:lstStyle/>
          <a:p>
            <a:r>
              <a:rPr lang="en-US" altLang="en-US" sz="2500" dirty="0">
                <a:solidFill>
                  <a:schemeClr val="bg1"/>
                </a:solidFill>
              </a:rPr>
              <a:t>Standards of Medical Care in Diabetes, Diabetes Care 45 (suppl 1), </a:t>
            </a:r>
            <a:r>
              <a:rPr lang="en-US" altLang="en-US" sz="2500" dirty="0" err="1">
                <a:solidFill>
                  <a:schemeClr val="bg1"/>
                </a:solidFill>
              </a:rPr>
              <a:t>pg</a:t>
            </a:r>
            <a:r>
              <a:rPr lang="en-US" altLang="en-US" sz="2500" dirty="0">
                <a:solidFill>
                  <a:schemeClr val="bg1"/>
                </a:solidFill>
              </a:rPr>
              <a:t> S132, 2022</a:t>
            </a:r>
          </a:p>
        </p:txBody>
      </p:sp>
      <p:sp>
        <p:nvSpPr>
          <p:cNvPr id="6" name="Rectangle 2">
            <a:extLst>
              <a:ext uri="{FF2B5EF4-FFF2-40B4-BE49-F238E27FC236}">
                <a16:creationId xmlns:a16="http://schemas.microsoft.com/office/drawing/2014/main" id="{46504EE3-F366-4973-9BC3-CC28FFAE5B49}"/>
              </a:ext>
            </a:extLst>
          </p:cNvPr>
          <p:cNvSpPr txBox="1">
            <a:spLocks noChangeArrowheads="1"/>
          </p:cNvSpPr>
          <p:nvPr/>
        </p:nvSpPr>
        <p:spPr bwMode="auto">
          <a:xfrm>
            <a:off x="299803" y="182202"/>
            <a:ext cx="8544394" cy="821802"/>
          </a:xfrm>
          <a:prstGeom prst="rect">
            <a:avLst/>
          </a:prstGeom>
          <a:solidFill>
            <a:srgbClr val="FF7308"/>
          </a:solidFill>
          <a:ln>
            <a:solidFill>
              <a:srgbClr val="FF7308"/>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911" b="1">
                <a:solidFill>
                  <a:srgbClr val="FF7308"/>
                </a:solidFill>
                <a:latin typeface="+mj-lt"/>
                <a:ea typeface="+mj-ea"/>
                <a:cs typeface="+mj-cs"/>
              </a:defRPr>
            </a:lvl1pPr>
            <a:lvl2pPr algn="ctr" rtl="0" eaLnBrk="0" fontAlgn="base" hangingPunct="0">
              <a:spcBef>
                <a:spcPct val="0"/>
              </a:spcBef>
              <a:spcAft>
                <a:spcPct val="0"/>
              </a:spcAft>
              <a:defRPr sz="3911" b="1">
                <a:solidFill>
                  <a:srgbClr val="FF7308"/>
                </a:solidFill>
                <a:latin typeface="Helvetica" pitchFamily="34" charset="0"/>
              </a:defRPr>
            </a:lvl2pPr>
            <a:lvl3pPr algn="ctr" rtl="0" eaLnBrk="0" fontAlgn="base" hangingPunct="0">
              <a:spcBef>
                <a:spcPct val="0"/>
              </a:spcBef>
              <a:spcAft>
                <a:spcPct val="0"/>
              </a:spcAft>
              <a:defRPr sz="3911" b="1">
                <a:solidFill>
                  <a:srgbClr val="FF7308"/>
                </a:solidFill>
                <a:latin typeface="Helvetica" pitchFamily="34" charset="0"/>
              </a:defRPr>
            </a:lvl3pPr>
            <a:lvl4pPr algn="ctr" rtl="0" eaLnBrk="0" fontAlgn="base" hangingPunct="0">
              <a:spcBef>
                <a:spcPct val="0"/>
              </a:spcBef>
              <a:spcAft>
                <a:spcPct val="0"/>
              </a:spcAft>
              <a:defRPr sz="3911" b="1">
                <a:solidFill>
                  <a:srgbClr val="FF7308"/>
                </a:solidFill>
                <a:latin typeface="Helvetica" pitchFamily="34" charset="0"/>
              </a:defRPr>
            </a:lvl4pPr>
            <a:lvl5pPr algn="ctr" rtl="0" eaLnBrk="0" fontAlgn="base" hangingPunct="0">
              <a:spcBef>
                <a:spcPct val="0"/>
              </a:spcBef>
              <a:spcAft>
                <a:spcPct val="0"/>
              </a:spcAft>
              <a:defRPr sz="3911" b="1">
                <a:solidFill>
                  <a:srgbClr val="FF7308"/>
                </a:solidFill>
                <a:latin typeface="Helvetica" pitchFamily="34" charset="0"/>
              </a:defRPr>
            </a:lvl5pPr>
            <a:lvl6pPr marL="406405" algn="ctr" rtl="0" eaLnBrk="0" fontAlgn="base" hangingPunct="0">
              <a:spcBef>
                <a:spcPct val="0"/>
              </a:spcBef>
              <a:spcAft>
                <a:spcPct val="0"/>
              </a:spcAft>
              <a:defRPr sz="3911" b="1">
                <a:solidFill>
                  <a:srgbClr val="FF7308"/>
                </a:solidFill>
                <a:latin typeface="Helvetica" pitchFamily="34" charset="0"/>
              </a:defRPr>
            </a:lvl6pPr>
            <a:lvl7pPr marL="812810" algn="ctr" rtl="0" eaLnBrk="0" fontAlgn="base" hangingPunct="0">
              <a:spcBef>
                <a:spcPct val="0"/>
              </a:spcBef>
              <a:spcAft>
                <a:spcPct val="0"/>
              </a:spcAft>
              <a:defRPr sz="3911" b="1">
                <a:solidFill>
                  <a:srgbClr val="FF7308"/>
                </a:solidFill>
                <a:latin typeface="Helvetica" pitchFamily="34" charset="0"/>
              </a:defRPr>
            </a:lvl7pPr>
            <a:lvl8pPr marL="1219215" algn="ctr" rtl="0" eaLnBrk="0" fontAlgn="base" hangingPunct="0">
              <a:spcBef>
                <a:spcPct val="0"/>
              </a:spcBef>
              <a:spcAft>
                <a:spcPct val="0"/>
              </a:spcAft>
              <a:defRPr sz="3911" b="1">
                <a:solidFill>
                  <a:srgbClr val="FF7308"/>
                </a:solidFill>
                <a:latin typeface="Helvetica" pitchFamily="34" charset="0"/>
              </a:defRPr>
            </a:lvl8pPr>
            <a:lvl9pPr marL="1625620" algn="ctr" rtl="0" eaLnBrk="0" fontAlgn="base" hangingPunct="0">
              <a:spcBef>
                <a:spcPct val="0"/>
              </a:spcBef>
              <a:spcAft>
                <a:spcPct val="0"/>
              </a:spcAft>
              <a:defRPr sz="3911" b="1">
                <a:solidFill>
                  <a:srgbClr val="FF7308"/>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0" cap="none" spc="0" normalizeH="0" baseline="0" noProof="0" dirty="0">
                <a:ln>
                  <a:noFill/>
                </a:ln>
                <a:solidFill>
                  <a:srgbClr val="FFFFFF"/>
                </a:solidFill>
                <a:effectLst/>
                <a:uLnTx/>
                <a:uFillTx/>
                <a:latin typeface="Helvetica"/>
                <a:ea typeface="+mj-ea"/>
                <a:cs typeface="+mj-cs"/>
              </a:rPr>
              <a:t>“COMBINATION THERAPY”</a:t>
            </a:r>
          </a:p>
        </p:txBody>
      </p:sp>
      <p:sp>
        <p:nvSpPr>
          <p:cNvPr id="2" name="TextBox 1">
            <a:extLst>
              <a:ext uri="{FF2B5EF4-FFF2-40B4-BE49-F238E27FC236}">
                <a16:creationId xmlns:a16="http://schemas.microsoft.com/office/drawing/2014/main" id="{7BCDC3E8-94F3-83CB-4E03-6D2236DD6F7D}"/>
              </a:ext>
            </a:extLst>
          </p:cNvPr>
          <p:cNvSpPr txBox="1"/>
          <p:nvPr/>
        </p:nvSpPr>
        <p:spPr>
          <a:xfrm>
            <a:off x="299803" y="2564368"/>
            <a:ext cx="8364511" cy="30469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“Because T2D is a progressive disease, maintenance of glycemic targets with monotherapy is often possible for only a few years.  Traditional recommendations have been to use stepwise addition of medications to metformin.  However, there are data to support initial combination therapy for more rapid attainment of glycemic goals and longer durability of glycemic effect (53,56)”</a:t>
            </a:r>
          </a:p>
        </p:txBody>
      </p:sp>
      <p:sp>
        <p:nvSpPr>
          <p:cNvPr id="5" name="TextBox 4">
            <a:extLst>
              <a:ext uri="{FF2B5EF4-FFF2-40B4-BE49-F238E27FC236}">
                <a16:creationId xmlns:a16="http://schemas.microsoft.com/office/drawing/2014/main" id="{16FCAF9B-516B-A39C-E1C6-0B8CC77DE06F}"/>
              </a:ext>
            </a:extLst>
          </p:cNvPr>
          <p:cNvSpPr txBox="1"/>
          <p:nvPr/>
        </p:nvSpPr>
        <p:spPr>
          <a:xfrm>
            <a:off x="299803" y="5901336"/>
            <a:ext cx="8364511"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Helvetica" charset="0"/>
                <a:ea typeface="MS PGothic" pitchFamily="34" charset="-128"/>
                <a:cs typeface="+mn-cs"/>
              </a:rPr>
              <a:t>(53) Abdul-Ghani, DeFronzo et al, Diabetes Care 44:433-39, 2021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00"/>
                </a:solidFill>
                <a:effectLst/>
                <a:uLnTx/>
                <a:uFillTx/>
                <a:latin typeface="Helvetica" charset="0"/>
                <a:ea typeface="MS PGothic" pitchFamily="34" charset="-128"/>
                <a:cs typeface="+mn-cs"/>
              </a:rPr>
              <a:t>(56) </a:t>
            </a:r>
            <a:r>
              <a:rPr kumimoji="0" lang="en-US" sz="2000" b="1" i="0" u="none" strike="noStrike" kern="1200" cap="none" spc="0" normalizeH="0" baseline="0" noProof="0" dirty="0">
                <a:ln>
                  <a:noFill/>
                </a:ln>
                <a:solidFill>
                  <a:srgbClr val="FFFF00"/>
                </a:solidFill>
                <a:effectLst/>
                <a:uLnTx/>
                <a:uFillTx/>
                <a:latin typeface="Helvetica" charset="0"/>
                <a:ea typeface="MS PGothic" pitchFamily="34" charset="-128"/>
                <a:cs typeface="+mn-cs"/>
              </a:rPr>
              <a:t>Matthews et al, Lancet 394:1519-29, 2019</a:t>
            </a:r>
          </a:p>
        </p:txBody>
      </p:sp>
    </p:spTree>
    <p:extLst>
      <p:ext uri="{BB962C8B-B14F-4D97-AF65-F5344CB8AC3E}">
        <p14:creationId xmlns:p14="http://schemas.microsoft.com/office/powerpoint/2010/main" val="410335460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EE781C3E-9CF6-D2CD-30E4-78A976106154}"/>
              </a:ext>
            </a:extLst>
          </p:cNvPr>
          <p:cNvSpPr>
            <a:spLocks noGrp="1" noChangeArrowheads="1"/>
          </p:cNvSpPr>
          <p:nvPr>
            <p:ph type="title"/>
          </p:nvPr>
        </p:nvSpPr>
        <p:spPr>
          <a:xfrm>
            <a:off x="1521178" y="2058812"/>
            <a:ext cx="6101644" cy="2740378"/>
          </a:xfrm>
          <a:solidFill>
            <a:srgbClr val="FF7308"/>
          </a:solidFill>
          <a:ln>
            <a:solidFill>
              <a:srgbClr val="FF7308"/>
            </a:solidFill>
            <a:miter lim="800000"/>
            <a:headEnd/>
            <a:tailEnd/>
          </a:ln>
        </p:spPr>
        <p:txBody>
          <a:bodyPr/>
          <a:lstStyle/>
          <a:p>
            <a:r>
              <a:rPr lang="en-US" altLang="en-US" sz="10222">
                <a:solidFill>
                  <a:srgbClr val="FFFFFF"/>
                </a:solidFill>
              </a:rPr>
              <a:t>THANK </a:t>
            </a:r>
            <a:br>
              <a:rPr lang="en-US" altLang="en-US" sz="10222">
                <a:solidFill>
                  <a:srgbClr val="FFFFFF"/>
                </a:solidFill>
              </a:rPr>
            </a:br>
            <a:r>
              <a:rPr lang="en-US" altLang="en-US" sz="10222">
                <a:solidFill>
                  <a:srgbClr val="FFFFFF"/>
                </a:solidFill>
              </a:rPr>
              <a:t>YOU!</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8867064-3867-A347-943C-767BF6875481}"/>
              </a:ext>
            </a:extLst>
          </p:cNvPr>
          <p:cNvSpPr txBox="1">
            <a:spLocks/>
          </p:cNvSpPr>
          <p:nvPr/>
        </p:nvSpPr>
        <p:spPr>
          <a:xfrm>
            <a:off x="290700" y="91877"/>
            <a:ext cx="8334000" cy="628925"/>
          </a:xfrm>
          <a:prstGeom prst="rect">
            <a:avLst/>
          </a:prstGeom>
          <a:solidFill>
            <a:srgbClr val="FF6600"/>
          </a:solidFill>
          <a:ln>
            <a:solidFill>
              <a:srgbClr val="FF6600"/>
            </a:solidFill>
          </a:ln>
        </p:spPr>
        <p:txBody>
          <a:bodyPr vert="horz" lIns="91440" tIns="45720" rIns="91440" bIns="4572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Helvetica" panose="020B0604020202020204" pitchFamily="34" charset="0"/>
                <a:ea typeface="+mj-ea"/>
                <a:cs typeface="Helvetica" panose="020B0604020202020204" pitchFamily="34" charset="0"/>
              </a:rPr>
              <a:t>HbA1c LEVELS IN GRADE</a:t>
            </a:r>
          </a:p>
        </p:txBody>
      </p:sp>
      <p:sp>
        <p:nvSpPr>
          <p:cNvPr id="38" name="TextBox 37">
            <a:extLst>
              <a:ext uri="{FF2B5EF4-FFF2-40B4-BE49-F238E27FC236}">
                <a16:creationId xmlns:a16="http://schemas.microsoft.com/office/drawing/2014/main" id="{F84A78C9-BBBF-924F-9753-78E4CDBE5B2E}"/>
              </a:ext>
            </a:extLst>
          </p:cNvPr>
          <p:cNvSpPr txBox="1"/>
          <p:nvPr/>
        </p:nvSpPr>
        <p:spPr>
          <a:xfrm>
            <a:off x="636852" y="756748"/>
            <a:ext cx="7870296"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charset="0"/>
                <a:ea typeface="MS PGothic" pitchFamily="34" charset="-128"/>
                <a:cs typeface="+mn-cs"/>
              </a:rPr>
              <a:t>Glycemia Reduction Approaches in Diabetes – A Comparative Effectiveness (Grade Study)</a:t>
            </a:r>
          </a:p>
        </p:txBody>
      </p:sp>
      <p:grpSp>
        <p:nvGrpSpPr>
          <p:cNvPr id="17" name="Group 16">
            <a:extLst>
              <a:ext uri="{FF2B5EF4-FFF2-40B4-BE49-F238E27FC236}">
                <a16:creationId xmlns:a16="http://schemas.microsoft.com/office/drawing/2014/main" id="{4C56DB1D-21EE-AD8E-667A-C7ECC384152F}"/>
              </a:ext>
            </a:extLst>
          </p:cNvPr>
          <p:cNvGrpSpPr/>
          <p:nvPr/>
        </p:nvGrpSpPr>
        <p:grpSpPr>
          <a:xfrm>
            <a:off x="290700" y="1205029"/>
            <a:ext cx="8052677" cy="5561094"/>
            <a:chOff x="792978" y="1512806"/>
            <a:chExt cx="6936716" cy="4790423"/>
          </a:xfrm>
        </p:grpSpPr>
        <p:pic>
          <p:nvPicPr>
            <p:cNvPr id="16" name="Picture 15">
              <a:extLst>
                <a:ext uri="{FF2B5EF4-FFF2-40B4-BE49-F238E27FC236}">
                  <a16:creationId xmlns:a16="http://schemas.microsoft.com/office/drawing/2014/main" id="{C47411E2-B374-7D08-1A17-E7F35599F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320" y="1760474"/>
              <a:ext cx="4139262" cy="3534384"/>
            </a:xfrm>
            <a:prstGeom prst="rect">
              <a:avLst/>
            </a:prstGeom>
          </p:spPr>
        </p:pic>
        <p:sp>
          <p:nvSpPr>
            <p:cNvPr id="68" name="Google Shape;4135;p249">
              <a:extLst>
                <a:ext uri="{FF2B5EF4-FFF2-40B4-BE49-F238E27FC236}">
                  <a16:creationId xmlns:a16="http://schemas.microsoft.com/office/drawing/2014/main" id="{65725AE4-C5BC-194C-B12A-B5D911766ADF}"/>
                </a:ext>
              </a:extLst>
            </p:cNvPr>
            <p:cNvSpPr/>
            <p:nvPr/>
          </p:nvSpPr>
          <p:spPr>
            <a:xfrm>
              <a:off x="2154175" y="1512806"/>
              <a:ext cx="69485" cy="4065367"/>
            </a:xfrm>
            <a:custGeom>
              <a:avLst/>
              <a:gdLst/>
              <a:ahLst/>
              <a:cxnLst/>
              <a:rect l="l" t="t" r="r" b="b"/>
              <a:pathLst>
                <a:path w="120000" h="2838450" extrusionOk="0">
                  <a:moveTo>
                    <a:pt x="0" y="0"/>
                  </a:moveTo>
                  <a:lnTo>
                    <a:pt x="0" y="283845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70" name="Google Shape;4137;p249">
              <a:extLst>
                <a:ext uri="{FF2B5EF4-FFF2-40B4-BE49-F238E27FC236}">
                  <a16:creationId xmlns:a16="http://schemas.microsoft.com/office/drawing/2014/main" id="{32768B46-DC20-AE4D-9D78-38E562FCAFA3}"/>
                </a:ext>
              </a:extLst>
            </p:cNvPr>
            <p:cNvSpPr txBox="1"/>
            <p:nvPr/>
          </p:nvSpPr>
          <p:spPr>
            <a:xfrm>
              <a:off x="989172" y="3359679"/>
              <a:ext cx="1331503" cy="51454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2000" b="1" i="0" u="none" strike="noStrike" kern="0" cap="none" spc="0" normalizeH="0" baseline="0" noProof="0" dirty="0">
                  <a:ln>
                    <a:noFill/>
                  </a:ln>
                  <a:solidFill>
                    <a:prstClr val="white"/>
                  </a:solidFill>
                  <a:effectLst/>
                  <a:uLnTx/>
                  <a:uFillTx/>
                  <a:latin typeface="Arial"/>
                  <a:ea typeface="Arial"/>
                  <a:cs typeface="Arial"/>
                  <a:sym typeface="Arial"/>
                </a:rPr>
                <a:t>7.0 -</a:t>
              </a:r>
              <a:endParaRPr kumimoji="0" sz="20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71" name="Google Shape;4139;p249">
              <a:extLst>
                <a:ext uri="{FF2B5EF4-FFF2-40B4-BE49-F238E27FC236}">
                  <a16:creationId xmlns:a16="http://schemas.microsoft.com/office/drawing/2014/main" id="{17730601-2BF8-D645-B78B-8588500D72FB}"/>
                </a:ext>
              </a:extLst>
            </p:cNvPr>
            <p:cNvSpPr txBox="1"/>
            <p:nvPr/>
          </p:nvSpPr>
          <p:spPr>
            <a:xfrm>
              <a:off x="1154296" y="4885765"/>
              <a:ext cx="1166379" cy="28023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2000" b="1" i="0" u="none" strike="noStrike" kern="0" cap="none" spc="0" normalizeH="0" baseline="0" noProof="0" dirty="0">
                  <a:ln>
                    <a:noFill/>
                  </a:ln>
                  <a:solidFill>
                    <a:prstClr val="white"/>
                  </a:solidFill>
                  <a:effectLst/>
                  <a:uLnTx/>
                  <a:uFillTx/>
                  <a:latin typeface="Arial"/>
                  <a:ea typeface="Arial"/>
                  <a:cs typeface="Arial"/>
                  <a:sym typeface="Arial"/>
                </a:rPr>
                <a:t>6.6 -</a:t>
              </a:r>
              <a:endParaRPr kumimoji="0" sz="20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72" name="Google Shape;4142;p249">
              <a:extLst>
                <a:ext uri="{FF2B5EF4-FFF2-40B4-BE49-F238E27FC236}">
                  <a16:creationId xmlns:a16="http://schemas.microsoft.com/office/drawing/2014/main" id="{BEE9A201-ED5D-C849-BF71-A468189C9F2C}"/>
                </a:ext>
              </a:extLst>
            </p:cNvPr>
            <p:cNvSpPr txBox="1"/>
            <p:nvPr/>
          </p:nvSpPr>
          <p:spPr>
            <a:xfrm>
              <a:off x="1941958" y="5535101"/>
              <a:ext cx="562681" cy="514546"/>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0</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74" name="Google Shape;4143;p249">
              <a:extLst>
                <a:ext uri="{FF2B5EF4-FFF2-40B4-BE49-F238E27FC236}">
                  <a16:creationId xmlns:a16="http://schemas.microsoft.com/office/drawing/2014/main" id="{71EA15D3-909E-1842-AE70-B34280A5F89F}"/>
                </a:ext>
              </a:extLst>
            </p:cNvPr>
            <p:cNvSpPr txBox="1"/>
            <p:nvPr/>
          </p:nvSpPr>
          <p:spPr>
            <a:xfrm>
              <a:off x="2500550"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6</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75" name="Google Shape;4146;p249">
              <a:extLst>
                <a:ext uri="{FF2B5EF4-FFF2-40B4-BE49-F238E27FC236}">
                  <a16:creationId xmlns:a16="http://schemas.microsoft.com/office/drawing/2014/main" id="{AA72F9A0-6FC0-F542-9524-8CCC9AC66F25}"/>
                </a:ext>
              </a:extLst>
            </p:cNvPr>
            <p:cNvSpPr/>
            <p:nvPr/>
          </p:nvSpPr>
          <p:spPr>
            <a:xfrm rot="16200000">
              <a:off x="2354547"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76" name="Google Shape;4147;p249">
              <a:extLst>
                <a:ext uri="{FF2B5EF4-FFF2-40B4-BE49-F238E27FC236}">
                  <a16:creationId xmlns:a16="http://schemas.microsoft.com/office/drawing/2014/main" id="{FD70C43E-3285-6E47-9108-0DD0827AA1C6}"/>
                </a:ext>
              </a:extLst>
            </p:cNvPr>
            <p:cNvSpPr txBox="1"/>
            <p:nvPr/>
          </p:nvSpPr>
          <p:spPr>
            <a:xfrm>
              <a:off x="3486662"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18</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78" name="Google Shape;4148;p249">
              <a:extLst>
                <a:ext uri="{FF2B5EF4-FFF2-40B4-BE49-F238E27FC236}">
                  <a16:creationId xmlns:a16="http://schemas.microsoft.com/office/drawing/2014/main" id="{0E846EB0-0B2C-D24F-8668-469AEA998FE7}"/>
                </a:ext>
              </a:extLst>
            </p:cNvPr>
            <p:cNvSpPr/>
            <p:nvPr/>
          </p:nvSpPr>
          <p:spPr>
            <a:xfrm rot="16200000">
              <a:off x="2828853"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80" name="Google Shape;4149;p249">
              <a:extLst>
                <a:ext uri="{FF2B5EF4-FFF2-40B4-BE49-F238E27FC236}">
                  <a16:creationId xmlns:a16="http://schemas.microsoft.com/office/drawing/2014/main" id="{8849F681-265E-A248-A018-6EAA1A5D4454}"/>
                </a:ext>
              </a:extLst>
            </p:cNvPr>
            <p:cNvSpPr txBox="1"/>
            <p:nvPr/>
          </p:nvSpPr>
          <p:spPr>
            <a:xfrm>
              <a:off x="4011991"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24</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82" name="Google Shape;4150;p249">
              <a:extLst>
                <a:ext uri="{FF2B5EF4-FFF2-40B4-BE49-F238E27FC236}">
                  <a16:creationId xmlns:a16="http://schemas.microsoft.com/office/drawing/2014/main" id="{34C8423B-FD40-5E44-8CAE-906FB233EC6A}"/>
                </a:ext>
              </a:extLst>
            </p:cNvPr>
            <p:cNvSpPr/>
            <p:nvPr/>
          </p:nvSpPr>
          <p:spPr>
            <a:xfrm rot="16200000">
              <a:off x="3308586"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83" name="Google Shape;4151;p249">
              <a:extLst>
                <a:ext uri="{FF2B5EF4-FFF2-40B4-BE49-F238E27FC236}">
                  <a16:creationId xmlns:a16="http://schemas.microsoft.com/office/drawing/2014/main" id="{3942CC7B-7ED5-1245-9FC2-AFDF1B42B014}"/>
                </a:ext>
              </a:extLst>
            </p:cNvPr>
            <p:cNvSpPr txBox="1"/>
            <p:nvPr/>
          </p:nvSpPr>
          <p:spPr>
            <a:xfrm>
              <a:off x="4537322"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30</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84" name="Google Shape;4152;p249">
              <a:extLst>
                <a:ext uri="{FF2B5EF4-FFF2-40B4-BE49-F238E27FC236}">
                  <a16:creationId xmlns:a16="http://schemas.microsoft.com/office/drawing/2014/main" id="{3F57EFBB-296E-314E-8EEA-CBC6021D22FA}"/>
                </a:ext>
              </a:extLst>
            </p:cNvPr>
            <p:cNvSpPr/>
            <p:nvPr/>
          </p:nvSpPr>
          <p:spPr>
            <a:xfrm rot="16200000">
              <a:off x="3817460"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85" name="Google Shape;4161;p249">
              <a:extLst>
                <a:ext uri="{FF2B5EF4-FFF2-40B4-BE49-F238E27FC236}">
                  <a16:creationId xmlns:a16="http://schemas.microsoft.com/office/drawing/2014/main" id="{A297A263-7F87-8E43-9168-3AC2FF0274A4}"/>
                </a:ext>
              </a:extLst>
            </p:cNvPr>
            <p:cNvSpPr txBox="1"/>
            <p:nvPr/>
          </p:nvSpPr>
          <p:spPr>
            <a:xfrm>
              <a:off x="1141374" y="2627526"/>
              <a:ext cx="1179298" cy="51454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2000" b="1" i="0" u="none" strike="noStrike" kern="0" cap="none" spc="0" normalizeH="0" baseline="0" noProof="0" dirty="0">
                  <a:ln>
                    <a:noFill/>
                  </a:ln>
                  <a:solidFill>
                    <a:prstClr val="white"/>
                  </a:solidFill>
                  <a:effectLst/>
                  <a:uLnTx/>
                  <a:uFillTx/>
                  <a:latin typeface="Arial"/>
                  <a:ea typeface="Arial"/>
                  <a:cs typeface="Arial"/>
                  <a:sym typeface="Arial"/>
                </a:rPr>
                <a:t>7.2 -</a:t>
              </a:r>
              <a:endParaRPr kumimoji="0" sz="20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86" name="Google Shape;4163;p249">
              <a:extLst>
                <a:ext uri="{FF2B5EF4-FFF2-40B4-BE49-F238E27FC236}">
                  <a16:creationId xmlns:a16="http://schemas.microsoft.com/office/drawing/2014/main" id="{FDD8E7B0-82FB-FC44-9F26-225F703E2718}"/>
                </a:ext>
              </a:extLst>
            </p:cNvPr>
            <p:cNvSpPr txBox="1"/>
            <p:nvPr/>
          </p:nvSpPr>
          <p:spPr>
            <a:xfrm>
              <a:off x="1085130" y="1895373"/>
              <a:ext cx="1235544" cy="514548"/>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2000" b="1" i="0" u="none" strike="noStrike" kern="0" cap="none" spc="0" normalizeH="0" baseline="0" noProof="0" dirty="0">
                  <a:ln>
                    <a:noFill/>
                  </a:ln>
                  <a:solidFill>
                    <a:prstClr val="white"/>
                  </a:solidFill>
                  <a:effectLst/>
                  <a:uLnTx/>
                  <a:uFillTx/>
                  <a:latin typeface="Arial"/>
                  <a:ea typeface="Arial"/>
                  <a:cs typeface="Arial"/>
                  <a:sym typeface="Arial"/>
                </a:rPr>
                <a:t>7.4 - </a:t>
              </a:r>
              <a:endParaRPr kumimoji="0" sz="20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87" name="Google Shape;4139;p249">
              <a:extLst>
                <a:ext uri="{FF2B5EF4-FFF2-40B4-BE49-F238E27FC236}">
                  <a16:creationId xmlns:a16="http://schemas.microsoft.com/office/drawing/2014/main" id="{0798D9C2-F871-D349-AEF2-36C543681EC0}"/>
                </a:ext>
              </a:extLst>
            </p:cNvPr>
            <p:cNvSpPr txBox="1"/>
            <p:nvPr/>
          </p:nvSpPr>
          <p:spPr>
            <a:xfrm>
              <a:off x="792978" y="4091832"/>
              <a:ext cx="1527695" cy="576326"/>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2000" b="1" i="0" u="none" strike="noStrike" kern="0" cap="none" spc="0" normalizeH="0" baseline="0" noProof="0" dirty="0">
                  <a:ln>
                    <a:noFill/>
                  </a:ln>
                  <a:solidFill>
                    <a:prstClr val="white"/>
                  </a:solidFill>
                  <a:effectLst/>
                  <a:uLnTx/>
                  <a:uFillTx/>
                  <a:latin typeface="Arial"/>
                  <a:ea typeface="Arial"/>
                  <a:cs typeface="Arial"/>
                  <a:sym typeface="Arial"/>
                </a:rPr>
                <a:t>6.8 -</a:t>
              </a:r>
              <a:endParaRPr kumimoji="0" sz="20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88" name="Google Shape;4147;p249">
              <a:extLst>
                <a:ext uri="{FF2B5EF4-FFF2-40B4-BE49-F238E27FC236}">
                  <a16:creationId xmlns:a16="http://schemas.microsoft.com/office/drawing/2014/main" id="{BD9C5A99-8026-B946-B974-FF05EE2B1476}"/>
                </a:ext>
              </a:extLst>
            </p:cNvPr>
            <p:cNvSpPr txBox="1"/>
            <p:nvPr/>
          </p:nvSpPr>
          <p:spPr>
            <a:xfrm>
              <a:off x="2961332"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12</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89" name="Google Shape;4151;p249">
              <a:extLst>
                <a:ext uri="{FF2B5EF4-FFF2-40B4-BE49-F238E27FC236}">
                  <a16:creationId xmlns:a16="http://schemas.microsoft.com/office/drawing/2014/main" id="{CD95E66D-BC59-2C48-88F6-9AECA87F6DA6}"/>
                </a:ext>
              </a:extLst>
            </p:cNvPr>
            <p:cNvSpPr txBox="1"/>
            <p:nvPr/>
          </p:nvSpPr>
          <p:spPr>
            <a:xfrm>
              <a:off x="4994061"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36</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90" name="Google Shape;4147;p249">
              <a:extLst>
                <a:ext uri="{FF2B5EF4-FFF2-40B4-BE49-F238E27FC236}">
                  <a16:creationId xmlns:a16="http://schemas.microsoft.com/office/drawing/2014/main" id="{47B24DD5-3E0D-2B40-8669-028998E1AA26}"/>
                </a:ext>
              </a:extLst>
            </p:cNvPr>
            <p:cNvSpPr txBox="1"/>
            <p:nvPr/>
          </p:nvSpPr>
          <p:spPr>
            <a:xfrm>
              <a:off x="5450801"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42</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91" name="Google Shape;4147;p249">
              <a:extLst>
                <a:ext uri="{FF2B5EF4-FFF2-40B4-BE49-F238E27FC236}">
                  <a16:creationId xmlns:a16="http://schemas.microsoft.com/office/drawing/2014/main" id="{09AE8A6E-F712-6B40-9AF8-398AFE6552F4}"/>
                </a:ext>
              </a:extLst>
            </p:cNvPr>
            <p:cNvSpPr txBox="1"/>
            <p:nvPr/>
          </p:nvSpPr>
          <p:spPr>
            <a:xfrm>
              <a:off x="5954373"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48</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92" name="Google Shape;4149;p249">
              <a:extLst>
                <a:ext uri="{FF2B5EF4-FFF2-40B4-BE49-F238E27FC236}">
                  <a16:creationId xmlns:a16="http://schemas.microsoft.com/office/drawing/2014/main" id="{D8335CC3-9436-4445-BB6A-3AA50851023C}"/>
                </a:ext>
              </a:extLst>
            </p:cNvPr>
            <p:cNvSpPr txBox="1"/>
            <p:nvPr/>
          </p:nvSpPr>
          <p:spPr>
            <a:xfrm>
              <a:off x="6501604" y="5535101"/>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54</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93" name="Google Shape;4151;p249">
              <a:extLst>
                <a:ext uri="{FF2B5EF4-FFF2-40B4-BE49-F238E27FC236}">
                  <a16:creationId xmlns:a16="http://schemas.microsoft.com/office/drawing/2014/main" id="{84890CEB-3A82-ED40-8D7D-DCF9A2144D15}"/>
                </a:ext>
              </a:extLst>
            </p:cNvPr>
            <p:cNvSpPr txBox="1"/>
            <p:nvPr/>
          </p:nvSpPr>
          <p:spPr>
            <a:xfrm>
              <a:off x="6973143" y="5545860"/>
              <a:ext cx="690780" cy="51454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 typeface="Arial"/>
                <a:buNone/>
                <a:tabLst/>
                <a:defRPr/>
              </a:pPr>
              <a:r>
                <a:rPr kumimoji="0" lang="en-US" sz="1600" b="1" i="0" u="none" strike="noStrike" kern="0" cap="none" spc="0" normalizeH="0" baseline="0" noProof="0" dirty="0">
                  <a:ln>
                    <a:noFill/>
                  </a:ln>
                  <a:solidFill>
                    <a:prstClr val="white"/>
                  </a:solidFill>
                  <a:effectLst/>
                  <a:uLnTx/>
                  <a:uFillTx/>
                  <a:latin typeface="Arial"/>
                  <a:ea typeface="Arial"/>
                  <a:cs typeface="Arial"/>
                  <a:sym typeface="Arial"/>
                </a:rPr>
                <a:t>60</a:t>
              </a:r>
              <a:endParaRPr kumimoji="0" sz="1400" b="0" i="0" u="none" strike="noStrike" kern="0" cap="none" spc="0" normalizeH="0" baseline="0" noProof="0" dirty="0">
                <a:ln>
                  <a:noFill/>
                </a:ln>
                <a:solidFill>
                  <a:prstClr val="white"/>
                </a:solidFill>
                <a:effectLst/>
                <a:uLnTx/>
                <a:uFillTx/>
                <a:latin typeface="Arial"/>
                <a:ea typeface="MS PGothic" pitchFamily="34" charset="-128"/>
                <a:cs typeface="Arial"/>
                <a:sym typeface="Arial"/>
              </a:endParaRPr>
            </a:p>
          </p:txBody>
        </p:sp>
        <p:sp>
          <p:nvSpPr>
            <p:cNvPr id="98" name="Google Shape;4148;p249">
              <a:extLst>
                <a:ext uri="{FF2B5EF4-FFF2-40B4-BE49-F238E27FC236}">
                  <a16:creationId xmlns:a16="http://schemas.microsoft.com/office/drawing/2014/main" id="{C9413239-B1D4-D54E-A615-7DDD350C64E7}"/>
                </a:ext>
              </a:extLst>
            </p:cNvPr>
            <p:cNvSpPr/>
            <p:nvPr/>
          </p:nvSpPr>
          <p:spPr>
            <a:xfrm rot="16200000">
              <a:off x="4319416"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99" name="Google Shape;4150;p249">
              <a:extLst>
                <a:ext uri="{FF2B5EF4-FFF2-40B4-BE49-F238E27FC236}">
                  <a16:creationId xmlns:a16="http://schemas.microsoft.com/office/drawing/2014/main" id="{758896D5-1922-1343-BCED-6033B6CDD4CE}"/>
                </a:ext>
              </a:extLst>
            </p:cNvPr>
            <p:cNvSpPr/>
            <p:nvPr/>
          </p:nvSpPr>
          <p:spPr>
            <a:xfrm rot="16200000">
              <a:off x="4848200"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101" name="Google Shape;4152;p249">
              <a:extLst>
                <a:ext uri="{FF2B5EF4-FFF2-40B4-BE49-F238E27FC236}">
                  <a16:creationId xmlns:a16="http://schemas.microsoft.com/office/drawing/2014/main" id="{611B10CD-F622-B84E-8C7A-8718BB06A997}"/>
                </a:ext>
              </a:extLst>
            </p:cNvPr>
            <p:cNvSpPr/>
            <p:nvPr/>
          </p:nvSpPr>
          <p:spPr>
            <a:xfrm rot="16200000">
              <a:off x="5357074"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102" name="Google Shape;4148;p249">
              <a:extLst>
                <a:ext uri="{FF2B5EF4-FFF2-40B4-BE49-F238E27FC236}">
                  <a16:creationId xmlns:a16="http://schemas.microsoft.com/office/drawing/2014/main" id="{981DE4CB-9774-2B45-BEE1-6CC5D0FC6F88}"/>
                </a:ext>
              </a:extLst>
            </p:cNvPr>
            <p:cNvSpPr/>
            <p:nvPr/>
          </p:nvSpPr>
          <p:spPr>
            <a:xfrm rot="16200000">
              <a:off x="5809982"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112" name="Google Shape;4150;p249">
              <a:extLst>
                <a:ext uri="{FF2B5EF4-FFF2-40B4-BE49-F238E27FC236}">
                  <a16:creationId xmlns:a16="http://schemas.microsoft.com/office/drawing/2014/main" id="{624A2043-5911-6541-8AA6-E25CC736CC4C}"/>
                </a:ext>
              </a:extLst>
            </p:cNvPr>
            <p:cNvSpPr/>
            <p:nvPr/>
          </p:nvSpPr>
          <p:spPr>
            <a:xfrm rot="16200000">
              <a:off x="6289714"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400"/>
                <a:buFont typeface="Helvetica Neue"/>
                <a:buNone/>
                <a:tabLst/>
                <a:defRPr/>
              </a:pPr>
              <a:endParaRPr kumimoji="0" sz="14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115" name="Google Shape;4152;p249">
              <a:extLst>
                <a:ext uri="{FF2B5EF4-FFF2-40B4-BE49-F238E27FC236}">
                  <a16:creationId xmlns:a16="http://schemas.microsoft.com/office/drawing/2014/main" id="{31BD2A69-129E-FF4A-AF4D-FF930F2CCE0C}"/>
                </a:ext>
              </a:extLst>
            </p:cNvPr>
            <p:cNvSpPr/>
            <p:nvPr/>
          </p:nvSpPr>
          <p:spPr>
            <a:xfrm rot="16200000">
              <a:off x="6847640" y="5542598"/>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116" name="Google Shape;4152;p249">
              <a:extLst>
                <a:ext uri="{FF2B5EF4-FFF2-40B4-BE49-F238E27FC236}">
                  <a16:creationId xmlns:a16="http://schemas.microsoft.com/office/drawing/2014/main" id="{E73D5CAB-4130-9340-89A7-9EA309774B12}"/>
                </a:ext>
              </a:extLst>
            </p:cNvPr>
            <p:cNvSpPr/>
            <p:nvPr/>
          </p:nvSpPr>
          <p:spPr>
            <a:xfrm rot="16200000">
              <a:off x="7275462" y="5561671"/>
              <a:ext cx="77425" cy="62430"/>
            </a:xfrm>
            <a:custGeom>
              <a:avLst/>
              <a:gdLst/>
              <a:ahLst/>
              <a:cxnLst/>
              <a:rect l="l" t="t" r="r" b="b"/>
              <a:pathLst>
                <a:path w="63500" h="120000" extrusionOk="0">
                  <a:moveTo>
                    <a:pt x="63500" y="0"/>
                  </a:moveTo>
                  <a:lnTo>
                    <a:pt x="0" y="0"/>
                  </a:lnTo>
                </a:path>
              </a:pathLst>
            </a:custGeom>
            <a:noFill/>
            <a:ln w="28575"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600"/>
                <a:buFont typeface="Helvetica Neue"/>
                <a:buNone/>
                <a:tabLst/>
                <a:defRPr/>
              </a:pPr>
              <a:endParaRPr kumimoji="0" sz="16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143" name="TextBox 142">
              <a:extLst>
                <a:ext uri="{FF2B5EF4-FFF2-40B4-BE49-F238E27FC236}">
                  <a16:creationId xmlns:a16="http://schemas.microsoft.com/office/drawing/2014/main" id="{E37BD41E-6FF7-BB47-918E-EE0F5989CE23}"/>
                </a:ext>
              </a:extLst>
            </p:cNvPr>
            <p:cNvSpPr txBox="1"/>
            <p:nvPr/>
          </p:nvSpPr>
          <p:spPr>
            <a:xfrm>
              <a:off x="6397079" y="2798658"/>
              <a:ext cx="1178529"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Helvetica" charset="0"/>
                  <a:ea typeface="MS PGothic" pitchFamily="34" charset="-128"/>
                  <a:cs typeface="+mn-cs"/>
                </a:rPr>
                <a:t>Sitagliptin</a:t>
              </a:r>
            </a:p>
          </p:txBody>
        </p:sp>
        <p:sp>
          <p:nvSpPr>
            <p:cNvPr id="144" name="TextBox 143">
              <a:extLst>
                <a:ext uri="{FF2B5EF4-FFF2-40B4-BE49-F238E27FC236}">
                  <a16:creationId xmlns:a16="http://schemas.microsoft.com/office/drawing/2014/main" id="{77188FA9-3302-E844-B461-4FBE14A03EB4}"/>
                </a:ext>
              </a:extLst>
            </p:cNvPr>
            <p:cNvSpPr txBox="1"/>
            <p:nvPr/>
          </p:nvSpPr>
          <p:spPr>
            <a:xfrm>
              <a:off x="6413307" y="2448979"/>
              <a:ext cx="1316387"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charset="0"/>
                  <a:ea typeface="MS PGothic" pitchFamily="34" charset="-128"/>
                  <a:cs typeface="+mn-cs"/>
                </a:rPr>
                <a:t>Glimepiride</a:t>
              </a:r>
            </a:p>
          </p:txBody>
        </p:sp>
        <p:sp>
          <p:nvSpPr>
            <p:cNvPr id="145" name="TextBox 144">
              <a:extLst>
                <a:ext uri="{FF2B5EF4-FFF2-40B4-BE49-F238E27FC236}">
                  <a16:creationId xmlns:a16="http://schemas.microsoft.com/office/drawing/2014/main" id="{EEE10E67-C7D0-3844-BA84-DEBF71D17B6C}"/>
                </a:ext>
              </a:extLst>
            </p:cNvPr>
            <p:cNvSpPr txBox="1"/>
            <p:nvPr/>
          </p:nvSpPr>
          <p:spPr>
            <a:xfrm>
              <a:off x="6461873" y="3240554"/>
              <a:ext cx="1018227"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CFF"/>
                  </a:solidFill>
                  <a:effectLst/>
                  <a:uLnTx/>
                  <a:uFillTx/>
                  <a:latin typeface="Helvetica" charset="0"/>
                  <a:ea typeface="MS PGothic" pitchFamily="34" charset="-128"/>
                  <a:cs typeface="+mn-cs"/>
                </a:rPr>
                <a:t>Glargine</a:t>
              </a:r>
            </a:p>
          </p:txBody>
        </p:sp>
        <p:sp>
          <p:nvSpPr>
            <p:cNvPr id="146" name="TextBox 145">
              <a:extLst>
                <a:ext uri="{FF2B5EF4-FFF2-40B4-BE49-F238E27FC236}">
                  <a16:creationId xmlns:a16="http://schemas.microsoft.com/office/drawing/2014/main" id="{67CA15F3-DF23-324D-A7BD-2247449892F9}"/>
                </a:ext>
              </a:extLst>
            </p:cNvPr>
            <p:cNvSpPr txBox="1"/>
            <p:nvPr/>
          </p:nvSpPr>
          <p:spPr>
            <a:xfrm>
              <a:off x="6443690" y="2987166"/>
              <a:ext cx="1234633"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6600"/>
                  </a:solidFill>
                  <a:effectLst/>
                  <a:uLnTx/>
                  <a:uFillTx/>
                  <a:latin typeface="Helvetica" charset="0"/>
                  <a:ea typeface="MS PGothic" pitchFamily="34" charset="-128"/>
                  <a:cs typeface="+mn-cs"/>
                </a:rPr>
                <a:t>Liraglutide</a:t>
              </a:r>
            </a:p>
          </p:txBody>
        </p:sp>
        <p:sp>
          <p:nvSpPr>
            <p:cNvPr id="147" name="TextBox 146">
              <a:extLst>
                <a:ext uri="{FF2B5EF4-FFF2-40B4-BE49-F238E27FC236}">
                  <a16:creationId xmlns:a16="http://schemas.microsoft.com/office/drawing/2014/main" id="{C078B6AD-3D78-F340-9D22-1F02E5076051}"/>
                </a:ext>
              </a:extLst>
            </p:cNvPr>
            <p:cNvSpPr txBox="1"/>
            <p:nvPr/>
          </p:nvSpPr>
          <p:spPr>
            <a:xfrm>
              <a:off x="4307508" y="4830350"/>
              <a:ext cx="3383683"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Helvetica" charset="0"/>
                  <a:ea typeface="MS PGothic" pitchFamily="34" charset="-128"/>
                  <a:cs typeface="+mn-cs"/>
                </a:rPr>
                <a:t>Kruskal-Wallis p&lt;0.001 At year 4.</a:t>
              </a:r>
            </a:p>
          </p:txBody>
        </p:sp>
        <p:sp>
          <p:nvSpPr>
            <p:cNvPr id="148" name="TextBox 147">
              <a:extLst>
                <a:ext uri="{FF2B5EF4-FFF2-40B4-BE49-F238E27FC236}">
                  <a16:creationId xmlns:a16="http://schemas.microsoft.com/office/drawing/2014/main" id="{944157E1-BDF3-2D44-901E-4B8A24CFAF88}"/>
                </a:ext>
              </a:extLst>
            </p:cNvPr>
            <p:cNvSpPr txBox="1"/>
            <p:nvPr/>
          </p:nvSpPr>
          <p:spPr>
            <a:xfrm rot="16200000">
              <a:off x="694249" y="3250000"/>
              <a:ext cx="1725152" cy="461665"/>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anose="020B0604020202020204" pitchFamily="34" charset="0"/>
                  <a:ea typeface="MS PGothic" pitchFamily="34" charset="-128"/>
                  <a:cs typeface="Helvetica" panose="020B0604020202020204" pitchFamily="34" charset="0"/>
                </a:rPr>
                <a:t>HbA1c (%)</a:t>
              </a:r>
              <a:endParaRPr kumimoji="0" lang="en-US" sz="2400" b="0" i="0" u="none" strike="noStrike" kern="1200" cap="none" spc="0" normalizeH="0" baseline="0" noProof="0" dirty="0">
                <a:ln>
                  <a:noFill/>
                </a:ln>
                <a:solidFill>
                  <a:prstClr val="white"/>
                </a:solidFill>
                <a:effectLst/>
                <a:uLnTx/>
                <a:uFillTx/>
                <a:latin typeface="Helvetica" charset="0"/>
                <a:ea typeface="MS PGothic" pitchFamily="34" charset="-128"/>
                <a:cs typeface="+mn-cs"/>
              </a:endParaRPr>
            </a:p>
          </p:txBody>
        </p:sp>
        <p:cxnSp>
          <p:nvCxnSpPr>
            <p:cNvPr id="149" name="Straight Connector 148">
              <a:extLst>
                <a:ext uri="{FF2B5EF4-FFF2-40B4-BE49-F238E27FC236}">
                  <a16:creationId xmlns:a16="http://schemas.microsoft.com/office/drawing/2014/main" id="{D0FED9DA-E3E0-2E40-8C97-DD95D8A4E567}"/>
                </a:ext>
              </a:extLst>
            </p:cNvPr>
            <p:cNvCxnSpPr>
              <a:cxnSpLocks/>
            </p:cNvCxnSpPr>
            <p:nvPr/>
          </p:nvCxnSpPr>
          <p:spPr>
            <a:xfrm>
              <a:off x="2140264" y="5535101"/>
              <a:ext cx="541997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487FCABD-8A21-1D4F-B820-22523EA1BEB3}"/>
                </a:ext>
              </a:extLst>
            </p:cNvPr>
            <p:cNvSpPr txBox="1"/>
            <p:nvPr/>
          </p:nvSpPr>
          <p:spPr>
            <a:xfrm>
              <a:off x="4353013" y="5903119"/>
              <a:ext cx="95410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charset="0"/>
                  <a:ea typeface="MS PGothic" pitchFamily="34" charset="-128"/>
                  <a:cs typeface="+mn-cs"/>
                </a:rPr>
                <a:t>Month</a:t>
              </a:r>
            </a:p>
          </p:txBody>
        </p:sp>
      </p:grpSp>
      <p:sp>
        <p:nvSpPr>
          <p:cNvPr id="2" name="TextBox 1">
            <a:extLst>
              <a:ext uri="{FF2B5EF4-FFF2-40B4-BE49-F238E27FC236}">
                <a16:creationId xmlns:a16="http://schemas.microsoft.com/office/drawing/2014/main" id="{F390890A-ED2B-F6B6-3B85-DE63F1EE1D1F}"/>
              </a:ext>
            </a:extLst>
          </p:cNvPr>
          <p:cNvSpPr txBox="1"/>
          <p:nvPr/>
        </p:nvSpPr>
        <p:spPr>
          <a:xfrm>
            <a:off x="3421470" y="1087108"/>
            <a:ext cx="2242922" cy="307777"/>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Helvetica" charset="0"/>
                <a:ea typeface="MS PGothic" pitchFamily="34" charset="-128"/>
                <a:cs typeface="+mn-cs"/>
              </a:rPr>
              <a:t>NEJM 387:1063-74, 2022</a:t>
            </a:r>
          </a:p>
        </p:txBody>
      </p:sp>
      <p:sp>
        <p:nvSpPr>
          <p:cNvPr id="3" name="TextBox 2">
            <a:extLst>
              <a:ext uri="{FF2B5EF4-FFF2-40B4-BE49-F238E27FC236}">
                <a16:creationId xmlns:a16="http://schemas.microsoft.com/office/drawing/2014/main" id="{B3FAE9B8-9022-0C48-DCBF-36EDFF69BB74}"/>
              </a:ext>
            </a:extLst>
          </p:cNvPr>
          <p:cNvSpPr txBox="1"/>
          <p:nvPr/>
        </p:nvSpPr>
        <p:spPr>
          <a:xfrm>
            <a:off x="2735279" y="1966586"/>
            <a:ext cx="2056973" cy="923330"/>
          </a:xfrm>
          <a:prstGeom prst="rect">
            <a:avLst/>
          </a:prstGeom>
          <a:solidFill>
            <a:schemeClr val="bg1"/>
          </a:solidFill>
          <a:ln>
            <a:solidFill>
              <a:schemeClr val="bg1"/>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Helvetica" charset="0"/>
                <a:ea typeface="MS PGothic" pitchFamily="34" charset="-128"/>
                <a:cs typeface="+mn-cs"/>
              </a:rPr>
              <a:t>N=5,047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Helvetica" charset="0"/>
                <a:ea typeface="MS PGothic" pitchFamily="34" charset="-128"/>
                <a:cs typeface="+mn-cs"/>
              </a:rPr>
              <a:t>Metformin 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Helvetica" charset="0"/>
                <a:ea typeface="MS PGothic" pitchFamily="34" charset="-128"/>
                <a:cs typeface="+mn-cs"/>
              </a:rPr>
              <a:t>A1c = 6.8-7.5</a:t>
            </a:r>
          </a:p>
        </p:txBody>
      </p:sp>
    </p:spTree>
    <p:extLst>
      <p:ext uri="{BB962C8B-B14F-4D97-AF65-F5344CB8AC3E}">
        <p14:creationId xmlns:p14="http://schemas.microsoft.com/office/powerpoint/2010/main" val="163390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6521" name="Explosion 2 191"/>
          <p:cNvSpPr>
            <a:spLocks noChangeArrowheads="1"/>
          </p:cNvSpPr>
          <p:nvPr/>
        </p:nvSpPr>
        <p:spPr bwMode="auto">
          <a:xfrm rot="20544916">
            <a:off x="2026414" y="5134068"/>
            <a:ext cx="1581150" cy="1263650"/>
          </a:xfrm>
          <a:prstGeom prst="irregularSeal2">
            <a:avLst/>
          </a:prstGeom>
          <a:solidFill>
            <a:srgbClr val="9966FF"/>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20" name="TextBox 204"/>
          <p:cNvSpPr txBox="1">
            <a:spLocks noChangeArrowheads="1"/>
          </p:cNvSpPr>
          <p:nvPr/>
        </p:nvSpPr>
        <p:spPr bwMode="auto">
          <a:xfrm rot="155335">
            <a:off x="5381625" y="1108075"/>
            <a:ext cx="89852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uLnTx/>
                <a:uFillTx/>
                <a:latin typeface="Helvetica" panose="020B0604020202020204" pitchFamily="34" charset="0"/>
                <a:ea typeface="MS PGothic" panose="020B0600070205080204" pitchFamily="34" charset="-128"/>
                <a:cs typeface="+mn-cs"/>
              </a:rPr>
              <a:t>GLP1</a:t>
            </a:r>
          </a:p>
        </p:txBody>
      </p:sp>
      <p:sp>
        <p:nvSpPr>
          <p:cNvPr id="647178" name="Freeform 51"/>
          <p:cNvSpPr>
            <a:spLocks/>
          </p:cNvSpPr>
          <p:nvPr/>
        </p:nvSpPr>
        <p:spPr bwMode="auto">
          <a:xfrm>
            <a:off x="6221413" y="2235200"/>
            <a:ext cx="681037" cy="715963"/>
          </a:xfrm>
          <a:custGeom>
            <a:avLst/>
            <a:gdLst>
              <a:gd name="T0" fmla="*/ 2147483646 w 686"/>
              <a:gd name="T1" fmla="*/ 0 h 629"/>
              <a:gd name="T2" fmla="*/ 2147483646 w 686"/>
              <a:gd name="T3" fmla="*/ 2147483646 h 629"/>
              <a:gd name="T4" fmla="*/ 2147483646 w 686"/>
              <a:gd name="T5" fmla="*/ 2147483646 h 629"/>
              <a:gd name="T6" fmla="*/ 2147483646 w 686"/>
              <a:gd name="T7" fmla="*/ 2147483646 h 629"/>
              <a:gd name="T8" fmla="*/ 2147483646 w 686"/>
              <a:gd name="T9" fmla="*/ 2147483646 h 629"/>
              <a:gd name="T10" fmla="*/ 2147483646 w 686"/>
              <a:gd name="T11" fmla="*/ 2147483646 h 629"/>
              <a:gd name="T12" fmla="*/ 2147483646 w 686"/>
              <a:gd name="T13" fmla="*/ 2147483646 h 629"/>
              <a:gd name="T14" fmla="*/ 2147483646 w 686"/>
              <a:gd name="T15" fmla="*/ 2147483646 h 629"/>
              <a:gd name="T16" fmla="*/ 0 w 686"/>
              <a:gd name="T17" fmla="*/ 2147483646 h 6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6"/>
              <a:gd name="T28" fmla="*/ 0 h 629"/>
              <a:gd name="T29" fmla="*/ 686 w 686"/>
              <a:gd name="T30" fmla="*/ 629 h 6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6" h="629">
                <a:moveTo>
                  <a:pt x="648" y="0"/>
                </a:moveTo>
                <a:cubicBezTo>
                  <a:pt x="667" y="43"/>
                  <a:pt x="686" y="86"/>
                  <a:pt x="661" y="108"/>
                </a:cubicBezTo>
                <a:cubicBezTo>
                  <a:pt x="635" y="131"/>
                  <a:pt x="526" y="112"/>
                  <a:pt x="498" y="135"/>
                </a:cubicBezTo>
                <a:cubicBezTo>
                  <a:pt x="469" y="161"/>
                  <a:pt x="518" y="231"/>
                  <a:pt x="490" y="255"/>
                </a:cubicBezTo>
                <a:cubicBezTo>
                  <a:pt x="464" y="279"/>
                  <a:pt x="364" y="257"/>
                  <a:pt x="337" y="281"/>
                </a:cubicBezTo>
                <a:cubicBezTo>
                  <a:pt x="313" y="305"/>
                  <a:pt x="368" y="377"/>
                  <a:pt x="341" y="398"/>
                </a:cubicBezTo>
                <a:cubicBezTo>
                  <a:pt x="316" y="419"/>
                  <a:pt x="212" y="391"/>
                  <a:pt x="185" y="408"/>
                </a:cubicBezTo>
                <a:cubicBezTo>
                  <a:pt x="159" y="426"/>
                  <a:pt x="208" y="467"/>
                  <a:pt x="177" y="504"/>
                </a:cubicBezTo>
                <a:cubicBezTo>
                  <a:pt x="146" y="541"/>
                  <a:pt x="37" y="603"/>
                  <a:pt x="0" y="629"/>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pic>
        <p:nvPicPr>
          <p:cNvPr id="647181" name="Picture 187" descr="lipid.png"/>
          <p:cNvPicPr>
            <a:picLocks noChangeAspect="1"/>
          </p:cNvPicPr>
          <p:nvPr/>
        </p:nvPicPr>
        <p:blipFill>
          <a:blip r:embed="rId5">
            <a:extLst>
              <a:ext uri="{28A0092B-C50C-407E-A947-70E740481C1C}">
                <a14:useLocalDpi xmlns:a14="http://schemas.microsoft.com/office/drawing/2010/main" val="0"/>
              </a:ext>
            </a:extLst>
          </a:blip>
          <a:srcRect l="40816" t="23497"/>
          <a:stretch>
            <a:fillRect/>
          </a:stretch>
        </p:blipFill>
        <p:spPr bwMode="auto">
          <a:xfrm>
            <a:off x="6597650" y="1008063"/>
            <a:ext cx="1663700"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7182" name="Picture 181" descr="Artery.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346923">
            <a:off x="3641725" y="1470025"/>
            <a:ext cx="18716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7185" name="Object 22"/>
          <p:cNvGraphicFramePr>
            <a:graphicFrameLocks noChangeAspect="1"/>
          </p:cNvGraphicFramePr>
          <p:nvPr/>
        </p:nvGraphicFramePr>
        <p:xfrm>
          <a:off x="4632325" y="2984500"/>
          <a:ext cx="9525" cy="6350"/>
        </p:xfrm>
        <a:graphic>
          <a:graphicData uri="http://schemas.openxmlformats.org/presentationml/2006/ole">
            <mc:AlternateContent xmlns:mc="http://schemas.openxmlformats.org/markup-compatibility/2006">
              <mc:Choice xmlns:v="urn:schemas-microsoft-com:vml" Requires="v">
                <p:oleObj spid="_x0000_s3074" name="CorelDRAW" r:id="rId7" imgW="7315200" imgH="4889500" progId="CorelDRAW.Graphic.9">
                  <p:embed/>
                </p:oleObj>
              </mc:Choice>
              <mc:Fallback>
                <p:oleObj name="CorelDRAW" r:id="rId7" imgW="7315200" imgH="4889500" progId="CorelDRAW.Graphic.9">
                  <p:embed/>
                  <p:pic>
                    <p:nvPicPr>
                      <p:cNvPr id="647185"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325" y="2984500"/>
                        <a:ext cx="9525"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647186" name="Group 40"/>
          <p:cNvGrpSpPr>
            <a:grpSpLocks/>
          </p:cNvGrpSpPr>
          <p:nvPr/>
        </p:nvGrpSpPr>
        <p:grpSpPr bwMode="auto">
          <a:xfrm>
            <a:off x="2876550" y="2714625"/>
            <a:ext cx="3530600" cy="922338"/>
            <a:chOff x="1958" y="1906"/>
            <a:chExt cx="2609" cy="682"/>
          </a:xfrm>
        </p:grpSpPr>
        <p:sp>
          <p:nvSpPr>
            <p:cNvPr id="647327" name="Freeform 41"/>
            <p:cNvSpPr>
              <a:spLocks/>
            </p:cNvSpPr>
            <p:nvPr/>
          </p:nvSpPr>
          <p:spPr bwMode="auto">
            <a:xfrm>
              <a:off x="1973" y="1919"/>
              <a:ext cx="2582" cy="658"/>
            </a:xfrm>
            <a:custGeom>
              <a:avLst/>
              <a:gdLst>
                <a:gd name="T0" fmla="*/ 0 w 6878"/>
                <a:gd name="T1" fmla="*/ 0 h 1966"/>
                <a:gd name="T2" fmla="*/ 0 w 6878"/>
                <a:gd name="T3" fmla="*/ 0 h 1966"/>
                <a:gd name="T4" fmla="*/ 0 w 6878"/>
                <a:gd name="T5" fmla="*/ 0 h 1966"/>
                <a:gd name="T6" fmla="*/ 0 w 6878"/>
                <a:gd name="T7" fmla="*/ 0 h 1966"/>
                <a:gd name="T8" fmla="*/ 0 w 6878"/>
                <a:gd name="T9" fmla="*/ 0 h 1966"/>
                <a:gd name="T10" fmla="*/ 0 w 6878"/>
                <a:gd name="T11" fmla="*/ 0 h 1966"/>
                <a:gd name="T12" fmla="*/ 0 w 6878"/>
                <a:gd name="T13" fmla="*/ 0 h 1966"/>
                <a:gd name="T14" fmla="*/ 0 w 6878"/>
                <a:gd name="T15" fmla="*/ 0 h 1966"/>
                <a:gd name="T16" fmla="*/ 0 w 6878"/>
                <a:gd name="T17" fmla="*/ 0 h 1966"/>
                <a:gd name="T18" fmla="*/ 0 w 6878"/>
                <a:gd name="T19" fmla="*/ 0 h 1966"/>
                <a:gd name="T20" fmla="*/ 0 w 6878"/>
                <a:gd name="T21" fmla="*/ 0 h 1966"/>
                <a:gd name="T22" fmla="*/ 0 w 6878"/>
                <a:gd name="T23" fmla="*/ 0 h 1966"/>
                <a:gd name="T24" fmla="*/ 0 w 6878"/>
                <a:gd name="T25" fmla="*/ 0 h 1966"/>
                <a:gd name="T26" fmla="*/ 0 w 6878"/>
                <a:gd name="T27" fmla="*/ 0 h 1966"/>
                <a:gd name="T28" fmla="*/ 0 w 6878"/>
                <a:gd name="T29" fmla="*/ 0 h 1966"/>
                <a:gd name="T30" fmla="*/ 0 w 6878"/>
                <a:gd name="T31" fmla="*/ 0 h 1966"/>
                <a:gd name="T32" fmla="*/ 0 w 6878"/>
                <a:gd name="T33" fmla="*/ 0 h 1966"/>
                <a:gd name="T34" fmla="*/ 0 w 6878"/>
                <a:gd name="T35" fmla="*/ 0 h 1966"/>
                <a:gd name="T36" fmla="*/ 0 w 6878"/>
                <a:gd name="T37" fmla="*/ 0 h 1966"/>
                <a:gd name="T38" fmla="*/ 0 w 6878"/>
                <a:gd name="T39" fmla="*/ 0 h 1966"/>
                <a:gd name="T40" fmla="*/ 0 w 6878"/>
                <a:gd name="T41" fmla="*/ 0 h 1966"/>
                <a:gd name="T42" fmla="*/ 0 w 6878"/>
                <a:gd name="T43" fmla="*/ 0 h 1966"/>
                <a:gd name="T44" fmla="*/ 0 w 6878"/>
                <a:gd name="T45" fmla="*/ 0 h 1966"/>
                <a:gd name="T46" fmla="*/ 0 w 6878"/>
                <a:gd name="T47" fmla="*/ 0 h 1966"/>
                <a:gd name="T48" fmla="*/ 0 w 6878"/>
                <a:gd name="T49" fmla="*/ 0 h 1966"/>
                <a:gd name="T50" fmla="*/ 0 w 6878"/>
                <a:gd name="T51" fmla="*/ 0 h 1966"/>
                <a:gd name="T52" fmla="*/ 0 w 6878"/>
                <a:gd name="T53" fmla="*/ 0 h 1966"/>
                <a:gd name="T54" fmla="*/ 0 w 6878"/>
                <a:gd name="T55" fmla="*/ 0 h 1966"/>
                <a:gd name="T56" fmla="*/ 0 w 6878"/>
                <a:gd name="T57" fmla="*/ 0 h 1966"/>
                <a:gd name="T58" fmla="*/ 0 w 6878"/>
                <a:gd name="T59" fmla="*/ 0 h 1966"/>
                <a:gd name="T60" fmla="*/ 0 w 6878"/>
                <a:gd name="T61" fmla="*/ 0 h 1966"/>
                <a:gd name="T62" fmla="*/ 0 w 6878"/>
                <a:gd name="T63" fmla="*/ 0 h 1966"/>
                <a:gd name="T64" fmla="*/ 0 w 6878"/>
                <a:gd name="T65" fmla="*/ 0 h 1966"/>
                <a:gd name="T66" fmla="*/ 0 w 6878"/>
                <a:gd name="T67" fmla="*/ 0 h 1966"/>
                <a:gd name="T68" fmla="*/ 0 w 6878"/>
                <a:gd name="T69" fmla="*/ 0 h 1966"/>
                <a:gd name="T70" fmla="*/ 0 w 6878"/>
                <a:gd name="T71" fmla="*/ 0 h 1966"/>
                <a:gd name="T72" fmla="*/ 0 w 6878"/>
                <a:gd name="T73" fmla="*/ 0 h 1966"/>
                <a:gd name="T74" fmla="*/ 0 w 6878"/>
                <a:gd name="T75" fmla="*/ 0 h 1966"/>
                <a:gd name="T76" fmla="*/ 0 w 6878"/>
                <a:gd name="T77" fmla="*/ 0 h 1966"/>
                <a:gd name="T78" fmla="*/ 0 w 6878"/>
                <a:gd name="T79" fmla="*/ 0 h 1966"/>
                <a:gd name="T80" fmla="*/ 0 w 6878"/>
                <a:gd name="T81" fmla="*/ 0 h 1966"/>
                <a:gd name="T82" fmla="*/ 0 w 6878"/>
                <a:gd name="T83" fmla="*/ 0 h 1966"/>
                <a:gd name="T84" fmla="*/ 0 w 6878"/>
                <a:gd name="T85" fmla="*/ 0 h 19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78"/>
                <a:gd name="T130" fmla="*/ 0 h 1966"/>
                <a:gd name="T131" fmla="*/ 6878 w 6878"/>
                <a:gd name="T132" fmla="*/ 1966 h 19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78" h="1966">
                  <a:moveTo>
                    <a:pt x="3438" y="1966"/>
                  </a:moveTo>
                  <a:lnTo>
                    <a:pt x="3615" y="1964"/>
                  </a:lnTo>
                  <a:lnTo>
                    <a:pt x="3789" y="1961"/>
                  </a:lnTo>
                  <a:lnTo>
                    <a:pt x="3961" y="1954"/>
                  </a:lnTo>
                  <a:lnTo>
                    <a:pt x="4130" y="1945"/>
                  </a:lnTo>
                  <a:lnTo>
                    <a:pt x="4296" y="1935"/>
                  </a:lnTo>
                  <a:lnTo>
                    <a:pt x="4459" y="1922"/>
                  </a:lnTo>
                  <a:lnTo>
                    <a:pt x="4618" y="1906"/>
                  </a:lnTo>
                  <a:lnTo>
                    <a:pt x="4775" y="1888"/>
                  </a:lnTo>
                  <a:lnTo>
                    <a:pt x="4927" y="1868"/>
                  </a:lnTo>
                  <a:lnTo>
                    <a:pt x="5075" y="1847"/>
                  </a:lnTo>
                  <a:lnTo>
                    <a:pt x="5220" y="1823"/>
                  </a:lnTo>
                  <a:lnTo>
                    <a:pt x="5359" y="1797"/>
                  </a:lnTo>
                  <a:lnTo>
                    <a:pt x="5494" y="1769"/>
                  </a:lnTo>
                  <a:lnTo>
                    <a:pt x="5624" y="1741"/>
                  </a:lnTo>
                  <a:lnTo>
                    <a:pt x="5749" y="1710"/>
                  </a:lnTo>
                  <a:lnTo>
                    <a:pt x="5869" y="1677"/>
                  </a:lnTo>
                  <a:lnTo>
                    <a:pt x="5981" y="1644"/>
                  </a:lnTo>
                  <a:lnTo>
                    <a:pt x="6091" y="1608"/>
                  </a:lnTo>
                  <a:lnTo>
                    <a:pt x="6193" y="1570"/>
                  </a:lnTo>
                  <a:lnTo>
                    <a:pt x="6288" y="1532"/>
                  </a:lnTo>
                  <a:lnTo>
                    <a:pt x="6378" y="1491"/>
                  </a:lnTo>
                  <a:lnTo>
                    <a:pt x="6462" y="1451"/>
                  </a:lnTo>
                  <a:lnTo>
                    <a:pt x="6538" y="1408"/>
                  </a:lnTo>
                  <a:lnTo>
                    <a:pt x="6607" y="1364"/>
                  </a:lnTo>
                  <a:lnTo>
                    <a:pt x="6668" y="1320"/>
                  </a:lnTo>
                  <a:lnTo>
                    <a:pt x="6722" y="1274"/>
                  </a:lnTo>
                  <a:lnTo>
                    <a:pt x="6768" y="1228"/>
                  </a:lnTo>
                  <a:lnTo>
                    <a:pt x="6807" y="1180"/>
                  </a:lnTo>
                  <a:lnTo>
                    <a:pt x="6837" y="1133"/>
                  </a:lnTo>
                  <a:lnTo>
                    <a:pt x="6860" y="1083"/>
                  </a:lnTo>
                  <a:lnTo>
                    <a:pt x="6873" y="1033"/>
                  </a:lnTo>
                  <a:lnTo>
                    <a:pt x="6878" y="983"/>
                  </a:lnTo>
                  <a:lnTo>
                    <a:pt x="6873" y="932"/>
                  </a:lnTo>
                  <a:lnTo>
                    <a:pt x="6860" y="883"/>
                  </a:lnTo>
                  <a:lnTo>
                    <a:pt x="6837" y="833"/>
                  </a:lnTo>
                  <a:lnTo>
                    <a:pt x="6807" y="786"/>
                  </a:lnTo>
                  <a:lnTo>
                    <a:pt x="6768" y="738"/>
                  </a:lnTo>
                  <a:lnTo>
                    <a:pt x="6722" y="690"/>
                  </a:lnTo>
                  <a:lnTo>
                    <a:pt x="6668" y="645"/>
                  </a:lnTo>
                  <a:lnTo>
                    <a:pt x="6607" y="601"/>
                  </a:lnTo>
                  <a:lnTo>
                    <a:pt x="6538" y="557"/>
                  </a:lnTo>
                  <a:lnTo>
                    <a:pt x="6462" y="515"/>
                  </a:lnTo>
                  <a:lnTo>
                    <a:pt x="6378" y="474"/>
                  </a:lnTo>
                  <a:lnTo>
                    <a:pt x="6288" y="434"/>
                  </a:lnTo>
                  <a:lnTo>
                    <a:pt x="6193" y="396"/>
                  </a:lnTo>
                  <a:lnTo>
                    <a:pt x="6091" y="358"/>
                  </a:lnTo>
                  <a:lnTo>
                    <a:pt x="5981" y="322"/>
                  </a:lnTo>
                  <a:lnTo>
                    <a:pt x="5869" y="289"/>
                  </a:lnTo>
                  <a:lnTo>
                    <a:pt x="5749" y="256"/>
                  </a:lnTo>
                  <a:lnTo>
                    <a:pt x="5624" y="225"/>
                  </a:lnTo>
                  <a:lnTo>
                    <a:pt x="5494" y="196"/>
                  </a:lnTo>
                  <a:lnTo>
                    <a:pt x="5359" y="168"/>
                  </a:lnTo>
                  <a:lnTo>
                    <a:pt x="5220" y="143"/>
                  </a:lnTo>
                  <a:lnTo>
                    <a:pt x="5075" y="119"/>
                  </a:lnTo>
                  <a:lnTo>
                    <a:pt x="4927" y="98"/>
                  </a:lnTo>
                  <a:lnTo>
                    <a:pt x="4775" y="77"/>
                  </a:lnTo>
                  <a:lnTo>
                    <a:pt x="4618" y="60"/>
                  </a:lnTo>
                  <a:lnTo>
                    <a:pt x="4459" y="44"/>
                  </a:lnTo>
                  <a:lnTo>
                    <a:pt x="4296" y="31"/>
                  </a:lnTo>
                  <a:lnTo>
                    <a:pt x="4130" y="20"/>
                  </a:lnTo>
                  <a:lnTo>
                    <a:pt x="3961" y="11"/>
                  </a:lnTo>
                  <a:lnTo>
                    <a:pt x="3789" y="5"/>
                  </a:lnTo>
                  <a:lnTo>
                    <a:pt x="3615" y="1"/>
                  </a:lnTo>
                  <a:lnTo>
                    <a:pt x="3438" y="0"/>
                  </a:lnTo>
                  <a:lnTo>
                    <a:pt x="3262" y="1"/>
                  </a:lnTo>
                  <a:lnTo>
                    <a:pt x="3088" y="5"/>
                  </a:lnTo>
                  <a:lnTo>
                    <a:pt x="2917" y="11"/>
                  </a:lnTo>
                  <a:lnTo>
                    <a:pt x="2747" y="20"/>
                  </a:lnTo>
                  <a:lnTo>
                    <a:pt x="2582" y="31"/>
                  </a:lnTo>
                  <a:lnTo>
                    <a:pt x="2418" y="44"/>
                  </a:lnTo>
                  <a:lnTo>
                    <a:pt x="2258" y="60"/>
                  </a:lnTo>
                  <a:lnTo>
                    <a:pt x="2103" y="77"/>
                  </a:lnTo>
                  <a:lnTo>
                    <a:pt x="1951" y="98"/>
                  </a:lnTo>
                  <a:lnTo>
                    <a:pt x="1802" y="119"/>
                  </a:lnTo>
                  <a:lnTo>
                    <a:pt x="1658" y="143"/>
                  </a:lnTo>
                  <a:lnTo>
                    <a:pt x="1518" y="168"/>
                  </a:lnTo>
                  <a:lnTo>
                    <a:pt x="1384" y="196"/>
                  </a:lnTo>
                  <a:lnTo>
                    <a:pt x="1254" y="225"/>
                  </a:lnTo>
                  <a:lnTo>
                    <a:pt x="1128" y="256"/>
                  </a:lnTo>
                  <a:lnTo>
                    <a:pt x="1009" y="289"/>
                  </a:lnTo>
                  <a:lnTo>
                    <a:pt x="895" y="322"/>
                  </a:lnTo>
                  <a:lnTo>
                    <a:pt x="787" y="358"/>
                  </a:lnTo>
                  <a:lnTo>
                    <a:pt x="685" y="396"/>
                  </a:lnTo>
                  <a:lnTo>
                    <a:pt x="589" y="434"/>
                  </a:lnTo>
                  <a:lnTo>
                    <a:pt x="499" y="474"/>
                  </a:lnTo>
                  <a:lnTo>
                    <a:pt x="416" y="515"/>
                  </a:lnTo>
                  <a:lnTo>
                    <a:pt x="340" y="557"/>
                  </a:lnTo>
                  <a:lnTo>
                    <a:pt x="271" y="601"/>
                  </a:lnTo>
                  <a:lnTo>
                    <a:pt x="210" y="645"/>
                  </a:lnTo>
                  <a:lnTo>
                    <a:pt x="155" y="690"/>
                  </a:lnTo>
                  <a:lnTo>
                    <a:pt x="109" y="738"/>
                  </a:lnTo>
                  <a:lnTo>
                    <a:pt x="70" y="786"/>
                  </a:lnTo>
                  <a:lnTo>
                    <a:pt x="40" y="833"/>
                  </a:lnTo>
                  <a:lnTo>
                    <a:pt x="18" y="883"/>
                  </a:lnTo>
                  <a:lnTo>
                    <a:pt x="5" y="932"/>
                  </a:lnTo>
                  <a:lnTo>
                    <a:pt x="0" y="983"/>
                  </a:lnTo>
                  <a:lnTo>
                    <a:pt x="5" y="1033"/>
                  </a:lnTo>
                  <a:lnTo>
                    <a:pt x="18" y="1083"/>
                  </a:lnTo>
                  <a:lnTo>
                    <a:pt x="40" y="1133"/>
                  </a:lnTo>
                  <a:lnTo>
                    <a:pt x="70" y="1180"/>
                  </a:lnTo>
                  <a:lnTo>
                    <a:pt x="109" y="1228"/>
                  </a:lnTo>
                  <a:lnTo>
                    <a:pt x="155" y="1274"/>
                  </a:lnTo>
                  <a:lnTo>
                    <a:pt x="210" y="1320"/>
                  </a:lnTo>
                  <a:lnTo>
                    <a:pt x="271" y="1364"/>
                  </a:lnTo>
                  <a:lnTo>
                    <a:pt x="340" y="1408"/>
                  </a:lnTo>
                  <a:lnTo>
                    <a:pt x="416" y="1451"/>
                  </a:lnTo>
                  <a:lnTo>
                    <a:pt x="499" y="1491"/>
                  </a:lnTo>
                  <a:lnTo>
                    <a:pt x="589" y="1532"/>
                  </a:lnTo>
                  <a:lnTo>
                    <a:pt x="685" y="1570"/>
                  </a:lnTo>
                  <a:lnTo>
                    <a:pt x="787" y="1608"/>
                  </a:lnTo>
                  <a:lnTo>
                    <a:pt x="895" y="1644"/>
                  </a:lnTo>
                  <a:lnTo>
                    <a:pt x="1009" y="1677"/>
                  </a:lnTo>
                  <a:lnTo>
                    <a:pt x="1128" y="1710"/>
                  </a:lnTo>
                  <a:lnTo>
                    <a:pt x="1254" y="1741"/>
                  </a:lnTo>
                  <a:lnTo>
                    <a:pt x="1384" y="1769"/>
                  </a:lnTo>
                  <a:lnTo>
                    <a:pt x="1518" y="1797"/>
                  </a:lnTo>
                  <a:lnTo>
                    <a:pt x="1658" y="1823"/>
                  </a:lnTo>
                  <a:lnTo>
                    <a:pt x="1802" y="1847"/>
                  </a:lnTo>
                  <a:lnTo>
                    <a:pt x="1951" y="1868"/>
                  </a:lnTo>
                  <a:lnTo>
                    <a:pt x="2103" y="1888"/>
                  </a:lnTo>
                  <a:lnTo>
                    <a:pt x="2258" y="1906"/>
                  </a:lnTo>
                  <a:lnTo>
                    <a:pt x="2418" y="1922"/>
                  </a:lnTo>
                  <a:lnTo>
                    <a:pt x="2582" y="1935"/>
                  </a:lnTo>
                  <a:lnTo>
                    <a:pt x="2747" y="1945"/>
                  </a:lnTo>
                  <a:lnTo>
                    <a:pt x="2917" y="1954"/>
                  </a:lnTo>
                  <a:lnTo>
                    <a:pt x="3088" y="1961"/>
                  </a:lnTo>
                  <a:lnTo>
                    <a:pt x="3262" y="1964"/>
                  </a:lnTo>
                  <a:lnTo>
                    <a:pt x="3438" y="19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8" name="Freeform 42"/>
            <p:cNvSpPr>
              <a:spLocks/>
            </p:cNvSpPr>
            <p:nvPr/>
          </p:nvSpPr>
          <p:spPr bwMode="auto">
            <a:xfrm>
              <a:off x="3262" y="2248"/>
              <a:ext cx="1305" cy="340"/>
            </a:xfrm>
            <a:custGeom>
              <a:avLst/>
              <a:gdLst>
                <a:gd name="T0" fmla="*/ 0 w 3479"/>
                <a:gd name="T1" fmla="*/ 0 h 1022"/>
                <a:gd name="T2" fmla="*/ 0 w 3479"/>
                <a:gd name="T3" fmla="*/ 0 h 1022"/>
                <a:gd name="T4" fmla="*/ 0 w 3479"/>
                <a:gd name="T5" fmla="*/ 0 h 1022"/>
                <a:gd name="T6" fmla="*/ 0 w 3479"/>
                <a:gd name="T7" fmla="*/ 0 h 1022"/>
                <a:gd name="T8" fmla="*/ 0 w 3479"/>
                <a:gd name="T9" fmla="*/ 0 h 1022"/>
                <a:gd name="T10" fmla="*/ 0 w 3479"/>
                <a:gd name="T11" fmla="*/ 0 h 1022"/>
                <a:gd name="T12" fmla="*/ 0 w 3479"/>
                <a:gd name="T13" fmla="*/ 0 h 1022"/>
                <a:gd name="T14" fmla="*/ 0 w 3479"/>
                <a:gd name="T15" fmla="*/ 0 h 1022"/>
                <a:gd name="T16" fmla="*/ 0 w 3479"/>
                <a:gd name="T17" fmla="*/ 0 h 1022"/>
                <a:gd name="T18" fmla="*/ 0 w 3479"/>
                <a:gd name="T19" fmla="*/ 0 h 1022"/>
                <a:gd name="T20" fmla="*/ 0 w 3479"/>
                <a:gd name="T21" fmla="*/ 0 h 1022"/>
                <a:gd name="T22" fmla="*/ 0 w 3479"/>
                <a:gd name="T23" fmla="*/ 0 h 1022"/>
                <a:gd name="T24" fmla="*/ 0 w 3479"/>
                <a:gd name="T25" fmla="*/ 0 h 1022"/>
                <a:gd name="T26" fmla="*/ 0 w 3479"/>
                <a:gd name="T27" fmla="*/ 0 h 1022"/>
                <a:gd name="T28" fmla="*/ 0 w 3479"/>
                <a:gd name="T29" fmla="*/ 0 h 1022"/>
                <a:gd name="T30" fmla="*/ 0 w 3479"/>
                <a:gd name="T31" fmla="*/ 0 h 1022"/>
                <a:gd name="T32" fmla="*/ 0 w 3479"/>
                <a:gd name="T33" fmla="*/ 0 h 1022"/>
                <a:gd name="T34" fmla="*/ 0 w 3479"/>
                <a:gd name="T35" fmla="*/ 0 h 1022"/>
                <a:gd name="T36" fmla="*/ 0 w 3479"/>
                <a:gd name="T37" fmla="*/ 0 h 1022"/>
                <a:gd name="T38" fmla="*/ 0 w 3479"/>
                <a:gd name="T39" fmla="*/ 0 h 1022"/>
                <a:gd name="T40" fmla="*/ 0 w 3479"/>
                <a:gd name="T41" fmla="*/ 0 h 1022"/>
                <a:gd name="T42" fmla="*/ 0 w 3479"/>
                <a:gd name="T43" fmla="*/ 0 h 1022"/>
                <a:gd name="T44" fmla="*/ 0 w 3479"/>
                <a:gd name="T45" fmla="*/ 0 h 1022"/>
                <a:gd name="T46" fmla="*/ 0 w 3479"/>
                <a:gd name="T47" fmla="*/ 0 h 1022"/>
                <a:gd name="T48" fmla="*/ 0 w 3479"/>
                <a:gd name="T49" fmla="*/ 0 h 1022"/>
                <a:gd name="T50" fmla="*/ 0 w 3479"/>
                <a:gd name="T51" fmla="*/ 0 h 1022"/>
                <a:gd name="T52" fmla="*/ 0 w 3479"/>
                <a:gd name="T53" fmla="*/ 0 h 1022"/>
                <a:gd name="T54" fmla="*/ 0 w 3479"/>
                <a:gd name="T55" fmla="*/ 0 h 1022"/>
                <a:gd name="T56" fmla="*/ 0 w 3479"/>
                <a:gd name="T57" fmla="*/ 0 h 1022"/>
                <a:gd name="T58" fmla="*/ 0 w 3479"/>
                <a:gd name="T59" fmla="*/ 0 h 1022"/>
                <a:gd name="T60" fmla="*/ 0 w 3479"/>
                <a:gd name="T61" fmla="*/ 0 h 1022"/>
                <a:gd name="T62" fmla="*/ 0 w 3479"/>
                <a:gd name="T63" fmla="*/ 0 h 1022"/>
                <a:gd name="T64" fmla="*/ 0 w 3479"/>
                <a:gd name="T65" fmla="*/ 0 h 1022"/>
                <a:gd name="T66" fmla="*/ 0 w 3479"/>
                <a:gd name="T67" fmla="*/ 0 h 1022"/>
                <a:gd name="T68" fmla="*/ 0 w 3479"/>
                <a:gd name="T69" fmla="*/ 0 h 1022"/>
                <a:gd name="T70" fmla="*/ 0 w 3479"/>
                <a:gd name="T71" fmla="*/ 0 h 1022"/>
                <a:gd name="T72" fmla="*/ 0 w 3479"/>
                <a:gd name="T73" fmla="*/ 0 h 1022"/>
                <a:gd name="T74" fmla="*/ 0 w 3479"/>
                <a:gd name="T75" fmla="*/ 0 h 1022"/>
                <a:gd name="T76" fmla="*/ 0 w 3479"/>
                <a:gd name="T77" fmla="*/ 0 h 1022"/>
                <a:gd name="T78" fmla="*/ 0 w 3479"/>
                <a:gd name="T79" fmla="*/ 0 h 1022"/>
                <a:gd name="T80" fmla="*/ 0 w 3479"/>
                <a:gd name="T81" fmla="*/ 0 h 1022"/>
                <a:gd name="T82" fmla="*/ 0 w 3479"/>
                <a:gd name="T83" fmla="*/ 0 h 1022"/>
                <a:gd name="T84" fmla="*/ 0 w 3479"/>
                <a:gd name="T85" fmla="*/ 0 h 1022"/>
                <a:gd name="T86" fmla="*/ 0 w 3479"/>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2"/>
                <a:gd name="T134" fmla="*/ 3479 w 3479"/>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2">
                  <a:moveTo>
                    <a:pt x="3399" y="0"/>
                  </a:moveTo>
                  <a:lnTo>
                    <a:pt x="3399" y="0"/>
                  </a:lnTo>
                  <a:lnTo>
                    <a:pt x="3398" y="21"/>
                  </a:lnTo>
                  <a:lnTo>
                    <a:pt x="3396" y="44"/>
                  </a:lnTo>
                  <a:lnTo>
                    <a:pt x="3391" y="65"/>
                  </a:lnTo>
                  <a:lnTo>
                    <a:pt x="3384" y="87"/>
                  </a:lnTo>
                  <a:lnTo>
                    <a:pt x="3375" y="108"/>
                  </a:lnTo>
                  <a:lnTo>
                    <a:pt x="3365" y="131"/>
                  </a:lnTo>
                  <a:lnTo>
                    <a:pt x="3352" y="152"/>
                  </a:lnTo>
                  <a:lnTo>
                    <a:pt x="3337" y="174"/>
                  </a:lnTo>
                  <a:lnTo>
                    <a:pt x="3319" y="196"/>
                  </a:lnTo>
                  <a:lnTo>
                    <a:pt x="3302" y="218"/>
                  </a:lnTo>
                  <a:lnTo>
                    <a:pt x="3280" y="240"/>
                  </a:lnTo>
                  <a:lnTo>
                    <a:pt x="3258" y="262"/>
                  </a:lnTo>
                  <a:lnTo>
                    <a:pt x="3233" y="284"/>
                  </a:lnTo>
                  <a:lnTo>
                    <a:pt x="3205" y="305"/>
                  </a:lnTo>
                  <a:lnTo>
                    <a:pt x="3177" y="328"/>
                  </a:lnTo>
                  <a:lnTo>
                    <a:pt x="3146" y="349"/>
                  </a:lnTo>
                  <a:lnTo>
                    <a:pt x="3114" y="371"/>
                  </a:lnTo>
                  <a:lnTo>
                    <a:pt x="3079" y="391"/>
                  </a:lnTo>
                  <a:lnTo>
                    <a:pt x="3043" y="412"/>
                  </a:lnTo>
                  <a:lnTo>
                    <a:pt x="3005" y="432"/>
                  </a:lnTo>
                  <a:lnTo>
                    <a:pt x="2965" y="453"/>
                  </a:lnTo>
                  <a:lnTo>
                    <a:pt x="2924" y="473"/>
                  </a:lnTo>
                  <a:lnTo>
                    <a:pt x="2880" y="493"/>
                  </a:lnTo>
                  <a:lnTo>
                    <a:pt x="2835" y="512"/>
                  </a:lnTo>
                  <a:lnTo>
                    <a:pt x="2788" y="531"/>
                  </a:lnTo>
                  <a:lnTo>
                    <a:pt x="2741" y="550"/>
                  </a:lnTo>
                  <a:lnTo>
                    <a:pt x="2691" y="569"/>
                  </a:lnTo>
                  <a:lnTo>
                    <a:pt x="2640" y="587"/>
                  </a:lnTo>
                  <a:lnTo>
                    <a:pt x="2586" y="605"/>
                  </a:lnTo>
                  <a:lnTo>
                    <a:pt x="2533" y="622"/>
                  </a:lnTo>
                  <a:lnTo>
                    <a:pt x="2477" y="639"/>
                  </a:lnTo>
                  <a:lnTo>
                    <a:pt x="2419" y="656"/>
                  </a:lnTo>
                  <a:lnTo>
                    <a:pt x="2360" y="672"/>
                  </a:lnTo>
                  <a:lnTo>
                    <a:pt x="2301" y="688"/>
                  </a:lnTo>
                  <a:lnTo>
                    <a:pt x="2239" y="704"/>
                  </a:lnTo>
                  <a:lnTo>
                    <a:pt x="2176" y="719"/>
                  </a:lnTo>
                  <a:lnTo>
                    <a:pt x="2112" y="734"/>
                  </a:lnTo>
                  <a:lnTo>
                    <a:pt x="2048" y="748"/>
                  </a:lnTo>
                  <a:lnTo>
                    <a:pt x="1981" y="762"/>
                  </a:lnTo>
                  <a:lnTo>
                    <a:pt x="1914" y="776"/>
                  </a:lnTo>
                  <a:lnTo>
                    <a:pt x="1845" y="789"/>
                  </a:lnTo>
                  <a:lnTo>
                    <a:pt x="1775" y="801"/>
                  </a:lnTo>
                  <a:lnTo>
                    <a:pt x="1703" y="813"/>
                  </a:lnTo>
                  <a:lnTo>
                    <a:pt x="1631" y="824"/>
                  </a:lnTo>
                  <a:lnTo>
                    <a:pt x="1558" y="835"/>
                  </a:lnTo>
                  <a:lnTo>
                    <a:pt x="1483" y="846"/>
                  </a:lnTo>
                  <a:lnTo>
                    <a:pt x="1409" y="857"/>
                  </a:lnTo>
                  <a:lnTo>
                    <a:pt x="1333" y="866"/>
                  </a:lnTo>
                  <a:lnTo>
                    <a:pt x="1255" y="874"/>
                  </a:lnTo>
                  <a:lnTo>
                    <a:pt x="1177" y="884"/>
                  </a:lnTo>
                  <a:lnTo>
                    <a:pt x="1097" y="891"/>
                  </a:lnTo>
                  <a:lnTo>
                    <a:pt x="1018" y="899"/>
                  </a:lnTo>
                  <a:lnTo>
                    <a:pt x="937" y="905"/>
                  </a:lnTo>
                  <a:lnTo>
                    <a:pt x="855" y="912"/>
                  </a:lnTo>
                  <a:lnTo>
                    <a:pt x="773" y="917"/>
                  </a:lnTo>
                  <a:lnTo>
                    <a:pt x="690" y="923"/>
                  </a:lnTo>
                  <a:lnTo>
                    <a:pt x="606" y="928"/>
                  </a:lnTo>
                  <a:lnTo>
                    <a:pt x="521" y="931"/>
                  </a:lnTo>
                  <a:lnTo>
                    <a:pt x="436" y="935"/>
                  </a:lnTo>
                  <a:lnTo>
                    <a:pt x="350" y="937"/>
                  </a:lnTo>
                  <a:lnTo>
                    <a:pt x="264" y="940"/>
                  </a:lnTo>
                  <a:lnTo>
                    <a:pt x="176" y="942"/>
                  </a:lnTo>
                  <a:lnTo>
                    <a:pt x="89" y="942"/>
                  </a:lnTo>
                  <a:lnTo>
                    <a:pt x="0" y="943"/>
                  </a:lnTo>
                  <a:lnTo>
                    <a:pt x="0" y="1022"/>
                  </a:lnTo>
                  <a:lnTo>
                    <a:pt x="89" y="1022"/>
                  </a:lnTo>
                  <a:lnTo>
                    <a:pt x="177" y="1021"/>
                  </a:lnTo>
                  <a:lnTo>
                    <a:pt x="265" y="1019"/>
                  </a:lnTo>
                  <a:lnTo>
                    <a:pt x="352" y="1017"/>
                  </a:lnTo>
                  <a:lnTo>
                    <a:pt x="439" y="1015"/>
                  </a:lnTo>
                  <a:lnTo>
                    <a:pt x="524" y="1011"/>
                  </a:lnTo>
                  <a:lnTo>
                    <a:pt x="610" y="1006"/>
                  </a:lnTo>
                  <a:lnTo>
                    <a:pt x="694" y="1002"/>
                  </a:lnTo>
                  <a:lnTo>
                    <a:pt x="778" y="997"/>
                  </a:lnTo>
                  <a:lnTo>
                    <a:pt x="861" y="991"/>
                  </a:lnTo>
                  <a:lnTo>
                    <a:pt x="943" y="985"/>
                  </a:lnTo>
                  <a:lnTo>
                    <a:pt x="1025" y="978"/>
                  </a:lnTo>
                  <a:lnTo>
                    <a:pt x="1106" y="971"/>
                  </a:lnTo>
                  <a:lnTo>
                    <a:pt x="1185" y="962"/>
                  </a:lnTo>
                  <a:lnTo>
                    <a:pt x="1264" y="954"/>
                  </a:lnTo>
                  <a:lnTo>
                    <a:pt x="1342" y="945"/>
                  </a:lnTo>
                  <a:lnTo>
                    <a:pt x="1418" y="935"/>
                  </a:lnTo>
                  <a:lnTo>
                    <a:pt x="1494" y="924"/>
                  </a:lnTo>
                  <a:lnTo>
                    <a:pt x="1569" y="914"/>
                  </a:lnTo>
                  <a:lnTo>
                    <a:pt x="1644" y="903"/>
                  </a:lnTo>
                  <a:lnTo>
                    <a:pt x="1716" y="891"/>
                  </a:lnTo>
                  <a:lnTo>
                    <a:pt x="1788" y="879"/>
                  </a:lnTo>
                  <a:lnTo>
                    <a:pt x="1859" y="866"/>
                  </a:lnTo>
                  <a:lnTo>
                    <a:pt x="1928" y="853"/>
                  </a:lnTo>
                  <a:lnTo>
                    <a:pt x="1997" y="840"/>
                  </a:lnTo>
                  <a:lnTo>
                    <a:pt x="2063" y="826"/>
                  </a:lnTo>
                  <a:lnTo>
                    <a:pt x="2130" y="811"/>
                  </a:lnTo>
                  <a:lnTo>
                    <a:pt x="2194" y="796"/>
                  </a:lnTo>
                  <a:lnTo>
                    <a:pt x="2258" y="781"/>
                  </a:lnTo>
                  <a:lnTo>
                    <a:pt x="2320" y="765"/>
                  </a:lnTo>
                  <a:lnTo>
                    <a:pt x="2382" y="748"/>
                  </a:lnTo>
                  <a:lnTo>
                    <a:pt x="2441" y="732"/>
                  </a:lnTo>
                  <a:lnTo>
                    <a:pt x="2499" y="715"/>
                  </a:lnTo>
                  <a:lnTo>
                    <a:pt x="2555" y="697"/>
                  </a:lnTo>
                  <a:lnTo>
                    <a:pt x="2611" y="680"/>
                  </a:lnTo>
                  <a:lnTo>
                    <a:pt x="2665" y="662"/>
                  </a:lnTo>
                  <a:lnTo>
                    <a:pt x="2718" y="643"/>
                  </a:lnTo>
                  <a:lnTo>
                    <a:pt x="2768" y="624"/>
                  </a:lnTo>
                  <a:lnTo>
                    <a:pt x="2818" y="605"/>
                  </a:lnTo>
                  <a:lnTo>
                    <a:pt x="2866" y="586"/>
                  </a:lnTo>
                  <a:lnTo>
                    <a:pt x="2912" y="565"/>
                  </a:lnTo>
                  <a:lnTo>
                    <a:pt x="2957" y="544"/>
                  </a:lnTo>
                  <a:lnTo>
                    <a:pt x="3000" y="524"/>
                  </a:lnTo>
                  <a:lnTo>
                    <a:pt x="3041" y="502"/>
                  </a:lnTo>
                  <a:lnTo>
                    <a:pt x="3081" y="481"/>
                  </a:lnTo>
                  <a:lnTo>
                    <a:pt x="3120" y="460"/>
                  </a:lnTo>
                  <a:lnTo>
                    <a:pt x="3155" y="437"/>
                  </a:lnTo>
                  <a:lnTo>
                    <a:pt x="3190" y="415"/>
                  </a:lnTo>
                  <a:lnTo>
                    <a:pt x="3223" y="392"/>
                  </a:lnTo>
                  <a:lnTo>
                    <a:pt x="3254" y="368"/>
                  </a:lnTo>
                  <a:lnTo>
                    <a:pt x="3284" y="344"/>
                  </a:lnTo>
                  <a:lnTo>
                    <a:pt x="3311" y="321"/>
                  </a:lnTo>
                  <a:lnTo>
                    <a:pt x="3336" y="296"/>
                  </a:lnTo>
                  <a:lnTo>
                    <a:pt x="3360" y="272"/>
                  </a:lnTo>
                  <a:lnTo>
                    <a:pt x="3381" y="246"/>
                  </a:lnTo>
                  <a:lnTo>
                    <a:pt x="3401" y="221"/>
                  </a:lnTo>
                  <a:lnTo>
                    <a:pt x="3419" y="195"/>
                  </a:lnTo>
                  <a:lnTo>
                    <a:pt x="3435" y="167"/>
                  </a:lnTo>
                  <a:lnTo>
                    <a:pt x="3448" y="141"/>
                  </a:lnTo>
                  <a:lnTo>
                    <a:pt x="3459" y="114"/>
                  </a:lnTo>
                  <a:lnTo>
                    <a:pt x="3467" y="85"/>
                  </a:lnTo>
                  <a:lnTo>
                    <a:pt x="3474" y="57"/>
                  </a:lnTo>
                  <a:lnTo>
                    <a:pt x="3478" y="28"/>
                  </a:lnTo>
                  <a:lnTo>
                    <a:pt x="3479" y="0"/>
                  </a:lnTo>
                  <a:lnTo>
                    <a:pt x="33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9" name="Freeform 43"/>
            <p:cNvSpPr>
              <a:spLocks/>
            </p:cNvSpPr>
            <p:nvPr/>
          </p:nvSpPr>
          <p:spPr bwMode="auto">
            <a:xfrm>
              <a:off x="3262" y="1906"/>
              <a:ext cx="1305" cy="342"/>
            </a:xfrm>
            <a:custGeom>
              <a:avLst/>
              <a:gdLst>
                <a:gd name="T0" fmla="*/ 0 w 3479"/>
                <a:gd name="T1" fmla="*/ 0 h 1023"/>
                <a:gd name="T2" fmla="*/ 0 w 3479"/>
                <a:gd name="T3" fmla="*/ 0 h 1023"/>
                <a:gd name="T4" fmla="*/ 0 w 3479"/>
                <a:gd name="T5" fmla="*/ 0 h 1023"/>
                <a:gd name="T6" fmla="*/ 0 w 3479"/>
                <a:gd name="T7" fmla="*/ 0 h 1023"/>
                <a:gd name="T8" fmla="*/ 0 w 3479"/>
                <a:gd name="T9" fmla="*/ 0 h 1023"/>
                <a:gd name="T10" fmla="*/ 0 w 3479"/>
                <a:gd name="T11" fmla="*/ 0 h 1023"/>
                <a:gd name="T12" fmla="*/ 0 w 3479"/>
                <a:gd name="T13" fmla="*/ 0 h 1023"/>
                <a:gd name="T14" fmla="*/ 0 w 3479"/>
                <a:gd name="T15" fmla="*/ 0 h 1023"/>
                <a:gd name="T16" fmla="*/ 0 w 3479"/>
                <a:gd name="T17" fmla="*/ 0 h 1023"/>
                <a:gd name="T18" fmla="*/ 0 w 3479"/>
                <a:gd name="T19" fmla="*/ 0 h 1023"/>
                <a:gd name="T20" fmla="*/ 0 w 3479"/>
                <a:gd name="T21" fmla="*/ 0 h 1023"/>
                <a:gd name="T22" fmla="*/ 0 w 3479"/>
                <a:gd name="T23" fmla="*/ 0 h 1023"/>
                <a:gd name="T24" fmla="*/ 0 w 3479"/>
                <a:gd name="T25" fmla="*/ 0 h 1023"/>
                <a:gd name="T26" fmla="*/ 0 w 3479"/>
                <a:gd name="T27" fmla="*/ 0 h 1023"/>
                <a:gd name="T28" fmla="*/ 0 w 3479"/>
                <a:gd name="T29" fmla="*/ 0 h 1023"/>
                <a:gd name="T30" fmla="*/ 0 w 3479"/>
                <a:gd name="T31" fmla="*/ 0 h 1023"/>
                <a:gd name="T32" fmla="*/ 0 w 3479"/>
                <a:gd name="T33" fmla="*/ 0 h 1023"/>
                <a:gd name="T34" fmla="*/ 0 w 3479"/>
                <a:gd name="T35" fmla="*/ 0 h 1023"/>
                <a:gd name="T36" fmla="*/ 0 w 3479"/>
                <a:gd name="T37" fmla="*/ 0 h 1023"/>
                <a:gd name="T38" fmla="*/ 0 w 3479"/>
                <a:gd name="T39" fmla="*/ 0 h 1023"/>
                <a:gd name="T40" fmla="*/ 0 w 3479"/>
                <a:gd name="T41" fmla="*/ 0 h 1023"/>
                <a:gd name="T42" fmla="*/ 0 w 3479"/>
                <a:gd name="T43" fmla="*/ 0 h 1023"/>
                <a:gd name="T44" fmla="*/ 0 w 3479"/>
                <a:gd name="T45" fmla="*/ 0 h 1023"/>
                <a:gd name="T46" fmla="*/ 0 w 3479"/>
                <a:gd name="T47" fmla="*/ 0 h 1023"/>
                <a:gd name="T48" fmla="*/ 0 w 3479"/>
                <a:gd name="T49" fmla="*/ 0 h 1023"/>
                <a:gd name="T50" fmla="*/ 0 w 3479"/>
                <a:gd name="T51" fmla="*/ 0 h 1023"/>
                <a:gd name="T52" fmla="*/ 0 w 3479"/>
                <a:gd name="T53" fmla="*/ 0 h 1023"/>
                <a:gd name="T54" fmla="*/ 0 w 3479"/>
                <a:gd name="T55" fmla="*/ 0 h 1023"/>
                <a:gd name="T56" fmla="*/ 0 w 3479"/>
                <a:gd name="T57" fmla="*/ 0 h 1023"/>
                <a:gd name="T58" fmla="*/ 0 w 3479"/>
                <a:gd name="T59" fmla="*/ 0 h 1023"/>
                <a:gd name="T60" fmla="*/ 0 w 3479"/>
                <a:gd name="T61" fmla="*/ 0 h 1023"/>
                <a:gd name="T62" fmla="*/ 0 w 3479"/>
                <a:gd name="T63" fmla="*/ 0 h 1023"/>
                <a:gd name="T64" fmla="*/ 0 w 3479"/>
                <a:gd name="T65" fmla="*/ 0 h 1023"/>
                <a:gd name="T66" fmla="*/ 0 w 3479"/>
                <a:gd name="T67" fmla="*/ 0 h 1023"/>
                <a:gd name="T68" fmla="*/ 0 w 3479"/>
                <a:gd name="T69" fmla="*/ 0 h 1023"/>
                <a:gd name="T70" fmla="*/ 0 w 3479"/>
                <a:gd name="T71" fmla="*/ 0 h 1023"/>
                <a:gd name="T72" fmla="*/ 0 w 3479"/>
                <a:gd name="T73" fmla="*/ 0 h 1023"/>
                <a:gd name="T74" fmla="*/ 0 w 3479"/>
                <a:gd name="T75" fmla="*/ 0 h 1023"/>
                <a:gd name="T76" fmla="*/ 0 w 3479"/>
                <a:gd name="T77" fmla="*/ 0 h 1023"/>
                <a:gd name="T78" fmla="*/ 0 w 3479"/>
                <a:gd name="T79" fmla="*/ 0 h 1023"/>
                <a:gd name="T80" fmla="*/ 0 w 3479"/>
                <a:gd name="T81" fmla="*/ 0 h 1023"/>
                <a:gd name="T82" fmla="*/ 0 w 3479"/>
                <a:gd name="T83" fmla="*/ 0 h 1023"/>
                <a:gd name="T84" fmla="*/ 0 w 3479"/>
                <a:gd name="T85" fmla="*/ 0 h 1023"/>
                <a:gd name="T86" fmla="*/ 0 w 3479"/>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9"/>
                <a:gd name="T133" fmla="*/ 0 h 1023"/>
                <a:gd name="T134" fmla="*/ 3479 w 3479"/>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9" h="1023">
                  <a:moveTo>
                    <a:pt x="0" y="79"/>
                  </a:moveTo>
                  <a:lnTo>
                    <a:pt x="0" y="79"/>
                  </a:lnTo>
                  <a:lnTo>
                    <a:pt x="89" y="80"/>
                  </a:lnTo>
                  <a:lnTo>
                    <a:pt x="176" y="80"/>
                  </a:lnTo>
                  <a:lnTo>
                    <a:pt x="264" y="83"/>
                  </a:lnTo>
                  <a:lnTo>
                    <a:pt x="350" y="84"/>
                  </a:lnTo>
                  <a:lnTo>
                    <a:pt x="436" y="88"/>
                  </a:lnTo>
                  <a:lnTo>
                    <a:pt x="521" y="91"/>
                  </a:lnTo>
                  <a:lnTo>
                    <a:pt x="606" y="95"/>
                  </a:lnTo>
                  <a:lnTo>
                    <a:pt x="690" y="100"/>
                  </a:lnTo>
                  <a:lnTo>
                    <a:pt x="773" y="104"/>
                  </a:lnTo>
                  <a:lnTo>
                    <a:pt x="855" y="110"/>
                  </a:lnTo>
                  <a:lnTo>
                    <a:pt x="937" y="117"/>
                  </a:lnTo>
                  <a:lnTo>
                    <a:pt x="1018" y="123"/>
                  </a:lnTo>
                  <a:lnTo>
                    <a:pt x="1097" y="132"/>
                  </a:lnTo>
                  <a:lnTo>
                    <a:pt x="1177" y="139"/>
                  </a:lnTo>
                  <a:lnTo>
                    <a:pt x="1255" y="148"/>
                  </a:lnTo>
                  <a:lnTo>
                    <a:pt x="1333" y="157"/>
                  </a:lnTo>
                  <a:lnTo>
                    <a:pt x="1409" y="166"/>
                  </a:lnTo>
                  <a:lnTo>
                    <a:pt x="1483" y="177"/>
                  </a:lnTo>
                  <a:lnTo>
                    <a:pt x="1558" y="187"/>
                  </a:lnTo>
                  <a:lnTo>
                    <a:pt x="1631" y="198"/>
                  </a:lnTo>
                  <a:lnTo>
                    <a:pt x="1703" y="210"/>
                  </a:lnTo>
                  <a:lnTo>
                    <a:pt x="1775" y="222"/>
                  </a:lnTo>
                  <a:lnTo>
                    <a:pt x="1845" y="234"/>
                  </a:lnTo>
                  <a:lnTo>
                    <a:pt x="1914" y="247"/>
                  </a:lnTo>
                  <a:lnTo>
                    <a:pt x="1981" y="260"/>
                  </a:lnTo>
                  <a:lnTo>
                    <a:pt x="2048" y="274"/>
                  </a:lnTo>
                  <a:lnTo>
                    <a:pt x="2112" y="288"/>
                  </a:lnTo>
                  <a:lnTo>
                    <a:pt x="2176" y="304"/>
                  </a:lnTo>
                  <a:lnTo>
                    <a:pt x="2239" y="318"/>
                  </a:lnTo>
                  <a:lnTo>
                    <a:pt x="2301" y="334"/>
                  </a:lnTo>
                  <a:lnTo>
                    <a:pt x="2360" y="350"/>
                  </a:lnTo>
                  <a:lnTo>
                    <a:pt x="2419" y="367"/>
                  </a:lnTo>
                  <a:lnTo>
                    <a:pt x="2477" y="384"/>
                  </a:lnTo>
                  <a:lnTo>
                    <a:pt x="2533" y="400"/>
                  </a:lnTo>
                  <a:lnTo>
                    <a:pt x="2586" y="418"/>
                  </a:lnTo>
                  <a:lnTo>
                    <a:pt x="2640" y="436"/>
                  </a:lnTo>
                  <a:lnTo>
                    <a:pt x="2691" y="454"/>
                  </a:lnTo>
                  <a:lnTo>
                    <a:pt x="2741" y="473"/>
                  </a:lnTo>
                  <a:lnTo>
                    <a:pt x="2788" y="492"/>
                  </a:lnTo>
                  <a:lnTo>
                    <a:pt x="2835" y="511"/>
                  </a:lnTo>
                  <a:lnTo>
                    <a:pt x="2880" y="530"/>
                  </a:lnTo>
                  <a:lnTo>
                    <a:pt x="2924" y="550"/>
                  </a:lnTo>
                  <a:lnTo>
                    <a:pt x="2965" y="570"/>
                  </a:lnTo>
                  <a:lnTo>
                    <a:pt x="3005" y="590"/>
                  </a:lnTo>
                  <a:lnTo>
                    <a:pt x="3043" y="610"/>
                  </a:lnTo>
                  <a:lnTo>
                    <a:pt x="3079" y="632"/>
                  </a:lnTo>
                  <a:lnTo>
                    <a:pt x="3114" y="652"/>
                  </a:lnTo>
                  <a:lnTo>
                    <a:pt x="3146" y="673"/>
                  </a:lnTo>
                  <a:lnTo>
                    <a:pt x="3177" y="695"/>
                  </a:lnTo>
                  <a:lnTo>
                    <a:pt x="3205" y="716"/>
                  </a:lnTo>
                  <a:lnTo>
                    <a:pt x="3233" y="739"/>
                  </a:lnTo>
                  <a:lnTo>
                    <a:pt x="3258" y="760"/>
                  </a:lnTo>
                  <a:lnTo>
                    <a:pt x="3280" y="782"/>
                  </a:lnTo>
                  <a:lnTo>
                    <a:pt x="3302" y="804"/>
                  </a:lnTo>
                  <a:lnTo>
                    <a:pt x="3319" y="827"/>
                  </a:lnTo>
                  <a:lnTo>
                    <a:pt x="3337" y="848"/>
                  </a:lnTo>
                  <a:lnTo>
                    <a:pt x="3352" y="871"/>
                  </a:lnTo>
                  <a:lnTo>
                    <a:pt x="3365" y="892"/>
                  </a:lnTo>
                  <a:lnTo>
                    <a:pt x="3375" y="913"/>
                  </a:lnTo>
                  <a:lnTo>
                    <a:pt x="3384" y="936"/>
                  </a:lnTo>
                  <a:lnTo>
                    <a:pt x="3391" y="957"/>
                  </a:lnTo>
                  <a:lnTo>
                    <a:pt x="3396" y="979"/>
                  </a:lnTo>
                  <a:lnTo>
                    <a:pt x="3398" y="1001"/>
                  </a:lnTo>
                  <a:lnTo>
                    <a:pt x="3399" y="1023"/>
                  </a:lnTo>
                  <a:lnTo>
                    <a:pt x="3479" y="1023"/>
                  </a:lnTo>
                  <a:lnTo>
                    <a:pt x="3478" y="994"/>
                  </a:lnTo>
                  <a:lnTo>
                    <a:pt x="3474" y="966"/>
                  </a:lnTo>
                  <a:lnTo>
                    <a:pt x="3467" y="937"/>
                  </a:lnTo>
                  <a:lnTo>
                    <a:pt x="3459" y="909"/>
                  </a:lnTo>
                  <a:lnTo>
                    <a:pt x="3448" y="881"/>
                  </a:lnTo>
                  <a:lnTo>
                    <a:pt x="3435" y="854"/>
                  </a:lnTo>
                  <a:lnTo>
                    <a:pt x="3419" y="828"/>
                  </a:lnTo>
                  <a:lnTo>
                    <a:pt x="3401" y="802"/>
                  </a:lnTo>
                  <a:lnTo>
                    <a:pt x="3381" y="777"/>
                  </a:lnTo>
                  <a:lnTo>
                    <a:pt x="3360" y="751"/>
                  </a:lnTo>
                  <a:lnTo>
                    <a:pt x="3336" y="726"/>
                  </a:lnTo>
                  <a:lnTo>
                    <a:pt x="3311" y="702"/>
                  </a:lnTo>
                  <a:lnTo>
                    <a:pt x="3284" y="678"/>
                  </a:lnTo>
                  <a:lnTo>
                    <a:pt x="3254" y="654"/>
                  </a:lnTo>
                  <a:lnTo>
                    <a:pt x="3223" y="631"/>
                  </a:lnTo>
                  <a:lnTo>
                    <a:pt x="3190" y="608"/>
                  </a:lnTo>
                  <a:lnTo>
                    <a:pt x="3155" y="586"/>
                  </a:lnTo>
                  <a:lnTo>
                    <a:pt x="3120" y="563"/>
                  </a:lnTo>
                  <a:lnTo>
                    <a:pt x="3081" y="542"/>
                  </a:lnTo>
                  <a:lnTo>
                    <a:pt x="3041" y="520"/>
                  </a:lnTo>
                  <a:lnTo>
                    <a:pt x="3000" y="499"/>
                  </a:lnTo>
                  <a:lnTo>
                    <a:pt x="2957" y="477"/>
                  </a:lnTo>
                  <a:lnTo>
                    <a:pt x="2912" y="457"/>
                  </a:lnTo>
                  <a:lnTo>
                    <a:pt x="2866" y="437"/>
                  </a:lnTo>
                  <a:lnTo>
                    <a:pt x="2818" y="418"/>
                  </a:lnTo>
                  <a:lnTo>
                    <a:pt x="2768" y="398"/>
                  </a:lnTo>
                  <a:lnTo>
                    <a:pt x="2718" y="379"/>
                  </a:lnTo>
                  <a:lnTo>
                    <a:pt x="2665" y="361"/>
                  </a:lnTo>
                  <a:lnTo>
                    <a:pt x="2611" y="342"/>
                  </a:lnTo>
                  <a:lnTo>
                    <a:pt x="2555" y="324"/>
                  </a:lnTo>
                  <a:lnTo>
                    <a:pt x="2499" y="307"/>
                  </a:lnTo>
                  <a:lnTo>
                    <a:pt x="2441" y="290"/>
                  </a:lnTo>
                  <a:lnTo>
                    <a:pt x="2382" y="273"/>
                  </a:lnTo>
                  <a:lnTo>
                    <a:pt x="2320" y="258"/>
                  </a:lnTo>
                  <a:lnTo>
                    <a:pt x="2258" y="242"/>
                  </a:lnTo>
                  <a:lnTo>
                    <a:pt x="2194" y="227"/>
                  </a:lnTo>
                  <a:lnTo>
                    <a:pt x="2130" y="211"/>
                  </a:lnTo>
                  <a:lnTo>
                    <a:pt x="2063" y="197"/>
                  </a:lnTo>
                  <a:lnTo>
                    <a:pt x="1997" y="183"/>
                  </a:lnTo>
                  <a:lnTo>
                    <a:pt x="1928" y="170"/>
                  </a:lnTo>
                  <a:lnTo>
                    <a:pt x="1859" y="157"/>
                  </a:lnTo>
                  <a:lnTo>
                    <a:pt x="1788" y="143"/>
                  </a:lnTo>
                  <a:lnTo>
                    <a:pt x="1716" y="132"/>
                  </a:lnTo>
                  <a:lnTo>
                    <a:pt x="1644" y="120"/>
                  </a:lnTo>
                  <a:lnTo>
                    <a:pt x="1569" y="109"/>
                  </a:lnTo>
                  <a:lnTo>
                    <a:pt x="1494" y="98"/>
                  </a:lnTo>
                  <a:lnTo>
                    <a:pt x="1418" y="88"/>
                  </a:lnTo>
                  <a:lnTo>
                    <a:pt x="1342" y="78"/>
                  </a:lnTo>
                  <a:lnTo>
                    <a:pt x="1264" y="69"/>
                  </a:lnTo>
                  <a:lnTo>
                    <a:pt x="1185" y="60"/>
                  </a:lnTo>
                  <a:lnTo>
                    <a:pt x="1106" y="52"/>
                  </a:lnTo>
                  <a:lnTo>
                    <a:pt x="1025" y="45"/>
                  </a:lnTo>
                  <a:lnTo>
                    <a:pt x="943" y="38"/>
                  </a:lnTo>
                  <a:lnTo>
                    <a:pt x="861" y="32"/>
                  </a:lnTo>
                  <a:lnTo>
                    <a:pt x="778" y="26"/>
                  </a:lnTo>
                  <a:lnTo>
                    <a:pt x="694" y="20"/>
                  </a:lnTo>
                  <a:lnTo>
                    <a:pt x="610" y="15"/>
                  </a:lnTo>
                  <a:lnTo>
                    <a:pt x="524" y="12"/>
                  </a:lnTo>
                  <a:lnTo>
                    <a:pt x="439" y="8"/>
                  </a:lnTo>
                  <a:lnTo>
                    <a:pt x="352" y="6"/>
                  </a:lnTo>
                  <a:lnTo>
                    <a:pt x="265" y="3"/>
                  </a:lnTo>
                  <a:lnTo>
                    <a:pt x="177" y="2"/>
                  </a:lnTo>
                  <a:lnTo>
                    <a:pt x="89" y="1"/>
                  </a:lnTo>
                  <a:lnTo>
                    <a:pt x="0" y="0"/>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0" name="Freeform 44"/>
            <p:cNvSpPr>
              <a:spLocks/>
            </p:cNvSpPr>
            <p:nvPr/>
          </p:nvSpPr>
          <p:spPr bwMode="auto">
            <a:xfrm>
              <a:off x="1958" y="1906"/>
              <a:ext cx="1304" cy="342"/>
            </a:xfrm>
            <a:custGeom>
              <a:avLst/>
              <a:gdLst>
                <a:gd name="T0" fmla="*/ 0 w 3478"/>
                <a:gd name="T1" fmla="*/ 0 h 1023"/>
                <a:gd name="T2" fmla="*/ 0 w 3478"/>
                <a:gd name="T3" fmla="*/ 0 h 1023"/>
                <a:gd name="T4" fmla="*/ 0 w 3478"/>
                <a:gd name="T5" fmla="*/ 0 h 1023"/>
                <a:gd name="T6" fmla="*/ 0 w 3478"/>
                <a:gd name="T7" fmla="*/ 0 h 1023"/>
                <a:gd name="T8" fmla="*/ 0 w 3478"/>
                <a:gd name="T9" fmla="*/ 0 h 1023"/>
                <a:gd name="T10" fmla="*/ 0 w 3478"/>
                <a:gd name="T11" fmla="*/ 0 h 1023"/>
                <a:gd name="T12" fmla="*/ 0 w 3478"/>
                <a:gd name="T13" fmla="*/ 0 h 1023"/>
                <a:gd name="T14" fmla="*/ 0 w 3478"/>
                <a:gd name="T15" fmla="*/ 0 h 1023"/>
                <a:gd name="T16" fmla="*/ 0 w 3478"/>
                <a:gd name="T17" fmla="*/ 0 h 1023"/>
                <a:gd name="T18" fmla="*/ 0 w 3478"/>
                <a:gd name="T19" fmla="*/ 0 h 1023"/>
                <a:gd name="T20" fmla="*/ 0 w 3478"/>
                <a:gd name="T21" fmla="*/ 0 h 1023"/>
                <a:gd name="T22" fmla="*/ 0 w 3478"/>
                <a:gd name="T23" fmla="*/ 0 h 1023"/>
                <a:gd name="T24" fmla="*/ 0 w 3478"/>
                <a:gd name="T25" fmla="*/ 0 h 1023"/>
                <a:gd name="T26" fmla="*/ 0 w 3478"/>
                <a:gd name="T27" fmla="*/ 0 h 1023"/>
                <a:gd name="T28" fmla="*/ 0 w 3478"/>
                <a:gd name="T29" fmla="*/ 0 h 1023"/>
                <a:gd name="T30" fmla="*/ 0 w 3478"/>
                <a:gd name="T31" fmla="*/ 0 h 1023"/>
                <a:gd name="T32" fmla="*/ 0 w 3478"/>
                <a:gd name="T33" fmla="*/ 0 h 1023"/>
                <a:gd name="T34" fmla="*/ 0 w 3478"/>
                <a:gd name="T35" fmla="*/ 0 h 1023"/>
                <a:gd name="T36" fmla="*/ 0 w 3478"/>
                <a:gd name="T37" fmla="*/ 0 h 1023"/>
                <a:gd name="T38" fmla="*/ 0 w 3478"/>
                <a:gd name="T39" fmla="*/ 0 h 1023"/>
                <a:gd name="T40" fmla="*/ 0 w 3478"/>
                <a:gd name="T41" fmla="*/ 0 h 1023"/>
                <a:gd name="T42" fmla="*/ 0 w 3478"/>
                <a:gd name="T43" fmla="*/ 0 h 1023"/>
                <a:gd name="T44" fmla="*/ 0 w 3478"/>
                <a:gd name="T45" fmla="*/ 0 h 1023"/>
                <a:gd name="T46" fmla="*/ 0 w 3478"/>
                <a:gd name="T47" fmla="*/ 0 h 1023"/>
                <a:gd name="T48" fmla="*/ 0 w 3478"/>
                <a:gd name="T49" fmla="*/ 0 h 1023"/>
                <a:gd name="T50" fmla="*/ 0 w 3478"/>
                <a:gd name="T51" fmla="*/ 0 h 1023"/>
                <a:gd name="T52" fmla="*/ 0 w 3478"/>
                <a:gd name="T53" fmla="*/ 0 h 1023"/>
                <a:gd name="T54" fmla="*/ 0 w 3478"/>
                <a:gd name="T55" fmla="*/ 0 h 1023"/>
                <a:gd name="T56" fmla="*/ 0 w 3478"/>
                <a:gd name="T57" fmla="*/ 0 h 1023"/>
                <a:gd name="T58" fmla="*/ 0 w 3478"/>
                <a:gd name="T59" fmla="*/ 0 h 1023"/>
                <a:gd name="T60" fmla="*/ 0 w 3478"/>
                <a:gd name="T61" fmla="*/ 0 h 1023"/>
                <a:gd name="T62" fmla="*/ 0 w 3478"/>
                <a:gd name="T63" fmla="*/ 0 h 1023"/>
                <a:gd name="T64" fmla="*/ 0 w 3478"/>
                <a:gd name="T65" fmla="*/ 0 h 1023"/>
                <a:gd name="T66" fmla="*/ 0 w 3478"/>
                <a:gd name="T67" fmla="*/ 0 h 1023"/>
                <a:gd name="T68" fmla="*/ 0 w 3478"/>
                <a:gd name="T69" fmla="*/ 0 h 1023"/>
                <a:gd name="T70" fmla="*/ 0 w 3478"/>
                <a:gd name="T71" fmla="*/ 0 h 1023"/>
                <a:gd name="T72" fmla="*/ 0 w 3478"/>
                <a:gd name="T73" fmla="*/ 0 h 1023"/>
                <a:gd name="T74" fmla="*/ 0 w 3478"/>
                <a:gd name="T75" fmla="*/ 0 h 1023"/>
                <a:gd name="T76" fmla="*/ 0 w 3478"/>
                <a:gd name="T77" fmla="*/ 0 h 1023"/>
                <a:gd name="T78" fmla="*/ 0 w 3478"/>
                <a:gd name="T79" fmla="*/ 0 h 1023"/>
                <a:gd name="T80" fmla="*/ 0 w 3478"/>
                <a:gd name="T81" fmla="*/ 0 h 1023"/>
                <a:gd name="T82" fmla="*/ 0 w 3478"/>
                <a:gd name="T83" fmla="*/ 0 h 1023"/>
                <a:gd name="T84" fmla="*/ 0 w 3478"/>
                <a:gd name="T85" fmla="*/ 0 h 1023"/>
                <a:gd name="T86" fmla="*/ 0 w 3478"/>
                <a:gd name="T87" fmla="*/ 0 h 10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3"/>
                <a:gd name="T134" fmla="*/ 3478 w 3478"/>
                <a:gd name="T135" fmla="*/ 1023 h 10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3">
                  <a:moveTo>
                    <a:pt x="80" y="1023"/>
                  </a:moveTo>
                  <a:lnTo>
                    <a:pt x="80" y="1023"/>
                  </a:lnTo>
                  <a:lnTo>
                    <a:pt x="81" y="1001"/>
                  </a:lnTo>
                  <a:lnTo>
                    <a:pt x="83" y="979"/>
                  </a:lnTo>
                  <a:lnTo>
                    <a:pt x="88" y="957"/>
                  </a:lnTo>
                  <a:lnTo>
                    <a:pt x="95" y="936"/>
                  </a:lnTo>
                  <a:lnTo>
                    <a:pt x="105" y="913"/>
                  </a:lnTo>
                  <a:lnTo>
                    <a:pt x="115" y="892"/>
                  </a:lnTo>
                  <a:lnTo>
                    <a:pt x="127" y="871"/>
                  </a:lnTo>
                  <a:lnTo>
                    <a:pt x="143" y="848"/>
                  </a:lnTo>
                  <a:lnTo>
                    <a:pt x="159" y="827"/>
                  </a:lnTo>
                  <a:lnTo>
                    <a:pt x="178" y="804"/>
                  </a:lnTo>
                  <a:lnTo>
                    <a:pt x="198" y="782"/>
                  </a:lnTo>
                  <a:lnTo>
                    <a:pt x="222" y="760"/>
                  </a:lnTo>
                  <a:lnTo>
                    <a:pt x="247" y="739"/>
                  </a:lnTo>
                  <a:lnTo>
                    <a:pt x="273" y="716"/>
                  </a:lnTo>
                  <a:lnTo>
                    <a:pt x="302" y="695"/>
                  </a:lnTo>
                  <a:lnTo>
                    <a:pt x="333" y="673"/>
                  </a:lnTo>
                  <a:lnTo>
                    <a:pt x="366" y="652"/>
                  </a:lnTo>
                  <a:lnTo>
                    <a:pt x="400" y="632"/>
                  </a:lnTo>
                  <a:lnTo>
                    <a:pt x="436" y="610"/>
                  </a:lnTo>
                  <a:lnTo>
                    <a:pt x="474" y="590"/>
                  </a:lnTo>
                  <a:lnTo>
                    <a:pt x="515" y="570"/>
                  </a:lnTo>
                  <a:lnTo>
                    <a:pt x="556" y="550"/>
                  </a:lnTo>
                  <a:lnTo>
                    <a:pt x="599" y="530"/>
                  </a:lnTo>
                  <a:lnTo>
                    <a:pt x="644" y="511"/>
                  </a:lnTo>
                  <a:lnTo>
                    <a:pt x="690" y="492"/>
                  </a:lnTo>
                  <a:lnTo>
                    <a:pt x="739" y="473"/>
                  </a:lnTo>
                  <a:lnTo>
                    <a:pt x="789" y="454"/>
                  </a:lnTo>
                  <a:lnTo>
                    <a:pt x="840" y="436"/>
                  </a:lnTo>
                  <a:lnTo>
                    <a:pt x="892" y="418"/>
                  </a:lnTo>
                  <a:lnTo>
                    <a:pt x="947" y="400"/>
                  </a:lnTo>
                  <a:lnTo>
                    <a:pt x="1003" y="384"/>
                  </a:lnTo>
                  <a:lnTo>
                    <a:pt x="1060" y="367"/>
                  </a:lnTo>
                  <a:lnTo>
                    <a:pt x="1118" y="350"/>
                  </a:lnTo>
                  <a:lnTo>
                    <a:pt x="1179" y="334"/>
                  </a:lnTo>
                  <a:lnTo>
                    <a:pt x="1239" y="318"/>
                  </a:lnTo>
                  <a:lnTo>
                    <a:pt x="1302" y="304"/>
                  </a:lnTo>
                  <a:lnTo>
                    <a:pt x="1367" y="288"/>
                  </a:lnTo>
                  <a:lnTo>
                    <a:pt x="1432" y="274"/>
                  </a:lnTo>
                  <a:lnTo>
                    <a:pt x="1499" y="260"/>
                  </a:lnTo>
                  <a:lnTo>
                    <a:pt x="1566" y="247"/>
                  </a:lnTo>
                  <a:lnTo>
                    <a:pt x="1635" y="234"/>
                  </a:lnTo>
                  <a:lnTo>
                    <a:pt x="1704" y="222"/>
                  </a:lnTo>
                  <a:lnTo>
                    <a:pt x="1775" y="210"/>
                  </a:lnTo>
                  <a:lnTo>
                    <a:pt x="1848" y="198"/>
                  </a:lnTo>
                  <a:lnTo>
                    <a:pt x="1922" y="187"/>
                  </a:lnTo>
                  <a:lnTo>
                    <a:pt x="1995" y="177"/>
                  </a:lnTo>
                  <a:lnTo>
                    <a:pt x="2070" y="166"/>
                  </a:lnTo>
                  <a:lnTo>
                    <a:pt x="2147" y="157"/>
                  </a:lnTo>
                  <a:lnTo>
                    <a:pt x="2225" y="148"/>
                  </a:lnTo>
                  <a:lnTo>
                    <a:pt x="2302" y="139"/>
                  </a:lnTo>
                  <a:lnTo>
                    <a:pt x="2381" y="132"/>
                  </a:lnTo>
                  <a:lnTo>
                    <a:pt x="2461" y="123"/>
                  </a:lnTo>
                  <a:lnTo>
                    <a:pt x="2542" y="117"/>
                  </a:lnTo>
                  <a:lnTo>
                    <a:pt x="2624" y="110"/>
                  </a:lnTo>
                  <a:lnTo>
                    <a:pt x="2706" y="104"/>
                  </a:lnTo>
                  <a:lnTo>
                    <a:pt x="2789" y="100"/>
                  </a:lnTo>
                  <a:lnTo>
                    <a:pt x="2873" y="95"/>
                  </a:lnTo>
                  <a:lnTo>
                    <a:pt x="2958" y="91"/>
                  </a:lnTo>
                  <a:lnTo>
                    <a:pt x="3043" y="88"/>
                  </a:lnTo>
                  <a:lnTo>
                    <a:pt x="3129" y="84"/>
                  </a:lnTo>
                  <a:lnTo>
                    <a:pt x="3216" y="83"/>
                  </a:lnTo>
                  <a:lnTo>
                    <a:pt x="3302" y="80"/>
                  </a:lnTo>
                  <a:lnTo>
                    <a:pt x="3390" y="80"/>
                  </a:lnTo>
                  <a:lnTo>
                    <a:pt x="3478" y="79"/>
                  </a:lnTo>
                  <a:lnTo>
                    <a:pt x="3478" y="0"/>
                  </a:lnTo>
                  <a:lnTo>
                    <a:pt x="3390" y="1"/>
                  </a:lnTo>
                  <a:lnTo>
                    <a:pt x="3301" y="2"/>
                  </a:lnTo>
                  <a:lnTo>
                    <a:pt x="3213" y="3"/>
                  </a:lnTo>
                  <a:lnTo>
                    <a:pt x="3127" y="6"/>
                  </a:lnTo>
                  <a:lnTo>
                    <a:pt x="3040" y="8"/>
                  </a:lnTo>
                  <a:lnTo>
                    <a:pt x="2954" y="12"/>
                  </a:lnTo>
                  <a:lnTo>
                    <a:pt x="2869" y="15"/>
                  </a:lnTo>
                  <a:lnTo>
                    <a:pt x="2784" y="20"/>
                  </a:lnTo>
                  <a:lnTo>
                    <a:pt x="2701" y="26"/>
                  </a:lnTo>
                  <a:lnTo>
                    <a:pt x="2618" y="32"/>
                  </a:lnTo>
                  <a:lnTo>
                    <a:pt x="2536" y="38"/>
                  </a:lnTo>
                  <a:lnTo>
                    <a:pt x="2455" y="45"/>
                  </a:lnTo>
                  <a:lnTo>
                    <a:pt x="2374" y="52"/>
                  </a:lnTo>
                  <a:lnTo>
                    <a:pt x="2295" y="60"/>
                  </a:lnTo>
                  <a:lnTo>
                    <a:pt x="2215" y="69"/>
                  </a:lnTo>
                  <a:lnTo>
                    <a:pt x="2138" y="78"/>
                  </a:lnTo>
                  <a:lnTo>
                    <a:pt x="2061" y="88"/>
                  </a:lnTo>
                  <a:lnTo>
                    <a:pt x="1985" y="98"/>
                  </a:lnTo>
                  <a:lnTo>
                    <a:pt x="1910" y="109"/>
                  </a:lnTo>
                  <a:lnTo>
                    <a:pt x="1836" y="120"/>
                  </a:lnTo>
                  <a:lnTo>
                    <a:pt x="1764" y="132"/>
                  </a:lnTo>
                  <a:lnTo>
                    <a:pt x="1691" y="143"/>
                  </a:lnTo>
                  <a:lnTo>
                    <a:pt x="1621" y="157"/>
                  </a:lnTo>
                  <a:lnTo>
                    <a:pt x="1551" y="170"/>
                  </a:lnTo>
                  <a:lnTo>
                    <a:pt x="1482" y="183"/>
                  </a:lnTo>
                  <a:lnTo>
                    <a:pt x="1415" y="197"/>
                  </a:lnTo>
                  <a:lnTo>
                    <a:pt x="1349" y="211"/>
                  </a:lnTo>
                  <a:lnTo>
                    <a:pt x="1285" y="227"/>
                  </a:lnTo>
                  <a:lnTo>
                    <a:pt x="1220" y="242"/>
                  </a:lnTo>
                  <a:lnTo>
                    <a:pt x="1159" y="258"/>
                  </a:lnTo>
                  <a:lnTo>
                    <a:pt x="1098" y="273"/>
                  </a:lnTo>
                  <a:lnTo>
                    <a:pt x="1039" y="290"/>
                  </a:lnTo>
                  <a:lnTo>
                    <a:pt x="980" y="307"/>
                  </a:lnTo>
                  <a:lnTo>
                    <a:pt x="923" y="324"/>
                  </a:lnTo>
                  <a:lnTo>
                    <a:pt x="867" y="342"/>
                  </a:lnTo>
                  <a:lnTo>
                    <a:pt x="814" y="361"/>
                  </a:lnTo>
                  <a:lnTo>
                    <a:pt x="762" y="379"/>
                  </a:lnTo>
                  <a:lnTo>
                    <a:pt x="711" y="398"/>
                  </a:lnTo>
                  <a:lnTo>
                    <a:pt x="661" y="418"/>
                  </a:lnTo>
                  <a:lnTo>
                    <a:pt x="613" y="437"/>
                  </a:lnTo>
                  <a:lnTo>
                    <a:pt x="567" y="457"/>
                  </a:lnTo>
                  <a:lnTo>
                    <a:pt x="523" y="477"/>
                  </a:lnTo>
                  <a:lnTo>
                    <a:pt x="479" y="499"/>
                  </a:lnTo>
                  <a:lnTo>
                    <a:pt x="437" y="520"/>
                  </a:lnTo>
                  <a:lnTo>
                    <a:pt x="398" y="542"/>
                  </a:lnTo>
                  <a:lnTo>
                    <a:pt x="360" y="563"/>
                  </a:lnTo>
                  <a:lnTo>
                    <a:pt x="323" y="586"/>
                  </a:lnTo>
                  <a:lnTo>
                    <a:pt x="289" y="608"/>
                  </a:lnTo>
                  <a:lnTo>
                    <a:pt x="257" y="631"/>
                  </a:lnTo>
                  <a:lnTo>
                    <a:pt x="225" y="654"/>
                  </a:lnTo>
                  <a:lnTo>
                    <a:pt x="196" y="678"/>
                  </a:lnTo>
                  <a:lnTo>
                    <a:pt x="169" y="702"/>
                  </a:lnTo>
                  <a:lnTo>
                    <a:pt x="143" y="726"/>
                  </a:lnTo>
                  <a:lnTo>
                    <a:pt x="119" y="751"/>
                  </a:lnTo>
                  <a:lnTo>
                    <a:pt x="97" y="777"/>
                  </a:lnTo>
                  <a:lnTo>
                    <a:pt x="78" y="802"/>
                  </a:lnTo>
                  <a:lnTo>
                    <a:pt x="61" y="828"/>
                  </a:lnTo>
                  <a:lnTo>
                    <a:pt x="45" y="854"/>
                  </a:lnTo>
                  <a:lnTo>
                    <a:pt x="32" y="881"/>
                  </a:lnTo>
                  <a:lnTo>
                    <a:pt x="20" y="909"/>
                  </a:lnTo>
                  <a:lnTo>
                    <a:pt x="12" y="937"/>
                  </a:lnTo>
                  <a:lnTo>
                    <a:pt x="6" y="966"/>
                  </a:lnTo>
                  <a:lnTo>
                    <a:pt x="1" y="994"/>
                  </a:lnTo>
                  <a:lnTo>
                    <a:pt x="0" y="1023"/>
                  </a:lnTo>
                  <a:lnTo>
                    <a:pt x="80" y="10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31" name="Freeform 45"/>
            <p:cNvSpPr>
              <a:spLocks/>
            </p:cNvSpPr>
            <p:nvPr/>
          </p:nvSpPr>
          <p:spPr bwMode="auto">
            <a:xfrm>
              <a:off x="1958" y="2248"/>
              <a:ext cx="1304" cy="340"/>
            </a:xfrm>
            <a:custGeom>
              <a:avLst/>
              <a:gdLst>
                <a:gd name="T0" fmla="*/ 0 w 3478"/>
                <a:gd name="T1" fmla="*/ 0 h 1022"/>
                <a:gd name="T2" fmla="*/ 0 w 3478"/>
                <a:gd name="T3" fmla="*/ 0 h 1022"/>
                <a:gd name="T4" fmla="*/ 0 w 3478"/>
                <a:gd name="T5" fmla="*/ 0 h 1022"/>
                <a:gd name="T6" fmla="*/ 0 w 3478"/>
                <a:gd name="T7" fmla="*/ 0 h 1022"/>
                <a:gd name="T8" fmla="*/ 0 w 3478"/>
                <a:gd name="T9" fmla="*/ 0 h 1022"/>
                <a:gd name="T10" fmla="*/ 0 w 3478"/>
                <a:gd name="T11" fmla="*/ 0 h 1022"/>
                <a:gd name="T12" fmla="*/ 0 w 3478"/>
                <a:gd name="T13" fmla="*/ 0 h 1022"/>
                <a:gd name="T14" fmla="*/ 0 w 3478"/>
                <a:gd name="T15" fmla="*/ 0 h 1022"/>
                <a:gd name="T16" fmla="*/ 0 w 3478"/>
                <a:gd name="T17" fmla="*/ 0 h 1022"/>
                <a:gd name="T18" fmla="*/ 0 w 3478"/>
                <a:gd name="T19" fmla="*/ 0 h 1022"/>
                <a:gd name="T20" fmla="*/ 0 w 3478"/>
                <a:gd name="T21" fmla="*/ 0 h 1022"/>
                <a:gd name="T22" fmla="*/ 0 w 3478"/>
                <a:gd name="T23" fmla="*/ 0 h 1022"/>
                <a:gd name="T24" fmla="*/ 0 w 3478"/>
                <a:gd name="T25" fmla="*/ 0 h 1022"/>
                <a:gd name="T26" fmla="*/ 0 w 3478"/>
                <a:gd name="T27" fmla="*/ 0 h 1022"/>
                <a:gd name="T28" fmla="*/ 0 w 3478"/>
                <a:gd name="T29" fmla="*/ 0 h 1022"/>
                <a:gd name="T30" fmla="*/ 0 w 3478"/>
                <a:gd name="T31" fmla="*/ 0 h 1022"/>
                <a:gd name="T32" fmla="*/ 0 w 3478"/>
                <a:gd name="T33" fmla="*/ 0 h 1022"/>
                <a:gd name="T34" fmla="*/ 0 w 3478"/>
                <a:gd name="T35" fmla="*/ 0 h 1022"/>
                <a:gd name="T36" fmla="*/ 0 w 3478"/>
                <a:gd name="T37" fmla="*/ 0 h 1022"/>
                <a:gd name="T38" fmla="*/ 0 w 3478"/>
                <a:gd name="T39" fmla="*/ 0 h 1022"/>
                <a:gd name="T40" fmla="*/ 0 w 3478"/>
                <a:gd name="T41" fmla="*/ 0 h 1022"/>
                <a:gd name="T42" fmla="*/ 0 w 3478"/>
                <a:gd name="T43" fmla="*/ 0 h 1022"/>
                <a:gd name="T44" fmla="*/ 0 w 3478"/>
                <a:gd name="T45" fmla="*/ 0 h 1022"/>
                <a:gd name="T46" fmla="*/ 0 w 3478"/>
                <a:gd name="T47" fmla="*/ 0 h 1022"/>
                <a:gd name="T48" fmla="*/ 0 w 3478"/>
                <a:gd name="T49" fmla="*/ 0 h 1022"/>
                <a:gd name="T50" fmla="*/ 0 w 3478"/>
                <a:gd name="T51" fmla="*/ 0 h 1022"/>
                <a:gd name="T52" fmla="*/ 0 w 3478"/>
                <a:gd name="T53" fmla="*/ 0 h 1022"/>
                <a:gd name="T54" fmla="*/ 0 w 3478"/>
                <a:gd name="T55" fmla="*/ 0 h 1022"/>
                <a:gd name="T56" fmla="*/ 0 w 3478"/>
                <a:gd name="T57" fmla="*/ 0 h 1022"/>
                <a:gd name="T58" fmla="*/ 0 w 3478"/>
                <a:gd name="T59" fmla="*/ 0 h 1022"/>
                <a:gd name="T60" fmla="*/ 0 w 3478"/>
                <a:gd name="T61" fmla="*/ 0 h 1022"/>
                <a:gd name="T62" fmla="*/ 0 w 3478"/>
                <a:gd name="T63" fmla="*/ 0 h 1022"/>
                <a:gd name="T64" fmla="*/ 0 w 3478"/>
                <a:gd name="T65" fmla="*/ 0 h 1022"/>
                <a:gd name="T66" fmla="*/ 0 w 3478"/>
                <a:gd name="T67" fmla="*/ 0 h 1022"/>
                <a:gd name="T68" fmla="*/ 0 w 3478"/>
                <a:gd name="T69" fmla="*/ 0 h 1022"/>
                <a:gd name="T70" fmla="*/ 0 w 3478"/>
                <a:gd name="T71" fmla="*/ 0 h 1022"/>
                <a:gd name="T72" fmla="*/ 0 w 3478"/>
                <a:gd name="T73" fmla="*/ 0 h 1022"/>
                <a:gd name="T74" fmla="*/ 0 w 3478"/>
                <a:gd name="T75" fmla="*/ 0 h 1022"/>
                <a:gd name="T76" fmla="*/ 0 w 3478"/>
                <a:gd name="T77" fmla="*/ 0 h 1022"/>
                <a:gd name="T78" fmla="*/ 0 w 3478"/>
                <a:gd name="T79" fmla="*/ 0 h 1022"/>
                <a:gd name="T80" fmla="*/ 0 w 3478"/>
                <a:gd name="T81" fmla="*/ 0 h 1022"/>
                <a:gd name="T82" fmla="*/ 0 w 3478"/>
                <a:gd name="T83" fmla="*/ 0 h 1022"/>
                <a:gd name="T84" fmla="*/ 0 w 3478"/>
                <a:gd name="T85" fmla="*/ 0 h 1022"/>
                <a:gd name="T86" fmla="*/ 0 w 3478"/>
                <a:gd name="T87" fmla="*/ 0 h 10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78"/>
                <a:gd name="T133" fmla="*/ 0 h 1022"/>
                <a:gd name="T134" fmla="*/ 3478 w 3478"/>
                <a:gd name="T135" fmla="*/ 1022 h 10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78" h="1022">
                  <a:moveTo>
                    <a:pt x="3478" y="943"/>
                  </a:moveTo>
                  <a:lnTo>
                    <a:pt x="3478" y="943"/>
                  </a:lnTo>
                  <a:lnTo>
                    <a:pt x="3390" y="942"/>
                  </a:lnTo>
                  <a:lnTo>
                    <a:pt x="3302" y="942"/>
                  </a:lnTo>
                  <a:lnTo>
                    <a:pt x="3216" y="940"/>
                  </a:lnTo>
                  <a:lnTo>
                    <a:pt x="3129" y="937"/>
                  </a:lnTo>
                  <a:lnTo>
                    <a:pt x="3043" y="935"/>
                  </a:lnTo>
                  <a:lnTo>
                    <a:pt x="2958" y="931"/>
                  </a:lnTo>
                  <a:lnTo>
                    <a:pt x="2873" y="928"/>
                  </a:lnTo>
                  <a:lnTo>
                    <a:pt x="2789" y="923"/>
                  </a:lnTo>
                  <a:lnTo>
                    <a:pt x="2706" y="917"/>
                  </a:lnTo>
                  <a:lnTo>
                    <a:pt x="2624" y="912"/>
                  </a:lnTo>
                  <a:lnTo>
                    <a:pt x="2542" y="905"/>
                  </a:lnTo>
                  <a:lnTo>
                    <a:pt x="2461" y="899"/>
                  </a:lnTo>
                  <a:lnTo>
                    <a:pt x="2381" y="891"/>
                  </a:lnTo>
                  <a:lnTo>
                    <a:pt x="2302" y="884"/>
                  </a:lnTo>
                  <a:lnTo>
                    <a:pt x="2225" y="874"/>
                  </a:lnTo>
                  <a:lnTo>
                    <a:pt x="2147" y="866"/>
                  </a:lnTo>
                  <a:lnTo>
                    <a:pt x="2070" y="857"/>
                  </a:lnTo>
                  <a:lnTo>
                    <a:pt x="1995" y="846"/>
                  </a:lnTo>
                  <a:lnTo>
                    <a:pt x="1922" y="835"/>
                  </a:lnTo>
                  <a:lnTo>
                    <a:pt x="1848" y="824"/>
                  </a:lnTo>
                  <a:lnTo>
                    <a:pt x="1775" y="813"/>
                  </a:lnTo>
                  <a:lnTo>
                    <a:pt x="1704" y="801"/>
                  </a:lnTo>
                  <a:lnTo>
                    <a:pt x="1635" y="789"/>
                  </a:lnTo>
                  <a:lnTo>
                    <a:pt x="1566" y="776"/>
                  </a:lnTo>
                  <a:lnTo>
                    <a:pt x="1499" y="762"/>
                  </a:lnTo>
                  <a:lnTo>
                    <a:pt x="1432" y="748"/>
                  </a:lnTo>
                  <a:lnTo>
                    <a:pt x="1367" y="734"/>
                  </a:lnTo>
                  <a:lnTo>
                    <a:pt x="1302" y="719"/>
                  </a:lnTo>
                  <a:lnTo>
                    <a:pt x="1239" y="704"/>
                  </a:lnTo>
                  <a:lnTo>
                    <a:pt x="1179" y="688"/>
                  </a:lnTo>
                  <a:lnTo>
                    <a:pt x="1118" y="672"/>
                  </a:lnTo>
                  <a:lnTo>
                    <a:pt x="1060" y="656"/>
                  </a:lnTo>
                  <a:lnTo>
                    <a:pt x="1003" y="639"/>
                  </a:lnTo>
                  <a:lnTo>
                    <a:pt x="947" y="622"/>
                  </a:lnTo>
                  <a:lnTo>
                    <a:pt x="892" y="605"/>
                  </a:lnTo>
                  <a:lnTo>
                    <a:pt x="840" y="587"/>
                  </a:lnTo>
                  <a:lnTo>
                    <a:pt x="789" y="569"/>
                  </a:lnTo>
                  <a:lnTo>
                    <a:pt x="739" y="550"/>
                  </a:lnTo>
                  <a:lnTo>
                    <a:pt x="690" y="531"/>
                  </a:lnTo>
                  <a:lnTo>
                    <a:pt x="644" y="512"/>
                  </a:lnTo>
                  <a:lnTo>
                    <a:pt x="599" y="493"/>
                  </a:lnTo>
                  <a:lnTo>
                    <a:pt x="556" y="473"/>
                  </a:lnTo>
                  <a:lnTo>
                    <a:pt x="515" y="453"/>
                  </a:lnTo>
                  <a:lnTo>
                    <a:pt x="474" y="432"/>
                  </a:lnTo>
                  <a:lnTo>
                    <a:pt x="436" y="412"/>
                  </a:lnTo>
                  <a:lnTo>
                    <a:pt x="400" y="391"/>
                  </a:lnTo>
                  <a:lnTo>
                    <a:pt x="366" y="371"/>
                  </a:lnTo>
                  <a:lnTo>
                    <a:pt x="333" y="349"/>
                  </a:lnTo>
                  <a:lnTo>
                    <a:pt x="302" y="328"/>
                  </a:lnTo>
                  <a:lnTo>
                    <a:pt x="273" y="305"/>
                  </a:lnTo>
                  <a:lnTo>
                    <a:pt x="247" y="284"/>
                  </a:lnTo>
                  <a:lnTo>
                    <a:pt x="222" y="262"/>
                  </a:lnTo>
                  <a:lnTo>
                    <a:pt x="198" y="240"/>
                  </a:lnTo>
                  <a:lnTo>
                    <a:pt x="178" y="218"/>
                  </a:lnTo>
                  <a:lnTo>
                    <a:pt x="159" y="196"/>
                  </a:lnTo>
                  <a:lnTo>
                    <a:pt x="143" y="174"/>
                  </a:lnTo>
                  <a:lnTo>
                    <a:pt x="127" y="152"/>
                  </a:lnTo>
                  <a:lnTo>
                    <a:pt x="115" y="131"/>
                  </a:lnTo>
                  <a:lnTo>
                    <a:pt x="105" y="108"/>
                  </a:lnTo>
                  <a:lnTo>
                    <a:pt x="95" y="87"/>
                  </a:lnTo>
                  <a:lnTo>
                    <a:pt x="88" y="65"/>
                  </a:lnTo>
                  <a:lnTo>
                    <a:pt x="83" y="44"/>
                  </a:lnTo>
                  <a:lnTo>
                    <a:pt x="81" y="21"/>
                  </a:lnTo>
                  <a:lnTo>
                    <a:pt x="80" y="0"/>
                  </a:lnTo>
                  <a:lnTo>
                    <a:pt x="0" y="0"/>
                  </a:lnTo>
                  <a:lnTo>
                    <a:pt x="1" y="28"/>
                  </a:lnTo>
                  <a:lnTo>
                    <a:pt x="6" y="57"/>
                  </a:lnTo>
                  <a:lnTo>
                    <a:pt x="12" y="85"/>
                  </a:lnTo>
                  <a:lnTo>
                    <a:pt x="20" y="114"/>
                  </a:lnTo>
                  <a:lnTo>
                    <a:pt x="32" y="141"/>
                  </a:lnTo>
                  <a:lnTo>
                    <a:pt x="45" y="167"/>
                  </a:lnTo>
                  <a:lnTo>
                    <a:pt x="61" y="195"/>
                  </a:lnTo>
                  <a:lnTo>
                    <a:pt x="78" y="221"/>
                  </a:lnTo>
                  <a:lnTo>
                    <a:pt x="97" y="246"/>
                  </a:lnTo>
                  <a:lnTo>
                    <a:pt x="119" y="272"/>
                  </a:lnTo>
                  <a:lnTo>
                    <a:pt x="143" y="296"/>
                  </a:lnTo>
                  <a:lnTo>
                    <a:pt x="169" y="321"/>
                  </a:lnTo>
                  <a:lnTo>
                    <a:pt x="196" y="344"/>
                  </a:lnTo>
                  <a:lnTo>
                    <a:pt x="225" y="368"/>
                  </a:lnTo>
                  <a:lnTo>
                    <a:pt x="257" y="392"/>
                  </a:lnTo>
                  <a:lnTo>
                    <a:pt x="289" y="415"/>
                  </a:lnTo>
                  <a:lnTo>
                    <a:pt x="323" y="437"/>
                  </a:lnTo>
                  <a:lnTo>
                    <a:pt x="360" y="460"/>
                  </a:lnTo>
                  <a:lnTo>
                    <a:pt x="398" y="481"/>
                  </a:lnTo>
                  <a:lnTo>
                    <a:pt x="437" y="502"/>
                  </a:lnTo>
                  <a:lnTo>
                    <a:pt x="479" y="524"/>
                  </a:lnTo>
                  <a:lnTo>
                    <a:pt x="523" y="544"/>
                  </a:lnTo>
                  <a:lnTo>
                    <a:pt x="567" y="565"/>
                  </a:lnTo>
                  <a:lnTo>
                    <a:pt x="613" y="586"/>
                  </a:lnTo>
                  <a:lnTo>
                    <a:pt x="661" y="605"/>
                  </a:lnTo>
                  <a:lnTo>
                    <a:pt x="711" y="624"/>
                  </a:lnTo>
                  <a:lnTo>
                    <a:pt x="762" y="643"/>
                  </a:lnTo>
                  <a:lnTo>
                    <a:pt x="814" y="662"/>
                  </a:lnTo>
                  <a:lnTo>
                    <a:pt x="867" y="680"/>
                  </a:lnTo>
                  <a:lnTo>
                    <a:pt x="923" y="697"/>
                  </a:lnTo>
                  <a:lnTo>
                    <a:pt x="980" y="715"/>
                  </a:lnTo>
                  <a:lnTo>
                    <a:pt x="1039" y="732"/>
                  </a:lnTo>
                  <a:lnTo>
                    <a:pt x="1098" y="748"/>
                  </a:lnTo>
                  <a:lnTo>
                    <a:pt x="1159" y="765"/>
                  </a:lnTo>
                  <a:lnTo>
                    <a:pt x="1220" y="781"/>
                  </a:lnTo>
                  <a:lnTo>
                    <a:pt x="1285" y="796"/>
                  </a:lnTo>
                  <a:lnTo>
                    <a:pt x="1349" y="811"/>
                  </a:lnTo>
                  <a:lnTo>
                    <a:pt x="1415" y="826"/>
                  </a:lnTo>
                  <a:lnTo>
                    <a:pt x="1482" y="840"/>
                  </a:lnTo>
                  <a:lnTo>
                    <a:pt x="1551" y="853"/>
                  </a:lnTo>
                  <a:lnTo>
                    <a:pt x="1621" y="866"/>
                  </a:lnTo>
                  <a:lnTo>
                    <a:pt x="1691" y="879"/>
                  </a:lnTo>
                  <a:lnTo>
                    <a:pt x="1764" y="891"/>
                  </a:lnTo>
                  <a:lnTo>
                    <a:pt x="1836" y="903"/>
                  </a:lnTo>
                  <a:lnTo>
                    <a:pt x="1910" y="914"/>
                  </a:lnTo>
                  <a:lnTo>
                    <a:pt x="1985" y="924"/>
                  </a:lnTo>
                  <a:lnTo>
                    <a:pt x="2061" y="935"/>
                  </a:lnTo>
                  <a:lnTo>
                    <a:pt x="2138" y="945"/>
                  </a:lnTo>
                  <a:lnTo>
                    <a:pt x="2215" y="954"/>
                  </a:lnTo>
                  <a:lnTo>
                    <a:pt x="2295" y="962"/>
                  </a:lnTo>
                  <a:lnTo>
                    <a:pt x="2374" y="971"/>
                  </a:lnTo>
                  <a:lnTo>
                    <a:pt x="2455" y="978"/>
                  </a:lnTo>
                  <a:lnTo>
                    <a:pt x="2536" y="985"/>
                  </a:lnTo>
                  <a:lnTo>
                    <a:pt x="2618" y="991"/>
                  </a:lnTo>
                  <a:lnTo>
                    <a:pt x="2701" y="997"/>
                  </a:lnTo>
                  <a:lnTo>
                    <a:pt x="2784" y="1002"/>
                  </a:lnTo>
                  <a:lnTo>
                    <a:pt x="2869" y="1006"/>
                  </a:lnTo>
                  <a:lnTo>
                    <a:pt x="2954" y="1011"/>
                  </a:lnTo>
                  <a:lnTo>
                    <a:pt x="3040" y="1015"/>
                  </a:lnTo>
                  <a:lnTo>
                    <a:pt x="3127" y="1017"/>
                  </a:lnTo>
                  <a:lnTo>
                    <a:pt x="3213" y="1019"/>
                  </a:lnTo>
                  <a:lnTo>
                    <a:pt x="3301" y="1021"/>
                  </a:lnTo>
                  <a:lnTo>
                    <a:pt x="3390" y="1022"/>
                  </a:lnTo>
                  <a:lnTo>
                    <a:pt x="3478" y="1022"/>
                  </a:lnTo>
                  <a:lnTo>
                    <a:pt x="3478"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356512" name="Rectangle 46"/>
            <p:cNvSpPr>
              <a:spLocks noChangeArrowheads="1"/>
            </p:cNvSpPr>
            <p:nvPr/>
          </p:nvSpPr>
          <p:spPr bwMode="auto">
            <a:xfrm>
              <a:off x="2137" y="2077"/>
              <a:ext cx="2189" cy="284"/>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89" b="1" i="0" u="none" strike="noStrike" kern="1200" cap="none" spc="0" normalizeH="0" baseline="0" noProof="0">
                  <a:ln>
                    <a:noFill/>
                  </a:ln>
                  <a:solidFill>
                    <a:srgbClr val="FFFFFF"/>
                  </a:solidFill>
                  <a:effectLst/>
                  <a:uLnTx/>
                  <a:uFillTx/>
                  <a:latin typeface="Arial" charset="0"/>
                  <a:ea typeface="MS PGothic" charset="0"/>
                  <a:cs typeface="MS PGothic" charset="0"/>
                </a:rPr>
                <a:t>HYPERGLYCEMIA</a:t>
              </a:r>
              <a:endParaRPr kumimoji="0" lang="en-US" sz="2489" b="0" i="0" u="none" strike="noStrike" kern="1200" cap="none" spc="0" normalizeH="0" baseline="0" noProof="0">
                <a:ln>
                  <a:noFill/>
                </a:ln>
                <a:solidFill>
                  <a:srgbClr val="000000"/>
                </a:solidFill>
                <a:effectLst/>
                <a:uLnTx/>
                <a:uFillTx/>
                <a:latin typeface="Times" charset="0"/>
                <a:ea typeface="MS PGothic" charset="0"/>
                <a:cs typeface="MS PGothic" charset="0"/>
              </a:endParaRPr>
            </a:p>
          </p:txBody>
        </p:sp>
      </p:grpSp>
      <p:grpSp>
        <p:nvGrpSpPr>
          <p:cNvPr id="647187" name="Group 283"/>
          <p:cNvGrpSpPr>
            <a:grpSpLocks/>
          </p:cNvGrpSpPr>
          <p:nvPr/>
        </p:nvGrpSpPr>
        <p:grpSpPr bwMode="auto">
          <a:xfrm>
            <a:off x="3551238" y="947738"/>
            <a:ext cx="2154237" cy="1706562"/>
            <a:chOff x="3996217" y="771525"/>
            <a:chExt cx="2422525" cy="1918184"/>
          </a:xfrm>
        </p:grpSpPr>
        <p:sp>
          <p:nvSpPr>
            <p:cNvPr id="356505" name="Rectangle 56"/>
            <p:cNvSpPr>
              <a:spLocks noChangeArrowheads="1"/>
            </p:cNvSpPr>
            <p:nvPr/>
          </p:nvSpPr>
          <p:spPr bwMode="auto">
            <a:xfrm>
              <a:off x="3996217" y="771525"/>
              <a:ext cx="2422525" cy="553151"/>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Decreased</a:t>
              </a:r>
              <a:b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br>
              <a:r>
                <a:rPr kumimoji="0" lang="en-US" sz="1778" b="1" i="0" u="none" strike="noStrike" kern="1200" cap="none" spc="0" normalizeH="0" baseline="0" noProof="0">
                  <a:ln>
                    <a:noFill/>
                  </a:ln>
                  <a:solidFill>
                    <a:srgbClr val="FFFFFF"/>
                  </a:solidFill>
                  <a:effectLst/>
                  <a:uLnTx/>
                  <a:uFillTx/>
                  <a:latin typeface="Arial" charset="0"/>
                  <a:ea typeface="MS PGothic" charset="0"/>
                  <a:cs typeface="MS PGothic" charset="0"/>
                </a:rPr>
                <a:t>Incretin Effect</a:t>
              </a:r>
              <a:endParaRPr kumimoji="0" lang="en-US" sz="1778" b="0" i="0" u="none" strike="noStrike" kern="1200" cap="none" spc="0" normalizeH="0" baseline="0" noProof="0">
                <a:ln>
                  <a:noFill/>
                </a:ln>
                <a:solidFill>
                  <a:srgbClr val="FFFFFF"/>
                </a:solidFill>
                <a:effectLst/>
                <a:uLnTx/>
                <a:uFillTx/>
                <a:latin typeface="Times" charset="0"/>
                <a:ea typeface="MS PGothic" charset="0"/>
                <a:cs typeface="MS PGothic" charset="0"/>
              </a:endParaRPr>
            </a:p>
          </p:txBody>
        </p:sp>
        <p:sp>
          <p:nvSpPr>
            <p:cNvPr id="647326" name="Freeform 57"/>
            <p:cNvSpPr>
              <a:spLocks/>
            </p:cNvSpPr>
            <p:nvPr/>
          </p:nvSpPr>
          <p:spPr bwMode="auto">
            <a:xfrm>
              <a:off x="5123342" y="1859924"/>
              <a:ext cx="79375" cy="829785"/>
            </a:xfrm>
            <a:custGeom>
              <a:avLst/>
              <a:gdLst>
                <a:gd name="T0" fmla="*/ 2147483646 w 106"/>
                <a:gd name="T1" fmla="*/ 0 h 692"/>
                <a:gd name="T2" fmla="*/ 2147483646 w 106"/>
                <a:gd name="T3" fmla="*/ 2147483646 h 692"/>
                <a:gd name="T4" fmla="*/ 2147483646 w 106"/>
                <a:gd name="T5" fmla="*/ 2147483646 h 692"/>
                <a:gd name="T6" fmla="*/ 2147483646 w 106"/>
                <a:gd name="T7" fmla="*/ 2147483646 h 692"/>
                <a:gd name="T8" fmla="*/ 2147483646 w 106"/>
                <a:gd name="T9" fmla="*/ 2147483646 h 692"/>
                <a:gd name="T10" fmla="*/ 2147483646 w 106"/>
                <a:gd name="T11" fmla="*/ 2147483646 h 692"/>
                <a:gd name="T12" fmla="*/ 2147483646 w 106"/>
                <a:gd name="T13" fmla="*/ 2147483646 h 692"/>
                <a:gd name="T14" fmla="*/ 2147483646 w 106"/>
                <a:gd name="T15" fmla="*/ 2147483646 h 692"/>
                <a:gd name="T16" fmla="*/ 2147483646 w 106"/>
                <a:gd name="T17" fmla="*/ 2147483646 h 6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92"/>
                <a:gd name="T29" fmla="*/ 106 w 106"/>
                <a:gd name="T30" fmla="*/ 692 h 6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92">
                  <a:moveTo>
                    <a:pt x="40" y="0"/>
                  </a:moveTo>
                  <a:cubicBezTo>
                    <a:pt x="74" y="14"/>
                    <a:pt x="106" y="27"/>
                    <a:pt x="104" y="53"/>
                  </a:cubicBezTo>
                  <a:cubicBezTo>
                    <a:pt x="103" y="79"/>
                    <a:pt x="33" y="125"/>
                    <a:pt x="30" y="153"/>
                  </a:cubicBezTo>
                  <a:cubicBezTo>
                    <a:pt x="28" y="180"/>
                    <a:pt x="91" y="195"/>
                    <a:pt x="90" y="221"/>
                  </a:cubicBezTo>
                  <a:cubicBezTo>
                    <a:pt x="88" y="248"/>
                    <a:pt x="22" y="289"/>
                    <a:pt x="20" y="315"/>
                  </a:cubicBezTo>
                  <a:cubicBezTo>
                    <a:pt x="19" y="341"/>
                    <a:pt x="88" y="352"/>
                    <a:pt x="84" y="377"/>
                  </a:cubicBezTo>
                  <a:cubicBezTo>
                    <a:pt x="82" y="402"/>
                    <a:pt x="11" y="441"/>
                    <a:pt x="5" y="464"/>
                  </a:cubicBezTo>
                  <a:cubicBezTo>
                    <a:pt x="0" y="487"/>
                    <a:pt x="50" y="482"/>
                    <a:pt x="51" y="520"/>
                  </a:cubicBezTo>
                  <a:cubicBezTo>
                    <a:pt x="52" y="558"/>
                    <a:pt x="17" y="656"/>
                    <a:pt x="8" y="692"/>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grpSp>
        <p:nvGrpSpPr>
          <p:cNvPr id="647188" name="Group 280"/>
          <p:cNvGrpSpPr>
            <a:grpSpLocks/>
          </p:cNvGrpSpPr>
          <p:nvPr/>
        </p:nvGrpSpPr>
        <p:grpSpPr bwMode="auto">
          <a:xfrm>
            <a:off x="874713" y="1296988"/>
            <a:ext cx="2679700" cy="1617662"/>
            <a:chOff x="984317" y="1163177"/>
            <a:chExt cx="3014663" cy="1821613"/>
          </a:xfrm>
        </p:grpSpPr>
        <p:sp>
          <p:nvSpPr>
            <p:cNvPr id="647322" name="Freeform 55"/>
            <p:cNvSpPr>
              <a:spLocks/>
            </p:cNvSpPr>
            <p:nvPr/>
          </p:nvSpPr>
          <p:spPr bwMode="auto">
            <a:xfrm rot="5261489">
              <a:off x="2546204" y="2051127"/>
              <a:ext cx="1035477" cy="831850"/>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23" name="Freeform 58"/>
            <p:cNvSpPr>
              <a:spLocks/>
            </p:cNvSpPr>
            <p:nvPr/>
          </p:nvSpPr>
          <p:spPr bwMode="auto">
            <a:xfrm>
              <a:off x="984317" y="1163177"/>
              <a:ext cx="3014663" cy="1181587"/>
            </a:xfrm>
            <a:custGeom>
              <a:avLst/>
              <a:gdLst>
                <a:gd name="T0" fmla="*/ 2147483646 w 6317"/>
                <a:gd name="T1" fmla="*/ 2147483646 h 2779"/>
                <a:gd name="T2" fmla="*/ 2147483646 w 6317"/>
                <a:gd name="T3" fmla="*/ 2147483646 h 2779"/>
                <a:gd name="T4" fmla="*/ 2147483646 w 6317"/>
                <a:gd name="T5" fmla="*/ 2147483646 h 2779"/>
                <a:gd name="T6" fmla="*/ 2147483646 w 6317"/>
                <a:gd name="T7" fmla="*/ 2147483646 h 2779"/>
                <a:gd name="T8" fmla="*/ 2147483646 w 6317"/>
                <a:gd name="T9" fmla="*/ 2147483646 h 2779"/>
                <a:gd name="T10" fmla="*/ 2147483646 w 6317"/>
                <a:gd name="T11" fmla="*/ 2147483646 h 2779"/>
                <a:gd name="T12" fmla="*/ 2147483646 w 6317"/>
                <a:gd name="T13" fmla="*/ 2147483646 h 2779"/>
                <a:gd name="T14" fmla="*/ 2147483646 w 6317"/>
                <a:gd name="T15" fmla="*/ 2147483646 h 2779"/>
                <a:gd name="T16" fmla="*/ 2147483646 w 6317"/>
                <a:gd name="T17" fmla="*/ 2147483646 h 2779"/>
                <a:gd name="T18" fmla="*/ 2147483646 w 6317"/>
                <a:gd name="T19" fmla="*/ 2147483646 h 2779"/>
                <a:gd name="T20" fmla="*/ 2147483646 w 6317"/>
                <a:gd name="T21" fmla="*/ 2147483646 h 2779"/>
                <a:gd name="T22" fmla="*/ 2147483646 w 6317"/>
                <a:gd name="T23" fmla="*/ 2147483646 h 2779"/>
                <a:gd name="T24" fmla="*/ 2147483646 w 6317"/>
                <a:gd name="T25" fmla="*/ 2147483646 h 2779"/>
                <a:gd name="T26" fmla="*/ 2147483646 w 6317"/>
                <a:gd name="T27" fmla="*/ 2147483646 h 2779"/>
                <a:gd name="T28" fmla="*/ 2147483646 w 6317"/>
                <a:gd name="T29" fmla="*/ 2147483646 h 2779"/>
                <a:gd name="T30" fmla="*/ 2147483646 w 6317"/>
                <a:gd name="T31" fmla="*/ 2147483646 h 2779"/>
                <a:gd name="T32" fmla="*/ 2147483646 w 6317"/>
                <a:gd name="T33" fmla="*/ 2147483646 h 2779"/>
                <a:gd name="T34" fmla="*/ 2147483646 w 6317"/>
                <a:gd name="T35" fmla="*/ 2147483646 h 2779"/>
                <a:gd name="T36" fmla="*/ 2147483646 w 6317"/>
                <a:gd name="T37" fmla="*/ 2147483646 h 2779"/>
                <a:gd name="T38" fmla="*/ 2147483646 w 6317"/>
                <a:gd name="T39" fmla="*/ 2147483646 h 2779"/>
                <a:gd name="T40" fmla="*/ 2147483646 w 6317"/>
                <a:gd name="T41" fmla="*/ 2147483646 h 2779"/>
                <a:gd name="T42" fmla="*/ 2147483646 w 6317"/>
                <a:gd name="T43" fmla="*/ 2147483646 h 2779"/>
                <a:gd name="T44" fmla="*/ 2147483646 w 6317"/>
                <a:gd name="T45" fmla="*/ 2147483646 h 2779"/>
                <a:gd name="T46" fmla="*/ 2147483646 w 6317"/>
                <a:gd name="T47" fmla="*/ 2147483646 h 2779"/>
                <a:gd name="T48" fmla="*/ 2147483646 w 6317"/>
                <a:gd name="T49" fmla="*/ 2147483646 h 2779"/>
                <a:gd name="T50" fmla="*/ 2147483646 w 6317"/>
                <a:gd name="T51" fmla="*/ 2147483646 h 2779"/>
                <a:gd name="T52" fmla="*/ 2147483646 w 6317"/>
                <a:gd name="T53" fmla="*/ 2147483646 h 2779"/>
                <a:gd name="T54" fmla="*/ 2147483646 w 6317"/>
                <a:gd name="T55" fmla="*/ 2147483646 h 2779"/>
                <a:gd name="T56" fmla="*/ 2147483646 w 6317"/>
                <a:gd name="T57" fmla="*/ 2147483646 h 2779"/>
                <a:gd name="T58" fmla="*/ 2147483646 w 6317"/>
                <a:gd name="T59" fmla="*/ 2147483646 h 2779"/>
                <a:gd name="T60" fmla="*/ 2147483646 w 6317"/>
                <a:gd name="T61" fmla="*/ 2147483646 h 2779"/>
                <a:gd name="T62" fmla="*/ 2147483646 w 6317"/>
                <a:gd name="T63" fmla="*/ 2147483646 h 2779"/>
                <a:gd name="T64" fmla="*/ 2147483646 w 6317"/>
                <a:gd name="T65" fmla="*/ 2147483646 h 2779"/>
                <a:gd name="T66" fmla="*/ 2147483646 w 6317"/>
                <a:gd name="T67" fmla="*/ 2147483646 h 2779"/>
                <a:gd name="T68" fmla="*/ 2147483646 w 6317"/>
                <a:gd name="T69" fmla="*/ 2147483646 h 2779"/>
                <a:gd name="T70" fmla="*/ 2147483646 w 6317"/>
                <a:gd name="T71" fmla="*/ 2147483646 h 2779"/>
                <a:gd name="T72" fmla="*/ 2147483646 w 6317"/>
                <a:gd name="T73" fmla="*/ 2147483646 h 2779"/>
                <a:gd name="T74" fmla="*/ 2147483646 w 6317"/>
                <a:gd name="T75" fmla="*/ 2147483646 h 2779"/>
                <a:gd name="T76" fmla="*/ 2147483646 w 6317"/>
                <a:gd name="T77" fmla="*/ 2147483646 h 2779"/>
                <a:gd name="T78" fmla="*/ 2147483646 w 6317"/>
                <a:gd name="T79" fmla="*/ 2147483646 h 2779"/>
                <a:gd name="T80" fmla="*/ 2147483646 w 6317"/>
                <a:gd name="T81" fmla="*/ 2147483646 h 2779"/>
                <a:gd name="T82" fmla="*/ 2147483646 w 6317"/>
                <a:gd name="T83" fmla="*/ 2147483646 h 2779"/>
                <a:gd name="T84" fmla="*/ 2147483646 w 6317"/>
                <a:gd name="T85" fmla="*/ 2147483646 h 2779"/>
                <a:gd name="T86" fmla="*/ 2147483646 w 6317"/>
                <a:gd name="T87" fmla="*/ 2147483646 h 2779"/>
                <a:gd name="T88" fmla="*/ 2147483646 w 6317"/>
                <a:gd name="T89" fmla="*/ 2147483646 h 2779"/>
                <a:gd name="T90" fmla="*/ 2147483646 w 6317"/>
                <a:gd name="T91" fmla="*/ 2147483646 h 2779"/>
                <a:gd name="T92" fmla="*/ 2147483646 w 6317"/>
                <a:gd name="T93" fmla="*/ 2147483646 h 2779"/>
                <a:gd name="T94" fmla="*/ 2147483646 w 6317"/>
                <a:gd name="T95" fmla="*/ 2147483646 h 2779"/>
                <a:gd name="T96" fmla="*/ 2147483646 w 6317"/>
                <a:gd name="T97" fmla="*/ 2147483646 h 2779"/>
                <a:gd name="T98" fmla="*/ 2147483646 w 6317"/>
                <a:gd name="T99" fmla="*/ 2147483646 h 2779"/>
                <a:gd name="T100" fmla="*/ 2147483646 w 6317"/>
                <a:gd name="T101" fmla="*/ 2147483646 h 2779"/>
                <a:gd name="T102" fmla="*/ 2147483646 w 6317"/>
                <a:gd name="T103" fmla="*/ 2147483646 h 2779"/>
                <a:gd name="T104" fmla="*/ 2147483646 w 6317"/>
                <a:gd name="T105" fmla="*/ 2147483646 h 2779"/>
                <a:gd name="T106" fmla="*/ 2147483646 w 6317"/>
                <a:gd name="T107" fmla="*/ 2147483646 h 2779"/>
                <a:gd name="T108" fmla="*/ 2147483646 w 6317"/>
                <a:gd name="T109" fmla="*/ 2147483646 h 2779"/>
                <a:gd name="T110" fmla="*/ 2147483646 w 6317"/>
                <a:gd name="T111" fmla="*/ 2147483646 h 2779"/>
                <a:gd name="T112" fmla="*/ 2147483646 w 6317"/>
                <a:gd name="T113" fmla="*/ 2147483646 h 2779"/>
                <a:gd name="T114" fmla="*/ 2147483646 w 6317"/>
                <a:gd name="T115" fmla="*/ 2147483646 h 2779"/>
                <a:gd name="T116" fmla="*/ 2147483646 w 6317"/>
                <a:gd name="T117" fmla="*/ 2147483646 h 2779"/>
                <a:gd name="T118" fmla="*/ 2147483646 w 6317"/>
                <a:gd name="T119" fmla="*/ 2147483646 h 2779"/>
                <a:gd name="T120" fmla="*/ 2147483646 w 6317"/>
                <a:gd name="T121" fmla="*/ 2147483646 h 2779"/>
                <a:gd name="T122" fmla="*/ 2147483646 w 6317"/>
                <a:gd name="T123" fmla="*/ 2147483646 h 2779"/>
                <a:gd name="T124" fmla="*/ 2147483646 w 6317"/>
                <a:gd name="T125" fmla="*/ 2147483646 h 277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17"/>
                <a:gd name="T190" fmla="*/ 0 h 2779"/>
                <a:gd name="T191" fmla="*/ 6317 w 6317"/>
                <a:gd name="T192" fmla="*/ 2779 h 277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17" h="2779">
                  <a:moveTo>
                    <a:pt x="4701" y="444"/>
                  </a:moveTo>
                  <a:lnTo>
                    <a:pt x="4678" y="439"/>
                  </a:lnTo>
                  <a:lnTo>
                    <a:pt x="4654" y="435"/>
                  </a:lnTo>
                  <a:lnTo>
                    <a:pt x="4631" y="431"/>
                  </a:lnTo>
                  <a:lnTo>
                    <a:pt x="4609" y="429"/>
                  </a:lnTo>
                  <a:lnTo>
                    <a:pt x="4587" y="428"/>
                  </a:lnTo>
                  <a:lnTo>
                    <a:pt x="4567" y="427"/>
                  </a:lnTo>
                  <a:lnTo>
                    <a:pt x="4547" y="425"/>
                  </a:lnTo>
                  <a:lnTo>
                    <a:pt x="4528" y="427"/>
                  </a:lnTo>
                  <a:lnTo>
                    <a:pt x="4490" y="428"/>
                  </a:lnTo>
                  <a:lnTo>
                    <a:pt x="4454" y="431"/>
                  </a:lnTo>
                  <a:lnTo>
                    <a:pt x="4421" y="437"/>
                  </a:lnTo>
                  <a:lnTo>
                    <a:pt x="4389" y="443"/>
                  </a:lnTo>
                  <a:lnTo>
                    <a:pt x="4326" y="456"/>
                  </a:lnTo>
                  <a:lnTo>
                    <a:pt x="4265" y="468"/>
                  </a:lnTo>
                  <a:lnTo>
                    <a:pt x="4234" y="473"/>
                  </a:lnTo>
                  <a:lnTo>
                    <a:pt x="4203" y="477"/>
                  </a:lnTo>
                  <a:lnTo>
                    <a:pt x="4171" y="478"/>
                  </a:lnTo>
                  <a:lnTo>
                    <a:pt x="4138" y="478"/>
                  </a:lnTo>
                  <a:lnTo>
                    <a:pt x="4117" y="475"/>
                  </a:lnTo>
                  <a:lnTo>
                    <a:pt x="4098" y="473"/>
                  </a:lnTo>
                  <a:lnTo>
                    <a:pt x="4080" y="471"/>
                  </a:lnTo>
                  <a:lnTo>
                    <a:pt x="4062" y="466"/>
                  </a:lnTo>
                  <a:lnTo>
                    <a:pt x="4031" y="458"/>
                  </a:lnTo>
                  <a:lnTo>
                    <a:pt x="4001" y="447"/>
                  </a:lnTo>
                  <a:lnTo>
                    <a:pt x="3948" y="422"/>
                  </a:lnTo>
                  <a:lnTo>
                    <a:pt x="3892" y="397"/>
                  </a:lnTo>
                  <a:lnTo>
                    <a:pt x="3877" y="391"/>
                  </a:lnTo>
                  <a:lnTo>
                    <a:pt x="3860" y="386"/>
                  </a:lnTo>
                  <a:lnTo>
                    <a:pt x="3843" y="380"/>
                  </a:lnTo>
                  <a:lnTo>
                    <a:pt x="3825" y="376"/>
                  </a:lnTo>
                  <a:lnTo>
                    <a:pt x="3805" y="371"/>
                  </a:lnTo>
                  <a:lnTo>
                    <a:pt x="3785" y="367"/>
                  </a:lnTo>
                  <a:lnTo>
                    <a:pt x="3762" y="364"/>
                  </a:lnTo>
                  <a:lnTo>
                    <a:pt x="3739" y="361"/>
                  </a:lnTo>
                  <a:lnTo>
                    <a:pt x="3713" y="359"/>
                  </a:lnTo>
                  <a:lnTo>
                    <a:pt x="3685" y="358"/>
                  </a:lnTo>
                  <a:lnTo>
                    <a:pt x="3656" y="357"/>
                  </a:lnTo>
                  <a:lnTo>
                    <a:pt x="3623" y="358"/>
                  </a:lnTo>
                  <a:lnTo>
                    <a:pt x="3589" y="359"/>
                  </a:lnTo>
                  <a:lnTo>
                    <a:pt x="3552" y="361"/>
                  </a:lnTo>
                  <a:lnTo>
                    <a:pt x="3513" y="364"/>
                  </a:lnTo>
                  <a:lnTo>
                    <a:pt x="3471" y="368"/>
                  </a:lnTo>
                  <a:lnTo>
                    <a:pt x="3448" y="371"/>
                  </a:lnTo>
                  <a:lnTo>
                    <a:pt x="3426" y="371"/>
                  </a:lnTo>
                  <a:lnTo>
                    <a:pt x="3407" y="370"/>
                  </a:lnTo>
                  <a:lnTo>
                    <a:pt x="3388" y="367"/>
                  </a:lnTo>
                  <a:lnTo>
                    <a:pt x="3371" y="364"/>
                  </a:lnTo>
                  <a:lnTo>
                    <a:pt x="3355" y="359"/>
                  </a:lnTo>
                  <a:lnTo>
                    <a:pt x="3339" y="353"/>
                  </a:lnTo>
                  <a:lnTo>
                    <a:pt x="3325" y="347"/>
                  </a:lnTo>
                  <a:lnTo>
                    <a:pt x="3297" y="332"/>
                  </a:lnTo>
                  <a:lnTo>
                    <a:pt x="3268" y="314"/>
                  </a:lnTo>
                  <a:lnTo>
                    <a:pt x="3240" y="296"/>
                  </a:lnTo>
                  <a:lnTo>
                    <a:pt x="3209" y="276"/>
                  </a:lnTo>
                  <a:lnTo>
                    <a:pt x="3192" y="266"/>
                  </a:lnTo>
                  <a:lnTo>
                    <a:pt x="3173" y="257"/>
                  </a:lnTo>
                  <a:lnTo>
                    <a:pt x="3154" y="248"/>
                  </a:lnTo>
                  <a:lnTo>
                    <a:pt x="3134" y="240"/>
                  </a:lnTo>
                  <a:lnTo>
                    <a:pt x="3111" y="232"/>
                  </a:lnTo>
                  <a:lnTo>
                    <a:pt x="3086" y="225"/>
                  </a:lnTo>
                  <a:lnTo>
                    <a:pt x="3060" y="218"/>
                  </a:lnTo>
                  <a:lnTo>
                    <a:pt x="3032" y="212"/>
                  </a:lnTo>
                  <a:lnTo>
                    <a:pt x="3001" y="207"/>
                  </a:lnTo>
                  <a:lnTo>
                    <a:pt x="2967" y="203"/>
                  </a:lnTo>
                  <a:lnTo>
                    <a:pt x="2932" y="201"/>
                  </a:lnTo>
                  <a:lnTo>
                    <a:pt x="2893" y="198"/>
                  </a:lnTo>
                  <a:lnTo>
                    <a:pt x="2851" y="200"/>
                  </a:lnTo>
                  <a:lnTo>
                    <a:pt x="2805" y="201"/>
                  </a:lnTo>
                  <a:lnTo>
                    <a:pt x="2757" y="204"/>
                  </a:lnTo>
                  <a:lnTo>
                    <a:pt x="2704" y="209"/>
                  </a:lnTo>
                  <a:lnTo>
                    <a:pt x="2683" y="208"/>
                  </a:lnTo>
                  <a:lnTo>
                    <a:pt x="2648" y="209"/>
                  </a:lnTo>
                  <a:lnTo>
                    <a:pt x="2639" y="210"/>
                  </a:lnTo>
                  <a:lnTo>
                    <a:pt x="2631" y="212"/>
                  </a:lnTo>
                  <a:lnTo>
                    <a:pt x="2623" y="213"/>
                  </a:lnTo>
                  <a:lnTo>
                    <a:pt x="2616" y="215"/>
                  </a:lnTo>
                  <a:lnTo>
                    <a:pt x="2610" y="219"/>
                  </a:lnTo>
                  <a:lnTo>
                    <a:pt x="2605" y="222"/>
                  </a:lnTo>
                  <a:lnTo>
                    <a:pt x="2601" y="227"/>
                  </a:lnTo>
                  <a:lnTo>
                    <a:pt x="2600" y="232"/>
                  </a:lnTo>
                  <a:lnTo>
                    <a:pt x="2572" y="210"/>
                  </a:lnTo>
                  <a:lnTo>
                    <a:pt x="2546" y="191"/>
                  </a:lnTo>
                  <a:lnTo>
                    <a:pt x="2521" y="176"/>
                  </a:lnTo>
                  <a:lnTo>
                    <a:pt x="2496" y="160"/>
                  </a:lnTo>
                  <a:lnTo>
                    <a:pt x="2470" y="147"/>
                  </a:lnTo>
                  <a:lnTo>
                    <a:pt x="2442" y="136"/>
                  </a:lnTo>
                  <a:lnTo>
                    <a:pt x="2414" y="124"/>
                  </a:lnTo>
                  <a:lnTo>
                    <a:pt x="2380" y="112"/>
                  </a:lnTo>
                  <a:lnTo>
                    <a:pt x="2368" y="108"/>
                  </a:lnTo>
                  <a:lnTo>
                    <a:pt x="2357" y="106"/>
                  </a:lnTo>
                  <a:lnTo>
                    <a:pt x="2344" y="105"/>
                  </a:lnTo>
                  <a:lnTo>
                    <a:pt x="2332" y="103"/>
                  </a:lnTo>
                  <a:lnTo>
                    <a:pt x="2319" y="103"/>
                  </a:lnTo>
                  <a:lnTo>
                    <a:pt x="2307" y="105"/>
                  </a:lnTo>
                  <a:lnTo>
                    <a:pt x="2294" y="107"/>
                  </a:lnTo>
                  <a:lnTo>
                    <a:pt x="2281" y="108"/>
                  </a:lnTo>
                  <a:lnTo>
                    <a:pt x="2256" y="114"/>
                  </a:lnTo>
                  <a:lnTo>
                    <a:pt x="2229" y="121"/>
                  </a:lnTo>
                  <a:lnTo>
                    <a:pt x="2204" y="130"/>
                  </a:lnTo>
                  <a:lnTo>
                    <a:pt x="2178" y="139"/>
                  </a:lnTo>
                  <a:lnTo>
                    <a:pt x="2153" y="146"/>
                  </a:lnTo>
                  <a:lnTo>
                    <a:pt x="2128" y="155"/>
                  </a:lnTo>
                  <a:lnTo>
                    <a:pt x="2103" y="160"/>
                  </a:lnTo>
                  <a:lnTo>
                    <a:pt x="2080" y="164"/>
                  </a:lnTo>
                  <a:lnTo>
                    <a:pt x="2068" y="164"/>
                  </a:lnTo>
                  <a:lnTo>
                    <a:pt x="2056" y="164"/>
                  </a:lnTo>
                  <a:lnTo>
                    <a:pt x="2044" y="164"/>
                  </a:lnTo>
                  <a:lnTo>
                    <a:pt x="2032" y="163"/>
                  </a:lnTo>
                  <a:lnTo>
                    <a:pt x="2020" y="159"/>
                  </a:lnTo>
                  <a:lnTo>
                    <a:pt x="2010" y="156"/>
                  </a:lnTo>
                  <a:lnTo>
                    <a:pt x="1999" y="151"/>
                  </a:lnTo>
                  <a:lnTo>
                    <a:pt x="1987" y="145"/>
                  </a:lnTo>
                  <a:lnTo>
                    <a:pt x="1950" y="124"/>
                  </a:lnTo>
                  <a:lnTo>
                    <a:pt x="1913" y="103"/>
                  </a:lnTo>
                  <a:lnTo>
                    <a:pt x="1879" y="86"/>
                  </a:lnTo>
                  <a:lnTo>
                    <a:pt x="1846" y="69"/>
                  </a:lnTo>
                  <a:lnTo>
                    <a:pt x="1812" y="56"/>
                  </a:lnTo>
                  <a:lnTo>
                    <a:pt x="1781" y="43"/>
                  </a:lnTo>
                  <a:lnTo>
                    <a:pt x="1751" y="32"/>
                  </a:lnTo>
                  <a:lnTo>
                    <a:pt x="1722" y="24"/>
                  </a:lnTo>
                  <a:lnTo>
                    <a:pt x="1693" y="17"/>
                  </a:lnTo>
                  <a:lnTo>
                    <a:pt x="1665" y="11"/>
                  </a:lnTo>
                  <a:lnTo>
                    <a:pt x="1639" y="6"/>
                  </a:lnTo>
                  <a:lnTo>
                    <a:pt x="1613" y="2"/>
                  </a:lnTo>
                  <a:lnTo>
                    <a:pt x="1587" y="1"/>
                  </a:lnTo>
                  <a:lnTo>
                    <a:pt x="1562" y="0"/>
                  </a:lnTo>
                  <a:lnTo>
                    <a:pt x="1537" y="0"/>
                  </a:lnTo>
                  <a:lnTo>
                    <a:pt x="1513" y="1"/>
                  </a:lnTo>
                  <a:lnTo>
                    <a:pt x="1489" y="4"/>
                  </a:lnTo>
                  <a:lnTo>
                    <a:pt x="1465" y="6"/>
                  </a:lnTo>
                  <a:lnTo>
                    <a:pt x="1442" y="8"/>
                  </a:lnTo>
                  <a:lnTo>
                    <a:pt x="1419" y="13"/>
                  </a:lnTo>
                  <a:lnTo>
                    <a:pt x="1371" y="21"/>
                  </a:lnTo>
                  <a:lnTo>
                    <a:pt x="1325" y="32"/>
                  </a:lnTo>
                  <a:lnTo>
                    <a:pt x="1276" y="42"/>
                  </a:lnTo>
                  <a:lnTo>
                    <a:pt x="1228" y="52"/>
                  </a:lnTo>
                  <a:lnTo>
                    <a:pt x="1175" y="61"/>
                  </a:lnTo>
                  <a:lnTo>
                    <a:pt x="1121" y="69"/>
                  </a:lnTo>
                  <a:lnTo>
                    <a:pt x="1095" y="73"/>
                  </a:lnTo>
                  <a:lnTo>
                    <a:pt x="1067" y="80"/>
                  </a:lnTo>
                  <a:lnTo>
                    <a:pt x="1040" y="88"/>
                  </a:lnTo>
                  <a:lnTo>
                    <a:pt x="1013" y="99"/>
                  </a:lnTo>
                  <a:lnTo>
                    <a:pt x="985" y="111"/>
                  </a:lnTo>
                  <a:lnTo>
                    <a:pt x="958" y="124"/>
                  </a:lnTo>
                  <a:lnTo>
                    <a:pt x="931" y="138"/>
                  </a:lnTo>
                  <a:lnTo>
                    <a:pt x="903" y="152"/>
                  </a:lnTo>
                  <a:lnTo>
                    <a:pt x="891" y="158"/>
                  </a:lnTo>
                  <a:lnTo>
                    <a:pt x="879" y="163"/>
                  </a:lnTo>
                  <a:lnTo>
                    <a:pt x="866" y="166"/>
                  </a:lnTo>
                  <a:lnTo>
                    <a:pt x="853" y="169"/>
                  </a:lnTo>
                  <a:lnTo>
                    <a:pt x="826" y="172"/>
                  </a:lnTo>
                  <a:lnTo>
                    <a:pt x="797" y="175"/>
                  </a:lnTo>
                  <a:lnTo>
                    <a:pt x="768" y="176"/>
                  </a:lnTo>
                  <a:lnTo>
                    <a:pt x="739" y="178"/>
                  </a:lnTo>
                  <a:lnTo>
                    <a:pt x="724" y="181"/>
                  </a:lnTo>
                  <a:lnTo>
                    <a:pt x="710" y="183"/>
                  </a:lnTo>
                  <a:lnTo>
                    <a:pt x="695" y="187"/>
                  </a:lnTo>
                  <a:lnTo>
                    <a:pt x="681" y="191"/>
                  </a:lnTo>
                  <a:lnTo>
                    <a:pt x="657" y="201"/>
                  </a:lnTo>
                  <a:lnTo>
                    <a:pt x="633" y="212"/>
                  </a:lnTo>
                  <a:lnTo>
                    <a:pt x="610" y="222"/>
                  </a:lnTo>
                  <a:lnTo>
                    <a:pt x="586" y="233"/>
                  </a:lnTo>
                  <a:lnTo>
                    <a:pt x="563" y="246"/>
                  </a:lnTo>
                  <a:lnTo>
                    <a:pt x="541" y="258"/>
                  </a:lnTo>
                  <a:lnTo>
                    <a:pt x="518" y="271"/>
                  </a:lnTo>
                  <a:lnTo>
                    <a:pt x="497" y="285"/>
                  </a:lnTo>
                  <a:lnTo>
                    <a:pt x="475" y="299"/>
                  </a:lnTo>
                  <a:lnTo>
                    <a:pt x="454" y="315"/>
                  </a:lnTo>
                  <a:lnTo>
                    <a:pt x="434" y="330"/>
                  </a:lnTo>
                  <a:lnTo>
                    <a:pt x="414" y="346"/>
                  </a:lnTo>
                  <a:lnTo>
                    <a:pt x="393" y="362"/>
                  </a:lnTo>
                  <a:lnTo>
                    <a:pt x="374" y="380"/>
                  </a:lnTo>
                  <a:lnTo>
                    <a:pt x="355" y="397"/>
                  </a:lnTo>
                  <a:lnTo>
                    <a:pt x="338" y="416"/>
                  </a:lnTo>
                  <a:lnTo>
                    <a:pt x="320" y="434"/>
                  </a:lnTo>
                  <a:lnTo>
                    <a:pt x="303" y="453"/>
                  </a:lnTo>
                  <a:lnTo>
                    <a:pt x="285" y="473"/>
                  </a:lnTo>
                  <a:lnTo>
                    <a:pt x="270" y="493"/>
                  </a:lnTo>
                  <a:lnTo>
                    <a:pt x="253" y="513"/>
                  </a:lnTo>
                  <a:lnTo>
                    <a:pt x="239" y="535"/>
                  </a:lnTo>
                  <a:lnTo>
                    <a:pt x="223" y="556"/>
                  </a:lnTo>
                  <a:lnTo>
                    <a:pt x="209" y="579"/>
                  </a:lnTo>
                  <a:lnTo>
                    <a:pt x="196" y="601"/>
                  </a:lnTo>
                  <a:lnTo>
                    <a:pt x="183" y="624"/>
                  </a:lnTo>
                  <a:lnTo>
                    <a:pt x="170" y="648"/>
                  </a:lnTo>
                  <a:lnTo>
                    <a:pt x="158" y="671"/>
                  </a:lnTo>
                  <a:lnTo>
                    <a:pt x="147" y="696"/>
                  </a:lnTo>
                  <a:lnTo>
                    <a:pt x="137" y="721"/>
                  </a:lnTo>
                  <a:lnTo>
                    <a:pt x="126" y="746"/>
                  </a:lnTo>
                  <a:lnTo>
                    <a:pt x="117" y="772"/>
                  </a:lnTo>
                  <a:lnTo>
                    <a:pt x="114" y="780"/>
                  </a:lnTo>
                  <a:lnTo>
                    <a:pt x="114" y="787"/>
                  </a:lnTo>
                  <a:lnTo>
                    <a:pt x="114" y="795"/>
                  </a:lnTo>
                  <a:lnTo>
                    <a:pt x="114" y="803"/>
                  </a:lnTo>
                  <a:lnTo>
                    <a:pt x="117" y="821"/>
                  </a:lnTo>
                  <a:lnTo>
                    <a:pt x="121" y="840"/>
                  </a:lnTo>
                  <a:lnTo>
                    <a:pt x="124" y="858"/>
                  </a:lnTo>
                  <a:lnTo>
                    <a:pt x="126" y="875"/>
                  </a:lnTo>
                  <a:lnTo>
                    <a:pt x="126" y="883"/>
                  </a:lnTo>
                  <a:lnTo>
                    <a:pt x="125" y="891"/>
                  </a:lnTo>
                  <a:lnTo>
                    <a:pt x="122" y="898"/>
                  </a:lnTo>
                  <a:lnTo>
                    <a:pt x="120" y="904"/>
                  </a:lnTo>
                  <a:lnTo>
                    <a:pt x="87" y="957"/>
                  </a:lnTo>
                  <a:lnTo>
                    <a:pt x="57" y="1008"/>
                  </a:lnTo>
                  <a:lnTo>
                    <a:pt x="44" y="1033"/>
                  </a:lnTo>
                  <a:lnTo>
                    <a:pt x="32" y="1058"/>
                  </a:lnTo>
                  <a:lnTo>
                    <a:pt x="21" y="1083"/>
                  </a:lnTo>
                  <a:lnTo>
                    <a:pt x="13" y="1108"/>
                  </a:lnTo>
                  <a:lnTo>
                    <a:pt x="7" y="1134"/>
                  </a:lnTo>
                  <a:lnTo>
                    <a:pt x="2" y="1160"/>
                  </a:lnTo>
                  <a:lnTo>
                    <a:pt x="1" y="1173"/>
                  </a:lnTo>
                  <a:lnTo>
                    <a:pt x="0" y="1187"/>
                  </a:lnTo>
                  <a:lnTo>
                    <a:pt x="0" y="1201"/>
                  </a:lnTo>
                  <a:lnTo>
                    <a:pt x="1" y="1216"/>
                  </a:lnTo>
                  <a:lnTo>
                    <a:pt x="2" y="1230"/>
                  </a:lnTo>
                  <a:lnTo>
                    <a:pt x="4" y="1244"/>
                  </a:lnTo>
                  <a:lnTo>
                    <a:pt x="7" y="1260"/>
                  </a:lnTo>
                  <a:lnTo>
                    <a:pt x="10" y="1275"/>
                  </a:lnTo>
                  <a:lnTo>
                    <a:pt x="14" y="1291"/>
                  </a:lnTo>
                  <a:lnTo>
                    <a:pt x="19" y="1307"/>
                  </a:lnTo>
                  <a:lnTo>
                    <a:pt x="25" y="1324"/>
                  </a:lnTo>
                  <a:lnTo>
                    <a:pt x="32" y="1340"/>
                  </a:lnTo>
                  <a:lnTo>
                    <a:pt x="42" y="1362"/>
                  </a:lnTo>
                  <a:lnTo>
                    <a:pt x="51" y="1384"/>
                  </a:lnTo>
                  <a:lnTo>
                    <a:pt x="61" y="1408"/>
                  </a:lnTo>
                  <a:lnTo>
                    <a:pt x="69" y="1432"/>
                  </a:lnTo>
                  <a:lnTo>
                    <a:pt x="76" y="1456"/>
                  </a:lnTo>
                  <a:lnTo>
                    <a:pt x="81" y="1481"/>
                  </a:lnTo>
                  <a:lnTo>
                    <a:pt x="82" y="1493"/>
                  </a:lnTo>
                  <a:lnTo>
                    <a:pt x="83" y="1504"/>
                  </a:lnTo>
                  <a:lnTo>
                    <a:pt x="82" y="1517"/>
                  </a:lnTo>
                  <a:lnTo>
                    <a:pt x="81" y="1529"/>
                  </a:lnTo>
                  <a:lnTo>
                    <a:pt x="78" y="1544"/>
                  </a:lnTo>
                  <a:lnTo>
                    <a:pt x="77" y="1558"/>
                  </a:lnTo>
                  <a:lnTo>
                    <a:pt x="77" y="1571"/>
                  </a:lnTo>
                  <a:lnTo>
                    <a:pt x="77" y="1584"/>
                  </a:lnTo>
                  <a:lnTo>
                    <a:pt x="77" y="1597"/>
                  </a:lnTo>
                  <a:lnTo>
                    <a:pt x="78" y="1609"/>
                  </a:lnTo>
                  <a:lnTo>
                    <a:pt x="81" y="1621"/>
                  </a:lnTo>
                  <a:lnTo>
                    <a:pt x="83" y="1633"/>
                  </a:lnTo>
                  <a:lnTo>
                    <a:pt x="89" y="1655"/>
                  </a:lnTo>
                  <a:lnTo>
                    <a:pt x="96" y="1677"/>
                  </a:lnTo>
                  <a:lnTo>
                    <a:pt x="106" y="1698"/>
                  </a:lnTo>
                  <a:lnTo>
                    <a:pt x="115" y="1718"/>
                  </a:lnTo>
                  <a:lnTo>
                    <a:pt x="137" y="1756"/>
                  </a:lnTo>
                  <a:lnTo>
                    <a:pt x="158" y="1793"/>
                  </a:lnTo>
                  <a:lnTo>
                    <a:pt x="166" y="1812"/>
                  </a:lnTo>
                  <a:lnTo>
                    <a:pt x="176" y="1830"/>
                  </a:lnTo>
                  <a:lnTo>
                    <a:pt x="182" y="1849"/>
                  </a:lnTo>
                  <a:lnTo>
                    <a:pt x="188" y="1869"/>
                  </a:lnTo>
                  <a:lnTo>
                    <a:pt x="195" y="1894"/>
                  </a:lnTo>
                  <a:lnTo>
                    <a:pt x="203" y="1919"/>
                  </a:lnTo>
                  <a:lnTo>
                    <a:pt x="214" y="1943"/>
                  </a:lnTo>
                  <a:lnTo>
                    <a:pt x="226" y="1964"/>
                  </a:lnTo>
                  <a:lnTo>
                    <a:pt x="239" y="1986"/>
                  </a:lnTo>
                  <a:lnTo>
                    <a:pt x="253" y="2005"/>
                  </a:lnTo>
                  <a:lnTo>
                    <a:pt x="270" y="2024"/>
                  </a:lnTo>
                  <a:lnTo>
                    <a:pt x="288" y="2042"/>
                  </a:lnTo>
                  <a:lnTo>
                    <a:pt x="307" y="2058"/>
                  </a:lnTo>
                  <a:lnTo>
                    <a:pt x="328" y="2074"/>
                  </a:lnTo>
                  <a:lnTo>
                    <a:pt x="349" y="2089"/>
                  </a:lnTo>
                  <a:lnTo>
                    <a:pt x="373" y="2103"/>
                  </a:lnTo>
                  <a:lnTo>
                    <a:pt x="398" y="2116"/>
                  </a:lnTo>
                  <a:lnTo>
                    <a:pt x="424" y="2128"/>
                  </a:lnTo>
                  <a:lnTo>
                    <a:pt x="452" y="2141"/>
                  </a:lnTo>
                  <a:lnTo>
                    <a:pt x="480" y="2152"/>
                  </a:lnTo>
                  <a:lnTo>
                    <a:pt x="478" y="2159"/>
                  </a:lnTo>
                  <a:lnTo>
                    <a:pt x="477" y="2167"/>
                  </a:lnTo>
                  <a:lnTo>
                    <a:pt x="475" y="2175"/>
                  </a:lnTo>
                  <a:lnTo>
                    <a:pt x="475" y="2184"/>
                  </a:lnTo>
                  <a:lnTo>
                    <a:pt x="475" y="2202"/>
                  </a:lnTo>
                  <a:lnTo>
                    <a:pt x="478" y="2220"/>
                  </a:lnTo>
                  <a:lnTo>
                    <a:pt x="481" y="2236"/>
                  </a:lnTo>
                  <a:lnTo>
                    <a:pt x="487" y="2252"/>
                  </a:lnTo>
                  <a:lnTo>
                    <a:pt x="490" y="2259"/>
                  </a:lnTo>
                  <a:lnTo>
                    <a:pt x="493" y="2265"/>
                  </a:lnTo>
                  <a:lnTo>
                    <a:pt x="497" y="2271"/>
                  </a:lnTo>
                  <a:lnTo>
                    <a:pt x="500" y="2274"/>
                  </a:lnTo>
                  <a:lnTo>
                    <a:pt x="522" y="2298"/>
                  </a:lnTo>
                  <a:lnTo>
                    <a:pt x="544" y="2320"/>
                  </a:lnTo>
                  <a:lnTo>
                    <a:pt x="567" y="2341"/>
                  </a:lnTo>
                  <a:lnTo>
                    <a:pt x="591" y="2360"/>
                  </a:lnTo>
                  <a:lnTo>
                    <a:pt x="613" y="2378"/>
                  </a:lnTo>
                  <a:lnTo>
                    <a:pt x="637" y="2396"/>
                  </a:lnTo>
                  <a:lnTo>
                    <a:pt x="661" y="2411"/>
                  </a:lnTo>
                  <a:lnTo>
                    <a:pt x="685" y="2425"/>
                  </a:lnTo>
                  <a:lnTo>
                    <a:pt x="708" y="2438"/>
                  </a:lnTo>
                  <a:lnTo>
                    <a:pt x="732" y="2450"/>
                  </a:lnTo>
                  <a:lnTo>
                    <a:pt x="756" y="2461"/>
                  </a:lnTo>
                  <a:lnTo>
                    <a:pt x="780" y="2471"/>
                  </a:lnTo>
                  <a:lnTo>
                    <a:pt x="805" y="2479"/>
                  </a:lnTo>
                  <a:lnTo>
                    <a:pt x="828" y="2486"/>
                  </a:lnTo>
                  <a:lnTo>
                    <a:pt x="853" y="2491"/>
                  </a:lnTo>
                  <a:lnTo>
                    <a:pt x="877" y="2495"/>
                  </a:lnTo>
                  <a:lnTo>
                    <a:pt x="900" y="2499"/>
                  </a:lnTo>
                  <a:lnTo>
                    <a:pt x="922" y="2505"/>
                  </a:lnTo>
                  <a:lnTo>
                    <a:pt x="944" y="2512"/>
                  </a:lnTo>
                  <a:lnTo>
                    <a:pt x="964" y="2520"/>
                  </a:lnTo>
                  <a:lnTo>
                    <a:pt x="984" y="2530"/>
                  </a:lnTo>
                  <a:lnTo>
                    <a:pt x="1003" y="2539"/>
                  </a:lnTo>
                  <a:lnTo>
                    <a:pt x="1022" y="2551"/>
                  </a:lnTo>
                  <a:lnTo>
                    <a:pt x="1040" y="2563"/>
                  </a:lnTo>
                  <a:lnTo>
                    <a:pt x="1076" y="2589"/>
                  </a:lnTo>
                  <a:lnTo>
                    <a:pt x="1109" y="2618"/>
                  </a:lnTo>
                  <a:lnTo>
                    <a:pt x="1142" y="2646"/>
                  </a:lnTo>
                  <a:lnTo>
                    <a:pt x="1173" y="2674"/>
                  </a:lnTo>
                  <a:lnTo>
                    <a:pt x="1205" y="2701"/>
                  </a:lnTo>
                  <a:lnTo>
                    <a:pt x="1237" y="2725"/>
                  </a:lnTo>
                  <a:lnTo>
                    <a:pt x="1253" y="2737"/>
                  </a:lnTo>
                  <a:lnTo>
                    <a:pt x="1269" y="2746"/>
                  </a:lnTo>
                  <a:lnTo>
                    <a:pt x="1286" y="2756"/>
                  </a:lnTo>
                  <a:lnTo>
                    <a:pt x="1303" y="2763"/>
                  </a:lnTo>
                  <a:lnTo>
                    <a:pt x="1319" y="2770"/>
                  </a:lnTo>
                  <a:lnTo>
                    <a:pt x="1337" y="2775"/>
                  </a:lnTo>
                  <a:lnTo>
                    <a:pt x="1355" y="2778"/>
                  </a:lnTo>
                  <a:lnTo>
                    <a:pt x="1374" y="2779"/>
                  </a:lnTo>
                  <a:lnTo>
                    <a:pt x="1392" y="2779"/>
                  </a:lnTo>
                  <a:lnTo>
                    <a:pt x="1412" y="2777"/>
                  </a:lnTo>
                  <a:lnTo>
                    <a:pt x="1432" y="2774"/>
                  </a:lnTo>
                  <a:lnTo>
                    <a:pt x="1452" y="2766"/>
                  </a:lnTo>
                  <a:lnTo>
                    <a:pt x="1475" y="2759"/>
                  </a:lnTo>
                  <a:lnTo>
                    <a:pt x="1496" y="2752"/>
                  </a:lnTo>
                  <a:lnTo>
                    <a:pt x="1515" y="2747"/>
                  </a:lnTo>
                  <a:lnTo>
                    <a:pt x="1534" y="2743"/>
                  </a:lnTo>
                  <a:lnTo>
                    <a:pt x="1553" y="2740"/>
                  </a:lnTo>
                  <a:lnTo>
                    <a:pt x="1570" y="2738"/>
                  </a:lnTo>
                  <a:lnTo>
                    <a:pt x="1587" y="2736"/>
                  </a:lnTo>
                  <a:lnTo>
                    <a:pt x="1602" y="2734"/>
                  </a:lnTo>
                  <a:lnTo>
                    <a:pt x="1631" y="2734"/>
                  </a:lnTo>
                  <a:lnTo>
                    <a:pt x="1658" y="2737"/>
                  </a:lnTo>
                  <a:lnTo>
                    <a:pt x="1682" y="2740"/>
                  </a:lnTo>
                  <a:lnTo>
                    <a:pt x="1705" y="2745"/>
                  </a:lnTo>
                  <a:lnTo>
                    <a:pt x="1749" y="2755"/>
                  </a:lnTo>
                  <a:lnTo>
                    <a:pt x="1792" y="2763"/>
                  </a:lnTo>
                  <a:lnTo>
                    <a:pt x="1815" y="2764"/>
                  </a:lnTo>
                  <a:lnTo>
                    <a:pt x="1838" y="2764"/>
                  </a:lnTo>
                  <a:lnTo>
                    <a:pt x="1852" y="2763"/>
                  </a:lnTo>
                  <a:lnTo>
                    <a:pt x="1865" y="2760"/>
                  </a:lnTo>
                  <a:lnTo>
                    <a:pt x="1879" y="2758"/>
                  </a:lnTo>
                  <a:lnTo>
                    <a:pt x="1893" y="2755"/>
                  </a:lnTo>
                  <a:lnTo>
                    <a:pt x="1899" y="2751"/>
                  </a:lnTo>
                  <a:lnTo>
                    <a:pt x="1905" y="2747"/>
                  </a:lnTo>
                  <a:lnTo>
                    <a:pt x="1911" y="2741"/>
                  </a:lnTo>
                  <a:lnTo>
                    <a:pt x="1916" y="2734"/>
                  </a:lnTo>
                  <a:lnTo>
                    <a:pt x="1925" y="2718"/>
                  </a:lnTo>
                  <a:lnTo>
                    <a:pt x="1934" y="2700"/>
                  </a:lnTo>
                  <a:lnTo>
                    <a:pt x="1942" y="2681"/>
                  </a:lnTo>
                  <a:lnTo>
                    <a:pt x="1951" y="2664"/>
                  </a:lnTo>
                  <a:lnTo>
                    <a:pt x="1956" y="2657"/>
                  </a:lnTo>
                  <a:lnTo>
                    <a:pt x="1962" y="2651"/>
                  </a:lnTo>
                  <a:lnTo>
                    <a:pt x="1968" y="2646"/>
                  </a:lnTo>
                  <a:lnTo>
                    <a:pt x="1974" y="2644"/>
                  </a:lnTo>
                  <a:lnTo>
                    <a:pt x="1992" y="2639"/>
                  </a:lnTo>
                  <a:lnTo>
                    <a:pt x="2011" y="2637"/>
                  </a:lnTo>
                  <a:lnTo>
                    <a:pt x="2030" y="2637"/>
                  </a:lnTo>
                  <a:lnTo>
                    <a:pt x="2050" y="2636"/>
                  </a:lnTo>
                  <a:lnTo>
                    <a:pt x="2069" y="2634"/>
                  </a:lnTo>
                  <a:lnTo>
                    <a:pt x="2088" y="2631"/>
                  </a:lnTo>
                  <a:lnTo>
                    <a:pt x="2098" y="2629"/>
                  </a:lnTo>
                  <a:lnTo>
                    <a:pt x="2106" y="2625"/>
                  </a:lnTo>
                  <a:lnTo>
                    <a:pt x="2114" y="2620"/>
                  </a:lnTo>
                  <a:lnTo>
                    <a:pt x="2122" y="2615"/>
                  </a:lnTo>
                  <a:lnTo>
                    <a:pt x="2133" y="2607"/>
                  </a:lnTo>
                  <a:lnTo>
                    <a:pt x="2146" y="2601"/>
                  </a:lnTo>
                  <a:lnTo>
                    <a:pt x="2159" y="2594"/>
                  </a:lnTo>
                  <a:lnTo>
                    <a:pt x="2172" y="2588"/>
                  </a:lnTo>
                  <a:lnTo>
                    <a:pt x="2187" y="2582"/>
                  </a:lnTo>
                  <a:lnTo>
                    <a:pt x="2199" y="2575"/>
                  </a:lnTo>
                  <a:lnTo>
                    <a:pt x="2210" y="2568"/>
                  </a:lnTo>
                  <a:lnTo>
                    <a:pt x="2221" y="2560"/>
                  </a:lnTo>
                  <a:lnTo>
                    <a:pt x="2241" y="2539"/>
                  </a:lnTo>
                  <a:lnTo>
                    <a:pt x="2259" y="2519"/>
                  </a:lnTo>
                  <a:lnTo>
                    <a:pt x="2277" y="2499"/>
                  </a:lnTo>
                  <a:lnTo>
                    <a:pt x="2295" y="2476"/>
                  </a:lnTo>
                  <a:lnTo>
                    <a:pt x="2313" y="2450"/>
                  </a:lnTo>
                  <a:lnTo>
                    <a:pt x="2333" y="2419"/>
                  </a:lnTo>
                  <a:lnTo>
                    <a:pt x="2354" y="2381"/>
                  </a:lnTo>
                  <a:lnTo>
                    <a:pt x="2380" y="2336"/>
                  </a:lnTo>
                  <a:lnTo>
                    <a:pt x="2385" y="2328"/>
                  </a:lnTo>
                  <a:lnTo>
                    <a:pt x="2391" y="2321"/>
                  </a:lnTo>
                  <a:lnTo>
                    <a:pt x="2398" y="2312"/>
                  </a:lnTo>
                  <a:lnTo>
                    <a:pt x="2408" y="2304"/>
                  </a:lnTo>
                  <a:lnTo>
                    <a:pt x="2429" y="2285"/>
                  </a:lnTo>
                  <a:lnTo>
                    <a:pt x="2454" y="2264"/>
                  </a:lnTo>
                  <a:lnTo>
                    <a:pt x="2481" y="2240"/>
                  </a:lnTo>
                  <a:lnTo>
                    <a:pt x="2511" y="2213"/>
                  </a:lnTo>
                  <a:lnTo>
                    <a:pt x="2527" y="2197"/>
                  </a:lnTo>
                  <a:lnTo>
                    <a:pt x="2542" y="2182"/>
                  </a:lnTo>
                  <a:lnTo>
                    <a:pt x="2557" y="2165"/>
                  </a:lnTo>
                  <a:lnTo>
                    <a:pt x="2573" y="2147"/>
                  </a:lnTo>
                  <a:lnTo>
                    <a:pt x="2576" y="2141"/>
                  </a:lnTo>
                  <a:lnTo>
                    <a:pt x="2580" y="2134"/>
                  </a:lnTo>
                  <a:lnTo>
                    <a:pt x="2584" y="2128"/>
                  </a:lnTo>
                  <a:lnTo>
                    <a:pt x="2586" y="2121"/>
                  </a:lnTo>
                  <a:lnTo>
                    <a:pt x="2590" y="2106"/>
                  </a:lnTo>
                  <a:lnTo>
                    <a:pt x="2591" y="2091"/>
                  </a:lnTo>
                  <a:lnTo>
                    <a:pt x="2592" y="2076"/>
                  </a:lnTo>
                  <a:lnTo>
                    <a:pt x="2591" y="2061"/>
                  </a:lnTo>
                  <a:lnTo>
                    <a:pt x="2590" y="2046"/>
                  </a:lnTo>
                  <a:lnTo>
                    <a:pt x="2587" y="2033"/>
                  </a:lnTo>
                  <a:lnTo>
                    <a:pt x="2584" y="2014"/>
                  </a:lnTo>
                  <a:lnTo>
                    <a:pt x="2580" y="2001"/>
                  </a:lnTo>
                  <a:lnTo>
                    <a:pt x="2576" y="1992"/>
                  </a:lnTo>
                  <a:lnTo>
                    <a:pt x="2572" y="1985"/>
                  </a:lnTo>
                  <a:lnTo>
                    <a:pt x="2568" y="1976"/>
                  </a:lnTo>
                  <a:lnTo>
                    <a:pt x="2565" y="1965"/>
                  </a:lnTo>
                  <a:lnTo>
                    <a:pt x="2560" y="1951"/>
                  </a:lnTo>
                  <a:lnTo>
                    <a:pt x="2556" y="1930"/>
                  </a:lnTo>
                  <a:lnTo>
                    <a:pt x="2568" y="1939"/>
                  </a:lnTo>
                  <a:lnTo>
                    <a:pt x="2580" y="1948"/>
                  </a:lnTo>
                  <a:lnTo>
                    <a:pt x="2592" y="1956"/>
                  </a:lnTo>
                  <a:lnTo>
                    <a:pt x="2605" y="1963"/>
                  </a:lnTo>
                  <a:lnTo>
                    <a:pt x="2618" y="1969"/>
                  </a:lnTo>
                  <a:lnTo>
                    <a:pt x="2631" y="1975"/>
                  </a:lnTo>
                  <a:lnTo>
                    <a:pt x="2644" y="1980"/>
                  </a:lnTo>
                  <a:lnTo>
                    <a:pt x="2658" y="1983"/>
                  </a:lnTo>
                  <a:lnTo>
                    <a:pt x="2673" y="1988"/>
                  </a:lnTo>
                  <a:lnTo>
                    <a:pt x="2688" y="1990"/>
                  </a:lnTo>
                  <a:lnTo>
                    <a:pt x="2702" y="1993"/>
                  </a:lnTo>
                  <a:lnTo>
                    <a:pt x="2718" y="1995"/>
                  </a:lnTo>
                  <a:lnTo>
                    <a:pt x="2749" y="1996"/>
                  </a:lnTo>
                  <a:lnTo>
                    <a:pt x="2781" y="1996"/>
                  </a:lnTo>
                  <a:lnTo>
                    <a:pt x="2814" y="1995"/>
                  </a:lnTo>
                  <a:lnTo>
                    <a:pt x="2847" y="1992"/>
                  </a:lnTo>
                  <a:lnTo>
                    <a:pt x="2881" y="1987"/>
                  </a:lnTo>
                  <a:lnTo>
                    <a:pt x="2915" y="1981"/>
                  </a:lnTo>
                  <a:lnTo>
                    <a:pt x="2950" y="1973"/>
                  </a:lnTo>
                  <a:lnTo>
                    <a:pt x="2984" y="1964"/>
                  </a:lnTo>
                  <a:lnTo>
                    <a:pt x="3019" y="1956"/>
                  </a:lnTo>
                  <a:lnTo>
                    <a:pt x="3053" y="1945"/>
                  </a:lnTo>
                  <a:lnTo>
                    <a:pt x="3059" y="1944"/>
                  </a:lnTo>
                  <a:lnTo>
                    <a:pt x="3065" y="1939"/>
                  </a:lnTo>
                  <a:lnTo>
                    <a:pt x="3072" y="1935"/>
                  </a:lnTo>
                  <a:lnTo>
                    <a:pt x="3079" y="1930"/>
                  </a:lnTo>
                  <a:lnTo>
                    <a:pt x="3096" y="1916"/>
                  </a:lnTo>
                  <a:lnTo>
                    <a:pt x="3114" y="1901"/>
                  </a:lnTo>
                  <a:lnTo>
                    <a:pt x="3133" y="1886"/>
                  </a:lnTo>
                  <a:lnTo>
                    <a:pt x="3154" y="1873"/>
                  </a:lnTo>
                  <a:lnTo>
                    <a:pt x="3165" y="1867"/>
                  </a:lnTo>
                  <a:lnTo>
                    <a:pt x="3177" y="1862"/>
                  </a:lnTo>
                  <a:lnTo>
                    <a:pt x="3188" y="1859"/>
                  </a:lnTo>
                  <a:lnTo>
                    <a:pt x="3200" y="1855"/>
                  </a:lnTo>
                  <a:lnTo>
                    <a:pt x="3246" y="1849"/>
                  </a:lnTo>
                  <a:lnTo>
                    <a:pt x="3287" y="1844"/>
                  </a:lnTo>
                  <a:lnTo>
                    <a:pt x="3325" y="1841"/>
                  </a:lnTo>
                  <a:lnTo>
                    <a:pt x="3364" y="1835"/>
                  </a:lnTo>
                  <a:lnTo>
                    <a:pt x="3383" y="1830"/>
                  </a:lnTo>
                  <a:lnTo>
                    <a:pt x="3404" y="1826"/>
                  </a:lnTo>
                  <a:lnTo>
                    <a:pt x="3424" y="1821"/>
                  </a:lnTo>
                  <a:lnTo>
                    <a:pt x="3445" y="1813"/>
                  </a:lnTo>
                  <a:lnTo>
                    <a:pt x="3468" y="1805"/>
                  </a:lnTo>
                  <a:lnTo>
                    <a:pt x="3492" y="1794"/>
                  </a:lnTo>
                  <a:lnTo>
                    <a:pt x="3518" y="1784"/>
                  </a:lnTo>
                  <a:lnTo>
                    <a:pt x="3544" y="1769"/>
                  </a:lnTo>
                  <a:lnTo>
                    <a:pt x="3557" y="1763"/>
                  </a:lnTo>
                  <a:lnTo>
                    <a:pt x="3570" y="1760"/>
                  </a:lnTo>
                  <a:lnTo>
                    <a:pt x="3583" y="1756"/>
                  </a:lnTo>
                  <a:lnTo>
                    <a:pt x="3596" y="1754"/>
                  </a:lnTo>
                  <a:lnTo>
                    <a:pt x="3623" y="1752"/>
                  </a:lnTo>
                  <a:lnTo>
                    <a:pt x="3652" y="1752"/>
                  </a:lnTo>
                  <a:lnTo>
                    <a:pt x="3680" y="1752"/>
                  </a:lnTo>
                  <a:lnTo>
                    <a:pt x="3709" y="1753"/>
                  </a:lnTo>
                  <a:lnTo>
                    <a:pt x="3739" y="1753"/>
                  </a:lnTo>
                  <a:lnTo>
                    <a:pt x="3767" y="1750"/>
                  </a:lnTo>
                  <a:lnTo>
                    <a:pt x="3783" y="1747"/>
                  </a:lnTo>
                  <a:lnTo>
                    <a:pt x="3798" y="1741"/>
                  </a:lnTo>
                  <a:lnTo>
                    <a:pt x="3812" y="1733"/>
                  </a:lnTo>
                  <a:lnTo>
                    <a:pt x="3827" y="1724"/>
                  </a:lnTo>
                  <a:lnTo>
                    <a:pt x="3840" y="1717"/>
                  </a:lnTo>
                  <a:lnTo>
                    <a:pt x="3853" y="1709"/>
                  </a:lnTo>
                  <a:lnTo>
                    <a:pt x="3866" y="1703"/>
                  </a:lnTo>
                  <a:lnTo>
                    <a:pt x="3879" y="1699"/>
                  </a:lnTo>
                  <a:lnTo>
                    <a:pt x="3892" y="1698"/>
                  </a:lnTo>
                  <a:lnTo>
                    <a:pt x="3905" y="1697"/>
                  </a:lnTo>
                  <a:lnTo>
                    <a:pt x="3918" y="1697"/>
                  </a:lnTo>
                  <a:lnTo>
                    <a:pt x="3930" y="1697"/>
                  </a:lnTo>
                  <a:lnTo>
                    <a:pt x="3954" y="1699"/>
                  </a:lnTo>
                  <a:lnTo>
                    <a:pt x="3978" y="1703"/>
                  </a:lnTo>
                  <a:lnTo>
                    <a:pt x="4025" y="1714"/>
                  </a:lnTo>
                  <a:lnTo>
                    <a:pt x="4073" y="1725"/>
                  </a:lnTo>
                  <a:lnTo>
                    <a:pt x="4096" y="1731"/>
                  </a:lnTo>
                  <a:lnTo>
                    <a:pt x="4121" y="1734"/>
                  </a:lnTo>
                  <a:lnTo>
                    <a:pt x="4134" y="1735"/>
                  </a:lnTo>
                  <a:lnTo>
                    <a:pt x="4147" y="1736"/>
                  </a:lnTo>
                  <a:lnTo>
                    <a:pt x="4161" y="1736"/>
                  </a:lnTo>
                  <a:lnTo>
                    <a:pt x="4174" y="1735"/>
                  </a:lnTo>
                  <a:lnTo>
                    <a:pt x="4188" y="1734"/>
                  </a:lnTo>
                  <a:lnTo>
                    <a:pt x="4201" y="1731"/>
                  </a:lnTo>
                  <a:lnTo>
                    <a:pt x="4215" y="1728"/>
                  </a:lnTo>
                  <a:lnTo>
                    <a:pt x="4231" y="1723"/>
                  </a:lnTo>
                  <a:lnTo>
                    <a:pt x="4245" y="1718"/>
                  </a:lnTo>
                  <a:lnTo>
                    <a:pt x="4260" y="1711"/>
                  </a:lnTo>
                  <a:lnTo>
                    <a:pt x="4277" y="1704"/>
                  </a:lnTo>
                  <a:lnTo>
                    <a:pt x="4292" y="1696"/>
                  </a:lnTo>
                  <a:lnTo>
                    <a:pt x="4303" y="1690"/>
                  </a:lnTo>
                  <a:lnTo>
                    <a:pt x="4315" y="1685"/>
                  </a:lnTo>
                  <a:lnTo>
                    <a:pt x="4326" y="1683"/>
                  </a:lnTo>
                  <a:lnTo>
                    <a:pt x="4336" y="1680"/>
                  </a:lnTo>
                  <a:lnTo>
                    <a:pt x="4348" y="1678"/>
                  </a:lnTo>
                  <a:lnTo>
                    <a:pt x="4360" y="1677"/>
                  </a:lnTo>
                  <a:lnTo>
                    <a:pt x="4372" y="1677"/>
                  </a:lnTo>
                  <a:lnTo>
                    <a:pt x="4385" y="1678"/>
                  </a:lnTo>
                  <a:lnTo>
                    <a:pt x="4410" y="1680"/>
                  </a:lnTo>
                  <a:lnTo>
                    <a:pt x="4436" y="1684"/>
                  </a:lnTo>
                  <a:lnTo>
                    <a:pt x="4462" y="1690"/>
                  </a:lnTo>
                  <a:lnTo>
                    <a:pt x="4490" y="1695"/>
                  </a:lnTo>
                  <a:lnTo>
                    <a:pt x="4518" y="1700"/>
                  </a:lnTo>
                  <a:lnTo>
                    <a:pt x="4548" y="1705"/>
                  </a:lnTo>
                  <a:lnTo>
                    <a:pt x="4578" y="1708"/>
                  </a:lnTo>
                  <a:lnTo>
                    <a:pt x="4609" y="1709"/>
                  </a:lnTo>
                  <a:lnTo>
                    <a:pt x="4624" y="1709"/>
                  </a:lnTo>
                  <a:lnTo>
                    <a:pt x="4641" y="1708"/>
                  </a:lnTo>
                  <a:lnTo>
                    <a:pt x="4656" y="1705"/>
                  </a:lnTo>
                  <a:lnTo>
                    <a:pt x="4673" y="1703"/>
                  </a:lnTo>
                  <a:lnTo>
                    <a:pt x="4688" y="1699"/>
                  </a:lnTo>
                  <a:lnTo>
                    <a:pt x="4705" y="1695"/>
                  </a:lnTo>
                  <a:lnTo>
                    <a:pt x="4723" y="1689"/>
                  </a:lnTo>
                  <a:lnTo>
                    <a:pt x="4739" y="1681"/>
                  </a:lnTo>
                  <a:lnTo>
                    <a:pt x="4752" y="1677"/>
                  </a:lnTo>
                  <a:lnTo>
                    <a:pt x="4765" y="1674"/>
                  </a:lnTo>
                  <a:lnTo>
                    <a:pt x="4780" y="1674"/>
                  </a:lnTo>
                  <a:lnTo>
                    <a:pt x="4794" y="1676"/>
                  </a:lnTo>
                  <a:lnTo>
                    <a:pt x="4808" y="1678"/>
                  </a:lnTo>
                  <a:lnTo>
                    <a:pt x="4822" y="1683"/>
                  </a:lnTo>
                  <a:lnTo>
                    <a:pt x="4837" y="1687"/>
                  </a:lnTo>
                  <a:lnTo>
                    <a:pt x="4851" y="1692"/>
                  </a:lnTo>
                  <a:lnTo>
                    <a:pt x="4880" y="1704"/>
                  </a:lnTo>
                  <a:lnTo>
                    <a:pt x="4906" y="1716"/>
                  </a:lnTo>
                  <a:lnTo>
                    <a:pt x="4918" y="1721"/>
                  </a:lnTo>
                  <a:lnTo>
                    <a:pt x="4929" y="1724"/>
                  </a:lnTo>
                  <a:lnTo>
                    <a:pt x="4939" y="1727"/>
                  </a:lnTo>
                  <a:lnTo>
                    <a:pt x="4948" y="1728"/>
                  </a:lnTo>
                  <a:lnTo>
                    <a:pt x="4962" y="1728"/>
                  </a:lnTo>
                  <a:lnTo>
                    <a:pt x="4976" y="1727"/>
                  </a:lnTo>
                  <a:lnTo>
                    <a:pt x="4992" y="1724"/>
                  </a:lnTo>
                  <a:lnTo>
                    <a:pt x="5009" y="1721"/>
                  </a:lnTo>
                  <a:lnTo>
                    <a:pt x="5026" y="1717"/>
                  </a:lnTo>
                  <a:lnTo>
                    <a:pt x="5041" y="1711"/>
                  </a:lnTo>
                  <a:lnTo>
                    <a:pt x="5057" y="1706"/>
                  </a:lnTo>
                  <a:lnTo>
                    <a:pt x="5070" y="1700"/>
                  </a:lnTo>
                  <a:lnTo>
                    <a:pt x="5072" y="1699"/>
                  </a:lnTo>
                  <a:lnTo>
                    <a:pt x="5074" y="1699"/>
                  </a:lnTo>
                  <a:lnTo>
                    <a:pt x="5077" y="1699"/>
                  </a:lnTo>
                  <a:lnTo>
                    <a:pt x="5080" y="1700"/>
                  </a:lnTo>
                  <a:lnTo>
                    <a:pt x="5087" y="1704"/>
                  </a:lnTo>
                  <a:lnTo>
                    <a:pt x="5095" y="1708"/>
                  </a:lnTo>
                  <a:lnTo>
                    <a:pt x="5102" y="1712"/>
                  </a:lnTo>
                  <a:lnTo>
                    <a:pt x="5109" y="1717"/>
                  </a:lnTo>
                  <a:lnTo>
                    <a:pt x="5117" y="1721"/>
                  </a:lnTo>
                  <a:lnTo>
                    <a:pt x="5124" y="1724"/>
                  </a:lnTo>
                  <a:lnTo>
                    <a:pt x="5133" y="1724"/>
                  </a:lnTo>
                  <a:lnTo>
                    <a:pt x="5143" y="1723"/>
                  </a:lnTo>
                  <a:lnTo>
                    <a:pt x="5154" y="1722"/>
                  </a:lnTo>
                  <a:lnTo>
                    <a:pt x="5166" y="1718"/>
                  </a:lnTo>
                  <a:lnTo>
                    <a:pt x="5190" y="1711"/>
                  </a:lnTo>
                  <a:lnTo>
                    <a:pt x="5216" y="1703"/>
                  </a:lnTo>
                  <a:lnTo>
                    <a:pt x="5241" y="1695"/>
                  </a:lnTo>
                  <a:lnTo>
                    <a:pt x="5262" y="1690"/>
                  </a:lnTo>
                  <a:lnTo>
                    <a:pt x="5272" y="1689"/>
                  </a:lnTo>
                  <a:lnTo>
                    <a:pt x="5280" y="1689"/>
                  </a:lnTo>
                  <a:lnTo>
                    <a:pt x="5287" y="1691"/>
                  </a:lnTo>
                  <a:lnTo>
                    <a:pt x="5292" y="1695"/>
                  </a:lnTo>
                  <a:lnTo>
                    <a:pt x="5303" y="1704"/>
                  </a:lnTo>
                  <a:lnTo>
                    <a:pt x="5314" y="1711"/>
                  </a:lnTo>
                  <a:lnTo>
                    <a:pt x="5325" y="1718"/>
                  </a:lnTo>
                  <a:lnTo>
                    <a:pt x="5338" y="1724"/>
                  </a:lnTo>
                  <a:lnTo>
                    <a:pt x="5350" y="1728"/>
                  </a:lnTo>
                  <a:lnTo>
                    <a:pt x="5363" y="1731"/>
                  </a:lnTo>
                  <a:lnTo>
                    <a:pt x="5376" y="1734"/>
                  </a:lnTo>
                  <a:lnTo>
                    <a:pt x="5389" y="1734"/>
                  </a:lnTo>
                  <a:lnTo>
                    <a:pt x="5402" y="1734"/>
                  </a:lnTo>
                  <a:lnTo>
                    <a:pt x="5415" y="1731"/>
                  </a:lnTo>
                  <a:lnTo>
                    <a:pt x="5430" y="1729"/>
                  </a:lnTo>
                  <a:lnTo>
                    <a:pt x="5444" y="1725"/>
                  </a:lnTo>
                  <a:lnTo>
                    <a:pt x="5458" y="1721"/>
                  </a:lnTo>
                  <a:lnTo>
                    <a:pt x="5471" y="1715"/>
                  </a:lnTo>
                  <a:lnTo>
                    <a:pt x="5486" y="1709"/>
                  </a:lnTo>
                  <a:lnTo>
                    <a:pt x="5500" y="1700"/>
                  </a:lnTo>
                  <a:lnTo>
                    <a:pt x="5541" y="1678"/>
                  </a:lnTo>
                  <a:lnTo>
                    <a:pt x="5582" y="1654"/>
                  </a:lnTo>
                  <a:lnTo>
                    <a:pt x="5622" y="1633"/>
                  </a:lnTo>
                  <a:lnTo>
                    <a:pt x="5661" y="1610"/>
                  </a:lnTo>
                  <a:lnTo>
                    <a:pt x="5701" y="1586"/>
                  </a:lnTo>
                  <a:lnTo>
                    <a:pt x="5739" y="1561"/>
                  </a:lnTo>
                  <a:lnTo>
                    <a:pt x="5758" y="1548"/>
                  </a:lnTo>
                  <a:lnTo>
                    <a:pt x="5776" y="1534"/>
                  </a:lnTo>
                  <a:lnTo>
                    <a:pt x="5793" y="1519"/>
                  </a:lnTo>
                  <a:lnTo>
                    <a:pt x="5811" y="1503"/>
                  </a:lnTo>
                  <a:lnTo>
                    <a:pt x="5821" y="1493"/>
                  </a:lnTo>
                  <a:lnTo>
                    <a:pt x="5830" y="1479"/>
                  </a:lnTo>
                  <a:lnTo>
                    <a:pt x="5837" y="1464"/>
                  </a:lnTo>
                  <a:lnTo>
                    <a:pt x="5846" y="1446"/>
                  </a:lnTo>
                  <a:lnTo>
                    <a:pt x="5859" y="1407"/>
                  </a:lnTo>
                  <a:lnTo>
                    <a:pt x="5871" y="1365"/>
                  </a:lnTo>
                  <a:lnTo>
                    <a:pt x="5881" y="1325"/>
                  </a:lnTo>
                  <a:lnTo>
                    <a:pt x="5891" y="1289"/>
                  </a:lnTo>
                  <a:lnTo>
                    <a:pt x="5896" y="1275"/>
                  </a:lnTo>
                  <a:lnTo>
                    <a:pt x="5899" y="1263"/>
                  </a:lnTo>
                  <a:lnTo>
                    <a:pt x="5904" y="1254"/>
                  </a:lnTo>
                  <a:lnTo>
                    <a:pt x="5907" y="1248"/>
                  </a:lnTo>
                  <a:lnTo>
                    <a:pt x="5948" y="1212"/>
                  </a:lnTo>
                  <a:lnTo>
                    <a:pt x="5986" y="1178"/>
                  </a:lnTo>
                  <a:lnTo>
                    <a:pt x="6023" y="1143"/>
                  </a:lnTo>
                  <a:lnTo>
                    <a:pt x="6058" y="1108"/>
                  </a:lnTo>
                  <a:lnTo>
                    <a:pt x="6092" y="1073"/>
                  </a:lnTo>
                  <a:lnTo>
                    <a:pt x="6123" y="1039"/>
                  </a:lnTo>
                  <a:lnTo>
                    <a:pt x="6152" y="1003"/>
                  </a:lnTo>
                  <a:lnTo>
                    <a:pt x="6181" y="966"/>
                  </a:lnTo>
                  <a:lnTo>
                    <a:pt x="6193" y="947"/>
                  </a:lnTo>
                  <a:lnTo>
                    <a:pt x="6206" y="928"/>
                  </a:lnTo>
                  <a:lnTo>
                    <a:pt x="6218" y="909"/>
                  </a:lnTo>
                  <a:lnTo>
                    <a:pt x="6228" y="890"/>
                  </a:lnTo>
                  <a:lnTo>
                    <a:pt x="6239" y="870"/>
                  </a:lnTo>
                  <a:lnTo>
                    <a:pt x="6250" y="850"/>
                  </a:lnTo>
                  <a:lnTo>
                    <a:pt x="6259" y="828"/>
                  </a:lnTo>
                  <a:lnTo>
                    <a:pt x="6269" y="807"/>
                  </a:lnTo>
                  <a:lnTo>
                    <a:pt x="6277" y="786"/>
                  </a:lnTo>
                  <a:lnTo>
                    <a:pt x="6284" y="763"/>
                  </a:lnTo>
                  <a:lnTo>
                    <a:pt x="6291" y="740"/>
                  </a:lnTo>
                  <a:lnTo>
                    <a:pt x="6298" y="718"/>
                  </a:lnTo>
                  <a:lnTo>
                    <a:pt x="6303" y="694"/>
                  </a:lnTo>
                  <a:lnTo>
                    <a:pt x="6309" y="669"/>
                  </a:lnTo>
                  <a:lnTo>
                    <a:pt x="6313" y="644"/>
                  </a:lnTo>
                  <a:lnTo>
                    <a:pt x="6317" y="618"/>
                  </a:lnTo>
                  <a:lnTo>
                    <a:pt x="6316" y="612"/>
                  </a:lnTo>
                  <a:lnTo>
                    <a:pt x="6314" y="605"/>
                  </a:lnTo>
                  <a:lnTo>
                    <a:pt x="6310" y="598"/>
                  </a:lnTo>
                  <a:lnTo>
                    <a:pt x="6304" y="589"/>
                  </a:lnTo>
                  <a:lnTo>
                    <a:pt x="6289" y="569"/>
                  </a:lnTo>
                  <a:lnTo>
                    <a:pt x="6268" y="545"/>
                  </a:lnTo>
                  <a:lnTo>
                    <a:pt x="6260" y="537"/>
                  </a:lnTo>
                  <a:lnTo>
                    <a:pt x="6252" y="530"/>
                  </a:lnTo>
                  <a:lnTo>
                    <a:pt x="6244" y="523"/>
                  </a:lnTo>
                  <a:lnTo>
                    <a:pt x="6234" y="517"/>
                  </a:lnTo>
                  <a:lnTo>
                    <a:pt x="6226" y="512"/>
                  </a:lnTo>
                  <a:lnTo>
                    <a:pt x="6216" y="507"/>
                  </a:lnTo>
                  <a:lnTo>
                    <a:pt x="6207" y="504"/>
                  </a:lnTo>
                  <a:lnTo>
                    <a:pt x="6197" y="500"/>
                  </a:lnTo>
                  <a:lnTo>
                    <a:pt x="6177" y="494"/>
                  </a:lnTo>
                  <a:lnTo>
                    <a:pt x="6156" y="491"/>
                  </a:lnTo>
                  <a:lnTo>
                    <a:pt x="6134" y="488"/>
                  </a:lnTo>
                  <a:lnTo>
                    <a:pt x="6113" y="487"/>
                  </a:lnTo>
                  <a:lnTo>
                    <a:pt x="6069" y="487"/>
                  </a:lnTo>
                  <a:lnTo>
                    <a:pt x="6024" y="488"/>
                  </a:lnTo>
                  <a:lnTo>
                    <a:pt x="6003" y="490"/>
                  </a:lnTo>
                  <a:lnTo>
                    <a:pt x="5981" y="490"/>
                  </a:lnTo>
                  <a:lnTo>
                    <a:pt x="5960" y="488"/>
                  </a:lnTo>
                  <a:lnTo>
                    <a:pt x="5940" y="486"/>
                  </a:lnTo>
                  <a:lnTo>
                    <a:pt x="5921" y="485"/>
                  </a:lnTo>
                  <a:lnTo>
                    <a:pt x="5904" y="484"/>
                  </a:lnTo>
                  <a:lnTo>
                    <a:pt x="5887" y="484"/>
                  </a:lnTo>
                  <a:lnTo>
                    <a:pt x="5871" y="484"/>
                  </a:lnTo>
                  <a:lnTo>
                    <a:pt x="5855" y="485"/>
                  </a:lnTo>
                  <a:lnTo>
                    <a:pt x="5841" y="487"/>
                  </a:lnTo>
                  <a:lnTo>
                    <a:pt x="5827" y="490"/>
                  </a:lnTo>
                  <a:lnTo>
                    <a:pt x="5814" y="493"/>
                  </a:lnTo>
                  <a:lnTo>
                    <a:pt x="5789" y="500"/>
                  </a:lnTo>
                  <a:lnTo>
                    <a:pt x="5766" y="510"/>
                  </a:lnTo>
                  <a:lnTo>
                    <a:pt x="5745" y="519"/>
                  </a:lnTo>
                  <a:lnTo>
                    <a:pt x="5726" y="530"/>
                  </a:lnTo>
                  <a:lnTo>
                    <a:pt x="5707" y="540"/>
                  </a:lnTo>
                  <a:lnTo>
                    <a:pt x="5689" y="549"/>
                  </a:lnTo>
                  <a:lnTo>
                    <a:pt x="5671" y="557"/>
                  </a:lnTo>
                  <a:lnTo>
                    <a:pt x="5653" y="563"/>
                  </a:lnTo>
                  <a:lnTo>
                    <a:pt x="5645" y="566"/>
                  </a:lnTo>
                  <a:lnTo>
                    <a:pt x="5635" y="567"/>
                  </a:lnTo>
                  <a:lnTo>
                    <a:pt x="5626" y="568"/>
                  </a:lnTo>
                  <a:lnTo>
                    <a:pt x="5618" y="568"/>
                  </a:lnTo>
                  <a:lnTo>
                    <a:pt x="5608" y="567"/>
                  </a:lnTo>
                  <a:lnTo>
                    <a:pt x="5598" y="564"/>
                  </a:lnTo>
                  <a:lnTo>
                    <a:pt x="5588" y="562"/>
                  </a:lnTo>
                  <a:lnTo>
                    <a:pt x="5578" y="559"/>
                  </a:lnTo>
                  <a:lnTo>
                    <a:pt x="5568" y="555"/>
                  </a:lnTo>
                  <a:lnTo>
                    <a:pt x="5544" y="551"/>
                  </a:lnTo>
                  <a:lnTo>
                    <a:pt x="5526" y="551"/>
                  </a:lnTo>
                  <a:lnTo>
                    <a:pt x="5507" y="550"/>
                  </a:lnTo>
                  <a:lnTo>
                    <a:pt x="5483" y="551"/>
                  </a:lnTo>
                  <a:lnTo>
                    <a:pt x="5458" y="555"/>
                  </a:lnTo>
                  <a:lnTo>
                    <a:pt x="5431" y="561"/>
                  </a:lnTo>
                  <a:lnTo>
                    <a:pt x="5401" y="568"/>
                  </a:lnTo>
                  <a:lnTo>
                    <a:pt x="5386" y="574"/>
                  </a:lnTo>
                  <a:lnTo>
                    <a:pt x="5370" y="580"/>
                  </a:lnTo>
                  <a:lnTo>
                    <a:pt x="5354" y="586"/>
                  </a:lnTo>
                  <a:lnTo>
                    <a:pt x="5337" y="594"/>
                  </a:lnTo>
                  <a:lnTo>
                    <a:pt x="5319" y="603"/>
                  </a:lnTo>
                  <a:lnTo>
                    <a:pt x="5303" y="612"/>
                  </a:lnTo>
                  <a:lnTo>
                    <a:pt x="5285" y="623"/>
                  </a:lnTo>
                  <a:lnTo>
                    <a:pt x="5267" y="635"/>
                  </a:lnTo>
                  <a:lnTo>
                    <a:pt x="5248" y="648"/>
                  </a:lnTo>
                  <a:lnTo>
                    <a:pt x="5230" y="662"/>
                  </a:lnTo>
                  <a:lnTo>
                    <a:pt x="5211" y="677"/>
                  </a:lnTo>
                  <a:lnTo>
                    <a:pt x="5193" y="694"/>
                  </a:lnTo>
                  <a:lnTo>
                    <a:pt x="5137" y="658"/>
                  </a:lnTo>
                  <a:lnTo>
                    <a:pt x="5078" y="623"/>
                  </a:lnTo>
                  <a:lnTo>
                    <a:pt x="5017" y="588"/>
                  </a:lnTo>
                  <a:lnTo>
                    <a:pt x="4954" y="554"/>
                  </a:lnTo>
                  <a:lnTo>
                    <a:pt x="4890" y="522"/>
                  </a:lnTo>
                  <a:lnTo>
                    <a:pt x="4826" y="492"/>
                  </a:lnTo>
                  <a:lnTo>
                    <a:pt x="4794" y="479"/>
                  </a:lnTo>
                  <a:lnTo>
                    <a:pt x="4763" y="466"/>
                  </a:lnTo>
                  <a:lnTo>
                    <a:pt x="4732" y="454"/>
                  </a:lnTo>
                  <a:lnTo>
                    <a:pt x="4701" y="444"/>
                  </a:lnTo>
                  <a:close/>
                </a:path>
              </a:pathLst>
            </a:custGeom>
            <a:solidFill>
              <a:srgbClr val="66FFFF"/>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956" name="Rectangle 59"/>
            <p:cNvSpPr>
              <a:spLocks noChangeArrowheads="1"/>
            </p:cNvSpPr>
            <p:nvPr/>
          </p:nvSpPr>
          <p:spPr bwMode="auto">
            <a:xfrm>
              <a:off x="1105761" y="1374119"/>
              <a:ext cx="2198489" cy="55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Insulin</a:t>
              </a:r>
              <a:b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Secretion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grpSp>
      <p:grpSp>
        <p:nvGrpSpPr>
          <p:cNvPr id="647189" name="Group 281"/>
          <p:cNvGrpSpPr>
            <a:grpSpLocks/>
          </p:cNvGrpSpPr>
          <p:nvPr/>
        </p:nvGrpSpPr>
        <p:grpSpPr bwMode="auto">
          <a:xfrm>
            <a:off x="219075" y="2787650"/>
            <a:ext cx="3322638" cy="2855913"/>
            <a:chOff x="246390" y="2841886"/>
            <a:chExt cx="3738951" cy="3210475"/>
          </a:xfrm>
        </p:grpSpPr>
        <p:sp>
          <p:nvSpPr>
            <p:cNvPr id="647315" name="Freeform 37"/>
            <p:cNvSpPr>
              <a:spLocks/>
            </p:cNvSpPr>
            <p:nvPr/>
          </p:nvSpPr>
          <p:spPr bwMode="auto">
            <a:xfrm>
              <a:off x="1513347" y="4639943"/>
              <a:ext cx="2471994" cy="1412418"/>
            </a:xfrm>
            <a:custGeom>
              <a:avLst/>
              <a:gdLst>
                <a:gd name="T0" fmla="*/ 2147483646 w 4335"/>
                <a:gd name="T1" fmla="*/ 2147483646 h 2785"/>
                <a:gd name="T2" fmla="*/ 2147483646 w 4335"/>
                <a:gd name="T3" fmla="*/ 2147483646 h 2785"/>
                <a:gd name="T4" fmla="*/ 2147483646 w 4335"/>
                <a:gd name="T5" fmla="*/ 2147483646 h 2785"/>
                <a:gd name="T6" fmla="*/ 2147483646 w 4335"/>
                <a:gd name="T7" fmla="*/ 2147483646 h 2785"/>
                <a:gd name="T8" fmla="*/ 2147483646 w 4335"/>
                <a:gd name="T9" fmla="*/ 2147483646 h 2785"/>
                <a:gd name="T10" fmla="*/ 2147483646 w 4335"/>
                <a:gd name="T11" fmla="*/ 2147483646 h 2785"/>
                <a:gd name="T12" fmla="*/ 2147483646 w 4335"/>
                <a:gd name="T13" fmla="*/ 2147483646 h 2785"/>
                <a:gd name="T14" fmla="*/ 2147483646 w 4335"/>
                <a:gd name="T15" fmla="*/ 2147483646 h 2785"/>
                <a:gd name="T16" fmla="*/ 2147483646 w 4335"/>
                <a:gd name="T17" fmla="*/ 2147483646 h 2785"/>
                <a:gd name="T18" fmla="*/ 2147483646 w 4335"/>
                <a:gd name="T19" fmla="*/ 2147483646 h 2785"/>
                <a:gd name="T20" fmla="*/ 2147483646 w 4335"/>
                <a:gd name="T21" fmla="*/ 2147483646 h 2785"/>
                <a:gd name="T22" fmla="*/ 2147483646 w 4335"/>
                <a:gd name="T23" fmla="*/ 2147483646 h 2785"/>
                <a:gd name="T24" fmla="*/ 2147483646 w 4335"/>
                <a:gd name="T25" fmla="*/ 2147483646 h 2785"/>
                <a:gd name="T26" fmla="*/ 2147483646 w 4335"/>
                <a:gd name="T27" fmla="*/ 2147483646 h 2785"/>
                <a:gd name="T28" fmla="*/ 2147483646 w 4335"/>
                <a:gd name="T29" fmla="*/ 2147483646 h 2785"/>
                <a:gd name="T30" fmla="*/ 2147483646 w 4335"/>
                <a:gd name="T31" fmla="*/ 2147483646 h 2785"/>
                <a:gd name="T32" fmla="*/ 2147483646 w 4335"/>
                <a:gd name="T33" fmla="*/ 2147483646 h 2785"/>
                <a:gd name="T34" fmla="*/ 2147483646 w 4335"/>
                <a:gd name="T35" fmla="*/ 2147483646 h 2785"/>
                <a:gd name="T36" fmla="*/ 2147483646 w 4335"/>
                <a:gd name="T37" fmla="*/ 2147483646 h 2785"/>
                <a:gd name="T38" fmla="*/ 2147483646 w 4335"/>
                <a:gd name="T39" fmla="*/ 2147483646 h 2785"/>
                <a:gd name="T40" fmla="*/ 2147483646 w 4335"/>
                <a:gd name="T41" fmla="*/ 2147483646 h 2785"/>
                <a:gd name="T42" fmla="*/ 2147483646 w 4335"/>
                <a:gd name="T43" fmla="*/ 2147483646 h 2785"/>
                <a:gd name="T44" fmla="*/ 2147483646 w 4335"/>
                <a:gd name="T45" fmla="*/ 2147483646 h 2785"/>
                <a:gd name="T46" fmla="*/ 2147483646 w 4335"/>
                <a:gd name="T47" fmla="*/ 2147483646 h 2785"/>
                <a:gd name="T48" fmla="*/ 2147483646 w 4335"/>
                <a:gd name="T49" fmla="*/ 2147483646 h 2785"/>
                <a:gd name="T50" fmla="*/ 2147483646 w 4335"/>
                <a:gd name="T51" fmla="*/ 2147483646 h 2785"/>
                <a:gd name="T52" fmla="*/ 2147483646 w 4335"/>
                <a:gd name="T53" fmla="*/ 2147483646 h 2785"/>
                <a:gd name="T54" fmla="*/ 2147483646 w 4335"/>
                <a:gd name="T55" fmla="*/ 2147483646 h 2785"/>
                <a:gd name="T56" fmla="*/ 2147483646 w 4335"/>
                <a:gd name="T57" fmla="*/ 2147483646 h 2785"/>
                <a:gd name="T58" fmla="*/ 2147483646 w 4335"/>
                <a:gd name="T59" fmla="*/ 2147483646 h 2785"/>
                <a:gd name="T60" fmla="*/ 2147483646 w 4335"/>
                <a:gd name="T61" fmla="*/ 2147483646 h 2785"/>
                <a:gd name="T62" fmla="*/ 2147483646 w 4335"/>
                <a:gd name="T63" fmla="*/ 2147483646 h 2785"/>
                <a:gd name="T64" fmla="*/ 2147483646 w 4335"/>
                <a:gd name="T65" fmla="*/ 2147483646 h 2785"/>
                <a:gd name="T66" fmla="*/ 2147483646 w 4335"/>
                <a:gd name="T67" fmla="*/ 2147483646 h 2785"/>
                <a:gd name="T68" fmla="*/ 2147483646 w 4335"/>
                <a:gd name="T69" fmla="*/ 2147483646 h 2785"/>
                <a:gd name="T70" fmla="*/ 2147483646 w 4335"/>
                <a:gd name="T71" fmla="*/ 2147483646 h 2785"/>
                <a:gd name="T72" fmla="*/ 2147483646 w 4335"/>
                <a:gd name="T73" fmla="*/ 2147483646 h 2785"/>
                <a:gd name="T74" fmla="*/ 2147483646 w 4335"/>
                <a:gd name="T75" fmla="*/ 2147483646 h 2785"/>
                <a:gd name="T76" fmla="*/ 2147483646 w 4335"/>
                <a:gd name="T77" fmla="*/ 2147483646 h 2785"/>
                <a:gd name="T78" fmla="*/ 2147483646 w 4335"/>
                <a:gd name="T79" fmla="*/ 2147483646 h 2785"/>
                <a:gd name="T80" fmla="*/ 2147483646 w 4335"/>
                <a:gd name="T81" fmla="*/ 2147483646 h 2785"/>
                <a:gd name="T82" fmla="*/ 2147483646 w 4335"/>
                <a:gd name="T83" fmla="*/ 2147483646 h 2785"/>
                <a:gd name="T84" fmla="*/ 2147483646 w 4335"/>
                <a:gd name="T85" fmla="*/ 2147483646 h 2785"/>
                <a:gd name="T86" fmla="*/ 2147483646 w 4335"/>
                <a:gd name="T87" fmla="*/ 2147483646 h 2785"/>
                <a:gd name="T88" fmla="*/ 2147483646 w 4335"/>
                <a:gd name="T89" fmla="*/ 2147483646 h 2785"/>
                <a:gd name="T90" fmla="*/ 2147483646 w 4335"/>
                <a:gd name="T91" fmla="*/ 2147483646 h 2785"/>
                <a:gd name="T92" fmla="*/ 2147483646 w 4335"/>
                <a:gd name="T93" fmla="*/ 2147483646 h 2785"/>
                <a:gd name="T94" fmla="*/ 2147483646 w 4335"/>
                <a:gd name="T95" fmla="*/ 2147483646 h 2785"/>
                <a:gd name="T96" fmla="*/ 2147483646 w 4335"/>
                <a:gd name="T97" fmla="*/ 2147483646 h 2785"/>
                <a:gd name="T98" fmla="*/ 2147483646 w 4335"/>
                <a:gd name="T99" fmla="*/ 2147483646 h 2785"/>
                <a:gd name="T100" fmla="*/ 2147483646 w 4335"/>
                <a:gd name="T101" fmla="*/ 2147483646 h 2785"/>
                <a:gd name="T102" fmla="*/ 2147483646 w 4335"/>
                <a:gd name="T103" fmla="*/ 2147483646 h 2785"/>
                <a:gd name="T104" fmla="*/ 2147483646 w 4335"/>
                <a:gd name="T105" fmla="*/ 2147483646 h 2785"/>
                <a:gd name="T106" fmla="*/ 2147483646 w 4335"/>
                <a:gd name="T107" fmla="*/ 2147483646 h 2785"/>
                <a:gd name="T108" fmla="*/ 2147483646 w 4335"/>
                <a:gd name="T109" fmla="*/ 2147483646 h 27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35"/>
                <a:gd name="T166" fmla="*/ 0 h 2785"/>
                <a:gd name="T167" fmla="*/ 4335 w 4335"/>
                <a:gd name="T168" fmla="*/ 2785 h 27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35" h="2785">
                  <a:moveTo>
                    <a:pt x="249" y="446"/>
                  </a:moveTo>
                  <a:lnTo>
                    <a:pt x="203" y="500"/>
                  </a:lnTo>
                  <a:lnTo>
                    <a:pt x="169" y="561"/>
                  </a:lnTo>
                  <a:lnTo>
                    <a:pt x="137" y="623"/>
                  </a:lnTo>
                  <a:lnTo>
                    <a:pt x="110" y="686"/>
                  </a:lnTo>
                  <a:lnTo>
                    <a:pt x="86" y="748"/>
                  </a:lnTo>
                  <a:lnTo>
                    <a:pt x="64" y="810"/>
                  </a:lnTo>
                  <a:lnTo>
                    <a:pt x="47" y="873"/>
                  </a:lnTo>
                  <a:lnTo>
                    <a:pt x="32" y="934"/>
                  </a:lnTo>
                  <a:lnTo>
                    <a:pt x="20" y="997"/>
                  </a:lnTo>
                  <a:lnTo>
                    <a:pt x="11" y="1059"/>
                  </a:lnTo>
                  <a:lnTo>
                    <a:pt x="5" y="1122"/>
                  </a:lnTo>
                  <a:lnTo>
                    <a:pt x="1" y="1185"/>
                  </a:lnTo>
                  <a:lnTo>
                    <a:pt x="0" y="1247"/>
                  </a:lnTo>
                  <a:lnTo>
                    <a:pt x="1" y="1310"/>
                  </a:lnTo>
                  <a:lnTo>
                    <a:pt x="4" y="1372"/>
                  </a:lnTo>
                  <a:lnTo>
                    <a:pt x="10" y="1435"/>
                  </a:lnTo>
                  <a:lnTo>
                    <a:pt x="17" y="1497"/>
                  </a:lnTo>
                  <a:lnTo>
                    <a:pt x="26" y="1558"/>
                  </a:lnTo>
                  <a:lnTo>
                    <a:pt x="38" y="1620"/>
                  </a:lnTo>
                  <a:lnTo>
                    <a:pt x="51" y="1682"/>
                  </a:lnTo>
                  <a:lnTo>
                    <a:pt x="66" y="1744"/>
                  </a:lnTo>
                  <a:lnTo>
                    <a:pt x="82" y="1804"/>
                  </a:lnTo>
                  <a:lnTo>
                    <a:pt x="100" y="1866"/>
                  </a:lnTo>
                  <a:lnTo>
                    <a:pt x="118" y="1927"/>
                  </a:lnTo>
                  <a:lnTo>
                    <a:pt x="138" y="1987"/>
                  </a:lnTo>
                  <a:lnTo>
                    <a:pt x="160" y="2048"/>
                  </a:lnTo>
                  <a:lnTo>
                    <a:pt x="181" y="2107"/>
                  </a:lnTo>
                  <a:lnTo>
                    <a:pt x="203" y="2167"/>
                  </a:lnTo>
                  <a:lnTo>
                    <a:pt x="227" y="2226"/>
                  </a:lnTo>
                  <a:lnTo>
                    <a:pt x="276" y="2344"/>
                  </a:lnTo>
                  <a:lnTo>
                    <a:pt x="326" y="2460"/>
                  </a:lnTo>
                  <a:lnTo>
                    <a:pt x="339" y="2486"/>
                  </a:lnTo>
                  <a:lnTo>
                    <a:pt x="356" y="2514"/>
                  </a:lnTo>
                  <a:lnTo>
                    <a:pt x="375" y="2542"/>
                  </a:lnTo>
                  <a:lnTo>
                    <a:pt x="397" y="2572"/>
                  </a:lnTo>
                  <a:lnTo>
                    <a:pt x="422" y="2603"/>
                  </a:lnTo>
                  <a:lnTo>
                    <a:pt x="447" y="2631"/>
                  </a:lnTo>
                  <a:lnTo>
                    <a:pt x="474" y="2660"/>
                  </a:lnTo>
                  <a:lnTo>
                    <a:pt x="503" y="2687"/>
                  </a:lnTo>
                  <a:lnTo>
                    <a:pt x="531" y="2712"/>
                  </a:lnTo>
                  <a:lnTo>
                    <a:pt x="559" y="2734"/>
                  </a:lnTo>
                  <a:lnTo>
                    <a:pt x="573" y="2744"/>
                  </a:lnTo>
                  <a:lnTo>
                    <a:pt x="587" y="2753"/>
                  </a:lnTo>
                  <a:lnTo>
                    <a:pt x="600" y="2761"/>
                  </a:lnTo>
                  <a:lnTo>
                    <a:pt x="613" y="2768"/>
                  </a:lnTo>
                  <a:lnTo>
                    <a:pt x="625" y="2774"/>
                  </a:lnTo>
                  <a:lnTo>
                    <a:pt x="638" y="2779"/>
                  </a:lnTo>
                  <a:lnTo>
                    <a:pt x="649" y="2782"/>
                  </a:lnTo>
                  <a:lnTo>
                    <a:pt x="661" y="2785"/>
                  </a:lnTo>
                  <a:lnTo>
                    <a:pt x="671" y="2785"/>
                  </a:lnTo>
                  <a:lnTo>
                    <a:pt x="681" y="2785"/>
                  </a:lnTo>
                  <a:lnTo>
                    <a:pt x="690" y="2782"/>
                  </a:lnTo>
                  <a:lnTo>
                    <a:pt x="698" y="2779"/>
                  </a:lnTo>
                  <a:lnTo>
                    <a:pt x="704" y="2772"/>
                  </a:lnTo>
                  <a:lnTo>
                    <a:pt x="713" y="2755"/>
                  </a:lnTo>
                  <a:lnTo>
                    <a:pt x="720" y="2743"/>
                  </a:lnTo>
                  <a:lnTo>
                    <a:pt x="730" y="2729"/>
                  </a:lnTo>
                  <a:lnTo>
                    <a:pt x="741" y="2713"/>
                  </a:lnTo>
                  <a:lnTo>
                    <a:pt x="756" y="2695"/>
                  </a:lnTo>
                  <a:lnTo>
                    <a:pt x="774" y="2675"/>
                  </a:lnTo>
                  <a:lnTo>
                    <a:pt x="795" y="2653"/>
                  </a:lnTo>
                  <a:lnTo>
                    <a:pt x="823" y="2629"/>
                  </a:lnTo>
                  <a:lnTo>
                    <a:pt x="854" y="2603"/>
                  </a:lnTo>
                  <a:lnTo>
                    <a:pt x="890" y="2575"/>
                  </a:lnTo>
                  <a:lnTo>
                    <a:pt x="932" y="2546"/>
                  </a:lnTo>
                  <a:lnTo>
                    <a:pt x="981" y="2515"/>
                  </a:lnTo>
                  <a:lnTo>
                    <a:pt x="1035" y="2482"/>
                  </a:lnTo>
                  <a:lnTo>
                    <a:pt x="1048" y="2472"/>
                  </a:lnTo>
                  <a:lnTo>
                    <a:pt x="1063" y="2461"/>
                  </a:lnTo>
                  <a:lnTo>
                    <a:pt x="1077" y="2450"/>
                  </a:lnTo>
                  <a:lnTo>
                    <a:pt x="1091" y="2435"/>
                  </a:lnTo>
                  <a:lnTo>
                    <a:pt x="1123" y="2404"/>
                  </a:lnTo>
                  <a:lnTo>
                    <a:pt x="1159" y="2371"/>
                  </a:lnTo>
                  <a:lnTo>
                    <a:pt x="1178" y="2353"/>
                  </a:lnTo>
                  <a:lnTo>
                    <a:pt x="1198" y="2335"/>
                  </a:lnTo>
                  <a:lnTo>
                    <a:pt x="1220" y="2319"/>
                  </a:lnTo>
                  <a:lnTo>
                    <a:pt x="1242" y="2302"/>
                  </a:lnTo>
                  <a:lnTo>
                    <a:pt x="1267" y="2287"/>
                  </a:lnTo>
                  <a:lnTo>
                    <a:pt x="1293" y="2271"/>
                  </a:lnTo>
                  <a:lnTo>
                    <a:pt x="1321" y="2258"/>
                  </a:lnTo>
                  <a:lnTo>
                    <a:pt x="1350" y="2245"/>
                  </a:lnTo>
                  <a:lnTo>
                    <a:pt x="1428" y="2218"/>
                  </a:lnTo>
                  <a:lnTo>
                    <a:pt x="1499" y="2193"/>
                  </a:lnTo>
                  <a:lnTo>
                    <a:pt x="1567" y="2170"/>
                  </a:lnTo>
                  <a:lnTo>
                    <a:pt x="1632" y="2148"/>
                  </a:lnTo>
                  <a:lnTo>
                    <a:pt x="1664" y="2136"/>
                  </a:lnTo>
                  <a:lnTo>
                    <a:pt x="1696" y="2123"/>
                  </a:lnTo>
                  <a:lnTo>
                    <a:pt x="1729" y="2110"/>
                  </a:lnTo>
                  <a:lnTo>
                    <a:pt x="1761" y="2094"/>
                  </a:lnTo>
                  <a:lnTo>
                    <a:pt x="1796" y="2079"/>
                  </a:lnTo>
                  <a:lnTo>
                    <a:pt x="1830" y="2061"/>
                  </a:lnTo>
                  <a:lnTo>
                    <a:pt x="1866" y="2042"/>
                  </a:lnTo>
                  <a:lnTo>
                    <a:pt x="1904" y="2022"/>
                  </a:lnTo>
                  <a:lnTo>
                    <a:pt x="1974" y="1983"/>
                  </a:lnTo>
                  <a:lnTo>
                    <a:pt x="2056" y="1937"/>
                  </a:lnTo>
                  <a:lnTo>
                    <a:pt x="2099" y="1912"/>
                  </a:lnTo>
                  <a:lnTo>
                    <a:pt x="2142" y="1886"/>
                  </a:lnTo>
                  <a:lnTo>
                    <a:pt x="2185" y="1858"/>
                  </a:lnTo>
                  <a:lnTo>
                    <a:pt x="2225" y="1829"/>
                  </a:lnTo>
                  <a:lnTo>
                    <a:pt x="2245" y="1815"/>
                  </a:lnTo>
                  <a:lnTo>
                    <a:pt x="2263" y="1800"/>
                  </a:lnTo>
                  <a:lnTo>
                    <a:pt x="2282" y="1784"/>
                  </a:lnTo>
                  <a:lnTo>
                    <a:pt x="2299" y="1769"/>
                  </a:lnTo>
                  <a:lnTo>
                    <a:pt x="2315" y="1753"/>
                  </a:lnTo>
                  <a:lnTo>
                    <a:pt x="2329" y="1737"/>
                  </a:lnTo>
                  <a:lnTo>
                    <a:pt x="2344" y="1720"/>
                  </a:lnTo>
                  <a:lnTo>
                    <a:pt x="2356" y="1703"/>
                  </a:lnTo>
                  <a:lnTo>
                    <a:pt x="2366" y="1687"/>
                  </a:lnTo>
                  <a:lnTo>
                    <a:pt x="2376" y="1670"/>
                  </a:lnTo>
                  <a:lnTo>
                    <a:pt x="2384" y="1652"/>
                  </a:lnTo>
                  <a:lnTo>
                    <a:pt x="2390" y="1636"/>
                  </a:lnTo>
                  <a:lnTo>
                    <a:pt x="2394" y="1618"/>
                  </a:lnTo>
                  <a:lnTo>
                    <a:pt x="2396" y="1600"/>
                  </a:lnTo>
                  <a:lnTo>
                    <a:pt x="2396" y="1582"/>
                  </a:lnTo>
                  <a:lnTo>
                    <a:pt x="2394" y="1563"/>
                  </a:lnTo>
                  <a:lnTo>
                    <a:pt x="2395" y="1587"/>
                  </a:lnTo>
                  <a:lnTo>
                    <a:pt x="2400" y="1607"/>
                  </a:lnTo>
                  <a:lnTo>
                    <a:pt x="2410" y="1624"/>
                  </a:lnTo>
                  <a:lnTo>
                    <a:pt x="2423" y="1637"/>
                  </a:lnTo>
                  <a:lnTo>
                    <a:pt x="2441" y="1646"/>
                  </a:lnTo>
                  <a:lnTo>
                    <a:pt x="2464" y="1653"/>
                  </a:lnTo>
                  <a:lnTo>
                    <a:pt x="2488" y="1657"/>
                  </a:lnTo>
                  <a:lnTo>
                    <a:pt x="2516" y="1657"/>
                  </a:lnTo>
                  <a:lnTo>
                    <a:pt x="2548" y="1655"/>
                  </a:lnTo>
                  <a:lnTo>
                    <a:pt x="2581" y="1650"/>
                  </a:lnTo>
                  <a:lnTo>
                    <a:pt x="2618" y="1643"/>
                  </a:lnTo>
                  <a:lnTo>
                    <a:pt x="2659" y="1634"/>
                  </a:lnTo>
                  <a:lnTo>
                    <a:pt x="2700" y="1622"/>
                  </a:lnTo>
                  <a:lnTo>
                    <a:pt x="2743" y="1609"/>
                  </a:lnTo>
                  <a:lnTo>
                    <a:pt x="2789" y="1594"/>
                  </a:lnTo>
                  <a:lnTo>
                    <a:pt x="2837" y="1576"/>
                  </a:lnTo>
                  <a:lnTo>
                    <a:pt x="2886" y="1558"/>
                  </a:lnTo>
                  <a:lnTo>
                    <a:pt x="2936" y="1538"/>
                  </a:lnTo>
                  <a:lnTo>
                    <a:pt x="2987" y="1518"/>
                  </a:lnTo>
                  <a:lnTo>
                    <a:pt x="3039" y="1495"/>
                  </a:lnTo>
                  <a:lnTo>
                    <a:pt x="3146" y="1449"/>
                  </a:lnTo>
                  <a:lnTo>
                    <a:pt x="3254" y="1400"/>
                  </a:lnTo>
                  <a:lnTo>
                    <a:pt x="3361" y="1350"/>
                  </a:lnTo>
                  <a:lnTo>
                    <a:pt x="3467" y="1300"/>
                  </a:lnTo>
                  <a:lnTo>
                    <a:pt x="3569" y="1252"/>
                  </a:lnTo>
                  <a:lnTo>
                    <a:pt x="3666" y="1205"/>
                  </a:lnTo>
                  <a:lnTo>
                    <a:pt x="3710" y="1184"/>
                  </a:lnTo>
                  <a:lnTo>
                    <a:pt x="3754" y="1159"/>
                  </a:lnTo>
                  <a:lnTo>
                    <a:pt x="3797" y="1132"/>
                  </a:lnTo>
                  <a:lnTo>
                    <a:pt x="3838" y="1103"/>
                  </a:lnTo>
                  <a:lnTo>
                    <a:pt x="3878" y="1072"/>
                  </a:lnTo>
                  <a:lnTo>
                    <a:pt x="3917" y="1040"/>
                  </a:lnTo>
                  <a:lnTo>
                    <a:pt x="3955" y="1006"/>
                  </a:lnTo>
                  <a:lnTo>
                    <a:pt x="3991" y="970"/>
                  </a:lnTo>
                  <a:lnTo>
                    <a:pt x="4026" y="934"/>
                  </a:lnTo>
                  <a:lnTo>
                    <a:pt x="4060" y="896"/>
                  </a:lnTo>
                  <a:lnTo>
                    <a:pt x="4092" y="858"/>
                  </a:lnTo>
                  <a:lnTo>
                    <a:pt x="4122" y="820"/>
                  </a:lnTo>
                  <a:lnTo>
                    <a:pt x="4150" y="781"/>
                  </a:lnTo>
                  <a:lnTo>
                    <a:pt x="4177" y="742"/>
                  </a:lnTo>
                  <a:lnTo>
                    <a:pt x="4202" y="703"/>
                  </a:lnTo>
                  <a:lnTo>
                    <a:pt x="4225" y="664"/>
                  </a:lnTo>
                  <a:lnTo>
                    <a:pt x="4246" y="625"/>
                  </a:lnTo>
                  <a:lnTo>
                    <a:pt x="4265" y="587"/>
                  </a:lnTo>
                  <a:lnTo>
                    <a:pt x="4282" y="549"/>
                  </a:lnTo>
                  <a:lnTo>
                    <a:pt x="4297" y="514"/>
                  </a:lnTo>
                  <a:lnTo>
                    <a:pt x="4309" y="478"/>
                  </a:lnTo>
                  <a:lnTo>
                    <a:pt x="4320" y="445"/>
                  </a:lnTo>
                  <a:lnTo>
                    <a:pt x="4327" y="413"/>
                  </a:lnTo>
                  <a:lnTo>
                    <a:pt x="4333" y="382"/>
                  </a:lnTo>
                  <a:lnTo>
                    <a:pt x="4335" y="353"/>
                  </a:lnTo>
                  <a:lnTo>
                    <a:pt x="4335" y="327"/>
                  </a:lnTo>
                  <a:lnTo>
                    <a:pt x="4333" y="303"/>
                  </a:lnTo>
                  <a:lnTo>
                    <a:pt x="4328" y="282"/>
                  </a:lnTo>
                  <a:lnTo>
                    <a:pt x="4320" y="263"/>
                  </a:lnTo>
                  <a:lnTo>
                    <a:pt x="4309" y="248"/>
                  </a:lnTo>
                  <a:lnTo>
                    <a:pt x="4296" y="235"/>
                  </a:lnTo>
                  <a:lnTo>
                    <a:pt x="4278" y="225"/>
                  </a:lnTo>
                  <a:lnTo>
                    <a:pt x="4223" y="216"/>
                  </a:lnTo>
                  <a:lnTo>
                    <a:pt x="4168" y="208"/>
                  </a:lnTo>
                  <a:lnTo>
                    <a:pt x="4117" y="202"/>
                  </a:lnTo>
                  <a:lnTo>
                    <a:pt x="4068" y="197"/>
                  </a:lnTo>
                  <a:lnTo>
                    <a:pt x="4023" y="193"/>
                  </a:lnTo>
                  <a:lnTo>
                    <a:pt x="3979" y="189"/>
                  </a:lnTo>
                  <a:lnTo>
                    <a:pt x="3937" y="187"/>
                  </a:lnTo>
                  <a:lnTo>
                    <a:pt x="3898" y="186"/>
                  </a:lnTo>
                  <a:lnTo>
                    <a:pt x="3860" y="185"/>
                  </a:lnTo>
                  <a:lnTo>
                    <a:pt x="3823" y="185"/>
                  </a:lnTo>
                  <a:lnTo>
                    <a:pt x="3789" y="186"/>
                  </a:lnTo>
                  <a:lnTo>
                    <a:pt x="3754" y="187"/>
                  </a:lnTo>
                  <a:lnTo>
                    <a:pt x="3690" y="192"/>
                  </a:lnTo>
                  <a:lnTo>
                    <a:pt x="3627" y="198"/>
                  </a:lnTo>
                  <a:lnTo>
                    <a:pt x="3565" y="205"/>
                  </a:lnTo>
                  <a:lnTo>
                    <a:pt x="3502" y="213"/>
                  </a:lnTo>
                  <a:lnTo>
                    <a:pt x="3438" y="223"/>
                  </a:lnTo>
                  <a:lnTo>
                    <a:pt x="3369" y="232"/>
                  </a:lnTo>
                  <a:lnTo>
                    <a:pt x="3296" y="240"/>
                  </a:lnTo>
                  <a:lnTo>
                    <a:pt x="3215" y="248"/>
                  </a:lnTo>
                  <a:lnTo>
                    <a:pt x="3172" y="251"/>
                  </a:lnTo>
                  <a:lnTo>
                    <a:pt x="3127" y="254"/>
                  </a:lnTo>
                  <a:lnTo>
                    <a:pt x="3078" y="256"/>
                  </a:lnTo>
                  <a:lnTo>
                    <a:pt x="3028" y="258"/>
                  </a:lnTo>
                  <a:lnTo>
                    <a:pt x="2983" y="258"/>
                  </a:lnTo>
                  <a:lnTo>
                    <a:pt x="2936" y="256"/>
                  </a:lnTo>
                  <a:lnTo>
                    <a:pt x="2886" y="252"/>
                  </a:lnTo>
                  <a:lnTo>
                    <a:pt x="2836" y="248"/>
                  </a:lnTo>
                  <a:lnTo>
                    <a:pt x="2732" y="237"/>
                  </a:lnTo>
                  <a:lnTo>
                    <a:pt x="2634" y="227"/>
                  </a:lnTo>
                  <a:lnTo>
                    <a:pt x="2586" y="224"/>
                  </a:lnTo>
                  <a:lnTo>
                    <a:pt x="2542" y="223"/>
                  </a:lnTo>
                  <a:lnTo>
                    <a:pt x="2521" y="223"/>
                  </a:lnTo>
                  <a:lnTo>
                    <a:pt x="2501" y="223"/>
                  </a:lnTo>
                  <a:lnTo>
                    <a:pt x="2482" y="224"/>
                  </a:lnTo>
                  <a:lnTo>
                    <a:pt x="2464" y="226"/>
                  </a:lnTo>
                  <a:lnTo>
                    <a:pt x="2446" y="229"/>
                  </a:lnTo>
                  <a:lnTo>
                    <a:pt x="2430" y="232"/>
                  </a:lnTo>
                  <a:lnTo>
                    <a:pt x="2416" y="237"/>
                  </a:lnTo>
                  <a:lnTo>
                    <a:pt x="2403" y="242"/>
                  </a:lnTo>
                  <a:lnTo>
                    <a:pt x="2391" y="249"/>
                  </a:lnTo>
                  <a:lnTo>
                    <a:pt x="2381" y="256"/>
                  </a:lnTo>
                  <a:lnTo>
                    <a:pt x="2372" y="264"/>
                  </a:lnTo>
                  <a:lnTo>
                    <a:pt x="2365" y="275"/>
                  </a:lnTo>
                  <a:lnTo>
                    <a:pt x="2356" y="294"/>
                  </a:lnTo>
                  <a:lnTo>
                    <a:pt x="2352" y="299"/>
                  </a:lnTo>
                  <a:lnTo>
                    <a:pt x="2352" y="293"/>
                  </a:lnTo>
                  <a:lnTo>
                    <a:pt x="2351" y="277"/>
                  </a:lnTo>
                  <a:lnTo>
                    <a:pt x="2347" y="267"/>
                  </a:lnTo>
                  <a:lnTo>
                    <a:pt x="2343" y="255"/>
                  </a:lnTo>
                  <a:lnTo>
                    <a:pt x="2334" y="242"/>
                  </a:lnTo>
                  <a:lnTo>
                    <a:pt x="2324" y="229"/>
                  </a:lnTo>
                  <a:lnTo>
                    <a:pt x="2316" y="221"/>
                  </a:lnTo>
                  <a:lnTo>
                    <a:pt x="2308" y="214"/>
                  </a:lnTo>
                  <a:lnTo>
                    <a:pt x="2299" y="207"/>
                  </a:lnTo>
                  <a:lnTo>
                    <a:pt x="2289" y="200"/>
                  </a:lnTo>
                  <a:lnTo>
                    <a:pt x="2277" y="193"/>
                  </a:lnTo>
                  <a:lnTo>
                    <a:pt x="2264" y="186"/>
                  </a:lnTo>
                  <a:lnTo>
                    <a:pt x="2250" y="179"/>
                  </a:lnTo>
                  <a:lnTo>
                    <a:pt x="2234" y="173"/>
                  </a:lnTo>
                  <a:lnTo>
                    <a:pt x="2190" y="155"/>
                  </a:lnTo>
                  <a:lnTo>
                    <a:pt x="2142" y="136"/>
                  </a:lnTo>
                  <a:lnTo>
                    <a:pt x="2092" y="117"/>
                  </a:lnTo>
                  <a:lnTo>
                    <a:pt x="2041" y="99"/>
                  </a:lnTo>
                  <a:lnTo>
                    <a:pt x="1991" y="82"/>
                  </a:lnTo>
                  <a:lnTo>
                    <a:pt x="1943" y="68"/>
                  </a:lnTo>
                  <a:lnTo>
                    <a:pt x="1899" y="56"/>
                  </a:lnTo>
                  <a:lnTo>
                    <a:pt x="1860" y="48"/>
                  </a:lnTo>
                  <a:lnTo>
                    <a:pt x="1813" y="38"/>
                  </a:lnTo>
                  <a:lnTo>
                    <a:pt x="1765" y="31"/>
                  </a:lnTo>
                  <a:lnTo>
                    <a:pt x="1717" y="24"/>
                  </a:lnTo>
                  <a:lnTo>
                    <a:pt x="1670" y="18"/>
                  </a:lnTo>
                  <a:lnTo>
                    <a:pt x="1621" y="12"/>
                  </a:lnTo>
                  <a:lnTo>
                    <a:pt x="1574" y="8"/>
                  </a:lnTo>
                  <a:lnTo>
                    <a:pt x="1525" y="4"/>
                  </a:lnTo>
                  <a:lnTo>
                    <a:pt x="1477" y="2"/>
                  </a:lnTo>
                  <a:lnTo>
                    <a:pt x="1429" y="0"/>
                  </a:lnTo>
                  <a:lnTo>
                    <a:pt x="1381" y="0"/>
                  </a:lnTo>
                  <a:lnTo>
                    <a:pt x="1332" y="0"/>
                  </a:lnTo>
                  <a:lnTo>
                    <a:pt x="1284" y="2"/>
                  </a:lnTo>
                  <a:lnTo>
                    <a:pt x="1236" y="5"/>
                  </a:lnTo>
                  <a:lnTo>
                    <a:pt x="1187" y="9"/>
                  </a:lnTo>
                  <a:lnTo>
                    <a:pt x="1140" y="15"/>
                  </a:lnTo>
                  <a:lnTo>
                    <a:pt x="1091" y="21"/>
                  </a:lnTo>
                  <a:lnTo>
                    <a:pt x="1044" y="29"/>
                  </a:lnTo>
                  <a:lnTo>
                    <a:pt x="996" y="37"/>
                  </a:lnTo>
                  <a:lnTo>
                    <a:pt x="949" y="48"/>
                  </a:lnTo>
                  <a:lnTo>
                    <a:pt x="901" y="60"/>
                  </a:lnTo>
                  <a:lnTo>
                    <a:pt x="854" y="73"/>
                  </a:lnTo>
                  <a:lnTo>
                    <a:pt x="806" y="88"/>
                  </a:lnTo>
                  <a:lnTo>
                    <a:pt x="758" y="104"/>
                  </a:lnTo>
                  <a:lnTo>
                    <a:pt x="712" y="122"/>
                  </a:lnTo>
                  <a:lnTo>
                    <a:pt x="666" y="142"/>
                  </a:lnTo>
                  <a:lnTo>
                    <a:pt x="618" y="162"/>
                  </a:lnTo>
                  <a:lnTo>
                    <a:pt x="573" y="185"/>
                  </a:lnTo>
                  <a:lnTo>
                    <a:pt x="527" y="210"/>
                  </a:lnTo>
                  <a:lnTo>
                    <a:pt x="480" y="236"/>
                  </a:lnTo>
                  <a:lnTo>
                    <a:pt x="435" y="263"/>
                  </a:lnTo>
                  <a:lnTo>
                    <a:pt x="390" y="293"/>
                  </a:lnTo>
                  <a:lnTo>
                    <a:pt x="345" y="324"/>
                  </a:lnTo>
                  <a:lnTo>
                    <a:pt x="249" y="446"/>
                  </a:lnTo>
                  <a:close/>
                </a:path>
              </a:pathLst>
            </a:custGeom>
            <a:solidFill>
              <a:srgbClr val="FF7F00"/>
            </a:solidFill>
            <a:ln w="2857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110" name="Rectangle 38"/>
            <p:cNvSpPr>
              <a:spLocks noChangeArrowheads="1"/>
            </p:cNvSpPr>
            <p:nvPr/>
          </p:nvSpPr>
          <p:spPr bwMode="auto">
            <a:xfrm>
              <a:off x="1891672" y="4806718"/>
              <a:ext cx="1196893" cy="30694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515111" name="Rectangle 39"/>
            <p:cNvSpPr>
              <a:spLocks noChangeArrowheads="1"/>
            </p:cNvSpPr>
            <p:nvPr/>
          </p:nvSpPr>
          <p:spPr bwMode="auto">
            <a:xfrm>
              <a:off x="2204292" y="5158282"/>
              <a:ext cx="557359" cy="3087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HGP</a:t>
              </a:r>
              <a:endParaRPr kumimoji="0" lang="en-US" sz="1778" b="0" i="0" u="none" strike="noStrike" kern="1200" cap="none" spc="0" normalizeH="0" baseline="0" noProof="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sp>
          <p:nvSpPr>
            <p:cNvPr id="647318" name="Freeform 52"/>
            <p:cNvSpPr>
              <a:spLocks/>
            </p:cNvSpPr>
            <p:nvPr/>
          </p:nvSpPr>
          <p:spPr bwMode="auto">
            <a:xfrm rot="-1475969">
              <a:off x="2831109" y="4160673"/>
              <a:ext cx="938310" cy="358659"/>
            </a:xfrm>
            <a:custGeom>
              <a:avLst/>
              <a:gdLst>
                <a:gd name="T0" fmla="*/ 0 w 924"/>
                <a:gd name="T1" fmla="*/ 2147483646 h 317"/>
                <a:gd name="T2" fmla="*/ 2147483646 w 924"/>
                <a:gd name="T3" fmla="*/ 2147483646 h 317"/>
                <a:gd name="T4" fmla="*/ 2147483646 w 924"/>
                <a:gd name="T5" fmla="*/ 2147483646 h 317"/>
                <a:gd name="T6" fmla="*/ 2147483646 w 924"/>
                <a:gd name="T7" fmla="*/ 2147483646 h 317"/>
                <a:gd name="T8" fmla="*/ 2147483646 w 924"/>
                <a:gd name="T9" fmla="*/ 2147483646 h 317"/>
                <a:gd name="T10" fmla="*/ 2147483646 w 924"/>
                <a:gd name="T11" fmla="*/ 2147483646 h 317"/>
                <a:gd name="T12" fmla="*/ 2147483646 w 924"/>
                <a:gd name="T13" fmla="*/ 2147483646 h 317"/>
                <a:gd name="T14" fmla="*/ 2147483646 w 924"/>
                <a:gd name="T15" fmla="*/ 2147483646 h 317"/>
                <a:gd name="T16" fmla="*/ 2147483646 w 924"/>
                <a:gd name="T17" fmla="*/ 0 h 3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4"/>
                <a:gd name="T28" fmla="*/ 0 h 317"/>
                <a:gd name="T29" fmla="*/ 924 w 924"/>
                <a:gd name="T30" fmla="*/ 317 h 3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4" h="317">
                  <a:moveTo>
                    <a:pt x="0" y="315"/>
                  </a:moveTo>
                  <a:cubicBezTo>
                    <a:pt x="27" y="305"/>
                    <a:pt x="119" y="259"/>
                    <a:pt x="168" y="259"/>
                  </a:cubicBezTo>
                  <a:cubicBezTo>
                    <a:pt x="216" y="258"/>
                    <a:pt x="264" y="317"/>
                    <a:pt x="291" y="311"/>
                  </a:cubicBezTo>
                  <a:cubicBezTo>
                    <a:pt x="317" y="304"/>
                    <a:pt x="295" y="229"/>
                    <a:pt x="330" y="218"/>
                  </a:cubicBezTo>
                  <a:cubicBezTo>
                    <a:pt x="365" y="206"/>
                    <a:pt x="469" y="253"/>
                    <a:pt x="503" y="241"/>
                  </a:cubicBezTo>
                  <a:cubicBezTo>
                    <a:pt x="537" y="229"/>
                    <a:pt x="498" y="156"/>
                    <a:pt x="531" y="147"/>
                  </a:cubicBezTo>
                  <a:cubicBezTo>
                    <a:pt x="564" y="137"/>
                    <a:pt x="669" y="190"/>
                    <a:pt x="703" y="184"/>
                  </a:cubicBezTo>
                  <a:cubicBezTo>
                    <a:pt x="737" y="178"/>
                    <a:pt x="701" y="142"/>
                    <a:pt x="738" y="111"/>
                  </a:cubicBezTo>
                  <a:cubicBezTo>
                    <a:pt x="775" y="81"/>
                    <a:pt x="886" y="23"/>
                    <a:pt x="924"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9" name="Freeform 62"/>
            <p:cNvSpPr>
              <a:spLocks/>
            </p:cNvSpPr>
            <p:nvPr/>
          </p:nvSpPr>
          <p:spPr bwMode="auto">
            <a:xfrm rot="18357658" flipV="1">
              <a:off x="2474029" y="3401972"/>
              <a:ext cx="680818" cy="563621"/>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rot="10800000"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142481" name="Rectangle 60"/>
            <p:cNvSpPr>
              <a:spLocks noChangeArrowheads="1"/>
            </p:cNvSpPr>
            <p:nvPr/>
          </p:nvSpPr>
          <p:spPr bwMode="auto">
            <a:xfrm>
              <a:off x="550079" y="2841886"/>
              <a:ext cx="2424155" cy="2766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Islet–</a:t>
              </a:r>
              <a:r>
                <a:rPr kumimoji="0" lang="en-US" altLang="en-US" sz="1778" b="1" i="0" u="none" strike="noStrike" kern="1200" cap="none" spc="0" normalizeH="0" baseline="0" noProof="0">
                  <a:ln>
                    <a:noFill/>
                  </a:ln>
                  <a:solidFill>
                    <a:srgbClr val="FFFFFF"/>
                  </a:solidFill>
                  <a:effectLst/>
                  <a:uLnTx/>
                  <a:uFillTx/>
                  <a:latin typeface="Symbol" pitchFamily="18" charset="2"/>
                  <a:ea typeface="MS PGothic" pitchFamily="34" charset="-128"/>
                  <a:cs typeface="+mn-cs"/>
                </a:rPr>
                <a:t>a </a:t>
              </a:r>
              <a:r>
                <a:rPr kumimoji="0" lang="en-US" altLang="en-US" sz="1778" b="1" i="0" u="none" strike="noStrike" kern="1200" cap="none" spc="0" normalizeH="0" baseline="0" noProof="0">
                  <a:ln>
                    <a:noFill/>
                  </a:ln>
                  <a:solidFill>
                    <a:srgbClr val="FFFFFF"/>
                  </a:solidFill>
                  <a:effectLst/>
                  <a:uLnTx/>
                  <a:uFillTx/>
                  <a:latin typeface="Arial" pitchFamily="34" charset="0"/>
                  <a:ea typeface="MS PGothic" pitchFamily="34" charset="-128"/>
                  <a:cs typeface="+mn-cs"/>
                </a:rPr>
                <a:t>cell</a:t>
              </a:r>
              <a:endParaRPr kumimoji="0" lang="en-US" altLang="en-US" sz="1778" b="0" i="0" u="none" strike="noStrike" kern="1200" cap="none" spc="0" normalizeH="0" baseline="0" noProof="0">
                <a:ln>
                  <a:noFill/>
                </a:ln>
                <a:solidFill>
                  <a:srgbClr val="FFFFFF"/>
                </a:solidFill>
                <a:effectLst/>
                <a:uLnTx/>
                <a:uFillTx/>
                <a:latin typeface="Times" pitchFamily="18" charset="0"/>
                <a:ea typeface="MS PGothic" pitchFamily="34" charset="-128"/>
                <a:cs typeface="+mn-cs"/>
              </a:endParaRPr>
            </a:p>
          </p:txBody>
        </p:sp>
        <p:sp>
          <p:nvSpPr>
            <p:cNvPr id="2" name="Rectangle 61"/>
            <p:cNvSpPr>
              <a:spLocks noChangeArrowheads="1"/>
            </p:cNvSpPr>
            <p:nvPr/>
          </p:nvSpPr>
          <p:spPr bwMode="auto">
            <a:xfrm>
              <a:off x="246390" y="4408755"/>
              <a:ext cx="1196893" cy="829834"/>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Glucagon</a:t>
              </a:r>
              <a:b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b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Secretion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sp>
        <p:nvSpPr>
          <p:cNvPr id="515238" name="Rectangle 166"/>
          <p:cNvSpPr>
            <a:spLocks noChangeArrowheads="1"/>
          </p:cNvSpPr>
          <p:nvPr/>
        </p:nvSpPr>
        <p:spPr bwMode="auto">
          <a:xfrm>
            <a:off x="216009" y="302478"/>
            <a:ext cx="8711983" cy="523220"/>
          </a:xfrm>
          <a:prstGeom prst="rect">
            <a:avLst/>
          </a:prstGeom>
          <a:solidFill>
            <a:srgbClr val="FF7F00"/>
          </a:solidFill>
          <a:ln w="9525">
            <a:noFill/>
            <a:miter lim="800000"/>
            <a:headEnd/>
            <a:tailEnd/>
          </a:ln>
        </p:spPr>
        <p:txBody>
          <a:bodyPr wrap="square" lIns="0" tIns="0" rIns="0" bIns="0">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400" b="1" i="0" u="none" strike="noStrike" kern="1200" cap="none" spc="0" normalizeH="0" baseline="0" noProof="0" dirty="0">
                <a:ln>
                  <a:noFill/>
                </a:ln>
                <a:solidFill>
                  <a:srgbClr val="FFFFFF"/>
                </a:solidFill>
                <a:effectLst/>
                <a:uLnTx/>
                <a:uFillTx/>
                <a:latin typeface="Helvetica" charset="0"/>
                <a:ea typeface="MS PGothic" pitchFamily="34" charset="-128"/>
                <a:cs typeface="+mn-cs"/>
              </a:rPr>
              <a:t>OMINOUS OCTET – METFORMIN AND SU</a:t>
            </a:r>
          </a:p>
        </p:txBody>
      </p:sp>
      <p:sp>
        <p:nvSpPr>
          <p:cNvPr id="647191" name="Freeform 177"/>
          <p:cNvSpPr>
            <a:spLocks/>
          </p:cNvSpPr>
          <p:nvPr/>
        </p:nvSpPr>
        <p:spPr bwMode="auto">
          <a:xfrm>
            <a:off x="7224713" y="2863850"/>
            <a:ext cx="1379537" cy="1770063"/>
          </a:xfrm>
          <a:custGeom>
            <a:avLst/>
            <a:gdLst>
              <a:gd name="T0" fmla="*/ 2147483646 w 978"/>
              <a:gd name="T1" fmla="*/ 2147483646 h 1255"/>
              <a:gd name="T2" fmla="*/ 2147483646 w 978"/>
              <a:gd name="T3" fmla="*/ 2147483646 h 1255"/>
              <a:gd name="T4" fmla="*/ 2147483646 w 978"/>
              <a:gd name="T5" fmla="*/ 2147483646 h 1255"/>
              <a:gd name="T6" fmla="*/ 2147483646 w 978"/>
              <a:gd name="T7" fmla="*/ 2147483646 h 1255"/>
              <a:gd name="T8" fmla="*/ 2147483646 w 978"/>
              <a:gd name="T9" fmla="*/ 2147483646 h 1255"/>
              <a:gd name="T10" fmla="*/ 2147483646 w 978"/>
              <a:gd name="T11" fmla="*/ 2147483646 h 1255"/>
              <a:gd name="T12" fmla="*/ 2147483646 w 978"/>
              <a:gd name="T13" fmla="*/ 2147483646 h 1255"/>
              <a:gd name="T14" fmla="*/ 2147483646 w 978"/>
              <a:gd name="T15" fmla="*/ 2147483646 h 1255"/>
              <a:gd name="T16" fmla="*/ 2147483646 w 978"/>
              <a:gd name="T17" fmla="*/ 2147483646 h 1255"/>
              <a:gd name="T18" fmla="*/ 2147483646 w 978"/>
              <a:gd name="T19" fmla="*/ 2147483646 h 1255"/>
              <a:gd name="T20" fmla="*/ 2147483646 w 978"/>
              <a:gd name="T21" fmla="*/ 2147483646 h 1255"/>
              <a:gd name="T22" fmla="*/ 2147483646 w 978"/>
              <a:gd name="T23" fmla="*/ 2147483646 h 1255"/>
              <a:gd name="T24" fmla="*/ 2147483646 w 978"/>
              <a:gd name="T25" fmla="*/ 2147483646 h 1255"/>
              <a:gd name="T26" fmla="*/ 2147483646 w 978"/>
              <a:gd name="T27" fmla="*/ 2147483646 h 1255"/>
              <a:gd name="T28" fmla="*/ 2147483646 w 978"/>
              <a:gd name="T29" fmla="*/ 2147483646 h 1255"/>
              <a:gd name="T30" fmla="*/ 2147483646 w 978"/>
              <a:gd name="T31" fmla="*/ 2147483646 h 1255"/>
              <a:gd name="T32" fmla="*/ 2147483646 w 978"/>
              <a:gd name="T33" fmla="*/ 2147483646 h 1255"/>
              <a:gd name="T34" fmla="*/ 2147483646 w 978"/>
              <a:gd name="T35" fmla="*/ 2147483646 h 1255"/>
              <a:gd name="T36" fmla="*/ 2147483646 w 978"/>
              <a:gd name="T37" fmla="*/ 2147483646 h 1255"/>
              <a:gd name="T38" fmla="*/ 2147483646 w 978"/>
              <a:gd name="T39" fmla="*/ 2147483646 h 1255"/>
              <a:gd name="T40" fmla="*/ 2147483646 w 978"/>
              <a:gd name="T41" fmla="*/ 2147483646 h 1255"/>
              <a:gd name="T42" fmla="*/ 2147483646 w 978"/>
              <a:gd name="T43" fmla="*/ 2147483646 h 1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8"/>
              <a:gd name="T67" fmla="*/ 0 h 1255"/>
              <a:gd name="T68" fmla="*/ 978 w 978"/>
              <a:gd name="T69" fmla="*/ 1255 h 1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8" h="1255">
                <a:moveTo>
                  <a:pt x="386" y="436"/>
                </a:moveTo>
                <a:cubicBezTo>
                  <a:pt x="408" y="393"/>
                  <a:pt x="280" y="456"/>
                  <a:pt x="234" y="431"/>
                </a:cubicBezTo>
                <a:cubicBezTo>
                  <a:pt x="188" y="406"/>
                  <a:pt x="117" y="345"/>
                  <a:pt x="112" y="287"/>
                </a:cubicBezTo>
                <a:cubicBezTo>
                  <a:pt x="107" y="229"/>
                  <a:pt x="146" y="127"/>
                  <a:pt x="202" y="81"/>
                </a:cubicBezTo>
                <a:cubicBezTo>
                  <a:pt x="258" y="35"/>
                  <a:pt x="354" y="0"/>
                  <a:pt x="445" y="9"/>
                </a:cubicBezTo>
                <a:cubicBezTo>
                  <a:pt x="536" y="18"/>
                  <a:pt x="664" y="56"/>
                  <a:pt x="746" y="135"/>
                </a:cubicBezTo>
                <a:cubicBezTo>
                  <a:pt x="828" y="214"/>
                  <a:pt x="901" y="365"/>
                  <a:pt x="935" y="481"/>
                </a:cubicBezTo>
                <a:cubicBezTo>
                  <a:pt x="969" y="597"/>
                  <a:pt x="978" y="731"/>
                  <a:pt x="953" y="831"/>
                </a:cubicBezTo>
                <a:cubicBezTo>
                  <a:pt x="928" y="931"/>
                  <a:pt x="865" y="1021"/>
                  <a:pt x="786" y="1083"/>
                </a:cubicBezTo>
                <a:cubicBezTo>
                  <a:pt x="707" y="1145"/>
                  <a:pt x="573" y="1199"/>
                  <a:pt x="481" y="1204"/>
                </a:cubicBezTo>
                <a:cubicBezTo>
                  <a:pt x="389" y="1209"/>
                  <a:pt x="290" y="1166"/>
                  <a:pt x="234" y="1114"/>
                </a:cubicBezTo>
                <a:cubicBezTo>
                  <a:pt x="178" y="1062"/>
                  <a:pt x="116" y="940"/>
                  <a:pt x="144" y="894"/>
                </a:cubicBezTo>
                <a:cubicBezTo>
                  <a:pt x="172" y="848"/>
                  <a:pt x="361" y="862"/>
                  <a:pt x="404" y="840"/>
                </a:cubicBezTo>
                <a:cubicBezTo>
                  <a:pt x="447" y="818"/>
                  <a:pt x="429" y="775"/>
                  <a:pt x="404" y="759"/>
                </a:cubicBezTo>
                <a:cubicBezTo>
                  <a:pt x="379" y="743"/>
                  <a:pt x="302" y="733"/>
                  <a:pt x="256" y="746"/>
                </a:cubicBezTo>
                <a:cubicBezTo>
                  <a:pt x="210" y="759"/>
                  <a:pt x="155" y="794"/>
                  <a:pt x="126" y="836"/>
                </a:cubicBezTo>
                <a:cubicBezTo>
                  <a:pt x="97" y="878"/>
                  <a:pt x="83" y="933"/>
                  <a:pt x="81" y="997"/>
                </a:cubicBezTo>
                <a:cubicBezTo>
                  <a:pt x="79" y="1061"/>
                  <a:pt x="117" y="1189"/>
                  <a:pt x="112" y="1222"/>
                </a:cubicBezTo>
                <a:cubicBezTo>
                  <a:pt x="107" y="1255"/>
                  <a:pt x="66" y="1245"/>
                  <a:pt x="49" y="1195"/>
                </a:cubicBezTo>
                <a:cubicBezTo>
                  <a:pt x="32" y="1145"/>
                  <a:pt x="0" y="1006"/>
                  <a:pt x="9" y="921"/>
                </a:cubicBezTo>
                <a:cubicBezTo>
                  <a:pt x="18" y="836"/>
                  <a:pt x="41" y="766"/>
                  <a:pt x="103" y="687"/>
                </a:cubicBezTo>
                <a:cubicBezTo>
                  <a:pt x="165" y="608"/>
                  <a:pt x="364" y="479"/>
                  <a:pt x="386" y="436"/>
                </a:cubicBezTo>
                <a:close/>
              </a:path>
            </a:pathLst>
          </a:custGeom>
          <a:solidFill>
            <a:srgbClr val="D26969"/>
          </a:solidFill>
          <a:ln w="1905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4" name="Rectangle 50"/>
          <p:cNvSpPr>
            <a:spLocks noChangeArrowheads="1"/>
          </p:cNvSpPr>
          <p:nvPr/>
        </p:nvSpPr>
        <p:spPr bwMode="auto">
          <a:xfrm>
            <a:off x="7061200" y="1587500"/>
            <a:ext cx="1063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Increased</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3" name="Freeform 53"/>
          <p:cNvSpPr>
            <a:spLocks/>
          </p:cNvSpPr>
          <p:nvPr/>
        </p:nvSpPr>
        <p:spPr bwMode="auto">
          <a:xfrm rot="1964039">
            <a:off x="5530850" y="3862388"/>
            <a:ext cx="1141413" cy="482600"/>
          </a:xfrm>
          <a:custGeom>
            <a:avLst/>
            <a:gdLst>
              <a:gd name="T0" fmla="*/ 2147483646 w 891"/>
              <a:gd name="T1" fmla="*/ 2147483646 h 381"/>
              <a:gd name="T2" fmla="*/ 2147483646 w 891"/>
              <a:gd name="T3" fmla="*/ 2147483646 h 381"/>
              <a:gd name="T4" fmla="*/ 2147483646 w 891"/>
              <a:gd name="T5" fmla="*/ 2147483646 h 381"/>
              <a:gd name="T6" fmla="*/ 2147483646 w 891"/>
              <a:gd name="T7" fmla="*/ 2147483646 h 381"/>
              <a:gd name="T8" fmla="*/ 2147483646 w 891"/>
              <a:gd name="T9" fmla="*/ 2147483646 h 381"/>
              <a:gd name="T10" fmla="*/ 2147483646 w 891"/>
              <a:gd name="T11" fmla="*/ 2147483646 h 381"/>
              <a:gd name="T12" fmla="*/ 2147483646 w 891"/>
              <a:gd name="T13" fmla="*/ 2147483646 h 381"/>
              <a:gd name="T14" fmla="*/ 2147483646 w 891"/>
              <a:gd name="T15" fmla="*/ 2147483646 h 381"/>
              <a:gd name="T16" fmla="*/ 0 w 891"/>
              <a:gd name="T17" fmla="*/ 0 h 3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1"/>
              <a:gd name="T28" fmla="*/ 0 h 381"/>
              <a:gd name="T29" fmla="*/ 891 w 891"/>
              <a:gd name="T30" fmla="*/ 381 h 3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1" h="381">
                <a:moveTo>
                  <a:pt x="891" y="381"/>
                </a:moveTo>
                <a:cubicBezTo>
                  <a:pt x="867" y="363"/>
                  <a:pt x="790" y="287"/>
                  <a:pt x="747" y="277"/>
                </a:cubicBezTo>
                <a:cubicBezTo>
                  <a:pt x="703" y="266"/>
                  <a:pt x="655" y="324"/>
                  <a:pt x="630" y="316"/>
                </a:cubicBezTo>
                <a:cubicBezTo>
                  <a:pt x="604" y="307"/>
                  <a:pt x="627" y="235"/>
                  <a:pt x="593" y="223"/>
                </a:cubicBezTo>
                <a:cubicBezTo>
                  <a:pt x="557" y="211"/>
                  <a:pt x="453" y="257"/>
                  <a:pt x="419" y="245"/>
                </a:cubicBezTo>
                <a:cubicBezTo>
                  <a:pt x="385" y="232"/>
                  <a:pt x="425" y="160"/>
                  <a:pt x="392" y="150"/>
                </a:cubicBezTo>
                <a:cubicBezTo>
                  <a:pt x="359" y="141"/>
                  <a:pt x="254" y="193"/>
                  <a:pt x="219" y="186"/>
                </a:cubicBezTo>
                <a:cubicBezTo>
                  <a:pt x="186" y="180"/>
                  <a:pt x="222" y="144"/>
                  <a:pt x="185" y="113"/>
                </a:cubicBezTo>
                <a:cubicBezTo>
                  <a:pt x="148" y="82"/>
                  <a:pt x="38" y="24"/>
                  <a:pt x="0"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88826" name="Rectangle 54"/>
          <p:cNvSpPr>
            <a:spLocks noChangeArrowheads="1"/>
          </p:cNvSpPr>
          <p:nvPr/>
        </p:nvSpPr>
        <p:spPr bwMode="auto">
          <a:xfrm>
            <a:off x="7126288" y="184785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Lipolysis</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195" name="Freeform 165"/>
          <p:cNvSpPr>
            <a:spLocks/>
          </p:cNvSpPr>
          <p:nvPr/>
        </p:nvSpPr>
        <p:spPr bwMode="auto">
          <a:xfrm rot="3242342" flipH="1" flipV="1">
            <a:off x="6507163" y="3282950"/>
            <a:ext cx="711200" cy="498475"/>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5248" name="Rectangle 176"/>
          <p:cNvSpPr>
            <a:spLocks noChangeArrowheads="1"/>
          </p:cNvSpPr>
          <p:nvPr/>
        </p:nvSpPr>
        <p:spPr bwMode="auto">
          <a:xfrm>
            <a:off x="7286625" y="3248025"/>
            <a:ext cx="1470025" cy="820738"/>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Increased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778"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MS PGothic" pitchFamily="34" charset="-128"/>
                <a:cs typeface="+mn-cs"/>
              </a:rPr>
              <a:t>Reabsorption</a:t>
            </a:r>
            <a:endParaRPr kumimoji="0" lang="en-US" sz="1778"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pitchFamily="32" charset="0"/>
              <a:ea typeface="MS PGothic" pitchFamily="34" charset="-128"/>
              <a:cs typeface="+mn-cs"/>
            </a:endParaRPr>
          </a:p>
        </p:txBody>
      </p:sp>
      <p:grpSp>
        <p:nvGrpSpPr>
          <p:cNvPr id="647197" name="Group 196"/>
          <p:cNvGrpSpPr>
            <a:grpSpLocks/>
          </p:cNvGrpSpPr>
          <p:nvPr/>
        </p:nvGrpSpPr>
        <p:grpSpPr bwMode="auto">
          <a:xfrm>
            <a:off x="3517900" y="3736975"/>
            <a:ext cx="1885950" cy="2001838"/>
            <a:chOff x="3954472" y="3774344"/>
            <a:chExt cx="2125195" cy="2252219"/>
          </a:xfrm>
        </p:grpSpPr>
        <p:grpSp>
          <p:nvGrpSpPr>
            <p:cNvPr id="647212" name="Group 63"/>
            <p:cNvGrpSpPr>
              <a:grpSpLocks/>
            </p:cNvGrpSpPr>
            <p:nvPr/>
          </p:nvGrpSpPr>
          <p:grpSpPr bwMode="auto">
            <a:xfrm>
              <a:off x="4254906" y="4240574"/>
              <a:ext cx="1824761" cy="1460368"/>
              <a:chOff x="5099" y="1919"/>
              <a:chExt cx="1045" cy="887"/>
            </a:xfrm>
          </p:grpSpPr>
          <p:sp>
            <p:nvSpPr>
              <p:cNvPr id="647215" name="Freeform 64"/>
              <p:cNvSpPr>
                <a:spLocks/>
              </p:cNvSpPr>
              <p:nvPr/>
            </p:nvSpPr>
            <p:spPr bwMode="auto">
              <a:xfrm>
                <a:off x="5099" y="1919"/>
                <a:ext cx="1045" cy="879"/>
              </a:xfrm>
              <a:custGeom>
                <a:avLst/>
                <a:gdLst>
                  <a:gd name="T0" fmla="*/ 0 w 2504"/>
                  <a:gd name="T1" fmla="*/ 0 h 2104"/>
                  <a:gd name="T2" fmla="*/ 0 w 2504"/>
                  <a:gd name="T3" fmla="*/ 0 h 2104"/>
                  <a:gd name="T4" fmla="*/ 0 w 2504"/>
                  <a:gd name="T5" fmla="*/ 0 h 2104"/>
                  <a:gd name="T6" fmla="*/ 0 w 2504"/>
                  <a:gd name="T7" fmla="*/ 0 h 2104"/>
                  <a:gd name="T8" fmla="*/ 0 w 2504"/>
                  <a:gd name="T9" fmla="*/ 0 h 2104"/>
                  <a:gd name="T10" fmla="*/ 0 w 2504"/>
                  <a:gd name="T11" fmla="*/ 0 h 2104"/>
                  <a:gd name="T12" fmla="*/ 0 w 2504"/>
                  <a:gd name="T13" fmla="*/ 0 h 2104"/>
                  <a:gd name="T14" fmla="*/ 0 w 2504"/>
                  <a:gd name="T15" fmla="*/ 0 h 2104"/>
                  <a:gd name="T16" fmla="*/ 0 w 2504"/>
                  <a:gd name="T17" fmla="*/ 0 h 2104"/>
                  <a:gd name="T18" fmla="*/ 0 w 2504"/>
                  <a:gd name="T19" fmla="*/ 0 h 2104"/>
                  <a:gd name="T20" fmla="*/ 0 w 2504"/>
                  <a:gd name="T21" fmla="*/ 0 h 2104"/>
                  <a:gd name="T22" fmla="*/ 0 w 2504"/>
                  <a:gd name="T23" fmla="*/ 0 h 2104"/>
                  <a:gd name="T24" fmla="*/ 0 w 2504"/>
                  <a:gd name="T25" fmla="*/ 0 h 2104"/>
                  <a:gd name="T26" fmla="*/ 0 w 2504"/>
                  <a:gd name="T27" fmla="*/ 0 h 2104"/>
                  <a:gd name="T28" fmla="*/ 0 w 2504"/>
                  <a:gd name="T29" fmla="*/ 0 h 2104"/>
                  <a:gd name="T30" fmla="*/ 0 w 2504"/>
                  <a:gd name="T31" fmla="*/ 0 h 2104"/>
                  <a:gd name="T32" fmla="*/ 0 w 2504"/>
                  <a:gd name="T33" fmla="*/ 0 h 2104"/>
                  <a:gd name="T34" fmla="*/ 0 w 2504"/>
                  <a:gd name="T35" fmla="*/ 0 h 2104"/>
                  <a:gd name="T36" fmla="*/ 0 w 2504"/>
                  <a:gd name="T37" fmla="*/ 0 h 2104"/>
                  <a:gd name="T38" fmla="*/ 0 w 2504"/>
                  <a:gd name="T39" fmla="*/ 0 h 2104"/>
                  <a:gd name="T40" fmla="*/ 0 w 2504"/>
                  <a:gd name="T41" fmla="*/ 0 h 2104"/>
                  <a:gd name="T42" fmla="*/ 0 w 2504"/>
                  <a:gd name="T43" fmla="*/ 0 h 2104"/>
                  <a:gd name="T44" fmla="*/ 0 w 2504"/>
                  <a:gd name="T45" fmla="*/ 0 h 2104"/>
                  <a:gd name="T46" fmla="*/ 0 w 2504"/>
                  <a:gd name="T47" fmla="*/ 0 h 2104"/>
                  <a:gd name="T48" fmla="*/ 0 w 2504"/>
                  <a:gd name="T49" fmla="*/ 0 h 2104"/>
                  <a:gd name="T50" fmla="*/ 0 w 2504"/>
                  <a:gd name="T51" fmla="*/ 0 h 2104"/>
                  <a:gd name="T52" fmla="*/ 0 w 2504"/>
                  <a:gd name="T53" fmla="*/ 0 h 2104"/>
                  <a:gd name="T54" fmla="*/ 0 w 2504"/>
                  <a:gd name="T55" fmla="*/ 0 h 2104"/>
                  <a:gd name="T56" fmla="*/ 0 w 2504"/>
                  <a:gd name="T57" fmla="*/ 0 h 2104"/>
                  <a:gd name="T58" fmla="*/ 0 w 2504"/>
                  <a:gd name="T59" fmla="*/ 0 h 2104"/>
                  <a:gd name="T60" fmla="*/ 0 w 2504"/>
                  <a:gd name="T61" fmla="*/ 0 h 2104"/>
                  <a:gd name="T62" fmla="*/ 0 w 2504"/>
                  <a:gd name="T63" fmla="*/ 0 h 2104"/>
                  <a:gd name="T64" fmla="*/ 0 w 2504"/>
                  <a:gd name="T65" fmla="*/ 0 h 2104"/>
                  <a:gd name="T66" fmla="*/ 0 w 2504"/>
                  <a:gd name="T67" fmla="*/ 0 h 2104"/>
                  <a:gd name="T68" fmla="*/ 0 w 2504"/>
                  <a:gd name="T69" fmla="*/ 0 h 2104"/>
                  <a:gd name="T70" fmla="*/ 0 w 2504"/>
                  <a:gd name="T71" fmla="*/ 0 h 2104"/>
                  <a:gd name="T72" fmla="*/ 0 w 2504"/>
                  <a:gd name="T73" fmla="*/ 0 h 2104"/>
                  <a:gd name="T74" fmla="*/ 0 w 2504"/>
                  <a:gd name="T75" fmla="*/ 0 h 2104"/>
                  <a:gd name="T76" fmla="*/ 0 w 2504"/>
                  <a:gd name="T77" fmla="*/ 0 h 2104"/>
                  <a:gd name="T78" fmla="*/ 0 w 2504"/>
                  <a:gd name="T79" fmla="*/ 0 h 2104"/>
                  <a:gd name="T80" fmla="*/ 0 w 2504"/>
                  <a:gd name="T81" fmla="*/ 0 h 2104"/>
                  <a:gd name="T82" fmla="*/ 0 w 2504"/>
                  <a:gd name="T83" fmla="*/ 0 h 2104"/>
                  <a:gd name="T84" fmla="*/ 0 w 2504"/>
                  <a:gd name="T85" fmla="*/ 0 h 2104"/>
                  <a:gd name="T86" fmla="*/ 0 w 2504"/>
                  <a:gd name="T87" fmla="*/ 0 h 2104"/>
                  <a:gd name="T88" fmla="*/ 0 w 2504"/>
                  <a:gd name="T89" fmla="*/ 0 h 2104"/>
                  <a:gd name="T90" fmla="*/ 0 w 2504"/>
                  <a:gd name="T91" fmla="*/ 0 h 2104"/>
                  <a:gd name="T92" fmla="*/ 0 w 2504"/>
                  <a:gd name="T93" fmla="*/ 0 h 2104"/>
                  <a:gd name="T94" fmla="*/ 0 w 2504"/>
                  <a:gd name="T95" fmla="*/ 0 h 2104"/>
                  <a:gd name="T96" fmla="*/ 0 w 2504"/>
                  <a:gd name="T97" fmla="*/ 0 h 2104"/>
                  <a:gd name="T98" fmla="*/ 0 w 2504"/>
                  <a:gd name="T99" fmla="*/ 0 h 2104"/>
                  <a:gd name="T100" fmla="*/ 0 w 2504"/>
                  <a:gd name="T101" fmla="*/ 0 h 2104"/>
                  <a:gd name="T102" fmla="*/ 0 w 2504"/>
                  <a:gd name="T103" fmla="*/ 0 h 2104"/>
                  <a:gd name="T104" fmla="*/ 0 w 2504"/>
                  <a:gd name="T105" fmla="*/ 0 h 2104"/>
                  <a:gd name="T106" fmla="*/ 0 w 2504"/>
                  <a:gd name="T107" fmla="*/ 0 h 2104"/>
                  <a:gd name="T108" fmla="*/ 0 w 2504"/>
                  <a:gd name="T109" fmla="*/ 0 h 2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04"/>
                  <a:gd name="T166" fmla="*/ 0 h 2104"/>
                  <a:gd name="T167" fmla="*/ 2504 w 2504"/>
                  <a:gd name="T168" fmla="*/ 2104 h 2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04" h="2104">
                    <a:moveTo>
                      <a:pt x="1436" y="1"/>
                    </a:moveTo>
                    <a:lnTo>
                      <a:pt x="1456" y="0"/>
                    </a:lnTo>
                    <a:lnTo>
                      <a:pt x="1476" y="0"/>
                    </a:lnTo>
                    <a:lnTo>
                      <a:pt x="1496" y="0"/>
                    </a:lnTo>
                    <a:lnTo>
                      <a:pt x="1516" y="1"/>
                    </a:lnTo>
                    <a:lnTo>
                      <a:pt x="1535" y="2"/>
                    </a:lnTo>
                    <a:lnTo>
                      <a:pt x="1554" y="4"/>
                    </a:lnTo>
                    <a:lnTo>
                      <a:pt x="1572" y="6"/>
                    </a:lnTo>
                    <a:lnTo>
                      <a:pt x="1592" y="9"/>
                    </a:lnTo>
                    <a:lnTo>
                      <a:pt x="1610" y="12"/>
                    </a:lnTo>
                    <a:lnTo>
                      <a:pt x="1628" y="17"/>
                    </a:lnTo>
                    <a:lnTo>
                      <a:pt x="1647" y="22"/>
                    </a:lnTo>
                    <a:lnTo>
                      <a:pt x="1665" y="28"/>
                    </a:lnTo>
                    <a:lnTo>
                      <a:pt x="1682" y="33"/>
                    </a:lnTo>
                    <a:lnTo>
                      <a:pt x="1700" y="42"/>
                    </a:lnTo>
                    <a:lnTo>
                      <a:pt x="1717" y="50"/>
                    </a:lnTo>
                    <a:lnTo>
                      <a:pt x="1735" y="61"/>
                    </a:lnTo>
                    <a:lnTo>
                      <a:pt x="1748" y="61"/>
                    </a:lnTo>
                    <a:lnTo>
                      <a:pt x="1760" y="63"/>
                    </a:lnTo>
                    <a:lnTo>
                      <a:pt x="1771" y="65"/>
                    </a:lnTo>
                    <a:lnTo>
                      <a:pt x="1784" y="69"/>
                    </a:lnTo>
                    <a:lnTo>
                      <a:pt x="1795" y="72"/>
                    </a:lnTo>
                    <a:lnTo>
                      <a:pt x="1806" y="78"/>
                    </a:lnTo>
                    <a:lnTo>
                      <a:pt x="1816" y="83"/>
                    </a:lnTo>
                    <a:lnTo>
                      <a:pt x="1827" y="89"/>
                    </a:lnTo>
                    <a:lnTo>
                      <a:pt x="1837" y="94"/>
                    </a:lnTo>
                    <a:lnTo>
                      <a:pt x="1846" y="101"/>
                    </a:lnTo>
                    <a:lnTo>
                      <a:pt x="1856" y="108"/>
                    </a:lnTo>
                    <a:lnTo>
                      <a:pt x="1866" y="116"/>
                    </a:lnTo>
                    <a:lnTo>
                      <a:pt x="1876" y="123"/>
                    </a:lnTo>
                    <a:lnTo>
                      <a:pt x="1886" y="129"/>
                    </a:lnTo>
                    <a:lnTo>
                      <a:pt x="1897" y="137"/>
                    </a:lnTo>
                    <a:lnTo>
                      <a:pt x="1907" y="145"/>
                    </a:lnTo>
                    <a:lnTo>
                      <a:pt x="1927" y="145"/>
                    </a:lnTo>
                    <a:lnTo>
                      <a:pt x="1949" y="147"/>
                    </a:lnTo>
                    <a:lnTo>
                      <a:pt x="1970" y="152"/>
                    </a:lnTo>
                    <a:lnTo>
                      <a:pt x="1992" y="158"/>
                    </a:lnTo>
                    <a:lnTo>
                      <a:pt x="2012" y="164"/>
                    </a:lnTo>
                    <a:lnTo>
                      <a:pt x="2033" y="174"/>
                    </a:lnTo>
                    <a:lnTo>
                      <a:pt x="2053" y="184"/>
                    </a:lnTo>
                    <a:lnTo>
                      <a:pt x="2074" y="197"/>
                    </a:lnTo>
                    <a:lnTo>
                      <a:pt x="2092" y="209"/>
                    </a:lnTo>
                    <a:lnTo>
                      <a:pt x="2111" y="221"/>
                    </a:lnTo>
                    <a:lnTo>
                      <a:pt x="2128" y="237"/>
                    </a:lnTo>
                    <a:lnTo>
                      <a:pt x="2145" y="253"/>
                    </a:lnTo>
                    <a:lnTo>
                      <a:pt x="2161" y="269"/>
                    </a:lnTo>
                    <a:lnTo>
                      <a:pt x="2176" y="287"/>
                    </a:lnTo>
                    <a:lnTo>
                      <a:pt x="2189" y="305"/>
                    </a:lnTo>
                    <a:lnTo>
                      <a:pt x="2203" y="324"/>
                    </a:lnTo>
                    <a:lnTo>
                      <a:pt x="2236" y="345"/>
                    </a:lnTo>
                    <a:lnTo>
                      <a:pt x="2265" y="369"/>
                    </a:lnTo>
                    <a:lnTo>
                      <a:pt x="2291" y="394"/>
                    </a:lnTo>
                    <a:lnTo>
                      <a:pt x="2314" y="423"/>
                    </a:lnTo>
                    <a:lnTo>
                      <a:pt x="2333" y="452"/>
                    </a:lnTo>
                    <a:lnTo>
                      <a:pt x="2351" y="484"/>
                    </a:lnTo>
                    <a:lnTo>
                      <a:pt x="2367" y="516"/>
                    </a:lnTo>
                    <a:lnTo>
                      <a:pt x="2381" y="550"/>
                    </a:lnTo>
                    <a:lnTo>
                      <a:pt x="2394" y="583"/>
                    </a:lnTo>
                    <a:lnTo>
                      <a:pt x="2406" y="618"/>
                    </a:lnTo>
                    <a:lnTo>
                      <a:pt x="2418" y="652"/>
                    </a:lnTo>
                    <a:lnTo>
                      <a:pt x="2430" y="687"/>
                    </a:lnTo>
                    <a:lnTo>
                      <a:pt x="2441" y="721"/>
                    </a:lnTo>
                    <a:lnTo>
                      <a:pt x="2454" y="754"/>
                    </a:lnTo>
                    <a:lnTo>
                      <a:pt x="2467" y="787"/>
                    </a:lnTo>
                    <a:lnTo>
                      <a:pt x="2483" y="820"/>
                    </a:lnTo>
                    <a:lnTo>
                      <a:pt x="2493" y="848"/>
                    </a:lnTo>
                    <a:lnTo>
                      <a:pt x="2499" y="878"/>
                    </a:lnTo>
                    <a:lnTo>
                      <a:pt x="2503" y="906"/>
                    </a:lnTo>
                    <a:lnTo>
                      <a:pt x="2504" y="936"/>
                    </a:lnTo>
                    <a:lnTo>
                      <a:pt x="2501" y="964"/>
                    </a:lnTo>
                    <a:lnTo>
                      <a:pt x="2497" y="994"/>
                    </a:lnTo>
                    <a:lnTo>
                      <a:pt x="2490" y="1023"/>
                    </a:lnTo>
                    <a:lnTo>
                      <a:pt x="2483" y="1053"/>
                    </a:lnTo>
                    <a:lnTo>
                      <a:pt x="2473" y="1080"/>
                    </a:lnTo>
                    <a:lnTo>
                      <a:pt x="2462" y="1109"/>
                    </a:lnTo>
                    <a:lnTo>
                      <a:pt x="2451" y="1137"/>
                    </a:lnTo>
                    <a:lnTo>
                      <a:pt x="2439" y="1166"/>
                    </a:lnTo>
                    <a:lnTo>
                      <a:pt x="2427" y="1193"/>
                    </a:lnTo>
                    <a:lnTo>
                      <a:pt x="2415" y="1221"/>
                    </a:lnTo>
                    <a:lnTo>
                      <a:pt x="2403" y="1248"/>
                    </a:lnTo>
                    <a:lnTo>
                      <a:pt x="2393" y="1276"/>
                    </a:lnTo>
                    <a:lnTo>
                      <a:pt x="2385" y="1292"/>
                    </a:lnTo>
                    <a:lnTo>
                      <a:pt x="2377" y="1309"/>
                    </a:lnTo>
                    <a:lnTo>
                      <a:pt x="2369" y="1324"/>
                    </a:lnTo>
                    <a:lnTo>
                      <a:pt x="2361" y="1339"/>
                    </a:lnTo>
                    <a:lnTo>
                      <a:pt x="2352" y="1355"/>
                    </a:lnTo>
                    <a:lnTo>
                      <a:pt x="2342" y="1369"/>
                    </a:lnTo>
                    <a:lnTo>
                      <a:pt x="2331" y="1383"/>
                    </a:lnTo>
                    <a:lnTo>
                      <a:pt x="2321" y="1396"/>
                    </a:lnTo>
                    <a:lnTo>
                      <a:pt x="2308" y="1408"/>
                    </a:lnTo>
                    <a:lnTo>
                      <a:pt x="2296" y="1419"/>
                    </a:lnTo>
                    <a:lnTo>
                      <a:pt x="2283" y="1429"/>
                    </a:lnTo>
                    <a:lnTo>
                      <a:pt x="2268" y="1438"/>
                    </a:lnTo>
                    <a:lnTo>
                      <a:pt x="2252" y="1445"/>
                    </a:lnTo>
                    <a:lnTo>
                      <a:pt x="2237" y="1451"/>
                    </a:lnTo>
                    <a:lnTo>
                      <a:pt x="2220" y="1455"/>
                    </a:lnTo>
                    <a:lnTo>
                      <a:pt x="2203" y="1460"/>
                    </a:lnTo>
                    <a:lnTo>
                      <a:pt x="2198" y="1465"/>
                    </a:lnTo>
                    <a:lnTo>
                      <a:pt x="2194" y="1473"/>
                    </a:lnTo>
                    <a:lnTo>
                      <a:pt x="2190" y="1481"/>
                    </a:lnTo>
                    <a:lnTo>
                      <a:pt x="2189" y="1491"/>
                    </a:lnTo>
                    <a:lnTo>
                      <a:pt x="2185" y="1500"/>
                    </a:lnTo>
                    <a:lnTo>
                      <a:pt x="2182" y="1510"/>
                    </a:lnTo>
                    <a:lnTo>
                      <a:pt x="2180" y="1520"/>
                    </a:lnTo>
                    <a:lnTo>
                      <a:pt x="2177" y="1530"/>
                    </a:lnTo>
                    <a:lnTo>
                      <a:pt x="2172" y="1539"/>
                    </a:lnTo>
                    <a:lnTo>
                      <a:pt x="2169" y="1548"/>
                    </a:lnTo>
                    <a:lnTo>
                      <a:pt x="2162" y="1557"/>
                    </a:lnTo>
                    <a:lnTo>
                      <a:pt x="2157" y="1565"/>
                    </a:lnTo>
                    <a:lnTo>
                      <a:pt x="2149" y="1572"/>
                    </a:lnTo>
                    <a:lnTo>
                      <a:pt x="2141" y="1578"/>
                    </a:lnTo>
                    <a:lnTo>
                      <a:pt x="2130" y="1583"/>
                    </a:lnTo>
                    <a:lnTo>
                      <a:pt x="2119" y="1586"/>
                    </a:lnTo>
                    <a:lnTo>
                      <a:pt x="2109" y="1593"/>
                    </a:lnTo>
                    <a:lnTo>
                      <a:pt x="2100" y="1602"/>
                    </a:lnTo>
                    <a:lnTo>
                      <a:pt x="2092" y="1609"/>
                    </a:lnTo>
                    <a:lnTo>
                      <a:pt x="2083" y="1620"/>
                    </a:lnTo>
                    <a:lnTo>
                      <a:pt x="2074" y="1629"/>
                    </a:lnTo>
                    <a:lnTo>
                      <a:pt x="2065" y="1640"/>
                    </a:lnTo>
                    <a:lnTo>
                      <a:pt x="2056" y="1649"/>
                    </a:lnTo>
                    <a:lnTo>
                      <a:pt x="2047" y="1660"/>
                    </a:lnTo>
                    <a:lnTo>
                      <a:pt x="2036" y="1669"/>
                    </a:lnTo>
                    <a:lnTo>
                      <a:pt x="2027" y="1679"/>
                    </a:lnTo>
                    <a:lnTo>
                      <a:pt x="2016" y="1686"/>
                    </a:lnTo>
                    <a:lnTo>
                      <a:pt x="2005" y="1695"/>
                    </a:lnTo>
                    <a:lnTo>
                      <a:pt x="1993" y="1700"/>
                    </a:lnTo>
                    <a:lnTo>
                      <a:pt x="1982" y="1707"/>
                    </a:lnTo>
                    <a:lnTo>
                      <a:pt x="1969" y="1711"/>
                    </a:lnTo>
                    <a:lnTo>
                      <a:pt x="1956" y="1715"/>
                    </a:lnTo>
                    <a:lnTo>
                      <a:pt x="1941" y="1719"/>
                    </a:lnTo>
                    <a:lnTo>
                      <a:pt x="1927" y="1727"/>
                    </a:lnTo>
                    <a:lnTo>
                      <a:pt x="1912" y="1732"/>
                    </a:lnTo>
                    <a:lnTo>
                      <a:pt x="1899" y="1738"/>
                    </a:lnTo>
                    <a:lnTo>
                      <a:pt x="1883" y="1744"/>
                    </a:lnTo>
                    <a:lnTo>
                      <a:pt x="1869" y="1750"/>
                    </a:lnTo>
                    <a:lnTo>
                      <a:pt x="1853" y="1755"/>
                    </a:lnTo>
                    <a:lnTo>
                      <a:pt x="1840" y="1760"/>
                    </a:lnTo>
                    <a:lnTo>
                      <a:pt x="1825" y="1764"/>
                    </a:lnTo>
                    <a:lnTo>
                      <a:pt x="1808" y="1767"/>
                    </a:lnTo>
                    <a:lnTo>
                      <a:pt x="1793" y="1769"/>
                    </a:lnTo>
                    <a:lnTo>
                      <a:pt x="1778" y="1772"/>
                    </a:lnTo>
                    <a:lnTo>
                      <a:pt x="1761" y="1772"/>
                    </a:lnTo>
                    <a:lnTo>
                      <a:pt x="1745" y="1773"/>
                    </a:lnTo>
                    <a:lnTo>
                      <a:pt x="1729" y="1771"/>
                    </a:lnTo>
                    <a:lnTo>
                      <a:pt x="1712" y="1769"/>
                    </a:lnTo>
                    <a:lnTo>
                      <a:pt x="1700" y="1771"/>
                    </a:lnTo>
                    <a:lnTo>
                      <a:pt x="1691" y="1774"/>
                    </a:lnTo>
                    <a:lnTo>
                      <a:pt x="1684" y="1779"/>
                    </a:lnTo>
                    <a:lnTo>
                      <a:pt x="1682" y="1787"/>
                    </a:lnTo>
                    <a:lnTo>
                      <a:pt x="1680" y="1794"/>
                    </a:lnTo>
                    <a:lnTo>
                      <a:pt x="1682" y="1804"/>
                    </a:lnTo>
                    <a:lnTo>
                      <a:pt x="1684" y="1813"/>
                    </a:lnTo>
                    <a:lnTo>
                      <a:pt x="1691" y="1823"/>
                    </a:lnTo>
                    <a:lnTo>
                      <a:pt x="1695" y="1833"/>
                    </a:lnTo>
                    <a:lnTo>
                      <a:pt x="1703" y="1844"/>
                    </a:lnTo>
                    <a:lnTo>
                      <a:pt x="1711" y="1854"/>
                    </a:lnTo>
                    <a:lnTo>
                      <a:pt x="1720" y="1865"/>
                    </a:lnTo>
                    <a:lnTo>
                      <a:pt x="1728" y="1874"/>
                    </a:lnTo>
                    <a:lnTo>
                      <a:pt x="1736" y="1884"/>
                    </a:lnTo>
                    <a:lnTo>
                      <a:pt x="1743" y="1891"/>
                    </a:lnTo>
                    <a:lnTo>
                      <a:pt x="1750" y="1900"/>
                    </a:lnTo>
                    <a:lnTo>
                      <a:pt x="1754" y="1906"/>
                    </a:lnTo>
                    <a:lnTo>
                      <a:pt x="1759" y="1910"/>
                    </a:lnTo>
                    <a:lnTo>
                      <a:pt x="1763" y="1916"/>
                    </a:lnTo>
                    <a:lnTo>
                      <a:pt x="1769" y="1921"/>
                    </a:lnTo>
                    <a:lnTo>
                      <a:pt x="1772" y="1926"/>
                    </a:lnTo>
                    <a:lnTo>
                      <a:pt x="1778" y="1931"/>
                    </a:lnTo>
                    <a:lnTo>
                      <a:pt x="1783" y="1937"/>
                    </a:lnTo>
                    <a:lnTo>
                      <a:pt x="1788" y="1942"/>
                    </a:lnTo>
                    <a:lnTo>
                      <a:pt x="1792" y="1945"/>
                    </a:lnTo>
                    <a:lnTo>
                      <a:pt x="1797" y="1950"/>
                    </a:lnTo>
                    <a:lnTo>
                      <a:pt x="1803" y="1956"/>
                    </a:lnTo>
                    <a:lnTo>
                      <a:pt x="1807" y="1961"/>
                    </a:lnTo>
                    <a:lnTo>
                      <a:pt x="1813" y="1965"/>
                    </a:lnTo>
                    <a:lnTo>
                      <a:pt x="1819" y="1969"/>
                    </a:lnTo>
                    <a:lnTo>
                      <a:pt x="1825" y="1975"/>
                    </a:lnTo>
                    <a:lnTo>
                      <a:pt x="1830" y="1980"/>
                    </a:lnTo>
                    <a:lnTo>
                      <a:pt x="1818" y="1987"/>
                    </a:lnTo>
                    <a:lnTo>
                      <a:pt x="1807" y="1996"/>
                    </a:lnTo>
                    <a:lnTo>
                      <a:pt x="1795" y="2004"/>
                    </a:lnTo>
                    <a:lnTo>
                      <a:pt x="1784" y="2013"/>
                    </a:lnTo>
                    <a:lnTo>
                      <a:pt x="1770" y="2021"/>
                    </a:lnTo>
                    <a:lnTo>
                      <a:pt x="1759" y="2030"/>
                    </a:lnTo>
                    <a:lnTo>
                      <a:pt x="1747" y="2039"/>
                    </a:lnTo>
                    <a:lnTo>
                      <a:pt x="1735" y="2047"/>
                    </a:lnTo>
                    <a:lnTo>
                      <a:pt x="1722" y="2054"/>
                    </a:lnTo>
                    <a:lnTo>
                      <a:pt x="1711" y="2061"/>
                    </a:lnTo>
                    <a:lnTo>
                      <a:pt x="1698" y="2070"/>
                    </a:lnTo>
                    <a:lnTo>
                      <a:pt x="1687" y="2078"/>
                    </a:lnTo>
                    <a:lnTo>
                      <a:pt x="1674" y="2084"/>
                    </a:lnTo>
                    <a:lnTo>
                      <a:pt x="1663" y="2091"/>
                    </a:lnTo>
                    <a:lnTo>
                      <a:pt x="1651" y="2097"/>
                    </a:lnTo>
                    <a:lnTo>
                      <a:pt x="1640" y="2104"/>
                    </a:lnTo>
                    <a:lnTo>
                      <a:pt x="1592" y="2054"/>
                    </a:lnTo>
                    <a:lnTo>
                      <a:pt x="1543" y="2010"/>
                    </a:lnTo>
                    <a:lnTo>
                      <a:pt x="1491" y="1969"/>
                    </a:lnTo>
                    <a:lnTo>
                      <a:pt x="1439" y="1933"/>
                    </a:lnTo>
                    <a:lnTo>
                      <a:pt x="1384" y="1899"/>
                    </a:lnTo>
                    <a:lnTo>
                      <a:pt x="1329" y="1868"/>
                    </a:lnTo>
                    <a:lnTo>
                      <a:pt x="1272" y="1839"/>
                    </a:lnTo>
                    <a:lnTo>
                      <a:pt x="1214" y="1813"/>
                    </a:lnTo>
                    <a:lnTo>
                      <a:pt x="1155" y="1789"/>
                    </a:lnTo>
                    <a:lnTo>
                      <a:pt x="1095" y="1766"/>
                    </a:lnTo>
                    <a:lnTo>
                      <a:pt x="1035" y="1745"/>
                    </a:lnTo>
                    <a:lnTo>
                      <a:pt x="974" y="1726"/>
                    </a:lnTo>
                    <a:lnTo>
                      <a:pt x="913" y="1706"/>
                    </a:lnTo>
                    <a:lnTo>
                      <a:pt x="852" y="1688"/>
                    </a:lnTo>
                    <a:lnTo>
                      <a:pt x="792" y="1670"/>
                    </a:lnTo>
                    <a:lnTo>
                      <a:pt x="731" y="1652"/>
                    </a:lnTo>
                    <a:lnTo>
                      <a:pt x="705" y="1642"/>
                    </a:lnTo>
                    <a:lnTo>
                      <a:pt x="681" y="1632"/>
                    </a:lnTo>
                    <a:lnTo>
                      <a:pt x="657" y="1621"/>
                    </a:lnTo>
                    <a:lnTo>
                      <a:pt x="634" y="1608"/>
                    </a:lnTo>
                    <a:lnTo>
                      <a:pt x="610" y="1595"/>
                    </a:lnTo>
                    <a:lnTo>
                      <a:pt x="588" y="1580"/>
                    </a:lnTo>
                    <a:lnTo>
                      <a:pt x="566" y="1564"/>
                    </a:lnTo>
                    <a:lnTo>
                      <a:pt x="546" y="1548"/>
                    </a:lnTo>
                    <a:lnTo>
                      <a:pt x="526" y="1529"/>
                    </a:lnTo>
                    <a:lnTo>
                      <a:pt x="508" y="1510"/>
                    </a:lnTo>
                    <a:lnTo>
                      <a:pt x="490" y="1491"/>
                    </a:lnTo>
                    <a:lnTo>
                      <a:pt x="476" y="1471"/>
                    </a:lnTo>
                    <a:lnTo>
                      <a:pt x="461" y="1450"/>
                    </a:lnTo>
                    <a:lnTo>
                      <a:pt x="449" y="1427"/>
                    </a:lnTo>
                    <a:lnTo>
                      <a:pt x="438" y="1404"/>
                    </a:lnTo>
                    <a:lnTo>
                      <a:pt x="430" y="1381"/>
                    </a:lnTo>
                    <a:lnTo>
                      <a:pt x="411" y="1372"/>
                    </a:lnTo>
                    <a:lnTo>
                      <a:pt x="392" y="1362"/>
                    </a:lnTo>
                    <a:lnTo>
                      <a:pt x="374" y="1352"/>
                    </a:lnTo>
                    <a:lnTo>
                      <a:pt x="356" y="1341"/>
                    </a:lnTo>
                    <a:lnTo>
                      <a:pt x="337" y="1329"/>
                    </a:lnTo>
                    <a:lnTo>
                      <a:pt x="321" y="1317"/>
                    </a:lnTo>
                    <a:lnTo>
                      <a:pt x="304" y="1302"/>
                    </a:lnTo>
                    <a:lnTo>
                      <a:pt x="289" y="1290"/>
                    </a:lnTo>
                    <a:lnTo>
                      <a:pt x="272" y="1274"/>
                    </a:lnTo>
                    <a:lnTo>
                      <a:pt x="257" y="1260"/>
                    </a:lnTo>
                    <a:lnTo>
                      <a:pt x="241" y="1243"/>
                    </a:lnTo>
                    <a:lnTo>
                      <a:pt x="226" y="1227"/>
                    </a:lnTo>
                    <a:lnTo>
                      <a:pt x="212" y="1210"/>
                    </a:lnTo>
                    <a:lnTo>
                      <a:pt x="198" y="1194"/>
                    </a:lnTo>
                    <a:lnTo>
                      <a:pt x="185" y="1176"/>
                    </a:lnTo>
                    <a:lnTo>
                      <a:pt x="172" y="1159"/>
                    </a:lnTo>
                    <a:lnTo>
                      <a:pt x="160" y="1147"/>
                    </a:lnTo>
                    <a:lnTo>
                      <a:pt x="150" y="1135"/>
                    </a:lnTo>
                    <a:lnTo>
                      <a:pt x="138" y="1124"/>
                    </a:lnTo>
                    <a:lnTo>
                      <a:pt x="127" y="1112"/>
                    </a:lnTo>
                    <a:lnTo>
                      <a:pt x="115" y="1102"/>
                    </a:lnTo>
                    <a:lnTo>
                      <a:pt x="105" y="1091"/>
                    </a:lnTo>
                    <a:lnTo>
                      <a:pt x="94" y="1079"/>
                    </a:lnTo>
                    <a:lnTo>
                      <a:pt x="86" y="1068"/>
                    </a:lnTo>
                    <a:lnTo>
                      <a:pt x="75" y="1055"/>
                    </a:lnTo>
                    <a:lnTo>
                      <a:pt x="68" y="1042"/>
                    </a:lnTo>
                    <a:lnTo>
                      <a:pt x="62" y="1028"/>
                    </a:lnTo>
                    <a:lnTo>
                      <a:pt x="57" y="1015"/>
                    </a:lnTo>
                    <a:lnTo>
                      <a:pt x="54" y="999"/>
                    </a:lnTo>
                    <a:lnTo>
                      <a:pt x="53" y="985"/>
                    </a:lnTo>
                    <a:lnTo>
                      <a:pt x="53" y="969"/>
                    </a:lnTo>
                    <a:lnTo>
                      <a:pt x="56" y="951"/>
                    </a:lnTo>
                    <a:lnTo>
                      <a:pt x="55" y="941"/>
                    </a:lnTo>
                    <a:lnTo>
                      <a:pt x="54" y="933"/>
                    </a:lnTo>
                    <a:lnTo>
                      <a:pt x="52" y="923"/>
                    </a:lnTo>
                    <a:lnTo>
                      <a:pt x="51" y="916"/>
                    </a:lnTo>
                    <a:lnTo>
                      <a:pt x="48" y="907"/>
                    </a:lnTo>
                    <a:lnTo>
                      <a:pt x="47" y="899"/>
                    </a:lnTo>
                    <a:lnTo>
                      <a:pt x="46" y="890"/>
                    </a:lnTo>
                    <a:lnTo>
                      <a:pt x="44" y="882"/>
                    </a:lnTo>
                    <a:lnTo>
                      <a:pt x="41" y="874"/>
                    </a:lnTo>
                    <a:lnTo>
                      <a:pt x="38" y="865"/>
                    </a:lnTo>
                    <a:lnTo>
                      <a:pt x="36" y="857"/>
                    </a:lnTo>
                    <a:lnTo>
                      <a:pt x="33" y="848"/>
                    </a:lnTo>
                    <a:lnTo>
                      <a:pt x="30" y="840"/>
                    </a:lnTo>
                    <a:lnTo>
                      <a:pt x="29" y="832"/>
                    </a:lnTo>
                    <a:lnTo>
                      <a:pt x="26" y="825"/>
                    </a:lnTo>
                    <a:lnTo>
                      <a:pt x="24" y="817"/>
                    </a:lnTo>
                    <a:lnTo>
                      <a:pt x="12" y="796"/>
                    </a:lnTo>
                    <a:lnTo>
                      <a:pt x="6" y="776"/>
                    </a:lnTo>
                    <a:lnTo>
                      <a:pt x="1" y="756"/>
                    </a:lnTo>
                    <a:lnTo>
                      <a:pt x="0" y="736"/>
                    </a:lnTo>
                    <a:lnTo>
                      <a:pt x="1" y="715"/>
                    </a:lnTo>
                    <a:lnTo>
                      <a:pt x="5" y="695"/>
                    </a:lnTo>
                    <a:lnTo>
                      <a:pt x="10" y="674"/>
                    </a:lnTo>
                    <a:lnTo>
                      <a:pt x="17" y="655"/>
                    </a:lnTo>
                    <a:lnTo>
                      <a:pt x="24" y="634"/>
                    </a:lnTo>
                    <a:lnTo>
                      <a:pt x="31" y="613"/>
                    </a:lnTo>
                    <a:lnTo>
                      <a:pt x="39" y="592"/>
                    </a:lnTo>
                    <a:lnTo>
                      <a:pt x="47" y="572"/>
                    </a:lnTo>
                    <a:lnTo>
                      <a:pt x="54" y="552"/>
                    </a:lnTo>
                    <a:lnTo>
                      <a:pt x="60" y="531"/>
                    </a:lnTo>
                    <a:lnTo>
                      <a:pt x="65" y="510"/>
                    </a:lnTo>
                    <a:lnTo>
                      <a:pt x="67" y="490"/>
                    </a:lnTo>
                    <a:lnTo>
                      <a:pt x="78" y="473"/>
                    </a:lnTo>
                    <a:lnTo>
                      <a:pt x="92" y="459"/>
                    </a:lnTo>
                    <a:lnTo>
                      <a:pt x="105" y="445"/>
                    </a:lnTo>
                    <a:lnTo>
                      <a:pt x="121" y="433"/>
                    </a:lnTo>
                    <a:lnTo>
                      <a:pt x="135" y="421"/>
                    </a:lnTo>
                    <a:lnTo>
                      <a:pt x="150" y="411"/>
                    </a:lnTo>
                    <a:lnTo>
                      <a:pt x="167" y="402"/>
                    </a:lnTo>
                    <a:lnTo>
                      <a:pt x="183" y="392"/>
                    </a:lnTo>
                    <a:lnTo>
                      <a:pt x="199" y="382"/>
                    </a:lnTo>
                    <a:lnTo>
                      <a:pt x="216" y="371"/>
                    </a:lnTo>
                    <a:lnTo>
                      <a:pt x="231" y="360"/>
                    </a:lnTo>
                    <a:lnTo>
                      <a:pt x="247" y="350"/>
                    </a:lnTo>
                    <a:lnTo>
                      <a:pt x="262" y="335"/>
                    </a:lnTo>
                    <a:lnTo>
                      <a:pt x="277" y="322"/>
                    </a:lnTo>
                    <a:lnTo>
                      <a:pt x="291" y="307"/>
                    </a:lnTo>
                    <a:lnTo>
                      <a:pt x="306" y="290"/>
                    </a:lnTo>
                    <a:lnTo>
                      <a:pt x="324" y="281"/>
                    </a:lnTo>
                    <a:lnTo>
                      <a:pt x="342" y="273"/>
                    </a:lnTo>
                    <a:lnTo>
                      <a:pt x="360" y="265"/>
                    </a:lnTo>
                    <a:lnTo>
                      <a:pt x="379" y="257"/>
                    </a:lnTo>
                    <a:lnTo>
                      <a:pt x="397" y="249"/>
                    </a:lnTo>
                    <a:lnTo>
                      <a:pt x="415" y="240"/>
                    </a:lnTo>
                    <a:lnTo>
                      <a:pt x="433" y="232"/>
                    </a:lnTo>
                    <a:lnTo>
                      <a:pt x="452" y="224"/>
                    </a:lnTo>
                    <a:lnTo>
                      <a:pt x="470" y="215"/>
                    </a:lnTo>
                    <a:lnTo>
                      <a:pt x="488" y="206"/>
                    </a:lnTo>
                    <a:lnTo>
                      <a:pt x="507" y="197"/>
                    </a:lnTo>
                    <a:lnTo>
                      <a:pt x="525" y="187"/>
                    </a:lnTo>
                    <a:lnTo>
                      <a:pt x="543" y="176"/>
                    </a:lnTo>
                    <a:lnTo>
                      <a:pt x="561" y="165"/>
                    </a:lnTo>
                    <a:lnTo>
                      <a:pt x="578" y="154"/>
                    </a:lnTo>
                    <a:lnTo>
                      <a:pt x="595" y="142"/>
                    </a:lnTo>
                    <a:lnTo>
                      <a:pt x="613" y="134"/>
                    </a:lnTo>
                    <a:lnTo>
                      <a:pt x="633" y="128"/>
                    </a:lnTo>
                    <a:lnTo>
                      <a:pt x="652" y="123"/>
                    </a:lnTo>
                    <a:lnTo>
                      <a:pt x="672" y="120"/>
                    </a:lnTo>
                    <a:lnTo>
                      <a:pt x="692" y="116"/>
                    </a:lnTo>
                    <a:lnTo>
                      <a:pt x="712" y="113"/>
                    </a:lnTo>
                    <a:lnTo>
                      <a:pt x="731" y="109"/>
                    </a:lnTo>
                    <a:lnTo>
                      <a:pt x="752" y="107"/>
                    </a:lnTo>
                    <a:lnTo>
                      <a:pt x="771" y="103"/>
                    </a:lnTo>
                    <a:lnTo>
                      <a:pt x="791" y="99"/>
                    </a:lnTo>
                    <a:lnTo>
                      <a:pt x="810" y="93"/>
                    </a:lnTo>
                    <a:lnTo>
                      <a:pt x="830" y="88"/>
                    </a:lnTo>
                    <a:lnTo>
                      <a:pt x="848" y="80"/>
                    </a:lnTo>
                    <a:lnTo>
                      <a:pt x="867" y="72"/>
                    </a:lnTo>
                    <a:lnTo>
                      <a:pt x="885" y="62"/>
                    </a:lnTo>
                    <a:lnTo>
                      <a:pt x="903" y="51"/>
                    </a:lnTo>
                    <a:lnTo>
                      <a:pt x="919" y="47"/>
                    </a:lnTo>
                    <a:lnTo>
                      <a:pt x="936" y="43"/>
                    </a:lnTo>
                    <a:lnTo>
                      <a:pt x="953" y="41"/>
                    </a:lnTo>
                    <a:lnTo>
                      <a:pt x="970" y="41"/>
                    </a:lnTo>
                    <a:lnTo>
                      <a:pt x="986" y="39"/>
                    </a:lnTo>
                    <a:lnTo>
                      <a:pt x="1004" y="39"/>
                    </a:lnTo>
                    <a:lnTo>
                      <a:pt x="1021" y="40"/>
                    </a:lnTo>
                    <a:lnTo>
                      <a:pt x="1038" y="41"/>
                    </a:lnTo>
                    <a:lnTo>
                      <a:pt x="1054" y="41"/>
                    </a:lnTo>
                    <a:lnTo>
                      <a:pt x="1070" y="41"/>
                    </a:lnTo>
                    <a:lnTo>
                      <a:pt x="1086" y="40"/>
                    </a:lnTo>
                    <a:lnTo>
                      <a:pt x="1104" y="40"/>
                    </a:lnTo>
                    <a:lnTo>
                      <a:pt x="1120" y="37"/>
                    </a:lnTo>
                    <a:lnTo>
                      <a:pt x="1138" y="34"/>
                    </a:lnTo>
                    <a:lnTo>
                      <a:pt x="1154" y="30"/>
                    </a:lnTo>
                    <a:lnTo>
                      <a:pt x="1171" y="26"/>
                    </a:lnTo>
                    <a:lnTo>
                      <a:pt x="1179" y="26"/>
                    </a:lnTo>
                    <a:lnTo>
                      <a:pt x="1187" y="28"/>
                    </a:lnTo>
                    <a:lnTo>
                      <a:pt x="1195" y="28"/>
                    </a:lnTo>
                    <a:lnTo>
                      <a:pt x="1202" y="31"/>
                    </a:lnTo>
                    <a:lnTo>
                      <a:pt x="1210" y="32"/>
                    </a:lnTo>
                    <a:lnTo>
                      <a:pt x="1218" y="35"/>
                    </a:lnTo>
                    <a:lnTo>
                      <a:pt x="1226" y="38"/>
                    </a:lnTo>
                    <a:lnTo>
                      <a:pt x="1235" y="41"/>
                    </a:lnTo>
                    <a:lnTo>
                      <a:pt x="1243" y="42"/>
                    </a:lnTo>
                    <a:lnTo>
                      <a:pt x="1251" y="44"/>
                    </a:lnTo>
                    <a:lnTo>
                      <a:pt x="1259" y="46"/>
                    </a:lnTo>
                    <a:lnTo>
                      <a:pt x="1268" y="47"/>
                    </a:lnTo>
                    <a:lnTo>
                      <a:pt x="1275" y="48"/>
                    </a:lnTo>
                    <a:lnTo>
                      <a:pt x="1284" y="49"/>
                    </a:lnTo>
                    <a:lnTo>
                      <a:pt x="1292" y="48"/>
                    </a:lnTo>
                    <a:lnTo>
                      <a:pt x="1302" y="48"/>
                    </a:lnTo>
                    <a:lnTo>
                      <a:pt x="1308" y="43"/>
                    </a:lnTo>
                    <a:lnTo>
                      <a:pt x="1314" y="39"/>
                    </a:lnTo>
                    <a:lnTo>
                      <a:pt x="1321" y="34"/>
                    </a:lnTo>
                    <a:lnTo>
                      <a:pt x="1329" y="32"/>
                    </a:lnTo>
                    <a:lnTo>
                      <a:pt x="1337" y="29"/>
                    </a:lnTo>
                    <a:lnTo>
                      <a:pt x="1346" y="27"/>
                    </a:lnTo>
                    <a:lnTo>
                      <a:pt x="1354" y="24"/>
                    </a:lnTo>
                    <a:lnTo>
                      <a:pt x="1364" y="22"/>
                    </a:lnTo>
                    <a:lnTo>
                      <a:pt x="1372" y="19"/>
                    </a:lnTo>
                    <a:lnTo>
                      <a:pt x="1382" y="16"/>
                    </a:lnTo>
                    <a:lnTo>
                      <a:pt x="1390" y="13"/>
                    </a:lnTo>
                    <a:lnTo>
                      <a:pt x="1400" y="12"/>
                    </a:lnTo>
                    <a:lnTo>
                      <a:pt x="1408" y="9"/>
                    </a:lnTo>
                    <a:lnTo>
                      <a:pt x="1418" y="6"/>
                    </a:lnTo>
                    <a:lnTo>
                      <a:pt x="1426" y="4"/>
                    </a:lnTo>
                    <a:lnTo>
                      <a:pt x="1436"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6" name="Freeform 65"/>
              <p:cNvSpPr>
                <a:spLocks/>
              </p:cNvSpPr>
              <p:nvPr/>
            </p:nvSpPr>
            <p:spPr bwMode="auto">
              <a:xfrm>
                <a:off x="5678" y="1931"/>
                <a:ext cx="115" cy="22"/>
              </a:xfrm>
              <a:custGeom>
                <a:avLst/>
                <a:gdLst>
                  <a:gd name="T0" fmla="*/ 0 w 279"/>
                  <a:gd name="T1" fmla="*/ 0 h 53"/>
                  <a:gd name="T2" fmla="*/ 0 w 279"/>
                  <a:gd name="T3" fmla="*/ 0 h 53"/>
                  <a:gd name="T4" fmla="*/ 0 w 279"/>
                  <a:gd name="T5" fmla="*/ 0 h 53"/>
                  <a:gd name="T6" fmla="*/ 0 w 279"/>
                  <a:gd name="T7" fmla="*/ 0 h 53"/>
                  <a:gd name="T8" fmla="*/ 0 w 279"/>
                  <a:gd name="T9" fmla="*/ 0 h 53"/>
                  <a:gd name="T10" fmla="*/ 0 w 279"/>
                  <a:gd name="T11" fmla="*/ 0 h 53"/>
                  <a:gd name="T12" fmla="*/ 0 w 279"/>
                  <a:gd name="T13" fmla="*/ 0 h 53"/>
                  <a:gd name="T14" fmla="*/ 0 w 279"/>
                  <a:gd name="T15" fmla="*/ 0 h 53"/>
                  <a:gd name="T16" fmla="*/ 0 w 279"/>
                  <a:gd name="T17" fmla="*/ 0 h 53"/>
                  <a:gd name="T18" fmla="*/ 0 w 279"/>
                  <a:gd name="T19" fmla="*/ 0 h 53"/>
                  <a:gd name="T20" fmla="*/ 0 w 279"/>
                  <a:gd name="T21" fmla="*/ 0 h 53"/>
                  <a:gd name="T22" fmla="*/ 0 w 279"/>
                  <a:gd name="T23" fmla="*/ 0 h 53"/>
                  <a:gd name="T24" fmla="*/ 0 w 279"/>
                  <a:gd name="T25" fmla="*/ 0 h 53"/>
                  <a:gd name="T26" fmla="*/ 0 w 279"/>
                  <a:gd name="T27" fmla="*/ 0 h 53"/>
                  <a:gd name="T28" fmla="*/ 0 w 279"/>
                  <a:gd name="T29" fmla="*/ 0 h 53"/>
                  <a:gd name="T30" fmla="*/ 0 w 279"/>
                  <a:gd name="T31" fmla="*/ 0 h 53"/>
                  <a:gd name="T32" fmla="*/ 0 w 279"/>
                  <a:gd name="T33" fmla="*/ 0 h 53"/>
                  <a:gd name="T34" fmla="*/ 0 w 279"/>
                  <a:gd name="T35" fmla="*/ 0 h 53"/>
                  <a:gd name="T36" fmla="*/ 0 w 279"/>
                  <a:gd name="T37" fmla="*/ 0 h 53"/>
                  <a:gd name="T38" fmla="*/ 0 w 279"/>
                  <a:gd name="T39" fmla="*/ 0 h 53"/>
                  <a:gd name="T40" fmla="*/ 0 w 279"/>
                  <a:gd name="T41" fmla="*/ 0 h 53"/>
                  <a:gd name="T42" fmla="*/ 0 w 279"/>
                  <a:gd name="T43" fmla="*/ 0 h 53"/>
                  <a:gd name="T44" fmla="*/ 0 w 279"/>
                  <a:gd name="T45" fmla="*/ 0 h 53"/>
                  <a:gd name="T46" fmla="*/ 0 w 279"/>
                  <a:gd name="T47" fmla="*/ 0 h 53"/>
                  <a:gd name="T48" fmla="*/ 0 w 279"/>
                  <a:gd name="T49" fmla="*/ 0 h 53"/>
                  <a:gd name="T50" fmla="*/ 0 w 279"/>
                  <a:gd name="T51" fmla="*/ 0 h 53"/>
                  <a:gd name="T52" fmla="*/ 0 w 279"/>
                  <a:gd name="T53" fmla="*/ 0 h 53"/>
                  <a:gd name="T54" fmla="*/ 0 w 279"/>
                  <a:gd name="T55" fmla="*/ 0 h 53"/>
                  <a:gd name="T56" fmla="*/ 0 w 279"/>
                  <a:gd name="T57" fmla="*/ 0 h 53"/>
                  <a:gd name="T58" fmla="*/ 0 w 279"/>
                  <a:gd name="T59" fmla="*/ 0 h 53"/>
                  <a:gd name="T60" fmla="*/ 0 w 279"/>
                  <a:gd name="T61" fmla="*/ 0 h 53"/>
                  <a:gd name="T62" fmla="*/ 0 w 279"/>
                  <a:gd name="T63" fmla="*/ 0 h 53"/>
                  <a:gd name="T64" fmla="*/ 0 w 279"/>
                  <a:gd name="T65" fmla="*/ 0 h 53"/>
                  <a:gd name="T66" fmla="*/ 0 w 279"/>
                  <a:gd name="T67" fmla="*/ 0 h 53"/>
                  <a:gd name="T68" fmla="*/ 0 w 279"/>
                  <a:gd name="T69" fmla="*/ 0 h 53"/>
                  <a:gd name="T70" fmla="*/ 0 w 279"/>
                  <a:gd name="T71" fmla="*/ 0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9"/>
                  <a:gd name="T109" fmla="*/ 0 h 53"/>
                  <a:gd name="T110" fmla="*/ 279 w 279"/>
                  <a:gd name="T111" fmla="*/ 53 h 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9" h="53">
                    <a:moveTo>
                      <a:pt x="95" y="0"/>
                    </a:moveTo>
                    <a:lnTo>
                      <a:pt x="101" y="0"/>
                    </a:lnTo>
                    <a:lnTo>
                      <a:pt x="109" y="0"/>
                    </a:lnTo>
                    <a:lnTo>
                      <a:pt x="114" y="0"/>
                    </a:lnTo>
                    <a:lnTo>
                      <a:pt x="121" y="0"/>
                    </a:lnTo>
                    <a:lnTo>
                      <a:pt x="128" y="0"/>
                    </a:lnTo>
                    <a:lnTo>
                      <a:pt x="134" y="0"/>
                    </a:lnTo>
                    <a:lnTo>
                      <a:pt x="140" y="0"/>
                    </a:lnTo>
                    <a:lnTo>
                      <a:pt x="148" y="1"/>
                    </a:lnTo>
                    <a:lnTo>
                      <a:pt x="154" y="1"/>
                    </a:lnTo>
                    <a:lnTo>
                      <a:pt x="161" y="1"/>
                    </a:lnTo>
                    <a:lnTo>
                      <a:pt x="167" y="2"/>
                    </a:lnTo>
                    <a:lnTo>
                      <a:pt x="174" y="3"/>
                    </a:lnTo>
                    <a:lnTo>
                      <a:pt x="180" y="3"/>
                    </a:lnTo>
                    <a:lnTo>
                      <a:pt x="187" y="4"/>
                    </a:lnTo>
                    <a:lnTo>
                      <a:pt x="193" y="5"/>
                    </a:lnTo>
                    <a:lnTo>
                      <a:pt x="200" y="7"/>
                    </a:lnTo>
                    <a:lnTo>
                      <a:pt x="205" y="8"/>
                    </a:lnTo>
                    <a:lnTo>
                      <a:pt x="211" y="10"/>
                    </a:lnTo>
                    <a:lnTo>
                      <a:pt x="217" y="11"/>
                    </a:lnTo>
                    <a:lnTo>
                      <a:pt x="223" y="13"/>
                    </a:lnTo>
                    <a:lnTo>
                      <a:pt x="228" y="15"/>
                    </a:lnTo>
                    <a:lnTo>
                      <a:pt x="234" y="18"/>
                    </a:lnTo>
                    <a:lnTo>
                      <a:pt x="240" y="20"/>
                    </a:lnTo>
                    <a:lnTo>
                      <a:pt x="246" y="22"/>
                    </a:lnTo>
                    <a:lnTo>
                      <a:pt x="249" y="25"/>
                    </a:lnTo>
                    <a:lnTo>
                      <a:pt x="255" y="28"/>
                    </a:lnTo>
                    <a:lnTo>
                      <a:pt x="259" y="32"/>
                    </a:lnTo>
                    <a:lnTo>
                      <a:pt x="265" y="36"/>
                    </a:lnTo>
                    <a:lnTo>
                      <a:pt x="271" y="43"/>
                    </a:lnTo>
                    <a:lnTo>
                      <a:pt x="279" y="53"/>
                    </a:lnTo>
                    <a:lnTo>
                      <a:pt x="266" y="47"/>
                    </a:lnTo>
                    <a:lnTo>
                      <a:pt x="252" y="42"/>
                    </a:lnTo>
                    <a:lnTo>
                      <a:pt x="239" y="39"/>
                    </a:lnTo>
                    <a:lnTo>
                      <a:pt x="226" y="37"/>
                    </a:lnTo>
                    <a:lnTo>
                      <a:pt x="211" y="36"/>
                    </a:lnTo>
                    <a:lnTo>
                      <a:pt x="198" y="35"/>
                    </a:lnTo>
                    <a:lnTo>
                      <a:pt x="184" y="35"/>
                    </a:lnTo>
                    <a:lnTo>
                      <a:pt x="170" y="36"/>
                    </a:lnTo>
                    <a:lnTo>
                      <a:pt x="156" y="36"/>
                    </a:lnTo>
                    <a:lnTo>
                      <a:pt x="142" y="37"/>
                    </a:lnTo>
                    <a:lnTo>
                      <a:pt x="128" y="37"/>
                    </a:lnTo>
                    <a:lnTo>
                      <a:pt x="114" y="39"/>
                    </a:lnTo>
                    <a:lnTo>
                      <a:pt x="100" y="40"/>
                    </a:lnTo>
                    <a:lnTo>
                      <a:pt x="88" y="40"/>
                    </a:lnTo>
                    <a:lnTo>
                      <a:pt x="75" y="41"/>
                    </a:lnTo>
                    <a:lnTo>
                      <a:pt x="62" y="42"/>
                    </a:lnTo>
                    <a:lnTo>
                      <a:pt x="53" y="41"/>
                    </a:lnTo>
                    <a:lnTo>
                      <a:pt x="44" y="41"/>
                    </a:lnTo>
                    <a:lnTo>
                      <a:pt x="37" y="40"/>
                    </a:lnTo>
                    <a:lnTo>
                      <a:pt x="29" y="40"/>
                    </a:lnTo>
                    <a:lnTo>
                      <a:pt x="21" y="39"/>
                    </a:lnTo>
                    <a:lnTo>
                      <a:pt x="14" y="37"/>
                    </a:lnTo>
                    <a:lnTo>
                      <a:pt x="6" y="36"/>
                    </a:lnTo>
                    <a:lnTo>
                      <a:pt x="0" y="35"/>
                    </a:lnTo>
                    <a:lnTo>
                      <a:pt x="3" y="30"/>
                    </a:lnTo>
                    <a:lnTo>
                      <a:pt x="7" y="25"/>
                    </a:lnTo>
                    <a:lnTo>
                      <a:pt x="13" y="21"/>
                    </a:lnTo>
                    <a:lnTo>
                      <a:pt x="17" y="18"/>
                    </a:lnTo>
                    <a:lnTo>
                      <a:pt x="23" y="16"/>
                    </a:lnTo>
                    <a:lnTo>
                      <a:pt x="29" y="13"/>
                    </a:lnTo>
                    <a:lnTo>
                      <a:pt x="35" y="12"/>
                    </a:lnTo>
                    <a:lnTo>
                      <a:pt x="43" y="11"/>
                    </a:lnTo>
                    <a:lnTo>
                      <a:pt x="49" y="9"/>
                    </a:lnTo>
                    <a:lnTo>
                      <a:pt x="56" y="8"/>
                    </a:lnTo>
                    <a:lnTo>
                      <a:pt x="62" y="6"/>
                    </a:lnTo>
                    <a:lnTo>
                      <a:pt x="70" y="5"/>
                    </a:lnTo>
                    <a:lnTo>
                      <a:pt x="75" y="3"/>
                    </a:lnTo>
                    <a:lnTo>
                      <a:pt x="82" y="3"/>
                    </a:lnTo>
                    <a:lnTo>
                      <a:pt x="89" y="1"/>
                    </a:lnTo>
                    <a:lnTo>
                      <a:pt x="9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7" name="Freeform 66"/>
              <p:cNvSpPr>
                <a:spLocks/>
              </p:cNvSpPr>
              <p:nvPr/>
            </p:nvSpPr>
            <p:spPr bwMode="auto">
              <a:xfrm>
                <a:off x="5483" y="1941"/>
                <a:ext cx="186" cy="156"/>
              </a:xfrm>
              <a:custGeom>
                <a:avLst/>
                <a:gdLst>
                  <a:gd name="T0" fmla="*/ 0 w 443"/>
                  <a:gd name="T1" fmla="*/ 0 h 374"/>
                  <a:gd name="T2" fmla="*/ 0 w 443"/>
                  <a:gd name="T3" fmla="*/ 0 h 374"/>
                  <a:gd name="T4" fmla="*/ 0 w 443"/>
                  <a:gd name="T5" fmla="*/ 0 h 374"/>
                  <a:gd name="T6" fmla="*/ 0 w 443"/>
                  <a:gd name="T7" fmla="*/ 0 h 374"/>
                  <a:gd name="T8" fmla="*/ 0 w 443"/>
                  <a:gd name="T9" fmla="*/ 0 h 374"/>
                  <a:gd name="T10" fmla="*/ 0 w 443"/>
                  <a:gd name="T11" fmla="*/ 0 h 374"/>
                  <a:gd name="T12" fmla="*/ 0 w 443"/>
                  <a:gd name="T13" fmla="*/ 0 h 374"/>
                  <a:gd name="T14" fmla="*/ 0 w 443"/>
                  <a:gd name="T15" fmla="*/ 0 h 374"/>
                  <a:gd name="T16" fmla="*/ 0 w 443"/>
                  <a:gd name="T17" fmla="*/ 0 h 374"/>
                  <a:gd name="T18" fmla="*/ 0 w 443"/>
                  <a:gd name="T19" fmla="*/ 0 h 374"/>
                  <a:gd name="T20" fmla="*/ 0 w 443"/>
                  <a:gd name="T21" fmla="*/ 0 h 374"/>
                  <a:gd name="T22" fmla="*/ 0 w 443"/>
                  <a:gd name="T23" fmla="*/ 0 h 374"/>
                  <a:gd name="T24" fmla="*/ 0 w 443"/>
                  <a:gd name="T25" fmla="*/ 0 h 374"/>
                  <a:gd name="T26" fmla="*/ 0 w 443"/>
                  <a:gd name="T27" fmla="*/ 0 h 374"/>
                  <a:gd name="T28" fmla="*/ 0 w 443"/>
                  <a:gd name="T29" fmla="*/ 0 h 374"/>
                  <a:gd name="T30" fmla="*/ 0 w 443"/>
                  <a:gd name="T31" fmla="*/ 0 h 374"/>
                  <a:gd name="T32" fmla="*/ 0 w 443"/>
                  <a:gd name="T33" fmla="*/ 0 h 374"/>
                  <a:gd name="T34" fmla="*/ 0 w 443"/>
                  <a:gd name="T35" fmla="*/ 0 h 374"/>
                  <a:gd name="T36" fmla="*/ 0 w 443"/>
                  <a:gd name="T37" fmla="*/ 0 h 374"/>
                  <a:gd name="T38" fmla="*/ 0 w 443"/>
                  <a:gd name="T39" fmla="*/ 0 h 374"/>
                  <a:gd name="T40" fmla="*/ 0 w 443"/>
                  <a:gd name="T41" fmla="*/ 0 h 374"/>
                  <a:gd name="T42" fmla="*/ 0 w 443"/>
                  <a:gd name="T43" fmla="*/ 0 h 374"/>
                  <a:gd name="T44" fmla="*/ 0 w 443"/>
                  <a:gd name="T45" fmla="*/ 0 h 374"/>
                  <a:gd name="T46" fmla="*/ 0 w 443"/>
                  <a:gd name="T47" fmla="*/ 0 h 374"/>
                  <a:gd name="T48" fmla="*/ 0 w 443"/>
                  <a:gd name="T49" fmla="*/ 0 h 374"/>
                  <a:gd name="T50" fmla="*/ 0 w 443"/>
                  <a:gd name="T51" fmla="*/ 0 h 374"/>
                  <a:gd name="T52" fmla="*/ 0 w 443"/>
                  <a:gd name="T53" fmla="*/ 0 h 374"/>
                  <a:gd name="T54" fmla="*/ 0 w 443"/>
                  <a:gd name="T55" fmla="*/ 0 h 374"/>
                  <a:gd name="T56" fmla="*/ 0 w 443"/>
                  <a:gd name="T57" fmla="*/ 0 h 374"/>
                  <a:gd name="T58" fmla="*/ 0 w 443"/>
                  <a:gd name="T59" fmla="*/ 0 h 374"/>
                  <a:gd name="T60" fmla="*/ 0 w 443"/>
                  <a:gd name="T61" fmla="*/ 0 h 374"/>
                  <a:gd name="T62" fmla="*/ 0 w 443"/>
                  <a:gd name="T63" fmla="*/ 0 h 374"/>
                  <a:gd name="T64" fmla="*/ 0 w 443"/>
                  <a:gd name="T65" fmla="*/ 0 h 374"/>
                  <a:gd name="T66" fmla="*/ 0 w 443"/>
                  <a:gd name="T67" fmla="*/ 0 h 374"/>
                  <a:gd name="T68" fmla="*/ 0 w 443"/>
                  <a:gd name="T69" fmla="*/ 0 h 374"/>
                  <a:gd name="T70" fmla="*/ 0 w 443"/>
                  <a:gd name="T71" fmla="*/ 0 h 374"/>
                  <a:gd name="T72" fmla="*/ 0 w 443"/>
                  <a:gd name="T73" fmla="*/ 0 h 374"/>
                  <a:gd name="T74" fmla="*/ 0 w 443"/>
                  <a:gd name="T75" fmla="*/ 0 h 374"/>
                  <a:gd name="T76" fmla="*/ 0 w 443"/>
                  <a:gd name="T77" fmla="*/ 0 h 374"/>
                  <a:gd name="T78" fmla="*/ 0 w 443"/>
                  <a:gd name="T79" fmla="*/ 0 h 374"/>
                  <a:gd name="T80" fmla="*/ 0 w 443"/>
                  <a:gd name="T81" fmla="*/ 0 h 374"/>
                  <a:gd name="T82" fmla="*/ 0 w 443"/>
                  <a:gd name="T83" fmla="*/ 0 h 374"/>
                  <a:gd name="T84" fmla="*/ 0 w 443"/>
                  <a:gd name="T85" fmla="*/ 0 h 374"/>
                  <a:gd name="T86" fmla="*/ 0 w 443"/>
                  <a:gd name="T87" fmla="*/ 0 h 374"/>
                  <a:gd name="T88" fmla="*/ 0 w 443"/>
                  <a:gd name="T89" fmla="*/ 0 h 374"/>
                  <a:gd name="T90" fmla="*/ 0 w 443"/>
                  <a:gd name="T91" fmla="*/ 0 h 374"/>
                  <a:gd name="T92" fmla="*/ 0 w 443"/>
                  <a:gd name="T93" fmla="*/ 0 h 374"/>
                  <a:gd name="T94" fmla="*/ 0 w 443"/>
                  <a:gd name="T95" fmla="*/ 0 h 374"/>
                  <a:gd name="T96" fmla="*/ 0 w 443"/>
                  <a:gd name="T97" fmla="*/ 0 h 374"/>
                  <a:gd name="T98" fmla="*/ 0 w 443"/>
                  <a:gd name="T99" fmla="*/ 0 h 374"/>
                  <a:gd name="T100" fmla="*/ 0 w 443"/>
                  <a:gd name="T101" fmla="*/ 0 h 374"/>
                  <a:gd name="T102" fmla="*/ 0 w 443"/>
                  <a:gd name="T103" fmla="*/ 0 h 374"/>
                  <a:gd name="T104" fmla="*/ 0 w 443"/>
                  <a:gd name="T105" fmla="*/ 0 h 374"/>
                  <a:gd name="T106" fmla="*/ 0 w 443"/>
                  <a:gd name="T107" fmla="*/ 0 h 374"/>
                  <a:gd name="T108" fmla="*/ 0 w 443"/>
                  <a:gd name="T109" fmla="*/ 0 h 374"/>
                  <a:gd name="T110" fmla="*/ 0 w 443"/>
                  <a:gd name="T111" fmla="*/ 0 h 374"/>
                  <a:gd name="T112" fmla="*/ 0 w 443"/>
                  <a:gd name="T113" fmla="*/ 0 h 374"/>
                  <a:gd name="T114" fmla="*/ 0 w 443"/>
                  <a:gd name="T115" fmla="*/ 0 h 374"/>
                  <a:gd name="T116" fmla="*/ 0 w 443"/>
                  <a:gd name="T117" fmla="*/ 0 h 374"/>
                  <a:gd name="T118" fmla="*/ 0 w 443"/>
                  <a:gd name="T119" fmla="*/ 0 h 374"/>
                  <a:gd name="T120" fmla="*/ 0 w 443"/>
                  <a:gd name="T121" fmla="*/ 0 h 374"/>
                  <a:gd name="T122" fmla="*/ 0 w 443"/>
                  <a:gd name="T123" fmla="*/ 0 h 374"/>
                  <a:gd name="T124" fmla="*/ 0 w 443"/>
                  <a:gd name="T125" fmla="*/ 0 h 3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3"/>
                  <a:gd name="T190" fmla="*/ 0 h 374"/>
                  <a:gd name="T191" fmla="*/ 443 w 443"/>
                  <a:gd name="T192" fmla="*/ 374 h 3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3" h="374">
                    <a:moveTo>
                      <a:pt x="239" y="2"/>
                    </a:moveTo>
                    <a:lnTo>
                      <a:pt x="251" y="0"/>
                    </a:lnTo>
                    <a:lnTo>
                      <a:pt x="260" y="1"/>
                    </a:lnTo>
                    <a:lnTo>
                      <a:pt x="268" y="2"/>
                    </a:lnTo>
                    <a:lnTo>
                      <a:pt x="273" y="6"/>
                    </a:lnTo>
                    <a:lnTo>
                      <a:pt x="275" y="9"/>
                    </a:lnTo>
                    <a:lnTo>
                      <a:pt x="276" y="13"/>
                    </a:lnTo>
                    <a:lnTo>
                      <a:pt x="276" y="18"/>
                    </a:lnTo>
                    <a:lnTo>
                      <a:pt x="274" y="23"/>
                    </a:lnTo>
                    <a:lnTo>
                      <a:pt x="270" y="28"/>
                    </a:lnTo>
                    <a:lnTo>
                      <a:pt x="265" y="32"/>
                    </a:lnTo>
                    <a:lnTo>
                      <a:pt x="258" y="34"/>
                    </a:lnTo>
                    <a:lnTo>
                      <a:pt x="253" y="38"/>
                    </a:lnTo>
                    <a:lnTo>
                      <a:pt x="244" y="39"/>
                    </a:lnTo>
                    <a:lnTo>
                      <a:pt x="236" y="40"/>
                    </a:lnTo>
                    <a:lnTo>
                      <a:pt x="228" y="39"/>
                    </a:lnTo>
                    <a:lnTo>
                      <a:pt x="220" y="38"/>
                    </a:lnTo>
                    <a:lnTo>
                      <a:pt x="212" y="39"/>
                    </a:lnTo>
                    <a:lnTo>
                      <a:pt x="202" y="42"/>
                    </a:lnTo>
                    <a:lnTo>
                      <a:pt x="193" y="44"/>
                    </a:lnTo>
                    <a:lnTo>
                      <a:pt x="183" y="47"/>
                    </a:lnTo>
                    <a:lnTo>
                      <a:pt x="174" y="48"/>
                    </a:lnTo>
                    <a:lnTo>
                      <a:pt x="164" y="49"/>
                    </a:lnTo>
                    <a:lnTo>
                      <a:pt x="154" y="51"/>
                    </a:lnTo>
                    <a:lnTo>
                      <a:pt x="145" y="53"/>
                    </a:lnTo>
                    <a:lnTo>
                      <a:pt x="135" y="55"/>
                    </a:lnTo>
                    <a:lnTo>
                      <a:pt x="127" y="57"/>
                    </a:lnTo>
                    <a:lnTo>
                      <a:pt x="118" y="61"/>
                    </a:lnTo>
                    <a:lnTo>
                      <a:pt x="111" y="66"/>
                    </a:lnTo>
                    <a:lnTo>
                      <a:pt x="103" y="71"/>
                    </a:lnTo>
                    <a:lnTo>
                      <a:pt x="100" y="77"/>
                    </a:lnTo>
                    <a:lnTo>
                      <a:pt x="94" y="86"/>
                    </a:lnTo>
                    <a:lnTo>
                      <a:pt x="92" y="95"/>
                    </a:lnTo>
                    <a:lnTo>
                      <a:pt x="98" y="91"/>
                    </a:lnTo>
                    <a:lnTo>
                      <a:pt x="103" y="86"/>
                    </a:lnTo>
                    <a:lnTo>
                      <a:pt x="109" y="81"/>
                    </a:lnTo>
                    <a:lnTo>
                      <a:pt x="118" y="77"/>
                    </a:lnTo>
                    <a:lnTo>
                      <a:pt x="125" y="72"/>
                    </a:lnTo>
                    <a:lnTo>
                      <a:pt x="133" y="70"/>
                    </a:lnTo>
                    <a:lnTo>
                      <a:pt x="140" y="66"/>
                    </a:lnTo>
                    <a:lnTo>
                      <a:pt x="148" y="65"/>
                    </a:lnTo>
                    <a:lnTo>
                      <a:pt x="156" y="62"/>
                    </a:lnTo>
                    <a:lnTo>
                      <a:pt x="164" y="61"/>
                    </a:lnTo>
                    <a:lnTo>
                      <a:pt x="172" y="61"/>
                    </a:lnTo>
                    <a:lnTo>
                      <a:pt x="179" y="62"/>
                    </a:lnTo>
                    <a:lnTo>
                      <a:pt x="186" y="63"/>
                    </a:lnTo>
                    <a:lnTo>
                      <a:pt x="194" y="66"/>
                    </a:lnTo>
                    <a:lnTo>
                      <a:pt x="202" y="69"/>
                    </a:lnTo>
                    <a:lnTo>
                      <a:pt x="210" y="75"/>
                    </a:lnTo>
                    <a:lnTo>
                      <a:pt x="202" y="75"/>
                    </a:lnTo>
                    <a:lnTo>
                      <a:pt x="197" y="76"/>
                    </a:lnTo>
                    <a:lnTo>
                      <a:pt x="190" y="77"/>
                    </a:lnTo>
                    <a:lnTo>
                      <a:pt x="183" y="79"/>
                    </a:lnTo>
                    <a:lnTo>
                      <a:pt x="177" y="80"/>
                    </a:lnTo>
                    <a:lnTo>
                      <a:pt x="171" y="82"/>
                    </a:lnTo>
                    <a:lnTo>
                      <a:pt x="164" y="85"/>
                    </a:lnTo>
                    <a:lnTo>
                      <a:pt x="159" y="87"/>
                    </a:lnTo>
                    <a:lnTo>
                      <a:pt x="152" y="89"/>
                    </a:lnTo>
                    <a:lnTo>
                      <a:pt x="146" y="91"/>
                    </a:lnTo>
                    <a:lnTo>
                      <a:pt x="140" y="93"/>
                    </a:lnTo>
                    <a:lnTo>
                      <a:pt x="135" y="96"/>
                    </a:lnTo>
                    <a:lnTo>
                      <a:pt x="128" y="99"/>
                    </a:lnTo>
                    <a:lnTo>
                      <a:pt x="122" y="102"/>
                    </a:lnTo>
                    <a:lnTo>
                      <a:pt x="118" y="105"/>
                    </a:lnTo>
                    <a:lnTo>
                      <a:pt x="112" y="110"/>
                    </a:lnTo>
                    <a:lnTo>
                      <a:pt x="115" y="110"/>
                    </a:lnTo>
                    <a:lnTo>
                      <a:pt x="120" y="110"/>
                    </a:lnTo>
                    <a:lnTo>
                      <a:pt x="125" y="110"/>
                    </a:lnTo>
                    <a:lnTo>
                      <a:pt x="131" y="109"/>
                    </a:lnTo>
                    <a:lnTo>
                      <a:pt x="137" y="107"/>
                    </a:lnTo>
                    <a:lnTo>
                      <a:pt x="143" y="105"/>
                    </a:lnTo>
                    <a:lnTo>
                      <a:pt x="149" y="104"/>
                    </a:lnTo>
                    <a:lnTo>
                      <a:pt x="156" y="104"/>
                    </a:lnTo>
                    <a:lnTo>
                      <a:pt x="162" y="103"/>
                    </a:lnTo>
                    <a:lnTo>
                      <a:pt x="168" y="103"/>
                    </a:lnTo>
                    <a:lnTo>
                      <a:pt x="174" y="103"/>
                    </a:lnTo>
                    <a:lnTo>
                      <a:pt x="179" y="105"/>
                    </a:lnTo>
                    <a:lnTo>
                      <a:pt x="183" y="107"/>
                    </a:lnTo>
                    <a:lnTo>
                      <a:pt x="189" y="111"/>
                    </a:lnTo>
                    <a:lnTo>
                      <a:pt x="193" y="115"/>
                    </a:lnTo>
                    <a:lnTo>
                      <a:pt x="196" y="123"/>
                    </a:lnTo>
                    <a:lnTo>
                      <a:pt x="186" y="120"/>
                    </a:lnTo>
                    <a:lnTo>
                      <a:pt x="179" y="118"/>
                    </a:lnTo>
                    <a:lnTo>
                      <a:pt x="171" y="117"/>
                    </a:lnTo>
                    <a:lnTo>
                      <a:pt x="165" y="119"/>
                    </a:lnTo>
                    <a:lnTo>
                      <a:pt x="158" y="120"/>
                    </a:lnTo>
                    <a:lnTo>
                      <a:pt x="154" y="123"/>
                    </a:lnTo>
                    <a:lnTo>
                      <a:pt x="149" y="126"/>
                    </a:lnTo>
                    <a:lnTo>
                      <a:pt x="147" y="130"/>
                    </a:lnTo>
                    <a:lnTo>
                      <a:pt x="145" y="138"/>
                    </a:lnTo>
                    <a:lnTo>
                      <a:pt x="148" y="148"/>
                    </a:lnTo>
                    <a:lnTo>
                      <a:pt x="152" y="151"/>
                    </a:lnTo>
                    <a:lnTo>
                      <a:pt x="158" y="155"/>
                    </a:lnTo>
                    <a:lnTo>
                      <a:pt x="165" y="159"/>
                    </a:lnTo>
                    <a:lnTo>
                      <a:pt x="175" y="162"/>
                    </a:lnTo>
                    <a:lnTo>
                      <a:pt x="169" y="163"/>
                    </a:lnTo>
                    <a:lnTo>
                      <a:pt x="164" y="165"/>
                    </a:lnTo>
                    <a:lnTo>
                      <a:pt x="159" y="166"/>
                    </a:lnTo>
                    <a:lnTo>
                      <a:pt x="154" y="167"/>
                    </a:lnTo>
                    <a:lnTo>
                      <a:pt x="148" y="168"/>
                    </a:lnTo>
                    <a:lnTo>
                      <a:pt x="143" y="170"/>
                    </a:lnTo>
                    <a:lnTo>
                      <a:pt x="138" y="172"/>
                    </a:lnTo>
                    <a:lnTo>
                      <a:pt x="134" y="175"/>
                    </a:lnTo>
                    <a:lnTo>
                      <a:pt x="128" y="177"/>
                    </a:lnTo>
                    <a:lnTo>
                      <a:pt x="123" y="180"/>
                    </a:lnTo>
                    <a:lnTo>
                      <a:pt x="118" y="182"/>
                    </a:lnTo>
                    <a:lnTo>
                      <a:pt x="114" y="186"/>
                    </a:lnTo>
                    <a:lnTo>
                      <a:pt x="108" y="189"/>
                    </a:lnTo>
                    <a:lnTo>
                      <a:pt x="105" y="195"/>
                    </a:lnTo>
                    <a:lnTo>
                      <a:pt x="101" y="200"/>
                    </a:lnTo>
                    <a:lnTo>
                      <a:pt x="98" y="206"/>
                    </a:lnTo>
                    <a:lnTo>
                      <a:pt x="101" y="205"/>
                    </a:lnTo>
                    <a:lnTo>
                      <a:pt x="106" y="205"/>
                    </a:lnTo>
                    <a:lnTo>
                      <a:pt x="111" y="204"/>
                    </a:lnTo>
                    <a:lnTo>
                      <a:pt x="117" y="204"/>
                    </a:lnTo>
                    <a:lnTo>
                      <a:pt x="121" y="203"/>
                    </a:lnTo>
                    <a:lnTo>
                      <a:pt x="127" y="202"/>
                    </a:lnTo>
                    <a:lnTo>
                      <a:pt x="134" y="202"/>
                    </a:lnTo>
                    <a:lnTo>
                      <a:pt x="140" y="202"/>
                    </a:lnTo>
                    <a:lnTo>
                      <a:pt x="144" y="202"/>
                    </a:lnTo>
                    <a:lnTo>
                      <a:pt x="149" y="203"/>
                    </a:lnTo>
                    <a:lnTo>
                      <a:pt x="154" y="205"/>
                    </a:lnTo>
                    <a:lnTo>
                      <a:pt x="159" y="207"/>
                    </a:lnTo>
                    <a:lnTo>
                      <a:pt x="161" y="209"/>
                    </a:lnTo>
                    <a:lnTo>
                      <a:pt x="165" y="215"/>
                    </a:lnTo>
                    <a:lnTo>
                      <a:pt x="166" y="220"/>
                    </a:lnTo>
                    <a:lnTo>
                      <a:pt x="168" y="227"/>
                    </a:lnTo>
                    <a:lnTo>
                      <a:pt x="160" y="226"/>
                    </a:lnTo>
                    <a:lnTo>
                      <a:pt x="153" y="225"/>
                    </a:lnTo>
                    <a:lnTo>
                      <a:pt x="145" y="225"/>
                    </a:lnTo>
                    <a:lnTo>
                      <a:pt x="138" y="225"/>
                    </a:lnTo>
                    <a:lnTo>
                      <a:pt x="130" y="225"/>
                    </a:lnTo>
                    <a:lnTo>
                      <a:pt x="123" y="226"/>
                    </a:lnTo>
                    <a:lnTo>
                      <a:pt x="117" y="227"/>
                    </a:lnTo>
                    <a:lnTo>
                      <a:pt x="110" y="230"/>
                    </a:lnTo>
                    <a:lnTo>
                      <a:pt x="103" y="233"/>
                    </a:lnTo>
                    <a:lnTo>
                      <a:pt x="99" y="237"/>
                    </a:lnTo>
                    <a:lnTo>
                      <a:pt x="92" y="240"/>
                    </a:lnTo>
                    <a:lnTo>
                      <a:pt x="89" y="246"/>
                    </a:lnTo>
                    <a:lnTo>
                      <a:pt x="83" y="251"/>
                    </a:lnTo>
                    <a:lnTo>
                      <a:pt x="81" y="258"/>
                    </a:lnTo>
                    <a:lnTo>
                      <a:pt x="79" y="265"/>
                    </a:lnTo>
                    <a:lnTo>
                      <a:pt x="79" y="276"/>
                    </a:lnTo>
                    <a:lnTo>
                      <a:pt x="86" y="268"/>
                    </a:lnTo>
                    <a:lnTo>
                      <a:pt x="94" y="264"/>
                    </a:lnTo>
                    <a:lnTo>
                      <a:pt x="102" y="261"/>
                    </a:lnTo>
                    <a:lnTo>
                      <a:pt x="113" y="259"/>
                    </a:lnTo>
                    <a:lnTo>
                      <a:pt x="121" y="257"/>
                    </a:lnTo>
                    <a:lnTo>
                      <a:pt x="132" y="257"/>
                    </a:lnTo>
                    <a:lnTo>
                      <a:pt x="141" y="258"/>
                    </a:lnTo>
                    <a:lnTo>
                      <a:pt x="152" y="259"/>
                    </a:lnTo>
                    <a:lnTo>
                      <a:pt x="160" y="259"/>
                    </a:lnTo>
                    <a:lnTo>
                      <a:pt x="170" y="259"/>
                    </a:lnTo>
                    <a:lnTo>
                      <a:pt x="179" y="258"/>
                    </a:lnTo>
                    <a:lnTo>
                      <a:pt x="189" y="257"/>
                    </a:lnTo>
                    <a:lnTo>
                      <a:pt x="198" y="254"/>
                    </a:lnTo>
                    <a:lnTo>
                      <a:pt x="206" y="250"/>
                    </a:lnTo>
                    <a:lnTo>
                      <a:pt x="214" y="244"/>
                    </a:lnTo>
                    <a:lnTo>
                      <a:pt x="222" y="237"/>
                    </a:lnTo>
                    <a:lnTo>
                      <a:pt x="215" y="218"/>
                    </a:lnTo>
                    <a:lnTo>
                      <a:pt x="212" y="199"/>
                    </a:lnTo>
                    <a:lnTo>
                      <a:pt x="211" y="180"/>
                    </a:lnTo>
                    <a:lnTo>
                      <a:pt x="213" y="162"/>
                    </a:lnTo>
                    <a:lnTo>
                      <a:pt x="217" y="143"/>
                    </a:lnTo>
                    <a:lnTo>
                      <a:pt x="222" y="125"/>
                    </a:lnTo>
                    <a:lnTo>
                      <a:pt x="231" y="109"/>
                    </a:lnTo>
                    <a:lnTo>
                      <a:pt x="242" y="94"/>
                    </a:lnTo>
                    <a:lnTo>
                      <a:pt x="254" y="79"/>
                    </a:lnTo>
                    <a:lnTo>
                      <a:pt x="268" y="66"/>
                    </a:lnTo>
                    <a:lnTo>
                      <a:pt x="283" y="55"/>
                    </a:lnTo>
                    <a:lnTo>
                      <a:pt x="300" y="47"/>
                    </a:lnTo>
                    <a:lnTo>
                      <a:pt x="317" y="38"/>
                    </a:lnTo>
                    <a:lnTo>
                      <a:pt x="337" y="33"/>
                    </a:lnTo>
                    <a:lnTo>
                      <a:pt x="357" y="29"/>
                    </a:lnTo>
                    <a:lnTo>
                      <a:pt x="378" y="29"/>
                    </a:lnTo>
                    <a:lnTo>
                      <a:pt x="380" y="29"/>
                    </a:lnTo>
                    <a:lnTo>
                      <a:pt x="385" y="29"/>
                    </a:lnTo>
                    <a:lnTo>
                      <a:pt x="389" y="29"/>
                    </a:lnTo>
                    <a:lnTo>
                      <a:pt x="395" y="29"/>
                    </a:lnTo>
                    <a:lnTo>
                      <a:pt x="399" y="29"/>
                    </a:lnTo>
                    <a:lnTo>
                      <a:pt x="405" y="30"/>
                    </a:lnTo>
                    <a:lnTo>
                      <a:pt x="409" y="30"/>
                    </a:lnTo>
                    <a:lnTo>
                      <a:pt x="415" y="32"/>
                    </a:lnTo>
                    <a:lnTo>
                      <a:pt x="424" y="34"/>
                    </a:lnTo>
                    <a:lnTo>
                      <a:pt x="432" y="38"/>
                    </a:lnTo>
                    <a:lnTo>
                      <a:pt x="435" y="41"/>
                    </a:lnTo>
                    <a:lnTo>
                      <a:pt x="438" y="45"/>
                    </a:lnTo>
                    <a:lnTo>
                      <a:pt x="440" y="48"/>
                    </a:lnTo>
                    <a:lnTo>
                      <a:pt x="443" y="53"/>
                    </a:lnTo>
                    <a:lnTo>
                      <a:pt x="437" y="53"/>
                    </a:lnTo>
                    <a:lnTo>
                      <a:pt x="432" y="52"/>
                    </a:lnTo>
                    <a:lnTo>
                      <a:pt x="427" y="51"/>
                    </a:lnTo>
                    <a:lnTo>
                      <a:pt x="424" y="51"/>
                    </a:lnTo>
                    <a:lnTo>
                      <a:pt x="415" y="51"/>
                    </a:lnTo>
                    <a:lnTo>
                      <a:pt x="407" y="52"/>
                    </a:lnTo>
                    <a:lnTo>
                      <a:pt x="398" y="52"/>
                    </a:lnTo>
                    <a:lnTo>
                      <a:pt x="389" y="53"/>
                    </a:lnTo>
                    <a:lnTo>
                      <a:pt x="380" y="53"/>
                    </a:lnTo>
                    <a:lnTo>
                      <a:pt x="370" y="55"/>
                    </a:lnTo>
                    <a:lnTo>
                      <a:pt x="366" y="55"/>
                    </a:lnTo>
                    <a:lnTo>
                      <a:pt x="361" y="55"/>
                    </a:lnTo>
                    <a:lnTo>
                      <a:pt x="355" y="56"/>
                    </a:lnTo>
                    <a:lnTo>
                      <a:pt x="351" y="58"/>
                    </a:lnTo>
                    <a:lnTo>
                      <a:pt x="346" y="61"/>
                    </a:lnTo>
                    <a:lnTo>
                      <a:pt x="342" y="65"/>
                    </a:lnTo>
                    <a:lnTo>
                      <a:pt x="339" y="68"/>
                    </a:lnTo>
                    <a:lnTo>
                      <a:pt x="336" y="73"/>
                    </a:lnTo>
                    <a:lnTo>
                      <a:pt x="341" y="72"/>
                    </a:lnTo>
                    <a:lnTo>
                      <a:pt x="348" y="72"/>
                    </a:lnTo>
                    <a:lnTo>
                      <a:pt x="353" y="72"/>
                    </a:lnTo>
                    <a:lnTo>
                      <a:pt x="361" y="73"/>
                    </a:lnTo>
                    <a:lnTo>
                      <a:pt x="369" y="74"/>
                    </a:lnTo>
                    <a:lnTo>
                      <a:pt x="376" y="75"/>
                    </a:lnTo>
                    <a:lnTo>
                      <a:pt x="383" y="77"/>
                    </a:lnTo>
                    <a:lnTo>
                      <a:pt x="390" y="80"/>
                    </a:lnTo>
                    <a:lnTo>
                      <a:pt x="397" y="82"/>
                    </a:lnTo>
                    <a:lnTo>
                      <a:pt x="401" y="84"/>
                    </a:lnTo>
                    <a:lnTo>
                      <a:pt x="404" y="86"/>
                    </a:lnTo>
                    <a:lnTo>
                      <a:pt x="405" y="88"/>
                    </a:lnTo>
                    <a:lnTo>
                      <a:pt x="401" y="90"/>
                    </a:lnTo>
                    <a:lnTo>
                      <a:pt x="396" y="91"/>
                    </a:lnTo>
                    <a:lnTo>
                      <a:pt x="390" y="91"/>
                    </a:lnTo>
                    <a:lnTo>
                      <a:pt x="387" y="92"/>
                    </a:lnTo>
                    <a:lnTo>
                      <a:pt x="380" y="93"/>
                    </a:lnTo>
                    <a:lnTo>
                      <a:pt x="374" y="94"/>
                    </a:lnTo>
                    <a:lnTo>
                      <a:pt x="366" y="95"/>
                    </a:lnTo>
                    <a:lnTo>
                      <a:pt x="358" y="98"/>
                    </a:lnTo>
                    <a:lnTo>
                      <a:pt x="350" y="100"/>
                    </a:lnTo>
                    <a:lnTo>
                      <a:pt x="341" y="103"/>
                    </a:lnTo>
                    <a:lnTo>
                      <a:pt x="332" y="105"/>
                    </a:lnTo>
                    <a:lnTo>
                      <a:pt x="322" y="106"/>
                    </a:lnTo>
                    <a:lnTo>
                      <a:pt x="312" y="109"/>
                    </a:lnTo>
                    <a:lnTo>
                      <a:pt x="305" y="111"/>
                    </a:lnTo>
                    <a:lnTo>
                      <a:pt x="295" y="113"/>
                    </a:lnTo>
                    <a:lnTo>
                      <a:pt x="287" y="116"/>
                    </a:lnTo>
                    <a:lnTo>
                      <a:pt x="278" y="120"/>
                    </a:lnTo>
                    <a:lnTo>
                      <a:pt x="273" y="125"/>
                    </a:lnTo>
                    <a:lnTo>
                      <a:pt x="265" y="130"/>
                    </a:lnTo>
                    <a:lnTo>
                      <a:pt x="259" y="136"/>
                    </a:lnTo>
                    <a:lnTo>
                      <a:pt x="255" y="143"/>
                    </a:lnTo>
                    <a:lnTo>
                      <a:pt x="252" y="152"/>
                    </a:lnTo>
                    <a:lnTo>
                      <a:pt x="257" y="149"/>
                    </a:lnTo>
                    <a:lnTo>
                      <a:pt x="264" y="147"/>
                    </a:lnTo>
                    <a:lnTo>
                      <a:pt x="272" y="144"/>
                    </a:lnTo>
                    <a:lnTo>
                      <a:pt x="279" y="142"/>
                    </a:lnTo>
                    <a:lnTo>
                      <a:pt x="286" y="139"/>
                    </a:lnTo>
                    <a:lnTo>
                      <a:pt x="294" y="136"/>
                    </a:lnTo>
                    <a:lnTo>
                      <a:pt x="302" y="133"/>
                    </a:lnTo>
                    <a:lnTo>
                      <a:pt x="311" y="132"/>
                    </a:lnTo>
                    <a:lnTo>
                      <a:pt x="317" y="129"/>
                    </a:lnTo>
                    <a:lnTo>
                      <a:pt x="325" y="129"/>
                    </a:lnTo>
                    <a:lnTo>
                      <a:pt x="332" y="129"/>
                    </a:lnTo>
                    <a:lnTo>
                      <a:pt x="340" y="130"/>
                    </a:lnTo>
                    <a:lnTo>
                      <a:pt x="346" y="131"/>
                    </a:lnTo>
                    <a:lnTo>
                      <a:pt x="352" y="134"/>
                    </a:lnTo>
                    <a:lnTo>
                      <a:pt x="358" y="139"/>
                    </a:lnTo>
                    <a:lnTo>
                      <a:pt x="364" y="145"/>
                    </a:lnTo>
                    <a:lnTo>
                      <a:pt x="357" y="148"/>
                    </a:lnTo>
                    <a:lnTo>
                      <a:pt x="351" y="151"/>
                    </a:lnTo>
                    <a:lnTo>
                      <a:pt x="343" y="152"/>
                    </a:lnTo>
                    <a:lnTo>
                      <a:pt x="337" y="155"/>
                    </a:lnTo>
                    <a:lnTo>
                      <a:pt x="330" y="156"/>
                    </a:lnTo>
                    <a:lnTo>
                      <a:pt x="323" y="159"/>
                    </a:lnTo>
                    <a:lnTo>
                      <a:pt x="315" y="160"/>
                    </a:lnTo>
                    <a:lnTo>
                      <a:pt x="310" y="162"/>
                    </a:lnTo>
                    <a:lnTo>
                      <a:pt x="302" y="164"/>
                    </a:lnTo>
                    <a:lnTo>
                      <a:pt x="295" y="167"/>
                    </a:lnTo>
                    <a:lnTo>
                      <a:pt x="289" y="169"/>
                    </a:lnTo>
                    <a:lnTo>
                      <a:pt x="284" y="173"/>
                    </a:lnTo>
                    <a:lnTo>
                      <a:pt x="278" y="177"/>
                    </a:lnTo>
                    <a:lnTo>
                      <a:pt x="274" y="183"/>
                    </a:lnTo>
                    <a:lnTo>
                      <a:pt x="268" y="189"/>
                    </a:lnTo>
                    <a:lnTo>
                      <a:pt x="266" y="198"/>
                    </a:lnTo>
                    <a:lnTo>
                      <a:pt x="269" y="197"/>
                    </a:lnTo>
                    <a:lnTo>
                      <a:pt x="274" y="197"/>
                    </a:lnTo>
                    <a:lnTo>
                      <a:pt x="279" y="196"/>
                    </a:lnTo>
                    <a:lnTo>
                      <a:pt x="286" y="195"/>
                    </a:lnTo>
                    <a:lnTo>
                      <a:pt x="291" y="193"/>
                    </a:lnTo>
                    <a:lnTo>
                      <a:pt x="297" y="193"/>
                    </a:lnTo>
                    <a:lnTo>
                      <a:pt x="303" y="192"/>
                    </a:lnTo>
                    <a:lnTo>
                      <a:pt x="310" y="192"/>
                    </a:lnTo>
                    <a:lnTo>
                      <a:pt x="314" y="192"/>
                    </a:lnTo>
                    <a:lnTo>
                      <a:pt x="319" y="192"/>
                    </a:lnTo>
                    <a:lnTo>
                      <a:pt x="324" y="193"/>
                    </a:lnTo>
                    <a:lnTo>
                      <a:pt x="330" y="196"/>
                    </a:lnTo>
                    <a:lnTo>
                      <a:pt x="333" y="199"/>
                    </a:lnTo>
                    <a:lnTo>
                      <a:pt x="336" y="203"/>
                    </a:lnTo>
                    <a:lnTo>
                      <a:pt x="339" y="208"/>
                    </a:lnTo>
                    <a:lnTo>
                      <a:pt x="342" y="215"/>
                    </a:lnTo>
                    <a:lnTo>
                      <a:pt x="329" y="215"/>
                    </a:lnTo>
                    <a:lnTo>
                      <a:pt x="318" y="218"/>
                    </a:lnTo>
                    <a:lnTo>
                      <a:pt x="308" y="222"/>
                    </a:lnTo>
                    <a:lnTo>
                      <a:pt x="298" y="227"/>
                    </a:lnTo>
                    <a:lnTo>
                      <a:pt x="288" y="235"/>
                    </a:lnTo>
                    <a:lnTo>
                      <a:pt x="279" y="243"/>
                    </a:lnTo>
                    <a:lnTo>
                      <a:pt x="271" y="252"/>
                    </a:lnTo>
                    <a:lnTo>
                      <a:pt x="262" y="262"/>
                    </a:lnTo>
                    <a:lnTo>
                      <a:pt x="253" y="270"/>
                    </a:lnTo>
                    <a:lnTo>
                      <a:pt x="243" y="279"/>
                    </a:lnTo>
                    <a:lnTo>
                      <a:pt x="233" y="285"/>
                    </a:lnTo>
                    <a:lnTo>
                      <a:pt x="222" y="294"/>
                    </a:lnTo>
                    <a:lnTo>
                      <a:pt x="212" y="299"/>
                    </a:lnTo>
                    <a:lnTo>
                      <a:pt x="199" y="303"/>
                    </a:lnTo>
                    <a:lnTo>
                      <a:pt x="186" y="304"/>
                    </a:lnTo>
                    <a:lnTo>
                      <a:pt x="174" y="304"/>
                    </a:lnTo>
                    <a:lnTo>
                      <a:pt x="165" y="301"/>
                    </a:lnTo>
                    <a:lnTo>
                      <a:pt x="159" y="301"/>
                    </a:lnTo>
                    <a:lnTo>
                      <a:pt x="150" y="301"/>
                    </a:lnTo>
                    <a:lnTo>
                      <a:pt x="142" y="302"/>
                    </a:lnTo>
                    <a:lnTo>
                      <a:pt x="135" y="301"/>
                    </a:lnTo>
                    <a:lnTo>
                      <a:pt x="128" y="299"/>
                    </a:lnTo>
                    <a:lnTo>
                      <a:pt x="124" y="294"/>
                    </a:lnTo>
                    <a:lnTo>
                      <a:pt x="124" y="286"/>
                    </a:lnTo>
                    <a:lnTo>
                      <a:pt x="118" y="289"/>
                    </a:lnTo>
                    <a:lnTo>
                      <a:pt x="116" y="292"/>
                    </a:lnTo>
                    <a:lnTo>
                      <a:pt x="114" y="295"/>
                    </a:lnTo>
                    <a:lnTo>
                      <a:pt x="114" y="300"/>
                    </a:lnTo>
                    <a:lnTo>
                      <a:pt x="118" y="308"/>
                    </a:lnTo>
                    <a:lnTo>
                      <a:pt x="124" y="317"/>
                    </a:lnTo>
                    <a:lnTo>
                      <a:pt x="127" y="320"/>
                    </a:lnTo>
                    <a:lnTo>
                      <a:pt x="132" y="323"/>
                    </a:lnTo>
                    <a:lnTo>
                      <a:pt x="137" y="326"/>
                    </a:lnTo>
                    <a:lnTo>
                      <a:pt x="142" y="330"/>
                    </a:lnTo>
                    <a:lnTo>
                      <a:pt x="151" y="333"/>
                    </a:lnTo>
                    <a:lnTo>
                      <a:pt x="159" y="334"/>
                    </a:lnTo>
                    <a:lnTo>
                      <a:pt x="160" y="336"/>
                    </a:lnTo>
                    <a:lnTo>
                      <a:pt x="158" y="340"/>
                    </a:lnTo>
                    <a:lnTo>
                      <a:pt x="160" y="344"/>
                    </a:lnTo>
                    <a:lnTo>
                      <a:pt x="159" y="345"/>
                    </a:lnTo>
                    <a:lnTo>
                      <a:pt x="159" y="346"/>
                    </a:lnTo>
                    <a:lnTo>
                      <a:pt x="150" y="341"/>
                    </a:lnTo>
                    <a:lnTo>
                      <a:pt x="145" y="339"/>
                    </a:lnTo>
                    <a:lnTo>
                      <a:pt x="140" y="339"/>
                    </a:lnTo>
                    <a:lnTo>
                      <a:pt x="137" y="341"/>
                    </a:lnTo>
                    <a:lnTo>
                      <a:pt x="134" y="343"/>
                    </a:lnTo>
                    <a:lnTo>
                      <a:pt x="133" y="348"/>
                    </a:lnTo>
                    <a:lnTo>
                      <a:pt x="131" y="352"/>
                    </a:lnTo>
                    <a:lnTo>
                      <a:pt x="131" y="357"/>
                    </a:lnTo>
                    <a:lnTo>
                      <a:pt x="129" y="366"/>
                    </a:lnTo>
                    <a:lnTo>
                      <a:pt x="127" y="372"/>
                    </a:lnTo>
                    <a:lnTo>
                      <a:pt x="124" y="373"/>
                    </a:lnTo>
                    <a:lnTo>
                      <a:pt x="121" y="374"/>
                    </a:lnTo>
                    <a:lnTo>
                      <a:pt x="118" y="371"/>
                    </a:lnTo>
                    <a:lnTo>
                      <a:pt x="112" y="368"/>
                    </a:lnTo>
                    <a:lnTo>
                      <a:pt x="104" y="352"/>
                    </a:lnTo>
                    <a:lnTo>
                      <a:pt x="95" y="338"/>
                    </a:lnTo>
                    <a:lnTo>
                      <a:pt x="84" y="323"/>
                    </a:lnTo>
                    <a:lnTo>
                      <a:pt x="73" y="311"/>
                    </a:lnTo>
                    <a:lnTo>
                      <a:pt x="62" y="296"/>
                    </a:lnTo>
                    <a:lnTo>
                      <a:pt x="49" y="282"/>
                    </a:lnTo>
                    <a:lnTo>
                      <a:pt x="38" y="268"/>
                    </a:lnTo>
                    <a:lnTo>
                      <a:pt x="27" y="255"/>
                    </a:lnTo>
                    <a:lnTo>
                      <a:pt x="17" y="240"/>
                    </a:lnTo>
                    <a:lnTo>
                      <a:pt x="9" y="225"/>
                    </a:lnTo>
                    <a:lnTo>
                      <a:pt x="3" y="210"/>
                    </a:lnTo>
                    <a:lnTo>
                      <a:pt x="0" y="197"/>
                    </a:lnTo>
                    <a:lnTo>
                      <a:pt x="0" y="181"/>
                    </a:lnTo>
                    <a:lnTo>
                      <a:pt x="4" y="166"/>
                    </a:lnTo>
                    <a:lnTo>
                      <a:pt x="10" y="150"/>
                    </a:lnTo>
                    <a:lnTo>
                      <a:pt x="23" y="134"/>
                    </a:lnTo>
                    <a:lnTo>
                      <a:pt x="31" y="118"/>
                    </a:lnTo>
                    <a:lnTo>
                      <a:pt x="42" y="105"/>
                    </a:lnTo>
                    <a:lnTo>
                      <a:pt x="52" y="91"/>
                    </a:lnTo>
                    <a:lnTo>
                      <a:pt x="64" y="80"/>
                    </a:lnTo>
                    <a:lnTo>
                      <a:pt x="75" y="69"/>
                    </a:lnTo>
                    <a:lnTo>
                      <a:pt x="88" y="58"/>
                    </a:lnTo>
                    <a:lnTo>
                      <a:pt x="101" y="50"/>
                    </a:lnTo>
                    <a:lnTo>
                      <a:pt x="115" y="42"/>
                    </a:lnTo>
                    <a:lnTo>
                      <a:pt x="127" y="34"/>
                    </a:lnTo>
                    <a:lnTo>
                      <a:pt x="142" y="28"/>
                    </a:lnTo>
                    <a:lnTo>
                      <a:pt x="158" y="21"/>
                    </a:lnTo>
                    <a:lnTo>
                      <a:pt x="174" y="17"/>
                    </a:lnTo>
                    <a:lnTo>
                      <a:pt x="189" y="12"/>
                    </a:lnTo>
                    <a:lnTo>
                      <a:pt x="205" y="9"/>
                    </a:lnTo>
                    <a:lnTo>
                      <a:pt x="221" y="5"/>
                    </a:lnTo>
                    <a:lnTo>
                      <a:pt x="239"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8" name="Freeform 67"/>
              <p:cNvSpPr>
                <a:spLocks/>
              </p:cNvSpPr>
              <p:nvPr/>
            </p:nvSpPr>
            <p:spPr bwMode="auto">
              <a:xfrm>
                <a:off x="5371" y="1944"/>
                <a:ext cx="146" cy="83"/>
              </a:xfrm>
              <a:custGeom>
                <a:avLst/>
                <a:gdLst>
                  <a:gd name="T0" fmla="*/ 0 w 345"/>
                  <a:gd name="T1" fmla="*/ 0 h 198"/>
                  <a:gd name="T2" fmla="*/ 0 w 345"/>
                  <a:gd name="T3" fmla="*/ 0 h 198"/>
                  <a:gd name="T4" fmla="*/ 0 w 345"/>
                  <a:gd name="T5" fmla="*/ 0 h 198"/>
                  <a:gd name="T6" fmla="*/ 0 w 345"/>
                  <a:gd name="T7" fmla="*/ 0 h 198"/>
                  <a:gd name="T8" fmla="*/ 0 w 345"/>
                  <a:gd name="T9" fmla="*/ 0 h 198"/>
                  <a:gd name="T10" fmla="*/ 0 w 345"/>
                  <a:gd name="T11" fmla="*/ 0 h 198"/>
                  <a:gd name="T12" fmla="*/ 0 w 345"/>
                  <a:gd name="T13" fmla="*/ 0 h 198"/>
                  <a:gd name="T14" fmla="*/ 0 w 345"/>
                  <a:gd name="T15" fmla="*/ 0 h 198"/>
                  <a:gd name="T16" fmla="*/ 0 w 345"/>
                  <a:gd name="T17" fmla="*/ 0 h 198"/>
                  <a:gd name="T18" fmla="*/ 0 w 345"/>
                  <a:gd name="T19" fmla="*/ 0 h 198"/>
                  <a:gd name="T20" fmla="*/ 0 w 345"/>
                  <a:gd name="T21" fmla="*/ 0 h 198"/>
                  <a:gd name="T22" fmla="*/ 0 w 345"/>
                  <a:gd name="T23" fmla="*/ 0 h 198"/>
                  <a:gd name="T24" fmla="*/ 0 w 345"/>
                  <a:gd name="T25" fmla="*/ 0 h 198"/>
                  <a:gd name="T26" fmla="*/ 0 w 345"/>
                  <a:gd name="T27" fmla="*/ 0 h 198"/>
                  <a:gd name="T28" fmla="*/ 0 w 345"/>
                  <a:gd name="T29" fmla="*/ 0 h 198"/>
                  <a:gd name="T30" fmla="*/ 0 w 345"/>
                  <a:gd name="T31" fmla="*/ 0 h 198"/>
                  <a:gd name="T32" fmla="*/ 0 w 345"/>
                  <a:gd name="T33" fmla="*/ 0 h 198"/>
                  <a:gd name="T34" fmla="*/ 0 w 345"/>
                  <a:gd name="T35" fmla="*/ 0 h 198"/>
                  <a:gd name="T36" fmla="*/ 0 w 345"/>
                  <a:gd name="T37" fmla="*/ 0 h 198"/>
                  <a:gd name="T38" fmla="*/ 0 w 345"/>
                  <a:gd name="T39" fmla="*/ 0 h 198"/>
                  <a:gd name="T40" fmla="*/ 0 w 345"/>
                  <a:gd name="T41" fmla="*/ 0 h 198"/>
                  <a:gd name="T42" fmla="*/ 0 w 345"/>
                  <a:gd name="T43" fmla="*/ 0 h 198"/>
                  <a:gd name="T44" fmla="*/ 0 w 345"/>
                  <a:gd name="T45" fmla="*/ 0 h 198"/>
                  <a:gd name="T46" fmla="*/ 0 w 345"/>
                  <a:gd name="T47" fmla="*/ 0 h 198"/>
                  <a:gd name="T48" fmla="*/ 0 w 345"/>
                  <a:gd name="T49" fmla="*/ 0 h 198"/>
                  <a:gd name="T50" fmla="*/ 0 w 345"/>
                  <a:gd name="T51" fmla="*/ 0 h 198"/>
                  <a:gd name="T52" fmla="*/ 0 w 345"/>
                  <a:gd name="T53" fmla="*/ 0 h 198"/>
                  <a:gd name="T54" fmla="*/ 0 w 345"/>
                  <a:gd name="T55" fmla="*/ 0 h 198"/>
                  <a:gd name="T56" fmla="*/ 0 w 345"/>
                  <a:gd name="T57" fmla="*/ 0 h 198"/>
                  <a:gd name="T58" fmla="*/ 0 w 345"/>
                  <a:gd name="T59" fmla="*/ 0 h 198"/>
                  <a:gd name="T60" fmla="*/ 0 w 345"/>
                  <a:gd name="T61" fmla="*/ 0 h 198"/>
                  <a:gd name="T62" fmla="*/ 0 w 345"/>
                  <a:gd name="T63" fmla="*/ 0 h 198"/>
                  <a:gd name="T64" fmla="*/ 0 w 345"/>
                  <a:gd name="T65" fmla="*/ 0 h 198"/>
                  <a:gd name="T66" fmla="*/ 0 w 345"/>
                  <a:gd name="T67" fmla="*/ 0 h 198"/>
                  <a:gd name="T68" fmla="*/ 0 w 345"/>
                  <a:gd name="T69" fmla="*/ 0 h 198"/>
                  <a:gd name="T70" fmla="*/ 0 w 345"/>
                  <a:gd name="T71" fmla="*/ 0 h 198"/>
                  <a:gd name="T72" fmla="*/ 0 w 345"/>
                  <a:gd name="T73" fmla="*/ 0 h 198"/>
                  <a:gd name="T74" fmla="*/ 0 w 345"/>
                  <a:gd name="T75" fmla="*/ 0 h 198"/>
                  <a:gd name="T76" fmla="*/ 0 w 345"/>
                  <a:gd name="T77" fmla="*/ 0 h 198"/>
                  <a:gd name="T78" fmla="*/ 0 w 345"/>
                  <a:gd name="T79" fmla="*/ 0 h 198"/>
                  <a:gd name="T80" fmla="*/ 0 w 345"/>
                  <a:gd name="T81" fmla="*/ 0 h 198"/>
                  <a:gd name="T82" fmla="*/ 0 w 345"/>
                  <a:gd name="T83" fmla="*/ 0 h 198"/>
                  <a:gd name="T84" fmla="*/ 0 w 345"/>
                  <a:gd name="T85" fmla="*/ 0 h 198"/>
                  <a:gd name="T86" fmla="*/ 0 w 345"/>
                  <a:gd name="T87" fmla="*/ 0 h 198"/>
                  <a:gd name="T88" fmla="*/ 0 w 345"/>
                  <a:gd name="T89" fmla="*/ 0 h 198"/>
                  <a:gd name="T90" fmla="*/ 0 w 345"/>
                  <a:gd name="T91" fmla="*/ 0 h 1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5"/>
                  <a:gd name="T139" fmla="*/ 0 h 198"/>
                  <a:gd name="T140" fmla="*/ 345 w 345"/>
                  <a:gd name="T141" fmla="*/ 198 h 1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5" h="198">
                    <a:moveTo>
                      <a:pt x="320" y="1"/>
                    </a:moveTo>
                    <a:lnTo>
                      <a:pt x="325" y="0"/>
                    </a:lnTo>
                    <a:lnTo>
                      <a:pt x="330" y="1"/>
                    </a:lnTo>
                    <a:lnTo>
                      <a:pt x="333" y="3"/>
                    </a:lnTo>
                    <a:lnTo>
                      <a:pt x="337" y="6"/>
                    </a:lnTo>
                    <a:lnTo>
                      <a:pt x="339" y="9"/>
                    </a:lnTo>
                    <a:lnTo>
                      <a:pt x="342" y="15"/>
                    </a:lnTo>
                    <a:lnTo>
                      <a:pt x="344" y="19"/>
                    </a:lnTo>
                    <a:lnTo>
                      <a:pt x="345" y="24"/>
                    </a:lnTo>
                    <a:lnTo>
                      <a:pt x="332" y="28"/>
                    </a:lnTo>
                    <a:lnTo>
                      <a:pt x="321" y="35"/>
                    </a:lnTo>
                    <a:lnTo>
                      <a:pt x="310" y="42"/>
                    </a:lnTo>
                    <a:lnTo>
                      <a:pt x="299" y="51"/>
                    </a:lnTo>
                    <a:lnTo>
                      <a:pt x="288" y="61"/>
                    </a:lnTo>
                    <a:lnTo>
                      <a:pt x="276" y="72"/>
                    </a:lnTo>
                    <a:lnTo>
                      <a:pt x="265" y="82"/>
                    </a:lnTo>
                    <a:lnTo>
                      <a:pt x="254" y="94"/>
                    </a:lnTo>
                    <a:lnTo>
                      <a:pt x="243" y="103"/>
                    </a:lnTo>
                    <a:lnTo>
                      <a:pt x="231" y="113"/>
                    </a:lnTo>
                    <a:lnTo>
                      <a:pt x="218" y="119"/>
                    </a:lnTo>
                    <a:lnTo>
                      <a:pt x="206" y="127"/>
                    </a:lnTo>
                    <a:lnTo>
                      <a:pt x="194" y="131"/>
                    </a:lnTo>
                    <a:lnTo>
                      <a:pt x="180" y="133"/>
                    </a:lnTo>
                    <a:lnTo>
                      <a:pt x="167" y="133"/>
                    </a:lnTo>
                    <a:lnTo>
                      <a:pt x="154" y="130"/>
                    </a:lnTo>
                    <a:lnTo>
                      <a:pt x="144" y="131"/>
                    </a:lnTo>
                    <a:lnTo>
                      <a:pt x="136" y="133"/>
                    </a:lnTo>
                    <a:lnTo>
                      <a:pt x="128" y="135"/>
                    </a:lnTo>
                    <a:lnTo>
                      <a:pt x="120" y="138"/>
                    </a:lnTo>
                    <a:lnTo>
                      <a:pt x="113" y="142"/>
                    </a:lnTo>
                    <a:lnTo>
                      <a:pt x="105" y="146"/>
                    </a:lnTo>
                    <a:lnTo>
                      <a:pt x="99" y="151"/>
                    </a:lnTo>
                    <a:lnTo>
                      <a:pt x="93" y="156"/>
                    </a:lnTo>
                    <a:lnTo>
                      <a:pt x="84" y="160"/>
                    </a:lnTo>
                    <a:lnTo>
                      <a:pt x="78" y="165"/>
                    </a:lnTo>
                    <a:lnTo>
                      <a:pt x="71" y="170"/>
                    </a:lnTo>
                    <a:lnTo>
                      <a:pt x="64" y="176"/>
                    </a:lnTo>
                    <a:lnTo>
                      <a:pt x="57" y="180"/>
                    </a:lnTo>
                    <a:lnTo>
                      <a:pt x="48" y="186"/>
                    </a:lnTo>
                    <a:lnTo>
                      <a:pt x="41" y="192"/>
                    </a:lnTo>
                    <a:lnTo>
                      <a:pt x="34" y="198"/>
                    </a:lnTo>
                    <a:lnTo>
                      <a:pt x="31" y="193"/>
                    </a:lnTo>
                    <a:lnTo>
                      <a:pt x="28" y="190"/>
                    </a:lnTo>
                    <a:lnTo>
                      <a:pt x="24" y="187"/>
                    </a:lnTo>
                    <a:lnTo>
                      <a:pt x="20" y="185"/>
                    </a:lnTo>
                    <a:lnTo>
                      <a:pt x="14" y="182"/>
                    </a:lnTo>
                    <a:lnTo>
                      <a:pt x="9" y="181"/>
                    </a:lnTo>
                    <a:lnTo>
                      <a:pt x="4" y="179"/>
                    </a:lnTo>
                    <a:lnTo>
                      <a:pt x="0" y="179"/>
                    </a:lnTo>
                    <a:lnTo>
                      <a:pt x="9" y="165"/>
                    </a:lnTo>
                    <a:lnTo>
                      <a:pt x="21" y="155"/>
                    </a:lnTo>
                    <a:lnTo>
                      <a:pt x="33" y="146"/>
                    </a:lnTo>
                    <a:lnTo>
                      <a:pt x="47" y="139"/>
                    </a:lnTo>
                    <a:lnTo>
                      <a:pt x="60" y="133"/>
                    </a:lnTo>
                    <a:lnTo>
                      <a:pt x="75" y="128"/>
                    </a:lnTo>
                    <a:lnTo>
                      <a:pt x="90" y="124"/>
                    </a:lnTo>
                    <a:lnTo>
                      <a:pt x="105" y="122"/>
                    </a:lnTo>
                    <a:lnTo>
                      <a:pt x="120" y="119"/>
                    </a:lnTo>
                    <a:lnTo>
                      <a:pt x="136" y="116"/>
                    </a:lnTo>
                    <a:lnTo>
                      <a:pt x="151" y="113"/>
                    </a:lnTo>
                    <a:lnTo>
                      <a:pt x="167" y="111"/>
                    </a:lnTo>
                    <a:lnTo>
                      <a:pt x="181" y="106"/>
                    </a:lnTo>
                    <a:lnTo>
                      <a:pt x="196" y="102"/>
                    </a:lnTo>
                    <a:lnTo>
                      <a:pt x="211" y="96"/>
                    </a:lnTo>
                    <a:lnTo>
                      <a:pt x="225" y="89"/>
                    </a:lnTo>
                    <a:lnTo>
                      <a:pt x="231" y="82"/>
                    </a:lnTo>
                    <a:lnTo>
                      <a:pt x="236" y="75"/>
                    </a:lnTo>
                    <a:lnTo>
                      <a:pt x="240" y="65"/>
                    </a:lnTo>
                    <a:lnTo>
                      <a:pt x="243" y="58"/>
                    </a:lnTo>
                    <a:lnTo>
                      <a:pt x="242" y="49"/>
                    </a:lnTo>
                    <a:lnTo>
                      <a:pt x="239" y="43"/>
                    </a:lnTo>
                    <a:lnTo>
                      <a:pt x="235" y="41"/>
                    </a:lnTo>
                    <a:lnTo>
                      <a:pt x="234" y="39"/>
                    </a:lnTo>
                    <a:lnTo>
                      <a:pt x="228" y="38"/>
                    </a:lnTo>
                    <a:lnTo>
                      <a:pt x="224" y="38"/>
                    </a:lnTo>
                    <a:lnTo>
                      <a:pt x="224" y="36"/>
                    </a:lnTo>
                    <a:lnTo>
                      <a:pt x="226" y="33"/>
                    </a:lnTo>
                    <a:lnTo>
                      <a:pt x="230" y="30"/>
                    </a:lnTo>
                    <a:lnTo>
                      <a:pt x="235" y="28"/>
                    </a:lnTo>
                    <a:lnTo>
                      <a:pt x="241" y="25"/>
                    </a:lnTo>
                    <a:lnTo>
                      <a:pt x="249" y="23"/>
                    </a:lnTo>
                    <a:lnTo>
                      <a:pt x="256" y="20"/>
                    </a:lnTo>
                    <a:lnTo>
                      <a:pt x="265" y="18"/>
                    </a:lnTo>
                    <a:lnTo>
                      <a:pt x="272" y="15"/>
                    </a:lnTo>
                    <a:lnTo>
                      <a:pt x="281" y="12"/>
                    </a:lnTo>
                    <a:lnTo>
                      <a:pt x="289" y="9"/>
                    </a:lnTo>
                    <a:lnTo>
                      <a:pt x="297" y="8"/>
                    </a:lnTo>
                    <a:lnTo>
                      <a:pt x="303" y="5"/>
                    </a:lnTo>
                    <a:lnTo>
                      <a:pt x="310" y="4"/>
                    </a:lnTo>
                    <a:lnTo>
                      <a:pt x="315" y="2"/>
                    </a:lnTo>
                    <a:lnTo>
                      <a:pt x="320"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19" name="Freeform 68"/>
              <p:cNvSpPr>
                <a:spLocks/>
              </p:cNvSpPr>
              <p:nvPr/>
            </p:nvSpPr>
            <p:spPr bwMode="auto">
              <a:xfrm>
                <a:off x="5563" y="1958"/>
                <a:ext cx="224" cy="296"/>
              </a:xfrm>
              <a:custGeom>
                <a:avLst/>
                <a:gdLst>
                  <a:gd name="T0" fmla="*/ 0 w 537"/>
                  <a:gd name="T1" fmla="*/ 0 h 708"/>
                  <a:gd name="T2" fmla="*/ 0 w 537"/>
                  <a:gd name="T3" fmla="*/ 0 h 708"/>
                  <a:gd name="T4" fmla="*/ 0 w 537"/>
                  <a:gd name="T5" fmla="*/ 0 h 708"/>
                  <a:gd name="T6" fmla="*/ 0 w 537"/>
                  <a:gd name="T7" fmla="*/ 0 h 708"/>
                  <a:gd name="T8" fmla="*/ 0 w 537"/>
                  <a:gd name="T9" fmla="*/ 0 h 708"/>
                  <a:gd name="T10" fmla="*/ 0 w 537"/>
                  <a:gd name="T11" fmla="*/ 0 h 708"/>
                  <a:gd name="T12" fmla="*/ 0 w 537"/>
                  <a:gd name="T13" fmla="*/ 0 h 708"/>
                  <a:gd name="T14" fmla="*/ 0 w 537"/>
                  <a:gd name="T15" fmla="*/ 0 h 708"/>
                  <a:gd name="T16" fmla="*/ 0 w 537"/>
                  <a:gd name="T17" fmla="*/ 0 h 708"/>
                  <a:gd name="T18" fmla="*/ 0 w 537"/>
                  <a:gd name="T19" fmla="*/ 0 h 708"/>
                  <a:gd name="T20" fmla="*/ 0 w 537"/>
                  <a:gd name="T21" fmla="*/ 0 h 708"/>
                  <a:gd name="T22" fmla="*/ 0 w 537"/>
                  <a:gd name="T23" fmla="*/ 0 h 708"/>
                  <a:gd name="T24" fmla="*/ 0 w 537"/>
                  <a:gd name="T25" fmla="*/ 0 h 708"/>
                  <a:gd name="T26" fmla="*/ 0 w 537"/>
                  <a:gd name="T27" fmla="*/ 0 h 708"/>
                  <a:gd name="T28" fmla="*/ 0 w 537"/>
                  <a:gd name="T29" fmla="*/ 0 h 708"/>
                  <a:gd name="T30" fmla="*/ 0 w 537"/>
                  <a:gd name="T31" fmla="*/ 0 h 708"/>
                  <a:gd name="T32" fmla="*/ 0 w 537"/>
                  <a:gd name="T33" fmla="*/ 0 h 708"/>
                  <a:gd name="T34" fmla="*/ 0 w 537"/>
                  <a:gd name="T35" fmla="*/ 0 h 708"/>
                  <a:gd name="T36" fmla="*/ 0 w 537"/>
                  <a:gd name="T37" fmla="*/ 0 h 708"/>
                  <a:gd name="T38" fmla="*/ 0 w 537"/>
                  <a:gd name="T39" fmla="*/ 0 h 708"/>
                  <a:gd name="T40" fmla="*/ 0 w 537"/>
                  <a:gd name="T41" fmla="*/ 0 h 708"/>
                  <a:gd name="T42" fmla="*/ 0 w 537"/>
                  <a:gd name="T43" fmla="*/ 0 h 708"/>
                  <a:gd name="T44" fmla="*/ 0 w 537"/>
                  <a:gd name="T45" fmla="*/ 0 h 708"/>
                  <a:gd name="T46" fmla="*/ 0 w 537"/>
                  <a:gd name="T47" fmla="*/ 0 h 708"/>
                  <a:gd name="T48" fmla="*/ 0 w 537"/>
                  <a:gd name="T49" fmla="*/ 0 h 708"/>
                  <a:gd name="T50" fmla="*/ 0 w 537"/>
                  <a:gd name="T51" fmla="*/ 0 h 708"/>
                  <a:gd name="T52" fmla="*/ 0 w 537"/>
                  <a:gd name="T53" fmla="*/ 0 h 708"/>
                  <a:gd name="T54" fmla="*/ 0 w 537"/>
                  <a:gd name="T55" fmla="*/ 0 h 708"/>
                  <a:gd name="T56" fmla="*/ 0 w 537"/>
                  <a:gd name="T57" fmla="*/ 0 h 708"/>
                  <a:gd name="T58" fmla="*/ 0 w 537"/>
                  <a:gd name="T59" fmla="*/ 0 h 708"/>
                  <a:gd name="T60" fmla="*/ 0 w 537"/>
                  <a:gd name="T61" fmla="*/ 0 h 708"/>
                  <a:gd name="T62" fmla="*/ 0 w 537"/>
                  <a:gd name="T63" fmla="*/ 0 h 708"/>
                  <a:gd name="T64" fmla="*/ 0 w 537"/>
                  <a:gd name="T65" fmla="*/ 0 h 708"/>
                  <a:gd name="T66" fmla="*/ 0 w 537"/>
                  <a:gd name="T67" fmla="*/ 0 h 708"/>
                  <a:gd name="T68" fmla="*/ 0 w 537"/>
                  <a:gd name="T69" fmla="*/ 0 h 708"/>
                  <a:gd name="T70" fmla="*/ 0 w 537"/>
                  <a:gd name="T71" fmla="*/ 0 h 708"/>
                  <a:gd name="T72" fmla="*/ 0 w 537"/>
                  <a:gd name="T73" fmla="*/ 0 h 708"/>
                  <a:gd name="T74" fmla="*/ 0 w 537"/>
                  <a:gd name="T75" fmla="*/ 0 h 708"/>
                  <a:gd name="T76" fmla="*/ 0 w 537"/>
                  <a:gd name="T77" fmla="*/ 0 h 708"/>
                  <a:gd name="T78" fmla="*/ 0 w 537"/>
                  <a:gd name="T79" fmla="*/ 0 h 708"/>
                  <a:gd name="T80" fmla="*/ 0 w 537"/>
                  <a:gd name="T81" fmla="*/ 0 h 708"/>
                  <a:gd name="T82" fmla="*/ 0 w 537"/>
                  <a:gd name="T83" fmla="*/ 0 h 708"/>
                  <a:gd name="T84" fmla="*/ 0 w 537"/>
                  <a:gd name="T85" fmla="*/ 0 h 708"/>
                  <a:gd name="T86" fmla="*/ 0 w 537"/>
                  <a:gd name="T87" fmla="*/ 0 h 708"/>
                  <a:gd name="T88" fmla="*/ 0 w 537"/>
                  <a:gd name="T89" fmla="*/ 0 h 708"/>
                  <a:gd name="T90" fmla="*/ 0 w 537"/>
                  <a:gd name="T91" fmla="*/ 0 h 708"/>
                  <a:gd name="T92" fmla="*/ 0 w 537"/>
                  <a:gd name="T93" fmla="*/ 0 h 708"/>
                  <a:gd name="T94" fmla="*/ 0 w 537"/>
                  <a:gd name="T95" fmla="*/ 0 h 708"/>
                  <a:gd name="T96" fmla="*/ 0 w 537"/>
                  <a:gd name="T97" fmla="*/ 0 h 708"/>
                  <a:gd name="T98" fmla="*/ 0 w 537"/>
                  <a:gd name="T99" fmla="*/ 0 h 708"/>
                  <a:gd name="T100" fmla="*/ 0 w 537"/>
                  <a:gd name="T101" fmla="*/ 0 h 708"/>
                  <a:gd name="T102" fmla="*/ 0 w 537"/>
                  <a:gd name="T103" fmla="*/ 0 h 708"/>
                  <a:gd name="T104" fmla="*/ 0 w 537"/>
                  <a:gd name="T105" fmla="*/ 0 h 708"/>
                  <a:gd name="T106" fmla="*/ 0 w 537"/>
                  <a:gd name="T107" fmla="*/ 0 h 708"/>
                  <a:gd name="T108" fmla="*/ 0 w 537"/>
                  <a:gd name="T109" fmla="*/ 0 h 708"/>
                  <a:gd name="T110" fmla="*/ 0 w 537"/>
                  <a:gd name="T111" fmla="*/ 0 h 708"/>
                  <a:gd name="T112" fmla="*/ 0 w 537"/>
                  <a:gd name="T113" fmla="*/ 0 h 7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7"/>
                  <a:gd name="T172" fmla="*/ 0 h 708"/>
                  <a:gd name="T173" fmla="*/ 537 w 537"/>
                  <a:gd name="T174" fmla="*/ 708 h 7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7" h="708">
                    <a:moveTo>
                      <a:pt x="403" y="2"/>
                    </a:moveTo>
                    <a:lnTo>
                      <a:pt x="412" y="1"/>
                    </a:lnTo>
                    <a:lnTo>
                      <a:pt x="421" y="0"/>
                    </a:lnTo>
                    <a:lnTo>
                      <a:pt x="429" y="0"/>
                    </a:lnTo>
                    <a:lnTo>
                      <a:pt x="439" y="1"/>
                    </a:lnTo>
                    <a:lnTo>
                      <a:pt x="446" y="1"/>
                    </a:lnTo>
                    <a:lnTo>
                      <a:pt x="456" y="2"/>
                    </a:lnTo>
                    <a:lnTo>
                      <a:pt x="464" y="3"/>
                    </a:lnTo>
                    <a:lnTo>
                      <a:pt x="473" y="5"/>
                    </a:lnTo>
                    <a:lnTo>
                      <a:pt x="481" y="7"/>
                    </a:lnTo>
                    <a:lnTo>
                      <a:pt x="488" y="9"/>
                    </a:lnTo>
                    <a:lnTo>
                      <a:pt x="497" y="11"/>
                    </a:lnTo>
                    <a:lnTo>
                      <a:pt x="505" y="14"/>
                    </a:lnTo>
                    <a:lnTo>
                      <a:pt x="513" y="17"/>
                    </a:lnTo>
                    <a:lnTo>
                      <a:pt x="521" y="22"/>
                    </a:lnTo>
                    <a:lnTo>
                      <a:pt x="528" y="25"/>
                    </a:lnTo>
                    <a:lnTo>
                      <a:pt x="537" y="30"/>
                    </a:lnTo>
                    <a:lnTo>
                      <a:pt x="532" y="32"/>
                    </a:lnTo>
                    <a:lnTo>
                      <a:pt x="527" y="35"/>
                    </a:lnTo>
                    <a:lnTo>
                      <a:pt x="522" y="35"/>
                    </a:lnTo>
                    <a:lnTo>
                      <a:pt x="516" y="36"/>
                    </a:lnTo>
                    <a:lnTo>
                      <a:pt x="509" y="35"/>
                    </a:lnTo>
                    <a:lnTo>
                      <a:pt x="503" y="33"/>
                    </a:lnTo>
                    <a:lnTo>
                      <a:pt x="496" y="32"/>
                    </a:lnTo>
                    <a:lnTo>
                      <a:pt x="488" y="30"/>
                    </a:lnTo>
                    <a:lnTo>
                      <a:pt x="481" y="28"/>
                    </a:lnTo>
                    <a:lnTo>
                      <a:pt x="474" y="26"/>
                    </a:lnTo>
                    <a:lnTo>
                      <a:pt x="466" y="24"/>
                    </a:lnTo>
                    <a:lnTo>
                      <a:pt x="459" y="24"/>
                    </a:lnTo>
                    <a:lnTo>
                      <a:pt x="451" y="23"/>
                    </a:lnTo>
                    <a:lnTo>
                      <a:pt x="445" y="25"/>
                    </a:lnTo>
                    <a:lnTo>
                      <a:pt x="439" y="27"/>
                    </a:lnTo>
                    <a:lnTo>
                      <a:pt x="433" y="32"/>
                    </a:lnTo>
                    <a:lnTo>
                      <a:pt x="439" y="32"/>
                    </a:lnTo>
                    <a:lnTo>
                      <a:pt x="445" y="32"/>
                    </a:lnTo>
                    <a:lnTo>
                      <a:pt x="449" y="32"/>
                    </a:lnTo>
                    <a:lnTo>
                      <a:pt x="456" y="34"/>
                    </a:lnTo>
                    <a:lnTo>
                      <a:pt x="461" y="35"/>
                    </a:lnTo>
                    <a:lnTo>
                      <a:pt x="466" y="37"/>
                    </a:lnTo>
                    <a:lnTo>
                      <a:pt x="471" y="39"/>
                    </a:lnTo>
                    <a:lnTo>
                      <a:pt x="478" y="42"/>
                    </a:lnTo>
                    <a:lnTo>
                      <a:pt x="482" y="43"/>
                    </a:lnTo>
                    <a:lnTo>
                      <a:pt x="487" y="46"/>
                    </a:lnTo>
                    <a:lnTo>
                      <a:pt x="492" y="48"/>
                    </a:lnTo>
                    <a:lnTo>
                      <a:pt x="497" y="52"/>
                    </a:lnTo>
                    <a:lnTo>
                      <a:pt x="502" y="55"/>
                    </a:lnTo>
                    <a:lnTo>
                      <a:pt x="506" y="60"/>
                    </a:lnTo>
                    <a:lnTo>
                      <a:pt x="512" y="63"/>
                    </a:lnTo>
                    <a:lnTo>
                      <a:pt x="517" y="68"/>
                    </a:lnTo>
                    <a:lnTo>
                      <a:pt x="506" y="67"/>
                    </a:lnTo>
                    <a:lnTo>
                      <a:pt x="498" y="66"/>
                    </a:lnTo>
                    <a:lnTo>
                      <a:pt x="487" y="64"/>
                    </a:lnTo>
                    <a:lnTo>
                      <a:pt x="479" y="62"/>
                    </a:lnTo>
                    <a:lnTo>
                      <a:pt x="468" y="61"/>
                    </a:lnTo>
                    <a:lnTo>
                      <a:pt x="460" y="59"/>
                    </a:lnTo>
                    <a:lnTo>
                      <a:pt x="449" y="57"/>
                    </a:lnTo>
                    <a:lnTo>
                      <a:pt x="441" y="56"/>
                    </a:lnTo>
                    <a:lnTo>
                      <a:pt x="431" y="54"/>
                    </a:lnTo>
                    <a:lnTo>
                      <a:pt x="422" y="53"/>
                    </a:lnTo>
                    <a:lnTo>
                      <a:pt x="412" y="53"/>
                    </a:lnTo>
                    <a:lnTo>
                      <a:pt x="404" y="54"/>
                    </a:lnTo>
                    <a:lnTo>
                      <a:pt x="394" y="55"/>
                    </a:lnTo>
                    <a:lnTo>
                      <a:pt x="386" y="58"/>
                    </a:lnTo>
                    <a:lnTo>
                      <a:pt x="376" y="62"/>
                    </a:lnTo>
                    <a:lnTo>
                      <a:pt x="369" y="67"/>
                    </a:lnTo>
                    <a:lnTo>
                      <a:pt x="373" y="68"/>
                    </a:lnTo>
                    <a:lnTo>
                      <a:pt x="379" y="69"/>
                    </a:lnTo>
                    <a:lnTo>
                      <a:pt x="385" y="69"/>
                    </a:lnTo>
                    <a:lnTo>
                      <a:pt x="393" y="70"/>
                    </a:lnTo>
                    <a:lnTo>
                      <a:pt x="400" y="70"/>
                    </a:lnTo>
                    <a:lnTo>
                      <a:pt x="407" y="70"/>
                    </a:lnTo>
                    <a:lnTo>
                      <a:pt x="412" y="71"/>
                    </a:lnTo>
                    <a:lnTo>
                      <a:pt x="419" y="75"/>
                    </a:lnTo>
                    <a:lnTo>
                      <a:pt x="418" y="78"/>
                    </a:lnTo>
                    <a:lnTo>
                      <a:pt x="415" y="81"/>
                    </a:lnTo>
                    <a:lnTo>
                      <a:pt x="410" y="84"/>
                    </a:lnTo>
                    <a:lnTo>
                      <a:pt x="405" y="87"/>
                    </a:lnTo>
                    <a:lnTo>
                      <a:pt x="398" y="89"/>
                    </a:lnTo>
                    <a:lnTo>
                      <a:pt x="391" y="90"/>
                    </a:lnTo>
                    <a:lnTo>
                      <a:pt x="384" y="92"/>
                    </a:lnTo>
                    <a:lnTo>
                      <a:pt x="375" y="95"/>
                    </a:lnTo>
                    <a:lnTo>
                      <a:pt x="368" y="96"/>
                    </a:lnTo>
                    <a:lnTo>
                      <a:pt x="361" y="98"/>
                    </a:lnTo>
                    <a:lnTo>
                      <a:pt x="355" y="99"/>
                    </a:lnTo>
                    <a:lnTo>
                      <a:pt x="351" y="101"/>
                    </a:lnTo>
                    <a:lnTo>
                      <a:pt x="348" y="102"/>
                    </a:lnTo>
                    <a:lnTo>
                      <a:pt x="348" y="104"/>
                    </a:lnTo>
                    <a:lnTo>
                      <a:pt x="350" y="106"/>
                    </a:lnTo>
                    <a:lnTo>
                      <a:pt x="356" y="109"/>
                    </a:lnTo>
                    <a:lnTo>
                      <a:pt x="357" y="110"/>
                    </a:lnTo>
                    <a:lnTo>
                      <a:pt x="350" y="119"/>
                    </a:lnTo>
                    <a:lnTo>
                      <a:pt x="347" y="128"/>
                    </a:lnTo>
                    <a:lnTo>
                      <a:pt x="344" y="138"/>
                    </a:lnTo>
                    <a:lnTo>
                      <a:pt x="343" y="147"/>
                    </a:lnTo>
                    <a:lnTo>
                      <a:pt x="342" y="157"/>
                    </a:lnTo>
                    <a:lnTo>
                      <a:pt x="343" y="166"/>
                    </a:lnTo>
                    <a:lnTo>
                      <a:pt x="344" y="175"/>
                    </a:lnTo>
                    <a:lnTo>
                      <a:pt x="347" y="185"/>
                    </a:lnTo>
                    <a:lnTo>
                      <a:pt x="347" y="194"/>
                    </a:lnTo>
                    <a:lnTo>
                      <a:pt x="349" y="203"/>
                    </a:lnTo>
                    <a:lnTo>
                      <a:pt x="350" y="213"/>
                    </a:lnTo>
                    <a:lnTo>
                      <a:pt x="352" y="222"/>
                    </a:lnTo>
                    <a:lnTo>
                      <a:pt x="352" y="232"/>
                    </a:lnTo>
                    <a:lnTo>
                      <a:pt x="352" y="241"/>
                    </a:lnTo>
                    <a:lnTo>
                      <a:pt x="350" y="250"/>
                    </a:lnTo>
                    <a:lnTo>
                      <a:pt x="349" y="260"/>
                    </a:lnTo>
                    <a:lnTo>
                      <a:pt x="349" y="261"/>
                    </a:lnTo>
                    <a:lnTo>
                      <a:pt x="344" y="261"/>
                    </a:lnTo>
                    <a:lnTo>
                      <a:pt x="339" y="264"/>
                    </a:lnTo>
                    <a:lnTo>
                      <a:pt x="335" y="267"/>
                    </a:lnTo>
                    <a:lnTo>
                      <a:pt x="331" y="270"/>
                    </a:lnTo>
                    <a:lnTo>
                      <a:pt x="324" y="276"/>
                    </a:lnTo>
                    <a:lnTo>
                      <a:pt x="318" y="282"/>
                    </a:lnTo>
                    <a:lnTo>
                      <a:pt x="310" y="287"/>
                    </a:lnTo>
                    <a:lnTo>
                      <a:pt x="302" y="289"/>
                    </a:lnTo>
                    <a:lnTo>
                      <a:pt x="297" y="288"/>
                    </a:lnTo>
                    <a:lnTo>
                      <a:pt x="292" y="288"/>
                    </a:lnTo>
                    <a:lnTo>
                      <a:pt x="288" y="285"/>
                    </a:lnTo>
                    <a:lnTo>
                      <a:pt x="282" y="282"/>
                    </a:lnTo>
                    <a:lnTo>
                      <a:pt x="282" y="288"/>
                    </a:lnTo>
                    <a:lnTo>
                      <a:pt x="283" y="293"/>
                    </a:lnTo>
                    <a:lnTo>
                      <a:pt x="282" y="296"/>
                    </a:lnTo>
                    <a:lnTo>
                      <a:pt x="281" y="300"/>
                    </a:lnTo>
                    <a:lnTo>
                      <a:pt x="277" y="305"/>
                    </a:lnTo>
                    <a:lnTo>
                      <a:pt x="272" y="307"/>
                    </a:lnTo>
                    <a:lnTo>
                      <a:pt x="264" y="305"/>
                    </a:lnTo>
                    <a:lnTo>
                      <a:pt x="255" y="302"/>
                    </a:lnTo>
                    <a:lnTo>
                      <a:pt x="251" y="298"/>
                    </a:lnTo>
                    <a:lnTo>
                      <a:pt x="245" y="296"/>
                    </a:lnTo>
                    <a:lnTo>
                      <a:pt x="240" y="293"/>
                    </a:lnTo>
                    <a:lnTo>
                      <a:pt x="235" y="289"/>
                    </a:lnTo>
                    <a:lnTo>
                      <a:pt x="230" y="282"/>
                    </a:lnTo>
                    <a:lnTo>
                      <a:pt x="225" y="278"/>
                    </a:lnTo>
                    <a:lnTo>
                      <a:pt x="219" y="274"/>
                    </a:lnTo>
                    <a:lnTo>
                      <a:pt x="215" y="271"/>
                    </a:lnTo>
                    <a:lnTo>
                      <a:pt x="207" y="269"/>
                    </a:lnTo>
                    <a:lnTo>
                      <a:pt x="200" y="267"/>
                    </a:lnTo>
                    <a:lnTo>
                      <a:pt x="194" y="266"/>
                    </a:lnTo>
                    <a:lnTo>
                      <a:pt x="187" y="266"/>
                    </a:lnTo>
                    <a:lnTo>
                      <a:pt x="178" y="266"/>
                    </a:lnTo>
                    <a:lnTo>
                      <a:pt x="171" y="268"/>
                    </a:lnTo>
                    <a:lnTo>
                      <a:pt x="163" y="270"/>
                    </a:lnTo>
                    <a:lnTo>
                      <a:pt x="157" y="272"/>
                    </a:lnTo>
                    <a:lnTo>
                      <a:pt x="149" y="275"/>
                    </a:lnTo>
                    <a:lnTo>
                      <a:pt x="141" y="278"/>
                    </a:lnTo>
                    <a:lnTo>
                      <a:pt x="135" y="282"/>
                    </a:lnTo>
                    <a:lnTo>
                      <a:pt x="130" y="288"/>
                    </a:lnTo>
                    <a:lnTo>
                      <a:pt x="137" y="288"/>
                    </a:lnTo>
                    <a:lnTo>
                      <a:pt x="144" y="289"/>
                    </a:lnTo>
                    <a:lnTo>
                      <a:pt x="153" y="289"/>
                    </a:lnTo>
                    <a:lnTo>
                      <a:pt x="161" y="289"/>
                    </a:lnTo>
                    <a:lnTo>
                      <a:pt x="170" y="289"/>
                    </a:lnTo>
                    <a:lnTo>
                      <a:pt x="178" y="291"/>
                    </a:lnTo>
                    <a:lnTo>
                      <a:pt x="188" y="292"/>
                    </a:lnTo>
                    <a:lnTo>
                      <a:pt x="197" y="295"/>
                    </a:lnTo>
                    <a:lnTo>
                      <a:pt x="205" y="296"/>
                    </a:lnTo>
                    <a:lnTo>
                      <a:pt x="213" y="299"/>
                    </a:lnTo>
                    <a:lnTo>
                      <a:pt x="219" y="303"/>
                    </a:lnTo>
                    <a:lnTo>
                      <a:pt x="226" y="308"/>
                    </a:lnTo>
                    <a:lnTo>
                      <a:pt x="231" y="314"/>
                    </a:lnTo>
                    <a:lnTo>
                      <a:pt x="235" y="319"/>
                    </a:lnTo>
                    <a:lnTo>
                      <a:pt x="239" y="327"/>
                    </a:lnTo>
                    <a:lnTo>
                      <a:pt x="242" y="336"/>
                    </a:lnTo>
                    <a:lnTo>
                      <a:pt x="232" y="332"/>
                    </a:lnTo>
                    <a:lnTo>
                      <a:pt x="221" y="328"/>
                    </a:lnTo>
                    <a:lnTo>
                      <a:pt x="212" y="325"/>
                    </a:lnTo>
                    <a:lnTo>
                      <a:pt x="203" y="322"/>
                    </a:lnTo>
                    <a:lnTo>
                      <a:pt x="194" y="319"/>
                    </a:lnTo>
                    <a:lnTo>
                      <a:pt x="185" y="317"/>
                    </a:lnTo>
                    <a:lnTo>
                      <a:pt x="176" y="315"/>
                    </a:lnTo>
                    <a:lnTo>
                      <a:pt x="167" y="315"/>
                    </a:lnTo>
                    <a:lnTo>
                      <a:pt x="158" y="314"/>
                    </a:lnTo>
                    <a:lnTo>
                      <a:pt x="148" y="314"/>
                    </a:lnTo>
                    <a:lnTo>
                      <a:pt x="139" y="315"/>
                    </a:lnTo>
                    <a:lnTo>
                      <a:pt x="130" y="317"/>
                    </a:lnTo>
                    <a:lnTo>
                      <a:pt x="120" y="319"/>
                    </a:lnTo>
                    <a:lnTo>
                      <a:pt x="112" y="323"/>
                    </a:lnTo>
                    <a:lnTo>
                      <a:pt x="102" y="327"/>
                    </a:lnTo>
                    <a:lnTo>
                      <a:pt x="94" y="333"/>
                    </a:lnTo>
                    <a:lnTo>
                      <a:pt x="100" y="333"/>
                    </a:lnTo>
                    <a:lnTo>
                      <a:pt x="108" y="333"/>
                    </a:lnTo>
                    <a:lnTo>
                      <a:pt x="116" y="333"/>
                    </a:lnTo>
                    <a:lnTo>
                      <a:pt x="125" y="334"/>
                    </a:lnTo>
                    <a:lnTo>
                      <a:pt x="134" y="334"/>
                    </a:lnTo>
                    <a:lnTo>
                      <a:pt x="143" y="335"/>
                    </a:lnTo>
                    <a:lnTo>
                      <a:pt x="153" y="337"/>
                    </a:lnTo>
                    <a:lnTo>
                      <a:pt x="163" y="340"/>
                    </a:lnTo>
                    <a:lnTo>
                      <a:pt x="172" y="343"/>
                    </a:lnTo>
                    <a:lnTo>
                      <a:pt x="180" y="346"/>
                    </a:lnTo>
                    <a:lnTo>
                      <a:pt x="188" y="350"/>
                    </a:lnTo>
                    <a:lnTo>
                      <a:pt x="197" y="355"/>
                    </a:lnTo>
                    <a:lnTo>
                      <a:pt x="202" y="360"/>
                    </a:lnTo>
                    <a:lnTo>
                      <a:pt x="207" y="366"/>
                    </a:lnTo>
                    <a:lnTo>
                      <a:pt x="211" y="374"/>
                    </a:lnTo>
                    <a:lnTo>
                      <a:pt x="215" y="383"/>
                    </a:lnTo>
                    <a:lnTo>
                      <a:pt x="213" y="383"/>
                    </a:lnTo>
                    <a:lnTo>
                      <a:pt x="213" y="384"/>
                    </a:lnTo>
                    <a:lnTo>
                      <a:pt x="207" y="379"/>
                    </a:lnTo>
                    <a:lnTo>
                      <a:pt x="201" y="375"/>
                    </a:lnTo>
                    <a:lnTo>
                      <a:pt x="196" y="373"/>
                    </a:lnTo>
                    <a:lnTo>
                      <a:pt x="189" y="371"/>
                    </a:lnTo>
                    <a:lnTo>
                      <a:pt x="182" y="368"/>
                    </a:lnTo>
                    <a:lnTo>
                      <a:pt x="178" y="367"/>
                    </a:lnTo>
                    <a:lnTo>
                      <a:pt x="170" y="366"/>
                    </a:lnTo>
                    <a:lnTo>
                      <a:pt x="165" y="366"/>
                    </a:lnTo>
                    <a:lnTo>
                      <a:pt x="159" y="365"/>
                    </a:lnTo>
                    <a:lnTo>
                      <a:pt x="152" y="365"/>
                    </a:lnTo>
                    <a:lnTo>
                      <a:pt x="145" y="366"/>
                    </a:lnTo>
                    <a:lnTo>
                      <a:pt x="140" y="367"/>
                    </a:lnTo>
                    <a:lnTo>
                      <a:pt x="133" y="367"/>
                    </a:lnTo>
                    <a:lnTo>
                      <a:pt x="127" y="369"/>
                    </a:lnTo>
                    <a:lnTo>
                      <a:pt x="122" y="370"/>
                    </a:lnTo>
                    <a:lnTo>
                      <a:pt x="118" y="372"/>
                    </a:lnTo>
                    <a:lnTo>
                      <a:pt x="124" y="373"/>
                    </a:lnTo>
                    <a:lnTo>
                      <a:pt x="132" y="376"/>
                    </a:lnTo>
                    <a:lnTo>
                      <a:pt x="139" y="379"/>
                    </a:lnTo>
                    <a:lnTo>
                      <a:pt x="145" y="383"/>
                    </a:lnTo>
                    <a:lnTo>
                      <a:pt x="150" y="387"/>
                    </a:lnTo>
                    <a:lnTo>
                      <a:pt x="155" y="392"/>
                    </a:lnTo>
                    <a:lnTo>
                      <a:pt x="159" y="397"/>
                    </a:lnTo>
                    <a:lnTo>
                      <a:pt x="162" y="403"/>
                    </a:lnTo>
                    <a:lnTo>
                      <a:pt x="163" y="411"/>
                    </a:lnTo>
                    <a:lnTo>
                      <a:pt x="159" y="419"/>
                    </a:lnTo>
                    <a:lnTo>
                      <a:pt x="154" y="421"/>
                    </a:lnTo>
                    <a:lnTo>
                      <a:pt x="147" y="422"/>
                    </a:lnTo>
                    <a:lnTo>
                      <a:pt x="139" y="423"/>
                    </a:lnTo>
                    <a:lnTo>
                      <a:pt x="128" y="423"/>
                    </a:lnTo>
                    <a:lnTo>
                      <a:pt x="122" y="425"/>
                    </a:lnTo>
                    <a:lnTo>
                      <a:pt x="118" y="427"/>
                    </a:lnTo>
                    <a:lnTo>
                      <a:pt x="113" y="428"/>
                    </a:lnTo>
                    <a:lnTo>
                      <a:pt x="108" y="430"/>
                    </a:lnTo>
                    <a:lnTo>
                      <a:pt x="103" y="432"/>
                    </a:lnTo>
                    <a:lnTo>
                      <a:pt x="98" y="435"/>
                    </a:lnTo>
                    <a:lnTo>
                      <a:pt x="94" y="438"/>
                    </a:lnTo>
                    <a:lnTo>
                      <a:pt x="90" y="440"/>
                    </a:lnTo>
                    <a:lnTo>
                      <a:pt x="82" y="446"/>
                    </a:lnTo>
                    <a:lnTo>
                      <a:pt x="75" y="453"/>
                    </a:lnTo>
                    <a:lnTo>
                      <a:pt x="71" y="457"/>
                    </a:lnTo>
                    <a:lnTo>
                      <a:pt x="67" y="462"/>
                    </a:lnTo>
                    <a:lnTo>
                      <a:pt x="65" y="467"/>
                    </a:lnTo>
                    <a:lnTo>
                      <a:pt x="63" y="473"/>
                    </a:lnTo>
                    <a:lnTo>
                      <a:pt x="69" y="469"/>
                    </a:lnTo>
                    <a:lnTo>
                      <a:pt x="76" y="467"/>
                    </a:lnTo>
                    <a:lnTo>
                      <a:pt x="83" y="464"/>
                    </a:lnTo>
                    <a:lnTo>
                      <a:pt x="91" y="461"/>
                    </a:lnTo>
                    <a:lnTo>
                      <a:pt x="99" y="458"/>
                    </a:lnTo>
                    <a:lnTo>
                      <a:pt x="106" y="455"/>
                    </a:lnTo>
                    <a:lnTo>
                      <a:pt x="114" y="452"/>
                    </a:lnTo>
                    <a:lnTo>
                      <a:pt x="122" y="450"/>
                    </a:lnTo>
                    <a:lnTo>
                      <a:pt x="129" y="448"/>
                    </a:lnTo>
                    <a:lnTo>
                      <a:pt x="137" y="447"/>
                    </a:lnTo>
                    <a:lnTo>
                      <a:pt x="144" y="447"/>
                    </a:lnTo>
                    <a:lnTo>
                      <a:pt x="152" y="448"/>
                    </a:lnTo>
                    <a:lnTo>
                      <a:pt x="159" y="449"/>
                    </a:lnTo>
                    <a:lnTo>
                      <a:pt x="167" y="451"/>
                    </a:lnTo>
                    <a:lnTo>
                      <a:pt x="174" y="455"/>
                    </a:lnTo>
                    <a:lnTo>
                      <a:pt x="180" y="461"/>
                    </a:lnTo>
                    <a:lnTo>
                      <a:pt x="174" y="462"/>
                    </a:lnTo>
                    <a:lnTo>
                      <a:pt x="167" y="465"/>
                    </a:lnTo>
                    <a:lnTo>
                      <a:pt x="159" y="467"/>
                    </a:lnTo>
                    <a:lnTo>
                      <a:pt x="154" y="469"/>
                    </a:lnTo>
                    <a:lnTo>
                      <a:pt x="147" y="472"/>
                    </a:lnTo>
                    <a:lnTo>
                      <a:pt x="141" y="475"/>
                    </a:lnTo>
                    <a:lnTo>
                      <a:pt x="134" y="478"/>
                    </a:lnTo>
                    <a:lnTo>
                      <a:pt x="128" y="482"/>
                    </a:lnTo>
                    <a:lnTo>
                      <a:pt x="120" y="485"/>
                    </a:lnTo>
                    <a:lnTo>
                      <a:pt x="114" y="487"/>
                    </a:lnTo>
                    <a:lnTo>
                      <a:pt x="106" y="490"/>
                    </a:lnTo>
                    <a:lnTo>
                      <a:pt x="101" y="494"/>
                    </a:lnTo>
                    <a:lnTo>
                      <a:pt x="94" y="497"/>
                    </a:lnTo>
                    <a:lnTo>
                      <a:pt x="86" y="499"/>
                    </a:lnTo>
                    <a:lnTo>
                      <a:pt x="80" y="502"/>
                    </a:lnTo>
                    <a:lnTo>
                      <a:pt x="74" y="505"/>
                    </a:lnTo>
                    <a:lnTo>
                      <a:pt x="76" y="507"/>
                    </a:lnTo>
                    <a:lnTo>
                      <a:pt x="82" y="509"/>
                    </a:lnTo>
                    <a:lnTo>
                      <a:pt x="86" y="509"/>
                    </a:lnTo>
                    <a:lnTo>
                      <a:pt x="93" y="510"/>
                    </a:lnTo>
                    <a:lnTo>
                      <a:pt x="99" y="509"/>
                    </a:lnTo>
                    <a:lnTo>
                      <a:pt x="105" y="508"/>
                    </a:lnTo>
                    <a:lnTo>
                      <a:pt x="113" y="507"/>
                    </a:lnTo>
                    <a:lnTo>
                      <a:pt x="121" y="506"/>
                    </a:lnTo>
                    <a:lnTo>
                      <a:pt x="128" y="504"/>
                    </a:lnTo>
                    <a:lnTo>
                      <a:pt x="135" y="503"/>
                    </a:lnTo>
                    <a:lnTo>
                      <a:pt x="141" y="502"/>
                    </a:lnTo>
                    <a:lnTo>
                      <a:pt x="150" y="502"/>
                    </a:lnTo>
                    <a:lnTo>
                      <a:pt x="156" y="502"/>
                    </a:lnTo>
                    <a:lnTo>
                      <a:pt x="162" y="504"/>
                    </a:lnTo>
                    <a:lnTo>
                      <a:pt x="168" y="507"/>
                    </a:lnTo>
                    <a:lnTo>
                      <a:pt x="174" y="512"/>
                    </a:lnTo>
                    <a:lnTo>
                      <a:pt x="167" y="517"/>
                    </a:lnTo>
                    <a:lnTo>
                      <a:pt x="159" y="520"/>
                    </a:lnTo>
                    <a:lnTo>
                      <a:pt x="153" y="520"/>
                    </a:lnTo>
                    <a:lnTo>
                      <a:pt x="148" y="521"/>
                    </a:lnTo>
                    <a:lnTo>
                      <a:pt x="142" y="522"/>
                    </a:lnTo>
                    <a:lnTo>
                      <a:pt x="139" y="523"/>
                    </a:lnTo>
                    <a:lnTo>
                      <a:pt x="133" y="523"/>
                    </a:lnTo>
                    <a:lnTo>
                      <a:pt x="128" y="524"/>
                    </a:lnTo>
                    <a:lnTo>
                      <a:pt x="123" y="525"/>
                    </a:lnTo>
                    <a:lnTo>
                      <a:pt x="121" y="527"/>
                    </a:lnTo>
                    <a:lnTo>
                      <a:pt x="118" y="530"/>
                    </a:lnTo>
                    <a:lnTo>
                      <a:pt x="116" y="534"/>
                    </a:lnTo>
                    <a:lnTo>
                      <a:pt x="115" y="538"/>
                    </a:lnTo>
                    <a:lnTo>
                      <a:pt x="116" y="544"/>
                    </a:lnTo>
                    <a:lnTo>
                      <a:pt x="111" y="543"/>
                    </a:lnTo>
                    <a:lnTo>
                      <a:pt x="107" y="545"/>
                    </a:lnTo>
                    <a:lnTo>
                      <a:pt x="103" y="548"/>
                    </a:lnTo>
                    <a:lnTo>
                      <a:pt x="101" y="553"/>
                    </a:lnTo>
                    <a:lnTo>
                      <a:pt x="99" y="557"/>
                    </a:lnTo>
                    <a:lnTo>
                      <a:pt x="98" y="561"/>
                    </a:lnTo>
                    <a:lnTo>
                      <a:pt x="96" y="565"/>
                    </a:lnTo>
                    <a:lnTo>
                      <a:pt x="95" y="570"/>
                    </a:lnTo>
                    <a:lnTo>
                      <a:pt x="100" y="567"/>
                    </a:lnTo>
                    <a:lnTo>
                      <a:pt x="103" y="565"/>
                    </a:lnTo>
                    <a:lnTo>
                      <a:pt x="109" y="563"/>
                    </a:lnTo>
                    <a:lnTo>
                      <a:pt x="114" y="561"/>
                    </a:lnTo>
                    <a:lnTo>
                      <a:pt x="119" y="559"/>
                    </a:lnTo>
                    <a:lnTo>
                      <a:pt x="123" y="557"/>
                    </a:lnTo>
                    <a:lnTo>
                      <a:pt x="129" y="555"/>
                    </a:lnTo>
                    <a:lnTo>
                      <a:pt x="134" y="554"/>
                    </a:lnTo>
                    <a:lnTo>
                      <a:pt x="139" y="551"/>
                    </a:lnTo>
                    <a:lnTo>
                      <a:pt x="143" y="550"/>
                    </a:lnTo>
                    <a:lnTo>
                      <a:pt x="149" y="548"/>
                    </a:lnTo>
                    <a:lnTo>
                      <a:pt x="154" y="547"/>
                    </a:lnTo>
                    <a:lnTo>
                      <a:pt x="159" y="546"/>
                    </a:lnTo>
                    <a:lnTo>
                      <a:pt x="165" y="546"/>
                    </a:lnTo>
                    <a:lnTo>
                      <a:pt x="171" y="546"/>
                    </a:lnTo>
                    <a:lnTo>
                      <a:pt x="178" y="547"/>
                    </a:lnTo>
                    <a:lnTo>
                      <a:pt x="178" y="556"/>
                    </a:lnTo>
                    <a:lnTo>
                      <a:pt x="175" y="564"/>
                    </a:lnTo>
                    <a:lnTo>
                      <a:pt x="170" y="569"/>
                    </a:lnTo>
                    <a:lnTo>
                      <a:pt x="165" y="574"/>
                    </a:lnTo>
                    <a:lnTo>
                      <a:pt x="158" y="578"/>
                    </a:lnTo>
                    <a:lnTo>
                      <a:pt x="150" y="581"/>
                    </a:lnTo>
                    <a:lnTo>
                      <a:pt x="141" y="582"/>
                    </a:lnTo>
                    <a:lnTo>
                      <a:pt x="132" y="585"/>
                    </a:lnTo>
                    <a:lnTo>
                      <a:pt x="122" y="587"/>
                    </a:lnTo>
                    <a:lnTo>
                      <a:pt x="114" y="590"/>
                    </a:lnTo>
                    <a:lnTo>
                      <a:pt x="106" y="592"/>
                    </a:lnTo>
                    <a:lnTo>
                      <a:pt x="101" y="598"/>
                    </a:lnTo>
                    <a:lnTo>
                      <a:pt x="94" y="602"/>
                    </a:lnTo>
                    <a:lnTo>
                      <a:pt x="92" y="611"/>
                    </a:lnTo>
                    <a:lnTo>
                      <a:pt x="91" y="619"/>
                    </a:lnTo>
                    <a:lnTo>
                      <a:pt x="94" y="631"/>
                    </a:lnTo>
                    <a:lnTo>
                      <a:pt x="98" y="630"/>
                    </a:lnTo>
                    <a:lnTo>
                      <a:pt x="103" y="629"/>
                    </a:lnTo>
                    <a:lnTo>
                      <a:pt x="108" y="627"/>
                    </a:lnTo>
                    <a:lnTo>
                      <a:pt x="113" y="625"/>
                    </a:lnTo>
                    <a:lnTo>
                      <a:pt x="119" y="622"/>
                    </a:lnTo>
                    <a:lnTo>
                      <a:pt x="123" y="621"/>
                    </a:lnTo>
                    <a:lnTo>
                      <a:pt x="129" y="618"/>
                    </a:lnTo>
                    <a:lnTo>
                      <a:pt x="135" y="617"/>
                    </a:lnTo>
                    <a:lnTo>
                      <a:pt x="140" y="615"/>
                    </a:lnTo>
                    <a:lnTo>
                      <a:pt x="145" y="614"/>
                    </a:lnTo>
                    <a:lnTo>
                      <a:pt x="150" y="613"/>
                    </a:lnTo>
                    <a:lnTo>
                      <a:pt x="157" y="613"/>
                    </a:lnTo>
                    <a:lnTo>
                      <a:pt x="161" y="613"/>
                    </a:lnTo>
                    <a:lnTo>
                      <a:pt x="168" y="614"/>
                    </a:lnTo>
                    <a:lnTo>
                      <a:pt x="173" y="616"/>
                    </a:lnTo>
                    <a:lnTo>
                      <a:pt x="178" y="619"/>
                    </a:lnTo>
                    <a:lnTo>
                      <a:pt x="170" y="619"/>
                    </a:lnTo>
                    <a:lnTo>
                      <a:pt x="161" y="621"/>
                    </a:lnTo>
                    <a:lnTo>
                      <a:pt x="153" y="624"/>
                    </a:lnTo>
                    <a:lnTo>
                      <a:pt x="145" y="630"/>
                    </a:lnTo>
                    <a:lnTo>
                      <a:pt x="137" y="634"/>
                    </a:lnTo>
                    <a:lnTo>
                      <a:pt x="130" y="639"/>
                    </a:lnTo>
                    <a:lnTo>
                      <a:pt x="122" y="645"/>
                    </a:lnTo>
                    <a:lnTo>
                      <a:pt x="119" y="651"/>
                    </a:lnTo>
                    <a:lnTo>
                      <a:pt x="113" y="655"/>
                    </a:lnTo>
                    <a:lnTo>
                      <a:pt x="112" y="659"/>
                    </a:lnTo>
                    <a:lnTo>
                      <a:pt x="111" y="663"/>
                    </a:lnTo>
                    <a:lnTo>
                      <a:pt x="113" y="667"/>
                    </a:lnTo>
                    <a:lnTo>
                      <a:pt x="118" y="668"/>
                    </a:lnTo>
                    <a:lnTo>
                      <a:pt x="124" y="668"/>
                    </a:lnTo>
                    <a:lnTo>
                      <a:pt x="135" y="668"/>
                    </a:lnTo>
                    <a:lnTo>
                      <a:pt x="150" y="665"/>
                    </a:lnTo>
                    <a:lnTo>
                      <a:pt x="156" y="669"/>
                    </a:lnTo>
                    <a:lnTo>
                      <a:pt x="163" y="670"/>
                    </a:lnTo>
                    <a:lnTo>
                      <a:pt x="154" y="677"/>
                    </a:lnTo>
                    <a:lnTo>
                      <a:pt x="144" y="685"/>
                    </a:lnTo>
                    <a:lnTo>
                      <a:pt x="132" y="692"/>
                    </a:lnTo>
                    <a:lnTo>
                      <a:pt x="121" y="697"/>
                    </a:lnTo>
                    <a:lnTo>
                      <a:pt x="108" y="702"/>
                    </a:lnTo>
                    <a:lnTo>
                      <a:pt x="95" y="706"/>
                    </a:lnTo>
                    <a:lnTo>
                      <a:pt x="82" y="707"/>
                    </a:lnTo>
                    <a:lnTo>
                      <a:pt x="70" y="708"/>
                    </a:lnTo>
                    <a:lnTo>
                      <a:pt x="57" y="706"/>
                    </a:lnTo>
                    <a:lnTo>
                      <a:pt x="45" y="704"/>
                    </a:lnTo>
                    <a:lnTo>
                      <a:pt x="35" y="698"/>
                    </a:lnTo>
                    <a:lnTo>
                      <a:pt x="26" y="692"/>
                    </a:lnTo>
                    <a:lnTo>
                      <a:pt x="18" y="682"/>
                    </a:lnTo>
                    <a:lnTo>
                      <a:pt x="12" y="671"/>
                    </a:lnTo>
                    <a:lnTo>
                      <a:pt x="8" y="657"/>
                    </a:lnTo>
                    <a:lnTo>
                      <a:pt x="7" y="641"/>
                    </a:lnTo>
                    <a:lnTo>
                      <a:pt x="1" y="624"/>
                    </a:lnTo>
                    <a:lnTo>
                      <a:pt x="0" y="609"/>
                    </a:lnTo>
                    <a:lnTo>
                      <a:pt x="1" y="594"/>
                    </a:lnTo>
                    <a:lnTo>
                      <a:pt x="4" y="581"/>
                    </a:lnTo>
                    <a:lnTo>
                      <a:pt x="8" y="568"/>
                    </a:lnTo>
                    <a:lnTo>
                      <a:pt x="15" y="556"/>
                    </a:lnTo>
                    <a:lnTo>
                      <a:pt x="22" y="544"/>
                    </a:lnTo>
                    <a:lnTo>
                      <a:pt x="29" y="535"/>
                    </a:lnTo>
                    <a:lnTo>
                      <a:pt x="34" y="523"/>
                    </a:lnTo>
                    <a:lnTo>
                      <a:pt x="40" y="512"/>
                    </a:lnTo>
                    <a:lnTo>
                      <a:pt x="44" y="501"/>
                    </a:lnTo>
                    <a:lnTo>
                      <a:pt x="45" y="490"/>
                    </a:lnTo>
                    <a:lnTo>
                      <a:pt x="44" y="478"/>
                    </a:lnTo>
                    <a:lnTo>
                      <a:pt x="39" y="466"/>
                    </a:lnTo>
                    <a:lnTo>
                      <a:pt x="30" y="454"/>
                    </a:lnTo>
                    <a:lnTo>
                      <a:pt x="18" y="442"/>
                    </a:lnTo>
                    <a:lnTo>
                      <a:pt x="7" y="413"/>
                    </a:lnTo>
                    <a:lnTo>
                      <a:pt x="5" y="387"/>
                    </a:lnTo>
                    <a:lnTo>
                      <a:pt x="7" y="361"/>
                    </a:lnTo>
                    <a:lnTo>
                      <a:pt x="16" y="337"/>
                    </a:lnTo>
                    <a:lnTo>
                      <a:pt x="28" y="314"/>
                    </a:lnTo>
                    <a:lnTo>
                      <a:pt x="44" y="295"/>
                    </a:lnTo>
                    <a:lnTo>
                      <a:pt x="64" y="276"/>
                    </a:lnTo>
                    <a:lnTo>
                      <a:pt x="87" y="260"/>
                    </a:lnTo>
                    <a:lnTo>
                      <a:pt x="111" y="247"/>
                    </a:lnTo>
                    <a:lnTo>
                      <a:pt x="138" y="238"/>
                    </a:lnTo>
                    <a:lnTo>
                      <a:pt x="164" y="231"/>
                    </a:lnTo>
                    <a:lnTo>
                      <a:pt x="192" y="229"/>
                    </a:lnTo>
                    <a:lnTo>
                      <a:pt x="217" y="230"/>
                    </a:lnTo>
                    <a:lnTo>
                      <a:pt x="244" y="236"/>
                    </a:lnTo>
                    <a:lnTo>
                      <a:pt x="269" y="246"/>
                    </a:lnTo>
                    <a:lnTo>
                      <a:pt x="291" y="261"/>
                    </a:lnTo>
                    <a:lnTo>
                      <a:pt x="297" y="262"/>
                    </a:lnTo>
                    <a:lnTo>
                      <a:pt x="303" y="263"/>
                    </a:lnTo>
                    <a:lnTo>
                      <a:pt x="298" y="251"/>
                    </a:lnTo>
                    <a:lnTo>
                      <a:pt x="291" y="241"/>
                    </a:lnTo>
                    <a:lnTo>
                      <a:pt x="282" y="231"/>
                    </a:lnTo>
                    <a:lnTo>
                      <a:pt x="273" y="222"/>
                    </a:lnTo>
                    <a:lnTo>
                      <a:pt x="262" y="213"/>
                    </a:lnTo>
                    <a:lnTo>
                      <a:pt x="252" y="203"/>
                    </a:lnTo>
                    <a:lnTo>
                      <a:pt x="240" y="195"/>
                    </a:lnTo>
                    <a:lnTo>
                      <a:pt x="231" y="186"/>
                    </a:lnTo>
                    <a:lnTo>
                      <a:pt x="220" y="177"/>
                    </a:lnTo>
                    <a:lnTo>
                      <a:pt x="214" y="167"/>
                    </a:lnTo>
                    <a:lnTo>
                      <a:pt x="208" y="157"/>
                    </a:lnTo>
                    <a:lnTo>
                      <a:pt x="206" y="147"/>
                    </a:lnTo>
                    <a:lnTo>
                      <a:pt x="206" y="136"/>
                    </a:lnTo>
                    <a:lnTo>
                      <a:pt x="210" y="124"/>
                    </a:lnTo>
                    <a:lnTo>
                      <a:pt x="217" y="110"/>
                    </a:lnTo>
                    <a:lnTo>
                      <a:pt x="232" y="97"/>
                    </a:lnTo>
                    <a:lnTo>
                      <a:pt x="239" y="85"/>
                    </a:lnTo>
                    <a:lnTo>
                      <a:pt x="248" y="74"/>
                    </a:lnTo>
                    <a:lnTo>
                      <a:pt x="256" y="64"/>
                    </a:lnTo>
                    <a:lnTo>
                      <a:pt x="267" y="56"/>
                    </a:lnTo>
                    <a:lnTo>
                      <a:pt x="276" y="48"/>
                    </a:lnTo>
                    <a:lnTo>
                      <a:pt x="287" y="41"/>
                    </a:lnTo>
                    <a:lnTo>
                      <a:pt x="298" y="34"/>
                    </a:lnTo>
                    <a:lnTo>
                      <a:pt x="310" y="29"/>
                    </a:lnTo>
                    <a:lnTo>
                      <a:pt x="319" y="23"/>
                    </a:lnTo>
                    <a:lnTo>
                      <a:pt x="331" y="19"/>
                    </a:lnTo>
                    <a:lnTo>
                      <a:pt x="342" y="14"/>
                    </a:lnTo>
                    <a:lnTo>
                      <a:pt x="355" y="11"/>
                    </a:lnTo>
                    <a:lnTo>
                      <a:pt x="366" y="8"/>
                    </a:lnTo>
                    <a:lnTo>
                      <a:pt x="378" y="5"/>
                    </a:lnTo>
                    <a:lnTo>
                      <a:pt x="390" y="4"/>
                    </a:lnTo>
                    <a:lnTo>
                      <a:pt x="403"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0" name="Freeform 69"/>
              <p:cNvSpPr>
                <a:spLocks/>
              </p:cNvSpPr>
              <p:nvPr/>
            </p:nvSpPr>
            <p:spPr bwMode="auto">
              <a:xfrm>
                <a:off x="5728" y="1957"/>
                <a:ext cx="142" cy="121"/>
              </a:xfrm>
              <a:custGeom>
                <a:avLst/>
                <a:gdLst>
                  <a:gd name="T0" fmla="*/ 0 w 339"/>
                  <a:gd name="T1" fmla="*/ 0 h 271"/>
                  <a:gd name="T2" fmla="*/ 0 w 339"/>
                  <a:gd name="T3" fmla="*/ 0 h 271"/>
                  <a:gd name="T4" fmla="*/ 0 w 339"/>
                  <a:gd name="T5" fmla="*/ 0 h 271"/>
                  <a:gd name="T6" fmla="*/ 0 w 339"/>
                  <a:gd name="T7" fmla="*/ 0 h 271"/>
                  <a:gd name="T8" fmla="*/ 0 w 339"/>
                  <a:gd name="T9" fmla="*/ 0 h 271"/>
                  <a:gd name="T10" fmla="*/ 0 w 339"/>
                  <a:gd name="T11" fmla="*/ 0 h 271"/>
                  <a:gd name="T12" fmla="*/ 0 w 339"/>
                  <a:gd name="T13" fmla="*/ 0 h 271"/>
                  <a:gd name="T14" fmla="*/ 0 w 339"/>
                  <a:gd name="T15" fmla="*/ 0 h 271"/>
                  <a:gd name="T16" fmla="*/ 0 w 339"/>
                  <a:gd name="T17" fmla="*/ 0 h 271"/>
                  <a:gd name="T18" fmla="*/ 0 w 339"/>
                  <a:gd name="T19" fmla="*/ 0 h 271"/>
                  <a:gd name="T20" fmla="*/ 0 w 339"/>
                  <a:gd name="T21" fmla="*/ 0 h 271"/>
                  <a:gd name="T22" fmla="*/ 0 w 339"/>
                  <a:gd name="T23" fmla="*/ 0 h 271"/>
                  <a:gd name="T24" fmla="*/ 0 w 339"/>
                  <a:gd name="T25" fmla="*/ 0 h 271"/>
                  <a:gd name="T26" fmla="*/ 0 w 339"/>
                  <a:gd name="T27" fmla="*/ 0 h 271"/>
                  <a:gd name="T28" fmla="*/ 0 w 339"/>
                  <a:gd name="T29" fmla="*/ 0 h 271"/>
                  <a:gd name="T30" fmla="*/ 0 w 339"/>
                  <a:gd name="T31" fmla="*/ 0 h 271"/>
                  <a:gd name="T32" fmla="*/ 0 w 339"/>
                  <a:gd name="T33" fmla="*/ 0 h 271"/>
                  <a:gd name="T34" fmla="*/ 0 w 339"/>
                  <a:gd name="T35" fmla="*/ 0 h 271"/>
                  <a:gd name="T36" fmla="*/ 0 w 339"/>
                  <a:gd name="T37" fmla="*/ 0 h 271"/>
                  <a:gd name="T38" fmla="*/ 0 w 339"/>
                  <a:gd name="T39" fmla="*/ 0 h 271"/>
                  <a:gd name="T40" fmla="*/ 0 w 339"/>
                  <a:gd name="T41" fmla="*/ 0 h 271"/>
                  <a:gd name="T42" fmla="*/ 0 w 339"/>
                  <a:gd name="T43" fmla="*/ 0 h 271"/>
                  <a:gd name="T44" fmla="*/ 0 w 339"/>
                  <a:gd name="T45" fmla="*/ 0 h 271"/>
                  <a:gd name="T46" fmla="*/ 0 w 339"/>
                  <a:gd name="T47" fmla="*/ 0 h 271"/>
                  <a:gd name="T48" fmla="*/ 0 w 339"/>
                  <a:gd name="T49" fmla="*/ 0 h 271"/>
                  <a:gd name="T50" fmla="*/ 0 w 339"/>
                  <a:gd name="T51" fmla="*/ 0 h 271"/>
                  <a:gd name="T52" fmla="*/ 0 w 339"/>
                  <a:gd name="T53" fmla="*/ 0 h 271"/>
                  <a:gd name="T54" fmla="*/ 0 w 339"/>
                  <a:gd name="T55" fmla="*/ 0 h 271"/>
                  <a:gd name="T56" fmla="*/ 0 w 339"/>
                  <a:gd name="T57" fmla="*/ 0 h 271"/>
                  <a:gd name="T58" fmla="*/ 0 w 339"/>
                  <a:gd name="T59" fmla="*/ 0 h 271"/>
                  <a:gd name="T60" fmla="*/ 0 w 339"/>
                  <a:gd name="T61" fmla="*/ 0 h 271"/>
                  <a:gd name="T62" fmla="*/ 0 w 339"/>
                  <a:gd name="T63" fmla="*/ 0 h 271"/>
                  <a:gd name="T64" fmla="*/ 0 w 339"/>
                  <a:gd name="T65" fmla="*/ 0 h 271"/>
                  <a:gd name="T66" fmla="*/ 0 w 339"/>
                  <a:gd name="T67" fmla="*/ 0 h 271"/>
                  <a:gd name="T68" fmla="*/ 0 w 339"/>
                  <a:gd name="T69" fmla="*/ 0 h 271"/>
                  <a:gd name="T70" fmla="*/ 0 w 339"/>
                  <a:gd name="T71" fmla="*/ 0 h 271"/>
                  <a:gd name="T72" fmla="*/ 0 w 339"/>
                  <a:gd name="T73" fmla="*/ 0 h 271"/>
                  <a:gd name="T74" fmla="*/ 0 w 339"/>
                  <a:gd name="T75" fmla="*/ 0 h 271"/>
                  <a:gd name="T76" fmla="*/ 0 w 339"/>
                  <a:gd name="T77" fmla="*/ 0 h 271"/>
                  <a:gd name="T78" fmla="*/ 0 w 339"/>
                  <a:gd name="T79" fmla="*/ 0 h 271"/>
                  <a:gd name="T80" fmla="*/ 0 w 339"/>
                  <a:gd name="T81" fmla="*/ 0 h 271"/>
                  <a:gd name="T82" fmla="*/ 0 w 339"/>
                  <a:gd name="T83" fmla="*/ 0 h 271"/>
                  <a:gd name="T84" fmla="*/ 0 w 339"/>
                  <a:gd name="T85" fmla="*/ 0 h 271"/>
                  <a:gd name="T86" fmla="*/ 0 w 339"/>
                  <a:gd name="T87" fmla="*/ 0 h 271"/>
                  <a:gd name="T88" fmla="*/ 0 w 339"/>
                  <a:gd name="T89" fmla="*/ 0 h 271"/>
                  <a:gd name="T90" fmla="*/ 0 w 339"/>
                  <a:gd name="T91" fmla="*/ 0 h 271"/>
                  <a:gd name="T92" fmla="*/ 0 w 339"/>
                  <a:gd name="T93" fmla="*/ 0 h 271"/>
                  <a:gd name="T94" fmla="*/ 0 w 339"/>
                  <a:gd name="T95" fmla="*/ 0 h 271"/>
                  <a:gd name="T96" fmla="*/ 0 w 339"/>
                  <a:gd name="T97" fmla="*/ 0 h 271"/>
                  <a:gd name="T98" fmla="*/ 0 w 339"/>
                  <a:gd name="T99" fmla="*/ 0 h 271"/>
                  <a:gd name="T100" fmla="*/ 0 w 339"/>
                  <a:gd name="T101" fmla="*/ 0 h 271"/>
                  <a:gd name="T102" fmla="*/ 0 w 339"/>
                  <a:gd name="T103" fmla="*/ 0 h 2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9"/>
                  <a:gd name="T157" fmla="*/ 0 h 271"/>
                  <a:gd name="T158" fmla="*/ 339 w 339"/>
                  <a:gd name="T159" fmla="*/ 271 h 27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9" h="271">
                    <a:moveTo>
                      <a:pt x="204" y="4"/>
                    </a:moveTo>
                    <a:lnTo>
                      <a:pt x="223" y="0"/>
                    </a:lnTo>
                    <a:lnTo>
                      <a:pt x="242" y="1"/>
                    </a:lnTo>
                    <a:lnTo>
                      <a:pt x="261" y="4"/>
                    </a:lnTo>
                    <a:lnTo>
                      <a:pt x="278" y="11"/>
                    </a:lnTo>
                    <a:lnTo>
                      <a:pt x="292" y="18"/>
                    </a:lnTo>
                    <a:lnTo>
                      <a:pt x="307" y="30"/>
                    </a:lnTo>
                    <a:lnTo>
                      <a:pt x="318" y="42"/>
                    </a:lnTo>
                    <a:lnTo>
                      <a:pt x="328" y="55"/>
                    </a:lnTo>
                    <a:lnTo>
                      <a:pt x="336" y="69"/>
                    </a:lnTo>
                    <a:lnTo>
                      <a:pt x="339" y="85"/>
                    </a:lnTo>
                    <a:lnTo>
                      <a:pt x="339" y="101"/>
                    </a:lnTo>
                    <a:lnTo>
                      <a:pt x="337" y="116"/>
                    </a:lnTo>
                    <a:lnTo>
                      <a:pt x="331" y="129"/>
                    </a:lnTo>
                    <a:lnTo>
                      <a:pt x="320" y="145"/>
                    </a:lnTo>
                    <a:lnTo>
                      <a:pt x="306" y="158"/>
                    </a:lnTo>
                    <a:lnTo>
                      <a:pt x="287" y="170"/>
                    </a:lnTo>
                    <a:lnTo>
                      <a:pt x="280" y="171"/>
                    </a:lnTo>
                    <a:lnTo>
                      <a:pt x="273" y="172"/>
                    </a:lnTo>
                    <a:lnTo>
                      <a:pt x="266" y="173"/>
                    </a:lnTo>
                    <a:lnTo>
                      <a:pt x="260" y="175"/>
                    </a:lnTo>
                    <a:lnTo>
                      <a:pt x="251" y="175"/>
                    </a:lnTo>
                    <a:lnTo>
                      <a:pt x="244" y="175"/>
                    </a:lnTo>
                    <a:lnTo>
                      <a:pt x="238" y="174"/>
                    </a:lnTo>
                    <a:lnTo>
                      <a:pt x="232" y="172"/>
                    </a:lnTo>
                    <a:lnTo>
                      <a:pt x="224" y="177"/>
                    </a:lnTo>
                    <a:lnTo>
                      <a:pt x="217" y="177"/>
                    </a:lnTo>
                    <a:lnTo>
                      <a:pt x="207" y="175"/>
                    </a:lnTo>
                    <a:lnTo>
                      <a:pt x="199" y="170"/>
                    </a:lnTo>
                    <a:lnTo>
                      <a:pt x="194" y="168"/>
                    </a:lnTo>
                    <a:lnTo>
                      <a:pt x="188" y="165"/>
                    </a:lnTo>
                    <a:lnTo>
                      <a:pt x="184" y="163"/>
                    </a:lnTo>
                    <a:lnTo>
                      <a:pt x="179" y="162"/>
                    </a:lnTo>
                    <a:lnTo>
                      <a:pt x="174" y="159"/>
                    </a:lnTo>
                    <a:lnTo>
                      <a:pt x="168" y="159"/>
                    </a:lnTo>
                    <a:lnTo>
                      <a:pt x="164" y="159"/>
                    </a:lnTo>
                    <a:lnTo>
                      <a:pt x="159" y="162"/>
                    </a:lnTo>
                    <a:lnTo>
                      <a:pt x="165" y="169"/>
                    </a:lnTo>
                    <a:lnTo>
                      <a:pt x="173" y="177"/>
                    </a:lnTo>
                    <a:lnTo>
                      <a:pt x="177" y="179"/>
                    </a:lnTo>
                    <a:lnTo>
                      <a:pt x="183" y="182"/>
                    </a:lnTo>
                    <a:lnTo>
                      <a:pt x="187" y="184"/>
                    </a:lnTo>
                    <a:lnTo>
                      <a:pt x="194" y="187"/>
                    </a:lnTo>
                    <a:lnTo>
                      <a:pt x="199" y="190"/>
                    </a:lnTo>
                    <a:lnTo>
                      <a:pt x="204" y="193"/>
                    </a:lnTo>
                    <a:lnTo>
                      <a:pt x="209" y="196"/>
                    </a:lnTo>
                    <a:lnTo>
                      <a:pt x="215" y="199"/>
                    </a:lnTo>
                    <a:lnTo>
                      <a:pt x="220" y="202"/>
                    </a:lnTo>
                    <a:lnTo>
                      <a:pt x="224" y="205"/>
                    </a:lnTo>
                    <a:lnTo>
                      <a:pt x="229" y="210"/>
                    </a:lnTo>
                    <a:lnTo>
                      <a:pt x="234" y="216"/>
                    </a:lnTo>
                    <a:lnTo>
                      <a:pt x="228" y="216"/>
                    </a:lnTo>
                    <a:lnTo>
                      <a:pt x="223" y="217"/>
                    </a:lnTo>
                    <a:lnTo>
                      <a:pt x="216" y="216"/>
                    </a:lnTo>
                    <a:lnTo>
                      <a:pt x="211" y="216"/>
                    </a:lnTo>
                    <a:lnTo>
                      <a:pt x="204" y="213"/>
                    </a:lnTo>
                    <a:lnTo>
                      <a:pt x="199" y="211"/>
                    </a:lnTo>
                    <a:lnTo>
                      <a:pt x="193" y="209"/>
                    </a:lnTo>
                    <a:lnTo>
                      <a:pt x="187" y="207"/>
                    </a:lnTo>
                    <a:lnTo>
                      <a:pt x="182" y="205"/>
                    </a:lnTo>
                    <a:lnTo>
                      <a:pt x="176" y="202"/>
                    </a:lnTo>
                    <a:lnTo>
                      <a:pt x="169" y="200"/>
                    </a:lnTo>
                    <a:lnTo>
                      <a:pt x="165" y="198"/>
                    </a:lnTo>
                    <a:lnTo>
                      <a:pt x="158" y="196"/>
                    </a:lnTo>
                    <a:lnTo>
                      <a:pt x="153" y="196"/>
                    </a:lnTo>
                    <a:lnTo>
                      <a:pt x="147" y="195"/>
                    </a:lnTo>
                    <a:lnTo>
                      <a:pt x="142" y="195"/>
                    </a:lnTo>
                    <a:lnTo>
                      <a:pt x="147" y="200"/>
                    </a:lnTo>
                    <a:lnTo>
                      <a:pt x="154" y="205"/>
                    </a:lnTo>
                    <a:lnTo>
                      <a:pt x="162" y="211"/>
                    </a:lnTo>
                    <a:lnTo>
                      <a:pt x="170" y="217"/>
                    </a:lnTo>
                    <a:lnTo>
                      <a:pt x="178" y="222"/>
                    </a:lnTo>
                    <a:lnTo>
                      <a:pt x="187" y="227"/>
                    </a:lnTo>
                    <a:lnTo>
                      <a:pt x="192" y="229"/>
                    </a:lnTo>
                    <a:lnTo>
                      <a:pt x="197" y="232"/>
                    </a:lnTo>
                    <a:lnTo>
                      <a:pt x="202" y="234"/>
                    </a:lnTo>
                    <a:lnTo>
                      <a:pt x="206" y="237"/>
                    </a:lnTo>
                    <a:lnTo>
                      <a:pt x="205" y="243"/>
                    </a:lnTo>
                    <a:lnTo>
                      <a:pt x="204" y="248"/>
                    </a:lnTo>
                    <a:lnTo>
                      <a:pt x="203" y="251"/>
                    </a:lnTo>
                    <a:lnTo>
                      <a:pt x="202" y="253"/>
                    </a:lnTo>
                    <a:lnTo>
                      <a:pt x="195" y="252"/>
                    </a:lnTo>
                    <a:lnTo>
                      <a:pt x="187" y="248"/>
                    </a:lnTo>
                    <a:lnTo>
                      <a:pt x="183" y="245"/>
                    </a:lnTo>
                    <a:lnTo>
                      <a:pt x="178" y="243"/>
                    </a:lnTo>
                    <a:lnTo>
                      <a:pt x="173" y="241"/>
                    </a:lnTo>
                    <a:lnTo>
                      <a:pt x="168" y="241"/>
                    </a:lnTo>
                    <a:lnTo>
                      <a:pt x="164" y="241"/>
                    </a:lnTo>
                    <a:lnTo>
                      <a:pt x="159" y="243"/>
                    </a:lnTo>
                    <a:lnTo>
                      <a:pt x="155" y="246"/>
                    </a:lnTo>
                    <a:lnTo>
                      <a:pt x="152" y="253"/>
                    </a:lnTo>
                    <a:lnTo>
                      <a:pt x="158" y="258"/>
                    </a:lnTo>
                    <a:lnTo>
                      <a:pt x="162" y="263"/>
                    </a:lnTo>
                    <a:lnTo>
                      <a:pt x="163" y="266"/>
                    </a:lnTo>
                    <a:lnTo>
                      <a:pt x="162" y="270"/>
                    </a:lnTo>
                    <a:lnTo>
                      <a:pt x="158" y="270"/>
                    </a:lnTo>
                    <a:lnTo>
                      <a:pt x="152" y="271"/>
                    </a:lnTo>
                    <a:lnTo>
                      <a:pt x="146" y="270"/>
                    </a:lnTo>
                    <a:lnTo>
                      <a:pt x="139" y="269"/>
                    </a:lnTo>
                    <a:lnTo>
                      <a:pt x="129" y="266"/>
                    </a:lnTo>
                    <a:lnTo>
                      <a:pt x="120" y="263"/>
                    </a:lnTo>
                    <a:lnTo>
                      <a:pt x="109" y="260"/>
                    </a:lnTo>
                    <a:lnTo>
                      <a:pt x="101" y="258"/>
                    </a:lnTo>
                    <a:lnTo>
                      <a:pt x="91" y="255"/>
                    </a:lnTo>
                    <a:lnTo>
                      <a:pt x="84" y="253"/>
                    </a:lnTo>
                    <a:lnTo>
                      <a:pt x="77" y="250"/>
                    </a:lnTo>
                    <a:lnTo>
                      <a:pt x="73" y="249"/>
                    </a:lnTo>
                    <a:lnTo>
                      <a:pt x="64" y="247"/>
                    </a:lnTo>
                    <a:lnTo>
                      <a:pt x="55" y="246"/>
                    </a:lnTo>
                    <a:lnTo>
                      <a:pt x="46" y="244"/>
                    </a:lnTo>
                    <a:lnTo>
                      <a:pt x="37" y="244"/>
                    </a:lnTo>
                    <a:lnTo>
                      <a:pt x="28" y="244"/>
                    </a:lnTo>
                    <a:lnTo>
                      <a:pt x="19" y="245"/>
                    </a:lnTo>
                    <a:lnTo>
                      <a:pt x="11" y="247"/>
                    </a:lnTo>
                    <a:lnTo>
                      <a:pt x="3" y="251"/>
                    </a:lnTo>
                    <a:lnTo>
                      <a:pt x="0" y="235"/>
                    </a:lnTo>
                    <a:lnTo>
                      <a:pt x="0" y="220"/>
                    </a:lnTo>
                    <a:lnTo>
                      <a:pt x="2" y="204"/>
                    </a:lnTo>
                    <a:lnTo>
                      <a:pt x="8" y="190"/>
                    </a:lnTo>
                    <a:lnTo>
                      <a:pt x="12" y="176"/>
                    </a:lnTo>
                    <a:lnTo>
                      <a:pt x="21" y="163"/>
                    </a:lnTo>
                    <a:lnTo>
                      <a:pt x="31" y="150"/>
                    </a:lnTo>
                    <a:lnTo>
                      <a:pt x="43" y="141"/>
                    </a:lnTo>
                    <a:lnTo>
                      <a:pt x="54" y="130"/>
                    </a:lnTo>
                    <a:lnTo>
                      <a:pt x="67" y="124"/>
                    </a:lnTo>
                    <a:lnTo>
                      <a:pt x="80" y="118"/>
                    </a:lnTo>
                    <a:lnTo>
                      <a:pt x="94" y="115"/>
                    </a:lnTo>
                    <a:lnTo>
                      <a:pt x="108" y="113"/>
                    </a:lnTo>
                    <a:lnTo>
                      <a:pt x="123" y="116"/>
                    </a:lnTo>
                    <a:lnTo>
                      <a:pt x="138" y="121"/>
                    </a:lnTo>
                    <a:lnTo>
                      <a:pt x="152" y="128"/>
                    </a:lnTo>
                    <a:lnTo>
                      <a:pt x="158" y="121"/>
                    </a:lnTo>
                    <a:lnTo>
                      <a:pt x="163" y="115"/>
                    </a:lnTo>
                    <a:lnTo>
                      <a:pt x="167" y="109"/>
                    </a:lnTo>
                    <a:lnTo>
                      <a:pt x="174" y="103"/>
                    </a:lnTo>
                    <a:lnTo>
                      <a:pt x="177" y="96"/>
                    </a:lnTo>
                    <a:lnTo>
                      <a:pt x="182" y="90"/>
                    </a:lnTo>
                    <a:lnTo>
                      <a:pt x="185" y="84"/>
                    </a:lnTo>
                    <a:lnTo>
                      <a:pt x="190" y="78"/>
                    </a:lnTo>
                    <a:lnTo>
                      <a:pt x="193" y="71"/>
                    </a:lnTo>
                    <a:lnTo>
                      <a:pt x="195" y="64"/>
                    </a:lnTo>
                    <a:lnTo>
                      <a:pt x="198" y="57"/>
                    </a:lnTo>
                    <a:lnTo>
                      <a:pt x="202" y="50"/>
                    </a:lnTo>
                    <a:lnTo>
                      <a:pt x="203" y="44"/>
                    </a:lnTo>
                    <a:lnTo>
                      <a:pt x="205" y="36"/>
                    </a:lnTo>
                    <a:lnTo>
                      <a:pt x="207" y="30"/>
                    </a:lnTo>
                    <a:lnTo>
                      <a:pt x="210" y="23"/>
                    </a:lnTo>
                    <a:lnTo>
                      <a:pt x="204" y="25"/>
                    </a:lnTo>
                    <a:lnTo>
                      <a:pt x="201" y="25"/>
                    </a:lnTo>
                    <a:lnTo>
                      <a:pt x="198" y="24"/>
                    </a:lnTo>
                    <a:lnTo>
                      <a:pt x="197" y="20"/>
                    </a:lnTo>
                    <a:lnTo>
                      <a:pt x="196" y="15"/>
                    </a:lnTo>
                    <a:lnTo>
                      <a:pt x="198" y="11"/>
                    </a:lnTo>
                    <a:lnTo>
                      <a:pt x="200" y="7"/>
                    </a:lnTo>
                    <a:lnTo>
                      <a:pt x="204"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1" name="Freeform 70"/>
              <p:cNvSpPr>
                <a:spLocks/>
              </p:cNvSpPr>
              <p:nvPr/>
            </p:nvSpPr>
            <p:spPr bwMode="auto">
              <a:xfrm>
                <a:off x="5788" y="2056"/>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3"/>
                  <a:gd name="T38" fmla="*/ 17 w 17"/>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3">
                    <a:moveTo>
                      <a:pt x="17" y="3"/>
                    </a:moveTo>
                    <a:lnTo>
                      <a:pt x="13" y="0"/>
                    </a:lnTo>
                    <a:lnTo>
                      <a:pt x="8" y="0"/>
                    </a:lnTo>
                    <a:lnTo>
                      <a:pt x="4" y="1"/>
                    </a:lnTo>
                    <a:lnTo>
                      <a:pt x="0" y="1"/>
                    </a:lnTo>
                    <a:lnTo>
                      <a:pt x="2" y="7"/>
                    </a:lnTo>
                    <a:lnTo>
                      <a:pt x="4" y="13"/>
                    </a:lnTo>
                    <a:lnTo>
                      <a:pt x="7" y="11"/>
                    </a:lnTo>
                    <a:lnTo>
                      <a:pt x="11" y="8"/>
                    </a:lnTo>
                    <a:lnTo>
                      <a:pt x="14" y="5"/>
                    </a:lnTo>
                    <a:lnTo>
                      <a:pt x="17"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2" name="Freeform 71"/>
              <p:cNvSpPr>
                <a:spLocks/>
              </p:cNvSpPr>
              <p:nvPr/>
            </p:nvSpPr>
            <p:spPr bwMode="auto">
              <a:xfrm>
                <a:off x="5118" y="1971"/>
                <a:ext cx="328" cy="274"/>
              </a:xfrm>
              <a:custGeom>
                <a:avLst/>
                <a:gdLst>
                  <a:gd name="T0" fmla="*/ 0 w 789"/>
                  <a:gd name="T1" fmla="*/ 0 h 657"/>
                  <a:gd name="T2" fmla="*/ 0 w 789"/>
                  <a:gd name="T3" fmla="*/ 0 h 657"/>
                  <a:gd name="T4" fmla="*/ 0 w 789"/>
                  <a:gd name="T5" fmla="*/ 0 h 657"/>
                  <a:gd name="T6" fmla="*/ 0 w 789"/>
                  <a:gd name="T7" fmla="*/ 0 h 657"/>
                  <a:gd name="T8" fmla="*/ 0 w 789"/>
                  <a:gd name="T9" fmla="*/ 0 h 657"/>
                  <a:gd name="T10" fmla="*/ 0 w 789"/>
                  <a:gd name="T11" fmla="*/ 0 h 657"/>
                  <a:gd name="T12" fmla="*/ 0 w 789"/>
                  <a:gd name="T13" fmla="*/ 0 h 657"/>
                  <a:gd name="T14" fmla="*/ 0 w 789"/>
                  <a:gd name="T15" fmla="*/ 0 h 657"/>
                  <a:gd name="T16" fmla="*/ 0 w 789"/>
                  <a:gd name="T17" fmla="*/ 0 h 657"/>
                  <a:gd name="T18" fmla="*/ 0 w 789"/>
                  <a:gd name="T19" fmla="*/ 0 h 657"/>
                  <a:gd name="T20" fmla="*/ 0 w 789"/>
                  <a:gd name="T21" fmla="*/ 0 h 657"/>
                  <a:gd name="T22" fmla="*/ 0 w 789"/>
                  <a:gd name="T23" fmla="*/ 0 h 657"/>
                  <a:gd name="T24" fmla="*/ 0 w 789"/>
                  <a:gd name="T25" fmla="*/ 0 h 657"/>
                  <a:gd name="T26" fmla="*/ 0 w 789"/>
                  <a:gd name="T27" fmla="*/ 0 h 657"/>
                  <a:gd name="T28" fmla="*/ 0 w 789"/>
                  <a:gd name="T29" fmla="*/ 0 h 657"/>
                  <a:gd name="T30" fmla="*/ 0 w 789"/>
                  <a:gd name="T31" fmla="*/ 0 h 657"/>
                  <a:gd name="T32" fmla="*/ 0 w 789"/>
                  <a:gd name="T33" fmla="*/ 0 h 657"/>
                  <a:gd name="T34" fmla="*/ 0 w 789"/>
                  <a:gd name="T35" fmla="*/ 0 h 657"/>
                  <a:gd name="T36" fmla="*/ 0 w 789"/>
                  <a:gd name="T37" fmla="*/ 0 h 657"/>
                  <a:gd name="T38" fmla="*/ 0 w 789"/>
                  <a:gd name="T39" fmla="*/ 0 h 657"/>
                  <a:gd name="T40" fmla="*/ 0 w 789"/>
                  <a:gd name="T41" fmla="*/ 0 h 657"/>
                  <a:gd name="T42" fmla="*/ 0 w 789"/>
                  <a:gd name="T43" fmla="*/ 0 h 657"/>
                  <a:gd name="T44" fmla="*/ 0 w 789"/>
                  <a:gd name="T45" fmla="*/ 0 h 657"/>
                  <a:gd name="T46" fmla="*/ 0 w 789"/>
                  <a:gd name="T47" fmla="*/ 0 h 657"/>
                  <a:gd name="T48" fmla="*/ 0 w 789"/>
                  <a:gd name="T49" fmla="*/ 0 h 657"/>
                  <a:gd name="T50" fmla="*/ 0 w 789"/>
                  <a:gd name="T51" fmla="*/ 0 h 657"/>
                  <a:gd name="T52" fmla="*/ 0 w 789"/>
                  <a:gd name="T53" fmla="*/ 0 h 657"/>
                  <a:gd name="T54" fmla="*/ 0 w 789"/>
                  <a:gd name="T55" fmla="*/ 0 h 657"/>
                  <a:gd name="T56" fmla="*/ 0 w 789"/>
                  <a:gd name="T57" fmla="*/ 0 h 657"/>
                  <a:gd name="T58" fmla="*/ 0 w 789"/>
                  <a:gd name="T59" fmla="*/ 0 h 657"/>
                  <a:gd name="T60" fmla="*/ 0 w 789"/>
                  <a:gd name="T61" fmla="*/ 0 h 657"/>
                  <a:gd name="T62" fmla="*/ 0 w 789"/>
                  <a:gd name="T63" fmla="*/ 0 h 657"/>
                  <a:gd name="T64" fmla="*/ 0 w 789"/>
                  <a:gd name="T65" fmla="*/ 0 h 657"/>
                  <a:gd name="T66" fmla="*/ 0 w 789"/>
                  <a:gd name="T67" fmla="*/ 0 h 657"/>
                  <a:gd name="T68" fmla="*/ 0 w 789"/>
                  <a:gd name="T69" fmla="*/ 0 h 657"/>
                  <a:gd name="T70" fmla="*/ 0 w 789"/>
                  <a:gd name="T71" fmla="*/ 0 h 657"/>
                  <a:gd name="T72" fmla="*/ 0 w 789"/>
                  <a:gd name="T73" fmla="*/ 0 h 657"/>
                  <a:gd name="T74" fmla="*/ 0 w 789"/>
                  <a:gd name="T75" fmla="*/ 0 h 657"/>
                  <a:gd name="T76" fmla="*/ 0 w 789"/>
                  <a:gd name="T77" fmla="*/ 0 h 657"/>
                  <a:gd name="T78" fmla="*/ 0 w 789"/>
                  <a:gd name="T79" fmla="*/ 0 h 657"/>
                  <a:gd name="T80" fmla="*/ 0 w 789"/>
                  <a:gd name="T81" fmla="*/ 0 h 657"/>
                  <a:gd name="T82" fmla="*/ 0 w 789"/>
                  <a:gd name="T83" fmla="*/ 0 h 657"/>
                  <a:gd name="T84" fmla="*/ 0 w 789"/>
                  <a:gd name="T85" fmla="*/ 0 h 657"/>
                  <a:gd name="T86" fmla="*/ 0 w 789"/>
                  <a:gd name="T87" fmla="*/ 0 h 657"/>
                  <a:gd name="T88" fmla="*/ 0 w 789"/>
                  <a:gd name="T89" fmla="*/ 0 h 657"/>
                  <a:gd name="T90" fmla="*/ 0 w 789"/>
                  <a:gd name="T91" fmla="*/ 0 h 657"/>
                  <a:gd name="T92" fmla="*/ 0 w 789"/>
                  <a:gd name="T93" fmla="*/ 0 h 657"/>
                  <a:gd name="T94" fmla="*/ 0 w 789"/>
                  <a:gd name="T95" fmla="*/ 0 h 657"/>
                  <a:gd name="T96" fmla="*/ 0 w 789"/>
                  <a:gd name="T97" fmla="*/ 0 h 657"/>
                  <a:gd name="T98" fmla="*/ 0 w 789"/>
                  <a:gd name="T99" fmla="*/ 0 h 657"/>
                  <a:gd name="T100" fmla="*/ 0 w 789"/>
                  <a:gd name="T101" fmla="*/ 0 h 6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9"/>
                  <a:gd name="T154" fmla="*/ 0 h 657"/>
                  <a:gd name="T155" fmla="*/ 789 w 789"/>
                  <a:gd name="T156" fmla="*/ 657 h 65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9" h="657">
                    <a:moveTo>
                      <a:pt x="729" y="0"/>
                    </a:moveTo>
                    <a:lnTo>
                      <a:pt x="733" y="1"/>
                    </a:lnTo>
                    <a:lnTo>
                      <a:pt x="740" y="2"/>
                    </a:lnTo>
                    <a:lnTo>
                      <a:pt x="746" y="2"/>
                    </a:lnTo>
                    <a:lnTo>
                      <a:pt x="752" y="2"/>
                    </a:lnTo>
                    <a:lnTo>
                      <a:pt x="759" y="1"/>
                    </a:lnTo>
                    <a:lnTo>
                      <a:pt x="765" y="1"/>
                    </a:lnTo>
                    <a:lnTo>
                      <a:pt x="769" y="1"/>
                    </a:lnTo>
                    <a:lnTo>
                      <a:pt x="776" y="3"/>
                    </a:lnTo>
                    <a:lnTo>
                      <a:pt x="780" y="5"/>
                    </a:lnTo>
                    <a:lnTo>
                      <a:pt x="784" y="9"/>
                    </a:lnTo>
                    <a:lnTo>
                      <a:pt x="787" y="13"/>
                    </a:lnTo>
                    <a:lnTo>
                      <a:pt x="789" y="19"/>
                    </a:lnTo>
                    <a:lnTo>
                      <a:pt x="770" y="19"/>
                    </a:lnTo>
                    <a:lnTo>
                      <a:pt x="752" y="21"/>
                    </a:lnTo>
                    <a:lnTo>
                      <a:pt x="734" y="22"/>
                    </a:lnTo>
                    <a:lnTo>
                      <a:pt x="718" y="25"/>
                    </a:lnTo>
                    <a:lnTo>
                      <a:pt x="700" y="28"/>
                    </a:lnTo>
                    <a:lnTo>
                      <a:pt x="684" y="32"/>
                    </a:lnTo>
                    <a:lnTo>
                      <a:pt x="667" y="36"/>
                    </a:lnTo>
                    <a:lnTo>
                      <a:pt x="652" y="40"/>
                    </a:lnTo>
                    <a:lnTo>
                      <a:pt x="635" y="45"/>
                    </a:lnTo>
                    <a:lnTo>
                      <a:pt x="620" y="51"/>
                    </a:lnTo>
                    <a:lnTo>
                      <a:pt x="605" y="58"/>
                    </a:lnTo>
                    <a:lnTo>
                      <a:pt x="591" y="66"/>
                    </a:lnTo>
                    <a:lnTo>
                      <a:pt x="576" y="74"/>
                    </a:lnTo>
                    <a:lnTo>
                      <a:pt x="562" y="83"/>
                    </a:lnTo>
                    <a:lnTo>
                      <a:pt x="548" y="93"/>
                    </a:lnTo>
                    <a:lnTo>
                      <a:pt x="536" y="105"/>
                    </a:lnTo>
                    <a:lnTo>
                      <a:pt x="519" y="106"/>
                    </a:lnTo>
                    <a:lnTo>
                      <a:pt x="507" y="110"/>
                    </a:lnTo>
                    <a:lnTo>
                      <a:pt x="495" y="115"/>
                    </a:lnTo>
                    <a:lnTo>
                      <a:pt x="484" y="124"/>
                    </a:lnTo>
                    <a:lnTo>
                      <a:pt x="473" y="132"/>
                    </a:lnTo>
                    <a:lnTo>
                      <a:pt x="463" y="142"/>
                    </a:lnTo>
                    <a:lnTo>
                      <a:pt x="455" y="152"/>
                    </a:lnTo>
                    <a:lnTo>
                      <a:pt x="446" y="164"/>
                    </a:lnTo>
                    <a:lnTo>
                      <a:pt x="437" y="173"/>
                    </a:lnTo>
                    <a:lnTo>
                      <a:pt x="427" y="183"/>
                    </a:lnTo>
                    <a:lnTo>
                      <a:pt x="417" y="190"/>
                    </a:lnTo>
                    <a:lnTo>
                      <a:pt x="407" y="198"/>
                    </a:lnTo>
                    <a:lnTo>
                      <a:pt x="396" y="202"/>
                    </a:lnTo>
                    <a:lnTo>
                      <a:pt x="384" y="204"/>
                    </a:lnTo>
                    <a:lnTo>
                      <a:pt x="369" y="203"/>
                    </a:lnTo>
                    <a:lnTo>
                      <a:pt x="355" y="200"/>
                    </a:lnTo>
                    <a:lnTo>
                      <a:pt x="344" y="200"/>
                    </a:lnTo>
                    <a:lnTo>
                      <a:pt x="333" y="202"/>
                    </a:lnTo>
                    <a:lnTo>
                      <a:pt x="323" y="204"/>
                    </a:lnTo>
                    <a:lnTo>
                      <a:pt x="312" y="208"/>
                    </a:lnTo>
                    <a:lnTo>
                      <a:pt x="302" y="212"/>
                    </a:lnTo>
                    <a:lnTo>
                      <a:pt x="291" y="219"/>
                    </a:lnTo>
                    <a:lnTo>
                      <a:pt x="283" y="225"/>
                    </a:lnTo>
                    <a:lnTo>
                      <a:pt x="274" y="232"/>
                    </a:lnTo>
                    <a:lnTo>
                      <a:pt x="265" y="240"/>
                    </a:lnTo>
                    <a:lnTo>
                      <a:pt x="256" y="247"/>
                    </a:lnTo>
                    <a:lnTo>
                      <a:pt x="249" y="256"/>
                    </a:lnTo>
                    <a:lnTo>
                      <a:pt x="244" y="265"/>
                    </a:lnTo>
                    <a:lnTo>
                      <a:pt x="237" y="273"/>
                    </a:lnTo>
                    <a:lnTo>
                      <a:pt x="233" y="283"/>
                    </a:lnTo>
                    <a:lnTo>
                      <a:pt x="229" y="292"/>
                    </a:lnTo>
                    <a:lnTo>
                      <a:pt x="227" y="302"/>
                    </a:lnTo>
                    <a:lnTo>
                      <a:pt x="216" y="305"/>
                    </a:lnTo>
                    <a:lnTo>
                      <a:pt x="206" y="311"/>
                    </a:lnTo>
                    <a:lnTo>
                      <a:pt x="194" y="316"/>
                    </a:lnTo>
                    <a:lnTo>
                      <a:pt x="184" y="324"/>
                    </a:lnTo>
                    <a:lnTo>
                      <a:pt x="173" y="331"/>
                    </a:lnTo>
                    <a:lnTo>
                      <a:pt x="162" y="340"/>
                    </a:lnTo>
                    <a:lnTo>
                      <a:pt x="152" y="349"/>
                    </a:lnTo>
                    <a:lnTo>
                      <a:pt x="142" y="360"/>
                    </a:lnTo>
                    <a:lnTo>
                      <a:pt x="132" y="369"/>
                    </a:lnTo>
                    <a:lnTo>
                      <a:pt x="123" y="379"/>
                    </a:lnTo>
                    <a:lnTo>
                      <a:pt x="114" y="390"/>
                    </a:lnTo>
                    <a:lnTo>
                      <a:pt x="107" y="400"/>
                    </a:lnTo>
                    <a:lnTo>
                      <a:pt x="100" y="411"/>
                    </a:lnTo>
                    <a:lnTo>
                      <a:pt x="96" y="423"/>
                    </a:lnTo>
                    <a:lnTo>
                      <a:pt x="91" y="435"/>
                    </a:lnTo>
                    <a:lnTo>
                      <a:pt x="89" y="447"/>
                    </a:lnTo>
                    <a:lnTo>
                      <a:pt x="91" y="454"/>
                    </a:lnTo>
                    <a:lnTo>
                      <a:pt x="93" y="461"/>
                    </a:lnTo>
                    <a:lnTo>
                      <a:pt x="93" y="469"/>
                    </a:lnTo>
                    <a:lnTo>
                      <a:pt x="94" y="477"/>
                    </a:lnTo>
                    <a:lnTo>
                      <a:pt x="92" y="486"/>
                    </a:lnTo>
                    <a:lnTo>
                      <a:pt x="91" y="494"/>
                    </a:lnTo>
                    <a:lnTo>
                      <a:pt x="89" y="503"/>
                    </a:lnTo>
                    <a:lnTo>
                      <a:pt x="87" y="512"/>
                    </a:lnTo>
                    <a:lnTo>
                      <a:pt x="85" y="520"/>
                    </a:lnTo>
                    <a:lnTo>
                      <a:pt x="83" y="530"/>
                    </a:lnTo>
                    <a:lnTo>
                      <a:pt x="81" y="537"/>
                    </a:lnTo>
                    <a:lnTo>
                      <a:pt x="81" y="547"/>
                    </a:lnTo>
                    <a:lnTo>
                      <a:pt x="80" y="555"/>
                    </a:lnTo>
                    <a:lnTo>
                      <a:pt x="81" y="564"/>
                    </a:lnTo>
                    <a:lnTo>
                      <a:pt x="83" y="572"/>
                    </a:lnTo>
                    <a:lnTo>
                      <a:pt x="87" y="582"/>
                    </a:lnTo>
                    <a:lnTo>
                      <a:pt x="85" y="591"/>
                    </a:lnTo>
                    <a:lnTo>
                      <a:pt x="82" y="600"/>
                    </a:lnTo>
                    <a:lnTo>
                      <a:pt x="77" y="607"/>
                    </a:lnTo>
                    <a:lnTo>
                      <a:pt x="72" y="616"/>
                    </a:lnTo>
                    <a:lnTo>
                      <a:pt x="64" y="623"/>
                    </a:lnTo>
                    <a:lnTo>
                      <a:pt x="58" y="630"/>
                    </a:lnTo>
                    <a:lnTo>
                      <a:pt x="49" y="637"/>
                    </a:lnTo>
                    <a:lnTo>
                      <a:pt x="41" y="644"/>
                    </a:lnTo>
                    <a:lnTo>
                      <a:pt x="36" y="647"/>
                    </a:lnTo>
                    <a:lnTo>
                      <a:pt x="30" y="650"/>
                    </a:lnTo>
                    <a:lnTo>
                      <a:pt x="25" y="654"/>
                    </a:lnTo>
                    <a:lnTo>
                      <a:pt x="22" y="657"/>
                    </a:lnTo>
                    <a:lnTo>
                      <a:pt x="22" y="654"/>
                    </a:lnTo>
                    <a:lnTo>
                      <a:pt x="23" y="651"/>
                    </a:lnTo>
                    <a:lnTo>
                      <a:pt x="24" y="647"/>
                    </a:lnTo>
                    <a:lnTo>
                      <a:pt x="23" y="644"/>
                    </a:lnTo>
                    <a:lnTo>
                      <a:pt x="18" y="642"/>
                    </a:lnTo>
                    <a:lnTo>
                      <a:pt x="14" y="639"/>
                    </a:lnTo>
                    <a:lnTo>
                      <a:pt x="11" y="636"/>
                    </a:lnTo>
                    <a:lnTo>
                      <a:pt x="11" y="631"/>
                    </a:lnTo>
                    <a:lnTo>
                      <a:pt x="11" y="626"/>
                    </a:lnTo>
                    <a:lnTo>
                      <a:pt x="13" y="621"/>
                    </a:lnTo>
                    <a:lnTo>
                      <a:pt x="16" y="615"/>
                    </a:lnTo>
                    <a:lnTo>
                      <a:pt x="20" y="609"/>
                    </a:lnTo>
                    <a:lnTo>
                      <a:pt x="22" y="603"/>
                    </a:lnTo>
                    <a:lnTo>
                      <a:pt x="24" y="597"/>
                    </a:lnTo>
                    <a:lnTo>
                      <a:pt x="27" y="590"/>
                    </a:lnTo>
                    <a:lnTo>
                      <a:pt x="30" y="585"/>
                    </a:lnTo>
                    <a:lnTo>
                      <a:pt x="31" y="579"/>
                    </a:lnTo>
                    <a:lnTo>
                      <a:pt x="32" y="574"/>
                    </a:lnTo>
                    <a:lnTo>
                      <a:pt x="31" y="569"/>
                    </a:lnTo>
                    <a:lnTo>
                      <a:pt x="30" y="567"/>
                    </a:lnTo>
                    <a:lnTo>
                      <a:pt x="24" y="570"/>
                    </a:lnTo>
                    <a:lnTo>
                      <a:pt x="21" y="575"/>
                    </a:lnTo>
                    <a:lnTo>
                      <a:pt x="18" y="581"/>
                    </a:lnTo>
                    <a:lnTo>
                      <a:pt x="15" y="586"/>
                    </a:lnTo>
                    <a:lnTo>
                      <a:pt x="11" y="591"/>
                    </a:lnTo>
                    <a:lnTo>
                      <a:pt x="8" y="597"/>
                    </a:lnTo>
                    <a:lnTo>
                      <a:pt x="3" y="602"/>
                    </a:lnTo>
                    <a:lnTo>
                      <a:pt x="0" y="608"/>
                    </a:lnTo>
                    <a:lnTo>
                      <a:pt x="0" y="595"/>
                    </a:lnTo>
                    <a:lnTo>
                      <a:pt x="3" y="583"/>
                    </a:lnTo>
                    <a:lnTo>
                      <a:pt x="6" y="571"/>
                    </a:lnTo>
                    <a:lnTo>
                      <a:pt x="12" y="561"/>
                    </a:lnTo>
                    <a:lnTo>
                      <a:pt x="18" y="550"/>
                    </a:lnTo>
                    <a:lnTo>
                      <a:pt x="24" y="539"/>
                    </a:lnTo>
                    <a:lnTo>
                      <a:pt x="31" y="529"/>
                    </a:lnTo>
                    <a:lnTo>
                      <a:pt x="39" y="518"/>
                    </a:lnTo>
                    <a:lnTo>
                      <a:pt x="43" y="507"/>
                    </a:lnTo>
                    <a:lnTo>
                      <a:pt x="49" y="495"/>
                    </a:lnTo>
                    <a:lnTo>
                      <a:pt x="54" y="485"/>
                    </a:lnTo>
                    <a:lnTo>
                      <a:pt x="58" y="474"/>
                    </a:lnTo>
                    <a:lnTo>
                      <a:pt x="60" y="461"/>
                    </a:lnTo>
                    <a:lnTo>
                      <a:pt x="60" y="449"/>
                    </a:lnTo>
                    <a:lnTo>
                      <a:pt x="58" y="436"/>
                    </a:lnTo>
                    <a:lnTo>
                      <a:pt x="54" y="422"/>
                    </a:lnTo>
                    <a:lnTo>
                      <a:pt x="60" y="401"/>
                    </a:lnTo>
                    <a:lnTo>
                      <a:pt x="70" y="383"/>
                    </a:lnTo>
                    <a:lnTo>
                      <a:pt x="80" y="367"/>
                    </a:lnTo>
                    <a:lnTo>
                      <a:pt x="95" y="353"/>
                    </a:lnTo>
                    <a:lnTo>
                      <a:pt x="107" y="341"/>
                    </a:lnTo>
                    <a:lnTo>
                      <a:pt x="123" y="329"/>
                    </a:lnTo>
                    <a:lnTo>
                      <a:pt x="138" y="319"/>
                    </a:lnTo>
                    <a:lnTo>
                      <a:pt x="156" y="308"/>
                    </a:lnTo>
                    <a:lnTo>
                      <a:pt x="172" y="298"/>
                    </a:lnTo>
                    <a:lnTo>
                      <a:pt x="189" y="287"/>
                    </a:lnTo>
                    <a:lnTo>
                      <a:pt x="205" y="276"/>
                    </a:lnTo>
                    <a:lnTo>
                      <a:pt x="222" y="265"/>
                    </a:lnTo>
                    <a:lnTo>
                      <a:pt x="236" y="250"/>
                    </a:lnTo>
                    <a:lnTo>
                      <a:pt x="251" y="236"/>
                    </a:lnTo>
                    <a:lnTo>
                      <a:pt x="264" y="219"/>
                    </a:lnTo>
                    <a:lnTo>
                      <a:pt x="276" y="200"/>
                    </a:lnTo>
                    <a:lnTo>
                      <a:pt x="290" y="190"/>
                    </a:lnTo>
                    <a:lnTo>
                      <a:pt x="304" y="183"/>
                    </a:lnTo>
                    <a:lnTo>
                      <a:pt x="318" y="175"/>
                    </a:lnTo>
                    <a:lnTo>
                      <a:pt x="332" y="170"/>
                    </a:lnTo>
                    <a:lnTo>
                      <a:pt x="347" y="164"/>
                    </a:lnTo>
                    <a:lnTo>
                      <a:pt x="361" y="159"/>
                    </a:lnTo>
                    <a:lnTo>
                      <a:pt x="376" y="154"/>
                    </a:lnTo>
                    <a:lnTo>
                      <a:pt x="390" y="151"/>
                    </a:lnTo>
                    <a:lnTo>
                      <a:pt x="404" y="145"/>
                    </a:lnTo>
                    <a:lnTo>
                      <a:pt x="418" y="139"/>
                    </a:lnTo>
                    <a:lnTo>
                      <a:pt x="432" y="133"/>
                    </a:lnTo>
                    <a:lnTo>
                      <a:pt x="446" y="128"/>
                    </a:lnTo>
                    <a:lnTo>
                      <a:pt x="460" y="119"/>
                    </a:lnTo>
                    <a:lnTo>
                      <a:pt x="473" y="112"/>
                    </a:lnTo>
                    <a:lnTo>
                      <a:pt x="486" y="102"/>
                    </a:lnTo>
                    <a:lnTo>
                      <a:pt x="499" y="93"/>
                    </a:lnTo>
                    <a:lnTo>
                      <a:pt x="505" y="92"/>
                    </a:lnTo>
                    <a:lnTo>
                      <a:pt x="511" y="91"/>
                    </a:lnTo>
                    <a:lnTo>
                      <a:pt x="517" y="89"/>
                    </a:lnTo>
                    <a:lnTo>
                      <a:pt x="523" y="89"/>
                    </a:lnTo>
                    <a:lnTo>
                      <a:pt x="528" y="87"/>
                    </a:lnTo>
                    <a:lnTo>
                      <a:pt x="535" y="85"/>
                    </a:lnTo>
                    <a:lnTo>
                      <a:pt x="540" y="83"/>
                    </a:lnTo>
                    <a:lnTo>
                      <a:pt x="548" y="82"/>
                    </a:lnTo>
                    <a:lnTo>
                      <a:pt x="550" y="68"/>
                    </a:lnTo>
                    <a:lnTo>
                      <a:pt x="555" y="56"/>
                    </a:lnTo>
                    <a:lnTo>
                      <a:pt x="562" y="44"/>
                    </a:lnTo>
                    <a:lnTo>
                      <a:pt x="571" y="37"/>
                    </a:lnTo>
                    <a:lnTo>
                      <a:pt x="580" y="30"/>
                    </a:lnTo>
                    <a:lnTo>
                      <a:pt x="592" y="24"/>
                    </a:lnTo>
                    <a:lnTo>
                      <a:pt x="605" y="20"/>
                    </a:lnTo>
                    <a:lnTo>
                      <a:pt x="620" y="18"/>
                    </a:lnTo>
                    <a:lnTo>
                      <a:pt x="634" y="15"/>
                    </a:lnTo>
                    <a:lnTo>
                      <a:pt x="648" y="13"/>
                    </a:lnTo>
                    <a:lnTo>
                      <a:pt x="663" y="11"/>
                    </a:lnTo>
                    <a:lnTo>
                      <a:pt x="677" y="10"/>
                    </a:lnTo>
                    <a:lnTo>
                      <a:pt x="691" y="8"/>
                    </a:lnTo>
                    <a:lnTo>
                      <a:pt x="704" y="6"/>
                    </a:lnTo>
                    <a:lnTo>
                      <a:pt x="716" y="2"/>
                    </a:lnTo>
                    <a:lnTo>
                      <a:pt x="7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3" name="Freeform 72"/>
              <p:cNvSpPr>
                <a:spLocks/>
              </p:cNvSpPr>
              <p:nvPr/>
            </p:nvSpPr>
            <p:spPr bwMode="auto">
              <a:xfrm>
                <a:off x="5802" y="1972"/>
                <a:ext cx="29" cy="40"/>
              </a:xfrm>
              <a:custGeom>
                <a:avLst/>
                <a:gdLst>
                  <a:gd name="T0" fmla="*/ 0 w 69"/>
                  <a:gd name="T1" fmla="*/ 0 h 98"/>
                  <a:gd name="T2" fmla="*/ 0 w 69"/>
                  <a:gd name="T3" fmla="*/ 0 h 98"/>
                  <a:gd name="T4" fmla="*/ 0 w 69"/>
                  <a:gd name="T5" fmla="*/ 0 h 98"/>
                  <a:gd name="T6" fmla="*/ 0 w 69"/>
                  <a:gd name="T7" fmla="*/ 0 h 98"/>
                  <a:gd name="T8" fmla="*/ 0 w 69"/>
                  <a:gd name="T9" fmla="*/ 0 h 98"/>
                  <a:gd name="T10" fmla="*/ 0 w 69"/>
                  <a:gd name="T11" fmla="*/ 0 h 98"/>
                  <a:gd name="T12" fmla="*/ 0 w 69"/>
                  <a:gd name="T13" fmla="*/ 0 h 98"/>
                  <a:gd name="T14" fmla="*/ 0 w 69"/>
                  <a:gd name="T15" fmla="*/ 0 h 98"/>
                  <a:gd name="T16" fmla="*/ 0 w 69"/>
                  <a:gd name="T17" fmla="*/ 0 h 98"/>
                  <a:gd name="T18" fmla="*/ 0 w 69"/>
                  <a:gd name="T19" fmla="*/ 0 h 98"/>
                  <a:gd name="T20" fmla="*/ 0 w 69"/>
                  <a:gd name="T21" fmla="*/ 0 h 98"/>
                  <a:gd name="T22" fmla="*/ 0 w 69"/>
                  <a:gd name="T23" fmla="*/ 0 h 98"/>
                  <a:gd name="T24" fmla="*/ 0 w 69"/>
                  <a:gd name="T25" fmla="*/ 0 h 98"/>
                  <a:gd name="T26" fmla="*/ 0 w 69"/>
                  <a:gd name="T27" fmla="*/ 0 h 98"/>
                  <a:gd name="T28" fmla="*/ 0 w 69"/>
                  <a:gd name="T29" fmla="*/ 0 h 98"/>
                  <a:gd name="T30" fmla="*/ 0 w 69"/>
                  <a:gd name="T31" fmla="*/ 0 h 98"/>
                  <a:gd name="T32" fmla="*/ 0 w 69"/>
                  <a:gd name="T33" fmla="*/ 0 h 98"/>
                  <a:gd name="T34" fmla="*/ 0 w 69"/>
                  <a:gd name="T35" fmla="*/ 0 h 98"/>
                  <a:gd name="T36" fmla="*/ 0 w 69"/>
                  <a:gd name="T37" fmla="*/ 0 h 98"/>
                  <a:gd name="T38" fmla="*/ 0 w 69"/>
                  <a:gd name="T39" fmla="*/ 0 h 98"/>
                  <a:gd name="T40" fmla="*/ 0 w 69"/>
                  <a:gd name="T41" fmla="*/ 0 h 98"/>
                  <a:gd name="T42" fmla="*/ 0 w 69"/>
                  <a:gd name="T43" fmla="*/ 0 h 98"/>
                  <a:gd name="T44" fmla="*/ 0 w 69"/>
                  <a:gd name="T45" fmla="*/ 0 h 98"/>
                  <a:gd name="T46" fmla="*/ 0 w 69"/>
                  <a:gd name="T47" fmla="*/ 0 h 98"/>
                  <a:gd name="T48" fmla="*/ 0 w 69"/>
                  <a:gd name="T49" fmla="*/ 0 h 98"/>
                  <a:gd name="T50" fmla="*/ 0 w 69"/>
                  <a:gd name="T51" fmla="*/ 0 h 98"/>
                  <a:gd name="T52" fmla="*/ 0 w 69"/>
                  <a:gd name="T53" fmla="*/ 0 h 98"/>
                  <a:gd name="T54" fmla="*/ 0 w 69"/>
                  <a:gd name="T55" fmla="*/ 0 h 98"/>
                  <a:gd name="T56" fmla="*/ 0 w 69"/>
                  <a:gd name="T57" fmla="*/ 0 h 98"/>
                  <a:gd name="T58" fmla="*/ 0 w 69"/>
                  <a:gd name="T59" fmla="*/ 0 h 98"/>
                  <a:gd name="T60" fmla="*/ 0 w 69"/>
                  <a:gd name="T61" fmla="*/ 0 h 98"/>
                  <a:gd name="T62" fmla="*/ 0 w 69"/>
                  <a:gd name="T63" fmla="*/ 0 h 98"/>
                  <a:gd name="T64" fmla="*/ 0 w 69"/>
                  <a:gd name="T65" fmla="*/ 0 h 98"/>
                  <a:gd name="T66" fmla="*/ 0 w 69"/>
                  <a:gd name="T67" fmla="*/ 0 h 98"/>
                  <a:gd name="T68" fmla="*/ 0 w 69"/>
                  <a:gd name="T69" fmla="*/ 0 h 98"/>
                  <a:gd name="T70" fmla="*/ 0 w 69"/>
                  <a:gd name="T71" fmla="*/ 0 h 98"/>
                  <a:gd name="T72" fmla="*/ 0 w 69"/>
                  <a:gd name="T73" fmla="*/ 0 h 98"/>
                  <a:gd name="T74" fmla="*/ 0 w 69"/>
                  <a:gd name="T75" fmla="*/ 0 h 98"/>
                  <a:gd name="T76" fmla="*/ 0 w 69"/>
                  <a:gd name="T77" fmla="*/ 0 h 98"/>
                  <a:gd name="T78" fmla="*/ 0 w 69"/>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98"/>
                  <a:gd name="T122" fmla="*/ 69 w 69"/>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98">
                    <a:moveTo>
                      <a:pt x="55" y="0"/>
                    </a:moveTo>
                    <a:lnTo>
                      <a:pt x="61" y="2"/>
                    </a:lnTo>
                    <a:lnTo>
                      <a:pt x="65" y="5"/>
                    </a:lnTo>
                    <a:lnTo>
                      <a:pt x="67" y="9"/>
                    </a:lnTo>
                    <a:lnTo>
                      <a:pt x="69" y="13"/>
                    </a:lnTo>
                    <a:lnTo>
                      <a:pt x="69" y="17"/>
                    </a:lnTo>
                    <a:lnTo>
                      <a:pt x="69" y="22"/>
                    </a:lnTo>
                    <a:lnTo>
                      <a:pt x="67" y="28"/>
                    </a:lnTo>
                    <a:lnTo>
                      <a:pt x="65" y="34"/>
                    </a:lnTo>
                    <a:lnTo>
                      <a:pt x="59" y="42"/>
                    </a:lnTo>
                    <a:lnTo>
                      <a:pt x="52" y="52"/>
                    </a:lnTo>
                    <a:lnTo>
                      <a:pt x="47" y="56"/>
                    </a:lnTo>
                    <a:lnTo>
                      <a:pt x="44" y="61"/>
                    </a:lnTo>
                    <a:lnTo>
                      <a:pt x="39" y="66"/>
                    </a:lnTo>
                    <a:lnTo>
                      <a:pt x="35" y="71"/>
                    </a:lnTo>
                    <a:lnTo>
                      <a:pt x="29" y="74"/>
                    </a:lnTo>
                    <a:lnTo>
                      <a:pt x="26" y="78"/>
                    </a:lnTo>
                    <a:lnTo>
                      <a:pt x="20" y="83"/>
                    </a:lnTo>
                    <a:lnTo>
                      <a:pt x="17" y="87"/>
                    </a:lnTo>
                    <a:lnTo>
                      <a:pt x="8" y="93"/>
                    </a:lnTo>
                    <a:lnTo>
                      <a:pt x="1" y="98"/>
                    </a:lnTo>
                    <a:lnTo>
                      <a:pt x="0" y="91"/>
                    </a:lnTo>
                    <a:lnTo>
                      <a:pt x="2" y="86"/>
                    </a:lnTo>
                    <a:lnTo>
                      <a:pt x="4" y="82"/>
                    </a:lnTo>
                    <a:lnTo>
                      <a:pt x="8" y="79"/>
                    </a:lnTo>
                    <a:lnTo>
                      <a:pt x="14" y="75"/>
                    </a:lnTo>
                    <a:lnTo>
                      <a:pt x="23" y="71"/>
                    </a:lnTo>
                    <a:lnTo>
                      <a:pt x="24" y="64"/>
                    </a:lnTo>
                    <a:lnTo>
                      <a:pt x="26" y="58"/>
                    </a:lnTo>
                    <a:lnTo>
                      <a:pt x="27" y="54"/>
                    </a:lnTo>
                    <a:lnTo>
                      <a:pt x="28" y="50"/>
                    </a:lnTo>
                    <a:lnTo>
                      <a:pt x="32" y="42"/>
                    </a:lnTo>
                    <a:lnTo>
                      <a:pt x="37" y="35"/>
                    </a:lnTo>
                    <a:lnTo>
                      <a:pt x="40" y="28"/>
                    </a:lnTo>
                    <a:lnTo>
                      <a:pt x="45" y="19"/>
                    </a:lnTo>
                    <a:lnTo>
                      <a:pt x="46" y="15"/>
                    </a:lnTo>
                    <a:lnTo>
                      <a:pt x="49" y="11"/>
                    </a:lnTo>
                    <a:lnTo>
                      <a:pt x="52" y="6"/>
                    </a:lnTo>
                    <a:lnTo>
                      <a:pt x="5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4" name="Freeform 73"/>
              <p:cNvSpPr>
                <a:spLocks/>
              </p:cNvSpPr>
              <p:nvPr/>
            </p:nvSpPr>
            <p:spPr bwMode="auto">
              <a:xfrm>
                <a:off x="5814" y="1978"/>
                <a:ext cx="36" cy="41"/>
              </a:xfrm>
              <a:custGeom>
                <a:avLst/>
                <a:gdLst>
                  <a:gd name="T0" fmla="*/ 0 w 82"/>
                  <a:gd name="T1" fmla="*/ 0 h 98"/>
                  <a:gd name="T2" fmla="*/ 0 w 82"/>
                  <a:gd name="T3" fmla="*/ 0 h 98"/>
                  <a:gd name="T4" fmla="*/ 0 w 82"/>
                  <a:gd name="T5" fmla="*/ 0 h 98"/>
                  <a:gd name="T6" fmla="*/ 0 w 82"/>
                  <a:gd name="T7" fmla="*/ 0 h 98"/>
                  <a:gd name="T8" fmla="*/ 0 w 82"/>
                  <a:gd name="T9" fmla="*/ 0 h 98"/>
                  <a:gd name="T10" fmla="*/ 0 w 82"/>
                  <a:gd name="T11" fmla="*/ 0 h 98"/>
                  <a:gd name="T12" fmla="*/ 0 w 82"/>
                  <a:gd name="T13" fmla="*/ 0 h 98"/>
                  <a:gd name="T14" fmla="*/ 0 w 82"/>
                  <a:gd name="T15" fmla="*/ 0 h 98"/>
                  <a:gd name="T16" fmla="*/ 0 w 82"/>
                  <a:gd name="T17" fmla="*/ 0 h 98"/>
                  <a:gd name="T18" fmla="*/ 0 w 82"/>
                  <a:gd name="T19" fmla="*/ 0 h 98"/>
                  <a:gd name="T20" fmla="*/ 0 w 82"/>
                  <a:gd name="T21" fmla="*/ 0 h 98"/>
                  <a:gd name="T22" fmla="*/ 0 w 82"/>
                  <a:gd name="T23" fmla="*/ 0 h 98"/>
                  <a:gd name="T24" fmla="*/ 0 w 82"/>
                  <a:gd name="T25" fmla="*/ 0 h 98"/>
                  <a:gd name="T26" fmla="*/ 0 w 82"/>
                  <a:gd name="T27" fmla="*/ 0 h 98"/>
                  <a:gd name="T28" fmla="*/ 0 w 82"/>
                  <a:gd name="T29" fmla="*/ 0 h 98"/>
                  <a:gd name="T30" fmla="*/ 0 w 82"/>
                  <a:gd name="T31" fmla="*/ 0 h 98"/>
                  <a:gd name="T32" fmla="*/ 0 w 82"/>
                  <a:gd name="T33" fmla="*/ 0 h 98"/>
                  <a:gd name="T34" fmla="*/ 0 w 82"/>
                  <a:gd name="T35" fmla="*/ 0 h 98"/>
                  <a:gd name="T36" fmla="*/ 0 w 82"/>
                  <a:gd name="T37" fmla="*/ 0 h 98"/>
                  <a:gd name="T38" fmla="*/ 0 w 82"/>
                  <a:gd name="T39" fmla="*/ 0 h 98"/>
                  <a:gd name="T40" fmla="*/ 0 w 82"/>
                  <a:gd name="T41" fmla="*/ 0 h 98"/>
                  <a:gd name="T42" fmla="*/ 0 w 82"/>
                  <a:gd name="T43" fmla="*/ 0 h 98"/>
                  <a:gd name="T44" fmla="*/ 0 w 82"/>
                  <a:gd name="T45" fmla="*/ 0 h 98"/>
                  <a:gd name="T46" fmla="*/ 0 w 82"/>
                  <a:gd name="T47" fmla="*/ 0 h 98"/>
                  <a:gd name="T48" fmla="*/ 0 w 82"/>
                  <a:gd name="T49" fmla="*/ 0 h 98"/>
                  <a:gd name="T50" fmla="*/ 0 w 82"/>
                  <a:gd name="T51" fmla="*/ 0 h 98"/>
                  <a:gd name="T52" fmla="*/ 0 w 82"/>
                  <a:gd name="T53" fmla="*/ 0 h 98"/>
                  <a:gd name="T54" fmla="*/ 0 w 82"/>
                  <a:gd name="T55" fmla="*/ 0 h 98"/>
                  <a:gd name="T56" fmla="*/ 0 w 82"/>
                  <a:gd name="T57" fmla="*/ 0 h 98"/>
                  <a:gd name="T58" fmla="*/ 0 w 82"/>
                  <a:gd name="T59" fmla="*/ 0 h 98"/>
                  <a:gd name="T60" fmla="*/ 0 w 82"/>
                  <a:gd name="T61" fmla="*/ 0 h 98"/>
                  <a:gd name="T62" fmla="*/ 0 w 82"/>
                  <a:gd name="T63" fmla="*/ 0 h 98"/>
                  <a:gd name="T64" fmla="*/ 0 w 82"/>
                  <a:gd name="T65" fmla="*/ 0 h 98"/>
                  <a:gd name="T66" fmla="*/ 0 w 82"/>
                  <a:gd name="T67" fmla="*/ 0 h 98"/>
                  <a:gd name="T68" fmla="*/ 0 w 82"/>
                  <a:gd name="T69" fmla="*/ 0 h 98"/>
                  <a:gd name="T70" fmla="*/ 0 w 82"/>
                  <a:gd name="T71" fmla="*/ 0 h 98"/>
                  <a:gd name="T72" fmla="*/ 0 w 82"/>
                  <a:gd name="T73" fmla="*/ 0 h 98"/>
                  <a:gd name="T74" fmla="*/ 0 w 82"/>
                  <a:gd name="T75" fmla="*/ 0 h 98"/>
                  <a:gd name="T76" fmla="*/ 0 w 82"/>
                  <a:gd name="T77" fmla="*/ 0 h 98"/>
                  <a:gd name="T78" fmla="*/ 0 w 82"/>
                  <a:gd name="T79" fmla="*/ 0 h 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98"/>
                  <a:gd name="T122" fmla="*/ 82 w 82"/>
                  <a:gd name="T123" fmla="*/ 98 h 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98">
                    <a:moveTo>
                      <a:pt x="64" y="0"/>
                    </a:moveTo>
                    <a:lnTo>
                      <a:pt x="68" y="1"/>
                    </a:lnTo>
                    <a:lnTo>
                      <a:pt x="73" y="3"/>
                    </a:lnTo>
                    <a:lnTo>
                      <a:pt x="74" y="5"/>
                    </a:lnTo>
                    <a:lnTo>
                      <a:pt x="78" y="8"/>
                    </a:lnTo>
                    <a:lnTo>
                      <a:pt x="81" y="14"/>
                    </a:lnTo>
                    <a:lnTo>
                      <a:pt x="82" y="20"/>
                    </a:lnTo>
                    <a:lnTo>
                      <a:pt x="82" y="25"/>
                    </a:lnTo>
                    <a:lnTo>
                      <a:pt x="80" y="32"/>
                    </a:lnTo>
                    <a:lnTo>
                      <a:pt x="76" y="38"/>
                    </a:lnTo>
                    <a:lnTo>
                      <a:pt x="74" y="45"/>
                    </a:lnTo>
                    <a:lnTo>
                      <a:pt x="68" y="52"/>
                    </a:lnTo>
                    <a:lnTo>
                      <a:pt x="63" y="57"/>
                    </a:lnTo>
                    <a:lnTo>
                      <a:pt x="55" y="63"/>
                    </a:lnTo>
                    <a:lnTo>
                      <a:pt x="50" y="70"/>
                    </a:lnTo>
                    <a:lnTo>
                      <a:pt x="43" y="75"/>
                    </a:lnTo>
                    <a:lnTo>
                      <a:pt x="36" y="79"/>
                    </a:lnTo>
                    <a:lnTo>
                      <a:pt x="29" y="84"/>
                    </a:lnTo>
                    <a:lnTo>
                      <a:pt x="23" y="89"/>
                    </a:lnTo>
                    <a:lnTo>
                      <a:pt x="17" y="91"/>
                    </a:lnTo>
                    <a:lnTo>
                      <a:pt x="10" y="95"/>
                    </a:lnTo>
                    <a:lnTo>
                      <a:pt x="5" y="96"/>
                    </a:lnTo>
                    <a:lnTo>
                      <a:pt x="0" y="98"/>
                    </a:lnTo>
                    <a:lnTo>
                      <a:pt x="6" y="92"/>
                    </a:lnTo>
                    <a:lnTo>
                      <a:pt x="11" y="86"/>
                    </a:lnTo>
                    <a:lnTo>
                      <a:pt x="17" y="79"/>
                    </a:lnTo>
                    <a:lnTo>
                      <a:pt x="22" y="75"/>
                    </a:lnTo>
                    <a:lnTo>
                      <a:pt x="26" y="69"/>
                    </a:lnTo>
                    <a:lnTo>
                      <a:pt x="32" y="63"/>
                    </a:lnTo>
                    <a:lnTo>
                      <a:pt x="36" y="57"/>
                    </a:lnTo>
                    <a:lnTo>
                      <a:pt x="42" y="52"/>
                    </a:lnTo>
                    <a:lnTo>
                      <a:pt x="45" y="45"/>
                    </a:lnTo>
                    <a:lnTo>
                      <a:pt x="50" y="39"/>
                    </a:lnTo>
                    <a:lnTo>
                      <a:pt x="54" y="33"/>
                    </a:lnTo>
                    <a:lnTo>
                      <a:pt x="56" y="27"/>
                    </a:lnTo>
                    <a:lnTo>
                      <a:pt x="58" y="20"/>
                    </a:lnTo>
                    <a:lnTo>
                      <a:pt x="61" y="14"/>
                    </a:lnTo>
                    <a:lnTo>
                      <a:pt x="62" y="6"/>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5" name="Freeform 74"/>
              <p:cNvSpPr>
                <a:spLocks/>
              </p:cNvSpPr>
              <p:nvPr/>
            </p:nvSpPr>
            <p:spPr bwMode="auto">
              <a:xfrm>
                <a:off x="5853" y="1995"/>
                <a:ext cx="8" cy="12"/>
              </a:xfrm>
              <a:custGeom>
                <a:avLst/>
                <a:gdLst>
                  <a:gd name="T0" fmla="*/ 0 w 21"/>
                  <a:gd name="T1" fmla="*/ 0 h 30"/>
                  <a:gd name="T2" fmla="*/ 0 w 21"/>
                  <a:gd name="T3" fmla="*/ 0 h 30"/>
                  <a:gd name="T4" fmla="*/ 0 w 21"/>
                  <a:gd name="T5" fmla="*/ 0 h 30"/>
                  <a:gd name="T6" fmla="*/ 0 w 21"/>
                  <a:gd name="T7" fmla="*/ 0 h 30"/>
                  <a:gd name="T8" fmla="*/ 0 w 21"/>
                  <a:gd name="T9" fmla="*/ 0 h 30"/>
                  <a:gd name="T10" fmla="*/ 0 w 21"/>
                  <a:gd name="T11" fmla="*/ 0 h 30"/>
                  <a:gd name="T12" fmla="*/ 0 w 21"/>
                  <a:gd name="T13" fmla="*/ 0 h 30"/>
                  <a:gd name="T14" fmla="*/ 0 w 21"/>
                  <a:gd name="T15" fmla="*/ 0 h 30"/>
                  <a:gd name="T16" fmla="*/ 0 w 21"/>
                  <a:gd name="T17" fmla="*/ 0 h 30"/>
                  <a:gd name="T18" fmla="*/ 0 w 21"/>
                  <a:gd name="T19" fmla="*/ 0 h 30"/>
                  <a:gd name="T20" fmla="*/ 0 w 21"/>
                  <a:gd name="T21" fmla="*/ 0 h 30"/>
                  <a:gd name="T22" fmla="*/ 0 w 21"/>
                  <a:gd name="T23" fmla="*/ 0 h 30"/>
                  <a:gd name="T24" fmla="*/ 0 w 21"/>
                  <a:gd name="T25" fmla="*/ 0 h 30"/>
                  <a:gd name="T26" fmla="*/ 0 w 21"/>
                  <a:gd name="T27" fmla="*/ 0 h 30"/>
                  <a:gd name="T28" fmla="*/ 0 w 21"/>
                  <a:gd name="T29" fmla="*/ 0 h 30"/>
                  <a:gd name="T30" fmla="*/ 0 w 21"/>
                  <a:gd name="T31" fmla="*/ 0 h 30"/>
                  <a:gd name="T32" fmla="*/ 0 w 21"/>
                  <a:gd name="T33" fmla="*/ 0 h 30"/>
                  <a:gd name="T34" fmla="*/ 0 w 21"/>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0"/>
                  <a:gd name="T56" fmla="*/ 21 w 21"/>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0">
                    <a:moveTo>
                      <a:pt x="19" y="0"/>
                    </a:moveTo>
                    <a:lnTo>
                      <a:pt x="20" y="5"/>
                    </a:lnTo>
                    <a:lnTo>
                      <a:pt x="21" y="10"/>
                    </a:lnTo>
                    <a:lnTo>
                      <a:pt x="20" y="14"/>
                    </a:lnTo>
                    <a:lnTo>
                      <a:pt x="20" y="18"/>
                    </a:lnTo>
                    <a:lnTo>
                      <a:pt x="19" y="23"/>
                    </a:lnTo>
                    <a:lnTo>
                      <a:pt x="15" y="26"/>
                    </a:lnTo>
                    <a:lnTo>
                      <a:pt x="10" y="28"/>
                    </a:lnTo>
                    <a:lnTo>
                      <a:pt x="6" y="30"/>
                    </a:lnTo>
                    <a:lnTo>
                      <a:pt x="2" y="30"/>
                    </a:lnTo>
                    <a:lnTo>
                      <a:pt x="1" y="28"/>
                    </a:lnTo>
                    <a:lnTo>
                      <a:pt x="0" y="25"/>
                    </a:lnTo>
                    <a:lnTo>
                      <a:pt x="2" y="20"/>
                    </a:lnTo>
                    <a:lnTo>
                      <a:pt x="4" y="15"/>
                    </a:lnTo>
                    <a:lnTo>
                      <a:pt x="8" y="11"/>
                    </a:lnTo>
                    <a:lnTo>
                      <a:pt x="12" y="5"/>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6" name="Freeform 75"/>
              <p:cNvSpPr>
                <a:spLocks/>
              </p:cNvSpPr>
              <p:nvPr/>
            </p:nvSpPr>
            <p:spPr bwMode="auto">
              <a:xfrm>
                <a:off x="5799" y="1996"/>
                <a:ext cx="195" cy="156"/>
              </a:xfrm>
              <a:custGeom>
                <a:avLst/>
                <a:gdLst>
                  <a:gd name="T0" fmla="*/ 0 w 464"/>
                  <a:gd name="T1" fmla="*/ 0 h 373"/>
                  <a:gd name="T2" fmla="*/ 0 w 464"/>
                  <a:gd name="T3" fmla="*/ 0 h 373"/>
                  <a:gd name="T4" fmla="*/ 0 w 464"/>
                  <a:gd name="T5" fmla="*/ 0 h 373"/>
                  <a:gd name="T6" fmla="*/ 0 w 464"/>
                  <a:gd name="T7" fmla="*/ 0 h 373"/>
                  <a:gd name="T8" fmla="*/ 0 w 464"/>
                  <a:gd name="T9" fmla="*/ 0 h 373"/>
                  <a:gd name="T10" fmla="*/ 0 w 464"/>
                  <a:gd name="T11" fmla="*/ 0 h 373"/>
                  <a:gd name="T12" fmla="*/ 0 w 464"/>
                  <a:gd name="T13" fmla="*/ 0 h 373"/>
                  <a:gd name="T14" fmla="*/ 0 w 464"/>
                  <a:gd name="T15" fmla="*/ 0 h 373"/>
                  <a:gd name="T16" fmla="*/ 0 w 464"/>
                  <a:gd name="T17" fmla="*/ 0 h 373"/>
                  <a:gd name="T18" fmla="*/ 0 w 464"/>
                  <a:gd name="T19" fmla="*/ 0 h 373"/>
                  <a:gd name="T20" fmla="*/ 0 w 464"/>
                  <a:gd name="T21" fmla="*/ 0 h 373"/>
                  <a:gd name="T22" fmla="*/ 0 w 464"/>
                  <a:gd name="T23" fmla="*/ 0 h 373"/>
                  <a:gd name="T24" fmla="*/ 0 w 464"/>
                  <a:gd name="T25" fmla="*/ 0 h 373"/>
                  <a:gd name="T26" fmla="*/ 0 w 464"/>
                  <a:gd name="T27" fmla="*/ 0 h 373"/>
                  <a:gd name="T28" fmla="*/ 0 w 464"/>
                  <a:gd name="T29" fmla="*/ 0 h 373"/>
                  <a:gd name="T30" fmla="*/ 0 w 464"/>
                  <a:gd name="T31" fmla="*/ 0 h 373"/>
                  <a:gd name="T32" fmla="*/ 0 w 464"/>
                  <a:gd name="T33" fmla="*/ 0 h 373"/>
                  <a:gd name="T34" fmla="*/ 0 w 464"/>
                  <a:gd name="T35" fmla="*/ 0 h 373"/>
                  <a:gd name="T36" fmla="*/ 0 w 464"/>
                  <a:gd name="T37" fmla="*/ 0 h 373"/>
                  <a:gd name="T38" fmla="*/ 0 w 464"/>
                  <a:gd name="T39" fmla="*/ 0 h 373"/>
                  <a:gd name="T40" fmla="*/ 0 w 464"/>
                  <a:gd name="T41" fmla="*/ 0 h 373"/>
                  <a:gd name="T42" fmla="*/ 0 w 464"/>
                  <a:gd name="T43" fmla="*/ 0 h 373"/>
                  <a:gd name="T44" fmla="*/ 0 w 464"/>
                  <a:gd name="T45" fmla="*/ 0 h 373"/>
                  <a:gd name="T46" fmla="*/ 0 w 464"/>
                  <a:gd name="T47" fmla="*/ 0 h 373"/>
                  <a:gd name="T48" fmla="*/ 0 w 464"/>
                  <a:gd name="T49" fmla="*/ 0 h 373"/>
                  <a:gd name="T50" fmla="*/ 0 w 464"/>
                  <a:gd name="T51" fmla="*/ 0 h 373"/>
                  <a:gd name="T52" fmla="*/ 0 w 464"/>
                  <a:gd name="T53" fmla="*/ 0 h 373"/>
                  <a:gd name="T54" fmla="*/ 0 w 464"/>
                  <a:gd name="T55" fmla="*/ 0 h 373"/>
                  <a:gd name="T56" fmla="*/ 0 w 464"/>
                  <a:gd name="T57" fmla="*/ 0 h 373"/>
                  <a:gd name="T58" fmla="*/ 0 w 464"/>
                  <a:gd name="T59" fmla="*/ 0 h 373"/>
                  <a:gd name="T60" fmla="*/ 0 w 464"/>
                  <a:gd name="T61" fmla="*/ 0 h 373"/>
                  <a:gd name="T62" fmla="*/ 0 w 464"/>
                  <a:gd name="T63" fmla="*/ 0 h 373"/>
                  <a:gd name="T64" fmla="*/ 0 w 464"/>
                  <a:gd name="T65" fmla="*/ 0 h 373"/>
                  <a:gd name="T66" fmla="*/ 0 w 464"/>
                  <a:gd name="T67" fmla="*/ 0 h 373"/>
                  <a:gd name="T68" fmla="*/ 0 w 464"/>
                  <a:gd name="T69" fmla="*/ 0 h 373"/>
                  <a:gd name="T70" fmla="*/ 0 w 464"/>
                  <a:gd name="T71" fmla="*/ 0 h 373"/>
                  <a:gd name="T72" fmla="*/ 0 w 464"/>
                  <a:gd name="T73" fmla="*/ 0 h 373"/>
                  <a:gd name="T74" fmla="*/ 0 w 464"/>
                  <a:gd name="T75" fmla="*/ 0 h 373"/>
                  <a:gd name="T76" fmla="*/ 0 w 464"/>
                  <a:gd name="T77" fmla="*/ 0 h 373"/>
                  <a:gd name="T78" fmla="*/ 0 w 464"/>
                  <a:gd name="T79" fmla="*/ 0 h 373"/>
                  <a:gd name="T80" fmla="*/ 0 w 464"/>
                  <a:gd name="T81" fmla="*/ 0 h 373"/>
                  <a:gd name="T82" fmla="*/ 0 w 464"/>
                  <a:gd name="T83" fmla="*/ 0 h 373"/>
                  <a:gd name="T84" fmla="*/ 0 w 464"/>
                  <a:gd name="T85" fmla="*/ 0 h 373"/>
                  <a:gd name="T86" fmla="*/ 0 w 464"/>
                  <a:gd name="T87" fmla="*/ 0 h 373"/>
                  <a:gd name="T88" fmla="*/ 0 w 464"/>
                  <a:gd name="T89" fmla="*/ 0 h 373"/>
                  <a:gd name="T90" fmla="*/ 0 w 464"/>
                  <a:gd name="T91" fmla="*/ 0 h 373"/>
                  <a:gd name="T92" fmla="*/ 0 w 464"/>
                  <a:gd name="T93" fmla="*/ 0 h 373"/>
                  <a:gd name="T94" fmla="*/ 0 w 464"/>
                  <a:gd name="T95" fmla="*/ 0 h 373"/>
                  <a:gd name="T96" fmla="*/ 0 w 464"/>
                  <a:gd name="T97" fmla="*/ 0 h 373"/>
                  <a:gd name="T98" fmla="*/ 0 w 464"/>
                  <a:gd name="T99" fmla="*/ 0 h 373"/>
                  <a:gd name="T100" fmla="*/ 0 w 464"/>
                  <a:gd name="T101" fmla="*/ 0 h 373"/>
                  <a:gd name="T102" fmla="*/ 0 w 464"/>
                  <a:gd name="T103" fmla="*/ 0 h 373"/>
                  <a:gd name="T104" fmla="*/ 0 w 464"/>
                  <a:gd name="T105" fmla="*/ 0 h 373"/>
                  <a:gd name="T106" fmla="*/ 0 w 464"/>
                  <a:gd name="T107" fmla="*/ 0 h 373"/>
                  <a:gd name="T108" fmla="*/ 0 w 464"/>
                  <a:gd name="T109" fmla="*/ 0 h 373"/>
                  <a:gd name="T110" fmla="*/ 0 w 464"/>
                  <a:gd name="T111" fmla="*/ 0 h 373"/>
                  <a:gd name="T112" fmla="*/ 0 w 464"/>
                  <a:gd name="T113" fmla="*/ 0 h 373"/>
                  <a:gd name="T114" fmla="*/ 0 w 464"/>
                  <a:gd name="T115" fmla="*/ 0 h 373"/>
                  <a:gd name="T116" fmla="*/ 0 w 464"/>
                  <a:gd name="T117" fmla="*/ 0 h 373"/>
                  <a:gd name="T118" fmla="*/ 0 w 464"/>
                  <a:gd name="T119" fmla="*/ 0 h 373"/>
                  <a:gd name="T120" fmla="*/ 0 w 464"/>
                  <a:gd name="T121" fmla="*/ 0 h 373"/>
                  <a:gd name="T122" fmla="*/ 0 w 464"/>
                  <a:gd name="T123" fmla="*/ 0 h 3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373"/>
                  <a:gd name="T188" fmla="*/ 464 w 464"/>
                  <a:gd name="T189" fmla="*/ 373 h 3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373">
                    <a:moveTo>
                      <a:pt x="258" y="0"/>
                    </a:moveTo>
                    <a:lnTo>
                      <a:pt x="276" y="2"/>
                    </a:lnTo>
                    <a:lnTo>
                      <a:pt x="294" y="6"/>
                    </a:lnTo>
                    <a:lnTo>
                      <a:pt x="312" y="11"/>
                    </a:lnTo>
                    <a:lnTo>
                      <a:pt x="330" y="18"/>
                    </a:lnTo>
                    <a:lnTo>
                      <a:pt x="346" y="26"/>
                    </a:lnTo>
                    <a:lnTo>
                      <a:pt x="363" y="36"/>
                    </a:lnTo>
                    <a:lnTo>
                      <a:pt x="379" y="46"/>
                    </a:lnTo>
                    <a:lnTo>
                      <a:pt x="395" y="59"/>
                    </a:lnTo>
                    <a:lnTo>
                      <a:pt x="407" y="71"/>
                    </a:lnTo>
                    <a:lnTo>
                      <a:pt x="420" y="85"/>
                    </a:lnTo>
                    <a:lnTo>
                      <a:pt x="432" y="100"/>
                    </a:lnTo>
                    <a:lnTo>
                      <a:pt x="442" y="115"/>
                    </a:lnTo>
                    <a:lnTo>
                      <a:pt x="450" y="131"/>
                    </a:lnTo>
                    <a:lnTo>
                      <a:pt x="456" y="147"/>
                    </a:lnTo>
                    <a:lnTo>
                      <a:pt x="461" y="165"/>
                    </a:lnTo>
                    <a:lnTo>
                      <a:pt x="464" y="183"/>
                    </a:lnTo>
                    <a:lnTo>
                      <a:pt x="460" y="188"/>
                    </a:lnTo>
                    <a:lnTo>
                      <a:pt x="461" y="195"/>
                    </a:lnTo>
                    <a:lnTo>
                      <a:pt x="441" y="202"/>
                    </a:lnTo>
                    <a:lnTo>
                      <a:pt x="424" y="204"/>
                    </a:lnTo>
                    <a:lnTo>
                      <a:pt x="406" y="203"/>
                    </a:lnTo>
                    <a:lnTo>
                      <a:pt x="389" y="198"/>
                    </a:lnTo>
                    <a:lnTo>
                      <a:pt x="372" y="190"/>
                    </a:lnTo>
                    <a:lnTo>
                      <a:pt x="357" y="181"/>
                    </a:lnTo>
                    <a:lnTo>
                      <a:pt x="340" y="169"/>
                    </a:lnTo>
                    <a:lnTo>
                      <a:pt x="324" y="159"/>
                    </a:lnTo>
                    <a:lnTo>
                      <a:pt x="308" y="147"/>
                    </a:lnTo>
                    <a:lnTo>
                      <a:pt x="292" y="136"/>
                    </a:lnTo>
                    <a:lnTo>
                      <a:pt x="275" y="127"/>
                    </a:lnTo>
                    <a:lnTo>
                      <a:pt x="258" y="120"/>
                    </a:lnTo>
                    <a:lnTo>
                      <a:pt x="239" y="114"/>
                    </a:lnTo>
                    <a:lnTo>
                      <a:pt x="221" y="114"/>
                    </a:lnTo>
                    <a:lnTo>
                      <a:pt x="201" y="118"/>
                    </a:lnTo>
                    <a:lnTo>
                      <a:pt x="181" y="128"/>
                    </a:lnTo>
                    <a:lnTo>
                      <a:pt x="174" y="131"/>
                    </a:lnTo>
                    <a:lnTo>
                      <a:pt x="169" y="136"/>
                    </a:lnTo>
                    <a:lnTo>
                      <a:pt x="164" y="141"/>
                    </a:lnTo>
                    <a:lnTo>
                      <a:pt x="158" y="146"/>
                    </a:lnTo>
                    <a:lnTo>
                      <a:pt x="165" y="145"/>
                    </a:lnTo>
                    <a:lnTo>
                      <a:pt x="173" y="144"/>
                    </a:lnTo>
                    <a:lnTo>
                      <a:pt x="177" y="142"/>
                    </a:lnTo>
                    <a:lnTo>
                      <a:pt x="183" y="142"/>
                    </a:lnTo>
                    <a:lnTo>
                      <a:pt x="186" y="141"/>
                    </a:lnTo>
                    <a:lnTo>
                      <a:pt x="192" y="141"/>
                    </a:lnTo>
                    <a:lnTo>
                      <a:pt x="200" y="141"/>
                    </a:lnTo>
                    <a:lnTo>
                      <a:pt x="207" y="145"/>
                    </a:lnTo>
                    <a:lnTo>
                      <a:pt x="210" y="147"/>
                    </a:lnTo>
                    <a:lnTo>
                      <a:pt x="213" y="150"/>
                    </a:lnTo>
                    <a:lnTo>
                      <a:pt x="215" y="155"/>
                    </a:lnTo>
                    <a:lnTo>
                      <a:pt x="218" y="161"/>
                    </a:lnTo>
                    <a:lnTo>
                      <a:pt x="212" y="160"/>
                    </a:lnTo>
                    <a:lnTo>
                      <a:pt x="208" y="160"/>
                    </a:lnTo>
                    <a:lnTo>
                      <a:pt x="203" y="160"/>
                    </a:lnTo>
                    <a:lnTo>
                      <a:pt x="199" y="160"/>
                    </a:lnTo>
                    <a:lnTo>
                      <a:pt x="193" y="160"/>
                    </a:lnTo>
                    <a:lnTo>
                      <a:pt x="188" y="161"/>
                    </a:lnTo>
                    <a:lnTo>
                      <a:pt x="183" y="162"/>
                    </a:lnTo>
                    <a:lnTo>
                      <a:pt x="179" y="164"/>
                    </a:lnTo>
                    <a:lnTo>
                      <a:pt x="173" y="165"/>
                    </a:lnTo>
                    <a:lnTo>
                      <a:pt x="168" y="166"/>
                    </a:lnTo>
                    <a:lnTo>
                      <a:pt x="165" y="168"/>
                    </a:lnTo>
                    <a:lnTo>
                      <a:pt x="161" y="170"/>
                    </a:lnTo>
                    <a:lnTo>
                      <a:pt x="154" y="176"/>
                    </a:lnTo>
                    <a:lnTo>
                      <a:pt x="149" y="183"/>
                    </a:lnTo>
                    <a:lnTo>
                      <a:pt x="158" y="181"/>
                    </a:lnTo>
                    <a:lnTo>
                      <a:pt x="166" y="181"/>
                    </a:lnTo>
                    <a:lnTo>
                      <a:pt x="173" y="181"/>
                    </a:lnTo>
                    <a:lnTo>
                      <a:pt x="180" y="182"/>
                    </a:lnTo>
                    <a:lnTo>
                      <a:pt x="185" y="182"/>
                    </a:lnTo>
                    <a:lnTo>
                      <a:pt x="190" y="183"/>
                    </a:lnTo>
                    <a:lnTo>
                      <a:pt x="194" y="184"/>
                    </a:lnTo>
                    <a:lnTo>
                      <a:pt x="199" y="186"/>
                    </a:lnTo>
                    <a:lnTo>
                      <a:pt x="204" y="188"/>
                    </a:lnTo>
                    <a:lnTo>
                      <a:pt x="210" y="193"/>
                    </a:lnTo>
                    <a:lnTo>
                      <a:pt x="214" y="198"/>
                    </a:lnTo>
                    <a:lnTo>
                      <a:pt x="220" y="202"/>
                    </a:lnTo>
                    <a:lnTo>
                      <a:pt x="211" y="202"/>
                    </a:lnTo>
                    <a:lnTo>
                      <a:pt x="203" y="203"/>
                    </a:lnTo>
                    <a:lnTo>
                      <a:pt x="192" y="204"/>
                    </a:lnTo>
                    <a:lnTo>
                      <a:pt x="183" y="205"/>
                    </a:lnTo>
                    <a:lnTo>
                      <a:pt x="170" y="206"/>
                    </a:lnTo>
                    <a:lnTo>
                      <a:pt x="160" y="207"/>
                    </a:lnTo>
                    <a:lnTo>
                      <a:pt x="148" y="209"/>
                    </a:lnTo>
                    <a:lnTo>
                      <a:pt x="139" y="212"/>
                    </a:lnTo>
                    <a:lnTo>
                      <a:pt x="129" y="214"/>
                    </a:lnTo>
                    <a:lnTo>
                      <a:pt x="123" y="217"/>
                    </a:lnTo>
                    <a:lnTo>
                      <a:pt x="117" y="220"/>
                    </a:lnTo>
                    <a:lnTo>
                      <a:pt x="114" y="225"/>
                    </a:lnTo>
                    <a:lnTo>
                      <a:pt x="113" y="229"/>
                    </a:lnTo>
                    <a:lnTo>
                      <a:pt x="116" y="236"/>
                    </a:lnTo>
                    <a:lnTo>
                      <a:pt x="121" y="242"/>
                    </a:lnTo>
                    <a:lnTo>
                      <a:pt x="131" y="249"/>
                    </a:lnTo>
                    <a:lnTo>
                      <a:pt x="125" y="252"/>
                    </a:lnTo>
                    <a:lnTo>
                      <a:pt x="118" y="255"/>
                    </a:lnTo>
                    <a:lnTo>
                      <a:pt x="111" y="258"/>
                    </a:lnTo>
                    <a:lnTo>
                      <a:pt x="106" y="261"/>
                    </a:lnTo>
                    <a:lnTo>
                      <a:pt x="99" y="264"/>
                    </a:lnTo>
                    <a:lnTo>
                      <a:pt x="92" y="267"/>
                    </a:lnTo>
                    <a:lnTo>
                      <a:pt x="86" y="271"/>
                    </a:lnTo>
                    <a:lnTo>
                      <a:pt x="80" y="275"/>
                    </a:lnTo>
                    <a:lnTo>
                      <a:pt x="73" y="278"/>
                    </a:lnTo>
                    <a:lnTo>
                      <a:pt x="68" y="282"/>
                    </a:lnTo>
                    <a:lnTo>
                      <a:pt x="62" y="286"/>
                    </a:lnTo>
                    <a:lnTo>
                      <a:pt x="58" y="292"/>
                    </a:lnTo>
                    <a:lnTo>
                      <a:pt x="52" y="297"/>
                    </a:lnTo>
                    <a:lnTo>
                      <a:pt x="50" y="302"/>
                    </a:lnTo>
                    <a:lnTo>
                      <a:pt x="46" y="308"/>
                    </a:lnTo>
                    <a:lnTo>
                      <a:pt x="44" y="316"/>
                    </a:lnTo>
                    <a:lnTo>
                      <a:pt x="51" y="312"/>
                    </a:lnTo>
                    <a:lnTo>
                      <a:pt x="58" y="309"/>
                    </a:lnTo>
                    <a:lnTo>
                      <a:pt x="66" y="305"/>
                    </a:lnTo>
                    <a:lnTo>
                      <a:pt x="73" y="302"/>
                    </a:lnTo>
                    <a:lnTo>
                      <a:pt x="81" y="298"/>
                    </a:lnTo>
                    <a:lnTo>
                      <a:pt x="90" y="294"/>
                    </a:lnTo>
                    <a:lnTo>
                      <a:pt x="97" y="291"/>
                    </a:lnTo>
                    <a:lnTo>
                      <a:pt x="106" y="288"/>
                    </a:lnTo>
                    <a:lnTo>
                      <a:pt x="112" y="285"/>
                    </a:lnTo>
                    <a:lnTo>
                      <a:pt x="120" y="283"/>
                    </a:lnTo>
                    <a:lnTo>
                      <a:pt x="127" y="283"/>
                    </a:lnTo>
                    <a:lnTo>
                      <a:pt x="135" y="283"/>
                    </a:lnTo>
                    <a:lnTo>
                      <a:pt x="142" y="284"/>
                    </a:lnTo>
                    <a:lnTo>
                      <a:pt x="148" y="287"/>
                    </a:lnTo>
                    <a:lnTo>
                      <a:pt x="155" y="292"/>
                    </a:lnTo>
                    <a:lnTo>
                      <a:pt x="162" y="299"/>
                    </a:lnTo>
                    <a:lnTo>
                      <a:pt x="155" y="298"/>
                    </a:lnTo>
                    <a:lnTo>
                      <a:pt x="149" y="298"/>
                    </a:lnTo>
                    <a:lnTo>
                      <a:pt x="145" y="299"/>
                    </a:lnTo>
                    <a:lnTo>
                      <a:pt x="139" y="300"/>
                    </a:lnTo>
                    <a:lnTo>
                      <a:pt x="134" y="301"/>
                    </a:lnTo>
                    <a:lnTo>
                      <a:pt x="128" y="302"/>
                    </a:lnTo>
                    <a:lnTo>
                      <a:pt x="124" y="305"/>
                    </a:lnTo>
                    <a:lnTo>
                      <a:pt x="119" y="308"/>
                    </a:lnTo>
                    <a:lnTo>
                      <a:pt x="113" y="311"/>
                    </a:lnTo>
                    <a:lnTo>
                      <a:pt x="109" y="313"/>
                    </a:lnTo>
                    <a:lnTo>
                      <a:pt x="103" y="316"/>
                    </a:lnTo>
                    <a:lnTo>
                      <a:pt x="98" y="318"/>
                    </a:lnTo>
                    <a:lnTo>
                      <a:pt x="92" y="320"/>
                    </a:lnTo>
                    <a:lnTo>
                      <a:pt x="88" y="321"/>
                    </a:lnTo>
                    <a:lnTo>
                      <a:pt x="82" y="323"/>
                    </a:lnTo>
                    <a:lnTo>
                      <a:pt x="77" y="326"/>
                    </a:lnTo>
                    <a:lnTo>
                      <a:pt x="83" y="331"/>
                    </a:lnTo>
                    <a:lnTo>
                      <a:pt x="92" y="334"/>
                    </a:lnTo>
                    <a:lnTo>
                      <a:pt x="97" y="334"/>
                    </a:lnTo>
                    <a:lnTo>
                      <a:pt x="102" y="334"/>
                    </a:lnTo>
                    <a:lnTo>
                      <a:pt x="107" y="334"/>
                    </a:lnTo>
                    <a:lnTo>
                      <a:pt x="110" y="335"/>
                    </a:lnTo>
                    <a:lnTo>
                      <a:pt x="117" y="335"/>
                    </a:lnTo>
                    <a:lnTo>
                      <a:pt x="119" y="338"/>
                    </a:lnTo>
                    <a:lnTo>
                      <a:pt x="118" y="339"/>
                    </a:lnTo>
                    <a:lnTo>
                      <a:pt x="117" y="344"/>
                    </a:lnTo>
                    <a:lnTo>
                      <a:pt x="114" y="349"/>
                    </a:lnTo>
                    <a:lnTo>
                      <a:pt x="110" y="358"/>
                    </a:lnTo>
                    <a:lnTo>
                      <a:pt x="91" y="368"/>
                    </a:lnTo>
                    <a:lnTo>
                      <a:pt x="74" y="373"/>
                    </a:lnTo>
                    <a:lnTo>
                      <a:pt x="58" y="373"/>
                    </a:lnTo>
                    <a:lnTo>
                      <a:pt x="44" y="371"/>
                    </a:lnTo>
                    <a:lnTo>
                      <a:pt x="32" y="364"/>
                    </a:lnTo>
                    <a:lnTo>
                      <a:pt x="22" y="356"/>
                    </a:lnTo>
                    <a:lnTo>
                      <a:pt x="13" y="343"/>
                    </a:lnTo>
                    <a:lnTo>
                      <a:pt x="7" y="331"/>
                    </a:lnTo>
                    <a:lnTo>
                      <a:pt x="2" y="315"/>
                    </a:lnTo>
                    <a:lnTo>
                      <a:pt x="0" y="299"/>
                    </a:lnTo>
                    <a:lnTo>
                      <a:pt x="1" y="282"/>
                    </a:lnTo>
                    <a:lnTo>
                      <a:pt x="5" y="266"/>
                    </a:lnTo>
                    <a:lnTo>
                      <a:pt x="10" y="250"/>
                    </a:lnTo>
                    <a:lnTo>
                      <a:pt x="18" y="236"/>
                    </a:lnTo>
                    <a:lnTo>
                      <a:pt x="31" y="223"/>
                    </a:lnTo>
                    <a:lnTo>
                      <a:pt x="46" y="212"/>
                    </a:lnTo>
                    <a:lnTo>
                      <a:pt x="60" y="188"/>
                    </a:lnTo>
                    <a:lnTo>
                      <a:pt x="77" y="169"/>
                    </a:lnTo>
                    <a:lnTo>
                      <a:pt x="95" y="150"/>
                    </a:lnTo>
                    <a:lnTo>
                      <a:pt x="116" y="135"/>
                    </a:lnTo>
                    <a:lnTo>
                      <a:pt x="136" y="122"/>
                    </a:lnTo>
                    <a:lnTo>
                      <a:pt x="159" y="111"/>
                    </a:lnTo>
                    <a:lnTo>
                      <a:pt x="183" y="103"/>
                    </a:lnTo>
                    <a:lnTo>
                      <a:pt x="205" y="97"/>
                    </a:lnTo>
                    <a:lnTo>
                      <a:pt x="229" y="93"/>
                    </a:lnTo>
                    <a:lnTo>
                      <a:pt x="252" y="93"/>
                    </a:lnTo>
                    <a:lnTo>
                      <a:pt x="276" y="96"/>
                    </a:lnTo>
                    <a:lnTo>
                      <a:pt x="300" y="104"/>
                    </a:lnTo>
                    <a:lnTo>
                      <a:pt x="322" y="113"/>
                    </a:lnTo>
                    <a:lnTo>
                      <a:pt x="343" y="128"/>
                    </a:lnTo>
                    <a:lnTo>
                      <a:pt x="364" y="146"/>
                    </a:lnTo>
                    <a:lnTo>
                      <a:pt x="384" y="167"/>
                    </a:lnTo>
                    <a:lnTo>
                      <a:pt x="389" y="168"/>
                    </a:lnTo>
                    <a:lnTo>
                      <a:pt x="395" y="169"/>
                    </a:lnTo>
                    <a:lnTo>
                      <a:pt x="399" y="169"/>
                    </a:lnTo>
                    <a:lnTo>
                      <a:pt x="405" y="170"/>
                    </a:lnTo>
                    <a:lnTo>
                      <a:pt x="410" y="170"/>
                    </a:lnTo>
                    <a:lnTo>
                      <a:pt x="415" y="170"/>
                    </a:lnTo>
                    <a:lnTo>
                      <a:pt x="420" y="170"/>
                    </a:lnTo>
                    <a:lnTo>
                      <a:pt x="426" y="170"/>
                    </a:lnTo>
                    <a:lnTo>
                      <a:pt x="422" y="160"/>
                    </a:lnTo>
                    <a:lnTo>
                      <a:pt x="418" y="151"/>
                    </a:lnTo>
                    <a:lnTo>
                      <a:pt x="415" y="142"/>
                    </a:lnTo>
                    <a:lnTo>
                      <a:pt x="412" y="134"/>
                    </a:lnTo>
                    <a:lnTo>
                      <a:pt x="407" y="126"/>
                    </a:lnTo>
                    <a:lnTo>
                      <a:pt x="402" y="118"/>
                    </a:lnTo>
                    <a:lnTo>
                      <a:pt x="397" y="110"/>
                    </a:lnTo>
                    <a:lnTo>
                      <a:pt x="393" y="104"/>
                    </a:lnTo>
                    <a:lnTo>
                      <a:pt x="387" y="96"/>
                    </a:lnTo>
                    <a:lnTo>
                      <a:pt x="380" y="91"/>
                    </a:lnTo>
                    <a:lnTo>
                      <a:pt x="375" y="85"/>
                    </a:lnTo>
                    <a:lnTo>
                      <a:pt x="369" y="81"/>
                    </a:lnTo>
                    <a:lnTo>
                      <a:pt x="360" y="75"/>
                    </a:lnTo>
                    <a:lnTo>
                      <a:pt x="354" y="72"/>
                    </a:lnTo>
                    <a:lnTo>
                      <a:pt x="346" y="69"/>
                    </a:lnTo>
                    <a:lnTo>
                      <a:pt x="338" y="67"/>
                    </a:lnTo>
                    <a:lnTo>
                      <a:pt x="333" y="64"/>
                    </a:lnTo>
                    <a:lnTo>
                      <a:pt x="326" y="64"/>
                    </a:lnTo>
                    <a:lnTo>
                      <a:pt x="320" y="66"/>
                    </a:lnTo>
                    <a:lnTo>
                      <a:pt x="315" y="69"/>
                    </a:lnTo>
                    <a:lnTo>
                      <a:pt x="309" y="71"/>
                    </a:lnTo>
                    <a:lnTo>
                      <a:pt x="305" y="70"/>
                    </a:lnTo>
                    <a:lnTo>
                      <a:pt x="304" y="67"/>
                    </a:lnTo>
                    <a:lnTo>
                      <a:pt x="304" y="65"/>
                    </a:lnTo>
                    <a:lnTo>
                      <a:pt x="304" y="60"/>
                    </a:lnTo>
                    <a:lnTo>
                      <a:pt x="305" y="55"/>
                    </a:lnTo>
                    <a:lnTo>
                      <a:pt x="298" y="57"/>
                    </a:lnTo>
                    <a:lnTo>
                      <a:pt x="292" y="58"/>
                    </a:lnTo>
                    <a:lnTo>
                      <a:pt x="286" y="58"/>
                    </a:lnTo>
                    <a:lnTo>
                      <a:pt x="281" y="56"/>
                    </a:lnTo>
                    <a:lnTo>
                      <a:pt x="277" y="53"/>
                    </a:lnTo>
                    <a:lnTo>
                      <a:pt x="276" y="49"/>
                    </a:lnTo>
                    <a:lnTo>
                      <a:pt x="274" y="43"/>
                    </a:lnTo>
                    <a:lnTo>
                      <a:pt x="274" y="36"/>
                    </a:lnTo>
                    <a:lnTo>
                      <a:pt x="272" y="36"/>
                    </a:lnTo>
                    <a:lnTo>
                      <a:pt x="270" y="36"/>
                    </a:lnTo>
                    <a:lnTo>
                      <a:pt x="265" y="44"/>
                    </a:lnTo>
                    <a:lnTo>
                      <a:pt x="259" y="49"/>
                    </a:lnTo>
                    <a:lnTo>
                      <a:pt x="252" y="52"/>
                    </a:lnTo>
                    <a:lnTo>
                      <a:pt x="245" y="52"/>
                    </a:lnTo>
                    <a:lnTo>
                      <a:pt x="238" y="51"/>
                    </a:lnTo>
                    <a:lnTo>
                      <a:pt x="229" y="48"/>
                    </a:lnTo>
                    <a:lnTo>
                      <a:pt x="222" y="44"/>
                    </a:lnTo>
                    <a:lnTo>
                      <a:pt x="217" y="39"/>
                    </a:lnTo>
                    <a:lnTo>
                      <a:pt x="211" y="33"/>
                    </a:lnTo>
                    <a:lnTo>
                      <a:pt x="208" y="28"/>
                    </a:lnTo>
                    <a:lnTo>
                      <a:pt x="207" y="20"/>
                    </a:lnTo>
                    <a:lnTo>
                      <a:pt x="209" y="15"/>
                    </a:lnTo>
                    <a:lnTo>
                      <a:pt x="212" y="10"/>
                    </a:lnTo>
                    <a:lnTo>
                      <a:pt x="221" y="6"/>
                    </a:lnTo>
                    <a:lnTo>
                      <a:pt x="230" y="3"/>
                    </a:lnTo>
                    <a:lnTo>
                      <a:pt x="247" y="2"/>
                    </a:lnTo>
                    <a:lnTo>
                      <a:pt x="252" y="1"/>
                    </a:lnTo>
                    <a:lnTo>
                      <a:pt x="2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7" name="Freeform 76"/>
              <p:cNvSpPr>
                <a:spLocks/>
              </p:cNvSpPr>
              <p:nvPr/>
            </p:nvSpPr>
            <p:spPr bwMode="auto">
              <a:xfrm>
                <a:off x="5504" y="1998"/>
                <a:ext cx="25" cy="20"/>
              </a:xfrm>
              <a:custGeom>
                <a:avLst/>
                <a:gdLst>
                  <a:gd name="T0" fmla="*/ 0 w 64"/>
                  <a:gd name="T1" fmla="*/ 0 h 48"/>
                  <a:gd name="T2" fmla="*/ 0 w 64"/>
                  <a:gd name="T3" fmla="*/ 0 h 48"/>
                  <a:gd name="T4" fmla="*/ 0 w 64"/>
                  <a:gd name="T5" fmla="*/ 0 h 48"/>
                  <a:gd name="T6" fmla="*/ 0 w 64"/>
                  <a:gd name="T7" fmla="*/ 0 h 48"/>
                  <a:gd name="T8" fmla="*/ 0 w 64"/>
                  <a:gd name="T9" fmla="*/ 0 h 48"/>
                  <a:gd name="T10" fmla="*/ 0 w 64"/>
                  <a:gd name="T11" fmla="*/ 0 h 48"/>
                  <a:gd name="T12" fmla="*/ 0 w 64"/>
                  <a:gd name="T13" fmla="*/ 0 h 48"/>
                  <a:gd name="T14" fmla="*/ 0 w 64"/>
                  <a:gd name="T15" fmla="*/ 0 h 48"/>
                  <a:gd name="T16" fmla="*/ 0 w 64"/>
                  <a:gd name="T17" fmla="*/ 0 h 48"/>
                  <a:gd name="T18" fmla="*/ 0 w 64"/>
                  <a:gd name="T19" fmla="*/ 0 h 48"/>
                  <a:gd name="T20" fmla="*/ 0 w 64"/>
                  <a:gd name="T21" fmla="*/ 0 h 48"/>
                  <a:gd name="T22" fmla="*/ 0 w 64"/>
                  <a:gd name="T23" fmla="*/ 0 h 48"/>
                  <a:gd name="T24" fmla="*/ 0 w 64"/>
                  <a:gd name="T25" fmla="*/ 0 h 48"/>
                  <a:gd name="T26" fmla="*/ 0 w 64"/>
                  <a:gd name="T27" fmla="*/ 0 h 48"/>
                  <a:gd name="T28" fmla="*/ 0 w 64"/>
                  <a:gd name="T29" fmla="*/ 0 h 48"/>
                  <a:gd name="T30" fmla="*/ 0 w 64"/>
                  <a:gd name="T31" fmla="*/ 0 h 48"/>
                  <a:gd name="T32" fmla="*/ 0 w 64"/>
                  <a:gd name="T33" fmla="*/ 0 h 48"/>
                  <a:gd name="T34" fmla="*/ 0 w 64"/>
                  <a:gd name="T35" fmla="*/ 0 h 48"/>
                  <a:gd name="T36" fmla="*/ 0 w 64"/>
                  <a:gd name="T37" fmla="*/ 0 h 48"/>
                  <a:gd name="T38" fmla="*/ 0 w 64"/>
                  <a:gd name="T39" fmla="*/ 0 h 48"/>
                  <a:gd name="T40" fmla="*/ 0 w 64"/>
                  <a:gd name="T41" fmla="*/ 0 h 48"/>
                  <a:gd name="T42" fmla="*/ 0 w 64"/>
                  <a:gd name="T43" fmla="*/ 0 h 48"/>
                  <a:gd name="T44" fmla="*/ 0 w 64"/>
                  <a:gd name="T45" fmla="*/ 0 h 48"/>
                  <a:gd name="T46" fmla="*/ 0 w 64"/>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48"/>
                  <a:gd name="T74" fmla="*/ 64 w 6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48">
                    <a:moveTo>
                      <a:pt x="64" y="0"/>
                    </a:moveTo>
                    <a:lnTo>
                      <a:pt x="59" y="8"/>
                    </a:lnTo>
                    <a:lnTo>
                      <a:pt x="52" y="16"/>
                    </a:lnTo>
                    <a:lnTo>
                      <a:pt x="46" y="20"/>
                    </a:lnTo>
                    <a:lnTo>
                      <a:pt x="40" y="24"/>
                    </a:lnTo>
                    <a:lnTo>
                      <a:pt x="34" y="27"/>
                    </a:lnTo>
                    <a:lnTo>
                      <a:pt x="29" y="31"/>
                    </a:lnTo>
                    <a:lnTo>
                      <a:pt x="21" y="34"/>
                    </a:lnTo>
                    <a:lnTo>
                      <a:pt x="14" y="39"/>
                    </a:lnTo>
                    <a:lnTo>
                      <a:pt x="7" y="42"/>
                    </a:lnTo>
                    <a:lnTo>
                      <a:pt x="0" y="48"/>
                    </a:lnTo>
                    <a:lnTo>
                      <a:pt x="0" y="40"/>
                    </a:lnTo>
                    <a:lnTo>
                      <a:pt x="2" y="33"/>
                    </a:lnTo>
                    <a:lnTo>
                      <a:pt x="5" y="29"/>
                    </a:lnTo>
                    <a:lnTo>
                      <a:pt x="10" y="24"/>
                    </a:lnTo>
                    <a:lnTo>
                      <a:pt x="13" y="20"/>
                    </a:lnTo>
                    <a:lnTo>
                      <a:pt x="18" y="17"/>
                    </a:lnTo>
                    <a:lnTo>
                      <a:pt x="23" y="14"/>
                    </a:lnTo>
                    <a:lnTo>
                      <a:pt x="29" y="12"/>
                    </a:lnTo>
                    <a:lnTo>
                      <a:pt x="37" y="9"/>
                    </a:lnTo>
                    <a:lnTo>
                      <a:pt x="46" y="6"/>
                    </a:lnTo>
                    <a:lnTo>
                      <a:pt x="54" y="3"/>
                    </a:lnTo>
                    <a:lnTo>
                      <a:pt x="6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8" name="Freeform 77"/>
              <p:cNvSpPr>
                <a:spLocks/>
              </p:cNvSpPr>
              <p:nvPr/>
            </p:nvSpPr>
            <p:spPr bwMode="auto">
              <a:xfrm>
                <a:off x="5682" y="2010"/>
                <a:ext cx="15" cy="44"/>
              </a:xfrm>
              <a:custGeom>
                <a:avLst/>
                <a:gdLst>
                  <a:gd name="T0" fmla="*/ 0 w 44"/>
                  <a:gd name="T1" fmla="*/ 0 h 107"/>
                  <a:gd name="T2" fmla="*/ 0 w 44"/>
                  <a:gd name="T3" fmla="*/ 0 h 107"/>
                  <a:gd name="T4" fmla="*/ 0 w 44"/>
                  <a:gd name="T5" fmla="*/ 0 h 107"/>
                  <a:gd name="T6" fmla="*/ 0 w 44"/>
                  <a:gd name="T7" fmla="*/ 0 h 107"/>
                  <a:gd name="T8" fmla="*/ 0 w 44"/>
                  <a:gd name="T9" fmla="*/ 0 h 107"/>
                  <a:gd name="T10" fmla="*/ 0 w 44"/>
                  <a:gd name="T11" fmla="*/ 0 h 107"/>
                  <a:gd name="T12" fmla="*/ 0 w 44"/>
                  <a:gd name="T13" fmla="*/ 0 h 107"/>
                  <a:gd name="T14" fmla="*/ 0 w 44"/>
                  <a:gd name="T15" fmla="*/ 0 h 107"/>
                  <a:gd name="T16" fmla="*/ 0 w 44"/>
                  <a:gd name="T17" fmla="*/ 0 h 107"/>
                  <a:gd name="T18" fmla="*/ 0 w 44"/>
                  <a:gd name="T19" fmla="*/ 0 h 107"/>
                  <a:gd name="T20" fmla="*/ 0 w 44"/>
                  <a:gd name="T21" fmla="*/ 0 h 107"/>
                  <a:gd name="T22" fmla="*/ 0 w 44"/>
                  <a:gd name="T23" fmla="*/ 0 h 107"/>
                  <a:gd name="T24" fmla="*/ 0 w 44"/>
                  <a:gd name="T25" fmla="*/ 0 h 107"/>
                  <a:gd name="T26" fmla="*/ 0 w 44"/>
                  <a:gd name="T27" fmla="*/ 0 h 107"/>
                  <a:gd name="T28" fmla="*/ 0 w 44"/>
                  <a:gd name="T29" fmla="*/ 0 h 107"/>
                  <a:gd name="T30" fmla="*/ 0 w 44"/>
                  <a:gd name="T31" fmla="*/ 0 h 107"/>
                  <a:gd name="T32" fmla="*/ 0 w 44"/>
                  <a:gd name="T33" fmla="*/ 0 h 107"/>
                  <a:gd name="T34" fmla="*/ 0 w 44"/>
                  <a:gd name="T35" fmla="*/ 0 h 107"/>
                  <a:gd name="T36" fmla="*/ 0 w 44"/>
                  <a:gd name="T37" fmla="*/ 0 h 107"/>
                  <a:gd name="T38" fmla="*/ 0 w 44"/>
                  <a:gd name="T39" fmla="*/ 0 h 107"/>
                  <a:gd name="T40" fmla="*/ 0 w 44"/>
                  <a:gd name="T41" fmla="*/ 0 h 107"/>
                  <a:gd name="T42" fmla="*/ 0 w 44"/>
                  <a:gd name="T43" fmla="*/ 0 h 107"/>
                  <a:gd name="T44" fmla="*/ 0 w 44"/>
                  <a:gd name="T45" fmla="*/ 0 h 107"/>
                  <a:gd name="T46" fmla="*/ 0 w 44"/>
                  <a:gd name="T47" fmla="*/ 0 h 107"/>
                  <a:gd name="T48" fmla="*/ 0 w 44"/>
                  <a:gd name="T49" fmla="*/ 0 h 107"/>
                  <a:gd name="T50" fmla="*/ 0 w 44"/>
                  <a:gd name="T51" fmla="*/ 0 h 107"/>
                  <a:gd name="T52" fmla="*/ 0 w 44"/>
                  <a:gd name="T53" fmla="*/ 0 h 107"/>
                  <a:gd name="T54" fmla="*/ 0 w 44"/>
                  <a:gd name="T55" fmla="*/ 0 h 107"/>
                  <a:gd name="T56" fmla="*/ 0 w 44"/>
                  <a:gd name="T57" fmla="*/ 0 h 107"/>
                  <a:gd name="T58" fmla="*/ 0 w 44"/>
                  <a:gd name="T59" fmla="*/ 0 h 107"/>
                  <a:gd name="T60" fmla="*/ 0 w 44"/>
                  <a:gd name="T61" fmla="*/ 0 h 107"/>
                  <a:gd name="T62" fmla="*/ 0 w 44"/>
                  <a:gd name="T63" fmla="*/ 0 h 107"/>
                  <a:gd name="T64" fmla="*/ 0 w 44"/>
                  <a:gd name="T65" fmla="*/ 0 h 107"/>
                  <a:gd name="T66" fmla="*/ 0 w 44"/>
                  <a:gd name="T67" fmla="*/ 0 h 107"/>
                  <a:gd name="T68" fmla="*/ 0 w 44"/>
                  <a:gd name="T69" fmla="*/ 0 h 107"/>
                  <a:gd name="T70" fmla="*/ 0 w 44"/>
                  <a:gd name="T71" fmla="*/ 0 h 107"/>
                  <a:gd name="T72" fmla="*/ 0 w 44"/>
                  <a:gd name="T73" fmla="*/ 0 h 107"/>
                  <a:gd name="T74" fmla="*/ 0 w 44"/>
                  <a:gd name="T75" fmla="*/ 0 h 107"/>
                  <a:gd name="T76" fmla="*/ 0 w 44"/>
                  <a:gd name="T77" fmla="*/ 0 h 107"/>
                  <a:gd name="T78" fmla="*/ 0 w 44"/>
                  <a:gd name="T79" fmla="*/ 0 h 107"/>
                  <a:gd name="T80" fmla="*/ 0 w 44"/>
                  <a:gd name="T81" fmla="*/ 0 h 107"/>
                  <a:gd name="T82" fmla="*/ 0 w 44"/>
                  <a:gd name="T83" fmla="*/ 0 h 107"/>
                  <a:gd name="T84" fmla="*/ 0 w 44"/>
                  <a:gd name="T85" fmla="*/ 0 h 107"/>
                  <a:gd name="T86" fmla="*/ 0 w 44"/>
                  <a:gd name="T87" fmla="*/ 0 h 107"/>
                  <a:gd name="T88" fmla="*/ 0 w 44"/>
                  <a:gd name="T89" fmla="*/ 0 h 107"/>
                  <a:gd name="T90" fmla="*/ 0 w 44"/>
                  <a:gd name="T91" fmla="*/ 0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107"/>
                  <a:gd name="T140" fmla="*/ 44 w 44"/>
                  <a:gd name="T141" fmla="*/ 107 h 1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107">
                    <a:moveTo>
                      <a:pt x="44" y="0"/>
                    </a:moveTo>
                    <a:lnTo>
                      <a:pt x="43" y="4"/>
                    </a:lnTo>
                    <a:lnTo>
                      <a:pt x="42" y="9"/>
                    </a:lnTo>
                    <a:lnTo>
                      <a:pt x="40" y="14"/>
                    </a:lnTo>
                    <a:lnTo>
                      <a:pt x="39" y="20"/>
                    </a:lnTo>
                    <a:lnTo>
                      <a:pt x="37" y="24"/>
                    </a:lnTo>
                    <a:lnTo>
                      <a:pt x="36" y="31"/>
                    </a:lnTo>
                    <a:lnTo>
                      <a:pt x="35" y="36"/>
                    </a:lnTo>
                    <a:lnTo>
                      <a:pt x="35" y="42"/>
                    </a:lnTo>
                    <a:lnTo>
                      <a:pt x="33" y="47"/>
                    </a:lnTo>
                    <a:lnTo>
                      <a:pt x="32" y="53"/>
                    </a:lnTo>
                    <a:lnTo>
                      <a:pt x="32" y="59"/>
                    </a:lnTo>
                    <a:lnTo>
                      <a:pt x="32" y="65"/>
                    </a:lnTo>
                    <a:lnTo>
                      <a:pt x="31" y="71"/>
                    </a:lnTo>
                    <a:lnTo>
                      <a:pt x="31" y="77"/>
                    </a:lnTo>
                    <a:lnTo>
                      <a:pt x="31" y="82"/>
                    </a:lnTo>
                    <a:lnTo>
                      <a:pt x="32" y="90"/>
                    </a:lnTo>
                    <a:lnTo>
                      <a:pt x="27" y="88"/>
                    </a:lnTo>
                    <a:lnTo>
                      <a:pt x="25" y="89"/>
                    </a:lnTo>
                    <a:lnTo>
                      <a:pt x="23" y="91"/>
                    </a:lnTo>
                    <a:lnTo>
                      <a:pt x="23" y="93"/>
                    </a:lnTo>
                    <a:lnTo>
                      <a:pt x="22" y="99"/>
                    </a:lnTo>
                    <a:lnTo>
                      <a:pt x="21" y="107"/>
                    </a:lnTo>
                    <a:lnTo>
                      <a:pt x="16" y="105"/>
                    </a:lnTo>
                    <a:lnTo>
                      <a:pt x="10" y="102"/>
                    </a:lnTo>
                    <a:lnTo>
                      <a:pt x="7" y="96"/>
                    </a:lnTo>
                    <a:lnTo>
                      <a:pt x="4" y="91"/>
                    </a:lnTo>
                    <a:lnTo>
                      <a:pt x="2" y="86"/>
                    </a:lnTo>
                    <a:lnTo>
                      <a:pt x="1" y="81"/>
                    </a:lnTo>
                    <a:lnTo>
                      <a:pt x="0" y="77"/>
                    </a:lnTo>
                    <a:lnTo>
                      <a:pt x="0" y="73"/>
                    </a:lnTo>
                    <a:lnTo>
                      <a:pt x="0" y="68"/>
                    </a:lnTo>
                    <a:lnTo>
                      <a:pt x="0" y="63"/>
                    </a:lnTo>
                    <a:lnTo>
                      <a:pt x="0" y="58"/>
                    </a:lnTo>
                    <a:lnTo>
                      <a:pt x="2" y="54"/>
                    </a:lnTo>
                    <a:lnTo>
                      <a:pt x="3" y="46"/>
                    </a:lnTo>
                    <a:lnTo>
                      <a:pt x="7" y="39"/>
                    </a:lnTo>
                    <a:lnTo>
                      <a:pt x="9" y="32"/>
                    </a:lnTo>
                    <a:lnTo>
                      <a:pt x="15" y="24"/>
                    </a:lnTo>
                    <a:lnTo>
                      <a:pt x="20" y="17"/>
                    </a:lnTo>
                    <a:lnTo>
                      <a:pt x="27" y="11"/>
                    </a:lnTo>
                    <a:lnTo>
                      <a:pt x="30" y="7"/>
                    </a:lnTo>
                    <a:lnTo>
                      <a:pt x="35" y="4"/>
                    </a:lnTo>
                    <a:lnTo>
                      <a:pt x="39" y="2"/>
                    </a:lnTo>
                    <a:lnTo>
                      <a:pt x="4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29" name="Freeform 78"/>
              <p:cNvSpPr>
                <a:spLocks/>
              </p:cNvSpPr>
              <p:nvPr/>
            </p:nvSpPr>
            <p:spPr bwMode="auto">
              <a:xfrm>
                <a:off x="5319" y="2011"/>
                <a:ext cx="147" cy="95"/>
              </a:xfrm>
              <a:custGeom>
                <a:avLst/>
                <a:gdLst>
                  <a:gd name="T0" fmla="*/ 0 w 356"/>
                  <a:gd name="T1" fmla="*/ 0 h 226"/>
                  <a:gd name="T2" fmla="*/ 0 w 356"/>
                  <a:gd name="T3" fmla="*/ 0 h 226"/>
                  <a:gd name="T4" fmla="*/ 0 w 356"/>
                  <a:gd name="T5" fmla="*/ 0 h 226"/>
                  <a:gd name="T6" fmla="*/ 0 w 356"/>
                  <a:gd name="T7" fmla="*/ 0 h 226"/>
                  <a:gd name="T8" fmla="*/ 0 w 356"/>
                  <a:gd name="T9" fmla="*/ 0 h 226"/>
                  <a:gd name="T10" fmla="*/ 0 w 356"/>
                  <a:gd name="T11" fmla="*/ 0 h 226"/>
                  <a:gd name="T12" fmla="*/ 0 w 356"/>
                  <a:gd name="T13" fmla="*/ 0 h 226"/>
                  <a:gd name="T14" fmla="*/ 0 w 356"/>
                  <a:gd name="T15" fmla="*/ 0 h 226"/>
                  <a:gd name="T16" fmla="*/ 0 w 356"/>
                  <a:gd name="T17" fmla="*/ 0 h 226"/>
                  <a:gd name="T18" fmla="*/ 0 w 356"/>
                  <a:gd name="T19" fmla="*/ 0 h 226"/>
                  <a:gd name="T20" fmla="*/ 0 w 356"/>
                  <a:gd name="T21" fmla="*/ 0 h 226"/>
                  <a:gd name="T22" fmla="*/ 0 w 356"/>
                  <a:gd name="T23" fmla="*/ 0 h 226"/>
                  <a:gd name="T24" fmla="*/ 0 w 356"/>
                  <a:gd name="T25" fmla="*/ 0 h 226"/>
                  <a:gd name="T26" fmla="*/ 0 w 356"/>
                  <a:gd name="T27" fmla="*/ 0 h 226"/>
                  <a:gd name="T28" fmla="*/ 0 w 356"/>
                  <a:gd name="T29" fmla="*/ 0 h 226"/>
                  <a:gd name="T30" fmla="*/ 0 w 356"/>
                  <a:gd name="T31" fmla="*/ 0 h 226"/>
                  <a:gd name="T32" fmla="*/ 0 w 356"/>
                  <a:gd name="T33" fmla="*/ 0 h 226"/>
                  <a:gd name="T34" fmla="*/ 0 w 356"/>
                  <a:gd name="T35" fmla="*/ 0 h 226"/>
                  <a:gd name="T36" fmla="*/ 0 w 356"/>
                  <a:gd name="T37" fmla="*/ 0 h 226"/>
                  <a:gd name="T38" fmla="*/ 0 w 356"/>
                  <a:gd name="T39" fmla="*/ 0 h 226"/>
                  <a:gd name="T40" fmla="*/ 0 w 356"/>
                  <a:gd name="T41" fmla="*/ 0 h 226"/>
                  <a:gd name="T42" fmla="*/ 0 w 356"/>
                  <a:gd name="T43" fmla="*/ 0 h 226"/>
                  <a:gd name="T44" fmla="*/ 0 w 356"/>
                  <a:gd name="T45" fmla="*/ 0 h 226"/>
                  <a:gd name="T46" fmla="*/ 0 w 356"/>
                  <a:gd name="T47" fmla="*/ 0 h 226"/>
                  <a:gd name="T48" fmla="*/ 0 w 356"/>
                  <a:gd name="T49" fmla="*/ 0 h 226"/>
                  <a:gd name="T50" fmla="*/ 0 w 356"/>
                  <a:gd name="T51" fmla="*/ 0 h 226"/>
                  <a:gd name="T52" fmla="*/ 0 w 356"/>
                  <a:gd name="T53" fmla="*/ 0 h 226"/>
                  <a:gd name="T54" fmla="*/ 0 w 356"/>
                  <a:gd name="T55" fmla="*/ 0 h 226"/>
                  <a:gd name="T56" fmla="*/ 0 w 356"/>
                  <a:gd name="T57" fmla="*/ 0 h 226"/>
                  <a:gd name="T58" fmla="*/ 0 w 356"/>
                  <a:gd name="T59" fmla="*/ 0 h 226"/>
                  <a:gd name="T60" fmla="*/ 0 w 356"/>
                  <a:gd name="T61" fmla="*/ 0 h 226"/>
                  <a:gd name="T62" fmla="*/ 0 w 356"/>
                  <a:gd name="T63" fmla="*/ 0 h 226"/>
                  <a:gd name="T64" fmla="*/ 0 w 356"/>
                  <a:gd name="T65" fmla="*/ 0 h 226"/>
                  <a:gd name="T66" fmla="*/ 0 w 356"/>
                  <a:gd name="T67" fmla="*/ 0 h 226"/>
                  <a:gd name="T68" fmla="*/ 0 w 356"/>
                  <a:gd name="T69" fmla="*/ 0 h 226"/>
                  <a:gd name="T70" fmla="*/ 0 w 356"/>
                  <a:gd name="T71" fmla="*/ 0 h 226"/>
                  <a:gd name="T72" fmla="*/ 0 w 356"/>
                  <a:gd name="T73" fmla="*/ 0 h 226"/>
                  <a:gd name="T74" fmla="*/ 0 w 356"/>
                  <a:gd name="T75" fmla="*/ 0 h 226"/>
                  <a:gd name="T76" fmla="*/ 0 w 356"/>
                  <a:gd name="T77" fmla="*/ 0 h 226"/>
                  <a:gd name="T78" fmla="*/ 0 w 356"/>
                  <a:gd name="T79" fmla="*/ 0 h 226"/>
                  <a:gd name="T80" fmla="*/ 0 w 356"/>
                  <a:gd name="T81" fmla="*/ 0 h 226"/>
                  <a:gd name="T82" fmla="*/ 0 w 356"/>
                  <a:gd name="T83" fmla="*/ 0 h 226"/>
                  <a:gd name="T84" fmla="*/ 0 w 356"/>
                  <a:gd name="T85" fmla="*/ 0 h 226"/>
                  <a:gd name="T86" fmla="*/ 0 w 356"/>
                  <a:gd name="T87" fmla="*/ 0 h 226"/>
                  <a:gd name="T88" fmla="*/ 0 w 356"/>
                  <a:gd name="T89" fmla="*/ 0 h 226"/>
                  <a:gd name="T90" fmla="*/ 0 w 356"/>
                  <a:gd name="T91" fmla="*/ 0 h 226"/>
                  <a:gd name="T92" fmla="*/ 0 w 356"/>
                  <a:gd name="T93" fmla="*/ 0 h 226"/>
                  <a:gd name="T94" fmla="*/ 0 w 356"/>
                  <a:gd name="T95" fmla="*/ 0 h 226"/>
                  <a:gd name="T96" fmla="*/ 0 w 356"/>
                  <a:gd name="T97" fmla="*/ 0 h 226"/>
                  <a:gd name="T98" fmla="*/ 0 w 356"/>
                  <a:gd name="T99" fmla="*/ 0 h 226"/>
                  <a:gd name="T100" fmla="*/ 0 w 356"/>
                  <a:gd name="T101" fmla="*/ 0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56"/>
                  <a:gd name="T154" fmla="*/ 0 h 226"/>
                  <a:gd name="T155" fmla="*/ 356 w 356"/>
                  <a:gd name="T156" fmla="*/ 226 h 2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56" h="226">
                    <a:moveTo>
                      <a:pt x="291" y="0"/>
                    </a:moveTo>
                    <a:lnTo>
                      <a:pt x="296" y="0"/>
                    </a:lnTo>
                    <a:lnTo>
                      <a:pt x="300" y="0"/>
                    </a:lnTo>
                    <a:lnTo>
                      <a:pt x="306" y="0"/>
                    </a:lnTo>
                    <a:lnTo>
                      <a:pt x="310" y="0"/>
                    </a:lnTo>
                    <a:lnTo>
                      <a:pt x="316" y="0"/>
                    </a:lnTo>
                    <a:lnTo>
                      <a:pt x="321" y="0"/>
                    </a:lnTo>
                    <a:lnTo>
                      <a:pt x="327" y="0"/>
                    </a:lnTo>
                    <a:lnTo>
                      <a:pt x="331" y="1"/>
                    </a:lnTo>
                    <a:lnTo>
                      <a:pt x="340" y="4"/>
                    </a:lnTo>
                    <a:lnTo>
                      <a:pt x="347" y="10"/>
                    </a:lnTo>
                    <a:lnTo>
                      <a:pt x="350" y="13"/>
                    </a:lnTo>
                    <a:lnTo>
                      <a:pt x="353" y="18"/>
                    </a:lnTo>
                    <a:lnTo>
                      <a:pt x="355" y="22"/>
                    </a:lnTo>
                    <a:lnTo>
                      <a:pt x="356" y="30"/>
                    </a:lnTo>
                    <a:lnTo>
                      <a:pt x="348" y="26"/>
                    </a:lnTo>
                    <a:lnTo>
                      <a:pt x="342" y="22"/>
                    </a:lnTo>
                    <a:lnTo>
                      <a:pt x="333" y="19"/>
                    </a:lnTo>
                    <a:lnTo>
                      <a:pt x="325" y="18"/>
                    </a:lnTo>
                    <a:lnTo>
                      <a:pt x="315" y="18"/>
                    </a:lnTo>
                    <a:lnTo>
                      <a:pt x="308" y="20"/>
                    </a:lnTo>
                    <a:lnTo>
                      <a:pt x="303" y="23"/>
                    </a:lnTo>
                    <a:lnTo>
                      <a:pt x="300" y="27"/>
                    </a:lnTo>
                    <a:lnTo>
                      <a:pt x="296" y="32"/>
                    </a:lnTo>
                    <a:lnTo>
                      <a:pt x="293" y="38"/>
                    </a:lnTo>
                    <a:lnTo>
                      <a:pt x="296" y="42"/>
                    </a:lnTo>
                    <a:lnTo>
                      <a:pt x="302" y="45"/>
                    </a:lnTo>
                    <a:lnTo>
                      <a:pt x="309" y="44"/>
                    </a:lnTo>
                    <a:lnTo>
                      <a:pt x="319" y="44"/>
                    </a:lnTo>
                    <a:lnTo>
                      <a:pt x="327" y="44"/>
                    </a:lnTo>
                    <a:lnTo>
                      <a:pt x="337" y="46"/>
                    </a:lnTo>
                    <a:lnTo>
                      <a:pt x="339" y="48"/>
                    </a:lnTo>
                    <a:lnTo>
                      <a:pt x="343" y="51"/>
                    </a:lnTo>
                    <a:lnTo>
                      <a:pt x="345" y="54"/>
                    </a:lnTo>
                    <a:lnTo>
                      <a:pt x="346" y="60"/>
                    </a:lnTo>
                    <a:lnTo>
                      <a:pt x="335" y="58"/>
                    </a:lnTo>
                    <a:lnTo>
                      <a:pt x="325" y="59"/>
                    </a:lnTo>
                    <a:lnTo>
                      <a:pt x="315" y="59"/>
                    </a:lnTo>
                    <a:lnTo>
                      <a:pt x="306" y="62"/>
                    </a:lnTo>
                    <a:lnTo>
                      <a:pt x="296" y="65"/>
                    </a:lnTo>
                    <a:lnTo>
                      <a:pt x="288" y="67"/>
                    </a:lnTo>
                    <a:lnTo>
                      <a:pt x="278" y="71"/>
                    </a:lnTo>
                    <a:lnTo>
                      <a:pt x="270" y="75"/>
                    </a:lnTo>
                    <a:lnTo>
                      <a:pt x="261" y="78"/>
                    </a:lnTo>
                    <a:lnTo>
                      <a:pt x="252" y="83"/>
                    </a:lnTo>
                    <a:lnTo>
                      <a:pt x="244" y="87"/>
                    </a:lnTo>
                    <a:lnTo>
                      <a:pt x="235" y="92"/>
                    </a:lnTo>
                    <a:lnTo>
                      <a:pt x="227" y="95"/>
                    </a:lnTo>
                    <a:lnTo>
                      <a:pt x="218" y="98"/>
                    </a:lnTo>
                    <a:lnTo>
                      <a:pt x="210" y="102"/>
                    </a:lnTo>
                    <a:lnTo>
                      <a:pt x="202" y="106"/>
                    </a:lnTo>
                    <a:lnTo>
                      <a:pt x="194" y="102"/>
                    </a:lnTo>
                    <a:lnTo>
                      <a:pt x="187" y="97"/>
                    </a:lnTo>
                    <a:lnTo>
                      <a:pt x="178" y="93"/>
                    </a:lnTo>
                    <a:lnTo>
                      <a:pt x="169" y="89"/>
                    </a:lnTo>
                    <a:lnTo>
                      <a:pt x="159" y="84"/>
                    </a:lnTo>
                    <a:lnTo>
                      <a:pt x="150" y="78"/>
                    </a:lnTo>
                    <a:lnTo>
                      <a:pt x="140" y="74"/>
                    </a:lnTo>
                    <a:lnTo>
                      <a:pt x="132" y="72"/>
                    </a:lnTo>
                    <a:lnTo>
                      <a:pt x="122" y="68"/>
                    </a:lnTo>
                    <a:lnTo>
                      <a:pt x="113" y="67"/>
                    </a:lnTo>
                    <a:lnTo>
                      <a:pt x="105" y="67"/>
                    </a:lnTo>
                    <a:lnTo>
                      <a:pt x="98" y="68"/>
                    </a:lnTo>
                    <a:lnTo>
                      <a:pt x="91" y="70"/>
                    </a:lnTo>
                    <a:lnTo>
                      <a:pt x="86" y="74"/>
                    </a:lnTo>
                    <a:lnTo>
                      <a:pt x="81" y="81"/>
                    </a:lnTo>
                    <a:lnTo>
                      <a:pt x="79" y="91"/>
                    </a:lnTo>
                    <a:lnTo>
                      <a:pt x="84" y="90"/>
                    </a:lnTo>
                    <a:lnTo>
                      <a:pt x="89" y="90"/>
                    </a:lnTo>
                    <a:lnTo>
                      <a:pt x="94" y="90"/>
                    </a:lnTo>
                    <a:lnTo>
                      <a:pt x="99" y="90"/>
                    </a:lnTo>
                    <a:lnTo>
                      <a:pt x="104" y="90"/>
                    </a:lnTo>
                    <a:lnTo>
                      <a:pt x="110" y="91"/>
                    </a:lnTo>
                    <a:lnTo>
                      <a:pt x="115" y="92"/>
                    </a:lnTo>
                    <a:lnTo>
                      <a:pt x="120" y="93"/>
                    </a:lnTo>
                    <a:lnTo>
                      <a:pt x="124" y="94"/>
                    </a:lnTo>
                    <a:lnTo>
                      <a:pt x="130" y="96"/>
                    </a:lnTo>
                    <a:lnTo>
                      <a:pt x="135" y="99"/>
                    </a:lnTo>
                    <a:lnTo>
                      <a:pt x="140" y="103"/>
                    </a:lnTo>
                    <a:lnTo>
                      <a:pt x="144" y="105"/>
                    </a:lnTo>
                    <a:lnTo>
                      <a:pt x="150" y="110"/>
                    </a:lnTo>
                    <a:lnTo>
                      <a:pt x="154" y="114"/>
                    </a:lnTo>
                    <a:lnTo>
                      <a:pt x="158" y="120"/>
                    </a:lnTo>
                    <a:lnTo>
                      <a:pt x="152" y="120"/>
                    </a:lnTo>
                    <a:lnTo>
                      <a:pt x="147" y="120"/>
                    </a:lnTo>
                    <a:lnTo>
                      <a:pt x="140" y="120"/>
                    </a:lnTo>
                    <a:lnTo>
                      <a:pt x="134" y="120"/>
                    </a:lnTo>
                    <a:lnTo>
                      <a:pt x="127" y="118"/>
                    </a:lnTo>
                    <a:lnTo>
                      <a:pt x="121" y="118"/>
                    </a:lnTo>
                    <a:lnTo>
                      <a:pt x="114" y="117"/>
                    </a:lnTo>
                    <a:lnTo>
                      <a:pt x="108" y="117"/>
                    </a:lnTo>
                    <a:lnTo>
                      <a:pt x="101" y="117"/>
                    </a:lnTo>
                    <a:lnTo>
                      <a:pt x="95" y="118"/>
                    </a:lnTo>
                    <a:lnTo>
                      <a:pt x="89" y="119"/>
                    </a:lnTo>
                    <a:lnTo>
                      <a:pt x="85" y="122"/>
                    </a:lnTo>
                    <a:lnTo>
                      <a:pt x="79" y="124"/>
                    </a:lnTo>
                    <a:lnTo>
                      <a:pt x="76" y="129"/>
                    </a:lnTo>
                    <a:lnTo>
                      <a:pt x="73" y="133"/>
                    </a:lnTo>
                    <a:lnTo>
                      <a:pt x="71" y="142"/>
                    </a:lnTo>
                    <a:lnTo>
                      <a:pt x="78" y="140"/>
                    </a:lnTo>
                    <a:lnTo>
                      <a:pt x="86" y="139"/>
                    </a:lnTo>
                    <a:lnTo>
                      <a:pt x="94" y="138"/>
                    </a:lnTo>
                    <a:lnTo>
                      <a:pt x="102" y="138"/>
                    </a:lnTo>
                    <a:lnTo>
                      <a:pt x="109" y="138"/>
                    </a:lnTo>
                    <a:lnTo>
                      <a:pt x="117" y="138"/>
                    </a:lnTo>
                    <a:lnTo>
                      <a:pt x="124" y="139"/>
                    </a:lnTo>
                    <a:lnTo>
                      <a:pt x="132" y="141"/>
                    </a:lnTo>
                    <a:lnTo>
                      <a:pt x="139" y="142"/>
                    </a:lnTo>
                    <a:lnTo>
                      <a:pt x="146" y="143"/>
                    </a:lnTo>
                    <a:lnTo>
                      <a:pt x="154" y="145"/>
                    </a:lnTo>
                    <a:lnTo>
                      <a:pt x="161" y="148"/>
                    </a:lnTo>
                    <a:lnTo>
                      <a:pt x="169" y="149"/>
                    </a:lnTo>
                    <a:lnTo>
                      <a:pt x="176" y="151"/>
                    </a:lnTo>
                    <a:lnTo>
                      <a:pt x="184" y="155"/>
                    </a:lnTo>
                    <a:lnTo>
                      <a:pt x="192" y="159"/>
                    </a:lnTo>
                    <a:lnTo>
                      <a:pt x="183" y="161"/>
                    </a:lnTo>
                    <a:lnTo>
                      <a:pt x="174" y="162"/>
                    </a:lnTo>
                    <a:lnTo>
                      <a:pt x="164" y="162"/>
                    </a:lnTo>
                    <a:lnTo>
                      <a:pt x="155" y="162"/>
                    </a:lnTo>
                    <a:lnTo>
                      <a:pt x="143" y="162"/>
                    </a:lnTo>
                    <a:lnTo>
                      <a:pt x="132" y="162"/>
                    </a:lnTo>
                    <a:lnTo>
                      <a:pt x="121" y="161"/>
                    </a:lnTo>
                    <a:lnTo>
                      <a:pt x="111" y="161"/>
                    </a:lnTo>
                    <a:lnTo>
                      <a:pt x="99" y="161"/>
                    </a:lnTo>
                    <a:lnTo>
                      <a:pt x="89" y="162"/>
                    </a:lnTo>
                    <a:lnTo>
                      <a:pt x="79" y="164"/>
                    </a:lnTo>
                    <a:lnTo>
                      <a:pt x="72" y="169"/>
                    </a:lnTo>
                    <a:lnTo>
                      <a:pt x="65" y="174"/>
                    </a:lnTo>
                    <a:lnTo>
                      <a:pt x="59" y="182"/>
                    </a:lnTo>
                    <a:lnTo>
                      <a:pt x="57" y="191"/>
                    </a:lnTo>
                    <a:lnTo>
                      <a:pt x="57" y="205"/>
                    </a:lnTo>
                    <a:lnTo>
                      <a:pt x="52" y="209"/>
                    </a:lnTo>
                    <a:lnTo>
                      <a:pt x="48" y="215"/>
                    </a:lnTo>
                    <a:lnTo>
                      <a:pt x="44" y="219"/>
                    </a:lnTo>
                    <a:lnTo>
                      <a:pt x="40" y="223"/>
                    </a:lnTo>
                    <a:lnTo>
                      <a:pt x="36" y="225"/>
                    </a:lnTo>
                    <a:lnTo>
                      <a:pt x="30" y="226"/>
                    </a:lnTo>
                    <a:lnTo>
                      <a:pt x="24" y="225"/>
                    </a:lnTo>
                    <a:lnTo>
                      <a:pt x="19" y="224"/>
                    </a:lnTo>
                    <a:lnTo>
                      <a:pt x="20" y="218"/>
                    </a:lnTo>
                    <a:lnTo>
                      <a:pt x="21" y="212"/>
                    </a:lnTo>
                    <a:lnTo>
                      <a:pt x="21" y="206"/>
                    </a:lnTo>
                    <a:lnTo>
                      <a:pt x="23" y="199"/>
                    </a:lnTo>
                    <a:lnTo>
                      <a:pt x="24" y="190"/>
                    </a:lnTo>
                    <a:lnTo>
                      <a:pt x="25" y="184"/>
                    </a:lnTo>
                    <a:lnTo>
                      <a:pt x="26" y="177"/>
                    </a:lnTo>
                    <a:lnTo>
                      <a:pt x="27" y="171"/>
                    </a:lnTo>
                    <a:lnTo>
                      <a:pt x="26" y="166"/>
                    </a:lnTo>
                    <a:lnTo>
                      <a:pt x="25" y="162"/>
                    </a:lnTo>
                    <a:lnTo>
                      <a:pt x="23" y="160"/>
                    </a:lnTo>
                    <a:lnTo>
                      <a:pt x="22" y="160"/>
                    </a:lnTo>
                    <a:lnTo>
                      <a:pt x="20" y="161"/>
                    </a:lnTo>
                    <a:lnTo>
                      <a:pt x="17" y="165"/>
                    </a:lnTo>
                    <a:lnTo>
                      <a:pt x="12" y="171"/>
                    </a:lnTo>
                    <a:lnTo>
                      <a:pt x="8" y="181"/>
                    </a:lnTo>
                    <a:lnTo>
                      <a:pt x="7" y="181"/>
                    </a:lnTo>
                    <a:lnTo>
                      <a:pt x="6" y="181"/>
                    </a:lnTo>
                    <a:lnTo>
                      <a:pt x="1" y="176"/>
                    </a:lnTo>
                    <a:lnTo>
                      <a:pt x="0" y="171"/>
                    </a:lnTo>
                    <a:lnTo>
                      <a:pt x="0" y="166"/>
                    </a:lnTo>
                    <a:lnTo>
                      <a:pt x="1" y="161"/>
                    </a:lnTo>
                    <a:lnTo>
                      <a:pt x="2" y="153"/>
                    </a:lnTo>
                    <a:lnTo>
                      <a:pt x="4" y="148"/>
                    </a:lnTo>
                    <a:lnTo>
                      <a:pt x="8" y="141"/>
                    </a:lnTo>
                    <a:lnTo>
                      <a:pt x="11" y="135"/>
                    </a:lnTo>
                    <a:lnTo>
                      <a:pt x="13" y="130"/>
                    </a:lnTo>
                    <a:lnTo>
                      <a:pt x="16" y="125"/>
                    </a:lnTo>
                    <a:lnTo>
                      <a:pt x="17" y="121"/>
                    </a:lnTo>
                    <a:lnTo>
                      <a:pt x="18" y="119"/>
                    </a:lnTo>
                    <a:lnTo>
                      <a:pt x="15" y="117"/>
                    </a:lnTo>
                    <a:lnTo>
                      <a:pt x="12" y="117"/>
                    </a:lnTo>
                    <a:lnTo>
                      <a:pt x="7" y="119"/>
                    </a:lnTo>
                    <a:lnTo>
                      <a:pt x="1" y="124"/>
                    </a:lnTo>
                    <a:lnTo>
                      <a:pt x="2" y="107"/>
                    </a:lnTo>
                    <a:lnTo>
                      <a:pt x="7" y="93"/>
                    </a:lnTo>
                    <a:lnTo>
                      <a:pt x="14" y="81"/>
                    </a:lnTo>
                    <a:lnTo>
                      <a:pt x="22" y="72"/>
                    </a:lnTo>
                    <a:lnTo>
                      <a:pt x="32" y="63"/>
                    </a:lnTo>
                    <a:lnTo>
                      <a:pt x="44" y="57"/>
                    </a:lnTo>
                    <a:lnTo>
                      <a:pt x="57" y="52"/>
                    </a:lnTo>
                    <a:lnTo>
                      <a:pt x="71" y="49"/>
                    </a:lnTo>
                    <a:lnTo>
                      <a:pt x="84" y="47"/>
                    </a:lnTo>
                    <a:lnTo>
                      <a:pt x="98" y="47"/>
                    </a:lnTo>
                    <a:lnTo>
                      <a:pt x="113" y="48"/>
                    </a:lnTo>
                    <a:lnTo>
                      <a:pt x="128" y="50"/>
                    </a:lnTo>
                    <a:lnTo>
                      <a:pt x="141" y="53"/>
                    </a:lnTo>
                    <a:lnTo>
                      <a:pt x="156" y="57"/>
                    </a:lnTo>
                    <a:lnTo>
                      <a:pt x="169" y="62"/>
                    </a:lnTo>
                    <a:lnTo>
                      <a:pt x="183" y="69"/>
                    </a:lnTo>
                    <a:lnTo>
                      <a:pt x="188" y="63"/>
                    </a:lnTo>
                    <a:lnTo>
                      <a:pt x="195" y="57"/>
                    </a:lnTo>
                    <a:lnTo>
                      <a:pt x="200" y="53"/>
                    </a:lnTo>
                    <a:lnTo>
                      <a:pt x="207" y="48"/>
                    </a:lnTo>
                    <a:lnTo>
                      <a:pt x="213" y="42"/>
                    </a:lnTo>
                    <a:lnTo>
                      <a:pt x="220" y="37"/>
                    </a:lnTo>
                    <a:lnTo>
                      <a:pt x="226" y="32"/>
                    </a:lnTo>
                    <a:lnTo>
                      <a:pt x="234" y="28"/>
                    </a:lnTo>
                    <a:lnTo>
                      <a:pt x="240" y="22"/>
                    </a:lnTo>
                    <a:lnTo>
                      <a:pt x="247" y="18"/>
                    </a:lnTo>
                    <a:lnTo>
                      <a:pt x="253" y="14"/>
                    </a:lnTo>
                    <a:lnTo>
                      <a:pt x="262" y="10"/>
                    </a:lnTo>
                    <a:lnTo>
                      <a:pt x="269" y="7"/>
                    </a:lnTo>
                    <a:lnTo>
                      <a:pt x="276" y="4"/>
                    </a:lnTo>
                    <a:lnTo>
                      <a:pt x="284" y="1"/>
                    </a:lnTo>
                    <a:lnTo>
                      <a:pt x="29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0" name="Freeform 79"/>
              <p:cNvSpPr>
                <a:spLocks/>
              </p:cNvSpPr>
              <p:nvPr/>
            </p:nvSpPr>
            <p:spPr bwMode="auto">
              <a:xfrm>
                <a:off x="5661" y="2011"/>
                <a:ext cx="15" cy="22"/>
              </a:xfrm>
              <a:custGeom>
                <a:avLst/>
                <a:gdLst>
                  <a:gd name="T0" fmla="*/ 0 w 41"/>
                  <a:gd name="T1" fmla="*/ 0 h 52"/>
                  <a:gd name="T2" fmla="*/ 0 w 41"/>
                  <a:gd name="T3" fmla="*/ 0 h 52"/>
                  <a:gd name="T4" fmla="*/ 0 w 41"/>
                  <a:gd name="T5" fmla="*/ 0 h 52"/>
                  <a:gd name="T6" fmla="*/ 0 w 41"/>
                  <a:gd name="T7" fmla="*/ 0 h 52"/>
                  <a:gd name="T8" fmla="*/ 0 w 41"/>
                  <a:gd name="T9" fmla="*/ 0 h 52"/>
                  <a:gd name="T10" fmla="*/ 0 w 41"/>
                  <a:gd name="T11" fmla="*/ 0 h 52"/>
                  <a:gd name="T12" fmla="*/ 0 w 41"/>
                  <a:gd name="T13" fmla="*/ 0 h 52"/>
                  <a:gd name="T14" fmla="*/ 0 w 41"/>
                  <a:gd name="T15" fmla="*/ 0 h 52"/>
                  <a:gd name="T16" fmla="*/ 0 w 41"/>
                  <a:gd name="T17" fmla="*/ 0 h 52"/>
                  <a:gd name="T18" fmla="*/ 0 w 41"/>
                  <a:gd name="T19" fmla="*/ 0 h 52"/>
                  <a:gd name="T20" fmla="*/ 0 w 41"/>
                  <a:gd name="T21" fmla="*/ 0 h 52"/>
                  <a:gd name="T22" fmla="*/ 0 w 41"/>
                  <a:gd name="T23" fmla="*/ 0 h 52"/>
                  <a:gd name="T24" fmla="*/ 0 w 41"/>
                  <a:gd name="T25" fmla="*/ 0 h 52"/>
                  <a:gd name="T26" fmla="*/ 0 w 41"/>
                  <a:gd name="T27" fmla="*/ 0 h 52"/>
                  <a:gd name="T28" fmla="*/ 0 w 41"/>
                  <a:gd name="T29" fmla="*/ 0 h 52"/>
                  <a:gd name="T30" fmla="*/ 0 w 41"/>
                  <a:gd name="T31" fmla="*/ 0 h 52"/>
                  <a:gd name="T32" fmla="*/ 0 w 41"/>
                  <a:gd name="T33" fmla="*/ 0 h 52"/>
                  <a:gd name="T34" fmla="*/ 0 w 41"/>
                  <a:gd name="T35" fmla="*/ 0 h 52"/>
                  <a:gd name="T36" fmla="*/ 0 w 41"/>
                  <a:gd name="T37" fmla="*/ 0 h 52"/>
                  <a:gd name="T38" fmla="*/ 0 w 41"/>
                  <a:gd name="T39" fmla="*/ 0 h 52"/>
                  <a:gd name="T40" fmla="*/ 0 w 41"/>
                  <a:gd name="T41" fmla="*/ 0 h 52"/>
                  <a:gd name="T42" fmla="*/ 0 w 41"/>
                  <a:gd name="T43" fmla="*/ 0 h 52"/>
                  <a:gd name="T44" fmla="*/ 0 w 41"/>
                  <a:gd name="T45" fmla="*/ 0 h 52"/>
                  <a:gd name="T46" fmla="*/ 0 w 41"/>
                  <a:gd name="T47" fmla="*/ 0 h 52"/>
                  <a:gd name="T48" fmla="*/ 0 w 41"/>
                  <a:gd name="T49" fmla="*/ 0 h 52"/>
                  <a:gd name="T50" fmla="*/ 0 w 41"/>
                  <a:gd name="T51" fmla="*/ 0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
                  <a:gd name="T79" fmla="*/ 0 h 52"/>
                  <a:gd name="T80" fmla="*/ 41 w 41"/>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 h="52">
                    <a:moveTo>
                      <a:pt x="41" y="0"/>
                    </a:moveTo>
                    <a:lnTo>
                      <a:pt x="41" y="8"/>
                    </a:lnTo>
                    <a:lnTo>
                      <a:pt x="41" y="16"/>
                    </a:lnTo>
                    <a:lnTo>
                      <a:pt x="40" y="22"/>
                    </a:lnTo>
                    <a:lnTo>
                      <a:pt x="40" y="30"/>
                    </a:lnTo>
                    <a:lnTo>
                      <a:pt x="37" y="35"/>
                    </a:lnTo>
                    <a:lnTo>
                      <a:pt x="36" y="41"/>
                    </a:lnTo>
                    <a:lnTo>
                      <a:pt x="33" y="46"/>
                    </a:lnTo>
                    <a:lnTo>
                      <a:pt x="29" y="50"/>
                    </a:lnTo>
                    <a:lnTo>
                      <a:pt x="24" y="52"/>
                    </a:lnTo>
                    <a:lnTo>
                      <a:pt x="18" y="52"/>
                    </a:lnTo>
                    <a:lnTo>
                      <a:pt x="8" y="48"/>
                    </a:lnTo>
                    <a:lnTo>
                      <a:pt x="0" y="43"/>
                    </a:lnTo>
                    <a:lnTo>
                      <a:pt x="2" y="34"/>
                    </a:lnTo>
                    <a:lnTo>
                      <a:pt x="6" y="26"/>
                    </a:lnTo>
                    <a:lnTo>
                      <a:pt x="10" y="18"/>
                    </a:lnTo>
                    <a:lnTo>
                      <a:pt x="17" y="11"/>
                    </a:lnTo>
                    <a:lnTo>
                      <a:pt x="18" y="13"/>
                    </a:lnTo>
                    <a:lnTo>
                      <a:pt x="18" y="18"/>
                    </a:lnTo>
                    <a:lnTo>
                      <a:pt x="18" y="23"/>
                    </a:lnTo>
                    <a:lnTo>
                      <a:pt x="20" y="28"/>
                    </a:lnTo>
                    <a:lnTo>
                      <a:pt x="27" y="22"/>
                    </a:lnTo>
                    <a:lnTo>
                      <a:pt x="31" y="16"/>
                    </a:lnTo>
                    <a:lnTo>
                      <a:pt x="35" y="7"/>
                    </a:lnTo>
                    <a:lnTo>
                      <a:pt x="4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1" name="Freeform 80"/>
              <p:cNvSpPr>
                <a:spLocks/>
              </p:cNvSpPr>
              <p:nvPr/>
            </p:nvSpPr>
            <p:spPr bwMode="auto">
              <a:xfrm>
                <a:off x="5501" y="2022"/>
                <a:ext cx="15" cy="13"/>
              </a:xfrm>
              <a:custGeom>
                <a:avLst/>
                <a:gdLst>
                  <a:gd name="T0" fmla="*/ 0 w 32"/>
                  <a:gd name="T1" fmla="*/ 0 h 48"/>
                  <a:gd name="T2" fmla="*/ 0 w 32"/>
                  <a:gd name="T3" fmla="*/ 0 h 48"/>
                  <a:gd name="T4" fmla="*/ 0 w 32"/>
                  <a:gd name="T5" fmla="*/ 0 h 48"/>
                  <a:gd name="T6" fmla="*/ 0 w 32"/>
                  <a:gd name="T7" fmla="*/ 0 h 48"/>
                  <a:gd name="T8" fmla="*/ 0 w 32"/>
                  <a:gd name="T9" fmla="*/ 0 h 48"/>
                  <a:gd name="T10" fmla="*/ 0 w 32"/>
                  <a:gd name="T11" fmla="*/ 0 h 48"/>
                  <a:gd name="T12" fmla="*/ 0 w 32"/>
                  <a:gd name="T13" fmla="*/ 0 h 48"/>
                  <a:gd name="T14" fmla="*/ 0 w 32"/>
                  <a:gd name="T15" fmla="*/ 0 h 48"/>
                  <a:gd name="T16" fmla="*/ 0 w 32"/>
                  <a:gd name="T17" fmla="*/ 0 h 48"/>
                  <a:gd name="T18" fmla="*/ 0 w 32"/>
                  <a:gd name="T19" fmla="*/ 0 h 48"/>
                  <a:gd name="T20" fmla="*/ 0 w 32"/>
                  <a:gd name="T21" fmla="*/ 0 h 48"/>
                  <a:gd name="T22" fmla="*/ 0 w 32"/>
                  <a:gd name="T23" fmla="*/ 0 h 48"/>
                  <a:gd name="T24" fmla="*/ 0 w 32"/>
                  <a:gd name="T25" fmla="*/ 0 h 48"/>
                  <a:gd name="T26" fmla="*/ 0 w 32"/>
                  <a:gd name="T27" fmla="*/ 0 h 48"/>
                  <a:gd name="T28" fmla="*/ 0 w 32"/>
                  <a:gd name="T29" fmla="*/ 0 h 48"/>
                  <a:gd name="T30" fmla="*/ 0 w 32"/>
                  <a:gd name="T31" fmla="*/ 0 h 48"/>
                  <a:gd name="T32" fmla="*/ 0 w 32"/>
                  <a:gd name="T33" fmla="*/ 0 h 48"/>
                  <a:gd name="T34" fmla="*/ 0 w 32"/>
                  <a:gd name="T35" fmla="*/ 0 h 48"/>
                  <a:gd name="T36" fmla="*/ 0 w 32"/>
                  <a:gd name="T37" fmla="*/ 0 h 48"/>
                  <a:gd name="T38" fmla="*/ 0 w 32"/>
                  <a:gd name="T39" fmla="*/ 0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48"/>
                  <a:gd name="T62" fmla="*/ 32 w 32"/>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48">
                    <a:moveTo>
                      <a:pt x="28" y="0"/>
                    </a:moveTo>
                    <a:lnTo>
                      <a:pt x="31" y="5"/>
                    </a:lnTo>
                    <a:lnTo>
                      <a:pt x="32" y="13"/>
                    </a:lnTo>
                    <a:lnTo>
                      <a:pt x="29" y="20"/>
                    </a:lnTo>
                    <a:lnTo>
                      <a:pt x="27" y="29"/>
                    </a:lnTo>
                    <a:lnTo>
                      <a:pt x="22" y="35"/>
                    </a:lnTo>
                    <a:lnTo>
                      <a:pt x="19" y="40"/>
                    </a:lnTo>
                    <a:lnTo>
                      <a:pt x="13" y="45"/>
                    </a:lnTo>
                    <a:lnTo>
                      <a:pt x="9" y="48"/>
                    </a:lnTo>
                    <a:lnTo>
                      <a:pt x="3" y="48"/>
                    </a:lnTo>
                    <a:lnTo>
                      <a:pt x="1" y="45"/>
                    </a:lnTo>
                    <a:lnTo>
                      <a:pt x="0" y="40"/>
                    </a:lnTo>
                    <a:lnTo>
                      <a:pt x="0" y="35"/>
                    </a:lnTo>
                    <a:lnTo>
                      <a:pt x="0" y="29"/>
                    </a:lnTo>
                    <a:lnTo>
                      <a:pt x="2" y="20"/>
                    </a:lnTo>
                    <a:lnTo>
                      <a:pt x="6" y="13"/>
                    </a:lnTo>
                    <a:lnTo>
                      <a:pt x="14" y="8"/>
                    </a:lnTo>
                    <a:lnTo>
                      <a:pt x="21" y="3"/>
                    </a:lnTo>
                    <a:lnTo>
                      <a:pt x="2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2" name="Freeform 81"/>
              <p:cNvSpPr>
                <a:spLocks/>
              </p:cNvSpPr>
              <p:nvPr/>
            </p:nvSpPr>
            <p:spPr bwMode="auto">
              <a:xfrm>
                <a:off x="5756" y="2036"/>
                <a:ext cx="25" cy="13"/>
              </a:xfrm>
              <a:custGeom>
                <a:avLst/>
                <a:gdLst>
                  <a:gd name="T0" fmla="*/ 0 w 53"/>
                  <a:gd name="T1" fmla="*/ 0 h 25"/>
                  <a:gd name="T2" fmla="*/ 0 w 53"/>
                  <a:gd name="T3" fmla="*/ 0 h 25"/>
                  <a:gd name="T4" fmla="*/ 0 w 53"/>
                  <a:gd name="T5" fmla="*/ 0 h 25"/>
                  <a:gd name="T6" fmla="*/ 0 w 53"/>
                  <a:gd name="T7" fmla="*/ 0 h 25"/>
                  <a:gd name="T8" fmla="*/ 0 w 53"/>
                  <a:gd name="T9" fmla="*/ 0 h 25"/>
                  <a:gd name="T10" fmla="*/ 0 w 53"/>
                  <a:gd name="T11" fmla="*/ 0 h 25"/>
                  <a:gd name="T12" fmla="*/ 0 w 53"/>
                  <a:gd name="T13" fmla="*/ 0 h 25"/>
                  <a:gd name="T14" fmla="*/ 0 w 53"/>
                  <a:gd name="T15" fmla="*/ 0 h 25"/>
                  <a:gd name="T16" fmla="*/ 0 w 53"/>
                  <a:gd name="T17" fmla="*/ 0 h 25"/>
                  <a:gd name="T18" fmla="*/ 0 w 53"/>
                  <a:gd name="T19" fmla="*/ 0 h 25"/>
                  <a:gd name="T20" fmla="*/ 0 w 53"/>
                  <a:gd name="T21" fmla="*/ 0 h 25"/>
                  <a:gd name="T22" fmla="*/ 0 w 53"/>
                  <a:gd name="T23" fmla="*/ 0 h 25"/>
                  <a:gd name="T24" fmla="*/ 0 w 53"/>
                  <a:gd name="T25" fmla="*/ 0 h 25"/>
                  <a:gd name="T26" fmla="*/ 0 w 53"/>
                  <a:gd name="T27" fmla="*/ 0 h 25"/>
                  <a:gd name="T28" fmla="*/ 0 w 53"/>
                  <a:gd name="T29" fmla="*/ 0 h 25"/>
                  <a:gd name="T30" fmla="*/ 0 w 53"/>
                  <a:gd name="T31" fmla="*/ 0 h 25"/>
                  <a:gd name="T32" fmla="*/ 0 w 53"/>
                  <a:gd name="T33" fmla="*/ 0 h 25"/>
                  <a:gd name="T34" fmla="*/ 0 w 53"/>
                  <a:gd name="T35" fmla="*/ 0 h 25"/>
                  <a:gd name="T36" fmla="*/ 0 w 53"/>
                  <a:gd name="T37" fmla="*/ 0 h 25"/>
                  <a:gd name="T38" fmla="*/ 0 w 53"/>
                  <a:gd name="T39" fmla="*/ 0 h 25"/>
                  <a:gd name="T40" fmla="*/ 0 w 53"/>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25"/>
                  <a:gd name="T65" fmla="*/ 53 w 53"/>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25">
                    <a:moveTo>
                      <a:pt x="1" y="2"/>
                    </a:moveTo>
                    <a:lnTo>
                      <a:pt x="5" y="0"/>
                    </a:lnTo>
                    <a:lnTo>
                      <a:pt x="11" y="0"/>
                    </a:lnTo>
                    <a:lnTo>
                      <a:pt x="15" y="0"/>
                    </a:lnTo>
                    <a:lnTo>
                      <a:pt x="20" y="2"/>
                    </a:lnTo>
                    <a:lnTo>
                      <a:pt x="28" y="8"/>
                    </a:lnTo>
                    <a:lnTo>
                      <a:pt x="36" y="15"/>
                    </a:lnTo>
                    <a:lnTo>
                      <a:pt x="39" y="17"/>
                    </a:lnTo>
                    <a:lnTo>
                      <a:pt x="43" y="19"/>
                    </a:lnTo>
                    <a:lnTo>
                      <a:pt x="48" y="21"/>
                    </a:lnTo>
                    <a:lnTo>
                      <a:pt x="53" y="22"/>
                    </a:lnTo>
                    <a:lnTo>
                      <a:pt x="53" y="24"/>
                    </a:lnTo>
                    <a:lnTo>
                      <a:pt x="45" y="25"/>
                    </a:lnTo>
                    <a:lnTo>
                      <a:pt x="37" y="25"/>
                    </a:lnTo>
                    <a:lnTo>
                      <a:pt x="27" y="23"/>
                    </a:lnTo>
                    <a:lnTo>
                      <a:pt x="19" y="20"/>
                    </a:lnTo>
                    <a:lnTo>
                      <a:pt x="10" y="16"/>
                    </a:lnTo>
                    <a:lnTo>
                      <a:pt x="4" y="13"/>
                    </a:lnTo>
                    <a:lnTo>
                      <a:pt x="0" y="8"/>
                    </a:lnTo>
                    <a:lnTo>
                      <a:pt x="1"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3" name="Freeform 82"/>
              <p:cNvSpPr>
                <a:spLocks/>
              </p:cNvSpPr>
              <p:nvPr/>
            </p:nvSpPr>
            <p:spPr bwMode="auto">
              <a:xfrm>
                <a:off x="5749" y="2049"/>
                <a:ext cx="15" cy="8"/>
              </a:xfrm>
              <a:custGeom>
                <a:avLst/>
                <a:gdLst>
                  <a:gd name="T0" fmla="*/ 0 w 40"/>
                  <a:gd name="T1" fmla="*/ 0 h 18"/>
                  <a:gd name="T2" fmla="*/ 0 w 40"/>
                  <a:gd name="T3" fmla="*/ 0 h 18"/>
                  <a:gd name="T4" fmla="*/ 0 w 40"/>
                  <a:gd name="T5" fmla="*/ 0 h 18"/>
                  <a:gd name="T6" fmla="*/ 0 w 40"/>
                  <a:gd name="T7" fmla="*/ 0 h 18"/>
                  <a:gd name="T8" fmla="*/ 0 w 40"/>
                  <a:gd name="T9" fmla="*/ 0 h 18"/>
                  <a:gd name="T10" fmla="*/ 0 w 40"/>
                  <a:gd name="T11" fmla="*/ 0 h 18"/>
                  <a:gd name="T12" fmla="*/ 0 w 40"/>
                  <a:gd name="T13" fmla="*/ 0 h 18"/>
                  <a:gd name="T14" fmla="*/ 0 w 40"/>
                  <a:gd name="T15" fmla="*/ 0 h 18"/>
                  <a:gd name="T16" fmla="*/ 0 w 40"/>
                  <a:gd name="T17" fmla="*/ 0 h 18"/>
                  <a:gd name="T18" fmla="*/ 0 w 40"/>
                  <a:gd name="T19" fmla="*/ 0 h 18"/>
                  <a:gd name="T20" fmla="*/ 0 w 40"/>
                  <a:gd name="T21" fmla="*/ 0 h 18"/>
                  <a:gd name="T22" fmla="*/ 0 w 40"/>
                  <a:gd name="T23" fmla="*/ 0 h 18"/>
                  <a:gd name="T24" fmla="*/ 0 w 40"/>
                  <a:gd name="T25" fmla="*/ 0 h 18"/>
                  <a:gd name="T26" fmla="*/ 0 w 40"/>
                  <a:gd name="T27" fmla="*/ 0 h 18"/>
                  <a:gd name="T28" fmla="*/ 0 w 40"/>
                  <a:gd name="T29" fmla="*/ 0 h 18"/>
                  <a:gd name="T30" fmla="*/ 0 w 40"/>
                  <a:gd name="T31" fmla="*/ 0 h 18"/>
                  <a:gd name="T32" fmla="*/ 0 w 40"/>
                  <a:gd name="T33" fmla="*/ 0 h 18"/>
                  <a:gd name="T34" fmla="*/ 0 w 40"/>
                  <a:gd name="T35" fmla="*/ 0 h 18"/>
                  <a:gd name="T36" fmla="*/ 0 w 40"/>
                  <a:gd name="T37" fmla="*/ 0 h 18"/>
                  <a:gd name="T38" fmla="*/ 0 w 40"/>
                  <a:gd name="T39" fmla="*/ 0 h 18"/>
                  <a:gd name="T40" fmla="*/ 0 w 40"/>
                  <a:gd name="T41" fmla="*/ 0 h 18"/>
                  <a:gd name="T42" fmla="*/ 0 w 40"/>
                  <a:gd name="T43" fmla="*/ 0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18"/>
                  <a:gd name="T68" fmla="*/ 40 w 40"/>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18">
                    <a:moveTo>
                      <a:pt x="12" y="0"/>
                    </a:moveTo>
                    <a:lnTo>
                      <a:pt x="16" y="1"/>
                    </a:lnTo>
                    <a:lnTo>
                      <a:pt x="20" y="2"/>
                    </a:lnTo>
                    <a:lnTo>
                      <a:pt x="24" y="2"/>
                    </a:lnTo>
                    <a:lnTo>
                      <a:pt x="28" y="3"/>
                    </a:lnTo>
                    <a:lnTo>
                      <a:pt x="32" y="4"/>
                    </a:lnTo>
                    <a:lnTo>
                      <a:pt x="37" y="6"/>
                    </a:lnTo>
                    <a:lnTo>
                      <a:pt x="39" y="10"/>
                    </a:lnTo>
                    <a:lnTo>
                      <a:pt x="40" y="16"/>
                    </a:lnTo>
                    <a:lnTo>
                      <a:pt x="36" y="16"/>
                    </a:lnTo>
                    <a:lnTo>
                      <a:pt x="31" y="17"/>
                    </a:lnTo>
                    <a:lnTo>
                      <a:pt x="25" y="17"/>
                    </a:lnTo>
                    <a:lnTo>
                      <a:pt x="20" y="18"/>
                    </a:lnTo>
                    <a:lnTo>
                      <a:pt x="15" y="17"/>
                    </a:lnTo>
                    <a:lnTo>
                      <a:pt x="10" y="17"/>
                    </a:lnTo>
                    <a:lnTo>
                      <a:pt x="4" y="17"/>
                    </a:lnTo>
                    <a:lnTo>
                      <a:pt x="0" y="17"/>
                    </a:lnTo>
                    <a:lnTo>
                      <a:pt x="2" y="12"/>
                    </a:lnTo>
                    <a:lnTo>
                      <a:pt x="5" y="7"/>
                    </a:lnTo>
                    <a:lnTo>
                      <a:pt x="8" y="3"/>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4" name="Freeform 83"/>
              <p:cNvSpPr>
                <a:spLocks/>
              </p:cNvSpPr>
              <p:nvPr/>
            </p:nvSpPr>
            <p:spPr bwMode="auto">
              <a:xfrm>
                <a:off x="5138" y="2051"/>
                <a:ext cx="370" cy="331"/>
              </a:xfrm>
              <a:custGeom>
                <a:avLst/>
                <a:gdLst>
                  <a:gd name="T0" fmla="*/ 0 w 891"/>
                  <a:gd name="T1" fmla="*/ 0 h 793"/>
                  <a:gd name="T2" fmla="*/ 0 w 891"/>
                  <a:gd name="T3" fmla="*/ 0 h 793"/>
                  <a:gd name="T4" fmla="*/ 0 w 891"/>
                  <a:gd name="T5" fmla="*/ 0 h 793"/>
                  <a:gd name="T6" fmla="*/ 0 w 891"/>
                  <a:gd name="T7" fmla="*/ 0 h 793"/>
                  <a:gd name="T8" fmla="*/ 0 w 891"/>
                  <a:gd name="T9" fmla="*/ 0 h 793"/>
                  <a:gd name="T10" fmla="*/ 0 w 891"/>
                  <a:gd name="T11" fmla="*/ 0 h 793"/>
                  <a:gd name="T12" fmla="*/ 0 w 891"/>
                  <a:gd name="T13" fmla="*/ 0 h 793"/>
                  <a:gd name="T14" fmla="*/ 0 w 891"/>
                  <a:gd name="T15" fmla="*/ 0 h 793"/>
                  <a:gd name="T16" fmla="*/ 0 w 891"/>
                  <a:gd name="T17" fmla="*/ 0 h 793"/>
                  <a:gd name="T18" fmla="*/ 0 w 891"/>
                  <a:gd name="T19" fmla="*/ 0 h 793"/>
                  <a:gd name="T20" fmla="*/ 0 w 891"/>
                  <a:gd name="T21" fmla="*/ 0 h 793"/>
                  <a:gd name="T22" fmla="*/ 0 w 891"/>
                  <a:gd name="T23" fmla="*/ 0 h 793"/>
                  <a:gd name="T24" fmla="*/ 0 w 891"/>
                  <a:gd name="T25" fmla="*/ 0 h 793"/>
                  <a:gd name="T26" fmla="*/ 0 w 891"/>
                  <a:gd name="T27" fmla="*/ 0 h 793"/>
                  <a:gd name="T28" fmla="*/ 0 w 891"/>
                  <a:gd name="T29" fmla="*/ 0 h 793"/>
                  <a:gd name="T30" fmla="*/ 0 w 891"/>
                  <a:gd name="T31" fmla="*/ 0 h 793"/>
                  <a:gd name="T32" fmla="*/ 0 w 891"/>
                  <a:gd name="T33" fmla="*/ 0 h 793"/>
                  <a:gd name="T34" fmla="*/ 0 w 891"/>
                  <a:gd name="T35" fmla="*/ 0 h 793"/>
                  <a:gd name="T36" fmla="*/ 0 w 891"/>
                  <a:gd name="T37" fmla="*/ 0 h 793"/>
                  <a:gd name="T38" fmla="*/ 0 w 891"/>
                  <a:gd name="T39" fmla="*/ 0 h 793"/>
                  <a:gd name="T40" fmla="*/ 0 w 891"/>
                  <a:gd name="T41" fmla="*/ 0 h 793"/>
                  <a:gd name="T42" fmla="*/ 0 w 891"/>
                  <a:gd name="T43" fmla="*/ 0 h 793"/>
                  <a:gd name="T44" fmla="*/ 0 w 891"/>
                  <a:gd name="T45" fmla="*/ 0 h 793"/>
                  <a:gd name="T46" fmla="*/ 0 w 891"/>
                  <a:gd name="T47" fmla="*/ 0 h 793"/>
                  <a:gd name="T48" fmla="*/ 0 w 891"/>
                  <a:gd name="T49" fmla="*/ 0 h 793"/>
                  <a:gd name="T50" fmla="*/ 0 w 891"/>
                  <a:gd name="T51" fmla="*/ 0 h 793"/>
                  <a:gd name="T52" fmla="*/ 0 w 891"/>
                  <a:gd name="T53" fmla="*/ 0 h 793"/>
                  <a:gd name="T54" fmla="*/ 0 w 891"/>
                  <a:gd name="T55" fmla="*/ 0 h 793"/>
                  <a:gd name="T56" fmla="*/ 0 w 891"/>
                  <a:gd name="T57" fmla="*/ 0 h 793"/>
                  <a:gd name="T58" fmla="*/ 0 w 891"/>
                  <a:gd name="T59" fmla="*/ 0 h 793"/>
                  <a:gd name="T60" fmla="*/ 0 w 891"/>
                  <a:gd name="T61" fmla="*/ 0 h 793"/>
                  <a:gd name="T62" fmla="*/ 0 w 891"/>
                  <a:gd name="T63" fmla="*/ 0 h 793"/>
                  <a:gd name="T64" fmla="*/ 0 w 891"/>
                  <a:gd name="T65" fmla="*/ 0 h 793"/>
                  <a:gd name="T66" fmla="*/ 0 w 891"/>
                  <a:gd name="T67" fmla="*/ 0 h 793"/>
                  <a:gd name="T68" fmla="*/ 0 w 891"/>
                  <a:gd name="T69" fmla="*/ 0 h 793"/>
                  <a:gd name="T70" fmla="*/ 0 w 891"/>
                  <a:gd name="T71" fmla="*/ 0 h 793"/>
                  <a:gd name="T72" fmla="*/ 0 w 891"/>
                  <a:gd name="T73" fmla="*/ 0 h 793"/>
                  <a:gd name="T74" fmla="*/ 0 w 891"/>
                  <a:gd name="T75" fmla="*/ 0 h 793"/>
                  <a:gd name="T76" fmla="*/ 0 w 891"/>
                  <a:gd name="T77" fmla="*/ 0 h 793"/>
                  <a:gd name="T78" fmla="*/ 0 w 891"/>
                  <a:gd name="T79" fmla="*/ 0 h 793"/>
                  <a:gd name="T80" fmla="*/ 0 w 891"/>
                  <a:gd name="T81" fmla="*/ 0 h 793"/>
                  <a:gd name="T82" fmla="*/ 0 w 891"/>
                  <a:gd name="T83" fmla="*/ 0 h 793"/>
                  <a:gd name="T84" fmla="*/ 0 w 891"/>
                  <a:gd name="T85" fmla="*/ 0 h 793"/>
                  <a:gd name="T86" fmla="*/ 0 w 891"/>
                  <a:gd name="T87" fmla="*/ 0 h 793"/>
                  <a:gd name="T88" fmla="*/ 0 w 891"/>
                  <a:gd name="T89" fmla="*/ 0 h 793"/>
                  <a:gd name="T90" fmla="*/ 0 w 891"/>
                  <a:gd name="T91" fmla="*/ 0 h 793"/>
                  <a:gd name="T92" fmla="*/ 0 w 891"/>
                  <a:gd name="T93" fmla="*/ 0 h 793"/>
                  <a:gd name="T94" fmla="*/ 0 w 891"/>
                  <a:gd name="T95" fmla="*/ 0 h 793"/>
                  <a:gd name="T96" fmla="*/ 0 w 891"/>
                  <a:gd name="T97" fmla="*/ 0 h 793"/>
                  <a:gd name="T98" fmla="*/ 0 w 891"/>
                  <a:gd name="T99" fmla="*/ 0 h 793"/>
                  <a:gd name="T100" fmla="*/ 0 w 891"/>
                  <a:gd name="T101" fmla="*/ 0 h 793"/>
                  <a:gd name="T102" fmla="*/ 0 w 891"/>
                  <a:gd name="T103" fmla="*/ 0 h 793"/>
                  <a:gd name="T104" fmla="*/ 0 w 891"/>
                  <a:gd name="T105" fmla="*/ 0 h 793"/>
                  <a:gd name="T106" fmla="*/ 0 w 891"/>
                  <a:gd name="T107" fmla="*/ 0 h 793"/>
                  <a:gd name="T108" fmla="*/ 0 w 891"/>
                  <a:gd name="T109" fmla="*/ 0 h 793"/>
                  <a:gd name="T110" fmla="*/ 0 w 891"/>
                  <a:gd name="T111" fmla="*/ 0 h 793"/>
                  <a:gd name="T112" fmla="*/ 0 w 891"/>
                  <a:gd name="T113" fmla="*/ 0 h 793"/>
                  <a:gd name="T114" fmla="*/ 0 w 891"/>
                  <a:gd name="T115" fmla="*/ 0 h 793"/>
                  <a:gd name="T116" fmla="*/ 0 w 891"/>
                  <a:gd name="T117" fmla="*/ 0 h 793"/>
                  <a:gd name="T118" fmla="*/ 0 w 891"/>
                  <a:gd name="T119" fmla="*/ 0 h 7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1"/>
                  <a:gd name="T181" fmla="*/ 0 h 793"/>
                  <a:gd name="T182" fmla="*/ 891 w 891"/>
                  <a:gd name="T183" fmla="*/ 793 h 7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1" h="793">
                    <a:moveTo>
                      <a:pt x="761" y="0"/>
                    </a:moveTo>
                    <a:lnTo>
                      <a:pt x="773" y="0"/>
                    </a:lnTo>
                    <a:lnTo>
                      <a:pt x="787" y="2"/>
                    </a:lnTo>
                    <a:lnTo>
                      <a:pt x="801" y="7"/>
                    </a:lnTo>
                    <a:lnTo>
                      <a:pt x="813" y="14"/>
                    </a:lnTo>
                    <a:lnTo>
                      <a:pt x="824" y="20"/>
                    </a:lnTo>
                    <a:lnTo>
                      <a:pt x="837" y="30"/>
                    </a:lnTo>
                    <a:lnTo>
                      <a:pt x="847" y="40"/>
                    </a:lnTo>
                    <a:lnTo>
                      <a:pt x="858" y="53"/>
                    </a:lnTo>
                    <a:lnTo>
                      <a:pt x="865" y="64"/>
                    </a:lnTo>
                    <a:lnTo>
                      <a:pt x="873" y="77"/>
                    </a:lnTo>
                    <a:lnTo>
                      <a:pt x="878" y="90"/>
                    </a:lnTo>
                    <a:lnTo>
                      <a:pt x="885" y="104"/>
                    </a:lnTo>
                    <a:lnTo>
                      <a:pt x="888" y="116"/>
                    </a:lnTo>
                    <a:lnTo>
                      <a:pt x="891" y="131"/>
                    </a:lnTo>
                    <a:lnTo>
                      <a:pt x="891" y="144"/>
                    </a:lnTo>
                    <a:lnTo>
                      <a:pt x="891" y="156"/>
                    </a:lnTo>
                    <a:lnTo>
                      <a:pt x="887" y="153"/>
                    </a:lnTo>
                    <a:lnTo>
                      <a:pt x="887" y="150"/>
                    </a:lnTo>
                    <a:lnTo>
                      <a:pt x="886" y="150"/>
                    </a:lnTo>
                    <a:lnTo>
                      <a:pt x="885" y="150"/>
                    </a:lnTo>
                    <a:lnTo>
                      <a:pt x="879" y="166"/>
                    </a:lnTo>
                    <a:lnTo>
                      <a:pt x="872" y="183"/>
                    </a:lnTo>
                    <a:lnTo>
                      <a:pt x="862" y="200"/>
                    </a:lnTo>
                    <a:lnTo>
                      <a:pt x="851" y="215"/>
                    </a:lnTo>
                    <a:lnTo>
                      <a:pt x="838" y="228"/>
                    </a:lnTo>
                    <a:lnTo>
                      <a:pt x="822" y="240"/>
                    </a:lnTo>
                    <a:lnTo>
                      <a:pt x="807" y="249"/>
                    </a:lnTo>
                    <a:lnTo>
                      <a:pt x="792" y="257"/>
                    </a:lnTo>
                    <a:lnTo>
                      <a:pt x="774" y="261"/>
                    </a:lnTo>
                    <a:lnTo>
                      <a:pt x="759" y="263"/>
                    </a:lnTo>
                    <a:lnTo>
                      <a:pt x="744" y="260"/>
                    </a:lnTo>
                    <a:lnTo>
                      <a:pt x="729" y="256"/>
                    </a:lnTo>
                    <a:lnTo>
                      <a:pt x="716" y="246"/>
                    </a:lnTo>
                    <a:lnTo>
                      <a:pt x="705" y="233"/>
                    </a:lnTo>
                    <a:lnTo>
                      <a:pt x="695" y="216"/>
                    </a:lnTo>
                    <a:lnTo>
                      <a:pt x="689" y="194"/>
                    </a:lnTo>
                    <a:lnTo>
                      <a:pt x="684" y="184"/>
                    </a:lnTo>
                    <a:lnTo>
                      <a:pt x="679" y="174"/>
                    </a:lnTo>
                    <a:lnTo>
                      <a:pt x="671" y="167"/>
                    </a:lnTo>
                    <a:lnTo>
                      <a:pt x="664" y="160"/>
                    </a:lnTo>
                    <a:lnTo>
                      <a:pt x="653" y="153"/>
                    </a:lnTo>
                    <a:lnTo>
                      <a:pt x="643" y="149"/>
                    </a:lnTo>
                    <a:lnTo>
                      <a:pt x="632" y="145"/>
                    </a:lnTo>
                    <a:lnTo>
                      <a:pt x="621" y="144"/>
                    </a:lnTo>
                    <a:lnTo>
                      <a:pt x="608" y="142"/>
                    </a:lnTo>
                    <a:lnTo>
                      <a:pt x="595" y="143"/>
                    </a:lnTo>
                    <a:lnTo>
                      <a:pt x="584" y="144"/>
                    </a:lnTo>
                    <a:lnTo>
                      <a:pt x="572" y="148"/>
                    </a:lnTo>
                    <a:lnTo>
                      <a:pt x="560" y="152"/>
                    </a:lnTo>
                    <a:lnTo>
                      <a:pt x="550" y="159"/>
                    </a:lnTo>
                    <a:lnTo>
                      <a:pt x="540" y="168"/>
                    </a:lnTo>
                    <a:lnTo>
                      <a:pt x="533" y="179"/>
                    </a:lnTo>
                    <a:lnTo>
                      <a:pt x="538" y="177"/>
                    </a:lnTo>
                    <a:lnTo>
                      <a:pt x="544" y="176"/>
                    </a:lnTo>
                    <a:lnTo>
                      <a:pt x="550" y="174"/>
                    </a:lnTo>
                    <a:lnTo>
                      <a:pt x="556" y="172"/>
                    </a:lnTo>
                    <a:lnTo>
                      <a:pt x="561" y="170"/>
                    </a:lnTo>
                    <a:lnTo>
                      <a:pt x="568" y="169"/>
                    </a:lnTo>
                    <a:lnTo>
                      <a:pt x="573" y="166"/>
                    </a:lnTo>
                    <a:lnTo>
                      <a:pt x="579" y="165"/>
                    </a:lnTo>
                    <a:lnTo>
                      <a:pt x="585" y="162"/>
                    </a:lnTo>
                    <a:lnTo>
                      <a:pt x="590" y="162"/>
                    </a:lnTo>
                    <a:lnTo>
                      <a:pt x="595" y="161"/>
                    </a:lnTo>
                    <a:lnTo>
                      <a:pt x="602" y="162"/>
                    </a:lnTo>
                    <a:lnTo>
                      <a:pt x="607" y="162"/>
                    </a:lnTo>
                    <a:lnTo>
                      <a:pt x="614" y="162"/>
                    </a:lnTo>
                    <a:lnTo>
                      <a:pt x="620" y="165"/>
                    </a:lnTo>
                    <a:lnTo>
                      <a:pt x="628" y="169"/>
                    </a:lnTo>
                    <a:lnTo>
                      <a:pt x="623" y="169"/>
                    </a:lnTo>
                    <a:lnTo>
                      <a:pt x="618" y="171"/>
                    </a:lnTo>
                    <a:lnTo>
                      <a:pt x="613" y="172"/>
                    </a:lnTo>
                    <a:lnTo>
                      <a:pt x="609" y="172"/>
                    </a:lnTo>
                    <a:lnTo>
                      <a:pt x="604" y="172"/>
                    </a:lnTo>
                    <a:lnTo>
                      <a:pt x="598" y="173"/>
                    </a:lnTo>
                    <a:lnTo>
                      <a:pt x="593" y="174"/>
                    </a:lnTo>
                    <a:lnTo>
                      <a:pt x="588" y="176"/>
                    </a:lnTo>
                    <a:lnTo>
                      <a:pt x="583" y="176"/>
                    </a:lnTo>
                    <a:lnTo>
                      <a:pt x="577" y="178"/>
                    </a:lnTo>
                    <a:lnTo>
                      <a:pt x="572" y="180"/>
                    </a:lnTo>
                    <a:lnTo>
                      <a:pt x="569" y="182"/>
                    </a:lnTo>
                    <a:lnTo>
                      <a:pt x="564" y="185"/>
                    </a:lnTo>
                    <a:lnTo>
                      <a:pt x="561" y="189"/>
                    </a:lnTo>
                    <a:lnTo>
                      <a:pt x="558" y="193"/>
                    </a:lnTo>
                    <a:lnTo>
                      <a:pt x="556" y="200"/>
                    </a:lnTo>
                    <a:lnTo>
                      <a:pt x="551" y="198"/>
                    </a:lnTo>
                    <a:lnTo>
                      <a:pt x="548" y="199"/>
                    </a:lnTo>
                    <a:lnTo>
                      <a:pt x="545" y="199"/>
                    </a:lnTo>
                    <a:lnTo>
                      <a:pt x="543" y="201"/>
                    </a:lnTo>
                    <a:lnTo>
                      <a:pt x="540" y="205"/>
                    </a:lnTo>
                    <a:lnTo>
                      <a:pt x="539" y="210"/>
                    </a:lnTo>
                    <a:lnTo>
                      <a:pt x="545" y="211"/>
                    </a:lnTo>
                    <a:lnTo>
                      <a:pt x="550" y="211"/>
                    </a:lnTo>
                    <a:lnTo>
                      <a:pt x="556" y="210"/>
                    </a:lnTo>
                    <a:lnTo>
                      <a:pt x="563" y="209"/>
                    </a:lnTo>
                    <a:lnTo>
                      <a:pt x="568" y="207"/>
                    </a:lnTo>
                    <a:lnTo>
                      <a:pt x="575" y="206"/>
                    </a:lnTo>
                    <a:lnTo>
                      <a:pt x="580" y="203"/>
                    </a:lnTo>
                    <a:lnTo>
                      <a:pt x="587" y="201"/>
                    </a:lnTo>
                    <a:lnTo>
                      <a:pt x="592" y="199"/>
                    </a:lnTo>
                    <a:lnTo>
                      <a:pt x="598" y="198"/>
                    </a:lnTo>
                    <a:lnTo>
                      <a:pt x="604" y="196"/>
                    </a:lnTo>
                    <a:lnTo>
                      <a:pt x="610" y="197"/>
                    </a:lnTo>
                    <a:lnTo>
                      <a:pt x="614" y="197"/>
                    </a:lnTo>
                    <a:lnTo>
                      <a:pt x="619" y="201"/>
                    </a:lnTo>
                    <a:lnTo>
                      <a:pt x="624" y="204"/>
                    </a:lnTo>
                    <a:lnTo>
                      <a:pt x="629" y="210"/>
                    </a:lnTo>
                    <a:lnTo>
                      <a:pt x="622" y="209"/>
                    </a:lnTo>
                    <a:lnTo>
                      <a:pt x="614" y="210"/>
                    </a:lnTo>
                    <a:lnTo>
                      <a:pt x="607" y="210"/>
                    </a:lnTo>
                    <a:lnTo>
                      <a:pt x="600" y="213"/>
                    </a:lnTo>
                    <a:lnTo>
                      <a:pt x="592" y="214"/>
                    </a:lnTo>
                    <a:lnTo>
                      <a:pt x="585" y="217"/>
                    </a:lnTo>
                    <a:lnTo>
                      <a:pt x="577" y="219"/>
                    </a:lnTo>
                    <a:lnTo>
                      <a:pt x="572" y="224"/>
                    </a:lnTo>
                    <a:lnTo>
                      <a:pt x="565" y="227"/>
                    </a:lnTo>
                    <a:lnTo>
                      <a:pt x="558" y="231"/>
                    </a:lnTo>
                    <a:lnTo>
                      <a:pt x="553" y="237"/>
                    </a:lnTo>
                    <a:lnTo>
                      <a:pt x="549" y="243"/>
                    </a:lnTo>
                    <a:lnTo>
                      <a:pt x="543" y="248"/>
                    </a:lnTo>
                    <a:lnTo>
                      <a:pt x="539" y="256"/>
                    </a:lnTo>
                    <a:lnTo>
                      <a:pt x="535" y="264"/>
                    </a:lnTo>
                    <a:lnTo>
                      <a:pt x="533" y="272"/>
                    </a:lnTo>
                    <a:lnTo>
                      <a:pt x="538" y="268"/>
                    </a:lnTo>
                    <a:lnTo>
                      <a:pt x="543" y="265"/>
                    </a:lnTo>
                    <a:lnTo>
                      <a:pt x="549" y="262"/>
                    </a:lnTo>
                    <a:lnTo>
                      <a:pt x="557" y="258"/>
                    </a:lnTo>
                    <a:lnTo>
                      <a:pt x="563" y="254"/>
                    </a:lnTo>
                    <a:lnTo>
                      <a:pt x="570" y="250"/>
                    </a:lnTo>
                    <a:lnTo>
                      <a:pt x="577" y="248"/>
                    </a:lnTo>
                    <a:lnTo>
                      <a:pt x="584" y="246"/>
                    </a:lnTo>
                    <a:lnTo>
                      <a:pt x="590" y="244"/>
                    </a:lnTo>
                    <a:lnTo>
                      <a:pt x="595" y="244"/>
                    </a:lnTo>
                    <a:lnTo>
                      <a:pt x="602" y="244"/>
                    </a:lnTo>
                    <a:lnTo>
                      <a:pt x="609" y="245"/>
                    </a:lnTo>
                    <a:lnTo>
                      <a:pt x="614" y="247"/>
                    </a:lnTo>
                    <a:lnTo>
                      <a:pt x="619" y="252"/>
                    </a:lnTo>
                    <a:lnTo>
                      <a:pt x="624" y="258"/>
                    </a:lnTo>
                    <a:lnTo>
                      <a:pt x="628" y="266"/>
                    </a:lnTo>
                    <a:lnTo>
                      <a:pt x="619" y="263"/>
                    </a:lnTo>
                    <a:lnTo>
                      <a:pt x="610" y="262"/>
                    </a:lnTo>
                    <a:lnTo>
                      <a:pt x="601" y="262"/>
                    </a:lnTo>
                    <a:lnTo>
                      <a:pt x="591" y="265"/>
                    </a:lnTo>
                    <a:lnTo>
                      <a:pt x="581" y="269"/>
                    </a:lnTo>
                    <a:lnTo>
                      <a:pt x="572" y="275"/>
                    </a:lnTo>
                    <a:lnTo>
                      <a:pt x="562" y="281"/>
                    </a:lnTo>
                    <a:lnTo>
                      <a:pt x="555" y="287"/>
                    </a:lnTo>
                    <a:lnTo>
                      <a:pt x="548" y="293"/>
                    </a:lnTo>
                    <a:lnTo>
                      <a:pt x="543" y="298"/>
                    </a:lnTo>
                    <a:lnTo>
                      <a:pt x="539" y="302"/>
                    </a:lnTo>
                    <a:lnTo>
                      <a:pt x="539" y="306"/>
                    </a:lnTo>
                    <a:lnTo>
                      <a:pt x="541" y="307"/>
                    </a:lnTo>
                    <a:lnTo>
                      <a:pt x="547" y="307"/>
                    </a:lnTo>
                    <a:lnTo>
                      <a:pt x="554" y="304"/>
                    </a:lnTo>
                    <a:lnTo>
                      <a:pt x="567" y="300"/>
                    </a:lnTo>
                    <a:lnTo>
                      <a:pt x="571" y="298"/>
                    </a:lnTo>
                    <a:lnTo>
                      <a:pt x="577" y="296"/>
                    </a:lnTo>
                    <a:lnTo>
                      <a:pt x="586" y="295"/>
                    </a:lnTo>
                    <a:lnTo>
                      <a:pt x="593" y="294"/>
                    </a:lnTo>
                    <a:lnTo>
                      <a:pt x="599" y="293"/>
                    </a:lnTo>
                    <a:lnTo>
                      <a:pt x="606" y="296"/>
                    </a:lnTo>
                    <a:lnTo>
                      <a:pt x="608" y="297"/>
                    </a:lnTo>
                    <a:lnTo>
                      <a:pt x="610" y="300"/>
                    </a:lnTo>
                    <a:lnTo>
                      <a:pt x="612" y="303"/>
                    </a:lnTo>
                    <a:lnTo>
                      <a:pt x="614" y="308"/>
                    </a:lnTo>
                    <a:lnTo>
                      <a:pt x="607" y="310"/>
                    </a:lnTo>
                    <a:lnTo>
                      <a:pt x="601" y="313"/>
                    </a:lnTo>
                    <a:lnTo>
                      <a:pt x="595" y="314"/>
                    </a:lnTo>
                    <a:lnTo>
                      <a:pt x="589" y="317"/>
                    </a:lnTo>
                    <a:lnTo>
                      <a:pt x="581" y="319"/>
                    </a:lnTo>
                    <a:lnTo>
                      <a:pt x="575" y="321"/>
                    </a:lnTo>
                    <a:lnTo>
                      <a:pt x="568" y="323"/>
                    </a:lnTo>
                    <a:lnTo>
                      <a:pt x="562" y="325"/>
                    </a:lnTo>
                    <a:lnTo>
                      <a:pt x="555" y="327"/>
                    </a:lnTo>
                    <a:lnTo>
                      <a:pt x="550" y="330"/>
                    </a:lnTo>
                    <a:lnTo>
                      <a:pt x="545" y="333"/>
                    </a:lnTo>
                    <a:lnTo>
                      <a:pt x="540" y="338"/>
                    </a:lnTo>
                    <a:lnTo>
                      <a:pt x="536" y="341"/>
                    </a:lnTo>
                    <a:lnTo>
                      <a:pt x="534" y="346"/>
                    </a:lnTo>
                    <a:lnTo>
                      <a:pt x="533" y="352"/>
                    </a:lnTo>
                    <a:lnTo>
                      <a:pt x="533" y="359"/>
                    </a:lnTo>
                    <a:lnTo>
                      <a:pt x="524" y="361"/>
                    </a:lnTo>
                    <a:lnTo>
                      <a:pt x="519" y="368"/>
                    </a:lnTo>
                    <a:lnTo>
                      <a:pt x="516" y="372"/>
                    </a:lnTo>
                    <a:lnTo>
                      <a:pt x="515" y="378"/>
                    </a:lnTo>
                    <a:lnTo>
                      <a:pt x="514" y="382"/>
                    </a:lnTo>
                    <a:lnTo>
                      <a:pt x="515" y="388"/>
                    </a:lnTo>
                    <a:lnTo>
                      <a:pt x="521" y="384"/>
                    </a:lnTo>
                    <a:lnTo>
                      <a:pt x="527" y="380"/>
                    </a:lnTo>
                    <a:lnTo>
                      <a:pt x="533" y="377"/>
                    </a:lnTo>
                    <a:lnTo>
                      <a:pt x="539" y="373"/>
                    </a:lnTo>
                    <a:lnTo>
                      <a:pt x="547" y="369"/>
                    </a:lnTo>
                    <a:lnTo>
                      <a:pt x="554" y="364"/>
                    </a:lnTo>
                    <a:lnTo>
                      <a:pt x="561" y="361"/>
                    </a:lnTo>
                    <a:lnTo>
                      <a:pt x="569" y="359"/>
                    </a:lnTo>
                    <a:lnTo>
                      <a:pt x="576" y="355"/>
                    </a:lnTo>
                    <a:lnTo>
                      <a:pt x="583" y="353"/>
                    </a:lnTo>
                    <a:lnTo>
                      <a:pt x="589" y="352"/>
                    </a:lnTo>
                    <a:lnTo>
                      <a:pt x="595" y="353"/>
                    </a:lnTo>
                    <a:lnTo>
                      <a:pt x="601" y="353"/>
                    </a:lnTo>
                    <a:lnTo>
                      <a:pt x="606" y="356"/>
                    </a:lnTo>
                    <a:lnTo>
                      <a:pt x="610" y="360"/>
                    </a:lnTo>
                    <a:lnTo>
                      <a:pt x="614" y="368"/>
                    </a:lnTo>
                    <a:lnTo>
                      <a:pt x="605" y="370"/>
                    </a:lnTo>
                    <a:lnTo>
                      <a:pt x="598" y="372"/>
                    </a:lnTo>
                    <a:lnTo>
                      <a:pt x="591" y="376"/>
                    </a:lnTo>
                    <a:lnTo>
                      <a:pt x="586" y="380"/>
                    </a:lnTo>
                    <a:lnTo>
                      <a:pt x="580" y="383"/>
                    </a:lnTo>
                    <a:lnTo>
                      <a:pt x="575" y="389"/>
                    </a:lnTo>
                    <a:lnTo>
                      <a:pt x="571" y="394"/>
                    </a:lnTo>
                    <a:lnTo>
                      <a:pt x="568" y="400"/>
                    </a:lnTo>
                    <a:lnTo>
                      <a:pt x="563" y="405"/>
                    </a:lnTo>
                    <a:lnTo>
                      <a:pt x="559" y="411"/>
                    </a:lnTo>
                    <a:lnTo>
                      <a:pt x="556" y="417"/>
                    </a:lnTo>
                    <a:lnTo>
                      <a:pt x="553" y="425"/>
                    </a:lnTo>
                    <a:lnTo>
                      <a:pt x="551" y="431"/>
                    </a:lnTo>
                    <a:lnTo>
                      <a:pt x="549" y="437"/>
                    </a:lnTo>
                    <a:lnTo>
                      <a:pt x="546" y="445"/>
                    </a:lnTo>
                    <a:lnTo>
                      <a:pt x="543" y="453"/>
                    </a:lnTo>
                    <a:lnTo>
                      <a:pt x="538" y="452"/>
                    </a:lnTo>
                    <a:lnTo>
                      <a:pt x="535" y="453"/>
                    </a:lnTo>
                    <a:lnTo>
                      <a:pt x="533" y="455"/>
                    </a:lnTo>
                    <a:lnTo>
                      <a:pt x="533" y="458"/>
                    </a:lnTo>
                    <a:lnTo>
                      <a:pt x="533" y="462"/>
                    </a:lnTo>
                    <a:lnTo>
                      <a:pt x="533" y="466"/>
                    </a:lnTo>
                    <a:lnTo>
                      <a:pt x="533" y="471"/>
                    </a:lnTo>
                    <a:lnTo>
                      <a:pt x="533" y="475"/>
                    </a:lnTo>
                    <a:lnTo>
                      <a:pt x="541" y="467"/>
                    </a:lnTo>
                    <a:lnTo>
                      <a:pt x="550" y="460"/>
                    </a:lnTo>
                    <a:lnTo>
                      <a:pt x="558" y="453"/>
                    </a:lnTo>
                    <a:lnTo>
                      <a:pt x="568" y="448"/>
                    </a:lnTo>
                    <a:lnTo>
                      <a:pt x="575" y="443"/>
                    </a:lnTo>
                    <a:lnTo>
                      <a:pt x="584" y="437"/>
                    </a:lnTo>
                    <a:lnTo>
                      <a:pt x="588" y="435"/>
                    </a:lnTo>
                    <a:lnTo>
                      <a:pt x="592" y="434"/>
                    </a:lnTo>
                    <a:lnTo>
                      <a:pt x="597" y="432"/>
                    </a:lnTo>
                    <a:lnTo>
                      <a:pt x="603" y="430"/>
                    </a:lnTo>
                    <a:lnTo>
                      <a:pt x="609" y="426"/>
                    </a:lnTo>
                    <a:lnTo>
                      <a:pt x="610" y="430"/>
                    </a:lnTo>
                    <a:lnTo>
                      <a:pt x="609" y="434"/>
                    </a:lnTo>
                    <a:lnTo>
                      <a:pt x="607" y="439"/>
                    </a:lnTo>
                    <a:lnTo>
                      <a:pt x="605" y="446"/>
                    </a:lnTo>
                    <a:lnTo>
                      <a:pt x="602" y="453"/>
                    </a:lnTo>
                    <a:lnTo>
                      <a:pt x="597" y="460"/>
                    </a:lnTo>
                    <a:lnTo>
                      <a:pt x="593" y="468"/>
                    </a:lnTo>
                    <a:lnTo>
                      <a:pt x="589" y="475"/>
                    </a:lnTo>
                    <a:lnTo>
                      <a:pt x="586" y="483"/>
                    </a:lnTo>
                    <a:lnTo>
                      <a:pt x="581" y="489"/>
                    </a:lnTo>
                    <a:lnTo>
                      <a:pt x="577" y="494"/>
                    </a:lnTo>
                    <a:lnTo>
                      <a:pt x="574" y="499"/>
                    </a:lnTo>
                    <a:lnTo>
                      <a:pt x="572" y="504"/>
                    </a:lnTo>
                    <a:lnTo>
                      <a:pt x="572" y="505"/>
                    </a:lnTo>
                    <a:lnTo>
                      <a:pt x="577" y="501"/>
                    </a:lnTo>
                    <a:lnTo>
                      <a:pt x="582" y="498"/>
                    </a:lnTo>
                    <a:lnTo>
                      <a:pt x="587" y="495"/>
                    </a:lnTo>
                    <a:lnTo>
                      <a:pt x="594" y="493"/>
                    </a:lnTo>
                    <a:lnTo>
                      <a:pt x="600" y="491"/>
                    </a:lnTo>
                    <a:lnTo>
                      <a:pt x="607" y="491"/>
                    </a:lnTo>
                    <a:lnTo>
                      <a:pt x="613" y="491"/>
                    </a:lnTo>
                    <a:lnTo>
                      <a:pt x="618" y="492"/>
                    </a:lnTo>
                    <a:lnTo>
                      <a:pt x="622" y="494"/>
                    </a:lnTo>
                    <a:lnTo>
                      <a:pt x="624" y="497"/>
                    </a:lnTo>
                    <a:lnTo>
                      <a:pt x="624" y="502"/>
                    </a:lnTo>
                    <a:lnTo>
                      <a:pt x="623" y="507"/>
                    </a:lnTo>
                    <a:lnTo>
                      <a:pt x="619" y="510"/>
                    </a:lnTo>
                    <a:lnTo>
                      <a:pt x="614" y="514"/>
                    </a:lnTo>
                    <a:lnTo>
                      <a:pt x="607" y="520"/>
                    </a:lnTo>
                    <a:lnTo>
                      <a:pt x="599" y="526"/>
                    </a:lnTo>
                    <a:lnTo>
                      <a:pt x="591" y="531"/>
                    </a:lnTo>
                    <a:lnTo>
                      <a:pt x="583" y="537"/>
                    </a:lnTo>
                    <a:lnTo>
                      <a:pt x="575" y="542"/>
                    </a:lnTo>
                    <a:lnTo>
                      <a:pt x="568" y="546"/>
                    </a:lnTo>
                    <a:lnTo>
                      <a:pt x="558" y="549"/>
                    </a:lnTo>
                    <a:lnTo>
                      <a:pt x="551" y="552"/>
                    </a:lnTo>
                    <a:lnTo>
                      <a:pt x="542" y="556"/>
                    </a:lnTo>
                    <a:lnTo>
                      <a:pt x="534" y="561"/>
                    </a:lnTo>
                    <a:lnTo>
                      <a:pt x="538" y="563"/>
                    </a:lnTo>
                    <a:lnTo>
                      <a:pt x="543" y="564"/>
                    </a:lnTo>
                    <a:lnTo>
                      <a:pt x="549" y="564"/>
                    </a:lnTo>
                    <a:lnTo>
                      <a:pt x="554" y="565"/>
                    </a:lnTo>
                    <a:lnTo>
                      <a:pt x="559" y="563"/>
                    </a:lnTo>
                    <a:lnTo>
                      <a:pt x="567" y="563"/>
                    </a:lnTo>
                    <a:lnTo>
                      <a:pt x="572" y="561"/>
                    </a:lnTo>
                    <a:lnTo>
                      <a:pt x="578" y="561"/>
                    </a:lnTo>
                    <a:lnTo>
                      <a:pt x="584" y="560"/>
                    </a:lnTo>
                    <a:lnTo>
                      <a:pt x="589" y="560"/>
                    </a:lnTo>
                    <a:lnTo>
                      <a:pt x="593" y="560"/>
                    </a:lnTo>
                    <a:lnTo>
                      <a:pt x="598" y="561"/>
                    </a:lnTo>
                    <a:lnTo>
                      <a:pt x="602" y="563"/>
                    </a:lnTo>
                    <a:lnTo>
                      <a:pt x="605" y="567"/>
                    </a:lnTo>
                    <a:lnTo>
                      <a:pt x="607" y="571"/>
                    </a:lnTo>
                    <a:lnTo>
                      <a:pt x="609" y="579"/>
                    </a:lnTo>
                    <a:lnTo>
                      <a:pt x="599" y="579"/>
                    </a:lnTo>
                    <a:lnTo>
                      <a:pt x="590" y="581"/>
                    </a:lnTo>
                    <a:lnTo>
                      <a:pt x="580" y="582"/>
                    </a:lnTo>
                    <a:lnTo>
                      <a:pt x="571" y="584"/>
                    </a:lnTo>
                    <a:lnTo>
                      <a:pt x="560" y="585"/>
                    </a:lnTo>
                    <a:lnTo>
                      <a:pt x="551" y="586"/>
                    </a:lnTo>
                    <a:lnTo>
                      <a:pt x="541" y="587"/>
                    </a:lnTo>
                    <a:lnTo>
                      <a:pt x="532" y="589"/>
                    </a:lnTo>
                    <a:lnTo>
                      <a:pt x="521" y="589"/>
                    </a:lnTo>
                    <a:lnTo>
                      <a:pt x="512" y="590"/>
                    </a:lnTo>
                    <a:lnTo>
                      <a:pt x="501" y="591"/>
                    </a:lnTo>
                    <a:lnTo>
                      <a:pt x="492" y="592"/>
                    </a:lnTo>
                    <a:lnTo>
                      <a:pt x="481" y="592"/>
                    </a:lnTo>
                    <a:lnTo>
                      <a:pt x="471" y="592"/>
                    </a:lnTo>
                    <a:lnTo>
                      <a:pt x="460" y="592"/>
                    </a:lnTo>
                    <a:lnTo>
                      <a:pt x="451" y="592"/>
                    </a:lnTo>
                    <a:lnTo>
                      <a:pt x="457" y="599"/>
                    </a:lnTo>
                    <a:lnTo>
                      <a:pt x="465" y="605"/>
                    </a:lnTo>
                    <a:lnTo>
                      <a:pt x="470" y="607"/>
                    </a:lnTo>
                    <a:lnTo>
                      <a:pt x="475" y="609"/>
                    </a:lnTo>
                    <a:lnTo>
                      <a:pt x="481" y="612"/>
                    </a:lnTo>
                    <a:lnTo>
                      <a:pt x="487" y="615"/>
                    </a:lnTo>
                    <a:lnTo>
                      <a:pt x="493" y="617"/>
                    </a:lnTo>
                    <a:lnTo>
                      <a:pt x="498" y="618"/>
                    </a:lnTo>
                    <a:lnTo>
                      <a:pt x="504" y="620"/>
                    </a:lnTo>
                    <a:lnTo>
                      <a:pt x="511" y="623"/>
                    </a:lnTo>
                    <a:lnTo>
                      <a:pt x="515" y="624"/>
                    </a:lnTo>
                    <a:lnTo>
                      <a:pt x="521" y="626"/>
                    </a:lnTo>
                    <a:lnTo>
                      <a:pt x="527" y="628"/>
                    </a:lnTo>
                    <a:lnTo>
                      <a:pt x="533" y="631"/>
                    </a:lnTo>
                    <a:lnTo>
                      <a:pt x="533" y="636"/>
                    </a:lnTo>
                    <a:lnTo>
                      <a:pt x="536" y="642"/>
                    </a:lnTo>
                    <a:lnTo>
                      <a:pt x="529" y="643"/>
                    </a:lnTo>
                    <a:lnTo>
                      <a:pt x="521" y="644"/>
                    </a:lnTo>
                    <a:lnTo>
                      <a:pt x="514" y="645"/>
                    </a:lnTo>
                    <a:lnTo>
                      <a:pt x="507" y="646"/>
                    </a:lnTo>
                    <a:lnTo>
                      <a:pt x="499" y="645"/>
                    </a:lnTo>
                    <a:lnTo>
                      <a:pt x="493" y="644"/>
                    </a:lnTo>
                    <a:lnTo>
                      <a:pt x="485" y="643"/>
                    </a:lnTo>
                    <a:lnTo>
                      <a:pt x="479" y="643"/>
                    </a:lnTo>
                    <a:lnTo>
                      <a:pt x="472" y="641"/>
                    </a:lnTo>
                    <a:lnTo>
                      <a:pt x="465" y="639"/>
                    </a:lnTo>
                    <a:lnTo>
                      <a:pt x="457" y="636"/>
                    </a:lnTo>
                    <a:lnTo>
                      <a:pt x="451" y="635"/>
                    </a:lnTo>
                    <a:lnTo>
                      <a:pt x="444" y="632"/>
                    </a:lnTo>
                    <a:lnTo>
                      <a:pt x="438" y="630"/>
                    </a:lnTo>
                    <a:lnTo>
                      <a:pt x="431" y="627"/>
                    </a:lnTo>
                    <a:lnTo>
                      <a:pt x="426" y="626"/>
                    </a:lnTo>
                    <a:lnTo>
                      <a:pt x="431" y="634"/>
                    </a:lnTo>
                    <a:lnTo>
                      <a:pt x="438" y="641"/>
                    </a:lnTo>
                    <a:lnTo>
                      <a:pt x="446" y="646"/>
                    </a:lnTo>
                    <a:lnTo>
                      <a:pt x="455" y="653"/>
                    </a:lnTo>
                    <a:lnTo>
                      <a:pt x="462" y="657"/>
                    </a:lnTo>
                    <a:lnTo>
                      <a:pt x="471" y="662"/>
                    </a:lnTo>
                    <a:lnTo>
                      <a:pt x="478" y="668"/>
                    </a:lnTo>
                    <a:lnTo>
                      <a:pt x="487" y="675"/>
                    </a:lnTo>
                    <a:lnTo>
                      <a:pt x="481" y="674"/>
                    </a:lnTo>
                    <a:lnTo>
                      <a:pt x="475" y="674"/>
                    </a:lnTo>
                    <a:lnTo>
                      <a:pt x="469" y="673"/>
                    </a:lnTo>
                    <a:lnTo>
                      <a:pt x="464" y="672"/>
                    </a:lnTo>
                    <a:lnTo>
                      <a:pt x="457" y="669"/>
                    </a:lnTo>
                    <a:lnTo>
                      <a:pt x="453" y="667"/>
                    </a:lnTo>
                    <a:lnTo>
                      <a:pt x="447" y="664"/>
                    </a:lnTo>
                    <a:lnTo>
                      <a:pt x="442" y="663"/>
                    </a:lnTo>
                    <a:lnTo>
                      <a:pt x="437" y="660"/>
                    </a:lnTo>
                    <a:lnTo>
                      <a:pt x="431" y="657"/>
                    </a:lnTo>
                    <a:lnTo>
                      <a:pt x="425" y="655"/>
                    </a:lnTo>
                    <a:lnTo>
                      <a:pt x="419" y="653"/>
                    </a:lnTo>
                    <a:lnTo>
                      <a:pt x="414" y="650"/>
                    </a:lnTo>
                    <a:lnTo>
                      <a:pt x="409" y="647"/>
                    </a:lnTo>
                    <a:lnTo>
                      <a:pt x="403" y="646"/>
                    </a:lnTo>
                    <a:lnTo>
                      <a:pt x="399" y="645"/>
                    </a:lnTo>
                    <a:lnTo>
                      <a:pt x="406" y="651"/>
                    </a:lnTo>
                    <a:lnTo>
                      <a:pt x="416" y="659"/>
                    </a:lnTo>
                    <a:lnTo>
                      <a:pt x="424" y="666"/>
                    </a:lnTo>
                    <a:lnTo>
                      <a:pt x="434" y="675"/>
                    </a:lnTo>
                    <a:lnTo>
                      <a:pt x="437" y="680"/>
                    </a:lnTo>
                    <a:lnTo>
                      <a:pt x="441" y="683"/>
                    </a:lnTo>
                    <a:lnTo>
                      <a:pt x="445" y="689"/>
                    </a:lnTo>
                    <a:lnTo>
                      <a:pt x="449" y="694"/>
                    </a:lnTo>
                    <a:lnTo>
                      <a:pt x="452" y="699"/>
                    </a:lnTo>
                    <a:lnTo>
                      <a:pt x="455" y="703"/>
                    </a:lnTo>
                    <a:lnTo>
                      <a:pt x="457" y="710"/>
                    </a:lnTo>
                    <a:lnTo>
                      <a:pt x="459" y="716"/>
                    </a:lnTo>
                    <a:lnTo>
                      <a:pt x="453" y="717"/>
                    </a:lnTo>
                    <a:lnTo>
                      <a:pt x="446" y="719"/>
                    </a:lnTo>
                    <a:lnTo>
                      <a:pt x="438" y="719"/>
                    </a:lnTo>
                    <a:lnTo>
                      <a:pt x="431" y="721"/>
                    </a:lnTo>
                    <a:lnTo>
                      <a:pt x="423" y="721"/>
                    </a:lnTo>
                    <a:lnTo>
                      <a:pt x="416" y="722"/>
                    </a:lnTo>
                    <a:lnTo>
                      <a:pt x="408" y="723"/>
                    </a:lnTo>
                    <a:lnTo>
                      <a:pt x="400" y="725"/>
                    </a:lnTo>
                    <a:lnTo>
                      <a:pt x="391" y="725"/>
                    </a:lnTo>
                    <a:lnTo>
                      <a:pt x="382" y="726"/>
                    </a:lnTo>
                    <a:lnTo>
                      <a:pt x="374" y="726"/>
                    </a:lnTo>
                    <a:lnTo>
                      <a:pt x="366" y="727"/>
                    </a:lnTo>
                    <a:lnTo>
                      <a:pt x="358" y="726"/>
                    </a:lnTo>
                    <a:lnTo>
                      <a:pt x="349" y="726"/>
                    </a:lnTo>
                    <a:lnTo>
                      <a:pt x="342" y="725"/>
                    </a:lnTo>
                    <a:lnTo>
                      <a:pt x="334" y="724"/>
                    </a:lnTo>
                    <a:lnTo>
                      <a:pt x="338" y="726"/>
                    </a:lnTo>
                    <a:lnTo>
                      <a:pt x="343" y="729"/>
                    </a:lnTo>
                    <a:lnTo>
                      <a:pt x="348" y="731"/>
                    </a:lnTo>
                    <a:lnTo>
                      <a:pt x="354" y="733"/>
                    </a:lnTo>
                    <a:lnTo>
                      <a:pt x="360" y="735"/>
                    </a:lnTo>
                    <a:lnTo>
                      <a:pt x="364" y="738"/>
                    </a:lnTo>
                    <a:lnTo>
                      <a:pt x="371" y="739"/>
                    </a:lnTo>
                    <a:lnTo>
                      <a:pt x="378" y="741"/>
                    </a:lnTo>
                    <a:lnTo>
                      <a:pt x="382" y="743"/>
                    </a:lnTo>
                    <a:lnTo>
                      <a:pt x="389" y="745"/>
                    </a:lnTo>
                    <a:lnTo>
                      <a:pt x="395" y="747"/>
                    </a:lnTo>
                    <a:lnTo>
                      <a:pt x="401" y="750"/>
                    </a:lnTo>
                    <a:lnTo>
                      <a:pt x="407" y="751"/>
                    </a:lnTo>
                    <a:lnTo>
                      <a:pt x="414" y="753"/>
                    </a:lnTo>
                    <a:lnTo>
                      <a:pt x="419" y="755"/>
                    </a:lnTo>
                    <a:lnTo>
                      <a:pt x="426" y="757"/>
                    </a:lnTo>
                    <a:lnTo>
                      <a:pt x="426" y="762"/>
                    </a:lnTo>
                    <a:lnTo>
                      <a:pt x="426" y="770"/>
                    </a:lnTo>
                    <a:lnTo>
                      <a:pt x="417" y="770"/>
                    </a:lnTo>
                    <a:lnTo>
                      <a:pt x="409" y="770"/>
                    </a:lnTo>
                    <a:lnTo>
                      <a:pt x="401" y="769"/>
                    </a:lnTo>
                    <a:lnTo>
                      <a:pt x="395" y="768"/>
                    </a:lnTo>
                    <a:lnTo>
                      <a:pt x="388" y="765"/>
                    </a:lnTo>
                    <a:lnTo>
                      <a:pt x="381" y="763"/>
                    </a:lnTo>
                    <a:lnTo>
                      <a:pt x="375" y="760"/>
                    </a:lnTo>
                    <a:lnTo>
                      <a:pt x="370" y="758"/>
                    </a:lnTo>
                    <a:lnTo>
                      <a:pt x="362" y="755"/>
                    </a:lnTo>
                    <a:lnTo>
                      <a:pt x="356" y="752"/>
                    </a:lnTo>
                    <a:lnTo>
                      <a:pt x="349" y="750"/>
                    </a:lnTo>
                    <a:lnTo>
                      <a:pt x="342" y="748"/>
                    </a:lnTo>
                    <a:lnTo>
                      <a:pt x="334" y="746"/>
                    </a:lnTo>
                    <a:lnTo>
                      <a:pt x="326" y="746"/>
                    </a:lnTo>
                    <a:lnTo>
                      <a:pt x="318" y="745"/>
                    </a:lnTo>
                    <a:lnTo>
                      <a:pt x="310" y="747"/>
                    </a:lnTo>
                    <a:lnTo>
                      <a:pt x="309" y="751"/>
                    </a:lnTo>
                    <a:lnTo>
                      <a:pt x="310" y="756"/>
                    </a:lnTo>
                    <a:lnTo>
                      <a:pt x="312" y="759"/>
                    </a:lnTo>
                    <a:lnTo>
                      <a:pt x="315" y="762"/>
                    </a:lnTo>
                    <a:lnTo>
                      <a:pt x="320" y="768"/>
                    </a:lnTo>
                    <a:lnTo>
                      <a:pt x="327" y="774"/>
                    </a:lnTo>
                    <a:lnTo>
                      <a:pt x="335" y="777"/>
                    </a:lnTo>
                    <a:lnTo>
                      <a:pt x="343" y="781"/>
                    </a:lnTo>
                    <a:lnTo>
                      <a:pt x="350" y="787"/>
                    </a:lnTo>
                    <a:lnTo>
                      <a:pt x="356" y="793"/>
                    </a:lnTo>
                    <a:lnTo>
                      <a:pt x="345" y="791"/>
                    </a:lnTo>
                    <a:lnTo>
                      <a:pt x="336" y="790"/>
                    </a:lnTo>
                    <a:lnTo>
                      <a:pt x="325" y="788"/>
                    </a:lnTo>
                    <a:lnTo>
                      <a:pt x="316" y="785"/>
                    </a:lnTo>
                    <a:lnTo>
                      <a:pt x="305" y="781"/>
                    </a:lnTo>
                    <a:lnTo>
                      <a:pt x="296" y="778"/>
                    </a:lnTo>
                    <a:lnTo>
                      <a:pt x="285" y="776"/>
                    </a:lnTo>
                    <a:lnTo>
                      <a:pt x="275" y="772"/>
                    </a:lnTo>
                    <a:lnTo>
                      <a:pt x="264" y="768"/>
                    </a:lnTo>
                    <a:lnTo>
                      <a:pt x="253" y="764"/>
                    </a:lnTo>
                    <a:lnTo>
                      <a:pt x="243" y="760"/>
                    </a:lnTo>
                    <a:lnTo>
                      <a:pt x="232" y="757"/>
                    </a:lnTo>
                    <a:lnTo>
                      <a:pt x="222" y="752"/>
                    </a:lnTo>
                    <a:lnTo>
                      <a:pt x="212" y="750"/>
                    </a:lnTo>
                    <a:lnTo>
                      <a:pt x="202" y="746"/>
                    </a:lnTo>
                    <a:lnTo>
                      <a:pt x="191" y="743"/>
                    </a:lnTo>
                    <a:lnTo>
                      <a:pt x="178" y="740"/>
                    </a:lnTo>
                    <a:lnTo>
                      <a:pt x="166" y="736"/>
                    </a:lnTo>
                    <a:lnTo>
                      <a:pt x="154" y="730"/>
                    </a:lnTo>
                    <a:lnTo>
                      <a:pt x="144" y="722"/>
                    </a:lnTo>
                    <a:lnTo>
                      <a:pt x="133" y="714"/>
                    </a:lnTo>
                    <a:lnTo>
                      <a:pt x="125" y="704"/>
                    </a:lnTo>
                    <a:lnTo>
                      <a:pt x="117" y="694"/>
                    </a:lnTo>
                    <a:lnTo>
                      <a:pt x="113" y="684"/>
                    </a:lnTo>
                    <a:lnTo>
                      <a:pt x="108" y="674"/>
                    </a:lnTo>
                    <a:lnTo>
                      <a:pt x="106" y="662"/>
                    </a:lnTo>
                    <a:lnTo>
                      <a:pt x="107" y="652"/>
                    </a:lnTo>
                    <a:lnTo>
                      <a:pt x="110" y="643"/>
                    </a:lnTo>
                    <a:lnTo>
                      <a:pt x="115" y="632"/>
                    </a:lnTo>
                    <a:lnTo>
                      <a:pt x="125" y="624"/>
                    </a:lnTo>
                    <a:lnTo>
                      <a:pt x="136" y="616"/>
                    </a:lnTo>
                    <a:lnTo>
                      <a:pt x="152" y="610"/>
                    </a:lnTo>
                    <a:lnTo>
                      <a:pt x="171" y="604"/>
                    </a:lnTo>
                    <a:lnTo>
                      <a:pt x="190" y="603"/>
                    </a:lnTo>
                    <a:lnTo>
                      <a:pt x="208" y="605"/>
                    </a:lnTo>
                    <a:lnTo>
                      <a:pt x="224" y="611"/>
                    </a:lnTo>
                    <a:lnTo>
                      <a:pt x="239" y="619"/>
                    </a:lnTo>
                    <a:lnTo>
                      <a:pt x="254" y="629"/>
                    </a:lnTo>
                    <a:lnTo>
                      <a:pt x="268" y="641"/>
                    </a:lnTo>
                    <a:lnTo>
                      <a:pt x="284" y="654"/>
                    </a:lnTo>
                    <a:lnTo>
                      <a:pt x="297" y="664"/>
                    </a:lnTo>
                    <a:lnTo>
                      <a:pt x="313" y="675"/>
                    </a:lnTo>
                    <a:lnTo>
                      <a:pt x="327" y="684"/>
                    </a:lnTo>
                    <a:lnTo>
                      <a:pt x="344" y="693"/>
                    </a:lnTo>
                    <a:lnTo>
                      <a:pt x="361" y="697"/>
                    </a:lnTo>
                    <a:lnTo>
                      <a:pt x="381" y="699"/>
                    </a:lnTo>
                    <a:lnTo>
                      <a:pt x="400" y="695"/>
                    </a:lnTo>
                    <a:lnTo>
                      <a:pt x="422" y="689"/>
                    </a:lnTo>
                    <a:lnTo>
                      <a:pt x="415" y="683"/>
                    </a:lnTo>
                    <a:lnTo>
                      <a:pt x="408" y="677"/>
                    </a:lnTo>
                    <a:lnTo>
                      <a:pt x="400" y="671"/>
                    </a:lnTo>
                    <a:lnTo>
                      <a:pt x="394" y="664"/>
                    </a:lnTo>
                    <a:lnTo>
                      <a:pt x="386" y="658"/>
                    </a:lnTo>
                    <a:lnTo>
                      <a:pt x="381" y="652"/>
                    </a:lnTo>
                    <a:lnTo>
                      <a:pt x="373" y="646"/>
                    </a:lnTo>
                    <a:lnTo>
                      <a:pt x="367" y="640"/>
                    </a:lnTo>
                    <a:lnTo>
                      <a:pt x="360" y="633"/>
                    </a:lnTo>
                    <a:lnTo>
                      <a:pt x="353" y="626"/>
                    </a:lnTo>
                    <a:lnTo>
                      <a:pt x="346" y="620"/>
                    </a:lnTo>
                    <a:lnTo>
                      <a:pt x="341" y="614"/>
                    </a:lnTo>
                    <a:lnTo>
                      <a:pt x="334" y="607"/>
                    </a:lnTo>
                    <a:lnTo>
                      <a:pt x="327" y="601"/>
                    </a:lnTo>
                    <a:lnTo>
                      <a:pt x="321" y="594"/>
                    </a:lnTo>
                    <a:lnTo>
                      <a:pt x="315" y="589"/>
                    </a:lnTo>
                    <a:lnTo>
                      <a:pt x="314" y="590"/>
                    </a:lnTo>
                    <a:lnTo>
                      <a:pt x="315" y="596"/>
                    </a:lnTo>
                    <a:lnTo>
                      <a:pt x="316" y="601"/>
                    </a:lnTo>
                    <a:lnTo>
                      <a:pt x="319" y="605"/>
                    </a:lnTo>
                    <a:lnTo>
                      <a:pt x="323" y="610"/>
                    </a:lnTo>
                    <a:lnTo>
                      <a:pt x="328" y="618"/>
                    </a:lnTo>
                    <a:lnTo>
                      <a:pt x="335" y="626"/>
                    </a:lnTo>
                    <a:lnTo>
                      <a:pt x="342" y="632"/>
                    </a:lnTo>
                    <a:lnTo>
                      <a:pt x="349" y="641"/>
                    </a:lnTo>
                    <a:lnTo>
                      <a:pt x="352" y="645"/>
                    </a:lnTo>
                    <a:lnTo>
                      <a:pt x="355" y="651"/>
                    </a:lnTo>
                    <a:lnTo>
                      <a:pt x="357" y="657"/>
                    </a:lnTo>
                    <a:lnTo>
                      <a:pt x="360" y="664"/>
                    </a:lnTo>
                    <a:lnTo>
                      <a:pt x="359" y="665"/>
                    </a:lnTo>
                    <a:lnTo>
                      <a:pt x="358" y="666"/>
                    </a:lnTo>
                    <a:lnTo>
                      <a:pt x="342" y="656"/>
                    </a:lnTo>
                    <a:lnTo>
                      <a:pt x="329" y="646"/>
                    </a:lnTo>
                    <a:lnTo>
                      <a:pt x="317" y="635"/>
                    </a:lnTo>
                    <a:lnTo>
                      <a:pt x="306" y="624"/>
                    </a:lnTo>
                    <a:lnTo>
                      <a:pt x="296" y="609"/>
                    </a:lnTo>
                    <a:lnTo>
                      <a:pt x="287" y="597"/>
                    </a:lnTo>
                    <a:lnTo>
                      <a:pt x="280" y="583"/>
                    </a:lnTo>
                    <a:lnTo>
                      <a:pt x="275" y="569"/>
                    </a:lnTo>
                    <a:lnTo>
                      <a:pt x="268" y="553"/>
                    </a:lnTo>
                    <a:lnTo>
                      <a:pt x="265" y="538"/>
                    </a:lnTo>
                    <a:lnTo>
                      <a:pt x="260" y="522"/>
                    </a:lnTo>
                    <a:lnTo>
                      <a:pt x="258" y="507"/>
                    </a:lnTo>
                    <a:lnTo>
                      <a:pt x="255" y="491"/>
                    </a:lnTo>
                    <a:lnTo>
                      <a:pt x="253" y="475"/>
                    </a:lnTo>
                    <a:lnTo>
                      <a:pt x="252" y="460"/>
                    </a:lnTo>
                    <a:lnTo>
                      <a:pt x="252" y="446"/>
                    </a:lnTo>
                    <a:lnTo>
                      <a:pt x="248" y="442"/>
                    </a:lnTo>
                    <a:lnTo>
                      <a:pt x="246" y="440"/>
                    </a:lnTo>
                    <a:lnTo>
                      <a:pt x="242" y="448"/>
                    </a:lnTo>
                    <a:lnTo>
                      <a:pt x="240" y="456"/>
                    </a:lnTo>
                    <a:lnTo>
                      <a:pt x="237" y="465"/>
                    </a:lnTo>
                    <a:lnTo>
                      <a:pt x="235" y="473"/>
                    </a:lnTo>
                    <a:lnTo>
                      <a:pt x="232" y="481"/>
                    </a:lnTo>
                    <a:lnTo>
                      <a:pt x="231" y="491"/>
                    </a:lnTo>
                    <a:lnTo>
                      <a:pt x="228" y="498"/>
                    </a:lnTo>
                    <a:lnTo>
                      <a:pt x="227" y="508"/>
                    </a:lnTo>
                    <a:lnTo>
                      <a:pt x="223" y="515"/>
                    </a:lnTo>
                    <a:lnTo>
                      <a:pt x="220" y="523"/>
                    </a:lnTo>
                    <a:lnTo>
                      <a:pt x="215" y="531"/>
                    </a:lnTo>
                    <a:lnTo>
                      <a:pt x="212" y="539"/>
                    </a:lnTo>
                    <a:lnTo>
                      <a:pt x="206" y="545"/>
                    </a:lnTo>
                    <a:lnTo>
                      <a:pt x="201" y="551"/>
                    </a:lnTo>
                    <a:lnTo>
                      <a:pt x="194" y="558"/>
                    </a:lnTo>
                    <a:lnTo>
                      <a:pt x="188" y="565"/>
                    </a:lnTo>
                    <a:lnTo>
                      <a:pt x="188" y="559"/>
                    </a:lnTo>
                    <a:lnTo>
                      <a:pt x="188" y="553"/>
                    </a:lnTo>
                    <a:lnTo>
                      <a:pt x="189" y="548"/>
                    </a:lnTo>
                    <a:lnTo>
                      <a:pt x="189" y="543"/>
                    </a:lnTo>
                    <a:lnTo>
                      <a:pt x="189" y="538"/>
                    </a:lnTo>
                    <a:lnTo>
                      <a:pt x="190" y="532"/>
                    </a:lnTo>
                    <a:lnTo>
                      <a:pt x="191" y="528"/>
                    </a:lnTo>
                    <a:lnTo>
                      <a:pt x="192" y="523"/>
                    </a:lnTo>
                    <a:lnTo>
                      <a:pt x="193" y="518"/>
                    </a:lnTo>
                    <a:lnTo>
                      <a:pt x="195" y="512"/>
                    </a:lnTo>
                    <a:lnTo>
                      <a:pt x="196" y="509"/>
                    </a:lnTo>
                    <a:lnTo>
                      <a:pt x="198" y="504"/>
                    </a:lnTo>
                    <a:lnTo>
                      <a:pt x="202" y="494"/>
                    </a:lnTo>
                    <a:lnTo>
                      <a:pt x="207" y="486"/>
                    </a:lnTo>
                    <a:lnTo>
                      <a:pt x="200" y="487"/>
                    </a:lnTo>
                    <a:lnTo>
                      <a:pt x="195" y="491"/>
                    </a:lnTo>
                    <a:lnTo>
                      <a:pt x="190" y="493"/>
                    </a:lnTo>
                    <a:lnTo>
                      <a:pt x="187" y="498"/>
                    </a:lnTo>
                    <a:lnTo>
                      <a:pt x="183" y="502"/>
                    </a:lnTo>
                    <a:lnTo>
                      <a:pt x="179" y="507"/>
                    </a:lnTo>
                    <a:lnTo>
                      <a:pt x="175" y="512"/>
                    </a:lnTo>
                    <a:lnTo>
                      <a:pt x="173" y="518"/>
                    </a:lnTo>
                    <a:lnTo>
                      <a:pt x="170" y="523"/>
                    </a:lnTo>
                    <a:lnTo>
                      <a:pt x="167" y="529"/>
                    </a:lnTo>
                    <a:lnTo>
                      <a:pt x="164" y="533"/>
                    </a:lnTo>
                    <a:lnTo>
                      <a:pt x="161" y="540"/>
                    </a:lnTo>
                    <a:lnTo>
                      <a:pt x="153" y="548"/>
                    </a:lnTo>
                    <a:lnTo>
                      <a:pt x="146" y="556"/>
                    </a:lnTo>
                    <a:lnTo>
                      <a:pt x="146" y="551"/>
                    </a:lnTo>
                    <a:lnTo>
                      <a:pt x="146" y="546"/>
                    </a:lnTo>
                    <a:lnTo>
                      <a:pt x="146" y="542"/>
                    </a:lnTo>
                    <a:lnTo>
                      <a:pt x="146" y="538"/>
                    </a:lnTo>
                    <a:lnTo>
                      <a:pt x="146" y="530"/>
                    </a:lnTo>
                    <a:lnTo>
                      <a:pt x="147" y="522"/>
                    </a:lnTo>
                    <a:lnTo>
                      <a:pt x="147" y="514"/>
                    </a:lnTo>
                    <a:lnTo>
                      <a:pt x="149" y="507"/>
                    </a:lnTo>
                    <a:lnTo>
                      <a:pt x="149" y="499"/>
                    </a:lnTo>
                    <a:lnTo>
                      <a:pt x="151" y="491"/>
                    </a:lnTo>
                    <a:lnTo>
                      <a:pt x="150" y="490"/>
                    </a:lnTo>
                    <a:lnTo>
                      <a:pt x="150" y="487"/>
                    </a:lnTo>
                    <a:lnTo>
                      <a:pt x="149" y="482"/>
                    </a:lnTo>
                    <a:lnTo>
                      <a:pt x="149" y="476"/>
                    </a:lnTo>
                    <a:lnTo>
                      <a:pt x="140" y="476"/>
                    </a:lnTo>
                    <a:lnTo>
                      <a:pt x="133" y="481"/>
                    </a:lnTo>
                    <a:lnTo>
                      <a:pt x="130" y="484"/>
                    </a:lnTo>
                    <a:lnTo>
                      <a:pt x="128" y="488"/>
                    </a:lnTo>
                    <a:lnTo>
                      <a:pt x="126" y="492"/>
                    </a:lnTo>
                    <a:lnTo>
                      <a:pt x="124" y="497"/>
                    </a:lnTo>
                    <a:lnTo>
                      <a:pt x="121" y="502"/>
                    </a:lnTo>
                    <a:lnTo>
                      <a:pt x="120" y="507"/>
                    </a:lnTo>
                    <a:lnTo>
                      <a:pt x="119" y="512"/>
                    </a:lnTo>
                    <a:lnTo>
                      <a:pt x="118" y="518"/>
                    </a:lnTo>
                    <a:lnTo>
                      <a:pt x="116" y="522"/>
                    </a:lnTo>
                    <a:lnTo>
                      <a:pt x="116" y="528"/>
                    </a:lnTo>
                    <a:lnTo>
                      <a:pt x="114" y="532"/>
                    </a:lnTo>
                    <a:lnTo>
                      <a:pt x="114" y="536"/>
                    </a:lnTo>
                    <a:lnTo>
                      <a:pt x="109" y="532"/>
                    </a:lnTo>
                    <a:lnTo>
                      <a:pt x="105" y="529"/>
                    </a:lnTo>
                    <a:lnTo>
                      <a:pt x="102" y="524"/>
                    </a:lnTo>
                    <a:lnTo>
                      <a:pt x="102" y="520"/>
                    </a:lnTo>
                    <a:lnTo>
                      <a:pt x="101" y="514"/>
                    </a:lnTo>
                    <a:lnTo>
                      <a:pt x="103" y="510"/>
                    </a:lnTo>
                    <a:lnTo>
                      <a:pt x="105" y="504"/>
                    </a:lnTo>
                    <a:lnTo>
                      <a:pt x="108" y="498"/>
                    </a:lnTo>
                    <a:lnTo>
                      <a:pt x="110" y="492"/>
                    </a:lnTo>
                    <a:lnTo>
                      <a:pt x="112" y="486"/>
                    </a:lnTo>
                    <a:lnTo>
                      <a:pt x="113" y="480"/>
                    </a:lnTo>
                    <a:lnTo>
                      <a:pt x="116" y="475"/>
                    </a:lnTo>
                    <a:lnTo>
                      <a:pt x="116" y="470"/>
                    </a:lnTo>
                    <a:lnTo>
                      <a:pt x="117" y="465"/>
                    </a:lnTo>
                    <a:lnTo>
                      <a:pt x="117" y="460"/>
                    </a:lnTo>
                    <a:lnTo>
                      <a:pt x="116" y="457"/>
                    </a:lnTo>
                    <a:lnTo>
                      <a:pt x="104" y="469"/>
                    </a:lnTo>
                    <a:lnTo>
                      <a:pt x="95" y="481"/>
                    </a:lnTo>
                    <a:lnTo>
                      <a:pt x="89" y="494"/>
                    </a:lnTo>
                    <a:lnTo>
                      <a:pt x="84" y="508"/>
                    </a:lnTo>
                    <a:lnTo>
                      <a:pt x="80" y="521"/>
                    </a:lnTo>
                    <a:lnTo>
                      <a:pt x="78" y="535"/>
                    </a:lnTo>
                    <a:lnTo>
                      <a:pt x="76" y="549"/>
                    </a:lnTo>
                    <a:lnTo>
                      <a:pt x="76" y="564"/>
                    </a:lnTo>
                    <a:lnTo>
                      <a:pt x="75" y="578"/>
                    </a:lnTo>
                    <a:lnTo>
                      <a:pt x="75" y="592"/>
                    </a:lnTo>
                    <a:lnTo>
                      <a:pt x="74" y="606"/>
                    </a:lnTo>
                    <a:lnTo>
                      <a:pt x="74" y="621"/>
                    </a:lnTo>
                    <a:lnTo>
                      <a:pt x="71" y="634"/>
                    </a:lnTo>
                    <a:lnTo>
                      <a:pt x="68" y="647"/>
                    </a:lnTo>
                    <a:lnTo>
                      <a:pt x="62" y="662"/>
                    </a:lnTo>
                    <a:lnTo>
                      <a:pt x="56" y="675"/>
                    </a:lnTo>
                    <a:lnTo>
                      <a:pt x="39" y="659"/>
                    </a:lnTo>
                    <a:lnTo>
                      <a:pt x="25" y="642"/>
                    </a:lnTo>
                    <a:lnTo>
                      <a:pt x="15" y="623"/>
                    </a:lnTo>
                    <a:lnTo>
                      <a:pt x="7" y="604"/>
                    </a:lnTo>
                    <a:lnTo>
                      <a:pt x="2" y="583"/>
                    </a:lnTo>
                    <a:lnTo>
                      <a:pt x="0" y="563"/>
                    </a:lnTo>
                    <a:lnTo>
                      <a:pt x="1" y="542"/>
                    </a:lnTo>
                    <a:lnTo>
                      <a:pt x="5" y="523"/>
                    </a:lnTo>
                    <a:lnTo>
                      <a:pt x="10" y="503"/>
                    </a:lnTo>
                    <a:lnTo>
                      <a:pt x="18" y="485"/>
                    </a:lnTo>
                    <a:lnTo>
                      <a:pt x="29" y="467"/>
                    </a:lnTo>
                    <a:lnTo>
                      <a:pt x="43" y="453"/>
                    </a:lnTo>
                    <a:lnTo>
                      <a:pt x="58" y="438"/>
                    </a:lnTo>
                    <a:lnTo>
                      <a:pt x="76" y="428"/>
                    </a:lnTo>
                    <a:lnTo>
                      <a:pt x="96" y="418"/>
                    </a:lnTo>
                    <a:lnTo>
                      <a:pt x="119" y="414"/>
                    </a:lnTo>
                    <a:lnTo>
                      <a:pt x="122" y="406"/>
                    </a:lnTo>
                    <a:lnTo>
                      <a:pt x="127" y="399"/>
                    </a:lnTo>
                    <a:lnTo>
                      <a:pt x="131" y="391"/>
                    </a:lnTo>
                    <a:lnTo>
                      <a:pt x="136" y="383"/>
                    </a:lnTo>
                    <a:lnTo>
                      <a:pt x="141" y="376"/>
                    </a:lnTo>
                    <a:lnTo>
                      <a:pt x="148" y="368"/>
                    </a:lnTo>
                    <a:lnTo>
                      <a:pt x="155" y="360"/>
                    </a:lnTo>
                    <a:lnTo>
                      <a:pt x="163" y="354"/>
                    </a:lnTo>
                    <a:lnTo>
                      <a:pt x="170" y="347"/>
                    </a:lnTo>
                    <a:lnTo>
                      <a:pt x="177" y="343"/>
                    </a:lnTo>
                    <a:lnTo>
                      <a:pt x="185" y="339"/>
                    </a:lnTo>
                    <a:lnTo>
                      <a:pt x="193" y="337"/>
                    </a:lnTo>
                    <a:lnTo>
                      <a:pt x="202" y="335"/>
                    </a:lnTo>
                    <a:lnTo>
                      <a:pt x="209" y="336"/>
                    </a:lnTo>
                    <a:lnTo>
                      <a:pt x="218" y="339"/>
                    </a:lnTo>
                    <a:lnTo>
                      <a:pt x="227" y="343"/>
                    </a:lnTo>
                    <a:lnTo>
                      <a:pt x="219" y="344"/>
                    </a:lnTo>
                    <a:lnTo>
                      <a:pt x="213" y="347"/>
                    </a:lnTo>
                    <a:lnTo>
                      <a:pt x="208" y="350"/>
                    </a:lnTo>
                    <a:lnTo>
                      <a:pt x="203" y="354"/>
                    </a:lnTo>
                    <a:lnTo>
                      <a:pt x="198" y="358"/>
                    </a:lnTo>
                    <a:lnTo>
                      <a:pt x="194" y="362"/>
                    </a:lnTo>
                    <a:lnTo>
                      <a:pt x="191" y="368"/>
                    </a:lnTo>
                    <a:lnTo>
                      <a:pt x="189" y="374"/>
                    </a:lnTo>
                    <a:lnTo>
                      <a:pt x="185" y="379"/>
                    </a:lnTo>
                    <a:lnTo>
                      <a:pt x="183" y="384"/>
                    </a:lnTo>
                    <a:lnTo>
                      <a:pt x="180" y="390"/>
                    </a:lnTo>
                    <a:lnTo>
                      <a:pt x="178" y="396"/>
                    </a:lnTo>
                    <a:lnTo>
                      <a:pt x="175" y="400"/>
                    </a:lnTo>
                    <a:lnTo>
                      <a:pt x="174" y="407"/>
                    </a:lnTo>
                    <a:lnTo>
                      <a:pt x="172" y="412"/>
                    </a:lnTo>
                    <a:lnTo>
                      <a:pt x="170" y="417"/>
                    </a:lnTo>
                    <a:lnTo>
                      <a:pt x="173" y="415"/>
                    </a:lnTo>
                    <a:lnTo>
                      <a:pt x="177" y="412"/>
                    </a:lnTo>
                    <a:lnTo>
                      <a:pt x="183" y="409"/>
                    </a:lnTo>
                    <a:lnTo>
                      <a:pt x="188" y="405"/>
                    </a:lnTo>
                    <a:lnTo>
                      <a:pt x="192" y="400"/>
                    </a:lnTo>
                    <a:lnTo>
                      <a:pt x="198" y="397"/>
                    </a:lnTo>
                    <a:lnTo>
                      <a:pt x="203" y="394"/>
                    </a:lnTo>
                    <a:lnTo>
                      <a:pt x="208" y="391"/>
                    </a:lnTo>
                    <a:lnTo>
                      <a:pt x="215" y="387"/>
                    </a:lnTo>
                    <a:lnTo>
                      <a:pt x="219" y="389"/>
                    </a:lnTo>
                    <a:lnTo>
                      <a:pt x="218" y="391"/>
                    </a:lnTo>
                    <a:lnTo>
                      <a:pt x="215" y="396"/>
                    </a:lnTo>
                    <a:lnTo>
                      <a:pt x="212" y="403"/>
                    </a:lnTo>
                    <a:lnTo>
                      <a:pt x="207" y="414"/>
                    </a:lnTo>
                    <a:lnTo>
                      <a:pt x="204" y="418"/>
                    </a:lnTo>
                    <a:lnTo>
                      <a:pt x="203" y="422"/>
                    </a:lnTo>
                    <a:lnTo>
                      <a:pt x="202" y="426"/>
                    </a:lnTo>
                    <a:lnTo>
                      <a:pt x="202" y="429"/>
                    </a:lnTo>
                    <a:lnTo>
                      <a:pt x="203" y="434"/>
                    </a:lnTo>
                    <a:lnTo>
                      <a:pt x="207" y="435"/>
                    </a:lnTo>
                    <a:lnTo>
                      <a:pt x="209" y="434"/>
                    </a:lnTo>
                    <a:lnTo>
                      <a:pt x="213" y="434"/>
                    </a:lnTo>
                    <a:lnTo>
                      <a:pt x="218" y="431"/>
                    </a:lnTo>
                    <a:lnTo>
                      <a:pt x="223" y="429"/>
                    </a:lnTo>
                    <a:lnTo>
                      <a:pt x="228" y="425"/>
                    </a:lnTo>
                    <a:lnTo>
                      <a:pt x="232" y="421"/>
                    </a:lnTo>
                    <a:lnTo>
                      <a:pt x="238" y="417"/>
                    </a:lnTo>
                    <a:lnTo>
                      <a:pt x="243" y="414"/>
                    </a:lnTo>
                    <a:lnTo>
                      <a:pt x="247" y="409"/>
                    </a:lnTo>
                    <a:lnTo>
                      <a:pt x="250" y="403"/>
                    </a:lnTo>
                    <a:lnTo>
                      <a:pt x="253" y="398"/>
                    </a:lnTo>
                    <a:lnTo>
                      <a:pt x="257" y="394"/>
                    </a:lnTo>
                    <a:lnTo>
                      <a:pt x="259" y="385"/>
                    </a:lnTo>
                    <a:lnTo>
                      <a:pt x="258" y="379"/>
                    </a:lnTo>
                    <a:lnTo>
                      <a:pt x="257" y="367"/>
                    </a:lnTo>
                    <a:lnTo>
                      <a:pt x="259" y="355"/>
                    </a:lnTo>
                    <a:lnTo>
                      <a:pt x="261" y="342"/>
                    </a:lnTo>
                    <a:lnTo>
                      <a:pt x="266" y="331"/>
                    </a:lnTo>
                    <a:lnTo>
                      <a:pt x="272" y="319"/>
                    </a:lnTo>
                    <a:lnTo>
                      <a:pt x="280" y="308"/>
                    </a:lnTo>
                    <a:lnTo>
                      <a:pt x="288" y="297"/>
                    </a:lnTo>
                    <a:lnTo>
                      <a:pt x="299" y="288"/>
                    </a:lnTo>
                    <a:lnTo>
                      <a:pt x="308" y="279"/>
                    </a:lnTo>
                    <a:lnTo>
                      <a:pt x="319" y="272"/>
                    </a:lnTo>
                    <a:lnTo>
                      <a:pt x="330" y="266"/>
                    </a:lnTo>
                    <a:lnTo>
                      <a:pt x="342" y="263"/>
                    </a:lnTo>
                    <a:lnTo>
                      <a:pt x="353" y="260"/>
                    </a:lnTo>
                    <a:lnTo>
                      <a:pt x="364" y="261"/>
                    </a:lnTo>
                    <a:lnTo>
                      <a:pt x="376" y="264"/>
                    </a:lnTo>
                    <a:lnTo>
                      <a:pt x="388" y="268"/>
                    </a:lnTo>
                    <a:lnTo>
                      <a:pt x="384" y="274"/>
                    </a:lnTo>
                    <a:lnTo>
                      <a:pt x="381" y="279"/>
                    </a:lnTo>
                    <a:lnTo>
                      <a:pt x="378" y="283"/>
                    </a:lnTo>
                    <a:lnTo>
                      <a:pt x="373" y="286"/>
                    </a:lnTo>
                    <a:lnTo>
                      <a:pt x="367" y="289"/>
                    </a:lnTo>
                    <a:lnTo>
                      <a:pt x="361" y="292"/>
                    </a:lnTo>
                    <a:lnTo>
                      <a:pt x="356" y="295"/>
                    </a:lnTo>
                    <a:lnTo>
                      <a:pt x="351" y="298"/>
                    </a:lnTo>
                    <a:lnTo>
                      <a:pt x="343" y="301"/>
                    </a:lnTo>
                    <a:lnTo>
                      <a:pt x="338" y="303"/>
                    </a:lnTo>
                    <a:lnTo>
                      <a:pt x="333" y="305"/>
                    </a:lnTo>
                    <a:lnTo>
                      <a:pt x="328" y="310"/>
                    </a:lnTo>
                    <a:lnTo>
                      <a:pt x="324" y="314"/>
                    </a:lnTo>
                    <a:lnTo>
                      <a:pt x="322" y="320"/>
                    </a:lnTo>
                    <a:lnTo>
                      <a:pt x="319" y="325"/>
                    </a:lnTo>
                    <a:lnTo>
                      <a:pt x="319" y="333"/>
                    </a:lnTo>
                    <a:lnTo>
                      <a:pt x="327" y="332"/>
                    </a:lnTo>
                    <a:lnTo>
                      <a:pt x="337" y="327"/>
                    </a:lnTo>
                    <a:lnTo>
                      <a:pt x="345" y="322"/>
                    </a:lnTo>
                    <a:lnTo>
                      <a:pt x="355" y="318"/>
                    </a:lnTo>
                    <a:lnTo>
                      <a:pt x="363" y="313"/>
                    </a:lnTo>
                    <a:lnTo>
                      <a:pt x="373" y="311"/>
                    </a:lnTo>
                    <a:lnTo>
                      <a:pt x="378" y="311"/>
                    </a:lnTo>
                    <a:lnTo>
                      <a:pt x="382" y="312"/>
                    </a:lnTo>
                    <a:lnTo>
                      <a:pt x="388" y="314"/>
                    </a:lnTo>
                    <a:lnTo>
                      <a:pt x="393" y="318"/>
                    </a:lnTo>
                    <a:lnTo>
                      <a:pt x="388" y="321"/>
                    </a:lnTo>
                    <a:lnTo>
                      <a:pt x="383" y="325"/>
                    </a:lnTo>
                    <a:lnTo>
                      <a:pt x="379" y="331"/>
                    </a:lnTo>
                    <a:lnTo>
                      <a:pt x="374" y="337"/>
                    </a:lnTo>
                    <a:lnTo>
                      <a:pt x="368" y="342"/>
                    </a:lnTo>
                    <a:lnTo>
                      <a:pt x="362" y="349"/>
                    </a:lnTo>
                    <a:lnTo>
                      <a:pt x="358" y="355"/>
                    </a:lnTo>
                    <a:lnTo>
                      <a:pt x="353" y="362"/>
                    </a:lnTo>
                    <a:lnTo>
                      <a:pt x="348" y="369"/>
                    </a:lnTo>
                    <a:lnTo>
                      <a:pt x="345" y="375"/>
                    </a:lnTo>
                    <a:lnTo>
                      <a:pt x="343" y="380"/>
                    </a:lnTo>
                    <a:lnTo>
                      <a:pt x="342" y="387"/>
                    </a:lnTo>
                    <a:lnTo>
                      <a:pt x="342" y="392"/>
                    </a:lnTo>
                    <a:lnTo>
                      <a:pt x="343" y="397"/>
                    </a:lnTo>
                    <a:lnTo>
                      <a:pt x="346" y="400"/>
                    </a:lnTo>
                    <a:lnTo>
                      <a:pt x="353" y="405"/>
                    </a:lnTo>
                    <a:lnTo>
                      <a:pt x="355" y="396"/>
                    </a:lnTo>
                    <a:lnTo>
                      <a:pt x="359" y="388"/>
                    </a:lnTo>
                    <a:lnTo>
                      <a:pt x="362" y="379"/>
                    </a:lnTo>
                    <a:lnTo>
                      <a:pt x="369" y="373"/>
                    </a:lnTo>
                    <a:lnTo>
                      <a:pt x="375" y="367"/>
                    </a:lnTo>
                    <a:lnTo>
                      <a:pt x="382" y="363"/>
                    </a:lnTo>
                    <a:lnTo>
                      <a:pt x="387" y="361"/>
                    </a:lnTo>
                    <a:lnTo>
                      <a:pt x="391" y="360"/>
                    </a:lnTo>
                    <a:lnTo>
                      <a:pt x="397" y="359"/>
                    </a:lnTo>
                    <a:lnTo>
                      <a:pt x="401" y="359"/>
                    </a:lnTo>
                    <a:lnTo>
                      <a:pt x="399" y="364"/>
                    </a:lnTo>
                    <a:lnTo>
                      <a:pt x="395" y="370"/>
                    </a:lnTo>
                    <a:lnTo>
                      <a:pt x="391" y="375"/>
                    </a:lnTo>
                    <a:lnTo>
                      <a:pt x="389" y="380"/>
                    </a:lnTo>
                    <a:lnTo>
                      <a:pt x="385" y="385"/>
                    </a:lnTo>
                    <a:lnTo>
                      <a:pt x="381" y="390"/>
                    </a:lnTo>
                    <a:lnTo>
                      <a:pt x="380" y="396"/>
                    </a:lnTo>
                    <a:lnTo>
                      <a:pt x="377" y="401"/>
                    </a:lnTo>
                    <a:lnTo>
                      <a:pt x="374" y="407"/>
                    </a:lnTo>
                    <a:lnTo>
                      <a:pt x="372" y="412"/>
                    </a:lnTo>
                    <a:lnTo>
                      <a:pt x="371" y="417"/>
                    </a:lnTo>
                    <a:lnTo>
                      <a:pt x="371" y="423"/>
                    </a:lnTo>
                    <a:lnTo>
                      <a:pt x="371" y="428"/>
                    </a:lnTo>
                    <a:lnTo>
                      <a:pt x="373" y="434"/>
                    </a:lnTo>
                    <a:lnTo>
                      <a:pt x="376" y="440"/>
                    </a:lnTo>
                    <a:lnTo>
                      <a:pt x="381" y="447"/>
                    </a:lnTo>
                    <a:lnTo>
                      <a:pt x="385" y="443"/>
                    </a:lnTo>
                    <a:lnTo>
                      <a:pt x="390" y="437"/>
                    </a:lnTo>
                    <a:lnTo>
                      <a:pt x="394" y="431"/>
                    </a:lnTo>
                    <a:lnTo>
                      <a:pt x="399" y="425"/>
                    </a:lnTo>
                    <a:lnTo>
                      <a:pt x="401" y="418"/>
                    </a:lnTo>
                    <a:lnTo>
                      <a:pt x="407" y="414"/>
                    </a:lnTo>
                    <a:lnTo>
                      <a:pt x="412" y="412"/>
                    </a:lnTo>
                    <a:lnTo>
                      <a:pt x="420" y="415"/>
                    </a:lnTo>
                    <a:lnTo>
                      <a:pt x="416" y="423"/>
                    </a:lnTo>
                    <a:lnTo>
                      <a:pt x="413" y="431"/>
                    </a:lnTo>
                    <a:lnTo>
                      <a:pt x="410" y="438"/>
                    </a:lnTo>
                    <a:lnTo>
                      <a:pt x="410" y="447"/>
                    </a:lnTo>
                    <a:lnTo>
                      <a:pt x="410" y="453"/>
                    </a:lnTo>
                    <a:lnTo>
                      <a:pt x="411" y="460"/>
                    </a:lnTo>
                    <a:lnTo>
                      <a:pt x="413" y="467"/>
                    </a:lnTo>
                    <a:lnTo>
                      <a:pt x="417" y="474"/>
                    </a:lnTo>
                    <a:lnTo>
                      <a:pt x="419" y="479"/>
                    </a:lnTo>
                    <a:lnTo>
                      <a:pt x="423" y="485"/>
                    </a:lnTo>
                    <a:lnTo>
                      <a:pt x="428" y="491"/>
                    </a:lnTo>
                    <a:lnTo>
                      <a:pt x="434" y="498"/>
                    </a:lnTo>
                    <a:lnTo>
                      <a:pt x="438" y="504"/>
                    </a:lnTo>
                    <a:lnTo>
                      <a:pt x="446" y="510"/>
                    </a:lnTo>
                    <a:lnTo>
                      <a:pt x="452" y="515"/>
                    </a:lnTo>
                    <a:lnTo>
                      <a:pt x="459" y="522"/>
                    </a:lnTo>
                    <a:lnTo>
                      <a:pt x="458" y="517"/>
                    </a:lnTo>
                    <a:lnTo>
                      <a:pt x="460" y="513"/>
                    </a:lnTo>
                    <a:lnTo>
                      <a:pt x="463" y="511"/>
                    </a:lnTo>
                    <a:lnTo>
                      <a:pt x="468" y="510"/>
                    </a:lnTo>
                    <a:lnTo>
                      <a:pt x="473" y="509"/>
                    </a:lnTo>
                    <a:lnTo>
                      <a:pt x="477" y="509"/>
                    </a:lnTo>
                    <a:lnTo>
                      <a:pt x="482" y="509"/>
                    </a:lnTo>
                    <a:lnTo>
                      <a:pt x="487" y="509"/>
                    </a:lnTo>
                    <a:lnTo>
                      <a:pt x="478" y="483"/>
                    </a:lnTo>
                    <a:lnTo>
                      <a:pt x="471" y="457"/>
                    </a:lnTo>
                    <a:lnTo>
                      <a:pt x="462" y="430"/>
                    </a:lnTo>
                    <a:lnTo>
                      <a:pt x="456" y="403"/>
                    </a:lnTo>
                    <a:lnTo>
                      <a:pt x="448" y="374"/>
                    </a:lnTo>
                    <a:lnTo>
                      <a:pt x="444" y="345"/>
                    </a:lnTo>
                    <a:lnTo>
                      <a:pt x="440" y="317"/>
                    </a:lnTo>
                    <a:lnTo>
                      <a:pt x="439" y="290"/>
                    </a:lnTo>
                    <a:lnTo>
                      <a:pt x="440" y="262"/>
                    </a:lnTo>
                    <a:lnTo>
                      <a:pt x="445" y="237"/>
                    </a:lnTo>
                    <a:lnTo>
                      <a:pt x="452" y="211"/>
                    </a:lnTo>
                    <a:lnTo>
                      <a:pt x="464" y="189"/>
                    </a:lnTo>
                    <a:lnTo>
                      <a:pt x="478" y="168"/>
                    </a:lnTo>
                    <a:lnTo>
                      <a:pt x="498" y="150"/>
                    </a:lnTo>
                    <a:lnTo>
                      <a:pt x="523" y="133"/>
                    </a:lnTo>
                    <a:lnTo>
                      <a:pt x="554" y="121"/>
                    </a:lnTo>
                    <a:lnTo>
                      <a:pt x="568" y="114"/>
                    </a:lnTo>
                    <a:lnTo>
                      <a:pt x="583" y="110"/>
                    </a:lnTo>
                    <a:lnTo>
                      <a:pt x="597" y="108"/>
                    </a:lnTo>
                    <a:lnTo>
                      <a:pt x="612" y="110"/>
                    </a:lnTo>
                    <a:lnTo>
                      <a:pt x="626" y="112"/>
                    </a:lnTo>
                    <a:lnTo>
                      <a:pt x="640" y="116"/>
                    </a:lnTo>
                    <a:lnTo>
                      <a:pt x="652" y="123"/>
                    </a:lnTo>
                    <a:lnTo>
                      <a:pt x="667" y="131"/>
                    </a:lnTo>
                    <a:lnTo>
                      <a:pt x="678" y="139"/>
                    </a:lnTo>
                    <a:lnTo>
                      <a:pt x="689" y="149"/>
                    </a:lnTo>
                    <a:lnTo>
                      <a:pt x="701" y="159"/>
                    </a:lnTo>
                    <a:lnTo>
                      <a:pt x="712" y="170"/>
                    </a:lnTo>
                    <a:lnTo>
                      <a:pt x="722" y="181"/>
                    </a:lnTo>
                    <a:lnTo>
                      <a:pt x="732" y="191"/>
                    </a:lnTo>
                    <a:lnTo>
                      <a:pt x="741" y="203"/>
                    </a:lnTo>
                    <a:lnTo>
                      <a:pt x="750" y="214"/>
                    </a:lnTo>
                    <a:lnTo>
                      <a:pt x="755" y="209"/>
                    </a:lnTo>
                    <a:lnTo>
                      <a:pt x="761" y="205"/>
                    </a:lnTo>
                    <a:lnTo>
                      <a:pt x="766" y="201"/>
                    </a:lnTo>
                    <a:lnTo>
                      <a:pt x="773" y="196"/>
                    </a:lnTo>
                    <a:lnTo>
                      <a:pt x="779" y="191"/>
                    </a:lnTo>
                    <a:lnTo>
                      <a:pt x="785" y="186"/>
                    </a:lnTo>
                    <a:lnTo>
                      <a:pt x="792" y="181"/>
                    </a:lnTo>
                    <a:lnTo>
                      <a:pt x="799" y="176"/>
                    </a:lnTo>
                    <a:lnTo>
                      <a:pt x="803" y="170"/>
                    </a:lnTo>
                    <a:lnTo>
                      <a:pt x="810" y="165"/>
                    </a:lnTo>
                    <a:lnTo>
                      <a:pt x="815" y="160"/>
                    </a:lnTo>
                    <a:lnTo>
                      <a:pt x="820" y="154"/>
                    </a:lnTo>
                    <a:lnTo>
                      <a:pt x="823" y="150"/>
                    </a:lnTo>
                    <a:lnTo>
                      <a:pt x="828" y="144"/>
                    </a:lnTo>
                    <a:lnTo>
                      <a:pt x="831" y="139"/>
                    </a:lnTo>
                    <a:lnTo>
                      <a:pt x="835" y="134"/>
                    </a:lnTo>
                    <a:lnTo>
                      <a:pt x="827" y="131"/>
                    </a:lnTo>
                    <a:lnTo>
                      <a:pt x="820" y="131"/>
                    </a:lnTo>
                    <a:lnTo>
                      <a:pt x="813" y="133"/>
                    </a:lnTo>
                    <a:lnTo>
                      <a:pt x="808" y="137"/>
                    </a:lnTo>
                    <a:lnTo>
                      <a:pt x="802" y="143"/>
                    </a:lnTo>
                    <a:lnTo>
                      <a:pt x="800" y="150"/>
                    </a:lnTo>
                    <a:lnTo>
                      <a:pt x="797" y="156"/>
                    </a:lnTo>
                    <a:lnTo>
                      <a:pt x="796" y="163"/>
                    </a:lnTo>
                    <a:lnTo>
                      <a:pt x="785" y="165"/>
                    </a:lnTo>
                    <a:lnTo>
                      <a:pt x="778" y="166"/>
                    </a:lnTo>
                    <a:lnTo>
                      <a:pt x="773" y="165"/>
                    </a:lnTo>
                    <a:lnTo>
                      <a:pt x="771" y="163"/>
                    </a:lnTo>
                    <a:lnTo>
                      <a:pt x="769" y="160"/>
                    </a:lnTo>
                    <a:lnTo>
                      <a:pt x="771" y="155"/>
                    </a:lnTo>
                    <a:lnTo>
                      <a:pt x="773" y="150"/>
                    </a:lnTo>
                    <a:lnTo>
                      <a:pt x="776" y="145"/>
                    </a:lnTo>
                    <a:lnTo>
                      <a:pt x="779" y="138"/>
                    </a:lnTo>
                    <a:lnTo>
                      <a:pt x="782" y="131"/>
                    </a:lnTo>
                    <a:lnTo>
                      <a:pt x="785" y="124"/>
                    </a:lnTo>
                    <a:lnTo>
                      <a:pt x="789" y="117"/>
                    </a:lnTo>
                    <a:lnTo>
                      <a:pt x="791" y="110"/>
                    </a:lnTo>
                    <a:lnTo>
                      <a:pt x="792" y="104"/>
                    </a:lnTo>
                    <a:lnTo>
                      <a:pt x="792" y="97"/>
                    </a:lnTo>
                    <a:lnTo>
                      <a:pt x="791" y="93"/>
                    </a:lnTo>
                    <a:lnTo>
                      <a:pt x="783" y="92"/>
                    </a:lnTo>
                    <a:lnTo>
                      <a:pt x="780" y="93"/>
                    </a:lnTo>
                    <a:lnTo>
                      <a:pt x="774" y="93"/>
                    </a:lnTo>
                    <a:lnTo>
                      <a:pt x="772" y="96"/>
                    </a:lnTo>
                    <a:lnTo>
                      <a:pt x="766" y="102"/>
                    </a:lnTo>
                    <a:lnTo>
                      <a:pt x="763" y="110"/>
                    </a:lnTo>
                    <a:lnTo>
                      <a:pt x="760" y="117"/>
                    </a:lnTo>
                    <a:lnTo>
                      <a:pt x="756" y="125"/>
                    </a:lnTo>
                    <a:lnTo>
                      <a:pt x="753" y="129"/>
                    </a:lnTo>
                    <a:lnTo>
                      <a:pt x="750" y="132"/>
                    </a:lnTo>
                    <a:lnTo>
                      <a:pt x="745" y="134"/>
                    </a:lnTo>
                    <a:lnTo>
                      <a:pt x="742" y="136"/>
                    </a:lnTo>
                    <a:lnTo>
                      <a:pt x="741" y="131"/>
                    </a:lnTo>
                    <a:lnTo>
                      <a:pt x="741" y="125"/>
                    </a:lnTo>
                    <a:lnTo>
                      <a:pt x="741" y="120"/>
                    </a:lnTo>
                    <a:lnTo>
                      <a:pt x="741" y="114"/>
                    </a:lnTo>
                    <a:lnTo>
                      <a:pt x="741" y="109"/>
                    </a:lnTo>
                    <a:lnTo>
                      <a:pt x="742" y="104"/>
                    </a:lnTo>
                    <a:lnTo>
                      <a:pt x="743" y="98"/>
                    </a:lnTo>
                    <a:lnTo>
                      <a:pt x="744" y="93"/>
                    </a:lnTo>
                    <a:lnTo>
                      <a:pt x="745" y="87"/>
                    </a:lnTo>
                    <a:lnTo>
                      <a:pt x="746" y="82"/>
                    </a:lnTo>
                    <a:lnTo>
                      <a:pt x="747" y="77"/>
                    </a:lnTo>
                    <a:lnTo>
                      <a:pt x="750" y="72"/>
                    </a:lnTo>
                    <a:lnTo>
                      <a:pt x="751" y="67"/>
                    </a:lnTo>
                    <a:lnTo>
                      <a:pt x="753" y="61"/>
                    </a:lnTo>
                    <a:lnTo>
                      <a:pt x="755" y="56"/>
                    </a:lnTo>
                    <a:lnTo>
                      <a:pt x="757" y="51"/>
                    </a:lnTo>
                    <a:lnTo>
                      <a:pt x="751" y="49"/>
                    </a:lnTo>
                    <a:lnTo>
                      <a:pt x="745" y="48"/>
                    </a:lnTo>
                    <a:lnTo>
                      <a:pt x="742" y="48"/>
                    </a:lnTo>
                    <a:lnTo>
                      <a:pt x="739" y="50"/>
                    </a:lnTo>
                    <a:lnTo>
                      <a:pt x="734" y="55"/>
                    </a:lnTo>
                    <a:lnTo>
                      <a:pt x="730" y="62"/>
                    </a:lnTo>
                    <a:lnTo>
                      <a:pt x="726" y="68"/>
                    </a:lnTo>
                    <a:lnTo>
                      <a:pt x="722" y="75"/>
                    </a:lnTo>
                    <a:lnTo>
                      <a:pt x="718" y="77"/>
                    </a:lnTo>
                    <a:lnTo>
                      <a:pt x="715" y="78"/>
                    </a:lnTo>
                    <a:lnTo>
                      <a:pt x="710" y="78"/>
                    </a:lnTo>
                    <a:lnTo>
                      <a:pt x="706" y="78"/>
                    </a:lnTo>
                    <a:lnTo>
                      <a:pt x="703" y="72"/>
                    </a:lnTo>
                    <a:lnTo>
                      <a:pt x="701" y="66"/>
                    </a:lnTo>
                    <a:lnTo>
                      <a:pt x="701" y="59"/>
                    </a:lnTo>
                    <a:lnTo>
                      <a:pt x="703" y="55"/>
                    </a:lnTo>
                    <a:lnTo>
                      <a:pt x="705" y="49"/>
                    </a:lnTo>
                    <a:lnTo>
                      <a:pt x="707" y="42"/>
                    </a:lnTo>
                    <a:lnTo>
                      <a:pt x="711" y="37"/>
                    </a:lnTo>
                    <a:lnTo>
                      <a:pt x="717" y="33"/>
                    </a:lnTo>
                    <a:lnTo>
                      <a:pt x="721" y="28"/>
                    </a:lnTo>
                    <a:lnTo>
                      <a:pt x="726" y="22"/>
                    </a:lnTo>
                    <a:lnTo>
                      <a:pt x="732" y="17"/>
                    </a:lnTo>
                    <a:lnTo>
                      <a:pt x="738" y="14"/>
                    </a:lnTo>
                    <a:lnTo>
                      <a:pt x="744" y="10"/>
                    </a:lnTo>
                    <a:lnTo>
                      <a:pt x="750" y="6"/>
                    </a:lnTo>
                    <a:lnTo>
                      <a:pt x="755" y="2"/>
                    </a:lnTo>
                    <a:lnTo>
                      <a:pt x="76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5" name="Freeform 84"/>
              <p:cNvSpPr>
                <a:spLocks/>
              </p:cNvSpPr>
              <p:nvPr/>
            </p:nvSpPr>
            <p:spPr bwMode="auto">
              <a:xfrm>
                <a:off x="5909" y="2062"/>
                <a:ext cx="25"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w 49"/>
                  <a:gd name="T13" fmla="*/ 0 h 50"/>
                  <a:gd name="T14" fmla="*/ 0 w 49"/>
                  <a:gd name="T15" fmla="*/ 0 h 50"/>
                  <a:gd name="T16" fmla="*/ 0 w 49"/>
                  <a:gd name="T17" fmla="*/ 0 h 50"/>
                  <a:gd name="T18" fmla="*/ 0 w 49"/>
                  <a:gd name="T19" fmla="*/ 0 h 50"/>
                  <a:gd name="T20" fmla="*/ 0 w 49"/>
                  <a:gd name="T21" fmla="*/ 0 h 50"/>
                  <a:gd name="T22" fmla="*/ 0 w 49"/>
                  <a:gd name="T23" fmla="*/ 0 h 50"/>
                  <a:gd name="T24" fmla="*/ 0 w 49"/>
                  <a:gd name="T25" fmla="*/ 0 h 50"/>
                  <a:gd name="T26" fmla="*/ 0 w 49"/>
                  <a:gd name="T27" fmla="*/ 0 h 50"/>
                  <a:gd name="T28" fmla="*/ 0 w 49"/>
                  <a:gd name="T29" fmla="*/ 0 h 50"/>
                  <a:gd name="T30" fmla="*/ 0 w 49"/>
                  <a:gd name="T31" fmla="*/ 0 h 50"/>
                  <a:gd name="T32" fmla="*/ 0 w 49"/>
                  <a:gd name="T33" fmla="*/ 0 h 50"/>
                  <a:gd name="T34" fmla="*/ 0 w 49"/>
                  <a:gd name="T35" fmla="*/ 0 h 50"/>
                  <a:gd name="T36" fmla="*/ 0 w 49"/>
                  <a:gd name="T37" fmla="*/ 0 h 50"/>
                  <a:gd name="T38" fmla="*/ 0 w 49"/>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50"/>
                  <a:gd name="T62" fmla="*/ 49 w 49"/>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50">
                    <a:moveTo>
                      <a:pt x="2" y="0"/>
                    </a:moveTo>
                    <a:lnTo>
                      <a:pt x="9" y="1"/>
                    </a:lnTo>
                    <a:lnTo>
                      <a:pt x="16" y="5"/>
                    </a:lnTo>
                    <a:lnTo>
                      <a:pt x="22" y="10"/>
                    </a:lnTo>
                    <a:lnTo>
                      <a:pt x="30" y="19"/>
                    </a:lnTo>
                    <a:lnTo>
                      <a:pt x="35" y="27"/>
                    </a:lnTo>
                    <a:lnTo>
                      <a:pt x="39" y="35"/>
                    </a:lnTo>
                    <a:lnTo>
                      <a:pt x="44" y="43"/>
                    </a:lnTo>
                    <a:lnTo>
                      <a:pt x="49" y="50"/>
                    </a:lnTo>
                    <a:lnTo>
                      <a:pt x="43" y="44"/>
                    </a:lnTo>
                    <a:lnTo>
                      <a:pt x="36" y="39"/>
                    </a:lnTo>
                    <a:lnTo>
                      <a:pt x="29" y="33"/>
                    </a:lnTo>
                    <a:lnTo>
                      <a:pt x="21" y="28"/>
                    </a:lnTo>
                    <a:lnTo>
                      <a:pt x="16" y="25"/>
                    </a:lnTo>
                    <a:lnTo>
                      <a:pt x="11" y="21"/>
                    </a:lnTo>
                    <a:lnTo>
                      <a:pt x="6" y="18"/>
                    </a:lnTo>
                    <a:lnTo>
                      <a:pt x="3" y="15"/>
                    </a:lnTo>
                    <a:lnTo>
                      <a:pt x="0" y="8"/>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6" name="Freeform 85"/>
              <p:cNvSpPr>
                <a:spLocks/>
              </p:cNvSpPr>
              <p:nvPr/>
            </p:nvSpPr>
            <p:spPr bwMode="auto">
              <a:xfrm>
                <a:off x="5993" y="2076"/>
                <a:ext cx="73" cy="108"/>
              </a:xfrm>
              <a:custGeom>
                <a:avLst/>
                <a:gdLst>
                  <a:gd name="T0" fmla="*/ 0 w 174"/>
                  <a:gd name="T1" fmla="*/ 0 h 260"/>
                  <a:gd name="T2" fmla="*/ 0 w 174"/>
                  <a:gd name="T3" fmla="*/ 0 h 260"/>
                  <a:gd name="T4" fmla="*/ 0 w 174"/>
                  <a:gd name="T5" fmla="*/ 0 h 260"/>
                  <a:gd name="T6" fmla="*/ 0 w 174"/>
                  <a:gd name="T7" fmla="*/ 0 h 260"/>
                  <a:gd name="T8" fmla="*/ 0 w 174"/>
                  <a:gd name="T9" fmla="*/ 0 h 260"/>
                  <a:gd name="T10" fmla="*/ 0 w 174"/>
                  <a:gd name="T11" fmla="*/ 0 h 260"/>
                  <a:gd name="T12" fmla="*/ 0 w 174"/>
                  <a:gd name="T13" fmla="*/ 0 h 260"/>
                  <a:gd name="T14" fmla="*/ 0 w 174"/>
                  <a:gd name="T15" fmla="*/ 0 h 260"/>
                  <a:gd name="T16" fmla="*/ 0 w 174"/>
                  <a:gd name="T17" fmla="*/ 0 h 260"/>
                  <a:gd name="T18" fmla="*/ 0 w 174"/>
                  <a:gd name="T19" fmla="*/ 0 h 260"/>
                  <a:gd name="T20" fmla="*/ 0 w 174"/>
                  <a:gd name="T21" fmla="*/ 0 h 260"/>
                  <a:gd name="T22" fmla="*/ 0 w 174"/>
                  <a:gd name="T23" fmla="*/ 0 h 260"/>
                  <a:gd name="T24" fmla="*/ 0 w 174"/>
                  <a:gd name="T25" fmla="*/ 0 h 260"/>
                  <a:gd name="T26" fmla="*/ 0 w 174"/>
                  <a:gd name="T27" fmla="*/ 0 h 260"/>
                  <a:gd name="T28" fmla="*/ 0 w 174"/>
                  <a:gd name="T29" fmla="*/ 0 h 260"/>
                  <a:gd name="T30" fmla="*/ 0 w 174"/>
                  <a:gd name="T31" fmla="*/ 0 h 260"/>
                  <a:gd name="T32" fmla="*/ 0 w 174"/>
                  <a:gd name="T33" fmla="*/ 0 h 260"/>
                  <a:gd name="T34" fmla="*/ 0 w 174"/>
                  <a:gd name="T35" fmla="*/ 0 h 260"/>
                  <a:gd name="T36" fmla="*/ 0 w 174"/>
                  <a:gd name="T37" fmla="*/ 0 h 260"/>
                  <a:gd name="T38" fmla="*/ 0 w 174"/>
                  <a:gd name="T39" fmla="*/ 0 h 260"/>
                  <a:gd name="T40" fmla="*/ 0 w 174"/>
                  <a:gd name="T41" fmla="*/ 0 h 260"/>
                  <a:gd name="T42" fmla="*/ 0 w 174"/>
                  <a:gd name="T43" fmla="*/ 0 h 260"/>
                  <a:gd name="T44" fmla="*/ 0 w 174"/>
                  <a:gd name="T45" fmla="*/ 0 h 260"/>
                  <a:gd name="T46" fmla="*/ 0 w 174"/>
                  <a:gd name="T47" fmla="*/ 0 h 260"/>
                  <a:gd name="T48" fmla="*/ 0 w 174"/>
                  <a:gd name="T49" fmla="*/ 0 h 260"/>
                  <a:gd name="T50" fmla="*/ 0 w 174"/>
                  <a:gd name="T51" fmla="*/ 0 h 260"/>
                  <a:gd name="T52" fmla="*/ 0 w 174"/>
                  <a:gd name="T53" fmla="*/ 0 h 260"/>
                  <a:gd name="T54" fmla="*/ 0 w 174"/>
                  <a:gd name="T55" fmla="*/ 0 h 260"/>
                  <a:gd name="T56" fmla="*/ 0 w 174"/>
                  <a:gd name="T57" fmla="*/ 0 h 260"/>
                  <a:gd name="T58" fmla="*/ 0 w 174"/>
                  <a:gd name="T59" fmla="*/ 0 h 260"/>
                  <a:gd name="T60" fmla="*/ 0 w 174"/>
                  <a:gd name="T61" fmla="*/ 0 h 260"/>
                  <a:gd name="T62" fmla="*/ 0 w 174"/>
                  <a:gd name="T63" fmla="*/ 0 h 260"/>
                  <a:gd name="T64" fmla="*/ 0 w 174"/>
                  <a:gd name="T65" fmla="*/ 0 h 260"/>
                  <a:gd name="T66" fmla="*/ 0 w 174"/>
                  <a:gd name="T67" fmla="*/ 0 h 260"/>
                  <a:gd name="T68" fmla="*/ 0 w 174"/>
                  <a:gd name="T69" fmla="*/ 0 h 260"/>
                  <a:gd name="T70" fmla="*/ 0 w 174"/>
                  <a:gd name="T71" fmla="*/ 0 h 260"/>
                  <a:gd name="T72" fmla="*/ 0 w 174"/>
                  <a:gd name="T73" fmla="*/ 0 h 260"/>
                  <a:gd name="T74" fmla="*/ 0 w 174"/>
                  <a:gd name="T75" fmla="*/ 0 h 260"/>
                  <a:gd name="T76" fmla="*/ 0 w 174"/>
                  <a:gd name="T77" fmla="*/ 0 h 260"/>
                  <a:gd name="T78" fmla="*/ 0 w 174"/>
                  <a:gd name="T79" fmla="*/ 0 h 260"/>
                  <a:gd name="T80" fmla="*/ 0 w 174"/>
                  <a:gd name="T81" fmla="*/ 0 h 260"/>
                  <a:gd name="T82" fmla="*/ 0 w 174"/>
                  <a:gd name="T83" fmla="*/ 0 h 260"/>
                  <a:gd name="T84" fmla="*/ 0 w 174"/>
                  <a:gd name="T85" fmla="*/ 0 h 260"/>
                  <a:gd name="T86" fmla="*/ 0 w 174"/>
                  <a:gd name="T87" fmla="*/ 0 h 260"/>
                  <a:gd name="T88" fmla="*/ 0 w 174"/>
                  <a:gd name="T89" fmla="*/ 0 h 260"/>
                  <a:gd name="T90" fmla="*/ 0 w 174"/>
                  <a:gd name="T91" fmla="*/ 0 h 260"/>
                  <a:gd name="T92" fmla="*/ 0 w 174"/>
                  <a:gd name="T93" fmla="*/ 0 h 260"/>
                  <a:gd name="T94" fmla="*/ 0 w 174"/>
                  <a:gd name="T95" fmla="*/ 0 h 260"/>
                  <a:gd name="T96" fmla="*/ 0 w 174"/>
                  <a:gd name="T97" fmla="*/ 0 h 260"/>
                  <a:gd name="T98" fmla="*/ 0 w 174"/>
                  <a:gd name="T99" fmla="*/ 0 h 260"/>
                  <a:gd name="T100" fmla="*/ 0 w 174"/>
                  <a:gd name="T101" fmla="*/ 0 h 260"/>
                  <a:gd name="T102" fmla="*/ 0 w 174"/>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60"/>
                  <a:gd name="T158" fmla="*/ 174 w 174"/>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60">
                    <a:moveTo>
                      <a:pt x="60" y="0"/>
                    </a:moveTo>
                    <a:lnTo>
                      <a:pt x="65" y="2"/>
                    </a:lnTo>
                    <a:lnTo>
                      <a:pt x="69" y="5"/>
                    </a:lnTo>
                    <a:lnTo>
                      <a:pt x="74" y="7"/>
                    </a:lnTo>
                    <a:lnTo>
                      <a:pt x="79" y="10"/>
                    </a:lnTo>
                    <a:lnTo>
                      <a:pt x="84" y="13"/>
                    </a:lnTo>
                    <a:lnTo>
                      <a:pt x="88" y="16"/>
                    </a:lnTo>
                    <a:lnTo>
                      <a:pt x="93" y="19"/>
                    </a:lnTo>
                    <a:lnTo>
                      <a:pt x="98" y="22"/>
                    </a:lnTo>
                    <a:lnTo>
                      <a:pt x="106" y="27"/>
                    </a:lnTo>
                    <a:lnTo>
                      <a:pt x="115" y="34"/>
                    </a:lnTo>
                    <a:lnTo>
                      <a:pt x="123" y="41"/>
                    </a:lnTo>
                    <a:lnTo>
                      <a:pt x="132" y="48"/>
                    </a:lnTo>
                    <a:lnTo>
                      <a:pt x="137" y="54"/>
                    </a:lnTo>
                    <a:lnTo>
                      <a:pt x="142" y="59"/>
                    </a:lnTo>
                    <a:lnTo>
                      <a:pt x="146" y="64"/>
                    </a:lnTo>
                    <a:lnTo>
                      <a:pt x="151" y="71"/>
                    </a:lnTo>
                    <a:lnTo>
                      <a:pt x="156" y="77"/>
                    </a:lnTo>
                    <a:lnTo>
                      <a:pt x="160" y="84"/>
                    </a:lnTo>
                    <a:lnTo>
                      <a:pt x="164" y="91"/>
                    </a:lnTo>
                    <a:lnTo>
                      <a:pt x="168" y="100"/>
                    </a:lnTo>
                    <a:lnTo>
                      <a:pt x="160" y="96"/>
                    </a:lnTo>
                    <a:lnTo>
                      <a:pt x="151" y="91"/>
                    </a:lnTo>
                    <a:lnTo>
                      <a:pt x="142" y="85"/>
                    </a:lnTo>
                    <a:lnTo>
                      <a:pt x="134" y="78"/>
                    </a:lnTo>
                    <a:lnTo>
                      <a:pt x="127" y="72"/>
                    </a:lnTo>
                    <a:lnTo>
                      <a:pt x="121" y="66"/>
                    </a:lnTo>
                    <a:lnTo>
                      <a:pt x="115" y="62"/>
                    </a:lnTo>
                    <a:lnTo>
                      <a:pt x="109" y="58"/>
                    </a:lnTo>
                    <a:lnTo>
                      <a:pt x="104" y="52"/>
                    </a:lnTo>
                    <a:lnTo>
                      <a:pt x="97" y="48"/>
                    </a:lnTo>
                    <a:lnTo>
                      <a:pt x="91" y="45"/>
                    </a:lnTo>
                    <a:lnTo>
                      <a:pt x="85" y="42"/>
                    </a:lnTo>
                    <a:lnTo>
                      <a:pt x="84" y="50"/>
                    </a:lnTo>
                    <a:lnTo>
                      <a:pt x="85" y="59"/>
                    </a:lnTo>
                    <a:lnTo>
                      <a:pt x="87" y="66"/>
                    </a:lnTo>
                    <a:lnTo>
                      <a:pt x="93" y="75"/>
                    </a:lnTo>
                    <a:lnTo>
                      <a:pt x="98" y="82"/>
                    </a:lnTo>
                    <a:lnTo>
                      <a:pt x="104" y="88"/>
                    </a:lnTo>
                    <a:lnTo>
                      <a:pt x="112" y="96"/>
                    </a:lnTo>
                    <a:lnTo>
                      <a:pt x="122" y="103"/>
                    </a:lnTo>
                    <a:lnTo>
                      <a:pt x="130" y="111"/>
                    </a:lnTo>
                    <a:lnTo>
                      <a:pt x="141" y="119"/>
                    </a:lnTo>
                    <a:lnTo>
                      <a:pt x="144" y="123"/>
                    </a:lnTo>
                    <a:lnTo>
                      <a:pt x="150" y="127"/>
                    </a:lnTo>
                    <a:lnTo>
                      <a:pt x="154" y="133"/>
                    </a:lnTo>
                    <a:lnTo>
                      <a:pt x="159" y="138"/>
                    </a:lnTo>
                    <a:lnTo>
                      <a:pt x="161" y="141"/>
                    </a:lnTo>
                    <a:lnTo>
                      <a:pt x="165" y="145"/>
                    </a:lnTo>
                    <a:lnTo>
                      <a:pt x="168" y="151"/>
                    </a:lnTo>
                    <a:lnTo>
                      <a:pt x="170" y="156"/>
                    </a:lnTo>
                    <a:lnTo>
                      <a:pt x="171" y="161"/>
                    </a:lnTo>
                    <a:lnTo>
                      <a:pt x="173" y="167"/>
                    </a:lnTo>
                    <a:lnTo>
                      <a:pt x="173" y="173"/>
                    </a:lnTo>
                    <a:lnTo>
                      <a:pt x="174" y="180"/>
                    </a:lnTo>
                    <a:lnTo>
                      <a:pt x="168" y="173"/>
                    </a:lnTo>
                    <a:lnTo>
                      <a:pt x="165" y="167"/>
                    </a:lnTo>
                    <a:lnTo>
                      <a:pt x="160" y="161"/>
                    </a:lnTo>
                    <a:lnTo>
                      <a:pt x="157" y="156"/>
                    </a:lnTo>
                    <a:lnTo>
                      <a:pt x="151" y="150"/>
                    </a:lnTo>
                    <a:lnTo>
                      <a:pt x="147" y="144"/>
                    </a:lnTo>
                    <a:lnTo>
                      <a:pt x="142" y="140"/>
                    </a:lnTo>
                    <a:lnTo>
                      <a:pt x="139" y="135"/>
                    </a:lnTo>
                    <a:lnTo>
                      <a:pt x="132" y="130"/>
                    </a:lnTo>
                    <a:lnTo>
                      <a:pt x="127" y="124"/>
                    </a:lnTo>
                    <a:lnTo>
                      <a:pt x="122" y="121"/>
                    </a:lnTo>
                    <a:lnTo>
                      <a:pt x="117" y="118"/>
                    </a:lnTo>
                    <a:lnTo>
                      <a:pt x="110" y="114"/>
                    </a:lnTo>
                    <a:lnTo>
                      <a:pt x="104" y="111"/>
                    </a:lnTo>
                    <a:lnTo>
                      <a:pt x="96" y="108"/>
                    </a:lnTo>
                    <a:lnTo>
                      <a:pt x="90" y="106"/>
                    </a:lnTo>
                    <a:lnTo>
                      <a:pt x="90" y="111"/>
                    </a:lnTo>
                    <a:lnTo>
                      <a:pt x="92" y="116"/>
                    </a:lnTo>
                    <a:lnTo>
                      <a:pt x="94" y="121"/>
                    </a:lnTo>
                    <a:lnTo>
                      <a:pt x="97" y="126"/>
                    </a:lnTo>
                    <a:lnTo>
                      <a:pt x="100" y="131"/>
                    </a:lnTo>
                    <a:lnTo>
                      <a:pt x="103" y="136"/>
                    </a:lnTo>
                    <a:lnTo>
                      <a:pt x="105" y="141"/>
                    </a:lnTo>
                    <a:lnTo>
                      <a:pt x="109" y="146"/>
                    </a:lnTo>
                    <a:lnTo>
                      <a:pt x="112" y="151"/>
                    </a:lnTo>
                    <a:lnTo>
                      <a:pt x="116" y="156"/>
                    </a:lnTo>
                    <a:lnTo>
                      <a:pt x="119" y="160"/>
                    </a:lnTo>
                    <a:lnTo>
                      <a:pt x="123" y="165"/>
                    </a:lnTo>
                    <a:lnTo>
                      <a:pt x="125" y="171"/>
                    </a:lnTo>
                    <a:lnTo>
                      <a:pt x="129" y="176"/>
                    </a:lnTo>
                    <a:lnTo>
                      <a:pt x="131" y="181"/>
                    </a:lnTo>
                    <a:lnTo>
                      <a:pt x="135" y="186"/>
                    </a:lnTo>
                    <a:lnTo>
                      <a:pt x="137" y="191"/>
                    </a:lnTo>
                    <a:lnTo>
                      <a:pt x="139" y="197"/>
                    </a:lnTo>
                    <a:lnTo>
                      <a:pt x="140" y="201"/>
                    </a:lnTo>
                    <a:lnTo>
                      <a:pt x="141" y="207"/>
                    </a:lnTo>
                    <a:lnTo>
                      <a:pt x="140" y="212"/>
                    </a:lnTo>
                    <a:lnTo>
                      <a:pt x="140" y="218"/>
                    </a:lnTo>
                    <a:lnTo>
                      <a:pt x="138" y="224"/>
                    </a:lnTo>
                    <a:lnTo>
                      <a:pt x="136" y="231"/>
                    </a:lnTo>
                    <a:lnTo>
                      <a:pt x="129" y="229"/>
                    </a:lnTo>
                    <a:lnTo>
                      <a:pt x="125" y="227"/>
                    </a:lnTo>
                    <a:lnTo>
                      <a:pt x="123" y="220"/>
                    </a:lnTo>
                    <a:lnTo>
                      <a:pt x="123" y="216"/>
                    </a:lnTo>
                    <a:lnTo>
                      <a:pt x="122" y="209"/>
                    </a:lnTo>
                    <a:lnTo>
                      <a:pt x="121" y="202"/>
                    </a:lnTo>
                    <a:lnTo>
                      <a:pt x="119" y="197"/>
                    </a:lnTo>
                    <a:lnTo>
                      <a:pt x="114" y="196"/>
                    </a:lnTo>
                    <a:lnTo>
                      <a:pt x="111" y="200"/>
                    </a:lnTo>
                    <a:lnTo>
                      <a:pt x="110" y="207"/>
                    </a:lnTo>
                    <a:lnTo>
                      <a:pt x="109" y="214"/>
                    </a:lnTo>
                    <a:lnTo>
                      <a:pt x="109" y="221"/>
                    </a:lnTo>
                    <a:lnTo>
                      <a:pt x="108" y="228"/>
                    </a:lnTo>
                    <a:lnTo>
                      <a:pt x="107" y="236"/>
                    </a:lnTo>
                    <a:lnTo>
                      <a:pt x="105" y="242"/>
                    </a:lnTo>
                    <a:lnTo>
                      <a:pt x="104" y="248"/>
                    </a:lnTo>
                    <a:lnTo>
                      <a:pt x="101" y="253"/>
                    </a:lnTo>
                    <a:lnTo>
                      <a:pt x="97" y="256"/>
                    </a:lnTo>
                    <a:lnTo>
                      <a:pt x="91" y="257"/>
                    </a:lnTo>
                    <a:lnTo>
                      <a:pt x="85" y="260"/>
                    </a:lnTo>
                    <a:lnTo>
                      <a:pt x="88" y="246"/>
                    </a:lnTo>
                    <a:lnTo>
                      <a:pt x="91" y="233"/>
                    </a:lnTo>
                    <a:lnTo>
                      <a:pt x="91" y="219"/>
                    </a:lnTo>
                    <a:lnTo>
                      <a:pt x="91" y="209"/>
                    </a:lnTo>
                    <a:lnTo>
                      <a:pt x="88" y="196"/>
                    </a:lnTo>
                    <a:lnTo>
                      <a:pt x="85" y="184"/>
                    </a:lnTo>
                    <a:lnTo>
                      <a:pt x="80" y="174"/>
                    </a:lnTo>
                    <a:lnTo>
                      <a:pt x="74" y="163"/>
                    </a:lnTo>
                    <a:lnTo>
                      <a:pt x="66" y="153"/>
                    </a:lnTo>
                    <a:lnTo>
                      <a:pt x="59" y="143"/>
                    </a:lnTo>
                    <a:lnTo>
                      <a:pt x="49" y="133"/>
                    </a:lnTo>
                    <a:lnTo>
                      <a:pt x="41" y="124"/>
                    </a:lnTo>
                    <a:lnTo>
                      <a:pt x="30" y="114"/>
                    </a:lnTo>
                    <a:lnTo>
                      <a:pt x="21" y="105"/>
                    </a:lnTo>
                    <a:lnTo>
                      <a:pt x="10" y="96"/>
                    </a:lnTo>
                    <a:lnTo>
                      <a:pt x="0" y="88"/>
                    </a:lnTo>
                    <a:lnTo>
                      <a:pt x="8" y="83"/>
                    </a:lnTo>
                    <a:lnTo>
                      <a:pt x="15" y="80"/>
                    </a:lnTo>
                    <a:lnTo>
                      <a:pt x="23" y="77"/>
                    </a:lnTo>
                    <a:lnTo>
                      <a:pt x="31" y="74"/>
                    </a:lnTo>
                    <a:lnTo>
                      <a:pt x="39" y="71"/>
                    </a:lnTo>
                    <a:lnTo>
                      <a:pt x="47" y="70"/>
                    </a:lnTo>
                    <a:lnTo>
                      <a:pt x="56" y="68"/>
                    </a:lnTo>
                    <a:lnTo>
                      <a:pt x="66" y="67"/>
                    </a:lnTo>
                    <a:lnTo>
                      <a:pt x="65" y="63"/>
                    </a:lnTo>
                    <a:lnTo>
                      <a:pt x="64" y="58"/>
                    </a:lnTo>
                    <a:lnTo>
                      <a:pt x="61" y="54"/>
                    </a:lnTo>
                    <a:lnTo>
                      <a:pt x="59" y="49"/>
                    </a:lnTo>
                    <a:lnTo>
                      <a:pt x="56" y="45"/>
                    </a:lnTo>
                    <a:lnTo>
                      <a:pt x="55" y="39"/>
                    </a:lnTo>
                    <a:lnTo>
                      <a:pt x="52" y="34"/>
                    </a:lnTo>
                    <a:lnTo>
                      <a:pt x="50" y="29"/>
                    </a:lnTo>
                    <a:lnTo>
                      <a:pt x="47" y="25"/>
                    </a:lnTo>
                    <a:lnTo>
                      <a:pt x="47" y="20"/>
                    </a:lnTo>
                    <a:lnTo>
                      <a:pt x="47" y="14"/>
                    </a:lnTo>
                    <a:lnTo>
                      <a:pt x="47" y="10"/>
                    </a:lnTo>
                    <a:lnTo>
                      <a:pt x="47" y="7"/>
                    </a:lnTo>
                    <a:lnTo>
                      <a:pt x="51" y="4"/>
                    </a:lnTo>
                    <a:lnTo>
                      <a:pt x="54" y="1"/>
                    </a:lnTo>
                    <a:lnTo>
                      <a:pt x="6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7" name="Freeform 86"/>
              <p:cNvSpPr>
                <a:spLocks/>
              </p:cNvSpPr>
              <p:nvPr/>
            </p:nvSpPr>
            <p:spPr bwMode="auto">
              <a:xfrm>
                <a:off x="5169" y="2076"/>
                <a:ext cx="147" cy="135"/>
              </a:xfrm>
              <a:custGeom>
                <a:avLst/>
                <a:gdLst>
                  <a:gd name="T0" fmla="*/ 0 w 356"/>
                  <a:gd name="T1" fmla="*/ 0 h 323"/>
                  <a:gd name="T2" fmla="*/ 0 w 356"/>
                  <a:gd name="T3" fmla="*/ 0 h 323"/>
                  <a:gd name="T4" fmla="*/ 0 w 356"/>
                  <a:gd name="T5" fmla="*/ 0 h 323"/>
                  <a:gd name="T6" fmla="*/ 0 w 356"/>
                  <a:gd name="T7" fmla="*/ 0 h 323"/>
                  <a:gd name="T8" fmla="*/ 0 w 356"/>
                  <a:gd name="T9" fmla="*/ 0 h 323"/>
                  <a:gd name="T10" fmla="*/ 0 w 356"/>
                  <a:gd name="T11" fmla="*/ 0 h 323"/>
                  <a:gd name="T12" fmla="*/ 0 w 356"/>
                  <a:gd name="T13" fmla="*/ 0 h 323"/>
                  <a:gd name="T14" fmla="*/ 0 w 356"/>
                  <a:gd name="T15" fmla="*/ 0 h 323"/>
                  <a:gd name="T16" fmla="*/ 0 w 356"/>
                  <a:gd name="T17" fmla="*/ 0 h 323"/>
                  <a:gd name="T18" fmla="*/ 0 w 356"/>
                  <a:gd name="T19" fmla="*/ 0 h 323"/>
                  <a:gd name="T20" fmla="*/ 0 w 356"/>
                  <a:gd name="T21" fmla="*/ 0 h 323"/>
                  <a:gd name="T22" fmla="*/ 0 w 356"/>
                  <a:gd name="T23" fmla="*/ 0 h 323"/>
                  <a:gd name="T24" fmla="*/ 0 w 356"/>
                  <a:gd name="T25" fmla="*/ 0 h 323"/>
                  <a:gd name="T26" fmla="*/ 0 w 356"/>
                  <a:gd name="T27" fmla="*/ 0 h 323"/>
                  <a:gd name="T28" fmla="*/ 0 w 356"/>
                  <a:gd name="T29" fmla="*/ 0 h 323"/>
                  <a:gd name="T30" fmla="*/ 0 w 356"/>
                  <a:gd name="T31" fmla="*/ 0 h 323"/>
                  <a:gd name="T32" fmla="*/ 0 w 356"/>
                  <a:gd name="T33" fmla="*/ 0 h 323"/>
                  <a:gd name="T34" fmla="*/ 0 w 356"/>
                  <a:gd name="T35" fmla="*/ 0 h 323"/>
                  <a:gd name="T36" fmla="*/ 0 w 356"/>
                  <a:gd name="T37" fmla="*/ 0 h 323"/>
                  <a:gd name="T38" fmla="*/ 0 w 356"/>
                  <a:gd name="T39" fmla="*/ 0 h 323"/>
                  <a:gd name="T40" fmla="*/ 0 w 356"/>
                  <a:gd name="T41" fmla="*/ 0 h 323"/>
                  <a:gd name="T42" fmla="*/ 0 w 356"/>
                  <a:gd name="T43" fmla="*/ 0 h 323"/>
                  <a:gd name="T44" fmla="*/ 0 w 356"/>
                  <a:gd name="T45" fmla="*/ 0 h 323"/>
                  <a:gd name="T46" fmla="*/ 0 w 356"/>
                  <a:gd name="T47" fmla="*/ 0 h 323"/>
                  <a:gd name="T48" fmla="*/ 0 w 356"/>
                  <a:gd name="T49" fmla="*/ 0 h 323"/>
                  <a:gd name="T50" fmla="*/ 0 w 356"/>
                  <a:gd name="T51" fmla="*/ 0 h 323"/>
                  <a:gd name="T52" fmla="*/ 0 w 356"/>
                  <a:gd name="T53" fmla="*/ 0 h 323"/>
                  <a:gd name="T54" fmla="*/ 0 w 356"/>
                  <a:gd name="T55" fmla="*/ 0 h 323"/>
                  <a:gd name="T56" fmla="*/ 0 w 356"/>
                  <a:gd name="T57" fmla="*/ 0 h 323"/>
                  <a:gd name="T58" fmla="*/ 0 w 356"/>
                  <a:gd name="T59" fmla="*/ 0 h 323"/>
                  <a:gd name="T60" fmla="*/ 0 w 356"/>
                  <a:gd name="T61" fmla="*/ 0 h 323"/>
                  <a:gd name="T62" fmla="*/ 0 w 356"/>
                  <a:gd name="T63" fmla="*/ 0 h 323"/>
                  <a:gd name="T64" fmla="*/ 0 w 356"/>
                  <a:gd name="T65" fmla="*/ 0 h 323"/>
                  <a:gd name="T66" fmla="*/ 0 w 356"/>
                  <a:gd name="T67" fmla="*/ 0 h 323"/>
                  <a:gd name="T68" fmla="*/ 0 w 356"/>
                  <a:gd name="T69" fmla="*/ 0 h 323"/>
                  <a:gd name="T70" fmla="*/ 0 w 356"/>
                  <a:gd name="T71" fmla="*/ 0 h 323"/>
                  <a:gd name="T72" fmla="*/ 0 w 356"/>
                  <a:gd name="T73" fmla="*/ 0 h 323"/>
                  <a:gd name="T74" fmla="*/ 0 w 356"/>
                  <a:gd name="T75" fmla="*/ 0 h 323"/>
                  <a:gd name="T76" fmla="*/ 0 w 356"/>
                  <a:gd name="T77" fmla="*/ 0 h 323"/>
                  <a:gd name="T78" fmla="*/ 0 w 356"/>
                  <a:gd name="T79" fmla="*/ 0 h 323"/>
                  <a:gd name="T80" fmla="*/ 0 w 356"/>
                  <a:gd name="T81" fmla="*/ 0 h 323"/>
                  <a:gd name="T82" fmla="*/ 0 w 356"/>
                  <a:gd name="T83" fmla="*/ 0 h 323"/>
                  <a:gd name="T84" fmla="*/ 0 w 356"/>
                  <a:gd name="T85" fmla="*/ 0 h 323"/>
                  <a:gd name="T86" fmla="*/ 0 w 356"/>
                  <a:gd name="T87" fmla="*/ 0 h 323"/>
                  <a:gd name="T88" fmla="*/ 0 w 356"/>
                  <a:gd name="T89" fmla="*/ 0 h 323"/>
                  <a:gd name="T90" fmla="*/ 0 w 356"/>
                  <a:gd name="T91" fmla="*/ 0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6"/>
                  <a:gd name="T139" fmla="*/ 0 h 323"/>
                  <a:gd name="T140" fmla="*/ 356 w 356"/>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6" h="323">
                    <a:moveTo>
                      <a:pt x="214" y="2"/>
                    </a:moveTo>
                    <a:lnTo>
                      <a:pt x="219" y="2"/>
                    </a:lnTo>
                    <a:lnTo>
                      <a:pt x="226" y="2"/>
                    </a:lnTo>
                    <a:lnTo>
                      <a:pt x="235" y="2"/>
                    </a:lnTo>
                    <a:lnTo>
                      <a:pt x="245" y="2"/>
                    </a:lnTo>
                    <a:lnTo>
                      <a:pt x="254" y="1"/>
                    </a:lnTo>
                    <a:lnTo>
                      <a:pt x="264" y="0"/>
                    </a:lnTo>
                    <a:lnTo>
                      <a:pt x="274" y="0"/>
                    </a:lnTo>
                    <a:lnTo>
                      <a:pt x="283" y="0"/>
                    </a:lnTo>
                    <a:lnTo>
                      <a:pt x="292" y="0"/>
                    </a:lnTo>
                    <a:lnTo>
                      <a:pt x="301" y="1"/>
                    </a:lnTo>
                    <a:lnTo>
                      <a:pt x="306" y="3"/>
                    </a:lnTo>
                    <a:lnTo>
                      <a:pt x="311" y="7"/>
                    </a:lnTo>
                    <a:lnTo>
                      <a:pt x="314" y="9"/>
                    </a:lnTo>
                    <a:lnTo>
                      <a:pt x="315" y="15"/>
                    </a:lnTo>
                    <a:lnTo>
                      <a:pt x="312" y="19"/>
                    </a:lnTo>
                    <a:lnTo>
                      <a:pt x="309" y="28"/>
                    </a:lnTo>
                    <a:lnTo>
                      <a:pt x="297" y="27"/>
                    </a:lnTo>
                    <a:lnTo>
                      <a:pt x="285" y="28"/>
                    </a:lnTo>
                    <a:lnTo>
                      <a:pt x="274" y="28"/>
                    </a:lnTo>
                    <a:lnTo>
                      <a:pt x="264" y="30"/>
                    </a:lnTo>
                    <a:lnTo>
                      <a:pt x="253" y="33"/>
                    </a:lnTo>
                    <a:lnTo>
                      <a:pt x="243" y="36"/>
                    </a:lnTo>
                    <a:lnTo>
                      <a:pt x="232" y="40"/>
                    </a:lnTo>
                    <a:lnTo>
                      <a:pt x="223" y="47"/>
                    </a:lnTo>
                    <a:lnTo>
                      <a:pt x="212" y="52"/>
                    </a:lnTo>
                    <a:lnTo>
                      <a:pt x="202" y="57"/>
                    </a:lnTo>
                    <a:lnTo>
                      <a:pt x="192" y="65"/>
                    </a:lnTo>
                    <a:lnTo>
                      <a:pt x="184" y="72"/>
                    </a:lnTo>
                    <a:lnTo>
                      <a:pt x="175" y="80"/>
                    </a:lnTo>
                    <a:lnTo>
                      <a:pt x="167" y="88"/>
                    </a:lnTo>
                    <a:lnTo>
                      <a:pt x="159" y="96"/>
                    </a:lnTo>
                    <a:lnTo>
                      <a:pt x="151" y="106"/>
                    </a:lnTo>
                    <a:lnTo>
                      <a:pt x="161" y="106"/>
                    </a:lnTo>
                    <a:lnTo>
                      <a:pt x="174" y="103"/>
                    </a:lnTo>
                    <a:lnTo>
                      <a:pt x="187" y="100"/>
                    </a:lnTo>
                    <a:lnTo>
                      <a:pt x="200" y="95"/>
                    </a:lnTo>
                    <a:lnTo>
                      <a:pt x="213" y="90"/>
                    </a:lnTo>
                    <a:lnTo>
                      <a:pt x="227" y="84"/>
                    </a:lnTo>
                    <a:lnTo>
                      <a:pt x="241" y="76"/>
                    </a:lnTo>
                    <a:lnTo>
                      <a:pt x="255" y="72"/>
                    </a:lnTo>
                    <a:lnTo>
                      <a:pt x="268" y="66"/>
                    </a:lnTo>
                    <a:lnTo>
                      <a:pt x="282" y="62"/>
                    </a:lnTo>
                    <a:lnTo>
                      <a:pt x="294" y="59"/>
                    </a:lnTo>
                    <a:lnTo>
                      <a:pt x="308" y="59"/>
                    </a:lnTo>
                    <a:lnTo>
                      <a:pt x="320" y="60"/>
                    </a:lnTo>
                    <a:lnTo>
                      <a:pt x="331" y="66"/>
                    </a:lnTo>
                    <a:lnTo>
                      <a:pt x="342" y="73"/>
                    </a:lnTo>
                    <a:lnTo>
                      <a:pt x="354" y="85"/>
                    </a:lnTo>
                    <a:lnTo>
                      <a:pt x="345" y="85"/>
                    </a:lnTo>
                    <a:lnTo>
                      <a:pt x="338" y="82"/>
                    </a:lnTo>
                    <a:lnTo>
                      <a:pt x="333" y="79"/>
                    </a:lnTo>
                    <a:lnTo>
                      <a:pt x="329" y="78"/>
                    </a:lnTo>
                    <a:lnTo>
                      <a:pt x="323" y="78"/>
                    </a:lnTo>
                    <a:lnTo>
                      <a:pt x="320" y="81"/>
                    </a:lnTo>
                    <a:lnTo>
                      <a:pt x="321" y="88"/>
                    </a:lnTo>
                    <a:lnTo>
                      <a:pt x="327" y="93"/>
                    </a:lnTo>
                    <a:lnTo>
                      <a:pt x="334" y="95"/>
                    </a:lnTo>
                    <a:lnTo>
                      <a:pt x="341" y="98"/>
                    </a:lnTo>
                    <a:lnTo>
                      <a:pt x="348" y="101"/>
                    </a:lnTo>
                    <a:lnTo>
                      <a:pt x="354" y="105"/>
                    </a:lnTo>
                    <a:lnTo>
                      <a:pt x="355" y="108"/>
                    </a:lnTo>
                    <a:lnTo>
                      <a:pt x="356" y="111"/>
                    </a:lnTo>
                    <a:lnTo>
                      <a:pt x="356" y="115"/>
                    </a:lnTo>
                    <a:lnTo>
                      <a:pt x="356" y="122"/>
                    </a:lnTo>
                    <a:lnTo>
                      <a:pt x="349" y="120"/>
                    </a:lnTo>
                    <a:lnTo>
                      <a:pt x="343" y="118"/>
                    </a:lnTo>
                    <a:lnTo>
                      <a:pt x="337" y="117"/>
                    </a:lnTo>
                    <a:lnTo>
                      <a:pt x="331" y="118"/>
                    </a:lnTo>
                    <a:lnTo>
                      <a:pt x="326" y="119"/>
                    </a:lnTo>
                    <a:lnTo>
                      <a:pt x="323" y="123"/>
                    </a:lnTo>
                    <a:lnTo>
                      <a:pt x="321" y="128"/>
                    </a:lnTo>
                    <a:lnTo>
                      <a:pt x="324" y="135"/>
                    </a:lnTo>
                    <a:lnTo>
                      <a:pt x="330" y="132"/>
                    </a:lnTo>
                    <a:lnTo>
                      <a:pt x="335" y="132"/>
                    </a:lnTo>
                    <a:lnTo>
                      <a:pt x="338" y="135"/>
                    </a:lnTo>
                    <a:lnTo>
                      <a:pt x="340" y="141"/>
                    </a:lnTo>
                    <a:lnTo>
                      <a:pt x="340" y="145"/>
                    </a:lnTo>
                    <a:lnTo>
                      <a:pt x="341" y="151"/>
                    </a:lnTo>
                    <a:lnTo>
                      <a:pt x="341" y="158"/>
                    </a:lnTo>
                    <a:lnTo>
                      <a:pt x="341" y="164"/>
                    </a:lnTo>
                    <a:lnTo>
                      <a:pt x="321" y="162"/>
                    </a:lnTo>
                    <a:lnTo>
                      <a:pt x="301" y="163"/>
                    </a:lnTo>
                    <a:lnTo>
                      <a:pt x="280" y="165"/>
                    </a:lnTo>
                    <a:lnTo>
                      <a:pt x="262" y="170"/>
                    </a:lnTo>
                    <a:lnTo>
                      <a:pt x="243" y="175"/>
                    </a:lnTo>
                    <a:lnTo>
                      <a:pt x="225" y="182"/>
                    </a:lnTo>
                    <a:lnTo>
                      <a:pt x="207" y="189"/>
                    </a:lnTo>
                    <a:lnTo>
                      <a:pt x="190" y="200"/>
                    </a:lnTo>
                    <a:lnTo>
                      <a:pt x="172" y="209"/>
                    </a:lnTo>
                    <a:lnTo>
                      <a:pt x="155" y="220"/>
                    </a:lnTo>
                    <a:lnTo>
                      <a:pt x="138" y="230"/>
                    </a:lnTo>
                    <a:lnTo>
                      <a:pt x="121" y="241"/>
                    </a:lnTo>
                    <a:lnTo>
                      <a:pt x="103" y="250"/>
                    </a:lnTo>
                    <a:lnTo>
                      <a:pt x="86" y="260"/>
                    </a:lnTo>
                    <a:lnTo>
                      <a:pt x="67" y="267"/>
                    </a:lnTo>
                    <a:lnTo>
                      <a:pt x="49" y="276"/>
                    </a:lnTo>
                    <a:lnTo>
                      <a:pt x="41" y="280"/>
                    </a:lnTo>
                    <a:lnTo>
                      <a:pt x="37" y="285"/>
                    </a:lnTo>
                    <a:lnTo>
                      <a:pt x="33" y="293"/>
                    </a:lnTo>
                    <a:lnTo>
                      <a:pt x="30" y="300"/>
                    </a:lnTo>
                    <a:lnTo>
                      <a:pt x="25" y="307"/>
                    </a:lnTo>
                    <a:lnTo>
                      <a:pt x="21" y="314"/>
                    </a:lnTo>
                    <a:lnTo>
                      <a:pt x="15" y="319"/>
                    </a:lnTo>
                    <a:lnTo>
                      <a:pt x="7" y="323"/>
                    </a:lnTo>
                    <a:lnTo>
                      <a:pt x="2" y="307"/>
                    </a:lnTo>
                    <a:lnTo>
                      <a:pt x="1" y="292"/>
                    </a:lnTo>
                    <a:lnTo>
                      <a:pt x="0" y="274"/>
                    </a:lnTo>
                    <a:lnTo>
                      <a:pt x="1" y="257"/>
                    </a:lnTo>
                    <a:lnTo>
                      <a:pt x="2" y="239"/>
                    </a:lnTo>
                    <a:lnTo>
                      <a:pt x="6" y="221"/>
                    </a:lnTo>
                    <a:lnTo>
                      <a:pt x="11" y="203"/>
                    </a:lnTo>
                    <a:lnTo>
                      <a:pt x="18" y="186"/>
                    </a:lnTo>
                    <a:lnTo>
                      <a:pt x="25" y="169"/>
                    </a:lnTo>
                    <a:lnTo>
                      <a:pt x="34" y="154"/>
                    </a:lnTo>
                    <a:lnTo>
                      <a:pt x="45" y="141"/>
                    </a:lnTo>
                    <a:lnTo>
                      <a:pt x="58" y="130"/>
                    </a:lnTo>
                    <a:lnTo>
                      <a:pt x="72" y="120"/>
                    </a:lnTo>
                    <a:lnTo>
                      <a:pt x="89" y="113"/>
                    </a:lnTo>
                    <a:lnTo>
                      <a:pt x="106" y="108"/>
                    </a:lnTo>
                    <a:lnTo>
                      <a:pt x="126" y="106"/>
                    </a:lnTo>
                    <a:lnTo>
                      <a:pt x="130" y="98"/>
                    </a:lnTo>
                    <a:lnTo>
                      <a:pt x="134" y="91"/>
                    </a:lnTo>
                    <a:lnTo>
                      <a:pt x="139" y="83"/>
                    </a:lnTo>
                    <a:lnTo>
                      <a:pt x="143" y="75"/>
                    </a:lnTo>
                    <a:lnTo>
                      <a:pt x="147" y="66"/>
                    </a:lnTo>
                    <a:lnTo>
                      <a:pt x="151" y="58"/>
                    </a:lnTo>
                    <a:lnTo>
                      <a:pt x="154" y="50"/>
                    </a:lnTo>
                    <a:lnTo>
                      <a:pt x="160" y="42"/>
                    </a:lnTo>
                    <a:lnTo>
                      <a:pt x="163" y="34"/>
                    </a:lnTo>
                    <a:lnTo>
                      <a:pt x="168" y="27"/>
                    </a:lnTo>
                    <a:lnTo>
                      <a:pt x="173" y="19"/>
                    </a:lnTo>
                    <a:lnTo>
                      <a:pt x="180" y="15"/>
                    </a:lnTo>
                    <a:lnTo>
                      <a:pt x="187" y="9"/>
                    </a:lnTo>
                    <a:lnTo>
                      <a:pt x="194" y="5"/>
                    </a:lnTo>
                    <a:lnTo>
                      <a:pt x="203" y="2"/>
                    </a:lnTo>
                    <a:lnTo>
                      <a:pt x="21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8" name="Freeform 87"/>
              <p:cNvSpPr>
                <a:spLocks/>
              </p:cNvSpPr>
              <p:nvPr/>
            </p:nvSpPr>
            <p:spPr bwMode="auto">
              <a:xfrm>
                <a:off x="5668" y="2076"/>
                <a:ext cx="115" cy="138"/>
              </a:xfrm>
              <a:custGeom>
                <a:avLst/>
                <a:gdLst>
                  <a:gd name="T0" fmla="*/ 0 w 277"/>
                  <a:gd name="T1" fmla="*/ 0 h 330"/>
                  <a:gd name="T2" fmla="*/ 0 w 277"/>
                  <a:gd name="T3" fmla="*/ 0 h 330"/>
                  <a:gd name="T4" fmla="*/ 0 w 277"/>
                  <a:gd name="T5" fmla="*/ 0 h 330"/>
                  <a:gd name="T6" fmla="*/ 0 w 277"/>
                  <a:gd name="T7" fmla="*/ 0 h 330"/>
                  <a:gd name="T8" fmla="*/ 0 w 277"/>
                  <a:gd name="T9" fmla="*/ 0 h 330"/>
                  <a:gd name="T10" fmla="*/ 0 w 277"/>
                  <a:gd name="T11" fmla="*/ 0 h 330"/>
                  <a:gd name="T12" fmla="*/ 0 w 277"/>
                  <a:gd name="T13" fmla="*/ 0 h 330"/>
                  <a:gd name="T14" fmla="*/ 0 w 277"/>
                  <a:gd name="T15" fmla="*/ 0 h 330"/>
                  <a:gd name="T16" fmla="*/ 0 w 277"/>
                  <a:gd name="T17" fmla="*/ 0 h 330"/>
                  <a:gd name="T18" fmla="*/ 0 w 277"/>
                  <a:gd name="T19" fmla="*/ 0 h 330"/>
                  <a:gd name="T20" fmla="*/ 0 w 277"/>
                  <a:gd name="T21" fmla="*/ 0 h 330"/>
                  <a:gd name="T22" fmla="*/ 0 w 277"/>
                  <a:gd name="T23" fmla="*/ 0 h 330"/>
                  <a:gd name="T24" fmla="*/ 0 w 277"/>
                  <a:gd name="T25" fmla="*/ 0 h 330"/>
                  <a:gd name="T26" fmla="*/ 0 w 277"/>
                  <a:gd name="T27" fmla="*/ 0 h 330"/>
                  <a:gd name="T28" fmla="*/ 0 w 277"/>
                  <a:gd name="T29" fmla="*/ 0 h 330"/>
                  <a:gd name="T30" fmla="*/ 0 w 277"/>
                  <a:gd name="T31" fmla="*/ 0 h 330"/>
                  <a:gd name="T32" fmla="*/ 0 w 277"/>
                  <a:gd name="T33" fmla="*/ 0 h 330"/>
                  <a:gd name="T34" fmla="*/ 0 w 277"/>
                  <a:gd name="T35" fmla="*/ 0 h 330"/>
                  <a:gd name="T36" fmla="*/ 0 w 277"/>
                  <a:gd name="T37" fmla="*/ 0 h 330"/>
                  <a:gd name="T38" fmla="*/ 0 w 277"/>
                  <a:gd name="T39" fmla="*/ 0 h 330"/>
                  <a:gd name="T40" fmla="*/ 0 w 277"/>
                  <a:gd name="T41" fmla="*/ 0 h 330"/>
                  <a:gd name="T42" fmla="*/ 0 w 277"/>
                  <a:gd name="T43" fmla="*/ 0 h 330"/>
                  <a:gd name="T44" fmla="*/ 0 w 277"/>
                  <a:gd name="T45" fmla="*/ 0 h 330"/>
                  <a:gd name="T46" fmla="*/ 0 w 277"/>
                  <a:gd name="T47" fmla="*/ 0 h 330"/>
                  <a:gd name="T48" fmla="*/ 0 w 277"/>
                  <a:gd name="T49" fmla="*/ 0 h 330"/>
                  <a:gd name="T50" fmla="*/ 0 w 277"/>
                  <a:gd name="T51" fmla="*/ 0 h 330"/>
                  <a:gd name="T52" fmla="*/ 0 w 277"/>
                  <a:gd name="T53" fmla="*/ 0 h 330"/>
                  <a:gd name="T54" fmla="*/ 0 w 277"/>
                  <a:gd name="T55" fmla="*/ 0 h 330"/>
                  <a:gd name="T56" fmla="*/ 0 w 277"/>
                  <a:gd name="T57" fmla="*/ 0 h 330"/>
                  <a:gd name="T58" fmla="*/ 0 w 277"/>
                  <a:gd name="T59" fmla="*/ 0 h 330"/>
                  <a:gd name="T60" fmla="*/ 0 w 277"/>
                  <a:gd name="T61" fmla="*/ 0 h 330"/>
                  <a:gd name="T62" fmla="*/ 0 w 277"/>
                  <a:gd name="T63" fmla="*/ 0 h 330"/>
                  <a:gd name="T64" fmla="*/ 0 w 277"/>
                  <a:gd name="T65" fmla="*/ 0 h 330"/>
                  <a:gd name="T66" fmla="*/ 0 w 277"/>
                  <a:gd name="T67" fmla="*/ 0 h 330"/>
                  <a:gd name="T68" fmla="*/ 0 w 277"/>
                  <a:gd name="T69" fmla="*/ 0 h 330"/>
                  <a:gd name="T70" fmla="*/ 0 w 277"/>
                  <a:gd name="T71" fmla="*/ 0 h 330"/>
                  <a:gd name="T72" fmla="*/ 0 w 277"/>
                  <a:gd name="T73" fmla="*/ 0 h 330"/>
                  <a:gd name="T74" fmla="*/ 0 w 277"/>
                  <a:gd name="T75" fmla="*/ 0 h 330"/>
                  <a:gd name="T76" fmla="*/ 0 w 277"/>
                  <a:gd name="T77" fmla="*/ 0 h 330"/>
                  <a:gd name="T78" fmla="*/ 0 w 277"/>
                  <a:gd name="T79" fmla="*/ 0 h 330"/>
                  <a:gd name="T80" fmla="*/ 0 w 277"/>
                  <a:gd name="T81" fmla="*/ 0 h 330"/>
                  <a:gd name="T82" fmla="*/ 0 w 277"/>
                  <a:gd name="T83" fmla="*/ 0 h 330"/>
                  <a:gd name="T84" fmla="*/ 0 w 277"/>
                  <a:gd name="T85" fmla="*/ 0 h 330"/>
                  <a:gd name="T86" fmla="*/ 0 w 277"/>
                  <a:gd name="T87" fmla="*/ 0 h 330"/>
                  <a:gd name="T88" fmla="*/ 0 w 277"/>
                  <a:gd name="T89" fmla="*/ 0 h 330"/>
                  <a:gd name="T90" fmla="*/ 0 w 277"/>
                  <a:gd name="T91" fmla="*/ 0 h 330"/>
                  <a:gd name="T92" fmla="*/ 0 w 277"/>
                  <a:gd name="T93" fmla="*/ 0 h 330"/>
                  <a:gd name="T94" fmla="*/ 0 w 277"/>
                  <a:gd name="T95" fmla="*/ 0 h 330"/>
                  <a:gd name="T96" fmla="*/ 0 w 277"/>
                  <a:gd name="T97" fmla="*/ 0 h 330"/>
                  <a:gd name="T98" fmla="*/ 0 w 277"/>
                  <a:gd name="T99" fmla="*/ 0 h 330"/>
                  <a:gd name="T100" fmla="*/ 0 w 277"/>
                  <a:gd name="T101" fmla="*/ 0 h 330"/>
                  <a:gd name="T102" fmla="*/ 0 w 277"/>
                  <a:gd name="T103" fmla="*/ 0 h 330"/>
                  <a:gd name="T104" fmla="*/ 0 w 277"/>
                  <a:gd name="T105" fmla="*/ 0 h 3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7"/>
                  <a:gd name="T160" fmla="*/ 0 h 330"/>
                  <a:gd name="T161" fmla="*/ 277 w 277"/>
                  <a:gd name="T162" fmla="*/ 330 h 3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7" h="330">
                    <a:moveTo>
                      <a:pt x="176" y="0"/>
                    </a:moveTo>
                    <a:lnTo>
                      <a:pt x="182" y="2"/>
                    </a:lnTo>
                    <a:lnTo>
                      <a:pt x="190" y="5"/>
                    </a:lnTo>
                    <a:lnTo>
                      <a:pt x="195" y="7"/>
                    </a:lnTo>
                    <a:lnTo>
                      <a:pt x="203" y="10"/>
                    </a:lnTo>
                    <a:lnTo>
                      <a:pt x="209" y="13"/>
                    </a:lnTo>
                    <a:lnTo>
                      <a:pt x="216" y="16"/>
                    </a:lnTo>
                    <a:lnTo>
                      <a:pt x="223" y="18"/>
                    </a:lnTo>
                    <a:lnTo>
                      <a:pt x="231" y="23"/>
                    </a:lnTo>
                    <a:lnTo>
                      <a:pt x="237" y="26"/>
                    </a:lnTo>
                    <a:lnTo>
                      <a:pt x="244" y="30"/>
                    </a:lnTo>
                    <a:lnTo>
                      <a:pt x="250" y="35"/>
                    </a:lnTo>
                    <a:lnTo>
                      <a:pt x="256" y="40"/>
                    </a:lnTo>
                    <a:lnTo>
                      <a:pt x="262" y="45"/>
                    </a:lnTo>
                    <a:lnTo>
                      <a:pt x="267" y="51"/>
                    </a:lnTo>
                    <a:lnTo>
                      <a:pt x="272" y="57"/>
                    </a:lnTo>
                    <a:lnTo>
                      <a:pt x="277" y="65"/>
                    </a:lnTo>
                    <a:lnTo>
                      <a:pt x="265" y="56"/>
                    </a:lnTo>
                    <a:lnTo>
                      <a:pt x="253" y="51"/>
                    </a:lnTo>
                    <a:lnTo>
                      <a:pt x="241" y="47"/>
                    </a:lnTo>
                    <a:lnTo>
                      <a:pt x="229" y="45"/>
                    </a:lnTo>
                    <a:lnTo>
                      <a:pt x="216" y="45"/>
                    </a:lnTo>
                    <a:lnTo>
                      <a:pt x="203" y="45"/>
                    </a:lnTo>
                    <a:lnTo>
                      <a:pt x="191" y="47"/>
                    </a:lnTo>
                    <a:lnTo>
                      <a:pt x="179" y="51"/>
                    </a:lnTo>
                    <a:lnTo>
                      <a:pt x="166" y="54"/>
                    </a:lnTo>
                    <a:lnTo>
                      <a:pt x="154" y="60"/>
                    </a:lnTo>
                    <a:lnTo>
                      <a:pt x="142" y="65"/>
                    </a:lnTo>
                    <a:lnTo>
                      <a:pt x="132" y="73"/>
                    </a:lnTo>
                    <a:lnTo>
                      <a:pt x="121" y="81"/>
                    </a:lnTo>
                    <a:lnTo>
                      <a:pt x="112" y="89"/>
                    </a:lnTo>
                    <a:lnTo>
                      <a:pt x="102" y="97"/>
                    </a:lnTo>
                    <a:lnTo>
                      <a:pt x="96" y="108"/>
                    </a:lnTo>
                    <a:lnTo>
                      <a:pt x="101" y="104"/>
                    </a:lnTo>
                    <a:lnTo>
                      <a:pt x="108" y="101"/>
                    </a:lnTo>
                    <a:lnTo>
                      <a:pt x="116" y="97"/>
                    </a:lnTo>
                    <a:lnTo>
                      <a:pt x="124" y="94"/>
                    </a:lnTo>
                    <a:lnTo>
                      <a:pt x="132" y="91"/>
                    </a:lnTo>
                    <a:lnTo>
                      <a:pt x="139" y="88"/>
                    </a:lnTo>
                    <a:lnTo>
                      <a:pt x="147" y="85"/>
                    </a:lnTo>
                    <a:lnTo>
                      <a:pt x="155" y="83"/>
                    </a:lnTo>
                    <a:lnTo>
                      <a:pt x="162" y="80"/>
                    </a:lnTo>
                    <a:lnTo>
                      <a:pt x="171" y="77"/>
                    </a:lnTo>
                    <a:lnTo>
                      <a:pt x="178" y="75"/>
                    </a:lnTo>
                    <a:lnTo>
                      <a:pt x="187" y="75"/>
                    </a:lnTo>
                    <a:lnTo>
                      <a:pt x="195" y="75"/>
                    </a:lnTo>
                    <a:lnTo>
                      <a:pt x="202" y="76"/>
                    </a:lnTo>
                    <a:lnTo>
                      <a:pt x="210" y="77"/>
                    </a:lnTo>
                    <a:lnTo>
                      <a:pt x="218" y="81"/>
                    </a:lnTo>
                    <a:lnTo>
                      <a:pt x="209" y="81"/>
                    </a:lnTo>
                    <a:lnTo>
                      <a:pt x="199" y="82"/>
                    </a:lnTo>
                    <a:lnTo>
                      <a:pt x="190" y="83"/>
                    </a:lnTo>
                    <a:lnTo>
                      <a:pt x="181" y="86"/>
                    </a:lnTo>
                    <a:lnTo>
                      <a:pt x="172" y="89"/>
                    </a:lnTo>
                    <a:lnTo>
                      <a:pt x="162" y="92"/>
                    </a:lnTo>
                    <a:lnTo>
                      <a:pt x="153" y="96"/>
                    </a:lnTo>
                    <a:lnTo>
                      <a:pt x="143" y="101"/>
                    </a:lnTo>
                    <a:lnTo>
                      <a:pt x="134" y="107"/>
                    </a:lnTo>
                    <a:lnTo>
                      <a:pt x="125" y="111"/>
                    </a:lnTo>
                    <a:lnTo>
                      <a:pt x="115" y="118"/>
                    </a:lnTo>
                    <a:lnTo>
                      <a:pt x="106" y="124"/>
                    </a:lnTo>
                    <a:lnTo>
                      <a:pt x="97" y="130"/>
                    </a:lnTo>
                    <a:lnTo>
                      <a:pt x="87" y="137"/>
                    </a:lnTo>
                    <a:lnTo>
                      <a:pt x="79" y="144"/>
                    </a:lnTo>
                    <a:lnTo>
                      <a:pt x="71" y="151"/>
                    </a:lnTo>
                    <a:lnTo>
                      <a:pt x="78" y="148"/>
                    </a:lnTo>
                    <a:lnTo>
                      <a:pt x="86" y="146"/>
                    </a:lnTo>
                    <a:lnTo>
                      <a:pt x="95" y="143"/>
                    </a:lnTo>
                    <a:lnTo>
                      <a:pt x="104" y="140"/>
                    </a:lnTo>
                    <a:lnTo>
                      <a:pt x="113" y="135"/>
                    </a:lnTo>
                    <a:lnTo>
                      <a:pt x="122" y="132"/>
                    </a:lnTo>
                    <a:lnTo>
                      <a:pt x="132" y="129"/>
                    </a:lnTo>
                    <a:lnTo>
                      <a:pt x="142" y="127"/>
                    </a:lnTo>
                    <a:lnTo>
                      <a:pt x="152" y="123"/>
                    </a:lnTo>
                    <a:lnTo>
                      <a:pt x="161" y="121"/>
                    </a:lnTo>
                    <a:lnTo>
                      <a:pt x="170" y="120"/>
                    </a:lnTo>
                    <a:lnTo>
                      <a:pt x="179" y="121"/>
                    </a:lnTo>
                    <a:lnTo>
                      <a:pt x="188" y="121"/>
                    </a:lnTo>
                    <a:lnTo>
                      <a:pt x="196" y="124"/>
                    </a:lnTo>
                    <a:lnTo>
                      <a:pt x="203" y="128"/>
                    </a:lnTo>
                    <a:lnTo>
                      <a:pt x="211" y="135"/>
                    </a:lnTo>
                    <a:lnTo>
                      <a:pt x="199" y="135"/>
                    </a:lnTo>
                    <a:lnTo>
                      <a:pt x="189" y="138"/>
                    </a:lnTo>
                    <a:lnTo>
                      <a:pt x="178" y="140"/>
                    </a:lnTo>
                    <a:lnTo>
                      <a:pt x="168" y="143"/>
                    </a:lnTo>
                    <a:lnTo>
                      <a:pt x="157" y="146"/>
                    </a:lnTo>
                    <a:lnTo>
                      <a:pt x="146" y="149"/>
                    </a:lnTo>
                    <a:lnTo>
                      <a:pt x="136" y="153"/>
                    </a:lnTo>
                    <a:lnTo>
                      <a:pt x="125" y="158"/>
                    </a:lnTo>
                    <a:lnTo>
                      <a:pt x="116" y="163"/>
                    </a:lnTo>
                    <a:lnTo>
                      <a:pt x="105" y="167"/>
                    </a:lnTo>
                    <a:lnTo>
                      <a:pt x="95" y="172"/>
                    </a:lnTo>
                    <a:lnTo>
                      <a:pt x="86" y="178"/>
                    </a:lnTo>
                    <a:lnTo>
                      <a:pt x="77" y="184"/>
                    </a:lnTo>
                    <a:lnTo>
                      <a:pt x="68" y="188"/>
                    </a:lnTo>
                    <a:lnTo>
                      <a:pt x="60" y="195"/>
                    </a:lnTo>
                    <a:lnTo>
                      <a:pt x="53" y="201"/>
                    </a:lnTo>
                    <a:lnTo>
                      <a:pt x="46" y="201"/>
                    </a:lnTo>
                    <a:lnTo>
                      <a:pt x="42" y="203"/>
                    </a:lnTo>
                    <a:lnTo>
                      <a:pt x="38" y="206"/>
                    </a:lnTo>
                    <a:lnTo>
                      <a:pt x="36" y="212"/>
                    </a:lnTo>
                    <a:lnTo>
                      <a:pt x="35" y="217"/>
                    </a:lnTo>
                    <a:lnTo>
                      <a:pt x="35" y="222"/>
                    </a:lnTo>
                    <a:lnTo>
                      <a:pt x="37" y="227"/>
                    </a:lnTo>
                    <a:lnTo>
                      <a:pt x="40" y="234"/>
                    </a:lnTo>
                    <a:lnTo>
                      <a:pt x="45" y="226"/>
                    </a:lnTo>
                    <a:lnTo>
                      <a:pt x="52" y="222"/>
                    </a:lnTo>
                    <a:lnTo>
                      <a:pt x="60" y="215"/>
                    </a:lnTo>
                    <a:lnTo>
                      <a:pt x="68" y="210"/>
                    </a:lnTo>
                    <a:lnTo>
                      <a:pt x="76" y="205"/>
                    </a:lnTo>
                    <a:lnTo>
                      <a:pt x="83" y="200"/>
                    </a:lnTo>
                    <a:lnTo>
                      <a:pt x="92" y="195"/>
                    </a:lnTo>
                    <a:lnTo>
                      <a:pt x="100" y="192"/>
                    </a:lnTo>
                    <a:lnTo>
                      <a:pt x="108" y="187"/>
                    </a:lnTo>
                    <a:lnTo>
                      <a:pt x="117" y="185"/>
                    </a:lnTo>
                    <a:lnTo>
                      <a:pt x="125" y="183"/>
                    </a:lnTo>
                    <a:lnTo>
                      <a:pt x="134" y="182"/>
                    </a:lnTo>
                    <a:lnTo>
                      <a:pt x="143" y="180"/>
                    </a:lnTo>
                    <a:lnTo>
                      <a:pt x="152" y="181"/>
                    </a:lnTo>
                    <a:lnTo>
                      <a:pt x="160" y="182"/>
                    </a:lnTo>
                    <a:lnTo>
                      <a:pt x="169" y="184"/>
                    </a:lnTo>
                    <a:lnTo>
                      <a:pt x="162" y="186"/>
                    </a:lnTo>
                    <a:lnTo>
                      <a:pt x="157" y="187"/>
                    </a:lnTo>
                    <a:lnTo>
                      <a:pt x="153" y="189"/>
                    </a:lnTo>
                    <a:lnTo>
                      <a:pt x="147" y="192"/>
                    </a:lnTo>
                    <a:lnTo>
                      <a:pt x="142" y="195"/>
                    </a:lnTo>
                    <a:lnTo>
                      <a:pt x="137" y="197"/>
                    </a:lnTo>
                    <a:lnTo>
                      <a:pt x="132" y="200"/>
                    </a:lnTo>
                    <a:lnTo>
                      <a:pt x="126" y="203"/>
                    </a:lnTo>
                    <a:lnTo>
                      <a:pt x="121" y="205"/>
                    </a:lnTo>
                    <a:lnTo>
                      <a:pt x="116" y="207"/>
                    </a:lnTo>
                    <a:lnTo>
                      <a:pt x="111" y="210"/>
                    </a:lnTo>
                    <a:lnTo>
                      <a:pt x="106" y="213"/>
                    </a:lnTo>
                    <a:lnTo>
                      <a:pt x="100" y="215"/>
                    </a:lnTo>
                    <a:lnTo>
                      <a:pt x="96" y="218"/>
                    </a:lnTo>
                    <a:lnTo>
                      <a:pt x="90" y="221"/>
                    </a:lnTo>
                    <a:lnTo>
                      <a:pt x="85" y="223"/>
                    </a:lnTo>
                    <a:lnTo>
                      <a:pt x="87" y="227"/>
                    </a:lnTo>
                    <a:lnTo>
                      <a:pt x="91" y="231"/>
                    </a:lnTo>
                    <a:lnTo>
                      <a:pt x="96" y="234"/>
                    </a:lnTo>
                    <a:lnTo>
                      <a:pt x="100" y="235"/>
                    </a:lnTo>
                    <a:lnTo>
                      <a:pt x="106" y="234"/>
                    </a:lnTo>
                    <a:lnTo>
                      <a:pt x="111" y="233"/>
                    </a:lnTo>
                    <a:lnTo>
                      <a:pt x="117" y="231"/>
                    </a:lnTo>
                    <a:lnTo>
                      <a:pt x="124" y="229"/>
                    </a:lnTo>
                    <a:lnTo>
                      <a:pt x="130" y="225"/>
                    </a:lnTo>
                    <a:lnTo>
                      <a:pt x="137" y="223"/>
                    </a:lnTo>
                    <a:lnTo>
                      <a:pt x="143" y="221"/>
                    </a:lnTo>
                    <a:lnTo>
                      <a:pt x="150" y="219"/>
                    </a:lnTo>
                    <a:lnTo>
                      <a:pt x="156" y="217"/>
                    </a:lnTo>
                    <a:lnTo>
                      <a:pt x="162" y="217"/>
                    </a:lnTo>
                    <a:lnTo>
                      <a:pt x="168" y="217"/>
                    </a:lnTo>
                    <a:lnTo>
                      <a:pt x="175" y="220"/>
                    </a:lnTo>
                    <a:lnTo>
                      <a:pt x="171" y="224"/>
                    </a:lnTo>
                    <a:lnTo>
                      <a:pt x="166" y="227"/>
                    </a:lnTo>
                    <a:lnTo>
                      <a:pt x="160" y="230"/>
                    </a:lnTo>
                    <a:lnTo>
                      <a:pt x="155" y="234"/>
                    </a:lnTo>
                    <a:lnTo>
                      <a:pt x="148" y="235"/>
                    </a:lnTo>
                    <a:lnTo>
                      <a:pt x="141" y="238"/>
                    </a:lnTo>
                    <a:lnTo>
                      <a:pt x="134" y="240"/>
                    </a:lnTo>
                    <a:lnTo>
                      <a:pt x="128" y="242"/>
                    </a:lnTo>
                    <a:lnTo>
                      <a:pt x="121" y="243"/>
                    </a:lnTo>
                    <a:lnTo>
                      <a:pt x="116" y="246"/>
                    </a:lnTo>
                    <a:lnTo>
                      <a:pt x="109" y="249"/>
                    </a:lnTo>
                    <a:lnTo>
                      <a:pt x="105" y="253"/>
                    </a:lnTo>
                    <a:lnTo>
                      <a:pt x="100" y="257"/>
                    </a:lnTo>
                    <a:lnTo>
                      <a:pt x="97" y="262"/>
                    </a:lnTo>
                    <a:lnTo>
                      <a:pt x="96" y="268"/>
                    </a:lnTo>
                    <a:lnTo>
                      <a:pt x="96" y="276"/>
                    </a:lnTo>
                    <a:lnTo>
                      <a:pt x="96" y="278"/>
                    </a:lnTo>
                    <a:lnTo>
                      <a:pt x="97" y="279"/>
                    </a:lnTo>
                    <a:lnTo>
                      <a:pt x="105" y="274"/>
                    </a:lnTo>
                    <a:lnTo>
                      <a:pt x="113" y="269"/>
                    </a:lnTo>
                    <a:lnTo>
                      <a:pt x="120" y="264"/>
                    </a:lnTo>
                    <a:lnTo>
                      <a:pt x="128" y="261"/>
                    </a:lnTo>
                    <a:lnTo>
                      <a:pt x="136" y="257"/>
                    </a:lnTo>
                    <a:lnTo>
                      <a:pt x="145" y="255"/>
                    </a:lnTo>
                    <a:lnTo>
                      <a:pt x="150" y="254"/>
                    </a:lnTo>
                    <a:lnTo>
                      <a:pt x="155" y="254"/>
                    </a:lnTo>
                    <a:lnTo>
                      <a:pt x="160" y="255"/>
                    </a:lnTo>
                    <a:lnTo>
                      <a:pt x="165" y="257"/>
                    </a:lnTo>
                    <a:lnTo>
                      <a:pt x="160" y="262"/>
                    </a:lnTo>
                    <a:lnTo>
                      <a:pt x="156" y="270"/>
                    </a:lnTo>
                    <a:lnTo>
                      <a:pt x="151" y="275"/>
                    </a:lnTo>
                    <a:lnTo>
                      <a:pt x="145" y="281"/>
                    </a:lnTo>
                    <a:lnTo>
                      <a:pt x="139" y="285"/>
                    </a:lnTo>
                    <a:lnTo>
                      <a:pt x="134" y="290"/>
                    </a:lnTo>
                    <a:lnTo>
                      <a:pt x="127" y="294"/>
                    </a:lnTo>
                    <a:lnTo>
                      <a:pt x="121" y="298"/>
                    </a:lnTo>
                    <a:lnTo>
                      <a:pt x="114" y="300"/>
                    </a:lnTo>
                    <a:lnTo>
                      <a:pt x="106" y="304"/>
                    </a:lnTo>
                    <a:lnTo>
                      <a:pt x="100" y="308"/>
                    </a:lnTo>
                    <a:lnTo>
                      <a:pt x="94" y="312"/>
                    </a:lnTo>
                    <a:lnTo>
                      <a:pt x="87" y="316"/>
                    </a:lnTo>
                    <a:lnTo>
                      <a:pt x="81" y="319"/>
                    </a:lnTo>
                    <a:lnTo>
                      <a:pt x="75" y="325"/>
                    </a:lnTo>
                    <a:lnTo>
                      <a:pt x="69" y="330"/>
                    </a:lnTo>
                    <a:lnTo>
                      <a:pt x="44" y="313"/>
                    </a:lnTo>
                    <a:lnTo>
                      <a:pt x="26" y="293"/>
                    </a:lnTo>
                    <a:lnTo>
                      <a:pt x="13" y="270"/>
                    </a:lnTo>
                    <a:lnTo>
                      <a:pt x="4" y="245"/>
                    </a:lnTo>
                    <a:lnTo>
                      <a:pt x="0" y="219"/>
                    </a:lnTo>
                    <a:lnTo>
                      <a:pt x="1" y="191"/>
                    </a:lnTo>
                    <a:lnTo>
                      <a:pt x="4" y="164"/>
                    </a:lnTo>
                    <a:lnTo>
                      <a:pt x="14" y="137"/>
                    </a:lnTo>
                    <a:lnTo>
                      <a:pt x="24" y="109"/>
                    </a:lnTo>
                    <a:lnTo>
                      <a:pt x="40" y="85"/>
                    </a:lnTo>
                    <a:lnTo>
                      <a:pt x="57" y="62"/>
                    </a:lnTo>
                    <a:lnTo>
                      <a:pt x="78" y="43"/>
                    </a:lnTo>
                    <a:lnTo>
                      <a:pt x="99" y="25"/>
                    </a:lnTo>
                    <a:lnTo>
                      <a:pt x="123" y="13"/>
                    </a:lnTo>
                    <a:lnTo>
                      <a:pt x="148" y="3"/>
                    </a:lnTo>
                    <a:lnTo>
                      <a:pt x="17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39" name="Freeform 88"/>
              <p:cNvSpPr>
                <a:spLocks/>
              </p:cNvSpPr>
              <p:nvPr/>
            </p:nvSpPr>
            <p:spPr bwMode="auto">
              <a:xfrm>
                <a:off x="5695" y="2193"/>
                <a:ext cx="15" cy="13"/>
              </a:xfrm>
              <a:custGeom>
                <a:avLst/>
                <a:gdLst>
                  <a:gd name="T0" fmla="*/ 0 w 28"/>
                  <a:gd name="T1" fmla="*/ 0 h 22"/>
                  <a:gd name="T2" fmla="*/ 0 w 28"/>
                  <a:gd name="T3" fmla="*/ 0 h 22"/>
                  <a:gd name="T4" fmla="*/ 0 w 28"/>
                  <a:gd name="T5" fmla="*/ 0 h 22"/>
                  <a:gd name="T6" fmla="*/ 0 w 28"/>
                  <a:gd name="T7" fmla="*/ 0 h 22"/>
                  <a:gd name="T8" fmla="*/ 0 w 28"/>
                  <a:gd name="T9" fmla="*/ 0 h 22"/>
                  <a:gd name="T10" fmla="*/ 0 w 28"/>
                  <a:gd name="T11" fmla="*/ 0 h 22"/>
                  <a:gd name="T12" fmla="*/ 0 w 28"/>
                  <a:gd name="T13" fmla="*/ 0 h 22"/>
                  <a:gd name="T14" fmla="*/ 0 w 28"/>
                  <a:gd name="T15" fmla="*/ 0 h 22"/>
                  <a:gd name="T16" fmla="*/ 0 w 28"/>
                  <a:gd name="T17" fmla="*/ 0 h 22"/>
                  <a:gd name="T18" fmla="*/ 0 w 28"/>
                  <a:gd name="T19" fmla="*/ 0 h 22"/>
                  <a:gd name="T20" fmla="*/ 0 w 28"/>
                  <a:gd name="T21" fmla="*/ 0 h 22"/>
                  <a:gd name="T22" fmla="*/ 0 w 28"/>
                  <a:gd name="T23" fmla="*/ 0 h 22"/>
                  <a:gd name="T24" fmla="*/ 0 w 28"/>
                  <a:gd name="T25" fmla="*/ 0 h 22"/>
                  <a:gd name="T26" fmla="*/ 0 w 28"/>
                  <a:gd name="T27" fmla="*/ 0 h 22"/>
                  <a:gd name="T28" fmla="*/ 0 w 28"/>
                  <a:gd name="T29" fmla="*/ 0 h 22"/>
                  <a:gd name="T30" fmla="*/ 0 w 2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2"/>
                  <a:gd name="T50" fmla="*/ 28 w 2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2">
                    <a:moveTo>
                      <a:pt x="26" y="0"/>
                    </a:moveTo>
                    <a:lnTo>
                      <a:pt x="21" y="0"/>
                    </a:lnTo>
                    <a:lnTo>
                      <a:pt x="15" y="0"/>
                    </a:lnTo>
                    <a:lnTo>
                      <a:pt x="11" y="2"/>
                    </a:lnTo>
                    <a:lnTo>
                      <a:pt x="8" y="5"/>
                    </a:lnTo>
                    <a:lnTo>
                      <a:pt x="3" y="8"/>
                    </a:lnTo>
                    <a:lnTo>
                      <a:pt x="2" y="13"/>
                    </a:lnTo>
                    <a:lnTo>
                      <a:pt x="0" y="18"/>
                    </a:lnTo>
                    <a:lnTo>
                      <a:pt x="0" y="22"/>
                    </a:lnTo>
                    <a:lnTo>
                      <a:pt x="7" y="19"/>
                    </a:lnTo>
                    <a:lnTo>
                      <a:pt x="14" y="13"/>
                    </a:lnTo>
                    <a:lnTo>
                      <a:pt x="19" y="6"/>
                    </a:lnTo>
                    <a:lnTo>
                      <a:pt x="28" y="3"/>
                    </a:lnTo>
                    <a:lnTo>
                      <a:pt x="27" y="2"/>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0" name="Freeform 89"/>
              <p:cNvSpPr>
                <a:spLocks/>
              </p:cNvSpPr>
              <p:nvPr/>
            </p:nvSpPr>
            <p:spPr bwMode="auto">
              <a:xfrm>
                <a:off x="5718" y="2103"/>
                <a:ext cx="262" cy="174"/>
              </a:xfrm>
              <a:custGeom>
                <a:avLst/>
                <a:gdLst>
                  <a:gd name="T0" fmla="*/ 0 w 627"/>
                  <a:gd name="T1" fmla="*/ 0 h 419"/>
                  <a:gd name="T2" fmla="*/ 0 w 627"/>
                  <a:gd name="T3" fmla="*/ 0 h 419"/>
                  <a:gd name="T4" fmla="*/ 0 w 627"/>
                  <a:gd name="T5" fmla="*/ 0 h 419"/>
                  <a:gd name="T6" fmla="*/ 0 w 627"/>
                  <a:gd name="T7" fmla="*/ 0 h 419"/>
                  <a:gd name="T8" fmla="*/ 0 w 627"/>
                  <a:gd name="T9" fmla="*/ 0 h 419"/>
                  <a:gd name="T10" fmla="*/ 0 w 627"/>
                  <a:gd name="T11" fmla="*/ 0 h 419"/>
                  <a:gd name="T12" fmla="*/ 0 w 627"/>
                  <a:gd name="T13" fmla="*/ 0 h 419"/>
                  <a:gd name="T14" fmla="*/ 0 w 627"/>
                  <a:gd name="T15" fmla="*/ 0 h 419"/>
                  <a:gd name="T16" fmla="*/ 0 w 627"/>
                  <a:gd name="T17" fmla="*/ 0 h 419"/>
                  <a:gd name="T18" fmla="*/ 0 w 627"/>
                  <a:gd name="T19" fmla="*/ 0 h 419"/>
                  <a:gd name="T20" fmla="*/ 0 w 627"/>
                  <a:gd name="T21" fmla="*/ 0 h 419"/>
                  <a:gd name="T22" fmla="*/ 0 w 627"/>
                  <a:gd name="T23" fmla="*/ 0 h 419"/>
                  <a:gd name="T24" fmla="*/ 0 w 627"/>
                  <a:gd name="T25" fmla="*/ 0 h 419"/>
                  <a:gd name="T26" fmla="*/ 0 w 627"/>
                  <a:gd name="T27" fmla="*/ 0 h 419"/>
                  <a:gd name="T28" fmla="*/ 0 w 627"/>
                  <a:gd name="T29" fmla="*/ 0 h 419"/>
                  <a:gd name="T30" fmla="*/ 0 w 627"/>
                  <a:gd name="T31" fmla="*/ 0 h 419"/>
                  <a:gd name="T32" fmla="*/ 0 w 627"/>
                  <a:gd name="T33" fmla="*/ 0 h 419"/>
                  <a:gd name="T34" fmla="*/ 0 w 627"/>
                  <a:gd name="T35" fmla="*/ 0 h 419"/>
                  <a:gd name="T36" fmla="*/ 0 w 627"/>
                  <a:gd name="T37" fmla="*/ 0 h 419"/>
                  <a:gd name="T38" fmla="*/ 0 w 627"/>
                  <a:gd name="T39" fmla="*/ 0 h 419"/>
                  <a:gd name="T40" fmla="*/ 0 w 627"/>
                  <a:gd name="T41" fmla="*/ 0 h 419"/>
                  <a:gd name="T42" fmla="*/ 0 w 627"/>
                  <a:gd name="T43" fmla="*/ 0 h 419"/>
                  <a:gd name="T44" fmla="*/ 0 w 627"/>
                  <a:gd name="T45" fmla="*/ 0 h 419"/>
                  <a:gd name="T46" fmla="*/ 0 w 627"/>
                  <a:gd name="T47" fmla="*/ 0 h 419"/>
                  <a:gd name="T48" fmla="*/ 0 w 627"/>
                  <a:gd name="T49" fmla="*/ 0 h 419"/>
                  <a:gd name="T50" fmla="*/ 0 w 627"/>
                  <a:gd name="T51" fmla="*/ 0 h 419"/>
                  <a:gd name="T52" fmla="*/ 0 w 627"/>
                  <a:gd name="T53" fmla="*/ 0 h 419"/>
                  <a:gd name="T54" fmla="*/ 0 w 627"/>
                  <a:gd name="T55" fmla="*/ 0 h 419"/>
                  <a:gd name="T56" fmla="*/ 0 w 627"/>
                  <a:gd name="T57" fmla="*/ 0 h 419"/>
                  <a:gd name="T58" fmla="*/ 0 w 627"/>
                  <a:gd name="T59" fmla="*/ 0 h 419"/>
                  <a:gd name="T60" fmla="*/ 0 w 627"/>
                  <a:gd name="T61" fmla="*/ 0 h 419"/>
                  <a:gd name="T62" fmla="*/ 0 w 627"/>
                  <a:gd name="T63" fmla="*/ 0 h 419"/>
                  <a:gd name="T64" fmla="*/ 0 w 627"/>
                  <a:gd name="T65" fmla="*/ 0 h 419"/>
                  <a:gd name="T66" fmla="*/ 0 w 627"/>
                  <a:gd name="T67" fmla="*/ 0 h 419"/>
                  <a:gd name="T68" fmla="*/ 0 w 627"/>
                  <a:gd name="T69" fmla="*/ 0 h 419"/>
                  <a:gd name="T70" fmla="*/ 0 w 627"/>
                  <a:gd name="T71" fmla="*/ 0 h 419"/>
                  <a:gd name="T72" fmla="*/ 0 w 627"/>
                  <a:gd name="T73" fmla="*/ 0 h 419"/>
                  <a:gd name="T74" fmla="*/ 0 w 627"/>
                  <a:gd name="T75" fmla="*/ 0 h 419"/>
                  <a:gd name="T76" fmla="*/ 0 w 627"/>
                  <a:gd name="T77" fmla="*/ 0 h 419"/>
                  <a:gd name="T78" fmla="*/ 0 w 627"/>
                  <a:gd name="T79" fmla="*/ 0 h 419"/>
                  <a:gd name="T80" fmla="*/ 0 w 627"/>
                  <a:gd name="T81" fmla="*/ 0 h 419"/>
                  <a:gd name="T82" fmla="*/ 0 w 627"/>
                  <a:gd name="T83" fmla="*/ 0 h 419"/>
                  <a:gd name="T84" fmla="*/ 0 w 627"/>
                  <a:gd name="T85" fmla="*/ 0 h 419"/>
                  <a:gd name="T86" fmla="*/ 0 w 627"/>
                  <a:gd name="T87" fmla="*/ 0 h 419"/>
                  <a:gd name="T88" fmla="*/ 0 w 627"/>
                  <a:gd name="T89" fmla="*/ 0 h 419"/>
                  <a:gd name="T90" fmla="*/ 0 w 627"/>
                  <a:gd name="T91" fmla="*/ 0 h 419"/>
                  <a:gd name="T92" fmla="*/ 0 w 627"/>
                  <a:gd name="T93" fmla="*/ 0 h 419"/>
                  <a:gd name="T94" fmla="*/ 0 w 627"/>
                  <a:gd name="T95" fmla="*/ 0 h 419"/>
                  <a:gd name="T96" fmla="*/ 0 w 627"/>
                  <a:gd name="T97" fmla="*/ 0 h 419"/>
                  <a:gd name="T98" fmla="*/ 0 w 627"/>
                  <a:gd name="T99" fmla="*/ 0 h 419"/>
                  <a:gd name="T100" fmla="*/ 0 w 627"/>
                  <a:gd name="T101" fmla="*/ 0 h 419"/>
                  <a:gd name="T102" fmla="*/ 0 w 627"/>
                  <a:gd name="T103" fmla="*/ 0 h 419"/>
                  <a:gd name="T104" fmla="*/ 0 w 627"/>
                  <a:gd name="T105" fmla="*/ 0 h 419"/>
                  <a:gd name="T106" fmla="*/ 0 w 627"/>
                  <a:gd name="T107" fmla="*/ 0 h 419"/>
                  <a:gd name="T108" fmla="*/ 0 w 627"/>
                  <a:gd name="T109" fmla="*/ 0 h 419"/>
                  <a:gd name="T110" fmla="*/ 0 w 627"/>
                  <a:gd name="T111" fmla="*/ 0 h 4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7"/>
                  <a:gd name="T169" fmla="*/ 0 h 419"/>
                  <a:gd name="T170" fmla="*/ 627 w 627"/>
                  <a:gd name="T171" fmla="*/ 419 h 4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7" h="419">
                    <a:moveTo>
                      <a:pt x="511" y="3"/>
                    </a:moveTo>
                    <a:lnTo>
                      <a:pt x="519" y="0"/>
                    </a:lnTo>
                    <a:lnTo>
                      <a:pt x="529" y="0"/>
                    </a:lnTo>
                    <a:lnTo>
                      <a:pt x="538" y="0"/>
                    </a:lnTo>
                    <a:lnTo>
                      <a:pt x="548" y="1"/>
                    </a:lnTo>
                    <a:lnTo>
                      <a:pt x="557" y="2"/>
                    </a:lnTo>
                    <a:lnTo>
                      <a:pt x="568" y="5"/>
                    </a:lnTo>
                    <a:lnTo>
                      <a:pt x="578" y="7"/>
                    </a:lnTo>
                    <a:lnTo>
                      <a:pt x="589" y="12"/>
                    </a:lnTo>
                    <a:lnTo>
                      <a:pt x="596" y="15"/>
                    </a:lnTo>
                    <a:lnTo>
                      <a:pt x="605" y="21"/>
                    </a:lnTo>
                    <a:lnTo>
                      <a:pt x="612" y="26"/>
                    </a:lnTo>
                    <a:lnTo>
                      <a:pt x="619" y="33"/>
                    </a:lnTo>
                    <a:lnTo>
                      <a:pt x="623" y="40"/>
                    </a:lnTo>
                    <a:lnTo>
                      <a:pt x="626" y="49"/>
                    </a:lnTo>
                    <a:lnTo>
                      <a:pt x="627" y="57"/>
                    </a:lnTo>
                    <a:lnTo>
                      <a:pt x="627" y="68"/>
                    </a:lnTo>
                    <a:lnTo>
                      <a:pt x="622" y="66"/>
                    </a:lnTo>
                    <a:lnTo>
                      <a:pt x="616" y="64"/>
                    </a:lnTo>
                    <a:lnTo>
                      <a:pt x="612" y="62"/>
                    </a:lnTo>
                    <a:lnTo>
                      <a:pt x="606" y="59"/>
                    </a:lnTo>
                    <a:lnTo>
                      <a:pt x="601" y="55"/>
                    </a:lnTo>
                    <a:lnTo>
                      <a:pt x="596" y="53"/>
                    </a:lnTo>
                    <a:lnTo>
                      <a:pt x="592" y="51"/>
                    </a:lnTo>
                    <a:lnTo>
                      <a:pt x="587" y="48"/>
                    </a:lnTo>
                    <a:lnTo>
                      <a:pt x="582" y="45"/>
                    </a:lnTo>
                    <a:lnTo>
                      <a:pt x="576" y="43"/>
                    </a:lnTo>
                    <a:lnTo>
                      <a:pt x="572" y="40"/>
                    </a:lnTo>
                    <a:lnTo>
                      <a:pt x="567" y="40"/>
                    </a:lnTo>
                    <a:lnTo>
                      <a:pt x="557" y="40"/>
                    </a:lnTo>
                    <a:lnTo>
                      <a:pt x="549" y="44"/>
                    </a:lnTo>
                    <a:lnTo>
                      <a:pt x="554" y="44"/>
                    </a:lnTo>
                    <a:lnTo>
                      <a:pt x="558" y="44"/>
                    </a:lnTo>
                    <a:lnTo>
                      <a:pt x="562" y="44"/>
                    </a:lnTo>
                    <a:lnTo>
                      <a:pt x="567" y="47"/>
                    </a:lnTo>
                    <a:lnTo>
                      <a:pt x="574" y="51"/>
                    </a:lnTo>
                    <a:lnTo>
                      <a:pt x="579" y="57"/>
                    </a:lnTo>
                    <a:lnTo>
                      <a:pt x="583" y="63"/>
                    </a:lnTo>
                    <a:lnTo>
                      <a:pt x="586" y="68"/>
                    </a:lnTo>
                    <a:lnTo>
                      <a:pt x="588" y="73"/>
                    </a:lnTo>
                    <a:lnTo>
                      <a:pt x="591" y="80"/>
                    </a:lnTo>
                    <a:lnTo>
                      <a:pt x="591" y="84"/>
                    </a:lnTo>
                    <a:lnTo>
                      <a:pt x="592" y="89"/>
                    </a:lnTo>
                    <a:lnTo>
                      <a:pt x="591" y="91"/>
                    </a:lnTo>
                    <a:lnTo>
                      <a:pt x="590" y="94"/>
                    </a:lnTo>
                    <a:lnTo>
                      <a:pt x="585" y="96"/>
                    </a:lnTo>
                    <a:lnTo>
                      <a:pt x="578" y="94"/>
                    </a:lnTo>
                    <a:lnTo>
                      <a:pt x="574" y="91"/>
                    </a:lnTo>
                    <a:lnTo>
                      <a:pt x="571" y="89"/>
                    </a:lnTo>
                    <a:lnTo>
                      <a:pt x="566" y="83"/>
                    </a:lnTo>
                    <a:lnTo>
                      <a:pt x="560" y="78"/>
                    </a:lnTo>
                    <a:lnTo>
                      <a:pt x="554" y="75"/>
                    </a:lnTo>
                    <a:lnTo>
                      <a:pt x="551" y="73"/>
                    </a:lnTo>
                    <a:lnTo>
                      <a:pt x="548" y="71"/>
                    </a:lnTo>
                    <a:lnTo>
                      <a:pt x="546" y="70"/>
                    </a:lnTo>
                    <a:lnTo>
                      <a:pt x="541" y="65"/>
                    </a:lnTo>
                    <a:lnTo>
                      <a:pt x="538" y="61"/>
                    </a:lnTo>
                    <a:lnTo>
                      <a:pt x="533" y="58"/>
                    </a:lnTo>
                    <a:lnTo>
                      <a:pt x="527" y="57"/>
                    </a:lnTo>
                    <a:lnTo>
                      <a:pt x="534" y="62"/>
                    </a:lnTo>
                    <a:lnTo>
                      <a:pt x="540" y="69"/>
                    </a:lnTo>
                    <a:lnTo>
                      <a:pt x="546" y="76"/>
                    </a:lnTo>
                    <a:lnTo>
                      <a:pt x="551" y="85"/>
                    </a:lnTo>
                    <a:lnTo>
                      <a:pt x="554" y="92"/>
                    </a:lnTo>
                    <a:lnTo>
                      <a:pt x="555" y="101"/>
                    </a:lnTo>
                    <a:lnTo>
                      <a:pt x="555" y="107"/>
                    </a:lnTo>
                    <a:lnTo>
                      <a:pt x="554" y="111"/>
                    </a:lnTo>
                    <a:lnTo>
                      <a:pt x="551" y="113"/>
                    </a:lnTo>
                    <a:lnTo>
                      <a:pt x="546" y="113"/>
                    </a:lnTo>
                    <a:lnTo>
                      <a:pt x="539" y="110"/>
                    </a:lnTo>
                    <a:lnTo>
                      <a:pt x="532" y="103"/>
                    </a:lnTo>
                    <a:lnTo>
                      <a:pt x="526" y="96"/>
                    </a:lnTo>
                    <a:lnTo>
                      <a:pt x="520" y="90"/>
                    </a:lnTo>
                    <a:lnTo>
                      <a:pt x="514" y="84"/>
                    </a:lnTo>
                    <a:lnTo>
                      <a:pt x="508" y="79"/>
                    </a:lnTo>
                    <a:lnTo>
                      <a:pt x="501" y="73"/>
                    </a:lnTo>
                    <a:lnTo>
                      <a:pt x="494" y="70"/>
                    </a:lnTo>
                    <a:lnTo>
                      <a:pt x="487" y="68"/>
                    </a:lnTo>
                    <a:lnTo>
                      <a:pt x="481" y="68"/>
                    </a:lnTo>
                    <a:lnTo>
                      <a:pt x="483" y="72"/>
                    </a:lnTo>
                    <a:lnTo>
                      <a:pt x="486" y="77"/>
                    </a:lnTo>
                    <a:lnTo>
                      <a:pt x="491" y="82"/>
                    </a:lnTo>
                    <a:lnTo>
                      <a:pt x="496" y="86"/>
                    </a:lnTo>
                    <a:lnTo>
                      <a:pt x="500" y="90"/>
                    </a:lnTo>
                    <a:lnTo>
                      <a:pt x="505" y="94"/>
                    </a:lnTo>
                    <a:lnTo>
                      <a:pt x="511" y="99"/>
                    </a:lnTo>
                    <a:lnTo>
                      <a:pt x="516" y="104"/>
                    </a:lnTo>
                    <a:lnTo>
                      <a:pt x="519" y="108"/>
                    </a:lnTo>
                    <a:lnTo>
                      <a:pt x="523" y="112"/>
                    </a:lnTo>
                    <a:lnTo>
                      <a:pt x="527" y="118"/>
                    </a:lnTo>
                    <a:lnTo>
                      <a:pt x="530" y="123"/>
                    </a:lnTo>
                    <a:lnTo>
                      <a:pt x="532" y="128"/>
                    </a:lnTo>
                    <a:lnTo>
                      <a:pt x="533" y="134"/>
                    </a:lnTo>
                    <a:lnTo>
                      <a:pt x="533" y="141"/>
                    </a:lnTo>
                    <a:lnTo>
                      <a:pt x="532" y="148"/>
                    </a:lnTo>
                    <a:lnTo>
                      <a:pt x="528" y="146"/>
                    </a:lnTo>
                    <a:lnTo>
                      <a:pt x="523" y="144"/>
                    </a:lnTo>
                    <a:lnTo>
                      <a:pt x="518" y="139"/>
                    </a:lnTo>
                    <a:lnTo>
                      <a:pt x="513" y="136"/>
                    </a:lnTo>
                    <a:lnTo>
                      <a:pt x="507" y="130"/>
                    </a:lnTo>
                    <a:lnTo>
                      <a:pt x="501" y="127"/>
                    </a:lnTo>
                    <a:lnTo>
                      <a:pt x="495" y="121"/>
                    </a:lnTo>
                    <a:lnTo>
                      <a:pt x="489" y="117"/>
                    </a:lnTo>
                    <a:lnTo>
                      <a:pt x="482" y="111"/>
                    </a:lnTo>
                    <a:lnTo>
                      <a:pt x="476" y="107"/>
                    </a:lnTo>
                    <a:lnTo>
                      <a:pt x="470" y="101"/>
                    </a:lnTo>
                    <a:lnTo>
                      <a:pt x="464" y="99"/>
                    </a:lnTo>
                    <a:lnTo>
                      <a:pt x="459" y="96"/>
                    </a:lnTo>
                    <a:lnTo>
                      <a:pt x="455" y="94"/>
                    </a:lnTo>
                    <a:lnTo>
                      <a:pt x="451" y="93"/>
                    </a:lnTo>
                    <a:lnTo>
                      <a:pt x="448" y="94"/>
                    </a:lnTo>
                    <a:lnTo>
                      <a:pt x="444" y="97"/>
                    </a:lnTo>
                    <a:lnTo>
                      <a:pt x="442" y="103"/>
                    </a:lnTo>
                    <a:lnTo>
                      <a:pt x="441" y="106"/>
                    </a:lnTo>
                    <a:lnTo>
                      <a:pt x="441" y="111"/>
                    </a:lnTo>
                    <a:lnTo>
                      <a:pt x="442" y="116"/>
                    </a:lnTo>
                    <a:lnTo>
                      <a:pt x="444" y="124"/>
                    </a:lnTo>
                    <a:lnTo>
                      <a:pt x="449" y="127"/>
                    </a:lnTo>
                    <a:lnTo>
                      <a:pt x="456" y="129"/>
                    </a:lnTo>
                    <a:lnTo>
                      <a:pt x="463" y="132"/>
                    </a:lnTo>
                    <a:lnTo>
                      <a:pt x="471" y="138"/>
                    </a:lnTo>
                    <a:lnTo>
                      <a:pt x="478" y="142"/>
                    </a:lnTo>
                    <a:lnTo>
                      <a:pt x="484" y="147"/>
                    </a:lnTo>
                    <a:lnTo>
                      <a:pt x="491" y="153"/>
                    </a:lnTo>
                    <a:lnTo>
                      <a:pt x="497" y="159"/>
                    </a:lnTo>
                    <a:lnTo>
                      <a:pt x="501" y="165"/>
                    </a:lnTo>
                    <a:lnTo>
                      <a:pt x="506" y="171"/>
                    </a:lnTo>
                    <a:lnTo>
                      <a:pt x="508" y="177"/>
                    </a:lnTo>
                    <a:lnTo>
                      <a:pt x="510" y="184"/>
                    </a:lnTo>
                    <a:lnTo>
                      <a:pt x="508" y="189"/>
                    </a:lnTo>
                    <a:lnTo>
                      <a:pt x="505" y="196"/>
                    </a:lnTo>
                    <a:lnTo>
                      <a:pt x="500" y="202"/>
                    </a:lnTo>
                    <a:lnTo>
                      <a:pt x="493" y="208"/>
                    </a:lnTo>
                    <a:lnTo>
                      <a:pt x="489" y="201"/>
                    </a:lnTo>
                    <a:lnTo>
                      <a:pt x="484" y="194"/>
                    </a:lnTo>
                    <a:lnTo>
                      <a:pt x="479" y="188"/>
                    </a:lnTo>
                    <a:lnTo>
                      <a:pt x="474" y="184"/>
                    </a:lnTo>
                    <a:lnTo>
                      <a:pt x="466" y="180"/>
                    </a:lnTo>
                    <a:lnTo>
                      <a:pt x="459" y="178"/>
                    </a:lnTo>
                    <a:lnTo>
                      <a:pt x="451" y="176"/>
                    </a:lnTo>
                    <a:lnTo>
                      <a:pt x="442" y="177"/>
                    </a:lnTo>
                    <a:lnTo>
                      <a:pt x="446" y="184"/>
                    </a:lnTo>
                    <a:lnTo>
                      <a:pt x="452" y="191"/>
                    </a:lnTo>
                    <a:lnTo>
                      <a:pt x="457" y="199"/>
                    </a:lnTo>
                    <a:lnTo>
                      <a:pt x="462" y="206"/>
                    </a:lnTo>
                    <a:lnTo>
                      <a:pt x="464" y="215"/>
                    </a:lnTo>
                    <a:lnTo>
                      <a:pt x="467" y="222"/>
                    </a:lnTo>
                    <a:lnTo>
                      <a:pt x="466" y="226"/>
                    </a:lnTo>
                    <a:lnTo>
                      <a:pt x="465" y="231"/>
                    </a:lnTo>
                    <a:lnTo>
                      <a:pt x="464" y="236"/>
                    </a:lnTo>
                    <a:lnTo>
                      <a:pt x="462" y="241"/>
                    </a:lnTo>
                    <a:lnTo>
                      <a:pt x="455" y="237"/>
                    </a:lnTo>
                    <a:lnTo>
                      <a:pt x="449" y="232"/>
                    </a:lnTo>
                    <a:lnTo>
                      <a:pt x="443" y="225"/>
                    </a:lnTo>
                    <a:lnTo>
                      <a:pt x="437" y="221"/>
                    </a:lnTo>
                    <a:lnTo>
                      <a:pt x="431" y="214"/>
                    </a:lnTo>
                    <a:lnTo>
                      <a:pt x="425" y="207"/>
                    </a:lnTo>
                    <a:lnTo>
                      <a:pt x="419" y="201"/>
                    </a:lnTo>
                    <a:lnTo>
                      <a:pt x="414" y="196"/>
                    </a:lnTo>
                    <a:lnTo>
                      <a:pt x="408" y="189"/>
                    </a:lnTo>
                    <a:lnTo>
                      <a:pt x="401" y="185"/>
                    </a:lnTo>
                    <a:lnTo>
                      <a:pt x="397" y="183"/>
                    </a:lnTo>
                    <a:lnTo>
                      <a:pt x="391" y="181"/>
                    </a:lnTo>
                    <a:lnTo>
                      <a:pt x="386" y="180"/>
                    </a:lnTo>
                    <a:lnTo>
                      <a:pt x="381" y="183"/>
                    </a:lnTo>
                    <a:lnTo>
                      <a:pt x="376" y="186"/>
                    </a:lnTo>
                    <a:lnTo>
                      <a:pt x="372" y="194"/>
                    </a:lnTo>
                    <a:lnTo>
                      <a:pt x="378" y="196"/>
                    </a:lnTo>
                    <a:lnTo>
                      <a:pt x="382" y="199"/>
                    </a:lnTo>
                    <a:lnTo>
                      <a:pt x="385" y="204"/>
                    </a:lnTo>
                    <a:lnTo>
                      <a:pt x="389" y="209"/>
                    </a:lnTo>
                    <a:lnTo>
                      <a:pt x="392" y="215"/>
                    </a:lnTo>
                    <a:lnTo>
                      <a:pt x="397" y="221"/>
                    </a:lnTo>
                    <a:lnTo>
                      <a:pt x="400" y="225"/>
                    </a:lnTo>
                    <a:lnTo>
                      <a:pt x="406" y="229"/>
                    </a:lnTo>
                    <a:lnTo>
                      <a:pt x="400" y="230"/>
                    </a:lnTo>
                    <a:lnTo>
                      <a:pt x="394" y="231"/>
                    </a:lnTo>
                    <a:lnTo>
                      <a:pt x="388" y="230"/>
                    </a:lnTo>
                    <a:lnTo>
                      <a:pt x="382" y="230"/>
                    </a:lnTo>
                    <a:lnTo>
                      <a:pt x="376" y="228"/>
                    </a:lnTo>
                    <a:lnTo>
                      <a:pt x="370" y="227"/>
                    </a:lnTo>
                    <a:lnTo>
                      <a:pt x="363" y="225"/>
                    </a:lnTo>
                    <a:lnTo>
                      <a:pt x="359" y="225"/>
                    </a:lnTo>
                    <a:lnTo>
                      <a:pt x="352" y="223"/>
                    </a:lnTo>
                    <a:lnTo>
                      <a:pt x="345" y="223"/>
                    </a:lnTo>
                    <a:lnTo>
                      <a:pt x="341" y="223"/>
                    </a:lnTo>
                    <a:lnTo>
                      <a:pt x="336" y="225"/>
                    </a:lnTo>
                    <a:lnTo>
                      <a:pt x="331" y="226"/>
                    </a:lnTo>
                    <a:lnTo>
                      <a:pt x="327" y="230"/>
                    </a:lnTo>
                    <a:lnTo>
                      <a:pt x="324" y="235"/>
                    </a:lnTo>
                    <a:lnTo>
                      <a:pt x="322" y="241"/>
                    </a:lnTo>
                    <a:lnTo>
                      <a:pt x="329" y="243"/>
                    </a:lnTo>
                    <a:lnTo>
                      <a:pt x="337" y="243"/>
                    </a:lnTo>
                    <a:lnTo>
                      <a:pt x="344" y="243"/>
                    </a:lnTo>
                    <a:lnTo>
                      <a:pt x="353" y="243"/>
                    </a:lnTo>
                    <a:lnTo>
                      <a:pt x="362" y="241"/>
                    </a:lnTo>
                    <a:lnTo>
                      <a:pt x="369" y="241"/>
                    </a:lnTo>
                    <a:lnTo>
                      <a:pt x="378" y="241"/>
                    </a:lnTo>
                    <a:lnTo>
                      <a:pt x="386" y="241"/>
                    </a:lnTo>
                    <a:lnTo>
                      <a:pt x="385" y="244"/>
                    </a:lnTo>
                    <a:lnTo>
                      <a:pt x="385" y="250"/>
                    </a:lnTo>
                    <a:lnTo>
                      <a:pt x="384" y="254"/>
                    </a:lnTo>
                    <a:lnTo>
                      <a:pt x="384" y="260"/>
                    </a:lnTo>
                    <a:lnTo>
                      <a:pt x="376" y="259"/>
                    </a:lnTo>
                    <a:lnTo>
                      <a:pt x="368" y="258"/>
                    </a:lnTo>
                    <a:lnTo>
                      <a:pt x="361" y="257"/>
                    </a:lnTo>
                    <a:lnTo>
                      <a:pt x="352" y="257"/>
                    </a:lnTo>
                    <a:lnTo>
                      <a:pt x="344" y="256"/>
                    </a:lnTo>
                    <a:lnTo>
                      <a:pt x="338" y="256"/>
                    </a:lnTo>
                    <a:lnTo>
                      <a:pt x="330" y="256"/>
                    </a:lnTo>
                    <a:lnTo>
                      <a:pt x="324" y="256"/>
                    </a:lnTo>
                    <a:lnTo>
                      <a:pt x="315" y="256"/>
                    </a:lnTo>
                    <a:lnTo>
                      <a:pt x="307" y="256"/>
                    </a:lnTo>
                    <a:lnTo>
                      <a:pt x="300" y="256"/>
                    </a:lnTo>
                    <a:lnTo>
                      <a:pt x="293" y="258"/>
                    </a:lnTo>
                    <a:lnTo>
                      <a:pt x="285" y="260"/>
                    </a:lnTo>
                    <a:lnTo>
                      <a:pt x="277" y="261"/>
                    </a:lnTo>
                    <a:lnTo>
                      <a:pt x="268" y="263"/>
                    </a:lnTo>
                    <a:lnTo>
                      <a:pt x="260" y="268"/>
                    </a:lnTo>
                    <a:lnTo>
                      <a:pt x="266" y="269"/>
                    </a:lnTo>
                    <a:lnTo>
                      <a:pt x="271" y="270"/>
                    </a:lnTo>
                    <a:lnTo>
                      <a:pt x="277" y="271"/>
                    </a:lnTo>
                    <a:lnTo>
                      <a:pt x="284" y="272"/>
                    </a:lnTo>
                    <a:lnTo>
                      <a:pt x="289" y="273"/>
                    </a:lnTo>
                    <a:lnTo>
                      <a:pt x="296" y="275"/>
                    </a:lnTo>
                    <a:lnTo>
                      <a:pt x="302" y="276"/>
                    </a:lnTo>
                    <a:lnTo>
                      <a:pt x="308" y="278"/>
                    </a:lnTo>
                    <a:lnTo>
                      <a:pt x="314" y="278"/>
                    </a:lnTo>
                    <a:lnTo>
                      <a:pt x="321" y="280"/>
                    </a:lnTo>
                    <a:lnTo>
                      <a:pt x="325" y="281"/>
                    </a:lnTo>
                    <a:lnTo>
                      <a:pt x="333" y="282"/>
                    </a:lnTo>
                    <a:lnTo>
                      <a:pt x="339" y="283"/>
                    </a:lnTo>
                    <a:lnTo>
                      <a:pt x="345" y="285"/>
                    </a:lnTo>
                    <a:lnTo>
                      <a:pt x="352" y="286"/>
                    </a:lnTo>
                    <a:lnTo>
                      <a:pt x="359" y="289"/>
                    </a:lnTo>
                    <a:lnTo>
                      <a:pt x="347" y="292"/>
                    </a:lnTo>
                    <a:lnTo>
                      <a:pt x="336" y="295"/>
                    </a:lnTo>
                    <a:lnTo>
                      <a:pt x="324" y="295"/>
                    </a:lnTo>
                    <a:lnTo>
                      <a:pt x="311" y="295"/>
                    </a:lnTo>
                    <a:lnTo>
                      <a:pt x="297" y="293"/>
                    </a:lnTo>
                    <a:lnTo>
                      <a:pt x="284" y="292"/>
                    </a:lnTo>
                    <a:lnTo>
                      <a:pt x="269" y="290"/>
                    </a:lnTo>
                    <a:lnTo>
                      <a:pt x="257" y="290"/>
                    </a:lnTo>
                    <a:lnTo>
                      <a:pt x="243" y="289"/>
                    </a:lnTo>
                    <a:lnTo>
                      <a:pt x="230" y="290"/>
                    </a:lnTo>
                    <a:lnTo>
                      <a:pt x="218" y="291"/>
                    </a:lnTo>
                    <a:lnTo>
                      <a:pt x="208" y="297"/>
                    </a:lnTo>
                    <a:lnTo>
                      <a:pt x="198" y="302"/>
                    </a:lnTo>
                    <a:lnTo>
                      <a:pt x="191" y="312"/>
                    </a:lnTo>
                    <a:lnTo>
                      <a:pt x="184" y="325"/>
                    </a:lnTo>
                    <a:lnTo>
                      <a:pt x="182" y="341"/>
                    </a:lnTo>
                    <a:lnTo>
                      <a:pt x="187" y="341"/>
                    </a:lnTo>
                    <a:lnTo>
                      <a:pt x="192" y="341"/>
                    </a:lnTo>
                    <a:lnTo>
                      <a:pt x="197" y="340"/>
                    </a:lnTo>
                    <a:lnTo>
                      <a:pt x="202" y="339"/>
                    </a:lnTo>
                    <a:lnTo>
                      <a:pt x="207" y="338"/>
                    </a:lnTo>
                    <a:lnTo>
                      <a:pt x="211" y="336"/>
                    </a:lnTo>
                    <a:lnTo>
                      <a:pt x="217" y="335"/>
                    </a:lnTo>
                    <a:lnTo>
                      <a:pt x="222" y="333"/>
                    </a:lnTo>
                    <a:lnTo>
                      <a:pt x="228" y="330"/>
                    </a:lnTo>
                    <a:lnTo>
                      <a:pt x="232" y="328"/>
                    </a:lnTo>
                    <a:lnTo>
                      <a:pt x="238" y="326"/>
                    </a:lnTo>
                    <a:lnTo>
                      <a:pt x="243" y="324"/>
                    </a:lnTo>
                    <a:lnTo>
                      <a:pt x="249" y="321"/>
                    </a:lnTo>
                    <a:lnTo>
                      <a:pt x="253" y="320"/>
                    </a:lnTo>
                    <a:lnTo>
                      <a:pt x="259" y="320"/>
                    </a:lnTo>
                    <a:lnTo>
                      <a:pt x="266" y="320"/>
                    </a:lnTo>
                    <a:lnTo>
                      <a:pt x="266" y="328"/>
                    </a:lnTo>
                    <a:lnTo>
                      <a:pt x="264" y="334"/>
                    </a:lnTo>
                    <a:lnTo>
                      <a:pt x="259" y="338"/>
                    </a:lnTo>
                    <a:lnTo>
                      <a:pt x="255" y="343"/>
                    </a:lnTo>
                    <a:lnTo>
                      <a:pt x="249" y="346"/>
                    </a:lnTo>
                    <a:lnTo>
                      <a:pt x="241" y="349"/>
                    </a:lnTo>
                    <a:lnTo>
                      <a:pt x="233" y="352"/>
                    </a:lnTo>
                    <a:lnTo>
                      <a:pt x="227" y="355"/>
                    </a:lnTo>
                    <a:lnTo>
                      <a:pt x="218" y="357"/>
                    </a:lnTo>
                    <a:lnTo>
                      <a:pt x="210" y="360"/>
                    </a:lnTo>
                    <a:lnTo>
                      <a:pt x="202" y="364"/>
                    </a:lnTo>
                    <a:lnTo>
                      <a:pt x="196" y="369"/>
                    </a:lnTo>
                    <a:lnTo>
                      <a:pt x="190" y="373"/>
                    </a:lnTo>
                    <a:lnTo>
                      <a:pt x="185" y="379"/>
                    </a:lnTo>
                    <a:lnTo>
                      <a:pt x="182" y="387"/>
                    </a:lnTo>
                    <a:lnTo>
                      <a:pt x="182" y="395"/>
                    </a:lnTo>
                    <a:lnTo>
                      <a:pt x="190" y="395"/>
                    </a:lnTo>
                    <a:lnTo>
                      <a:pt x="198" y="394"/>
                    </a:lnTo>
                    <a:lnTo>
                      <a:pt x="206" y="393"/>
                    </a:lnTo>
                    <a:lnTo>
                      <a:pt x="214" y="392"/>
                    </a:lnTo>
                    <a:lnTo>
                      <a:pt x="222" y="389"/>
                    </a:lnTo>
                    <a:lnTo>
                      <a:pt x="230" y="387"/>
                    </a:lnTo>
                    <a:lnTo>
                      <a:pt x="238" y="386"/>
                    </a:lnTo>
                    <a:lnTo>
                      <a:pt x="247" y="387"/>
                    </a:lnTo>
                    <a:lnTo>
                      <a:pt x="231" y="394"/>
                    </a:lnTo>
                    <a:lnTo>
                      <a:pt x="218" y="403"/>
                    </a:lnTo>
                    <a:lnTo>
                      <a:pt x="202" y="408"/>
                    </a:lnTo>
                    <a:lnTo>
                      <a:pt x="187" y="413"/>
                    </a:lnTo>
                    <a:lnTo>
                      <a:pt x="170" y="415"/>
                    </a:lnTo>
                    <a:lnTo>
                      <a:pt x="153" y="418"/>
                    </a:lnTo>
                    <a:lnTo>
                      <a:pt x="136" y="418"/>
                    </a:lnTo>
                    <a:lnTo>
                      <a:pt x="120" y="419"/>
                    </a:lnTo>
                    <a:lnTo>
                      <a:pt x="103" y="416"/>
                    </a:lnTo>
                    <a:lnTo>
                      <a:pt x="87" y="414"/>
                    </a:lnTo>
                    <a:lnTo>
                      <a:pt x="71" y="411"/>
                    </a:lnTo>
                    <a:lnTo>
                      <a:pt x="55" y="407"/>
                    </a:lnTo>
                    <a:lnTo>
                      <a:pt x="39" y="402"/>
                    </a:lnTo>
                    <a:lnTo>
                      <a:pt x="24" y="396"/>
                    </a:lnTo>
                    <a:lnTo>
                      <a:pt x="12" y="390"/>
                    </a:lnTo>
                    <a:lnTo>
                      <a:pt x="0" y="384"/>
                    </a:lnTo>
                    <a:lnTo>
                      <a:pt x="7" y="357"/>
                    </a:lnTo>
                    <a:lnTo>
                      <a:pt x="19" y="334"/>
                    </a:lnTo>
                    <a:lnTo>
                      <a:pt x="32" y="310"/>
                    </a:lnTo>
                    <a:lnTo>
                      <a:pt x="47" y="288"/>
                    </a:lnTo>
                    <a:lnTo>
                      <a:pt x="63" y="266"/>
                    </a:lnTo>
                    <a:lnTo>
                      <a:pt x="82" y="246"/>
                    </a:lnTo>
                    <a:lnTo>
                      <a:pt x="103" y="227"/>
                    </a:lnTo>
                    <a:lnTo>
                      <a:pt x="126" y="212"/>
                    </a:lnTo>
                    <a:lnTo>
                      <a:pt x="148" y="196"/>
                    </a:lnTo>
                    <a:lnTo>
                      <a:pt x="172" y="184"/>
                    </a:lnTo>
                    <a:lnTo>
                      <a:pt x="197" y="174"/>
                    </a:lnTo>
                    <a:lnTo>
                      <a:pt x="223" y="167"/>
                    </a:lnTo>
                    <a:lnTo>
                      <a:pt x="249" y="162"/>
                    </a:lnTo>
                    <a:lnTo>
                      <a:pt x="277" y="161"/>
                    </a:lnTo>
                    <a:lnTo>
                      <a:pt x="304" y="164"/>
                    </a:lnTo>
                    <a:lnTo>
                      <a:pt x="332" y="169"/>
                    </a:lnTo>
                    <a:lnTo>
                      <a:pt x="347" y="165"/>
                    </a:lnTo>
                    <a:lnTo>
                      <a:pt x="362" y="158"/>
                    </a:lnTo>
                    <a:lnTo>
                      <a:pt x="373" y="148"/>
                    </a:lnTo>
                    <a:lnTo>
                      <a:pt x="383" y="138"/>
                    </a:lnTo>
                    <a:lnTo>
                      <a:pt x="392" y="124"/>
                    </a:lnTo>
                    <a:lnTo>
                      <a:pt x="401" y="111"/>
                    </a:lnTo>
                    <a:lnTo>
                      <a:pt x="408" y="96"/>
                    </a:lnTo>
                    <a:lnTo>
                      <a:pt x="416" y="82"/>
                    </a:lnTo>
                    <a:lnTo>
                      <a:pt x="422" y="66"/>
                    </a:lnTo>
                    <a:lnTo>
                      <a:pt x="430" y="51"/>
                    </a:lnTo>
                    <a:lnTo>
                      <a:pt x="438" y="37"/>
                    </a:lnTo>
                    <a:lnTo>
                      <a:pt x="449" y="26"/>
                    </a:lnTo>
                    <a:lnTo>
                      <a:pt x="460" y="16"/>
                    </a:lnTo>
                    <a:lnTo>
                      <a:pt x="475" y="9"/>
                    </a:lnTo>
                    <a:lnTo>
                      <a:pt x="492" y="4"/>
                    </a:lnTo>
                    <a:lnTo>
                      <a:pt x="511"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1" name="Freeform 90"/>
              <p:cNvSpPr>
                <a:spLocks/>
              </p:cNvSpPr>
              <p:nvPr/>
            </p:nvSpPr>
            <p:spPr bwMode="auto">
              <a:xfrm>
                <a:off x="5241" y="2119"/>
                <a:ext cx="36" cy="26"/>
              </a:xfrm>
              <a:custGeom>
                <a:avLst/>
                <a:gdLst>
                  <a:gd name="T0" fmla="*/ 0 w 88"/>
                  <a:gd name="T1" fmla="*/ 0 h 62"/>
                  <a:gd name="T2" fmla="*/ 0 w 88"/>
                  <a:gd name="T3" fmla="*/ 0 h 62"/>
                  <a:gd name="T4" fmla="*/ 0 w 88"/>
                  <a:gd name="T5" fmla="*/ 0 h 62"/>
                  <a:gd name="T6" fmla="*/ 0 w 88"/>
                  <a:gd name="T7" fmla="*/ 0 h 62"/>
                  <a:gd name="T8" fmla="*/ 0 w 88"/>
                  <a:gd name="T9" fmla="*/ 0 h 62"/>
                  <a:gd name="T10" fmla="*/ 0 w 88"/>
                  <a:gd name="T11" fmla="*/ 0 h 62"/>
                  <a:gd name="T12" fmla="*/ 0 w 88"/>
                  <a:gd name="T13" fmla="*/ 0 h 62"/>
                  <a:gd name="T14" fmla="*/ 0 w 88"/>
                  <a:gd name="T15" fmla="*/ 0 h 62"/>
                  <a:gd name="T16" fmla="*/ 0 w 88"/>
                  <a:gd name="T17" fmla="*/ 0 h 62"/>
                  <a:gd name="T18" fmla="*/ 0 w 88"/>
                  <a:gd name="T19" fmla="*/ 0 h 62"/>
                  <a:gd name="T20" fmla="*/ 0 w 88"/>
                  <a:gd name="T21" fmla="*/ 0 h 62"/>
                  <a:gd name="T22" fmla="*/ 0 w 88"/>
                  <a:gd name="T23" fmla="*/ 0 h 62"/>
                  <a:gd name="T24" fmla="*/ 0 w 88"/>
                  <a:gd name="T25" fmla="*/ 0 h 62"/>
                  <a:gd name="T26" fmla="*/ 0 w 88"/>
                  <a:gd name="T27" fmla="*/ 0 h 62"/>
                  <a:gd name="T28" fmla="*/ 0 w 88"/>
                  <a:gd name="T29" fmla="*/ 0 h 62"/>
                  <a:gd name="T30" fmla="*/ 0 w 88"/>
                  <a:gd name="T31" fmla="*/ 0 h 62"/>
                  <a:gd name="T32" fmla="*/ 0 w 88"/>
                  <a:gd name="T33" fmla="*/ 0 h 62"/>
                  <a:gd name="T34" fmla="*/ 0 w 88"/>
                  <a:gd name="T35" fmla="*/ 0 h 62"/>
                  <a:gd name="T36" fmla="*/ 0 w 88"/>
                  <a:gd name="T37" fmla="*/ 0 h 62"/>
                  <a:gd name="T38" fmla="*/ 0 w 88"/>
                  <a:gd name="T39" fmla="*/ 0 h 62"/>
                  <a:gd name="T40" fmla="*/ 0 w 88"/>
                  <a:gd name="T41" fmla="*/ 0 h 62"/>
                  <a:gd name="T42" fmla="*/ 0 w 88"/>
                  <a:gd name="T43" fmla="*/ 0 h 62"/>
                  <a:gd name="T44" fmla="*/ 0 w 88"/>
                  <a:gd name="T45" fmla="*/ 0 h 62"/>
                  <a:gd name="T46" fmla="*/ 0 w 88"/>
                  <a:gd name="T47" fmla="*/ 0 h 62"/>
                  <a:gd name="T48" fmla="*/ 0 w 88"/>
                  <a:gd name="T49" fmla="*/ 0 h 62"/>
                  <a:gd name="T50" fmla="*/ 0 w 88"/>
                  <a:gd name="T51" fmla="*/ 0 h 62"/>
                  <a:gd name="T52" fmla="*/ 0 w 88"/>
                  <a:gd name="T53" fmla="*/ 0 h 62"/>
                  <a:gd name="T54" fmla="*/ 0 w 88"/>
                  <a:gd name="T55" fmla="*/ 0 h 62"/>
                  <a:gd name="T56" fmla="*/ 0 w 88"/>
                  <a:gd name="T57" fmla="*/ 0 h 62"/>
                  <a:gd name="T58" fmla="*/ 0 w 88"/>
                  <a:gd name="T59" fmla="*/ 0 h 62"/>
                  <a:gd name="T60" fmla="*/ 0 w 88"/>
                  <a:gd name="T61" fmla="*/ 0 h 62"/>
                  <a:gd name="T62" fmla="*/ 0 w 88"/>
                  <a:gd name="T63" fmla="*/ 0 h 62"/>
                  <a:gd name="T64" fmla="*/ 0 w 88"/>
                  <a:gd name="T65" fmla="*/ 0 h 62"/>
                  <a:gd name="T66" fmla="*/ 0 w 88"/>
                  <a:gd name="T67" fmla="*/ 0 h 62"/>
                  <a:gd name="T68" fmla="*/ 0 w 88"/>
                  <a:gd name="T69" fmla="*/ 0 h 62"/>
                  <a:gd name="T70" fmla="*/ 0 w 88"/>
                  <a:gd name="T71" fmla="*/ 0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62"/>
                  <a:gd name="T110" fmla="*/ 88 w 88"/>
                  <a:gd name="T111" fmla="*/ 62 h 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62">
                    <a:moveTo>
                      <a:pt x="67" y="0"/>
                    </a:moveTo>
                    <a:lnTo>
                      <a:pt x="71" y="0"/>
                    </a:lnTo>
                    <a:lnTo>
                      <a:pt x="77" y="0"/>
                    </a:lnTo>
                    <a:lnTo>
                      <a:pt x="82" y="0"/>
                    </a:lnTo>
                    <a:lnTo>
                      <a:pt x="88" y="0"/>
                    </a:lnTo>
                    <a:lnTo>
                      <a:pt x="88" y="1"/>
                    </a:lnTo>
                    <a:lnTo>
                      <a:pt x="88" y="2"/>
                    </a:lnTo>
                    <a:lnTo>
                      <a:pt x="83" y="9"/>
                    </a:lnTo>
                    <a:lnTo>
                      <a:pt x="79" y="16"/>
                    </a:lnTo>
                    <a:lnTo>
                      <a:pt x="73" y="21"/>
                    </a:lnTo>
                    <a:lnTo>
                      <a:pt x="69" y="27"/>
                    </a:lnTo>
                    <a:lnTo>
                      <a:pt x="61" y="31"/>
                    </a:lnTo>
                    <a:lnTo>
                      <a:pt x="55" y="36"/>
                    </a:lnTo>
                    <a:lnTo>
                      <a:pt x="49" y="39"/>
                    </a:lnTo>
                    <a:lnTo>
                      <a:pt x="42" y="43"/>
                    </a:lnTo>
                    <a:lnTo>
                      <a:pt x="36" y="44"/>
                    </a:lnTo>
                    <a:lnTo>
                      <a:pt x="31" y="46"/>
                    </a:lnTo>
                    <a:lnTo>
                      <a:pt x="25" y="48"/>
                    </a:lnTo>
                    <a:lnTo>
                      <a:pt x="20" y="51"/>
                    </a:lnTo>
                    <a:lnTo>
                      <a:pt x="14" y="53"/>
                    </a:lnTo>
                    <a:lnTo>
                      <a:pt x="10" y="56"/>
                    </a:lnTo>
                    <a:lnTo>
                      <a:pt x="5" y="58"/>
                    </a:lnTo>
                    <a:lnTo>
                      <a:pt x="0" y="62"/>
                    </a:lnTo>
                    <a:lnTo>
                      <a:pt x="2" y="54"/>
                    </a:lnTo>
                    <a:lnTo>
                      <a:pt x="5" y="46"/>
                    </a:lnTo>
                    <a:lnTo>
                      <a:pt x="8" y="40"/>
                    </a:lnTo>
                    <a:lnTo>
                      <a:pt x="12" y="35"/>
                    </a:lnTo>
                    <a:lnTo>
                      <a:pt x="16" y="28"/>
                    </a:lnTo>
                    <a:lnTo>
                      <a:pt x="22" y="24"/>
                    </a:lnTo>
                    <a:lnTo>
                      <a:pt x="27" y="19"/>
                    </a:lnTo>
                    <a:lnTo>
                      <a:pt x="32" y="14"/>
                    </a:lnTo>
                    <a:lnTo>
                      <a:pt x="40" y="9"/>
                    </a:lnTo>
                    <a:lnTo>
                      <a:pt x="49" y="5"/>
                    </a:lnTo>
                    <a:lnTo>
                      <a:pt x="57" y="2"/>
                    </a:lnTo>
                    <a:lnTo>
                      <a:pt x="6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2" name="Freeform 91"/>
              <p:cNvSpPr>
                <a:spLocks/>
              </p:cNvSpPr>
              <p:nvPr/>
            </p:nvSpPr>
            <p:spPr bwMode="auto">
              <a:xfrm>
                <a:off x="5584" y="2130"/>
                <a:ext cx="30" cy="13"/>
              </a:xfrm>
              <a:custGeom>
                <a:avLst/>
                <a:gdLst>
                  <a:gd name="T0" fmla="*/ 0 w 73"/>
                  <a:gd name="T1" fmla="*/ 0 h 33"/>
                  <a:gd name="T2" fmla="*/ 0 w 73"/>
                  <a:gd name="T3" fmla="*/ 0 h 33"/>
                  <a:gd name="T4" fmla="*/ 0 w 73"/>
                  <a:gd name="T5" fmla="*/ 0 h 33"/>
                  <a:gd name="T6" fmla="*/ 0 w 73"/>
                  <a:gd name="T7" fmla="*/ 0 h 33"/>
                  <a:gd name="T8" fmla="*/ 0 w 73"/>
                  <a:gd name="T9" fmla="*/ 0 h 33"/>
                  <a:gd name="T10" fmla="*/ 0 w 73"/>
                  <a:gd name="T11" fmla="*/ 0 h 33"/>
                  <a:gd name="T12" fmla="*/ 0 w 73"/>
                  <a:gd name="T13" fmla="*/ 0 h 33"/>
                  <a:gd name="T14" fmla="*/ 0 w 73"/>
                  <a:gd name="T15" fmla="*/ 0 h 33"/>
                  <a:gd name="T16" fmla="*/ 0 w 73"/>
                  <a:gd name="T17" fmla="*/ 0 h 33"/>
                  <a:gd name="T18" fmla="*/ 0 w 73"/>
                  <a:gd name="T19" fmla="*/ 0 h 33"/>
                  <a:gd name="T20" fmla="*/ 0 w 73"/>
                  <a:gd name="T21" fmla="*/ 0 h 33"/>
                  <a:gd name="T22" fmla="*/ 0 w 73"/>
                  <a:gd name="T23" fmla="*/ 0 h 33"/>
                  <a:gd name="T24" fmla="*/ 0 w 73"/>
                  <a:gd name="T25" fmla="*/ 0 h 33"/>
                  <a:gd name="T26" fmla="*/ 0 w 73"/>
                  <a:gd name="T27" fmla="*/ 0 h 33"/>
                  <a:gd name="T28" fmla="*/ 0 w 73"/>
                  <a:gd name="T29" fmla="*/ 0 h 33"/>
                  <a:gd name="T30" fmla="*/ 0 w 73"/>
                  <a:gd name="T31" fmla="*/ 0 h 33"/>
                  <a:gd name="T32" fmla="*/ 0 w 73"/>
                  <a:gd name="T33" fmla="*/ 0 h 33"/>
                  <a:gd name="T34" fmla="*/ 0 w 73"/>
                  <a:gd name="T35" fmla="*/ 0 h 33"/>
                  <a:gd name="T36" fmla="*/ 0 w 73"/>
                  <a:gd name="T37" fmla="*/ 0 h 33"/>
                  <a:gd name="T38" fmla="*/ 0 w 73"/>
                  <a:gd name="T39" fmla="*/ 0 h 33"/>
                  <a:gd name="T40" fmla="*/ 0 w 73"/>
                  <a:gd name="T41" fmla="*/ 0 h 33"/>
                  <a:gd name="T42" fmla="*/ 0 w 73"/>
                  <a:gd name="T43" fmla="*/ 0 h 33"/>
                  <a:gd name="T44" fmla="*/ 0 w 73"/>
                  <a:gd name="T45" fmla="*/ 0 h 33"/>
                  <a:gd name="T46" fmla="*/ 0 w 73"/>
                  <a:gd name="T47" fmla="*/ 0 h 33"/>
                  <a:gd name="T48" fmla="*/ 0 w 73"/>
                  <a:gd name="T49" fmla="*/ 0 h 33"/>
                  <a:gd name="T50" fmla="*/ 0 w 73"/>
                  <a:gd name="T51" fmla="*/ 0 h 33"/>
                  <a:gd name="T52" fmla="*/ 0 w 73"/>
                  <a:gd name="T53" fmla="*/ 0 h 33"/>
                  <a:gd name="T54" fmla="*/ 0 w 73"/>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
                  <a:gd name="T85" fmla="*/ 0 h 33"/>
                  <a:gd name="T86" fmla="*/ 73 w 73"/>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 h="33">
                    <a:moveTo>
                      <a:pt x="27" y="1"/>
                    </a:moveTo>
                    <a:lnTo>
                      <a:pt x="33" y="0"/>
                    </a:lnTo>
                    <a:lnTo>
                      <a:pt x="41" y="0"/>
                    </a:lnTo>
                    <a:lnTo>
                      <a:pt x="49" y="0"/>
                    </a:lnTo>
                    <a:lnTo>
                      <a:pt x="56" y="1"/>
                    </a:lnTo>
                    <a:lnTo>
                      <a:pt x="63" y="3"/>
                    </a:lnTo>
                    <a:lnTo>
                      <a:pt x="69" y="6"/>
                    </a:lnTo>
                    <a:lnTo>
                      <a:pt x="72" y="11"/>
                    </a:lnTo>
                    <a:lnTo>
                      <a:pt x="73" y="18"/>
                    </a:lnTo>
                    <a:lnTo>
                      <a:pt x="67" y="17"/>
                    </a:lnTo>
                    <a:lnTo>
                      <a:pt x="61" y="18"/>
                    </a:lnTo>
                    <a:lnTo>
                      <a:pt x="53" y="20"/>
                    </a:lnTo>
                    <a:lnTo>
                      <a:pt x="45" y="22"/>
                    </a:lnTo>
                    <a:lnTo>
                      <a:pt x="36" y="23"/>
                    </a:lnTo>
                    <a:lnTo>
                      <a:pt x="28" y="26"/>
                    </a:lnTo>
                    <a:lnTo>
                      <a:pt x="20" y="29"/>
                    </a:lnTo>
                    <a:lnTo>
                      <a:pt x="14" y="32"/>
                    </a:lnTo>
                    <a:lnTo>
                      <a:pt x="8" y="33"/>
                    </a:lnTo>
                    <a:lnTo>
                      <a:pt x="4" y="33"/>
                    </a:lnTo>
                    <a:lnTo>
                      <a:pt x="0" y="33"/>
                    </a:lnTo>
                    <a:lnTo>
                      <a:pt x="0" y="31"/>
                    </a:lnTo>
                    <a:lnTo>
                      <a:pt x="1" y="26"/>
                    </a:lnTo>
                    <a:lnTo>
                      <a:pt x="6" y="22"/>
                    </a:lnTo>
                    <a:lnTo>
                      <a:pt x="13" y="14"/>
                    </a:lnTo>
                    <a:lnTo>
                      <a:pt x="23" y="5"/>
                    </a:lnTo>
                    <a:lnTo>
                      <a:pt x="23" y="1"/>
                    </a:lnTo>
                    <a:lnTo>
                      <a:pt x="27"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3" name="Freeform 92"/>
              <p:cNvSpPr>
                <a:spLocks/>
              </p:cNvSpPr>
              <p:nvPr/>
            </p:nvSpPr>
            <p:spPr bwMode="auto">
              <a:xfrm>
                <a:off x="5208" y="2130"/>
                <a:ext cx="25" cy="28"/>
              </a:xfrm>
              <a:custGeom>
                <a:avLst/>
                <a:gdLst>
                  <a:gd name="T0" fmla="*/ 0 w 66"/>
                  <a:gd name="T1" fmla="*/ 0 h 66"/>
                  <a:gd name="T2" fmla="*/ 0 w 66"/>
                  <a:gd name="T3" fmla="*/ 0 h 66"/>
                  <a:gd name="T4" fmla="*/ 0 w 66"/>
                  <a:gd name="T5" fmla="*/ 0 h 66"/>
                  <a:gd name="T6" fmla="*/ 0 w 66"/>
                  <a:gd name="T7" fmla="*/ 0 h 66"/>
                  <a:gd name="T8" fmla="*/ 0 w 66"/>
                  <a:gd name="T9" fmla="*/ 0 h 66"/>
                  <a:gd name="T10" fmla="*/ 0 w 66"/>
                  <a:gd name="T11" fmla="*/ 0 h 66"/>
                  <a:gd name="T12" fmla="*/ 0 w 66"/>
                  <a:gd name="T13" fmla="*/ 0 h 66"/>
                  <a:gd name="T14" fmla="*/ 0 w 66"/>
                  <a:gd name="T15" fmla="*/ 0 h 66"/>
                  <a:gd name="T16" fmla="*/ 0 w 66"/>
                  <a:gd name="T17" fmla="*/ 0 h 66"/>
                  <a:gd name="T18" fmla="*/ 0 w 66"/>
                  <a:gd name="T19" fmla="*/ 0 h 66"/>
                  <a:gd name="T20" fmla="*/ 0 w 66"/>
                  <a:gd name="T21" fmla="*/ 0 h 66"/>
                  <a:gd name="T22" fmla="*/ 0 w 66"/>
                  <a:gd name="T23" fmla="*/ 0 h 66"/>
                  <a:gd name="T24" fmla="*/ 0 w 66"/>
                  <a:gd name="T25" fmla="*/ 0 h 66"/>
                  <a:gd name="T26" fmla="*/ 0 w 66"/>
                  <a:gd name="T27" fmla="*/ 0 h 66"/>
                  <a:gd name="T28" fmla="*/ 0 w 66"/>
                  <a:gd name="T29" fmla="*/ 0 h 66"/>
                  <a:gd name="T30" fmla="*/ 0 w 66"/>
                  <a:gd name="T31" fmla="*/ 0 h 66"/>
                  <a:gd name="T32" fmla="*/ 0 w 66"/>
                  <a:gd name="T33" fmla="*/ 0 h 66"/>
                  <a:gd name="T34" fmla="*/ 0 w 66"/>
                  <a:gd name="T35" fmla="*/ 0 h 66"/>
                  <a:gd name="T36" fmla="*/ 0 w 66"/>
                  <a:gd name="T37" fmla="*/ 0 h 66"/>
                  <a:gd name="T38" fmla="*/ 0 w 66"/>
                  <a:gd name="T39" fmla="*/ 0 h 66"/>
                  <a:gd name="T40" fmla="*/ 0 w 66"/>
                  <a:gd name="T41" fmla="*/ 0 h 66"/>
                  <a:gd name="T42" fmla="*/ 0 w 66"/>
                  <a:gd name="T43" fmla="*/ 0 h 66"/>
                  <a:gd name="T44" fmla="*/ 0 w 66"/>
                  <a:gd name="T45" fmla="*/ 0 h 66"/>
                  <a:gd name="T46" fmla="*/ 0 w 66"/>
                  <a:gd name="T47" fmla="*/ 0 h 66"/>
                  <a:gd name="T48" fmla="*/ 0 w 66"/>
                  <a:gd name="T49" fmla="*/ 0 h 66"/>
                  <a:gd name="T50" fmla="*/ 0 w 66"/>
                  <a:gd name="T51" fmla="*/ 0 h 66"/>
                  <a:gd name="T52" fmla="*/ 0 w 66"/>
                  <a:gd name="T53" fmla="*/ 0 h 66"/>
                  <a:gd name="T54" fmla="*/ 0 w 66"/>
                  <a:gd name="T55" fmla="*/ 0 h 66"/>
                  <a:gd name="T56" fmla="*/ 0 w 66"/>
                  <a:gd name="T57" fmla="*/ 0 h 66"/>
                  <a:gd name="T58" fmla="*/ 0 w 66"/>
                  <a:gd name="T59" fmla="*/ 0 h 66"/>
                  <a:gd name="T60" fmla="*/ 0 w 66"/>
                  <a:gd name="T61" fmla="*/ 0 h 66"/>
                  <a:gd name="T62" fmla="*/ 0 w 66"/>
                  <a:gd name="T63" fmla="*/ 0 h 66"/>
                  <a:gd name="T64" fmla="*/ 0 w 66"/>
                  <a:gd name="T65" fmla="*/ 0 h 66"/>
                  <a:gd name="T66" fmla="*/ 0 w 66"/>
                  <a:gd name="T67" fmla="*/ 0 h 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
                  <a:gd name="T103" fmla="*/ 0 h 66"/>
                  <a:gd name="T104" fmla="*/ 66 w 66"/>
                  <a:gd name="T105" fmla="*/ 66 h 6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 h="66">
                    <a:moveTo>
                      <a:pt x="58" y="0"/>
                    </a:moveTo>
                    <a:lnTo>
                      <a:pt x="61" y="2"/>
                    </a:lnTo>
                    <a:lnTo>
                      <a:pt x="64" y="4"/>
                    </a:lnTo>
                    <a:lnTo>
                      <a:pt x="65" y="8"/>
                    </a:lnTo>
                    <a:lnTo>
                      <a:pt x="66" y="14"/>
                    </a:lnTo>
                    <a:lnTo>
                      <a:pt x="64" y="19"/>
                    </a:lnTo>
                    <a:lnTo>
                      <a:pt x="61" y="24"/>
                    </a:lnTo>
                    <a:lnTo>
                      <a:pt x="58" y="30"/>
                    </a:lnTo>
                    <a:lnTo>
                      <a:pt x="55" y="37"/>
                    </a:lnTo>
                    <a:lnTo>
                      <a:pt x="48" y="43"/>
                    </a:lnTo>
                    <a:lnTo>
                      <a:pt x="42" y="50"/>
                    </a:lnTo>
                    <a:lnTo>
                      <a:pt x="34" y="55"/>
                    </a:lnTo>
                    <a:lnTo>
                      <a:pt x="27" y="60"/>
                    </a:lnTo>
                    <a:lnTo>
                      <a:pt x="19" y="63"/>
                    </a:lnTo>
                    <a:lnTo>
                      <a:pt x="13" y="66"/>
                    </a:lnTo>
                    <a:lnTo>
                      <a:pt x="5" y="66"/>
                    </a:lnTo>
                    <a:lnTo>
                      <a:pt x="0" y="66"/>
                    </a:lnTo>
                    <a:lnTo>
                      <a:pt x="1" y="60"/>
                    </a:lnTo>
                    <a:lnTo>
                      <a:pt x="3" y="55"/>
                    </a:lnTo>
                    <a:lnTo>
                      <a:pt x="4" y="50"/>
                    </a:lnTo>
                    <a:lnTo>
                      <a:pt x="6" y="44"/>
                    </a:lnTo>
                    <a:lnTo>
                      <a:pt x="9" y="40"/>
                    </a:lnTo>
                    <a:lnTo>
                      <a:pt x="12" y="34"/>
                    </a:lnTo>
                    <a:lnTo>
                      <a:pt x="14" y="29"/>
                    </a:lnTo>
                    <a:lnTo>
                      <a:pt x="18" y="24"/>
                    </a:lnTo>
                    <a:lnTo>
                      <a:pt x="21" y="19"/>
                    </a:lnTo>
                    <a:lnTo>
                      <a:pt x="25" y="15"/>
                    </a:lnTo>
                    <a:lnTo>
                      <a:pt x="30" y="9"/>
                    </a:lnTo>
                    <a:lnTo>
                      <a:pt x="35" y="6"/>
                    </a:lnTo>
                    <a:lnTo>
                      <a:pt x="39" y="4"/>
                    </a:lnTo>
                    <a:lnTo>
                      <a:pt x="45" y="2"/>
                    </a:lnTo>
                    <a:lnTo>
                      <a:pt x="51" y="0"/>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4" name="Freeform 93"/>
              <p:cNvSpPr>
                <a:spLocks/>
              </p:cNvSpPr>
              <p:nvPr/>
            </p:nvSpPr>
            <p:spPr bwMode="auto">
              <a:xfrm>
                <a:off x="5410" y="2137"/>
                <a:ext cx="145" cy="160"/>
              </a:xfrm>
              <a:custGeom>
                <a:avLst/>
                <a:gdLst>
                  <a:gd name="T0" fmla="*/ 0 w 346"/>
                  <a:gd name="T1" fmla="*/ 0 h 383"/>
                  <a:gd name="T2" fmla="*/ 0 w 346"/>
                  <a:gd name="T3" fmla="*/ 0 h 383"/>
                  <a:gd name="T4" fmla="*/ 0 w 346"/>
                  <a:gd name="T5" fmla="*/ 0 h 383"/>
                  <a:gd name="T6" fmla="*/ 0 w 346"/>
                  <a:gd name="T7" fmla="*/ 0 h 383"/>
                  <a:gd name="T8" fmla="*/ 0 w 346"/>
                  <a:gd name="T9" fmla="*/ 0 h 383"/>
                  <a:gd name="T10" fmla="*/ 0 w 346"/>
                  <a:gd name="T11" fmla="*/ 0 h 383"/>
                  <a:gd name="T12" fmla="*/ 0 w 346"/>
                  <a:gd name="T13" fmla="*/ 0 h 383"/>
                  <a:gd name="T14" fmla="*/ 0 w 346"/>
                  <a:gd name="T15" fmla="*/ 0 h 383"/>
                  <a:gd name="T16" fmla="*/ 0 w 346"/>
                  <a:gd name="T17" fmla="*/ 0 h 383"/>
                  <a:gd name="T18" fmla="*/ 0 w 346"/>
                  <a:gd name="T19" fmla="*/ 0 h 383"/>
                  <a:gd name="T20" fmla="*/ 0 w 346"/>
                  <a:gd name="T21" fmla="*/ 0 h 383"/>
                  <a:gd name="T22" fmla="*/ 0 w 346"/>
                  <a:gd name="T23" fmla="*/ 0 h 383"/>
                  <a:gd name="T24" fmla="*/ 0 w 346"/>
                  <a:gd name="T25" fmla="*/ 0 h 383"/>
                  <a:gd name="T26" fmla="*/ 0 w 346"/>
                  <a:gd name="T27" fmla="*/ 0 h 383"/>
                  <a:gd name="T28" fmla="*/ 0 w 346"/>
                  <a:gd name="T29" fmla="*/ 0 h 383"/>
                  <a:gd name="T30" fmla="*/ 0 w 346"/>
                  <a:gd name="T31" fmla="*/ 0 h 383"/>
                  <a:gd name="T32" fmla="*/ 0 w 346"/>
                  <a:gd name="T33" fmla="*/ 0 h 383"/>
                  <a:gd name="T34" fmla="*/ 0 w 346"/>
                  <a:gd name="T35" fmla="*/ 0 h 383"/>
                  <a:gd name="T36" fmla="*/ 0 w 346"/>
                  <a:gd name="T37" fmla="*/ 0 h 383"/>
                  <a:gd name="T38" fmla="*/ 0 w 346"/>
                  <a:gd name="T39" fmla="*/ 0 h 383"/>
                  <a:gd name="T40" fmla="*/ 0 w 346"/>
                  <a:gd name="T41" fmla="*/ 0 h 383"/>
                  <a:gd name="T42" fmla="*/ 0 w 346"/>
                  <a:gd name="T43" fmla="*/ 0 h 383"/>
                  <a:gd name="T44" fmla="*/ 0 w 346"/>
                  <a:gd name="T45" fmla="*/ 0 h 383"/>
                  <a:gd name="T46" fmla="*/ 0 w 346"/>
                  <a:gd name="T47" fmla="*/ 0 h 383"/>
                  <a:gd name="T48" fmla="*/ 0 w 346"/>
                  <a:gd name="T49" fmla="*/ 0 h 383"/>
                  <a:gd name="T50" fmla="*/ 0 w 346"/>
                  <a:gd name="T51" fmla="*/ 0 h 383"/>
                  <a:gd name="T52" fmla="*/ 0 w 346"/>
                  <a:gd name="T53" fmla="*/ 0 h 383"/>
                  <a:gd name="T54" fmla="*/ 0 w 346"/>
                  <a:gd name="T55" fmla="*/ 0 h 383"/>
                  <a:gd name="T56" fmla="*/ 0 w 346"/>
                  <a:gd name="T57" fmla="*/ 0 h 383"/>
                  <a:gd name="T58" fmla="*/ 0 w 346"/>
                  <a:gd name="T59" fmla="*/ 0 h 383"/>
                  <a:gd name="T60" fmla="*/ 0 w 346"/>
                  <a:gd name="T61" fmla="*/ 0 h 383"/>
                  <a:gd name="T62" fmla="*/ 0 w 346"/>
                  <a:gd name="T63" fmla="*/ 0 h 383"/>
                  <a:gd name="T64" fmla="*/ 0 w 346"/>
                  <a:gd name="T65" fmla="*/ 0 h 383"/>
                  <a:gd name="T66" fmla="*/ 0 w 346"/>
                  <a:gd name="T67" fmla="*/ 0 h 383"/>
                  <a:gd name="T68" fmla="*/ 0 w 346"/>
                  <a:gd name="T69" fmla="*/ 0 h 383"/>
                  <a:gd name="T70" fmla="*/ 0 w 346"/>
                  <a:gd name="T71" fmla="*/ 0 h 383"/>
                  <a:gd name="T72" fmla="*/ 0 w 346"/>
                  <a:gd name="T73" fmla="*/ 0 h 383"/>
                  <a:gd name="T74" fmla="*/ 0 w 346"/>
                  <a:gd name="T75" fmla="*/ 0 h 383"/>
                  <a:gd name="T76" fmla="*/ 0 w 346"/>
                  <a:gd name="T77" fmla="*/ 0 h 383"/>
                  <a:gd name="T78" fmla="*/ 0 w 346"/>
                  <a:gd name="T79" fmla="*/ 0 h 383"/>
                  <a:gd name="T80" fmla="*/ 0 w 346"/>
                  <a:gd name="T81" fmla="*/ 0 h 383"/>
                  <a:gd name="T82" fmla="*/ 0 w 346"/>
                  <a:gd name="T83" fmla="*/ 0 h 383"/>
                  <a:gd name="T84" fmla="*/ 0 w 346"/>
                  <a:gd name="T85" fmla="*/ 0 h 383"/>
                  <a:gd name="T86" fmla="*/ 0 w 346"/>
                  <a:gd name="T87" fmla="*/ 0 h 383"/>
                  <a:gd name="T88" fmla="*/ 0 w 346"/>
                  <a:gd name="T89" fmla="*/ 0 h 383"/>
                  <a:gd name="T90" fmla="*/ 0 w 346"/>
                  <a:gd name="T91" fmla="*/ 0 h 383"/>
                  <a:gd name="T92" fmla="*/ 0 w 346"/>
                  <a:gd name="T93" fmla="*/ 0 h 383"/>
                  <a:gd name="T94" fmla="*/ 0 w 346"/>
                  <a:gd name="T95" fmla="*/ 0 h 383"/>
                  <a:gd name="T96" fmla="*/ 0 w 346"/>
                  <a:gd name="T97" fmla="*/ 0 h 383"/>
                  <a:gd name="T98" fmla="*/ 0 w 346"/>
                  <a:gd name="T99" fmla="*/ 0 h 383"/>
                  <a:gd name="T100" fmla="*/ 0 w 346"/>
                  <a:gd name="T101" fmla="*/ 0 h 383"/>
                  <a:gd name="T102" fmla="*/ 0 w 346"/>
                  <a:gd name="T103" fmla="*/ 0 h 383"/>
                  <a:gd name="T104" fmla="*/ 0 w 346"/>
                  <a:gd name="T105" fmla="*/ 0 h 383"/>
                  <a:gd name="T106" fmla="*/ 0 w 346"/>
                  <a:gd name="T107" fmla="*/ 0 h 3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6"/>
                  <a:gd name="T163" fmla="*/ 0 h 383"/>
                  <a:gd name="T164" fmla="*/ 346 w 346"/>
                  <a:gd name="T165" fmla="*/ 383 h 3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6" h="383">
                    <a:moveTo>
                      <a:pt x="305" y="0"/>
                    </a:moveTo>
                    <a:lnTo>
                      <a:pt x="317" y="1"/>
                    </a:lnTo>
                    <a:lnTo>
                      <a:pt x="326" y="3"/>
                    </a:lnTo>
                    <a:lnTo>
                      <a:pt x="334" y="7"/>
                    </a:lnTo>
                    <a:lnTo>
                      <a:pt x="340" y="13"/>
                    </a:lnTo>
                    <a:lnTo>
                      <a:pt x="343" y="19"/>
                    </a:lnTo>
                    <a:lnTo>
                      <a:pt x="346" y="26"/>
                    </a:lnTo>
                    <a:lnTo>
                      <a:pt x="346" y="33"/>
                    </a:lnTo>
                    <a:lnTo>
                      <a:pt x="346" y="41"/>
                    </a:lnTo>
                    <a:lnTo>
                      <a:pt x="343" y="48"/>
                    </a:lnTo>
                    <a:lnTo>
                      <a:pt x="338" y="55"/>
                    </a:lnTo>
                    <a:lnTo>
                      <a:pt x="333" y="60"/>
                    </a:lnTo>
                    <a:lnTo>
                      <a:pt x="326" y="67"/>
                    </a:lnTo>
                    <a:lnTo>
                      <a:pt x="318" y="70"/>
                    </a:lnTo>
                    <a:lnTo>
                      <a:pt x="308" y="73"/>
                    </a:lnTo>
                    <a:lnTo>
                      <a:pt x="298" y="75"/>
                    </a:lnTo>
                    <a:lnTo>
                      <a:pt x="288" y="75"/>
                    </a:lnTo>
                    <a:lnTo>
                      <a:pt x="283" y="75"/>
                    </a:lnTo>
                    <a:lnTo>
                      <a:pt x="278" y="76"/>
                    </a:lnTo>
                    <a:lnTo>
                      <a:pt x="273" y="77"/>
                    </a:lnTo>
                    <a:lnTo>
                      <a:pt x="268" y="77"/>
                    </a:lnTo>
                    <a:lnTo>
                      <a:pt x="262" y="77"/>
                    </a:lnTo>
                    <a:lnTo>
                      <a:pt x="259" y="79"/>
                    </a:lnTo>
                    <a:lnTo>
                      <a:pt x="253" y="80"/>
                    </a:lnTo>
                    <a:lnTo>
                      <a:pt x="249" y="81"/>
                    </a:lnTo>
                    <a:lnTo>
                      <a:pt x="240" y="84"/>
                    </a:lnTo>
                    <a:lnTo>
                      <a:pt x="230" y="90"/>
                    </a:lnTo>
                    <a:lnTo>
                      <a:pt x="222" y="96"/>
                    </a:lnTo>
                    <a:lnTo>
                      <a:pt x="214" y="104"/>
                    </a:lnTo>
                    <a:lnTo>
                      <a:pt x="222" y="103"/>
                    </a:lnTo>
                    <a:lnTo>
                      <a:pt x="228" y="103"/>
                    </a:lnTo>
                    <a:lnTo>
                      <a:pt x="236" y="102"/>
                    </a:lnTo>
                    <a:lnTo>
                      <a:pt x="243" y="102"/>
                    </a:lnTo>
                    <a:lnTo>
                      <a:pt x="251" y="100"/>
                    </a:lnTo>
                    <a:lnTo>
                      <a:pt x="259" y="100"/>
                    </a:lnTo>
                    <a:lnTo>
                      <a:pt x="267" y="98"/>
                    </a:lnTo>
                    <a:lnTo>
                      <a:pt x="275" y="98"/>
                    </a:lnTo>
                    <a:lnTo>
                      <a:pt x="281" y="97"/>
                    </a:lnTo>
                    <a:lnTo>
                      <a:pt x="288" y="96"/>
                    </a:lnTo>
                    <a:lnTo>
                      <a:pt x="296" y="96"/>
                    </a:lnTo>
                    <a:lnTo>
                      <a:pt x="303" y="96"/>
                    </a:lnTo>
                    <a:lnTo>
                      <a:pt x="310" y="95"/>
                    </a:lnTo>
                    <a:lnTo>
                      <a:pt x="317" y="95"/>
                    </a:lnTo>
                    <a:lnTo>
                      <a:pt x="323" y="95"/>
                    </a:lnTo>
                    <a:lnTo>
                      <a:pt x="330" y="96"/>
                    </a:lnTo>
                    <a:lnTo>
                      <a:pt x="330" y="98"/>
                    </a:lnTo>
                    <a:lnTo>
                      <a:pt x="330" y="102"/>
                    </a:lnTo>
                    <a:lnTo>
                      <a:pt x="330" y="106"/>
                    </a:lnTo>
                    <a:lnTo>
                      <a:pt x="330" y="110"/>
                    </a:lnTo>
                    <a:lnTo>
                      <a:pt x="324" y="111"/>
                    </a:lnTo>
                    <a:lnTo>
                      <a:pt x="318" y="113"/>
                    </a:lnTo>
                    <a:lnTo>
                      <a:pt x="313" y="115"/>
                    </a:lnTo>
                    <a:lnTo>
                      <a:pt x="307" y="117"/>
                    </a:lnTo>
                    <a:lnTo>
                      <a:pt x="301" y="117"/>
                    </a:lnTo>
                    <a:lnTo>
                      <a:pt x="296" y="119"/>
                    </a:lnTo>
                    <a:lnTo>
                      <a:pt x="290" y="121"/>
                    </a:lnTo>
                    <a:lnTo>
                      <a:pt x="285" y="124"/>
                    </a:lnTo>
                    <a:lnTo>
                      <a:pt x="279" y="125"/>
                    </a:lnTo>
                    <a:lnTo>
                      <a:pt x="273" y="127"/>
                    </a:lnTo>
                    <a:lnTo>
                      <a:pt x="267" y="128"/>
                    </a:lnTo>
                    <a:lnTo>
                      <a:pt x="261" y="130"/>
                    </a:lnTo>
                    <a:lnTo>
                      <a:pt x="256" y="131"/>
                    </a:lnTo>
                    <a:lnTo>
                      <a:pt x="250" y="132"/>
                    </a:lnTo>
                    <a:lnTo>
                      <a:pt x="244" y="133"/>
                    </a:lnTo>
                    <a:lnTo>
                      <a:pt x="240" y="134"/>
                    </a:lnTo>
                    <a:lnTo>
                      <a:pt x="239" y="139"/>
                    </a:lnTo>
                    <a:lnTo>
                      <a:pt x="240" y="145"/>
                    </a:lnTo>
                    <a:lnTo>
                      <a:pt x="242" y="147"/>
                    </a:lnTo>
                    <a:lnTo>
                      <a:pt x="247" y="151"/>
                    </a:lnTo>
                    <a:lnTo>
                      <a:pt x="251" y="151"/>
                    </a:lnTo>
                    <a:lnTo>
                      <a:pt x="258" y="152"/>
                    </a:lnTo>
                    <a:lnTo>
                      <a:pt x="262" y="151"/>
                    </a:lnTo>
                    <a:lnTo>
                      <a:pt x="270" y="151"/>
                    </a:lnTo>
                    <a:lnTo>
                      <a:pt x="277" y="149"/>
                    </a:lnTo>
                    <a:lnTo>
                      <a:pt x="284" y="147"/>
                    </a:lnTo>
                    <a:lnTo>
                      <a:pt x="291" y="146"/>
                    </a:lnTo>
                    <a:lnTo>
                      <a:pt x="298" y="145"/>
                    </a:lnTo>
                    <a:lnTo>
                      <a:pt x="304" y="144"/>
                    </a:lnTo>
                    <a:lnTo>
                      <a:pt x="311" y="143"/>
                    </a:lnTo>
                    <a:lnTo>
                      <a:pt x="317" y="143"/>
                    </a:lnTo>
                    <a:lnTo>
                      <a:pt x="323" y="145"/>
                    </a:lnTo>
                    <a:lnTo>
                      <a:pt x="320" y="153"/>
                    </a:lnTo>
                    <a:lnTo>
                      <a:pt x="317" y="161"/>
                    </a:lnTo>
                    <a:lnTo>
                      <a:pt x="312" y="166"/>
                    </a:lnTo>
                    <a:lnTo>
                      <a:pt x="306" y="171"/>
                    </a:lnTo>
                    <a:lnTo>
                      <a:pt x="299" y="172"/>
                    </a:lnTo>
                    <a:lnTo>
                      <a:pt x="291" y="174"/>
                    </a:lnTo>
                    <a:lnTo>
                      <a:pt x="282" y="175"/>
                    </a:lnTo>
                    <a:lnTo>
                      <a:pt x="275" y="177"/>
                    </a:lnTo>
                    <a:lnTo>
                      <a:pt x="265" y="177"/>
                    </a:lnTo>
                    <a:lnTo>
                      <a:pt x="257" y="179"/>
                    </a:lnTo>
                    <a:lnTo>
                      <a:pt x="248" y="180"/>
                    </a:lnTo>
                    <a:lnTo>
                      <a:pt x="241" y="184"/>
                    </a:lnTo>
                    <a:lnTo>
                      <a:pt x="233" y="186"/>
                    </a:lnTo>
                    <a:lnTo>
                      <a:pt x="228" y="191"/>
                    </a:lnTo>
                    <a:lnTo>
                      <a:pt x="223" y="198"/>
                    </a:lnTo>
                    <a:lnTo>
                      <a:pt x="222" y="208"/>
                    </a:lnTo>
                    <a:lnTo>
                      <a:pt x="216" y="209"/>
                    </a:lnTo>
                    <a:lnTo>
                      <a:pt x="211" y="211"/>
                    </a:lnTo>
                    <a:lnTo>
                      <a:pt x="205" y="212"/>
                    </a:lnTo>
                    <a:lnTo>
                      <a:pt x="202" y="212"/>
                    </a:lnTo>
                    <a:lnTo>
                      <a:pt x="196" y="212"/>
                    </a:lnTo>
                    <a:lnTo>
                      <a:pt x="191" y="213"/>
                    </a:lnTo>
                    <a:lnTo>
                      <a:pt x="186" y="215"/>
                    </a:lnTo>
                    <a:lnTo>
                      <a:pt x="184" y="218"/>
                    </a:lnTo>
                    <a:lnTo>
                      <a:pt x="187" y="224"/>
                    </a:lnTo>
                    <a:lnTo>
                      <a:pt x="193" y="229"/>
                    </a:lnTo>
                    <a:lnTo>
                      <a:pt x="201" y="231"/>
                    </a:lnTo>
                    <a:lnTo>
                      <a:pt x="207" y="234"/>
                    </a:lnTo>
                    <a:lnTo>
                      <a:pt x="213" y="233"/>
                    </a:lnTo>
                    <a:lnTo>
                      <a:pt x="221" y="232"/>
                    </a:lnTo>
                    <a:lnTo>
                      <a:pt x="227" y="231"/>
                    </a:lnTo>
                    <a:lnTo>
                      <a:pt x="235" y="229"/>
                    </a:lnTo>
                    <a:lnTo>
                      <a:pt x="242" y="227"/>
                    </a:lnTo>
                    <a:lnTo>
                      <a:pt x="249" y="225"/>
                    </a:lnTo>
                    <a:lnTo>
                      <a:pt x="256" y="222"/>
                    </a:lnTo>
                    <a:lnTo>
                      <a:pt x="263" y="222"/>
                    </a:lnTo>
                    <a:lnTo>
                      <a:pt x="269" y="220"/>
                    </a:lnTo>
                    <a:lnTo>
                      <a:pt x="276" y="220"/>
                    </a:lnTo>
                    <a:lnTo>
                      <a:pt x="281" y="219"/>
                    </a:lnTo>
                    <a:lnTo>
                      <a:pt x="287" y="221"/>
                    </a:lnTo>
                    <a:lnTo>
                      <a:pt x="292" y="222"/>
                    </a:lnTo>
                    <a:lnTo>
                      <a:pt x="297" y="226"/>
                    </a:lnTo>
                    <a:lnTo>
                      <a:pt x="300" y="230"/>
                    </a:lnTo>
                    <a:lnTo>
                      <a:pt x="304" y="238"/>
                    </a:lnTo>
                    <a:lnTo>
                      <a:pt x="288" y="241"/>
                    </a:lnTo>
                    <a:lnTo>
                      <a:pt x="274" y="243"/>
                    </a:lnTo>
                    <a:lnTo>
                      <a:pt x="259" y="247"/>
                    </a:lnTo>
                    <a:lnTo>
                      <a:pt x="244" y="250"/>
                    </a:lnTo>
                    <a:lnTo>
                      <a:pt x="230" y="254"/>
                    </a:lnTo>
                    <a:lnTo>
                      <a:pt x="215" y="259"/>
                    </a:lnTo>
                    <a:lnTo>
                      <a:pt x="201" y="262"/>
                    </a:lnTo>
                    <a:lnTo>
                      <a:pt x="186" y="266"/>
                    </a:lnTo>
                    <a:lnTo>
                      <a:pt x="171" y="268"/>
                    </a:lnTo>
                    <a:lnTo>
                      <a:pt x="156" y="270"/>
                    </a:lnTo>
                    <a:lnTo>
                      <a:pt x="142" y="272"/>
                    </a:lnTo>
                    <a:lnTo>
                      <a:pt x="127" y="273"/>
                    </a:lnTo>
                    <a:lnTo>
                      <a:pt x="111" y="272"/>
                    </a:lnTo>
                    <a:lnTo>
                      <a:pt x="96" y="271"/>
                    </a:lnTo>
                    <a:lnTo>
                      <a:pt x="81" y="269"/>
                    </a:lnTo>
                    <a:lnTo>
                      <a:pt x="66" y="266"/>
                    </a:lnTo>
                    <a:lnTo>
                      <a:pt x="67" y="272"/>
                    </a:lnTo>
                    <a:lnTo>
                      <a:pt x="71" y="279"/>
                    </a:lnTo>
                    <a:lnTo>
                      <a:pt x="75" y="284"/>
                    </a:lnTo>
                    <a:lnTo>
                      <a:pt x="83" y="288"/>
                    </a:lnTo>
                    <a:lnTo>
                      <a:pt x="90" y="289"/>
                    </a:lnTo>
                    <a:lnTo>
                      <a:pt x="100" y="292"/>
                    </a:lnTo>
                    <a:lnTo>
                      <a:pt x="108" y="293"/>
                    </a:lnTo>
                    <a:lnTo>
                      <a:pt x="120" y="294"/>
                    </a:lnTo>
                    <a:lnTo>
                      <a:pt x="130" y="293"/>
                    </a:lnTo>
                    <a:lnTo>
                      <a:pt x="142" y="292"/>
                    </a:lnTo>
                    <a:lnTo>
                      <a:pt x="153" y="291"/>
                    </a:lnTo>
                    <a:lnTo>
                      <a:pt x="165" y="291"/>
                    </a:lnTo>
                    <a:lnTo>
                      <a:pt x="174" y="289"/>
                    </a:lnTo>
                    <a:lnTo>
                      <a:pt x="184" y="288"/>
                    </a:lnTo>
                    <a:lnTo>
                      <a:pt x="194" y="288"/>
                    </a:lnTo>
                    <a:lnTo>
                      <a:pt x="204" y="288"/>
                    </a:lnTo>
                    <a:lnTo>
                      <a:pt x="210" y="289"/>
                    </a:lnTo>
                    <a:lnTo>
                      <a:pt x="217" y="289"/>
                    </a:lnTo>
                    <a:lnTo>
                      <a:pt x="223" y="288"/>
                    </a:lnTo>
                    <a:lnTo>
                      <a:pt x="231" y="288"/>
                    </a:lnTo>
                    <a:lnTo>
                      <a:pt x="239" y="285"/>
                    </a:lnTo>
                    <a:lnTo>
                      <a:pt x="246" y="284"/>
                    </a:lnTo>
                    <a:lnTo>
                      <a:pt x="254" y="282"/>
                    </a:lnTo>
                    <a:lnTo>
                      <a:pt x="261" y="280"/>
                    </a:lnTo>
                    <a:lnTo>
                      <a:pt x="268" y="278"/>
                    </a:lnTo>
                    <a:lnTo>
                      <a:pt x="275" y="277"/>
                    </a:lnTo>
                    <a:lnTo>
                      <a:pt x="280" y="275"/>
                    </a:lnTo>
                    <a:lnTo>
                      <a:pt x="287" y="276"/>
                    </a:lnTo>
                    <a:lnTo>
                      <a:pt x="293" y="276"/>
                    </a:lnTo>
                    <a:lnTo>
                      <a:pt x="298" y="279"/>
                    </a:lnTo>
                    <a:lnTo>
                      <a:pt x="302" y="283"/>
                    </a:lnTo>
                    <a:lnTo>
                      <a:pt x="307" y="288"/>
                    </a:lnTo>
                    <a:lnTo>
                      <a:pt x="292" y="292"/>
                    </a:lnTo>
                    <a:lnTo>
                      <a:pt x="277" y="297"/>
                    </a:lnTo>
                    <a:lnTo>
                      <a:pt x="260" y="301"/>
                    </a:lnTo>
                    <a:lnTo>
                      <a:pt x="244" y="306"/>
                    </a:lnTo>
                    <a:lnTo>
                      <a:pt x="227" y="309"/>
                    </a:lnTo>
                    <a:lnTo>
                      <a:pt x="212" y="314"/>
                    </a:lnTo>
                    <a:lnTo>
                      <a:pt x="194" y="317"/>
                    </a:lnTo>
                    <a:lnTo>
                      <a:pt x="179" y="321"/>
                    </a:lnTo>
                    <a:lnTo>
                      <a:pt x="162" y="322"/>
                    </a:lnTo>
                    <a:lnTo>
                      <a:pt x="146" y="323"/>
                    </a:lnTo>
                    <a:lnTo>
                      <a:pt x="129" y="322"/>
                    </a:lnTo>
                    <a:lnTo>
                      <a:pt x="114" y="321"/>
                    </a:lnTo>
                    <a:lnTo>
                      <a:pt x="99" y="316"/>
                    </a:lnTo>
                    <a:lnTo>
                      <a:pt x="84" y="312"/>
                    </a:lnTo>
                    <a:lnTo>
                      <a:pt x="70" y="304"/>
                    </a:lnTo>
                    <a:lnTo>
                      <a:pt x="56" y="296"/>
                    </a:lnTo>
                    <a:lnTo>
                      <a:pt x="54" y="302"/>
                    </a:lnTo>
                    <a:lnTo>
                      <a:pt x="54" y="307"/>
                    </a:lnTo>
                    <a:lnTo>
                      <a:pt x="55" y="313"/>
                    </a:lnTo>
                    <a:lnTo>
                      <a:pt x="59" y="319"/>
                    </a:lnTo>
                    <a:lnTo>
                      <a:pt x="62" y="323"/>
                    </a:lnTo>
                    <a:lnTo>
                      <a:pt x="66" y="328"/>
                    </a:lnTo>
                    <a:lnTo>
                      <a:pt x="71" y="333"/>
                    </a:lnTo>
                    <a:lnTo>
                      <a:pt x="77" y="338"/>
                    </a:lnTo>
                    <a:lnTo>
                      <a:pt x="82" y="342"/>
                    </a:lnTo>
                    <a:lnTo>
                      <a:pt x="89" y="345"/>
                    </a:lnTo>
                    <a:lnTo>
                      <a:pt x="96" y="347"/>
                    </a:lnTo>
                    <a:lnTo>
                      <a:pt x="103" y="351"/>
                    </a:lnTo>
                    <a:lnTo>
                      <a:pt x="108" y="353"/>
                    </a:lnTo>
                    <a:lnTo>
                      <a:pt x="115" y="355"/>
                    </a:lnTo>
                    <a:lnTo>
                      <a:pt x="121" y="357"/>
                    </a:lnTo>
                    <a:lnTo>
                      <a:pt x="127" y="359"/>
                    </a:lnTo>
                    <a:lnTo>
                      <a:pt x="123" y="363"/>
                    </a:lnTo>
                    <a:lnTo>
                      <a:pt x="119" y="366"/>
                    </a:lnTo>
                    <a:lnTo>
                      <a:pt x="115" y="368"/>
                    </a:lnTo>
                    <a:lnTo>
                      <a:pt x="111" y="370"/>
                    </a:lnTo>
                    <a:lnTo>
                      <a:pt x="103" y="371"/>
                    </a:lnTo>
                    <a:lnTo>
                      <a:pt x="94" y="369"/>
                    </a:lnTo>
                    <a:lnTo>
                      <a:pt x="89" y="366"/>
                    </a:lnTo>
                    <a:lnTo>
                      <a:pt x="85" y="364"/>
                    </a:lnTo>
                    <a:lnTo>
                      <a:pt x="80" y="362"/>
                    </a:lnTo>
                    <a:lnTo>
                      <a:pt x="75" y="361"/>
                    </a:lnTo>
                    <a:lnTo>
                      <a:pt x="70" y="358"/>
                    </a:lnTo>
                    <a:lnTo>
                      <a:pt x="65" y="356"/>
                    </a:lnTo>
                    <a:lnTo>
                      <a:pt x="61" y="354"/>
                    </a:lnTo>
                    <a:lnTo>
                      <a:pt x="56" y="352"/>
                    </a:lnTo>
                    <a:lnTo>
                      <a:pt x="51" y="348"/>
                    </a:lnTo>
                    <a:lnTo>
                      <a:pt x="44" y="346"/>
                    </a:lnTo>
                    <a:lnTo>
                      <a:pt x="39" y="345"/>
                    </a:lnTo>
                    <a:lnTo>
                      <a:pt x="34" y="346"/>
                    </a:lnTo>
                    <a:lnTo>
                      <a:pt x="30" y="348"/>
                    </a:lnTo>
                    <a:lnTo>
                      <a:pt x="27" y="354"/>
                    </a:lnTo>
                    <a:lnTo>
                      <a:pt x="25" y="356"/>
                    </a:lnTo>
                    <a:lnTo>
                      <a:pt x="25" y="361"/>
                    </a:lnTo>
                    <a:lnTo>
                      <a:pt x="24" y="364"/>
                    </a:lnTo>
                    <a:lnTo>
                      <a:pt x="24" y="371"/>
                    </a:lnTo>
                    <a:lnTo>
                      <a:pt x="17" y="373"/>
                    </a:lnTo>
                    <a:lnTo>
                      <a:pt x="12" y="377"/>
                    </a:lnTo>
                    <a:lnTo>
                      <a:pt x="6" y="380"/>
                    </a:lnTo>
                    <a:lnTo>
                      <a:pt x="0" y="383"/>
                    </a:lnTo>
                    <a:lnTo>
                      <a:pt x="9" y="364"/>
                    </a:lnTo>
                    <a:lnTo>
                      <a:pt x="15" y="346"/>
                    </a:lnTo>
                    <a:lnTo>
                      <a:pt x="21" y="328"/>
                    </a:lnTo>
                    <a:lnTo>
                      <a:pt x="25" y="310"/>
                    </a:lnTo>
                    <a:lnTo>
                      <a:pt x="26" y="291"/>
                    </a:lnTo>
                    <a:lnTo>
                      <a:pt x="28" y="273"/>
                    </a:lnTo>
                    <a:lnTo>
                      <a:pt x="28" y="255"/>
                    </a:lnTo>
                    <a:lnTo>
                      <a:pt x="28" y="237"/>
                    </a:lnTo>
                    <a:lnTo>
                      <a:pt x="26" y="218"/>
                    </a:lnTo>
                    <a:lnTo>
                      <a:pt x="25" y="199"/>
                    </a:lnTo>
                    <a:lnTo>
                      <a:pt x="24" y="181"/>
                    </a:lnTo>
                    <a:lnTo>
                      <a:pt x="24" y="163"/>
                    </a:lnTo>
                    <a:lnTo>
                      <a:pt x="24" y="144"/>
                    </a:lnTo>
                    <a:lnTo>
                      <a:pt x="25" y="125"/>
                    </a:lnTo>
                    <a:lnTo>
                      <a:pt x="26" y="107"/>
                    </a:lnTo>
                    <a:lnTo>
                      <a:pt x="31" y="89"/>
                    </a:lnTo>
                    <a:lnTo>
                      <a:pt x="42" y="98"/>
                    </a:lnTo>
                    <a:lnTo>
                      <a:pt x="54" y="106"/>
                    </a:lnTo>
                    <a:lnTo>
                      <a:pt x="68" y="111"/>
                    </a:lnTo>
                    <a:lnTo>
                      <a:pt x="81" y="115"/>
                    </a:lnTo>
                    <a:lnTo>
                      <a:pt x="94" y="116"/>
                    </a:lnTo>
                    <a:lnTo>
                      <a:pt x="108" y="117"/>
                    </a:lnTo>
                    <a:lnTo>
                      <a:pt x="123" y="115"/>
                    </a:lnTo>
                    <a:lnTo>
                      <a:pt x="137" y="113"/>
                    </a:lnTo>
                    <a:lnTo>
                      <a:pt x="151" y="108"/>
                    </a:lnTo>
                    <a:lnTo>
                      <a:pt x="165" y="101"/>
                    </a:lnTo>
                    <a:lnTo>
                      <a:pt x="179" y="94"/>
                    </a:lnTo>
                    <a:lnTo>
                      <a:pt x="193" y="86"/>
                    </a:lnTo>
                    <a:lnTo>
                      <a:pt x="205" y="76"/>
                    </a:lnTo>
                    <a:lnTo>
                      <a:pt x="219" y="65"/>
                    </a:lnTo>
                    <a:lnTo>
                      <a:pt x="230" y="54"/>
                    </a:lnTo>
                    <a:lnTo>
                      <a:pt x="242" y="42"/>
                    </a:lnTo>
                    <a:lnTo>
                      <a:pt x="249" y="36"/>
                    </a:lnTo>
                    <a:lnTo>
                      <a:pt x="258" y="31"/>
                    </a:lnTo>
                    <a:lnTo>
                      <a:pt x="265" y="23"/>
                    </a:lnTo>
                    <a:lnTo>
                      <a:pt x="273" y="19"/>
                    </a:lnTo>
                    <a:lnTo>
                      <a:pt x="280" y="13"/>
                    </a:lnTo>
                    <a:lnTo>
                      <a:pt x="288" y="7"/>
                    </a:lnTo>
                    <a:lnTo>
                      <a:pt x="296" y="2"/>
                    </a:lnTo>
                    <a:lnTo>
                      <a:pt x="30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5" name="Freeform 94"/>
              <p:cNvSpPr>
                <a:spLocks/>
              </p:cNvSpPr>
              <p:nvPr/>
            </p:nvSpPr>
            <p:spPr bwMode="auto">
              <a:xfrm>
                <a:off x="5523" y="2157"/>
                <a:ext cx="21" cy="13"/>
              </a:xfrm>
              <a:custGeom>
                <a:avLst/>
                <a:gdLst>
                  <a:gd name="T0" fmla="*/ 0 w 50"/>
                  <a:gd name="T1" fmla="*/ 0 h 37"/>
                  <a:gd name="T2" fmla="*/ 0 w 50"/>
                  <a:gd name="T3" fmla="*/ 0 h 37"/>
                  <a:gd name="T4" fmla="*/ 0 w 50"/>
                  <a:gd name="T5" fmla="*/ 0 h 37"/>
                  <a:gd name="T6" fmla="*/ 0 w 50"/>
                  <a:gd name="T7" fmla="*/ 0 h 37"/>
                  <a:gd name="T8" fmla="*/ 0 w 50"/>
                  <a:gd name="T9" fmla="*/ 0 h 37"/>
                  <a:gd name="T10" fmla="*/ 0 w 50"/>
                  <a:gd name="T11" fmla="*/ 0 h 37"/>
                  <a:gd name="T12" fmla="*/ 0 w 50"/>
                  <a:gd name="T13" fmla="*/ 0 h 37"/>
                  <a:gd name="T14" fmla="*/ 0 w 50"/>
                  <a:gd name="T15" fmla="*/ 0 h 37"/>
                  <a:gd name="T16" fmla="*/ 0 w 50"/>
                  <a:gd name="T17" fmla="*/ 0 h 37"/>
                  <a:gd name="T18" fmla="*/ 0 w 50"/>
                  <a:gd name="T19" fmla="*/ 0 h 37"/>
                  <a:gd name="T20" fmla="*/ 0 w 50"/>
                  <a:gd name="T21" fmla="*/ 0 h 37"/>
                  <a:gd name="T22" fmla="*/ 0 w 50"/>
                  <a:gd name="T23" fmla="*/ 0 h 37"/>
                  <a:gd name="T24" fmla="*/ 0 w 50"/>
                  <a:gd name="T25" fmla="*/ 0 h 37"/>
                  <a:gd name="T26" fmla="*/ 0 w 50"/>
                  <a:gd name="T27" fmla="*/ 0 h 37"/>
                  <a:gd name="T28" fmla="*/ 0 w 50"/>
                  <a:gd name="T29" fmla="*/ 0 h 37"/>
                  <a:gd name="T30" fmla="*/ 0 w 50"/>
                  <a:gd name="T31" fmla="*/ 0 h 37"/>
                  <a:gd name="T32" fmla="*/ 0 w 50"/>
                  <a:gd name="T33" fmla="*/ 0 h 37"/>
                  <a:gd name="T34" fmla="*/ 0 w 50"/>
                  <a:gd name="T35" fmla="*/ 0 h 37"/>
                  <a:gd name="T36" fmla="*/ 0 w 50"/>
                  <a:gd name="T37" fmla="*/ 0 h 37"/>
                  <a:gd name="T38" fmla="*/ 0 w 50"/>
                  <a:gd name="T39" fmla="*/ 0 h 37"/>
                  <a:gd name="T40" fmla="*/ 0 w 50"/>
                  <a:gd name="T41" fmla="*/ 0 h 37"/>
                  <a:gd name="T42" fmla="*/ 0 w 50"/>
                  <a:gd name="T43" fmla="*/ 0 h 37"/>
                  <a:gd name="T44" fmla="*/ 0 w 50"/>
                  <a:gd name="T45" fmla="*/ 0 h 37"/>
                  <a:gd name="T46" fmla="*/ 0 w 50"/>
                  <a:gd name="T47" fmla="*/ 0 h 37"/>
                  <a:gd name="T48" fmla="*/ 0 w 50"/>
                  <a:gd name="T49" fmla="*/ 0 h 37"/>
                  <a:gd name="T50" fmla="*/ 0 w 50"/>
                  <a:gd name="T51" fmla="*/ 0 h 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7"/>
                  <a:gd name="T80" fmla="*/ 50 w 50"/>
                  <a:gd name="T81" fmla="*/ 37 h 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7">
                    <a:moveTo>
                      <a:pt x="35" y="0"/>
                    </a:moveTo>
                    <a:lnTo>
                      <a:pt x="42" y="2"/>
                    </a:lnTo>
                    <a:lnTo>
                      <a:pt x="47" y="5"/>
                    </a:lnTo>
                    <a:lnTo>
                      <a:pt x="48" y="8"/>
                    </a:lnTo>
                    <a:lnTo>
                      <a:pt x="50" y="12"/>
                    </a:lnTo>
                    <a:lnTo>
                      <a:pt x="48" y="18"/>
                    </a:lnTo>
                    <a:lnTo>
                      <a:pt x="43" y="25"/>
                    </a:lnTo>
                    <a:lnTo>
                      <a:pt x="37" y="28"/>
                    </a:lnTo>
                    <a:lnTo>
                      <a:pt x="32" y="31"/>
                    </a:lnTo>
                    <a:lnTo>
                      <a:pt x="26" y="33"/>
                    </a:lnTo>
                    <a:lnTo>
                      <a:pt x="21" y="35"/>
                    </a:lnTo>
                    <a:lnTo>
                      <a:pt x="15" y="36"/>
                    </a:lnTo>
                    <a:lnTo>
                      <a:pt x="9" y="37"/>
                    </a:lnTo>
                    <a:lnTo>
                      <a:pt x="4" y="37"/>
                    </a:lnTo>
                    <a:lnTo>
                      <a:pt x="0" y="37"/>
                    </a:lnTo>
                    <a:lnTo>
                      <a:pt x="0" y="35"/>
                    </a:lnTo>
                    <a:lnTo>
                      <a:pt x="0" y="33"/>
                    </a:lnTo>
                    <a:lnTo>
                      <a:pt x="5" y="31"/>
                    </a:lnTo>
                    <a:lnTo>
                      <a:pt x="8" y="26"/>
                    </a:lnTo>
                    <a:lnTo>
                      <a:pt x="11" y="22"/>
                    </a:lnTo>
                    <a:lnTo>
                      <a:pt x="15" y="17"/>
                    </a:lnTo>
                    <a:lnTo>
                      <a:pt x="18" y="12"/>
                    </a:lnTo>
                    <a:lnTo>
                      <a:pt x="23" y="7"/>
                    </a:lnTo>
                    <a:lnTo>
                      <a:pt x="28" y="3"/>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6" name="Freeform 95"/>
              <p:cNvSpPr>
                <a:spLocks/>
              </p:cNvSpPr>
              <p:nvPr/>
            </p:nvSpPr>
            <p:spPr bwMode="auto">
              <a:xfrm>
                <a:off x="5755" y="2157"/>
                <a:ext cx="5" cy="7"/>
              </a:xfrm>
              <a:custGeom>
                <a:avLst/>
                <a:gdLst>
                  <a:gd name="T0" fmla="*/ 0 w 9"/>
                  <a:gd name="T1" fmla="*/ 0 h 17"/>
                  <a:gd name="T2" fmla="*/ 0 w 9"/>
                  <a:gd name="T3" fmla="*/ 0 h 17"/>
                  <a:gd name="T4" fmla="*/ 0 w 9"/>
                  <a:gd name="T5" fmla="*/ 0 h 17"/>
                  <a:gd name="T6" fmla="*/ 0 w 9"/>
                  <a:gd name="T7" fmla="*/ 0 h 17"/>
                  <a:gd name="T8" fmla="*/ 0 w 9"/>
                  <a:gd name="T9" fmla="*/ 0 h 17"/>
                  <a:gd name="T10" fmla="*/ 0 w 9"/>
                  <a:gd name="T11" fmla="*/ 0 h 17"/>
                  <a:gd name="T12" fmla="*/ 0 w 9"/>
                  <a:gd name="T13" fmla="*/ 0 h 17"/>
                  <a:gd name="T14" fmla="*/ 0 w 9"/>
                  <a:gd name="T15" fmla="*/ 0 h 17"/>
                  <a:gd name="T16" fmla="*/ 0 w 9"/>
                  <a:gd name="T17" fmla="*/ 0 h 17"/>
                  <a:gd name="T18" fmla="*/ 0 w 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7"/>
                  <a:gd name="T32" fmla="*/ 9 w 9"/>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7">
                    <a:moveTo>
                      <a:pt x="3" y="0"/>
                    </a:moveTo>
                    <a:lnTo>
                      <a:pt x="6" y="4"/>
                    </a:lnTo>
                    <a:lnTo>
                      <a:pt x="9" y="9"/>
                    </a:lnTo>
                    <a:lnTo>
                      <a:pt x="9" y="12"/>
                    </a:lnTo>
                    <a:lnTo>
                      <a:pt x="9" y="17"/>
                    </a:lnTo>
                    <a:lnTo>
                      <a:pt x="4" y="15"/>
                    </a:lnTo>
                    <a:lnTo>
                      <a:pt x="2" y="14"/>
                    </a:lnTo>
                    <a:lnTo>
                      <a:pt x="0" y="6"/>
                    </a:lnTo>
                    <a:lnTo>
                      <a:pt x="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7" name="Freeform 96"/>
              <p:cNvSpPr>
                <a:spLocks/>
              </p:cNvSpPr>
              <p:nvPr/>
            </p:nvSpPr>
            <p:spPr bwMode="auto">
              <a:xfrm>
                <a:off x="5866" y="2162"/>
                <a:ext cx="136" cy="122"/>
              </a:xfrm>
              <a:custGeom>
                <a:avLst/>
                <a:gdLst>
                  <a:gd name="T0" fmla="*/ 0 w 324"/>
                  <a:gd name="T1" fmla="*/ 0 h 292"/>
                  <a:gd name="T2" fmla="*/ 0 w 324"/>
                  <a:gd name="T3" fmla="*/ 0 h 292"/>
                  <a:gd name="T4" fmla="*/ 0 w 324"/>
                  <a:gd name="T5" fmla="*/ 0 h 292"/>
                  <a:gd name="T6" fmla="*/ 0 w 324"/>
                  <a:gd name="T7" fmla="*/ 0 h 292"/>
                  <a:gd name="T8" fmla="*/ 0 w 324"/>
                  <a:gd name="T9" fmla="*/ 0 h 292"/>
                  <a:gd name="T10" fmla="*/ 0 w 324"/>
                  <a:gd name="T11" fmla="*/ 0 h 292"/>
                  <a:gd name="T12" fmla="*/ 0 w 324"/>
                  <a:gd name="T13" fmla="*/ 0 h 292"/>
                  <a:gd name="T14" fmla="*/ 0 w 324"/>
                  <a:gd name="T15" fmla="*/ 0 h 292"/>
                  <a:gd name="T16" fmla="*/ 0 w 324"/>
                  <a:gd name="T17" fmla="*/ 0 h 292"/>
                  <a:gd name="T18" fmla="*/ 0 w 324"/>
                  <a:gd name="T19" fmla="*/ 0 h 292"/>
                  <a:gd name="T20" fmla="*/ 0 w 324"/>
                  <a:gd name="T21" fmla="*/ 0 h 292"/>
                  <a:gd name="T22" fmla="*/ 0 w 324"/>
                  <a:gd name="T23" fmla="*/ 0 h 292"/>
                  <a:gd name="T24" fmla="*/ 0 w 324"/>
                  <a:gd name="T25" fmla="*/ 0 h 292"/>
                  <a:gd name="T26" fmla="*/ 0 w 324"/>
                  <a:gd name="T27" fmla="*/ 0 h 292"/>
                  <a:gd name="T28" fmla="*/ 0 w 324"/>
                  <a:gd name="T29" fmla="*/ 0 h 292"/>
                  <a:gd name="T30" fmla="*/ 0 w 324"/>
                  <a:gd name="T31" fmla="*/ 0 h 292"/>
                  <a:gd name="T32" fmla="*/ 0 w 324"/>
                  <a:gd name="T33" fmla="*/ 0 h 292"/>
                  <a:gd name="T34" fmla="*/ 0 w 324"/>
                  <a:gd name="T35" fmla="*/ 0 h 292"/>
                  <a:gd name="T36" fmla="*/ 0 w 324"/>
                  <a:gd name="T37" fmla="*/ 0 h 292"/>
                  <a:gd name="T38" fmla="*/ 0 w 324"/>
                  <a:gd name="T39" fmla="*/ 0 h 292"/>
                  <a:gd name="T40" fmla="*/ 0 w 324"/>
                  <a:gd name="T41" fmla="*/ 0 h 292"/>
                  <a:gd name="T42" fmla="*/ 0 w 324"/>
                  <a:gd name="T43" fmla="*/ 0 h 292"/>
                  <a:gd name="T44" fmla="*/ 0 w 324"/>
                  <a:gd name="T45" fmla="*/ 0 h 292"/>
                  <a:gd name="T46" fmla="*/ 0 w 324"/>
                  <a:gd name="T47" fmla="*/ 0 h 292"/>
                  <a:gd name="T48" fmla="*/ 0 w 324"/>
                  <a:gd name="T49" fmla="*/ 0 h 292"/>
                  <a:gd name="T50" fmla="*/ 0 w 324"/>
                  <a:gd name="T51" fmla="*/ 0 h 292"/>
                  <a:gd name="T52" fmla="*/ 0 w 324"/>
                  <a:gd name="T53" fmla="*/ 0 h 292"/>
                  <a:gd name="T54" fmla="*/ 0 w 324"/>
                  <a:gd name="T55" fmla="*/ 0 h 292"/>
                  <a:gd name="T56" fmla="*/ 0 w 324"/>
                  <a:gd name="T57" fmla="*/ 0 h 292"/>
                  <a:gd name="T58" fmla="*/ 0 w 324"/>
                  <a:gd name="T59" fmla="*/ 0 h 292"/>
                  <a:gd name="T60" fmla="*/ 0 w 324"/>
                  <a:gd name="T61" fmla="*/ 0 h 292"/>
                  <a:gd name="T62" fmla="*/ 0 w 324"/>
                  <a:gd name="T63" fmla="*/ 0 h 292"/>
                  <a:gd name="T64" fmla="*/ 0 w 324"/>
                  <a:gd name="T65" fmla="*/ 0 h 292"/>
                  <a:gd name="T66" fmla="*/ 0 w 324"/>
                  <a:gd name="T67" fmla="*/ 0 h 292"/>
                  <a:gd name="T68" fmla="*/ 0 w 324"/>
                  <a:gd name="T69" fmla="*/ 0 h 292"/>
                  <a:gd name="T70" fmla="*/ 0 w 324"/>
                  <a:gd name="T71" fmla="*/ 0 h 292"/>
                  <a:gd name="T72" fmla="*/ 0 w 324"/>
                  <a:gd name="T73" fmla="*/ 0 h 292"/>
                  <a:gd name="T74" fmla="*/ 0 w 324"/>
                  <a:gd name="T75" fmla="*/ 0 h 292"/>
                  <a:gd name="T76" fmla="*/ 0 w 324"/>
                  <a:gd name="T77" fmla="*/ 0 h 292"/>
                  <a:gd name="T78" fmla="*/ 0 w 324"/>
                  <a:gd name="T79" fmla="*/ 0 h 292"/>
                  <a:gd name="T80" fmla="*/ 0 w 324"/>
                  <a:gd name="T81" fmla="*/ 0 h 292"/>
                  <a:gd name="T82" fmla="*/ 0 w 324"/>
                  <a:gd name="T83" fmla="*/ 0 h 292"/>
                  <a:gd name="T84" fmla="*/ 0 w 324"/>
                  <a:gd name="T85" fmla="*/ 0 h 292"/>
                  <a:gd name="T86" fmla="*/ 0 w 324"/>
                  <a:gd name="T87" fmla="*/ 0 h 292"/>
                  <a:gd name="T88" fmla="*/ 0 w 324"/>
                  <a:gd name="T89" fmla="*/ 0 h 292"/>
                  <a:gd name="T90" fmla="*/ 0 w 324"/>
                  <a:gd name="T91" fmla="*/ 0 h 292"/>
                  <a:gd name="T92" fmla="*/ 0 w 324"/>
                  <a:gd name="T93" fmla="*/ 0 h 292"/>
                  <a:gd name="T94" fmla="*/ 0 w 324"/>
                  <a:gd name="T95" fmla="*/ 0 h 292"/>
                  <a:gd name="T96" fmla="*/ 0 w 324"/>
                  <a:gd name="T97" fmla="*/ 0 h 292"/>
                  <a:gd name="T98" fmla="*/ 0 w 324"/>
                  <a:gd name="T99" fmla="*/ 0 h 292"/>
                  <a:gd name="T100" fmla="*/ 0 w 324"/>
                  <a:gd name="T101" fmla="*/ 0 h 292"/>
                  <a:gd name="T102" fmla="*/ 0 w 324"/>
                  <a:gd name="T103" fmla="*/ 0 h 292"/>
                  <a:gd name="T104" fmla="*/ 0 w 324"/>
                  <a:gd name="T105" fmla="*/ 0 h 292"/>
                  <a:gd name="T106" fmla="*/ 0 w 324"/>
                  <a:gd name="T107" fmla="*/ 0 h 292"/>
                  <a:gd name="T108" fmla="*/ 0 w 324"/>
                  <a:gd name="T109" fmla="*/ 0 h 2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4"/>
                  <a:gd name="T166" fmla="*/ 0 h 292"/>
                  <a:gd name="T167" fmla="*/ 324 w 324"/>
                  <a:gd name="T168" fmla="*/ 292 h 2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4" h="292">
                    <a:moveTo>
                      <a:pt x="282" y="0"/>
                    </a:moveTo>
                    <a:lnTo>
                      <a:pt x="282" y="6"/>
                    </a:lnTo>
                    <a:lnTo>
                      <a:pt x="282" y="12"/>
                    </a:lnTo>
                    <a:lnTo>
                      <a:pt x="281" y="18"/>
                    </a:lnTo>
                    <a:lnTo>
                      <a:pt x="281" y="25"/>
                    </a:lnTo>
                    <a:lnTo>
                      <a:pt x="279" y="31"/>
                    </a:lnTo>
                    <a:lnTo>
                      <a:pt x="278" y="38"/>
                    </a:lnTo>
                    <a:lnTo>
                      <a:pt x="277" y="44"/>
                    </a:lnTo>
                    <a:lnTo>
                      <a:pt x="276" y="51"/>
                    </a:lnTo>
                    <a:lnTo>
                      <a:pt x="272" y="57"/>
                    </a:lnTo>
                    <a:lnTo>
                      <a:pt x="269" y="63"/>
                    </a:lnTo>
                    <a:lnTo>
                      <a:pt x="267" y="69"/>
                    </a:lnTo>
                    <a:lnTo>
                      <a:pt x="264" y="76"/>
                    </a:lnTo>
                    <a:lnTo>
                      <a:pt x="259" y="82"/>
                    </a:lnTo>
                    <a:lnTo>
                      <a:pt x="257" y="88"/>
                    </a:lnTo>
                    <a:lnTo>
                      <a:pt x="253" y="94"/>
                    </a:lnTo>
                    <a:lnTo>
                      <a:pt x="250" y="100"/>
                    </a:lnTo>
                    <a:lnTo>
                      <a:pt x="256" y="101"/>
                    </a:lnTo>
                    <a:lnTo>
                      <a:pt x="261" y="101"/>
                    </a:lnTo>
                    <a:lnTo>
                      <a:pt x="267" y="99"/>
                    </a:lnTo>
                    <a:lnTo>
                      <a:pt x="273" y="97"/>
                    </a:lnTo>
                    <a:lnTo>
                      <a:pt x="277" y="94"/>
                    </a:lnTo>
                    <a:lnTo>
                      <a:pt x="281" y="90"/>
                    </a:lnTo>
                    <a:lnTo>
                      <a:pt x="286" y="85"/>
                    </a:lnTo>
                    <a:lnTo>
                      <a:pt x="291" y="80"/>
                    </a:lnTo>
                    <a:lnTo>
                      <a:pt x="295" y="74"/>
                    </a:lnTo>
                    <a:lnTo>
                      <a:pt x="298" y="68"/>
                    </a:lnTo>
                    <a:lnTo>
                      <a:pt x="302" y="61"/>
                    </a:lnTo>
                    <a:lnTo>
                      <a:pt x="306" y="56"/>
                    </a:lnTo>
                    <a:lnTo>
                      <a:pt x="310" y="50"/>
                    </a:lnTo>
                    <a:lnTo>
                      <a:pt x="314" y="45"/>
                    </a:lnTo>
                    <a:lnTo>
                      <a:pt x="319" y="39"/>
                    </a:lnTo>
                    <a:lnTo>
                      <a:pt x="324" y="37"/>
                    </a:lnTo>
                    <a:lnTo>
                      <a:pt x="324" y="45"/>
                    </a:lnTo>
                    <a:lnTo>
                      <a:pt x="324" y="54"/>
                    </a:lnTo>
                    <a:lnTo>
                      <a:pt x="324" y="61"/>
                    </a:lnTo>
                    <a:lnTo>
                      <a:pt x="323" y="69"/>
                    </a:lnTo>
                    <a:lnTo>
                      <a:pt x="320" y="75"/>
                    </a:lnTo>
                    <a:lnTo>
                      <a:pt x="318" y="82"/>
                    </a:lnTo>
                    <a:lnTo>
                      <a:pt x="314" y="87"/>
                    </a:lnTo>
                    <a:lnTo>
                      <a:pt x="312" y="93"/>
                    </a:lnTo>
                    <a:lnTo>
                      <a:pt x="305" y="100"/>
                    </a:lnTo>
                    <a:lnTo>
                      <a:pt x="296" y="107"/>
                    </a:lnTo>
                    <a:lnTo>
                      <a:pt x="288" y="113"/>
                    </a:lnTo>
                    <a:lnTo>
                      <a:pt x="280" y="119"/>
                    </a:lnTo>
                    <a:lnTo>
                      <a:pt x="270" y="124"/>
                    </a:lnTo>
                    <a:lnTo>
                      <a:pt x="260" y="129"/>
                    </a:lnTo>
                    <a:lnTo>
                      <a:pt x="250" y="133"/>
                    </a:lnTo>
                    <a:lnTo>
                      <a:pt x="240" y="138"/>
                    </a:lnTo>
                    <a:lnTo>
                      <a:pt x="230" y="142"/>
                    </a:lnTo>
                    <a:lnTo>
                      <a:pt x="219" y="146"/>
                    </a:lnTo>
                    <a:lnTo>
                      <a:pt x="209" y="149"/>
                    </a:lnTo>
                    <a:lnTo>
                      <a:pt x="199" y="153"/>
                    </a:lnTo>
                    <a:lnTo>
                      <a:pt x="189" y="158"/>
                    </a:lnTo>
                    <a:lnTo>
                      <a:pt x="180" y="162"/>
                    </a:lnTo>
                    <a:lnTo>
                      <a:pt x="171" y="168"/>
                    </a:lnTo>
                    <a:lnTo>
                      <a:pt x="163" y="172"/>
                    </a:lnTo>
                    <a:lnTo>
                      <a:pt x="168" y="173"/>
                    </a:lnTo>
                    <a:lnTo>
                      <a:pt x="175" y="174"/>
                    </a:lnTo>
                    <a:lnTo>
                      <a:pt x="180" y="174"/>
                    </a:lnTo>
                    <a:lnTo>
                      <a:pt x="186" y="175"/>
                    </a:lnTo>
                    <a:lnTo>
                      <a:pt x="193" y="174"/>
                    </a:lnTo>
                    <a:lnTo>
                      <a:pt x="199" y="174"/>
                    </a:lnTo>
                    <a:lnTo>
                      <a:pt x="205" y="173"/>
                    </a:lnTo>
                    <a:lnTo>
                      <a:pt x="212" y="172"/>
                    </a:lnTo>
                    <a:lnTo>
                      <a:pt x="219" y="171"/>
                    </a:lnTo>
                    <a:lnTo>
                      <a:pt x="225" y="169"/>
                    </a:lnTo>
                    <a:lnTo>
                      <a:pt x="231" y="168"/>
                    </a:lnTo>
                    <a:lnTo>
                      <a:pt x="238" y="166"/>
                    </a:lnTo>
                    <a:lnTo>
                      <a:pt x="244" y="163"/>
                    </a:lnTo>
                    <a:lnTo>
                      <a:pt x="251" y="162"/>
                    </a:lnTo>
                    <a:lnTo>
                      <a:pt x="258" y="160"/>
                    </a:lnTo>
                    <a:lnTo>
                      <a:pt x="265" y="158"/>
                    </a:lnTo>
                    <a:lnTo>
                      <a:pt x="252" y="165"/>
                    </a:lnTo>
                    <a:lnTo>
                      <a:pt x="240" y="172"/>
                    </a:lnTo>
                    <a:lnTo>
                      <a:pt x="227" y="178"/>
                    </a:lnTo>
                    <a:lnTo>
                      <a:pt x="214" y="184"/>
                    </a:lnTo>
                    <a:lnTo>
                      <a:pt x="199" y="188"/>
                    </a:lnTo>
                    <a:lnTo>
                      <a:pt x="185" y="192"/>
                    </a:lnTo>
                    <a:lnTo>
                      <a:pt x="172" y="196"/>
                    </a:lnTo>
                    <a:lnTo>
                      <a:pt x="158" y="200"/>
                    </a:lnTo>
                    <a:lnTo>
                      <a:pt x="143" y="202"/>
                    </a:lnTo>
                    <a:lnTo>
                      <a:pt x="128" y="205"/>
                    </a:lnTo>
                    <a:lnTo>
                      <a:pt x="114" y="207"/>
                    </a:lnTo>
                    <a:lnTo>
                      <a:pt x="101" y="209"/>
                    </a:lnTo>
                    <a:lnTo>
                      <a:pt x="87" y="211"/>
                    </a:lnTo>
                    <a:lnTo>
                      <a:pt x="74" y="214"/>
                    </a:lnTo>
                    <a:lnTo>
                      <a:pt x="62" y="217"/>
                    </a:lnTo>
                    <a:lnTo>
                      <a:pt x="51" y="220"/>
                    </a:lnTo>
                    <a:lnTo>
                      <a:pt x="64" y="225"/>
                    </a:lnTo>
                    <a:lnTo>
                      <a:pt x="78" y="228"/>
                    </a:lnTo>
                    <a:lnTo>
                      <a:pt x="91" y="229"/>
                    </a:lnTo>
                    <a:lnTo>
                      <a:pt x="105" y="231"/>
                    </a:lnTo>
                    <a:lnTo>
                      <a:pt x="119" y="230"/>
                    </a:lnTo>
                    <a:lnTo>
                      <a:pt x="133" y="229"/>
                    </a:lnTo>
                    <a:lnTo>
                      <a:pt x="146" y="227"/>
                    </a:lnTo>
                    <a:lnTo>
                      <a:pt x="161" y="225"/>
                    </a:lnTo>
                    <a:lnTo>
                      <a:pt x="175" y="221"/>
                    </a:lnTo>
                    <a:lnTo>
                      <a:pt x="189" y="218"/>
                    </a:lnTo>
                    <a:lnTo>
                      <a:pt x="202" y="213"/>
                    </a:lnTo>
                    <a:lnTo>
                      <a:pt x="217" y="209"/>
                    </a:lnTo>
                    <a:lnTo>
                      <a:pt x="230" y="206"/>
                    </a:lnTo>
                    <a:lnTo>
                      <a:pt x="244" y="202"/>
                    </a:lnTo>
                    <a:lnTo>
                      <a:pt x="257" y="199"/>
                    </a:lnTo>
                    <a:lnTo>
                      <a:pt x="272" y="197"/>
                    </a:lnTo>
                    <a:lnTo>
                      <a:pt x="275" y="200"/>
                    </a:lnTo>
                    <a:lnTo>
                      <a:pt x="276" y="206"/>
                    </a:lnTo>
                    <a:lnTo>
                      <a:pt x="265" y="210"/>
                    </a:lnTo>
                    <a:lnTo>
                      <a:pt x="255" y="216"/>
                    </a:lnTo>
                    <a:lnTo>
                      <a:pt x="244" y="221"/>
                    </a:lnTo>
                    <a:lnTo>
                      <a:pt x="234" y="226"/>
                    </a:lnTo>
                    <a:lnTo>
                      <a:pt x="222" y="229"/>
                    </a:lnTo>
                    <a:lnTo>
                      <a:pt x="212" y="233"/>
                    </a:lnTo>
                    <a:lnTo>
                      <a:pt x="200" y="237"/>
                    </a:lnTo>
                    <a:lnTo>
                      <a:pt x="190" y="240"/>
                    </a:lnTo>
                    <a:lnTo>
                      <a:pt x="178" y="242"/>
                    </a:lnTo>
                    <a:lnTo>
                      <a:pt x="167" y="244"/>
                    </a:lnTo>
                    <a:lnTo>
                      <a:pt x="156" y="246"/>
                    </a:lnTo>
                    <a:lnTo>
                      <a:pt x="145" y="248"/>
                    </a:lnTo>
                    <a:lnTo>
                      <a:pt x="134" y="249"/>
                    </a:lnTo>
                    <a:lnTo>
                      <a:pt x="123" y="251"/>
                    </a:lnTo>
                    <a:lnTo>
                      <a:pt x="112" y="253"/>
                    </a:lnTo>
                    <a:lnTo>
                      <a:pt x="102" y="255"/>
                    </a:lnTo>
                    <a:lnTo>
                      <a:pt x="98" y="261"/>
                    </a:lnTo>
                    <a:lnTo>
                      <a:pt x="91" y="264"/>
                    </a:lnTo>
                    <a:lnTo>
                      <a:pt x="85" y="265"/>
                    </a:lnTo>
                    <a:lnTo>
                      <a:pt x="79" y="266"/>
                    </a:lnTo>
                    <a:lnTo>
                      <a:pt x="82" y="267"/>
                    </a:lnTo>
                    <a:lnTo>
                      <a:pt x="86" y="269"/>
                    </a:lnTo>
                    <a:lnTo>
                      <a:pt x="91" y="270"/>
                    </a:lnTo>
                    <a:lnTo>
                      <a:pt x="97" y="271"/>
                    </a:lnTo>
                    <a:lnTo>
                      <a:pt x="102" y="271"/>
                    </a:lnTo>
                    <a:lnTo>
                      <a:pt x="107" y="271"/>
                    </a:lnTo>
                    <a:lnTo>
                      <a:pt x="112" y="271"/>
                    </a:lnTo>
                    <a:lnTo>
                      <a:pt x="118" y="271"/>
                    </a:lnTo>
                    <a:lnTo>
                      <a:pt x="122" y="270"/>
                    </a:lnTo>
                    <a:lnTo>
                      <a:pt x="127" y="270"/>
                    </a:lnTo>
                    <a:lnTo>
                      <a:pt x="132" y="270"/>
                    </a:lnTo>
                    <a:lnTo>
                      <a:pt x="137" y="270"/>
                    </a:lnTo>
                    <a:lnTo>
                      <a:pt x="142" y="270"/>
                    </a:lnTo>
                    <a:lnTo>
                      <a:pt x="147" y="273"/>
                    </a:lnTo>
                    <a:lnTo>
                      <a:pt x="153" y="275"/>
                    </a:lnTo>
                    <a:lnTo>
                      <a:pt x="158" y="278"/>
                    </a:lnTo>
                    <a:lnTo>
                      <a:pt x="147" y="281"/>
                    </a:lnTo>
                    <a:lnTo>
                      <a:pt x="138" y="284"/>
                    </a:lnTo>
                    <a:lnTo>
                      <a:pt x="128" y="285"/>
                    </a:lnTo>
                    <a:lnTo>
                      <a:pt x="119" y="288"/>
                    </a:lnTo>
                    <a:lnTo>
                      <a:pt x="108" y="289"/>
                    </a:lnTo>
                    <a:lnTo>
                      <a:pt x="99" y="291"/>
                    </a:lnTo>
                    <a:lnTo>
                      <a:pt x="89" y="291"/>
                    </a:lnTo>
                    <a:lnTo>
                      <a:pt x="80" y="292"/>
                    </a:lnTo>
                    <a:lnTo>
                      <a:pt x="69" y="291"/>
                    </a:lnTo>
                    <a:lnTo>
                      <a:pt x="59" y="290"/>
                    </a:lnTo>
                    <a:lnTo>
                      <a:pt x="48" y="289"/>
                    </a:lnTo>
                    <a:lnTo>
                      <a:pt x="39" y="288"/>
                    </a:lnTo>
                    <a:lnTo>
                      <a:pt x="28" y="285"/>
                    </a:lnTo>
                    <a:lnTo>
                      <a:pt x="19" y="284"/>
                    </a:lnTo>
                    <a:lnTo>
                      <a:pt x="9" y="282"/>
                    </a:lnTo>
                    <a:lnTo>
                      <a:pt x="0" y="280"/>
                    </a:lnTo>
                    <a:lnTo>
                      <a:pt x="0" y="265"/>
                    </a:lnTo>
                    <a:lnTo>
                      <a:pt x="3" y="251"/>
                    </a:lnTo>
                    <a:lnTo>
                      <a:pt x="6" y="237"/>
                    </a:lnTo>
                    <a:lnTo>
                      <a:pt x="10" y="224"/>
                    </a:lnTo>
                    <a:lnTo>
                      <a:pt x="15" y="209"/>
                    </a:lnTo>
                    <a:lnTo>
                      <a:pt x="21" y="198"/>
                    </a:lnTo>
                    <a:lnTo>
                      <a:pt x="27" y="186"/>
                    </a:lnTo>
                    <a:lnTo>
                      <a:pt x="36" y="175"/>
                    </a:lnTo>
                    <a:lnTo>
                      <a:pt x="44" y="165"/>
                    </a:lnTo>
                    <a:lnTo>
                      <a:pt x="54" y="156"/>
                    </a:lnTo>
                    <a:lnTo>
                      <a:pt x="66" y="149"/>
                    </a:lnTo>
                    <a:lnTo>
                      <a:pt x="79" y="144"/>
                    </a:lnTo>
                    <a:lnTo>
                      <a:pt x="90" y="140"/>
                    </a:lnTo>
                    <a:lnTo>
                      <a:pt x="104" y="138"/>
                    </a:lnTo>
                    <a:lnTo>
                      <a:pt x="120" y="138"/>
                    </a:lnTo>
                    <a:lnTo>
                      <a:pt x="137" y="141"/>
                    </a:lnTo>
                    <a:lnTo>
                      <a:pt x="142" y="137"/>
                    </a:lnTo>
                    <a:lnTo>
                      <a:pt x="147" y="134"/>
                    </a:lnTo>
                    <a:lnTo>
                      <a:pt x="153" y="131"/>
                    </a:lnTo>
                    <a:lnTo>
                      <a:pt x="158" y="128"/>
                    </a:lnTo>
                    <a:lnTo>
                      <a:pt x="162" y="123"/>
                    </a:lnTo>
                    <a:lnTo>
                      <a:pt x="166" y="118"/>
                    </a:lnTo>
                    <a:lnTo>
                      <a:pt x="170" y="114"/>
                    </a:lnTo>
                    <a:lnTo>
                      <a:pt x="175" y="110"/>
                    </a:lnTo>
                    <a:lnTo>
                      <a:pt x="177" y="104"/>
                    </a:lnTo>
                    <a:lnTo>
                      <a:pt x="180" y="98"/>
                    </a:lnTo>
                    <a:lnTo>
                      <a:pt x="182" y="93"/>
                    </a:lnTo>
                    <a:lnTo>
                      <a:pt x="185" y="87"/>
                    </a:lnTo>
                    <a:lnTo>
                      <a:pt x="187" y="81"/>
                    </a:lnTo>
                    <a:lnTo>
                      <a:pt x="190" y="76"/>
                    </a:lnTo>
                    <a:lnTo>
                      <a:pt x="192" y="71"/>
                    </a:lnTo>
                    <a:lnTo>
                      <a:pt x="194" y="66"/>
                    </a:lnTo>
                    <a:lnTo>
                      <a:pt x="197" y="69"/>
                    </a:lnTo>
                    <a:lnTo>
                      <a:pt x="199" y="74"/>
                    </a:lnTo>
                    <a:lnTo>
                      <a:pt x="201" y="79"/>
                    </a:lnTo>
                    <a:lnTo>
                      <a:pt x="202" y="85"/>
                    </a:lnTo>
                    <a:lnTo>
                      <a:pt x="205" y="93"/>
                    </a:lnTo>
                    <a:lnTo>
                      <a:pt x="208" y="101"/>
                    </a:lnTo>
                    <a:lnTo>
                      <a:pt x="211" y="105"/>
                    </a:lnTo>
                    <a:lnTo>
                      <a:pt x="216" y="105"/>
                    </a:lnTo>
                    <a:lnTo>
                      <a:pt x="219" y="101"/>
                    </a:lnTo>
                    <a:lnTo>
                      <a:pt x="223" y="96"/>
                    </a:lnTo>
                    <a:lnTo>
                      <a:pt x="228" y="91"/>
                    </a:lnTo>
                    <a:lnTo>
                      <a:pt x="235" y="83"/>
                    </a:lnTo>
                    <a:lnTo>
                      <a:pt x="238" y="77"/>
                    </a:lnTo>
                    <a:lnTo>
                      <a:pt x="241" y="73"/>
                    </a:lnTo>
                    <a:lnTo>
                      <a:pt x="244" y="67"/>
                    </a:lnTo>
                    <a:lnTo>
                      <a:pt x="248" y="62"/>
                    </a:lnTo>
                    <a:lnTo>
                      <a:pt x="250" y="57"/>
                    </a:lnTo>
                    <a:lnTo>
                      <a:pt x="253" y="52"/>
                    </a:lnTo>
                    <a:lnTo>
                      <a:pt x="256" y="47"/>
                    </a:lnTo>
                    <a:lnTo>
                      <a:pt x="258" y="41"/>
                    </a:lnTo>
                    <a:lnTo>
                      <a:pt x="261" y="36"/>
                    </a:lnTo>
                    <a:lnTo>
                      <a:pt x="264" y="31"/>
                    </a:lnTo>
                    <a:lnTo>
                      <a:pt x="267" y="26"/>
                    </a:lnTo>
                    <a:lnTo>
                      <a:pt x="269" y="20"/>
                    </a:lnTo>
                    <a:lnTo>
                      <a:pt x="272" y="16"/>
                    </a:lnTo>
                    <a:lnTo>
                      <a:pt x="275" y="10"/>
                    </a:lnTo>
                    <a:lnTo>
                      <a:pt x="277" y="5"/>
                    </a:lnTo>
                    <a:lnTo>
                      <a:pt x="28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8" name="Freeform 97"/>
              <p:cNvSpPr>
                <a:spLocks/>
              </p:cNvSpPr>
              <p:nvPr/>
            </p:nvSpPr>
            <p:spPr bwMode="auto">
              <a:xfrm>
                <a:off x="5809" y="2183"/>
                <a:ext cx="19" cy="6"/>
              </a:xfrm>
              <a:custGeom>
                <a:avLst/>
                <a:gdLst>
                  <a:gd name="T0" fmla="*/ 0 w 45"/>
                  <a:gd name="T1" fmla="*/ 0 h 15"/>
                  <a:gd name="T2" fmla="*/ 0 w 45"/>
                  <a:gd name="T3" fmla="*/ 0 h 15"/>
                  <a:gd name="T4" fmla="*/ 0 w 45"/>
                  <a:gd name="T5" fmla="*/ 0 h 15"/>
                  <a:gd name="T6" fmla="*/ 0 w 45"/>
                  <a:gd name="T7" fmla="*/ 0 h 15"/>
                  <a:gd name="T8" fmla="*/ 0 w 45"/>
                  <a:gd name="T9" fmla="*/ 0 h 15"/>
                  <a:gd name="T10" fmla="*/ 0 w 45"/>
                  <a:gd name="T11" fmla="*/ 0 h 15"/>
                  <a:gd name="T12" fmla="*/ 0 w 45"/>
                  <a:gd name="T13" fmla="*/ 0 h 15"/>
                  <a:gd name="T14" fmla="*/ 0 w 45"/>
                  <a:gd name="T15" fmla="*/ 0 h 15"/>
                  <a:gd name="T16" fmla="*/ 0 w 45"/>
                  <a:gd name="T17" fmla="*/ 0 h 15"/>
                  <a:gd name="T18" fmla="*/ 0 w 45"/>
                  <a:gd name="T19" fmla="*/ 0 h 15"/>
                  <a:gd name="T20" fmla="*/ 0 w 45"/>
                  <a:gd name="T21" fmla="*/ 0 h 15"/>
                  <a:gd name="T22" fmla="*/ 0 w 45"/>
                  <a:gd name="T23" fmla="*/ 0 h 15"/>
                  <a:gd name="T24" fmla="*/ 0 w 45"/>
                  <a:gd name="T25" fmla="*/ 0 h 15"/>
                  <a:gd name="T26" fmla="*/ 0 w 45"/>
                  <a:gd name="T27" fmla="*/ 0 h 15"/>
                  <a:gd name="T28" fmla="*/ 0 w 45"/>
                  <a:gd name="T29" fmla="*/ 0 h 15"/>
                  <a:gd name="T30" fmla="*/ 0 w 45"/>
                  <a:gd name="T31" fmla="*/ 0 h 15"/>
                  <a:gd name="T32" fmla="*/ 0 w 45"/>
                  <a:gd name="T33" fmla="*/ 0 h 15"/>
                  <a:gd name="T34" fmla="*/ 0 w 45"/>
                  <a:gd name="T35" fmla="*/ 0 h 15"/>
                  <a:gd name="T36" fmla="*/ 0 w 45"/>
                  <a:gd name="T37" fmla="*/ 0 h 15"/>
                  <a:gd name="T38" fmla="*/ 0 w 45"/>
                  <a:gd name="T39" fmla="*/ 0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5"/>
                  <a:gd name="T62" fmla="*/ 45 w 45"/>
                  <a:gd name="T63" fmla="*/ 15 h 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5">
                    <a:moveTo>
                      <a:pt x="14" y="0"/>
                    </a:moveTo>
                    <a:lnTo>
                      <a:pt x="19" y="0"/>
                    </a:lnTo>
                    <a:lnTo>
                      <a:pt x="25" y="0"/>
                    </a:lnTo>
                    <a:lnTo>
                      <a:pt x="29" y="0"/>
                    </a:lnTo>
                    <a:lnTo>
                      <a:pt x="36" y="0"/>
                    </a:lnTo>
                    <a:lnTo>
                      <a:pt x="40" y="0"/>
                    </a:lnTo>
                    <a:lnTo>
                      <a:pt x="44" y="3"/>
                    </a:lnTo>
                    <a:lnTo>
                      <a:pt x="45" y="6"/>
                    </a:lnTo>
                    <a:lnTo>
                      <a:pt x="44" y="14"/>
                    </a:lnTo>
                    <a:lnTo>
                      <a:pt x="35" y="13"/>
                    </a:lnTo>
                    <a:lnTo>
                      <a:pt x="27" y="14"/>
                    </a:lnTo>
                    <a:lnTo>
                      <a:pt x="17" y="14"/>
                    </a:lnTo>
                    <a:lnTo>
                      <a:pt x="10" y="15"/>
                    </a:lnTo>
                    <a:lnTo>
                      <a:pt x="3" y="14"/>
                    </a:lnTo>
                    <a:lnTo>
                      <a:pt x="0" y="13"/>
                    </a:lnTo>
                    <a:lnTo>
                      <a:pt x="0" y="10"/>
                    </a:lnTo>
                    <a:lnTo>
                      <a:pt x="6" y="6"/>
                    </a:lnTo>
                    <a:lnTo>
                      <a:pt x="9" y="4"/>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49" name="Freeform 98"/>
              <p:cNvSpPr>
                <a:spLocks/>
              </p:cNvSpPr>
              <p:nvPr/>
            </p:nvSpPr>
            <p:spPr bwMode="auto">
              <a:xfrm>
                <a:off x="5428" y="2187"/>
                <a:ext cx="15" cy="21"/>
              </a:xfrm>
              <a:custGeom>
                <a:avLst/>
                <a:gdLst>
                  <a:gd name="T0" fmla="*/ 0 w 32"/>
                  <a:gd name="T1" fmla="*/ 0 h 52"/>
                  <a:gd name="T2" fmla="*/ 0 w 32"/>
                  <a:gd name="T3" fmla="*/ 0 h 52"/>
                  <a:gd name="T4" fmla="*/ 0 w 32"/>
                  <a:gd name="T5" fmla="*/ 0 h 52"/>
                  <a:gd name="T6" fmla="*/ 0 w 32"/>
                  <a:gd name="T7" fmla="*/ 0 h 52"/>
                  <a:gd name="T8" fmla="*/ 0 w 32"/>
                  <a:gd name="T9" fmla="*/ 0 h 52"/>
                  <a:gd name="T10" fmla="*/ 0 w 32"/>
                  <a:gd name="T11" fmla="*/ 0 h 52"/>
                  <a:gd name="T12" fmla="*/ 0 w 32"/>
                  <a:gd name="T13" fmla="*/ 0 h 52"/>
                  <a:gd name="T14" fmla="*/ 0 w 32"/>
                  <a:gd name="T15" fmla="*/ 0 h 52"/>
                  <a:gd name="T16" fmla="*/ 0 w 32"/>
                  <a:gd name="T17" fmla="*/ 0 h 52"/>
                  <a:gd name="T18" fmla="*/ 0 w 32"/>
                  <a:gd name="T19" fmla="*/ 0 h 52"/>
                  <a:gd name="T20" fmla="*/ 0 w 32"/>
                  <a:gd name="T21" fmla="*/ 0 h 52"/>
                  <a:gd name="T22" fmla="*/ 0 w 32"/>
                  <a:gd name="T23" fmla="*/ 0 h 52"/>
                  <a:gd name="T24" fmla="*/ 0 w 32"/>
                  <a:gd name="T25" fmla="*/ 0 h 52"/>
                  <a:gd name="T26" fmla="*/ 0 w 32"/>
                  <a:gd name="T27" fmla="*/ 0 h 52"/>
                  <a:gd name="T28" fmla="*/ 0 w 32"/>
                  <a:gd name="T29" fmla="*/ 0 h 52"/>
                  <a:gd name="T30" fmla="*/ 0 w 32"/>
                  <a:gd name="T31" fmla="*/ 0 h 52"/>
                  <a:gd name="T32" fmla="*/ 0 w 32"/>
                  <a:gd name="T33" fmla="*/ 0 h 52"/>
                  <a:gd name="T34" fmla="*/ 0 w 32"/>
                  <a:gd name="T35" fmla="*/ 0 h 52"/>
                  <a:gd name="T36" fmla="*/ 0 w 32"/>
                  <a:gd name="T37" fmla="*/ 0 h 52"/>
                  <a:gd name="T38" fmla="*/ 0 w 32"/>
                  <a:gd name="T39" fmla="*/ 0 h 52"/>
                  <a:gd name="T40" fmla="*/ 0 w 32"/>
                  <a:gd name="T41" fmla="*/ 0 h 52"/>
                  <a:gd name="T42" fmla="*/ 0 w 32"/>
                  <a:gd name="T43" fmla="*/ 0 h 52"/>
                  <a:gd name="T44" fmla="*/ 0 w 32"/>
                  <a:gd name="T45" fmla="*/ 0 h 52"/>
                  <a:gd name="T46" fmla="*/ 0 w 32"/>
                  <a:gd name="T47" fmla="*/ 0 h 52"/>
                  <a:gd name="T48" fmla="*/ 0 w 32"/>
                  <a:gd name="T49" fmla="*/ 0 h 52"/>
                  <a:gd name="T50" fmla="*/ 0 w 32"/>
                  <a:gd name="T51" fmla="*/ 0 h 52"/>
                  <a:gd name="T52" fmla="*/ 0 w 32"/>
                  <a:gd name="T53" fmla="*/ 0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52"/>
                  <a:gd name="T83" fmla="*/ 32 w 32"/>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52">
                    <a:moveTo>
                      <a:pt x="8" y="0"/>
                    </a:moveTo>
                    <a:lnTo>
                      <a:pt x="12" y="6"/>
                    </a:lnTo>
                    <a:lnTo>
                      <a:pt x="19" y="10"/>
                    </a:lnTo>
                    <a:lnTo>
                      <a:pt x="25" y="13"/>
                    </a:lnTo>
                    <a:lnTo>
                      <a:pt x="32" y="14"/>
                    </a:lnTo>
                    <a:lnTo>
                      <a:pt x="32" y="16"/>
                    </a:lnTo>
                    <a:lnTo>
                      <a:pt x="26" y="18"/>
                    </a:lnTo>
                    <a:lnTo>
                      <a:pt x="20" y="24"/>
                    </a:lnTo>
                    <a:lnTo>
                      <a:pt x="15" y="30"/>
                    </a:lnTo>
                    <a:lnTo>
                      <a:pt x="12" y="36"/>
                    </a:lnTo>
                    <a:lnTo>
                      <a:pt x="10" y="40"/>
                    </a:lnTo>
                    <a:lnTo>
                      <a:pt x="8" y="45"/>
                    </a:lnTo>
                    <a:lnTo>
                      <a:pt x="5" y="49"/>
                    </a:lnTo>
                    <a:lnTo>
                      <a:pt x="4" y="52"/>
                    </a:lnTo>
                    <a:lnTo>
                      <a:pt x="2" y="52"/>
                    </a:lnTo>
                    <a:lnTo>
                      <a:pt x="1" y="49"/>
                    </a:lnTo>
                    <a:lnTo>
                      <a:pt x="1" y="46"/>
                    </a:lnTo>
                    <a:lnTo>
                      <a:pt x="1" y="43"/>
                    </a:lnTo>
                    <a:lnTo>
                      <a:pt x="1" y="38"/>
                    </a:lnTo>
                    <a:lnTo>
                      <a:pt x="1" y="32"/>
                    </a:lnTo>
                    <a:lnTo>
                      <a:pt x="1" y="25"/>
                    </a:lnTo>
                    <a:lnTo>
                      <a:pt x="0" y="17"/>
                    </a:lnTo>
                    <a:lnTo>
                      <a:pt x="0" y="12"/>
                    </a:lnTo>
                    <a:lnTo>
                      <a:pt x="2" y="6"/>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0" name="Freeform 99"/>
              <p:cNvSpPr>
                <a:spLocks/>
              </p:cNvSpPr>
              <p:nvPr/>
            </p:nvSpPr>
            <p:spPr bwMode="auto">
              <a:xfrm>
                <a:off x="5803" y="2189"/>
                <a:ext cx="30" cy="7"/>
              </a:xfrm>
              <a:custGeom>
                <a:avLst/>
                <a:gdLst>
                  <a:gd name="T0" fmla="*/ 0 w 71"/>
                  <a:gd name="T1" fmla="*/ 0 h 17"/>
                  <a:gd name="T2" fmla="*/ 0 w 71"/>
                  <a:gd name="T3" fmla="*/ 0 h 17"/>
                  <a:gd name="T4" fmla="*/ 0 w 71"/>
                  <a:gd name="T5" fmla="*/ 0 h 17"/>
                  <a:gd name="T6" fmla="*/ 0 w 71"/>
                  <a:gd name="T7" fmla="*/ 0 h 17"/>
                  <a:gd name="T8" fmla="*/ 0 w 71"/>
                  <a:gd name="T9" fmla="*/ 0 h 17"/>
                  <a:gd name="T10" fmla="*/ 0 w 71"/>
                  <a:gd name="T11" fmla="*/ 0 h 17"/>
                  <a:gd name="T12" fmla="*/ 0 w 71"/>
                  <a:gd name="T13" fmla="*/ 0 h 17"/>
                  <a:gd name="T14" fmla="*/ 0 w 71"/>
                  <a:gd name="T15" fmla="*/ 0 h 17"/>
                  <a:gd name="T16" fmla="*/ 0 w 71"/>
                  <a:gd name="T17" fmla="*/ 0 h 17"/>
                  <a:gd name="T18" fmla="*/ 0 w 71"/>
                  <a:gd name="T19" fmla="*/ 0 h 17"/>
                  <a:gd name="T20" fmla="*/ 0 w 71"/>
                  <a:gd name="T21" fmla="*/ 0 h 17"/>
                  <a:gd name="T22" fmla="*/ 0 w 71"/>
                  <a:gd name="T23" fmla="*/ 0 h 17"/>
                  <a:gd name="T24" fmla="*/ 0 w 71"/>
                  <a:gd name="T25" fmla="*/ 0 h 17"/>
                  <a:gd name="T26" fmla="*/ 0 w 71"/>
                  <a:gd name="T27" fmla="*/ 0 h 17"/>
                  <a:gd name="T28" fmla="*/ 0 w 71"/>
                  <a:gd name="T29" fmla="*/ 0 h 17"/>
                  <a:gd name="T30" fmla="*/ 0 w 71"/>
                  <a:gd name="T31" fmla="*/ 0 h 17"/>
                  <a:gd name="T32" fmla="*/ 0 w 71"/>
                  <a:gd name="T33" fmla="*/ 0 h 17"/>
                  <a:gd name="T34" fmla="*/ 0 w 71"/>
                  <a:gd name="T35" fmla="*/ 0 h 17"/>
                  <a:gd name="T36" fmla="*/ 0 w 71"/>
                  <a:gd name="T37" fmla="*/ 0 h 17"/>
                  <a:gd name="T38" fmla="*/ 0 w 71"/>
                  <a:gd name="T39" fmla="*/ 0 h 17"/>
                  <a:gd name="T40" fmla="*/ 0 w 71"/>
                  <a:gd name="T41" fmla="*/ 0 h 17"/>
                  <a:gd name="T42" fmla="*/ 0 w 71"/>
                  <a:gd name="T43" fmla="*/ 0 h 17"/>
                  <a:gd name="T44" fmla="*/ 0 w 71"/>
                  <a:gd name="T45" fmla="*/ 0 h 17"/>
                  <a:gd name="T46" fmla="*/ 0 w 71"/>
                  <a:gd name="T47" fmla="*/ 0 h 17"/>
                  <a:gd name="T48" fmla="*/ 0 w 71"/>
                  <a:gd name="T49" fmla="*/ 0 h 17"/>
                  <a:gd name="T50" fmla="*/ 0 w 71"/>
                  <a:gd name="T51" fmla="*/ 0 h 17"/>
                  <a:gd name="T52" fmla="*/ 0 w 71"/>
                  <a:gd name="T53" fmla="*/ 0 h 17"/>
                  <a:gd name="T54" fmla="*/ 0 w 71"/>
                  <a:gd name="T55" fmla="*/ 0 h 17"/>
                  <a:gd name="T56" fmla="*/ 0 w 71"/>
                  <a:gd name="T57" fmla="*/ 0 h 17"/>
                  <a:gd name="T58" fmla="*/ 0 w 71"/>
                  <a:gd name="T59" fmla="*/ 0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17"/>
                  <a:gd name="T92" fmla="*/ 71 w 7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17">
                    <a:moveTo>
                      <a:pt x="16" y="0"/>
                    </a:moveTo>
                    <a:lnTo>
                      <a:pt x="19" y="1"/>
                    </a:lnTo>
                    <a:lnTo>
                      <a:pt x="24" y="2"/>
                    </a:lnTo>
                    <a:lnTo>
                      <a:pt x="29" y="2"/>
                    </a:lnTo>
                    <a:lnTo>
                      <a:pt x="35" y="3"/>
                    </a:lnTo>
                    <a:lnTo>
                      <a:pt x="42" y="3"/>
                    </a:lnTo>
                    <a:lnTo>
                      <a:pt x="47" y="4"/>
                    </a:lnTo>
                    <a:lnTo>
                      <a:pt x="53" y="4"/>
                    </a:lnTo>
                    <a:lnTo>
                      <a:pt x="60" y="5"/>
                    </a:lnTo>
                    <a:lnTo>
                      <a:pt x="63" y="5"/>
                    </a:lnTo>
                    <a:lnTo>
                      <a:pt x="67" y="5"/>
                    </a:lnTo>
                    <a:lnTo>
                      <a:pt x="70" y="6"/>
                    </a:lnTo>
                    <a:lnTo>
                      <a:pt x="71" y="8"/>
                    </a:lnTo>
                    <a:lnTo>
                      <a:pt x="69" y="11"/>
                    </a:lnTo>
                    <a:lnTo>
                      <a:pt x="64" y="12"/>
                    </a:lnTo>
                    <a:lnTo>
                      <a:pt x="60" y="17"/>
                    </a:lnTo>
                    <a:lnTo>
                      <a:pt x="51" y="16"/>
                    </a:lnTo>
                    <a:lnTo>
                      <a:pt x="43" y="16"/>
                    </a:lnTo>
                    <a:lnTo>
                      <a:pt x="35" y="16"/>
                    </a:lnTo>
                    <a:lnTo>
                      <a:pt x="27" y="16"/>
                    </a:lnTo>
                    <a:lnTo>
                      <a:pt x="20" y="14"/>
                    </a:lnTo>
                    <a:lnTo>
                      <a:pt x="12" y="12"/>
                    </a:lnTo>
                    <a:lnTo>
                      <a:pt x="5" y="9"/>
                    </a:lnTo>
                    <a:lnTo>
                      <a:pt x="0" y="5"/>
                    </a:lnTo>
                    <a:lnTo>
                      <a:pt x="4" y="3"/>
                    </a:lnTo>
                    <a:lnTo>
                      <a:pt x="7" y="3"/>
                    </a:lnTo>
                    <a:lnTo>
                      <a:pt x="12" y="2"/>
                    </a:lnTo>
                    <a:lnTo>
                      <a:pt x="1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1" name="Freeform 100"/>
              <p:cNvSpPr>
                <a:spLocks/>
              </p:cNvSpPr>
              <p:nvPr/>
            </p:nvSpPr>
            <p:spPr bwMode="auto">
              <a:xfrm>
                <a:off x="5468" y="2195"/>
                <a:ext cx="15" cy="5"/>
              </a:xfrm>
              <a:custGeom>
                <a:avLst/>
                <a:gdLst>
                  <a:gd name="T0" fmla="*/ 0 w 45"/>
                  <a:gd name="T1" fmla="*/ 0 h 13"/>
                  <a:gd name="T2" fmla="*/ 0 w 45"/>
                  <a:gd name="T3" fmla="*/ 0 h 13"/>
                  <a:gd name="T4" fmla="*/ 0 w 45"/>
                  <a:gd name="T5" fmla="*/ 0 h 13"/>
                  <a:gd name="T6" fmla="*/ 0 w 45"/>
                  <a:gd name="T7" fmla="*/ 0 h 13"/>
                  <a:gd name="T8" fmla="*/ 0 w 45"/>
                  <a:gd name="T9" fmla="*/ 0 h 13"/>
                  <a:gd name="T10" fmla="*/ 0 w 45"/>
                  <a:gd name="T11" fmla="*/ 0 h 13"/>
                  <a:gd name="T12" fmla="*/ 0 w 45"/>
                  <a:gd name="T13" fmla="*/ 0 h 13"/>
                  <a:gd name="T14" fmla="*/ 0 w 45"/>
                  <a:gd name="T15" fmla="*/ 0 h 13"/>
                  <a:gd name="T16" fmla="*/ 0 w 45"/>
                  <a:gd name="T17" fmla="*/ 0 h 13"/>
                  <a:gd name="T18" fmla="*/ 0 w 45"/>
                  <a:gd name="T19" fmla="*/ 0 h 13"/>
                  <a:gd name="T20" fmla="*/ 0 w 45"/>
                  <a:gd name="T21" fmla="*/ 0 h 13"/>
                  <a:gd name="T22" fmla="*/ 0 w 45"/>
                  <a:gd name="T23" fmla="*/ 0 h 13"/>
                  <a:gd name="T24" fmla="*/ 0 w 45"/>
                  <a:gd name="T25" fmla="*/ 0 h 13"/>
                  <a:gd name="T26" fmla="*/ 0 w 45"/>
                  <a:gd name="T27" fmla="*/ 0 h 13"/>
                  <a:gd name="T28" fmla="*/ 0 w 45"/>
                  <a:gd name="T29" fmla="*/ 0 h 13"/>
                  <a:gd name="T30" fmla="*/ 0 w 45"/>
                  <a:gd name="T31" fmla="*/ 0 h 13"/>
                  <a:gd name="T32" fmla="*/ 0 w 45"/>
                  <a:gd name="T33" fmla="*/ 0 h 13"/>
                  <a:gd name="T34" fmla="*/ 0 w 45"/>
                  <a:gd name="T35" fmla="*/ 0 h 13"/>
                  <a:gd name="T36" fmla="*/ 0 w 45"/>
                  <a:gd name="T37" fmla="*/ 0 h 13"/>
                  <a:gd name="T38" fmla="*/ 0 w 45"/>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13"/>
                  <a:gd name="T62" fmla="*/ 45 w 45"/>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13">
                    <a:moveTo>
                      <a:pt x="19" y="0"/>
                    </a:moveTo>
                    <a:lnTo>
                      <a:pt x="26" y="0"/>
                    </a:lnTo>
                    <a:lnTo>
                      <a:pt x="31" y="0"/>
                    </a:lnTo>
                    <a:lnTo>
                      <a:pt x="37" y="0"/>
                    </a:lnTo>
                    <a:lnTo>
                      <a:pt x="45" y="0"/>
                    </a:lnTo>
                    <a:lnTo>
                      <a:pt x="45" y="1"/>
                    </a:lnTo>
                    <a:lnTo>
                      <a:pt x="45" y="2"/>
                    </a:lnTo>
                    <a:lnTo>
                      <a:pt x="39" y="1"/>
                    </a:lnTo>
                    <a:lnTo>
                      <a:pt x="34" y="2"/>
                    </a:lnTo>
                    <a:lnTo>
                      <a:pt x="28" y="5"/>
                    </a:lnTo>
                    <a:lnTo>
                      <a:pt x="25" y="8"/>
                    </a:lnTo>
                    <a:lnTo>
                      <a:pt x="15" y="12"/>
                    </a:lnTo>
                    <a:lnTo>
                      <a:pt x="8" y="13"/>
                    </a:lnTo>
                    <a:lnTo>
                      <a:pt x="3" y="9"/>
                    </a:lnTo>
                    <a:lnTo>
                      <a:pt x="0" y="6"/>
                    </a:lnTo>
                    <a:lnTo>
                      <a:pt x="5" y="4"/>
                    </a:lnTo>
                    <a:lnTo>
                      <a:pt x="9" y="4"/>
                    </a:lnTo>
                    <a:lnTo>
                      <a:pt x="14" y="3"/>
                    </a:lnTo>
                    <a:lnTo>
                      <a:pt x="1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2" name="Freeform 101"/>
              <p:cNvSpPr>
                <a:spLocks/>
              </p:cNvSpPr>
              <p:nvPr/>
            </p:nvSpPr>
            <p:spPr bwMode="auto">
              <a:xfrm>
                <a:off x="5992" y="2198"/>
                <a:ext cx="73" cy="175"/>
              </a:xfrm>
              <a:custGeom>
                <a:avLst/>
                <a:gdLst>
                  <a:gd name="T0" fmla="*/ 0 w 175"/>
                  <a:gd name="T1" fmla="*/ 0 h 396"/>
                  <a:gd name="T2" fmla="*/ 0 w 175"/>
                  <a:gd name="T3" fmla="*/ 0 h 396"/>
                  <a:gd name="T4" fmla="*/ 0 w 175"/>
                  <a:gd name="T5" fmla="*/ 0 h 396"/>
                  <a:gd name="T6" fmla="*/ 0 w 175"/>
                  <a:gd name="T7" fmla="*/ 0 h 396"/>
                  <a:gd name="T8" fmla="*/ 0 w 175"/>
                  <a:gd name="T9" fmla="*/ 0 h 396"/>
                  <a:gd name="T10" fmla="*/ 0 w 175"/>
                  <a:gd name="T11" fmla="*/ 0 h 396"/>
                  <a:gd name="T12" fmla="*/ 0 w 175"/>
                  <a:gd name="T13" fmla="*/ 0 h 396"/>
                  <a:gd name="T14" fmla="*/ 0 w 175"/>
                  <a:gd name="T15" fmla="*/ 0 h 396"/>
                  <a:gd name="T16" fmla="*/ 0 w 175"/>
                  <a:gd name="T17" fmla="*/ 0 h 396"/>
                  <a:gd name="T18" fmla="*/ 0 w 175"/>
                  <a:gd name="T19" fmla="*/ 0 h 396"/>
                  <a:gd name="T20" fmla="*/ 0 w 175"/>
                  <a:gd name="T21" fmla="*/ 0 h 396"/>
                  <a:gd name="T22" fmla="*/ 0 w 175"/>
                  <a:gd name="T23" fmla="*/ 0 h 396"/>
                  <a:gd name="T24" fmla="*/ 0 w 175"/>
                  <a:gd name="T25" fmla="*/ 0 h 396"/>
                  <a:gd name="T26" fmla="*/ 0 w 175"/>
                  <a:gd name="T27" fmla="*/ 0 h 396"/>
                  <a:gd name="T28" fmla="*/ 0 w 175"/>
                  <a:gd name="T29" fmla="*/ 0 h 396"/>
                  <a:gd name="T30" fmla="*/ 0 w 175"/>
                  <a:gd name="T31" fmla="*/ 0 h 396"/>
                  <a:gd name="T32" fmla="*/ 0 w 175"/>
                  <a:gd name="T33" fmla="*/ 0 h 396"/>
                  <a:gd name="T34" fmla="*/ 0 w 175"/>
                  <a:gd name="T35" fmla="*/ 0 h 396"/>
                  <a:gd name="T36" fmla="*/ 0 w 175"/>
                  <a:gd name="T37" fmla="*/ 0 h 396"/>
                  <a:gd name="T38" fmla="*/ 0 w 175"/>
                  <a:gd name="T39" fmla="*/ 0 h 396"/>
                  <a:gd name="T40" fmla="*/ 0 w 175"/>
                  <a:gd name="T41" fmla="*/ 0 h 396"/>
                  <a:gd name="T42" fmla="*/ 0 w 175"/>
                  <a:gd name="T43" fmla="*/ 0 h 396"/>
                  <a:gd name="T44" fmla="*/ 0 w 175"/>
                  <a:gd name="T45" fmla="*/ 0 h 396"/>
                  <a:gd name="T46" fmla="*/ 0 w 175"/>
                  <a:gd name="T47" fmla="*/ 0 h 396"/>
                  <a:gd name="T48" fmla="*/ 0 w 175"/>
                  <a:gd name="T49" fmla="*/ 0 h 396"/>
                  <a:gd name="T50" fmla="*/ 0 w 175"/>
                  <a:gd name="T51" fmla="*/ 0 h 396"/>
                  <a:gd name="T52" fmla="*/ 0 w 175"/>
                  <a:gd name="T53" fmla="*/ 0 h 396"/>
                  <a:gd name="T54" fmla="*/ 0 w 175"/>
                  <a:gd name="T55" fmla="*/ 0 h 396"/>
                  <a:gd name="T56" fmla="*/ 0 w 175"/>
                  <a:gd name="T57" fmla="*/ 0 h 396"/>
                  <a:gd name="T58" fmla="*/ 0 w 175"/>
                  <a:gd name="T59" fmla="*/ 0 h 396"/>
                  <a:gd name="T60" fmla="*/ 0 w 175"/>
                  <a:gd name="T61" fmla="*/ 0 h 396"/>
                  <a:gd name="T62" fmla="*/ 0 w 175"/>
                  <a:gd name="T63" fmla="*/ 0 h 396"/>
                  <a:gd name="T64" fmla="*/ 0 w 175"/>
                  <a:gd name="T65" fmla="*/ 0 h 396"/>
                  <a:gd name="T66" fmla="*/ 0 w 175"/>
                  <a:gd name="T67" fmla="*/ 0 h 396"/>
                  <a:gd name="T68" fmla="*/ 0 w 175"/>
                  <a:gd name="T69" fmla="*/ 0 h 396"/>
                  <a:gd name="T70" fmla="*/ 0 w 175"/>
                  <a:gd name="T71" fmla="*/ 0 h 396"/>
                  <a:gd name="T72" fmla="*/ 0 w 175"/>
                  <a:gd name="T73" fmla="*/ 0 h 396"/>
                  <a:gd name="T74" fmla="*/ 0 w 175"/>
                  <a:gd name="T75" fmla="*/ 0 h 396"/>
                  <a:gd name="T76" fmla="*/ 0 w 175"/>
                  <a:gd name="T77" fmla="*/ 0 h 396"/>
                  <a:gd name="T78" fmla="*/ 0 w 175"/>
                  <a:gd name="T79" fmla="*/ 0 h 396"/>
                  <a:gd name="T80" fmla="*/ 0 w 175"/>
                  <a:gd name="T81" fmla="*/ 0 h 396"/>
                  <a:gd name="T82" fmla="*/ 0 w 175"/>
                  <a:gd name="T83" fmla="*/ 0 h 396"/>
                  <a:gd name="T84" fmla="*/ 0 w 175"/>
                  <a:gd name="T85" fmla="*/ 0 h 396"/>
                  <a:gd name="T86" fmla="*/ 0 w 175"/>
                  <a:gd name="T87" fmla="*/ 0 h 396"/>
                  <a:gd name="T88" fmla="*/ 0 w 175"/>
                  <a:gd name="T89" fmla="*/ 0 h 396"/>
                  <a:gd name="T90" fmla="*/ 0 w 175"/>
                  <a:gd name="T91" fmla="*/ 0 h 396"/>
                  <a:gd name="T92" fmla="*/ 0 w 175"/>
                  <a:gd name="T93" fmla="*/ 0 h 396"/>
                  <a:gd name="T94" fmla="*/ 0 w 175"/>
                  <a:gd name="T95" fmla="*/ 0 h 396"/>
                  <a:gd name="T96" fmla="*/ 0 w 175"/>
                  <a:gd name="T97" fmla="*/ 0 h 396"/>
                  <a:gd name="T98" fmla="*/ 0 w 175"/>
                  <a:gd name="T99" fmla="*/ 0 h 396"/>
                  <a:gd name="T100" fmla="*/ 0 w 175"/>
                  <a:gd name="T101" fmla="*/ 0 h 396"/>
                  <a:gd name="T102" fmla="*/ 0 w 175"/>
                  <a:gd name="T103" fmla="*/ 0 h 396"/>
                  <a:gd name="T104" fmla="*/ 0 w 175"/>
                  <a:gd name="T105" fmla="*/ 0 h 396"/>
                  <a:gd name="T106" fmla="*/ 0 w 175"/>
                  <a:gd name="T107" fmla="*/ 0 h 396"/>
                  <a:gd name="T108" fmla="*/ 0 w 175"/>
                  <a:gd name="T109" fmla="*/ 0 h 3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396"/>
                  <a:gd name="T167" fmla="*/ 175 w 175"/>
                  <a:gd name="T168" fmla="*/ 396 h 3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396">
                    <a:moveTo>
                      <a:pt x="170" y="0"/>
                    </a:moveTo>
                    <a:lnTo>
                      <a:pt x="175" y="18"/>
                    </a:lnTo>
                    <a:lnTo>
                      <a:pt x="171" y="18"/>
                    </a:lnTo>
                    <a:lnTo>
                      <a:pt x="168" y="20"/>
                    </a:lnTo>
                    <a:lnTo>
                      <a:pt x="168" y="22"/>
                    </a:lnTo>
                    <a:lnTo>
                      <a:pt x="170" y="26"/>
                    </a:lnTo>
                    <a:lnTo>
                      <a:pt x="171" y="32"/>
                    </a:lnTo>
                    <a:lnTo>
                      <a:pt x="172" y="37"/>
                    </a:lnTo>
                    <a:lnTo>
                      <a:pt x="174" y="42"/>
                    </a:lnTo>
                    <a:lnTo>
                      <a:pt x="174" y="46"/>
                    </a:lnTo>
                    <a:lnTo>
                      <a:pt x="174" y="52"/>
                    </a:lnTo>
                    <a:lnTo>
                      <a:pt x="174" y="56"/>
                    </a:lnTo>
                    <a:lnTo>
                      <a:pt x="174" y="61"/>
                    </a:lnTo>
                    <a:lnTo>
                      <a:pt x="171" y="69"/>
                    </a:lnTo>
                    <a:lnTo>
                      <a:pt x="168" y="77"/>
                    </a:lnTo>
                    <a:lnTo>
                      <a:pt x="163" y="83"/>
                    </a:lnTo>
                    <a:lnTo>
                      <a:pt x="158" y="92"/>
                    </a:lnTo>
                    <a:lnTo>
                      <a:pt x="149" y="97"/>
                    </a:lnTo>
                    <a:lnTo>
                      <a:pt x="142" y="102"/>
                    </a:lnTo>
                    <a:lnTo>
                      <a:pt x="132" y="109"/>
                    </a:lnTo>
                    <a:lnTo>
                      <a:pt x="124" y="115"/>
                    </a:lnTo>
                    <a:lnTo>
                      <a:pt x="114" y="120"/>
                    </a:lnTo>
                    <a:lnTo>
                      <a:pt x="105" y="125"/>
                    </a:lnTo>
                    <a:lnTo>
                      <a:pt x="94" y="131"/>
                    </a:lnTo>
                    <a:lnTo>
                      <a:pt x="86" y="137"/>
                    </a:lnTo>
                    <a:lnTo>
                      <a:pt x="75" y="141"/>
                    </a:lnTo>
                    <a:lnTo>
                      <a:pt x="68" y="148"/>
                    </a:lnTo>
                    <a:lnTo>
                      <a:pt x="59" y="154"/>
                    </a:lnTo>
                    <a:lnTo>
                      <a:pt x="52" y="161"/>
                    </a:lnTo>
                    <a:lnTo>
                      <a:pt x="46" y="168"/>
                    </a:lnTo>
                    <a:lnTo>
                      <a:pt x="41" y="177"/>
                    </a:lnTo>
                    <a:lnTo>
                      <a:pt x="37" y="185"/>
                    </a:lnTo>
                    <a:lnTo>
                      <a:pt x="35" y="195"/>
                    </a:lnTo>
                    <a:lnTo>
                      <a:pt x="41" y="197"/>
                    </a:lnTo>
                    <a:lnTo>
                      <a:pt x="49" y="201"/>
                    </a:lnTo>
                    <a:lnTo>
                      <a:pt x="55" y="201"/>
                    </a:lnTo>
                    <a:lnTo>
                      <a:pt x="62" y="202"/>
                    </a:lnTo>
                    <a:lnTo>
                      <a:pt x="69" y="200"/>
                    </a:lnTo>
                    <a:lnTo>
                      <a:pt x="76" y="198"/>
                    </a:lnTo>
                    <a:lnTo>
                      <a:pt x="83" y="196"/>
                    </a:lnTo>
                    <a:lnTo>
                      <a:pt x="90" y="194"/>
                    </a:lnTo>
                    <a:lnTo>
                      <a:pt x="97" y="190"/>
                    </a:lnTo>
                    <a:lnTo>
                      <a:pt x="105" y="187"/>
                    </a:lnTo>
                    <a:lnTo>
                      <a:pt x="111" y="184"/>
                    </a:lnTo>
                    <a:lnTo>
                      <a:pt x="119" y="181"/>
                    </a:lnTo>
                    <a:lnTo>
                      <a:pt x="126" y="178"/>
                    </a:lnTo>
                    <a:lnTo>
                      <a:pt x="133" y="178"/>
                    </a:lnTo>
                    <a:lnTo>
                      <a:pt x="142" y="178"/>
                    </a:lnTo>
                    <a:lnTo>
                      <a:pt x="149" y="178"/>
                    </a:lnTo>
                    <a:lnTo>
                      <a:pt x="152" y="173"/>
                    </a:lnTo>
                    <a:lnTo>
                      <a:pt x="155" y="170"/>
                    </a:lnTo>
                    <a:lnTo>
                      <a:pt x="158" y="168"/>
                    </a:lnTo>
                    <a:lnTo>
                      <a:pt x="162" y="168"/>
                    </a:lnTo>
                    <a:lnTo>
                      <a:pt x="166" y="171"/>
                    </a:lnTo>
                    <a:lnTo>
                      <a:pt x="169" y="176"/>
                    </a:lnTo>
                    <a:lnTo>
                      <a:pt x="168" y="182"/>
                    </a:lnTo>
                    <a:lnTo>
                      <a:pt x="164" y="188"/>
                    </a:lnTo>
                    <a:lnTo>
                      <a:pt x="161" y="190"/>
                    </a:lnTo>
                    <a:lnTo>
                      <a:pt x="156" y="192"/>
                    </a:lnTo>
                    <a:lnTo>
                      <a:pt x="150" y="193"/>
                    </a:lnTo>
                    <a:lnTo>
                      <a:pt x="144" y="194"/>
                    </a:lnTo>
                    <a:lnTo>
                      <a:pt x="139" y="196"/>
                    </a:lnTo>
                    <a:lnTo>
                      <a:pt x="134" y="198"/>
                    </a:lnTo>
                    <a:lnTo>
                      <a:pt x="130" y="200"/>
                    </a:lnTo>
                    <a:lnTo>
                      <a:pt x="126" y="202"/>
                    </a:lnTo>
                    <a:lnTo>
                      <a:pt x="129" y="207"/>
                    </a:lnTo>
                    <a:lnTo>
                      <a:pt x="128" y="212"/>
                    </a:lnTo>
                    <a:lnTo>
                      <a:pt x="125" y="215"/>
                    </a:lnTo>
                    <a:lnTo>
                      <a:pt x="123" y="221"/>
                    </a:lnTo>
                    <a:lnTo>
                      <a:pt x="131" y="224"/>
                    </a:lnTo>
                    <a:lnTo>
                      <a:pt x="137" y="227"/>
                    </a:lnTo>
                    <a:lnTo>
                      <a:pt x="140" y="230"/>
                    </a:lnTo>
                    <a:lnTo>
                      <a:pt x="140" y="233"/>
                    </a:lnTo>
                    <a:lnTo>
                      <a:pt x="137" y="235"/>
                    </a:lnTo>
                    <a:lnTo>
                      <a:pt x="132" y="238"/>
                    </a:lnTo>
                    <a:lnTo>
                      <a:pt x="126" y="241"/>
                    </a:lnTo>
                    <a:lnTo>
                      <a:pt x="119" y="244"/>
                    </a:lnTo>
                    <a:lnTo>
                      <a:pt x="109" y="245"/>
                    </a:lnTo>
                    <a:lnTo>
                      <a:pt x="101" y="248"/>
                    </a:lnTo>
                    <a:lnTo>
                      <a:pt x="91" y="251"/>
                    </a:lnTo>
                    <a:lnTo>
                      <a:pt x="83" y="254"/>
                    </a:lnTo>
                    <a:lnTo>
                      <a:pt x="73" y="256"/>
                    </a:lnTo>
                    <a:lnTo>
                      <a:pt x="67" y="259"/>
                    </a:lnTo>
                    <a:lnTo>
                      <a:pt x="59" y="263"/>
                    </a:lnTo>
                    <a:lnTo>
                      <a:pt x="56" y="267"/>
                    </a:lnTo>
                    <a:lnTo>
                      <a:pt x="50" y="270"/>
                    </a:lnTo>
                    <a:lnTo>
                      <a:pt x="46" y="272"/>
                    </a:lnTo>
                    <a:lnTo>
                      <a:pt x="41" y="277"/>
                    </a:lnTo>
                    <a:lnTo>
                      <a:pt x="39" y="282"/>
                    </a:lnTo>
                    <a:lnTo>
                      <a:pt x="35" y="288"/>
                    </a:lnTo>
                    <a:lnTo>
                      <a:pt x="33" y="293"/>
                    </a:lnTo>
                    <a:lnTo>
                      <a:pt x="32" y="300"/>
                    </a:lnTo>
                    <a:lnTo>
                      <a:pt x="32" y="307"/>
                    </a:lnTo>
                    <a:lnTo>
                      <a:pt x="32" y="312"/>
                    </a:lnTo>
                    <a:lnTo>
                      <a:pt x="32" y="320"/>
                    </a:lnTo>
                    <a:lnTo>
                      <a:pt x="33" y="326"/>
                    </a:lnTo>
                    <a:lnTo>
                      <a:pt x="36" y="332"/>
                    </a:lnTo>
                    <a:lnTo>
                      <a:pt x="37" y="339"/>
                    </a:lnTo>
                    <a:lnTo>
                      <a:pt x="40" y="345"/>
                    </a:lnTo>
                    <a:lnTo>
                      <a:pt x="42" y="350"/>
                    </a:lnTo>
                    <a:lnTo>
                      <a:pt x="46" y="357"/>
                    </a:lnTo>
                    <a:lnTo>
                      <a:pt x="50" y="352"/>
                    </a:lnTo>
                    <a:lnTo>
                      <a:pt x="54" y="349"/>
                    </a:lnTo>
                    <a:lnTo>
                      <a:pt x="59" y="344"/>
                    </a:lnTo>
                    <a:lnTo>
                      <a:pt x="63" y="340"/>
                    </a:lnTo>
                    <a:lnTo>
                      <a:pt x="67" y="334"/>
                    </a:lnTo>
                    <a:lnTo>
                      <a:pt x="70" y="329"/>
                    </a:lnTo>
                    <a:lnTo>
                      <a:pt x="75" y="325"/>
                    </a:lnTo>
                    <a:lnTo>
                      <a:pt x="80" y="320"/>
                    </a:lnTo>
                    <a:lnTo>
                      <a:pt x="84" y="315"/>
                    </a:lnTo>
                    <a:lnTo>
                      <a:pt x="88" y="311"/>
                    </a:lnTo>
                    <a:lnTo>
                      <a:pt x="93" y="308"/>
                    </a:lnTo>
                    <a:lnTo>
                      <a:pt x="99" y="306"/>
                    </a:lnTo>
                    <a:lnTo>
                      <a:pt x="105" y="303"/>
                    </a:lnTo>
                    <a:lnTo>
                      <a:pt x="111" y="303"/>
                    </a:lnTo>
                    <a:lnTo>
                      <a:pt x="118" y="303"/>
                    </a:lnTo>
                    <a:lnTo>
                      <a:pt x="126" y="306"/>
                    </a:lnTo>
                    <a:lnTo>
                      <a:pt x="118" y="309"/>
                    </a:lnTo>
                    <a:lnTo>
                      <a:pt x="111" y="316"/>
                    </a:lnTo>
                    <a:lnTo>
                      <a:pt x="105" y="324"/>
                    </a:lnTo>
                    <a:lnTo>
                      <a:pt x="99" y="334"/>
                    </a:lnTo>
                    <a:lnTo>
                      <a:pt x="93" y="343"/>
                    </a:lnTo>
                    <a:lnTo>
                      <a:pt x="88" y="353"/>
                    </a:lnTo>
                    <a:lnTo>
                      <a:pt x="83" y="363"/>
                    </a:lnTo>
                    <a:lnTo>
                      <a:pt x="77" y="373"/>
                    </a:lnTo>
                    <a:lnTo>
                      <a:pt x="71" y="380"/>
                    </a:lnTo>
                    <a:lnTo>
                      <a:pt x="67" y="387"/>
                    </a:lnTo>
                    <a:lnTo>
                      <a:pt x="60" y="392"/>
                    </a:lnTo>
                    <a:lnTo>
                      <a:pt x="54" y="396"/>
                    </a:lnTo>
                    <a:lnTo>
                      <a:pt x="47" y="395"/>
                    </a:lnTo>
                    <a:lnTo>
                      <a:pt x="40" y="392"/>
                    </a:lnTo>
                    <a:lnTo>
                      <a:pt x="30" y="385"/>
                    </a:lnTo>
                    <a:lnTo>
                      <a:pt x="23" y="376"/>
                    </a:lnTo>
                    <a:lnTo>
                      <a:pt x="11" y="365"/>
                    </a:lnTo>
                    <a:lnTo>
                      <a:pt x="5" y="353"/>
                    </a:lnTo>
                    <a:lnTo>
                      <a:pt x="1" y="342"/>
                    </a:lnTo>
                    <a:lnTo>
                      <a:pt x="0" y="331"/>
                    </a:lnTo>
                    <a:lnTo>
                      <a:pt x="0" y="320"/>
                    </a:lnTo>
                    <a:lnTo>
                      <a:pt x="2" y="308"/>
                    </a:lnTo>
                    <a:lnTo>
                      <a:pt x="6" y="297"/>
                    </a:lnTo>
                    <a:lnTo>
                      <a:pt x="11" y="286"/>
                    </a:lnTo>
                    <a:lnTo>
                      <a:pt x="13" y="273"/>
                    </a:lnTo>
                    <a:lnTo>
                      <a:pt x="17" y="263"/>
                    </a:lnTo>
                    <a:lnTo>
                      <a:pt x="19" y="251"/>
                    </a:lnTo>
                    <a:lnTo>
                      <a:pt x="21" y="241"/>
                    </a:lnTo>
                    <a:lnTo>
                      <a:pt x="20" y="230"/>
                    </a:lnTo>
                    <a:lnTo>
                      <a:pt x="17" y="218"/>
                    </a:lnTo>
                    <a:lnTo>
                      <a:pt x="11" y="208"/>
                    </a:lnTo>
                    <a:lnTo>
                      <a:pt x="3" y="198"/>
                    </a:lnTo>
                    <a:lnTo>
                      <a:pt x="8" y="188"/>
                    </a:lnTo>
                    <a:lnTo>
                      <a:pt x="13" y="178"/>
                    </a:lnTo>
                    <a:lnTo>
                      <a:pt x="20" y="168"/>
                    </a:lnTo>
                    <a:lnTo>
                      <a:pt x="27" y="157"/>
                    </a:lnTo>
                    <a:lnTo>
                      <a:pt x="32" y="147"/>
                    </a:lnTo>
                    <a:lnTo>
                      <a:pt x="40" y="137"/>
                    </a:lnTo>
                    <a:lnTo>
                      <a:pt x="46" y="126"/>
                    </a:lnTo>
                    <a:lnTo>
                      <a:pt x="52" y="117"/>
                    </a:lnTo>
                    <a:lnTo>
                      <a:pt x="58" y="105"/>
                    </a:lnTo>
                    <a:lnTo>
                      <a:pt x="63" y="94"/>
                    </a:lnTo>
                    <a:lnTo>
                      <a:pt x="68" y="83"/>
                    </a:lnTo>
                    <a:lnTo>
                      <a:pt x="72" y="73"/>
                    </a:lnTo>
                    <a:lnTo>
                      <a:pt x="75" y="61"/>
                    </a:lnTo>
                    <a:lnTo>
                      <a:pt x="77" y="49"/>
                    </a:lnTo>
                    <a:lnTo>
                      <a:pt x="78" y="38"/>
                    </a:lnTo>
                    <a:lnTo>
                      <a:pt x="79" y="26"/>
                    </a:lnTo>
                    <a:lnTo>
                      <a:pt x="17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3" name="Freeform 102"/>
              <p:cNvSpPr>
                <a:spLocks/>
              </p:cNvSpPr>
              <p:nvPr/>
            </p:nvSpPr>
            <p:spPr bwMode="auto">
              <a:xfrm>
                <a:off x="6028" y="2210"/>
                <a:ext cx="25" cy="29"/>
              </a:xfrm>
              <a:custGeom>
                <a:avLst/>
                <a:gdLst>
                  <a:gd name="T0" fmla="*/ 0 w 71"/>
                  <a:gd name="T1" fmla="*/ 0 h 69"/>
                  <a:gd name="T2" fmla="*/ 0 w 71"/>
                  <a:gd name="T3" fmla="*/ 0 h 69"/>
                  <a:gd name="T4" fmla="*/ 0 w 71"/>
                  <a:gd name="T5" fmla="*/ 0 h 69"/>
                  <a:gd name="T6" fmla="*/ 0 w 71"/>
                  <a:gd name="T7" fmla="*/ 0 h 69"/>
                  <a:gd name="T8" fmla="*/ 0 w 71"/>
                  <a:gd name="T9" fmla="*/ 0 h 69"/>
                  <a:gd name="T10" fmla="*/ 0 w 71"/>
                  <a:gd name="T11" fmla="*/ 0 h 69"/>
                  <a:gd name="T12" fmla="*/ 0 w 71"/>
                  <a:gd name="T13" fmla="*/ 0 h 69"/>
                  <a:gd name="T14" fmla="*/ 0 w 71"/>
                  <a:gd name="T15" fmla="*/ 0 h 69"/>
                  <a:gd name="T16" fmla="*/ 0 w 71"/>
                  <a:gd name="T17" fmla="*/ 0 h 69"/>
                  <a:gd name="T18" fmla="*/ 0 w 71"/>
                  <a:gd name="T19" fmla="*/ 0 h 69"/>
                  <a:gd name="T20" fmla="*/ 0 w 71"/>
                  <a:gd name="T21" fmla="*/ 0 h 69"/>
                  <a:gd name="T22" fmla="*/ 0 w 71"/>
                  <a:gd name="T23" fmla="*/ 0 h 69"/>
                  <a:gd name="T24" fmla="*/ 0 w 71"/>
                  <a:gd name="T25" fmla="*/ 0 h 69"/>
                  <a:gd name="T26" fmla="*/ 0 w 71"/>
                  <a:gd name="T27" fmla="*/ 0 h 69"/>
                  <a:gd name="T28" fmla="*/ 0 w 71"/>
                  <a:gd name="T29" fmla="*/ 0 h 69"/>
                  <a:gd name="T30" fmla="*/ 0 w 71"/>
                  <a:gd name="T31" fmla="*/ 0 h 69"/>
                  <a:gd name="T32" fmla="*/ 0 w 71"/>
                  <a:gd name="T33" fmla="*/ 0 h 69"/>
                  <a:gd name="T34" fmla="*/ 0 w 71"/>
                  <a:gd name="T35" fmla="*/ 0 h 69"/>
                  <a:gd name="T36" fmla="*/ 0 w 71"/>
                  <a:gd name="T37" fmla="*/ 0 h 69"/>
                  <a:gd name="T38" fmla="*/ 0 w 71"/>
                  <a:gd name="T39" fmla="*/ 0 h 69"/>
                  <a:gd name="T40" fmla="*/ 0 w 71"/>
                  <a:gd name="T41" fmla="*/ 0 h 69"/>
                  <a:gd name="T42" fmla="*/ 0 w 71"/>
                  <a:gd name="T43" fmla="*/ 0 h 69"/>
                  <a:gd name="T44" fmla="*/ 0 w 71"/>
                  <a:gd name="T45" fmla="*/ 0 h 69"/>
                  <a:gd name="T46" fmla="*/ 0 w 71"/>
                  <a:gd name="T47" fmla="*/ 0 h 69"/>
                  <a:gd name="T48" fmla="*/ 0 w 71"/>
                  <a:gd name="T49" fmla="*/ 0 h 69"/>
                  <a:gd name="T50" fmla="*/ 0 w 71"/>
                  <a:gd name="T51" fmla="*/ 0 h 69"/>
                  <a:gd name="T52" fmla="*/ 0 w 71"/>
                  <a:gd name="T53" fmla="*/ 0 h 69"/>
                  <a:gd name="T54" fmla="*/ 0 w 71"/>
                  <a:gd name="T55" fmla="*/ 0 h 69"/>
                  <a:gd name="T56" fmla="*/ 0 w 71"/>
                  <a:gd name="T57" fmla="*/ 0 h 69"/>
                  <a:gd name="T58" fmla="*/ 0 w 71"/>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1"/>
                  <a:gd name="T91" fmla="*/ 0 h 69"/>
                  <a:gd name="T92" fmla="*/ 71 w 71"/>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1" h="69">
                    <a:moveTo>
                      <a:pt x="71" y="0"/>
                    </a:moveTo>
                    <a:lnTo>
                      <a:pt x="61" y="3"/>
                    </a:lnTo>
                    <a:lnTo>
                      <a:pt x="54" y="5"/>
                    </a:lnTo>
                    <a:lnTo>
                      <a:pt x="46" y="5"/>
                    </a:lnTo>
                    <a:lnTo>
                      <a:pt x="39" y="6"/>
                    </a:lnTo>
                    <a:lnTo>
                      <a:pt x="30" y="5"/>
                    </a:lnTo>
                    <a:lnTo>
                      <a:pt x="23" y="5"/>
                    </a:lnTo>
                    <a:lnTo>
                      <a:pt x="16" y="6"/>
                    </a:lnTo>
                    <a:lnTo>
                      <a:pt x="8" y="8"/>
                    </a:lnTo>
                    <a:lnTo>
                      <a:pt x="10" y="15"/>
                    </a:lnTo>
                    <a:lnTo>
                      <a:pt x="10" y="21"/>
                    </a:lnTo>
                    <a:lnTo>
                      <a:pt x="8" y="29"/>
                    </a:lnTo>
                    <a:lnTo>
                      <a:pt x="6" y="37"/>
                    </a:lnTo>
                    <a:lnTo>
                      <a:pt x="3" y="45"/>
                    </a:lnTo>
                    <a:lnTo>
                      <a:pt x="2" y="53"/>
                    </a:lnTo>
                    <a:lnTo>
                      <a:pt x="0" y="60"/>
                    </a:lnTo>
                    <a:lnTo>
                      <a:pt x="0" y="69"/>
                    </a:lnTo>
                    <a:lnTo>
                      <a:pt x="6" y="63"/>
                    </a:lnTo>
                    <a:lnTo>
                      <a:pt x="14" y="57"/>
                    </a:lnTo>
                    <a:lnTo>
                      <a:pt x="22" y="52"/>
                    </a:lnTo>
                    <a:lnTo>
                      <a:pt x="29" y="47"/>
                    </a:lnTo>
                    <a:lnTo>
                      <a:pt x="35" y="41"/>
                    </a:lnTo>
                    <a:lnTo>
                      <a:pt x="41" y="36"/>
                    </a:lnTo>
                    <a:lnTo>
                      <a:pt x="46" y="31"/>
                    </a:lnTo>
                    <a:lnTo>
                      <a:pt x="52" y="26"/>
                    </a:lnTo>
                    <a:lnTo>
                      <a:pt x="58" y="20"/>
                    </a:lnTo>
                    <a:lnTo>
                      <a:pt x="62" y="14"/>
                    </a:lnTo>
                    <a:lnTo>
                      <a:pt x="67" y="7"/>
                    </a:lnTo>
                    <a:lnTo>
                      <a:pt x="7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4" name="Freeform 103"/>
              <p:cNvSpPr>
                <a:spLocks/>
              </p:cNvSpPr>
              <p:nvPr/>
            </p:nvSpPr>
            <p:spPr bwMode="auto">
              <a:xfrm>
                <a:off x="5798" y="2200"/>
                <a:ext cx="10" cy="13"/>
              </a:xfrm>
              <a:custGeom>
                <a:avLst/>
                <a:gdLst>
                  <a:gd name="T0" fmla="*/ 0 w 24"/>
                  <a:gd name="T1" fmla="*/ 0 h 13"/>
                  <a:gd name="T2" fmla="*/ 0 w 24"/>
                  <a:gd name="T3" fmla="*/ 0 h 13"/>
                  <a:gd name="T4" fmla="*/ 0 w 24"/>
                  <a:gd name="T5" fmla="*/ 0 h 13"/>
                  <a:gd name="T6" fmla="*/ 0 w 24"/>
                  <a:gd name="T7" fmla="*/ 0 h 13"/>
                  <a:gd name="T8" fmla="*/ 0 w 24"/>
                  <a:gd name="T9" fmla="*/ 0 h 13"/>
                  <a:gd name="T10" fmla="*/ 0 w 24"/>
                  <a:gd name="T11" fmla="*/ 0 h 13"/>
                  <a:gd name="T12" fmla="*/ 0 w 24"/>
                  <a:gd name="T13" fmla="*/ 0 h 13"/>
                  <a:gd name="T14" fmla="*/ 0 w 24"/>
                  <a:gd name="T15" fmla="*/ 0 h 13"/>
                  <a:gd name="T16" fmla="*/ 0 w 24"/>
                  <a:gd name="T17" fmla="*/ 0 h 13"/>
                  <a:gd name="T18" fmla="*/ 0 w 24"/>
                  <a:gd name="T19" fmla="*/ 0 h 13"/>
                  <a:gd name="T20" fmla="*/ 0 w 24"/>
                  <a:gd name="T21" fmla="*/ 0 h 13"/>
                  <a:gd name="T22" fmla="*/ 0 w 24"/>
                  <a:gd name="T23" fmla="*/ 0 h 13"/>
                  <a:gd name="T24" fmla="*/ 0 w 24"/>
                  <a:gd name="T25" fmla="*/ 0 h 13"/>
                  <a:gd name="T26" fmla="*/ 0 w 24"/>
                  <a:gd name="T27" fmla="*/ 0 h 13"/>
                  <a:gd name="T28" fmla="*/ 0 w 24"/>
                  <a:gd name="T29" fmla="*/ 0 h 13"/>
                  <a:gd name="T30" fmla="*/ 0 w 24"/>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3"/>
                  <a:gd name="T50" fmla="*/ 24 w 24"/>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3">
                    <a:moveTo>
                      <a:pt x="8" y="0"/>
                    </a:moveTo>
                    <a:lnTo>
                      <a:pt x="11" y="0"/>
                    </a:lnTo>
                    <a:lnTo>
                      <a:pt x="16" y="0"/>
                    </a:lnTo>
                    <a:lnTo>
                      <a:pt x="19" y="0"/>
                    </a:lnTo>
                    <a:lnTo>
                      <a:pt x="24" y="0"/>
                    </a:lnTo>
                    <a:lnTo>
                      <a:pt x="22" y="5"/>
                    </a:lnTo>
                    <a:lnTo>
                      <a:pt x="20" y="10"/>
                    </a:lnTo>
                    <a:lnTo>
                      <a:pt x="16" y="12"/>
                    </a:lnTo>
                    <a:lnTo>
                      <a:pt x="12" y="13"/>
                    </a:lnTo>
                    <a:lnTo>
                      <a:pt x="7" y="13"/>
                    </a:lnTo>
                    <a:lnTo>
                      <a:pt x="3" y="12"/>
                    </a:lnTo>
                    <a:lnTo>
                      <a:pt x="0" y="10"/>
                    </a:lnTo>
                    <a:lnTo>
                      <a:pt x="1" y="7"/>
                    </a:lnTo>
                    <a:lnTo>
                      <a:pt x="4"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5" name="Freeform 104"/>
              <p:cNvSpPr>
                <a:spLocks/>
              </p:cNvSpPr>
              <p:nvPr/>
            </p:nvSpPr>
            <p:spPr bwMode="auto">
              <a:xfrm>
                <a:off x="5448" y="2210"/>
                <a:ext cx="41" cy="13"/>
              </a:xfrm>
              <a:custGeom>
                <a:avLst/>
                <a:gdLst>
                  <a:gd name="T0" fmla="*/ 0 w 99"/>
                  <a:gd name="T1" fmla="*/ 0 h 35"/>
                  <a:gd name="T2" fmla="*/ 0 w 99"/>
                  <a:gd name="T3" fmla="*/ 0 h 35"/>
                  <a:gd name="T4" fmla="*/ 0 w 99"/>
                  <a:gd name="T5" fmla="*/ 0 h 35"/>
                  <a:gd name="T6" fmla="*/ 0 w 99"/>
                  <a:gd name="T7" fmla="*/ 0 h 35"/>
                  <a:gd name="T8" fmla="*/ 0 w 99"/>
                  <a:gd name="T9" fmla="*/ 0 h 35"/>
                  <a:gd name="T10" fmla="*/ 0 w 99"/>
                  <a:gd name="T11" fmla="*/ 0 h 35"/>
                  <a:gd name="T12" fmla="*/ 0 w 99"/>
                  <a:gd name="T13" fmla="*/ 0 h 35"/>
                  <a:gd name="T14" fmla="*/ 0 w 99"/>
                  <a:gd name="T15" fmla="*/ 0 h 35"/>
                  <a:gd name="T16" fmla="*/ 0 w 99"/>
                  <a:gd name="T17" fmla="*/ 0 h 35"/>
                  <a:gd name="T18" fmla="*/ 0 w 99"/>
                  <a:gd name="T19" fmla="*/ 0 h 35"/>
                  <a:gd name="T20" fmla="*/ 0 w 99"/>
                  <a:gd name="T21" fmla="*/ 0 h 35"/>
                  <a:gd name="T22" fmla="*/ 0 w 99"/>
                  <a:gd name="T23" fmla="*/ 0 h 35"/>
                  <a:gd name="T24" fmla="*/ 0 w 99"/>
                  <a:gd name="T25" fmla="*/ 0 h 35"/>
                  <a:gd name="T26" fmla="*/ 0 w 99"/>
                  <a:gd name="T27" fmla="*/ 0 h 35"/>
                  <a:gd name="T28" fmla="*/ 0 w 99"/>
                  <a:gd name="T29" fmla="*/ 0 h 35"/>
                  <a:gd name="T30" fmla="*/ 0 w 99"/>
                  <a:gd name="T31" fmla="*/ 0 h 35"/>
                  <a:gd name="T32" fmla="*/ 0 w 99"/>
                  <a:gd name="T33" fmla="*/ 0 h 35"/>
                  <a:gd name="T34" fmla="*/ 0 w 99"/>
                  <a:gd name="T35" fmla="*/ 0 h 35"/>
                  <a:gd name="T36" fmla="*/ 0 w 99"/>
                  <a:gd name="T37" fmla="*/ 0 h 35"/>
                  <a:gd name="T38" fmla="*/ 0 w 99"/>
                  <a:gd name="T39" fmla="*/ 0 h 35"/>
                  <a:gd name="T40" fmla="*/ 0 w 99"/>
                  <a:gd name="T41" fmla="*/ 0 h 35"/>
                  <a:gd name="T42" fmla="*/ 0 w 99"/>
                  <a:gd name="T43" fmla="*/ 0 h 35"/>
                  <a:gd name="T44" fmla="*/ 0 w 99"/>
                  <a:gd name="T45" fmla="*/ 0 h 35"/>
                  <a:gd name="T46" fmla="*/ 0 w 99"/>
                  <a:gd name="T47" fmla="*/ 0 h 35"/>
                  <a:gd name="T48" fmla="*/ 0 w 99"/>
                  <a:gd name="T49" fmla="*/ 0 h 35"/>
                  <a:gd name="T50" fmla="*/ 0 w 99"/>
                  <a:gd name="T51" fmla="*/ 0 h 35"/>
                  <a:gd name="T52" fmla="*/ 0 w 99"/>
                  <a:gd name="T53" fmla="*/ 0 h 35"/>
                  <a:gd name="T54" fmla="*/ 0 w 99"/>
                  <a:gd name="T55" fmla="*/ 0 h 35"/>
                  <a:gd name="T56" fmla="*/ 0 w 99"/>
                  <a:gd name="T57" fmla="*/ 0 h 35"/>
                  <a:gd name="T58" fmla="*/ 0 w 99"/>
                  <a:gd name="T59" fmla="*/ 0 h 35"/>
                  <a:gd name="T60" fmla="*/ 0 w 99"/>
                  <a:gd name="T61" fmla="*/ 0 h 35"/>
                  <a:gd name="T62" fmla="*/ 0 w 99"/>
                  <a:gd name="T63" fmla="*/ 0 h 35"/>
                  <a:gd name="T64" fmla="*/ 0 w 99"/>
                  <a:gd name="T65" fmla="*/ 0 h 35"/>
                  <a:gd name="T66" fmla="*/ 0 w 99"/>
                  <a:gd name="T67" fmla="*/ 0 h 35"/>
                  <a:gd name="T68" fmla="*/ 0 w 99"/>
                  <a:gd name="T69" fmla="*/ 0 h 35"/>
                  <a:gd name="T70" fmla="*/ 0 w 99"/>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9"/>
                  <a:gd name="T109" fmla="*/ 0 h 35"/>
                  <a:gd name="T110" fmla="*/ 99 w 99"/>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9" h="35">
                    <a:moveTo>
                      <a:pt x="2" y="0"/>
                    </a:moveTo>
                    <a:lnTo>
                      <a:pt x="9" y="4"/>
                    </a:lnTo>
                    <a:lnTo>
                      <a:pt x="15" y="6"/>
                    </a:lnTo>
                    <a:lnTo>
                      <a:pt x="24" y="7"/>
                    </a:lnTo>
                    <a:lnTo>
                      <a:pt x="32" y="9"/>
                    </a:lnTo>
                    <a:lnTo>
                      <a:pt x="38" y="9"/>
                    </a:lnTo>
                    <a:lnTo>
                      <a:pt x="46" y="9"/>
                    </a:lnTo>
                    <a:lnTo>
                      <a:pt x="53" y="8"/>
                    </a:lnTo>
                    <a:lnTo>
                      <a:pt x="62" y="8"/>
                    </a:lnTo>
                    <a:lnTo>
                      <a:pt x="71" y="8"/>
                    </a:lnTo>
                    <a:lnTo>
                      <a:pt x="80" y="8"/>
                    </a:lnTo>
                    <a:lnTo>
                      <a:pt x="84" y="8"/>
                    </a:lnTo>
                    <a:lnTo>
                      <a:pt x="90" y="10"/>
                    </a:lnTo>
                    <a:lnTo>
                      <a:pt x="93" y="11"/>
                    </a:lnTo>
                    <a:lnTo>
                      <a:pt x="99" y="14"/>
                    </a:lnTo>
                    <a:lnTo>
                      <a:pt x="91" y="19"/>
                    </a:lnTo>
                    <a:lnTo>
                      <a:pt x="83" y="25"/>
                    </a:lnTo>
                    <a:lnTo>
                      <a:pt x="77" y="26"/>
                    </a:lnTo>
                    <a:lnTo>
                      <a:pt x="72" y="29"/>
                    </a:lnTo>
                    <a:lnTo>
                      <a:pt x="67" y="31"/>
                    </a:lnTo>
                    <a:lnTo>
                      <a:pt x="62" y="33"/>
                    </a:lnTo>
                    <a:lnTo>
                      <a:pt x="53" y="34"/>
                    </a:lnTo>
                    <a:lnTo>
                      <a:pt x="47" y="35"/>
                    </a:lnTo>
                    <a:lnTo>
                      <a:pt x="40" y="35"/>
                    </a:lnTo>
                    <a:lnTo>
                      <a:pt x="34" y="35"/>
                    </a:lnTo>
                    <a:lnTo>
                      <a:pt x="25" y="34"/>
                    </a:lnTo>
                    <a:lnTo>
                      <a:pt x="19" y="33"/>
                    </a:lnTo>
                    <a:lnTo>
                      <a:pt x="14" y="30"/>
                    </a:lnTo>
                    <a:lnTo>
                      <a:pt x="9" y="27"/>
                    </a:lnTo>
                    <a:lnTo>
                      <a:pt x="4" y="22"/>
                    </a:lnTo>
                    <a:lnTo>
                      <a:pt x="1" y="16"/>
                    </a:lnTo>
                    <a:lnTo>
                      <a:pt x="0" y="12"/>
                    </a:lnTo>
                    <a:lnTo>
                      <a:pt x="0" y="8"/>
                    </a:lnTo>
                    <a:lnTo>
                      <a:pt x="0" y="4"/>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6" name="Freeform 105"/>
              <p:cNvSpPr>
                <a:spLocks/>
              </p:cNvSpPr>
              <p:nvPr/>
            </p:nvSpPr>
            <p:spPr bwMode="auto">
              <a:xfrm>
                <a:off x="5759" y="2210"/>
                <a:ext cx="25" cy="13"/>
              </a:xfrm>
              <a:custGeom>
                <a:avLst/>
                <a:gdLst>
                  <a:gd name="T0" fmla="*/ 0 w 56"/>
                  <a:gd name="T1" fmla="*/ 0 h 42"/>
                  <a:gd name="T2" fmla="*/ 0 w 56"/>
                  <a:gd name="T3" fmla="*/ 0 h 42"/>
                  <a:gd name="T4" fmla="*/ 0 w 56"/>
                  <a:gd name="T5" fmla="*/ 0 h 42"/>
                  <a:gd name="T6" fmla="*/ 0 w 56"/>
                  <a:gd name="T7" fmla="*/ 0 h 42"/>
                  <a:gd name="T8" fmla="*/ 0 w 56"/>
                  <a:gd name="T9" fmla="*/ 0 h 42"/>
                  <a:gd name="T10" fmla="*/ 0 w 56"/>
                  <a:gd name="T11" fmla="*/ 0 h 42"/>
                  <a:gd name="T12" fmla="*/ 0 w 56"/>
                  <a:gd name="T13" fmla="*/ 0 h 42"/>
                  <a:gd name="T14" fmla="*/ 0 w 56"/>
                  <a:gd name="T15" fmla="*/ 0 h 42"/>
                  <a:gd name="T16" fmla="*/ 0 w 56"/>
                  <a:gd name="T17" fmla="*/ 0 h 42"/>
                  <a:gd name="T18" fmla="*/ 0 w 56"/>
                  <a:gd name="T19" fmla="*/ 0 h 42"/>
                  <a:gd name="T20" fmla="*/ 0 w 56"/>
                  <a:gd name="T21" fmla="*/ 0 h 42"/>
                  <a:gd name="T22" fmla="*/ 0 w 56"/>
                  <a:gd name="T23" fmla="*/ 0 h 42"/>
                  <a:gd name="T24" fmla="*/ 0 w 56"/>
                  <a:gd name="T25" fmla="*/ 0 h 42"/>
                  <a:gd name="T26" fmla="*/ 0 w 56"/>
                  <a:gd name="T27" fmla="*/ 0 h 42"/>
                  <a:gd name="T28" fmla="*/ 0 w 56"/>
                  <a:gd name="T29" fmla="*/ 0 h 42"/>
                  <a:gd name="T30" fmla="*/ 0 w 56"/>
                  <a:gd name="T31" fmla="*/ 0 h 42"/>
                  <a:gd name="T32" fmla="*/ 0 w 56"/>
                  <a:gd name="T33" fmla="*/ 0 h 42"/>
                  <a:gd name="T34" fmla="*/ 0 w 56"/>
                  <a:gd name="T35" fmla="*/ 0 h 42"/>
                  <a:gd name="T36" fmla="*/ 0 w 56"/>
                  <a:gd name="T37" fmla="*/ 0 h 42"/>
                  <a:gd name="T38" fmla="*/ 0 w 56"/>
                  <a:gd name="T39" fmla="*/ 0 h 42"/>
                  <a:gd name="T40" fmla="*/ 0 w 56"/>
                  <a:gd name="T41" fmla="*/ 0 h 42"/>
                  <a:gd name="T42" fmla="*/ 0 w 56"/>
                  <a:gd name="T43" fmla="*/ 0 h 42"/>
                  <a:gd name="T44" fmla="*/ 0 w 56"/>
                  <a:gd name="T45" fmla="*/ 0 h 42"/>
                  <a:gd name="T46" fmla="*/ 0 w 56"/>
                  <a:gd name="T47" fmla="*/ 0 h 42"/>
                  <a:gd name="T48" fmla="*/ 0 w 56"/>
                  <a:gd name="T49" fmla="*/ 0 h 42"/>
                  <a:gd name="T50" fmla="*/ 0 w 56"/>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42"/>
                  <a:gd name="T80" fmla="*/ 56 w 56"/>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42">
                    <a:moveTo>
                      <a:pt x="53" y="0"/>
                    </a:moveTo>
                    <a:lnTo>
                      <a:pt x="56" y="9"/>
                    </a:lnTo>
                    <a:lnTo>
                      <a:pt x="56" y="18"/>
                    </a:lnTo>
                    <a:lnTo>
                      <a:pt x="52" y="25"/>
                    </a:lnTo>
                    <a:lnTo>
                      <a:pt x="46" y="32"/>
                    </a:lnTo>
                    <a:lnTo>
                      <a:pt x="40" y="34"/>
                    </a:lnTo>
                    <a:lnTo>
                      <a:pt x="35" y="36"/>
                    </a:lnTo>
                    <a:lnTo>
                      <a:pt x="30" y="38"/>
                    </a:lnTo>
                    <a:lnTo>
                      <a:pt x="25" y="40"/>
                    </a:lnTo>
                    <a:lnTo>
                      <a:pt x="19" y="41"/>
                    </a:lnTo>
                    <a:lnTo>
                      <a:pt x="14" y="42"/>
                    </a:lnTo>
                    <a:lnTo>
                      <a:pt x="9" y="42"/>
                    </a:lnTo>
                    <a:lnTo>
                      <a:pt x="5" y="42"/>
                    </a:lnTo>
                    <a:lnTo>
                      <a:pt x="0" y="38"/>
                    </a:lnTo>
                    <a:lnTo>
                      <a:pt x="0" y="33"/>
                    </a:lnTo>
                    <a:lnTo>
                      <a:pt x="1" y="27"/>
                    </a:lnTo>
                    <a:lnTo>
                      <a:pt x="6" y="23"/>
                    </a:lnTo>
                    <a:lnTo>
                      <a:pt x="9" y="19"/>
                    </a:lnTo>
                    <a:lnTo>
                      <a:pt x="13" y="17"/>
                    </a:lnTo>
                    <a:lnTo>
                      <a:pt x="17" y="14"/>
                    </a:lnTo>
                    <a:lnTo>
                      <a:pt x="23" y="11"/>
                    </a:lnTo>
                    <a:lnTo>
                      <a:pt x="30" y="8"/>
                    </a:lnTo>
                    <a:lnTo>
                      <a:pt x="37" y="6"/>
                    </a:lnTo>
                    <a:lnTo>
                      <a:pt x="45" y="3"/>
                    </a:lnTo>
                    <a:lnTo>
                      <a:pt x="5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7" name="Freeform 106"/>
              <p:cNvSpPr>
                <a:spLocks/>
              </p:cNvSpPr>
              <p:nvPr/>
            </p:nvSpPr>
            <p:spPr bwMode="auto">
              <a:xfrm>
                <a:off x="5346" y="2221"/>
                <a:ext cx="15" cy="24"/>
              </a:xfrm>
              <a:custGeom>
                <a:avLst/>
                <a:gdLst>
                  <a:gd name="T0" fmla="*/ 0 w 35"/>
                  <a:gd name="T1" fmla="*/ 0 h 58"/>
                  <a:gd name="T2" fmla="*/ 0 w 35"/>
                  <a:gd name="T3" fmla="*/ 0 h 58"/>
                  <a:gd name="T4" fmla="*/ 0 w 35"/>
                  <a:gd name="T5" fmla="*/ 0 h 58"/>
                  <a:gd name="T6" fmla="*/ 0 w 35"/>
                  <a:gd name="T7" fmla="*/ 0 h 58"/>
                  <a:gd name="T8" fmla="*/ 0 w 35"/>
                  <a:gd name="T9" fmla="*/ 0 h 58"/>
                  <a:gd name="T10" fmla="*/ 0 w 35"/>
                  <a:gd name="T11" fmla="*/ 0 h 58"/>
                  <a:gd name="T12" fmla="*/ 0 w 35"/>
                  <a:gd name="T13" fmla="*/ 0 h 58"/>
                  <a:gd name="T14" fmla="*/ 0 w 35"/>
                  <a:gd name="T15" fmla="*/ 0 h 58"/>
                  <a:gd name="T16" fmla="*/ 0 w 35"/>
                  <a:gd name="T17" fmla="*/ 0 h 58"/>
                  <a:gd name="T18" fmla="*/ 0 w 35"/>
                  <a:gd name="T19" fmla="*/ 0 h 58"/>
                  <a:gd name="T20" fmla="*/ 0 w 35"/>
                  <a:gd name="T21" fmla="*/ 0 h 58"/>
                  <a:gd name="T22" fmla="*/ 0 w 35"/>
                  <a:gd name="T23" fmla="*/ 0 h 58"/>
                  <a:gd name="T24" fmla="*/ 0 w 35"/>
                  <a:gd name="T25" fmla="*/ 0 h 58"/>
                  <a:gd name="T26" fmla="*/ 0 w 35"/>
                  <a:gd name="T27" fmla="*/ 0 h 58"/>
                  <a:gd name="T28" fmla="*/ 0 w 35"/>
                  <a:gd name="T29" fmla="*/ 0 h 58"/>
                  <a:gd name="T30" fmla="*/ 0 w 35"/>
                  <a:gd name="T31" fmla="*/ 0 h 58"/>
                  <a:gd name="T32" fmla="*/ 0 w 35"/>
                  <a:gd name="T33" fmla="*/ 0 h 58"/>
                  <a:gd name="T34" fmla="*/ 0 w 35"/>
                  <a:gd name="T35" fmla="*/ 0 h 58"/>
                  <a:gd name="T36" fmla="*/ 0 w 35"/>
                  <a:gd name="T37" fmla="*/ 0 h 58"/>
                  <a:gd name="T38" fmla="*/ 0 w 35"/>
                  <a:gd name="T39" fmla="*/ 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5"/>
                  <a:gd name="T61" fmla="*/ 0 h 58"/>
                  <a:gd name="T62" fmla="*/ 35 w 35"/>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5" h="58">
                    <a:moveTo>
                      <a:pt x="35" y="0"/>
                    </a:moveTo>
                    <a:lnTo>
                      <a:pt x="35" y="5"/>
                    </a:lnTo>
                    <a:lnTo>
                      <a:pt x="35" y="11"/>
                    </a:lnTo>
                    <a:lnTo>
                      <a:pt x="33" y="16"/>
                    </a:lnTo>
                    <a:lnTo>
                      <a:pt x="31" y="22"/>
                    </a:lnTo>
                    <a:lnTo>
                      <a:pt x="27" y="27"/>
                    </a:lnTo>
                    <a:lnTo>
                      <a:pt x="24" y="31"/>
                    </a:lnTo>
                    <a:lnTo>
                      <a:pt x="19" y="37"/>
                    </a:lnTo>
                    <a:lnTo>
                      <a:pt x="15" y="42"/>
                    </a:lnTo>
                    <a:lnTo>
                      <a:pt x="9" y="49"/>
                    </a:lnTo>
                    <a:lnTo>
                      <a:pt x="3" y="58"/>
                    </a:lnTo>
                    <a:lnTo>
                      <a:pt x="0" y="49"/>
                    </a:lnTo>
                    <a:lnTo>
                      <a:pt x="1" y="42"/>
                    </a:lnTo>
                    <a:lnTo>
                      <a:pt x="3" y="36"/>
                    </a:lnTo>
                    <a:lnTo>
                      <a:pt x="8" y="30"/>
                    </a:lnTo>
                    <a:lnTo>
                      <a:pt x="14" y="22"/>
                    </a:lnTo>
                    <a:lnTo>
                      <a:pt x="22" y="14"/>
                    </a:lnTo>
                    <a:lnTo>
                      <a:pt x="29" y="7"/>
                    </a:lnTo>
                    <a:lnTo>
                      <a:pt x="3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8" name="Freeform 107"/>
              <p:cNvSpPr>
                <a:spLocks/>
              </p:cNvSpPr>
              <p:nvPr/>
            </p:nvSpPr>
            <p:spPr bwMode="auto">
              <a:xfrm>
                <a:off x="5130" y="2222"/>
                <a:ext cx="9" cy="13"/>
              </a:xfrm>
              <a:custGeom>
                <a:avLst/>
                <a:gdLst>
                  <a:gd name="T0" fmla="*/ 0 w 20"/>
                  <a:gd name="T1" fmla="*/ 0 h 32"/>
                  <a:gd name="T2" fmla="*/ 0 w 20"/>
                  <a:gd name="T3" fmla="*/ 0 h 32"/>
                  <a:gd name="T4" fmla="*/ 0 w 20"/>
                  <a:gd name="T5" fmla="*/ 0 h 32"/>
                  <a:gd name="T6" fmla="*/ 0 w 20"/>
                  <a:gd name="T7" fmla="*/ 0 h 32"/>
                  <a:gd name="T8" fmla="*/ 0 w 20"/>
                  <a:gd name="T9" fmla="*/ 0 h 32"/>
                  <a:gd name="T10" fmla="*/ 0 w 20"/>
                  <a:gd name="T11" fmla="*/ 0 h 32"/>
                  <a:gd name="T12" fmla="*/ 0 w 20"/>
                  <a:gd name="T13" fmla="*/ 0 h 32"/>
                  <a:gd name="T14" fmla="*/ 0 w 20"/>
                  <a:gd name="T15" fmla="*/ 0 h 32"/>
                  <a:gd name="T16" fmla="*/ 0 w 20"/>
                  <a:gd name="T17" fmla="*/ 0 h 32"/>
                  <a:gd name="T18" fmla="*/ 0 w 20"/>
                  <a:gd name="T19" fmla="*/ 0 h 32"/>
                  <a:gd name="T20" fmla="*/ 0 w 20"/>
                  <a:gd name="T21" fmla="*/ 0 h 32"/>
                  <a:gd name="T22" fmla="*/ 0 w 20"/>
                  <a:gd name="T23" fmla="*/ 0 h 32"/>
                  <a:gd name="T24" fmla="*/ 0 w 20"/>
                  <a:gd name="T25" fmla="*/ 0 h 32"/>
                  <a:gd name="T26" fmla="*/ 0 w 20"/>
                  <a:gd name="T27" fmla="*/ 0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32"/>
                  <a:gd name="T44" fmla="*/ 20 w 20"/>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32">
                    <a:moveTo>
                      <a:pt x="17" y="0"/>
                    </a:moveTo>
                    <a:lnTo>
                      <a:pt x="20" y="8"/>
                    </a:lnTo>
                    <a:lnTo>
                      <a:pt x="17" y="17"/>
                    </a:lnTo>
                    <a:lnTo>
                      <a:pt x="13" y="20"/>
                    </a:lnTo>
                    <a:lnTo>
                      <a:pt x="11" y="24"/>
                    </a:lnTo>
                    <a:lnTo>
                      <a:pt x="6" y="27"/>
                    </a:lnTo>
                    <a:lnTo>
                      <a:pt x="3" y="32"/>
                    </a:lnTo>
                    <a:lnTo>
                      <a:pt x="0" y="31"/>
                    </a:lnTo>
                    <a:lnTo>
                      <a:pt x="0" y="30"/>
                    </a:lnTo>
                    <a:lnTo>
                      <a:pt x="4" y="23"/>
                    </a:lnTo>
                    <a:lnTo>
                      <a:pt x="9" y="14"/>
                    </a:lnTo>
                    <a:lnTo>
                      <a:pt x="11" y="6"/>
                    </a:lnTo>
                    <a:lnTo>
                      <a:pt x="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59" name="Freeform 108"/>
              <p:cNvSpPr>
                <a:spLocks/>
              </p:cNvSpPr>
              <p:nvPr/>
            </p:nvSpPr>
            <p:spPr bwMode="auto">
              <a:xfrm>
                <a:off x="5584" y="2237"/>
                <a:ext cx="5" cy="3"/>
              </a:xfrm>
              <a:custGeom>
                <a:avLst/>
                <a:gdLst>
                  <a:gd name="T0" fmla="*/ 0 w 14"/>
                  <a:gd name="T1" fmla="*/ 0 h 7"/>
                  <a:gd name="T2" fmla="*/ 0 w 14"/>
                  <a:gd name="T3" fmla="*/ 0 h 7"/>
                  <a:gd name="T4" fmla="*/ 0 w 14"/>
                  <a:gd name="T5" fmla="*/ 0 h 7"/>
                  <a:gd name="T6" fmla="*/ 0 w 14"/>
                  <a:gd name="T7" fmla="*/ 0 h 7"/>
                  <a:gd name="T8" fmla="*/ 0 w 14"/>
                  <a:gd name="T9" fmla="*/ 0 h 7"/>
                  <a:gd name="T10" fmla="*/ 0 w 14"/>
                  <a:gd name="T11" fmla="*/ 0 h 7"/>
                  <a:gd name="T12" fmla="*/ 0 w 14"/>
                  <a:gd name="T13" fmla="*/ 0 h 7"/>
                  <a:gd name="T14" fmla="*/ 0 w 14"/>
                  <a:gd name="T15" fmla="*/ 0 h 7"/>
                  <a:gd name="T16" fmla="*/ 0 w 14"/>
                  <a:gd name="T17" fmla="*/ 0 h 7"/>
                  <a:gd name="T18" fmla="*/ 0 w 14"/>
                  <a:gd name="T19" fmla="*/ 0 h 7"/>
                  <a:gd name="T20" fmla="*/ 0 w 14"/>
                  <a:gd name="T21" fmla="*/ 0 h 7"/>
                  <a:gd name="T22" fmla="*/ 0 w 14"/>
                  <a:gd name="T23" fmla="*/ 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7"/>
                  <a:gd name="T38" fmla="*/ 14 w 1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7">
                    <a:moveTo>
                      <a:pt x="4" y="0"/>
                    </a:moveTo>
                    <a:lnTo>
                      <a:pt x="9" y="0"/>
                    </a:lnTo>
                    <a:lnTo>
                      <a:pt x="14" y="0"/>
                    </a:lnTo>
                    <a:lnTo>
                      <a:pt x="14" y="1"/>
                    </a:lnTo>
                    <a:lnTo>
                      <a:pt x="14" y="2"/>
                    </a:lnTo>
                    <a:lnTo>
                      <a:pt x="12" y="5"/>
                    </a:lnTo>
                    <a:lnTo>
                      <a:pt x="9" y="7"/>
                    </a:lnTo>
                    <a:lnTo>
                      <a:pt x="3" y="7"/>
                    </a:lnTo>
                    <a:lnTo>
                      <a:pt x="0" y="5"/>
                    </a:lnTo>
                    <a:lnTo>
                      <a:pt x="1"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0" name="Freeform 109"/>
              <p:cNvSpPr>
                <a:spLocks/>
              </p:cNvSpPr>
              <p:nvPr/>
            </p:nvSpPr>
            <p:spPr bwMode="auto">
              <a:xfrm>
                <a:off x="5434" y="2237"/>
                <a:ext cx="20" cy="9"/>
              </a:xfrm>
              <a:custGeom>
                <a:avLst/>
                <a:gdLst>
                  <a:gd name="T0" fmla="*/ 0 w 48"/>
                  <a:gd name="T1" fmla="*/ 0 h 21"/>
                  <a:gd name="T2" fmla="*/ 0 w 48"/>
                  <a:gd name="T3" fmla="*/ 0 h 21"/>
                  <a:gd name="T4" fmla="*/ 0 w 48"/>
                  <a:gd name="T5" fmla="*/ 0 h 21"/>
                  <a:gd name="T6" fmla="*/ 0 w 48"/>
                  <a:gd name="T7" fmla="*/ 0 h 21"/>
                  <a:gd name="T8" fmla="*/ 0 w 48"/>
                  <a:gd name="T9" fmla="*/ 0 h 21"/>
                  <a:gd name="T10" fmla="*/ 0 w 48"/>
                  <a:gd name="T11" fmla="*/ 0 h 21"/>
                  <a:gd name="T12" fmla="*/ 0 w 48"/>
                  <a:gd name="T13" fmla="*/ 0 h 21"/>
                  <a:gd name="T14" fmla="*/ 0 w 48"/>
                  <a:gd name="T15" fmla="*/ 0 h 21"/>
                  <a:gd name="T16" fmla="*/ 0 w 48"/>
                  <a:gd name="T17" fmla="*/ 0 h 21"/>
                  <a:gd name="T18" fmla="*/ 0 w 48"/>
                  <a:gd name="T19" fmla="*/ 0 h 21"/>
                  <a:gd name="T20" fmla="*/ 0 w 48"/>
                  <a:gd name="T21" fmla="*/ 0 h 21"/>
                  <a:gd name="T22" fmla="*/ 0 w 48"/>
                  <a:gd name="T23" fmla="*/ 0 h 21"/>
                  <a:gd name="T24" fmla="*/ 0 w 48"/>
                  <a:gd name="T25" fmla="*/ 0 h 21"/>
                  <a:gd name="T26" fmla="*/ 0 w 48"/>
                  <a:gd name="T27" fmla="*/ 0 h 21"/>
                  <a:gd name="T28" fmla="*/ 0 w 48"/>
                  <a:gd name="T29" fmla="*/ 0 h 21"/>
                  <a:gd name="T30" fmla="*/ 0 w 48"/>
                  <a:gd name="T31" fmla="*/ 0 h 21"/>
                  <a:gd name="T32" fmla="*/ 0 w 48"/>
                  <a:gd name="T33" fmla="*/ 0 h 21"/>
                  <a:gd name="T34" fmla="*/ 0 w 48"/>
                  <a:gd name="T35" fmla="*/ 0 h 21"/>
                  <a:gd name="T36" fmla="*/ 0 w 48"/>
                  <a:gd name="T37" fmla="*/ 0 h 21"/>
                  <a:gd name="T38" fmla="*/ 0 w 48"/>
                  <a:gd name="T39" fmla="*/ 0 h 21"/>
                  <a:gd name="T40" fmla="*/ 0 w 48"/>
                  <a:gd name="T41" fmla="*/ 0 h 21"/>
                  <a:gd name="T42" fmla="*/ 0 w 48"/>
                  <a:gd name="T43" fmla="*/ 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21"/>
                  <a:gd name="T68" fmla="*/ 48 w 48"/>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21">
                    <a:moveTo>
                      <a:pt x="8" y="0"/>
                    </a:moveTo>
                    <a:lnTo>
                      <a:pt x="12" y="2"/>
                    </a:lnTo>
                    <a:lnTo>
                      <a:pt x="18" y="4"/>
                    </a:lnTo>
                    <a:lnTo>
                      <a:pt x="23" y="6"/>
                    </a:lnTo>
                    <a:lnTo>
                      <a:pt x="29" y="9"/>
                    </a:lnTo>
                    <a:lnTo>
                      <a:pt x="33" y="11"/>
                    </a:lnTo>
                    <a:lnTo>
                      <a:pt x="39" y="13"/>
                    </a:lnTo>
                    <a:lnTo>
                      <a:pt x="44" y="16"/>
                    </a:lnTo>
                    <a:lnTo>
                      <a:pt x="48" y="19"/>
                    </a:lnTo>
                    <a:lnTo>
                      <a:pt x="43" y="20"/>
                    </a:lnTo>
                    <a:lnTo>
                      <a:pt x="38" y="21"/>
                    </a:lnTo>
                    <a:lnTo>
                      <a:pt x="31" y="21"/>
                    </a:lnTo>
                    <a:lnTo>
                      <a:pt x="26" y="21"/>
                    </a:lnTo>
                    <a:lnTo>
                      <a:pt x="19" y="21"/>
                    </a:lnTo>
                    <a:lnTo>
                      <a:pt x="12" y="21"/>
                    </a:lnTo>
                    <a:lnTo>
                      <a:pt x="6" y="21"/>
                    </a:lnTo>
                    <a:lnTo>
                      <a:pt x="0" y="21"/>
                    </a:lnTo>
                    <a:lnTo>
                      <a:pt x="2" y="15"/>
                    </a:lnTo>
                    <a:lnTo>
                      <a:pt x="3" y="9"/>
                    </a:lnTo>
                    <a:lnTo>
                      <a:pt x="3" y="2"/>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1" name="Freeform 110"/>
              <p:cNvSpPr>
                <a:spLocks/>
              </p:cNvSpPr>
              <p:nvPr/>
            </p:nvSpPr>
            <p:spPr bwMode="auto">
              <a:xfrm>
                <a:off x="5899" y="2237"/>
                <a:ext cx="25" cy="9"/>
              </a:xfrm>
              <a:custGeom>
                <a:avLst/>
                <a:gdLst>
                  <a:gd name="T0" fmla="*/ 0 w 54"/>
                  <a:gd name="T1" fmla="*/ 0 h 20"/>
                  <a:gd name="T2" fmla="*/ 0 w 54"/>
                  <a:gd name="T3" fmla="*/ 0 h 20"/>
                  <a:gd name="T4" fmla="*/ 0 w 54"/>
                  <a:gd name="T5" fmla="*/ 0 h 20"/>
                  <a:gd name="T6" fmla="*/ 0 w 54"/>
                  <a:gd name="T7" fmla="*/ 0 h 20"/>
                  <a:gd name="T8" fmla="*/ 0 w 54"/>
                  <a:gd name="T9" fmla="*/ 0 h 20"/>
                  <a:gd name="T10" fmla="*/ 0 w 54"/>
                  <a:gd name="T11" fmla="*/ 0 h 20"/>
                  <a:gd name="T12" fmla="*/ 0 w 54"/>
                  <a:gd name="T13" fmla="*/ 0 h 20"/>
                  <a:gd name="T14" fmla="*/ 0 w 54"/>
                  <a:gd name="T15" fmla="*/ 0 h 20"/>
                  <a:gd name="T16" fmla="*/ 0 w 54"/>
                  <a:gd name="T17" fmla="*/ 0 h 20"/>
                  <a:gd name="T18" fmla="*/ 0 w 54"/>
                  <a:gd name="T19" fmla="*/ 0 h 20"/>
                  <a:gd name="T20" fmla="*/ 0 w 54"/>
                  <a:gd name="T21" fmla="*/ 0 h 20"/>
                  <a:gd name="T22" fmla="*/ 0 w 54"/>
                  <a:gd name="T23" fmla="*/ 0 h 20"/>
                  <a:gd name="T24" fmla="*/ 0 w 54"/>
                  <a:gd name="T25" fmla="*/ 0 h 20"/>
                  <a:gd name="T26" fmla="*/ 0 w 54"/>
                  <a:gd name="T27" fmla="*/ 0 h 20"/>
                  <a:gd name="T28" fmla="*/ 0 w 54"/>
                  <a:gd name="T29" fmla="*/ 0 h 20"/>
                  <a:gd name="T30" fmla="*/ 0 w 54"/>
                  <a:gd name="T31" fmla="*/ 0 h 20"/>
                  <a:gd name="T32" fmla="*/ 0 w 54"/>
                  <a:gd name="T33" fmla="*/ 0 h 20"/>
                  <a:gd name="T34" fmla="*/ 0 w 54"/>
                  <a:gd name="T35" fmla="*/ 0 h 20"/>
                  <a:gd name="T36" fmla="*/ 0 w 54"/>
                  <a:gd name="T37" fmla="*/ 0 h 20"/>
                  <a:gd name="T38" fmla="*/ 0 w 54"/>
                  <a:gd name="T39" fmla="*/ 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
                  <a:gd name="T61" fmla="*/ 0 h 20"/>
                  <a:gd name="T62" fmla="*/ 54 w 54"/>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 h="20">
                    <a:moveTo>
                      <a:pt x="7" y="2"/>
                    </a:moveTo>
                    <a:lnTo>
                      <a:pt x="13" y="1"/>
                    </a:lnTo>
                    <a:lnTo>
                      <a:pt x="20" y="0"/>
                    </a:lnTo>
                    <a:lnTo>
                      <a:pt x="26" y="0"/>
                    </a:lnTo>
                    <a:lnTo>
                      <a:pt x="33" y="1"/>
                    </a:lnTo>
                    <a:lnTo>
                      <a:pt x="37" y="1"/>
                    </a:lnTo>
                    <a:lnTo>
                      <a:pt x="42" y="2"/>
                    </a:lnTo>
                    <a:lnTo>
                      <a:pt x="46" y="3"/>
                    </a:lnTo>
                    <a:lnTo>
                      <a:pt x="50" y="5"/>
                    </a:lnTo>
                    <a:lnTo>
                      <a:pt x="53" y="9"/>
                    </a:lnTo>
                    <a:lnTo>
                      <a:pt x="54" y="14"/>
                    </a:lnTo>
                    <a:lnTo>
                      <a:pt x="50" y="16"/>
                    </a:lnTo>
                    <a:lnTo>
                      <a:pt x="44" y="20"/>
                    </a:lnTo>
                    <a:lnTo>
                      <a:pt x="38" y="20"/>
                    </a:lnTo>
                    <a:lnTo>
                      <a:pt x="32" y="20"/>
                    </a:lnTo>
                    <a:lnTo>
                      <a:pt x="24" y="20"/>
                    </a:lnTo>
                    <a:lnTo>
                      <a:pt x="17" y="20"/>
                    </a:lnTo>
                    <a:lnTo>
                      <a:pt x="0" y="14"/>
                    </a:lnTo>
                    <a:lnTo>
                      <a:pt x="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2" name="Freeform 111"/>
              <p:cNvSpPr>
                <a:spLocks/>
              </p:cNvSpPr>
              <p:nvPr/>
            </p:nvSpPr>
            <p:spPr bwMode="auto">
              <a:xfrm>
                <a:off x="5258" y="2237"/>
                <a:ext cx="45" cy="49"/>
              </a:xfrm>
              <a:custGeom>
                <a:avLst/>
                <a:gdLst>
                  <a:gd name="T0" fmla="*/ 0 w 114"/>
                  <a:gd name="T1" fmla="*/ 0 h 116"/>
                  <a:gd name="T2" fmla="*/ 0 w 114"/>
                  <a:gd name="T3" fmla="*/ 0 h 116"/>
                  <a:gd name="T4" fmla="*/ 0 w 114"/>
                  <a:gd name="T5" fmla="*/ 0 h 116"/>
                  <a:gd name="T6" fmla="*/ 0 w 114"/>
                  <a:gd name="T7" fmla="*/ 0 h 116"/>
                  <a:gd name="T8" fmla="*/ 0 w 114"/>
                  <a:gd name="T9" fmla="*/ 0 h 116"/>
                  <a:gd name="T10" fmla="*/ 0 w 114"/>
                  <a:gd name="T11" fmla="*/ 0 h 116"/>
                  <a:gd name="T12" fmla="*/ 0 w 114"/>
                  <a:gd name="T13" fmla="*/ 0 h 116"/>
                  <a:gd name="T14" fmla="*/ 0 w 114"/>
                  <a:gd name="T15" fmla="*/ 0 h 116"/>
                  <a:gd name="T16" fmla="*/ 0 w 114"/>
                  <a:gd name="T17" fmla="*/ 0 h 116"/>
                  <a:gd name="T18" fmla="*/ 0 w 114"/>
                  <a:gd name="T19" fmla="*/ 0 h 116"/>
                  <a:gd name="T20" fmla="*/ 0 w 114"/>
                  <a:gd name="T21" fmla="*/ 0 h 116"/>
                  <a:gd name="T22" fmla="*/ 0 w 114"/>
                  <a:gd name="T23" fmla="*/ 0 h 116"/>
                  <a:gd name="T24" fmla="*/ 0 w 114"/>
                  <a:gd name="T25" fmla="*/ 0 h 116"/>
                  <a:gd name="T26" fmla="*/ 0 w 114"/>
                  <a:gd name="T27" fmla="*/ 0 h 116"/>
                  <a:gd name="T28" fmla="*/ 0 w 114"/>
                  <a:gd name="T29" fmla="*/ 0 h 116"/>
                  <a:gd name="T30" fmla="*/ 0 w 114"/>
                  <a:gd name="T31" fmla="*/ 0 h 116"/>
                  <a:gd name="T32" fmla="*/ 0 w 114"/>
                  <a:gd name="T33" fmla="*/ 0 h 116"/>
                  <a:gd name="T34" fmla="*/ 0 w 114"/>
                  <a:gd name="T35" fmla="*/ 0 h 116"/>
                  <a:gd name="T36" fmla="*/ 0 w 114"/>
                  <a:gd name="T37" fmla="*/ 0 h 116"/>
                  <a:gd name="T38" fmla="*/ 0 w 114"/>
                  <a:gd name="T39" fmla="*/ 0 h 116"/>
                  <a:gd name="T40" fmla="*/ 0 w 114"/>
                  <a:gd name="T41" fmla="*/ 0 h 116"/>
                  <a:gd name="T42" fmla="*/ 0 w 114"/>
                  <a:gd name="T43" fmla="*/ 0 h 116"/>
                  <a:gd name="T44" fmla="*/ 0 w 114"/>
                  <a:gd name="T45" fmla="*/ 0 h 116"/>
                  <a:gd name="T46" fmla="*/ 0 w 114"/>
                  <a:gd name="T47" fmla="*/ 0 h 116"/>
                  <a:gd name="T48" fmla="*/ 0 w 114"/>
                  <a:gd name="T49" fmla="*/ 0 h 116"/>
                  <a:gd name="T50" fmla="*/ 0 w 114"/>
                  <a:gd name="T51" fmla="*/ 0 h 116"/>
                  <a:gd name="T52" fmla="*/ 0 w 114"/>
                  <a:gd name="T53" fmla="*/ 0 h 116"/>
                  <a:gd name="T54" fmla="*/ 0 w 114"/>
                  <a:gd name="T55" fmla="*/ 0 h 116"/>
                  <a:gd name="T56" fmla="*/ 0 w 114"/>
                  <a:gd name="T57" fmla="*/ 0 h 116"/>
                  <a:gd name="T58" fmla="*/ 0 w 114"/>
                  <a:gd name="T59" fmla="*/ 0 h 116"/>
                  <a:gd name="T60" fmla="*/ 0 w 114"/>
                  <a:gd name="T61" fmla="*/ 0 h 116"/>
                  <a:gd name="T62" fmla="*/ 0 w 114"/>
                  <a:gd name="T63" fmla="*/ 0 h 116"/>
                  <a:gd name="T64" fmla="*/ 0 w 114"/>
                  <a:gd name="T65" fmla="*/ 0 h 116"/>
                  <a:gd name="T66" fmla="*/ 0 w 114"/>
                  <a:gd name="T67" fmla="*/ 0 h 116"/>
                  <a:gd name="T68" fmla="*/ 0 w 114"/>
                  <a:gd name="T69" fmla="*/ 0 h 116"/>
                  <a:gd name="T70" fmla="*/ 0 w 114"/>
                  <a:gd name="T71" fmla="*/ 0 h 116"/>
                  <a:gd name="T72" fmla="*/ 0 w 114"/>
                  <a:gd name="T73" fmla="*/ 0 h 116"/>
                  <a:gd name="T74" fmla="*/ 0 w 114"/>
                  <a:gd name="T75" fmla="*/ 0 h 116"/>
                  <a:gd name="T76" fmla="*/ 0 w 114"/>
                  <a:gd name="T77" fmla="*/ 0 h 116"/>
                  <a:gd name="T78" fmla="*/ 0 w 114"/>
                  <a:gd name="T79" fmla="*/ 0 h 116"/>
                  <a:gd name="T80" fmla="*/ 0 w 114"/>
                  <a:gd name="T81" fmla="*/ 0 h 116"/>
                  <a:gd name="T82" fmla="*/ 0 w 114"/>
                  <a:gd name="T83" fmla="*/ 0 h 116"/>
                  <a:gd name="T84" fmla="*/ 0 w 114"/>
                  <a:gd name="T85" fmla="*/ 0 h 116"/>
                  <a:gd name="T86" fmla="*/ 0 w 114"/>
                  <a:gd name="T87" fmla="*/ 0 h 116"/>
                  <a:gd name="T88" fmla="*/ 0 w 114"/>
                  <a:gd name="T89" fmla="*/ 0 h 116"/>
                  <a:gd name="T90" fmla="*/ 0 w 114"/>
                  <a:gd name="T91" fmla="*/ 0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16"/>
                  <a:gd name="T140" fmla="*/ 114 w 11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16">
                    <a:moveTo>
                      <a:pt x="0" y="0"/>
                    </a:moveTo>
                    <a:lnTo>
                      <a:pt x="7" y="9"/>
                    </a:lnTo>
                    <a:lnTo>
                      <a:pt x="16" y="17"/>
                    </a:lnTo>
                    <a:lnTo>
                      <a:pt x="24" y="26"/>
                    </a:lnTo>
                    <a:lnTo>
                      <a:pt x="33" y="35"/>
                    </a:lnTo>
                    <a:lnTo>
                      <a:pt x="40" y="44"/>
                    </a:lnTo>
                    <a:lnTo>
                      <a:pt x="49" y="53"/>
                    </a:lnTo>
                    <a:lnTo>
                      <a:pt x="52" y="57"/>
                    </a:lnTo>
                    <a:lnTo>
                      <a:pt x="57" y="63"/>
                    </a:lnTo>
                    <a:lnTo>
                      <a:pt x="60" y="67"/>
                    </a:lnTo>
                    <a:lnTo>
                      <a:pt x="66" y="72"/>
                    </a:lnTo>
                    <a:lnTo>
                      <a:pt x="71" y="77"/>
                    </a:lnTo>
                    <a:lnTo>
                      <a:pt x="76" y="84"/>
                    </a:lnTo>
                    <a:lnTo>
                      <a:pt x="81" y="89"/>
                    </a:lnTo>
                    <a:lnTo>
                      <a:pt x="87" y="94"/>
                    </a:lnTo>
                    <a:lnTo>
                      <a:pt x="93" y="100"/>
                    </a:lnTo>
                    <a:lnTo>
                      <a:pt x="99" y="105"/>
                    </a:lnTo>
                    <a:lnTo>
                      <a:pt x="105" y="110"/>
                    </a:lnTo>
                    <a:lnTo>
                      <a:pt x="114" y="116"/>
                    </a:lnTo>
                    <a:lnTo>
                      <a:pt x="107" y="116"/>
                    </a:lnTo>
                    <a:lnTo>
                      <a:pt x="102" y="116"/>
                    </a:lnTo>
                    <a:lnTo>
                      <a:pt x="96" y="116"/>
                    </a:lnTo>
                    <a:lnTo>
                      <a:pt x="92" y="116"/>
                    </a:lnTo>
                    <a:lnTo>
                      <a:pt x="82" y="114"/>
                    </a:lnTo>
                    <a:lnTo>
                      <a:pt x="74" y="112"/>
                    </a:lnTo>
                    <a:lnTo>
                      <a:pt x="64" y="107"/>
                    </a:lnTo>
                    <a:lnTo>
                      <a:pt x="57" y="102"/>
                    </a:lnTo>
                    <a:lnTo>
                      <a:pt x="49" y="95"/>
                    </a:lnTo>
                    <a:lnTo>
                      <a:pt x="41" y="90"/>
                    </a:lnTo>
                    <a:lnTo>
                      <a:pt x="37" y="84"/>
                    </a:lnTo>
                    <a:lnTo>
                      <a:pt x="31" y="79"/>
                    </a:lnTo>
                    <a:lnTo>
                      <a:pt x="27" y="74"/>
                    </a:lnTo>
                    <a:lnTo>
                      <a:pt x="23" y="69"/>
                    </a:lnTo>
                    <a:lnTo>
                      <a:pt x="20" y="63"/>
                    </a:lnTo>
                    <a:lnTo>
                      <a:pt x="17" y="57"/>
                    </a:lnTo>
                    <a:lnTo>
                      <a:pt x="14" y="52"/>
                    </a:lnTo>
                    <a:lnTo>
                      <a:pt x="11" y="47"/>
                    </a:lnTo>
                    <a:lnTo>
                      <a:pt x="9" y="39"/>
                    </a:lnTo>
                    <a:lnTo>
                      <a:pt x="6" y="34"/>
                    </a:lnTo>
                    <a:lnTo>
                      <a:pt x="3" y="27"/>
                    </a:lnTo>
                    <a:lnTo>
                      <a:pt x="2" y="22"/>
                    </a:lnTo>
                    <a:lnTo>
                      <a:pt x="1" y="16"/>
                    </a:lnTo>
                    <a:lnTo>
                      <a:pt x="0" y="11"/>
                    </a:lnTo>
                    <a:lnTo>
                      <a:pt x="0" y="6"/>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3" name="Freeform 112"/>
              <p:cNvSpPr>
                <a:spLocks/>
              </p:cNvSpPr>
              <p:nvPr/>
            </p:nvSpPr>
            <p:spPr bwMode="auto">
              <a:xfrm>
                <a:off x="5755" y="2237"/>
                <a:ext cx="25" cy="6"/>
              </a:xfrm>
              <a:custGeom>
                <a:avLst/>
                <a:gdLst>
                  <a:gd name="T0" fmla="*/ 0 w 59"/>
                  <a:gd name="T1" fmla="*/ 0 h 14"/>
                  <a:gd name="T2" fmla="*/ 0 w 59"/>
                  <a:gd name="T3" fmla="*/ 0 h 14"/>
                  <a:gd name="T4" fmla="*/ 0 w 59"/>
                  <a:gd name="T5" fmla="*/ 0 h 14"/>
                  <a:gd name="T6" fmla="*/ 0 w 59"/>
                  <a:gd name="T7" fmla="*/ 0 h 14"/>
                  <a:gd name="T8" fmla="*/ 0 w 59"/>
                  <a:gd name="T9" fmla="*/ 0 h 14"/>
                  <a:gd name="T10" fmla="*/ 0 w 59"/>
                  <a:gd name="T11" fmla="*/ 0 h 14"/>
                  <a:gd name="T12" fmla="*/ 0 w 59"/>
                  <a:gd name="T13" fmla="*/ 0 h 14"/>
                  <a:gd name="T14" fmla="*/ 0 w 59"/>
                  <a:gd name="T15" fmla="*/ 0 h 14"/>
                  <a:gd name="T16" fmla="*/ 0 w 59"/>
                  <a:gd name="T17" fmla="*/ 0 h 14"/>
                  <a:gd name="T18" fmla="*/ 0 w 59"/>
                  <a:gd name="T19" fmla="*/ 0 h 14"/>
                  <a:gd name="T20" fmla="*/ 0 w 59"/>
                  <a:gd name="T21" fmla="*/ 0 h 14"/>
                  <a:gd name="T22" fmla="*/ 0 w 59"/>
                  <a:gd name="T23" fmla="*/ 0 h 14"/>
                  <a:gd name="T24" fmla="*/ 0 w 59"/>
                  <a:gd name="T25" fmla="*/ 0 h 14"/>
                  <a:gd name="T26" fmla="*/ 0 w 59"/>
                  <a:gd name="T27" fmla="*/ 0 h 14"/>
                  <a:gd name="T28" fmla="*/ 0 w 59"/>
                  <a:gd name="T29" fmla="*/ 0 h 14"/>
                  <a:gd name="T30" fmla="*/ 0 w 59"/>
                  <a:gd name="T31" fmla="*/ 0 h 14"/>
                  <a:gd name="T32" fmla="*/ 0 w 59"/>
                  <a:gd name="T33" fmla="*/ 0 h 14"/>
                  <a:gd name="T34" fmla="*/ 0 w 59"/>
                  <a:gd name="T35" fmla="*/ 0 h 14"/>
                  <a:gd name="T36" fmla="*/ 0 w 59"/>
                  <a:gd name="T37" fmla="*/ 0 h 14"/>
                  <a:gd name="T38" fmla="*/ 0 w 59"/>
                  <a:gd name="T39" fmla="*/ 0 h 14"/>
                  <a:gd name="T40" fmla="*/ 0 w 59"/>
                  <a:gd name="T41" fmla="*/ 0 h 14"/>
                  <a:gd name="T42" fmla="*/ 0 w 59"/>
                  <a:gd name="T43" fmla="*/ 0 h 14"/>
                  <a:gd name="T44" fmla="*/ 0 w 59"/>
                  <a:gd name="T45" fmla="*/ 0 h 14"/>
                  <a:gd name="T46" fmla="*/ 0 w 59"/>
                  <a:gd name="T47" fmla="*/ 0 h 14"/>
                  <a:gd name="T48" fmla="*/ 0 w 59"/>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14"/>
                  <a:gd name="T77" fmla="*/ 59 w 59"/>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14">
                    <a:moveTo>
                      <a:pt x="47" y="2"/>
                    </a:moveTo>
                    <a:lnTo>
                      <a:pt x="53" y="0"/>
                    </a:lnTo>
                    <a:lnTo>
                      <a:pt x="57" y="1"/>
                    </a:lnTo>
                    <a:lnTo>
                      <a:pt x="58" y="3"/>
                    </a:lnTo>
                    <a:lnTo>
                      <a:pt x="59" y="7"/>
                    </a:lnTo>
                    <a:lnTo>
                      <a:pt x="59" y="10"/>
                    </a:lnTo>
                    <a:lnTo>
                      <a:pt x="59" y="14"/>
                    </a:lnTo>
                    <a:lnTo>
                      <a:pt x="51" y="14"/>
                    </a:lnTo>
                    <a:lnTo>
                      <a:pt x="44" y="14"/>
                    </a:lnTo>
                    <a:lnTo>
                      <a:pt x="36" y="14"/>
                    </a:lnTo>
                    <a:lnTo>
                      <a:pt x="28" y="14"/>
                    </a:lnTo>
                    <a:lnTo>
                      <a:pt x="20" y="14"/>
                    </a:lnTo>
                    <a:lnTo>
                      <a:pt x="13" y="14"/>
                    </a:lnTo>
                    <a:lnTo>
                      <a:pt x="7" y="14"/>
                    </a:lnTo>
                    <a:lnTo>
                      <a:pt x="0" y="14"/>
                    </a:lnTo>
                    <a:lnTo>
                      <a:pt x="0" y="12"/>
                    </a:lnTo>
                    <a:lnTo>
                      <a:pt x="5" y="8"/>
                    </a:lnTo>
                    <a:lnTo>
                      <a:pt x="10" y="6"/>
                    </a:lnTo>
                    <a:lnTo>
                      <a:pt x="16" y="6"/>
                    </a:lnTo>
                    <a:lnTo>
                      <a:pt x="23" y="6"/>
                    </a:lnTo>
                    <a:lnTo>
                      <a:pt x="29" y="6"/>
                    </a:lnTo>
                    <a:lnTo>
                      <a:pt x="35" y="6"/>
                    </a:lnTo>
                    <a:lnTo>
                      <a:pt x="41" y="5"/>
                    </a:lnTo>
                    <a:lnTo>
                      <a:pt x="47"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4" name="Freeform 113"/>
              <p:cNvSpPr>
                <a:spLocks/>
              </p:cNvSpPr>
              <p:nvPr/>
            </p:nvSpPr>
            <p:spPr bwMode="auto">
              <a:xfrm>
                <a:off x="5309" y="2241"/>
                <a:ext cx="380" cy="208"/>
              </a:xfrm>
              <a:custGeom>
                <a:avLst/>
                <a:gdLst>
                  <a:gd name="T0" fmla="*/ 0 w 917"/>
                  <a:gd name="T1" fmla="*/ 0 h 497"/>
                  <a:gd name="T2" fmla="*/ 0 w 917"/>
                  <a:gd name="T3" fmla="*/ 0 h 497"/>
                  <a:gd name="T4" fmla="*/ 0 w 917"/>
                  <a:gd name="T5" fmla="*/ 0 h 497"/>
                  <a:gd name="T6" fmla="*/ 0 w 917"/>
                  <a:gd name="T7" fmla="*/ 0 h 497"/>
                  <a:gd name="T8" fmla="*/ 0 w 917"/>
                  <a:gd name="T9" fmla="*/ 0 h 497"/>
                  <a:gd name="T10" fmla="*/ 0 w 917"/>
                  <a:gd name="T11" fmla="*/ 0 h 497"/>
                  <a:gd name="T12" fmla="*/ 0 w 917"/>
                  <a:gd name="T13" fmla="*/ 0 h 497"/>
                  <a:gd name="T14" fmla="*/ 0 w 917"/>
                  <a:gd name="T15" fmla="*/ 0 h 497"/>
                  <a:gd name="T16" fmla="*/ 0 w 917"/>
                  <a:gd name="T17" fmla="*/ 0 h 497"/>
                  <a:gd name="T18" fmla="*/ 0 w 917"/>
                  <a:gd name="T19" fmla="*/ 0 h 497"/>
                  <a:gd name="T20" fmla="*/ 0 w 917"/>
                  <a:gd name="T21" fmla="*/ 0 h 497"/>
                  <a:gd name="T22" fmla="*/ 0 w 917"/>
                  <a:gd name="T23" fmla="*/ 0 h 497"/>
                  <a:gd name="T24" fmla="*/ 0 w 917"/>
                  <a:gd name="T25" fmla="*/ 0 h 497"/>
                  <a:gd name="T26" fmla="*/ 0 w 917"/>
                  <a:gd name="T27" fmla="*/ 0 h 497"/>
                  <a:gd name="T28" fmla="*/ 0 w 917"/>
                  <a:gd name="T29" fmla="*/ 0 h 497"/>
                  <a:gd name="T30" fmla="*/ 0 w 917"/>
                  <a:gd name="T31" fmla="*/ 0 h 497"/>
                  <a:gd name="T32" fmla="*/ 0 w 917"/>
                  <a:gd name="T33" fmla="*/ 0 h 497"/>
                  <a:gd name="T34" fmla="*/ 0 w 917"/>
                  <a:gd name="T35" fmla="*/ 0 h 497"/>
                  <a:gd name="T36" fmla="*/ 0 w 917"/>
                  <a:gd name="T37" fmla="*/ 0 h 497"/>
                  <a:gd name="T38" fmla="*/ 0 w 917"/>
                  <a:gd name="T39" fmla="*/ 0 h 497"/>
                  <a:gd name="T40" fmla="*/ 0 w 917"/>
                  <a:gd name="T41" fmla="*/ 0 h 497"/>
                  <a:gd name="T42" fmla="*/ 0 w 917"/>
                  <a:gd name="T43" fmla="*/ 0 h 497"/>
                  <a:gd name="T44" fmla="*/ 0 w 917"/>
                  <a:gd name="T45" fmla="*/ 0 h 497"/>
                  <a:gd name="T46" fmla="*/ 0 w 917"/>
                  <a:gd name="T47" fmla="*/ 0 h 497"/>
                  <a:gd name="T48" fmla="*/ 0 w 917"/>
                  <a:gd name="T49" fmla="*/ 0 h 497"/>
                  <a:gd name="T50" fmla="*/ 0 w 917"/>
                  <a:gd name="T51" fmla="*/ 0 h 497"/>
                  <a:gd name="T52" fmla="*/ 0 w 917"/>
                  <a:gd name="T53" fmla="*/ 0 h 497"/>
                  <a:gd name="T54" fmla="*/ 0 w 917"/>
                  <a:gd name="T55" fmla="*/ 0 h 497"/>
                  <a:gd name="T56" fmla="*/ 0 w 917"/>
                  <a:gd name="T57" fmla="*/ 0 h 497"/>
                  <a:gd name="T58" fmla="*/ 0 w 917"/>
                  <a:gd name="T59" fmla="*/ 0 h 497"/>
                  <a:gd name="T60" fmla="*/ 0 w 917"/>
                  <a:gd name="T61" fmla="*/ 0 h 497"/>
                  <a:gd name="T62" fmla="*/ 0 w 917"/>
                  <a:gd name="T63" fmla="*/ 0 h 497"/>
                  <a:gd name="T64" fmla="*/ 0 w 917"/>
                  <a:gd name="T65" fmla="*/ 0 h 497"/>
                  <a:gd name="T66" fmla="*/ 0 w 917"/>
                  <a:gd name="T67" fmla="*/ 0 h 497"/>
                  <a:gd name="T68" fmla="*/ 0 w 917"/>
                  <a:gd name="T69" fmla="*/ 0 h 497"/>
                  <a:gd name="T70" fmla="*/ 0 w 917"/>
                  <a:gd name="T71" fmla="*/ 0 h 497"/>
                  <a:gd name="T72" fmla="*/ 0 w 917"/>
                  <a:gd name="T73" fmla="*/ 0 h 497"/>
                  <a:gd name="T74" fmla="*/ 0 w 917"/>
                  <a:gd name="T75" fmla="*/ 0 h 497"/>
                  <a:gd name="T76" fmla="*/ 0 w 917"/>
                  <a:gd name="T77" fmla="*/ 0 h 497"/>
                  <a:gd name="T78" fmla="*/ 0 w 917"/>
                  <a:gd name="T79" fmla="*/ 0 h 497"/>
                  <a:gd name="T80" fmla="*/ 0 w 917"/>
                  <a:gd name="T81" fmla="*/ 0 h 497"/>
                  <a:gd name="T82" fmla="*/ 0 w 917"/>
                  <a:gd name="T83" fmla="*/ 0 h 497"/>
                  <a:gd name="T84" fmla="*/ 0 w 917"/>
                  <a:gd name="T85" fmla="*/ 0 h 497"/>
                  <a:gd name="T86" fmla="*/ 0 w 917"/>
                  <a:gd name="T87" fmla="*/ 0 h 497"/>
                  <a:gd name="T88" fmla="*/ 0 w 917"/>
                  <a:gd name="T89" fmla="*/ 0 h 497"/>
                  <a:gd name="T90" fmla="*/ 0 w 917"/>
                  <a:gd name="T91" fmla="*/ 0 h 497"/>
                  <a:gd name="T92" fmla="*/ 0 w 917"/>
                  <a:gd name="T93" fmla="*/ 0 h 497"/>
                  <a:gd name="T94" fmla="*/ 0 w 917"/>
                  <a:gd name="T95" fmla="*/ 0 h 497"/>
                  <a:gd name="T96" fmla="*/ 0 w 917"/>
                  <a:gd name="T97" fmla="*/ 0 h 497"/>
                  <a:gd name="T98" fmla="*/ 0 w 917"/>
                  <a:gd name="T99" fmla="*/ 0 h 497"/>
                  <a:gd name="T100" fmla="*/ 0 w 917"/>
                  <a:gd name="T101" fmla="*/ 0 h 497"/>
                  <a:gd name="T102" fmla="*/ 0 w 917"/>
                  <a:gd name="T103" fmla="*/ 0 h 497"/>
                  <a:gd name="T104" fmla="*/ 0 w 917"/>
                  <a:gd name="T105" fmla="*/ 0 h 497"/>
                  <a:gd name="T106" fmla="*/ 0 w 917"/>
                  <a:gd name="T107" fmla="*/ 0 h 497"/>
                  <a:gd name="T108" fmla="*/ 0 w 917"/>
                  <a:gd name="T109" fmla="*/ 0 h 497"/>
                  <a:gd name="T110" fmla="*/ 0 w 917"/>
                  <a:gd name="T111" fmla="*/ 0 h 497"/>
                  <a:gd name="T112" fmla="*/ 0 w 917"/>
                  <a:gd name="T113" fmla="*/ 0 h 497"/>
                  <a:gd name="T114" fmla="*/ 0 w 917"/>
                  <a:gd name="T115" fmla="*/ 0 h 497"/>
                  <a:gd name="T116" fmla="*/ 0 w 917"/>
                  <a:gd name="T117" fmla="*/ 0 h 497"/>
                  <a:gd name="T118" fmla="*/ 0 w 917"/>
                  <a:gd name="T119" fmla="*/ 0 h 4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17"/>
                  <a:gd name="T181" fmla="*/ 0 h 497"/>
                  <a:gd name="T182" fmla="*/ 917 w 917"/>
                  <a:gd name="T183" fmla="*/ 497 h 49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17" h="497">
                    <a:moveTo>
                      <a:pt x="903" y="0"/>
                    </a:moveTo>
                    <a:lnTo>
                      <a:pt x="908" y="3"/>
                    </a:lnTo>
                    <a:lnTo>
                      <a:pt x="913" y="6"/>
                    </a:lnTo>
                    <a:lnTo>
                      <a:pt x="915" y="8"/>
                    </a:lnTo>
                    <a:lnTo>
                      <a:pt x="917" y="12"/>
                    </a:lnTo>
                    <a:lnTo>
                      <a:pt x="914" y="18"/>
                    </a:lnTo>
                    <a:lnTo>
                      <a:pt x="907" y="26"/>
                    </a:lnTo>
                    <a:lnTo>
                      <a:pt x="903" y="28"/>
                    </a:lnTo>
                    <a:lnTo>
                      <a:pt x="897" y="32"/>
                    </a:lnTo>
                    <a:lnTo>
                      <a:pt x="892" y="34"/>
                    </a:lnTo>
                    <a:lnTo>
                      <a:pt x="886" y="37"/>
                    </a:lnTo>
                    <a:lnTo>
                      <a:pt x="882" y="40"/>
                    </a:lnTo>
                    <a:lnTo>
                      <a:pt x="876" y="43"/>
                    </a:lnTo>
                    <a:lnTo>
                      <a:pt x="871" y="46"/>
                    </a:lnTo>
                    <a:lnTo>
                      <a:pt x="868" y="48"/>
                    </a:lnTo>
                    <a:lnTo>
                      <a:pt x="879" y="48"/>
                    </a:lnTo>
                    <a:lnTo>
                      <a:pt x="886" y="49"/>
                    </a:lnTo>
                    <a:lnTo>
                      <a:pt x="892" y="50"/>
                    </a:lnTo>
                    <a:lnTo>
                      <a:pt x="897" y="53"/>
                    </a:lnTo>
                    <a:lnTo>
                      <a:pt x="900" y="56"/>
                    </a:lnTo>
                    <a:lnTo>
                      <a:pt x="898" y="62"/>
                    </a:lnTo>
                    <a:lnTo>
                      <a:pt x="894" y="65"/>
                    </a:lnTo>
                    <a:lnTo>
                      <a:pt x="890" y="67"/>
                    </a:lnTo>
                    <a:lnTo>
                      <a:pt x="885" y="70"/>
                    </a:lnTo>
                    <a:lnTo>
                      <a:pt x="881" y="72"/>
                    </a:lnTo>
                    <a:lnTo>
                      <a:pt x="875" y="74"/>
                    </a:lnTo>
                    <a:lnTo>
                      <a:pt x="869" y="76"/>
                    </a:lnTo>
                    <a:lnTo>
                      <a:pt x="865" y="77"/>
                    </a:lnTo>
                    <a:lnTo>
                      <a:pt x="859" y="79"/>
                    </a:lnTo>
                    <a:lnTo>
                      <a:pt x="853" y="83"/>
                    </a:lnTo>
                    <a:lnTo>
                      <a:pt x="847" y="86"/>
                    </a:lnTo>
                    <a:lnTo>
                      <a:pt x="841" y="88"/>
                    </a:lnTo>
                    <a:lnTo>
                      <a:pt x="835" y="89"/>
                    </a:lnTo>
                    <a:lnTo>
                      <a:pt x="828" y="88"/>
                    </a:lnTo>
                    <a:lnTo>
                      <a:pt x="822" y="87"/>
                    </a:lnTo>
                    <a:lnTo>
                      <a:pt x="815" y="85"/>
                    </a:lnTo>
                    <a:lnTo>
                      <a:pt x="809" y="84"/>
                    </a:lnTo>
                    <a:lnTo>
                      <a:pt x="801" y="81"/>
                    </a:lnTo>
                    <a:lnTo>
                      <a:pt x="795" y="79"/>
                    </a:lnTo>
                    <a:lnTo>
                      <a:pt x="789" y="77"/>
                    </a:lnTo>
                    <a:lnTo>
                      <a:pt x="782" y="77"/>
                    </a:lnTo>
                    <a:lnTo>
                      <a:pt x="775" y="76"/>
                    </a:lnTo>
                    <a:lnTo>
                      <a:pt x="770" y="78"/>
                    </a:lnTo>
                    <a:lnTo>
                      <a:pt x="763" y="80"/>
                    </a:lnTo>
                    <a:lnTo>
                      <a:pt x="758" y="85"/>
                    </a:lnTo>
                    <a:lnTo>
                      <a:pt x="763" y="87"/>
                    </a:lnTo>
                    <a:lnTo>
                      <a:pt x="770" y="92"/>
                    </a:lnTo>
                    <a:lnTo>
                      <a:pt x="773" y="98"/>
                    </a:lnTo>
                    <a:lnTo>
                      <a:pt x="778" y="105"/>
                    </a:lnTo>
                    <a:lnTo>
                      <a:pt x="778" y="111"/>
                    </a:lnTo>
                    <a:lnTo>
                      <a:pt x="775" y="115"/>
                    </a:lnTo>
                    <a:lnTo>
                      <a:pt x="771" y="116"/>
                    </a:lnTo>
                    <a:lnTo>
                      <a:pt x="769" y="117"/>
                    </a:lnTo>
                    <a:lnTo>
                      <a:pt x="762" y="116"/>
                    </a:lnTo>
                    <a:lnTo>
                      <a:pt x="756" y="114"/>
                    </a:lnTo>
                    <a:lnTo>
                      <a:pt x="751" y="110"/>
                    </a:lnTo>
                    <a:lnTo>
                      <a:pt x="745" y="106"/>
                    </a:lnTo>
                    <a:lnTo>
                      <a:pt x="739" y="103"/>
                    </a:lnTo>
                    <a:lnTo>
                      <a:pt x="734" y="100"/>
                    </a:lnTo>
                    <a:lnTo>
                      <a:pt x="728" y="97"/>
                    </a:lnTo>
                    <a:lnTo>
                      <a:pt x="722" y="95"/>
                    </a:lnTo>
                    <a:lnTo>
                      <a:pt x="715" y="94"/>
                    </a:lnTo>
                    <a:lnTo>
                      <a:pt x="711" y="94"/>
                    </a:lnTo>
                    <a:lnTo>
                      <a:pt x="704" y="93"/>
                    </a:lnTo>
                    <a:lnTo>
                      <a:pt x="697" y="93"/>
                    </a:lnTo>
                    <a:lnTo>
                      <a:pt x="692" y="94"/>
                    </a:lnTo>
                    <a:lnTo>
                      <a:pt x="686" y="95"/>
                    </a:lnTo>
                    <a:lnTo>
                      <a:pt x="679" y="96"/>
                    </a:lnTo>
                    <a:lnTo>
                      <a:pt x="674" y="99"/>
                    </a:lnTo>
                    <a:lnTo>
                      <a:pt x="669" y="102"/>
                    </a:lnTo>
                    <a:lnTo>
                      <a:pt x="663" y="104"/>
                    </a:lnTo>
                    <a:lnTo>
                      <a:pt x="668" y="107"/>
                    </a:lnTo>
                    <a:lnTo>
                      <a:pt x="673" y="110"/>
                    </a:lnTo>
                    <a:lnTo>
                      <a:pt x="678" y="111"/>
                    </a:lnTo>
                    <a:lnTo>
                      <a:pt x="687" y="112"/>
                    </a:lnTo>
                    <a:lnTo>
                      <a:pt x="694" y="112"/>
                    </a:lnTo>
                    <a:lnTo>
                      <a:pt x="700" y="113"/>
                    </a:lnTo>
                    <a:lnTo>
                      <a:pt x="707" y="115"/>
                    </a:lnTo>
                    <a:lnTo>
                      <a:pt x="714" y="118"/>
                    </a:lnTo>
                    <a:lnTo>
                      <a:pt x="709" y="125"/>
                    </a:lnTo>
                    <a:lnTo>
                      <a:pt x="704" y="129"/>
                    </a:lnTo>
                    <a:lnTo>
                      <a:pt x="698" y="132"/>
                    </a:lnTo>
                    <a:lnTo>
                      <a:pt x="694" y="133"/>
                    </a:lnTo>
                    <a:lnTo>
                      <a:pt x="687" y="132"/>
                    </a:lnTo>
                    <a:lnTo>
                      <a:pt x="680" y="132"/>
                    </a:lnTo>
                    <a:lnTo>
                      <a:pt x="674" y="129"/>
                    </a:lnTo>
                    <a:lnTo>
                      <a:pt x="668" y="128"/>
                    </a:lnTo>
                    <a:lnTo>
                      <a:pt x="659" y="123"/>
                    </a:lnTo>
                    <a:lnTo>
                      <a:pt x="653" y="121"/>
                    </a:lnTo>
                    <a:lnTo>
                      <a:pt x="646" y="117"/>
                    </a:lnTo>
                    <a:lnTo>
                      <a:pt x="640" y="115"/>
                    </a:lnTo>
                    <a:lnTo>
                      <a:pt x="633" y="113"/>
                    </a:lnTo>
                    <a:lnTo>
                      <a:pt x="627" y="114"/>
                    </a:lnTo>
                    <a:lnTo>
                      <a:pt x="621" y="115"/>
                    </a:lnTo>
                    <a:lnTo>
                      <a:pt x="616" y="120"/>
                    </a:lnTo>
                    <a:lnTo>
                      <a:pt x="622" y="122"/>
                    </a:lnTo>
                    <a:lnTo>
                      <a:pt x="630" y="124"/>
                    </a:lnTo>
                    <a:lnTo>
                      <a:pt x="637" y="126"/>
                    </a:lnTo>
                    <a:lnTo>
                      <a:pt x="645" y="129"/>
                    </a:lnTo>
                    <a:lnTo>
                      <a:pt x="652" y="131"/>
                    </a:lnTo>
                    <a:lnTo>
                      <a:pt x="659" y="133"/>
                    </a:lnTo>
                    <a:lnTo>
                      <a:pt x="665" y="137"/>
                    </a:lnTo>
                    <a:lnTo>
                      <a:pt x="672" y="143"/>
                    </a:lnTo>
                    <a:lnTo>
                      <a:pt x="664" y="144"/>
                    </a:lnTo>
                    <a:lnTo>
                      <a:pt x="656" y="145"/>
                    </a:lnTo>
                    <a:lnTo>
                      <a:pt x="649" y="144"/>
                    </a:lnTo>
                    <a:lnTo>
                      <a:pt x="641" y="144"/>
                    </a:lnTo>
                    <a:lnTo>
                      <a:pt x="634" y="142"/>
                    </a:lnTo>
                    <a:lnTo>
                      <a:pt x="626" y="142"/>
                    </a:lnTo>
                    <a:lnTo>
                      <a:pt x="618" y="140"/>
                    </a:lnTo>
                    <a:lnTo>
                      <a:pt x="611" y="138"/>
                    </a:lnTo>
                    <a:lnTo>
                      <a:pt x="602" y="135"/>
                    </a:lnTo>
                    <a:lnTo>
                      <a:pt x="594" y="134"/>
                    </a:lnTo>
                    <a:lnTo>
                      <a:pt x="586" y="133"/>
                    </a:lnTo>
                    <a:lnTo>
                      <a:pt x="579" y="133"/>
                    </a:lnTo>
                    <a:lnTo>
                      <a:pt x="571" y="133"/>
                    </a:lnTo>
                    <a:lnTo>
                      <a:pt x="563" y="134"/>
                    </a:lnTo>
                    <a:lnTo>
                      <a:pt x="557" y="137"/>
                    </a:lnTo>
                    <a:lnTo>
                      <a:pt x="549" y="142"/>
                    </a:lnTo>
                    <a:lnTo>
                      <a:pt x="554" y="145"/>
                    </a:lnTo>
                    <a:lnTo>
                      <a:pt x="560" y="148"/>
                    </a:lnTo>
                    <a:lnTo>
                      <a:pt x="566" y="150"/>
                    </a:lnTo>
                    <a:lnTo>
                      <a:pt x="575" y="152"/>
                    </a:lnTo>
                    <a:lnTo>
                      <a:pt x="581" y="153"/>
                    </a:lnTo>
                    <a:lnTo>
                      <a:pt x="588" y="155"/>
                    </a:lnTo>
                    <a:lnTo>
                      <a:pt x="595" y="157"/>
                    </a:lnTo>
                    <a:lnTo>
                      <a:pt x="602" y="160"/>
                    </a:lnTo>
                    <a:lnTo>
                      <a:pt x="599" y="167"/>
                    </a:lnTo>
                    <a:lnTo>
                      <a:pt x="594" y="171"/>
                    </a:lnTo>
                    <a:lnTo>
                      <a:pt x="589" y="173"/>
                    </a:lnTo>
                    <a:lnTo>
                      <a:pt x="585" y="174"/>
                    </a:lnTo>
                    <a:lnTo>
                      <a:pt x="578" y="172"/>
                    </a:lnTo>
                    <a:lnTo>
                      <a:pt x="571" y="170"/>
                    </a:lnTo>
                    <a:lnTo>
                      <a:pt x="564" y="167"/>
                    </a:lnTo>
                    <a:lnTo>
                      <a:pt x="557" y="165"/>
                    </a:lnTo>
                    <a:lnTo>
                      <a:pt x="549" y="160"/>
                    </a:lnTo>
                    <a:lnTo>
                      <a:pt x="541" y="156"/>
                    </a:lnTo>
                    <a:lnTo>
                      <a:pt x="534" y="152"/>
                    </a:lnTo>
                    <a:lnTo>
                      <a:pt x="528" y="151"/>
                    </a:lnTo>
                    <a:lnTo>
                      <a:pt x="521" y="149"/>
                    </a:lnTo>
                    <a:lnTo>
                      <a:pt x="516" y="151"/>
                    </a:lnTo>
                    <a:lnTo>
                      <a:pt x="510" y="153"/>
                    </a:lnTo>
                    <a:lnTo>
                      <a:pt x="507" y="159"/>
                    </a:lnTo>
                    <a:lnTo>
                      <a:pt x="502" y="158"/>
                    </a:lnTo>
                    <a:lnTo>
                      <a:pt x="498" y="157"/>
                    </a:lnTo>
                    <a:lnTo>
                      <a:pt x="494" y="156"/>
                    </a:lnTo>
                    <a:lnTo>
                      <a:pt x="491" y="160"/>
                    </a:lnTo>
                    <a:lnTo>
                      <a:pt x="497" y="163"/>
                    </a:lnTo>
                    <a:lnTo>
                      <a:pt x="504" y="167"/>
                    </a:lnTo>
                    <a:lnTo>
                      <a:pt x="512" y="169"/>
                    </a:lnTo>
                    <a:lnTo>
                      <a:pt x="521" y="172"/>
                    </a:lnTo>
                    <a:lnTo>
                      <a:pt x="528" y="175"/>
                    </a:lnTo>
                    <a:lnTo>
                      <a:pt x="535" y="181"/>
                    </a:lnTo>
                    <a:lnTo>
                      <a:pt x="537" y="184"/>
                    </a:lnTo>
                    <a:lnTo>
                      <a:pt x="539" y="188"/>
                    </a:lnTo>
                    <a:lnTo>
                      <a:pt x="540" y="192"/>
                    </a:lnTo>
                    <a:lnTo>
                      <a:pt x="541" y="198"/>
                    </a:lnTo>
                    <a:lnTo>
                      <a:pt x="533" y="197"/>
                    </a:lnTo>
                    <a:lnTo>
                      <a:pt x="525" y="196"/>
                    </a:lnTo>
                    <a:lnTo>
                      <a:pt x="519" y="194"/>
                    </a:lnTo>
                    <a:lnTo>
                      <a:pt x="511" y="192"/>
                    </a:lnTo>
                    <a:lnTo>
                      <a:pt x="503" y="189"/>
                    </a:lnTo>
                    <a:lnTo>
                      <a:pt x="497" y="187"/>
                    </a:lnTo>
                    <a:lnTo>
                      <a:pt x="490" y="185"/>
                    </a:lnTo>
                    <a:lnTo>
                      <a:pt x="483" y="183"/>
                    </a:lnTo>
                    <a:lnTo>
                      <a:pt x="475" y="180"/>
                    </a:lnTo>
                    <a:lnTo>
                      <a:pt x="469" y="178"/>
                    </a:lnTo>
                    <a:lnTo>
                      <a:pt x="462" y="175"/>
                    </a:lnTo>
                    <a:lnTo>
                      <a:pt x="455" y="175"/>
                    </a:lnTo>
                    <a:lnTo>
                      <a:pt x="448" y="175"/>
                    </a:lnTo>
                    <a:lnTo>
                      <a:pt x="442" y="176"/>
                    </a:lnTo>
                    <a:lnTo>
                      <a:pt x="435" y="178"/>
                    </a:lnTo>
                    <a:lnTo>
                      <a:pt x="428" y="181"/>
                    </a:lnTo>
                    <a:lnTo>
                      <a:pt x="435" y="184"/>
                    </a:lnTo>
                    <a:lnTo>
                      <a:pt x="445" y="187"/>
                    </a:lnTo>
                    <a:lnTo>
                      <a:pt x="448" y="187"/>
                    </a:lnTo>
                    <a:lnTo>
                      <a:pt x="454" y="189"/>
                    </a:lnTo>
                    <a:lnTo>
                      <a:pt x="458" y="189"/>
                    </a:lnTo>
                    <a:lnTo>
                      <a:pt x="464" y="191"/>
                    </a:lnTo>
                    <a:lnTo>
                      <a:pt x="470" y="193"/>
                    </a:lnTo>
                    <a:lnTo>
                      <a:pt x="478" y="198"/>
                    </a:lnTo>
                    <a:lnTo>
                      <a:pt x="480" y="200"/>
                    </a:lnTo>
                    <a:lnTo>
                      <a:pt x="482" y="205"/>
                    </a:lnTo>
                    <a:lnTo>
                      <a:pt x="484" y="208"/>
                    </a:lnTo>
                    <a:lnTo>
                      <a:pt x="484" y="215"/>
                    </a:lnTo>
                    <a:lnTo>
                      <a:pt x="476" y="209"/>
                    </a:lnTo>
                    <a:lnTo>
                      <a:pt x="467" y="205"/>
                    </a:lnTo>
                    <a:lnTo>
                      <a:pt x="459" y="200"/>
                    </a:lnTo>
                    <a:lnTo>
                      <a:pt x="450" y="198"/>
                    </a:lnTo>
                    <a:lnTo>
                      <a:pt x="441" y="193"/>
                    </a:lnTo>
                    <a:lnTo>
                      <a:pt x="432" y="190"/>
                    </a:lnTo>
                    <a:lnTo>
                      <a:pt x="424" y="188"/>
                    </a:lnTo>
                    <a:lnTo>
                      <a:pt x="415" y="187"/>
                    </a:lnTo>
                    <a:lnTo>
                      <a:pt x="406" y="185"/>
                    </a:lnTo>
                    <a:lnTo>
                      <a:pt x="396" y="185"/>
                    </a:lnTo>
                    <a:lnTo>
                      <a:pt x="387" y="184"/>
                    </a:lnTo>
                    <a:lnTo>
                      <a:pt x="378" y="186"/>
                    </a:lnTo>
                    <a:lnTo>
                      <a:pt x="369" y="186"/>
                    </a:lnTo>
                    <a:lnTo>
                      <a:pt x="360" y="189"/>
                    </a:lnTo>
                    <a:lnTo>
                      <a:pt x="351" y="192"/>
                    </a:lnTo>
                    <a:lnTo>
                      <a:pt x="344" y="198"/>
                    </a:lnTo>
                    <a:lnTo>
                      <a:pt x="347" y="200"/>
                    </a:lnTo>
                    <a:lnTo>
                      <a:pt x="350" y="203"/>
                    </a:lnTo>
                    <a:lnTo>
                      <a:pt x="354" y="204"/>
                    </a:lnTo>
                    <a:lnTo>
                      <a:pt x="360" y="205"/>
                    </a:lnTo>
                    <a:lnTo>
                      <a:pt x="364" y="205"/>
                    </a:lnTo>
                    <a:lnTo>
                      <a:pt x="369" y="206"/>
                    </a:lnTo>
                    <a:lnTo>
                      <a:pt x="374" y="207"/>
                    </a:lnTo>
                    <a:lnTo>
                      <a:pt x="380" y="207"/>
                    </a:lnTo>
                    <a:lnTo>
                      <a:pt x="385" y="207"/>
                    </a:lnTo>
                    <a:lnTo>
                      <a:pt x="389" y="208"/>
                    </a:lnTo>
                    <a:lnTo>
                      <a:pt x="393" y="210"/>
                    </a:lnTo>
                    <a:lnTo>
                      <a:pt x="398" y="213"/>
                    </a:lnTo>
                    <a:lnTo>
                      <a:pt x="400" y="216"/>
                    </a:lnTo>
                    <a:lnTo>
                      <a:pt x="403" y="219"/>
                    </a:lnTo>
                    <a:lnTo>
                      <a:pt x="405" y="224"/>
                    </a:lnTo>
                    <a:lnTo>
                      <a:pt x="406" y="230"/>
                    </a:lnTo>
                    <a:lnTo>
                      <a:pt x="397" y="228"/>
                    </a:lnTo>
                    <a:lnTo>
                      <a:pt x="388" y="226"/>
                    </a:lnTo>
                    <a:lnTo>
                      <a:pt x="381" y="225"/>
                    </a:lnTo>
                    <a:lnTo>
                      <a:pt x="373" y="224"/>
                    </a:lnTo>
                    <a:lnTo>
                      <a:pt x="366" y="221"/>
                    </a:lnTo>
                    <a:lnTo>
                      <a:pt x="358" y="218"/>
                    </a:lnTo>
                    <a:lnTo>
                      <a:pt x="350" y="217"/>
                    </a:lnTo>
                    <a:lnTo>
                      <a:pt x="342" y="215"/>
                    </a:lnTo>
                    <a:lnTo>
                      <a:pt x="333" y="212"/>
                    </a:lnTo>
                    <a:lnTo>
                      <a:pt x="326" y="211"/>
                    </a:lnTo>
                    <a:lnTo>
                      <a:pt x="318" y="211"/>
                    </a:lnTo>
                    <a:lnTo>
                      <a:pt x="311" y="211"/>
                    </a:lnTo>
                    <a:lnTo>
                      <a:pt x="303" y="211"/>
                    </a:lnTo>
                    <a:lnTo>
                      <a:pt x="294" y="214"/>
                    </a:lnTo>
                    <a:lnTo>
                      <a:pt x="287" y="216"/>
                    </a:lnTo>
                    <a:lnTo>
                      <a:pt x="279" y="220"/>
                    </a:lnTo>
                    <a:lnTo>
                      <a:pt x="286" y="222"/>
                    </a:lnTo>
                    <a:lnTo>
                      <a:pt x="295" y="226"/>
                    </a:lnTo>
                    <a:lnTo>
                      <a:pt x="304" y="234"/>
                    </a:lnTo>
                    <a:lnTo>
                      <a:pt x="312" y="241"/>
                    </a:lnTo>
                    <a:lnTo>
                      <a:pt x="314" y="246"/>
                    </a:lnTo>
                    <a:lnTo>
                      <a:pt x="313" y="250"/>
                    </a:lnTo>
                    <a:lnTo>
                      <a:pt x="310" y="250"/>
                    </a:lnTo>
                    <a:lnTo>
                      <a:pt x="305" y="251"/>
                    </a:lnTo>
                    <a:lnTo>
                      <a:pt x="297" y="249"/>
                    </a:lnTo>
                    <a:lnTo>
                      <a:pt x="290" y="247"/>
                    </a:lnTo>
                    <a:lnTo>
                      <a:pt x="282" y="244"/>
                    </a:lnTo>
                    <a:lnTo>
                      <a:pt x="275" y="243"/>
                    </a:lnTo>
                    <a:lnTo>
                      <a:pt x="268" y="242"/>
                    </a:lnTo>
                    <a:lnTo>
                      <a:pt x="262" y="242"/>
                    </a:lnTo>
                    <a:lnTo>
                      <a:pt x="254" y="242"/>
                    </a:lnTo>
                    <a:lnTo>
                      <a:pt x="248" y="243"/>
                    </a:lnTo>
                    <a:lnTo>
                      <a:pt x="241" y="243"/>
                    </a:lnTo>
                    <a:lnTo>
                      <a:pt x="235" y="246"/>
                    </a:lnTo>
                    <a:lnTo>
                      <a:pt x="229" y="247"/>
                    </a:lnTo>
                    <a:lnTo>
                      <a:pt x="222" y="250"/>
                    </a:lnTo>
                    <a:lnTo>
                      <a:pt x="216" y="252"/>
                    </a:lnTo>
                    <a:lnTo>
                      <a:pt x="210" y="255"/>
                    </a:lnTo>
                    <a:lnTo>
                      <a:pt x="202" y="256"/>
                    </a:lnTo>
                    <a:lnTo>
                      <a:pt x="197" y="259"/>
                    </a:lnTo>
                    <a:lnTo>
                      <a:pt x="192" y="262"/>
                    </a:lnTo>
                    <a:lnTo>
                      <a:pt x="186" y="264"/>
                    </a:lnTo>
                    <a:lnTo>
                      <a:pt x="194" y="264"/>
                    </a:lnTo>
                    <a:lnTo>
                      <a:pt x="201" y="265"/>
                    </a:lnTo>
                    <a:lnTo>
                      <a:pt x="211" y="266"/>
                    </a:lnTo>
                    <a:lnTo>
                      <a:pt x="219" y="269"/>
                    </a:lnTo>
                    <a:lnTo>
                      <a:pt x="227" y="271"/>
                    </a:lnTo>
                    <a:lnTo>
                      <a:pt x="235" y="274"/>
                    </a:lnTo>
                    <a:lnTo>
                      <a:pt x="243" y="278"/>
                    </a:lnTo>
                    <a:lnTo>
                      <a:pt x="252" y="283"/>
                    </a:lnTo>
                    <a:lnTo>
                      <a:pt x="245" y="284"/>
                    </a:lnTo>
                    <a:lnTo>
                      <a:pt x="238" y="286"/>
                    </a:lnTo>
                    <a:lnTo>
                      <a:pt x="231" y="286"/>
                    </a:lnTo>
                    <a:lnTo>
                      <a:pt x="225" y="286"/>
                    </a:lnTo>
                    <a:lnTo>
                      <a:pt x="217" y="285"/>
                    </a:lnTo>
                    <a:lnTo>
                      <a:pt x="211" y="284"/>
                    </a:lnTo>
                    <a:lnTo>
                      <a:pt x="203" y="283"/>
                    </a:lnTo>
                    <a:lnTo>
                      <a:pt x="197" y="283"/>
                    </a:lnTo>
                    <a:lnTo>
                      <a:pt x="190" y="281"/>
                    </a:lnTo>
                    <a:lnTo>
                      <a:pt x="183" y="281"/>
                    </a:lnTo>
                    <a:lnTo>
                      <a:pt x="177" y="281"/>
                    </a:lnTo>
                    <a:lnTo>
                      <a:pt x="172" y="283"/>
                    </a:lnTo>
                    <a:lnTo>
                      <a:pt x="166" y="284"/>
                    </a:lnTo>
                    <a:lnTo>
                      <a:pt x="161" y="289"/>
                    </a:lnTo>
                    <a:lnTo>
                      <a:pt x="156" y="294"/>
                    </a:lnTo>
                    <a:lnTo>
                      <a:pt x="154" y="302"/>
                    </a:lnTo>
                    <a:lnTo>
                      <a:pt x="161" y="302"/>
                    </a:lnTo>
                    <a:lnTo>
                      <a:pt x="169" y="303"/>
                    </a:lnTo>
                    <a:lnTo>
                      <a:pt x="177" y="304"/>
                    </a:lnTo>
                    <a:lnTo>
                      <a:pt x="185" y="307"/>
                    </a:lnTo>
                    <a:lnTo>
                      <a:pt x="192" y="310"/>
                    </a:lnTo>
                    <a:lnTo>
                      <a:pt x="200" y="315"/>
                    </a:lnTo>
                    <a:lnTo>
                      <a:pt x="207" y="319"/>
                    </a:lnTo>
                    <a:lnTo>
                      <a:pt x="215" y="325"/>
                    </a:lnTo>
                    <a:lnTo>
                      <a:pt x="206" y="326"/>
                    </a:lnTo>
                    <a:lnTo>
                      <a:pt x="197" y="327"/>
                    </a:lnTo>
                    <a:lnTo>
                      <a:pt x="189" y="326"/>
                    </a:lnTo>
                    <a:lnTo>
                      <a:pt x="181" y="326"/>
                    </a:lnTo>
                    <a:lnTo>
                      <a:pt x="173" y="324"/>
                    </a:lnTo>
                    <a:lnTo>
                      <a:pt x="164" y="324"/>
                    </a:lnTo>
                    <a:lnTo>
                      <a:pt x="156" y="323"/>
                    </a:lnTo>
                    <a:lnTo>
                      <a:pt x="148" y="323"/>
                    </a:lnTo>
                    <a:lnTo>
                      <a:pt x="140" y="322"/>
                    </a:lnTo>
                    <a:lnTo>
                      <a:pt x="132" y="323"/>
                    </a:lnTo>
                    <a:lnTo>
                      <a:pt x="124" y="324"/>
                    </a:lnTo>
                    <a:lnTo>
                      <a:pt x="117" y="327"/>
                    </a:lnTo>
                    <a:lnTo>
                      <a:pt x="108" y="330"/>
                    </a:lnTo>
                    <a:lnTo>
                      <a:pt x="101" y="335"/>
                    </a:lnTo>
                    <a:lnTo>
                      <a:pt x="95" y="340"/>
                    </a:lnTo>
                    <a:lnTo>
                      <a:pt x="89" y="350"/>
                    </a:lnTo>
                    <a:lnTo>
                      <a:pt x="97" y="348"/>
                    </a:lnTo>
                    <a:lnTo>
                      <a:pt x="104" y="348"/>
                    </a:lnTo>
                    <a:lnTo>
                      <a:pt x="113" y="347"/>
                    </a:lnTo>
                    <a:lnTo>
                      <a:pt x="122" y="348"/>
                    </a:lnTo>
                    <a:lnTo>
                      <a:pt x="131" y="348"/>
                    </a:lnTo>
                    <a:lnTo>
                      <a:pt x="140" y="350"/>
                    </a:lnTo>
                    <a:lnTo>
                      <a:pt x="149" y="352"/>
                    </a:lnTo>
                    <a:lnTo>
                      <a:pt x="159" y="357"/>
                    </a:lnTo>
                    <a:lnTo>
                      <a:pt x="153" y="359"/>
                    </a:lnTo>
                    <a:lnTo>
                      <a:pt x="147" y="363"/>
                    </a:lnTo>
                    <a:lnTo>
                      <a:pt x="142" y="366"/>
                    </a:lnTo>
                    <a:lnTo>
                      <a:pt x="137" y="369"/>
                    </a:lnTo>
                    <a:lnTo>
                      <a:pt x="131" y="369"/>
                    </a:lnTo>
                    <a:lnTo>
                      <a:pt x="125" y="370"/>
                    </a:lnTo>
                    <a:lnTo>
                      <a:pt x="119" y="370"/>
                    </a:lnTo>
                    <a:lnTo>
                      <a:pt x="114" y="371"/>
                    </a:lnTo>
                    <a:lnTo>
                      <a:pt x="107" y="371"/>
                    </a:lnTo>
                    <a:lnTo>
                      <a:pt x="101" y="371"/>
                    </a:lnTo>
                    <a:lnTo>
                      <a:pt x="94" y="371"/>
                    </a:lnTo>
                    <a:lnTo>
                      <a:pt x="88" y="372"/>
                    </a:lnTo>
                    <a:lnTo>
                      <a:pt x="81" y="372"/>
                    </a:lnTo>
                    <a:lnTo>
                      <a:pt x="75" y="375"/>
                    </a:lnTo>
                    <a:lnTo>
                      <a:pt x="68" y="376"/>
                    </a:lnTo>
                    <a:lnTo>
                      <a:pt x="62" y="379"/>
                    </a:lnTo>
                    <a:lnTo>
                      <a:pt x="57" y="384"/>
                    </a:lnTo>
                    <a:lnTo>
                      <a:pt x="53" y="389"/>
                    </a:lnTo>
                    <a:lnTo>
                      <a:pt x="50" y="395"/>
                    </a:lnTo>
                    <a:lnTo>
                      <a:pt x="46" y="400"/>
                    </a:lnTo>
                    <a:lnTo>
                      <a:pt x="52" y="400"/>
                    </a:lnTo>
                    <a:lnTo>
                      <a:pt x="58" y="400"/>
                    </a:lnTo>
                    <a:lnTo>
                      <a:pt x="63" y="399"/>
                    </a:lnTo>
                    <a:lnTo>
                      <a:pt x="70" y="398"/>
                    </a:lnTo>
                    <a:lnTo>
                      <a:pt x="76" y="397"/>
                    </a:lnTo>
                    <a:lnTo>
                      <a:pt x="82" y="396"/>
                    </a:lnTo>
                    <a:lnTo>
                      <a:pt x="89" y="396"/>
                    </a:lnTo>
                    <a:lnTo>
                      <a:pt x="98" y="397"/>
                    </a:lnTo>
                    <a:lnTo>
                      <a:pt x="95" y="402"/>
                    </a:lnTo>
                    <a:lnTo>
                      <a:pt x="93" y="408"/>
                    </a:lnTo>
                    <a:lnTo>
                      <a:pt x="89" y="412"/>
                    </a:lnTo>
                    <a:lnTo>
                      <a:pt x="85" y="415"/>
                    </a:lnTo>
                    <a:lnTo>
                      <a:pt x="80" y="416"/>
                    </a:lnTo>
                    <a:lnTo>
                      <a:pt x="74" y="418"/>
                    </a:lnTo>
                    <a:lnTo>
                      <a:pt x="68" y="419"/>
                    </a:lnTo>
                    <a:lnTo>
                      <a:pt x="63" y="421"/>
                    </a:lnTo>
                    <a:lnTo>
                      <a:pt x="56" y="421"/>
                    </a:lnTo>
                    <a:lnTo>
                      <a:pt x="50" y="422"/>
                    </a:lnTo>
                    <a:lnTo>
                      <a:pt x="44" y="423"/>
                    </a:lnTo>
                    <a:lnTo>
                      <a:pt x="39" y="426"/>
                    </a:lnTo>
                    <a:lnTo>
                      <a:pt x="33" y="427"/>
                    </a:lnTo>
                    <a:lnTo>
                      <a:pt x="28" y="431"/>
                    </a:lnTo>
                    <a:lnTo>
                      <a:pt x="25" y="435"/>
                    </a:lnTo>
                    <a:lnTo>
                      <a:pt x="24" y="441"/>
                    </a:lnTo>
                    <a:lnTo>
                      <a:pt x="29" y="440"/>
                    </a:lnTo>
                    <a:lnTo>
                      <a:pt x="35" y="441"/>
                    </a:lnTo>
                    <a:lnTo>
                      <a:pt x="39" y="443"/>
                    </a:lnTo>
                    <a:lnTo>
                      <a:pt x="42" y="445"/>
                    </a:lnTo>
                    <a:lnTo>
                      <a:pt x="43" y="452"/>
                    </a:lnTo>
                    <a:lnTo>
                      <a:pt x="40" y="460"/>
                    </a:lnTo>
                    <a:lnTo>
                      <a:pt x="34" y="464"/>
                    </a:lnTo>
                    <a:lnTo>
                      <a:pt x="27" y="467"/>
                    </a:lnTo>
                    <a:lnTo>
                      <a:pt x="20" y="466"/>
                    </a:lnTo>
                    <a:lnTo>
                      <a:pt x="13" y="463"/>
                    </a:lnTo>
                    <a:lnTo>
                      <a:pt x="13" y="472"/>
                    </a:lnTo>
                    <a:lnTo>
                      <a:pt x="10" y="481"/>
                    </a:lnTo>
                    <a:lnTo>
                      <a:pt x="6" y="489"/>
                    </a:lnTo>
                    <a:lnTo>
                      <a:pt x="3" y="497"/>
                    </a:lnTo>
                    <a:lnTo>
                      <a:pt x="0" y="463"/>
                    </a:lnTo>
                    <a:lnTo>
                      <a:pt x="3" y="431"/>
                    </a:lnTo>
                    <a:lnTo>
                      <a:pt x="9" y="399"/>
                    </a:lnTo>
                    <a:lnTo>
                      <a:pt x="23" y="371"/>
                    </a:lnTo>
                    <a:lnTo>
                      <a:pt x="38" y="343"/>
                    </a:lnTo>
                    <a:lnTo>
                      <a:pt x="58" y="319"/>
                    </a:lnTo>
                    <a:lnTo>
                      <a:pt x="81" y="294"/>
                    </a:lnTo>
                    <a:lnTo>
                      <a:pt x="107" y="274"/>
                    </a:lnTo>
                    <a:lnTo>
                      <a:pt x="134" y="253"/>
                    </a:lnTo>
                    <a:lnTo>
                      <a:pt x="163" y="236"/>
                    </a:lnTo>
                    <a:lnTo>
                      <a:pt x="193" y="219"/>
                    </a:lnTo>
                    <a:lnTo>
                      <a:pt x="224" y="205"/>
                    </a:lnTo>
                    <a:lnTo>
                      <a:pt x="255" y="192"/>
                    </a:lnTo>
                    <a:lnTo>
                      <a:pt x="287" y="182"/>
                    </a:lnTo>
                    <a:lnTo>
                      <a:pt x="317" y="174"/>
                    </a:lnTo>
                    <a:lnTo>
                      <a:pt x="348" y="169"/>
                    </a:lnTo>
                    <a:lnTo>
                      <a:pt x="360" y="168"/>
                    </a:lnTo>
                    <a:lnTo>
                      <a:pt x="372" y="168"/>
                    </a:lnTo>
                    <a:lnTo>
                      <a:pt x="386" y="167"/>
                    </a:lnTo>
                    <a:lnTo>
                      <a:pt x="398" y="166"/>
                    </a:lnTo>
                    <a:lnTo>
                      <a:pt x="410" y="163"/>
                    </a:lnTo>
                    <a:lnTo>
                      <a:pt x="423" y="161"/>
                    </a:lnTo>
                    <a:lnTo>
                      <a:pt x="435" y="158"/>
                    </a:lnTo>
                    <a:lnTo>
                      <a:pt x="447" y="154"/>
                    </a:lnTo>
                    <a:lnTo>
                      <a:pt x="459" y="149"/>
                    </a:lnTo>
                    <a:lnTo>
                      <a:pt x="470" y="145"/>
                    </a:lnTo>
                    <a:lnTo>
                      <a:pt x="482" y="139"/>
                    </a:lnTo>
                    <a:lnTo>
                      <a:pt x="492" y="133"/>
                    </a:lnTo>
                    <a:lnTo>
                      <a:pt x="503" y="127"/>
                    </a:lnTo>
                    <a:lnTo>
                      <a:pt x="514" y="120"/>
                    </a:lnTo>
                    <a:lnTo>
                      <a:pt x="524" y="112"/>
                    </a:lnTo>
                    <a:lnTo>
                      <a:pt x="536" y="104"/>
                    </a:lnTo>
                    <a:lnTo>
                      <a:pt x="558" y="95"/>
                    </a:lnTo>
                    <a:lnTo>
                      <a:pt x="580" y="89"/>
                    </a:lnTo>
                    <a:lnTo>
                      <a:pt x="603" y="83"/>
                    </a:lnTo>
                    <a:lnTo>
                      <a:pt x="627" y="77"/>
                    </a:lnTo>
                    <a:lnTo>
                      <a:pt x="650" y="72"/>
                    </a:lnTo>
                    <a:lnTo>
                      <a:pt x="674" y="66"/>
                    </a:lnTo>
                    <a:lnTo>
                      <a:pt x="697" y="61"/>
                    </a:lnTo>
                    <a:lnTo>
                      <a:pt x="720" y="56"/>
                    </a:lnTo>
                    <a:lnTo>
                      <a:pt x="743" y="51"/>
                    </a:lnTo>
                    <a:lnTo>
                      <a:pt x="766" y="46"/>
                    </a:lnTo>
                    <a:lnTo>
                      <a:pt x="790" y="39"/>
                    </a:lnTo>
                    <a:lnTo>
                      <a:pt x="812" y="34"/>
                    </a:lnTo>
                    <a:lnTo>
                      <a:pt x="835" y="26"/>
                    </a:lnTo>
                    <a:lnTo>
                      <a:pt x="858" y="18"/>
                    </a:lnTo>
                    <a:lnTo>
                      <a:pt x="881" y="9"/>
                    </a:lnTo>
                    <a:lnTo>
                      <a:pt x="9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5" name="Freeform 114"/>
              <p:cNvSpPr>
                <a:spLocks/>
              </p:cNvSpPr>
              <p:nvPr/>
            </p:nvSpPr>
            <p:spPr bwMode="auto">
              <a:xfrm>
                <a:off x="5729" y="2248"/>
                <a:ext cx="49" cy="17"/>
              </a:xfrm>
              <a:custGeom>
                <a:avLst/>
                <a:gdLst>
                  <a:gd name="T0" fmla="*/ 0 w 119"/>
                  <a:gd name="T1" fmla="*/ 0 h 41"/>
                  <a:gd name="T2" fmla="*/ 0 w 119"/>
                  <a:gd name="T3" fmla="*/ 0 h 41"/>
                  <a:gd name="T4" fmla="*/ 0 w 119"/>
                  <a:gd name="T5" fmla="*/ 0 h 41"/>
                  <a:gd name="T6" fmla="*/ 0 w 119"/>
                  <a:gd name="T7" fmla="*/ 0 h 41"/>
                  <a:gd name="T8" fmla="*/ 0 w 119"/>
                  <a:gd name="T9" fmla="*/ 0 h 41"/>
                  <a:gd name="T10" fmla="*/ 0 w 119"/>
                  <a:gd name="T11" fmla="*/ 0 h 41"/>
                  <a:gd name="T12" fmla="*/ 0 w 119"/>
                  <a:gd name="T13" fmla="*/ 0 h 41"/>
                  <a:gd name="T14" fmla="*/ 0 w 119"/>
                  <a:gd name="T15" fmla="*/ 0 h 41"/>
                  <a:gd name="T16" fmla="*/ 0 w 119"/>
                  <a:gd name="T17" fmla="*/ 0 h 41"/>
                  <a:gd name="T18" fmla="*/ 0 w 119"/>
                  <a:gd name="T19" fmla="*/ 0 h 41"/>
                  <a:gd name="T20" fmla="*/ 0 w 119"/>
                  <a:gd name="T21" fmla="*/ 0 h 41"/>
                  <a:gd name="T22" fmla="*/ 0 w 119"/>
                  <a:gd name="T23" fmla="*/ 0 h 41"/>
                  <a:gd name="T24" fmla="*/ 0 w 119"/>
                  <a:gd name="T25" fmla="*/ 0 h 41"/>
                  <a:gd name="T26" fmla="*/ 0 w 119"/>
                  <a:gd name="T27" fmla="*/ 0 h 41"/>
                  <a:gd name="T28" fmla="*/ 0 w 119"/>
                  <a:gd name="T29" fmla="*/ 0 h 41"/>
                  <a:gd name="T30" fmla="*/ 0 w 119"/>
                  <a:gd name="T31" fmla="*/ 0 h 41"/>
                  <a:gd name="T32" fmla="*/ 0 w 119"/>
                  <a:gd name="T33" fmla="*/ 0 h 41"/>
                  <a:gd name="T34" fmla="*/ 0 w 119"/>
                  <a:gd name="T35" fmla="*/ 0 h 41"/>
                  <a:gd name="T36" fmla="*/ 0 w 119"/>
                  <a:gd name="T37" fmla="*/ 0 h 41"/>
                  <a:gd name="T38" fmla="*/ 0 w 119"/>
                  <a:gd name="T39" fmla="*/ 0 h 41"/>
                  <a:gd name="T40" fmla="*/ 0 w 119"/>
                  <a:gd name="T41" fmla="*/ 0 h 41"/>
                  <a:gd name="T42" fmla="*/ 0 w 119"/>
                  <a:gd name="T43" fmla="*/ 0 h 41"/>
                  <a:gd name="T44" fmla="*/ 0 w 119"/>
                  <a:gd name="T45" fmla="*/ 0 h 41"/>
                  <a:gd name="T46" fmla="*/ 0 w 119"/>
                  <a:gd name="T47" fmla="*/ 0 h 41"/>
                  <a:gd name="T48" fmla="*/ 0 w 119"/>
                  <a:gd name="T49" fmla="*/ 0 h 41"/>
                  <a:gd name="T50" fmla="*/ 0 w 119"/>
                  <a:gd name="T51" fmla="*/ 0 h 41"/>
                  <a:gd name="T52" fmla="*/ 0 w 119"/>
                  <a:gd name="T53" fmla="*/ 0 h 41"/>
                  <a:gd name="T54" fmla="*/ 0 w 119"/>
                  <a:gd name="T55" fmla="*/ 0 h 41"/>
                  <a:gd name="T56" fmla="*/ 0 w 119"/>
                  <a:gd name="T57" fmla="*/ 0 h 41"/>
                  <a:gd name="T58" fmla="*/ 0 w 119"/>
                  <a:gd name="T59" fmla="*/ 0 h 41"/>
                  <a:gd name="T60" fmla="*/ 0 w 119"/>
                  <a:gd name="T61" fmla="*/ 0 h 41"/>
                  <a:gd name="T62" fmla="*/ 0 w 119"/>
                  <a:gd name="T63" fmla="*/ 0 h 41"/>
                  <a:gd name="T64" fmla="*/ 0 w 119"/>
                  <a:gd name="T65" fmla="*/ 0 h 41"/>
                  <a:gd name="T66" fmla="*/ 0 w 119"/>
                  <a:gd name="T67" fmla="*/ 0 h 41"/>
                  <a:gd name="T68" fmla="*/ 0 w 119"/>
                  <a:gd name="T69" fmla="*/ 0 h 41"/>
                  <a:gd name="T70" fmla="*/ 0 w 119"/>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41"/>
                  <a:gd name="T110" fmla="*/ 119 w 119"/>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41">
                    <a:moveTo>
                      <a:pt x="14" y="0"/>
                    </a:moveTo>
                    <a:lnTo>
                      <a:pt x="19" y="3"/>
                    </a:lnTo>
                    <a:lnTo>
                      <a:pt x="25" y="8"/>
                    </a:lnTo>
                    <a:lnTo>
                      <a:pt x="32" y="11"/>
                    </a:lnTo>
                    <a:lnTo>
                      <a:pt x="40" y="13"/>
                    </a:lnTo>
                    <a:lnTo>
                      <a:pt x="47" y="14"/>
                    </a:lnTo>
                    <a:lnTo>
                      <a:pt x="55" y="16"/>
                    </a:lnTo>
                    <a:lnTo>
                      <a:pt x="63" y="17"/>
                    </a:lnTo>
                    <a:lnTo>
                      <a:pt x="71" y="18"/>
                    </a:lnTo>
                    <a:lnTo>
                      <a:pt x="79" y="18"/>
                    </a:lnTo>
                    <a:lnTo>
                      <a:pt x="86" y="19"/>
                    </a:lnTo>
                    <a:lnTo>
                      <a:pt x="93" y="20"/>
                    </a:lnTo>
                    <a:lnTo>
                      <a:pt x="100" y="22"/>
                    </a:lnTo>
                    <a:lnTo>
                      <a:pt x="105" y="25"/>
                    </a:lnTo>
                    <a:lnTo>
                      <a:pt x="111" y="30"/>
                    </a:lnTo>
                    <a:lnTo>
                      <a:pt x="116" y="34"/>
                    </a:lnTo>
                    <a:lnTo>
                      <a:pt x="119" y="41"/>
                    </a:lnTo>
                    <a:lnTo>
                      <a:pt x="111" y="38"/>
                    </a:lnTo>
                    <a:lnTo>
                      <a:pt x="105" y="35"/>
                    </a:lnTo>
                    <a:lnTo>
                      <a:pt x="96" y="32"/>
                    </a:lnTo>
                    <a:lnTo>
                      <a:pt x="88" y="32"/>
                    </a:lnTo>
                    <a:lnTo>
                      <a:pt x="79" y="31"/>
                    </a:lnTo>
                    <a:lnTo>
                      <a:pt x="70" y="31"/>
                    </a:lnTo>
                    <a:lnTo>
                      <a:pt x="61" y="32"/>
                    </a:lnTo>
                    <a:lnTo>
                      <a:pt x="53" y="32"/>
                    </a:lnTo>
                    <a:lnTo>
                      <a:pt x="44" y="32"/>
                    </a:lnTo>
                    <a:lnTo>
                      <a:pt x="36" y="32"/>
                    </a:lnTo>
                    <a:lnTo>
                      <a:pt x="28" y="31"/>
                    </a:lnTo>
                    <a:lnTo>
                      <a:pt x="22" y="30"/>
                    </a:lnTo>
                    <a:lnTo>
                      <a:pt x="14" y="27"/>
                    </a:lnTo>
                    <a:lnTo>
                      <a:pt x="9" y="24"/>
                    </a:lnTo>
                    <a:lnTo>
                      <a:pt x="4" y="19"/>
                    </a:lnTo>
                    <a:lnTo>
                      <a:pt x="0" y="14"/>
                    </a:lnTo>
                    <a:lnTo>
                      <a:pt x="7" y="6"/>
                    </a:lnTo>
                    <a:lnTo>
                      <a:pt x="1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6" name="Freeform 115"/>
              <p:cNvSpPr>
                <a:spLocks/>
              </p:cNvSpPr>
              <p:nvPr/>
            </p:nvSpPr>
            <p:spPr bwMode="auto">
              <a:xfrm>
                <a:off x="5879" y="2264"/>
                <a:ext cx="15" cy="5"/>
              </a:xfrm>
              <a:custGeom>
                <a:avLst/>
                <a:gdLst>
                  <a:gd name="T0" fmla="*/ 0 w 42"/>
                  <a:gd name="T1" fmla="*/ 0 h 12"/>
                  <a:gd name="T2" fmla="*/ 0 w 42"/>
                  <a:gd name="T3" fmla="*/ 0 h 12"/>
                  <a:gd name="T4" fmla="*/ 0 w 42"/>
                  <a:gd name="T5" fmla="*/ 0 h 12"/>
                  <a:gd name="T6" fmla="*/ 0 w 42"/>
                  <a:gd name="T7" fmla="*/ 0 h 12"/>
                  <a:gd name="T8" fmla="*/ 0 w 42"/>
                  <a:gd name="T9" fmla="*/ 0 h 12"/>
                  <a:gd name="T10" fmla="*/ 0 w 42"/>
                  <a:gd name="T11" fmla="*/ 0 h 12"/>
                  <a:gd name="T12" fmla="*/ 0 w 42"/>
                  <a:gd name="T13" fmla="*/ 0 h 12"/>
                  <a:gd name="T14" fmla="*/ 0 w 42"/>
                  <a:gd name="T15" fmla="*/ 0 h 12"/>
                  <a:gd name="T16" fmla="*/ 0 w 42"/>
                  <a:gd name="T17" fmla="*/ 0 h 12"/>
                  <a:gd name="T18" fmla="*/ 0 w 42"/>
                  <a:gd name="T19" fmla="*/ 0 h 12"/>
                  <a:gd name="T20" fmla="*/ 0 w 42"/>
                  <a:gd name="T21" fmla="*/ 0 h 12"/>
                  <a:gd name="T22" fmla="*/ 0 w 42"/>
                  <a:gd name="T23" fmla="*/ 0 h 12"/>
                  <a:gd name="T24" fmla="*/ 0 w 42"/>
                  <a:gd name="T25" fmla="*/ 0 h 12"/>
                  <a:gd name="T26" fmla="*/ 0 w 42"/>
                  <a:gd name="T27" fmla="*/ 0 h 12"/>
                  <a:gd name="T28" fmla="*/ 0 w 42"/>
                  <a:gd name="T29" fmla="*/ 0 h 12"/>
                  <a:gd name="T30" fmla="*/ 0 w 42"/>
                  <a:gd name="T31" fmla="*/ 0 h 12"/>
                  <a:gd name="T32" fmla="*/ 0 w 42"/>
                  <a:gd name="T33" fmla="*/ 0 h 12"/>
                  <a:gd name="T34" fmla="*/ 0 w 42"/>
                  <a:gd name="T35" fmla="*/ 0 h 12"/>
                  <a:gd name="T36" fmla="*/ 0 w 42"/>
                  <a:gd name="T37" fmla="*/ 0 h 12"/>
                  <a:gd name="T38" fmla="*/ 0 w 42"/>
                  <a:gd name="T39" fmla="*/ 0 h 12"/>
                  <a:gd name="T40" fmla="*/ 0 w 4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12"/>
                  <a:gd name="T65" fmla="*/ 42 w 4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12">
                    <a:moveTo>
                      <a:pt x="4" y="0"/>
                    </a:moveTo>
                    <a:lnTo>
                      <a:pt x="9" y="1"/>
                    </a:lnTo>
                    <a:lnTo>
                      <a:pt x="13" y="1"/>
                    </a:lnTo>
                    <a:lnTo>
                      <a:pt x="18" y="1"/>
                    </a:lnTo>
                    <a:lnTo>
                      <a:pt x="23" y="2"/>
                    </a:lnTo>
                    <a:lnTo>
                      <a:pt x="28" y="2"/>
                    </a:lnTo>
                    <a:lnTo>
                      <a:pt x="32" y="3"/>
                    </a:lnTo>
                    <a:lnTo>
                      <a:pt x="36" y="3"/>
                    </a:lnTo>
                    <a:lnTo>
                      <a:pt x="42" y="4"/>
                    </a:lnTo>
                    <a:lnTo>
                      <a:pt x="42" y="6"/>
                    </a:lnTo>
                    <a:lnTo>
                      <a:pt x="36" y="6"/>
                    </a:lnTo>
                    <a:lnTo>
                      <a:pt x="31" y="8"/>
                    </a:lnTo>
                    <a:lnTo>
                      <a:pt x="25" y="10"/>
                    </a:lnTo>
                    <a:lnTo>
                      <a:pt x="18" y="12"/>
                    </a:lnTo>
                    <a:lnTo>
                      <a:pt x="9" y="12"/>
                    </a:lnTo>
                    <a:lnTo>
                      <a:pt x="3" y="11"/>
                    </a:lnTo>
                    <a:lnTo>
                      <a:pt x="0" y="9"/>
                    </a:lnTo>
                    <a:lnTo>
                      <a:pt x="0" y="7"/>
                    </a:lnTo>
                    <a:lnTo>
                      <a:pt x="0" y="3"/>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7" name="Freeform 116"/>
              <p:cNvSpPr>
                <a:spLocks/>
              </p:cNvSpPr>
              <p:nvPr/>
            </p:nvSpPr>
            <p:spPr bwMode="auto">
              <a:xfrm>
                <a:off x="5333" y="2271"/>
                <a:ext cx="15" cy="9"/>
              </a:xfrm>
              <a:custGeom>
                <a:avLst/>
                <a:gdLst>
                  <a:gd name="T0" fmla="*/ 0 w 33"/>
                  <a:gd name="T1" fmla="*/ 0 h 21"/>
                  <a:gd name="T2" fmla="*/ 0 w 33"/>
                  <a:gd name="T3" fmla="*/ 0 h 21"/>
                  <a:gd name="T4" fmla="*/ 0 w 33"/>
                  <a:gd name="T5" fmla="*/ 0 h 21"/>
                  <a:gd name="T6" fmla="*/ 0 w 33"/>
                  <a:gd name="T7" fmla="*/ 0 h 21"/>
                  <a:gd name="T8" fmla="*/ 0 w 33"/>
                  <a:gd name="T9" fmla="*/ 0 h 21"/>
                  <a:gd name="T10" fmla="*/ 0 w 33"/>
                  <a:gd name="T11" fmla="*/ 0 h 21"/>
                  <a:gd name="T12" fmla="*/ 0 w 33"/>
                  <a:gd name="T13" fmla="*/ 0 h 21"/>
                  <a:gd name="T14" fmla="*/ 0 w 33"/>
                  <a:gd name="T15" fmla="*/ 0 h 21"/>
                  <a:gd name="T16" fmla="*/ 0 w 33"/>
                  <a:gd name="T17" fmla="*/ 0 h 21"/>
                  <a:gd name="T18" fmla="*/ 0 w 33"/>
                  <a:gd name="T19" fmla="*/ 0 h 21"/>
                  <a:gd name="T20" fmla="*/ 0 w 33"/>
                  <a:gd name="T21" fmla="*/ 0 h 21"/>
                  <a:gd name="T22" fmla="*/ 0 w 33"/>
                  <a:gd name="T23" fmla="*/ 0 h 21"/>
                  <a:gd name="T24" fmla="*/ 0 w 33"/>
                  <a:gd name="T25" fmla="*/ 0 h 21"/>
                  <a:gd name="T26" fmla="*/ 0 w 33"/>
                  <a:gd name="T27" fmla="*/ 0 h 21"/>
                  <a:gd name="T28" fmla="*/ 0 w 33"/>
                  <a:gd name="T29" fmla="*/ 0 h 21"/>
                  <a:gd name="T30" fmla="*/ 0 w 33"/>
                  <a:gd name="T31" fmla="*/ 0 h 21"/>
                  <a:gd name="T32" fmla="*/ 0 w 33"/>
                  <a:gd name="T33" fmla="*/ 0 h 21"/>
                  <a:gd name="T34" fmla="*/ 0 w 33"/>
                  <a:gd name="T35" fmla="*/ 0 h 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1"/>
                  <a:gd name="T56" fmla="*/ 33 w 33"/>
                  <a:gd name="T57" fmla="*/ 21 h 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1">
                    <a:moveTo>
                      <a:pt x="33" y="0"/>
                    </a:moveTo>
                    <a:lnTo>
                      <a:pt x="33" y="4"/>
                    </a:lnTo>
                    <a:lnTo>
                      <a:pt x="30" y="9"/>
                    </a:lnTo>
                    <a:lnTo>
                      <a:pt x="26" y="13"/>
                    </a:lnTo>
                    <a:lnTo>
                      <a:pt x="22" y="16"/>
                    </a:lnTo>
                    <a:lnTo>
                      <a:pt x="16" y="18"/>
                    </a:lnTo>
                    <a:lnTo>
                      <a:pt x="10" y="20"/>
                    </a:lnTo>
                    <a:lnTo>
                      <a:pt x="5" y="20"/>
                    </a:lnTo>
                    <a:lnTo>
                      <a:pt x="0" y="21"/>
                    </a:lnTo>
                    <a:lnTo>
                      <a:pt x="3" y="17"/>
                    </a:lnTo>
                    <a:lnTo>
                      <a:pt x="6" y="14"/>
                    </a:lnTo>
                    <a:lnTo>
                      <a:pt x="9" y="9"/>
                    </a:lnTo>
                    <a:lnTo>
                      <a:pt x="15" y="6"/>
                    </a:lnTo>
                    <a:lnTo>
                      <a:pt x="19" y="4"/>
                    </a:lnTo>
                    <a:lnTo>
                      <a:pt x="23" y="2"/>
                    </a:lnTo>
                    <a:lnTo>
                      <a:pt x="27" y="1"/>
                    </a:lnTo>
                    <a:lnTo>
                      <a:pt x="3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8" name="Freeform 117"/>
              <p:cNvSpPr>
                <a:spLocks/>
              </p:cNvSpPr>
              <p:nvPr/>
            </p:nvSpPr>
            <p:spPr bwMode="auto">
              <a:xfrm>
                <a:off x="6055" y="2291"/>
                <a:ext cx="48" cy="62"/>
              </a:xfrm>
              <a:custGeom>
                <a:avLst/>
                <a:gdLst>
                  <a:gd name="T0" fmla="*/ 0 w 115"/>
                  <a:gd name="T1" fmla="*/ 0 h 149"/>
                  <a:gd name="T2" fmla="*/ 0 w 115"/>
                  <a:gd name="T3" fmla="*/ 0 h 149"/>
                  <a:gd name="T4" fmla="*/ 0 w 115"/>
                  <a:gd name="T5" fmla="*/ 0 h 149"/>
                  <a:gd name="T6" fmla="*/ 0 w 115"/>
                  <a:gd name="T7" fmla="*/ 0 h 149"/>
                  <a:gd name="T8" fmla="*/ 0 w 115"/>
                  <a:gd name="T9" fmla="*/ 0 h 149"/>
                  <a:gd name="T10" fmla="*/ 0 w 115"/>
                  <a:gd name="T11" fmla="*/ 0 h 149"/>
                  <a:gd name="T12" fmla="*/ 0 w 115"/>
                  <a:gd name="T13" fmla="*/ 0 h 149"/>
                  <a:gd name="T14" fmla="*/ 0 w 115"/>
                  <a:gd name="T15" fmla="*/ 0 h 149"/>
                  <a:gd name="T16" fmla="*/ 0 w 115"/>
                  <a:gd name="T17" fmla="*/ 0 h 149"/>
                  <a:gd name="T18" fmla="*/ 0 w 115"/>
                  <a:gd name="T19" fmla="*/ 0 h 149"/>
                  <a:gd name="T20" fmla="*/ 0 w 115"/>
                  <a:gd name="T21" fmla="*/ 0 h 149"/>
                  <a:gd name="T22" fmla="*/ 0 w 115"/>
                  <a:gd name="T23" fmla="*/ 0 h 149"/>
                  <a:gd name="T24" fmla="*/ 0 w 115"/>
                  <a:gd name="T25" fmla="*/ 0 h 149"/>
                  <a:gd name="T26" fmla="*/ 0 w 115"/>
                  <a:gd name="T27" fmla="*/ 0 h 149"/>
                  <a:gd name="T28" fmla="*/ 0 w 115"/>
                  <a:gd name="T29" fmla="*/ 0 h 149"/>
                  <a:gd name="T30" fmla="*/ 0 w 115"/>
                  <a:gd name="T31" fmla="*/ 0 h 149"/>
                  <a:gd name="T32" fmla="*/ 0 w 115"/>
                  <a:gd name="T33" fmla="*/ 0 h 149"/>
                  <a:gd name="T34" fmla="*/ 0 w 115"/>
                  <a:gd name="T35" fmla="*/ 0 h 149"/>
                  <a:gd name="T36" fmla="*/ 0 w 115"/>
                  <a:gd name="T37" fmla="*/ 0 h 149"/>
                  <a:gd name="T38" fmla="*/ 0 w 115"/>
                  <a:gd name="T39" fmla="*/ 0 h 149"/>
                  <a:gd name="T40" fmla="*/ 0 w 115"/>
                  <a:gd name="T41" fmla="*/ 0 h 149"/>
                  <a:gd name="T42" fmla="*/ 0 w 115"/>
                  <a:gd name="T43" fmla="*/ 0 h 149"/>
                  <a:gd name="T44" fmla="*/ 0 w 115"/>
                  <a:gd name="T45" fmla="*/ 0 h 149"/>
                  <a:gd name="T46" fmla="*/ 0 w 115"/>
                  <a:gd name="T47" fmla="*/ 0 h 149"/>
                  <a:gd name="T48" fmla="*/ 0 w 115"/>
                  <a:gd name="T49" fmla="*/ 0 h 149"/>
                  <a:gd name="T50" fmla="*/ 0 w 115"/>
                  <a:gd name="T51" fmla="*/ 0 h 149"/>
                  <a:gd name="T52" fmla="*/ 0 w 115"/>
                  <a:gd name="T53" fmla="*/ 0 h 149"/>
                  <a:gd name="T54" fmla="*/ 0 w 115"/>
                  <a:gd name="T55" fmla="*/ 0 h 149"/>
                  <a:gd name="T56" fmla="*/ 0 w 115"/>
                  <a:gd name="T57" fmla="*/ 0 h 149"/>
                  <a:gd name="T58" fmla="*/ 0 w 115"/>
                  <a:gd name="T59" fmla="*/ 0 h 149"/>
                  <a:gd name="T60" fmla="*/ 0 w 115"/>
                  <a:gd name="T61" fmla="*/ 0 h 149"/>
                  <a:gd name="T62" fmla="*/ 0 w 115"/>
                  <a:gd name="T63" fmla="*/ 0 h 149"/>
                  <a:gd name="T64" fmla="*/ 0 w 115"/>
                  <a:gd name="T65" fmla="*/ 0 h 149"/>
                  <a:gd name="T66" fmla="*/ 0 w 115"/>
                  <a:gd name="T67" fmla="*/ 0 h 149"/>
                  <a:gd name="T68" fmla="*/ 0 w 115"/>
                  <a:gd name="T69" fmla="*/ 0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
                  <a:gd name="T106" fmla="*/ 0 h 149"/>
                  <a:gd name="T107" fmla="*/ 115 w 115"/>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 h="149">
                    <a:moveTo>
                      <a:pt x="90" y="0"/>
                    </a:moveTo>
                    <a:lnTo>
                      <a:pt x="95" y="3"/>
                    </a:lnTo>
                    <a:lnTo>
                      <a:pt x="97" y="9"/>
                    </a:lnTo>
                    <a:lnTo>
                      <a:pt x="97" y="14"/>
                    </a:lnTo>
                    <a:lnTo>
                      <a:pt x="96" y="24"/>
                    </a:lnTo>
                    <a:lnTo>
                      <a:pt x="94" y="31"/>
                    </a:lnTo>
                    <a:lnTo>
                      <a:pt x="91" y="39"/>
                    </a:lnTo>
                    <a:lnTo>
                      <a:pt x="89" y="47"/>
                    </a:lnTo>
                    <a:lnTo>
                      <a:pt x="88" y="54"/>
                    </a:lnTo>
                    <a:lnTo>
                      <a:pt x="91" y="52"/>
                    </a:lnTo>
                    <a:lnTo>
                      <a:pt x="95" y="51"/>
                    </a:lnTo>
                    <a:lnTo>
                      <a:pt x="100" y="50"/>
                    </a:lnTo>
                    <a:lnTo>
                      <a:pt x="105" y="51"/>
                    </a:lnTo>
                    <a:lnTo>
                      <a:pt x="105" y="52"/>
                    </a:lnTo>
                    <a:lnTo>
                      <a:pt x="97" y="58"/>
                    </a:lnTo>
                    <a:lnTo>
                      <a:pt x="92" y="63"/>
                    </a:lnTo>
                    <a:lnTo>
                      <a:pt x="87" y="68"/>
                    </a:lnTo>
                    <a:lnTo>
                      <a:pt x="84" y="73"/>
                    </a:lnTo>
                    <a:lnTo>
                      <a:pt x="80" y="78"/>
                    </a:lnTo>
                    <a:lnTo>
                      <a:pt x="78" y="83"/>
                    </a:lnTo>
                    <a:lnTo>
                      <a:pt x="76" y="87"/>
                    </a:lnTo>
                    <a:lnTo>
                      <a:pt x="76" y="90"/>
                    </a:lnTo>
                    <a:lnTo>
                      <a:pt x="78" y="95"/>
                    </a:lnTo>
                    <a:lnTo>
                      <a:pt x="86" y="98"/>
                    </a:lnTo>
                    <a:lnTo>
                      <a:pt x="90" y="97"/>
                    </a:lnTo>
                    <a:lnTo>
                      <a:pt x="97" y="95"/>
                    </a:lnTo>
                    <a:lnTo>
                      <a:pt x="105" y="91"/>
                    </a:lnTo>
                    <a:lnTo>
                      <a:pt x="115" y="88"/>
                    </a:lnTo>
                    <a:lnTo>
                      <a:pt x="108" y="96"/>
                    </a:lnTo>
                    <a:lnTo>
                      <a:pt x="100" y="104"/>
                    </a:lnTo>
                    <a:lnTo>
                      <a:pt x="90" y="109"/>
                    </a:lnTo>
                    <a:lnTo>
                      <a:pt x="82" y="116"/>
                    </a:lnTo>
                    <a:lnTo>
                      <a:pt x="76" y="118"/>
                    </a:lnTo>
                    <a:lnTo>
                      <a:pt x="71" y="120"/>
                    </a:lnTo>
                    <a:lnTo>
                      <a:pt x="67" y="122"/>
                    </a:lnTo>
                    <a:lnTo>
                      <a:pt x="61" y="125"/>
                    </a:lnTo>
                    <a:lnTo>
                      <a:pt x="56" y="126"/>
                    </a:lnTo>
                    <a:lnTo>
                      <a:pt x="51" y="128"/>
                    </a:lnTo>
                    <a:lnTo>
                      <a:pt x="46" y="131"/>
                    </a:lnTo>
                    <a:lnTo>
                      <a:pt x="40" y="134"/>
                    </a:lnTo>
                    <a:lnTo>
                      <a:pt x="34" y="135"/>
                    </a:lnTo>
                    <a:lnTo>
                      <a:pt x="29" y="137"/>
                    </a:lnTo>
                    <a:lnTo>
                      <a:pt x="24" y="137"/>
                    </a:lnTo>
                    <a:lnTo>
                      <a:pt x="19" y="140"/>
                    </a:lnTo>
                    <a:lnTo>
                      <a:pt x="13" y="142"/>
                    </a:lnTo>
                    <a:lnTo>
                      <a:pt x="9" y="144"/>
                    </a:lnTo>
                    <a:lnTo>
                      <a:pt x="4" y="146"/>
                    </a:lnTo>
                    <a:lnTo>
                      <a:pt x="0" y="149"/>
                    </a:lnTo>
                    <a:lnTo>
                      <a:pt x="2" y="142"/>
                    </a:lnTo>
                    <a:lnTo>
                      <a:pt x="4" y="134"/>
                    </a:lnTo>
                    <a:lnTo>
                      <a:pt x="9" y="127"/>
                    </a:lnTo>
                    <a:lnTo>
                      <a:pt x="13" y="120"/>
                    </a:lnTo>
                    <a:lnTo>
                      <a:pt x="19" y="113"/>
                    </a:lnTo>
                    <a:lnTo>
                      <a:pt x="25" y="107"/>
                    </a:lnTo>
                    <a:lnTo>
                      <a:pt x="31" y="100"/>
                    </a:lnTo>
                    <a:lnTo>
                      <a:pt x="38" y="94"/>
                    </a:lnTo>
                    <a:lnTo>
                      <a:pt x="45" y="87"/>
                    </a:lnTo>
                    <a:lnTo>
                      <a:pt x="51" y="80"/>
                    </a:lnTo>
                    <a:lnTo>
                      <a:pt x="57" y="71"/>
                    </a:lnTo>
                    <a:lnTo>
                      <a:pt x="63" y="65"/>
                    </a:lnTo>
                    <a:lnTo>
                      <a:pt x="68" y="56"/>
                    </a:lnTo>
                    <a:lnTo>
                      <a:pt x="71" y="48"/>
                    </a:lnTo>
                    <a:lnTo>
                      <a:pt x="74" y="38"/>
                    </a:lnTo>
                    <a:lnTo>
                      <a:pt x="76" y="29"/>
                    </a:lnTo>
                    <a:lnTo>
                      <a:pt x="79" y="21"/>
                    </a:lnTo>
                    <a:lnTo>
                      <a:pt x="81" y="13"/>
                    </a:lnTo>
                    <a:lnTo>
                      <a:pt x="84" y="5"/>
                    </a:lnTo>
                    <a:lnTo>
                      <a:pt x="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69" name="Freeform 118"/>
              <p:cNvSpPr>
                <a:spLocks/>
              </p:cNvSpPr>
              <p:nvPr/>
            </p:nvSpPr>
            <p:spPr bwMode="auto">
              <a:xfrm>
                <a:off x="5321" y="2292"/>
                <a:ext cx="458" cy="265"/>
              </a:xfrm>
              <a:custGeom>
                <a:avLst/>
                <a:gdLst>
                  <a:gd name="T0" fmla="*/ 0 w 1096"/>
                  <a:gd name="T1" fmla="*/ 0 h 633"/>
                  <a:gd name="T2" fmla="*/ 0 w 1096"/>
                  <a:gd name="T3" fmla="*/ 0 h 633"/>
                  <a:gd name="T4" fmla="*/ 0 w 1096"/>
                  <a:gd name="T5" fmla="*/ 0 h 633"/>
                  <a:gd name="T6" fmla="*/ 0 w 1096"/>
                  <a:gd name="T7" fmla="*/ 0 h 633"/>
                  <a:gd name="T8" fmla="*/ 0 w 1096"/>
                  <a:gd name="T9" fmla="*/ 0 h 633"/>
                  <a:gd name="T10" fmla="*/ 0 w 1096"/>
                  <a:gd name="T11" fmla="*/ 0 h 633"/>
                  <a:gd name="T12" fmla="*/ 0 w 1096"/>
                  <a:gd name="T13" fmla="*/ 0 h 633"/>
                  <a:gd name="T14" fmla="*/ 0 w 1096"/>
                  <a:gd name="T15" fmla="*/ 0 h 633"/>
                  <a:gd name="T16" fmla="*/ 0 w 1096"/>
                  <a:gd name="T17" fmla="*/ 0 h 633"/>
                  <a:gd name="T18" fmla="*/ 0 w 1096"/>
                  <a:gd name="T19" fmla="*/ 0 h 633"/>
                  <a:gd name="T20" fmla="*/ 0 w 1096"/>
                  <a:gd name="T21" fmla="*/ 0 h 633"/>
                  <a:gd name="T22" fmla="*/ 0 w 1096"/>
                  <a:gd name="T23" fmla="*/ 0 h 633"/>
                  <a:gd name="T24" fmla="*/ 0 w 1096"/>
                  <a:gd name="T25" fmla="*/ 0 h 633"/>
                  <a:gd name="T26" fmla="*/ 0 w 1096"/>
                  <a:gd name="T27" fmla="*/ 0 h 633"/>
                  <a:gd name="T28" fmla="*/ 0 w 1096"/>
                  <a:gd name="T29" fmla="*/ 0 h 633"/>
                  <a:gd name="T30" fmla="*/ 0 w 1096"/>
                  <a:gd name="T31" fmla="*/ 0 h 633"/>
                  <a:gd name="T32" fmla="*/ 0 w 1096"/>
                  <a:gd name="T33" fmla="*/ 0 h 633"/>
                  <a:gd name="T34" fmla="*/ 0 w 1096"/>
                  <a:gd name="T35" fmla="*/ 0 h 633"/>
                  <a:gd name="T36" fmla="*/ 0 w 1096"/>
                  <a:gd name="T37" fmla="*/ 0 h 633"/>
                  <a:gd name="T38" fmla="*/ 0 w 1096"/>
                  <a:gd name="T39" fmla="*/ 0 h 633"/>
                  <a:gd name="T40" fmla="*/ 0 w 1096"/>
                  <a:gd name="T41" fmla="*/ 0 h 633"/>
                  <a:gd name="T42" fmla="*/ 0 w 1096"/>
                  <a:gd name="T43" fmla="*/ 0 h 633"/>
                  <a:gd name="T44" fmla="*/ 0 w 1096"/>
                  <a:gd name="T45" fmla="*/ 0 h 633"/>
                  <a:gd name="T46" fmla="*/ 0 w 1096"/>
                  <a:gd name="T47" fmla="*/ 0 h 633"/>
                  <a:gd name="T48" fmla="*/ 0 w 1096"/>
                  <a:gd name="T49" fmla="*/ 0 h 633"/>
                  <a:gd name="T50" fmla="*/ 0 w 1096"/>
                  <a:gd name="T51" fmla="*/ 0 h 633"/>
                  <a:gd name="T52" fmla="*/ 0 w 1096"/>
                  <a:gd name="T53" fmla="*/ 0 h 633"/>
                  <a:gd name="T54" fmla="*/ 0 w 1096"/>
                  <a:gd name="T55" fmla="*/ 0 h 633"/>
                  <a:gd name="T56" fmla="*/ 0 w 1096"/>
                  <a:gd name="T57" fmla="*/ 0 h 633"/>
                  <a:gd name="T58" fmla="*/ 0 w 1096"/>
                  <a:gd name="T59" fmla="*/ 0 h 633"/>
                  <a:gd name="T60" fmla="*/ 0 w 1096"/>
                  <a:gd name="T61" fmla="*/ 0 h 633"/>
                  <a:gd name="T62" fmla="*/ 0 w 1096"/>
                  <a:gd name="T63" fmla="*/ 0 h 633"/>
                  <a:gd name="T64" fmla="*/ 0 w 1096"/>
                  <a:gd name="T65" fmla="*/ 0 h 633"/>
                  <a:gd name="T66" fmla="*/ 0 w 1096"/>
                  <a:gd name="T67" fmla="*/ 0 h 633"/>
                  <a:gd name="T68" fmla="*/ 0 w 1096"/>
                  <a:gd name="T69" fmla="*/ 0 h 633"/>
                  <a:gd name="T70" fmla="*/ 0 w 1096"/>
                  <a:gd name="T71" fmla="*/ 0 h 633"/>
                  <a:gd name="T72" fmla="*/ 0 w 1096"/>
                  <a:gd name="T73" fmla="*/ 0 h 633"/>
                  <a:gd name="T74" fmla="*/ 0 w 1096"/>
                  <a:gd name="T75" fmla="*/ 0 h 633"/>
                  <a:gd name="T76" fmla="*/ 0 w 1096"/>
                  <a:gd name="T77" fmla="*/ 0 h 633"/>
                  <a:gd name="T78" fmla="*/ 0 w 1096"/>
                  <a:gd name="T79" fmla="*/ 0 h 633"/>
                  <a:gd name="T80" fmla="*/ 0 w 1096"/>
                  <a:gd name="T81" fmla="*/ 0 h 633"/>
                  <a:gd name="T82" fmla="*/ 0 w 1096"/>
                  <a:gd name="T83" fmla="*/ 0 h 633"/>
                  <a:gd name="T84" fmla="*/ 0 w 1096"/>
                  <a:gd name="T85" fmla="*/ 0 h 633"/>
                  <a:gd name="T86" fmla="*/ 0 w 1096"/>
                  <a:gd name="T87" fmla="*/ 0 h 633"/>
                  <a:gd name="T88" fmla="*/ 0 w 1096"/>
                  <a:gd name="T89" fmla="*/ 0 h 633"/>
                  <a:gd name="T90" fmla="*/ 0 w 1096"/>
                  <a:gd name="T91" fmla="*/ 0 h 633"/>
                  <a:gd name="T92" fmla="*/ 0 w 1096"/>
                  <a:gd name="T93" fmla="*/ 0 h 633"/>
                  <a:gd name="T94" fmla="*/ 0 w 1096"/>
                  <a:gd name="T95" fmla="*/ 0 h 633"/>
                  <a:gd name="T96" fmla="*/ 0 w 1096"/>
                  <a:gd name="T97" fmla="*/ 0 h 633"/>
                  <a:gd name="T98" fmla="*/ 0 w 1096"/>
                  <a:gd name="T99" fmla="*/ 0 h 633"/>
                  <a:gd name="T100" fmla="*/ 0 w 1096"/>
                  <a:gd name="T101" fmla="*/ 0 h 633"/>
                  <a:gd name="T102" fmla="*/ 0 w 1096"/>
                  <a:gd name="T103" fmla="*/ 0 h 633"/>
                  <a:gd name="T104" fmla="*/ 0 w 1096"/>
                  <a:gd name="T105" fmla="*/ 0 h 633"/>
                  <a:gd name="T106" fmla="*/ 0 w 1096"/>
                  <a:gd name="T107" fmla="*/ 0 h 633"/>
                  <a:gd name="T108" fmla="*/ 0 w 1096"/>
                  <a:gd name="T109" fmla="*/ 0 h 633"/>
                  <a:gd name="T110" fmla="*/ 0 w 1096"/>
                  <a:gd name="T111" fmla="*/ 0 h 633"/>
                  <a:gd name="T112" fmla="*/ 0 w 1096"/>
                  <a:gd name="T113" fmla="*/ 0 h 633"/>
                  <a:gd name="T114" fmla="*/ 0 w 1096"/>
                  <a:gd name="T115" fmla="*/ 0 h 6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96"/>
                  <a:gd name="T175" fmla="*/ 0 h 633"/>
                  <a:gd name="T176" fmla="*/ 1096 w 1096"/>
                  <a:gd name="T177" fmla="*/ 633 h 6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96" h="633">
                    <a:moveTo>
                      <a:pt x="917" y="0"/>
                    </a:moveTo>
                    <a:lnTo>
                      <a:pt x="926" y="0"/>
                    </a:lnTo>
                    <a:lnTo>
                      <a:pt x="934" y="2"/>
                    </a:lnTo>
                    <a:lnTo>
                      <a:pt x="943" y="2"/>
                    </a:lnTo>
                    <a:lnTo>
                      <a:pt x="953" y="3"/>
                    </a:lnTo>
                    <a:lnTo>
                      <a:pt x="962" y="3"/>
                    </a:lnTo>
                    <a:lnTo>
                      <a:pt x="971" y="3"/>
                    </a:lnTo>
                    <a:lnTo>
                      <a:pt x="981" y="3"/>
                    </a:lnTo>
                    <a:lnTo>
                      <a:pt x="991" y="3"/>
                    </a:lnTo>
                    <a:lnTo>
                      <a:pt x="1000" y="3"/>
                    </a:lnTo>
                    <a:lnTo>
                      <a:pt x="1009" y="3"/>
                    </a:lnTo>
                    <a:lnTo>
                      <a:pt x="1018" y="3"/>
                    </a:lnTo>
                    <a:lnTo>
                      <a:pt x="1027" y="4"/>
                    </a:lnTo>
                    <a:lnTo>
                      <a:pt x="1035" y="5"/>
                    </a:lnTo>
                    <a:lnTo>
                      <a:pt x="1043" y="7"/>
                    </a:lnTo>
                    <a:lnTo>
                      <a:pt x="1050" y="9"/>
                    </a:lnTo>
                    <a:lnTo>
                      <a:pt x="1058" y="13"/>
                    </a:lnTo>
                    <a:lnTo>
                      <a:pt x="1060" y="7"/>
                    </a:lnTo>
                    <a:lnTo>
                      <a:pt x="1063" y="6"/>
                    </a:lnTo>
                    <a:lnTo>
                      <a:pt x="1067" y="7"/>
                    </a:lnTo>
                    <a:lnTo>
                      <a:pt x="1074" y="10"/>
                    </a:lnTo>
                    <a:lnTo>
                      <a:pt x="1079" y="15"/>
                    </a:lnTo>
                    <a:lnTo>
                      <a:pt x="1084" y="20"/>
                    </a:lnTo>
                    <a:lnTo>
                      <a:pt x="1090" y="22"/>
                    </a:lnTo>
                    <a:lnTo>
                      <a:pt x="1096" y="23"/>
                    </a:lnTo>
                    <a:lnTo>
                      <a:pt x="1095" y="28"/>
                    </a:lnTo>
                    <a:lnTo>
                      <a:pt x="1094" y="33"/>
                    </a:lnTo>
                    <a:lnTo>
                      <a:pt x="1092" y="38"/>
                    </a:lnTo>
                    <a:lnTo>
                      <a:pt x="1090" y="44"/>
                    </a:lnTo>
                    <a:lnTo>
                      <a:pt x="1085" y="47"/>
                    </a:lnTo>
                    <a:lnTo>
                      <a:pt x="1082" y="51"/>
                    </a:lnTo>
                    <a:lnTo>
                      <a:pt x="1076" y="55"/>
                    </a:lnTo>
                    <a:lnTo>
                      <a:pt x="1072" y="58"/>
                    </a:lnTo>
                    <a:lnTo>
                      <a:pt x="1065" y="60"/>
                    </a:lnTo>
                    <a:lnTo>
                      <a:pt x="1059" y="63"/>
                    </a:lnTo>
                    <a:lnTo>
                      <a:pt x="1053" y="64"/>
                    </a:lnTo>
                    <a:lnTo>
                      <a:pt x="1047" y="66"/>
                    </a:lnTo>
                    <a:lnTo>
                      <a:pt x="1041" y="67"/>
                    </a:lnTo>
                    <a:lnTo>
                      <a:pt x="1035" y="68"/>
                    </a:lnTo>
                    <a:lnTo>
                      <a:pt x="1029" y="68"/>
                    </a:lnTo>
                    <a:lnTo>
                      <a:pt x="1024" y="69"/>
                    </a:lnTo>
                    <a:lnTo>
                      <a:pt x="1018" y="66"/>
                    </a:lnTo>
                    <a:lnTo>
                      <a:pt x="1012" y="63"/>
                    </a:lnTo>
                    <a:lnTo>
                      <a:pt x="1005" y="60"/>
                    </a:lnTo>
                    <a:lnTo>
                      <a:pt x="1001" y="58"/>
                    </a:lnTo>
                    <a:lnTo>
                      <a:pt x="993" y="56"/>
                    </a:lnTo>
                    <a:lnTo>
                      <a:pt x="988" y="54"/>
                    </a:lnTo>
                    <a:lnTo>
                      <a:pt x="982" y="52"/>
                    </a:lnTo>
                    <a:lnTo>
                      <a:pt x="976" y="51"/>
                    </a:lnTo>
                    <a:lnTo>
                      <a:pt x="969" y="49"/>
                    </a:lnTo>
                    <a:lnTo>
                      <a:pt x="963" y="48"/>
                    </a:lnTo>
                    <a:lnTo>
                      <a:pt x="956" y="47"/>
                    </a:lnTo>
                    <a:lnTo>
                      <a:pt x="950" y="47"/>
                    </a:lnTo>
                    <a:lnTo>
                      <a:pt x="944" y="47"/>
                    </a:lnTo>
                    <a:lnTo>
                      <a:pt x="937" y="47"/>
                    </a:lnTo>
                    <a:lnTo>
                      <a:pt x="930" y="47"/>
                    </a:lnTo>
                    <a:lnTo>
                      <a:pt x="925" y="47"/>
                    </a:lnTo>
                    <a:lnTo>
                      <a:pt x="929" y="49"/>
                    </a:lnTo>
                    <a:lnTo>
                      <a:pt x="933" y="52"/>
                    </a:lnTo>
                    <a:lnTo>
                      <a:pt x="938" y="55"/>
                    </a:lnTo>
                    <a:lnTo>
                      <a:pt x="945" y="57"/>
                    </a:lnTo>
                    <a:lnTo>
                      <a:pt x="949" y="60"/>
                    </a:lnTo>
                    <a:lnTo>
                      <a:pt x="954" y="63"/>
                    </a:lnTo>
                    <a:lnTo>
                      <a:pt x="961" y="65"/>
                    </a:lnTo>
                    <a:lnTo>
                      <a:pt x="967" y="67"/>
                    </a:lnTo>
                    <a:lnTo>
                      <a:pt x="972" y="70"/>
                    </a:lnTo>
                    <a:lnTo>
                      <a:pt x="978" y="73"/>
                    </a:lnTo>
                    <a:lnTo>
                      <a:pt x="983" y="76"/>
                    </a:lnTo>
                    <a:lnTo>
                      <a:pt x="989" y="78"/>
                    </a:lnTo>
                    <a:lnTo>
                      <a:pt x="994" y="81"/>
                    </a:lnTo>
                    <a:lnTo>
                      <a:pt x="1001" y="83"/>
                    </a:lnTo>
                    <a:lnTo>
                      <a:pt x="1006" y="85"/>
                    </a:lnTo>
                    <a:lnTo>
                      <a:pt x="1012" y="89"/>
                    </a:lnTo>
                    <a:lnTo>
                      <a:pt x="1006" y="92"/>
                    </a:lnTo>
                    <a:lnTo>
                      <a:pt x="1001" y="95"/>
                    </a:lnTo>
                    <a:lnTo>
                      <a:pt x="994" y="95"/>
                    </a:lnTo>
                    <a:lnTo>
                      <a:pt x="988" y="95"/>
                    </a:lnTo>
                    <a:lnTo>
                      <a:pt x="981" y="94"/>
                    </a:lnTo>
                    <a:lnTo>
                      <a:pt x="973" y="92"/>
                    </a:lnTo>
                    <a:lnTo>
                      <a:pt x="966" y="88"/>
                    </a:lnTo>
                    <a:lnTo>
                      <a:pt x="959" y="85"/>
                    </a:lnTo>
                    <a:lnTo>
                      <a:pt x="950" y="82"/>
                    </a:lnTo>
                    <a:lnTo>
                      <a:pt x="943" y="79"/>
                    </a:lnTo>
                    <a:lnTo>
                      <a:pt x="935" y="76"/>
                    </a:lnTo>
                    <a:lnTo>
                      <a:pt x="927" y="73"/>
                    </a:lnTo>
                    <a:lnTo>
                      <a:pt x="919" y="70"/>
                    </a:lnTo>
                    <a:lnTo>
                      <a:pt x="911" y="68"/>
                    </a:lnTo>
                    <a:lnTo>
                      <a:pt x="904" y="68"/>
                    </a:lnTo>
                    <a:lnTo>
                      <a:pt x="897" y="69"/>
                    </a:lnTo>
                    <a:lnTo>
                      <a:pt x="891" y="68"/>
                    </a:lnTo>
                    <a:lnTo>
                      <a:pt x="887" y="68"/>
                    </a:lnTo>
                    <a:lnTo>
                      <a:pt x="882" y="68"/>
                    </a:lnTo>
                    <a:lnTo>
                      <a:pt x="878" y="68"/>
                    </a:lnTo>
                    <a:lnTo>
                      <a:pt x="870" y="67"/>
                    </a:lnTo>
                    <a:lnTo>
                      <a:pt x="861" y="67"/>
                    </a:lnTo>
                    <a:lnTo>
                      <a:pt x="852" y="65"/>
                    </a:lnTo>
                    <a:lnTo>
                      <a:pt x="843" y="65"/>
                    </a:lnTo>
                    <a:lnTo>
                      <a:pt x="834" y="64"/>
                    </a:lnTo>
                    <a:lnTo>
                      <a:pt x="826" y="66"/>
                    </a:lnTo>
                    <a:lnTo>
                      <a:pt x="828" y="67"/>
                    </a:lnTo>
                    <a:lnTo>
                      <a:pt x="832" y="69"/>
                    </a:lnTo>
                    <a:lnTo>
                      <a:pt x="835" y="71"/>
                    </a:lnTo>
                    <a:lnTo>
                      <a:pt x="842" y="74"/>
                    </a:lnTo>
                    <a:lnTo>
                      <a:pt x="847" y="76"/>
                    </a:lnTo>
                    <a:lnTo>
                      <a:pt x="853" y="78"/>
                    </a:lnTo>
                    <a:lnTo>
                      <a:pt x="860" y="80"/>
                    </a:lnTo>
                    <a:lnTo>
                      <a:pt x="868" y="83"/>
                    </a:lnTo>
                    <a:lnTo>
                      <a:pt x="874" y="84"/>
                    </a:lnTo>
                    <a:lnTo>
                      <a:pt x="881" y="85"/>
                    </a:lnTo>
                    <a:lnTo>
                      <a:pt x="888" y="88"/>
                    </a:lnTo>
                    <a:lnTo>
                      <a:pt x="894" y="91"/>
                    </a:lnTo>
                    <a:lnTo>
                      <a:pt x="899" y="93"/>
                    </a:lnTo>
                    <a:lnTo>
                      <a:pt x="905" y="95"/>
                    </a:lnTo>
                    <a:lnTo>
                      <a:pt x="909" y="97"/>
                    </a:lnTo>
                    <a:lnTo>
                      <a:pt x="912" y="100"/>
                    </a:lnTo>
                    <a:lnTo>
                      <a:pt x="915" y="103"/>
                    </a:lnTo>
                    <a:lnTo>
                      <a:pt x="916" y="108"/>
                    </a:lnTo>
                    <a:lnTo>
                      <a:pt x="913" y="111"/>
                    </a:lnTo>
                    <a:lnTo>
                      <a:pt x="911" y="114"/>
                    </a:lnTo>
                    <a:lnTo>
                      <a:pt x="908" y="116"/>
                    </a:lnTo>
                    <a:lnTo>
                      <a:pt x="904" y="119"/>
                    </a:lnTo>
                    <a:lnTo>
                      <a:pt x="894" y="118"/>
                    </a:lnTo>
                    <a:lnTo>
                      <a:pt x="886" y="117"/>
                    </a:lnTo>
                    <a:lnTo>
                      <a:pt x="880" y="116"/>
                    </a:lnTo>
                    <a:lnTo>
                      <a:pt x="875" y="115"/>
                    </a:lnTo>
                    <a:lnTo>
                      <a:pt x="870" y="115"/>
                    </a:lnTo>
                    <a:lnTo>
                      <a:pt x="865" y="114"/>
                    </a:lnTo>
                    <a:lnTo>
                      <a:pt x="859" y="112"/>
                    </a:lnTo>
                    <a:lnTo>
                      <a:pt x="852" y="110"/>
                    </a:lnTo>
                    <a:lnTo>
                      <a:pt x="847" y="108"/>
                    </a:lnTo>
                    <a:lnTo>
                      <a:pt x="842" y="106"/>
                    </a:lnTo>
                    <a:lnTo>
                      <a:pt x="834" y="104"/>
                    </a:lnTo>
                    <a:lnTo>
                      <a:pt x="830" y="103"/>
                    </a:lnTo>
                    <a:lnTo>
                      <a:pt x="823" y="102"/>
                    </a:lnTo>
                    <a:lnTo>
                      <a:pt x="817" y="100"/>
                    </a:lnTo>
                    <a:lnTo>
                      <a:pt x="813" y="98"/>
                    </a:lnTo>
                    <a:lnTo>
                      <a:pt x="807" y="96"/>
                    </a:lnTo>
                    <a:lnTo>
                      <a:pt x="802" y="95"/>
                    </a:lnTo>
                    <a:lnTo>
                      <a:pt x="797" y="94"/>
                    </a:lnTo>
                    <a:lnTo>
                      <a:pt x="793" y="92"/>
                    </a:lnTo>
                    <a:lnTo>
                      <a:pt x="787" y="91"/>
                    </a:lnTo>
                    <a:lnTo>
                      <a:pt x="782" y="89"/>
                    </a:lnTo>
                    <a:lnTo>
                      <a:pt x="777" y="89"/>
                    </a:lnTo>
                    <a:lnTo>
                      <a:pt x="773" y="87"/>
                    </a:lnTo>
                    <a:lnTo>
                      <a:pt x="767" y="86"/>
                    </a:lnTo>
                    <a:lnTo>
                      <a:pt x="762" y="85"/>
                    </a:lnTo>
                    <a:lnTo>
                      <a:pt x="757" y="85"/>
                    </a:lnTo>
                    <a:lnTo>
                      <a:pt x="748" y="84"/>
                    </a:lnTo>
                    <a:lnTo>
                      <a:pt x="740" y="84"/>
                    </a:lnTo>
                    <a:lnTo>
                      <a:pt x="733" y="83"/>
                    </a:lnTo>
                    <a:lnTo>
                      <a:pt x="726" y="84"/>
                    </a:lnTo>
                    <a:lnTo>
                      <a:pt x="720" y="85"/>
                    </a:lnTo>
                    <a:lnTo>
                      <a:pt x="715" y="87"/>
                    </a:lnTo>
                    <a:lnTo>
                      <a:pt x="709" y="90"/>
                    </a:lnTo>
                    <a:lnTo>
                      <a:pt x="704" y="95"/>
                    </a:lnTo>
                    <a:lnTo>
                      <a:pt x="699" y="99"/>
                    </a:lnTo>
                    <a:lnTo>
                      <a:pt x="697" y="104"/>
                    </a:lnTo>
                    <a:lnTo>
                      <a:pt x="702" y="104"/>
                    </a:lnTo>
                    <a:lnTo>
                      <a:pt x="710" y="105"/>
                    </a:lnTo>
                    <a:lnTo>
                      <a:pt x="716" y="106"/>
                    </a:lnTo>
                    <a:lnTo>
                      <a:pt x="722" y="108"/>
                    </a:lnTo>
                    <a:lnTo>
                      <a:pt x="729" y="109"/>
                    </a:lnTo>
                    <a:lnTo>
                      <a:pt x="737" y="111"/>
                    </a:lnTo>
                    <a:lnTo>
                      <a:pt x="743" y="113"/>
                    </a:lnTo>
                    <a:lnTo>
                      <a:pt x="751" y="115"/>
                    </a:lnTo>
                    <a:lnTo>
                      <a:pt x="757" y="117"/>
                    </a:lnTo>
                    <a:lnTo>
                      <a:pt x="764" y="120"/>
                    </a:lnTo>
                    <a:lnTo>
                      <a:pt x="771" y="122"/>
                    </a:lnTo>
                    <a:lnTo>
                      <a:pt x="778" y="124"/>
                    </a:lnTo>
                    <a:lnTo>
                      <a:pt x="786" y="127"/>
                    </a:lnTo>
                    <a:lnTo>
                      <a:pt x="793" y="130"/>
                    </a:lnTo>
                    <a:lnTo>
                      <a:pt x="799" y="133"/>
                    </a:lnTo>
                    <a:lnTo>
                      <a:pt x="807" y="137"/>
                    </a:lnTo>
                    <a:lnTo>
                      <a:pt x="801" y="144"/>
                    </a:lnTo>
                    <a:lnTo>
                      <a:pt x="795" y="151"/>
                    </a:lnTo>
                    <a:lnTo>
                      <a:pt x="786" y="153"/>
                    </a:lnTo>
                    <a:lnTo>
                      <a:pt x="778" y="155"/>
                    </a:lnTo>
                    <a:lnTo>
                      <a:pt x="768" y="154"/>
                    </a:lnTo>
                    <a:lnTo>
                      <a:pt x="758" y="152"/>
                    </a:lnTo>
                    <a:lnTo>
                      <a:pt x="748" y="149"/>
                    </a:lnTo>
                    <a:lnTo>
                      <a:pt x="737" y="145"/>
                    </a:lnTo>
                    <a:lnTo>
                      <a:pt x="724" y="140"/>
                    </a:lnTo>
                    <a:lnTo>
                      <a:pt x="713" y="136"/>
                    </a:lnTo>
                    <a:lnTo>
                      <a:pt x="701" y="133"/>
                    </a:lnTo>
                    <a:lnTo>
                      <a:pt x="690" y="130"/>
                    </a:lnTo>
                    <a:lnTo>
                      <a:pt x="679" y="127"/>
                    </a:lnTo>
                    <a:lnTo>
                      <a:pt x="668" y="128"/>
                    </a:lnTo>
                    <a:lnTo>
                      <a:pt x="658" y="130"/>
                    </a:lnTo>
                    <a:lnTo>
                      <a:pt x="649" y="135"/>
                    </a:lnTo>
                    <a:lnTo>
                      <a:pt x="642" y="134"/>
                    </a:lnTo>
                    <a:lnTo>
                      <a:pt x="635" y="134"/>
                    </a:lnTo>
                    <a:lnTo>
                      <a:pt x="626" y="134"/>
                    </a:lnTo>
                    <a:lnTo>
                      <a:pt x="620" y="137"/>
                    </a:lnTo>
                    <a:lnTo>
                      <a:pt x="626" y="142"/>
                    </a:lnTo>
                    <a:lnTo>
                      <a:pt x="636" y="144"/>
                    </a:lnTo>
                    <a:lnTo>
                      <a:pt x="642" y="145"/>
                    </a:lnTo>
                    <a:lnTo>
                      <a:pt x="646" y="146"/>
                    </a:lnTo>
                    <a:lnTo>
                      <a:pt x="652" y="147"/>
                    </a:lnTo>
                    <a:lnTo>
                      <a:pt x="658" y="148"/>
                    </a:lnTo>
                    <a:lnTo>
                      <a:pt x="663" y="148"/>
                    </a:lnTo>
                    <a:lnTo>
                      <a:pt x="668" y="148"/>
                    </a:lnTo>
                    <a:lnTo>
                      <a:pt x="673" y="148"/>
                    </a:lnTo>
                    <a:lnTo>
                      <a:pt x="679" y="149"/>
                    </a:lnTo>
                    <a:lnTo>
                      <a:pt x="682" y="149"/>
                    </a:lnTo>
                    <a:lnTo>
                      <a:pt x="688" y="151"/>
                    </a:lnTo>
                    <a:lnTo>
                      <a:pt x="693" y="152"/>
                    </a:lnTo>
                    <a:lnTo>
                      <a:pt x="699" y="154"/>
                    </a:lnTo>
                    <a:lnTo>
                      <a:pt x="689" y="159"/>
                    </a:lnTo>
                    <a:lnTo>
                      <a:pt x="680" y="164"/>
                    </a:lnTo>
                    <a:lnTo>
                      <a:pt x="669" y="166"/>
                    </a:lnTo>
                    <a:lnTo>
                      <a:pt x="660" y="168"/>
                    </a:lnTo>
                    <a:lnTo>
                      <a:pt x="648" y="167"/>
                    </a:lnTo>
                    <a:lnTo>
                      <a:pt x="638" y="167"/>
                    </a:lnTo>
                    <a:lnTo>
                      <a:pt x="626" y="165"/>
                    </a:lnTo>
                    <a:lnTo>
                      <a:pt x="617" y="164"/>
                    </a:lnTo>
                    <a:lnTo>
                      <a:pt x="604" y="161"/>
                    </a:lnTo>
                    <a:lnTo>
                      <a:pt x="593" y="159"/>
                    </a:lnTo>
                    <a:lnTo>
                      <a:pt x="581" y="158"/>
                    </a:lnTo>
                    <a:lnTo>
                      <a:pt x="570" y="158"/>
                    </a:lnTo>
                    <a:lnTo>
                      <a:pt x="559" y="158"/>
                    </a:lnTo>
                    <a:lnTo>
                      <a:pt x="547" y="159"/>
                    </a:lnTo>
                    <a:lnTo>
                      <a:pt x="537" y="161"/>
                    </a:lnTo>
                    <a:lnTo>
                      <a:pt x="527" y="168"/>
                    </a:lnTo>
                    <a:lnTo>
                      <a:pt x="531" y="169"/>
                    </a:lnTo>
                    <a:lnTo>
                      <a:pt x="537" y="171"/>
                    </a:lnTo>
                    <a:lnTo>
                      <a:pt x="544" y="172"/>
                    </a:lnTo>
                    <a:lnTo>
                      <a:pt x="552" y="172"/>
                    </a:lnTo>
                    <a:lnTo>
                      <a:pt x="560" y="172"/>
                    </a:lnTo>
                    <a:lnTo>
                      <a:pt x="568" y="173"/>
                    </a:lnTo>
                    <a:lnTo>
                      <a:pt x="577" y="174"/>
                    </a:lnTo>
                    <a:lnTo>
                      <a:pt x="585" y="177"/>
                    </a:lnTo>
                    <a:lnTo>
                      <a:pt x="592" y="178"/>
                    </a:lnTo>
                    <a:lnTo>
                      <a:pt x="599" y="180"/>
                    </a:lnTo>
                    <a:lnTo>
                      <a:pt x="605" y="182"/>
                    </a:lnTo>
                    <a:lnTo>
                      <a:pt x="610" y="188"/>
                    </a:lnTo>
                    <a:lnTo>
                      <a:pt x="613" y="192"/>
                    </a:lnTo>
                    <a:lnTo>
                      <a:pt x="616" y="199"/>
                    </a:lnTo>
                    <a:lnTo>
                      <a:pt x="616" y="206"/>
                    </a:lnTo>
                    <a:lnTo>
                      <a:pt x="613" y="216"/>
                    </a:lnTo>
                    <a:lnTo>
                      <a:pt x="606" y="212"/>
                    </a:lnTo>
                    <a:lnTo>
                      <a:pt x="600" y="209"/>
                    </a:lnTo>
                    <a:lnTo>
                      <a:pt x="594" y="208"/>
                    </a:lnTo>
                    <a:lnTo>
                      <a:pt x="588" y="207"/>
                    </a:lnTo>
                    <a:lnTo>
                      <a:pt x="581" y="206"/>
                    </a:lnTo>
                    <a:lnTo>
                      <a:pt x="575" y="205"/>
                    </a:lnTo>
                    <a:lnTo>
                      <a:pt x="569" y="205"/>
                    </a:lnTo>
                    <a:lnTo>
                      <a:pt x="563" y="206"/>
                    </a:lnTo>
                    <a:lnTo>
                      <a:pt x="556" y="206"/>
                    </a:lnTo>
                    <a:lnTo>
                      <a:pt x="550" y="207"/>
                    </a:lnTo>
                    <a:lnTo>
                      <a:pt x="543" y="208"/>
                    </a:lnTo>
                    <a:lnTo>
                      <a:pt x="537" y="209"/>
                    </a:lnTo>
                    <a:lnTo>
                      <a:pt x="530" y="210"/>
                    </a:lnTo>
                    <a:lnTo>
                      <a:pt x="524" y="212"/>
                    </a:lnTo>
                    <a:lnTo>
                      <a:pt x="518" y="213"/>
                    </a:lnTo>
                    <a:lnTo>
                      <a:pt x="513" y="216"/>
                    </a:lnTo>
                    <a:lnTo>
                      <a:pt x="518" y="218"/>
                    </a:lnTo>
                    <a:lnTo>
                      <a:pt x="524" y="221"/>
                    </a:lnTo>
                    <a:lnTo>
                      <a:pt x="528" y="224"/>
                    </a:lnTo>
                    <a:lnTo>
                      <a:pt x="533" y="228"/>
                    </a:lnTo>
                    <a:lnTo>
                      <a:pt x="538" y="230"/>
                    </a:lnTo>
                    <a:lnTo>
                      <a:pt x="543" y="234"/>
                    </a:lnTo>
                    <a:lnTo>
                      <a:pt x="548" y="237"/>
                    </a:lnTo>
                    <a:lnTo>
                      <a:pt x="553" y="241"/>
                    </a:lnTo>
                    <a:lnTo>
                      <a:pt x="559" y="244"/>
                    </a:lnTo>
                    <a:lnTo>
                      <a:pt x="564" y="247"/>
                    </a:lnTo>
                    <a:lnTo>
                      <a:pt x="569" y="251"/>
                    </a:lnTo>
                    <a:lnTo>
                      <a:pt x="574" y="254"/>
                    </a:lnTo>
                    <a:lnTo>
                      <a:pt x="580" y="257"/>
                    </a:lnTo>
                    <a:lnTo>
                      <a:pt x="585" y="262"/>
                    </a:lnTo>
                    <a:lnTo>
                      <a:pt x="590" y="266"/>
                    </a:lnTo>
                    <a:lnTo>
                      <a:pt x="597" y="270"/>
                    </a:lnTo>
                    <a:lnTo>
                      <a:pt x="587" y="270"/>
                    </a:lnTo>
                    <a:lnTo>
                      <a:pt x="579" y="270"/>
                    </a:lnTo>
                    <a:lnTo>
                      <a:pt x="570" y="268"/>
                    </a:lnTo>
                    <a:lnTo>
                      <a:pt x="562" y="266"/>
                    </a:lnTo>
                    <a:lnTo>
                      <a:pt x="554" y="262"/>
                    </a:lnTo>
                    <a:lnTo>
                      <a:pt x="546" y="259"/>
                    </a:lnTo>
                    <a:lnTo>
                      <a:pt x="539" y="255"/>
                    </a:lnTo>
                    <a:lnTo>
                      <a:pt x="531" y="253"/>
                    </a:lnTo>
                    <a:lnTo>
                      <a:pt x="523" y="248"/>
                    </a:lnTo>
                    <a:lnTo>
                      <a:pt x="514" y="245"/>
                    </a:lnTo>
                    <a:lnTo>
                      <a:pt x="506" y="242"/>
                    </a:lnTo>
                    <a:lnTo>
                      <a:pt x="498" y="240"/>
                    </a:lnTo>
                    <a:lnTo>
                      <a:pt x="489" y="238"/>
                    </a:lnTo>
                    <a:lnTo>
                      <a:pt x="482" y="238"/>
                    </a:lnTo>
                    <a:lnTo>
                      <a:pt x="473" y="240"/>
                    </a:lnTo>
                    <a:lnTo>
                      <a:pt x="466" y="244"/>
                    </a:lnTo>
                    <a:lnTo>
                      <a:pt x="468" y="250"/>
                    </a:lnTo>
                    <a:lnTo>
                      <a:pt x="471" y="255"/>
                    </a:lnTo>
                    <a:lnTo>
                      <a:pt x="476" y="259"/>
                    </a:lnTo>
                    <a:lnTo>
                      <a:pt x="482" y="265"/>
                    </a:lnTo>
                    <a:lnTo>
                      <a:pt x="487" y="267"/>
                    </a:lnTo>
                    <a:lnTo>
                      <a:pt x="493" y="270"/>
                    </a:lnTo>
                    <a:lnTo>
                      <a:pt x="499" y="273"/>
                    </a:lnTo>
                    <a:lnTo>
                      <a:pt x="506" y="275"/>
                    </a:lnTo>
                    <a:lnTo>
                      <a:pt x="512" y="277"/>
                    </a:lnTo>
                    <a:lnTo>
                      <a:pt x="518" y="280"/>
                    </a:lnTo>
                    <a:lnTo>
                      <a:pt x="524" y="283"/>
                    </a:lnTo>
                    <a:lnTo>
                      <a:pt x="531" y="286"/>
                    </a:lnTo>
                    <a:lnTo>
                      <a:pt x="536" y="289"/>
                    </a:lnTo>
                    <a:lnTo>
                      <a:pt x="542" y="293"/>
                    </a:lnTo>
                    <a:lnTo>
                      <a:pt x="545" y="298"/>
                    </a:lnTo>
                    <a:lnTo>
                      <a:pt x="549" y="305"/>
                    </a:lnTo>
                    <a:lnTo>
                      <a:pt x="540" y="304"/>
                    </a:lnTo>
                    <a:lnTo>
                      <a:pt x="531" y="303"/>
                    </a:lnTo>
                    <a:lnTo>
                      <a:pt x="524" y="300"/>
                    </a:lnTo>
                    <a:lnTo>
                      <a:pt x="515" y="298"/>
                    </a:lnTo>
                    <a:lnTo>
                      <a:pt x="508" y="294"/>
                    </a:lnTo>
                    <a:lnTo>
                      <a:pt x="500" y="292"/>
                    </a:lnTo>
                    <a:lnTo>
                      <a:pt x="492" y="288"/>
                    </a:lnTo>
                    <a:lnTo>
                      <a:pt x="486" y="285"/>
                    </a:lnTo>
                    <a:lnTo>
                      <a:pt x="477" y="279"/>
                    </a:lnTo>
                    <a:lnTo>
                      <a:pt x="470" y="275"/>
                    </a:lnTo>
                    <a:lnTo>
                      <a:pt x="462" y="272"/>
                    </a:lnTo>
                    <a:lnTo>
                      <a:pt x="455" y="269"/>
                    </a:lnTo>
                    <a:lnTo>
                      <a:pt x="447" y="266"/>
                    </a:lnTo>
                    <a:lnTo>
                      <a:pt x="439" y="265"/>
                    </a:lnTo>
                    <a:lnTo>
                      <a:pt x="431" y="263"/>
                    </a:lnTo>
                    <a:lnTo>
                      <a:pt x="423" y="263"/>
                    </a:lnTo>
                    <a:lnTo>
                      <a:pt x="423" y="271"/>
                    </a:lnTo>
                    <a:lnTo>
                      <a:pt x="430" y="278"/>
                    </a:lnTo>
                    <a:lnTo>
                      <a:pt x="432" y="280"/>
                    </a:lnTo>
                    <a:lnTo>
                      <a:pt x="438" y="283"/>
                    </a:lnTo>
                    <a:lnTo>
                      <a:pt x="443" y="285"/>
                    </a:lnTo>
                    <a:lnTo>
                      <a:pt x="449" y="285"/>
                    </a:lnTo>
                    <a:lnTo>
                      <a:pt x="450" y="291"/>
                    </a:lnTo>
                    <a:lnTo>
                      <a:pt x="454" y="297"/>
                    </a:lnTo>
                    <a:lnTo>
                      <a:pt x="458" y="303"/>
                    </a:lnTo>
                    <a:lnTo>
                      <a:pt x="465" y="310"/>
                    </a:lnTo>
                    <a:lnTo>
                      <a:pt x="470" y="314"/>
                    </a:lnTo>
                    <a:lnTo>
                      <a:pt x="477" y="320"/>
                    </a:lnTo>
                    <a:lnTo>
                      <a:pt x="483" y="324"/>
                    </a:lnTo>
                    <a:lnTo>
                      <a:pt x="489" y="328"/>
                    </a:lnTo>
                    <a:lnTo>
                      <a:pt x="490" y="335"/>
                    </a:lnTo>
                    <a:lnTo>
                      <a:pt x="492" y="344"/>
                    </a:lnTo>
                    <a:lnTo>
                      <a:pt x="491" y="351"/>
                    </a:lnTo>
                    <a:lnTo>
                      <a:pt x="487" y="361"/>
                    </a:lnTo>
                    <a:lnTo>
                      <a:pt x="477" y="350"/>
                    </a:lnTo>
                    <a:lnTo>
                      <a:pt x="468" y="342"/>
                    </a:lnTo>
                    <a:lnTo>
                      <a:pt x="458" y="332"/>
                    </a:lnTo>
                    <a:lnTo>
                      <a:pt x="449" y="325"/>
                    </a:lnTo>
                    <a:lnTo>
                      <a:pt x="438" y="316"/>
                    </a:lnTo>
                    <a:lnTo>
                      <a:pt x="428" y="310"/>
                    </a:lnTo>
                    <a:lnTo>
                      <a:pt x="416" y="303"/>
                    </a:lnTo>
                    <a:lnTo>
                      <a:pt x="406" y="297"/>
                    </a:lnTo>
                    <a:lnTo>
                      <a:pt x="393" y="292"/>
                    </a:lnTo>
                    <a:lnTo>
                      <a:pt x="383" y="289"/>
                    </a:lnTo>
                    <a:lnTo>
                      <a:pt x="372" y="286"/>
                    </a:lnTo>
                    <a:lnTo>
                      <a:pt x="360" y="285"/>
                    </a:lnTo>
                    <a:lnTo>
                      <a:pt x="348" y="285"/>
                    </a:lnTo>
                    <a:lnTo>
                      <a:pt x="337" y="289"/>
                    </a:lnTo>
                    <a:lnTo>
                      <a:pt x="327" y="293"/>
                    </a:lnTo>
                    <a:lnTo>
                      <a:pt x="317" y="300"/>
                    </a:lnTo>
                    <a:lnTo>
                      <a:pt x="321" y="303"/>
                    </a:lnTo>
                    <a:lnTo>
                      <a:pt x="329" y="305"/>
                    </a:lnTo>
                    <a:lnTo>
                      <a:pt x="336" y="306"/>
                    </a:lnTo>
                    <a:lnTo>
                      <a:pt x="346" y="309"/>
                    </a:lnTo>
                    <a:lnTo>
                      <a:pt x="355" y="311"/>
                    </a:lnTo>
                    <a:lnTo>
                      <a:pt x="362" y="313"/>
                    </a:lnTo>
                    <a:lnTo>
                      <a:pt x="367" y="318"/>
                    </a:lnTo>
                    <a:lnTo>
                      <a:pt x="371" y="326"/>
                    </a:lnTo>
                    <a:lnTo>
                      <a:pt x="366" y="326"/>
                    </a:lnTo>
                    <a:lnTo>
                      <a:pt x="362" y="327"/>
                    </a:lnTo>
                    <a:lnTo>
                      <a:pt x="356" y="327"/>
                    </a:lnTo>
                    <a:lnTo>
                      <a:pt x="354" y="328"/>
                    </a:lnTo>
                    <a:lnTo>
                      <a:pt x="354" y="330"/>
                    </a:lnTo>
                    <a:lnTo>
                      <a:pt x="358" y="330"/>
                    </a:lnTo>
                    <a:lnTo>
                      <a:pt x="365" y="331"/>
                    </a:lnTo>
                    <a:lnTo>
                      <a:pt x="372" y="331"/>
                    </a:lnTo>
                    <a:lnTo>
                      <a:pt x="378" y="332"/>
                    </a:lnTo>
                    <a:lnTo>
                      <a:pt x="383" y="334"/>
                    </a:lnTo>
                    <a:lnTo>
                      <a:pt x="390" y="338"/>
                    </a:lnTo>
                    <a:lnTo>
                      <a:pt x="393" y="342"/>
                    </a:lnTo>
                    <a:lnTo>
                      <a:pt x="395" y="350"/>
                    </a:lnTo>
                    <a:lnTo>
                      <a:pt x="402" y="351"/>
                    </a:lnTo>
                    <a:lnTo>
                      <a:pt x="412" y="353"/>
                    </a:lnTo>
                    <a:lnTo>
                      <a:pt x="413" y="353"/>
                    </a:lnTo>
                    <a:lnTo>
                      <a:pt x="417" y="356"/>
                    </a:lnTo>
                    <a:lnTo>
                      <a:pt x="418" y="359"/>
                    </a:lnTo>
                    <a:lnTo>
                      <a:pt x="418" y="365"/>
                    </a:lnTo>
                    <a:lnTo>
                      <a:pt x="409" y="368"/>
                    </a:lnTo>
                    <a:lnTo>
                      <a:pt x="400" y="368"/>
                    </a:lnTo>
                    <a:lnTo>
                      <a:pt x="392" y="368"/>
                    </a:lnTo>
                    <a:lnTo>
                      <a:pt x="383" y="366"/>
                    </a:lnTo>
                    <a:lnTo>
                      <a:pt x="374" y="362"/>
                    </a:lnTo>
                    <a:lnTo>
                      <a:pt x="364" y="359"/>
                    </a:lnTo>
                    <a:lnTo>
                      <a:pt x="355" y="354"/>
                    </a:lnTo>
                    <a:lnTo>
                      <a:pt x="346" y="350"/>
                    </a:lnTo>
                    <a:lnTo>
                      <a:pt x="336" y="347"/>
                    </a:lnTo>
                    <a:lnTo>
                      <a:pt x="326" y="343"/>
                    </a:lnTo>
                    <a:lnTo>
                      <a:pt x="317" y="341"/>
                    </a:lnTo>
                    <a:lnTo>
                      <a:pt x="307" y="341"/>
                    </a:lnTo>
                    <a:lnTo>
                      <a:pt x="297" y="341"/>
                    </a:lnTo>
                    <a:lnTo>
                      <a:pt x="287" y="343"/>
                    </a:lnTo>
                    <a:lnTo>
                      <a:pt x="278" y="349"/>
                    </a:lnTo>
                    <a:lnTo>
                      <a:pt x="269" y="356"/>
                    </a:lnTo>
                    <a:lnTo>
                      <a:pt x="271" y="362"/>
                    </a:lnTo>
                    <a:lnTo>
                      <a:pt x="276" y="368"/>
                    </a:lnTo>
                    <a:lnTo>
                      <a:pt x="279" y="370"/>
                    </a:lnTo>
                    <a:lnTo>
                      <a:pt x="282" y="371"/>
                    </a:lnTo>
                    <a:lnTo>
                      <a:pt x="288" y="373"/>
                    </a:lnTo>
                    <a:lnTo>
                      <a:pt x="293" y="375"/>
                    </a:lnTo>
                    <a:lnTo>
                      <a:pt x="298" y="376"/>
                    </a:lnTo>
                    <a:lnTo>
                      <a:pt x="302" y="378"/>
                    </a:lnTo>
                    <a:lnTo>
                      <a:pt x="308" y="379"/>
                    </a:lnTo>
                    <a:lnTo>
                      <a:pt x="313" y="381"/>
                    </a:lnTo>
                    <a:lnTo>
                      <a:pt x="317" y="382"/>
                    </a:lnTo>
                    <a:lnTo>
                      <a:pt x="321" y="384"/>
                    </a:lnTo>
                    <a:lnTo>
                      <a:pt x="326" y="387"/>
                    </a:lnTo>
                    <a:lnTo>
                      <a:pt x="331" y="388"/>
                    </a:lnTo>
                    <a:lnTo>
                      <a:pt x="332" y="394"/>
                    </a:lnTo>
                    <a:lnTo>
                      <a:pt x="336" y="399"/>
                    </a:lnTo>
                    <a:lnTo>
                      <a:pt x="338" y="404"/>
                    </a:lnTo>
                    <a:lnTo>
                      <a:pt x="339" y="410"/>
                    </a:lnTo>
                    <a:lnTo>
                      <a:pt x="333" y="409"/>
                    </a:lnTo>
                    <a:lnTo>
                      <a:pt x="327" y="409"/>
                    </a:lnTo>
                    <a:lnTo>
                      <a:pt x="320" y="408"/>
                    </a:lnTo>
                    <a:lnTo>
                      <a:pt x="316" y="408"/>
                    </a:lnTo>
                    <a:lnTo>
                      <a:pt x="309" y="407"/>
                    </a:lnTo>
                    <a:lnTo>
                      <a:pt x="302" y="406"/>
                    </a:lnTo>
                    <a:lnTo>
                      <a:pt x="297" y="406"/>
                    </a:lnTo>
                    <a:lnTo>
                      <a:pt x="291" y="405"/>
                    </a:lnTo>
                    <a:lnTo>
                      <a:pt x="284" y="403"/>
                    </a:lnTo>
                    <a:lnTo>
                      <a:pt x="279" y="402"/>
                    </a:lnTo>
                    <a:lnTo>
                      <a:pt x="272" y="401"/>
                    </a:lnTo>
                    <a:lnTo>
                      <a:pt x="266" y="401"/>
                    </a:lnTo>
                    <a:lnTo>
                      <a:pt x="260" y="400"/>
                    </a:lnTo>
                    <a:lnTo>
                      <a:pt x="253" y="400"/>
                    </a:lnTo>
                    <a:lnTo>
                      <a:pt x="247" y="400"/>
                    </a:lnTo>
                    <a:lnTo>
                      <a:pt x="241" y="401"/>
                    </a:lnTo>
                    <a:lnTo>
                      <a:pt x="245" y="407"/>
                    </a:lnTo>
                    <a:lnTo>
                      <a:pt x="252" y="415"/>
                    </a:lnTo>
                    <a:lnTo>
                      <a:pt x="260" y="420"/>
                    </a:lnTo>
                    <a:lnTo>
                      <a:pt x="268" y="425"/>
                    </a:lnTo>
                    <a:lnTo>
                      <a:pt x="276" y="428"/>
                    </a:lnTo>
                    <a:lnTo>
                      <a:pt x="283" y="434"/>
                    </a:lnTo>
                    <a:lnTo>
                      <a:pt x="290" y="439"/>
                    </a:lnTo>
                    <a:lnTo>
                      <a:pt x="298" y="445"/>
                    </a:lnTo>
                    <a:lnTo>
                      <a:pt x="298" y="450"/>
                    </a:lnTo>
                    <a:lnTo>
                      <a:pt x="298" y="457"/>
                    </a:lnTo>
                    <a:lnTo>
                      <a:pt x="292" y="455"/>
                    </a:lnTo>
                    <a:lnTo>
                      <a:pt x="288" y="452"/>
                    </a:lnTo>
                    <a:lnTo>
                      <a:pt x="282" y="449"/>
                    </a:lnTo>
                    <a:lnTo>
                      <a:pt x="279" y="446"/>
                    </a:lnTo>
                    <a:lnTo>
                      <a:pt x="273" y="444"/>
                    </a:lnTo>
                    <a:lnTo>
                      <a:pt x="269" y="443"/>
                    </a:lnTo>
                    <a:lnTo>
                      <a:pt x="263" y="441"/>
                    </a:lnTo>
                    <a:lnTo>
                      <a:pt x="260" y="440"/>
                    </a:lnTo>
                    <a:lnTo>
                      <a:pt x="254" y="437"/>
                    </a:lnTo>
                    <a:lnTo>
                      <a:pt x="249" y="437"/>
                    </a:lnTo>
                    <a:lnTo>
                      <a:pt x="243" y="435"/>
                    </a:lnTo>
                    <a:lnTo>
                      <a:pt x="239" y="434"/>
                    </a:lnTo>
                    <a:lnTo>
                      <a:pt x="234" y="433"/>
                    </a:lnTo>
                    <a:lnTo>
                      <a:pt x="228" y="432"/>
                    </a:lnTo>
                    <a:lnTo>
                      <a:pt x="223" y="431"/>
                    </a:lnTo>
                    <a:lnTo>
                      <a:pt x="219" y="431"/>
                    </a:lnTo>
                    <a:lnTo>
                      <a:pt x="223" y="434"/>
                    </a:lnTo>
                    <a:lnTo>
                      <a:pt x="228" y="439"/>
                    </a:lnTo>
                    <a:lnTo>
                      <a:pt x="232" y="445"/>
                    </a:lnTo>
                    <a:lnTo>
                      <a:pt x="236" y="453"/>
                    </a:lnTo>
                    <a:lnTo>
                      <a:pt x="239" y="461"/>
                    </a:lnTo>
                    <a:lnTo>
                      <a:pt x="241" y="470"/>
                    </a:lnTo>
                    <a:lnTo>
                      <a:pt x="243" y="479"/>
                    </a:lnTo>
                    <a:lnTo>
                      <a:pt x="246" y="487"/>
                    </a:lnTo>
                    <a:lnTo>
                      <a:pt x="240" y="479"/>
                    </a:lnTo>
                    <a:lnTo>
                      <a:pt x="233" y="471"/>
                    </a:lnTo>
                    <a:lnTo>
                      <a:pt x="224" y="463"/>
                    </a:lnTo>
                    <a:lnTo>
                      <a:pt x="217" y="456"/>
                    </a:lnTo>
                    <a:lnTo>
                      <a:pt x="207" y="448"/>
                    </a:lnTo>
                    <a:lnTo>
                      <a:pt x="199" y="442"/>
                    </a:lnTo>
                    <a:lnTo>
                      <a:pt x="189" y="436"/>
                    </a:lnTo>
                    <a:lnTo>
                      <a:pt x="181" y="431"/>
                    </a:lnTo>
                    <a:lnTo>
                      <a:pt x="170" y="426"/>
                    </a:lnTo>
                    <a:lnTo>
                      <a:pt x="161" y="425"/>
                    </a:lnTo>
                    <a:lnTo>
                      <a:pt x="151" y="423"/>
                    </a:lnTo>
                    <a:lnTo>
                      <a:pt x="143" y="424"/>
                    </a:lnTo>
                    <a:lnTo>
                      <a:pt x="133" y="425"/>
                    </a:lnTo>
                    <a:lnTo>
                      <a:pt x="126" y="429"/>
                    </a:lnTo>
                    <a:lnTo>
                      <a:pt x="118" y="437"/>
                    </a:lnTo>
                    <a:lnTo>
                      <a:pt x="112" y="446"/>
                    </a:lnTo>
                    <a:lnTo>
                      <a:pt x="118" y="444"/>
                    </a:lnTo>
                    <a:lnTo>
                      <a:pt x="125" y="444"/>
                    </a:lnTo>
                    <a:lnTo>
                      <a:pt x="131" y="444"/>
                    </a:lnTo>
                    <a:lnTo>
                      <a:pt x="139" y="445"/>
                    </a:lnTo>
                    <a:lnTo>
                      <a:pt x="145" y="446"/>
                    </a:lnTo>
                    <a:lnTo>
                      <a:pt x="151" y="450"/>
                    </a:lnTo>
                    <a:lnTo>
                      <a:pt x="159" y="453"/>
                    </a:lnTo>
                    <a:lnTo>
                      <a:pt x="165" y="457"/>
                    </a:lnTo>
                    <a:lnTo>
                      <a:pt x="170" y="461"/>
                    </a:lnTo>
                    <a:lnTo>
                      <a:pt x="176" y="465"/>
                    </a:lnTo>
                    <a:lnTo>
                      <a:pt x="180" y="471"/>
                    </a:lnTo>
                    <a:lnTo>
                      <a:pt x="185" y="477"/>
                    </a:lnTo>
                    <a:lnTo>
                      <a:pt x="187" y="482"/>
                    </a:lnTo>
                    <a:lnTo>
                      <a:pt x="191" y="489"/>
                    </a:lnTo>
                    <a:lnTo>
                      <a:pt x="194" y="497"/>
                    </a:lnTo>
                    <a:lnTo>
                      <a:pt x="196" y="504"/>
                    </a:lnTo>
                    <a:lnTo>
                      <a:pt x="187" y="499"/>
                    </a:lnTo>
                    <a:lnTo>
                      <a:pt x="179" y="495"/>
                    </a:lnTo>
                    <a:lnTo>
                      <a:pt x="171" y="493"/>
                    </a:lnTo>
                    <a:lnTo>
                      <a:pt x="165" y="493"/>
                    </a:lnTo>
                    <a:lnTo>
                      <a:pt x="159" y="493"/>
                    </a:lnTo>
                    <a:lnTo>
                      <a:pt x="153" y="494"/>
                    </a:lnTo>
                    <a:lnTo>
                      <a:pt x="148" y="497"/>
                    </a:lnTo>
                    <a:lnTo>
                      <a:pt x="145" y="502"/>
                    </a:lnTo>
                    <a:lnTo>
                      <a:pt x="142" y="505"/>
                    </a:lnTo>
                    <a:lnTo>
                      <a:pt x="141" y="512"/>
                    </a:lnTo>
                    <a:lnTo>
                      <a:pt x="141" y="517"/>
                    </a:lnTo>
                    <a:lnTo>
                      <a:pt x="142" y="523"/>
                    </a:lnTo>
                    <a:lnTo>
                      <a:pt x="144" y="529"/>
                    </a:lnTo>
                    <a:lnTo>
                      <a:pt x="149" y="536"/>
                    </a:lnTo>
                    <a:lnTo>
                      <a:pt x="155" y="541"/>
                    </a:lnTo>
                    <a:lnTo>
                      <a:pt x="164" y="549"/>
                    </a:lnTo>
                    <a:lnTo>
                      <a:pt x="150" y="545"/>
                    </a:lnTo>
                    <a:lnTo>
                      <a:pt x="140" y="544"/>
                    </a:lnTo>
                    <a:lnTo>
                      <a:pt x="130" y="545"/>
                    </a:lnTo>
                    <a:lnTo>
                      <a:pt x="124" y="549"/>
                    </a:lnTo>
                    <a:lnTo>
                      <a:pt x="118" y="553"/>
                    </a:lnTo>
                    <a:lnTo>
                      <a:pt x="115" y="559"/>
                    </a:lnTo>
                    <a:lnTo>
                      <a:pt x="113" y="566"/>
                    </a:lnTo>
                    <a:lnTo>
                      <a:pt x="114" y="575"/>
                    </a:lnTo>
                    <a:lnTo>
                      <a:pt x="116" y="582"/>
                    </a:lnTo>
                    <a:lnTo>
                      <a:pt x="120" y="590"/>
                    </a:lnTo>
                    <a:lnTo>
                      <a:pt x="124" y="597"/>
                    </a:lnTo>
                    <a:lnTo>
                      <a:pt x="130" y="606"/>
                    </a:lnTo>
                    <a:lnTo>
                      <a:pt x="137" y="611"/>
                    </a:lnTo>
                    <a:lnTo>
                      <a:pt x="145" y="616"/>
                    </a:lnTo>
                    <a:lnTo>
                      <a:pt x="155" y="621"/>
                    </a:lnTo>
                    <a:lnTo>
                      <a:pt x="166" y="624"/>
                    </a:lnTo>
                    <a:lnTo>
                      <a:pt x="168" y="626"/>
                    </a:lnTo>
                    <a:lnTo>
                      <a:pt x="171" y="629"/>
                    </a:lnTo>
                    <a:lnTo>
                      <a:pt x="133" y="633"/>
                    </a:lnTo>
                    <a:lnTo>
                      <a:pt x="102" y="629"/>
                    </a:lnTo>
                    <a:lnTo>
                      <a:pt x="73" y="618"/>
                    </a:lnTo>
                    <a:lnTo>
                      <a:pt x="49" y="603"/>
                    </a:lnTo>
                    <a:lnTo>
                      <a:pt x="30" y="581"/>
                    </a:lnTo>
                    <a:lnTo>
                      <a:pt x="16" y="557"/>
                    </a:lnTo>
                    <a:lnTo>
                      <a:pt x="6" y="529"/>
                    </a:lnTo>
                    <a:lnTo>
                      <a:pt x="1" y="499"/>
                    </a:lnTo>
                    <a:lnTo>
                      <a:pt x="0" y="465"/>
                    </a:lnTo>
                    <a:lnTo>
                      <a:pt x="4" y="433"/>
                    </a:lnTo>
                    <a:lnTo>
                      <a:pt x="11" y="401"/>
                    </a:lnTo>
                    <a:lnTo>
                      <a:pt x="26" y="370"/>
                    </a:lnTo>
                    <a:lnTo>
                      <a:pt x="44" y="342"/>
                    </a:lnTo>
                    <a:lnTo>
                      <a:pt x="67" y="317"/>
                    </a:lnTo>
                    <a:lnTo>
                      <a:pt x="94" y="295"/>
                    </a:lnTo>
                    <a:lnTo>
                      <a:pt x="127" y="280"/>
                    </a:lnTo>
                    <a:lnTo>
                      <a:pt x="149" y="266"/>
                    </a:lnTo>
                    <a:lnTo>
                      <a:pt x="170" y="253"/>
                    </a:lnTo>
                    <a:lnTo>
                      <a:pt x="192" y="237"/>
                    </a:lnTo>
                    <a:lnTo>
                      <a:pt x="214" y="225"/>
                    </a:lnTo>
                    <a:lnTo>
                      <a:pt x="234" y="210"/>
                    </a:lnTo>
                    <a:lnTo>
                      <a:pt x="256" y="197"/>
                    </a:lnTo>
                    <a:lnTo>
                      <a:pt x="278" y="183"/>
                    </a:lnTo>
                    <a:lnTo>
                      <a:pt x="300" y="172"/>
                    </a:lnTo>
                    <a:lnTo>
                      <a:pt x="322" y="160"/>
                    </a:lnTo>
                    <a:lnTo>
                      <a:pt x="346" y="151"/>
                    </a:lnTo>
                    <a:lnTo>
                      <a:pt x="369" y="142"/>
                    </a:lnTo>
                    <a:lnTo>
                      <a:pt x="393" y="136"/>
                    </a:lnTo>
                    <a:lnTo>
                      <a:pt x="417" y="131"/>
                    </a:lnTo>
                    <a:lnTo>
                      <a:pt x="443" y="128"/>
                    </a:lnTo>
                    <a:lnTo>
                      <a:pt x="469" y="128"/>
                    </a:lnTo>
                    <a:lnTo>
                      <a:pt x="497" y="132"/>
                    </a:lnTo>
                    <a:lnTo>
                      <a:pt x="523" y="127"/>
                    </a:lnTo>
                    <a:lnTo>
                      <a:pt x="548" y="122"/>
                    </a:lnTo>
                    <a:lnTo>
                      <a:pt x="572" y="115"/>
                    </a:lnTo>
                    <a:lnTo>
                      <a:pt x="597" y="105"/>
                    </a:lnTo>
                    <a:lnTo>
                      <a:pt x="620" y="95"/>
                    </a:lnTo>
                    <a:lnTo>
                      <a:pt x="643" y="83"/>
                    </a:lnTo>
                    <a:lnTo>
                      <a:pt x="666" y="71"/>
                    </a:lnTo>
                    <a:lnTo>
                      <a:pt x="690" y="60"/>
                    </a:lnTo>
                    <a:lnTo>
                      <a:pt x="712" y="47"/>
                    </a:lnTo>
                    <a:lnTo>
                      <a:pt x="736" y="37"/>
                    </a:lnTo>
                    <a:lnTo>
                      <a:pt x="758" y="26"/>
                    </a:lnTo>
                    <a:lnTo>
                      <a:pt x="783" y="19"/>
                    </a:lnTo>
                    <a:lnTo>
                      <a:pt x="807" y="10"/>
                    </a:lnTo>
                    <a:lnTo>
                      <a:pt x="833" y="7"/>
                    </a:lnTo>
                    <a:lnTo>
                      <a:pt x="859" y="4"/>
                    </a:lnTo>
                    <a:lnTo>
                      <a:pt x="888" y="5"/>
                    </a:lnTo>
                    <a:lnTo>
                      <a:pt x="895" y="4"/>
                    </a:lnTo>
                    <a:lnTo>
                      <a:pt x="903" y="4"/>
                    </a:lnTo>
                    <a:lnTo>
                      <a:pt x="910" y="3"/>
                    </a:lnTo>
                    <a:lnTo>
                      <a:pt x="9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0" name="Freeform 119"/>
              <p:cNvSpPr>
                <a:spLocks/>
              </p:cNvSpPr>
              <p:nvPr/>
            </p:nvSpPr>
            <p:spPr bwMode="auto">
              <a:xfrm>
                <a:off x="5420" y="2294"/>
                <a:ext cx="451" cy="326"/>
              </a:xfrm>
              <a:custGeom>
                <a:avLst/>
                <a:gdLst>
                  <a:gd name="T0" fmla="*/ 0 w 1079"/>
                  <a:gd name="T1" fmla="*/ 0 h 779"/>
                  <a:gd name="T2" fmla="*/ 0 w 1079"/>
                  <a:gd name="T3" fmla="*/ 0 h 779"/>
                  <a:gd name="T4" fmla="*/ 0 w 1079"/>
                  <a:gd name="T5" fmla="*/ 0 h 779"/>
                  <a:gd name="T6" fmla="*/ 0 w 1079"/>
                  <a:gd name="T7" fmla="*/ 0 h 779"/>
                  <a:gd name="T8" fmla="*/ 0 w 1079"/>
                  <a:gd name="T9" fmla="*/ 0 h 779"/>
                  <a:gd name="T10" fmla="*/ 0 w 1079"/>
                  <a:gd name="T11" fmla="*/ 0 h 779"/>
                  <a:gd name="T12" fmla="*/ 0 w 1079"/>
                  <a:gd name="T13" fmla="*/ 0 h 779"/>
                  <a:gd name="T14" fmla="*/ 0 w 1079"/>
                  <a:gd name="T15" fmla="*/ 0 h 779"/>
                  <a:gd name="T16" fmla="*/ 0 w 1079"/>
                  <a:gd name="T17" fmla="*/ 0 h 779"/>
                  <a:gd name="T18" fmla="*/ 0 w 1079"/>
                  <a:gd name="T19" fmla="*/ 0 h 779"/>
                  <a:gd name="T20" fmla="*/ 0 w 1079"/>
                  <a:gd name="T21" fmla="*/ 0 h 779"/>
                  <a:gd name="T22" fmla="*/ 0 w 1079"/>
                  <a:gd name="T23" fmla="*/ 0 h 779"/>
                  <a:gd name="T24" fmla="*/ 0 w 1079"/>
                  <a:gd name="T25" fmla="*/ 0 h 779"/>
                  <a:gd name="T26" fmla="*/ 0 w 1079"/>
                  <a:gd name="T27" fmla="*/ 0 h 779"/>
                  <a:gd name="T28" fmla="*/ 0 w 1079"/>
                  <a:gd name="T29" fmla="*/ 0 h 779"/>
                  <a:gd name="T30" fmla="*/ 0 w 1079"/>
                  <a:gd name="T31" fmla="*/ 0 h 779"/>
                  <a:gd name="T32" fmla="*/ 0 w 1079"/>
                  <a:gd name="T33" fmla="*/ 0 h 779"/>
                  <a:gd name="T34" fmla="*/ 0 w 1079"/>
                  <a:gd name="T35" fmla="*/ 0 h 779"/>
                  <a:gd name="T36" fmla="*/ 0 w 1079"/>
                  <a:gd name="T37" fmla="*/ 0 h 779"/>
                  <a:gd name="T38" fmla="*/ 0 w 1079"/>
                  <a:gd name="T39" fmla="*/ 0 h 779"/>
                  <a:gd name="T40" fmla="*/ 0 w 1079"/>
                  <a:gd name="T41" fmla="*/ 0 h 779"/>
                  <a:gd name="T42" fmla="*/ 0 w 1079"/>
                  <a:gd name="T43" fmla="*/ 0 h 779"/>
                  <a:gd name="T44" fmla="*/ 0 w 1079"/>
                  <a:gd name="T45" fmla="*/ 0 h 779"/>
                  <a:gd name="T46" fmla="*/ 0 w 1079"/>
                  <a:gd name="T47" fmla="*/ 0 h 779"/>
                  <a:gd name="T48" fmla="*/ 0 w 1079"/>
                  <a:gd name="T49" fmla="*/ 0 h 779"/>
                  <a:gd name="T50" fmla="*/ 0 w 1079"/>
                  <a:gd name="T51" fmla="*/ 0 h 779"/>
                  <a:gd name="T52" fmla="*/ 0 w 1079"/>
                  <a:gd name="T53" fmla="*/ 0 h 779"/>
                  <a:gd name="T54" fmla="*/ 0 w 1079"/>
                  <a:gd name="T55" fmla="*/ 0 h 779"/>
                  <a:gd name="T56" fmla="*/ 0 w 1079"/>
                  <a:gd name="T57" fmla="*/ 0 h 779"/>
                  <a:gd name="T58" fmla="*/ 0 w 1079"/>
                  <a:gd name="T59" fmla="*/ 0 h 779"/>
                  <a:gd name="T60" fmla="*/ 0 w 1079"/>
                  <a:gd name="T61" fmla="*/ 0 h 779"/>
                  <a:gd name="T62" fmla="*/ 0 w 1079"/>
                  <a:gd name="T63" fmla="*/ 0 h 779"/>
                  <a:gd name="T64" fmla="*/ 0 w 1079"/>
                  <a:gd name="T65" fmla="*/ 0 h 779"/>
                  <a:gd name="T66" fmla="*/ 0 w 1079"/>
                  <a:gd name="T67" fmla="*/ 0 h 779"/>
                  <a:gd name="T68" fmla="*/ 0 w 1079"/>
                  <a:gd name="T69" fmla="*/ 0 h 779"/>
                  <a:gd name="T70" fmla="*/ 0 w 1079"/>
                  <a:gd name="T71" fmla="*/ 0 h 779"/>
                  <a:gd name="T72" fmla="*/ 0 w 1079"/>
                  <a:gd name="T73" fmla="*/ 0 h 779"/>
                  <a:gd name="T74" fmla="*/ 0 w 1079"/>
                  <a:gd name="T75" fmla="*/ 0 h 779"/>
                  <a:gd name="T76" fmla="*/ 0 w 1079"/>
                  <a:gd name="T77" fmla="*/ 0 h 779"/>
                  <a:gd name="T78" fmla="*/ 0 w 1079"/>
                  <a:gd name="T79" fmla="*/ 0 h 779"/>
                  <a:gd name="T80" fmla="*/ 0 w 1079"/>
                  <a:gd name="T81" fmla="*/ 0 h 779"/>
                  <a:gd name="T82" fmla="*/ 0 w 1079"/>
                  <a:gd name="T83" fmla="*/ 0 h 779"/>
                  <a:gd name="T84" fmla="*/ 0 w 1079"/>
                  <a:gd name="T85" fmla="*/ 0 h 779"/>
                  <a:gd name="T86" fmla="*/ 0 w 1079"/>
                  <a:gd name="T87" fmla="*/ 0 h 779"/>
                  <a:gd name="T88" fmla="*/ 0 w 1079"/>
                  <a:gd name="T89" fmla="*/ 0 h 779"/>
                  <a:gd name="T90" fmla="*/ 0 w 1079"/>
                  <a:gd name="T91" fmla="*/ 0 h 779"/>
                  <a:gd name="T92" fmla="*/ 0 w 1079"/>
                  <a:gd name="T93" fmla="*/ 0 h 779"/>
                  <a:gd name="T94" fmla="*/ 0 w 1079"/>
                  <a:gd name="T95" fmla="*/ 0 h 779"/>
                  <a:gd name="T96" fmla="*/ 0 w 1079"/>
                  <a:gd name="T97" fmla="*/ 0 h 779"/>
                  <a:gd name="T98" fmla="*/ 0 w 1079"/>
                  <a:gd name="T99" fmla="*/ 0 h 779"/>
                  <a:gd name="T100" fmla="*/ 0 w 1079"/>
                  <a:gd name="T101" fmla="*/ 0 h 779"/>
                  <a:gd name="T102" fmla="*/ 0 w 1079"/>
                  <a:gd name="T103" fmla="*/ 0 h 779"/>
                  <a:gd name="T104" fmla="*/ 0 w 1079"/>
                  <a:gd name="T105" fmla="*/ 0 h 779"/>
                  <a:gd name="T106" fmla="*/ 0 w 1079"/>
                  <a:gd name="T107" fmla="*/ 0 h 779"/>
                  <a:gd name="T108" fmla="*/ 0 w 1079"/>
                  <a:gd name="T109" fmla="*/ 0 h 779"/>
                  <a:gd name="T110" fmla="*/ 0 w 1079"/>
                  <a:gd name="T111" fmla="*/ 0 h 779"/>
                  <a:gd name="T112" fmla="*/ 0 w 1079"/>
                  <a:gd name="T113" fmla="*/ 0 h 779"/>
                  <a:gd name="T114" fmla="*/ 0 w 1079"/>
                  <a:gd name="T115" fmla="*/ 0 h 779"/>
                  <a:gd name="T116" fmla="*/ 0 w 1079"/>
                  <a:gd name="T117" fmla="*/ 0 h 7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79"/>
                  <a:gd name="T178" fmla="*/ 0 h 779"/>
                  <a:gd name="T179" fmla="*/ 1079 w 1079"/>
                  <a:gd name="T180" fmla="*/ 779 h 7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79" h="779">
                    <a:moveTo>
                      <a:pt x="1017" y="0"/>
                    </a:moveTo>
                    <a:lnTo>
                      <a:pt x="1024" y="0"/>
                    </a:lnTo>
                    <a:lnTo>
                      <a:pt x="1033" y="2"/>
                    </a:lnTo>
                    <a:lnTo>
                      <a:pt x="1040" y="3"/>
                    </a:lnTo>
                    <a:lnTo>
                      <a:pt x="1049" y="5"/>
                    </a:lnTo>
                    <a:lnTo>
                      <a:pt x="1056" y="8"/>
                    </a:lnTo>
                    <a:lnTo>
                      <a:pt x="1063" y="12"/>
                    </a:lnTo>
                    <a:lnTo>
                      <a:pt x="1068" y="15"/>
                    </a:lnTo>
                    <a:lnTo>
                      <a:pt x="1074" y="20"/>
                    </a:lnTo>
                    <a:lnTo>
                      <a:pt x="1079" y="27"/>
                    </a:lnTo>
                    <a:lnTo>
                      <a:pt x="1078" y="35"/>
                    </a:lnTo>
                    <a:lnTo>
                      <a:pt x="1074" y="39"/>
                    </a:lnTo>
                    <a:lnTo>
                      <a:pt x="1069" y="42"/>
                    </a:lnTo>
                    <a:lnTo>
                      <a:pt x="1061" y="45"/>
                    </a:lnTo>
                    <a:lnTo>
                      <a:pt x="1052" y="49"/>
                    </a:lnTo>
                    <a:lnTo>
                      <a:pt x="1047" y="54"/>
                    </a:lnTo>
                    <a:lnTo>
                      <a:pt x="1043" y="60"/>
                    </a:lnTo>
                    <a:lnTo>
                      <a:pt x="1037" y="65"/>
                    </a:lnTo>
                    <a:lnTo>
                      <a:pt x="1032" y="72"/>
                    </a:lnTo>
                    <a:lnTo>
                      <a:pt x="1025" y="77"/>
                    </a:lnTo>
                    <a:lnTo>
                      <a:pt x="1018" y="81"/>
                    </a:lnTo>
                    <a:lnTo>
                      <a:pt x="1012" y="87"/>
                    </a:lnTo>
                    <a:lnTo>
                      <a:pt x="1005" y="92"/>
                    </a:lnTo>
                    <a:lnTo>
                      <a:pt x="998" y="97"/>
                    </a:lnTo>
                    <a:lnTo>
                      <a:pt x="989" y="101"/>
                    </a:lnTo>
                    <a:lnTo>
                      <a:pt x="982" y="107"/>
                    </a:lnTo>
                    <a:lnTo>
                      <a:pt x="976" y="112"/>
                    </a:lnTo>
                    <a:lnTo>
                      <a:pt x="969" y="117"/>
                    </a:lnTo>
                    <a:lnTo>
                      <a:pt x="962" y="122"/>
                    </a:lnTo>
                    <a:lnTo>
                      <a:pt x="958" y="128"/>
                    </a:lnTo>
                    <a:lnTo>
                      <a:pt x="953" y="135"/>
                    </a:lnTo>
                    <a:lnTo>
                      <a:pt x="960" y="133"/>
                    </a:lnTo>
                    <a:lnTo>
                      <a:pt x="966" y="130"/>
                    </a:lnTo>
                    <a:lnTo>
                      <a:pt x="972" y="127"/>
                    </a:lnTo>
                    <a:lnTo>
                      <a:pt x="980" y="124"/>
                    </a:lnTo>
                    <a:lnTo>
                      <a:pt x="986" y="120"/>
                    </a:lnTo>
                    <a:lnTo>
                      <a:pt x="993" y="117"/>
                    </a:lnTo>
                    <a:lnTo>
                      <a:pt x="999" y="115"/>
                    </a:lnTo>
                    <a:lnTo>
                      <a:pt x="1008" y="112"/>
                    </a:lnTo>
                    <a:lnTo>
                      <a:pt x="1014" y="109"/>
                    </a:lnTo>
                    <a:lnTo>
                      <a:pt x="1021" y="106"/>
                    </a:lnTo>
                    <a:lnTo>
                      <a:pt x="1027" y="103"/>
                    </a:lnTo>
                    <a:lnTo>
                      <a:pt x="1036" y="101"/>
                    </a:lnTo>
                    <a:lnTo>
                      <a:pt x="1041" y="99"/>
                    </a:lnTo>
                    <a:lnTo>
                      <a:pt x="1047" y="99"/>
                    </a:lnTo>
                    <a:lnTo>
                      <a:pt x="1054" y="99"/>
                    </a:lnTo>
                    <a:lnTo>
                      <a:pt x="1060" y="99"/>
                    </a:lnTo>
                    <a:lnTo>
                      <a:pt x="1056" y="106"/>
                    </a:lnTo>
                    <a:lnTo>
                      <a:pt x="1050" y="111"/>
                    </a:lnTo>
                    <a:lnTo>
                      <a:pt x="1042" y="115"/>
                    </a:lnTo>
                    <a:lnTo>
                      <a:pt x="1034" y="118"/>
                    </a:lnTo>
                    <a:lnTo>
                      <a:pt x="1025" y="120"/>
                    </a:lnTo>
                    <a:lnTo>
                      <a:pt x="1018" y="126"/>
                    </a:lnTo>
                    <a:lnTo>
                      <a:pt x="1014" y="128"/>
                    </a:lnTo>
                    <a:lnTo>
                      <a:pt x="1012" y="132"/>
                    </a:lnTo>
                    <a:lnTo>
                      <a:pt x="1009" y="135"/>
                    </a:lnTo>
                    <a:lnTo>
                      <a:pt x="1009" y="140"/>
                    </a:lnTo>
                    <a:lnTo>
                      <a:pt x="1003" y="140"/>
                    </a:lnTo>
                    <a:lnTo>
                      <a:pt x="999" y="143"/>
                    </a:lnTo>
                    <a:lnTo>
                      <a:pt x="997" y="147"/>
                    </a:lnTo>
                    <a:lnTo>
                      <a:pt x="998" y="153"/>
                    </a:lnTo>
                    <a:lnTo>
                      <a:pt x="1001" y="147"/>
                    </a:lnTo>
                    <a:lnTo>
                      <a:pt x="1007" y="145"/>
                    </a:lnTo>
                    <a:lnTo>
                      <a:pt x="1011" y="142"/>
                    </a:lnTo>
                    <a:lnTo>
                      <a:pt x="1017" y="140"/>
                    </a:lnTo>
                    <a:lnTo>
                      <a:pt x="1025" y="138"/>
                    </a:lnTo>
                    <a:lnTo>
                      <a:pt x="1033" y="139"/>
                    </a:lnTo>
                    <a:lnTo>
                      <a:pt x="1037" y="141"/>
                    </a:lnTo>
                    <a:lnTo>
                      <a:pt x="1039" y="145"/>
                    </a:lnTo>
                    <a:lnTo>
                      <a:pt x="1038" y="149"/>
                    </a:lnTo>
                    <a:lnTo>
                      <a:pt x="1036" y="154"/>
                    </a:lnTo>
                    <a:lnTo>
                      <a:pt x="1031" y="156"/>
                    </a:lnTo>
                    <a:lnTo>
                      <a:pt x="1026" y="160"/>
                    </a:lnTo>
                    <a:lnTo>
                      <a:pt x="1021" y="161"/>
                    </a:lnTo>
                    <a:lnTo>
                      <a:pt x="1018" y="163"/>
                    </a:lnTo>
                    <a:lnTo>
                      <a:pt x="1014" y="165"/>
                    </a:lnTo>
                    <a:lnTo>
                      <a:pt x="1009" y="167"/>
                    </a:lnTo>
                    <a:lnTo>
                      <a:pt x="1003" y="170"/>
                    </a:lnTo>
                    <a:lnTo>
                      <a:pt x="998" y="173"/>
                    </a:lnTo>
                    <a:lnTo>
                      <a:pt x="989" y="175"/>
                    </a:lnTo>
                    <a:lnTo>
                      <a:pt x="980" y="176"/>
                    </a:lnTo>
                    <a:lnTo>
                      <a:pt x="997" y="186"/>
                    </a:lnTo>
                    <a:lnTo>
                      <a:pt x="1010" y="199"/>
                    </a:lnTo>
                    <a:lnTo>
                      <a:pt x="1021" y="213"/>
                    </a:lnTo>
                    <a:lnTo>
                      <a:pt x="1031" y="229"/>
                    </a:lnTo>
                    <a:lnTo>
                      <a:pt x="1036" y="244"/>
                    </a:lnTo>
                    <a:lnTo>
                      <a:pt x="1039" y="262"/>
                    </a:lnTo>
                    <a:lnTo>
                      <a:pt x="1040" y="280"/>
                    </a:lnTo>
                    <a:lnTo>
                      <a:pt x="1039" y="297"/>
                    </a:lnTo>
                    <a:lnTo>
                      <a:pt x="1036" y="311"/>
                    </a:lnTo>
                    <a:lnTo>
                      <a:pt x="1029" y="327"/>
                    </a:lnTo>
                    <a:lnTo>
                      <a:pt x="1019" y="340"/>
                    </a:lnTo>
                    <a:lnTo>
                      <a:pt x="1009" y="351"/>
                    </a:lnTo>
                    <a:lnTo>
                      <a:pt x="996" y="360"/>
                    </a:lnTo>
                    <a:lnTo>
                      <a:pt x="980" y="365"/>
                    </a:lnTo>
                    <a:lnTo>
                      <a:pt x="961" y="368"/>
                    </a:lnTo>
                    <a:lnTo>
                      <a:pt x="941" y="368"/>
                    </a:lnTo>
                    <a:lnTo>
                      <a:pt x="922" y="370"/>
                    </a:lnTo>
                    <a:lnTo>
                      <a:pt x="904" y="372"/>
                    </a:lnTo>
                    <a:lnTo>
                      <a:pt x="886" y="372"/>
                    </a:lnTo>
                    <a:lnTo>
                      <a:pt x="867" y="373"/>
                    </a:lnTo>
                    <a:lnTo>
                      <a:pt x="849" y="371"/>
                    </a:lnTo>
                    <a:lnTo>
                      <a:pt x="831" y="369"/>
                    </a:lnTo>
                    <a:lnTo>
                      <a:pt x="813" y="365"/>
                    </a:lnTo>
                    <a:lnTo>
                      <a:pt x="797" y="363"/>
                    </a:lnTo>
                    <a:lnTo>
                      <a:pt x="779" y="358"/>
                    </a:lnTo>
                    <a:lnTo>
                      <a:pt x="763" y="353"/>
                    </a:lnTo>
                    <a:lnTo>
                      <a:pt x="746" y="346"/>
                    </a:lnTo>
                    <a:lnTo>
                      <a:pt x="730" y="341"/>
                    </a:lnTo>
                    <a:lnTo>
                      <a:pt x="713" y="333"/>
                    </a:lnTo>
                    <a:lnTo>
                      <a:pt x="698" y="325"/>
                    </a:lnTo>
                    <a:lnTo>
                      <a:pt x="683" y="316"/>
                    </a:lnTo>
                    <a:lnTo>
                      <a:pt x="670" y="307"/>
                    </a:lnTo>
                    <a:lnTo>
                      <a:pt x="670" y="306"/>
                    </a:lnTo>
                    <a:lnTo>
                      <a:pt x="674" y="303"/>
                    </a:lnTo>
                    <a:lnTo>
                      <a:pt x="677" y="300"/>
                    </a:lnTo>
                    <a:lnTo>
                      <a:pt x="676" y="298"/>
                    </a:lnTo>
                    <a:lnTo>
                      <a:pt x="674" y="295"/>
                    </a:lnTo>
                    <a:lnTo>
                      <a:pt x="671" y="291"/>
                    </a:lnTo>
                    <a:lnTo>
                      <a:pt x="670" y="288"/>
                    </a:lnTo>
                    <a:lnTo>
                      <a:pt x="668" y="285"/>
                    </a:lnTo>
                    <a:lnTo>
                      <a:pt x="670" y="280"/>
                    </a:lnTo>
                    <a:lnTo>
                      <a:pt x="665" y="280"/>
                    </a:lnTo>
                    <a:lnTo>
                      <a:pt x="662" y="282"/>
                    </a:lnTo>
                    <a:lnTo>
                      <a:pt x="662" y="279"/>
                    </a:lnTo>
                    <a:lnTo>
                      <a:pt x="663" y="274"/>
                    </a:lnTo>
                    <a:lnTo>
                      <a:pt x="665" y="269"/>
                    </a:lnTo>
                    <a:lnTo>
                      <a:pt x="670" y="264"/>
                    </a:lnTo>
                    <a:lnTo>
                      <a:pt x="673" y="259"/>
                    </a:lnTo>
                    <a:lnTo>
                      <a:pt x="679" y="254"/>
                    </a:lnTo>
                    <a:lnTo>
                      <a:pt x="684" y="251"/>
                    </a:lnTo>
                    <a:lnTo>
                      <a:pt x="692" y="252"/>
                    </a:lnTo>
                    <a:lnTo>
                      <a:pt x="686" y="261"/>
                    </a:lnTo>
                    <a:lnTo>
                      <a:pt x="682" y="268"/>
                    </a:lnTo>
                    <a:lnTo>
                      <a:pt x="680" y="272"/>
                    </a:lnTo>
                    <a:lnTo>
                      <a:pt x="682" y="277"/>
                    </a:lnTo>
                    <a:lnTo>
                      <a:pt x="684" y="279"/>
                    </a:lnTo>
                    <a:lnTo>
                      <a:pt x="690" y="280"/>
                    </a:lnTo>
                    <a:lnTo>
                      <a:pt x="694" y="280"/>
                    </a:lnTo>
                    <a:lnTo>
                      <a:pt x="702" y="280"/>
                    </a:lnTo>
                    <a:lnTo>
                      <a:pt x="709" y="277"/>
                    </a:lnTo>
                    <a:lnTo>
                      <a:pt x="716" y="275"/>
                    </a:lnTo>
                    <a:lnTo>
                      <a:pt x="724" y="271"/>
                    </a:lnTo>
                    <a:lnTo>
                      <a:pt x="731" y="268"/>
                    </a:lnTo>
                    <a:lnTo>
                      <a:pt x="738" y="264"/>
                    </a:lnTo>
                    <a:lnTo>
                      <a:pt x="746" y="261"/>
                    </a:lnTo>
                    <a:lnTo>
                      <a:pt x="751" y="256"/>
                    </a:lnTo>
                    <a:lnTo>
                      <a:pt x="756" y="252"/>
                    </a:lnTo>
                    <a:lnTo>
                      <a:pt x="753" y="258"/>
                    </a:lnTo>
                    <a:lnTo>
                      <a:pt x="750" y="264"/>
                    </a:lnTo>
                    <a:lnTo>
                      <a:pt x="748" y="270"/>
                    </a:lnTo>
                    <a:lnTo>
                      <a:pt x="746" y="276"/>
                    </a:lnTo>
                    <a:lnTo>
                      <a:pt x="743" y="282"/>
                    </a:lnTo>
                    <a:lnTo>
                      <a:pt x="743" y="288"/>
                    </a:lnTo>
                    <a:lnTo>
                      <a:pt x="743" y="296"/>
                    </a:lnTo>
                    <a:lnTo>
                      <a:pt x="745" y="304"/>
                    </a:lnTo>
                    <a:lnTo>
                      <a:pt x="751" y="299"/>
                    </a:lnTo>
                    <a:lnTo>
                      <a:pt x="760" y="294"/>
                    </a:lnTo>
                    <a:lnTo>
                      <a:pt x="769" y="288"/>
                    </a:lnTo>
                    <a:lnTo>
                      <a:pt x="778" y="282"/>
                    </a:lnTo>
                    <a:lnTo>
                      <a:pt x="786" y="275"/>
                    </a:lnTo>
                    <a:lnTo>
                      <a:pt x="793" y="268"/>
                    </a:lnTo>
                    <a:lnTo>
                      <a:pt x="800" y="261"/>
                    </a:lnTo>
                    <a:lnTo>
                      <a:pt x="804" y="252"/>
                    </a:lnTo>
                    <a:lnTo>
                      <a:pt x="810" y="252"/>
                    </a:lnTo>
                    <a:lnTo>
                      <a:pt x="815" y="257"/>
                    </a:lnTo>
                    <a:lnTo>
                      <a:pt x="817" y="263"/>
                    </a:lnTo>
                    <a:lnTo>
                      <a:pt x="816" y="270"/>
                    </a:lnTo>
                    <a:lnTo>
                      <a:pt x="808" y="271"/>
                    </a:lnTo>
                    <a:lnTo>
                      <a:pt x="802" y="276"/>
                    </a:lnTo>
                    <a:lnTo>
                      <a:pt x="796" y="280"/>
                    </a:lnTo>
                    <a:lnTo>
                      <a:pt x="793" y="286"/>
                    </a:lnTo>
                    <a:lnTo>
                      <a:pt x="791" y="289"/>
                    </a:lnTo>
                    <a:lnTo>
                      <a:pt x="790" y="295"/>
                    </a:lnTo>
                    <a:lnTo>
                      <a:pt x="790" y="300"/>
                    </a:lnTo>
                    <a:lnTo>
                      <a:pt x="792" y="306"/>
                    </a:lnTo>
                    <a:lnTo>
                      <a:pt x="794" y="308"/>
                    </a:lnTo>
                    <a:lnTo>
                      <a:pt x="798" y="311"/>
                    </a:lnTo>
                    <a:lnTo>
                      <a:pt x="802" y="312"/>
                    </a:lnTo>
                    <a:lnTo>
                      <a:pt x="807" y="313"/>
                    </a:lnTo>
                    <a:lnTo>
                      <a:pt x="811" y="311"/>
                    </a:lnTo>
                    <a:lnTo>
                      <a:pt x="817" y="308"/>
                    </a:lnTo>
                    <a:lnTo>
                      <a:pt x="823" y="304"/>
                    </a:lnTo>
                    <a:lnTo>
                      <a:pt x="830" y="297"/>
                    </a:lnTo>
                    <a:lnTo>
                      <a:pt x="838" y="288"/>
                    </a:lnTo>
                    <a:lnTo>
                      <a:pt x="841" y="280"/>
                    </a:lnTo>
                    <a:lnTo>
                      <a:pt x="847" y="282"/>
                    </a:lnTo>
                    <a:lnTo>
                      <a:pt x="853" y="281"/>
                    </a:lnTo>
                    <a:lnTo>
                      <a:pt x="858" y="278"/>
                    </a:lnTo>
                    <a:lnTo>
                      <a:pt x="864" y="272"/>
                    </a:lnTo>
                    <a:lnTo>
                      <a:pt x="867" y="266"/>
                    </a:lnTo>
                    <a:lnTo>
                      <a:pt x="870" y="260"/>
                    </a:lnTo>
                    <a:lnTo>
                      <a:pt x="872" y="252"/>
                    </a:lnTo>
                    <a:lnTo>
                      <a:pt x="874" y="248"/>
                    </a:lnTo>
                    <a:lnTo>
                      <a:pt x="856" y="234"/>
                    </a:lnTo>
                    <a:lnTo>
                      <a:pt x="837" y="224"/>
                    </a:lnTo>
                    <a:lnTo>
                      <a:pt x="816" y="213"/>
                    </a:lnTo>
                    <a:lnTo>
                      <a:pt x="796" y="205"/>
                    </a:lnTo>
                    <a:lnTo>
                      <a:pt x="774" y="197"/>
                    </a:lnTo>
                    <a:lnTo>
                      <a:pt x="752" y="192"/>
                    </a:lnTo>
                    <a:lnTo>
                      <a:pt x="730" y="188"/>
                    </a:lnTo>
                    <a:lnTo>
                      <a:pt x="708" y="186"/>
                    </a:lnTo>
                    <a:lnTo>
                      <a:pt x="684" y="185"/>
                    </a:lnTo>
                    <a:lnTo>
                      <a:pt x="662" y="187"/>
                    </a:lnTo>
                    <a:lnTo>
                      <a:pt x="640" y="190"/>
                    </a:lnTo>
                    <a:lnTo>
                      <a:pt x="619" y="195"/>
                    </a:lnTo>
                    <a:lnTo>
                      <a:pt x="598" y="203"/>
                    </a:lnTo>
                    <a:lnTo>
                      <a:pt x="580" y="213"/>
                    </a:lnTo>
                    <a:lnTo>
                      <a:pt x="563" y="225"/>
                    </a:lnTo>
                    <a:lnTo>
                      <a:pt x="549" y="241"/>
                    </a:lnTo>
                    <a:lnTo>
                      <a:pt x="553" y="242"/>
                    </a:lnTo>
                    <a:lnTo>
                      <a:pt x="559" y="245"/>
                    </a:lnTo>
                    <a:lnTo>
                      <a:pt x="562" y="248"/>
                    </a:lnTo>
                    <a:lnTo>
                      <a:pt x="568" y="251"/>
                    </a:lnTo>
                    <a:lnTo>
                      <a:pt x="576" y="258"/>
                    </a:lnTo>
                    <a:lnTo>
                      <a:pt x="584" y="268"/>
                    </a:lnTo>
                    <a:lnTo>
                      <a:pt x="587" y="271"/>
                    </a:lnTo>
                    <a:lnTo>
                      <a:pt x="589" y="277"/>
                    </a:lnTo>
                    <a:lnTo>
                      <a:pt x="592" y="282"/>
                    </a:lnTo>
                    <a:lnTo>
                      <a:pt x="595" y="287"/>
                    </a:lnTo>
                    <a:lnTo>
                      <a:pt x="596" y="292"/>
                    </a:lnTo>
                    <a:lnTo>
                      <a:pt x="597" y="299"/>
                    </a:lnTo>
                    <a:lnTo>
                      <a:pt x="597" y="306"/>
                    </a:lnTo>
                    <a:lnTo>
                      <a:pt x="597" y="312"/>
                    </a:lnTo>
                    <a:lnTo>
                      <a:pt x="591" y="305"/>
                    </a:lnTo>
                    <a:lnTo>
                      <a:pt x="584" y="299"/>
                    </a:lnTo>
                    <a:lnTo>
                      <a:pt x="578" y="293"/>
                    </a:lnTo>
                    <a:lnTo>
                      <a:pt x="571" y="288"/>
                    </a:lnTo>
                    <a:lnTo>
                      <a:pt x="563" y="284"/>
                    </a:lnTo>
                    <a:lnTo>
                      <a:pt x="558" y="280"/>
                    </a:lnTo>
                    <a:lnTo>
                      <a:pt x="550" y="278"/>
                    </a:lnTo>
                    <a:lnTo>
                      <a:pt x="543" y="275"/>
                    </a:lnTo>
                    <a:lnTo>
                      <a:pt x="536" y="272"/>
                    </a:lnTo>
                    <a:lnTo>
                      <a:pt x="528" y="270"/>
                    </a:lnTo>
                    <a:lnTo>
                      <a:pt x="521" y="270"/>
                    </a:lnTo>
                    <a:lnTo>
                      <a:pt x="512" y="270"/>
                    </a:lnTo>
                    <a:lnTo>
                      <a:pt x="504" y="270"/>
                    </a:lnTo>
                    <a:lnTo>
                      <a:pt x="497" y="270"/>
                    </a:lnTo>
                    <a:lnTo>
                      <a:pt x="489" y="272"/>
                    </a:lnTo>
                    <a:lnTo>
                      <a:pt x="482" y="275"/>
                    </a:lnTo>
                    <a:lnTo>
                      <a:pt x="483" y="280"/>
                    </a:lnTo>
                    <a:lnTo>
                      <a:pt x="487" y="283"/>
                    </a:lnTo>
                    <a:lnTo>
                      <a:pt x="493" y="286"/>
                    </a:lnTo>
                    <a:lnTo>
                      <a:pt x="500" y="288"/>
                    </a:lnTo>
                    <a:lnTo>
                      <a:pt x="506" y="290"/>
                    </a:lnTo>
                    <a:lnTo>
                      <a:pt x="514" y="292"/>
                    </a:lnTo>
                    <a:lnTo>
                      <a:pt x="521" y="294"/>
                    </a:lnTo>
                    <a:lnTo>
                      <a:pt x="529" y="297"/>
                    </a:lnTo>
                    <a:lnTo>
                      <a:pt x="534" y="298"/>
                    </a:lnTo>
                    <a:lnTo>
                      <a:pt x="540" y="299"/>
                    </a:lnTo>
                    <a:lnTo>
                      <a:pt x="545" y="302"/>
                    </a:lnTo>
                    <a:lnTo>
                      <a:pt x="550" y="306"/>
                    </a:lnTo>
                    <a:lnTo>
                      <a:pt x="551" y="308"/>
                    </a:lnTo>
                    <a:lnTo>
                      <a:pt x="551" y="313"/>
                    </a:lnTo>
                    <a:lnTo>
                      <a:pt x="549" y="318"/>
                    </a:lnTo>
                    <a:lnTo>
                      <a:pt x="545" y="326"/>
                    </a:lnTo>
                    <a:lnTo>
                      <a:pt x="540" y="321"/>
                    </a:lnTo>
                    <a:lnTo>
                      <a:pt x="537" y="318"/>
                    </a:lnTo>
                    <a:lnTo>
                      <a:pt x="531" y="315"/>
                    </a:lnTo>
                    <a:lnTo>
                      <a:pt x="528" y="315"/>
                    </a:lnTo>
                    <a:lnTo>
                      <a:pt x="520" y="315"/>
                    </a:lnTo>
                    <a:lnTo>
                      <a:pt x="512" y="318"/>
                    </a:lnTo>
                    <a:lnTo>
                      <a:pt x="502" y="321"/>
                    </a:lnTo>
                    <a:lnTo>
                      <a:pt x="493" y="325"/>
                    </a:lnTo>
                    <a:lnTo>
                      <a:pt x="484" y="328"/>
                    </a:lnTo>
                    <a:lnTo>
                      <a:pt x="476" y="331"/>
                    </a:lnTo>
                    <a:lnTo>
                      <a:pt x="483" y="337"/>
                    </a:lnTo>
                    <a:lnTo>
                      <a:pt x="493" y="343"/>
                    </a:lnTo>
                    <a:lnTo>
                      <a:pt x="497" y="344"/>
                    </a:lnTo>
                    <a:lnTo>
                      <a:pt x="502" y="344"/>
                    </a:lnTo>
                    <a:lnTo>
                      <a:pt x="507" y="345"/>
                    </a:lnTo>
                    <a:lnTo>
                      <a:pt x="512" y="346"/>
                    </a:lnTo>
                    <a:lnTo>
                      <a:pt x="517" y="346"/>
                    </a:lnTo>
                    <a:lnTo>
                      <a:pt x="521" y="347"/>
                    </a:lnTo>
                    <a:lnTo>
                      <a:pt x="527" y="347"/>
                    </a:lnTo>
                    <a:lnTo>
                      <a:pt x="532" y="348"/>
                    </a:lnTo>
                    <a:lnTo>
                      <a:pt x="537" y="349"/>
                    </a:lnTo>
                    <a:lnTo>
                      <a:pt x="541" y="351"/>
                    </a:lnTo>
                    <a:lnTo>
                      <a:pt x="547" y="353"/>
                    </a:lnTo>
                    <a:lnTo>
                      <a:pt x="552" y="356"/>
                    </a:lnTo>
                    <a:lnTo>
                      <a:pt x="550" y="361"/>
                    </a:lnTo>
                    <a:lnTo>
                      <a:pt x="550" y="365"/>
                    </a:lnTo>
                    <a:lnTo>
                      <a:pt x="552" y="370"/>
                    </a:lnTo>
                    <a:lnTo>
                      <a:pt x="556" y="375"/>
                    </a:lnTo>
                    <a:lnTo>
                      <a:pt x="550" y="374"/>
                    </a:lnTo>
                    <a:lnTo>
                      <a:pt x="544" y="373"/>
                    </a:lnTo>
                    <a:lnTo>
                      <a:pt x="540" y="371"/>
                    </a:lnTo>
                    <a:lnTo>
                      <a:pt x="536" y="371"/>
                    </a:lnTo>
                    <a:lnTo>
                      <a:pt x="528" y="369"/>
                    </a:lnTo>
                    <a:lnTo>
                      <a:pt x="521" y="369"/>
                    </a:lnTo>
                    <a:lnTo>
                      <a:pt x="513" y="368"/>
                    </a:lnTo>
                    <a:lnTo>
                      <a:pt x="506" y="369"/>
                    </a:lnTo>
                    <a:lnTo>
                      <a:pt x="502" y="369"/>
                    </a:lnTo>
                    <a:lnTo>
                      <a:pt x="498" y="371"/>
                    </a:lnTo>
                    <a:lnTo>
                      <a:pt x="493" y="372"/>
                    </a:lnTo>
                    <a:lnTo>
                      <a:pt x="487" y="374"/>
                    </a:lnTo>
                    <a:lnTo>
                      <a:pt x="488" y="378"/>
                    </a:lnTo>
                    <a:lnTo>
                      <a:pt x="491" y="383"/>
                    </a:lnTo>
                    <a:lnTo>
                      <a:pt x="493" y="386"/>
                    </a:lnTo>
                    <a:lnTo>
                      <a:pt x="498" y="390"/>
                    </a:lnTo>
                    <a:lnTo>
                      <a:pt x="502" y="392"/>
                    </a:lnTo>
                    <a:lnTo>
                      <a:pt x="506" y="394"/>
                    </a:lnTo>
                    <a:lnTo>
                      <a:pt x="512" y="396"/>
                    </a:lnTo>
                    <a:lnTo>
                      <a:pt x="517" y="398"/>
                    </a:lnTo>
                    <a:lnTo>
                      <a:pt x="525" y="400"/>
                    </a:lnTo>
                    <a:lnTo>
                      <a:pt x="532" y="403"/>
                    </a:lnTo>
                    <a:lnTo>
                      <a:pt x="534" y="405"/>
                    </a:lnTo>
                    <a:lnTo>
                      <a:pt x="536" y="409"/>
                    </a:lnTo>
                    <a:lnTo>
                      <a:pt x="536" y="413"/>
                    </a:lnTo>
                    <a:lnTo>
                      <a:pt x="536" y="420"/>
                    </a:lnTo>
                    <a:lnTo>
                      <a:pt x="531" y="418"/>
                    </a:lnTo>
                    <a:lnTo>
                      <a:pt x="526" y="417"/>
                    </a:lnTo>
                    <a:lnTo>
                      <a:pt x="521" y="416"/>
                    </a:lnTo>
                    <a:lnTo>
                      <a:pt x="518" y="416"/>
                    </a:lnTo>
                    <a:lnTo>
                      <a:pt x="508" y="417"/>
                    </a:lnTo>
                    <a:lnTo>
                      <a:pt x="502" y="422"/>
                    </a:lnTo>
                    <a:lnTo>
                      <a:pt x="510" y="422"/>
                    </a:lnTo>
                    <a:lnTo>
                      <a:pt x="519" y="425"/>
                    </a:lnTo>
                    <a:lnTo>
                      <a:pt x="527" y="431"/>
                    </a:lnTo>
                    <a:lnTo>
                      <a:pt x="536" y="437"/>
                    </a:lnTo>
                    <a:lnTo>
                      <a:pt x="543" y="441"/>
                    </a:lnTo>
                    <a:lnTo>
                      <a:pt x="552" y="447"/>
                    </a:lnTo>
                    <a:lnTo>
                      <a:pt x="557" y="449"/>
                    </a:lnTo>
                    <a:lnTo>
                      <a:pt x="560" y="450"/>
                    </a:lnTo>
                    <a:lnTo>
                      <a:pt x="566" y="451"/>
                    </a:lnTo>
                    <a:lnTo>
                      <a:pt x="571" y="452"/>
                    </a:lnTo>
                    <a:lnTo>
                      <a:pt x="563" y="455"/>
                    </a:lnTo>
                    <a:lnTo>
                      <a:pt x="556" y="456"/>
                    </a:lnTo>
                    <a:lnTo>
                      <a:pt x="547" y="455"/>
                    </a:lnTo>
                    <a:lnTo>
                      <a:pt x="540" y="454"/>
                    </a:lnTo>
                    <a:lnTo>
                      <a:pt x="531" y="451"/>
                    </a:lnTo>
                    <a:lnTo>
                      <a:pt x="521" y="450"/>
                    </a:lnTo>
                    <a:lnTo>
                      <a:pt x="514" y="448"/>
                    </a:lnTo>
                    <a:lnTo>
                      <a:pt x="506" y="449"/>
                    </a:lnTo>
                    <a:lnTo>
                      <a:pt x="510" y="457"/>
                    </a:lnTo>
                    <a:lnTo>
                      <a:pt x="515" y="464"/>
                    </a:lnTo>
                    <a:lnTo>
                      <a:pt x="521" y="470"/>
                    </a:lnTo>
                    <a:lnTo>
                      <a:pt x="529" y="477"/>
                    </a:lnTo>
                    <a:lnTo>
                      <a:pt x="536" y="480"/>
                    </a:lnTo>
                    <a:lnTo>
                      <a:pt x="544" y="486"/>
                    </a:lnTo>
                    <a:lnTo>
                      <a:pt x="553" y="491"/>
                    </a:lnTo>
                    <a:lnTo>
                      <a:pt x="562" y="497"/>
                    </a:lnTo>
                    <a:lnTo>
                      <a:pt x="556" y="497"/>
                    </a:lnTo>
                    <a:lnTo>
                      <a:pt x="550" y="497"/>
                    </a:lnTo>
                    <a:lnTo>
                      <a:pt x="543" y="497"/>
                    </a:lnTo>
                    <a:lnTo>
                      <a:pt x="539" y="498"/>
                    </a:lnTo>
                    <a:lnTo>
                      <a:pt x="531" y="497"/>
                    </a:lnTo>
                    <a:lnTo>
                      <a:pt x="526" y="497"/>
                    </a:lnTo>
                    <a:lnTo>
                      <a:pt x="521" y="497"/>
                    </a:lnTo>
                    <a:lnTo>
                      <a:pt x="517" y="496"/>
                    </a:lnTo>
                    <a:lnTo>
                      <a:pt x="515" y="500"/>
                    </a:lnTo>
                    <a:lnTo>
                      <a:pt x="517" y="505"/>
                    </a:lnTo>
                    <a:lnTo>
                      <a:pt x="511" y="507"/>
                    </a:lnTo>
                    <a:lnTo>
                      <a:pt x="504" y="510"/>
                    </a:lnTo>
                    <a:lnTo>
                      <a:pt x="498" y="514"/>
                    </a:lnTo>
                    <a:lnTo>
                      <a:pt x="493" y="519"/>
                    </a:lnTo>
                    <a:lnTo>
                      <a:pt x="501" y="523"/>
                    </a:lnTo>
                    <a:lnTo>
                      <a:pt x="510" y="527"/>
                    </a:lnTo>
                    <a:lnTo>
                      <a:pt x="514" y="529"/>
                    </a:lnTo>
                    <a:lnTo>
                      <a:pt x="520" y="532"/>
                    </a:lnTo>
                    <a:lnTo>
                      <a:pt x="523" y="533"/>
                    </a:lnTo>
                    <a:lnTo>
                      <a:pt x="529" y="533"/>
                    </a:lnTo>
                    <a:lnTo>
                      <a:pt x="521" y="538"/>
                    </a:lnTo>
                    <a:lnTo>
                      <a:pt x="512" y="543"/>
                    </a:lnTo>
                    <a:lnTo>
                      <a:pt x="504" y="545"/>
                    </a:lnTo>
                    <a:lnTo>
                      <a:pt x="497" y="545"/>
                    </a:lnTo>
                    <a:lnTo>
                      <a:pt x="488" y="544"/>
                    </a:lnTo>
                    <a:lnTo>
                      <a:pt x="481" y="542"/>
                    </a:lnTo>
                    <a:lnTo>
                      <a:pt x="473" y="538"/>
                    </a:lnTo>
                    <a:lnTo>
                      <a:pt x="465" y="535"/>
                    </a:lnTo>
                    <a:lnTo>
                      <a:pt x="456" y="531"/>
                    </a:lnTo>
                    <a:lnTo>
                      <a:pt x="447" y="526"/>
                    </a:lnTo>
                    <a:lnTo>
                      <a:pt x="439" y="520"/>
                    </a:lnTo>
                    <a:lnTo>
                      <a:pt x="431" y="516"/>
                    </a:lnTo>
                    <a:lnTo>
                      <a:pt x="423" y="511"/>
                    </a:lnTo>
                    <a:lnTo>
                      <a:pt x="415" y="507"/>
                    </a:lnTo>
                    <a:lnTo>
                      <a:pt x="407" y="503"/>
                    </a:lnTo>
                    <a:lnTo>
                      <a:pt x="400" y="501"/>
                    </a:lnTo>
                    <a:lnTo>
                      <a:pt x="397" y="503"/>
                    </a:lnTo>
                    <a:lnTo>
                      <a:pt x="397" y="507"/>
                    </a:lnTo>
                    <a:lnTo>
                      <a:pt x="398" y="512"/>
                    </a:lnTo>
                    <a:lnTo>
                      <a:pt x="400" y="516"/>
                    </a:lnTo>
                    <a:lnTo>
                      <a:pt x="400" y="517"/>
                    </a:lnTo>
                    <a:lnTo>
                      <a:pt x="392" y="511"/>
                    </a:lnTo>
                    <a:lnTo>
                      <a:pt x="385" y="505"/>
                    </a:lnTo>
                    <a:lnTo>
                      <a:pt x="376" y="499"/>
                    </a:lnTo>
                    <a:lnTo>
                      <a:pt x="368" y="496"/>
                    </a:lnTo>
                    <a:lnTo>
                      <a:pt x="358" y="490"/>
                    </a:lnTo>
                    <a:lnTo>
                      <a:pt x="349" y="488"/>
                    </a:lnTo>
                    <a:lnTo>
                      <a:pt x="341" y="484"/>
                    </a:lnTo>
                    <a:lnTo>
                      <a:pt x="334" y="483"/>
                    </a:lnTo>
                    <a:lnTo>
                      <a:pt x="326" y="481"/>
                    </a:lnTo>
                    <a:lnTo>
                      <a:pt x="322" y="481"/>
                    </a:lnTo>
                    <a:lnTo>
                      <a:pt x="318" y="482"/>
                    </a:lnTo>
                    <a:lnTo>
                      <a:pt x="318" y="486"/>
                    </a:lnTo>
                    <a:lnTo>
                      <a:pt x="319" y="489"/>
                    </a:lnTo>
                    <a:lnTo>
                      <a:pt x="325" y="496"/>
                    </a:lnTo>
                    <a:lnTo>
                      <a:pt x="332" y="502"/>
                    </a:lnTo>
                    <a:lnTo>
                      <a:pt x="345" y="512"/>
                    </a:lnTo>
                    <a:lnTo>
                      <a:pt x="349" y="516"/>
                    </a:lnTo>
                    <a:lnTo>
                      <a:pt x="354" y="523"/>
                    </a:lnTo>
                    <a:lnTo>
                      <a:pt x="361" y="529"/>
                    </a:lnTo>
                    <a:lnTo>
                      <a:pt x="366" y="535"/>
                    </a:lnTo>
                    <a:lnTo>
                      <a:pt x="356" y="535"/>
                    </a:lnTo>
                    <a:lnTo>
                      <a:pt x="348" y="535"/>
                    </a:lnTo>
                    <a:lnTo>
                      <a:pt x="340" y="533"/>
                    </a:lnTo>
                    <a:lnTo>
                      <a:pt x="333" y="529"/>
                    </a:lnTo>
                    <a:lnTo>
                      <a:pt x="325" y="524"/>
                    </a:lnTo>
                    <a:lnTo>
                      <a:pt x="319" y="519"/>
                    </a:lnTo>
                    <a:lnTo>
                      <a:pt x="313" y="514"/>
                    </a:lnTo>
                    <a:lnTo>
                      <a:pt x="308" y="507"/>
                    </a:lnTo>
                    <a:lnTo>
                      <a:pt x="302" y="500"/>
                    </a:lnTo>
                    <a:lnTo>
                      <a:pt x="296" y="494"/>
                    </a:lnTo>
                    <a:lnTo>
                      <a:pt x="290" y="487"/>
                    </a:lnTo>
                    <a:lnTo>
                      <a:pt x="285" y="481"/>
                    </a:lnTo>
                    <a:lnTo>
                      <a:pt x="278" y="477"/>
                    </a:lnTo>
                    <a:lnTo>
                      <a:pt x="273" y="472"/>
                    </a:lnTo>
                    <a:lnTo>
                      <a:pt x="268" y="469"/>
                    </a:lnTo>
                    <a:lnTo>
                      <a:pt x="261" y="467"/>
                    </a:lnTo>
                    <a:lnTo>
                      <a:pt x="261" y="471"/>
                    </a:lnTo>
                    <a:lnTo>
                      <a:pt x="263" y="477"/>
                    </a:lnTo>
                    <a:lnTo>
                      <a:pt x="265" y="481"/>
                    </a:lnTo>
                    <a:lnTo>
                      <a:pt x="268" y="488"/>
                    </a:lnTo>
                    <a:lnTo>
                      <a:pt x="270" y="493"/>
                    </a:lnTo>
                    <a:lnTo>
                      <a:pt x="272" y="497"/>
                    </a:lnTo>
                    <a:lnTo>
                      <a:pt x="276" y="504"/>
                    </a:lnTo>
                    <a:lnTo>
                      <a:pt x="279" y="510"/>
                    </a:lnTo>
                    <a:lnTo>
                      <a:pt x="282" y="515"/>
                    </a:lnTo>
                    <a:lnTo>
                      <a:pt x="286" y="520"/>
                    </a:lnTo>
                    <a:lnTo>
                      <a:pt x="289" y="526"/>
                    </a:lnTo>
                    <a:lnTo>
                      <a:pt x="293" y="531"/>
                    </a:lnTo>
                    <a:lnTo>
                      <a:pt x="301" y="539"/>
                    </a:lnTo>
                    <a:lnTo>
                      <a:pt x="310" y="547"/>
                    </a:lnTo>
                    <a:lnTo>
                      <a:pt x="310" y="552"/>
                    </a:lnTo>
                    <a:lnTo>
                      <a:pt x="311" y="557"/>
                    </a:lnTo>
                    <a:lnTo>
                      <a:pt x="310" y="557"/>
                    </a:lnTo>
                    <a:lnTo>
                      <a:pt x="303" y="553"/>
                    </a:lnTo>
                    <a:lnTo>
                      <a:pt x="297" y="549"/>
                    </a:lnTo>
                    <a:lnTo>
                      <a:pt x="291" y="544"/>
                    </a:lnTo>
                    <a:lnTo>
                      <a:pt x="286" y="539"/>
                    </a:lnTo>
                    <a:lnTo>
                      <a:pt x="279" y="533"/>
                    </a:lnTo>
                    <a:lnTo>
                      <a:pt x="274" y="528"/>
                    </a:lnTo>
                    <a:lnTo>
                      <a:pt x="269" y="523"/>
                    </a:lnTo>
                    <a:lnTo>
                      <a:pt x="264" y="517"/>
                    </a:lnTo>
                    <a:lnTo>
                      <a:pt x="258" y="512"/>
                    </a:lnTo>
                    <a:lnTo>
                      <a:pt x="252" y="507"/>
                    </a:lnTo>
                    <a:lnTo>
                      <a:pt x="246" y="501"/>
                    </a:lnTo>
                    <a:lnTo>
                      <a:pt x="241" y="496"/>
                    </a:lnTo>
                    <a:lnTo>
                      <a:pt x="234" y="491"/>
                    </a:lnTo>
                    <a:lnTo>
                      <a:pt x="228" y="486"/>
                    </a:lnTo>
                    <a:lnTo>
                      <a:pt x="222" y="481"/>
                    </a:lnTo>
                    <a:lnTo>
                      <a:pt x="215" y="479"/>
                    </a:lnTo>
                    <a:lnTo>
                      <a:pt x="213" y="484"/>
                    </a:lnTo>
                    <a:lnTo>
                      <a:pt x="213" y="489"/>
                    </a:lnTo>
                    <a:lnTo>
                      <a:pt x="213" y="495"/>
                    </a:lnTo>
                    <a:lnTo>
                      <a:pt x="215" y="499"/>
                    </a:lnTo>
                    <a:lnTo>
                      <a:pt x="216" y="504"/>
                    </a:lnTo>
                    <a:lnTo>
                      <a:pt x="220" y="509"/>
                    </a:lnTo>
                    <a:lnTo>
                      <a:pt x="223" y="515"/>
                    </a:lnTo>
                    <a:lnTo>
                      <a:pt x="229" y="519"/>
                    </a:lnTo>
                    <a:lnTo>
                      <a:pt x="233" y="524"/>
                    </a:lnTo>
                    <a:lnTo>
                      <a:pt x="238" y="528"/>
                    </a:lnTo>
                    <a:lnTo>
                      <a:pt x="243" y="533"/>
                    </a:lnTo>
                    <a:lnTo>
                      <a:pt x="249" y="536"/>
                    </a:lnTo>
                    <a:lnTo>
                      <a:pt x="253" y="541"/>
                    </a:lnTo>
                    <a:lnTo>
                      <a:pt x="258" y="545"/>
                    </a:lnTo>
                    <a:lnTo>
                      <a:pt x="263" y="550"/>
                    </a:lnTo>
                    <a:lnTo>
                      <a:pt x="269" y="554"/>
                    </a:lnTo>
                    <a:lnTo>
                      <a:pt x="262" y="555"/>
                    </a:lnTo>
                    <a:lnTo>
                      <a:pt x="257" y="556"/>
                    </a:lnTo>
                    <a:lnTo>
                      <a:pt x="252" y="555"/>
                    </a:lnTo>
                    <a:lnTo>
                      <a:pt x="247" y="555"/>
                    </a:lnTo>
                    <a:lnTo>
                      <a:pt x="241" y="553"/>
                    </a:lnTo>
                    <a:lnTo>
                      <a:pt x="237" y="551"/>
                    </a:lnTo>
                    <a:lnTo>
                      <a:pt x="232" y="547"/>
                    </a:lnTo>
                    <a:lnTo>
                      <a:pt x="228" y="545"/>
                    </a:lnTo>
                    <a:lnTo>
                      <a:pt x="222" y="540"/>
                    </a:lnTo>
                    <a:lnTo>
                      <a:pt x="217" y="535"/>
                    </a:lnTo>
                    <a:lnTo>
                      <a:pt x="213" y="532"/>
                    </a:lnTo>
                    <a:lnTo>
                      <a:pt x="209" y="528"/>
                    </a:lnTo>
                    <a:lnTo>
                      <a:pt x="199" y="519"/>
                    </a:lnTo>
                    <a:lnTo>
                      <a:pt x="191" y="514"/>
                    </a:lnTo>
                    <a:lnTo>
                      <a:pt x="188" y="519"/>
                    </a:lnTo>
                    <a:lnTo>
                      <a:pt x="188" y="526"/>
                    </a:lnTo>
                    <a:lnTo>
                      <a:pt x="189" y="531"/>
                    </a:lnTo>
                    <a:lnTo>
                      <a:pt x="192" y="536"/>
                    </a:lnTo>
                    <a:lnTo>
                      <a:pt x="194" y="542"/>
                    </a:lnTo>
                    <a:lnTo>
                      <a:pt x="196" y="547"/>
                    </a:lnTo>
                    <a:lnTo>
                      <a:pt x="201" y="552"/>
                    </a:lnTo>
                    <a:lnTo>
                      <a:pt x="206" y="557"/>
                    </a:lnTo>
                    <a:lnTo>
                      <a:pt x="211" y="561"/>
                    </a:lnTo>
                    <a:lnTo>
                      <a:pt x="215" y="564"/>
                    </a:lnTo>
                    <a:lnTo>
                      <a:pt x="221" y="568"/>
                    </a:lnTo>
                    <a:lnTo>
                      <a:pt x="227" y="572"/>
                    </a:lnTo>
                    <a:lnTo>
                      <a:pt x="232" y="574"/>
                    </a:lnTo>
                    <a:lnTo>
                      <a:pt x="238" y="578"/>
                    </a:lnTo>
                    <a:lnTo>
                      <a:pt x="243" y="581"/>
                    </a:lnTo>
                    <a:lnTo>
                      <a:pt x="249" y="584"/>
                    </a:lnTo>
                    <a:lnTo>
                      <a:pt x="248" y="589"/>
                    </a:lnTo>
                    <a:lnTo>
                      <a:pt x="250" y="591"/>
                    </a:lnTo>
                    <a:lnTo>
                      <a:pt x="252" y="592"/>
                    </a:lnTo>
                    <a:lnTo>
                      <a:pt x="257" y="592"/>
                    </a:lnTo>
                    <a:lnTo>
                      <a:pt x="257" y="594"/>
                    </a:lnTo>
                    <a:lnTo>
                      <a:pt x="244" y="594"/>
                    </a:lnTo>
                    <a:lnTo>
                      <a:pt x="234" y="594"/>
                    </a:lnTo>
                    <a:lnTo>
                      <a:pt x="223" y="592"/>
                    </a:lnTo>
                    <a:lnTo>
                      <a:pt x="214" y="589"/>
                    </a:lnTo>
                    <a:lnTo>
                      <a:pt x="203" y="583"/>
                    </a:lnTo>
                    <a:lnTo>
                      <a:pt x="195" y="578"/>
                    </a:lnTo>
                    <a:lnTo>
                      <a:pt x="186" y="571"/>
                    </a:lnTo>
                    <a:lnTo>
                      <a:pt x="178" y="565"/>
                    </a:lnTo>
                    <a:lnTo>
                      <a:pt x="170" y="557"/>
                    </a:lnTo>
                    <a:lnTo>
                      <a:pt x="162" y="550"/>
                    </a:lnTo>
                    <a:lnTo>
                      <a:pt x="155" y="542"/>
                    </a:lnTo>
                    <a:lnTo>
                      <a:pt x="147" y="534"/>
                    </a:lnTo>
                    <a:lnTo>
                      <a:pt x="139" y="527"/>
                    </a:lnTo>
                    <a:lnTo>
                      <a:pt x="133" y="519"/>
                    </a:lnTo>
                    <a:lnTo>
                      <a:pt x="126" y="514"/>
                    </a:lnTo>
                    <a:lnTo>
                      <a:pt x="119" y="508"/>
                    </a:lnTo>
                    <a:lnTo>
                      <a:pt x="113" y="516"/>
                    </a:lnTo>
                    <a:lnTo>
                      <a:pt x="110" y="524"/>
                    </a:lnTo>
                    <a:lnTo>
                      <a:pt x="110" y="532"/>
                    </a:lnTo>
                    <a:lnTo>
                      <a:pt x="110" y="539"/>
                    </a:lnTo>
                    <a:lnTo>
                      <a:pt x="112" y="545"/>
                    </a:lnTo>
                    <a:lnTo>
                      <a:pt x="117" y="552"/>
                    </a:lnTo>
                    <a:lnTo>
                      <a:pt x="120" y="559"/>
                    </a:lnTo>
                    <a:lnTo>
                      <a:pt x="128" y="566"/>
                    </a:lnTo>
                    <a:lnTo>
                      <a:pt x="134" y="572"/>
                    </a:lnTo>
                    <a:lnTo>
                      <a:pt x="141" y="578"/>
                    </a:lnTo>
                    <a:lnTo>
                      <a:pt x="148" y="584"/>
                    </a:lnTo>
                    <a:lnTo>
                      <a:pt x="157" y="590"/>
                    </a:lnTo>
                    <a:lnTo>
                      <a:pt x="163" y="596"/>
                    </a:lnTo>
                    <a:lnTo>
                      <a:pt x="171" y="602"/>
                    </a:lnTo>
                    <a:lnTo>
                      <a:pt x="177" y="609"/>
                    </a:lnTo>
                    <a:lnTo>
                      <a:pt x="184" y="615"/>
                    </a:lnTo>
                    <a:lnTo>
                      <a:pt x="177" y="614"/>
                    </a:lnTo>
                    <a:lnTo>
                      <a:pt x="171" y="614"/>
                    </a:lnTo>
                    <a:lnTo>
                      <a:pt x="164" y="613"/>
                    </a:lnTo>
                    <a:lnTo>
                      <a:pt x="157" y="613"/>
                    </a:lnTo>
                    <a:lnTo>
                      <a:pt x="152" y="611"/>
                    </a:lnTo>
                    <a:lnTo>
                      <a:pt x="146" y="610"/>
                    </a:lnTo>
                    <a:lnTo>
                      <a:pt x="140" y="609"/>
                    </a:lnTo>
                    <a:lnTo>
                      <a:pt x="136" y="607"/>
                    </a:lnTo>
                    <a:lnTo>
                      <a:pt x="129" y="603"/>
                    </a:lnTo>
                    <a:lnTo>
                      <a:pt x="124" y="601"/>
                    </a:lnTo>
                    <a:lnTo>
                      <a:pt x="119" y="597"/>
                    </a:lnTo>
                    <a:lnTo>
                      <a:pt x="115" y="593"/>
                    </a:lnTo>
                    <a:lnTo>
                      <a:pt x="110" y="590"/>
                    </a:lnTo>
                    <a:lnTo>
                      <a:pt x="104" y="585"/>
                    </a:lnTo>
                    <a:lnTo>
                      <a:pt x="100" y="580"/>
                    </a:lnTo>
                    <a:lnTo>
                      <a:pt x="97" y="575"/>
                    </a:lnTo>
                    <a:lnTo>
                      <a:pt x="95" y="582"/>
                    </a:lnTo>
                    <a:lnTo>
                      <a:pt x="96" y="589"/>
                    </a:lnTo>
                    <a:lnTo>
                      <a:pt x="97" y="594"/>
                    </a:lnTo>
                    <a:lnTo>
                      <a:pt x="100" y="602"/>
                    </a:lnTo>
                    <a:lnTo>
                      <a:pt x="102" y="607"/>
                    </a:lnTo>
                    <a:lnTo>
                      <a:pt x="107" y="611"/>
                    </a:lnTo>
                    <a:lnTo>
                      <a:pt x="112" y="617"/>
                    </a:lnTo>
                    <a:lnTo>
                      <a:pt x="118" y="622"/>
                    </a:lnTo>
                    <a:lnTo>
                      <a:pt x="122" y="627"/>
                    </a:lnTo>
                    <a:lnTo>
                      <a:pt x="128" y="631"/>
                    </a:lnTo>
                    <a:lnTo>
                      <a:pt x="133" y="637"/>
                    </a:lnTo>
                    <a:lnTo>
                      <a:pt x="138" y="642"/>
                    </a:lnTo>
                    <a:lnTo>
                      <a:pt x="143" y="647"/>
                    </a:lnTo>
                    <a:lnTo>
                      <a:pt x="148" y="652"/>
                    </a:lnTo>
                    <a:lnTo>
                      <a:pt x="152" y="658"/>
                    </a:lnTo>
                    <a:lnTo>
                      <a:pt x="157" y="665"/>
                    </a:lnTo>
                    <a:lnTo>
                      <a:pt x="148" y="663"/>
                    </a:lnTo>
                    <a:lnTo>
                      <a:pt x="140" y="660"/>
                    </a:lnTo>
                    <a:lnTo>
                      <a:pt x="134" y="657"/>
                    </a:lnTo>
                    <a:lnTo>
                      <a:pt x="128" y="653"/>
                    </a:lnTo>
                    <a:lnTo>
                      <a:pt x="121" y="648"/>
                    </a:lnTo>
                    <a:lnTo>
                      <a:pt x="116" y="644"/>
                    </a:lnTo>
                    <a:lnTo>
                      <a:pt x="110" y="640"/>
                    </a:lnTo>
                    <a:lnTo>
                      <a:pt x="104" y="635"/>
                    </a:lnTo>
                    <a:lnTo>
                      <a:pt x="98" y="630"/>
                    </a:lnTo>
                    <a:lnTo>
                      <a:pt x="91" y="625"/>
                    </a:lnTo>
                    <a:lnTo>
                      <a:pt x="85" y="620"/>
                    </a:lnTo>
                    <a:lnTo>
                      <a:pt x="80" y="616"/>
                    </a:lnTo>
                    <a:lnTo>
                      <a:pt x="73" y="611"/>
                    </a:lnTo>
                    <a:lnTo>
                      <a:pt x="65" y="610"/>
                    </a:lnTo>
                    <a:lnTo>
                      <a:pt x="59" y="609"/>
                    </a:lnTo>
                    <a:lnTo>
                      <a:pt x="53" y="609"/>
                    </a:lnTo>
                    <a:lnTo>
                      <a:pt x="53" y="611"/>
                    </a:lnTo>
                    <a:lnTo>
                      <a:pt x="55" y="617"/>
                    </a:lnTo>
                    <a:lnTo>
                      <a:pt x="58" y="623"/>
                    </a:lnTo>
                    <a:lnTo>
                      <a:pt x="62" y="629"/>
                    </a:lnTo>
                    <a:lnTo>
                      <a:pt x="63" y="635"/>
                    </a:lnTo>
                    <a:lnTo>
                      <a:pt x="67" y="641"/>
                    </a:lnTo>
                    <a:lnTo>
                      <a:pt x="71" y="647"/>
                    </a:lnTo>
                    <a:lnTo>
                      <a:pt x="74" y="652"/>
                    </a:lnTo>
                    <a:lnTo>
                      <a:pt x="77" y="659"/>
                    </a:lnTo>
                    <a:lnTo>
                      <a:pt x="76" y="664"/>
                    </a:lnTo>
                    <a:lnTo>
                      <a:pt x="73" y="663"/>
                    </a:lnTo>
                    <a:lnTo>
                      <a:pt x="69" y="662"/>
                    </a:lnTo>
                    <a:lnTo>
                      <a:pt x="62" y="659"/>
                    </a:lnTo>
                    <a:lnTo>
                      <a:pt x="54" y="654"/>
                    </a:lnTo>
                    <a:lnTo>
                      <a:pt x="49" y="650"/>
                    </a:lnTo>
                    <a:lnTo>
                      <a:pt x="44" y="648"/>
                    </a:lnTo>
                    <a:lnTo>
                      <a:pt x="40" y="645"/>
                    </a:lnTo>
                    <a:lnTo>
                      <a:pt x="35" y="642"/>
                    </a:lnTo>
                    <a:lnTo>
                      <a:pt x="30" y="638"/>
                    </a:lnTo>
                    <a:lnTo>
                      <a:pt x="27" y="634"/>
                    </a:lnTo>
                    <a:lnTo>
                      <a:pt x="25" y="630"/>
                    </a:lnTo>
                    <a:lnTo>
                      <a:pt x="24" y="626"/>
                    </a:lnTo>
                    <a:lnTo>
                      <a:pt x="18" y="631"/>
                    </a:lnTo>
                    <a:lnTo>
                      <a:pt x="19" y="640"/>
                    </a:lnTo>
                    <a:lnTo>
                      <a:pt x="19" y="645"/>
                    </a:lnTo>
                    <a:lnTo>
                      <a:pt x="22" y="649"/>
                    </a:lnTo>
                    <a:lnTo>
                      <a:pt x="23" y="654"/>
                    </a:lnTo>
                    <a:lnTo>
                      <a:pt x="24" y="659"/>
                    </a:lnTo>
                    <a:lnTo>
                      <a:pt x="33" y="664"/>
                    </a:lnTo>
                    <a:lnTo>
                      <a:pt x="43" y="668"/>
                    </a:lnTo>
                    <a:lnTo>
                      <a:pt x="46" y="671"/>
                    </a:lnTo>
                    <a:lnTo>
                      <a:pt x="52" y="675"/>
                    </a:lnTo>
                    <a:lnTo>
                      <a:pt x="56" y="678"/>
                    </a:lnTo>
                    <a:lnTo>
                      <a:pt x="62" y="682"/>
                    </a:lnTo>
                    <a:lnTo>
                      <a:pt x="70" y="687"/>
                    </a:lnTo>
                    <a:lnTo>
                      <a:pt x="80" y="693"/>
                    </a:lnTo>
                    <a:lnTo>
                      <a:pt x="83" y="695"/>
                    </a:lnTo>
                    <a:lnTo>
                      <a:pt x="89" y="697"/>
                    </a:lnTo>
                    <a:lnTo>
                      <a:pt x="94" y="699"/>
                    </a:lnTo>
                    <a:lnTo>
                      <a:pt x="100" y="702"/>
                    </a:lnTo>
                    <a:lnTo>
                      <a:pt x="94" y="704"/>
                    </a:lnTo>
                    <a:lnTo>
                      <a:pt x="89" y="706"/>
                    </a:lnTo>
                    <a:lnTo>
                      <a:pt x="82" y="707"/>
                    </a:lnTo>
                    <a:lnTo>
                      <a:pt x="77" y="708"/>
                    </a:lnTo>
                    <a:lnTo>
                      <a:pt x="70" y="707"/>
                    </a:lnTo>
                    <a:lnTo>
                      <a:pt x="64" y="706"/>
                    </a:lnTo>
                    <a:lnTo>
                      <a:pt x="58" y="706"/>
                    </a:lnTo>
                    <a:lnTo>
                      <a:pt x="53" y="705"/>
                    </a:lnTo>
                    <a:lnTo>
                      <a:pt x="61" y="716"/>
                    </a:lnTo>
                    <a:lnTo>
                      <a:pt x="71" y="723"/>
                    </a:lnTo>
                    <a:lnTo>
                      <a:pt x="81" y="728"/>
                    </a:lnTo>
                    <a:lnTo>
                      <a:pt x="92" y="731"/>
                    </a:lnTo>
                    <a:lnTo>
                      <a:pt x="102" y="731"/>
                    </a:lnTo>
                    <a:lnTo>
                      <a:pt x="115" y="730"/>
                    </a:lnTo>
                    <a:lnTo>
                      <a:pt x="127" y="727"/>
                    </a:lnTo>
                    <a:lnTo>
                      <a:pt x="139" y="725"/>
                    </a:lnTo>
                    <a:lnTo>
                      <a:pt x="152" y="721"/>
                    </a:lnTo>
                    <a:lnTo>
                      <a:pt x="164" y="717"/>
                    </a:lnTo>
                    <a:lnTo>
                      <a:pt x="176" y="714"/>
                    </a:lnTo>
                    <a:lnTo>
                      <a:pt x="187" y="712"/>
                    </a:lnTo>
                    <a:lnTo>
                      <a:pt x="198" y="710"/>
                    </a:lnTo>
                    <a:lnTo>
                      <a:pt x="210" y="712"/>
                    </a:lnTo>
                    <a:lnTo>
                      <a:pt x="219" y="715"/>
                    </a:lnTo>
                    <a:lnTo>
                      <a:pt x="230" y="721"/>
                    </a:lnTo>
                    <a:lnTo>
                      <a:pt x="226" y="723"/>
                    </a:lnTo>
                    <a:lnTo>
                      <a:pt x="224" y="725"/>
                    </a:lnTo>
                    <a:lnTo>
                      <a:pt x="232" y="728"/>
                    </a:lnTo>
                    <a:lnTo>
                      <a:pt x="239" y="734"/>
                    </a:lnTo>
                    <a:lnTo>
                      <a:pt x="246" y="739"/>
                    </a:lnTo>
                    <a:lnTo>
                      <a:pt x="253" y="746"/>
                    </a:lnTo>
                    <a:lnTo>
                      <a:pt x="258" y="753"/>
                    </a:lnTo>
                    <a:lnTo>
                      <a:pt x="263" y="761"/>
                    </a:lnTo>
                    <a:lnTo>
                      <a:pt x="266" y="770"/>
                    </a:lnTo>
                    <a:lnTo>
                      <a:pt x="267" y="779"/>
                    </a:lnTo>
                    <a:lnTo>
                      <a:pt x="250" y="774"/>
                    </a:lnTo>
                    <a:lnTo>
                      <a:pt x="232" y="773"/>
                    </a:lnTo>
                    <a:lnTo>
                      <a:pt x="214" y="770"/>
                    </a:lnTo>
                    <a:lnTo>
                      <a:pt x="196" y="769"/>
                    </a:lnTo>
                    <a:lnTo>
                      <a:pt x="176" y="767"/>
                    </a:lnTo>
                    <a:lnTo>
                      <a:pt x="157" y="766"/>
                    </a:lnTo>
                    <a:lnTo>
                      <a:pt x="138" y="764"/>
                    </a:lnTo>
                    <a:lnTo>
                      <a:pt x="120" y="763"/>
                    </a:lnTo>
                    <a:lnTo>
                      <a:pt x="101" y="759"/>
                    </a:lnTo>
                    <a:lnTo>
                      <a:pt x="85" y="753"/>
                    </a:lnTo>
                    <a:lnTo>
                      <a:pt x="69" y="747"/>
                    </a:lnTo>
                    <a:lnTo>
                      <a:pt x="55" y="740"/>
                    </a:lnTo>
                    <a:lnTo>
                      <a:pt x="42" y="728"/>
                    </a:lnTo>
                    <a:lnTo>
                      <a:pt x="31" y="716"/>
                    </a:lnTo>
                    <a:lnTo>
                      <a:pt x="23" y="700"/>
                    </a:lnTo>
                    <a:lnTo>
                      <a:pt x="17" y="682"/>
                    </a:lnTo>
                    <a:lnTo>
                      <a:pt x="8" y="666"/>
                    </a:lnTo>
                    <a:lnTo>
                      <a:pt x="4" y="649"/>
                    </a:lnTo>
                    <a:lnTo>
                      <a:pt x="0" y="632"/>
                    </a:lnTo>
                    <a:lnTo>
                      <a:pt x="0" y="616"/>
                    </a:lnTo>
                    <a:lnTo>
                      <a:pt x="1" y="598"/>
                    </a:lnTo>
                    <a:lnTo>
                      <a:pt x="5" y="581"/>
                    </a:lnTo>
                    <a:lnTo>
                      <a:pt x="10" y="564"/>
                    </a:lnTo>
                    <a:lnTo>
                      <a:pt x="18" y="548"/>
                    </a:lnTo>
                    <a:lnTo>
                      <a:pt x="26" y="532"/>
                    </a:lnTo>
                    <a:lnTo>
                      <a:pt x="38" y="517"/>
                    </a:lnTo>
                    <a:lnTo>
                      <a:pt x="50" y="504"/>
                    </a:lnTo>
                    <a:lnTo>
                      <a:pt x="64" y="493"/>
                    </a:lnTo>
                    <a:lnTo>
                      <a:pt x="80" y="482"/>
                    </a:lnTo>
                    <a:lnTo>
                      <a:pt x="97" y="476"/>
                    </a:lnTo>
                    <a:lnTo>
                      <a:pt x="115" y="470"/>
                    </a:lnTo>
                    <a:lnTo>
                      <a:pt x="135" y="467"/>
                    </a:lnTo>
                    <a:lnTo>
                      <a:pt x="147" y="458"/>
                    </a:lnTo>
                    <a:lnTo>
                      <a:pt x="163" y="450"/>
                    </a:lnTo>
                    <a:lnTo>
                      <a:pt x="178" y="440"/>
                    </a:lnTo>
                    <a:lnTo>
                      <a:pt x="196" y="433"/>
                    </a:lnTo>
                    <a:lnTo>
                      <a:pt x="213" y="425"/>
                    </a:lnTo>
                    <a:lnTo>
                      <a:pt x="232" y="419"/>
                    </a:lnTo>
                    <a:lnTo>
                      <a:pt x="249" y="413"/>
                    </a:lnTo>
                    <a:lnTo>
                      <a:pt x="267" y="410"/>
                    </a:lnTo>
                    <a:lnTo>
                      <a:pt x="283" y="407"/>
                    </a:lnTo>
                    <a:lnTo>
                      <a:pt x="299" y="407"/>
                    </a:lnTo>
                    <a:lnTo>
                      <a:pt x="314" y="409"/>
                    </a:lnTo>
                    <a:lnTo>
                      <a:pt x="330" y="413"/>
                    </a:lnTo>
                    <a:lnTo>
                      <a:pt x="343" y="420"/>
                    </a:lnTo>
                    <a:lnTo>
                      <a:pt x="354" y="430"/>
                    </a:lnTo>
                    <a:lnTo>
                      <a:pt x="365" y="442"/>
                    </a:lnTo>
                    <a:lnTo>
                      <a:pt x="373" y="459"/>
                    </a:lnTo>
                    <a:lnTo>
                      <a:pt x="380" y="461"/>
                    </a:lnTo>
                    <a:lnTo>
                      <a:pt x="386" y="464"/>
                    </a:lnTo>
                    <a:lnTo>
                      <a:pt x="391" y="467"/>
                    </a:lnTo>
                    <a:lnTo>
                      <a:pt x="399" y="470"/>
                    </a:lnTo>
                    <a:lnTo>
                      <a:pt x="404" y="473"/>
                    </a:lnTo>
                    <a:lnTo>
                      <a:pt x="409" y="477"/>
                    </a:lnTo>
                    <a:lnTo>
                      <a:pt x="416" y="479"/>
                    </a:lnTo>
                    <a:lnTo>
                      <a:pt x="422" y="484"/>
                    </a:lnTo>
                    <a:lnTo>
                      <a:pt x="427" y="487"/>
                    </a:lnTo>
                    <a:lnTo>
                      <a:pt x="433" y="489"/>
                    </a:lnTo>
                    <a:lnTo>
                      <a:pt x="439" y="492"/>
                    </a:lnTo>
                    <a:lnTo>
                      <a:pt x="446" y="496"/>
                    </a:lnTo>
                    <a:lnTo>
                      <a:pt x="451" y="496"/>
                    </a:lnTo>
                    <a:lnTo>
                      <a:pt x="458" y="497"/>
                    </a:lnTo>
                    <a:lnTo>
                      <a:pt x="465" y="498"/>
                    </a:lnTo>
                    <a:lnTo>
                      <a:pt x="473" y="499"/>
                    </a:lnTo>
                    <a:lnTo>
                      <a:pt x="460" y="488"/>
                    </a:lnTo>
                    <a:lnTo>
                      <a:pt x="448" y="476"/>
                    </a:lnTo>
                    <a:lnTo>
                      <a:pt x="437" y="463"/>
                    </a:lnTo>
                    <a:lnTo>
                      <a:pt x="427" y="452"/>
                    </a:lnTo>
                    <a:lnTo>
                      <a:pt x="417" y="439"/>
                    </a:lnTo>
                    <a:lnTo>
                      <a:pt x="407" y="427"/>
                    </a:lnTo>
                    <a:lnTo>
                      <a:pt x="400" y="414"/>
                    </a:lnTo>
                    <a:lnTo>
                      <a:pt x="393" y="402"/>
                    </a:lnTo>
                    <a:lnTo>
                      <a:pt x="387" y="388"/>
                    </a:lnTo>
                    <a:lnTo>
                      <a:pt x="384" y="375"/>
                    </a:lnTo>
                    <a:lnTo>
                      <a:pt x="382" y="362"/>
                    </a:lnTo>
                    <a:lnTo>
                      <a:pt x="383" y="347"/>
                    </a:lnTo>
                    <a:lnTo>
                      <a:pt x="386" y="333"/>
                    </a:lnTo>
                    <a:lnTo>
                      <a:pt x="390" y="319"/>
                    </a:lnTo>
                    <a:lnTo>
                      <a:pt x="399" y="306"/>
                    </a:lnTo>
                    <a:lnTo>
                      <a:pt x="409" y="291"/>
                    </a:lnTo>
                    <a:lnTo>
                      <a:pt x="429" y="265"/>
                    </a:lnTo>
                    <a:lnTo>
                      <a:pt x="452" y="242"/>
                    </a:lnTo>
                    <a:lnTo>
                      <a:pt x="477" y="221"/>
                    </a:lnTo>
                    <a:lnTo>
                      <a:pt x="503" y="204"/>
                    </a:lnTo>
                    <a:lnTo>
                      <a:pt x="531" y="190"/>
                    </a:lnTo>
                    <a:lnTo>
                      <a:pt x="561" y="177"/>
                    </a:lnTo>
                    <a:lnTo>
                      <a:pt x="592" y="167"/>
                    </a:lnTo>
                    <a:lnTo>
                      <a:pt x="624" y="159"/>
                    </a:lnTo>
                    <a:lnTo>
                      <a:pt x="656" y="153"/>
                    </a:lnTo>
                    <a:lnTo>
                      <a:pt x="690" y="147"/>
                    </a:lnTo>
                    <a:lnTo>
                      <a:pt x="723" y="144"/>
                    </a:lnTo>
                    <a:lnTo>
                      <a:pt x="756" y="141"/>
                    </a:lnTo>
                    <a:lnTo>
                      <a:pt x="789" y="138"/>
                    </a:lnTo>
                    <a:lnTo>
                      <a:pt x="823" y="137"/>
                    </a:lnTo>
                    <a:lnTo>
                      <a:pt x="855" y="136"/>
                    </a:lnTo>
                    <a:lnTo>
                      <a:pt x="886" y="135"/>
                    </a:lnTo>
                    <a:lnTo>
                      <a:pt x="891" y="123"/>
                    </a:lnTo>
                    <a:lnTo>
                      <a:pt x="896" y="112"/>
                    </a:lnTo>
                    <a:lnTo>
                      <a:pt x="901" y="100"/>
                    </a:lnTo>
                    <a:lnTo>
                      <a:pt x="906" y="90"/>
                    </a:lnTo>
                    <a:lnTo>
                      <a:pt x="912" y="78"/>
                    </a:lnTo>
                    <a:lnTo>
                      <a:pt x="918" y="66"/>
                    </a:lnTo>
                    <a:lnTo>
                      <a:pt x="924" y="55"/>
                    </a:lnTo>
                    <a:lnTo>
                      <a:pt x="933" y="45"/>
                    </a:lnTo>
                    <a:lnTo>
                      <a:pt x="941" y="35"/>
                    </a:lnTo>
                    <a:lnTo>
                      <a:pt x="949" y="26"/>
                    </a:lnTo>
                    <a:lnTo>
                      <a:pt x="958" y="18"/>
                    </a:lnTo>
                    <a:lnTo>
                      <a:pt x="968" y="12"/>
                    </a:lnTo>
                    <a:lnTo>
                      <a:pt x="979" y="5"/>
                    </a:lnTo>
                    <a:lnTo>
                      <a:pt x="989" y="2"/>
                    </a:lnTo>
                    <a:lnTo>
                      <a:pt x="1002" y="0"/>
                    </a:lnTo>
                    <a:lnTo>
                      <a:pt x="101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1" name="Freeform 120"/>
              <p:cNvSpPr>
                <a:spLocks/>
              </p:cNvSpPr>
              <p:nvPr/>
            </p:nvSpPr>
            <p:spPr bwMode="auto">
              <a:xfrm>
                <a:off x="5748" y="2299"/>
                <a:ext cx="15" cy="13"/>
              </a:xfrm>
              <a:custGeom>
                <a:avLst/>
                <a:gdLst>
                  <a:gd name="T0" fmla="*/ 0 w 34"/>
                  <a:gd name="T1" fmla="*/ 0 h 28"/>
                  <a:gd name="T2" fmla="*/ 0 w 34"/>
                  <a:gd name="T3" fmla="*/ 0 h 28"/>
                  <a:gd name="T4" fmla="*/ 0 w 34"/>
                  <a:gd name="T5" fmla="*/ 0 h 28"/>
                  <a:gd name="T6" fmla="*/ 0 w 34"/>
                  <a:gd name="T7" fmla="*/ 0 h 28"/>
                  <a:gd name="T8" fmla="*/ 0 w 34"/>
                  <a:gd name="T9" fmla="*/ 0 h 28"/>
                  <a:gd name="T10" fmla="*/ 0 w 34"/>
                  <a:gd name="T11" fmla="*/ 0 h 28"/>
                  <a:gd name="T12" fmla="*/ 0 w 34"/>
                  <a:gd name="T13" fmla="*/ 0 h 28"/>
                  <a:gd name="T14" fmla="*/ 0 w 34"/>
                  <a:gd name="T15" fmla="*/ 0 h 28"/>
                  <a:gd name="T16" fmla="*/ 0 w 34"/>
                  <a:gd name="T17" fmla="*/ 0 h 28"/>
                  <a:gd name="T18" fmla="*/ 0 w 34"/>
                  <a:gd name="T19" fmla="*/ 0 h 28"/>
                  <a:gd name="T20" fmla="*/ 0 w 34"/>
                  <a:gd name="T21" fmla="*/ 0 h 28"/>
                  <a:gd name="T22" fmla="*/ 0 w 34"/>
                  <a:gd name="T23" fmla="*/ 0 h 28"/>
                  <a:gd name="T24" fmla="*/ 0 w 34"/>
                  <a:gd name="T25" fmla="*/ 0 h 28"/>
                  <a:gd name="T26" fmla="*/ 0 w 34"/>
                  <a:gd name="T27" fmla="*/ 0 h 28"/>
                  <a:gd name="T28" fmla="*/ 0 w 34"/>
                  <a:gd name="T29" fmla="*/ 0 h 28"/>
                  <a:gd name="T30" fmla="*/ 0 w 34"/>
                  <a:gd name="T31" fmla="*/ 0 h 28"/>
                  <a:gd name="T32" fmla="*/ 0 w 34"/>
                  <a:gd name="T33" fmla="*/ 0 h 28"/>
                  <a:gd name="T34" fmla="*/ 0 w 34"/>
                  <a:gd name="T35" fmla="*/ 0 h 28"/>
                  <a:gd name="T36" fmla="*/ 0 w 34"/>
                  <a:gd name="T37" fmla="*/ 0 h 28"/>
                  <a:gd name="T38" fmla="*/ 0 w 34"/>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28"/>
                  <a:gd name="T62" fmla="*/ 34 w 34"/>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28">
                    <a:moveTo>
                      <a:pt x="2" y="3"/>
                    </a:moveTo>
                    <a:lnTo>
                      <a:pt x="9" y="0"/>
                    </a:lnTo>
                    <a:lnTo>
                      <a:pt x="16" y="0"/>
                    </a:lnTo>
                    <a:lnTo>
                      <a:pt x="20" y="0"/>
                    </a:lnTo>
                    <a:lnTo>
                      <a:pt x="25" y="2"/>
                    </a:lnTo>
                    <a:lnTo>
                      <a:pt x="30" y="6"/>
                    </a:lnTo>
                    <a:lnTo>
                      <a:pt x="34" y="12"/>
                    </a:lnTo>
                    <a:lnTo>
                      <a:pt x="34" y="17"/>
                    </a:lnTo>
                    <a:lnTo>
                      <a:pt x="33" y="22"/>
                    </a:lnTo>
                    <a:lnTo>
                      <a:pt x="29" y="26"/>
                    </a:lnTo>
                    <a:lnTo>
                      <a:pt x="26" y="28"/>
                    </a:lnTo>
                    <a:lnTo>
                      <a:pt x="22" y="28"/>
                    </a:lnTo>
                    <a:lnTo>
                      <a:pt x="16" y="28"/>
                    </a:lnTo>
                    <a:lnTo>
                      <a:pt x="9" y="23"/>
                    </a:lnTo>
                    <a:lnTo>
                      <a:pt x="2" y="16"/>
                    </a:lnTo>
                    <a:lnTo>
                      <a:pt x="2" y="12"/>
                    </a:lnTo>
                    <a:lnTo>
                      <a:pt x="1" y="9"/>
                    </a:lnTo>
                    <a:lnTo>
                      <a:pt x="0" y="5"/>
                    </a:lnTo>
                    <a:lnTo>
                      <a:pt x="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2" name="Freeform 121"/>
              <p:cNvSpPr>
                <a:spLocks/>
              </p:cNvSpPr>
              <p:nvPr/>
            </p:nvSpPr>
            <p:spPr bwMode="auto">
              <a:xfrm>
                <a:off x="5881" y="2302"/>
                <a:ext cx="109" cy="125"/>
              </a:xfrm>
              <a:custGeom>
                <a:avLst/>
                <a:gdLst>
                  <a:gd name="T0" fmla="*/ 0 w 263"/>
                  <a:gd name="T1" fmla="*/ 0 h 300"/>
                  <a:gd name="T2" fmla="*/ 0 w 263"/>
                  <a:gd name="T3" fmla="*/ 0 h 300"/>
                  <a:gd name="T4" fmla="*/ 0 w 263"/>
                  <a:gd name="T5" fmla="*/ 0 h 300"/>
                  <a:gd name="T6" fmla="*/ 0 w 263"/>
                  <a:gd name="T7" fmla="*/ 0 h 300"/>
                  <a:gd name="T8" fmla="*/ 0 w 263"/>
                  <a:gd name="T9" fmla="*/ 0 h 300"/>
                  <a:gd name="T10" fmla="*/ 0 w 263"/>
                  <a:gd name="T11" fmla="*/ 0 h 300"/>
                  <a:gd name="T12" fmla="*/ 0 w 263"/>
                  <a:gd name="T13" fmla="*/ 0 h 300"/>
                  <a:gd name="T14" fmla="*/ 0 w 263"/>
                  <a:gd name="T15" fmla="*/ 0 h 300"/>
                  <a:gd name="T16" fmla="*/ 0 w 263"/>
                  <a:gd name="T17" fmla="*/ 0 h 300"/>
                  <a:gd name="T18" fmla="*/ 0 w 263"/>
                  <a:gd name="T19" fmla="*/ 0 h 300"/>
                  <a:gd name="T20" fmla="*/ 0 w 263"/>
                  <a:gd name="T21" fmla="*/ 0 h 300"/>
                  <a:gd name="T22" fmla="*/ 0 w 263"/>
                  <a:gd name="T23" fmla="*/ 0 h 300"/>
                  <a:gd name="T24" fmla="*/ 0 w 263"/>
                  <a:gd name="T25" fmla="*/ 0 h 300"/>
                  <a:gd name="T26" fmla="*/ 0 w 263"/>
                  <a:gd name="T27" fmla="*/ 0 h 300"/>
                  <a:gd name="T28" fmla="*/ 0 w 263"/>
                  <a:gd name="T29" fmla="*/ 0 h 300"/>
                  <a:gd name="T30" fmla="*/ 0 w 263"/>
                  <a:gd name="T31" fmla="*/ 0 h 300"/>
                  <a:gd name="T32" fmla="*/ 0 w 263"/>
                  <a:gd name="T33" fmla="*/ 0 h 300"/>
                  <a:gd name="T34" fmla="*/ 0 w 263"/>
                  <a:gd name="T35" fmla="*/ 0 h 300"/>
                  <a:gd name="T36" fmla="*/ 0 w 263"/>
                  <a:gd name="T37" fmla="*/ 0 h 300"/>
                  <a:gd name="T38" fmla="*/ 0 w 263"/>
                  <a:gd name="T39" fmla="*/ 0 h 300"/>
                  <a:gd name="T40" fmla="*/ 0 w 263"/>
                  <a:gd name="T41" fmla="*/ 0 h 300"/>
                  <a:gd name="T42" fmla="*/ 0 w 263"/>
                  <a:gd name="T43" fmla="*/ 0 h 300"/>
                  <a:gd name="T44" fmla="*/ 0 w 263"/>
                  <a:gd name="T45" fmla="*/ 0 h 300"/>
                  <a:gd name="T46" fmla="*/ 0 w 263"/>
                  <a:gd name="T47" fmla="*/ 0 h 300"/>
                  <a:gd name="T48" fmla="*/ 0 w 263"/>
                  <a:gd name="T49" fmla="*/ 0 h 300"/>
                  <a:gd name="T50" fmla="*/ 0 w 263"/>
                  <a:gd name="T51" fmla="*/ 0 h 300"/>
                  <a:gd name="T52" fmla="*/ 0 w 263"/>
                  <a:gd name="T53" fmla="*/ 0 h 300"/>
                  <a:gd name="T54" fmla="*/ 0 w 263"/>
                  <a:gd name="T55" fmla="*/ 0 h 300"/>
                  <a:gd name="T56" fmla="*/ 0 w 263"/>
                  <a:gd name="T57" fmla="*/ 0 h 300"/>
                  <a:gd name="T58" fmla="*/ 0 w 263"/>
                  <a:gd name="T59" fmla="*/ 0 h 300"/>
                  <a:gd name="T60" fmla="*/ 0 w 263"/>
                  <a:gd name="T61" fmla="*/ 0 h 300"/>
                  <a:gd name="T62" fmla="*/ 0 w 263"/>
                  <a:gd name="T63" fmla="*/ 0 h 300"/>
                  <a:gd name="T64" fmla="*/ 0 w 263"/>
                  <a:gd name="T65" fmla="*/ 0 h 300"/>
                  <a:gd name="T66" fmla="*/ 0 w 263"/>
                  <a:gd name="T67" fmla="*/ 0 h 300"/>
                  <a:gd name="T68" fmla="*/ 0 w 263"/>
                  <a:gd name="T69" fmla="*/ 0 h 300"/>
                  <a:gd name="T70" fmla="*/ 0 w 263"/>
                  <a:gd name="T71" fmla="*/ 0 h 300"/>
                  <a:gd name="T72" fmla="*/ 0 w 263"/>
                  <a:gd name="T73" fmla="*/ 0 h 300"/>
                  <a:gd name="T74" fmla="*/ 0 w 263"/>
                  <a:gd name="T75" fmla="*/ 0 h 300"/>
                  <a:gd name="T76" fmla="*/ 0 w 263"/>
                  <a:gd name="T77" fmla="*/ 0 h 300"/>
                  <a:gd name="T78" fmla="*/ 0 w 263"/>
                  <a:gd name="T79" fmla="*/ 0 h 300"/>
                  <a:gd name="T80" fmla="*/ 0 w 263"/>
                  <a:gd name="T81" fmla="*/ 0 h 300"/>
                  <a:gd name="T82" fmla="*/ 0 w 263"/>
                  <a:gd name="T83" fmla="*/ 0 h 300"/>
                  <a:gd name="T84" fmla="*/ 0 w 263"/>
                  <a:gd name="T85" fmla="*/ 0 h 300"/>
                  <a:gd name="T86" fmla="*/ 0 w 263"/>
                  <a:gd name="T87" fmla="*/ 0 h 300"/>
                  <a:gd name="T88" fmla="*/ 0 w 263"/>
                  <a:gd name="T89" fmla="*/ 0 h 300"/>
                  <a:gd name="T90" fmla="*/ 0 w 263"/>
                  <a:gd name="T91" fmla="*/ 0 h 300"/>
                  <a:gd name="T92" fmla="*/ 0 w 263"/>
                  <a:gd name="T93" fmla="*/ 0 h 300"/>
                  <a:gd name="T94" fmla="*/ 0 w 263"/>
                  <a:gd name="T95" fmla="*/ 0 h 300"/>
                  <a:gd name="T96" fmla="*/ 0 w 263"/>
                  <a:gd name="T97" fmla="*/ 0 h 300"/>
                  <a:gd name="T98" fmla="*/ 0 w 263"/>
                  <a:gd name="T99" fmla="*/ 0 h 300"/>
                  <a:gd name="T100" fmla="*/ 0 w 263"/>
                  <a:gd name="T101" fmla="*/ 0 h 300"/>
                  <a:gd name="T102" fmla="*/ 0 w 263"/>
                  <a:gd name="T103" fmla="*/ 0 h 300"/>
                  <a:gd name="T104" fmla="*/ 0 w 263"/>
                  <a:gd name="T105" fmla="*/ 0 h 300"/>
                  <a:gd name="T106" fmla="*/ 0 w 263"/>
                  <a:gd name="T107" fmla="*/ 0 h 300"/>
                  <a:gd name="T108" fmla="*/ 0 w 263"/>
                  <a:gd name="T109" fmla="*/ 0 h 300"/>
                  <a:gd name="T110" fmla="*/ 0 w 263"/>
                  <a:gd name="T111" fmla="*/ 0 h 300"/>
                  <a:gd name="T112" fmla="*/ 0 w 263"/>
                  <a:gd name="T113" fmla="*/ 0 h 300"/>
                  <a:gd name="T114" fmla="*/ 0 w 263"/>
                  <a:gd name="T115" fmla="*/ 0 h 300"/>
                  <a:gd name="T116" fmla="*/ 0 w 263"/>
                  <a:gd name="T117" fmla="*/ 0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3"/>
                  <a:gd name="T178" fmla="*/ 0 h 300"/>
                  <a:gd name="T179" fmla="*/ 263 w 263"/>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3" h="300">
                    <a:moveTo>
                      <a:pt x="190" y="0"/>
                    </a:moveTo>
                    <a:lnTo>
                      <a:pt x="194" y="1"/>
                    </a:lnTo>
                    <a:lnTo>
                      <a:pt x="197" y="3"/>
                    </a:lnTo>
                    <a:lnTo>
                      <a:pt x="199" y="6"/>
                    </a:lnTo>
                    <a:lnTo>
                      <a:pt x="201" y="10"/>
                    </a:lnTo>
                    <a:lnTo>
                      <a:pt x="201" y="18"/>
                    </a:lnTo>
                    <a:lnTo>
                      <a:pt x="201" y="27"/>
                    </a:lnTo>
                    <a:lnTo>
                      <a:pt x="193" y="25"/>
                    </a:lnTo>
                    <a:lnTo>
                      <a:pt x="185" y="27"/>
                    </a:lnTo>
                    <a:lnTo>
                      <a:pt x="177" y="29"/>
                    </a:lnTo>
                    <a:lnTo>
                      <a:pt x="170" y="33"/>
                    </a:lnTo>
                    <a:lnTo>
                      <a:pt x="163" y="36"/>
                    </a:lnTo>
                    <a:lnTo>
                      <a:pt x="156" y="40"/>
                    </a:lnTo>
                    <a:lnTo>
                      <a:pt x="148" y="41"/>
                    </a:lnTo>
                    <a:lnTo>
                      <a:pt x="141" y="43"/>
                    </a:lnTo>
                    <a:lnTo>
                      <a:pt x="141" y="47"/>
                    </a:lnTo>
                    <a:lnTo>
                      <a:pt x="140" y="53"/>
                    </a:lnTo>
                    <a:lnTo>
                      <a:pt x="137" y="56"/>
                    </a:lnTo>
                    <a:lnTo>
                      <a:pt x="130" y="58"/>
                    </a:lnTo>
                    <a:lnTo>
                      <a:pt x="139" y="60"/>
                    </a:lnTo>
                    <a:lnTo>
                      <a:pt x="148" y="60"/>
                    </a:lnTo>
                    <a:lnTo>
                      <a:pt x="157" y="60"/>
                    </a:lnTo>
                    <a:lnTo>
                      <a:pt x="166" y="60"/>
                    </a:lnTo>
                    <a:lnTo>
                      <a:pt x="175" y="60"/>
                    </a:lnTo>
                    <a:lnTo>
                      <a:pt x="184" y="60"/>
                    </a:lnTo>
                    <a:lnTo>
                      <a:pt x="193" y="60"/>
                    </a:lnTo>
                    <a:lnTo>
                      <a:pt x="202" y="61"/>
                    </a:lnTo>
                    <a:lnTo>
                      <a:pt x="198" y="65"/>
                    </a:lnTo>
                    <a:lnTo>
                      <a:pt x="194" y="70"/>
                    </a:lnTo>
                    <a:lnTo>
                      <a:pt x="187" y="72"/>
                    </a:lnTo>
                    <a:lnTo>
                      <a:pt x="183" y="74"/>
                    </a:lnTo>
                    <a:lnTo>
                      <a:pt x="176" y="74"/>
                    </a:lnTo>
                    <a:lnTo>
                      <a:pt x="169" y="75"/>
                    </a:lnTo>
                    <a:lnTo>
                      <a:pt x="163" y="75"/>
                    </a:lnTo>
                    <a:lnTo>
                      <a:pt x="156" y="75"/>
                    </a:lnTo>
                    <a:lnTo>
                      <a:pt x="148" y="74"/>
                    </a:lnTo>
                    <a:lnTo>
                      <a:pt x="141" y="74"/>
                    </a:lnTo>
                    <a:lnTo>
                      <a:pt x="134" y="74"/>
                    </a:lnTo>
                    <a:lnTo>
                      <a:pt x="129" y="76"/>
                    </a:lnTo>
                    <a:lnTo>
                      <a:pt x="123" y="77"/>
                    </a:lnTo>
                    <a:lnTo>
                      <a:pt x="119" y="79"/>
                    </a:lnTo>
                    <a:lnTo>
                      <a:pt x="114" y="82"/>
                    </a:lnTo>
                    <a:lnTo>
                      <a:pt x="111" y="89"/>
                    </a:lnTo>
                    <a:lnTo>
                      <a:pt x="107" y="92"/>
                    </a:lnTo>
                    <a:lnTo>
                      <a:pt x="106" y="94"/>
                    </a:lnTo>
                    <a:lnTo>
                      <a:pt x="106" y="95"/>
                    </a:lnTo>
                    <a:lnTo>
                      <a:pt x="108" y="97"/>
                    </a:lnTo>
                    <a:lnTo>
                      <a:pt x="110" y="97"/>
                    </a:lnTo>
                    <a:lnTo>
                      <a:pt x="116" y="98"/>
                    </a:lnTo>
                    <a:lnTo>
                      <a:pt x="121" y="98"/>
                    </a:lnTo>
                    <a:lnTo>
                      <a:pt x="128" y="98"/>
                    </a:lnTo>
                    <a:lnTo>
                      <a:pt x="134" y="97"/>
                    </a:lnTo>
                    <a:lnTo>
                      <a:pt x="141" y="97"/>
                    </a:lnTo>
                    <a:lnTo>
                      <a:pt x="147" y="97"/>
                    </a:lnTo>
                    <a:lnTo>
                      <a:pt x="154" y="98"/>
                    </a:lnTo>
                    <a:lnTo>
                      <a:pt x="159" y="98"/>
                    </a:lnTo>
                    <a:lnTo>
                      <a:pt x="165" y="100"/>
                    </a:lnTo>
                    <a:lnTo>
                      <a:pt x="169" y="102"/>
                    </a:lnTo>
                    <a:lnTo>
                      <a:pt x="173" y="107"/>
                    </a:lnTo>
                    <a:lnTo>
                      <a:pt x="166" y="110"/>
                    </a:lnTo>
                    <a:lnTo>
                      <a:pt x="160" y="112"/>
                    </a:lnTo>
                    <a:lnTo>
                      <a:pt x="154" y="112"/>
                    </a:lnTo>
                    <a:lnTo>
                      <a:pt x="148" y="112"/>
                    </a:lnTo>
                    <a:lnTo>
                      <a:pt x="141" y="111"/>
                    </a:lnTo>
                    <a:lnTo>
                      <a:pt x="135" y="111"/>
                    </a:lnTo>
                    <a:lnTo>
                      <a:pt x="128" y="111"/>
                    </a:lnTo>
                    <a:lnTo>
                      <a:pt x="122" y="114"/>
                    </a:lnTo>
                    <a:lnTo>
                      <a:pt x="122" y="117"/>
                    </a:lnTo>
                    <a:lnTo>
                      <a:pt x="125" y="119"/>
                    </a:lnTo>
                    <a:lnTo>
                      <a:pt x="125" y="122"/>
                    </a:lnTo>
                    <a:lnTo>
                      <a:pt x="127" y="128"/>
                    </a:lnTo>
                    <a:lnTo>
                      <a:pt x="137" y="133"/>
                    </a:lnTo>
                    <a:lnTo>
                      <a:pt x="148" y="137"/>
                    </a:lnTo>
                    <a:lnTo>
                      <a:pt x="161" y="139"/>
                    </a:lnTo>
                    <a:lnTo>
                      <a:pt x="174" y="143"/>
                    </a:lnTo>
                    <a:lnTo>
                      <a:pt x="186" y="145"/>
                    </a:lnTo>
                    <a:lnTo>
                      <a:pt x="200" y="148"/>
                    </a:lnTo>
                    <a:lnTo>
                      <a:pt x="213" y="149"/>
                    </a:lnTo>
                    <a:lnTo>
                      <a:pt x="225" y="153"/>
                    </a:lnTo>
                    <a:lnTo>
                      <a:pt x="235" y="155"/>
                    </a:lnTo>
                    <a:lnTo>
                      <a:pt x="245" y="160"/>
                    </a:lnTo>
                    <a:lnTo>
                      <a:pt x="253" y="166"/>
                    </a:lnTo>
                    <a:lnTo>
                      <a:pt x="259" y="174"/>
                    </a:lnTo>
                    <a:lnTo>
                      <a:pt x="261" y="183"/>
                    </a:lnTo>
                    <a:lnTo>
                      <a:pt x="263" y="195"/>
                    </a:lnTo>
                    <a:lnTo>
                      <a:pt x="260" y="210"/>
                    </a:lnTo>
                    <a:lnTo>
                      <a:pt x="257" y="228"/>
                    </a:lnTo>
                    <a:lnTo>
                      <a:pt x="253" y="233"/>
                    </a:lnTo>
                    <a:lnTo>
                      <a:pt x="251" y="237"/>
                    </a:lnTo>
                    <a:lnTo>
                      <a:pt x="246" y="240"/>
                    </a:lnTo>
                    <a:lnTo>
                      <a:pt x="242" y="243"/>
                    </a:lnTo>
                    <a:lnTo>
                      <a:pt x="237" y="243"/>
                    </a:lnTo>
                    <a:lnTo>
                      <a:pt x="232" y="243"/>
                    </a:lnTo>
                    <a:lnTo>
                      <a:pt x="226" y="243"/>
                    </a:lnTo>
                    <a:lnTo>
                      <a:pt x="221" y="242"/>
                    </a:lnTo>
                    <a:lnTo>
                      <a:pt x="214" y="240"/>
                    </a:lnTo>
                    <a:lnTo>
                      <a:pt x="208" y="239"/>
                    </a:lnTo>
                    <a:lnTo>
                      <a:pt x="202" y="237"/>
                    </a:lnTo>
                    <a:lnTo>
                      <a:pt x="197" y="237"/>
                    </a:lnTo>
                    <a:lnTo>
                      <a:pt x="191" y="236"/>
                    </a:lnTo>
                    <a:lnTo>
                      <a:pt x="185" y="236"/>
                    </a:lnTo>
                    <a:lnTo>
                      <a:pt x="182" y="237"/>
                    </a:lnTo>
                    <a:lnTo>
                      <a:pt x="178" y="240"/>
                    </a:lnTo>
                    <a:lnTo>
                      <a:pt x="185" y="244"/>
                    </a:lnTo>
                    <a:lnTo>
                      <a:pt x="195" y="250"/>
                    </a:lnTo>
                    <a:lnTo>
                      <a:pt x="203" y="254"/>
                    </a:lnTo>
                    <a:lnTo>
                      <a:pt x="212" y="262"/>
                    </a:lnTo>
                    <a:lnTo>
                      <a:pt x="219" y="268"/>
                    </a:lnTo>
                    <a:lnTo>
                      <a:pt x="223" y="276"/>
                    </a:lnTo>
                    <a:lnTo>
                      <a:pt x="224" y="281"/>
                    </a:lnTo>
                    <a:lnTo>
                      <a:pt x="225" y="285"/>
                    </a:lnTo>
                    <a:lnTo>
                      <a:pt x="225" y="290"/>
                    </a:lnTo>
                    <a:lnTo>
                      <a:pt x="225" y="296"/>
                    </a:lnTo>
                    <a:lnTo>
                      <a:pt x="216" y="288"/>
                    </a:lnTo>
                    <a:lnTo>
                      <a:pt x="207" y="282"/>
                    </a:lnTo>
                    <a:lnTo>
                      <a:pt x="200" y="277"/>
                    </a:lnTo>
                    <a:lnTo>
                      <a:pt x="193" y="275"/>
                    </a:lnTo>
                    <a:lnTo>
                      <a:pt x="185" y="275"/>
                    </a:lnTo>
                    <a:lnTo>
                      <a:pt x="182" y="280"/>
                    </a:lnTo>
                    <a:lnTo>
                      <a:pt x="179" y="282"/>
                    </a:lnTo>
                    <a:lnTo>
                      <a:pt x="178" y="287"/>
                    </a:lnTo>
                    <a:lnTo>
                      <a:pt x="176" y="291"/>
                    </a:lnTo>
                    <a:lnTo>
                      <a:pt x="176" y="300"/>
                    </a:lnTo>
                    <a:lnTo>
                      <a:pt x="170" y="295"/>
                    </a:lnTo>
                    <a:lnTo>
                      <a:pt x="165" y="291"/>
                    </a:lnTo>
                    <a:lnTo>
                      <a:pt x="160" y="288"/>
                    </a:lnTo>
                    <a:lnTo>
                      <a:pt x="155" y="285"/>
                    </a:lnTo>
                    <a:lnTo>
                      <a:pt x="149" y="281"/>
                    </a:lnTo>
                    <a:lnTo>
                      <a:pt x="144" y="277"/>
                    </a:lnTo>
                    <a:lnTo>
                      <a:pt x="139" y="273"/>
                    </a:lnTo>
                    <a:lnTo>
                      <a:pt x="134" y="270"/>
                    </a:lnTo>
                    <a:lnTo>
                      <a:pt x="128" y="268"/>
                    </a:lnTo>
                    <a:lnTo>
                      <a:pt x="122" y="264"/>
                    </a:lnTo>
                    <a:lnTo>
                      <a:pt x="116" y="262"/>
                    </a:lnTo>
                    <a:lnTo>
                      <a:pt x="110" y="259"/>
                    </a:lnTo>
                    <a:lnTo>
                      <a:pt x="105" y="256"/>
                    </a:lnTo>
                    <a:lnTo>
                      <a:pt x="99" y="254"/>
                    </a:lnTo>
                    <a:lnTo>
                      <a:pt x="92" y="252"/>
                    </a:lnTo>
                    <a:lnTo>
                      <a:pt x="87" y="252"/>
                    </a:lnTo>
                    <a:lnTo>
                      <a:pt x="87" y="257"/>
                    </a:lnTo>
                    <a:lnTo>
                      <a:pt x="91" y="262"/>
                    </a:lnTo>
                    <a:lnTo>
                      <a:pt x="96" y="268"/>
                    </a:lnTo>
                    <a:lnTo>
                      <a:pt x="104" y="272"/>
                    </a:lnTo>
                    <a:lnTo>
                      <a:pt x="110" y="278"/>
                    </a:lnTo>
                    <a:lnTo>
                      <a:pt x="117" y="284"/>
                    </a:lnTo>
                    <a:lnTo>
                      <a:pt x="120" y="290"/>
                    </a:lnTo>
                    <a:lnTo>
                      <a:pt x="122" y="300"/>
                    </a:lnTo>
                    <a:lnTo>
                      <a:pt x="115" y="297"/>
                    </a:lnTo>
                    <a:lnTo>
                      <a:pt x="109" y="295"/>
                    </a:lnTo>
                    <a:lnTo>
                      <a:pt x="104" y="292"/>
                    </a:lnTo>
                    <a:lnTo>
                      <a:pt x="99" y="290"/>
                    </a:lnTo>
                    <a:lnTo>
                      <a:pt x="93" y="287"/>
                    </a:lnTo>
                    <a:lnTo>
                      <a:pt x="88" y="284"/>
                    </a:lnTo>
                    <a:lnTo>
                      <a:pt x="83" y="281"/>
                    </a:lnTo>
                    <a:lnTo>
                      <a:pt x="78" y="279"/>
                    </a:lnTo>
                    <a:lnTo>
                      <a:pt x="75" y="281"/>
                    </a:lnTo>
                    <a:lnTo>
                      <a:pt x="73" y="284"/>
                    </a:lnTo>
                    <a:lnTo>
                      <a:pt x="68" y="284"/>
                    </a:lnTo>
                    <a:lnTo>
                      <a:pt x="64" y="285"/>
                    </a:lnTo>
                    <a:lnTo>
                      <a:pt x="56" y="283"/>
                    </a:lnTo>
                    <a:lnTo>
                      <a:pt x="50" y="282"/>
                    </a:lnTo>
                    <a:lnTo>
                      <a:pt x="44" y="280"/>
                    </a:lnTo>
                    <a:lnTo>
                      <a:pt x="37" y="277"/>
                    </a:lnTo>
                    <a:lnTo>
                      <a:pt x="30" y="272"/>
                    </a:lnTo>
                    <a:lnTo>
                      <a:pt x="24" y="269"/>
                    </a:lnTo>
                    <a:lnTo>
                      <a:pt x="17" y="265"/>
                    </a:lnTo>
                    <a:lnTo>
                      <a:pt x="12" y="261"/>
                    </a:lnTo>
                    <a:lnTo>
                      <a:pt x="8" y="255"/>
                    </a:lnTo>
                    <a:lnTo>
                      <a:pt x="6" y="251"/>
                    </a:lnTo>
                    <a:lnTo>
                      <a:pt x="4" y="246"/>
                    </a:lnTo>
                    <a:lnTo>
                      <a:pt x="5" y="242"/>
                    </a:lnTo>
                    <a:lnTo>
                      <a:pt x="2" y="233"/>
                    </a:lnTo>
                    <a:lnTo>
                      <a:pt x="3" y="229"/>
                    </a:lnTo>
                    <a:lnTo>
                      <a:pt x="5" y="224"/>
                    </a:lnTo>
                    <a:lnTo>
                      <a:pt x="9" y="220"/>
                    </a:lnTo>
                    <a:lnTo>
                      <a:pt x="13" y="215"/>
                    </a:lnTo>
                    <a:lnTo>
                      <a:pt x="20" y="213"/>
                    </a:lnTo>
                    <a:lnTo>
                      <a:pt x="27" y="211"/>
                    </a:lnTo>
                    <a:lnTo>
                      <a:pt x="35" y="210"/>
                    </a:lnTo>
                    <a:lnTo>
                      <a:pt x="44" y="208"/>
                    </a:lnTo>
                    <a:lnTo>
                      <a:pt x="53" y="207"/>
                    </a:lnTo>
                    <a:lnTo>
                      <a:pt x="61" y="206"/>
                    </a:lnTo>
                    <a:lnTo>
                      <a:pt x="70" y="206"/>
                    </a:lnTo>
                    <a:lnTo>
                      <a:pt x="78" y="206"/>
                    </a:lnTo>
                    <a:lnTo>
                      <a:pt x="86" y="206"/>
                    </a:lnTo>
                    <a:lnTo>
                      <a:pt x="92" y="205"/>
                    </a:lnTo>
                    <a:lnTo>
                      <a:pt x="99" y="205"/>
                    </a:lnTo>
                    <a:lnTo>
                      <a:pt x="104" y="202"/>
                    </a:lnTo>
                    <a:lnTo>
                      <a:pt x="110" y="201"/>
                    </a:lnTo>
                    <a:lnTo>
                      <a:pt x="116" y="201"/>
                    </a:lnTo>
                    <a:lnTo>
                      <a:pt x="123" y="201"/>
                    </a:lnTo>
                    <a:lnTo>
                      <a:pt x="129" y="200"/>
                    </a:lnTo>
                    <a:lnTo>
                      <a:pt x="136" y="200"/>
                    </a:lnTo>
                    <a:lnTo>
                      <a:pt x="142" y="200"/>
                    </a:lnTo>
                    <a:lnTo>
                      <a:pt x="148" y="201"/>
                    </a:lnTo>
                    <a:lnTo>
                      <a:pt x="155" y="200"/>
                    </a:lnTo>
                    <a:lnTo>
                      <a:pt x="161" y="200"/>
                    </a:lnTo>
                    <a:lnTo>
                      <a:pt x="166" y="199"/>
                    </a:lnTo>
                    <a:lnTo>
                      <a:pt x="174" y="199"/>
                    </a:lnTo>
                    <a:lnTo>
                      <a:pt x="180" y="197"/>
                    </a:lnTo>
                    <a:lnTo>
                      <a:pt x="185" y="196"/>
                    </a:lnTo>
                    <a:lnTo>
                      <a:pt x="191" y="194"/>
                    </a:lnTo>
                    <a:lnTo>
                      <a:pt x="197" y="193"/>
                    </a:lnTo>
                    <a:lnTo>
                      <a:pt x="185" y="182"/>
                    </a:lnTo>
                    <a:lnTo>
                      <a:pt x="171" y="176"/>
                    </a:lnTo>
                    <a:lnTo>
                      <a:pt x="156" y="171"/>
                    </a:lnTo>
                    <a:lnTo>
                      <a:pt x="139" y="169"/>
                    </a:lnTo>
                    <a:lnTo>
                      <a:pt x="120" y="167"/>
                    </a:lnTo>
                    <a:lnTo>
                      <a:pt x="101" y="166"/>
                    </a:lnTo>
                    <a:lnTo>
                      <a:pt x="83" y="165"/>
                    </a:lnTo>
                    <a:lnTo>
                      <a:pt x="65" y="164"/>
                    </a:lnTo>
                    <a:lnTo>
                      <a:pt x="47" y="160"/>
                    </a:lnTo>
                    <a:lnTo>
                      <a:pt x="32" y="158"/>
                    </a:lnTo>
                    <a:lnTo>
                      <a:pt x="19" y="153"/>
                    </a:lnTo>
                    <a:lnTo>
                      <a:pt x="10" y="146"/>
                    </a:lnTo>
                    <a:lnTo>
                      <a:pt x="2" y="136"/>
                    </a:lnTo>
                    <a:lnTo>
                      <a:pt x="0" y="123"/>
                    </a:lnTo>
                    <a:lnTo>
                      <a:pt x="2" y="107"/>
                    </a:lnTo>
                    <a:lnTo>
                      <a:pt x="10" y="87"/>
                    </a:lnTo>
                    <a:lnTo>
                      <a:pt x="14" y="72"/>
                    </a:lnTo>
                    <a:lnTo>
                      <a:pt x="22" y="60"/>
                    </a:lnTo>
                    <a:lnTo>
                      <a:pt x="29" y="51"/>
                    </a:lnTo>
                    <a:lnTo>
                      <a:pt x="39" y="44"/>
                    </a:lnTo>
                    <a:lnTo>
                      <a:pt x="49" y="38"/>
                    </a:lnTo>
                    <a:lnTo>
                      <a:pt x="62" y="34"/>
                    </a:lnTo>
                    <a:lnTo>
                      <a:pt x="73" y="30"/>
                    </a:lnTo>
                    <a:lnTo>
                      <a:pt x="87" y="28"/>
                    </a:lnTo>
                    <a:lnTo>
                      <a:pt x="100" y="25"/>
                    </a:lnTo>
                    <a:lnTo>
                      <a:pt x="112" y="24"/>
                    </a:lnTo>
                    <a:lnTo>
                      <a:pt x="125" y="22"/>
                    </a:lnTo>
                    <a:lnTo>
                      <a:pt x="139" y="21"/>
                    </a:lnTo>
                    <a:lnTo>
                      <a:pt x="152" y="16"/>
                    </a:lnTo>
                    <a:lnTo>
                      <a:pt x="165" y="13"/>
                    </a:lnTo>
                    <a:lnTo>
                      <a:pt x="177" y="6"/>
                    </a:lnTo>
                    <a:lnTo>
                      <a:pt x="19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3" name="Freeform 122"/>
              <p:cNvSpPr>
                <a:spLocks/>
              </p:cNvSpPr>
              <p:nvPr/>
            </p:nvSpPr>
            <p:spPr bwMode="auto">
              <a:xfrm>
                <a:off x="5831" y="2318"/>
                <a:ext cx="15" cy="13"/>
              </a:xfrm>
              <a:custGeom>
                <a:avLst/>
                <a:gdLst>
                  <a:gd name="T0" fmla="*/ 0 w 40"/>
                  <a:gd name="T1" fmla="*/ 0 h 41"/>
                  <a:gd name="T2" fmla="*/ 0 w 40"/>
                  <a:gd name="T3" fmla="*/ 0 h 41"/>
                  <a:gd name="T4" fmla="*/ 0 w 40"/>
                  <a:gd name="T5" fmla="*/ 0 h 41"/>
                  <a:gd name="T6" fmla="*/ 0 w 40"/>
                  <a:gd name="T7" fmla="*/ 0 h 41"/>
                  <a:gd name="T8" fmla="*/ 0 w 40"/>
                  <a:gd name="T9" fmla="*/ 0 h 41"/>
                  <a:gd name="T10" fmla="*/ 0 w 40"/>
                  <a:gd name="T11" fmla="*/ 0 h 41"/>
                  <a:gd name="T12" fmla="*/ 0 w 40"/>
                  <a:gd name="T13" fmla="*/ 0 h 41"/>
                  <a:gd name="T14" fmla="*/ 0 w 40"/>
                  <a:gd name="T15" fmla="*/ 0 h 41"/>
                  <a:gd name="T16" fmla="*/ 0 w 40"/>
                  <a:gd name="T17" fmla="*/ 0 h 41"/>
                  <a:gd name="T18" fmla="*/ 0 w 40"/>
                  <a:gd name="T19" fmla="*/ 0 h 41"/>
                  <a:gd name="T20" fmla="*/ 0 w 40"/>
                  <a:gd name="T21" fmla="*/ 0 h 41"/>
                  <a:gd name="T22" fmla="*/ 0 w 40"/>
                  <a:gd name="T23" fmla="*/ 0 h 41"/>
                  <a:gd name="T24" fmla="*/ 0 w 40"/>
                  <a:gd name="T25" fmla="*/ 0 h 41"/>
                  <a:gd name="T26" fmla="*/ 0 w 40"/>
                  <a:gd name="T27" fmla="*/ 0 h 41"/>
                  <a:gd name="T28" fmla="*/ 0 w 40"/>
                  <a:gd name="T29" fmla="*/ 0 h 41"/>
                  <a:gd name="T30" fmla="*/ 0 w 40"/>
                  <a:gd name="T31" fmla="*/ 0 h 41"/>
                  <a:gd name="T32" fmla="*/ 0 w 40"/>
                  <a:gd name="T33" fmla="*/ 0 h 41"/>
                  <a:gd name="T34" fmla="*/ 0 w 40"/>
                  <a:gd name="T35" fmla="*/ 0 h 41"/>
                  <a:gd name="T36" fmla="*/ 0 w 40"/>
                  <a:gd name="T37" fmla="*/ 0 h 41"/>
                  <a:gd name="T38" fmla="*/ 0 w 40"/>
                  <a:gd name="T39" fmla="*/ 0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41"/>
                  <a:gd name="T62" fmla="*/ 40 w 40"/>
                  <a:gd name="T63" fmla="*/ 41 h 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41">
                    <a:moveTo>
                      <a:pt x="30" y="0"/>
                    </a:moveTo>
                    <a:lnTo>
                      <a:pt x="35" y="0"/>
                    </a:lnTo>
                    <a:lnTo>
                      <a:pt x="40" y="0"/>
                    </a:lnTo>
                    <a:lnTo>
                      <a:pt x="37" y="7"/>
                    </a:lnTo>
                    <a:lnTo>
                      <a:pt x="34" y="15"/>
                    </a:lnTo>
                    <a:lnTo>
                      <a:pt x="27" y="22"/>
                    </a:lnTo>
                    <a:lnTo>
                      <a:pt x="21" y="27"/>
                    </a:lnTo>
                    <a:lnTo>
                      <a:pt x="16" y="31"/>
                    </a:lnTo>
                    <a:lnTo>
                      <a:pt x="11" y="35"/>
                    </a:lnTo>
                    <a:lnTo>
                      <a:pt x="6" y="37"/>
                    </a:lnTo>
                    <a:lnTo>
                      <a:pt x="1" y="41"/>
                    </a:lnTo>
                    <a:lnTo>
                      <a:pt x="0" y="35"/>
                    </a:lnTo>
                    <a:lnTo>
                      <a:pt x="1" y="28"/>
                    </a:lnTo>
                    <a:lnTo>
                      <a:pt x="3" y="22"/>
                    </a:lnTo>
                    <a:lnTo>
                      <a:pt x="7" y="17"/>
                    </a:lnTo>
                    <a:lnTo>
                      <a:pt x="12" y="10"/>
                    </a:lnTo>
                    <a:lnTo>
                      <a:pt x="16" y="5"/>
                    </a:lnTo>
                    <a:lnTo>
                      <a:pt x="23" y="2"/>
                    </a:lnTo>
                    <a:lnTo>
                      <a:pt x="3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4" name="Freeform 123"/>
              <p:cNvSpPr>
                <a:spLocks/>
              </p:cNvSpPr>
              <p:nvPr/>
            </p:nvSpPr>
            <p:spPr bwMode="auto">
              <a:xfrm>
                <a:off x="5168" y="2353"/>
                <a:ext cx="117" cy="74"/>
              </a:xfrm>
              <a:custGeom>
                <a:avLst/>
                <a:gdLst>
                  <a:gd name="T0" fmla="*/ 0 w 285"/>
                  <a:gd name="T1" fmla="*/ 0 h 178"/>
                  <a:gd name="T2" fmla="*/ 0 w 285"/>
                  <a:gd name="T3" fmla="*/ 0 h 178"/>
                  <a:gd name="T4" fmla="*/ 0 w 285"/>
                  <a:gd name="T5" fmla="*/ 0 h 178"/>
                  <a:gd name="T6" fmla="*/ 0 w 285"/>
                  <a:gd name="T7" fmla="*/ 0 h 178"/>
                  <a:gd name="T8" fmla="*/ 0 w 285"/>
                  <a:gd name="T9" fmla="*/ 0 h 178"/>
                  <a:gd name="T10" fmla="*/ 0 w 285"/>
                  <a:gd name="T11" fmla="*/ 0 h 178"/>
                  <a:gd name="T12" fmla="*/ 0 w 285"/>
                  <a:gd name="T13" fmla="*/ 0 h 178"/>
                  <a:gd name="T14" fmla="*/ 0 w 285"/>
                  <a:gd name="T15" fmla="*/ 0 h 178"/>
                  <a:gd name="T16" fmla="*/ 0 w 285"/>
                  <a:gd name="T17" fmla="*/ 0 h 178"/>
                  <a:gd name="T18" fmla="*/ 0 w 285"/>
                  <a:gd name="T19" fmla="*/ 0 h 178"/>
                  <a:gd name="T20" fmla="*/ 0 w 285"/>
                  <a:gd name="T21" fmla="*/ 0 h 178"/>
                  <a:gd name="T22" fmla="*/ 0 w 285"/>
                  <a:gd name="T23" fmla="*/ 0 h 178"/>
                  <a:gd name="T24" fmla="*/ 0 w 285"/>
                  <a:gd name="T25" fmla="*/ 0 h 178"/>
                  <a:gd name="T26" fmla="*/ 0 w 285"/>
                  <a:gd name="T27" fmla="*/ 0 h 178"/>
                  <a:gd name="T28" fmla="*/ 0 w 285"/>
                  <a:gd name="T29" fmla="*/ 0 h 178"/>
                  <a:gd name="T30" fmla="*/ 0 w 285"/>
                  <a:gd name="T31" fmla="*/ 0 h 178"/>
                  <a:gd name="T32" fmla="*/ 0 w 285"/>
                  <a:gd name="T33" fmla="*/ 0 h 178"/>
                  <a:gd name="T34" fmla="*/ 0 w 285"/>
                  <a:gd name="T35" fmla="*/ 0 h 178"/>
                  <a:gd name="T36" fmla="*/ 0 w 285"/>
                  <a:gd name="T37" fmla="*/ 0 h 178"/>
                  <a:gd name="T38" fmla="*/ 0 w 285"/>
                  <a:gd name="T39" fmla="*/ 0 h 178"/>
                  <a:gd name="T40" fmla="*/ 0 w 285"/>
                  <a:gd name="T41" fmla="*/ 0 h 178"/>
                  <a:gd name="T42" fmla="*/ 0 w 285"/>
                  <a:gd name="T43" fmla="*/ 0 h 178"/>
                  <a:gd name="T44" fmla="*/ 0 w 285"/>
                  <a:gd name="T45" fmla="*/ 0 h 178"/>
                  <a:gd name="T46" fmla="*/ 0 w 285"/>
                  <a:gd name="T47" fmla="*/ 0 h 178"/>
                  <a:gd name="T48" fmla="*/ 0 w 285"/>
                  <a:gd name="T49" fmla="*/ 0 h 178"/>
                  <a:gd name="T50" fmla="*/ 0 w 285"/>
                  <a:gd name="T51" fmla="*/ 0 h 178"/>
                  <a:gd name="T52" fmla="*/ 0 w 285"/>
                  <a:gd name="T53" fmla="*/ 0 h 178"/>
                  <a:gd name="T54" fmla="*/ 0 w 285"/>
                  <a:gd name="T55" fmla="*/ 0 h 178"/>
                  <a:gd name="T56" fmla="*/ 0 w 285"/>
                  <a:gd name="T57" fmla="*/ 0 h 178"/>
                  <a:gd name="T58" fmla="*/ 0 w 285"/>
                  <a:gd name="T59" fmla="*/ 0 h 178"/>
                  <a:gd name="T60" fmla="*/ 0 w 285"/>
                  <a:gd name="T61" fmla="*/ 0 h 178"/>
                  <a:gd name="T62" fmla="*/ 0 w 285"/>
                  <a:gd name="T63" fmla="*/ 0 h 178"/>
                  <a:gd name="T64" fmla="*/ 0 w 285"/>
                  <a:gd name="T65" fmla="*/ 0 h 178"/>
                  <a:gd name="T66" fmla="*/ 0 w 285"/>
                  <a:gd name="T67" fmla="*/ 0 h 178"/>
                  <a:gd name="T68" fmla="*/ 0 w 285"/>
                  <a:gd name="T69" fmla="*/ 0 h 178"/>
                  <a:gd name="T70" fmla="*/ 0 w 285"/>
                  <a:gd name="T71" fmla="*/ 0 h 178"/>
                  <a:gd name="T72" fmla="*/ 0 w 285"/>
                  <a:gd name="T73" fmla="*/ 0 h 178"/>
                  <a:gd name="T74" fmla="*/ 0 w 285"/>
                  <a:gd name="T75" fmla="*/ 0 h 178"/>
                  <a:gd name="T76" fmla="*/ 0 w 285"/>
                  <a:gd name="T77" fmla="*/ 0 h 1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5"/>
                  <a:gd name="T118" fmla="*/ 0 h 178"/>
                  <a:gd name="T119" fmla="*/ 285 w 285"/>
                  <a:gd name="T120" fmla="*/ 178 h 1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5" h="178">
                    <a:moveTo>
                      <a:pt x="7" y="0"/>
                    </a:moveTo>
                    <a:lnTo>
                      <a:pt x="16" y="6"/>
                    </a:lnTo>
                    <a:lnTo>
                      <a:pt x="25" y="14"/>
                    </a:lnTo>
                    <a:lnTo>
                      <a:pt x="34" y="21"/>
                    </a:lnTo>
                    <a:lnTo>
                      <a:pt x="42" y="29"/>
                    </a:lnTo>
                    <a:lnTo>
                      <a:pt x="50" y="36"/>
                    </a:lnTo>
                    <a:lnTo>
                      <a:pt x="57" y="45"/>
                    </a:lnTo>
                    <a:lnTo>
                      <a:pt x="65" y="52"/>
                    </a:lnTo>
                    <a:lnTo>
                      <a:pt x="74" y="60"/>
                    </a:lnTo>
                    <a:lnTo>
                      <a:pt x="75" y="51"/>
                    </a:lnTo>
                    <a:lnTo>
                      <a:pt x="76" y="45"/>
                    </a:lnTo>
                    <a:lnTo>
                      <a:pt x="78" y="42"/>
                    </a:lnTo>
                    <a:lnTo>
                      <a:pt x="80" y="42"/>
                    </a:lnTo>
                    <a:lnTo>
                      <a:pt x="81" y="43"/>
                    </a:lnTo>
                    <a:lnTo>
                      <a:pt x="84" y="46"/>
                    </a:lnTo>
                    <a:lnTo>
                      <a:pt x="87" y="51"/>
                    </a:lnTo>
                    <a:lnTo>
                      <a:pt x="90" y="55"/>
                    </a:lnTo>
                    <a:lnTo>
                      <a:pt x="92" y="61"/>
                    </a:lnTo>
                    <a:lnTo>
                      <a:pt x="95" y="66"/>
                    </a:lnTo>
                    <a:lnTo>
                      <a:pt x="98" y="71"/>
                    </a:lnTo>
                    <a:lnTo>
                      <a:pt x="102" y="76"/>
                    </a:lnTo>
                    <a:lnTo>
                      <a:pt x="106" y="79"/>
                    </a:lnTo>
                    <a:lnTo>
                      <a:pt x="110" y="82"/>
                    </a:lnTo>
                    <a:lnTo>
                      <a:pt x="115" y="83"/>
                    </a:lnTo>
                    <a:lnTo>
                      <a:pt x="121" y="83"/>
                    </a:lnTo>
                    <a:lnTo>
                      <a:pt x="117" y="73"/>
                    </a:lnTo>
                    <a:lnTo>
                      <a:pt x="117" y="67"/>
                    </a:lnTo>
                    <a:lnTo>
                      <a:pt x="116" y="61"/>
                    </a:lnTo>
                    <a:lnTo>
                      <a:pt x="117" y="57"/>
                    </a:lnTo>
                    <a:lnTo>
                      <a:pt x="120" y="53"/>
                    </a:lnTo>
                    <a:lnTo>
                      <a:pt x="127" y="54"/>
                    </a:lnTo>
                    <a:lnTo>
                      <a:pt x="132" y="59"/>
                    </a:lnTo>
                    <a:lnTo>
                      <a:pt x="137" y="67"/>
                    </a:lnTo>
                    <a:lnTo>
                      <a:pt x="139" y="71"/>
                    </a:lnTo>
                    <a:lnTo>
                      <a:pt x="142" y="76"/>
                    </a:lnTo>
                    <a:lnTo>
                      <a:pt x="144" y="83"/>
                    </a:lnTo>
                    <a:lnTo>
                      <a:pt x="147" y="90"/>
                    </a:lnTo>
                    <a:lnTo>
                      <a:pt x="155" y="90"/>
                    </a:lnTo>
                    <a:lnTo>
                      <a:pt x="166" y="92"/>
                    </a:lnTo>
                    <a:lnTo>
                      <a:pt x="176" y="93"/>
                    </a:lnTo>
                    <a:lnTo>
                      <a:pt x="190" y="95"/>
                    </a:lnTo>
                    <a:lnTo>
                      <a:pt x="201" y="97"/>
                    </a:lnTo>
                    <a:lnTo>
                      <a:pt x="212" y="100"/>
                    </a:lnTo>
                    <a:lnTo>
                      <a:pt x="225" y="102"/>
                    </a:lnTo>
                    <a:lnTo>
                      <a:pt x="237" y="108"/>
                    </a:lnTo>
                    <a:lnTo>
                      <a:pt x="247" y="111"/>
                    </a:lnTo>
                    <a:lnTo>
                      <a:pt x="257" y="116"/>
                    </a:lnTo>
                    <a:lnTo>
                      <a:pt x="266" y="122"/>
                    </a:lnTo>
                    <a:lnTo>
                      <a:pt x="273" y="130"/>
                    </a:lnTo>
                    <a:lnTo>
                      <a:pt x="278" y="140"/>
                    </a:lnTo>
                    <a:lnTo>
                      <a:pt x="283" y="149"/>
                    </a:lnTo>
                    <a:lnTo>
                      <a:pt x="285" y="162"/>
                    </a:lnTo>
                    <a:lnTo>
                      <a:pt x="285" y="178"/>
                    </a:lnTo>
                    <a:lnTo>
                      <a:pt x="268" y="165"/>
                    </a:lnTo>
                    <a:lnTo>
                      <a:pt x="252" y="154"/>
                    </a:lnTo>
                    <a:lnTo>
                      <a:pt x="236" y="145"/>
                    </a:lnTo>
                    <a:lnTo>
                      <a:pt x="220" y="139"/>
                    </a:lnTo>
                    <a:lnTo>
                      <a:pt x="202" y="132"/>
                    </a:lnTo>
                    <a:lnTo>
                      <a:pt x="184" y="128"/>
                    </a:lnTo>
                    <a:lnTo>
                      <a:pt x="167" y="124"/>
                    </a:lnTo>
                    <a:lnTo>
                      <a:pt x="150" y="121"/>
                    </a:lnTo>
                    <a:lnTo>
                      <a:pt x="132" y="115"/>
                    </a:lnTo>
                    <a:lnTo>
                      <a:pt x="114" y="110"/>
                    </a:lnTo>
                    <a:lnTo>
                      <a:pt x="96" y="103"/>
                    </a:lnTo>
                    <a:lnTo>
                      <a:pt x="81" y="95"/>
                    </a:lnTo>
                    <a:lnTo>
                      <a:pt x="64" y="85"/>
                    </a:lnTo>
                    <a:lnTo>
                      <a:pt x="49" y="73"/>
                    </a:lnTo>
                    <a:lnTo>
                      <a:pt x="35" y="59"/>
                    </a:lnTo>
                    <a:lnTo>
                      <a:pt x="21" y="43"/>
                    </a:lnTo>
                    <a:lnTo>
                      <a:pt x="15" y="37"/>
                    </a:lnTo>
                    <a:lnTo>
                      <a:pt x="11" y="33"/>
                    </a:lnTo>
                    <a:lnTo>
                      <a:pt x="5" y="27"/>
                    </a:lnTo>
                    <a:lnTo>
                      <a:pt x="3" y="22"/>
                    </a:lnTo>
                    <a:lnTo>
                      <a:pt x="0" y="16"/>
                    </a:lnTo>
                    <a:lnTo>
                      <a:pt x="0" y="10"/>
                    </a:lnTo>
                    <a:lnTo>
                      <a:pt x="2"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5" name="Freeform 124"/>
              <p:cNvSpPr>
                <a:spLocks/>
              </p:cNvSpPr>
              <p:nvPr/>
            </p:nvSpPr>
            <p:spPr bwMode="auto">
              <a:xfrm>
                <a:off x="5783" y="2372"/>
                <a:ext cx="66" cy="62"/>
              </a:xfrm>
              <a:custGeom>
                <a:avLst/>
                <a:gdLst>
                  <a:gd name="T0" fmla="*/ 0 w 155"/>
                  <a:gd name="T1" fmla="*/ 0 h 148"/>
                  <a:gd name="T2" fmla="*/ 0 w 155"/>
                  <a:gd name="T3" fmla="*/ 0 h 148"/>
                  <a:gd name="T4" fmla="*/ 0 w 155"/>
                  <a:gd name="T5" fmla="*/ 0 h 148"/>
                  <a:gd name="T6" fmla="*/ 0 w 155"/>
                  <a:gd name="T7" fmla="*/ 0 h 148"/>
                  <a:gd name="T8" fmla="*/ 0 w 155"/>
                  <a:gd name="T9" fmla="*/ 0 h 148"/>
                  <a:gd name="T10" fmla="*/ 0 w 155"/>
                  <a:gd name="T11" fmla="*/ 0 h 148"/>
                  <a:gd name="T12" fmla="*/ 0 w 155"/>
                  <a:gd name="T13" fmla="*/ 0 h 148"/>
                  <a:gd name="T14" fmla="*/ 0 w 155"/>
                  <a:gd name="T15" fmla="*/ 0 h 148"/>
                  <a:gd name="T16" fmla="*/ 0 w 155"/>
                  <a:gd name="T17" fmla="*/ 0 h 148"/>
                  <a:gd name="T18" fmla="*/ 0 w 155"/>
                  <a:gd name="T19" fmla="*/ 0 h 148"/>
                  <a:gd name="T20" fmla="*/ 0 w 155"/>
                  <a:gd name="T21" fmla="*/ 0 h 148"/>
                  <a:gd name="T22" fmla="*/ 0 w 155"/>
                  <a:gd name="T23" fmla="*/ 0 h 148"/>
                  <a:gd name="T24" fmla="*/ 0 w 155"/>
                  <a:gd name="T25" fmla="*/ 0 h 148"/>
                  <a:gd name="T26" fmla="*/ 0 w 155"/>
                  <a:gd name="T27" fmla="*/ 0 h 148"/>
                  <a:gd name="T28" fmla="*/ 0 w 155"/>
                  <a:gd name="T29" fmla="*/ 0 h 148"/>
                  <a:gd name="T30" fmla="*/ 0 w 155"/>
                  <a:gd name="T31" fmla="*/ 0 h 148"/>
                  <a:gd name="T32" fmla="*/ 0 w 155"/>
                  <a:gd name="T33" fmla="*/ 0 h 148"/>
                  <a:gd name="T34" fmla="*/ 0 w 155"/>
                  <a:gd name="T35" fmla="*/ 0 h 148"/>
                  <a:gd name="T36" fmla="*/ 0 w 155"/>
                  <a:gd name="T37" fmla="*/ 0 h 148"/>
                  <a:gd name="T38" fmla="*/ 0 w 155"/>
                  <a:gd name="T39" fmla="*/ 0 h 148"/>
                  <a:gd name="T40" fmla="*/ 0 w 155"/>
                  <a:gd name="T41" fmla="*/ 0 h 148"/>
                  <a:gd name="T42" fmla="*/ 0 w 155"/>
                  <a:gd name="T43" fmla="*/ 0 h 148"/>
                  <a:gd name="T44" fmla="*/ 0 w 155"/>
                  <a:gd name="T45" fmla="*/ 0 h 148"/>
                  <a:gd name="T46" fmla="*/ 0 w 155"/>
                  <a:gd name="T47" fmla="*/ 0 h 148"/>
                  <a:gd name="T48" fmla="*/ 0 w 155"/>
                  <a:gd name="T49" fmla="*/ 0 h 148"/>
                  <a:gd name="T50" fmla="*/ 0 w 155"/>
                  <a:gd name="T51" fmla="*/ 0 h 148"/>
                  <a:gd name="T52" fmla="*/ 0 w 155"/>
                  <a:gd name="T53" fmla="*/ 0 h 148"/>
                  <a:gd name="T54" fmla="*/ 0 w 155"/>
                  <a:gd name="T55" fmla="*/ 0 h 148"/>
                  <a:gd name="T56" fmla="*/ 0 w 155"/>
                  <a:gd name="T57" fmla="*/ 0 h 148"/>
                  <a:gd name="T58" fmla="*/ 0 w 155"/>
                  <a:gd name="T59" fmla="*/ 0 h 148"/>
                  <a:gd name="T60" fmla="*/ 0 w 155"/>
                  <a:gd name="T61" fmla="*/ 0 h 148"/>
                  <a:gd name="T62" fmla="*/ 0 w 155"/>
                  <a:gd name="T63" fmla="*/ 0 h 148"/>
                  <a:gd name="T64" fmla="*/ 0 w 155"/>
                  <a:gd name="T65" fmla="*/ 0 h 148"/>
                  <a:gd name="T66" fmla="*/ 0 w 155"/>
                  <a:gd name="T67" fmla="*/ 0 h 148"/>
                  <a:gd name="T68" fmla="*/ 0 w 155"/>
                  <a:gd name="T69" fmla="*/ 0 h 148"/>
                  <a:gd name="T70" fmla="*/ 0 w 155"/>
                  <a:gd name="T71" fmla="*/ 0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48"/>
                  <a:gd name="T110" fmla="*/ 155 w 155"/>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48">
                    <a:moveTo>
                      <a:pt x="2" y="2"/>
                    </a:moveTo>
                    <a:lnTo>
                      <a:pt x="15" y="0"/>
                    </a:lnTo>
                    <a:lnTo>
                      <a:pt x="31" y="1"/>
                    </a:lnTo>
                    <a:lnTo>
                      <a:pt x="46" y="2"/>
                    </a:lnTo>
                    <a:lnTo>
                      <a:pt x="63" y="7"/>
                    </a:lnTo>
                    <a:lnTo>
                      <a:pt x="77" y="11"/>
                    </a:lnTo>
                    <a:lnTo>
                      <a:pt x="92" y="19"/>
                    </a:lnTo>
                    <a:lnTo>
                      <a:pt x="108" y="28"/>
                    </a:lnTo>
                    <a:lnTo>
                      <a:pt x="121" y="39"/>
                    </a:lnTo>
                    <a:lnTo>
                      <a:pt x="132" y="49"/>
                    </a:lnTo>
                    <a:lnTo>
                      <a:pt x="142" y="62"/>
                    </a:lnTo>
                    <a:lnTo>
                      <a:pt x="148" y="74"/>
                    </a:lnTo>
                    <a:lnTo>
                      <a:pt x="154" y="88"/>
                    </a:lnTo>
                    <a:lnTo>
                      <a:pt x="155" y="102"/>
                    </a:lnTo>
                    <a:lnTo>
                      <a:pt x="153" y="117"/>
                    </a:lnTo>
                    <a:lnTo>
                      <a:pt x="148" y="133"/>
                    </a:lnTo>
                    <a:lnTo>
                      <a:pt x="138" y="148"/>
                    </a:lnTo>
                    <a:lnTo>
                      <a:pt x="131" y="137"/>
                    </a:lnTo>
                    <a:lnTo>
                      <a:pt x="127" y="125"/>
                    </a:lnTo>
                    <a:lnTo>
                      <a:pt x="119" y="114"/>
                    </a:lnTo>
                    <a:lnTo>
                      <a:pt x="113" y="103"/>
                    </a:lnTo>
                    <a:lnTo>
                      <a:pt x="107" y="92"/>
                    </a:lnTo>
                    <a:lnTo>
                      <a:pt x="100" y="81"/>
                    </a:lnTo>
                    <a:lnTo>
                      <a:pt x="91" y="70"/>
                    </a:lnTo>
                    <a:lnTo>
                      <a:pt x="84" y="60"/>
                    </a:lnTo>
                    <a:lnTo>
                      <a:pt x="74" y="49"/>
                    </a:lnTo>
                    <a:lnTo>
                      <a:pt x="66" y="40"/>
                    </a:lnTo>
                    <a:lnTo>
                      <a:pt x="56" y="31"/>
                    </a:lnTo>
                    <a:lnTo>
                      <a:pt x="47" y="25"/>
                    </a:lnTo>
                    <a:lnTo>
                      <a:pt x="35" y="17"/>
                    </a:lnTo>
                    <a:lnTo>
                      <a:pt x="25" y="12"/>
                    </a:lnTo>
                    <a:lnTo>
                      <a:pt x="13" y="7"/>
                    </a:lnTo>
                    <a:lnTo>
                      <a:pt x="0" y="6"/>
                    </a:lnTo>
                    <a:lnTo>
                      <a:pt x="0" y="4"/>
                    </a:lnTo>
                    <a:lnTo>
                      <a:pt x="2"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6" name="Freeform 125"/>
              <p:cNvSpPr>
                <a:spLocks/>
              </p:cNvSpPr>
              <p:nvPr/>
            </p:nvSpPr>
            <p:spPr bwMode="auto">
              <a:xfrm>
                <a:off x="6047" y="2372"/>
                <a:ext cx="51" cy="59"/>
              </a:xfrm>
              <a:custGeom>
                <a:avLst/>
                <a:gdLst>
                  <a:gd name="T0" fmla="*/ 0 w 121"/>
                  <a:gd name="T1" fmla="*/ 0 h 141"/>
                  <a:gd name="T2" fmla="*/ 0 w 121"/>
                  <a:gd name="T3" fmla="*/ 0 h 141"/>
                  <a:gd name="T4" fmla="*/ 0 w 121"/>
                  <a:gd name="T5" fmla="*/ 0 h 141"/>
                  <a:gd name="T6" fmla="*/ 0 w 121"/>
                  <a:gd name="T7" fmla="*/ 0 h 141"/>
                  <a:gd name="T8" fmla="*/ 0 w 121"/>
                  <a:gd name="T9" fmla="*/ 0 h 141"/>
                  <a:gd name="T10" fmla="*/ 0 w 121"/>
                  <a:gd name="T11" fmla="*/ 0 h 141"/>
                  <a:gd name="T12" fmla="*/ 0 w 121"/>
                  <a:gd name="T13" fmla="*/ 0 h 141"/>
                  <a:gd name="T14" fmla="*/ 0 w 121"/>
                  <a:gd name="T15" fmla="*/ 0 h 141"/>
                  <a:gd name="T16" fmla="*/ 0 w 121"/>
                  <a:gd name="T17" fmla="*/ 0 h 141"/>
                  <a:gd name="T18" fmla="*/ 0 w 121"/>
                  <a:gd name="T19" fmla="*/ 0 h 141"/>
                  <a:gd name="T20" fmla="*/ 0 w 121"/>
                  <a:gd name="T21" fmla="*/ 0 h 141"/>
                  <a:gd name="T22" fmla="*/ 0 w 121"/>
                  <a:gd name="T23" fmla="*/ 0 h 141"/>
                  <a:gd name="T24" fmla="*/ 0 w 121"/>
                  <a:gd name="T25" fmla="*/ 0 h 141"/>
                  <a:gd name="T26" fmla="*/ 0 w 121"/>
                  <a:gd name="T27" fmla="*/ 0 h 141"/>
                  <a:gd name="T28" fmla="*/ 0 w 121"/>
                  <a:gd name="T29" fmla="*/ 0 h 141"/>
                  <a:gd name="T30" fmla="*/ 0 w 121"/>
                  <a:gd name="T31" fmla="*/ 0 h 141"/>
                  <a:gd name="T32" fmla="*/ 0 w 121"/>
                  <a:gd name="T33" fmla="*/ 0 h 141"/>
                  <a:gd name="T34" fmla="*/ 0 w 121"/>
                  <a:gd name="T35" fmla="*/ 0 h 141"/>
                  <a:gd name="T36" fmla="*/ 0 w 121"/>
                  <a:gd name="T37" fmla="*/ 0 h 141"/>
                  <a:gd name="T38" fmla="*/ 0 w 121"/>
                  <a:gd name="T39" fmla="*/ 0 h 141"/>
                  <a:gd name="T40" fmla="*/ 0 w 121"/>
                  <a:gd name="T41" fmla="*/ 0 h 141"/>
                  <a:gd name="T42" fmla="*/ 0 w 121"/>
                  <a:gd name="T43" fmla="*/ 0 h 141"/>
                  <a:gd name="T44" fmla="*/ 0 w 121"/>
                  <a:gd name="T45" fmla="*/ 0 h 141"/>
                  <a:gd name="T46" fmla="*/ 0 w 121"/>
                  <a:gd name="T47" fmla="*/ 0 h 141"/>
                  <a:gd name="T48" fmla="*/ 0 w 121"/>
                  <a:gd name="T49" fmla="*/ 0 h 141"/>
                  <a:gd name="T50" fmla="*/ 0 w 121"/>
                  <a:gd name="T51" fmla="*/ 0 h 141"/>
                  <a:gd name="T52" fmla="*/ 0 w 121"/>
                  <a:gd name="T53" fmla="*/ 0 h 141"/>
                  <a:gd name="T54" fmla="*/ 0 w 121"/>
                  <a:gd name="T55" fmla="*/ 0 h 141"/>
                  <a:gd name="T56" fmla="*/ 0 w 121"/>
                  <a:gd name="T57" fmla="*/ 0 h 141"/>
                  <a:gd name="T58" fmla="*/ 0 w 121"/>
                  <a:gd name="T59" fmla="*/ 0 h 141"/>
                  <a:gd name="T60" fmla="*/ 0 w 121"/>
                  <a:gd name="T61" fmla="*/ 0 h 141"/>
                  <a:gd name="T62" fmla="*/ 0 w 121"/>
                  <a:gd name="T63" fmla="*/ 0 h 141"/>
                  <a:gd name="T64" fmla="*/ 0 w 121"/>
                  <a:gd name="T65" fmla="*/ 0 h 141"/>
                  <a:gd name="T66" fmla="*/ 0 w 121"/>
                  <a:gd name="T67" fmla="*/ 0 h 141"/>
                  <a:gd name="T68" fmla="*/ 0 w 121"/>
                  <a:gd name="T69" fmla="*/ 0 h 141"/>
                  <a:gd name="T70" fmla="*/ 0 w 121"/>
                  <a:gd name="T71" fmla="*/ 0 h 141"/>
                  <a:gd name="T72" fmla="*/ 0 w 121"/>
                  <a:gd name="T73" fmla="*/ 0 h 141"/>
                  <a:gd name="T74" fmla="*/ 0 w 121"/>
                  <a:gd name="T75" fmla="*/ 0 h 141"/>
                  <a:gd name="T76" fmla="*/ 0 w 121"/>
                  <a:gd name="T77" fmla="*/ 0 h 141"/>
                  <a:gd name="T78" fmla="*/ 0 w 121"/>
                  <a:gd name="T79" fmla="*/ 0 h 141"/>
                  <a:gd name="T80" fmla="*/ 0 w 121"/>
                  <a:gd name="T81" fmla="*/ 0 h 141"/>
                  <a:gd name="T82" fmla="*/ 0 w 121"/>
                  <a:gd name="T83" fmla="*/ 0 h 141"/>
                  <a:gd name="T84" fmla="*/ 0 w 121"/>
                  <a:gd name="T85" fmla="*/ 0 h 141"/>
                  <a:gd name="T86" fmla="*/ 0 w 121"/>
                  <a:gd name="T87" fmla="*/ 0 h 141"/>
                  <a:gd name="T88" fmla="*/ 0 w 121"/>
                  <a:gd name="T89" fmla="*/ 0 h 141"/>
                  <a:gd name="T90" fmla="*/ 0 w 121"/>
                  <a:gd name="T91" fmla="*/ 0 h 141"/>
                  <a:gd name="T92" fmla="*/ 0 w 121"/>
                  <a:gd name="T93" fmla="*/ 0 h 141"/>
                  <a:gd name="T94" fmla="*/ 0 w 121"/>
                  <a:gd name="T95" fmla="*/ 0 h 141"/>
                  <a:gd name="T96" fmla="*/ 0 w 121"/>
                  <a:gd name="T97" fmla="*/ 0 h 141"/>
                  <a:gd name="T98" fmla="*/ 0 w 121"/>
                  <a:gd name="T99" fmla="*/ 0 h 141"/>
                  <a:gd name="T100" fmla="*/ 0 w 121"/>
                  <a:gd name="T101" fmla="*/ 0 h 141"/>
                  <a:gd name="T102" fmla="*/ 0 w 121"/>
                  <a:gd name="T103" fmla="*/ 0 h 141"/>
                  <a:gd name="T104" fmla="*/ 0 w 121"/>
                  <a:gd name="T105" fmla="*/ 0 h 1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1"/>
                  <a:gd name="T160" fmla="*/ 0 h 141"/>
                  <a:gd name="T161" fmla="*/ 121 w 121"/>
                  <a:gd name="T162" fmla="*/ 141 h 1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1" h="141">
                    <a:moveTo>
                      <a:pt x="86" y="0"/>
                    </a:moveTo>
                    <a:lnTo>
                      <a:pt x="89" y="2"/>
                    </a:lnTo>
                    <a:lnTo>
                      <a:pt x="92" y="3"/>
                    </a:lnTo>
                    <a:lnTo>
                      <a:pt x="93" y="6"/>
                    </a:lnTo>
                    <a:lnTo>
                      <a:pt x="94" y="9"/>
                    </a:lnTo>
                    <a:lnTo>
                      <a:pt x="89" y="15"/>
                    </a:lnTo>
                    <a:lnTo>
                      <a:pt x="82" y="21"/>
                    </a:lnTo>
                    <a:lnTo>
                      <a:pt x="76" y="23"/>
                    </a:lnTo>
                    <a:lnTo>
                      <a:pt x="70" y="26"/>
                    </a:lnTo>
                    <a:lnTo>
                      <a:pt x="66" y="29"/>
                    </a:lnTo>
                    <a:lnTo>
                      <a:pt x="60" y="32"/>
                    </a:lnTo>
                    <a:lnTo>
                      <a:pt x="55" y="35"/>
                    </a:lnTo>
                    <a:lnTo>
                      <a:pt x="51" y="38"/>
                    </a:lnTo>
                    <a:lnTo>
                      <a:pt x="47" y="40"/>
                    </a:lnTo>
                    <a:lnTo>
                      <a:pt x="45" y="44"/>
                    </a:lnTo>
                    <a:lnTo>
                      <a:pt x="49" y="45"/>
                    </a:lnTo>
                    <a:lnTo>
                      <a:pt x="54" y="46"/>
                    </a:lnTo>
                    <a:lnTo>
                      <a:pt x="58" y="45"/>
                    </a:lnTo>
                    <a:lnTo>
                      <a:pt x="64" y="45"/>
                    </a:lnTo>
                    <a:lnTo>
                      <a:pt x="68" y="42"/>
                    </a:lnTo>
                    <a:lnTo>
                      <a:pt x="73" y="40"/>
                    </a:lnTo>
                    <a:lnTo>
                      <a:pt x="78" y="39"/>
                    </a:lnTo>
                    <a:lnTo>
                      <a:pt x="84" y="38"/>
                    </a:lnTo>
                    <a:lnTo>
                      <a:pt x="92" y="33"/>
                    </a:lnTo>
                    <a:lnTo>
                      <a:pt x="102" y="31"/>
                    </a:lnTo>
                    <a:lnTo>
                      <a:pt x="106" y="31"/>
                    </a:lnTo>
                    <a:lnTo>
                      <a:pt x="111" y="31"/>
                    </a:lnTo>
                    <a:lnTo>
                      <a:pt x="115" y="32"/>
                    </a:lnTo>
                    <a:lnTo>
                      <a:pt x="121" y="36"/>
                    </a:lnTo>
                    <a:lnTo>
                      <a:pt x="115" y="39"/>
                    </a:lnTo>
                    <a:lnTo>
                      <a:pt x="110" y="43"/>
                    </a:lnTo>
                    <a:lnTo>
                      <a:pt x="105" y="46"/>
                    </a:lnTo>
                    <a:lnTo>
                      <a:pt x="100" y="50"/>
                    </a:lnTo>
                    <a:lnTo>
                      <a:pt x="94" y="51"/>
                    </a:lnTo>
                    <a:lnTo>
                      <a:pt x="88" y="54"/>
                    </a:lnTo>
                    <a:lnTo>
                      <a:pt x="82" y="57"/>
                    </a:lnTo>
                    <a:lnTo>
                      <a:pt x="76" y="59"/>
                    </a:lnTo>
                    <a:lnTo>
                      <a:pt x="69" y="59"/>
                    </a:lnTo>
                    <a:lnTo>
                      <a:pt x="63" y="62"/>
                    </a:lnTo>
                    <a:lnTo>
                      <a:pt x="56" y="64"/>
                    </a:lnTo>
                    <a:lnTo>
                      <a:pt x="50" y="67"/>
                    </a:lnTo>
                    <a:lnTo>
                      <a:pt x="43" y="69"/>
                    </a:lnTo>
                    <a:lnTo>
                      <a:pt x="37" y="71"/>
                    </a:lnTo>
                    <a:lnTo>
                      <a:pt x="31" y="74"/>
                    </a:lnTo>
                    <a:lnTo>
                      <a:pt x="26" y="78"/>
                    </a:lnTo>
                    <a:lnTo>
                      <a:pt x="33" y="80"/>
                    </a:lnTo>
                    <a:lnTo>
                      <a:pt x="43" y="82"/>
                    </a:lnTo>
                    <a:lnTo>
                      <a:pt x="48" y="81"/>
                    </a:lnTo>
                    <a:lnTo>
                      <a:pt x="51" y="81"/>
                    </a:lnTo>
                    <a:lnTo>
                      <a:pt x="57" y="81"/>
                    </a:lnTo>
                    <a:lnTo>
                      <a:pt x="62" y="81"/>
                    </a:lnTo>
                    <a:lnTo>
                      <a:pt x="67" y="79"/>
                    </a:lnTo>
                    <a:lnTo>
                      <a:pt x="71" y="79"/>
                    </a:lnTo>
                    <a:lnTo>
                      <a:pt x="76" y="78"/>
                    </a:lnTo>
                    <a:lnTo>
                      <a:pt x="81" y="78"/>
                    </a:lnTo>
                    <a:lnTo>
                      <a:pt x="86" y="78"/>
                    </a:lnTo>
                    <a:lnTo>
                      <a:pt x="90" y="78"/>
                    </a:lnTo>
                    <a:lnTo>
                      <a:pt x="95" y="78"/>
                    </a:lnTo>
                    <a:lnTo>
                      <a:pt x="101" y="79"/>
                    </a:lnTo>
                    <a:lnTo>
                      <a:pt x="96" y="82"/>
                    </a:lnTo>
                    <a:lnTo>
                      <a:pt x="92" y="85"/>
                    </a:lnTo>
                    <a:lnTo>
                      <a:pt x="87" y="87"/>
                    </a:lnTo>
                    <a:lnTo>
                      <a:pt x="82" y="89"/>
                    </a:lnTo>
                    <a:lnTo>
                      <a:pt x="76" y="91"/>
                    </a:lnTo>
                    <a:lnTo>
                      <a:pt x="70" y="93"/>
                    </a:lnTo>
                    <a:lnTo>
                      <a:pt x="65" y="95"/>
                    </a:lnTo>
                    <a:lnTo>
                      <a:pt x="61" y="97"/>
                    </a:lnTo>
                    <a:lnTo>
                      <a:pt x="53" y="99"/>
                    </a:lnTo>
                    <a:lnTo>
                      <a:pt x="51" y="104"/>
                    </a:lnTo>
                    <a:lnTo>
                      <a:pt x="52" y="106"/>
                    </a:lnTo>
                    <a:lnTo>
                      <a:pt x="57" y="108"/>
                    </a:lnTo>
                    <a:lnTo>
                      <a:pt x="63" y="111"/>
                    </a:lnTo>
                    <a:lnTo>
                      <a:pt x="71" y="114"/>
                    </a:lnTo>
                    <a:lnTo>
                      <a:pt x="68" y="122"/>
                    </a:lnTo>
                    <a:lnTo>
                      <a:pt x="61" y="128"/>
                    </a:lnTo>
                    <a:lnTo>
                      <a:pt x="52" y="134"/>
                    </a:lnTo>
                    <a:lnTo>
                      <a:pt x="47" y="141"/>
                    </a:lnTo>
                    <a:lnTo>
                      <a:pt x="40" y="133"/>
                    </a:lnTo>
                    <a:lnTo>
                      <a:pt x="33" y="124"/>
                    </a:lnTo>
                    <a:lnTo>
                      <a:pt x="27" y="115"/>
                    </a:lnTo>
                    <a:lnTo>
                      <a:pt x="21" y="107"/>
                    </a:lnTo>
                    <a:lnTo>
                      <a:pt x="17" y="101"/>
                    </a:lnTo>
                    <a:lnTo>
                      <a:pt x="13" y="96"/>
                    </a:lnTo>
                    <a:lnTo>
                      <a:pt x="12" y="92"/>
                    </a:lnTo>
                    <a:lnTo>
                      <a:pt x="9" y="88"/>
                    </a:lnTo>
                    <a:lnTo>
                      <a:pt x="3" y="78"/>
                    </a:lnTo>
                    <a:lnTo>
                      <a:pt x="1" y="69"/>
                    </a:lnTo>
                    <a:lnTo>
                      <a:pt x="0" y="61"/>
                    </a:lnTo>
                    <a:lnTo>
                      <a:pt x="1" y="56"/>
                    </a:lnTo>
                    <a:lnTo>
                      <a:pt x="1" y="50"/>
                    </a:lnTo>
                    <a:lnTo>
                      <a:pt x="5" y="44"/>
                    </a:lnTo>
                    <a:lnTo>
                      <a:pt x="10" y="38"/>
                    </a:lnTo>
                    <a:lnTo>
                      <a:pt x="15" y="33"/>
                    </a:lnTo>
                    <a:lnTo>
                      <a:pt x="19" y="31"/>
                    </a:lnTo>
                    <a:lnTo>
                      <a:pt x="23" y="29"/>
                    </a:lnTo>
                    <a:lnTo>
                      <a:pt x="29" y="27"/>
                    </a:lnTo>
                    <a:lnTo>
                      <a:pt x="34" y="25"/>
                    </a:lnTo>
                    <a:lnTo>
                      <a:pt x="40" y="21"/>
                    </a:lnTo>
                    <a:lnTo>
                      <a:pt x="47" y="19"/>
                    </a:lnTo>
                    <a:lnTo>
                      <a:pt x="52" y="16"/>
                    </a:lnTo>
                    <a:lnTo>
                      <a:pt x="59" y="12"/>
                    </a:lnTo>
                    <a:lnTo>
                      <a:pt x="66" y="9"/>
                    </a:lnTo>
                    <a:lnTo>
                      <a:pt x="72" y="5"/>
                    </a:lnTo>
                    <a:lnTo>
                      <a:pt x="78" y="3"/>
                    </a:lnTo>
                    <a:lnTo>
                      <a:pt x="8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7" name="Freeform 126"/>
              <p:cNvSpPr>
                <a:spLocks/>
              </p:cNvSpPr>
              <p:nvPr/>
            </p:nvSpPr>
            <p:spPr bwMode="auto">
              <a:xfrm>
                <a:off x="5491" y="2372"/>
                <a:ext cx="35" cy="9"/>
              </a:xfrm>
              <a:custGeom>
                <a:avLst/>
                <a:gdLst>
                  <a:gd name="T0" fmla="*/ 0 w 82"/>
                  <a:gd name="T1" fmla="*/ 0 h 22"/>
                  <a:gd name="T2" fmla="*/ 0 w 82"/>
                  <a:gd name="T3" fmla="*/ 0 h 22"/>
                  <a:gd name="T4" fmla="*/ 0 w 82"/>
                  <a:gd name="T5" fmla="*/ 0 h 22"/>
                  <a:gd name="T6" fmla="*/ 0 w 82"/>
                  <a:gd name="T7" fmla="*/ 0 h 22"/>
                  <a:gd name="T8" fmla="*/ 0 w 82"/>
                  <a:gd name="T9" fmla="*/ 0 h 22"/>
                  <a:gd name="T10" fmla="*/ 0 w 82"/>
                  <a:gd name="T11" fmla="*/ 0 h 22"/>
                  <a:gd name="T12" fmla="*/ 0 w 82"/>
                  <a:gd name="T13" fmla="*/ 0 h 22"/>
                  <a:gd name="T14" fmla="*/ 0 w 82"/>
                  <a:gd name="T15" fmla="*/ 0 h 22"/>
                  <a:gd name="T16" fmla="*/ 0 w 82"/>
                  <a:gd name="T17" fmla="*/ 0 h 22"/>
                  <a:gd name="T18" fmla="*/ 0 w 82"/>
                  <a:gd name="T19" fmla="*/ 0 h 22"/>
                  <a:gd name="T20" fmla="*/ 0 w 82"/>
                  <a:gd name="T21" fmla="*/ 0 h 22"/>
                  <a:gd name="T22" fmla="*/ 0 w 82"/>
                  <a:gd name="T23" fmla="*/ 0 h 22"/>
                  <a:gd name="T24" fmla="*/ 0 w 82"/>
                  <a:gd name="T25" fmla="*/ 0 h 22"/>
                  <a:gd name="T26" fmla="*/ 0 w 82"/>
                  <a:gd name="T27" fmla="*/ 0 h 22"/>
                  <a:gd name="T28" fmla="*/ 0 w 82"/>
                  <a:gd name="T29" fmla="*/ 0 h 22"/>
                  <a:gd name="T30" fmla="*/ 0 w 82"/>
                  <a:gd name="T31" fmla="*/ 0 h 22"/>
                  <a:gd name="T32" fmla="*/ 0 w 82"/>
                  <a:gd name="T33" fmla="*/ 0 h 22"/>
                  <a:gd name="T34" fmla="*/ 0 w 82"/>
                  <a:gd name="T35" fmla="*/ 0 h 22"/>
                  <a:gd name="T36" fmla="*/ 0 w 82"/>
                  <a:gd name="T37" fmla="*/ 0 h 22"/>
                  <a:gd name="T38" fmla="*/ 0 w 82"/>
                  <a:gd name="T39" fmla="*/ 0 h 22"/>
                  <a:gd name="T40" fmla="*/ 0 w 82"/>
                  <a:gd name="T41" fmla="*/ 0 h 22"/>
                  <a:gd name="T42" fmla="*/ 0 w 82"/>
                  <a:gd name="T43" fmla="*/ 0 h 22"/>
                  <a:gd name="T44" fmla="*/ 0 w 82"/>
                  <a:gd name="T45" fmla="*/ 0 h 22"/>
                  <a:gd name="T46" fmla="*/ 0 w 82"/>
                  <a:gd name="T47" fmla="*/ 0 h 22"/>
                  <a:gd name="T48" fmla="*/ 0 w 82"/>
                  <a:gd name="T49" fmla="*/ 0 h 22"/>
                  <a:gd name="T50" fmla="*/ 0 w 82"/>
                  <a:gd name="T51" fmla="*/ 0 h 22"/>
                  <a:gd name="T52" fmla="*/ 0 w 82"/>
                  <a:gd name="T53" fmla="*/ 0 h 22"/>
                  <a:gd name="T54" fmla="*/ 0 w 82"/>
                  <a:gd name="T55" fmla="*/ 0 h 22"/>
                  <a:gd name="T56" fmla="*/ 0 w 82"/>
                  <a:gd name="T57" fmla="*/ 0 h 22"/>
                  <a:gd name="T58" fmla="*/ 0 w 82"/>
                  <a:gd name="T59" fmla="*/ 0 h 22"/>
                  <a:gd name="T60" fmla="*/ 0 w 82"/>
                  <a:gd name="T61" fmla="*/ 0 h 22"/>
                  <a:gd name="T62" fmla="*/ 0 w 82"/>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22"/>
                  <a:gd name="T98" fmla="*/ 82 w 82"/>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22">
                    <a:moveTo>
                      <a:pt x="58" y="0"/>
                    </a:moveTo>
                    <a:lnTo>
                      <a:pt x="64" y="0"/>
                    </a:lnTo>
                    <a:lnTo>
                      <a:pt x="70" y="0"/>
                    </a:lnTo>
                    <a:lnTo>
                      <a:pt x="75" y="0"/>
                    </a:lnTo>
                    <a:lnTo>
                      <a:pt x="82" y="0"/>
                    </a:lnTo>
                    <a:lnTo>
                      <a:pt x="82" y="1"/>
                    </a:lnTo>
                    <a:lnTo>
                      <a:pt x="82" y="2"/>
                    </a:lnTo>
                    <a:lnTo>
                      <a:pt x="74" y="4"/>
                    </a:lnTo>
                    <a:lnTo>
                      <a:pt x="66" y="9"/>
                    </a:lnTo>
                    <a:lnTo>
                      <a:pt x="58" y="11"/>
                    </a:lnTo>
                    <a:lnTo>
                      <a:pt x="50" y="16"/>
                    </a:lnTo>
                    <a:lnTo>
                      <a:pt x="42" y="19"/>
                    </a:lnTo>
                    <a:lnTo>
                      <a:pt x="33" y="21"/>
                    </a:lnTo>
                    <a:lnTo>
                      <a:pt x="25" y="22"/>
                    </a:lnTo>
                    <a:lnTo>
                      <a:pt x="17" y="22"/>
                    </a:lnTo>
                    <a:lnTo>
                      <a:pt x="12" y="21"/>
                    </a:lnTo>
                    <a:lnTo>
                      <a:pt x="7" y="19"/>
                    </a:lnTo>
                    <a:lnTo>
                      <a:pt x="4" y="17"/>
                    </a:lnTo>
                    <a:lnTo>
                      <a:pt x="0" y="15"/>
                    </a:lnTo>
                    <a:lnTo>
                      <a:pt x="5" y="11"/>
                    </a:lnTo>
                    <a:lnTo>
                      <a:pt x="9" y="9"/>
                    </a:lnTo>
                    <a:lnTo>
                      <a:pt x="14" y="8"/>
                    </a:lnTo>
                    <a:lnTo>
                      <a:pt x="19" y="7"/>
                    </a:lnTo>
                    <a:lnTo>
                      <a:pt x="24" y="6"/>
                    </a:lnTo>
                    <a:lnTo>
                      <a:pt x="28" y="5"/>
                    </a:lnTo>
                    <a:lnTo>
                      <a:pt x="33" y="4"/>
                    </a:lnTo>
                    <a:lnTo>
                      <a:pt x="39" y="4"/>
                    </a:lnTo>
                    <a:lnTo>
                      <a:pt x="43" y="3"/>
                    </a:lnTo>
                    <a:lnTo>
                      <a:pt x="48" y="2"/>
                    </a:lnTo>
                    <a:lnTo>
                      <a:pt x="52" y="1"/>
                    </a:lnTo>
                    <a:lnTo>
                      <a:pt x="5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8" name="Freeform 127"/>
              <p:cNvSpPr>
                <a:spLocks/>
              </p:cNvSpPr>
              <p:nvPr/>
            </p:nvSpPr>
            <p:spPr bwMode="auto">
              <a:xfrm>
                <a:off x="5759" y="2372"/>
                <a:ext cx="55" cy="67"/>
              </a:xfrm>
              <a:custGeom>
                <a:avLst/>
                <a:gdLst>
                  <a:gd name="T0" fmla="*/ 0 w 123"/>
                  <a:gd name="T1" fmla="*/ 0 h 162"/>
                  <a:gd name="T2" fmla="*/ 0 w 123"/>
                  <a:gd name="T3" fmla="*/ 0 h 162"/>
                  <a:gd name="T4" fmla="*/ 0 w 123"/>
                  <a:gd name="T5" fmla="*/ 0 h 162"/>
                  <a:gd name="T6" fmla="*/ 0 w 123"/>
                  <a:gd name="T7" fmla="*/ 0 h 162"/>
                  <a:gd name="T8" fmla="*/ 0 w 123"/>
                  <a:gd name="T9" fmla="*/ 0 h 162"/>
                  <a:gd name="T10" fmla="*/ 0 w 123"/>
                  <a:gd name="T11" fmla="*/ 0 h 162"/>
                  <a:gd name="T12" fmla="*/ 0 w 123"/>
                  <a:gd name="T13" fmla="*/ 0 h 162"/>
                  <a:gd name="T14" fmla="*/ 0 w 123"/>
                  <a:gd name="T15" fmla="*/ 0 h 162"/>
                  <a:gd name="T16" fmla="*/ 0 w 123"/>
                  <a:gd name="T17" fmla="*/ 0 h 162"/>
                  <a:gd name="T18" fmla="*/ 0 w 123"/>
                  <a:gd name="T19" fmla="*/ 0 h 162"/>
                  <a:gd name="T20" fmla="*/ 0 w 123"/>
                  <a:gd name="T21" fmla="*/ 0 h 162"/>
                  <a:gd name="T22" fmla="*/ 0 w 123"/>
                  <a:gd name="T23" fmla="*/ 0 h 162"/>
                  <a:gd name="T24" fmla="*/ 0 w 123"/>
                  <a:gd name="T25" fmla="*/ 0 h 162"/>
                  <a:gd name="T26" fmla="*/ 0 w 123"/>
                  <a:gd name="T27" fmla="*/ 0 h 162"/>
                  <a:gd name="T28" fmla="*/ 0 w 123"/>
                  <a:gd name="T29" fmla="*/ 0 h 162"/>
                  <a:gd name="T30" fmla="*/ 0 w 123"/>
                  <a:gd name="T31" fmla="*/ 0 h 162"/>
                  <a:gd name="T32" fmla="*/ 0 w 123"/>
                  <a:gd name="T33" fmla="*/ 0 h 162"/>
                  <a:gd name="T34" fmla="*/ 0 w 123"/>
                  <a:gd name="T35" fmla="*/ 0 h 162"/>
                  <a:gd name="T36" fmla="*/ 0 w 123"/>
                  <a:gd name="T37" fmla="*/ 0 h 162"/>
                  <a:gd name="T38" fmla="*/ 0 w 123"/>
                  <a:gd name="T39" fmla="*/ 0 h 162"/>
                  <a:gd name="T40" fmla="*/ 0 w 123"/>
                  <a:gd name="T41" fmla="*/ 0 h 162"/>
                  <a:gd name="T42" fmla="*/ 0 w 123"/>
                  <a:gd name="T43" fmla="*/ 0 h 162"/>
                  <a:gd name="T44" fmla="*/ 0 w 123"/>
                  <a:gd name="T45" fmla="*/ 0 h 162"/>
                  <a:gd name="T46" fmla="*/ 0 w 123"/>
                  <a:gd name="T47" fmla="*/ 0 h 162"/>
                  <a:gd name="T48" fmla="*/ 0 w 123"/>
                  <a:gd name="T49" fmla="*/ 0 h 162"/>
                  <a:gd name="T50" fmla="*/ 0 w 123"/>
                  <a:gd name="T51" fmla="*/ 0 h 162"/>
                  <a:gd name="T52" fmla="*/ 0 w 123"/>
                  <a:gd name="T53" fmla="*/ 0 h 162"/>
                  <a:gd name="T54" fmla="*/ 0 w 123"/>
                  <a:gd name="T55" fmla="*/ 0 h 162"/>
                  <a:gd name="T56" fmla="*/ 0 w 123"/>
                  <a:gd name="T57" fmla="*/ 0 h 162"/>
                  <a:gd name="T58" fmla="*/ 0 w 123"/>
                  <a:gd name="T59" fmla="*/ 0 h 162"/>
                  <a:gd name="T60" fmla="*/ 0 w 123"/>
                  <a:gd name="T61" fmla="*/ 0 h 162"/>
                  <a:gd name="T62" fmla="*/ 0 w 123"/>
                  <a:gd name="T63" fmla="*/ 0 h 162"/>
                  <a:gd name="T64" fmla="*/ 0 w 123"/>
                  <a:gd name="T65" fmla="*/ 0 h 162"/>
                  <a:gd name="T66" fmla="*/ 0 w 123"/>
                  <a:gd name="T67" fmla="*/ 0 h 162"/>
                  <a:gd name="T68" fmla="*/ 0 w 123"/>
                  <a:gd name="T69" fmla="*/ 0 h 162"/>
                  <a:gd name="T70" fmla="*/ 0 w 123"/>
                  <a:gd name="T71" fmla="*/ 0 h 162"/>
                  <a:gd name="T72" fmla="*/ 0 w 123"/>
                  <a:gd name="T73" fmla="*/ 0 h 162"/>
                  <a:gd name="T74" fmla="*/ 0 w 123"/>
                  <a:gd name="T75" fmla="*/ 0 h 162"/>
                  <a:gd name="T76" fmla="*/ 0 w 123"/>
                  <a:gd name="T77" fmla="*/ 0 h 162"/>
                  <a:gd name="T78" fmla="*/ 0 w 123"/>
                  <a:gd name="T79" fmla="*/ 0 h 1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3"/>
                  <a:gd name="T121" fmla="*/ 0 h 162"/>
                  <a:gd name="T122" fmla="*/ 123 w 123"/>
                  <a:gd name="T123" fmla="*/ 162 h 16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3" h="162">
                    <a:moveTo>
                      <a:pt x="2" y="0"/>
                    </a:moveTo>
                    <a:lnTo>
                      <a:pt x="16" y="1"/>
                    </a:lnTo>
                    <a:lnTo>
                      <a:pt x="32" y="4"/>
                    </a:lnTo>
                    <a:lnTo>
                      <a:pt x="46" y="9"/>
                    </a:lnTo>
                    <a:lnTo>
                      <a:pt x="60" y="16"/>
                    </a:lnTo>
                    <a:lnTo>
                      <a:pt x="71" y="23"/>
                    </a:lnTo>
                    <a:lnTo>
                      <a:pt x="82" y="32"/>
                    </a:lnTo>
                    <a:lnTo>
                      <a:pt x="92" y="42"/>
                    </a:lnTo>
                    <a:lnTo>
                      <a:pt x="102" y="54"/>
                    </a:lnTo>
                    <a:lnTo>
                      <a:pt x="109" y="66"/>
                    </a:lnTo>
                    <a:lnTo>
                      <a:pt x="115" y="78"/>
                    </a:lnTo>
                    <a:lnTo>
                      <a:pt x="119" y="91"/>
                    </a:lnTo>
                    <a:lnTo>
                      <a:pt x="123" y="104"/>
                    </a:lnTo>
                    <a:lnTo>
                      <a:pt x="123" y="117"/>
                    </a:lnTo>
                    <a:lnTo>
                      <a:pt x="123" y="131"/>
                    </a:lnTo>
                    <a:lnTo>
                      <a:pt x="120" y="144"/>
                    </a:lnTo>
                    <a:lnTo>
                      <a:pt x="116" y="159"/>
                    </a:lnTo>
                    <a:lnTo>
                      <a:pt x="110" y="159"/>
                    </a:lnTo>
                    <a:lnTo>
                      <a:pt x="107" y="161"/>
                    </a:lnTo>
                    <a:lnTo>
                      <a:pt x="101" y="162"/>
                    </a:lnTo>
                    <a:lnTo>
                      <a:pt x="97" y="162"/>
                    </a:lnTo>
                    <a:lnTo>
                      <a:pt x="97" y="146"/>
                    </a:lnTo>
                    <a:lnTo>
                      <a:pt x="97" y="134"/>
                    </a:lnTo>
                    <a:lnTo>
                      <a:pt x="95" y="121"/>
                    </a:lnTo>
                    <a:lnTo>
                      <a:pt x="93" y="109"/>
                    </a:lnTo>
                    <a:lnTo>
                      <a:pt x="89" y="97"/>
                    </a:lnTo>
                    <a:lnTo>
                      <a:pt x="85" y="87"/>
                    </a:lnTo>
                    <a:lnTo>
                      <a:pt x="80" y="77"/>
                    </a:lnTo>
                    <a:lnTo>
                      <a:pt x="74" y="68"/>
                    </a:lnTo>
                    <a:lnTo>
                      <a:pt x="67" y="58"/>
                    </a:lnTo>
                    <a:lnTo>
                      <a:pt x="60" y="49"/>
                    </a:lnTo>
                    <a:lnTo>
                      <a:pt x="51" y="41"/>
                    </a:lnTo>
                    <a:lnTo>
                      <a:pt x="43" y="33"/>
                    </a:lnTo>
                    <a:lnTo>
                      <a:pt x="32" y="26"/>
                    </a:lnTo>
                    <a:lnTo>
                      <a:pt x="23" y="18"/>
                    </a:lnTo>
                    <a:lnTo>
                      <a:pt x="12" y="10"/>
                    </a:lnTo>
                    <a:lnTo>
                      <a:pt x="0" y="3"/>
                    </a:lnTo>
                    <a:lnTo>
                      <a:pt x="0" y="2"/>
                    </a:lnTo>
                    <a:lnTo>
                      <a:pt x="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79" name="Freeform 128"/>
              <p:cNvSpPr>
                <a:spLocks/>
              </p:cNvSpPr>
              <p:nvPr/>
            </p:nvSpPr>
            <p:spPr bwMode="auto">
              <a:xfrm>
                <a:off x="5451" y="2399"/>
                <a:ext cx="15" cy="7"/>
              </a:xfrm>
              <a:custGeom>
                <a:avLst/>
                <a:gdLst>
                  <a:gd name="T0" fmla="*/ 0 w 32"/>
                  <a:gd name="T1" fmla="*/ 0 h 16"/>
                  <a:gd name="T2" fmla="*/ 0 w 32"/>
                  <a:gd name="T3" fmla="*/ 0 h 16"/>
                  <a:gd name="T4" fmla="*/ 0 w 32"/>
                  <a:gd name="T5" fmla="*/ 0 h 16"/>
                  <a:gd name="T6" fmla="*/ 0 w 32"/>
                  <a:gd name="T7" fmla="*/ 0 h 16"/>
                  <a:gd name="T8" fmla="*/ 0 w 32"/>
                  <a:gd name="T9" fmla="*/ 0 h 16"/>
                  <a:gd name="T10" fmla="*/ 0 w 32"/>
                  <a:gd name="T11" fmla="*/ 0 h 16"/>
                  <a:gd name="T12" fmla="*/ 0 w 32"/>
                  <a:gd name="T13" fmla="*/ 0 h 16"/>
                  <a:gd name="T14" fmla="*/ 0 w 32"/>
                  <a:gd name="T15" fmla="*/ 0 h 16"/>
                  <a:gd name="T16" fmla="*/ 0 w 32"/>
                  <a:gd name="T17" fmla="*/ 0 h 16"/>
                  <a:gd name="T18" fmla="*/ 0 w 32"/>
                  <a:gd name="T19" fmla="*/ 0 h 16"/>
                  <a:gd name="T20" fmla="*/ 0 w 32"/>
                  <a:gd name="T21" fmla="*/ 0 h 16"/>
                  <a:gd name="T22" fmla="*/ 0 w 32"/>
                  <a:gd name="T23" fmla="*/ 0 h 16"/>
                  <a:gd name="T24" fmla="*/ 0 w 32"/>
                  <a:gd name="T25" fmla="*/ 0 h 16"/>
                  <a:gd name="T26" fmla="*/ 0 w 32"/>
                  <a:gd name="T27" fmla="*/ 0 h 16"/>
                  <a:gd name="T28" fmla="*/ 0 w 32"/>
                  <a:gd name="T29" fmla="*/ 0 h 16"/>
                  <a:gd name="T30" fmla="*/ 0 w 3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16"/>
                  <a:gd name="T50" fmla="*/ 32 w 3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16">
                    <a:moveTo>
                      <a:pt x="26" y="0"/>
                    </a:moveTo>
                    <a:lnTo>
                      <a:pt x="30" y="3"/>
                    </a:lnTo>
                    <a:lnTo>
                      <a:pt x="32" y="6"/>
                    </a:lnTo>
                    <a:lnTo>
                      <a:pt x="29" y="9"/>
                    </a:lnTo>
                    <a:lnTo>
                      <a:pt x="26" y="12"/>
                    </a:lnTo>
                    <a:lnTo>
                      <a:pt x="19" y="14"/>
                    </a:lnTo>
                    <a:lnTo>
                      <a:pt x="12" y="16"/>
                    </a:lnTo>
                    <a:lnTo>
                      <a:pt x="5" y="16"/>
                    </a:lnTo>
                    <a:lnTo>
                      <a:pt x="0" y="16"/>
                    </a:lnTo>
                    <a:lnTo>
                      <a:pt x="0" y="14"/>
                    </a:lnTo>
                    <a:lnTo>
                      <a:pt x="0" y="12"/>
                    </a:lnTo>
                    <a:lnTo>
                      <a:pt x="6" y="9"/>
                    </a:lnTo>
                    <a:lnTo>
                      <a:pt x="13" y="7"/>
                    </a:lnTo>
                    <a:lnTo>
                      <a:pt x="20" y="4"/>
                    </a:lnTo>
                    <a:lnTo>
                      <a:pt x="26"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0" name="Freeform 129"/>
              <p:cNvSpPr>
                <a:spLocks/>
              </p:cNvSpPr>
              <p:nvPr/>
            </p:nvSpPr>
            <p:spPr bwMode="auto">
              <a:xfrm>
                <a:off x="5812" y="2399"/>
                <a:ext cx="15" cy="40"/>
              </a:xfrm>
              <a:custGeom>
                <a:avLst/>
                <a:gdLst>
                  <a:gd name="T0" fmla="*/ 0 w 42"/>
                  <a:gd name="T1" fmla="*/ 0 h 119"/>
                  <a:gd name="T2" fmla="*/ 0 w 42"/>
                  <a:gd name="T3" fmla="*/ 0 h 119"/>
                  <a:gd name="T4" fmla="*/ 0 w 42"/>
                  <a:gd name="T5" fmla="*/ 0 h 119"/>
                  <a:gd name="T6" fmla="*/ 0 w 42"/>
                  <a:gd name="T7" fmla="*/ 0 h 119"/>
                  <a:gd name="T8" fmla="*/ 0 w 42"/>
                  <a:gd name="T9" fmla="*/ 0 h 119"/>
                  <a:gd name="T10" fmla="*/ 0 w 42"/>
                  <a:gd name="T11" fmla="*/ 0 h 119"/>
                  <a:gd name="T12" fmla="*/ 0 w 42"/>
                  <a:gd name="T13" fmla="*/ 0 h 119"/>
                  <a:gd name="T14" fmla="*/ 0 w 42"/>
                  <a:gd name="T15" fmla="*/ 0 h 119"/>
                  <a:gd name="T16" fmla="*/ 0 w 42"/>
                  <a:gd name="T17" fmla="*/ 0 h 119"/>
                  <a:gd name="T18" fmla="*/ 0 w 42"/>
                  <a:gd name="T19" fmla="*/ 0 h 119"/>
                  <a:gd name="T20" fmla="*/ 0 w 42"/>
                  <a:gd name="T21" fmla="*/ 0 h 119"/>
                  <a:gd name="T22" fmla="*/ 0 w 42"/>
                  <a:gd name="T23" fmla="*/ 0 h 119"/>
                  <a:gd name="T24" fmla="*/ 0 w 42"/>
                  <a:gd name="T25" fmla="*/ 0 h 119"/>
                  <a:gd name="T26" fmla="*/ 0 w 42"/>
                  <a:gd name="T27" fmla="*/ 0 h 119"/>
                  <a:gd name="T28" fmla="*/ 0 w 42"/>
                  <a:gd name="T29" fmla="*/ 0 h 119"/>
                  <a:gd name="T30" fmla="*/ 0 w 42"/>
                  <a:gd name="T31" fmla="*/ 0 h 119"/>
                  <a:gd name="T32" fmla="*/ 0 w 42"/>
                  <a:gd name="T33" fmla="*/ 0 h 119"/>
                  <a:gd name="T34" fmla="*/ 0 w 42"/>
                  <a:gd name="T35" fmla="*/ 0 h 119"/>
                  <a:gd name="T36" fmla="*/ 0 w 42"/>
                  <a:gd name="T37" fmla="*/ 0 h 119"/>
                  <a:gd name="T38" fmla="*/ 0 w 42"/>
                  <a:gd name="T39" fmla="*/ 0 h 119"/>
                  <a:gd name="T40" fmla="*/ 0 w 42"/>
                  <a:gd name="T41" fmla="*/ 0 h 119"/>
                  <a:gd name="T42" fmla="*/ 0 w 42"/>
                  <a:gd name="T43" fmla="*/ 0 h 119"/>
                  <a:gd name="T44" fmla="*/ 0 w 42"/>
                  <a:gd name="T45" fmla="*/ 0 h 119"/>
                  <a:gd name="T46" fmla="*/ 0 w 42"/>
                  <a:gd name="T47" fmla="*/ 0 h 119"/>
                  <a:gd name="T48" fmla="*/ 0 w 42"/>
                  <a:gd name="T49" fmla="*/ 0 h 119"/>
                  <a:gd name="T50" fmla="*/ 0 w 42"/>
                  <a:gd name="T51" fmla="*/ 0 h 119"/>
                  <a:gd name="T52" fmla="*/ 0 w 42"/>
                  <a:gd name="T53" fmla="*/ 0 h 119"/>
                  <a:gd name="T54" fmla="*/ 0 w 42"/>
                  <a:gd name="T55" fmla="*/ 0 h 119"/>
                  <a:gd name="T56" fmla="*/ 0 w 42"/>
                  <a:gd name="T57" fmla="*/ 0 h 119"/>
                  <a:gd name="T58" fmla="*/ 0 w 42"/>
                  <a:gd name="T59" fmla="*/ 0 h 119"/>
                  <a:gd name="T60" fmla="*/ 0 w 42"/>
                  <a:gd name="T61" fmla="*/ 0 h 119"/>
                  <a:gd name="T62" fmla="*/ 0 w 42"/>
                  <a:gd name="T63" fmla="*/ 0 h 119"/>
                  <a:gd name="T64" fmla="*/ 0 w 42"/>
                  <a:gd name="T65" fmla="*/ 0 h 119"/>
                  <a:gd name="T66" fmla="*/ 0 w 42"/>
                  <a:gd name="T67" fmla="*/ 0 h 119"/>
                  <a:gd name="T68" fmla="*/ 0 w 42"/>
                  <a:gd name="T69" fmla="*/ 0 h 119"/>
                  <a:gd name="T70" fmla="*/ 0 w 42"/>
                  <a:gd name="T71" fmla="*/ 0 h 119"/>
                  <a:gd name="T72" fmla="*/ 0 w 42"/>
                  <a:gd name="T73" fmla="*/ 0 h 119"/>
                  <a:gd name="T74" fmla="*/ 0 w 42"/>
                  <a:gd name="T75" fmla="*/ 0 h 1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119"/>
                  <a:gd name="T116" fmla="*/ 42 w 42"/>
                  <a:gd name="T117" fmla="*/ 119 h 11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119">
                    <a:moveTo>
                      <a:pt x="0" y="0"/>
                    </a:moveTo>
                    <a:lnTo>
                      <a:pt x="5" y="3"/>
                    </a:lnTo>
                    <a:lnTo>
                      <a:pt x="12" y="8"/>
                    </a:lnTo>
                    <a:lnTo>
                      <a:pt x="17" y="12"/>
                    </a:lnTo>
                    <a:lnTo>
                      <a:pt x="23" y="18"/>
                    </a:lnTo>
                    <a:lnTo>
                      <a:pt x="25" y="23"/>
                    </a:lnTo>
                    <a:lnTo>
                      <a:pt x="29" y="30"/>
                    </a:lnTo>
                    <a:lnTo>
                      <a:pt x="32" y="37"/>
                    </a:lnTo>
                    <a:lnTo>
                      <a:pt x="34" y="45"/>
                    </a:lnTo>
                    <a:lnTo>
                      <a:pt x="35" y="52"/>
                    </a:lnTo>
                    <a:lnTo>
                      <a:pt x="37" y="59"/>
                    </a:lnTo>
                    <a:lnTo>
                      <a:pt x="39" y="67"/>
                    </a:lnTo>
                    <a:lnTo>
                      <a:pt x="41" y="74"/>
                    </a:lnTo>
                    <a:lnTo>
                      <a:pt x="41" y="81"/>
                    </a:lnTo>
                    <a:lnTo>
                      <a:pt x="42" y="89"/>
                    </a:lnTo>
                    <a:lnTo>
                      <a:pt x="42" y="96"/>
                    </a:lnTo>
                    <a:lnTo>
                      <a:pt x="42" y="104"/>
                    </a:lnTo>
                    <a:lnTo>
                      <a:pt x="35" y="105"/>
                    </a:lnTo>
                    <a:lnTo>
                      <a:pt x="29" y="109"/>
                    </a:lnTo>
                    <a:lnTo>
                      <a:pt x="23" y="113"/>
                    </a:lnTo>
                    <a:lnTo>
                      <a:pt x="19" y="119"/>
                    </a:lnTo>
                    <a:lnTo>
                      <a:pt x="19" y="112"/>
                    </a:lnTo>
                    <a:lnTo>
                      <a:pt x="20" y="104"/>
                    </a:lnTo>
                    <a:lnTo>
                      <a:pt x="20" y="95"/>
                    </a:lnTo>
                    <a:lnTo>
                      <a:pt x="20" y="88"/>
                    </a:lnTo>
                    <a:lnTo>
                      <a:pt x="18" y="80"/>
                    </a:lnTo>
                    <a:lnTo>
                      <a:pt x="16" y="73"/>
                    </a:lnTo>
                    <a:lnTo>
                      <a:pt x="14" y="65"/>
                    </a:lnTo>
                    <a:lnTo>
                      <a:pt x="13" y="57"/>
                    </a:lnTo>
                    <a:lnTo>
                      <a:pt x="10" y="50"/>
                    </a:lnTo>
                    <a:lnTo>
                      <a:pt x="8" y="42"/>
                    </a:lnTo>
                    <a:lnTo>
                      <a:pt x="5" y="35"/>
                    </a:lnTo>
                    <a:lnTo>
                      <a:pt x="4" y="28"/>
                    </a:lnTo>
                    <a:lnTo>
                      <a:pt x="2" y="19"/>
                    </a:lnTo>
                    <a:lnTo>
                      <a:pt x="1" y="14"/>
                    </a:lnTo>
                    <a:lnTo>
                      <a:pt x="0" y="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1" name="Freeform 130"/>
              <p:cNvSpPr>
                <a:spLocks/>
              </p:cNvSpPr>
              <p:nvPr/>
            </p:nvSpPr>
            <p:spPr bwMode="auto">
              <a:xfrm>
                <a:off x="5421" y="2406"/>
                <a:ext cx="25" cy="6"/>
              </a:xfrm>
              <a:custGeom>
                <a:avLst/>
                <a:gdLst>
                  <a:gd name="T0" fmla="*/ 0 w 56"/>
                  <a:gd name="T1" fmla="*/ 0 h 14"/>
                  <a:gd name="T2" fmla="*/ 0 w 56"/>
                  <a:gd name="T3" fmla="*/ 0 h 14"/>
                  <a:gd name="T4" fmla="*/ 0 w 56"/>
                  <a:gd name="T5" fmla="*/ 0 h 14"/>
                  <a:gd name="T6" fmla="*/ 0 w 56"/>
                  <a:gd name="T7" fmla="*/ 0 h 14"/>
                  <a:gd name="T8" fmla="*/ 0 w 56"/>
                  <a:gd name="T9" fmla="*/ 0 h 14"/>
                  <a:gd name="T10" fmla="*/ 0 w 56"/>
                  <a:gd name="T11" fmla="*/ 0 h 14"/>
                  <a:gd name="T12" fmla="*/ 0 w 56"/>
                  <a:gd name="T13" fmla="*/ 0 h 14"/>
                  <a:gd name="T14" fmla="*/ 0 w 56"/>
                  <a:gd name="T15" fmla="*/ 0 h 14"/>
                  <a:gd name="T16" fmla="*/ 0 w 56"/>
                  <a:gd name="T17" fmla="*/ 0 h 14"/>
                  <a:gd name="T18" fmla="*/ 0 w 56"/>
                  <a:gd name="T19" fmla="*/ 0 h 14"/>
                  <a:gd name="T20" fmla="*/ 0 w 56"/>
                  <a:gd name="T21" fmla="*/ 0 h 14"/>
                  <a:gd name="T22" fmla="*/ 0 w 56"/>
                  <a:gd name="T23" fmla="*/ 0 h 14"/>
                  <a:gd name="T24" fmla="*/ 0 w 56"/>
                  <a:gd name="T25" fmla="*/ 0 h 14"/>
                  <a:gd name="T26" fmla="*/ 0 w 56"/>
                  <a:gd name="T27" fmla="*/ 0 h 14"/>
                  <a:gd name="T28" fmla="*/ 0 w 56"/>
                  <a:gd name="T29" fmla="*/ 0 h 14"/>
                  <a:gd name="T30" fmla="*/ 0 w 56"/>
                  <a:gd name="T31" fmla="*/ 0 h 14"/>
                  <a:gd name="T32" fmla="*/ 0 w 56"/>
                  <a:gd name="T33" fmla="*/ 0 h 14"/>
                  <a:gd name="T34" fmla="*/ 0 w 56"/>
                  <a:gd name="T35" fmla="*/ 0 h 14"/>
                  <a:gd name="T36" fmla="*/ 0 w 56"/>
                  <a:gd name="T37" fmla="*/ 0 h 14"/>
                  <a:gd name="T38" fmla="*/ 0 w 56"/>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14"/>
                  <a:gd name="T62" fmla="*/ 56 w 56"/>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14">
                    <a:moveTo>
                      <a:pt x="40" y="0"/>
                    </a:moveTo>
                    <a:lnTo>
                      <a:pt x="49" y="1"/>
                    </a:lnTo>
                    <a:lnTo>
                      <a:pt x="55" y="3"/>
                    </a:lnTo>
                    <a:lnTo>
                      <a:pt x="56" y="5"/>
                    </a:lnTo>
                    <a:lnTo>
                      <a:pt x="55" y="8"/>
                    </a:lnTo>
                    <a:lnTo>
                      <a:pt x="50" y="10"/>
                    </a:lnTo>
                    <a:lnTo>
                      <a:pt x="43" y="12"/>
                    </a:lnTo>
                    <a:lnTo>
                      <a:pt x="35" y="13"/>
                    </a:lnTo>
                    <a:lnTo>
                      <a:pt x="27" y="14"/>
                    </a:lnTo>
                    <a:lnTo>
                      <a:pt x="18" y="14"/>
                    </a:lnTo>
                    <a:lnTo>
                      <a:pt x="10" y="14"/>
                    </a:lnTo>
                    <a:lnTo>
                      <a:pt x="4" y="13"/>
                    </a:lnTo>
                    <a:lnTo>
                      <a:pt x="2" y="13"/>
                    </a:lnTo>
                    <a:lnTo>
                      <a:pt x="0" y="11"/>
                    </a:lnTo>
                    <a:lnTo>
                      <a:pt x="3" y="9"/>
                    </a:lnTo>
                    <a:lnTo>
                      <a:pt x="11" y="5"/>
                    </a:lnTo>
                    <a:lnTo>
                      <a:pt x="24" y="3"/>
                    </a:lnTo>
                    <a:lnTo>
                      <a:pt x="33" y="2"/>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2" name="Freeform 131"/>
              <p:cNvSpPr>
                <a:spLocks/>
              </p:cNvSpPr>
              <p:nvPr/>
            </p:nvSpPr>
            <p:spPr bwMode="auto">
              <a:xfrm>
                <a:off x="5773" y="2406"/>
                <a:ext cx="20" cy="29"/>
              </a:xfrm>
              <a:custGeom>
                <a:avLst/>
                <a:gdLst>
                  <a:gd name="T0" fmla="*/ 0 w 46"/>
                  <a:gd name="T1" fmla="*/ 0 h 69"/>
                  <a:gd name="T2" fmla="*/ 0 w 46"/>
                  <a:gd name="T3" fmla="*/ 0 h 69"/>
                  <a:gd name="T4" fmla="*/ 0 w 46"/>
                  <a:gd name="T5" fmla="*/ 0 h 69"/>
                  <a:gd name="T6" fmla="*/ 0 w 46"/>
                  <a:gd name="T7" fmla="*/ 0 h 69"/>
                  <a:gd name="T8" fmla="*/ 0 w 46"/>
                  <a:gd name="T9" fmla="*/ 0 h 69"/>
                  <a:gd name="T10" fmla="*/ 0 w 46"/>
                  <a:gd name="T11" fmla="*/ 0 h 69"/>
                  <a:gd name="T12" fmla="*/ 0 w 46"/>
                  <a:gd name="T13" fmla="*/ 0 h 69"/>
                  <a:gd name="T14" fmla="*/ 0 w 46"/>
                  <a:gd name="T15" fmla="*/ 0 h 69"/>
                  <a:gd name="T16" fmla="*/ 0 w 46"/>
                  <a:gd name="T17" fmla="*/ 0 h 69"/>
                  <a:gd name="T18" fmla="*/ 0 w 46"/>
                  <a:gd name="T19" fmla="*/ 0 h 69"/>
                  <a:gd name="T20" fmla="*/ 0 w 46"/>
                  <a:gd name="T21" fmla="*/ 0 h 69"/>
                  <a:gd name="T22" fmla="*/ 0 w 46"/>
                  <a:gd name="T23" fmla="*/ 0 h 69"/>
                  <a:gd name="T24" fmla="*/ 0 w 46"/>
                  <a:gd name="T25" fmla="*/ 0 h 69"/>
                  <a:gd name="T26" fmla="*/ 0 w 46"/>
                  <a:gd name="T27" fmla="*/ 0 h 69"/>
                  <a:gd name="T28" fmla="*/ 0 w 46"/>
                  <a:gd name="T29" fmla="*/ 0 h 69"/>
                  <a:gd name="T30" fmla="*/ 0 w 46"/>
                  <a:gd name="T31" fmla="*/ 0 h 69"/>
                  <a:gd name="T32" fmla="*/ 0 w 46"/>
                  <a:gd name="T33" fmla="*/ 0 h 69"/>
                  <a:gd name="T34" fmla="*/ 0 w 46"/>
                  <a:gd name="T35" fmla="*/ 0 h 69"/>
                  <a:gd name="T36" fmla="*/ 0 w 46"/>
                  <a:gd name="T37" fmla="*/ 0 h 69"/>
                  <a:gd name="T38" fmla="*/ 0 w 46"/>
                  <a:gd name="T39" fmla="*/ 0 h 69"/>
                  <a:gd name="T40" fmla="*/ 0 w 46"/>
                  <a:gd name="T41" fmla="*/ 0 h 69"/>
                  <a:gd name="T42" fmla="*/ 0 w 46"/>
                  <a:gd name="T43" fmla="*/ 0 h 69"/>
                  <a:gd name="T44" fmla="*/ 0 w 46"/>
                  <a:gd name="T45" fmla="*/ 0 h 69"/>
                  <a:gd name="T46" fmla="*/ 0 w 46"/>
                  <a:gd name="T47" fmla="*/ 0 h 69"/>
                  <a:gd name="T48" fmla="*/ 0 w 46"/>
                  <a:gd name="T49" fmla="*/ 0 h 69"/>
                  <a:gd name="T50" fmla="*/ 0 w 46"/>
                  <a:gd name="T51" fmla="*/ 0 h 69"/>
                  <a:gd name="T52" fmla="*/ 0 w 46"/>
                  <a:gd name="T53" fmla="*/ 0 h 69"/>
                  <a:gd name="T54" fmla="*/ 0 w 46"/>
                  <a:gd name="T55" fmla="*/ 0 h 69"/>
                  <a:gd name="T56" fmla="*/ 0 w 46"/>
                  <a:gd name="T57" fmla="*/ 0 h 69"/>
                  <a:gd name="T58" fmla="*/ 0 w 46"/>
                  <a:gd name="T59" fmla="*/ 0 h 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69"/>
                  <a:gd name="T92" fmla="*/ 46 w 46"/>
                  <a:gd name="T93" fmla="*/ 69 h 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69">
                    <a:moveTo>
                      <a:pt x="40" y="0"/>
                    </a:moveTo>
                    <a:lnTo>
                      <a:pt x="41" y="5"/>
                    </a:lnTo>
                    <a:lnTo>
                      <a:pt x="43" y="13"/>
                    </a:lnTo>
                    <a:lnTo>
                      <a:pt x="44" y="20"/>
                    </a:lnTo>
                    <a:lnTo>
                      <a:pt x="46" y="27"/>
                    </a:lnTo>
                    <a:lnTo>
                      <a:pt x="45" y="34"/>
                    </a:lnTo>
                    <a:lnTo>
                      <a:pt x="44" y="41"/>
                    </a:lnTo>
                    <a:lnTo>
                      <a:pt x="42" y="47"/>
                    </a:lnTo>
                    <a:lnTo>
                      <a:pt x="40" y="54"/>
                    </a:lnTo>
                    <a:lnTo>
                      <a:pt x="37" y="59"/>
                    </a:lnTo>
                    <a:lnTo>
                      <a:pt x="31" y="64"/>
                    </a:lnTo>
                    <a:lnTo>
                      <a:pt x="27" y="65"/>
                    </a:lnTo>
                    <a:lnTo>
                      <a:pt x="22" y="67"/>
                    </a:lnTo>
                    <a:lnTo>
                      <a:pt x="19" y="68"/>
                    </a:lnTo>
                    <a:lnTo>
                      <a:pt x="14" y="69"/>
                    </a:lnTo>
                    <a:lnTo>
                      <a:pt x="8" y="65"/>
                    </a:lnTo>
                    <a:lnTo>
                      <a:pt x="3" y="60"/>
                    </a:lnTo>
                    <a:lnTo>
                      <a:pt x="1" y="57"/>
                    </a:lnTo>
                    <a:lnTo>
                      <a:pt x="0" y="53"/>
                    </a:lnTo>
                    <a:lnTo>
                      <a:pt x="0" y="49"/>
                    </a:lnTo>
                    <a:lnTo>
                      <a:pt x="2" y="44"/>
                    </a:lnTo>
                    <a:lnTo>
                      <a:pt x="3" y="39"/>
                    </a:lnTo>
                    <a:lnTo>
                      <a:pt x="7" y="35"/>
                    </a:lnTo>
                    <a:lnTo>
                      <a:pt x="10" y="30"/>
                    </a:lnTo>
                    <a:lnTo>
                      <a:pt x="14" y="24"/>
                    </a:lnTo>
                    <a:lnTo>
                      <a:pt x="18" y="20"/>
                    </a:lnTo>
                    <a:lnTo>
                      <a:pt x="22" y="16"/>
                    </a:lnTo>
                    <a:lnTo>
                      <a:pt x="31" y="7"/>
                    </a:lnTo>
                    <a:lnTo>
                      <a:pt x="4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3" name="Freeform 132"/>
              <p:cNvSpPr>
                <a:spLocks/>
              </p:cNvSpPr>
              <p:nvPr/>
            </p:nvSpPr>
            <p:spPr bwMode="auto">
              <a:xfrm>
                <a:off x="5218" y="2409"/>
                <a:ext cx="65" cy="40"/>
              </a:xfrm>
              <a:custGeom>
                <a:avLst/>
                <a:gdLst>
                  <a:gd name="T0" fmla="*/ 0 w 157"/>
                  <a:gd name="T1" fmla="*/ 0 h 90"/>
                  <a:gd name="T2" fmla="*/ 0 w 157"/>
                  <a:gd name="T3" fmla="*/ 0 h 90"/>
                  <a:gd name="T4" fmla="*/ 0 w 157"/>
                  <a:gd name="T5" fmla="*/ 0 h 90"/>
                  <a:gd name="T6" fmla="*/ 0 w 157"/>
                  <a:gd name="T7" fmla="*/ 0 h 90"/>
                  <a:gd name="T8" fmla="*/ 0 w 157"/>
                  <a:gd name="T9" fmla="*/ 0 h 90"/>
                  <a:gd name="T10" fmla="*/ 0 w 157"/>
                  <a:gd name="T11" fmla="*/ 0 h 90"/>
                  <a:gd name="T12" fmla="*/ 0 w 157"/>
                  <a:gd name="T13" fmla="*/ 0 h 90"/>
                  <a:gd name="T14" fmla="*/ 0 w 157"/>
                  <a:gd name="T15" fmla="*/ 0 h 90"/>
                  <a:gd name="T16" fmla="*/ 0 w 157"/>
                  <a:gd name="T17" fmla="*/ 0 h 90"/>
                  <a:gd name="T18" fmla="*/ 0 w 157"/>
                  <a:gd name="T19" fmla="*/ 0 h 90"/>
                  <a:gd name="T20" fmla="*/ 0 w 157"/>
                  <a:gd name="T21" fmla="*/ 0 h 90"/>
                  <a:gd name="T22" fmla="*/ 0 w 157"/>
                  <a:gd name="T23" fmla="*/ 0 h 90"/>
                  <a:gd name="T24" fmla="*/ 0 w 157"/>
                  <a:gd name="T25" fmla="*/ 0 h 90"/>
                  <a:gd name="T26" fmla="*/ 0 w 157"/>
                  <a:gd name="T27" fmla="*/ 0 h 90"/>
                  <a:gd name="T28" fmla="*/ 0 w 157"/>
                  <a:gd name="T29" fmla="*/ 0 h 90"/>
                  <a:gd name="T30" fmla="*/ 0 w 157"/>
                  <a:gd name="T31" fmla="*/ 0 h 90"/>
                  <a:gd name="T32" fmla="*/ 0 w 157"/>
                  <a:gd name="T33" fmla="*/ 0 h 90"/>
                  <a:gd name="T34" fmla="*/ 0 w 157"/>
                  <a:gd name="T35" fmla="*/ 0 h 90"/>
                  <a:gd name="T36" fmla="*/ 0 w 157"/>
                  <a:gd name="T37" fmla="*/ 0 h 90"/>
                  <a:gd name="T38" fmla="*/ 0 w 157"/>
                  <a:gd name="T39" fmla="*/ 0 h 90"/>
                  <a:gd name="T40" fmla="*/ 0 w 157"/>
                  <a:gd name="T41" fmla="*/ 0 h 90"/>
                  <a:gd name="T42" fmla="*/ 0 w 157"/>
                  <a:gd name="T43" fmla="*/ 0 h 90"/>
                  <a:gd name="T44" fmla="*/ 0 w 157"/>
                  <a:gd name="T45" fmla="*/ 0 h 90"/>
                  <a:gd name="T46" fmla="*/ 0 w 157"/>
                  <a:gd name="T47" fmla="*/ 0 h 90"/>
                  <a:gd name="T48" fmla="*/ 0 w 157"/>
                  <a:gd name="T49" fmla="*/ 0 h 90"/>
                  <a:gd name="T50" fmla="*/ 0 w 157"/>
                  <a:gd name="T51" fmla="*/ 0 h 90"/>
                  <a:gd name="T52" fmla="*/ 0 w 157"/>
                  <a:gd name="T53" fmla="*/ 0 h 90"/>
                  <a:gd name="T54" fmla="*/ 0 w 157"/>
                  <a:gd name="T55" fmla="*/ 0 h 90"/>
                  <a:gd name="T56" fmla="*/ 0 w 157"/>
                  <a:gd name="T57" fmla="*/ 0 h 90"/>
                  <a:gd name="T58" fmla="*/ 0 w 157"/>
                  <a:gd name="T59" fmla="*/ 0 h 90"/>
                  <a:gd name="T60" fmla="*/ 0 w 157"/>
                  <a:gd name="T61" fmla="*/ 0 h 90"/>
                  <a:gd name="T62" fmla="*/ 0 w 157"/>
                  <a:gd name="T63" fmla="*/ 0 h 90"/>
                  <a:gd name="T64" fmla="*/ 0 w 157"/>
                  <a:gd name="T65" fmla="*/ 0 h 90"/>
                  <a:gd name="T66" fmla="*/ 0 w 157"/>
                  <a:gd name="T67" fmla="*/ 0 h 90"/>
                  <a:gd name="T68" fmla="*/ 0 w 157"/>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7"/>
                  <a:gd name="T106" fmla="*/ 0 h 90"/>
                  <a:gd name="T107" fmla="*/ 157 w 157"/>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7" h="90">
                    <a:moveTo>
                      <a:pt x="4" y="0"/>
                    </a:moveTo>
                    <a:lnTo>
                      <a:pt x="13" y="3"/>
                    </a:lnTo>
                    <a:lnTo>
                      <a:pt x="20" y="6"/>
                    </a:lnTo>
                    <a:lnTo>
                      <a:pt x="29" y="10"/>
                    </a:lnTo>
                    <a:lnTo>
                      <a:pt x="38" y="13"/>
                    </a:lnTo>
                    <a:lnTo>
                      <a:pt x="48" y="15"/>
                    </a:lnTo>
                    <a:lnTo>
                      <a:pt x="57" y="19"/>
                    </a:lnTo>
                    <a:lnTo>
                      <a:pt x="67" y="23"/>
                    </a:lnTo>
                    <a:lnTo>
                      <a:pt x="77" y="26"/>
                    </a:lnTo>
                    <a:lnTo>
                      <a:pt x="87" y="29"/>
                    </a:lnTo>
                    <a:lnTo>
                      <a:pt x="97" y="33"/>
                    </a:lnTo>
                    <a:lnTo>
                      <a:pt x="106" y="35"/>
                    </a:lnTo>
                    <a:lnTo>
                      <a:pt x="116" y="40"/>
                    </a:lnTo>
                    <a:lnTo>
                      <a:pt x="126" y="43"/>
                    </a:lnTo>
                    <a:lnTo>
                      <a:pt x="136" y="48"/>
                    </a:lnTo>
                    <a:lnTo>
                      <a:pt x="147" y="51"/>
                    </a:lnTo>
                    <a:lnTo>
                      <a:pt x="157" y="56"/>
                    </a:lnTo>
                    <a:lnTo>
                      <a:pt x="153" y="58"/>
                    </a:lnTo>
                    <a:lnTo>
                      <a:pt x="151" y="61"/>
                    </a:lnTo>
                    <a:lnTo>
                      <a:pt x="145" y="61"/>
                    </a:lnTo>
                    <a:lnTo>
                      <a:pt x="141" y="63"/>
                    </a:lnTo>
                    <a:lnTo>
                      <a:pt x="135" y="63"/>
                    </a:lnTo>
                    <a:lnTo>
                      <a:pt x="131" y="63"/>
                    </a:lnTo>
                    <a:lnTo>
                      <a:pt x="125" y="63"/>
                    </a:lnTo>
                    <a:lnTo>
                      <a:pt x="122" y="64"/>
                    </a:lnTo>
                    <a:lnTo>
                      <a:pt x="115" y="64"/>
                    </a:lnTo>
                    <a:lnTo>
                      <a:pt x="114" y="67"/>
                    </a:lnTo>
                    <a:lnTo>
                      <a:pt x="114" y="69"/>
                    </a:lnTo>
                    <a:lnTo>
                      <a:pt x="117" y="72"/>
                    </a:lnTo>
                    <a:lnTo>
                      <a:pt x="123" y="78"/>
                    </a:lnTo>
                    <a:lnTo>
                      <a:pt x="131" y="85"/>
                    </a:lnTo>
                    <a:lnTo>
                      <a:pt x="131" y="87"/>
                    </a:lnTo>
                    <a:lnTo>
                      <a:pt x="123" y="89"/>
                    </a:lnTo>
                    <a:lnTo>
                      <a:pt x="115" y="90"/>
                    </a:lnTo>
                    <a:lnTo>
                      <a:pt x="110" y="89"/>
                    </a:lnTo>
                    <a:lnTo>
                      <a:pt x="106" y="88"/>
                    </a:lnTo>
                    <a:lnTo>
                      <a:pt x="101" y="88"/>
                    </a:lnTo>
                    <a:lnTo>
                      <a:pt x="97" y="87"/>
                    </a:lnTo>
                    <a:lnTo>
                      <a:pt x="92" y="85"/>
                    </a:lnTo>
                    <a:lnTo>
                      <a:pt x="87" y="83"/>
                    </a:lnTo>
                    <a:lnTo>
                      <a:pt x="81" y="81"/>
                    </a:lnTo>
                    <a:lnTo>
                      <a:pt x="76" y="79"/>
                    </a:lnTo>
                    <a:lnTo>
                      <a:pt x="67" y="74"/>
                    </a:lnTo>
                    <a:lnTo>
                      <a:pt x="58" y="70"/>
                    </a:lnTo>
                    <a:lnTo>
                      <a:pt x="54" y="66"/>
                    </a:lnTo>
                    <a:lnTo>
                      <a:pt x="50" y="63"/>
                    </a:lnTo>
                    <a:lnTo>
                      <a:pt x="47" y="61"/>
                    </a:lnTo>
                    <a:lnTo>
                      <a:pt x="45" y="58"/>
                    </a:lnTo>
                    <a:lnTo>
                      <a:pt x="45" y="55"/>
                    </a:lnTo>
                    <a:lnTo>
                      <a:pt x="50" y="54"/>
                    </a:lnTo>
                    <a:lnTo>
                      <a:pt x="52" y="54"/>
                    </a:lnTo>
                    <a:lnTo>
                      <a:pt x="57" y="55"/>
                    </a:lnTo>
                    <a:lnTo>
                      <a:pt x="63" y="57"/>
                    </a:lnTo>
                    <a:lnTo>
                      <a:pt x="71" y="60"/>
                    </a:lnTo>
                    <a:lnTo>
                      <a:pt x="71" y="58"/>
                    </a:lnTo>
                    <a:lnTo>
                      <a:pt x="66" y="51"/>
                    </a:lnTo>
                    <a:lnTo>
                      <a:pt x="60" y="47"/>
                    </a:lnTo>
                    <a:lnTo>
                      <a:pt x="53" y="42"/>
                    </a:lnTo>
                    <a:lnTo>
                      <a:pt x="45" y="39"/>
                    </a:lnTo>
                    <a:lnTo>
                      <a:pt x="36" y="35"/>
                    </a:lnTo>
                    <a:lnTo>
                      <a:pt x="28" y="33"/>
                    </a:lnTo>
                    <a:lnTo>
                      <a:pt x="20" y="30"/>
                    </a:lnTo>
                    <a:lnTo>
                      <a:pt x="13" y="27"/>
                    </a:lnTo>
                    <a:lnTo>
                      <a:pt x="6" y="22"/>
                    </a:lnTo>
                    <a:lnTo>
                      <a:pt x="2" y="16"/>
                    </a:lnTo>
                    <a:lnTo>
                      <a:pt x="0" y="12"/>
                    </a:lnTo>
                    <a:lnTo>
                      <a:pt x="1" y="9"/>
                    </a:lnTo>
                    <a:lnTo>
                      <a:pt x="2" y="5"/>
                    </a:lnTo>
                    <a:lnTo>
                      <a:pt x="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4" name="Freeform 133"/>
              <p:cNvSpPr>
                <a:spLocks/>
              </p:cNvSpPr>
              <p:nvPr/>
            </p:nvSpPr>
            <p:spPr bwMode="auto">
              <a:xfrm>
                <a:off x="5595" y="2426"/>
                <a:ext cx="25" cy="59"/>
              </a:xfrm>
              <a:custGeom>
                <a:avLst/>
                <a:gdLst>
                  <a:gd name="T0" fmla="*/ 0 w 56"/>
                  <a:gd name="T1" fmla="*/ 0 h 141"/>
                  <a:gd name="T2" fmla="*/ 0 w 56"/>
                  <a:gd name="T3" fmla="*/ 0 h 141"/>
                  <a:gd name="T4" fmla="*/ 0 w 56"/>
                  <a:gd name="T5" fmla="*/ 0 h 141"/>
                  <a:gd name="T6" fmla="*/ 0 w 56"/>
                  <a:gd name="T7" fmla="*/ 0 h 141"/>
                  <a:gd name="T8" fmla="*/ 0 w 56"/>
                  <a:gd name="T9" fmla="*/ 0 h 141"/>
                  <a:gd name="T10" fmla="*/ 0 w 56"/>
                  <a:gd name="T11" fmla="*/ 0 h 141"/>
                  <a:gd name="T12" fmla="*/ 0 w 56"/>
                  <a:gd name="T13" fmla="*/ 0 h 141"/>
                  <a:gd name="T14" fmla="*/ 0 w 56"/>
                  <a:gd name="T15" fmla="*/ 0 h 141"/>
                  <a:gd name="T16" fmla="*/ 0 w 56"/>
                  <a:gd name="T17" fmla="*/ 0 h 141"/>
                  <a:gd name="T18" fmla="*/ 0 w 56"/>
                  <a:gd name="T19" fmla="*/ 0 h 141"/>
                  <a:gd name="T20" fmla="*/ 0 w 56"/>
                  <a:gd name="T21" fmla="*/ 0 h 141"/>
                  <a:gd name="T22" fmla="*/ 0 w 56"/>
                  <a:gd name="T23" fmla="*/ 0 h 141"/>
                  <a:gd name="T24" fmla="*/ 0 w 56"/>
                  <a:gd name="T25" fmla="*/ 0 h 141"/>
                  <a:gd name="T26" fmla="*/ 0 w 56"/>
                  <a:gd name="T27" fmla="*/ 0 h 141"/>
                  <a:gd name="T28" fmla="*/ 0 w 56"/>
                  <a:gd name="T29" fmla="*/ 0 h 141"/>
                  <a:gd name="T30" fmla="*/ 0 w 56"/>
                  <a:gd name="T31" fmla="*/ 0 h 141"/>
                  <a:gd name="T32" fmla="*/ 0 w 56"/>
                  <a:gd name="T33" fmla="*/ 0 h 141"/>
                  <a:gd name="T34" fmla="*/ 0 w 56"/>
                  <a:gd name="T35" fmla="*/ 0 h 141"/>
                  <a:gd name="T36" fmla="*/ 0 w 56"/>
                  <a:gd name="T37" fmla="*/ 0 h 141"/>
                  <a:gd name="T38" fmla="*/ 0 w 56"/>
                  <a:gd name="T39" fmla="*/ 0 h 141"/>
                  <a:gd name="T40" fmla="*/ 0 w 56"/>
                  <a:gd name="T41" fmla="*/ 0 h 141"/>
                  <a:gd name="T42" fmla="*/ 0 w 56"/>
                  <a:gd name="T43" fmla="*/ 0 h 141"/>
                  <a:gd name="T44" fmla="*/ 0 w 56"/>
                  <a:gd name="T45" fmla="*/ 0 h 141"/>
                  <a:gd name="T46" fmla="*/ 0 w 56"/>
                  <a:gd name="T47" fmla="*/ 0 h 141"/>
                  <a:gd name="T48" fmla="*/ 0 w 56"/>
                  <a:gd name="T49" fmla="*/ 0 h 141"/>
                  <a:gd name="T50" fmla="*/ 0 w 56"/>
                  <a:gd name="T51" fmla="*/ 0 h 141"/>
                  <a:gd name="T52" fmla="*/ 0 w 56"/>
                  <a:gd name="T53" fmla="*/ 0 h 141"/>
                  <a:gd name="T54" fmla="*/ 0 w 56"/>
                  <a:gd name="T55" fmla="*/ 0 h 141"/>
                  <a:gd name="T56" fmla="*/ 0 w 56"/>
                  <a:gd name="T57" fmla="*/ 0 h 141"/>
                  <a:gd name="T58" fmla="*/ 0 w 56"/>
                  <a:gd name="T59" fmla="*/ 0 h 141"/>
                  <a:gd name="T60" fmla="*/ 0 w 56"/>
                  <a:gd name="T61" fmla="*/ 0 h 141"/>
                  <a:gd name="T62" fmla="*/ 0 w 56"/>
                  <a:gd name="T63" fmla="*/ 0 h 141"/>
                  <a:gd name="T64" fmla="*/ 0 w 56"/>
                  <a:gd name="T65" fmla="*/ 0 h 141"/>
                  <a:gd name="T66" fmla="*/ 0 w 56"/>
                  <a:gd name="T67" fmla="*/ 0 h 141"/>
                  <a:gd name="T68" fmla="*/ 0 w 56"/>
                  <a:gd name="T69" fmla="*/ 0 h 141"/>
                  <a:gd name="T70" fmla="*/ 0 w 56"/>
                  <a:gd name="T71" fmla="*/ 0 h 141"/>
                  <a:gd name="T72" fmla="*/ 0 w 56"/>
                  <a:gd name="T73" fmla="*/ 0 h 141"/>
                  <a:gd name="T74" fmla="*/ 0 w 56"/>
                  <a:gd name="T75" fmla="*/ 0 h 141"/>
                  <a:gd name="T76" fmla="*/ 0 w 56"/>
                  <a:gd name="T77" fmla="*/ 0 h 141"/>
                  <a:gd name="T78" fmla="*/ 0 w 56"/>
                  <a:gd name="T79" fmla="*/ 0 h 141"/>
                  <a:gd name="T80" fmla="*/ 0 w 56"/>
                  <a:gd name="T81" fmla="*/ 0 h 141"/>
                  <a:gd name="T82" fmla="*/ 0 w 56"/>
                  <a:gd name="T83" fmla="*/ 0 h 141"/>
                  <a:gd name="T84" fmla="*/ 0 w 56"/>
                  <a:gd name="T85" fmla="*/ 0 h 141"/>
                  <a:gd name="T86" fmla="*/ 0 w 56"/>
                  <a:gd name="T87" fmla="*/ 0 h 141"/>
                  <a:gd name="T88" fmla="*/ 0 w 56"/>
                  <a:gd name="T89" fmla="*/ 0 h 141"/>
                  <a:gd name="T90" fmla="*/ 0 w 56"/>
                  <a:gd name="T91" fmla="*/ 0 h 141"/>
                  <a:gd name="T92" fmla="*/ 0 w 56"/>
                  <a:gd name="T93" fmla="*/ 0 h 141"/>
                  <a:gd name="T94" fmla="*/ 0 w 56"/>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
                  <a:gd name="T145" fmla="*/ 0 h 141"/>
                  <a:gd name="T146" fmla="*/ 56 w 56"/>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 h="141">
                    <a:moveTo>
                      <a:pt x="13" y="0"/>
                    </a:moveTo>
                    <a:lnTo>
                      <a:pt x="13" y="9"/>
                    </a:lnTo>
                    <a:lnTo>
                      <a:pt x="15" y="17"/>
                    </a:lnTo>
                    <a:lnTo>
                      <a:pt x="17" y="24"/>
                    </a:lnTo>
                    <a:lnTo>
                      <a:pt x="19" y="32"/>
                    </a:lnTo>
                    <a:lnTo>
                      <a:pt x="21" y="39"/>
                    </a:lnTo>
                    <a:lnTo>
                      <a:pt x="24" y="48"/>
                    </a:lnTo>
                    <a:lnTo>
                      <a:pt x="26" y="55"/>
                    </a:lnTo>
                    <a:lnTo>
                      <a:pt x="30" y="64"/>
                    </a:lnTo>
                    <a:lnTo>
                      <a:pt x="33" y="73"/>
                    </a:lnTo>
                    <a:lnTo>
                      <a:pt x="37" y="82"/>
                    </a:lnTo>
                    <a:lnTo>
                      <a:pt x="38" y="86"/>
                    </a:lnTo>
                    <a:lnTo>
                      <a:pt x="40" y="91"/>
                    </a:lnTo>
                    <a:lnTo>
                      <a:pt x="42" y="95"/>
                    </a:lnTo>
                    <a:lnTo>
                      <a:pt x="44" y="101"/>
                    </a:lnTo>
                    <a:lnTo>
                      <a:pt x="45" y="105"/>
                    </a:lnTo>
                    <a:lnTo>
                      <a:pt x="47" y="111"/>
                    </a:lnTo>
                    <a:lnTo>
                      <a:pt x="48" y="115"/>
                    </a:lnTo>
                    <a:lnTo>
                      <a:pt x="51" y="121"/>
                    </a:lnTo>
                    <a:lnTo>
                      <a:pt x="52" y="125"/>
                    </a:lnTo>
                    <a:lnTo>
                      <a:pt x="54" y="131"/>
                    </a:lnTo>
                    <a:lnTo>
                      <a:pt x="55" y="135"/>
                    </a:lnTo>
                    <a:lnTo>
                      <a:pt x="56" y="141"/>
                    </a:lnTo>
                    <a:lnTo>
                      <a:pt x="49" y="138"/>
                    </a:lnTo>
                    <a:lnTo>
                      <a:pt x="43" y="135"/>
                    </a:lnTo>
                    <a:lnTo>
                      <a:pt x="37" y="131"/>
                    </a:lnTo>
                    <a:lnTo>
                      <a:pt x="32" y="128"/>
                    </a:lnTo>
                    <a:lnTo>
                      <a:pt x="26" y="123"/>
                    </a:lnTo>
                    <a:lnTo>
                      <a:pt x="22" y="118"/>
                    </a:lnTo>
                    <a:lnTo>
                      <a:pt x="17" y="113"/>
                    </a:lnTo>
                    <a:lnTo>
                      <a:pt x="15" y="108"/>
                    </a:lnTo>
                    <a:lnTo>
                      <a:pt x="10" y="101"/>
                    </a:lnTo>
                    <a:lnTo>
                      <a:pt x="8" y="94"/>
                    </a:lnTo>
                    <a:lnTo>
                      <a:pt x="5" y="89"/>
                    </a:lnTo>
                    <a:lnTo>
                      <a:pt x="4" y="83"/>
                    </a:lnTo>
                    <a:lnTo>
                      <a:pt x="2" y="75"/>
                    </a:lnTo>
                    <a:lnTo>
                      <a:pt x="1" y="69"/>
                    </a:lnTo>
                    <a:lnTo>
                      <a:pt x="1" y="61"/>
                    </a:lnTo>
                    <a:lnTo>
                      <a:pt x="1" y="55"/>
                    </a:lnTo>
                    <a:lnTo>
                      <a:pt x="0" y="48"/>
                    </a:lnTo>
                    <a:lnTo>
                      <a:pt x="0" y="40"/>
                    </a:lnTo>
                    <a:lnTo>
                      <a:pt x="1" y="34"/>
                    </a:lnTo>
                    <a:lnTo>
                      <a:pt x="3" y="27"/>
                    </a:lnTo>
                    <a:lnTo>
                      <a:pt x="5" y="19"/>
                    </a:lnTo>
                    <a:lnTo>
                      <a:pt x="7" y="13"/>
                    </a:lnTo>
                    <a:lnTo>
                      <a:pt x="9" y="6"/>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5" name="Freeform 134"/>
              <p:cNvSpPr>
                <a:spLocks/>
              </p:cNvSpPr>
              <p:nvPr/>
            </p:nvSpPr>
            <p:spPr bwMode="auto">
              <a:xfrm>
                <a:off x="5371" y="2426"/>
                <a:ext cx="25" cy="11"/>
              </a:xfrm>
              <a:custGeom>
                <a:avLst/>
                <a:gdLst>
                  <a:gd name="T0" fmla="*/ 0 w 60"/>
                  <a:gd name="T1" fmla="*/ 0 h 28"/>
                  <a:gd name="T2" fmla="*/ 0 w 60"/>
                  <a:gd name="T3" fmla="*/ 0 h 28"/>
                  <a:gd name="T4" fmla="*/ 0 w 60"/>
                  <a:gd name="T5" fmla="*/ 0 h 28"/>
                  <a:gd name="T6" fmla="*/ 0 w 60"/>
                  <a:gd name="T7" fmla="*/ 0 h 28"/>
                  <a:gd name="T8" fmla="*/ 0 w 60"/>
                  <a:gd name="T9" fmla="*/ 0 h 28"/>
                  <a:gd name="T10" fmla="*/ 0 w 60"/>
                  <a:gd name="T11" fmla="*/ 0 h 28"/>
                  <a:gd name="T12" fmla="*/ 0 w 60"/>
                  <a:gd name="T13" fmla="*/ 0 h 28"/>
                  <a:gd name="T14" fmla="*/ 0 w 60"/>
                  <a:gd name="T15" fmla="*/ 0 h 28"/>
                  <a:gd name="T16" fmla="*/ 0 w 60"/>
                  <a:gd name="T17" fmla="*/ 0 h 28"/>
                  <a:gd name="T18" fmla="*/ 0 w 60"/>
                  <a:gd name="T19" fmla="*/ 0 h 28"/>
                  <a:gd name="T20" fmla="*/ 0 w 60"/>
                  <a:gd name="T21" fmla="*/ 0 h 28"/>
                  <a:gd name="T22" fmla="*/ 0 w 60"/>
                  <a:gd name="T23" fmla="*/ 0 h 28"/>
                  <a:gd name="T24" fmla="*/ 0 w 60"/>
                  <a:gd name="T25" fmla="*/ 0 h 28"/>
                  <a:gd name="T26" fmla="*/ 0 w 60"/>
                  <a:gd name="T27" fmla="*/ 0 h 28"/>
                  <a:gd name="T28" fmla="*/ 0 w 60"/>
                  <a:gd name="T29" fmla="*/ 0 h 28"/>
                  <a:gd name="T30" fmla="*/ 0 w 60"/>
                  <a:gd name="T31" fmla="*/ 0 h 28"/>
                  <a:gd name="T32" fmla="*/ 0 w 60"/>
                  <a:gd name="T33" fmla="*/ 0 h 28"/>
                  <a:gd name="T34" fmla="*/ 0 w 60"/>
                  <a:gd name="T35" fmla="*/ 0 h 28"/>
                  <a:gd name="T36" fmla="*/ 0 w 60"/>
                  <a:gd name="T37" fmla="*/ 0 h 28"/>
                  <a:gd name="T38" fmla="*/ 0 w 60"/>
                  <a:gd name="T39" fmla="*/ 0 h 28"/>
                  <a:gd name="T40" fmla="*/ 0 w 60"/>
                  <a:gd name="T41" fmla="*/ 0 h 28"/>
                  <a:gd name="T42" fmla="*/ 0 w 60"/>
                  <a:gd name="T43" fmla="*/ 0 h 28"/>
                  <a:gd name="T44" fmla="*/ 0 w 60"/>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8"/>
                  <a:gd name="T71" fmla="*/ 60 w 60"/>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8">
                    <a:moveTo>
                      <a:pt x="31" y="0"/>
                    </a:moveTo>
                    <a:lnTo>
                      <a:pt x="37" y="0"/>
                    </a:lnTo>
                    <a:lnTo>
                      <a:pt x="45" y="0"/>
                    </a:lnTo>
                    <a:lnTo>
                      <a:pt x="52" y="0"/>
                    </a:lnTo>
                    <a:lnTo>
                      <a:pt x="60" y="0"/>
                    </a:lnTo>
                    <a:lnTo>
                      <a:pt x="60" y="2"/>
                    </a:lnTo>
                    <a:lnTo>
                      <a:pt x="53" y="9"/>
                    </a:lnTo>
                    <a:lnTo>
                      <a:pt x="47" y="14"/>
                    </a:lnTo>
                    <a:lnTo>
                      <a:pt x="39" y="19"/>
                    </a:lnTo>
                    <a:lnTo>
                      <a:pt x="32" y="22"/>
                    </a:lnTo>
                    <a:lnTo>
                      <a:pt x="24" y="24"/>
                    </a:lnTo>
                    <a:lnTo>
                      <a:pt x="16" y="26"/>
                    </a:lnTo>
                    <a:lnTo>
                      <a:pt x="8" y="27"/>
                    </a:lnTo>
                    <a:lnTo>
                      <a:pt x="0" y="28"/>
                    </a:lnTo>
                    <a:lnTo>
                      <a:pt x="1" y="22"/>
                    </a:lnTo>
                    <a:lnTo>
                      <a:pt x="4" y="17"/>
                    </a:lnTo>
                    <a:lnTo>
                      <a:pt x="7" y="12"/>
                    </a:lnTo>
                    <a:lnTo>
                      <a:pt x="11" y="10"/>
                    </a:lnTo>
                    <a:lnTo>
                      <a:pt x="16" y="6"/>
                    </a:lnTo>
                    <a:lnTo>
                      <a:pt x="21" y="4"/>
                    </a:lnTo>
                    <a:lnTo>
                      <a:pt x="26" y="2"/>
                    </a:lnTo>
                    <a:lnTo>
                      <a:pt x="3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6" name="Freeform 135"/>
              <p:cNvSpPr>
                <a:spLocks/>
              </p:cNvSpPr>
              <p:nvPr/>
            </p:nvSpPr>
            <p:spPr bwMode="auto">
              <a:xfrm>
                <a:off x="5400" y="2427"/>
                <a:ext cx="35" cy="12"/>
              </a:xfrm>
              <a:custGeom>
                <a:avLst/>
                <a:gdLst>
                  <a:gd name="T0" fmla="*/ 0 w 94"/>
                  <a:gd name="T1" fmla="*/ 0 h 29"/>
                  <a:gd name="T2" fmla="*/ 0 w 94"/>
                  <a:gd name="T3" fmla="*/ 0 h 29"/>
                  <a:gd name="T4" fmla="*/ 0 w 94"/>
                  <a:gd name="T5" fmla="*/ 0 h 29"/>
                  <a:gd name="T6" fmla="*/ 0 w 94"/>
                  <a:gd name="T7" fmla="*/ 0 h 29"/>
                  <a:gd name="T8" fmla="*/ 0 w 94"/>
                  <a:gd name="T9" fmla="*/ 0 h 29"/>
                  <a:gd name="T10" fmla="*/ 0 w 94"/>
                  <a:gd name="T11" fmla="*/ 0 h 29"/>
                  <a:gd name="T12" fmla="*/ 0 w 94"/>
                  <a:gd name="T13" fmla="*/ 0 h 29"/>
                  <a:gd name="T14" fmla="*/ 0 w 94"/>
                  <a:gd name="T15" fmla="*/ 0 h 29"/>
                  <a:gd name="T16" fmla="*/ 0 w 94"/>
                  <a:gd name="T17" fmla="*/ 0 h 29"/>
                  <a:gd name="T18" fmla="*/ 0 w 94"/>
                  <a:gd name="T19" fmla="*/ 0 h 29"/>
                  <a:gd name="T20" fmla="*/ 0 w 94"/>
                  <a:gd name="T21" fmla="*/ 0 h 29"/>
                  <a:gd name="T22" fmla="*/ 0 w 94"/>
                  <a:gd name="T23" fmla="*/ 0 h 29"/>
                  <a:gd name="T24" fmla="*/ 0 w 94"/>
                  <a:gd name="T25" fmla="*/ 0 h 29"/>
                  <a:gd name="T26" fmla="*/ 0 w 94"/>
                  <a:gd name="T27" fmla="*/ 0 h 29"/>
                  <a:gd name="T28" fmla="*/ 0 w 94"/>
                  <a:gd name="T29" fmla="*/ 0 h 29"/>
                  <a:gd name="T30" fmla="*/ 0 w 94"/>
                  <a:gd name="T31" fmla="*/ 0 h 29"/>
                  <a:gd name="T32" fmla="*/ 0 w 94"/>
                  <a:gd name="T33" fmla="*/ 0 h 29"/>
                  <a:gd name="T34" fmla="*/ 0 w 94"/>
                  <a:gd name="T35" fmla="*/ 0 h 29"/>
                  <a:gd name="T36" fmla="*/ 0 w 94"/>
                  <a:gd name="T37" fmla="*/ 0 h 29"/>
                  <a:gd name="T38" fmla="*/ 0 w 94"/>
                  <a:gd name="T39" fmla="*/ 0 h 29"/>
                  <a:gd name="T40" fmla="*/ 0 w 94"/>
                  <a:gd name="T41" fmla="*/ 0 h 29"/>
                  <a:gd name="T42" fmla="*/ 0 w 94"/>
                  <a:gd name="T43" fmla="*/ 0 h 29"/>
                  <a:gd name="T44" fmla="*/ 0 w 94"/>
                  <a:gd name="T45" fmla="*/ 0 h 29"/>
                  <a:gd name="T46" fmla="*/ 0 w 94"/>
                  <a:gd name="T47" fmla="*/ 0 h 29"/>
                  <a:gd name="T48" fmla="*/ 0 w 94"/>
                  <a:gd name="T49" fmla="*/ 0 h 29"/>
                  <a:gd name="T50" fmla="*/ 0 w 94"/>
                  <a:gd name="T51" fmla="*/ 0 h 29"/>
                  <a:gd name="T52" fmla="*/ 0 w 94"/>
                  <a:gd name="T53" fmla="*/ 0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4"/>
                  <a:gd name="T82" fmla="*/ 0 h 29"/>
                  <a:gd name="T83" fmla="*/ 94 w 94"/>
                  <a:gd name="T84" fmla="*/ 29 h 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4" h="29">
                    <a:moveTo>
                      <a:pt x="32" y="0"/>
                    </a:moveTo>
                    <a:lnTo>
                      <a:pt x="39" y="0"/>
                    </a:lnTo>
                    <a:lnTo>
                      <a:pt x="48" y="0"/>
                    </a:lnTo>
                    <a:lnTo>
                      <a:pt x="55" y="0"/>
                    </a:lnTo>
                    <a:lnTo>
                      <a:pt x="63" y="0"/>
                    </a:lnTo>
                    <a:lnTo>
                      <a:pt x="70" y="0"/>
                    </a:lnTo>
                    <a:lnTo>
                      <a:pt x="77" y="0"/>
                    </a:lnTo>
                    <a:lnTo>
                      <a:pt x="86" y="2"/>
                    </a:lnTo>
                    <a:lnTo>
                      <a:pt x="94" y="5"/>
                    </a:lnTo>
                    <a:lnTo>
                      <a:pt x="94" y="7"/>
                    </a:lnTo>
                    <a:lnTo>
                      <a:pt x="85" y="10"/>
                    </a:lnTo>
                    <a:lnTo>
                      <a:pt x="77" y="15"/>
                    </a:lnTo>
                    <a:lnTo>
                      <a:pt x="71" y="19"/>
                    </a:lnTo>
                    <a:lnTo>
                      <a:pt x="65" y="24"/>
                    </a:lnTo>
                    <a:lnTo>
                      <a:pt x="57" y="26"/>
                    </a:lnTo>
                    <a:lnTo>
                      <a:pt x="49" y="27"/>
                    </a:lnTo>
                    <a:lnTo>
                      <a:pt x="41" y="27"/>
                    </a:lnTo>
                    <a:lnTo>
                      <a:pt x="35" y="29"/>
                    </a:lnTo>
                    <a:lnTo>
                      <a:pt x="26" y="28"/>
                    </a:lnTo>
                    <a:lnTo>
                      <a:pt x="18" y="27"/>
                    </a:lnTo>
                    <a:lnTo>
                      <a:pt x="9" y="26"/>
                    </a:lnTo>
                    <a:lnTo>
                      <a:pt x="0" y="26"/>
                    </a:lnTo>
                    <a:lnTo>
                      <a:pt x="6" y="18"/>
                    </a:lnTo>
                    <a:lnTo>
                      <a:pt x="14" y="12"/>
                    </a:lnTo>
                    <a:lnTo>
                      <a:pt x="22" y="6"/>
                    </a:lnTo>
                    <a:lnTo>
                      <a:pt x="3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7" name="Freeform 136"/>
              <p:cNvSpPr>
                <a:spLocks/>
              </p:cNvSpPr>
              <p:nvPr/>
            </p:nvSpPr>
            <p:spPr bwMode="auto">
              <a:xfrm>
                <a:off x="6033" y="2435"/>
                <a:ext cx="10" cy="24"/>
              </a:xfrm>
              <a:custGeom>
                <a:avLst/>
                <a:gdLst>
                  <a:gd name="T0" fmla="*/ 0 w 24"/>
                  <a:gd name="T1" fmla="*/ 0 h 57"/>
                  <a:gd name="T2" fmla="*/ 0 w 24"/>
                  <a:gd name="T3" fmla="*/ 0 h 57"/>
                  <a:gd name="T4" fmla="*/ 0 w 24"/>
                  <a:gd name="T5" fmla="*/ 0 h 57"/>
                  <a:gd name="T6" fmla="*/ 0 w 24"/>
                  <a:gd name="T7" fmla="*/ 0 h 57"/>
                  <a:gd name="T8" fmla="*/ 0 w 24"/>
                  <a:gd name="T9" fmla="*/ 0 h 57"/>
                  <a:gd name="T10" fmla="*/ 0 w 24"/>
                  <a:gd name="T11" fmla="*/ 0 h 57"/>
                  <a:gd name="T12" fmla="*/ 0 w 24"/>
                  <a:gd name="T13" fmla="*/ 0 h 57"/>
                  <a:gd name="T14" fmla="*/ 0 w 24"/>
                  <a:gd name="T15" fmla="*/ 0 h 57"/>
                  <a:gd name="T16" fmla="*/ 0 w 24"/>
                  <a:gd name="T17" fmla="*/ 0 h 57"/>
                  <a:gd name="T18" fmla="*/ 0 w 24"/>
                  <a:gd name="T19" fmla="*/ 0 h 57"/>
                  <a:gd name="T20" fmla="*/ 0 w 24"/>
                  <a:gd name="T21" fmla="*/ 0 h 57"/>
                  <a:gd name="T22" fmla="*/ 0 w 24"/>
                  <a:gd name="T23" fmla="*/ 0 h 57"/>
                  <a:gd name="T24" fmla="*/ 0 w 24"/>
                  <a:gd name="T25" fmla="*/ 0 h 57"/>
                  <a:gd name="T26" fmla="*/ 0 w 24"/>
                  <a:gd name="T27" fmla="*/ 0 h 57"/>
                  <a:gd name="T28" fmla="*/ 0 w 24"/>
                  <a:gd name="T29" fmla="*/ 0 h 57"/>
                  <a:gd name="T30" fmla="*/ 0 w 24"/>
                  <a:gd name="T31" fmla="*/ 0 h 57"/>
                  <a:gd name="T32" fmla="*/ 0 w 24"/>
                  <a:gd name="T33" fmla="*/ 0 h 57"/>
                  <a:gd name="T34" fmla="*/ 0 w 24"/>
                  <a:gd name="T35" fmla="*/ 0 h 57"/>
                  <a:gd name="T36" fmla="*/ 0 w 24"/>
                  <a:gd name="T37" fmla="*/ 0 h 57"/>
                  <a:gd name="T38" fmla="*/ 0 w 24"/>
                  <a:gd name="T39" fmla="*/ 0 h 57"/>
                  <a:gd name="T40" fmla="*/ 0 w 24"/>
                  <a:gd name="T41" fmla="*/ 0 h 57"/>
                  <a:gd name="T42" fmla="*/ 0 w 24"/>
                  <a:gd name="T43" fmla="*/ 0 h 57"/>
                  <a:gd name="T44" fmla="*/ 0 w 24"/>
                  <a:gd name="T45" fmla="*/ 0 h 57"/>
                  <a:gd name="T46" fmla="*/ 0 w 24"/>
                  <a:gd name="T47" fmla="*/ 0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57"/>
                  <a:gd name="T74" fmla="*/ 24 w 24"/>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57">
                    <a:moveTo>
                      <a:pt x="1" y="0"/>
                    </a:moveTo>
                    <a:lnTo>
                      <a:pt x="8" y="0"/>
                    </a:lnTo>
                    <a:lnTo>
                      <a:pt x="14" y="1"/>
                    </a:lnTo>
                    <a:lnTo>
                      <a:pt x="18" y="3"/>
                    </a:lnTo>
                    <a:lnTo>
                      <a:pt x="22" y="8"/>
                    </a:lnTo>
                    <a:lnTo>
                      <a:pt x="23" y="12"/>
                    </a:lnTo>
                    <a:lnTo>
                      <a:pt x="24" y="19"/>
                    </a:lnTo>
                    <a:lnTo>
                      <a:pt x="23" y="24"/>
                    </a:lnTo>
                    <a:lnTo>
                      <a:pt x="22" y="30"/>
                    </a:lnTo>
                    <a:lnTo>
                      <a:pt x="19" y="39"/>
                    </a:lnTo>
                    <a:lnTo>
                      <a:pt x="16" y="46"/>
                    </a:lnTo>
                    <a:lnTo>
                      <a:pt x="11" y="52"/>
                    </a:lnTo>
                    <a:lnTo>
                      <a:pt x="8" y="57"/>
                    </a:lnTo>
                    <a:lnTo>
                      <a:pt x="4" y="56"/>
                    </a:lnTo>
                    <a:lnTo>
                      <a:pt x="2" y="52"/>
                    </a:lnTo>
                    <a:lnTo>
                      <a:pt x="1" y="48"/>
                    </a:lnTo>
                    <a:lnTo>
                      <a:pt x="1" y="44"/>
                    </a:lnTo>
                    <a:lnTo>
                      <a:pt x="1" y="38"/>
                    </a:lnTo>
                    <a:lnTo>
                      <a:pt x="3" y="30"/>
                    </a:lnTo>
                    <a:lnTo>
                      <a:pt x="4" y="22"/>
                    </a:lnTo>
                    <a:lnTo>
                      <a:pt x="2" y="14"/>
                    </a:lnTo>
                    <a:lnTo>
                      <a:pt x="0" y="6"/>
                    </a:lnTo>
                    <a:lnTo>
                      <a:pt x="1"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8" name="Freeform 137"/>
              <p:cNvSpPr>
                <a:spLocks/>
              </p:cNvSpPr>
              <p:nvPr/>
            </p:nvSpPr>
            <p:spPr bwMode="auto">
              <a:xfrm>
                <a:off x="6013" y="2436"/>
                <a:ext cx="18" cy="40"/>
              </a:xfrm>
              <a:custGeom>
                <a:avLst/>
                <a:gdLst>
                  <a:gd name="T0" fmla="*/ 0 w 45"/>
                  <a:gd name="T1" fmla="*/ 0 h 88"/>
                  <a:gd name="T2" fmla="*/ 0 w 45"/>
                  <a:gd name="T3" fmla="*/ 0 h 88"/>
                  <a:gd name="T4" fmla="*/ 0 w 45"/>
                  <a:gd name="T5" fmla="*/ 0 h 88"/>
                  <a:gd name="T6" fmla="*/ 0 w 45"/>
                  <a:gd name="T7" fmla="*/ 0 h 88"/>
                  <a:gd name="T8" fmla="*/ 0 w 45"/>
                  <a:gd name="T9" fmla="*/ 0 h 88"/>
                  <a:gd name="T10" fmla="*/ 0 w 45"/>
                  <a:gd name="T11" fmla="*/ 0 h 88"/>
                  <a:gd name="T12" fmla="*/ 0 w 45"/>
                  <a:gd name="T13" fmla="*/ 0 h 88"/>
                  <a:gd name="T14" fmla="*/ 0 w 45"/>
                  <a:gd name="T15" fmla="*/ 0 h 88"/>
                  <a:gd name="T16" fmla="*/ 0 w 45"/>
                  <a:gd name="T17" fmla="*/ 0 h 88"/>
                  <a:gd name="T18" fmla="*/ 0 w 45"/>
                  <a:gd name="T19" fmla="*/ 0 h 88"/>
                  <a:gd name="T20" fmla="*/ 0 w 45"/>
                  <a:gd name="T21" fmla="*/ 0 h 88"/>
                  <a:gd name="T22" fmla="*/ 0 w 45"/>
                  <a:gd name="T23" fmla="*/ 0 h 88"/>
                  <a:gd name="T24" fmla="*/ 0 w 45"/>
                  <a:gd name="T25" fmla="*/ 0 h 88"/>
                  <a:gd name="T26" fmla="*/ 0 w 45"/>
                  <a:gd name="T27" fmla="*/ 0 h 88"/>
                  <a:gd name="T28" fmla="*/ 0 w 45"/>
                  <a:gd name="T29" fmla="*/ 0 h 88"/>
                  <a:gd name="T30" fmla="*/ 0 w 45"/>
                  <a:gd name="T31" fmla="*/ 0 h 88"/>
                  <a:gd name="T32" fmla="*/ 0 w 45"/>
                  <a:gd name="T33" fmla="*/ 0 h 88"/>
                  <a:gd name="T34" fmla="*/ 0 w 45"/>
                  <a:gd name="T35" fmla="*/ 0 h 88"/>
                  <a:gd name="T36" fmla="*/ 0 w 45"/>
                  <a:gd name="T37" fmla="*/ 0 h 88"/>
                  <a:gd name="T38" fmla="*/ 0 w 45"/>
                  <a:gd name="T39" fmla="*/ 0 h 88"/>
                  <a:gd name="T40" fmla="*/ 0 w 45"/>
                  <a:gd name="T41" fmla="*/ 0 h 88"/>
                  <a:gd name="T42" fmla="*/ 0 w 45"/>
                  <a:gd name="T43" fmla="*/ 0 h 88"/>
                  <a:gd name="T44" fmla="*/ 0 w 45"/>
                  <a:gd name="T45" fmla="*/ 0 h 88"/>
                  <a:gd name="T46" fmla="*/ 0 w 45"/>
                  <a:gd name="T47" fmla="*/ 0 h 88"/>
                  <a:gd name="T48" fmla="*/ 0 w 45"/>
                  <a:gd name="T49" fmla="*/ 0 h 88"/>
                  <a:gd name="T50" fmla="*/ 0 w 45"/>
                  <a:gd name="T51" fmla="*/ 0 h 88"/>
                  <a:gd name="T52" fmla="*/ 0 w 45"/>
                  <a:gd name="T53" fmla="*/ 0 h 88"/>
                  <a:gd name="T54" fmla="*/ 0 w 45"/>
                  <a:gd name="T55" fmla="*/ 0 h 88"/>
                  <a:gd name="T56" fmla="*/ 0 w 45"/>
                  <a:gd name="T57" fmla="*/ 0 h 88"/>
                  <a:gd name="T58" fmla="*/ 0 w 45"/>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5"/>
                  <a:gd name="T91" fmla="*/ 0 h 88"/>
                  <a:gd name="T92" fmla="*/ 45 w 45"/>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5" h="88">
                    <a:moveTo>
                      <a:pt x="0" y="2"/>
                    </a:moveTo>
                    <a:lnTo>
                      <a:pt x="7" y="0"/>
                    </a:lnTo>
                    <a:lnTo>
                      <a:pt x="14" y="2"/>
                    </a:lnTo>
                    <a:lnTo>
                      <a:pt x="20" y="5"/>
                    </a:lnTo>
                    <a:lnTo>
                      <a:pt x="26" y="9"/>
                    </a:lnTo>
                    <a:lnTo>
                      <a:pt x="30" y="15"/>
                    </a:lnTo>
                    <a:lnTo>
                      <a:pt x="36" y="22"/>
                    </a:lnTo>
                    <a:lnTo>
                      <a:pt x="39" y="29"/>
                    </a:lnTo>
                    <a:lnTo>
                      <a:pt x="42" y="37"/>
                    </a:lnTo>
                    <a:lnTo>
                      <a:pt x="44" y="45"/>
                    </a:lnTo>
                    <a:lnTo>
                      <a:pt x="45" y="54"/>
                    </a:lnTo>
                    <a:lnTo>
                      <a:pt x="44" y="62"/>
                    </a:lnTo>
                    <a:lnTo>
                      <a:pt x="43" y="69"/>
                    </a:lnTo>
                    <a:lnTo>
                      <a:pt x="39" y="75"/>
                    </a:lnTo>
                    <a:lnTo>
                      <a:pt x="36" y="82"/>
                    </a:lnTo>
                    <a:lnTo>
                      <a:pt x="29" y="85"/>
                    </a:lnTo>
                    <a:lnTo>
                      <a:pt x="21" y="88"/>
                    </a:lnTo>
                    <a:lnTo>
                      <a:pt x="21" y="81"/>
                    </a:lnTo>
                    <a:lnTo>
                      <a:pt x="22" y="73"/>
                    </a:lnTo>
                    <a:lnTo>
                      <a:pt x="21" y="64"/>
                    </a:lnTo>
                    <a:lnTo>
                      <a:pt x="21" y="58"/>
                    </a:lnTo>
                    <a:lnTo>
                      <a:pt x="19" y="50"/>
                    </a:lnTo>
                    <a:lnTo>
                      <a:pt x="16" y="44"/>
                    </a:lnTo>
                    <a:lnTo>
                      <a:pt x="13" y="37"/>
                    </a:lnTo>
                    <a:lnTo>
                      <a:pt x="10" y="29"/>
                    </a:lnTo>
                    <a:lnTo>
                      <a:pt x="7" y="22"/>
                    </a:lnTo>
                    <a:lnTo>
                      <a:pt x="4" y="15"/>
                    </a:lnTo>
                    <a:lnTo>
                      <a:pt x="1" y="7"/>
                    </a:lnTo>
                    <a:lnTo>
                      <a:pt x="0"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89" name="Freeform 138"/>
              <p:cNvSpPr>
                <a:spLocks/>
              </p:cNvSpPr>
              <p:nvPr/>
            </p:nvSpPr>
            <p:spPr bwMode="auto">
              <a:xfrm>
                <a:off x="5819" y="2439"/>
                <a:ext cx="115" cy="40"/>
              </a:xfrm>
              <a:custGeom>
                <a:avLst/>
                <a:gdLst>
                  <a:gd name="T0" fmla="*/ 0 w 278"/>
                  <a:gd name="T1" fmla="*/ 0 h 93"/>
                  <a:gd name="T2" fmla="*/ 0 w 278"/>
                  <a:gd name="T3" fmla="*/ 0 h 93"/>
                  <a:gd name="T4" fmla="*/ 0 w 278"/>
                  <a:gd name="T5" fmla="*/ 0 h 93"/>
                  <a:gd name="T6" fmla="*/ 0 w 278"/>
                  <a:gd name="T7" fmla="*/ 0 h 93"/>
                  <a:gd name="T8" fmla="*/ 0 w 278"/>
                  <a:gd name="T9" fmla="*/ 0 h 93"/>
                  <a:gd name="T10" fmla="*/ 0 w 278"/>
                  <a:gd name="T11" fmla="*/ 0 h 93"/>
                  <a:gd name="T12" fmla="*/ 0 w 278"/>
                  <a:gd name="T13" fmla="*/ 0 h 93"/>
                  <a:gd name="T14" fmla="*/ 0 w 278"/>
                  <a:gd name="T15" fmla="*/ 0 h 93"/>
                  <a:gd name="T16" fmla="*/ 0 w 278"/>
                  <a:gd name="T17" fmla="*/ 0 h 93"/>
                  <a:gd name="T18" fmla="*/ 0 w 278"/>
                  <a:gd name="T19" fmla="*/ 0 h 93"/>
                  <a:gd name="T20" fmla="*/ 0 w 278"/>
                  <a:gd name="T21" fmla="*/ 0 h 93"/>
                  <a:gd name="T22" fmla="*/ 0 w 278"/>
                  <a:gd name="T23" fmla="*/ 0 h 93"/>
                  <a:gd name="T24" fmla="*/ 0 w 278"/>
                  <a:gd name="T25" fmla="*/ 0 h 93"/>
                  <a:gd name="T26" fmla="*/ 0 w 278"/>
                  <a:gd name="T27" fmla="*/ 0 h 93"/>
                  <a:gd name="T28" fmla="*/ 0 w 278"/>
                  <a:gd name="T29" fmla="*/ 0 h 93"/>
                  <a:gd name="T30" fmla="*/ 0 w 278"/>
                  <a:gd name="T31" fmla="*/ 0 h 93"/>
                  <a:gd name="T32" fmla="*/ 0 w 278"/>
                  <a:gd name="T33" fmla="*/ 0 h 93"/>
                  <a:gd name="T34" fmla="*/ 0 w 278"/>
                  <a:gd name="T35" fmla="*/ 0 h 93"/>
                  <a:gd name="T36" fmla="*/ 0 w 278"/>
                  <a:gd name="T37" fmla="*/ 0 h 93"/>
                  <a:gd name="T38" fmla="*/ 0 w 278"/>
                  <a:gd name="T39" fmla="*/ 0 h 93"/>
                  <a:gd name="T40" fmla="*/ 0 w 278"/>
                  <a:gd name="T41" fmla="*/ 0 h 93"/>
                  <a:gd name="T42" fmla="*/ 0 w 278"/>
                  <a:gd name="T43" fmla="*/ 0 h 93"/>
                  <a:gd name="T44" fmla="*/ 0 w 278"/>
                  <a:gd name="T45" fmla="*/ 0 h 93"/>
                  <a:gd name="T46" fmla="*/ 0 w 278"/>
                  <a:gd name="T47" fmla="*/ 0 h 93"/>
                  <a:gd name="T48" fmla="*/ 0 w 278"/>
                  <a:gd name="T49" fmla="*/ 0 h 93"/>
                  <a:gd name="T50" fmla="*/ 0 w 278"/>
                  <a:gd name="T51" fmla="*/ 0 h 93"/>
                  <a:gd name="T52" fmla="*/ 0 w 278"/>
                  <a:gd name="T53" fmla="*/ 0 h 93"/>
                  <a:gd name="T54" fmla="*/ 0 w 278"/>
                  <a:gd name="T55" fmla="*/ 0 h 93"/>
                  <a:gd name="T56" fmla="*/ 0 w 278"/>
                  <a:gd name="T57" fmla="*/ 0 h 93"/>
                  <a:gd name="T58" fmla="*/ 0 w 278"/>
                  <a:gd name="T59" fmla="*/ 0 h 93"/>
                  <a:gd name="T60" fmla="*/ 0 w 278"/>
                  <a:gd name="T61" fmla="*/ 0 h 93"/>
                  <a:gd name="T62" fmla="*/ 0 w 278"/>
                  <a:gd name="T63" fmla="*/ 0 h 93"/>
                  <a:gd name="T64" fmla="*/ 0 w 278"/>
                  <a:gd name="T65" fmla="*/ 0 h 93"/>
                  <a:gd name="T66" fmla="*/ 0 w 278"/>
                  <a:gd name="T67" fmla="*/ 0 h 93"/>
                  <a:gd name="T68" fmla="*/ 0 w 278"/>
                  <a:gd name="T69" fmla="*/ 0 h 93"/>
                  <a:gd name="T70" fmla="*/ 0 w 278"/>
                  <a:gd name="T71" fmla="*/ 0 h 93"/>
                  <a:gd name="T72" fmla="*/ 0 w 278"/>
                  <a:gd name="T73" fmla="*/ 0 h 93"/>
                  <a:gd name="T74" fmla="*/ 0 w 278"/>
                  <a:gd name="T75" fmla="*/ 0 h 93"/>
                  <a:gd name="T76" fmla="*/ 0 w 278"/>
                  <a:gd name="T77" fmla="*/ 0 h 93"/>
                  <a:gd name="T78" fmla="*/ 0 w 278"/>
                  <a:gd name="T79" fmla="*/ 0 h 93"/>
                  <a:gd name="T80" fmla="*/ 0 w 278"/>
                  <a:gd name="T81" fmla="*/ 0 h 93"/>
                  <a:gd name="T82" fmla="*/ 0 w 278"/>
                  <a:gd name="T83" fmla="*/ 0 h 93"/>
                  <a:gd name="T84" fmla="*/ 0 w 278"/>
                  <a:gd name="T85" fmla="*/ 0 h 93"/>
                  <a:gd name="T86" fmla="*/ 0 w 278"/>
                  <a:gd name="T87" fmla="*/ 0 h 93"/>
                  <a:gd name="T88" fmla="*/ 0 w 278"/>
                  <a:gd name="T89" fmla="*/ 0 h 93"/>
                  <a:gd name="T90" fmla="*/ 0 w 278"/>
                  <a:gd name="T91" fmla="*/ 0 h 93"/>
                  <a:gd name="T92" fmla="*/ 0 w 278"/>
                  <a:gd name="T93" fmla="*/ 0 h 93"/>
                  <a:gd name="T94" fmla="*/ 0 w 278"/>
                  <a:gd name="T95" fmla="*/ 0 h 93"/>
                  <a:gd name="T96" fmla="*/ 0 w 278"/>
                  <a:gd name="T97" fmla="*/ 0 h 93"/>
                  <a:gd name="T98" fmla="*/ 0 w 278"/>
                  <a:gd name="T99" fmla="*/ 0 h 93"/>
                  <a:gd name="T100" fmla="*/ 0 w 278"/>
                  <a:gd name="T101" fmla="*/ 0 h 93"/>
                  <a:gd name="T102" fmla="*/ 0 w 278"/>
                  <a:gd name="T103" fmla="*/ 0 h 93"/>
                  <a:gd name="T104" fmla="*/ 0 w 278"/>
                  <a:gd name="T105" fmla="*/ 0 h 93"/>
                  <a:gd name="T106" fmla="*/ 0 w 278"/>
                  <a:gd name="T107" fmla="*/ 0 h 93"/>
                  <a:gd name="T108" fmla="*/ 0 w 278"/>
                  <a:gd name="T109" fmla="*/ 0 h 93"/>
                  <a:gd name="T110" fmla="*/ 0 w 278"/>
                  <a:gd name="T111" fmla="*/ 0 h 93"/>
                  <a:gd name="T112" fmla="*/ 0 w 278"/>
                  <a:gd name="T113" fmla="*/ 0 h 93"/>
                  <a:gd name="T114" fmla="*/ 0 w 278"/>
                  <a:gd name="T115" fmla="*/ 0 h 93"/>
                  <a:gd name="T116" fmla="*/ 0 w 278"/>
                  <a:gd name="T117" fmla="*/ 0 h 93"/>
                  <a:gd name="T118" fmla="*/ 0 w 278"/>
                  <a:gd name="T119" fmla="*/ 0 h 93"/>
                  <a:gd name="T120" fmla="*/ 0 w 278"/>
                  <a:gd name="T121" fmla="*/ 0 h 93"/>
                  <a:gd name="T122" fmla="*/ 0 w 278"/>
                  <a:gd name="T123" fmla="*/ 0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8"/>
                  <a:gd name="T187" fmla="*/ 0 h 93"/>
                  <a:gd name="T188" fmla="*/ 278 w 278"/>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8" h="93">
                    <a:moveTo>
                      <a:pt x="228" y="4"/>
                    </a:moveTo>
                    <a:lnTo>
                      <a:pt x="235" y="1"/>
                    </a:lnTo>
                    <a:lnTo>
                      <a:pt x="243" y="0"/>
                    </a:lnTo>
                    <a:lnTo>
                      <a:pt x="250" y="0"/>
                    </a:lnTo>
                    <a:lnTo>
                      <a:pt x="256" y="1"/>
                    </a:lnTo>
                    <a:lnTo>
                      <a:pt x="262" y="1"/>
                    </a:lnTo>
                    <a:lnTo>
                      <a:pt x="268" y="4"/>
                    </a:lnTo>
                    <a:lnTo>
                      <a:pt x="272" y="7"/>
                    </a:lnTo>
                    <a:lnTo>
                      <a:pt x="275" y="9"/>
                    </a:lnTo>
                    <a:lnTo>
                      <a:pt x="278" y="14"/>
                    </a:lnTo>
                    <a:lnTo>
                      <a:pt x="274" y="18"/>
                    </a:lnTo>
                    <a:lnTo>
                      <a:pt x="269" y="20"/>
                    </a:lnTo>
                    <a:lnTo>
                      <a:pt x="261" y="22"/>
                    </a:lnTo>
                    <a:lnTo>
                      <a:pt x="255" y="22"/>
                    </a:lnTo>
                    <a:lnTo>
                      <a:pt x="251" y="22"/>
                    </a:lnTo>
                    <a:lnTo>
                      <a:pt x="246" y="22"/>
                    </a:lnTo>
                    <a:lnTo>
                      <a:pt x="240" y="23"/>
                    </a:lnTo>
                    <a:lnTo>
                      <a:pt x="235" y="25"/>
                    </a:lnTo>
                    <a:lnTo>
                      <a:pt x="230" y="26"/>
                    </a:lnTo>
                    <a:lnTo>
                      <a:pt x="224" y="26"/>
                    </a:lnTo>
                    <a:lnTo>
                      <a:pt x="218" y="26"/>
                    </a:lnTo>
                    <a:lnTo>
                      <a:pt x="213" y="25"/>
                    </a:lnTo>
                    <a:lnTo>
                      <a:pt x="207" y="25"/>
                    </a:lnTo>
                    <a:lnTo>
                      <a:pt x="201" y="25"/>
                    </a:lnTo>
                    <a:lnTo>
                      <a:pt x="196" y="27"/>
                    </a:lnTo>
                    <a:lnTo>
                      <a:pt x="200" y="33"/>
                    </a:lnTo>
                    <a:lnTo>
                      <a:pt x="209" y="36"/>
                    </a:lnTo>
                    <a:lnTo>
                      <a:pt x="213" y="36"/>
                    </a:lnTo>
                    <a:lnTo>
                      <a:pt x="218" y="37"/>
                    </a:lnTo>
                    <a:lnTo>
                      <a:pt x="225" y="37"/>
                    </a:lnTo>
                    <a:lnTo>
                      <a:pt x="231" y="38"/>
                    </a:lnTo>
                    <a:lnTo>
                      <a:pt x="236" y="38"/>
                    </a:lnTo>
                    <a:lnTo>
                      <a:pt x="242" y="38"/>
                    </a:lnTo>
                    <a:lnTo>
                      <a:pt x="247" y="38"/>
                    </a:lnTo>
                    <a:lnTo>
                      <a:pt x="253" y="40"/>
                    </a:lnTo>
                    <a:lnTo>
                      <a:pt x="258" y="41"/>
                    </a:lnTo>
                    <a:lnTo>
                      <a:pt x="264" y="44"/>
                    </a:lnTo>
                    <a:lnTo>
                      <a:pt x="268" y="47"/>
                    </a:lnTo>
                    <a:lnTo>
                      <a:pt x="272" y="53"/>
                    </a:lnTo>
                    <a:lnTo>
                      <a:pt x="266" y="53"/>
                    </a:lnTo>
                    <a:lnTo>
                      <a:pt x="261" y="53"/>
                    </a:lnTo>
                    <a:lnTo>
                      <a:pt x="255" y="53"/>
                    </a:lnTo>
                    <a:lnTo>
                      <a:pt x="250" y="54"/>
                    </a:lnTo>
                    <a:lnTo>
                      <a:pt x="244" y="54"/>
                    </a:lnTo>
                    <a:lnTo>
                      <a:pt x="238" y="54"/>
                    </a:lnTo>
                    <a:lnTo>
                      <a:pt x="232" y="54"/>
                    </a:lnTo>
                    <a:lnTo>
                      <a:pt x="228" y="54"/>
                    </a:lnTo>
                    <a:lnTo>
                      <a:pt x="221" y="53"/>
                    </a:lnTo>
                    <a:lnTo>
                      <a:pt x="215" y="53"/>
                    </a:lnTo>
                    <a:lnTo>
                      <a:pt x="210" y="53"/>
                    </a:lnTo>
                    <a:lnTo>
                      <a:pt x="205" y="53"/>
                    </a:lnTo>
                    <a:lnTo>
                      <a:pt x="199" y="53"/>
                    </a:lnTo>
                    <a:lnTo>
                      <a:pt x="193" y="53"/>
                    </a:lnTo>
                    <a:lnTo>
                      <a:pt x="188" y="54"/>
                    </a:lnTo>
                    <a:lnTo>
                      <a:pt x="182" y="54"/>
                    </a:lnTo>
                    <a:lnTo>
                      <a:pt x="185" y="60"/>
                    </a:lnTo>
                    <a:lnTo>
                      <a:pt x="191" y="65"/>
                    </a:lnTo>
                    <a:lnTo>
                      <a:pt x="194" y="66"/>
                    </a:lnTo>
                    <a:lnTo>
                      <a:pt x="198" y="66"/>
                    </a:lnTo>
                    <a:lnTo>
                      <a:pt x="203" y="67"/>
                    </a:lnTo>
                    <a:lnTo>
                      <a:pt x="209" y="69"/>
                    </a:lnTo>
                    <a:lnTo>
                      <a:pt x="213" y="69"/>
                    </a:lnTo>
                    <a:lnTo>
                      <a:pt x="217" y="69"/>
                    </a:lnTo>
                    <a:lnTo>
                      <a:pt x="222" y="69"/>
                    </a:lnTo>
                    <a:lnTo>
                      <a:pt x="228" y="70"/>
                    </a:lnTo>
                    <a:lnTo>
                      <a:pt x="236" y="71"/>
                    </a:lnTo>
                    <a:lnTo>
                      <a:pt x="244" y="74"/>
                    </a:lnTo>
                    <a:lnTo>
                      <a:pt x="236" y="79"/>
                    </a:lnTo>
                    <a:lnTo>
                      <a:pt x="228" y="83"/>
                    </a:lnTo>
                    <a:lnTo>
                      <a:pt x="223" y="84"/>
                    </a:lnTo>
                    <a:lnTo>
                      <a:pt x="218" y="85"/>
                    </a:lnTo>
                    <a:lnTo>
                      <a:pt x="213" y="85"/>
                    </a:lnTo>
                    <a:lnTo>
                      <a:pt x="209" y="86"/>
                    </a:lnTo>
                    <a:lnTo>
                      <a:pt x="200" y="86"/>
                    </a:lnTo>
                    <a:lnTo>
                      <a:pt x="192" y="86"/>
                    </a:lnTo>
                    <a:lnTo>
                      <a:pt x="183" y="85"/>
                    </a:lnTo>
                    <a:lnTo>
                      <a:pt x="175" y="85"/>
                    </a:lnTo>
                    <a:lnTo>
                      <a:pt x="165" y="83"/>
                    </a:lnTo>
                    <a:lnTo>
                      <a:pt x="155" y="82"/>
                    </a:lnTo>
                    <a:lnTo>
                      <a:pt x="146" y="80"/>
                    </a:lnTo>
                    <a:lnTo>
                      <a:pt x="137" y="79"/>
                    </a:lnTo>
                    <a:lnTo>
                      <a:pt x="128" y="77"/>
                    </a:lnTo>
                    <a:lnTo>
                      <a:pt x="119" y="76"/>
                    </a:lnTo>
                    <a:lnTo>
                      <a:pt x="110" y="76"/>
                    </a:lnTo>
                    <a:lnTo>
                      <a:pt x="102" y="77"/>
                    </a:lnTo>
                    <a:lnTo>
                      <a:pt x="94" y="77"/>
                    </a:lnTo>
                    <a:lnTo>
                      <a:pt x="86" y="80"/>
                    </a:lnTo>
                    <a:lnTo>
                      <a:pt x="78" y="82"/>
                    </a:lnTo>
                    <a:lnTo>
                      <a:pt x="72" y="86"/>
                    </a:lnTo>
                    <a:lnTo>
                      <a:pt x="66" y="86"/>
                    </a:lnTo>
                    <a:lnTo>
                      <a:pt x="60" y="86"/>
                    </a:lnTo>
                    <a:lnTo>
                      <a:pt x="54" y="87"/>
                    </a:lnTo>
                    <a:lnTo>
                      <a:pt x="48" y="89"/>
                    </a:lnTo>
                    <a:lnTo>
                      <a:pt x="41" y="90"/>
                    </a:lnTo>
                    <a:lnTo>
                      <a:pt x="33" y="91"/>
                    </a:lnTo>
                    <a:lnTo>
                      <a:pt x="26" y="92"/>
                    </a:lnTo>
                    <a:lnTo>
                      <a:pt x="22" y="93"/>
                    </a:lnTo>
                    <a:lnTo>
                      <a:pt x="12" y="93"/>
                    </a:lnTo>
                    <a:lnTo>
                      <a:pt x="6" y="93"/>
                    </a:lnTo>
                    <a:lnTo>
                      <a:pt x="2" y="92"/>
                    </a:lnTo>
                    <a:lnTo>
                      <a:pt x="0" y="91"/>
                    </a:lnTo>
                    <a:lnTo>
                      <a:pt x="0" y="87"/>
                    </a:lnTo>
                    <a:lnTo>
                      <a:pt x="3" y="84"/>
                    </a:lnTo>
                    <a:lnTo>
                      <a:pt x="6" y="80"/>
                    </a:lnTo>
                    <a:lnTo>
                      <a:pt x="11" y="77"/>
                    </a:lnTo>
                    <a:lnTo>
                      <a:pt x="16" y="74"/>
                    </a:lnTo>
                    <a:lnTo>
                      <a:pt x="22" y="71"/>
                    </a:lnTo>
                    <a:lnTo>
                      <a:pt x="33" y="62"/>
                    </a:lnTo>
                    <a:lnTo>
                      <a:pt x="45" y="54"/>
                    </a:lnTo>
                    <a:lnTo>
                      <a:pt x="57" y="47"/>
                    </a:lnTo>
                    <a:lnTo>
                      <a:pt x="69" y="41"/>
                    </a:lnTo>
                    <a:lnTo>
                      <a:pt x="81" y="35"/>
                    </a:lnTo>
                    <a:lnTo>
                      <a:pt x="95" y="30"/>
                    </a:lnTo>
                    <a:lnTo>
                      <a:pt x="107" y="26"/>
                    </a:lnTo>
                    <a:lnTo>
                      <a:pt x="120" y="22"/>
                    </a:lnTo>
                    <a:lnTo>
                      <a:pt x="134" y="18"/>
                    </a:lnTo>
                    <a:lnTo>
                      <a:pt x="146" y="15"/>
                    </a:lnTo>
                    <a:lnTo>
                      <a:pt x="159" y="12"/>
                    </a:lnTo>
                    <a:lnTo>
                      <a:pt x="173" y="10"/>
                    </a:lnTo>
                    <a:lnTo>
                      <a:pt x="186" y="8"/>
                    </a:lnTo>
                    <a:lnTo>
                      <a:pt x="199" y="6"/>
                    </a:lnTo>
                    <a:lnTo>
                      <a:pt x="213" y="4"/>
                    </a:lnTo>
                    <a:lnTo>
                      <a:pt x="228"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0" name="Freeform 139"/>
              <p:cNvSpPr>
                <a:spLocks/>
              </p:cNvSpPr>
              <p:nvPr/>
            </p:nvSpPr>
            <p:spPr bwMode="auto">
              <a:xfrm>
                <a:off x="5955" y="2439"/>
                <a:ext cx="36" cy="45"/>
              </a:xfrm>
              <a:custGeom>
                <a:avLst/>
                <a:gdLst>
                  <a:gd name="T0" fmla="*/ 0 w 83"/>
                  <a:gd name="T1" fmla="*/ 0 h 106"/>
                  <a:gd name="T2" fmla="*/ 0 w 83"/>
                  <a:gd name="T3" fmla="*/ 0 h 106"/>
                  <a:gd name="T4" fmla="*/ 0 w 83"/>
                  <a:gd name="T5" fmla="*/ 0 h 106"/>
                  <a:gd name="T6" fmla="*/ 0 w 83"/>
                  <a:gd name="T7" fmla="*/ 0 h 106"/>
                  <a:gd name="T8" fmla="*/ 0 w 83"/>
                  <a:gd name="T9" fmla="*/ 0 h 106"/>
                  <a:gd name="T10" fmla="*/ 0 w 83"/>
                  <a:gd name="T11" fmla="*/ 0 h 106"/>
                  <a:gd name="T12" fmla="*/ 0 w 83"/>
                  <a:gd name="T13" fmla="*/ 0 h 106"/>
                  <a:gd name="T14" fmla="*/ 0 w 83"/>
                  <a:gd name="T15" fmla="*/ 0 h 106"/>
                  <a:gd name="T16" fmla="*/ 0 w 83"/>
                  <a:gd name="T17" fmla="*/ 0 h 106"/>
                  <a:gd name="T18" fmla="*/ 0 w 83"/>
                  <a:gd name="T19" fmla="*/ 0 h 106"/>
                  <a:gd name="T20" fmla="*/ 0 w 83"/>
                  <a:gd name="T21" fmla="*/ 0 h 106"/>
                  <a:gd name="T22" fmla="*/ 0 w 83"/>
                  <a:gd name="T23" fmla="*/ 0 h 106"/>
                  <a:gd name="T24" fmla="*/ 0 w 83"/>
                  <a:gd name="T25" fmla="*/ 0 h 106"/>
                  <a:gd name="T26" fmla="*/ 0 w 83"/>
                  <a:gd name="T27" fmla="*/ 0 h 106"/>
                  <a:gd name="T28" fmla="*/ 0 w 83"/>
                  <a:gd name="T29" fmla="*/ 0 h 106"/>
                  <a:gd name="T30" fmla="*/ 0 w 83"/>
                  <a:gd name="T31" fmla="*/ 0 h 106"/>
                  <a:gd name="T32" fmla="*/ 0 w 83"/>
                  <a:gd name="T33" fmla="*/ 0 h 106"/>
                  <a:gd name="T34" fmla="*/ 0 w 83"/>
                  <a:gd name="T35" fmla="*/ 0 h 106"/>
                  <a:gd name="T36" fmla="*/ 0 w 83"/>
                  <a:gd name="T37" fmla="*/ 0 h 106"/>
                  <a:gd name="T38" fmla="*/ 0 w 83"/>
                  <a:gd name="T39" fmla="*/ 0 h 106"/>
                  <a:gd name="T40" fmla="*/ 0 w 83"/>
                  <a:gd name="T41" fmla="*/ 0 h 106"/>
                  <a:gd name="T42" fmla="*/ 0 w 83"/>
                  <a:gd name="T43" fmla="*/ 0 h 106"/>
                  <a:gd name="T44" fmla="*/ 0 w 83"/>
                  <a:gd name="T45" fmla="*/ 0 h 106"/>
                  <a:gd name="T46" fmla="*/ 0 w 83"/>
                  <a:gd name="T47" fmla="*/ 0 h 106"/>
                  <a:gd name="T48" fmla="*/ 0 w 83"/>
                  <a:gd name="T49" fmla="*/ 0 h 106"/>
                  <a:gd name="T50" fmla="*/ 0 w 83"/>
                  <a:gd name="T51" fmla="*/ 0 h 106"/>
                  <a:gd name="T52" fmla="*/ 0 w 83"/>
                  <a:gd name="T53" fmla="*/ 0 h 106"/>
                  <a:gd name="T54" fmla="*/ 0 w 83"/>
                  <a:gd name="T55" fmla="*/ 0 h 106"/>
                  <a:gd name="T56" fmla="*/ 0 w 83"/>
                  <a:gd name="T57" fmla="*/ 0 h 106"/>
                  <a:gd name="T58" fmla="*/ 0 w 83"/>
                  <a:gd name="T59" fmla="*/ 0 h 106"/>
                  <a:gd name="T60" fmla="*/ 0 w 83"/>
                  <a:gd name="T61" fmla="*/ 0 h 106"/>
                  <a:gd name="T62" fmla="*/ 0 w 83"/>
                  <a:gd name="T63" fmla="*/ 0 h 106"/>
                  <a:gd name="T64" fmla="*/ 0 w 83"/>
                  <a:gd name="T65" fmla="*/ 0 h 106"/>
                  <a:gd name="T66" fmla="*/ 0 w 83"/>
                  <a:gd name="T67" fmla="*/ 0 h 106"/>
                  <a:gd name="T68" fmla="*/ 0 w 83"/>
                  <a:gd name="T69" fmla="*/ 0 h 106"/>
                  <a:gd name="T70" fmla="*/ 0 w 83"/>
                  <a:gd name="T71" fmla="*/ 0 h 106"/>
                  <a:gd name="T72" fmla="*/ 0 w 83"/>
                  <a:gd name="T73" fmla="*/ 0 h 106"/>
                  <a:gd name="T74" fmla="*/ 0 w 83"/>
                  <a:gd name="T75" fmla="*/ 0 h 106"/>
                  <a:gd name="T76" fmla="*/ 0 w 83"/>
                  <a:gd name="T77" fmla="*/ 0 h 106"/>
                  <a:gd name="T78" fmla="*/ 0 w 83"/>
                  <a:gd name="T79" fmla="*/ 0 h 106"/>
                  <a:gd name="T80" fmla="*/ 0 w 83"/>
                  <a:gd name="T81" fmla="*/ 0 h 106"/>
                  <a:gd name="T82" fmla="*/ 0 w 83"/>
                  <a:gd name="T83" fmla="*/ 0 h 106"/>
                  <a:gd name="T84" fmla="*/ 0 w 83"/>
                  <a:gd name="T85" fmla="*/ 0 h 106"/>
                  <a:gd name="T86" fmla="*/ 0 w 83"/>
                  <a:gd name="T87" fmla="*/ 0 h 106"/>
                  <a:gd name="T88" fmla="*/ 0 w 83"/>
                  <a:gd name="T89" fmla="*/ 0 h 106"/>
                  <a:gd name="T90" fmla="*/ 0 w 83"/>
                  <a:gd name="T91" fmla="*/ 0 h 106"/>
                  <a:gd name="T92" fmla="*/ 0 w 83"/>
                  <a:gd name="T93" fmla="*/ 0 h 106"/>
                  <a:gd name="T94" fmla="*/ 0 w 83"/>
                  <a:gd name="T95" fmla="*/ 0 h 106"/>
                  <a:gd name="T96" fmla="*/ 0 w 83"/>
                  <a:gd name="T97" fmla="*/ 0 h 106"/>
                  <a:gd name="T98" fmla="*/ 0 w 83"/>
                  <a:gd name="T99" fmla="*/ 0 h 106"/>
                  <a:gd name="T100" fmla="*/ 0 w 83"/>
                  <a:gd name="T101" fmla="*/ 0 h 106"/>
                  <a:gd name="T102" fmla="*/ 0 w 83"/>
                  <a:gd name="T103" fmla="*/ 0 h 106"/>
                  <a:gd name="T104" fmla="*/ 0 w 83"/>
                  <a:gd name="T105" fmla="*/ 0 h 106"/>
                  <a:gd name="T106" fmla="*/ 0 w 83"/>
                  <a:gd name="T107" fmla="*/ 0 h 106"/>
                  <a:gd name="T108" fmla="*/ 0 w 83"/>
                  <a:gd name="T109" fmla="*/ 0 h 106"/>
                  <a:gd name="T110" fmla="*/ 0 w 83"/>
                  <a:gd name="T111" fmla="*/ 0 h 106"/>
                  <a:gd name="T112" fmla="*/ 0 w 83"/>
                  <a:gd name="T113" fmla="*/ 0 h 106"/>
                  <a:gd name="T114" fmla="*/ 0 w 83"/>
                  <a:gd name="T115" fmla="*/ 0 h 106"/>
                  <a:gd name="T116" fmla="*/ 0 w 83"/>
                  <a:gd name="T117" fmla="*/ 0 h 106"/>
                  <a:gd name="T118" fmla="*/ 0 w 83"/>
                  <a:gd name="T119" fmla="*/ 0 h 106"/>
                  <a:gd name="T120" fmla="*/ 0 w 83"/>
                  <a:gd name="T121" fmla="*/ 0 h 106"/>
                  <a:gd name="T122" fmla="*/ 0 w 83"/>
                  <a:gd name="T123" fmla="*/ 0 h 1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
                  <a:gd name="T187" fmla="*/ 0 h 106"/>
                  <a:gd name="T188" fmla="*/ 83 w 83"/>
                  <a:gd name="T189" fmla="*/ 106 h 1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 h="106">
                    <a:moveTo>
                      <a:pt x="26" y="4"/>
                    </a:moveTo>
                    <a:lnTo>
                      <a:pt x="34" y="0"/>
                    </a:lnTo>
                    <a:lnTo>
                      <a:pt x="42" y="0"/>
                    </a:lnTo>
                    <a:lnTo>
                      <a:pt x="47" y="0"/>
                    </a:lnTo>
                    <a:lnTo>
                      <a:pt x="54" y="3"/>
                    </a:lnTo>
                    <a:lnTo>
                      <a:pt x="60" y="6"/>
                    </a:lnTo>
                    <a:lnTo>
                      <a:pt x="64" y="10"/>
                    </a:lnTo>
                    <a:lnTo>
                      <a:pt x="68" y="15"/>
                    </a:lnTo>
                    <a:lnTo>
                      <a:pt x="73" y="20"/>
                    </a:lnTo>
                    <a:lnTo>
                      <a:pt x="75" y="26"/>
                    </a:lnTo>
                    <a:lnTo>
                      <a:pt x="78" y="33"/>
                    </a:lnTo>
                    <a:lnTo>
                      <a:pt x="80" y="39"/>
                    </a:lnTo>
                    <a:lnTo>
                      <a:pt x="82" y="47"/>
                    </a:lnTo>
                    <a:lnTo>
                      <a:pt x="82" y="55"/>
                    </a:lnTo>
                    <a:lnTo>
                      <a:pt x="83" y="63"/>
                    </a:lnTo>
                    <a:lnTo>
                      <a:pt x="83" y="71"/>
                    </a:lnTo>
                    <a:lnTo>
                      <a:pt x="83" y="79"/>
                    </a:lnTo>
                    <a:lnTo>
                      <a:pt x="75" y="82"/>
                    </a:lnTo>
                    <a:lnTo>
                      <a:pt x="70" y="88"/>
                    </a:lnTo>
                    <a:lnTo>
                      <a:pt x="64" y="94"/>
                    </a:lnTo>
                    <a:lnTo>
                      <a:pt x="60" y="102"/>
                    </a:lnTo>
                    <a:lnTo>
                      <a:pt x="54" y="103"/>
                    </a:lnTo>
                    <a:lnTo>
                      <a:pt x="50" y="106"/>
                    </a:lnTo>
                    <a:lnTo>
                      <a:pt x="43" y="106"/>
                    </a:lnTo>
                    <a:lnTo>
                      <a:pt x="36" y="105"/>
                    </a:lnTo>
                    <a:lnTo>
                      <a:pt x="43" y="98"/>
                    </a:lnTo>
                    <a:lnTo>
                      <a:pt x="48" y="92"/>
                    </a:lnTo>
                    <a:lnTo>
                      <a:pt x="52" y="86"/>
                    </a:lnTo>
                    <a:lnTo>
                      <a:pt x="55" y="80"/>
                    </a:lnTo>
                    <a:lnTo>
                      <a:pt x="57" y="73"/>
                    </a:lnTo>
                    <a:lnTo>
                      <a:pt x="58" y="67"/>
                    </a:lnTo>
                    <a:lnTo>
                      <a:pt x="57" y="62"/>
                    </a:lnTo>
                    <a:lnTo>
                      <a:pt x="57" y="57"/>
                    </a:lnTo>
                    <a:lnTo>
                      <a:pt x="52" y="52"/>
                    </a:lnTo>
                    <a:lnTo>
                      <a:pt x="44" y="52"/>
                    </a:lnTo>
                    <a:lnTo>
                      <a:pt x="40" y="54"/>
                    </a:lnTo>
                    <a:lnTo>
                      <a:pt x="35" y="57"/>
                    </a:lnTo>
                    <a:lnTo>
                      <a:pt x="30" y="65"/>
                    </a:lnTo>
                    <a:lnTo>
                      <a:pt x="26" y="74"/>
                    </a:lnTo>
                    <a:lnTo>
                      <a:pt x="19" y="76"/>
                    </a:lnTo>
                    <a:lnTo>
                      <a:pt x="13" y="79"/>
                    </a:lnTo>
                    <a:lnTo>
                      <a:pt x="6" y="81"/>
                    </a:lnTo>
                    <a:lnTo>
                      <a:pt x="0" y="83"/>
                    </a:lnTo>
                    <a:lnTo>
                      <a:pt x="5" y="78"/>
                    </a:lnTo>
                    <a:lnTo>
                      <a:pt x="10" y="74"/>
                    </a:lnTo>
                    <a:lnTo>
                      <a:pt x="14" y="70"/>
                    </a:lnTo>
                    <a:lnTo>
                      <a:pt x="18" y="66"/>
                    </a:lnTo>
                    <a:lnTo>
                      <a:pt x="20" y="60"/>
                    </a:lnTo>
                    <a:lnTo>
                      <a:pt x="23" y="55"/>
                    </a:lnTo>
                    <a:lnTo>
                      <a:pt x="24" y="51"/>
                    </a:lnTo>
                    <a:lnTo>
                      <a:pt x="25" y="46"/>
                    </a:lnTo>
                    <a:lnTo>
                      <a:pt x="25" y="41"/>
                    </a:lnTo>
                    <a:lnTo>
                      <a:pt x="25" y="36"/>
                    </a:lnTo>
                    <a:lnTo>
                      <a:pt x="24" y="31"/>
                    </a:lnTo>
                    <a:lnTo>
                      <a:pt x="24" y="26"/>
                    </a:lnTo>
                    <a:lnTo>
                      <a:pt x="23" y="20"/>
                    </a:lnTo>
                    <a:lnTo>
                      <a:pt x="23" y="16"/>
                    </a:lnTo>
                    <a:lnTo>
                      <a:pt x="21" y="11"/>
                    </a:lnTo>
                    <a:lnTo>
                      <a:pt x="21" y="8"/>
                    </a:lnTo>
                    <a:lnTo>
                      <a:pt x="23" y="6"/>
                    </a:lnTo>
                    <a:lnTo>
                      <a:pt x="2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1" name="Freeform 140"/>
              <p:cNvSpPr>
                <a:spLocks/>
              </p:cNvSpPr>
              <p:nvPr/>
            </p:nvSpPr>
            <p:spPr bwMode="auto">
              <a:xfrm>
                <a:off x="5351" y="2453"/>
                <a:ext cx="20" cy="12"/>
              </a:xfrm>
              <a:custGeom>
                <a:avLst/>
                <a:gdLst>
                  <a:gd name="T0" fmla="*/ 0 w 48"/>
                  <a:gd name="T1" fmla="*/ 0 h 30"/>
                  <a:gd name="T2" fmla="*/ 0 w 48"/>
                  <a:gd name="T3" fmla="*/ 0 h 30"/>
                  <a:gd name="T4" fmla="*/ 0 w 48"/>
                  <a:gd name="T5" fmla="*/ 0 h 30"/>
                  <a:gd name="T6" fmla="*/ 0 w 48"/>
                  <a:gd name="T7" fmla="*/ 0 h 30"/>
                  <a:gd name="T8" fmla="*/ 0 w 48"/>
                  <a:gd name="T9" fmla="*/ 0 h 30"/>
                  <a:gd name="T10" fmla="*/ 0 w 48"/>
                  <a:gd name="T11" fmla="*/ 0 h 30"/>
                  <a:gd name="T12" fmla="*/ 0 w 48"/>
                  <a:gd name="T13" fmla="*/ 0 h 30"/>
                  <a:gd name="T14" fmla="*/ 0 w 48"/>
                  <a:gd name="T15" fmla="*/ 0 h 30"/>
                  <a:gd name="T16" fmla="*/ 0 w 48"/>
                  <a:gd name="T17" fmla="*/ 0 h 30"/>
                  <a:gd name="T18" fmla="*/ 0 w 48"/>
                  <a:gd name="T19" fmla="*/ 0 h 30"/>
                  <a:gd name="T20" fmla="*/ 0 w 48"/>
                  <a:gd name="T21" fmla="*/ 0 h 30"/>
                  <a:gd name="T22" fmla="*/ 0 w 48"/>
                  <a:gd name="T23" fmla="*/ 0 h 30"/>
                  <a:gd name="T24" fmla="*/ 0 w 48"/>
                  <a:gd name="T25" fmla="*/ 0 h 30"/>
                  <a:gd name="T26" fmla="*/ 0 w 48"/>
                  <a:gd name="T27" fmla="*/ 0 h 30"/>
                  <a:gd name="T28" fmla="*/ 0 w 48"/>
                  <a:gd name="T29" fmla="*/ 0 h 30"/>
                  <a:gd name="T30" fmla="*/ 0 w 48"/>
                  <a:gd name="T31" fmla="*/ 0 h 30"/>
                  <a:gd name="T32" fmla="*/ 0 w 48"/>
                  <a:gd name="T33" fmla="*/ 0 h 30"/>
                  <a:gd name="T34" fmla="*/ 0 w 48"/>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0" y="0"/>
                    </a:moveTo>
                    <a:lnTo>
                      <a:pt x="27" y="0"/>
                    </a:lnTo>
                    <a:lnTo>
                      <a:pt x="34" y="0"/>
                    </a:lnTo>
                    <a:lnTo>
                      <a:pt x="40" y="0"/>
                    </a:lnTo>
                    <a:lnTo>
                      <a:pt x="48" y="0"/>
                    </a:lnTo>
                    <a:lnTo>
                      <a:pt x="44" y="8"/>
                    </a:lnTo>
                    <a:lnTo>
                      <a:pt x="39" y="13"/>
                    </a:lnTo>
                    <a:lnTo>
                      <a:pt x="34" y="19"/>
                    </a:lnTo>
                    <a:lnTo>
                      <a:pt x="28" y="23"/>
                    </a:lnTo>
                    <a:lnTo>
                      <a:pt x="21" y="25"/>
                    </a:lnTo>
                    <a:lnTo>
                      <a:pt x="15" y="28"/>
                    </a:lnTo>
                    <a:lnTo>
                      <a:pt x="7" y="29"/>
                    </a:lnTo>
                    <a:lnTo>
                      <a:pt x="0" y="30"/>
                    </a:lnTo>
                    <a:lnTo>
                      <a:pt x="3" y="22"/>
                    </a:lnTo>
                    <a:lnTo>
                      <a:pt x="9" y="13"/>
                    </a:lnTo>
                    <a:lnTo>
                      <a:pt x="14" y="6"/>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2" name="Freeform 141"/>
              <p:cNvSpPr>
                <a:spLocks/>
              </p:cNvSpPr>
              <p:nvPr/>
            </p:nvSpPr>
            <p:spPr bwMode="auto">
              <a:xfrm>
                <a:off x="5381" y="2453"/>
                <a:ext cx="25" cy="12"/>
              </a:xfrm>
              <a:custGeom>
                <a:avLst/>
                <a:gdLst>
                  <a:gd name="T0" fmla="*/ 0 w 49"/>
                  <a:gd name="T1" fmla="*/ 0 h 29"/>
                  <a:gd name="T2" fmla="*/ 0 w 49"/>
                  <a:gd name="T3" fmla="*/ 0 h 29"/>
                  <a:gd name="T4" fmla="*/ 0 w 49"/>
                  <a:gd name="T5" fmla="*/ 0 h 29"/>
                  <a:gd name="T6" fmla="*/ 0 w 49"/>
                  <a:gd name="T7" fmla="*/ 0 h 29"/>
                  <a:gd name="T8" fmla="*/ 0 w 49"/>
                  <a:gd name="T9" fmla="*/ 0 h 29"/>
                  <a:gd name="T10" fmla="*/ 0 w 49"/>
                  <a:gd name="T11" fmla="*/ 0 h 29"/>
                  <a:gd name="T12" fmla="*/ 0 w 49"/>
                  <a:gd name="T13" fmla="*/ 0 h 29"/>
                  <a:gd name="T14" fmla="*/ 0 w 49"/>
                  <a:gd name="T15" fmla="*/ 0 h 29"/>
                  <a:gd name="T16" fmla="*/ 0 w 49"/>
                  <a:gd name="T17" fmla="*/ 0 h 29"/>
                  <a:gd name="T18" fmla="*/ 0 w 49"/>
                  <a:gd name="T19" fmla="*/ 0 h 29"/>
                  <a:gd name="T20" fmla="*/ 0 w 49"/>
                  <a:gd name="T21" fmla="*/ 0 h 29"/>
                  <a:gd name="T22" fmla="*/ 0 w 49"/>
                  <a:gd name="T23" fmla="*/ 0 h 29"/>
                  <a:gd name="T24" fmla="*/ 0 w 49"/>
                  <a:gd name="T25" fmla="*/ 0 h 29"/>
                  <a:gd name="T26" fmla="*/ 0 w 49"/>
                  <a:gd name="T27" fmla="*/ 0 h 29"/>
                  <a:gd name="T28" fmla="*/ 0 w 49"/>
                  <a:gd name="T29" fmla="*/ 0 h 29"/>
                  <a:gd name="T30" fmla="*/ 0 w 49"/>
                  <a:gd name="T31" fmla="*/ 0 h 29"/>
                  <a:gd name="T32" fmla="*/ 0 w 49"/>
                  <a:gd name="T33" fmla="*/ 0 h 29"/>
                  <a:gd name="T34" fmla="*/ 0 w 49"/>
                  <a:gd name="T35" fmla="*/ 0 h 29"/>
                  <a:gd name="T36" fmla="*/ 0 w 49"/>
                  <a:gd name="T37" fmla="*/ 0 h 29"/>
                  <a:gd name="T38" fmla="*/ 0 w 49"/>
                  <a:gd name="T39" fmla="*/ 0 h 29"/>
                  <a:gd name="T40" fmla="*/ 0 w 49"/>
                  <a:gd name="T41" fmla="*/ 0 h 29"/>
                  <a:gd name="T42" fmla="*/ 0 w 49"/>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9"/>
                  <a:gd name="T68" fmla="*/ 49 w 4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9">
                    <a:moveTo>
                      <a:pt x="24" y="2"/>
                    </a:moveTo>
                    <a:lnTo>
                      <a:pt x="31" y="0"/>
                    </a:lnTo>
                    <a:lnTo>
                      <a:pt x="36" y="0"/>
                    </a:lnTo>
                    <a:lnTo>
                      <a:pt x="40" y="0"/>
                    </a:lnTo>
                    <a:lnTo>
                      <a:pt x="44" y="1"/>
                    </a:lnTo>
                    <a:lnTo>
                      <a:pt x="48" y="4"/>
                    </a:lnTo>
                    <a:lnTo>
                      <a:pt x="49" y="9"/>
                    </a:lnTo>
                    <a:lnTo>
                      <a:pt x="45" y="14"/>
                    </a:lnTo>
                    <a:lnTo>
                      <a:pt x="40" y="19"/>
                    </a:lnTo>
                    <a:lnTo>
                      <a:pt x="33" y="24"/>
                    </a:lnTo>
                    <a:lnTo>
                      <a:pt x="24" y="28"/>
                    </a:lnTo>
                    <a:lnTo>
                      <a:pt x="18" y="29"/>
                    </a:lnTo>
                    <a:lnTo>
                      <a:pt x="11" y="29"/>
                    </a:lnTo>
                    <a:lnTo>
                      <a:pt x="4" y="26"/>
                    </a:lnTo>
                    <a:lnTo>
                      <a:pt x="0" y="21"/>
                    </a:lnTo>
                    <a:lnTo>
                      <a:pt x="4" y="15"/>
                    </a:lnTo>
                    <a:lnTo>
                      <a:pt x="10" y="12"/>
                    </a:lnTo>
                    <a:lnTo>
                      <a:pt x="13" y="9"/>
                    </a:lnTo>
                    <a:lnTo>
                      <a:pt x="16" y="7"/>
                    </a:lnTo>
                    <a:lnTo>
                      <a:pt x="19" y="4"/>
                    </a:lnTo>
                    <a:lnTo>
                      <a:pt x="24" y="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3" name="Freeform 142"/>
              <p:cNvSpPr>
                <a:spLocks/>
              </p:cNvSpPr>
              <p:nvPr/>
            </p:nvSpPr>
            <p:spPr bwMode="auto">
              <a:xfrm>
                <a:off x="5418" y="2453"/>
                <a:ext cx="15" cy="4"/>
              </a:xfrm>
              <a:custGeom>
                <a:avLst/>
                <a:gdLst>
                  <a:gd name="T0" fmla="*/ 0 w 42"/>
                  <a:gd name="T1" fmla="*/ 0 h 11"/>
                  <a:gd name="T2" fmla="*/ 0 w 42"/>
                  <a:gd name="T3" fmla="*/ 0 h 11"/>
                  <a:gd name="T4" fmla="*/ 0 w 42"/>
                  <a:gd name="T5" fmla="*/ 0 h 11"/>
                  <a:gd name="T6" fmla="*/ 0 w 42"/>
                  <a:gd name="T7" fmla="*/ 0 h 11"/>
                  <a:gd name="T8" fmla="*/ 0 w 42"/>
                  <a:gd name="T9" fmla="*/ 0 h 11"/>
                  <a:gd name="T10" fmla="*/ 0 w 42"/>
                  <a:gd name="T11" fmla="*/ 0 h 11"/>
                  <a:gd name="T12" fmla="*/ 0 w 42"/>
                  <a:gd name="T13" fmla="*/ 0 h 11"/>
                  <a:gd name="T14" fmla="*/ 0 w 42"/>
                  <a:gd name="T15" fmla="*/ 0 h 11"/>
                  <a:gd name="T16" fmla="*/ 0 w 42"/>
                  <a:gd name="T17" fmla="*/ 0 h 11"/>
                  <a:gd name="T18" fmla="*/ 0 w 42"/>
                  <a:gd name="T19" fmla="*/ 0 h 11"/>
                  <a:gd name="T20" fmla="*/ 0 w 42"/>
                  <a:gd name="T21" fmla="*/ 0 h 11"/>
                  <a:gd name="T22" fmla="*/ 0 w 42"/>
                  <a:gd name="T23" fmla="*/ 0 h 11"/>
                  <a:gd name="T24" fmla="*/ 0 w 42"/>
                  <a:gd name="T25" fmla="*/ 0 h 11"/>
                  <a:gd name="T26" fmla="*/ 0 w 42"/>
                  <a:gd name="T27" fmla="*/ 0 h 11"/>
                  <a:gd name="T28" fmla="*/ 0 w 42"/>
                  <a:gd name="T29" fmla="*/ 0 h 11"/>
                  <a:gd name="T30" fmla="*/ 0 w 42"/>
                  <a:gd name="T31" fmla="*/ 0 h 11"/>
                  <a:gd name="T32" fmla="*/ 0 w 42"/>
                  <a:gd name="T33" fmla="*/ 0 h 11"/>
                  <a:gd name="T34" fmla="*/ 0 w 42"/>
                  <a:gd name="T35" fmla="*/ 0 h 11"/>
                  <a:gd name="T36" fmla="*/ 0 w 42"/>
                  <a:gd name="T37" fmla="*/ 0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11"/>
                  <a:gd name="T59" fmla="*/ 42 w 42"/>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11">
                    <a:moveTo>
                      <a:pt x="13" y="0"/>
                    </a:moveTo>
                    <a:lnTo>
                      <a:pt x="19" y="0"/>
                    </a:lnTo>
                    <a:lnTo>
                      <a:pt x="27" y="1"/>
                    </a:lnTo>
                    <a:lnTo>
                      <a:pt x="34" y="2"/>
                    </a:lnTo>
                    <a:lnTo>
                      <a:pt x="42" y="5"/>
                    </a:lnTo>
                    <a:lnTo>
                      <a:pt x="42" y="7"/>
                    </a:lnTo>
                    <a:lnTo>
                      <a:pt x="36" y="8"/>
                    </a:lnTo>
                    <a:lnTo>
                      <a:pt x="32" y="9"/>
                    </a:lnTo>
                    <a:lnTo>
                      <a:pt x="26" y="9"/>
                    </a:lnTo>
                    <a:lnTo>
                      <a:pt x="21" y="11"/>
                    </a:lnTo>
                    <a:lnTo>
                      <a:pt x="16" y="11"/>
                    </a:lnTo>
                    <a:lnTo>
                      <a:pt x="11" y="11"/>
                    </a:lnTo>
                    <a:lnTo>
                      <a:pt x="6" y="11"/>
                    </a:lnTo>
                    <a:lnTo>
                      <a:pt x="0" y="11"/>
                    </a:lnTo>
                    <a:lnTo>
                      <a:pt x="1" y="8"/>
                    </a:lnTo>
                    <a:lnTo>
                      <a:pt x="5" y="5"/>
                    </a:lnTo>
                    <a:lnTo>
                      <a:pt x="8" y="2"/>
                    </a:lnTo>
                    <a:lnTo>
                      <a:pt x="1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4" name="Freeform 143"/>
              <p:cNvSpPr>
                <a:spLocks/>
              </p:cNvSpPr>
              <p:nvPr/>
            </p:nvSpPr>
            <p:spPr bwMode="auto">
              <a:xfrm>
                <a:off x="5669" y="2454"/>
                <a:ext cx="25" cy="75"/>
              </a:xfrm>
              <a:custGeom>
                <a:avLst/>
                <a:gdLst>
                  <a:gd name="T0" fmla="*/ 0 w 56"/>
                  <a:gd name="T1" fmla="*/ 0 h 178"/>
                  <a:gd name="T2" fmla="*/ 0 w 56"/>
                  <a:gd name="T3" fmla="*/ 0 h 178"/>
                  <a:gd name="T4" fmla="*/ 0 w 56"/>
                  <a:gd name="T5" fmla="*/ 0 h 178"/>
                  <a:gd name="T6" fmla="*/ 0 w 56"/>
                  <a:gd name="T7" fmla="*/ 0 h 178"/>
                  <a:gd name="T8" fmla="*/ 0 w 56"/>
                  <a:gd name="T9" fmla="*/ 0 h 178"/>
                  <a:gd name="T10" fmla="*/ 0 w 56"/>
                  <a:gd name="T11" fmla="*/ 0 h 178"/>
                  <a:gd name="T12" fmla="*/ 0 w 56"/>
                  <a:gd name="T13" fmla="*/ 0 h 178"/>
                  <a:gd name="T14" fmla="*/ 0 w 56"/>
                  <a:gd name="T15" fmla="*/ 0 h 178"/>
                  <a:gd name="T16" fmla="*/ 0 w 56"/>
                  <a:gd name="T17" fmla="*/ 0 h 178"/>
                  <a:gd name="T18" fmla="*/ 0 w 56"/>
                  <a:gd name="T19" fmla="*/ 0 h 178"/>
                  <a:gd name="T20" fmla="*/ 0 w 56"/>
                  <a:gd name="T21" fmla="*/ 0 h 178"/>
                  <a:gd name="T22" fmla="*/ 0 w 56"/>
                  <a:gd name="T23" fmla="*/ 0 h 178"/>
                  <a:gd name="T24" fmla="*/ 0 w 56"/>
                  <a:gd name="T25" fmla="*/ 0 h 178"/>
                  <a:gd name="T26" fmla="*/ 0 w 56"/>
                  <a:gd name="T27" fmla="*/ 0 h 178"/>
                  <a:gd name="T28" fmla="*/ 0 w 56"/>
                  <a:gd name="T29" fmla="*/ 0 h 178"/>
                  <a:gd name="T30" fmla="*/ 0 w 56"/>
                  <a:gd name="T31" fmla="*/ 0 h 178"/>
                  <a:gd name="T32" fmla="*/ 0 w 56"/>
                  <a:gd name="T33" fmla="*/ 0 h 178"/>
                  <a:gd name="T34" fmla="*/ 0 w 56"/>
                  <a:gd name="T35" fmla="*/ 0 h 178"/>
                  <a:gd name="T36" fmla="*/ 0 w 56"/>
                  <a:gd name="T37" fmla="*/ 0 h 178"/>
                  <a:gd name="T38" fmla="*/ 0 w 56"/>
                  <a:gd name="T39" fmla="*/ 0 h 178"/>
                  <a:gd name="T40" fmla="*/ 0 w 56"/>
                  <a:gd name="T41" fmla="*/ 0 h 178"/>
                  <a:gd name="T42" fmla="*/ 0 w 56"/>
                  <a:gd name="T43" fmla="*/ 0 h 178"/>
                  <a:gd name="T44" fmla="*/ 0 w 56"/>
                  <a:gd name="T45" fmla="*/ 0 h 178"/>
                  <a:gd name="T46" fmla="*/ 0 w 56"/>
                  <a:gd name="T47" fmla="*/ 0 h 178"/>
                  <a:gd name="T48" fmla="*/ 0 w 56"/>
                  <a:gd name="T49" fmla="*/ 0 h 178"/>
                  <a:gd name="T50" fmla="*/ 0 w 56"/>
                  <a:gd name="T51" fmla="*/ 0 h 178"/>
                  <a:gd name="T52" fmla="*/ 0 w 56"/>
                  <a:gd name="T53" fmla="*/ 0 h 178"/>
                  <a:gd name="T54" fmla="*/ 0 w 56"/>
                  <a:gd name="T55" fmla="*/ 0 h 178"/>
                  <a:gd name="T56" fmla="*/ 0 w 56"/>
                  <a:gd name="T57" fmla="*/ 0 h 178"/>
                  <a:gd name="T58" fmla="*/ 0 w 56"/>
                  <a:gd name="T59" fmla="*/ 0 h 178"/>
                  <a:gd name="T60" fmla="*/ 0 w 56"/>
                  <a:gd name="T61" fmla="*/ 0 h 178"/>
                  <a:gd name="T62" fmla="*/ 0 w 56"/>
                  <a:gd name="T63" fmla="*/ 0 h 178"/>
                  <a:gd name="T64" fmla="*/ 0 w 56"/>
                  <a:gd name="T65" fmla="*/ 0 h 178"/>
                  <a:gd name="T66" fmla="*/ 0 w 56"/>
                  <a:gd name="T67" fmla="*/ 0 h 178"/>
                  <a:gd name="T68" fmla="*/ 0 w 56"/>
                  <a:gd name="T69" fmla="*/ 0 h 178"/>
                  <a:gd name="T70" fmla="*/ 0 w 56"/>
                  <a:gd name="T71" fmla="*/ 0 h 178"/>
                  <a:gd name="T72" fmla="*/ 0 w 56"/>
                  <a:gd name="T73" fmla="*/ 0 h 178"/>
                  <a:gd name="T74" fmla="*/ 0 w 56"/>
                  <a:gd name="T75" fmla="*/ 0 h 178"/>
                  <a:gd name="T76" fmla="*/ 0 w 56"/>
                  <a:gd name="T77" fmla="*/ 0 h 178"/>
                  <a:gd name="T78" fmla="*/ 0 w 56"/>
                  <a:gd name="T79" fmla="*/ 0 h 178"/>
                  <a:gd name="T80" fmla="*/ 0 w 56"/>
                  <a:gd name="T81" fmla="*/ 0 h 178"/>
                  <a:gd name="T82" fmla="*/ 0 w 56"/>
                  <a:gd name="T83" fmla="*/ 0 h 1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
                  <a:gd name="T127" fmla="*/ 0 h 178"/>
                  <a:gd name="T128" fmla="*/ 56 w 56"/>
                  <a:gd name="T129" fmla="*/ 178 h 1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 h="178">
                    <a:moveTo>
                      <a:pt x="34" y="0"/>
                    </a:moveTo>
                    <a:lnTo>
                      <a:pt x="40" y="8"/>
                    </a:lnTo>
                    <a:lnTo>
                      <a:pt x="46" y="18"/>
                    </a:lnTo>
                    <a:lnTo>
                      <a:pt x="50" y="27"/>
                    </a:lnTo>
                    <a:lnTo>
                      <a:pt x="54" y="39"/>
                    </a:lnTo>
                    <a:lnTo>
                      <a:pt x="55" y="50"/>
                    </a:lnTo>
                    <a:lnTo>
                      <a:pt x="56" y="63"/>
                    </a:lnTo>
                    <a:lnTo>
                      <a:pt x="55" y="76"/>
                    </a:lnTo>
                    <a:lnTo>
                      <a:pt x="53" y="89"/>
                    </a:lnTo>
                    <a:lnTo>
                      <a:pt x="49" y="101"/>
                    </a:lnTo>
                    <a:lnTo>
                      <a:pt x="45" y="114"/>
                    </a:lnTo>
                    <a:lnTo>
                      <a:pt x="39" y="126"/>
                    </a:lnTo>
                    <a:lnTo>
                      <a:pt x="33" y="139"/>
                    </a:lnTo>
                    <a:lnTo>
                      <a:pt x="25" y="150"/>
                    </a:lnTo>
                    <a:lnTo>
                      <a:pt x="18" y="161"/>
                    </a:lnTo>
                    <a:lnTo>
                      <a:pt x="9" y="169"/>
                    </a:lnTo>
                    <a:lnTo>
                      <a:pt x="1" y="178"/>
                    </a:lnTo>
                    <a:lnTo>
                      <a:pt x="0" y="169"/>
                    </a:lnTo>
                    <a:lnTo>
                      <a:pt x="1" y="162"/>
                    </a:lnTo>
                    <a:lnTo>
                      <a:pt x="2" y="153"/>
                    </a:lnTo>
                    <a:lnTo>
                      <a:pt x="6" y="146"/>
                    </a:lnTo>
                    <a:lnTo>
                      <a:pt x="10" y="138"/>
                    </a:lnTo>
                    <a:lnTo>
                      <a:pt x="14" y="131"/>
                    </a:lnTo>
                    <a:lnTo>
                      <a:pt x="20" y="123"/>
                    </a:lnTo>
                    <a:lnTo>
                      <a:pt x="25" y="114"/>
                    </a:lnTo>
                    <a:lnTo>
                      <a:pt x="29" y="106"/>
                    </a:lnTo>
                    <a:lnTo>
                      <a:pt x="34" y="98"/>
                    </a:lnTo>
                    <a:lnTo>
                      <a:pt x="38" y="90"/>
                    </a:lnTo>
                    <a:lnTo>
                      <a:pt x="40" y="81"/>
                    </a:lnTo>
                    <a:lnTo>
                      <a:pt x="42" y="72"/>
                    </a:lnTo>
                    <a:lnTo>
                      <a:pt x="43" y="62"/>
                    </a:lnTo>
                    <a:lnTo>
                      <a:pt x="42" y="53"/>
                    </a:lnTo>
                    <a:lnTo>
                      <a:pt x="40" y="43"/>
                    </a:lnTo>
                    <a:lnTo>
                      <a:pt x="40" y="37"/>
                    </a:lnTo>
                    <a:lnTo>
                      <a:pt x="40" y="31"/>
                    </a:lnTo>
                    <a:lnTo>
                      <a:pt x="39" y="25"/>
                    </a:lnTo>
                    <a:lnTo>
                      <a:pt x="39" y="19"/>
                    </a:lnTo>
                    <a:lnTo>
                      <a:pt x="37" y="14"/>
                    </a:lnTo>
                    <a:lnTo>
                      <a:pt x="35" y="9"/>
                    </a:lnTo>
                    <a:lnTo>
                      <a:pt x="34" y="4"/>
                    </a:lnTo>
                    <a:lnTo>
                      <a:pt x="3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5" name="Freeform 144"/>
              <p:cNvSpPr>
                <a:spLocks/>
              </p:cNvSpPr>
              <p:nvPr/>
            </p:nvSpPr>
            <p:spPr bwMode="auto">
              <a:xfrm>
                <a:off x="5708" y="2459"/>
                <a:ext cx="72" cy="48"/>
              </a:xfrm>
              <a:custGeom>
                <a:avLst/>
                <a:gdLst>
                  <a:gd name="T0" fmla="*/ 0 w 172"/>
                  <a:gd name="T1" fmla="*/ 0 h 115"/>
                  <a:gd name="T2" fmla="*/ 0 w 172"/>
                  <a:gd name="T3" fmla="*/ 0 h 115"/>
                  <a:gd name="T4" fmla="*/ 0 w 172"/>
                  <a:gd name="T5" fmla="*/ 0 h 115"/>
                  <a:gd name="T6" fmla="*/ 0 w 172"/>
                  <a:gd name="T7" fmla="*/ 0 h 115"/>
                  <a:gd name="T8" fmla="*/ 0 w 172"/>
                  <a:gd name="T9" fmla="*/ 0 h 115"/>
                  <a:gd name="T10" fmla="*/ 0 w 172"/>
                  <a:gd name="T11" fmla="*/ 0 h 115"/>
                  <a:gd name="T12" fmla="*/ 0 w 172"/>
                  <a:gd name="T13" fmla="*/ 0 h 115"/>
                  <a:gd name="T14" fmla="*/ 0 w 172"/>
                  <a:gd name="T15" fmla="*/ 0 h 115"/>
                  <a:gd name="T16" fmla="*/ 0 w 172"/>
                  <a:gd name="T17" fmla="*/ 0 h 115"/>
                  <a:gd name="T18" fmla="*/ 0 w 172"/>
                  <a:gd name="T19" fmla="*/ 0 h 115"/>
                  <a:gd name="T20" fmla="*/ 0 w 172"/>
                  <a:gd name="T21" fmla="*/ 0 h 115"/>
                  <a:gd name="T22" fmla="*/ 0 w 172"/>
                  <a:gd name="T23" fmla="*/ 0 h 115"/>
                  <a:gd name="T24" fmla="*/ 0 w 172"/>
                  <a:gd name="T25" fmla="*/ 0 h 115"/>
                  <a:gd name="T26" fmla="*/ 0 w 172"/>
                  <a:gd name="T27" fmla="*/ 0 h 115"/>
                  <a:gd name="T28" fmla="*/ 0 w 172"/>
                  <a:gd name="T29" fmla="*/ 0 h 115"/>
                  <a:gd name="T30" fmla="*/ 0 w 172"/>
                  <a:gd name="T31" fmla="*/ 0 h 115"/>
                  <a:gd name="T32" fmla="*/ 0 w 172"/>
                  <a:gd name="T33" fmla="*/ 0 h 115"/>
                  <a:gd name="T34" fmla="*/ 0 w 172"/>
                  <a:gd name="T35" fmla="*/ 0 h 115"/>
                  <a:gd name="T36" fmla="*/ 0 w 172"/>
                  <a:gd name="T37" fmla="*/ 0 h 115"/>
                  <a:gd name="T38" fmla="*/ 0 w 172"/>
                  <a:gd name="T39" fmla="*/ 0 h 115"/>
                  <a:gd name="T40" fmla="*/ 0 w 172"/>
                  <a:gd name="T41" fmla="*/ 0 h 115"/>
                  <a:gd name="T42" fmla="*/ 0 w 172"/>
                  <a:gd name="T43" fmla="*/ 0 h 115"/>
                  <a:gd name="T44" fmla="*/ 0 w 172"/>
                  <a:gd name="T45" fmla="*/ 0 h 115"/>
                  <a:gd name="T46" fmla="*/ 0 w 172"/>
                  <a:gd name="T47" fmla="*/ 0 h 115"/>
                  <a:gd name="T48" fmla="*/ 0 w 172"/>
                  <a:gd name="T49" fmla="*/ 0 h 115"/>
                  <a:gd name="T50" fmla="*/ 0 w 172"/>
                  <a:gd name="T51" fmla="*/ 0 h 115"/>
                  <a:gd name="T52" fmla="*/ 0 w 172"/>
                  <a:gd name="T53" fmla="*/ 0 h 115"/>
                  <a:gd name="T54" fmla="*/ 0 w 172"/>
                  <a:gd name="T55" fmla="*/ 0 h 115"/>
                  <a:gd name="T56" fmla="*/ 0 w 172"/>
                  <a:gd name="T57" fmla="*/ 0 h 115"/>
                  <a:gd name="T58" fmla="*/ 0 w 172"/>
                  <a:gd name="T59" fmla="*/ 0 h 115"/>
                  <a:gd name="T60" fmla="*/ 0 w 172"/>
                  <a:gd name="T61" fmla="*/ 0 h 115"/>
                  <a:gd name="T62" fmla="*/ 0 w 172"/>
                  <a:gd name="T63" fmla="*/ 0 h 115"/>
                  <a:gd name="T64" fmla="*/ 0 w 172"/>
                  <a:gd name="T65" fmla="*/ 0 h 115"/>
                  <a:gd name="T66" fmla="*/ 0 w 172"/>
                  <a:gd name="T67" fmla="*/ 0 h 115"/>
                  <a:gd name="T68" fmla="*/ 0 w 172"/>
                  <a:gd name="T69" fmla="*/ 0 h 115"/>
                  <a:gd name="T70" fmla="*/ 0 w 172"/>
                  <a:gd name="T71" fmla="*/ 0 h 115"/>
                  <a:gd name="T72" fmla="*/ 0 w 172"/>
                  <a:gd name="T73" fmla="*/ 0 h 115"/>
                  <a:gd name="T74" fmla="*/ 0 w 172"/>
                  <a:gd name="T75" fmla="*/ 0 h 115"/>
                  <a:gd name="T76" fmla="*/ 0 w 172"/>
                  <a:gd name="T77" fmla="*/ 0 h 115"/>
                  <a:gd name="T78" fmla="*/ 0 w 172"/>
                  <a:gd name="T79" fmla="*/ 0 h 115"/>
                  <a:gd name="T80" fmla="*/ 0 w 172"/>
                  <a:gd name="T81" fmla="*/ 0 h 115"/>
                  <a:gd name="T82" fmla="*/ 0 w 172"/>
                  <a:gd name="T83" fmla="*/ 0 h 115"/>
                  <a:gd name="T84" fmla="*/ 0 w 172"/>
                  <a:gd name="T85" fmla="*/ 0 h 115"/>
                  <a:gd name="T86" fmla="*/ 0 w 172"/>
                  <a:gd name="T87" fmla="*/ 0 h 115"/>
                  <a:gd name="T88" fmla="*/ 0 w 172"/>
                  <a:gd name="T89" fmla="*/ 0 h 115"/>
                  <a:gd name="T90" fmla="*/ 0 w 172"/>
                  <a:gd name="T91" fmla="*/ 0 h 115"/>
                  <a:gd name="T92" fmla="*/ 0 w 172"/>
                  <a:gd name="T93" fmla="*/ 0 h 115"/>
                  <a:gd name="T94" fmla="*/ 0 w 172"/>
                  <a:gd name="T95" fmla="*/ 0 h 115"/>
                  <a:gd name="T96" fmla="*/ 0 w 172"/>
                  <a:gd name="T97" fmla="*/ 0 h 115"/>
                  <a:gd name="T98" fmla="*/ 0 w 172"/>
                  <a:gd name="T99" fmla="*/ 0 h 115"/>
                  <a:gd name="T100" fmla="*/ 0 w 172"/>
                  <a:gd name="T101" fmla="*/ 0 h 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
                  <a:gd name="T154" fmla="*/ 0 h 115"/>
                  <a:gd name="T155" fmla="*/ 172 w 172"/>
                  <a:gd name="T156" fmla="*/ 115 h 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 h="115">
                    <a:moveTo>
                      <a:pt x="63" y="0"/>
                    </a:moveTo>
                    <a:lnTo>
                      <a:pt x="68" y="2"/>
                    </a:lnTo>
                    <a:lnTo>
                      <a:pt x="76" y="6"/>
                    </a:lnTo>
                    <a:lnTo>
                      <a:pt x="81" y="8"/>
                    </a:lnTo>
                    <a:lnTo>
                      <a:pt x="88" y="10"/>
                    </a:lnTo>
                    <a:lnTo>
                      <a:pt x="95" y="12"/>
                    </a:lnTo>
                    <a:lnTo>
                      <a:pt x="102" y="15"/>
                    </a:lnTo>
                    <a:lnTo>
                      <a:pt x="108" y="17"/>
                    </a:lnTo>
                    <a:lnTo>
                      <a:pt x="116" y="20"/>
                    </a:lnTo>
                    <a:lnTo>
                      <a:pt x="123" y="20"/>
                    </a:lnTo>
                    <a:lnTo>
                      <a:pt x="130" y="23"/>
                    </a:lnTo>
                    <a:lnTo>
                      <a:pt x="137" y="24"/>
                    </a:lnTo>
                    <a:lnTo>
                      <a:pt x="143" y="27"/>
                    </a:lnTo>
                    <a:lnTo>
                      <a:pt x="151" y="27"/>
                    </a:lnTo>
                    <a:lnTo>
                      <a:pt x="158" y="29"/>
                    </a:lnTo>
                    <a:lnTo>
                      <a:pt x="164" y="30"/>
                    </a:lnTo>
                    <a:lnTo>
                      <a:pt x="172" y="33"/>
                    </a:lnTo>
                    <a:lnTo>
                      <a:pt x="165" y="38"/>
                    </a:lnTo>
                    <a:lnTo>
                      <a:pt x="159" y="42"/>
                    </a:lnTo>
                    <a:lnTo>
                      <a:pt x="152" y="46"/>
                    </a:lnTo>
                    <a:lnTo>
                      <a:pt x="145" y="48"/>
                    </a:lnTo>
                    <a:lnTo>
                      <a:pt x="137" y="50"/>
                    </a:lnTo>
                    <a:lnTo>
                      <a:pt x="129" y="53"/>
                    </a:lnTo>
                    <a:lnTo>
                      <a:pt x="120" y="55"/>
                    </a:lnTo>
                    <a:lnTo>
                      <a:pt x="113" y="57"/>
                    </a:lnTo>
                    <a:lnTo>
                      <a:pt x="103" y="57"/>
                    </a:lnTo>
                    <a:lnTo>
                      <a:pt x="96" y="59"/>
                    </a:lnTo>
                    <a:lnTo>
                      <a:pt x="86" y="60"/>
                    </a:lnTo>
                    <a:lnTo>
                      <a:pt x="78" y="62"/>
                    </a:lnTo>
                    <a:lnTo>
                      <a:pt x="69" y="63"/>
                    </a:lnTo>
                    <a:lnTo>
                      <a:pt x="61" y="65"/>
                    </a:lnTo>
                    <a:lnTo>
                      <a:pt x="53" y="66"/>
                    </a:lnTo>
                    <a:lnTo>
                      <a:pt x="46" y="70"/>
                    </a:lnTo>
                    <a:lnTo>
                      <a:pt x="50" y="73"/>
                    </a:lnTo>
                    <a:lnTo>
                      <a:pt x="56" y="76"/>
                    </a:lnTo>
                    <a:lnTo>
                      <a:pt x="61" y="77"/>
                    </a:lnTo>
                    <a:lnTo>
                      <a:pt x="66" y="79"/>
                    </a:lnTo>
                    <a:lnTo>
                      <a:pt x="71" y="79"/>
                    </a:lnTo>
                    <a:lnTo>
                      <a:pt x="77" y="79"/>
                    </a:lnTo>
                    <a:lnTo>
                      <a:pt x="83" y="79"/>
                    </a:lnTo>
                    <a:lnTo>
                      <a:pt x="90" y="80"/>
                    </a:lnTo>
                    <a:lnTo>
                      <a:pt x="96" y="79"/>
                    </a:lnTo>
                    <a:lnTo>
                      <a:pt x="102" y="78"/>
                    </a:lnTo>
                    <a:lnTo>
                      <a:pt x="107" y="78"/>
                    </a:lnTo>
                    <a:lnTo>
                      <a:pt x="114" y="78"/>
                    </a:lnTo>
                    <a:lnTo>
                      <a:pt x="120" y="78"/>
                    </a:lnTo>
                    <a:lnTo>
                      <a:pt x="124" y="78"/>
                    </a:lnTo>
                    <a:lnTo>
                      <a:pt x="130" y="79"/>
                    </a:lnTo>
                    <a:lnTo>
                      <a:pt x="136" y="81"/>
                    </a:lnTo>
                    <a:lnTo>
                      <a:pt x="140" y="82"/>
                    </a:lnTo>
                    <a:lnTo>
                      <a:pt x="145" y="84"/>
                    </a:lnTo>
                    <a:lnTo>
                      <a:pt x="150" y="86"/>
                    </a:lnTo>
                    <a:lnTo>
                      <a:pt x="153" y="91"/>
                    </a:lnTo>
                    <a:lnTo>
                      <a:pt x="149" y="96"/>
                    </a:lnTo>
                    <a:lnTo>
                      <a:pt x="143" y="99"/>
                    </a:lnTo>
                    <a:lnTo>
                      <a:pt x="137" y="101"/>
                    </a:lnTo>
                    <a:lnTo>
                      <a:pt x="130" y="102"/>
                    </a:lnTo>
                    <a:lnTo>
                      <a:pt x="123" y="101"/>
                    </a:lnTo>
                    <a:lnTo>
                      <a:pt x="118" y="101"/>
                    </a:lnTo>
                    <a:lnTo>
                      <a:pt x="112" y="100"/>
                    </a:lnTo>
                    <a:lnTo>
                      <a:pt x="106" y="101"/>
                    </a:lnTo>
                    <a:lnTo>
                      <a:pt x="101" y="101"/>
                    </a:lnTo>
                    <a:lnTo>
                      <a:pt x="99" y="104"/>
                    </a:lnTo>
                    <a:lnTo>
                      <a:pt x="96" y="108"/>
                    </a:lnTo>
                    <a:lnTo>
                      <a:pt x="97" y="115"/>
                    </a:lnTo>
                    <a:lnTo>
                      <a:pt x="89" y="112"/>
                    </a:lnTo>
                    <a:lnTo>
                      <a:pt x="81" y="109"/>
                    </a:lnTo>
                    <a:lnTo>
                      <a:pt x="72" y="106"/>
                    </a:lnTo>
                    <a:lnTo>
                      <a:pt x="63" y="104"/>
                    </a:lnTo>
                    <a:lnTo>
                      <a:pt x="53" y="100"/>
                    </a:lnTo>
                    <a:lnTo>
                      <a:pt x="43" y="96"/>
                    </a:lnTo>
                    <a:lnTo>
                      <a:pt x="33" y="92"/>
                    </a:lnTo>
                    <a:lnTo>
                      <a:pt x="25" y="88"/>
                    </a:lnTo>
                    <a:lnTo>
                      <a:pt x="17" y="84"/>
                    </a:lnTo>
                    <a:lnTo>
                      <a:pt x="10" y="79"/>
                    </a:lnTo>
                    <a:lnTo>
                      <a:pt x="4" y="74"/>
                    </a:lnTo>
                    <a:lnTo>
                      <a:pt x="2" y="68"/>
                    </a:lnTo>
                    <a:lnTo>
                      <a:pt x="0" y="63"/>
                    </a:lnTo>
                    <a:lnTo>
                      <a:pt x="1" y="57"/>
                    </a:lnTo>
                    <a:lnTo>
                      <a:pt x="3" y="51"/>
                    </a:lnTo>
                    <a:lnTo>
                      <a:pt x="11" y="46"/>
                    </a:lnTo>
                    <a:lnTo>
                      <a:pt x="19" y="46"/>
                    </a:lnTo>
                    <a:lnTo>
                      <a:pt x="27" y="47"/>
                    </a:lnTo>
                    <a:lnTo>
                      <a:pt x="36" y="48"/>
                    </a:lnTo>
                    <a:lnTo>
                      <a:pt x="45" y="50"/>
                    </a:lnTo>
                    <a:lnTo>
                      <a:pt x="53" y="51"/>
                    </a:lnTo>
                    <a:lnTo>
                      <a:pt x="62" y="52"/>
                    </a:lnTo>
                    <a:lnTo>
                      <a:pt x="70" y="51"/>
                    </a:lnTo>
                    <a:lnTo>
                      <a:pt x="80" y="50"/>
                    </a:lnTo>
                    <a:lnTo>
                      <a:pt x="73" y="43"/>
                    </a:lnTo>
                    <a:lnTo>
                      <a:pt x="64" y="36"/>
                    </a:lnTo>
                    <a:lnTo>
                      <a:pt x="59" y="31"/>
                    </a:lnTo>
                    <a:lnTo>
                      <a:pt x="55" y="28"/>
                    </a:lnTo>
                    <a:lnTo>
                      <a:pt x="49" y="24"/>
                    </a:lnTo>
                    <a:lnTo>
                      <a:pt x="47" y="21"/>
                    </a:lnTo>
                    <a:lnTo>
                      <a:pt x="41" y="13"/>
                    </a:lnTo>
                    <a:lnTo>
                      <a:pt x="41" y="8"/>
                    </a:lnTo>
                    <a:lnTo>
                      <a:pt x="43" y="5"/>
                    </a:lnTo>
                    <a:lnTo>
                      <a:pt x="47" y="2"/>
                    </a:lnTo>
                    <a:lnTo>
                      <a:pt x="54" y="0"/>
                    </a:lnTo>
                    <a:lnTo>
                      <a:pt x="6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6" name="Freeform 145"/>
              <p:cNvSpPr>
                <a:spLocks/>
              </p:cNvSpPr>
              <p:nvPr/>
            </p:nvSpPr>
            <p:spPr bwMode="auto">
              <a:xfrm>
                <a:off x="5357" y="2488"/>
                <a:ext cx="15" cy="27"/>
              </a:xfrm>
              <a:custGeom>
                <a:avLst/>
                <a:gdLst>
                  <a:gd name="T0" fmla="*/ 0 w 42"/>
                  <a:gd name="T1" fmla="*/ 0 h 64"/>
                  <a:gd name="T2" fmla="*/ 0 w 42"/>
                  <a:gd name="T3" fmla="*/ 0 h 64"/>
                  <a:gd name="T4" fmla="*/ 0 w 42"/>
                  <a:gd name="T5" fmla="*/ 0 h 64"/>
                  <a:gd name="T6" fmla="*/ 0 w 42"/>
                  <a:gd name="T7" fmla="*/ 0 h 64"/>
                  <a:gd name="T8" fmla="*/ 0 w 42"/>
                  <a:gd name="T9" fmla="*/ 0 h 64"/>
                  <a:gd name="T10" fmla="*/ 0 w 42"/>
                  <a:gd name="T11" fmla="*/ 0 h 64"/>
                  <a:gd name="T12" fmla="*/ 0 w 42"/>
                  <a:gd name="T13" fmla="*/ 0 h 64"/>
                  <a:gd name="T14" fmla="*/ 0 w 42"/>
                  <a:gd name="T15" fmla="*/ 0 h 64"/>
                  <a:gd name="T16" fmla="*/ 0 w 42"/>
                  <a:gd name="T17" fmla="*/ 0 h 64"/>
                  <a:gd name="T18" fmla="*/ 0 w 42"/>
                  <a:gd name="T19" fmla="*/ 0 h 64"/>
                  <a:gd name="T20" fmla="*/ 0 w 42"/>
                  <a:gd name="T21" fmla="*/ 0 h 64"/>
                  <a:gd name="T22" fmla="*/ 0 w 42"/>
                  <a:gd name="T23" fmla="*/ 0 h 64"/>
                  <a:gd name="T24" fmla="*/ 0 w 42"/>
                  <a:gd name="T25" fmla="*/ 0 h 64"/>
                  <a:gd name="T26" fmla="*/ 0 w 42"/>
                  <a:gd name="T27" fmla="*/ 0 h 64"/>
                  <a:gd name="T28" fmla="*/ 0 w 42"/>
                  <a:gd name="T29" fmla="*/ 0 h 64"/>
                  <a:gd name="T30" fmla="*/ 0 w 42"/>
                  <a:gd name="T31" fmla="*/ 0 h 64"/>
                  <a:gd name="T32" fmla="*/ 0 w 42"/>
                  <a:gd name="T33" fmla="*/ 0 h 64"/>
                  <a:gd name="T34" fmla="*/ 0 w 42"/>
                  <a:gd name="T35" fmla="*/ 0 h 64"/>
                  <a:gd name="T36" fmla="*/ 0 w 42"/>
                  <a:gd name="T37" fmla="*/ 0 h 64"/>
                  <a:gd name="T38" fmla="*/ 0 w 42"/>
                  <a:gd name="T39" fmla="*/ 0 h 64"/>
                  <a:gd name="T40" fmla="*/ 0 w 42"/>
                  <a:gd name="T41" fmla="*/ 0 h 64"/>
                  <a:gd name="T42" fmla="*/ 0 w 42"/>
                  <a:gd name="T43" fmla="*/ 0 h 64"/>
                  <a:gd name="T44" fmla="*/ 0 w 42"/>
                  <a:gd name="T45" fmla="*/ 0 h 64"/>
                  <a:gd name="T46" fmla="*/ 0 w 42"/>
                  <a:gd name="T47" fmla="*/ 0 h 64"/>
                  <a:gd name="T48" fmla="*/ 0 w 42"/>
                  <a:gd name="T49" fmla="*/ 0 h 64"/>
                  <a:gd name="T50" fmla="*/ 0 w 42"/>
                  <a:gd name="T51" fmla="*/ 0 h 64"/>
                  <a:gd name="T52" fmla="*/ 0 w 42"/>
                  <a:gd name="T53" fmla="*/ 0 h 64"/>
                  <a:gd name="T54" fmla="*/ 0 w 42"/>
                  <a:gd name="T55" fmla="*/ 0 h 64"/>
                  <a:gd name="T56" fmla="*/ 0 w 42"/>
                  <a:gd name="T57" fmla="*/ 0 h 64"/>
                  <a:gd name="T58" fmla="*/ 0 w 42"/>
                  <a:gd name="T59" fmla="*/ 0 h 64"/>
                  <a:gd name="T60" fmla="*/ 0 w 42"/>
                  <a:gd name="T61" fmla="*/ 0 h 64"/>
                  <a:gd name="T62" fmla="*/ 0 w 42"/>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64"/>
                  <a:gd name="T98" fmla="*/ 42 w 42"/>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64">
                    <a:moveTo>
                      <a:pt x="15" y="3"/>
                    </a:moveTo>
                    <a:lnTo>
                      <a:pt x="22" y="0"/>
                    </a:lnTo>
                    <a:lnTo>
                      <a:pt x="28" y="0"/>
                    </a:lnTo>
                    <a:lnTo>
                      <a:pt x="32" y="0"/>
                    </a:lnTo>
                    <a:lnTo>
                      <a:pt x="37" y="3"/>
                    </a:lnTo>
                    <a:lnTo>
                      <a:pt x="38" y="6"/>
                    </a:lnTo>
                    <a:lnTo>
                      <a:pt x="41" y="9"/>
                    </a:lnTo>
                    <a:lnTo>
                      <a:pt x="41" y="13"/>
                    </a:lnTo>
                    <a:lnTo>
                      <a:pt x="42" y="18"/>
                    </a:lnTo>
                    <a:lnTo>
                      <a:pt x="39" y="24"/>
                    </a:lnTo>
                    <a:lnTo>
                      <a:pt x="36" y="32"/>
                    </a:lnTo>
                    <a:lnTo>
                      <a:pt x="30" y="40"/>
                    </a:lnTo>
                    <a:lnTo>
                      <a:pt x="25" y="48"/>
                    </a:lnTo>
                    <a:lnTo>
                      <a:pt x="19" y="53"/>
                    </a:lnTo>
                    <a:lnTo>
                      <a:pt x="14" y="60"/>
                    </a:lnTo>
                    <a:lnTo>
                      <a:pt x="9" y="63"/>
                    </a:lnTo>
                    <a:lnTo>
                      <a:pt x="6" y="64"/>
                    </a:lnTo>
                    <a:lnTo>
                      <a:pt x="1" y="61"/>
                    </a:lnTo>
                    <a:lnTo>
                      <a:pt x="0" y="55"/>
                    </a:lnTo>
                    <a:lnTo>
                      <a:pt x="0" y="51"/>
                    </a:lnTo>
                    <a:lnTo>
                      <a:pt x="0" y="46"/>
                    </a:lnTo>
                    <a:lnTo>
                      <a:pt x="0" y="39"/>
                    </a:lnTo>
                    <a:lnTo>
                      <a:pt x="3" y="32"/>
                    </a:lnTo>
                    <a:lnTo>
                      <a:pt x="2" y="27"/>
                    </a:lnTo>
                    <a:lnTo>
                      <a:pt x="1" y="22"/>
                    </a:lnTo>
                    <a:lnTo>
                      <a:pt x="1" y="16"/>
                    </a:lnTo>
                    <a:lnTo>
                      <a:pt x="2" y="13"/>
                    </a:lnTo>
                    <a:lnTo>
                      <a:pt x="3" y="9"/>
                    </a:lnTo>
                    <a:lnTo>
                      <a:pt x="5" y="6"/>
                    </a:lnTo>
                    <a:lnTo>
                      <a:pt x="9" y="4"/>
                    </a:lnTo>
                    <a:lnTo>
                      <a:pt x="15"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7" name="Freeform 146"/>
              <p:cNvSpPr>
                <a:spLocks/>
              </p:cNvSpPr>
              <p:nvPr/>
            </p:nvSpPr>
            <p:spPr bwMode="auto">
              <a:xfrm>
                <a:off x="5341" y="2507"/>
                <a:ext cx="8" cy="21"/>
              </a:xfrm>
              <a:custGeom>
                <a:avLst/>
                <a:gdLst>
                  <a:gd name="T0" fmla="*/ 0 w 19"/>
                  <a:gd name="T1" fmla="*/ 0 h 49"/>
                  <a:gd name="T2" fmla="*/ 0 w 19"/>
                  <a:gd name="T3" fmla="*/ 0 h 49"/>
                  <a:gd name="T4" fmla="*/ 0 w 19"/>
                  <a:gd name="T5" fmla="*/ 0 h 49"/>
                  <a:gd name="T6" fmla="*/ 0 w 19"/>
                  <a:gd name="T7" fmla="*/ 0 h 49"/>
                  <a:gd name="T8" fmla="*/ 0 w 19"/>
                  <a:gd name="T9" fmla="*/ 0 h 49"/>
                  <a:gd name="T10" fmla="*/ 0 w 19"/>
                  <a:gd name="T11" fmla="*/ 0 h 49"/>
                  <a:gd name="T12" fmla="*/ 0 w 19"/>
                  <a:gd name="T13" fmla="*/ 0 h 49"/>
                  <a:gd name="T14" fmla="*/ 0 w 19"/>
                  <a:gd name="T15" fmla="*/ 0 h 49"/>
                  <a:gd name="T16" fmla="*/ 0 w 19"/>
                  <a:gd name="T17" fmla="*/ 0 h 49"/>
                  <a:gd name="T18" fmla="*/ 0 w 19"/>
                  <a:gd name="T19" fmla="*/ 0 h 49"/>
                  <a:gd name="T20" fmla="*/ 0 w 19"/>
                  <a:gd name="T21" fmla="*/ 0 h 49"/>
                  <a:gd name="T22" fmla="*/ 0 w 19"/>
                  <a:gd name="T23" fmla="*/ 0 h 49"/>
                  <a:gd name="T24" fmla="*/ 0 w 19"/>
                  <a:gd name="T25" fmla="*/ 0 h 49"/>
                  <a:gd name="T26" fmla="*/ 0 w 19"/>
                  <a:gd name="T27" fmla="*/ 0 h 49"/>
                  <a:gd name="T28" fmla="*/ 0 w 19"/>
                  <a:gd name="T29" fmla="*/ 0 h 49"/>
                  <a:gd name="T30" fmla="*/ 0 w 19"/>
                  <a:gd name="T31" fmla="*/ 0 h 49"/>
                  <a:gd name="T32" fmla="*/ 0 w 19"/>
                  <a:gd name="T33" fmla="*/ 0 h 49"/>
                  <a:gd name="T34" fmla="*/ 0 w 19"/>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49"/>
                  <a:gd name="T56" fmla="*/ 19 w 1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49">
                    <a:moveTo>
                      <a:pt x="8" y="0"/>
                    </a:moveTo>
                    <a:lnTo>
                      <a:pt x="12" y="3"/>
                    </a:lnTo>
                    <a:lnTo>
                      <a:pt x="16" y="10"/>
                    </a:lnTo>
                    <a:lnTo>
                      <a:pt x="17" y="18"/>
                    </a:lnTo>
                    <a:lnTo>
                      <a:pt x="19" y="27"/>
                    </a:lnTo>
                    <a:lnTo>
                      <a:pt x="18" y="33"/>
                    </a:lnTo>
                    <a:lnTo>
                      <a:pt x="17" y="40"/>
                    </a:lnTo>
                    <a:lnTo>
                      <a:pt x="15" y="44"/>
                    </a:lnTo>
                    <a:lnTo>
                      <a:pt x="12" y="49"/>
                    </a:lnTo>
                    <a:lnTo>
                      <a:pt x="7" y="46"/>
                    </a:lnTo>
                    <a:lnTo>
                      <a:pt x="5" y="41"/>
                    </a:lnTo>
                    <a:lnTo>
                      <a:pt x="2" y="36"/>
                    </a:lnTo>
                    <a:lnTo>
                      <a:pt x="1" y="31"/>
                    </a:lnTo>
                    <a:lnTo>
                      <a:pt x="0" y="23"/>
                    </a:lnTo>
                    <a:lnTo>
                      <a:pt x="0" y="14"/>
                    </a:lnTo>
                    <a:lnTo>
                      <a:pt x="3" y="7"/>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8" name="Freeform 147"/>
              <p:cNvSpPr>
                <a:spLocks/>
              </p:cNvSpPr>
              <p:nvPr/>
            </p:nvSpPr>
            <p:spPr bwMode="auto">
              <a:xfrm>
                <a:off x="5793" y="2508"/>
                <a:ext cx="201" cy="33"/>
              </a:xfrm>
              <a:custGeom>
                <a:avLst/>
                <a:gdLst>
                  <a:gd name="T0" fmla="*/ 0 w 480"/>
                  <a:gd name="T1" fmla="*/ 0 h 79"/>
                  <a:gd name="T2" fmla="*/ 0 w 480"/>
                  <a:gd name="T3" fmla="*/ 0 h 79"/>
                  <a:gd name="T4" fmla="*/ 0 w 480"/>
                  <a:gd name="T5" fmla="*/ 0 h 79"/>
                  <a:gd name="T6" fmla="*/ 0 w 480"/>
                  <a:gd name="T7" fmla="*/ 0 h 79"/>
                  <a:gd name="T8" fmla="*/ 0 w 480"/>
                  <a:gd name="T9" fmla="*/ 0 h 79"/>
                  <a:gd name="T10" fmla="*/ 0 w 480"/>
                  <a:gd name="T11" fmla="*/ 0 h 79"/>
                  <a:gd name="T12" fmla="*/ 0 w 480"/>
                  <a:gd name="T13" fmla="*/ 0 h 79"/>
                  <a:gd name="T14" fmla="*/ 0 w 480"/>
                  <a:gd name="T15" fmla="*/ 0 h 79"/>
                  <a:gd name="T16" fmla="*/ 0 w 480"/>
                  <a:gd name="T17" fmla="*/ 0 h 79"/>
                  <a:gd name="T18" fmla="*/ 0 w 480"/>
                  <a:gd name="T19" fmla="*/ 0 h 79"/>
                  <a:gd name="T20" fmla="*/ 0 w 480"/>
                  <a:gd name="T21" fmla="*/ 0 h 79"/>
                  <a:gd name="T22" fmla="*/ 0 w 480"/>
                  <a:gd name="T23" fmla="*/ 0 h 79"/>
                  <a:gd name="T24" fmla="*/ 0 w 480"/>
                  <a:gd name="T25" fmla="*/ 0 h 79"/>
                  <a:gd name="T26" fmla="*/ 0 w 480"/>
                  <a:gd name="T27" fmla="*/ 0 h 79"/>
                  <a:gd name="T28" fmla="*/ 0 w 480"/>
                  <a:gd name="T29" fmla="*/ 0 h 79"/>
                  <a:gd name="T30" fmla="*/ 0 w 480"/>
                  <a:gd name="T31" fmla="*/ 0 h 79"/>
                  <a:gd name="T32" fmla="*/ 0 w 480"/>
                  <a:gd name="T33" fmla="*/ 0 h 79"/>
                  <a:gd name="T34" fmla="*/ 0 w 480"/>
                  <a:gd name="T35" fmla="*/ 0 h 79"/>
                  <a:gd name="T36" fmla="*/ 0 w 480"/>
                  <a:gd name="T37" fmla="*/ 0 h 79"/>
                  <a:gd name="T38" fmla="*/ 0 w 480"/>
                  <a:gd name="T39" fmla="*/ 0 h 79"/>
                  <a:gd name="T40" fmla="*/ 0 w 480"/>
                  <a:gd name="T41" fmla="*/ 0 h 79"/>
                  <a:gd name="T42" fmla="*/ 0 w 480"/>
                  <a:gd name="T43" fmla="*/ 0 h 79"/>
                  <a:gd name="T44" fmla="*/ 0 w 480"/>
                  <a:gd name="T45" fmla="*/ 0 h 79"/>
                  <a:gd name="T46" fmla="*/ 0 w 480"/>
                  <a:gd name="T47" fmla="*/ 0 h 79"/>
                  <a:gd name="T48" fmla="*/ 0 w 480"/>
                  <a:gd name="T49" fmla="*/ 0 h 79"/>
                  <a:gd name="T50" fmla="*/ 0 w 480"/>
                  <a:gd name="T51" fmla="*/ 0 h 79"/>
                  <a:gd name="T52" fmla="*/ 0 w 480"/>
                  <a:gd name="T53" fmla="*/ 0 h 79"/>
                  <a:gd name="T54" fmla="*/ 0 w 480"/>
                  <a:gd name="T55" fmla="*/ 0 h 79"/>
                  <a:gd name="T56" fmla="*/ 0 w 480"/>
                  <a:gd name="T57" fmla="*/ 0 h 79"/>
                  <a:gd name="T58" fmla="*/ 0 w 480"/>
                  <a:gd name="T59" fmla="*/ 0 h 79"/>
                  <a:gd name="T60" fmla="*/ 0 w 480"/>
                  <a:gd name="T61" fmla="*/ 0 h 79"/>
                  <a:gd name="T62" fmla="*/ 0 w 480"/>
                  <a:gd name="T63" fmla="*/ 0 h 79"/>
                  <a:gd name="T64" fmla="*/ 0 w 480"/>
                  <a:gd name="T65" fmla="*/ 0 h 79"/>
                  <a:gd name="T66" fmla="*/ 0 w 480"/>
                  <a:gd name="T67" fmla="*/ 0 h 79"/>
                  <a:gd name="T68" fmla="*/ 0 w 480"/>
                  <a:gd name="T69" fmla="*/ 0 h 79"/>
                  <a:gd name="T70" fmla="*/ 0 w 480"/>
                  <a:gd name="T71" fmla="*/ 0 h 79"/>
                  <a:gd name="T72" fmla="*/ 0 w 480"/>
                  <a:gd name="T73" fmla="*/ 0 h 79"/>
                  <a:gd name="T74" fmla="*/ 0 w 480"/>
                  <a:gd name="T75" fmla="*/ 0 h 79"/>
                  <a:gd name="T76" fmla="*/ 0 w 480"/>
                  <a:gd name="T77" fmla="*/ 0 h 79"/>
                  <a:gd name="T78" fmla="*/ 0 w 480"/>
                  <a:gd name="T79" fmla="*/ 0 h 79"/>
                  <a:gd name="T80" fmla="*/ 0 w 480"/>
                  <a:gd name="T81" fmla="*/ 0 h 79"/>
                  <a:gd name="T82" fmla="*/ 0 w 480"/>
                  <a:gd name="T83" fmla="*/ 0 h 79"/>
                  <a:gd name="T84" fmla="*/ 0 w 480"/>
                  <a:gd name="T85" fmla="*/ 0 h 79"/>
                  <a:gd name="T86" fmla="*/ 0 w 480"/>
                  <a:gd name="T87" fmla="*/ 0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79"/>
                  <a:gd name="T134" fmla="*/ 480 w 480"/>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79">
                    <a:moveTo>
                      <a:pt x="292" y="3"/>
                    </a:moveTo>
                    <a:lnTo>
                      <a:pt x="304" y="0"/>
                    </a:lnTo>
                    <a:lnTo>
                      <a:pt x="316" y="0"/>
                    </a:lnTo>
                    <a:lnTo>
                      <a:pt x="329" y="0"/>
                    </a:lnTo>
                    <a:lnTo>
                      <a:pt x="340" y="3"/>
                    </a:lnTo>
                    <a:lnTo>
                      <a:pt x="352" y="4"/>
                    </a:lnTo>
                    <a:lnTo>
                      <a:pt x="363" y="7"/>
                    </a:lnTo>
                    <a:lnTo>
                      <a:pt x="374" y="11"/>
                    </a:lnTo>
                    <a:lnTo>
                      <a:pt x="386" y="16"/>
                    </a:lnTo>
                    <a:lnTo>
                      <a:pt x="396" y="19"/>
                    </a:lnTo>
                    <a:lnTo>
                      <a:pt x="408" y="23"/>
                    </a:lnTo>
                    <a:lnTo>
                      <a:pt x="418" y="26"/>
                    </a:lnTo>
                    <a:lnTo>
                      <a:pt x="430" y="31"/>
                    </a:lnTo>
                    <a:lnTo>
                      <a:pt x="440" y="34"/>
                    </a:lnTo>
                    <a:lnTo>
                      <a:pt x="450" y="38"/>
                    </a:lnTo>
                    <a:lnTo>
                      <a:pt x="462" y="41"/>
                    </a:lnTo>
                    <a:lnTo>
                      <a:pt x="474" y="43"/>
                    </a:lnTo>
                    <a:lnTo>
                      <a:pt x="477" y="50"/>
                    </a:lnTo>
                    <a:lnTo>
                      <a:pt x="479" y="57"/>
                    </a:lnTo>
                    <a:lnTo>
                      <a:pt x="480" y="64"/>
                    </a:lnTo>
                    <a:lnTo>
                      <a:pt x="479" y="73"/>
                    </a:lnTo>
                    <a:lnTo>
                      <a:pt x="464" y="78"/>
                    </a:lnTo>
                    <a:lnTo>
                      <a:pt x="450" y="79"/>
                    </a:lnTo>
                    <a:lnTo>
                      <a:pt x="436" y="77"/>
                    </a:lnTo>
                    <a:lnTo>
                      <a:pt x="423" y="74"/>
                    </a:lnTo>
                    <a:lnTo>
                      <a:pt x="410" y="68"/>
                    </a:lnTo>
                    <a:lnTo>
                      <a:pt x="396" y="62"/>
                    </a:lnTo>
                    <a:lnTo>
                      <a:pt x="385" y="54"/>
                    </a:lnTo>
                    <a:lnTo>
                      <a:pt x="372" y="47"/>
                    </a:lnTo>
                    <a:lnTo>
                      <a:pt x="359" y="40"/>
                    </a:lnTo>
                    <a:lnTo>
                      <a:pt x="347" y="33"/>
                    </a:lnTo>
                    <a:lnTo>
                      <a:pt x="334" y="26"/>
                    </a:lnTo>
                    <a:lnTo>
                      <a:pt x="320" y="23"/>
                    </a:lnTo>
                    <a:lnTo>
                      <a:pt x="306" y="21"/>
                    </a:lnTo>
                    <a:lnTo>
                      <a:pt x="292" y="22"/>
                    </a:lnTo>
                    <a:lnTo>
                      <a:pt x="277" y="25"/>
                    </a:lnTo>
                    <a:lnTo>
                      <a:pt x="262" y="34"/>
                    </a:lnTo>
                    <a:lnTo>
                      <a:pt x="245" y="40"/>
                    </a:lnTo>
                    <a:lnTo>
                      <a:pt x="229" y="43"/>
                    </a:lnTo>
                    <a:lnTo>
                      <a:pt x="213" y="46"/>
                    </a:lnTo>
                    <a:lnTo>
                      <a:pt x="198" y="48"/>
                    </a:lnTo>
                    <a:lnTo>
                      <a:pt x="181" y="48"/>
                    </a:lnTo>
                    <a:lnTo>
                      <a:pt x="165" y="48"/>
                    </a:lnTo>
                    <a:lnTo>
                      <a:pt x="150" y="47"/>
                    </a:lnTo>
                    <a:lnTo>
                      <a:pt x="134" y="47"/>
                    </a:lnTo>
                    <a:lnTo>
                      <a:pt x="118" y="46"/>
                    </a:lnTo>
                    <a:lnTo>
                      <a:pt x="103" y="46"/>
                    </a:lnTo>
                    <a:lnTo>
                      <a:pt x="86" y="46"/>
                    </a:lnTo>
                    <a:lnTo>
                      <a:pt x="71" y="48"/>
                    </a:lnTo>
                    <a:lnTo>
                      <a:pt x="56" y="51"/>
                    </a:lnTo>
                    <a:lnTo>
                      <a:pt x="40" y="56"/>
                    </a:lnTo>
                    <a:lnTo>
                      <a:pt x="25" y="62"/>
                    </a:lnTo>
                    <a:lnTo>
                      <a:pt x="10" y="72"/>
                    </a:lnTo>
                    <a:lnTo>
                      <a:pt x="4" y="71"/>
                    </a:lnTo>
                    <a:lnTo>
                      <a:pt x="1" y="70"/>
                    </a:lnTo>
                    <a:lnTo>
                      <a:pt x="0" y="68"/>
                    </a:lnTo>
                    <a:lnTo>
                      <a:pt x="2" y="66"/>
                    </a:lnTo>
                    <a:lnTo>
                      <a:pt x="4" y="63"/>
                    </a:lnTo>
                    <a:lnTo>
                      <a:pt x="10" y="61"/>
                    </a:lnTo>
                    <a:lnTo>
                      <a:pt x="16" y="58"/>
                    </a:lnTo>
                    <a:lnTo>
                      <a:pt x="24" y="55"/>
                    </a:lnTo>
                    <a:lnTo>
                      <a:pt x="31" y="51"/>
                    </a:lnTo>
                    <a:lnTo>
                      <a:pt x="40" y="47"/>
                    </a:lnTo>
                    <a:lnTo>
                      <a:pt x="45" y="44"/>
                    </a:lnTo>
                    <a:lnTo>
                      <a:pt x="49" y="43"/>
                    </a:lnTo>
                    <a:lnTo>
                      <a:pt x="54" y="42"/>
                    </a:lnTo>
                    <a:lnTo>
                      <a:pt x="59" y="41"/>
                    </a:lnTo>
                    <a:lnTo>
                      <a:pt x="67" y="38"/>
                    </a:lnTo>
                    <a:lnTo>
                      <a:pt x="76" y="35"/>
                    </a:lnTo>
                    <a:lnTo>
                      <a:pt x="82" y="34"/>
                    </a:lnTo>
                    <a:lnTo>
                      <a:pt x="86" y="33"/>
                    </a:lnTo>
                    <a:lnTo>
                      <a:pt x="99" y="29"/>
                    </a:lnTo>
                    <a:lnTo>
                      <a:pt x="112" y="26"/>
                    </a:lnTo>
                    <a:lnTo>
                      <a:pt x="124" y="24"/>
                    </a:lnTo>
                    <a:lnTo>
                      <a:pt x="138" y="22"/>
                    </a:lnTo>
                    <a:lnTo>
                      <a:pt x="151" y="21"/>
                    </a:lnTo>
                    <a:lnTo>
                      <a:pt x="163" y="20"/>
                    </a:lnTo>
                    <a:lnTo>
                      <a:pt x="177" y="18"/>
                    </a:lnTo>
                    <a:lnTo>
                      <a:pt x="189" y="17"/>
                    </a:lnTo>
                    <a:lnTo>
                      <a:pt x="201" y="16"/>
                    </a:lnTo>
                    <a:lnTo>
                      <a:pt x="215" y="14"/>
                    </a:lnTo>
                    <a:lnTo>
                      <a:pt x="227" y="12"/>
                    </a:lnTo>
                    <a:lnTo>
                      <a:pt x="240" y="11"/>
                    </a:lnTo>
                    <a:lnTo>
                      <a:pt x="254" y="8"/>
                    </a:lnTo>
                    <a:lnTo>
                      <a:pt x="266" y="6"/>
                    </a:lnTo>
                    <a:lnTo>
                      <a:pt x="279" y="4"/>
                    </a:lnTo>
                    <a:lnTo>
                      <a:pt x="292" y="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299" name="Freeform 148"/>
              <p:cNvSpPr>
                <a:spLocks/>
              </p:cNvSpPr>
              <p:nvPr/>
            </p:nvSpPr>
            <p:spPr bwMode="auto">
              <a:xfrm>
                <a:off x="5715" y="2511"/>
                <a:ext cx="32" cy="11"/>
              </a:xfrm>
              <a:custGeom>
                <a:avLst/>
                <a:gdLst>
                  <a:gd name="T0" fmla="*/ 0 w 76"/>
                  <a:gd name="T1" fmla="*/ 0 h 25"/>
                  <a:gd name="T2" fmla="*/ 0 w 76"/>
                  <a:gd name="T3" fmla="*/ 0 h 25"/>
                  <a:gd name="T4" fmla="*/ 0 w 76"/>
                  <a:gd name="T5" fmla="*/ 0 h 25"/>
                  <a:gd name="T6" fmla="*/ 0 w 76"/>
                  <a:gd name="T7" fmla="*/ 0 h 25"/>
                  <a:gd name="T8" fmla="*/ 0 w 76"/>
                  <a:gd name="T9" fmla="*/ 0 h 25"/>
                  <a:gd name="T10" fmla="*/ 0 w 76"/>
                  <a:gd name="T11" fmla="*/ 0 h 25"/>
                  <a:gd name="T12" fmla="*/ 0 w 76"/>
                  <a:gd name="T13" fmla="*/ 0 h 25"/>
                  <a:gd name="T14" fmla="*/ 0 w 76"/>
                  <a:gd name="T15" fmla="*/ 0 h 25"/>
                  <a:gd name="T16" fmla="*/ 0 w 76"/>
                  <a:gd name="T17" fmla="*/ 0 h 25"/>
                  <a:gd name="T18" fmla="*/ 0 w 76"/>
                  <a:gd name="T19" fmla="*/ 0 h 25"/>
                  <a:gd name="T20" fmla="*/ 0 w 76"/>
                  <a:gd name="T21" fmla="*/ 0 h 25"/>
                  <a:gd name="T22" fmla="*/ 0 w 76"/>
                  <a:gd name="T23" fmla="*/ 0 h 25"/>
                  <a:gd name="T24" fmla="*/ 0 w 76"/>
                  <a:gd name="T25" fmla="*/ 0 h 25"/>
                  <a:gd name="T26" fmla="*/ 0 w 76"/>
                  <a:gd name="T27" fmla="*/ 0 h 25"/>
                  <a:gd name="T28" fmla="*/ 0 w 76"/>
                  <a:gd name="T29" fmla="*/ 0 h 25"/>
                  <a:gd name="T30" fmla="*/ 0 w 76"/>
                  <a:gd name="T31" fmla="*/ 0 h 25"/>
                  <a:gd name="T32" fmla="*/ 0 w 76"/>
                  <a:gd name="T33" fmla="*/ 0 h 25"/>
                  <a:gd name="T34" fmla="*/ 0 w 76"/>
                  <a:gd name="T35" fmla="*/ 0 h 25"/>
                  <a:gd name="T36" fmla="*/ 0 w 76"/>
                  <a:gd name="T37" fmla="*/ 0 h 25"/>
                  <a:gd name="T38" fmla="*/ 0 w 76"/>
                  <a:gd name="T39" fmla="*/ 0 h 25"/>
                  <a:gd name="T40" fmla="*/ 0 w 76"/>
                  <a:gd name="T41" fmla="*/ 0 h 25"/>
                  <a:gd name="T42" fmla="*/ 0 w 76"/>
                  <a:gd name="T43" fmla="*/ 0 h 25"/>
                  <a:gd name="T44" fmla="*/ 0 w 76"/>
                  <a:gd name="T45" fmla="*/ 0 h 25"/>
                  <a:gd name="T46" fmla="*/ 0 w 76"/>
                  <a:gd name="T47" fmla="*/ 0 h 25"/>
                  <a:gd name="T48" fmla="*/ 0 w 76"/>
                  <a:gd name="T49" fmla="*/ 0 h 25"/>
                  <a:gd name="T50" fmla="*/ 0 w 76"/>
                  <a:gd name="T51" fmla="*/ 0 h 25"/>
                  <a:gd name="T52" fmla="*/ 0 w 76"/>
                  <a:gd name="T53" fmla="*/ 0 h 25"/>
                  <a:gd name="T54" fmla="*/ 0 w 76"/>
                  <a:gd name="T55" fmla="*/ 0 h 25"/>
                  <a:gd name="T56" fmla="*/ 0 w 76"/>
                  <a:gd name="T57" fmla="*/ 0 h 25"/>
                  <a:gd name="T58" fmla="*/ 0 w 76"/>
                  <a:gd name="T59" fmla="*/ 0 h 25"/>
                  <a:gd name="T60" fmla="*/ 0 w 76"/>
                  <a:gd name="T61" fmla="*/ 0 h 25"/>
                  <a:gd name="T62" fmla="*/ 0 w 76"/>
                  <a:gd name="T63" fmla="*/ 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6"/>
                  <a:gd name="T97" fmla="*/ 0 h 25"/>
                  <a:gd name="T98" fmla="*/ 76 w 76"/>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6" h="25">
                    <a:moveTo>
                      <a:pt x="0" y="0"/>
                    </a:moveTo>
                    <a:lnTo>
                      <a:pt x="3" y="0"/>
                    </a:lnTo>
                    <a:lnTo>
                      <a:pt x="7" y="0"/>
                    </a:lnTo>
                    <a:lnTo>
                      <a:pt x="12" y="0"/>
                    </a:lnTo>
                    <a:lnTo>
                      <a:pt x="17" y="0"/>
                    </a:lnTo>
                    <a:lnTo>
                      <a:pt x="23" y="0"/>
                    </a:lnTo>
                    <a:lnTo>
                      <a:pt x="27" y="1"/>
                    </a:lnTo>
                    <a:lnTo>
                      <a:pt x="33" y="2"/>
                    </a:lnTo>
                    <a:lnTo>
                      <a:pt x="40" y="3"/>
                    </a:lnTo>
                    <a:lnTo>
                      <a:pt x="44" y="3"/>
                    </a:lnTo>
                    <a:lnTo>
                      <a:pt x="49" y="4"/>
                    </a:lnTo>
                    <a:lnTo>
                      <a:pt x="54" y="5"/>
                    </a:lnTo>
                    <a:lnTo>
                      <a:pt x="60" y="6"/>
                    </a:lnTo>
                    <a:lnTo>
                      <a:pt x="67" y="8"/>
                    </a:lnTo>
                    <a:lnTo>
                      <a:pt x="74" y="11"/>
                    </a:lnTo>
                    <a:lnTo>
                      <a:pt x="76" y="14"/>
                    </a:lnTo>
                    <a:lnTo>
                      <a:pt x="75" y="16"/>
                    </a:lnTo>
                    <a:lnTo>
                      <a:pt x="71" y="18"/>
                    </a:lnTo>
                    <a:lnTo>
                      <a:pt x="69" y="20"/>
                    </a:lnTo>
                    <a:lnTo>
                      <a:pt x="63" y="22"/>
                    </a:lnTo>
                    <a:lnTo>
                      <a:pt x="58" y="25"/>
                    </a:lnTo>
                    <a:lnTo>
                      <a:pt x="52" y="25"/>
                    </a:lnTo>
                    <a:lnTo>
                      <a:pt x="46" y="25"/>
                    </a:lnTo>
                    <a:lnTo>
                      <a:pt x="40" y="24"/>
                    </a:lnTo>
                    <a:lnTo>
                      <a:pt x="33" y="24"/>
                    </a:lnTo>
                    <a:lnTo>
                      <a:pt x="26" y="22"/>
                    </a:lnTo>
                    <a:lnTo>
                      <a:pt x="19" y="20"/>
                    </a:lnTo>
                    <a:lnTo>
                      <a:pt x="13" y="16"/>
                    </a:lnTo>
                    <a:lnTo>
                      <a:pt x="8" y="14"/>
                    </a:lnTo>
                    <a:lnTo>
                      <a:pt x="1" y="8"/>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0" name="Freeform 149"/>
              <p:cNvSpPr>
                <a:spLocks/>
              </p:cNvSpPr>
              <p:nvPr/>
            </p:nvSpPr>
            <p:spPr bwMode="auto">
              <a:xfrm>
                <a:off x="5654" y="2534"/>
                <a:ext cx="10" cy="6"/>
              </a:xfrm>
              <a:custGeom>
                <a:avLst/>
                <a:gdLst>
                  <a:gd name="T0" fmla="*/ 0 w 23"/>
                  <a:gd name="T1" fmla="*/ 0 h 15"/>
                  <a:gd name="T2" fmla="*/ 0 w 23"/>
                  <a:gd name="T3" fmla="*/ 0 h 15"/>
                  <a:gd name="T4" fmla="*/ 0 w 23"/>
                  <a:gd name="T5" fmla="*/ 0 h 15"/>
                  <a:gd name="T6" fmla="*/ 0 w 23"/>
                  <a:gd name="T7" fmla="*/ 0 h 15"/>
                  <a:gd name="T8" fmla="*/ 0 w 23"/>
                  <a:gd name="T9" fmla="*/ 0 h 15"/>
                  <a:gd name="T10" fmla="*/ 0 w 23"/>
                  <a:gd name="T11" fmla="*/ 0 h 15"/>
                  <a:gd name="T12" fmla="*/ 0 w 23"/>
                  <a:gd name="T13" fmla="*/ 0 h 15"/>
                  <a:gd name="T14" fmla="*/ 0 w 23"/>
                  <a:gd name="T15" fmla="*/ 0 h 15"/>
                  <a:gd name="T16" fmla="*/ 0 w 23"/>
                  <a:gd name="T17" fmla="*/ 0 h 15"/>
                  <a:gd name="T18" fmla="*/ 0 w 23"/>
                  <a:gd name="T19" fmla="*/ 0 h 15"/>
                  <a:gd name="T20" fmla="*/ 0 w 23"/>
                  <a:gd name="T21" fmla="*/ 0 h 15"/>
                  <a:gd name="T22" fmla="*/ 0 w 23"/>
                  <a:gd name="T23" fmla="*/ 0 h 15"/>
                  <a:gd name="T24" fmla="*/ 0 w 23"/>
                  <a:gd name="T25" fmla="*/ 0 h 15"/>
                  <a:gd name="T26" fmla="*/ 0 w 23"/>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15"/>
                  <a:gd name="T44" fmla="*/ 23 w 23"/>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15">
                    <a:moveTo>
                      <a:pt x="20" y="0"/>
                    </a:moveTo>
                    <a:lnTo>
                      <a:pt x="23" y="6"/>
                    </a:lnTo>
                    <a:lnTo>
                      <a:pt x="23" y="10"/>
                    </a:lnTo>
                    <a:lnTo>
                      <a:pt x="20" y="12"/>
                    </a:lnTo>
                    <a:lnTo>
                      <a:pt x="17" y="15"/>
                    </a:lnTo>
                    <a:lnTo>
                      <a:pt x="10" y="15"/>
                    </a:lnTo>
                    <a:lnTo>
                      <a:pt x="3" y="15"/>
                    </a:lnTo>
                    <a:lnTo>
                      <a:pt x="0" y="12"/>
                    </a:lnTo>
                    <a:lnTo>
                      <a:pt x="1" y="9"/>
                    </a:lnTo>
                    <a:lnTo>
                      <a:pt x="3" y="7"/>
                    </a:lnTo>
                    <a:lnTo>
                      <a:pt x="8" y="5"/>
                    </a:lnTo>
                    <a:lnTo>
                      <a:pt x="12" y="2"/>
                    </a:lnTo>
                    <a:lnTo>
                      <a:pt x="2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1" name="Freeform 150"/>
              <p:cNvSpPr>
                <a:spLocks/>
              </p:cNvSpPr>
              <p:nvPr/>
            </p:nvSpPr>
            <p:spPr bwMode="auto">
              <a:xfrm>
                <a:off x="5668" y="2534"/>
                <a:ext cx="25" cy="21"/>
              </a:xfrm>
              <a:custGeom>
                <a:avLst/>
                <a:gdLst>
                  <a:gd name="T0" fmla="*/ 0 w 65"/>
                  <a:gd name="T1" fmla="*/ 0 h 50"/>
                  <a:gd name="T2" fmla="*/ 0 w 65"/>
                  <a:gd name="T3" fmla="*/ 0 h 50"/>
                  <a:gd name="T4" fmla="*/ 0 w 65"/>
                  <a:gd name="T5" fmla="*/ 0 h 50"/>
                  <a:gd name="T6" fmla="*/ 0 w 65"/>
                  <a:gd name="T7" fmla="*/ 0 h 50"/>
                  <a:gd name="T8" fmla="*/ 0 w 65"/>
                  <a:gd name="T9" fmla="*/ 0 h 50"/>
                  <a:gd name="T10" fmla="*/ 0 w 65"/>
                  <a:gd name="T11" fmla="*/ 0 h 50"/>
                  <a:gd name="T12" fmla="*/ 0 w 65"/>
                  <a:gd name="T13" fmla="*/ 0 h 50"/>
                  <a:gd name="T14" fmla="*/ 0 w 65"/>
                  <a:gd name="T15" fmla="*/ 0 h 50"/>
                  <a:gd name="T16" fmla="*/ 0 w 65"/>
                  <a:gd name="T17" fmla="*/ 0 h 50"/>
                  <a:gd name="T18" fmla="*/ 0 w 65"/>
                  <a:gd name="T19" fmla="*/ 0 h 50"/>
                  <a:gd name="T20" fmla="*/ 0 w 65"/>
                  <a:gd name="T21" fmla="*/ 0 h 50"/>
                  <a:gd name="T22" fmla="*/ 0 w 65"/>
                  <a:gd name="T23" fmla="*/ 0 h 50"/>
                  <a:gd name="T24" fmla="*/ 0 w 65"/>
                  <a:gd name="T25" fmla="*/ 0 h 50"/>
                  <a:gd name="T26" fmla="*/ 0 w 65"/>
                  <a:gd name="T27" fmla="*/ 0 h 50"/>
                  <a:gd name="T28" fmla="*/ 0 w 65"/>
                  <a:gd name="T29" fmla="*/ 0 h 50"/>
                  <a:gd name="T30" fmla="*/ 0 w 65"/>
                  <a:gd name="T31" fmla="*/ 0 h 50"/>
                  <a:gd name="T32" fmla="*/ 0 w 65"/>
                  <a:gd name="T33" fmla="*/ 0 h 50"/>
                  <a:gd name="T34" fmla="*/ 0 w 65"/>
                  <a:gd name="T35" fmla="*/ 0 h 50"/>
                  <a:gd name="T36" fmla="*/ 0 w 65"/>
                  <a:gd name="T37" fmla="*/ 0 h 50"/>
                  <a:gd name="T38" fmla="*/ 0 w 65"/>
                  <a:gd name="T39" fmla="*/ 0 h 50"/>
                  <a:gd name="T40" fmla="*/ 0 w 65"/>
                  <a:gd name="T41" fmla="*/ 0 h 50"/>
                  <a:gd name="T42" fmla="*/ 0 w 65"/>
                  <a:gd name="T43" fmla="*/ 0 h 50"/>
                  <a:gd name="T44" fmla="*/ 0 w 65"/>
                  <a:gd name="T45" fmla="*/ 0 h 50"/>
                  <a:gd name="T46" fmla="*/ 0 w 65"/>
                  <a:gd name="T47" fmla="*/ 0 h 50"/>
                  <a:gd name="T48" fmla="*/ 0 w 65"/>
                  <a:gd name="T49" fmla="*/ 0 h 50"/>
                  <a:gd name="T50" fmla="*/ 0 w 65"/>
                  <a:gd name="T51" fmla="*/ 0 h 50"/>
                  <a:gd name="T52" fmla="*/ 0 w 65"/>
                  <a:gd name="T53" fmla="*/ 0 h 50"/>
                  <a:gd name="T54" fmla="*/ 0 w 65"/>
                  <a:gd name="T55" fmla="*/ 0 h 5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5"/>
                  <a:gd name="T85" fmla="*/ 0 h 50"/>
                  <a:gd name="T86" fmla="*/ 65 w 65"/>
                  <a:gd name="T87" fmla="*/ 50 h 5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5" h="50">
                    <a:moveTo>
                      <a:pt x="45" y="0"/>
                    </a:moveTo>
                    <a:lnTo>
                      <a:pt x="49" y="1"/>
                    </a:lnTo>
                    <a:lnTo>
                      <a:pt x="53" y="2"/>
                    </a:lnTo>
                    <a:lnTo>
                      <a:pt x="57" y="2"/>
                    </a:lnTo>
                    <a:lnTo>
                      <a:pt x="61" y="0"/>
                    </a:lnTo>
                    <a:lnTo>
                      <a:pt x="64" y="4"/>
                    </a:lnTo>
                    <a:lnTo>
                      <a:pt x="65" y="11"/>
                    </a:lnTo>
                    <a:lnTo>
                      <a:pt x="64" y="17"/>
                    </a:lnTo>
                    <a:lnTo>
                      <a:pt x="65" y="22"/>
                    </a:lnTo>
                    <a:lnTo>
                      <a:pt x="59" y="27"/>
                    </a:lnTo>
                    <a:lnTo>
                      <a:pt x="51" y="33"/>
                    </a:lnTo>
                    <a:lnTo>
                      <a:pt x="43" y="39"/>
                    </a:lnTo>
                    <a:lnTo>
                      <a:pt x="37" y="44"/>
                    </a:lnTo>
                    <a:lnTo>
                      <a:pt x="27" y="48"/>
                    </a:lnTo>
                    <a:lnTo>
                      <a:pt x="19" y="50"/>
                    </a:lnTo>
                    <a:lnTo>
                      <a:pt x="13" y="49"/>
                    </a:lnTo>
                    <a:lnTo>
                      <a:pt x="9" y="49"/>
                    </a:lnTo>
                    <a:lnTo>
                      <a:pt x="3" y="47"/>
                    </a:lnTo>
                    <a:lnTo>
                      <a:pt x="0" y="45"/>
                    </a:lnTo>
                    <a:lnTo>
                      <a:pt x="3" y="38"/>
                    </a:lnTo>
                    <a:lnTo>
                      <a:pt x="9" y="32"/>
                    </a:lnTo>
                    <a:lnTo>
                      <a:pt x="15" y="27"/>
                    </a:lnTo>
                    <a:lnTo>
                      <a:pt x="22" y="22"/>
                    </a:lnTo>
                    <a:lnTo>
                      <a:pt x="28" y="17"/>
                    </a:lnTo>
                    <a:lnTo>
                      <a:pt x="34" y="12"/>
                    </a:lnTo>
                    <a:lnTo>
                      <a:pt x="40" y="5"/>
                    </a:lnTo>
                    <a:lnTo>
                      <a:pt x="4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2" name="Freeform 151"/>
              <p:cNvSpPr>
                <a:spLocks/>
              </p:cNvSpPr>
              <p:nvPr/>
            </p:nvSpPr>
            <p:spPr bwMode="auto">
              <a:xfrm>
                <a:off x="5769" y="2536"/>
                <a:ext cx="195" cy="26"/>
              </a:xfrm>
              <a:custGeom>
                <a:avLst/>
                <a:gdLst>
                  <a:gd name="T0" fmla="*/ 0 w 476"/>
                  <a:gd name="T1" fmla="*/ 0 h 61"/>
                  <a:gd name="T2" fmla="*/ 0 w 476"/>
                  <a:gd name="T3" fmla="*/ 0 h 61"/>
                  <a:gd name="T4" fmla="*/ 0 w 476"/>
                  <a:gd name="T5" fmla="*/ 0 h 61"/>
                  <a:gd name="T6" fmla="*/ 0 w 476"/>
                  <a:gd name="T7" fmla="*/ 0 h 61"/>
                  <a:gd name="T8" fmla="*/ 0 w 476"/>
                  <a:gd name="T9" fmla="*/ 0 h 61"/>
                  <a:gd name="T10" fmla="*/ 0 w 476"/>
                  <a:gd name="T11" fmla="*/ 0 h 61"/>
                  <a:gd name="T12" fmla="*/ 0 w 476"/>
                  <a:gd name="T13" fmla="*/ 0 h 61"/>
                  <a:gd name="T14" fmla="*/ 0 w 476"/>
                  <a:gd name="T15" fmla="*/ 0 h 61"/>
                  <a:gd name="T16" fmla="*/ 0 w 476"/>
                  <a:gd name="T17" fmla="*/ 0 h 61"/>
                  <a:gd name="T18" fmla="*/ 0 w 476"/>
                  <a:gd name="T19" fmla="*/ 0 h 61"/>
                  <a:gd name="T20" fmla="*/ 0 w 476"/>
                  <a:gd name="T21" fmla="*/ 0 h 61"/>
                  <a:gd name="T22" fmla="*/ 0 w 476"/>
                  <a:gd name="T23" fmla="*/ 0 h 61"/>
                  <a:gd name="T24" fmla="*/ 0 w 476"/>
                  <a:gd name="T25" fmla="*/ 0 h 61"/>
                  <a:gd name="T26" fmla="*/ 0 w 476"/>
                  <a:gd name="T27" fmla="*/ 0 h 61"/>
                  <a:gd name="T28" fmla="*/ 0 w 476"/>
                  <a:gd name="T29" fmla="*/ 0 h 61"/>
                  <a:gd name="T30" fmla="*/ 0 w 476"/>
                  <a:gd name="T31" fmla="*/ 0 h 61"/>
                  <a:gd name="T32" fmla="*/ 0 w 476"/>
                  <a:gd name="T33" fmla="*/ 0 h 61"/>
                  <a:gd name="T34" fmla="*/ 0 w 476"/>
                  <a:gd name="T35" fmla="*/ 0 h 61"/>
                  <a:gd name="T36" fmla="*/ 0 w 476"/>
                  <a:gd name="T37" fmla="*/ 0 h 61"/>
                  <a:gd name="T38" fmla="*/ 0 w 476"/>
                  <a:gd name="T39" fmla="*/ 0 h 61"/>
                  <a:gd name="T40" fmla="*/ 0 w 476"/>
                  <a:gd name="T41" fmla="*/ 0 h 61"/>
                  <a:gd name="T42" fmla="*/ 0 w 476"/>
                  <a:gd name="T43" fmla="*/ 0 h 61"/>
                  <a:gd name="T44" fmla="*/ 0 w 476"/>
                  <a:gd name="T45" fmla="*/ 0 h 61"/>
                  <a:gd name="T46" fmla="*/ 0 w 476"/>
                  <a:gd name="T47" fmla="*/ 0 h 61"/>
                  <a:gd name="T48" fmla="*/ 0 w 476"/>
                  <a:gd name="T49" fmla="*/ 0 h 61"/>
                  <a:gd name="T50" fmla="*/ 0 w 476"/>
                  <a:gd name="T51" fmla="*/ 0 h 61"/>
                  <a:gd name="T52" fmla="*/ 0 w 476"/>
                  <a:gd name="T53" fmla="*/ 0 h 61"/>
                  <a:gd name="T54" fmla="*/ 0 w 476"/>
                  <a:gd name="T55" fmla="*/ 0 h 61"/>
                  <a:gd name="T56" fmla="*/ 0 w 476"/>
                  <a:gd name="T57" fmla="*/ 0 h 61"/>
                  <a:gd name="T58" fmla="*/ 0 w 476"/>
                  <a:gd name="T59" fmla="*/ 0 h 61"/>
                  <a:gd name="T60" fmla="*/ 0 w 476"/>
                  <a:gd name="T61" fmla="*/ 0 h 61"/>
                  <a:gd name="T62" fmla="*/ 0 w 476"/>
                  <a:gd name="T63" fmla="*/ 0 h 61"/>
                  <a:gd name="T64" fmla="*/ 0 w 476"/>
                  <a:gd name="T65" fmla="*/ 0 h 61"/>
                  <a:gd name="T66" fmla="*/ 0 w 476"/>
                  <a:gd name="T67" fmla="*/ 0 h 61"/>
                  <a:gd name="T68" fmla="*/ 0 w 476"/>
                  <a:gd name="T69" fmla="*/ 0 h 61"/>
                  <a:gd name="T70" fmla="*/ 0 w 476"/>
                  <a:gd name="T71" fmla="*/ 0 h 61"/>
                  <a:gd name="T72" fmla="*/ 0 w 476"/>
                  <a:gd name="T73" fmla="*/ 0 h 61"/>
                  <a:gd name="T74" fmla="*/ 0 w 476"/>
                  <a:gd name="T75" fmla="*/ 0 h 61"/>
                  <a:gd name="T76" fmla="*/ 0 w 476"/>
                  <a:gd name="T77" fmla="*/ 0 h 61"/>
                  <a:gd name="T78" fmla="*/ 0 w 476"/>
                  <a:gd name="T79" fmla="*/ 0 h 61"/>
                  <a:gd name="T80" fmla="*/ 0 w 476"/>
                  <a:gd name="T81" fmla="*/ 0 h 61"/>
                  <a:gd name="T82" fmla="*/ 0 w 476"/>
                  <a:gd name="T83" fmla="*/ 0 h 61"/>
                  <a:gd name="T84" fmla="*/ 0 w 476"/>
                  <a:gd name="T85" fmla="*/ 0 h 61"/>
                  <a:gd name="T86" fmla="*/ 0 w 476"/>
                  <a:gd name="T87" fmla="*/ 0 h 61"/>
                  <a:gd name="T88" fmla="*/ 0 w 476"/>
                  <a:gd name="T89" fmla="*/ 0 h 61"/>
                  <a:gd name="T90" fmla="*/ 0 w 476"/>
                  <a:gd name="T91" fmla="*/ 0 h 61"/>
                  <a:gd name="T92" fmla="*/ 0 w 476"/>
                  <a:gd name="T93" fmla="*/ 0 h 61"/>
                  <a:gd name="T94" fmla="*/ 0 w 476"/>
                  <a:gd name="T95" fmla="*/ 0 h 61"/>
                  <a:gd name="T96" fmla="*/ 0 w 476"/>
                  <a:gd name="T97" fmla="*/ 0 h 61"/>
                  <a:gd name="T98" fmla="*/ 0 w 476"/>
                  <a:gd name="T99" fmla="*/ 0 h 61"/>
                  <a:gd name="T100" fmla="*/ 0 w 476"/>
                  <a:gd name="T101" fmla="*/ 0 h 61"/>
                  <a:gd name="T102" fmla="*/ 0 w 476"/>
                  <a:gd name="T103" fmla="*/ 0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6"/>
                  <a:gd name="T157" fmla="*/ 0 h 61"/>
                  <a:gd name="T158" fmla="*/ 476 w 476"/>
                  <a:gd name="T159" fmla="*/ 61 h 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6" h="61">
                    <a:moveTo>
                      <a:pt x="348" y="0"/>
                    </a:moveTo>
                    <a:lnTo>
                      <a:pt x="356" y="0"/>
                    </a:lnTo>
                    <a:lnTo>
                      <a:pt x="365" y="1"/>
                    </a:lnTo>
                    <a:lnTo>
                      <a:pt x="372" y="3"/>
                    </a:lnTo>
                    <a:lnTo>
                      <a:pt x="381" y="5"/>
                    </a:lnTo>
                    <a:lnTo>
                      <a:pt x="389" y="8"/>
                    </a:lnTo>
                    <a:lnTo>
                      <a:pt x="396" y="11"/>
                    </a:lnTo>
                    <a:lnTo>
                      <a:pt x="404" y="13"/>
                    </a:lnTo>
                    <a:lnTo>
                      <a:pt x="412" y="18"/>
                    </a:lnTo>
                    <a:lnTo>
                      <a:pt x="419" y="21"/>
                    </a:lnTo>
                    <a:lnTo>
                      <a:pt x="427" y="25"/>
                    </a:lnTo>
                    <a:lnTo>
                      <a:pt x="434" y="28"/>
                    </a:lnTo>
                    <a:lnTo>
                      <a:pt x="442" y="32"/>
                    </a:lnTo>
                    <a:lnTo>
                      <a:pt x="450" y="34"/>
                    </a:lnTo>
                    <a:lnTo>
                      <a:pt x="459" y="38"/>
                    </a:lnTo>
                    <a:lnTo>
                      <a:pt x="467" y="41"/>
                    </a:lnTo>
                    <a:lnTo>
                      <a:pt x="476" y="43"/>
                    </a:lnTo>
                    <a:lnTo>
                      <a:pt x="471" y="50"/>
                    </a:lnTo>
                    <a:lnTo>
                      <a:pt x="467" y="55"/>
                    </a:lnTo>
                    <a:lnTo>
                      <a:pt x="461" y="59"/>
                    </a:lnTo>
                    <a:lnTo>
                      <a:pt x="455" y="61"/>
                    </a:lnTo>
                    <a:lnTo>
                      <a:pt x="447" y="61"/>
                    </a:lnTo>
                    <a:lnTo>
                      <a:pt x="439" y="60"/>
                    </a:lnTo>
                    <a:lnTo>
                      <a:pt x="430" y="58"/>
                    </a:lnTo>
                    <a:lnTo>
                      <a:pt x="422" y="56"/>
                    </a:lnTo>
                    <a:lnTo>
                      <a:pt x="411" y="52"/>
                    </a:lnTo>
                    <a:lnTo>
                      <a:pt x="402" y="49"/>
                    </a:lnTo>
                    <a:lnTo>
                      <a:pt x="392" y="45"/>
                    </a:lnTo>
                    <a:lnTo>
                      <a:pt x="383" y="42"/>
                    </a:lnTo>
                    <a:lnTo>
                      <a:pt x="372" y="39"/>
                    </a:lnTo>
                    <a:lnTo>
                      <a:pt x="364" y="37"/>
                    </a:lnTo>
                    <a:lnTo>
                      <a:pt x="355" y="35"/>
                    </a:lnTo>
                    <a:lnTo>
                      <a:pt x="348" y="36"/>
                    </a:lnTo>
                    <a:lnTo>
                      <a:pt x="337" y="37"/>
                    </a:lnTo>
                    <a:lnTo>
                      <a:pt x="327" y="39"/>
                    </a:lnTo>
                    <a:lnTo>
                      <a:pt x="316" y="42"/>
                    </a:lnTo>
                    <a:lnTo>
                      <a:pt x="306" y="44"/>
                    </a:lnTo>
                    <a:lnTo>
                      <a:pt x="295" y="46"/>
                    </a:lnTo>
                    <a:lnTo>
                      <a:pt x="284" y="49"/>
                    </a:lnTo>
                    <a:lnTo>
                      <a:pt x="274" y="50"/>
                    </a:lnTo>
                    <a:lnTo>
                      <a:pt x="263" y="52"/>
                    </a:lnTo>
                    <a:lnTo>
                      <a:pt x="253" y="53"/>
                    </a:lnTo>
                    <a:lnTo>
                      <a:pt x="241" y="54"/>
                    </a:lnTo>
                    <a:lnTo>
                      <a:pt x="231" y="54"/>
                    </a:lnTo>
                    <a:lnTo>
                      <a:pt x="220" y="54"/>
                    </a:lnTo>
                    <a:lnTo>
                      <a:pt x="209" y="52"/>
                    </a:lnTo>
                    <a:lnTo>
                      <a:pt x="199" y="51"/>
                    </a:lnTo>
                    <a:lnTo>
                      <a:pt x="188" y="48"/>
                    </a:lnTo>
                    <a:lnTo>
                      <a:pt x="179" y="43"/>
                    </a:lnTo>
                    <a:lnTo>
                      <a:pt x="177" y="46"/>
                    </a:lnTo>
                    <a:lnTo>
                      <a:pt x="175" y="51"/>
                    </a:lnTo>
                    <a:lnTo>
                      <a:pt x="161" y="46"/>
                    </a:lnTo>
                    <a:lnTo>
                      <a:pt x="151" y="43"/>
                    </a:lnTo>
                    <a:lnTo>
                      <a:pt x="139" y="42"/>
                    </a:lnTo>
                    <a:lnTo>
                      <a:pt x="127" y="43"/>
                    </a:lnTo>
                    <a:lnTo>
                      <a:pt x="116" y="44"/>
                    </a:lnTo>
                    <a:lnTo>
                      <a:pt x="104" y="47"/>
                    </a:lnTo>
                    <a:lnTo>
                      <a:pt x="94" y="49"/>
                    </a:lnTo>
                    <a:lnTo>
                      <a:pt x="84" y="53"/>
                    </a:lnTo>
                    <a:lnTo>
                      <a:pt x="72" y="56"/>
                    </a:lnTo>
                    <a:lnTo>
                      <a:pt x="62" y="59"/>
                    </a:lnTo>
                    <a:lnTo>
                      <a:pt x="50" y="60"/>
                    </a:lnTo>
                    <a:lnTo>
                      <a:pt x="40" y="61"/>
                    </a:lnTo>
                    <a:lnTo>
                      <a:pt x="29" y="61"/>
                    </a:lnTo>
                    <a:lnTo>
                      <a:pt x="20" y="59"/>
                    </a:lnTo>
                    <a:lnTo>
                      <a:pt x="9" y="54"/>
                    </a:lnTo>
                    <a:lnTo>
                      <a:pt x="0" y="49"/>
                    </a:lnTo>
                    <a:lnTo>
                      <a:pt x="5" y="44"/>
                    </a:lnTo>
                    <a:lnTo>
                      <a:pt x="12" y="40"/>
                    </a:lnTo>
                    <a:lnTo>
                      <a:pt x="20" y="36"/>
                    </a:lnTo>
                    <a:lnTo>
                      <a:pt x="28" y="33"/>
                    </a:lnTo>
                    <a:lnTo>
                      <a:pt x="36" y="31"/>
                    </a:lnTo>
                    <a:lnTo>
                      <a:pt x="45" y="30"/>
                    </a:lnTo>
                    <a:lnTo>
                      <a:pt x="53" y="28"/>
                    </a:lnTo>
                    <a:lnTo>
                      <a:pt x="64" y="28"/>
                    </a:lnTo>
                    <a:lnTo>
                      <a:pt x="72" y="26"/>
                    </a:lnTo>
                    <a:lnTo>
                      <a:pt x="82" y="25"/>
                    </a:lnTo>
                    <a:lnTo>
                      <a:pt x="90" y="24"/>
                    </a:lnTo>
                    <a:lnTo>
                      <a:pt x="100" y="24"/>
                    </a:lnTo>
                    <a:lnTo>
                      <a:pt x="108" y="23"/>
                    </a:lnTo>
                    <a:lnTo>
                      <a:pt x="118" y="22"/>
                    </a:lnTo>
                    <a:lnTo>
                      <a:pt x="126" y="20"/>
                    </a:lnTo>
                    <a:lnTo>
                      <a:pt x="136" y="19"/>
                    </a:lnTo>
                    <a:lnTo>
                      <a:pt x="148" y="22"/>
                    </a:lnTo>
                    <a:lnTo>
                      <a:pt x="161" y="24"/>
                    </a:lnTo>
                    <a:lnTo>
                      <a:pt x="172" y="26"/>
                    </a:lnTo>
                    <a:lnTo>
                      <a:pt x="185" y="28"/>
                    </a:lnTo>
                    <a:lnTo>
                      <a:pt x="198" y="29"/>
                    </a:lnTo>
                    <a:lnTo>
                      <a:pt x="209" y="30"/>
                    </a:lnTo>
                    <a:lnTo>
                      <a:pt x="221" y="30"/>
                    </a:lnTo>
                    <a:lnTo>
                      <a:pt x="235" y="30"/>
                    </a:lnTo>
                    <a:lnTo>
                      <a:pt x="245" y="28"/>
                    </a:lnTo>
                    <a:lnTo>
                      <a:pt x="257" y="27"/>
                    </a:lnTo>
                    <a:lnTo>
                      <a:pt x="270" y="24"/>
                    </a:lnTo>
                    <a:lnTo>
                      <a:pt x="282" y="22"/>
                    </a:lnTo>
                    <a:lnTo>
                      <a:pt x="293" y="18"/>
                    </a:lnTo>
                    <a:lnTo>
                      <a:pt x="305" y="14"/>
                    </a:lnTo>
                    <a:lnTo>
                      <a:pt x="317" y="10"/>
                    </a:lnTo>
                    <a:lnTo>
                      <a:pt x="329" y="5"/>
                    </a:lnTo>
                    <a:lnTo>
                      <a:pt x="333" y="4"/>
                    </a:lnTo>
                    <a:lnTo>
                      <a:pt x="338" y="4"/>
                    </a:lnTo>
                    <a:lnTo>
                      <a:pt x="343" y="4"/>
                    </a:lnTo>
                    <a:lnTo>
                      <a:pt x="34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3" name="Freeform 152"/>
              <p:cNvSpPr>
                <a:spLocks/>
              </p:cNvSpPr>
              <p:nvPr/>
            </p:nvSpPr>
            <p:spPr bwMode="auto">
              <a:xfrm>
                <a:off x="5525" y="2541"/>
                <a:ext cx="146" cy="42"/>
              </a:xfrm>
              <a:custGeom>
                <a:avLst/>
                <a:gdLst>
                  <a:gd name="T0" fmla="*/ 0 w 337"/>
                  <a:gd name="T1" fmla="*/ 0 h 100"/>
                  <a:gd name="T2" fmla="*/ 0 w 337"/>
                  <a:gd name="T3" fmla="*/ 0 h 100"/>
                  <a:gd name="T4" fmla="*/ 0 w 337"/>
                  <a:gd name="T5" fmla="*/ 0 h 100"/>
                  <a:gd name="T6" fmla="*/ 0 w 337"/>
                  <a:gd name="T7" fmla="*/ 0 h 100"/>
                  <a:gd name="T8" fmla="*/ 0 w 337"/>
                  <a:gd name="T9" fmla="*/ 0 h 100"/>
                  <a:gd name="T10" fmla="*/ 0 w 337"/>
                  <a:gd name="T11" fmla="*/ 0 h 100"/>
                  <a:gd name="T12" fmla="*/ 0 w 337"/>
                  <a:gd name="T13" fmla="*/ 0 h 100"/>
                  <a:gd name="T14" fmla="*/ 0 w 337"/>
                  <a:gd name="T15" fmla="*/ 0 h 100"/>
                  <a:gd name="T16" fmla="*/ 0 w 337"/>
                  <a:gd name="T17" fmla="*/ 0 h 100"/>
                  <a:gd name="T18" fmla="*/ 0 w 337"/>
                  <a:gd name="T19" fmla="*/ 0 h 100"/>
                  <a:gd name="T20" fmla="*/ 0 w 337"/>
                  <a:gd name="T21" fmla="*/ 0 h 100"/>
                  <a:gd name="T22" fmla="*/ 0 w 337"/>
                  <a:gd name="T23" fmla="*/ 0 h 100"/>
                  <a:gd name="T24" fmla="*/ 0 w 337"/>
                  <a:gd name="T25" fmla="*/ 0 h 100"/>
                  <a:gd name="T26" fmla="*/ 0 w 337"/>
                  <a:gd name="T27" fmla="*/ 0 h 100"/>
                  <a:gd name="T28" fmla="*/ 0 w 337"/>
                  <a:gd name="T29" fmla="*/ 0 h 100"/>
                  <a:gd name="T30" fmla="*/ 0 w 337"/>
                  <a:gd name="T31" fmla="*/ 0 h 100"/>
                  <a:gd name="T32" fmla="*/ 0 w 337"/>
                  <a:gd name="T33" fmla="*/ 0 h 100"/>
                  <a:gd name="T34" fmla="*/ 0 w 337"/>
                  <a:gd name="T35" fmla="*/ 0 h 100"/>
                  <a:gd name="T36" fmla="*/ 0 w 337"/>
                  <a:gd name="T37" fmla="*/ 0 h 100"/>
                  <a:gd name="T38" fmla="*/ 0 w 337"/>
                  <a:gd name="T39" fmla="*/ 0 h 100"/>
                  <a:gd name="T40" fmla="*/ 0 w 337"/>
                  <a:gd name="T41" fmla="*/ 0 h 100"/>
                  <a:gd name="T42" fmla="*/ 0 w 337"/>
                  <a:gd name="T43" fmla="*/ 0 h 100"/>
                  <a:gd name="T44" fmla="*/ 0 w 337"/>
                  <a:gd name="T45" fmla="*/ 0 h 100"/>
                  <a:gd name="T46" fmla="*/ 0 w 337"/>
                  <a:gd name="T47" fmla="*/ 0 h 100"/>
                  <a:gd name="T48" fmla="*/ 0 w 337"/>
                  <a:gd name="T49" fmla="*/ 0 h 100"/>
                  <a:gd name="T50" fmla="*/ 0 w 337"/>
                  <a:gd name="T51" fmla="*/ 0 h 100"/>
                  <a:gd name="T52" fmla="*/ 0 w 337"/>
                  <a:gd name="T53" fmla="*/ 0 h 100"/>
                  <a:gd name="T54" fmla="*/ 0 w 337"/>
                  <a:gd name="T55" fmla="*/ 0 h 100"/>
                  <a:gd name="T56" fmla="*/ 0 w 337"/>
                  <a:gd name="T57" fmla="*/ 0 h 100"/>
                  <a:gd name="T58" fmla="*/ 0 w 337"/>
                  <a:gd name="T59" fmla="*/ 0 h 100"/>
                  <a:gd name="T60" fmla="*/ 0 w 337"/>
                  <a:gd name="T61" fmla="*/ 0 h 100"/>
                  <a:gd name="T62" fmla="*/ 0 w 337"/>
                  <a:gd name="T63" fmla="*/ 0 h 100"/>
                  <a:gd name="T64" fmla="*/ 0 w 337"/>
                  <a:gd name="T65" fmla="*/ 0 h 100"/>
                  <a:gd name="T66" fmla="*/ 0 w 337"/>
                  <a:gd name="T67" fmla="*/ 0 h 100"/>
                  <a:gd name="T68" fmla="*/ 0 w 337"/>
                  <a:gd name="T69" fmla="*/ 0 h 100"/>
                  <a:gd name="T70" fmla="*/ 0 w 337"/>
                  <a:gd name="T71" fmla="*/ 0 h 100"/>
                  <a:gd name="T72" fmla="*/ 0 w 337"/>
                  <a:gd name="T73" fmla="*/ 0 h 100"/>
                  <a:gd name="T74" fmla="*/ 0 w 337"/>
                  <a:gd name="T75" fmla="*/ 0 h 100"/>
                  <a:gd name="T76" fmla="*/ 0 w 337"/>
                  <a:gd name="T77" fmla="*/ 0 h 100"/>
                  <a:gd name="T78" fmla="*/ 0 w 337"/>
                  <a:gd name="T79" fmla="*/ 0 h 100"/>
                  <a:gd name="T80" fmla="*/ 0 w 337"/>
                  <a:gd name="T81" fmla="*/ 0 h 100"/>
                  <a:gd name="T82" fmla="*/ 0 w 337"/>
                  <a:gd name="T83" fmla="*/ 0 h 100"/>
                  <a:gd name="T84" fmla="*/ 0 w 337"/>
                  <a:gd name="T85" fmla="*/ 0 h 100"/>
                  <a:gd name="T86" fmla="*/ 0 w 337"/>
                  <a:gd name="T87" fmla="*/ 0 h 100"/>
                  <a:gd name="T88" fmla="*/ 0 w 337"/>
                  <a:gd name="T89" fmla="*/ 0 h 100"/>
                  <a:gd name="T90" fmla="*/ 0 w 337"/>
                  <a:gd name="T91" fmla="*/ 0 h 100"/>
                  <a:gd name="T92" fmla="*/ 0 w 337"/>
                  <a:gd name="T93" fmla="*/ 0 h 100"/>
                  <a:gd name="T94" fmla="*/ 0 w 337"/>
                  <a:gd name="T95" fmla="*/ 0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00"/>
                  <a:gd name="T146" fmla="*/ 337 w 337"/>
                  <a:gd name="T147" fmla="*/ 100 h 1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00">
                    <a:moveTo>
                      <a:pt x="124" y="0"/>
                    </a:moveTo>
                    <a:lnTo>
                      <a:pt x="136" y="2"/>
                    </a:lnTo>
                    <a:lnTo>
                      <a:pt x="149" y="7"/>
                    </a:lnTo>
                    <a:lnTo>
                      <a:pt x="162" y="12"/>
                    </a:lnTo>
                    <a:lnTo>
                      <a:pt x="175" y="16"/>
                    </a:lnTo>
                    <a:lnTo>
                      <a:pt x="188" y="19"/>
                    </a:lnTo>
                    <a:lnTo>
                      <a:pt x="202" y="21"/>
                    </a:lnTo>
                    <a:lnTo>
                      <a:pt x="214" y="25"/>
                    </a:lnTo>
                    <a:lnTo>
                      <a:pt x="229" y="29"/>
                    </a:lnTo>
                    <a:lnTo>
                      <a:pt x="241" y="31"/>
                    </a:lnTo>
                    <a:lnTo>
                      <a:pt x="254" y="33"/>
                    </a:lnTo>
                    <a:lnTo>
                      <a:pt x="268" y="36"/>
                    </a:lnTo>
                    <a:lnTo>
                      <a:pt x="282" y="38"/>
                    </a:lnTo>
                    <a:lnTo>
                      <a:pt x="295" y="41"/>
                    </a:lnTo>
                    <a:lnTo>
                      <a:pt x="308" y="43"/>
                    </a:lnTo>
                    <a:lnTo>
                      <a:pt x="323" y="46"/>
                    </a:lnTo>
                    <a:lnTo>
                      <a:pt x="337" y="49"/>
                    </a:lnTo>
                    <a:lnTo>
                      <a:pt x="330" y="51"/>
                    </a:lnTo>
                    <a:lnTo>
                      <a:pt x="324" y="54"/>
                    </a:lnTo>
                    <a:lnTo>
                      <a:pt x="316" y="57"/>
                    </a:lnTo>
                    <a:lnTo>
                      <a:pt x="309" y="59"/>
                    </a:lnTo>
                    <a:lnTo>
                      <a:pt x="303" y="60"/>
                    </a:lnTo>
                    <a:lnTo>
                      <a:pt x="296" y="62"/>
                    </a:lnTo>
                    <a:lnTo>
                      <a:pt x="288" y="63"/>
                    </a:lnTo>
                    <a:lnTo>
                      <a:pt x="282" y="65"/>
                    </a:lnTo>
                    <a:lnTo>
                      <a:pt x="274" y="65"/>
                    </a:lnTo>
                    <a:lnTo>
                      <a:pt x="268" y="66"/>
                    </a:lnTo>
                    <a:lnTo>
                      <a:pt x="259" y="66"/>
                    </a:lnTo>
                    <a:lnTo>
                      <a:pt x="252" y="66"/>
                    </a:lnTo>
                    <a:lnTo>
                      <a:pt x="245" y="65"/>
                    </a:lnTo>
                    <a:lnTo>
                      <a:pt x="238" y="65"/>
                    </a:lnTo>
                    <a:lnTo>
                      <a:pt x="230" y="64"/>
                    </a:lnTo>
                    <a:lnTo>
                      <a:pt x="223" y="64"/>
                    </a:lnTo>
                    <a:lnTo>
                      <a:pt x="228" y="67"/>
                    </a:lnTo>
                    <a:lnTo>
                      <a:pt x="232" y="70"/>
                    </a:lnTo>
                    <a:lnTo>
                      <a:pt x="239" y="73"/>
                    </a:lnTo>
                    <a:lnTo>
                      <a:pt x="246" y="76"/>
                    </a:lnTo>
                    <a:lnTo>
                      <a:pt x="251" y="78"/>
                    </a:lnTo>
                    <a:lnTo>
                      <a:pt x="258" y="79"/>
                    </a:lnTo>
                    <a:lnTo>
                      <a:pt x="264" y="81"/>
                    </a:lnTo>
                    <a:lnTo>
                      <a:pt x="270" y="83"/>
                    </a:lnTo>
                    <a:lnTo>
                      <a:pt x="264" y="86"/>
                    </a:lnTo>
                    <a:lnTo>
                      <a:pt x="257" y="89"/>
                    </a:lnTo>
                    <a:lnTo>
                      <a:pt x="249" y="89"/>
                    </a:lnTo>
                    <a:lnTo>
                      <a:pt x="242" y="90"/>
                    </a:lnTo>
                    <a:lnTo>
                      <a:pt x="234" y="89"/>
                    </a:lnTo>
                    <a:lnTo>
                      <a:pt x="227" y="88"/>
                    </a:lnTo>
                    <a:lnTo>
                      <a:pt x="219" y="85"/>
                    </a:lnTo>
                    <a:lnTo>
                      <a:pt x="212" y="82"/>
                    </a:lnTo>
                    <a:lnTo>
                      <a:pt x="203" y="78"/>
                    </a:lnTo>
                    <a:lnTo>
                      <a:pt x="195" y="74"/>
                    </a:lnTo>
                    <a:lnTo>
                      <a:pt x="188" y="69"/>
                    </a:lnTo>
                    <a:lnTo>
                      <a:pt x="180" y="64"/>
                    </a:lnTo>
                    <a:lnTo>
                      <a:pt x="172" y="59"/>
                    </a:lnTo>
                    <a:lnTo>
                      <a:pt x="166" y="55"/>
                    </a:lnTo>
                    <a:lnTo>
                      <a:pt x="157" y="50"/>
                    </a:lnTo>
                    <a:lnTo>
                      <a:pt x="152" y="45"/>
                    </a:lnTo>
                    <a:lnTo>
                      <a:pt x="141" y="41"/>
                    </a:lnTo>
                    <a:lnTo>
                      <a:pt x="134" y="40"/>
                    </a:lnTo>
                    <a:lnTo>
                      <a:pt x="129" y="40"/>
                    </a:lnTo>
                    <a:lnTo>
                      <a:pt x="127" y="41"/>
                    </a:lnTo>
                    <a:lnTo>
                      <a:pt x="126" y="48"/>
                    </a:lnTo>
                    <a:lnTo>
                      <a:pt x="131" y="57"/>
                    </a:lnTo>
                    <a:lnTo>
                      <a:pt x="134" y="60"/>
                    </a:lnTo>
                    <a:lnTo>
                      <a:pt x="138" y="66"/>
                    </a:lnTo>
                    <a:lnTo>
                      <a:pt x="144" y="71"/>
                    </a:lnTo>
                    <a:lnTo>
                      <a:pt x="150" y="76"/>
                    </a:lnTo>
                    <a:lnTo>
                      <a:pt x="155" y="79"/>
                    </a:lnTo>
                    <a:lnTo>
                      <a:pt x="161" y="84"/>
                    </a:lnTo>
                    <a:lnTo>
                      <a:pt x="166" y="87"/>
                    </a:lnTo>
                    <a:lnTo>
                      <a:pt x="172" y="90"/>
                    </a:lnTo>
                    <a:lnTo>
                      <a:pt x="165" y="94"/>
                    </a:lnTo>
                    <a:lnTo>
                      <a:pt x="157" y="96"/>
                    </a:lnTo>
                    <a:lnTo>
                      <a:pt x="151" y="96"/>
                    </a:lnTo>
                    <a:lnTo>
                      <a:pt x="146" y="96"/>
                    </a:lnTo>
                    <a:lnTo>
                      <a:pt x="140" y="94"/>
                    </a:lnTo>
                    <a:lnTo>
                      <a:pt x="135" y="91"/>
                    </a:lnTo>
                    <a:lnTo>
                      <a:pt x="130" y="88"/>
                    </a:lnTo>
                    <a:lnTo>
                      <a:pt x="126" y="84"/>
                    </a:lnTo>
                    <a:lnTo>
                      <a:pt x="120" y="78"/>
                    </a:lnTo>
                    <a:lnTo>
                      <a:pt x="116" y="75"/>
                    </a:lnTo>
                    <a:lnTo>
                      <a:pt x="111" y="71"/>
                    </a:lnTo>
                    <a:lnTo>
                      <a:pt x="107" y="69"/>
                    </a:lnTo>
                    <a:lnTo>
                      <a:pt x="101" y="66"/>
                    </a:lnTo>
                    <a:lnTo>
                      <a:pt x="96" y="66"/>
                    </a:lnTo>
                    <a:lnTo>
                      <a:pt x="91" y="66"/>
                    </a:lnTo>
                    <a:lnTo>
                      <a:pt x="85" y="69"/>
                    </a:lnTo>
                    <a:lnTo>
                      <a:pt x="88" y="75"/>
                    </a:lnTo>
                    <a:lnTo>
                      <a:pt x="93" y="78"/>
                    </a:lnTo>
                    <a:lnTo>
                      <a:pt x="99" y="82"/>
                    </a:lnTo>
                    <a:lnTo>
                      <a:pt x="106" y="88"/>
                    </a:lnTo>
                    <a:lnTo>
                      <a:pt x="100" y="90"/>
                    </a:lnTo>
                    <a:lnTo>
                      <a:pt x="96" y="91"/>
                    </a:lnTo>
                    <a:lnTo>
                      <a:pt x="91" y="90"/>
                    </a:lnTo>
                    <a:lnTo>
                      <a:pt x="86" y="90"/>
                    </a:lnTo>
                    <a:lnTo>
                      <a:pt x="80" y="88"/>
                    </a:lnTo>
                    <a:lnTo>
                      <a:pt x="75" y="86"/>
                    </a:lnTo>
                    <a:lnTo>
                      <a:pt x="70" y="83"/>
                    </a:lnTo>
                    <a:lnTo>
                      <a:pt x="64" y="81"/>
                    </a:lnTo>
                    <a:lnTo>
                      <a:pt x="58" y="78"/>
                    </a:lnTo>
                    <a:lnTo>
                      <a:pt x="54" y="78"/>
                    </a:lnTo>
                    <a:lnTo>
                      <a:pt x="49" y="77"/>
                    </a:lnTo>
                    <a:lnTo>
                      <a:pt x="46" y="78"/>
                    </a:lnTo>
                    <a:lnTo>
                      <a:pt x="43" y="79"/>
                    </a:lnTo>
                    <a:lnTo>
                      <a:pt x="41" y="83"/>
                    </a:lnTo>
                    <a:lnTo>
                      <a:pt x="40" y="88"/>
                    </a:lnTo>
                    <a:lnTo>
                      <a:pt x="41" y="96"/>
                    </a:lnTo>
                    <a:lnTo>
                      <a:pt x="36" y="97"/>
                    </a:lnTo>
                    <a:lnTo>
                      <a:pt x="31" y="98"/>
                    </a:lnTo>
                    <a:lnTo>
                      <a:pt x="26" y="99"/>
                    </a:lnTo>
                    <a:lnTo>
                      <a:pt x="23" y="100"/>
                    </a:lnTo>
                    <a:lnTo>
                      <a:pt x="16" y="100"/>
                    </a:lnTo>
                    <a:lnTo>
                      <a:pt x="11" y="99"/>
                    </a:lnTo>
                    <a:lnTo>
                      <a:pt x="6" y="96"/>
                    </a:lnTo>
                    <a:lnTo>
                      <a:pt x="3" y="94"/>
                    </a:lnTo>
                    <a:lnTo>
                      <a:pt x="0" y="89"/>
                    </a:lnTo>
                    <a:lnTo>
                      <a:pt x="0" y="85"/>
                    </a:lnTo>
                    <a:lnTo>
                      <a:pt x="0" y="77"/>
                    </a:lnTo>
                    <a:lnTo>
                      <a:pt x="2" y="69"/>
                    </a:lnTo>
                    <a:lnTo>
                      <a:pt x="6" y="62"/>
                    </a:lnTo>
                    <a:lnTo>
                      <a:pt x="12" y="57"/>
                    </a:lnTo>
                    <a:lnTo>
                      <a:pt x="15" y="53"/>
                    </a:lnTo>
                    <a:lnTo>
                      <a:pt x="19" y="50"/>
                    </a:lnTo>
                    <a:lnTo>
                      <a:pt x="23" y="49"/>
                    </a:lnTo>
                    <a:lnTo>
                      <a:pt x="28" y="48"/>
                    </a:lnTo>
                    <a:lnTo>
                      <a:pt x="33" y="47"/>
                    </a:lnTo>
                    <a:lnTo>
                      <a:pt x="38" y="48"/>
                    </a:lnTo>
                    <a:lnTo>
                      <a:pt x="44" y="48"/>
                    </a:lnTo>
                    <a:lnTo>
                      <a:pt x="50" y="50"/>
                    </a:lnTo>
                    <a:lnTo>
                      <a:pt x="56" y="49"/>
                    </a:lnTo>
                    <a:lnTo>
                      <a:pt x="62" y="47"/>
                    </a:lnTo>
                    <a:lnTo>
                      <a:pt x="67" y="45"/>
                    </a:lnTo>
                    <a:lnTo>
                      <a:pt x="73" y="44"/>
                    </a:lnTo>
                    <a:lnTo>
                      <a:pt x="78" y="41"/>
                    </a:lnTo>
                    <a:lnTo>
                      <a:pt x="83" y="39"/>
                    </a:lnTo>
                    <a:lnTo>
                      <a:pt x="89" y="37"/>
                    </a:lnTo>
                    <a:lnTo>
                      <a:pt x="95" y="35"/>
                    </a:lnTo>
                    <a:lnTo>
                      <a:pt x="102" y="28"/>
                    </a:lnTo>
                    <a:lnTo>
                      <a:pt x="110" y="20"/>
                    </a:lnTo>
                    <a:lnTo>
                      <a:pt x="114" y="15"/>
                    </a:lnTo>
                    <a:lnTo>
                      <a:pt x="117" y="10"/>
                    </a:lnTo>
                    <a:lnTo>
                      <a:pt x="120" y="4"/>
                    </a:lnTo>
                    <a:lnTo>
                      <a:pt x="12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4" name="Freeform 153"/>
              <p:cNvSpPr>
                <a:spLocks/>
              </p:cNvSpPr>
              <p:nvPr/>
            </p:nvSpPr>
            <p:spPr bwMode="auto">
              <a:xfrm>
                <a:off x="5736" y="2568"/>
                <a:ext cx="207" cy="26"/>
              </a:xfrm>
              <a:custGeom>
                <a:avLst/>
                <a:gdLst>
                  <a:gd name="T0" fmla="*/ 0 w 486"/>
                  <a:gd name="T1" fmla="*/ 0 h 64"/>
                  <a:gd name="T2" fmla="*/ 0 w 486"/>
                  <a:gd name="T3" fmla="*/ 0 h 64"/>
                  <a:gd name="T4" fmla="*/ 0 w 486"/>
                  <a:gd name="T5" fmla="*/ 0 h 64"/>
                  <a:gd name="T6" fmla="*/ 0 w 486"/>
                  <a:gd name="T7" fmla="*/ 0 h 64"/>
                  <a:gd name="T8" fmla="*/ 0 w 486"/>
                  <a:gd name="T9" fmla="*/ 0 h 64"/>
                  <a:gd name="T10" fmla="*/ 0 w 486"/>
                  <a:gd name="T11" fmla="*/ 0 h 64"/>
                  <a:gd name="T12" fmla="*/ 0 w 486"/>
                  <a:gd name="T13" fmla="*/ 0 h 64"/>
                  <a:gd name="T14" fmla="*/ 0 w 486"/>
                  <a:gd name="T15" fmla="*/ 0 h 64"/>
                  <a:gd name="T16" fmla="*/ 0 w 486"/>
                  <a:gd name="T17" fmla="*/ 0 h 64"/>
                  <a:gd name="T18" fmla="*/ 0 w 486"/>
                  <a:gd name="T19" fmla="*/ 0 h 64"/>
                  <a:gd name="T20" fmla="*/ 0 w 486"/>
                  <a:gd name="T21" fmla="*/ 0 h 64"/>
                  <a:gd name="T22" fmla="*/ 0 w 486"/>
                  <a:gd name="T23" fmla="*/ 0 h 64"/>
                  <a:gd name="T24" fmla="*/ 0 w 486"/>
                  <a:gd name="T25" fmla="*/ 0 h 64"/>
                  <a:gd name="T26" fmla="*/ 0 w 486"/>
                  <a:gd name="T27" fmla="*/ 0 h 64"/>
                  <a:gd name="T28" fmla="*/ 0 w 486"/>
                  <a:gd name="T29" fmla="*/ 0 h 64"/>
                  <a:gd name="T30" fmla="*/ 0 w 486"/>
                  <a:gd name="T31" fmla="*/ 0 h 64"/>
                  <a:gd name="T32" fmla="*/ 0 w 486"/>
                  <a:gd name="T33" fmla="*/ 0 h 64"/>
                  <a:gd name="T34" fmla="*/ 0 w 486"/>
                  <a:gd name="T35" fmla="*/ 0 h 64"/>
                  <a:gd name="T36" fmla="*/ 0 w 486"/>
                  <a:gd name="T37" fmla="*/ 0 h 64"/>
                  <a:gd name="T38" fmla="*/ 0 w 486"/>
                  <a:gd name="T39" fmla="*/ 0 h 64"/>
                  <a:gd name="T40" fmla="*/ 0 w 486"/>
                  <a:gd name="T41" fmla="*/ 0 h 64"/>
                  <a:gd name="T42" fmla="*/ 0 w 486"/>
                  <a:gd name="T43" fmla="*/ 0 h 64"/>
                  <a:gd name="T44" fmla="*/ 0 w 486"/>
                  <a:gd name="T45" fmla="*/ 0 h 64"/>
                  <a:gd name="T46" fmla="*/ 0 w 486"/>
                  <a:gd name="T47" fmla="*/ 0 h 64"/>
                  <a:gd name="T48" fmla="*/ 0 w 486"/>
                  <a:gd name="T49" fmla="*/ 0 h 64"/>
                  <a:gd name="T50" fmla="*/ 0 w 486"/>
                  <a:gd name="T51" fmla="*/ 0 h 64"/>
                  <a:gd name="T52" fmla="*/ 0 w 486"/>
                  <a:gd name="T53" fmla="*/ 0 h 64"/>
                  <a:gd name="T54" fmla="*/ 0 w 486"/>
                  <a:gd name="T55" fmla="*/ 0 h 64"/>
                  <a:gd name="T56" fmla="*/ 0 w 486"/>
                  <a:gd name="T57" fmla="*/ 0 h 64"/>
                  <a:gd name="T58" fmla="*/ 0 w 486"/>
                  <a:gd name="T59" fmla="*/ 0 h 64"/>
                  <a:gd name="T60" fmla="*/ 0 w 486"/>
                  <a:gd name="T61" fmla="*/ 0 h 64"/>
                  <a:gd name="T62" fmla="*/ 0 w 486"/>
                  <a:gd name="T63" fmla="*/ 0 h 64"/>
                  <a:gd name="T64" fmla="*/ 0 w 486"/>
                  <a:gd name="T65" fmla="*/ 0 h 64"/>
                  <a:gd name="T66" fmla="*/ 0 w 486"/>
                  <a:gd name="T67" fmla="*/ 0 h 64"/>
                  <a:gd name="T68" fmla="*/ 0 w 486"/>
                  <a:gd name="T69" fmla="*/ 0 h 64"/>
                  <a:gd name="T70" fmla="*/ 0 w 486"/>
                  <a:gd name="T71" fmla="*/ 0 h 64"/>
                  <a:gd name="T72" fmla="*/ 0 w 486"/>
                  <a:gd name="T73" fmla="*/ 0 h 64"/>
                  <a:gd name="T74" fmla="*/ 0 w 486"/>
                  <a:gd name="T75" fmla="*/ 0 h 64"/>
                  <a:gd name="T76" fmla="*/ 0 w 486"/>
                  <a:gd name="T77" fmla="*/ 0 h 64"/>
                  <a:gd name="T78" fmla="*/ 0 w 486"/>
                  <a:gd name="T79" fmla="*/ 0 h 64"/>
                  <a:gd name="T80" fmla="*/ 0 w 486"/>
                  <a:gd name="T81" fmla="*/ 0 h 64"/>
                  <a:gd name="T82" fmla="*/ 0 w 486"/>
                  <a:gd name="T83" fmla="*/ 0 h 64"/>
                  <a:gd name="T84" fmla="*/ 0 w 486"/>
                  <a:gd name="T85" fmla="*/ 0 h 64"/>
                  <a:gd name="T86" fmla="*/ 0 w 486"/>
                  <a:gd name="T87" fmla="*/ 0 h 64"/>
                  <a:gd name="T88" fmla="*/ 0 w 486"/>
                  <a:gd name="T89" fmla="*/ 0 h 64"/>
                  <a:gd name="T90" fmla="*/ 0 w 486"/>
                  <a:gd name="T91" fmla="*/ 0 h 64"/>
                  <a:gd name="T92" fmla="*/ 0 w 486"/>
                  <a:gd name="T93" fmla="*/ 0 h 64"/>
                  <a:gd name="T94" fmla="*/ 0 w 486"/>
                  <a:gd name="T95" fmla="*/ 0 h 64"/>
                  <a:gd name="T96" fmla="*/ 0 w 486"/>
                  <a:gd name="T97" fmla="*/ 0 h 64"/>
                  <a:gd name="T98" fmla="*/ 0 w 486"/>
                  <a:gd name="T99" fmla="*/ 0 h 64"/>
                  <a:gd name="T100" fmla="*/ 0 w 486"/>
                  <a:gd name="T101" fmla="*/ 0 h 64"/>
                  <a:gd name="T102" fmla="*/ 0 w 486"/>
                  <a:gd name="T103" fmla="*/ 0 h 64"/>
                  <a:gd name="T104" fmla="*/ 0 w 486"/>
                  <a:gd name="T105" fmla="*/ 0 h 64"/>
                  <a:gd name="T106" fmla="*/ 0 w 486"/>
                  <a:gd name="T107" fmla="*/ 0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6"/>
                  <a:gd name="T163" fmla="*/ 0 h 64"/>
                  <a:gd name="T164" fmla="*/ 486 w 486"/>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6" h="64">
                    <a:moveTo>
                      <a:pt x="404" y="0"/>
                    </a:moveTo>
                    <a:lnTo>
                      <a:pt x="409" y="0"/>
                    </a:lnTo>
                    <a:lnTo>
                      <a:pt x="413" y="0"/>
                    </a:lnTo>
                    <a:lnTo>
                      <a:pt x="418" y="0"/>
                    </a:lnTo>
                    <a:lnTo>
                      <a:pt x="424" y="1"/>
                    </a:lnTo>
                    <a:lnTo>
                      <a:pt x="429" y="1"/>
                    </a:lnTo>
                    <a:lnTo>
                      <a:pt x="435" y="2"/>
                    </a:lnTo>
                    <a:lnTo>
                      <a:pt x="441" y="3"/>
                    </a:lnTo>
                    <a:lnTo>
                      <a:pt x="447" y="5"/>
                    </a:lnTo>
                    <a:lnTo>
                      <a:pt x="452" y="5"/>
                    </a:lnTo>
                    <a:lnTo>
                      <a:pt x="457" y="6"/>
                    </a:lnTo>
                    <a:lnTo>
                      <a:pt x="463" y="7"/>
                    </a:lnTo>
                    <a:lnTo>
                      <a:pt x="468" y="10"/>
                    </a:lnTo>
                    <a:lnTo>
                      <a:pt x="475" y="14"/>
                    </a:lnTo>
                    <a:lnTo>
                      <a:pt x="483" y="21"/>
                    </a:lnTo>
                    <a:lnTo>
                      <a:pt x="485" y="26"/>
                    </a:lnTo>
                    <a:lnTo>
                      <a:pt x="486" y="34"/>
                    </a:lnTo>
                    <a:lnTo>
                      <a:pt x="484" y="39"/>
                    </a:lnTo>
                    <a:lnTo>
                      <a:pt x="484" y="44"/>
                    </a:lnTo>
                    <a:lnTo>
                      <a:pt x="481" y="50"/>
                    </a:lnTo>
                    <a:lnTo>
                      <a:pt x="479" y="56"/>
                    </a:lnTo>
                    <a:lnTo>
                      <a:pt x="473" y="50"/>
                    </a:lnTo>
                    <a:lnTo>
                      <a:pt x="467" y="45"/>
                    </a:lnTo>
                    <a:lnTo>
                      <a:pt x="460" y="42"/>
                    </a:lnTo>
                    <a:lnTo>
                      <a:pt x="454" y="40"/>
                    </a:lnTo>
                    <a:lnTo>
                      <a:pt x="447" y="38"/>
                    </a:lnTo>
                    <a:lnTo>
                      <a:pt x="440" y="38"/>
                    </a:lnTo>
                    <a:lnTo>
                      <a:pt x="433" y="38"/>
                    </a:lnTo>
                    <a:lnTo>
                      <a:pt x="428" y="40"/>
                    </a:lnTo>
                    <a:lnTo>
                      <a:pt x="419" y="40"/>
                    </a:lnTo>
                    <a:lnTo>
                      <a:pt x="413" y="42"/>
                    </a:lnTo>
                    <a:lnTo>
                      <a:pt x="406" y="42"/>
                    </a:lnTo>
                    <a:lnTo>
                      <a:pt x="399" y="44"/>
                    </a:lnTo>
                    <a:lnTo>
                      <a:pt x="393" y="44"/>
                    </a:lnTo>
                    <a:lnTo>
                      <a:pt x="387" y="44"/>
                    </a:lnTo>
                    <a:lnTo>
                      <a:pt x="380" y="43"/>
                    </a:lnTo>
                    <a:lnTo>
                      <a:pt x="375" y="42"/>
                    </a:lnTo>
                    <a:lnTo>
                      <a:pt x="367" y="42"/>
                    </a:lnTo>
                    <a:lnTo>
                      <a:pt x="359" y="45"/>
                    </a:lnTo>
                    <a:lnTo>
                      <a:pt x="353" y="47"/>
                    </a:lnTo>
                    <a:lnTo>
                      <a:pt x="345" y="50"/>
                    </a:lnTo>
                    <a:lnTo>
                      <a:pt x="337" y="52"/>
                    </a:lnTo>
                    <a:lnTo>
                      <a:pt x="332" y="55"/>
                    </a:lnTo>
                    <a:lnTo>
                      <a:pt x="324" y="58"/>
                    </a:lnTo>
                    <a:lnTo>
                      <a:pt x="318" y="62"/>
                    </a:lnTo>
                    <a:lnTo>
                      <a:pt x="312" y="62"/>
                    </a:lnTo>
                    <a:lnTo>
                      <a:pt x="305" y="64"/>
                    </a:lnTo>
                    <a:lnTo>
                      <a:pt x="298" y="64"/>
                    </a:lnTo>
                    <a:lnTo>
                      <a:pt x="291" y="64"/>
                    </a:lnTo>
                    <a:lnTo>
                      <a:pt x="283" y="62"/>
                    </a:lnTo>
                    <a:lnTo>
                      <a:pt x="277" y="58"/>
                    </a:lnTo>
                    <a:lnTo>
                      <a:pt x="268" y="52"/>
                    </a:lnTo>
                    <a:lnTo>
                      <a:pt x="261" y="48"/>
                    </a:lnTo>
                    <a:lnTo>
                      <a:pt x="247" y="42"/>
                    </a:lnTo>
                    <a:lnTo>
                      <a:pt x="233" y="39"/>
                    </a:lnTo>
                    <a:lnTo>
                      <a:pt x="220" y="36"/>
                    </a:lnTo>
                    <a:lnTo>
                      <a:pt x="206" y="36"/>
                    </a:lnTo>
                    <a:lnTo>
                      <a:pt x="193" y="35"/>
                    </a:lnTo>
                    <a:lnTo>
                      <a:pt x="180" y="35"/>
                    </a:lnTo>
                    <a:lnTo>
                      <a:pt x="165" y="36"/>
                    </a:lnTo>
                    <a:lnTo>
                      <a:pt x="153" y="38"/>
                    </a:lnTo>
                    <a:lnTo>
                      <a:pt x="139" y="38"/>
                    </a:lnTo>
                    <a:lnTo>
                      <a:pt x="126" y="39"/>
                    </a:lnTo>
                    <a:lnTo>
                      <a:pt x="111" y="40"/>
                    </a:lnTo>
                    <a:lnTo>
                      <a:pt x="98" y="41"/>
                    </a:lnTo>
                    <a:lnTo>
                      <a:pt x="83" y="40"/>
                    </a:lnTo>
                    <a:lnTo>
                      <a:pt x="69" y="39"/>
                    </a:lnTo>
                    <a:lnTo>
                      <a:pt x="53" y="36"/>
                    </a:lnTo>
                    <a:lnTo>
                      <a:pt x="39" y="33"/>
                    </a:lnTo>
                    <a:lnTo>
                      <a:pt x="28" y="34"/>
                    </a:lnTo>
                    <a:lnTo>
                      <a:pt x="19" y="34"/>
                    </a:lnTo>
                    <a:lnTo>
                      <a:pt x="11" y="33"/>
                    </a:lnTo>
                    <a:lnTo>
                      <a:pt x="7" y="32"/>
                    </a:lnTo>
                    <a:lnTo>
                      <a:pt x="0" y="25"/>
                    </a:lnTo>
                    <a:lnTo>
                      <a:pt x="0" y="19"/>
                    </a:lnTo>
                    <a:lnTo>
                      <a:pt x="2" y="14"/>
                    </a:lnTo>
                    <a:lnTo>
                      <a:pt x="6" y="12"/>
                    </a:lnTo>
                    <a:lnTo>
                      <a:pt x="10" y="9"/>
                    </a:lnTo>
                    <a:lnTo>
                      <a:pt x="16" y="7"/>
                    </a:lnTo>
                    <a:lnTo>
                      <a:pt x="23" y="5"/>
                    </a:lnTo>
                    <a:lnTo>
                      <a:pt x="31" y="6"/>
                    </a:lnTo>
                    <a:lnTo>
                      <a:pt x="41" y="7"/>
                    </a:lnTo>
                    <a:lnTo>
                      <a:pt x="53" y="11"/>
                    </a:lnTo>
                    <a:lnTo>
                      <a:pt x="71" y="11"/>
                    </a:lnTo>
                    <a:lnTo>
                      <a:pt x="90" y="11"/>
                    </a:lnTo>
                    <a:lnTo>
                      <a:pt x="109" y="11"/>
                    </a:lnTo>
                    <a:lnTo>
                      <a:pt x="129" y="11"/>
                    </a:lnTo>
                    <a:lnTo>
                      <a:pt x="148" y="10"/>
                    </a:lnTo>
                    <a:lnTo>
                      <a:pt x="168" y="10"/>
                    </a:lnTo>
                    <a:lnTo>
                      <a:pt x="188" y="9"/>
                    </a:lnTo>
                    <a:lnTo>
                      <a:pt x="208" y="9"/>
                    </a:lnTo>
                    <a:lnTo>
                      <a:pt x="227" y="8"/>
                    </a:lnTo>
                    <a:lnTo>
                      <a:pt x="247" y="8"/>
                    </a:lnTo>
                    <a:lnTo>
                      <a:pt x="266" y="8"/>
                    </a:lnTo>
                    <a:lnTo>
                      <a:pt x="286" y="9"/>
                    </a:lnTo>
                    <a:lnTo>
                      <a:pt x="305" y="10"/>
                    </a:lnTo>
                    <a:lnTo>
                      <a:pt x="324" y="12"/>
                    </a:lnTo>
                    <a:lnTo>
                      <a:pt x="343" y="14"/>
                    </a:lnTo>
                    <a:lnTo>
                      <a:pt x="362" y="17"/>
                    </a:lnTo>
                    <a:lnTo>
                      <a:pt x="366" y="14"/>
                    </a:lnTo>
                    <a:lnTo>
                      <a:pt x="372" y="12"/>
                    </a:lnTo>
                    <a:lnTo>
                      <a:pt x="376" y="10"/>
                    </a:lnTo>
                    <a:lnTo>
                      <a:pt x="381" y="8"/>
                    </a:lnTo>
                    <a:lnTo>
                      <a:pt x="387" y="5"/>
                    </a:lnTo>
                    <a:lnTo>
                      <a:pt x="392" y="4"/>
                    </a:lnTo>
                    <a:lnTo>
                      <a:pt x="398" y="2"/>
                    </a:lnTo>
                    <a:lnTo>
                      <a:pt x="40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5" name="Freeform 154"/>
              <p:cNvSpPr>
                <a:spLocks/>
              </p:cNvSpPr>
              <p:nvPr/>
            </p:nvSpPr>
            <p:spPr bwMode="auto">
              <a:xfrm>
                <a:off x="5738" y="2592"/>
                <a:ext cx="175" cy="49"/>
              </a:xfrm>
              <a:custGeom>
                <a:avLst/>
                <a:gdLst>
                  <a:gd name="T0" fmla="*/ 0 w 426"/>
                  <a:gd name="T1" fmla="*/ 0 h 119"/>
                  <a:gd name="T2" fmla="*/ 0 w 426"/>
                  <a:gd name="T3" fmla="*/ 0 h 119"/>
                  <a:gd name="T4" fmla="*/ 0 w 426"/>
                  <a:gd name="T5" fmla="*/ 0 h 119"/>
                  <a:gd name="T6" fmla="*/ 0 w 426"/>
                  <a:gd name="T7" fmla="*/ 0 h 119"/>
                  <a:gd name="T8" fmla="*/ 0 w 426"/>
                  <a:gd name="T9" fmla="*/ 0 h 119"/>
                  <a:gd name="T10" fmla="*/ 0 w 426"/>
                  <a:gd name="T11" fmla="*/ 0 h 119"/>
                  <a:gd name="T12" fmla="*/ 0 w 426"/>
                  <a:gd name="T13" fmla="*/ 0 h 119"/>
                  <a:gd name="T14" fmla="*/ 0 w 426"/>
                  <a:gd name="T15" fmla="*/ 0 h 119"/>
                  <a:gd name="T16" fmla="*/ 0 w 426"/>
                  <a:gd name="T17" fmla="*/ 0 h 119"/>
                  <a:gd name="T18" fmla="*/ 0 w 426"/>
                  <a:gd name="T19" fmla="*/ 0 h 119"/>
                  <a:gd name="T20" fmla="*/ 0 w 426"/>
                  <a:gd name="T21" fmla="*/ 0 h 119"/>
                  <a:gd name="T22" fmla="*/ 0 w 426"/>
                  <a:gd name="T23" fmla="*/ 0 h 119"/>
                  <a:gd name="T24" fmla="*/ 0 w 426"/>
                  <a:gd name="T25" fmla="*/ 0 h 119"/>
                  <a:gd name="T26" fmla="*/ 0 w 426"/>
                  <a:gd name="T27" fmla="*/ 0 h 119"/>
                  <a:gd name="T28" fmla="*/ 0 w 426"/>
                  <a:gd name="T29" fmla="*/ 0 h 119"/>
                  <a:gd name="T30" fmla="*/ 0 w 426"/>
                  <a:gd name="T31" fmla="*/ 0 h 119"/>
                  <a:gd name="T32" fmla="*/ 0 w 426"/>
                  <a:gd name="T33" fmla="*/ 0 h 119"/>
                  <a:gd name="T34" fmla="*/ 0 w 426"/>
                  <a:gd name="T35" fmla="*/ 0 h 119"/>
                  <a:gd name="T36" fmla="*/ 0 w 426"/>
                  <a:gd name="T37" fmla="*/ 0 h 119"/>
                  <a:gd name="T38" fmla="*/ 0 w 426"/>
                  <a:gd name="T39" fmla="*/ 0 h 119"/>
                  <a:gd name="T40" fmla="*/ 0 w 426"/>
                  <a:gd name="T41" fmla="*/ 0 h 119"/>
                  <a:gd name="T42" fmla="*/ 0 w 426"/>
                  <a:gd name="T43" fmla="*/ 0 h 119"/>
                  <a:gd name="T44" fmla="*/ 0 w 426"/>
                  <a:gd name="T45" fmla="*/ 0 h 119"/>
                  <a:gd name="T46" fmla="*/ 0 w 426"/>
                  <a:gd name="T47" fmla="*/ 0 h 119"/>
                  <a:gd name="T48" fmla="*/ 0 w 426"/>
                  <a:gd name="T49" fmla="*/ 0 h 119"/>
                  <a:gd name="T50" fmla="*/ 0 w 426"/>
                  <a:gd name="T51" fmla="*/ 0 h 119"/>
                  <a:gd name="T52" fmla="*/ 0 w 426"/>
                  <a:gd name="T53" fmla="*/ 0 h 119"/>
                  <a:gd name="T54" fmla="*/ 0 w 426"/>
                  <a:gd name="T55" fmla="*/ 0 h 119"/>
                  <a:gd name="T56" fmla="*/ 0 w 426"/>
                  <a:gd name="T57" fmla="*/ 0 h 119"/>
                  <a:gd name="T58" fmla="*/ 0 w 426"/>
                  <a:gd name="T59" fmla="*/ 0 h 119"/>
                  <a:gd name="T60" fmla="*/ 0 w 426"/>
                  <a:gd name="T61" fmla="*/ 0 h 119"/>
                  <a:gd name="T62" fmla="*/ 0 w 426"/>
                  <a:gd name="T63" fmla="*/ 0 h 119"/>
                  <a:gd name="T64" fmla="*/ 0 w 426"/>
                  <a:gd name="T65" fmla="*/ 0 h 119"/>
                  <a:gd name="T66" fmla="*/ 0 w 426"/>
                  <a:gd name="T67" fmla="*/ 0 h 119"/>
                  <a:gd name="T68" fmla="*/ 0 w 426"/>
                  <a:gd name="T69" fmla="*/ 0 h 119"/>
                  <a:gd name="T70" fmla="*/ 0 w 426"/>
                  <a:gd name="T71" fmla="*/ 0 h 119"/>
                  <a:gd name="T72" fmla="*/ 0 w 426"/>
                  <a:gd name="T73" fmla="*/ 0 h 119"/>
                  <a:gd name="T74" fmla="*/ 0 w 426"/>
                  <a:gd name="T75" fmla="*/ 0 h 119"/>
                  <a:gd name="T76" fmla="*/ 0 w 426"/>
                  <a:gd name="T77" fmla="*/ 0 h 119"/>
                  <a:gd name="T78" fmla="*/ 0 w 426"/>
                  <a:gd name="T79" fmla="*/ 0 h 119"/>
                  <a:gd name="T80" fmla="*/ 0 w 426"/>
                  <a:gd name="T81" fmla="*/ 0 h 119"/>
                  <a:gd name="T82" fmla="*/ 0 w 426"/>
                  <a:gd name="T83" fmla="*/ 0 h 119"/>
                  <a:gd name="T84" fmla="*/ 0 w 426"/>
                  <a:gd name="T85" fmla="*/ 0 h 119"/>
                  <a:gd name="T86" fmla="*/ 0 w 426"/>
                  <a:gd name="T87" fmla="*/ 0 h 119"/>
                  <a:gd name="T88" fmla="*/ 0 w 426"/>
                  <a:gd name="T89" fmla="*/ 0 h 119"/>
                  <a:gd name="T90" fmla="*/ 0 w 426"/>
                  <a:gd name="T91" fmla="*/ 0 h 119"/>
                  <a:gd name="T92" fmla="*/ 0 w 426"/>
                  <a:gd name="T93" fmla="*/ 0 h 119"/>
                  <a:gd name="T94" fmla="*/ 0 w 426"/>
                  <a:gd name="T95" fmla="*/ 0 h 119"/>
                  <a:gd name="T96" fmla="*/ 0 w 426"/>
                  <a:gd name="T97" fmla="*/ 0 h 119"/>
                  <a:gd name="T98" fmla="*/ 0 w 426"/>
                  <a:gd name="T99" fmla="*/ 0 h 119"/>
                  <a:gd name="T100" fmla="*/ 0 w 426"/>
                  <a:gd name="T101" fmla="*/ 0 h 119"/>
                  <a:gd name="T102" fmla="*/ 0 w 426"/>
                  <a:gd name="T103" fmla="*/ 0 h 119"/>
                  <a:gd name="T104" fmla="*/ 0 w 426"/>
                  <a:gd name="T105" fmla="*/ 0 h 119"/>
                  <a:gd name="T106" fmla="*/ 0 w 426"/>
                  <a:gd name="T107" fmla="*/ 0 h 119"/>
                  <a:gd name="T108" fmla="*/ 0 w 426"/>
                  <a:gd name="T109" fmla="*/ 0 h 119"/>
                  <a:gd name="T110" fmla="*/ 0 w 426"/>
                  <a:gd name="T111" fmla="*/ 0 h 119"/>
                  <a:gd name="T112" fmla="*/ 0 w 426"/>
                  <a:gd name="T113" fmla="*/ 0 h 119"/>
                  <a:gd name="T114" fmla="*/ 0 w 426"/>
                  <a:gd name="T115" fmla="*/ 0 h 119"/>
                  <a:gd name="T116" fmla="*/ 0 w 426"/>
                  <a:gd name="T117" fmla="*/ 0 h 1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6"/>
                  <a:gd name="T178" fmla="*/ 0 h 119"/>
                  <a:gd name="T179" fmla="*/ 426 w 426"/>
                  <a:gd name="T180" fmla="*/ 119 h 1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6" h="119">
                    <a:moveTo>
                      <a:pt x="16" y="4"/>
                    </a:moveTo>
                    <a:lnTo>
                      <a:pt x="37" y="0"/>
                    </a:lnTo>
                    <a:lnTo>
                      <a:pt x="59" y="0"/>
                    </a:lnTo>
                    <a:lnTo>
                      <a:pt x="79" y="1"/>
                    </a:lnTo>
                    <a:lnTo>
                      <a:pt x="100" y="4"/>
                    </a:lnTo>
                    <a:lnTo>
                      <a:pt x="120" y="6"/>
                    </a:lnTo>
                    <a:lnTo>
                      <a:pt x="141" y="10"/>
                    </a:lnTo>
                    <a:lnTo>
                      <a:pt x="161" y="13"/>
                    </a:lnTo>
                    <a:lnTo>
                      <a:pt x="181" y="19"/>
                    </a:lnTo>
                    <a:lnTo>
                      <a:pt x="200" y="23"/>
                    </a:lnTo>
                    <a:lnTo>
                      <a:pt x="220" y="27"/>
                    </a:lnTo>
                    <a:lnTo>
                      <a:pt x="239" y="30"/>
                    </a:lnTo>
                    <a:lnTo>
                      <a:pt x="259" y="33"/>
                    </a:lnTo>
                    <a:lnTo>
                      <a:pt x="278" y="34"/>
                    </a:lnTo>
                    <a:lnTo>
                      <a:pt x="298" y="34"/>
                    </a:lnTo>
                    <a:lnTo>
                      <a:pt x="318" y="32"/>
                    </a:lnTo>
                    <a:lnTo>
                      <a:pt x="338" y="30"/>
                    </a:lnTo>
                    <a:lnTo>
                      <a:pt x="342" y="27"/>
                    </a:lnTo>
                    <a:lnTo>
                      <a:pt x="347" y="24"/>
                    </a:lnTo>
                    <a:lnTo>
                      <a:pt x="351" y="23"/>
                    </a:lnTo>
                    <a:lnTo>
                      <a:pt x="357" y="23"/>
                    </a:lnTo>
                    <a:lnTo>
                      <a:pt x="362" y="23"/>
                    </a:lnTo>
                    <a:lnTo>
                      <a:pt x="368" y="23"/>
                    </a:lnTo>
                    <a:lnTo>
                      <a:pt x="373" y="24"/>
                    </a:lnTo>
                    <a:lnTo>
                      <a:pt x="379" y="26"/>
                    </a:lnTo>
                    <a:lnTo>
                      <a:pt x="385" y="27"/>
                    </a:lnTo>
                    <a:lnTo>
                      <a:pt x="390" y="29"/>
                    </a:lnTo>
                    <a:lnTo>
                      <a:pt x="395" y="30"/>
                    </a:lnTo>
                    <a:lnTo>
                      <a:pt x="402" y="31"/>
                    </a:lnTo>
                    <a:lnTo>
                      <a:pt x="407" y="31"/>
                    </a:lnTo>
                    <a:lnTo>
                      <a:pt x="413" y="31"/>
                    </a:lnTo>
                    <a:lnTo>
                      <a:pt x="419" y="31"/>
                    </a:lnTo>
                    <a:lnTo>
                      <a:pt x="426" y="31"/>
                    </a:lnTo>
                    <a:lnTo>
                      <a:pt x="424" y="44"/>
                    </a:lnTo>
                    <a:lnTo>
                      <a:pt x="419" y="53"/>
                    </a:lnTo>
                    <a:lnTo>
                      <a:pt x="413" y="60"/>
                    </a:lnTo>
                    <a:lnTo>
                      <a:pt x="405" y="64"/>
                    </a:lnTo>
                    <a:lnTo>
                      <a:pt x="395" y="65"/>
                    </a:lnTo>
                    <a:lnTo>
                      <a:pt x="386" y="66"/>
                    </a:lnTo>
                    <a:lnTo>
                      <a:pt x="374" y="65"/>
                    </a:lnTo>
                    <a:lnTo>
                      <a:pt x="363" y="64"/>
                    </a:lnTo>
                    <a:lnTo>
                      <a:pt x="351" y="61"/>
                    </a:lnTo>
                    <a:lnTo>
                      <a:pt x="339" y="60"/>
                    </a:lnTo>
                    <a:lnTo>
                      <a:pt x="328" y="59"/>
                    </a:lnTo>
                    <a:lnTo>
                      <a:pt x="318" y="60"/>
                    </a:lnTo>
                    <a:lnTo>
                      <a:pt x="308" y="61"/>
                    </a:lnTo>
                    <a:lnTo>
                      <a:pt x="300" y="65"/>
                    </a:lnTo>
                    <a:lnTo>
                      <a:pt x="293" y="71"/>
                    </a:lnTo>
                    <a:lnTo>
                      <a:pt x="290" y="82"/>
                    </a:lnTo>
                    <a:lnTo>
                      <a:pt x="275" y="77"/>
                    </a:lnTo>
                    <a:lnTo>
                      <a:pt x="262" y="72"/>
                    </a:lnTo>
                    <a:lnTo>
                      <a:pt x="249" y="68"/>
                    </a:lnTo>
                    <a:lnTo>
                      <a:pt x="237" y="63"/>
                    </a:lnTo>
                    <a:lnTo>
                      <a:pt x="223" y="58"/>
                    </a:lnTo>
                    <a:lnTo>
                      <a:pt x="211" y="54"/>
                    </a:lnTo>
                    <a:lnTo>
                      <a:pt x="199" y="50"/>
                    </a:lnTo>
                    <a:lnTo>
                      <a:pt x="187" y="47"/>
                    </a:lnTo>
                    <a:lnTo>
                      <a:pt x="174" y="42"/>
                    </a:lnTo>
                    <a:lnTo>
                      <a:pt x="161" y="40"/>
                    </a:lnTo>
                    <a:lnTo>
                      <a:pt x="148" y="37"/>
                    </a:lnTo>
                    <a:lnTo>
                      <a:pt x="135" y="35"/>
                    </a:lnTo>
                    <a:lnTo>
                      <a:pt x="122" y="32"/>
                    </a:lnTo>
                    <a:lnTo>
                      <a:pt x="107" y="31"/>
                    </a:lnTo>
                    <a:lnTo>
                      <a:pt x="93" y="31"/>
                    </a:lnTo>
                    <a:lnTo>
                      <a:pt x="79" y="31"/>
                    </a:lnTo>
                    <a:lnTo>
                      <a:pt x="86" y="38"/>
                    </a:lnTo>
                    <a:lnTo>
                      <a:pt x="96" y="45"/>
                    </a:lnTo>
                    <a:lnTo>
                      <a:pt x="105" y="50"/>
                    </a:lnTo>
                    <a:lnTo>
                      <a:pt x="116" y="56"/>
                    </a:lnTo>
                    <a:lnTo>
                      <a:pt x="126" y="61"/>
                    </a:lnTo>
                    <a:lnTo>
                      <a:pt x="137" y="66"/>
                    </a:lnTo>
                    <a:lnTo>
                      <a:pt x="147" y="70"/>
                    </a:lnTo>
                    <a:lnTo>
                      <a:pt x="158" y="75"/>
                    </a:lnTo>
                    <a:lnTo>
                      <a:pt x="168" y="79"/>
                    </a:lnTo>
                    <a:lnTo>
                      <a:pt x="179" y="82"/>
                    </a:lnTo>
                    <a:lnTo>
                      <a:pt x="190" y="86"/>
                    </a:lnTo>
                    <a:lnTo>
                      <a:pt x="200" y="88"/>
                    </a:lnTo>
                    <a:lnTo>
                      <a:pt x="211" y="91"/>
                    </a:lnTo>
                    <a:lnTo>
                      <a:pt x="221" y="95"/>
                    </a:lnTo>
                    <a:lnTo>
                      <a:pt x="233" y="98"/>
                    </a:lnTo>
                    <a:lnTo>
                      <a:pt x="244" y="102"/>
                    </a:lnTo>
                    <a:lnTo>
                      <a:pt x="238" y="108"/>
                    </a:lnTo>
                    <a:lnTo>
                      <a:pt x="234" y="113"/>
                    </a:lnTo>
                    <a:lnTo>
                      <a:pt x="227" y="117"/>
                    </a:lnTo>
                    <a:lnTo>
                      <a:pt x="220" y="119"/>
                    </a:lnTo>
                    <a:lnTo>
                      <a:pt x="212" y="119"/>
                    </a:lnTo>
                    <a:lnTo>
                      <a:pt x="203" y="118"/>
                    </a:lnTo>
                    <a:lnTo>
                      <a:pt x="194" y="117"/>
                    </a:lnTo>
                    <a:lnTo>
                      <a:pt x="185" y="115"/>
                    </a:lnTo>
                    <a:lnTo>
                      <a:pt x="175" y="110"/>
                    </a:lnTo>
                    <a:lnTo>
                      <a:pt x="165" y="107"/>
                    </a:lnTo>
                    <a:lnTo>
                      <a:pt x="155" y="104"/>
                    </a:lnTo>
                    <a:lnTo>
                      <a:pt x="145" y="100"/>
                    </a:lnTo>
                    <a:lnTo>
                      <a:pt x="136" y="96"/>
                    </a:lnTo>
                    <a:lnTo>
                      <a:pt x="128" y="92"/>
                    </a:lnTo>
                    <a:lnTo>
                      <a:pt x="120" y="89"/>
                    </a:lnTo>
                    <a:lnTo>
                      <a:pt x="114" y="88"/>
                    </a:lnTo>
                    <a:lnTo>
                      <a:pt x="105" y="83"/>
                    </a:lnTo>
                    <a:lnTo>
                      <a:pt x="98" y="79"/>
                    </a:lnTo>
                    <a:lnTo>
                      <a:pt x="90" y="73"/>
                    </a:lnTo>
                    <a:lnTo>
                      <a:pt x="84" y="69"/>
                    </a:lnTo>
                    <a:lnTo>
                      <a:pt x="76" y="63"/>
                    </a:lnTo>
                    <a:lnTo>
                      <a:pt x="68" y="58"/>
                    </a:lnTo>
                    <a:lnTo>
                      <a:pt x="60" y="52"/>
                    </a:lnTo>
                    <a:lnTo>
                      <a:pt x="53" y="48"/>
                    </a:lnTo>
                    <a:lnTo>
                      <a:pt x="46" y="41"/>
                    </a:lnTo>
                    <a:lnTo>
                      <a:pt x="38" y="36"/>
                    </a:lnTo>
                    <a:lnTo>
                      <a:pt x="30" y="31"/>
                    </a:lnTo>
                    <a:lnTo>
                      <a:pt x="24" y="26"/>
                    </a:lnTo>
                    <a:lnTo>
                      <a:pt x="17" y="21"/>
                    </a:lnTo>
                    <a:lnTo>
                      <a:pt x="11" y="15"/>
                    </a:lnTo>
                    <a:lnTo>
                      <a:pt x="5" y="11"/>
                    </a:lnTo>
                    <a:lnTo>
                      <a:pt x="0" y="7"/>
                    </a:lnTo>
                    <a:lnTo>
                      <a:pt x="4" y="7"/>
                    </a:lnTo>
                    <a:lnTo>
                      <a:pt x="8" y="7"/>
                    </a:lnTo>
                    <a:lnTo>
                      <a:pt x="12" y="6"/>
                    </a:lnTo>
                    <a:lnTo>
                      <a:pt x="16" y="4"/>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6" name="Freeform 155"/>
              <p:cNvSpPr>
                <a:spLocks/>
              </p:cNvSpPr>
              <p:nvPr/>
            </p:nvSpPr>
            <p:spPr bwMode="auto">
              <a:xfrm>
                <a:off x="5705" y="2595"/>
                <a:ext cx="65" cy="50"/>
              </a:xfrm>
              <a:custGeom>
                <a:avLst/>
                <a:gdLst>
                  <a:gd name="T0" fmla="*/ 0 w 156"/>
                  <a:gd name="T1" fmla="*/ 0 h 120"/>
                  <a:gd name="T2" fmla="*/ 0 w 156"/>
                  <a:gd name="T3" fmla="*/ 0 h 120"/>
                  <a:gd name="T4" fmla="*/ 0 w 156"/>
                  <a:gd name="T5" fmla="*/ 0 h 120"/>
                  <a:gd name="T6" fmla="*/ 0 w 156"/>
                  <a:gd name="T7" fmla="*/ 0 h 120"/>
                  <a:gd name="T8" fmla="*/ 0 w 156"/>
                  <a:gd name="T9" fmla="*/ 0 h 120"/>
                  <a:gd name="T10" fmla="*/ 0 w 156"/>
                  <a:gd name="T11" fmla="*/ 0 h 120"/>
                  <a:gd name="T12" fmla="*/ 0 w 156"/>
                  <a:gd name="T13" fmla="*/ 0 h 120"/>
                  <a:gd name="T14" fmla="*/ 0 w 156"/>
                  <a:gd name="T15" fmla="*/ 0 h 120"/>
                  <a:gd name="T16" fmla="*/ 0 w 156"/>
                  <a:gd name="T17" fmla="*/ 0 h 120"/>
                  <a:gd name="T18" fmla="*/ 0 w 156"/>
                  <a:gd name="T19" fmla="*/ 0 h 120"/>
                  <a:gd name="T20" fmla="*/ 0 w 156"/>
                  <a:gd name="T21" fmla="*/ 0 h 120"/>
                  <a:gd name="T22" fmla="*/ 0 w 156"/>
                  <a:gd name="T23" fmla="*/ 0 h 120"/>
                  <a:gd name="T24" fmla="*/ 0 w 156"/>
                  <a:gd name="T25" fmla="*/ 0 h 120"/>
                  <a:gd name="T26" fmla="*/ 0 w 156"/>
                  <a:gd name="T27" fmla="*/ 0 h 120"/>
                  <a:gd name="T28" fmla="*/ 0 w 156"/>
                  <a:gd name="T29" fmla="*/ 0 h 120"/>
                  <a:gd name="T30" fmla="*/ 0 w 156"/>
                  <a:gd name="T31" fmla="*/ 0 h 120"/>
                  <a:gd name="T32" fmla="*/ 0 w 156"/>
                  <a:gd name="T33" fmla="*/ 0 h 120"/>
                  <a:gd name="T34" fmla="*/ 0 w 156"/>
                  <a:gd name="T35" fmla="*/ 0 h 120"/>
                  <a:gd name="T36" fmla="*/ 0 w 156"/>
                  <a:gd name="T37" fmla="*/ 0 h 120"/>
                  <a:gd name="T38" fmla="*/ 0 w 156"/>
                  <a:gd name="T39" fmla="*/ 0 h 120"/>
                  <a:gd name="T40" fmla="*/ 0 w 156"/>
                  <a:gd name="T41" fmla="*/ 0 h 120"/>
                  <a:gd name="T42" fmla="*/ 0 w 156"/>
                  <a:gd name="T43" fmla="*/ 0 h 120"/>
                  <a:gd name="T44" fmla="*/ 0 w 156"/>
                  <a:gd name="T45" fmla="*/ 0 h 120"/>
                  <a:gd name="T46" fmla="*/ 0 w 156"/>
                  <a:gd name="T47" fmla="*/ 0 h 120"/>
                  <a:gd name="T48" fmla="*/ 0 w 156"/>
                  <a:gd name="T49" fmla="*/ 0 h 120"/>
                  <a:gd name="T50" fmla="*/ 0 w 156"/>
                  <a:gd name="T51" fmla="*/ 0 h 120"/>
                  <a:gd name="T52" fmla="*/ 0 w 156"/>
                  <a:gd name="T53" fmla="*/ 0 h 120"/>
                  <a:gd name="T54" fmla="*/ 0 w 156"/>
                  <a:gd name="T55" fmla="*/ 0 h 120"/>
                  <a:gd name="T56" fmla="*/ 0 w 156"/>
                  <a:gd name="T57" fmla="*/ 0 h 120"/>
                  <a:gd name="T58" fmla="*/ 0 w 156"/>
                  <a:gd name="T59" fmla="*/ 0 h 120"/>
                  <a:gd name="T60" fmla="*/ 0 w 156"/>
                  <a:gd name="T61" fmla="*/ 0 h 120"/>
                  <a:gd name="T62" fmla="*/ 0 w 156"/>
                  <a:gd name="T63" fmla="*/ 0 h 120"/>
                  <a:gd name="T64" fmla="*/ 0 w 156"/>
                  <a:gd name="T65" fmla="*/ 0 h 120"/>
                  <a:gd name="T66" fmla="*/ 0 w 156"/>
                  <a:gd name="T67" fmla="*/ 0 h 120"/>
                  <a:gd name="T68" fmla="*/ 0 w 156"/>
                  <a:gd name="T69" fmla="*/ 0 h 120"/>
                  <a:gd name="T70" fmla="*/ 0 w 156"/>
                  <a:gd name="T71" fmla="*/ 0 h 120"/>
                  <a:gd name="T72" fmla="*/ 0 w 156"/>
                  <a:gd name="T73" fmla="*/ 0 h 120"/>
                  <a:gd name="T74" fmla="*/ 0 w 156"/>
                  <a:gd name="T75" fmla="*/ 0 h 120"/>
                  <a:gd name="T76" fmla="*/ 0 w 156"/>
                  <a:gd name="T77" fmla="*/ 0 h 120"/>
                  <a:gd name="T78" fmla="*/ 0 w 156"/>
                  <a:gd name="T79" fmla="*/ 0 h 120"/>
                  <a:gd name="T80" fmla="*/ 0 w 156"/>
                  <a:gd name="T81" fmla="*/ 0 h 120"/>
                  <a:gd name="T82" fmla="*/ 0 w 156"/>
                  <a:gd name="T83" fmla="*/ 0 h 120"/>
                  <a:gd name="T84" fmla="*/ 0 w 156"/>
                  <a:gd name="T85" fmla="*/ 0 h 120"/>
                  <a:gd name="T86" fmla="*/ 0 w 156"/>
                  <a:gd name="T87" fmla="*/ 0 h 120"/>
                  <a:gd name="T88" fmla="*/ 0 w 156"/>
                  <a:gd name="T89" fmla="*/ 0 h 120"/>
                  <a:gd name="T90" fmla="*/ 0 w 156"/>
                  <a:gd name="T91" fmla="*/ 0 h 120"/>
                  <a:gd name="T92" fmla="*/ 0 w 156"/>
                  <a:gd name="T93" fmla="*/ 0 h 120"/>
                  <a:gd name="T94" fmla="*/ 0 w 156"/>
                  <a:gd name="T95" fmla="*/ 0 h 120"/>
                  <a:gd name="T96" fmla="*/ 0 w 156"/>
                  <a:gd name="T97" fmla="*/ 0 h 120"/>
                  <a:gd name="T98" fmla="*/ 0 w 156"/>
                  <a:gd name="T99" fmla="*/ 0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20"/>
                  <a:gd name="T152" fmla="*/ 156 w 156"/>
                  <a:gd name="T153" fmla="*/ 120 h 12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20">
                    <a:moveTo>
                      <a:pt x="22" y="0"/>
                    </a:moveTo>
                    <a:lnTo>
                      <a:pt x="30" y="6"/>
                    </a:lnTo>
                    <a:lnTo>
                      <a:pt x="39" y="13"/>
                    </a:lnTo>
                    <a:lnTo>
                      <a:pt x="48" y="21"/>
                    </a:lnTo>
                    <a:lnTo>
                      <a:pt x="57" y="28"/>
                    </a:lnTo>
                    <a:lnTo>
                      <a:pt x="66" y="36"/>
                    </a:lnTo>
                    <a:lnTo>
                      <a:pt x="75" y="44"/>
                    </a:lnTo>
                    <a:lnTo>
                      <a:pt x="84" y="52"/>
                    </a:lnTo>
                    <a:lnTo>
                      <a:pt x="93" y="61"/>
                    </a:lnTo>
                    <a:lnTo>
                      <a:pt x="102" y="68"/>
                    </a:lnTo>
                    <a:lnTo>
                      <a:pt x="110" y="76"/>
                    </a:lnTo>
                    <a:lnTo>
                      <a:pt x="119" y="83"/>
                    </a:lnTo>
                    <a:lnTo>
                      <a:pt x="127" y="91"/>
                    </a:lnTo>
                    <a:lnTo>
                      <a:pt x="134" y="99"/>
                    </a:lnTo>
                    <a:lnTo>
                      <a:pt x="142" y="106"/>
                    </a:lnTo>
                    <a:lnTo>
                      <a:pt x="148" y="113"/>
                    </a:lnTo>
                    <a:lnTo>
                      <a:pt x="156" y="120"/>
                    </a:lnTo>
                    <a:lnTo>
                      <a:pt x="147" y="119"/>
                    </a:lnTo>
                    <a:lnTo>
                      <a:pt x="139" y="118"/>
                    </a:lnTo>
                    <a:lnTo>
                      <a:pt x="131" y="116"/>
                    </a:lnTo>
                    <a:lnTo>
                      <a:pt x="124" y="114"/>
                    </a:lnTo>
                    <a:lnTo>
                      <a:pt x="116" y="111"/>
                    </a:lnTo>
                    <a:lnTo>
                      <a:pt x="108" y="109"/>
                    </a:lnTo>
                    <a:lnTo>
                      <a:pt x="101" y="105"/>
                    </a:lnTo>
                    <a:lnTo>
                      <a:pt x="92" y="101"/>
                    </a:lnTo>
                    <a:lnTo>
                      <a:pt x="85" y="98"/>
                    </a:lnTo>
                    <a:lnTo>
                      <a:pt x="77" y="93"/>
                    </a:lnTo>
                    <a:lnTo>
                      <a:pt x="69" y="89"/>
                    </a:lnTo>
                    <a:lnTo>
                      <a:pt x="63" y="84"/>
                    </a:lnTo>
                    <a:lnTo>
                      <a:pt x="54" y="79"/>
                    </a:lnTo>
                    <a:lnTo>
                      <a:pt x="49" y="73"/>
                    </a:lnTo>
                    <a:lnTo>
                      <a:pt x="42" y="68"/>
                    </a:lnTo>
                    <a:lnTo>
                      <a:pt x="36" y="63"/>
                    </a:lnTo>
                    <a:lnTo>
                      <a:pt x="30" y="59"/>
                    </a:lnTo>
                    <a:lnTo>
                      <a:pt x="26" y="54"/>
                    </a:lnTo>
                    <a:lnTo>
                      <a:pt x="21" y="50"/>
                    </a:lnTo>
                    <a:lnTo>
                      <a:pt x="17" y="45"/>
                    </a:lnTo>
                    <a:lnTo>
                      <a:pt x="14" y="41"/>
                    </a:lnTo>
                    <a:lnTo>
                      <a:pt x="11" y="36"/>
                    </a:lnTo>
                    <a:lnTo>
                      <a:pt x="8" y="31"/>
                    </a:lnTo>
                    <a:lnTo>
                      <a:pt x="5" y="26"/>
                    </a:lnTo>
                    <a:lnTo>
                      <a:pt x="1" y="21"/>
                    </a:lnTo>
                    <a:lnTo>
                      <a:pt x="0" y="16"/>
                    </a:lnTo>
                    <a:lnTo>
                      <a:pt x="1" y="11"/>
                    </a:lnTo>
                    <a:lnTo>
                      <a:pt x="5" y="8"/>
                    </a:lnTo>
                    <a:lnTo>
                      <a:pt x="8" y="5"/>
                    </a:lnTo>
                    <a:lnTo>
                      <a:pt x="12" y="3"/>
                    </a:lnTo>
                    <a:lnTo>
                      <a:pt x="17" y="1"/>
                    </a:lnTo>
                    <a:lnTo>
                      <a:pt x="2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7" name="Freeform 156"/>
              <p:cNvSpPr>
                <a:spLocks/>
              </p:cNvSpPr>
              <p:nvPr/>
            </p:nvSpPr>
            <p:spPr bwMode="auto">
              <a:xfrm>
                <a:off x="5680" y="2597"/>
                <a:ext cx="46" cy="46"/>
              </a:xfrm>
              <a:custGeom>
                <a:avLst/>
                <a:gdLst>
                  <a:gd name="T0" fmla="*/ 0 w 101"/>
                  <a:gd name="T1" fmla="*/ 0 h 111"/>
                  <a:gd name="T2" fmla="*/ 0 w 101"/>
                  <a:gd name="T3" fmla="*/ 0 h 111"/>
                  <a:gd name="T4" fmla="*/ 0 w 101"/>
                  <a:gd name="T5" fmla="*/ 0 h 111"/>
                  <a:gd name="T6" fmla="*/ 0 w 101"/>
                  <a:gd name="T7" fmla="*/ 0 h 111"/>
                  <a:gd name="T8" fmla="*/ 0 w 101"/>
                  <a:gd name="T9" fmla="*/ 0 h 111"/>
                  <a:gd name="T10" fmla="*/ 0 w 101"/>
                  <a:gd name="T11" fmla="*/ 0 h 111"/>
                  <a:gd name="T12" fmla="*/ 0 w 101"/>
                  <a:gd name="T13" fmla="*/ 0 h 111"/>
                  <a:gd name="T14" fmla="*/ 0 w 101"/>
                  <a:gd name="T15" fmla="*/ 0 h 111"/>
                  <a:gd name="T16" fmla="*/ 0 w 101"/>
                  <a:gd name="T17" fmla="*/ 0 h 111"/>
                  <a:gd name="T18" fmla="*/ 0 w 101"/>
                  <a:gd name="T19" fmla="*/ 0 h 111"/>
                  <a:gd name="T20" fmla="*/ 0 w 101"/>
                  <a:gd name="T21" fmla="*/ 0 h 111"/>
                  <a:gd name="T22" fmla="*/ 0 w 101"/>
                  <a:gd name="T23" fmla="*/ 0 h 111"/>
                  <a:gd name="T24" fmla="*/ 0 w 101"/>
                  <a:gd name="T25" fmla="*/ 0 h 111"/>
                  <a:gd name="T26" fmla="*/ 0 w 101"/>
                  <a:gd name="T27" fmla="*/ 0 h 111"/>
                  <a:gd name="T28" fmla="*/ 0 w 101"/>
                  <a:gd name="T29" fmla="*/ 0 h 111"/>
                  <a:gd name="T30" fmla="*/ 0 w 101"/>
                  <a:gd name="T31" fmla="*/ 0 h 111"/>
                  <a:gd name="T32" fmla="*/ 0 w 101"/>
                  <a:gd name="T33" fmla="*/ 0 h 111"/>
                  <a:gd name="T34" fmla="*/ 0 w 101"/>
                  <a:gd name="T35" fmla="*/ 0 h 111"/>
                  <a:gd name="T36" fmla="*/ 0 w 101"/>
                  <a:gd name="T37" fmla="*/ 0 h 111"/>
                  <a:gd name="T38" fmla="*/ 0 w 101"/>
                  <a:gd name="T39" fmla="*/ 0 h 111"/>
                  <a:gd name="T40" fmla="*/ 0 w 101"/>
                  <a:gd name="T41" fmla="*/ 0 h 111"/>
                  <a:gd name="T42" fmla="*/ 0 w 101"/>
                  <a:gd name="T43" fmla="*/ 0 h 111"/>
                  <a:gd name="T44" fmla="*/ 0 w 101"/>
                  <a:gd name="T45" fmla="*/ 0 h 111"/>
                  <a:gd name="T46" fmla="*/ 0 w 101"/>
                  <a:gd name="T47" fmla="*/ 0 h 111"/>
                  <a:gd name="T48" fmla="*/ 0 w 101"/>
                  <a:gd name="T49" fmla="*/ 0 h 111"/>
                  <a:gd name="T50" fmla="*/ 0 w 101"/>
                  <a:gd name="T51" fmla="*/ 0 h 111"/>
                  <a:gd name="T52" fmla="*/ 0 w 101"/>
                  <a:gd name="T53" fmla="*/ 0 h 111"/>
                  <a:gd name="T54" fmla="*/ 0 w 101"/>
                  <a:gd name="T55" fmla="*/ 0 h 111"/>
                  <a:gd name="T56" fmla="*/ 0 w 101"/>
                  <a:gd name="T57" fmla="*/ 0 h 111"/>
                  <a:gd name="T58" fmla="*/ 0 w 101"/>
                  <a:gd name="T59" fmla="*/ 0 h 111"/>
                  <a:gd name="T60" fmla="*/ 0 w 101"/>
                  <a:gd name="T61" fmla="*/ 0 h 111"/>
                  <a:gd name="T62" fmla="*/ 0 w 101"/>
                  <a:gd name="T63" fmla="*/ 0 h 111"/>
                  <a:gd name="T64" fmla="*/ 0 w 101"/>
                  <a:gd name="T65" fmla="*/ 0 h 111"/>
                  <a:gd name="T66" fmla="*/ 0 w 101"/>
                  <a:gd name="T67" fmla="*/ 0 h 111"/>
                  <a:gd name="T68" fmla="*/ 0 w 101"/>
                  <a:gd name="T69" fmla="*/ 0 h 111"/>
                  <a:gd name="T70" fmla="*/ 0 w 101"/>
                  <a:gd name="T71" fmla="*/ 0 h 111"/>
                  <a:gd name="T72" fmla="*/ 0 w 101"/>
                  <a:gd name="T73" fmla="*/ 0 h 111"/>
                  <a:gd name="T74" fmla="*/ 0 w 101"/>
                  <a:gd name="T75" fmla="*/ 0 h 111"/>
                  <a:gd name="T76" fmla="*/ 0 w 101"/>
                  <a:gd name="T77" fmla="*/ 0 h 111"/>
                  <a:gd name="T78" fmla="*/ 0 w 101"/>
                  <a:gd name="T79" fmla="*/ 0 h 111"/>
                  <a:gd name="T80" fmla="*/ 0 w 101"/>
                  <a:gd name="T81" fmla="*/ 0 h 111"/>
                  <a:gd name="T82" fmla="*/ 0 w 101"/>
                  <a:gd name="T83" fmla="*/ 0 h 111"/>
                  <a:gd name="T84" fmla="*/ 0 w 101"/>
                  <a:gd name="T85" fmla="*/ 0 h 111"/>
                  <a:gd name="T86" fmla="*/ 0 w 101"/>
                  <a:gd name="T87" fmla="*/ 0 h 111"/>
                  <a:gd name="T88" fmla="*/ 0 w 101"/>
                  <a:gd name="T89" fmla="*/ 0 h 111"/>
                  <a:gd name="T90" fmla="*/ 0 w 101"/>
                  <a:gd name="T91" fmla="*/ 0 h 1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1"/>
                  <a:gd name="T139" fmla="*/ 0 h 111"/>
                  <a:gd name="T140" fmla="*/ 101 w 101"/>
                  <a:gd name="T141" fmla="*/ 111 h 11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1" h="111">
                    <a:moveTo>
                      <a:pt x="23" y="0"/>
                    </a:moveTo>
                    <a:lnTo>
                      <a:pt x="25" y="8"/>
                    </a:lnTo>
                    <a:lnTo>
                      <a:pt x="28" y="16"/>
                    </a:lnTo>
                    <a:lnTo>
                      <a:pt x="30" y="23"/>
                    </a:lnTo>
                    <a:lnTo>
                      <a:pt x="34" y="32"/>
                    </a:lnTo>
                    <a:lnTo>
                      <a:pt x="37" y="39"/>
                    </a:lnTo>
                    <a:lnTo>
                      <a:pt x="41" y="47"/>
                    </a:lnTo>
                    <a:lnTo>
                      <a:pt x="46" y="54"/>
                    </a:lnTo>
                    <a:lnTo>
                      <a:pt x="51" y="61"/>
                    </a:lnTo>
                    <a:lnTo>
                      <a:pt x="55" y="67"/>
                    </a:lnTo>
                    <a:lnTo>
                      <a:pt x="61" y="75"/>
                    </a:lnTo>
                    <a:lnTo>
                      <a:pt x="66" y="80"/>
                    </a:lnTo>
                    <a:lnTo>
                      <a:pt x="72" y="86"/>
                    </a:lnTo>
                    <a:lnTo>
                      <a:pt x="77" y="91"/>
                    </a:lnTo>
                    <a:lnTo>
                      <a:pt x="85" y="96"/>
                    </a:lnTo>
                    <a:lnTo>
                      <a:pt x="92" y="99"/>
                    </a:lnTo>
                    <a:lnTo>
                      <a:pt x="101" y="104"/>
                    </a:lnTo>
                    <a:lnTo>
                      <a:pt x="95" y="106"/>
                    </a:lnTo>
                    <a:lnTo>
                      <a:pt x="91" y="109"/>
                    </a:lnTo>
                    <a:lnTo>
                      <a:pt x="86" y="110"/>
                    </a:lnTo>
                    <a:lnTo>
                      <a:pt x="82" y="111"/>
                    </a:lnTo>
                    <a:lnTo>
                      <a:pt x="75" y="110"/>
                    </a:lnTo>
                    <a:lnTo>
                      <a:pt x="69" y="108"/>
                    </a:lnTo>
                    <a:lnTo>
                      <a:pt x="64" y="106"/>
                    </a:lnTo>
                    <a:lnTo>
                      <a:pt x="58" y="104"/>
                    </a:lnTo>
                    <a:lnTo>
                      <a:pt x="51" y="99"/>
                    </a:lnTo>
                    <a:lnTo>
                      <a:pt x="46" y="96"/>
                    </a:lnTo>
                    <a:lnTo>
                      <a:pt x="39" y="91"/>
                    </a:lnTo>
                    <a:lnTo>
                      <a:pt x="34" y="86"/>
                    </a:lnTo>
                    <a:lnTo>
                      <a:pt x="28" y="79"/>
                    </a:lnTo>
                    <a:lnTo>
                      <a:pt x="23" y="75"/>
                    </a:lnTo>
                    <a:lnTo>
                      <a:pt x="18" y="68"/>
                    </a:lnTo>
                    <a:lnTo>
                      <a:pt x="14" y="63"/>
                    </a:lnTo>
                    <a:lnTo>
                      <a:pt x="10" y="58"/>
                    </a:lnTo>
                    <a:lnTo>
                      <a:pt x="9" y="54"/>
                    </a:lnTo>
                    <a:lnTo>
                      <a:pt x="6" y="49"/>
                    </a:lnTo>
                    <a:lnTo>
                      <a:pt x="4" y="44"/>
                    </a:lnTo>
                    <a:lnTo>
                      <a:pt x="0" y="35"/>
                    </a:lnTo>
                    <a:lnTo>
                      <a:pt x="0" y="27"/>
                    </a:lnTo>
                    <a:lnTo>
                      <a:pt x="1" y="18"/>
                    </a:lnTo>
                    <a:lnTo>
                      <a:pt x="7" y="11"/>
                    </a:lnTo>
                    <a:lnTo>
                      <a:pt x="9" y="8"/>
                    </a:lnTo>
                    <a:lnTo>
                      <a:pt x="12" y="4"/>
                    </a:lnTo>
                    <a:lnTo>
                      <a:pt x="17" y="1"/>
                    </a:lnTo>
                    <a:lnTo>
                      <a:pt x="2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8" name="Freeform 157"/>
              <p:cNvSpPr>
                <a:spLocks/>
              </p:cNvSpPr>
              <p:nvPr/>
            </p:nvSpPr>
            <p:spPr bwMode="auto">
              <a:xfrm>
                <a:off x="5650" y="2599"/>
                <a:ext cx="27" cy="40"/>
              </a:xfrm>
              <a:custGeom>
                <a:avLst/>
                <a:gdLst>
                  <a:gd name="T0" fmla="*/ 0 w 66"/>
                  <a:gd name="T1" fmla="*/ 0 h 80"/>
                  <a:gd name="T2" fmla="*/ 0 w 66"/>
                  <a:gd name="T3" fmla="*/ 0 h 80"/>
                  <a:gd name="T4" fmla="*/ 0 w 66"/>
                  <a:gd name="T5" fmla="*/ 0 h 80"/>
                  <a:gd name="T6" fmla="*/ 0 w 66"/>
                  <a:gd name="T7" fmla="*/ 0 h 80"/>
                  <a:gd name="T8" fmla="*/ 0 w 66"/>
                  <a:gd name="T9" fmla="*/ 0 h 80"/>
                  <a:gd name="T10" fmla="*/ 0 w 66"/>
                  <a:gd name="T11" fmla="*/ 0 h 80"/>
                  <a:gd name="T12" fmla="*/ 0 w 66"/>
                  <a:gd name="T13" fmla="*/ 0 h 80"/>
                  <a:gd name="T14" fmla="*/ 0 w 66"/>
                  <a:gd name="T15" fmla="*/ 0 h 80"/>
                  <a:gd name="T16" fmla="*/ 0 w 66"/>
                  <a:gd name="T17" fmla="*/ 0 h 80"/>
                  <a:gd name="T18" fmla="*/ 0 w 66"/>
                  <a:gd name="T19" fmla="*/ 0 h 80"/>
                  <a:gd name="T20" fmla="*/ 0 w 66"/>
                  <a:gd name="T21" fmla="*/ 0 h 80"/>
                  <a:gd name="T22" fmla="*/ 0 w 66"/>
                  <a:gd name="T23" fmla="*/ 0 h 80"/>
                  <a:gd name="T24" fmla="*/ 0 w 66"/>
                  <a:gd name="T25" fmla="*/ 0 h 80"/>
                  <a:gd name="T26" fmla="*/ 0 w 66"/>
                  <a:gd name="T27" fmla="*/ 0 h 80"/>
                  <a:gd name="T28" fmla="*/ 0 w 66"/>
                  <a:gd name="T29" fmla="*/ 0 h 80"/>
                  <a:gd name="T30" fmla="*/ 0 w 66"/>
                  <a:gd name="T31" fmla="*/ 0 h 80"/>
                  <a:gd name="T32" fmla="*/ 0 w 66"/>
                  <a:gd name="T33" fmla="*/ 0 h 80"/>
                  <a:gd name="T34" fmla="*/ 0 w 66"/>
                  <a:gd name="T35" fmla="*/ 0 h 80"/>
                  <a:gd name="T36" fmla="*/ 0 w 66"/>
                  <a:gd name="T37" fmla="*/ 0 h 80"/>
                  <a:gd name="T38" fmla="*/ 0 w 66"/>
                  <a:gd name="T39" fmla="*/ 0 h 80"/>
                  <a:gd name="T40" fmla="*/ 0 w 66"/>
                  <a:gd name="T41" fmla="*/ 0 h 80"/>
                  <a:gd name="T42" fmla="*/ 0 w 66"/>
                  <a:gd name="T43" fmla="*/ 0 h 80"/>
                  <a:gd name="T44" fmla="*/ 0 w 66"/>
                  <a:gd name="T45" fmla="*/ 0 h 80"/>
                  <a:gd name="T46" fmla="*/ 0 w 66"/>
                  <a:gd name="T47" fmla="*/ 0 h 80"/>
                  <a:gd name="T48" fmla="*/ 0 w 66"/>
                  <a:gd name="T49" fmla="*/ 0 h 80"/>
                  <a:gd name="T50" fmla="*/ 0 w 66"/>
                  <a:gd name="T51" fmla="*/ 0 h 80"/>
                  <a:gd name="T52" fmla="*/ 0 w 66"/>
                  <a:gd name="T53" fmla="*/ 0 h 80"/>
                  <a:gd name="T54" fmla="*/ 0 w 66"/>
                  <a:gd name="T55" fmla="*/ 0 h 80"/>
                  <a:gd name="T56" fmla="*/ 0 w 66"/>
                  <a:gd name="T57" fmla="*/ 0 h 80"/>
                  <a:gd name="T58" fmla="*/ 0 w 66"/>
                  <a:gd name="T59" fmla="*/ 0 h 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6"/>
                  <a:gd name="T91" fmla="*/ 0 h 80"/>
                  <a:gd name="T92" fmla="*/ 66 w 66"/>
                  <a:gd name="T93" fmla="*/ 80 h 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6" h="80">
                    <a:moveTo>
                      <a:pt x="12" y="0"/>
                    </a:moveTo>
                    <a:lnTo>
                      <a:pt x="17" y="6"/>
                    </a:lnTo>
                    <a:lnTo>
                      <a:pt x="24" y="11"/>
                    </a:lnTo>
                    <a:lnTo>
                      <a:pt x="27" y="16"/>
                    </a:lnTo>
                    <a:lnTo>
                      <a:pt x="33" y="24"/>
                    </a:lnTo>
                    <a:lnTo>
                      <a:pt x="36" y="30"/>
                    </a:lnTo>
                    <a:lnTo>
                      <a:pt x="41" y="36"/>
                    </a:lnTo>
                    <a:lnTo>
                      <a:pt x="45" y="43"/>
                    </a:lnTo>
                    <a:lnTo>
                      <a:pt x="49" y="50"/>
                    </a:lnTo>
                    <a:lnTo>
                      <a:pt x="53" y="55"/>
                    </a:lnTo>
                    <a:lnTo>
                      <a:pt x="57" y="63"/>
                    </a:lnTo>
                    <a:lnTo>
                      <a:pt x="62" y="70"/>
                    </a:lnTo>
                    <a:lnTo>
                      <a:pt x="66" y="78"/>
                    </a:lnTo>
                    <a:lnTo>
                      <a:pt x="60" y="79"/>
                    </a:lnTo>
                    <a:lnTo>
                      <a:pt x="53" y="80"/>
                    </a:lnTo>
                    <a:lnTo>
                      <a:pt x="45" y="78"/>
                    </a:lnTo>
                    <a:lnTo>
                      <a:pt x="40" y="76"/>
                    </a:lnTo>
                    <a:lnTo>
                      <a:pt x="32" y="72"/>
                    </a:lnTo>
                    <a:lnTo>
                      <a:pt x="26" y="69"/>
                    </a:lnTo>
                    <a:lnTo>
                      <a:pt x="21" y="63"/>
                    </a:lnTo>
                    <a:lnTo>
                      <a:pt x="16" y="58"/>
                    </a:lnTo>
                    <a:lnTo>
                      <a:pt x="9" y="51"/>
                    </a:lnTo>
                    <a:lnTo>
                      <a:pt x="6" y="44"/>
                    </a:lnTo>
                    <a:lnTo>
                      <a:pt x="2" y="35"/>
                    </a:lnTo>
                    <a:lnTo>
                      <a:pt x="1" y="29"/>
                    </a:lnTo>
                    <a:lnTo>
                      <a:pt x="0" y="21"/>
                    </a:lnTo>
                    <a:lnTo>
                      <a:pt x="2" y="13"/>
                    </a:lnTo>
                    <a:lnTo>
                      <a:pt x="6" y="6"/>
                    </a:lnTo>
                    <a:lnTo>
                      <a:pt x="12"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09" name="Freeform 158"/>
              <p:cNvSpPr>
                <a:spLocks/>
              </p:cNvSpPr>
              <p:nvPr/>
            </p:nvSpPr>
            <p:spPr bwMode="auto">
              <a:xfrm>
                <a:off x="5598" y="2617"/>
                <a:ext cx="36" cy="25"/>
              </a:xfrm>
              <a:custGeom>
                <a:avLst/>
                <a:gdLst>
                  <a:gd name="T0" fmla="*/ 0 w 90"/>
                  <a:gd name="T1" fmla="*/ 0 h 61"/>
                  <a:gd name="T2" fmla="*/ 0 w 90"/>
                  <a:gd name="T3" fmla="*/ 0 h 61"/>
                  <a:gd name="T4" fmla="*/ 0 w 90"/>
                  <a:gd name="T5" fmla="*/ 0 h 61"/>
                  <a:gd name="T6" fmla="*/ 0 w 90"/>
                  <a:gd name="T7" fmla="*/ 0 h 61"/>
                  <a:gd name="T8" fmla="*/ 0 w 90"/>
                  <a:gd name="T9" fmla="*/ 0 h 61"/>
                  <a:gd name="T10" fmla="*/ 0 w 90"/>
                  <a:gd name="T11" fmla="*/ 0 h 61"/>
                  <a:gd name="T12" fmla="*/ 0 w 90"/>
                  <a:gd name="T13" fmla="*/ 0 h 61"/>
                  <a:gd name="T14" fmla="*/ 0 w 90"/>
                  <a:gd name="T15" fmla="*/ 0 h 61"/>
                  <a:gd name="T16" fmla="*/ 0 w 90"/>
                  <a:gd name="T17" fmla="*/ 0 h 61"/>
                  <a:gd name="T18" fmla="*/ 0 w 90"/>
                  <a:gd name="T19" fmla="*/ 0 h 61"/>
                  <a:gd name="T20" fmla="*/ 0 w 90"/>
                  <a:gd name="T21" fmla="*/ 0 h 61"/>
                  <a:gd name="T22" fmla="*/ 0 w 90"/>
                  <a:gd name="T23" fmla="*/ 0 h 61"/>
                  <a:gd name="T24" fmla="*/ 0 w 90"/>
                  <a:gd name="T25" fmla="*/ 0 h 61"/>
                  <a:gd name="T26" fmla="*/ 0 w 90"/>
                  <a:gd name="T27" fmla="*/ 0 h 61"/>
                  <a:gd name="T28" fmla="*/ 0 w 90"/>
                  <a:gd name="T29" fmla="*/ 0 h 61"/>
                  <a:gd name="T30" fmla="*/ 0 w 90"/>
                  <a:gd name="T31" fmla="*/ 0 h 61"/>
                  <a:gd name="T32" fmla="*/ 0 w 90"/>
                  <a:gd name="T33" fmla="*/ 0 h 61"/>
                  <a:gd name="T34" fmla="*/ 0 w 90"/>
                  <a:gd name="T35" fmla="*/ 0 h 61"/>
                  <a:gd name="T36" fmla="*/ 0 w 90"/>
                  <a:gd name="T37" fmla="*/ 0 h 61"/>
                  <a:gd name="T38" fmla="*/ 0 w 90"/>
                  <a:gd name="T39" fmla="*/ 0 h 61"/>
                  <a:gd name="T40" fmla="*/ 0 w 90"/>
                  <a:gd name="T41" fmla="*/ 0 h 61"/>
                  <a:gd name="T42" fmla="*/ 0 w 90"/>
                  <a:gd name="T43" fmla="*/ 0 h 61"/>
                  <a:gd name="T44" fmla="*/ 0 w 90"/>
                  <a:gd name="T45" fmla="*/ 0 h 61"/>
                  <a:gd name="T46" fmla="*/ 0 w 90"/>
                  <a:gd name="T47" fmla="*/ 0 h 61"/>
                  <a:gd name="T48" fmla="*/ 0 w 90"/>
                  <a:gd name="T49" fmla="*/ 0 h 61"/>
                  <a:gd name="T50" fmla="*/ 0 w 90"/>
                  <a:gd name="T51" fmla="*/ 0 h 61"/>
                  <a:gd name="T52" fmla="*/ 0 w 90"/>
                  <a:gd name="T53" fmla="*/ 0 h 61"/>
                  <a:gd name="T54" fmla="*/ 0 w 90"/>
                  <a:gd name="T55" fmla="*/ 0 h 61"/>
                  <a:gd name="T56" fmla="*/ 0 w 90"/>
                  <a:gd name="T57" fmla="*/ 0 h 61"/>
                  <a:gd name="T58" fmla="*/ 0 w 90"/>
                  <a:gd name="T59" fmla="*/ 0 h 61"/>
                  <a:gd name="T60" fmla="*/ 0 w 90"/>
                  <a:gd name="T61" fmla="*/ 0 h 61"/>
                  <a:gd name="T62" fmla="*/ 0 w 90"/>
                  <a:gd name="T63" fmla="*/ 0 h 61"/>
                  <a:gd name="T64" fmla="*/ 0 w 90"/>
                  <a:gd name="T65" fmla="*/ 0 h 61"/>
                  <a:gd name="T66" fmla="*/ 0 w 90"/>
                  <a:gd name="T67" fmla="*/ 0 h 61"/>
                  <a:gd name="T68" fmla="*/ 0 w 90"/>
                  <a:gd name="T69" fmla="*/ 0 h 61"/>
                  <a:gd name="T70" fmla="*/ 0 w 90"/>
                  <a:gd name="T71" fmla="*/ 0 h 61"/>
                  <a:gd name="T72" fmla="*/ 0 w 90"/>
                  <a:gd name="T73" fmla="*/ 0 h 61"/>
                  <a:gd name="T74" fmla="*/ 0 w 90"/>
                  <a:gd name="T75" fmla="*/ 0 h 61"/>
                  <a:gd name="T76" fmla="*/ 0 w 90"/>
                  <a:gd name="T77" fmla="*/ 0 h 61"/>
                  <a:gd name="T78" fmla="*/ 0 w 90"/>
                  <a:gd name="T79" fmla="*/ 0 h 61"/>
                  <a:gd name="T80" fmla="*/ 0 w 90"/>
                  <a:gd name="T81" fmla="*/ 0 h 61"/>
                  <a:gd name="T82" fmla="*/ 0 w 90"/>
                  <a:gd name="T83" fmla="*/ 0 h 61"/>
                  <a:gd name="T84" fmla="*/ 0 w 90"/>
                  <a:gd name="T85" fmla="*/ 0 h 61"/>
                  <a:gd name="T86" fmla="*/ 0 w 90"/>
                  <a:gd name="T87" fmla="*/ 0 h 61"/>
                  <a:gd name="T88" fmla="*/ 0 w 90"/>
                  <a:gd name="T89" fmla="*/ 0 h 61"/>
                  <a:gd name="T90" fmla="*/ 0 w 90"/>
                  <a:gd name="T91" fmla="*/ 0 h 61"/>
                  <a:gd name="T92" fmla="*/ 0 w 90"/>
                  <a:gd name="T93" fmla="*/ 0 h 61"/>
                  <a:gd name="T94" fmla="*/ 0 w 90"/>
                  <a:gd name="T95" fmla="*/ 0 h 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61"/>
                  <a:gd name="T146" fmla="*/ 90 w 90"/>
                  <a:gd name="T147" fmla="*/ 61 h 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61">
                    <a:moveTo>
                      <a:pt x="8" y="0"/>
                    </a:moveTo>
                    <a:lnTo>
                      <a:pt x="13" y="1"/>
                    </a:lnTo>
                    <a:lnTo>
                      <a:pt x="19" y="7"/>
                    </a:lnTo>
                    <a:lnTo>
                      <a:pt x="21" y="12"/>
                    </a:lnTo>
                    <a:lnTo>
                      <a:pt x="27" y="19"/>
                    </a:lnTo>
                    <a:lnTo>
                      <a:pt x="31" y="26"/>
                    </a:lnTo>
                    <a:lnTo>
                      <a:pt x="37" y="30"/>
                    </a:lnTo>
                    <a:lnTo>
                      <a:pt x="42" y="35"/>
                    </a:lnTo>
                    <a:lnTo>
                      <a:pt x="51" y="37"/>
                    </a:lnTo>
                    <a:lnTo>
                      <a:pt x="49" y="28"/>
                    </a:lnTo>
                    <a:lnTo>
                      <a:pt x="49" y="20"/>
                    </a:lnTo>
                    <a:lnTo>
                      <a:pt x="50" y="12"/>
                    </a:lnTo>
                    <a:lnTo>
                      <a:pt x="55" y="7"/>
                    </a:lnTo>
                    <a:lnTo>
                      <a:pt x="58" y="1"/>
                    </a:lnTo>
                    <a:lnTo>
                      <a:pt x="63" y="1"/>
                    </a:lnTo>
                    <a:lnTo>
                      <a:pt x="65" y="1"/>
                    </a:lnTo>
                    <a:lnTo>
                      <a:pt x="67" y="4"/>
                    </a:lnTo>
                    <a:lnTo>
                      <a:pt x="68" y="8"/>
                    </a:lnTo>
                    <a:lnTo>
                      <a:pt x="71" y="13"/>
                    </a:lnTo>
                    <a:lnTo>
                      <a:pt x="78" y="18"/>
                    </a:lnTo>
                    <a:lnTo>
                      <a:pt x="84" y="23"/>
                    </a:lnTo>
                    <a:lnTo>
                      <a:pt x="87" y="28"/>
                    </a:lnTo>
                    <a:lnTo>
                      <a:pt x="90" y="34"/>
                    </a:lnTo>
                    <a:lnTo>
                      <a:pt x="89" y="39"/>
                    </a:lnTo>
                    <a:lnTo>
                      <a:pt x="88" y="45"/>
                    </a:lnTo>
                    <a:lnTo>
                      <a:pt x="86" y="48"/>
                    </a:lnTo>
                    <a:lnTo>
                      <a:pt x="83" y="54"/>
                    </a:lnTo>
                    <a:lnTo>
                      <a:pt x="77" y="56"/>
                    </a:lnTo>
                    <a:lnTo>
                      <a:pt x="72" y="58"/>
                    </a:lnTo>
                    <a:lnTo>
                      <a:pt x="66" y="60"/>
                    </a:lnTo>
                    <a:lnTo>
                      <a:pt x="60" y="61"/>
                    </a:lnTo>
                    <a:lnTo>
                      <a:pt x="54" y="60"/>
                    </a:lnTo>
                    <a:lnTo>
                      <a:pt x="48" y="58"/>
                    </a:lnTo>
                    <a:lnTo>
                      <a:pt x="42" y="54"/>
                    </a:lnTo>
                    <a:lnTo>
                      <a:pt x="38" y="48"/>
                    </a:lnTo>
                    <a:lnTo>
                      <a:pt x="28" y="51"/>
                    </a:lnTo>
                    <a:lnTo>
                      <a:pt x="20" y="51"/>
                    </a:lnTo>
                    <a:lnTo>
                      <a:pt x="13" y="48"/>
                    </a:lnTo>
                    <a:lnTo>
                      <a:pt x="8" y="44"/>
                    </a:lnTo>
                    <a:lnTo>
                      <a:pt x="3" y="38"/>
                    </a:lnTo>
                    <a:lnTo>
                      <a:pt x="2" y="32"/>
                    </a:lnTo>
                    <a:lnTo>
                      <a:pt x="0" y="26"/>
                    </a:lnTo>
                    <a:lnTo>
                      <a:pt x="0" y="20"/>
                    </a:lnTo>
                    <a:lnTo>
                      <a:pt x="0" y="13"/>
                    </a:lnTo>
                    <a:lnTo>
                      <a:pt x="1" y="8"/>
                    </a:lnTo>
                    <a:lnTo>
                      <a:pt x="3" y="3"/>
                    </a:lnTo>
                    <a:lnTo>
                      <a:pt x="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0" name="Freeform 159"/>
              <p:cNvSpPr>
                <a:spLocks/>
              </p:cNvSpPr>
              <p:nvPr/>
            </p:nvSpPr>
            <p:spPr bwMode="auto">
              <a:xfrm>
                <a:off x="5575" y="2618"/>
                <a:ext cx="11" cy="16"/>
              </a:xfrm>
              <a:custGeom>
                <a:avLst/>
                <a:gdLst>
                  <a:gd name="T0" fmla="*/ 0 w 26"/>
                  <a:gd name="T1" fmla="*/ 0 h 37"/>
                  <a:gd name="T2" fmla="*/ 0 w 26"/>
                  <a:gd name="T3" fmla="*/ 0 h 37"/>
                  <a:gd name="T4" fmla="*/ 0 w 26"/>
                  <a:gd name="T5" fmla="*/ 0 h 37"/>
                  <a:gd name="T6" fmla="*/ 0 w 26"/>
                  <a:gd name="T7" fmla="*/ 0 h 37"/>
                  <a:gd name="T8" fmla="*/ 0 w 26"/>
                  <a:gd name="T9" fmla="*/ 0 h 37"/>
                  <a:gd name="T10" fmla="*/ 0 w 26"/>
                  <a:gd name="T11" fmla="*/ 0 h 37"/>
                  <a:gd name="T12" fmla="*/ 0 w 26"/>
                  <a:gd name="T13" fmla="*/ 0 h 37"/>
                  <a:gd name="T14" fmla="*/ 0 w 26"/>
                  <a:gd name="T15" fmla="*/ 0 h 37"/>
                  <a:gd name="T16" fmla="*/ 0 w 26"/>
                  <a:gd name="T17" fmla="*/ 0 h 37"/>
                  <a:gd name="T18" fmla="*/ 0 w 26"/>
                  <a:gd name="T19" fmla="*/ 0 h 37"/>
                  <a:gd name="T20" fmla="*/ 0 w 26"/>
                  <a:gd name="T21" fmla="*/ 0 h 37"/>
                  <a:gd name="T22" fmla="*/ 0 w 26"/>
                  <a:gd name="T23" fmla="*/ 0 h 37"/>
                  <a:gd name="T24" fmla="*/ 0 w 26"/>
                  <a:gd name="T25" fmla="*/ 0 h 37"/>
                  <a:gd name="T26" fmla="*/ 0 w 26"/>
                  <a:gd name="T27" fmla="*/ 0 h 37"/>
                  <a:gd name="T28" fmla="*/ 0 w 26"/>
                  <a:gd name="T29" fmla="*/ 0 h 37"/>
                  <a:gd name="T30" fmla="*/ 0 w 26"/>
                  <a:gd name="T31" fmla="*/ 0 h 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7"/>
                  <a:gd name="T50" fmla="*/ 26 w 26"/>
                  <a:gd name="T51" fmla="*/ 37 h 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7">
                    <a:moveTo>
                      <a:pt x="7" y="0"/>
                    </a:moveTo>
                    <a:lnTo>
                      <a:pt x="10" y="5"/>
                    </a:lnTo>
                    <a:lnTo>
                      <a:pt x="14" y="11"/>
                    </a:lnTo>
                    <a:lnTo>
                      <a:pt x="18" y="17"/>
                    </a:lnTo>
                    <a:lnTo>
                      <a:pt x="22" y="24"/>
                    </a:lnTo>
                    <a:lnTo>
                      <a:pt x="25" y="29"/>
                    </a:lnTo>
                    <a:lnTo>
                      <a:pt x="26" y="37"/>
                    </a:lnTo>
                    <a:lnTo>
                      <a:pt x="20" y="35"/>
                    </a:lnTo>
                    <a:lnTo>
                      <a:pt x="17" y="33"/>
                    </a:lnTo>
                    <a:lnTo>
                      <a:pt x="11" y="28"/>
                    </a:lnTo>
                    <a:lnTo>
                      <a:pt x="7" y="25"/>
                    </a:lnTo>
                    <a:lnTo>
                      <a:pt x="2" y="18"/>
                    </a:lnTo>
                    <a:lnTo>
                      <a:pt x="0" y="12"/>
                    </a:lnTo>
                    <a:lnTo>
                      <a:pt x="1" y="5"/>
                    </a:lnTo>
                    <a:lnTo>
                      <a:pt x="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1" name="Freeform 160"/>
              <p:cNvSpPr>
                <a:spLocks/>
              </p:cNvSpPr>
              <p:nvPr/>
            </p:nvSpPr>
            <p:spPr bwMode="auto">
              <a:xfrm>
                <a:off x="5813" y="2669"/>
                <a:ext cx="36" cy="40"/>
              </a:xfrm>
              <a:custGeom>
                <a:avLst/>
                <a:gdLst>
                  <a:gd name="T0" fmla="*/ 0 w 88"/>
                  <a:gd name="T1" fmla="*/ 0 h 104"/>
                  <a:gd name="T2" fmla="*/ 0 w 88"/>
                  <a:gd name="T3" fmla="*/ 0 h 104"/>
                  <a:gd name="T4" fmla="*/ 0 w 88"/>
                  <a:gd name="T5" fmla="*/ 0 h 104"/>
                  <a:gd name="T6" fmla="*/ 0 w 88"/>
                  <a:gd name="T7" fmla="*/ 0 h 104"/>
                  <a:gd name="T8" fmla="*/ 0 w 88"/>
                  <a:gd name="T9" fmla="*/ 0 h 104"/>
                  <a:gd name="T10" fmla="*/ 0 w 88"/>
                  <a:gd name="T11" fmla="*/ 0 h 104"/>
                  <a:gd name="T12" fmla="*/ 0 w 88"/>
                  <a:gd name="T13" fmla="*/ 0 h 104"/>
                  <a:gd name="T14" fmla="*/ 0 w 88"/>
                  <a:gd name="T15" fmla="*/ 0 h 104"/>
                  <a:gd name="T16" fmla="*/ 0 w 88"/>
                  <a:gd name="T17" fmla="*/ 0 h 104"/>
                  <a:gd name="T18" fmla="*/ 0 w 88"/>
                  <a:gd name="T19" fmla="*/ 0 h 104"/>
                  <a:gd name="T20" fmla="*/ 0 w 88"/>
                  <a:gd name="T21" fmla="*/ 0 h 104"/>
                  <a:gd name="T22" fmla="*/ 0 w 88"/>
                  <a:gd name="T23" fmla="*/ 0 h 104"/>
                  <a:gd name="T24" fmla="*/ 0 w 88"/>
                  <a:gd name="T25" fmla="*/ 0 h 104"/>
                  <a:gd name="T26" fmla="*/ 0 w 88"/>
                  <a:gd name="T27" fmla="*/ 0 h 104"/>
                  <a:gd name="T28" fmla="*/ 0 w 88"/>
                  <a:gd name="T29" fmla="*/ 0 h 104"/>
                  <a:gd name="T30" fmla="*/ 0 w 88"/>
                  <a:gd name="T31" fmla="*/ 0 h 104"/>
                  <a:gd name="T32" fmla="*/ 0 w 88"/>
                  <a:gd name="T33" fmla="*/ 0 h 104"/>
                  <a:gd name="T34" fmla="*/ 0 w 88"/>
                  <a:gd name="T35" fmla="*/ 0 h 104"/>
                  <a:gd name="T36" fmla="*/ 0 w 88"/>
                  <a:gd name="T37" fmla="*/ 0 h 104"/>
                  <a:gd name="T38" fmla="*/ 0 w 88"/>
                  <a:gd name="T39" fmla="*/ 0 h 104"/>
                  <a:gd name="T40" fmla="*/ 0 w 88"/>
                  <a:gd name="T41" fmla="*/ 0 h 104"/>
                  <a:gd name="T42" fmla="*/ 0 w 88"/>
                  <a:gd name="T43" fmla="*/ 0 h 104"/>
                  <a:gd name="T44" fmla="*/ 0 w 88"/>
                  <a:gd name="T45" fmla="*/ 0 h 104"/>
                  <a:gd name="T46" fmla="*/ 0 w 88"/>
                  <a:gd name="T47" fmla="*/ 0 h 104"/>
                  <a:gd name="T48" fmla="*/ 0 w 88"/>
                  <a:gd name="T49" fmla="*/ 0 h 104"/>
                  <a:gd name="T50" fmla="*/ 0 w 88"/>
                  <a:gd name="T51" fmla="*/ 0 h 104"/>
                  <a:gd name="T52" fmla="*/ 0 w 88"/>
                  <a:gd name="T53" fmla="*/ 0 h 104"/>
                  <a:gd name="T54" fmla="*/ 0 w 88"/>
                  <a:gd name="T55" fmla="*/ 0 h 104"/>
                  <a:gd name="T56" fmla="*/ 0 w 88"/>
                  <a:gd name="T57" fmla="*/ 0 h 104"/>
                  <a:gd name="T58" fmla="*/ 0 w 88"/>
                  <a:gd name="T59" fmla="*/ 0 h 104"/>
                  <a:gd name="T60" fmla="*/ 0 w 88"/>
                  <a:gd name="T61" fmla="*/ 0 h 104"/>
                  <a:gd name="T62" fmla="*/ 0 w 88"/>
                  <a:gd name="T63" fmla="*/ 0 h 104"/>
                  <a:gd name="T64" fmla="*/ 0 w 88"/>
                  <a:gd name="T65" fmla="*/ 0 h 104"/>
                  <a:gd name="T66" fmla="*/ 0 w 88"/>
                  <a:gd name="T67" fmla="*/ 0 h 104"/>
                  <a:gd name="T68" fmla="*/ 0 w 88"/>
                  <a:gd name="T69" fmla="*/ 0 h 104"/>
                  <a:gd name="T70" fmla="*/ 0 w 88"/>
                  <a:gd name="T71" fmla="*/ 0 h 104"/>
                  <a:gd name="T72" fmla="*/ 0 w 88"/>
                  <a:gd name="T73" fmla="*/ 0 h 104"/>
                  <a:gd name="T74" fmla="*/ 0 w 88"/>
                  <a:gd name="T75" fmla="*/ 0 h 104"/>
                  <a:gd name="T76" fmla="*/ 0 w 88"/>
                  <a:gd name="T77" fmla="*/ 0 h 104"/>
                  <a:gd name="T78" fmla="*/ 0 w 88"/>
                  <a:gd name="T79" fmla="*/ 0 h 104"/>
                  <a:gd name="T80" fmla="*/ 0 w 88"/>
                  <a:gd name="T81" fmla="*/ 0 h 104"/>
                  <a:gd name="T82" fmla="*/ 0 w 88"/>
                  <a:gd name="T83" fmla="*/ 0 h 104"/>
                  <a:gd name="T84" fmla="*/ 0 w 88"/>
                  <a:gd name="T85" fmla="*/ 0 h 104"/>
                  <a:gd name="T86" fmla="*/ 0 w 88"/>
                  <a:gd name="T87" fmla="*/ 0 h 104"/>
                  <a:gd name="T88" fmla="*/ 0 w 88"/>
                  <a:gd name="T89" fmla="*/ 0 h 104"/>
                  <a:gd name="T90" fmla="*/ 0 w 88"/>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104"/>
                  <a:gd name="T140" fmla="*/ 88 w 88"/>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104">
                    <a:moveTo>
                      <a:pt x="21" y="1"/>
                    </a:moveTo>
                    <a:lnTo>
                      <a:pt x="29" y="0"/>
                    </a:lnTo>
                    <a:lnTo>
                      <a:pt x="38" y="2"/>
                    </a:lnTo>
                    <a:lnTo>
                      <a:pt x="44" y="4"/>
                    </a:lnTo>
                    <a:lnTo>
                      <a:pt x="50" y="10"/>
                    </a:lnTo>
                    <a:lnTo>
                      <a:pt x="55" y="15"/>
                    </a:lnTo>
                    <a:lnTo>
                      <a:pt x="59" y="22"/>
                    </a:lnTo>
                    <a:lnTo>
                      <a:pt x="62" y="29"/>
                    </a:lnTo>
                    <a:lnTo>
                      <a:pt x="66" y="38"/>
                    </a:lnTo>
                    <a:lnTo>
                      <a:pt x="68" y="45"/>
                    </a:lnTo>
                    <a:lnTo>
                      <a:pt x="70" y="54"/>
                    </a:lnTo>
                    <a:lnTo>
                      <a:pt x="72" y="61"/>
                    </a:lnTo>
                    <a:lnTo>
                      <a:pt x="75" y="71"/>
                    </a:lnTo>
                    <a:lnTo>
                      <a:pt x="78" y="79"/>
                    </a:lnTo>
                    <a:lnTo>
                      <a:pt x="79" y="89"/>
                    </a:lnTo>
                    <a:lnTo>
                      <a:pt x="83" y="97"/>
                    </a:lnTo>
                    <a:lnTo>
                      <a:pt x="88" y="104"/>
                    </a:lnTo>
                    <a:lnTo>
                      <a:pt x="80" y="98"/>
                    </a:lnTo>
                    <a:lnTo>
                      <a:pt x="76" y="95"/>
                    </a:lnTo>
                    <a:lnTo>
                      <a:pt x="70" y="89"/>
                    </a:lnTo>
                    <a:lnTo>
                      <a:pt x="66" y="82"/>
                    </a:lnTo>
                    <a:lnTo>
                      <a:pt x="61" y="75"/>
                    </a:lnTo>
                    <a:lnTo>
                      <a:pt x="59" y="68"/>
                    </a:lnTo>
                    <a:lnTo>
                      <a:pt x="55" y="60"/>
                    </a:lnTo>
                    <a:lnTo>
                      <a:pt x="52" y="53"/>
                    </a:lnTo>
                    <a:lnTo>
                      <a:pt x="48" y="45"/>
                    </a:lnTo>
                    <a:lnTo>
                      <a:pt x="44" y="40"/>
                    </a:lnTo>
                    <a:lnTo>
                      <a:pt x="40" y="34"/>
                    </a:lnTo>
                    <a:lnTo>
                      <a:pt x="37" y="30"/>
                    </a:lnTo>
                    <a:lnTo>
                      <a:pt x="30" y="26"/>
                    </a:lnTo>
                    <a:lnTo>
                      <a:pt x="25" y="25"/>
                    </a:lnTo>
                    <a:lnTo>
                      <a:pt x="19" y="25"/>
                    </a:lnTo>
                    <a:lnTo>
                      <a:pt x="12" y="29"/>
                    </a:lnTo>
                    <a:lnTo>
                      <a:pt x="5" y="23"/>
                    </a:lnTo>
                    <a:lnTo>
                      <a:pt x="2" y="19"/>
                    </a:lnTo>
                    <a:lnTo>
                      <a:pt x="0" y="13"/>
                    </a:lnTo>
                    <a:lnTo>
                      <a:pt x="1" y="10"/>
                    </a:lnTo>
                    <a:lnTo>
                      <a:pt x="1" y="6"/>
                    </a:lnTo>
                    <a:lnTo>
                      <a:pt x="4" y="5"/>
                    </a:lnTo>
                    <a:lnTo>
                      <a:pt x="9" y="5"/>
                    </a:lnTo>
                    <a:lnTo>
                      <a:pt x="17" y="9"/>
                    </a:lnTo>
                    <a:lnTo>
                      <a:pt x="17" y="5"/>
                    </a:lnTo>
                    <a:lnTo>
                      <a:pt x="17" y="2"/>
                    </a:lnTo>
                    <a:lnTo>
                      <a:pt x="18" y="0"/>
                    </a:lnTo>
                    <a:lnTo>
                      <a:pt x="21" y="1"/>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2" name="Freeform 161"/>
              <p:cNvSpPr>
                <a:spLocks/>
              </p:cNvSpPr>
              <p:nvPr/>
            </p:nvSpPr>
            <p:spPr bwMode="auto">
              <a:xfrm>
                <a:off x="5675" y="2669"/>
                <a:ext cx="157" cy="94"/>
              </a:xfrm>
              <a:custGeom>
                <a:avLst/>
                <a:gdLst>
                  <a:gd name="T0" fmla="*/ 0 w 380"/>
                  <a:gd name="T1" fmla="*/ 0 h 229"/>
                  <a:gd name="T2" fmla="*/ 0 w 380"/>
                  <a:gd name="T3" fmla="*/ 0 h 229"/>
                  <a:gd name="T4" fmla="*/ 0 w 380"/>
                  <a:gd name="T5" fmla="*/ 0 h 229"/>
                  <a:gd name="T6" fmla="*/ 0 w 380"/>
                  <a:gd name="T7" fmla="*/ 0 h 229"/>
                  <a:gd name="T8" fmla="*/ 0 w 380"/>
                  <a:gd name="T9" fmla="*/ 0 h 229"/>
                  <a:gd name="T10" fmla="*/ 0 w 380"/>
                  <a:gd name="T11" fmla="*/ 0 h 229"/>
                  <a:gd name="T12" fmla="*/ 0 w 380"/>
                  <a:gd name="T13" fmla="*/ 0 h 229"/>
                  <a:gd name="T14" fmla="*/ 0 w 380"/>
                  <a:gd name="T15" fmla="*/ 0 h 229"/>
                  <a:gd name="T16" fmla="*/ 0 w 380"/>
                  <a:gd name="T17" fmla="*/ 0 h 229"/>
                  <a:gd name="T18" fmla="*/ 0 w 380"/>
                  <a:gd name="T19" fmla="*/ 0 h 229"/>
                  <a:gd name="T20" fmla="*/ 0 w 380"/>
                  <a:gd name="T21" fmla="*/ 0 h 229"/>
                  <a:gd name="T22" fmla="*/ 0 w 380"/>
                  <a:gd name="T23" fmla="*/ 0 h 229"/>
                  <a:gd name="T24" fmla="*/ 0 w 380"/>
                  <a:gd name="T25" fmla="*/ 0 h 229"/>
                  <a:gd name="T26" fmla="*/ 0 w 380"/>
                  <a:gd name="T27" fmla="*/ 0 h 229"/>
                  <a:gd name="T28" fmla="*/ 0 w 380"/>
                  <a:gd name="T29" fmla="*/ 0 h 229"/>
                  <a:gd name="T30" fmla="*/ 0 w 380"/>
                  <a:gd name="T31" fmla="*/ 0 h 229"/>
                  <a:gd name="T32" fmla="*/ 0 w 380"/>
                  <a:gd name="T33" fmla="*/ 0 h 229"/>
                  <a:gd name="T34" fmla="*/ 0 w 380"/>
                  <a:gd name="T35" fmla="*/ 0 h 229"/>
                  <a:gd name="T36" fmla="*/ 0 w 380"/>
                  <a:gd name="T37" fmla="*/ 0 h 229"/>
                  <a:gd name="T38" fmla="*/ 0 w 380"/>
                  <a:gd name="T39" fmla="*/ 0 h 229"/>
                  <a:gd name="T40" fmla="*/ 0 w 380"/>
                  <a:gd name="T41" fmla="*/ 0 h 229"/>
                  <a:gd name="T42" fmla="*/ 0 w 380"/>
                  <a:gd name="T43" fmla="*/ 0 h 229"/>
                  <a:gd name="T44" fmla="*/ 0 w 380"/>
                  <a:gd name="T45" fmla="*/ 0 h 229"/>
                  <a:gd name="T46" fmla="*/ 0 w 380"/>
                  <a:gd name="T47" fmla="*/ 0 h 229"/>
                  <a:gd name="T48" fmla="*/ 0 w 380"/>
                  <a:gd name="T49" fmla="*/ 0 h 229"/>
                  <a:gd name="T50" fmla="*/ 0 w 380"/>
                  <a:gd name="T51" fmla="*/ 0 h 229"/>
                  <a:gd name="T52" fmla="*/ 0 w 380"/>
                  <a:gd name="T53" fmla="*/ 0 h 229"/>
                  <a:gd name="T54" fmla="*/ 0 w 380"/>
                  <a:gd name="T55" fmla="*/ 0 h 229"/>
                  <a:gd name="T56" fmla="*/ 0 w 380"/>
                  <a:gd name="T57" fmla="*/ 0 h 229"/>
                  <a:gd name="T58" fmla="*/ 0 w 380"/>
                  <a:gd name="T59" fmla="*/ 0 h 229"/>
                  <a:gd name="T60" fmla="*/ 0 w 380"/>
                  <a:gd name="T61" fmla="*/ 0 h 229"/>
                  <a:gd name="T62" fmla="*/ 0 w 380"/>
                  <a:gd name="T63" fmla="*/ 0 h 229"/>
                  <a:gd name="T64" fmla="*/ 0 w 380"/>
                  <a:gd name="T65" fmla="*/ 0 h 229"/>
                  <a:gd name="T66" fmla="*/ 0 w 380"/>
                  <a:gd name="T67" fmla="*/ 0 h 229"/>
                  <a:gd name="T68" fmla="*/ 0 w 380"/>
                  <a:gd name="T69" fmla="*/ 0 h 229"/>
                  <a:gd name="T70" fmla="*/ 0 w 380"/>
                  <a:gd name="T71" fmla="*/ 0 h 229"/>
                  <a:gd name="T72" fmla="*/ 0 w 380"/>
                  <a:gd name="T73" fmla="*/ 0 h 229"/>
                  <a:gd name="T74" fmla="*/ 0 w 380"/>
                  <a:gd name="T75" fmla="*/ 0 h 229"/>
                  <a:gd name="T76" fmla="*/ 0 w 380"/>
                  <a:gd name="T77" fmla="*/ 0 h 229"/>
                  <a:gd name="T78" fmla="*/ 0 w 380"/>
                  <a:gd name="T79" fmla="*/ 0 h 229"/>
                  <a:gd name="T80" fmla="*/ 0 w 380"/>
                  <a:gd name="T81" fmla="*/ 0 h 229"/>
                  <a:gd name="T82" fmla="*/ 0 w 380"/>
                  <a:gd name="T83" fmla="*/ 0 h 229"/>
                  <a:gd name="T84" fmla="*/ 0 w 380"/>
                  <a:gd name="T85" fmla="*/ 0 h 229"/>
                  <a:gd name="T86" fmla="*/ 0 w 380"/>
                  <a:gd name="T87" fmla="*/ 0 h 229"/>
                  <a:gd name="T88" fmla="*/ 0 w 380"/>
                  <a:gd name="T89" fmla="*/ 0 h 229"/>
                  <a:gd name="T90" fmla="*/ 0 w 380"/>
                  <a:gd name="T91" fmla="*/ 0 h 229"/>
                  <a:gd name="T92" fmla="*/ 0 w 380"/>
                  <a:gd name="T93" fmla="*/ 0 h 229"/>
                  <a:gd name="T94" fmla="*/ 0 w 380"/>
                  <a:gd name="T95" fmla="*/ 0 h 229"/>
                  <a:gd name="T96" fmla="*/ 0 w 380"/>
                  <a:gd name="T97" fmla="*/ 0 h 229"/>
                  <a:gd name="T98" fmla="*/ 0 w 380"/>
                  <a:gd name="T99" fmla="*/ 0 h 229"/>
                  <a:gd name="T100" fmla="*/ 0 w 380"/>
                  <a:gd name="T101" fmla="*/ 0 h 229"/>
                  <a:gd name="T102" fmla="*/ 0 w 380"/>
                  <a:gd name="T103" fmla="*/ 0 h 2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0"/>
                  <a:gd name="T157" fmla="*/ 0 h 229"/>
                  <a:gd name="T158" fmla="*/ 380 w 380"/>
                  <a:gd name="T159" fmla="*/ 229 h 22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0" h="229">
                    <a:moveTo>
                      <a:pt x="0" y="0"/>
                    </a:moveTo>
                    <a:lnTo>
                      <a:pt x="6" y="3"/>
                    </a:lnTo>
                    <a:lnTo>
                      <a:pt x="14" y="8"/>
                    </a:lnTo>
                    <a:lnTo>
                      <a:pt x="22" y="13"/>
                    </a:lnTo>
                    <a:lnTo>
                      <a:pt x="29" y="18"/>
                    </a:lnTo>
                    <a:lnTo>
                      <a:pt x="35" y="25"/>
                    </a:lnTo>
                    <a:lnTo>
                      <a:pt x="43" y="32"/>
                    </a:lnTo>
                    <a:lnTo>
                      <a:pt x="49" y="38"/>
                    </a:lnTo>
                    <a:lnTo>
                      <a:pt x="57" y="46"/>
                    </a:lnTo>
                    <a:lnTo>
                      <a:pt x="62" y="53"/>
                    </a:lnTo>
                    <a:lnTo>
                      <a:pt x="69" y="58"/>
                    </a:lnTo>
                    <a:lnTo>
                      <a:pt x="76" y="64"/>
                    </a:lnTo>
                    <a:lnTo>
                      <a:pt x="82" y="70"/>
                    </a:lnTo>
                    <a:lnTo>
                      <a:pt x="89" y="73"/>
                    </a:lnTo>
                    <a:lnTo>
                      <a:pt x="97" y="76"/>
                    </a:lnTo>
                    <a:lnTo>
                      <a:pt x="105" y="77"/>
                    </a:lnTo>
                    <a:lnTo>
                      <a:pt x="114" y="78"/>
                    </a:lnTo>
                    <a:lnTo>
                      <a:pt x="111" y="73"/>
                    </a:lnTo>
                    <a:lnTo>
                      <a:pt x="108" y="68"/>
                    </a:lnTo>
                    <a:lnTo>
                      <a:pt x="106" y="64"/>
                    </a:lnTo>
                    <a:lnTo>
                      <a:pt x="104" y="60"/>
                    </a:lnTo>
                    <a:lnTo>
                      <a:pt x="99" y="52"/>
                    </a:lnTo>
                    <a:lnTo>
                      <a:pt x="95" y="44"/>
                    </a:lnTo>
                    <a:lnTo>
                      <a:pt x="89" y="35"/>
                    </a:lnTo>
                    <a:lnTo>
                      <a:pt x="87" y="27"/>
                    </a:lnTo>
                    <a:lnTo>
                      <a:pt x="84" y="17"/>
                    </a:lnTo>
                    <a:lnTo>
                      <a:pt x="85" y="9"/>
                    </a:lnTo>
                    <a:lnTo>
                      <a:pt x="91" y="12"/>
                    </a:lnTo>
                    <a:lnTo>
                      <a:pt x="98" y="16"/>
                    </a:lnTo>
                    <a:lnTo>
                      <a:pt x="106" y="19"/>
                    </a:lnTo>
                    <a:lnTo>
                      <a:pt x="114" y="25"/>
                    </a:lnTo>
                    <a:lnTo>
                      <a:pt x="120" y="30"/>
                    </a:lnTo>
                    <a:lnTo>
                      <a:pt x="128" y="36"/>
                    </a:lnTo>
                    <a:lnTo>
                      <a:pt x="135" y="42"/>
                    </a:lnTo>
                    <a:lnTo>
                      <a:pt x="143" y="49"/>
                    </a:lnTo>
                    <a:lnTo>
                      <a:pt x="150" y="55"/>
                    </a:lnTo>
                    <a:lnTo>
                      <a:pt x="157" y="62"/>
                    </a:lnTo>
                    <a:lnTo>
                      <a:pt x="163" y="68"/>
                    </a:lnTo>
                    <a:lnTo>
                      <a:pt x="172" y="75"/>
                    </a:lnTo>
                    <a:lnTo>
                      <a:pt x="177" y="82"/>
                    </a:lnTo>
                    <a:lnTo>
                      <a:pt x="184" y="89"/>
                    </a:lnTo>
                    <a:lnTo>
                      <a:pt x="190" y="95"/>
                    </a:lnTo>
                    <a:lnTo>
                      <a:pt x="197" y="103"/>
                    </a:lnTo>
                    <a:lnTo>
                      <a:pt x="202" y="103"/>
                    </a:lnTo>
                    <a:lnTo>
                      <a:pt x="209" y="106"/>
                    </a:lnTo>
                    <a:lnTo>
                      <a:pt x="214" y="109"/>
                    </a:lnTo>
                    <a:lnTo>
                      <a:pt x="218" y="110"/>
                    </a:lnTo>
                    <a:lnTo>
                      <a:pt x="216" y="105"/>
                    </a:lnTo>
                    <a:lnTo>
                      <a:pt x="215" y="101"/>
                    </a:lnTo>
                    <a:lnTo>
                      <a:pt x="211" y="96"/>
                    </a:lnTo>
                    <a:lnTo>
                      <a:pt x="209" y="93"/>
                    </a:lnTo>
                    <a:lnTo>
                      <a:pt x="206" y="89"/>
                    </a:lnTo>
                    <a:lnTo>
                      <a:pt x="207" y="86"/>
                    </a:lnTo>
                    <a:lnTo>
                      <a:pt x="209" y="84"/>
                    </a:lnTo>
                    <a:lnTo>
                      <a:pt x="215" y="84"/>
                    </a:lnTo>
                    <a:lnTo>
                      <a:pt x="215" y="83"/>
                    </a:lnTo>
                    <a:lnTo>
                      <a:pt x="215" y="82"/>
                    </a:lnTo>
                    <a:lnTo>
                      <a:pt x="209" y="75"/>
                    </a:lnTo>
                    <a:lnTo>
                      <a:pt x="203" y="71"/>
                    </a:lnTo>
                    <a:lnTo>
                      <a:pt x="198" y="65"/>
                    </a:lnTo>
                    <a:lnTo>
                      <a:pt x="193" y="58"/>
                    </a:lnTo>
                    <a:lnTo>
                      <a:pt x="188" y="52"/>
                    </a:lnTo>
                    <a:lnTo>
                      <a:pt x="184" y="46"/>
                    </a:lnTo>
                    <a:lnTo>
                      <a:pt x="180" y="39"/>
                    </a:lnTo>
                    <a:lnTo>
                      <a:pt x="178" y="35"/>
                    </a:lnTo>
                    <a:lnTo>
                      <a:pt x="176" y="30"/>
                    </a:lnTo>
                    <a:lnTo>
                      <a:pt x="175" y="27"/>
                    </a:lnTo>
                    <a:lnTo>
                      <a:pt x="175" y="24"/>
                    </a:lnTo>
                    <a:lnTo>
                      <a:pt x="177" y="24"/>
                    </a:lnTo>
                    <a:lnTo>
                      <a:pt x="180" y="25"/>
                    </a:lnTo>
                    <a:lnTo>
                      <a:pt x="186" y="28"/>
                    </a:lnTo>
                    <a:lnTo>
                      <a:pt x="193" y="35"/>
                    </a:lnTo>
                    <a:lnTo>
                      <a:pt x="202" y="43"/>
                    </a:lnTo>
                    <a:lnTo>
                      <a:pt x="209" y="48"/>
                    </a:lnTo>
                    <a:lnTo>
                      <a:pt x="215" y="54"/>
                    </a:lnTo>
                    <a:lnTo>
                      <a:pt x="221" y="58"/>
                    </a:lnTo>
                    <a:lnTo>
                      <a:pt x="228" y="65"/>
                    </a:lnTo>
                    <a:lnTo>
                      <a:pt x="234" y="71"/>
                    </a:lnTo>
                    <a:lnTo>
                      <a:pt x="241" y="77"/>
                    </a:lnTo>
                    <a:lnTo>
                      <a:pt x="248" y="84"/>
                    </a:lnTo>
                    <a:lnTo>
                      <a:pt x="255" y="91"/>
                    </a:lnTo>
                    <a:lnTo>
                      <a:pt x="255" y="84"/>
                    </a:lnTo>
                    <a:lnTo>
                      <a:pt x="255" y="79"/>
                    </a:lnTo>
                    <a:lnTo>
                      <a:pt x="255" y="73"/>
                    </a:lnTo>
                    <a:lnTo>
                      <a:pt x="254" y="66"/>
                    </a:lnTo>
                    <a:lnTo>
                      <a:pt x="252" y="58"/>
                    </a:lnTo>
                    <a:lnTo>
                      <a:pt x="249" y="52"/>
                    </a:lnTo>
                    <a:lnTo>
                      <a:pt x="246" y="45"/>
                    </a:lnTo>
                    <a:lnTo>
                      <a:pt x="244" y="39"/>
                    </a:lnTo>
                    <a:lnTo>
                      <a:pt x="241" y="34"/>
                    </a:lnTo>
                    <a:lnTo>
                      <a:pt x="239" y="30"/>
                    </a:lnTo>
                    <a:lnTo>
                      <a:pt x="239" y="27"/>
                    </a:lnTo>
                    <a:lnTo>
                      <a:pt x="241" y="27"/>
                    </a:lnTo>
                    <a:lnTo>
                      <a:pt x="243" y="27"/>
                    </a:lnTo>
                    <a:lnTo>
                      <a:pt x="247" y="30"/>
                    </a:lnTo>
                    <a:lnTo>
                      <a:pt x="253" y="36"/>
                    </a:lnTo>
                    <a:lnTo>
                      <a:pt x="262" y="45"/>
                    </a:lnTo>
                    <a:lnTo>
                      <a:pt x="264" y="46"/>
                    </a:lnTo>
                    <a:lnTo>
                      <a:pt x="266" y="46"/>
                    </a:lnTo>
                    <a:lnTo>
                      <a:pt x="272" y="46"/>
                    </a:lnTo>
                    <a:lnTo>
                      <a:pt x="276" y="49"/>
                    </a:lnTo>
                    <a:lnTo>
                      <a:pt x="282" y="52"/>
                    </a:lnTo>
                    <a:lnTo>
                      <a:pt x="287" y="55"/>
                    </a:lnTo>
                    <a:lnTo>
                      <a:pt x="292" y="60"/>
                    </a:lnTo>
                    <a:lnTo>
                      <a:pt x="298" y="65"/>
                    </a:lnTo>
                    <a:lnTo>
                      <a:pt x="303" y="71"/>
                    </a:lnTo>
                    <a:lnTo>
                      <a:pt x="310" y="76"/>
                    </a:lnTo>
                    <a:lnTo>
                      <a:pt x="313" y="82"/>
                    </a:lnTo>
                    <a:lnTo>
                      <a:pt x="319" y="89"/>
                    </a:lnTo>
                    <a:lnTo>
                      <a:pt x="323" y="94"/>
                    </a:lnTo>
                    <a:lnTo>
                      <a:pt x="329" y="103"/>
                    </a:lnTo>
                    <a:lnTo>
                      <a:pt x="332" y="109"/>
                    </a:lnTo>
                    <a:lnTo>
                      <a:pt x="337" y="115"/>
                    </a:lnTo>
                    <a:lnTo>
                      <a:pt x="340" y="122"/>
                    </a:lnTo>
                    <a:lnTo>
                      <a:pt x="345" y="130"/>
                    </a:lnTo>
                    <a:lnTo>
                      <a:pt x="349" y="134"/>
                    </a:lnTo>
                    <a:lnTo>
                      <a:pt x="352" y="141"/>
                    </a:lnTo>
                    <a:lnTo>
                      <a:pt x="357" y="146"/>
                    </a:lnTo>
                    <a:lnTo>
                      <a:pt x="362" y="151"/>
                    </a:lnTo>
                    <a:lnTo>
                      <a:pt x="367" y="157"/>
                    </a:lnTo>
                    <a:lnTo>
                      <a:pt x="370" y="164"/>
                    </a:lnTo>
                    <a:lnTo>
                      <a:pt x="375" y="171"/>
                    </a:lnTo>
                    <a:lnTo>
                      <a:pt x="380" y="180"/>
                    </a:lnTo>
                    <a:lnTo>
                      <a:pt x="368" y="182"/>
                    </a:lnTo>
                    <a:lnTo>
                      <a:pt x="357" y="187"/>
                    </a:lnTo>
                    <a:lnTo>
                      <a:pt x="347" y="192"/>
                    </a:lnTo>
                    <a:lnTo>
                      <a:pt x="336" y="199"/>
                    </a:lnTo>
                    <a:lnTo>
                      <a:pt x="325" y="206"/>
                    </a:lnTo>
                    <a:lnTo>
                      <a:pt x="314" y="212"/>
                    </a:lnTo>
                    <a:lnTo>
                      <a:pt x="304" y="217"/>
                    </a:lnTo>
                    <a:lnTo>
                      <a:pt x="294" y="224"/>
                    </a:lnTo>
                    <a:lnTo>
                      <a:pt x="284" y="226"/>
                    </a:lnTo>
                    <a:lnTo>
                      <a:pt x="274" y="229"/>
                    </a:lnTo>
                    <a:lnTo>
                      <a:pt x="265" y="229"/>
                    </a:lnTo>
                    <a:lnTo>
                      <a:pt x="255" y="228"/>
                    </a:lnTo>
                    <a:lnTo>
                      <a:pt x="245" y="224"/>
                    </a:lnTo>
                    <a:lnTo>
                      <a:pt x="235" y="217"/>
                    </a:lnTo>
                    <a:lnTo>
                      <a:pt x="226" y="206"/>
                    </a:lnTo>
                    <a:lnTo>
                      <a:pt x="217" y="192"/>
                    </a:lnTo>
                    <a:lnTo>
                      <a:pt x="204" y="179"/>
                    </a:lnTo>
                    <a:lnTo>
                      <a:pt x="191" y="167"/>
                    </a:lnTo>
                    <a:lnTo>
                      <a:pt x="176" y="153"/>
                    </a:lnTo>
                    <a:lnTo>
                      <a:pt x="162" y="143"/>
                    </a:lnTo>
                    <a:lnTo>
                      <a:pt x="146" y="131"/>
                    </a:lnTo>
                    <a:lnTo>
                      <a:pt x="131" y="121"/>
                    </a:lnTo>
                    <a:lnTo>
                      <a:pt x="115" y="110"/>
                    </a:lnTo>
                    <a:lnTo>
                      <a:pt x="100" y="99"/>
                    </a:lnTo>
                    <a:lnTo>
                      <a:pt x="83" y="88"/>
                    </a:lnTo>
                    <a:lnTo>
                      <a:pt x="68" y="76"/>
                    </a:lnTo>
                    <a:lnTo>
                      <a:pt x="53" y="65"/>
                    </a:lnTo>
                    <a:lnTo>
                      <a:pt x="41" y="54"/>
                    </a:lnTo>
                    <a:lnTo>
                      <a:pt x="27" y="41"/>
                    </a:lnTo>
                    <a:lnTo>
                      <a:pt x="17" y="28"/>
                    </a:lnTo>
                    <a:lnTo>
                      <a:pt x="6" y="1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3" name="Freeform 162"/>
              <p:cNvSpPr>
                <a:spLocks/>
              </p:cNvSpPr>
              <p:nvPr/>
            </p:nvSpPr>
            <p:spPr bwMode="auto">
              <a:xfrm>
                <a:off x="5762" y="2722"/>
                <a:ext cx="59" cy="40"/>
              </a:xfrm>
              <a:custGeom>
                <a:avLst/>
                <a:gdLst>
                  <a:gd name="T0" fmla="*/ 0 w 141"/>
                  <a:gd name="T1" fmla="*/ 0 h 122"/>
                  <a:gd name="T2" fmla="*/ 0 w 141"/>
                  <a:gd name="T3" fmla="*/ 0 h 122"/>
                  <a:gd name="T4" fmla="*/ 0 w 141"/>
                  <a:gd name="T5" fmla="*/ 0 h 122"/>
                  <a:gd name="T6" fmla="*/ 0 w 141"/>
                  <a:gd name="T7" fmla="*/ 0 h 122"/>
                  <a:gd name="T8" fmla="*/ 0 w 141"/>
                  <a:gd name="T9" fmla="*/ 0 h 122"/>
                  <a:gd name="T10" fmla="*/ 0 w 141"/>
                  <a:gd name="T11" fmla="*/ 0 h 122"/>
                  <a:gd name="T12" fmla="*/ 0 w 141"/>
                  <a:gd name="T13" fmla="*/ 0 h 122"/>
                  <a:gd name="T14" fmla="*/ 0 w 141"/>
                  <a:gd name="T15" fmla="*/ 0 h 122"/>
                  <a:gd name="T16" fmla="*/ 0 w 141"/>
                  <a:gd name="T17" fmla="*/ 0 h 122"/>
                  <a:gd name="T18" fmla="*/ 0 w 141"/>
                  <a:gd name="T19" fmla="*/ 0 h 122"/>
                  <a:gd name="T20" fmla="*/ 0 w 141"/>
                  <a:gd name="T21" fmla="*/ 0 h 122"/>
                  <a:gd name="T22" fmla="*/ 0 w 141"/>
                  <a:gd name="T23" fmla="*/ 0 h 122"/>
                  <a:gd name="T24" fmla="*/ 0 w 141"/>
                  <a:gd name="T25" fmla="*/ 0 h 122"/>
                  <a:gd name="T26" fmla="*/ 0 w 141"/>
                  <a:gd name="T27" fmla="*/ 0 h 122"/>
                  <a:gd name="T28" fmla="*/ 0 w 141"/>
                  <a:gd name="T29" fmla="*/ 0 h 122"/>
                  <a:gd name="T30" fmla="*/ 0 w 141"/>
                  <a:gd name="T31" fmla="*/ 0 h 122"/>
                  <a:gd name="T32" fmla="*/ 0 w 141"/>
                  <a:gd name="T33" fmla="*/ 0 h 122"/>
                  <a:gd name="T34" fmla="*/ 0 w 141"/>
                  <a:gd name="T35" fmla="*/ 0 h 122"/>
                  <a:gd name="T36" fmla="*/ 0 w 141"/>
                  <a:gd name="T37" fmla="*/ 0 h 122"/>
                  <a:gd name="T38" fmla="*/ 0 w 141"/>
                  <a:gd name="T39" fmla="*/ 0 h 122"/>
                  <a:gd name="T40" fmla="*/ 0 w 141"/>
                  <a:gd name="T41" fmla="*/ 0 h 122"/>
                  <a:gd name="T42" fmla="*/ 0 w 141"/>
                  <a:gd name="T43" fmla="*/ 0 h 122"/>
                  <a:gd name="T44" fmla="*/ 0 w 141"/>
                  <a:gd name="T45" fmla="*/ 0 h 122"/>
                  <a:gd name="T46" fmla="*/ 0 w 141"/>
                  <a:gd name="T47" fmla="*/ 0 h 122"/>
                  <a:gd name="T48" fmla="*/ 0 w 141"/>
                  <a:gd name="T49" fmla="*/ 0 h 122"/>
                  <a:gd name="T50" fmla="*/ 0 w 141"/>
                  <a:gd name="T51" fmla="*/ 0 h 122"/>
                  <a:gd name="T52" fmla="*/ 0 w 141"/>
                  <a:gd name="T53" fmla="*/ 0 h 122"/>
                  <a:gd name="T54" fmla="*/ 0 w 141"/>
                  <a:gd name="T55" fmla="*/ 0 h 122"/>
                  <a:gd name="T56" fmla="*/ 0 w 141"/>
                  <a:gd name="T57" fmla="*/ 0 h 122"/>
                  <a:gd name="T58" fmla="*/ 0 w 141"/>
                  <a:gd name="T59" fmla="*/ 0 h 122"/>
                  <a:gd name="T60" fmla="*/ 0 w 141"/>
                  <a:gd name="T61" fmla="*/ 0 h 122"/>
                  <a:gd name="T62" fmla="*/ 0 w 141"/>
                  <a:gd name="T63" fmla="*/ 0 h 122"/>
                  <a:gd name="T64" fmla="*/ 0 w 141"/>
                  <a:gd name="T65" fmla="*/ 0 h 122"/>
                  <a:gd name="T66" fmla="*/ 0 w 141"/>
                  <a:gd name="T67" fmla="*/ 0 h 122"/>
                  <a:gd name="T68" fmla="*/ 0 w 141"/>
                  <a:gd name="T69" fmla="*/ 0 h 122"/>
                  <a:gd name="T70" fmla="*/ 0 w 141"/>
                  <a:gd name="T71" fmla="*/ 0 h 122"/>
                  <a:gd name="T72" fmla="*/ 0 w 141"/>
                  <a:gd name="T73" fmla="*/ 0 h 122"/>
                  <a:gd name="T74" fmla="*/ 0 w 141"/>
                  <a:gd name="T75" fmla="*/ 0 h 122"/>
                  <a:gd name="T76" fmla="*/ 0 w 141"/>
                  <a:gd name="T77" fmla="*/ 0 h 122"/>
                  <a:gd name="T78" fmla="*/ 0 w 141"/>
                  <a:gd name="T79" fmla="*/ 0 h 122"/>
                  <a:gd name="T80" fmla="*/ 0 w 141"/>
                  <a:gd name="T81" fmla="*/ 0 h 122"/>
                  <a:gd name="T82" fmla="*/ 0 w 141"/>
                  <a:gd name="T83" fmla="*/ 0 h 122"/>
                  <a:gd name="T84" fmla="*/ 0 w 141"/>
                  <a:gd name="T85" fmla="*/ 0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122"/>
                  <a:gd name="T131" fmla="*/ 141 w 141"/>
                  <a:gd name="T132" fmla="*/ 122 h 1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122">
                    <a:moveTo>
                      <a:pt x="68" y="0"/>
                    </a:moveTo>
                    <a:lnTo>
                      <a:pt x="77" y="8"/>
                    </a:lnTo>
                    <a:lnTo>
                      <a:pt x="85" y="16"/>
                    </a:lnTo>
                    <a:lnTo>
                      <a:pt x="94" y="24"/>
                    </a:lnTo>
                    <a:lnTo>
                      <a:pt x="103" y="32"/>
                    </a:lnTo>
                    <a:lnTo>
                      <a:pt x="111" y="39"/>
                    </a:lnTo>
                    <a:lnTo>
                      <a:pt x="121" y="46"/>
                    </a:lnTo>
                    <a:lnTo>
                      <a:pt x="124" y="47"/>
                    </a:lnTo>
                    <a:lnTo>
                      <a:pt x="130" y="50"/>
                    </a:lnTo>
                    <a:lnTo>
                      <a:pt x="135" y="53"/>
                    </a:lnTo>
                    <a:lnTo>
                      <a:pt x="141" y="56"/>
                    </a:lnTo>
                    <a:lnTo>
                      <a:pt x="135" y="59"/>
                    </a:lnTo>
                    <a:lnTo>
                      <a:pt x="131" y="63"/>
                    </a:lnTo>
                    <a:lnTo>
                      <a:pt x="125" y="66"/>
                    </a:lnTo>
                    <a:lnTo>
                      <a:pt x="121" y="69"/>
                    </a:lnTo>
                    <a:lnTo>
                      <a:pt x="115" y="72"/>
                    </a:lnTo>
                    <a:lnTo>
                      <a:pt x="109" y="76"/>
                    </a:lnTo>
                    <a:lnTo>
                      <a:pt x="104" y="79"/>
                    </a:lnTo>
                    <a:lnTo>
                      <a:pt x="99" y="84"/>
                    </a:lnTo>
                    <a:lnTo>
                      <a:pt x="94" y="86"/>
                    </a:lnTo>
                    <a:lnTo>
                      <a:pt x="88" y="91"/>
                    </a:lnTo>
                    <a:lnTo>
                      <a:pt x="84" y="95"/>
                    </a:lnTo>
                    <a:lnTo>
                      <a:pt x="80" y="100"/>
                    </a:lnTo>
                    <a:lnTo>
                      <a:pt x="76" y="103"/>
                    </a:lnTo>
                    <a:lnTo>
                      <a:pt x="73" y="109"/>
                    </a:lnTo>
                    <a:lnTo>
                      <a:pt x="70" y="115"/>
                    </a:lnTo>
                    <a:lnTo>
                      <a:pt x="70" y="122"/>
                    </a:lnTo>
                    <a:lnTo>
                      <a:pt x="62" y="119"/>
                    </a:lnTo>
                    <a:lnTo>
                      <a:pt x="56" y="116"/>
                    </a:lnTo>
                    <a:lnTo>
                      <a:pt x="50" y="112"/>
                    </a:lnTo>
                    <a:lnTo>
                      <a:pt x="47" y="108"/>
                    </a:lnTo>
                    <a:lnTo>
                      <a:pt x="42" y="103"/>
                    </a:lnTo>
                    <a:lnTo>
                      <a:pt x="39" y="98"/>
                    </a:lnTo>
                    <a:lnTo>
                      <a:pt x="36" y="93"/>
                    </a:lnTo>
                    <a:lnTo>
                      <a:pt x="33" y="87"/>
                    </a:lnTo>
                    <a:lnTo>
                      <a:pt x="30" y="81"/>
                    </a:lnTo>
                    <a:lnTo>
                      <a:pt x="27" y="76"/>
                    </a:lnTo>
                    <a:lnTo>
                      <a:pt x="23" y="69"/>
                    </a:lnTo>
                    <a:lnTo>
                      <a:pt x="21" y="65"/>
                    </a:lnTo>
                    <a:lnTo>
                      <a:pt x="15" y="58"/>
                    </a:lnTo>
                    <a:lnTo>
                      <a:pt x="11" y="53"/>
                    </a:lnTo>
                    <a:lnTo>
                      <a:pt x="6" y="48"/>
                    </a:lnTo>
                    <a:lnTo>
                      <a:pt x="0" y="46"/>
                    </a:lnTo>
                    <a:lnTo>
                      <a:pt x="5" y="39"/>
                    </a:lnTo>
                    <a:lnTo>
                      <a:pt x="11" y="36"/>
                    </a:lnTo>
                    <a:lnTo>
                      <a:pt x="16" y="35"/>
                    </a:lnTo>
                    <a:lnTo>
                      <a:pt x="22" y="36"/>
                    </a:lnTo>
                    <a:lnTo>
                      <a:pt x="28" y="38"/>
                    </a:lnTo>
                    <a:lnTo>
                      <a:pt x="33" y="42"/>
                    </a:lnTo>
                    <a:lnTo>
                      <a:pt x="39" y="46"/>
                    </a:lnTo>
                    <a:lnTo>
                      <a:pt x="45" y="53"/>
                    </a:lnTo>
                    <a:lnTo>
                      <a:pt x="49" y="58"/>
                    </a:lnTo>
                    <a:lnTo>
                      <a:pt x="55" y="65"/>
                    </a:lnTo>
                    <a:lnTo>
                      <a:pt x="60" y="70"/>
                    </a:lnTo>
                    <a:lnTo>
                      <a:pt x="66" y="76"/>
                    </a:lnTo>
                    <a:lnTo>
                      <a:pt x="70" y="81"/>
                    </a:lnTo>
                    <a:lnTo>
                      <a:pt x="77" y="85"/>
                    </a:lnTo>
                    <a:lnTo>
                      <a:pt x="83" y="86"/>
                    </a:lnTo>
                    <a:lnTo>
                      <a:pt x="89" y="89"/>
                    </a:lnTo>
                    <a:lnTo>
                      <a:pt x="86" y="81"/>
                    </a:lnTo>
                    <a:lnTo>
                      <a:pt x="82" y="74"/>
                    </a:lnTo>
                    <a:lnTo>
                      <a:pt x="76" y="66"/>
                    </a:lnTo>
                    <a:lnTo>
                      <a:pt x="70" y="62"/>
                    </a:lnTo>
                    <a:lnTo>
                      <a:pt x="66" y="56"/>
                    </a:lnTo>
                    <a:lnTo>
                      <a:pt x="63" y="49"/>
                    </a:lnTo>
                    <a:lnTo>
                      <a:pt x="62" y="43"/>
                    </a:lnTo>
                    <a:lnTo>
                      <a:pt x="66" y="35"/>
                    </a:lnTo>
                    <a:lnTo>
                      <a:pt x="70" y="35"/>
                    </a:lnTo>
                    <a:lnTo>
                      <a:pt x="76" y="38"/>
                    </a:lnTo>
                    <a:lnTo>
                      <a:pt x="81" y="42"/>
                    </a:lnTo>
                    <a:lnTo>
                      <a:pt x="86" y="46"/>
                    </a:lnTo>
                    <a:lnTo>
                      <a:pt x="92" y="50"/>
                    </a:lnTo>
                    <a:lnTo>
                      <a:pt x="98" y="54"/>
                    </a:lnTo>
                    <a:lnTo>
                      <a:pt x="104" y="56"/>
                    </a:lnTo>
                    <a:lnTo>
                      <a:pt x="112" y="56"/>
                    </a:lnTo>
                    <a:lnTo>
                      <a:pt x="111" y="50"/>
                    </a:lnTo>
                    <a:lnTo>
                      <a:pt x="109" y="46"/>
                    </a:lnTo>
                    <a:lnTo>
                      <a:pt x="106" y="42"/>
                    </a:lnTo>
                    <a:lnTo>
                      <a:pt x="105" y="38"/>
                    </a:lnTo>
                    <a:lnTo>
                      <a:pt x="97" y="31"/>
                    </a:lnTo>
                    <a:lnTo>
                      <a:pt x="90" y="26"/>
                    </a:lnTo>
                    <a:lnTo>
                      <a:pt x="82" y="19"/>
                    </a:lnTo>
                    <a:lnTo>
                      <a:pt x="75" y="13"/>
                    </a:lnTo>
                    <a:lnTo>
                      <a:pt x="70" y="7"/>
                    </a:lnTo>
                    <a:lnTo>
                      <a:pt x="68"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647314" name="Freeform 163"/>
              <p:cNvSpPr>
                <a:spLocks/>
              </p:cNvSpPr>
              <p:nvPr/>
            </p:nvSpPr>
            <p:spPr bwMode="auto">
              <a:xfrm>
                <a:off x="5773" y="2803"/>
                <a:ext cx="25" cy="6"/>
              </a:xfrm>
              <a:custGeom>
                <a:avLst/>
                <a:gdLst>
                  <a:gd name="T0" fmla="*/ 0 w 52"/>
                  <a:gd name="T1" fmla="*/ 0 h 15"/>
                  <a:gd name="T2" fmla="*/ 0 w 52"/>
                  <a:gd name="T3" fmla="*/ 0 h 15"/>
                  <a:gd name="T4" fmla="*/ 0 w 52"/>
                  <a:gd name="T5" fmla="*/ 0 h 15"/>
                  <a:gd name="T6" fmla="*/ 0 w 52"/>
                  <a:gd name="T7" fmla="*/ 0 h 15"/>
                  <a:gd name="T8" fmla="*/ 0 w 52"/>
                  <a:gd name="T9" fmla="*/ 0 h 15"/>
                  <a:gd name="T10" fmla="*/ 0 w 52"/>
                  <a:gd name="T11" fmla="*/ 0 h 15"/>
                  <a:gd name="T12" fmla="*/ 0 w 52"/>
                  <a:gd name="T13" fmla="*/ 0 h 15"/>
                  <a:gd name="T14" fmla="*/ 0 w 52"/>
                  <a:gd name="T15" fmla="*/ 0 h 15"/>
                  <a:gd name="T16" fmla="*/ 0 w 52"/>
                  <a:gd name="T17" fmla="*/ 0 h 15"/>
                  <a:gd name="T18" fmla="*/ 0 w 52"/>
                  <a:gd name="T19" fmla="*/ 0 h 15"/>
                  <a:gd name="T20" fmla="*/ 0 w 52"/>
                  <a:gd name="T21" fmla="*/ 0 h 15"/>
                  <a:gd name="T22" fmla="*/ 0 w 52"/>
                  <a:gd name="T23" fmla="*/ 0 h 15"/>
                  <a:gd name="T24" fmla="*/ 0 w 52"/>
                  <a:gd name="T25" fmla="*/ 0 h 15"/>
                  <a:gd name="T26" fmla="*/ 0 w 52"/>
                  <a:gd name="T27" fmla="*/ 0 h 15"/>
                  <a:gd name="T28" fmla="*/ 0 w 52"/>
                  <a:gd name="T29" fmla="*/ 0 h 15"/>
                  <a:gd name="T30" fmla="*/ 0 w 52"/>
                  <a:gd name="T31" fmla="*/ 0 h 15"/>
                  <a:gd name="T32" fmla="*/ 0 w 52"/>
                  <a:gd name="T33" fmla="*/ 0 h 15"/>
                  <a:gd name="T34" fmla="*/ 0 w 52"/>
                  <a:gd name="T35" fmla="*/ 0 h 15"/>
                  <a:gd name="T36" fmla="*/ 0 w 52"/>
                  <a:gd name="T37" fmla="*/ 0 h 15"/>
                  <a:gd name="T38" fmla="*/ 0 w 52"/>
                  <a:gd name="T39" fmla="*/ 0 h 15"/>
                  <a:gd name="T40" fmla="*/ 0 w 52"/>
                  <a:gd name="T41" fmla="*/ 0 h 15"/>
                  <a:gd name="T42" fmla="*/ 0 w 52"/>
                  <a:gd name="T43" fmla="*/ 0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
                  <a:gd name="T67" fmla="*/ 0 h 15"/>
                  <a:gd name="T68" fmla="*/ 52 w 52"/>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 h="15">
                    <a:moveTo>
                      <a:pt x="0" y="0"/>
                    </a:moveTo>
                    <a:lnTo>
                      <a:pt x="5" y="0"/>
                    </a:lnTo>
                    <a:lnTo>
                      <a:pt x="12" y="1"/>
                    </a:lnTo>
                    <a:lnTo>
                      <a:pt x="18" y="1"/>
                    </a:lnTo>
                    <a:lnTo>
                      <a:pt x="24" y="1"/>
                    </a:lnTo>
                    <a:lnTo>
                      <a:pt x="31" y="0"/>
                    </a:lnTo>
                    <a:lnTo>
                      <a:pt x="38" y="0"/>
                    </a:lnTo>
                    <a:lnTo>
                      <a:pt x="44" y="0"/>
                    </a:lnTo>
                    <a:lnTo>
                      <a:pt x="52" y="0"/>
                    </a:lnTo>
                    <a:lnTo>
                      <a:pt x="52" y="2"/>
                    </a:lnTo>
                    <a:lnTo>
                      <a:pt x="52" y="4"/>
                    </a:lnTo>
                    <a:lnTo>
                      <a:pt x="44" y="7"/>
                    </a:lnTo>
                    <a:lnTo>
                      <a:pt x="37" y="9"/>
                    </a:lnTo>
                    <a:lnTo>
                      <a:pt x="29" y="12"/>
                    </a:lnTo>
                    <a:lnTo>
                      <a:pt x="21" y="15"/>
                    </a:lnTo>
                    <a:lnTo>
                      <a:pt x="13" y="15"/>
                    </a:lnTo>
                    <a:lnTo>
                      <a:pt x="7" y="13"/>
                    </a:lnTo>
                    <a:lnTo>
                      <a:pt x="3" y="10"/>
                    </a:lnTo>
                    <a:lnTo>
                      <a:pt x="2" y="7"/>
                    </a:lnTo>
                    <a:lnTo>
                      <a:pt x="0" y="5"/>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sp>
          <p:nvSpPr>
            <p:cNvPr id="588845" name="Rectangle 164"/>
            <p:cNvSpPr>
              <a:spLocks noChangeArrowheads="1"/>
            </p:cNvSpPr>
            <p:nvPr/>
          </p:nvSpPr>
          <p:spPr bwMode="auto">
            <a:xfrm>
              <a:off x="3954472" y="5472885"/>
              <a:ext cx="2078684" cy="5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Neurotransmitter</a:t>
              </a:r>
              <a:b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1778"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Dysfunction</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
          <p:nvSpPr>
            <p:cNvPr id="647214" name="Freeform 177"/>
            <p:cNvSpPr>
              <a:spLocks/>
            </p:cNvSpPr>
            <p:nvPr/>
          </p:nvSpPr>
          <p:spPr bwMode="auto">
            <a:xfrm rot="8642342" flipH="1" flipV="1">
              <a:off x="4649287" y="3774344"/>
              <a:ext cx="589635" cy="387283"/>
            </a:xfrm>
            <a:custGeom>
              <a:avLst/>
              <a:gdLst>
                <a:gd name="T0" fmla="*/ 2147483646 w 767"/>
                <a:gd name="T1" fmla="*/ 2147483646 h 715"/>
                <a:gd name="T2" fmla="*/ 2147483646 w 767"/>
                <a:gd name="T3" fmla="*/ 2147483646 h 715"/>
                <a:gd name="T4" fmla="*/ 2147483646 w 767"/>
                <a:gd name="T5" fmla="*/ 2147483646 h 715"/>
                <a:gd name="T6" fmla="*/ 2147483646 w 767"/>
                <a:gd name="T7" fmla="*/ 2147483646 h 715"/>
                <a:gd name="T8" fmla="*/ 2147483646 w 767"/>
                <a:gd name="T9" fmla="*/ 2147483646 h 715"/>
                <a:gd name="T10" fmla="*/ 2147483646 w 767"/>
                <a:gd name="T11" fmla="*/ 2147483646 h 715"/>
                <a:gd name="T12" fmla="*/ 2147483646 w 767"/>
                <a:gd name="T13" fmla="*/ 2147483646 h 715"/>
                <a:gd name="T14" fmla="*/ 2147483646 w 767"/>
                <a:gd name="T15" fmla="*/ 2147483646 h 715"/>
                <a:gd name="T16" fmla="*/ 2147483646 w 767"/>
                <a:gd name="T17" fmla="*/ 0 h 7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7"/>
                <a:gd name="T28" fmla="*/ 0 h 715"/>
                <a:gd name="T29" fmla="*/ 767 w 767"/>
                <a:gd name="T30" fmla="*/ 715 h 7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7" h="715">
                  <a:moveTo>
                    <a:pt x="31" y="715"/>
                  </a:moveTo>
                  <a:cubicBezTo>
                    <a:pt x="15" y="653"/>
                    <a:pt x="0" y="592"/>
                    <a:pt x="31" y="566"/>
                  </a:cubicBezTo>
                  <a:cubicBezTo>
                    <a:pt x="61" y="539"/>
                    <a:pt x="178" y="583"/>
                    <a:pt x="212" y="555"/>
                  </a:cubicBezTo>
                  <a:cubicBezTo>
                    <a:pt x="245" y="526"/>
                    <a:pt x="202" y="423"/>
                    <a:pt x="234" y="395"/>
                  </a:cubicBezTo>
                  <a:cubicBezTo>
                    <a:pt x="266" y="366"/>
                    <a:pt x="373" y="412"/>
                    <a:pt x="404" y="384"/>
                  </a:cubicBezTo>
                  <a:cubicBezTo>
                    <a:pt x="434" y="355"/>
                    <a:pt x="384" y="248"/>
                    <a:pt x="415" y="224"/>
                  </a:cubicBezTo>
                  <a:cubicBezTo>
                    <a:pt x="445" y="199"/>
                    <a:pt x="554" y="254"/>
                    <a:pt x="586" y="235"/>
                  </a:cubicBezTo>
                  <a:cubicBezTo>
                    <a:pt x="617" y="215"/>
                    <a:pt x="576" y="146"/>
                    <a:pt x="607" y="107"/>
                  </a:cubicBezTo>
                  <a:cubicBezTo>
                    <a:pt x="637" y="67"/>
                    <a:pt x="702" y="33"/>
                    <a:pt x="767" y="0"/>
                  </a:cubicBezTo>
                </a:path>
              </a:pathLst>
            </a:custGeom>
            <a:noFill/>
            <a:ln w="76200">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grpSp>
      <p:pic>
        <p:nvPicPr>
          <p:cNvPr id="647201" name="Picture 177" descr="Ominous Octet-slide.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275" y="3052763"/>
            <a:ext cx="14382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TextBox 192"/>
          <p:cNvSpPr txBox="1"/>
          <p:nvPr/>
        </p:nvSpPr>
        <p:spPr>
          <a:xfrm>
            <a:off x="2388236" y="5322024"/>
            <a:ext cx="761747" cy="748795"/>
          </a:xfrm>
          <a:prstGeom prst="rect">
            <a:avLst/>
          </a:prstGeom>
          <a:noFill/>
        </p:spPr>
        <p:txBody>
          <a:bodyPr wrap="none">
            <a:spAutoFit/>
          </a:bodyPr>
          <a:lstStyle>
            <a:lvl1pPr>
              <a:defRPr sz="2400">
                <a:solidFill>
                  <a:schemeClr val="tx1"/>
                </a:solidFill>
                <a:latin typeface="Helvetica" charset="0"/>
                <a:ea typeface="MS PGothic" pitchFamily="34" charset="-128"/>
              </a:defRPr>
            </a:lvl1pPr>
            <a:lvl2pPr marL="742950" indent="-285750">
              <a:defRPr sz="2400">
                <a:solidFill>
                  <a:schemeClr val="tx1"/>
                </a:solidFill>
                <a:latin typeface="Helvetica" charset="0"/>
                <a:ea typeface="MS PGothic" pitchFamily="34" charset="-128"/>
              </a:defRPr>
            </a:lvl2pPr>
            <a:lvl3pPr marL="1143000" indent="-228600">
              <a:defRPr sz="2400">
                <a:solidFill>
                  <a:schemeClr val="tx1"/>
                </a:solidFill>
                <a:latin typeface="Helvetica" charset="0"/>
                <a:ea typeface="MS PGothic" pitchFamily="34" charset="-128"/>
              </a:defRPr>
            </a:lvl3pPr>
            <a:lvl4pPr marL="1600200" indent="-228600">
              <a:defRPr sz="2400">
                <a:solidFill>
                  <a:schemeClr val="tx1"/>
                </a:solidFill>
                <a:latin typeface="Helvetica" charset="0"/>
                <a:ea typeface="MS PGothic" pitchFamily="34" charset="-128"/>
              </a:defRPr>
            </a:lvl4pPr>
            <a:lvl5pPr marL="2057400" indent="-228600">
              <a:defRPr sz="2400">
                <a:solidFill>
                  <a:schemeClr val="tx1"/>
                </a:solidFill>
                <a:latin typeface="Helvetica"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133"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Helvetica" charset="0"/>
                <a:ea typeface="MS PGothic" pitchFamily="34" charset="-128"/>
                <a:cs typeface="+mn-cs"/>
              </a:rPr>
              <a:t>MET</a:t>
            </a:r>
          </a:p>
        </p:txBody>
      </p:sp>
      <p:pic>
        <p:nvPicPr>
          <p:cNvPr id="647203" name="Picture 186" descr="Musc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54553">
            <a:off x="5619750" y="4573588"/>
            <a:ext cx="27574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36" name="Rectangle 47"/>
          <p:cNvSpPr>
            <a:spLocks noChangeArrowheads="1"/>
          </p:cNvSpPr>
          <p:nvPr/>
        </p:nvSpPr>
        <p:spPr bwMode="auto">
          <a:xfrm rot="21404812">
            <a:off x="5892800" y="4664075"/>
            <a:ext cx="2117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Decreased Glucose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778"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Uptake</a:t>
            </a: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778" b="0" i="0" u="none" strike="noStrike" kern="1200" cap="none" spc="0" normalizeH="0" baseline="0" noProof="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custDataLst>
      <p:tags r:id="rId2"/>
    </p:custDataLst>
    <p:extLst>
      <p:ext uri="{BB962C8B-B14F-4D97-AF65-F5344CB8AC3E}">
        <p14:creationId xmlns:p14="http://schemas.microsoft.com/office/powerpoint/2010/main" val="28344014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ight Arrow 142"/>
          <p:cNvSpPr>
            <a:spLocks noChangeArrowheads="1"/>
          </p:cNvSpPr>
          <p:nvPr/>
        </p:nvSpPr>
        <p:spPr bwMode="auto">
          <a:xfrm>
            <a:off x="1649413" y="3497263"/>
            <a:ext cx="6022975" cy="1292225"/>
          </a:xfrm>
          <a:prstGeom prst="rightArrow">
            <a:avLst>
              <a:gd name="adj1" fmla="val 50000"/>
              <a:gd name="adj2" fmla="val 50040"/>
            </a:avLst>
          </a:prstGeom>
          <a:solidFill>
            <a:srgbClr val="C00000"/>
          </a:solidFill>
          <a:ln w="9525">
            <a:solidFill>
              <a:schemeClr val="tx1"/>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51" name="Freeform 103"/>
          <p:cNvSpPr>
            <a:spLocks/>
          </p:cNvSpPr>
          <p:nvPr/>
        </p:nvSpPr>
        <p:spPr bwMode="auto">
          <a:xfrm>
            <a:off x="1795463" y="3055938"/>
            <a:ext cx="1884362" cy="931862"/>
          </a:xfrm>
          <a:custGeom>
            <a:avLst/>
            <a:gdLst>
              <a:gd name="T0" fmla="*/ 0 w 1336"/>
              <a:gd name="T1" fmla="*/ 0 h 660"/>
              <a:gd name="T2" fmla="*/ 2147483646 w 1336"/>
              <a:gd name="T3" fmla="*/ 2147483646 h 660"/>
              <a:gd name="T4" fmla="*/ 2147483646 w 1336"/>
              <a:gd name="T5" fmla="*/ 2147483646 h 660"/>
              <a:gd name="T6" fmla="*/ 2147483646 w 1336"/>
              <a:gd name="T7" fmla="*/ 2147483646 h 660"/>
              <a:gd name="T8" fmla="*/ 2147483646 w 1336"/>
              <a:gd name="T9" fmla="*/ 2147483646 h 660"/>
              <a:gd name="T10" fmla="*/ 0 60000 65536"/>
              <a:gd name="T11" fmla="*/ 0 60000 65536"/>
              <a:gd name="T12" fmla="*/ 0 60000 65536"/>
              <a:gd name="T13" fmla="*/ 0 60000 65536"/>
              <a:gd name="T14" fmla="*/ 0 60000 65536"/>
              <a:gd name="T15" fmla="*/ 0 w 1336"/>
              <a:gd name="T16" fmla="*/ 0 h 660"/>
              <a:gd name="T17" fmla="*/ 1336 w 1336"/>
              <a:gd name="T18" fmla="*/ 660 h 660"/>
            </a:gdLst>
            <a:ahLst/>
            <a:cxnLst>
              <a:cxn ang="T10">
                <a:pos x="T0" y="T1"/>
              </a:cxn>
              <a:cxn ang="T11">
                <a:pos x="T2" y="T3"/>
              </a:cxn>
              <a:cxn ang="T12">
                <a:pos x="T4" y="T5"/>
              </a:cxn>
              <a:cxn ang="T13">
                <a:pos x="T6" y="T7"/>
              </a:cxn>
              <a:cxn ang="T14">
                <a:pos x="T8" y="T9"/>
              </a:cxn>
            </a:cxnLst>
            <a:rect l="T15" t="T16" r="T17" b="T18"/>
            <a:pathLst>
              <a:path w="1336" h="660">
                <a:moveTo>
                  <a:pt x="0" y="0"/>
                </a:moveTo>
                <a:lnTo>
                  <a:pt x="328" y="624"/>
                </a:lnTo>
                <a:lnTo>
                  <a:pt x="720" y="660"/>
                </a:lnTo>
                <a:lnTo>
                  <a:pt x="976" y="632"/>
                </a:lnTo>
                <a:lnTo>
                  <a:pt x="1336" y="592"/>
                </a:lnTo>
              </a:path>
            </a:pathLst>
          </a:custGeom>
          <a:noFill/>
          <a:ln w="38100">
            <a:solidFill>
              <a:srgbClr val="F4AEE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52" name="Freeform 2"/>
          <p:cNvSpPr>
            <a:spLocks/>
          </p:cNvSpPr>
          <p:nvPr/>
        </p:nvSpPr>
        <p:spPr bwMode="auto">
          <a:xfrm>
            <a:off x="1460500" y="1771650"/>
            <a:ext cx="76200" cy="4027488"/>
          </a:xfrm>
          <a:custGeom>
            <a:avLst/>
            <a:gdLst>
              <a:gd name="T0" fmla="*/ 0 w 48"/>
              <a:gd name="T1" fmla="*/ 0 h 2854"/>
              <a:gd name="T2" fmla="*/ 0 w 48"/>
              <a:gd name="T3" fmla="*/ 2147483646 h 2854"/>
              <a:gd name="T4" fmla="*/ 2147483646 w 48"/>
              <a:gd name="T5" fmla="*/ 2147483646 h 2854"/>
              <a:gd name="T6" fmla="*/ 0 60000 65536"/>
              <a:gd name="T7" fmla="*/ 0 60000 65536"/>
              <a:gd name="T8" fmla="*/ 0 60000 65536"/>
              <a:gd name="T9" fmla="*/ 0 w 48"/>
              <a:gd name="T10" fmla="*/ 0 h 2854"/>
              <a:gd name="T11" fmla="*/ 48 w 48"/>
              <a:gd name="T12" fmla="*/ 2854 h 2854"/>
            </a:gdLst>
            <a:ahLst/>
            <a:cxnLst>
              <a:cxn ang="T6">
                <a:pos x="T0" y="T1"/>
              </a:cxn>
              <a:cxn ang="T7">
                <a:pos x="T2" y="T3"/>
              </a:cxn>
              <a:cxn ang="T8">
                <a:pos x="T4" y="T5"/>
              </a:cxn>
            </a:cxnLst>
            <a:rect l="T9" t="T10" r="T11" b="T12"/>
            <a:pathLst>
              <a:path w="48" h="2854">
                <a:moveTo>
                  <a:pt x="0" y="0"/>
                </a:moveTo>
                <a:lnTo>
                  <a:pt x="0" y="2854"/>
                </a:lnTo>
                <a:lnTo>
                  <a:pt x="48" y="2854"/>
                </a:lnTo>
              </a:path>
            </a:pathLst>
          </a:cu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53" name="Line 3"/>
          <p:cNvSpPr>
            <a:spLocks noChangeShapeType="1"/>
          </p:cNvSpPr>
          <p:nvPr/>
        </p:nvSpPr>
        <p:spPr bwMode="auto">
          <a:xfrm>
            <a:off x="1460500" y="4464050"/>
            <a:ext cx="76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54" name="Line 4"/>
          <p:cNvSpPr>
            <a:spLocks noChangeShapeType="1"/>
          </p:cNvSpPr>
          <p:nvPr/>
        </p:nvSpPr>
        <p:spPr bwMode="auto">
          <a:xfrm>
            <a:off x="1460500" y="3109913"/>
            <a:ext cx="76200"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55" name="Line 5"/>
          <p:cNvSpPr>
            <a:spLocks noChangeShapeType="1"/>
          </p:cNvSpPr>
          <p:nvPr/>
        </p:nvSpPr>
        <p:spPr bwMode="auto">
          <a:xfrm>
            <a:off x="1460500" y="1771650"/>
            <a:ext cx="762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768" name="Rectangle 6"/>
          <p:cNvSpPr>
            <a:spLocks noChangeArrowheads="1"/>
          </p:cNvSpPr>
          <p:nvPr/>
        </p:nvSpPr>
        <p:spPr bwMode="auto">
          <a:xfrm>
            <a:off x="1168400" y="5649913"/>
            <a:ext cx="28416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a:t>
            </a:r>
            <a:endParaRPr kumimoji="0" lang="en-US" altLang="en-US" sz="2489"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01769" name="Rectangle 7"/>
          <p:cNvSpPr>
            <a:spLocks noChangeArrowheads="1"/>
          </p:cNvSpPr>
          <p:nvPr/>
        </p:nvSpPr>
        <p:spPr bwMode="auto">
          <a:xfrm>
            <a:off x="1168400" y="4311650"/>
            <a:ext cx="284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a:t>
            </a:r>
            <a:endParaRPr kumimoji="0" lang="en-US" altLang="en-US" sz="2489"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01770" name="Rectangle 8"/>
          <p:cNvSpPr>
            <a:spLocks noChangeArrowheads="1"/>
          </p:cNvSpPr>
          <p:nvPr/>
        </p:nvSpPr>
        <p:spPr bwMode="auto">
          <a:xfrm>
            <a:off x="1244600" y="2959100"/>
            <a:ext cx="177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a:t>
            </a:r>
            <a:endParaRPr kumimoji="0" lang="en-US" altLang="en-US" sz="2489"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01771" name="Rectangle 9"/>
          <p:cNvSpPr>
            <a:spLocks noChangeArrowheads="1"/>
          </p:cNvSpPr>
          <p:nvPr/>
        </p:nvSpPr>
        <p:spPr bwMode="auto">
          <a:xfrm>
            <a:off x="1250950" y="1622425"/>
            <a:ext cx="1793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a:t>
            </a:r>
            <a:endParaRPr kumimoji="0" lang="en-US" altLang="en-US" sz="2489"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14060" name="Line 10"/>
          <p:cNvSpPr>
            <a:spLocks noChangeShapeType="1"/>
          </p:cNvSpPr>
          <p:nvPr/>
        </p:nvSpPr>
        <p:spPr bwMode="auto">
          <a:xfrm>
            <a:off x="1797050" y="5895975"/>
            <a:ext cx="58674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61" name="Line 13"/>
          <p:cNvSpPr>
            <a:spLocks noChangeShapeType="1"/>
          </p:cNvSpPr>
          <p:nvPr/>
        </p:nvSpPr>
        <p:spPr bwMode="auto">
          <a:xfrm>
            <a:off x="1797050" y="3000375"/>
            <a:ext cx="488950" cy="40005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62" name="Line 14"/>
          <p:cNvSpPr>
            <a:spLocks noChangeShapeType="1"/>
          </p:cNvSpPr>
          <p:nvPr/>
        </p:nvSpPr>
        <p:spPr bwMode="auto">
          <a:xfrm>
            <a:off x="2254250" y="3384550"/>
            <a:ext cx="450850" cy="190500"/>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63" name="Line 15"/>
          <p:cNvSpPr>
            <a:spLocks noChangeShapeType="1"/>
          </p:cNvSpPr>
          <p:nvPr/>
        </p:nvSpPr>
        <p:spPr bwMode="auto">
          <a:xfrm>
            <a:off x="2724150" y="3559175"/>
            <a:ext cx="431800" cy="1588"/>
          </a:xfrm>
          <a:prstGeom prst="line">
            <a:avLst/>
          </a:prstGeom>
          <a:noFill/>
          <a:ln w="28575">
            <a:solidFill>
              <a:srgbClr val="66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776" name="AutoShape 16"/>
          <p:cNvSpPr>
            <a:spLocks noChangeArrowheads="1"/>
          </p:cNvSpPr>
          <p:nvPr/>
        </p:nvSpPr>
        <p:spPr bwMode="auto">
          <a:xfrm>
            <a:off x="2635250" y="3486150"/>
            <a:ext cx="209550" cy="168275"/>
          </a:xfrm>
          <a:prstGeom prst="diamond">
            <a:avLst/>
          </a:prstGeom>
          <a:solidFill>
            <a:srgbClr val="66FFFF"/>
          </a:solidFill>
          <a:ln w="38100">
            <a:solidFill>
              <a:srgbClr val="66FFFF"/>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77" name="AutoShape 17"/>
          <p:cNvSpPr>
            <a:spLocks noChangeArrowheads="1"/>
          </p:cNvSpPr>
          <p:nvPr/>
        </p:nvSpPr>
        <p:spPr bwMode="auto">
          <a:xfrm>
            <a:off x="3060700" y="3411538"/>
            <a:ext cx="209550" cy="169862"/>
          </a:xfrm>
          <a:prstGeom prst="diamond">
            <a:avLst/>
          </a:prstGeom>
          <a:solidFill>
            <a:srgbClr val="66FFFF"/>
          </a:solidFill>
          <a:ln w="38100">
            <a:solidFill>
              <a:srgbClr val="66FFFF"/>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14066" name="Line 18"/>
          <p:cNvSpPr>
            <a:spLocks noChangeShapeType="1"/>
          </p:cNvSpPr>
          <p:nvPr/>
        </p:nvSpPr>
        <p:spPr bwMode="auto">
          <a:xfrm>
            <a:off x="1803400" y="2989263"/>
            <a:ext cx="431800" cy="828675"/>
          </a:xfrm>
          <a:prstGeom prst="line">
            <a:avLst/>
          </a:prstGeom>
          <a:noFill/>
          <a:ln w="28575">
            <a:solidFill>
              <a:srgbClr val="FFC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67" name="Line 19"/>
          <p:cNvSpPr>
            <a:spLocks noChangeShapeType="1"/>
          </p:cNvSpPr>
          <p:nvPr/>
        </p:nvSpPr>
        <p:spPr bwMode="auto">
          <a:xfrm>
            <a:off x="2273300" y="3817938"/>
            <a:ext cx="533400" cy="101600"/>
          </a:xfrm>
          <a:prstGeom prst="line">
            <a:avLst/>
          </a:prstGeom>
          <a:noFill/>
          <a:ln w="28575">
            <a:solidFill>
              <a:srgbClr val="FFC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68" name="Line 20"/>
          <p:cNvSpPr>
            <a:spLocks noChangeShapeType="1"/>
          </p:cNvSpPr>
          <p:nvPr/>
        </p:nvSpPr>
        <p:spPr bwMode="auto">
          <a:xfrm flipV="1">
            <a:off x="2825750" y="3767138"/>
            <a:ext cx="819150" cy="163512"/>
          </a:xfrm>
          <a:prstGeom prst="line">
            <a:avLst/>
          </a:prstGeom>
          <a:noFill/>
          <a:ln w="28575">
            <a:solidFill>
              <a:srgbClr val="FFC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69" name="Line 21"/>
          <p:cNvSpPr>
            <a:spLocks noChangeShapeType="1"/>
          </p:cNvSpPr>
          <p:nvPr/>
        </p:nvSpPr>
        <p:spPr bwMode="auto">
          <a:xfrm flipV="1">
            <a:off x="3638550" y="3683000"/>
            <a:ext cx="939800" cy="84138"/>
          </a:xfrm>
          <a:prstGeom prst="line">
            <a:avLst/>
          </a:prstGeom>
          <a:noFill/>
          <a:ln w="28575">
            <a:solidFill>
              <a:srgbClr val="FFC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70" name="Line 22"/>
          <p:cNvSpPr>
            <a:spLocks noChangeShapeType="1"/>
          </p:cNvSpPr>
          <p:nvPr/>
        </p:nvSpPr>
        <p:spPr bwMode="auto">
          <a:xfrm flipV="1">
            <a:off x="4578350" y="3592513"/>
            <a:ext cx="1809750" cy="96837"/>
          </a:xfrm>
          <a:prstGeom prst="line">
            <a:avLst/>
          </a:prstGeom>
          <a:noFill/>
          <a:ln w="28575">
            <a:solidFill>
              <a:srgbClr val="FFC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783" name="AutoShape 23"/>
          <p:cNvSpPr>
            <a:spLocks noChangeArrowheads="1"/>
          </p:cNvSpPr>
          <p:nvPr/>
        </p:nvSpPr>
        <p:spPr bwMode="auto">
          <a:xfrm>
            <a:off x="6248400" y="3497263"/>
            <a:ext cx="209550" cy="168275"/>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84" name="AutoShape 24"/>
          <p:cNvSpPr>
            <a:spLocks noChangeArrowheads="1"/>
          </p:cNvSpPr>
          <p:nvPr/>
        </p:nvSpPr>
        <p:spPr bwMode="auto">
          <a:xfrm>
            <a:off x="5842000" y="3497263"/>
            <a:ext cx="209550" cy="168275"/>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85" name="AutoShape 25"/>
          <p:cNvSpPr>
            <a:spLocks noChangeArrowheads="1"/>
          </p:cNvSpPr>
          <p:nvPr/>
        </p:nvSpPr>
        <p:spPr bwMode="auto">
          <a:xfrm>
            <a:off x="5365750" y="3548063"/>
            <a:ext cx="209550" cy="168275"/>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86" name="AutoShape 26"/>
          <p:cNvSpPr>
            <a:spLocks noChangeArrowheads="1"/>
          </p:cNvSpPr>
          <p:nvPr/>
        </p:nvSpPr>
        <p:spPr bwMode="auto">
          <a:xfrm>
            <a:off x="4908550" y="3570288"/>
            <a:ext cx="209550" cy="169862"/>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87" name="AutoShape 27"/>
          <p:cNvSpPr>
            <a:spLocks noChangeArrowheads="1"/>
          </p:cNvSpPr>
          <p:nvPr/>
        </p:nvSpPr>
        <p:spPr bwMode="auto">
          <a:xfrm>
            <a:off x="4467225" y="3598863"/>
            <a:ext cx="209550" cy="168275"/>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88" name="AutoShape 28"/>
          <p:cNvSpPr>
            <a:spLocks noChangeArrowheads="1"/>
          </p:cNvSpPr>
          <p:nvPr/>
        </p:nvSpPr>
        <p:spPr bwMode="auto">
          <a:xfrm>
            <a:off x="3987800" y="3632200"/>
            <a:ext cx="209550" cy="169863"/>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89" name="AutoShape 29"/>
          <p:cNvSpPr>
            <a:spLocks noChangeArrowheads="1"/>
          </p:cNvSpPr>
          <p:nvPr/>
        </p:nvSpPr>
        <p:spPr bwMode="auto">
          <a:xfrm>
            <a:off x="3536950" y="3694113"/>
            <a:ext cx="209550" cy="169862"/>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90" name="AutoShape 30"/>
          <p:cNvSpPr>
            <a:spLocks noChangeArrowheads="1"/>
          </p:cNvSpPr>
          <p:nvPr/>
        </p:nvSpPr>
        <p:spPr bwMode="auto">
          <a:xfrm>
            <a:off x="3073400" y="3762375"/>
            <a:ext cx="209550" cy="168275"/>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91" name="AutoShape 31"/>
          <p:cNvSpPr>
            <a:spLocks noChangeArrowheads="1"/>
          </p:cNvSpPr>
          <p:nvPr/>
        </p:nvSpPr>
        <p:spPr bwMode="auto">
          <a:xfrm>
            <a:off x="2705100" y="3817938"/>
            <a:ext cx="209550" cy="169862"/>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92" name="AutoShape 32"/>
          <p:cNvSpPr>
            <a:spLocks noChangeArrowheads="1"/>
          </p:cNvSpPr>
          <p:nvPr/>
        </p:nvSpPr>
        <p:spPr bwMode="auto">
          <a:xfrm>
            <a:off x="2171700" y="3733800"/>
            <a:ext cx="209550" cy="169863"/>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793" name="AutoShape 33"/>
          <p:cNvSpPr>
            <a:spLocks noChangeArrowheads="1"/>
          </p:cNvSpPr>
          <p:nvPr/>
        </p:nvSpPr>
        <p:spPr bwMode="auto">
          <a:xfrm>
            <a:off x="2171700" y="3327400"/>
            <a:ext cx="209550" cy="169863"/>
          </a:xfrm>
          <a:prstGeom prst="diamond">
            <a:avLst/>
          </a:prstGeom>
          <a:solidFill>
            <a:srgbClr val="66FFFF"/>
          </a:solidFill>
          <a:ln w="38100">
            <a:solidFill>
              <a:srgbClr val="66FFFF"/>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14082" name="Line 56"/>
          <p:cNvSpPr>
            <a:spLocks noChangeShapeType="1"/>
          </p:cNvSpPr>
          <p:nvPr/>
        </p:nvSpPr>
        <p:spPr bwMode="auto">
          <a:xfrm>
            <a:off x="1778000" y="3016250"/>
            <a:ext cx="501650" cy="1439863"/>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3" name="Line 57"/>
          <p:cNvSpPr>
            <a:spLocks noChangeShapeType="1"/>
          </p:cNvSpPr>
          <p:nvPr/>
        </p:nvSpPr>
        <p:spPr bwMode="auto">
          <a:xfrm>
            <a:off x="2254250" y="4416425"/>
            <a:ext cx="457200" cy="322263"/>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4" name="Line 58"/>
          <p:cNvSpPr>
            <a:spLocks noChangeShapeType="1"/>
          </p:cNvSpPr>
          <p:nvPr/>
        </p:nvSpPr>
        <p:spPr bwMode="auto">
          <a:xfrm flipV="1">
            <a:off x="2724150" y="4597400"/>
            <a:ext cx="444500" cy="174625"/>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5" name="Line 59"/>
          <p:cNvSpPr>
            <a:spLocks noChangeShapeType="1"/>
          </p:cNvSpPr>
          <p:nvPr/>
        </p:nvSpPr>
        <p:spPr bwMode="auto">
          <a:xfrm flipV="1">
            <a:off x="3175000" y="4597400"/>
            <a:ext cx="412750" cy="635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6" name="Line 60"/>
          <p:cNvSpPr>
            <a:spLocks noChangeShapeType="1"/>
          </p:cNvSpPr>
          <p:nvPr/>
        </p:nvSpPr>
        <p:spPr bwMode="auto">
          <a:xfrm>
            <a:off x="3619500" y="4586288"/>
            <a:ext cx="508000" cy="192087"/>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7" name="Line 61"/>
          <p:cNvSpPr>
            <a:spLocks noChangeShapeType="1"/>
          </p:cNvSpPr>
          <p:nvPr/>
        </p:nvSpPr>
        <p:spPr bwMode="auto">
          <a:xfrm>
            <a:off x="4083050" y="4756150"/>
            <a:ext cx="482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8" name="Line 62"/>
          <p:cNvSpPr>
            <a:spLocks noChangeShapeType="1"/>
          </p:cNvSpPr>
          <p:nvPr/>
        </p:nvSpPr>
        <p:spPr bwMode="auto">
          <a:xfrm flipV="1">
            <a:off x="4565650" y="4597400"/>
            <a:ext cx="450850" cy="14605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89" name="Line 79"/>
          <p:cNvSpPr>
            <a:spLocks noChangeShapeType="1"/>
          </p:cNvSpPr>
          <p:nvPr/>
        </p:nvSpPr>
        <p:spPr bwMode="auto">
          <a:xfrm flipH="1">
            <a:off x="3143250" y="4422775"/>
            <a:ext cx="533400" cy="61913"/>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90" name="Line 80"/>
          <p:cNvSpPr>
            <a:spLocks noChangeShapeType="1"/>
          </p:cNvSpPr>
          <p:nvPr/>
        </p:nvSpPr>
        <p:spPr bwMode="auto">
          <a:xfrm flipH="1">
            <a:off x="2679700" y="4451350"/>
            <a:ext cx="533400" cy="117475"/>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91" name="Line 81"/>
          <p:cNvSpPr>
            <a:spLocks noChangeShapeType="1"/>
          </p:cNvSpPr>
          <p:nvPr/>
        </p:nvSpPr>
        <p:spPr bwMode="auto">
          <a:xfrm flipV="1">
            <a:off x="2260600" y="4564063"/>
            <a:ext cx="469900" cy="5080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092" name="Line 82"/>
          <p:cNvSpPr>
            <a:spLocks noChangeShapeType="1"/>
          </p:cNvSpPr>
          <p:nvPr/>
        </p:nvSpPr>
        <p:spPr bwMode="auto">
          <a:xfrm>
            <a:off x="1803400" y="3005138"/>
            <a:ext cx="450850" cy="1614487"/>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805" name="AutoShape 83"/>
          <p:cNvSpPr>
            <a:spLocks noChangeArrowheads="1"/>
          </p:cNvSpPr>
          <p:nvPr/>
        </p:nvSpPr>
        <p:spPr bwMode="auto">
          <a:xfrm>
            <a:off x="1685925" y="2932113"/>
            <a:ext cx="209550" cy="169862"/>
          </a:xfrm>
          <a:prstGeom prst="diamond">
            <a:avLst/>
          </a:prstGeom>
          <a:solidFill>
            <a:srgbClr val="000083"/>
          </a:solidFill>
          <a:ln w="9525">
            <a:solidFill>
              <a:srgbClr val="66FFFF"/>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06" name="AutoShape 84"/>
          <p:cNvSpPr>
            <a:spLocks noChangeArrowheads="1"/>
          </p:cNvSpPr>
          <p:nvPr/>
        </p:nvSpPr>
        <p:spPr bwMode="auto">
          <a:xfrm>
            <a:off x="1685925" y="2932113"/>
            <a:ext cx="209550" cy="169862"/>
          </a:xfrm>
          <a:prstGeom prst="triangle">
            <a:avLst>
              <a:gd name="adj" fmla="val 50000"/>
            </a:avLst>
          </a:prstGeom>
          <a:solidFill>
            <a:srgbClr val="000083"/>
          </a:solidFill>
          <a:ln w="19050">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07" name="AutoShape 85"/>
          <p:cNvSpPr>
            <a:spLocks noChangeArrowheads="1"/>
          </p:cNvSpPr>
          <p:nvPr/>
        </p:nvSpPr>
        <p:spPr bwMode="auto">
          <a:xfrm>
            <a:off x="1685925" y="2932113"/>
            <a:ext cx="209550" cy="169862"/>
          </a:xfrm>
          <a:prstGeom prst="diamond">
            <a:avLst/>
          </a:prstGeom>
          <a:solidFill>
            <a:srgbClr val="000083"/>
          </a:solidFill>
          <a:ln w="19050">
            <a:solidFill>
              <a:srgbClr val="66FFFF"/>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08" name="AutoShape 86"/>
          <p:cNvSpPr>
            <a:spLocks noChangeArrowheads="1"/>
          </p:cNvSpPr>
          <p:nvPr/>
        </p:nvSpPr>
        <p:spPr bwMode="auto">
          <a:xfrm>
            <a:off x="1685925" y="2932113"/>
            <a:ext cx="209550" cy="169862"/>
          </a:xfrm>
          <a:prstGeom prst="triangle">
            <a:avLst>
              <a:gd name="adj" fmla="val 50000"/>
            </a:avLst>
          </a:prstGeom>
          <a:solidFill>
            <a:srgbClr val="000083"/>
          </a:solidFill>
          <a:ln w="19050">
            <a:solidFill>
              <a:srgbClr val="FF7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09" name="Oval 87"/>
          <p:cNvSpPr>
            <a:spLocks noChangeArrowheads="1"/>
          </p:cNvSpPr>
          <p:nvPr/>
        </p:nvSpPr>
        <p:spPr bwMode="auto">
          <a:xfrm>
            <a:off x="1685925" y="2932113"/>
            <a:ext cx="209550" cy="169862"/>
          </a:xfrm>
          <a:prstGeom prst="ellipse">
            <a:avLst/>
          </a:prstGeom>
          <a:solidFill>
            <a:srgbClr val="000083"/>
          </a:solidFill>
          <a:ln w="1905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10" name="Oval 88"/>
          <p:cNvSpPr>
            <a:spLocks noChangeArrowheads="1"/>
          </p:cNvSpPr>
          <p:nvPr/>
        </p:nvSpPr>
        <p:spPr bwMode="auto">
          <a:xfrm>
            <a:off x="1685925" y="2932113"/>
            <a:ext cx="209550" cy="169862"/>
          </a:xfrm>
          <a:prstGeom prst="ellipse">
            <a:avLst/>
          </a:prstGeom>
          <a:solidFill>
            <a:srgbClr val="000083"/>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11" name="Oval 91"/>
          <p:cNvSpPr>
            <a:spLocks noChangeArrowheads="1"/>
          </p:cNvSpPr>
          <p:nvPr/>
        </p:nvSpPr>
        <p:spPr bwMode="auto">
          <a:xfrm>
            <a:off x="2482850" y="1885950"/>
            <a:ext cx="209550" cy="169863"/>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12" name="Rectangle 93"/>
          <p:cNvSpPr>
            <a:spLocks noChangeArrowheads="1"/>
          </p:cNvSpPr>
          <p:nvPr/>
        </p:nvSpPr>
        <p:spPr bwMode="auto">
          <a:xfrm>
            <a:off x="2473325" y="2163763"/>
            <a:ext cx="209550" cy="168275"/>
          </a:xfrm>
          <a:prstGeom prst="rect">
            <a:avLst/>
          </a:prstGeom>
          <a:solidFill>
            <a:srgbClr val="00FF00"/>
          </a:solidFill>
          <a:ln w="38100">
            <a:solidFill>
              <a:srgbClr val="00F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13" name="AutoShape 96"/>
          <p:cNvSpPr>
            <a:spLocks noChangeArrowheads="1"/>
          </p:cNvSpPr>
          <p:nvPr/>
        </p:nvSpPr>
        <p:spPr bwMode="auto">
          <a:xfrm>
            <a:off x="5403850" y="1912938"/>
            <a:ext cx="211138" cy="169862"/>
          </a:xfrm>
          <a:prstGeom prst="diamond">
            <a:avLst/>
          </a:prstGeom>
          <a:solidFill>
            <a:srgbClr val="66FFFF"/>
          </a:solidFill>
          <a:ln w="38100">
            <a:solidFill>
              <a:srgbClr val="66FFFF"/>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14" name="AutoShape 97"/>
          <p:cNvSpPr>
            <a:spLocks noChangeArrowheads="1"/>
          </p:cNvSpPr>
          <p:nvPr/>
        </p:nvSpPr>
        <p:spPr bwMode="auto">
          <a:xfrm>
            <a:off x="5397500" y="2146300"/>
            <a:ext cx="209550" cy="169863"/>
          </a:xfrm>
          <a:prstGeom prst="triangle">
            <a:avLst>
              <a:gd name="adj" fmla="val 50000"/>
            </a:avLst>
          </a:prstGeom>
          <a:solidFill>
            <a:srgbClr val="FFC000"/>
          </a:solidFill>
          <a:ln w="38100">
            <a:solidFill>
              <a:srgbClr val="FFC0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14103" name="Line 100"/>
          <p:cNvSpPr>
            <a:spLocks noChangeShapeType="1"/>
          </p:cNvSpPr>
          <p:nvPr/>
        </p:nvSpPr>
        <p:spPr bwMode="auto">
          <a:xfrm>
            <a:off x="1473200" y="5197475"/>
            <a:ext cx="762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04" name="Line 101"/>
          <p:cNvSpPr>
            <a:spLocks noChangeShapeType="1"/>
          </p:cNvSpPr>
          <p:nvPr/>
        </p:nvSpPr>
        <p:spPr bwMode="auto">
          <a:xfrm>
            <a:off x="1466850" y="3678238"/>
            <a:ext cx="76200" cy="1587"/>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05" name="Line 102"/>
          <p:cNvSpPr>
            <a:spLocks noChangeShapeType="1"/>
          </p:cNvSpPr>
          <p:nvPr/>
        </p:nvSpPr>
        <p:spPr bwMode="auto">
          <a:xfrm>
            <a:off x="1473200" y="2368550"/>
            <a:ext cx="76200" cy="1588"/>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06" name="Line 103"/>
          <p:cNvSpPr>
            <a:spLocks noChangeShapeType="1"/>
          </p:cNvSpPr>
          <p:nvPr/>
        </p:nvSpPr>
        <p:spPr bwMode="auto">
          <a:xfrm flipV="1">
            <a:off x="181610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07" name="Line 104"/>
          <p:cNvSpPr>
            <a:spLocks noChangeShapeType="1"/>
          </p:cNvSpPr>
          <p:nvPr/>
        </p:nvSpPr>
        <p:spPr bwMode="auto">
          <a:xfrm flipV="1">
            <a:off x="273685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08" name="Line 105"/>
          <p:cNvSpPr>
            <a:spLocks noChangeShapeType="1"/>
          </p:cNvSpPr>
          <p:nvPr/>
        </p:nvSpPr>
        <p:spPr bwMode="auto">
          <a:xfrm flipV="1">
            <a:off x="365760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09" name="Line 106"/>
          <p:cNvSpPr>
            <a:spLocks noChangeShapeType="1"/>
          </p:cNvSpPr>
          <p:nvPr/>
        </p:nvSpPr>
        <p:spPr bwMode="auto">
          <a:xfrm flipV="1">
            <a:off x="457835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10" name="Line 107"/>
          <p:cNvSpPr>
            <a:spLocks noChangeShapeType="1"/>
          </p:cNvSpPr>
          <p:nvPr/>
        </p:nvSpPr>
        <p:spPr bwMode="auto">
          <a:xfrm flipV="1">
            <a:off x="546735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11" name="Line 108"/>
          <p:cNvSpPr>
            <a:spLocks noChangeShapeType="1"/>
          </p:cNvSpPr>
          <p:nvPr/>
        </p:nvSpPr>
        <p:spPr bwMode="auto">
          <a:xfrm flipV="1">
            <a:off x="638810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12" name="Line 109"/>
          <p:cNvSpPr>
            <a:spLocks noChangeShapeType="1"/>
          </p:cNvSpPr>
          <p:nvPr/>
        </p:nvSpPr>
        <p:spPr bwMode="auto">
          <a:xfrm flipV="1">
            <a:off x="7308850" y="5816600"/>
            <a:ext cx="1588" cy="68263"/>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825" name="Text Box 114"/>
          <p:cNvSpPr txBox="1">
            <a:spLocks noChangeArrowheads="1"/>
          </p:cNvSpPr>
          <p:nvPr/>
        </p:nvSpPr>
        <p:spPr bwMode="auto">
          <a:xfrm rot="16200000">
            <a:off x="-920749" y="3408362"/>
            <a:ext cx="34147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89"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Change in HbA1c (%)</a:t>
            </a:r>
          </a:p>
        </p:txBody>
      </p:sp>
      <p:sp>
        <p:nvSpPr>
          <p:cNvPr id="501826" name="Text Box 115"/>
          <p:cNvSpPr txBox="1">
            <a:spLocks noChangeArrowheads="1"/>
          </p:cNvSpPr>
          <p:nvPr/>
        </p:nvSpPr>
        <p:spPr bwMode="auto">
          <a:xfrm>
            <a:off x="3702050" y="6094413"/>
            <a:ext cx="18097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133"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TIME (years)</a:t>
            </a:r>
          </a:p>
        </p:txBody>
      </p:sp>
      <p:sp>
        <p:nvSpPr>
          <p:cNvPr id="501827" name="Text Box 116"/>
          <p:cNvSpPr txBox="1">
            <a:spLocks noChangeArrowheads="1"/>
          </p:cNvSpPr>
          <p:nvPr/>
        </p:nvSpPr>
        <p:spPr bwMode="auto">
          <a:xfrm>
            <a:off x="1641475" y="5811838"/>
            <a:ext cx="3492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0</a:t>
            </a:r>
          </a:p>
        </p:txBody>
      </p:sp>
      <p:sp>
        <p:nvSpPr>
          <p:cNvPr id="501828" name="Text Box 117"/>
          <p:cNvSpPr txBox="1">
            <a:spLocks noChangeArrowheads="1"/>
          </p:cNvSpPr>
          <p:nvPr/>
        </p:nvSpPr>
        <p:spPr bwMode="auto">
          <a:xfrm>
            <a:off x="2549525" y="5811838"/>
            <a:ext cx="3508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1</a:t>
            </a:r>
          </a:p>
        </p:txBody>
      </p:sp>
      <p:sp>
        <p:nvSpPr>
          <p:cNvPr id="501829" name="Text Box 118"/>
          <p:cNvSpPr txBox="1">
            <a:spLocks noChangeArrowheads="1"/>
          </p:cNvSpPr>
          <p:nvPr/>
        </p:nvSpPr>
        <p:spPr bwMode="auto">
          <a:xfrm>
            <a:off x="3457575" y="5811838"/>
            <a:ext cx="3492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a:t>
            </a:r>
          </a:p>
        </p:txBody>
      </p:sp>
      <p:sp>
        <p:nvSpPr>
          <p:cNvPr id="501830" name="Text Box 119"/>
          <p:cNvSpPr txBox="1">
            <a:spLocks noChangeArrowheads="1"/>
          </p:cNvSpPr>
          <p:nvPr/>
        </p:nvSpPr>
        <p:spPr bwMode="auto">
          <a:xfrm>
            <a:off x="4387850" y="5811838"/>
            <a:ext cx="3508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3</a:t>
            </a:r>
          </a:p>
        </p:txBody>
      </p:sp>
      <p:sp>
        <p:nvSpPr>
          <p:cNvPr id="501831" name="Text Box 120"/>
          <p:cNvSpPr txBox="1">
            <a:spLocks noChangeArrowheads="1"/>
          </p:cNvSpPr>
          <p:nvPr/>
        </p:nvSpPr>
        <p:spPr bwMode="auto">
          <a:xfrm>
            <a:off x="5276850" y="5811838"/>
            <a:ext cx="3508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4</a:t>
            </a:r>
          </a:p>
        </p:txBody>
      </p:sp>
      <p:sp>
        <p:nvSpPr>
          <p:cNvPr id="501832" name="Text Box 121"/>
          <p:cNvSpPr txBox="1">
            <a:spLocks noChangeArrowheads="1"/>
          </p:cNvSpPr>
          <p:nvPr/>
        </p:nvSpPr>
        <p:spPr bwMode="auto">
          <a:xfrm>
            <a:off x="6203950" y="5811838"/>
            <a:ext cx="3508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5</a:t>
            </a:r>
          </a:p>
        </p:txBody>
      </p:sp>
      <p:sp>
        <p:nvSpPr>
          <p:cNvPr id="501833" name="Text Box 122"/>
          <p:cNvSpPr txBox="1">
            <a:spLocks noChangeArrowheads="1"/>
          </p:cNvSpPr>
          <p:nvPr/>
        </p:nvSpPr>
        <p:spPr bwMode="auto">
          <a:xfrm>
            <a:off x="7131050" y="5811838"/>
            <a:ext cx="350838"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311"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6</a:t>
            </a:r>
          </a:p>
        </p:txBody>
      </p:sp>
      <p:sp>
        <p:nvSpPr>
          <p:cNvPr id="4221" name="Text Box 125"/>
          <p:cNvSpPr txBox="1">
            <a:spLocks noChangeArrowheads="1"/>
          </p:cNvSpPr>
          <p:nvPr/>
        </p:nvSpPr>
        <p:spPr bwMode="auto">
          <a:xfrm>
            <a:off x="3000375" y="3154363"/>
            <a:ext cx="538163" cy="338137"/>
          </a:xfrm>
          <a:prstGeom prst="rect">
            <a:avLst/>
          </a:prstGeom>
          <a:noFill/>
          <a:ln w="9525">
            <a:noFill/>
            <a:miter lim="800000"/>
            <a:headEnd/>
            <a:tailEnd/>
          </a:ln>
        </p:spPr>
        <p:txBody>
          <a:bodyPr wrap="none">
            <a:spAutoFit/>
          </a:bodyPr>
          <a:lstStyle>
            <a:lvl1pPr eaLnBrk="0" hangingPunct="0">
              <a:defRPr sz="2400">
                <a:solidFill>
                  <a:schemeClr val="tx1"/>
                </a:solidFill>
                <a:latin typeface="Helvetica" pitchFamily="1" charset="0"/>
                <a:ea typeface="MS PGothic" pitchFamily="34" charset="-128"/>
              </a:defRPr>
            </a:lvl1pPr>
            <a:lvl2pPr marL="742950" indent="-285750" eaLnBrk="0" hangingPunct="0">
              <a:defRPr sz="2400">
                <a:solidFill>
                  <a:schemeClr val="tx1"/>
                </a:solidFill>
                <a:latin typeface="Helvetica" pitchFamily="1" charset="0"/>
                <a:ea typeface="MS PGothic" pitchFamily="34" charset="-128"/>
              </a:defRPr>
            </a:lvl2pPr>
            <a:lvl3pPr marL="1143000" indent="-228600" eaLnBrk="0" hangingPunct="0">
              <a:defRPr sz="2400">
                <a:solidFill>
                  <a:schemeClr val="tx1"/>
                </a:solidFill>
                <a:latin typeface="Helvetica" pitchFamily="1" charset="0"/>
                <a:ea typeface="MS PGothic" pitchFamily="34" charset="-128"/>
              </a:defRPr>
            </a:lvl3pPr>
            <a:lvl4pPr marL="1600200" indent="-228600" eaLnBrk="0" hangingPunct="0">
              <a:defRPr sz="2400">
                <a:solidFill>
                  <a:schemeClr val="tx1"/>
                </a:solidFill>
                <a:latin typeface="Helvetica" pitchFamily="1" charset="0"/>
                <a:ea typeface="MS PGothic" pitchFamily="34" charset="-128"/>
              </a:defRPr>
            </a:lvl4pPr>
            <a:lvl5pPr marL="2057400" indent="-228600" eaLnBrk="0" hangingPunct="0">
              <a:defRPr sz="2400">
                <a:solidFill>
                  <a:schemeClr val="tx1"/>
                </a:solidFill>
                <a:latin typeface="Helvetica"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1"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66FFFF"/>
                </a:solidFill>
                <a:effectLst>
                  <a:outerShdw blurRad="38100" dist="38100" dir="2700000" algn="tl">
                    <a:srgbClr val="000000"/>
                  </a:outerShdw>
                </a:effectLst>
                <a:uLnTx/>
                <a:uFillTx/>
                <a:latin typeface="Arial" pitchFamily="34" charset="0"/>
                <a:ea typeface="MS PGothic" pitchFamily="34" charset="-128"/>
                <a:cs typeface="+mn-cs"/>
              </a:rPr>
              <a:t>PIO</a:t>
            </a:r>
          </a:p>
        </p:txBody>
      </p:sp>
      <p:sp>
        <p:nvSpPr>
          <p:cNvPr id="514123" name="Text Box 126"/>
          <p:cNvSpPr txBox="1">
            <a:spLocks noChangeArrowheads="1"/>
          </p:cNvSpPr>
          <p:nvPr/>
        </p:nvSpPr>
        <p:spPr bwMode="auto">
          <a:xfrm>
            <a:off x="5064125" y="4389438"/>
            <a:ext cx="53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00"/>
                </a:solidFill>
                <a:effectLst/>
                <a:uLnTx/>
                <a:uFillTx/>
                <a:latin typeface="Arial" pitchFamily="34" charset="0"/>
                <a:ea typeface="MS PGothic" pitchFamily="34" charset="-128"/>
                <a:cs typeface="+mn-cs"/>
              </a:rPr>
              <a:t>PIO</a:t>
            </a:r>
          </a:p>
        </p:txBody>
      </p:sp>
      <p:sp>
        <p:nvSpPr>
          <p:cNvPr id="4226" name="Text Box 130"/>
          <p:cNvSpPr txBox="1">
            <a:spLocks noChangeArrowheads="1"/>
          </p:cNvSpPr>
          <p:nvPr/>
        </p:nvSpPr>
        <p:spPr bwMode="auto">
          <a:xfrm>
            <a:off x="6102350" y="3170238"/>
            <a:ext cx="1519238" cy="339725"/>
          </a:xfrm>
          <a:prstGeom prst="rect">
            <a:avLst/>
          </a:prstGeom>
          <a:noFill/>
          <a:ln w="9525">
            <a:noFill/>
            <a:miter lim="800000"/>
            <a:headEnd/>
            <a:tailEnd/>
          </a:ln>
        </p:spPr>
        <p:txBody>
          <a:bodyPr wrap="none">
            <a:spAutoFit/>
          </a:bodyPr>
          <a:lstStyle>
            <a:lvl1pPr eaLnBrk="0" hangingPunct="0">
              <a:defRPr sz="2400">
                <a:solidFill>
                  <a:schemeClr val="tx1"/>
                </a:solidFill>
                <a:latin typeface="Helvetica" pitchFamily="1" charset="0"/>
                <a:ea typeface="MS PGothic" pitchFamily="34" charset="-128"/>
              </a:defRPr>
            </a:lvl1pPr>
            <a:lvl2pPr marL="742950" indent="-285750" eaLnBrk="0" hangingPunct="0">
              <a:defRPr sz="2400">
                <a:solidFill>
                  <a:schemeClr val="tx1"/>
                </a:solidFill>
                <a:latin typeface="Helvetica" pitchFamily="1" charset="0"/>
                <a:ea typeface="MS PGothic" pitchFamily="34" charset="-128"/>
              </a:defRPr>
            </a:lvl2pPr>
            <a:lvl3pPr marL="1143000" indent="-228600" eaLnBrk="0" hangingPunct="0">
              <a:defRPr sz="2400">
                <a:solidFill>
                  <a:schemeClr val="tx1"/>
                </a:solidFill>
                <a:latin typeface="Helvetica" pitchFamily="1" charset="0"/>
                <a:ea typeface="MS PGothic" pitchFamily="34" charset="-128"/>
              </a:defRPr>
            </a:lvl3pPr>
            <a:lvl4pPr marL="1600200" indent="-228600" eaLnBrk="0" hangingPunct="0">
              <a:defRPr sz="2400">
                <a:solidFill>
                  <a:schemeClr val="tx1"/>
                </a:solidFill>
                <a:latin typeface="Helvetica" pitchFamily="1" charset="0"/>
                <a:ea typeface="MS PGothic" pitchFamily="34" charset="-128"/>
              </a:defRPr>
            </a:lvl4pPr>
            <a:lvl5pPr marL="2057400" indent="-228600" eaLnBrk="0" hangingPunct="0">
              <a:defRPr sz="2400">
                <a:solidFill>
                  <a:schemeClr val="tx1"/>
                </a:solidFill>
                <a:latin typeface="Helvetica"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Helvetica"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Helvetica"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Helvetica"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Helvetica" pitchFamily="1"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C000"/>
                </a:solidFill>
                <a:effectLst>
                  <a:outerShdw blurRad="38100" dist="38100" dir="2700000" algn="tl">
                    <a:srgbClr val="000000"/>
                  </a:outerShdw>
                </a:effectLst>
                <a:uLnTx/>
                <a:uFillTx/>
                <a:latin typeface="Arial" pitchFamily="34" charset="0"/>
                <a:ea typeface="MS PGothic" pitchFamily="34" charset="-128"/>
                <a:cs typeface="+mn-cs"/>
              </a:rPr>
              <a:t>Rosiglitazone</a:t>
            </a:r>
          </a:p>
        </p:txBody>
      </p:sp>
      <p:sp>
        <p:nvSpPr>
          <p:cNvPr id="501837" name="Text Box 136"/>
          <p:cNvSpPr txBox="1">
            <a:spLocks noChangeArrowheads="1"/>
          </p:cNvSpPr>
          <p:nvPr/>
        </p:nvSpPr>
        <p:spPr bwMode="auto">
          <a:xfrm>
            <a:off x="427038" y="488950"/>
            <a:ext cx="8416925" cy="968375"/>
          </a:xfrm>
          <a:prstGeom prst="rect">
            <a:avLst/>
          </a:prstGeom>
          <a:solidFill>
            <a:srgbClr val="FF7F00"/>
          </a:solidFill>
          <a:ln w="9525">
            <a:solidFill>
              <a:srgbClr val="FF7F00"/>
            </a:solidFill>
            <a:miter lim="800000"/>
            <a:headEnd/>
            <a:tailEnd/>
          </a:ln>
        </p:spPr>
        <p:txBody>
          <a:bodyPr>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44"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DURABILITY OF GLYCEMIC CONTROL WITH THIAZOLIDINEDIONES</a:t>
            </a:r>
          </a:p>
        </p:txBody>
      </p:sp>
      <p:sp>
        <p:nvSpPr>
          <p:cNvPr id="501838" name="Oval 141"/>
          <p:cNvSpPr>
            <a:spLocks noChangeArrowheads="1"/>
          </p:cNvSpPr>
          <p:nvPr/>
        </p:nvSpPr>
        <p:spPr bwMode="auto">
          <a:xfrm>
            <a:off x="2184400" y="4321175"/>
            <a:ext cx="209550" cy="168275"/>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39" name="Oval 142"/>
          <p:cNvSpPr>
            <a:spLocks noChangeArrowheads="1"/>
          </p:cNvSpPr>
          <p:nvPr/>
        </p:nvSpPr>
        <p:spPr bwMode="auto">
          <a:xfrm>
            <a:off x="2635250" y="4670425"/>
            <a:ext cx="209550" cy="169863"/>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0" name="Oval 143"/>
          <p:cNvSpPr>
            <a:spLocks noChangeArrowheads="1"/>
          </p:cNvSpPr>
          <p:nvPr/>
        </p:nvSpPr>
        <p:spPr bwMode="auto">
          <a:xfrm>
            <a:off x="3067050" y="4524375"/>
            <a:ext cx="209550" cy="168275"/>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1" name="Oval 144"/>
          <p:cNvSpPr>
            <a:spLocks noChangeArrowheads="1"/>
          </p:cNvSpPr>
          <p:nvPr/>
        </p:nvSpPr>
        <p:spPr bwMode="auto">
          <a:xfrm>
            <a:off x="3511550" y="4535488"/>
            <a:ext cx="209550" cy="169862"/>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2" name="Oval 145"/>
          <p:cNvSpPr>
            <a:spLocks noChangeArrowheads="1"/>
          </p:cNvSpPr>
          <p:nvPr/>
        </p:nvSpPr>
        <p:spPr bwMode="auto">
          <a:xfrm>
            <a:off x="3981450" y="4665663"/>
            <a:ext cx="209550" cy="168275"/>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3" name="Oval 146"/>
          <p:cNvSpPr>
            <a:spLocks noChangeArrowheads="1"/>
          </p:cNvSpPr>
          <p:nvPr/>
        </p:nvSpPr>
        <p:spPr bwMode="auto">
          <a:xfrm>
            <a:off x="4467225" y="4654550"/>
            <a:ext cx="209550" cy="168275"/>
          </a:xfrm>
          <a:prstGeom prst="ellipse">
            <a:avLst/>
          </a:prstGeom>
          <a:solidFill>
            <a:srgbClr val="FFFF00"/>
          </a:solidFill>
          <a:ln w="3810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4" name="Oval 147"/>
          <p:cNvSpPr>
            <a:spLocks noChangeArrowheads="1"/>
          </p:cNvSpPr>
          <p:nvPr/>
        </p:nvSpPr>
        <p:spPr bwMode="auto">
          <a:xfrm>
            <a:off x="4902200" y="4518025"/>
            <a:ext cx="209550" cy="169863"/>
          </a:xfrm>
          <a:prstGeom prst="ellipse">
            <a:avLst/>
          </a:prstGeom>
          <a:solidFill>
            <a:srgbClr val="FFFF00"/>
          </a:solidFill>
          <a:ln w="19050">
            <a:solidFill>
              <a:srgbClr val="FFFF00"/>
            </a:solidFill>
            <a:round/>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5" name="Rectangle 155"/>
          <p:cNvSpPr>
            <a:spLocks noChangeArrowheads="1"/>
          </p:cNvSpPr>
          <p:nvPr/>
        </p:nvSpPr>
        <p:spPr bwMode="auto">
          <a:xfrm>
            <a:off x="2197100" y="4524375"/>
            <a:ext cx="209550" cy="168275"/>
          </a:xfrm>
          <a:prstGeom prst="rect">
            <a:avLst/>
          </a:prstGeom>
          <a:solidFill>
            <a:srgbClr val="00FF00"/>
          </a:solidFill>
          <a:ln w="38100">
            <a:solidFill>
              <a:srgbClr val="00F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6" name="Rectangle 157"/>
          <p:cNvSpPr>
            <a:spLocks noChangeArrowheads="1"/>
          </p:cNvSpPr>
          <p:nvPr/>
        </p:nvSpPr>
        <p:spPr bwMode="auto">
          <a:xfrm>
            <a:off x="2622550" y="4473575"/>
            <a:ext cx="209550" cy="168275"/>
          </a:xfrm>
          <a:prstGeom prst="rect">
            <a:avLst/>
          </a:prstGeom>
          <a:solidFill>
            <a:srgbClr val="00FF00"/>
          </a:solidFill>
          <a:ln w="38100">
            <a:solidFill>
              <a:srgbClr val="00F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7" name="Rectangle 158"/>
          <p:cNvSpPr>
            <a:spLocks noChangeArrowheads="1"/>
          </p:cNvSpPr>
          <p:nvPr/>
        </p:nvSpPr>
        <p:spPr bwMode="auto">
          <a:xfrm>
            <a:off x="3079750" y="4387850"/>
            <a:ext cx="209550" cy="169863"/>
          </a:xfrm>
          <a:prstGeom prst="rect">
            <a:avLst/>
          </a:prstGeom>
          <a:solidFill>
            <a:srgbClr val="00FF00"/>
          </a:solidFill>
          <a:ln w="38100">
            <a:solidFill>
              <a:srgbClr val="00F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8" name="Rectangle 159"/>
          <p:cNvSpPr>
            <a:spLocks noChangeArrowheads="1"/>
          </p:cNvSpPr>
          <p:nvPr/>
        </p:nvSpPr>
        <p:spPr bwMode="auto">
          <a:xfrm>
            <a:off x="3517900" y="4332288"/>
            <a:ext cx="209550" cy="169862"/>
          </a:xfrm>
          <a:prstGeom prst="rect">
            <a:avLst/>
          </a:prstGeom>
          <a:solidFill>
            <a:srgbClr val="00FF00"/>
          </a:solidFill>
          <a:ln w="38100">
            <a:solidFill>
              <a:srgbClr val="00F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01849" name="Text Box 184"/>
          <p:cNvSpPr txBox="1">
            <a:spLocks noChangeArrowheads="1"/>
          </p:cNvSpPr>
          <p:nvPr/>
        </p:nvSpPr>
        <p:spPr bwMode="auto">
          <a:xfrm>
            <a:off x="2628900" y="1847850"/>
            <a:ext cx="18494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Hanefeld (n=250)</a:t>
            </a:r>
          </a:p>
        </p:txBody>
      </p:sp>
      <p:sp>
        <p:nvSpPr>
          <p:cNvPr id="501850" name="Text Box 185"/>
          <p:cNvSpPr txBox="1">
            <a:spLocks noChangeArrowheads="1"/>
          </p:cNvSpPr>
          <p:nvPr/>
        </p:nvSpPr>
        <p:spPr bwMode="auto">
          <a:xfrm>
            <a:off x="2622550" y="2114550"/>
            <a:ext cx="20907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00FF00"/>
                </a:solidFill>
                <a:effectLst/>
                <a:uLnTx/>
                <a:uFillTx/>
                <a:latin typeface="Arial" panose="020B0604020202020204" pitchFamily="34" charset="0"/>
                <a:ea typeface="MS PGothic" panose="020B0600070205080204" pitchFamily="34" charset="-128"/>
                <a:cs typeface="+mn-cs"/>
              </a:rPr>
              <a:t>    Charbonnel (n=317)</a:t>
            </a:r>
          </a:p>
        </p:txBody>
      </p:sp>
      <p:sp>
        <p:nvSpPr>
          <p:cNvPr id="501851" name="Text Box 186"/>
          <p:cNvSpPr txBox="1">
            <a:spLocks noChangeArrowheads="1"/>
          </p:cNvSpPr>
          <p:nvPr/>
        </p:nvSpPr>
        <p:spPr bwMode="auto">
          <a:xfrm>
            <a:off x="5472113" y="1851025"/>
            <a:ext cx="17986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66FFFF"/>
                </a:solidFill>
                <a:effectLst/>
                <a:uLnTx/>
                <a:uFillTx/>
                <a:latin typeface="Arial" panose="020B0604020202020204" pitchFamily="34" charset="0"/>
                <a:ea typeface="MS PGothic" panose="020B0600070205080204" pitchFamily="34" charset="-128"/>
                <a:cs typeface="+mn-cs"/>
              </a:rPr>
              <a:t>    Chicago (n=232)</a:t>
            </a:r>
          </a:p>
        </p:txBody>
      </p:sp>
      <p:sp>
        <p:nvSpPr>
          <p:cNvPr id="501852" name="Text Box 187"/>
          <p:cNvSpPr txBox="1">
            <a:spLocks noChangeArrowheads="1"/>
          </p:cNvSpPr>
          <p:nvPr/>
        </p:nvSpPr>
        <p:spPr bwMode="auto">
          <a:xfrm>
            <a:off x="5472113" y="2076450"/>
            <a:ext cx="18637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C000"/>
                </a:solidFill>
                <a:effectLst/>
                <a:uLnTx/>
                <a:uFillTx/>
                <a:latin typeface="Arial" panose="020B0604020202020204" pitchFamily="34" charset="0"/>
                <a:ea typeface="MS PGothic" panose="020B0600070205080204" pitchFamily="34" charset="-128"/>
                <a:cs typeface="+mn-cs"/>
              </a:rPr>
              <a:t>    ADOPT (n=1,456)</a:t>
            </a:r>
          </a:p>
        </p:txBody>
      </p:sp>
      <p:sp>
        <p:nvSpPr>
          <p:cNvPr id="514141" name="Text Box 179"/>
          <p:cNvSpPr txBox="1">
            <a:spLocks noChangeArrowheads="1"/>
          </p:cNvSpPr>
          <p:nvPr/>
        </p:nvSpPr>
        <p:spPr bwMode="auto">
          <a:xfrm>
            <a:off x="3736975" y="4243388"/>
            <a:ext cx="538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FF00"/>
                </a:solidFill>
                <a:effectLst/>
                <a:uLnTx/>
                <a:uFillTx/>
                <a:latin typeface="Arial" pitchFamily="34" charset="0"/>
                <a:ea typeface="MS PGothic" pitchFamily="34" charset="-128"/>
                <a:cs typeface="+mn-cs"/>
              </a:rPr>
              <a:t>PIO</a:t>
            </a:r>
          </a:p>
        </p:txBody>
      </p:sp>
      <p:sp>
        <p:nvSpPr>
          <p:cNvPr id="501854" name="Text Box 187"/>
          <p:cNvSpPr txBox="1">
            <a:spLocks noChangeArrowheads="1"/>
          </p:cNvSpPr>
          <p:nvPr/>
        </p:nvSpPr>
        <p:spPr bwMode="auto">
          <a:xfrm>
            <a:off x="2617788" y="2386013"/>
            <a:ext cx="21463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4AEE8"/>
                </a:solidFill>
                <a:effectLst/>
                <a:uLnTx/>
                <a:uFillTx/>
                <a:latin typeface="Arial" panose="020B0604020202020204" pitchFamily="34" charset="0"/>
                <a:ea typeface="MS PGothic" panose="020B0600070205080204" pitchFamily="34" charset="-128"/>
                <a:cs typeface="+mn-cs"/>
              </a:rPr>
              <a:t>    PERISCOPE (n=178)</a:t>
            </a:r>
          </a:p>
        </p:txBody>
      </p:sp>
      <p:sp>
        <p:nvSpPr>
          <p:cNvPr id="514143" name="AutoShape 98"/>
          <p:cNvSpPr>
            <a:spLocks noChangeArrowheads="1"/>
          </p:cNvSpPr>
          <p:nvPr/>
        </p:nvSpPr>
        <p:spPr bwMode="auto">
          <a:xfrm flipH="1" flipV="1">
            <a:off x="2128838" y="3832225"/>
            <a:ext cx="277812"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44" name="AutoShape 99"/>
          <p:cNvSpPr>
            <a:spLocks noChangeArrowheads="1"/>
          </p:cNvSpPr>
          <p:nvPr/>
        </p:nvSpPr>
        <p:spPr bwMode="auto">
          <a:xfrm flipH="1" flipV="1">
            <a:off x="2665413" y="3922713"/>
            <a:ext cx="277812" cy="27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45" name="AutoShape 100"/>
          <p:cNvSpPr>
            <a:spLocks noChangeArrowheads="1"/>
          </p:cNvSpPr>
          <p:nvPr/>
        </p:nvSpPr>
        <p:spPr bwMode="auto">
          <a:xfrm flipH="1" flipV="1">
            <a:off x="3038475" y="3867150"/>
            <a:ext cx="277813"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46" name="AutoShape 101"/>
          <p:cNvSpPr>
            <a:spLocks noChangeArrowheads="1"/>
          </p:cNvSpPr>
          <p:nvPr/>
        </p:nvSpPr>
        <p:spPr bwMode="auto">
          <a:xfrm flipH="1" flipV="1">
            <a:off x="2447925" y="2463800"/>
            <a:ext cx="279400"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47" name="AutoShape 102"/>
          <p:cNvSpPr>
            <a:spLocks noChangeArrowheads="1"/>
          </p:cNvSpPr>
          <p:nvPr/>
        </p:nvSpPr>
        <p:spPr bwMode="auto">
          <a:xfrm flipH="1" flipV="1">
            <a:off x="3500438" y="3798888"/>
            <a:ext cx="277812" cy="27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4AEE8"/>
          </a:solidFill>
          <a:ln w="38100">
            <a:solidFill>
              <a:srgbClr val="F4AEE8"/>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48" name="Text Box 179"/>
          <p:cNvSpPr txBox="1">
            <a:spLocks noChangeArrowheads="1"/>
          </p:cNvSpPr>
          <p:nvPr/>
        </p:nvSpPr>
        <p:spPr bwMode="auto">
          <a:xfrm>
            <a:off x="3741738" y="3768725"/>
            <a:ext cx="53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4AEE8"/>
                </a:solidFill>
                <a:effectLst/>
                <a:uLnTx/>
                <a:uFillTx/>
                <a:latin typeface="Arial" pitchFamily="34" charset="0"/>
                <a:ea typeface="MS PGothic" pitchFamily="34" charset="-128"/>
                <a:cs typeface="+mn-cs"/>
              </a:rPr>
              <a:t>PIO</a:t>
            </a:r>
          </a:p>
        </p:txBody>
      </p:sp>
      <p:cxnSp>
        <p:nvCxnSpPr>
          <p:cNvPr id="514149" name="Straight Connector 103"/>
          <p:cNvCxnSpPr>
            <a:cxnSpLocks noChangeShapeType="1"/>
          </p:cNvCxnSpPr>
          <p:nvPr/>
        </p:nvCxnSpPr>
        <p:spPr bwMode="auto">
          <a:xfrm>
            <a:off x="1885950" y="3000375"/>
            <a:ext cx="428625" cy="581025"/>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cxnSp>
      <p:cxnSp>
        <p:nvCxnSpPr>
          <p:cNvPr id="514150" name="Straight Connector 105"/>
          <p:cNvCxnSpPr>
            <a:cxnSpLocks noChangeShapeType="1"/>
          </p:cNvCxnSpPr>
          <p:nvPr/>
        </p:nvCxnSpPr>
        <p:spPr bwMode="auto">
          <a:xfrm>
            <a:off x="2328863" y="3551238"/>
            <a:ext cx="496887" cy="204787"/>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cxnSp>
      <p:cxnSp>
        <p:nvCxnSpPr>
          <p:cNvPr id="514151" name="Straight Connector 107"/>
          <p:cNvCxnSpPr>
            <a:cxnSpLocks noChangeShapeType="1"/>
          </p:cNvCxnSpPr>
          <p:nvPr/>
        </p:nvCxnSpPr>
        <p:spPr bwMode="auto">
          <a:xfrm flipV="1">
            <a:off x="2797175" y="3698875"/>
            <a:ext cx="557213" cy="42863"/>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cxnSp>
      <p:sp>
        <p:nvSpPr>
          <p:cNvPr id="514152" name="Hexagon 108"/>
          <p:cNvSpPr>
            <a:spLocks noChangeArrowheads="1"/>
          </p:cNvSpPr>
          <p:nvPr/>
        </p:nvSpPr>
        <p:spPr bwMode="auto">
          <a:xfrm>
            <a:off x="3221038" y="3617913"/>
            <a:ext cx="220662" cy="174625"/>
          </a:xfrm>
          <a:prstGeom prst="hexagon">
            <a:avLst>
              <a:gd name="adj" fmla="val 25273"/>
              <a:gd name="vf" fmla="val 115470"/>
            </a:avLst>
          </a:prstGeom>
          <a:solidFill>
            <a:srgbClr val="CC0099"/>
          </a:solidFill>
          <a:ln w="9525">
            <a:solidFill>
              <a:srgbClr val="CC0099"/>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53" name="Hexagon 109"/>
          <p:cNvSpPr>
            <a:spLocks noChangeArrowheads="1"/>
          </p:cNvSpPr>
          <p:nvPr/>
        </p:nvSpPr>
        <p:spPr bwMode="auto">
          <a:xfrm>
            <a:off x="2684463" y="3651250"/>
            <a:ext cx="219075" cy="176213"/>
          </a:xfrm>
          <a:prstGeom prst="hexagon">
            <a:avLst>
              <a:gd name="adj" fmla="val 24865"/>
              <a:gd name="vf" fmla="val 115470"/>
            </a:avLst>
          </a:prstGeom>
          <a:solidFill>
            <a:srgbClr val="CC0099"/>
          </a:solidFill>
          <a:ln w="9525">
            <a:solidFill>
              <a:srgbClr val="CC0099"/>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54" name="Hexagon 110"/>
          <p:cNvSpPr>
            <a:spLocks noChangeArrowheads="1"/>
          </p:cNvSpPr>
          <p:nvPr/>
        </p:nvSpPr>
        <p:spPr bwMode="auto">
          <a:xfrm>
            <a:off x="2247900" y="3508375"/>
            <a:ext cx="220663" cy="174625"/>
          </a:xfrm>
          <a:prstGeom prst="hexagon">
            <a:avLst>
              <a:gd name="adj" fmla="val 25273"/>
              <a:gd name="vf" fmla="val 115470"/>
            </a:avLst>
          </a:prstGeom>
          <a:solidFill>
            <a:srgbClr val="CC0099"/>
          </a:solidFill>
          <a:ln w="9525">
            <a:solidFill>
              <a:srgbClr val="CC0099"/>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55" name="Hexagon 111"/>
          <p:cNvSpPr>
            <a:spLocks noChangeArrowheads="1"/>
          </p:cNvSpPr>
          <p:nvPr/>
        </p:nvSpPr>
        <p:spPr bwMode="auto">
          <a:xfrm>
            <a:off x="2457450" y="2757488"/>
            <a:ext cx="219075" cy="174625"/>
          </a:xfrm>
          <a:prstGeom prst="hexagon">
            <a:avLst>
              <a:gd name="adj" fmla="val 25091"/>
              <a:gd name="vf" fmla="val 115470"/>
            </a:avLst>
          </a:prstGeom>
          <a:solidFill>
            <a:srgbClr val="CC0099"/>
          </a:solidFill>
          <a:ln w="9525">
            <a:solidFill>
              <a:srgbClr val="CC0099"/>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868" name="TextBox 112"/>
          <p:cNvSpPr txBox="1">
            <a:spLocks noChangeArrowheads="1"/>
          </p:cNvSpPr>
          <p:nvPr/>
        </p:nvSpPr>
        <p:spPr bwMode="auto">
          <a:xfrm>
            <a:off x="2849563" y="2693988"/>
            <a:ext cx="16652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C0099"/>
                </a:solidFill>
                <a:effectLst/>
                <a:uLnTx/>
                <a:uFillTx/>
                <a:latin typeface="Helvetica" panose="020B0604020202020204" pitchFamily="34" charset="0"/>
                <a:ea typeface="MS PGothic" panose="020B0600070205080204" pitchFamily="34" charset="-128"/>
                <a:cs typeface="+mn-cs"/>
              </a:rPr>
              <a:t>RECORD (n=301)</a:t>
            </a:r>
          </a:p>
        </p:txBody>
      </p:sp>
      <p:sp>
        <p:nvSpPr>
          <p:cNvPr id="514157" name="AutoShape 101"/>
          <p:cNvSpPr>
            <a:spLocks noChangeArrowheads="1"/>
          </p:cNvSpPr>
          <p:nvPr/>
        </p:nvSpPr>
        <p:spPr bwMode="auto">
          <a:xfrm rot="10800000" flipH="1" flipV="1">
            <a:off x="3549650" y="3976688"/>
            <a:ext cx="279400" cy="27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F6600"/>
          </a:solidFill>
          <a:ln w="6350">
            <a:solidFill>
              <a:srgbClr val="FF66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58" name="AutoShape 101"/>
          <p:cNvSpPr>
            <a:spLocks noChangeArrowheads="1"/>
          </p:cNvSpPr>
          <p:nvPr/>
        </p:nvSpPr>
        <p:spPr bwMode="auto">
          <a:xfrm rot="10800000" flipH="1" flipV="1">
            <a:off x="3055938" y="3994150"/>
            <a:ext cx="279400" cy="279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F6600"/>
          </a:solidFill>
          <a:ln w="6350">
            <a:solidFill>
              <a:srgbClr val="FF66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59" name="AutoShape 101"/>
          <p:cNvSpPr>
            <a:spLocks noChangeArrowheads="1"/>
          </p:cNvSpPr>
          <p:nvPr/>
        </p:nvSpPr>
        <p:spPr bwMode="auto">
          <a:xfrm rot="10800000" flipH="1" flipV="1">
            <a:off x="2663825" y="3997325"/>
            <a:ext cx="279400" cy="2778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F6600"/>
          </a:solidFill>
          <a:ln w="6350">
            <a:solidFill>
              <a:srgbClr val="FF66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14160" name="AutoShape 101"/>
          <p:cNvSpPr>
            <a:spLocks noChangeArrowheads="1"/>
          </p:cNvSpPr>
          <p:nvPr/>
        </p:nvSpPr>
        <p:spPr bwMode="auto">
          <a:xfrm rot="10800000" flipH="1" flipV="1">
            <a:off x="2200275" y="3929063"/>
            <a:ext cx="279400" cy="27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F6600"/>
          </a:solidFill>
          <a:ln w="6350">
            <a:solidFill>
              <a:srgbClr val="FF66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14161" name="Straight Connector 119"/>
          <p:cNvCxnSpPr>
            <a:cxnSpLocks noChangeShapeType="1"/>
            <a:stCxn id="501881" idx="2"/>
          </p:cNvCxnSpPr>
          <p:nvPr/>
        </p:nvCxnSpPr>
        <p:spPr bwMode="auto">
          <a:xfrm rot="16200000" flipH="1">
            <a:off x="1531938" y="3362325"/>
            <a:ext cx="1052512" cy="496888"/>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cxnSp>
        <p:nvCxnSpPr>
          <p:cNvPr id="514162" name="Straight Connector 121"/>
          <p:cNvCxnSpPr>
            <a:cxnSpLocks noChangeShapeType="1"/>
          </p:cNvCxnSpPr>
          <p:nvPr/>
        </p:nvCxnSpPr>
        <p:spPr bwMode="auto">
          <a:xfrm>
            <a:off x="2306638" y="4094163"/>
            <a:ext cx="482600" cy="115887"/>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cxnSp>
        <p:nvCxnSpPr>
          <p:cNvPr id="514163" name="Straight Connector 123"/>
          <p:cNvCxnSpPr>
            <a:cxnSpLocks noChangeShapeType="1"/>
          </p:cNvCxnSpPr>
          <p:nvPr/>
        </p:nvCxnSpPr>
        <p:spPr bwMode="auto">
          <a:xfrm flipV="1">
            <a:off x="2789238" y="4181475"/>
            <a:ext cx="938212" cy="158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cxnSp>
      <p:sp>
        <p:nvSpPr>
          <p:cNvPr id="514164" name="AutoShape 101"/>
          <p:cNvSpPr>
            <a:spLocks noChangeArrowheads="1"/>
          </p:cNvSpPr>
          <p:nvPr/>
        </p:nvSpPr>
        <p:spPr bwMode="auto">
          <a:xfrm rot="10800000" flipH="1" flipV="1">
            <a:off x="5405438" y="2332038"/>
            <a:ext cx="279400" cy="27781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1600 w 21600"/>
              <a:gd name="T13" fmla="*/ 10800 h 21600"/>
              <a:gd name="T14" fmla="*/ 0 w 21600"/>
              <a:gd name="T15" fmla="*/ 21600 h 21600"/>
            </a:gdLst>
            <a:ahLst/>
            <a:cxnLst>
              <a:cxn ang="T8">
                <a:pos x="T0" y="T1"/>
              </a:cxn>
              <a:cxn ang="T9">
                <a:pos x="T2" y="T3"/>
              </a:cxn>
              <a:cxn ang="T10">
                <a:pos x="T4" y="T5"/>
              </a:cxn>
              <a:cxn ang="T11">
                <a:pos x="T6" y="T7"/>
              </a:cxn>
            </a:cxnLst>
            <a:rect l="T12" t="T13" r="T14" b="T15"/>
            <a:pathLst>
              <a:path w="21600" h="21600">
                <a:moveTo>
                  <a:pt x="11354" y="10800"/>
                </a:moveTo>
                <a:cubicBezTo>
                  <a:pt x="11354" y="11105"/>
                  <a:pt x="11105" y="11354"/>
                  <a:pt x="10800" y="11354"/>
                </a:cubicBezTo>
                <a:cubicBezTo>
                  <a:pt x="10494" y="11354"/>
                  <a:pt x="10246" y="11105"/>
                  <a:pt x="10246" y="10800"/>
                </a:cubicBezTo>
                <a:lnTo>
                  <a:pt x="0" y="10800"/>
                </a:lnTo>
                <a:cubicBezTo>
                  <a:pt x="0" y="16764"/>
                  <a:pt x="4835" y="21600"/>
                  <a:pt x="10800" y="21600"/>
                </a:cubicBezTo>
                <a:cubicBezTo>
                  <a:pt x="16764" y="21600"/>
                  <a:pt x="21600" y="16764"/>
                  <a:pt x="21600" y="10800"/>
                </a:cubicBezTo>
                <a:lnTo>
                  <a:pt x="11354" y="10800"/>
                </a:lnTo>
                <a:close/>
              </a:path>
            </a:pathLst>
          </a:custGeom>
          <a:solidFill>
            <a:srgbClr val="FF6600"/>
          </a:solidFill>
          <a:ln w="6350">
            <a:solidFill>
              <a:srgbClr val="FF6600"/>
            </a:solidFill>
            <a:miter lim="800000"/>
            <a:headEnd/>
            <a:tailEnd/>
          </a:ln>
        </p:spPr>
        <p:txBody>
          <a:bodyPr rot="10800000"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sp>
        <p:nvSpPr>
          <p:cNvPr id="501877" name="Text Box 187"/>
          <p:cNvSpPr txBox="1">
            <a:spLocks noChangeArrowheads="1"/>
          </p:cNvSpPr>
          <p:nvPr/>
        </p:nvSpPr>
        <p:spPr bwMode="auto">
          <a:xfrm>
            <a:off x="5661025" y="2382838"/>
            <a:ext cx="18970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FF6600"/>
                </a:solidFill>
                <a:effectLst/>
                <a:uLnTx/>
                <a:uFillTx/>
                <a:latin typeface="Arial" panose="020B0604020202020204" pitchFamily="34" charset="0"/>
                <a:ea typeface="MS PGothic" panose="020B0600070205080204" pitchFamily="34" charset="-128"/>
                <a:cs typeface="+mn-cs"/>
              </a:rPr>
              <a:t>Rosenstock (n=115)</a:t>
            </a:r>
          </a:p>
        </p:txBody>
      </p:sp>
      <p:sp>
        <p:nvSpPr>
          <p:cNvPr id="514166" name="Text Box 179"/>
          <p:cNvSpPr txBox="1">
            <a:spLocks noChangeArrowheads="1"/>
          </p:cNvSpPr>
          <p:nvPr/>
        </p:nvSpPr>
        <p:spPr bwMode="auto">
          <a:xfrm>
            <a:off x="3803650" y="4006850"/>
            <a:ext cx="6873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6600"/>
                </a:solidFill>
                <a:effectLst/>
                <a:uLnTx/>
                <a:uFillTx/>
                <a:latin typeface="Arial" pitchFamily="34" charset="0"/>
                <a:ea typeface="MS PGothic" pitchFamily="34" charset="-128"/>
                <a:cs typeface="+mn-cs"/>
              </a:rPr>
              <a:t>ROSI</a:t>
            </a:r>
          </a:p>
        </p:txBody>
      </p:sp>
      <p:cxnSp>
        <p:nvCxnSpPr>
          <p:cNvPr id="514167" name="Straight Connector 123"/>
          <p:cNvCxnSpPr>
            <a:cxnSpLocks noChangeShapeType="1"/>
            <a:stCxn id="501881" idx="1"/>
          </p:cNvCxnSpPr>
          <p:nvPr/>
        </p:nvCxnSpPr>
        <p:spPr bwMode="auto">
          <a:xfrm rot="10800000" flipH="1" flipV="1">
            <a:off x="1704975" y="3000375"/>
            <a:ext cx="476250" cy="2041525"/>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cxnSp>
        <p:nvCxnSpPr>
          <p:cNvPr id="514168" name="Straight Connector 125"/>
          <p:cNvCxnSpPr>
            <a:cxnSpLocks noChangeShapeType="1"/>
          </p:cNvCxnSpPr>
          <p:nvPr/>
        </p:nvCxnSpPr>
        <p:spPr bwMode="auto">
          <a:xfrm>
            <a:off x="2227263" y="5046663"/>
            <a:ext cx="1449387" cy="1587"/>
          </a:xfrm>
          <a:prstGeom prst="line">
            <a:avLst/>
          </a:prstGeom>
          <a:noFill/>
          <a:ln w="28575">
            <a:solidFill>
              <a:srgbClr val="CCFF33"/>
            </a:solidFill>
            <a:round/>
            <a:headEnd/>
            <a:tailEnd/>
          </a:ln>
          <a:extLst>
            <a:ext uri="{909E8E84-426E-40DD-AFC4-6F175D3DCCD1}">
              <a14:hiddenFill xmlns:a14="http://schemas.microsoft.com/office/drawing/2010/main">
                <a:noFill/>
              </a14:hiddenFill>
            </a:ext>
          </a:extLst>
        </p:spPr>
      </p:cxnSp>
      <p:sp>
        <p:nvSpPr>
          <p:cNvPr id="501881" name="Rectangle 89"/>
          <p:cNvSpPr>
            <a:spLocks noChangeArrowheads="1"/>
          </p:cNvSpPr>
          <p:nvPr/>
        </p:nvSpPr>
        <p:spPr bwMode="auto">
          <a:xfrm>
            <a:off x="1704975" y="2914650"/>
            <a:ext cx="209550" cy="169863"/>
          </a:xfrm>
          <a:prstGeom prst="rect">
            <a:avLst/>
          </a:prstGeom>
          <a:solidFill>
            <a:srgbClr val="00FF00"/>
          </a:solidFill>
          <a:ln w="38100">
            <a:solidFill>
              <a:srgbClr val="00FF00"/>
            </a:solidFill>
            <a:miter lim="800000"/>
            <a:headEnd/>
            <a:tailEnd/>
          </a:ln>
        </p:spPr>
        <p:txBody>
          <a:bodyPr wrap="none" anchor="ct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133"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grpSp>
        <p:nvGrpSpPr>
          <p:cNvPr id="514170" name="Group 133"/>
          <p:cNvGrpSpPr>
            <a:grpSpLocks/>
          </p:cNvGrpSpPr>
          <p:nvPr/>
        </p:nvGrpSpPr>
        <p:grpSpPr bwMode="auto">
          <a:xfrm>
            <a:off x="3511550" y="4908550"/>
            <a:ext cx="238125" cy="241300"/>
            <a:chOff x="6984206" y="4748214"/>
            <a:chExt cx="266700" cy="271461"/>
          </a:xfrm>
        </p:grpSpPr>
        <p:sp>
          <p:nvSpPr>
            <p:cNvPr id="514189" name="Rectangle 126"/>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14190" name="Straight Connector 128"/>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514191" name="Straight Connector 130"/>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514171" name="Group 134"/>
          <p:cNvGrpSpPr>
            <a:grpSpLocks/>
          </p:cNvGrpSpPr>
          <p:nvPr/>
        </p:nvGrpSpPr>
        <p:grpSpPr bwMode="auto">
          <a:xfrm>
            <a:off x="3090863" y="4911725"/>
            <a:ext cx="236537" cy="241300"/>
            <a:chOff x="6984206" y="4748214"/>
            <a:chExt cx="266700" cy="271461"/>
          </a:xfrm>
        </p:grpSpPr>
        <p:sp>
          <p:nvSpPr>
            <p:cNvPr id="514186" name="Rectangle 135"/>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14187" name="Straight Connector 136"/>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514188" name="Straight Connector 137"/>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514172" name="Group 138"/>
          <p:cNvGrpSpPr>
            <a:grpSpLocks/>
          </p:cNvGrpSpPr>
          <p:nvPr/>
        </p:nvGrpSpPr>
        <p:grpSpPr bwMode="auto">
          <a:xfrm>
            <a:off x="2655888" y="4930775"/>
            <a:ext cx="236537" cy="241300"/>
            <a:chOff x="6984206" y="4748214"/>
            <a:chExt cx="266700" cy="271461"/>
          </a:xfrm>
        </p:grpSpPr>
        <p:sp>
          <p:nvSpPr>
            <p:cNvPr id="514183" name="Rectangle 139"/>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14184" name="Straight Connector 140"/>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514185" name="Straight Connector 141"/>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514173" name="Group 142"/>
          <p:cNvGrpSpPr>
            <a:grpSpLocks/>
          </p:cNvGrpSpPr>
          <p:nvPr/>
        </p:nvGrpSpPr>
        <p:grpSpPr bwMode="auto">
          <a:xfrm>
            <a:off x="2171700" y="4914900"/>
            <a:ext cx="236538" cy="241300"/>
            <a:chOff x="6984206" y="4748214"/>
            <a:chExt cx="266700" cy="271461"/>
          </a:xfrm>
        </p:grpSpPr>
        <p:sp>
          <p:nvSpPr>
            <p:cNvPr id="514180" name="Rectangle 143"/>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14181" name="Straight Connector 144"/>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514182" name="Straight Connector 145"/>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grpSp>
        <p:nvGrpSpPr>
          <p:cNvPr id="514174" name="Group 146"/>
          <p:cNvGrpSpPr>
            <a:grpSpLocks/>
          </p:cNvGrpSpPr>
          <p:nvPr/>
        </p:nvGrpSpPr>
        <p:grpSpPr bwMode="auto">
          <a:xfrm>
            <a:off x="5434013" y="2728913"/>
            <a:ext cx="236537" cy="241300"/>
            <a:chOff x="6984206" y="4748214"/>
            <a:chExt cx="266700" cy="271461"/>
          </a:xfrm>
        </p:grpSpPr>
        <p:sp>
          <p:nvSpPr>
            <p:cNvPr id="514177" name="Rectangle 147"/>
            <p:cNvSpPr>
              <a:spLocks noChangeArrowheads="1"/>
            </p:cNvSpPr>
            <p:nvPr/>
          </p:nvSpPr>
          <p:spPr bwMode="auto">
            <a:xfrm>
              <a:off x="6985688" y="4753232"/>
              <a:ext cx="263611" cy="263611"/>
            </a:xfrm>
            <a:prstGeom prst="rect">
              <a:avLst/>
            </a:prstGeom>
            <a:solidFill>
              <a:srgbClr val="CCFF33"/>
            </a:solidFill>
            <a:ln w="9525">
              <a:solidFill>
                <a:srgbClr val="FF6600"/>
              </a:solidFill>
              <a:round/>
              <a:headEnd/>
              <a:tailEnd/>
            </a:ln>
          </p:spPr>
          <p:txBody>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000000"/>
                </a:solidFill>
                <a:effectLst/>
                <a:uLnTx/>
                <a:uFillTx/>
                <a:latin typeface="Helvetica" charset="0"/>
                <a:ea typeface="MS PGothic" pitchFamily="34" charset="-128"/>
                <a:cs typeface="+mn-cs"/>
              </a:endParaRPr>
            </a:p>
          </p:txBody>
        </p:sp>
        <p:cxnSp>
          <p:nvCxnSpPr>
            <p:cNvPr id="514178" name="Straight Connector 148"/>
            <p:cNvCxnSpPr>
              <a:cxnSpLocks noChangeShapeType="1"/>
            </p:cNvCxnSpPr>
            <p:nvPr/>
          </p:nvCxnSpPr>
          <p:spPr bwMode="auto">
            <a:xfrm rot="16200000" flipH="1">
              <a:off x="6981825" y="4755356"/>
              <a:ext cx="266700" cy="2619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cxnSp>
          <p:nvCxnSpPr>
            <p:cNvPr id="514179" name="Straight Connector 149"/>
            <p:cNvCxnSpPr>
              <a:cxnSpLocks noChangeShapeType="1"/>
            </p:cNvCxnSpPr>
            <p:nvPr/>
          </p:nvCxnSpPr>
          <p:spPr bwMode="auto">
            <a:xfrm rot="5400000">
              <a:off x="6988971" y="4748214"/>
              <a:ext cx="261936" cy="261935"/>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cxnSp>
      </p:grpSp>
      <p:sp>
        <p:nvSpPr>
          <p:cNvPr id="501887" name="TextBox 150"/>
          <p:cNvSpPr txBox="1">
            <a:spLocks noChangeArrowheads="1"/>
          </p:cNvSpPr>
          <p:nvPr/>
        </p:nvSpPr>
        <p:spPr bwMode="auto">
          <a:xfrm>
            <a:off x="5683250" y="2687638"/>
            <a:ext cx="11858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chemeClr val="bg1"/>
                </a:solidFill>
                <a:latin typeface="Helvetica" panose="020B0604020202020204" pitchFamily="34" charset="0"/>
                <a:ea typeface="MS PGothic" panose="020B0600070205080204" pitchFamily="34" charset="-128"/>
              </a:defRPr>
            </a:lvl1pPr>
            <a:lvl2pPr marL="742950" indent="-285750" eaLnBrk="0" hangingPunct="0">
              <a:spcBef>
                <a:spcPct val="20000"/>
              </a:spcBef>
              <a:buChar char="–"/>
              <a:defRPr sz="2800" b="1">
                <a:solidFill>
                  <a:schemeClr val="bg1"/>
                </a:solidFill>
                <a:latin typeface="Helvetica" panose="020B0604020202020204" pitchFamily="34" charset="0"/>
                <a:ea typeface="MS PGothic" panose="020B0600070205080204" pitchFamily="34" charset="-128"/>
              </a:defRPr>
            </a:lvl2pPr>
            <a:lvl3pPr marL="1143000" indent="-228600" eaLnBrk="0" hangingPunct="0">
              <a:spcBef>
                <a:spcPct val="20000"/>
              </a:spcBef>
              <a:buChar char="•"/>
              <a:defRPr sz="2400" b="1">
                <a:solidFill>
                  <a:schemeClr val="bg1"/>
                </a:solidFill>
                <a:latin typeface="Helvetica" panose="020B0604020202020204" pitchFamily="34" charset="0"/>
                <a:ea typeface="MS PGothic" panose="020B0600070205080204" pitchFamily="34" charset="-128"/>
              </a:defRPr>
            </a:lvl3pPr>
            <a:lvl4pPr marL="16002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4pPr>
            <a:lvl5pPr marL="2057400" indent="-228600" eaLnBrk="0" hangingPunct="0">
              <a:spcBef>
                <a:spcPct val="20000"/>
              </a:spcBef>
              <a:buChar char="»"/>
              <a:defRPr sz="2000" b="1">
                <a:solidFill>
                  <a:schemeClr val="bg1"/>
                </a:solidFill>
                <a:latin typeface="Helvetica"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b="1">
                <a:solidFill>
                  <a:schemeClr val="bg1"/>
                </a:solidFill>
                <a:latin typeface="Helvetica"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22" b="1" i="0" u="none" strike="noStrike" kern="1200" cap="none" spc="0" normalizeH="0" baseline="0" noProof="0">
                <a:ln>
                  <a:noFill/>
                </a:ln>
                <a:solidFill>
                  <a:srgbClr val="CCFF33"/>
                </a:solidFill>
                <a:effectLst/>
                <a:uLnTx/>
                <a:uFillTx/>
                <a:latin typeface="Helvetica" panose="020B0604020202020204" pitchFamily="34" charset="0"/>
                <a:ea typeface="MS PGothic" panose="020B0600070205080204" pitchFamily="34" charset="-128"/>
                <a:cs typeface="+mn-cs"/>
              </a:rPr>
              <a:t>Tan (n=249)</a:t>
            </a:r>
          </a:p>
        </p:txBody>
      </p:sp>
      <p:sp>
        <p:nvSpPr>
          <p:cNvPr id="514176" name="Text Box 126"/>
          <p:cNvSpPr txBox="1">
            <a:spLocks noChangeArrowheads="1"/>
          </p:cNvSpPr>
          <p:nvPr/>
        </p:nvSpPr>
        <p:spPr bwMode="auto">
          <a:xfrm>
            <a:off x="3778250" y="4906963"/>
            <a:ext cx="53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b="1">
                <a:solidFill>
                  <a:schemeClr val="bg1"/>
                </a:solidFill>
                <a:latin typeface="Helvetica" charset="0"/>
                <a:ea typeface="MS PGothic" pitchFamily="34" charset="-128"/>
              </a:defRPr>
            </a:lvl1pPr>
            <a:lvl2pPr marL="742950" indent="-285750">
              <a:spcBef>
                <a:spcPct val="20000"/>
              </a:spcBef>
              <a:buChar char="–"/>
              <a:defRPr sz="2400" b="1">
                <a:solidFill>
                  <a:schemeClr val="bg1"/>
                </a:solidFill>
                <a:latin typeface="Helvetica" charset="0"/>
                <a:ea typeface="MS PGothic" pitchFamily="34" charset="-128"/>
              </a:defRPr>
            </a:lvl2pPr>
            <a:lvl3pPr marL="1143000" indent="-228600">
              <a:spcBef>
                <a:spcPct val="20000"/>
              </a:spcBef>
              <a:buChar char="•"/>
              <a:defRPr sz="2100" b="1">
                <a:solidFill>
                  <a:schemeClr val="bg1"/>
                </a:solidFill>
                <a:latin typeface="Helvetica" charset="0"/>
                <a:ea typeface="MS PGothic" pitchFamily="34" charset="-128"/>
              </a:defRPr>
            </a:lvl3pPr>
            <a:lvl4pPr marL="1600200" indent="-228600">
              <a:spcBef>
                <a:spcPct val="20000"/>
              </a:spcBef>
              <a:buChar char="–"/>
              <a:defRPr sz="1700" b="1">
                <a:solidFill>
                  <a:schemeClr val="bg1"/>
                </a:solidFill>
                <a:latin typeface="Helvetica" charset="0"/>
                <a:ea typeface="MS PGothic" pitchFamily="34" charset="-128"/>
              </a:defRPr>
            </a:lvl4pPr>
            <a:lvl5pPr marL="2057400" indent="-228600">
              <a:spcBef>
                <a:spcPct val="20000"/>
              </a:spcBef>
              <a:buChar char="»"/>
              <a:defRPr sz="1700" b="1">
                <a:solidFill>
                  <a:schemeClr val="bg1"/>
                </a:solidFill>
                <a:latin typeface="Helvetica" charset="0"/>
                <a:ea typeface="MS PGothic" pitchFamily="34" charset="-128"/>
              </a:defRPr>
            </a:lvl5pPr>
            <a:lvl6pPr marL="2514600" indent="-228600" eaLnBrk="0" fontAlgn="base" hangingPunct="0">
              <a:spcBef>
                <a:spcPct val="20000"/>
              </a:spcBef>
              <a:spcAft>
                <a:spcPct val="0"/>
              </a:spcAft>
              <a:buChar char="»"/>
              <a:defRPr sz="1700" b="1">
                <a:solidFill>
                  <a:schemeClr val="bg1"/>
                </a:solidFill>
                <a:latin typeface="Helvetica" charset="0"/>
                <a:ea typeface="MS PGothic" pitchFamily="34" charset="-128"/>
              </a:defRPr>
            </a:lvl6pPr>
            <a:lvl7pPr marL="2971800" indent="-228600" eaLnBrk="0" fontAlgn="base" hangingPunct="0">
              <a:spcBef>
                <a:spcPct val="20000"/>
              </a:spcBef>
              <a:spcAft>
                <a:spcPct val="0"/>
              </a:spcAft>
              <a:buChar char="»"/>
              <a:defRPr sz="1700" b="1">
                <a:solidFill>
                  <a:schemeClr val="bg1"/>
                </a:solidFill>
                <a:latin typeface="Helvetica" charset="0"/>
                <a:ea typeface="MS PGothic" pitchFamily="34" charset="-128"/>
              </a:defRPr>
            </a:lvl7pPr>
            <a:lvl8pPr marL="3429000" indent="-228600" eaLnBrk="0" fontAlgn="base" hangingPunct="0">
              <a:spcBef>
                <a:spcPct val="20000"/>
              </a:spcBef>
              <a:spcAft>
                <a:spcPct val="0"/>
              </a:spcAft>
              <a:buChar char="»"/>
              <a:defRPr sz="1700" b="1">
                <a:solidFill>
                  <a:schemeClr val="bg1"/>
                </a:solidFill>
                <a:latin typeface="Helvetica" charset="0"/>
                <a:ea typeface="MS PGothic" pitchFamily="34" charset="-128"/>
              </a:defRPr>
            </a:lvl8pPr>
            <a:lvl9pPr marL="3886200" indent="-228600" eaLnBrk="0" fontAlgn="base" hangingPunct="0">
              <a:spcBef>
                <a:spcPct val="20000"/>
              </a:spcBef>
              <a:spcAft>
                <a:spcPct val="0"/>
              </a:spcAft>
              <a:buChar char="»"/>
              <a:defRPr sz="1700" b="1">
                <a:solidFill>
                  <a:schemeClr val="bg1"/>
                </a:solidFill>
                <a:latin typeface="Helvetica"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CCFF33"/>
                </a:solidFill>
                <a:effectLst/>
                <a:uLnTx/>
                <a:uFillTx/>
                <a:latin typeface="Arial" pitchFamily="34" charset="0"/>
                <a:ea typeface="MS PGothic" pitchFamily="34" charset="-128"/>
                <a:cs typeface="+mn-cs"/>
              </a:rPr>
              <a:t>PIO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IMING" val="|9.5|7.4|9"/>
</p:tagLst>
</file>

<file path=ppt/tags/tag11.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IMING" val="|6"/>
</p:tagLst>
</file>

<file path=ppt/tags/tag5.xml><?xml version="1.0" encoding="utf-8"?>
<p:tagLst xmlns:a="http://schemas.openxmlformats.org/drawingml/2006/main" xmlns:r="http://schemas.openxmlformats.org/officeDocument/2006/relationships" xmlns:p="http://schemas.openxmlformats.org/presentationml/2006/main">
  <p:tag name="TIMING" val="|2.9|11.4|9"/>
</p:tagLst>
</file>

<file path=ppt/tags/tag6.xml><?xml version="1.0" encoding="utf-8"?>
<p:tagLst xmlns:a="http://schemas.openxmlformats.org/drawingml/2006/main" xmlns:r="http://schemas.openxmlformats.org/officeDocument/2006/relationships" xmlns:p="http://schemas.openxmlformats.org/presentationml/2006/main">
  <p:tag name="TIMING" val="|6"/>
</p:tagLst>
</file>

<file path=ppt/tags/tag7.xml><?xml version="1.0" encoding="utf-8"?>
<p:tagLst xmlns:a="http://schemas.openxmlformats.org/drawingml/2006/main" xmlns:r="http://schemas.openxmlformats.org/officeDocument/2006/relationships" xmlns:p="http://schemas.openxmlformats.org/presentationml/2006/main">
  <p:tag name="TIMING" val="|6"/>
</p:tagLst>
</file>

<file path=ppt/tags/tag8.xml><?xml version="1.0" encoding="utf-8"?>
<p:tagLst xmlns:a="http://schemas.openxmlformats.org/drawingml/2006/main" xmlns:r="http://schemas.openxmlformats.org/officeDocument/2006/relationships" xmlns:p="http://schemas.openxmlformats.org/presentationml/2006/main">
  <p:tag name="TIMING" val="|6"/>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4_Alogliptin Strategic Plan Nov 2011 final (2)">
  <a:themeElements>
    <a:clrScheme name="Default Design 14">
      <a:dk1>
        <a:srgbClr val="000000"/>
      </a:dk1>
      <a:lt1>
        <a:srgbClr val="FFFFFF"/>
      </a:lt1>
      <a:dk2>
        <a:srgbClr val="BE0030"/>
      </a:dk2>
      <a:lt2>
        <a:srgbClr val="FF9900"/>
      </a:lt2>
      <a:accent1>
        <a:srgbClr val="0099FF"/>
      </a:accent1>
      <a:accent2>
        <a:srgbClr val="333399"/>
      </a:accent2>
      <a:accent3>
        <a:srgbClr val="FFFFFF"/>
      </a:accent3>
      <a:accent4>
        <a:srgbClr val="000000"/>
      </a:accent4>
      <a:accent5>
        <a:srgbClr val="AACAF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sng" strike="noStrike" cap="none" normalizeH="0" baseline="0" smtClean="0">
            <a:ln>
              <a:noFill/>
            </a:ln>
            <a:solidFill>
              <a:schemeClr val="tx1"/>
            </a:solidFill>
            <a:effectLst>
              <a:outerShdw blurRad="38100" dist="38100" dir="2700000" algn="tl">
                <a:srgbClr val="000000">
                  <a:alpha val="43137"/>
                </a:srgbClr>
              </a:outerShdw>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sng" strike="noStrike" cap="none" normalizeH="0" baseline="0" smtClean="0">
            <a:ln>
              <a:noFill/>
            </a:ln>
            <a:solidFill>
              <a:schemeClr val="tx1"/>
            </a:solidFill>
            <a:effectLst>
              <a:outerShdw blurRad="38100" dist="38100" dir="2700000" algn="tl">
                <a:srgbClr val="000000">
                  <a:alpha val="43137"/>
                </a:srgbClr>
              </a:outerShdw>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Blank Presentation">
  <a:themeElements>
    <a:clrScheme name="6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6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rDsBlu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Alogliptin Strategic Plan Nov 2011 final (2)">
  <a:themeElements>
    <a:clrScheme name="Default Design 14">
      <a:dk1>
        <a:srgbClr val="000000"/>
      </a:dk1>
      <a:lt1>
        <a:srgbClr val="FFFFFF"/>
      </a:lt1>
      <a:dk2>
        <a:srgbClr val="BE0030"/>
      </a:dk2>
      <a:lt2>
        <a:srgbClr val="FF9900"/>
      </a:lt2>
      <a:accent1>
        <a:srgbClr val="0099FF"/>
      </a:accent1>
      <a:accent2>
        <a:srgbClr val="333399"/>
      </a:accent2>
      <a:accent3>
        <a:srgbClr val="FFFFFF"/>
      </a:accent3>
      <a:accent4>
        <a:srgbClr val="000000"/>
      </a:accent4>
      <a:accent5>
        <a:srgbClr val="AACAF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0000"/>
            </a:gs>
            <a:gs pos="100000">
              <a:srgbClr val="FF0000">
                <a:gamma/>
                <a:tint val="0"/>
                <a:invGamma/>
              </a:srgbClr>
            </a:gs>
          </a:gsLst>
          <a:lin ang="5400000" scaled="1"/>
        </a:gradFill>
        <a:ln w="22225" cap="flat" cmpd="sng" algn="ctr">
          <a:solidFill>
            <a:srgbClr val="00008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rgbClr val="FF0000"/>
            </a:gs>
            <a:gs pos="100000">
              <a:srgbClr val="FF0000">
                <a:gamma/>
                <a:tint val="0"/>
                <a:invGamma/>
              </a:srgbClr>
            </a:gs>
          </a:gsLst>
          <a:lin ang="5400000" scaled="1"/>
        </a:gradFill>
        <a:ln w="22225" cap="flat" cmpd="sng" algn="ctr">
          <a:solidFill>
            <a:srgbClr val="00008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BE003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BE0030"/>
        </a:dk2>
        <a:lt2>
          <a:srgbClr val="FF9900"/>
        </a:lt2>
        <a:accent1>
          <a:srgbClr val="0099FF"/>
        </a:accent1>
        <a:accent2>
          <a:srgbClr val="333399"/>
        </a:accent2>
        <a:accent3>
          <a:srgbClr val="FFFFFF"/>
        </a:accent3>
        <a:accent4>
          <a:srgbClr val="000000"/>
        </a:accent4>
        <a:accent5>
          <a:srgbClr val="AACA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proactive3_temp1">
  <a:themeElements>
    <a:clrScheme name="proactive3_temp1 1">
      <a:dk1>
        <a:srgbClr val="FFFFFF"/>
      </a:dk1>
      <a:lt1>
        <a:srgbClr val="FFFFFF"/>
      </a:lt1>
      <a:dk2>
        <a:srgbClr val="B4E7FE"/>
      </a:dk2>
      <a:lt2>
        <a:srgbClr val="808080"/>
      </a:lt2>
      <a:accent1>
        <a:srgbClr val="C4F7BB"/>
      </a:accent1>
      <a:accent2>
        <a:srgbClr val="FFFF66"/>
      </a:accent2>
      <a:accent3>
        <a:srgbClr val="FFFFFF"/>
      </a:accent3>
      <a:accent4>
        <a:srgbClr val="DADADA"/>
      </a:accent4>
      <a:accent5>
        <a:srgbClr val="DEFADA"/>
      </a:accent5>
      <a:accent6>
        <a:srgbClr val="E7E75C"/>
      </a:accent6>
      <a:hlink>
        <a:srgbClr val="FF0000"/>
      </a:hlink>
      <a:folHlink>
        <a:srgbClr val="99CC00"/>
      </a:folHlink>
    </a:clrScheme>
    <a:fontScheme name="proactive3_temp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proactive3_temp1 1">
        <a:dk1>
          <a:srgbClr val="FFFFFF"/>
        </a:dk1>
        <a:lt1>
          <a:srgbClr val="FFFFFF"/>
        </a:lt1>
        <a:dk2>
          <a:srgbClr val="B4E7FE"/>
        </a:dk2>
        <a:lt2>
          <a:srgbClr val="808080"/>
        </a:lt2>
        <a:accent1>
          <a:srgbClr val="C4F7BB"/>
        </a:accent1>
        <a:accent2>
          <a:srgbClr val="FFFF66"/>
        </a:accent2>
        <a:accent3>
          <a:srgbClr val="FFFFFF"/>
        </a:accent3>
        <a:accent4>
          <a:srgbClr val="DADADA"/>
        </a:accent4>
        <a:accent5>
          <a:srgbClr val="DEFADA"/>
        </a:accent5>
        <a:accent6>
          <a:srgbClr val="E7E75C"/>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9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4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proactive3_temp1">
  <a:themeElements>
    <a:clrScheme name="proactive3_temp1 1">
      <a:dk1>
        <a:srgbClr val="FFFFFF"/>
      </a:dk1>
      <a:lt1>
        <a:srgbClr val="FFFFFF"/>
      </a:lt1>
      <a:dk2>
        <a:srgbClr val="B4E7FE"/>
      </a:dk2>
      <a:lt2>
        <a:srgbClr val="808080"/>
      </a:lt2>
      <a:accent1>
        <a:srgbClr val="C4F7BB"/>
      </a:accent1>
      <a:accent2>
        <a:srgbClr val="FFFF66"/>
      </a:accent2>
      <a:accent3>
        <a:srgbClr val="FFFFFF"/>
      </a:accent3>
      <a:accent4>
        <a:srgbClr val="DADADA"/>
      </a:accent4>
      <a:accent5>
        <a:srgbClr val="DEFADA"/>
      </a:accent5>
      <a:accent6>
        <a:srgbClr val="E7E75C"/>
      </a:accent6>
      <a:hlink>
        <a:srgbClr val="FF0000"/>
      </a:hlink>
      <a:folHlink>
        <a:srgbClr val="99CC00"/>
      </a:folHlink>
    </a:clrScheme>
    <a:fontScheme name="proactive3_temp1">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proactive3_temp1 1">
        <a:dk1>
          <a:srgbClr val="FFFFFF"/>
        </a:dk1>
        <a:lt1>
          <a:srgbClr val="FFFFFF"/>
        </a:lt1>
        <a:dk2>
          <a:srgbClr val="B4E7FE"/>
        </a:dk2>
        <a:lt2>
          <a:srgbClr val="808080"/>
        </a:lt2>
        <a:accent1>
          <a:srgbClr val="C4F7BB"/>
        </a:accent1>
        <a:accent2>
          <a:srgbClr val="FFFF66"/>
        </a:accent2>
        <a:accent3>
          <a:srgbClr val="FFFFFF"/>
        </a:accent3>
        <a:accent4>
          <a:srgbClr val="DADADA"/>
        </a:accent4>
        <a:accent5>
          <a:srgbClr val="DEFADA"/>
        </a:accent5>
        <a:accent6>
          <a:srgbClr val="E7E75C"/>
        </a:accent6>
        <a:hlink>
          <a:srgbClr val="FF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2-line Titles">
  <a:themeElements>
    <a:clrScheme name="">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89A94F"/>
      </a:hlink>
      <a:folHlink>
        <a:srgbClr val="FFFF00"/>
      </a:folHlink>
    </a:clrScheme>
    <a:fontScheme name="2-line Tit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2-line Titles 1">
        <a:dk1>
          <a:srgbClr val="000000"/>
        </a:dk1>
        <a:lt1>
          <a:srgbClr val="FFFFFF"/>
        </a:lt1>
        <a:dk2>
          <a:srgbClr val="006980"/>
        </a:dk2>
        <a:lt2>
          <a:srgbClr val="FFFFFF"/>
        </a:lt2>
        <a:accent1>
          <a:srgbClr val="00A6DE"/>
        </a:accent1>
        <a:accent2>
          <a:srgbClr val="F6691A"/>
        </a:accent2>
        <a:accent3>
          <a:srgbClr val="AAB9C0"/>
        </a:accent3>
        <a:accent4>
          <a:srgbClr val="DADADA"/>
        </a:accent4>
        <a:accent5>
          <a:srgbClr val="AAD0EC"/>
        </a:accent5>
        <a:accent6>
          <a:srgbClr val="DF5E16"/>
        </a:accent6>
        <a:hlink>
          <a:srgbClr val="B3C98C"/>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Diagrams">
  <a:themeElements>
    <a:clrScheme name="AstraZeneca 2020">
      <a:dk1>
        <a:srgbClr val="3F4444"/>
      </a:dk1>
      <a:lt1>
        <a:srgbClr val="FFFFFF"/>
      </a:lt1>
      <a:dk2>
        <a:srgbClr val="003865"/>
      </a:dk2>
      <a:lt2>
        <a:srgbClr val="9DB0AC"/>
      </a:lt2>
      <a:accent1>
        <a:srgbClr val="830051"/>
      </a:accent1>
      <a:accent2>
        <a:srgbClr val="F0AB00"/>
      </a:accent2>
      <a:accent3>
        <a:srgbClr val="D0006F"/>
      </a:accent3>
      <a:accent4>
        <a:srgbClr val="3C1053"/>
      </a:accent4>
      <a:accent5>
        <a:srgbClr val="C4D600"/>
      </a:accent5>
      <a:accent6>
        <a:srgbClr val="68D2DF"/>
      </a:accent6>
      <a:hlink>
        <a:srgbClr val="68D2DF"/>
      </a:hlink>
      <a:folHlink>
        <a:srgbClr val="D0006F"/>
      </a:folHlink>
    </a:clrScheme>
    <a:fontScheme name="Astra Zeneca">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lnSpc>
            <a:spcPct val="90000"/>
          </a:lnSpc>
          <a:spcAft>
            <a:spcPts val="6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spcAft>
            <a:spcPts val="600"/>
          </a:spcAft>
          <a:defRPr dirty="0" err="1" smtClean="0"/>
        </a:defPPr>
      </a:lstStyle>
    </a:txDef>
  </a:objectDefaults>
  <a:extraClrSchemeLst/>
  <a:custClrLst>
    <a:custClr name="White">
      <a:srgbClr val="FFFFFF"/>
    </a:custClr>
    <a:custClr name="Graphite, Lighter 60%">
      <a:srgbClr val="B2B4B4"/>
    </a:custClr>
    <a:custClr name="Platinum, Lighter 60%">
      <a:srgbClr val="D8DFDE"/>
    </a:custClr>
    <a:custClr name="Navy, Lighter 60%">
      <a:srgbClr val="99AFC1"/>
    </a:custClr>
    <a:custClr name="Mulberry, Lighter 60%">
      <a:srgbClr val="CD99B9"/>
    </a:custClr>
    <a:custClr name="Gold, Lighter 60%">
      <a:srgbClr val="F9DD99"/>
    </a:custClr>
    <a:custClr name="Magenta, Lighter 60%">
      <a:srgbClr val="EC99C5"/>
    </a:custClr>
    <a:custClr name="Purple, Lighter 60%">
      <a:srgbClr val="B19FBA"/>
    </a:custClr>
    <a:custClr name="Lime Green, Lighter 60%">
      <a:srgbClr val="E7EF99"/>
    </a:custClr>
    <a:custClr name="Light Blue, Lighter 60%">
      <a:srgbClr val="C3EDF2"/>
    </a:custClr>
    <a:custClr name="White">
      <a:srgbClr val="FFFFFF"/>
    </a:custClr>
    <a:custClr name="Graphite, Lighter 40%">
      <a:srgbClr val="8C8F8F"/>
    </a:custClr>
    <a:custClr name="Platinum, Lighter 40%">
      <a:srgbClr val="C4D0CD"/>
    </a:custClr>
    <a:custClr name="Navy, Lighter 40%">
      <a:srgbClr val="6688A3"/>
    </a:custClr>
    <a:custClr name="Mulberry, Lighter 40%">
      <a:srgbClr val="B56697"/>
    </a:custClr>
    <a:custClr name="Gold, Lighter 40%">
      <a:srgbClr val="F6CD66"/>
    </a:custClr>
    <a:custClr name="Magenta, Lighter 40%">
      <a:srgbClr val="E366A9"/>
    </a:custClr>
    <a:custClr name="Purple, Lighter 40%">
      <a:srgbClr val="8A7098"/>
    </a:custClr>
    <a:custClr name="Lime Green, Lighter 40%">
      <a:srgbClr val="DCE666"/>
    </a:custClr>
    <a:custClr name="Light Blue, Lighter 40%">
      <a:srgbClr val="A4E4EC"/>
    </a:custClr>
    <a:custClr name="White">
      <a:srgbClr val="FFFFFF"/>
    </a:custClr>
    <a:custClr name="Graphite, Darker 40%">
      <a:srgbClr val="262929"/>
    </a:custClr>
    <a:custClr name="Platinum, Darker 40%">
      <a:srgbClr val="5E6A67"/>
    </a:custClr>
    <a:custClr name="Navy, Darker 40%">
      <a:srgbClr val="00223D"/>
    </a:custClr>
    <a:custClr name="Mulberry, Darker 40%">
      <a:srgbClr val="4F0031"/>
    </a:custClr>
    <a:custClr name="Gold, Darker 40%">
      <a:srgbClr val="906700"/>
    </a:custClr>
    <a:custClr name="Magenta, Darker 40%">
      <a:srgbClr val="7D0043"/>
    </a:custClr>
    <a:custClr name="Purple, Darker 40%">
      <a:srgbClr val="240A32"/>
    </a:custClr>
    <a:custClr name="Lime Green, Darker 40%">
      <a:srgbClr val="768000"/>
    </a:custClr>
    <a:custClr name="Light Blue, Darker 40%">
      <a:srgbClr val="3E7E86"/>
    </a:custClr>
    <a:custClr name="White">
      <a:srgbClr val="FFFFFF"/>
    </a:custClr>
    <a:custClr name="Graphite, Darker 60%">
      <a:srgbClr val="191B1B"/>
    </a:custClr>
    <a:custClr name="Platinum, Darker 60%">
      <a:srgbClr val="3F4645"/>
    </a:custClr>
    <a:custClr name="Navy, Darker 60%">
      <a:srgbClr val="001628"/>
    </a:custClr>
    <a:custClr name="Mulberry, Darker 60%">
      <a:srgbClr val="340020"/>
    </a:custClr>
    <a:custClr name="Gold, Darker 60%">
      <a:srgbClr val="604400"/>
    </a:custClr>
    <a:custClr name="Magenta, Darker 60%">
      <a:srgbClr val="53002C"/>
    </a:custClr>
    <a:custClr name="Purple, Darker 60%">
      <a:srgbClr val="180621"/>
    </a:custClr>
    <a:custClr name="Lime Green, Darker 60%">
      <a:srgbClr val="4E5600"/>
    </a:custClr>
    <a:custClr name="Light Blue, Darker 60%">
      <a:srgbClr val="2A5459"/>
    </a:custClr>
  </a:custClrLst>
  <a:extLst>
    <a:ext uri="{05A4C25C-085E-4340-85A3-A5531E510DB2}">
      <thm15:themeFamily xmlns:thm15="http://schemas.microsoft.com/office/thememl/2012/main" name="blank" id="{9FA266AB-5005-44F8-ABE1-CBD751927E0B}" vid="{459E0D39-88A6-4A03-83E5-E820654919F0}"/>
    </a:ext>
  </a:extLst>
</a:theme>
</file>

<file path=ppt/theme/theme3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3.xml><?xml version="1.0" encoding="utf-8"?>
<a:theme xmlns:a="http://schemas.openxmlformats.org/drawingml/2006/main" name="3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5_Blank Presentation">
  <a:themeElements>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28575" cap="flat" cmpd="sng" algn="ctr">
          <a:solidFill>
            <a:srgbClr val="99FF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19649</TotalTime>
  <Words>4362</Words>
  <Application>Microsoft Office PowerPoint</Application>
  <PresentationFormat>Ekran Gösterisi (4:3)</PresentationFormat>
  <Paragraphs>1174</Paragraphs>
  <Slides>62</Slides>
  <Notes>41</Notes>
  <HiddenSlides>12</HiddenSlides>
  <MMClips>0</MMClips>
  <ScaleCrop>false</ScaleCrop>
  <HeadingPairs>
    <vt:vector size="8" baseType="variant">
      <vt:variant>
        <vt:lpstr>Kullanılan Yazı Tipleri</vt:lpstr>
      </vt:variant>
      <vt:variant>
        <vt:i4>13</vt:i4>
      </vt:variant>
      <vt:variant>
        <vt:lpstr>Tema</vt:lpstr>
      </vt:variant>
      <vt:variant>
        <vt:i4>35</vt:i4>
      </vt:variant>
      <vt:variant>
        <vt:lpstr>Eklenmiş OLE Hizmet Programları</vt:lpstr>
      </vt:variant>
      <vt:variant>
        <vt:i4>2</vt:i4>
      </vt:variant>
      <vt:variant>
        <vt:lpstr>Slayt Başlıkları</vt:lpstr>
      </vt:variant>
      <vt:variant>
        <vt:i4>62</vt:i4>
      </vt:variant>
    </vt:vector>
  </HeadingPairs>
  <TitlesOfParts>
    <vt:vector size="112" baseType="lpstr">
      <vt:lpstr>Arial</vt:lpstr>
      <vt:lpstr>Arial Narrow</vt:lpstr>
      <vt:lpstr>Calibri</vt:lpstr>
      <vt:lpstr>Calibri Light</vt:lpstr>
      <vt:lpstr>Helvetica</vt:lpstr>
      <vt:lpstr>Helvetica Neue</vt:lpstr>
      <vt:lpstr>Lucida Grande</vt:lpstr>
      <vt:lpstr>Symbol</vt:lpstr>
      <vt:lpstr>Times</vt:lpstr>
      <vt:lpstr>Times New Roman</vt:lpstr>
      <vt:lpstr>Verdana</vt:lpstr>
      <vt:lpstr>Wingdings</vt:lpstr>
      <vt:lpstr>Zapf Dingbats</vt:lpstr>
      <vt:lpstr>Blank Presentation</vt:lpstr>
      <vt:lpstr>9_DrDsBlue</vt:lpstr>
      <vt:lpstr>9_2-line Titles</vt:lpstr>
      <vt:lpstr>52_Blank Presentation</vt:lpstr>
      <vt:lpstr>6_Blank Presentation</vt:lpstr>
      <vt:lpstr>9_Office Theme</vt:lpstr>
      <vt:lpstr>8_Blank Presentation</vt:lpstr>
      <vt:lpstr>28_Blank Presentation</vt:lpstr>
      <vt:lpstr>38_Blank Presentation</vt:lpstr>
      <vt:lpstr>20_Blank Presentation</vt:lpstr>
      <vt:lpstr>9_Blank Presentation</vt:lpstr>
      <vt:lpstr>7_Office Theme</vt:lpstr>
      <vt:lpstr>4_Alogliptin Strategic Plan Nov 2011 final (2)</vt:lpstr>
      <vt:lpstr>47_Blank Presentation</vt:lpstr>
      <vt:lpstr>32_Blank Presentation</vt:lpstr>
      <vt:lpstr>1_Blank Presentation</vt:lpstr>
      <vt:lpstr>2_Default Design</vt:lpstr>
      <vt:lpstr>4_Default Design</vt:lpstr>
      <vt:lpstr>18_Blank Presentation</vt:lpstr>
      <vt:lpstr>1_Alogliptin Strategic Plan Nov 2011 final (2)</vt:lpstr>
      <vt:lpstr>4_Blank Presentation</vt:lpstr>
      <vt:lpstr>12_proactive3_temp1</vt:lpstr>
      <vt:lpstr>9_Default Design</vt:lpstr>
      <vt:lpstr>29_Blank Presentation</vt:lpstr>
      <vt:lpstr>6_Office Theme</vt:lpstr>
      <vt:lpstr>44_Blank Presentation</vt:lpstr>
      <vt:lpstr>4_proactive3_temp1</vt:lpstr>
      <vt:lpstr>11_Blank Presentation</vt:lpstr>
      <vt:lpstr>3_Blank Presentation</vt:lpstr>
      <vt:lpstr>31_Blank Presentation</vt:lpstr>
      <vt:lpstr>Diagrams</vt:lpstr>
      <vt:lpstr>1_Office Theme</vt:lpstr>
      <vt:lpstr>30_Blank Presentation</vt:lpstr>
      <vt:lpstr>55_Blank Presentation</vt:lpstr>
      <vt:lpstr>2_Office Theme</vt:lpstr>
      <vt:lpstr>think-cell Slide</vt:lpstr>
      <vt:lpstr>CorelDRAW</vt:lpstr>
      <vt:lpstr>PowerPoint Sunusu</vt:lpstr>
      <vt:lpstr>PowerPoint Sunusu</vt:lpstr>
      <vt:lpstr>PowerPoint Sunusu</vt:lpstr>
      <vt:lpstr>TREATMENT OF T2DM</vt:lpstr>
      <vt:lpstr>PowerPoint Sunusu</vt:lpstr>
      <vt:lpstr>PowerPoint Sunusu</vt:lpstr>
      <vt:lpstr>PowerPoint Sunusu</vt:lpstr>
      <vt:lpstr>PowerPoint Sunusu</vt:lpstr>
      <vt:lpstr>PowerPoint Sunusu</vt:lpstr>
      <vt:lpstr>PowerPoint Sunusu</vt:lpstr>
      <vt:lpstr>PowerPoint Sunusu</vt:lpstr>
      <vt:lpstr>PowerPoint Sunusu</vt:lpstr>
      <vt:lpstr>PROACTIVE</vt:lpstr>
      <vt:lpstr>PowerPoint Sunusu</vt:lpstr>
      <vt:lpstr>Glucagon-like Peptide 1 (GLP-1) and  Glucose-Dependent Insulinotrophic Polypeptide (GIP)  account for ~90% of the  incretin effect and 60-70% of insulin secreted during a meal</vt:lpstr>
      <vt:lpstr>GLP-1 ANALOGUES</vt:lpstr>
      <vt:lpstr>GLP-1 RECEPTOR AGONISTS</vt:lpstr>
      <vt:lpstr>PowerPoint Sunusu</vt:lpstr>
      <vt:lpstr>MOLECULAR ACTIONS OF GLP-1 ON BETA CELL</vt:lpstr>
      <vt:lpstr>SEMAGLUTIDE VERSUS DULAGLUTIDE ONCE WEEKLY IN POORLY CONTROLLED (A1c = 8.2%) T2DM PATIENTS (N = 1201): SUSTAIN 7</vt:lpstr>
      <vt:lpstr>PowerPoint Sunusu</vt:lpstr>
      <vt:lpstr>PowerPoint Sunusu</vt:lpstr>
      <vt:lpstr>PowerPoint Sunusu</vt:lpstr>
      <vt:lpstr>EFFECT OF  ONCE WEEKLY EXENATIDE  ON  MACE  IN EXSCEL</vt:lpstr>
      <vt:lpstr>PowerPoint Sunusu</vt:lpstr>
      <vt:lpstr>PowerPoint Sunusu</vt:lpstr>
      <vt:lpstr>PowerPoint Sunusu</vt:lpstr>
      <vt:lpstr>SEMAGLUTIDE (2.4 mg) PRODUCES MARKED WEIGHT LOSS IN OBESE SUBJECTS</vt:lpstr>
      <vt:lpstr>STEP 4:  EFFECT OF SEMAGLUTIDE ON HEART DISEASE AND STROKE IN OVERWEIGHT/OBESE NONDIABETIC SUBJECTS WITH PRIOR CV DISEASE</vt:lpstr>
      <vt:lpstr>PowerPoint Sunusu</vt:lpstr>
      <vt:lpstr>PowerPoint Sunusu</vt:lpstr>
      <vt:lpstr>PowerPoint Sunusu</vt:lpstr>
      <vt:lpstr>EFFECT OF SAXAGLIPTIN ON HbA1c:  CHANGE FROM PLACEBO (BASELINE HbA1c ≈ 8.0%) </vt:lpstr>
      <vt:lpstr>DPP-4 INHIBITORS WERE LARGELY  CV NEUTRAL</vt:lpstr>
      <vt:lpstr>SGLT2 INHIBITION:</vt:lpstr>
      <vt:lpstr>PowerPoint Sunusu</vt:lpstr>
      <vt:lpstr>PowerPoint Sunusu</vt:lpstr>
      <vt:lpstr>PowerPoint Sunusu</vt:lpstr>
      <vt:lpstr>PowerPoint Sunusu</vt:lpstr>
      <vt:lpstr>PowerPoint Sunusu</vt:lpstr>
      <vt:lpstr>SGLT2  INHIBITORS and CARDIOVASCULAR DISEASE</vt:lpstr>
      <vt:lpstr>EFFECT OF EMPAGLIFLOZIN ON HOSPITALIZATION FOR HEART FAILURE</vt:lpstr>
      <vt:lpstr>SGLT2 Inhibitors and CV Benefits: Potential Mechanisms </vt:lpstr>
      <vt:lpstr>SGLT2 INHIBITORS and DIABETIC  NEPHROPATHY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Efficacy and Durability of Initial Combination Therapy in T2DM</vt:lpstr>
      <vt:lpstr>Difference in the number of T2DM subjects with HbA1c &lt;6.5 after 3-years in the Triple Therapy versus Conventional Therapy groups</vt:lpstr>
      <vt:lpstr>PowerPoint Sunusu</vt:lpstr>
      <vt:lpstr>PowerPoint Sunusu</vt:lpstr>
      <vt:lpstr>PowerPoint Sunusu</vt:lpstr>
      <vt:lpstr>PowerPoint Sunusu</vt:lpstr>
      <vt:lpstr>PowerPoint Sunusu</vt:lpstr>
      <vt:lpstr>Standards of Medical Care in Diabetes, Diabetes Care 45 (suppl 1), pg S132, 2022</vt:lpstr>
      <vt:lpstr>THANK  YOU!</vt:lpstr>
    </vt:vector>
  </TitlesOfParts>
  <Company>UTHSC@SA Medicine/Diabetes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IN INTERPRETATION</dc:title>
  <dc:creator>Lorrie Albarado</dc:creator>
  <cp:lastModifiedBy>Enes Zorlu</cp:lastModifiedBy>
  <cp:revision>2383</cp:revision>
  <cp:lastPrinted>2024-11-14T17:29:36Z</cp:lastPrinted>
  <dcterms:created xsi:type="dcterms:W3CDTF">2010-04-16T02:21:52Z</dcterms:created>
  <dcterms:modified xsi:type="dcterms:W3CDTF">2024-11-21T06:12:12Z</dcterms:modified>
</cp:coreProperties>
</file>